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86" y="6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36398"/>
            <a:ext cx="4608195" cy="40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7A000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7A000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7A000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136525"/>
          </a:xfrm>
          <a:custGeom>
            <a:avLst/>
            <a:gdLst/>
            <a:ahLst/>
            <a:cxnLst/>
            <a:rect l="l" t="t" r="r" b="b"/>
            <a:pathLst>
              <a:path w="4608195" h="136525">
                <a:moveTo>
                  <a:pt x="4608004" y="0"/>
                </a:moveTo>
                <a:lnTo>
                  <a:pt x="0" y="0"/>
                </a:lnTo>
                <a:lnTo>
                  <a:pt x="0" y="136410"/>
                </a:lnTo>
                <a:lnTo>
                  <a:pt x="4608004" y="136410"/>
                </a:lnTo>
                <a:lnTo>
                  <a:pt x="4608004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36398"/>
            <a:ext cx="4608195" cy="40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7A000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3494" y="844522"/>
            <a:ext cx="3863111" cy="225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83454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878957"/>
            <a:ext cx="4040504" cy="452120"/>
            <a:chOff x="309193" y="878957"/>
            <a:chExt cx="4040504" cy="452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229055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1216355"/>
              <a:ext cx="3938802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8846" y="885101"/>
              <a:ext cx="50751" cy="3439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878957"/>
              <a:ext cx="3989704" cy="401320"/>
            </a:xfrm>
            <a:custGeom>
              <a:avLst/>
              <a:gdLst/>
              <a:ahLst/>
              <a:cxnLst/>
              <a:rect l="l" t="t" r="r" b="b"/>
              <a:pathLst>
                <a:path w="3989704" h="401319">
                  <a:moveTo>
                    <a:pt x="3989652" y="0"/>
                  </a:moveTo>
                  <a:lnTo>
                    <a:pt x="0" y="0"/>
                  </a:lnTo>
                  <a:lnTo>
                    <a:pt x="0" y="350097"/>
                  </a:lnTo>
                  <a:lnTo>
                    <a:pt x="4008" y="369822"/>
                  </a:lnTo>
                  <a:lnTo>
                    <a:pt x="14922" y="385975"/>
                  </a:lnTo>
                  <a:lnTo>
                    <a:pt x="31075" y="396889"/>
                  </a:lnTo>
                  <a:lnTo>
                    <a:pt x="50800" y="400897"/>
                  </a:lnTo>
                  <a:lnTo>
                    <a:pt x="3938852" y="400897"/>
                  </a:lnTo>
                  <a:lnTo>
                    <a:pt x="3958576" y="396889"/>
                  </a:lnTo>
                  <a:lnTo>
                    <a:pt x="3974729" y="385975"/>
                  </a:lnTo>
                  <a:lnTo>
                    <a:pt x="3985644" y="369822"/>
                  </a:lnTo>
                  <a:lnTo>
                    <a:pt x="3989652" y="35009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6" y="923194"/>
              <a:ext cx="0" cy="325120"/>
            </a:xfrm>
            <a:custGeom>
              <a:avLst/>
              <a:gdLst/>
              <a:ahLst/>
              <a:cxnLst/>
              <a:rect l="l" t="t" r="r" b="b"/>
              <a:pathLst>
                <a:path h="325119">
                  <a:moveTo>
                    <a:pt x="0" y="3249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9104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8977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885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00898" y="858856"/>
            <a:ext cx="1205865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pc="70" dirty="0">
                <a:solidFill>
                  <a:srgbClr val="CC0000"/>
                </a:solidFill>
              </a:rPr>
              <a:t>语用学</a:t>
            </a:r>
            <a:endParaRPr spc="70" dirty="0">
              <a:solidFill>
                <a:srgbClr val="CC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0463" y="1516453"/>
            <a:ext cx="946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80" dirty="0">
                <a:latin typeface="PMingLiU"/>
                <a:cs typeface="PMingLiU"/>
              </a:rPr>
              <a:t>Anqi</a:t>
            </a:r>
            <a:r>
              <a:rPr sz="1400" spc="35" dirty="0">
                <a:latin typeface="PMingLiU"/>
                <a:cs typeface="PMingLiU"/>
              </a:rPr>
              <a:t> </a:t>
            </a:r>
            <a:r>
              <a:rPr sz="1400" spc="90" dirty="0">
                <a:latin typeface="PMingLiU"/>
                <a:cs typeface="PMingLiU"/>
              </a:rPr>
              <a:t>Zhang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7430" y="1917127"/>
            <a:ext cx="9137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latin typeface="Georgia"/>
                <a:cs typeface="Georgia"/>
              </a:rPr>
              <a:t>Nanjing</a:t>
            </a:r>
            <a:r>
              <a:rPr sz="800" spc="25" dirty="0">
                <a:latin typeface="Georgia"/>
                <a:cs typeface="Georgia"/>
              </a:rPr>
              <a:t> </a:t>
            </a:r>
            <a:r>
              <a:rPr sz="800" spc="10" dirty="0">
                <a:latin typeface="Georgia"/>
                <a:cs typeface="Georgia"/>
              </a:rPr>
              <a:t>University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8133" y="2197440"/>
            <a:ext cx="2931795" cy="43922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21665" marR="5080" indent="-609600">
              <a:lnSpc>
                <a:spcPct val="100800"/>
              </a:lnSpc>
              <a:spcBef>
                <a:spcPts val="120"/>
              </a:spcBef>
            </a:pPr>
            <a:r>
              <a:rPr sz="1400" spc="95" dirty="0">
                <a:latin typeface="PMingLiU"/>
                <a:cs typeface="PMingLiU"/>
              </a:rPr>
              <a:t>Introduction </a:t>
            </a:r>
            <a:r>
              <a:rPr sz="1400" spc="110" dirty="0">
                <a:latin typeface="PMingLiU"/>
                <a:cs typeface="PMingLiU"/>
              </a:rPr>
              <a:t>to </a:t>
            </a:r>
            <a:r>
              <a:rPr sz="1400" spc="65" dirty="0">
                <a:latin typeface="PMingLiU"/>
                <a:cs typeface="PMingLiU"/>
              </a:rPr>
              <a:t>Linguisti</a:t>
            </a:r>
            <a:r>
              <a:rPr lang="en-US" sz="1400" spc="65" dirty="0">
                <a:latin typeface="PMingLiU"/>
                <a:cs typeface="PMingLiU"/>
              </a:rPr>
              <a:t>cs</a:t>
            </a:r>
            <a:r>
              <a:rPr lang="en-US" altLang="zh-CN" sz="1400" spc="65" dirty="0">
                <a:latin typeface="PMingLiU"/>
                <a:cs typeface="PMingLiU"/>
              </a:rPr>
              <a:t>,</a:t>
            </a:r>
            <a:r>
              <a:rPr lang="zh-CN" altLang="en-US" sz="1400" spc="65" dirty="0">
                <a:latin typeface="PMingLiU"/>
                <a:cs typeface="PMingLiU"/>
              </a:rPr>
              <a:t> </a:t>
            </a:r>
            <a:r>
              <a:rPr lang="en-US" sz="1400" spc="55" dirty="0">
                <a:latin typeface="PMingLiU"/>
                <a:cs typeface="PMingLiU"/>
              </a:rPr>
              <a:t>Fall</a:t>
            </a:r>
            <a:r>
              <a:rPr lang="zh-CN" altLang="en-US" sz="1400" spc="55" dirty="0">
                <a:latin typeface="PMingLiU"/>
                <a:cs typeface="PMingLiU"/>
              </a:rPr>
              <a:t> </a:t>
            </a:r>
            <a:r>
              <a:rPr lang="en-US" altLang="zh-CN" sz="1400" spc="40" dirty="0">
                <a:latin typeface="PMingLiU"/>
                <a:cs typeface="PMingLiU"/>
              </a:rPr>
              <a:t>202</a:t>
            </a:r>
            <a:r>
              <a:rPr lang="en-US" sz="1400" spc="40" dirty="0">
                <a:latin typeface="PMingLiU"/>
                <a:cs typeface="PMingLiU"/>
              </a:rPr>
              <a:t>2</a:t>
            </a:r>
            <a:r>
              <a:rPr lang="zh-CN" altLang="en-US" sz="1400" spc="40" dirty="0">
                <a:latin typeface="PMingLiU"/>
                <a:cs typeface="PMingLiU"/>
              </a:rPr>
              <a:t>，</a:t>
            </a:r>
            <a:r>
              <a:rPr lang="en-US" altLang="zh-CN" sz="1400" spc="65" dirty="0">
                <a:latin typeface="PMingLiU"/>
                <a:cs typeface="PMingLiU"/>
              </a:rPr>
              <a:t>Nov</a:t>
            </a:r>
            <a:r>
              <a:rPr sz="1400" spc="65" dirty="0">
                <a:latin typeface="PMingLiU"/>
                <a:cs typeface="PMingLiU"/>
              </a:rPr>
              <a:t> </a:t>
            </a:r>
            <a:r>
              <a:rPr lang="en-US" sz="1400" spc="50" dirty="0">
                <a:latin typeface="PMingLiU"/>
                <a:cs typeface="PMingLiU"/>
              </a:rPr>
              <a:t>25</a:t>
            </a:r>
            <a:r>
              <a:rPr sz="1400" spc="50" dirty="0">
                <a:latin typeface="PMingLiU"/>
                <a:cs typeface="PMingLiU"/>
              </a:rPr>
              <a:t>,</a:t>
            </a:r>
            <a:r>
              <a:rPr sz="1400" spc="229" dirty="0">
                <a:latin typeface="PMingLiU"/>
                <a:cs typeface="PMingLiU"/>
              </a:rPr>
              <a:t> </a:t>
            </a:r>
            <a:r>
              <a:rPr sz="1400" spc="40" dirty="0">
                <a:latin typeface="PMingLiU"/>
                <a:cs typeface="PMingLiU"/>
              </a:rPr>
              <a:t>202</a:t>
            </a:r>
            <a:r>
              <a:rPr lang="en-US" sz="1400" spc="40" dirty="0">
                <a:latin typeface="PMingLiU"/>
                <a:cs typeface="PMingLiU"/>
              </a:rPr>
              <a:t>2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z="2050" spc="55" dirty="0">
                <a:solidFill>
                  <a:srgbClr val="7A0000"/>
                </a:solidFill>
                <a:latin typeface="PMingLiU"/>
                <a:cs typeface="PMingLiU"/>
              </a:rPr>
              <a:t>预设</a:t>
            </a:r>
            <a:endParaRPr sz="2050" dirty="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473616"/>
            <a:ext cx="3888740" cy="654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0" dirty="0">
                <a:latin typeface="PMingLiU"/>
                <a:cs typeface="PMingLiU"/>
              </a:rPr>
              <a:t>一个命题</a:t>
            </a:r>
            <a:r>
              <a:rPr lang="zh-CN" altLang="en-US" sz="1400" spc="100" dirty="0">
                <a:solidFill>
                  <a:srgbClr val="FF0000"/>
                </a:solidFill>
                <a:latin typeface="PMingLiU"/>
                <a:cs typeface="PMingLiU"/>
              </a:rPr>
              <a:t>预设</a:t>
            </a:r>
            <a:r>
              <a:rPr lang="zh-CN" altLang="en-US" sz="1400" spc="100" dirty="0">
                <a:latin typeface="PMingLiU"/>
                <a:cs typeface="PMingLiU"/>
              </a:rPr>
              <a:t>另一个命题，如果为使第一个句子为真或为假（有真值），第二个句子必须为真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55" dirty="0"/>
              <a:t>预设</a:t>
            </a:r>
            <a:endParaRPr spc="5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094" y="953300"/>
            <a:ext cx="3708400" cy="21907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z="2050" spc="10" dirty="0">
                <a:solidFill>
                  <a:srgbClr val="7A0000"/>
                </a:solidFill>
                <a:latin typeface="PMingLiU"/>
                <a:cs typeface="PMingLiU"/>
              </a:rPr>
              <a:t>这话好说得出口吗？</a:t>
            </a:r>
            <a:endParaRPr sz="2050" dirty="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5547" y="1646269"/>
            <a:ext cx="189738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spc="60" dirty="0">
                <a:latin typeface="PMingLiU"/>
                <a:cs typeface="PMingLiU"/>
              </a:rPr>
              <a:t>别犯蠢了！</a:t>
            </a:r>
            <a:endParaRPr sz="205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z="2050" spc="-15" dirty="0">
                <a:solidFill>
                  <a:srgbClr val="7A0000"/>
                </a:solidFill>
                <a:latin typeface="PMingLiU"/>
                <a:cs typeface="PMingLiU"/>
              </a:rPr>
              <a:t>这样说呢？</a:t>
            </a:r>
            <a:endParaRPr sz="2050" dirty="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688" y="1646269"/>
            <a:ext cx="25349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z="2050" dirty="0">
                <a:latin typeface="PMingLiU"/>
                <a:cs typeface="PMingLiU"/>
              </a:rPr>
              <a:t>学聪明点！</a:t>
            </a:r>
            <a:endParaRPr sz="205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59815">
              <a:lnSpc>
                <a:spcPct val="100000"/>
              </a:lnSpc>
              <a:spcBef>
                <a:spcPts val="400"/>
              </a:spcBef>
            </a:pPr>
            <a:r>
              <a:rPr lang="zh-CN" altLang="en-US" spc="55" dirty="0"/>
              <a:t>        预设触发语</a:t>
            </a:r>
            <a:endParaRPr spc="1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496796"/>
            <a:ext cx="83146" cy="83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1749844"/>
            <a:ext cx="83146" cy="831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2002891"/>
            <a:ext cx="83146" cy="831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2255951"/>
            <a:ext cx="83146" cy="831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449" y="2508999"/>
            <a:ext cx="83146" cy="831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998896"/>
            <a:ext cx="3414395" cy="16439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935" marR="5080" indent="-356870">
              <a:lnSpc>
                <a:spcPct val="142300"/>
              </a:lnSpc>
              <a:spcBef>
                <a:spcPts val="90"/>
              </a:spcBef>
            </a:pPr>
            <a:r>
              <a:rPr lang="zh-CN" altLang="en-US" sz="1400" spc="100" dirty="0">
                <a:latin typeface="PMingLiU"/>
                <a:cs typeface="PMingLiU"/>
              </a:rPr>
              <a:t>某些词语经常会触发预设                      </a:t>
            </a:r>
            <a:r>
              <a:rPr sz="1400" spc="75" dirty="0">
                <a:latin typeface="PMingLiU"/>
                <a:cs typeface="PMingLiU"/>
              </a:rPr>
              <a:t> </a:t>
            </a:r>
            <a:r>
              <a:rPr sz="1400" spc="85" dirty="0">
                <a:latin typeface="PMingLiU"/>
                <a:cs typeface="PMingLiU"/>
              </a:rPr>
              <a:t> </a:t>
            </a:r>
            <a:r>
              <a:rPr lang="zh-CN" altLang="en-US" sz="1400" spc="85" dirty="0">
                <a:latin typeface="PMingLiU"/>
                <a:cs typeface="PMingLiU"/>
              </a:rPr>
              <a:t>有定限定词：</a:t>
            </a:r>
            <a:r>
              <a:rPr lang="en-US" altLang="zh-CN" sz="1400" spc="85" dirty="0">
                <a:latin typeface="PMingLiU"/>
                <a:cs typeface="PMingLiU"/>
              </a:rPr>
              <a:t>the</a:t>
            </a:r>
            <a:endParaRPr sz="1400" dirty="0">
              <a:latin typeface="PMingLiU"/>
              <a:cs typeface="PMingLiU"/>
            </a:endParaRPr>
          </a:p>
          <a:p>
            <a:pPr marL="368935" marR="1110615">
              <a:lnSpc>
                <a:spcPct val="118600"/>
              </a:lnSpc>
            </a:pPr>
            <a:r>
              <a:rPr lang="zh-CN" altLang="en-US" sz="1400" spc="70" dirty="0">
                <a:latin typeface="PMingLiU"/>
                <a:cs typeface="PMingLiU"/>
              </a:rPr>
              <a:t>实义动词：</a:t>
            </a:r>
            <a:r>
              <a:rPr lang="en-US" altLang="zh-CN" sz="1400" spc="70" dirty="0">
                <a:latin typeface="PMingLiU"/>
                <a:cs typeface="PMingLiU"/>
              </a:rPr>
              <a:t>know</a:t>
            </a:r>
            <a:r>
              <a:rPr lang="en-US" altLang="zh-CN" sz="1400" spc="55" dirty="0">
                <a:latin typeface="PMingLiU"/>
                <a:cs typeface="PMingLiU"/>
              </a:rPr>
              <a:t>.</a:t>
            </a:r>
            <a:r>
              <a:rPr lang="zh-CN" altLang="en-US" sz="1400" spc="-135" dirty="0">
                <a:latin typeface="PMingLiU"/>
                <a:cs typeface="PMingLiU"/>
              </a:rPr>
              <a:t> </a:t>
            </a:r>
            <a:r>
              <a:rPr lang="en-US" altLang="zh-CN" sz="1400" spc="55" dirty="0">
                <a:latin typeface="PMingLiU"/>
                <a:cs typeface="PMingLiU"/>
              </a:rPr>
              <a:t>.</a:t>
            </a:r>
            <a:r>
              <a:rPr lang="zh-CN" altLang="en-US" sz="1400" spc="-130" dirty="0">
                <a:latin typeface="PMingLiU"/>
                <a:cs typeface="PMingLiU"/>
              </a:rPr>
              <a:t> </a:t>
            </a:r>
            <a:r>
              <a:rPr lang="en-US" altLang="zh-CN" sz="1400" spc="55" dirty="0">
                <a:latin typeface="PMingLiU"/>
                <a:cs typeface="PMingLiU"/>
              </a:rPr>
              <a:t>.</a:t>
            </a:r>
            <a:endParaRPr lang="en-US" sz="1400" spc="60" dirty="0">
              <a:latin typeface="PMingLiU"/>
              <a:cs typeface="PMingLiU"/>
            </a:endParaRPr>
          </a:p>
          <a:p>
            <a:pPr marL="368935" marR="1110615">
              <a:lnSpc>
                <a:spcPct val="118600"/>
              </a:lnSpc>
            </a:pPr>
            <a:r>
              <a:rPr sz="1400" spc="95" dirty="0">
                <a:latin typeface="PMingLiU"/>
                <a:cs typeface="PMingLiU"/>
              </a:rPr>
              <a:t>stop</a:t>
            </a:r>
            <a:endParaRPr sz="1400" dirty="0">
              <a:latin typeface="PMingLiU"/>
              <a:cs typeface="PMingLiU"/>
            </a:endParaRPr>
          </a:p>
          <a:p>
            <a:pPr marL="368935">
              <a:lnSpc>
                <a:spcPct val="100000"/>
              </a:lnSpc>
              <a:spcBef>
                <a:spcPts val="315"/>
              </a:spcBef>
            </a:pPr>
            <a:r>
              <a:rPr sz="1400" spc="95" dirty="0">
                <a:latin typeface="PMingLiU"/>
                <a:cs typeface="PMingLiU"/>
              </a:rPr>
              <a:t>manage</a:t>
            </a:r>
            <a:endParaRPr sz="1400" dirty="0">
              <a:latin typeface="PMingLiU"/>
              <a:cs typeface="PMingLiU"/>
            </a:endParaRPr>
          </a:p>
          <a:p>
            <a:pPr marL="368935">
              <a:lnSpc>
                <a:spcPct val="100000"/>
              </a:lnSpc>
              <a:spcBef>
                <a:spcPts val="310"/>
              </a:spcBef>
            </a:pPr>
            <a:r>
              <a:rPr sz="1400" spc="55" dirty="0">
                <a:latin typeface="PMingLiU"/>
                <a:cs typeface="PMingLiU"/>
              </a:rPr>
              <a:t>.</a:t>
            </a:r>
            <a:r>
              <a:rPr sz="1400" spc="-135" dirty="0">
                <a:latin typeface="PMingLiU"/>
                <a:cs typeface="PMingLiU"/>
              </a:rPr>
              <a:t> </a:t>
            </a:r>
            <a:r>
              <a:rPr sz="1400" spc="55" dirty="0">
                <a:latin typeface="PMingLiU"/>
                <a:cs typeface="PMingLiU"/>
              </a:rPr>
              <a:t>.</a:t>
            </a:r>
            <a:r>
              <a:rPr sz="1400" spc="-130" dirty="0">
                <a:latin typeface="PMingLiU"/>
                <a:cs typeface="PMingLiU"/>
              </a:rPr>
              <a:t> </a:t>
            </a:r>
            <a:r>
              <a:rPr sz="1400" spc="55" dirty="0">
                <a:latin typeface="PMingLiU"/>
                <a:cs typeface="PMingLiU"/>
              </a:rPr>
              <a:t>.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212215">
              <a:lnSpc>
                <a:spcPct val="100000"/>
              </a:lnSpc>
              <a:spcBef>
                <a:spcPts val="400"/>
              </a:spcBef>
            </a:pPr>
            <a:r>
              <a:rPr lang="zh-CN" altLang="en-US" spc="15" dirty="0"/>
              <a:t>      推论的种类</a:t>
            </a:r>
            <a:endParaRPr spc="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632229"/>
            <a:ext cx="83146" cy="831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803374"/>
            <a:ext cx="3882390" cy="18035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0033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75" dirty="0">
                <a:latin typeface="PMingLiU"/>
                <a:cs typeface="PMingLiU"/>
              </a:rPr>
              <a:t>考虑如下句子的衍推和预设：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16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PMingLiU"/>
              <a:cs typeface="PMingLiU"/>
            </a:endParaRPr>
          </a:p>
          <a:p>
            <a:pPr marL="368935">
              <a:lnSpc>
                <a:spcPct val="100000"/>
              </a:lnSpc>
            </a:pPr>
            <a:r>
              <a:rPr lang="zh-CN" altLang="en-US" sz="1400" spc="70" dirty="0">
                <a:latin typeface="PMingLiU"/>
                <a:cs typeface="PMingLiU"/>
              </a:rPr>
              <a:t>他再也不说人闲话了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55" dirty="0">
                <a:latin typeface="PMingLiU"/>
                <a:cs typeface="PMingLiU"/>
              </a:rPr>
              <a:t>这句话衍推：</a:t>
            </a:r>
            <a:r>
              <a:rPr lang="zh-CN" altLang="en-US" sz="1400" b="1" spc="155" dirty="0">
                <a:latin typeface="PMingLiU"/>
                <a:cs typeface="PMingLiU"/>
              </a:rPr>
              <a:t>他现在不说人闲话</a:t>
            </a:r>
            <a:endParaRPr sz="1400" b="1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PMingLiU"/>
              <a:cs typeface="PMingLiU"/>
            </a:endParaRPr>
          </a:p>
          <a:p>
            <a:pPr marL="12700" marR="309880">
              <a:lnSpc>
                <a:spcPct val="100800"/>
              </a:lnSpc>
            </a:pPr>
            <a:r>
              <a:rPr lang="zh-CN" altLang="en-US" sz="1400" spc="155" dirty="0">
                <a:latin typeface="PMingLiU"/>
                <a:cs typeface="PMingLiU"/>
              </a:rPr>
              <a:t>这句话预设：</a:t>
            </a:r>
            <a:r>
              <a:rPr lang="zh-CN" altLang="en-US" sz="1400" b="1" spc="155" dirty="0">
                <a:latin typeface="PMingLiU"/>
                <a:cs typeface="PMingLiU"/>
              </a:rPr>
              <a:t>他之前老是说人闲话</a:t>
            </a:r>
            <a:endParaRPr sz="1400" b="1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50" dirty="0"/>
              <a:t>涵义</a:t>
            </a:r>
            <a:endParaRPr spc="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112151"/>
            <a:ext cx="83146" cy="83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397" y="1330756"/>
            <a:ext cx="66992" cy="669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397" y="1862162"/>
            <a:ext cx="66992" cy="669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449" y="2276195"/>
            <a:ext cx="83146" cy="831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7397" y="2545397"/>
            <a:ext cx="66992" cy="669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397" y="2722537"/>
            <a:ext cx="66992" cy="669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4100" y="985940"/>
            <a:ext cx="3472815" cy="188833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zh-CN" altLang="en-US" sz="1400" spc="75" dirty="0">
                <a:latin typeface="PMingLiU"/>
                <a:cs typeface="PMingLiU"/>
              </a:rPr>
              <a:t>规约涵义（</a:t>
            </a:r>
            <a:r>
              <a:rPr sz="1400" spc="75" dirty="0">
                <a:latin typeface="PMingLiU"/>
                <a:cs typeface="PMingLiU"/>
              </a:rPr>
              <a:t>Conventional</a:t>
            </a:r>
            <a:r>
              <a:rPr sz="1400" spc="100" dirty="0">
                <a:latin typeface="PMingLiU"/>
                <a:cs typeface="PMingLiU"/>
              </a:rPr>
              <a:t> </a:t>
            </a:r>
            <a:r>
              <a:rPr sz="1400" spc="85" dirty="0">
                <a:latin typeface="PMingLiU"/>
                <a:cs typeface="PMingLiU"/>
              </a:rPr>
              <a:t>Implicatures</a:t>
            </a:r>
            <a:r>
              <a:rPr lang="zh-CN" altLang="en-US" sz="1400" spc="85" dirty="0">
                <a:latin typeface="PMingLiU"/>
                <a:cs typeface="PMingLiU"/>
              </a:rPr>
              <a:t>）</a:t>
            </a:r>
            <a:endParaRPr sz="1400" dirty="0">
              <a:latin typeface="PMingLiU"/>
              <a:cs typeface="PMingLiU"/>
            </a:endParaRPr>
          </a:p>
          <a:p>
            <a:pPr marL="368935" marR="5080">
              <a:lnSpc>
                <a:spcPts val="1390"/>
              </a:lnSpc>
              <a:spcBef>
                <a:spcPts val="204"/>
              </a:spcBef>
            </a:pPr>
            <a:r>
              <a:rPr lang="zh-CN" altLang="en-US" sz="1200" spc="95" dirty="0">
                <a:latin typeface="PMingLiU"/>
                <a:cs typeface="PMingLiU"/>
              </a:rPr>
              <a:t>是词项或表达的既定语义的一部分，而不是从语言运用的原则推出的，</a:t>
            </a:r>
            <a:endParaRPr lang="en-US" altLang="zh-CN" sz="1200" spc="95" dirty="0">
              <a:latin typeface="PMingLiU"/>
              <a:cs typeface="PMingLiU"/>
            </a:endParaRPr>
          </a:p>
          <a:p>
            <a:pPr marL="368935" marR="5080">
              <a:lnSpc>
                <a:spcPts val="1390"/>
              </a:lnSpc>
              <a:spcBef>
                <a:spcPts val="204"/>
              </a:spcBef>
            </a:pPr>
            <a:r>
              <a:rPr lang="zh-CN" altLang="en-US" sz="1200" spc="95" dirty="0">
                <a:latin typeface="PMingLiU"/>
                <a:cs typeface="PMingLiU"/>
              </a:rPr>
              <a:t>并且，</a:t>
            </a:r>
            <a:endParaRPr sz="1200" dirty="0">
              <a:latin typeface="PMingLiU"/>
              <a:cs typeface="PMingLiU"/>
            </a:endParaRPr>
          </a:p>
          <a:p>
            <a:pPr marL="368935" marR="126364">
              <a:lnSpc>
                <a:spcPts val="1390"/>
              </a:lnSpc>
              <a:spcBef>
                <a:spcPts val="15"/>
              </a:spcBef>
            </a:pPr>
            <a:r>
              <a:rPr lang="zh-CN" altLang="en-US" sz="1200" spc="80" dirty="0">
                <a:latin typeface="PMingLiU"/>
                <a:cs typeface="PMingLiU"/>
              </a:rPr>
              <a:t>不是该词项或表达的真值条件的一部分</a:t>
            </a:r>
            <a:endParaRPr lang="en-US" altLang="zh-CN" sz="1200" spc="80" dirty="0">
              <a:latin typeface="PMingLiU"/>
              <a:cs typeface="PMingLiU"/>
            </a:endParaRPr>
          </a:p>
          <a:p>
            <a:pPr marL="368935" marR="126364">
              <a:lnSpc>
                <a:spcPts val="1390"/>
              </a:lnSpc>
              <a:spcBef>
                <a:spcPts val="15"/>
              </a:spcBef>
            </a:pPr>
            <a:endParaRPr sz="12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lang="zh-CN" altLang="en-US" sz="1400" spc="80" dirty="0">
                <a:latin typeface="PMingLiU"/>
                <a:cs typeface="PMingLiU"/>
              </a:rPr>
              <a:t>会话涵义（</a:t>
            </a:r>
            <a:r>
              <a:rPr sz="1400" spc="80" dirty="0">
                <a:latin typeface="PMingLiU"/>
                <a:cs typeface="PMingLiU"/>
              </a:rPr>
              <a:t>Conversational</a:t>
            </a:r>
            <a:r>
              <a:rPr sz="1400" spc="100" dirty="0">
                <a:latin typeface="PMingLiU"/>
                <a:cs typeface="PMingLiU"/>
              </a:rPr>
              <a:t> </a:t>
            </a:r>
            <a:r>
              <a:rPr sz="1400" spc="85" dirty="0">
                <a:latin typeface="PMingLiU"/>
                <a:cs typeface="PMingLiU"/>
              </a:rPr>
              <a:t>Implicatures</a:t>
            </a:r>
            <a:r>
              <a:rPr lang="zh-CN" altLang="en-US" sz="1400" spc="85" dirty="0">
                <a:latin typeface="PMingLiU"/>
                <a:cs typeface="PMingLiU"/>
              </a:rPr>
              <a:t>）</a:t>
            </a:r>
            <a:endParaRPr sz="1400" dirty="0">
              <a:latin typeface="PMingLiU"/>
              <a:cs typeface="PMingLiU"/>
            </a:endParaRPr>
          </a:p>
          <a:p>
            <a:pPr marL="368935" marR="311150">
              <a:lnSpc>
                <a:spcPts val="1390"/>
              </a:lnSpc>
              <a:spcBef>
                <a:spcPts val="600"/>
              </a:spcBef>
            </a:pPr>
            <a:r>
              <a:rPr lang="zh-CN" altLang="en-US" sz="1200" spc="40" dirty="0">
                <a:latin typeface="PMingLiU"/>
                <a:cs typeface="PMingLiU"/>
              </a:rPr>
              <a:t>源自说话言辞，而不是句子                      从格莱斯准则（</a:t>
            </a:r>
            <a:r>
              <a:rPr lang="en-US" altLang="zh-CN" sz="1200" spc="55" dirty="0">
                <a:latin typeface="PMingLiU"/>
                <a:cs typeface="PMingLiU"/>
              </a:rPr>
              <a:t>Gricean </a:t>
            </a:r>
            <a:r>
              <a:rPr lang="en-US" altLang="zh-CN" sz="1200" spc="50" dirty="0">
                <a:latin typeface="PMingLiU"/>
                <a:cs typeface="PMingLiU"/>
              </a:rPr>
              <a:t>Maxims</a:t>
            </a:r>
            <a:r>
              <a:rPr lang="zh-CN" altLang="en-US" sz="1200" spc="50" dirty="0">
                <a:latin typeface="PMingLiU"/>
                <a:cs typeface="PMingLiU"/>
              </a:rPr>
              <a:t>）推出</a:t>
            </a:r>
            <a:endParaRPr sz="12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45" dirty="0"/>
              <a:t>涵义的例子</a:t>
            </a:r>
            <a:endParaRPr spc="5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739226"/>
            <a:ext cx="3898900" cy="24475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75" dirty="0">
                <a:latin typeface="PMingLiU"/>
                <a:cs typeface="PMingLiU"/>
              </a:rPr>
              <a:t>规约涵义：</a:t>
            </a:r>
            <a:endParaRPr sz="1400" dirty="0">
              <a:latin typeface="PMingLiU"/>
              <a:cs typeface="PMingLiU"/>
            </a:endParaRPr>
          </a:p>
          <a:p>
            <a:pPr marL="596900" indent="-407034">
              <a:lnSpc>
                <a:spcPct val="100000"/>
              </a:lnSpc>
              <a:spcBef>
                <a:spcPts val="1110"/>
              </a:spcBef>
              <a:buAutoNum type="arabicParenBoth" startAt="4"/>
              <a:tabLst>
                <a:tab pos="596900" algn="l"/>
                <a:tab pos="597535" algn="l"/>
              </a:tabLst>
            </a:pPr>
            <a:r>
              <a:rPr sz="1400" spc="65" dirty="0">
                <a:latin typeface="PMingLiU"/>
                <a:cs typeface="PMingLiU"/>
              </a:rPr>
              <a:t>I </a:t>
            </a:r>
            <a:r>
              <a:rPr sz="1400" spc="-114" dirty="0">
                <a:latin typeface="PMingLiU"/>
                <a:cs typeface="PMingLiU"/>
              </a:rPr>
              <a:t>can’t </a:t>
            </a:r>
            <a:r>
              <a:rPr sz="1400" spc="90" dirty="0">
                <a:latin typeface="PMingLiU"/>
                <a:cs typeface="PMingLiU"/>
              </a:rPr>
              <a:t>open </a:t>
            </a:r>
            <a:r>
              <a:rPr sz="1400" spc="145" dirty="0">
                <a:latin typeface="PMingLiU"/>
                <a:cs typeface="PMingLiU"/>
              </a:rPr>
              <a:t>that </a:t>
            </a:r>
            <a:r>
              <a:rPr sz="1400" spc="100" dirty="0">
                <a:latin typeface="PMingLiU"/>
                <a:cs typeface="PMingLiU"/>
              </a:rPr>
              <a:t>stupid</a:t>
            </a:r>
            <a:r>
              <a:rPr sz="1400" spc="65" dirty="0">
                <a:latin typeface="PMingLiU"/>
                <a:cs typeface="PMingLiU"/>
              </a:rPr>
              <a:t> </a:t>
            </a:r>
            <a:r>
              <a:rPr sz="1400" spc="85" dirty="0">
                <a:latin typeface="PMingLiU"/>
                <a:cs typeface="PMingLiU"/>
              </a:rPr>
              <a:t>jar.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PMingLiU"/>
              <a:buAutoNum type="arabicParenBoth" startAt="4"/>
            </a:pPr>
            <a:endParaRPr sz="155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75" dirty="0">
                <a:latin typeface="PMingLiU"/>
                <a:cs typeface="PMingLiU"/>
              </a:rPr>
              <a:t>会话涵义：</a:t>
            </a:r>
            <a:endParaRPr sz="1400" dirty="0">
              <a:latin typeface="PMingLiU"/>
              <a:cs typeface="PMingLiU"/>
            </a:endParaRPr>
          </a:p>
          <a:p>
            <a:pPr marL="651510" indent="-461645">
              <a:lnSpc>
                <a:spcPct val="100000"/>
              </a:lnSpc>
              <a:spcBef>
                <a:spcPts val="1110"/>
              </a:spcBef>
              <a:buAutoNum type="arabicParenBoth" startAt="5"/>
              <a:tabLst>
                <a:tab pos="651510" algn="l"/>
                <a:tab pos="652145" algn="l"/>
              </a:tabLst>
            </a:pPr>
            <a:r>
              <a:rPr sz="1400" spc="85" dirty="0">
                <a:latin typeface="PMingLiU"/>
                <a:cs typeface="PMingLiU"/>
              </a:rPr>
              <a:t>a. </a:t>
            </a:r>
            <a:r>
              <a:rPr sz="1400" spc="65" dirty="0">
                <a:latin typeface="PMingLiU"/>
                <a:cs typeface="PMingLiU"/>
              </a:rPr>
              <a:t>Will </a:t>
            </a:r>
            <a:r>
              <a:rPr sz="1400" spc="110" dirty="0">
                <a:latin typeface="PMingLiU"/>
                <a:cs typeface="PMingLiU"/>
              </a:rPr>
              <a:t>the </a:t>
            </a:r>
            <a:r>
              <a:rPr sz="1400" spc="80" dirty="0">
                <a:latin typeface="PMingLiU"/>
                <a:cs typeface="PMingLiU"/>
              </a:rPr>
              <a:t>plane </a:t>
            </a:r>
            <a:r>
              <a:rPr sz="1400" spc="70" dirty="0">
                <a:latin typeface="PMingLiU"/>
                <a:cs typeface="PMingLiU"/>
              </a:rPr>
              <a:t>arrive </a:t>
            </a:r>
            <a:r>
              <a:rPr sz="1400" spc="80" dirty="0">
                <a:latin typeface="PMingLiU"/>
                <a:cs typeface="PMingLiU"/>
              </a:rPr>
              <a:t>on </a:t>
            </a:r>
            <a:r>
              <a:rPr sz="1400" spc="95" dirty="0">
                <a:latin typeface="PMingLiU"/>
                <a:cs typeface="PMingLiU"/>
              </a:rPr>
              <a:t>time</a:t>
            </a:r>
            <a:r>
              <a:rPr sz="1400" spc="254" dirty="0">
                <a:latin typeface="PMingLiU"/>
                <a:cs typeface="PMingLiU"/>
              </a:rPr>
              <a:t> </a:t>
            </a:r>
            <a:r>
              <a:rPr sz="1400" spc="90" dirty="0">
                <a:latin typeface="PMingLiU"/>
                <a:cs typeface="PMingLiU"/>
              </a:rPr>
              <a:t>tonight?</a:t>
            </a:r>
            <a:endParaRPr sz="1400" dirty="0">
              <a:latin typeface="PMingLiU"/>
              <a:cs typeface="PMingLiU"/>
            </a:endParaRPr>
          </a:p>
          <a:p>
            <a:pPr marL="908050" marR="125730" indent="-266700">
              <a:lnSpc>
                <a:spcPct val="100800"/>
              </a:lnSpc>
              <a:spcBef>
                <a:spcPts val="250"/>
              </a:spcBef>
            </a:pPr>
            <a:r>
              <a:rPr sz="1400" spc="90" dirty="0">
                <a:latin typeface="PMingLiU"/>
                <a:cs typeface="PMingLiU"/>
              </a:rPr>
              <a:t>b. </a:t>
            </a:r>
            <a:r>
              <a:rPr sz="1400" spc="120" dirty="0">
                <a:latin typeface="PMingLiU"/>
                <a:cs typeface="PMingLiU"/>
              </a:rPr>
              <a:t>The </a:t>
            </a:r>
            <a:r>
              <a:rPr sz="1400" spc="90" dirty="0">
                <a:latin typeface="PMingLiU"/>
                <a:cs typeface="PMingLiU"/>
              </a:rPr>
              <a:t>weather </a:t>
            </a:r>
            <a:r>
              <a:rPr sz="1400" spc="70" dirty="0">
                <a:latin typeface="PMingLiU"/>
                <a:cs typeface="PMingLiU"/>
              </a:rPr>
              <a:t>forecast </a:t>
            </a:r>
            <a:r>
              <a:rPr sz="1400" spc="60" dirty="0">
                <a:latin typeface="PMingLiU"/>
                <a:cs typeface="PMingLiU"/>
              </a:rPr>
              <a:t>says </a:t>
            </a:r>
            <a:r>
              <a:rPr sz="1400" spc="145" dirty="0">
                <a:latin typeface="PMingLiU"/>
                <a:cs typeface="PMingLiU"/>
              </a:rPr>
              <a:t>that </a:t>
            </a:r>
            <a:r>
              <a:rPr sz="1400" spc="95" dirty="0">
                <a:latin typeface="PMingLiU"/>
                <a:cs typeface="PMingLiU"/>
              </a:rPr>
              <a:t>there  </a:t>
            </a:r>
            <a:r>
              <a:rPr sz="1400" spc="30" dirty="0">
                <a:latin typeface="PMingLiU"/>
                <a:cs typeface="PMingLiU"/>
              </a:rPr>
              <a:t>is </a:t>
            </a:r>
            <a:r>
              <a:rPr sz="1400" spc="114" dirty="0">
                <a:latin typeface="PMingLiU"/>
                <a:cs typeface="PMingLiU"/>
              </a:rPr>
              <a:t>a </a:t>
            </a:r>
            <a:r>
              <a:rPr sz="1400" spc="60" dirty="0">
                <a:latin typeface="PMingLiU"/>
                <a:cs typeface="PMingLiU"/>
              </a:rPr>
              <a:t>big </a:t>
            </a:r>
            <a:r>
              <a:rPr sz="1400" spc="55" dirty="0">
                <a:latin typeface="PMingLiU"/>
                <a:cs typeface="PMingLiU"/>
              </a:rPr>
              <a:t>snow </a:t>
            </a:r>
            <a:r>
              <a:rPr sz="1400" spc="100" dirty="0">
                <a:latin typeface="PMingLiU"/>
                <a:cs typeface="PMingLiU"/>
              </a:rPr>
              <a:t>storm </a:t>
            </a:r>
            <a:r>
              <a:rPr sz="1400" spc="90" dirty="0">
                <a:latin typeface="PMingLiU"/>
                <a:cs typeface="PMingLiU"/>
              </a:rPr>
              <a:t>later this  </a:t>
            </a:r>
            <a:r>
              <a:rPr sz="1400" spc="85" dirty="0">
                <a:latin typeface="PMingLiU"/>
                <a:cs typeface="PMingLiU"/>
              </a:rPr>
              <a:t>afternoon.</a:t>
            </a:r>
            <a:endParaRPr sz="14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lang="zh-CN" altLang="en-US" sz="1400" spc="100" dirty="0">
                <a:latin typeface="PMingLiU"/>
                <a:cs typeface="PMingLiU"/>
              </a:rPr>
              <a:t>从</a:t>
            </a:r>
            <a:r>
              <a:rPr lang="en-US" altLang="zh-CN" sz="1400" spc="100" dirty="0">
                <a:latin typeface="PMingLiU"/>
                <a:cs typeface="PMingLiU"/>
              </a:rPr>
              <a:t>a</a:t>
            </a:r>
            <a:r>
              <a:rPr lang="zh-CN" altLang="en-US" sz="1400" spc="100" dirty="0">
                <a:latin typeface="PMingLiU"/>
                <a:cs typeface="PMingLiU"/>
              </a:rPr>
              <a:t>可以推出飞机不会准点抵达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55" dirty="0"/>
              <a:t>涵义：可能想得太多</a:t>
            </a:r>
            <a:endParaRPr spc="3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206449"/>
            <a:ext cx="4124959" cy="128168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F2F2F2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-15" dirty="0"/>
              <a:t>如何区分三种推论？</a:t>
            </a:r>
            <a:endParaRPr spc="9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153144"/>
            <a:ext cx="3541395" cy="2192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55" dirty="0">
                <a:latin typeface="PMingLiU"/>
                <a:cs typeface="PMingLiU"/>
              </a:rPr>
              <a:t>我们如何区分三种推论？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133991"/>
            <a:ext cx="3799840" cy="4368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35" dirty="0">
                <a:latin typeface="PMingLiU"/>
                <a:cs typeface="PMingLiU"/>
              </a:rPr>
              <a:t>就像句法课上决定组构成分一样，我们可以设计一些语言学测试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35" dirty="0"/>
              <a:t>语义学和语用学</a:t>
            </a:r>
            <a:endParaRPr spc="7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726" y="1179042"/>
            <a:ext cx="3874770" cy="144875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F2F2F2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400"/>
              </a:spcBef>
            </a:pPr>
            <a:r>
              <a:rPr lang="zh-CN" altLang="en-US" spc="40" dirty="0"/>
              <a:t>           区分推论类型的测试</a:t>
            </a:r>
            <a:endParaRPr spc="1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311503"/>
            <a:ext cx="83146" cy="83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2089796"/>
            <a:ext cx="83146" cy="831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830" y="2568575"/>
            <a:ext cx="83146" cy="8314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4240" y="914822"/>
            <a:ext cx="4160610" cy="1846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935" marR="1529080" indent="-356870">
              <a:lnSpc>
                <a:spcPct val="118600"/>
              </a:lnSpc>
              <a:spcBef>
                <a:spcPts val="90"/>
              </a:spcBef>
            </a:pPr>
            <a:r>
              <a:rPr lang="zh-CN" altLang="en-US" sz="1400" spc="65" dirty="0">
                <a:latin typeface="PMingLiU"/>
                <a:cs typeface="PMingLiU"/>
              </a:rPr>
              <a:t>常见的测试类型</a:t>
            </a:r>
            <a:endParaRPr lang="en-US" altLang="zh-CN" sz="1400" spc="65" dirty="0">
              <a:latin typeface="PMingLiU"/>
              <a:cs typeface="PMingLiU"/>
            </a:endParaRPr>
          </a:p>
          <a:p>
            <a:pPr marL="368935" marR="1529080" indent="-356870">
              <a:lnSpc>
                <a:spcPct val="118600"/>
              </a:lnSpc>
              <a:spcBef>
                <a:spcPts val="90"/>
              </a:spcBef>
            </a:pPr>
            <a:r>
              <a:rPr lang="en-US" altLang="zh-CN" sz="1400" dirty="0">
                <a:latin typeface="PMingLiU"/>
                <a:cs typeface="PMingLiU"/>
              </a:rPr>
              <a:t>	</a:t>
            </a:r>
            <a:r>
              <a:rPr lang="zh-CN" altLang="en-US" sz="1400" dirty="0">
                <a:latin typeface="PMingLiU"/>
                <a:cs typeface="PMingLiU"/>
              </a:rPr>
              <a:t>否定</a:t>
            </a:r>
            <a:r>
              <a:rPr lang="en-US" altLang="zh-CN" sz="1400" dirty="0">
                <a:latin typeface="PMingLiU"/>
                <a:cs typeface="PMingLiU"/>
              </a:rPr>
              <a:t>/</a:t>
            </a:r>
            <a:r>
              <a:rPr lang="zh-CN" altLang="en-US" sz="1400" dirty="0">
                <a:latin typeface="PMingLiU"/>
                <a:cs typeface="PMingLiU"/>
              </a:rPr>
              <a:t>疑问测试：只有预设能通过</a:t>
            </a:r>
            <a:endParaRPr lang="en-US" altLang="zh-CN" sz="1400" dirty="0">
              <a:latin typeface="PMingLiU"/>
              <a:cs typeface="PMingLiU"/>
            </a:endParaRPr>
          </a:p>
          <a:p>
            <a:pPr marL="368935" marR="1529080" indent="-356870">
              <a:lnSpc>
                <a:spcPct val="118600"/>
              </a:lnSpc>
              <a:spcBef>
                <a:spcPts val="90"/>
              </a:spcBef>
            </a:pPr>
            <a:endParaRPr lang="en-US" altLang="zh-CN" sz="1400" dirty="0">
              <a:latin typeface="PMingLiU"/>
              <a:cs typeface="PMingLiU"/>
            </a:endParaRPr>
          </a:p>
          <a:p>
            <a:pPr marL="368935" marR="1529080" indent="-356870">
              <a:lnSpc>
                <a:spcPct val="118600"/>
              </a:lnSpc>
              <a:spcBef>
                <a:spcPts val="90"/>
              </a:spcBef>
            </a:pPr>
            <a:r>
              <a:rPr lang="en-US" altLang="zh-CN" sz="1400" dirty="0">
                <a:latin typeface="PMingLiU"/>
                <a:cs typeface="PMingLiU"/>
              </a:rPr>
              <a:t>	</a:t>
            </a:r>
            <a:r>
              <a:rPr lang="zh-CN" altLang="en-US" sz="1400" dirty="0">
                <a:latin typeface="PMingLiU"/>
                <a:cs typeface="PMingLiU"/>
              </a:rPr>
              <a:t>“等一下”测试：预设</a:t>
            </a:r>
            <a:endParaRPr lang="en-US" altLang="zh-CN" sz="1400" dirty="0">
              <a:latin typeface="PMingLiU"/>
              <a:cs typeface="PMingLiU"/>
            </a:endParaRPr>
          </a:p>
          <a:p>
            <a:pPr marL="368935" marR="1529080" indent="-356870">
              <a:lnSpc>
                <a:spcPct val="118600"/>
              </a:lnSpc>
              <a:spcBef>
                <a:spcPts val="90"/>
              </a:spcBef>
            </a:pPr>
            <a:endParaRPr lang="en-US" altLang="zh-CN" sz="1400" dirty="0">
              <a:latin typeface="PMingLiU"/>
              <a:cs typeface="PMingLiU"/>
            </a:endParaRPr>
          </a:p>
          <a:p>
            <a:pPr marL="368935" marR="1529080" indent="-356870">
              <a:lnSpc>
                <a:spcPct val="118600"/>
              </a:lnSpc>
              <a:spcBef>
                <a:spcPts val="90"/>
              </a:spcBef>
            </a:pPr>
            <a:r>
              <a:rPr lang="en-US" altLang="zh-CN" sz="1400" dirty="0">
                <a:latin typeface="PMingLiU"/>
                <a:cs typeface="PMingLiU"/>
              </a:rPr>
              <a:t>	</a:t>
            </a:r>
            <a:r>
              <a:rPr lang="zh-CN" altLang="en-US" sz="1400" dirty="0">
                <a:latin typeface="PMingLiU"/>
                <a:cs typeface="PMingLiU"/>
              </a:rPr>
              <a:t>可取消性：涵义可能被取消</a:t>
            </a:r>
            <a:endParaRPr lang="en-US"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F2F2F2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83945">
              <a:lnSpc>
                <a:spcPct val="100000"/>
              </a:lnSpc>
              <a:spcBef>
                <a:spcPts val="400"/>
              </a:spcBef>
            </a:pPr>
            <a:r>
              <a:rPr lang="zh-CN" altLang="en-US" spc="55" dirty="0"/>
              <a:t>     预设始终存在</a:t>
            </a:r>
            <a:endParaRPr spc="5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18487"/>
            <a:ext cx="3813175" cy="195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80" dirty="0">
                <a:latin typeface="PMingLiU"/>
                <a:cs typeface="PMingLiU"/>
              </a:rPr>
              <a:t>设想如下对话：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PMingLiU"/>
              <a:cs typeface="PMingLiU"/>
            </a:endParaRPr>
          </a:p>
          <a:p>
            <a:pPr marL="190500">
              <a:lnSpc>
                <a:spcPct val="100000"/>
              </a:lnSpc>
              <a:tabLst>
                <a:tab pos="651510" algn="l"/>
              </a:tabLst>
            </a:pPr>
            <a:r>
              <a:rPr sz="1400" spc="85" dirty="0">
                <a:latin typeface="PMingLiU"/>
                <a:cs typeface="PMingLiU"/>
              </a:rPr>
              <a:t>(6)	a. </a:t>
            </a:r>
            <a:r>
              <a:rPr sz="1400" spc="45" dirty="0">
                <a:latin typeface="PMingLiU"/>
                <a:cs typeface="PMingLiU"/>
              </a:rPr>
              <a:t>You </a:t>
            </a:r>
            <a:r>
              <a:rPr sz="1400" spc="100" dirty="0">
                <a:latin typeface="PMingLiU"/>
                <a:cs typeface="PMingLiU"/>
              </a:rPr>
              <a:t>stopped</a:t>
            </a:r>
            <a:r>
              <a:rPr sz="1400" spc="175" dirty="0">
                <a:latin typeface="PMingLiU"/>
                <a:cs typeface="PMingLiU"/>
              </a:rPr>
              <a:t> </a:t>
            </a:r>
            <a:r>
              <a:rPr sz="1400" spc="55" dirty="0">
                <a:latin typeface="PMingLiU"/>
                <a:cs typeface="PMingLiU"/>
              </a:rPr>
              <a:t>gossiping.</a:t>
            </a:r>
            <a:endParaRPr sz="1400" dirty="0">
              <a:latin typeface="PMingLiU"/>
              <a:cs typeface="PMingLiU"/>
            </a:endParaRPr>
          </a:p>
          <a:p>
            <a:pPr marL="641985">
              <a:lnSpc>
                <a:spcPct val="100000"/>
              </a:lnSpc>
              <a:spcBef>
                <a:spcPts val="265"/>
              </a:spcBef>
            </a:pPr>
            <a:r>
              <a:rPr sz="1400" spc="90" dirty="0">
                <a:latin typeface="PMingLiU"/>
                <a:cs typeface="PMingLiU"/>
              </a:rPr>
              <a:t>b. </a:t>
            </a:r>
            <a:r>
              <a:rPr sz="1400" spc="-60" dirty="0">
                <a:latin typeface="PMingLiU"/>
                <a:cs typeface="PMingLiU"/>
              </a:rPr>
              <a:t>That’s </a:t>
            </a:r>
            <a:r>
              <a:rPr sz="1400" spc="114" dirty="0">
                <a:latin typeface="PMingLiU"/>
                <a:cs typeface="PMingLiU"/>
              </a:rPr>
              <a:t>not</a:t>
            </a:r>
            <a:r>
              <a:rPr sz="1400" spc="-30" dirty="0">
                <a:latin typeface="PMingLiU"/>
                <a:cs typeface="PMingLiU"/>
              </a:rPr>
              <a:t> </a:t>
            </a:r>
            <a:r>
              <a:rPr sz="1400" spc="75" dirty="0">
                <a:latin typeface="PMingLiU"/>
                <a:cs typeface="PMingLiU"/>
              </a:rPr>
              <a:t>true!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000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25" dirty="0">
                <a:latin typeface="PMingLiU"/>
                <a:cs typeface="PMingLiU"/>
              </a:rPr>
              <a:t>如果一个句子预设了其他句子，为使前者为真或为假，后者必须为真。</a:t>
            </a:r>
            <a:r>
              <a:rPr lang="en-US" altLang="zh-CN" sz="1400" spc="25" dirty="0">
                <a:latin typeface="PMingLiU"/>
                <a:cs typeface="PMingLiU"/>
              </a:rPr>
              <a:t>b</a:t>
            </a:r>
            <a:r>
              <a:rPr lang="zh-CN" altLang="en-US" sz="1400" spc="25" dirty="0">
                <a:latin typeface="PMingLiU"/>
                <a:cs typeface="PMingLiU"/>
              </a:rPr>
              <a:t>说前者为假，就是在承认预设为真（否定保存现象）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F2F2F2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78740"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60" dirty="0"/>
              <a:t>否定和疑问</a:t>
            </a:r>
            <a:endParaRPr spc="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647229"/>
            <a:ext cx="83146" cy="83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1882775"/>
            <a:ext cx="83146" cy="831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1091689"/>
            <a:ext cx="3894454" cy="942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85" dirty="0">
                <a:latin typeface="PMingLiU"/>
                <a:cs typeface="PMingLiU"/>
              </a:rPr>
              <a:t>无论是否定这个句子，还是对这个句子提问，预设始终都存在：</a:t>
            </a:r>
            <a:endParaRPr sz="1400" dirty="0">
              <a:latin typeface="PMingLiU"/>
              <a:cs typeface="PMingLiU"/>
            </a:endParaRPr>
          </a:p>
          <a:p>
            <a:pPr marL="368935" marR="1482725">
              <a:lnSpc>
                <a:spcPct val="118600"/>
              </a:lnSpc>
            </a:pPr>
            <a:r>
              <a:rPr sz="1400" spc="45" dirty="0">
                <a:latin typeface="PMingLiU"/>
                <a:cs typeface="PMingLiU"/>
              </a:rPr>
              <a:t>You </a:t>
            </a:r>
            <a:r>
              <a:rPr sz="1400" spc="-75" dirty="0">
                <a:latin typeface="PMingLiU"/>
                <a:cs typeface="PMingLiU"/>
              </a:rPr>
              <a:t>didn’t </a:t>
            </a:r>
            <a:r>
              <a:rPr sz="1400" spc="95" dirty="0">
                <a:latin typeface="PMingLiU"/>
                <a:cs typeface="PMingLiU"/>
              </a:rPr>
              <a:t>stop </a:t>
            </a:r>
            <a:r>
              <a:rPr sz="1400" spc="55" dirty="0">
                <a:latin typeface="PMingLiU"/>
                <a:cs typeface="PMingLiU"/>
              </a:rPr>
              <a:t>gossiping.  </a:t>
            </a:r>
            <a:r>
              <a:rPr sz="1400" spc="85" dirty="0">
                <a:latin typeface="PMingLiU"/>
                <a:cs typeface="PMingLiU"/>
              </a:rPr>
              <a:t>Did </a:t>
            </a:r>
            <a:r>
              <a:rPr sz="1400" spc="65" dirty="0">
                <a:latin typeface="PMingLiU"/>
                <a:cs typeface="PMingLiU"/>
              </a:rPr>
              <a:t>you </a:t>
            </a:r>
            <a:r>
              <a:rPr sz="1400" spc="95" dirty="0">
                <a:latin typeface="PMingLiU"/>
                <a:cs typeface="PMingLiU"/>
              </a:rPr>
              <a:t>stop</a:t>
            </a:r>
            <a:r>
              <a:rPr sz="1400" spc="140" dirty="0">
                <a:latin typeface="PMingLiU"/>
                <a:cs typeface="PMingLiU"/>
              </a:rPr>
              <a:t> </a:t>
            </a:r>
            <a:r>
              <a:rPr sz="1400" spc="55" dirty="0">
                <a:latin typeface="PMingLiU"/>
                <a:cs typeface="PMingLiU"/>
              </a:rPr>
              <a:t>gossiping?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F2F2F2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70" dirty="0"/>
              <a:t>衍推和预设</a:t>
            </a:r>
            <a:endParaRPr spc="5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163990"/>
            <a:ext cx="3587115" cy="4368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50" dirty="0">
                <a:latin typeface="PMingLiU"/>
                <a:cs typeface="PMingLiU"/>
              </a:rPr>
              <a:t>既然听话人事实上从不说人闲话，原句是</a:t>
            </a:r>
            <a:r>
              <a:rPr lang="zh-CN" altLang="en-US" sz="1400" spc="50" dirty="0">
                <a:solidFill>
                  <a:srgbClr val="FF0000"/>
                </a:solidFill>
                <a:latin typeface="PMingLiU"/>
                <a:cs typeface="PMingLiU"/>
              </a:rPr>
              <a:t>不适宜的</a:t>
            </a:r>
            <a:r>
              <a:rPr lang="zh-CN" altLang="en-US" sz="1400" spc="50" dirty="0">
                <a:latin typeface="PMingLiU"/>
                <a:cs typeface="PMingLiU"/>
              </a:rPr>
              <a:t>（</a:t>
            </a:r>
            <a:r>
              <a:rPr lang="en-US" altLang="zh-CN" sz="1400" spc="50" dirty="0">
                <a:solidFill>
                  <a:srgbClr val="FF0000"/>
                </a:solidFill>
                <a:latin typeface="PMingLiU"/>
                <a:cs typeface="PMingLiU"/>
              </a:rPr>
              <a:t>infelicitous</a:t>
            </a:r>
            <a:r>
              <a:rPr lang="zh-CN" altLang="en-US" sz="1400" spc="50" dirty="0">
                <a:latin typeface="PMingLiU"/>
                <a:cs typeface="PMingLiU"/>
              </a:rPr>
              <a:t>）</a:t>
            </a:r>
            <a:endParaRPr lang="en-US" altLang="zh-CN" sz="1400" spc="50" dirty="0">
              <a:latin typeface="PMingLiU"/>
              <a:cs typeface="PMingLiU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2353462"/>
            <a:ext cx="83146" cy="831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4100" y="2244239"/>
            <a:ext cx="1965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65" dirty="0">
                <a:latin typeface="PMingLiU"/>
                <a:cs typeface="PMingLiU"/>
              </a:rPr>
              <a:t>#You </a:t>
            </a:r>
            <a:r>
              <a:rPr sz="1400" spc="100" dirty="0">
                <a:latin typeface="PMingLiU"/>
                <a:cs typeface="PMingLiU"/>
              </a:rPr>
              <a:t>stopped</a:t>
            </a:r>
            <a:r>
              <a:rPr sz="1400" spc="-30" dirty="0">
                <a:latin typeface="PMingLiU"/>
                <a:cs typeface="PMingLiU"/>
              </a:rPr>
              <a:t> </a:t>
            </a:r>
            <a:r>
              <a:rPr sz="1400" spc="55" dirty="0">
                <a:latin typeface="PMingLiU"/>
                <a:cs typeface="PMingLiU"/>
              </a:rPr>
              <a:t>gossiping.</a:t>
            </a:r>
            <a:endParaRPr sz="140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F2F2F2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55" dirty="0"/>
              <a:t>预设和否定</a:t>
            </a:r>
            <a:endParaRPr spc="5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153144"/>
            <a:ext cx="3885565" cy="2192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80" dirty="0">
                <a:latin typeface="PMingLiU"/>
                <a:cs typeface="PMingLiU"/>
              </a:rPr>
              <a:t>否定测试可以用于区分预设</a:t>
            </a:r>
            <a:r>
              <a:rPr lang="en-US" altLang="zh-CN" sz="1400" spc="80" dirty="0">
                <a:latin typeface="PMingLiU"/>
                <a:cs typeface="PMingLiU"/>
              </a:rPr>
              <a:t>vs</a:t>
            </a:r>
            <a:r>
              <a:rPr lang="zh-CN" altLang="en-US" sz="1400" spc="80" dirty="0">
                <a:latin typeface="PMingLiU"/>
                <a:cs typeface="PMingLiU"/>
              </a:rPr>
              <a:t>衍推和涵义</a:t>
            </a:r>
            <a:endParaRPr lang="en-US" altLang="zh-CN" sz="1400" spc="8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133991"/>
            <a:ext cx="3507104" cy="4368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85" dirty="0">
                <a:latin typeface="PMingLiU"/>
                <a:cs typeface="PMingLiU"/>
              </a:rPr>
              <a:t>纵使句子被否定，预设仍然存在；衍推和涵义则不是这样</a:t>
            </a:r>
            <a:endParaRPr lang="en-US" altLang="zh-CN" sz="1400" spc="85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F2F2F2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55" dirty="0"/>
              <a:t>预设和否定</a:t>
            </a:r>
            <a:endParaRPr spc="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320203"/>
            <a:ext cx="83146" cy="83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573250"/>
            <a:ext cx="83146" cy="831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2452305"/>
            <a:ext cx="83146" cy="831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2720975"/>
            <a:ext cx="83146" cy="83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3850" y="822302"/>
            <a:ext cx="3715385" cy="201035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spc="70" dirty="0">
                <a:latin typeface="PMingLiU"/>
                <a:cs typeface="PMingLiU"/>
              </a:rPr>
              <a:t>He </a:t>
            </a:r>
            <a:r>
              <a:rPr sz="1400" spc="100" dirty="0">
                <a:latin typeface="PMingLiU"/>
                <a:cs typeface="PMingLiU"/>
              </a:rPr>
              <a:t>stopped</a:t>
            </a:r>
            <a:r>
              <a:rPr sz="1400" spc="125" dirty="0">
                <a:latin typeface="PMingLiU"/>
                <a:cs typeface="PMingLiU"/>
              </a:rPr>
              <a:t> </a:t>
            </a:r>
            <a:r>
              <a:rPr sz="1400" spc="55" dirty="0">
                <a:latin typeface="PMingLiU"/>
                <a:cs typeface="PMingLiU"/>
              </a:rPr>
              <a:t>gossiping.</a:t>
            </a:r>
            <a:endParaRPr sz="1400" dirty="0">
              <a:latin typeface="PMingLiU"/>
              <a:cs typeface="PMingLiU"/>
            </a:endParaRPr>
          </a:p>
          <a:p>
            <a:pPr marL="368935" marR="492759">
              <a:lnSpc>
                <a:spcPct val="118600"/>
              </a:lnSpc>
              <a:spcBef>
                <a:spcPts val="395"/>
              </a:spcBef>
            </a:pPr>
            <a:r>
              <a:rPr lang="zh-CN" altLang="en-US" sz="1400" spc="80" dirty="0">
                <a:latin typeface="PMingLiU"/>
                <a:cs typeface="PMingLiU"/>
              </a:rPr>
              <a:t>衍推：</a:t>
            </a:r>
            <a:r>
              <a:rPr sz="1400" spc="70" dirty="0">
                <a:latin typeface="PMingLiU"/>
                <a:cs typeface="PMingLiU"/>
              </a:rPr>
              <a:t>He </a:t>
            </a:r>
            <a:r>
              <a:rPr sz="1400" spc="-65" dirty="0">
                <a:latin typeface="PMingLiU"/>
                <a:cs typeface="PMingLiU"/>
              </a:rPr>
              <a:t>doesn’t </a:t>
            </a:r>
            <a:r>
              <a:rPr sz="1400" spc="85" dirty="0">
                <a:latin typeface="PMingLiU"/>
                <a:cs typeface="PMingLiU"/>
              </a:rPr>
              <a:t>currently </a:t>
            </a:r>
            <a:r>
              <a:rPr sz="1400" spc="50" dirty="0">
                <a:latin typeface="PMingLiU"/>
                <a:cs typeface="PMingLiU"/>
              </a:rPr>
              <a:t>gossip.  </a:t>
            </a:r>
            <a:r>
              <a:rPr lang="zh-CN" altLang="en-US" sz="1400" spc="80" dirty="0">
                <a:latin typeface="PMingLiU"/>
                <a:cs typeface="PMingLiU"/>
              </a:rPr>
              <a:t>预设：</a:t>
            </a:r>
            <a:r>
              <a:rPr sz="1400" spc="70" dirty="0">
                <a:latin typeface="PMingLiU"/>
                <a:cs typeface="PMingLiU"/>
              </a:rPr>
              <a:t>He </a:t>
            </a:r>
            <a:r>
              <a:rPr sz="1400" spc="80" dirty="0">
                <a:latin typeface="PMingLiU"/>
                <a:cs typeface="PMingLiU"/>
              </a:rPr>
              <a:t>used </a:t>
            </a:r>
            <a:r>
              <a:rPr sz="1400" spc="110" dirty="0">
                <a:latin typeface="PMingLiU"/>
                <a:cs typeface="PMingLiU"/>
              </a:rPr>
              <a:t>to</a:t>
            </a:r>
            <a:r>
              <a:rPr sz="1400" spc="-110" dirty="0">
                <a:latin typeface="PMingLiU"/>
                <a:cs typeface="PMingLiU"/>
              </a:rPr>
              <a:t> </a:t>
            </a:r>
            <a:r>
              <a:rPr sz="1400" spc="50" dirty="0">
                <a:latin typeface="PMingLiU"/>
                <a:cs typeface="PMingLiU"/>
              </a:rPr>
              <a:t>gossip.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4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spc="70" dirty="0">
                <a:latin typeface="PMingLiU"/>
                <a:cs typeface="PMingLiU"/>
              </a:rPr>
              <a:t>He </a:t>
            </a:r>
            <a:r>
              <a:rPr sz="1400" spc="-75" dirty="0">
                <a:latin typeface="PMingLiU"/>
                <a:cs typeface="PMingLiU"/>
              </a:rPr>
              <a:t>didn’t </a:t>
            </a:r>
            <a:r>
              <a:rPr sz="1400" spc="95" dirty="0">
                <a:latin typeface="PMingLiU"/>
                <a:cs typeface="PMingLiU"/>
              </a:rPr>
              <a:t>stop</a:t>
            </a:r>
            <a:r>
              <a:rPr sz="1400" spc="15" dirty="0">
                <a:latin typeface="PMingLiU"/>
                <a:cs typeface="PMingLiU"/>
              </a:rPr>
              <a:t> </a:t>
            </a:r>
            <a:r>
              <a:rPr sz="1400" spc="55" dirty="0">
                <a:latin typeface="PMingLiU"/>
                <a:cs typeface="PMingLiU"/>
              </a:rPr>
              <a:t>gossiping.</a:t>
            </a:r>
            <a:endParaRPr sz="1400" dirty="0">
              <a:latin typeface="PMingLiU"/>
              <a:cs typeface="PMingLiU"/>
            </a:endParaRPr>
          </a:p>
          <a:p>
            <a:pPr marL="368935" marR="5080">
              <a:lnSpc>
                <a:spcPct val="118600"/>
              </a:lnSpc>
              <a:spcBef>
                <a:spcPts val="400"/>
              </a:spcBef>
            </a:pPr>
            <a:r>
              <a:rPr lang="zh-CN" altLang="en-US" sz="1400" spc="90" dirty="0">
                <a:latin typeface="PMingLiU"/>
                <a:cs typeface="PMingLiU"/>
              </a:rPr>
              <a:t>相反衍推：</a:t>
            </a:r>
            <a:r>
              <a:rPr sz="1400" spc="70" dirty="0">
                <a:latin typeface="PMingLiU"/>
                <a:cs typeface="PMingLiU"/>
              </a:rPr>
              <a:t>He </a:t>
            </a:r>
            <a:r>
              <a:rPr sz="1400" spc="85" dirty="0">
                <a:latin typeface="PMingLiU"/>
                <a:cs typeface="PMingLiU"/>
              </a:rPr>
              <a:t>currently </a:t>
            </a:r>
            <a:r>
              <a:rPr sz="1400" spc="50" dirty="0">
                <a:latin typeface="PMingLiU"/>
                <a:cs typeface="PMingLiU"/>
              </a:rPr>
              <a:t>gossips.  </a:t>
            </a:r>
            <a:r>
              <a:rPr lang="en-US" sz="1400" spc="50" dirty="0">
                <a:latin typeface="PMingLiU"/>
                <a:cs typeface="PMingLiU"/>
              </a:rPr>
              <a:t>             </a:t>
            </a:r>
            <a:r>
              <a:rPr lang="zh-CN" altLang="en-US" sz="1400" spc="85" dirty="0">
                <a:latin typeface="PMingLiU"/>
                <a:cs typeface="PMingLiU"/>
              </a:rPr>
              <a:t>相同预设：</a:t>
            </a:r>
            <a:r>
              <a:rPr sz="1400" spc="70" dirty="0">
                <a:latin typeface="PMingLiU"/>
                <a:cs typeface="PMingLiU"/>
              </a:rPr>
              <a:t>He </a:t>
            </a:r>
            <a:r>
              <a:rPr sz="1400" spc="80" dirty="0">
                <a:latin typeface="PMingLiU"/>
                <a:cs typeface="PMingLiU"/>
              </a:rPr>
              <a:t>used </a:t>
            </a:r>
            <a:r>
              <a:rPr sz="1400" spc="110" dirty="0">
                <a:latin typeface="PMingLiU"/>
                <a:cs typeface="PMingLiU"/>
              </a:rPr>
              <a:t>to</a:t>
            </a:r>
            <a:r>
              <a:rPr sz="1400" spc="-100" dirty="0">
                <a:latin typeface="PMingLiU"/>
                <a:cs typeface="PMingLiU"/>
              </a:rPr>
              <a:t> </a:t>
            </a:r>
            <a:r>
              <a:rPr sz="1400" spc="50" dirty="0">
                <a:latin typeface="PMingLiU"/>
                <a:cs typeface="PMingLiU"/>
              </a:rPr>
              <a:t>gossip.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F2F2F2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240790">
              <a:lnSpc>
                <a:spcPct val="100000"/>
              </a:lnSpc>
              <a:spcBef>
                <a:spcPts val="400"/>
              </a:spcBef>
            </a:pPr>
            <a:r>
              <a:rPr lang="zh-CN" altLang="en-US" spc="45" dirty="0"/>
              <a:t>“等一下”测试</a:t>
            </a:r>
            <a:endParaRPr spc="5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41664"/>
            <a:ext cx="3824604" cy="13284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95" dirty="0">
                <a:latin typeface="PMingLiU"/>
                <a:cs typeface="PMingLiU"/>
              </a:rPr>
              <a:t>尽管我们不能通过否定取消预设，但可以用</a:t>
            </a:r>
            <a:r>
              <a:rPr lang="zh-CN" altLang="en-US" sz="1400" spc="95" dirty="0">
                <a:solidFill>
                  <a:srgbClr val="FF0000"/>
                </a:solidFill>
                <a:latin typeface="PMingLiU"/>
                <a:cs typeface="PMingLiU"/>
              </a:rPr>
              <a:t>“等一下”</a:t>
            </a:r>
            <a:r>
              <a:rPr lang="zh-CN" altLang="en-US" sz="1400" spc="95" dirty="0">
                <a:latin typeface="PMingLiU"/>
                <a:cs typeface="PMingLiU"/>
              </a:rPr>
              <a:t>短语，质疑听话人的预设</a:t>
            </a:r>
            <a:endParaRPr lang="en-US"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PMingLiU"/>
              <a:cs typeface="PMingLiU"/>
            </a:endParaRPr>
          </a:p>
          <a:p>
            <a:pPr marL="190500">
              <a:lnSpc>
                <a:spcPct val="100000"/>
              </a:lnSpc>
              <a:tabLst>
                <a:tab pos="651510" algn="l"/>
              </a:tabLst>
            </a:pPr>
            <a:r>
              <a:rPr sz="1400" spc="85" dirty="0">
                <a:latin typeface="PMingLiU"/>
                <a:cs typeface="PMingLiU"/>
              </a:rPr>
              <a:t>(7)	a. </a:t>
            </a:r>
            <a:r>
              <a:rPr sz="1400" spc="65" dirty="0">
                <a:latin typeface="PMingLiU"/>
                <a:cs typeface="PMingLiU"/>
              </a:rPr>
              <a:t>I </a:t>
            </a:r>
            <a:r>
              <a:rPr sz="1400" spc="100" dirty="0">
                <a:latin typeface="PMingLiU"/>
                <a:cs typeface="PMingLiU"/>
              </a:rPr>
              <a:t>stopped </a:t>
            </a:r>
            <a:r>
              <a:rPr sz="1400" spc="55" dirty="0">
                <a:latin typeface="PMingLiU"/>
                <a:cs typeface="PMingLiU"/>
              </a:rPr>
              <a:t>going </a:t>
            </a:r>
            <a:r>
              <a:rPr sz="1400" spc="110" dirty="0">
                <a:latin typeface="PMingLiU"/>
                <a:cs typeface="PMingLiU"/>
              </a:rPr>
              <a:t>to the</a:t>
            </a:r>
            <a:r>
              <a:rPr sz="1400" spc="190" dirty="0">
                <a:latin typeface="PMingLiU"/>
                <a:cs typeface="PMingLiU"/>
              </a:rPr>
              <a:t> </a:t>
            </a:r>
            <a:r>
              <a:rPr sz="1400" spc="80" dirty="0">
                <a:latin typeface="PMingLiU"/>
                <a:cs typeface="PMingLiU"/>
              </a:rPr>
              <a:t>gym.</a:t>
            </a:r>
            <a:endParaRPr sz="1400" dirty="0">
              <a:latin typeface="PMingLiU"/>
              <a:cs typeface="PMingLiU"/>
            </a:endParaRPr>
          </a:p>
          <a:p>
            <a:pPr marL="908050" marR="8890" indent="-266700">
              <a:lnSpc>
                <a:spcPct val="100800"/>
              </a:lnSpc>
              <a:spcBef>
                <a:spcPts val="250"/>
              </a:spcBef>
            </a:pPr>
            <a:r>
              <a:rPr sz="1400" spc="90" dirty="0">
                <a:latin typeface="PMingLiU"/>
                <a:cs typeface="PMingLiU"/>
              </a:rPr>
              <a:t>b. </a:t>
            </a:r>
            <a:r>
              <a:rPr sz="1400" spc="100" dirty="0">
                <a:latin typeface="PMingLiU"/>
                <a:cs typeface="PMingLiU"/>
              </a:rPr>
              <a:t>Wait </a:t>
            </a:r>
            <a:r>
              <a:rPr sz="1400" spc="114" dirty="0">
                <a:latin typeface="PMingLiU"/>
                <a:cs typeface="PMingLiU"/>
              </a:rPr>
              <a:t>a </a:t>
            </a:r>
            <a:r>
              <a:rPr sz="1400" spc="90" dirty="0">
                <a:latin typeface="PMingLiU"/>
                <a:cs typeface="PMingLiU"/>
              </a:rPr>
              <a:t>minute, </a:t>
            </a:r>
            <a:r>
              <a:rPr sz="1400" spc="65" dirty="0">
                <a:latin typeface="PMingLiU"/>
                <a:cs typeface="PMingLiU"/>
              </a:rPr>
              <a:t>I know </a:t>
            </a:r>
            <a:r>
              <a:rPr sz="1400" spc="145" dirty="0">
                <a:latin typeface="PMingLiU"/>
                <a:cs typeface="PMingLiU"/>
              </a:rPr>
              <a:t>that </a:t>
            </a:r>
            <a:r>
              <a:rPr sz="1400" spc="65" dirty="0">
                <a:latin typeface="PMingLiU"/>
                <a:cs typeface="PMingLiU"/>
              </a:rPr>
              <a:t>you </a:t>
            </a:r>
            <a:r>
              <a:rPr sz="1400" spc="70" dirty="0">
                <a:latin typeface="PMingLiU"/>
                <a:cs typeface="PMingLiU"/>
              </a:rPr>
              <a:t>have  never </a:t>
            </a:r>
            <a:r>
              <a:rPr sz="1400" spc="90" dirty="0">
                <a:latin typeface="PMingLiU"/>
                <a:cs typeface="PMingLiU"/>
              </a:rPr>
              <a:t>been </a:t>
            </a:r>
            <a:r>
              <a:rPr sz="1400" spc="110" dirty="0">
                <a:latin typeface="PMingLiU"/>
                <a:cs typeface="PMingLiU"/>
              </a:rPr>
              <a:t>to </a:t>
            </a:r>
            <a:r>
              <a:rPr sz="1400" spc="114" dirty="0">
                <a:latin typeface="PMingLiU"/>
                <a:cs typeface="PMingLiU"/>
              </a:rPr>
              <a:t>a</a:t>
            </a:r>
            <a:r>
              <a:rPr sz="1400" spc="125" dirty="0">
                <a:latin typeface="PMingLiU"/>
                <a:cs typeface="PMingLiU"/>
              </a:rPr>
              <a:t> </a:t>
            </a:r>
            <a:r>
              <a:rPr sz="1400" spc="80" dirty="0">
                <a:latin typeface="PMingLiU"/>
                <a:cs typeface="PMingLiU"/>
              </a:rPr>
              <a:t>gym.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F2F2F2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35" dirty="0"/>
              <a:t>可取消性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727453"/>
            <a:ext cx="3912870" cy="170444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10" dirty="0">
                <a:latin typeface="PMingLiU"/>
                <a:cs typeface="PMingLiU"/>
              </a:rPr>
              <a:t>涵义可能被取消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PMingLiU"/>
              <a:cs typeface="PMingLiU"/>
            </a:endParaRPr>
          </a:p>
          <a:p>
            <a:pPr marL="596900" marR="5080" indent="-406400">
              <a:lnSpc>
                <a:spcPct val="100800"/>
              </a:lnSpc>
              <a:buAutoNum type="arabicParenBoth" startAt="8"/>
              <a:tabLst>
                <a:tab pos="596900" algn="l"/>
                <a:tab pos="597535" algn="l"/>
              </a:tabLst>
            </a:pPr>
            <a:r>
              <a:rPr sz="1400" spc="100" dirty="0">
                <a:latin typeface="PMingLiU"/>
                <a:cs typeface="PMingLiU"/>
              </a:rPr>
              <a:t>Either </a:t>
            </a:r>
            <a:r>
              <a:rPr sz="1400" spc="65" dirty="0">
                <a:latin typeface="PMingLiU"/>
                <a:cs typeface="PMingLiU"/>
              </a:rPr>
              <a:t>you </a:t>
            </a:r>
            <a:r>
              <a:rPr sz="1400" spc="75" dirty="0">
                <a:latin typeface="PMingLiU"/>
                <a:cs typeface="PMingLiU"/>
              </a:rPr>
              <a:t>or your </a:t>
            </a:r>
            <a:r>
              <a:rPr sz="1400" spc="100" dirty="0">
                <a:latin typeface="PMingLiU"/>
                <a:cs typeface="PMingLiU"/>
              </a:rPr>
              <a:t>brother </a:t>
            </a:r>
            <a:r>
              <a:rPr sz="1400" spc="90" dirty="0">
                <a:latin typeface="PMingLiU"/>
                <a:cs typeface="PMingLiU"/>
              </a:rPr>
              <a:t>can </a:t>
            </a:r>
            <a:r>
              <a:rPr sz="1400" spc="70" dirty="0">
                <a:latin typeface="PMingLiU"/>
                <a:cs typeface="PMingLiU"/>
              </a:rPr>
              <a:t>have </a:t>
            </a:r>
            <a:r>
              <a:rPr sz="1400" spc="110" dirty="0">
                <a:latin typeface="PMingLiU"/>
                <a:cs typeface="PMingLiU"/>
              </a:rPr>
              <a:t>the  </a:t>
            </a:r>
            <a:r>
              <a:rPr sz="1400" spc="60" dirty="0">
                <a:latin typeface="PMingLiU"/>
                <a:cs typeface="PMingLiU"/>
              </a:rPr>
              <a:t>pie, </a:t>
            </a:r>
            <a:r>
              <a:rPr sz="1400" spc="120" dirty="0">
                <a:latin typeface="PMingLiU"/>
                <a:cs typeface="PMingLiU"/>
              </a:rPr>
              <a:t>and </a:t>
            </a:r>
            <a:r>
              <a:rPr sz="1400" spc="85" dirty="0">
                <a:latin typeface="PMingLiU"/>
                <a:cs typeface="PMingLiU"/>
              </a:rPr>
              <a:t>actually </a:t>
            </a:r>
            <a:r>
              <a:rPr sz="1400" spc="125" dirty="0">
                <a:latin typeface="PMingLiU"/>
                <a:cs typeface="PMingLiU"/>
              </a:rPr>
              <a:t>both </a:t>
            </a:r>
            <a:r>
              <a:rPr sz="1400" spc="15" dirty="0">
                <a:latin typeface="PMingLiU"/>
                <a:cs typeface="PMingLiU"/>
              </a:rPr>
              <a:t>of </a:t>
            </a:r>
            <a:r>
              <a:rPr sz="1400" spc="65" dirty="0">
                <a:latin typeface="PMingLiU"/>
                <a:cs typeface="PMingLiU"/>
              </a:rPr>
              <a:t>you </a:t>
            </a:r>
            <a:r>
              <a:rPr sz="1400" spc="90" dirty="0">
                <a:latin typeface="PMingLiU"/>
                <a:cs typeface="PMingLiU"/>
              </a:rPr>
              <a:t>can </a:t>
            </a:r>
            <a:r>
              <a:rPr sz="1400" spc="70" dirty="0">
                <a:latin typeface="PMingLiU"/>
                <a:cs typeface="PMingLiU"/>
              </a:rPr>
              <a:t>have </a:t>
            </a:r>
            <a:r>
              <a:rPr sz="1400" spc="110" dirty="0">
                <a:latin typeface="PMingLiU"/>
                <a:cs typeface="PMingLiU"/>
              </a:rPr>
              <a:t>the  </a:t>
            </a:r>
            <a:r>
              <a:rPr sz="1400" spc="60" dirty="0">
                <a:latin typeface="PMingLiU"/>
                <a:cs typeface="PMingLiU"/>
              </a:rPr>
              <a:t>pie.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PMingLiU"/>
              <a:buAutoNum type="arabicParenBoth" startAt="8"/>
            </a:pPr>
            <a:endParaRPr sz="950" dirty="0">
              <a:latin typeface="PMingLiU"/>
              <a:cs typeface="PMingLiU"/>
            </a:endParaRPr>
          </a:p>
          <a:p>
            <a:pPr marL="596900" marR="5080" indent="-406400">
              <a:lnSpc>
                <a:spcPct val="100800"/>
              </a:lnSpc>
              <a:buAutoNum type="arabicParenBoth" startAt="8"/>
              <a:tabLst>
                <a:tab pos="596900" algn="l"/>
                <a:tab pos="597535" algn="l"/>
              </a:tabLst>
            </a:pPr>
            <a:r>
              <a:rPr sz="1400" spc="509" dirty="0">
                <a:latin typeface="PMingLiU"/>
                <a:cs typeface="PMingLiU"/>
              </a:rPr>
              <a:t># </a:t>
            </a:r>
            <a:r>
              <a:rPr sz="1400" spc="65" dirty="0">
                <a:latin typeface="PMingLiU"/>
                <a:cs typeface="PMingLiU"/>
              </a:rPr>
              <a:t>I </a:t>
            </a:r>
            <a:r>
              <a:rPr sz="1400" spc="100" dirty="0">
                <a:latin typeface="PMingLiU"/>
                <a:cs typeface="PMingLiU"/>
              </a:rPr>
              <a:t>stopped </a:t>
            </a:r>
            <a:r>
              <a:rPr sz="1400" spc="55" dirty="0">
                <a:latin typeface="PMingLiU"/>
                <a:cs typeface="PMingLiU"/>
              </a:rPr>
              <a:t>going </a:t>
            </a:r>
            <a:r>
              <a:rPr sz="1400" spc="110" dirty="0">
                <a:latin typeface="PMingLiU"/>
                <a:cs typeface="PMingLiU"/>
              </a:rPr>
              <a:t>to the </a:t>
            </a:r>
            <a:r>
              <a:rPr sz="1400" spc="80" dirty="0">
                <a:latin typeface="PMingLiU"/>
                <a:cs typeface="PMingLiU"/>
              </a:rPr>
              <a:t>gym, </a:t>
            </a:r>
            <a:r>
              <a:rPr sz="1400" spc="120" dirty="0">
                <a:latin typeface="PMingLiU"/>
                <a:cs typeface="PMingLiU"/>
              </a:rPr>
              <a:t>and  </a:t>
            </a:r>
            <a:r>
              <a:rPr sz="1400" spc="85" dirty="0">
                <a:latin typeface="PMingLiU"/>
                <a:cs typeface="PMingLiU"/>
              </a:rPr>
              <a:t>actually </a:t>
            </a:r>
            <a:r>
              <a:rPr sz="1400" spc="65" dirty="0">
                <a:latin typeface="PMingLiU"/>
                <a:cs typeface="PMingLiU"/>
              </a:rPr>
              <a:t>I </a:t>
            </a:r>
            <a:r>
              <a:rPr sz="1400" spc="120" dirty="0">
                <a:latin typeface="PMingLiU"/>
                <a:cs typeface="PMingLiU"/>
              </a:rPr>
              <a:t>had </a:t>
            </a:r>
            <a:r>
              <a:rPr sz="1400" spc="70" dirty="0">
                <a:latin typeface="PMingLiU"/>
                <a:cs typeface="PMingLiU"/>
              </a:rPr>
              <a:t>never </a:t>
            </a:r>
            <a:r>
              <a:rPr sz="1400" spc="90" dirty="0">
                <a:latin typeface="PMingLiU"/>
                <a:cs typeface="PMingLiU"/>
              </a:rPr>
              <a:t>been </a:t>
            </a:r>
            <a:r>
              <a:rPr sz="1400" spc="110" dirty="0">
                <a:latin typeface="PMingLiU"/>
                <a:cs typeface="PMingLiU"/>
              </a:rPr>
              <a:t>to </a:t>
            </a:r>
            <a:r>
              <a:rPr sz="1400" spc="114" dirty="0">
                <a:latin typeface="PMingLiU"/>
                <a:cs typeface="PMingLiU"/>
              </a:rPr>
              <a:t>a </a:t>
            </a:r>
            <a:r>
              <a:rPr sz="1400" spc="90" dirty="0">
                <a:latin typeface="PMingLiU"/>
                <a:cs typeface="PMingLiU"/>
              </a:rPr>
              <a:t>gym</a:t>
            </a:r>
            <a:r>
              <a:rPr sz="1400" spc="-90" dirty="0">
                <a:latin typeface="PMingLiU"/>
                <a:cs typeface="PMingLiU"/>
              </a:rPr>
              <a:t> </a:t>
            </a:r>
            <a:r>
              <a:rPr sz="1400" spc="60" dirty="0">
                <a:latin typeface="PMingLiU"/>
                <a:cs typeface="PMingLiU"/>
              </a:rPr>
              <a:t>before.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498" y="2633329"/>
            <a:ext cx="34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latin typeface="PMingLiU"/>
                <a:cs typeface="PMingLiU"/>
              </a:rPr>
              <a:t>(10)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052" y="2633329"/>
            <a:ext cx="3111500" cy="459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509" dirty="0">
                <a:latin typeface="PMingLiU"/>
                <a:cs typeface="PMingLiU"/>
              </a:rPr>
              <a:t># </a:t>
            </a:r>
            <a:r>
              <a:rPr sz="1400" spc="80" dirty="0">
                <a:latin typeface="PMingLiU"/>
                <a:cs typeface="PMingLiU"/>
              </a:rPr>
              <a:t>Aristotle </a:t>
            </a:r>
            <a:r>
              <a:rPr sz="1400" spc="30" dirty="0">
                <a:latin typeface="PMingLiU"/>
                <a:cs typeface="PMingLiU"/>
              </a:rPr>
              <a:t>is </a:t>
            </a:r>
            <a:r>
              <a:rPr sz="1400" spc="114" dirty="0">
                <a:latin typeface="PMingLiU"/>
                <a:cs typeface="PMingLiU"/>
              </a:rPr>
              <a:t>a </a:t>
            </a:r>
            <a:r>
              <a:rPr sz="1400" spc="80" dirty="0">
                <a:latin typeface="PMingLiU"/>
                <a:cs typeface="PMingLiU"/>
              </a:rPr>
              <a:t>Greek </a:t>
            </a:r>
            <a:r>
              <a:rPr sz="1400" spc="70" dirty="0">
                <a:latin typeface="PMingLiU"/>
                <a:cs typeface="PMingLiU"/>
              </a:rPr>
              <a:t>philosopher,</a:t>
            </a:r>
            <a:r>
              <a:rPr sz="1400" spc="-204" dirty="0">
                <a:latin typeface="PMingLiU"/>
                <a:cs typeface="PMingLiU"/>
              </a:rPr>
              <a:t> </a:t>
            </a:r>
            <a:r>
              <a:rPr sz="1400" spc="120" dirty="0">
                <a:latin typeface="PMingLiU"/>
                <a:cs typeface="PMingLiU"/>
              </a:rPr>
              <a:t>and  </a:t>
            </a:r>
            <a:r>
              <a:rPr sz="1400" spc="85" dirty="0">
                <a:latin typeface="PMingLiU"/>
                <a:cs typeface="PMingLiU"/>
              </a:rPr>
              <a:t>actually </a:t>
            </a:r>
            <a:r>
              <a:rPr sz="1400" spc="80" dirty="0">
                <a:latin typeface="PMingLiU"/>
                <a:cs typeface="PMingLiU"/>
              </a:rPr>
              <a:t>Aristotle </a:t>
            </a:r>
            <a:r>
              <a:rPr sz="1400" spc="30" dirty="0">
                <a:latin typeface="PMingLiU"/>
                <a:cs typeface="PMingLiU"/>
              </a:rPr>
              <a:t>is </a:t>
            </a:r>
            <a:r>
              <a:rPr sz="1400" spc="114" dirty="0">
                <a:latin typeface="PMingLiU"/>
                <a:cs typeface="PMingLiU"/>
              </a:rPr>
              <a:t>not a</a:t>
            </a:r>
            <a:r>
              <a:rPr sz="1400" spc="200" dirty="0">
                <a:latin typeface="PMingLiU"/>
                <a:cs typeface="PMingLiU"/>
              </a:rPr>
              <a:t> </a:t>
            </a:r>
            <a:r>
              <a:rPr sz="1400" spc="70" dirty="0">
                <a:latin typeface="PMingLiU"/>
                <a:cs typeface="PMingLiU"/>
              </a:rPr>
              <a:t>philosopher.</a:t>
            </a:r>
            <a:endParaRPr sz="140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F2F2F2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pc="5" dirty="0"/>
              <a:t> </a:t>
            </a:r>
            <a:r>
              <a:rPr lang="zh-CN" altLang="en-US" spc="5" dirty="0"/>
              <a:t>把推论区分开来</a:t>
            </a:r>
            <a:endParaRPr spc="1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210843"/>
            <a:ext cx="83146" cy="831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73494" y="844522"/>
            <a:ext cx="3863111" cy="1701991"/>
          </a:xfrm>
          <a:prstGeom prst="rect">
            <a:avLst/>
          </a:prstGeom>
        </p:spPr>
        <p:txBody>
          <a:bodyPr vert="horz" wrap="square" lIns="0" tIns="272338" rIns="0" bIns="0" rtlCol="0">
            <a:spAutoFit/>
          </a:bodyPr>
          <a:lstStyle/>
          <a:p>
            <a:pPr marL="342900" marR="10160">
              <a:lnSpc>
                <a:spcPct val="100800"/>
              </a:lnSpc>
              <a:spcBef>
                <a:spcPts val="120"/>
              </a:spcBef>
            </a:pPr>
            <a:r>
              <a:rPr lang="zh-CN" altLang="en-US" spc="65" dirty="0"/>
              <a:t>对可能是哪种推论有一个大致的了解</a:t>
            </a:r>
            <a:endParaRPr lang="en-US" altLang="zh-CN" spc="65" dirty="0"/>
          </a:p>
          <a:p>
            <a:pPr marL="342900" marR="10160">
              <a:lnSpc>
                <a:spcPct val="100800"/>
              </a:lnSpc>
              <a:spcBef>
                <a:spcPts val="120"/>
              </a:spcBef>
            </a:pPr>
            <a:r>
              <a:rPr spc="70" dirty="0"/>
              <a:t> </a:t>
            </a:r>
            <a:endParaRPr spc="85" dirty="0"/>
          </a:p>
          <a:p>
            <a:pPr marL="342900" marR="23495">
              <a:lnSpc>
                <a:spcPct val="109700"/>
              </a:lnSpc>
              <a:spcBef>
                <a:spcPts val="150"/>
              </a:spcBef>
            </a:pPr>
            <a:r>
              <a:rPr lang="zh-CN" altLang="en-US" spc="100" dirty="0"/>
              <a:t>某些词语会触发预设</a:t>
            </a:r>
            <a:r>
              <a:rPr spc="80" dirty="0"/>
              <a:t> </a:t>
            </a:r>
            <a:r>
              <a:rPr lang="en-US" spc="80" dirty="0"/>
              <a:t>                                          </a:t>
            </a:r>
            <a:r>
              <a:rPr spc="80" dirty="0"/>
              <a:t> </a:t>
            </a:r>
            <a:r>
              <a:rPr lang="zh-CN" altLang="en-US" spc="80" dirty="0"/>
              <a:t>一般来说，从会话而来的推论都是会话涵义</a:t>
            </a:r>
            <a:endParaRPr spc="80" dirty="0"/>
          </a:p>
          <a:p>
            <a:pPr marL="342900" marR="5080">
              <a:lnSpc>
                <a:spcPct val="100800"/>
              </a:lnSpc>
              <a:spcBef>
                <a:spcPts val="300"/>
              </a:spcBef>
            </a:pPr>
            <a:r>
              <a:rPr lang="zh-CN" altLang="en-US" spc="100" dirty="0"/>
              <a:t>造句测试</a:t>
            </a:r>
            <a:endParaRPr spc="65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1678990"/>
            <a:ext cx="83146" cy="831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1932038"/>
            <a:ext cx="83146" cy="831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449" y="2400185"/>
            <a:ext cx="83146" cy="831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05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755" y="374484"/>
            <a:ext cx="3078480" cy="2794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15" dirty="0"/>
              <a:t>推论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02904"/>
            <a:ext cx="3714750" cy="18364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3492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20" dirty="0">
                <a:latin typeface="PMingLiU"/>
                <a:cs typeface="PMingLiU"/>
              </a:rPr>
              <a:t>当我们听到一个句子，我们经常会得出某些超出字面句义的结论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50" dirty="0">
                <a:latin typeface="PMingLiU"/>
                <a:cs typeface="PMingLiU"/>
              </a:rPr>
              <a:t>e.g. </a:t>
            </a:r>
            <a:r>
              <a:rPr sz="1400" spc="65" dirty="0">
                <a:latin typeface="PMingLiU"/>
                <a:cs typeface="PMingLiU"/>
              </a:rPr>
              <a:t>I </a:t>
            </a:r>
            <a:r>
              <a:rPr sz="1400" spc="-114" dirty="0">
                <a:latin typeface="PMingLiU"/>
                <a:cs typeface="PMingLiU"/>
              </a:rPr>
              <a:t>can’t </a:t>
            </a:r>
            <a:r>
              <a:rPr sz="1400" spc="90" dirty="0">
                <a:latin typeface="PMingLiU"/>
                <a:cs typeface="PMingLiU"/>
              </a:rPr>
              <a:t>open </a:t>
            </a:r>
            <a:r>
              <a:rPr sz="1400" spc="145" dirty="0">
                <a:latin typeface="PMingLiU"/>
                <a:cs typeface="PMingLiU"/>
              </a:rPr>
              <a:t>that </a:t>
            </a:r>
            <a:r>
              <a:rPr sz="1400" spc="100" dirty="0">
                <a:solidFill>
                  <a:srgbClr val="BC1919"/>
                </a:solidFill>
                <a:latin typeface="PMingLiU"/>
                <a:cs typeface="PMingLiU"/>
              </a:rPr>
              <a:t>stupid</a:t>
            </a:r>
            <a:r>
              <a:rPr sz="1400" spc="-135" dirty="0">
                <a:solidFill>
                  <a:srgbClr val="BC1919"/>
                </a:solidFill>
                <a:latin typeface="PMingLiU"/>
                <a:cs typeface="PMingLiU"/>
              </a:rPr>
              <a:t> </a:t>
            </a:r>
            <a:r>
              <a:rPr sz="1400" spc="85" dirty="0">
                <a:latin typeface="PMingLiU"/>
                <a:cs typeface="PMingLiU"/>
              </a:rPr>
              <a:t>jar.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60" dirty="0">
                <a:latin typeface="PMingLiU"/>
                <a:cs typeface="PMingLiU"/>
              </a:rPr>
              <a:t>我们可以推测，说话人很沮丧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90" dirty="0">
                <a:latin typeface="PMingLiU"/>
                <a:cs typeface="PMingLiU"/>
              </a:rPr>
              <a:t>我们相信这类额外结论为真，它们被称为</a:t>
            </a:r>
            <a:r>
              <a:rPr lang="zh-CN" altLang="en-US" sz="1400" spc="90" dirty="0">
                <a:solidFill>
                  <a:srgbClr val="FF0000"/>
                </a:solidFill>
                <a:latin typeface="PMingLiU"/>
                <a:cs typeface="PMingLiU"/>
              </a:rPr>
              <a:t>推论</a:t>
            </a:r>
            <a:r>
              <a:rPr lang="zh-CN" altLang="en-US" sz="1400" spc="90" dirty="0">
                <a:latin typeface="PMingLiU"/>
                <a:cs typeface="PMingLiU"/>
              </a:rPr>
              <a:t>（</a:t>
            </a:r>
            <a:r>
              <a:rPr lang="en-US" altLang="zh-CN" sz="1400" spc="90" dirty="0">
                <a:solidFill>
                  <a:srgbClr val="FF0000"/>
                </a:solidFill>
                <a:latin typeface="PMingLiU"/>
                <a:cs typeface="PMingLiU"/>
              </a:rPr>
              <a:t>Inference</a:t>
            </a:r>
            <a:r>
              <a:rPr lang="zh-CN" altLang="en-US" sz="1400" spc="90" dirty="0">
                <a:latin typeface="PMingLiU"/>
                <a:cs typeface="PMingLiU"/>
              </a:rPr>
              <a:t>）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05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73189"/>
            <a:ext cx="3810000" cy="244602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05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957564"/>
            <a:ext cx="37560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b="1" spc="-30" dirty="0">
                <a:latin typeface="Georgia"/>
                <a:cs typeface="Georgia"/>
              </a:rPr>
              <a:t>问：</a:t>
            </a:r>
            <a:r>
              <a:rPr lang="zh-CN" altLang="en-US" sz="1400" spc="-30" dirty="0">
                <a:latin typeface="PMingLiU"/>
                <a:cs typeface="PMingLiU"/>
              </a:rPr>
              <a:t>为什么这些对话很有趣？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973628"/>
            <a:ext cx="37185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b="1" spc="-30" dirty="0">
                <a:latin typeface="Georgia"/>
                <a:cs typeface="Georgia"/>
              </a:rPr>
              <a:t>答：</a:t>
            </a:r>
            <a:r>
              <a:rPr lang="zh-CN" altLang="en-US" sz="1400" spc="80" dirty="0">
                <a:latin typeface="PMingLiU"/>
                <a:cs typeface="PMingLiU"/>
              </a:rPr>
              <a:t>回答出乎我们的意料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400"/>
              </a:spcBef>
            </a:pPr>
            <a:r>
              <a:rPr lang="zh-CN" altLang="en-US" spc="45" dirty="0"/>
              <a:t>         字面意义</a:t>
            </a:r>
            <a:r>
              <a:rPr lang="en-US" altLang="zh-CN" spc="45" dirty="0"/>
              <a:t>vs</a:t>
            </a:r>
            <a:r>
              <a:rPr lang="zh-CN" altLang="en-US" spc="45" dirty="0"/>
              <a:t>说话人意义</a:t>
            </a:r>
            <a:endParaRPr spc="3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835482"/>
            <a:ext cx="83146" cy="831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100" y="726272"/>
            <a:ext cx="3538220" cy="2421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95" dirty="0">
                <a:latin typeface="PMingLiU"/>
                <a:cs typeface="PMingLiU"/>
              </a:rPr>
              <a:t>尽管应答者按照字面意义回答，提问者期待得到的却不是这些字面回答</a:t>
            </a:r>
            <a:endParaRPr lang="en-US" altLang="zh-CN" sz="1400" spc="95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PMingLiU"/>
              <a:cs typeface="PMingLiU"/>
            </a:endParaRPr>
          </a:p>
          <a:p>
            <a:pPr marL="12700" marR="281940">
              <a:lnSpc>
                <a:spcPct val="100800"/>
              </a:lnSpc>
              <a:spcBef>
                <a:spcPts val="575"/>
              </a:spcBef>
            </a:pPr>
            <a:r>
              <a:rPr lang="zh-CN" altLang="en-US" sz="1400" spc="120" dirty="0">
                <a:latin typeface="PMingLiU"/>
                <a:cs typeface="PMingLiU"/>
              </a:rPr>
              <a:t>在交谈中，我们想要传达的经常是与字面意思有别的意义，这就是</a:t>
            </a:r>
            <a:r>
              <a:rPr lang="zh-CN" altLang="en-US" sz="1400" spc="120" dirty="0">
                <a:solidFill>
                  <a:srgbClr val="FF0000"/>
                </a:solidFill>
                <a:latin typeface="PMingLiU"/>
                <a:cs typeface="PMingLiU"/>
              </a:rPr>
              <a:t>说话人意义</a:t>
            </a:r>
            <a:r>
              <a:rPr lang="zh-CN" altLang="en-US" sz="1400" spc="120" dirty="0">
                <a:latin typeface="PMingLiU"/>
                <a:cs typeface="PMingLiU"/>
              </a:rPr>
              <a:t>（</a:t>
            </a:r>
            <a:r>
              <a:rPr lang="en-US" altLang="zh-CN" sz="1400" spc="80" dirty="0">
                <a:solidFill>
                  <a:srgbClr val="FF0000"/>
                </a:solidFill>
                <a:latin typeface="PMingLiU"/>
                <a:cs typeface="PMingLiU"/>
              </a:rPr>
              <a:t>Speaker</a:t>
            </a:r>
            <a:r>
              <a:rPr lang="en-US" altLang="zh-CN" sz="1400" spc="95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lang="en-US" altLang="zh-CN" sz="1400" spc="85" dirty="0">
                <a:solidFill>
                  <a:srgbClr val="FF0000"/>
                </a:solidFill>
                <a:latin typeface="PMingLiU"/>
                <a:cs typeface="PMingLiU"/>
              </a:rPr>
              <a:t>Meaning</a:t>
            </a:r>
            <a:r>
              <a:rPr lang="zh-CN" altLang="en-US" sz="1400" spc="120" dirty="0">
                <a:latin typeface="PMingLiU"/>
                <a:cs typeface="PMingLiU"/>
              </a:rPr>
              <a:t>）</a:t>
            </a:r>
            <a:endParaRPr lang="en-US" altLang="zh-CN" sz="1400" spc="120" dirty="0">
              <a:latin typeface="PMingLiU"/>
              <a:cs typeface="PMingLiU"/>
            </a:endParaRPr>
          </a:p>
          <a:p>
            <a:pPr marL="12700" marR="281940">
              <a:lnSpc>
                <a:spcPct val="100800"/>
              </a:lnSpc>
              <a:spcBef>
                <a:spcPts val="575"/>
              </a:spcBef>
            </a:pPr>
            <a:endParaRPr sz="1400" dirty="0">
              <a:latin typeface="PMingLiU"/>
              <a:cs typeface="PMingLiU"/>
            </a:endParaRPr>
          </a:p>
          <a:p>
            <a:pPr marL="12700" marR="404495">
              <a:lnSpc>
                <a:spcPct val="100800"/>
              </a:lnSpc>
              <a:spcBef>
                <a:spcPts val="580"/>
              </a:spcBef>
            </a:pPr>
            <a:r>
              <a:rPr lang="zh-CN" altLang="en-US" sz="1400" spc="60" dirty="0">
                <a:latin typeface="PMingLiU"/>
                <a:cs typeface="PMingLiU"/>
              </a:rPr>
              <a:t>我们期待参与会话的其他人能够接收到我们想要传递的意义，并给出相应的回应（</a:t>
            </a:r>
            <a:r>
              <a:rPr lang="zh-CN" altLang="en-US" sz="1400" spc="60" dirty="0">
                <a:solidFill>
                  <a:srgbClr val="FF0000"/>
                </a:solidFill>
                <a:latin typeface="PMingLiU"/>
                <a:cs typeface="PMingLiU"/>
              </a:rPr>
              <a:t>合作原则</a:t>
            </a:r>
            <a:r>
              <a:rPr lang="en-US" altLang="zh-CN" sz="1400" spc="60" dirty="0">
                <a:solidFill>
                  <a:srgbClr val="FF0000"/>
                </a:solidFill>
                <a:latin typeface="PMingLiU"/>
                <a:cs typeface="PMingLiU"/>
              </a:rPr>
              <a:t>Cooperative Principle</a:t>
            </a:r>
            <a:r>
              <a:rPr lang="zh-CN" altLang="en-US" sz="1400" spc="60" dirty="0">
                <a:latin typeface="PMingLiU"/>
                <a:cs typeface="PMingLiU"/>
              </a:rPr>
              <a:t>）</a:t>
            </a:r>
            <a:endParaRPr sz="1400" dirty="0">
              <a:latin typeface="PMingLiU"/>
              <a:cs typeface="PMingLiU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1553946"/>
            <a:ext cx="83146" cy="831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2572148"/>
            <a:ext cx="83146" cy="831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35"/>
              <a:t>说话人意义</a:t>
            </a:r>
            <a:endParaRPr spc="3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813905"/>
            <a:ext cx="83146" cy="83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1282052"/>
            <a:ext cx="83146" cy="831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1719516"/>
            <a:ext cx="4040504" cy="1436762"/>
            <a:chOff x="309193" y="1719516"/>
            <a:chExt cx="4040504" cy="1615440"/>
          </a:xfrm>
        </p:grpSpPr>
        <p:sp>
          <p:nvSpPr>
            <p:cNvPr id="7" name="object 7"/>
            <p:cNvSpPr/>
            <p:nvPr/>
          </p:nvSpPr>
          <p:spPr>
            <a:xfrm>
              <a:off x="309193" y="1719516"/>
              <a:ext cx="3989704" cy="225425"/>
            </a:xfrm>
            <a:custGeom>
              <a:avLst/>
              <a:gdLst/>
              <a:ahLst/>
              <a:cxnLst/>
              <a:rect l="l" t="t" r="r" b="b"/>
              <a:pathLst>
                <a:path w="3989704" h="22542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5360"/>
                  </a:lnTo>
                  <a:lnTo>
                    <a:pt x="3989652" y="225360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932228"/>
              <a:ext cx="3989651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94" y="3232861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794" y="3220161"/>
              <a:ext cx="3938802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8846" y="1763763"/>
              <a:ext cx="50751" cy="146909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193" y="1976494"/>
              <a:ext cx="3989704" cy="1307465"/>
            </a:xfrm>
            <a:custGeom>
              <a:avLst/>
              <a:gdLst/>
              <a:ahLst/>
              <a:cxnLst/>
              <a:rect l="l" t="t" r="r" b="b"/>
              <a:pathLst>
                <a:path w="3989704" h="1307464">
                  <a:moveTo>
                    <a:pt x="3989652" y="0"/>
                  </a:moveTo>
                  <a:lnTo>
                    <a:pt x="0" y="0"/>
                  </a:lnTo>
                  <a:lnTo>
                    <a:pt x="0" y="1256366"/>
                  </a:lnTo>
                  <a:lnTo>
                    <a:pt x="4008" y="1276091"/>
                  </a:lnTo>
                  <a:lnTo>
                    <a:pt x="14922" y="1292244"/>
                  </a:lnTo>
                  <a:lnTo>
                    <a:pt x="31075" y="1303158"/>
                  </a:lnTo>
                  <a:lnTo>
                    <a:pt x="50800" y="1307167"/>
                  </a:lnTo>
                  <a:lnTo>
                    <a:pt x="3938852" y="1307167"/>
                  </a:lnTo>
                  <a:lnTo>
                    <a:pt x="3958576" y="1303158"/>
                  </a:lnTo>
                  <a:lnTo>
                    <a:pt x="3974729" y="1292244"/>
                  </a:lnTo>
                  <a:lnTo>
                    <a:pt x="3985644" y="1276091"/>
                  </a:lnTo>
                  <a:lnTo>
                    <a:pt x="3989652" y="125636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1801839"/>
              <a:ext cx="0" cy="1450340"/>
            </a:xfrm>
            <a:custGeom>
              <a:avLst/>
              <a:gdLst/>
              <a:ahLst/>
              <a:cxnLst/>
              <a:rect l="l" t="t" r="r" b="b"/>
              <a:pathLst>
                <a:path h="1450339">
                  <a:moveTo>
                    <a:pt x="0" y="14500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6" y="17891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846" y="17764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8846" y="17637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704695"/>
            <a:ext cx="3914775" cy="23423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935" marR="7937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20" dirty="0">
                <a:latin typeface="PMingLiU"/>
                <a:cs typeface="PMingLiU"/>
              </a:rPr>
              <a:t>人们在交谈中往往不止于字面意义</a:t>
            </a:r>
            <a:endParaRPr lang="en-US" altLang="zh-CN" sz="1400" spc="120" dirty="0">
              <a:latin typeface="PMingLiU"/>
              <a:cs typeface="PMingLiU"/>
            </a:endParaRPr>
          </a:p>
          <a:p>
            <a:pPr marL="368935" marR="79375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PMingLiU"/>
              <a:cs typeface="PMingLiU"/>
            </a:endParaRPr>
          </a:p>
          <a:p>
            <a:pPr marL="368935" marR="490220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75" dirty="0">
                <a:latin typeface="PMingLiU"/>
                <a:cs typeface="PMingLiU"/>
              </a:rPr>
              <a:t>经由交谈，人们通常能够达成某些目标</a:t>
            </a:r>
            <a:endParaRPr sz="14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zh-CN" altLang="en-US" sz="1400" spc="75" dirty="0">
                <a:solidFill>
                  <a:srgbClr val="FFFFFF"/>
                </a:solidFill>
                <a:latin typeface="PMingLiU"/>
                <a:cs typeface="PMingLiU"/>
              </a:rPr>
              <a:t>说话人意义</a:t>
            </a:r>
            <a:endParaRPr sz="1400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  <a:spcBef>
                <a:spcPts val="229"/>
              </a:spcBef>
            </a:pPr>
            <a:r>
              <a:rPr lang="zh-CN" altLang="en-US" sz="1400" spc="45" dirty="0">
                <a:latin typeface="PMingLiU"/>
                <a:cs typeface="PMingLiU"/>
              </a:rPr>
              <a:t>如果说话人</a:t>
            </a:r>
            <a:r>
              <a:rPr lang="en-US" altLang="zh-CN" sz="1400" spc="45" dirty="0">
                <a:latin typeface="PMingLiU"/>
                <a:cs typeface="PMingLiU"/>
              </a:rPr>
              <a:t>S</a:t>
            </a:r>
            <a:r>
              <a:rPr lang="zh-CN" altLang="en-US" sz="1400" spc="45" dirty="0">
                <a:latin typeface="PMingLiU"/>
                <a:cs typeface="PMingLiU"/>
              </a:rPr>
              <a:t>意图通过一个言语片段</a:t>
            </a:r>
            <a:r>
              <a:rPr lang="en-US" altLang="zh-CN" sz="1400" spc="45" dirty="0">
                <a:latin typeface="PMingLiU"/>
                <a:cs typeface="PMingLiU"/>
              </a:rPr>
              <a:t>U</a:t>
            </a:r>
            <a:r>
              <a:rPr lang="zh-CN" altLang="en-US" sz="1400" spc="45" dirty="0">
                <a:latin typeface="PMingLiU"/>
                <a:cs typeface="PMingLiU"/>
              </a:rPr>
              <a:t>在听话人</a:t>
            </a:r>
            <a:r>
              <a:rPr lang="en-US" altLang="zh-CN" sz="1400" spc="45" dirty="0">
                <a:latin typeface="PMingLiU"/>
                <a:cs typeface="PMingLiU"/>
              </a:rPr>
              <a:t>H</a:t>
            </a:r>
            <a:r>
              <a:rPr lang="zh-CN" altLang="en-US" sz="1400" spc="45" dirty="0">
                <a:latin typeface="PMingLiU"/>
                <a:cs typeface="PMingLiU"/>
              </a:rPr>
              <a:t>心中产生某种效果，而听话人</a:t>
            </a:r>
            <a:r>
              <a:rPr lang="en-US" altLang="zh-CN" sz="1400" spc="45" dirty="0">
                <a:latin typeface="PMingLiU"/>
                <a:cs typeface="PMingLiU"/>
              </a:rPr>
              <a:t>H</a:t>
            </a:r>
            <a:r>
              <a:rPr lang="zh-CN" altLang="en-US" sz="1400" spc="45" dirty="0">
                <a:latin typeface="PMingLiU"/>
                <a:cs typeface="PMingLiU"/>
              </a:rPr>
              <a:t>又能接收到这一意图，那么</a:t>
            </a:r>
            <a:r>
              <a:rPr lang="zh-CN" altLang="en-US" sz="1400" spc="114" dirty="0">
                <a:latin typeface="PMingLiU"/>
                <a:cs typeface="PMingLiU"/>
              </a:rPr>
              <a:t>说话人</a:t>
            </a:r>
            <a:r>
              <a:rPr lang="en-US" altLang="zh-CN" sz="1400" spc="45" dirty="0">
                <a:latin typeface="PMingLiU"/>
                <a:cs typeface="PMingLiU"/>
              </a:rPr>
              <a:t>S</a:t>
            </a:r>
            <a:r>
              <a:rPr lang="zh-CN" altLang="en-US" sz="1400" spc="45" dirty="0">
                <a:latin typeface="PMingLiU"/>
                <a:cs typeface="PMingLiU"/>
              </a:rPr>
              <a:t>通过</a:t>
            </a:r>
            <a:r>
              <a:rPr lang="en-US" altLang="zh-CN" sz="1400" spc="45" dirty="0">
                <a:latin typeface="PMingLiU"/>
                <a:cs typeface="PMingLiU"/>
              </a:rPr>
              <a:t>U</a:t>
            </a:r>
            <a:r>
              <a:rPr lang="zh-CN" altLang="en-US" sz="1400" spc="45" dirty="0">
                <a:latin typeface="PMingLiU"/>
                <a:cs typeface="PMingLiU"/>
              </a:rPr>
              <a:t>表达某个意义。在这种情况下，</a:t>
            </a:r>
            <a:r>
              <a:rPr lang="en-US" altLang="zh-CN" sz="1400" spc="45" dirty="0">
                <a:latin typeface="PMingLiU"/>
                <a:cs typeface="PMingLiU"/>
              </a:rPr>
              <a:t>U</a:t>
            </a:r>
            <a:r>
              <a:rPr lang="zh-CN" altLang="en-US" sz="1400" spc="45" dirty="0">
                <a:latin typeface="PMingLiU"/>
                <a:cs typeface="PMingLiU"/>
              </a:rPr>
              <a:t>的说话人意义就是</a:t>
            </a:r>
            <a:r>
              <a:rPr lang="en-US" altLang="zh-CN" sz="1400" spc="45" dirty="0">
                <a:latin typeface="PMingLiU"/>
                <a:cs typeface="PMingLiU"/>
              </a:rPr>
              <a:t>S</a:t>
            </a:r>
            <a:r>
              <a:rPr lang="zh-CN" altLang="en-US" sz="1400" spc="45" dirty="0">
                <a:latin typeface="PMingLiU"/>
                <a:cs typeface="PMingLiU"/>
              </a:rPr>
              <a:t>意图在</a:t>
            </a:r>
            <a:r>
              <a:rPr lang="en-US" altLang="zh-CN" sz="1400" spc="45" dirty="0">
                <a:latin typeface="PMingLiU"/>
                <a:cs typeface="PMingLiU"/>
              </a:rPr>
              <a:t>H</a:t>
            </a:r>
            <a:r>
              <a:rPr lang="zh-CN" altLang="en-US" sz="1400" spc="45" dirty="0">
                <a:latin typeface="PMingLiU"/>
                <a:cs typeface="PMingLiU"/>
              </a:rPr>
              <a:t>心中产生的效果，且</a:t>
            </a:r>
            <a:r>
              <a:rPr lang="en-US" altLang="zh-CN" sz="1400" spc="45" dirty="0">
                <a:latin typeface="PMingLiU"/>
                <a:cs typeface="PMingLiU"/>
              </a:rPr>
              <a:t>H</a:t>
            </a:r>
            <a:r>
              <a:rPr lang="zh-CN" altLang="en-US" sz="1400" spc="45" dirty="0">
                <a:latin typeface="PMingLiU"/>
                <a:cs typeface="PMingLiU"/>
              </a:rPr>
              <a:t>能够接收到这一意图</a:t>
            </a:r>
            <a:endParaRPr lang="en-US" altLang="zh-CN" sz="1400" spc="45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F2F2F2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90" dirty="0"/>
              <a:t>合作原则</a:t>
            </a:r>
            <a:endParaRPr spc="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886942"/>
            <a:ext cx="83146" cy="83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397" y="1282674"/>
            <a:ext cx="66992" cy="669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397" y="1636941"/>
            <a:ext cx="66992" cy="669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4100" y="777720"/>
            <a:ext cx="3183890" cy="20958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210820">
              <a:lnSpc>
                <a:spcPts val="1390"/>
              </a:lnSpc>
              <a:spcBef>
                <a:spcPts val="420"/>
              </a:spcBef>
            </a:pPr>
            <a:r>
              <a:rPr lang="zh-CN" altLang="en-US" sz="1400" spc="90" dirty="0">
                <a:latin typeface="PMingLiU"/>
                <a:cs typeface="PMingLiU"/>
              </a:rPr>
              <a:t>为了持续有效沟通，每一位参与者都需要：</a:t>
            </a:r>
            <a:endParaRPr sz="1400" dirty="0">
              <a:latin typeface="PMingLiU"/>
              <a:cs typeface="PMingLiU"/>
            </a:endParaRPr>
          </a:p>
          <a:p>
            <a:pPr marL="368935" marR="5080">
              <a:lnSpc>
                <a:spcPts val="1390"/>
              </a:lnSpc>
              <a:spcBef>
                <a:spcPts val="210"/>
              </a:spcBef>
            </a:pPr>
            <a:r>
              <a:rPr lang="zh-CN" altLang="en-US" sz="1200" spc="65" dirty="0">
                <a:latin typeface="PMingLiU"/>
                <a:cs typeface="PMingLiU"/>
              </a:rPr>
              <a:t>能够意识到其他参与者在意图表达某些事情</a:t>
            </a:r>
            <a:endParaRPr sz="1200" dirty="0">
              <a:latin typeface="PMingLiU"/>
              <a:cs typeface="PMingLiU"/>
            </a:endParaRPr>
          </a:p>
          <a:p>
            <a:pPr marL="368935" marR="40640">
              <a:lnSpc>
                <a:spcPts val="1390"/>
              </a:lnSpc>
              <a:spcBef>
                <a:spcPts val="10"/>
              </a:spcBef>
            </a:pPr>
            <a:r>
              <a:rPr lang="zh-CN" altLang="en-US" sz="1200" spc="55" dirty="0">
                <a:latin typeface="PMingLiU"/>
                <a:cs typeface="PMingLiU"/>
              </a:rPr>
              <a:t>假定其他参与者也能意识到他</a:t>
            </a:r>
            <a:r>
              <a:rPr lang="en-US" altLang="zh-CN" sz="1200" spc="55" dirty="0">
                <a:latin typeface="PMingLiU"/>
                <a:cs typeface="PMingLiU"/>
              </a:rPr>
              <a:t>/</a:t>
            </a:r>
            <a:r>
              <a:rPr lang="zh-CN" altLang="en-US" sz="1200" spc="55" dirty="0">
                <a:latin typeface="PMingLiU"/>
                <a:cs typeface="PMingLiU"/>
              </a:rPr>
              <a:t>她的意图</a:t>
            </a:r>
            <a:endParaRPr lang="en-US" altLang="zh-CN" sz="1200" spc="55" dirty="0">
              <a:latin typeface="PMingLiU"/>
              <a:cs typeface="PMingLiU"/>
            </a:endParaRPr>
          </a:p>
          <a:p>
            <a:pPr marL="368935" marR="40640">
              <a:lnSpc>
                <a:spcPts val="1390"/>
              </a:lnSpc>
              <a:spcBef>
                <a:spcPts val="10"/>
              </a:spcBef>
            </a:pPr>
            <a:endParaRPr sz="12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PMingLiU"/>
              <a:cs typeface="PMingLiU"/>
            </a:endParaRPr>
          </a:p>
          <a:p>
            <a:pPr marL="12700" marR="581025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90" dirty="0">
                <a:latin typeface="PMingLiU"/>
                <a:cs typeface="PMingLiU"/>
              </a:rPr>
              <a:t>换言之，会话参与者需要</a:t>
            </a:r>
            <a:r>
              <a:rPr lang="zh-CN" altLang="en-US" sz="1400" b="1" spc="90" dirty="0">
                <a:latin typeface="PMingLiU"/>
                <a:cs typeface="PMingLiU"/>
              </a:rPr>
              <a:t>合作</a:t>
            </a:r>
            <a:endParaRPr sz="1400" b="1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PMingLiU"/>
              <a:cs typeface="PMingLiU"/>
            </a:endParaRPr>
          </a:p>
          <a:p>
            <a:pPr marL="12700" marR="10795">
              <a:lnSpc>
                <a:spcPct val="100800"/>
              </a:lnSpc>
            </a:pPr>
            <a:endParaRPr lang="en-US" sz="1400" spc="100" dirty="0">
              <a:latin typeface="PMingLiU"/>
              <a:cs typeface="PMingLiU"/>
            </a:endParaRPr>
          </a:p>
          <a:p>
            <a:pPr marL="12700" marR="10795">
              <a:lnSpc>
                <a:spcPct val="100800"/>
              </a:lnSpc>
            </a:pPr>
            <a:r>
              <a:rPr lang="zh-CN" altLang="en-US" sz="1400" spc="70" dirty="0">
                <a:latin typeface="PMingLiU"/>
                <a:cs typeface="PMingLiU"/>
              </a:rPr>
              <a:t>存在一些指导会话的普遍原则</a:t>
            </a:r>
            <a:endParaRPr sz="1400" dirty="0">
              <a:latin typeface="PMingLiU"/>
              <a:cs typeface="PMingLiU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740" y="2180629"/>
            <a:ext cx="83146" cy="8314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49" y="2720975"/>
            <a:ext cx="83146" cy="831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45" dirty="0"/>
              <a:t>格莱斯准则</a:t>
            </a:r>
            <a:r>
              <a:rPr spc="35" dirty="0"/>
              <a:t>(Grice,</a:t>
            </a:r>
            <a:r>
              <a:rPr spc="175" dirty="0"/>
              <a:t> </a:t>
            </a:r>
            <a:r>
              <a:rPr dirty="0"/>
              <a:t>1975)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635191"/>
            <a:ext cx="83146" cy="83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2005256"/>
            <a:ext cx="83146" cy="831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449" y="2333748"/>
            <a:ext cx="83146" cy="831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050" y="2680707"/>
            <a:ext cx="83146" cy="83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0050" y="721852"/>
            <a:ext cx="3910329" cy="214539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20" dirty="0">
                <a:latin typeface="PMingLiU"/>
                <a:cs typeface="PMingLiU"/>
              </a:rPr>
              <a:t>当我们参与会话时，我们期待其他人能够在交流中配合协作</a:t>
            </a:r>
            <a:endParaRPr lang="en-US" altLang="zh-CN" sz="1400" spc="120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lang="en-US"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PMingLiU"/>
              <a:cs typeface="PMingLiU"/>
            </a:endParaRPr>
          </a:p>
          <a:p>
            <a:pPr marL="368935">
              <a:lnSpc>
                <a:spcPct val="100000"/>
              </a:lnSpc>
            </a:pPr>
            <a:r>
              <a:rPr lang="zh-CN" altLang="en-US" sz="1400" spc="95" dirty="0">
                <a:latin typeface="PMingLiU"/>
                <a:cs typeface="PMingLiU"/>
              </a:rPr>
              <a:t>质真准则：真诚</a:t>
            </a:r>
            <a:endParaRPr sz="1400" dirty="0">
              <a:latin typeface="PMingLiU"/>
              <a:cs typeface="PMingLiU"/>
            </a:endParaRPr>
          </a:p>
          <a:p>
            <a:pPr marL="368935" marR="153035">
              <a:lnSpc>
                <a:spcPct val="100800"/>
              </a:lnSpc>
              <a:spcBef>
                <a:spcPts val="1240"/>
              </a:spcBef>
            </a:pPr>
            <a:r>
              <a:rPr lang="zh-CN" altLang="en-US" sz="1400" spc="95" dirty="0">
                <a:latin typeface="PMingLiU"/>
                <a:cs typeface="PMingLiU"/>
              </a:rPr>
              <a:t>适量准则：给出的信息量要适宜</a:t>
            </a:r>
            <a:endParaRPr sz="1400" dirty="0">
              <a:latin typeface="PMingLiU"/>
              <a:cs typeface="PMingLiU"/>
            </a:endParaRPr>
          </a:p>
          <a:p>
            <a:pPr marL="368935" marR="775335">
              <a:lnSpc>
                <a:spcPct val="174500"/>
              </a:lnSpc>
            </a:pPr>
            <a:r>
              <a:rPr lang="zh-CN" altLang="en-US" sz="1400" spc="95" dirty="0">
                <a:latin typeface="PMingLiU"/>
                <a:cs typeface="PMingLiU"/>
              </a:rPr>
              <a:t>关联准则：合题</a:t>
            </a:r>
            <a:r>
              <a:rPr sz="1400" spc="70" dirty="0">
                <a:latin typeface="PMingLiU"/>
                <a:cs typeface="PMingLiU"/>
              </a:rPr>
              <a:t> </a:t>
            </a:r>
            <a:r>
              <a:rPr lang="en-US" sz="1400" spc="70" dirty="0">
                <a:latin typeface="PMingLiU"/>
                <a:cs typeface="PMingLiU"/>
              </a:rPr>
              <a:t>                   </a:t>
            </a:r>
            <a:r>
              <a:rPr sz="1400" spc="70" dirty="0">
                <a:latin typeface="PMingLiU"/>
                <a:cs typeface="PMingLiU"/>
              </a:rPr>
              <a:t> </a:t>
            </a:r>
            <a:r>
              <a:rPr lang="en-US" sz="1400" spc="70" dirty="0">
                <a:latin typeface="PMingLiU"/>
                <a:cs typeface="PMingLiU"/>
              </a:rPr>
              <a:t>   </a:t>
            </a:r>
            <a:r>
              <a:rPr lang="zh-CN" altLang="en-US" sz="1400" spc="70" dirty="0">
                <a:latin typeface="PMingLiU"/>
                <a:cs typeface="PMingLiU"/>
              </a:rPr>
              <a:t>方式准则：清楚明白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50096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33350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050"/>
              </a:spcBef>
            </a:pPr>
            <a:r>
              <a:rPr lang="zh-CN" altLang="en-US" sz="1400" spc="120" dirty="0"/>
              <a:t>             会话涵义是如何产生的？</a:t>
            </a: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31707"/>
            <a:ext cx="37744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00" dirty="0">
                <a:latin typeface="PMingLiU"/>
                <a:cs typeface="PMingLiU"/>
              </a:rPr>
              <a:t>比较以下两组会话：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498" y="1135364"/>
            <a:ext cx="34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latin typeface="PMingLiU"/>
                <a:cs typeface="PMingLiU"/>
              </a:rPr>
              <a:t>(11)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052" y="1135364"/>
            <a:ext cx="2767330" cy="459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60" dirty="0">
                <a:latin typeface="PMingLiU"/>
                <a:cs typeface="PMingLiU"/>
              </a:rPr>
              <a:t>A: </a:t>
            </a:r>
            <a:r>
              <a:rPr sz="1400" spc="100" dirty="0">
                <a:latin typeface="PMingLiU"/>
                <a:cs typeface="PMingLiU"/>
              </a:rPr>
              <a:t>Where </a:t>
            </a:r>
            <a:r>
              <a:rPr sz="1400" spc="75" dirty="0">
                <a:latin typeface="PMingLiU"/>
                <a:cs typeface="PMingLiU"/>
              </a:rPr>
              <a:t>should </a:t>
            </a:r>
            <a:r>
              <a:rPr sz="1400" spc="30" dirty="0">
                <a:latin typeface="PMingLiU"/>
                <a:cs typeface="PMingLiU"/>
              </a:rPr>
              <a:t>we </a:t>
            </a:r>
            <a:r>
              <a:rPr sz="1400" spc="40" dirty="0">
                <a:latin typeface="PMingLiU"/>
                <a:cs typeface="PMingLiU"/>
              </a:rPr>
              <a:t>go </a:t>
            </a:r>
            <a:r>
              <a:rPr sz="1400" spc="85" dirty="0">
                <a:latin typeface="PMingLiU"/>
                <a:cs typeface="PMingLiU"/>
              </a:rPr>
              <a:t>after </a:t>
            </a:r>
            <a:r>
              <a:rPr sz="1400" spc="55" dirty="0">
                <a:latin typeface="PMingLiU"/>
                <a:cs typeface="PMingLiU"/>
              </a:rPr>
              <a:t>class?  </a:t>
            </a:r>
            <a:r>
              <a:rPr sz="1400" spc="70" dirty="0">
                <a:latin typeface="PMingLiU"/>
                <a:cs typeface="PMingLiU"/>
              </a:rPr>
              <a:t>B: </a:t>
            </a:r>
            <a:r>
              <a:rPr sz="1400" spc="60" dirty="0">
                <a:latin typeface="PMingLiU"/>
                <a:cs typeface="PMingLiU"/>
              </a:rPr>
              <a:t>We </a:t>
            </a:r>
            <a:r>
              <a:rPr sz="1400" spc="90" dirty="0">
                <a:latin typeface="PMingLiU"/>
                <a:cs typeface="PMingLiU"/>
              </a:rPr>
              <a:t>can </a:t>
            </a:r>
            <a:r>
              <a:rPr sz="1400" spc="40" dirty="0">
                <a:latin typeface="PMingLiU"/>
                <a:cs typeface="PMingLiU"/>
              </a:rPr>
              <a:t>go </a:t>
            </a:r>
            <a:r>
              <a:rPr sz="1400" spc="110" dirty="0">
                <a:latin typeface="PMingLiU"/>
                <a:cs typeface="PMingLiU"/>
              </a:rPr>
              <a:t>to the</a:t>
            </a:r>
            <a:r>
              <a:rPr sz="1400" spc="225" dirty="0">
                <a:latin typeface="PMingLiU"/>
                <a:cs typeface="PMingLiU"/>
              </a:rPr>
              <a:t> </a:t>
            </a:r>
            <a:r>
              <a:rPr sz="1400" spc="95" dirty="0">
                <a:latin typeface="PMingLiU"/>
                <a:cs typeface="PMingLiU"/>
              </a:rPr>
              <a:t>Hutch.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498" y="1868154"/>
            <a:ext cx="34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latin typeface="PMingLiU"/>
                <a:cs typeface="PMingLiU"/>
              </a:rPr>
              <a:t>(12)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052" y="1868154"/>
            <a:ext cx="3300095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PMingLiU"/>
                <a:cs typeface="PMingLiU"/>
              </a:rPr>
              <a:t>A: </a:t>
            </a:r>
            <a:r>
              <a:rPr sz="1400" spc="100" dirty="0">
                <a:latin typeface="PMingLiU"/>
                <a:cs typeface="PMingLiU"/>
              </a:rPr>
              <a:t>Where </a:t>
            </a:r>
            <a:r>
              <a:rPr sz="1400" spc="75" dirty="0">
                <a:latin typeface="PMingLiU"/>
                <a:cs typeface="PMingLiU"/>
              </a:rPr>
              <a:t>should </a:t>
            </a:r>
            <a:r>
              <a:rPr sz="1400" spc="30" dirty="0">
                <a:latin typeface="PMingLiU"/>
                <a:cs typeface="PMingLiU"/>
              </a:rPr>
              <a:t>we </a:t>
            </a:r>
            <a:r>
              <a:rPr sz="1400" spc="40" dirty="0">
                <a:latin typeface="PMingLiU"/>
                <a:cs typeface="PMingLiU"/>
              </a:rPr>
              <a:t>go </a:t>
            </a:r>
            <a:r>
              <a:rPr sz="1400" spc="85" dirty="0">
                <a:latin typeface="PMingLiU"/>
                <a:cs typeface="PMingLiU"/>
              </a:rPr>
              <a:t>after</a:t>
            </a:r>
            <a:r>
              <a:rPr sz="1400" spc="300" dirty="0">
                <a:latin typeface="PMingLiU"/>
                <a:cs typeface="PMingLiU"/>
              </a:rPr>
              <a:t> </a:t>
            </a:r>
            <a:r>
              <a:rPr sz="1400" spc="55" dirty="0">
                <a:latin typeface="PMingLiU"/>
                <a:cs typeface="PMingLiU"/>
              </a:rPr>
              <a:t>class?</a:t>
            </a:r>
            <a:endParaRPr sz="14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70" dirty="0">
                <a:latin typeface="PMingLiU"/>
                <a:cs typeface="PMingLiU"/>
              </a:rPr>
              <a:t>B: </a:t>
            </a:r>
            <a:r>
              <a:rPr sz="1400" spc="-185" dirty="0">
                <a:latin typeface="PMingLiU"/>
                <a:cs typeface="PMingLiU"/>
              </a:rPr>
              <a:t>It’s  </a:t>
            </a:r>
            <a:r>
              <a:rPr sz="1400" spc="65" dirty="0">
                <a:latin typeface="PMingLiU"/>
                <a:cs typeface="PMingLiU"/>
              </a:rPr>
              <a:t>one-dollar-shake </a:t>
            </a:r>
            <a:r>
              <a:rPr sz="1400" spc="80" dirty="0">
                <a:latin typeface="PMingLiU"/>
                <a:cs typeface="PMingLiU"/>
              </a:rPr>
              <a:t>Wednesday</a:t>
            </a:r>
            <a:r>
              <a:rPr sz="1400" spc="60" dirty="0">
                <a:latin typeface="PMingLiU"/>
                <a:cs typeface="PMingLiU"/>
              </a:rPr>
              <a:t> </a:t>
            </a:r>
            <a:r>
              <a:rPr sz="1400" spc="80" dirty="0">
                <a:latin typeface="PMingLiU"/>
                <a:cs typeface="PMingLiU"/>
              </a:rPr>
              <a:t>today.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616134"/>
            <a:ext cx="3717290" cy="2192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b="1" spc="-30" dirty="0">
                <a:latin typeface="Georgia"/>
                <a:cs typeface="Georgia"/>
              </a:rPr>
              <a:t>问题：</a:t>
            </a:r>
            <a:r>
              <a:rPr lang="zh-CN" altLang="en-US" sz="1400" spc="85" dirty="0">
                <a:latin typeface="PMingLiU"/>
                <a:cs typeface="PMingLiU"/>
              </a:rPr>
              <a:t>哪一组会话包含某种会话涵义？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50096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33350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050"/>
              </a:spcBef>
            </a:pPr>
            <a:r>
              <a:rPr lang="zh-CN" altLang="en-US" sz="1400" spc="120" dirty="0"/>
              <a:t>             会话涵义是如何产生的？</a:t>
            </a: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45868"/>
            <a:ext cx="3833495" cy="173271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6225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0" dirty="0">
                <a:latin typeface="PMingLiU"/>
                <a:cs typeface="PMingLiU"/>
              </a:rPr>
              <a:t>当准则有可能被违反时，就会产生会话涵义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90" dirty="0">
                <a:latin typeface="PMingLiU"/>
                <a:cs typeface="PMingLiU"/>
              </a:rPr>
              <a:t>在（</a:t>
            </a:r>
            <a:r>
              <a:rPr lang="en-US" altLang="zh-CN" sz="1400" spc="90" dirty="0">
                <a:latin typeface="PMingLiU"/>
                <a:cs typeface="PMingLiU"/>
              </a:rPr>
              <a:t>12</a:t>
            </a:r>
            <a:r>
              <a:rPr lang="zh-CN" altLang="en-US" sz="1400" spc="90" dirty="0">
                <a:latin typeface="PMingLiU"/>
                <a:cs typeface="PMingLiU"/>
              </a:rPr>
              <a:t>）中，</a:t>
            </a:r>
            <a:r>
              <a:rPr lang="en-US" altLang="zh-CN" sz="1400" spc="90" dirty="0">
                <a:latin typeface="PMingLiU"/>
                <a:cs typeface="PMingLiU"/>
              </a:rPr>
              <a:t>B</a:t>
            </a:r>
            <a:r>
              <a:rPr lang="zh-CN" altLang="en-US" sz="1400" spc="90" dirty="0">
                <a:latin typeface="PMingLiU"/>
                <a:cs typeface="PMingLiU"/>
              </a:rPr>
              <a:t>没有直接回答</a:t>
            </a:r>
            <a:r>
              <a:rPr lang="en-US" altLang="zh-CN" sz="1400" spc="90" dirty="0">
                <a:latin typeface="PMingLiU"/>
                <a:cs typeface="PMingLiU"/>
              </a:rPr>
              <a:t>A</a:t>
            </a:r>
            <a:r>
              <a:rPr lang="zh-CN" altLang="en-US" sz="1400" spc="90" dirty="0">
                <a:latin typeface="PMingLiU"/>
                <a:cs typeface="PMingLiU"/>
              </a:rPr>
              <a:t>的问题，因为他的回答看起来与题无关。然而结合语境来看，假设</a:t>
            </a:r>
            <a:r>
              <a:rPr lang="en-US" altLang="zh-CN" sz="1400" spc="90" dirty="0">
                <a:latin typeface="PMingLiU"/>
                <a:cs typeface="PMingLiU"/>
              </a:rPr>
              <a:t>B</a:t>
            </a:r>
            <a:r>
              <a:rPr lang="zh-CN" altLang="en-US" sz="1400" spc="90" dirty="0">
                <a:latin typeface="PMingLiU"/>
                <a:cs typeface="PMingLiU"/>
              </a:rPr>
              <a:t>是合作的，</a:t>
            </a:r>
            <a:r>
              <a:rPr lang="en-US" altLang="zh-CN" sz="1400" spc="90" dirty="0">
                <a:latin typeface="PMingLiU"/>
                <a:cs typeface="PMingLiU"/>
              </a:rPr>
              <a:t>A</a:t>
            </a:r>
            <a:r>
              <a:rPr lang="zh-CN" altLang="en-US" sz="1400" spc="90" dirty="0">
                <a:latin typeface="PMingLiU"/>
                <a:cs typeface="PMingLiU"/>
              </a:rPr>
              <a:t>可以接受并重新解释</a:t>
            </a:r>
            <a:r>
              <a:rPr lang="en-US" altLang="zh-CN" sz="1400" spc="90" dirty="0">
                <a:latin typeface="PMingLiU"/>
                <a:cs typeface="PMingLiU"/>
              </a:rPr>
              <a:t>B</a:t>
            </a:r>
            <a:r>
              <a:rPr lang="zh-CN" altLang="en-US" sz="1400" spc="90" dirty="0">
                <a:latin typeface="PMingLiU"/>
                <a:cs typeface="PMingLiU"/>
              </a:rPr>
              <a:t>的回答，借以使得</a:t>
            </a:r>
            <a:r>
              <a:rPr lang="en-US" altLang="zh-CN" sz="1400" spc="90" dirty="0">
                <a:latin typeface="PMingLiU"/>
                <a:cs typeface="PMingLiU"/>
              </a:rPr>
              <a:t>B</a:t>
            </a:r>
            <a:r>
              <a:rPr lang="zh-CN" altLang="en-US" sz="1400" spc="90" dirty="0">
                <a:latin typeface="PMingLiU"/>
                <a:cs typeface="PMingLiU"/>
              </a:rPr>
              <a:t>的回答合题。</a:t>
            </a:r>
            <a:r>
              <a:rPr lang="en-US" altLang="zh-CN" sz="1400" spc="90" dirty="0">
                <a:latin typeface="PMingLiU"/>
                <a:cs typeface="PMingLiU"/>
              </a:rPr>
              <a:t>A</a:t>
            </a:r>
            <a:r>
              <a:rPr lang="zh-CN" altLang="en-US" sz="1400" spc="90" dirty="0">
                <a:latin typeface="PMingLiU"/>
                <a:cs typeface="PMingLiU"/>
              </a:rPr>
              <a:t>可以推断</a:t>
            </a:r>
            <a:r>
              <a:rPr lang="en-US" altLang="zh-CN" sz="1400" spc="90" dirty="0">
                <a:latin typeface="PMingLiU"/>
                <a:cs typeface="PMingLiU"/>
              </a:rPr>
              <a:t>B</a:t>
            </a:r>
            <a:r>
              <a:rPr lang="zh-CN" altLang="en-US" sz="1400" spc="90" dirty="0">
                <a:latin typeface="PMingLiU"/>
                <a:cs typeface="PMingLiU"/>
              </a:rPr>
              <a:t>在暗示他们应该去</a:t>
            </a:r>
            <a:r>
              <a:rPr lang="en-US" altLang="zh-CN" sz="1400" spc="90" dirty="0">
                <a:latin typeface="PMingLiU"/>
                <a:cs typeface="PMingLiU"/>
              </a:rPr>
              <a:t>Hutch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z="2050" spc="45" dirty="0">
                <a:solidFill>
                  <a:srgbClr val="7A0000"/>
                </a:solidFill>
                <a:latin typeface="PMingLiU"/>
                <a:cs typeface="PMingLiU"/>
              </a:rPr>
              <a:t>相关准则</a:t>
            </a:r>
            <a:endParaRPr sz="2050" dirty="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902002"/>
            <a:ext cx="9671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75" dirty="0">
                <a:latin typeface="PMingLiU"/>
                <a:cs typeface="PMingLiU"/>
              </a:rPr>
              <a:t>合题</a:t>
            </a:r>
            <a:endParaRPr sz="1400" dirty="0">
              <a:latin typeface="PMingLiU"/>
              <a:cs typeface="PMingLiU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541" y="1109522"/>
            <a:ext cx="2600960" cy="184658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45" dirty="0"/>
              <a:t>质真准则</a:t>
            </a:r>
            <a:endParaRPr spc="5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244587"/>
            <a:ext cx="83146" cy="83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1927822"/>
            <a:ext cx="83146" cy="831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397" y="2197023"/>
            <a:ext cx="66992" cy="669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397" y="2374163"/>
            <a:ext cx="66992" cy="669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4100" y="1135364"/>
            <a:ext cx="3302000" cy="135793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90" dirty="0">
                <a:latin typeface="PMingLiU"/>
                <a:cs typeface="PMingLiU"/>
              </a:rPr>
              <a:t>所属准则（</a:t>
            </a:r>
            <a:r>
              <a:rPr sz="1400" spc="90" dirty="0">
                <a:latin typeface="PMingLiU"/>
                <a:cs typeface="PMingLiU"/>
              </a:rPr>
              <a:t>Supermaxim</a:t>
            </a:r>
            <a:r>
              <a:rPr lang="zh-CN" altLang="en-US" sz="1400" spc="90" dirty="0">
                <a:latin typeface="PMingLiU"/>
                <a:cs typeface="PMingLiU"/>
              </a:rPr>
              <a:t>）</a:t>
            </a:r>
            <a:endParaRPr sz="1400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90" dirty="0">
                <a:latin typeface="PMingLiU"/>
                <a:cs typeface="PMingLiU"/>
              </a:rPr>
              <a:t>尽力真诚地参与会话</a:t>
            </a:r>
            <a:endParaRPr lang="en-US" altLang="zh-CN" sz="1400" spc="90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</a:pPr>
            <a:endParaRPr sz="14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zh-CN" altLang="en-US" sz="1400" spc="85" dirty="0">
                <a:latin typeface="PMingLiU"/>
                <a:cs typeface="PMingLiU"/>
              </a:rPr>
              <a:t>子准则（</a:t>
            </a:r>
            <a:r>
              <a:rPr sz="1400" spc="85" dirty="0">
                <a:latin typeface="PMingLiU"/>
                <a:cs typeface="PMingLiU"/>
              </a:rPr>
              <a:t>Submaxims</a:t>
            </a:r>
            <a:r>
              <a:rPr lang="zh-CN" altLang="en-US" sz="1400" spc="85" dirty="0">
                <a:latin typeface="PMingLiU"/>
                <a:cs typeface="PMingLiU"/>
              </a:rPr>
              <a:t>）</a:t>
            </a:r>
            <a:endParaRPr sz="1400" dirty="0">
              <a:latin typeface="PMingLiU"/>
              <a:cs typeface="PMingLiU"/>
            </a:endParaRPr>
          </a:p>
          <a:p>
            <a:pPr marL="368935" marR="311785">
              <a:lnSpc>
                <a:spcPts val="1390"/>
              </a:lnSpc>
              <a:spcBef>
                <a:spcPts val="600"/>
              </a:spcBef>
            </a:pPr>
            <a:r>
              <a:rPr lang="zh-CN" altLang="en-US" sz="1200" spc="50" dirty="0">
                <a:latin typeface="PMingLiU"/>
                <a:cs typeface="PMingLiU"/>
              </a:rPr>
              <a:t>不要说你不相信的话                                 不要说任何缺乏足够证据的话</a:t>
            </a:r>
            <a:endParaRPr sz="12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35" dirty="0"/>
              <a:t>考虑如下例子</a:t>
            </a:r>
            <a:endParaRPr spc="4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27738"/>
            <a:ext cx="3642360" cy="217553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651510" indent="-461645">
              <a:lnSpc>
                <a:spcPct val="100000"/>
              </a:lnSpc>
              <a:spcBef>
                <a:spcPts val="355"/>
              </a:spcBef>
              <a:buAutoNum type="arabicParenBoth"/>
              <a:tabLst>
                <a:tab pos="651510" algn="l"/>
                <a:tab pos="652145" algn="l"/>
              </a:tabLst>
            </a:pPr>
            <a:r>
              <a:rPr sz="1400" spc="85" dirty="0">
                <a:latin typeface="PMingLiU"/>
                <a:cs typeface="PMingLiU"/>
              </a:rPr>
              <a:t>a. </a:t>
            </a:r>
            <a:r>
              <a:rPr sz="1400" spc="80" dirty="0">
                <a:latin typeface="PMingLiU"/>
                <a:cs typeface="PMingLiU"/>
              </a:rPr>
              <a:t>Aristotle </a:t>
            </a:r>
            <a:r>
              <a:rPr sz="1400" spc="30" dirty="0">
                <a:latin typeface="PMingLiU"/>
                <a:cs typeface="PMingLiU"/>
              </a:rPr>
              <a:t>is </a:t>
            </a:r>
            <a:r>
              <a:rPr sz="1400" spc="114" dirty="0">
                <a:latin typeface="PMingLiU"/>
                <a:cs typeface="PMingLiU"/>
              </a:rPr>
              <a:t>a </a:t>
            </a:r>
            <a:r>
              <a:rPr sz="1400" spc="80" dirty="0">
                <a:latin typeface="PMingLiU"/>
                <a:cs typeface="PMingLiU"/>
              </a:rPr>
              <a:t>Greek</a:t>
            </a:r>
            <a:r>
              <a:rPr sz="1400" spc="210" dirty="0">
                <a:latin typeface="PMingLiU"/>
                <a:cs typeface="PMingLiU"/>
              </a:rPr>
              <a:t> </a:t>
            </a:r>
            <a:r>
              <a:rPr sz="1400" spc="70" dirty="0">
                <a:latin typeface="PMingLiU"/>
                <a:cs typeface="PMingLiU"/>
              </a:rPr>
              <a:t>philosopher</a:t>
            </a:r>
            <a:endParaRPr sz="1400" dirty="0">
              <a:latin typeface="PMingLiU"/>
              <a:cs typeface="PMingLiU"/>
            </a:endParaRPr>
          </a:p>
          <a:p>
            <a:pPr marL="908050" lvl="1" indent="-266700">
              <a:lnSpc>
                <a:spcPct val="100000"/>
              </a:lnSpc>
              <a:spcBef>
                <a:spcPts val="260"/>
              </a:spcBef>
              <a:buAutoNum type="alphaLcPeriod" startAt="2"/>
              <a:tabLst>
                <a:tab pos="908685" algn="l"/>
              </a:tabLst>
            </a:pPr>
            <a:r>
              <a:rPr sz="1400" spc="80" dirty="0">
                <a:latin typeface="PMingLiU"/>
                <a:cs typeface="PMingLiU"/>
              </a:rPr>
              <a:t>Aristotle </a:t>
            </a:r>
            <a:r>
              <a:rPr sz="1400" spc="30" dirty="0">
                <a:latin typeface="PMingLiU"/>
                <a:cs typeface="PMingLiU"/>
              </a:rPr>
              <a:t>is </a:t>
            </a:r>
            <a:r>
              <a:rPr sz="1400" spc="114" dirty="0">
                <a:latin typeface="PMingLiU"/>
                <a:cs typeface="PMingLiU"/>
              </a:rPr>
              <a:t>a</a:t>
            </a:r>
            <a:r>
              <a:rPr sz="1400" spc="190" dirty="0">
                <a:latin typeface="PMingLiU"/>
                <a:cs typeface="PMingLiU"/>
              </a:rPr>
              <a:t> </a:t>
            </a:r>
            <a:r>
              <a:rPr sz="1400" spc="70" dirty="0">
                <a:latin typeface="PMingLiU"/>
                <a:cs typeface="PMingLiU"/>
              </a:rPr>
              <a:t>philosopher.</a:t>
            </a:r>
            <a:endParaRPr sz="1400" dirty="0">
              <a:latin typeface="PMingLiU"/>
              <a:cs typeface="PMingLiU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PMingLiU"/>
              <a:buAutoNum type="alphaLcPeriod" startAt="2"/>
            </a:pPr>
            <a:endParaRPr sz="900" dirty="0">
              <a:latin typeface="PMingLiU"/>
              <a:cs typeface="PMingLiU"/>
            </a:endParaRPr>
          </a:p>
          <a:p>
            <a:pPr marL="651510" indent="-461645">
              <a:lnSpc>
                <a:spcPct val="100000"/>
              </a:lnSpc>
              <a:buAutoNum type="arabicParenBoth"/>
              <a:tabLst>
                <a:tab pos="651510" algn="l"/>
                <a:tab pos="652145" algn="l"/>
              </a:tabLst>
            </a:pPr>
            <a:r>
              <a:rPr sz="1400" spc="85" dirty="0">
                <a:latin typeface="PMingLiU"/>
                <a:cs typeface="PMingLiU"/>
              </a:rPr>
              <a:t>a. </a:t>
            </a:r>
            <a:r>
              <a:rPr sz="1400" spc="120" dirty="0">
                <a:latin typeface="PMingLiU"/>
                <a:cs typeface="PMingLiU"/>
              </a:rPr>
              <a:t>The </a:t>
            </a:r>
            <a:r>
              <a:rPr sz="1400" spc="65" dirty="0">
                <a:latin typeface="PMingLiU"/>
                <a:cs typeface="PMingLiU"/>
              </a:rPr>
              <a:t>king </a:t>
            </a:r>
            <a:r>
              <a:rPr sz="1400" spc="15" dirty="0">
                <a:latin typeface="PMingLiU"/>
                <a:cs typeface="PMingLiU"/>
              </a:rPr>
              <a:t>of </a:t>
            </a:r>
            <a:r>
              <a:rPr sz="1400" spc="80" dirty="0">
                <a:latin typeface="PMingLiU"/>
                <a:cs typeface="PMingLiU"/>
              </a:rPr>
              <a:t>France </a:t>
            </a:r>
            <a:r>
              <a:rPr sz="1400" spc="30" dirty="0">
                <a:latin typeface="PMingLiU"/>
                <a:cs typeface="PMingLiU"/>
              </a:rPr>
              <a:t>is</a:t>
            </a:r>
            <a:r>
              <a:rPr sz="1400" spc="250" dirty="0">
                <a:latin typeface="PMingLiU"/>
                <a:cs typeface="PMingLiU"/>
              </a:rPr>
              <a:t> </a:t>
            </a:r>
            <a:r>
              <a:rPr sz="1400" spc="85" dirty="0">
                <a:latin typeface="PMingLiU"/>
                <a:cs typeface="PMingLiU"/>
              </a:rPr>
              <a:t>bald.</a:t>
            </a:r>
            <a:endParaRPr sz="1400" dirty="0">
              <a:latin typeface="PMingLiU"/>
              <a:cs typeface="PMingLiU"/>
            </a:endParaRPr>
          </a:p>
          <a:p>
            <a:pPr marL="908050" lvl="1" indent="-266700">
              <a:lnSpc>
                <a:spcPct val="100000"/>
              </a:lnSpc>
              <a:spcBef>
                <a:spcPts val="260"/>
              </a:spcBef>
              <a:buAutoNum type="alphaLcPeriod" startAt="2"/>
              <a:tabLst>
                <a:tab pos="908685" algn="l"/>
              </a:tabLst>
            </a:pPr>
            <a:r>
              <a:rPr sz="1400" spc="100" dirty="0">
                <a:latin typeface="PMingLiU"/>
                <a:cs typeface="PMingLiU"/>
              </a:rPr>
              <a:t>There </a:t>
            </a:r>
            <a:r>
              <a:rPr sz="1400" spc="30" dirty="0">
                <a:latin typeface="PMingLiU"/>
                <a:cs typeface="PMingLiU"/>
              </a:rPr>
              <a:t>is </a:t>
            </a:r>
            <a:r>
              <a:rPr sz="1400" spc="114" dirty="0">
                <a:latin typeface="PMingLiU"/>
                <a:cs typeface="PMingLiU"/>
              </a:rPr>
              <a:t>a </a:t>
            </a:r>
            <a:r>
              <a:rPr sz="1400" spc="65" dirty="0">
                <a:latin typeface="PMingLiU"/>
                <a:cs typeface="PMingLiU"/>
              </a:rPr>
              <a:t>king </a:t>
            </a:r>
            <a:r>
              <a:rPr sz="1400" spc="15" dirty="0">
                <a:latin typeface="PMingLiU"/>
                <a:cs typeface="PMingLiU"/>
              </a:rPr>
              <a:t>of</a:t>
            </a:r>
            <a:r>
              <a:rPr sz="1400" spc="195" dirty="0">
                <a:latin typeface="PMingLiU"/>
                <a:cs typeface="PMingLiU"/>
              </a:rPr>
              <a:t> </a:t>
            </a:r>
            <a:r>
              <a:rPr sz="1400" spc="75" dirty="0">
                <a:latin typeface="PMingLiU"/>
                <a:cs typeface="PMingLiU"/>
              </a:rPr>
              <a:t>France.</a:t>
            </a:r>
            <a:endParaRPr sz="1400" dirty="0">
              <a:latin typeface="PMingLiU"/>
              <a:cs typeface="PMingLiU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PMingLiU"/>
              <a:buAutoNum type="alphaLcPeriod" startAt="2"/>
            </a:pPr>
            <a:endParaRPr sz="900" dirty="0">
              <a:latin typeface="PMingLiU"/>
              <a:cs typeface="PMingLiU"/>
            </a:endParaRPr>
          </a:p>
          <a:p>
            <a:pPr marL="651510" indent="-461645">
              <a:lnSpc>
                <a:spcPct val="100000"/>
              </a:lnSpc>
              <a:buAutoNum type="arabicParenBoth"/>
              <a:tabLst>
                <a:tab pos="651510" algn="l"/>
                <a:tab pos="652145" algn="l"/>
              </a:tabLst>
            </a:pPr>
            <a:r>
              <a:rPr sz="1400" spc="85" dirty="0">
                <a:latin typeface="PMingLiU"/>
                <a:cs typeface="PMingLiU"/>
              </a:rPr>
              <a:t>a. </a:t>
            </a:r>
            <a:r>
              <a:rPr sz="1400" spc="70" dirty="0">
                <a:latin typeface="PMingLiU"/>
                <a:cs typeface="PMingLiU"/>
              </a:rPr>
              <a:t>Russel </a:t>
            </a:r>
            <a:r>
              <a:rPr sz="1400" spc="90" dirty="0">
                <a:latin typeface="PMingLiU"/>
                <a:cs typeface="PMingLiU"/>
              </a:rPr>
              <a:t>studied </a:t>
            </a:r>
            <a:r>
              <a:rPr sz="1400" spc="55" dirty="0">
                <a:latin typeface="PMingLiU"/>
                <a:cs typeface="PMingLiU"/>
              </a:rPr>
              <a:t>references</a:t>
            </a:r>
            <a:r>
              <a:rPr sz="1400" spc="155" dirty="0">
                <a:latin typeface="PMingLiU"/>
                <a:cs typeface="PMingLiU"/>
              </a:rPr>
              <a:t> </a:t>
            </a:r>
            <a:r>
              <a:rPr sz="1400" spc="90" dirty="0">
                <a:latin typeface="PMingLiU"/>
                <a:cs typeface="PMingLiU"/>
              </a:rPr>
              <a:t>too.</a:t>
            </a:r>
            <a:endParaRPr sz="1400" dirty="0">
              <a:latin typeface="PMingLiU"/>
              <a:cs typeface="PMingLiU"/>
            </a:endParaRPr>
          </a:p>
          <a:p>
            <a:pPr marL="908050" lvl="1" indent="-266700">
              <a:lnSpc>
                <a:spcPct val="100000"/>
              </a:lnSpc>
              <a:spcBef>
                <a:spcPts val="260"/>
              </a:spcBef>
              <a:buAutoNum type="alphaLcPeriod" startAt="2"/>
              <a:tabLst>
                <a:tab pos="908685" algn="l"/>
              </a:tabLst>
            </a:pPr>
            <a:r>
              <a:rPr sz="1400" spc="65" dirty="0">
                <a:latin typeface="PMingLiU"/>
                <a:cs typeface="PMingLiU"/>
              </a:rPr>
              <a:t>Someone </a:t>
            </a:r>
            <a:r>
              <a:rPr sz="1400" spc="35" dirty="0">
                <a:latin typeface="PMingLiU"/>
                <a:cs typeface="PMingLiU"/>
              </a:rPr>
              <a:t>else </a:t>
            </a:r>
            <a:r>
              <a:rPr sz="1400" spc="90" dirty="0">
                <a:latin typeface="PMingLiU"/>
                <a:cs typeface="PMingLiU"/>
              </a:rPr>
              <a:t>studied</a:t>
            </a:r>
            <a:r>
              <a:rPr sz="1400" spc="195" dirty="0">
                <a:latin typeface="PMingLiU"/>
                <a:cs typeface="PMingLiU"/>
              </a:rPr>
              <a:t> </a:t>
            </a:r>
            <a:r>
              <a:rPr sz="1400" spc="55" dirty="0">
                <a:latin typeface="PMingLiU"/>
                <a:cs typeface="PMingLiU"/>
              </a:rPr>
              <a:t>references.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80" dirty="0">
                <a:latin typeface="PMingLiU"/>
                <a:cs typeface="PMingLiU"/>
              </a:rPr>
              <a:t>注意，我们关于这些推论的推理</a:t>
            </a:r>
            <a:r>
              <a:rPr lang="zh-CN" altLang="en-US" sz="1400" spc="80" dirty="0">
                <a:solidFill>
                  <a:srgbClr val="FF0000"/>
                </a:solidFill>
                <a:latin typeface="PMingLiU"/>
                <a:cs typeface="PMingLiU"/>
              </a:rPr>
              <a:t>有何不同</a:t>
            </a:r>
            <a:r>
              <a:rPr lang="zh-CN" altLang="en-US" sz="1400" spc="80" dirty="0">
                <a:latin typeface="PMingLiU"/>
                <a:cs typeface="PMingLiU"/>
              </a:rPr>
              <a:t>？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05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120" y="482333"/>
            <a:ext cx="1809750" cy="242316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45" dirty="0"/>
              <a:t>适量准则</a:t>
            </a:r>
            <a:endParaRPr spc="8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196975"/>
            <a:ext cx="83146" cy="831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100" y="1118791"/>
            <a:ext cx="3432810" cy="85382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75" dirty="0">
                <a:latin typeface="PMingLiU"/>
                <a:cs typeface="PMingLiU"/>
              </a:rPr>
              <a:t>在参与会话时按照对方的需要提供信息（以达到当前交际的目的）</a:t>
            </a:r>
            <a:endParaRPr lang="en-US" altLang="zh-CN" sz="1400" spc="75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200" dirty="0">
              <a:latin typeface="PMingLiU"/>
              <a:cs typeface="PMingLiU"/>
            </a:endParaRPr>
          </a:p>
          <a:p>
            <a:pPr marL="12700" marR="534670">
              <a:lnSpc>
                <a:spcPct val="100800"/>
              </a:lnSpc>
            </a:pPr>
            <a:r>
              <a:rPr lang="zh-CN" altLang="en-US" sz="1400" spc="80" dirty="0">
                <a:latin typeface="PMingLiU"/>
                <a:cs typeface="PMingLiU"/>
              </a:rPr>
              <a:t>不要提供多于对方需要的信息</a:t>
            </a:r>
            <a:endParaRPr sz="1400" dirty="0">
              <a:latin typeface="PMingLiU"/>
              <a:cs typeface="PMingLiU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806575"/>
            <a:ext cx="83146" cy="831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136525"/>
          </a:xfrm>
          <a:custGeom>
            <a:avLst/>
            <a:gdLst/>
            <a:ahLst/>
            <a:cxnLst/>
            <a:rect l="l" t="t" r="r" b="b"/>
            <a:pathLst>
              <a:path w="4608195" h="136525">
                <a:moveTo>
                  <a:pt x="4608004" y="0"/>
                </a:moveTo>
                <a:lnTo>
                  <a:pt x="0" y="0"/>
                </a:lnTo>
                <a:lnTo>
                  <a:pt x="0" y="136410"/>
                </a:lnTo>
                <a:lnTo>
                  <a:pt x="4608004" y="136410"/>
                </a:lnTo>
                <a:lnTo>
                  <a:pt x="4608004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0"/>
            <a:ext cx="4505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309534"/>
            <a:ext cx="29152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75" dirty="0">
                <a:solidFill>
                  <a:srgbClr val="000000"/>
                </a:solidFill>
              </a:rPr>
              <a:t>考虑从如下会话：</a:t>
            </a:r>
            <a:endParaRPr sz="1400" dirty="0"/>
          </a:p>
        </p:txBody>
      </p:sp>
      <p:sp>
        <p:nvSpPr>
          <p:cNvPr id="5" name="object 5"/>
          <p:cNvSpPr txBox="1"/>
          <p:nvPr/>
        </p:nvSpPr>
        <p:spPr>
          <a:xfrm>
            <a:off x="347294" y="677555"/>
            <a:ext cx="3680460" cy="2192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80" dirty="0">
                <a:latin typeface="PMingLiU"/>
                <a:cs typeface="PMingLiU"/>
              </a:rPr>
              <a:t>假设两组会话都发生在美国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498" y="1399855"/>
            <a:ext cx="34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latin typeface="PMingLiU"/>
                <a:cs typeface="PMingLiU"/>
              </a:rPr>
              <a:t>(13)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052" y="1399855"/>
            <a:ext cx="2402205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PMingLiU"/>
                <a:cs typeface="PMingLiU"/>
              </a:rPr>
              <a:t>A: </a:t>
            </a:r>
            <a:r>
              <a:rPr sz="1400" spc="100" dirty="0">
                <a:latin typeface="PMingLiU"/>
                <a:cs typeface="PMingLiU"/>
              </a:rPr>
              <a:t>Where </a:t>
            </a:r>
            <a:r>
              <a:rPr sz="1400" spc="30" dirty="0">
                <a:latin typeface="PMingLiU"/>
                <a:cs typeface="PMingLiU"/>
              </a:rPr>
              <a:t>is </a:t>
            </a:r>
            <a:r>
              <a:rPr sz="1400" spc="80" dirty="0">
                <a:latin typeface="PMingLiU"/>
                <a:cs typeface="PMingLiU"/>
              </a:rPr>
              <a:t>Anqi</a:t>
            </a:r>
            <a:r>
              <a:rPr sz="1400" spc="204" dirty="0">
                <a:latin typeface="PMingLiU"/>
                <a:cs typeface="PMingLiU"/>
              </a:rPr>
              <a:t> </a:t>
            </a:r>
            <a:r>
              <a:rPr sz="1400" spc="70" dirty="0">
                <a:latin typeface="PMingLiU"/>
                <a:cs typeface="PMingLiU"/>
              </a:rPr>
              <a:t>from?</a:t>
            </a:r>
            <a:endParaRPr sz="14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70" dirty="0">
                <a:latin typeface="PMingLiU"/>
                <a:cs typeface="PMingLiU"/>
              </a:rPr>
              <a:t>B: Somewhere </a:t>
            </a:r>
            <a:r>
              <a:rPr sz="1400" spc="100" dirty="0">
                <a:latin typeface="PMingLiU"/>
                <a:cs typeface="PMingLiU"/>
              </a:rPr>
              <a:t>south </a:t>
            </a:r>
            <a:r>
              <a:rPr sz="1400" spc="70" dirty="0">
                <a:latin typeface="PMingLiU"/>
                <a:cs typeface="PMingLiU"/>
              </a:rPr>
              <a:t>in</a:t>
            </a:r>
            <a:r>
              <a:rPr sz="1400" spc="114" dirty="0">
                <a:latin typeface="PMingLiU"/>
                <a:cs typeface="PMingLiU"/>
              </a:rPr>
              <a:t> </a:t>
            </a:r>
            <a:r>
              <a:rPr sz="1400" spc="95" dirty="0">
                <a:latin typeface="PMingLiU"/>
                <a:cs typeface="PMingLiU"/>
              </a:rPr>
              <a:t>China.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498" y="2020935"/>
            <a:ext cx="34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latin typeface="PMingLiU"/>
                <a:cs typeface="PMingLiU"/>
              </a:rPr>
              <a:t>(14)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2052" y="2020935"/>
            <a:ext cx="2477135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PMingLiU"/>
                <a:cs typeface="PMingLiU"/>
              </a:rPr>
              <a:t>A: </a:t>
            </a:r>
            <a:r>
              <a:rPr sz="1400" spc="100" dirty="0">
                <a:latin typeface="PMingLiU"/>
                <a:cs typeface="PMingLiU"/>
              </a:rPr>
              <a:t>Where </a:t>
            </a:r>
            <a:r>
              <a:rPr sz="1400" spc="30" dirty="0">
                <a:latin typeface="PMingLiU"/>
                <a:cs typeface="PMingLiU"/>
              </a:rPr>
              <a:t>is </a:t>
            </a:r>
            <a:r>
              <a:rPr sz="1400" spc="105" dirty="0">
                <a:latin typeface="PMingLiU"/>
                <a:cs typeface="PMingLiU"/>
              </a:rPr>
              <a:t>Brandon</a:t>
            </a:r>
            <a:r>
              <a:rPr sz="1400" spc="195" dirty="0">
                <a:latin typeface="PMingLiU"/>
                <a:cs typeface="PMingLiU"/>
              </a:rPr>
              <a:t> </a:t>
            </a:r>
            <a:r>
              <a:rPr sz="1400" spc="70" dirty="0">
                <a:latin typeface="PMingLiU"/>
                <a:cs typeface="PMingLiU"/>
              </a:rPr>
              <a:t>from?</a:t>
            </a:r>
            <a:endParaRPr sz="14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70" dirty="0">
                <a:latin typeface="PMingLiU"/>
                <a:cs typeface="PMingLiU"/>
              </a:rPr>
              <a:t>B: Somewhere </a:t>
            </a:r>
            <a:r>
              <a:rPr sz="1400" spc="100" dirty="0">
                <a:latin typeface="PMingLiU"/>
                <a:cs typeface="PMingLiU"/>
              </a:rPr>
              <a:t>south </a:t>
            </a:r>
            <a:r>
              <a:rPr sz="1400" spc="70" dirty="0">
                <a:latin typeface="PMingLiU"/>
                <a:cs typeface="PMingLiU"/>
              </a:rPr>
              <a:t>in </a:t>
            </a:r>
            <a:r>
              <a:rPr sz="1400" spc="110" dirty="0">
                <a:latin typeface="PMingLiU"/>
                <a:cs typeface="PMingLiU"/>
              </a:rPr>
              <a:t>the</a:t>
            </a:r>
            <a:r>
              <a:rPr sz="1400" spc="155" dirty="0">
                <a:latin typeface="PMingLiU"/>
                <a:cs typeface="PMingLiU"/>
              </a:rPr>
              <a:t> </a:t>
            </a:r>
            <a:r>
              <a:rPr sz="1400" spc="70" dirty="0">
                <a:latin typeface="PMingLiU"/>
                <a:cs typeface="PMingLiU"/>
              </a:rPr>
              <a:t>US.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730573"/>
            <a:ext cx="3912870" cy="4368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b="1" spc="-40" dirty="0">
                <a:latin typeface="Georgia"/>
                <a:cs typeface="Georgia"/>
              </a:rPr>
              <a:t>问题：</a:t>
            </a:r>
            <a:r>
              <a:rPr lang="zh-CN" altLang="en-US" sz="1400" spc="75" dirty="0">
                <a:latin typeface="PMingLiU"/>
                <a:cs typeface="PMingLiU"/>
              </a:rPr>
              <a:t>你觉得哪组会话包含了某种会话涵义？为什么？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50096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zh-CN" altLang="en-US" sz="1400" spc="105" dirty="0"/>
              <a:t>语境和背景知识很重要</a:t>
            </a:r>
            <a:endParaRPr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953744"/>
            <a:ext cx="83146" cy="831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73494" y="844522"/>
            <a:ext cx="3863111" cy="20884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2900" marR="5715">
              <a:lnSpc>
                <a:spcPct val="100800"/>
              </a:lnSpc>
              <a:spcBef>
                <a:spcPts val="120"/>
              </a:spcBef>
            </a:pPr>
            <a:r>
              <a:rPr lang="zh-CN" altLang="en-US" spc="95" dirty="0"/>
              <a:t>尽管在两组会话中，</a:t>
            </a:r>
            <a:r>
              <a:rPr lang="en-US" altLang="zh-CN" spc="95" dirty="0"/>
              <a:t>B</a:t>
            </a:r>
            <a:r>
              <a:rPr lang="zh-CN" altLang="en-US" spc="95" dirty="0"/>
              <a:t>的回答提供了同等量的信息，然而</a:t>
            </a:r>
            <a:r>
              <a:rPr lang="en-US" altLang="zh-CN" spc="95" dirty="0"/>
              <a:t>B</a:t>
            </a:r>
            <a:r>
              <a:rPr lang="zh-CN" altLang="en-US" spc="95" dirty="0"/>
              <a:t>的回答似乎只有在第二组会话中才有涵义</a:t>
            </a:r>
            <a:endParaRPr lang="en-US" altLang="zh-CN" spc="95" dirty="0"/>
          </a:p>
          <a:p>
            <a:pPr marL="342900" marR="5715">
              <a:lnSpc>
                <a:spcPct val="100800"/>
              </a:lnSpc>
              <a:spcBef>
                <a:spcPts val="120"/>
              </a:spcBef>
            </a:pPr>
            <a:endParaRPr spc="70" dirty="0"/>
          </a:p>
          <a:p>
            <a:pPr marL="342900" marR="5080">
              <a:lnSpc>
                <a:spcPct val="100800"/>
              </a:lnSpc>
              <a:spcBef>
                <a:spcPts val="300"/>
              </a:spcBef>
            </a:pPr>
            <a:r>
              <a:rPr lang="zh-CN" altLang="en-US" spc="95" dirty="0"/>
              <a:t>这是因为在两组会话中，</a:t>
            </a:r>
            <a:r>
              <a:rPr lang="en-US" altLang="zh-CN" spc="95" dirty="0"/>
              <a:t>A</a:t>
            </a:r>
            <a:r>
              <a:rPr lang="zh-CN" altLang="en-US" spc="95" dirty="0"/>
              <a:t>期待从</a:t>
            </a:r>
            <a:r>
              <a:rPr lang="en-US" altLang="zh-CN" spc="95" dirty="0"/>
              <a:t>B</a:t>
            </a:r>
            <a:r>
              <a:rPr lang="zh-CN" altLang="en-US" spc="95" dirty="0"/>
              <a:t>获取的信息的量是不同的</a:t>
            </a:r>
            <a:endParaRPr lang="en-US" altLang="zh-CN" spc="95" dirty="0"/>
          </a:p>
          <a:p>
            <a:pPr marL="342900" marR="5080">
              <a:lnSpc>
                <a:spcPct val="100800"/>
              </a:lnSpc>
              <a:spcBef>
                <a:spcPts val="300"/>
              </a:spcBef>
            </a:pPr>
            <a:endParaRPr spc="70" dirty="0"/>
          </a:p>
          <a:p>
            <a:pPr marL="342900" marR="102870">
              <a:lnSpc>
                <a:spcPct val="100800"/>
              </a:lnSpc>
              <a:spcBef>
                <a:spcPts val="300"/>
              </a:spcBef>
            </a:pPr>
            <a:r>
              <a:rPr lang="zh-CN" altLang="en-US" spc="95" dirty="0"/>
              <a:t>这是因为</a:t>
            </a:r>
            <a:r>
              <a:rPr lang="en-US" altLang="zh-CN" spc="95" dirty="0"/>
              <a:t>A</a:t>
            </a:r>
            <a:r>
              <a:rPr lang="zh-CN" altLang="en-US" spc="95" dirty="0"/>
              <a:t>和</a:t>
            </a:r>
            <a:r>
              <a:rPr lang="en-US" altLang="zh-CN" spc="95" dirty="0"/>
              <a:t>B</a:t>
            </a:r>
            <a:r>
              <a:rPr lang="zh-CN" altLang="en-US" spc="95" dirty="0"/>
              <a:t>对美国州市的情况更熟悉，对中国省市则不那么熟悉</a:t>
            </a:r>
            <a:endParaRPr spc="55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1852079"/>
            <a:ext cx="83146" cy="831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449" y="2535313"/>
            <a:ext cx="83146" cy="831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50096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050"/>
              </a:spcBef>
            </a:pPr>
            <a:r>
              <a:rPr lang="zh-CN" altLang="en-US" sz="1400" spc="105" dirty="0"/>
              <a:t>             语境和背景知识很重要</a:t>
            </a:r>
            <a:r>
              <a:rPr sz="1400" spc="85" dirty="0"/>
              <a:t>II</a:t>
            </a: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68778"/>
            <a:ext cx="3891915" cy="14051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2069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20" dirty="0">
                <a:latin typeface="PMingLiU"/>
                <a:cs typeface="PMingLiU"/>
              </a:rPr>
              <a:t>关于安琪的会话似乎没有任何涵义，因为</a:t>
            </a:r>
            <a:r>
              <a:rPr lang="en-US" altLang="zh-CN" sz="1400" spc="120" dirty="0">
                <a:latin typeface="PMingLiU"/>
                <a:cs typeface="PMingLiU"/>
              </a:rPr>
              <a:t>B</a:t>
            </a:r>
            <a:r>
              <a:rPr lang="zh-CN" altLang="en-US" sz="1400" spc="120" dirty="0">
                <a:latin typeface="PMingLiU"/>
                <a:cs typeface="PMingLiU"/>
              </a:rPr>
              <a:t>已经给出了足够回应</a:t>
            </a:r>
            <a:r>
              <a:rPr lang="en-US" altLang="zh-CN" sz="1400" spc="120" dirty="0">
                <a:latin typeface="PMingLiU"/>
                <a:cs typeface="PMingLiU"/>
              </a:rPr>
              <a:t>A</a:t>
            </a:r>
            <a:r>
              <a:rPr lang="zh-CN" altLang="en-US" sz="1400" spc="120" dirty="0">
                <a:latin typeface="PMingLiU"/>
                <a:cs typeface="PMingLiU"/>
              </a:rPr>
              <a:t>的信息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60" dirty="0">
                <a:latin typeface="PMingLiU"/>
                <a:cs typeface="PMingLiU"/>
              </a:rPr>
              <a:t>我们不会获得如下涵义：要么</a:t>
            </a:r>
            <a:r>
              <a:rPr lang="en-US" altLang="zh-CN" sz="1400" spc="60" dirty="0">
                <a:latin typeface="PMingLiU"/>
                <a:cs typeface="PMingLiU"/>
              </a:rPr>
              <a:t>B</a:t>
            </a:r>
            <a:r>
              <a:rPr lang="zh-CN" altLang="en-US" sz="1400" spc="60" dirty="0">
                <a:latin typeface="PMingLiU"/>
                <a:cs typeface="PMingLiU"/>
              </a:rPr>
              <a:t>不知道安琪来自哪座城市，要么</a:t>
            </a:r>
            <a:r>
              <a:rPr lang="en-US" altLang="zh-CN" sz="1400" spc="60" dirty="0">
                <a:latin typeface="PMingLiU"/>
                <a:cs typeface="PMingLiU"/>
              </a:rPr>
              <a:t>B</a:t>
            </a:r>
            <a:r>
              <a:rPr lang="zh-CN" altLang="en-US" sz="1400" spc="60" dirty="0">
                <a:latin typeface="PMingLiU"/>
                <a:cs typeface="PMingLiU"/>
              </a:rPr>
              <a:t>不大愿意让</a:t>
            </a:r>
            <a:r>
              <a:rPr lang="en-US" altLang="zh-CN" sz="1400" spc="60" dirty="0">
                <a:latin typeface="PMingLiU"/>
                <a:cs typeface="PMingLiU"/>
              </a:rPr>
              <a:t>A</a:t>
            </a:r>
            <a:r>
              <a:rPr lang="zh-CN" altLang="en-US" sz="1400" spc="60" dirty="0">
                <a:latin typeface="PMingLiU"/>
                <a:cs typeface="PMingLiU"/>
              </a:rPr>
              <a:t>知道安琪来自哪座城市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50096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3335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0"/>
              </a:spcBef>
            </a:pPr>
            <a:r>
              <a:rPr lang="zh-CN" altLang="en-US" sz="1400" spc="105" dirty="0"/>
              <a:t>             语境和背景知识很重要</a:t>
            </a:r>
            <a:r>
              <a:rPr sz="1400" spc="90" dirty="0"/>
              <a:t>III</a:t>
            </a:r>
            <a:endParaRPr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812596"/>
            <a:ext cx="83146" cy="831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100" y="733752"/>
            <a:ext cx="3491229" cy="18697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24510">
              <a:lnSpc>
                <a:spcPts val="1390"/>
              </a:lnSpc>
              <a:spcBef>
                <a:spcPts val="180"/>
              </a:spcBef>
            </a:pPr>
            <a:r>
              <a:rPr lang="zh-CN" altLang="en-US" sz="1200" spc="85" dirty="0">
                <a:latin typeface="PMingLiU"/>
                <a:cs typeface="PMingLiU"/>
              </a:rPr>
              <a:t>然而，在第二组会话中</a:t>
            </a:r>
            <a:r>
              <a:rPr lang="en-US" altLang="zh-CN" sz="1200" spc="85" dirty="0">
                <a:latin typeface="PMingLiU"/>
                <a:cs typeface="PMingLiU"/>
              </a:rPr>
              <a:t>B</a:t>
            </a:r>
            <a:r>
              <a:rPr lang="zh-CN" altLang="en-US" sz="1200" spc="85" dirty="0">
                <a:latin typeface="PMingLiU"/>
                <a:cs typeface="PMingLiU"/>
              </a:rPr>
              <a:t>关于</a:t>
            </a:r>
            <a:r>
              <a:rPr lang="en-US" altLang="zh-CN" sz="1200" spc="85" dirty="0">
                <a:latin typeface="PMingLiU"/>
                <a:cs typeface="PMingLiU"/>
              </a:rPr>
              <a:t>Brandon</a:t>
            </a:r>
            <a:r>
              <a:rPr lang="zh-CN" altLang="en-US" sz="1200" spc="85" dirty="0">
                <a:latin typeface="PMingLiU"/>
                <a:cs typeface="PMingLiU"/>
              </a:rPr>
              <a:t>的回答似乎有某些涵义</a:t>
            </a:r>
            <a:endParaRPr sz="1200" dirty="0">
              <a:latin typeface="PMingLiU"/>
              <a:cs typeface="PMingLiU"/>
            </a:endParaRPr>
          </a:p>
          <a:p>
            <a:pPr marL="12700" marR="52705">
              <a:lnSpc>
                <a:spcPts val="1390"/>
              </a:lnSpc>
              <a:spcBef>
                <a:spcPts val="855"/>
              </a:spcBef>
            </a:pPr>
            <a:r>
              <a:rPr lang="zh-CN" altLang="en-US" sz="1200" spc="70" dirty="0">
                <a:latin typeface="PMingLiU"/>
                <a:cs typeface="PMingLiU"/>
              </a:rPr>
              <a:t>要么</a:t>
            </a:r>
            <a:r>
              <a:rPr lang="en-US" altLang="zh-CN" sz="1200" spc="70" dirty="0">
                <a:latin typeface="PMingLiU"/>
                <a:cs typeface="PMingLiU"/>
              </a:rPr>
              <a:t>B</a:t>
            </a:r>
            <a:r>
              <a:rPr lang="zh-CN" altLang="en-US" sz="1200" spc="70" dirty="0">
                <a:latin typeface="PMingLiU"/>
                <a:cs typeface="PMingLiU"/>
              </a:rPr>
              <a:t>不知道</a:t>
            </a:r>
            <a:r>
              <a:rPr lang="en-US" altLang="zh-CN" sz="1200" spc="70" dirty="0">
                <a:latin typeface="PMingLiU"/>
                <a:cs typeface="PMingLiU"/>
              </a:rPr>
              <a:t>Brandon</a:t>
            </a:r>
            <a:r>
              <a:rPr lang="zh-CN" altLang="en-US" sz="1200" spc="70" dirty="0">
                <a:latin typeface="PMingLiU"/>
                <a:cs typeface="PMingLiU"/>
              </a:rPr>
              <a:t>具体来自哪个州</a:t>
            </a:r>
            <a:r>
              <a:rPr lang="en-US" altLang="zh-CN" sz="1200" spc="70" dirty="0">
                <a:latin typeface="PMingLiU"/>
                <a:cs typeface="PMingLiU"/>
              </a:rPr>
              <a:t>/</a:t>
            </a:r>
            <a:r>
              <a:rPr lang="zh-CN" altLang="en-US" sz="1200" spc="70" dirty="0">
                <a:latin typeface="PMingLiU"/>
                <a:cs typeface="PMingLiU"/>
              </a:rPr>
              <a:t>城市，要么</a:t>
            </a:r>
            <a:r>
              <a:rPr lang="en-US" altLang="zh-CN" sz="1200" spc="70" dirty="0">
                <a:latin typeface="PMingLiU"/>
                <a:cs typeface="PMingLiU"/>
              </a:rPr>
              <a:t>B</a:t>
            </a:r>
            <a:r>
              <a:rPr lang="zh-CN" altLang="en-US" sz="1200" spc="70" dirty="0">
                <a:latin typeface="PMingLiU"/>
                <a:cs typeface="PMingLiU"/>
              </a:rPr>
              <a:t>有点不愿意让</a:t>
            </a:r>
            <a:r>
              <a:rPr lang="en-US" altLang="zh-CN" sz="1200" spc="70" dirty="0">
                <a:latin typeface="PMingLiU"/>
                <a:cs typeface="PMingLiU"/>
              </a:rPr>
              <a:t>A</a:t>
            </a:r>
            <a:r>
              <a:rPr lang="zh-CN" altLang="en-US" sz="1200" spc="70" dirty="0">
                <a:latin typeface="PMingLiU"/>
                <a:cs typeface="PMingLiU"/>
              </a:rPr>
              <a:t>知道关于</a:t>
            </a:r>
            <a:r>
              <a:rPr lang="en-US" altLang="zh-CN" sz="1200" spc="70" dirty="0">
                <a:latin typeface="PMingLiU"/>
                <a:cs typeface="PMingLiU"/>
              </a:rPr>
              <a:t>Brandon</a:t>
            </a:r>
            <a:r>
              <a:rPr lang="zh-CN" altLang="en-US" sz="1200" spc="70" dirty="0">
                <a:latin typeface="PMingLiU"/>
                <a:cs typeface="PMingLiU"/>
              </a:rPr>
              <a:t>的信息。这种涵义之所以会产生，是因为</a:t>
            </a:r>
            <a:r>
              <a:rPr lang="en-US" altLang="zh-CN" sz="1200" spc="70" dirty="0">
                <a:latin typeface="PMingLiU"/>
                <a:cs typeface="PMingLiU"/>
              </a:rPr>
              <a:t>B</a:t>
            </a:r>
            <a:r>
              <a:rPr lang="zh-CN" altLang="en-US" sz="1200" spc="70" dirty="0">
                <a:latin typeface="PMingLiU"/>
                <a:cs typeface="PMingLiU"/>
              </a:rPr>
              <a:t>的回答没有包含</a:t>
            </a:r>
            <a:r>
              <a:rPr lang="en-US" altLang="zh-CN" sz="1200" spc="70" dirty="0">
                <a:latin typeface="PMingLiU"/>
                <a:cs typeface="PMingLiU"/>
              </a:rPr>
              <a:t>A</a:t>
            </a:r>
            <a:r>
              <a:rPr lang="zh-CN" altLang="en-US" sz="1200" spc="70" dirty="0">
                <a:latin typeface="PMingLiU"/>
                <a:cs typeface="PMingLiU"/>
              </a:rPr>
              <a:t>预期的信息量</a:t>
            </a:r>
            <a:endParaRPr sz="1200" dirty="0">
              <a:latin typeface="PMingLiU"/>
              <a:cs typeface="PMingLiU"/>
            </a:endParaRPr>
          </a:p>
          <a:p>
            <a:pPr marL="12700" marR="5080">
              <a:lnSpc>
                <a:spcPts val="1390"/>
              </a:lnSpc>
              <a:spcBef>
                <a:spcPts val="865"/>
              </a:spcBef>
            </a:pPr>
            <a:r>
              <a:rPr lang="zh-CN" altLang="en-US" sz="1200" spc="50" dirty="0">
                <a:latin typeface="PMingLiU"/>
                <a:cs typeface="PMingLiU"/>
              </a:rPr>
              <a:t>假设</a:t>
            </a:r>
            <a:r>
              <a:rPr lang="en-US" altLang="zh-CN" sz="1200" spc="50" dirty="0">
                <a:latin typeface="PMingLiU"/>
                <a:cs typeface="PMingLiU"/>
              </a:rPr>
              <a:t>B</a:t>
            </a:r>
            <a:r>
              <a:rPr lang="zh-CN" altLang="en-US" sz="1200" spc="50" dirty="0">
                <a:latin typeface="PMingLiU"/>
                <a:cs typeface="PMingLiU"/>
              </a:rPr>
              <a:t>在会话中是合作的，并遵守适量准则。为了不违反质真准则，</a:t>
            </a:r>
            <a:r>
              <a:rPr lang="en-US" altLang="zh-CN" sz="1200" spc="50" dirty="0">
                <a:latin typeface="PMingLiU"/>
                <a:cs typeface="PMingLiU"/>
              </a:rPr>
              <a:t>B</a:t>
            </a:r>
            <a:r>
              <a:rPr lang="zh-CN" altLang="en-US" sz="1200" spc="50" dirty="0">
                <a:latin typeface="PMingLiU"/>
                <a:cs typeface="PMingLiU"/>
              </a:rPr>
              <a:t>没有办法遵守适量准则，即</a:t>
            </a:r>
            <a:r>
              <a:rPr lang="en-US" altLang="zh-CN" sz="1200" spc="50" dirty="0">
                <a:latin typeface="PMingLiU"/>
                <a:cs typeface="PMingLiU"/>
              </a:rPr>
              <a:t>B</a:t>
            </a:r>
            <a:r>
              <a:rPr lang="zh-CN" altLang="en-US" sz="1200" spc="50" dirty="0">
                <a:latin typeface="PMingLiU"/>
                <a:cs typeface="PMingLiU"/>
              </a:rPr>
              <a:t>已经给出了他所知道或他能够说出的所有信息</a:t>
            </a:r>
            <a:endParaRPr lang="en-US" altLang="zh-CN" sz="1200" spc="50" dirty="0">
              <a:latin typeface="PMingLiU"/>
              <a:cs typeface="PMingLiU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273175"/>
            <a:ext cx="83146" cy="831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2104430"/>
            <a:ext cx="83146" cy="831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35" dirty="0"/>
              <a:t>级差涵义</a:t>
            </a:r>
            <a:endParaRPr spc="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902119"/>
            <a:ext cx="83146" cy="831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100" y="792909"/>
            <a:ext cx="3472815" cy="4368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65" dirty="0">
                <a:latin typeface="PMingLiU"/>
                <a:cs typeface="PMingLiU"/>
              </a:rPr>
              <a:t>英语中的某些词项被称为“级差词项”，因为它们可以分级排列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292" y="1526753"/>
            <a:ext cx="34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latin typeface="PMingLiU"/>
                <a:cs typeface="PMingLiU"/>
              </a:rPr>
              <a:t>(15)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449" y="1498666"/>
            <a:ext cx="1953260" cy="7658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78765" indent="-257175">
              <a:lnSpc>
                <a:spcPct val="100000"/>
              </a:lnSpc>
              <a:spcBef>
                <a:spcPts val="355"/>
              </a:spcBef>
              <a:buAutoNum type="alphaLcPeriod"/>
              <a:tabLst>
                <a:tab pos="279400" algn="l"/>
              </a:tabLst>
            </a:pPr>
            <a:r>
              <a:rPr sz="1400" spc="65" dirty="0">
                <a:latin typeface="PMingLiU"/>
                <a:cs typeface="PMingLiU"/>
              </a:rPr>
              <a:t>some </a:t>
            </a:r>
            <a:r>
              <a:rPr sz="1400" i="1" spc="-55" dirty="0">
                <a:latin typeface="Verdana"/>
                <a:cs typeface="Verdana"/>
              </a:rPr>
              <a:t>&lt;</a:t>
            </a:r>
            <a:r>
              <a:rPr sz="1400" i="1" dirty="0">
                <a:latin typeface="Verdana"/>
                <a:cs typeface="Verdana"/>
              </a:rPr>
              <a:t> </a:t>
            </a:r>
            <a:r>
              <a:rPr sz="1400" spc="55" dirty="0">
                <a:latin typeface="PMingLiU"/>
                <a:cs typeface="PMingLiU"/>
              </a:rPr>
              <a:t>all</a:t>
            </a:r>
            <a:endParaRPr sz="1400" dirty="0">
              <a:latin typeface="PMingLiU"/>
              <a:cs typeface="PMingLiU"/>
            </a:endParaRPr>
          </a:p>
          <a:p>
            <a:pPr marL="278765" indent="-266700">
              <a:lnSpc>
                <a:spcPct val="100000"/>
              </a:lnSpc>
              <a:spcBef>
                <a:spcPts val="260"/>
              </a:spcBef>
              <a:buAutoNum type="alphaLcPeriod"/>
              <a:tabLst>
                <a:tab pos="279400" algn="l"/>
              </a:tabLst>
            </a:pPr>
            <a:r>
              <a:rPr sz="1400" spc="75" dirty="0">
                <a:latin typeface="PMingLiU"/>
                <a:cs typeface="PMingLiU"/>
              </a:rPr>
              <a:t>or </a:t>
            </a:r>
            <a:r>
              <a:rPr sz="1400" i="1" spc="-55" dirty="0">
                <a:latin typeface="Verdana"/>
                <a:cs typeface="Verdana"/>
              </a:rPr>
              <a:t>&lt;</a:t>
            </a:r>
            <a:r>
              <a:rPr sz="1400" i="1" spc="-10" dirty="0">
                <a:latin typeface="Verdana"/>
                <a:cs typeface="Verdana"/>
              </a:rPr>
              <a:t> </a:t>
            </a:r>
            <a:r>
              <a:rPr sz="1400" spc="125" dirty="0">
                <a:latin typeface="PMingLiU"/>
                <a:cs typeface="PMingLiU"/>
              </a:rPr>
              <a:t>both</a:t>
            </a:r>
            <a:endParaRPr sz="1400" dirty="0">
              <a:latin typeface="PMingLiU"/>
              <a:cs typeface="PMingLiU"/>
            </a:endParaRPr>
          </a:p>
          <a:p>
            <a:pPr marL="278765" indent="-247015">
              <a:lnSpc>
                <a:spcPct val="100000"/>
              </a:lnSpc>
              <a:spcBef>
                <a:spcPts val="265"/>
              </a:spcBef>
              <a:buAutoNum type="alphaLcPeriod"/>
              <a:tabLst>
                <a:tab pos="279400" algn="l"/>
              </a:tabLst>
            </a:pPr>
            <a:r>
              <a:rPr sz="1400" spc="85" dirty="0">
                <a:latin typeface="PMingLiU"/>
                <a:cs typeface="PMingLiU"/>
              </a:rPr>
              <a:t>numbers: </a:t>
            </a:r>
            <a:r>
              <a:rPr sz="1400" spc="10" dirty="0">
                <a:latin typeface="PMingLiU"/>
                <a:cs typeface="PMingLiU"/>
              </a:rPr>
              <a:t>1</a:t>
            </a:r>
            <a:r>
              <a:rPr sz="1400" i="1" spc="10" dirty="0">
                <a:latin typeface="Verdana"/>
                <a:cs typeface="Verdana"/>
              </a:rPr>
              <a:t>&lt;</a:t>
            </a:r>
            <a:r>
              <a:rPr sz="1400" spc="10" dirty="0">
                <a:latin typeface="PMingLiU"/>
                <a:cs typeface="PMingLiU"/>
              </a:rPr>
              <a:t>2 </a:t>
            </a:r>
            <a:r>
              <a:rPr sz="1400" i="1" spc="-5" dirty="0">
                <a:latin typeface="Verdana"/>
                <a:cs typeface="Verdana"/>
              </a:rPr>
              <a:t>&lt;</a:t>
            </a:r>
            <a:r>
              <a:rPr sz="1400" spc="-5" dirty="0">
                <a:latin typeface="PMingLiU"/>
                <a:cs typeface="PMingLiU"/>
              </a:rPr>
              <a:t>3 </a:t>
            </a:r>
            <a:r>
              <a:rPr sz="1400" spc="55" dirty="0">
                <a:latin typeface="PMingLiU"/>
                <a:cs typeface="PMingLiU"/>
              </a:rPr>
              <a:t>. .</a:t>
            </a:r>
            <a:r>
              <a:rPr sz="1400" spc="-20" dirty="0">
                <a:latin typeface="PMingLiU"/>
                <a:cs typeface="PMingLiU"/>
              </a:rPr>
              <a:t> </a:t>
            </a:r>
            <a:r>
              <a:rPr sz="1400" spc="55" dirty="0">
                <a:latin typeface="PMingLiU"/>
                <a:cs typeface="PMingLiU"/>
              </a:rPr>
              <a:t>.</a:t>
            </a:r>
            <a:endParaRPr sz="1400" dirty="0">
              <a:latin typeface="PMingLiU"/>
              <a:cs typeface="PMingLiU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2433078"/>
            <a:ext cx="83146" cy="831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4100" y="2323869"/>
            <a:ext cx="3454400" cy="8720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20" dirty="0">
                <a:latin typeface="PMingLiU"/>
                <a:cs typeface="PMingLiU"/>
              </a:rPr>
              <a:t>当使用级数较低的词项以代替级数较高的词项时，如下的涵义就产生了：</a:t>
            </a:r>
            <a:r>
              <a:rPr lang="zh-CN" altLang="en-US" sz="1400" spc="120" dirty="0">
                <a:solidFill>
                  <a:srgbClr val="FF0000"/>
                </a:solidFill>
                <a:latin typeface="PMingLiU"/>
                <a:cs typeface="PMingLiU"/>
              </a:rPr>
              <a:t>如果使用的是级数较高的词项，那么这个陈述为假</a:t>
            </a:r>
            <a:endParaRPr lang="en-US" altLang="zh-CN" sz="1400" spc="120" dirty="0">
              <a:solidFill>
                <a:srgbClr val="FF0000"/>
              </a:solidFill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5" dirty="0"/>
              <a:t>一些：一些而不是所有？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99601"/>
            <a:ext cx="3862070" cy="4368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5" dirty="0">
                <a:latin typeface="PMingLiU"/>
                <a:cs typeface="PMingLiU"/>
              </a:rPr>
              <a:t>如果有人说出诸如（</a:t>
            </a:r>
            <a:r>
              <a:rPr lang="en-US" altLang="zh-CN" sz="1400" spc="25" dirty="0">
                <a:latin typeface="PMingLiU"/>
                <a:cs typeface="PMingLiU"/>
              </a:rPr>
              <a:t>16a</a:t>
            </a:r>
            <a:r>
              <a:rPr lang="zh-CN" altLang="en-US" sz="1400" spc="25" dirty="0">
                <a:latin typeface="PMingLiU"/>
                <a:cs typeface="PMingLiU"/>
              </a:rPr>
              <a:t>）的句子，他实际上想说的有可能是（</a:t>
            </a:r>
            <a:r>
              <a:rPr lang="en-US" altLang="zh-CN" sz="1400" spc="25" dirty="0">
                <a:latin typeface="PMingLiU"/>
                <a:cs typeface="PMingLiU"/>
              </a:rPr>
              <a:t>16b</a:t>
            </a:r>
            <a:r>
              <a:rPr lang="zh-CN" altLang="en-US" sz="1400" spc="25" dirty="0">
                <a:latin typeface="PMingLiU"/>
                <a:cs typeface="PMingLiU"/>
              </a:rPr>
              <a:t>）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498" y="1618358"/>
            <a:ext cx="34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latin typeface="PMingLiU"/>
                <a:cs typeface="PMingLiU"/>
              </a:rPr>
              <a:t>(16)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655" y="1544716"/>
            <a:ext cx="3266440" cy="82550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86409" indent="-464820">
              <a:lnSpc>
                <a:spcPct val="100000"/>
              </a:lnSpc>
              <a:spcBef>
                <a:spcPts val="715"/>
              </a:spcBef>
              <a:buAutoNum type="alphaLcPeriod"/>
              <a:tabLst>
                <a:tab pos="486409" algn="l"/>
                <a:tab pos="487045" algn="l"/>
              </a:tabLst>
            </a:pPr>
            <a:r>
              <a:rPr sz="1400" spc="65" dirty="0">
                <a:latin typeface="PMingLiU"/>
                <a:cs typeface="PMingLiU"/>
              </a:rPr>
              <a:t>Some </a:t>
            </a:r>
            <a:r>
              <a:rPr sz="1400" spc="105" dirty="0">
                <a:latin typeface="PMingLiU"/>
                <a:cs typeface="PMingLiU"/>
              </a:rPr>
              <a:t>pandas </a:t>
            </a:r>
            <a:r>
              <a:rPr sz="1400" spc="85" dirty="0">
                <a:latin typeface="PMingLiU"/>
                <a:cs typeface="PMingLiU"/>
              </a:rPr>
              <a:t>are </a:t>
            </a:r>
            <a:r>
              <a:rPr sz="1400" spc="80" dirty="0">
                <a:latin typeface="PMingLiU"/>
                <a:cs typeface="PMingLiU"/>
              </a:rPr>
              <a:t>on </a:t>
            </a:r>
            <a:r>
              <a:rPr sz="1400" spc="110" dirty="0">
                <a:latin typeface="PMingLiU"/>
                <a:cs typeface="PMingLiU"/>
              </a:rPr>
              <a:t>the</a:t>
            </a:r>
            <a:r>
              <a:rPr sz="1400" spc="160" dirty="0">
                <a:latin typeface="PMingLiU"/>
                <a:cs typeface="PMingLiU"/>
              </a:rPr>
              <a:t> </a:t>
            </a:r>
            <a:r>
              <a:rPr sz="1400" spc="85" dirty="0">
                <a:latin typeface="PMingLiU"/>
                <a:cs typeface="PMingLiU"/>
              </a:rPr>
              <a:t>tree.</a:t>
            </a:r>
            <a:endParaRPr sz="1400" dirty="0">
              <a:latin typeface="PMingLiU"/>
              <a:cs typeface="PMingLiU"/>
            </a:endParaRPr>
          </a:p>
          <a:p>
            <a:pPr marL="486409" marR="5080" indent="-474345">
              <a:lnSpc>
                <a:spcPct val="100800"/>
              </a:lnSpc>
              <a:spcBef>
                <a:spcPts val="605"/>
              </a:spcBef>
              <a:buAutoNum type="alphaLcPeriod"/>
              <a:tabLst>
                <a:tab pos="486409" algn="l"/>
                <a:tab pos="487045" algn="l"/>
              </a:tabLst>
            </a:pPr>
            <a:r>
              <a:rPr sz="1400" spc="65" dirty="0">
                <a:latin typeface="PMingLiU"/>
                <a:cs typeface="PMingLiU"/>
              </a:rPr>
              <a:t>Some </a:t>
            </a:r>
            <a:r>
              <a:rPr sz="1400" spc="140" dirty="0">
                <a:latin typeface="PMingLiU"/>
                <a:cs typeface="PMingLiU"/>
              </a:rPr>
              <a:t>but </a:t>
            </a:r>
            <a:r>
              <a:rPr sz="1400" spc="114" dirty="0">
                <a:latin typeface="PMingLiU"/>
                <a:cs typeface="PMingLiU"/>
              </a:rPr>
              <a:t>not </a:t>
            </a:r>
            <a:r>
              <a:rPr sz="1400" spc="55" dirty="0">
                <a:latin typeface="PMingLiU"/>
                <a:cs typeface="PMingLiU"/>
              </a:rPr>
              <a:t>all </a:t>
            </a:r>
            <a:r>
              <a:rPr sz="1400" spc="110" dirty="0">
                <a:latin typeface="PMingLiU"/>
                <a:cs typeface="PMingLiU"/>
              </a:rPr>
              <a:t>the </a:t>
            </a:r>
            <a:r>
              <a:rPr sz="1400" spc="105" dirty="0">
                <a:latin typeface="PMingLiU"/>
                <a:cs typeface="PMingLiU"/>
              </a:rPr>
              <a:t>pandas </a:t>
            </a:r>
            <a:r>
              <a:rPr sz="1400" spc="85" dirty="0">
                <a:latin typeface="PMingLiU"/>
                <a:cs typeface="PMingLiU"/>
              </a:rPr>
              <a:t>are </a:t>
            </a:r>
            <a:r>
              <a:rPr sz="1400" spc="80" dirty="0">
                <a:latin typeface="PMingLiU"/>
                <a:cs typeface="PMingLiU"/>
              </a:rPr>
              <a:t>on  </a:t>
            </a:r>
            <a:r>
              <a:rPr sz="1400" spc="110" dirty="0">
                <a:latin typeface="PMingLiU"/>
                <a:cs typeface="PMingLiU"/>
              </a:rPr>
              <a:t>the</a:t>
            </a:r>
            <a:r>
              <a:rPr sz="1400" spc="100" dirty="0">
                <a:latin typeface="PMingLiU"/>
                <a:cs typeface="PMingLiU"/>
              </a:rPr>
              <a:t> </a:t>
            </a:r>
            <a:r>
              <a:rPr sz="1400" spc="85" dirty="0">
                <a:latin typeface="PMingLiU"/>
                <a:cs typeface="PMingLiU"/>
              </a:rPr>
              <a:t>tree.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429380"/>
            <a:ext cx="3913504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65" dirty="0">
                <a:latin typeface="PMingLiU"/>
                <a:cs typeface="PMingLiU"/>
              </a:rPr>
              <a:t>英语中的“</a:t>
            </a:r>
            <a:r>
              <a:rPr lang="en-US" altLang="zh-CN" sz="1400" spc="65" dirty="0">
                <a:latin typeface="PMingLiU"/>
                <a:cs typeface="PMingLiU"/>
              </a:rPr>
              <a:t>some</a:t>
            </a:r>
            <a:r>
              <a:rPr lang="zh-CN" altLang="en-US" sz="1400" spc="65" dirty="0">
                <a:latin typeface="PMingLiU"/>
                <a:cs typeface="PMingLiU"/>
              </a:rPr>
              <a:t>”似乎指的是“一些而不是所有”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05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354233"/>
            <a:ext cx="3809966" cy="274328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162050">
              <a:lnSpc>
                <a:spcPct val="100000"/>
              </a:lnSpc>
              <a:spcBef>
                <a:spcPts val="400"/>
              </a:spcBef>
            </a:pPr>
            <a:r>
              <a:rPr lang="zh-CN" altLang="en-US" spc="10" dirty="0"/>
              <a:t>   一些且可能所有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19178"/>
            <a:ext cx="390144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35" dirty="0">
                <a:latin typeface="PMingLiU"/>
                <a:cs typeface="PMingLiU"/>
              </a:rPr>
              <a:t>然而，这种“一些而非所有”的语义是可以被取消的（</a:t>
            </a:r>
            <a:r>
              <a:rPr lang="en-US" altLang="zh-CN" sz="1400" spc="135" dirty="0">
                <a:latin typeface="PMingLiU"/>
                <a:cs typeface="PMingLiU"/>
              </a:rPr>
              <a:t>cancelable</a:t>
            </a:r>
            <a:r>
              <a:rPr lang="zh-CN" altLang="en-US" sz="1400" spc="135" dirty="0">
                <a:latin typeface="PMingLiU"/>
                <a:cs typeface="PMingLiU"/>
              </a:rPr>
              <a:t>）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498" y="1332913"/>
            <a:ext cx="34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latin typeface="PMingLiU"/>
                <a:cs typeface="PMingLiU"/>
              </a:rPr>
              <a:t>(17)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761" y="1332913"/>
            <a:ext cx="2653665" cy="459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65" dirty="0">
                <a:latin typeface="PMingLiU"/>
                <a:cs typeface="PMingLiU"/>
              </a:rPr>
              <a:t>Some </a:t>
            </a:r>
            <a:r>
              <a:rPr sz="1400" spc="105" dirty="0">
                <a:latin typeface="PMingLiU"/>
                <a:cs typeface="PMingLiU"/>
              </a:rPr>
              <a:t>pandas </a:t>
            </a:r>
            <a:r>
              <a:rPr sz="1400" spc="85" dirty="0">
                <a:latin typeface="PMingLiU"/>
                <a:cs typeface="PMingLiU"/>
              </a:rPr>
              <a:t>are </a:t>
            </a:r>
            <a:r>
              <a:rPr sz="1400" spc="80" dirty="0">
                <a:latin typeface="PMingLiU"/>
                <a:cs typeface="PMingLiU"/>
              </a:rPr>
              <a:t>on </a:t>
            </a:r>
            <a:r>
              <a:rPr sz="1400" spc="110" dirty="0">
                <a:latin typeface="PMingLiU"/>
                <a:cs typeface="PMingLiU"/>
              </a:rPr>
              <a:t>the </a:t>
            </a:r>
            <a:r>
              <a:rPr sz="1400" spc="85" dirty="0">
                <a:latin typeface="PMingLiU"/>
                <a:cs typeface="PMingLiU"/>
              </a:rPr>
              <a:t>tree, </a:t>
            </a:r>
            <a:r>
              <a:rPr sz="1400" spc="120" dirty="0">
                <a:latin typeface="PMingLiU"/>
                <a:cs typeface="PMingLiU"/>
              </a:rPr>
              <a:t>and  </a:t>
            </a:r>
            <a:r>
              <a:rPr sz="1400" spc="85" dirty="0">
                <a:latin typeface="PMingLiU"/>
                <a:cs typeface="PMingLiU"/>
              </a:rPr>
              <a:t>actually </a:t>
            </a:r>
            <a:r>
              <a:rPr sz="1400" spc="55" dirty="0">
                <a:latin typeface="PMingLiU"/>
                <a:cs typeface="PMingLiU"/>
              </a:rPr>
              <a:t>all </a:t>
            </a:r>
            <a:r>
              <a:rPr sz="1400" spc="15" dirty="0">
                <a:latin typeface="PMingLiU"/>
                <a:cs typeface="PMingLiU"/>
              </a:rPr>
              <a:t>of </a:t>
            </a:r>
            <a:r>
              <a:rPr sz="1400" spc="120" dirty="0">
                <a:latin typeface="PMingLiU"/>
                <a:cs typeface="PMingLiU"/>
              </a:rPr>
              <a:t>them</a:t>
            </a:r>
            <a:r>
              <a:rPr sz="1400" spc="240" dirty="0">
                <a:latin typeface="PMingLiU"/>
                <a:cs typeface="PMingLiU"/>
              </a:rPr>
              <a:t> </a:t>
            </a:r>
            <a:r>
              <a:rPr sz="1400" spc="80" dirty="0">
                <a:latin typeface="PMingLiU"/>
                <a:cs typeface="PMingLiU"/>
              </a:rPr>
              <a:t>are.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902279"/>
            <a:ext cx="30130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20" dirty="0">
                <a:latin typeface="PMingLiU"/>
                <a:cs typeface="PMingLiU"/>
              </a:rPr>
              <a:t>这种涵义不一定总能存在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498" y="2256546"/>
            <a:ext cx="34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latin typeface="PMingLiU"/>
                <a:cs typeface="PMingLiU"/>
              </a:rPr>
              <a:t>(18)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761" y="2256546"/>
            <a:ext cx="2986405" cy="459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25" dirty="0">
                <a:latin typeface="PMingLiU"/>
                <a:cs typeface="PMingLiU"/>
              </a:rPr>
              <a:t>If </a:t>
            </a:r>
            <a:r>
              <a:rPr sz="1400" spc="65" dirty="0">
                <a:latin typeface="PMingLiU"/>
                <a:cs typeface="PMingLiU"/>
              </a:rPr>
              <a:t>some </a:t>
            </a:r>
            <a:r>
              <a:rPr sz="1400" spc="105" dirty="0">
                <a:latin typeface="PMingLiU"/>
                <a:cs typeface="PMingLiU"/>
              </a:rPr>
              <a:t>pandas </a:t>
            </a:r>
            <a:r>
              <a:rPr sz="1400" spc="85" dirty="0">
                <a:latin typeface="PMingLiU"/>
                <a:cs typeface="PMingLiU"/>
              </a:rPr>
              <a:t>are </a:t>
            </a:r>
            <a:r>
              <a:rPr sz="1400" spc="80" dirty="0">
                <a:latin typeface="PMingLiU"/>
                <a:cs typeface="PMingLiU"/>
              </a:rPr>
              <a:t>on </a:t>
            </a:r>
            <a:r>
              <a:rPr sz="1400" spc="110" dirty="0">
                <a:latin typeface="PMingLiU"/>
                <a:cs typeface="PMingLiU"/>
              </a:rPr>
              <a:t>the </a:t>
            </a:r>
            <a:r>
              <a:rPr sz="1400" spc="85" dirty="0">
                <a:latin typeface="PMingLiU"/>
                <a:cs typeface="PMingLiU"/>
              </a:rPr>
              <a:t>tree, </a:t>
            </a:r>
            <a:r>
              <a:rPr sz="1400" spc="114" dirty="0">
                <a:latin typeface="PMingLiU"/>
                <a:cs typeface="PMingLiU"/>
              </a:rPr>
              <a:t>then </a:t>
            </a:r>
            <a:r>
              <a:rPr sz="1400" spc="65" dirty="0">
                <a:latin typeface="PMingLiU"/>
                <a:cs typeface="PMingLiU"/>
              </a:rPr>
              <a:t>I  </a:t>
            </a:r>
            <a:r>
              <a:rPr sz="1400" spc="30" dirty="0">
                <a:latin typeface="PMingLiU"/>
                <a:cs typeface="PMingLiU"/>
              </a:rPr>
              <a:t>will </a:t>
            </a:r>
            <a:r>
              <a:rPr sz="1400" spc="95" dirty="0">
                <a:latin typeface="PMingLiU"/>
                <a:cs typeface="PMingLiU"/>
              </a:rPr>
              <a:t>take </a:t>
            </a:r>
            <a:r>
              <a:rPr sz="1400" spc="65" dirty="0">
                <a:latin typeface="PMingLiU"/>
                <a:cs typeface="PMingLiU"/>
              </a:rPr>
              <a:t>some</a:t>
            </a:r>
            <a:r>
              <a:rPr sz="1400" spc="170" dirty="0">
                <a:latin typeface="PMingLiU"/>
                <a:cs typeface="PMingLiU"/>
              </a:rPr>
              <a:t> </a:t>
            </a:r>
            <a:r>
              <a:rPr sz="1400" spc="80" dirty="0">
                <a:latin typeface="PMingLiU"/>
                <a:cs typeface="PMingLiU"/>
              </a:rPr>
              <a:t>pictures.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55" dirty="0"/>
              <a:t>推论的常见类型</a:t>
            </a:r>
            <a:endParaRPr spc="1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997582"/>
            <a:ext cx="83146" cy="831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100" y="915400"/>
            <a:ext cx="3349625" cy="19709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95" dirty="0">
                <a:latin typeface="PMingLiU"/>
                <a:cs typeface="PMingLiU"/>
              </a:rPr>
              <a:t>衍推（</a:t>
            </a:r>
            <a:r>
              <a:rPr sz="1400" spc="95" dirty="0">
                <a:latin typeface="PMingLiU"/>
                <a:cs typeface="PMingLiU"/>
              </a:rPr>
              <a:t>Entailment</a:t>
            </a:r>
            <a:r>
              <a:rPr lang="zh-CN" altLang="en-US" sz="1400" spc="95" dirty="0">
                <a:latin typeface="PMingLiU"/>
                <a:cs typeface="PMingLiU"/>
              </a:rPr>
              <a:t>）：通过逻辑关系推论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PMingLiU"/>
              <a:cs typeface="PMingLiU"/>
            </a:endParaRPr>
          </a:p>
          <a:p>
            <a:pPr marL="12700" marR="206375">
              <a:lnSpc>
                <a:spcPct val="100800"/>
              </a:lnSpc>
            </a:pPr>
            <a:r>
              <a:rPr lang="zh-CN" altLang="en-US" sz="1400" spc="85" dirty="0">
                <a:latin typeface="PMingLiU"/>
                <a:cs typeface="PMingLiU"/>
              </a:rPr>
              <a:t>预设（</a:t>
            </a:r>
            <a:r>
              <a:rPr sz="1400" spc="85" dirty="0">
                <a:latin typeface="PMingLiU"/>
                <a:cs typeface="PMingLiU"/>
              </a:rPr>
              <a:t>Presupposition</a:t>
            </a:r>
            <a:r>
              <a:rPr lang="zh-CN" altLang="en-US" sz="1400" spc="85" dirty="0">
                <a:latin typeface="PMingLiU"/>
                <a:cs typeface="PMingLiU"/>
              </a:rPr>
              <a:t>）：通过我们假设成立的背景知识推论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80" dirty="0">
                <a:latin typeface="PMingLiU"/>
                <a:cs typeface="PMingLiU"/>
              </a:rPr>
              <a:t>涵义（</a:t>
            </a:r>
            <a:r>
              <a:rPr sz="1400" spc="80" dirty="0">
                <a:latin typeface="PMingLiU"/>
                <a:cs typeface="PMingLiU"/>
              </a:rPr>
              <a:t>Implicature</a:t>
            </a:r>
            <a:r>
              <a:rPr lang="zh-CN" altLang="en-US" sz="1400" spc="80" dirty="0">
                <a:latin typeface="PMingLiU"/>
                <a:cs typeface="PMingLiU"/>
              </a:rPr>
              <a:t>）：</a:t>
            </a:r>
            <a:endParaRPr lang="en-US" altLang="zh-CN" sz="1400" spc="80" dirty="0">
              <a:latin typeface="PMingLiU"/>
              <a:cs typeface="PMingLiU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20" dirty="0">
                <a:latin typeface="PMingLiU"/>
                <a:cs typeface="PMingLiU"/>
              </a:rPr>
              <a:t>通过某些遣词方式或者会话合作原则（格莱斯准则</a:t>
            </a:r>
            <a:r>
              <a:rPr lang="en-US" altLang="zh-CN" sz="1400" spc="120" dirty="0">
                <a:latin typeface="PMingLiU"/>
                <a:cs typeface="PMingLiU"/>
              </a:rPr>
              <a:t>Gricean maxims</a:t>
            </a:r>
            <a:r>
              <a:rPr lang="zh-CN" altLang="en-US" sz="1400" spc="120" dirty="0">
                <a:latin typeface="PMingLiU"/>
                <a:cs typeface="PMingLiU"/>
              </a:rPr>
              <a:t>）作出的推论</a:t>
            </a:r>
            <a:endParaRPr sz="1400" dirty="0">
              <a:latin typeface="PMingLiU"/>
              <a:cs typeface="PMingLiU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322" y="1425575"/>
            <a:ext cx="83146" cy="831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322" y="2104429"/>
            <a:ext cx="83146" cy="831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162050">
              <a:lnSpc>
                <a:spcPct val="100000"/>
              </a:lnSpc>
              <a:spcBef>
                <a:spcPts val="400"/>
              </a:spcBef>
            </a:pPr>
            <a:r>
              <a:rPr lang="zh-CN" altLang="en-US" spc="10" dirty="0"/>
              <a:t>   一些且可能所有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436498" y="835924"/>
            <a:ext cx="34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latin typeface="PMingLiU"/>
                <a:cs typeface="PMingLiU"/>
              </a:rPr>
              <a:t>(19)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655" y="762282"/>
            <a:ext cx="2781300" cy="6102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86409" indent="-464820">
              <a:lnSpc>
                <a:spcPct val="100000"/>
              </a:lnSpc>
              <a:spcBef>
                <a:spcPts val="715"/>
              </a:spcBef>
              <a:buAutoNum type="alphaLcPeriod"/>
              <a:tabLst>
                <a:tab pos="486409" algn="l"/>
                <a:tab pos="487045" algn="l"/>
              </a:tabLst>
            </a:pPr>
            <a:r>
              <a:rPr sz="1400" spc="65" dirty="0">
                <a:latin typeface="PMingLiU"/>
                <a:cs typeface="PMingLiU"/>
              </a:rPr>
              <a:t>Some </a:t>
            </a:r>
            <a:r>
              <a:rPr sz="1400" spc="105" dirty="0">
                <a:latin typeface="PMingLiU"/>
                <a:cs typeface="PMingLiU"/>
              </a:rPr>
              <a:t>pandas </a:t>
            </a:r>
            <a:r>
              <a:rPr sz="1400" spc="85" dirty="0">
                <a:latin typeface="PMingLiU"/>
                <a:cs typeface="PMingLiU"/>
              </a:rPr>
              <a:t>are </a:t>
            </a:r>
            <a:r>
              <a:rPr sz="1400" spc="80" dirty="0">
                <a:latin typeface="PMingLiU"/>
                <a:cs typeface="PMingLiU"/>
              </a:rPr>
              <a:t>on </a:t>
            </a:r>
            <a:r>
              <a:rPr sz="1400" spc="110" dirty="0">
                <a:latin typeface="PMingLiU"/>
                <a:cs typeface="PMingLiU"/>
              </a:rPr>
              <a:t>the</a:t>
            </a:r>
            <a:r>
              <a:rPr sz="1400" spc="135" dirty="0">
                <a:latin typeface="PMingLiU"/>
                <a:cs typeface="PMingLiU"/>
              </a:rPr>
              <a:t> </a:t>
            </a:r>
            <a:r>
              <a:rPr sz="1400" spc="85" dirty="0">
                <a:latin typeface="PMingLiU"/>
                <a:cs typeface="PMingLiU"/>
              </a:rPr>
              <a:t>tree.</a:t>
            </a:r>
            <a:endParaRPr sz="1400" dirty="0">
              <a:latin typeface="PMingLiU"/>
              <a:cs typeface="PMingLiU"/>
            </a:endParaRPr>
          </a:p>
          <a:p>
            <a:pPr marL="486409" indent="-474345">
              <a:lnSpc>
                <a:spcPct val="100000"/>
              </a:lnSpc>
              <a:spcBef>
                <a:spcPts val="620"/>
              </a:spcBef>
              <a:buAutoNum type="alphaLcPeriod"/>
              <a:tabLst>
                <a:tab pos="486409" algn="l"/>
                <a:tab pos="487045" algn="l"/>
              </a:tabLst>
            </a:pPr>
            <a:r>
              <a:rPr sz="1400" spc="50" dirty="0">
                <a:latin typeface="PMingLiU"/>
                <a:cs typeface="PMingLiU"/>
              </a:rPr>
              <a:t>All </a:t>
            </a:r>
            <a:r>
              <a:rPr sz="1400" spc="105" dirty="0">
                <a:latin typeface="PMingLiU"/>
                <a:cs typeface="PMingLiU"/>
              </a:rPr>
              <a:t>pandas </a:t>
            </a:r>
            <a:r>
              <a:rPr sz="1400" spc="85" dirty="0">
                <a:latin typeface="PMingLiU"/>
                <a:cs typeface="PMingLiU"/>
              </a:rPr>
              <a:t>are </a:t>
            </a:r>
            <a:r>
              <a:rPr sz="1400" spc="80" dirty="0">
                <a:latin typeface="PMingLiU"/>
                <a:cs typeface="PMingLiU"/>
              </a:rPr>
              <a:t>on </a:t>
            </a:r>
            <a:r>
              <a:rPr sz="1400" spc="110" dirty="0">
                <a:latin typeface="PMingLiU"/>
                <a:cs typeface="PMingLiU"/>
              </a:rPr>
              <a:t>the</a:t>
            </a:r>
            <a:r>
              <a:rPr sz="1400" spc="165" dirty="0">
                <a:latin typeface="PMingLiU"/>
                <a:cs typeface="PMingLiU"/>
              </a:rPr>
              <a:t> </a:t>
            </a:r>
            <a:r>
              <a:rPr sz="1400" spc="75" dirty="0">
                <a:latin typeface="PMingLiU"/>
                <a:cs typeface="PMingLiU"/>
              </a:rPr>
              <a:t>trees.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517888"/>
            <a:ext cx="3877945" cy="108972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60" dirty="0">
                <a:latin typeface="PMingLiU"/>
                <a:cs typeface="PMingLiU"/>
              </a:rPr>
              <a:t>我们能理解“一些而非所有”的语义，因为说话人本可以说出句子（</a:t>
            </a:r>
            <a:r>
              <a:rPr lang="en-US" altLang="zh-CN" sz="1400" spc="60" dirty="0">
                <a:latin typeface="PMingLiU"/>
                <a:cs typeface="PMingLiU"/>
              </a:rPr>
              <a:t>19b</a:t>
            </a:r>
            <a:r>
              <a:rPr lang="zh-CN" altLang="en-US" sz="1400" spc="60" dirty="0">
                <a:latin typeface="PMingLiU"/>
                <a:cs typeface="PMingLiU"/>
              </a:rPr>
              <a:t>）而提供更多信息，但他却不这样做。所以，假设他遵循适量原则和质真原则，他一定没有足够的信息以说出（</a:t>
            </a:r>
            <a:r>
              <a:rPr lang="en-US" altLang="zh-CN" sz="1400" spc="60" dirty="0">
                <a:latin typeface="PMingLiU"/>
                <a:cs typeface="PMingLiU"/>
              </a:rPr>
              <a:t>19b</a:t>
            </a:r>
            <a:r>
              <a:rPr lang="zh-CN" altLang="en-US" sz="1400" spc="60" dirty="0">
                <a:latin typeface="PMingLiU"/>
                <a:cs typeface="PMingLiU"/>
              </a:rPr>
              <a:t>），因此涵义是（</a:t>
            </a:r>
            <a:r>
              <a:rPr lang="en-US" altLang="zh-CN" sz="1400" spc="60" dirty="0">
                <a:latin typeface="PMingLiU"/>
                <a:cs typeface="PMingLiU"/>
              </a:rPr>
              <a:t>19b</a:t>
            </a:r>
            <a:r>
              <a:rPr lang="zh-CN" altLang="en-US" sz="1400" spc="60" dirty="0">
                <a:latin typeface="PMingLiU"/>
                <a:cs typeface="PMingLiU"/>
              </a:rPr>
              <a:t>）为假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20" dirty="0"/>
              <a:t>其他级差词项的类似之处</a:t>
            </a:r>
            <a:endParaRPr spc="4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12696"/>
            <a:ext cx="3740150" cy="616836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530"/>
              </a:lnSpc>
              <a:spcBef>
                <a:spcPts val="310"/>
              </a:spcBef>
            </a:pPr>
            <a:r>
              <a:rPr lang="zh-CN" altLang="en-US" sz="1400" spc="95" dirty="0">
                <a:latin typeface="PMingLiU"/>
                <a:cs typeface="PMingLiU"/>
              </a:rPr>
              <a:t>如果说话人选择说句子（</a:t>
            </a:r>
            <a:r>
              <a:rPr lang="en-US" altLang="zh-CN" sz="1400" spc="95" dirty="0">
                <a:latin typeface="PMingLiU"/>
                <a:cs typeface="PMingLiU"/>
              </a:rPr>
              <a:t>a</a:t>
            </a:r>
            <a:r>
              <a:rPr lang="zh-CN" altLang="en-US" sz="1400" spc="95" dirty="0">
                <a:latin typeface="PMingLiU"/>
                <a:cs typeface="PMingLiU"/>
              </a:rPr>
              <a:t>）而不是信息量更大的句子（</a:t>
            </a:r>
            <a:r>
              <a:rPr lang="en-US" altLang="zh-CN" sz="1400" spc="95" dirty="0">
                <a:latin typeface="PMingLiU"/>
                <a:cs typeface="PMingLiU"/>
              </a:rPr>
              <a:t>b</a:t>
            </a:r>
            <a:r>
              <a:rPr lang="zh-CN" altLang="en-US" sz="1400" spc="95" dirty="0">
                <a:latin typeface="PMingLiU"/>
                <a:cs typeface="PMingLiU"/>
              </a:rPr>
              <a:t>），那么他</a:t>
            </a:r>
            <a:r>
              <a:rPr lang="en-US" altLang="zh-CN" sz="1400" spc="95" dirty="0">
                <a:latin typeface="PMingLiU"/>
                <a:cs typeface="PMingLiU"/>
              </a:rPr>
              <a:t>/</a:t>
            </a:r>
            <a:r>
              <a:rPr lang="zh-CN" altLang="en-US" sz="1400" spc="95" dirty="0">
                <a:latin typeface="PMingLiU"/>
                <a:cs typeface="PMingLiU"/>
              </a:rPr>
              <a:t>她可能在暗示句子（</a:t>
            </a:r>
            <a:r>
              <a:rPr lang="en-US" altLang="zh-CN" sz="1400" spc="95" dirty="0">
                <a:latin typeface="PMingLiU"/>
                <a:cs typeface="PMingLiU"/>
              </a:rPr>
              <a:t>b</a:t>
            </a:r>
            <a:r>
              <a:rPr lang="zh-CN" altLang="en-US" sz="1400" spc="95" dirty="0">
                <a:latin typeface="PMingLiU"/>
                <a:cs typeface="PMingLiU"/>
              </a:rPr>
              <a:t>）为假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27" y="1298458"/>
            <a:ext cx="2901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5" dirty="0">
                <a:latin typeface="PMingLiU"/>
                <a:cs typeface="PMingLiU"/>
              </a:rPr>
              <a:t>(20)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593" y="1298458"/>
            <a:ext cx="3407410" cy="19894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71780" marR="122555" indent="-213995">
              <a:lnSpc>
                <a:spcPts val="1390"/>
              </a:lnSpc>
              <a:spcBef>
                <a:spcPts val="180"/>
              </a:spcBef>
              <a:buAutoNum type="alphaLcPeriod"/>
              <a:tabLst>
                <a:tab pos="272415" algn="l"/>
              </a:tabLst>
            </a:pPr>
            <a:r>
              <a:rPr sz="1200" spc="20" dirty="0">
                <a:latin typeface="PMingLiU"/>
                <a:cs typeface="PMingLiU"/>
              </a:rPr>
              <a:t>You </a:t>
            </a:r>
            <a:r>
              <a:rPr sz="1200" spc="60" dirty="0">
                <a:latin typeface="PMingLiU"/>
                <a:cs typeface="PMingLiU"/>
              </a:rPr>
              <a:t>can </a:t>
            </a:r>
            <a:r>
              <a:rPr sz="1200" spc="40" dirty="0">
                <a:latin typeface="PMingLiU"/>
                <a:cs typeface="PMingLiU"/>
              </a:rPr>
              <a:t>have ice-cream </a:t>
            </a:r>
            <a:r>
              <a:rPr sz="1200" b="1" spc="-85" dirty="0">
                <a:latin typeface="Georgia"/>
                <a:cs typeface="Georgia"/>
              </a:rPr>
              <a:t>or </a:t>
            </a:r>
            <a:r>
              <a:rPr sz="1200" spc="45" dirty="0">
                <a:latin typeface="PMingLiU"/>
                <a:cs typeface="PMingLiU"/>
              </a:rPr>
              <a:t>chocolate </a:t>
            </a:r>
            <a:r>
              <a:rPr sz="1200" spc="40" dirty="0">
                <a:latin typeface="PMingLiU"/>
                <a:cs typeface="PMingLiU"/>
              </a:rPr>
              <a:t>brownies  </a:t>
            </a:r>
            <a:r>
              <a:rPr sz="1200" spc="25" dirty="0">
                <a:latin typeface="PMingLiU"/>
                <a:cs typeface="PMingLiU"/>
              </a:rPr>
              <a:t>for </a:t>
            </a:r>
            <a:r>
              <a:rPr sz="1200" spc="55" dirty="0">
                <a:latin typeface="PMingLiU"/>
                <a:cs typeface="PMingLiU"/>
              </a:rPr>
              <a:t>dessert</a:t>
            </a:r>
            <a:r>
              <a:rPr sz="1200" spc="125" dirty="0">
                <a:latin typeface="PMingLiU"/>
                <a:cs typeface="PMingLiU"/>
              </a:rPr>
              <a:t> </a:t>
            </a:r>
            <a:r>
              <a:rPr sz="1200" spc="60" dirty="0">
                <a:latin typeface="PMingLiU"/>
                <a:cs typeface="PMingLiU"/>
              </a:rPr>
              <a:t>tonight.</a:t>
            </a:r>
            <a:endParaRPr sz="1200" dirty="0">
              <a:latin typeface="PMingLiU"/>
              <a:cs typeface="PMingLiU"/>
            </a:endParaRPr>
          </a:p>
          <a:p>
            <a:pPr marL="271780" marR="5080" indent="-222250">
              <a:lnSpc>
                <a:spcPts val="1390"/>
              </a:lnSpc>
              <a:spcBef>
                <a:spcPts val="260"/>
              </a:spcBef>
              <a:buAutoNum type="alphaLcPeriod"/>
              <a:tabLst>
                <a:tab pos="272415" algn="l"/>
              </a:tabLst>
            </a:pPr>
            <a:r>
              <a:rPr sz="1200" spc="20" dirty="0">
                <a:latin typeface="PMingLiU"/>
                <a:cs typeface="PMingLiU"/>
              </a:rPr>
              <a:t>You </a:t>
            </a:r>
            <a:r>
              <a:rPr sz="1200" spc="60" dirty="0">
                <a:latin typeface="PMingLiU"/>
                <a:cs typeface="PMingLiU"/>
              </a:rPr>
              <a:t>can </a:t>
            </a:r>
            <a:r>
              <a:rPr sz="1200" spc="40" dirty="0">
                <a:latin typeface="PMingLiU"/>
                <a:cs typeface="PMingLiU"/>
              </a:rPr>
              <a:t>have ice-cream </a:t>
            </a:r>
            <a:r>
              <a:rPr sz="1200" b="1" spc="-65" dirty="0">
                <a:latin typeface="Georgia"/>
                <a:cs typeface="Georgia"/>
              </a:rPr>
              <a:t>and </a:t>
            </a:r>
            <a:r>
              <a:rPr sz="1200" spc="45" dirty="0">
                <a:latin typeface="PMingLiU"/>
                <a:cs typeface="PMingLiU"/>
              </a:rPr>
              <a:t>chocolate </a:t>
            </a:r>
            <a:r>
              <a:rPr sz="1200" spc="40" dirty="0">
                <a:latin typeface="PMingLiU"/>
                <a:cs typeface="PMingLiU"/>
              </a:rPr>
              <a:t>brownies  </a:t>
            </a:r>
            <a:r>
              <a:rPr sz="1200" spc="25" dirty="0">
                <a:latin typeface="PMingLiU"/>
                <a:cs typeface="PMingLiU"/>
              </a:rPr>
              <a:t>for </a:t>
            </a:r>
            <a:r>
              <a:rPr sz="1200" spc="55" dirty="0">
                <a:latin typeface="PMingLiU"/>
                <a:cs typeface="PMingLiU"/>
              </a:rPr>
              <a:t>dessert</a:t>
            </a:r>
            <a:r>
              <a:rPr sz="1200" spc="125" dirty="0">
                <a:latin typeface="PMingLiU"/>
                <a:cs typeface="PMingLiU"/>
              </a:rPr>
              <a:t> </a:t>
            </a:r>
            <a:r>
              <a:rPr sz="1200" spc="65" dirty="0">
                <a:latin typeface="PMingLiU"/>
                <a:cs typeface="PMingLiU"/>
              </a:rPr>
              <a:t>tonight</a:t>
            </a:r>
            <a:endParaRPr sz="1200" dirty="0">
              <a:latin typeface="PMingLiU"/>
              <a:cs typeface="PMingLiU"/>
            </a:endParaRPr>
          </a:p>
          <a:p>
            <a:pPr marL="12700" marR="371475">
              <a:lnSpc>
                <a:spcPts val="1390"/>
              </a:lnSpc>
              <a:spcBef>
                <a:spcPts val="110"/>
              </a:spcBef>
            </a:pPr>
            <a:r>
              <a:rPr sz="1200" spc="55" dirty="0">
                <a:latin typeface="PMingLiU"/>
                <a:cs typeface="PMingLiU"/>
              </a:rPr>
              <a:t>Implicature: </a:t>
            </a:r>
            <a:r>
              <a:rPr sz="1200" spc="20" dirty="0">
                <a:latin typeface="PMingLiU"/>
                <a:cs typeface="PMingLiU"/>
              </a:rPr>
              <a:t>You </a:t>
            </a:r>
            <a:r>
              <a:rPr sz="1200" spc="70" dirty="0">
                <a:latin typeface="PMingLiU"/>
                <a:cs typeface="PMingLiU"/>
              </a:rPr>
              <a:t>cannot </a:t>
            </a:r>
            <a:r>
              <a:rPr sz="1200" spc="40" dirty="0">
                <a:latin typeface="PMingLiU"/>
                <a:cs typeface="PMingLiU"/>
              </a:rPr>
              <a:t>have </a:t>
            </a:r>
            <a:r>
              <a:rPr sz="1200" spc="90" dirty="0">
                <a:latin typeface="PMingLiU"/>
                <a:cs typeface="PMingLiU"/>
              </a:rPr>
              <a:t>both </a:t>
            </a:r>
            <a:r>
              <a:rPr sz="1200" spc="25" dirty="0">
                <a:latin typeface="PMingLiU"/>
                <a:cs typeface="PMingLiU"/>
              </a:rPr>
              <a:t>for </a:t>
            </a:r>
            <a:r>
              <a:rPr sz="1200" spc="55" dirty="0">
                <a:latin typeface="PMingLiU"/>
                <a:cs typeface="PMingLiU"/>
              </a:rPr>
              <a:t>dessert  </a:t>
            </a:r>
            <a:r>
              <a:rPr sz="1200" spc="60" dirty="0">
                <a:latin typeface="PMingLiU"/>
                <a:cs typeface="PMingLiU"/>
              </a:rPr>
              <a:t>tonight.</a:t>
            </a:r>
            <a:endParaRPr sz="1200" dirty="0">
              <a:latin typeface="PMingLiU"/>
              <a:cs typeface="PMingLiU"/>
            </a:endParaRPr>
          </a:p>
          <a:p>
            <a:pPr marL="271780" indent="-214629">
              <a:lnSpc>
                <a:spcPct val="100000"/>
              </a:lnSpc>
              <a:spcBef>
                <a:spcPts val="700"/>
              </a:spcBef>
              <a:buAutoNum type="alphaLcPeriod"/>
              <a:tabLst>
                <a:tab pos="272415" algn="l"/>
              </a:tabLst>
            </a:pPr>
            <a:r>
              <a:rPr sz="1200" spc="70" dirty="0">
                <a:latin typeface="PMingLiU"/>
                <a:cs typeface="PMingLiU"/>
              </a:rPr>
              <a:t>There </a:t>
            </a:r>
            <a:r>
              <a:rPr sz="1200" spc="60" dirty="0">
                <a:latin typeface="PMingLiU"/>
                <a:cs typeface="PMingLiU"/>
              </a:rPr>
              <a:t>are </a:t>
            </a:r>
            <a:r>
              <a:rPr sz="1200" spc="20" dirty="0">
                <a:latin typeface="PMingLiU"/>
                <a:cs typeface="PMingLiU"/>
              </a:rPr>
              <a:t>3 </a:t>
            </a:r>
            <a:r>
              <a:rPr sz="1200" spc="70" dirty="0">
                <a:latin typeface="PMingLiU"/>
                <a:cs typeface="PMingLiU"/>
              </a:rPr>
              <a:t>pandas </a:t>
            </a:r>
            <a:r>
              <a:rPr sz="1200" spc="50" dirty="0">
                <a:latin typeface="PMingLiU"/>
                <a:cs typeface="PMingLiU"/>
              </a:rPr>
              <a:t>on </a:t>
            </a:r>
            <a:r>
              <a:rPr sz="1200" spc="80" dirty="0">
                <a:latin typeface="PMingLiU"/>
                <a:cs typeface="PMingLiU"/>
              </a:rPr>
              <a:t>the</a:t>
            </a:r>
            <a:r>
              <a:rPr sz="1200" spc="130" dirty="0">
                <a:latin typeface="PMingLiU"/>
                <a:cs typeface="PMingLiU"/>
              </a:rPr>
              <a:t> </a:t>
            </a:r>
            <a:r>
              <a:rPr sz="1200" spc="60" dirty="0">
                <a:latin typeface="PMingLiU"/>
                <a:cs typeface="PMingLiU"/>
              </a:rPr>
              <a:t>tree.</a:t>
            </a:r>
            <a:endParaRPr sz="1200" dirty="0">
              <a:latin typeface="PMingLiU"/>
              <a:cs typeface="PMingLiU"/>
            </a:endParaRPr>
          </a:p>
          <a:p>
            <a:pPr marL="271780" indent="-222885">
              <a:lnSpc>
                <a:spcPct val="100000"/>
              </a:lnSpc>
              <a:spcBef>
                <a:spcPts val="204"/>
              </a:spcBef>
              <a:buAutoNum type="alphaLcPeriod"/>
              <a:tabLst>
                <a:tab pos="272415" algn="l"/>
              </a:tabLst>
            </a:pPr>
            <a:r>
              <a:rPr sz="1200" spc="70" dirty="0">
                <a:latin typeface="PMingLiU"/>
                <a:cs typeface="PMingLiU"/>
              </a:rPr>
              <a:t>There </a:t>
            </a:r>
            <a:r>
              <a:rPr sz="1200" spc="60" dirty="0">
                <a:latin typeface="PMingLiU"/>
                <a:cs typeface="PMingLiU"/>
              </a:rPr>
              <a:t>are </a:t>
            </a:r>
            <a:r>
              <a:rPr sz="1200" spc="20" dirty="0">
                <a:latin typeface="PMingLiU"/>
                <a:cs typeface="PMingLiU"/>
              </a:rPr>
              <a:t>4 </a:t>
            </a:r>
            <a:r>
              <a:rPr sz="1200" spc="70" dirty="0">
                <a:latin typeface="PMingLiU"/>
                <a:cs typeface="PMingLiU"/>
              </a:rPr>
              <a:t>pandas </a:t>
            </a:r>
            <a:r>
              <a:rPr sz="1200" spc="50" dirty="0">
                <a:latin typeface="PMingLiU"/>
                <a:cs typeface="PMingLiU"/>
              </a:rPr>
              <a:t>on </a:t>
            </a:r>
            <a:r>
              <a:rPr sz="1200" spc="80" dirty="0">
                <a:latin typeface="PMingLiU"/>
                <a:cs typeface="PMingLiU"/>
              </a:rPr>
              <a:t>the</a:t>
            </a:r>
            <a:r>
              <a:rPr sz="1200" spc="135" dirty="0">
                <a:latin typeface="PMingLiU"/>
                <a:cs typeface="PMingLiU"/>
              </a:rPr>
              <a:t> </a:t>
            </a:r>
            <a:r>
              <a:rPr sz="1200" spc="60" dirty="0">
                <a:latin typeface="PMingLiU"/>
                <a:cs typeface="PMingLiU"/>
              </a:rPr>
              <a:t>tree.</a:t>
            </a:r>
            <a:endParaRPr sz="1200" dirty="0">
              <a:latin typeface="PMingLiU"/>
              <a:cs typeface="PMingLiU"/>
            </a:endParaRPr>
          </a:p>
          <a:p>
            <a:pPr marL="12700" marR="144780">
              <a:lnSpc>
                <a:spcPts val="1390"/>
              </a:lnSpc>
              <a:spcBef>
                <a:spcPts val="140"/>
              </a:spcBef>
            </a:pPr>
            <a:r>
              <a:rPr sz="1200" spc="55" dirty="0">
                <a:latin typeface="PMingLiU"/>
                <a:cs typeface="PMingLiU"/>
              </a:rPr>
              <a:t>Implicature: </a:t>
            </a:r>
            <a:r>
              <a:rPr sz="1200" spc="70" dirty="0">
                <a:latin typeface="PMingLiU"/>
                <a:cs typeface="PMingLiU"/>
              </a:rPr>
              <a:t>There </a:t>
            </a:r>
            <a:r>
              <a:rPr sz="1200" spc="60" dirty="0">
                <a:latin typeface="PMingLiU"/>
                <a:cs typeface="PMingLiU"/>
              </a:rPr>
              <a:t>are </a:t>
            </a:r>
            <a:r>
              <a:rPr sz="1200" spc="50" dirty="0">
                <a:latin typeface="PMingLiU"/>
                <a:cs typeface="PMingLiU"/>
              </a:rPr>
              <a:t>no more </a:t>
            </a:r>
            <a:r>
              <a:rPr sz="1200" spc="95" dirty="0">
                <a:latin typeface="PMingLiU"/>
                <a:cs typeface="PMingLiU"/>
              </a:rPr>
              <a:t>than </a:t>
            </a:r>
            <a:r>
              <a:rPr sz="1200" spc="20" dirty="0">
                <a:latin typeface="PMingLiU"/>
                <a:cs typeface="PMingLiU"/>
              </a:rPr>
              <a:t>3 </a:t>
            </a:r>
            <a:r>
              <a:rPr sz="1200" spc="70" dirty="0">
                <a:latin typeface="PMingLiU"/>
                <a:cs typeface="PMingLiU"/>
              </a:rPr>
              <a:t>pandas </a:t>
            </a:r>
            <a:r>
              <a:rPr sz="1200" spc="50" dirty="0">
                <a:latin typeface="PMingLiU"/>
                <a:cs typeface="PMingLiU"/>
              </a:rPr>
              <a:t>on  </a:t>
            </a:r>
            <a:r>
              <a:rPr sz="1200" spc="80" dirty="0">
                <a:latin typeface="PMingLiU"/>
                <a:cs typeface="PMingLiU"/>
              </a:rPr>
              <a:t>the</a:t>
            </a:r>
            <a:r>
              <a:rPr sz="1200" spc="70" dirty="0">
                <a:latin typeface="PMingLiU"/>
                <a:cs typeface="PMingLiU"/>
              </a:rPr>
              <a:t> </a:t>
            </a:r>
            <a:r>
              <a:rPr sz="1200" spc="60" dirty="0">
                <a:latin typeface="PMingLiU"/>
                <a:cs typeface="PMingLiU"/>
              </a:rPr>
              <a:t>tree.</a:t>
            </a:r>
            <a:endParaRPr sz="1200" dirty="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27" y="2504348"/>
            <a:ext cx="2901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5" dirty="0">
                <a:latin typeface="PMingLiU"/>
                <a:cs typeface="PMingLiU"/>
              </a:rPr>
              <a:t>(21)</a:t>
            </a:r>
            <a:endParaRPr sz="120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45" dirty="0"/>
              <a:t>方式准则</a:t>
            </a:r>
            <a:endParaRPr spc="6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128484"/>
            <a:ext cx="83146" cy="83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1834256"/>
            <a:ext cx="83146" cy="831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397" y="2194052"/>
            <a:ext cx="66992" cy="669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397" y="2371178"/>
            <a:ext cx="66992" cy="669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397" y="2548318"/>
            <a:ext cx="66992" cy="669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397" y="2725458"/>
            <a:ext cx="66992" cy="669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4100" y="1019261"/>
            <a:ext cx="2868930" cy="185255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90" dirty="0">
                <a:latin typeface="PMingLiU"/>
                <a:cs typeface="PMingLiU"/>
              </a:rPr>
              <a:t>所属准则（</a:t>
            </a:r>
            <a:r>
              <a:rPr sz="1400" spc="90" dirty="0">
                <a:latin typeface="PMingLiU"/>
                <a:cs typeface="PMingLiU"/>
              </a:rPr>
              <a:t>Supermaxim</a:t>
            </a:r>
            <a:r>
              <a:rPr lang="zh-CN" altLang="en-US" sz="1400" spc="90" dirty="0">
                <a:latin typeface="PMingLiU"/>
                <a:cs typeface="PMingLiU"/>
              </a:rPr>
              <a:t>）</a:t>
            </a:r>
            <a:endParaRPr sz="14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zh-CN" altLang="en-US" sz="1400" spc="75" dirty="0">
                <a:latin typeface="PMingLiU"/>
                <a:cs typeface="PMingLiU"/>
              </a:rPr>
              <a:t>清楚明白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85" dirty="0">
                <a:latin typeface="PMingLiU"/>
                <a:cs typeface="PMingLiU"/>
              </a:rPr>
              <a:t>子准则（</a:t>
            </a:r>
            <a:r>
              <a:rPr sz="1400" spc="85" dirty="0">
                <a:latin typeface="PMingLiU"/>
                <a:cs typeface="PMingLiU"/>
              </a:rPr>
              <a:t>Submaxims</a:t>
            </a:r>
            <a:r>
              <a:rPr lang="zh-CN" altLang="en-US" sz="1400" spc="85" dirty="0">
                <a:latin typeface="PMingLiU"/>
                <a:cs typeface="PMingLiU"/>
              </a:rPr>
              <a:t>）</a:t>
            </a:r>
            <a:endParaRPr sz="1400" dirty="0">
              <a:latin typeface="PMingLiU"/>
              <a:cs typeface="PMingLiU"/>
            </a:endParaRPr>
          </a:p>
          <a:p>
            <a:pPr marL="368935" marR="535940">
              <a:lnSpc>
                <a:spcPct val="110000"/>
              </a:lnSpc>
              <a:spcBef>
                <a:spcPts val="600"/>
              </a:spcBef>
            </a:pPr>
            <a:r>
              <a:rPr lang="zh-CN" altLang="en-US" sz="1200" spc="40" dirty="0">
                <a:latin typeface="PMingLiU"/>
                <a:cs typeface="PMingLiU"/>
              </a:rPr>
              <a:t>避免表达晦涩</a:t>
            </a:r>
            <a:r>
              <a:rPr lang="en-US" altLang="zh-CN" sz="1200" spc="40" dirty="0">
                <a:latin typeface="PMingLiU"/>
                <a:cs typeface="PMingLiU"/>
              </a:rPr>
              <a:t>                         </a:t>
            </a:r>
            <a:r>
              <a:rPr lang="zh-CN" altLang="en-US" sz="1200" spc="40" dirty="0">
                <a:latin typeface="PMingLiU"/>
                <a:cs typeface="PMingLiU"/>
              </a:rPr>
              <a:t>避免歧义性                                        简短（避免啰嗦）                          有序</a:t>
            </a:r>
            <a:endParaRPr sz="12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F2F2F2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45" dirty="0"/>
              <a:t>方式准则</a:t>
            </a:r>
            <a:endParaRPr spc="65" dirty="0"/>
          </a:p>
        </p:txBody>
      </p:sp>
      <p:sp>
        <p:nvSpPr>
          <p:cNvPr id="4" name="object 4"/>
          <p:cNvSpPr txBox="1"/>
          <p:nvPr/>
        </p:nvSpPr>
        <p:spPr>
          <a:xfrm>
            <a:off x="436498" y="1143124"/>
            <a:ext cx="34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latin typeface="PMingLiU"/>
                <a:cs typeface="PMingLiU"/>
              </a:rPr>
              <a:t>(22)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052" y="1143124"/>
            <a:ext cx="3328670" cy="1104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60" dirty="0">
                <a:latin typeface="PMingLiU"/>
                <a:cs typeface="PMingLiU"/>
              </a:rPr>
              <a:t>A: </a:t>
            </a:r>
            <a:r>
              <a:rPr sz="1400" spc="65" dirty="0">
                <a:latin typeface="PMingLiU"/>
                <a:cs typeface="PMingLiU"/>
              </a:rPr>
              <a:t>I </a:t>
            </a:r>
            <a:r>
              <a:rPr sz="1400" spc="95" dirty="0">
                <a:latin typeface="PMingLiU"/>
                <a:cs typeface="PMingLiU"/>
              </a:rPr>
              <a:t>hear </a:t>
            </a:r>
            <a:r>
              <a:rPr sz="1400" spc="65" dirty="0">
                <a:latin typeface="PMingLiU"/>
                <a:cs typeface="PMingLiU"/>
              </a:rPr>
              <a:t>you </a:t>
            </a:r>
            <a:r>
              <a:rPr sz="1400" spc="80" dirty="0">
                <a:latin typeface="PMingLiU"/>
                <a:cs typeface="PMingLiU"/>
              </a:rPr>
              <a:t>went </a:t>
            </a:r>
            <a:r>
              <a:rPr sz="1400" spc="110" dirty="0">
                <a:latin typeface="PMingLiU"/>
                <a:cs typeface="PMingLiU"/>
              </a:rPr>
              <a:t>to the </a:t>
            </a:r>
            <a:r>
              <a:rPr sz="1400" spc="90" dirty="0">
                <a:latin typeface="PMingLiU"/>
                <a:cs typeface="PMingLiU"/>
              </a:rPr>
              <a:t>opera last</a:t>
            </a:r>
            <a:r>
              <a:rPr sz="1400" spc="30" dirty="0">
                <a:latin typeface="PMingLiU"/>
                <a:cs typeface="PMingLiU"/>
              </a:rPr>
              <a:t> </a:t>
            </a:r>
            <a:r>
              <a:rPr sz="1400" spc="75" dirty="0">
                <a:latin typeface="PMingLiU"/>
                <a:cs typeface="PMingLiU"/>
              </a:rPr>
              <a:t>night;  </a:t>
            </a:r>
            <a:r>
              <a:rPr sz="1400" spc="60" dirty="0">
                <a:latin typeface="PMingLiU"/>
                <a:cs typeface="PMingLiU"/>
              </a:rPr>
              <a:t>how was </a:t>
            </a:r>
            <a:r>
              <a:rPr sz="1400" spc="110" dirty="0">
                <a:latin typeface="PMingLiU"/>
                <a:cs typeface="PMingLiU"/>
              </a:rPr>
              <a:t>the </a:t>
            </a:r>
            <a:r>
              <a:rPr sz="1400" spc="75" dirty="0">
                <a:latin typeface="PMingLiU"/>
                <a:cs typeface="PMingLiU"/>
              </a:rPr>
              <a:t>lead</a:t>
            </a:r>
            <a:r>
              <a:rPr sz="1400" spc="170" dirty="0">
                <a:latin typeface="PMingLiU"/>
                <a:cs typeface="PMingLiU"/>
              </a:rPr>
              <a:t> </a:t>
            </a:r>
            <a:r>
              <a:rPr sz="1400" spc="65" dirty="0">
                <a:latin typeface="PMingLiU"/>
                <a:cs typeface="PMingLiU"/>
              </a:rPr>
              <a:t>singer?</a:t>
            </a:r>
            <a:endParaRPr sz="1400">
              <a:latin typeface="PMingLiU"/>
              <a:cs typeface="PMingLiU"/>
            </a:endParaRPr>
          </a:p>
          <a:p>
            <a:pPr marL="12700" marR="55880">
              <a:lnSpc>
                <a:spcPct val="100800"/>
              </a:lnSpc>
            </a:pPr>
            <a:r>
              <a:rPr sz="1400" spc="70" dirty="0">
                <a:latin typeface="PMingLiU"/>
                <a:cs typeface="PMingLiU"/>
              </a:rPr>
              <a:t>B: </a:t>
            </a:r>
            <a:r>
              <a:rPr sz="1400" spc="120" dirty="0">
                <a:latin typeface="PMingLiU"/>
                <a:cs typeface="PMingLiU"/>
              </a:rPr>
              <a:t>The </a:t>
            </a:r>
            <a:r>
              <a:rPr sz="1400" spc="60" dirty="0">
                <a:latin typeface="PMingLiU"/>
                <a:cs typeface="PMingLiU"/>
              </a:rPr>
              <a:t>singer </a:t>
            </a:r>
            <a:r>
              <a:rPr sz="1400" spc="90" dirty="0">
                <a:latin typeface="PMingLiU"/>
                <a:cs typeface="PMingLiU"/>
              </a:rPr>
              <a:t>produced </a:t>
            </a:r>
            <a:r>
              <a:rPr sz="1400" spc="114" dirty="0">
                <a:latin typeface="PMingLiU"/>
                <a:cs typeface="PMingLiU"/>
              </a:rPr>
              <a:t>a </a:t>
            </a:r>
            <a:r>
              <a:rPr sz="1400" spc="45" dirty="0">
                <a:latin typeface="PMingLiU"/>
                <a:cs typeface="PMingLiU"/>
              </a:rPr>
              <a:t>series </a:t>
            </a:r>
            <a:r>
              <a:rPr sz="1400" spc="15" dirty="0">
                <a:latin typeface="PMingLiU"/>
                <a:cs typeface="PMingLiU"/>
              </a:rPr>
              <a:t>of </a:t>
            </a:r>
            <a:r>
              <a:rPr sz="1400" spc="80" dirty="0">
                <a:latin typeface="PMingLiU"/>
                <a:cs typeface="PMingLiU"/>
              </a:rPr>
              <a:t>sounds  </a:t>
            </a:r>
            <a:r>
              <a:rPr sz="1400" spc="75" dirty="0">
                <a:latin typeface="PMingLiU"/>
                <a:cs typeface="PMingLiU"/>
              </a:rPr>
              <a:t>corresponding </a:t>
            </a:r>
            <a:r>
              <a:rPr sz="1400" spc="40" dirty="0">
                <a:latin typeface="PMingLiU"/>
                <a:cs typeface="PMingLiU"/>
              </a:rPr>
              <a:t>closely </a:t>
            </a:r>
            <a:r>
              <a:rPr sz="1400" spc="110" dirty="0">
                <a:latin typeface="PMingLiU"/>
                <a:cs typeface="PMingLiU"/>
              </a:rPr>
              <a:t>to the </a:t>
            </a:r>
            <a:r>
              <a:rPr sz="1400" spc="50" dirty="0">
                <a:latin typeface="PMingLiU"/>
                <a:cs typeface="PMingLiU"/>
              </a:rPr>
              <a:t>score </a:t>
            </a:r>
            <a:r>
              <a:rPr sz="1400" spc="15" dirty="0">
                <a:latin typeface="PMingLiU"/>
                <a:cs typeface="PMingLiU"/>
              </a:rPr>
              <a:t>of </a:t>
            </a:r>
            <a:r>
              <a:rPr sz="1400" spc="114" dirty="0">
                <a:latin typeface="PMingLiU"/>
                <a:cs typeface="PMingLiU"/>
              </a:rPr>
              <a:t>an  </a:t>
            </a:r>
            <a:r>
              <a:rPr sz="1400" spc="90" dirty="0">
                <a:latin typeface="PMingLiU"/>
                <a:cs typeface="PMingLiU"/>
              </a:rPr>
              <a:t>aria </a:t>
            </a:r>
            <a:r>
              <a:rPr sz="1400" spc="70" dirty="0">
                <a:latin typeface="PMingLiU"/>
                <a:cs typeface="PMingLiU"/>
              </a:rPr>
              <a:t>from </a:t>
            </a:r>
            <a:r>
              <a:rPr sz="1400" spc="-105" dirty="0">
                <a:latin typeface="PMingLiU"/>
                <a:cs typeface="PMingLiU"/>
              </a:rPr>
              <a:t>‘Rigoletto’. </a:t>
            </a:r>
            <a:r>
              <a:rPr sz="1400" spc="70" dirty="0">
                <a:latin typeface="PMingLiU"/>
                <a:cs typeface="PMingLiU"/>
              </a:rPr>
              <a:t>(Levinson</a:t>
            </a:r>
            <a:r>
              <a:rPr sz="1400" spc="-25" dirty="0">
                <a:latin typeface="PMingLiU"/>
                <a:cs typeface="PMingLiU"/>
              </a:rPr>
              <a:t> </a:t>
            </a:r>
            <a:r>
              <a:rPr sz="1400" spc="55" dirty="0">
                <a:latin typeface="PMingLiU"/>
                <a:cs typeface="PMingLiU"/>
              </a:rPr>
              <a:t>1983)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357777"/>
            <a:ext cx="3849370" cy="2192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114" dirty="0">
                <a:latin typeface="PMingLiU"/>
                <a:cs typeface="PMingLiU"/>
              </a:rPr>
              <a:t>B</a:t>
            </a:r>
            <a:r>
              <a:rPr lang="zh-CN" altLang="en-US" sz="1400" spc="114" dirty="0">
                <a:latin typeface="PMingLiU"/>
                <a:cs typeface="PMingLiU"/>
              </a:rPr>
              <a:t>无视了方式准则，以致于句子很啰嗦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F2F2F2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156335">
              <a:lnSpc>
                <a:spcPct val="100000"/>
              </a:lnSpc>
              <a:spcBef>
                <a:spcPts val="400"/>
              </a:spcBef>
            </a:pPr>
            <a:r>
              <a:rPr lang="zh-CN" altLang="en-US" spc="55" dirty="0"/>
              <a:t>        无视准则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449" y="1712899"/>
            <a:ext cx="83146" cy="83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1965947"/>
            <a:ext cx="83146" cy="831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449" y="2218994"/>
            <a:ext cx="83146" cy="831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449" y="2472055"/>
            <a:ext cx="83146" cy="83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1084920"/>
            <a:ext cx="3572510" cy="15249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75" dirty="0">
                <a:latin typeface="PMingLiU"/>
                <a:cs typeface="PMingLiU"/>
              </a:rPr>
              <a:t>人们经常无视格莱斯准则，以达到某种目的</a:t>
            </a:r>
            <a:endParaRPr lang="en-US" sz="1400" dirty="0">
              <a:latin typeface="PMingLiU"/>
              <a:cs typeface="PMingLiU"/>
            </a:endParaRPr>
          </a:p>
          <a:p>
            <a:pPr marL="368935" marR="2591435">
              <a:lnSpc>
                <a:spcPct val="118600"/>
              </a:lnSpc>
              <a:spcBef>
                <a:spcPts val="400"/>
              </a:spcBef>
            </a:pPr>
            <a:r>
              <a:rPr lang="zh-CN" altLang="en-US" sz="1400" spc="40" dirty="0">
                <a:latin typeface="PMingLiU"/>
                <a:cs typeface="PMingLiU"/>
              </a:rPr>
              <a:t>说谎</a:t>
            </a:r>
            <a:r>
              <a:rPr lang="en-US" sz="1400" spc="40" dirty="0">
                <a:latin typeface="PMingLiU"/>
                <a:cs typeface="PMingLiU"/>
              </a:rPr>
              <a:t>  </a:t>
            </a:r>
            <a:r>
              <a:rPr lang="zh-CN" altLang="en-US" sz="1400" spc="40" dirty="0">
                <a:latin typeface="PMingLiU"/>
                <a:cs typeface="PMingLiU"/>
              </a:rPr>
              <a:t>回避</a:t>
            </a:r>
            <a:r>
              <a:rPr lang="en-US" sz="1400" spc="60" dirty="0">
                <a:latin typeface="PMingLiU"/>
                <a:cs typeface="PMingLiU"/>
              </a:rPr>
              <a:t>  </a:t>
            </a:r>
            <a:r>
              <a:rPr lang="zh-CN" altLang="en-US" sz="1400" spc="60" dirty="0">
                <a:latin typeface="PMingLiU"/>
                <a:cs typeface="PMingLiU"/>
              </a:rPr>
              <a:t>开玩笑</a:t>
            </a:r>
            <a:endParaRPr lang="en-US" sz="1400" dirty="0">
              <a:latin typeface="PMingLiU"/>
              <a:cs typeface="PMingLiU"/>
            </a:endParaRPr>
          </a:p>
          <a:p>
            <a:pPr marL="368935">
              <a:lnSpc>
                <a:spcPct val="100000"/>
              </a:lnSpc>
              <a:spcBef>
                <a:spcPts val="310"/>
              </a:spcBef>
            </a:pPr>
            <a:r>
              <a:rPr lang="zh-CN" altLang="en-US" sz="1400" spc="85" dirty="0">
                <a:latin typeface="PMingLiU"/>
                <a:cs typeface="PMingLiU"/>
              </a:rPr>
              <a:t>形象表达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70" dirty="0"/>
              <a:t>衍推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387574"/>
            <a:ext cx="3720465" cy="8720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0" dirty="0">
                <a:latin typeface="PMingLiU"/>
                <a:cs typeface="PMingLiU"/>
              </a:rPr>
              <a:t>一个命题</a:t>
            </a:r>
            <a:r>
              <a:rPr lang="zh-CN" altLang="en-US" sz="1400" spc="100" dirty="0">
                <a:solidFill>
                  <a:srgbClr val="FF0000"/>
                </a:solidFill>
                <a:latin typeface="PMingLiU"/>
                <a:cs typeface="PMingLiU"/>
              </a:rPr>
              <a:t>衍推</a:t>
            </a:r>
            <a:r>
              <a:rPr lang="zh-CN" altLang="en-US" sz="1400" spc="100" dirty="0">
                <a:latin typeface="PMingLiU"/>
                <a:cs typeface="PMingLiU"/>
              </a:rPr>
              <a:t>其他命题，如果第一个命题为真担保了（</a:t>
            </a:r>
            <a:r>
              <a:rPr lang="en-US" altLang="zh-CN" sz="1400" spc="100" dirty="0">
                <a:latin typeface="PMingLiU"/>
                <a:cs typeface="PMingLiU"/>
              </a:rPr>
              <a:t>guarantee</a:t>
            </a:r>
            <a:r>
              <a:rPr lang="zh-CN" altLang="en-US" sz="1400" spc="100" dirty="0">
                <a:latin typeface="PMingLiU"/>
                <a:cs typeface="PMingLiU"/>
              </a:rPr>
              <a:t>）第二个句子为真，亦即在第一个句子为真的所有情况下，第二个句子也为真</a:t>
            </a:r>
            <a:endParaRPr lang="en-US" sz="1400" spc="1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70" dirty="0"/>
              <a:t>衍推</a:t>
            </a:r>
            <a:endParaRPr spc="7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579" y="744156"/>
            <a:ext cx="2680335" cy="241744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pc="70" dirty="0"/>
              <a:t>衍推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70442"/>
            <a:ext cx="3249295" cy="231358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20" dirty="0">
                <a:latin typeface="PMingLiU"/>
                <a:cs typeface="PMingLiU"/>
              </a:rPr>
              <a:t>句子</a:t>
            </a:r>
            <a:endParaRPr lang="en-US" sz="1400" dirty="0">
              <a:latin typeface="PMingLiU"/>
              <a:cs typeface="PMingLiU"/>
            </a:endParaRPr>
          </a:p>
          <a:p>
            <a:pPr marL="12700" marR="289560" indent="948055">
              <a:lnSpc>
                <a:spcPct val="195700"/>
              </a:lnSpc>
            </a:pPr>
            <a:r>
              <a:rPr lang="en-US" sz="1400" spc="90" dirty="0">
                <a:latin typeface="PMingLiU"/>
                <a:cs typeface="PMingLiU"/>
              </a:rPr>
              <a:t>Daryl </a:t>
            </a:r>
            <a:r>
              <a:rPr lang="en-US" sz="1400" spc="30" dirty="0">
                <a:latin typeface="PMingLiU"/>
                <a:cs typeface="PMingLiU"/>
              </a:rPr>
              <a:t>is </a:t>
            </a:r>
            <a:r>
              <a:rPr lang="en-US" sz="1400" spc="114" dirty="0">
                <a:latin typeface="PMingLiU"/>
                <a:cs typeface="PMingLiU"/>
              </a:rPr>
              <a:t>a </a:t>
            </a:r>
            <a:r>
              <a:rPr lang="en-US" sz="1400" spc="75" dirty="0">
                <a:latin typeface="PMingLiU"/>
                <a:cs typeface="PMingLiU"/>
              </a:rPr>
              <a:t>famous </a:t>
            </a:r>
            <a:r>
              <a:rPr lang="en-US" sz="1400" spc="95" dirty="0">
                <a:latin typeface="PMingLiU"/>
                <a:cs typeface="PMingLiU"/>
              </a:rPr>
              <a:t>hunter.  </a:t>
            </a:r>
            <a:r>
              <a:rPr lang="zh-CN" altLang="en-US" sz="1400" spc="95" dirty="0">
                <a:latin typeface="PMingLiU"/>
                <a:cs typeface="PMingLiU"/>
              </a:rPr>
              <a:t>衍推句子</a:t>
            </a:r>
            <a:endParaRPr lang="en-US"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 dirty="0">
              <a:latin typeface="PMingLiU"/>
              <a:cs typeface="PMingLiU"/>
            </a:endParaRPr>
          </a:p>
          <a:p>
            <a:pPr marL="1265555">
              <a:lnSpc>
                <a:spcPct val="100000"/>
              </a:lnSpc>
            </a:pPr>
            <a:r>
              <a:rPr sz="1400" spc="90" dirty="0">
                <a:latin typeface="PMingLiU"/>
                <a:cs typeface="PMingLiU"/>
              </a:rPr>
              <a:t>Daryl </a:t>
            </a:r>
            <a:r>
              <a:rPr sz="1400" spc="30" dirty="0">
                <a:latin typeface="PMingLiU"/>
                <a:cs typeface="PMingLiU"/>
              </a:rPr>
              <a:t>is </a:t>
            </a:r>
            <a:r>
              <a:rPr sz="1400" spc="114" dirty="0">
                <a:latin typeface="PMingLiU"/>
                <a:cs typeface="PMingLiU"/>
              </a:rPr>
              <a:t>a</a:t>
            </a:r>
            <a:r>
              <a:rPr sz="1400" spc="170" dirty="0">
                <a:latin typeface="PMingLiU"/>
                <a:cs typeface="PMingLiU"/>
              </a:rPr>
              <a:t> </a:t>
            </a:r>
            <a:r>
              <a:rPr sz="1400" spc="95" dirty="0">
                <a:latin typeface="PMingLiU"/>
                <a:cs typeface="PMingLiU"/>
              </a:rPr>
              <a:t>hunter.</a:t>
            </a: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4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55" dirty="0">
                <a:latin typeface="PMingLiU"/>
                <a:cs typeface="PMingLiU"/>
              </a:rPr>
              <a:t>然而，第二个句子不衍推第一个句子</a:t>
            </a:r>
            <a:r>
              <a:rPr lang="en-US" altLang="zh-CN" sz="1400" spc="55" dirty="0">
                <a:latin typeface="PMingLiU"/>
                <a:cs typeface="PMingLiU"/>
              </a:rPr>
              <a:t>……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3652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"/>
              </a:spcBef>
            </a:pP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Review </a:t>
            </a:r>
            <a:r>
              <a:rPr sz="600" spc="85" dirty="0">
                <a:solidFill>
                  <a:srgbClr val="F2F2F2"/>
                </a:solidFill>
                <a:latin typeface="PMingLiU"/>
                <a:cs typeface="PMingLiU"/>
              </a:rPr>
              <a:t>Inference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Tests </a:t>
            </a:r>
            <a:r>
              <a:rPr sz="600" spc="70" dirty="0">
                <a:solidFill>
                  <a:srgbClr val="CA7979"/>
                </a:solidFill>
                <a:latin typeface="PMingLiU"/>
                <a:cs typeface="PMingLiU"/>
              </a:rPr>
              <a:t>for </a:t>
            </a:r>
            <a:r>
              <a:rPr sz="600" spc="85" dirty="0">
                <a:solidFill>
                  <a:srgbClr val="CA7979"/>
                </a:solidFill>
                <a:latin typeface="PMingLiU"/>
                <a:cs typeface="PMingLiU"/>
              </a:rPr>
              <a:t>Differentiating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these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Three Types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Cooperative </a:t>
            </a:r>
            <a:r>
              <a:rPr sz="600" spc="90" dirty="0">
                <a:solidFill>
                  <a:srgbClr val="CA7979"/>
                </a:solidFill>
                <a:latin typeface="PMingLiU"/>
                <a:cs typeface="PMingLiU"/>
              </a:rPr>
              <a:t>Principles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Gricean </a:t>
            </a:r>
            <a:r>
              <a:rPr sz="600" spc="105" dirty="0">
                <a:solidFill>
                  <a:srgbClr val="CA7979"/>
                </a:solidFill>
                <a:latin typeface="PMingLiU"/>
                <a:cs typeface="PMingLiU"/>
              </a:rPr>
              <a:t>Maxims </a:t>
            </a:r>
            <a:r>
              <a:rPr sz="600" spc="95" dirty="0">
                <a:solidFill>
                  <a:srgbClr val="CA7979"/>
                </a:solidFill>
                <a:latin typeface="PMingLiU"/>
                <a:cs typeface="PMingLiU"/>
              </a:rPr>
              <a:t>Flo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36398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zh-CN" altLang="en-US" sz="2050" spc="70" dirty="0">
                <a:solidFill>
                  <a:srgbClr val="7A0000"/>
                </a:solidFill>
                <a:latin typeface="PMingLiU"/>
                <a:cs typeface="PMingLiU"/>
              </a:rPr>
              <a:t>衍推</a:t>
            </a:r>
            <a:endParaRPr sz="2050" dirty="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473616"/>
            <a:ext cx="3908425" cy="4368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0" dirty="0">
                <a:latin typeface="PMingLiU"/>
                <a:cs typeface="PMingLiU"/>
              </a:rPr>
              <a:t>说话人知道这些衍推关系，尽管他们可能不知道这些句子本身为真或为假</a:t>
            </a:r>
            <a:endParaRPr sz="14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2955</Words>
  <Application>Microsoft Office PowerPoint</Application>
  <PresentationFormat>自定义</PresentationFormat>
  <Paragraphs>314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9" baseType="lpstr">
      <vt:lpstr>PMingLiU</vt:lpstr>
      <vt:lpstr>Calibri</vt:lpstr>
      <vt:lpstr>Georgia</vt:lpstr>
      <vt:lpstr>Verdana</vt:lpstr>
      <vt:lpstr>Office Theme</vt:lpstr>
      <vt:lpstr>语用学</vt:lpstr>
      <vt:lpstr>语义学和语用学</vt:lpstr>
      <vt:lpstr>推论</vt:lpstr>
      <vt:lpstr>考虑如下例子</vt:lpstr>
      <vt:lpstr>推论的常见类型</vt:lpstr>
      <vt:lpstr>衍推</vt:lpstr>
      <vt:lpstr>衍推</vt:lpstr>
      <vt:lpstr>衍推</vt:lpstr>
      <vt:lpstr>PowerPoint 演示文稿</vt:lpstr>
      <vt:lpstr>PowerPoint 演示文稿</vt:lpstr>
      <vt:lpstr>预设</vt:lpstr>
      <vt:lpstr>PowerPoint 演示文稿</vt:lpstr>
      <vt:lpstr>PowerPoint 演示文稿</vt:lpstr>
      <vt:lpstr>        预设触发语</vt:lpstr>
      <vt:lpstr>      推论的种类</vt:lpstr>
      <vt:lpstr>涵义</vt:lpstr>
      <vt:lpstr>涵义的例子</vt:lpstr>
      <vt:lpstr>涵义：可能想得太多</vt:lpstr>
      <vt:lpstr>如何区分三种推论？</vt:lpstr>
      <vt:lpstr>           区分推论类型的测试</vt:lpstr>
      <vt:lpstr>     预设始终存在</vt:lpstr>
      <vt:lpstr>否定和疑问</vt:lpstr>
      <vt:lpstr>衍推和预设</vt:lpstr>
      <vt:lpstr>预设和否定</vt:lpstr>
      <vt:lpstr>预设和否定</vt:lpstr>
      <vt:lpstr>“等一下”测试</vt:lpstr>
      <vt:lpstr>可取消性</vt:lpstr>
      <vt:lpstr> 把推论区分开来</vt:lpstr>
      <vt:lpstr>PowerPoint 演示文稿</vt:lpstr>
      <vt:lpstr>PowerPoint 演示文稿</vt:lpstr>
      <vt:lpstr>PowerPoint 演示文稿</vt:lpstr>
      <vt:lpstr>         字面意义vs说话人意义</vt:lpstr>
      <vt:lpstr>说话人意义</vt:lpstr>
      <vt:lpstr>合作原则</vt:lpstr>
      <vt:lpstr>格莱斯准则(Grice, 1975)</vt:lpstr>
      <vt:lpstr>             会话涵义是如何产生的？</vt:lpstr>
      <vt:lpstr>             会话涵义是如何产生的？</vt:lpstr>
      <vt:lpstr>PowerPoint 演示文稿</vt:lpstr>
      <vt:lpstr>质真准则</vt:lpstr>
      <vt:lpstr>PowerPoint 演示文稿</vt:lpstr>
      <vt:lpstr>适量准则</vt:lpstr>
      <vt:lpstr>考虑从如下会话：</vt:lpstr>
      <vt:lpstr>语境和背景知识很重要</vt:lpstr>
      <vt:lpstr>             语境和背景知识很重要II</vt:lpstr>
      <vt:lpstr>             语境和背景知识很重要III</vt:lpstr>
      <vt:lpstr>级差涵义</vt:lpstr>
      <vt:lpstr>一些：一些而不是所有？</vt:lpstr>
      <vt:lpstr>PowerPoint 演示文稿</vt:lpstr>
      <vt:lpstr>   一些且可能所有</vt:lpstr>
      <vt:lpstr>   一些且可能所有</vt:lpstr>
      <vt:lpstr>其他级差词项的类似之处</vt:lpstr>
      <vt:lpstr>方式准则</vt:lpstr>
      <vt:lpstr>方式准则</vt:lpstr>
      <vt:lpstr>        无视准则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语用学</dc:title>
  <cp:lastModifiedBy>邓 图迅</cp:lastModifiedBy>
  <cp:revision>16</cp:revision>
  <dcterms:created xsi:type="dcterms:W3CDTF">2022-11-10T00:47:41Z</dcterms:created>
  <dcterms:modified xsi:type="dcterms:W3CDTF">2022-11-24T08:33:12Z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Xpdf - https://xpdf.net</vt:lpwstr>
  </property>
</Properties>
</file>