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38" y="8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ADADA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500"/>
          </a:xfrm>
          <a:prstGeom prst="rect">
            <a:avLst/>
          </a:prstGeom>
        </p:spPr>
      </p:pic>
      <p:sp>
        <p:nvSpPr>
          <p:cNvPr id="2" name="Holder 2"/>
          <p:cNvSpPr>
            <a:spLocks noGrp="1"/>
          </p:cNvSpPr>
          <p:nvPr>
            <p:ph type="title"/>
          </p:nvPr>
        </p:nvSpPr>
        <p:spPr>
          <a:xfrm>
            <a:off x="384725" y="503825"/>
            <a:ext cx="2237105" cy="452119"/>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384725" y="937650"/>
            <a:ext cx="8003540" cy="1691005"/>
          </a:xfrm>
          <a:prstGeom prst="rect">
            <a:avLst/>
          </a:prstGeom>
        </p:spPr>
        <p:txBody>
          <a:bodyPr wrap="square" lIns="0" tIns="0" rIns="0" bIns="0">
            <a:spAutoFit/>
          </a:bodyPr>
          <a:lstStyle>
            <a:lvl1pPr>
              <a:defRPr sz="1800" b="0" i="0">
                <a:solidFill>
                  <a:srgbClr val="ADADAD"/>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4.jp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hyperlink" Target="http://www.youtube.com/watch?v=4-GhQaiR5L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38420D-5CF8-417A-5EE2-0F784E183014}"/>
              </a:ext>
            </a:extLst>
          </p:cNvPr>
          <p:cNvSpPr>
            <a:spLocks noGrp="1"/>
          </p:cNvSpPr>
          <p:nvPr>
            <p:ph type="ctrTitle"/>
          </p:nvPr>
        </p:nvSpPr>
        <p:spPr>
          <a:xfrm>
            <a:off x="685800" y="1594485"/>
            <a:ext cx="7772400" cy="923330"/>
          </a:xfrm>
        </p:spPr>
        <p:txBody>
          <a:bodyPr/>
          <a:lstStyle/>
          <a:p>
            <a:pPr algn="ctr"/>
            <a:r>
              <a:rPr lang="zh-CN" altLang="en-US" sz="6000" dirty="0"/>
              <a:t>语言习得</a:t>
            </a:r>
          </a:p>
        </p:txBody>
      </p:sp>
      <p:sp>
        <p:nvSpPr>
          <p:cNvPr id="5" name="副标题 4">
            <a:extLst>
              <a:ext uri="{FF2B5EF4-FFF2-40B4-BE49-F238E27FC236}">
                <a16:creationId xmlns:a16="http://schemas.microsoft.com/office/drawing/2014/main" id="{ACE6FEEB-DB74-2F37-470B-394931210FFF}"/>
              </a:ext>
            </a:extLst>
          </p:cNvPr>
          <p:cNvSpPr>
            <a:spLocks noGrp="1"/>
          </p:cNvSpPr>
          <p:nvPr>
            <p:ph type="subTitle" idx="4"/>
          </p:nvPr>
        </p:nvSpPr>
        <p:spPr>
          <a:xfrm>
            <a:off x="1371600" y="2880360"/>
            <a:ext cx="6400800" cy="1107996"/>
          </a:xfrm>
        </p:spPr>
        <p:txBody>
          <a:bodyPr/>
          <a:lstStyle/>
          <a:p>
            <a:pPr algn="ctr"/>
            <a:r>
              <a:rPr lang="en-US" altLang="zh-CN" sz="2400" dirty="0"/>
              <a:t>Nanjing University</a:t>
            </a:r>
          </a:p>
          <a:p>
            <a:pPr algn="ctr"/>
            <a:endParaRPr lang="en-US" altLang="zh-CN" sz="2400" dirty="0"/>
          </a:p>
          <a:p>
            <a:pPr algn="ctr"/>
            <a:r>
              <a:rPr lang="en-US" altLang="zh-CN" sz="2400" dirty="0"/>
              <a:t>Zhang </a:t>
            </a:r>
            <a:r>
              <a:rPr lang="en-US" altLang="zh-CN" sz="2400" dirty="0" err="1"/>
              <a:t>Anqi</a:t>
            </a:r>
            <a:endParaRPr lang="zh-CN" altLang="en-US" sz="2400" dirty="0"/>
          </a:p>
        </p:txBody>
      </p:sp>
    </p:spTree>
    <p:extLst>
      <p:ext uri="{BB962C8B-B14F-4D97-AF65-F5344CB8AC3E}">
        <p14:creationId xmlns:p14="http://schemas.microsoft.com/office/powerpoint/2010/main" val="187642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0282" y="523819"/>
            <a:ext cx="4089400" cy="289823"/>
          </a:xfrm>
          <a:prstGeom prst="rect">
            <a:avLst/>
          </a:prstGeom>
        </p:spPr>
        <p:txBody>
          <a:bodyPr vert="horz" wrap="square" lIns="0" tIns="12700" rIns="0" bIns="0" rtlCol="0">
            <a:spAutoFit/>
          </a:bodyPr>
          <a:lstStyle/>
          <a:p>
            <a:pPr marL="12700">
              <a:lnSpc>
                <a:spcPct val="100000"/>
              </a:lnSpc>
              <a:spcBef>
                <a:spcPts val="100"/>
              </a:spcBef>
              <a:tabLst>
                <a:tab pos="431800" algn="l"/>
              </a:tabLst>
            </a:pPr>
            <a:r>
              <a:rPr sz="1800" spc="-25" dirty="0">
                <a:solidFill>
                  <a:srgbClr val="ADADAD"/>
                </a:solidFill>
              </a:rPr>
              <a:t>1.</a:t>
            </a:r>
            <a:r>
              <a:rPr sz="1800" dirty="0">
                <a:solidFill>
                  <a:srgbClr val="ADADAD"/>
                </a:solidFill>
              </a:rPr>
              <a:t>	</a:t>
            </a:r>
            <a:r>
              <a:rPr lang="zh-CN" altLang="en-US" sz="1800" dirty="0">
                <a:solidFill>
                  <a:srgbClr val="ADADAD"/>
                </a:solidFill>
              </a:rPr>
              <a:t>儿童需要学会什么？</a:t>
            </a:r>
            <a:endParaRPr sz="1800" dirty="0"/>
          </a:p>
        </p:txBody>
      </p:sp>
      <p:sp>
        <p:nvSpPr>
          <p:cNvPr id="3" name="object 3"/>
          <p:cNvSpPr txBox="1"/>
          <p:nvPr/>
        </p:nvSpPr>
        <p:spPr>
          <a:xfrm>
            <a:off x="1066800" y="1836254"/>
            <a:ext cx="3403600" cy="275268"/>
          </a:xfrm>
          <a:prstGeom prst="rect">
            <a:avLst/>
          </a:prstGeom>
        </p:spPr>
        <p:txBody>
          <a:bodyPr vert="horz" wrap="square" lIns="0" tIns="10795" rIns="0" bIns="0" rtlCol="0">
            <a:spAutoFit/>
          </a:bodyPr>
          <a:lstStyle/>
          <a:p>
            <a:pPr marL="1156335" marR="5080" indent="-1144270">
              <a:lnSpc>
                <a:spcPct val="100699"/>
              </a:lnSpc>
              <a:spcBef>
                <a:spcPts val="85"/>
              </a:spcBef>
            </a:pPr>
            <a:r>
              <a:rPr lang="zh-CN" altLang="en-US" sz="1800" dirty="0">
                <a:solidFill>
                  <a:srgbClr val="EEFF41"/>
                </a:solidFill>
                <a:latin typeface="Arial"/>
                <a:cs typeface="Arial"/>
              </a:rPr>
              <a:t>语言只是一种域泛化知识</a:t>
            </a:r>
          </a:p>
        </p:txBody>
      </p:sp>
      <p:sp>
        <p:nvSpPr>
          <p:cNvPr id="4" name="object 4"/>
          <p:cNvSpPr txBox="1"/>
          <p:nvPr/>
        </p:nvSpPr>
        <p:spPr>
          <a:xfrm>
            <a:off x="5029200" y="1696822"/>
            <a:ext cx="2960370" cy="555024"/>
          </a:xfrm>
          <a:prstGeom prst="rect">
            <a:avLst/>
          </a:prstGeom>
        </p:spPr>
        <p:txBody>
          <a:bodyPr vert="horz" wrap="square" lIns="0" tIns="10795" rIns="0" bIns="0" rtlCol="0">
            <a:spAutoFit/>
          </a:bodyPr>
          <a:lstStyle/>
          <a:p>
            <a:pPr marL="12700" marR="5080" indent="514350" algn="ctr">
              <a:lnSpc>
                <a:spcPct val="100699"/>
              </a:lnSpc>
              <a:spcBef>
                <a:spcPts val="85"/>
              </a:spcBef>
            </a:pPr>
            <a:r>
              <a:rPr lang="zh-CN" altLang="en-US" sz="1800" dirty="0">
                <a:solidFill>
                  <a:srgbClr val="FF00FF"/>
                </a:solidFill>
                <a:latin typeface="Arial"/>
                <a:cs typeface="Arial"/>
              </a:rPr>
              <a:t>语言涉及到基于特定语言的知识</a:t>
            </a:r>
            <a:endParaRPr sz="1800" dirty="0">
              <a:latin typeface="Arial"/>
              <a:cs typeface="Arial"/>
            </a:endParaRPr>
          </a:p>
        </p:txBody>
      </p:sp>
      <p:sp>
        <p:nvSpPr>
          <p:cNvPr id="5" name="object 5"/>
          <p:cNvSpPr txBox="1"/>
          <p:nvPr/>
        </p:nvSpPr>
        <p:spPr>
          <a:xfrm>
            <a:off x="595133" y="756805"/>
            <a:ext cx="12700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10" dirty="0">
                <a:solidFill>
                  <a:srgbClr val="EEFF41"/>
                </a:solidFill>
                <a:latin typeface="Arial"/>
                <a:cs typeface="Arial"/>
              </a:rPr>
              <a:t>行为主义者</a:t>
            </a:r>
            <a:endParaRPr sz="1800" dirty="0">
              <a:latin typeface="Arial"/>
              <a:cs typeface="Arial"/>
            </a:endParaRPr>
          </a:p>
        </p:txBody>
      </p:sp>
      <p:sp>
        <p:nvSpPr>
          <p:cNvPr id="6" name="object 6"/>
          <p:cNvSpPr txBox="1"/>
          <p:nvPr/>
        </p:nvSpPr>
        <p:spPr>
          <a:xfrm>
            <a:off x="7370538" y="756805"/>
            <a:ext cx="1392462"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10" dirty="0">
                <a:solidFill>
                  <a:srgbClr val="FF00FF"/>
                </a:solidFill>
                <a:latin typeface="Arial"/>
                <a:cs typeface="Arial"/>
              </a:rPr>
              <a:t>先天论者</a:t>
            </a:r>
            <a:endParaRPr sz="1800" dirty="0">
              <a:latin typeface="Arial"/>
              <a:cs typeface="Arial"/>
            </a:endParaRPr>
          </a:p>
        </p:txBody>
      </p:sp>
      <p:pic>
        <p:nvPicPr>
          <p:cNvPr id="7" name="object 7"/>
          <p:cNvPicPr/>
          <p:nvPr/>
        </p:nvPicPr>
        <p:blipFill>
          <a:blip r:embed="rId2" cstate="print"/>
          <a:stretch>
            <a:fillRect/>
          </a:stretch>
        </p:blipFill>
        <p:spPr>
          <a:xfrm>
            <a:off x="2321887" y="2433274"/>
            <a:ext cx="28574" cy="1501499"/>
          </a:xfrm>
          <a:prstGeom prst="rect">
            <a:avLst/>
          </a:prstGeom>
        </p:spPr>
      </p:pic>
      <p:pic>
        <p:nvPicPr>
          <p:cNvPr id="8" name="object 8"/>
          <p:cNvPicPr/>
          <p:nvPr/>
        </p:nvPicPr>
        <p:blipFill>
          <a:blip r:embed="rId3" cstate="print"/>
          <a:stretch>
            <a:fillRect/>
          </a:stretch>
        </p:blipFill>
        <p:spPr>
          <a:xfrm>
            <a:off x="2384812" y="957362"/>
            <a:ext cx="4423574" cy="630674"/>
          </a:xfrm>
          <a:prstGeom prst="rect">
            <a:avLst/>
          </a:prstGeom>
        </p:spPr>
      </p:pic>
      <p:pic>
        <p:nvPicPr>
          <p:cNvPr id="9" name="object 9"/>
          <p:cNvPicPr/>
          <p:nvPr/>
        </p:nvPicPr>
        <p:blipFill>
          <a:blip r:embed="rId4" cstate="print"/>
          <a:stretch>
            <a:fillRect/>
          </a:stretch>
        </p:blipFill>
        <p:spPr>
          <a:xfrm>
            <a:off x="7800812" y="678637"/>
            <a:ext cx="28575" cy="28575"/>
          </a:xfrm>
          <a:prstGeom prst="rect">
            <a:avLst/>
          </a:prstGeom>
        </p:spPr>
      </p:pic>
      <p:pic>
        <p:nvPicPr>
          <p:cNvPr id="10" name="object 10"/>
          <p:cNvPicPr/>
          <p:nvPr/>
        </p:nvPicPr>
        <p:blipFill>
          <a:blip r:embed="rId5" cstate="print"/>
          <a:stretch>
            <a:fillRect/>
          </a:stretch>
        </p:blipFill>
        <p:spPr>
          <a:xfrm>
            <a:off x="6731212" y="2591437"/>
            <a:ext cx="51974" cy="1481174"/>
          </a:xfrm>
          <a:prstGeom prst="rect">
            <a:avLst/>
          </a:prstGeom>
        </p:spPr>
      </p:pic>
      <p:sp>
        <p:nvSpPr>
          <p:cNvPr id="11" name="object 11"/>
          <p:cNvSpPr txBox="1"/>
          <p:nvPr/>
        </p:nvSpPr>
        <p:spPr>
          <a:xfrm>
            <a:off x="3059650" y="2910276"/>
            <a:ext cx="3251200" cy="624786"/>
          </a:xfrm>
          <a:prstGeom prst="rect">
            <a:avLst/>
          </a:prstGeom>
        </p:spPr>
        <p:txBody>
          <a:bodyPr vert="horz" wrap="square" lIns="0" tIns="12700" rIns="0" bIns="0" rtlCol="0">
            <a:spAutoFit/>
          </a:bodyPr>
          <a:lstStyle/>
          <a:p>
            <a:pPr marL="857250" marR="5080" indent="-845185">
              <a:lnSpc>
                <a:spcPct val="114599"/>
              </a:lnSpc>
              <a:spcBef>
                <a:spcPts val="100"/>
              </a:spcBef>
              <a:tabLst>
                <a:tab pos="469265" algn="l"/>
              </a:tabLst>
            </a:pPr>
            <a:r>
              <a:rPr sz="1800" spc="-25" dirty="0">
                <a:solidFill>
                  <a:srgbClr val="ADADAD"/>
                </a:solidFill>
                <a:latin typeface="Arial"/>
                <a:cs typeface="Arial"/>
              </a:rPr>
              <a:t>2.</a:t>
            </a:r>
            <a:r>
              <a:rPr sz="1800" dirty="0">
                <a:solidFill>
                  <a:srgbClr val="ADADAD"/>
                </a:solidFill>
                <a:latin typeface="Arial"/>
                <a:cs typeface="Arial"/>
              </a:rPr>
              <a:t>	</a:t>
            </a:r>
            <a:r>
              <a:rPr lang="zh-CN" altLang="en-US" sz="1800" dirty="0">
                <a:solidFill>
                  <a:srgbClr val="ADADAD"/>
                </a:solidFill>
                <a:latin typeface="Arial"/>
                <a:cs typeface="Arial"/>
              </a:rPr>
              <a:t>儿童要想学会这些，有何先决条件？</a:t>
            </a:r>
            <a:endParaRPr sz="1800" dirty="0">
              <a:latin typeface="Arial"/>
              <a:cs typeface="Arial"/>
            </a:endParaRPr>
          </a:p>
        </p:txBody>
      </p:sp>
      <p:sp>
        <p:nvSpPr>
          <p:cNvPr id="12" name="object 12"/>
          <p:cNvSpPr txBox="1"/>
          <p:nvPr/>
        </p:nvSpPr>
        <p:spPr>
          <a:xfrm>
            <a:off x="550764" y="3998655"/>
            <a:ext cx="3568700" cy="275268"/>
          </a:xfrm>
          <a:prstGeom prst="rect">
            <a:avLst/>
          </a:prstGeom>
        </p:spPr>
        <p:txBody>
          <a:bodyPr vert="horz" wrap="square" lIns="0" tIns="10795" rIns="0" bIns="0" rtlCol="0">
            <a:spAutoFit/>
          </a:bodyPr>
          <a:lstStyle/>
          <a:p>
            <a:pPr marL="1207135" marR="5080" indent="-1195070" algn="ctr">
              <a:lnSpc>
                <a:spcPct val="100699"/>
              </a:lnSpc>
              <a:spcBef>
                <a:spcPts val="85"/>
              </a:spcBef>
            </a:pPr>
            <a:r>
              <a:rPr lang="zh-CN" altLang="en-US" sz="1800" dirty="0">
                <a:solidFill>
                  <a:srgbClr val="EEFF41"/>
                </a:solidFill>
                <a:latin typeface="Arial"/>
                <a:cs typeface="Arial"/>
              </a:rPr>
              <a:t>儿童只需要有域泛化的先决条件</a:t>
            </a:r>
            <a:endParaRPr lang="zh-CN" altLang="en-US" sz="1800" dirty="0">
              <a:latin typeface="Arial"/>
              <a:cs typeface="Arial"/>
            </a:endParaRPr>
          </a:p>
        </p:txBody>
      </p:sp>
      <p:sp>
        <p:nvSpPr>
          <p:cNvPr id="13" name="object 13"/>
          <p:cNvSpPr txBox="1"/>
          <p:nvPr/>
        </p:nvSpPr>
        <p:spPr>
          <a:xfrm>
            <a:off x="4888239" y="4122281"/>
            <a:ext cx="3759200" cy="275268"/>
          </a:xfrm>
          <a:prstGeom prst="rect">
            <a:avLst/>
          </a:prstGeom>
        </p:spPr>
        <p:txBody>
          <a:bodyPr vert="horz" wrap="square" lIns="0" tIns="10795" rIns="0" bIns="0" rtlCol="0">
            <a:spAutoFit/>
          </a:bodyPr>
          <a:lstStyle/>
          <a:p>
            <a:pPr marL="1302385" marR="5080" indent="-1290320">
              <a:lnSpc>
                <a:spcPct val="100699"/>
              </a:lnSpc>
              <a:spcBef>
                <a:spcPts val="85"/>
              </a:spcBef>
            </a:pPr>
            <a:r>
              <a:rPr lang="zh-CN" altLang="en-US" sz="1800" dirty="0">
                <a:solidFill>
                  <a:srgbClr val="FF00FF"/>
                </a:solidFill>
                <a:latin typeface="Arial"/>
                <a:cs typeface="Arial"/>
              </a:rPr>
              <a:t>儿童</a:t>
            </a:r>
            <a:r>
              <a:rPr lang="zh-CN" altLang="en-US" dirty="0">
                <a:solidFill>
                  <a:srgbClr val="FF00FF"/>
                </a:solidFill>
                <a:latin typeface="Arial"/>
                <a:cs typeface="Arial"/>
              </a:rPr>
              <a:t>只有</a:t>
            </a:r>
            <a:r>
              <a:rPr lang="zh-CN" altLang="en-US" sz="1800" dirty="0">
                <a:solidFill>
                  <a:srgbClr val="FF00FF"/>
                </a:solidFill>
                <a:latin typeface="Arial"/>
                <a:cs typeface="Arial"/>
              </a:rPr>
              <a:t>基于特定语言的先决条件</a:t>
            </a:r>
            <a:endParaRPr sz="18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6778076"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行为主义者</a:t>
            </a:r>
            <a:r>
              <a:rPr spc="-35" dirty="0"/>
              <a:t> </a:t>
            </a:r>
            <a:r>
              <a:rPr lang="en-US" altLang="zh-CN" dirty="0"/>
              <a:t>–</a:t>
            </a:r>
            <a:r>
              <a:rPr spc="-30" dirty="0"/>
              <a:t> </a:t>
            </a:r>
            <a:r>
              <a:rPr lang="zh-CN" altLang="en-US" spc="-30" dirty="0"/>
              <a:t>斯金纳（</a:t>
            </a:r>
            <a:r>
              <a:rPr spc="-10" dirty="0"/>
              <a:t>Skinner</a:t>
            </a:r>
            <a:r>
              <a:rPr lang="zh-CN" altLang="en-US" spc="-10" dirty="0"/>
              <a:t>）</a:t>
            </a:r>
            <a:endParaRPr spc="-10" dirty="0"/>
          </a:p>
        </p:txBody>
      </p:sp>
      <p:sp>
        <p:nvSpPr>
          <p:cNvPr id="3" name="object 3"/>
          <p:cNvSpPr txBox="1"/>
          <p:nvPr/>
        </p:nvSpPr>
        <p:spPr>
          <a:xfrm>
            <a:off x="537199" y="1081150"/>
            <a:ext cx="5094605" cy="3484414"/>
          </a:xfrm>
          <a:prstGeom prst="rect">
            <a:avLst/>
          </a:prstGeom>
        </p:spPr>
        <p:txBody>
          <a:bodyPr vert="horz" wrap="square" lIns="0" tIns="52704" rIns="0" bIns="0" rtlCol="0">
            <a:spAutoFit/>
          </a:bodyPr>
          <a:lstStyle/>
          <a:p>
            <a:pPr marL="316865" indent="-304800">
              <a:lnSpc>
                <a:spcPct val="100000"/>
              </a:lnSpc>
              <a:spcBef>
                <a:spcPts val="414"/>
              </a:spcBef>
              <a:buChar char="-"/>
              <a:tabLst>
                <a:tab pos="316865" algn="l"/>
                <a:tab pos="317500" algn="l"/>
              </a:tabLst>
            </a:pPr>
            <a:r>
              <a:rPr lang="en-US" sz="1800" dirty="0">
                <a:solidFill>
                  <a:srgbClr val="ADADAD"/>
                </a:solidFill>
                <a:latin typeface="Arial"/>
                <a:cs typeface="Arial"/>
              </a:rPr>
              <a:t>1957</a:t>
            </a:r>
            <a:r>
              <a:rPr lang="zh-CN" altLang="en-US" sz="1800" dirty="0">
                <a:solidFill>
                  <a:srgbClr val="ADADAD"/>
                </a:solidFill>
                <a:latin typeface="Arial"/>
                <a:cs typeface="Arial"/>
              </a:rPr>
              <a:t>年发表</a:t>
            </a:r>
            <a:r>
              <a:rPr lang="en-US" altLang="zh-CN" sz="1800" dirty="0">
                <a:solidFill>
                  <a:srgbClr val="ADADAD"/>
                </a:solidFill>
                <a:latin typeface="Arial"/>
                <a:cs typeface="Arial"/>
              </a:rPr>
              <a:t>《</a:t>
            </a:r>
            <a:r>
              <a:rPr lang="zh-CN" altLang="en-US" sz="1800" dirty="0">
                <a:solidFill>
                  <a:srgbClr val="ADADAD"/>
                </a:solidFill>
                <a:latin typeface="Arial"/>
                <a:cs typeface="Arial"/>
              </a:rPr>
              <a:t>言语行为（</a:t>
            </a:r>
            <a:r>
              <a:rPr lang="en-US" altLang="zh-CN" sz="1800" dirty="0">
                <a:solidFill>
                  <a:srgbClr val="ADADAD"/>
                </a:solidFill>
                <a:latin typeface="Arial"/>
                <a:cs typeface="Arial"/>
              </a:rPr>
              <a:t>Verbal Behavior</a:t>
            </a:r>
            <a:r>
              <a:rPr lang="zh-CN" altLang="en-US" sz="1800" dirty="0">
                <a:solidFill>
                  <a:srgbClr val="ADADAD"/>
                </a:solidFill>
                <a:latin typeface="Arial"/>
                <a:cs typeface="Arial"/>
              </a:rPr>
              <a:t>）</a:t>
            </a:r>
            <a:r>
              <a:rPr lang="en-US" altLang="zh-CN" sz="1800" dirty="0">
                <a:solidFill>
                  <a:srgbClr val="ADADAD"/>
                </a:solidFill>
                <a:latin typeface="Arial"/>
                <a:cs typeface="Arial"/>
              </a:rPr>
              <a:t>》</a:t>
            </a:r>
            <a:endParaRPr sz="1800" dirty="0">
              <a:latin typeface="Arial"/>
              <a:cs typeface="Arial"/>
            </a:endParaRPr>
          </a:p>
          <a:p>
            <a:pPr marL="316865" marR="5080" indent="-304800">
              <a:lnSpc>
                <a:spcPct val="114599"/>
              </a:lnSpc>
              <a:buChar char="-"/>
              <a:tabLst>
                <a:tab pos="316865" algn="l"/>
                <a:tab pos="317500" algn="l"/>
              </a:tabLst>
            </a:pPr>
            <a:endParaRPr lang="en-US" altLang="zh-CN" sz="1800" dirty="0">
              <a:solidFill>
                <a:srgbClr val="ADADAD"/>
              </a:solidFill>
              <a:latin typeface="Arial"/>
              <a:cs typeface="Arial"/>
            </a:endParaRPr>
          </a:p>
          <a:p>
            <a:pPr marL="316865" marR="5080" indent="-304800">
              <a:lnSpc>
                <a:spcPct val="114599"/>
              </a:lnSpc>
              <a:buChar char="-"/>
              <a:tabLst>
                <a:tab pos="316865" algn="l"/>
                <a:tab pos="317500" algn="l"/>
              </a:tabLst>
            </a:pPr>
            <a:r>
              <a:rPr lang="zh-CN" altLang="en-US" sz="1800" dirty="0">
                <a:solidFill>
                  <a:srgbClr val="ADADAD"/>
                </a:solidFill>
                <a:latin typeface="Arial"/>
                <a:cs typeface="Arial"/>
              </a:rPr>
              <a:t>通过操作性条件反射（</a:t>
            </a:r>
            <a:r>
              <a:rPr lang="en-US" altLang="zh-CN" sz="1800" dirty="0">
                <a:solidFill>
                  <a:srgbClr val="ADADAD"/>
                </a:solidFill>
                <a:latin typeface="Arial"/>
                <a:cs typeface="Arial"/>
              </a:rPr>
              <a:t>operant conditioning</a:t>
            </a:r>
            <a:r>
              <a:rPr lang="zh-CN" altLang="en-US" sz="1800" dirty="0">
                <a:solidFill>
                  <a:srgbClr val="ADADAD"/>
                </a:solidFill>
                <a:latin typeface="Arial"/>
                <a:cs typeface="Arial"/>
              </a:rPr>
              <a:t>，刺激</a:t>
            </a:r>
            <a:r>
              <a:rPr lang="en-US" altLang="zh-CN" sz="1800" dirty="0">
                <a:solidFill>
                  <a:srgbClr val="ADADAD"/>
                </a:solidFill>
                <a:latin typeface="Arial"/>
                <a:cs typeface="Arial"/>
              </a:rPr>
              <a:t>-</a:t>
            </a:r>
            <a:r>
              <a:rPr lang="zh-CN" altLang="en-US" sz="1800" dirty="0">
                <a:solidFill>
                  <a:srgbClr val="ADADAD"/>
                </a:solidFill>
                <a:latin typeface="Arial"/>
                <a:cs typeface="Arial"/>
              </a:rPr>
              <a:t>反应）与社会环境互动</a:t>
            </a:r>
            <a:r>
              <a:rPr lang="zh-CN" altLang="en-US" dirty="0">
                <a:solidFill>
                  <a:srgbClr val="ADADAD"/>
                </a:solidFill>
                <a:latin typeface="Arial"/>
                <a:cs typeface="Arial"/>
              </a:rPr>
              <a:t>，进而</a:t>
            </a:r>
            <a:r>
              <a:rPr lang="zh-CN" altLang="en-US" sz="1800" dirty="0">
                <a:solidFill>
                  <a:srgbClr val="ADADAD"/>
                </a:solidFill>
                <a:latin typeface="Arial"/>
                <a:cs typeface="Arial"/>
              </a:rPr>
              <a:t>学会语言</a:t>
            </a:r>
            <a:endParaRPr sz="1800" dirty="0">
              <a:latin typeface="Arial"/>
              <a:cs typeface="Arial"/>
            </a:endParaRPr>
          </a:p>
          <a:p>
            <a:pPr marL="774065" marR="146685" indent="-304800">
              <a:lnSpc>
                <a:spcPct val="114599"/>
              </a:lnSpc>
              <a:tabLst>
                <a:tab pos="774065" algn="l"/>
              </a:tabLst>
            </a:pPr>
            <a:r>
              <a:rPr sz="1800" spc="-50" dirty="0">
                <a:solidFill>
                  <a:srgbClr val="ADADAD"/>
                </a:solidFill>
                <a:latin typeface="Arial"/>
                <a:cs typeface="Arial"/>
              </a:rPr>
              <a:t>-</a:t>
            </a:r>
            <a:r>
              <a:rPr sz="1800" dirty="0">
                <a:solidFill>
                  <a:srgbClr val="ADADAD"/>
                </a:solidFill>
                <a:latin typeface="Arial"/>
                <a:cs typeface="Arial"/>
              </a:rPr>
              <a:t>	</a:t>
            </a:r>
            <a:r>
              <a:rPr lang="zh-CN" altLang="en-US" sz="1800" dirty="0">
                <a:solidFill>
                  <a:srgbClr val="ADADAD"/>
                </a:solidFill>
                <a:latin typeface="Arial"/>
                <a:cs typeface="Arial"/>
              </a:rPr>
              <a:t>如果</a:t>
            </a:r>
            <a:r>
              <a:rPr lang="zh-CN" altLang="en-US" dirty="0">
                <a:solidFill>
                  <a:srgbClr val="ADADAD"/>
                </a:solidFill>
                <a:latin typeface="Arial"/>
                <a:cs typeface="Arial"/>
              </a:rPr>
              <a:t>用词正确，就会得到奖赏（加强），反复如此，最终学会语言</a:t>
            </a:r>
            <a:endParaRPr sz="1800" dirty="0">
              <a:latin typeface="Arial"/>
              <a:cs typeface="Arial"/>
            </a:endParaRPr>
          </a:p>
          <a:p>
            <a:pPr marL="316865" indent="-304800">
              <a:lnSpc>
                <a:spcPct val="100000"/>
              </a:lnSpc>
              <a:spcBef>
                <a:spcPts val="315"/>
              </a:spcBef>
              <a:buChar char="-"/>
              <a:tabLst>
                <a:tab pos="316865" algn="l"/>
                <a:tab pos="317500" algn="l"/>
              </a:tabLst>
            </a:pPr>
            <a:endParaRPr lang="en-US" altLang="zh-CN" dirty="0">
              <a:solidFill>
                <a:srgbClr val="ADADAD"/>
              </a:solidFill>
              <a:latin typeface="Arial"/>
              <a:cs typeface="Arial"/>
            </a:endParaRPr>
          </a:p>
          <a:p>
            <a:pPr marL="316865" indent="-304800">
              <a:lnSpc>
                <a:spcPct val="100000"/>
              </a:lnSpc>
              <a:spcBef>
                <a:spcPts val="315"/>
              </a:spcBef>
              <a:buChar char="-"/>
              <a:tabLst>
                <a:tab pos="316865" algn="l"/>
                <a:tab pos="317500" algn="l"/>
              </a:tabLst>
            </a:pPr>
            <a:r>
              <a:rPr lang="zh-CN" altLang="en-US" sz="1800" dirty="0">
                <a:solidFill>
                  <a:srgbClr val="ADADAD"/>
                </a:solidFill>
                <a:latin typeface="Arial"/>
                <a:cs typeface="Arial"/>
              </a:rPr>
              <a:t>也有可能，儿童只是在模仿成年人</a:t>
            </a:r>
            <a:endParaRPr sz="1800" dirty="0">
              <a:latin typeface="Arial"/>
              <a:cs typeface="Arial"/>
            </a:endParaRPr>
          </a:p>
          <a:p>
            <a:pPr marL="316865" marR="299085" indent="-304800">
              <a:lnSpc>
                <a:spcPct val="114599"/>
              </a:lnSpc>
              <a:buChar char="-"/>
              <a:tabLst>
                <a:tab pos="316865" algn="l"/>
                <a:tab pos="317500" algn="l"/>
              </a:tabLst>
            </a:pPr>
            <a:endParaRPr lang="en-US" altLang="zh-CN" sz="1800" dirty="0">
              <a:solidFill>
                <a:srgbClr val="ADADAD"/>
              </a:solidFill>
              <a:latin typeface="Arial"/>
              <a:cs typeface="Arial"/>
            </a:endParaRPr>
          </a:p>
          <a:p>
            <a:pPr marL="316865" marR="299085" indent="-304800">
              <a:lnSpc>
                <a:spcPct val="114599"/>
              </a:lnSpc>
              <a:buChar char="-"/>
              <a:tabLst>
                <a:tab pos="316865" algn="l"/>
                <a:tab pos="317500" algn="l"/>
              </a:tabLst>
            </a:pPr>
            <a:r>
              <a:rPr lang="zh-CN" altLang="en-US" sz="1800" dirty="0">
                <a:solidFill>
                  <a:srgbClr val="ADADAD"/>
                </a:solidFill>
                <a:latin typeface="Arial"/>
                <a:cs typeface="Arial"/>
              </a:rPr>
              <a:t>语言学习使用的是域泛化能力（不需要任何基于特定语言的能力）</a:t>
            </a:r>
            <a:endParaRPr sz="1800" dirty="0">
              <a:latin typeface="Arial"/>
              <a:cs typeface="Arial"/>
            </a:endParaRPr>
          </a:p>
        </p:txBody>
      </p:sp>
      <p:pic>
        <p:nvPicPr>
          <p:cNvPr id="4" name="object 4"/>
          <p:cNvPicPr/>
          <p:nvPr/>
        </p:nvPicPr>
        <p:blipFill>
          <a:blip r:embed="rId2" cstate="print"/>
          <a:stretch>
            <a:fillRect/>
          </a:stretch>
        </p:blipFill>
        <p:spPr>
          <a:xfrm>
            <a:off x="5999024" y="989012"/>
            <a:ext cx="2643724" cy="37433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90283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乔姆斯基</a:t>
            </a:r>
            <a:r>
              <a:rPr spc="-10" dirty="0"/>
              <a:t> </a:t>
            </a:r>
            <a:r>
              <a:rPr lang="en-US" altLang="zh-CN" dirty="0"/>
              <a:t>–</a:t>
            </a:r>
            <a:r>
              <a:rPr lang="zh-CN" altLang="en-US" spc="-5" dirty="0"/>
              <a:t> 他说得不对！</a:t>
            </a:r>
            <a:endParaRPr spc="-25" dirty="0"/>
          </a:p>
        </p:txBody>
      </p:sp>
      <p:sp>
        <p:nvSpPr>
          <p:cNvPr id="3" name="object 3"/>
          <p:cNvSpPr txBox="1"/>
          <p:nvPr/>
        </p:nvSpPr>
        <p:spPr>
          <a:xfrm>
            <a:off x="384725" y="1176351"/>
            <a:ext cx="8300084" cy="3039678"/>
          </a:xfrm>
          <a:prstGeom prst="rect">
            <a:avLst/>
          </a:prstGeom>
        </p:spPr>
        <p:txBody>
          <a:bodyPr vert="horz" wrap="square" lIns="0" tIns="12700" rIns="0" bIns="0" rtlCol="0">
            <a:spAutoFit/>
          </a:bodyPr>
          <a:lstStyle/>
          <a:p>
            <a:pPr marL="12700" marR="51435">
              <a:lnSpc>
                <a:spcPct val="114599"/>
              </a:lnSpc>
              <a:spcBef>
                <a:spcPts val="100"/>
              </a:spcBef>
            </a:pPr>
            <a:r>
              <a:rPr lang="en-US" altLang="zh-CN" spc="-20" dirty="0">
                <a:solidFill>
                  <a:srgbClr val="ADADAD"/>
                </a:solidFill>
                <a:latin typeface="Arial"/>
                <a:cs typeface="Arial"/>
              </a:rPr>
              <a:t>1959</a:t>
            </a:r>
            <a:r>
              <a:rPr lang="zh-CN" altLang="en-US" spc="-20" dirty="0">
                <a:solidFill>
                  <a:srgbClr val="ADADAD"/>
                </a:solidFill>
                <a:latin typeface="Arial"/>
                <a:cs typeface="Arial"/>
              </a:rPr>
              <a:t>年乔姆斯基发表</a:t>
            </a:r>
            <a:r>
              <a:rPr lang="en-US" altLang="zh-CN" sz="1800" spc="-20" dirty="0">
                <a:solidFill>
                  <a:srgbClr val="ADADAD"/>
                </a:solidFill>
                <a:latin typeface="Arial"/>
                <a:cs typeface="Arial"/>
              </a:rPr>
              <a:t>《B.F.</a:t>
            </a:r>
            <a:r>
              <a:rPr lang="zh-CN" altLang="en-US" sz="1800" spc="-20" dirty="0">
                <a:solidFill>
                  <a:srgbClr val="ADADAD"/>
                </a:solidFill>
                <a:latin typeface="Arial"/>
                <a:cs typeface="Arial"/>
              </a:rPr>
              <a:t>斯金纳</a:t>
            </a:r>
            <a:r>
              <a:rPr lang="en-US" altLang="zh-CN" sz="1800" spc="-20" dirty="0">
                <a:solidFill>
                  <a:srgbClr val="ADADAD"/>
                </a:solidFill>
                <a:latin typeface="Arial"/>
                <a:cs typeface="Arial"/>
              </a:rPr>
              <a:t>&lt;</a:t>
            </a:r>
            <a:r>
              <a:rPr lang="zh-CN" altLang="en-US" sz="1800" spc="-20" dirty="0">
                <a:solidFill>
                  <a:srgbClr val="ADADAD"/>
                </a:solidFill>
                <a:latin typeface="Arial"/>
                <a:cs typeface="Arial"/>
              </a:rPr>
              <a:t>言语行为</a:t>
            </a:r>
            <a:r>
              <a:rPr lang="en-US" altLang="zh-CN" sz="1800" spc="-20" dirty="0">
                <a:solidFill>
                  <a:srgbClr val="ADADAD"/>
                </a:solidFill>
                <a:latin typeface="Arial"/>
                <a:cs typeface="Arial"/>
              </a:rPr>
              <a:t>&gt;</a:t>
            </a:r>
            <a:r>
              <a:rPr lang="zh-CN" altLang="en-US" sz="1800" spc="-20" dirty="0">
                <a:solidFill>
                  <a:srgbClr val="ADADAD"/>
                </a:solidFill>
                <a:latin typeface="Arial"/>
                <a:cs typeface="Arial"/>
              </a:rPr>
              <a:t>评述</a:t>
            </a:r>
            <a:r>
              <a:rPr lang="en-US" altLang="zh-CN" sz="1800" spc="-20" dirty="0">
                <a:solidFill>
                  <a:srgbClr val="ADADAD"/>
                </a:solidFill>
                <a:latin typeface="Arial"/>
                <a:cs typeface="Arial"/>
              </a:rPr>
              <a:t>》</a:t>
            </a:r>
            <a:r>
              <a:rPr lang="zh-CN" altLang="en-US" sz="1800" spc="-20" dirty="0">
                <a:solidFill>
                  <a:srgbClr val="ADADAD"/>
                </a:solidFill>
                <a:latin typeface="Arial"/>
                <a:cs typeface="Arial"/>
              </a:rPr>
              <a:t>，猛烈抨击了斯金纳关于语言习得的立场</a:t>
            </a:r>
            <a:r>
              <a:rPr lang="zh-CN" altLang="en-US" spc="-20" dirty="0">
                <a:solidFill>
                  <a:srgbClr val="ADADAD"/>
                </a:solidFill>
                <a:latin typeface="Arial"/>
                <a:cs typeface="Arial"/>
              </a:rPr>
              <a:t>，指出了</a:t>
            </a:r>
            <a:r>
              <a:rPr lang="zh-CN" altLang="en-US" sz="1800" spc="-20" dirty="0">
                <a:solidFill>
                  <a:srgbClr val="ADADAD"/>
                </a:solidFill>
                <a:latin typeface="Arial"/>
                <a:cs typeface="Arial"/>
              </a:rPr>
              <a:t>行为主义的欠缺之处</a:t>
            </a:r>
            <a:r>
              <a:rPr lang="en-US" altLang="zh-CN" sz="1800" spc="-20" dirty="0">
                <a:solidFill>
                  <a:srgbClr val="ADADAD"/>
                </a:solidFill>
                <a:latin typeface="Arial"/>
                <a:cs typeface="Arial"/>
              </a:rPr>
              <a:t>……</a:t>
            </a:r>
            <a:endParaRPr sz="1800" dirty="0">
              <a:latin typeface="Arial"/>
              <a:cs typeface="Arial"/>
            </a:endParaRPr>
          </a:p>
          <a:p>
            <a:pPr marL="12700" marR="5080">
              <a:lnSpc>
                <a:spcPct val="116100"/>
              </a:lnSpc>
              <a:spcBef>
                <a:spcPts val="1635"/>
              </a:spcBef>
            </a:pPr>
            <a:endParaRPr lang="en-US" altLang="zh-CN" sz="1400" dirty="0">
              <a:solidFill>
                <a:srgbClr val="ADADAD"/>
              </a:solidFill>
              <a:latin typeface="Arial"/>
              <a:cs typeface="Arial"/>
            </a:endParaRPr>
          </a:p>
          <a:p>
            <a:pPr marL="12700" marR="5080">
              <a:lnSpc>
                <a:spcPct val="116100"/>
              </a:lnSpc>
              <a:spcBef>
                <a:spcPts val="1635"/>
              </a:spcBef>
            </a:pPr>
            <a:r>
              <a:rPr lang="zh-CN" altLang="en-US" sz="1400" dirty="0">
                <a:solidFill>
                  <a:srgbClr val="ADADAD"/>
                </a:solidFill>
                <a:latin typeface="Arial"/>
                <a:cs typeface="Arial"/>
              </a:rPr>
              <a:t>“关键要认清斯金纳的研究和主张中的大胆惊人之处。问题不在于他只关注功能分析（</a:t>
            </a:r>
            <a:r>
              <a:rPr lang="en-US" altLang="zh-CN" sz="1400" dirty="0">
                <a:solidFill>
                  <a:srgbClr val="ADADAD"/>
                </a:solidFill>
                <a:latin typeface="Arial"/>
                <a:cs typeface="Arial"/>
              </a:rPr>
              <a:t>functional analysis</a:t>
            </a:r>
            <a:r>
              <a:rPr lang="zh-CN" altLang="en-US" sz="1400" dirty="0">
                <a:solidFill>
                  <a:srgbClr val="ADADAD"/>
                </a:solidFill>
                <a:latin typeface="Arial"/>
                <a:cs typeface="Arial"/>
              </a:rPr>
              <a:t>），也不在于他只研究观察者模式（</a:t>
            </a:r>
            <a:r>
              <a:rPr lang="en-US" altLang="zh-CN" sz="1400" dirty="0">
                <a:solidFill>
                  <a:srgbClr val="ADADAD"/>
                </a:solidFill>
                <a:latin typeface="Arial"/>
                <a:cs typeface="Arial"/>
              </a:rPr>
              <a:t>observables</a:t>
            </a:r>
            <a:r>
              <a:rPr lang="zh-CN" altLang="en-US" sz="1400" dirty="0">
                <a:solidFill>
                  <a:srgbClr val="ADADAD"/>
                </a:solidFill>
                <a:latin typeface="Arial"/>
                <a:cs typeface="Arial"/>
              </a:rPr>
              <a:t>），即输入</a:t>
            </a:r>
            <a:r>
              <a:rPr lang="en-US" altLang="zh-CN" sz="1400" dirty="0">
                <a:solidFill>
                  <a:srgbClr val="ADADAD"/>
                </a:solidFill>
                <a:latin typeface="Arial"/>
                <a:cs typeface="Arial"/>
              </a:rPr>
              <a:t>-</a:t>
            </a:r>
            <a:r>
              <a:rPr lang="zh-CN" altLang="en-US" sz="1400" dirty="0">
                <a:solidFill>
                  <a:srgbClr val="ADADAD"/>
                </a:solidFill>
                <a:latin typeface="Arial"/>
                <a:cs typeface="Arial"/>
              </a:rPr>
              <a:t>输出关系。令人惊讶的是，在研究行为的观察者模式时，他给自己的研究方法规定了诸多限制。更糟糕的是，他居然认为只需要用很简单的函数（</a:t>
            </a:r>
            <a:r>
              <a:rPr lang="en-US" altLang="zh-CN" sz="1400" dirty="0">
                <a:solidFill>
                  <a:srgbClr val="ADADAD"/>
                </a:solidFill>
                <a:latin typeface="Arial"/>
                <a:cs typeface="Arial"/>
              </a:rPr>
              <a:t>function</a:t>
            </a:r>
            <a:r>
              <a:rPr lang="zh-CN" altLang="en-US" sz="1400" dirty="0">
                <a:solidFill>
                  <a:srgbClr val="ADADAD"/>
                </a:solidFill>
                <a:latin typeface="Arial"/>
                <a:cs typeface="Arial"/>
              </a:rPr>
              <a:t>）即可描述行为的因果关系。然而，我们很自然就会想到，要想预测具有复杂机理（或机制）的行为，我们不仅需要获取关于外部刺激的信息，也需要知道机理的内部结构，即如何处理输入的信息与组织行为。一般来说，是先天结构、由基因决定的发育过程和后天经历共同导致了机理具有这些复杂特征。”</a:t>
            </a:r>
            <a:endParaRPr lang="en-US" altLang="zh-CN" sz="1400" dirty="0">
              <a:solidFill>
                <a:srgbClr val="ADADAD"/>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46387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先天论者</a:t>
            </a:r>
            <a:r>
              <a:rPr spc="-30" dirty="0"/>
              <a:t> </a:t>
            </a:r>
            <a:r>
              <a:rPr lang="en-US" altLang="zh-CN" dirty="0"/>
              <a:t>–</a:t>
            </a:r>
            <a:r>
              <a:rPr spc="-20" dirty="0"/>
              <a:t> </a:t>
            </a:r>
            <a:r>
              <a:rPr lang="zh-CN" altLang="en-US" spc="-10" dirty="0"/>
              <a:t>乔姆斯基</a:t>
            </a:r>
            <a:endParaRPr spc="-10" dirty="0"/>
          </a:p>
        </p:txBody>
      </p:sp>
      <p:pic>
        <p:nvPicPr>
          <p:cNvPr id="3" name="object 3"/>
          <p:cNvPicPr/>
          <p:nvPr/>
        </p:nvPicPr>
        <p:blipFill>
          <a:blip r:embed="rId2" cstate="print"/>
          <a:stretch>
            <a:fillRect/>
          </a:stretch>
        </p:blipFill>
        <p:spPr>
          <a:xfrm>
            <a:off x="6105038" y="503825"/>
            <a:ext cx="2580949" cy="1701925"/>
          </a:xfrm>
          <a:prstGeom prst="rect">
            <a:avLst/>
          </a:prstGeom>
        </p:spPr>
      </p:pic>
      <p:sp>
        <p:nvSpPr>
          <p:cNvPr id="4" name="object 4"/>
          <p:cNvSpPr txBox="1"/>
          <p:nvPr/>
        </p:nvSpPr>
        <p:spPr>
          <a:xfrm>
            <a:off x="481624" y="1184987"/>
            <a:ext cx="8312150" cy="3130152"/>
          </a:xfrm>
          <a:prstGeom prst="rect">
            <a:avLst/>
          </a:prstGeom>
        </p:spPr>
        <p:txBody>
          <a:bodyPr vert="horz" wrap="square" lIns="0" tIns="45085" rIns="0" bIns="0" rtlCol="0">
            <a:spAutoFit/>
          </a:bodyPr>
          <a:lstStyle/>
          <a:p>
            <a:pPr marL="372745" indent="-297180">
              <a:lnSpc>
                <a:spcPct val="100000"/>
              </a:lnSpc>
              <a:spcBef>
                <a:spcPts val="355"/>
              </a:spcBef>
              <a:buChar char="-"/>
              <a:tabLst>
                <a:tab pos="372745" algn="l"/>
                <a:tab pos="373380" algn="l"/>
              </a:tabLst>
            </a:pPr>
            <a:r>
              <a:rPr lang="en-US" altLang="zh-CN" sz="1600" dirty="0">
                <a:solidFill>
                  <a:srgbClr val="ADADAD"/>
                </a:solidFill>
                <a:latin typeface="Arial"/>
                <a:cs typeface="Arial"/>
              </a:rPr>
              <a:t>1957</a:t>
            </a:r>
            <a:r>
              <a:rPr lang="zh-CN" altLang="en-US" sz="1600" dirty="0">
                <a:solidFill>
                  <a:srgbClr val="ADADAD"/>
                </a:solidFill>
                <a:latin typeface="Arial"/>
                <a:cs typeface="Arial"/>
              </a:rPr>
              <a:t>年发表</a:t>
            </a:r>
            <a:r>
              <a:rPr lang="en-US" altLang="zh-CN" sz="1600" dirty="0">
                <a:solidFill>
                  <a:srgbClr val="ADADAD"/>
                </a:solidFill>
                <a:latin typeface="Arial"/>
                <a:cs typeface="Arial"/>
              </a:rPr>
              <a:t>《</a:t>
            </a:r>
            <a:r>
              <a:rPr lang="zh-CN" altLang="en-US" sz="1600" dirty="0">
                <a:solidFill>
                  <a:srgbClr val="ADADAD"/>
                </a:solidFill>
                <a:latin typeface="Arial"/>
                <a:cs typeface="Arial"/>
              </a:rPr>
              <a:t>句法结构</a:t>
            </a:r>
            <a:r>
              <a:rPr lang="en-US" altLang="zh-CN" sz="1600" dirty="0">
                <a:solidFill>
                  <a:srgbClr val="ADADAD"/>
                </a:solidFill>
                <a:latin typeface="Arial"/>
                <a:cs typeface="Arial"/>
              </a:rPr>
              <a:t>》</a:t>
            </a:r>
            <a:endParaRPr sz="1600" dirty="0">
              <a:latin typeface="Arial"/>
              <a:cs typeface="Arial"/>
            </a:endParaRPr>
          </a:p>
          <a:p>
            <a:pPr marL="829944" marR="2869565" lvl="1" indent="-296545">
              <a:lnSpc>
                <a:spcPct val="113300"/>
              </a:lnSpc>
              <a:buChar char="-"/>
              <a:tabLst>
                <a:tab pos="829944" algn="l"/>
                <a:tab pos="830580" algn="l"/>
              </a:tabLst>
            </a:pPr>
            <a:r>
              <a:rPr lang="zh-CN" altLang="en-US" sz="1600" dirty="0">
                <a:solidFill>
                  <a:srgbClr val="ADADAD"/>
                </a:solidFill>
                <a:latin typeface="Arial"/>
                <a:cs typeface="Arial"/>
              </a:rPr>
              <a:t>主张成年人脑中有心理语法（</a:t>
            </a:r>
            <a:r>
              <a:rPr lang="en-US" altLang="zh-CN" sz="1600" dirty="0">
                <a:solidFill>
                  <a:srgbClr val="ADADAD"/>
                </a:solidFill>
                <a:latin typeface="Arial"/>
                <a:cs typeface="Arial"/>
              </a:rPr>
              <a:t>mental grammar</a:t>
            </a:r>
            <a:r>
              <a:rPr lang="zh-CN" altLang="en-US" sz="1600" dirty="0">
                <a:solidFill>
                  <a:srgbClr val="ADADAD"/>
                </a:solidFill>
                <a:latin typeface="Arial"/>
                <a:cs typeface="Arial"/>
              </a:rPr>
              <a:t>）</a:t>
            </a:r>
            <a:endParaRPr sz="1600" dirty="0">
              <a:latin typeface="Arial"/>
              <a:cs typeface="Arial"/>
            </a:endParaRPr>
          </a:p>
          <a:p>
            <a:pPr marL="829944" marR="2673985" lvl="1" indent="-296545">
              <a:lnSpc>
                <a:spcPct val="113300"/>
              </a:lnSpc>
              <a:buChar char="-"/>
              <a:tabLst>
                <a:tab pos="829944" algn="l"/>
                <a:tab pos="830580" algn="l"/>
              </a:tabLst>
            </a:pPr>
            <a:r>
              <a:rPr lang="zh-CN" altLang="en-US" sz="1600" dirty="0">
                <a:solidFill>
                  <a:srgbClr val="ADADAD"/>
                </a:solidFill>
                <a:latin typeface="Arial"/>
                <a:cs typeface="Arial"/>
              </a:rPr>
              <a:t>语言学家应该关注如何辨识心理语法的</a:t>
            </a:r>
            <a:r>
              <a:rPr lang="zh-CN" altLang="en-US" sz="1600" b="1" dirty="0">
                <a:solidFill>
                  <a:srgbClr val="ADADAD"/>
                </a:solidFill>
                <a:latin typeface="Arial"/>
                <a:cs typeface="Arial"/>
              </a:rPr>
              <a:t>结构</a:t>
            </a:r>
            <a:endParaRPr sz="1600" b="1" dirty="0">
              <a:latin typeface="Arial"/>
              <a:cs typeface="Arial"/>
            </a:endParaRPr>
          </a:p>
          <a:p>
            <a:pPr marL="308610" indent="-296545">
              <a:lnSpc>
                <a:spcPct val="100000"/>
              </a:lnSpc>
              <a:spcBef>
                <a:spcPts val="555"/>
              </a:spcBef>
              <a:buChar char="-"/>
              <a:tabLst>
                <a:tab pos="308610" algn="l"/>
                <a:tab pos="309245" algn="l"/>
              </a:tabLst>
            </a:pPr>
            <a:endParaRPr lang="en-US" altLang="zh-CN" sz="1600" dirty="0">
              <a:solidFill>
                <a:srgbClr val="ADADAD"/>
              </a:solidFill>
              <a:latin typeface="Arial"/>
              <a:cs typeface="Arial"/>
            </a:endParaRPr>
          </a:p>
          <a:p>
            <a:pPr marL="308610" indent="-296545">
              <a:lnSpc>
                <a:spcPct val="100000"/>
              </a:lnSpc>
              <a:spcBef>
                <a:spcPts val="555"/>
              </a:spcBef>
              <a:buChar char="-"/>
              <a:tabLst>
                <a:tab pos="308610" algn="l"/>
                <a:tab pos="309245" algn="l"/>
              </a:tabLst>
            </a:pPr>
            <a:r>
              <a:rPr lang="zh-CN" altLang="en-US" sz="1600" dirty="0">
                <a:solidFill>
                  <a:srgbClr val="ADADAD"/>
                </a:solidFill>
                <a:latin typeface="Arial"/>
                <a:cs typeface="Arial"/>
              </a:rPr>
              <a:t>乔姆斯基提出，存在基于特定语言的生理天赋</a:t>
            </a:r>
            <a:endParaRPr sz="1600" dirty="0">
              <a:latin typeface="Arial"/>
              <a:cs typeface="Arial"/>
            </a:endParaRPr>
          </a:p>
          <a:p>
            <a:pPr marL="765810" lvl="1" indent="-296545">
              <a:lnSpc>
                <a:spcPct val="100000"/>
              </a:lnSpc>
              <a:spcBef>
                <a:spcPts val="254"/>
              </a:spcBef>
              <a:buChar char="-"/>
              <a:tabLst>
                <a:tab pos="765810" algn="l"/>
                <a:tab pos="766445" algn="l"/>
              </a:tabLst>
            </a:pPr>
            <a:r>
              <a:rPr lang="zh-CN" altLang="en-US" sz="1600" spc="-35" dirty="0">
                <a:solidFill>
                  <a:srgbClr val="ADADAD"/>
                </a:solidFill>
                <a:latin typeface="Arial"/>
                <a:cs typeface="Arial"/>
              </a:rPr>
              <a:t>亦即普遍语法（</a:t>
            </a:r>
            <a:r>
              <a:rPr sz="1600" dirty="0">
                <a:solidFill>
                  <a:srgbClr val="ADADAD"/>
                </a:solidFill>
                <a:latin typeface="Arial"/>
                <a:cs typeface="Arial"/>
              </a:rPr>
              <a:t>Universal</a:t>
            </a:r>
            <a:r>
              <a:rPr sz="1600" spc="-35" dirty="0">
                <a:solidFill>
                  <a:srgbClr val="ADADAD"/>
                </a:solidFill>
                <a:latin typeface="Arial"/>
                <a:cs typeface="Arial"/>
              </a:rPr>
              <a:t> </a:t>
            </a:r>
            <a:r>
              <a:rPr sz="1600" dirty="0">
                <a:solidFill>
                  <a:srgbClr val="ADADAD"/>
                </a:solidFill>
                <a:latin typeface="Arial"/>
                <a:cs typeface="Arial"/>
              </a:rPr>
              <a:t>Grammar</a:t>
            </a:r>
            <a:r>
              <a:rPr lang="zh-CN" altLang="en-US" sz="1600" dirty="0">
                <a:solidFill>
                  <a:srgbClr val="ADADAD"/>
                </a:solidFill>
                <a:latin typeface="Arial"/>
                <a:cs typeface="Arial"/>
              </a:rPr>
              <a:t>），语言机能，语言习得机制（</a:t>
            </a:r>
            <a:r>
              <a:rPr sz="1600" dirty="0">
                <a:solidFill>
                  <a:srgbClr val="ADADAD"/>
                </a:solidFill>
                <a:latin typeface="Arial"/>
                <a:cs typeface="Arial"/>
              </a:rPr>
              <a:t>language</a:t>
            </a:r>
            <a:r>
              <a:rPr sz="1600" spc="-35" dirty="0">
                <a:solidFill>
                  <a:srgbClr val="ADADAD"/>
                </a:solidFill>
                <a:latin typeface="Arial"/>
                <a:cs typeface="Arial"/>
              </a:rPr>
              <a:t> </a:t>
            </a:r>
            <a:r>
              <a:rPr sz="1600" dirty="0">
                <a:solidFill>
                  <a:srgbClr val="ADADAD"/>
                </a:solidFill>
                <a:latin typeface="Arial"/>
                <a:cs typeface="Arial"/>
              </a:rPr>
              <a:t>acquisition</a:t>
            </a:r>
            <a:r>
              <a:rPr sz="1600" spc="-35" dirty="0">
                <a:solidFill>
                  <a:srgbClr val="ADADAD"/>
                </a:solidFill>
                <a:latin typeface="Arial"/>
                <a:cs typeface="Arial"/>
              </a:rPr>
              <a:t> </a:t>
            </a:r>
            <a:r>
              <a:rPr sz="1600" dirty="0">
                <a:solidFill>
                  <a:srgbClr val="ADADAD"/>
                </a:solidFill>
                <a:latin typeface="Arial"/>
                <a:cs typeface="Arial"/>
              </a:rPr>
              <a:t>device</a:t>
            </a:r>
            <a:r>
              <a:rPr lang="zh-CN" altLang="en-US" sz="1600" spc="-35" dirty="0">
                <a:solidFill>
                  <a:srgbClr val="ADADAD"/>
                </a:solidFill>
                <a:latin typeface="Arial"/>
                <a:cs typeface="Arial"/>
              </a:rPr>
              <a:t>，</a:t>
            </a:r>
            <a:r>
              <a:rPr sz="1600" spc="-10" dirty="0">
                <a:solidFill>
                  <a:srgbClr val="ADADAD"/>
                </a:solidFill>
                <a:latin typeface="Arial"/>
                <a:cs typeface="Arial"/>
              </a:rPr>
              <a:t>LAD</a:t>
            </a:r>
            <a:r>
              <a:rPr lang="zh-CN" altLang="en-US" sz="1600" spc="-10" dirty="0">
                <a:solidFill>
                  <a:srgbClr val="ADADAD"/>
                </a:solidFill>
                <a:latin typeface="Arial"/>
                <a:cs typeface="Arial"/>
              </a:rPr>
              <a:t>）</a:t>
            </a:r>
            <a:endParaRPr sz="1600" dirty="0">
              <a:latin typeface="Arial"/>
              <a:cs typeface="Arial"/>
            </a:endParaRPr>
          </a:p>
          <a:p>
            <a:pPr marL="308610" indent="-296545">
              <a:lnSpc>
                <a:spcPct val="100000"/>
              </a:lnSpc>
              <a:spcBef>
                <a:spcPts val="254"/>
              </a:spcBef>
              <a:buChar char="-"/>
              <a:tabLst>
                <a:tab pos="308610" algn="l"/>
                <a:tab pos="309245" algn="l"/>
              </a:tabLst>
            </a:pPr>
            <a:endParaRPr lang="en-US" altLang="zh-CN" sz="1600" dirty="0">
              <a:solidFill>
                <a:srgbClr val="ADADAD"/>
              </a:solidFill>
              <a:latin typeface="Arial"/>
              <a:cs typeface="Arial"/>
            </a:endParaRPr>
          </a:p>
          <a:p>
            <a:pPr marL="308610" indent="-296545">
              <a:lnSpc>
                <a:spcPct val="100000"/>
              </a:lnSpc>
              <a:spcBef>
                <a:spcPts val="254"/>
              </a:spcBef>
              <a:buChar char="-"/>
              <a:tabLst>
                <a:tab pos="308610" algn="l"/>
                <a:tab pos="309245" algn="l"/>
              </a:tabLst>
            </a:pPr>
            <a:r>
              <a:rPr lang="zh-CN" altLang="en-US" sz="1600" dirty="0">
                <a:solidFill>
                  <a:srgbClr val="ADADAD"/>
                </a:solidFill>
                <a:latin typeface="Arial"/>
                <a:cs typeface="Arial"/>
              </a:rPr>
              <a:t>如果成年人拥有心理语法，儿童也一定拥有心理语法</a:t>
            </a:r>
            <a:endParaRPr sz="1600" dirty="0">
              <a:latin typeface="Arial"/>
              <a:cs typeface="Arial"/>
            </a:endParaRPr>
          </a:p>
          <a:p>
            <a:pPr marL="765810" marR="1003935" lvl="1" indent="-296545">
              <a:lnSpc>
                <a:spcPct val="113300"/>
              </a:lnSpc>
              <a:buChar char="-"/>
              <a:tabLst>
                <a:tab pos="765810" algn="l"/>
                <a:tab pos="766445" algn="l"/>
              </a:tabLst>
            </a:pPr>
            <a:r>
              <a:rPr lang="zh-CN" altLang="en-US" sz="1600" dirty="0">
                <a:solidFill>
                  <a:srgbClr val="ADADAD"/>
                </a:solidFill>
                <a:latin typeface="Arial"/>
                <a:cs typeface="Arial"/>
              </a:rPr>
              <a:t>儿童在发育过程中需要经过心理语法的哪些阶段？</a:t>
            </a:r>
            <a:endParaRPr sz="1600" dirty="0">
              <a:latin typeface="Arial"/>
              <a:cs typeface="Arial"/>
            </a:endParaRPr>
          </a:p>
          <a:p>
            <a:pPr marL="1223010" marR="5080" indent="-296545">
              <a:lnSpc>
                <a:spcPct val="113300"/>
              </a:lnSpc>
              <a:tabLst>
                <a:tab pos="1223010" algn="l"/>
              </a:tabLst>
            </a:pPr>
            <a:r>
              <a:rPr sz="1600" spc="-50" dirty="0">
                <a:solidFill>
                  <a:srgbClr val="ADADAD"/>
                </a:solidFill>
                <a:latin typeface="Arial"/>
                <a:cs typeface="Arial"/>
              </a:rPr>
              <a:t>-</a:t>
            </a:r>
            <a:r>
              <a:rPr sz="1600" dirty="0">
                <a:solidFill>
                  <a:srgbClr val="ADADAD"/>
                </a:solidFill>
                <a:latin typeface="Arial"/>
                <a:cs typeface="Arial"/>
              </a:rPr>
              <a:t>	</a:t>
            </a:r>
            <a:r>
              <a:rPr lang="zh-CN" altLang="en-US" sz="1600" dirty="0">
                <a:solidFill>
                  <a:srgbClr val="ADADAD"/>
                </a:solidFill>
                <a:latin typeface="Arial"/>
                <a:cs typeface="Arial"/>
              </a:rPr>
              <a:t>对语言习得的里程碑的规范性研究一开始不关注结构</a:t>
            </a:r>
            <a:endParaRPr sz="16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944507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认知论者</a:t>
            </a:r>
            <a:r>
              <a:rPr spc="-40" dirty="0"/>
              <a:t> </a:t>
            </a:r>
            <a:r>
              <a:rPr lang="en-US" altLang="zh-CN" dirty="0"/>
              <a:t>–</a:t>
            </a:r>
            <a:r>
              <a:rPr spc="-30" dirty="0"/>
              <a:t> </a:t>
            </a:r>
            <a:r>
              <a:rPr lang="zh-CN" altLang="en-US" spc="-30" dirty="0"/>
              <a:t>皮亚杰和维果斯基（</a:t>
            </a:r>
            <a:r>
              <a:rPr dirty="0"/>
              <a:t>Piaget</a:t>
            </a:r>
            <a:r>
              <a:rPr lang="zh-CN" altLang="en-US" spc="-30" dirty="0"/>
              <a:t>，</a:t>
            </a:r>
            <a:r>
              <a:rPr spc="-10" dirty="0" err="1"/>
              <a:t>Vygovtsky</a:t>
            </a:r>
            <a:r>
              <a:rPr lang="zh-CN" altLang="en-US" spc="-10" dirty="0"/>
              <a:t>）</a:t>
            </a:r>
            <a:endParaRPr spc="-10" dirty="0"/>
          </a:p>
        </p:txBody>
      </p:sp>
      <p:sp>
        <p:nvSpPr>
          <p:cNvPr id="3" name="object 3"/>
          <p:cNvSpPr txBox="1"/>
          <p:nvPr/>
        </p:nvSpPr>
        <p:spPr>
          <a:xfrm>
            <a:off x="545674" y="1184987"/>
            <a:ext cx="5994400" cy="3299045"/>
          </a:xfrm>
          <a:prstGeom prst="rect">
            <a:avLst/>
          </a:prstGeom>
        </p:spPr>
        <p:txBody>
          <a:bodyPr vert="horz" wrap="square" lIns="0" tIns="45085" rIns="0" bIns="0" rtlCol="0">
            <a:spAutoFit/>
          </a:bodyPr>
          <a:lstStyle/>
          <a:p>
            <a:pPr marL="308610" indent="-296545">
              <a:lnSpc>
                <a:spcPct val="100000"/>
              </a:lnSpc>
              <a:spcBef>
                <a:spcPts val="355"/>
              </a:spcBef>
              <a:buChar char="-"/>
              <a:tabLst>
                <a:tab pos="308610" algn="l"/>
                <a:tab pos="309245" algn="l"/>
              </a:tabLst>
            </a:pPr>
            <a:r>
              <a:rPr lang="zh-CN" altLang="en-US" sz="1600" dirty="0">
                <a:solidFill>
                  <a:srgbClr val="ADADAD"/>
                </a:solidFill>
                <a:latin typeface="Arial"/>
                <a:cs typeface="Arial"/>
              </a:rPr>
              <a:t>这种方法大体介于对先天（</a:t>
            </a:r>
            <a:r>
              <a:rPr lang="en-US" altLang="zh-CN" sz="1600" dirty="0">
                <a:solidFill>
                  <a:srgbClr val="ADADAD"/>
                </a:solidFill>
                <a:latin typeface="Arial"/>
                <a:cs typeface="Arial"/>
              </a:rPr>
              <a:t>nature</a:t>
            </a:r>
            <a:r>
              <a:rPr lang="zh-CN" altLang="en-US" sz="1600" dirty="0">
                <a:solidFill>
                  <a:srgbClr val="ADADAD"/>
                </a:solidFill>
                <a:latin typeface="Arial"/>
                <a:cs typeface="Arial"/>
              </a:rPr>
              <a:t>）和后天（</a:t>
            </a:r>
            <a:r>
              <a:rPr lang="en-US" altLang="zh-CN" sz="1600" dirty="0">
                <a:solidFill>
                  <a:srgbClr val="ADADAD"/>
                </a:solidFill>
                <a:latin typeface="Arial"/>
                <a:cs typeface="Arial"/>
              </a:rPr>
              <a:t>nurture</a:t>
            </a:r>
            <a:r>
              <a:rPr lang="zh-CN" altLang="en-US" sz="1600" dirty="0">
                <a:solidFill>
                  <a:srgbClr val="ADADAD"/>
                </a:solidFill>
                <a:latin typeface="Arial"/>
                <a:cs typeface="Arial"/>
              </a:rPr>
              <a:t>）的研究之间</a:t>
            </a:r>
            <a:endParaRPr sz="1600" dirty="0">
              <a:latin typeface="Arial"/>
              <a:cs typeface="Arial"/>
            </a:endParaRPr>
          </a:p>
          <a:p>
            <a:pPr marL="765810" marR="276860" lvl="1" indent="-296545">
              <a:lnSpc>
                <a:spcPct val="113300"/>
              </a:lnSpc>
              <a:buChar char="-"/>
              <a:tabLst>
                <a:tab pos="765810" algn="l"/>
                <a:tab pos="766445" algn="l"/>
              </a:tabLst>
            </a:pPr>
            <a:r>
              <a:rPr lang="zh-CN" altLang="en-US" sz="1600" dirty="0">
                <a:solidFill>
                  <a:srgbClr val="ADADAD"/>
                </a:solidFill>
                <a:latin typeface="Arial"/>
                <a:cs typeface="Arial"/>
              </a:rPr>
              <a:t>和行为主义者一样，他们不预设基于特定语言的学习机制</a:t>
            </a:r>
            <a:endParaRPr sz="1600" dirty="0">
              <a:latin typeface="Arial"/>
              <a:cs typeface="Arial"/>
            </a:endParaRPr>
          </a:p>
          <a:p>
            <a:pPr marL="765810" marR="548005" lvl="1" indent="-296545">
              <a:lnSpc>
                <a:spcPct val="113300"/>
              </a:lnSpc>
              <a:buChar char="-"/>
              <a:tabLst>
                <a:tab pos="765810" algn="l"/>
                <a:tab pos="766445" algn="l"/>
              </a:tabLst>
            </a:pPr>
            <a:r>
              <a:rPr lang="zh-CN" altLang="en-US" sz="1600" dirty="0">
                <a:solidFill>
                  <a:srgbClr val="ADADAD"/>
                </a:solidFill>
                <a:latin typeface="Arial"/>
                <a:cs typeface="Arial"/>
              </a:rPr>
              <a:t>和先天论者一样，他们预设习得机理具有复杂的内在结构</a:t>
            </a:r>
            <a:endParaRPr sz="1600" dirty="0">
              <a:latin typeface="Arial"/>
              <a:cs typeface="Arial"/>
            </a:endParaRPr>
          </a:p>
          <a:p>
            <a:pPr marL="308610" marR="168910" indent="-296545">
              <a:lnSpc>
                <a:spcPct val="113300"/>
              </a:lnSpc>
              <a:buChar char="-"/>
              <a:tabLst>
                <a:tab pos="308610" algn="l"/>
                <a:tab pos="309245" algn="l"/>
              </a:tabLst>
            </a:pPr>
            <a:endParaRPr lang="en-US" altLang="zh-CN" sz="1600" dirty="0">
              <a:solidFill>
                <a:srgbClr val="ADADAD"/>
              </a:solidFill>
              <a:latin typeface="Arial"/>
              <a:cs typeface="Arial"/>
            </a:endParaRPr>
          </a:p>
          <a:p>
            <a:pPr marL="308610" marR="168910" indent="-296545">
              <a:lnSpc>
                <a:spcPct val="113300"/>
              </a:lnSpc>
              <a:buChar char="-"/>
              <a:tabLst>
                <a:tab pos="308610" algn="l"/>
                <a:tab pos="309245" algn="l"/>
              </a:tabLst>
            </a:pPr>
            <a:r>
              <a:rPr lang="zh-CN" altLang="en-US" sz="1600" dirty="0">
                <a:solidFill>
                  <a:srgbClr val="ADADAD"/>
                </a:solidFill>
                <a:latin typeface="Arial"/>
                <a:cs typeface="Arial"/>
              </a:rPr>
              <a:t>些许差异：对语言和认知（即思维）的关系的认识不同</a:t>
            </a:r>
            <a:endParaRPr sz="1600" dirty="0">
              <a:latin typeface="Arial"/>
              <a:cs typeface="Arial"/>
            </a:endParaRPr>
          </a:p>
          <a:p>
            <a:pPr marL="765810" marR="5080" lvl="1" indent="-296545">
              <a:lnSpc>
                <a:spcPct val="113300"/>
              </a:lnSpc>
              <a:buChar char="-"/>
              <a:tabLst>
                <a:tab pos="765810" algn="l"/>
                <a:tab pos="766445" algn="l"/>
              </a:tabLst>
            </a:pPr>
            <a:r>
              <a:rPr lang="zh-CN" altLang="en-US" sz="1600" dirty="0">
                <a:solidFill>
                  <a:srgbClr val="ADADAD"/>
                </a:solidFill>
                <a:latin typeface="Arial"/>
                <a:cs typeface="Arial"/>
              </a:rPr>
              <a:t>皮亚杰主张思维先于语言，语言只是另一种形式的认知发展</a:t>
            </a:r>
            <a:endParaRPr sz="1600" dirty="0">
              <a:latin typeface="Arial"/>
              <a:cs typeface="Arial"/>
            </a:endParaRPr>
          </a:p>
          <a:p>
            <a:pPr marL="765810" marR="174625" lvl="1" indent="-296545">
              <a:lnSpc>
                <a:spcPct val="113300"/>
              </a:lnSpc>
              <a:buChar char="-"/>
              <a:tabLst>
                <a:tab pos="765810" algn="l"/>
                <a:tab pos="766445" algn="l"/>
              </a:tabLst>
            </a:pPr>
            <a:r>
              <a:rPr lang="zh-CN" altLang="en-US" sz="1600" dirty="0">
                <a:solidFill>
                  <a:srgbClr val="ADADAD"/>
                </a:solidFill>
                <a:latin typeface="Arial"/>
                <a:cs typeface="Arial"/>
              </a:rPr>
              <a:t>维果斯基主张，尽管语言和思维一开始是分离的，后来却会结合，形成言语思维和语言，促进认知发展</a:t>
            </a:r>
            <a:endParaRPr lang="en-US" altLang="zh-CN" sz="1600" dirty="0">
              <a:solidFill>
                <a:srgbClr val="ADADAD"/>
              </a:solidFill>
              <a:latin typeface="Arial"/>
              <a:cs typeface="Arial"/>
            </a:endParaRPr>
          </a:p>
        </p:txBody>
      </p:sp>
      <p:pic>
        <p:nvPicPr>
          <p:cNvPr id="4" name="object 4"/>
          <p:cNvPicPr/>
          <p:nvPr/>
        </p:nvPicPr>
        <p:blipFill>
          <a:blip r:embed="rId2" cstate="print"/>
          <a:stretch>
            <a:fillRect/>
          </a:stretch>
        </p:blipFill>
        <p:spPr>
          <a:xfrm>
            <a:off x="6832645" y="947536"/>
            <a:ext cx="1724025" cy="1790700"/>
          </a:xfrm>
          <a:prstGeom prst="rect">
            <a:avLst/>
          </a:prstGeom>
        </p:spPr>
      </p:pic>
      <p:pic>
        <p:nvPicPr>
          <p:cNvPr id="5" name="object 5"/>
          <p:cNvPicPr/>
          <p:nvPr/>
        </p:nvPicPr>
        <p:blipFill>
          <a:blip r:embed="rId3" cstate="print"/>
          <a:stretch>
            <a:fillRect/>
          </a:stretch>
        </p:blipFill>
        <p:spPr>
          <a:xfrm>
            <a:off x="6918370" y="2855037"/>
            <a:ext cx="1638300" cy="22614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1401" y="489699"/>
            <a:ext cx="4364990" cy="299720"/>
          </a:xfrm>
          <a:prstGeom prst="rect">
            <a:avLst/>
          </a:prstGeom>
        </p:spPr>
        <p:txBody>
          <a:bodyPr vert="horz" wrap="square" lIns="0" tIns="12700" rIns="0" bIns="0" rtlCol="0">
            <a:spAutoFit/>
          </a:bodyPr>
          <a:lstStyle/>
          <a:p>
            <a:pPr marL="12700">
              <a:lnSpc>
                <a:spcPct val="100000"/>
              </a:lnSpc>
              <a:spcBef>
                <a:spcPts val="100"/>
              </a:spcBef>
              <a:tabLst>
                <a:tab pos="431800" algn="l"/>
              </a:tabLst>
            </a:pPr>
            <a:r>
              <a:rPr sz="1800" spc="-25" dirty="0">
                <a:solidFill>
                  <a:srgbClr val="ADADAD"/>
                </a:solidFill>
              </a:rPr>
              <a:t>1.</a:t>
            </a:r>
            <a:r>
              <a:rPr sz="1800" dirty="0">
                <a:solidFill>
                  <a:srgbClr val="ADADAD"/>
                </a:solidFill>
              </a:rPr>
              <a:t>	</a:t>
            </a:r>
            <a:r>
              <a:rPr lang="zh-CN" altLang="en-US" sz="1800" dirty="0">
                <a:solidFill>
                  <a:srgbClr val="ADADAD"/>
                </a:solidFill>
              </a:rPr>
              <a:t>儿童需要学会什么？</a:t>
            </a:r>
            <a:endParaRPr sz="1800" dirty="0">
              <a:latin typeface="Arial"/>
              <a:cs typeface="Arial"/>
            </a:endParaRPr>
          </a:p>
        </p:txBody>
      </p:sp>
      <p:sp>
        <p:nvSpPr>
          <p:cNvPr id="3" name="object 3"/>
          <p:cNvSpPr txBox="1"/>
          <p:nvPr/>
        </p:nvSpPr>
        <p:spPr>
          <a:xfrm>
            <a:off x="5438932" y="1433031"/>
            <a:ext cx="2960370" cy="555024"/>
          </a:xfrm>
          <a:prstGeom prst="rect">
            <a:avLst/>
          </a:prstGeom>
        </p:spPr>
        <p:txBody>
          <a:bodyPr vert="horz" wrap="square" lIns="0" tIns="10795" rIns="0" bIns="0" rtlCol="0">
            <a:spAutoFit/>
          </a:bodyPr>
          <a:lstStyle/>
          <a:p>
            <a:pPr marL="12700" marR="5080" indent="514350" algn="ctr">
              <a:lnSpc>
                <a:spcPct val="100699"/>
              </a:lnSpc>
              <a:spcBef>
                <a:spcPts val="85"/>
              </a:spcBef>
            </a:pPr>
            <a:r>
              <a:rPr lang="zh-CN" altLang="en-US" dirty="0">
                <a:solidFill>
                  <a:srgbClr val="FF00FF"/>
                </a:solidFill>
                <a:latin typeface="Arial"/>
                <a:cs typeface="Arial"/>
              </a:rPr>
              <a:t>语言涉及基于特定语言的知识</a:t>
            </a:r>
            <a:endParaRPr sz="1800" dirty="0">
              <a:latin typeface="Arial"/>
              <a:cs typeface="Arial"/>
            </a:endParaRPr>
          </a:p>
        </p:txBody>
      </p:sp>
      <p:sp>
        <p:nvSpPr>
          <p:cNvPr id="4" name="object 4"/>
          <p:cNvSpPr txBox="1"/>
          <p:nvPr/>
        </p:nvSpPr>
        <p:spPr>
          <a:xfrm>
            <a:off x="7441724" y="3033231"/>
            <a:ext cx="1193800" cy="289823"/>
          </a:xfrm>
          <a:prstGeom prst="rect">
            <a:avLst/>
          </a:prstGeom>
        </p:spPr>
        <p:txBody>
          <a:bodyPr vert="horz" wrap="square" lIns="0" tIns="12700" rIns="0" bIns="0" rtlCol="0">
            <a:spAutoFit/>
          </a:bodyPr>
          <a:lstStyle/>
          <a:p>
            <a:pPr marL="12700" algn="ctr">
              <a:lnSpc>
                <a:spcPct val="100000"/>
              </a:lnSpc>
              <a:spcBef>
                <a:spcPts val="100"/>
              </a:spcBef>
            </a:pPr>
            <a:r>
              <a:rPr lang="zh-CN" altLang="en-US" sz="1800" spc="-10" dirty="0">
                <a:solidFill>
                  <a:srgbClr val="FF00FF"/>
                </a:solidFill>
                <a:latin typeface="Arial"/>
                <a:cs typeface="Arial"/>
              </a:rPr>
              <a:t>先天论者</a:t>
            </a:r>
            <a:endParaRPr sz="1800" dirty="0">
              <a:latin typeface="Arial"/>
              <a:cs typeface="Arial"/>
            </a:endParaRPr>
          </a:p>
        </p:txBody>
      </p:sp>
      <p:sp>
        <p:nvSpPr>
          <p:cNvPr id="5" name="object 5"/>
          <p:cNvSpPr txBox="1"/>
          <p:nvPr/>
        </p:nvSpPr>
        <p:spPr>
          <a:xfrm>
            <a:off x="5223424" y="3033231"/>
            <a:ext cx="1193800" cy="289823"/>
          </a:xfrm>
          <a:prstGeom prst="rect">
            <a:avLst/>
          </a:prstGeom>
        </p:spPr>
        <p:txBody>
          <a:bodyPr vert="horz" wrap="square" lIns="0" tIns="12700" rIns="0" bIns="0" rtlCol="0">
            <a:spAutoFit/>
          </a:bodyPr>
          <a:lstStyle/>
          <a:p>
            <a:pPr marL="12700" algn="ctr">
              <a:lnSpc>
                <a:spcPct val="100000"/>
              </a:lnSpc>
              <a:spcBef>
                <a:spcPts val="100"/>
              </a:spcBef>
            </a:pPr>
            <a:r>
              <a:rPr lang="zh-CN" altLang="en-US" sz="1800" spc="-10" dirty="0">
                <a:solidFill>
                  <a:srgbClr val="FF00FF"/>
                </a:solidFill>
                <a:latin typeface="Arial"/>
                <a:cs typeface="Arial"/>
              </a:rPr>
              <a:t>认知论者</a:t>
            </a:r>
            <a:endParaRPr sz="1800" dirty="0">
              <a:latin typeface="Arial"/>
              <a:cs typeface="Arial"/>
            </a:endParaRPr>
          </a:p>
        </p:txBody>
      </p:sp>
      <p:pic>
        <p:nvPicPr>
          <p:cNvPr id="6" name="object 6"/>
          <p:cNvPicPr/>
          <p:nvPr/>
        </p:nvPicPr>
        <p:blipFill>
          <a:blip r:embed="rId2" cstate="print"/>
          <a:stretch>
            <a:fillRect/>
          </a:stretch>
        </p:blipFill>
        <p:spPr>
          <a:xfrm>
            <a:off x="2442412" y="957362"/>
            <a:ext cx="4491374" cy="426074"/>
          </a:xfrm>
          <a:prstGeom prst="rect">
            <a:avLst/>
          </a:prstGeom>
        </p:spPr>
      </p:pic>
      <p:pic>
        <p:nvPicPr>
          <p:cNvPr id="7" name="object 7"/>
          <p:cNvPicPr/>
          <p:nvPr/>
        </p:nvPicPr>
        <p:blipFill>
          <a:blip r:embed="rId3" cstate="print"/>
          <a:stretch>
            <a:fillRect/>
          </a:stretch>
        </p:blipFill>
        <p:spPr>
          <a:xfrm>
            <a:off x="5816162" y="2344862"/>
            <a:ext cx="2143574" cy="638774"/>
          </a:xfrm>
          <a:prstGeom prst="rect">
            <a:avLst/>
          </a:prstGeom>
        </p:spPr>
      </p:pic>
      <p:sp>
        <p:nvSpPr>
          <p:cNvPr id="8" name="object 8"/>
          <p:cNvSpPr txBox="1"/>
          <p:nvPr/>
        </p:nvSpPr>
        <p:spPr>
          <a:xfrm>
            <a:off x="753571" y="1433031"/>
            <a:ext cx="3930015" cy="2201052"/>
          </a:xfrm>
          <a:prstGeom prst="rect">
            <a:avLst/>
          </a:prstGeom>
        </p:spPr>
        <p:txBody>
          <a:bodyPr vert="horz" wrap="square" lIns="0" tIns="10795" rIns="0" bIns="0" rtlCol="0">
            <a:spAutoFit/>
          </a:bodyPr>
          <a:lstStyle/>
          <a:p>
            <a:pPr marL="12700" marR="530860" algn="ctr">
              <a:lnSpc>
                <a:spcPct val="100699"/>
              </a:lnSpc>
              <a:spcBef>
                <a:spcPts val="85"/>
              </a:spcBef>
            </a:pPr>
            <a:r>
              <a:rPr lang="zh-CN" altLang="en-US" sz="1800" dirty="0">
                <a:solidFill>
                  <a:srgbClr val="EEFF41"/>
                </a:solidFill>
                <a:latin typeface="Arial"/>
                <a:cs typeface="Arial"/>
              </a:rPr>
              <a:t>语言只是域泛化知识</a:t>
            </a:r>
            <a:endParaRPr sz="1800" dirty="0">
              <a:latin typeface="Arial"/>
              <a:cs typeface="Arial"/>
            </a:endParaRPr>
          </a:p>
          <a:p>
            <a:pPr>
              <a:lnSpc>
                <a:spcPct val="100000"/>
              </a:lnSpc>
            </a:pPr>
            <a:endParaRPr sz="2000" dirty="0">
              <a:latin typeface="Arial"/>
              <a:cs typeface="Arial"/>
            </a:endParaRPr>
          </a:p>
          <a:p>
            <a:pPr marR="516890" algn="ctr">
              <a:lnSpc>
                <a:spcPct val="100000"/>
              </a:lnSpc>
              <a:spcBef>
                <a:spcPts val="1160"/>
              </a:spcBef>
            </a:pPr>
            <a:r>
              <a:rPr lang="zh-CN" altLang="en-US" sz="1800" spc="-10" dirty="0">
                <a:solidFill>
                  <a:srgbClr val="EEFF41"/>
                </a:solidFill>
                <a:latin typeface="Arial"/>
                <a:cs typeface="Arial"/>
              </a:rPr>
              <a:t>行为主义者</a:t>
            </a:r>
            <a:endParaRPr sz="1800" dirty="0">
              <a:latin typeface="Arial"/>
              <a:cs typeface="Arial"/>
            </a:endParaRPr>
          </a:p>
          <a:p>
            <a:pPr>
              <a:lnSpc>
                <a:spcPct val="100000"/>
              </a:lnSpc>
            </a:pPr>
            <a:endParaRPr sz="2000" dirty="0">
              <a:latin typeface="Arial"/>
              <a:cs typeface="Arial"/>
            </a:endParaRPr>
          </a:p>
          <a:p>
            <a:pPr>
              <a:lnSpc>
                <a:spcPct val="100000"/>
              </a:lnSpc>
            </a:pPr>
            <a:endParaRPr sz="1650" dirty="0">
              <a:latin typeface="Arial"/>
              <a:cs typeface="Arial"/>
            </a:endParaRPr>
          </a:p>
          <a:p>
            <a:pPr marL="1536700" marR="5080" indent="-1315085">
              <a:lnSpc>
                <a:spcPct val="114599"/>
              </a:lnSpc>
              <a:tabLst>
                <a:tab pos="678815" algn="l"/>
              </a:tabLst>
            </a:pPr>
            <a:r>
              <a:rPr sz="1800" spc="-25" dirty="0">
                <a:solidFill>
                  <a:srgbClr val="ADADAD"/>
                </a:solidFill>
                <a:latin typeface="Arial"/>
                <a:cs typeface="Arial"/>
              </a:rPr>
              <a:t>2.</a:t>
            </a:r>
            <a:r>
              <a:rPr sz="1800" dirty="0">
                <a:solidFill>
                  <a:srgbClr val="ADADAD"/>
                </a:solidFill>
                <a:latin typeface="Arial"/>
                <a:cs typeface="Arial"/>
              </a:rPr>
              <a:t>	</a:t>
            </a:r>
            <a:r>
              <a:rPr lang="zh-CN" altLang="en-US" sz="1800" dirty="0">
                <a:solidFill>
                  <a:srgbClr val="ADADAD"/>
                </a:solidFill>
                <a:latin typeface="Arial"/>
                <a:cs typeface="Arial"/>
              </a:rPr>
              <a:t>儿童要想学会这些，有何先决条件？</a:t>
            </a:r>
            <a:endParaRPr sz="1800" dirty="0">
              <a:latin typeface="Arial"/>
              <a:cs typeface="Arial"/>
            </a:endParaRPr>
          </a:p>
        </p:txBody>
      </p:sp>
      <p:pic>
        <p:nvPicPr>
          <p:cNvPr id="9" name="object 9"/>
          <p:cNvPicPr/>
          <p:nvPr/>
        </p:nvPicPr>
        <p:blipFill>
          <a:blip r:embed="rId4" cstate="print"/>
          <a:stretch>
            <a:fillRect/>
          </a:stretch>
        </p:blipFill>
        <p:spPr>
          <a:xfrm>
            <a:off x="1796743" y="1383436"/>
            <a:ext cx="1432903" cy="1439700"/>
          </a:xfrm>
          <a:prstGeom prst="rect">
            <a:avLst/>
          </a:prstGeom>
        </p:spPr>
      </p:pic>
      <p:sp>
        <p:nvSpPr>
          <p:cNvPr id="10" name="object 10"/>
          <p:cNvSpPr txBox="1"/>
          <p:nvPr/>
        </p:nvSpPr>
        <p:spPr>
          <a:xfrm>
            <a:off x="4862534" y="4124826"/>
            <a:ext cx="1651000" cy="306238"/>
          </a:xfrm>
          <a:prstGeom prst="rect">
            <a:avLst/>
          </a:prstGeom>
        </p:spPr>
        <p:txBody>
          <a:bodyPr vert="horz" wrap="square" lIns="0" tIns="12700" rIns="0" bIns="0" rtlCol="0">
            <a:spAutoFit/>
          </a:bodyPr>
          <a:lstStyle/>
          <a:p>
            <a:pPr marL="279400" marR="5080" indent="-267335" algn="ctr">
              <a:lnSpc>
                <a:spcPct val="114599"/>
              </a:lnSpc>
              <a:spcBef>
                <a:spcPts val="100"/>
              </a:spcBef>
            </a:pPr>
            <a:r>
              <a:rPr lang="zh-CN" altLang="en-US" sz="1800" spc="-10" dirty="0">
                <a:solidFill>
                  <a:srgbClr val="ADADAD"/>
                </a:solidFill>
                <a:latin typeface="Arial"/>
                <a:cs typeface="Arial"/>
              </a:rPr>
              <a:t>域泛化知识</a:t>
            </a:r>
            <a:endParaRPr sz="1800" dirty="0">
              <a:latin typeface="Arial"/>
              <a:cs typeface="Arial"/>
            </a:endParaRPr>
          </a:p>
        </p:txBody>
      </p:sp>
      <p:sp>
        <p:nvSpPr>
          <p:cNvPr id="11" name="object 11"/>
          <p:cNvSpPr txBox="1"/>
          <p:nvPr/>
        </p:nvSpPr>
        <p:spPr>
          <a:xfrm>
            <a:off x="6919117" y="4061992"/>
            <a:ext cx="2128639" cy="306238"/>
          </a:xfrm>
          <a:prstGeom prst="rect">
            <a:avLst/>
          </a:prstGeom>
        </p:spPr>
        <p:txBody>
          <a:bodyPr vert="horz" wrap="square" lIns="0" tIns="12700" rIns="0" bIns="0" rtlCol="0">
            <a:spAutoFit/>
          </a:bodyPr>
          <a:lstStyle/>
          <a:p>
            <a:pPr marL="393700" marR="5080" indent="-381635">
              <a:lnSpc>
                <a:spcPct val="114599"/>
              </a:lnSpc>
              <a:spcBef>
                <a:spcPts val="100"/>
              </a:spcBef>
            </a:pPr>
            <a:r>
              <a:rPr lang="zh-CN" altLang="en-US" spc="-10" dirty="0">
                <a:solidFill>
                  <a:srgbClr val="ADADAD"/>
                </a:solidFill>
                <a:latin typeface="Arial"/>
                <a:cs typeface="Arial"/>
              </a:rPr>
              <a:t>基于特定语言的知识</a:t>
            </a:r>
            <a:endParaRPr sz="1800" dirty="0">
              <a:latin typeface="Arial"/>
              <a:cs typeface="Arial"/>
            </a:endParaRPr>
          </a:p>
        </p:txBody>
      </p:sp>
      <p:pic>
        <p:nvPicPr>
          <p:cNvPr id="12" name="object 12"/>
          <p:cNvPicPr/>
          <p:nvPr/>
        </p:nvPicPr>
        <p:blipFill>
          <a:blip r:embed="rId5" cstate="print"/>
          <a:stretch>
            <a:fillRect/>
          </a:stretch>
        </p:blipFill>
        <p:spPr>
          <a:xfrm>
            <a:off x="5674162" y="3403862"/>
            <a:ext cx="170474" cy="711374"/>
          </a:xfrm>
          <a:prstGeom prst="rect">
            <a:avLst/>
          </a:prstGeom>
        </p:spPr>
      </p:pic>
      <p:pic>
        <p:nvPicPr>
          <p:cNvPr id="13" name="object 13"/>
          <p:cNvPicPr/>
          <p:nvPr/>
        </p:nvPicPr>
        <p:blipFill>
          <a:blip r:embed="rId6" cstate="print"/>
          <a:stretch>
            <a:fillRect/>
          </a:stretch>
        </p:blipFill>
        <p:spPr>
          <a:xfrm>
            <a:off x="7931012" y="3476462"/>
            <a:ext cx="39074" cy="5661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750185"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先天</a:t>
            </a:r>
            <a:r>
              <a:rPr lang="en-US" altLang="zh-CN" dirty="0"/>
              <a:t>vs</a:t>
            </a:r>
            <a:r>
              <a:rPr lang="zh-CN" altLang="en-US" dirty="0"/>
              <a:t>后天</a:t>
            </a:r>
            <a:endParaRPr spc="-10" dirty="0"/>
          </a:p>
        </p:txBody>
      </p:sp>
      <p:sp>
        <p:nvSpPr>
          <p:cNvPr id="3" name="object 3"/>
          <p:cNvSpPr txBox="1"/>
          <p:nvPr/>
        </p:nvSpPr>
        <p:spPr>
          <a:xfrm>
            <a:off x="2327375" y="2167581"/>
            <a:ext cx="949225"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10" dirty="0">
                <a:solidFill>
                  <a:srgbClr val="009688"/>
                </a:solidFill>
                <a:latin typeface="Arial"/>
                <a:cs typeface="Arial"/>
              </a:rPr>
              <a:t>先天论者</a:t>
            </a:r>
            <a:endParaRPr sz="1800" dirty="0">
              <a:latin typeface="Arial"/>
              <a:cs typeface="Arial"/>
            </a:endParaRPr>
          </a:p>
        </p:txBody>
      </p:sp>
      <p:pic>
        <p:nvPicPr>
          <p:cNvPr id="4" name="object 4"/>
          <p:cNvPicPr/>
          <p:nvPr/>
        </p:nvPicPr>
        <p:blipFill>
          <a:blip r:embed="rId2" cstate="print"/>
          <a:stretch>
            <a:fillRect/>
          </a:stretch>
        </p:blipFill>
        <p:spPr>
          <a:xfrm>
            <a:off x="1569547" y="2895522"/>
            <a:ext cx="5852207" cy="178484"/>
          </a:xfrm>
          <a:prstGeom prst="rect">
            <a:avLst/>
          </a:prstGeom>
        </p:spPr>
      </p:pic>
      <p:sp>
        <p:nvSpPr>
          <p:cNvPr id="5" name="object 5"/>
          <p:cNvSpPr txBox="1"/>
          <p:nvPr/>
        </p:nvSpPr>
        <p:spPr>
          <a:xfrm>
            <a:off x="439358" y="2273680"/>
            <a:ext cx="990600" cy="1114536"/>
          </a:xfrm>
          <a:prstGeom prst="rect">
            <a:avLst/>
          </a:prstGeom>
        </p:spPr>
        <p:txBody>
          <a:bodyPr vert="horz" wrap="square" lIns="0" tIns="10795" rIns="0" bIns="0" rtlCol="0">
            <a:spAutoFit/>
          </a:bodyPr>
          <a:lstStyle/>
          <a:p>
            <a:pPr marL="12700" marR="5080" indent="101600" algn="just">
              <a:lnSpc>
                <a:spcPct val="100699"/>
              </a:lnSpc>
              <a:spcBef>
                <a:spcPts val="85"/>
              </a:spcBef>
            </a:pPr>
            <a:r>
              <a:rPr lang="zh-CN" altLang="en-US" sz="1800" spc="-10" dirty="0">
                <a:solidFill>
                  <a:srgbClr val="ADADAD"/>
                </a:solidFill>
                <a:latin typeface="Arial"/>
                <a:cs typeface="Arial"/>
              </a:rPr>
              <a:t>后天（输入）</a:t>
            </a:r>
            <a:r>
              <a:rPr lang="zh-CN" altLang="en-US" spc="-10" dirty="0">
                <a:solidFill>
                  <a:srgbClr val="ADADAD"/>
                </a:solidFill>
                <a:latin typeface="Arial"/>
                <a:cs typeface="Arial"/>
              </a:rPr>
              <a:t>不那么重要</a:t>
            </a:r>
            <a:endParaRPr sz="1800" dirty="0">
              <a:latin typeface="Arial"/>
              <a:cs typeface="Arial"/>
            </a:endParaRPr>
          </a:p>
        </p:txBody>
      </p:sp>
      <p:sp>
        <p:nvSpPr>
          <p:cNvPr id="6" name="object 6"/>
          <p:cNvSpPr txBox="1"/>
          <p:nvPr/>
        </p:nvSpPr>
        <p:spPr>
          <a:xfrm>
            <a:off x="7647282" y="2273680"/>
            <a:ext cx="990600" cy="847604"/>
          </a:xfrm>
          <a:prstGeom prst="rect">
            <a:avLst/>
          </a:prstGeom>
        </p:spPr>
        <p:txBody>
          <a:bodyPr vert="horz" wrap="square" lIns="0" tIns="10795" rIns="0" bIns="0" rtlCol="0">
            <a:spAutoFit/>
          </a:bodyPr>
          <a:lstStyle/>
          <a:p>
            <a:pPr marL="12700" marR="5080" indent="-635" algn="ctr">
              <a:lnSpc>
                <a:spcPct val="100699"/>
              </a:lnSpc>
              <a:spcBef>
                <a:spcPts val="85"/>
              </a:spcBef>
            </a:pPr>
            <a:r>
              <a:rPr lang="zh-CN" altLang="en-US" sz="1800" spc="-10" dirty="0">
                <a:solidFill>
                  <a:srgbClr val="ADADAD"/>
                </a:solidFill>
                <a:latin typeface="Arial"/>
                <a:cs typeface="Arial"/>
              </a:rPr>
              <a:t>后天</a:t>
            </a:r>
            <a:endParaRPr lang="en-US" altLang="zh-CN" sz="1800" spc="-10" dirty="0">
              <a:solidFill>
                <a:srgbClr val="ADADAD"/>
              </a:solidFill>
              <a:latin typeface="Arial"/>
              <a:cs typeface="Arial"/>
            </a:endParaRPr>
          </a:p>
          <a:p>
            <a:pPr marL="12700" marR="5080" indent="-635" algn="ctr">
              <a:lnSpc>
                <a:spcPct val="100699"/>
              </a:lnSpc>
              <a:spcBef>
                <a:spcPts val="85"/>
              </a:spcBef>
            </a:pPr>
            <a:r>
              <a:rPr lang="zh-CN" altLang="en-US" sz="1800" spc="-10" dirty="0">
                <a:solidFill>
                  <a:srgbClr val="ADADAD"/>
                </a:solidFill>
                <a:latin typeface="Arial"/>
                <a:cs typeface="Arial"/>
              </a:rPr>
              <a:t>（输入）非常重要</a:t>
            </a:r>
            <a:endParaRPr sz="1800" dirty="0">
              <a:latin typeface="Arial"/>
              <a:cs typeface="Arial"/>
            </a:endParaRPr>
          </a:p>
        </p:txBody>
      </p:sp>
      <p:sp>
        <p:nvSpPr>
          <p:cNvPr id="7" name="object 7"/>
          <p:cNvSpPr txBox="1"/>
          <p:nvPr/>
        </p:nvSpPr>
        <p:spPr>
          <a:xfrm>
            <a:off x="3612474" y="1289330"/>
            <a:ext cx="3809280" cy="275268"/>
          </a:xfrm>
          <a:prstGeom prst="rect">
            <a:avLst/>
          </a:prstGeom>
        </p:spPr>
        <p:txBody>
          <a:bodyPr vert="horz" wrap="square" lIns="0" tIns="10795" rIns="0" bIns="0" rtlCol="0">
            <a:spAutoFit/>
          </a:bodyPr>
          <a:lstStyle/>
          <a:p>
            <a:pPr marL="12700" marR="5080" indent="488950">
              <a:lnSpc>
                <a:spcPct val="100699"/>
              </a:lnSpc>
              <a:spcBef>
                <a:spcPts val="85"/>
              </a:spcBef>
            </a:pPr>
            <a:r>
              <a:rPr lang="zh-CN" altLang="en-US" sz="1800" dirty="0">
                <a:solidFill>
                  <a:srgbClr val="009688"/>
                </a:solidFill>
                <a:latin typeface="Arial"/>
                <a:cs typeface="Arial"/>
              </a:rPr>
              <a:t>自然：因语言而异</a:t>
            </a:r>
            <a:endParaRPr sz="1800" dirty="0">
              <a:latin typeface="Arial"/>
              <a:cs typeface="Arial"/>
            </a:endParaRPr>
          </a:p>
        </p:txBody>
      </p:sp>
      <p:sp>
        <p:nvSpPr>
          <p:cNvPr id="8" name="object 8"/>
          <p:cNvSpPr txBox="1"/>
          <p:nvPr/>
        </p:nvSpPr>
        <p:spPr>
          <a:xfrm>
            <a:off x="3720746" y="3420131"/>
            <a:ext cx="5042254" cy="951735"/>
          </a:xfrm>
          <a:prstGeom prst="rect">
            <a:avLst/>
          </a:prstGeom>
        </p:spPr>
        <p:txBody>
          <a:bodyPr vert="horz" wrap="square" lIns="0" tIns="12700" rIns="0" bIns="0" rtlCol="0">
            <a:spAutoFit/>
          </a:bodyPr>
          <a:lstStyle/>
          <a:p>
            <a:pPr marL="1025525">
              <a:lnSpc>
                <a:spcPct val="100000"/>
              </a:lnSpc>
              <a:spcBef>
                <a:spcPts val="100"/>
              </a:spcBef>
            </a:pPr>
            <a:r>
              <a:rPr lang="zh-CN" altLang="en-US" sz="1800" dirty="0">
                <a:solidFill>
                  <a:srgbClr val="FF9900"/>
                </a:solidFill>
                <a:latin typeface="Arial"/>
                <a:cs typeface="Arial"/>
              </a:rPr>
              <a:t>认知论者和行为主义者</a:t>
            </a:r>
            <a:endParaRPr sz="1800" dirty="0">
              <a:latin typeface="Arial"/>
              <a:cs typeface="Arial"/>
            </a:endParaRPr>
          </a:p>
          <a:p>
            <a:pPr>
              <a:lnSpc>
                <a:spcPct val="100000"/>
              </a:lnSpc>
              <a:spcBef>
                <a:spcPts val="55"/>
              </a:spcBef>
            </a:pPr>
            <a:endParaRPr sz="2500" dirty="0">
              <a:latin typeface="Arial"/>
              <a:cs typeface="Arial"/>
            </a:endParaRPr>
          </a:p>
          <a:p>
            <a:pPr marL="12700" marR="2261870" indent="381000">
              <a:lnSpc>
                <a:spcPct val="100699"/>
              </a:lnSpc>
            </a:pPr>
            <a:r>
              <a:rPr lang="zh-CN" altLang="en-US" sz="1800" dirty="0">
                <a:solidFill>
                  <a:srgbClr val="FF9900"/>
                </a:solidFill>
                <a:latin typeface="Arial"/>
                <a:cs typeface="Arial"/>
              </a:rPr>
              <a:t>自然：域泛化</a:t>
            </a:r>
            <a:endParaRPr sz="1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75018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先天</a:t>
            </a:r>
            <a:r>
              <a:rPr lang="en-US" altLang="zh-CN" dirty="0"/>
              <a:t>vs</a:t>
            </a:r>
            <a:r>
              <a:rPr lang="zh-CN" altLang="en-US" dirty="0"/>
              <a:t>后天</a:t>
            </a:r>
            <a:endParaRPr spc="-10" dirty="0"/>
          </a:p>
        </p:txBody>
      </p:sp>
      <p:sp>
        <p:nvSpPr>
          <p:cNvPr id="3" name="object 3"/>
          <p:cNvSpPr txBox="1"/>
          <p:nvPr/>
        </p:nvSpPr>
        <p:spPr>
          <a:xfrm>
            <a:off x="1751725" y="3242381"/>
            <a:ext cx="2945765"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FF9900"/>
                </a:solidFill>
                <a:latin typeface="Arial"/>
                <a:cs typeface="Arial"/>
              </a:rPr>
              <a:t>认知论者与行为主义者</a:t>
            </a:r>
            <a:endParaRPr sz="1800" dirty="0">
              <a:latin typeface="Arial"/>
              <a:cs typeface="Arial"/>
            </a:endParaRPr>
          </a:p>
        </p:txBody>
      </p:sp>
      <p:sp>
        <p:nvSpPr>
          <p:cNvPr id="4" name="object 4"/>
          <p:cNvSpPr txBox="1"/>
          <p:nvPr/>
        </p:nvSpPr>
        <p:spPr>
          <a:xfrm>
            <a:off x="5920174" y="2435081"/>
            <a:ext cx="1242626"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spc="-10" dirty="0">
                <a:solidFill>
                  <a:srgbClr val="009688"/>
                </a:solidFill>
                <a:latin typeface="Arial"/>
                <a:cs typeface="Arial"/>
              </a:rPr>
              <a:t>先天论者</a:t>
            </a:r>
            <a:endParaRPr sz="1800" dirty="0">
              <a:latin typeface="Arial"/>
              <a:cs typeface="Arial"/>
            </a:endParaRPr>
          </a:p>
        </p:txBody>
      </p:sp>
      <p:pic>
        <p:nvPicPr>
          <p:cNvPr id="5" name="object 5"/>
          <p:cNvPicPr/>
          <p:nvPr/>
        </p:nvPicPr>
        <p:blipFill>
          <a:blip r:embed="rId2" cstate="print"/>
          <a:stretch>
            <a:fillRect/>
          </a:stretch>
        </p:blipFill>
        <p:spPr>
          <a:xfrm>
            <a:off x="1569547" y="2895522"/>
            <a:ext cx="5852207" cy="178484"/>
          </a:xfrm>
          <a:prstGeom prst="rect">
            <a:avLst/>
          </a:prstGeom>
        </p:spPr>
      </p:pic>
      <p:sp>
        <p:nvSpPr>
          <p:cNvPr id="6" name="object 6"/>
          <p:cNvSpPr txBox="1"/>
          <p:nvPr/>
        </p:nvSpPr>
        <p:spPr>
          <a:xfrm>
            <a:off x="439358" y="2273680"/>
            <a:ext cx="990600" cy="1114536"/>
          </a:xfrm>
          <a:prstGeom prst="rect">
            <a:avLst/>
          </a:prstGeom>
        </p:spPr>
        <p:txBody>
          <a:bodyPr vert="horz" wrap="square" lIns="0" tIns="10795" rIns="0" bIns="0" rtlCol="0">
            <a:spAutoFit/>
          </a:bodyPr>
          <a:lstStyle/>
          <a:p>
            <a:pPr marL="12700" marR="5080" indent="139700" algn="just">
              <a:lnSpc>
                <a:spcPct val="100699"/>
              </a:lnSpc>
              <a:spcBef>
                <a:spcPts val="85"/>
              </a:spcBef>
            </a:pPr>
            <a:r>
              <a:rPr lang="zh-CN" altLang="en-US" sz="1800" spc="-10" dirty="0">
                <a:solidFill>
                  <a:srgbClr val="ADADAD"/>
                </a:solidFill>
                <a:latin typeface="Arial"/>
                <a:cs typeface="Arial"/>
              </a:rPr>
              <a:t>自然（先天）</a:t>
            </a:r>
            <a:r>
              <a:rPr sz="1800" spc="-10" dirty="0">
                <a:solidFill>
                  <a:srgbClr val="ADADAD"/>
                </a:solidFill>
                <a:latin typeface="Arial"/>
                <a:cs typeface="Arial"/>
              </a:rPr>
              <a:t> </a:t>
            </a:r>
            <a:r>
              <a:rPr lang="zh-CN" altLang="en-US" sz="1800" spc="-10" dirty="0">
                <a:solidFill>
                  <a:srgbClr val="ADADAD"/>
                </a:solidFill>
                <a:latin typeface="Arial"/>
                <a:cs typeface="Arial"/>
              </a:rPr>
              <a:t>不那么重要</a:t>
            </a:r>
            <a:endParaRPr sz="1800" dirty="0">
              <a:latin typeface="Arial"/>
              <a:cs typeface="Arial"/>
            </a:endParaRPr>
          </a:p>
        </p:txBody>
      </p:sp>
      <p:sp>
        <p:nvSpPr>
          <p:cNvPr id="7" name="object 7"/>
          <p:cNvSpPr txBox="1"/>
          <p:nvPr/>
        </p:nvSpPr>
        <p:spPr>
          <a:xfrm>
            <a:off x="7647282" y="2273680"/>
            <a:ext cx="990600" cy="860428"/>
          </a:xfrm>
          <a:prstGeom prst="rect">
            <a:avLst/>
          </a:prstGeom>
        </p:spPr>
        <p:txBody>
          <a:bodyPr vert="horz" wrap="square" lIns="0" tIns="10795" rIns="0" bIns="0" rtlCol="0">
            <a:spAutoFit/>
          </a:bodyPr>
          <a:lstStyle/>
          <a:p>
            <a:pPr marL="12700" marR="5080" algn="ctr">
              <a:lnSpc>
                <a:spcPct val="100699"/>
              </a:lnSpc>
              <a:spcBef>
                <a:spcPts val="85"/>
              </a:spcBef>
            </a:pPr>
            <a:r>
              <a:rPr lang="zh-CN" altLang="en-US" sz="1800" spc="-10" dirty="0">
                <a:solidFill>
                  <a:srgbClr val="ADADAD"/>
                </a:solidFill>
                <a:latin typeface="Arial"/>
                <a:cs typeface="Arial"/>
              </a:rPr>
              <a:t>自然</a:t>
            </a:r>
            <a:endParaRPr lang="en-US" altLang="zh-CN" sz="1800" spc="-10" dirty="0">
              <a:solidFill>
                <a:srgbClr val="ADADAD"/>
              </a:solidFill>
              <a:latin typeface="Arial"/>
              <a:cs typeface="Arial"/>
            </a:endParaRPr>
          </a:p>
          <a:p>
            <a:pPr marL="12700" marR="5080" algn="ctr">
              <a:lnSpc>
                <a:spcPct val="100699"/>
              </a:lnSpc>
              <a:spcBef>
                <a:spcPts val="85"/>
              </a:spcBef>
            </a:pPr>
            <a:r>
              <a:rPr lang="zh-CN" altLang="en-US" sz="1800" spc="-10" dirty="0">
                <a:solidFill>
                  <a:srgbClr val="ADADAD"/>
                </a:solidFill>
                <a:latin typeface="Arial"/>
                <a:cs typeface="Arial"/>
              </a:rPr>
              <a:t>（先天） </a:t>
            </a:r>
          </a:p>
          <a:p>
            <a:pPr marL="12700" marR="5080" algn="ctr">
              <a:lnSpc>
                <a:spcPct val="100699"/>
              </a:lnSpc>
              <a:spcBef>
                <a:spcPts val="85"/>
              </a:spcBef>
            </a:pPr>
            <a:r>
              <a:rPr lang="zh-CN" altLang="en-US" sz="1800" spc="-10" dirty="0">
                <a:solidFill>
                  <a:srgbClr val="ADADAD"/>
                </a:solidFill>
                <a:latin typeface="Arial"/>
                <a:cs typeface="Arial"/>
              </a:rPr>
              <a:t>非常重要</a:t>
            </a:r>
            <a:endParaRPr sz="1800" dirty="0">
              <a:latin typeface="Arial"/>
              <a:cs typeface="Arial"/>
            </a:endParaRPr>
          </a:p>
        </p:txBody>
      </p:sp>
      <p:sp>
        <p:nvSpPr>
          <p:cNvPr id="8" name="object 8"/>
          <p:cNvSpPr txBox="1"/>
          <p:nvPr/>
        </p:nvSpPr>
        <p:spPr>
          <a:xfrm>
            <a:off x="3429000" y="1524817"/>
            <a:ext cx="2864526" cy="275268"/>
          </a:xfrm>
          <a:prstGeom prst="rect">
            <a:avLst/>
          </a:prstGeom>
        </p:spPr>
        <p:txBody>
          <a:bodyPr vert="horz" wrap="square" lIns="0" tIns="10795" rIns="0" bIns="0" rtlCol="0">
            <a:spAutoFit/>
          </a:bodyPr>
          <a:lstStyle/>
          <a:p>
            <a:pPr marL="12700" marR="5080" indent="488950" algn="l">
              <a:lnSpc>
                <a:spcPct val="100699"/>
              </a:lnSpc>
              <a:spcBef>
                <a:spcPts val="85"/>
              </a:spcBef>
            </a:pPr>
            <a:r>
              <a:rPr lang="zh-CN" altLang="en-US" dirty="0">
                <a:solidFill>
                  <a:srgbClr val="009688"/>
                </a:solidFill>
                <a:latin typeface="Arial"/>
                <a:cs typeface="Arial"/>
              </a:rPr>
              <a:t>自然：因语言而异</a:t>
            </a:r>
            <a:endParaRPr sz="1800" dirty="0">
              <a:latin typeface="Arial"/>
              <a:cs typeface="Arial"/>
            </a:endParaRPr>
          </a:p>
        </p:txBody>
      </p:sp>
      <p:sp>
        <p:nvSpPr>
          <p:cNvPr id="9" name="object 9"/>
          <p:cNvSpPr txBox="1"/>
          <p:nvPr/>
        </p:nvSpPr>
        <p:spPr>
          <a:xfrm>
            <a:off x="3574873" y="4031809"/>
            <a:ext cx="2572780" cy="275268"/>
          </a:xfrm>
          <a:prstGeom prst="rect">
            <a:avLst/>
          </a:prstGeom>
        </p:spPr>
        <p:txBody>
          <a:bodyPr vert="horz" wrap="square" lIns="0" tIns="10795" rIns="0" bIns="0" rtlCol="0">
            <a:spAutoFit/>
          </a:bodyPr>
          <a:lstStyle/>
          <a:p>
            <a:pPr marL="12700" marR="5080" indent="381000">
              <a:lnSpc>
                <a:spcPct val="100699"/>
              </a:lnSpc>
              <a:spcBef>
                <a:spcPts val="85"/>
              </a:spcBef>
            </a:pPr>
            <a:r>
              <a:rPr lang="zh-CN" altLang="en-US" dirty="0">
                <a:solidFill>
                  <a:srgbClr val="FF9900"/>
                </a:solidFill>
                <a:latin typeface="Arial"/>
                <a:cs typeface="Arial"/>
              </a:rPr>
              <a:t>自然：</a:t>
            </a:r>
            <a:r>
              <a:rPr lang="zh-CN" altLang="en-US" sz="1800" dirty="0">
                <a:solidFill>
                  <a:srgbClr val="FF9900"/>
                </a:solidFill>
                <a:latin typeface="Arial"/>
                <a:cs typeface="Arial"/>
              </a:rPr>
              <a:t>域泛化</a:t>
            </a:r>
            <a:endParaRPr sz="1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75018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先天</a:t>
            </a:r>
            <a:r>
              <a:rPr lang="en-US" altLang="zh-CN" dirty="0"/>
              <a:t>vs</a:t>
            </a:r>
            <a:r>
              <a:rPr lang="zh-CN" altLang="en-US" dirty="0"/>
              <a:t>后天</a:t>
            </a:r>
            <a:endParaRPr spc="-10" dirty="0"/>
          </a:p>
        </p:txBody>
      </p:sp>
      <p:sp>
        <p:nvSpPr>
          <p:cNvPr id="3" name="object 3"/>
          <p:cNvSpPr txBox="1"/>
          <p:nvPr/>
        </p:nvSpPr>
        <p:spPr>
          <a:xfrm>
            <a:off x="384725" y="1176351"/>
            <a:ext cx="8398510" cy="3004412"/>
          </a:xfrm>
          <a:prstGeom prst="rect">
            <a:avLst/>
          </a:prstGeom>
        </p:spPr>
        <p:txBody>
          <a:bodyPr vert="horz" wrap="square" lIns="0" tIns="12700" rIns="0" bIns="0" rtlCol="0">
            <a:spAutoFit/>
          </a:bodyPr>
          <a:lstStyle/>
          <a:p>
            <a:pPr marL="12700" marR="73025">
              <a:lnSpc>
                <a:spcPct val="114599"/>
              </a:lnSpc>
              <a:spcBef>
                <a:spcPts val="100"/>
              </a:spcBef>
            </a:pPr>
            <a:r>
              <a:rPr sz="1800" dirty="0">
                <a:solidFill>
                  <a:srgbClr val="ADADAD"/>
                </a:solidFill>
                <a:latin typeface="Arial"/>
                <a:cs typeface="Arial"/>
              </a:rPr>
              <a:t>“</a:t>
            </a:r>
            <a:r>
              <a:rPr lang="zh-CN" altLang="en-US" sz="1800" dirty="0">
                <a:solidFill>
                  <a:srgbClr val="ADADAD"/>
                </a:solidFill>
                <a:latin typeface="Arial"/>
                <a:cs typeface="Arial"/>
              </a:rPr>
              <a:t>语言功能的运用与我们组织系统的状况相关联，尽管这种关联可能是间接的。</a:t>
            </a:r>
            <a:r>
              <a:rPr lang="zh-CN" altLang="en-US" dirty="0">
                <a:solidFill>
                  <a:srgbClr val="ADADAD"/>
                </a:solidFill>
                <a:latin typeface="Arial"/>
                <a:cs typeface="Arial"/>
              </a:rPr>
              <a:t>这意味着，儿童语言的发展应该被视为发育和发展的一部分</a:t>
            </a:r>
            <a:r>
              <a:rPr lang="en-US" altLang="zh-CN" dirty="0">
                <a:solidFill>
                  <a:srgbClr val="ADADAD"/>
                </a:solidFill>
                <a:latin typeface="Arial"/>
                <a:cs typeface="Arial"/>
              </a:rPr>
              <a:t>——</a:t>
            </a:r>
            <a:r>
              <a:rPr lang="zh-CN" altLang="en-US" dirty="0">
                <a:solidFill>
                  <a:srgbClr val="ADADAD"/>
                </a:solidFill>
                <a:latin typeface="Arial"/>
                <a:cs typeface="Arial"/>
              </a:rPr>
              <a:t>儿童是在‘培育’语言，而不是在学习国家首都名字的意义上‘学习’语言。”</a:t>
            </a:r>
            <a:endParaRPr sz="1800" dirty="0">
              <a:latin typeface="Arial"/>
              <a:cs typeface="Arial"/>
            </a:endParaRPr>
          </a:p>
          <a:p>
            <a:pPr marL="3213100">
              <a:lnSpc>
                <a:spcPct val="100000"/>
              </a:lnSpc>
              <a:spcBef>
                <a:spcPts val="315"/>
              </a:spcBef>
            </a:pPr>
            <a:r>
              <a:rPr sz="1800" dirty="0">
                <a:solidFill>
                  <a:srgbClr val="ADADAD"/>
                </a:solidFill>
                <a:latin typeface="Arial"/>
                <a:cs typeface="Arial"/>
              </a:rPr>
              <a:t>-</a:t>
            </a:r>
            <a:r>
              <a:rPr sz="1800" spc="-25" dirty="0">
                <a:solidFill>
                  <a:srgbClr val="ADADAD"/>
                </a:solidFill>
                <a:latin typeface="Arial"/>
                <a:cs typeface="Arial"/>
              </a:rPr>
              <a:t> </a:t>
            </a:r>
            <a:r>
              <a:rPr sz="1800" dirty="0">
                <a:solidFill>
                  <a:srgbClr val="ADADAD"/>
                </a:solidFill>
                <a:latin typeface="Arial"/>
                <a:cs typeface="Arial"/>
              </a:rPr>
              <a:t>Anderson,</a:t>
            </a:r>
            <a:r>
              <a:rPr sz="1800" spc="-25" dirty="0">
                <a:solidFill>
                  <a:srgbClr val="ADADAD"/>
                </a:solidFill>
                <a:latin typeface="Arial"/>
                <a:cs typeface="Arial"/>
              </a:rPr>
              <a:t> </a:t>
            </a:r>
            <a:r>
              <a:rPr sz="1800" dirty="0">
                <a:solidFill>
                  <a:srgbClr val="ADADAD"/>
                </a:solidFill>
                <a:latin typeface="Arial"/>
                <a:cs typeface="Arial"/>
              </a:rPr>
              <a:t>Doctor</a:t>
            </a:r>
            <a:r>
              <a:rPr sz="1800" spc="-25" dirty="0">
                <a:solidFill>
                  <a:srgbClr val="ADADAD"/>
                </a:solidFill>
                <a:latin typeface="Arial"/>
                <a:cs typeface="Arial"/>
              </a:rPr>
              <a:t> </a:t>
            </a:r>
            <a:r>
              <a:rPr sz="1800" dirty="0">
                <a:solidFill>
                  <a:srgbClr val="ADADAD"/>
                </a:solidFill>
                <a:latin typeface="Arial"/>
                <a:cs typeface="Arial"/>
              </a:rPr>
              <a:t>Dolittle's</a:t>
            </a:r>
            <a:r>
              <a:rPr sz="1800" spc="-25" dirty="0">
                <a:solidFill>
                  <a:srgbClr val="ADADAD"/>
                </a:solidFill>
                <a:latin typeface="Arial"/>
                <a:cs typeface="Arial"/>
              </a:rPr>
              <a:t> </a:t>
            </a:r>
            <a:r>
              <a:rPr sz="1800" dirty="0">
                <a:solidFill>
                  <a:srgbClr val="ADADAD"/>
                </a:solidFill>
                <a:latin typeface="Arial"/>
                <a:cs typeface="Arial"/>
              </a:rPr>
              <a:t>Delusion,</a:t>
            </a:r>
            <a:r>
              <a:rPr sz="1800" spc="-25" dirty="0">
                <a:solidFill>
                  <a:srgbClr val="ADADAD"/>
                </a:solidFill>
                <a:latin typeface="Arial"/>
                <a:cs typeface="Arial"/>
              </a:rPr>
              <a:t> </a:t>
            </a:r>
            <a:r>
              <a:rPr sz="1800" spc="-10" dirty="0">
                <a:solidFill>
                  <a:srgbClr val="ADADAD"/>
                </a:solidFill>
                <a:latin typeface="Arial"/>
                <a:cs typeface="Arial"/>
              </a:rPr>
              <a:t>p.160</a:t>
            </a:r>
            <a:endParaRPr sz="1800" dirty="0">
              <a:latin typeface="Arial"/>
              <a:cs typeface="Arial"/>
            </a:endParaRPr>
          </a:p>
          <a:p>
            <a:pPr>
              <a:lnSpc>
                <a:spcPct val="100000"/>
              </a:lnSpc>
              <a:spcBef>
                <a:spcPts val="40"/>
              </a:spcBef>
            </a:pPr>
            <a:endParaRPr sz="2000" dirty="0">
              <a:latin typeface="Arial"/>
              <a:cs typeface="Arial"/>
            </a:endParaRPr>
          </a:p>
          <a:p>
            <a:pPr marL="27940">
              <a:lnSpc>
                <a:spcPct val="100000"/>
              </a:lnSpc>
            </a:pPr>
            <a:r>
              <a:rPr lang="en-US" altLang="zh-CN" sz="1800" dirty="0">
                <a:solidFill>
                  <a:srgbClr val="ADADAD"/>
                </a:solidFill>
                <a:latin typeface="Arial"/>
                <a:cs typeface="Arial"/>
              </a:rPr>
              <a:t>Anderson</a:t>
            </a:r>
            <a:r>
              <a:rPr lang="zh-CN" altLang="en-US" sz="1800" dirty="0">
                <a:solidFill>
                  <a:srgbClr val="ADADAD"/>
                </a:solidFill>
                <a:latin typeface="Arial"/>
                <a:cs typeface="Arial"/>
              </a:rPr>
              <a:t>的看法更倾向于先天还是后天的层面？为什么？</a:t>
            </a:r>
            <a:endParaRPr sz="1800" dirty="0">
              <a:latin typeface="Arial"/>
              <a:cs typeface="Arial"/>
            </a:endParaRPr>
          </a:p>
          <a:p>
            <a:pPr marL="469265" marR="5080" indent="-304800">
              <a:lnSpc>
                <a:spcPct val="114599"/>
              </a:lnSpc>
              <a:spcBef>
                <a:spcPts val="1570"/>
              </a:spcBef>
              <a:buChar char="-"/>
              <a:tabLst>
                <a:tab pos="469265" algn="l"/>
                <a:tab pos="469900" algn="l"/>
              </a:tabLst>
            </a:pPr>
            <a:r>
              <a:rPr lang="zh-CN" altLang="en-US" sz="1800" dirty="0">
                <a:solidFill>
                  <a:srgbClr val="ADADAD"/>
                </a:solidFill>
                <a:latin typeface="Arial"/>
                <a:cs typeface="Arial"/>
              </a:rPr>
              <a:t>他区分了</a:t>
            </a:r>
            <a:r>
              <a:rPr lang="zh-CN" altLang="en-US" sz="1800" b="1" dirty="0">
                <a:solidFill>
                  <a:srgbClr val="ADADAD"/>
                </a:solidFill>
                <a:latin typeface="Arial"/>
                <a:cs typeface="Arial"/>
              </a:rPr>
              <a:t>学习语言</a:t>
            </a:r>
            <a:r>
              <a:rPr lang="zh-CN" altLang="en-US" sz="1800" dirty="0">
                <a:solidFill>
                  <a:srgbClr val="ADADAD"/>
                </a:solidFill>
                <a:latin typeface="Arial"/>
                <a:cs typeface="Arial"/>
              </a:rPr>
              <a:t>和</a:t>
            </a:r>
            <a:r>
              <a:rPr lang="zh-CN" altLang="en-US" sz="1800" b="1" dirty="0">
                <a:solidFill>
                  <a:srgbClr val="ADADAD"/>
                </a:solidFill>
                <a:latin typeface="Arial"/>
                <a:cs typeface="Arial"/>
              </a:rPr>
              <a:t>发展语言</a:t>
            </a:r>
            <a:r>
              <a:rPr lang="zh-CN" altLang="en-US" sz="1800" dirty="0">
                <a:solidFill>
                  <a:srgbClr val="ADADAD"/>
                </a:solidFill>
                <a:latin typeface="Arial"/>
                <a:cs typeface="Arial"/>
              </a:rPr>
              <a:t>，因此他更倾向于先天的层面（和乔姆斯基一样，他相信存在基于特定语言的部分）</a:t>
            </a:r>
            <a:endParaRPr sz="1800" dirty="0">
              <a:latin typeface="Arial"/>
              <a:cs typeface="Arial"/>
            </a:endParaRPr>
          </a:p>
          <a:p>
            <a:pPr marL="469265" marR="796925" indent="-304800">
              <a:lnSpc>
                <a:spcPct val="114599"/>
              </a:lnSpc>
              <a:buChar char="-"/>
              <a:tabLst>
                <a:tab pos="469265" algn="l"/>
                <a:tab pos="469900" algn="l"/>
              </a:tabLst>
            </a:pPr>
            <a:r>
              <a:rPr lang="zh-CN" altLang="en-US" sz="1800" dirty="0">
                <a:solidFill>
                  <a:srgbClr val="ADADAD"/>
                </a:solidFill>
                <a:latin typeface="Arial"/>
                <a:cs typeface="Arial"/>
              </a:rPr>
              <a:t>他认为语言习得和获取其他类型的知识不同</a:t>
            </a:r>
            <a:endParaRPr sz="1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4333"/>
            <a:ext cx="8254365" cy="428322"/>
          </a:xfrm>
          <a:prstGeom prst="rect">
            <a:avLst/>
          </a:prstGeom>
        </p:spPr>
        <p:txBody>
          <a:bodyPr vert="horz" wrap="square" lIns="0" tIns="12700" rIns="0" bIns="0" rtlCol="0">
            <a:spAutoFit/>
          </a:bodyPr>
          <a:lstStyle/>
          <a:p>
            <a:pPr marL="12700">
              <a:lnSpc>
                <a:spcPct val="100000"/>
              </a:lnSpc>
              <a:spcBef>
                <a:spcPts val="100"/>
              </a:spcBef>
            </a:pPr>
            <a:r>
              <a:rPr lang="zh-CN" altLang="en-US" sz="2700" dirty="0"/>
              <a:t>为什么要预设基于特定语言的学习机制？</a:t>
            </a:r>
            <a:endParaRPr sz="2700" dirty="0"/>
          </a:p>
        </p:txBody>
      </p:sp>
      <p:sp>
        <p:nvSpPr>
          <p:cNvPr id="3" name="object 3"/>
          <p:cNvSpPr txBox="1"/>
          <p:nvPr/>
        </p:nvSpPr>
        <p:spPr>
          <a:xfrm>
            <a:off x="384725" y="1176351"/>
            <a:ext cx="8100695" cy="624786"/>
          </a:xfrm>
          <a:prstGeom prst="rect">
            <a:avLst/>
          </a:prstGeom>
        </p:spPr>
        <p:txBody>
          <a:bodyPr vert="horz" wrap="square" lIns="0" tIns="12700" rIns="0" bIns="0" rtlCol="0">
            <a:spAutoFit/>
          </a:bodyPr>
          <a:lstStyle/>
          <a:p>
            <a:pPr marL="12700" marR="5080">
              <a:lnSpc>
                <a:spcPct val="114599"/>
              </a:lnSpc>
              <a:spcBef>
                <a:spcPts val="100"/>
              </a:spcBef>
            </a:pPr>
            <a:r>
              <a:rPr lang="zh-CN" altLang="en-US" sz="1800" dirty="0">
                <a:solidFill>
                  <a:srgbClr val="ADADAD"/>
                </a:solidFill>
                <a:latin typeface="Arial"/>
                <a:cs typeface="Arial"/>
              </a:rPr>
              <a:t>乔姆斯基认为，儿童接受的输入并不足以使他们完全掌握一门语言中的复杂现象，这被称为刺激贫乏（</a:t>
            </a:r>
            <a:r>
              <a:rPr lang="en-US" altLang="zh-CN" sz="1800" dirty="0">
                <a:solidFill>
                  <a:srgbClr val="ADADAD"/>
                </a:solidFill>
                <a:latin typeface="Arial"/>
                <a:cs typeface="Arial"/>
              </a:rPr>
              <a:t>Poverty</a:t>
            </a:r>
            <a:r>
              <a:rPr lang="en-US" altLang="zh-CN" sz="1800" spc="-20" dirty="0">
                <a:solidFill>
                  <a:srgbClr val="ADADAD"/>
                </a:solidFill>
                <a:latin typeface="Arial"/>
                <a:cs typeface="Arial"/>
              </a:rPr>
              <a:t> </a:t>
            </a:r>
            <a:r>
              <a:rPr lang="en-US" altLang="zh-CN" sz="1800" dirty="0">
                <a:solidFill>
                  <a:srgbClr val="ADADAD"/>
                </a:solidFill>
                <a:latin typeface="Arial"/>
                <a:cs typeface="Arial"/>
              </a:rPr>
              <a:t>of</a:t>
            </a:r>
            <a:r>
              <a:rPr lang="en-US" altLang="zh-CN" sz="1800" spc="-25" dirty="0">
                <a:solidFill>
                  <a:srgbClr val="ADADAD"/>
                </a:solidFill>
                <a:latin typeface="Arial"/>
                <a:cs typeface="Arial"/>
              </a:rPr>
              <a:t> </a:t>
            </a:r>
            <a:r>
              <a:rPr lang="en-US" altLang="zh-CN" sz="1800" dirty="0">
                <a:solidFill>
                  <a:srgbClr val="ADADAD"/>
                </a:solidFill>
                <a:latin typeface="Arial"/>
                <a:cs typeface="Arial"/>
              </a:rPr>
              <a:t>the</a:t>
            </a:r>
            <a:r>
              <a:rPr lang="en-US" altLang="zh-CN" sz="1800" spc="-20" dirty="0">
                <a:solidFill>
                  <a:srgbClr val="ADADAD"/>
                </a:solidFill>
                <a:latin typeface="Arial"/>
                <a:cs typeface="Arial"/>
              </a:rPr>
              <a:t> </a:t>
            </a:r>
            <a:r>
              <a:rPr lang="en-US" altLang="zh-CN" sz="1800" dirty="0">
                <a:solidFill>
                  <a:srgbClr val="ADADAD"/>
                </a:solidFill>
                <a:latin typeface="Arial"/>
                <a:cs typeface="Arial"/>
              </a:rPr>
              <a:t>Stimulus</a:t>
            </a:r>
            <a:r>
              <a:rPr lang="en-US" altLang="zh-CN" sz="1800" spc="-20" dirty="0">
                <a:solidFill>
                  <a:srgbClr val="ADADAD"/>
                </a:solidFill>
                <a:latin typeface="Arial"/>
                <a:cs typeface="Arial"/>
              </a:rPr>
              <a:t> </a:t>
            </a:r>
            <a:r>
              <a:rPr lang="en-US" altLang="zh-CN" sz="1800" spc="-10" dirty="0">
                <a:solidFill>
                  <a:srgbClr val="ADADAD"/>
                </a:solidFill>
                <a:latin typeface="Arial"/>
                <a:cs typeface="Arial"/>
              </a:rPr>
              <a:t>Hypothesis</a:t>
            </a:r>
            <a:r>
              <a:rPr lang="zh-CN" altLang="en-US" sz="1800" dirty="0">
                <a:solidFill>
                  <a:srgbClr val="ADADAD"/>
                </a:solidFill>
                <a:latin typeface="Arial"/>
                <a:cs typeface="Arial"/>
              </a:rPr>
              <a:t>）。</a:t>
            </a:r>
            <a:endParaRPr sz="1800" dirty="0">
              <a:latin typeface="Arial"/>
              <a:cs typeface="Arial"/>
            </a:endParaRPr>
          </a:p>
        </p:txBody>
      </p:sp>
      <p:sp>
        <p:nvSpPr>
          <p:cNvPr id="4" name="object 4"/>
          <p:cNvSpPr txBox="1"/>
          <p:nvPr/>
        </p:nvSpPr>
        <p:spPr>
          <a:xfrm>
            <a:off x="3549650" y="2037588"/>
            <a:ext cx="466852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ADADAD"/>
                </a:solidFill>
                <a:latin typeface="Arial"/>
                <a:cs typeface="Arial"/>
              </a:rPr>
              <a:t>←</a:t>
            </a:r>
            <a:r>
              <a:rPr sz="1400" spc="-25" dirty="0">
                <a:solidFill>
                  <a:srgbClr val="ADADAD"/>
                </a:solidFill>
                <a:latin typeface="Arial"/>
                <a:cs typeface="Arial"/>
              </a:rPr>
              <a:t> </a:t>
            </a:r>
            <a:r>
              <a:rPr lang="zh-CN" altLang="en-US" sz="1400" spc="-25" dirty="0">
                <a:solidFill>
                  <a:srgbClr val="ADADAD"/>
                </a:solidFill>
                <a:latin typeface="Arial"/>
                <a:cs typeface="Arial"/>
              </a:rPr>
              <a:t>主动句，</a:t>
            </a:r>
            <a:r>
              <a:rPr lang="en-US" altLang="zh-CN" sz="1400" spc="-25" dirty="0">
                <a:solidFill>
                  <a:srgbClr val="ADADAD"/>
                </a:solidFill>
                <a:latin typeface="Arial"/>
                <a:cs typeface="Arial"/>
              </a:rPr>
              <a:t>the cat</a:t>
            </a:r>
            <a:r>
              <a:rPr lang="zh-CN" altLang="en-US" sz="1400" spc="-25" dirty="0">
                <a:solidFill>
                  <a:srgbClr val="ADADAD"/>
                </a:solidFill>
                <a:latin typeface="Arial"/>
                <a:cs typeface="Arial"/>
              </a:rPr>
              <a:t>是动词</a:t>
            </a:r>
            <a:r>
              <a:rPr lang="en-US" altLang="zh-CN" sz="1400" spc="-25" dirty="0">
                <a:solidFill>
                  <a:srgbClr val="ADADAD"/>
                </a:solidFill>
                <a:latin typeface="Arial"/>
                <a:cs typeface="Arial"/>
              </a:rPr>
              <a:t>thought</a:t>
            </a:r>
            <a:r>
              <a:rPr lang="zh-CN" altLang="en-US" sz="1400" spc="-25" dirty="0">
                <a:solidFill>
                  <a:srgbClr val="ADADAD"/>
                </a:solidFill>
                <a:latin typeface="Arial"/>
                <a:cs typeface="Arial"/>
              </a:rPr>
              <a:t>的宾语</a:t>
            </a:r>
            <a:endParaRPr sz="1400" dirty="0">
              <a:latin typeface="Arial"/>
              <a:cs typeface="Arial"/>
            </a:endParaRPr>
          </a:p>
        </p:txBody>
      </p:sp>
      <p:sp>
        <p:nvSpPr>
          <p:cNvPr id="5" name="object 5"/>
          <p:cNvSpPr txBox="1"/>
          <p:nvPr/>
        </p:nvSpPr>
        <p:spPr>
          <a:xfrm>
            <a:off x="3549650" y="2415413"/>
            <a:ext cx="489585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ADADAD"/>
                </a:solidFill>
                <a:latin typeface="Arial"/>
                <a:cs typeface="Arial"/>
              </a:rPr>
              <a:t>←</a:t>
            </a:r>
            <a:r>
              <a:rPr sz="1400" spc="-25" dirty="0">
                <a:solidFill>
                  <a:srgbClr val="ADADAD"/>
                </a:solidFill>
                <a:latin typeface="Arial"/>
                <a:cs typeface="Arial"/>
              </a:rPr>
              <a:t> </a:t>
            </a:r>
            <a:r>
              <a:rPr lang="zh-CN" altLang="en-US" sz="1400" spc="-25" dirty="0">
                <a:solidFill>
                  <a:srgbClr val="ADADAD"/>
                </a:solidFill>
                <a:latin typeface="Arial"/>
                <a:cs typeface="Arial"/>
              </a:rPr>
              <a:t>被动句，</a:t>
            </a:r>
            <a:r>
              <a:rPr lang="en-US" altLang="zh-CN" sz="1400" spc="-25" dirty="0">
                <a:solidFill>
                  <a:srgbClr val="ADADAD"/>
                </a:solidFill>
                <a:latin typeface="Arial"/>
                <a:cs typeface="Arial"/>
              </a:rPr>
              <a:t>the cat</a:t>
            </a:r>
            <a:r>
              <a:rPr lang="zh-CN" altLang="en-US" sz="1400" spc="-25" dirty="0">
                <a:solidFill>
                  <a:srgbClr val="ADADAD"/>
                </a:solidFill>
                <a:latin typeface="Arial"/>
                <a:cs typeface="Arial"/>
              </a:rPr>
              <a:t>是动词</a:t>
            </a:r>
            <a:r>
              <a:rPr lang="en-US" altLang="zh-CN" sz="1400" spc="-25" dirty="0">
                <a:solidFill>
                  <a:srgbClr val="ADADAD"/>
                </a:solidFill>
                <a:latin typeface="Arial"/>
                <a:cs typeface="Arial"/>
              </a:rPr>
              <a:t>thought</a:t>
            </a:r>
            <a:r>
              <a:rPr lang="zh-CN" altLang="en-US" sz="1400" spc="-25" dirty="0">
                <a:solidFill>
                  <a:srgbClr val="ADADAD"/>
                </a:solidFill>
                <a:latin typeface="Arial"/>
                <a:cs typeface="Arial"/>
              </a:rPr>
              <a:t>的主语</a:t>
            </a:r>
            <a:endParaRPr sz="1400" dirty="0">
              <a:latin typeface="Arial"/>
              <a:cs typeface="Arial"/>
            </a:endParaRPr>
          </a:p>
        </p:txBody>
      </p:sp>
      <p:sp>
        <p:nvSpPr>
          <p:cNvPr id="6" name="object 6"/>
          <p:cNvSpPr txBox="1"/>
          <p:nvPr/>
        </p:nvSpPr>
        <p:spPr>
          <a:xfrm>
            <a:off x="434975" y="3086538"/>
            <a:ext cx="4822825" cy="228268"/>
          </a:xfrm>
          <a:prstGeom prst="rect">
            <a:avLst/>
          </a:prstGeom>
        </p:spPr>
        <p:txBody>
          <a:bodyPr vert="horz" wrap="square" lIns="0" tIns="12700" rIns="0" bIns="0" rtlCol="0">
            <a:spAutoFit/>
          </a:bodyPr>
          <a:lstStyle/>
          <a:p>
            <a:pPr marL="12700">
              <a:lnSpc>
                <a:spcPct val="100000"/>
              </a:lnSpc>
              <a:spcBef>
                <a:spcPts val="100"/>
              </a:spcBef>
            </a:pPr>
            <a:r>
              <a:rPr lang="zh-CN" altLang="en-US" sz="1400" dirty="0">
                <a:solidFill>
                  <a:srgbClr val="ADADAD"/>
                </a:solidFill>
                <a:latin typeface="Arial"/>
                <a:cs typeface="Arial"/>
              </a:rPr>
              <a:t>可以用以下两种策略推导出句子（</a:t>
            </a:r>
            <a:r>
              <a:rPr lang="en-US" altLang="zh-CN" sz="1400" dirty="0">
                <a:solidFill>
                  <a:srgbClr val="ADADAD"/>
                </a:solidFill>
                <a:latin typeface="Arial"/>
                <a:cs typeface="Arial"/>
              </a:rPr>
              <a:t>2</a:t>
            </a:r>
            <a:r>
              <a:rPr lang="zh-CN" altLang="en-US" sz="1400" dirty="0">
                <a:solidFill>
                  <a:srgbClr val="ADADAD"/>
                </a:solidFill>
                <a:latin typeface="Arial"/>
                <a:cs typeface="Arial"/>
              </a:rPr>
              <a:t>）中的被动态</a:t>
            </a:r>
            <a:r>
              <a:rPr lang="zh-CN" altLang="en-US" sz="1400" spc="-15" dirty="0">
                <a:solidFill>
                  <a:srgbClr val="ADADAD"/>
                </a:solidFill>
                <a:latin typeface="Arial"/>
                <a:cs typeface="Arial"/>
              </a:rPr>
              <a:t>：</a:t>
            </a:r>
            <a:endParaRPr sz="1400" dirty="0">
              <a:latin typeface="Arial"/>
              <a:cs typeface="Arial"/>
            </a:endParaRPr>
          </a:p>
        </p:txBody>
      </p:sp>
      <p:sp>
        <p:nvSpPr>
          <p:cNvPr id="7" name="object 7"/>
          <p:cNvSpPr txBox="1"/>
          <p:nvPr/>
        </p:nvSpPr>
        <p:spPr>
          <a:xfrm>
            <a:off x="604398" y="3296087"/>
            <a:ext cx="4272401" cy="228268"/>
          </a:xfrm>
          <a:prstGeom prst="rect">
            <a:avLst/>
          </a:prstGeom>
        </p:spPr>
        <p:txBody>
          <a:bodyPr vert="horz" wrap="square" lIns="0" tIns="12700" rIns="0" bIns="0" rtlCol="0">
            <a:spAutoFit/>
          </a:bodyPr>
          <a:lstStyle/>
          <a:p>
            <a:pPr marL="12700">
              <a:lnSpc>
                <a:spcPct val="100000"/>
              </a:lnSpc>
              <a:spcBef>
                <a:spcPts val="100"/>
              </a:spcBef>
              <a:tabLst>
                <a:tab pos="30035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线性序次（</a:t>
            </a:r>
            <a:r>
              <a:rPr sz="1400" dirty="0">
                <a:solidFill>
                  <a:srgbClr val="ADADAD"/>
                </a:solidFill>
                <a:latin typeface="Arial"/>
                <a:cs typeface="Arial"/>
              </a:rPr>
              <a:t>Linear</a:t>
            </a:r>
            <a:r>
              <a:rPr sz="1400" spc="-40" dirty="0">
                <a:solidFill>
                  <a:srgbClr val="ADADAD"/>
                </a:solidFill>
                <a:latin typeface="Arial"/>
                <a:cs typeface="Arial"/>
              </a:rPr>
              <a:t> </a:t>
            </a:r>
            <a:r>
              <a:rPr lang="en-US" altLang="zh-CN" sz="1400" spc="-10" dirty="0">
                <a:solidFill>
                  <a:srgbClr val="ADADAD"/>
                </a:solidFill>
                <a:latin typeface="Arial"/>
                <a:cs typeface="Arial"/>
              </a:rPr>
              <a:t>O</a:t>
            </a:r>
            <a:r>
              <a:rPr sz="1400" spc="-10" dirty="0">
                <a:solidFill>
                  <a:srgbClr val="ADADAD"/>
                </a:solidFill>
                <a:latin typeface="Arial"/>
                <a:cs typeface="Arial"/>
              </a:rPr>
              <a:t>rder</a:t>
            </a:r>
            <a:r>
              <a:rPr lang="zh-CN" altLang="en-US" sz="1400" spc="-10" dirty="0">
                <a:solidFill>
                  <a:srgbClr val="ADADAD"/>
                </a:solidFill>
                <a:latin typeface="Arial"/>
                <a:cs typeface="Arial"/>
              </a:rPr>
              <a:t>）</a:t>
            </a:r>
            <a:endParaRPr sz="1400" dirty="0">
              <a:latin typeface="Arial"/>
              <a:cs typeface="Arial"/>
            </a:endParaRPr>
          </a:p>
        </p:txBody>
      </p:sp>
      <p:sp>
        <p:nvSpPr>
          <p:cNvPr id="8" name="object 8"/>
          <p:cNvSpPr txBox="1"/>
          <p:nvPr/>
        </p:nvSpPr>
        <p:spPr>
          <a:xfrm>
            <a:off x="604399" y="3505637"/>
            <a:ext cx="5027295" cy="652102"/>
          </a:xfrm>
          <a:prstGeom prst="rect">
            <a:avLst/>
          </a:prstGeom>
        </p:spPr>
        <p:txBody>
          <a:bodyPr vert="horz" wrap="square" lIns="0" tIns="22860" rIns="0" bIns="0" rtlCol="0">
            <a:spAutoFit/>
          </a:bodyPr>
          <a:lstStyle/>
          <a:p>
            <a:pPr marL="757555" marR="5080" indent="-288290">
              <a:lnSpc>
                <a:spcPts val="1650"/>
              </a:lnSpc>
              <a:spcBef>
                <a:spcPts val="180"/>
              </a:spcBef>
              <a:tabLst>
                <a:tab pos="75755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把紧跟在动词后面的名词当作被动态的主语</a:t>
            </a:r>
            <a:r>
              <a:rPr sz="1400" spc="-10" dirty="0">
                <a:solidFill>
                  <a:srgbClr val="ADADAD"/>
                </a:solidFill>
                <a:latin typeface="Arial"/>
                <a:cs typeface="Arial"/>
              </a:rPr>
              <a:t>”</a:t>
            </a:r>
            <a:endParaRPr sz="1400" dirty="0">
              <a:latin typeface="Arial"/>
              <a:cs typeface="Arial"/>
            </a:endParaRPr>
          </a:p>
          <a:p>
            <a:pPr marL="12700">
              <a:lnSpc>
                <a:spcPts val="1585"/>
              </a:lnSpc>
              <a:tabLst>
                <a:tab pos="30035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句法结构（</a:t>
            </a:r>
            <a:r>
              <a:rPr sz="1400" dirty="0">
                <a:solidFill>
                  <a:srgbClr val="ADADAD"/>
                </a:solidFill>
                <a:latin typeface="Arial"/>
                <a:cs typeface="Arial"/>
              </a:rPr>
              <a:t>Syntactic</a:t>
            </a:r>
            <a:r>
              <a:rPr sz="1400" spc="-35" dirty="0">
                <a:solidFill>
                  <a:srgbClr val="ADADAD"/>
                </a:solidFill>
                <a:latin typeface="Arial"/>
                <a:cs typeface="Arial"/>
              </a:rPr>
              <a:t> </a:t>
            </a:r>
            <a:r>
              <a:rPr lang="en-US" altLang="zh-CN" sz="1400" spc="-10" dirty="0">
                <a:solidFill>
                  <a:srgbClr val="ADADAD"/>
                </a:solidFill>
                <a:latin typeface="Arial"/>
                <a:cs typeface="Arial"/>
              </a:rPr>
              <a:t>S</a:t>
            </a:r>
            <a:r>
              <a:rPr sz="1400" spc="-10" dirty="0">
                <a:solidFill>
                  <a:srgbClr val="ADADAD"/>
                </a:solidFill>
                <a:latin typeface="Arial"/>
                <a:cs typeface="Arial"/>
              </a:rPr>
              <a:t>tructure</a:t>
            </a:r>
            <a:r>
              <a:rPr lang="zh-CN" altLang="en-US" sz="1400" spc="-10" dirty="0">
                <a:solidFill>
                  <a:srgbClr val="ADADAD"/>
                </a:solidFill>
                <a:latin typeface="Arial"/>
                <a:cs typeface="Arial"/>
              </a:rPr>
              <a:t>）</a:t>
            </a:r>
            <a:endParaRPr sz="1400" dirty="0">
              <a:latin typeface="Arial"/>
              <a:cs typeface="Arial"/>
            </a:endParaRPr>
          </a:p>
          <a:p>
            <a:pPr marL="469265">
              <a:lnSpc>
                <a:spcPts val="1664"/>
              </a:lnSpc>
              <a:tabLst>
                <a:tab pos="75755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把位置最高的名词短语当作被动态的主语</a:t>
            </a:r>
            <a:r>
              <a:rPr sz="1400" spc="-10" dirty="0">
                <a:solidFill>
                  <a:srgbClr val="ADADAD"/>
                </a:solidFill>
                <a:latin typeface="Arial"/>
                <a:cs typeface="Arial"/>
              </a:rPr>
              <a:t>”</a:t>
            </a:r>
            <a:endParaRPr sz="1400" dirty="0">
              <a:latin typeface="Arial"/>
              <a:cs typeface="Arial"/>
            </a:endParaRPr>
          </a:p>
        </p:txBody>
      </p:sp>
      <p:sp>
        <p:nvSpPr>
          <p:cNvPr id="9" name="object 9"/>
          <p:cNvSpPr txBox="1"/>
          <p:nvPr/>
        </p:nvSpPr>
        <p:spPr>
          <a:xfrm>
            <a:off x="7400925" y="2858285"/>
            <a:ext cx="119380" cy="184785"/>
          </a:xfrm>
          <a:prstGeom prst="rect">
            <a:avLst/>
          </a:prstGeom>
        </p:spPr>
        <p:txBody>
          <a:bodyPr vert="horz" wrap="square" lIns="0" tIns="0" rIns="0" bIns="0" rtlCol="0">
            <a:spAutoFit/>
          </a:bodyPr>
          <a:lstStyle/>
          <a:p>
            <a:pPr>
              <a:lnSpc>
                <a:spcPts val="1435"/>
              </a:lnSpc>
            </a:pPr>
            <a:r>
              <a:rPr sz="1300" b="1" dirty="0">
                <a:solidFill>
                  <a:srgbClr val="0000FF"/>
                </a:solidFill>
                <a:latin typeface="Arial"/>
                <a:cs typeface="Arial"/>
              </a:rPr>
              <a:t>N</a:t>
            </a:r>
            <a:endParaRPr sz="1300">
              <a:latin typeface="Arial"/>
              <a:cs typeface="Arial"/>
            </a:endParaRPr>
          </a:p>
        </p:txBody>
      </p:sp>
      <p:pic>
        <p:nvPicPr>
          <p:cNvPr id="10" name="object 10"/>
          <p:cNvPicPr/>
          <p:nvPr/>
        </p:nvPicPr>
        <p:blipFill>
          <a:blip r:embed="rId2" cstate="print"/>
          <a:stretch>
            <a:fillRect/>
          </a:stretch>
        </p:blipFill>
        <p:spPr>
          <a:xfrm>
            <a:off x="6538912" y="2652712"/>
            <a:ext cx="1971824" cy="2274824"/>
          </a:xfrm>
          <a:prstGeom prst="rect">
            <a:avLst/>
          </a:prstGeom>
        </p:spPr>
      </p:pic>
      <p:sp>
        <p:nvSpPr>
          <p:cNvPr id="11" name="object 11"/>
          <p:cNvSpPr txBox="1"/>
          <p:nvPr/>
        </p:nvSpPr>
        <p:spPr>
          <a:xfrm>
            <a:off x="6972300" y="3248025"/>
            <a:ext cx="141605" cy="213360"/>
          </a:xfrm>
          <a:prstGeom prst="rect">
            <a:avLst/>
          </a:prstGeom>
          <a:solidFill>
            <a:srgbClr val="FFFFFF"/>
          </a:solidFill>
        </p:spPr>
        <p:txBody>
          <a:bodyPr vert="horz" wrap="square" lIns="0" tIns="0" rIns="0" bIns="0" rtlCol="0">
            <a:spAutoFit/>
          </a:bodyPr>
          <a:lstStyle/>
          <a:p>
            <a:pPr>
              <a:lnSpc>
                <a:spcPts val="1625"/>
              </a:lnSpc>
            </a:pPr>
            <a:r>
              <a:rPr sz="1400" b="1" dirty="0">
                <a:solidFill>
                  <a:srgbClr val="0000FF"/>
                </a:solidFill>
                <a:latin typeface="Arial"/>
                <a:cs typeface="Arial"/>
              </a:rPr>
              <a:t>N</a:t>
            </a:r>
            <a:endParaRPr sz="1400">
              <a:latin typeface="Arial"/>
              <a:cs typeface="Arial"/>
            </a:endParaRPr>
          </a:p>
        </p:txBody>
      </p:sp>
      <p:sp>
        <p:nvSpPr>
          <p:cNvPr id="13" name="object 13"/>
          <p:cNvSpPr txBox="1"/>
          <p:nvPr/>
        </p:nvSpPr>
        <p:spPr>
          <a:xfrm>
            <a:off x="387350" y="1999488"/>
            <a:ext cx="290004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ADADAD"/>
                </a:solidFill>
                <a:latin typeface="Arial"/>
                <a:cs typeface="Arial"/>
              </a:rPr>
              <a:t>1.</a:t>
            </a:r>
            <a:r>
              <a:rPr sz="1400" spc="-15" dirty="0">
                <a:solidFill>
                  <a:srgbClr val="ADADAD"/>
                </a:solidFill>
                <a:latin typeface="Arial"/>
                <a:cs typeface="Arial"/>
              </a:rPr>
              <a:t> </a:t>
            </a:r>
            <a:r>
              <a:rPr sz="1400" dirty="0">
                <a:solidFill>
                  <a:srgbClr val="ADADAD"/>
                </a:solidFill>
                <a:latin typeface="Arial"/>
                <a:cs typeface="Arial"/>
              </a:rPr>
              <a:t>You</a:t>
            </a:r>
            <a:r>
              <a:rPr sz="1400" spc="-15" dirty="0">
                <a:solidFill>
                  <a:srgbClr val="ADADAD"/>
                </a:solidFill>
                <a:latin typeface="Arial"/>
                <a:cs typeface="Arial"/>
              </a:rPr>
              <a:t> </a:t>
            </a:r>
            <a:r>
              <a:rPr sz="1400" dirty="0">
                <a:solidFill>
                  <a:srgbClr val="ADADAD"/>
                </a:solidFill>
                <a:latin typeface="Arial"/>
                <a:cs typeface="Arial"/>
              </a:rPr>
              <a:t>thought</a:t>
            </a:r>
            <a:r>
              <a:rPr sz="1400" spc="-10"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a:t>
            </a:r>
            <a:r>
              <a:rPr sz="1400" spc="-15" dirty="0">
                <a:solidFill>
                  <a:srgbClr val="EEFF41"/>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0" dirty="0">
                <a:solidFill>
                  <a:srgbClr val="ADADAD"/>
                </a:solidFill>
                <a:latin typeface="Arial"/>
                <a:cs typeface="Arial"/>
              </a:rPr>
              <a:t> present.</a:t>
            </a:r>
            <a:endParaRPr sz="1400">
              <a:latin typeface="Arial"/>
              <a:cs typeface="Arial"/>
            </a:endParaRPr>
          </a:p>
        </p:txBody>
      </p:sp>
      <p:sp>
        <p:nvSpPr>
          <p:cNvPr id="14" name="object 14"/>
          <p:cNvSpPr txBox="1"/>
          <p:nvPr/>
        </p:nvSpPr>
        <p:spPr>
          <a:xfrm>
            <a:off x="387350" y="2377313"/>
            <a:ext cx="277114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ADADAD"/>
                </a:solidFill>
                <a:latin typeface="Arial"/>
                <a:cs typeface="Arial"/>
              </a:rPr>
              <a:t>2.</a:t>
            </a:r>
            <a:r>
              <a:rPr sz="1400" spc="-25"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a:t>
            </a:r>
            <a:r>
              <a:rPr sz="1400" spc="-10" dirty="0">
                <a:solidFill>
                  <a:srgbClr val="EEFF41"/>
                </a:solidFill>
                <a:latin typeface="Arial"/>
                <a:cs typeface="Arial"/>
              </a:rPr>
              <a:t> </a:t>
            </a:r>
            <a:r>
              <a:rPr sz="1400" dirty="0">
                <a:solidFill>
                  <a:srgbClr val="ADADAD"/>
                </a:solidFill>
                <a:latin typeface="Arial"/>
                <a:cs typeface="Arial"/>
              </a:rPr>
              <a:t>is</a:t>
            </a:r>
            <a:r>
              <a:rPr sz="1400" spc="-10" dirty="0">
                <a:solidFill>
                  <a:srgbClr val="ADADAD"/>
                </a:solidFill>
                <a:latin typeface="Arial"/>
                <a:cs typeface="Arial"/>
              </a:rPr>
              <a:t> </a:t>
            </a:r>
            <a:r>
              <a:rPr sz="1400" dirty="0">
                <a:solidFill>
                  <a:srgbClr val="ADADAD"/>
                </a:solidFill>
                <a:latin typeface="Arial"/>
                <a:cs typeface="Arial"/>
              </a:rPr>
              <a:t>thought</a:t>
            </a:r>
            <a:r>
              <a:rPr sz="1400" spc="-15" dirty="0">
                <a:solidFill>
                  <a:srgbClr val="ADADAD"/>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0" dirty="0">
                <a:solidFill>
                  <a:srgbClr val="ADADAD"/>
                </a:solidFill>
                <a:latin typeface="Arial"/>
                <a:cs typeface="Arial"/>
              </a:rPr>
              <a:t> present.</a:t>
            </a:r>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034790"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关键词和概念</a:t>
            </a:r>
            <a:endParaRPr spc="-10" dirty="0"/>
          </a:p>
        </p:txBody>
      </p:sp>
      <p:sp>
        <p:nvSpPr>
          <p:cNvPr id="3" name="object 3"/>
          <p:cNvSpPr txBox="1"/>
          <p:nvPr/>
        </p:nvSpPr>
        <p:spPr>
          <a:xfrm>
            <a:off x="384725" y="1218388"/>
            <a:ext cx="7997275" cy="3233706"/>
          </a:xfrm>
          <a:prstGeom prst="rect">
            <a:avLst/>
          </a:prstGeom>
        </p:spPr>
        <p:txBody>
          <a:bodyPr vert="horz" wrap="square" lIns="0" tIns="12700" rIns="0" bIns="0" rtlCol="0">
            <a:spAutoFit/>
          </a:bodyPr>
          <a:lstStyle/>
          <a:p>
            <a:pPr marL="12700">
              <a:lnSpc>
                <a:spcPct val="100000"/>
              </a:lnSpc>
              <a:spcBef>
                <a:spcPts val="100"/>
              </a:spcBef>
            </a:pPr>
            <a:r>
              <a:rPr lang="zh-CN" altLang="en-US" sz="1400" dirty="0">
                <a:solidFill>
                  <a:srgbClr val="ADADAD"/>
                </a:solidFill>
                <a:latin typeface="Arial"/>
                <a:cs typeface="Arial"/>
              </a:rPr>
              <a:t>语言习得研究的历史</a:t>
            </a:r>
            <a:endParaRPr sz="1400" dirty="0">
              <a:latin typeface="Arial"/>
              <a:cs typeface="Arial"/>
            </a:endParaRPr>
          </a:p>
          <a:p>
            <a:pPr>
              <a:lnSpc>
                <a:spcPct val="100000"/>
              </a:lnSpc>
              <a:spcBef>
                <a:spcPts val="5"/>
              </a:spcBef>
            </a:pPr>
            <a:endParaRPr sz="1600" dirty="0">
              <a:latin typeface="Arial"/>
              <a:cs typeface="Arial"/>
            </a:endParaRPr>
          </a:p>
          <a:p>
            <a:pPr marL="12700">
              <a:lnSpc>
                <a:spcPct val="100000"/>
              </a:lnSpc>
            </a:pPr>
            <a:r>
              <a:rPr lang="zh-CN" altLang="en-US" sz="1400" dirty="0">
                <a:solidFill>
                  <a:srgbClr val="ADADAD"/>
                </a:solidFill>
                <a:latin typeface="Arial"/>
                <a:cs typeface="Arial"/>
              </a:rPr>
              <a:t>语言习得的研究方法</a:t>
            </a:r>
            <a:endParaRPr sz="1400" dirty="0">
              <a:latin typeface="Arial"/>
              <a:cs typeface="Arial"/>
            </a:endParaRPr>
          </a:p>
          <a:p>
            <a:pPr>
              <a:lnSpc>
                <a:spcPct val="100000"/>
              </a:lnSpc>
              <a:spcBef>
                <a:spcPts val="5"/>
              </a:spcBef>
            </a:pPr>
            <a:endParaRPr sz="1600" dirty="0">
              <a:latin typeface="Arial"/>
              <a:cs typeface="Arial"/>
            </a:endParaRPr>
          </a:p>
          <a:p>
            <a:pPr marL="469900" indent="-288290">
              <a:lnSpc>
                <a:spcPct val="100000"/>
              </a:lnSpc>
              <a:buChar char="-"/>
              <a:tabLst>
                <a:tab pos="469265" algn="l"/>
                <a:tab pos="469900" algn="l"/>
              </a:tabLst>
            </a:pPr>
            <a:r>
              <a:rPr lang="zh-CN" altLang="en-US" sz="1400" dirty="0">
                <a:solidFill>
                  <a:srgbClr val="ADADAD"/>
                </a:solidFill>
                <a:latin typeface="Arial"/>
                <a:cs typeface="Arial"/>
              </a:rPr>
              <a:t>域泛化（</a:t>
            </a:r>
            <a:r>
              <a:rPr sz="1400" dirty="0">
                <a:solidFill>
                  <a:srgbClr val="ADADAD"/>
                </a:solidFill>
                <a:latin typeface="Arial"/>
                <a:cs typeface="Arial"/>
              </a:rPr>
              <a:t>domain</a:t>
            </a:r>
            <a:r>
              <a:rPr lang="en-US" sz="1400" spc="-30" dirty="0">
                <a:solidFill>
                  <a:srgbClr val="ADADAD"/>
                </a:solidFill>
                <a:latin typeface="Arial"/>
                <a:cs typeface="Arial"/>
              </a:rPr>
              <a:t>-</a:t>
            </a:r>
            <a:r>
              <a:rPr sz="1400" spc="-10" dirty="0">
                <a:solidFill>
                  <a:srgbClr val="ADADAD"/>
                </a:solidFill>
                <a:latin typeface="Arial"/>
                <a:cs typeface="Arial"/>
              </a:rPr>
              <a:t>general</a:t>
            </a:r>
            <a:r>
              <a:rPr lang="zh-CN" altLang="en-US" sz="1400" spc="-10" dirty="0">
                <a:solidFill>
                  <a:srgbClr val="ADADAD"/>
                </a:solidFill>
                <a:latin typeface="Arial"/>
                <a:cs typeface="Arial"/>
              </a:rPr>
              <a:t>）</a:t>
            </a:r>
            <a:endParaRPr sz="1400" dirty="0">
              <a:latin typeface="Arial"/>
              <a:cs typeface="Arial"/>
            </a:endParaRPr>
          </a:p>
          <a:p>
            <a:pPr marL="469900" indent="-288290">
              <a:lnSpc>
                <a:spcPct val="100000"/>
              </a:lnSpc>
              <a:spcBef>
                <a:spcPts val="270"/>
              </a:spcBef>
              <a:buChar char="-"/>
              <a:tabLst>
                <a:tab pos="469265" algn="l"/>
                <a:tab pos="469900" algn="l"/>
              </a:tabLst>
            </a:pPr>
            <a:r>
              <a:rPr lang="zh-CN" altLang="en-US" sz="1400" spc="-10" dirty="0">
                <a:solidFill>
                  <a:srgbClr val="ADADAD"/>
                </a:solidFill>
                <a:latin typeface="Arial"/>
                <a:cs typeface="Arial"/>
              </a:rPr>
              <a:t>基于特定语言（</a:t>
            </a:r>
            <a:r>
              <a:rPr sz="1400" spc="-10" dirty="0">
                <a:solidFill>
                  <a:srgbClr val="ADADAD"/>
                </a:solidFill>
                <a:latin typeface="Arial"/>
                <a:cs typeface="Arial"/>
              </a:rPr>
              <a:t>language-specific</a:t>
            </a:r>
            <a:r>
              <a:rPr lang="zh-CN" altLang="en-US" sz="1400" spc="-10" dirty="0">
                <a:solidFill>
                  <a:srgbClr val="ADADAD"/>
                </a:solidFill>
                <a:latin typeface="Arial"/>
                <a:cs typeface="Arial"/>
              </a:rPr>
              <a:t>）</a:t>
            </a:r>
            <a:endParaRPr sz="1400" dirty="0">
              <a:latin typeface="Arial"/>
              <a:cs typeface="Arial"/>
            </a:endParaRPr>
          </a:p>
          <a:p>
            <a:pPr>
              <a:lnSpc>
                <a:spcPct val="100000"/>
              </a:lnSpc>
              <a:spcBef>
                <a:spcPts val="5"/>
              </a:spcBef>
            </a:pPr>
            <a:endParaRPr sz="1600" dirty="0">
              <a:latin typeface="Arial"/>
              <a:cs typeface="Arial"/>
            </a:endParaRPr>
          </a:p>
          <a:p>
            <a:pPr marL="12700">
              <a:lnSpc>
                <a:spcPct val="100000"/>
              </a:lnSpc>
            </a:pPr>
            <a:r>
              <a:rPr lang="zh-CN" altLang="en-US" sz="1400" dirty="0">
                <a:solidFill>
                  <a:srgbClr val="ADADAD"/>
                </a:solidFill>
                <a:latin typeface="Arial"/>
                <a:cs typeface="Arial"/>
              </a:rPr>
              <a:t>关键期（</a:t>
            </a:r>
            <a:r>
              <a:rPr sz="1400" dirty="0">
                <a:solidFill>
                  <a:srgbClr val="ADADAD"/>
                </a:solidFill>
                <a:latin typeface="Arial"/>
                <a:cs typeface="Arial"/>
              </a:rPr>
              <a:t>Critical</a:t>
            </a:r>
            <a:r>
              <a:rPr sz="1400" spc="-40" dirty="0">
                <a:solidFill>
                  <a:srgbClr val="ADADAD"/>
                </a:solidFill>
                <a:latin typeface="Arial"/>
                <a:cs typeface="Arial"/>
              </a:rPr>
              <a:t> </a:t>
            </a:r>
            <a:r>
              <a:rPr sz="1400" spc="-10" dirty="0">
                <a:solidFill>
                  <a:srgbClr val="ADADAD"/>
                </a:solidFill>
                <a:latin typeface="Arial"/>
                <a:cs typeface="Arial"/>
              </a:rPr>
              <a:t>Period</a:t>
            </a:r>
            <a:r>
              <a:rPr lang="zh-CN" altLang="en-US" sz="1400" spc="-10" dirty="0">
                <a:solidFill>
                  <a:srgbClr val="ADADAD"/>
                </a:solidFill>
                <a:latin typeface="Arial"/>
                <a:cs typeface="Arial"/>
              </a:rPr>
              <a:t>）</a:t>
            </a:r>
            <a:endParaRPr sz="1400" dirty="0">
              <a:latin typeface="Arial"/>
              <a:cs typeface="Arial"/>
            </a:endParaRPr>
          </a:p>
          <a:p>
            <a:pPr marL="12700" marR="2119630">
              <a:lnSpc>
                <a:spcPct val="209800"/>
              </a:lnSpc>
            </a:pPr>
            <a:r>
              <a:rPr lang="zh-CN" altLang="en-US" sz="1400" dirty="0">
                <a:solidFill>
                  <a:srgbClr val="ADADAD"/>
                </a:solidFill>
                <a:latin typeface="Arial"/>
                <a:cs typeface="Arial"/>
              </a:rPr>
              <a:t>刺激贫乏（</a:t>
            </a:r>
            <a:r>
              <a:rPr lang="en-US" altLang="zh-CN" sz="1400" dirty="0">
                <a:solidFill>
                  <a:srgbClr val="ADADAD"/>
                </a:solidFill>
                <a:latin typeface="Arial"/>
                <a:cs typeface="Arial"/>
              </a:rPr>
              <a:t>Poverty of the Stimulus</a:t>
            </a:r>
            <a:r>
              <a:rPr lang="zh-CN" altLang="en-US" sz="1400" dirty="0">
                <a:solidFill>
                  <a:srgbClr val="ADADAD"/>
                </a:solidFill>
                <a:latin typeface="Arial"/>
                <a:cs typeface="Arial"/>
              </a:rPr>
              <a:t>）</a:t>
            </a:r>
            <a:endParaRPr lang="en-US" altLang="zh-CN" sz="1400" dirty="0">
              <a:solidFill>
                <a:srgbClr val="ADADAD"/>
              </a:solidFill>
              <a:latin typeface="Arial"/>
              <a:cs typeface="Arial"/>
            </a:endParaRPr>
          </a:p>
          <a:p>
            <a:pPr marL="12700" marR="2119630">
              <a:lnSpc>
                <a:spcPct val="209800"/>
              </a:lnSpc>
            </a:pPr>
            <a:r>
              <a:rPr lang="zh-CN" altLang="en-US" sz="1400" spc="-10" dirty="0">
                <a:solidFill>
                  <a:srgbClr val="ADADAD"/>
                </a:solidFill>
                <a:latin typeface="Arial"/>
                <a:cs typeface="Arial"/>
              </a:rPr>
              <a:t>普遍语法（</a:t>
            </a:r>
            <a:r>
              <a:rPr lang="en-US" altLang="zh-CN" sz="1400" spc="-10" dirty="0">
                <a:solidFill>
                  <a:srgbClr val="ADADAD"/>
                </a:solidFill>
                <a:latin typeface="Arial"/>
                <a:cs typeface="Arial"/>
              </a:rPr>
              <a:t>Universal Grammar</a:t>
            </a:r>
            <a:r>
              <a:rPr lang="zh-CN" altLang="en-US" sz="1400" spc="-10" dirty="0">
                <a:solidFill>
                  <a:srgbClr val="ADADAD"/>
                </a:solidFill>
                <a:latin typeface="Arial"/>
                <a:cs typeface="Arial"/>
              </a:rPr>
              <a:t>）</a:t>
            </a:r>
            <a:endParaRPr sz="1400" dirty="0">
              <a:latin typeface="Arial"/>
              <a:cs typeface="Arial"/>
            </a:endParaRPr>
          </a:p>
          <a:p>
            <a:pPr>
              <a:lnSpc>
                <a:spcPct val="100000"/>
              </a:lnSpc>
              <a:spcBef>
                <a:spcPts val="5"/>
              </a:spcBef>
            </a:pPr>
            <a:endParaRPr sz="1600" dirty="0">
              <a:latin typeface="Arial"/>
              <a:cs typeface="Arial"/>
            </a:endParaRPr>
          </a:p>
          <a:p>
            <a:pPr marL="12700">
              <a:lnSpc>
                <a:spcPct val="100000"/>
              </a:lnSpc>
            </a:pPr>
            <a:r>
              <a:rPr lang="zh-CN" altLang="en-US" sz="1400" dirty="0">
                <a:solidFill>
                  <a:srgbClr val="ADADAD"/>
                </a:solidFill>
                <a:latin typeface="Arial"/>
                <a:cs typeface="Arial"/>
              </a:rPr>
              <a:t>语言习得和发展的阶段</a:t>
            </a:r>
            <a:endParaRPr sz="1400" dirty="0">
              <a:latin typeface="Arial"/>
              <a:cs typeface="Arial"/>
            </a:endParaRPr>
          </a:p>
        </p:txBody>
      </p:sp>
      <p:pic>
        <p:nvPicPr>
          <p:cNvPr id="4" name="object 4"/>
          <p:cNvPicPr/>
          <p:nvPr/>
        </p:nvPicPr>
        <p:blipFill>
          <a:blip r:embed="rId2" cstate="print"/>
          <a:stretch>
            <a:fillRect/>
          </a:stretch>
        </p:blipFill>
        <p:spPr>
          <a:xfrm>
            <a:off x="5668350" y="1668622"/>
            <a:ext cx="2432250" cy="20959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616847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刺激贫乏（</a:t>
            </a:r>
            <a:r>
              <a:rPr lang="en-US" altLang="zh-CN" dirty="0"/>
              <a:t>Poverty of the Stimulus</a:t>
            </a:r>
            <a:r>
              <a:rPr lang="zh-CN" altLang="en-US" dirty="0"/>
              <a:t>）</a:t>
            </a:r>
            <a:endParaRPr spc="-10" dirty="0"/>
          </a:p>
        </p:txBody>
      </p:sp>
      <p:sp>
        <p:nvSpPr>
          <p:cNvPr id="3" name="object 3"/>
          <p:cNvSpPr txBox="1"/>
          <p:nvPr/>
        </p:nvSpPr>
        <p:spPr>
          <a:xfrm>
            <a:off x="384725" y="2951988"/>
            <a:ext cx="5901690" cy="695960"/>
          </a:xfrm>
          <a:prstGeom prst="rect">
            <a:avLst/>
          </a:prstGeom>
        </p:spPr>
        <p:txBody>
          <a:bodyPr vert="horz" wrap="square" lIns="0" tIns="12700" rIns="0" bIns="0" rtlCol="0">
            <a:spAutoFit/>
          </a:bodyPr>
          <a:lstStyle/>
          <a:p>
            <a:pPr marL="12700">
              <a:lnSpc>
                <a:spcPts val="1664"/>
              </a:lnSpc>
              <a:spcBef>
                <a:spcPts val="100"/>
              </a:spcBef>
            </a:pPr>
            <a:r>
              <a:rPr lang="zh-CN" altLang="en-US" sz="1400" dirty="0">
                <a:solidFill>
                  <a:srgbClr val="ADADAD"/>
                </a:solidFill>
                <a:latin typeface="Arial"/>
                <a:cs typeface="Arial"/>
              </a:rPr>
              <a:t>线性序次：</a:t>
            </a:r>
            <a:endParaRPr sz="1400" dirty="0">
              <a:latin typeface="Arial"/>
              <a:cs typeface="Arial"/>
            </a:endParaRPr>
          </a:p>
          <a:p>
            <a:pPr marL="12700">
              <a:lnSpc>
                <a:spcPts val="1664"/>
              </a:lnSpc>
            </a:pPr>
            <a:r>
              <a:rPr sz="1400" dirty="0">
                <a:solidFill>
                  <a:srgbClr val="ADADAD"/>
                </a:solidFill>
                <a:latin typeface="Arial"/>
                <a:cs typeface="Arial"/>
              </a:rPr>
              <a:t>“</a:t>
            </a:r>
            <a:r>
              <a:rPr lang="zh-CN" altLang="en-US" sz="1400" dirty="0">
                <a:solidFill>
                  <a:srgbClr val="ADADAD"/>
                </a:solidFill>
                <a:latin typeface="Arial"/>
                <a:cs typeface="Arial"/>
              </a:rPr>
              <a:t>把紧跟在动词后面的名词当作被动态的主语</a:t>
            </a:r>
            <a:r>
              <a:rPr sz="1400" spc="-10" dirty="0">
                <a:solidFill>
                  <a:srgbClr val="ADADAD"/>
                </a:solidFill>
                <a:latin typeface="Arial"/>
                <a:cs typeface="Arial"/>
              </a:rPr>
              <a:t>”</a:t>
            </a:r>
            <a:endParaRPr sz="1400" dirty="0">
              <a:latin typeface="Arial"/>
              <a:cs typeface="Arial"/>
            </a:endParaRPr>
          </a:p>
          <a:p>
            <a:pPr marL="12700">
              <a:lnSpc>
                <a:spcPct val="100000"/>
              </a:lnSpc>
              <a:spcBef>
                <a:spcPts val="270"/>
              </a:spcBef>
            </a:pPr>
            <a:r>
              <a:rPr sz="1400" dirty="0">
                <a:solidFill>
                  <a:srgbClr val="ADADAD"/>
                </a:solidFill>
                <a:latin typeface="Arial"/>
                <a:cs typeface="Arial"/>
              </a:rPr>
              <a:t>4.</a:t>
            </a:r>
            <a:r>
              <a:rPr sz="1400" spc="-25" dirty="0">
                <a:solidFill>
                  <a:srgbClr val="ADADAD"/>
                </a:solidFill>
                <a:latin typeface="Arial"/>
                <a:cs typeface="Arial"/>
              </a:rPr>
              <a:t> </a:t>
            </a:r>
            <a:r>
              <a:rPr sz="1400" dirty="0">
                <a:solidFill>
                  <a:srgbClr val="ADADAD"/>
                </a:solidFill>
                <a:latin typeface="Arial"/>
                <a:cs typeface="Arial"/>
              </a:rPr>
              <a:t>*</a:t>
            </a:r>
            <a:r>
              <a:rPr sz="1400" spc="-10"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a:t>
            </a:r>
            <a:r>
              <a:rPr sz="1400" spc="-15" dirty="0">
                <a:solidFill>
                  <a:srgbClr val="EEFF41"/>
                </a:solidFill>
                <a:latin typeface="Arial"/>
                <a:cs typeface="Arial"/>
              </a:rPr>
              <a:t> </a:t>
            </a:r>
            <a:r>
              <a:rPr sz="1400" dirty="0">
                <a:solidFill>
                  <a:srgbClr val="ADADAD"/>
                </a:solidFill>
                <a:latin typeface="Arial"/>
                <a:cs typeface="Arial"/>
              </a:rPr>
              <a:t>is</a:t>
            </a:r>
            <a:r>
              <a:rPr sz="1400" spc="-15" dirty="0">
                <a:solidFill>
                  <a:srgbClr val="ADADAD"/>
                </a:solidFill>
                <a:latin typeface="Arial"/>
                <a:cs typeface="Arial"/>
              </a:rPr>
              <a:t> </a:t>
            </a:r>
            <a:r>
              <a:rPr sz="1400" dirty="0">
                <a:solidFill>
                  <a:srgbClr val="ADADAD"/>
                </a:solidFill>
                <a:latin typeface="Arial"/>
                <a:cs typeface="Arial"/>
              </a:rPr>
              <a:t>thought</a:t>
            </a:r>
            <a:r>
              <a:rPr sz="1400" dirty="0">
                <a:solidFill>
                  <a:srgbClr val="EEFF41"/>
                </a:solidFill>
                <a:latin typeface="Arial"/>
                <a:cs typeface="Arial"/>
              </a:rPr>
              <a:t>'s</a:t>
            </a:r>
            <a:r>
              <a:rPr sz="1400" spc="-15" dirty="0">
                <a:solidFill>
                  <a:srgbClr val="EEFF41"/>
                </a:solidFill>
                <a:latin typeface="Arial"/>
                <a:cs typeface="Arial"/>
              </a:rPr>
              <a:t> </a:t>
            </a:r>
            <a:r>
              <a:rPr sz="1400" dirty="0">
                <a:solidFill>
                  <a:srgbClr val="EEFF41"/>
                </a:solidFill>
                <a:latin typeface="Arial"/>
                <a:cs typeface="Arial"/>
              </a:rPr>
              <a:t>piano</a:t>
            </a:r>
            <a:r>
              <a:rPr sz="1400" spc="-15" dirty="0">
                <a:solidFill>
                  <a:srgbClr val="EEFF41"/>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0" dirty="0">
                <a:solidFill>
                  <a:srgbClr val="ADADAD"/>
                </a:solidFill>
                <a:latin typeface="Arial"/>
                <a:cs typeface="Arial"/>
              </a:rPr>
              <a:t> present.</a:t>
            </a:r>
            <a:endParaRPr sz="1400" dirty="0">
              <a:latin typeface="Arial"/>
              <a:cs typeface="Arial"/>
            </a:endParaRPr>
          </a:p>
        </p:txBody>
      </p:sp>
      <p:pic>
        <p:nvPicPr>
          <p:cNvPr id="4" name="object 4"/>
          <p:cNvPicPr/>
          <p:nvPr/>
        </p:nvPicPr>
        <p:blipFill>
          <a:blip r:embed="rId2" cstate="print"/>
          <a:stretch>
            <a:fillRect/>
          </a:stretch>
        </p:blipFill>
        <p:spPr>
          <a:xfrm>
            <a:off x="6667500" y="2763525"/>
            <a:ext cx="1692275" cy="2113050"/>
          </a:xfrm>
          <a:prstGeom prst="rect">
            <a:avLst/>
          </a:prstGeom>
        </p:spPr>
      </p:pic>
      <p:sp>
        <p:nvSpPr>
          <p:cNvPr id="5" name="object 5"/>
          <p:cNvSpPr txBox="1"/>
          <p:nvPr/>
        </p:nvSpPr>
        <p:spPr>
          <a:xfrm>
            <a:off x="7400925" y="2849250"/>
            <a:ext cx="132080" cy="198120"/>
          </a:xfrm>
          <a:prstGeom prst="rect">
            <a:avLst/>
          </a:prstGeom>
          <a:solidFill>
            <a:srgbClr val="FFFFFF"/>
          </a:solidFill>
        </p:spPr>
        <p:txBody>
          <a:bodyPr vert="horz" wrap="square" lIns="0" tIns="0" rIns="0" bIns="0" rtlCol="0">
            <a:spAutoFit/>
          </a:bodyPr>
          <a:lstStyle/>
          <a:p>
            <a:pPr>
              <a:lnSpc>
                <a:spcPts val="1510"/>
              </a:lnSpc>
            </a:pPr>
            <a:r>
              <a:rPr sz="1300" b="1" dirty="0">
                <a:solidFill>
                  <a:srgbClr val="0000FF"/>
                </a:solidFill>
                <a:latin typeface="Arial"/>
                <a:cs typeface="Arial"/>
              </a:rPr>
              <a:t>N</a:t>
            </a:r>
            <a:endParaRPr sz="1300">
              <a:latin typeface="Arial"/>
              <a:cs typeface="Arial"/>
            </a:endParaRPr>
          </a:p>
        </p:txBody>
      </p:sp>
      <p:sp>
        <p:nvSpPr>
          <p:cNvPr id="6" name="object 6"/>
          <p:cNvSpPr txBox="1"/>
          <p:nvPr/>
        </p:nvSpPr>
        <p:spPr>
          <a:xfrm>
            <a:off x="6972300" y="3248025"/>
            <a:ext cx="141605" cy="213360"/>
          </a:xfrm>
          <a:prstGeom prst="rect">
            <a:avLst/>
          </a:prstGeom>
          <a:solidFill>
            <a:srgbClr val="FFFFFF"/>
          </a:solidFill>
        </p:spPr>
        <p:txBody>
          <a:bodyPr vert="horz" wrap="square" lIns="0" tIns="0" rIns="0" bIns="0" rtlCol="0">
            <a:spAutoFit/>
          </a:bodyPr>
          <a:lstStyle/>
          <a:p>
            <a:pPr>
              <a:lnSpc>
                <a:spcPts val="1625"/>
              </a:lnSpc>
            </a:pPr>
            <a:r>
              <a:rPr sz="1400" b="1" dirty="0">
                <a:solidFill>
                  <a:srgbClr val="0000FF"/>
                </a:solidFill>
                <a:latin typeface="Arial"/>
                <a:cs typeface="Arial"/>
              </a:rPr>
              <a:t>N</a:t>
            </a:r>
            <a:endParaRPr sz="1400">
              <a:latin typeface="Arial"/>
              <a:cs typeface="Arial"/>
            </a:endParaRPr>
          </a:p>
        </p:txBody>
      </p:sp>
      <p:sp>
        <p:nvSpPr>
          <p:cNvPr id="7" name="object 7"/>
          <p:cNvSpPr txBox="1"/>
          <p:nvPr/>
        </p:nvSpPr>
        <p:spPr>
          <a:xfrm>
            <a:off x="7829550" y="3248025"/>
            <a:ext cx="141605" cy="213360"/>
          </a:xfrm>
          <a:prstGeom prst="rect">
            <a:avLst/>
          </a:prstGeom>
          <a:solidFill>
            <a:srgbClr val="FFFFFF"/>
          </a:solidFill>
        </p:spPr>
        <p:txBody>
          <a:bodyPr vert="horz" wrap="square" lIns="0" tIns="0" rIns="0" bIns="0" rtlCol="0">
            <a:spAutoFit/>
          </a:bodyPr>
          <a:lstStyle/>
          <a:p>
            <a:pPr>
              <a:lnSpc>
                <a:spcPts val="1625"/>
              </a:lnSpc>
            </a:pPr>
            <a:r>
              <a:rPr sz="1400" b="1" dirty="0">
                <a:solidFill>
                  <a:srgbClr val="0000FF"/>
                </a:solidFill>
                <a:latin typeface="Arial"/>
                <a:cs typeface="Arial"/>
              </a:rPr>
              <a:t>N</a:t>
            </a:r>
            <a:endParaRPr sz="1400">
              <a:latin typeface="Arial"/>
              <a:cs typeface="Arial"/>
            </a:endParaRPr>
          </a:p>
        </p:txBody>
      </p:sp>
      <p:sp>
        <p:nvSpPr>
          <p:cNvPr id="8" name="object 8"/>
          <p:cNvSpPr txBox="1"/>
          <p:nvPr/>
        </p:nvSpPr>
        <p:spPr>
          <a:xfrm>
            <a:off x="384725" y="3966288"/>
            <a:ext cx="4094479" cy="695960"/>
          </a:xfrm>
          <a:prstGeom prst="rect">
            <a:avLst/>
          </a:prstGeom>
        </p:spPr>
        <p:txBody>
          <a:bodyPr vert="horz" wrap="square" lIns="0" tIns="12700" rIns="0" bIns="0" rtlCol="0">
            <a:spAutoFit/>
          </a:bodyPr>
          <a:lstStyle/>
          <a:p>
            <a:pPr marL="12700">
              <a:lnSpc>
                <a:spcPts val="1664"/>
              </a:lnSpc>
              <a:spcBef>
                <a:spcPts val="100"/>
              </a:spcBef>
            </a:pPr>
            <a:r>
              <a:rPr lang="zh-CN" altLang="en-US" sz="1400" dirty="0">
                <a:solidFill>
                  <a:srgbClr val="ADADAD"/>
                </a:solidFill>
                <a:latin typeface="Arial"/>
                <a:cs typeface="Arial"/>
              </a:rPr>
              <a:t>句法结构：</a:t>
            </a:r>
            <a:endParaRPr sz="1400" dirty="0">
              <a:latin typeface="Arial"/>
              <a:cs typeface="Arial"/>
            </a:endParaRPr>
          </a:p>
          <a:p>
            <a:pPr marL="12700">
              <a:lnSpc>
                <a:spcPts val="1664"/>
              </a:lnSpc>
            </a:pPr>
            <a:r>
              <a:rPr sz="1400" dirty="0">
                <a:solidFill>
                  <a:srgbClr val="ADADAD"/>
                </a:solidFill>
                <a:latin typeface="Arial"/>
                <a:cs typeface="Arial"/>
              </a:rPr>
              <a:t>“</a:t>
            </a:r>
            <a:r>
              <a:rPr lang="zh-CN" altLang="en-US" sz="1400" dirty="0">
                <a:solidFill>
                  <a:srgbClr val="ADADAD"/>
                </a:solidFill>
                <a:latin typeface="Arial"/>
                <a:cs typeface="Arial"/>
              </a:rPr>
              <a:t>把位置最高的名词短语当作被动态的主语</a:t>
            </a:r>
            <a:r>
              <a:rPr sz="1400" spc="-10" dirty="0">
                <a:solidFill>
                  <a:srgbClr val="ADADAD"/>
                </a:solidFill>
                <a:latin typeface="Arial"/>
                <a:cs typeface="Arial"/>
              </a:rPr>
              <a:t>”</a:t>
            </a:r>
            <a:endParaRPr sz="1400" dirty="0">
              <a:latin typeface="Arial"/>
              <a:cs typeface="Arial"/>
            </a:endParaRPr>
          </a:p>
          <a:p>
            <a:pPr marL="12700">
              <a:lnSpc>
                <a:spcPct val="100000"/>
              </a:lnSpc>
              <a:spcBef>
                <a:spcPts val="270"/>
              </a:spcBef>
            </a:pPr>
            <a:r>
              <a:rPr sz="1400" dirty="0">
                <a:solidFill>
                  <a:srgbClr val="ADADAD"/>
                </a:solidFill>
                <a:latin typeface="Arial"/>
                <a:cs typeface="Arial"/>
              </a:rPr>
              <a:t>5.</a:t>
            </a:r>
            <a:r>
              <a:rPr sz="1400" spc="-30"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cat's</a:t>
            </a:r>
            <a:r>
              <a:rPr sz="1400" spc="-15" dirty="0">
                <a:solidFill>
                  <a:srgbClr val="EEFF41"/>
                </a:solidFill>
                <a:latin typeface="Arial"/>
                <a:cs typeface="Arial"/>
              </a:rPr>
              <a:t> </a:t>
            </a:r>
            <a:r>
              <a:rPr sz="1400" dirty="0">
                <a:solidFill>
                  <a:srgbClr val="EEFF41"/>
                </a:solidFill>
                <a:latin typeface="Arial"/>
                <a:cs typeface="Arial"/>
              </a:rPr>
              <a:t>piano</a:t>
            </a:r>
            <a:r>
              <a:rPr sz="1400" spc="-15" dirty="0">
                <a:solidFill>
                  <a:srgbClr val="EEFF41"/>
                </a:solidFill>
                <a:latin typeface="Arial"/>
                <a:cs typeface="Arial"/>
              </a:rPr>
              <a:t> </a:t>
            </a:r>
            <a:r>
              <a:rPr sz="1400" dirty="0">
                <a:solidFill>
                  <a:srgbClr val="ADADAD"/>
                </a:solidFill>
                <a:latin typeface="Arial"/>
                <a:cs typeface="Arial"/>
              </a:rPr>
              <a:t>is</a:t>
            </a:r>
            <a:r>
              <a:rPr sz="1400" spc="-15" dirty="0">
                <a:solidFill>
                  <a:srgbClr val="ADADAD"/>
                </a:solidFill>
                <a:latin typeface="Arial"/>
                <a:cs typeface="Arial"/>
              </a:rPr>
              <a:t> </a:t>
            </a:r>
            <a:r>
              <a:rPr sz="1400" dirty="0">
                <a:solidFill>
                  <a:srgbClr val="ADADAD"/>
                </a:solidFill>
                <a:latin typeface="Arial"/>
                <a:cs typeface="Arial"/>
              </a:rPr>
              <a:t>thought</a:t>
            </a:r>
            <a:r>
              <a:rPr sz="1400" spc="-15" dirty="0">
                <a:solidFill>
                  <a:srgbClr val="ADADAD"/>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5" dirty="0">
                <a:solidFill>
                  <a:srgbClr val="ADADAD"/>
                </a:solidFill>
                <a:latin typeface="Arial"/>
                <a:cs typeface="Arial"/>
              </a:rPr>
              <a:t> </a:t>
            </a:r>
            <a:r>
              <a:rPr sz="1400" spc="-10" dirty="0">
                <a:solidFill>
                  <a:srgbClr val="ADADAD"/>
                </a:solidFill>
                <a:latin typeface="Arial"/>
                <a:cs typeface="Arial"/>
              </a:rPr>
              <a:t>present.</a:t>
            </a:r>
            <a:endParaRPr sz="1400" dirty="0">
              <a:latin typeface="Arial"/>
              <a:cs typeface="Arial"/>
            </a:endParaRPr>
          </a:p>
        </p:txBody>
      </p:sp>
      <p:sp>
        <p:nvSpPr>
          <p:cNvPr id="9" name="object 9"/>
          <p:cNvSpPr txBox="1"/>
          <p:nvPr/>
        </p:nvSpPr>
        <p:spPr>
          <a:xfrm>
            <a:off x="384725" y="1256488"/>
            <a:ext cx="6494780" cy="1402948"/>
          </a:xfrm>
          <a:prstGeom prst="rect">
            <a:avLst/>
          </a:prstGeom>
        </p:spPr>
        <p:txBody>
          <a:bodyPr vert="horz" wrap="square" lIns="0" tIns="12700" rIns="0" bIns="0" rtlCol="0">
            <a:spAutoFit/>
          </a:bodyPr>
          <a:lstStyle/>
          <a:p>
            <a:pPr marL="209550" indent="-197485">
              <a:lnSpc>
                <a:spcPct val="100000"/>
              </a:lnSpc>
              <a:spcBef>
                <a:spcPts val="100"/>
              </a:spcBef>
              <a:buAutoNum type="arabicPeriod"/>
              <a:tabLst>
                <a:tab pos="210185" algn="l"/>
              </a:tabLst>
            </a:pPr>
            <a:r>
              <a:rPr sz="1400" dirty="0">
                <a:solidFill>
                  <a:srgbClr val="ADADAD"/>
                </a:solidFill>
                <a:latin typeface="Arial"/>
                <a:cs typeface="Arial"/>
              </a:rPr>
              <a:t>You</a:t>
            </a:r>
            <a:r>
              <a:rPr sz="1400" spc="-15" dirty="0">
                <a:solidFill>
                  <a:srgbClr val="ADADAD"/>
                </a:solidFill>
                <a:latin typeface="Arial"/>
                <a:cs typeface="Arial"/>
              </a:rPr>
              <a:t> </a:t>
            </a:r>
            <a:r>
              <a:rPr sz="1400" dirty="0">
                <a:solidFill>
                  <a:srgbClr val="ADADAD"/>
                </a:solidFill>
                <a:latin typeface="Arial"/>
                <a:cs typeface="Arial"/>
              </a:rPr>
              <a:t>thought</a:t>
            </a:r>
            <a:r>
              <a:rPr sz="1400" spc="-15"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a:t>
            </a:r>
            <a:r>
              <a:rPr sz="1400" spc="-10" dirty="0">
                <a:solidFill>
                  <a:srgbClr val="EEFF41"/>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5" dirty="0">
                <a:solidFill>
                  <a:srgbClr val="ADADAD"/>
                </a:solidFill>
                <a:latin typeface="Arial"/>
                <a:cs typeface="Arial"/>
              </a:rPr>
              <a:t> </a:t>
            </a:r>
            <a:r>
              <a:rPr sz="1400" spc="-10" dirty="0">
                <a:solidFill>
                  <a:srgbClr val="ADADAD"/>
                </a:solidFill>
                <a:latin typeface="Arial"/>
                <a:cs typeface="Arial"/>
              </a:rPr>
              <a:t>present.</a:t>
            </a:r>
            <a:endParaRPr sz="1400" dirty="0">
              <a:latin typeface="Arial"/>
              <a:cs typeface="Arial"/>
            </a:endParaRPr>
          </a:p>
          <a:p>
            <a:pPr marL="209550" indent="-197485">
              <a:lnSpc>
                <a:spcPct val="100000"/>
              </a:lnSpc>
              <a:spcBef>
                <a:spcPts val="1295"/>
              </a:spcBef>
              <a:buClr>
                <a:srgbClr val="ADADAD"/>
              </a:buClr>
              <a:buAutoNum type="arabicPeriod"/>
              <a:tabLst>
                <a:tab pos="210185" algn="l"/>
              </a:tabLst>
            </a:pP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a:t>
            </a:r>
            <a:r>
              <a:rPr sz="1400" spc="-10" dirty="0">
                <a:solidFill>
                  <a:srgbClr val="EEFF41"/>
                </a:solidFill>
                <a:latin typeface="Arial"/>
                <a:cs typeface="Arial"/>
              </a:rPr>
              <a:t> </a:t>
            </a:r>
            <a:r>
              <a:rPr sz="1400" dirty="0">
                <a:solidFill>
                  <a:srgbClr val="ADADAD"/>
                </a:solidFill>
                <a:latin typeface="Arial"/>
                <a:cs typeface="Arial"/>
              </a:rPr>
              <a:t>is</a:t>
            </a:r>
            <a:r>
              <a:rPr sz="1400" spc="-15" dirty="0">
                <a:solidFill>
                  <a:srgbClr val="ADADAD"/>
                </a:solidFill>
                <a:latin typeface="Arial"/>
                <a:cs typeface="Arial"/>
              </a:rPr>
              <a:t> </a:t>
            </a:r>
            <a:r>
              <a:rPr sz="1400" dirty="0">
                <a:solidFill>
                  <a:srgbClr val="ADADAD"/>
                </a:solidFill>
                <a:latin typeface="Arial"/>
                <a:cs typeface="Arial"/>
              </a:rPr>
              <a:t>thought</a:t>
            </a:r>
            <a:r>
              <a:rPr sz="1400" spc="-15" dirty="0">
                <a:solidFill>
                  <a:srgbClr val="ADADAD"/>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0" dirty="0">
                <a:solidFill>
                  <a:srgbClr val="ADADAD"/>
                </a:solidFill>
                <a:latin typeface="Arial"/>
                <a:cs typeface="Arial"/>
              </a:rPr>
              <a:t> present.</a:t>
            </a:r>
            <a:endParaRPr sz="1400" dirty="0">
              <a:latin typeface="Arial"/>
              <a:cs typeface="Arial"/>
            </a:endParaRPr>
          </a:p>
          <a:p>
            <a:pPr marL="209550" indent="-197485">
              <a:lnSpc>
                <a:spcPct val="100000"/>
              </a:lnSpc>
              <a:spcBef>
                <a:spcPts val="919"/>
              </a:spcBef>
              <a:buAutoNum type="arabicPeriod"/>
              <a:tabLst>
                <a:tab pos="210185" algn="l"/>
              </a:tabLst>
            </a:pPr>
            <a:r>
              <a:rPr sz="1400" dirty="0">
                <a:solidFill>
                  <a:srgbClr val="ADADAD"/>
                </a:solidFill>
                <a:latin typeface="Arial"/>
                <a:cs typeface="Arial"/>
              </a:rPr>
              <a:t>You</a:t>
            </a:r>
            <a:r>
              <a:rPr sz="1400" spc="-20" dirty="0">
                <a:solidFill>
                  <a:srgbClr val="ADADAD"/>
                </a:solidFill>
                <a:latin typeface="Arial"/>
                <a:cs typeface="Arial"/>
              </a:rPr>
              <a:t> </a:t>
            </a:r>
            <a:r>
              <a:rPr sz="1400" dirty="0">
                <a:solidFill>
                  <a:srgbClr val="ADADAD"/>
                </a:solidFill>
                <a:latin typeface="Arial"/>
                <a:cs typeface="Arial"/>
              </a:rPr>
              <a:t>thought</a:t>
            </a:r>
            <a:r>
              <a:rPr sz="1400" spc="-15"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cat's</a:t>
            </a:r>
            <a:r>
              <a:rPr sz="1400" spc="-20" dirty="0">
                <a:solidFill>
                  <a:srgbClr val="EEFF41"/>
                </a:solidFill>
                <a:latin typeface="Arial"/>
                <a:cs typeface="Arial"/>
              </a:rPr>
              <a:t> </a:t>
            </a:r>
            <a:r>
              <a:rPr sz="1400" dirty="0">
                <a:solidFill>
                  <a:srgbClr val="EEFF41"/>
                </a:solidFill>
                <a:latin typeface="Arial"/>
                <a:cs typeface="Arial"/>
              </a:rPr>
              <a:t>piano</a:t>
            </a:r>
            <a:r>
              <a:rPr sz="1400" spc="-10" dirty="0">
                <a:solidFill>
                  <a:srgbClr val="EEFF41"/>
                </a:solidFill>
                <a:latin typeface="Arial"/>
                <a:cs typeface="Arial"/>
              </a:rPr>
              <a:t> </a:t>
            </a:r>
            <a:r>
              <a:rPr sz="1400" dirty="0">
                <a:solidFill>
                  <a:srgbClr val="ADADAD"/>
                </a:solidFill>
                <a:latin typeface="Arial"/>
                <a:cs typeface="Arial"/>
              </a:rPr>
              <a:t>to</a:t>
            </a:r>
            <a:r>
              <a:rPr sz="1400" spc="-20" dirty="0">
                <a:solidFill>
                  <a:srgbClr val="ADADAD"/>
                </a:solidFill>
                <a:latin typeface="Arial"/>
                <a:cs typeface="Arial"/>
              </a:rPr>
              <a:t> </a:t>
            </a:r>
            <a:r>
              <a:rPr sz="1400" dirty="0">
                <a:solidFill>
                  <a:srgbClr val="ADADAD"/>
                </a:solidFill>
                <a:latin typeface="Arial"/>
                <a:cs typeface="Arial"/>
              </a:rPr>
              <a:t>be</a:t>
            </a:r>
            <a:r>
              <a:rPr sz="1400" spc="-15" dirty="0">
                <a:solidFill>
                  <a:srgbClr val="ADADAD"/>
                </a:solidFill>
                <a:latin typeface="Arial"/>
                <a:cs typeface="Arial"/>
              </a:rPr>
              <a:t> </a:t>
            </a:r>
            <a:r>
              <a:rPr sz="1400" dirty="0">
                <a:solidFill>
                  <a:srgbClr val="ADADAD"/>
                </a:solidFill>
                <a:latin typeface="Arial"/>
                <a:cs typeface="Arial"/>
              </a:rPr>
              <a:t>present.</a:t>
            </a:r>
            <a:r>
              <a:rPr sz="1400" spc="455" dirty="0">
                <a:solidFill>
                  <a:srgbClr val="ADADAD"/>
                </a:solidFill>
                <a:latin typeface="Arial"/>
                <a:cs typeface="Arial"/>
              </a:rPr>
              <a:t> </a:t>
            </a:r>
            <a:r>
              <a:rPr sz="2100" baseline="1984" dirty="0">
                <a:solidFill>
                  <a:srgbClr val="ADADAD"/>
                </a:solidFill>
                <a:latin typeface="Arial"/>
                <a:cs typeface="Arial"/>
              </a:rPr>
              <a:t>←</a:t>
            </a:r>
            <a:r>
              <a:rPr sz="2100" spc="-30" baseline="1984" dirty="0">
                <a:solidFill>
                  <a:srgbClr val="ADADAD"/>
                </a:solidFill>
                <a:latin typeface="Arial"/>
                <a:cs typeface="Arial"/>
              </a:rPr>
              <a:t> </a:t>
            </a:r>
            <a:r>
              <a:rPr lang="zh-CN" altLang="en-US" sz="2100" spc="-30" baseline="1984" dirty="0">
                <a:solidFill>
                  <a:srgbClr val="ADADAD"/>
                </a:solidFill>
                <a:latin typeface="Arial"/>
                <a:cs typeface="Arial"/>
              </a:rPr>
              <a:t>主动句</a:t>
            </a:r>
            <a:endParaRPr sz="2100" baseline="1984" dirty="0">
              <a:latin typeface="Arial"/>
              <a:cs typeface="Arial"/>
            </a:endParaRPr>
          </a:p>
          <a:p>
            <a:pPr marL="34290">
              <a:lnSpc>
                <a:spcPct val="100000"/>
              </a:lnSpc>
            </a:pPr>
            <a:endParaRPr lang="de-DE" sz="1600" dirty="0">
              <a:latin typeface="Arial"/>
              <a:cs typeface="Arial"/>
            </a:endParaRPr>
          </a:p>
          <a:p>
            <a:pPr marL="34290">
              <a:lnSpc>
                <a:spcPct val="100000"/>
              </a:lnSpc>
            </a:pPr>
            <a:r>
              <a:rPr lang="zh-CN" altLang="en-US" sz="1400" dirty="0">
                <a:solidFill>
                  <a:srgbClr val="ADADAD"/>
                </a:solidFill>
                <a:latin typeface="Arial"/>
                <a:cs typeface="Arial"/>
              </a:rPr>
              <a:t>让我们来看看哪一条规则能够生成正确形式的被动态</a:t>
            </a:r>
            <a:endParaRPr sz="1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936887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刺激贫乏</a:t>
            </a:r>
            <a:endParaRPr spc="-10" dirty="0"/>
          </a:p>
        </p:txBody>
      </p:sp>
      <p:sp>
        <p:nvSpPr>
          <p:cNvPr id="3" name="object 3"/>
          <p:cNvSpPr txBox="1"/>
          <p:nvPr/>
        </p:nvSpPr>
        <p:spPr>
          <a:xfrm>
            <a:off x="384725" y="1257082"/>
            <a:ext cx="7656195" cy="1467068"/>
          </a:xfrm>
          <a:prstGeom prst="rect">
            <a:avLst/>
          </a:prstGeom>
        </p:spPr>
        <p:txBody>
          <a:bodyPr vert="horz" wrap="square" lIns="0" tIns="12700" rIns="0" bIns="0" rtlCol="0">
            <a:spAutoFit/>
          </a:bodyPr>
          <a:lstStyle/>
          <a:p>
            <a:pPr marL="12700" marR="233679">
              <a:lnSpc>
                <a:spcPct val="114599"/>
              </a:lnSpc>
              <a:spcBef>
                <a:spcPts val="100"/>
              </a:spcBef>
            </a:pPr>
            <a:r>
              <a:rPr lang="zh-CN" altLang="en-US" sz="1800" dirty="0">
                <a:solidFill>
                  <a:srgbClr val="ADADAD"/>
                </a:solidFill>
                <a:latin typeface="Arial"/>
                <a:cs typeface="Arial"/>
              </a:rPr>
              <a:t>儿童一定有某种先天知识，帮助他们选择基于结构（而非线性序次）的语法规则</a:t>
            </a:r>
            <a:endParaRPr sz="1800" dirty="0">
              <a:latin typeface="Arial"/>
              <a:cs typeface="Arial"/>
            </a:endParaRPr>
          </a:p>
          <a:p>
            <a:pPr marL="469265" marR="5080" indent="-304800">
              <a:lnSpc>
                <a:spcPct val="114599"/>
              </a:lnSpc>
              <a:spcBef>
                <a:spcPts val="1575"/>
              </a:spcBef>
              <a:tabLst>
                <a:tab pos="469265" algn="l"/>
              </a:tabLst>
            </a:pPr>
            <a:r>
              <a:rPr sz="1800" spc="-50" dirty="0">
                <a:solidFill>
                  <a:srgbClr val="ADADAD"/>
                </a:solidFill>
                <a:latin typeface="Arial"/>
                <a:cs typeface="Arial"/>
              </a:rPr>
              <a:t>-</a:t>
            </a:r>
            <a:r>
              <a:rPr sz="1800" dirty="0">
                <a:solidFill>
                  <a:srgbClr val="ADADAD"/>
                </a:solidFill>
                <a:latin typeface="Arial"/>
                <a:cs typeface="Arial"/>
              </a:rPr>
              <a:t>	</a:t>
            </a:r>
            <a:r>
              <a:rPr lang="zh-CN" altLang="en-US" dirty="0">
                <a:solidFill>
                  <a:srgbClr val="ADADAD"/>
                </a:solidFill>
                <a:latin typeface="Arial"/>
                <a:cs typeface="Arial"/>
              </a:rPr>
              <a:t>由于</a:t>
            </a:r>
            <a:r>
              <a:rPr lang="zh-CN" altLang="en-US" sz="1800" dirty="0">
                <a:solidFill>
                  <a:srgbClr val="ADADAD"/>
                </a:solidFill>
                <a:latin typeface="Arial"/>
                <a:cs typeface="Arial"/>
              </a:rPr>
              <a:t>他们听到的被动句</a:t>
            </a:r>
            <a:r>
              <a:rPr lang="zh-CN" altLang="en-US" dirty="0">
                <a:solidFill>
                  <a:srgbClr val="ADADAD"/>
                </a:solidFill>
                <a:latin typeface="Arial"/>
                <a:cs typeface="Arial"/>
              </a:rPr>
              <a:t>中</a:t>
            </a:r>
            <a:r>
              <a:rPr lang="zh-CN" altLang="en-US" sz="1800" dirty="0">
                <a:solidFill>
                  <a:srgbClr val="ADADAD"/>
                </a:solidFill>
                <a:latin typeface="Arial"/>
                <a:cs typeface="Arial"/>
              </a:rPr>
              <a:t>可被省略的名词短语（</a:t>
            </a:r>
            <a:r>
              <a:rPr lang="en-US" altLang="zh-CN" sz="1800" dirty="0">
                <a:solidFill>
                  <a:srgbClr val="ADADAD"/>
                </a:solidFill>
                <a:latin typeface="Arial"/>
                <a:cs typeface="Arial"/>
              </a:rPr>
              <a:t>embedded noun phrase</a:t>
            </a:r>
            <a:r>
              <a:rPr lang="zh-CN" altLang="en-US" sz="1800" dirty="0">
                <a:solidFill>
                  <a:srgbClr val="ADADAD"/>
                </a:solidFill>
                <a:latin typeface="Arial"/>
                <a:cs typeface="Arial"/>
              </a:rPr>
              <a:t>）基本不会出现，这种知识不可能是从接受的输入中学会的</a:t>
            </a:r>
            <a:endParaRPr sz="1800" dirty="0">
              <a:latin typeface="Arial"/>
              <a:cs typeface="Arial"/>
            </a:endParaRPr>
          </a:p>
        </p:txBody>
      </p:sp>
      <p:pic>
        <p:nvPicPr>
          <p:cNvPr id="4" name="object 4"/>
          <p:cNvPicPr/>
          <p:nvPr/>
        </p:nvPicPr>
        <p:blipFill>
          <a:blip r:embed="rId2" cstate="print"/>
          <a:stretch>
            <a:fillRect/>
          </a:stretch>
        </p:blipFill>
        <p:spPr>
          <a:xfrm>
            <a:off x="1123950" y="2814175"/>
            <a:ext cx="2457450" cy="1866900"/>
          </a:xfrm>
          <a:prstGeom prst="rect">
            <a:avLst/>
          </a:prstGeom>
        </p:spPr>
      </p:pic>
      <p:pic>
        <p:nvPicPr>
          <p:cNvPr id="5" name="object 5"/>
          <p:cNvPicPr/>
          <p:nvPr/>
        </p:nvPicPr>
        <p:blipFill>
          <a:blip r:embed="rId3" cstate="print"/>
          <a:stretch>
            <a:fillRect/>
          </a:stretch>
        </p:blipFill>
        <p:spPr>
          <a:xfrm>
            <a:off x="4124325" y="2747500"/>
            <a:ext cx="3806825" cy="21165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09227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关键期（</a:t>
            </a:r>
            <a:r>
              <a:rPr dirty="0"/>
              <a:t>Critical</a:t>
            </a:r>
            <a:r>
              <a:rPr spc="-40" dirty="0"/>
              <a:t> </a:t>
            </a:r>
            <a:r>
              <a:rPr spc="-10" dirty="0"/>
              <a:t>Period</a:t>
            </a:r>
            <a:r>
              <a:rPr lang="zh-CN" altLang="en-US" spc="-10" dirty="0"/>
              <a:t>）</a:t>
            </a:r>
            <a:endParaRPr spc="-10" dirty="0"/>
          </a:p>
        </p:txBody>
      </p:sp>
      <p:sp>
        <p:nvSpPr>
          <p:cNvPr id="3" name="object 3"/>
          <p:cNvSpPr txBox="1">
            <a:spLocks noGrp="1"/>
          </p:cNvSpPr>
          <p:nvPr>
            <p:ph type="body" idx="1"/>
          </p:nvPr>
        </p:nvSpPr>
        <p:spPr>
          <a:xfrm>
            <a:off x="384725" y="937650"/>
            <a:ext cx="8003540" cy="1409553"/>
          </a:xfrm>
          <a:prstGeom prst="rect">
            <a:avLst/>
          </a:prstGeom>
        </p:spPr>
        <p:txBody>
          <a:bodyPr vert="horz" wrap="square" lIns="0" tIns="156210" rIns="0" bIns="0" rtlCol="0">
            <a:spAutoFit/>
          </a:bodyPr>
          <a:lstStyle/>
          <a:p>
            <a:pPr marL="12700">
              <a:lnSpc>
                <a:spcPct val="100000"/>
              </a:lnSpc>
              <a:spcBef>
                <a:spcPts val="1230"/>
              </a:spcBef>
            </a:pPr>
            <a:r>
              <a:rPr lang="zh-CN" altLang="en-US" dirty="0"/>
              <a:t>童年早期的语言如何影响后来的语言？</a:t>
            </a:r>
            <a:endParaRPr spc="-10" dirty="0"/>
          </a:p>
          <a:p>
            <a:pPr marL="484505" marR="5080" indent="-304800">
              <a:lnSpc>
                <a:spcPct val="100699"/>
              </a:lnSpc>
              <a:spcBef>
                <a:spcPts val="1120"/>
              </a:spcBef>
              <a:buChar char="-"/>
              <a:tabLst>
                <a:tab pos="484505" algn="l"/>
                <a:tab pos="485140" algn="l"/>
              </a:tabLst>
            </a:pPr>
            <a:r>
              <a:rPr lang="zh-CN" altLang="en-US" dirty="0"/>
              <a:t>语言习得有一个</a:t>
            </a:r>
            <a:r>
              <a:rPr lang="zh-CN" altLang="en-US" b="1" dirty="0"/>
              <a:t>关键期</a:t>
            </a:r>
            <a:r>
              <a:rPr lang="zh-CN" altLang="en-US" dirty="0"/>
              <a:t>，也就是说，必须在刚出生的几年内接受语言输入</a:t>
            </a:r>
            <a:endParaRPr spc="-20" dirty="0"/>
          </a:p>
          <a:p>
            <a:pPr marL="484505" indent="-305435">
              <a:lnSpc>
                <a:spcPct val="100000"/>
              </a:lnSpc>
              <a:spcBef>
                <a:spcPts val="15"/>
              </a:spcBef>
              <a:buChar char="-"/>
              <a:tabLst>
                <a:tab pos="484505" algn="l"/>
                <a:tab pos="485140" algn="l"/>
              </a:tabLst>
            </a:pPr>
            <a:r>
              <a:rPr lang="zh-CN" altLang="en-US" dirty="0"/>
              <a:t>否则，语言就不能有充分发展</a:t>
            </a:r>
            <a:endParaRPr spc="-10" dirty="0"/>
          </a:p>
          <a:p>
            <a:pPr marL="484505" indent="-305435">
              <a:lnSpc>
                <a:spcPct val="100000"/>
              </a:lnSpc>
              <a:spcBef>
                <a:spcPts val="15"/>
              </a:spcBef>
              <a:buChar char="-"/>
              <a:tabLst>
                <a:tab pos="484505" algn="l"/>
                <a:tab pos="485140" algn="l"/>
              </a:tabLst>
            </a:pPr>
            <a:r>
              <a:rPr lang="zh-CN" altLang="en-US" dirty="0"/>
              <a:t>这种接受需要有一定程度的互动</a:t>
            </a:r>
            <a:endParaRPr spc="-10" dirty="0"/>
          </a:p>
        </p:txBody>
      </p:sp>
      <p:sp>
        <p:nvSpPr>
          <p:cNvPr id="4" name="object 4"/>
          <p:cNvSpPr txBox="1"/>
          <p:nvPr/>
        </p:nvSpPr>
        <p:spPr>
          <a:xfrm>
            <a:off x="399400" y="2808870"/>
            <a:ext cx="573468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ADADAD"/>
                </a:solidFill>
                <a:latin typeface="Arial"/>
                <a:cs typeface="Arial"/>
              </a:rPr>
              <a:t>Newport,</a:t>
            </a:r>
            <a:r>
              <a:rPr sz="1000" spc="-35" dirty="0">
                <a:solidFill>
                  <a:srgbClr val="ADADAD"/>
                </a:solidFill>
                <a:latin typeface="Arial"/>
                <a:cs typeface="Arial"/>
              </a:rPr>
              <a:t> </a:t>
            </a:r>
            <a:r>
              <a:rPr sz="1000" dirty="0">
                <a:solidFill>
                  <a:srgbClr val="ADADAD"/>
                </a:solidFill>
                <a:latin typeface="Arial"/>
                <a:cs typeface="Arial"/>
              </a:rPr>
              <a:t>E.</a:t>
            </a:r>
            <a:r>
              <a:rPr sz="1000" spc="-25" dirty="0">
                <a:solidFill>
                  <a:srgbClr val="ADADAD"/>
                </a:solidFill>
                <a:latin typeface="Arial"/>
                <a:cs typeface="Arial"/>
              </a:rPr>
              <a:t> </a:t>
            </a:r>
            <a:r>
              <a:rPr sz="1000" dirty="0">
                <a:solidFill>
                  <a:srgbClr val="ADADAD"/>
                </a:solidFill>
                <a:latin typeface="Arial"/>
                <a:cs typeface="Arial"/>
              </a:rPr>
              <a:t>L.</a:t>
            </a:r>
            <a:r>
              <a:rPr sz="1000" spc="-20" dirty="0">
                <a:solidFill>
                  <a:srgbClr val="ADADAD"/>
                </a:solidFill>
                <a:latin typeface="Arial"/>
                <a:cs typeface="Arial"/>
              </a:rPr>
              <a:t> </a:t>
            </a:r>
            <a:r>
              <a:rPr sz="1000" dirty="0">
                <a:solidFill>
                  <a:srgbClr val="ADADAD"/>
                </a:solidFill>
                <a:latin typeface="Arial"/>
                <a:cs typeface="Arial"/>
              </a:rPr>
              <a:t>(1990).</a:t>
            </a:r>
            <a:r>
              <a:rPr sz="1000" spc="-25" dirty="0">
                <a:solidFill>
                  <a:srgbClr val="ADADAD"/>
                </a:solidFill>
                <a:latin typeface="Arial"/>
                <a:cs typeface="Arial"/>
              </a:rPr>
              <a:t> </a:t>
            </a:r>
            <a:r>
              <a:rPr sz="1000" dirty="0">
                <a:solidFill>
                  <a:srgbClr val="ADADAD"/>
                </a:solidFill>
                <a:latin typeface="Arial"/>
                <a:cs typeface="Arial"/>
              </a:rPr>
              <a:t>Maturational</a:t>
            </a:r>
            <a:r>
              <a:rPr sz="1000" spc="-20" dirty="0">
                <a:solidFill>
                  <a:srgbClr val="ADADAD"/>
                </a:solidFill>
                <a:latin typeface="Arial"/>
                <a:cs typeface="Arial"/>
              </a:rPr>
              <a:t> </a:t>
            </a:r>
            <a:r>
              <a:rPr sz="1000" dirty="0">
                <a:solidFill>
                  <a:srgbClr val="ADADAD"/>
                </a:solidFill>
                <a:latin typeface="Arial"/>
                <a:cs typeface="Arial"/>
              </a:rPr>
              <a:t>constraints</a:t>
            </a:r>
            <a:r>
              <a:rPr sz="1000" spc="-25" dirty="0">
                <a:solidFill>
                  <a:srgbClr val="ADADAD"/>
                </a:solidFill>
                <a:latin typeface="Arial"/>
                <a:cs typeface="Arial"/>
              </a:rPr>
              <a:t> </a:t>
            </a:r>
            <a:r>
              <a:rPr sz="1000" dirty="0">
                <a:solidFill>
                  <a:srgbClr val="ADADAD"/>
                </a:solidFill>
                <a:latin typeface="Arial"/>
                <a:cs typeface="Arial"/>
              </a:rPr>
              <a:t>on</a:t>
            </a:r>
            <a:r>
              <a:rPr sz="1000" spc="-20" dirty="0">
                <a:solidFill>
                  <a:srgbClr val="ADADAD"/>
                </a:solidFill>
                <a:latin typeface="Arial"/>
                <a:cs typeface="Arial"/>
              </a:rPr>
              <a:t> </a:t>
            </a:r>
            <a:r>
              <a:rPr sz="1000" dirty="0">
                <a:solidFill>
                  <a:srgbClr val="ADADAD"/>
                </a:solidFill>
                <a:latin typeface="Arial"/>
                <a:cs typeface="Arial"/>
              </a:rPr>
              <a:t>language</a:t>
            </a:r>
            <a:r>
              <a:rPr sz="1000" spc="-25" dirty="0">
                <a:solidFill>
                  <a:srgbClr val="ADADAD"/>
                </a:solidFill>
                <a:latin typeface="Arial"/>
                <a:cs typeface="Arial"/>
              </a:rPr>
              <a:t> </a:t>
            </a:r>
            <a:r>
              <a:rPr sz="1000" dirty="0">
                <a:solidFill>
                  <a:srgbClr val="ADADAD"/>
                </a:solidFill>
                <a:latin typeface="Arial"/>
                <a:cs typeface="Arial"/>
              </a:rPr>
              <a:t>learning.</a:t>
            </a:r>
            <a:r>
              <a:rPr sz="1000" spc="-10" dirty="0">
                <a:solidFill>
                  <a:srgbClr val="ADADAD"/>
                </a:solidFill>
                <a:latin typeface="Arial"/>
                <a:cs typeface="Arial"/>
              </a:rPr>
              <a:t> </a:t>
            </a:r>
            <a:r>
              <a:rPr sz="1000" i="1" dirty="0">
                <a:solidFill>
                  <a:srgbClr val="ADADAD"/>
                </a:solidFill>
                <a:latin typeface="Arial"/>
                <a:cs typeface="Arial"/>
              </a:rPr>
              <a:t>Cognitive</a:t>
            </a:r>
            <a:r>
              <a:rPr sz="1000" i="1" spc="-20" dirty="0">
                <a:solidFill>
                  <a:srgbClr val="ADADAD"/>
                </a:solidFill>
                <a:latin typeface="Arial"/>
                <a:cs typeface="Arial"/>
              </a:rPr>
              <a:t> </a:t>
            </a:r>
            <a:r>
              <a:rPr sz="1000" i="1" dirty="0">
                <a:solidFill>
                  <a:srgbClr val="ADADAD"/>
                </a:solidFill>
                <a:latin typeface="Arial"/>
                <a:cs typeface="Arial"/>
              </a:rPr>
              <a:t>science</a:t>
            </a:r>
            <a:r>
              <a:rPr sz="1000" dirty="0">
                <a:solidFill>
                  <a:srgbClr val="ADADAD"/>
                </a:solidFill>
                <a:latin typeface="Arial"/>
                <a:cs typeface="Arial"/>
              </a:rPr>
              <a:t>,</a:t>
            </a:r>
            <a:r>
              <a:rPr sz="1000" spc="-25" dirty="0">
                <a:solidFill>
                  <a:srgbClr val="ADADAD"/>
                </a:solidFill>
                <a:latin typeface="Arial"/>
                <a:cs typeface="Arial"/>
              </a:rPr>
              <a:t> </a:t>
            </a:r>
            <a:r>
              <a:rPr sz="1000" i="1" dirty="0">
                <a:solidFill>
                  <a:srgbClr val="ADADAD"/>
                </a:solidFill>
                <a:latin typeface="Arial"/>
                <a:cs typeface="Arial"/>
              </a:rPr>
              <a:t>14</a:t>
            </a:r>
            <a:r>
              <a:rPr sz="1000" dirty="0">
                <a:solidFill>
                  <a:srgbClr val="ADADAD"/>
                </a:solidFill>
                <a:latin typeface="Arial"/>
                <a:cs typeface="Arial"/>
              </a:rPr>
              <a:t>(1),</a:t>
            </a:r>
            <a:r>
              <a:rPr sz="1000" spc="-20" dirty="0">
                <a:solidFill>
                  <a:srgbClr val="ADADAD"/>
                </a:solidFill>
                <a:latin typeface="Arial"/>
                <a:cs typeface="Arial"/>
              </a:rPr>
              <a:t> </a:t>
            </a:r>
            <a:r>
              <a:rPr sz="1000" spc="-10" dirty="0">
                <a:solidFill>
                  <a:srgbClr val="ADADAD"/>
                </a:solidFill>
                <a:latin typeface="Arial"/>
                <a:cs typeface="Arial"/>
              </a:rPr>
              <a:t>11-</a:t>
            </a:r>
            <a:r>
              <a:rPr sz="1000" spc="-25" dirty="0">
                <a:solidFill>
                  <a:srgbClr val="ADADAD"/>
                </a:solidFill>
                <a:latin typeface="Arial"/>
                <a:cs typeface="Arial"/>
              </a:rPr>
              <a:t>28.</a:t>
            </a:r>
            <a:endParaRPr sz="1000">
              <a:latin typeface="Arial"/>
              <a:cs typeface="Arial"/>
            </a:endParaRPr>
          </a:p>
        </p:txBody>
      </p:sp>
      <p:pic>
        <p:nvPicPr>
          <p:cNvPr id="5" name="object 5"/>
          <p:cNvPicPr/>
          <p:nvPr/>
        </p:nvPicPr>
        <p:blipFill>
          <a:blip r:embed="rId2" cstate="print"/>
          <a:stretch>
            <a:fillRect/>
          </a:stretch>
        </p:blipFill>
        <p:spPr>
          <a:xfrm>
            <a:off x="2863049" y="3090025"/>
            <a:ext cx="2826150" cy="1914024"/>
          </a:xfrm>
          <a:prstGeom prst="rect">
            <a:avLst/>
          </a:prstGeom>
        </p:spPr>
      </p:pic>
      <p:pic>
        <p:nvPicPr>
          <p:cNvPr id="6" name="object 6"/>
          <p:cNvPicPr/>
          <p:nvPr/>
        </p:nvPicPr>
        <p:blipFill>
          <a:blip r:embed="rId3" cstate="print"/>
          <a:stretch>
            <a:fillRect/>
          </a:stretch>
        </p:blipFill>
        <p:spPr>
          <a:xfrm>
            <a:off x="553749" y="3106700"/>
            <a:ext cx="1880674" cy="1880674"/>
          </a:xfrm>
          <a:prstGeom prst="rect">
            <a:avLst/>
          </a:prstGeom>
        </p:spPr>
      </p:pic>
      <p:pic>
        <p:nvPicPr>
          <p:cNvPr id="7" name="object 7"/>
          <p:cNvPicPr/>
          <p:nvPr/>
        </p:nvPicPr>
        <p:blipFill>
          <a:blip r:embed="rId4" cstate="print"/>
          <a:stretch>
            <a:fillRect/>
          </a:stretch>
        </p:blipFill>
        <p:spPr>
          <a:xfrm>
            <a:off x="6006150" y="3106700"/>
            <a:ext cx="2826150" cy="18806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729220"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关键期和二语习得</a:t>
            </a:r>
            <a:endParaRPr spc="-10" dirty="0"/>
          </a:p>
        </p:txBody>
      </p:sp>
      <p:sp>
        <p:nvSpPr>
          <p:cNvPr id="3" name="object 3"/>
          <p:cNvSpPr txBox="1"/>
          <p:nvPr/>
        </p:nvSpPr>
        <p:spPr>
          <a:xfrm>
            <a:off x="537199" y="1216356"/>
            <a:ext cx="3756660" cy="2233560"/>
          </a:xfrm>
          <a:prstGeom prst="rect">
            <a:avLst/>
          </a:prstGeom>
        </p:spPr>
        <p:txBody>
          <a:bodyPr vert="horz" wrap="square" lIns="0" tIns="10795" rIns="0" bIns="0" rtlCol="0">
            <a:spAutoFit/>
          </a:bodyPr>
          <a:lstStyle/>
          <a:p>
            <a:pPr marL="316865" marR="205740" indent="-304800">
              <a:lnSpc>
                <a:spcPct val="100699"/>
              </a:lnSpc>
              <a:spcBef>
                <a:spcPts val="85"/>
              </a:spcBef>
              <a:buChar char="-"/>
              <a:tabLst>
                <a:tab pos="316865" algn="l"/>
                <a:tab pos="317500" algn="l"/>
              </a:tabLst>
            </a:pPr>
            <a:r>
              <a:rPr lang="zh-CN" altLang="en-US" sz="1800" dirty="0">
                <a:solidFill>
                  <a:srgbClr val="ADADAD"/>
                </a:solidFill>
                <a:latin typeface="Arial"/>
                <a:cs typeface="Arial"/>
              </a:rPr>
              <a:t>二语习得最好在</a:t>
            </a:r>
            <a:r>
              <a:rPr lang="en-US" altLang="zh-CN" sz="1800" dirty="0">
                <a:solidFill>
                  <a:srgbClr val="ADADAD"/>
                </a:solidFill>
                <a:latin typeface="Arial"/>
                <a:cs typeface="Arial"/>
              </a:rPr>
              <a:t>7</a:t>
            </a:r>
            <a:r>
              <a:rPr lang="zh-CN" altLang="en-US" sz="1800" dirty="0">
                <a:solidFill>
                  <a:srgbClr val="ADADAD"/>
                </a:solidFill>
                <a:latin typeface="Arial"/>
                <a:cs typeface="Arial"/>
              </a:rPr>
              <a:t>岁之前开始，但二语习得的时间限制没有第一语言习得那么严格</a:t>
            </a:r>
            <a:endParaRPr sz="1800" dirty="0">
              <a:latin typeface="Arial"/>
              <a:cs typeface="Arial"/>
            </a:endParaRPr>
          </a:p>
          <a:p>
            <a:pPr marL="316865" marR="5080" indent="-304800" algn="just">
              <a:lnSpc>
                <a:spcPct val="100699"/>
              </a:lnSpc>
              <a:buChar char="-"/>
              <a:tabLst>
                <a:tab pos="317500" algn="l"/>
              </a:tabLst>
            </a:pPr>
            <a:endParaRPr lang="en-US" sz="1800" dirty="0">
              <a:solidFill>
                <a:srgbClr val="ADADAD"/>
              </a:solidFill>
              <a:latin typeface="Arial"/>
              <a:cs typeface="Arial"/>
            </a:endParaRPr>
          </a:p>
          <a:p>
            <a:pPr marL="316865" marR="5080" indent="-304800" algn="just">
              <a:lnSpc>
                <a:spcPct val="100699"/>
              </a:lnSpc>
              <a:buChar char="-"/>
              <a:tabLst>
                <a:tab pos="317500" algn="l"/>
              </a:tabLst>
            </a:pPr>
            <a:r>
              <a:rPr lang="zh-CN" altLang="en-US" dirty="0">
                <a:solidFill>
                  <a:srgbClr val="ADADAD"/>
                </a:solidFill>
                <a:latin typeface="Arial"/>
                <a:cs typeface="Arial"/>
              </a:rPr>
              <a:t>我们可以称之为敏感期（</a:t>
            </a:r>
            <a:r>
              <a:rPr lang="en-US" altLang="zh-CN" dirty="0">
                <a:solidFill>
                  <a:srgbClr val="ADADAD"/>
                </a:solidFill>
                <a:latin typeface="Arial"/>
                <a:cs typeface="Arial"/>
              </a:rPr>
              <a:t>sensitive period</a:t>
            </a:r>
            <a:r>
              <a:rPr lang="zh-CN" altLang="en-US" dirty="0">
                <a:solidFill>
                  <a:srgbClr val="ADADAD"/>
                </a:solidFill>
                <a:latin typeface="Arial"/>
                <a:cs typeface="Arial"/>
              </a:rPr>
              <a:t>），而不是关键期，也就是说，二语习得的期限更宽，也更易塑造</a:t>
            </a:r>
            <a:endParaRPr sz="1800" dirty="0">
              <a:latin typeface="Arial"/>
              <a:cs typeface="Arial"/>
            </a:endParaRPr>
          </a:p>
        </p:txBody>
      </p:sp>
      <p:pic>
        <p:nvPicPr>
          <p:cNvPr id="4" name="object 4"/>
          <p:cNvPicPr/>
          <p:nvPr/>
        </p:nvPicPr>
        <p:blipFill>
          <a:blip r:embed="rId2" cstate="print"/>
          <a:stretch>
            <a:fillRect/>
          </a:stretch>
        </p:blipFill>
        <p:spPr>
          <a:xfrm>
            <a:off x="4676775" y="1282413"/>
            <a:ext cx="3882825" cy="35658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23710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关键期</a:t>
            </a:r>
            <a:endParaRPr spc="-10" dirty="0"/>
          </a:p>
        </p:txBody>
      </p:sp>
      <p:pic>
        <p:nvPicPr>
          <p:cNvPr id="3" name="object 3"/>
          <p:cNvPicPr/>
          <p:nvPr/>
        </p:nvPicPr>
        <p:blipFill>
          <a:blip r:embed="rId2" cstate="print"/>
          <a:stretch>
            <a:fillRect/>
          </a:stretch>
        </p:blipFill>
        <p:spPr>
          <a:xfrm>
            <a:off x="5524500" y="1252575"/>
            <a:ext cx="2600549" cy="2371474"/>
          </a:xfrm>
          <a:prstGeom prst="rect">
            <a:avLst/>
          </a:prstGeom>
        </p:spPr>
      </p:pic>
      <p:sp>
        <p:nvSpPr>
          <p:cNvPr id="4" name="object 4"/>
          <p:cNvSpPr txBox="1"/>
          <p:nvPr/>
        </p:nvSpPr>
        <p:spPr>
          <a:xfrm>
            <a:off x="537199" y="1216356"/>
            <a:ext cx="7275830" cy="2526141"/>
          </a:xfrm>
          <a:prstGeom prst="rect">
            <a:avLst/>
          </a:prstGeom>
        </p:spPr>
        <p:txBody>
          <a:bodyPr vert="horz" wrap="square" lIns="0" tIns="10795" rIns="0" bIns="0" rtlCol="0">
            <a:spAutoFit/>
          </a:bodyPr>
          <a:lstStyle/>
          <a:p>
            <a:pPr marL="316865" marR="3178175" indent="-304800">
              <a:lnSpc>
                <a:spcPct val="100699"/>
              </a:lnSpc>
              <a:spcBef>
                <a:spcPts val="85"/>
              </a:spcBef>
              <a:buChar char="-"/>
              <a:tabLst>
                <a:tab pos="316865" algn="l"/>
                <a:tab pos="317500" algn="l"/>
              </a:tabLst>
            </a:pPr>
            <a:r>
              <a:rPr lang="zh-CN" altLang="en-US" sz="1800" dirty="0">
                <a:solidFill>
                  <a:srgbClr val="ADADAD"/>
                </a:solidFill>
                <a:latin typeface="Arial"/>
                <a:cs typeface="Arial"/>
              </a:rPr>
              <a:t>关键期这一概念既不是语言独有的，也不是人类独有的</a:t>
            </a:r>
            <a:endParaRPr lang="en-US" altLang="zh-CN" sz="1800" dirty="0">
              <a:solidFill>
                <a:srgbClr val="ADADAD"/>
              </a:solidFill>
              <a:latin typeface="Arial"/>
              <a:cs typeface="Arial"/>
            </a:endParaRPr>
          </a:p>
          <a:p>
            <a:pPr marL="316865" marR="3178175" indent="-304800">
              <a:lnSpc>
                <a:spcPct val="100699"/>
              </a:lnSpc>
              <a:spcBef>
                <a:spcPts val="85"/>
              </a:spcBef>
              <a:buChar char="-"/>
              <a:tabLst>
                <a:tab pos="316865" algn="l"/>
                <a:tab pos="317500" algn="l"/>
              </a:tabLst>
            </a:pPr>
            <a:endParaRPr sz="1800" dirty="0">
              <a:latin typeface="Arial"/>
              <a:cs typeface="Arial"/>
            </a:endParaRPr>
          </a:p>
          <a:p>
            <a:pPr marL="774065" marR="2620010" lvl="1" indent="-304800">
              <a:lnSpc>
                <a:spcPct val="100699"/>
              </a:lnSpc>
              <a:buChar char="-"/>
              <a:tabLst>
                <a:tab pos="774065" algn="l"/>
                <a:tab pos="774700" algn="l"/>
              </a:tabLst>
            </a:pPr>
            <a:r>
              <a:rPr lang="zh-CN" altLang="en-US" dirty="0">
                <a:solidFill>
                  <a:srgbClr val="ADADAD"/>
                </a:solidFill>
                <a:latin typeface="Arial"/>
                <a:cs typeface="Arial"/>
              </a:rPr>
              <a:t>人类的听觉、视觉和前庭系统（平衡与空间定位）也存在关键期</a:t>
            </a:r>
            <a:endParaRPr lang="en-US" altLang="zh-CN" dirty="0">
              <a:solidFill>
                <a:srgbClr val="ADADAD"/>
              </a:solidFill>
              <a:latin typeface="Arial"/>
              <a:cs typeface="Arial"/>
            </a:endParaRPr>
          </a:p>
          <a:p>
            <a:pPr marL="774065" marR="2620010" lvl="1" indent="-304800">
              <a:lnSpc>
                <a:spcPct val="100699"/>
              </a:lnSpc>
              <a:buChar char="-"/>
              <a:tabLst>
                <a:tab pos="774065" algn="l"/>
                <a:tab pos="774700" algn="l"/>
              </a:tabLst>
            </a:pPr>
            <a:endParaRPr sz="1800" dirty="0">
              <a:latin typeface="Arial"/>
              <a:cs typeface="Arial"/>
            </a:endParaRPr>
          </a:p>
          <a:p>
            <a:pPr marL="774065" marR="2583180" lvl="1" indent="-304800" algn="just">
              <a:lnSpc>
                <a:spcPct val="100699"/>
              </a:lnSpc>
              <a:buChar char="-"/>
              <a:tabLst>
                <a:tab pos="774700" algn="l"/>
              </a:tabLst>
            </a:pPr>
            <a:r>
              <a:rPr lang="zh-CN" altLang="en-US" sz="1800" dirty="0">
                <a:solidFill>
                  <a:srgbClr val="ADADAD"/>
                </a:solidFill>
                <a:latin typeface="Arial"/>
                <a:cs typeface="Arial"/>
              </a:rPr>
              <a:t>同样地，许多鸟类也需要在关键期接收到鸣叫声，以使它们自己的鸣叫充分发展</a:t>
            </a:r>
            <a:endParaRPr lang="en-US" altLang="zh-CN" sz="1800" dirty="0">
              <a:solidFill>
                <a:srgbClr val="ADADAD"/>
              </a:solidFill>
              <a:latin typeface="Arial"/>
              <a:cs typeface="Arial"/>
            </a:endParaRPr>
          </a:p>
        </p:txBody>
      </p:sp>
      <p:sp>
        <p:nvSpPr>
          <p:cNvPr id="8" name="文本框 7">
            <a:extLst>
              <a:ext uri="{FF2B5EF4-FFF2-40B4-BE49-F238E27FC236}">
                <a16:creationId xmlns:a16="http://schemas.microsoft.com/office/drawing/2014/main" id="{FC05B7F7-4955-F942-2680-EF4DFA307338}"/>
              </a:ext>
            </a:extLst>
          </p:cNvPr>
          <p:cNvSpPr txBox="1"/>
          <p:nvPr/>
        </p:nvSpPr>
        <p:spPr>
          <a:xfrm>
            <a:off x="5257800" y="3866776"/>
            <a:ext cx="3352800" cy="276999"/>
          </a:xfrm>
          <a:prstGeom prst="rect">
            <a:avLst/>
          </a:prstGeom>
          <a:noFill/>
        </p:spPr>
        <p:txBody>
          <a:bodyPr wrap="square" rtlCol="0">
            <a:spAutoFit/>
          </a:bodyPr>
          <a:lstStyle/>
          <a:p>
            <a:r>
              <a:rPr lang="zh-CN" altLang="en-US" sz="1200" spc="-10" dirty="0">
                <a:solidFill>
                  <a:srgbClr val="ADADAD"/>
                </a:solidFill>
                <a:latin typeface="Arial"/>
                <a:cs typeface="Arial"/>
              </a:rPr>
              <a:t>一只苍头燕雀（</a:t>
            </a:r>
            <a:r>
              <a:rPr lang="en-US" altLang="zh-CN" sz="1200" spc="-10" dirty="0">
                <a:solidFill>
                  <a:srgbClr val="ADADAD"/>
                </a:solidFill>
                <a:latin typeface="Arial"/>
                <a:cs typeface="Arial"/>
              </a:rPr>
              <a:t>chaffinch</a:t>
            </a:r>
            <a:r>
              <a:rPr lang="zh-CN" altLang="en-US" sz="1200" spc="-10" dirty="0">
                <a:solidFill>
                  <a:srgbClr val="ADADAD"/>
                </a:solidFill>
                <a:latin typeface="Arial"/>
                <a:cs typeface="Arial"/>
              </a:rPr>
              <a:t>）正在听同伴的鸣叫声</a:t>
            </a:r>
            <a:endParaRPr lang="zh-CN" alt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23710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关键期</a:t>
            </a:r>
            <a:endParaRPr spc="-10" dirty="0"/>
          </a:p>
        </p:txBody>
      </p:sp>
      <p:sp>
        <p:nvSpPr>
          <p:cNvPr id="3" name="object 3"/>
          <p:cNvSpPr txBox="1"/>
          <p:nvPr/>
        </p:nvSpPr>
        <p:spPr>
          <a:xfrm>
            <a:off x="537199" y="1147405"/>
            <a:ext cx="5116830" cy="1693990"/>
          </a:xfrm>
          <a:prstGeom prst="rect">
            <a:avLst/>
          </a:prstGeom>
        </p:spPr>
        <p:txBody>
          <a:bodyPr vert="horz" wrap="square" lIns="0" tIns="10795" rIns="0" bIns="0" rtlCol="0">
            <a:spAutoFit/>
          </a:bodyPr>
          <a:lstStyle/>
          <a:p>
            <a:pPr marL="316865" marR="5080" indent="-304800">
              <a:lnSpc>
                <a:spcPct val="100699"/>
              </a:lnSpc>
              <a:spcBef>
                <a:spcPts val="85"/>
              </a:spcBef>
              <a:buChar char="-"/>
              <a:tabLst>
                <a:tab pos="316865" algn="l"/>
                <a:tab pos="317500" algn="l"/>
              </a:tabLst>
            </a:pPr>
            <a:r>
              <a:rPr lang="zh-CN" altLang="en-US" dirty="0">
                <a:solidFill>
                  <a:srgbClr val="ADADAD"/>
                </a:solidFill>
                <a:latin typeface="Arial"/>
                <a:cs typeface="Arial"/>
              </a:rPr>
              <a:t>关键期存在的测试</a:t>
            </a:r>
            <a:r>
              <a:rPr lang="zh-CN" altLang="en-US" strike="sngStrike" dirty="0">
                <a:solidFill>
                  <a:srgbClr val="ADADAD"/>
                </a:solidFill>
                <a:latin typeface="Arial"/>
                <a:cs typeface="Arial"/>
              </a:rPr>
              <a:t>风险很高</a:t>
            </a:r>
            <a:r>
              <a:rPr lang="zh-CN" altLang="en-US" dirty="0">
                <a:solidFill>
                  <a:srgbClr val="ADADAD"/>
                </a:solidFill>
                <a:latin typeface="Arial"/>
                <a:cs typeface="Arial"/>
              </a:rPr>
              <a:t>，不符合伦理，因此我们只有很少的数据</a:t>
            </a:r>
            <a:endParaRPr lang="en-US" altLang="zh-CN" dirty="0">
              <a:solidFill>
                <a:srgbClr val="ADADAD"/>
              </a:solidFill>
              <a:latin typeface="Arial"/>
              <a:cs typeface="Arial"/>
            </a:endParaRPr>
          </a:p>
          <a:p>
            <a:pPr marL="316865" marR="5080" indent="-304800">
              <a:lnSpc>
                <a:spcPct val="100699"/>
              </a:lnSpc>
              <a:spcBef>
                <a:spcPts val="85"/>
              </a:spcBef>
              <a:buChar char="-"/>
              <a:tabLst>
                <a:tab pos="316865" algn="l"/>
                <a:tab pos="317500" algn="l"/>
              </a:tabLst>
            </a:pPr>
            <a:endParaRPr sz="1800" dirty="0">
              <a:latin typeface="Arial"/>
              <a:cs typeface="Arial"/>
            </a:endParaRPr>
          </a:p>
          <a:p>
            <a:pPr marL="316865" indent="-304800">
              <a:lnSpc>
                <a:spcPct val="100000"/>
              </a:lnSpc>
              <a:spcBef>
                <a:spcPts val="15"/>
              </a:spcBef>
              <a:buChar char="-"/>
              <a:tabLst>
                <a:tab pos="316865" algn="l"/>
                <a:tab pos="317500" algn="l"/>
              </a:tabLst>
            </a:pPr>
            <a:r>
              <a:rPr lang="zh-CN" altLang="en-US" dirty="0">
                <a:solidFill>
                  <a:srgbClr val="ADADAD"/>
                </a:solidFill>
                <a:latin typeface="Arial"/>
                <a:cs typeface="Arial"/>
              </a:rPr>
              <a:t>不幸的是，</a:t>
            </a:r>
            <a:r>
              <a:rPr lang="zh-CN" altLang="en-US" sz="1800" dirty="0">
                <a:solidFill>
                  <a:srgbClr val="ADADAD"/>
                </a:solidFill>
                <a:latin typeface="Arial"/>
                <a:cs typeface="Arial"/>
              </a:rPr>
              <a:t>还是有两个案例研究</a:t>
            </a:r>
            <a:endParaRPr sz="1800" dirty="0">
              <a:latin typeface="Arial"/>
              <a:cs typeface="Arial"/>
            </a:endParaRPr>
          </a:p>
          <a:p>
            <a:pPr marL="774065" lvl="1" indent="-304800">
              <a:lnSpc>
                <a:spcPct val="100000"/>
              </a:lnSpc>
              <a:spcBef>
                <a:spcPts val="15"/>
              </a:spcBef>
              <a:buChar char="-"/>
              <a:tabLst>
                <a:tab pos="774065" algn="l"/>
                <a:tab pos="774700" algn="l"/>
              </a:tabLst>
            </a:pPr>
            <a:r>
              <a:rPr sz="1800" dirty="0">
                <a:solidFill>
                  <a:srgbClr val="ADADAD"/>
                </a:solidFill>
                <a:latin typeface="Arial"/>
                <a:cs typeface="Arial"/>
              </a:rPr>
              <a:t>Victor</a:t>
            </a:r>
            <a:r>
              <a:rPr sz="1800" spc="-20" dirty="0">
                <a:solidFill>
                  <a:srgbClr val="ADADAD"/>
                </a:solidFill>
                <a:latin typeface="Arial"/>
                <a:cs typeface="Arial"/>
              </a:rPr>
              <a:t> </a:t>
            </a:r>
            <a:r>
              <a:rPr sz="1800" dirty="0">
                <a:solidFill>
                  <a:srgbClr val="ADADAD"/>
                </a:solidFill>
                <a:latin typeface="Arial"/>
                <a:cs typeface="Arial"/>
              </a:rPr>
              <a:t>of</a:t>
            </a:r>
            <a:r>
              <a:rPr sz="1800" spc="-20" dirty="0">
                <a:solidFill>
                  <a:srgbClr val="ADADAD"/>
                </a:solidFill>
                <a:latin typeface="Arial"/>
                <a:cs typeface="Arial"/>
              </a:rPr>
              <a:t> </a:t>
            </a:r>
            <a:r>
              <a:rPr sz="1800" spc="-10" dirty="0">
                <a:solidFill>
                  <a:srgbClr val="ADADAD"/>
                </a:solidFill>
                <a:latin typeface="Arial"/>
                <a:cs typeface="Arial"/>
              </a:rPr>
              <a:t>Aveyron</a:t>
            </a:r>
            <a:endParaRPr sz="1800" dirty="0">
              <a:latin typeface="Arial"/>
              <a:cs typeface="Arial"/>
            </a:endParaRPr>
          </a:p>
          <a:p>
            <a:pPr marL="774065" lvl="1" indent="-304800">
              <a:lnSpc>
                <a:spcPct val="100000"/>
              </a:lnSpc>
              <a:spcBef>
                <a:spcPts val="15"/>
              </a:spcBef>
              <a:buChar char="-"/>
              <a:tabLst>
                <a:tab pos="774065" algn="l"/>
                <a:tab pos="774700" algn="l"/>
              </a:tabLst>
            </a:pPr>
            <a:r>
              <a:rPr sz="1800" spc="-10" dirty="0">
                <a:solidFill>
                  <a:srgbClr val="ADADAD"/>
                </a:solidFill>
                <a:latin typeface="Arial"/>
                <a:cs typeface="Arial"/>
              </a:rPr>
              <a:t>Genie</a:t>
            </a:r>
            <a:endParaRPr sz="1800" dirty="0">
              <a:latin typeface="Arial"/>
              <a:cs typeface="Arial"/>
            </a:endParaRPr>
          </a:p>
        </p:txBody>
      </p:sp>
      <p:pic>
        <p:nvPicPr>
          <p:cNvPr id="4" name="object 4"/>
          <p:cNvPicPr/>
          <p:nvPr/>
        </p:nvPicPr>
        <p:blipFill>
          <a:blip r:embed="rId2" cstate="print"/>
          <a:stretch>
            <a:fillRect/>
          </a:stretch>
        </p:blipFill>
        <p:spPr>
          <a:xfrm>
            <a:off x="6066250" y="2138379"/>
            <a:ext cx="2287174" cy="22621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4963160" cy="452120"/>
          </a:xfrm>
          <a:prstGeom prst="rect">
            <a:avLst/>
          </a:prstGeom>
        </p:spPr>
        <p:txBody>
          <a:bodyPr vert="horz" wrap="square" lIns="0" tIns="12700" rIns="0" bIns="0" rtlCol="0">
            <a:spAutoFit/>
          </a:bodyPr>
          <a:lstStyle/>
          <a:p>
            <a:pPr marL="12700">
              <a:lnSpc>
                <a:spcPct val="100000"/>
              </a:lnSpc>
              <a:spcBef>
                <a:spcPts val="100"/>
              </a:spcBef>
            </a:pPr>
            <a:r>
              <a:rPr dirty="0"/>
              <a:t>Victor</a:t>
            </a:r>
            <a:r>
              <a:rPr spc="-15" dirty="0"/>
              <a:t> </a:t>
            </a:r>
            <a:r>
              <a:rPr dirty="0"/>
              <a:t>of</a:t>
            </a:r>
            <a:r>
              <a:rPr spc="-15" dirty="0"/>
              <a:t> </a:t>
            </a:r>
            <a:r>
              <a:rPr dirty="0"/>
              <a:t>Aveyron</a:t>
            </a:r>
            <a:r>
              <a:rPr spc="-15" dirty="0"/>
              <a:t> </a:t>
            </a:r>
            <a:r>
              <a:rPr dirty="0"/>
              <a:t>(1788</a:t>
            </a:r>
            <a:r>
              <a:rPr spc="-10" dirty="0"/>
              <a:t> </a:t>
            </a:r>
            <a:r>
              <a:rPr dirty="0"/>
              <a:t>-</a:t>
            </a:r>
            <a:r>
              <a:rPr spc="-10" dirty="0"/>
              <a:t> 1828)</a:t>
            </a:r>
          </a:p>
        </p:txBody>
      </p:sp>
      <p:sp>
        <p:nvSpPr>
          <p:cNvPr id="3" name="object 3"/>
          <p:cNvSpPr txBox="1"/>
          <p:nvPr/>
        </p:nvSpPr>
        <p:spPr>
          <a:xfrm>
            <a:off x="545674" y="1217372"/>
            <a:ext cx="5417185" cy="3008068"/>
          </a:xfrm>
          <a:prstGeom prst="rect">
            <a:avLst/>
          </a:prstGeom>
        </p:spPr>
        <p:txBody>
          <a:bodyPr vert="horz" wrap="square" lIns="0" tIns="8890" rIns="0" bIns="0" rtlCol="0">
            <a:spAutoFit/>
          </a:bodyPr>
          <a:lstStyle/>
          <a:p>
            <a:pPr marL="308610" marR="66675" indent="-296545">
              <a:lnSpc>
                <a:spcPct val="101600"/>
              </a:lnSpc>
              <a:spcBef>
                <a:spcPts val="70"/>
              </a:spcBef>
              <a:buChar char="-"/>
              <a:tabLst>
                <a:tab pos="308610" algn="l"/>
                <a:tab pos="309245" algn="l"/>
              </a:tabLst>
            </a:pPr>
            <a:r>
              <a:rPr lang="en-US" altLang="zh-CN" sz="1600" dirty="0">
                <a:solidFill>
                  <a:srgbClr val="ADADAD"/>
                </a:solidFill>
                <a:latin typeface="Arial"/>
                <a:cs typeface="Arial"/>
              </a:rPr>
              <a:t>Victor</a:t>
            </a:r>
            <a:r>
              <a:rPr lang="zh-CN" altLang="en-US" sz="1600" dirty="0">
                <a:solidFill>
                  <a:srgbClr val="ADADAD"/>
                </a:solidFill>
                <a:latin typeface="Arial"/>
                <a:cs typeface="Arial"/>
              </a:rPr>
              <a:t>十岁的时候，在法国</a:t>
            </a:r>
            <a:r>
              <a:rPr lang="en-US" altLang="zh-CN" sz="1600" spc="-10" dirty="0">
                <a:solidFill>
                  <a:srgbClr val="ADADAD"/>
                </a:solidFill>
                <a:latin typeface="Arial"/>
                <a:cs typeface="Arial"/>
              </a:rPr>
              <a:t>Saint-</a:t>
            </a:r>
            <a:r>
              <a:rPr lang="en-US" altLang="zh-CN" sz="1600" spc="-10" dirty="0" err="1">
                <a:solidFill>
                  <a:srgbClr val="ADADAD"/>
                </a:solidFill>
                <a:latin typeface="Arial"/>
                <a:cs typeface="Arial"/>
              </a:rPr>
              <a:t>Sernin</a:t>
            </a:r>
            <a:r>
              <a:rPr lang="en-US" altLang="zh-CN" sz="1600" spc="-10" dirty="0">
                <a:solidFill>
                  <a:srgbClr val="ADADAD"/>
                </a:solidFill>
                <a:latin typeface="Arial"/>
                <a:cs typeface="Arial"/>
              </a:rPr>
              <a:t>-sur-</a:t>
            </a:r>
            <a:r>
              <a:rPr lang="en-US" altLang="zh-CN" sz="1600" dirty="0" err="1">
                <a:solidFill>
                  <a:srgbClr val="ADADAD"/>
                </a:solidFill>
                <a:latin typeface="Arial"/>
                <a:cs typeface="Arial"/>
              </a:rPr>
              <a:t>Rance</a:t>
            </a:r>
            <a:r>
              <a:rPr lang="zh-CN" altLang="en-US" sz="1600" dirty="0">
                <a:solidFill>
                  <a:srgbClr val="ADADAD"/>
                </a:solidFill>
                <a:latin typeface="Arial"/>
                <a:cs typeface="Arial"/>
              </a:rPr>
              <a:t>附近的森林中被人发现了</a:t>
            </a:r>
            <a:endParaRPr lang="en-US" altLang="zh-CN" sz="1600" dirty="0">
              <a:solidFill>
                <a:srgbClr val="ADADAD"/>
              </a:solidFill>
              <a:latin typeface="Arial"/>
              <a:cs typeface="Arial"/>
            </a:endParaRPr>
          </a:p>
          <a:p>
            <a:pPr marL="308610" marR="54610" indent="-296545">
              <a:lnSpc>
                <a:spcPct val="101600"/>
              </a:lnSpc>
              <a:buChar char="-"/>
              <a:tabLst>
                <a:tab pos="308610" algn="l"/>
                <a:tab pos="309245" algn="l"/>
              </a:tabLst>
            </a:pPr>
            <a:r>
              <a:rPr lang="zh-CN" altLang="en-US" sz="1600" dirty="0">
                <a:solidFill>
                  <a:srgbClr val="ADADAD"/>
                </a:solidFill>
                <a:latin typeface="Arial"/>
                <a:cs typeface="Arial"/>
              </a:rPr>
              <a:t>尽管接受了</a:t>
            </a:r>
            <a:r>
              <a:rPr lang="en-US" altLang="zh-CN" sz="1600" dirty="0">
                <a:solidFill>
                  <a:srgbClr val="ADADAD"/>
                </a:solidFill>
                <a:latin typeface="Arial"/>
                <a:cs typeface="Arial"/>
              </a:rPr>
              <a:t>Jean</a:t>
            </a:r>
            <a:r>
              <a:rPr lang="en-US" altLang="zh-CN" sz="1600" spc="-15" dirty="0">
                <a:solidFill>
                  <a:srgbClr val="ADADAD"/>
                </a:solidFill>
                <a:latin typeface="Arial"/>
                <a:cs typeface="Arial"/>
              </a:rPr>
              <a:t> </a:t>
            </a:r>
            <a:r>
              <a:rPr lang="en-US" altLang="zh-CN" sz="1600" spc="-20" dirty="0">
                <a:solidFill>
                  <a:srgbClr val="ADADAD"/>
                </a:solidFill>
                <a:latin typeface="Arial"/>
                <a:cs typeface="Arial"/>
              </a:rPr>
              <a:t>Marc </a:t>
            </a:r>
            <a:r>
              <a:rPr lang="en-US" altLang="zh-CN" sz="1600" dirty="0">
                <a:solidFill>
                  <a:srgbClr val="ADADAD"/>
                </a:solidFill>
                <a:latin typeface="Arial"/>
                <a:cs typeface="Arial"/>
              </a:rPr>
              <a:t>Gaspard</a:t>
            </a:r>
            <a:r>
              <a:rPr lang="en-US" altLang="zh-CN" sz="1600" spc="-35" dirty="0">
                <a:solidFill>
                  <a:srgbClr val="ADADAD"/>
                </a:solidFill>
                <a:latin typeface="Arial"/>
                <a:cs typeface="Arial"/>
              </a:rPr>
              <a:t> </a:t>
            </a:r>
            <a:r>
              <a:rPr lang="en-US" altLang="zh-CN" sz="1600" spc="-10" dirty="0" err="1">
                <a:solidFill>
                  <a:srgbClr val="ADADAD"/>
                </a:solidFill>
                <a:latin typeface="Arial"/>
                <a:cs typeface="Arial"/>
              </a:rPr>
              <a:t>Itard</a:t>
            </a:r>
            <a:r>
              <a:rPr lang="zh-CN" altLang="en-US" sz="1600" spc="-10" dirty="0">
                <a:solidFill>
                  <a:srgbClr val="ADADAD"/>
                </a:solidFill>
                <a:latin typeface="Arial"/>
                <a:cs typeface="Arial"/>
              </a:rPr>
              <a:t>的密集训练，</a:t>
            </a:r>
            <a:r>
              <a:rPr lang="zh-CN" altLang="en-US" sz="1600" dirty="0">
                <a:solidFill>
                  <a:srgbClr val="ADADAD"/>
                </a:solidFill>
                <a:latin typeface="Arial"/>
                <a:cs typeface="Arial"/>
              </a:rPr>
              <a:t>他还是从不说话</a:t>
            </a:r>
            <a:endParaRPr lang="en-US" altLang="zh-CN" sz="1600" dirty="0">
              <a:solidFill>
                <a:srgbClr val="ADADAD"/>
              </a:solidFill>
              <a:latin typeface="Arial"/>
              <a:cs typeface="Arial"/>
            </a:endParaRPr>
          </a:p>
          <a:p>
            <a:pPr marL="308610" indent="-296545">
              <a:lnSpc>
                <a:spcPct val="100000"/>
              </a:lnSpc>
              <a:spcBef>
                <a:spcPts val="25"/>
              </a:spcBef>
              <a:buChar char="-"/>
              <a:tabLst>
                <a:tab pos="308610" algn="l"/>
                <a:tab pos="309245" algn="l"/>
              </a:tabLst>
            </a:pPr>
            <a:r>
              <a:rPr lang="zh-CN" altLang="en-US" sz="1600" dirty="0">
                <a:solidFill>
                  <a:srgbClr val="ADADAD"/>
                </a:solidFill>
                <a:latin typeface="Arial"/>
                <a:cs typeface="Arial"/>
              </a:rPr>
              <a:t>有些人认为他有轻度自闭症</a:t>
            </a:r>
            <a:endParaRPr sz="1600" dirty="0">
              <a:latin typeface="Arial"/>
              <a:cs typeface="Arial"/>
            </a:endParaRPr>
          </a:p>
          <a:p>
            <a:pPr marL="765810" marR="434340" lvl="1" indent="-296545">
              <a:lnSpc>
                <a:spcPct val="101600"/>
              </a:lnSpc>
              <a:buChar char="-"/>
              <a:tabLst>
                <a:tab pos="765810" algn="l"/>
                <a:tab pos="766445" algn="l"/>
              </a:tabLst>
            </a:pPr>
            <a:r>
              <a:rPr lang="zh-CN" altLang="en-US" sz="1600" dirty="0">
                <a:solidFill>
                  <a:srgbClr val="ADADAD"/>
                </a:solidFill>
                <a:latin typeface="Arial"/>
                <a:cs typeface="Arial"/>
              </a:rPr>
              <a:t>我们不知道他的认知和社交困难是与生俱来的，还是长期与社会隔绝、从未学习语言的结果</a:t>
            </a:r>
            <a:endParaRPr sz="1600" dirty="0">
              <a:latin typeface="Arial"/>
              <a:cs typeface="Arial"/>
            </a:endParaRPr>
          </a:p>
          <a:p>
            <a:pPr marL="308610" indent="-296545">
              <a:lnSpc>
                <a:spcPct val="100000"/>
              </a:lnSpc>
              <a:spcBef>
                <a:spcPts val="30"/>
              </a:spcBef>
              <a:buChar char="-"/>
              <a:tabLst>
                <a:tab pos="308610" algn="l"/>
                <a:tab pos="309245" algn="l"/>
              </a:tabLst>
            </a:pPr>
            <a:r>
              <a:rPr lang="zh-CN" altLang="en-US" sz="1600" dirty="0">
                <a:solidFill>
                  <a:srgbClr val="ADADAD"/>
                </a:solidFill>
                <a:latin typeface="Arial"/>
                <a:cs typeface="Arial"/>
              </a:rPr>
              <a:t>我们不知道他是被遗弃了还是他逃跑了</a:t>
            </a:r>
            <a:endParaRPr sz="1600" dirty="0">
              <a:latin typeface="Arial"/>
              <a:cs typeface="Arial"/>
            </a:endParaRPr>
          </a:p>
          <a:p>
            <a:pPr marL="765810" marR="5080" lvl="1" indent="-296545">
              <a:lnSpc>
                <a:spcPct val="101600"/>
              </a:lnSpc>
              <a:buChar char="-"/>
              <a:tabLst>
                <a:tab pos="765810" algn="l"/>
                <a:tab pos="766445" algn="l"/>
              </a:tabLst>
            </a:pPr>
            <a:r>
              <a:rPr lang="zh-CN" altLang="en-US" sz="1600" dirty="0">
                <a:solidFill>
                  <a:srgbClr val="ADADAD"/>
                </a:solidFill>
                <a:latin typeface="Arial"/>
                <a:cs typeface="Arial"/>
              </a:rPr>
              <a:t>有些人根据他身上的伤疤推测，他早年受过虐待，之后很有可能逃跑了</a:t>
            </a:r>
            <a:endParaRPr sz="1600" dirty="0">
              <a:latin typeface="Arial"/>
              <a:cs typeface="Arial"/>
            </a:endParaRPr>
          </a:p>
          <a:p>
            <a:pPr marL="308610" indent="-296545">
              <a:lnSpc>
                <a:spcPct val="100000"/>
              </a:lnSpc>
              <a:spcBef>
                <a:spcPts val="30"/>
              </a:spcBef>
              <a:buChar char="-"/>
              <a:tabLst>
                <a:tab pos="308610" algn="l"/>
                <a:tab pos="309245" algn="l"/>
              </a:tabLst>
            </a:pPr>
            <a:r>
              <a:rPr lang="en-US" altLang="zh-CN" sz="1600" dirty="0">
                <a:solidFill>
                  <a:srgbClr val="ADADAD"/>
                </a:solidFill>
                <a:latin typeface="Arial"/>
                <a:cs typeface="Arial"/>
              </a:rPr>
              <a:t>1970</a:t>
            </a:r>
            <a:r>
              <a:rPr lang="zh-CN" altLang="en-US" sz="1600" dirty="0">
                <a:solidFill>
                  <a:srgbClr val="ADADAD"/>
                </a:solidFill>
                <a:latin typeface="Arial"/>
                <a:cs typeface="Arial"/>
              </a:rPr>
              <a:t>年的电影</a:t>
            </a:r>
            <a:r>
              <a:rPr lang="en-US" altLang="zh-CN" sz="1600" dirty="0">
                <a:solidFill>
                  <a:srgbClr val="ADADAD"/>
                </a:solidFill>
                <a:latin typeface="Arial"/>
                <a:cs typeface="Arial"/>
              </a:rPr>
              <a:t>《</a:t>
            </a:r>
            <a:r>
              <a:rPr lang="zh-CN" altLang="en-US" sz="1600" dirty="0">
                <a:solidFill>
                  <a:srgbClr val="ADADAD"/>
                </a:solidFill>
                <a:latin typeface="Arial"/>
                <a:cs typeface="Arial"/>
              </a:rPr>
              <a:t>野孩子</a:t>
            </a:r>
            <a:r>
              <a:rPr lang="en-US" altLang="zh-CN" sz="1600" dirty="0">
                <a:solidFill>
                  <a:srgbClr val="ADADAD"/>
                </a:solidFill>
                <a:latin typeface="Arial"/>
                <a:cs typeface="Arial"/>
              </a:rPr>
              <a:t>》</a:t>
            </a:r>
            <a:r>
              <a:rPr lang="zh-CN" altLang="en-US" sz="1600" dirty="0">
                <a:solidFill>
                  <a:srgbClr val="ADADAD"/>
                </a:solidFill>
                <a:latin typeface="Arial"/>
                <a:cs typeface="Arial"/>
              </a:rPr>
              <a:t>是根据他的故事改编的</a:t>
            </a:r>
            <a:endParaRPr sz="1600" dirty="0">
              <a:latin typeface="Arial"/>
              <a:cs typeface="Arial"/>
            </a:endParaRPr>
          </a:p>
        </p:txBody>
      </p:sp>
      <p:pic>
        <p:nvPicPr>
          <p:cNvPr id="4" name="object 4"/>
          <p:cNvPicPr/>
          <p:nvPr/>
        </p:nvPicPr>
        <p:blipFill>
          <a:blip r:embed="rId2" cstate="print"/>
          <a:stretch>
            <a:fillRect/>
          </a:stretch>
        </p:blipFill>
        <p:spPr>
          <a:xfrm>
            <a:off x="6714124" y="918775"/>
            <a:ext cx="1621250" cy="1908699"/>
          </a:xfrm>
          <a:prstGeom prst="rect">
            <a:avLst/>
          </a:prstGeom>
        </p:spPr>
      </p:pic>
      <p:pic>
        <p:nvPicPr>
          <p:cNvPr id="5" name="object 5"/>
          <p:cNvPicPr/>
          <p:nvPr/>
        </p:nvPicPr>
        <p:blipFill>
          <a:blip r:embed="rId3" cstate="print"/>
          <a:stretch>
            <a:fillRect/>
          </a:stretch>
        </p:blipFill>
        <p:spPr>
          <a:xfrm>
            <a:off x="6276975" y="3095625"/>
            <a:ext cx="2495550" cy="1809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2415540" cy="452120"/>
          </a:xfrm>
          <a:prstGeom prst="rect">
            <a:avLst/>
          </a:prstGeom>
        </p:spPr>
        <p:txBody>
          <a:bodyPr vert="horz" wrap="square" lIns="0" tIns="12700" rIns="0" bIns="0" rtlCol="0">
            <a:spAutoFit/>
          </a:bodyPr>
          <a:lstStyle/>
          <a:p>
            <a:pPr marL="12700">
              <a:lnSpc>
                <a:spcPct val="100000"/>
              </a:lnSpc>
              <a:spcBef>
                <a:spcPts val="100"/>
              </a:spcBef>
            </a:pPr>
            <a:r>
              <a:rPr dirty="0"/>
              <a:t>Genie</a:t>
            </a:r>
            <a:r>
              <a:rPr spc="-25" dirty="0"/>
              <a:t> </a:t>
            </a:r>
            <a:r>
              <a:rPr dirty="0"/>
              <a:t>(1970</a:t>
            </a:r>
            <a:r>
              <a:rPr spc="-10" dirty="0"/>
              <a:t> </a:t>
            </a:r>
            <a:r>
              <a:rPr dirty="0"/>
              <a:t>-</a:t>
            </a:r>
            <a:r>
              <a:rPr spc="-10" dirty="0"/>
              <a:t> </a:t>
            </a:r>
            <a:r>
              <a:rPr spc="-50" dirty="0"/>
              <a:t>)</a:t>
            </a:r>
          </a:p>
        </p:txBody>
      </p:sp>
      <p:sp>
        <p:nvSpPr>
          <p:cNvPr id="3" name="object 3"/>
          <p:cNvSpPr txBox="1"/>
          <p:nvPr/>
        </p:nvSpPr>
        <p:spPr>
          <a:xfrm>
            <a:off x="545674" y="1217372"/>
            <a:ext cx="4836160" cy="3003579"/>
          </a:xfrm>
          <a:prstGeom prst="rect">
            <a:avLst/>
          </a:prstGeom>
        </p:spPr>
        <p:txBody>
          <a:bodyPr vert="horz" wrap="square" lIns="0" tIns="8890" rIns="0" bIns="0" rtlCol="0">
            <a:spAutoFit/>
          </a:bodyPr>
          <a:lstStyle/>
          <a:p>
            <a:pPr marL="308610" marR="5080" indent="-296545">
              <a:lnSpc>
                <a:spcPct val="101600"/>
              </a:lnSpc>
              <a:spcBef>
                <a:spcPts val="70"/>
              </a:spcBef>
              <a:buChar char="-"/>
              <a:tabLst>
                <a:tab pos="308610" algn="l"/>
                <a:tab pos="309245" algn="l"/>
              </a:tabLst>
            </a:pPr>
            <a:r>
              <a:rPr sz="1600" dirty="0">
                <a:solidFill>
                  <a:srgbClr val="ADADAD"/>
                </a:solidFill>
                <a:latin typeface="Arial"/>
                <a:cs typeface="Arial"/>
              </a:rPr>
              <a:t>Genie</a:t>
            </a:r>
            <a:r>
              <a:rPr lang="zh-CN" altLang="en-US" sz="1600" dirty="0">
                <a:solidFill>
                  <a:srgbClr val="ADADAD"/>
                </a:solidFill>
                <a:latin typeface="Arial"/>
                <a:cs typeface="Arial"/>
              </a:rPr>
              <a:t>是一个美国女孩的化名，她曾遭受暴力虐待和隔离</a:t>
            </a:r>
            <a:endParaRPr sz="1600" dirty="0">
              <a:latin typeface="Arial"/>
              <a:cs typeface="Arial"/>
            </a:endParaRPr>
          </a:p>
          <a:p>
            <a:pPr marL="308610" marR="39370" indent="-296545">
              <a:lnSpc>
                <a:spcPct val="101600"/>
              </a:lnSpc>
              <a:buChar char="-"/>
              <a:tabLst>
                <a:tab pos="308610" algn="l"/>
                <a:tab pos="309245" algn="l"/>
              </a:tabLst>
            </a:pPr>
            <a:endParaRPr lang="en-US" altLang="zh-CN" sz="1600" dirty="0">
              <a:solidFill>
                <a:srgbClr val="ADADAD"/>
              </a:solidFill>
              <a:latin typeface="Arial"/>
              <a:cs typeface="Arial"/>
            </a:endParaRPr>
          </a:p>
          <a:p>
            <a:pPr marL="308610" marR="39370" indent="-296545">
              <a:lnSpc>
                <a:spcPct val="101600"/>
              </a:lnSpc>
              <a:buChar char="-"/>
              <a:tabLst>
                <a:tab pos="308610" algn="l"/>
                <a:tab pos="309245" algn="l"/>
              </a:tabLst>
            </a:pPr>
            <a:r>
              <a:rPr lang="zh-CN" altLang="en-US" sz="1600" dirty="0">
                <a:solidFill>
                  <a:srgbClr val="ADADAD"/>
                </a:solidFill>
                <a:latin typeface="Arial"/>
                <a:cs typeface="Arial"/>
              </a:rPr>
              <a:t>加州的儿童福利机构在</a:t>
            </a:r>
            <a:r>
              <a:rPr lang="en-US" altLang="zh-CN" sz="1600" dirty="0">
                <a:solidFill>
                  <a:srgbClr val="ADADAD"/>
                </a:solidFill>
                <a:latin typeface="Arial"/>
                <a:cs typeface="Arial"/>
              </a:rPr>
              <a:t>1970</a:t>
            </a:r>
            <a:r>
              <a:rPr lang="zh-CN" altLang="en-US" sz="1600" dirty="0">
                <a:solidFill>
                  <a:srgbClr val="ADADAD"/>
                </a:solidFill>
                <a:latin typeface="Arial"/>
                <a:cs typeface="Arial"/>
              </a:rPr>
              <a:t>年发现了她</a:t>
            </a:r>
            <a:endParaRPr sz="1600" dirty="0">
              <a:latin typeface="Arial"/>
              <a:cs typeface="Arial"/>
            </a:endParaRPr>
          </a:p>
          <a:p>
            <a:pPr marL="308610" marR="252729" indent="-296545">
              <a:lnSpc>
                <a:spcPct val="101600"/>
              </a:lnSpc>
              <a:buChar char="-"/>
              <a:tabLst>
                <a:tab pos="308610" algn="l"/>
                <a:tab pos="309245" algn="l"/>
              </a:tabLst>
            </a:pPr>
            <a:endParaRPr lang="en-US" altLang="zh-CN" sz="1600" dirty="0">
              <a:solidFill>
                <a:srgbClr val="ADADAD"/>
              </a:solidFill>
              <a:latin typeface="Arial"/>
              <a:cs typeface="Arial"/>
            </a:endParaRPr>
          </a:p>
          <a:p>
            <a:pPr marL="308610" marR="252729" indent="-296545">
              <a:lnSpc>
                <a:spcPct val="101600"/>
              </a:lnSpc>
              <a:buChar char="-"/>
              <a:tabLst>
                <a:tab pos="308610" algn="l"/>
                <a:tab pos="309245" algn="l"/>
              </a:tabLst>
            </a:pPr>
            <a:r>
              <a:rPr lang="zh-CN" altLang="en-US" sz="1600" dirty="0">
                <a:solidFill>
                  <a:srgbClr val="ADADAD"/>
                </a:solidFill>
                <a:latin typeface="Arial"/>
                <a:cs typeface="Arial"/>
              </a:rPr>
              <a:t>在接受高强度的心理和语言训练之后，她有很大进步，但从来没法完全融入社会，也从没学会流畅说话</a:t>
            </a:r>
            <a:endParaRPr lang="en-US" altLang="zh-CN" sz="1600" dirty="0">
              <a:solidFill>
                <a:srgbClr val="ADADAD"/>
              </a:solidFill>
              <a:latin typeface="Arial"/>
              <a:cs typeface="Arial"/>
            </a:endParaRPr>
          </a:p>
          <a:p>
            <a:pPr marL="308610" marR="252729" indent="-296545">
              <a:lnSpc>
                <a:spcPct val="101600"/>
              </a:lnSpc>
              <a:buChar char="-"/>
              <a:tabLst>
                <a:tab pos="308610" algn="l"/>
                <a:tab pos="309245" algn="l"/>
              </a:tabLst>
            </a:pPr>
            <a:endParaRPr sz="1600" dirty="0">
              <a:latin typeface="Arial"/>
              <a:cs typeface="Arial"/>
            </a:endParaRPr>
          </a:p>
          <a:p>
            <a:pPr marL="308610" indent="-296545">
              <a:lnSpc>
                <a:spcPct val="100000"/>
              </a:lnSpc>
              <a:spcBef>
                <a:spcPts val="25"/>
              </a:spcBef>
              <a:buChar char="-"/>
              <a:tabLst>
                <a:tab pos="308610" algn="l"/>
                <a:tab pos="309245" algn="l"/>
              </a:tabLst>
            </a:pPr>
            <a:r>
              <a:rPr lang="zh-CN" altLang="en-US" sz="1600" dirty="0">
                <a:solidFill>
                  <a:srgbClr val="ADADAD"/>
                </a:solidFill>
                <a:latin typeface="Arial"/>
                <a:cs typeface="Arial"/>
              </a:rPr>
              <a:t>她可能还生活在加州</a:t>
            </a:r>
            <a:endParaRPr sz="1600" dirty="0">
              <a:latin typeface="Arial"/>
              <a:cs typeface="Arial"/>
            </a:endParaRPr>
          </a:p>
          <a:p>
            <a:pPr marL="765810" marR="179070" indent="-296545">
              <a:lnSpc>
                <a:spcPct val="101600"/>
              </a:lnSpc>
              <a:tabLst>
                <a:tab pos="765810" algn="l"/>
              </a:tabLst>
            </a:pPr>
            <a:r>
              <a:rPr sz="1600" spc="-50" dirty="0">
                <a:solidFill>
                  <a:srgbClr val="ADADAD"/>
                </a:solidFill>
                <a:latin typeface="Arial"/>
                <a:cs typeface="Arial"/>
              </a:rPr>
              <a:t>-</a:t>
            </a:r>
            <a:r>
              <a:rPr sz="1600" dirty="0">
                <a:solidFill>
                  <a:srgbClr val="ADADAD"/>
                </a:solidFill>
                <a:latin typeface="Arial"/>
                <a:cs typeface="Arial"/>
              </a:rPr>
              <a:t>	</a:t>
            </a:r>
            <a:r>
              <a:rPr lang="en-US" sz="1600" dirty="0">
                <a:solidFill>
                  <a:srgbClr val="ADADAD"/>
                </a:solidFill>
                <a:latin typeface="Arial"/>
                <a:cs typeface="Arial"/>
              </a:rPr>
              <a:t>1978</a:t>
            </a:r>
            <a:r>
              <a:rPr lang="zh-CN" altLang="en-US" sz="1600" dirty="0">
                <a:solidFill>
                  <a:srgbClr val="ADADAD"/>
                </a:solidFill>
                <a:latin typeface="Arial"/>
                <a:cs typeface="Arial"/>
              </a:rPr>
              <a:t>年，她的母亲拒绝了进一步的研究和训练，所以我们对她的现在状况不得而知</a:t>
            </a:r>
            <a:endParaRPr lang="en-US" altLang="zh-CN" sz="1600" dirty="0">
              <a:solidFill>
                <a:srgbClr val="ADADAD"/>
              </a:solidFill>
              <a:latin typeface="Arial"/>
              <a:cs typeface="Arial"/>
            </a:endParaRPr>
          </a:p>
        </p:txBody>
      </p:sp>
      <p:pic>
        <p:nvPicPr>
          <p:cNvPr id="4" name="object 4"/>
          <p:cNvPicPr/>
          <p:nvPr/>
        </p:nvPicPr>
        <p:blipFill>
          <a:blip r:embed="rId2" cstate="print"/>
          <a:stretch>
            <a:fillRect/>
          </a:stretch>
        </p:blipFill>
        <p:spPr>
          <a:xfrm>
            <a:off x="5411325" y="1017724"/>
            <a:ext cx="3420974" cy="3778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sp>
        <p:nvSpPr>
          <p:cNvPr id="3" name="object 3"/>
          <p:cNvSpPr txBox="1"/>
          <p:nvPr/>
        </p:nvSpPr>
        <p:spPr>
          <a:xfrm>
            <a:off x="384725" y="1187830"/>
            <a:ext cx="5245100" cy="289823"/>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ADADAD"/>
                </a:solidFill>
                <a:latin typeface="Arial"/>
                <a:cs typeface="Arial"/>
              </a:rPr>
              <a:t>婴儿什么时候开始辨识语言？</a:t>
            </a:r>
            <a:endParaRPr sz="1800" dirty="0">
              <a:latin typeface="Arial"/>
              <a:cs typeface="Arial"/>
            </a:endParaRPr>
          </a:p>
        </p:txBody>
      </p:sp>
      <p:pic>
        <p:nvPicPr>
          <p:cNvPr id="4" name="object 4"/>
          <p:cNvPicPr/>
          <p:nvPr/>
        </p:nvPicPr>
        <p:blipFill>
          <a:blip r:embed="rId2" cstate="print"/>
          <a:stretch>
            <a:fillRect/>
          </a:stretch>
        </p:blipFill>
        <p:spPr>
          <a:xfrm>
            <a:off x="6578824" y="1926074"/>
            <a:ext cx="1988700" cy="1988700"/>
          </a:xfrm>
          <a:prstGeom prst="rect">
            <a:avLst/>
          </a:prstGeom>
        </p:spPr>
      </p:pic>
      <p:sp>
        <p:nvSpPr>
          <p:cNvPr id="5" name="object 5"/>
          <p:cNvSpPr txBox="1"/>
          <p:nvPr/>
        </p:nvSpPr>
        <p:spPr>
          <a:xfrm>
            <a:off x="606499" y="1597405"/>
            <a:ext cx="5756275" cy="2751587"/>
          </a:xfrm>
          <a:prstGeom prst="rect">
            <a:avLst/>
          </a:prstGeom>
        </p:spPr>
        <p:txBody>
          <a:bodyPr vert="horz" wrap="square" lIns="0" tIns="10795" rIns="0" bIns="0" rtlCol="0">
            <a:spAutoFit/>
          </a:bodyPr>
          <a:lstStyle/>
          <a:p>
            <a:pPr marL="316865" marR="426084" indent="-304800">
              <a:lnSpc>
                <a:spcPct val="100699"/>
              </a:lnSpc>
              <a:spcBef>
                <a:spcPts val="85"/>
              </a:spcBef>
              <a:buChar char="-"/>
              <a:tabLst>
                <a:tab pos="316865" algn="l"/>
                <a:tab pos="317500" algn="l"/>
              </a:tabLst>
            </a:pPr>
            <a:r>
              <a:rPr lang="zh-CN" altLang="en-US" spc="-10" dirty="0">
                <a:solidFill>
                  <a:srgbClr val="ADADAD"/>
                </a:solidFill>
                <a:latin typeface="Arial"/>
                <a:cs typeface="Arial"/>
              </a:rPr>
              <a:t>出生四天</a:t>
            </a:r>
            <a:r>
              <a:rPr lang="zh-CN" altLang="en-US" sz="1800" spc="-10" dirty="0">
                <a:solidFill>
                  <a:srgbClr val="ADADAD"/>
                </a:solidFill>
                <a:latin typeface="Arial"/>
                <a:cs typeface="Arial"/>
              </a:rPr>
              <a:t>的法国婴儿对法语表现得比对俄语</a:t>
            </a:r>
            <a:r>
              <a:rPr lang="zh-CN" altLang="en-US" spc="-10" dirty="0">
                <a:solidFill>
                  <a:srgbClr val="ADADAD"/>
                </a:solidFill>
                <a:latin typeface="Arial"/>
                <a:cs typeface="Arial"/>
              </a:rPr>
              <a:t>更敏感</a:t>
            </a:r>
            <a:r>
              <a:rPr sz="1400" dirty="0">
                <a:solidFill>
                  <a:srgbClr val="ADADAD"/>
                </a:solidFill>
                <a:latin typeface="Arial"/>
                <a:cs typeface="Arial"/>
              </a:rPr>
              <a:t>(Mehler,</a:t>
            </a:r>
            <a:r>
              <a:rPr sz="1400" spc="-15" dirty="0">
                <a:solidFill>
                  <a:srgbClr val="ADADAD"/>
                </a:solidFill>
                <a:latin typeface="Arial"/>
                <a:cs typeface="Arial"/>
              </a:rPr>
              <a:t> </a:t>
            </a:r>
            <a:r>
              <a:rPr sz="1400" dirty="0">
                <a:solidFill>
                  <a:srgbClr val="ADADAD"/>
                </a:solidFill>
                <a:latin typeface="Arial"/>
                <a:cs typeface="Arial"/>
              </a:rPr>
              <a:t>et.</a:t>
            </a:r>
            <a:r>
              <a:rPr sz="1400" spc="-15" dirty="0">
                <a:solidFill>
                  <a:srgbClr val="ADADAD"/>
                </a:solidFill>
                <a:latin typeface="Arial"/>
                <a:cs typeface="Arial"/>
              </a:rPr>
              <a:t> </a:t>
            </a:r>
            <a:r>
              <a:rPr sz="1400" dirty="0">
                <a:solidFill>
                  <a:srgbClr val="ADADAD"/>
                </a:solidFill>
                <a:latin typeface="Arial"/>
                <a:cs typeface="Arial"/>
              </a:rPr>
              <a:t>al.,</a:t>
            </a:r>
            <a:r>
              <a:rPr sz="1400" spc="-10" dirty="0">
                <a:solidFill>
                  <a:srgbClr val="ADADAD"/>
                </a:solidFill>
                <a:latin typeface="Arial"/>
                <a:cs typeface="Arial"/>
              </a:rPr>
              <a:t> 1988)</a:t>
            </a:r>
            <a:endParaRPr sz="1400" dirty="0">
              <a:latin typeface="Arial"/>
              <a:cs typeface="Arial"/>
            </a:endParaRPr>
          </a:p>
          <a:p>
            <a:pPr marL="316865" indent="-304800">
              <a:lnSpc>
                <a:spcPct val="100000"/>
              </a:lnSpc>
              <a:spcBef>
                <a:spcPts val="15"/>
              </a:spcBef>
              <a:buChar char="-"/>
              <a:tabLst>
                <a:tab pos="316865" algn="l"/>
                <a:tab pos="317500" algn="l"/>
              </a:tabLst>
            </a:pPr>
            <a:endParaRPr lang="en-US" altLang="zh-CN" dirty="0">
              <a:solidFill>
                <a:srgbClr val="ADADAD"/>
              </a:solidFill>
              <a:latin typeface="Arial"/>
              <a:cs typeface="Arial"/>
            </a:endParaRPr>
          </a:p>
          <a:p>
            <a:pPr marL="316865" indent="-304800">
              <a:lnSpc>
                <a:spcPct val="100000"/>
              </a:lnSpc>
              <a:spcBef>
                <a:spcPts val="15"/>
              </a:spcBef>
              <a:buChar char="-"/>
              <a:tabLst>
                <a:tab pos="316865" algn="l"/>
                <a:tab pos="317500" algn="l"/>
              </a:tabLst>
            </a:pPr>
            <a:r>
              <a:rPr lang="zh-CN" altLang="en-US" dirty="0">
                <a:solidFill>
                  <a:srgbClr val="ADADAD"/>
                </a:solidFill>
                <a:latin typeface="Arial"/>
                <a:cs typeface="Arial"/>
              </a:rPr>
              <a:t>让婴儿听俄法双语的声音片段</a:t>
            </a:r>
            <a:endParaRPr sz="1800" dirty="0">
              <a:latin typeface="Arial"/>
              <a:cs typeface="Arial"/>
            </a:endParaRPr>
          </a:p>
          <a:p>
            <a:pPr marL="316865" marR="440690" indent="-304800">
              <a:lnSpc>
                <a:spcPct val="114599"/>
              </a:lnSpc>
              <a:buChar char="-"/>
              <a:tabLst>
                <a:tab pos="316865" algn="l"/>
                <a:tab pos="317500" algn="l"/>
              </a:tabLst>
            </a:pPr>
            <a:endParaRPr lang="en-US" altLang="zh-CN" sz="1800" dirty="0">
              <a:solidFill>
                <a:srgbClr val="ADADAD"/>
              </a:solidFill>
              <a:latin typeface="Arial"/>
              <a:cs typeface="Arial"/>
            </a:endParaRPr>
          </a:p>
          <a:p>
            <a:pPr marL="316865" marR="440690" indent="-304800">
              <a:lnSpc>
                <a:spcPct val="114599"/>
              </a:lnSpc>
              <a:buChar char="-"/>
              <a:tabLst>
                <a:tab pos="316865" algn="l"/>
                <a:tab pos="317500" algn="l"/>
              </a:tabLst>
            </a:pPr>
            <a:r>
              <a:rPr lang="zh-CN" altLang="en-US" sz="1800" dirty="0">
                <a:solidFill>
                  <a:srgbClr val="ADADAD"/>
                </a:solidFill>
                <a:latin typeface="Arial"/>
                <a:cs typeface="Arial"/>
              </a:rPr>
              <a:t>基于吮吸率的甄别测试表明，在测试条件下婴儿听法语时的吮吸率上升</a:t>
            </a:r>
            <a:endParaRPr sz="1800" dirty="0">
              <a:latin typeface="Arial"/>
              <a:cs typeface="Arial"/>
            </a:endParaRPr>
          </a:p>
          <a:p>
            <a:pPr marL="774065" lvl="1" indent="-288290">
              <a:lnSpc>
                <a:spcPct val="100000"/>
              </a:lnSpc>
              <a:spcBef>
                <a:spcPts val="330"/>
              </a:spcBef>
              <a:buChar char="-"/>
              <a:tabLst>
                <a:tab pos="774065" algn="l"/>
                <a:tab pos="774700" algn="l"/>
              </a:tabLst>
            </a:pPr>
            <a:r>
              <a:rPr lang="zh-CN" altLang="en-US" sz="1400" dirty="0">
                <a:solidFill>
                  <a:srgbClr val="ADADAD"/>
                </a:solidFill>
                <a:latin typeface="Arial"/>
                <a:cs typeface="Arial"/>
              </a:rPr>
              <a:t>听到第一个短语</a:t>
            </a:r>
            <a:r>
              <a:rPr lang="en-US" altLang="zh-CN" sz="1400" dirty="0">
                <a:solidFill>
                  <a:srgbClr val="4DD0E1"/>
                </a:solidFill>
                <a:latin typeface="Arial"/>
                <a:cs typeface="Arial"/>
              </a:rPr>
              <a:t>F</a:t>
            </a:r>
            <a:r>
              <a:rPr lang="en-US" altLang="zh-CN" sz="1400" dirty="0">
                <a:solidFill>
                  <a:srgbClr val="ADADAD"/>
                </a:solidFill>
                <a:latin typeface="Arial"/>
                <a:cs typeface="Arial"/>
              </a:rPr>
              <a:t>F</a:t>
            </a:r>
            <a:r>
              <a:rPr lang="zh-CN" altLang="en-US" sz="1400" spc="-20" dirty="0">
                <a:solidFill>
                  <a:srgbClr val="ADADAD"/>
                </a:solidFill>
                <a:latin typeface="Arial"/>
                <a:cs typeface="Arial"/>
              </a:rPr>
              <a:t>和</a:t>
            </a:r>
            <a:r>
              <a:rPr lang="en-US" altLang="zh-CN" sz="1400" spc="-25" dirty="0">
                <a:solidFill>
                  <a:srgbClr val="4DD0E1"/>
                </a:solidFill>
                <a:latin typeface="Arial"/>
                <a:cs typeface="Arial"/>
              </a:rPr>
              <a:t>F</a:t>
            </a:r>
            <a:r>
              <a:rPr lang="en-US" altLang="zh-CN" sz="1400" spc="-25" dirty="0">
                <a:solidFill>
                  <a:srgbClr val="ADADAD"/>
                </a:solidFill>
                <a:latin typeface="Arial"/>
                <a:cs typeface="Arial"/>
              </a:rPr>
              <a:t>R</a:t>
            </a:r>
            <a:r>
              <a:rPr lang="zh-CN" altLang="en-US" sz="1400" spc="-25" dirty="0">
                <a:solidFill>
                  <a:srgbClr val="ADADAD"/>
                </a:solidFill>
                <a:latin typeface="Arial"/>
                <a:cs typeface="Arial"/>
              </a:rPr>
              <a:t>时，吮吸率较高</a:t>
            </a:r>
            <a:endParaRPr sz="1400" dirty="0">
              <a:latin typeface="Arial"/>
              <a:cs typeface="Arial"/>
            </a:endParaRPr>
          </a:p>
          <a:p>
            <a:pPr marL="774065" marR="5080" lvl="1" indent="-288290">
              <a:lnSpc>
                <a:spcPct val="116100"/>
              </a:lnSpc>
              <a:buChar char="-"/>
              <a:tabLst>
                <a:tab pos="774065" algn="l"/>
                <a:tab pos="774700" algn="l"/>
              </a:tabLst>
            </a:pPr>
            <a:r>
              <a:rPr lang="zh-CN" altLang="en-US" sz="1400" dirty="0">
                <a:solidFill>
                  <a:srgbClr val="ADADAD"/>
                </a:solidFill>
                <a:latin typeface="Arial"/>
                <a:cs typeface="Arial"/>
              </a:rPr>
              <a:t>听到第二个短语</a:t>
            </a:r>
            <a:r>
              <a:rPr lang="en-US" altLang="zh-CN" sz="1400" dirty="0">
                <a:solidFill>
                  <a:srgbClr val="ADADAD"/>
                </a:solidFill>
                <a:latin typeface="Arial"/>
                <a:cs typeface="Arial"/>
              </a:rPr>
              <a:t>R</a:t>
            </a:r>
            <a:r>
              <a:rPr lang="en-US" altLang="zh-CN" sz="1400" dirty="0">
                <a:solidFill>
                  <a:srgbClr val="4DD0E1"/>
                </a:solidFill>
                <a:latin typeface="Arial"/>
                <a:cs typeface="Arial"/>
              </a:rPr>
              <a:t>F</a:t>
            </a:r>
            <a:r>
              <a:rPr lang="zh-CN" altLang="en-US" sz="1400" dirty="0">
                <a:solidFill>
                  <a:srgbClr val="ADADAD"/>
                </a:solidFill>
                <a:latin typeface="Arial"/>
                <a:cs typeface="Arial"/>
              </a:rPr>
              <a:t>时，吮吸率较听到控制组的</a:t>
            </a:r>
            <a:r>
              <a:rPr lang="en-US" altLang="zh-CN" sz="1400" dirty="0">
                <a:solidFill>
                  <a:srgbClr val="ADADAD"/>
                </a:solidFill>
                <a:latin typeface="Arial"/>
                <a:cs typeface="Arial"/>
              </a:rPr>
              <a:t>R</a:t>
            </a:r>
            <a:r>
              <a:rPr lang="en-US" altLang="zh-CN" sz="1400" dirty="0">
                <a:solidFill>
                  <a:srgbClr val="4DD0E1"/>
                </a:solidFill>
                <a:latin typeface="Arial"/>
                <a:cs typeface="Arial"/>
              </a:rPr>
              <a:t>R</a:t>
            </a:r>
            <a:r>
              <a:rPr lang="zh-CN" altLang="en-US" sz="1400" dirty="0">
                <a:solidFill>
                  <a:srgbClr val="ADADAD"/>
                </a:solidFill>
                <a:latin typeface="Arial"/>
                <a:cs typeface="Arial"/>
              </a:rPr>
              <a:t>更高</a:t>
            </a:r>
            <a:endParaRPr sz="1400" dirty="0">
              <a:latin typeface="Arial"/>
              <a:cs typeface="Arial"/>
            </a:endParaRPr>
          </a:p>
          <a:p>
            <a:pPr marL="774065" marR="459105" lvl="1" indent="-288290">
              <a:lnSpc>
                <a:spcPct val="116100"/>
              </a:lnSpc>
              <a:buFontTx/>
              <a:buChar char="-"/>
              <a:tabLst>
                <a:tab pos="774065" algn="l"/>
                <a:tab pos="774700" algn="l"/>
              </a:tabLst>
            </a:pPr>
            <a:r>
              <a:rPr lang="zh-CN" altLang="en-US" sz="1400" dirty="0">
                <a:solidFill>
                  <a:srgbClr val="ADADAD"/>
                </a:solidFill>
                <a:latin typeface="Arial"/>
                <a:cs typeface="Arial"/>
              </a:rPr>
              <a:t>听到第二个短语</a:t>
            </a:r>
            <a:r>
              <a:rPr lang="en-US" altLang="zh-CN" sz="1400" dirty="0">
                <a:solidFill>
                  <a:srgbClr val="ADADAD"/>
                </a:solidFill>
                <a:latin typeface="Arial"/>
                <a:cs typeface="Arial"/>
              </a:rPr>
              <a:t>R</a:t>
            </a:r>
            <a:r>
              <a:rPr lang="en-US" altLang="zh-CN" sz="1400" dirty="0">
                <a:solidFill>
                  <a:srgbClr val="4DD0E1"/>
                </a:solidFill>
                <a:latin typeface="Arial"/>
                <a:cs typeface="Arial"/>
              </a:rPr>
              <a:t>F</a:t>
            </a:r>
            <a:r>
              <a:rPr lang="zh-CN" altLang="en-US" sz="1400" dirty="0">
                <a:solidFill>
                  <a:srgbClr val="ADADAD"/>
                </a:solidFill>
                <a:latin typeface="Arial"/>
                <a:cs typeface="Arial"/>
              </a:rPr>
              <a:t>时，吮吸率与听到控制组的</a:t>
            </a:r>
            <a:r>
              <a:rPr lang="en-US" altLang="zh-CN" sz="1400" dirty="0">
                <a:solidFill>
                  <a:srgbClr val="ADADAD"/>
                </a:solidFill>
                <a:latin typeface="Arial"/>
                <a:cs typeface="Arial"/>
              </a:rPr>
              <a:t>F</a:t>
            </a:r>
            <a:r>
              <a:rPr lang="en-US" altLang="zh-CN" sz="1400" dirty="0">
                <a:solidFill>
                  <a:srgbClr val="4DD0E1"/>
                </a:solidFill>
                <a:latin typeface="Arial"/>
                <a:cs typeface="Arial"/>
              </a:rPr>
              <a:t>F</a:t>
            </a:r>
            <a:r>
              <a:rPr lang="zh-CN" altLang="en-US" sz="1400" dirty="0">
                <a:solidFill>
                  <a:srgbClr val="ADADAD"/>
                </a:solidFill>
                <a:latin typeface="Arial"/>
                <a:cs typeface="Arial"/>
              </a:rPr>
              <a:t>一样</a:t>
            </a:r>
          </a:p>
        </p:txBody>
      </p:sp>
      <p:sp>
        <p:nvSpPr>
          <p:cNvPr id="6" name="object 6"/>
          <p:cNvSpPr txBox="1"/>
          <p:nvPr/>
        </p:nvSpPr>
        <p:spPr>
          <a:xfrm>
            <a:off x="6742300" y="1187830"/>
            <a:ext cx="1988700" cy="289823"/>
          </a:xfrm>
          <a:prstGeom prst="rect">
            <a:avLst/>
          </a:prstGeom>
        </p:spPr>
        <p:txBody>
          <a:bodyPr vert="horz" wrap="square" lIns="0" tIns="12700" rIns="0" bIns="0" rtlCol="0">
            <a:spAutoFit/>
          </a:bodyPr>
          <a:lstStyle/>
          <a:p>
            <a:pPr marL="12700">
              <a:lnSpc>
                <a:spcPct val="100000"/>
              </a:lnSpc>
              <a:spcBef>
                <a:spcPts val="100"/>
              </a:spcBef>
            </a:pPr>
            <a:r>
              <a:rPr lang="zh-CN" altLang="en-US" dirty="0">
                <a:solidFill>
                  <a:srgbClr val="ADADAD"/>
                </a:solidFill>
                <a:latin typeface="Arial"/>
                <a:cs typeface="Arial"/>
              </a:rPr>
              <a:t>从母胎开始！</a:t>
            </a:r>
            <a:endParaRPr sz="18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sp>
        <p:nvSpPr>
          <p:cNvPr id="3" name="object 3"/>
          <p:cNvSpPr txBox="1"/>
          <p:nvPr/>
        </p:nvSpPr>
        <p:spPr>
          <a:xfrm>
            <a:off x="537199" y="1216356"/>
            <a:ext cx="7885430" cy="1052596"/>
          </a:xfrm>
          <a:prstGeom prst="rect">
            <a:avLst/>
          </a:prstGeom>
        </p:spPr>
        <p:txBody>
          <a:bodyPr vert="horz" wrap="square" lIns="0" tIns="10795" rIns="0" bIns="0" rtlCol="0">
            <a:spAutoFit/>
          </a:bodyPr>
          <a:lstStyle/>
          <a:p>
            <a:pPr marL="316865" marR="5080">
              <a:lnSpc>
                <a:spcPct val="100699"/>
              </a:lnSpc>
              <a:spcBef>
                <a:spcPts val="85"/>
              </a:spcBef>
            </a:pPr>
            <a:r>
              <a:rPr lang="zh-CN" altLang="en-US" sz="1800" dirty="0">
                <a:solidFill>
                  <a:srgbClr val="ADADAD"/>
                </a:solidFill>
                <a:latin typeface="Arial"/>
                <a:cs typeface="Arial"/>
              </a:rPr>
              <a:t>研究者发现，当他们过滤语音样本，只留下韵律特征（</a:t>
            </a:r>
            <a:r>
              <a:rPr lang="en-US" altLang="zh-CN" sz="1800" dirty="0">
                <a:solidFill>
                  <a:srgbClr val="ADADAD"/>
                </a:solidFill>
                <a:latin typeface="Arial"/>
                <a:cs typeface="Arial"/>
              </a:rPr>
              <a:t>prosodic cues</a:t>
            </a:r>
            <a:r>
              <a:rPr lang="zh-CN" altLang="en-US" sz="1800" dirty="0">
                <a:solidFill>
                  <a:srgbClr val="ADADAD"/>
                </a:solidFill>
                <a:latin typeface="Arial"/>
                <a:cs typeface="Arial"/>
              </a:rPr>
              <a:t>，语调轮廓</a:t>
            </a:r>
            <a:r>
              <a:rPr lang="en-US" altLang="zh-CN" sz="1800" dirty="0">
                <a:solidFill>
                  <a:srgbClr val="ADADAD"/>
                </a:solidFill>
                <a:latin typeface="Arial"/>
                <a:cs typeface="Arial"/>
              </a:rPr>
              <a:t>intonation contours</a:t>
            </a:r>
            <a:r>
              <a:rPr lang="zh-CN" altLang="en-US" sz="1800" dirty="0">
                <a:solidFill>
                  <a:srgbClr val="ADADAD"/>
                </a:solidFill>
                <a:latin typeface="Arial"/>
                <a:cs typeface="Arial"/>
              </a:rPr>
              <a:t>）时，测试结果保持不变</a:t>
            </a:r>
            <a:endParaRPr lang="en-US" sz="1800" dirty="0">
              <a:latin typeface="Arial"/>
              <a:cs typeface="Arial"/>
            </a:endParaRPr>
          </a:p>
          <a:p>
            <a:pPr marL="12700">
              <a:lnSpc>
                <a:spcPct val="100000"/>
              </a:lnSpc>
              <a:spcBef>
                <a:spcPts val="1590"/>
              </a:spcBef>
              <a:tabLst>
                <a:tab pos="316865" algn="l"/>
              </a:tabLst>
            </a:pPr>
            <a:r>
              <a:rPr lang="en-US" sz="1800" spc="-50" dirty="0">
                <a:solidFill>
                  <a:srgbClr val="ADADAD"/>
                </a:solidFill>
                <a:latin typeface="Arial"/>
                <a:cs typeface="Arial"/>
              </a:rPr>
              <a:t>-</a:t>
            </a:r>
            <a:r>
              <a:rPr lang="en-US" sz="1800" dirty="0">
                <a:solidFill>
                  <a:srgbClr val="ADADAD"/>
                </a:solidFill>
                <a:latin typeface="Arial"/>
                <a:cs typeface="Arial"/>
              </a:rPr>
              <a:t>	</a:t>
            </a:r>
            <a:r>
              <a:rPr lang="zh-CN" altLang="en-US" sz="1800" dirty="0">
                <a:solidFill>
                  <a:srgbClr val="ADADAD"/>
                </a:solidFill>
                <a:latin typeface="Arial"/>
                <a:cs typeface="Arial"/>
              </a:rPr>
              <a:t>这显示出婴儿对韵律（</a:t>
            </a:r>
            <a:r>
              <a:rPr lang="en-US" altLang="zh-CN" sz="1800" dirty="0">
                <a:solidFill>
                  <a:srgbClr val="ADADAD"/>
                </a:solidFill>
                <a:latin typeface="Arial"/>
                <a:cs typeface="Arial"/>
              </a:rPr>
              <a:t>prosody</a:t>
            </a:r>
            <a:r>
              <a:rPr lang="zh-CN" altLang="en-US" sz="1800" dirty="0">
                <a:solidFill>
                  <a:srgbClr val="ADADAD"/>
                </a:solidFill>
                <a:latin typeface="Arial"/>
                <a:cs typeface="Arial"/>
              </a:rPr>
              <a:t>）敏感</a:t>
            </a:r>
            <a:endParaRPr lang="zh-CN" altLang="en-US" sz="1800" dirty="0">
              <a:latin typeface="Arial"/>
              <a:cs typeface="Arial"/>
            </a:endParaRPr>
          </a:p>
        </p:txBody>
      </p:sp>
      <p:pic>
        <p:nvPicPr>
          <p:cNvPr id="4" name="object 4">
            <a:hlinkClick r:id="rId2"/>
          </p:cNvPr>
          <p:cNvPicPr/>
          <p:nvPr/>
        </p:nvPicPr>
        <p:blipFill>
          <a:blip r:embed="rId3" cstate="print"/>
          <a:stretch>
            <a:fillRect/>
          </a:stretch>
        </p:blipFill>
        <p:spPr>
          <a:xfrm>
            <a:off x="2695375" y="2501025"/>
            <a:ext cx="3296566" cy="24724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840220"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语言习得研究参考专著</a:t>
            </a:r>
            <a:endParaRPr spc="-10" dirty="0"/>
          </a:p>
        </p:txBody>
      </p:sp>
      <p:sp>
        <p:nvSpPr>
          <p:cNvPr id="3" name="object 3"/>
          <p:cNvSpPr txBox="1"/>
          <p:nvPr/>
        </p:nvSpPr>
        <p:spPr>
          <a:xfrm>
            <a:off x="456875" y="1123622"/>
            <a:ext cx="5318760" cy="259045"/>
          </a:xfrm>
          <a:prstGeom prst="rect">
            <a:avLst/>
          </a:prstGeom>
        </p:spPr>
        <p:txBody>
          <a:bodyPr vert="horz" wrap="square" lIns="0" tIns="12700" rIns="0" bIns="0" rtlCol="0">
            <a:spAutoFit/>
          </a:bodyPr>
          <a:lstStyle/>
          <a:p>
            <a:pPr marL="12700">
              <a:lnSpc>
                <a:spcPct val="100000"/>
              </a:lnSpc>
              <a:spcBef>
                <a:spcPts val="100"/>
              </a:spcBef>
            </a:pPr>
            <a:r>
              <a:rPr lang="zh-CN" altLang="en-US" sz="1600" dirty="0">
                <a:solidFill>
                  <a:srgbClr val="ADADAD"/>
                </a:solidFill>
                <a:latin typeface="Arial"/>
                <a:cs typeface="Arial"/>
              </a:rPr>
              <a:t>针对特定孩子的观察日记</a:t>
            </a:r>
            <a:endParaRPr sz="1600" dirty="0">
              <a:latin typeface="Arial"/>
              <a:cs typeface="Arial"/>
            </a:endParaRPr>
          </a:p>
        </p:txBody>
      </p:sp>
      <p:sp>
        <p:nvSpPr>
          <p:cNvPr id="4" name="object 4"/>
          <p:cNvSpPr txBox="1"/>
          <p:nvPr/>
        </p:nvSpPr>
        <p:spPr>
          <a:xfrm>
            <a:off x="626299" y="1610413"/>
            <a:ext cx="1527810" cy="238760"/>
          </a:xfrm>
          <a:prstGeom prst="rect">
            <a:avLst/>
          </a:prstGeom>
        </p:spPr>
        <p:txBody>
          <a:bodyPr vert="horz" wrap="square" lIns="0" tIns="12700" rIns="0" bIns="0" rtlCol="0">
            <a:spAutoFit/>
          </a:bodyPr>
          <a:lstStyle/>
          <a:p>
            <a:pPr marL="12700">
              <a:lnSpc>
                <a:spcPct val="100000"/>
              </a:lnSpc>
              <a:spcBef>
                <a:spcPts val="100"/>
              </a:spcBef>
              <a:tabLst>
                <a:tab pos="300355" algn="l"/>
              </a:tabLst>
            </a:pPr>
            <a:r>
              <a:rPr sz="1400" spc="-50" dirty="0">
                <a:solidFill>
                  <a:srgbClr val="ADADAD"/>
                </a:solidFill>
                <a:latin typeface="Arial"/>
                <a:cs typeface="Arial"/>
              </a:rPr>
              <a:t>-</a:t>
            </a:r>
            <a:r>
              <a:rPr sz="1400" dirty="0">
                <a:solidFill>
                  <a:srgbClr val="ADADAD"/>
                </a:solidFill>
                <a:latin typeface="Arial"/>
                <a:cs typeface="Arial"/>
              </a:rPr>
              <a:t>	Charles</a:t>
            </a:r>
            <a:r>
              <a:rPr sz="1400" spc="-35" dirty="0">
                <a:solidFill>
                  <a:srgbClr val="ADADAD"/>
                </a:solidFill>
                <a:latin typeface="Arial"/>
                <a:cs typeface="Arial"/>
              </a:rPr>
              <a:t> </a:t>
            </a:r>
            <a:r>
              <a:rPr sz="1400" spc="-10" dirty="0">
                <a:solidFill>
                  <a:srgbClr val="ADADAD"/>
                </a:solidFill>
                <a:latin typeface="Arial"/>
                <a:cs typeface="Arial"/>
              </a:rPr>
              <a:t>Darwin</a:t>
            </a:r>
            <a:endParaRPr sz="1400" dirty="0">
              <a:latin typeface="Arial"/>
              <a:cs typeface="Arial"/>
            </a:endParaRPr>
          </a:p>
        </p:txBody>
      </p:sp>
      <p:sp>
        <p:nvSpPr>
          <p:cNvPr id="5" name="object 5"/>
          <p:cNvSpPr txBox="1"/>
          <p:nvPr/>
        </p:nvSpPr>
        <p:spPr>
          <a:xfrm>
            <a:off x="1083499" y="1823773"/>
            <a:ext cx="5863590" cy="770724"/>
          </a:xfrm>
          <a:prstGeom prst="rect">
            <a:avLst/>
          </a:prstGeom>
        </p:spPr>
        <p:txBody>
          <a:bodyPr vert="horz" wrap="square" lIns="0" tIns="46990" rIns="0" bIns="0" rtlCol="0">
            <a:spAutoFit/>
          </a:bodyPr>
          <a:lstStyle/>
          <a:p>
            <a:pPr marL="300355" indent="-288290">
              <a:lnSpc>
                <a:spcPct val="100000"/>
              </a:lnSpc>
              <a:spcBef>
                <a:spcPts val="370"/>
              </a:spcBef>
              <a:buChar char="-"/>
              <a:tabLst>
                <a:tab pos="300355" algn="l"/>
                <a:tab pos="300990" algn="l"/>
              </a:tabLst>
            </a:pPr>
            <a:r>
              <a:rPr lang="zh-CN" altLang="en-US" sz="1400" dirty="0">
                <a:solidFill>
                  <a:srgbClr val="ADADAD"/>
                </a:solidFill>
                <a:latin typeface="Arial"/>
                <a:cs typeface="Arial"/>
              </a:rPr>
              <a:t>观察他儿子的发展状况，包括语言习得</a:t>
            </a:r>
            <a:endParaRPr sz="1400" dirty="0">
              <a:latin typeface="Arial"/>
              <a:cs typeface="Arial"/>
            </a:endParaRPr>
          </a:p>
          <a:p>
            <a:pPr marL="300355" indent="-288290">
              <a:lnSpc>
                <a:spcPct val="100000"/>
              </a:lnSpc>
              <a:spcBef>
                <a:spcPts val="270"/>
              </a:spcBef>
              <a:buChar char="-"/>
              <a:tabLst>
                <a:tab pos="300355" algn="l"/>
                <a:tab pos="300990" algn="l"/>
              </a:tabLst>
            </a:pPr>
            <a:r>
              <a:rPr lang="en-US" altLang="zh-CN" sz="1400" dirty="0">
                <a:solidFill>
                  <a:srgbClr val="ADADAD"/>
                </a:solidFill>
                <a:latin typeface="Arial"/>
                <a:cs typeface="Arial"/>
              </a:rPr>
              <a:t>1877</a:t>
            </a:r>
            <a:r>
              <a:rPr lang="zh-CN" altLang="en-US" sz="1400" dirty="0">
                <a:solidFill>
                  <a:srgbClr val="ADADAD"/>
                </a:solidFill>
                <a:latin typeface="Arial"/>
                <a:cs typeface="Arial"/>
              </a:rPr>
              <a:t>年发表</a:t>
            </a:r>
            <a:r>
              <a:rPr lang="en-US" altLang="zh-CN" sz="1400" i="1" dirty="0">
                <a:solidFill>
                  <a:srgbClr val="ADADAD"/>
                </a:solidFill>
                <a:latin typeface="Arial"/>
                <a:cs typeface="Arial"/>
              </a:rPr>
              <a:t>A</a:t>
            </a:r>
            <a:r>
              <a:rPr lang="en-US" altLang="zh-CN" sz="1400" i="1" spc="-25" dirty="0">
                <a:solidFill>
                  <a:srgbClr val="ADADAD"/>
                </a:solidFill>
                <a:latin typeface="Arial"/>
                <a:cs typeface="Arial"/>
              </a:rPr>
              <a:t> </a:t>
            </a:r>
            <a:r>
              <a:rPr lang="en-US" altLang="zh-CN" sz="1400" i="1" dirty="0">
                <a:solidFill>
                  <a:srgbClr val="ADADAD"/>
                </a:solidFill>
                <a:latin typeface="Arial"/>
                <a:cs typeface="Arial"/>
              </a:rPr>
              <a:t>Biographical</a:t>
            </a:r>
            <a:r>
              <a:rPr lang="en-US" altLang="zh-CN" sz="1400" i="1" spc="-25" dirty="0">
                <a:solidFill>
                  <a:srgbClr val="ADADAD"/>
                </a:solidFill>
                <a:latin typeface="Arial"/>
                <a:cs typeface="Arial"/>
              </a:rPr>
              <a:t> </a:t>
            </a:r>
            <a:r>
              <a:rPr lang="en-US" altLang="zh-CN" sz="1400" i="1" dirty="0">
                <a:solidFill>
                  <a:srgbClr val="ADADAD"/>
                </a:solidFill>
                <a:latin typeface="Arial"/>
                <a:cs typeface="Arial"/>
              </a:rPr>
              <a:t>Sketch</a:t>
            </a:r>
            <a:r>
              <a:rPr lang="en-US" altLang="zh-CN" sz="1400" i="1" spc="-25" dirty="0">
                <a:solidFill>
                  <a:srgbClr val="ADADAD"/>
                </a:solidFill>
                <a:latin typeface="Arial"/>
                <a:cs typeface="Arial"/>
              </a:rPr>
              <a:t> </a:t>
            </a:r>
            <a:r>
              <a:rPr lang="en-US" altLang="zh-CN" sz="1400" i="1" dirty="0">
                <a:solidFill>
                  <a:srgbClr val="ADADAD"/>
                </a:solidFill>
                <a:latin typeface="Arial"/>
                <a:cs typeface="Arial"/>
              </a:rPr>
              <a:t>of</a:t>
            </a:r>
            <a:r>
              <a:rPr lang="en-US" altLang="zh-CN" sz="1400" i="1" spc="-25" dirty="0">
                <a:solidFill>
                  <a:srgbClr val="ADADAD"/>
                </a:solidFill>
                <a:latin typeface="Arial"/>
                <a:cs typeface="Arial"/>
              </a:rPr>
              <a:t> </a:t>
            </a:r>
            <a:r>
              <a:rPr lang="en-US" altLang="zh-CN" sz="1400" i="1" dirty="0">
                <a:solidFill>
                  <a:srgbClr val="ADADAD"/>
                </a:solidFill>
                <a:latin typeface="Arial"/>
                <a:cs typeface="Arial"/>
              </a:rPr>
              <a:t>an</a:t>
            </a:r>
            <a:r>
              <a:rPr lang="en-US" altLang="zh-CN" sz="1400" i="1" spc="-25" dirty="0">
                <a:solidFill>
                  <a:srgbClr val="ADADAD"/>
                </a:solidFill>
                <a:latin typeface="Arial"/>
                <a:cs typeface="Arial"/>
              </a:rPr>
              <a:t> </a:t>
            </a:r>
            <a:r>
              <a:rPr lang="en-US" altLang="zh-CN" sz="1400" i="1" dirty="0">
                <a:solidFill>
                  <a:srgbClr val="ADADAD"/>
                </a:solidFill>
                <a:latin typeface="Arial"/>
                <a:cs typeface="Arial"/>
              </a:rPr>
              <a:t>Infant</a:t>
            </a:r>
            <a:r>
              <a:rPr lang="zh-CN" altLang="en-US" sz="1400" dirty="0">
                <a:solidFill>
                  <a:srgbClr val="ADADAD"/>
                </a:solidFill>
                <a:latin typeface="Arial"/>
                <a:cs typeface="Arial"/>
              </a:rPr>
              <a:t>一文</a:t>
            </a:r>
            <a:endParaRPr sz="1400" dirty="0">
              <a:latin typeface="Arial"/>
              <a:cs typeface="Arial"/>
            </a:endParaRPr>
          </a:p>
          <a:p>
            <a:pPr marL="300355" indent="-288290">
              <a:lnSpc>
                <a:spcPct val="100000"/>
              </a:lnSpc>
              <a:spcBef>
                <a:spcPts val="270"/>
              </a:spcBef>
              <a:buChar char="-"/>
              <a:tabLst>
                <a:tab pos="300355" algn="l"/>
                <a:tab pos="300990" algn="l"/>
              </a:tabLst>
            </a:pPr>
            <a:r>
              <a:rPr lang="zh-CN" altLang="en-US" sz="1400" dirty="0">
                <a:solidFill>
                  <a:srgbClr val="ADADAD"/>
                </a:solidFill>
                <a:latin typeface="Arial"/>
                <a:cs typeface="Arial"/>
              </a:rPr>
              <a:t>方法创新（受到</a:t>
            </a:r>
            <a:r>
              <a:rPr lang="en-US" altLang="zh-CN" sz="1400" dirty="0">
                <a:solidFill>
                  <a:srgbClr val="ADADAD"/>
                </a:solidFill>
                <a:latin typeface="Arial"/>
                <a:cs typeface="Arial"/>
              </a:rPr>
              <a:t>Hippolyte</a:t>
            </a:r>
            <a:r>
              <a:rPr lang="en-US" altLang="zh-CN" sz="1400" spc="-25" dirty="0">
                <a:solidFill>
                  <a:srgbClr val="ADADAD"/>
                </a:solidFill>
                <a:latin typeface="Arial"/>
                <a:cs typeface="Arial"/>
              </a:rPr>
              <a:t> </a:t>
            </a:r>
            <a:r>
              <a:rPr lang="en-US" altLang="zh-CN" sz="1400" spc="-10" dirty="0">
                <a:solidFill>
                  <a:srgbClr val="ADADAD"/>
                </a:solidFill>
                <a:latin typeface="Arial"/>
                <a:cs typeface="Arial"/>
              </a:rPr>
              <a:t>Taine</a:t>
            </a:r>
            <a:r>
              <a:rPr lang="zh-CN" altLang="en-US" sz="1400" spc="-10" dirty="0">
                <a:solidFill>
                  <a:srgbClr val="ADADAD"/>
                </a:solidFill>
                <a:latin typeface="Arial"/>
                <a:cs typeface="Arial"/>
              </a:rPr>
              <a:t>相似著作的</a:t>
            </a:r>
            <a:r>
              <a:rPr lang="zh-CN" altLang="en-US" sz="1400" dirty="0">
                <a:solidFill>
                  <a:srgbClr val="ADADAD"/>
                </a:solidFill>
                <a:latin typeface="Arial"/>
                <a:cs typeface="Arial"/>
              </a:rPr>
              <a:t>启发）</a:t>
            </a:r>
            <a:r>
              <a:rPr sz="1400" dirty="0">
                <a:solidFill>
                  <a:srgbClr val="ADADAD"/>
                </a:solidFill>
                <a:latin typeface="Arial"/>
                <a:cs typeface="Arial"/>
              </a:rPr>
              <a:t> </a:t>
            </a:r>
            <a:endParaRPr sz="1400" dirty="0">
              <a:latin typeface="Arial"/>
              <a:cs typeface="Arial"/>
            </a:endParaRPr>
          </a:p>
        </p:txBody>
      </p:sp>
      <p:sp>
        <p:nvSpPr>
          <p:cNvPr id="6" name="object 6"/>
          <p:cNvSpPr txBox="1"/>
          <p:nvPr/>
        </p:nvSpPr>
        <p:spPr>
          <a:xfrm>
            <a:off x="626299" y="2566723"/>
            <a:ext cx="7269480" cy="2040302"/>
          </a:xfrm>
          <a:prstGeom prst="rect">
            <a:avLst/>
          </a:prstGeom>
        </p:spPr>
        <p:txBody>
          <a:bodyPr vert="horz" wrap="square" lIns="0" tIns="46990" rIns="0" bIns="0" rtlCol="0">
            <a:spAutoFit/>
          </a:bodyPr>
          <a:lstStyle/>
          <a:p>
            <a:pPr marL="300355" indent="-288290">
              <a:lnSpc>
                <a:spcPct val="100000"/>
              </a:lnSpc>
              <a:spcBef>
                <a:spcPts val="370"/>
              </a:spcBef>
              <a:buChar char="-"/>
              <a:tabLst>
                <a:tab pos="300355" algn="l"/>
                <a:tab pos="300990" algn="l"/>
              </a:tabLst>
            </a:pPr>
            <a:r>
              <a:rPr sz="1400" dirty="0">
                <a:solidFill>
                  <a:srgbClr val="ADADAD"/>
                </a:solidFill>
                <a:latin typeface="Arial"/>
                <a:cs typeface="Arial"/>
              </a:rPr>
              <a:t>Milicent</a:t>
            </a:r>
            <a:r>
              <a:rPr sz="1400" spc="-5" dirty="0">
                <a:solidFill>
                  <a:srgbClr val="ADADAD"/>
                </a:solidFill>
                <a:latin typeface="Arial"/>
                <a:cs typeface="Arial"/>
              </a:rPr>
              <a:t> </a:t>
            </a:r>
            <a:r>
              <a:rPr sz="1400" spc="-10" dirty="0">
                <a:solidFill>
                  <a:srgbClr val="ADADAD"/>
                </a:solidFill>
                <a:latin typeface="Arial"/>
                <a:cs typeface="Arial"/>
              </a:rPr>
              <a:t>Shinn</a:t>
            </a:r>
            <a:endParaRPr sz="1400" dirty="0">
              <a:latin typeface="Arial"/>
              <a:cs typeface="Arial"/>
            </a:endParaRPr>
          </a:p>
          <a:p>
            <a:pPr marL="757555" lvl="1" indent="-288925">
              <a:lnSpc>
                <a:spcPct val="100000"/>
              </a:lnSpc>
              <a:spcBef>
                <a:spcPts val="270"/>
              </a:spcBef>
              <a:buChar char="-"/>
              <a:tabLst>
                <a:tab pos="757555" algn="l"/>
                <a:tab pos="758190" algn="l"/>
              </a:tabLst>
            </a:pPr>
            <a:r>
              <a:rPr lang="zh-CN" altLang="en-US" sz="1400" dirty="0">
                <a:solidFill>
                  <a:srgbClr val="ADADAD"/>
                </a:solidFill>
                <a:latin typeface="Arial"/>
                <a:cs typeface="Arial"/>
              </a:rPr>
              <a:t>观察她的侄子从出生到</a:t>
            </a:r>
            <a:r>
              <a:rPr lang="en-US" altLang="zh-CN" sz="1400" dirty="0">
                <a:solidFill>
                  <a:srgbClr val="ADADAD"/>
                </a:solidFill>
                <a:latin typeface="Arial"/>
                <a:cs typeface="Arial"/>
              </a:rPr>
              <a:t>7</a:t>
            </a:r>
            <a:r>
              <a:rPr lang="zh-CN" altLang="en-US" sz="1400" dirty="0">
                <a:solidFill>
                  <a:srgbClr val="ADADAD"/>
                </a:solidFill>
                <a:latin typeface="Arial"/>
                <a:cs typeface="Arial"/>
              </a:rPr>
              <a:t>岁的状况</a:t>
            </a:r>
            <a:endParaRPr sz="1400" dirty="0">
              <a:latin typeface="Arial"/>
              <a:cs typeface="Arial"/>
            </a:endParaRPr>
          </a:p>
          <a:p>
            <a:pPr marL="757555" lvl="1" indent="-288925">
              <a:lnSpc>
                <a:spcPct val="100000"/>
              </a:lnSpc>
              <a:spcBef>
                <a:spcPts val="270"/>
              </a:spcBef>
              <a:buChar char="-"/>
              <a:tabLst>
                <a:tab pos="757555" algn="l"/>
                <a:tab pos="758190" algn="l"/>
              </a:tabLst>
            </a:pPr>
            <a:r>
              <a:rPr lang="en-US" sz="1400" dirty="0">
                <a:solidFill>
                  <a:srgbClr val="ADADAD"/>
                </a:solidFill>
                <a:latin typeface="Arial"/>
                <a:cs typeface="Arial"/>
              </a:rPr>
              <a:t>1900</a:t>
            </a:r>
            <a:r>
              <a:rPr lang="zh-CN" altLang="en-US" sz="1400" dirty="0">
                <a:solidFill>
                  <a:srgbClr val="ADADAD"/>
                </a:solidFill>
                <a:latin typeface="Arial"/>
                <a:cs typeface="Arial"/>
              </a:rPr>
              <a:t>年发表</a:t>
            </a:r>
            <a:r>
              <a:rPr sz="1400" i="1" dirty="0">
                <a:solidFill>
                  <a:srgbClr val="ADADAD"/>
                </a:solidFill>
                <a:latin typeface="Arial"/>
                <a:cs typeface="Arial"/>
              </a:rPr>
              <a:t>The</a:t>
            </a:r>
            <a:r>
              <a:rPr sz="1400" i="1" spc="-20" dirty="0">
                <a:solidFill>
                  <a:srgbClr val="ADADAD"/>
                </a:solidFill>
                <a:latin typeface="Arial"/>
                <a:cs typeface="Arial"/>
              </a:rPr>
              <a:t> </a:t>
            </a:r>
            <a:r>
              <a:rPr sz="1400" i="1" dirty="0">
                <a:solidFill>
                  <a:srgbClr val="ADADAD"/>
                </a:solidFill>
                <a:latin typeface="Arial"/>
                <a:cs typeface="Arial"/>
              </a:rPr>
              <a:t>Biography</a:t>
            </a:r>
            <a:r>
              <a:rPr sz="1400" i="1" spc="-15" dirty="0">
                <a:solidFill>
                  <a:srgbClr val="ADADAD"/>
                </a:solidFill>
                <a:latin typeface="Arial"/>
                <a:cs typeface="Arial"/>
              </a:rPr>
              <a:t> </a:t>
            </a:r>
            <a:r>
              <a:rPr sz="1400" i="1" dirty="0">
                <a:solidFill>
                  <a:srgbClr val="ADADAD"/>
                </a:solidFill>
                <a:latin typeface="Arial"/>
                <a:cs typeface="Arial"/>
              </a:rPr>
              <a:t>of</a:t>
            </a:r>
            <a:r>
              <a:rPr sz="1400" i="1" spc="-20" dirty="0">
                <a:solidFill>
                  <a:srgbClr val="ADADAD"/>
                </a:solidFill>
                <a:latin typeface="Arial"/>
                <a:cs typeface="Arial"/>
              </a:rPr>
              <a:t> </a:t>
            </a:r>
            <a:r>
              <a:rPr sz="1400" i="1" dirty="0">
                <a:solidFill>
                  <a:srgbClr val="ADADAD"/>
                </a:solidFill>
                <a:latin typeface="Arial"/>
                <a:cs typeface="Arial"/>
              </a:rPr>
              <a:t>a</a:t>
            </a:r>
            <a:r>
              <a:rPr sz="1400" i="1" spc="-20" dirty="0">
                <a:solidFill>
                  <a:srgbClr val="ADADAD"/>
                </a:solidFill>
                <a:latin typeface="Arial"/>
                <a:cs typeface="Arial"/>
              </a:rPr>
              <a:t> </a:t>
            </a:r>
            <a:r>
              <a:rPr sz="1400" i="1" dirty="0">
                <a:solidFill>
                  <a:srgbClr val="ADADAD"/>
                </a:solidFill>
                <a:latin typeface="Arial"/>
                <a:cs typeface="Arial"/>
              </a:rPr>
              <a:t>Baby</a:t>
            </a:r>
            <a:r>
              <a:rPr lang="zh-CN" altLang="en-US" sz="1400" dirty="0">
                <a:solidFill>
                  <a:srgbClr val="ADADAD"/>
                </a:solidFill>
                <a:latin typeface="Arial"/>
                <a:cs typeface="Arial"/>
              </a:rPr>
              <a:t>（语言习得的第一本专著）</a:t>
            </a:r>
            <a:endParaRPr sz="1400" dirty="0">
              <a:latin typeface="Arial"/>
              <a:cs typeface="Arial"/>
            </a:endParaRPr>
          </a:p>
          <a:p>
            <a:pPr marL="300355" indent="-288290">
              <a:lnSpc>
                <a:spcPct val="100000"/>
              </a:lnSpc>
              <a:spcBef>
                <a:spcPts val="270"/>
              </a:spcBef>
              <a:buChar char="-"/>
              <a:tabLst>
                <a:tab pos="300355" algn="l"/>
                <a:tab pos="300990" algn="l"/>
              </a:tabLst>
            </a:pPr>
            <a:r>
              <a:rPr sz="1400" dirty="0">
                <a:solidFill>
                  <a:srgbClr val="ADADAD"/>
                </a:solidFill>
                <a:latin typeface="Arial"/>
                <a:cs typeface="Arial"/>
              </a:rPr>
              <a:t>Clara</a:t>
            </a:r>
            <a:r>
              <a:rPr sz="1400" spc="-25" dirty="0">
                <a:solidFill>
                  <a:srgbClr val="ADADAD"/>
                </a:solidFill>
                <a:latin typeface="Arial"/>
                <a:cs typeface="Arial"/>
              </a:rPr>
              <a:t> </a:t>
            </a:r>
            <a:r>
              <a:rPr sz="1400" dirty="0">
                <a:solidFill>
                  <a:srgbClr val="ADADAD"/>
                </a:solidFill>
                <a:latin typeface="Arial"/>
                <a:cs typeface="Arial"/>
              </a:rPr>
              <a:t>and</a:t>
            </a:r>
            <a:r>
              <a:rPr sz="1400" spc="-25" dirty="0">
                <a:solidFill>
                  <a:srgbClr val="ADADAD"/>
                </a:solidFill>
                <a:latin typeface="Arial"/>
                <a:cs typeface="Arial"/>
              </a:rPr>
              <a:t> </a:t>
            </a:r>
            <a:r>
              <a:rPr sz="1400" dirty="0">
                <a:solidFill>
                  <a:srgbClr val="ADADAD"/>
                </a:solidFill>
                <a:latin typeface="Arial"/>
                <a:cs typeface="Arial"/>
              </a:rPr>
              <a:t>William</a:t>
            </a:r>
            <a:r>
              <a:rPr sz="1400" spc="-25" dirty="0">
                <a:solidFill>
                  <a:srgbClr val="ADADAD"/>
                </a:solidFill>
                <a:latin typeface="Arial"/>
                <a:cs typeface="Arial"/>
              </a:rPr>
              <a:t> </a:t>
            </a:r>
            <a:r>
              <a:rPr sz="1400" spc="-10" dirty="0">
                <a:solidFill>
                  <a:srgbClr val="ADADAD"/>
                </a:solidFill>
                <a:latin typeface="Arial"/>
                <a:cs typeface="Arial"/>
              </a:rPr>
              <a:t>Stern</a:t>
            </a:r>
            <a:endParaRPr sz="1400" dirty="0">
              <a:latin typeface="Arial"/>
              <a:cs typeface="Arial"/>
            </a:endParaRPr>
          </a:p>
          <a:p>
            <a:pPr marL="757555" lvl="1" indent="-288925">
              <a:lnSpc>
                <a:spcPct val="100000"/>
              </a:lnSpc>
              <a:spcBef>
                <a:spcPts val="270"/>
              </a:spcBef>
              <a:buChar char="-"/>
              <a:tabLst>
                <a:tab pos="757555" algn="l"/>
                <a:tab pos="758190" algn="l"/>
              </a:tabLst>
            </a:pPr>
            <a:r>
              <a:rPr lang="zh-CN" altLang="en-US" sz="1400" dirty="0">
                <a:solidFill>
                  <a:srgbClr val="ADADAD"/>
                </a:solidFill>
                <a:latin typeface="Arial"/>
                <a:cs typeface="Arial"/>
              </a:rPr>
              <a:t>家里的三个孩子一出生就开始观察，从</a:t>
            </a:r>
            <a:r>
              <a:rPr lang="en-US" altLang="zh-CN" sz="1400" dirty="0">
                <a:solidFill>
                  <a:srgbClr val="ADADAD"/>
                </a:solidFill>
                <a:latin typeface="Arial"/>
                <a:cs typeface="Arial"/>
              </a:rPr>
              <a:t>1900</a:t>
            </a:r>
            <a:r>
              <a:rPr lang="zh-CN" altLang="en-US" sz="1400" dirty="0">
                <a:solidFill>
                  <a:srgbClr val="ADADAD"/>
                </a:solidFill>
                <a:latin typeface="Arial"/>
                <a:cs typeface="Arial"/>
              </a:rPr>
              <a:t>年到</a:t>
            </a:r>
            <a:r>
              <a:rPr lang="en-US" altLang="zh-CN" sz="1400" dirty="0">
                <a:solidFill>
                  <a:srgbClr val="ADADAD"/>
                </a:solidFill>
                <a:latin typeface="Arial"/>
                <a:cs typeface="Arial"/>
              </a:rPr>
              <a:t>1912</a:t>
            </a:r>
            <a:r>
              <a:rPr lang="zh-CN" altLang="en-US" sz="1400" dirty="0">
                <a:solidFill>
                  <a:srgbClr val="ADADAD"/>
                </a:solidFill>
                <a:latin typeface="Arial"/>
                <a:cs typeface="Arial"/>
              </a:rPr>
              <a:t>年</a:t>
            </a:r>
            <a:endParaRPr sz="1400" dirty="0">
              <a:latin typeface="Arial"/>
              <a:cs typeface="Arial"/>
            </a:endParaRPr>
          </a:p>
          <a:p>
            <a:pPr marL="757555" lvl="1" indent="-288925">
              <a:lnSpc>
                <a:spcPct val="100000"/>
              </a:lnSpc>
              <a:spcBef>
                <a:spcPts val="270"/>
              </a:spcBef>
              <a:buChar char="-"/>
              <a:tabLst>
                <a:tab pos="757555" algn="l"/>
                <a:tab pos="758190" algn="l"/>
              </a:tabLst>
            </a:pPr>
            <a:r>
              <a:rPr lang="zh-CN" altLang="en-US" sz="1400" dirty="0">
                <a:solidFill>
                  <a:srgbClr val="ADADAD"/>
                </a:solidFill>
                <a:latin typeface="Arial"/>
                <a:cs typeface="Arial"/>
              </a:rPr>
              <a:t>基于观察发现发表多本著作</a:t>
            </a:r>
            <a:endParaRPr sz="1400" dirty="0">
              <a:latin typeface="Arial"/>
              <a:cs typeface="Arial"/>
            </a:endParaRPr>
          </a:p>
          <a:p>
            <a:pPr marL="300355" indent="-288290">
              <a:lnSpc>
                <a:spcPct val="100000"/>
              </a:lnSpc>
              <a:spcBef>
                <a:spcPts val="270"/>
              </a:spcBef>
              <a:buChar char="-"/>
              <a:tabLst>
                <a:tab pos="300355" algn="l"/>
                <a:tab pos="300990" algn="l"/>
              </a:tabLst>
            </a:pPr>
            <a:r>
              <a:rPr sz="1400" dirty="0">
                <a:solidFill>
                  <a:srgbClr val="ADADAD"/>
                </a:solidFill>
                <a:latin typeface="Arial"/>
                <a:cs typeface="Arial"/>
              </a:rPr>
              <a:t>Werner</a:t>
            </a:r>
            <a:r>
              <a:rPr sz="1400" spc="-30" dirty="0">
                <a:solidFill>
                  <a:srgbClr val="ADADAD"/>
                </a:solidFill>
                <a:latin typeface="Arial"/>
                <a:cs typeface="Arial"/>
              </a:rPr>
              <a:t> </a:t>
            </a:r>
            <a:r>
              <a:rPr sz="1400" spc="-10" dirty="0">
                <a:solidFill>
                  <a:srgbClr val="ADADAD"/>
                </a:solidFill>
                <a:latin typeface="Arial"/>
                <a:cs typeface="Arial"/>
              </a:rPr>
              <a:t>Leopold</a:t>
            </a:r>
            <a:endParaRPr sz="1400" dirty="0">
              <a:latin typeface="Arial"/>
              <a:cs typeface="Arial"/>
            </a:endParaRPr>
          </a:p>
          <a:p>
            <a:pPr marL="757555" lvl="1" indent="-288925">
              <a:lnSpc>
                <a:spcPct val="100000"/>
              </a:lnSpc>
              <a:spcBef>
                <a:spcPts val="270"/>
              </a:spcBef>
              <a:buChar char="-"/>
              <a:tabLst>
                <a:tab pos="757555" algn="l"/>
                <a:tab pos="758190" algn="l"/>
              </a:tabLst>
            </a:pPr>
            <a:r>
              <a:rPr lang="zh-CN" altLang="en-US" sz="1400" dirty="0">
                <a:solidFill>
                  <a:srgbClr val="ADADAD"/>
                </a:solidFill>
                <a:latin typeface="Arial"/>
                <a:cs typeface="Arial"/>
              </a:rPr>
              <a:t>发表四卷本著作，描述他女儿在</a:t>
            </a:r>
            <a:r>
              <a:rPr lang="en-US" altLang="zh-CN" sz="1400" dirty="0">
                <a:solidFill>
                  <a:srgbClr val="ADADAD"/>
                </a:solidFill>
                <a:latin typeface="Arial"/>
                <a:cs typeface="Arial"/>
              </a:rPr>
              <a:t>1939</a:t>
            </a:r>
            <a:r>
              <a:rPr lang="zh-CN" altLang="en-US" sz="1400" dirty="0">
                <a:solidFill>
                  <a:srgbClr val="ADADAD"/>
                </a:solidFill>
                <a:latin typeface="Arial"/>
                <a:cs typeface="Arial"/>
              </a:rPr>
              <a:t>年到</a:t>
            </a:r>
            <a:r>
              <a:rPr lang="en-US" altLang="zh-CN" sz="1400" dirty="0">
                <a:solidFill>
                  <a:srgbClr val="ADADAD"/>
                </a:solidFill>
                <a:latin typeface="Arial"/>
                <a:cs typeface="Arial"/>
              </a:rPr>
              <a:t>1949</a:t>
            </a:r>
            <a:r>
              <a:rPr lang="zh-CN" altLang="en-US" sz="1400" dirty="0">
                <a:solidFill>
                  <a:srgbClr val="ADADAD"/>
                </a:solidFill>
                <a:latin typeface="Arial"/>
                <a:cs typeface="Arial"/>
              </a:rPr>
              <a:t>年间的语言习得状况</a:t>
            </a:r>
            <a:endParaRPr sz="1400" dirty="0">
              <a:latin typeface="Arial"/>
              <a:cs typeface="Arial"/>
            </a:endParaRPr>
          </a:p>
        </p:txBody>
      </p:sp>
      <p:sp>
        <p:nvSpPr>
          <p:cNvPr id="7" name="object 7"/>
          <p:cNvSpPr txBox="1"/>
          <p:nvPr/>
        </p:nvSpPr>
        <p:spPr>
          <a:xfrm>
            <a:off x="7310300" y="1165153"/>
            <a:ext cx="1651000" cy="1468992"/>
          </a:xfrm>
          <a:prstGeom prst="rect">
            <a:avLst/>
          </a:prstGeom>
        </p:spPr>
        <p:txBody>
          <a:bodyPr vert="horz" wrap="square" lIns="0" tIns="19685" rIns="0" bIns="0" rtlCol="0">
            <a:spAutoFit/>
          </a:bodyPr>
          <a:lstStyle/>
          <a:p>
            <a:pPr marL="12700" marR="190500">
              <a:lnSpc>
                <a:spcPts val="1430"/>
              </a:lnSpc>
              <a:spcBef>
                <a:spcPts val="155"/>
              </a:spcBef>
            </a:pPr>
            <a:r>
              <a:rPr lang="zh-CN" altLang="en-US" sz="1200" dirty="0">
                <a:solidFill>
                  <a:srgbClr val="FFFFFF"/>
                </a:solidFill>
                <a:latin typeface="Arial"/>
                <a:cs typeface="Arial"/>
              </a:rPr>
              <a:t>现代日记研究：</a:t>
            </a:r>
            <a:r>
              <a:rPr sz="1200" spc="-10" dirty="0">
                <a:solidFill>
                  <a:srgbClr val="FFFFFF"/>
                </a:solidFill>
                <a:latin typeface="Arial"/>
                <a:cs typeface="Arial"/>
              </a:rPr>
              <a:t> </a:t>
            </a:r>
            <a:r>
              <a:rPr sz="1200" dirty="0">
                <a:solidFill>
                  <a:srgbClr val="FFFFFF"/>
                </a:solidFill>
                <a:latin typeface="Arial"/>
                <a:cs typeface="Arial"/>
              </a:rPr>
              <a:t>Braunwald</a:t>
            </a:r>
            <a:r>
              <a:rPr sz="1200" spc="-10" dirty="0">
                <a:solidFill>
                  <a:srgbClr val="FFFFFF"/>
                </a:solidFill>
                <a:latin typeface="Arial"/>
                <a:cs typeface="Arial"/>
              </a:rPr>
              <a:t> 1976;</a:t>
            </a:r>
            <a:endParaRPr sz="1200" dirty="0">
              <a:latin typeface="Arial"/>
              <a:cs typeface="Arial"/>
            </a:endParaRPr>
          </a:p>
          <a:p>
            <a:pPr marL="12700">
              <a:lnSpc>
                <a:spcPts val="1365"/>
              </a:lnSpc>
            </a:pPr>
            <a:r>
              <a:rPr sz="1200" dirty="0">
                <a:solidFill>
                  <a:srgbClr val="FFFFFF"/>
                </a:solidFill>
                <a:latin typeface="Arial"/>
                <a:cs typeface="Arial"/>
              </a:rPr>
              <a:t>Bowerman</a:t>
            </a:r>
            <a:r>
              <a:rPr sz="1200" spc="-35" dirty="0">
                <a:solidFill>
                  <a:srgbClr val="FFFFFF"/>
                </a:solidFill>
                <a:latin typeface="Arial"/>
                <a:cs typeface="Arial"/>
              </a:rPr>
              <a:t> </a:t>
            </a:r>
            <a:r>
              <a:rPr sz="1200" dirty="0">
                <a:solidFill>
                  <a:srgbClr val="FFFFFF"/>
                </a:solidFill>
                <a:latin typeface="Arial"/>
                <a:cs typeface="Arial"/>
              </a:rPr>
              <a:t>1985,</a:t>
            </a:r>
            <a:r>
              <a:rPr sz="1200" spc="-30" dirty="0">
                <a:solidFill>
                  <a:srgbClr val="FFFFFF"/>
                </a:solidFill>
                <a:latin typeface="Arial"/>
                <a:cs typeface="Arial"/>
              </a:rPr>
              <a:t> </a:t>
            </a:r>
            <a:r>
              <a:rPr sz="1200" spc="-10" dirty="0">
                <a:solidFill>
                  <a:srgbClr val="FFFFFF"/>
                </a:solidFill>
                <a:latin typeface="Arial"/>
                <a:cs typeface="Arial"/>
              </a:rPr>
              <a:t>1990;</a:t>
            </a:r>
            <a:endParaRPr sz="1200" dirty="0">
              <a:latin typeface="Arial"/>
              <a:cs typeface="Arial"/>
            </a:endParaRPr>
          </a:p>
          <a:p>
            <a:pPr marL="12700">
              <a:lnSpc>
                <a:spcPts val="1425"/>
              </a:lnSpc>
            </a:pPr>
            <a:r>
              <a:rPr sz="1200" dirty="0">
                <a:solidFill>
                  <a:srgbClr val="FFFFFF"/>
                </a:solidFill>
                <a:latin typeface="Arial"/>
                <a:cs typeface="Arial"/>
              </a:rPr>
              <a:t>Dromi</a:t>
            </a:r>
            <a:r>
              <a:rPr sz="1200" spc="-25" dirty="0">
                <a:solidFill>
                  <a:srgbClr val="FFFFFF"/>
                </a:solidFill>
                <a:latin typeface="Arial"/>
                <a:cs typeface="Arial"/>
              </a:rPr>
              <a:t> </a:t>
            </a:r>
            <a:r>
              <a:rPr sz="1200" spc="-10" dirty="0">
                <a:solidFill>
                  <a:srgbClr val="FFFFFF"/>
                </a:solidFill>
                <a:latin typeface="Arial"/>
                <a:cs typeface="Arial"/>
              </a:rPr>
              <a:t>1987;</a:t>
            </a:r>
            <a:endParaRPr sz="1200" dirty="0">
              <a:latin typeface="Arial"/>
              <a:cs typeface="Arial"/>
            </a:endParaRPr>
          </a:p>
          <a:p>
            <a:pPr marL="12700" marR="5080">
              <a:lnSpc>
                <a:spcPts val="1430"/>
              </a:lnSpc>
              <a:spcBef>
                <a:spcPts val="50"/>
              </a:spcBef>
            </a:pPr>
            <a:r>
              <a:rPr sz="1200" dirty="0">
                <a:solidFill>
                  <a:srgbClr val="FFFFFF"/>
                </a:solidFill>
                <a:latin typeface="Arial"/>
                <a:cs typeface="Arial"/>
              </a:rPr>
              <a:t>Gopnik</a:t>
            </a:r>
            <a:r>
              <a:rPr sz="1200" spc="-20" dirty="0">
                <a:solidFill>
                  <a:srgbClr val="FFFFFF"/>
                </a:solidFill>
                <a:latin typeface="Arial"/>
                <a:cs typeface="Arial"/>
              </a:rPr>
              <a:t> </a:t>
            </a:r>
            <a:r>
              <a:rPr sz="1200" dirty="0">
                <a:solidFill>
                  <a:srgbClr val="FFFFFF"/>
                </a:solidFill>
                <a:latin typeface="Arial"/>
                <a:cs typeface="Arial"/>
              </a:rPr>
              <a:t>&amp;</a:t>
            </a:r>
            <a:r>
              <a:rPr sz="1200" spc="-15" dirty="0">
                <a:solidFill>
                  <a:srgbClr val="FFFFFF"/>
                </a:solidFill>
                <a:latin typeface="Arial"/>
                <a:cs typeface="Arial"/>
              </a:rPr>
              <a:t> </a:t>
            </a:r>
            <a:r>
              <a:rPr sz="1200" dirty="0">
                <a:solidFill>
                  <a:srgbClr val="FFFFFF"/>
                </a:solidFill>
                <a:latin typeface="Arial"/>
                <a:cs typeface="Arial"/>
              </a:rPr>
              <a:t>Meltzoff</a:t>
            </a:r>
            <a:r>
              <a:rPr sz="1200" spc="-15" dirty="0">
                <a:solidFill>
                  <a:srgbClr val="FFFFFF"/>
                </a:solidFill>
                <a:latin typeface="Arial"/>
                <a:cs typeface="Arial"/>
              </a:rPr>
              <a:t> </a:t>
            </a:r>
            <a:r>
              <a:rPr sz="1200" spc="-10" dirty="0">
                <a:solidFill>
                  <a:srgbClr val="FFFFFF"/>
                </a:solidFill>
                <a:latin typeface="Arial"/>
                <a:cs typeface="Arial"/>
              </a:rPr>
              <a:t>1987; </a:t>
            </a:r>
            <a:r>
              <a:rPr sz="1200" dirty="0">
                <a:solidFill>
                  <a:srgbClr val="FFFFFF"/>
                </a:solidFill>
                <a:latin typeface="Arial"/>
                <a:cs typeface="Arial"/>
              </a:rPr>
              <a:t>Bloom</a:t>
            </a:r>
            <a:r>
              <a:rPr sz="1200" spc="-25" dirty="0">
                <a:solidFill>
                  <a:srgbClr val="FFFFFF"/>
                </a:solidFill>
                <a:latin typeface="Arial"/>
                <a:cs typeface="Arial"/>
              </a:rPr>
              <a:t> </a:t>
            </a:r>
            <a:r>
              <a:rPr sz="1200" spc="-10" dirty="0">
                <a:solidFill>
                  <a:srgbClr val="FFFFFF"/>
                </a:solidFill>
                <a:latin typeface="Arial"/>
                <a:cs typeface="Arial"/>
              </a:rPr>
              <a:t>1993;</a:t>
            </a:r>
            <a:endParaRPr sz="1200" dirty="0">
              <a:latin typeface="Arial"/>
              <a:cs typeface="Arial"/>
            </a:endParaRPr>
          </a:p>
          <a:p>
            <a:pPr marL="12700">
              <a:lnSpc>
                <a:spcPts val="1365"/>
              </a:lnSpc>
            </a:pPr>
            <a:r>
              <a:rPr sz="1200" dirty="0">
                <a:solidFill>
                  <a:srgbClr val="FFFFFF"/>
                </a:solidFill>
                <a:latin typeface="Arial"/>
                <a:cs typeface="Arial"/>
              </a:rPr>
              <a:t>Naigles,</a:t>
            </a:r>
            <a:r>
              <a:rPr sz="1200" spc="-25" dirty="0">
                <a:solidFill>
                  <a:srgbClr val="FFFFFF"/>
                </a:solidFill>
                <a:latin typeface="Arial"/>
                <a:cs typeface="Arial"/>
              </a:rPr>
              <a:t> </a:t>
            </a:r>
            <a:r>
              <a:rPr sz="1200" dirty="0">
                <a:solidFill>
                  <a:srgbClr val="FFFFFF"/>
                </a:solidFill>
                <a:latin typeface="Arial"/>
                <a:cs typeface="Arial"/>
              </a:rPr>
              <a:t>Vear</a:t>
            </a:r>
            <a:r>
              <a:rPr sz="1200" spc="-20" dirty="0">
                <a:solidFill>
                  <a:srgbClr val="FFFFFF"/>
                </a:solidFill>
                <a:latin typeface="Arial"/>
                <a:cs typeface="Arial"/>
              </a:rPr>
              <a:t> </a:t>
            </a:r>
            <a:r>
              <a:rPr sz="1200" dirty="0">
                <a:solidFill>
                  <a:srgbClr val="FFFFFF"/>
                </a:solidFill>
                <a:latin typeface="Arial"/>
                <a:cs typeface="Arial"/>
              </a:rPr>
              <a:t>&amp;</a:t>
            </a:r>
            <a:r>
              <a:rPr sz="1200" spc="-20" dirty="0">
                <a:solidFill>
                  <a:srgbClr val="FFFFFF"/>
                </a:solidFill>
                <a:latin typeface="Arial"/>
                <a:cs typeface="Arial"/>
              </a:rPr>
              <a:t> Hoff</a:t>
            </a:r>
            <a:endParaRPr sz="1200" dirty="0">
              <a:latin typeface="Arial"/>
              <a:cs typeface="Arial"/>
            </a:endParaRPr>
          </a:p>
          <a:p>
            <a:pPr marL="12700">
              <a:lnSpc>
                <a:spcPts val="1435"/>
              </a:lnSpc>
            </a:pPr>
            <a:r>
              <a:rPr sz="1200" spc="-20" dirty="0">
                <a:solidFill>
                  <a:srgbClr val="FFFFFF"/>
                </a:solidFill>
                <a:latin typeface="Arial"/>
                <a:cs typeface="Arial"/>
              </a:rPr>
              <a:t>2002</a:t>
            </a:r>
            <a:endParaRPr sz="1200" dirty="0">
              <a:latin typeface="Arial"/>
              <a:cs typeface="Arial"/>
            </a:endParaRPr>
          </a:p>
        </p:txBody>
      </p:sp>
      <p:pic>
        <p:nvPicPr>
          <p:cNvPr id="8" name="object 8"/>
          <p:cNvPicPr/>
          <p:nvPr/>
        </p:nvPicPr>
        <p:blipFill>
          <a:blip r:embed="rId2" cstate="print"/>
          <a:stretch>
            <a:fillRect/>
          </a:stretch>
        </p:blipFill>
        <p:spPr>
          <a:xfrm>
            <a:off x="7631337" y="2813450"/>
            <a:ext cx="1021174" cy="131359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pic>
        <p:nvPicPr>
          <p:cNvPr id="3" name="object 3"/>
          <p:cNvPicPr/>
          <p:nvPr/>
        </p:nvPicPr>
        <p:blipFill>
          <a:blip r:embed="rId2" cstate="print"/>
          <a:stretch>
            <a:fillRect/>
          </a:stretch>
        </p:blipFill>
        <p:spPr>
          <a:xfrm>
            <a:off x="5076825" y="3448050"/>
            <a:ext cx="2952750" cy="1476375"/>
          </a:xfrm>
          <a:prstGeom prst="rect">
            <a:avLst/>
          </a:prstGeom>
        </p:spPr>
      </p:pic>
      <p:sp>
        <p:nvSpPr>
          <p:cNvPr id="4" name="object 4"/>
          <p:cNvSpPr txBox="1"/>
          <p:nvPr/>
        </p:nvSpPr>
        <p:spPr>
          <a:xfrm>
            <a:off x="384725" y="1216356"/>
            <a:ext cx="8341995" cy="2999154"/>
          </a:xfrm>
          <a:prstGeom prst="rect">
            <a:avLst/>
          </a:prstGeom>
        </p:spPr>
        <p:txBody>
          <a:bodyPr vert="horz" wrap="square" lIns="0" tIns="12700" rIns="0" bIns="0" rtlCol="0">
            <a:spAutoFit/>
          </a:bodyPr>
          <a:lstStyle/>
          <a:p>
            <a:pPr marL="12700">
              <a:lnSpc>
                <a:spcPct val="100000"/>
              </a:lnSpc>
              <a:spcBef>
                <a:spcPts val="100"/>
              </a:spcBef>
            </a:pPr>
            <a:r>
              <a:rPr lang="zh-CN" altLang="en-US" dirty="0">
                <a:solidFill>
                  <a:srgbClr val="ADADAD"/>
                </a:solidFill>
                <a:latin typeface="Arial"/>
                <a:cs typeface="Arial"/>
              </a:rPr>
              <a:t>事实上，</a:t>
            </a:r>
            <a:r>
              <a:rPr lang="zh-CN" altLang="en-US" sz="1800" dirty="0">
                <a:solidFill>
                  <a:srgbClr val="ADADAD"/>
                </a:solidFill>
                <a:latin typeface="Arial"/>
                <a:cs typeface="Arial"/>
              </a:rPr>
              <a:t>我们通常会筛除掉语音中大量的语音变体！</a:t>
            </a:r>
            <a:endParaRPr sz="1800" dirty="0">
              <a:latin typeface="Arial"/>
              <a:cs typeface="Arial"/>
            </a:endParaRPr>
          </a:p>
          <a:p>
            <a:pPr marL="469265" marR="5080" indent="-304800">
              <a:lnSpc>
                <a:spcPct val="114599"/>
              </a:lnSpc>
              <a:spcBef>
                <a:spcPts val="1575"/>
              </a:spcBef>
              <a:buChar char="-"/>
              <a:tabLst>
                <a:tab pos="469265" algn="l"/>
                <a:tab pos="469900" algn="l"/>
              </a:tabLst>
            </a:pPr>
            <a:r>
              <a:rPr lang="zh-CN" altLang="en-US" sz="1800" dirty="0">
                <a:solidFill>
                  <a:srgbClr val="ADADAD"/>
                </a:solidFill>
                <a:latin typeface="Arial"/>
                <a:cs typeface="Arial"/>
              </a:rPr>
              <a:t>例如，英语音素</a:t>
            </a:r>
            <a:r>
              <a:rPr lang="en-US" altLang="zh-CN" sz="1800" dirty="0">
                <a:solidFill>
                  <a:srgbClr val="ADADAD"/>
                </a:solidFill>
                <a:latin typeface="Arial"/>
                <a:cs typeface="Arial"/>
              </a:rPr>
              <a:t>/p/</a:t>
            </a:r>
            <a:r>
              <a:rPr lang="zh-CN" altLang="en-US" sz="1800" dirty="0">
                <a:solidFill>
                  <a:srgbClr val="ADADAD"/>
                </a:solidFill>
                <a:latin typeface="Arial"/>
                <a:cs typeface="Arial"/>
              </a:rPr>
              <a:t>的发音往往会根据它在一个词中不同出现位置而改变</a:t>
            </a:r>
            <a:endParaRPr sz="1800" dirty="0">
              <a:latin typeface="Arial"/>
              <a:cs typeface="Arial"/>
            </a:endParaRPr>
          </a:p>
          <a:p>
            <a:pPr marL="305435" lvl="1" indent="-305435">
              <a:lnSpc>
                <a:spcPct val="100000"/>
              </a:lnSpc>
              <a:spcBef>
                <a:spcPts val="330"/>
              </a:spcBef>
              <a:buChar char="-"/>
              <a:tabLst>
                <a:tab pos="305435" algn="l"/>
                <a:tab pos="927100" algn="l"/>
              </a:tabLst>
            </a:pPr>
            <a:r>
              <a:rPr lang="zh-CN" altLang="en-US" sz="1400" dirty="0">
                <a:solidFill>
                  <a:srgbClr val="ADADAD"/>
                </a:solidFill>
                <a:latin typeface="Arial"/>
                <a:cs typeface="Arial"/>
              </a:rPr>
              <a:t>试一试：把你的手放在你嘴巴前面，体会</a:t>
            </a:r>
            <a:r>
              <a:rPr lang="en-US" altLang="zh-CN" sz="1400" dirty="0">
                <a:solidFill>
                  <a:srgbClr val="ADADAD"/>
                </a:solidFill>
                <a:latin typeface="Arial"/>
                <a:cs typeface="Arial"/>
              </a:rPr>
              <a:t>/p/</a:t>
            </a:r>
            <a:r>
              <a:rPr lang="zh-CN" altLang="en-US" sz="1400" dirty="0">
                <a:solidFill>
                  <a:srgbClr val="ADADAD"/>
                </a:solidFill>
                <a:latin typeface="Arial"/>
                <a:cs typeface="Arial"/>
              </a:rPr>
              <a:t>在下列单词中的发音</a:t>
            </a:r>
            <a:endParaRPr sz="1400" dirty="0">
              <a:latin typeface="Arial"/>
              <a:cs typeface="Arial"/>
            </a:endParaRPr>
          </a:p>
          <a:p>
            <a:pPr marL="287655" marR="4154804" lvl="2" indent="-287655">
              <a:lnSpc>
                <a:spcPct val="100000"/>
              </a:lnSpc>
              <a:spcBef>
                <a:spcPts val="270"/>
              </a:spcBef>
              <a:buChar char="-"/>
              <a:tabLst>
                <a:tab pos="287655" algn="l"/>
                <a:tab pos="1384300" algn="l"/>
              </a:tabLst>
            </a:pPr>
            <a:r>
              <a:rPr lang="en-US" sz="1400" dirty="0">
                <a:solidFill>
                  <a:srgbClr val="ADADAD"/>
                </a:solidFill>
                <a:latin typeface="Arial"/>
                <a:cs typeface="Arial"/>
              </a:rPr>
              <a:t>P</a:t>
            </a:r>
            <a:r>
              <a:rPr sz="1400" dirty="0">
                <a:solidFill>
                  <a:srgbClr val="ADADAD"/>
                </a:solidFill>
                <a:latin typeface="Arial"/>
                <a:cs typeface="Arial"/>
              </a:rPr>
              <a:t>it</a:t>
            </a:r>
            <a:r>
              <a:rPr sz="1400" spc="-25" dirty="0">
                <a:solidFill>
                  <a:srgbClr val="ADADAD"/>
                </a:solidFill>
                <a:latin typeface="Arial"/>
                <a:cs typeface="Arial"/>
              </a:rPr>
              <a:t> </a:t>
            </a:r>
            <a:r>
              <a:rPr sz="1400" dirty="0">
                <a:solidFill>
                  <a:srgbClr val="ADADAD"/>
                </a:solidFill>
                <a:latin typeface="Arial"/>
                <a:cs typeface="Arial"/>
              </a:rPr>
              <a:t>v.</a:t>
            </a:r>
            <a:r>
              <a:rPr sz="1400" spc="-10" dirty="0">
                <a:solidFill>
                  <a:srgbClr val="ADADAD"/>
                </a:solidFill>
                <a:latin typeface="Arial"/>
                <a:cs typeface="Arial"/>
              </a:rPr>
              <a:t> </a:t>
            </a:r>
            <a:r>
              <a:rPr sz="1400" dirty="0">
                <a:solidFill>
                  <a:srgbClr val="ADADAD"/>
                </a:solidFill>
                <a:latin typeface="Arial"/>
                <a:cs typeface="Arial"/>
              </a:rPr>
              <a:t>spit,</a:t>
            </a:r>
            <a:r>
              <a:rPr sz="1400" spc="-10" dirty="0">
                <a:solidFill>
                  <a:srgbClr val="ADADAD"/>
                </a:solidFill>
                <a:latin typeface="Arial"/>
                <a:cs typeface="Arial"/>
              </a:rPr>
              <a:t> </a:t>
            </a:r>
            <a:r>
              <a:rPr sz="1400" dirty="0">
                <a:solidFill>
                  <a:srgbClr val="ADADAD"/>
                </a:solidFill>
                <a:latin typeface="Arial"/>
                <a:cs typeface="Arial"/>
              </a:rPr>
              <a:t>pelt</a:t>
            </a:r>
            <a:r>
              <a:rPr sz="1400" spc="-10" dirty="0">
                <a:solidFill>
                  <a:srgbClr val="ADADAD"/>
                </a:solidFill>
                <a:latin typeface="Arial"/>
                <a:cs typeface="Arial"/>
              </a:rPr>
              <a:t> </a:t>
            </a:r>
            <a:r>
              <a:rPr sz="1400" dirty="0">
                <a:solidFill>
                  <a:srgbClr val="ADADAD"/>
                </a:solidFill>
                <a:latin typeface="Arial"/>
                <a:cs typeface="Arial"/>
              </a:rPr>
              <a:t>v.</a:t>
            </a:r>
            <a:r>
              <a:rPr sz="1400" spc="-10" dirty="0">
                <a:solidFill>
                  <a:srgbClr val="ADADAD"/>
                </a:solidFill>
                <a:latin typeface="Arial"/>
                <a:cs typeface="Arial"/>
              </a:rPr>
              <a:t> spelt</a:t>
            </a:r>
            <a:endParaRPr sz="1400" dirty="0">
              <a:latin typeface="Arial"/>
              <a:cs typeface="Arial"/>
            </a:endParaRPr>
          </a:p>
          <a:p>
            <a:pPr marL="287655" marR="3924300" lvl="1" indent="-287655">
              <a:lnSpc>
                <a:spcPct val="100000"/>
              </a:lnSpc>
              <a:spcBef>
                <a:spcPts val="270"/>
              </a:spcBef>
              <a:buChar char="-"/>
              <a:tabLst>
                <a:tab pos="287655" algn="l"/>
                <a:tab pos="927100" algn="l"/>
              </a:tabLst>
            </a:pPr>
            <a:r>
              <a:rPr lang="zh-CN" altLang="en-US" sz="1400" dirty="0">
                <a:solidFill>
                  <a:srgbClr val="ADADAD"/>
                </a:solidFill>
                <a:latin typeface="Arial"/>
                <a:cs typeface="Arial"/>
              </a:rPr>
              <a:t>能感觉到气流的不同吗？</a:t>
            </a:r>
            <a:endParaRPr sz="1400" dirty="0">
              <a:latin typeface="Arial"/>
              <a:cs typeface="Arial"/>
            </a:endParaRPr>
          </a:p>
          <a:p>
            <a:pPr marL="439420" lvl="2" indent="-439420">
              <a:lnSpc>
                <a:spcPct val="100000"/>
              </a:lnSpc>
              <a:spcBef>
                <a:spcPts val="270"/>
              </a:spcBef>
              <a:buChar char="-"/>
              <a:tabLst>
                <a:tab pos="439420" algn="l"/>
                <a:tab pos="1384300" algn="l"/>
              </a:tabLst>
            </a:pPr>
            <a:r>
              <a:rPr lang="zh-CN" altLang="en-US" sz="1400" dirty="0">
                <a:solidFill>
                  <a:srgbClr val="ADADAD"/>
                </a:solidFill>
                <a:latin typeface="Arial"/>
                <a:cs typeface="Arial"/>
              </a:rPr>
              <a:t>位于词首的</a:t>
            </a:r>
            <a:r>
              <a:rPr lang="en-US" sz="1400" dirty="0">
                <a:solidFill>
                  <a:srgbClr val="ADADAD"/>
                </a:solidFill>
                <a:latin typeface="Arial"/>
                <a:cs typeface="Arial"/>
              </a:rPr>
              <a:t>/p/</a:t>
            </a:r>
            <a:r>
              <a:rPr lang="zh-CN" altLang="en-US" sz="1400" dirty="0">
                <a:solidFill>
                  <a:srgbClr val="ADADAD"/>
                </a:solidFill>
                <a:latin typeface="Arial"/>
                <a:cs typeface="Arial"/>
              </a:rPr>
              <a:t>是送气音</a:t>
            </a:r>
            <a:endParaRPr sz="1400" dirty="0">
              <a:latin typeface="Arial"/>
              <a:cs typeface="Arial"/>
            </a:endParaRPr>
          </a:p>
          <a:p>
            <a:pPr marL="287655" marR="3587750" lvl="1" indent="-287655">
              <a:lnSpc>
                <a:spcPct val="100000"/>
              </a:lnSpc>
              <a:spcBef>
                <a:spcPts val="270"/>
              </a:spcBef>
              <a:buChar char="-"/>
              <a:tabLst>
                <a:tab pos="287655" algn="l"/>
                <a:tab pos="927100" algn="l"/>
              </a:tabLst>
            </a:pPr>
            <a:r>
              <a:rPr lang="zh-CN" altLang="en-US" sz="1400" dirty="0">
                <a:solidFill>
                  <a:srgbClr val="ADADAD"/>
                </a:solidFill>
                <a:latin typeface="Arial"/>
                <a:cs typeface="Arial"/>
              </a:rPr>
              <a:t>两种发音都被感知为</a:t>
            </a:r>
            <a:r>
              <a:rPr sz="1400" spc="-25" dirty="0">
                <a:solidFill>
                  <a:srgbClr val="ADADAD"/>
                </a:solidFill>
                <a:latin typeface="Arial"/>
                <a:cs typeface="Arial"/>
              </a:rPr>
              <a:t>/p/</a:t>
            </a:r>
            <a:endParaRPr sz="1400" dirty="0">
              <a:latin typeface="Arial"/>
              <a:cs typeface="Arial"/>
            </a:endParaRPr>
          </a:p>
          <a:p>
            <a:pPr>
              <a:lnSpc>
                <a:spcPct val="100000"/>
              </a:lnSpc>
            </a:pPr>
            <a:endParaRPr sz="1500" dirty="0">
              <a:latin typeface="Arial"/>
              <a:cs typeface="Arial"/>
            </a:endParaRPr>
          </a:p>
          <a:p>
            <a:pPr marL="382270" marR="4015740" algn="ctr">
              <a:lnSpc>
                <a:spcPct val="100699"/>
              </a:lnSpc>
              <a:spcBef>
                <a:spcPts val="1140"/>
              </a:spcBef>
            </a:pPr>
            <a:r>
              <a:rPr lang="zh-CN" altLang="en-US" sz="1800" dirty="0">
                <a:solidFill>
                  <a:srgbClr val="ADADAD"/>
                </a:solidFill>
                <a:latin typeface="Arial"/>
                <a:cs typeface="Arial"/>
              </a:rPr>
              <a:t>这类变化是可以预测的，可归因于语言的声音结构</a:t>
            </a:r>
            <a:endParaRPr sz="1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sp>
        <p:nvSpPr>
          <p:cNvPr id="3" name="object 3"/>
          <p:cNvSpPr txBox="1"/>
          <p:nvPr/>
        </p:nvSpPr>
        <p:spPr>
          <a:xfrm>
            <a:off x="384725" y="1216356"/>
            <a:ext cx="8207375" cy="3275256"/>
          </a:xfrm>
          <a:prstGeom prst="rect">
            <a:avLst/>
          </a:prstGeom>
        </p:spPr>
        <p:txBody>
          <a:bodyPr vert="horz" wrap="square" lIns="0" tIns="12700" rIns="0" bIns="0" rtlCol="0">
            <a:spAutoFit/>
          </a:bodyPr>
          <a:lstStyle/>
          <a:p>
            <a:pPr marL="12700">
              <a:lnSpc>
                <a:spcPct val="100000"/>
              </a:lnSpc>
              <a:spcBef>
                <a:spcPts val="100"/>
              </a:spcBef>
            </a:pPr>
            <a:r>
              <a:rPr lang="zh-CN" altLang="en-US" dirty="0">
                <a:solidFill>
                  <a:srgbClr val="ADADAD"/>
                </a:solidFill>
                <a:latin typeface="Arial"/>
                <a:cs typeface="Arial"/>
              </a:rPr>
              <a:t>我们同时也会筛除</a:t>
            </a:r>
            <a:r>
              <a:rPr lang="zh-CN" altLang="en-US" b="1" dirty="0">
                <a:solidFill>
                  <a:srgbClr val="ADADAD"/>
                </a:solidFill>
                <a:latin typeface="Arial"/>
                <a:cs typeface="Arial"/>
              </a:rPr>
              <a:t>不可预测</a:t>
            </a:r>
            <a:r>
              <a:rPr lang="zh-CN" altLang="en-US" dirty="0">
                <a:solidFill>
                  <a:srgbClr val="ADADAD"/>
                </a:solidFill>
                <a:latin typeface="Arial"/>
                <a:cs typeface="Arial"/>
              </a:rPr>
              <a:t>的发音变体！</a:t>
            </a:r>
            <a:endParaRPr sz="1800" dirty="0">
              <a:latin typeface="Arial"/>
              <a:cs typeface="Arial"/>
            </a:endParaRPr>
          </a:p>
          <a:p>
            <a:pPr>
              <a:lnSpc>
                <a:spcPct val="100000"/>
              </a:lnSpc>
              <a:spcBef>
                <a:spcPts val="50"/>
              </a:spcBef>
            </a:pPr>
            <a:endParaRPr sz="1600" dirty="0">
              <a:latin typeface="Arial"/>
              <a:cs typeface="Arial"/>
            </a:endParaRPr>
          </a:p>
          <a:p>
            <a:pPr marL="469900" indent="-304800">
              <a:lnSpc>
                <a:spcPct val="100000"/>
              </a:lnSpc>
              <a:buChar char="-"/>
              <a:tabLst>
                <a:tab pos="469265" algn="l"/>
                <a:tab pos="469900" algn="l"/>
              </a:tabLst>
            </a:pPr>
            <a:r>
              <a:rPr lang="zh-CN" altLang="en-US" sz="1800" dirty="0">
                <a:solidFill>
                  <a:srgbClr val="ADADAD"/>
                </a:solidFill>
                <a:latin typeface="Arial"/>
                <a:cs typeface="Arial"/>
              </a:rPr>
              <a:t>无论是</a:t>
            </a:r>
            <a:r>
              <a:rPr lang="zh-CN" altLang="en-US" dirty="0">
                <a:solidFill>
                  <a:srgbClr val="ADADAD"/>
                </a:solidFill>
                <a:latin typeface="Arial"/>
                <a:cs typeface="Arial"/>
              </a:rPr>
              <a:t>：</a:t>
            </a:r>
            <a:endParaRPr sz="1800" dirty="0">
              <a:latin typeface="Arial"/>
              <a:cs typeface="Arial"/>
            </a:endParaRPr>
          </a:p>
          <a:p>
            <a:pPr marL="927100" lvl="1" indent="-288290">
              <a:lnSpc>
                <a:spcPct val="100000"/>
              </a:lnSpc>
              <a:spcBef>
                <a:spcPts val="330"/>
              </a:spcBef>
              <a:buChar char="-"/>
              <a:tabLst>
                <a:tab pos="926465" algn="l"/>
                <a:tab pos="927100" algn="l"/>
              </a:tabLst>
            </a:pPr>
            <a:r>
              <a:rPr lang="zh-CN" altLang="en-US" sz="1400" dirty="0">
                <a:solidFill>
                  <a:srgbClr val="ADADAD"/>
                </a:solidFill>
                <a:latin typeface="Arial"/>
                <a:cs typeface="Arial"/>
              </a:rPr>
              <a:t>说得快还是说得慢</a:t>
            </a:r>
            <a:endParaRPr sz="1400" dirty="0">
              <a:latin typeface="Arial"/>
              <a:cs typeface="Arial"/>
            </a:endParaRPr>
          </a:p>
          <a:p>
            <a:pPr marL="927100" lvl="1" indent="-288290">
              <a:lnSpc>
                <a:spcPct val="100000"/>
              </a:lnSpc>
              <a:spcBef>
                <a:spcPts val="270"/>
              </a:spcBef>
              <a:buChar char="-"/>
              <a:tabLst>
                <a:tab pos="926465" algn="l"/>
                <a:tab pos="927100" algn="l"/>
              </a:tabLst>
            </a:pPr>
            <a:r>
              <a:rPr lang="zh-CN" altLang="en-US" sz="1400" dirty="0">
                <a:solidFill>
                  <a:srgbClr val="ADADAD"/>
                </a:solidFill>
                <a:latin typeface="Arial"/>
                <a:cs typeface="Arial"/>
              </a:rPr>
              <a:t>男性声音还是女性声音</a:t>
            </a:r>
            <a:endParaRPr sz="1400" dirty="0">
              <a:latin typeface="Arial"/>
              <a:cs typeface="Arial"/>
            </a:endParaRPr>
          </a:p>
          <a:p>
            <a:pPr marL="927100" lvl="1" indent="-288290">
              <a:lnSpc>
                <a:spcPct val="100000"/>
              </a:lnSpc>
              <a:spcBef>
                <a:spcPts val="270"/>
              </a:spcBef>
              <a:buChar char="-"/>
              <a:tabLst>
                <a:tab pos="926465" algn="l"/>
                <a:tab pos="927100" algn="l"/>
              </a:tabLst>
            </a:pPr>
            <a:r>
              <a:rPr lang="zh-CN" altLang="en-US" sz="1400" dirty="0">
                <a:solidFill>
                  <a:srgbClr val="ADADAD"/>
                </a:solidFill>
                <a:latin typeface="Arial"/>
                <a:cs typeface="Arial"/>
              </a:rPr>
              <a:t>低语、尖叫、正常说话等等</a:t>
            </a:r>
            <a:r>
              <a:rPr lang="en-US" altLang="zh-CN" sz="1400" dirty="0">
                <a:solidFill>
                  <a:srgbClr val="ADADAD"/>
                </a:solidFill>
                <a:latin typeface="Arial"/>
                <a:cs typeface="Arial"/>
              </a:rPr>
              <a:t>……</a:t>
            </a:r>
            <a:endParaRPr lang="zh-CN" altLang="en-US" sz="1400" dirty="0">
              <a:latin typeface="Arial"/>
              <a:cs typeface="Arial"/>
            </a:endParaRPr>
          </a:p>
          <a:p>
            <a:pPr lvl="1">
              <a:lnSpc>
                <a:spcPct val="100000"/>
              </a:lnSpc>
              <a:buFont typeface="Arial"/>
              <a:buChar char="-"/>
            </a:pPr>
            <a:endParaRPr lang="zh-CN" altLang="en-US" sz="1500" dirty="0">
              <a:latin typeface="Arial"/>
              <a:cs typeface="Arial"/>
            </a:endParaRPr>
          </a:p>
          <a:p>
            <a:pPr lvl="1">
              <a:lnSpc>
                <a:spcPct val="100000"/>
              </a:lnSpc>
              <a:spcBef>
                <a:spcPts val="35"/>
              </a:spcBef>
            </a:pPr>
            <a:endParaRPr lang="zh-CN" altLang="en-US" sz="1350" dirty="0">
              <a:latin typeface="Arial"/>
              <a:cs typeface="Arial"/>
            </a:endParaRPr>
          </a:p>
          <a:p>
            <a:pPr marL="501015" marR="468630" indent="-304800">
              <a:lnSpc>
                <a:spcPct val="114599"/>
              </a:lnSpc>
              <a:buChar char="-"/>
              <a:tabLst>
                <a:tab pos="501015" algn="l"/>
                <a:tab pos="501650" algn="l"/>
              </a:tabLst>
            </a:pPr>
            <a:r>
              <a:rPr lang="zh-CN" altLang="en-US" sz="1800" dirty="0">
                <a:solidFill>
                  <a:srgbClr val="ADADAD"/>
                </a:solidFill>
                <a:latin typeface="Arial"/>
                <a:cs typeface="Arial"/>
              </a:rPr>
              <a:t>我们筛除语音讯号中变体的能力被称为</a:t>
            </a:r>
            <a:r>
              <a:rPr lang="zh-CN" altLang="en-US" sz="1800" b="1" dirty="0">
                <a:solidFill>
                  <a:srgbClr val="ADADAD"/>
                </a:solidFill>
                <a:latin typeface="Arial"/>
                <a:cs typeface="Arial"/>
              </a:rPr>
              <a:t>范畴感知</a:t>
            </a:r>
            <a:r>
              <a:rPr lang="zh-CN" altLang="en-US" sz="1800" dirty="0">
                <a:solidFill>
                  <a:srgbClr val="ADADAD"/>
                </a:solidFill>
                <a:latin typeface="Arial"/>
                <a:cs typeface="Arial"/>
              </a:rPr>
              <a:t>（</a:t>
            </a:r>
            <a:r>
              <a:rPr lang="en-US" altLang="zh-CN" sz="1800" dirty="0">
                <a:solidFill>
                  <a:srgbClr val="ADADAD"/>
                </a:solidFill>
                <a:latin typeface="Arial"/>
                <a:cs typeface="Arial"/>
              </a:rPr>
              <a:t>categorical percep</a:t>
            </a:r>
            <a:r>
              <a:rPr lang="en-US" altLang="zh-CN" dirty="0">
                <a:solidFill>
                  <a:srgbClr val="ADADAD"/>
                </a:solidFill>
                <a:latin typeface="Arial"/>
                <a:cs typeface="Arial"/>
              </a:rPr>
              <a:t>tion</a:t>
            </a:r>
            <a:r>
              <a:rPr lang="zh-CN" altLang="en-US" dirty="0">
                <a:solidFill>
                  <a:srgbClr val="ADADAD"/>
                </a:solidFill>
                <a:latin typeface="Arial"/>
                <a:cs typeface="Arial"/>
              </a:rPr>
              <a:t>）</a:t>
            </a:r>
            <a:r>
              <a:rPr lang="zh-CN" altLang="en-US" sz="1800" dirty="0">
                <a:solidFill>
                  <a:srgbClr val="ADADAD"/>
                </a:solidFill>
                <a:latin typeface="Arial"/>
                <a:cs typeface="Arial"/>
              </a:rPr>
              <a:t>                                                                                                                                                </a:t>
            </a:r>
            <a:endParaRPr lang="en-US" altLang="zh-CN" sz="1800" dirty="0">
              <a:solidFill>
                <a:srgbClr val="ADADAD"/>
              </a:solidFill>
              <a:latin typeface="Arial"/>
              <a:cs typeface="Arial"/>
            </a:endParaRPr>
          </a:p>
          <a:p>
            <a:pPr marL="501015" marR="468630" indent="-304800">
              <a:lnSpc>
                <a:spcPct val="114599"/>
              </a:lnSpc>
              <a:buChar char="-"/>
              <a:tabLst>
                <a:tab pos="501015" algn="l"/>
                <a:tab pos="501650" algn="l"/>
              </a:tabLst>
            </a:pPr>
            <a:r>
              <a:rPr lang="zh-CN" altLang="en-US" sz="1800" dirty="0">
                <a:solidFill>
                  <a:srgbClr val="ADADAD"/>
                </a:solidFill>
                <a:latin typeface="Arial"/>
                <a:cs typeface="Arial"/>
              </a:rPr>
              <a:t>我们在心中把声音区分为不同的</a:t>
            </a:r>
            <a:r>
              <a:rPr lang="zh-CN" altLang="en-US" sz="1800" b="1" dirty="0">
                <a:solidFill>
                  <a:srgbClr val="ADADAD"/>
                </a:solidFill>
                <a:latin typeface="Arial"/>
                <a:cs typeface="Arial"/>
              </a:rPr>
              <a:t>范畴</a:t>
            </a:r>
            <a:endParaRPr lang="en-US" altLang="zh-CN" b="1" dirty="0">
              <a:latin typeface="Arial"/>
              <a:cs typeface="Arial"/>
            </a:endParaRPr>
          </a:p>
          <a:p>
            <a:pPr marL="501015" marR="468630" indent="-304800">
              <a:lnSpc>
                <a:spcPct val="114599"/>
              </a:lnSpc>
              <a:buChar char="-"/>
              <a:tabLst>
                <a:tab pos="501015" algn="l"/>
                <a:tab pos="501650" algn="l"/>
              </a:tabLst>
            </a:pPr>
            <a:r>
              <a:rPr lang="zh-CN" altLang="en-US" sz="1800" dirty="0">
                <a:solidFill>
                  <a:srgbClr val="ADADAD"/>
                </a:solidFill>
                <a:latin typeface="Arial"/>
                <a:cs typeface="Arial"/>
              </a:rPr>
              <a:t>我们很擅长筛除语音变体，却不容易区分同一范畴的不同语音</a:t>
            </a:r>
            <a:endParaRPr sz="1800" dirty="0">
              <a:latin typeface="Arial"/>
              <a:cs typeface="Arial"/>
            </a:endParaRPr>
          </a:p>
        </p:txBody>
      </p:sp>
      <p:pic>
        <p:nvPicPr>
          <p:cNvPr id="4" name="object 4"/>
          <p:cNvPicPr/>
          <p:nvPr/>
        </p:nvPicPr>
        <p:blipFill>
          <a:blip r:embed="rId2" cstate="print"/>
          <a:stretch>
            <a:fillRect/>
          </a:stretch>
        </p:blipFill>
        <p:spPr>
          <a:xfrm>
            <a:off x="5911199" y="1600274"/>
            <a:ext cx="2321949" cy="154507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pic>
        <p:nvPicPr>
          <p:cNvPr id="3" name="object 3"/>
          <p:cNvPicPr/>
          <p:nvPr/>
        </p:nvPicPr>
        <p:blipFill>
          <a:blip r:embed="rId2" cstate="print"/>
          <a:stretch>
            <a:fillRect/>
          </a:stretch>
        </p:blipFill>
        <p:spPr>
          <a:xfrm>
            <a:off x="790574" y="2351750"/>
            <a:ext cx="4367225" cy="2334549"/>
          </a:xfrm>
          <a:prstGeom prst="rect">
            <a:avLst/>
          </a:prstGeom>
        </p:spPr>
      </p:pic>
      <p:sp>
        <p:nvSpPr>
          <p:cNvPr id="4" name="object 4"/>
          <p:cNvSpPr txBox="1"/>
          <p:nvPr/>
        </p:nvSpPr>
        <p:spPr>
          <a:xfrm>
            <a:off x="537199" y="1176351"/>
            <a:ext cx="7972425" cy="3216073"/>
          </a:xfrm>
          <a:prstGeom prst="rect">
            <a:avLst/>
          </a:prstGeom>
        </p:spPr>
        <p:txBody>
          <a:bodyPr vert="horz" wrap="square" lIns="0" tIns="12700" rIns="0" bIns="0" rtlCol="0">
            <a:spAutoFit/>
          </a:bodyPr>
          <a:lstStyle/>
          <a:p>
            <a:pPr marL="316865" marR="5080" indent="-304800">
              <a:lnSpc>
                <a:spcPct val="114599"/>
              </a:lnSpc>
              <a:spcBef>
                <a:spcPts val="100"/>
              </a:spcBef>
              <a:buChar char="-"/>
              <a:tabLst>
                <a:tab pos="316865" algn="l"/>
                <a:tab pos="317500" algn="l"/>
              </a:tabLst>
            </a:pPr>
            <a:r>
              <a:rPr sz="1800" dirty="0">
                <a:solidFill>
                  <a:srgbClr val="ADADAD"/>
                </a:solidFill>
                <a:latin typeface="Arial"/>
                <a:cs typeface="Arial"/>
              </a:rPr>
              <a:t>/b/</a:t>
            </a:r>
            <a:r>
              <a:rPr lang="en-US" sz="1800" dirty="0">
                <a:solidFill>
                  <a:srgbClr val="ADADAD"/>
                </a:solidFill>
                <a:latin typeface="Arial"/>
                <a:cs typeface="Arial"/>
              </a:rPr>
              <a:t> </a:t>
            </a:r>
            <a:r>
              <a:rPr lang="zh-CN" altLang="en-US" dirty="0">
                <a:solidFill>
                  <a:srgbClr val="ADADAD"/>
                </a:solidFill>
                <a:latin typeface="Arial"/>
                <a:cs typeface="Arial"/>
              </a:rPr>
              <a:t>和</a:t>
            </a:r>
            <a:r>
              <a:rPr sz="1800" spc="-15" dirty="0">
                <a:solidFill>
                  <a:srgbClr val="ADADAD"/>
                </a:solidFill>
                <a:latin typeface="Arial"/>
                <a:cs typeface="Arial"/>
              </a:rPr>
              <a:t> </a:t>
            </a:r>
            <a:r>
              <a:rPr sz="1800" dirty="0">
                <a:solidFill>
                  <a:srgbClr val="ADADAD"/>
                </a:solidFill>
                <a:latin typeface="Arial"/>
                <a:cs typeface="Arial"/>
              </a:rPr>
              <a:t>/p/</a:t>
            </a:r>
            <a:r>
              <a:rPr sz="1800" spc="-20" dirty="0">
                <a:solidFill>
                  <a:srgbClr val="ADADAD"/>
                </a:solidFill>
                <a:latin typeface="Arial"/>
                <a:cs typeface="Arial"/>
              </a:rPr>
              <a:t> </a:t>
            </a:r>
            <a:r>
              <a:rPr lang="zh-CN" altLang="en-US" sz="1800" spc="-20" dirty="0">
                <a:solidFill>
                  <a:srgbClr val="ADADAD"/>
                </a:solidFill>
                <a:latin typeface="Arial"/>
                <a:cs typeface="Arial"/>
              </a:rPr>
              <a:t>不同，表现为从声带开始振动到释放气流的时长不同，即嗓音起始时间（</a:t>
            </a:r>
            <a:r>
              <a:rPr lang="en-US" altLang="zh-CN" sz="1800" spc="-20" dirty="0">
                <a:solidFill>
                  <a:srgbClr val="ADADAD"/>
                </a:solidFill>
                <a:latin typeface="Arial"/>
                <a:cs typeface="Arial"/>
              </a:rPr>
              <a:t>VOT</a:t>
            </a:r>
            <a:r>
              <a:rPr lang="zh-CN" altLang="en-US" sz="1800" spc="-20" dirty="0">
                <a:solidFill>
                  <a:srgbClr val="ADADAD"/>
                </a:solidFill>
                <a:latin typeface="Arial"/>
                <a:cs typeface="Arial"/>
              </a:rPr>
              <a:t>）不同，以毫秒为单位</a:t>
            </a:r>
            <a:endParaRPr sz="1800" dirty="0">
              <a:latin typeface="Arial"/>
              <a:cs typeface="Arial"/>
            </a:endParaRPr>
          </a:p>
          <a:p>
            <a:pPr marL="316865" indent="-304800">
              <a:lnSpc>
                <a:spcPct val="100000"/>
              </a:lnSpc>
              <a:spcBef>
                <a:spcPts val="315"/>
              </a:spcBef>
              <a:buChar char="-"/>
              <a:tabLst>
                <a:tab pos="316865" algn="l"/>
                <a:tab pos="317500" algn="l"/>
              </a:tabLst>
            </a:pPr>
            <a:r>
              <a:rPr lang="en-US" altLang="zh-CN" dirty="0">
                <a:solidFill>
                  <a:srgbClr val="ADADAD"/>
                </a:solidFill>
                <a:latin typeface="Arial"/>
                <a:cs typeface="Arial"/>
              </a:rPr>
              <a:t>/p/ </a:t>
            </a:r>
            <a:r>
              <a:rPr lang="zh-CN" altLang="en-US" dirty="0">
                <a:solidFill>
                  <a:srgbClr val="ADADAD"/>
                </a:solidFill>
                <a:latin typeface="Arial"/>
                <a:cs typeface="Arial"/>
              </a:rPr>
              <a:t>的</a:t>
            </a:r>
            <a:r>
              <a:rPr lang="en-US" altLang="zh-CN" sz="1800" dirty="0">
                <a:solidFill>
                  <a:srgbClr val="ADADAD"/>
                </a:solidFill>
                <a:latin typeface="Arial"/>
                <a:cs typeface="Arial"/>
              </a:rPr>
              <a:t>VOT</a:t>
            </a:r>
            <a:r>
              <a:rPr lang="zh-CN" altLang="en-US" sz="1800" dirty="0">
                <a:solidFill>
                  <a:srgbClr val="ADADAD"/>
                </a:solidFill>
                <a:latin typeface="Arial"/>
                <a:cs typeface="Arial"/>
              </a:rPr>
              <a:t>有很大延迟，</a:t>
            </a:r>
            <a:r>
              <a:rPr lang="en-US" altLang="zh-CN" sz="1800" dirty="0">
                <a:solidFill>
                  <a:srgbClr val="ADADAD"/>
                </a:solidFill>
                <a:latin typeface="Arial"/>
                <a:cs typeface="Arial"/>
              </a:rPr>
              <a:t>/b/ </a:t>
            </a:r>
            <a:r>
              <a:rPr lang="zh-CN" altLang="en-US" dirty="0">
                <a:solidFill>
                  <a:srgbClr val="ADADAD"/>
                </a:solidFill>
                <a:latin typeface="Arial"/>
                <a:cs typeface="Arial"/>
              </a:rPr>
              <a:t>则没有</a:t>
            </a:r>
            <a:endParaRPr sz="1800" dirty="0">
              <a:latin typeface="Arial"/>
              <a:cs typeface="Arial"/>
            </a:endParaRPr>
          </a:p>
          <a:p>
            <a:pPr>
              <a:lnSpc>
                <a:spcPct val="100000"/>
              </a:lnSpc>
              <a:spcBef>
                <a:spcPts val="15"/>
              </a:spcBef>
              <a:buClr>
                <a:srgbClr val="ADADAD"/>
              </a:buClr>
              <a:buFont typeface="Arial"/>
              <a:buChar char="-"/>
            </a:pPr>
            <a:endParaRPr sz="2000" dirty="0">
              <a:latin typeface="Arial"/>
              <a:cs typeface="Arial"/>
            </a:endParaRPr>
          </a:p>
          <a:p>
            <a:pPr marL="5349240" marR="241935" lvl="1" indent="-304800">
              <a:lnSpc>
                <a:spcPct val="100699"/>
              </a:lnSpc>
              <a:buChar char="-"/>
              <a:tabLst>
                <a:tab pos="5348605" algn="l"/>
                <a:tab pos="5349875" algn="l"/>
              </a:tabLst>
            </a:pPr>
            <a:r>
              <a:rPr lang="zh-CN" altLang="en-US" sz="1800" dirty="0">
                <a:solidFill>
                  <a:srgbClr val="ADADAD"/>
                </a:solidFill>
                <a:latin typeface="Arial"/>
                <a:cs typeface="Arial"/>
              </a:rPr>
              <a:t>如果</a:t>
            </a:r>
            <a:r>
              <a:rPr sz="1800" dirty="0">
                <a:solidFill>
                  <a:srgbClr val="ADADAD"/>
                </a:solidFill>
                <a:latin typeface="Arial"/>
                <a:cs typeface="Arial"/>
              </a:rPr>
              <a:t>VOT</a:t>
            </a:r>
            <a:r>
              <a:rPr lang="zh-CN" altLang="en-US" sz="1800" dirty="0">
                <a:solidFill>
                  <a:srgbClr val="ADADAD"/>
                </a:solidFill>
                <a:latin typeface="Arial"/>
                <a:cs typeface="Arial"/>
              </a:rPr>
              <a:t>是</a:t>
            </a:r>
            <a:r>
              <a:rPr sz="1800" dirty="0">
                <a:solidFill>
                  <a:srgbClr val="ADADAD"/>
                </a:solidFill>
                <a:latin typeface="Arial"/>
                <a:cs typeface="Arial"/>
              </a:rPr>
              <a:t>+5</a:t>
            </a:r>
            <a:r>
              <a:rPr lang="zh-CN" altLang="en-US" spc="-10" dirty="0">
                <a:solidFill>
                  <a:srgbClr val="ADADAD"/>
                </a:solidFill>
                <a:latin typeface="Arial"/>
                <a:cs typeface="Arial"/>
              </a:rPr>
              <a:t>或</a:t>
            </a:r>
            <a:r>
              <a:rPr sz="1800" spc="-20" dirty="0">
                <a:solidFill>
                  <a:srgbClr val="ADADAD"/>
                </a:solidFill>
                <a:latin typeface="Arial"/>
                <a:cs typeface="Arial"/>
              </a:rPr>
              <a:t>+15</a:t>
            </a:r>
            <a:r>
              <a:rPr lang="zh-CN" altLang="en-US" spc="-20" dirty="0">
                <a:solidFill>
                  <a:srgbClr val="ADADAD"/>
                </a:solidFill>
                <a:latin typeface="Arial"/>
                <a:cs typeface="Arial"/>
              </a:rPr>
              <a:t>，成年人会听到 </a:t>
            </a:r>
            <a:r>
              <a:rPr sz="1800" spc="-20" dirty="0">
                <a:solidFill>
                  <a:srgbClr val="ADADAD"/>
                </a:solidFill>
                <a:latin typeface="Arial"/>
                <a:cs typeface="Arial"/>
              </a:rPr>
              <a:t>/ba/</a:t>
            </a:r>
            <a:endParaRPr sz="1800" dirty="0">
              <a:latin typeface="Arial"/>
              <a:cs typeface="Arial"/>
            </a:endParaRPr>
          </a:p>
          <a:p>
            <a:pPr marL="5349240" marR="114935" lvl="1" indent="-304800">
              <a:lnSpc>
                <a:spcPct val="100699"/>
              </a:lnSpc>
              <a:buChar char="-"/>
              <a:tabLst>
                <a:tab pos="5348605" algn="l"/>
                <a:tab pos="5349875" algn="l"/>
              </a:tabLst>
            </a:pPr>
            <a:r>
              <a:rPr lang="zh-CN" altLang="en-US" sz="1800" dirty="0">
                <a:solidFill>
                  <a:srgbClr val="ADADAD"/>
                </a:solidFill>
                <a:latin typeface="Arial"/>
                <a:cs typeface="Arial"/>
              </a:rPr>
              <a:t>如果</a:t>
            </a:r>
            <a:r>
              <a:rPr sz="1800" dirty="0">
                <a:solidFill>
                  <a:srgbClr val="ADADAD"/>
                </a:solidFill>
                <a:latin typeface="Arial"/>
                <a:cs typeface="Arial"/>
              </a:rPr>
              <a:t>VOT</a:t>
            </a:r>
            <a:r>
              <a:rPr lang="zh-CN" altLang="en-US" sz="1800" dirty="0">
                <a:solidFill>
                  <a:srgbClr val="ADADAD"/>
                </a:solidFill>
                <a:latin typeface="Arial"/>
                <a:cs typeface="Arial"/>
              </a:rPr>
              <a:t>是</a:t>
            </a:r>
            <a:r>
              <a:rPr sz="1800" dirty="0">
                <a:solidFill>
                  <a:srgbClr val="ADADAD"/>
                </a:solidFill>
                <a:latin typeface="Arial"/>
                <a:cs typeface="Arial"/>
              </a:rPr>
              <a:t>+45</a:t>
            </a:r>
            <a:r>
              <a:rPr lang="zh-CN" altLang="en-US" sz="1800" dirty="0">
                <a:solidFill>
                  <a:srgbClr val="ADADAD"/>
                </a:solidFill>
                <a:latin typeface="Arial"/>
                <a:cs typeface="Arial"/>
              </a:rPr>
              <a:t>或</a:t>
            </a:r>
            <a:r>
              <a:rPr sz="1800" spc="-20" dirty="0">
                <a:solidFill>
                  <a:srgbClr val="ADADAD"/>
                </a:solidFill>
                <a:latin typeface="Arial"/>
                <a:cs typeface="Arial"/>
              </a:rPr>
              <a:t>+55</a:t>
            </a:r>
            <a:r>
              <a:rPr lang="zh-CN" altLang="en-US" sz="1800" spc="-20" dirty="0">
                <a:solidFill>
                  <a:srgbClr val="ADADAD"/>
                </a:solidFill>
                <a:latin typeface="Arial"/>
                <a:cs typeface="Arial"/>
              </a:rPr>
              <a:t>，成年人会听到 </a:t>
            </a:r>
            <a:r>
              <a:rPr lang="en-US" altLang="zh-CN" sz="1800" spc="-20" dirty="0">
                <a:solidFill>
                  <a:srgbClr val="ADADAD"/>
                </a:solidFill>
                <a:latin typeface="Arial"/>
                <a:cs typeface="Arial"/>
              </a:rPr>
              <a:t>/pa/</a:t>
            </a:r>
            <a:endParaRPr sz="1800" dirty="0">
              <a:latin typeface="Arial"/>
              <a:cs typeface="Arial"/>
            </a:endParaRPr>
          </a:p>
          <a:p>
            <a:pPr marL="5349240" marR="114935" lvl="1" indent="-304800">
              <a:lnSpc>
                <a:spcPct val="100699"/>
              </a:lnSpc>
              <a:buChar char="-"/>
              <a:tabLst>
                <a:tab pos="5348605" algn="l"/>
                <a:tab pos="5349875" algn="l"/>
              </a:tabLst>
            </a:pPr>
            <a:r>
              <a:rPr lang="zh-CN" altLang="en-US" sz="1800" dirty="0">
                <a:solidFill>
                  <a:srgbClr val="ADADAD"/>
                </a:solidFill>
                <a:latin typeface="Arial"/>
                <a:cs typeface="Arial"/>
              </a:rPr>
              <a:t>如果</a:t>
            </a:r>
            <a:r>
              <a:rPr lang="en-US" altLang="zh-CN" sz="1800" dirty="0">
                <a:solidFill>
                  <a:srgbClr val="ADADAD"/>
                </a:solidFill>
                <a:latin typeface="Arial"/>
                <a:cs typeface="Arial"/>
              </a:rPr>
              <a:t>VOT</a:t>
            </a:r>
            <a:r>
              <a:rPr lang="zh-CN" altLang="en-US" sz="1800" dirty="0">
                <a:solidFill>
                  <a:srgbClr val="ADADAD"/>
                </a:solidFill>
                <a:latin typeface="Arial"/>
                <a:cs typeface="Arial"/>
              </a:rPr>
              <a:t>是</a:t>
            </a:r>
            <a:r>
              <a:rPr sz="1800" dirty="0">
                <a:solidFill>
                  <a:srgbClr val="ADADAD"/>
                </a:solidFill>
                <a:latin typeface="Arial"/>
                <a:cs typeface="Arial"/>
              </a:rPr>
              <a:t>+25</a:t>
            </a:r>
            <a:r>
              <a:rPr lang="zh-CN" altLang="en-US" sz="1800" dirty="0">
                <a:solidFill>
                  <a:srgbClr val="ADADAD"/>
                </a:solidFill>
                <a:latin typeface="Arial"/>
                <a:cs typeface="Arial"/>
              </a:rPr>
              <a:t>或</a:t>
            </a:r>
            <a:r>
              <a:rPr sz="1800" spc="-20" dirty="0">
                <a:solidFill>
                  <a:srgbClr val="ADADAD"/>
                </a:solidFill>
                <a:latin typeface="Arial"/>
                <a:cs typeface="Arial"/>
              </a:rPr>
              <a:t>+35</a:t>
            </a:r>
            <a:r>
              <a:rPr lang="zh-CN" altLang="en-US" sz="1800" spc="-20" dirty="0">
                <a:solidFill>
                  <a:srgbClr val="ADADAD"/>
                </a:solidFill>
                <a:latin typeface="Arial"/>
                <a:cs typeface="Arial"/>
              </a:rPr>
              <a:t>，成年人会听到两种不同的语音，分别是 </a:t>
            </a:r>
            <a:r>
              <a:rPr lang="en-US" altLang="zh-CN" sz="1800" spc="-20" dirty="0">
                <a:solidFill>
                  <a:srgbClr val="ADADAD"/>
                </a:solidFill>
                <a:latin typeface="Arial"/>
                <a:cs typeface="Arial"/>
              </a:rPr>
              <a:t>/</a:t>
            </a:r>
            <a:r>
              <a:rPr lang="en-US" altLang="zh-CN" sz="1800" spc="-20" dirty="0" err="1">
                <a:solidFill>
                  <a:srgbClr val="ADADAD"/>
                </a:solidFill>
                <a:latin typeface="Arial"/>
                <a:cs typeface="Arial"/>
              </a:rPr>
              <a:t>ba</a:t>
            </a:r>
            <a:r>
              <a:rPr lang="en-US" altLang="zh-CN" sz="1800" spc="-20" dirty="0">
                <a:solidFill>
                  <a:srgbClr val="ADADAD"/>
                </a:solidFill>
                <a:latin typeface="Arial"/>
                <a:cs typeface="Arial"/>
              </a:rPr>
              <a:t>/ </a:t>
            </a:r>
            <a:r>
              <a:rPr lang="zh-CN" altLang="en-US" sz="1800" spc="-20" dirty="0">
                <a:solidFill>
                  <a:srgbClr val="ADADAD"/>
                </a:solidFill>
                <a:latin typeface="Arial"/>
                <a:cs typeface="Arial"/>
              </a:rPr>
              <a:t>和 </a:t>
            </a:r>
            <a:r>
              <a:rPr lang="en-US" altLang="zh-CN" sz="1800" spc="-20" dirty="0">
                <a:solidFill>
                  <a:srgbClr val="ADADAD"/>
                </a:solidFill>
                <a:latin typeface="Arial"/>
                <a:cs typeface="Arial"/>
              </a:rPr>
              <a:t>/pa/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sp>
        <p:nvSpPr>
          <p:cNvPr id="3" name="object 3"/>
          <p:cNvSpPr txBox="1"/>
          <p:nvPr/>
        </p:nvSpPr>
        <p:spPr>
          <a:xfrm>
            <a:off x="384725" y="1957451"/>
            <a:ext cx="3250565" cy="943335"/>
          </a:xfrm>
          <a:prstGeom prst="rect">
            <a:avLst/>
          </a:prstGeom>
        </p:spPr>
        <p:txBody>
          <a:bodyPr vert="horz" wrap="square" lIns="0" tIns="12700" rIns="0" bIns="0" rtlCol="0">
            <a:spAutoFit/>
          </a:bodyPr>
          <a:lstStyle/>
          <a:p>
            <a:pPr marL="12700" marR="5080" algn="just">
              <a:lnSpc>
                <a:spcPct val="114599"/>
              </a:lnSpc>
              <a:spcBef>
                <a:spcPts val="100"/>
              </a:spcBef>
            </a:pPr>
            <a:r>
              <a:rPr sz="1800" dirty="0">
                <a:solidFill>
                  <a:srgbClr val="ADADAD"/>
                </a:solidFill>
                <a:latin typeface="Arial"/>
                <a:cs typeface="Arial"/>
              </a:rPr>
              <a:t>Eimas,</a:t>
            </a:r>
            <a:r>
              <a:rPr sz="1800" spc="-30" dirty="0">
                <a:solidFill>
                  <a:srgbClr val="ADADAD"/>
                </a:solidFill>
                <a:latin typeface="Arial"/>
                <a:cs typeface="Arial"/>
              </a:rPr>
              <a:t> </a:t>
            </a:r>
            <a:r>
              <a:rPr sz="1800" dirty="0">
                <a:solidFill>
                  <a:srgbClr val="ADADAD"/>
                </a:solidFill>
                <a:latin typeface="Arial"/>
                <a:cs typeface="Arial"/>
              </a:rPr>
              <a:t>Siqueland,</a:t>
            </a:r>
            <a:r>
              <a:rPr sz="1800" spc="-30" dirty="0">
                <a:solidFill>
                  <a:srgbClr val="ADADAD"/>
                </a:solidFill>
                <a:latin typeface="Arial"/>
                <a:cs typeface="Arial"/>
              </a:rPr>
              <a:t> </a:t>
            </a:r>
            <a:r>
              <a:rPr sz="1800" dirty="0">
                <a:solidFill>
                  <a:srgbClr val="ADADAD"/>
                </a:solidFill>
                <a:latin typeface="Arial"/>
                <a:cs typeface="Arial"/>
              </a:rPr>
              <a:t>Jusczyk,</a:t>
            </a:r>
            <a:r>
              <a:rPr sz="1800" spc="-25" dirty="0">
                <a:solidFill>
                  <a:srgbClr val="ADADAD"/>
                </a:solidFill>
                <a:latin typeface="Arial"/>
                <a:cs typeface="Arial"/>
              </a:rPr>
              <a:t> and </a:t>
            </a:r>
            <a:r>
              <a:rPr sz="1800" dirty="0" err="1">
                <a:solidFill>
                  <a:srgbClr val="ADADAD"/>
                </a:solidFill>
                <a:latin typeface="Arial"/>
                <a:cs typeface="Arial"/>
              </a:rPr>
              <a:t>Vigorito</a:t>
            </a:r>
            <a:r>
              <a:rPr lang="en-US" sz="1800" dirty="0">
                <a:solidFill>
                  <a:srgbClr val="ADADAD"/>
                </a:solidFill>
                <a:latin typeface="Arial"/>
                <a:cs typeface="Arial"/>
              </a:rPr>
              <a:t> </a:t>
            </a:r>
            <a:r>
              <a:rPr sz="1800" dirty="0">
                <a:solidFill>
                  <a:srgbClr val="ADADAD"/>
                </a:solidFill>
                <a:latin typeface="Arial"/>
                <a:cs typeface="Arial"/>
              </a:rPr>
              <a:t>(1971)</a:t>
            </a:r>
            <a:r>
              <a:rPr lang="en-US" sz="1800" dirty="0">
                <a:solidFill>
                  <a:srgbClr val="ADADAD"/>
                </a:solidFill>
                <a:latin typeface="Arial"/>
                <a:cs typeface="Arial"/>
              </a:rPr>
              <a:t> </a:t>
            </a:r>
            <a:r>
              <a:rPr lang="zh-CN" altLang="en-US" sz="1800" spc="-15" dirty="0">
                <a:solidFill>
                  <a:srgbClr val="ADADAD"/>
                </a:solidFill>
                <a:latin typeface="Arial"/>
                <a:cs typeface="Arial"/>
              </a:rPr>
              <a:t>表明，一个月大和四个月大的婴儿也有范畴感知</a:t>
            </a:r>
            <a:endParaRPr sz="1800" dirty="0">
              <a:latin typeface="Arial"/>
              <a:cs typeface="Arial"/>
            </a:endParaRPr>
          </a:p>
        </p:txBody>
      </p:sp>
      <p:pic>
        <p:nvPicPr>
          <p:cNvPr id="4" name="object 4"/>
          <p:cNvPicPr/>
          <p:nvPr/>
        </p:nvPicPr>
        <p:blipFill>
          <a:blip r:embed="rId2" cstate="print"/>
          <a:stretch>
            <a:fillRect/>
          </a:stretch>
        </p:blipFill>
        <p:spPr>
          <a:xfrm>
            <a:off x="3848100" y="1098074"/>
            <a:ext cx="4490325" cy="38930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sp>
        <p:nvSpPr>
          <p:cNvPr id="3" name="object 3"/>
          <p:cNvSpPr txBox="1"/>
          <p:nvPr/>
        </p:nvSpPr>
        <p:spPr>
          <a:xfrm>
            <a:off x="384725" y="1216356"/>
            <a:ext cx="5092065" cy="1418337"/>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ADADAD"/>
                </a:solidFill>
                <a:latin typeface="Arial"/>
                <a:cs typeface="Arial"/>
              </a:rPr>
              <a:t>范畴感知</a:t>
            </a:r>
            <a:r>
              <a:rPr lang="zh-CN" altLang="en-US" dirty="0">
                <a:solidFill>
                  <a:srgbClr val="ADADAD"/>
                </a:solidFill>
                <a:latin typeface="Arial"/>
                <a:cs typeface="Arial"/>
              </a:rPr>
              <a:t>不是人类独有的能力</a:t>
            </a:r>
            <a:endParaRPr sz="1800" dirty="0">
              <a:latin typeface="Arial"/>
              <a:cs typeface="Arial"/>
            </a:endParaRPr>
          </a:p>
          <a:p>
            <a:pPr>
              <a:lnSpc>
                <a:spcPct val="100000"/>
              </a:lnSpc>
              <a:spcBef>
                <a:spcPts val="50"/>
              </a:spcBef>
            </a:pPr>
            <a:endParaRPr sz="1600" dirty="0">
              <a:latin typeface="Arial"/>
              <a:cs typeface="Arial"/>
            </a:endParaRPr>
          </a:p>
          <a:p>
            <a:pPr marL="469900" indent="-304800">
              <a:lnSpc>
                <a:spcPct val="100000"/>
              </a:lnSpc>
              <a:buChar char="-"/>
              <a:tabLst>
                <a:tab pos="469265" algn="l"/>
                <a:tab pos="469900" algn="l"/>
              </a:tabLst>
            </a:pPr>
            <a:r>
              <a:rPr lang="zh-CN" altLang="en-US" sz="1800" dirty="0">
                <a:solidFill>
                  <a:srgbClr val="ADADAD"/>
                </a:solidFill>
                <a:latin typeface="Arial"/>
                <a:cs typeface="Arial"/>
              </a:rPr>
              <a:t>南美栗鼠</a:t>
            </a:r>
            <a:r>
              <a:rPr sz="1800" dirty="0">
                <a:solidFill>
                  <a:srgbClr val="ADADAD"/>
                </a:solidFill>
                <a:latin typeface="Arial"/>
                <a:cs typeface="Arial"/>
              </a:rPr>
              <a:t>Chinchillas</a:t>
            </a:r>
            <a:r>
              <a:rPr sz="1800" spc="-35" dirty="0">
                <a:solidFill>
                  <a:srgbClr val="ADADAD"/>
                </a:solidFill>
                <a:latin typeface="Arial"/>
                <a:cs typeface="Arial"/>
              </a:rPr>
              <a:t> </a:t>
            </a:r>
            <a:r>
              <a:rPr sz="1800" dirty="0">
                <a:solidFill>
                  <a:srgbClr val="ADADAD"/>
                </a:solidFill>
                <a:latin typeface="Arial"/>
                <a:cs typeface="Arial"/>
              </a:rPr>
              <a:t>(Kuhl</a:t>
            </a:r>
            <a:r>
              <a:rPr sz="1800" spc="-20" dirty="0">
                <a:solidFill>
                  <a:srgbClr val="ADADAD"/>
                </a:solidFill>
                <a:latin typeface="Arial"/>
                <a:cs typeface="Arial"/>
              </a:rPr>
              <a:t> </a:t>
            </a:r>
            <a:r>
              <a:rPr sz="1800" dirty="0">
                <a:solidFill>
                  <a:srgbClr val="ADADAD"/>
                </a:solidFill>
                <a:latin typeface="Arial"/>
                <a:cs typeface="Arial"/>
              </a:rPr>
              <a:t>&amp;</a:t>
            </a:r>
            <a:r>
              <a:rPr sz="1800" spc="-20" dirty="0">
                <a:solidFill>
                  <a:srgbClr val="ADADAD"/>
                </a:solidFill>
                <a:latin typeface="Arial"/>
                <a:cs typeface="Arial"/>
              </a:rPr>
              <a:t> </a:t>
            </a:r>
            <a:r>
              <a:rPr sz="1800" dirty="0">
                <a:solidFill>
                  <a:srgbClr val="ADADAD"/>
                </a:solidFill>
                <a:latin typeface="Arial"/>
                <a:cs typeface="Arial"/>
              </a:rPr>
              <a:t>Miller</a:t>
            </a:r>
            <a:r>
              <a:rPr sz="1800" spc="-20" dirty="0">
                <a:solidFill>
                  <a:srgbClr val="ADADAD"/>
                </a:solidFill>
                <a:latin typeface="Arial"/>
                <a:cs typeface="Arial"/>
              </a:rPr>
              <a:t> </a:t>
            </a:r>
            <a:r>
              <a:rPr sz="1800" spc="-10" dirty="0">
                <a:solidFill>
                  <a:srgbClr val="ADADAD"/>
                </a:solidFill>
                <a:latin typeface="Arial"/>
                <a:cs typeface="Arial"/>
              </a:rPr>
              <a:t>1977)</a:t>
            </a:r>
            <a:endParaRPr sz="1800" dirty="0">
              <a:latin typeface="Arial"/>
              <a:cs typeface="Arial"/>
            </a:endParaRPr>
          </a:p>
          <a:p>
            <a:pPr marL="469900" indent="-304800">
              <a:lnSpc>
                <a:spcPct val="100000"/>
              </a:lnSpc>
              <a:spcBef>
                <a:spcPts val="315"/>
              </a:spcBef>
              <a:buChar char="-"/>
              <a:tabLst>
                <a:tab pos="469265" algn="l"/>
                <a:tab pos="469900" algn="l"/>
              </a:tabLst>
            </a:pPr>
            <a:r>
              <a:rPr lang="zh-CN" altLang="en-US" sz="1800" dirty="0">
                <a:solidFill>
                  <a:srgbClr val="ADADAD"/>
                </a:solidFill>
                <a:latin typeface="Arial"/>
                <a:cs typeface="Arial"/>
              </a:rPr>
              <a:t>日本鹌鹑</a:t>
            </a:r>
            <a:r>
              <a:rPr sz="1800" dirty="0">
                <a:solidFill>
                  <a:srgbClr val="ADADAD"/>
                </a:solidFill>
                <a:latin typeface="Arial"/>
                <a:cs typeface="Arial"/>
              </a:rPr>
              <a:t>Japanese</a:t>
            </a:r>
            <a:r>
              <a:rPr sz="1800" spc="-30" dirty="0">
                <a:solidFill>
                  <a:srgbClr val="ADADAD"/>
                </a:solidFill>
                <a:latin typeface="Arial"/>
                <a:cs typeface="Arial"/>
              </a:rPr>
              <a:t> </a:t>
            </a:r>
            <a:r>
              <a:rPr sz="1800" dirty="0">
                <a:solidFill>
                  <a:srgbClr val="ADADAD"/>
                </a:solidFill>
                <a:latin typeface="Arial"/>
                <a:cs typeface="Arial"/>
              </a:rPr>
              <a:t>Quail</a:t>
            </a:r>
            <a:r>
              <a:rPr sz="1800" spc="-20" dirty="0">
                <a:solidFill>
                  <a:srgbClr val="ADADAD"/>
                </a:solidFill>
                <a:latin typeface="Arial"/>
                <a:cs typeface="Arial"/>
              </a:rPr>
              <a:t> </a:t>
            </a:r>
            <a:r>
              <a:rPr sz="1800" dirty="0">
                <a:solidFill>
                  <a:srgbClr val="ADADAD"/>
                </a:solidFill>
                <a:latin typeface="Arial"/>
                <a:cs typeface="Arial"/>
              </a:rPr>
              <a:t>(Lotto,</a:t>
            </a:r>
            <a:r>
              <a:rPr sz="1800" spc="-20" dirty="0">
                <a:solidFill>
                  <a:srgbClr val="ADADAD"/>
                </a:solidFill>
                <a:latin typeface="Arial"/>
                <a:cs typeface="Arial"/>
              </a:rPr>
              <a:t> </a:t>
            </a:r>
            <a:r>
              <a:rPr sz="1800" dirty="0">
                <a:solidFill>
                  <a:srgbClr val="ADADAD"/>
                </a:solidFill>
                <a:latin typeface="Arial"/>
                <a:cs typeface="Arial"/>
              </a:rPr>
              <a:t>Kluender</a:t>
            </a:r>
            <a:r>
              <a:rPr sz="1800" spc="-20" dirty="0">
                <a:solidFill>
                  <a:srgbClr val="ADADAD"/>
                </a:solidFill>
                <a:latin typeface="Arial"/>
                <a:cs typeface="Arial"/>
              </a:rPr>
              <a:t> </a:t>
            </a:r>
            <a:r>
              <a:rPr sz="1800" dirty="0">
                <a:solidFill>
                  <a:srgbClr val="ADADAD"/>
                </a:solidFill>
                <a:latin typeface="Arial"/>
                <a:cs typeface="Arial"/>
              </a:rPr>
              <a:t>&amp;</a:t>
            </a:r>
            <a:r>
              <a:rPr sz="1800" spc="-20" dirty="0">
                <a:solidFill>
                  <a:srgbClr val="ADADAD"/>
                </a:solidFill>
                <a:latin typeface="Arial"/>
                <a:cs typeface="Arial"/>
              </a:rPr>
              <a:t> </a:t>
            </a:r>
            <a:r>
              <a:rPr sz="1800" dirty="0">
                <a:solidFill>
                  <a:srgbClr val="ADADAD"/>
                </a:solidFill>
                <a:latin typeface="Arial"/>
                <a:cs typeface="Arial"/>
              </a:rPr>
              <a:t>Holt</a:t>
            </a:r>
            <a:r>
              <a:rPr sz="1800" spc="-15" dirty="0">
                <a:solidFill>
                  <a:srgbClr val="ADADAD"/>
                </a:solidFill>
                <a:latin typeface="Arial"/>
                <a:cs typeface="Arial"/>
              </a:rPr>
              <a:t> </a:t>
            </a:r>
            <a:r>
              <a:rPr sz="1800" spc="-10" dirty="0">
                <a:solidFill>
                  <a:srgbClr val="ADADAD"/>
                </a:solidFill>
                <a:latin typeface="Arial"/>
                <a:cs typeface="Arial"/>
              </a:rPr>
              <a:t>1997)</a:t>
            </a:r>
            <a:endParaRPr sz="1800" dirty="0">
              <a:latin typeface="Arial"/>
              <a:cs typeface="Arial"/>
            </a:endParaRPr>
          </a:p>
        </p:txBody>
      </p:sp>
      <p:pic>
        <p:nvPicPr>
          <p:cNvPr id="4" name="object 4"/>
          <p:cNvPicPr/>
          <p:nvPr/>
        </p:nvPicPr>
        <p:blipFill>
          <a:blip r:embed="rId2" cstate="print"/>
          <a:stretch>
            <a:fillRect/>
          </a:stretch>
        </p:blipFill>
        <p:spPr>
          <a:xfrm>
            <a:off x="4875924" y="2571750"/>
            <a:ext cx="2985375" cy="2292350"/>
          </a:xfrm>
          <a:prstGeom prst="rect">
            <a:avLst/>
          </a:prstGeom>
        </p:spPr>
      </p:pic>
      <p:pic>
        <p:nvPicPr>
          <p:cNvPr id="5" name="object 5"/>
          <p:cNvPicPr/>
          <p:nvPr/>
        </p:nvPicPr>
        <p:blipFill>
          <a:blip r:embed="rId3" cstate="print"/>
          <a:stretch>
            <a:fillRect/>
          </a:stretch>
        </p:blipFill>
        <p:spPr>
          <a:xfrm>
            <a:off x="1704975" y="2714625"/>
            <a:ext cx="1943100" cy="19526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028315"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言语感知</a:t>
            </a:r>
            <a:endParaRPr spc="-10" dirty="0"/>
          </a:p>
        </p:txBody>
      </p:sp>
      <p:pic>
        <p:nvPicPr>
          <p:cNvPr id="3" name="object 3"/>
          <p:cNvPicPr/>
          <p:nvPr/>
        </p:nvPicPr>
        <p:blipFill>
          <a:blip r:embed="rId2" cstate="print"/>
          <a:stretch>
            <a:fillRect/>
          </a:stretch>
        </p:blipFill>
        <p:spPr>
          <a:xfrm>
            <a:off x="657225" y="2757449"/>
            <a:ext cx="4114801" cy="2193075"/>
          </a:xfrm>
          <a:prstGeom prst="rect">
            <a:avLst/>
          </a:prstGeom>
        </p:spPr>
      </p:pic>
      <p:sp>
        <p:nvSpPr>
          <p:cNvPr id="4" name="object 4"/>
          <p:cNvSpPr txBox="1"/>
          <p:nvPr/>
        </p:nvSpPr>
        <p:spPr>
          <a:xfrm>
            <a:off x="537199" y="1176351"/>
            <a:ext cx="8215630" cy="3215367"/>
          </a:xfrm>
          <a:prstGeom prst="rect">
            <a:avLst/>
          </a:prstGeom>
        </p:spPr>
        <p:txBody>
          <a:bodyPr vert="horz" wrap="square" lIns="0" tIns="12700" rIns="0" bIns="0" rtlCol="0">
            <a:spAutoFit/>
          </a:bodyPr>
          <a:lstStyle/>
          <a:p>
            <a:pPr marL="316865" marR="259079" indent="-304800">
              <a:lnSpc>
                <a:spcPct val="114599"/>
              </a:lnSpc>
              <a:spcBef>
                <a:spcPts val="100"/>
              </a:spcBef>
              <a:buChar char="-"/>
              <a:tabLst>
                <a:tab pos="316865" algn="l"/>
                <a:tab pos="317500" algn="l"/>
              </a:tabLst>
            </a:pPr>
            <a:r>
              <a:rPr lang="en-US" altLang="zh-CN" dirty="0">
                <a:solidFill>
                  <a:srgbClr val="ADADAD"/>
                </a:solidFill>
                <a:latin typeface="Arial"/>
                <a:cs typeface="Arial"/>
              </a:rPr>
              <a:t>6-8</a:t>
            </a:r>
            <a:r>
              <a:rPr lang="zh-CN" altLang="en-US" dirty="0">
                <a:solidFill>
                  <a:srgbClr val="ADADAD"/>
                </a:solidFill>
                <a:latin typeface="Arial"/>
                <a:cs typeface="Arial"/>
              </a:rPr>
              <a:t>个月大的婴儿在学习英语时，对其他语言（例如印地语和塞利希语）中的语音也表现出范畴感知 </a:t>
            </a:r>
            <a:r>
              <a:rPr sz="1800" dirty="0">
                <a:solidFill>
                  <a:srgbClr val="ADADAD"/>
                </a:solidFill>
                <a:latin typeface="Arial"/>
                <a:cs typeface="Arial"/>
              </a:rPr>
              <a:t>(Werker</a:t>
            </a:r>
            <a:r>
              <a:rPr sz="1800" spc="-20" dirty="0">
                <a:solidFill>
                  <a:srgbClr val="ADADAD"/>
                </a:solidFill>
                <a:latin typeface="Arial"/>
                <a:cs typeface="Arial"/>
              </a:rPr>
              <a:t> </a:t>
            </a:r>
            <a:r>
              <a:rPr sz="1800" dirty="0">
                <a:solidFill>
                  <a:srgbClr val="ADADAD"/>
                </a:solidFill>
                <a:latin typeface="Arial"/>
                <a:cs typeface="Arial"/>
              </a:rPr>
              <a:t>and</a:t>
            </a:r>
            <a:r>
              <a:rPr sz="1800" spc="-25" dirty="0">
                <a:solidFill>
                  <a:srgbClr val="ADADAD"/>
                </a:solidFill>
                <a:latin typeface="Arial"/>
                <a:cs typeface="Arial"/>
              </a:rPr>
              <a:t> </a:t>
            </a:r>
            <a:r>
              <a:rPr sz="1800" dirty="0">
                <a:solidFill>
                  <a:srgbClr val="ADADAD"/>
                </a:solidFill>
                <a:latin typeface="Arial"/>
                <a:cs typeface="Arial"/>
              </a:rPr>
              <a:t>Tees</a:t>
            </a:r>
            <a:r>
              <a:rPr sz="1800" spc="-20" dirty="0">
                <a:solidFill>
                  <a:srgbClr val="ADADAD"/>
                </a:solidFill>
                <a:latin typeface="Arial"/>
                <a:cs typeface="Arial"/>
              </a:rPr>
              <a:t> </a:t>
            </a:r>
            <a:r>
              <a:rPr sz="1800" spc="-10" dirty="0">
                <a:solidFill>
                  <a:srgbClr val="ADADAD"/>
                </a:solidFill>
                <a:latin typeface="Arial"/>
                <a:cs typeface="Arial"/>
              </a:rPr>
              <a:t>1984)</a:t>
            </a:r>
            <a:endParaRPr sz="1800" dirty="0">
              <a:latin typeface="Arial"/>
              <a:cs typeface="Arial"/>
            </a:endParaRPr>
          </a:p>
          <a:p>
            <a:pPr marL="774065" lvl="1" indent="-288290">
              <a:lnSpc>
                <a:spcPct val="100000"/>
              </a:lnSpc>
              <a:spcBef>
                <a:spcPts val="330"/>
              </a:spcBef>
              <a:buChar char="-"/>
              <a:tabLst>
                <a:tab pos="774065" algn="l"/>
                <a:tab pos="774700" algn="l"/>
              </a:tabLst>
            </a:pPr>
            <a:r>
              <a:rPr sz="1400" dirty="0">
                <a:solidFill>
                  <a:srgbClr val="ADADAD"/>
                </a:solidFill>
                <a:latin typeface="Arial"/>
                <a:cs typeface="Arial"/>
              </a:rPr>
              <a:t>Hindi</a:t>
            </a:r>
            <a:r>
              <a:rPr sz="1400" spc="-20" dirty="0">
                <a:solidFill>
                  <a:srgbClr val="ADADAD"/>
                </a:solidFill>
                <a:latin typeface="Arial"/>
                <a:cs typeface="Arial"/>
              </a:rPr>
              <a:t> </a:t>
            </a:r>
            <a:r>
              <a:rPr lang="en-US" altLang="zh-CN" sz="1400" dirty="0">
                <a:solidFill>
                  <a:srgbClr val="ADADAD"/>
                </a:solidFill>
                <a:latin typeface="Arial"/>
                <a:cs typeface="Arial"/>
              </a:rPr>
              <a:t>–</a:t>
            </a:r>
            <a:r>
              <a:rPr sz="1400" spc="-15" dirty="0">
                <a:solidFill>
                  <a:srgbClr val="ADADAD"/>
                </a:solidFill>
                <a:latin typeface="Arial"/>
                <a:cs typeface="Arial"/>
              </a:rPr>
              <a:t> </a:t>
            </a:r>
            <a:r>
              <a:rPr lang="zh-CN" altLang="en-US" sz="1400" spc="-15" dirty="0">
                <a:solidFill>
                  <a:srgbClr val="ADADAD"/>
                </a:solidFill>
                <a:latin typeface="Arial"/>
                <a:cs typeface="Arial"/>
              </a:rPr>
              <a:t>卷舌音</a:t>
            </a:r>
            <a:r>
              <a:rPr sz="1400" spc="-20" dirty="0">
                <a:solidFill>
                  <a:srgbClr val="ADADAD"/>
                </a:solidFill>
                <a:latin typeface="Arial"/>
                <a:cs typeface="Arial"/>
              </a:rPr>
              <a:t> </a:t>
            </a:r>
            <a:r>
              <a:rPr sz="1400" dirty="0">
                <a:solidFill>
                  <a:srgbClr val="ADADAD"/>
                </a:solidFill>
                <a:latin typeface="Arial"/>
                <a:cs typeface="Arial"/>
              </a:rPr>
              <a:t>/t/</a:t>
            </a:r>
            <a:r>
              <a:rPr sz="1400" spc="-15" dirty="0">
                <a:solidFill>
                  <a:srgbClr val="ADADAD"/>
                </a:solidFill>
                <a:latin typeface="Arial"/>
                <a:cs typeface="Arial"/>
              </a:rPr>
              <a:t> </a:t>
            </a:r>
            <a:r>
              <a:rPr lang="en-US" sz="1400" spc="-15" dirty="0">
                <a:solidFill>
                  <a:srgbClr val="ADADAD"/>
                </a:solidFill>
                <a:latin typeface="Arial"/>
                <a:cs typeface="Arial"/>
              </a:rPr>
              <a:t>vs </a:t>
            </a:r>
            <a:r>
              <a:rPr lang="zh-CN" altLang="en-US" sz="1400" spc="-15" dirty="0">
                <a:solidFill>
                  <a:srgbClr val="ADADAD"/>
                </a:solidFill>
                <a:latin typeface="Arial"/>
                <a:cs typeface="Arial"/>
              </a:rPr>
              <a:t>齿音</a:t>
            </a:r>
            <a:r>
              <a:rPr sz="1400" spc="-15" dirty="0">
                <a:solidFill>
                  <a:srgbClr val="ADADAD"/>
                </a:solidFill>
                <a:latin typeface="Arial"/>
                <a:cs typeface="Arial"/>
              </a:rPr>
              <a:t> </a:t>
            </a:r>
            <a:r>
              <a:rPr sz="1400" spc="-25" dirty="0">
                <a:solidFill>
                  <a:srgbClr val="ADADAD"/>
                </a:solidFill>
                <a:latin typeface="Arial"/>
                <a:cs typeface="Arial"/>
              </a:rPr>
              <a:t>/t/</a:t>
            </a:r>
            <a:endParaRPr sz="1400" dirty="0">
              <a:latin typeface="Arial"/>
              <a:cs typeface="Arial"/>
            </a:endParaRPr>
          </a:p>
          <a:p>
            <a:pPr marL="774065" lvl="1" indent="-288290">
              <a:lnSpc>
                <a:spcPct val="100000"/>
              </a:lnSpc>
              <a:spcBef>
                <a:spcPts val="270"/>
              </a:spcBef>
              <a:buChar char="-"/>
              <a:tabLst>
                <a:tab pos="774065" algn="l"/>
                <a:tab pos="774700" algn="l"/>
              </a:tabLst>
            </a:pPr>
            <a:r>
              <a:rPr sz="1400" dirty="0">
                <a:solidFill>
                  <a:srgbClr val="ADADAD"/>
                </a:solidFill>
                <a:latin typeface="Arial"/>
                <a:cs typeface="Arial"/>
              </a:rPr>
              <a:t>Salish</a:t>
            </a:r>
            <a:r>
              <a:rPr sz="1400" spc="-25" dirty="0">
                <a:solidFill>
                  <a:srgbClr val="ADADAD"/>
                </a:solidFill>
                <a:latin typeface="Arial"/>
                <a:cs typeface="Arial"/>
              </a:rPr>
              <a:t> </a:t>
            </a:r>
            <a:r>
              <a:rPr lang="en-US" altLang="zh-CN" sz="1400" dirty="0">
                <a:solidFill>
                  <a:srgbClr val="ADADAD"/>
                </a:solidFill>
                <a:latin typeface="Arial"/>
                <a:cs typeface="Arial"/>
              </a:rPr>
              <a:t>–</a:t>
            </a:r>
            <a:r>
              <a:rPr sz="1400" spc="-10" dirty="0">
                <a:solidFill>
                  <a:srgbClr val="ADADAD"/>
                </a:solidFill>
                <a:latin typeface="Arial"/>
                <a:cs typeface="Arial"/>
              </a:rPr>
              <a:t> </a:t>
            </a:r>
            <a:r>
              <a:rPr lang="zh-CN" altLang="en-US" sz="1400" spc="-10" dirty="0">
                <a:solidFill>
                  <a:srgbClr val="ADADAD"/>
                </a:solidFill>
                <a:latin typeface="Arial"/>
                <a:cs typeface="Arial"/>
              </a:rPr>
              <a:t>软腭清塞音 </a:t>
            </a:r>
            <a:r>
              <a:rPr lang="en-US" altLang="zh-CN" sz="1400" spc="-10" dirty="0">
                <a:solidFill>
                  <a:srgbClr val="ADADAD"/>
                </a:solidFill>
                <a:latin typeface="Arial"/>
                <a:cs typeface="Arial"/>
              </a:rPr>
              <a:t>vs </a:t>
            </a:r>
            <a:r>
              <a:rPr lang="zh-CN" altLang="en-US" sz="1400" spc="-10" dirty="0">
                <a:solidFill>
                  <a:srgbClr val="ADADAD"/>
                </a:solidFill>
                <a:latin typeface="Arial"/>
                <a:cs typeface="Arial"/>
              </a:rPr>
              <a:t>小舌清塞音（</a:t>
            </a:r>
            <a:r>
              <a:rPr lang="en-US" altLang="zh-CN" sz="1400" spc="-10" dirty="0">
                <a:solidFill>
                  <a:srgbClr val="ADADAD"/>
                </a:solidFill>
                <a:latin typeface="Arial"/>
                <a:cs typeface="Arial"/>
              </a:rPr>
              <a:t>ki vs qi</a:t>
            </a:r>
            <a:r>
              <a:rPr lang="zh-CN" altLang="en-US" sz="1400" spc="-10" dirty="0">
                <a:solidFill>
                  <a:srgbClr val="ADADAD"/>
                </a:solidFill>
                <a:latin typeface="Arial"/>
                <a:cs typeface="Arial"/>
              </a:rPr>
              <a:t>）</a:t>
            </a:r>
            <a:endParaRPr sz="1400" dirty="0">
              <a:latin typeface="Arial"/>
              <a:cs typeface="Arial"/>
            </a:endParaRPr>
          </a:p>
          <a:p>
            <a:pPr marL="316865" indent="-304800">
              <a:lnSpc>
                <a:spcPct val="100000"/>
              </a:lnSpc>
              <a:spcBef>
                <a:spcPts val="254"/>
              </a:spcBef>
              <a:buChar char="-"/>
              <a:tabLst>
                <a:tab pos="316865" algn="l"/>
                <a:tab pos="317500" algn="l"/>
              </a:tabLst>
            </a:pPr>
            <a:r>
              <a:rPr lang="zh-CN" altLang="en-US" sz="1800" dirty="0">
                <a:solidFill>
                  <a:srgbClr val="ADADAD"/>
                </a:solidFill>
                <a:latin typeface="Arial"/>
                <a:cs typeface="Arial"/>
              </a:rPr>
              <a:t>这种能力随着时间推移而下降</a:t>
            </a:r>
            <a:endParaRPr sz="1800" dirty="0">
              <a:latin typeface="Arial"/>
              <a:cs typeface="Arial"/>
            </a:endParaRPr>
          </a:p>
          <a:p>
            <a:pPr marL="4558665">
              <a:lnSpc>
                <a:spcPct val="100000"/>
              </a:lnSpc>
              <a:spcBef>
                <a:spcPts val="145"/>
              </a:spcBef>
            </a:pPr>
            <a:r>
              <a:rPr sz="1800" dirty="0">
                <a:solidFill>
                  <a:srgbClr val="ADADAD"/>
                </a:solidFill>
                <a:latin typeface="Arial"/>
                <a:cs typeface="Arial"/>
              </a:rPr>
              <a:t>…</a:t>
            </a:r>
            <a:r>
              <a:rPr sz="1800" spc="-35" dirty="0">
                <a:solidFill>
                  <a:srgbClr val="ADADAD"/>
                </a:solidFill>
                <a:latin typeface="Arial"/>
                <a:cs typeface="Arial"/>
              </a:rPr>
              <a:t> </a:t>
            </a:r>
            <a:r>
              <a:rPr lang="zh-CN" altLang="en-US" spc="-35" dirty="0">
                <a:solidFill>
                  <a:srgbClr val="ADADAD"/>
                </a:solidFill>
                <a:latin typeface="Arial"/>
                <a:cs typeface="Arial"/>
              </a:rPr>
              <a:t>也随着语言经验的积累而下降</a:t>
            </a:r>
            <a:endParaRPr sz="1800" dirty="0">
              <a:latin typeface="Arial"/>
              <a:cs typeface="Arial"/>
            </a:endParaRPr>
          </a:p>
          <a:p>
            <a:pPr marL="5015865" marR="5080" lvl="1" indent="-304800">
              <a:lnSpc>
                <a:spcPct val="114599"/>
              </a:lnSpc>
              <a:spcBef>
                <a:spcPts val="1575"/>
              </a:spcBef>
              <a:buChar char="-"/>
              <a:tabLst>
                <a:tab pos="5015230" algn="l"/>
                <a:tab pos="5016500" algn="l"/>
              </a:tabLst>
            </a:pPr>
            <a:r>
              <a:rPr lang="zh-CN" altLang="en-US" dirty="0">
                <a:solidFill>
                  <a:srgbClr val="ADADAD"/>
                </a:solidFill>
                <a:latin typeface="Arial"/>
                <a:cs typeface="Arial"/>
              </a:rPr>
              <a:t>一岁以内的婴儿更擅长区分母语中的语音</a:t>
            </a:r>
            <a:r>
              <a:rPr sz="1800" dirty="0">
                <a:solidFill>
                  <a:srgbClr val="ADADAD"/>
                </a:solidFill>
                <a:latin typeface="Arial"/>
                <a:cs typeface="Arial"/>
              </a:rPr>
              <a:t>(Kuhl,</a:t>
            </a:r>
            <a:r>
              <a:rPr sz="1800" spc="-35" dirty="0">
                <a:solidFill>
                  <a:srgbClr val="ADADAD"/>
                </a:solidFill>
                <a:latin typeface="Arial"/>
                <a:cs typeface="Arial"/>
              </a:rPr>
              <a:t> </a:t>
            </a:r>
            <a:r>
              <a:rPr sz="1800" dirty="0">
                <a:solidFill>
                  <a:srgbClr val="ADADAD"/>
                </a:solidFill>
                <a:latin typeface="Arial"/>
                <a:cs typeface="Arial"/>
              </a:rPr>
              <a:t>Stevens,</a:t>
            </a:r>
            <a:r>
              <a:rPr sz="1800" spc="-30" dirty="0">
                <a:solidFill>
                  <a:srgbClr val="ADADAD"/>
                </a:solidFill>
                <a:latin typeface="Arial"/>
                <a:cs typeface="Arial"/>
              </a:rPr>
              <a:t> </a:t>
            </a:r>
            <a:r>
              <a:rPr sz="1800" spc="-10" dirty="0">
                <a:solidFill>
                  <a:srgbClr val="ADADAD"/>
                </a:solidFill>
                <a:latin typeface="Arial"/>
                <a:cs typeface="Arial"/>
              </a:rPr>
              <a:t>Hayashi, </a:t>
            </a:r>
            <a:r>
              <a:rPr sz="1800" dirty="0">
                <a:solidFill>
                  <a:srgbClr val="ADADAD"/>
                </a:solidFill>
                <a:latin typeface="Arial"/>
                <a:cs typeface="Arial"/>
              </a:rPr>
              <a:t>Deguchi,</a:t>
            </a:r>
            <a:r>
              <a:rPr sz="1800" spc="-45" dirty="0">
                <a:solidFill>
                  <a:srgbClr val="ADADAD"/>
                </a:solidFill>
                <a:latin typeface="Arial"/>
                <a:cs typeface="Arial"/>
              </a:rPr>
              <a:t> </a:t>
            </a:r>
            <a:r>
              <a:rPr sz="1800" dirty="0">
                <a:solidFill>
                  <a:srgbClr val="ADADAD"/>
                </a:solidFill>
                <a:latin typeface="Arial"/>
                <a:cs typeface="Arial"/>
              </a:rPr>
              <a:t>Kiritani,</a:t>
            </a:r>
            <a:r>
              <a:rPr sz="1800" spc="-30" dirty="0">
                <a:solidFill>
                  <a:srgbClr val="ADADAD"/>
                </a:solidFill>
                <a:latin typeface="Arial"/>
                <a:cs typeface="Arial"/>
              </a:rPr>
              <a:t> </a:t>
            </a:r>
            <a:r>
              <a:rPr sz="1800" dirty="0">
                <a:solidFill>
                  <a:srgbClr val="ADADAD"/>
                </a:solidFill>
                <a:latin typeface="Arial"/>
                <a:cs typeface="Arial"/>
              </a:rPr>
              <a:t>Iverson</a:t>
            </a:r>
            <a:r>
              <a:rPr sz="1800" spc="-30" dirty="0">
                <a:solidFill>
                  <a:srgbClr val="ADADAD"/>
                </a:solidFill>
                <a:latin typeface="Arial"/>
                <a:cs typeface="Arial"/>
              </a:rPr>
              <a:t> </a:t>
            </a:r>
            <a:r>
              <a:rPr sz="1800" spc="-10" dirty="0">
                <a:solidFill>
                  <a:srgbClr val="ADADAD"/>
                </a:solidFill>
                <a:latin typeface="Arial"/>
                <a:cs typeface="Arial"/>
              </a:rPr>
              <a:t>2006)</a:t>
            </a:r>
            <a:endParaRPr sz="180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884045" cy="452120"/>
          </a:xfrm>
          <a:prstGeom prst="rect">
            <a:avLst/>
          </a:prstGeom>
        </p:spPr>
        <p:txBody>
          <a:bodyPr vert="horz" wrap="square" lIns="0" tIns="12700" rIns="0" bIns="0" rtlCol="0">
            <a:spAutoFit/>
          </a:bodyPr>
          <a:lstStyle/>
          <a:p>
            <a:pPr marL="12700">
              <a:lnSpc>
                <a:spcPct val="100000"/>
              </a:lnSpc>
              <a:spcBef>
                <a:spcPts val="100"/>
              </a:spcBef>
            </a:pPr>
            <a:r>
              <a:rPr lang="zh-CN" altLang="en-US" spc="-10" dirty="0"/>
              <a:t>形态学</a:t>
            </a:r>
            <a:endParaRPr spc="-10" dirty="0"/>
          </a:p>
        </p:txBody>
      </p:sp>
      <p:sp>
        <p:nvSpPr>
          <p:cNvPr id="3" name="object 3"/>
          <p:cNvSpPr txBox="1"/>
          <p:nvPr/>
        </p:nvSpPr>
        <p:spPr>
          <a:xfrm>
            <a:off x="537199" y="1162308"/>
            <a:ext cx="6499860" cy="3163045"/>
          </a:xfrm>
          <a:prstGeom prst="rect">
            <a:avLst/>
          </a:prstGeom>
        </p:spPr>
        <p:txBody>
          <a:bodyPr vert="horz" wrap="square" lIns="0" tIns="66675" rIns="0" bIns="0" rtlCol="0">
            <a:spAutoFit/>
          </a:bodyPr>
          <a:lstStyle/>
          <a:p>
            <a:pPr marL="316865" indent="-304800">
              <a:lnSpc>
                <a:spcPct val="100000"/>
              </a:lnSpc>
              <a:spcBef>
                <a:spcPts val="525"/>
              </a:spcBef>
              <a:buChar char="-"/>
              <a:tabLst>
                <a:tab pos="316865" algn="l"/>
                <a:tab pos="317500" algn="l"/>
              </a:tabLst>
            </a:pPr>
            <a:r>
              <a:rPr lang="zh-CN" altLang="en-US" sz="1800" dirty="0">
                <a:solidFill>
                  <a:srgbClr val="ADADAD"/>
                </a:solidFill>
                <a:latin typeface="Arial"/>
                <a:cs typeface="Arial"/>
              </a:rPr>
              <a:t>语素是语言中最小的意义单位</a:t>
            </a:r>
            <a:endParaRPr lang="en-US" altLang="zh-CN" dirty="0">
              <a:latin typeface="Arial"/>
              <a:cs typeface="Arial"/>
            </a:endParaRPr>
          </a:p>
          <a:p>
            <a:pPr marL="316865" indent="-304800">
              <a:lnSpc>
                <a:spcPct val="100000"/>
              </a:lnSpc>
              <a:spcBef>
                <a:spcPts val="525"/>
              </a:spcBef>
              <a:buChar char="-"/>
              <a:tabLst>
                <a:tab pos="316865" algn="l"/>
                <a:tab pos="317500" algn="l"/>
              </a:tabLst>
            </a:pPr>
            <a:r>
              <a:rPr lang="en-US" altLang="zh-CN" sz="1400" dirty="0">
                <a:solidFill>
                  <a:srgbClr val="ADADAD"/>
                </a:solidFill>
                <a:latin typeface="Arial"/>
                <a:cs typeface="Arial"/>
              </a:rPr>
              <a:t>      </a:t>
            </a:r>
            <a:r>
              <a:rPr lang="zh-CN" altLang="en-US" sz="1400" dirty="0">
                <a:solidFill>
                  <a:srgbClr val="ADADAD"/>
                </a:solidFill>
                <a:latin typeface="Arial"/>
                <a:cs typeface="Arial"/>
              </a:rPr>
              <a:t>语素结合成词</a:t>
            </a:r>
            <a:endParaRPr sz="1400" dirty="0">
              <a:latin typeface="Arial"/>
              <a:cs typeface="Arial"/>
            </a:endParaRPr>
          </a:p>
          <a:p>
            <a:pPr marL="287655" marR="1085850" lvl="2" indent="-287655">
              <a:lnSpc>
                <a:spcPct val="100000"/>
              </a:lnSpc>
              <a:spcBef>
                <a:spcPts val="270"/>
              </a:spcBef>
              <a:buChar char="-"/>
              <a:tabLst>
                <a:tab pos="287655" algn="l"/>
                <a:tab pos="1231900" algn="l"/>
              </a:tabLst>
            </a:pPr>
            <a:r>
              <a:rPr lang="zh-CN" altLang="en-US" sz="1400" dirty="0">
                <a:solidFill>
                  <a:srgbClr val="ADADAD"/>
                </a:solidFill>
                <a:latin typeface="Arial"/>
                <a:cs typeface="Arial"/>
              </a:rPr>
              <a:t>              某些词只有一个语素</a:t>
            </a:r>
            <a:endParaRPr sz="1400" dirty="0">
              <a:latin typeface="Arial"/>
              <a:cs typeface="Arial"/>
            </a:endParaRPr>
          </a:p>
          <a:p>
            <a:pPr marL="287655" marR="1979295" lvl="3" indent="-287655">
              <a:lnSpc>
                <a:spcPct val="100000"/>
              </a:lnSpc>
              <a:spcBef>
                <a:spcPts val="270"/>
              </a:spcBef>
              <a:buChar char="-"/>
              <a:tabLst>
                <a:tab pos="287655" algn="l"/>
                <a:tab pos="1689100" algn="l"/>
              </a:tabLst>
            </a:pPr>
            <a:r>
              <a:rPr lang="en-US" sz="1400" dirty="0">
                <a:solidFill>
                  <a:srgbClr val="ADADAD"/>
                </a:solidFill>
                <a:latin typeface="Arial"/>
                <a:cs typeface="Arial"/>
              </a:rPr>
              <a:t>              </a:t>
            </a:r>
            <a:r>
              <a:rPr sz="1400" dirty="0">
                <a:solidFill>
                  <a:srgbClr val="ADADAD"/>
                </a:solidFill>
                <a:latin typeface="Arial"/>
                <a:cs typeface="Arial"/>
              </a:rPr>
              <a:t>e.g.</a:t>
            </a:r>
            <a:r>
              <a:rPr sz="1400" spc="-15" dirty="0">
                <a:solidFill>
                  <a:srgbClr val="ADADAD"/>
                </a:solidFill>
                <a:latin typeface="Arial"/>
                <a:cs typeface="Arial"/>
              </a:rPr>
              <a:t> </a:t>
            </a:r>
            <a:r>
              <a:rPr sz="1400" dirty="0">
                <a:solidFill>
                  <a:srgbClr val="ADADAD"/>
                </a:solidFill>
                <a:latin typeface="Arial"/>
                <a:cs typeface="Arial"/>
              </a:rPr>
              <a:t>cat,</a:t>
            </a:r>
            <a:r>
              <a:rPr sz="1400" spc="-15" dirty="0">
                <a:solidFill>
                  <a:srgbClr val="ADADAD"/>
                </a:solidFill>
                <a:latin typeface="Arial"/>
                <a:cs typeface="Arial"/>
              </a:rPr>
              <a:t> </a:t>
            </a:r>
            <a:r>
              <a:rPr sz="1400" dirty="0">
                <a:solidFill>
                  <a:srgbClr val="ADADAD"/>
                </a:solidFill>
                <a:latin typeface="Arial"/>
                <a:cs typeface="Arial"/>
              </a:rPr>
              <a:t>go,</a:t>
            </a:r>
            <a:r>
              <a:rPr sz="1400" spc="-15" dirty="0">
                <a:solidFill>
                  <a:srgbClr val="ADADAD"/>
                </a:solidFill>
                <a:latin typeface="Arial"/>
                <a:cs typeface="Arial"/>
              </a:rPr>
              <a:t> </a:t>
            </a:r>
            <a:r>
              <a:rPr sz="1400" spc="-10" dirty="0">
                <a:solidFill>
                  <a:srgbClr val="ADADAD"/>
                </a:solidFill>
                <a:latin typeface="Arial"/>
                <a:cs typeface="Arial"/>
              </a:rPr>
              <a:t>bright</a:t>
            </a:r>
            <a:endParaRPr sz="1400" dirty="0">
              <a:latin typeface="Arial"/>
              <a:cs typeface="Arial"/>
            </a:endParaRPr>
          </a:p>
          <a:p>
            <a:pPr marL="389255" lvl="2" indent="-389255">
              <a:lnSpc>
                <a:spcPct val="100000"/>
              </a:lnSpc>
              <a:spcBef>
                <a:spcPts val="270"/>
              </a:spcBef>
              <a:buChar char="-"/>
              <a:tabLst>
                <a:tab pos="389255" algn="l"/>
                <a:tab pos="1231900" algn="l"/>
              </a:tabLst>
            </a:pPr>
            <a:r>
              <a:rPr lang="zh-CN" altLang="en-US" sz="1400" dirty="0">
                <a:solidFill>
                  <a:srgbClr val="ADADAD"/>
                </a:solidFill>
                <a:latin typeface="Arial"/>
                <a:cs typeface="Arial"/>
              </a:rPr>
              <a:t>            很多词包含多个语素</a:t>
            </a:r>
            <a:endParaRPr sz="1400" dirty="0">
              <a:latin typeface="Arial"/>
              <a:cs typeface="Arial"/>
            </a:endParaRPr>
          </a:p>
          <a:p>
            <a:pPr marL="394335" lvl="3" indent="-394335">
              <a:lnSpc>
                <a:spcPct val="100000"/>
              </a:lnSpc>
              <a:spcBef>
                <a:spcPts val="270"/>
              </a:spcBef>
              <a:buChar char="-"/>
              <a:tabLst>
                <a:tab pos="394335" algn="l"/>
                <a:tab pos="1689100" algn="l"/>
              </a:tabLst>
            </a:pPr>
            <a:r>
              <a:rPr lang="en-US" sz="1400" dirty="0">
                <a:solidFill>
                  <a:srgbClr val="ADADAD"/>
                </a:solidFill>
                <a:latin typeface="Arial"/>
                <a:cs typeface="Arial"/>
              </a:rPr>
              <a:t>            </a:t>
            </a:r>
            <a:r>
              <a:rPr sz="1400" dirty="0">
                <a:solidFill>
                  <a:srgbClr val="ADADAD"/>
                </a:solidFill>
                <a:latin typeface="Arial"/>
                <a:cs typeface="Arial"/>
              </a:rPr>
              <a:t>e.g.</a:t>
            </a:r>
            <a:r>
              <a:rPr sz="1400" spc="15" dirty="0">
                <a:solidFill>
                  <a:srgbClr val="ADADAD"/>
                </a:solidFill>
                <a:latin typeface="Arial"/>
                <a:cs typeface="Arial"/>
              </a:rPr>
              <a:t> </a:t>
            </a:r>
            <a:r>
              <a:rPr sz="1400" spc="-10" dirty="0">
                <a:solidFill>
                  <a:srgbClr val="ADADAD"/>
                </a:solidFill>
                <a:latin typeface="Arial"/>
                <a:cs typeface="Arial"/>
              </a:rPr>
              <a:t>cat-</a:t>
            </a:r>
            <a:r>
              <a:rPr sz="1400" dirty="0">
                <a:solidFill>
                  <a:srgbClr val="ADADAD"/>
                </a:solidFill>
                <a:latin typeface="Arial"/>
                <a:cs typeface="Arial"/>
              </a:rPr>
              <a:t>s,</a:t>
            </a:r>
            <a:r>
              <a:rPr sz="1400" spc="20" dirty="0">
                <a:solidFill>
                  <a:srgbClr val="ADADAD"/>
                </a:solidFill>
                <a:latin typeface="Arial"/>
                <a:cs typeface="Arial"/>
              </a:rPr>
              <a:t> </a:t>
            </a:r>
            <a:r>
              <a:rPr sz="1400" spc="-10" dirty="0">
                <a:solidFill>
                  <a:srgbClr val="ADADAD"/>
                </a:solidFill>
                <a:latin typeface="Arial"/>
                <a:cs typeface="Arial"/>
              </a:rPr>
              <a:t>bright-</a:t>
            </a:r>
            <a:r>
              <a:rPr sz="1400" dirty="0">
                <a:solidFill>
                  <a:srgbClr val="ADADAD"/>
                </a:solidFill>
                <a:latin typeface="Arial"/>
                <a:cs typeface="Arial"/>
              </a:rPr>
              <a:t>er,</a:t>
            </a:r>
            <a:r>
              <a:rPr sz="1400" spc="20" dirty="0">
                <a:solidFill>
                  <a:srgbClr val="ADADAD"/>
                </a:solidFill>
                <a:latin typeface="Arial"/>
                <a:cs typeface="Arial"/>
              </a:rPr>
              <a:t> </a:t>
            </a:r>
            <a:r>
              <a:rPr sz="1400" spc="-10" dirty="0">
                <a:solidFill>
                  <a:srgbClr val="ADADAD"/>
                </a:solidFill>
                <a:latin typeface="Arial"/>
                <a:cs typeface="Arial"/>
              </a:rPr>
              <a:t>dog-</a:t>
            </a:r>
            <a:r>
              <a:rPr sz="1400" dirty="0">
                <a:solidFill>
                  <a:srgbClr val="ADADAD"/>
                </a:solidFill>
                <a:latin typeface="Arial"/>
                <a:cs typeface="Arial"/>
              </a:rPr>
              <a:t>house,</a:t>
            </a:r>
            <a:r>
              <a:rPr sz="1400" spc="20" dirty="0">
                <a:solidFill>
                  <a:srgbClr val="ADADAD"/>
                </a:solidFill>
                <a:latin typeface="Arial"/>
                <a:cs typeface="Arial"/>
              </a:rPr>
              <a:t> </a:t>
            </a:r>
            <a:r>
              <a:rPr sz="1400" spc="-10" dirty="0">
                <a:solidFill>
                  <a:srgbClr val="ADADAD"/>
                </a:solidFill>
                <a:latin typeface="Arial"/>
                <a:cs typeface="Arial"/>
              </a:rPr>
              <a:t>un-deni-</a:t>
            </a:r>
            <a:r>
              <a:rPr sz="1400" spc="-20" dirty="0">
                <a:solidFill>
                  <a:srgbClr val="ADADAD"/>
                </a:solidFill>
                <a:latin typeface="Arial"/>
                <a:cs typeface="Arial"/>
              </a:rPr>
              <a:t>able</a:t>
            </a:r>
            <a:endParaRPr sz="1400" dirty="0">
              <a:latin typeface="Arial"/>
              <a:cs typeface="Arial"/>
            </a:endParaRPr>
          </a:p>
          <a:p>
            <a:pPr marL="287655" marR="507365" lvl="1" indent="-287655">
              <a:lnSpc>
                <a:spcPct val="100000"/>
              </a:lnSpc>
              <a:spcBef>
                <a:spcPts val="270"/>
              </a:spcBef>
              <a:buChar char="-"/>
              <a:tabLst>
                <a:tab pos="287655" algn="l"/>
                <a:tab pos="774700" algn="l"/>
              </a:tabLst>
            </a:pPr>
            <a:r>
              <a:rPr lang="zh-CN" altLang="en-US" sz="1400" dirty="0">
                <a:solidFill>
                  <a:srgbClr val="ADADAD"/>
                </a:solidFill>
                <a:latin typeface="Arial"/>
                <a:cs typeface="Arial"/>
              </a:rPr>
              <a:t>       语素由（本身无意义的）语音构成</a:t>
            </a:r>
            <a:endParaRPr lang="en-US" altLang="zh-CN" sz="1400" dirty="0">
              <a:latin typeface="Arial"/>
              <a:cs typeface="Arial"/>
            </a:endParaRPr>
          </a:p>
          <a:p>
            <a:pPr marL="287655" marR="507365" lvl="1" indent="-287655">
              <a:lnSpc>
                <a:spcPct val="100000"/>
              </a:lnSpc>
              <a:spcBef>
                <a:spcPts val="270"/>
              </a:spcBef>
              <a:buChar char="-"/>
              <a:tabLst>
                <a:tab pos="287655" algn="l"/>
                <a:tab pos="774700" algn="l"/>
              </a:tabLst>
            </a:pPr>
            <a:r>
              <a:rPr lang="en-US" altLang="zh-CN" sz="1400" dirty="0">
                <a:solidFill>
                  <a:srgbClr val="ADADAD"/>
                </a:solidFill>
                <a:latin typeface="Arial"/>
                <a:cs typeface="Arial"/>
              </a:rPr>
              <a:t>              </a:t>
            </a:r>
            <a:r>
              <a:rPr lang="zh-CN" altLang="en-US" sz="1400" dirty="0">
                <a:solidFill>
                  <a:srgbClr val="ADADAD"/>
                </a:solidFill>
                <a:latin typeface="Arial"/>
                <a:cs typeface="Arial"/>
              </a:rPr>
              <a:t>语素几乎都包含多个语音</a:t>
            </a:r>
            <a:endParaRPr sz="1400" dirty="0">
              <a:latin typeface="Arial"/>
              <a:cs typeface="Arial"/>
            </a:endParaRPr>
          </a:p>
          <a:p>
            <a:pPr marL="287655" marR="2345055" lvl="3" indent="-287655">
              <a:lnSpc>
                <a:spcPct val="100000"/>
              </a:lnSpc>
              <a:spcBef>
                <a:spcPts val="270"/>
              </a:spcBef>
              <a:buChar char="-"/>
              <a:tabLst>
                <a:tab pos="287655" algn="l"/>
                <a:tab pos="1689100" algn="l"/>
              </a:tabLst>
            </a:pPr>
            <a:r>
              <a:rPr lang="en-US" sz="1400" dirty="0">
                <a:solidFill>
                  <a:srgbClr val="ADADAD"/>
                </a:solidFill>
                <a:latin typeface="Arial"/>
                <a:cs typeface="Arial"/>
              </a:rPr>
              <a:t>              </a:t>
            </a:r>
            <a:r>
              <a:rPr sz="1400" dirty="0">
                <a:solidFill>
                  <a:srgbClr val="ADADAD"/>
                </a:solidFill>
                <a:latin typeface="Arial"/>
                <a:cs typeface="Arial"/>
              </a:rPr>
              <a:t>e.g.</a:t>
            </a:r>
            <a:r>
              <a:rPr sz="1400" spc="-10" dirty="0">
                <a:solidFill>
                  <a:srgbClr val="ADADAD"/>
                </a:solidFill>
                <a:latin typeface="Arial"/>
                <a:cs typeface="Arial"/>
              </a:rPr>
              <a:t> </a:t>
            </a:r>
            <a:r>
              <a:rPr sz="1400" dirty="0">
                <a:solidFill>
                  <a:srgbClr val="ADADAD"/>
                </a:solidFill>
                <a:latin typeface="Arial"/>
                <a:cs typeface="Arial"/>
              </a:rPr>
              <a:t>c-a-t,</a:t>
            </a:r>
            <a:r>
              <a:rPr sz="1400" spc="-10" dirty="0">
                <a:solidFill>
                  <a:srgbClr val="ADADAD"/>
                </a:solidFill>
                <a:latin typeface="Arial"/>
                <a:cs typeface="Arial"/>
              </a:rPr>
              <a:t> g-</a:t>
            </a:r>
            <a:r>
              <a:rPr sz="1400" spc="-50" dirty="0">
                <a:solidFill>
                  <a:srgbClr val="ADADAD"/>
                </a:solidFill>
                <a:latin typeface="Arial"/>
                <a:cs typeface="Arial"/>
              </a:rPr>
              <a:t>o</a:t>
            </a:r>
            <a:endParaRPr sz="1400" dirty="0">
              <a:latin typeface="Arial"/>
              <a:cs typeface="Arial"/>
            </a:endParaRPr>
          </a:p>
          <a:p>
            <a:pPr marL="287655" marR="3110865" lvl="2" indent="-287655">
              <a:lnSpc>
                <a:spcPct val="100000"/>
              </a:lnSpc>
              <a:spcBef>
                <a:spcPts val="270"/>
              </a:spcBef>
              <a:buChar char="-"/>
              <a:tabLst>
                <a:tab pos="287655" algn="l"/>
                <a:tab pos="1231900" algn="l"/>
              </a:tabLst>
            </a:pPr>
            <a:r>
              <a:rPr lang="zh-CN" altLang="en-US" sz="1400" dirty="0">
                <a:solidFill>
                  <a:srgbClr val="ADADAD"/>
                </a:solidFill>
                <a:latin typeface="Arial"/>
                <a:cs typeface="Arial"/>
              </a:rPr>
              <a:t>              但并不总是如此！</a:t>
            </a:r>
            <a:endParaRPr sz="1400" dirty="0">
              <a:latin typeface="Arial"/>
              <a:cs typeface="Arial"/>
            </a:endParaRPr>
          </a:p>
          <a:p>
            <a:pPr marL="1688464" lvl="3" indent="-288290">
              <a:lnSpc>
                <a:spcPct val="100000"/>
              </a:lnSpc>
              <a:spcBef>
                <a:spcPts val="270"/>
              </a:spcBef>
              <a:buChar char="-"/>
              <a:tabLst>
                <a:tab pos="1688464" algn="l"/>
                <a:tab pos="1689100" algn="l"/>
              </a:tabLst>
            </a:pPr>
            <a:r>
              <a:rPr sz="1400" dirty="0">
                <a:solidFill>
                  <a:srgbClr val="ADADAD"/>
                </a:solidFill>
                <a:latin typeface="Arial"/>
                <a:cs typeface="Arial"/>
              </a:rPr>
              <a:t>e.g.</a:t>
            </a:r>
            <a:r>
              <a:rPr sz="1400" spc="-20" dirty="0">
                <a:solidFill>
                  <a:srgbClr val="ADADAD"/>
                </a:solidFill>
                <a:latin typeface="Arial"/>
                <a:cs typeface="Arial"/>
              </a:rPr>
              <a:t> </a:t>
            </a:r>
            <a:r>
              <a:rPr lang="en-US" altLang="zh-CN" sz="1400" i="1" dirty="0">
                <a:solidFill>
                  <a:srgbClr val="ADADAD"/>
                </a:solidFill>
                <a:latin typeface="Arial"/>
                <a:cs typeface="Arial"/>
              </a:rPr>
              <a:t>cat’</a:t>
            </a:r>
            <a:r>
              <a:rPr lang="en-US" altLang="zh-CN" sz="1400" i="1" dirty="0">
                <a:solidFill>
                  <a:srgbClr val="FF00FF"/>
                </a:solidFill>
                <a:latin typeface="Arial"/>
                <a:cs typeface="Arial"/>
              </a:rPr>
              <a:t>s</a:t>
            </a:r>
            <a:r>
              <a:rPr lang="en-US" altLang="zh-CN" sz="1400" i="1" spc="-15" dirty="0">
                <a:solidFill>
                  <a:srgbClr val="FF00FF"/>
                </a:solidFill>
                <a:latin typeface="Arial"/>
                <a:cs typeface="Arial"/>
              </a:rPr>
              <a:t> </a:t>
            </a:r>
            <a:r>
              <a:rPr lang="en-US" altLang="zh-CN" sz="1400" i="1" spc="-10" dirty="0">
                <a:solidFill>
                  <a:srgbClr val="ADADAD"/>
                </a:solidFill>
                <a:latin typeface="Arial"/>
                <a:cs typeface="Arial"/>
              </a:rPr>
              <a:t>piano</a:t>
            </a:r>
            <a:r>
              <a:rPr lang="zh-CN" altLang="en-US" sz="1400" spc="-20" dirty="0">
                <a:solidFill>
                  <a:srgbClr val="ADADAD"/>
                </a:solidFill>
                <a:latin typeface="Arial"/>
                <a:cs typeface="Arial"/>
              </a:rPr>
              <a:t>中表示所属关系的</a:t>
            </a:r>
            <a:r>
              <a:rPr sz="1400" spc="-20" dirty="0">
                <a:solidFill>
                  <a:srgbClr val="ADADAD"/>
                </a:solidFill>
                <a:latin typeface="Arial"/>
                <a:cs typeface="Arial"/>
              </a:rPr>
              <a:t> </a:t>
            </a:r>
            <a:r>
              <a:rPr sz="1400" dirty="0">
                <a:solidFill>
                  <a:srgbClr val="ADADAD"/>
                </a:solidFill>
                <a:latin typeface="Arial"/>
                <a:cs typeface="Arial"/>
              </a:rPr>
              <a:t>/s/</a:t>
            </a:r>
            <a:endParaRPr sz="1400" dirty="0">
              <a:latin typeface="Arial"/>
              <a:cs typeface="Arial"/>
            </a:endParaRPr>
          </a:p>
          <a:p>
            <a:pPr marL="1688464" lvl="3" indent="-288290">
              <a:lnSpc>
                <a:spcPct val="100000"/>
              </a:lnSpc>
              <a:spcBef>
                <a:spcPts val="270"/>
              </a:spcBef>
              <a:buChar char="-"/>
              <a:tabLst>
                <a:tab pos="1688464" algn="l"/>
                <a:tab pos="1689100" algn="l"/>
              </a:tabLst>
            </a:pPr>
            <a:r>
              <a:rPr sz="1400" dirty="0">
                <a:solidFill>
                  <a:srgbClr val="ADADAD"/>
                </a:solidFill>
                <a:latin typeface="Arial"/>
                <a:cs typeface="Arial"/>
              </a:rPr>
              <a:t>e.g.</a:t>
            </a:r>
            <a:r>
              <a:rPr sz="1400" spc="-25" dirty="0">
                <a:solidFill>
                  <a:srgbClr val="ADADAD"/>
                </a:solidFill>
                <a:latin typeface="Arial"/>
                <a:cs typeface="Arial"/>
              </a:rPr>
              <a:t> </a:t>
            </a:r>
            <a:r>
              <a:rPr lang="en-US" altLang="zh-CN" sz="1400" i="1" dirty="0">
                <a:solidFill>
                  <a:srgbClr val="ADADAD"/>
                </a:solidFill>
                <a:latin typeface="Arial"/>
                <a:cs typeface="Arial"/>
              </a:rPr>
              <a:t>cat</a:t>
            </a:r>
            <a:r>
              <a:rPr lang="en-US" altLang="zh-CN" sz="1400" i="1" dirty="0">
                <a:solidFill>
                  <a:srgbClr val="FF00FF"/>
                </a:solidFill>
                <a:latin typeface="Arial"/>
                <a:cs typeface="Arial"/>
              </a:rPr>
              <a:t>s</a:t>
            </a:r>
            <a:r>
              <a:rPr lang="zh-CN" altLang="en-US" sz="1400" spc="-25" dirty="0">
                <a:solidFill>
                  <a:srgbClr val="ADADAD"/>
                </a:solidFill>
                <a:latin typeface="Arial"/>
                <a:cs typeface="Arial"/>
              </a:rPr>
              <a:t>中的复数词缀 </a:t>
            </a:r>
            <a:r>
              <a:rPr sz="1400" dirty="0">
                <a:solidFill>
                  <a:srgbClr val="ADADAD"/>
                </a:solidFill>
                <a:latin typeface="Arial"/>
                <a:cs typeface="Arial"/>
              </a:rPr>
              <a:t>/s/</a:t>
            </a:r>
            <a:r>
              <a:rPr lang="zh-CN" altLang="en-US" sz="1400" dirty="0">
                <a:solidFill>
                  <a:srgbClr val="ADADAD"/>
                </a:solidFill>
                <a:latin typeface="Arial"/>
                <a:cs typeface="Arial"/>
              </a:rPr>
              <a:t>，以及</a:t>
            </a:r>
            <a:r>
              <a:rPr lang="en-US" altLang="zh-CN" sz="1400" spc="-20" dirty="0">
                <a:solidFill>
                  <a:srgbClr val="ADADAD"/>
                </a:solidFill>
                <a:latin typeface="Arial"/>
                <a:cs typeface="Arial"/>
              </a:rPr>
              <a:t>hug</a:t>
            </a:r>
            <a:r>
              <a:rPr lang="en-US" altLang="zh-CN" sz="1400" spc="-20" dirty="0">
                <a:solidFill>
                  <a:srgbClr val="FF00FF"/>
                </a:solidFill>
                <a:latin typeface="Arial"/>
                <a:cs typeface="Arial"/>
              </a:rPr>
              <a:t>s</a:t>
            </a:r>
            <a:r>
              <a:rPr lang="zh-CN" altLang="en-US" sz="1400" dirty="0">
                <a:solidFill>
                  <a:srgbClr val="ADADAD"/>
                </a:solidFill>
                <a:latin typeface="Arial"/>
                <a:cs typeface="Arial"/>
              </a:rPr>
              <a:t>中的 </a:t>
            </a:r>
            <a:r>
              <a:rPr sz="1400" dirty="0">
                <a:solidFill>
                  <a:srgbClr val="ADADAD"/>
                </a:solidFill>
                <a:latin typeface="Arial"/>
                <a:cs typeface="Arial"/>
              </a:rPr>
              <a:t>/z</a:t>
            </a:r>
            <a:r>
              <a:rPr lang="en-US" sz="1400" dirty="0">
                <a:solidFill>
                  <a:srgbClr val="ADADAD"/>
                </a:solidFill>
                <a:latin typeface="Arial"/>
                <a:cs typeface="Arial"/>
              </a:rPr>
              <a:t>/</a:t>
            </a:r>
            <a:endParaRPr sz="1400" dirty="0">
              <a:latin typeface="Arial"/>
              <a:cs typeface="Arial"/>
            </a:endParaRPr>
          </a:p>
        </p:txBody>
      </p:sp>
      <p:pic>
        <p:nvPicPr>
          <p:cNvPr id="4" name="object 4"/>
          <p:cNvPicPr/>
          <p:nvPr/>
        </p:nvPicPr>
        <p:blipFill>
          <a:blip r:embed="rId2" cstate="print"/>
          <a:stretch>
            <a:fillRect/>
          </a:stretch>
        </p:blipFill>
        <p:spPr>
          <a:xfrm>
            <a:off x="5943600" y="2650807"/>
            <a:ext cx="2352675" cy="16287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884045" cy="452120"/>
          </a:xfrm>
          <a:prstGeom prst="rect">
            <a:avLst/>
          </a:prstGeom>
        </p:spPr>
        <p:txBody>
          <a:bodyPr vert="horz" wrap="square" lIns="0" tIns="12700" rIns="0" bIns="0" rtlCol="0">
            <a:spAutoFit/>
          </a:bodyPr>
          <a:lstStyle/>
          <a:p>
            <a:pPr marL="12700">
              <a:lnSpc>
                <a:spcPct val="100000"/>
              </a:lnSpc>
              <a:spcBef>
                <a:spcPts val="100"/>
              </a:spcBef>
            </a:pPr>
            <a:r>
              <a:rPr lang="zh-CN" altLang="en-US" spc="-10" dirty="0"/>
              <a:t>形态学</a:t>
            </a:r>
            <a:endParaRPr spc="-10" dirty="0"/>
          </a:p>
        </p:txBody>
      </p:sp>
      <p:sp>
        <p:nvSpPr>
          <p:cNvPr id="3" name="object 3"/>
          <p:cNvSpPr txBox="1"/>
          <p:nvPr/>
        </p:nvSpPr>
        <p:spPr>
          <a:xfrm>
            <a:off x="384725" y="1176351"/>
            <a:ext cx="5523865" cy="2870529"/>
          </a:xfrm>
          <a:prstGeom prst="rect">
            <a:avLst/>
          </a:prstGeom>
        </p:spPr>
        <p:txBody>
          <a:bodyPr vert="horz" wrap="square" lIns="0" tIns="12700" rIns="0" bIns="0" rtlCol="0">
            <a:spAutoFit/>
          </a:bodyPr>
          <a:lstStyle/>
          <a:p>
            <a:pPr marL="12700" marR="5080">
              <a:lnSpc>
                <a:spcPct val="114599"/>
              </a:lnSpc>
              <a:spcBef>
                <a:spcPts val="100"/>
              </a:spcBef>
            </a:pPr>
            <a:r>
              <a:rPr lang="zh-CN" altLang="en-US" sz="1800" dirty="0">
                <a:solidFill>
                  <a:srgbClr val="ADADAD"/>
                </a:solidFill>
                <a:latin typeface="Arial"/>
                <a:cs typeface="Arial"/>
              </a:rPr>
              <a:t>一些实验研究采取无意义的语词，也能用来研究儿童所拥有的形态学知识</a:t>
            </a:r>
            <a:endParaRPr sz="1800" dirty="0">
              <a:latin typeface="Arial"/>
              <a:cs typeface="Arial"/>
            </a:endParaRPr>
          </a:p>
          <a:p>
            <a:pPr marL="12700" marR="118110">
              <a:lnSpc>
                <a:spcPct val="114599"/>
              </a:lnSpc>
              <a:spcBef>
                <a:spcPts val="1575"/>
              </a:spcBef>
            </a:pPr>
            <a:r>
              <a:rPr sz="1800" dirty="0">
                <a:solidFill>
                  <a:srgbClr val="ADADAD"/>
                </a:solidFill>
                <a:latin typeface="Arial"/>
                <a:cs typeface="Arial"/>
              </a:rPr>
              <a:t>Berko</a:t>
            </a:r>
            <a:r>
              <a:rPr sz="1800" spc="-25" dirty="0">
                <a:solidFill>
                  <a:srgbClr val="ADADAD"/>
                </a:solidFill>
                <a:latin typeface="Arial"/>
                <a:cs typeface="Arial"/>
              </a:rPr>
              <a:t> </a:t>
            </a:r>
            <a:r>
              <a:rPr sz="1800" dirty="0">
                <a:solidFill>
                  <a:srgbClr val="ADADAD"/>
                </a:solidFill>
                <a:latin typeface="Arial"/>
                <a:cs typeface="Arial"/>
              </a:rPr>
              <a:t>(1958)</a:t>
            </a:r>
            <a:r>
              <a:rPr lang="zh-CN" altLang="en-US" sz="1800" spc="-10" dirty="0">
                <a:solidFill>
                  <a:srgbClr val="ADADAD"/>
                </a:solidFill>
                <a:latin typeface="Arial"/>
                <a:cs typeface="Arial"/>
              </a:rPr>
              <a:t>给受试儿童展示了一幅画，画上有一只虚构的动物，写着“</a:t>
            </a:r>
            <a:r>
              <a:rPr lang="en-US" altLang="zh-CN" sz="1800" dirty="0">
                <a:solidFill>
                  <a:srgbClr val="ADADAD"/>
                </a:solidFill>
                <a:latin typeface="Arial"/>
                <a:cs typeface="Arial"/>
              </a:rPr>
              <a:t>This</a:t>
            </a:r>
            <a:r>
              <a:rPr lang="en-US" altLang="zh-CN" sz="1800" spc="-15" dirty="0">
                <a:solidFill>
                  <a:srgbClr val="ADADAD"/>
                </a:solidFill>
                <a:latin typeface="Arial"/>
                <a:cs typeface="Arial"/>
              </a:rPr>
              <a:t> </a:t>
            </a:r>
            <a:r>
              <a:rPr lang="en-US" altLang="zh-CN" sz="1800" dirty="0">
                <a:solidFill>
                  <a:srgbClr val="ADADAD"/>
                </a:solidFill>
                <a:latin typeface="Arial"/>
                <a:cs typeface="Arial"/>
              </a:rPr>
              <a:t>is</a:t>
            </a:r>
            <a:r>
              <a:rPr lang="en-US" altLang="zh-CN" sz="1800" spc="-15" dirty="0">
                <a:solidFill>
                  <a:srgbClr val="ADADAD"/>
                </a:solidFill>
                <a:latin typeface="Arial"/>
                <a:cs typeface="Arial"/>
              </a:rPr>
              <a:t> </a:t>
            </a:r>
            <a:r>
              <a:rPr lang="en-US" altLang="zh-CN" sz="1800" dirty="0">
                <a:solidFill>
                  <a:srgbClr val="ADADAD"/>
                </a:solidFill>
                <a:latin typeface="Arial"/>
                <a:cs typeface="Arial"/>
              </a:rPr>
              <a:t>a</a:t>
            </a:r>
            <a:r>
              <a:rPr lang="en-US" altLang="zh-CN" sz="1800" spc="-10" dirty="0">
                <a:solidFill>
                  <a:srgbClr val="ADADAD"/>
                </a:solidFill>
                <a:latin typeface="Arial"/>
                <a:cs typeface="Arial"/>
              </a:rPr>
              <a:t> </a:t>
            </a:r>
            <a:r>
              <a:rPr lang="en-US" altLang="zh-CN" sz="1800" spc="-10" dirty="0" err="1">
                <a:solidFill>
                  <a:srgbClr val="ADADAD"/>
                </a:solidFill>
                <a:latin typeface="Arial"/>
                <a:cs typeface="Arial"/>
              </a:rPr>
              <a:t>wug</a:t>
            </a:r>
            <a:r>
              <a:rPr lang="en-US" altLang="zh-CN" sz="1800" spc="-10" dirty="0">
                <a:solidFill>
                  <a:srgbClr val="ADADAD"/>
                </a:solidFill>
                <a:latin typeface="Arial"/>
                <a:cs typeface="Arial"/>
              </a:rPr>
              <a:t>.</a:t>
            </a:r>
            <a:r>
              <a:rPr lang="zh-CN" altLang="en-US" sz="1800" spc="-10" dirty="0">
                <a:solidFill>
                  <a:srgbClr val="ADADAD"/>
                </a:solidFill>
                <a:latin typeface="Arial"/>
                <a:cs typeface="Arial"/>
              </a:rPr>
              <a:t>”</a:t>
            </a:r>
            <a:endParaRPr sz="1800" dirty="0">
              <a:latin typeface="Arial"/>
              <a:cs typeface="Arial"/>
            </a:endParaRPr>
          </a:p>
          <a:p>
            <a:pPr marL="12700" marR="387350">
              <a:lnSpc>
                <a:spcPct val="114599"/>
              </a:lnSpc>
              <a:spcBef>
                <a:spcPts val="1570"/>
              </a:spcBef>
              <a:tabLst>
                <a:tab pos="4531360" algn="l"/>
              </a:tabLst>
            </a:pPr>
            <a:r>
              <a:rPr lang="zh-CN" altLang="en-US" dirty="0">
                <a:solidFill>
                  <a:srgbClr val="ADADAD"/>
                </a:solidFill>
                <a:latin typeface="Arial"/>
                <a:cs typeface="Arial"/>
              </a:rPr>
              <a:t>第二幅画上有两只这样的动物</a:t>
            </a:r>
            <a:r>
              <a:rPr lang="zh-CN" altLang="en-US" sz="1800" dirty="0">
                <a:solidFill>
                  <a:srgbClr val="ADADAD"/>
                </a:solidFill>
                <a:latin typeface="Arial"/>
                <a:cs typeface="Arial"/>
              </a:rPr>
              <a:t>，写着“</a:t>
            </a:r>
            <a:r>
              <a:rPr lang="en-US" altLang="zh-CN" sz="1800" spc="-20" dirty="0">
                <a:solidFill>
                  <a:srgbClr val="ADADAD"/>
                </a:solidFill>
                <a:latin typeface="Arial"/>
                <a:cs typeface="Arial"/>
              </a:rPr>
              <a:t>Now </a:t>
            </a:r>
            <a:r>
              <a:rPr lang="en-US" altLang="zh-CN" sz="1800" dirty="0">
                <a:solidFill>
                  <a:srgbClr val="ADADAD"/>
                </a:solidFill>
                <a:latin typeface="Arial"/>
                <a:cs typeface="Arial"/>
              </a:rPr>
              <a:t>there are two of them. There are two </a:t>
            </a:r>
            <a:r>
              <a:rPr lang="en-US" altLang="zh-CN" sz="1800" u="heavy" dirty="0">
                <a:solidFill>
                  <a:srgbClr val="ADADAD"/>
                </a:solidFill>
                <a:uFill>
                  <a:solidFill>
                    <a:srgbClr val="ACACAC"/>
                  </a:solidFill>
                </a:uFill>
                <a:latin typeface="Times New Roman"/>
                <a:cs typeface="Times New Roman"/>
              </a:rPr>
              <a:t>	</a:t>
            </a:r>
            <a:r>
              <a:rPr lang="en-US" altLang="zh-CN" sz="1800" spc="-25" dirty="0">
                <a:solidFill>
                  <a:srgbClr val="ADADAD"/>
                </a:solidFill>
                <a:latin typeface="Arial"/>
                <a:cs typeface="Arial"/>
              </a:rPr>
              <a:t>.</a:t>
            </a:r>
            <a:r>
              <a:rPr lang="zh-CN" altLang="en-US" sz="1800" dirty="0">
                <a:solidFill>
                  <a:srgbClr val="ADADAD"/>
                </a:solidFill>
                <a:latin typeface="Arial"/>
                <a:cs typeface="Arial"/>
              </a:rPr>
              <a:t>”</a:t>
            </a:r>
            <a:endParaRPr sz="1800" dirty="0">
              <a:latin typeface="Arial"/>
              <a:cs typeface="Arial"/>
            </a:endParaRPr>
          </a:p>
          <a:p>
            <a:pPr>
              <a:lnSpc>
                <a:spcPct val="100000"/>
              </a:lnSpc>
              <a:spcBef>
                <a:spcPts val="50"/>
              </a:spcBef>
            </a:pPr>
            <a:endParaRPr sz="1600" dirty="0">
              <a:latin typeface="Arial"/>
              <a:cs typeface="Arial"/>
            </a:endParaRPr>
          </a:p>
          <a:p>
            <a:pPr marL="12700">
              <a:lnSpc>
                <a:spcPct val="100000"/>
              </a:lnSpc>
              <a:spcBef>
                <a:spcPts val="5"/>
              </a:spcBef>
            </a:pPr>
            <a:r>
              <a:rPr lang="zh-CN" altLang="en-US" sz="1800" dirty="0">
                <a:solidFill>
                  <a:srgbClr val="ADADAD"/>
                </a:solidFill>
                <a:latin typeface="Arial"/>
                <a:cs typeface="Arial"/>
              </a:rPr>
              <a:t>儿童能够准确地说出复数形式</a:t>
            </a:r>
            <a:r>
              <a:rPr sz="1800" spc="-10" dirty="0" err="1">
                <a:solidFill>
                  <a:srgbClr val="ADADAD"/>
                </a:solidFill>
                <a:latin typeface="Arial"/>
                <a:cs typeface="Arial"/>
              </a:rPr>
              <a:t>wug</a:t>
            </a:r>
            <a:r>
              <a:rPr sz="1800" spc="-10" dirty="0">
                <a:solidFill>
                  <a:srgbClr val="ADADAD"/>
                </a:solidFill>
                <a:latin typeface="Arial"/>
                <a:cs typeface="Arial"/>
              </a:rPr>
              <a:t>-</a:t>
            </a:r>
            <a:r>
              <a:rPr sz="1800" spc="-25" dirty="0">
                <a:solidFill>
                  <a:srgbClr val="ADADAD"/>
                </a:solidFill>
                <a:latin typeface="Arial"/>
                <a:cs typeface="Arial"/>
              </a:rPr>
              <a:t>s.</a:t>
            </a:r>
            <a:endParaRPr sz="1800" dirty="0">
              <a:latin typeface="Arial"/>
              <a:cs typeface="Arial"/>
            </a:endParaRPr>
          </a:p>
        </p:txBody>
      </p:sp>
      <p:pic>
        <p:nvPicPr>
          <p:cNvPr id="4" name="object 4"/>
          <p:cNvPicPr/>
          <p:nvPr/>
        </p:nvPicPr>
        <p:blipFill>
          <a:blip r:embed="rId2" cstate="print"/>
          <a:stretch>
            <a:fillRect/>
          </a:stretch>
        </p:blipFill>
        <p:spPr>
          <a:xfrm>
            <a:off x="6220298" y="354875"/>
            <a:ext cx="2078324" cy="44337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884045" cy="452120"/>
          </a:xfrm>
          <a:prstGeom prst="rect">
            <a:avLst/>
          </a:prstGeom>
        </p:spPr>
        <p:txBody>
          <a:bodyPr vert="horz" wrap="square" lIns="0" tIns="12700" rIns="0" bIns="0" rtlCol="0">
            <a:spAutoFit/>
          </a:bodyPr>
          <a:lstStyle/>
          <a:p>
            <a:pPr marL="12700">
              <a:lnSpc>
                <a:spcPct val="100000"/>
              </a:lnSpc>
              <a:spcBef>
                <a:spcPts val="100"/>
              </a:spcBef>
            </a:pPr>
            <a:r>
              <a:rPr lang="zh-CN" altLang="en-US" spc="-10" dirty="0"/>
              <a:t>形态学</a:t>
            </a:r>
            <a:endParaRPr spc="-10" dirty="0"/>
          </a:p>
        </p:txBody>
      </p:sp>
      <p:sp>
        <p:nvSpPr>
          <p:cNvPr id="3" name="object 3"/>
          <p:cNvSpPr txBox="1"/>
          <p:nvPr/>
        </p:nvSpPr>
        <p:spPr>
          <a:xfrm>
            <a:off x="537199" y="1176351"/>
            <a:ext cx="8177530" cy="3979678"/>
          </a:xfrm>
          <a:prstGeom prst="rect">
            <a:avLst/>
          </a:prstGeom>
        </p:spPr>
        <p:txBody>
          <a:bodyPr vert="horz" wrap="square" lIns="0" tIns="52704" rIns="0" bIns="0" rtlCol="0">
            <a:spAutoFit/>
          </a:bodyPr>
          <a:lstStyle/>
          <a:p>
            <a:pPr marL="316865" indent="-304800">
              <a:lnSpc>
                <a:spcPct val="100000"/>
              </a:lnSpc>
              <a:spcBef>
                <a:spcPts val="414"/>
              </a:spcBef>
              <a:buChar char="-"/>
              <a:tabLst>
                <a:tab pos="316865" algn="l"/>
                <a:tab pos="317500" algn="l"/>
              </a:tabLst>
            </a:pPr>
            <a:r>
              <a:rPr sz="1800" dirty="0">
                <a:solidFill>
                  <a:srgbClr val="ADADAD"/>
                </a:solidFill>
                <a:latin typeface="Arial"/>
                <a:cs typeface="Arial"/>
              </a:rPr>
              <a:t>Roger</a:t>
            </a:r>
            <a:r>
              <a:rPr sz="1800" spc="-30" dirty="0">
                <a:solidFill>
                  <a:srgbClr val="ADADAD"/>
                </a:solidFill>
                <a:latin typeface="Arial"/>
                <a:cs typeface="Arial"/>
              </a:rPr>
              <a:t> </a:t>
            </a:r>
            <a:r>
              <a:rPr sz="1800" dirty="0">
                <a:solidFill>
                  <a:srgbClr val="ADADAD"/>
                </a:solidFill>
                <a:latin typeface="Arial"/>
                <a:cs typeface="Arial"/>
              </a:rPr>
              <a:t>Brown</a:t>
            </a:r>
            <a:r>
              <a:rPr sz="1800" spc="-15" dirty="0">
                <a:solidFill>
                  <a:srgbClr val="ADADAD"/>
                </a:solidFill>
                <a:latin typeface="Arial"/>
                <a:cs typeface="Arial"/>
              </a:rPr>
              <a:t> </a:t>
            </a:r>
            <a:r>
              <a:rPr sz="1800" dirty="0">
                <a:solidFill>
                  <a:srgbClr val="ADADAD"/>
                </a:solidFill>
                <a:latin typeface="Arial"/>
                <a:cs typeface="Arial"/>
              </a:rPr>
              <a:t>(1973)</a:t>
            </a:r>
            <a:r>
              <a:rPr lang="zh-CN" altLang="en-US" dirty="0">
                <a:solidFill>
                  <a:srgbClr val="ADADAD"/>
                </a:solidFill>
                <a:latin typeface="Arial"/>
                <a:cs typeface="Arial"/>
              </a:rPr>
              <a:t> </a:t>
            </a:r>
            <a:r>
              <a:rPr lang="zh-CN" altLang="en-US" sz="1800" dirty="0">
                <a:solidFill>
                  <a:srgbClr val="ADADAD"/>
                </a:solidFill>
                <a:latin typeface="Arial"/>
                <a:cs typeface="Arial"/>
              </a:rPr>
              <a:t>针对三个学英语的儿童的自发语言（</a:t>
            </a:r>
            <a:r>
              <a:rPr lang="en-US" altLang="zh-CN" sz="1800" dirty="0">
                <a:solidFill>
                  <a:srgbClr val="ADADAD"/>
                </a:solidFill>
                <a:latin typeface="Arial"/>
                <a:cs typeface="Arial"/>
              </a:rPr>
              <a:t>spontaneous speech</a:t>
            </a:r>
            <a:r>
              <a:rPr lang="zh-CN" altLang="en-US" sz="1800" dirty="0">
                <a:solidFill>
                  <a:srgbClr val="ADADAD"/>
                </a:solidFill>
                <a:latin typeface="Arial"/>
                <a:cs typeface="Arial"/>
              </a:rPr>
              <a:t>），开展了一项持续多年的研究，</a:t>
            </a:r>
            <a:r>
              <a:rPr lang="zh-CN" altLang="en-US" sz="1800" spc="-10" dirty="0">
                <a:solidFill>
                  <a:srgbClr val="ADADAD"/>
                </a:solidFill>
                <a:latin typeface="Arial"/>
                <a:cs typeface="Arial"/>
              </a:rPr>
              <a:t>借以对语言形态习得的阶段有更多了解</a:t>
            </a:r>
            <a:endParaRPr sz="1800" dirty="0">
              <a:latin typeface="Arial"/>
              <a:cs typeface="Arial"/>
            </a:endParaRPr>
          </a:p>
          <a:p>
            <a:pPr marL="774065" lvl="1" indent="-288290">
              <a:lnSpc>
                <a:spcPct val="100000"/>
              </a:lnSpc>
              <a:spcBef>
                <a:spcPts val="330"/>
              </a:spcBef>
              <a:buChar char="-"/>
              <a:tabLst>
                <a:tab pos="774065" algn="l"/>
                <a:tab pos="774700" algn="l"/>
              </a:tabLst>
            </a:pPr>
            <a:r>
              <a:rPr sz="1400" dirty="0">
                <a:solidFill>
                  <a:srgbClr val="ADADAD"/>
                </a:solidFill>
                <a:latin typeface="Arial"/>
                <a:cs typeface="Arial"/>
              </a:rPr>
              <a:t>Adam</a:t>
            </a:r>
            <a:r>
              <a:rPr lang="zh-CN" altLang="en-US" sz="1400" dirty="0">
                <a:solidFill>
                  <a:srgbClr val="ADADAD"/>
                </a:solidFill>
                <a:latin typeface="Arial"/>
                <a:cs typeface="Arial"/>
              </a:rPr>
              <a:t>、</a:t>
            </a:r>
            <a:r>
              <a:rPr sz="1400" dirty="0">
                <a:solidFill>
                  <a:srgbClr val="ADADAD"/>
                </a:solidFill>
                <a:latin typeface="Arial"/>
                <a:cs typeface="Arial"/>
              </a:rPr>
              <a:t>Eve</a:t>
            </a:r>
            <a:r>
              <a:rPr lang="zh-CN" altLang="en-US" sz="1400" spc="-15" dirty="0">
                <a:solidFill>
                  <a:srgbClr val="ADADAD"/>
                </a:solidFill>
                <a:latin typeface="Arial"/>
                <a:cs typeface="Arial"/>
              </a:rPr>
              <a:t>和</a:t>
            </a:r>
            <a:r>
              <a:rPr sz="1400" spc="-10" dirty="0">
                <a:solidFill>
                  <a:srgbClr val="ADADAD"/>
                </a:solidFill>
                <a:latin typeface="Arial"/>
                <a:cs typeface="Arial"/>
              </a:rPr>
              <a:t>Sarah</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两位研究者每个月和他们见面</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当场记录并转写数据</a:t>
            </a:r>
            <a:endParaRPr sz="1400" dirty="0">
              <a:latin typeface="Arial"/>
              <a:cs typeface="Arial"/>
            </a:endParaRPr>
          </a:p>
          <a:p>
            <a:pPr marL="316865" indent="-304800">
              <a:lnSpc>
                <a:spcPct val="100000"/>
              </a:lnSpc>
              <a:spcBef>
                <a:spcPts val="254"/>
              </a:spcBef>
              <a:buChar char="-"/>
              <a:tabLst>
                <a:tab pos="316865" algn="l"/>
                <a:tab pos="317500" algn="l"/>
              </a:tabLst>
            </a:pPr>
            <a:endParaRPr lang="en-US" altLang="zh-CN" sz="1800" dirty="0">
              <a:solidFill>
                <a:srgbClr val="ADADAD"/>
              </a:solidFill>
              <a:latin typeface="Arial"/>
              <a:cs typeface="Arial"/>
            </a:endParaRPr>
          </a:p>
          <a:p>
            <a:pPr marL="316865" indent="-304800">
              <a:lnSpc>
                <a:spcPct val="100000"/>
              </a:lnSpc>
              <a:spcBef>
                <a:spcPts val="254"/>
              </a:spcBef>
              <a:buChar char="-"/>
              <a:tabLst>
                <a:tab pos="316865" algn="l"/>
                <a:tab pos="317500" algn="l"/>
              </a:tabLst>
            </a:pPr>
            <a:r>
              <a:rPr lang="zh-CN" altLang="en-US" sz="1800" dirty="0">
                <a:solidFill>
                  <a:srgbClr val="ADADAD"/>
                </a:solidFill>
                <a:latin typeface="Arial"/>
                <a:cs typeface="Arial"/>
              </a:rPr>
              <a:t>研究儿童使用的特定结构和平均话段长度（</a:t>
            </a:r>
            <a:r>
              <a:rPr lang="en-US" altLang="zh-CN" sz="1800" dirty="0">
                <a:solidFill>
                  <a:srgbClr val="ADADAD"/>
                </a:solidFill>
                <a:latin typeface="Arial"/>
                <a:cs typeface="Arial"/>
              </a:rPr>
              <a:t>MLU</a:t>
            </a:r>
            <a:r>
              <a:rPr lang="zh-CN" altLang="en-US" sz="1800" dirty="0">
                <a:solidFill>
                  <a:srgbClr val="ADADAD"/>
                </a:solidFill>
                <a:latin typeface="Arial"/>
                <a:cs typeface="Arial"/>
              </a:rPr>
              <a:t>）</a:t>
            </a:r>
            <a:endParaRPr sz="1800" dirty="0">
              <a:latin typeface="Arial"/>
              <a:cs typeface="Arial"/>
            </a:endParaRPr>
          </a:p>
          <a:p>
            <a:pPr marL="774065" marR="246379" lvl="1" indent="-288290">
              <a:lnSpc>
                <a:spcPct val="116100"/>
              </a:lnSpc>
              <a:spcBef>
                <a:spcPts val="60"/>
              </a:spcBef>
              <a:buChar char="-"/>
              <a:tabLst>
                <a:tab pos="774065" algn="l"/>
                <a:tab pos="774700" algn="l"/>
              </a:tabLst>
            </a:pPr>
            <a:r>
              <a:rPr lang="zh-CN" altLang="en-US" sz="1400" dirty="0">
                <a:solidFill>
                  <a:srgbClr val="ADADAD"/>
                </a:solidFill>
                <a:latin typeface="Arial"/>
                <a:cs typeface="Arial"/>
              </a:rPr>
              <a:t>发现了，相较于实际年龄（</a:t>
            </a:r>
            <a:r>
              <a:rPr lang="en-US" altLang="zh-CN" sz="1400" dirty="0">
                <a:solidFill>
                  <a:srgbClr val="ADADAD"/>
                </a:solidFill>
                <a:latin typeface="Arial"/>
                <a:cs typeface="Arial"/>
              </a:rPr>
              <a:t>chronological</a:t>
            </a:r>
            <a:r>
              <a:rPr lang="en-US" altLang="zh-CN" sz="1400" spc="-10" dirty="0">
                <a:solidFill>
                  <a:srgbClr val="ADADAD"/>
                </a:solidFill>
                <a:latin typeface="Arial"/>
                <a:cs typeface="Arial"/>
              </a:rPr>
              <a:t> </a:t>
            </a:r>
            <a:r>
              <a:rPr lang="en-US" altLang="zh-CN" sz="1400" spc="-25" dirty="0">
                <a:solidFill>
                  <a:srgbClr val="ADADAD"/>
                </a:solidFill>
                <a:latin typeface="Arial"/>
                <a:cs typeface="Arial"/>
              </a:rPr>
              <a:t>age</a:t>
            </a:r>
            <a:r>
              <a:rPr lang="zh-CN" altLang="en-US" sz="1400" dirty="0">
                <a:solidFill>
                  <a:srgbClr val="ADADAD"/>
                </a:solidFill>
                <a:latin typeface="Arial"/>
                <a:cs typeface="Arial"/>
              </a:rPr>
              <a:t>），</a:t>
            </a:r>
            <a:r>
              <a:rPr lang="en-US" altLang="zh-CN" sz="1400" dirty="0">
                <a:solidFill>
                  <a:srgbClr val="ADADAD"/>
                </a:solidFill>
                <a:latin typeface="Arial"/>
                <a:cs typeface="Arial"/>
              </a:rPr>
              <a:t>MLU</a:t>
            </a:r>
            <a:r>
              <a:rPr lang="zh-CN" altLang="en-US" sz="1400" dirty="0">
                <a:solidFill>
                  <a:srgbClr val="ADADAD"/>
                </a:solidFill>
                <a:latin typeface="Arial"/>
                <a:cs typeface="Arial"/>
              </a:rPr>
              <a:t>能够更好地预示儿童所拥有的语言结构</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研究结果至今仍被视为有效</a:t>
            </a:r>
            <a:endParaRPr sz="1400" dirty="0">
              <a:latin typeface="Arial"/>
              <a:cs typeface="Arial"/>
            </a:endParaRPr>
          </a:p>
          <a:p>
            <a:pPr marL="316865" marR="372745" indent="-304800">
              <a:lnSpc>
                <a:spcPts val="2480"/>
              </a:lnSpc>
              <a:spcBef>
                <a:spcPts val="30"/>
              </a:spcBef>
              <a:buChar char="-"/>
              <a:tabLst>
                <a:tab pos="316865" algn="l"/>
                <a:tab pos="317500" algn="l"/>
              </a:tabLst>
            </a:pPr>
            <a:endParaRPr lang="en-US" altLang="zh-CN" sz="1800" dirty="0">
              <a:solidFill>
                <a:srgbClr val="ADADAD"/>
              </a:solidFill>
              <a:latin typeface="Arial"/>
              <a:cs typeface="Arial"/>
            </a:endParaRPr>
          </a:p>
          <a:p>
            <a:pPr marL="316865" marR="372745" indent="-304800">
              <a:lnSpc>
                <a:spcPts val="2480"/>
              </a:lnSpc>
              <a:spcBef>
                <a:spcPts val="30"/>
              </a:spcBef>
              <a:buChar char="-"/>
              <a:tabLst>
                <a:tab pos="316865" algn="l"/>
                <a:tab pos="317500" algn="l"/>
              </a:tabLst>
            </a:pPr>
            <a:r>
              <a:rPr lang="zh-CN" altLang="en-US" sz="1800" dirty="0">
                <a:solidFill>
                  <a:srgbClr val="ADADAD"/>
                </a:solidFill>
                <a:latin typeface="Arial"/>
                <a:cs typeface="Arial"/>
              </a:rPr>
              <a:t>原始的转写资料等可以在</a:t>
            </a:r>
            <a:r>
              <a:rPr lang="en-US" altLang="zh-CN" sz="1800" dirty="0">
                <a:solidFill>
                  <a:srgbClr val="ADADAD"/>
                </a:solidFill>
                <a:latin typeface="Arial"/>
                <a:cs typeface="Arial"/>
              </a:rPr>
              <a:t>the</a:t>
            </a:r>
            <a:r>
              <a:rPr lang="en-US" altLang="zh-CN" sz="1800" spc="-20" dirty="0">
                <a:solidFill>
                  <a:srgbClr val="ADADAD"/>
                </a:solidFill>
                <a:latin typeface="Arial"/>
                <a:cs typeface="Arial"/>
              </a:rPr>
              <a:t> </a:t>
            </a:r>
            <a:r>
              <a:rPr lang="en-US" altLang="zh-CN" sz="1800" dirty="0">
                <a:solidFill>
                  <a:srgbClr val="ADADAD"/>
                </a:solidFill>
                <a:latin typeface="Arial"/>
                <a:cs typeface="Arial"/>
              </a:rPr>
              <a:t>Child</a:t>
            </a:r>
            <a:r>
              <a:rPr lang="en-US" altLang="zh-CN" sz="1800" spc="-20" dirty="0">
                <a:solidFill>
                  <a:srgbClr val="ADADAD"/>
                </a:solidFill>
                <a:latin typeface="Arial"/>
                <a:cs typeface="Arial"/>
              </a:rPr>
              <a:t> </a:t>
            </a:r>
            <a:r>
              <a:rPr lang="en-US" altLang="zh-CN" sz="1800" spc="-10" dirty="0">
                <a:solidFill>
                  <a:srgbClr val="ADADAD"/>
                </a:solidFill>
                <a:latin typeface="Arial"/>
                <a:cs typeface="Arial"/>
              </a:rPr>
              <a:t>Language </a:t>
            </a:r>
            <a:r>
              <a:rPr lang="en-US" altLang="zh-CN" sz="1800" dirty="0">
                <a:solidFill>
                  <a:srgbClr val="ADADAD"/>
                </a:solidFill>
                <a:latin typeface="Arial"/>
                <a:cs typeface="Arial"/>
              </a:rPr>
              <a:t>Data</a:t>
            </a:r>
            <a:r>
              <a:rPr lang="en-US" altLang="zh-CN" sz="1800" spc="-15" dirty="0">
                <a:solidFill>
                  <a:srgbClr val="ADADAD"/>
                </a:solidFill>
                <a:latin typeface="Arial"/>
                <a:cs typeface="Arial"/>
              </a:rPr>
              <a:t> </a:t>
            </a:r>
            <a:r>
              <a:rPr lang="en-US" altLang="zh-CN" sz="1800" dirty="0">
                <a:solidFill>
                  <a:srgbClr val="ADADAD"/>
                </a:solidFill>
                <a:latin typeface="Arial"/>
                <a:cs typeface="Arial"/>
              </a:rPr>
              <a:t>Exchange</a:t>
            </a:r>
            <a:r>
              <a:rPr lang="en-US" altLang="zh-CN" sz="1800" spc="-15" dirty="0">
                <a:solidFill>
                  <a:srgbClr val="ADADAD"/>
                </a:solidFill>
                <a:latin typeface="Arial"/>
                <a:cs typeface="Arial"/>
              </a:rPr>
              <a:t> </a:t>
            </a:r>
            <a:r>
              <a:rPr lang="en-US" altLang="zh-CN" sz="1800" spc="-10" dirty="0">
                <a:solidFill>
                  <a:srgbClr val="ADADAD"/>
                </a:solidFill>
                <a:latin typeface="Arial"/>
                <a:cs typeface="Arial"/>
              </a:rPr>
              <a:t>(CHILDES</a:t>
            </a:r>
            <a:r>
              <a:rPr lang="zh-CN" altLang="en-US" sz="1800" dirty="0">
                <a:solidFill>
                  <a:srgbClr val="ADADAD"/>
                </a:solidFill>
                <a:latin typeface="Arial"/>
                <a:cs typeface="Arial"/>
              </a:rPr>
              <a:t>找到</a:t>
            </a:r>
            <a:endParaRPr sz="18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883410" cy="452120"/>
          </a:xfrm>
          <a:prstGeom prst="rect">
            <a:avLst/>
          </a:prstGeom>
        </p:spPr>
        <p:txBody>
          <a:bodyPr vert="horz" wrap="square" lIns="0" tIns="12700" rIns="0" bIns="0" rtlCol="0">
            <a:spAutoFit/>
          </a:bodyPr>
          <a:lstStyle/>
          <a:p>
            <a:pPr marL="12700">
              <a:lnSpc>
                <a:spcPct val="100000"/>
              </a:lnSpc>
              <a:spcBef>
                <a:spcPts val="100"/>
              </a:spcBef>
            </a:pPr>
            <a:r>
              <a:rPr lang="zh-CN" altLang="en-US" spc="-10" dirty="0"/>
              <a:t>形态学</a:t>
            </a:r>
            <a:endParaRPr spc="-10" dirty="0"/>
          </a:p>
        </p:txBody>
      </p:sp>
      <p:sp>
        <p:nvSpPr>
          <p:cNvPr id="3" name="object 3"/>
          <p:cNvSpPr txBox="1"/>
          <p:nvPr/>
        </p:nvSpPr>
        <p:spPr>
          <a:xfrm>
            <a:off x="537199" y="1176351"/>
            <a:ext cx="7745730" cy="2859115"/>
          </a:xfrm>
          <a:prstGeom prst="rect">
            <a:avLst/>
          </a:prstGeom>
        </p:spPr>
        <p:txBody>
          <a:bodyPr vert="horz" wrap="square" lIns="0" tIns="52704" rIns="0" bIns="0" rtlCol="0">
            <a:spAutoFit/>
          </a:bodyPr>
          <a:lstStyle/>
          <a:p>
            <a:pPr marL="316865" indent="-304800">
              <a:lnSpc>
                <a:spcPct val="100000"/>
              </a:lnSpc>
              <a:spcBef>
                <a:spcPts val="414"/>
              </a:spcBef>
              <a:buChar char="-"/>
              <a:tabLst>
                <a:tab pos="316865" algn="l"/>
                <a:tab pos="317500" algn="l"/>
              </a:tabLst>
            </a:pPr>
            <a:r>
              <a:rPr sz="1800" dirty="0">
                <a:solidFill>
                  <a:srgbClr val="ADADAD"/>
                </a:solidFill>
                <a:latin typeface="Arial"/>
                <a:cs typeface="Arial"/>
              </a:rPr>
              <a:t>Brown</a:t>
            </a:r>
            <a:r>
              <a:rPr sz="1800" spc="-15" dirty="0">
                <a:solidFill>
                  <a:srgbClr val="ADADAD"/>
                </a:solidFill>
                <a:latin typeface="Arial"/>
                <a:cs typeface="Arial"/>
              </a:rPr>
              <a:t> </a:t>
            </a:r>
            <a:r>
              <a:rPr sz="1800" dirty="0">
                <a:solidFill>
                  <a:srgbClr val="ADADAD"/>
                </a:solidFill>
                <a:latin typeface="Arial"/>
                <a:cs typeface="Arial"/>
              </a:rPr>
              <a:t>(1973)</a:t>
            </a:r>
            <a:r>
              <a:rPr lang="en-US" sz="1800" dirty="0">
                <a:solidFill>
                  <a:srgbClr val="ADADAD"/>
                </a:solidFill>
                <a:latin typeface="Arial"/>
                <a:cs typeface="Arial"/>
              </a:rPr>
              <a:t> </a:t>
            </a:r>
            <a:r>
              <a:rPr lang="zh-CN" altLang="en-US" sz="1800" dirty="0">
                <a:solidFill>
                  <a:srgbClr val="ADADAD"/>
                </a:solidFill>
                <a:latin typeface="Arial"/>
                <a:cs typeface="Arial"/>
              </a:rPr>
              <a:t>讨论了不同语境中的</a:t>
            </a:r>
            <a:r>
              <a:rPr lang="en-US" altLang="zh-CN" sz="1800" dirty="0">
                <a:solidFill>
                  <a:srgbClr val="ADADAD"/>
                </a:solidFill>
                <a:latin typeface="Arial"/>
                <a:cs typeface="Arial"/>
              </a:rPr>
              <a:t>14</a:t>
            </a:r>
            <a:r>
              <a:rPr lang="zh-CN" altLang="en-US" sz="1800" dirty="0">
                <a:solidFill>
                  <a:srgbClr val="ADADAD"/>
                </a:solidFill>
                <a:latin typeface="Arial"/>
                <a:cs typeface="Arial"/>
              </a:rPr>
              <a:t>个语素</a:t>
            </a:r>
            <a:endParaRPr sz="1800" dirty="0">
              <a:latin typeface="Arial"/>
              <a:cs typeface="Arial"/>
            </a:endParaRPr>
          </a:p>
          <a:p>
            <a:pPr marL="774065" lvl="1" indent="-288290">
              <a:lnSpc>
                <a:spcPct val="100000"/>
              </a:lnSpc>
              <a:spcBef>
                <a:spcPts val="330"/>
              </a:spcBef>
              <a:buChar char="-"/>
              <a:tabLst>
                <a:tab pos="774065" algn="l"/>
                <a:tab pos="774700" algn="l"/>
              </a:tabLst>
            </a:pPr>
            <a:r>
              <a:rPr lang="zh-CN" altLang="en-US" sz="1400" dirty="0">
                <a:solidFill>
                  <a:srgbClr val="ADADAD"/>
                </a:solidFill>
                <a:latin typeface="Arial"/>
                <a:cs typeface="Arial"/>
              </a:rPr>
              <a:t>儿童自己说话的语言环境</a:t>
            </a:r>
            <a:r>
              <a:rPr sz="1400" dirty="0">
                <a:solidFill>
                  <a:srgbClr val="ADADAD"/>
                </a:solidFill>
                <a:latin typeface="Arial"/>
                <a:cs typeface="Arial"/>
              </a:rPr>
              <a:t>(I'm</a:t>
            </a:r>
            <a:r>
              <a:rPr sz="1400" spc="-10" dirty="0">
                <a:solidFill>
                  <a:srgbClr val="ADADAD"/>
                </a:solidFill>
                <a:latin typeface="Arial"/>
                <a:cs typeface="Arial"/>
              </a:rPr>
              <a:t> </a:t>
            </a:r>
            <a:r>
              <a:rPr sz="1400" dirty="0">
                <a:solidFill>
                  <a:srgbClr val="ADADAD"/>
                </a:solidFill>
                <a:latin typeface="Arial"/>
                <a:cs typeface="Arial"/>
              </a:rPr>
              <a:t>go</a:t>
            </a:r>
            <a:r>
              <a:rPr sz="1400" spc="-10" dirty="0">
                <a:solidFill>
                  <a:srgbClr val="ADADAD"/>
                </a:solidFill>
                <a:latin typeface="Arial"/>
                <a:cs typeface="Arial"/>
              </a:rPr>
              <a:t> outside)</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前语言环境</a:t>
            </a:r>
            <a:r>
              <a:rPr sz="1400" dirty="0">
                <a:solidFill>
                  <a:srgbClr val="ADADAD"/>
                </a:solidFill>
                <a:latin typeface="Arial"/>
                <a:cs typeface="Arial"/>
              </a:rPr>
              <a:t>(what</a:t>
            </a:r>
            <a:r>
              <a:rPr sz="1400" spc="-20" dirty="0">
                <a:solidFill>
                  <a:srgbClr val="ADADAD"/>
                </a:solidFill>
                <a:latin typeface="Arial"/>
                <a:cs typeface="Arial"/>
              </a:rPr>
              <a:t> </a:t>
            </a:r>
            <a:r>
              <a:rPr sz="1400" dirty="0">
                <a:solidFill>
                  <a:srgbClr val="ADADAD"/>
                </a:solidFill>
                <a:latin typeface="Arial"/>
                <a:cs typeface="Arial"/>
              </a:rPr>
              <a:t>are</a:t>
            </a:r>
            <a:r>
              <a:rPr sz="1400" spc="-20" dirty="0">
                <a:solidFill>
                  <a:srgbClr val="ADADAD"/>
                </a:solidFill>
                <a:latin typeface="Arial"/>
                <a:cs typeface="Arial"/>
              </a:rPr>
              <a:t> </a:t>
            </a:r>
            <a:r>
              <a:rPr sz="1400" dirty="0">
                <a:solidFill>
                  <a:srgbClr val="ADADAD"/>
                </a:solidFill>
                <a:latin typeface="Arial"/>
                <a:cs typeface="Arial"/>
              </a:rPr>
              <a:t>you</a:t>
            </a:r>
            <a:r>
              <a:rPr sz="1400" spc="-20" dirty="0">
                <a:solidFill>
                  <a:srgbClr val="ADADAD"/>
                </a:solidFill>
                <a:latin typeface="Arial"/>
                <a:cs typeface="Arial"/>
              </a:rPr>
              <a:t> </a:t>
            </a:r>
            <a:r>
              <a:rPr sz="1400" spc="-10" dirty="0">
                <a:solidFill>
                  <a:srgbClr val="ADADAD"/>
                </a:solidFill>
                <a:latin typeface="Arial"/>
                <a:cs typeface="Arial"/>
              </a:rPr>
              <a:t>doing?)</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spc="-10" dirty="0">
                <a:solidFill>
                  <a:srgbClr val="ADADAD"/>
                </a:solidFill>
                <a:latin typeface="Arial"/>
                <a:cs typeface="Arial"/>
              </a:rPr>
              <a:t>非语言环境</a:t>
            </a:r>
            <a:r>
              <a:rPr sz="1400" dirty="0">
                <a:solidFill>
                  <a:srgbClr val="ADADAD"/>
                </a:solidFill>
                <a:latin typeface="Arial"/>
                <a:cs typeface="Arial"/>
              </a:rPr>
              <a:t>(book</a:t>
            </a:r>
            <a:r>
              <a:rPr sz="1400" spc="-20" dirty="0">
                <a:solidFill>
                  <a:srgbClr val="ADADAD"/>
                </a:solidFill>
                <a:latin typeface="Arial"/>
                <a:cs typeface="Arial"/>
              </a:rPr>
              <a:t> </a:t>
            </a:r>
            <a:r>
              <a:rPr sz="1400" dirty="0">
                <a:solidFill>
                  <a:srgbClr val="ADADAD"/>
                </a:solidFill>
                <a:latin typeface="Arial"/>
                <a:cs typeface="Arial"/>
              </a:rPr>
              <a:t>just</a:t>
            </a:r>
            <a:r>
              <a:rPr sz="1400" spc="-15" dirty="0">
                <a:solidFill>
                  <a:srgbClr val="ADADAD"/>
                </a:solidFill>
                <a:latin typeface="Arial"/>
                <a:cs typeface="Arial"/>
              </a:rPr>
              <a:t> </a:t>
            </a:r>
            <a:r>
              <a:rPr sz="1400" spc="-10" dirty="0">
                <a:solidFill>
                  <a:srgbClr val="ADADAD"/>
                </a:solidFill>
                <a:latin typeface="Arial"/>
                <a:cs typeface="Arial"/>
              </a:rPr>
              <a:t>fell)</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成年人扩充</a:t>
            </a:r>
            <a:r>
              <a:rPr sz="1400" dirty="0">
                <a:solidFill>
                  <a:srgbClr val="ADADAD"/>
                </a:solidFill>
                <a:latin typeface="Arial"/>
                <a:cs typeface="Arial"/>
              </a:rPr>
              <a:t>(C:</a:t>
            </a:r>
            <a:r>
              <a:rPr sz="1400" spc="-15" dirty="0">
                <a:solidFill>
                  <a:srgbClr val="ADADAD"/>
                </a:solidFill>
                <a:latin typeface="Arial"/>
                <a:cs typeface="Arial"/>
              </a:rPr>
              <a:t> </a:t>
            </a:r>
            <a:r>
              <a:rPr sz="1400" dirty="0">
                <a:solidFill>
                  <a:srgbClr val="ADADAD"/>
                </a:solidFill>
                <a:latin typeface="Arial"/>
                <a:cs typeface="Arial"/>
              </a:rPr>
              <a:t>I</a:t>
            </a:r>
            <a:r>
              <a:rPr sz="1400" spc="-10" dirty="0">
                <a:solidFill>
                  <a:srgbClr val="ADADAD"/>
                </a:solidFill>
                <a:latin typeface="Arial"/>
                <a:cs typeface="Arial"/>
              </a:rPr>
              <a:t> </a:t>
            </a:r>
            <a:r>
              <a:rPr sz="1400" dirty="0">
                <a:solidFill>
                  <a:srgbClr val="ADADAD"/>
                </a:solidFill>
                <a:latin typeface="Arial"/>
                <a:cs typeface="Arial"/>
              </a:rPr>
              <a:t>eat</a:t>
            </a:r>
            <a:r>
              <a:rPr sz="1400" spc="-15" dirty="0">
                <a:solidFill>
                  <a:srgbClr val="ADADAD"/>
                </a:solidFill>
                <a:latin typeface="Arial"/>
                <a:cs typeface="Arial"/>
              </a:rPr>
              <a:t> </a:t>
            </a:r>
            <a:r>
              <a:rPr sz="1400" dirty="0">
                <a:solidFill>
                  <a:srgbClr val="ADADAD"/>
                </a:solidFill>
                <a:latin typeface="Arial"/>
                <a:cs typeface="Arial"/>
              </a:rPr>
              <a:t>it.</a:t>
            </a:r>
            <a:r>
              <a:rPr sz="1400" spc="-10" dirty="0">
                <a:solidFill>
                  <a:srgbClr val="ADADAD"/>
                </a:solidFill>
                <a:latin typeface="Arial"/>
                <a:cs typeface="Arial"/>
              </a:rPr>
              <a:t> </a:t>
            </a:r>
            <a:r>
              <a:rPr sz="1400" dirty="0">
                <a:solidFill>
                  <a:srgbClr val="ADADAD"/>
                </a:solidFill>
                <a:latin typeface="Arial"/>
                <a:cs typeface="Arial"/>
              </a:rPr>
              <a:t>A:</a:t>
            </a:r>
            <a:r>
              <a:rPr sz="1400" spc="-15" dirty="0">
                <a:solidFill>
                  <a:srgbClr val="ADADAD"/>
                </a:solidFill>
                <a:latin typeface="Arial"/>
                <a:cs typeface="Arial"/>
              </a:rPr>
              <a:t> </a:t>
            </a:r>
            <a:r>
              <a:rPr sz="1400" dirty="0">
                <a:solidFill>
                  <a:srgbClr val="ADADAD"/>
                </a:solidFill>
                <a:latin typeface="Arial"/>
                <a:cs typeface="Arial"/>
              </a:rPr>
              <a:t>yes,</a:t>
            </a:r>
            <a:r>
              <a:rPr sz="1400" spc="-10" dirty="0">
                <a:solidFill>
                  <a:srgbClr val="ADADAD"/>
                </a:solidFill>
                <a:latin typeface="Arial"/>
                <a:cs typeface="Arial"/>
              </a:rPr>
              <a:t> </a:t>
            </a:r>
            <a:r>
              <a:rPr sz="1400" dirty="0">
                <a:solidFill>
                  <a:srgbClr val="ADADAD"/>
                </a:solidFill>
                <a:latin typeface="Arial"/>
                <a:cs typeface="Arial"/>
              </a:rPr>
              <a:t>you're</a:t>
            </a:r>
            <a:r>
              <a:rPr sz="1400" spc="-15" dirty="0">
                <a:solidFill>
                  <a:srgbClr val="ADADAD"/>
                </a:solidFill>
                <a:latin typeface="Arial"/>
                <a:cs typeface="Arial"/>
              </a:rPr>
              <a:t> </a:t>
            </a:r>
            <a:r>
              <a:rPr sz="1400" dirty="0">
                <a:solidFill>
                  <a:srgbClr val="ADADAD"/>
                </a:solidFill>
                <a:latin typeface="Arial"/>
                <a:cs typeface="Arial"/>
              </a:rPr>
              <a:t>eating</a:t>
            </a:r>
            <a:r>
              <a:rPr sz="1400" spc="-10" dirty="0">
                <a:solidFill>
                  <a:srgbClr val="ADADAD"/>
                </a:solidFill>
                <a:latin typeface="Arial"/>
                <a:cs typeface="Arial"/>
              </a:rPr>
              <a:t> </a:t>
            </a:r>
            <a:r>
              <a:rPr sz="1400" spc="-25" dirty="0">
                <a:solidFill>
                  <a:srgbClr val="ADADAD"/>
                </a:solidFill>
                <a:latin typeface="Arial"/>
                <a:cs typeface="Arial"/>
              </a:rPr>
              <a:t>it)</a:t>
            </a:r>
            <a:endParaRPr lang="en-US" sz="1400" spc="-25" dirty="0">
              <a:solidFill>
                <a:srgbClr val="ADADAD"/>
              </a:solidFill>
              <a:latin typeface="Arial"/>
              <a:cs typeface="Arial"/>
            </a:endParaRPr>
          </a:p>
          <a:p>
            <a:pPr marL="774065" lvl="1" indent="-288290">
              <a:lnSpc>
                <a:spcPct val="100000"/>
              </a:lnSpc>
              <a:spcBef>
                <a:spcPts val="270"/>
              </a:spcBef>
              <a:buChar char="-"/>
              <a:tabLst>
                <a:tab pos="774065" algn="l"/>
                <a:tab pos="774700" algn="l"/>
              </a:tabLst>
            </a:pPr>
            <a:endParaRPr sz="1400" dirty="0">
              <a:latin typeface="Arial"/>
              <a:cs typeface="Arial"/>
            </a:endParaRPr>
          </a:p>
          <a:p>
            <a:pPr marL="316865" marR="474345" indent="-304800">
              <a:lnSpc>
                <a:spcPts val="2480"/>
              </a:lnSpc>
              <a:spcBef>
                <a:spcPts val="70"/>
              </a:spcBef>
              <a:buChar char="-"/>
              <a:tabLst>
                <a:tab pos="316865" algn="l"/>
                <a:tab pos="317500" algn="l"/>
              </a:tabLst>
            </a:pPr>
            <a:r>
              <a:rPr lang="zh-CN" altLang="en-US" sz="1800" dirty="0">
                <a:solidFill>
                  <a:srgbClr val="ADADAD"/>
                </a:solidFill>
                <a:latin typeface="Arial"/>
                <a:cs typeface="Arial"/>
              </a:rPr>
              <a:t>得出一个预测标准，该标准在儿童“掌握”一个语素之前有</a:t>
            </a:r>
            <a:r>
              <a:rPr lang="en-US" altLang="zh-CN" sz="1800" dirty="0">
                <a:solidFill>
                  <a:srgbClr val="ADADAD"/>
                </a:solidFill>
                <a:latin typeface="Arial"/>
                <a:cs typeface="Arial"/>
              </a:rPr>
              <a:t>90</a:t>
            </a:r>
            <a:r>
              <a:rPr lang="en-US" altLang="zh-CN" dirty="0">
                <a:solidFill>
                  <a:srgbClr val="ADADAD"/>
                </a:solidFill>
                <a:latin typeface="Arial"/>
                <a:cs typeface="Arial"/>
              </a:rPr>
              <a:t>%</a:t>
            </a:r>
            <a:r>
              <a:rPr lang="zh-CN" altLang="en-US" dirty="0">
                <a:solidFill>
                  <a:srgbClr val="ADADAD"/>
                </a:solidFill>
                <a:latin typeface="Arial"/>
                <a:cs typeface="Arial"/>
              </a:rPr>
              <a:t>的准确率</a:t>
            </a:r>
            <a:endParaRPr sz="1800" dirty="0">
              <a:latin typeface="Arial"/>
              <a:cs typeface="Arial"/>
            </a:endParaRPr>
          </a:p>
          <a:p>
            <a:pPr marL="316865" indent="-304800">
              <a:lnSpc>
                <a:spcPct val="100000"/>
              </a:lnSpc>
              <a:spcBef>
                <a:spcPts val="175"/>
              </a:spcBef>
              <a:buChar char="-"/>
              <a:tabLst>
                <a:tab pos="316865" algn="l"/>
                <a:tab pos="317500" algn="l"/>
              </a:tabLst>
            </a:pPr>
            <a:endParaRPr lang="en-US" altLang="zh-CN" sz="1800" dirty="0">
              <a:solidFill>
                <a:srgbClr val="ADADAD"/>
              </a:solidFill>
              <a:latin typeface="Arial"/>
              <a:cs typeface="Arial"/>
            </a:endParaRPr>
          </a:p>
          <a:p>
            <a:pPr marL="316865" indent="-304800">
              <a:lnSpc>
                <a:spcPct val="100000"/>
              </a:lnSpc>
              <a:spcBef>
                <a:spcPts val="175"/>
              </a:spcBef>
              <a:buChar char="-"/>
              <a:tabLst>
                <a:tab pos="316865" algn="l"/>
                <a:tab pos="317500" algn="l"/>
              </a:tabLst>
            </a:pPr>
            <a:r>
              <a:rPr lang="zh-CN" altLang="en-US" sz="1800" dirty="0">
                <a:solidFill>
                  <a:srgbClr val="ADADAD"/>
                </a:solidFill>
                <a:latin typeface="Arial"/>
                <a:cs typeface="Arial"/>
              </a:rPr>
              <a:t>根据儿童开始掌握某语素的年龄给这些语素排序</a:t>
            </a:r>
            <a:endParaRPr sz="1800" dirty="0">
              <a:latin typeface="Arial"/>
              <a:cs typeface="Arial"/>
            </a:endParaRPr>
          </a:p>
        </p:txBody>
      </p:sp>
      <p:pic>
        <p:nvPicPr>
          <p:cNvPr id="4" name="object 4"/>
          <p:cNvPicPr/>
          <p:nvPr/>
        </p:nvPicPr>
        <p:blipFill>
          <a:blip r:embed="rId2" cstate="print"/>
          <a:stretch>
            <a:fillRect/>
          </a:stretch>
        </p:blipFill>
        <p:spPr>
          <a:xfrm>
            <a:off x="6096000" y="594077"/>
            <a:ext cx="1733550" cy="1733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25565"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语言习得的规范性研究</a:t>
            </a:r>
            <a:endParaRPr spc="-10" dirty="0"/>
          </a:p>
        </p:txBody>
      </p:sp>
      <p:sp>
        <p:nvSpPr>
          <p:cNvPr id="3" name="object 3"/>
          <p:cNvSpPr txBox="1"/>
          <p:nvPr/>
        </p:nvSpPr>
        <p:spPr>
          <a:xfrm>
            <a:off x="384725" y="1216356"/>
            <a:ext cx="8073475" cy="1587614"/>
          </a:xfrm>
          <a:prstGeom prst="rect">
            <a:avLst/>
          </a:prstGeom>
        </p:spPr>
        <p:txBody>
          <a:bodyPr vert="horz" wrap="square" lIns="0" tIns="12700" rIns="0" bIns="0" rtlCol="0">
            <a:spAutoFit/>
          </a:bodyPr>
          <a:lstStyle/>
          <a:p>
            <a:pPr marL="12700">
              <a:lnSpc>
                <a:spcPct val="100000"/>
              </a:lnSpc>
              <a:spcBef>
                <a:spcPts val="100"/>
              </a:spcBef>
            </a:pPr>
            <a:r>
              <a:rPr lang="zh-CN" altLang="en-US" dirty="0">
                <a:solidFill>
                  <a:srgbClr val="ADADAD"/>
                </a:solidFill>
                <a:latin typeface="Arial"/>
                <a:cs typeface="Arial"/>
              </a:rPr>
              <a:t>通过分析</a:t>
            </a:r>
            <a:r>
              <a:rPr lang="zh-CN" altLang="en-US" sz="1800" dirty="0">
                <a:solidFill>
                  <a:srgbClr val="ADADAD"/>
                </a:solidFill>
                <a:latin typeface="Arial"/>
                <a:cs typeface="Arial"/>
              </a:rPr>
              <a:t>大容量的儿童样本，</a:t>
            </a:r>
            <a:r>
              <a:rPr lang="zh-CN" altLang="en-US" dirty="0">
                <a:solidFill>
                  <a:srgbClr val="ADADAD"/>
                </a:solidFill>
                <a:latin typeface="Arial"/>
                <a:cs typeface="Arial"/>
              </a:rPr>
              <a:t>设立</a:t>
            </a:r>
            <a:r>
              <a:rPr lang="zh-CN" altLang="en-US" sz="1800" dirty="0">
                <a:solidFill>
                  <a:srgbClr val="ADADAD"/>
                </a:solidFill>
                <a:latin typeface="Arial"/>
                <a:cs typeface="Arial"/>
              </a:rPr>
              <a:t>语言发展的里程碑（</a:t>
            </a:r>
            <a:r>
              <a:rPr lang="en-US" altLang="zh-CN" sz="1800" dirty="0">
                <a:solidFill>
                  <a:srgbClr val="ADADAD"/>
                </a:solidFill>
                <a:latin typeface="Arial"/>
                <a:cs typeface="Arial"/>
              </a:rPr>
              <a:t>language milestone</a:t>
            </a:r>
            <a:r>
              <a:rPr lang="zh-CN" altLang="en-US" sz="1800" dirty="0">
                <a:solidFill>
                  <a:srgbClr val="ADADAD"/>
                </a:solidFill>
                <a:latin typeface="Arial"/>
                <a:cs typeface="Arial"/>
              </a:rPr>
              <a:t>）</a:t>
            </a:r>
            <a:endParaRPr sz="1800" dirty="0">
              <a:latin typeface="Arial"/>
              <a:cs typeface="Arial"/>
            </a:endParaRPr>
          </a:p>
          <a:p>
            <a:pPr>
              <a:lnSpc>
                <a:spcPct val="100000"/>
              </a:lnSpc>
              <a:spcBef>
                <a:spcPts val="50"/>
              </a:spcBef>
            </a:pPr>
            <a:endParaRPr sz="1600" dirty="0">
              <a:latin typeface="Arial"/>
              <a:cs typeface="Arial"/>
            </a:endParaRPr>
          </a:p>
          <a:p>
            <a:pPr marL="469900" indent="-304800">
              <a:lnSpc>
                <a:spcPct val="100000"/>
              </a:lnSpc>
              <a:buChar char="-"/>
              <a:tabLst>
                <a:tab pos="469265" algn="l"/>
                <a:tab pos="469900" algn="l"/>
              </a:tabLst>
            </a:pPr>
            <a:r>
              <a:rPr lang="zh-CN" altLang="en-US" sz="1800" dirty="0">
                <a:solidFill>
                  <a:srgbClr val="ADADAD"/>
                </a:solidFill>
                <a:latin typeface="Arial"/>
                <a:cs typeface="Arial"/>
              </a:rPr>
              <a:t>预期的语言习得进程是怎么样的？</a:t>
            </a:r>
            <a:endParaRPr sz="1800" dirty="0">
              <a:latin typeface="Arial"/>
              <a:cs typeface="Arial"/>
            </a:endParaRPr>
          </a:p>
          <a:p>
            <a:pPr marL="927100" lvl="1" indent="-288290">
              <a:lnSpc>
                <a:spcPct val="100000"/>
              </a:lnSpc>
              <a:spcBef>
                <a:spcPts val="330"/>
              </a:spcBef>
              <a:buChar char="-"/>
              <a:tabLst>
                <a:tab pos="926465" algn="l"/>
                <a:tab pos="927100" algn="l"/>
              </a:tabLst>
            </a:pPr>
            <a:r>
              <a:rPr lang="zh-CN" altLang="en-US" sz="1400" dirty="0">
                <a:solidFill>
                  <a:srgbClr val="ADADAD"/>
                </a:solidFill>
                <a:latin typeface="Arial"/>
                <a:cs typeface="Arial"/>
              </a:rPr>
              <a:t>感知到语音，能够发音</a:t>
            </a:r>
            <a:endParaRPr sz="1400" dirty="0">
              <a:latin typeface="Arial"/>
              <a:cs typeface="Arial"/>
            </a:endParaRPr>
          </a:p>
          <a:p>
            <a:pPr marL="927100" lvl="1" indent="-288290">
              <a:lnSpc>
                <a:spcPct val="100000"/>
              </a:lnSpc>
              <a:spcBef>
                <a:spcPts val="270"/>
              </a:spcBef>
              <a:buChar char="-"/>
              <a:tabLst>
                <a:tab pos="926465" algn="l"/>
                <a:tab pos="927100" algn="l"/>
              </a:tabLst>
            </a:pPr>
            <a:r>
              <a:rPr lang="zh-CN" altLang="en-US" sz="1400" dirty="0">
                <a:solidFill>
                  <a:srgbClr val="ADADAD"/>
                </a:solidFill>
                <a:latin typeface="Arial"/>
                <a:cs typeface="Arial"/>
              </a:rPr>
              <a:t>词汇量增长</a:t>
            </a:r>
            <a:endParaRPr sz="1400" dirty="0">
              <a:latin typeface="Arial"/>
              <a:cs typeface="Arial"/>
            </a:endParaRPr>
          </a:p>
          <a:p>
            <a:pPr marL="927100" lvl="1" indent="-288290">
              <a:lnSpc>
                <a:spcPct val="100000"/>
              </a:lnSpc>
              <a:spcBef>
                <a:spcPts val="270"/>
              </a:spcBef>
              <a:buChar char="-"/>
              <a:tabLst>
                <a:tab pos="926465" algn="l"/>
                <a:tab pos="927100" algn="l"/>
              </a:tabLst>
            </a:pPr>
            <a:r>
              <a:rPr lang="zh-CN" altLang="en-US" sz="1400" dirty="0">
                <a:solidFill>
                  <a:srgbClr val="ADADAD"/>
                </a:solidFill>
                <a:latin typeface="Arial"/>
                <a:cs typeface="Arial"/>
              </a:rPr>
              <a:t>平均话段长度（</a:t>
            </a:r>
            <a:r>
              <a:rPr sz="1400" dirty="0">
                <a:solidFill>
                  <a:srgbClr val="ADADAD"/>
                </a:solidFill>
                <a:latin typeface="Arial"/>
                <a:cs typeface="Arial"/>
              </a:rPr>
              <a:t>Average</a:t>
            </a:r>
            <a:r>
              <a:rPr sz="1400" spc="-20" dirty="0">
                <a:solidFill>
                  <a:srgbClr val="ADADAD"/>
                </a:solidFill>
                <a:latin typeface="Arial"/>
                <a:cs typeface="Arial"/>
              </a:rPr>
              <a:t> </a:t>
            </a:r>
            <a:r>
              <a:rPr sz="1400" dirty="0">
                <a:solidFill>
                  <a:srgbClr val="ADADAD"/>
                </a:solidFill>
                <a:latin typeface="Arial"/>
                <a:cs typeface="Arial"/>
              </a:rPr>
              <a:t>length</a:t>
            </a:r>
            <a:r>
              <a:rPr sz="1400" spc="-15" dirty="0">
                <a:solidFill>
                  <a:srgbClr val="ADADAD"/>
                </a:solidFill>
                <a:latin typeface="Arial"/>
                <a:cs typeface="Arial"/>
              </a:rPr>
              <a:t> </a:t>
            </a:r>
            <a:r>
              <a:rPr sz="1400" dirty="0">
                <a:solidFill>
                  <a:srgbClr val="ADADAD"/>
                </a:solidFill>
                <a:latin typeface="Arial"/>
                <a:cs typeface="Arial"/>
              </a:rPr>
              <a:t>of</a:t>
            </a:r>
            <a:r>
              <a:rPr sz="1400" spc="-15" dirty="0">
                <a:solidFill>
                  <a:srgbClr val="ADADAD"/>
                </a:solidFill>
                <a:latin typeface="Arial"/>
                <a:cs typeface="Arial"/>
              </a:rPr>
              <a:t> </a:t>
            </a:r>
            <a:r>
              <a:rPr sz="1400" spc="-10" dirty="0">
                <a:solidFill>
                  <a:srgbClr val="ADADAD"/>
                </a:solidFill>
                <a:latin typeface="Arial"/>
                <a:cs typeface="Arial"/>
              </a:rPr>
              <a:t>utterances</a:t>
            </a:r>
            <a:r>
              <a:rPr lang="zh-CN" altLang="en-US" sz="1400" spc="-10" dirty="0">
                <a:solidFill>
                  <a:srgbClr val="ADADAD"/>
                </a:solidFill>
                <a:latin typeface="Arial"/>
                <a:cs typeface="Arial"/>
              </a:rPr>
              <a:t>）</a:t>
            </a:r>
            <a:endParaRPr sz="1400" dirty="0">
              <a:latin typeface="Arial"/>
              <a:cs typeface="Arial"/>
            </a:endParaRPr>
          </a:p>
        </p:txBody>
      </p:sp>
      <p:pic>
        <p:nvPicPr>
          <p:cNvPr id="4" name="object 4"/>
          <p:cNvPicPr/>
          <p:nvPr/>
        </p:nvPicPr>
        <p:blipFill>
          <a:blip r:embed="rId2" cstate="print"/>
          <a:stretch>
            <a:fillRect/>
          </a:stretch>
        </p:blipFill>
        <p:spPr>
          <a:xfrm>
            <a:off x="2523013" y="2965119"/>
            <a:ext cx="4097973" cy="19240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1884045" cy="452120"/>
          </a:xfrm>
          <a:prstGeom prst="rect">
            <a:avLst/>
          </a:prstGeom>
        </p:spPr>
        <p:txBody>
          <a:bodyPr vert="horz" wrap="square" lIns="0" tIns="12700" rIns="0" bIns="0" rtlCol="0">
            <a:spAutoFit/>
          </a:bodyPr>
          <a:lstStyle/>
          <a:p>
            <a:pPr marL="12700">
              <a:lnSpc>
                <a:spcPct val="100000"/>
              </a:lnSpc>
              <a:spcBef>
                <a:spcPts val="100"/>
              </a:spcBef>
            </a:pPr>
            <a:r>
              <a:rPr lang="zh-CN" altLang="en-US" spc="-10" dirty="0"/>
              <a:t>形态学</a:t>
            </a:r>
            <a:endParaRPr spc="-10" dirty="0"/>
          </a:p>
        </p:txBody>
      </p:sp>
      <p:sp>
        <p:nvSpPr>
          <p:cNvPr id="3" name="object 3"/>
          <p:cNvSpPr txBox="1"/>
          <p:nvPr/>
        </p:nvSpPr>
        <p:spPr>
          <a:xfrm>
            <a:off x="537198" y="1162308"/>
            <a:ext cx="4644401" cy="3645229"/>
          </a:xfrm>
          <a:prstGeom prst="rect">
            <a:avLst/>
          </a:prstGeom>
        </p:spPr>
        <p:txBody>
          <a:bodyPr vert="horz" wrap="square" lIns="0" tIns="66675" rIns="0" bIns="0" rtlCol="0">
            <a:spAutoFit/>
          </a:bodyPr>
          <a:lstStyle/>
          <a:p>
            <a:pPr marL="316865" indent="-304800">
              <a:lnSpc>
                <a:spcPct val="100000"/>
              </a:lnSpc>
              <a:spcBef>
                <a:spcPts val="525"/>
              </a:spcBef>
              <a:buChar char="-"/>
              <a:tabLst>
                <a:tab pos="316865" algn="l"/>
                <a:tab pos="317500" algn="l"/>
              </a:tabLst>
            </a:pPr>
            <a:r>
              <a:rPr lang="zh-CN" altLang="en-US" sz="1800" dirty="0">
                <a:solidFill>
                  <a:srgbClr val="ADADAD"/>
                </a:solidFill>
                <a:latin typeface="Arial"/>
                <a:cs typeface="Arial"/>
              </a:rPr>
              <a:t>发现了如下的习得序列</a:t>
            </a:r>
            <a:endParaRPr sz="1800" dirty="0">
              <a:latin typeface="Arial"/>
              <a:cs typeface="Arial"/>
            </a:endParaRPr>
          </a:p>
          <a:p>
            <a:pPr marL="774065" lvl="1" indent="-288290">
              <a:lnSpc>
                <a:spcPct val="100000"/>
              </a:lnSpc>
              <a:spcBef>
                <a:spcPts val="330"/>
              </a:spcBef>
              <a:buChar char="-"/>
              <a:tabLst>
                <a:tab pos="774065" algn="l"/>
                <a:tab pos="774700" algn="l"/>
              </a:tabLst>
            </a:pPr>
            <a:r>
              <a:rPr lang="zh-CN" altLang="en-US" sz="1400" dirty="0">
                <a:solidFill>
                  <a:srgbClr val="ADADAD"/>
                </a:solidFill>
                <a:latin typeface="Arial"/>
                <a:cs typeface="Arial"/>
              </a:rPr>
              <a:t>现在进行时</a:t>
            </a:r>
            <a:endParaRPr sz="1400" dirty="0">
              <a:latin typeface="Arial"/>
              <a:cs typeface="Arial"/>
            </a:endParaRPr>
          </a:p>
          <a:p>
            <a:pPr marL="774065" lvl="1" indent="-288290">
              <a:lnSpc>
                <a:spcPct val="100000"/>
              </a:lnSpc>
              <a:spcBef>
                <a:spcPts val="270"/>
              </a:spcBef>
              <a:buFont typeface="Arial"/>
              <a:buChar char="-"/>
              <a:tabLst>
                <a:tab pos="774065" algn="l"/>
                <a:tab pos="774700" algn="l"/>
              </a:tabLst>
            </a:pPr>
            <a:r>
              <a:rPr sz="1400" i="1" dirty="0">
                <a:solidFill>
                  <a:srgbClr val="ADADAD"/>
                </a:solidFill>
                <a:latin typeface="Arial"/>
                <a:cs typeface="Arial"/>
              </a:rPr>
              <a:t>on</a:t>
            </a:r>
            <a:r>
              <a:rPr sz="1400" i="1" spc="-25" dirty="0">
                <a:solidFill>
                  <a:srgbClr val="ADADAD"/>
                </a:solidFill>
                <a:latin typeface="Arial"/>
                <a:cs typeface="Arial"/>
              </a:rPr>
              <a:t> </a:t>
            </a:r>
            <a:r>
              <a:rPr lang="zh-CN" altLang="en-US" sz="1400" spc="-25" dirty="0">
                <a:solidFill>
                  <a:srgbClr val="ADADAD"/>
                </a:solidFill>
                <a:latin typeface="Arial"/>
                <a:cs typeface="Arial"/>
              </a:rPr>
              <a:t>和</a:t>
            </a:r>
            <a:r>
              <a:rPr sz="1400" spc="-5" dirty="0">
                <a:solidFill>
                  <a:srgbClr val="ADADAD"/>
                </a:solidFill>
                <a:latin typeface="Arial"/>
                <a:cs typeface="Arial"/>
              </a:rPr>
              <a:t> </a:t>
            </a:r>
            <a:r>
              <a:rPr sz="1400" i="1" spc="-25" dirty="0">
                <a:solidFill>
                  <a:srgbClr val="ADADAD"/>
                </a:solidFill>
                <a:latin typeface="Arial"/>
                <a:cs typeface="Arial"/>
              </a:rPr>
              <a:t>in</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spc="-10" dirty="0">
                <a:solidFill>
                  <a:srgbClr val="ADADAD"/>
                </a:solidFill>
                <a:latin typeface="Arial"/>
                <a:cs typeface="Arial"/>
              </a:rPr>
              <a:t>复数形式</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不规则过去式</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spc="-10" dirty="0">
                <a:solidFill>
                  <a:srgbClr val="ADADAD"/>
                </a:solidFill>
                <a:latin typeface="Arial"/>
                <a:cs typeface="Arial"/>
              </a:rPr>
              <a:t>所有格</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不可缩约的系动词（</a:t>
            </a:r>
            <a:r>
              <a:rPr sz="1400" dirty="0" err="1">
                <a:solidFill>
                  <a:srgbClr val="ADADAD"/>
                </a:solidFill>
                <a:latin typeface="Arial"/>
                <a:cs typeface="Arial"/>
              </a:rPr>
              <a:t>uncontractible</a:t>
            </a:r>
            <a:r>
              <a:rPr sz="1400" spc="-55" dirty="0">
                <a:solidFill>
                  <a:srgbClr val="ADADAD"/>
                </a:solidFill>
                <a:latin typeface="Arial"/>
                <a:cs typeface="Arial"/>
              </a:rPr>
              <a:t> </a:t>
            </a:r>
            <a:r>
              <a:rPr sz="1400" spc="-10" dirty="0">
                <a:solidFill>
                  <a:srgbClr val="ADADAD"/>
                </a:solidFill>
                <a:latin typeface="Arial"/>
                <a:cs typeface="Arial"/>
              </a:rPr>
              <a:t>copula</a:t>
            </a:r>
            <a:r>
              <a:rPr lang="zh-CN" altLang="en-US" sz="1400" spc="-10" dirty="0">
                <a:solidFill>
                  <a:srgbClr val="ADADAD"/>
                </a:solidFill>
                <a:latin typeface="Arial"/>
                <a:cs typeface="Arial"/>
              </a:rPr>
              <a:t>）</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spc="-10" dirty="0">
                <a:solidFill>
                  <a:srgbClr val="ADADAD"/>
                </a:solidFill>
                <a:latin typeface="Arial"/>
                <a:cs typeface="Arial"/>
              </a:rPr>
              <a:t>冠词</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规则过去式</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规则第三人称</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不规则第三人称</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不可缩约的助动词（</a:t>
            </a:r>
            <a:r>
              <a:rPr sz="1400" dirty="0" err="1">
                <a:solidFill>
                  <a:srgbClr val="ADADAD"/>
                </a:solidFill>
                <a:latin typeface="Arial"/>
                <a:cs typeface="Arial"/>
              </a:rPr>
              <a:t>uncontractible</a:t>
            </a:r>
            <a:r>
              <a:rPr sz="1400" spc="-55" dirty="0">
                <a:solidFill>
                  <a:srgbClr val="ADADAD"/>
                </a:solidFill>
                <a:latin typeface="Arial"/>
                <a:cs typeface="Arial"/>
              </a:rPr>
              <a:t> </a:t>
            </a:r>
            <a:r>
              <a:rPr sz="1400" spc="-10" dirty="0">
                <a:solidFill>
                  <a:srgbClr val="ADADAD"/>
                </a:solidFill>
                <a:latin typeface="Arial"/>
                <a:cs typeface="Arial"/>
              </a:rPr>
              <a:t>auxiliary</a:t>
            </a:r>
            <a:r>
              <a:rPr lang="zh-CN" altLang="en-US" sz="1400" spc="-10" dirty="0">
                <a:solidFill>
                  <a:srgbClr val="ADADAD"/>
                </a:solidFill>
                <a:latin typeface="Arial"/>
                <a:cs typeface="Arial"/>
              </a:rPr>
              <a:t>）</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可缩约的系动词（</a:t>
            </a:r>
            <a:r>
              <a:rPr sz="1400" dirty="0">
                <a:solidFill>
                  <a:srgbClr val="ADADAD"/>
                </a:solidFill>
                <a:latin typeface="Arial"/>
                <a:cs typeface="Arial"/>
              </a:rPr>
              <a:t>contractible</a:t>
            </a:r>
            <a:r>
              <a:rPr sz="1400" spc="-30" dirty="0">
                <a:solidFill>
                  <a:srgbClr val="ADADAD"/>
                </a:solidFill>
                <a:latin typeface="Arial"/>
                <a:cs typeface="Arial"/>
              </a:rPr>
              <a:t> </a:t>
            </a:r>
            <a:r>
              <a:rPr sz="1400" spc="-10" dirty="0">
                <a:solidFill>
                  <a:srgbClr val="ADADAD"/>
                </a:solidFill>
                <a:latin typeface="Arial"/>
                <a:cs typeface="Arial"/>
              </a:rPr>
              <a:t>copula</a:t>
            </a:r>
            <a:r>
              <a:rPr lang="zh-CN" altLang="en-US" sz="1400" spc="-10" dirty="0">
                <a:solidFill>
                  <a:srgbClr val="ADADAD"/>
                </a:solidFill>
                <a:latin typeface="Arial"/>
                <a:cs typeface="Arial"/>
              </a:rPr>
              <a:t>）</a:t>
            </a:r>
            <a:endParaRPr sz="1400" dirty="0">
              <a:latin typeface="Arial"/>
              <a:cs typeface="Arial"/>
            </a:endParaRPr>
          </a:p>
          <a:p>
            <a:pPr marL="774065" lvl="1" indent="-288290">
              <a:lnSpc>
                <a:spcPct val="100000"/>
              </a:lnSpc>
              <a:spcBef>
                <a:spcPts val="270"/>
              </a:spcBef>
              <a:buChar char="-"/>
              <a:tabLst>
                <a:tab pos="774065" algn="l"/>
                <a:tab pos="774700" algn="l"/>
              </a:tabLst>
            </a:pPr>
            <a:r>
              <a:rPr lang="zh-CN" altLang="en-US" sz="1400" dirty="0">
                <a:solidFill>
                  <a:srgbClr val="ADADAD"/>
                </a:solidFill>
                <a:latin typeface="Arial"/>
                <a:cs typeface="Arial"/>
              </a:rPr>
              <a:t>可缩约的助动词（</a:t>
            </a:r>
            <a:r>
              <a:rPr sz="1400" dirty="0">
                <a:solidFill>
                  <a:srgbClr val="ADADAD"/>
                </a:solidFill>
                <a:latin typeface="Arial"/>
                <a:cs typeface="Arial"/>
              </a:rPr>
              <a:t>contractible</a:t>
            </a:r>
            <a:r>
              <a:rPr sz="1400" spc="-30" dirty="0">
                <a:solidFill>
                  <a:srgbClr val="ADADAD"/>
                </a:solidFill>
                <a:latin typeface="Arial"/>
                <a:cs typeface="Arial"/>
              </a:rPr>
              <a:t> </a:t>
            </a:r>
            <a:r>
              <a:rPr sz="1400" spc="-10" dirty="0">
                <a:solidFill>
                  <a:srgbClr val="ADADAD"/>
                </a:solidFill>
                <a:latin typeface="Arial"/>
                <a:cs typeface="Arial"/>
              </a:rPr>
              <a:t>auxiliary</a:t>
            </a:r>
            <a:r>
              <a:rPr lang="zh-CN" altLang="en-US" sz="1400" spc="-10" dirty="0">
                <a:solidFill>
                  <a:srgbClr val="ADADAD"/>
                </a:solidFill>
                <a:latin typeface="Arial"/>
                <a:cs typeface="Arial"/>
              </a:rPr>
              <a:t>）</a:t>
            </a:r>
            <a:endParaRPr sz="1400" dirty="0">
              <a:latin typeface="Arial"/>
              <a:cs typeface="Arial"/>
            </a:endParaRPr>
          </a:p>
        </p:txBody>
      </p:sp>
      <p:pic>
        <p:nvPicPr>
          <p:cNvPr id="4" name="object 4"/>
          <p:cNvPicPr/>
          <p:nvPr/>
        </p:nvPicPr>
        <p:blipFill>
          <a:blip r:embed="rId2" cstate="print"/>
          <a:stretch>
            <a:fillRect/>
          </a:stretch>
        </p:blipFill>
        <p:spPr>
          <a:xfrm>
            <a:off x="4819650" y="2228850"/>
            <a:ext cx="3048000" cy="2286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305810"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形态错误</a:t>
            </a:r>
            <a:endParaRPr spc="-10" dirty="0"/>
          </a:p>
        </p:txBody>
      </p:sp>
      <p:sp>
        <p:nvSpPr>
          <p:cNvPr id="3" name="object 3"/>
          <p:cNvSpPr txBox="1"/>
          <p:nvPr/>
        </p:nvSpPr>
        <p:spPr>
          <a:xfrm>
            <a:off x="537199" y="1176351"/>
            <a:ext cx="8055609" cy="1261884"/>
          </a:xfrm>
          <a:prstGeom prst="rect">
            <a:avLst/>
          </a:prstGeom>
        </p:spPr>
        <p:txBody>
          <a:bodyPr vert="horz" wrap="square" lIns="0" tIns="12700" rIns="0" bIns="0" rtlCol="0">
            <a:spAutoFit/>
          </a:bodyPr>
          <a:lstStyle/>
          <a:p>
            <a:pPr marL="316865" marR="443865" indent="-304800">
              <a:lnSpc>
                <a:spcPct val="114599"/>
              </a:lnSpc>
              <a:spcBef>
                <a:spcPts val="100"/>
              </a:spcBef>
              <a:buChar char="-"/>
              <a:tabLst>
                <a:tab pos="316865" algn="l"/>
                <a:tab pos="317500" algn="l"/>
              </a:tabLst>
            </a:pPr>
            <a:r>
              <a:rPr lang="zh-CN" altLang="en-US" sz="1800" dirty="0">
                <a:solidFill>
                  <a:srgbClr val="ADADAD"/>
                </a:solidFill>
                <a:latin typeface="Arial"/>
                <a:cs typeface="Arial"/>
              </a:rPr>
              <a:t>如果一门语言完全规则（例如土耳其语），就不可能找到人为的错误</a:t>
            </a:r>
            <a:endParaRPr sz="1800" dirty="0">
              <a:latin typeface="Arial"/>
              <a:cs typeface="Arial"/>
            </a:endParaRPr>
          </a:p>
          <a:p>
            <a:pPr marL="316865" marR="5080" indent="-304800">
              <a:lnSpc>
                <a:spcPct val="114599"/>
              </a:lnSpc>
              <a:buChar char="-"/>
              <a:tabLst>
                <a:tab pos="316865" algn="l"/>
                <a:tab pos="317500" algn="l"/>
              </a:tabLst>
            </a:pPr>
            <a:endParaRPr lang="en-US" altLang="zh-CN" sz="1800" dirty="0">
              <a:solidFill>
                <a:srgbClr val="ADADAD"/>
              </a:solidFill>
              <a:latin typeface="Arial"/>
              <a:cs typeface="Arial"/>
            </a:endParaRPr>
          </a:p>
          <a:p>
            <a:pPr marL="316865" marR="5080" indent="-304800">
              <a:lnSpc>
                <a:spcPct val="114599"/>
              </a:lnSpc>
              <a:buChar char="-"/>
              <a:tabLst>
                <a:tab pos="316865" algn="l"/>
                <a:tab pos="317500" algn="l"/>
              </a:tabLst>
            </a:pPr>
            <a:r>
              <a:rPr lang="zh-CN" altLang="en-US" sz="1800" dirty="0">
                <a:solidFill>
                  <a:srgbClr val="ADADAD"/>
                </a:solidFill>
                <a:latin typeface="Arial"/>
                <a:cs typeface="Arial"/>
              </a:rPr>
              <a:t>儿童的错误包括用规则来套不规则形式，例如</a:t>
            </a:r>
            <a:r>
              <a:rPr lang="en-US" altLang="zh-CN" sz="1800" dirty="0">
                <a:solidFill>
                  <a:srgbClr val="ADADAD"/>
                </a:solidFill>
                <a:latin typeface="Arial"/>
                <a:cs typeface="Arial"/>
              </a:rPr>
              <a:t>foots</a:t>
            </a:r>
            <a:r>
              <a:rPr lang="zh-CN" altLang="en-US" sz="1800" dirty="0">
                <a:solidFill>
                  <a:srgbClr val="ADADAD"/>
                </a:solidFill>
                <a:latin typeface="Arial"/>
                <a:cs typeface="Arial"/>
              </a:rPr>
              <a:t>（而不是</a:t>
            </a:r>
            <a:r>
              <a:rPr lang="en-US" altLang="zh-CN" sz="1800" dirty="0">
                <a:solidFill>
                  <a:srgbClr val="ADADAD"/>
                </a:solidFill>
                <a:latin typeface="Arial"/>
                <a:cs typeface="Arial"/>
              </a:rPr>
              <a:t>feet</a:t>
            </a:r>
            <a:r>
              <a:rPr lang="zh-CN" altLang="en-US" sz="1800" dirty="0">
                <a:solidFill>
                  <a:srgbClr val="ADADAD"/>
                </a:solidFill>
                <a:latin typeface="Arial"/>
                <a:cs typeface="Arial"/>
              </a:rPr>
              <a:t>），</a:t>
            </a:r>
            <a:r>
              <a:rPr lang="en-US" altLang="zh-CN" sz="1800" dirty="0" err="1">
                <a:solidFill>
                  <a:srgbClr val="ADADAD"/>
                </a:solidFill>
                <a:latin typeface="Arial"/>
                <a:cs typeface="Arial"/>
              </a:rPr>
              <a:t>eated</a:t>
            </a:r>
            <a:r>
              <a:rPr lang="zh-CN" altLang="en-US" sz="1800" dirty="0">
                <a:solidFill>
                  <a:srgbClr val="ADADAD"/>
                </a:solidFill>
                <a:latin typeface="Arial"/>
                <a:cs typeface="Arial"/>
              </a:rPr>
              <a:t>（而不是</a:t>
            </a:r>
            <a:r>
              <a:rPr lang="en-US" altLang="zh-CN" dirty="0">
                <a:solidFill>
                  <a:srgbClr val="ADADAD"/>
                </a:solidFill>
                <a:latin typeface="Arial"/>
                <a:cs typeface="Arial"/>
              </a:rPr>
              <a:t>ate</a:t>
            </a:r>
            <a:r>
              <a:rPr lang="zh-CN" altLang="en-US" sz="1800" dirty="0">
                <a:solidFill>
                  <a:srgbClr val="ADADAD"/>
                </a:solidFill>
                <a:latin typeface="Arial"/>
                <a:cs typeface="Arial"/>
              </a:rPr>
              <a:t>）</a:t>
            </a:r>
            <a:endParaRPr sz="1800" dirty="0">
              <a:latin typeface="Arial"/>
              <a:cs typeface="Arial"/>
            </a:endParaRPr>
          </a:p>
        </p:txBody>
      </p:sp>
      <p:pic>
        <p:nvPicPr>
          <p:cNvPr id="4" name="object 4"/>
          <p:cNvPicPr/>
          <p:nvPr/>
        </p:nvPicPr>
        <p:blipFill>
          <a:blip r:embed="rId2" cstate="print"/>
          <a:stretch>
            <a:fillRect/>
          </a:stretch>
        </p:blipFill>
        <p:spPr>
          <a:xfrm>
            <a:off x="5295900" y="2419350"/>
            <a:ext cx="2276475" cy="2276475"/>
          </a:xfrm>
          <a:prstGeom prst="rect">
            <a:avLst/>
          </a:prstGeom>
        </p:spPr>
      </p:pic>
      <p:pic>
        <p:nvPicPr>
          <p:cNvPr id="5" name="object 5"/>
          <p:cNvPicPr/>
          <p:nvPr/>
        </p:nvPicPr>
        <p:blipFill>
          <a:blip r:embed="rId3" cstate="print"/>
          <a:stretch>
            <a:fillRect/>
          </a:stretch>
        </p:blipFill>
        <p:spPr>
          <a:xfrm>
            <a:off x="1980449" y="2800349"/>
            <a:ext cx="2048725" cy="20563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305810"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形态错误</a:t>
            </a:r>
            <a:endParaRPr spc="-10" dirty="0"/>
          </a:p>
        </p:txBody>
      </p:sp>
      <p:sp>
        <p:nvSpPr>
          <p:cNvPr id="3" name="object 3"/>
          <p:cNvSpPr txBox="1"/>
          <p:nvPr/>
        </p:nvSpPr>
        <p:spPr>
          <a:xfrm>
            <a:off x="384725" y="1176351"/>
            <a:ext cx="7632700" cy="2878224"/>
          </a:xfrm>
          <a:prstGeom prst="rect">
            <a:avLst/>
          </a:prstGeom>
        </p:spPr>
        <p:txBody>
          <a:bodyPr vert="horz" wrap="square" lIns="0" tIns="12700" rIns="0" bIns="0" rtlCol="0">
            <a:spAutoFit/>
          </a:bodyPr>
          <a:lstStyle/>
          <a:p>
            <a:pPr marL="12700" marR="5080">
              <a:lnSpc>
                <a:spcPct val="114599"/>
              </a:lnSpc>
              <a:spcBef>
                <a:spcPts val="100"/>
              </a:spcBef>
            </a:pPr>
            <a:r>
              <a:rPr sz="1800" dirty="0">
                <a:solidFill>
                  <a:srgbClr val="ADADAD"/>
                </a:solidFill>
                <a:latin typeface="Arial"/>
                <a:cs typeface="Arial"/>
              </a:rPr>
              <a:t>Bowerman</a:t>
            </a:r>
            <a:r>
              <a:rPr sz="1800" spc="-30" dirty="0">
                <a:solidFill>
                  <a:srgbClr val="ADADAD"/>
                </a:solidFill>
                <a:latin typeface="Arial"/>
                <a:cs typeface="Arial"/>
              </a:rPr>
              <a:t> </a:t>
            </a:r>
            <a:r>
              <a:rPr sz="1800" dirty="0">
                <a:solidFill>
                  <a:srgbClr val="ADADAD"/>
                </a:solidFill>
                <a:latin typeface="Arial"/>
                <a:cs typeface="Arial"/>
              </a:rPr>
              <a:t>(1982)</a:t>
            </a:r>
            <a:r>
              <a:rPr sz="1800" spc="-15" dirty="0">
                <a:solidFill>
                  <a:srgbClr val="ADADAD"/>
                </a:solidFill>
                <a:latin typeface="Arial"/>
                <a:cs typeface="Arial"/>
              </a:rPr>
              <a:t> </a:t>
            </a:r>
            <a:r>
              <a:rPr lang="zh-CN" altLang="en-US" sz="1800" spc="-15" dirty="0">
                <a:solidFill>
                  <a:srgbClr val="ADADAD"/>
                </a:solidFill>
                <a:latin typeface="Arial"/>
                <a:cs typeface="Arial"/>
              </a:rPr>
              <a:t>表明，儿童的语形习得经历了几个阶段</a:t>
            </a:r>
            <a:endParaRPr sz="1800" dirty="0">
              <a:latin typeface="Arial"/>
              <a:cs typeface="Arial"/>
            </a:endParaRPr>
          </a:p>
          <a:p>
            <a:pPr>
              <a:lnSpc>
                <a:spcPct val="100000"/>
              </a:lnSpc>
              <a:spcBef>
                <a:spcPts val="45"/>
              </a:spcBef>
            </a:pPr>
            <a:endParaRPr sz="1600" dirty="0">
              <a:latin typeface="Arial"/>
              <a:cs typeface="Arial"/>
            </a:endParaRPr>
          </a:p>
          <a:p>
            <a:pPr marL="469900" indent="-304800">
              <a:lnSpc>
                <a:spcPct val="100000"/>
              </a:lnSpc>
              <a:spcBef>
                <a:spcPts val="5"/>
              </a:spcBef>
              <a:buFont typeface="Arial"/>
              <a:buChar char="-"/>
              <a:tabLst>
                <a:tab pos="469265" algn="l"/>
                <a:tab pos="469900" algn="l"/>
              </a:tabLst>
            </a:pPr>
            <a:r>
              <a:rPr sz="1800" i="1" dirty="0">
                <a:solidFill>
                  <a:srgbClr val="ADADAD"/>
                </a:solidFill>
                <a:latin typeface="Arial"/>
                <a:cs typeface="Arial"/>
              </a:rPr>
              <a:t>un</a:t>
            </a:r>
            <a:r>
              <a:rPr sz="1800" i="1" spc="-25" dirty="0">
                <a:solidFill>
                  <a:srgbClr val="ADADAD"/>
                </a:solidFill>
                <a:latin typeface="Arial"/>
                <a:cs typeface="Arial"/>
              </a:rPr>
              <a:t> </a:t>
            </a:r>
            <a:r>
              <a:rPr lang="zh-CN" altLang="en-US" sz="1800" dirty="0">
                <a:solidFill>
                  <a:srgbClr val="ADADAD"/>
                </a:solidFill>
                <a:latin typeface="Arial"/>
                <a:cs typeface="Arial"/>
              </a:rPr>
              <a:t>这个语素意味着原来动词表达的动作的反转</a:t>
            </a:r>
            <a:endParaRPr sz="1800" dirty="0">
              <a:latin typeface="Arial"/>
              <a:cs typeface="Arial"/>
            </a:endParaRPr>
          </a:p>
          <a:p>
            <a:pPr marL="927100" lvl="1" indent="-288290">
              <a:lnSpc>
                <a:spcPct val="100000"/>
              </a:lnSpc>
              <a:spcBef>
                <a:spcPts val="330"/>
              </a:spcBef>
              <a:buChar char="-"/>
              <a:tabLst>
                <a:tab pos="926465" algn="l"/>
                <a:tab pos="927100" algn="l"/>
              </a:tabLst>
            </a:pPr>
            <a:r>
              <a:rPr sz="1400" dirty="0">
                <a:solidFill>
                  <a:srgbClr val="ADADAD"/>
                </a:solidFill>
                <a:latin typeface="Arial"/>
                <a:cs typeface="Arial"/>
              </a:rPr>
              <a:t>e.g.,</a:t>
            </a:r>
            <a:r>
              <a:rPr sz="1400" spc="-35" dirty="0">
                <a:solidFill>
                  <a:srgbClr val="ADADAD"/>
                </a:solidFill>
                <a:latin typeface="Arial"/>
                <a:cs typeface="Arial"/>
              </a:rPr>
              <a:t> </a:t>
            </a:r>
            <a:r>
              <a:rPr sz="1400" dirty="0">
                <a:solidFill>
                  <a:srgbClr val="ADADAD"/>
                </a:solidFill>
                <a:latin typeface="Arial"/>
                <a:cs typeface="Arial"/>
              </a:rPr>
              <a:t>uncover,</a:t>
            </a:r>
            <a:r>
              <a:rPr sz="1400" spc="-35" dirty="0">
                <a:solidFill>
                  <a:srgbClr val="ADADAD"/>
                </a:solidFill>
                <a:latin typeface="Arial"/>
                <a:cs typeface="Arial"/>
              </a:rPr>
              <a:t> </a:t>
            </a:r>
            <a:r>
              <a:rPr sz="1400" dirty="0">
                <a:solidFill>
                  <a:srgbClr val="ADADAD"/>
                </a:solidFill>
                <a:latin typeface="Arial"/>
                <a:cs typeface="Arial"/>
              </a:rPr>
              <a:t>uncoil,</a:t>
            </a:r>
            <a:r>
              <a:rPr sz="1400" spc="-35" dirty="0">
                <a:solidFill>
                  <a:srgbClr val="ADADAD"/>
                </a:solidFill>
                <a:latin typeface="Arial"/>
                <a:cs typeface="Arial"/>
              </a:rPr>
              <a:t> </a:t>
            </a:r>
            <a:r>
              <a:rPr sz="1400" dirty="0">
                <a:solidFill>
                  <a:srgbClr val="ADADAD"/>
                </a:solidFill>
                <a:latin typeface="Arial"/>
                <a:cs typeface="Arial"/>
              </a:rPr>
              <a:t>undress,</a:t>
            </a:r>
            <a:r>
              <a:rPr sz="1400" spc="-35" dirty="0">
                <a:solidFill>
                  <a:srgbClr val="ADADAD"/>
                </a:solidFill>
                <a:latin typeface="Arial"/>
                <a:cs typeface="Arial"/>
              </a:rPr>
              <a:t> </a:t>
            </a:r>
            <a:r>
              <a:rPr sz="1400" dirty="0">
                <a:solidFill>
                  <a:srgbClr val="ADADAD"/>
                </a:solidFill>
                <a:latin typeface="Arial"/>
                <a:cs typeface="Arial"/>
              </a:rPr>
              <a:t>untie,</a:t>
            </a:r>
            <a:r>
              <a:rPr sz="1400" spc="-30" dirty="0">
                <a:solidFill>
                  <a:srgbClr val="ADADAD"/>
                </a:solidFill>
                <a:latin typeface="Arial"/>
                <a:cs typeface="Arial"/>
              </a:rPr>
              <a:t> </a:t>
            </a:r>
            <a:r>
              <a:rPr sz="1400" spc="-10" dirty="0">
                <a:solidFill>
                  <a:srgbClr val="ADADAD"/>
                </a:solidFill>
                <a:latin typeface="Arial"/>
                <a:cs typeface="Arial"/>
              </a:rPr>
              <a:t>unwrap</a:t>
            </a:r>
            <a:endParaRPr sz="1400" dirty="0">
              <a:latin typeface="Arial"/>
              <a:cs typeface="Arial"/>
            </a:endParaRPr>
          </a:p>
          <a:p>
            <a:pPr marL="469900" indent="-304800">
              <a:lnSpc>
                <a:spcPct val="100000"/>
              </a:lnSpc>
              <a:spcBef>
                <a:spcPts val="254"/>
              </a:spcBef>
              <a:buChar char="-"/>
              <a:tabLst>
                <a:tab pos="469265" algn="l"/>
                <a:tab pos="469900" algn="l"/>
              </a:tabLst>
            </a:pPr>
            <a:r>
              <a:rPr lang="en-US" sz="1800" i="1" dirty="0">
                <a:solidFill>
                  <a:srgbClr val="ADADAD"/>
                </a:solidFill>
                <a:latin typeface="Arial"/>
                <a:cs typeface="Arial"/>
              </a:rPr>
              <a:t>un </a:t>
            </a:r>
            <a:r>
              <a:rPr lang="zh-CN" altLang="en-US" sz="1800" dirty="0">
                <a:solidFill>
                  <a:srgbClr val="ADADAD"/>
                </a:solidFill>
                <a:latin typeface="Arial"/>
                <a:cs typeface="Arial"/>
              </a:rPr>
              <a:t>并不适用于所有动词</a:t>
            </a:r>
            <a:endParaRPr sz="1800" dirty="0">
              <a:latin typeface="Arial"/>
              <a:cs typeface="Arial"/>
            </a:endParaRPr>
          </a:p>
          <a:p>
            <a:pPr marL="927100" lvl="1" indent="-288290">
              <a:lnSpc>
                <a:spcPct val="100000"/>
              </a:lnSpc>
              <a:spcBef>
                <a:spcPts val="330"/>
              </a:spcBef>
              <a:buChar char="-"/>
              <a:tabLst>
                <a:tab pos="926465" algn="l"/>
                <a:tab pos="927100" algn="l"/>
              </a:tabLst>
            </a:pPr>
            <a:r>
              <a:rPr sz="1400" dirty="0">
                <a:solidFill>
                  <a:srgbClr val="ADADAD"/>
                </a:solidFill>
                <a:latin typeface="Arial"/>
                <a:cs typeface="Arial"/>
              </a:rPr>
              <a:t>e.g.,</a:t>
            </a:r>
            <a:r>
              <a:rPr sz="1400" spc="-30" dirty="0">
                <a:solidFill>
                  <a:srgbClr val="ADADAD"/>
                </a:solidFill>
                <a:latin typeface="Arial"/>
                <a:cs typeface="Arial"/>
              </a:rPr>
              <a:t> </a:t>
            </a:r>
            <a:r>
              <a:rPr sz="1400" dirty="0">
                <a:solidFill>
                  <a:srgbClr val="ADADAD"/>
                </a:solidFill>
                <a:latin typeface="Arial"/>
                <a:cs typeface="Arial"/>
              </a:rPr>
              <a:t>*</a:t>
            </a:r>
            <a:r>
              <a:rPr sz="1400" spc="-25" dirty="0">
                <a:solidFill>
                  <a:srgbClr val="ADADAD"/>
                </a:solidFill>
                <a:latin typeface="Arial"/>
                <a:cs typeface="Arial"/>
              </a:rPr>
              <a:t> </a:t>
            </a:r>
            <a:r>
              <a:rPr sz="1400" dirty="0">
                <a:solidFill>
                  <a:srgbClr val="ADADAD"/>
                </a:solidFill>
                <a:latin typeface="Arial"/>
                <a:cs typeface="Arial"/>
              </a:rPr>
              <a:t>unbreak,</a:t>
            </a:r>
            <a:r>
              <a:rPr sz="1400" spc="-25" dirty="0">
                <a:solidFill>
                  <a:srgbClr val="ADADAD"/>
                </a:solidFill>
                <a:latin typeface="Arial"/>
                <a:cs typeface="Arial"/>
              </a:rPr>
              <a:t> </a:t>
            </a:r>
            <a:r>
              <a:rPr sz="1400" dirty="0">
                <a:solidFill>
                  <a:srgbClr val="ADADAD"/>
                </a:solidFill>
                <a:latin typeface="Arial"/>
                <a:cs typeface="Arial"/>
              </a:rPr>
              <a:t>*undry,</a:t>
            </a:r>
            <a:r>
              <a:rPr sz="1400" spc="-25" dirty="0">
                <a:solidFill>
                  <a:srgbClr val="ADADAD"/>
                </a:solidFill>
                <a:latin typeface="Arial"/>
                <a:cs typeface="Arial"/>
              </a:rPr>
              <a:t> </a:t>
            </a:r>
            <a:r>
              <a:rPr sz="1400" spc="-10" dirty="0">
                <a:solidFill>
                  <a:srgbClr val="ADADAD"/>
                </a:solidFill>
                <a:latin typeface="Arial"/>
                <a:cs typeface="Arial"/>
              </a:rPr>
              <a:t>*unspill</a:t>
            </a:r>
            <a:endParaRPr sz="1400" dirty="0">
              <a:latin typeface="Arial"/>
              <a:cs typeface="Arial"/>
            </a:endParaRPr>
          </a:p>
          <a:p>
            <a:pPr marL="469900" indent="-304800">
              <a:lnSpc>
                <a:spcPct val="100000"/>
              </a:lnSpc>
              <a:spcBef>
                <a:spcPts val="254"/>
              </a:spcBef>
              <a:buChar char="-"/>
              <a:tabLst>
                <a:tab pos="469265" algn="l"/>
                <a:tab pos="469900" algn="l"/>
              </a:tabLst>
            </a:pPr>
            <a:r>
              <a:rPr lang="zh-CN" altLang="en-US" sz="1800" dirty="0">
                <a:solidFill>
                  <a:srgbClr val="ADADAD"/>
                </a:solidFill>
                <a:latin typeface="Arial"/>
                <a:cs typeface="Arial"/>
              </a:rPr>
              <a:t>第一阶段：正确运用，还</a:t>
            </a:r>
            <a:r>
              <a:rPr lang="zh-CN" altLang="en-US" dirty="0">
                <a:solidFill>
                  <a:srgbClr val="ADADAD"/>
                </a:solidFill>
                <a:latin typeface="Arial"/>
                <a:cs typeface="Arial"/>
              </a:rPr>
              <a:t>没有生搬硬套</a:t>
            </a:r>
            <a:endParaRPr sz="1800" dirty="0">
              <a:latin typeface="Arial"/>
              <a:cs typeface="Arial"/>
            </a:endParaRPr>
          </a:p>
          <a:p>
            <a:pPr marL="469900" indent="-304800">
              <a:lnSpc>
                <a:spcPct val="100000"/>
              </a:lnSpc>
              <a:spcBef>
                <a:spcPts val="315"/>
              </a:spcBef>
              <a:buChar char="-"/>
              <a:tabLst>
                <a:tab pos="469265" algn="l"/>
                <a:tab pos="469900" algn="l"/>
              </a:tabLst>
            </a:pPr>
            <a:r>
              <a:rPr lang="zh-CN" altLang="en-US" sz="1800" dirty="0">
                <a:solidFill>
                  <a:srgbClr val="ADADAD"/>
                </a:solidFill>
                <a:latin typeface="Arial"/>
                <a:cs typeface="Arial"/>
              </a:rPr>
              <a:t>第二阶段：开始犯错，开始生搬硬套</a:t>
            </a:r>
            <a:endParaRPr sz="1800" dirty="0">
              <a:latin typeface="Arial"/>
              <a:cs typeface="Arial"/>
            </a:endParaRPr>
          </a:p>
          <a:p>
            <a:pPr marL="927100" lvl="1" indent="-288290">
              <a:lnSpc>
                <a:spcPct val="100000"/>
              </a:lnSpc>
              <a:spcBef>
                <a:spcPts val="330"/>
              </a:spcBef>
              <a:buChar char="-"/>
              <a:tabLst>
                <a:tab pos="926465" algn="l"/>
                <a:tab pos="927100" algn="l"/>
              </a:tabLst>
            </a:pPr>
            <a:r>
              <a:rPr sz="1400" dirty="0">
                <a:solidFill>
                  <a:srgbClr val="ADADAD"/>
                </a:solidFill>
                <a:latin typeface="Arial"/>
                <a:cs typeface="Arial"/>
              </a:rPr>
              <a:t>*uncome,</a:t>
            </a:r>
            <a:r>
              <a:rPr sz="1400" spc="-40" dirty="0">
                <a:solidFill>
                  <a:srgbClr val="ADADAD"/>
                </a:solidFill>
                <a:latin typeface="Arial"/>
                <a:cs typeface="Arial"/>
              </a:rPr>
              <a:t> </a:t>
            </a:r>
            <a:r>
              <a:rPr sz="1400" dirty="0">
                <a:solidFill>
                  <a:srgbClr val="ADADAD"/>
                </a:solidFill>
                <a:latin typeface="Arial"/>
                <a:cs typeface="Arial"/>
              </a:rPr>
              <a:t>*unclothes,</a:t>
            </a:r>
            <a:r>
              <a:rPr sz="1400" spc="-25" dirty="0">
                <a:solidFill>
                  <a:srgbClr val="ADADAD"/>
                </a:solidFill>
                <a:latin typeface="Arial"/>
                <a:cs typeface="Arial"/>
              </a:rPr>
              <a:t> </a:t>
            </a:r>
            <a:r>
              <a:rPr sz="1400" dirty="0">
                <a:solidFill>
                  <a:srgbClr val="ADADAD"/>
                </a:solidFill>
                <a:latin typeface="Arial"/>
                <a:cs typeface="Arial"/>
              </a:rPr>
              <a:t>*unhang,</a:t>
            </a:r>
            <a:r>
              <a:rPr sz="1400" spc="-25" dirty="0">
                <a:solidFill>
                  <a:srgbClr val="ADADAD"/>
                </a:solidFill>
                <a:latin typeface="Arial"/>
                <a:cs typeface="Arial"/>
              </a:rPr>
              <a:t> </a:t>
            </a:r>
            <a:r>
              <a:rPr sz="1400" dirty="0">
                <a:solidFill>
                  <a:srgbClr val="ADADAD"/>
                </a:solidFill>
                <a:latin typeface="Arial"/>
                <a:cs typeface="Arial"/>
              </a:rPr>
              <a:t>*unpeel</a:t>
            </a:r>
            <a:r>
              <a:rPr sz="1400" spc="-30" dirty="0">
                <a:solidFill>
                  <a:srgbClr val="ADADAD"/>
                </a:solidFill>
                <a:latin typeface="Arial"/>
                <a:cs typeface="Arial"/>
              </a:rPr>
              <a:t> </a:t>
            </a:r>
            <a:r>
              <a:rPr sz="1400" dirty="0">
                <a:solidFill>
                  <a:srgbClr val="ADADAD"/>
                </a:solidFill>
                <a:latin typeface="Arial"/>
                <a:cs typeface="Arial"/>
              </a:rPr>
              <a:t>(to</a:t>
            </a:r>
            <a:r>
              <a:rPr sz="1400" spc="-25" dirty="0">
                <a:solidFill>
                  <a:srgbClr val="ADADAD"/>
                </a:solidFill>
                <a:latin typeface="Arial"/>
                <a:cs typeface="Arial"/>
              </a:rPr>
              <a:t> </a:t>
            </a:r>
            <a:r>
              <a:rPr sz="1400" dirty="0">
                <a:solidFill>
                  <a:srgbClr val="ADADAD"/>
                </a:solidFill>
                <a:latin typeface="Arial"/>
                <a:cs typeface="Arial"/>
              </a:rPr>
              <a:t>mean</a:t>
            </a:r>
            <a:r>
              <a:rPr sz="1400" spc="-25" dirty="0">
                <a:solidFill>
                  <a:srgbClr val="ADADAD"/>
                </a:solidFill>
                <a:latin typeface="Arial"/>
                <a:cs typeface="Arial"/>
              </a:rPr>
              <a:t> </a:t>
            </a:r>
            <a:r>
              <a:rPr sz="1400" dirty="0">
                <a:solidFill>
                  <a:srgbClr val="ADADAD"/>
                </a:solidFill>
                <a:latin typeface="Arial"/>
                <a:cs typeface="Arial"/>
              </a:rPr>
              <a:t>peel),</a:t>
            </a:r>
            <a:r>
              <a:rPr sz="1400" spc="-30" dirty="0">
                <a:solidFill>
                  <a:srgbClr val="ADADAD"/>
                </a:solidFill>
                <a:latin typeface="Arial"/>
                <a:cs typeface="Arial"/>
              </a:rPr>
              <a:t> </a:t>
            </a:r>
            <a:r>
              <a:rPr sz="1400" dirty="0">
                <a:solidFill>
                  <a:srgbClr val="ADADAD"/>
                </a:solidFill>
                <a:latin typeface="Arial"/>
                <a:cs typeface="Arial"/>
              </a:rPr>
              <a:t>*unopen</a:t>
            </a:r>
            <a:r>
              <a:rPr sz="1400" spc="-25" dirty="0">
                <a:solidFill>
                  <a:srgbClr val="ADADAD"/>
                </a:solidFill>
                <a:latin typeface="Arial"/>
                <a:cs typeface="Arial"/>
              </a:rPr>
              <a:t> </a:t>
            </a:r>
            <a:r>
              <a:rPr sz="1400" dirty="0">
                <a:solidFill>
                  <a:srgbClr val="ADADAD"/>
                </a:solidFill>
                <a:latin typeface="Arial"/>
                <a:cs typeface="Arial"/>
              </a:rPr>
              <a:t>(to</a:t>
            </a:r>
            <a:r>
              <a:rPr sz="1400" spc="-25" dirty="0">
                <a:solidFill>
                  <a:srgbClr val="ADADAD"/>
                </a:solidFill>
                <a:latin typeface="Arial"/>
                <a:cs typeface="Arial"/>
              </a:rPr>
              <a:t> </a:t>
            </a:r>
            <a:r>
              <a:rPr sz="1400" dirty="0">
                <a:solidFill>
                  <a:srgbClr val="ADADAD"/>
                </a:solidFill>
                <a:latin typeface="Arial"/>
                <a:cs typeface="Arial"/>
              </a:rPr>
              <a:t>mean</a:t>
            </a:r>
            <a:r>
              <a:rPr sz="1400" spc="-25" dirty="0">
                <a:solidFill>
                  <a:srgbClr val="ADADAD"/>
                </a:solidFill>
                <a:latin typeface="Arial"/>
                <a:cs typeface="Arial"/>
              </a:rPr>
              <a:t> </a:t>
            </a:r>
            <a:r>
              <a:rPr sz="1400" spc="-10" dirty="0">
                <a:solidFill>
                  <a:srgbClr val="ADADAD"/>
                </a:solidFill>
                <a:latin typeface="Arial"/>
                <a:cs typeface="Arial"/>
              </a:rPr>
              <a:t>open)</a:t>
            </a:r>
            <a:endParaRPr sz="1400" dirty="0">
              <a:latin typeface="Arial"/>
              <a:cs typeface="Arial"/>
            </a:endParaRPr>
          </a:p>
          <a:p>
            <a:pPr marL="469900" indent="-304800">
              <a:lnSpc>
                <a:spcPct val="100000"/>
              </a:lnSpc>
              <a:spcBef>
                <a:spcPts val="254"/>
              </a:spcBef>
              <a:buChar char="-"/>
              <a:tabLst>
                <a:tab pos="469265" algn="l"/>
                <a:tab pos="469900" algn="l"/>
              </a:tabLst>
            </a:pPr>
            <a:r>
              <a:rPr lang="zh-CN" altLang="en-US" sz="1800" dirty="0">
                <a:solidFill>
                  <a:srgbClr val="ADADAD"/>
                </a:solidFill>
                <a:latin typeface="Arial"/>
                <a:cs typeface="Arial"/>
              </a:rPr>
              <a:t>第三阶段：成年模式</a:t>
            </a:r>
            <a:endParaRPr sz="1800" dirty="0">
              <a:latin typeface="Arial"/>
              <a:cs typeface="Arial"/>
            </a:endParaRPr>
          </a:p>
        </p:txBody>
      </p:sp>
      <p:pic>
        <p:nvPicPr>
          <p:cNvPr id="4" name="object 4"/>
          <p:cNvPicPr/>
          <p:nvPr/>
        </p:nvPicPr>
        <p:blipFill>
          <a:blip r:embed="rId2" cstate="print"/>
          <a:stretch>
            <a:fillRect/>
          </a:stretch>
        </p:blipFill>
        <p:spPr>
          <a:xfrm>
            <a:off x="5943600" y="1895475"/>
            <a:ext cx="2040699" cy="13525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305810"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形态错误</a:t>
            </a:r>
            <a:endParaRPr spc="-10" dirty="0"/>
          </a:p>
        </p:txBody>
      </p:sp>
      <p:sp>
        <p:nvSpPr>
          <p:cNvPr id="3" name="object 3"/>
          <p:cNvSpPr txBox="1"/>
          <p:nvPr/>
        </p:nvSpPr>
        <p:spPr>
          <a:xfrm>
            <a:off x="537199" y="1162308"/>
            <a:ext cx="7250430" cy="2306401"/>
          </a:xfrm>
          <a:prstGeom prst="rect">
            <a:avLst/>
          </a:prstGeom>
        </p:spPr>
        <p:txBody>
          <a:bodyPr vert="horz" wrap="square" lIns="0" tIns="66675" rIns="0" bIns="0" rtlCol="0">
            <a:spAutoFit/>
          </a:bodyPr>
          <a:lstStyle/>
          <a:p>
            <a:pPr marL="316865" indent="-304800">
              <a:lnSpc>
                <a:spcPct val="100000"/>
              </a:lnSpc>
              <a:spcBef>
                <a:spcPts val="525"/>
              </a:spcBef>
              <a:buChar char="-"/>
              <a:tabLst>
                <a:tab pos="316865" algn="l"/>
                <a:tab pos="317500" algn="l"/>
              </a:tabLst>
            </a:pPr>
            <a:r>
              <a:rPr lang="zh-CN" altLang="en-US" sz="1800" dirty="0">
                <a:solidFill>
                  <a:srgbClr val="ADADAD"/>
                </a:solidFill>
                <a:latin typeface="Arial"/>
                <a:cs typeface="Arial"/>
              </a:rPr>
              <a:t>同样的习得阶段也可见于其他类型的语素</a:t>
            </a:r>
            <a:endParaRPr sz="1800" dirty="0">
              <a:latin typeface="Arial"/>
              <a:cs typeface="Arial"/>
            </a:endParaRPr>
          </a:p>
          <a:p>
            <a:pPr marL="774065" lvl="1" indent="-288290">
              <a:lnSpc>
                <a:spcPct val="100000"/>
              </a:lnSpc>
              <a:spcBef>
                <a:spcPts val="330"/>
              </a:spcBef>
              <a:buChar char="-"/>
              <a:tabLst>
                <a:tab pos="774065" algn="l"/>
                <a:tab pos="774700" algn="l"/>
              </a:tabLst>
            </a:pPr>
            <a:r>
              <a:rPr sz="1400" dirty="0">
                <a:solidFill>
                  <a:srgbClr val="ADADAD"/>
                </a:solidFill>
                <a:latin typeface="Arial"/>
                <a:cs typeface="Arial"/>
              </a:rPr>
              <a:t>e.g.</a:t>
            </a:r>
            <a:r>
              <a:rPr sz="1400" spc="-20" dirty="0">
                <a:solidFill>
                  <a:srgbClr val="ADADAD"/>
                </a:solidFill>
                <a:latin typeface="Arial"/>
                <a:cs typeface="Arial"/>
              </a:rPr>
              <a:t> </a:t>
            </a:r>
            <a:r>
              <a:rPr lang="zh-CN" altLang="en-US" sz="1400" spc="-20" dirty="0">
                <a:solidFill>
                  <a:srgbClr val="ADADAD"/>
                </a:solidFill>
                <a:latin typeface="Arial"/>
                <a:cs typeface="Arial"/>
              </a:rPr>
              <a:t>时态和数</a:t>
            </a:r>
            <a:endParaRPr sz="1400" dirty="0">
              <a:latin typeface="Arial"/>
              <a:cs typeface="Arial"/>
            </a:endParaRPr>
          </a:p>
          <a:p>
            <a:pPr marL="316865" indent="-304800">
              <a:lnSpc>
                <a:spcPct val="100000"/>
              </a:lnSpc>
              <a:spcBef>
                <a:spcPts val="254"/>
              </a:spcBef>
              <a:buChar char="-"/>
              <a:tabLst>
                <a:tab pos="316865" algn="l"/>
                <a:tab pos="317500" algn="l"/>
              </a:tabLst>
            </a:pPr>
            <a:r>
              <a:rPr lang="zh-CN" altLang="en-US" sz="1800" dirty="0">
                <a:solidFill>
                  <a:srgbClr val="ADADAD"/>
                </a:solidFill>
                <a:latin typeface="Arial"/>
                <a:cs typeface="Arial"/>
              </a:rPr>
              <a:t>第一阶段：正确运用，还没有生搬硬套</a:t>
            </a:r>
          </a:p>
          <a:p>
            <a:pPr marL="774065" lvl="1" indent="-288290">
              <a:lnSpc>
                <a:spcPct val="100000"/>
              </a:lnSpc>
              <a:spcBef>
                <a:spcPts val="330"/>
              </a:spcBef>
              <a:buChar char="-"/>
              <a:tabLst>
                <a:tab pos="774065" algn="l"/>
                <a:tab pos="774700" algn="l"/>
              </a:tabLst>
            </a:pPr>
            <a:r>
              <a:rPr sz="1400" dirty="0">
                <a:solidFill>
                  <a:srgbClr val="ADADAD"/>
                </a:solidFill>
                <a:latin typeface="Arial"/>
                <a:cs typeface="Arial"/>
              </a:rPr>
              <a:t>feet,</a:t>
            </a:r>
            <a:r>
              <a:rPr sz="1400" spc="-25" dirty="0">
                <a:solidFill>
                  <a:srgbClr val="ADADAD"/>
                </a:solidFill>
                <a:latin typeface="Arial"/>
                <a:cs typeface="Arial"/>
              </a:rPr>
              <a:t> </a:t>
            </a:r>
            <a:r>
              <a:rPr sz="1400" dirty="0">
                <a:solidFill>
                  <a:srgbClr val="ADADAD"/>
                </a:solidFill>
                <a:latin typeface="Arial"/>
                <a:cs typeface="Arial"/>
              </a:rPr>
              <a:t>ate,</a:t>
            </a:r>
            <a:r>
              <a:rPr sz="1400" spc="-20" dirty="0">
                <a:solidFill>
                  <a:srgbClr val="ADADAD"/>
                </a:solidFill>
                <a:latin typeface="Arial"/>
                <a:cs typeface="Arial"/>
              </a:rPr>
              <a:t> </a:t>
            </a:r>
            <a:r>
              <a:rPr sz="1400" spc="-10" dirty="0">
                <a:solidFill>
                  <a:srgbClr val="ADADAD"/>
                </a:solidFill>
                <a:latin typeface="Arial"/>
                <a:cs typeface="Arial"/>
              </a:rPr>
              <a:t>played</a:t>
            </a:r>
            <a:endParaRPr sz="1400" dirty="0">
              <a:latin typeface="Arial"/>
              <a:cs typeface="Arial"/>
            </a:endParaRPr>
          </a:p>
          <a:p>
            <a:pPr marL="316865" indent="-304800">
              <a:lnSpc>
                <a:spcPct val="100000"/>
              </a:lnSpc>
              <a:spcBef>
                <a:spcPts val="254"/>
              </a:spcBef>
              <a:buChar char="-"/>
              <a:tabLst>
                <a:tab pos="316865" algn="l"/>
                <a:tab pos="317500" algn="l"/>
              </a:tabLst>
            </a:pPr>
            <a:r>
              <a:rPr lang="zh-CN" altLang="en-US" sz="1800" dirty="0">
                <a:solidFill>
                  <a:srgbClr val="ADADAD"/>
                </a:solidFill>
                <a:latin typeface="Arial"/>
                <a:cs typeface="Arial"/>
              </a:rPr>
              <a:t>第二阶段：开始犯错，</a:t>
            </a:r>
            <a:r>
              <a:rPr lang="zh-CN" altLang="en-US" dirty="0">
                <a:solidFill>
                  <a:srgbClr val="ADADAD"/>
                </a:solidFill>
                <a:latin typeface="Arial"/>
                <a:cs typeface="Arial"/>
              </a:rPr>
              <a:t>开始</a:t>
            </a:r>
            <a:r>
              <a:rPr lang="zh-CN" altLang="en-US" sz="1800" dirty="0">
                <a:solidFill>
                  <a:srgbClr val="ADADAD"/>
                </a:solidFill>
                <a:latin typeface="Arial"/>
                <a:cs typeface="Arial"/>
              </a:rPr>
              <a:t>生搬硬套</a:t>
            </a:r>
            <a:endParaRPr sz="1800" dirty="0">
              <a:latin typeface="Arial"/>
              <a:cs typeface="Arial"/>
            </a:endParaRPr>
          </a:p>
          <a:p>
            <a:pPr marL="774065" lvl="1" indent="-288290">
              <a:lnSpc>
                <a:spcPct val="100000"/>
              </a:lnSpc>
              <a:spcBef>
                <a:spcPts val="330"/>
              </a:spcBef>
              <a:buChar char="-"/>
              <a:tabLst>
                <a:tab pos="774065" algn="l"/>
                <a:tab pos="774700" algn="l"/>
              </a:tabLst>
            </a:pPr>
            <a:r>
              <a:rPr sz="1400" dirty="0">
                <a:solidFill>
                  <a:srgbClr val="ADADAD"/>
                </a:solidFill>
                <a:latin typeface="Arial"/>
                <a:cs typeface="Arial"/>
              </a:rPr>
              <a:t>foots,</a:t>
            </a:r>
            <a:r>
              <a:rPr sz="1400" spc="-30" dirty="0">
                <a:solidFill>
                  <a:srgbClr val="ADADAD"/>
                </a:solidFill>
                <a:latin typeface="Arial"/>
                <a:cs typeface="Arial"/>
              </a:rPr>
              <a:t> </a:t>
            </a:r>
            <a:r>
              <a:rPr sz="1400" dirty="0">
                <a:solidFill>
                  <a:srgbClr val="ADADAD"/>
                </a:solidFill>
                <a:latin typeface="Arial"/>
                <a:cs typeface="Arial"/>
              </a:rPr>
              <a:t>eated,</a:t>
            </a:r>
            <a:r>
              <a:rPr sz="1400" spc="-25" dirty="0">
                <a:solidFill>
                  <a:srgbClr val="ADADAD"/>
                </a:solidFill>
                <a:latin typeface="Arial"/>
                <a:cs typeface="Arial"/>
              </a:rPr>
              <a:t> </a:t>
            </a:r>
            <a:r>
              <a:rPr sz="1400" dirty="0">
                <a:solidFill>
                  <a:srgbClr val="ADADAD"/>
                </a:solidFill>
                <a:latin typeface="Arial"/>
                <a:cs typeface="Arial"/>
              </a:rPr>
              <a:t>feets,</a:t>
            </a:r>
            <a:r>
              <a:rPr sz="1400" spc="-25" dirty="0">
                <a:solidFill>
                  <a:srgbClr val="ADADAD"/>
                </a:solidFill>
                <a:latin typeface="Arial"/>
                <a:cs typeface="Arial"/>
              </a:rPr>
              <a:t> </a:t>
            </a:r>
            <a:r>
              <a:rPr sz="1400" spc="-20" dirty="0">
                <a:solidFill>
                  <a:srgbClr val="ADADAD"/>
                </a:solidFill>
                <a:latin typeface="Arial"/>
                <a:cs typeface="Arial"/>
              </a:rPr>
              <a:t>ated</a:t>
            </a:r>
            <a:endParaRPr sz="1400" dirty="0">
              <a:latin typeface="Arial"/>
              <a:cs typeface="Arial"/>
            </a:endParaRPr>
          </a:p>
          <a:p>
            <a:pPr marL="469900" indent="-304800">
              <a:lnSpc>
                <a:spcPct val="100000"/>
              </a:lnSpc>
              <a:spcBef>
                <a:spcPts val="254"/>
              </a:spcBef>
              <a:buChar char="-"/>
              <a:tabLst>
                <a:tab pos="469265" algn="l"/>
                <a:tab pos="469900" algn="l"/>
              </a:tabLst>
            </a:pPr>
            <a:r>
              <a:rPr lang="zh-CN" altLang="en-US" sz="1800" dirty="0">
                <a:solidFill>
                  <a:srgbClr val="ADADAD"/>
                </a:solidFill>
                <a:latin typeface="Arial"/>
                <a:cs typeface="Arial"/>
              </a:rPr>
              <a:t>第三阶段：成年模式</a:t>
            </a:r>
            <a:endParaRPr lang="zh-CN" altLang="en-US" sz="1800" dirty="0">
              <a:latin typeface="Arial"/>
              <a:cs typeface="Arial"/>
            </a:endParaRPr>
          </a:p>
          <a:p>
            <a:pPr marL="774065" lvl="1" indent="-288290">
              <a:lnSpc>
                <a:spcPct val="100000"/>
              </a:lnSpc>
              <a:spcBef>
                <a:spcPts val="330"/>
              </a:spcBef>
              <a:buChar char="-"/>
              <a:tabLst>
                <a:tab pos="774065" algn="l"/>
                <a:tab pos="774700" algn="l"/>
              </a:tabLst>
            </a:pPr>
            <a:r>
              <a:rPr sz="1400" dirty="0">
                <a:solidFill>
                  <a:srgbClr val="ADADAD"/>
                </a:solidFill>
                <a:latin typeface="Arial"/>
                <a:cs typeface="Arial"/>
              </a:rPr>
              <a:t>foot/feet,</a:t>
            </a:r>
            <a:r>
              <a:rPr sz="1400" spc="-45" dirty="0">
                <a:solidFill>
                  <a:srgbClr val="ADADAD"/>
                </a:solidFill>
                <a:latin typeface="Arial"/>
                <a:cs typeface="Arial"/>
              </a:rPr>
              <a:t> </a:t>
            </a:r>
            <a:r>
              <a:rPr sz="1400" dirty="0">
                <a:solidFill>
                  <a:srgbClr val="ADADAD"/>
                </a:solidFill>
                <a:latin typeface="Arial"/>
                <a:cs typeface="Arial"/>
              </a:rPr>
              <a:t>eat/ate,</a:t>
            </a:r>
            <a:r>
              <a:rPr sz="1400" spc="-45" dirty="0">
                <a:solidFill>
                  <a:srgbClr val="ADADAD"/>
                </a:solidFill>
                <a:latin typeface="Arial"/>
                <a:cs typeface="Arial"/>
              </a:rPr>
              <a:t> </a:t>
            </a:r>
            <a:r>
              <a:rPr sz="1400" spc="-10" dirty="0">
                <a:solidFill>
                  <a:srgbClr val="ADADAD"/>
                </a:solidFill>
                <a:latin typeface="Arial"/>
                <a:cs typeface="Arial"/>
              </a:rPr>
              <a:t>played</a:t>
            </a:r>
            <a:endParaRPr sz="1400" dirty="0">
              <a:latin typeface="Arial"/>
              <a:cs typeface="Arial"/>
            </a:endParaRPr>
          </a:p>
        </p:txBody>
      </p:sp>
      <p:pic>
        <p:nvPicPr>
          <p:cNvPr id="4" name="object 4"/>
          <p:cNvPicPr/>
          <p:nvPr/>
        </p:nvPicPr>
        <p:blipFill>
          <a:blip r:embed="rId2" cstate="print"/>
          <a:stretch>
            <a:fillRect/>
          </a:stretch>
        </p:blipFill>
        <p:spPr>
          <a:xfrm>
            <a:off x="5591175" y="1762125"/>
            <a:ext cx="3196065" cy="31496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305810" cy="443711"/>
          </a:xfrm>
          <a:prstGeom prst="rect">
            <a:avLst/>
          </a:prstGeom>
        </p:spPr>
        <p:txBody>
          <a:bodyPr vert="horz" wrap="square" lIns="0" tIns="12700" rIns="0" bIns="0" rtlCol="0">
            <a:spAutoFit/>
          </a:bodyPr>
          <a:lstStyle/>
          <a:p>
            <a:pPr marL="12700">
              <a:lnSpc>
                <a:spcPct val="100000"/>
              </a:lnSpc>
              <a:spcBef>
                <a:spcPts val="100"/>
              </a:spcBef>
            </a:pPr>
            <a:r>
              <a:rPr lang="zh-CN" altLang="en-US"/>
              <a:t>形态错误</a:t>
            </a:r>
            <a:endParaRPr spc="-10" dirty="0"/>
          </a:p>
        </p:txBody>
      </p:sp>
      <p:sp>
        <p:nvSpPr>
          <p:cNvPr id="3" name="object 3"/>
          <p:cNvSpPr txBox="1"/>
          <p:nvPr/>
        </p:nvSpPr>
        <p:spPr>
          <a:xfrm>
            <a:off x="537199" y="1176351"/>
            <a:ext cx="7884795" cy="1598257"/>
          </a:xfrm>
          <a:prstGeom prst="rect">
            <a:avLst/>
          </a:prstGeom>
        </p:spPr>
        <p:txBody>
          <a:bodyPr vert="horz" wrap="square" lIns="0" tIns="52704" rIns="0" bIns="0" rtlCol="0">
            <a:spAutoFit/>
          </a:bodyPr>
          <a:lstStyle/>
          <a:p>
            <a:pPr marL="316865" indent="-304800">
              <a:lnSpc>
                <a:spcPct val="100000"/>
              </a:lnSpc>
              <a:spcBef>
                <a:spcPts val="414"/>
              </a:spcBef>
              <a:buChar char="-"/>
              <a:tabLst>
                <a:tab pos="316865" algn="l"/>
                <a:tab pos="317500" algn="l"/>
              </a:tabLst>
            </a:pPr>
            <a:r>
              <a:rPr lang="zh-CN" altLang="en-US" sz="1800" dirty="0">
                <a:solidFill>
                  <a:srgbClr val="ADADAD"/>
                </a:solidFill>
                <a:latin typeface="Arial"/>
                <a:cs typeface="Arial"/>
              </a:rPr>
              <a:t>首先，儿童能够正确使用</a:t>
            </a:r>
            <a:r>
              <a:rPr lang="zh-CN" altLang="en-US" dirty="0">
                <a:solidFill>
                  <a:srgbClr val="ADADAD"/>
                </a:solidFill>
                <a:latin typeface="Arial"/>
                <a:cs typeface="Arial"/>
              </a:rPr>
              <a:t>无需分析的</a:t>
            </a:r>
            <a:r>
              <a:rPr lang="zh-CN" altLang="en-US" sz="1800" dirty="0">
                <a:solidFill>
                  <a:srgbClr val="ADADAD"/>
                </a:solidFill>
                <a:latin typeface="Arial"/>
                <a:cs typeface="Arial"/>
              </a:rPr>
              <a:t>语素（第一阶段）</a:t>
            </a:r>
            <a:endParaRPr sz="1800" dirty="0">
              <a:latin typeface="Arial"/>
              <a:cs typeface="Arial"/>
            </a:endParaRPr>
          </a:p>
          <a:p>
            <a:pPr marL="316865" indent="-304800">
              <a:lnSpc>
                <a:spcPct val="100000"/>
              </a:lnSpc>
              <a:spcBef>
                <a:spcPts val="315"/>
              </a:spcBef>
              <a:buChar char="-"/>
              <a:tabLst>
                <a:tab pos="316865" algn="l"/>
                <a:tab pos="317500" algn="l"/>
              </a:tabLst>
            </a:pPr>
            <a:r>
              <a:rPr lang="zh-CN" altLang="en-US" sz="1800" dirty="0">
                <a:solidFill>
                  <a:srgbClr val="ADADAD"/>
                </a:solidFill>
                <a:latin typeface="Arial"/>
                <a:cs typeface="Arial"/>
              </a:rPr>
              <a:t>其次，他们开始分析语素，掌握它们的语义</a:t>
            </a:r>
            <a:endParaRPr sz="1800" dirty="0">
              <a:latin typeface="Arial"/>
              <a:cs typeface="Arial"/>
            </a:endParaRPr>
          </a:p>
          <a:p>
            <a:pPr marL="774065" marR="5080" indent="-304800">
              <a:lnSpc>
                <a:spcPct val="114599"/>
              </a:lnSpc>
              <a:tabLst>
                <a:tab pos="774065" algn="l"/>
              </a:tabLst>
            </a:pPr>
            <a:r>
              <a:rPr sz="1800" spc="-50" dirty="0">
                <a:solidFill>
                  <a:srgbClr val="ADADAD"/>
                </a:solidFill>
                <a:latin typeface="Arial"/>
                <a:cs typeface="Arial"/>
              </a:rPr>
              <a:t>-</a:t>
            </a:r>
            <a:r>
              <a:rPr sz="1800" dirty="0">
                <a:solidFill>
                  <a:srgbClr val="ADADAD"/>
                </a:solidFill>
                <a:latin typeface="Arial"/>
                <a:cs typeface="Arial"/>
              </a:rPr>
              <a:t>	</a:t>
            </a:r>
            <a:r>
              <a:rPr lang="zh-CN" altLang="en-US" dirty="0">
                <a:solidFill>
                  <a:srgbClr val="ADADAD"/>
                </a:solidFill>
                <a:latin typeface="Arial"/>
                <a:cs typeface="Arial"/>
              </a:rPr>
              <a:t>这是个混杂的阶段，他们开始生搬硬套，犯尽一切形态错误（第二阶段）</a:t>
            </a:r>
            <a:endParaRPr sz="1800" dirty="0">
              <a:latin typeface="Arial"/>
              <a:cs typeface="Arial"/>
            </a:endParaRPr>
          </a:p>
          <a:p>
            <a:pPr marL="316865" indent="-304800">
              <a:lnSpc>
                <a:spcPct val="100000"/>
              </a:lnSpc>
              <a:spcBef>
                <a:spcPts val="315"/>
              </a:spcBef>
              <a:buChar char="-"/>
              <a:tabLst>
                <a:tab pos="316865" algn="l"/>
                <a:tab pos="317500" algn="l"/>
              </a:tabLst>
            </a:pPr>
            <a:r>
              <a:rPr lang="zh-CN" altLang="en-US" dirty="0">
                <a:solidFill>
                  <a:srgbClr val="ADADAD"/>
                </a:solidFill>
                <a:latin typeface="Arial"/>
                <a:cs typeface="Arial"/>
              </a:rPr>
              <a:t>最终，他们学会了成年人用的形式，纵使这些形式是不规则的（第三阶段）</a:t>
            </a:r>
            <a:endParaRPr sz="1800" dirty="0">
              <a:latin typeface="Arial"/>
              <a:cs typeface="Arial"/>
            </a:endParaRPr>
          </a:p>
        </p:txBody>
      </p:sp>
      <p:pic>
        <p:nvPicPr>
          <p:cNvPr id="4" name="object 4"/>
          <p:cNvPicPr/>
          <p:nvPr/>
        </p:nvPicPr>
        <p:blipFill>
          <a:blip r:embed="rId2" cstate="print"/>
          <a:stretch>
            <a:fillRect/>
          </a:stretch>
        </p:blipFill>
        <p:spPr>
          <a:xfrm>
            <a:off x="2684537" y="2995599"/>
            <a:ext cx="2819800" cy="1876300"/>
          </a:xfrm>
          <a:prstGeom prst="rect">
            <a:avLst/>
          </a:prstGeom>
        </p:spPr>
      </p:pic>
      <p:sp>
        <p:nvSpPr>
          <p:cNvPr id="5" name="object 5"/>
          <p:cNvSpPr txBox="1"/>
          <p:nvPr/>
        </p:nvSpPr>
        <p:spPr>
          <a:xfrm>
            <a:off x="1127525" y="3628263"/>
            <a:ext cx="1122045" cy="664926"/>
          </a:xfrm>
          <a:prstGeom prst="rect">
            <a:avLst/>
          </a:prstGeom>
        </p:spPr>
        <p:txBody>
          <a:bodyPr vert="horz" wrap="square" lIns="0" tIns="22860" rIns="0" bIns="0" rtlCol="0">
            <a:spAutoFit/>
          </a:bodyPr>
          <a:lstStyle/>
          <a:p>
            <a:pPr marL="12700" marR="5080" algn="just">
              <a:lnSpc>
                <a:spcPts val="1650"/>
              </a:lnSpc>
              <a:spcBef>
                <a:spcPts val="180"/>
              </a:spcBef>
            </a:pPr>
            <a:r>
              <a:rPr lang="zh-CN" altLang="en-US" sz="1400" dirty="0">
                <a:solidFill>
                  <a:srgbClr val="ADADAD"/>
                </a:solidFill>
                <a:latin typeface="Arial"/>
                <a:cs typeface="Arial"/>
              </a:rPr>
              <a:t>别灰心！我们知道你可以的！</a:t>
            </a:r>
            <a:endParaRPr sz="1400" dirty="0">
              <a:latin typeface="Arial"/>
              <a:cs typeface="Arial"/>
            </a:endParaRPr>
          </a:p>
        </p:txBody>
      </p:sp>
      <p:sp>
        <p:nvSpPr>
          <p:cNvPr id="6" name="object 6"/>
          <p:cNvSpPr txBox="1"/>
          <p:nvPr/>
        </p:nvSpPr>
        <p:spPr>
          <a:xfrm>
            <a:off x="5930974" y="3085025"/>
            <a:ext cx="2640965" cy="624786"/>
          </a:xfrm>
          <a:prstGeom prst="rect">
            <a:avLst/>
          </a:prstGeom>
        </p:spPr>
        <p:txBody>
          <a:bodyPr vert="horz" wrap="square" lIns="0" tIns="12700" rIns="0" bIns="0" rtlCol="0">
            <a:spAutoFit/>
          </a:bodyPr>
          <a:lstStyle/>
          <a:p>
            <a:pPr marL="316865" marR="5080" indent="-304800">
              <a:lnSpc>
                <a:spcPct val="114599"/>
              </a:lnSpc>
              <a:spcBef>
                <a:spcPts val="100"/>
              </a:spcBef>
              <a:tabLst>
                <a:tab pos="316865" algn="l"/>
              </a:tabLst>
            </a:pPr>
            <a:r>
              <a:rPr sz="1800" spc="-50" dirty="0">
                <a:solidFill>
                  <a:srgbClr val="ADADAD"/>
                </a:solidFill>
                <a:latin typeface="Arial"/>
                <a:cs typeface="Arial"/>
              </a:rPr>
              <a:t>-</a:t>
            </a:r>
            <a:r>
              <a:rPr sz="1800" dirty="0">
                <a:solidFill>
                  <a:srgbClr val="ADADAD"/>
                </a:solidFill>
                <a:latin typeface="Arial"/>
                <a:cs typeface="Arial"/>
              </a:rPr>
              <a:t>	</a:t>
            </a:r>
            <a:r>
              <a:rPr lang="zh-CN" altLang="en-US" sz="1800" dirty="0">
                <a:solidFill>
                  <a:srgbClr val="ADADAD"/>
                </a:solidFill>
                <a:latin typeface="Arial"/>
                <a:cs typeface="Arial"/>
              </a:rPr>
              <a:t>这表明，语言习得的过程并不是一条线性轨迹</a:t>
            </a:r>
            <a:endParaRPr sz="1800"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753735" cy="443711"/>
          </a:xfrm>
          <a:prstGeom prst="rect">
            <a:avLst/>
          </a:prstGeom>
        </p:spPr>
        <p:txBody>
          <a:bodyPr vert="horz" wrap="square" lIns="0" tIns="12700" rIns="0" bIns="0" rtlCol="0">
            <a:spAutoFit/>
          </a:bodyPr>
          <a:lstStyle/>
          <a:p>
            <a:pPr marL="12700">
              <a:lnSpc>
                <a:spcPct val="100000"/>
              </a:lnSpc>
              <a:spcBef>
                <a:spcPts val="100"/>
              </a:spcBef>
            </a:pPr>
            <a:r>
              <a:rPr dirty="0" err="1"/>
              <a:t>Tomasello</a:t>
            </a:r>
            <a:r>
              <a:rPr lang="zh-CN" altLang="en-US" dirty="0"/>
              <a:t>基于用法的理论</a:t>
            </a:r>
            <a:endParaRPr spc="-10" dirty="0"/>
          </a:p>
        </p:txBody>
      </p:sp>
      <p:sp>
        <p:nvSpPr>
          <p:cNvPr id="3" name="object 3"/>
          <p:cNvSpPr txBox="1"/>
          <p:nvPr/>
        </p:nvSpPr>
        <p:spPr>
          <a:xfrm>
            <a:off x="384725" y="1176351"/>
            <a:ext cx="4870450" cy="2425279"/>
          </a:xfrm>
          <a:prstGeom prst="rect">
            <a:avLst/>
          </a:prstGeom>
        </p:spPr>
        <p:txBody>
          <a:bodyPr vert="horz" wrap="square" lIns="0" tIns="12700" rIns="0" bIns="0" rtlCol="0">
            <a:spAutoFit/>
          </a:bodyPr>
          <a:lstStyle/>
          <a:p>
            <a:pPr marL="12700" marR="431165">
              <a:lnSpc>
                <a:spcPct val="114599"/>
              </a:lnSpc>
              <a:spcBef>
                <a:spcPts val="100"/>
              </a:spcBef>
            </a:pPr>
            <a:r>
              <a:rPr lang="zh-CN" altLang="en-US" sz="1800" dirty="0">
                <a:solidFill>
                  <a:srgbClr val="ADADAD"/>
                </a:solidFill>
                <a:latin typeface="Arial"/>
                <a:cs typeface="Arial"/>
              </a:rPr>
              <a:t>语言习得有两个基础的域泛化的认知功能</a:t>
            </a:r>
            <a:endParaRPr sz="1800" dirty="0">
              <a:latin typeface="Arial"/>
              <a:cs typeface="Arial"/>
            </a:endParaRPr>
          </a:p>
          <a:p>
            <a:pPr>
              <a:lnSpc>
                <a:spcPct val="100000"/>
              </a:lnSpc>
              <a:spcBef>
                <a:spcPts val="45"/>
              </a:spcBef>
            </a:pPr>
            <a:endParaRPr sz="1600" dirty="0">
              <a:latin typeface="Arial"/>
              <a:cs typeface="Arial"/>
            </a:endParaRPr>
          </a:p>
          <a:p>
            <a:pPr marL="469900" indent="-304800">
              <a:lnSpc>
                <a:spcPct val="100000"/>
              </a:lnSpc>
              <a:spcBef>
                <a:spcPts val="5"/>
              </a:spcBef>
              <a:buChar char="-"/>
              <a:tabLst>
                <a:tab pos="469265" algn="l"/>
                <a:tab pos="469900" algn="l"/>
              </a:tabLst>
            </a:pPr>
            <a:r>
              <a:rPr lang="zh-CN" altLang="en-US" sz="1800" spc="-10" dirty="0">
                <a:solidFill>
                  <a:srgbClr val="ADADAD"/>
                </a:solidFill>
                <a:latin typeface="Arial"/>
                <a:cs typeface="Arial"/>
              </a:rPr>
              <a:t>意向解读（</a:t>
            </a:r>
            <a:r>
              <a:rPr sz="1800" spc="-10" dirty="0">
                <a:solidFill>
                  <a:srgbClr val="ADADAD"/>
                </a:solidFill>
                <a:latin typeface="Arial"/>
                <a:cs typeface="Arial"/>
              </a:rPr>
              <a:t>Intention-reading</a:t>
            </a:r>
            <a:r>
              <a:rPr lang="zh-CN" altLang="en-US" sz="1800" spc="-10" dirty="0">
                <a:solidFill>
                  <a:srgbClr val="ADADAD"/>
                </a:solidFill>
                <a:latin typeface="Arial"/>
                <a:cs typeface="Arial"/>
              </a:rPr>
              <a:t>）</a:t>
            </a:r>
            <a:endParaRPr sz="1800" dirty="0">
              <a:latin typeface="Arial"/>
              <a:cs typeface="Arial"/>
            </a:endParaRPr>
          </a:p>
          <a:p>
            <a:pPr marL="927100" marR="153035" lvl="1" indent="-288290">
              <a:lnSpc>
                <a:spcPct val="116100"/>
              </a:lnSpc>
              <a:spcBef>
                <a:spcPts val="60"/>
              </a:spcBef>
              <a:buChar char="-"/>
              <a:tabLst>
                <a:tab pos="926465" algn="l"/>
                <a:tab pos="927100" algn="l"/>
              </a:tabLst>
            </a:pPr>
            <a:r>
              <a:rPr lang="zh-CN" altLang="en-US" sz="1400" dirty="0">
                <a:solidFill>
                  <a:srgbClr val="ADADAD"/>
                </a:solidFill>
                <a:latin typeface="Arial"/>
                <a:cs typeface="Arial"/>
              </a:rPr>
              <a:t>功能的层面，儿童为什么开始把语言和意义对应联系起来</a:t>
            </a:r>
            <a:endParaRPr sz="1400" dirty="0">
              <a:latin typeface="Arial"/>
              <a:cs typeface="Arial"/>
            </a:endParaRPr>
          </a:p>
          <a:p>
            <a:pPr marL="469900" indent="-304800">
              <a:lnSpc>
                <a:spcPct val="100000"/>
              </a:lnSpc>
              <a:spcBef>
                <a:spcPts val="254"/>
              </a:spcBef>
              <a:buChar char="-"/>
              <a:tabLst>
                <a:tab pos="469265" algn="l"/>
                <a:tab pos="469900" algn="l"/>
              </a:tabLst>
            </a:pPr>
            <a:r>
              <a:rPr lang="zh-CN" altLang="en-US" sz="1800" spc="-10" dirty="0">
                <a:solidFill>
                  <a:srgbClr val="ADADAD"/>
                </a:solidFill>
                <a:latin typeface="Arial"/>
                <a:cs typeface="Arial"/>
              </a:rPr>
              <a:t>模式发现（</a:t>
            </a:r>
            <a:r>
              <a:rPr sz="1800" spc="-10" dirty="0">
                <a:solidFill>
                  <a:srgbClr val="ADADAD"/>
                </a:solidFill>
                <a:latin typeface="Arial"/>
                <a:cs typeface="Arial"/>
              </a:rPr>
              <a:t>Pattern-finding</a:t>
            </a:r>
            <a:r>
              <a:rPr lang="zh-CN" altLang="en-US" sz="1800" spc="-10" dirty="0">
                <a:solidFill>
                  <a:srgbClr val="ADADAD"/>
                </a:solidFill>
                <a:latin typeface="Arial"/>
                <a:cs typeface="Arial"/>
              </a:rPr>
              <a:t>）</a:t>
            </a:r>
            <a:endParaRPr sz="1800" dirty="0">
              <a:latin typeface="Arial"/>
              <a:cs typeface="Arial"/>
            </a:endParaRPr>
          </a:p>
          <a:p>
            <a:pPr marL="927100" marR="350520" lvl="1" indent="-288290">
              <a:lnSpc>
                <a:spcPct val="116100"/>
              </a:lnSpc>
              <a:spcBef>
                <a:spcPts val="60"/>
              </a:spcBef>
              <a:buChar char="-"/>
              <a:tabLst>
                <a:tab pos="926465" algn="l"/>
                <a:tab pos="927100" algn="l"/>
              </a:tabLst>
            </a:pPr>
            <a:r>
              <a:rPr lang="zh-CN" altLang="en-US" sz="1400" dirty="0">
                <a:solidFill>
                  <a:srgbClr val="ADADAD"/>
                </a:solidFill>
                <a:latin typeface="Arial"/>
                <a:cs typeface="Arial"/>
              </a:rPr>
              <a:t>语法的层面，儿童在语音讯号中辨认出的结构</a:t>
            </a:r>
            <a:endParaRPr sz="1400" dirty="0">
              <a:latin typeface="Arial"/>
              <a:cs typeface="Arial"/>
            </a:endParaRPr>
          </a:p>
          <a:p>
            <a:pPr marL="927100" marR="5080" lvl="1" indent="-288290">
              <a:lnSpc>
                <a:spcPct val="116100"/>
              </a:lnSpc>
              <a:buChar char="-"/>
              <a:tabLst>
                <a:tab pos="926465" algn="l"/>
                <a:tab pos="927100" algn="l"/>
              </a:tabLst>
            </a:pPr>
            <a:r>
              <a:rPr lang="zh-CN" altLang="en-US" sz="1400" dirty="0">
                <a:solidFill>
                  <a:srgbClr val="ADADAD"/>
                </a:solidFill>
                <a:latin typeface="Arial"/>
                <a:cs typeface="Arial"/>
              </a:rPr>
              <a:t>包括范畴归类、类比和分布分析</a:t>
            </a:r>
            <a:r>
              <a:rPr lang="zh-CN" altLang="en-US" sz="1400" spc="-40" dirty="0">
                <a:solidFill>
                  <a:srgbClr val="ADADAD"/>
                </a:solidFill>
                <a:latin typeface="Arial"/>
                <a:cs typeface="Arial"/>
              </a:rPr>
              <a:t>（</a:t>
            </a:r>
            <a:r>
              <a:rPr sz="1400" dirty="0">
                <a:solidFill>
                  <a:srgbClr val="ADADAD"/>
                </a:solidFill>
                <a:latin typeface="Arial"/>
                <a:cs typeface="Arial"/>
              </a:rPr>
              <a:t>categorization,</a:t>
            </a:r>
            <a:r>
              <a:rPr sz="1400" spc="-40" dirty="0">
                <a:solidFill>
                  <a:srgbClr val="ADADAD"/>
                </a:solidFill>
                <a:latin typeface="Arial"/>
                <a:cs typeface="Arial"/>
              </a:rPr>
              <a:t> </a:t>
            </a:r>
            <a:r>
              <a:rPr sz="1400" dirty="0">
                <a:solidFill>
                  <a:srgbClr val="ADADAD"/>
                </a:solidFill>
                <a:latin typeface="Arial"/>
                <a:cs typeface="Arial"/>
              </a:rPr>
              <a:t>analogy</a:t>
            </a:r>
            <a:r>
              <a:rPr sz="1400" spc="-40" dirty="0">
                <a:solidFill>
                  <a:srgbClr val="ADADAD"/>
                </a:solidFill>
                <a:latin typeface="Arial"/>
                <a:cs typeface="Arial"/>
              </a:rPr>
              <a:t> </a:t>
            </a:r>
            <a:r>
              <a:rPr sz="1400" dirty="0">
                <a:solidFill>
                  <a:srgbClr val="ADADAD"/>
                </a:solidFill>
                <a:latin typeface="Arial"/>
                <a:cs typeface="Arial"/>
              </a:rPr>
              <a:t>and</a:t>
            </a:r>
            <a:r>
              <a:rPr sz="1400" spc="-35" dirty="0">
                <a:solidFill>
                  <a:srgbClr val="ADADAD"/>
                </a:solidFill>
                <a:latin typeface="Arial"/>
                <a:cs typeface="Arial"/>
              </a:rPr>
              <a:t> </a:t>
            </a:r>
            <a:r>
              <a:rPr sz="1400" spc="-10" dirty="0">
                <a:solidFill>
                  <a:srgbClr val="ADADAD"/>
                </a:solidFill>
                <a:latin typeface="Arial"/>
                <a:cs typeface="Arial"/>
              </a:rPr>
              <a:t>distributional analysis</a:t>
            </a:r>
            <a:r>
              <a:rPr lang="zh-CN" altLang="en-US" sz="1400" spc="-10" dirty="0">
                <a:solidFill>
                  <a:srgbClr val="ADADAD"/>
                </a:solidFill>
                <a:latin typeface="Arial"/>
                <a:cs typeface="Arial"/>
              </a:rPr>
              <a:t>）</a:t>
            </a:r>
            <a:endParaRPr sz="1400" dirty="0">
              <a:latin typeface="Arial"/>
              <a:cs typeface="Arial"/>
            </a:endParaRPr>
          </a:p>
        </p:txBody>
      </p:sp>
      <p:pic>
        <p:nvPicPr>
          <p:cNvPr id="4" name="object 4"/>
          <p:cNvPicPr/>
          <p:nvPr/>
        </p:nvPicPr>
        <p:blipFill>
          <a:blip r:embed="rId2" cstate="print"/>
          <a:stretch>
            <a:fillRect/>
          </a:stretch>
        </p:blipFill>
        <p:spPr>
          <a:xfrm>
            <a:off x="5686425" y="1017724"/>
            <a:ext cx="2905125" cy="38083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753735" cy="452120"/>
          </a:xfrm>
          <a:prstGeom prst="rect">
            <a:avLst/>
          </a:prstGeom>
        </p:spPr>
        <p:txBody>
          <a:bodyPr vert="horz" wrap="square" lIns="0" tIns="12700" rIns="0" bIns="0" rtlCol="0">
            <a:spAutoFit/>
          </a:bodyPr>
          <a:lstStyle/>
          <a:p>
            <a:pPr marL="12700">
              <a:lnSpc>
                <a:spcPct val="100000"/>
              </a:lnSpc>
              <a:spcBef>
                <a:spcPts val="100"/>
              </a:spcBef>
            </a:pPr>
            <a:r>
              <a:rPr lang="en-US" altLang="zh-CN" dirty="0" err="1"/>
              <a:t>Tomasello</a:t>
            </a:r>
            <a:r>
              <a:rPr lang="zh-CN" altLang="en-US" dirty="0"/>
              <a:t>基于用法的理论</a:t>
            </a:r>
            <a:endParaRPr spc="-10" dirty="0"/>
          </a:p>
        </p:txBody>
      </p:sp>
      <p:sp>
        <p:nvSpPr>
          <p:cNvPr id="3" name="object 3"/>
          <p:cNvSpPr txBox="1"/>
          <p:nvPr/>
        </p:nvSpPr>
        <p:spPr>
          <a:xfrm>
            <a:off x="384725" y="1216356"/>
            <a:ext cx="5802630" cy="3122393"/>
          </a:xfrm>
          <a:prstGeom prst="rect">
            <a:avLst/>
          </a:prstGeom>
        </p:spPr>
        <p:txBody>
          <a:bodyPr vert="horz" wrap="square" lIns="0" tIns="12700" rIns="0" bIns="0" rtlCol="0">
            <a:spAutoFit/>
          </a:bodyPr>
          <a:lstStyle/>
          <a:p>
            <a:pPr marL="12700">
              <a:lnSpc>
                <a:spcPct val="100000"/>
              </a:lnSpc>
              <a:spcBef>
                <a:spcPts val="100"/>
              </a:spcBef>
            </a:pPr>
            <a:r>
              <a:rPr lang="zh-CN" altLang="en-US" sz="1800" spc="-10" dirty="0">
                <a:solidFill>
                  <a:srgbClr val="ADADAD"/>
                </a:solidFill>
                <a:latin typeface="Arial"/>
                <a:cs typeface="Arial"/>
              </a:rPr>
              <a:t>意向解读包括共同关注（</a:t>
            </a:r>
            <a:r>
              <a:rPr lang="en-US" altLang="zh-CN" sz="1800" spc="-10" dirty="0">
                <a:solidFill>
                  <a:srgbClr val="ADADAD"/>
                </a:solidFill>
                <a:latin typeface="Arial"/>
                <a:cs typeface="Arial"/>
              </a:rPr>
              <a:t>joint attention</a:t>
            </a:r>
            <a:r>
              <a:rPr lang="zh-CN" altLang="en-US" sz="1800" spc="-10" dirty="0">
                <a:solidFill>
                  <a:srgbClr val="ADADAD"/>
                </a:solidFill>
                <a:latin typeface="Arial"/>
                <a:cs typeface="Arial"/>
              </a:rPr>
              <a:t>）的技能</a:t>
            </a:r>
            <a:endParaRPr sz="1800" dirty="0">
              <a:latin typeface="Arial"/>
              <a:cs typeface="Arial"/>
            </a:endParaRPr>
          </a:p>
          <a:p>
            <a:pPr>
              <a:lnSpc>
                <a:spcPct val="100000"/>
              </a:lnSpc>
              <a:spcBef>
                <a:spcPts val="50"/>
              </a:spcBef>
            </a:pPr>
            <a:endParaRPr sz="1600" dirty="0">
              <a:latin typeface="Arial"/>
              <a:cs typeface="Arial"/>
            </a:endParaRPr>
          </a:p>
          <a:p>
            <a:pPr marL="12700" indent="152400">
              <a:lnSpc>
                <a:spcPct val="100000"/>
              </a:lnSpc>
              <a:buChar char="-"/>
              <a:tabLst>
                <a:tab pos="469265" algn="l"/>
                <a:tab pos="469900" algn="l"/>
              </a:tabLst>
            </a:pPr>
            <a:r>
              <a:rPr lang="zh-CN" altLang="en-US" sz="1800" dirty="0">
                <a:solidFill>
                  <a:srgbClr val="ADADAD"/>
                </a:solidFill>
                <a:latin typeface="Arial"/>
                <a:cs typeface="Arial"/>
              </a:rPr>
              <a:t>甚至在语言发展之前就可以看到</a:t>
            </a:r>
            <a:endParaRPr sz="1800" dirty="0">
              <a:latin typeface="Arial"/>
              <a:cs typeface="Arial"/>
            </a:endParaRPr>
          </a:p>
          <a:p>
            <a:pPr marL="12700" marR="271145">
              <a:lnSpc>
                <a:spcPct val="114599"/>
              </a:lnSpc>
              <a:spcBef>
                <a:spcPts val="1575"/>
              </a:spcBef>
            </a:pPr>
            <a:r>
              <a:rPr sz="1800" dirty="0">
                <a:solidFill>
                  <a:srgbClr val="ADADAD"/>
                </a:solidFill>
                <a:latin typeface="Arial"/>
                <a:cs typeface="Arial"/>
              </a:rPr>
              <a:t>Tomasello</a:t>
            </a:r>
            <a:r>
              <a:rPr sz="1800" spc="-30" dirty="0">
                <a:solidFill>
                  <a:srgbClr val="ADADAD"/>
                </a:solidFill>
                <a:latin typeface="Arial"/>
                <a:cs typeface="Arial"/>
              </a:rPr>
              <a:t> </a:t>
            </a:r>
            <a:r>
              <a:rPr sz="1800" dirty="0">
                <a:solidFill>
                  <a:srgbClr val="ADADAD"/>
                </a:solidFill>
                <a:latin typeface="Arial"/>
                <a:cs typeface="Arial"/>
              </a:rPr>
              <a:t>(2007)</a:t>
            </a:r>
            <a:r>
              <a:rPr sz="1800" spc="-15" dirty="0">
                <a:solidFill>
                  <a:srgbClr val="ADADAD"/>
                </a:solidFill>
                <a:latin typeface="Arial"/>
                <a:cs typeface="Arial"/>
              </a:rPr>
              <a:t> </a:t>
            </a:r>
            <a:r>
              <a:rPr lang="zh-CN" altLang="en-US" spc="-15" dirty="0">
                <a:solidFill>
                  <a:srgbClr val="ADADAD"/>
                </a:solidFill>
                <a:latin typeface="Arial"/>
                <a:cs typeface="Arial"/>
              </a:rPr>
              <a:t>设计了一个收拾玩具的实验，参与者包括</a:t>
            </a:r>
            <a:r>
              <a:rPr lang="en-US" altLang="zh-CN" spc="-15" dirty="0">
                <a:solidFill>
                  <a:srgbClr val="ADADAD"/>
                </a:solidFill>
                <a:latin typeface="Arial"/>
                <a:cs typeface="Arial"/>
              </a:rPr>
              <a:t>18</a:t>
            </a:r>
            <a:r>
              <a:rPr lang="zh-CN" altLang="en-US" spc="-15" dirty="0">
                <a:solidFill>
                  <a:srgbClr val="ADADAD"/>
                </a:solidFill>
                <a:latin typeface="Arial"/>
                <a:cs typeface="Arial"/>
              </a:rPr>
              <a:t>个月大的儿童和成年人</a:t>
            </a:r>
            <a:endParaRPr sz="1800" dirty="0">
              <a:latin typeface="Arial"/>
              <a:cs typeface="Arial"/>
            </a:endParaRPr>
          </a:p>
          <a:p>
            <a:pPr marL="469265" marR="5080" indent="-304800">
              <a:lnSpc>
                <a:spcPct val="114599"/>
              </a:lnSpc>
              <a:spcBef>
                <a:spcPts val="1575"/>
              </a:spcBef>
              <a:buChar char="-"/>
              <a:tabLst>
                <a:tab pos="469265" algn="l"/>
                <a:tab pos="469900" algn="l"/>
              </a:tabLst>
            </a:pPr>
            <a:r>
              <a:rPr lang="zh-CN" altLang="en-US" sz="1800" dirty="0">
                <a:solidFill>
                  <a:srgbClr val="ADADAD"/>
                </a:solidFill>
                <a:latin typeface="Arial"/>
                <a:cs typeface="Arial"/>
              </a:rPr>
              <a:t>当参加实验的成年人指着一个玩具时，儿童能够意会到应该把这个玩具</a:t>
            </a:r>
            <a:r>
              <a:rPr lang="zh-CN" altLang="en-US" dirty="0">
                <a:solidFill>
                  <a:srgbClr val="ADADAD"/>
                </a:solidFill>
                <a:latin typeface="Arial"/>
                <a:cs typeface="Arial"/>
              </a:rPr>
              <a:t>收拾</a:t>
            </a:r>
            <a:r>
              <a:rPr lang="zh-CN" altLang="en-US" sz="1800" dirty="0">
                <a:solidFill>
                  <a:srgbClr val="ADADAD"/>
                </a:solidFill>
                <a:latin typeface="Arial"/>
                <a:cs typeface="Arial"/>
              </a:rPr>
              <a:t>好，然后也这么去做了</a:t>
            </a:r>
            <a:endParaRPr sz="1800" dirty="0">
              <a:latin typeface="Arial"/>
              <a:cs typeface="Arial"/>
            </a:endParaRPr>
          </a:p>
          <a:p>
            <a:pPr marL="469265" marR="106680" indent="-304800">
              <a:lnSpc>
                <a:spcPct val="114599"/>
              </a:lnSpc>
              <a:buChar char="-"/>
              <a:tabLst>
                <a:tab pos="469265" algn="l"/>
                <a:tab pos="469900" algn="l"/>
              </a:tabLst>
            </a:pPr>
            <a:r>
              <a:rPr lang="zh-CN" altLang="en-US" sz="1800" dirty="0">
                <a:solidFill>
                  <a:srgbClr val="ADADAD"/>
                </a:solidFill>
                <a:latin typeface="Arial"/>
                <a:cs typeface="Arial"/>
              </a:rPr>
              <a:t>如果有另一个新来的成年人走进来，指着玩具，儿童只会把玩具拿给他</a:t>
            </a:r>
            <a:r>
              <a:rPr lang="en-US" altLang="zh-CN" sz="1800" dirty="0">
                <a:solidFill>
                  <a:srgbClr val="ADADAD"/>
                </a:solidFill>
                <a:latin typeface="Arial"/>
                <a:cs typeface="Arial"/>
              </a:rPr>
              <a:t>/</a:t>
            </a:r>
            <a:r>
              <a:rPr lang="zh-CN" altLang="en-US" sz="1800" dirty="0">
                <a:solidFill>
                  <a:srgbClr val="ADADAD"/>
                </a:solidFill>
                <a:latin typeface="Arial"/>
                <a:cs typeface="Arial"/>
              </a:rPr>
              <a:t>她</a:t>
            </a:r>
            <a:endParaRPr sz="1800" dirty="0">
              <a:latin typeface="Arial"/>
              <a:cs typeface="Arial"/>
            </a:endParaRPr>
          </a:p>
        </p:txBody>
      </p:sp>
      <p:pic>
        <p:nvPicPr>
          <p:cNvPr id="4" name="object 4"/>
          <p:cNvPicPr/>
          <p:nvPr/>
        </p:nvPicPr>
        <p:blipFill>
          <a:blip r:embed="rId2" cstate="print"/>
          <a:stretch>
            <a:fillRect/>
          </a:stretch>
        </p:blipFill>
        <p:spPr>
          <a:xfrm>
            <a:off x="6582125" y="1223624"/>
            <a:ext cx="2079075" cy="2079075"/>
          </a:xfrm>
          <a:prstGeom prst="rect">
            <a:avLst/>
          </a:prstGeom>
        </p:spPr>
      </p:pic>
      <p:sp>
        <p:nvSpPr>
          <p:cNvPr id="5" name="object 5"/>
          <p:cNvSpPr txBox="1"/>
          <p:nvPr/>
        </p:nvSpPr>
        <p:spPr>
          <a:xfrm>
            <a:off x="6728600" y="3513322"/>
            <a:ext cx="1971039" cy="742511"/>
          </a:xfrm>
          <a:prstGeom prst="rect">
            <a:avLst/>
          </a:prstGeom>
        </p:spPr>
        <p:txBody>
          <a:bodyPr vert="horz" wrap="square" lIns="0" tIns="12700" rIns="0" bIns="0" rtlCol="0">
            <a:spAutoFit/>
          </a:bodyPr>
          <a:lstStyle/>
          <a:p>
            <a:pPr marL="12700" marR="5080">
              <a:lnSpc>
                <a:spcPct val="116100"/>
              </a:lnSpc>
              <a:spcBef>
                <a:spcPts val="100"/>
              </a:spcBef>
            </a:pPr>
            <a:r>
              <a:rPr lang="zh-CN" altLang="en-US" sz="1400" dirty="0">
                <a:solidFill>
                  <a:srgbClr val="ADADAD"/>
                </a:solidFill>
                <a:latin typeface="Arial"/>
                <a:cs typeface="Arial"/>
              </a:rPr>
              <a:t>视共同关注的不同而定，儿童对同样的手势有着不同的理解</a:t>
            </a:r>
            <a:endParaRPr sz="1400" dirty="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753735" cy="452120"/>
          </a:xfrm>
          <a:prstGeom prst="rect">
            <a:avLst/>
          </a:prstGeom>
        </p:spPr>
        <p:txBody>
          <a:bodyPr vert="horz" wrap="square" lIns="0" tIns="12700" rIns="0" bIns="0" rtlCol="0">
            <a:spAutoFit/>
          </a:bodyPr>
          <a:lstStyle/>
          <a:p>
            <a:pPr marL="12700">
              <a:lnSpc>
                <a:spcPct val="100000"/>
              </a:lnSpc>
              <a:spcBef>
                <a:spcPts val="100"/>
              </a:spcBef>
            </a:pPr>
            <a:r>
              <a:rPr lang="en-US" altLang="zh-CN" dirty="0" err="1"/>
              <a:t>Tomasello</a:t>
            </a:r>
            <a:r>
              <a:rPr lang="zh-CN" altLang="en-US" dirty="0"/>
              <a:t>基于用法的理论</a:t>
            </a:r>
            <a:endParaRPr spc="-10" dirty="0"/>
          </a:p>
        </p:txBody>
      </p:sp>
      <p:pic>
        <p:nvPicPr>
          <p:cNvPr id="3" name="object 3"/>
          <p:cNvPicPr/>
          <p:nvPr/>
        </p:nvPicPr>
        <p:blipFill>
          <a:blip r:embed="rId2" cstate="print"/>
          <a:stretch>
            <a:fillRect/>
          </a:stretch>
        </p:blipFill>
        <p:spPr>
          <a:xfrm>
            <a:off x="5930150" y="1700937"/>
            <a:ext cx="2833025" cy="1887526"/>
          </a:xfrm>
          <a:prstGeom prst="rect">
            <a:avLst/>
          </a:prstGeom>
        </p:spPr>
      </p:pic>
      <p:sp>
        <p:nvSpPr>
          <p:cNvPr id="4" name="object 4"/>
          <p:cNvSpPr txBox="1"/>
          <p:nvPr/>
        </p:nvSpPr>
        <p:spPr>
          <a:xfrm>
            <a:off x="384725" y="1081605"/>
            <a:ext cx="8435975" cy="3147015"/>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ADADAD"/>
                </a:solidFill>
                <a:latin typeface="Arial"/>
                <a:cs typeface="Arial"/>
              </a:rPr>
              <a:t>对应联系（</a:t>
            </a:r>
            <a:r>
              <a:rPr sz="1800" dirty="0">
                <a:solidFill>
                  <a:srgbClr val="ADADAD"/>
                </a:solidFill>
                <a:latin typeface="Arial"/>
                <a:cs typeface="Arial"/>
              </a:rPr>
              <a:t>Mapping</a:t>
            </a:r>
            <a:r>
              <a:rPr lang="zh-CN" altLang="en-US" sz="1800" dirty="0">
                <a:solidFill>
                  <a:srgbClr val="ADADAD"/>
                </a:solidFill>
                <a:latin typeface="Arial"/>
                <a:cs typeface="Arial"/>
              </a:rPr>
              <a:t>）不只是关联学习</a:t>
            </a:r>
            <a:endParaRPr sz="1800" dirty="0">
              <a:latin typeface="Arial"/>
              <a:cs typeface="Arial"/>
            </a:endParaRPr>
          </a:p>
          <a:p>
            <a:pPr marL="469265" marR="3641090" indent="-304800">
              <a:lnSpc>
                <a:spcPct val="114599"/>
              </a:lnSpc>
              <a:spcBef>
                <a:spcPts val="1575"/>
              </a:spcBef>
              <a:buChar char="-"/>
              <a:tabLst>
                <a:tab pos="469265" algn="l"/>
                <a:tab pos="469900" algn="l"/>
              </a:tabLst>
            </a:pPr>
            <a:r>
              <a:rPr lang="zh-CN" altLang="en-US" sz="1800" dirty="0">
                <a:solidFill>
                  <a:srgbClr val="ADADAD"/>
                </a:solidFill>
                <a:latin typeface="Arial"/>
                <a:cs typeface="Arial"/>
              </a:rPr>
              <a:t>儿童试图理解如何利用语言来吸引注意力</a:t>
            </a:r>
            <a:endParaRPr sz="1800" dirty="0">
              <a:latin typeface="Arial"/>
              <a:cs typeface="Arial"/>
            </a:endParaRPr>
          </a:p>
          <a:p>
            <a:pPr marL="12700" marR="3361690">
              <a:lnSpc>
                <a:spcPct val="114599"/>
              </a:lnSpc>
              <a:spcBef>
                <a:spcPts val="1575"/>
              </a:spcBef>
            </a:pPr>
            <a:r>
              <a:rPr sz="1800" dirty="0">
                <a:solidFill>
                  <a:srgbClr val="ADADAD"/>
                </a:solidFill>
                <a:latin typeface="Arial"/>
                <a:cs typeface="Arial"/>
              </a:rPr>
              <a:t>Akhtar</a:t>
            </a:r>
            <a:r>
              <a:rPr lang="en-US" spc="-30" dirty="0">
                <a:solidFill>
                  <a:srgbClr val="ADADAD"/>
                </a:solidFill>
                <a:latin typeface="Arial"/>
                <a:cs typeface="Arial"/>
              </a:rPr>
              <a:t> </a:t>
            </a:r>
            <a:r>
              <a:rPr lang="zh-CN" altLang="en-US" spc="-30" dirty="0">
                <a:solidFill>
                  <a:srgbClr val="ADADAD"/>
                </a:solidFill>
                <a:latin typeface="Arial"/>
                <a:cs typeface="Arial"/>
              </a:rPr>
              <a:t>和</a:t>
            </a:r>
            <a:r>
              <a:rPr sz="1800" spc="-15" dirty="0">
                <a:solidFill>
                  <a:srgbClr val="ADADAD"/>
                </a:solidFill>
                <a:latin typeface="Arial"/>
                <a:cs typeface="Arial"/>
              </a:rPr>
              <a:t> </a:t>
            </a:r>
            <a:r>
              <a:rPr sz="1800" dirty="0">
                <a:solidFill>
                  <a:srgbClr val="ADADAD"/>
                </a:solidFill>
                <a:latin typeface="Arial"/>
                <a:cs typeface="Arial"/>
              </a:rPr>
              <a:t>Tomasello</a:t>
            </a:r>
            <a:r>
              <a:rPr sz="1800" spc="-15" dirty="0">
                <a:solidFill>
                  <a:srgbClr val="ADADAD"/>
                </a:solidFill>
                <a:latin typeface="Arial"/>
                <a:cs typeface="Arial"/>
              </a:rPr>
              <a:t> </a:t>
            </a:r>
            <a:r>
              <a:rPr sz="1800" dirty="0">
                <a:solidFill>
                  <a:srgbClr val="ADADAD"/>
                </a:solidFill>
                <a:latin typeface="Arial"/>
                <a:cs typeface="Arial"/>
              </a:rPr>
              <a:t>(1996)</a:t>
            </a:r>
            <a:r>
              <a:rPr sz="1800" spc="-15" dirty="0">
                <a:solidFill>
                  <a:srgbClr val="ADADAD"/>
                </a:solidFill>
                <a:latin typeface="Arial"/>
                <a:cs typeface="Arial"/>
              </a:rPr>
              <a:t> </a:t>
            </a:r>
            <a:r>
              <a:rPr lang="zh-CN" altLang="en-US" spc="-15" dirty="0">
                <a:solidFill>
                  <a:srgbClr val="ADADAD"/>
                </a:solidFill>
                <a:latin typeface="Arial"/>
                <a:cs typeface="Arial"/>
              </a:rPr>
              <a:t>设计了一种适用于两岁大儿童的意向游戏</a:t>
            </a:r>
            <a:r>
              <a:rPr lang="zh-CN" altLang="en-US" sz="1800" spc="-15" dirty="0">
                <a:solidFill>
                  <a:srgbClr val="ADADAD"/>
                </a:solidFill>
                <a:latin typeface="Arial"/>
                <a:cs typeface="Arial"/>
              </a:rPr>
              <a:t>（</a:t>
            </a:r>
            <a:r>
              <a:rPr sz="1800" spc="-10" dirty="0">
                <a:solidFill>
                  <a:srgbClr val="ADADAD"/>
                </a:solidFill>
                <a:latin typeface="Arial"/>
                <a:cs typeface="Arial"/>
              </a:rPr>
              <a:t>intentional </a:t>
            </a:r>
            <a:r>
              <a:rPr sz="1800" dirty="0">
                <a:solidFill>
                  <a:srgbClr val="ADADAD"/>
                </a:solidFill>
                <a:latin typeface="Arial"/>
                <a:cs typeface="Arial"/>
              </a:rPr>
              <a:t>game</a:t>
            </a:r>
            <a:r>
              <a:rPr lang="zh-CN" altLang="en-US" spc="-15" dirty="0">
                <a:solidFill>
                  <a:srgbClr val="ADADAD"/>
                </a:solidFill>
                <a:latin typeface="Arial"/>
                <a:cs typeface="Arial"/>
              </a:rPr>
              <a:t>）</a:t>
            </a:r>
            <a:endParaRPr sz="1800" dirty="0">
              <a:latin typeface="Arial"/>
              <a:cs typeface="Arial"/>
            </a:endParaRPr>
          </a:p>
          <a:p>
            <a:pPr marL="469265" marR="3260725" indent="-304800">
              <a:lnSpc>
                <a:spcPct val="114599"/>
              </a:lnSpc>
              <a:spcBef>
                <a:spcPts val="1570"/>
              </a:spcBef>
              <a:buChar char="-"/>
              <a:tabLst>
                <a:tab pos="469265" algn="l"/>
                <a:tab pos="469900" algn="l"/>
              </a:tabLst>
            </a:pPr>
            <a:r>
              <a:rPr lang="zh-CN" altLang="en-US" sz="1800" dirty="0">
                <a:solidFill>
                  <a:srgbClr val="ADADAD"/>
                </a:solidFill>
                <a:latin typeface="Arial"/>
                <a:cs typeface="Arial"/>
              </a:rPr>
              <a:t>儿童总是只在玩具人物有某种特定</a:t>
            </a:r>
            <a:r>
              <a:rPr lang="zh-CN" altLang="en-US" dirty="0">
                <a:solidFill>
                  <a:srgbClr val="ADADAD"/>
                </a:solidFill>
                <a:latin typeface="Arial"/>
                <a:cs typeface="Arial"/>
              </a:rPr>
              <a:t>基础</a:t>
            </a:r>
            <a:r>
              <a:rPr lang="zh-CN" altLang="en-US" sz="1800" dirty="0">
                <a:solidFill>
                  <a:srgbClr val="ADADAD"/>
                </a:solidFill>
                <a:latin typeface="Arial"/>
                <a:cs typeface="Arial"/>
              </a:rPr>
              <a:t>的时候才会实施新的行动，</a:t>
            </a:r>
            <a:r>
              <a:rPr lang="zh-CN" altLang="en-US" dirty="0">
                <a:solidFill>
                  <a:srgbClr val="ADADAD"/>
                </a:solidFill>
                <a:latin typeface="Arial"/>
                <a:cs typeface="Arial"/>
              </a:rPr>
              <a:t>基础</a:t>
            </a:r>
            <a:r>
              <a:rPr lang="zh-CN" altLang="en-US" sz="1800" dirty="0">
                <a:solidFill>
                  <a:srgbClr val="ADADAD"/>
                </a:solidFill>
                <a:latin typeface="Arial"/>
                <a:cs typeface="Arial"/>
              </a:rPr>
              <a:t>可能是大鸟或者秋千</a:t>
            </a:r>
            <a:endParaRPr sz="1800" dirty="0">
              <a:latin typeface="Arial"/>
              <a:cs typeface="Arial"/>
            </a:endParaRPr>
          </a:p>
          <a:p>
            <a:pPr marL="306070" indent="-288290">
              <a:lnSpc>
                <a:spcPct val="100000"/>
              </a:lnSpc>
              <a:spcBef>
                <a:spcPts val="1430"/>
              </a:spcBef>
              <a:buChar char="-"/>
              <a:tabLst>
                <a:tab pos="306070" algn="l"/>
                <a:tab pos="306705" algn="l"/>
              </a:tabLst>
            </a:pPr>
            <a:r>
              <a:rPr lang="zh-CN" altLang="en-US" sz="1400" dirty="0">
                <a:solidFill>
                  <a:srgbClr val="ADADAD"/>
                </a:solidFill>
                <a:latin typeface="Arial"/>
                <a:cs typeface="Arial"/>
              </a:rPr>
              <a:t>研究者：“让我们做个大鸟”，但秋千却不在</a:t>
            </a:r>
            <a:r>
              <a:rPr lang="en-US" altLang="zh-CN" sz="1400" dirty="0">
                <a:solidFill>
                  <a:srgbClr val="ADADAD"/>
                </a:solidFill>
                <a:latin typeface="Arial"/>
                <a:cs typeface="Arial"/>
              </a:rPr>
              <a:t>——</a:t>
            </a:r>
            <a:r>
              <a:rPr lang="zh-CN" altLang="en-US" sz="1400" dirty="0">
                <a:solidFill>
                  <a:srgbClr val="ADADAD"/>
                </a:solidFill>
                <a:latin typeface="Arial"/>
                <a:cs typeface="Arial"/>
              </a:rPr>
              <a:t>儿童从没见过荡秋千</a:t>
            </a:r>
            <a:endParaRPr sz="1400" dirty="0">
              <a:latin typeface="Arial"/>
              <a:cs typeface="Arial"/>
            </a:endParaRPr>
          </a:p>
          <a:p>
            <a:pPr marL="306070" indent="-288290">
              <a:lnSpc>
                <a:spcPct val="100000"/>
              </a:lnSpc>
              <a:spcBef>
                <a:spcPts val="270"/>
              </a:spcBef>
              <a:buChar char="-"/>
              <a:tabLst>
                <a:tab pos="306070" algn="l"/>
                <a:tab pos="306705" algn="l"/>
              </a:tabLst>
            </a:pPr>
            <a:r>
              <a:rPr lang="zh-CN" altLang="en-US" sz="1400" dirty="0">
                <a:solidFill>
                  <a:srgbClr val="ADADAD"/>
                </a:solidFill>
                <a:latin typeface="Arial"/>
                <a:cs typeface="Arial"/>
              </a:rPr>
              <a:t>然后，成年人给儿童展示一个新的玩具，然后告诉他</a:t>
            </a:r>
            <a:r>
              <a:rPr lang="en-US" altLang="zh-CN" sz="1400" dirty="0">
                <a:solidFill>
                  <a:srgbClr val="ADADAD"/>
                </a:solidFill>
                <a:latin typeface="Arial"/>
                <a:cs typeface="Arial"/>
              </a:rPr>
              <a:t>/</a:t>
            </a:r>
            <a:r>
              <a:rPr lang="zh-CN" altLang="en-US" sz="1400" dirty="0">
                <a:solidFill>
                  <a:srgbClr val="ADADAD"/>
                </a:solidFill>
                <a:latin typeface="Arial"/>
                <a:cs typeface="Arial"/>
              </a:rPr>
              <a:t>她“晃荡起来”，儿童就会开始把玩具晃荡起来</a:t>
            </a:r>
            <a:endParaRPr sz="1400"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5753735" cy="452120"/>
          </a:xfrm>
          <a:prstGeom prst="rect">
            <a:avLst/>
          </a:prstGeom>
        </p:spPr>
        <p:txBody>
          <a:bodyPr vert="horz" wrap="square" lIns="0" tIns="12700" rIns="0" bIns="0" rtlCol="0">
            <a:spAutoFit/>
          </a:bodyPr>
          <a:lstStyle/>
          <a:p>
            <a:pPr marL="12700">
              <a:lnSpc>
                <a:spcPct val="100000"/>
              </a:lnSpc>
              <a:spcBef>
                <a:spcPts val="100"/>
              </a:spcBef>
            </a:pPr>
            <a:r>
              <a:rPr lang="en-US" altLang="zh-CN" dirty="0" err="1"/>
              <a:t>Tomasello</a:t>
            </a:r>
            <a:r>
              <a:rPr lang="zh-CN" altLang="en-US" dirty="0"/>
              <a:t>基于用法的理论</a:t>
            </a:r>
            <a:endParaRPr spc="-10" dirty="0"/>
          </a:p>
        </p:txBody>
      </p:sp>
      <p:sp>
        <p:nvSpPr>
          <p:cNvPr id="3" name="object 3"/>
          <p:cNvSpPr txBox="1"/>
          <p:nvPr/>
        </p:nvSpPr>
        <p:spPr>
          <a:xfrm>
            <a:off x="537199" y="1254456"/>
            <a:ext cx="8143875" cy="3475310"/>
          </a:xfrm>
          <a:prstGeom prst="rect">
            <a:avLst/>
          </a:prstGeom>
        </p:spPr>
        <p:txBody>
          <a:bodyPr vert="horz" wrap="square" lIns="0" tIns="12700" rIns="0" bIns="0" rtlCol="0">
            <a:spAutoFit/>
          </a:bodyPr>
          <a:lstStyle/>
          <a:p>
            <a:pPr marL="316865" indent="-304800">
              <a:lnSpc>
                <a:spcPct val="100000"/>
              </a:lnSpc>
              <a:spcBef>
                <a:spcPts val="100"/>
              </a:spcBef>
              <a:buChar char="-"/>
              <a:tabLst>
                <a:tab pos="316865" algn="l"/>
                <a:tab pos="317500" algn="l"/>
              </a:tabLst>
            </a:pPr>
            <a:r>
              <a:rPr lang="en-US" altLang="zh-CN" sz="1800" dirty="0" err="1">
                <a:solidFill>
                  <a:srgbClr val="ADADAD"/>
                </a:solidFill>
                <a:latin typeface="Arial"/>
                <a:cs typeface="Arial"/>
              </a:rPr>
              <a:t>Tomasello</a:t>
            </a:r>
            <a:r>
              <a:rPr lang="zh-CN" altLang="en-US" sz="1800" dirty="0">
                <a:solidFill>
                  <a:srgbClr val="ADADAD"/>
                </a:solidFill>
                <a:latin typeface="Arial"/>
                <a:cs typeface="Arial"/>
              </a:rPr>
              <a:t>会怎么解释最后的这个例子？</a:t>
            </a:r>
            <a:endParaRPr sz="1800" dirty="0">
              <a:latin typeface="Arial"/>
              <a:cs typeface="Arial"/>
            </a:endParaRPr>
          </a:p>
          <a:p>
            <a:pPr marL="774065" lvl="1" indent="-288290">
              <a:lnSpc>
                <a:spcPct val="100000"/>
              </a:lnSpc>
              <a:spcBef>
                <a:spcPts val="1305"/>
              </a:spcBef>
              <a:buChar char="-"/>
              <a:tabLst>
                <a:tab pos="774065" algn="l"/>
                <a:tab pos="774700" algn="l"/>
              </a:tabLst>
            </a:pPr>
            <a:r>
              <a:rPr sz="1400" dirty="0">
                <a:solidFill>
                  <a:srgbClr val="ADADAD"/>
                </a:solidFill>
                <a:latin typeface="Arial"/>
                <a:cs typeface="Arial"/>
              </a:rPr>
              <a:t>*</a:t>
            </a:r>
            <a:r>
              <a:rPr sz="1400" spc="-30"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a:t>
            </a:r>
            <a:r>
              <a:rPr sz="1400" spc="-20" dirty="0">
                <a:solidFill>
                  <a:srgbClr val="EEFF41"/>
                </a:solidFill>
                <a:latin typeface="Arial"/>
                <a:cs typeface="Arial"/>
              </a:rPr>
              <a:t> </a:t>
            </a:r>
            <a:r>
              <a:rPr sz="1400" dirty="0">
                <a:solidFill>
                  <a:srgbClr val="ADADAD"/>
                </a:solidFill>
                <a:latin typeface="Arial"/>
                <a:cs typeface="Arial"/>
              </a:rPr>
              <a:t>is</a:t>
            </a:r>
            <a:r>
              <a:rPr sz="1400" spc="-15" dirty="0">
                <a:solidFill>
                  <a:srgbClr val="ADADAD"/>
                </a:solidFill>
                <a:latin typeface="Arial"/>
                <a:cs typeface="Arial"/>
              </a:rPr>
              <a:t> </a:t>
            </a:r>
            <a:r>
              <a:rPr sz="1400" dirty="0">
                <a:solidFill>
                  <a:srgbClr val="ADADAD"/>
                </a:solidFill>
                <a:latin typeface="Arial"/>
                <a:cs typeface="Arial"/>
              </a:rPr>
              <a:t>thought</a:t>
            </a:r>
            <a:r>
              <a:rPr sz="1400" dirty="0">
                <a:solidFill>
                  <a:srgbClr val="EEFF41"/>
                </a:solidFill>
                <a:latin typeface="Arial"/>
                <a:cs typeface="Arial"/>
              </a:rPr>
              <a:t>'s</a:t>
            </a:r>
            <a:r>
              <a:rPr sz="1400" spc="-15" dirty="0">
                <a:solidFill>
                  <a:srgbClr val="EEFF41"/>
                </a:solidFill>
                <a:latin typeface="Arial"/>
                <a:cs typeface="Arial"/>
              </a:rPr>
              <a:t> </a:t>
            </a:r>
            <a:r>
              <a:rPr sz="1400" dirty="0">
                <a:solidFill>
                  <a:srgbClr val="EEFF41"/>
                </a:solidFill>
                <a:latin typeface="Arial"/>
                <a:cs typeface="Arial"/>
              </a:rPr>
              <a:t>piano</a:t>
            </a:r>
            <a:r>
              <a:rPr sz="1400" spc="-20" dirty="0">
                <a:solidFill>
                  <a:srgbClr val="EEFF41"/>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5" dirty="0">
                <a:solidFill>
                  <a:srgbClr val="ADADAD"/>
                </a:solidFill>
                <a:latin typeface="Arial"/>
                <a:cs typeface="Arial"/>
              </a:rPr>
              <a:t> </a:t>
            </a:r>
            <a:r>
              <a:rPr sz="1400" dirty="0">
                <a:solidFill>
                  <a:srgbClr val="ADADAD"/>
                </a:solidFill>
                <a:latin typeface="Arial"/>
                <a:cs typeface="Arial"/>
              </a:rPr>
              <a:t>present.</a:t>
            </a:r>
            <a:r>
              <a:rPr sz="1400" spc="-20" dirty="0">
                <a:solidFill>
                  <a:srgbClr val="ADADAD"/>
                </a:solidFill>
                <a:latin typeface="Arial"/>
                <a:cs typeface="Arial"/>
              </a:rPr>
              <a:t> </a:t>
            </a:r>
            <a:r>
              <a:rPr sz="1400" dirty="0">
                <a:solidFill>
                  <a:srgbClr val="ADADAD"/>
                </a:solidFill>
                <a:latin typeface="Arial"/>
                <a:cs typeface="Arial"/>
              </a:rPr>
              <a:t>v.</a:t>
            </a:r>
            <a:r>
              <a:rPr sz="1400" spc="-5" dirty="0">
                <a:solidFill>
                  <a:srgbClr val="ADADAD"/>
                </a:solidFill>
                <a:latin typeface="Arial"/>
                <a:cs typeface="Arial"/>
              </a:rPr>
              <a:t> </a:t>
            </a:r>
            <a:r>
              <a:rPr sz="1400" dirty="0">
                <a:solidFill>
                  <a:srgbClr val="EEFF41"/>
                </a:solidFill>
                <a:latin typeface="Arial"/>
                <a:cs typeface="Arial"/>
              </a:rPr>
              <a:t>The</a:t>
            </a:r>
            <a:r>
              <a:rPr sz="1400" spc="-15" dirty="0">
                <a:solidFill>
                  <a:srgbClr val="EEFF41"/>
                </a:solidFill>
                <a:latin typeface="Arial"/>
                <a:cs typeface="Arial"/>
              </a:rPr>
              <a:t> </a:t>
            </a:r>
            <a:r>
              <a:rPr sz="1400" dirty="0">
                <a:solidFill>
                  <a:srgbClr val="EEFF41"/>
                </a:solidFill>
                <a:latin typeface="Arial"/>
                <a:cs typeface="Arial"/>
              </a:rPr>
              <a:t>cat's</a:t>
            </a:r>
            <a:r>
              <a:rPr sz="1400" spc="-20" dirty="0">
                <a:solidFill>
                  <a:srgbClr val="EEFF41"/>
                </a:solidFill>
                <a:latin typeface="Arial"/>
                <a:cs typeface="Arial"/>
              </a:rPr>
              <a:t> </a:t>
            </a:r>
            <a:r>
              <a:rPr sz="1400" dirty="0">
                <a:solidFill>
                  <a:srgbClr val="EEFF41"/>
                </a:solidFill>
                <a:latin typeface="Arial"/>
                <a:cs typeface="Arial"/>
              </a:rPr>
              <a:t>piano</a:t>
            </a:r>
            <a:r>
              <a:rPr sz="1400" spc="-10" dirty="0">
                <a:solidFill>
                  <a:srgbClr val="EEFF41"/>
                </a:solidFill>
                <a:latin typeface="Arial"/>
                <a:cs typeface="Arial"/>
              </a:rPr>
              <a:t> </a:t>
            </a:r>
            <a:r>
              <a:rPr sz="1400" dirty="0">
                <a:solidFill>
                  <a:srgbClr val="ADADAD"/>
                </a:solidFill>
                <a:latin typeface="Arial"/>
                <a:cs typeface="Arial"/>
              </a:rPr>
              <a:t>is</a:t>
            </a:r>
            <a:r>
              <a:rPr sz="1400" spc="-15" dirty="0">
                <a:solidFill>
                  <a:srgbClr val="ADADAD"/>
                </a:solidFill>
                <a:latin typeface="Arial"/>
                <a:cs typeface="Arial"/>
              </a:rPr>
              <a:t> </a:t>
            </a:r>
            <a:r>
              <a:rPr sz="1400" dirty="0">
                <a:solidFill>
                  <a:srgbClr val="ADADAD"/>
                </a:solidFill>
                <a:latin typeface="Arial"/>
                <a:cs typeface="Arial"/>
              </a:rPr>
              <a:t>thought</a:t>
            </a:r>
            <a:r>
              <a:rPr sz="1400" spc="-20" dirty="0">
                <a:solidFill>
                  <a:srgbClr val="ADADAD"/>
                </a:solidFill>
                <a:latin typeface="Arial"/>
                <a:cs typeface="Arial"/>
              </a:rPr>
              <a:t> </a:t>
            </a:r>
            <a:r>
              <a:rPr sz="1400" dirty="0">
                <a:solidFill>
                  <a:srgbClr val="ADADAD"/>
                </a:solidFill>
                <a:latin typeface="Arial"/>
                <a:cs typeface="Arial"/>
              </a:rPr>
              <a:t>to</a:t>
            </a:r>
            <a:r>
              <a:rPr sz="1400" spc="-15" dirty="0">
                <a:solidFill>
                  <a:srgbClr val="ADADAD"/>
                </a:solidFill>
                <a:latin typeface="Arial"/>
                <a:cs typeface="Arial"/>
              </a:rPr>
              <a:t> </a:t>
            </a:r>
            <a:r>
              <a:rPr sz="1400" dirty="0">
                <a:solidFill>
                  <a:srgbClr val="ADADAD"/>
                </a:solidFill>
                <a:latin typeface="Arial"/>
                <a:cs typeface="Arial"/>
              </a:rPr>
              <a:t>be</a:t>
            </a:r>
            <a:r>
              <a:rPr sz="1400" spc="-15" dirty="0">
                <a:solidFill>
                  <a:srgbClr val="ADADAD"/>
                </a:solidFill>
                <a:latin typeface="Arial"/>
                <a:cs typeface="Arial"/>
              </a:rPr>
              <a:t> </a:t>
            </a:r>
            <a:r>
              <a:rPr sz="1400" spc="-10" dirty="0">
                <a:solidFill>
                  <a:srgbClr val="ADADAD"/>
                </a:solidFill>
                <a:latin typeface="Arial"/>
                <a:cs typeface="Arial"/>
              </a:rPr>
              <a:t>present.</a:t>
            </a:r>
            <a:endParaRPr sz="1400" dirty="0">
              <a:latin typeface="Arial"/>
              <a:cs typeface="Arial"/>
            </a:endParaRPr>
          </a:p>
          <a:p>
            <a:pPr marL="774065" lvl="1" indent="-304800">
              <a:lnSpc>
                <a:spcPct val="100000"/>
              </a:lnSpc>
              <a:spcBef>
                <a:spcPts val="1005"/>
              </a:spcBef>
              <a:buChar char="-"/>
              <a:tabLst>
                <a:tab pos="774065" algn="l"/>
                <a:tab pos="774700" algn="l"/>
              </a:tabLst>
            </a:pPr>
            <a:r>
              <a:rPr lang="zh-CN" altLang="en-US" dirty="0">
                <a:solidFill>
                  <a:srgbClr val="ADADAD"/>
                </a:solidFill>
                <a:latin typeface="Arial"/>
                <a:cs typeface="Arial"/>
              </a:rPr>
              <a:t>结构的导出与构建问题的解释相似（</a:t>
            </a:r>
            <a:r>
              <a:rPr lang="en-US" altLang="zh-CN" dirty="0">
                <a:solidFill>
                  <a:srgbClr val="ADADAD"/>
                </a:solidFill>
                <a:latin typeface="Arial"/>
                <a:cs typeface="Arial"/>
              </a:rPr>
              <a:t>p.84</a:t>
            </a:r>
            <a:r>
              <a:rPr lang="zh-CN" altLang="en-US" dirty="0">
                <a:solidFill>
                  <a:srgbClr val="ADADAD"/>
                </a:solidFill>
                <a:latin typeface="Arial"/>
                <a:cs typeface="Arial"/>
              </a:rPr>
              <a:t>）</a:t>
            </a:r>
            <a:endParaRPr sz="1800" dirty="0">
              <a:latin typeface="Arial"/>
              <a:cs typeface="Arial"/>
            </a:endParaRPr>
          </a:p>
          <a:p>
            <a:pPr marL="943610">
              <a:lnSpc>
                <a:spcPct val="100000"/>
              </a:lnSpc>
              <a:spcBef>
                <a:spcPts val="1305"/>
              </a:spcBef>
              <a:tabLst>
                <a:tab pos="123126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儿童可以把</a:t>
            </a:r>
            <a:r>
              <a:rPr lang="en-US" altLang="zh-CN" sz="1400" dirty="0">
                <a:solidFill>
                  <a:srgbClr val="EEFF41"/>
                </a:solidFill>
                <a:latin typeface="Arial"/>
                <a:cs typeface="Arial"/>
              </a:rPr>
              <a:t>the</a:t>
            </a:r>
            <a:r>
              <a:rPr lang="en-US" altLang="zh-CN" sz="1400" spc="-20" dirty="0">
                <a:solidFill>
                  <a:srgbClr val="EEFF41"/>
                </a:solidFill>
                <a:latin typeface="Arial"/>
                <a:cs typeface="Arial"/>
              </a:rPr>
              <a:t> </a:t>
            </a:r>
            <a:r>
              <a:rPr lang="en-US" altLang="zh-CN" sz="1400" dirty="0">
                <a:solidFill>
                  <a:srgbClr val="EEFF41"/>
                </a:solidFill>
                <a:latin typeface="Arial"/>
                <a:cs typeface="Arial"/>
              </a:rPr>
              <a:t>cat's</a:t>
            </a:r>
            <a:r>
              <a:rPr lang="en-US" altLang="zh-CN" sz="1400" spc="-20" dirty="0">
                <a:solidFill>
                  <a:srgbClr val="EEFF41"/>
                </a:solidFill>
                <a:latin typeface="Arial"/>
                <a:cs typeface="Arial"/>
              </a:rPr>
              <a:t> </a:t>
            </a:r>
            <a:r>
              <a:rPr lang="en-US" altLang="zh-CN" sz="1400" dirty="0">
                <a:solidFill>
                  <a:srgbClr val="EEFF41"/>
                </a:solidFill>
                <a:latin typeface="Arial"/>
                <a:cs typeface="Arial"/>
              </a:rPr>
              <a:t>piano</a:t>
            </a:r>
            <a:r>
              <a:rPr lang="zh-CN" altLang="en-US" sz="1400" dirty="0">
                <a:solidFill>
                  <a:srgbClr val="ADADAD"/>
                </a:solidFill>
                <a:latin typeface="Arial"/>
                <a:cs typeface="Arial"/>
              </a:rPr>
              <a:t>这整个短语理解为单一的指称行为，即作为单一的功能性单位（组块</a:t>
            </a:r>
            <a:r>
              <a:rPr lang="en-US" altLang="zh-CN" sz="1400" dirty="0">
                <a:solidFill>
                  <a:srgbClr val="ADADAD"/>
                </a:solidFill>
                <a:latin typeface="Arial"/>
                <a:cs typeface="Arial"/>
              </a:rPr>
              <a:t>chunking</a:t>
            </a:r>
            <a:r>
              <a:rPr lang="zh-CN" altLang="en-US" sz="1400" dirty="0">
                <a:solidFill>
                  <a:srgbClr val="ADADAD"/>
                </a:solidFill>
                <a:latin typeface="Arial"/>
                <a:cs typeface="Arial"/>
              </a:rPr>
              <a:t>）</a:t>
            </a:r>
            <a:endParaRPr sz="1400" dirty="0">
              <a:latin typeface="Arial"/>
              <a:cs typeface="Arial"/>
            </a:endParaRPr>
          </a:p>
          <a:p>
            <a:pPr marL="943610">
              <a:lnSpc>
                <a:spcPct val="100000"/>
              </a:lnSpc>
              <a:spcBef>
                <a:spcPts val="1019"/>
              </a:spcBef>
              <a:tabLst>
                <a:tab pos="123126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没有必要在移动它的时候加以拆分</a:t>
            </a:r>
            <a:endParaRPr sz="1400" dirty="0">
              <a:latin typeface="Arial"/>
              <a:cs typeface="Arial"/>
            </a:endParaRPr>
          </a:p>
          <a:p>
            <a:pPr marL="774065" marR="1242695" indent="-304800">
              <a:lnSpc>
                <a:spcPts val="3450"/>
              </a:lnSpc>
              <a:spcBef>
                <a:spcPts val="45"/>
              </a:spcBef>
              <a:tabLst>
                <a:tab pos="774065" algn="l"/>
              </a:tabLst>
            </a:pPr>
            <a:r>
              <a:rPr sz="1800" spc="-50" dirty="0">
                <a:solidFill>
                  <a:srgbClr val="ADADAD"/>
                </a:solidFill>
                <a:latin typeface="Arial"/>
                <a:cs typeface="Arial"/>
              </a:rPr>
              <a:t>-</a:t>
            </a:r>
            <a:r>
              <a:rPr sz="1800" dirty="0">
                <a:solidFill>
                  <a:srgbClr val="ADADAD"/>
                </a:solidFill>
                <a:latin typeface="Arial"/>
                <a:cs typeface="Arial"/>
              </a:rPr>
              <a:t>	</a:t>
            </a:r>
            <a:r>
              <a:rPr lang="zh-CN" altLang="en-US" sz="1800" dirty="0">
                <a:solidFill>
                  <a:srgbClr val="ADADAD"/>
                </a:solidFill>
                <a:latin typeface="Arial"/>
                <a:cs typeface="Arial"/>
              </a:rPr>
              <a:t>这个理论并不缺乏结构，也不受限于线性语符列（</a:t>
            </a:r>
            <a:r>
              <a:rPr lang="en-US" altLang="zh-CN" sz="1800" dirty="0">
                <a:solidFill>
                  <a:srgbClr val="ADADAD"/>
                </a:solidFill>
                <a:latin typeface="Arial"/>
                <a:cs typeface="Arial"/>
              </a:rPr>
              <a:t>linear strings</a:t>
            </a:r>
            <a:r>
              <a:rPr lang="zh-CN" altLang="en-US" sz="1800" dirty="0">
                <a:solidFill>
                  <a:srgbClr val="ADADAD"/>
                </a:solidFill>
                <a:latin typeface="Arial"/>
                <a:cs typeface="Arial"/>
              </a:rPr>
              <a:t>）的排列组合</a:t>
            </a:r>
            <a:endParaRPr sz="1800" dirty="0">
              <a:latin typeface="Arial"/>
              <a:cs typeface="Arial"/>
            </a:endParaRPr>
          </a:p>
          <a:p>
            <a:pPr marL="943610">
              <a:lnSpc>
                <a:spcPct val="100000"/>
              </a:lnSpc>
              <a:spcBef>
                <a:spcPts val="975"/>
              </a:spcBef>
              <a:tabLst>
                <a:tab pos="1231265" algn="l"/>
              </a:tabLst>
            </a:pPr>
            <a:r>
              <a:rPr sz="1400" spc="-50" dirty="0">
                <a:solidFill>
                  <a:srgbClr val="ADADAD"/>
                </a:solidFill>
                <a:latin typeface="Arial"/>
                <a:cs typeface="Arial"/>
              </a:rPr>
              <a:t>-</a:t>
            </a:r>
            <a:r>
              <a:rPr sz="1400" dirty="0">
                <a:solidFill>
                  <a:srgbClr val="ADADAD"/>
                </a:solidFill>
                <a:latin typeface="Arial"/>
                <a:cs typeface="Arial"/>
              </a:rPr>
              <a:t>	</a:t>
            </a:r>
            <a:r>
              <a:rPr lang="zh-CN" altLang="en-US" sz="1400" dirty="0">
                <a:solidFill>
                  <a:srgbClr val="ADADAD"/>
                </a:solidFill>
                <a:latin typeface="Arial"/>
                <a:cs typeface="Arial"/>
              </a:rPr>
              <a:t>这个结构不一定属于形式的一类（</a:t>
            </a:r>
            <a:r>
              <a:rPr lang="en-US" altLang="zh-CN" sz="1400" dirty="0">
                <a:solidFill>
                  <a:srgbClr val="ADADAD"/>
                </a:solidFill>
                <a:latin typeface="Arial"/>
                <a:cs typeface="Arial"/>
              </a:rPr>
              <a:t>formal kind</a:t>
            </a:r>
            <a:r>
              <a:rPr lang="zh-CN" altLang="en-US" sz="1400" dirty="0">
                <a:solidFill>
                  <a:srgbClr val="ADADAD"/>
                </a:solidFill>
                <a:latin typeface="Arial"/>
                <a:cs typeface="Arial"/>
              </a:rPr>
              <a:t>），因为语言结构是从用法中涌现出来（</a:t>
            </a:r>
            <a:r>
              <a:rPr lang="en-US" altLang="zh-CN" sz="1400">
                <a:solidFill>
                  <a:srgbClr val="ADADAD"/>
                </a:solidFill>
                <a:latin typeface="Arial"/>
                <a:cs typeface="Arial"/>
              </a:rPr>
              <a:t>emerge</a:t>
            </a:r>
            <a:r>
              <a:rPr lang="zh-CN" altLang="en-US" sz="1400">
                <a:solidFill>
                  <a:srgbClr val="ADADAD"/>
                </a:solidFill>
                <a:latin typeface="Arial"/>
                <a:cs typeface="Arial"/>
              </a:rPr>
              <a:t>）的</a:t>
            </a:r>
            <a:endParaRPr sz="14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2150" y="141975"/>
            <a:ext cx="3239700" cy="4859549"/>
          </a:xfrm>
          <a:prstGeom prst="rect">
            <a:avLst/>
          </a:prstGeom>
        </p:spPr>
      </p:pic>
      <p:pic>
        <p:nvPicPr>
          <p:cNvPr id="3" name="object 3"/>
          <p:cNvPicPr/>
          <p:nvPr/>
        </p:nvPicPr>
        <p:blipFill>
          <a:blip r:embed="rId3" cstate="print"/>
          <a:stretch>
            <a:fillRect/>
          </a:stretch>
        </p:blipFill>
        <p:spPr>
          <a:xfrm>
            <a:off x="370375" y="614362"/>
            <a:ext cx="2324100" cy="1743075"/>
          </a:xfrm>
          <a:prstGeom prst="rect">
            <a:avLst/>
          </a:prstGeom>
        </p:spPr>
      </p:pic>
      <p:pic>
        <p:nvPicPr>
          <p:cNvPr id="4" name="object 4"/>
          <p:cNvPicPr/>
          <p:nvPr/>
        </p:nvPicPr>
        <p:blipFill>
          <a:blip r:embed="rId4" cstate="print"/>
          <a:stretch>
            <a:fillRect/>
          </a:stretch>
        </p:blipFill>
        <p:spPr>
          <a:xfrm>
            <a:off x="6648447" y="1387725"/>
            <a:ext cx="1718524" cy="2368049"/>
          </a:xfrm>
          <a:prstGeom prst="rect">
            <a:avLst/>
          </a:prstGeom>
        </p:spPr>
      </p:pic>
      <p:pic>
        <p:nvPicPr>
          <p:cNvPr id="5" name="object 5"/>
          <p:cNvPicPr/>
          <p:nvPr/>
        </p:nvPicPr>
        <p:blipFill>
          <a:blip r:embed="rId5" cstate="print"/>
          <a:stretch>
            <a:fillRect/>
          </a:stretch>
        </p:blipFill>
        <p:spPr>
          <a:xfrm>
            <a:off x="370375" y="2927100"/>
            <a:ext cx="2324100" cy="13302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424554"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语言习得</a:t>
            </a:r>
            <a:endParaRPr spc="-10" dirty="0"/>
          </a:p>
        </p:txBody>
      </p:sp>
      <p:sp>
        <p:nvSpPr>
          <p:cNvPr id="3" name="object 3"/>
          <p:cNvSpPr txBox="1"/>
          <p:nvPr/>
        </p:nvSpPr>
        <p:spPr>
          <a:xfrm>
            <a:off x="537199" y="1176351"/>
            <a:ext cx="4392295" cy="3162917"/>
          </a:xfrm>
          <a:prstGeom prst="rect">
            <a:avLst/>
          </a:prstGeom>
        </p:spPr>
        <p:txBody>
          <a:bodyPr vert="horz" wrap="square" lIns="0" tIns="12700" rIns="0" bIns="0" rtlCol="0">
            <a:spAutoFit/>
          </a:bodyPr>
          <a:lstStyle/>
          <a:p>
            <a:pPr marL="55244" marR="24765" indent="635" algn="ctr">
              <a:lnSpc>
                <a:spcPct val="114599"/>
              </a:lnSpc>
              <a:spcBef>
                <a:spcPts val="100"/>
              </a:spcBef>
            </a:pPr>
            <a:r>
              <a:rPr lang="zh-CN" altLang="en-US" sz="1800" dirty="0">
                <a:solidFill>
                  <a:srgbClr val="ADADAD"/>
                </a:solidFill>
                <a:latin typeface="Arial"/>
                <a:cs typeface="Arial"/>
              </a:rPr>
              <a:t>通过理解语言习得的阶段，我们能知道儿童在语言习得的阶段做了什么，但我们还不知道他们</a:t>
            </a:r>
            <a:endParaRPr sz="1800" dirty="0">
              <a:latin typeface="Arial"/>
              <a:cs typeface="Arial"/>
            </a:endParaRPr>
          </a:p>
          <a:p>
            <a:pPr>
              <a:lnSpc>
                <a:spcPct val="100000"/>
              </a:lnSpc>
              <a:spcBef>
                <a:spcPts val="35"/>
              </a:spcBef>
            </a:pPr>
            <a:endParaRPr sz="1550" dirty="0">
              <a:latin typeface="Arial"/>
              <a:cs typeface="Arial"/>
            </a:endParaRPr>
          </a:p>
          <a:p>
            <a:pPr marL="90170" algn="ctr">
              <a:lnSpc>
                <a:spcPct val="100000"/>
              </a:lnSpc>
            </a:pPr>
            <a:r>
              <a:rPr lang="zh-CN" altLang="en-US" sz="3600" spc="-25" dirty="0">
                <a:solidFill>
                  <a:srgbClr val="ADADAD"/>
                </a:solidFill>
                <a:latin typeface="Arial"/>
                <a:cs typeface="Arial"/>
              </a:rPr>
              <a:t>如何</a:t>
            </a:r>
            <a:endParaRPr sz="3600" dirty="0">
              <a:latin typeface="Arial"/>
              <a:cs typeface="Arial"/>
            </a:endParaRPr>
          </a:p>
          <a:p>
            <a:pPr marL="26034" algn="ctr">
              <a:lnSpc>
                <a:spcPct val="100000"/>
              </a:lnSpc>
              <a:spcBef>
                <a:spcPts val="2350"/>
              </a:spcBef>
            </a:pPr>
            <a:r>
              <a:rPr lang="zh-CN" altLang="en-US" sz="1800" dirty="0">
                <a:solidFill>
                  <a:srgbClr val="ADADAD"/>
                </a:solidFill>
                <a:latin typeface="Arial"/>
                <a:cs typeface="Arial"/>
              </a:rPr>
              <a:t>完成这些过程</a:t>
            </a:r>
            <a:endParaRPr sz="1800" dirty="0">
              <a:latin typeface="Arial"/>
              <a:cs typeface="Arial"/>
            </a:endParaRPr>
          </a:p>
          <a:p>
            <a:pPr marL="316865" marR="5080" indent="-304800">
              <a:lnSpc>
                <a:spcPct val="114599"/>
              </a:lnSpc>
              <a:spcBef>
                <a:spcPts val="1575"/>
              </a:spcBef>
              <a:tabLst>
                <a:tab pos="316865" algn="l"/>
              </a:tabLst>
            </a:pPr>
            <a:r>
              <a:rPr sz="1800" spc="-50" dirty="0">
                <a:solidFill>
                  <a:srgbClr val="ADADAD"/>
                </a:solidFill>
                <a:latin typeface="Arial"/>
                <a:cs typeface="Arial"/>
              </a:rPr>
              <a:t>-</a:t>
            </a:r>
            <a:r>
              <a:rPr sz="1800" dirty="0">
                <a:solidFill>
                  <a:srgbClr val="ADADAD"/>
                </a:solidFill>
                <a:latin typeface="Arial"/>
                <a:cs typeface="Arial"/>
              </a:rPr>
              <a:t>	</a:t>
            </a:r>
            <a:r>
              <a:rPr lang="zh-CN" altLang="en-US" sz="1800" dirty="0">
                <a:solidFill>
                  <a:srgbClr val="ADADAD"/>
                </a:solidFill>
                <a:latin typeface="Arial"/>
                <a:cs typeface="Arial"/>
              </a:rPr>
              <a:t>对于语言习得这一“奇迹”有几种不同的理论解释</a:t>
            </a:r>
            <a:endParaRPr sz="1800" dirty="0">
              <a:latin typeface="Arial"/>
              <a:cs typeface="Arial"/>
            </a:endParaRPr>
          </a:p>
        </p:txBody>
      </p:sp>
      <p:pic>
        <p:nvPicPr>
          <p:cNvPr id="4" name="object 4"/>
          <p:cNvPicPr/>
          <p:nvPr/>
        </p:nvPicPr>
        <p:blipFill>
          <a:blip r:embed="rId2" cstate="print"/>
          <a:stretch>
            <a:fillRect/>
          </a:stretch>
        </p:blipFill>
        <p:spPr>
          <a:xfrm>
            <a:off x="5249050" y="1631350"/>
            <a:ext cx="3583249" cy="23844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7076440" cy="443711"/>
          </a:xfrm>
          <a:prstGeom prst="rect">
            <a:avLst/>
          </a:prstGeom>
        </p:spPr>
        <p:txBody>
          <a:bodyPr vert="horz" wrap="square" lIns="0" tIns="12700" rIns="0" bIns="0" rtlCol="0">
            <a:spAutoFit/>
          </a:bodyPr>
          <a:lstStyle/>
          <a:p>
            <a:pPr marL="12700">
              <a:lnSpc>
                <a:spcPct val="100000"/>
              </a:lnSpc>
              <a:spcBef>
                <a:spcPts val="100"/>
              </a:spcBef>
            </a:pPr>
            <a:r>
              <a:rPr lang="zh-CN" altLang="en-US" dirty="0"/>
              <a:t>儿童抗拒外部的语言引导</a:t>
            </a:r>
            <a:endParaRPr spc="-10" dirty="0"/>
          </a:p>
        </p:txBody>
      </p:sp>
      <p:sp>
        <p:nvSpPr>
          <p:cNvPr id="3" name="object 3"/>
          <p:cNvSpPr txBox="1"/>
          <p:nvPr/>
        </p:nvSpPr>
        <p:spPr>
          <a:xfrm>
            <a:off x="841925" y="1107898"/>
            <a:ext cx="4025265" cy="2616200"/>
          </a:xfrm>
          <a:prstGeom prst="rect">
            <a:avLst/>
          </a:prstGeom>
        </p:spPr>
        <p:txBody>
          <a:bodyPr vert="horz" wrap="square" lIns="0" tIns="123190" rIns="0" bIns="0" rtlCol="0">
            <a:spAutoFit/>
          </a:bodyPr>
          <a:lstStyle/>
          <a:p>
            <a:pPr marL="12700">
              <a:lnSpc>
                <a:spcPct val="100000"/>
              </a:lnSpc>
              <a:spcBef>
                <a:spcPts val="970"/>
              </a:spcBef>
            </a:pPr>
            <a:r>
              <a:rPr sz="1400" i="1" dirty="0">
                <a:solidFill>
                  <a:srgbClr val="9900FF"/>
                </a:solidFill>
                <a:latin typeface="Arial"/>
                <a:cs typeface="Arial"/>
              </a:rPr>
              <a:t>Child:</a:t>
            </a:r>
            <a:r>
              <a:rPr sz="1400" i="1" spc="-20" dirty="0">
                <a:solidFill>
                  <a:srgbClr val="9900FF"/>
                </a:solidFill>
                <a:latin typeface="Arial"/>
                <a:cs typeface="Arial"/>
              </a:rPr>
              <a:t> </a:t>
            </a:r>
            <a:r>
              <a:rPr sz="1400" dirty="0">
                <a:solidFill>
                  <a:srgbClr val="9900FF"/>
                </a:solidFill>
                <a:latin typeface="Arial"/>
                <a:cs typeface="Arial"/>
              </a:rPr>
              <a:t>Want</a:t>
            </a:r>
            <a:r>
              <a:rPr sz="1400" spc="-20" dirty="0">
                <a:solidFill>
                  <a:srgbClr val="9900FF"/>
                </a:solidFill>
                <a:latin typeface="Arial"/>
                <a:cs typeface="Arial"/>
              </a:rPr>
              <a:t> </a:t>
            </a:r>
            <a:r>
              <a:rPr sz="1400" dirty="0">
                <a:solidFill>
                  <a:srgbClr val="9900FF"/>
                </a:solidFill>
                <a:latin typeface="Arial"/>
                <a:cs typeface="Arial"/>
              </a:rPr>
              <a:t>other</a:t>
            </a:r>
            <a:r>
              <a:rPr sz="1400" spc="-20" dirty="0">
                <a:solidFill>
                  <a:srgbClr val="9900FF"/>
                </a:solidFill>
                <a:latin typeface="Arial"/>
                <a:cs typeface="Arial"/>
              </a:rPr>
              <a:t> </a:t>
            </a:r>
            <a:r>
              <a:rPr sz="1400" dirty="0">
                <a:solidFill>
                  <a:srgbClr val="9900FF"/>
                </a:solidFill>
                <a:latin typeface="Arial"/>
                <a:cs typeface="Arial"/>
              </a:rPr>
              <a:t>one</a:t>
            </a:r>
            <a:r>
              <a:rPr sz="1400" spc="-20" dirty="0">
                <a:solidFill>
                  <a:srgbClr val="9900FF"/>
                </a:solidFill>
                <a:latin typeface="Arial"/>
                <a:cs typeface="Arial"/>
              </a:rPr>
              <a:t> </a:t>
            </a:r>
            <a:r>
              <a:rPr sz="1400" dirty="0">
                <a:solidFill>
                  <a:srgbClr val="9900FF"/>
                </a:solidFill>
                <a:latin typeface="Arial"/>
                <a:cs typeface="Arial"/>
              </a:rPr>
              <a:t>spoon,</a:t>
            </a:r>
            <a:r>
              <a:rPr sz="1400" spc="-15" dirty="0">
                <a:solidFill>
                  <a:srgbClr val="9900FF"/>
                </a:solidFill>
                <a:latin typeface="Arial"/>
                <a:cs typeface="Arial"/>
              </a:rPr>
              <a:t> </a:t>
            </a:r>
            <a:r>
              <a:rPr sz="1400" spc="-10" dirty="0">
                <a:solidFill>
                  <a:srgbClr val="9900FF"/>
                </a:solidFill>
                <a:latin typeface="Arial"/>
                <a:cs typeface="Arial"/>
              </a:rPr>
              <a:t>Daddy.</a:t>
            </a:r>
            <a:endParaRPr sz="1400" dirty="0">
              <a:latin typeface="Arial"/>
              <a:cs typeface="Arial"/>
            </a:endParaRPr>
          </a:p>
          <a:p>
            <a:pPr marL="12700" marR="5080">
              <a:lnSpc>
                <a:spcPct val="151800"/>
              </a:lnSpc>
            </a:pPr>
            <a:r>
              <a:rPr sz="1400" i="1" dirty="0">
                <a:solidFill>
                  <a:srgbClr val="9900FF"/>
                </a:solidFill>
                <a:latin typeface="Arial"/>
                <a:cs typeface="Arial"/>
              </a:rPr>
              <a:t>Father:</a:t>
            </a:r>
            <a:r>
              <a:rPr sz="1400" i="1" spc="-25" dirty="0">
                <a:solidFill>
                  <a:srgbClr val="9900FF"/>
                </a:solidFill>
                <a:latin typeface="Arial"/>
                <a:cs typeface="Arial"/>
              </a:rPr>
              <a:t> </a:t>
            </a:r>
            <a:r>
              <a:rPr sz="1400" dirty="0">
                <a:solidFill>
                  <a:srgbClr val="9900FF"/>
                </a:solidFill>
                <a:latin typeface="Arial"/>
                <a:cs typeface="Arial"/>
              </a:rPr>
              <a:t>You</a:t>
            </a:r>
            <a:r>
              <a:rPr sz="1400" spc="-15" dirty="0">
                <a:solidFill>
                  <a:srgbClr val="9900FF"/>
                </a:solidFill>
                <a:latin typeface="Arial"/>
                <a:cs typeface="Arial"/>
              </a:rPr>
              <a:t> </a:t>
            </a:r>
            <a:r>
              <a:rPr sz="1400" dirty="0">
                <a:solidFill>
                  <a:srgbClr val="9900FF"/>
                </a:solidFill>
                <a:latin typeface="Arial"/>
                <a:cs typeface="Arial"/>
              </a:rPr>
              <a:t>mean,</a:t>
            </a:r>
            <a:r>
              <a:rPr sz="1400" spc="-20" dirty="0">
                <a:solidFill>
                  <a:srgbClr val="9900FF"/>
                </a:solidFill>
                <a:latin typeface="Arial"/>
                <a:cs typeface="Arial"/>
              </a:rPr>
              <a:t> </a:t>
            </a:r>
            <a:r>
              <a:rPr sz="1400" dirty="0">
                <a:solidFill>
                  <a:srgbClr val="9900FF"/>
                </a:solidFill>
                <a:latin typeface="Arial"/>
                <a:cs typeface="Arial"/>
              </a:rPr>
              <a:t>you</a:t>
            </a:r>
            <a:r>
              <a:rPr sz="1400" spc="-15" dirty="0">
                <a:solidFill>
                  <a:srgbClr val="9900FF"/>
                </a:solidFill>
                <a:latin typeface="Arial"/>
                <a:cs typeface="Arial"/>
              </a:rPr>
              <a:t> </a:t>
            </a:r>
            <a:r>
              <a:rPr sz="1400" dirty="0">
                <a:solidFill>
                  <a:srgbClr val="9900FF"/>
                </a:solidFill>
                <a:latin typeface="Arial"/>
                <a:cs typeface="Arial"/>
              </a:rPr>
              <a:t>want</a:t>
            </a:r>
            <a:r>
              <a:rPr sz="1400" spc="-20" dirty="0">
                <a:solidFill>
                  <a:srgbClr val="9900FF"/>
                </a:solidFill>
                <a:latin typeface="Arial"/>
                <a:cs typeface="Arial"/>
              </a:rPr>
              <a:t> </a:t>
            </a:r>
            <a:r>
              <a:rPr sz="1400" dirty="0">
                <a:solidFill>
                  <a:srgbClr val="9900FF"/>
                </a:solidFill>
                <a:latin typeface="Arial"/>
                <a:cs typeface="Arial"/>
              </a:rPr>
              <a:t>the</a:t>
            </a:r>
            <a:r>
              <a:rPr sz="1400" spc="-15" dirty="0">
                <a:solidFill>
                  <a:srgbClr val="9900FF"/>
                </a:solidFill>
                <a:latin typeface="Arial"/>
                <a:cs typeface="Arial"/>
              </a:rPr>
              <a:t> </a:t>
            </a:r>
            <a:r>
              <a:rPr sz="1400" dirty="0">
                <a:solidFill>
                  <a:srgbClr val="9900FF"/>
                </a:solidFill>
                <a:latin typeface="Arial"/>
                <a:cs typeface="Arial"/>
              </a:rPr>
              <a:t>other</a:t>
            </a:r>
            <a:r>
              <a:rPr sz="1400" spc="-15" dirty="0">
                <a:solidFill>
                  <a:srgbClr val="9900FF"/>
                </a:solidFill>
                <a:latin typeface="Arial"/>
                <a:cs typeface="Arial"/>
              </a:rPr>
              <a:t> </a:t>
            </a:r>
            <a:r>
              <a:rPr sz="1400" spc="-10" dirty="0">
                <a:solidFill>
                  <a:srgbClr val="9900FF"/>
                </a:solidFill>
                <a:latin typeface="Arial"/>
                <a:cs typeface="Arial"/>
              </a:rPr>
              <a:t>spoon. </a:t>
            </a:r>
            <a:r>
              <a:rPr sz="1400" i="1" dirty="0">
                <a:solidFill>
                  <a:srgbClr val="9900FF"/>
                </a:solidFill>
                <a:latin typeface="Arial"/>
                <a:cs typeface="Arial"/>
              </a:rPr>
              <a:t>Child:</a:t>
            </a:r>
            <a:r>
              <a:rPr sz="1400" i="1" spc="-30" dirty="0">
                <a:solidFill>
                  <a:srgbClr val="9900FF"/>
                </a:solidFill>
                <a:latin typeface="Arial"/>
                <a:cs typeface="Arial"/>
              </a:rPr>
              <a:t> </a:t>
            </a:r>
            <a:r>
              <a:rPr sz="1400" dirty="0">
                <a:solidFill>
                  <a:srgbClr val="9900FF"/>
                </a:solidFill>
                <a:latin typeface="Arial"/>
                <a:cs typeface="Arial"/>
              </a:rPr>
              <a:t>Yes,</a:t>
            </a:r>
            <a:r>
              <a:rPr sz="1400" spc="-20" dirty="0">
                <a:solidFill>
                  <a:srgbClr val="9900FF"/>
                </a:solidFill>
                <a:latin typeface="Arial"/>
                <a:cs typeface="Arial"/>
              </a:rPr>
              <a:t> </a:t>
            </a:r>
            <a:r>
              <a:rPr sz="1400" dirty="0">
                <a:solidFill>
                  <a:srgbClr val="9900FF"/>
                </a:solidFill>
                <a:latin typeface="Arial"/>
                <a:cs typeface="Arial"/>
              </a:rPr>
              <a:t>I</a:t>
            </a:r>
            <a:r>
              <a:rPr sz="1400" spc="-20" dirty="0">
                <a:solidFill>
                  <a:srgbClr val="9900FF"/>
                </a:solidFill>
                <a:latin typeface="Arial"/>
                <a:cs typeface="Arial"/>
              </a:rPr>
              <a:t> </a:t>
            </a:r>
            <a:r>
              <a:rPr sz="1400" dirty="0">
                <a:solidFill>
                  <a:srgbClr val="9900FF"/>
                </a:solidFill>
                <a:latin typeface="Arial"/>
                <a:cs typeface="Arial"/>
              </a:rPr>
              <a:t>want</a:t>
            </a:r>
            <a:r>
              <a:rPr sz="1400" spc="-20" dirty="0">
                <a:solidFill>
                  <a:srgbClr val="9900FF"/>
                </a:solidFill>
                <a:latin typeface="Arial"/>
                <a:cs typeface="Arial"/>
              </a:rPr>
              <a:t> </a:t>
            </a:r>
            <a:r>
              <a:rPr sz="1400" dirty="0">
                <a:solidFill>
                  <a:srgbClr val="9900FF"/>
                </a:solidFill>
                <a:latin typeface="Arial"/>
                <a:cs typeface="Arial"/>
              </a:rPr>
              <a:t>other</a:t>
            </a:r>
            <a:r>
              <a:rPr sz="1400" spc="-20" dirty="0">
                <a:solidFill>
                  <a:srgbClr val="9900FF"/>
                </a:solidFill>
                <a:latin typeface="Arial"/>
                <a:cs typeface="Arial"/>
              </a:rPr>
              <a:t> </a:t>
            </a:r>
            <a:r>
              <a:rPr sz="1400" dirty="0">
                <a:solidFill>
                  <a:srgbClr val="9900FF"/>
                </a:solidFill>
                <a:latin typeface="Arial"/>
                <a:cs typeface="Arial"/>
              </a:rPr>
              <a:t>one</a:t>
            </a:r>
            <a:r>
              <a:rPr sz="1400" spc="-20" dirty="0">
                <a:solidFill>
                  <a:srgbClr val="9900FF"/>
                </a:solidFill>
                <a:latin typeface="Arial"/>
                <a:cs typeface="Arial"/>
              </a:rPr>
              <a:t> </a:t>
            </a:r>
            <a:r>
              <a:rPr sz="1400" dirty="0">
                <a:solidFill>
                  <a:srgbClr val="9900FF"/>
                </a:solidFill>
                <a:latin typeface="Arial"/>
                <a:cs typeface="Arial"/>
              </a:rPr>
              <a:t>spoon,</a:t>
            </a:r>
            <a:r>
              <a:rPr sz="1400" spc="-20" dirty="0">
                <a:solidFill>
                  <a:srgbClr val="9900FF"/>
                </a:solidFill>
                <a:latin typeface="Arial"/>
                <a:cs typeface="Arial"/>
              </a:rPr>
              <a:t> </a:t>
            </a:r>
            <a:r>
              <a:rPr sz="1400" dirty="0">
                <a:solidFill>
                  <a:srgbClr val="9900FF"/>
                </a:solidFill>
                <a:latin typeface="Arial"/>
                <a:cs typeface="Arial"/>
              </a:rPr>
              <a:t>please,</a:t>
            </a:r>
            <a:r>
              <a:rPr sz="1400" spc="-15" dirty="0">
                <a:solidFill>
                  <a:srgbClr val="9900FF"/>
                </a:solidFill>
                <a:latin typeface="Arial"/>
                <a:cs typeface="Arial"/>
              </a:rPr>
              <a:t> </a:t>
            </a:r>
            <a:r>
              <a:rPr sz="1400" spc="-10" dirty="0">
                <a:solidFill>
                  <a:srgbClr val="9900FF"/>
                </a:solidFill>
                <a:latin typeface="Arial"/>
                <a:cs typeface="Arial"/>
              </a:rPr>
              <a:t>Daddy. </a:t>
            </a:r>
            <a:r>
              <a:rPr sz="1400" i="1" dirty="0">
                <a:solidFill>
                  <a:srgbClr val="9900FF"/>
                </a:solidFill>
                <a:latin typeface="Arial"/>
                <a:cs typeface="Arial"/>
              </a:rPr>
              <a:t>Father:</a:t>
            </a:r>
            <a:r>
              <a:rPr sz="1400" i="1" spc="-15" dirty="0">
                <a:solidFill>
                  <a:srgbClr val="9900FF"/>
                </a:solidFill>
                <a:latin typeface="Arial"/>
                <a:cs typeface="Arial"/>
              </a:rPr>
              <a:t> </a:t>
            </a:r>
            <a:r>
              <a:rPr sz="1400" dirty="0">
                <a:solidFill>
                  <a:srgbClr val="9900FF"/>
                </a:solidFill>
                <a:latin typeface="Arial"/>
                <a:cs typeface="Arial"/>
              </a:rPr>
              <a:t>Can</a:t>
            </a:r>
            <a:r>
              <a:rPr sz="1400" spc="-20" dirty="0">
                <a:solidFill>
                  <a:srgbClr val="9900FF"/>
                </a:solidFill>
                <a:latin typeface="Arial"/>
                <a:cs typeface="Arial"/>
              </a:rPr>
              <a:t> </a:t>
            </a:r>
            <a:r>
              <a:rPr sz="1400" dirty="0">
                <a:solidFill>
                  <a:srgbClr val="9900FF"/>
                </a:solidFill>
                <a:latin typeface="Arial"/>
                <a:cs typeface="Arial"/>
              </a:rPr>
              <a:t>you</a:t>
            </a:r>
            <a:r>
              <a:rPr sz="1400" spc="-15" dirty="0">
                <a:solidFill>
                  <a:srgbClr val="9900FF"/>
                </a:solidFill>
                <a:latin typeface="Arial"/>
                <a:cs typeface="Arial"/>
              </a:rPr>
              <a:t> </a:t>
            </a:r>
            <a:r>
              <a:rPr sz="1400" dirty="0">
                <a:solidFill>
                  <a:srgbClr val="9900FF"/>
                </a:solidFill>
                <a:latin typeface="Arial"/>
                <a:cs typeface="Arial"/>
              </a:rPr>
              <a:t>say</a:t>
            </a:r>
            <a:r>
              <a:rPr sz="1400" spc="-20" dirty="0">
                <a:solidFill>
                  <a:srgbClr val="9900FF"/>
                </a:solidFill>
                <a:latin typeface="Arial"/>
                <a:cs typeface="Arial"/>
              </a:rPr>
              <a:t> </a:t>
            </a:r>
            <a:r>
              <a:rPr sz="1400" dirty="0">
                <a:solidFill>
                  <a:srgbClr val="9900FF"/>
                </a:solidFill>
                <a:latin typeface="Arial"/>
                <a:cs typeface="Arial"/>
              </a:rPr>
              <a:t>"the</a:t>
            </a:r>
            <a:r>
              <a:rPr sz="1400" spc="-15" dirty="0">
                <a:solidFill>
                  <a:srgbClr val="9900FF"/>
                </a:solidFill>
                <a:latin typeface="Arial"/>
                <a:cs typeface="Arial"/>
              </a:rPr>
              <a:t> </a:t>
            </a:r>
            <a:r>
              <a:rPr sz="1400" dirty="0">
                <a:solidFill>
                  <a:srgbClr val="9900FF"/>
                </a:solidFill>
                <a:latin typeface="Arial"/>
                <a:cs typeface="Arial"/>
              </a:rPr>
              <a:t>other</a:t>
            </a:r>
            <a:r>
              <a:rPr sz="1400" spc="-15" dirty="0">
                <a:solidFill>
                  <a:srgbClr val="9900FF"/>
                </a:solidFill>
                <a:latin typeface="Arial"/>
                <a:cs typeface="Arial"/>
              </a:rPr>
              <a:t> </a:t>
            </a:r>
            <a:r>
              <a:rPr sz="1400" spc="-10" dirty="0">
                <a:solidFill>
                  <a:srgbClr val="9900FF"/>
                </a:solidFill>
                <a:latin typeface="Arial"/>
                <a:cs typeface="Arial"/>
              </a:rPr>
              <a:t>spoon"?</a:t>
            </a:r>
            <a:endParaRPr sz="1400" dirty="0">
              <a:latin typeface="Arial"/>
              <a:cs typeface="Arial"/>
            </a:endParaRPr>
          </a:p>
          <a:p>
            <a:pPr marL="12700">
              <a:lnSpc>
                <a:spcPct val="100000"/>
              </a:lnSpc>
              <a:spcBef>
                <a:spcPts val="870"/>
              </a:spcBef>
            </a:pPr>
            <a:r>
              <a:rPr sz="1400" i="1" dirty="0">
                <a:solidFill>
                  <a:srgbClr val="9900FF"/>
                </a:solidFill>
                <a:latin typeface="Arial"/>
                <a:cs typeface="Arial"/>
              </a:rPr>
              <a:t>Child:</a:t>
            </a:r>
            <a:r>
              <a:rPr sz="1400" i="1" spc="-25" dirty="0">
                <a:solidFill>
                  <a:srgbClr val="9900FF"/>
                </a:solidFill>
                <a:latin typeface="Arial"/>
                <a:cs typeface="Arial"/>
              </a:rPr>
              <a:t> </a:t>
            </a:r>
            <a:r>
              <a:rPr sz="1400" dirty="0">
                <a:solidFill>
                  <a:srgbClr val="9900FF"/>
                </a:solidFill>
                <a:latin typeface="Arial"/>
                <a:cs typeface="Arial"/>
              </a:rPr>
              <a:t>Other</a:t>
            </a:r>
            <a:r>
              <a:rPr sz="1400" spc="-10" dirty="0">
                <a:solidFill>
                  <a:srgbClr val="9900FF"/>
                </a:solidFill>
                <a:latin typeface="Arial"/>
                <a:cs typeface="Arial"/>
              </a:rPr>
              <a:t> </a:t>
            </a:r>
            <a:r>
              <a:rPr sz="1400" dirty="0">
                <a:solidFill>
                  <a:srgbClr val="9900FF"/>
                </a:solidFill>
                <a:latin typeface="Arial"/>
                <a:cs typeface="Arial"/>
              </a:rPr>
              <a:t>.</a:t>
            </a:r>
            <a:r>
              <a:rPr sz="1400" spc="-10" dirty="0">
                <a:solidFill>
                  <a:srgbClr val="9900FF"/>
                </a:solidFill>
                <a:latin typeface="Arial"/>
                <a:cs typeface="Arial"/>
              </a:rPr>
              <a:t> </a:t>
            </a:r>
            <a:r>
              <a:rPr sz="1400" dirty="0">
                <a:solidFill>
                  <a:srgbClr val="9900FF"/>
                </a:solidFill>
                <a:latin typeface="Arial"/>
                <a:cs typeface="Arial"/>
              </a:rPr>
              <a:t>.</a:t>
            </a:r>
            <a:r>
              <a:rPr sz="1400" spc="-10" dirty="0">
                <a:solidFill>
                  <a:srgbClr val="9900FF"/>
                </a:solidFill>
                <a:latin typeface="Arial"/>
                <a:cs typeface="Arial"/>
              </a:rPr>
              <a:t> </a:t>
            </a:r>
            <a:r>
              <a:rPr sz="1400" dirty="0">
                <a:solidFill>
                  <a:srgbClr val="9900FF"/>
                </a:solidFill>
                <a:latin typeface="Arial"/>
                <a:cs typeface="Arial"/>
              </a:rPr>
              <a:t>.</a:t>
            </a:r>
            <a:r>
              <a:rPr sz="1400" spc="-15" dirty="0">
                <a:solidFill>
                  <a:srgbClr val="9900FF"/>
                </a:solidFill>
                <a:latin typeface="Arial"/>
                <a:cs typeface="Arial"/>
              </a:rPr>
              <a:t> </a:t>
            </a:r>
            <a:r>
              <a:rPr sz="1400" dirty="0">
                <a:solidFill>
                  <a:srgbClr val="9900FF"/>
                </a:solidFill>
                <a:latin typeface="Arial"/>
                <a:cs typeface="Arial"/>
              </a:rPr>
              <a:t>one</a:t>
            </a:r>
            <a:r>
              <a:rPr sz="1400" spc="-10" dirty="0">
                <a:solidFill>
                  <a:srgbClr val="9900FF"/>
                </a:solidFill>
                <a:latin typeface="Arial"/>
                <a:cs typeface="Arial"/>
              </a:rPr>
              <a:t> </a:t>
            </a:r>
            <a:r>
              <a:rPr sz="1400" dirty="0">
                <a:solidFill>
                  <a:srgbClr val="9900FF"/>
                </a:solidFill>
                <a:latin typeface="Arial"/>
                <a:cs typeface="Arial"/>
              </a:rPr>
              <a:t>.</a:t>
            </a:r>
            <a:r>
              <a:rPr sz="1400" spc="-10" dirty="0">
                <a:solidFill>
                  <a:srgbClr val="9900FF"/>
                </a:solidFill>
                <a:latin typeface="Arial"/>
                <a:cs typeface="Arial"/>
              </a:rPr>
              <a:t> </a:t>
            </a:r>
            <a:r>
              <a:rPr sz="1400" dirty="0">
                <a:solidFill>
                  <a:srgbClr val="9900FF"/>
                </a:solidFill>
                <a:latin typeface="Arial"/>
                <a:cs typeface="Arial"/>
              </a:rPr>
              <a:t>.</a:t>
            </a:r>
            <a:r>
              <a:rPr sz="1400" spc="-10" dirty="0">
                <a:solidFill>
                  <a:srgbClr val="9900FF"/>
                </a:solidFill>
                <a:latin typeface="Arial"/>
                <a:cs typeface="Arial"/>
              </a:rPr>
              <a:t> </a:t>
            </a:r>
            <a:r>
              <a:rPr sz="1400" dirty="0">
                <a:solidFill>
                  <a:srgbClr val="9900FF"/>
                </a:solidFill>
                <a:latin typeface="Arial"/>
                <a:cs typeface="Arial"/>
              </a:rPr>
              <a:t>.</a:t>
            </a:r>
            <a:r>
              <a:rPr sz="1400" spc="-10" dirty="0">
                <a:solidFill>
                  <a:srgbClr val="9900FF"/>
                </a:solidFill>
                <a:latin typeface="Arial"/>
                <a:cs typeface="Arial"/>
              </a:rPr>
              <a:t> spoon.</a:t>
            </a:r>
            <a:endParaRPr sz="1400" dirty="0">
              <a:latin typeface="Arial"/>
              <a:cs typeface="Arial"/>
            </a:endParaRPr>
          </a:p>
          <a:p>
            <a:pPr marL="12700">
              <a:lnSpc>
                <a:spcPct val="100000"/>
              </a:lnSpc>
              <a:spcBef>
                <a:spcPts val="870"/>
              </a:spcBef>
            </a:pPr>
            <a:r>
              <a:rPr sz="1400" i="1" dirty="0">
                <a:solidFill>
                  <a:srgbClr val="9900FF"/>
                </a:solidFill>
                <a:latin typeface="Arial"/>
                <a:cs typeface="Arial"/>
              </a:rPr>
              <a:t>Father:</a:t>
            </a:r>
            <a:r>
              <a:rPr sz="1400" i="1" spc="-25" dirty="0">
                <a:solidFill>
                  <a:srgbClr val="9900FF"/>
                </a:solidFill>
                <a:latin typeface="Arial"/>
                <a:cs typeface="Arial"/>
              </a:rPr>
              <a:t> </a:t>
            </a:r>
            <a:r>
              <a:rPr sz="1400" dirty="0">
                <a:solidFill>
                  <a:srgbClr val="9900FF"/>
                </a:solidFill>
                <a:latin typeface="Arial"/>
                <a:cs typeface="Arial"/>
              </a:rPr>
              <a:t>Say</a:t>
            </a:r>
            <a:r>
              <a:rPr sz="1400" spc="-20" dirty="0">
                <a:solidFill>
                  <a:srgbClr val="9900FF"/>
                </a:solidFill>
                <a:latin typeface="Arial"/>
                <a:cs typeface="Arial"/>
              </a:rPr>
              <a:t> </a:t>
            </a:r>
            <a:r>
              <a:rPr sz="1400" spc="-10" dirty="0">
                <a:solidFill>
                  <a:srgbClr val="9900FF"/>
                </a:solidFill>
                <a:latin typeface="Arial"/>
                <a:cs typeface="Arial"/>
              </a:rPr>
              <a:t>"other."</a:t>
            </a:r>
            <a:endParaRPr sz="1400" dirty="0">
              <a:latin typeface="Arial"/>
              <a:cs typeface="Arial"/>
            </a:endParaRPr>
          </a:p>
          <a:p>
            <a:pPr marL="12700">
              <a:lnSpc>
                <a:spcPct val="100000"/>
              </a:lnSpc>
              <a:spcBef>
                <a:spcPts val="870"/>
              </a:spcBef>
            </a:pPr>
            <a:r>
              <a:rPr sz="1400" i="1" dirty="0">
                <a:solidFill>
                  <a:srgbClr val="9900FF"/>
                </a:solidFill>
                <a:latin typeface="Arial"/>
                <a:cs typeface="Arial"/>
              </a:rPr>
              <a:t>Child:</a:t>
            </a:r>
            <a:r>
              <a:rPr sz="1400" i="1" spc="-30" dirty="0">
                <a:solidFill>
                  <a:srgbClr val="9900FF"/>
                </a:solidFill>
                <a:latin typeface="Arial"/>
                <a:cs typeface="Arial"/>
              </a:rPr>
              <a:t> </a:t>
            </a:r>
            <a:r>
              <a:rPr sz="1400" spc="-10" dirty="0">
                <a:solidFill>
                  <a:srgbClr val="9900FF"/>
                </a:solidFill>
                <a:latin typeface="Arial"/>
                <a:cs typeface="Arial"/>
              </a:rPr>
              <a:t>Other.</a:t>
            </a:r>
            <a:endParaRPr sz="1400" dirty="0">
              <a:latin typeface="Arial"/>
              <a:cs typeface="Arial"/>
            </a:endParaRPr>
          </a:p>
          <a:p>
            <a:pPr marL="12700">
              <a:lnSpc>
                <a:spcPct val="100000"/>
              </a:lnSpc>
              <a:spcBef>
                <a:spcPts val="870"/>
              </a:spcBef>
            </a:pPr>
            <a:r>
              <a:rPr sz="1400" i="1" dirty="0">
                <a:solidFill>
                  <a:srgbClr val="9900FF"/>
                </a:solidFill>
                <a:latin typeface="Arial"/>
                <a:cs typeface="Arial"/>
              </a:rPr>
              <a:t>Father:</a:t>
            </a:r>
            <a:r>
              <a:rPr sz="1400" i="1" spc="-30" dirty="0">
                <a:solidFill>
                  <a:srgbClr val="9900FF"/>
                </a:solidFill>
                <a:latin typeface="Arial"/>
                <a:cs typeface="Arial"/>
              </a:rPr>
              <a:t> </a:t>
            </a:r>
            <a:r>
              <a:rPr sz="1400" spc="-10" dirty="0">
                <a:solidFill>
                  <a:srgbClr val="9900FF"/>
                </a:solidFill>
                <a:latin typeface="Arial"/>
                <a:cs typeface="Arial"/>
              </a:rPr>
              <a:t>"Spoon."</a:t>
            </a:r>
            <a:endParaRPr sz="1400" dirty="0">
              <a:latin typeface="Arial"/>
              <a:cs typeface="Arial"/>
            </a:endParaRPr>
          </a:p>
        </p:txBody>
      </p:sp>
      <p:sp>
        <p:nvSpPr>
          <p:cNvPr id="4" name="object 4"/>
          <p:cNvSpPr txBox="1"/>
          <p:nvPr/>
        </p:nvSpPr>
        <p:spPr>
          <a:xfrm>
            <a:off x="841925" y="3698698"/>
            <a:ext cx="4311015" cy="996950"/>
          </a:xfrm>
          <a:prstGeom prst="rect">
            <a:avLst/>
          </a:prstGeom>
        </p:spPr>
        <p:txBody>
          <a:bodyPr vert="horz" wrap="square" lIns="0" tIns="123190" rIns="0" bIns="0" rtlCol="0">
            <a:spAutoFit/>
          </a:bodyPr>
          <a:lstStyle/>
          <a:p>
            <a:pPr marL="12700">
              <a:lnSpc>
                <a:spcPct val="100000"/>
              </a:lnSpc>
              <a:spcBef>
                <a:spcPts val="970"/>
              </a:spcBef>
            </a:pPr>
            <a:r>
              <a:rPr sz="1400" i="1" dirty="0">
                <a:solidFill>
                  <a:srgbClr val="9900FF"/>
                </a:solidFill>
                <a:latin typeface="Arial"/>
                <a:cs typeface="Arial"/>
              </a:rPr>
              <a:t>Child:</a:t>
            </a:r>
            <a:r>
              <a:rPr sz="1400" i="1" spc="-30" dirty="0">
                <a:solidFill>
                  <a:srgbClr val="9900FF"/>
                </a:solidFill>
                <a:latin typeface="Arial"/>
                <a:cs typeface="Arial"/>
              </a:rPr>
              <a:t> </a:t>
            </a:r>
            <a:r>
              <a:rPr sz="1400" spc="-10" dirty="0">
                <a:solidFill>
                  <a:srgbClr val="9900FF"/>
                </a:solidFill>
                <a:latin typeface="Arial"/>
                <a:cs typeface="Arial"/>
              </a:rPr>
              <a:t>Spoon.</a:t>
            </a:r>
            <a:endParaRPr sz="1400">
              <a:latin typeface="Arial"/>
              <a:cs typeface="Arial"/>
            </a:endParaRPr>
          </a:p>
          <a:p>
            <a:pPr marL="12700">
              <a:lnSpc>
                <a:spcPct val="100000"/>
              </a:lnSpc>
              <a:spcBef>
                <a:spcPts val="870"/>
              </a:spcBef>
            </a:pPr>
            <a:r>
              <a:rPr sz="1400" i="1" dirty="0">
                <a:solidFill>
                  <a:srgbClr val="9900FF"/>
                </a:solidFill>
                <a:latin typeface="Arial"/>
                <a:cs typeface="Arial"/>
              </a:rPr>
              <a:t>Father:</a:t>
            </a:r>
            <a:r>
              <a:rPr sz="1400" i="1" spc="-30" dirty="0">
                <a:solidFill>
                  <a:srgbClr val="9900FF"/>
                </a:solidFill>
                <a:latin typeface="Arial"/>
                <a:cs typeface="Arial"/>
              </a:rPr>
              <a:t> </a:t>
            </a:r>
            <a:r>
              <a:rPr sz="1400" dirty="0">
                <a:solidFill>
                  <a:srgbClr val="9900FF"/>
                </a:solidFill>
                <a:latin typeface="Arial"/>
                <a:cs typeface="Arial"/>
              </a:rPr>
              <a:t>"Other</a:t>
            </a:r>
            <a:r>
              <a:rPr sz="1400" spc="-30" dirty="0">
                <a:solidFill>
                  <a:srgbClr val="9900FF"/>
                </a:solidFill>
                <a:latin typeface="Arial"/>
                <a:cs typeface="Arial"/>
              </a:rPr>
              <a:t> </a:t>
            </a:r>
            <a:r>
              <a:rPr sz="1400" spc="-10" dirty="0">
                <a:solidFill>
                  <a:srgbClr val="9900FF"/>
                </a:solidFill>
                <a:latin typeface="Arial"/>
                <a:cs typeface="Arial"/>
              </a:rPr>
              <a:t>spoon."</a:t>
            </a:r>
            <a:endParaRPr sz="1400">
              <a:latin typeface="Arial"/>
              <a:cs typeface="Arial"/>
            </a:endParaRPr>
          </a:p>
          <a:p>
            <a:pPr marL="12700">
              <a:lnSpc>
                <a:spcPct val="100000"/>
              </a:lnSpc>
              <a:spcBef>
                <a:spcPts val="869"/>
              </a:spcBef>
            </a:pPr>
            <a:r>
              <a:rPr sz="1400" i="1" dirty="0">
                <a:solidFill>
                  <a:srgbClr val="9900FF"/>
                </a:solidFill>
                <a:latin typeface="Arial"/>
                <a:cs typeface="Arial"/>
              </a:rPr>
              <a:t>Child:</a:t>
            </a:r>
            <a:r>
              <a:rPr sz="1400" i="1" spc="-15" dirty="0">
                <a:solidFill>
                  <a:srgbClr val="9900FF"/>
                </a:solidFill>
                <a:latin typeface="Arial"/>
                <a:cs typeface="Arial"/>
              </a:rPr>
              <a:t> </a:t>
            </a:r>
            <a:r>
              <a:rPr sz="1400" dirty="0">
                <a:solidFill>
                  <a:srgbClr val="9900FF"/>
                </a:solidFill>
                <a:latin typeface="Arial"/>
                <a:cs typeface="Arial"/>
              </a:rPr>
              <a:t>Other</a:t>
            </a:r>
            <a:r>
              <a:rPr sz="1400" spc="-15" dirty="0">
                <a:solidFill>
                  <a:srgbClr val="9900FF"/>
                </a:solidFill>
                <a:latin typeface="Arial"/>
                <a:cs typeface="Arial"/>
              </a:rPr>
              <a:t> </a:t>
            </a:r>
            <a:r>
              <a:rPr sz="1400" dirty="0">
                <a:solidFill>
                  <a:srgbClr val="9900FF"/>
                </a:solidFill>
                <a:latin typeface="Arial"/>
                <a:cs typeface="Arial"/>
              </a:rPr>
              <a:t>.</a:t>
            </a:r>
            <a:r>
              <a:rPr sz="1400" spc="-15" dirty="0">
                <a:solidFill>
                  <a:srgbClr val="9900FF"/>
                </a:solidFill>
                <a:latin typeface="Arial"/>
                <a:cs typeface="Arial"/>
              </a:rPr>
              <a:t> </a:t>
            </a:r>
            <a:r>
              <a:rPr sz="1400" dirty="0">
                <a:solidFill>
                  <a:srgbClr val="9900FF"/>
                </a:solidFill>
                <a:latin typeface="Arial"/>
                <a:cs typeface="Arial"/>
              </a:rPr>
              <a:t>.</a:t>
            </a:r>
            <a:r>
              <a:rPr sz="1400" spc="-15" dirty="0">
                <a:solidFill>
                  <a:srgbClr val="9900FF"/>
                </a:solidFill>
                <a:latin typeface="Arial"/>
                <a:cs typeface="Arial"/>
              </a:rPr>
              <a:t> </a:t>
            </a:r>
            <a:r>
              <a:rPr sz="1400" dirty="0">
                <a:solidFill>
                  <a:srgbClr val="9900FF"/>
                </a:solidFill>
                <a:latin typeface="Arial"/>
                <a:cs typeface="Arial"/>
              </a:rPr>
              <a:t>.</a:t>
            </a:r>
            <a:r>
              <a:rPr sz="1400" spc="-15" dirty="0">
                <a:solidFill>
                  <a:srgbClr val="9900FF"/>
                </a:solidFill>
                <a:latin typeface="Arial"/>
                <a:cs typeface="Arial"/>
              </a:rPr>
              <a:t> </a:t>
            </a:r>
            <a:r>
              <a:rPr sz="1400" dirty="0">
                <a:solidFill>
                  <a:srgbClr val="9900FF"/>
                </a:solidFill>
                <a:latin typeface="Arial"/>
                <a:cs typeface="Arial"/>
              </a:rPr>
              <a:t>spoon.</a:t>
            </a:r>
            <a:r>
              <a:rPr sz="1400" spc="-10" dirty="0">
                <a:solidFill>
                  <a:srgbClr val="9900FF"/>
                </a:solidFill>
                <a:latin typeface="Arial"/>
                <a:cs typeface="Arial"/>
              </a:rPr>
              <a:t> </a:t>
            </a:r>
            <a:r>
              <a:rPr sz="1400" dirty="0">
                <a:solidFill>
                  <a:srgbClr val="9900FF"/>
                </a:solidFill>
                <a:latin typeface="Arial"/>
                <a:cs typeface="Arial"/>
              </a:rPr>
              <a:t>Now</a:t>
            </a:r>
            <a:r>
              <a:rPr sz="1400" spc="-15" dirty="0">
                <a:solidFill>
                  <a:srgbClr val="9900FF"/>
                </a:solidFill>
                <a:latin typeface="Arial"/>
                <a:cs typeface="Arial"/>
              </a:rPr>
              <a:t> </a:t>
            </a:r>
            <a:r>
              <a:rPr sz="1400" dirty="0">
                <a:solidFill>
                  <a:srgbClr val="9900FF"/>
                </a:solidFill>
                <a:latin typeface="Arial"/>
                <a:cs typeface="Arial"/>
              </a:rPr>
              <a:t>give</a:t>
            </a:r>
            <a:r>
              <a:rPr sz="1400" spc="-15" dirty="0">
                <a:solidFill>
                  <a:srgbClr val="9900FF"/>
                </a:solidFill>
                <a:latin typeface="Arial"/>
                <a:cs typeface="Arial"/>
              </a:rPr>
              <a:t> </a:t>
            </a:r>
            <a:r>
              <a:rPr sz="1400" dirty="0">
                <a:solidFill>
                  <a:srgbClr val="9900FF"/>
                </a:solidFill>
                <a:latin typeface="Arial"/>
                <a:cs typeface="Arial"/>
              </a:rPr>
              <a:t>me</a:t>
            </a:r>
            <a:r>
              <a:rPr sz="1400" spc="-15" dirty="0">
                <a:solidFill>
                  <a:srgbClr val="9900FF"/>
                </a:solidFill>
                <a:latin typeface="Arial"/>
                <a:cs typeface="Arial"/>
              </a:rPr>
              <a:t> </a:t>
            </a:r>
            <a:r>
              <a:rPr sz="1400" dirty="0">
                <a:solidFill>
                  <a:srgbClr val="9900FF"/>
                </a:solidFill>
                <a:latin typeface="Arial"/>
                <a:cs typeface="Arial"/>
              </a:rPr>
              <a:t>other</a:t>
            </a:r>
            <a:r>
              <a:rPr sz="1400" spc="-15" dirty="0">
                <a:solidFill>
                  <a:srgbClr val="9900FF"/>
                </a:solidFill>
                <a:latin typeface="Arial"/>
                <a:cs typeface="Arial"/>
              </a:rPr>
              <a:t> </a:t>
            </a:r>
            <a:r>
              <a:rPr sz="1400" dirty="0">
                <a:solidFill>
                  <a:srgbClr val="9900FF"/>
                </a:solidFill>
                <a:latin typeface="Arial"/>
                <a:cs typeface="Arial"/>
              </a:rPr>
              <a:t>one</a:t>
            </a:r>
            <a:r>
              <a:rPr sz="1400" spc="-10" dirty="0">
                <a:solidFill>
                  <a:srgbClr val="9900FF"/>
                </a:solidFill>
                <a:latin typeface="Arial"/>
                <a:cs typeface="Arial"/>
              </a:rPr>
              <a:t> spoon.</a:t>
            </a:r>
            <a:endParaRPr sz="1400">
              <a:latin typeface="Arial"/>
              <a:cs typeface="Arial"/>
            </a:endParaRPr>
          </a:p>
        </p:txBody>
      </p:sp>
      <p:sp>
        <p:nvSpPr>
          <p:cNvPr id="5" name="object 5"/>
          <p:cNvSpPr txBox="1"/>
          <p:nvPr/>
        </p:nvSpPr>
        <p:spPr>
          <a:xfrm>
            <a:off x="5673725" y="3846133"/>
            <a:ext cx="3005455" cy="854075"/>
          </a:xfrm>
          <a:prstGeom prst="rect">
            <a:avLst/>
          </a:prstGeom>
        </p:spPr>
        <p:txBody>
          <a:bodyPr vert="horz" wrap="square" lIns="0" tIns="12700" rIns="0" bIns="0" rtlCol="0">
            <a:spAutoFit/>
          </a:bodyPr>
          <a:lstStyle/>
          <a:p>
            <a:pPr marL="12700" marR="5080">
              <a:lnSpc>
                <a:spcPct val="151000"/>
              </a:lnSpc>
              <a:spcBef>
                <a:spcPts val="100"/>
              </a:spcBef>
            </a:pPr>
            <a:r>
              <a:rPr sz="1200" dirty="0">
                <a:solidFill>
                  <a:srgbClr val="ADADAD"/>
                </a:solidFill>
                <a:latin typeface="Arial"/>
                <a:cs typeface="Arial"/>
              </a:rPr>
              <a:t>Martin</a:t>
            </a:r>
            <a:r>
              <a:rPr sz="1200" spc="-30" dirty="0">
                <a:solidFill>
                  <a:srgbClr val="ADADAD"/>
                </a:solidFill>
                <a:latin typeface="Arial"/>
                <a:cs typeface="Arial"/>
              </a:rPr>
              <a:t> </a:t>
            </a:r>
            <a:r>
              <a:rPr sz="1200" dirty="0">
                <a:solidFill>
                  <a:srgbClr val="ADADAD"/>
                </a:solidFill>
                <a:latin typeface="Arial"/>
                <a:cs typeface="Arial"/>
              </a:rPr>
              <a:t>Braine,</a:t>
            </a:r>
            <a:r>
              <a:rPr sz="1200" spc="-20" dirty="0">
                <a:solidFill>
                  <a:srgbClr val="ADADAD"/>
                </a:solidFill>
                <a:latin typeface="Arial"/>
                <a:cs typeface="Arial"/>
              </a:rPr>
              <a:t> </a:t>
            </a:r>
            <a:r>
              <a:rPr sz="1200" dirty="0">
                <a:solidFill>
                  <a:srgbClr val="ADADAD"/>
                </a:solidFill>
                <a:latin typeface="Arial"/>
                <a:cs typeface="Arial"/>
              </a:rPr>
              <a:t>1971;</a:t>
            </a:r>
            <a:r>
              <a:rPr sz="1200" spc="-20" dirty="0">
                <a:solidFill>
                  <a:srgbClr val="ADADAD"/>
                </a:solidFill>
                <a:latin typeface="Arial"/>
                <a:cs typeface="Arial"/>
              </a:rPr>
              <a:t> </a:t>
            </a:r>
            <a:r>
              <a:rPr sz="1200" dirty="0">
                <a:solidFill>
                  <a:srgbClr val="ADADAD"/>
                </a:solidFill>
                <a:latin typeface="Arial"/>
                <a:cs typeface="Arial"/>
              </a:rPr>
              <a:t>quoted</a:t>
            </a:r>
            <a:r>
              <a:rPr sz="1200" spc="-20" dirty="0">
                <a:solidFill>
                  <a:srgbClr val="ADADAD"/>
                </a:solidFill>
                <a:latin typeface="Arial"/>
                <a:cs typeface="Arial"/>
              </a:rPr>
              <a:t> </a:t>
            </a:r>
            <a:r>
              <a:rPr sz="1200" dirty="0">
                <a:solidFill>
                  <a:srgbClr val="ADADAD"/>
                </a:solidFill>
                <a:latin typeface="Arial"/>
                <a:cs typeface="Arial"/>
              </a:rPr>
              <a:t>by</a:t>
            </a:r>
            <a:r>
              <a:rPr sz="1200" spc="-20" dirty="0">
                <a:solidFill>
                  <a:srgbClr val="ADADAD"/>
                </a:solidFill>
                <a:latin typeface="Arial"/>
                <a:cs typeface="Arial"/>
              </a:rPr>
              <a:t> </a:t>
            </a:r>
            <a:r>
              <a:rPr sz="1200" dirty="0">
                <a:solidFill>
                  <a:srgbClr val="ADADAD"/>
                </a:solidFill>
                <a:latin typeface="Arial"/>
                <a:cs typeface="Arial"/>
              </a:rPr>
              <a:t>George</a:t>
            </a:r>
            <a:r>
              <a:rPr sz="1200" spc="-20" dirty="0">
                <a:solidFill>
                  <a:srgbClr val="ADADAD"/>
                </a:solidFill>
                <a:latin typeface="Arial"/>
                <a:cs typeface="Arial"/>
              </a:rPr>
              <a:t> Yule </a:t>
            </a:r>
            <a:r>
              <a:rPr sz="1200" dirty="0">
                <a:solidFill>
                  <a:srgbClr val="ADADAD"/>
                </a:solidFill>
                <a:latin typeface="Arial"/>
                <a:cs typeface="Arial"/>
              </a:rPr>
              <a:t>in</a:t>
            </a:r>
            <a:r>
              <a:rPr sz="1200" spc="-15" dirty="0">
                <a:solidFill>
                  <a:srgbClr val="ADADAD"/>
                </a:solidFill>
                <a:latin typeface="Arial"/>
                <a:cs typeface="Arial"/>
              </a:rPr>
              <a:t> </a:t>
            </a:r>
            <a:r>
              <a:rPr sz="1200" i="1" dirty="0">
                <a:solidFill>
                  <a:srgbClr val="ADADAD"/>
                </a:solidFill>
                <a:latin typeface="Arial"/>
                <a:cs typeface="Arial"/>
              </a:rPr>
              <a:t>The</a:t>
            </a:r>
            <a:r>
              <a:rPr sz="1200" i="1" spc="-20" dirty="0">
                <a:solidFill>
                  <a:srgbClr val="ADADAD"/>
                </a:solidFill>
                <a:latin typeface="Arial"/>
                <a:cs typeface="Arial"/>
              </a:rPr>
              <a:t> </a:t>
            </a:r>
            <a:r>
              <a:rPr sz="1200" i="1" dirty="0">
                <a:solidFill>
                  <a:srgbClr val="ADADAD"/>
                </a:solidFill>
                <a:latin typeface="Arial"/>
                <a:cs typeface="Arial"/>
              </a:rPr>
              <a:t>Study</a:t>
            </a:r>
            <a:r>
              <a:rPr sz="1200" i="1" spc="-15" dirty="0">
                <a:solidFill>
                  <a:srgbClr val="ADADAD"/>
                </a:solidFill>
                <a:latin typeface="Arial"/>
                <a:cs typeface="Arial"/>
              </a:rPr>
              <a:t> </a:t>
            </a:r>
            <a:r>
              <a:rPr sz="1200" i="1" dirty="0">
                <a:solidFill>
                  <a:srgbClr val="ADADAD"/>
                </a:solidFill>
                <a:latin typeface="Arial"/>
                <a:cs typeface="Arial"/>
              </a:rPr>
              <a:t>of</a:t>
            </a:r>
            <a:r>
              <a:rPr sz="1200" i="1" spc="-20" dirty="0">
                <a:solidFill>
                  <a:srgbClr val="ADADAD"/>
                </a:solidFill>
                <a:latin typeface="Arial"/>
                <a:cs typeface="Arial"/>
              </a:rPr>
              <a:t> </a:t>
            </a:r>
            <a:r>
              <a:rPr sz="1200" i="1" dirty="0">
                <a:solidFill>
                  <a:srgbClr val="ADADAD"/>
                </a:solidFill>
                <a:latin typeface="Arial"/>
                <a:cs typeface="Arial"/>
              </a:rPr>
              <a:t>Language</a:t>
            </a:r>
            <a:r>
              <a:rPr sz="1200" dirty="0">
                <a:solidFill>
                  <a:srgbClr val="ADADAD"/>
                </a:solidFill>
                <a:latin typeface="Arial"/>
                <a:cs typeface="Arial"/>
              </a:rPr>
              <a:t>,</a:t>
            </a:r>
            <a:r>
              <a:rPr sz="1200" spc="-15" dirty="0">
                <a:solidFill>
                  <a:srgbClr val="ADADAD"/>
                </a:solidFill>
                <a:latin typeface="Arial"/>
                <a:cs typeface="Arial"/>
              </a:rPr>
              <a:t> </a:t>
            </a:r>
            <a:r>
              <a:rPr sz="1200" dirty="0">
                <a:solidFill>
                  <a:srgbClr val="ADADAD"/>
                </a:solidFill>
                <a:latin typeface="Arial"/>
                <a:cs typeface="Arial"/>
              </a:rPr>
              <a:t>4th</a:t>
            </a:r>
            <a:r>
              <a:rPr sz="1200" spc="-15" dirty="0">
                <a:solidFill>
                  <a:srgbClr val="ADADAD"/>
                </a:solidFill>
                <a:latin typeface="Arial"/>
                <a:cs typeface="Arial"/>
              </a:rPr>
              <a:t> </a:t>
            </a:r>
            <a:r>
              <a:rPr sz="1200" spc="-25" dirty="0">
                <a:solidFill>
                  <a:srgbClr val="ADADAD"/>
                </a:solidFill>
                <a:latin typeface="Arial"/>
                <a:cs typeface="Arial"/>
              </a:rPr>
              <a:t>ed.</a:t>
            </a:r>
            <a:endParaRPr sz="1200" dirty="0">
              <a:latin typeface="Arial"/>
              <a:cs typeface="Arial"/>
            </a:endParaRPr>
          </a:p>
          <a:p>
            <a:pPr marL="12700">
              <a:lnSpc>
                <a:spcPct val="100000"/>
              </a:lnSpc>
              <a:spcBef>
                <a:spcPts val="735"/>
              </a:spcBef>
            </a:pPr>
            <a:r>
              <a:rPr sz="1200" dirty="0">
                <a:solidFill>
                  <a:srgbClr val="ADADAD"/>
                </a:solidFill>
                <a:latin typeface="Arial"/>
                <a:cs typeface="Arial"/>
              </a:rPr>
              <a:t>Cambridge</a:t>
            </a:r>
            <a:r>
              <a:rPr sz="1200" spc="-35" dirty="0">
                <a:solidFill>
                  <a:srgbClr val="ADADAD"/>
                </a:solidFill>
                <a:latin typeface="Arial"/>
                <a:cs typeface="Arial"/>
              </a:rPr>
              <a:t> </a:t>
            </a:r>
            <a:r>
              <a:rPr sz="1200" dirty="0">
                <a:solidFill>
                  <a:srgbClr val="ADADAD"/>
                </a:solidFill>
                <a:latin typeface="Arial"/>
                <a:cs typeface="Arial"/>
              </a:rPr>
              <a:t>University</a:t>
            </a:r>
            <a:r>
              <a:rPr sz="1200" spc="-35" dirty="0">
                <a:solidFill>
                  <a:srgbClr val="ADADAD"/>
                </a:solidFill>
                <a:latin typeface="Arial"/>
                <a:cs typeface="Arial"/>
              </a:rPr>
              <a:t> </a:t>
            </a:r>
            <a:r>
              <a:rPr sz="1200" dirty="0">
                <a:solidFill>
                  <a:srgbClr val="ADADAD"/>
                </a:solidFill>
                <a:latin typeface="Arial"/>
                <a:cs typeface="Arial"/>
              </a:rPr>
              <a:t>Press,</a:t>
            </a:r>
            <a:r>
              <a:rPr sz="1200" spc="-35" dirty="0">
                <a:solidFill>
                  <a:srgbClr val="ADADAD"/>
                </a:solidFill>
                <a:latin typeface="Arial"/>
                <a:cs typeface="Arial"/>
              </a:rPr>
              <a:t> </a:t>
            </a:r>
            <a:r>
              <a:rPr sz="1200" spc="-20" dirty="0">
                <a:solidFill>
                  <a:srgbClr val="ADADAD"/>
                </a:solidFill>
                <a:latin typeface="Arial"/>
                <a:cs typeface="Arial"/>
              </a:rPr>
              <a:t>2010</a:t>
            </a:r>
            <a:endParaRPr sz="1200" dirty="0">
              <a:latin typeface="Arial"/>
              <a:cs typeface="Arial"/>
            </a:endParaRPr>
          </a:p>
        </p:txBody>
      </p:sp>
      <p:pic>
        <p:nvPicPr>
          <p:cNvPr id="6" name="object 6"/>
          <p:cNvPicPr/>
          <p:nvPr/>
        </p:nvPicPr>
        <p:blipFill>
          <a:blip r:embed="rId2" cstate="print"/>
          <a:stretch>
            <a:fillRect/>
          </a:stretch>
        </p:blipFill>
        <p:spPr>
          <a:xfrm>
            <a:off x="5676900" y="1747837"/>
            <a:ext cx="2771775" cy="1647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3424554" cy="452120"/>
          </a:xfrm>
          <a:prstGeom prst="rect">
            <a:avLst/>
          </a:prstGeom>
        </p:spPr>
        <p:txBody>
          <a:bodyPr vert="horz" wrap="square" lIns="0" tIns="12700" rIns="0" bIns="0" rtlCol="0">
            <a:spAutoFit/>
          </a:bodyPr>
          <a:lstStyle/>
          <a:p>
            <a:pPr marL="12700">
              <a:lnSpc>
                <a:spcPct val="100000"/>
              </a:lnSpc>
              <a:spcBef>
                <a:spcPts val="100"/>
              </a:spcBef>
            </a:pPr>
            <a:r>
              <a:rPr lang="zh-CN" altLang="en-US" dirty="0"/>
              <a:t>语言习得</a:t>
            </a:r>
            <a:endParaRPr spc="-10" dirty="0"/>
          </a:p>
        </p:txBody>
      </p:sp>
      <p:sp>
        <p:nvSpPr>
          <p:cNvPr id="3" name="object 3"/>
          <p:cNvSpPr txBox="1"/>
          <p:nvPr/>
        </p:nvSpPr>
        <p:spPr>
          <a:xfrm>
            <a:off x="384725" y="1216356"/>
            <a:ext cx="7694295" cy="1459887"/>
          </a:xfrm>
          <a:prstGeom prst="rect">
            <a:avLst/>
          </a:prstGeom>
        </p:spPr>
        <p:txBody>
          <a:bodyPr vert="horz" wrap="square" lIns="0" tIns="12700" rIns="0" bIns="0" rtlCol="0">
            <a:spAutoFit/>
          </a:bodyPr>
          <a:lstStyle/>
          <a:p>
            <a:pPr marL="12700">
              <a:lnSpc>
                <a:spcPct val="100000"/>
              </a:lnSpc>
              <a:spcBef>
                <a:spcPts val="100"/>
              </a:spcBef>
            </a:pPr>
            <a:r>
              <a:rPr lang="zh-CN" altLang="en-US" sz="1800" dirty="0">
                <a:solidFill>
                  <a:srgbClr val="ADADAD"/>
                </a:solidFill>
                <a:latin typeface="Arial"/>
                <a:cs typeface="Arial"/>
              </a:rPr>
              <a:t>两大问题：</a:t>
            </a:r>
            <a:endParaRPr sz="1800" dirty="0">
              <a:latin typeface="Arial"/>
              <a:cs typeface="Arial"/>
            </a:endParaRPr>
          </a:p>
          <a:p>
            <a:pPr>
              <a:lnSpc>
                <a:spcPct val="100000"/>
              </a:lnSpc>
              <a:spcBef>
                <a:spcPts val="50"/>
              </a:spcBef>
            </a:pPr>
            <a:endParaRPr sz="1600" dirty="0">
              <a:latin typeface="Arial"/>
              <a:cs typeface="Arial"/>
            </a:endParaRPr>
          </a:p>
          <a:p>
            <a:pPr marL="50165">
              <a:lnSpc>
                <a:spcPct val="100000"/>
              </a:lnSpc>
              <a:tabLst>
                <a:tab pos="469265" algn="l"/>
              </a:tabLst>
            </a:pPr>
            <a:r>
              <a:rPr sz="1800" spc="-25" dirty="0">
                <a:solidFill>
                  <a:srgbClr val="ADADAD"/>
                </a:solidFill>
                <a:latin typeface="Arial"/>
                <a:cs typeface="Arial"/>
              </a:rPr>
              <a:t>1.</a:t>
            </a:r>
            <a:r>
              <a:rPr sz="1800" dirty="0">
                <a:solidFill>
                  <a:srgbClr val="ADADAD"/>
                </a:solidFill>
                <a:latin typeface="Arial"/>
                <a:cs typeface="Arial"/>
              </a:rPr>
              <a:t>	</a:t>
            </a:r>
            <a:r>
              <a:rPr lang="zh-CN" altLang="en-US" sz="1800" dirty="0">
                <a:solidFill>
                  <a:srgbClr val="ADADAD"/>
                </a:solidFill>
                <a:latin typeface="Arial"/>
                <a:cs typeface="Arial"/>
              </a:rPr>
              <a:t>儿童需要学会什么（语言的结构）</a:t>
            </a:r>
            <a:endParaRPr sz="1800" dirty="0">
              <a:latin typeface="Arial"/>
              <a:cs typeface="Arial"/>
            </a:endParaRPr>
          </a:p>
          <a:p>
            <a:pPr marL="469265" marR="5080" indent="-304800">
              <a:lnSpc>
                <a:spcPct val="114599"/>
              </a:lnSpc>
              <a:buChar char="-"/>
              <a:tabLst>
                <a:tab pos="469265" algn="l"/>
                <a:tab pos="469900" algn="l"/>
              </a:tabLst>
            </a:pPr>
            <a:r>
              <a:rPr lang="zh-CN" altLang="en-US" sz="1800" dirty="0">
                <a:solidFill>
                  <a:srgbClr val="ADADAD"/>
                </a:solidFill>
                <a:latin typeface="Arial"/>
                <a:cs typeface="Arial"/>
              </a:rPr>
              <a:t>语言本身是域泛化的，不同语言的结构没有什么不同</a:t>
            </a:r>
            <a:r>
              <a:rPr lang="zh-CN" altLang="en-US" dirty="0">
                <a:solidFill>
                  <a:srgbClr val="ADADAD"/>
                </a:solidFill>
                <a:latin typeface="Arial"/>
                <a:cs typeface="Arial"/>
              </a:rPr>
              <a:t>？</a:t>
            </a:r>
            <a:endParaRPr sz="1800" dirty="0">
              <a:latin typeface="Arial"/>
              <a:cs typeface="Arial"/>
            </a:endParaRPr>
          </a:p>
          <a:p>
            <a:pPr marL="469900" indent="-304800">
              <a:lnSpc>
                <a:spcPct val="100000"/>
              </a:lnSpc>
              <a:spcBef>
                <a:spcPts val="315"/>
              </a:spcBef>
              <a:buChar char="-"/>
              <a:tabLst>
                <a:tab pos="469265" algn="l"/>
                <a:tab pos="469900" algn="l"/>
              </a:tabLst>
            </a:pPr>
            <a:r>
              <a:rPr lang="zh-CN" altLang="en-US" dirty="0">
                <a:solidFill>
                  <a:srgbClr val="ADADAD"/>
                </a:solidFill>
                <a:latin typeface="Arial"/>
                <a:cs typeface="Arial"/>
              </a:rPr>
              <a:t>不同语言的结构有所不同？</a:t>
            </a:r>
            <a:endParaRPr sz="1800" dirty="0">
              <a:latin typeface="Arial"/>
              <a:cs typeface="Arial"/>
            </a:endParaRPr>
          </a:p>
        </p:txBody>
      </p:sp>
      <p:sp>
        <p:nvSpPr>
          <p:cNvPr id="4" name="object 4"/>
          <p:cNvSpPr txBox="1"/>
          <p:nvPr/>
        </p:nvSpPr>
        <p:spPr>
          <a:xfrm>
            <a:off x="435376" y="3028950"/>
            <a:ext cx="7823200" cy="961161"/>
          </a:xfrm>
          <a:prstGeom prst="rect">
            <a:avLst/>
          </a:prstGeom>
        </p:spPr>
        <p:txBody>
          <a:bodyPr vert="horz" wrap="square" lIns="0" tIns="52705" rIns="0" bIns="0" rtlCol="0">
            <a:spAutoFit/>
          </a:bodyPr>
          <a:lstStyle/>
          <a:p>
            <a:pPr>
              <a:lnSpc>
                <a:spcPct val="100000"/>
              </a:lnSpc>
              <a:spcBef>
                <a:spcPts val="415"/>
              </a:spcBef>
              <a:tabLst>
                <a:tab pos="419100" algn="l"/>
              </a:tabLst>
            </a:pPr>
            <a:r>
              <a:rPr sz="1800" spc="-25" dirty="0">
                <a:solidFill>
                  <a:srgbClr val="ADADAD"/>
                </a:solidFill>
                <a:latin typeface="Arial"/>
                <a:cs typeface="Arial"/>
              </a:rPr>
              <a:t>2.</a:t>
            </a:r>
            <a:r>
              <a:rPr sz="1800" dirty="0">
                <a:solidFill>
                  <a:srgbClr val="ADADAD"/>
                </a:solidFill>
                <a:latin typeface="Arial"/>
                <a:cs typeface="Arial"/>
              </a:rPr>
              <a:t>	</a:t>
            </a:r>
            <a:r>
              <a:rPr lang="zh-CN" altLang="en-US" sz="1800" dirty="0">
                <a:solidFill>
                  <a:srgbClr val="ADADAD"/>
                </a:solidFill>
                <a:latin typeface="Arial"/>
                <a:cs typeface="Arial"/>
              </a:rPr>
              <a:t>儿童要想学会这些，有何先决条件？（人类心智的结构）</a:t>
            </a:r>
            <a:endParaRPr sz="1800" dirty="0">
              <a:latin typeface="Arial"/>
              <a:cs typeface="Arial"/>
            </a:endParaRPr>
          </a:p>
          <a:p>
            <a:pPr marL="419100" indent="-305435">
              <a:lnSpc>
                <a:spcPct val="100000"/>
              </a:lnSpc>
              <a:spcBef>
                <a:spcPts val="315"/>
              </a:spcBef>
              <a:buChar char="-"/>
              <a:tabLst>
                <a:tab pos="419100" algn="l"/>
                <a:tab pos="419734" algn="l"/>
              </a:tabLst>
            </a:pPr>
            <a:r>
              <a:rPr lang="zh-CN" altLang="en-US" sz="1800" spc="-10" dirty="0">
                <a:solidFill>
                  <a:srgbClr val="ADADAD"/>
                </a:solidFill>
                <a:latin typeface="Arial"/>
                <a:cs typeface="Arial"/>
              </a:rPr>
              <a:t>基于特定语言的知识（</a:t>
            </a:r>
            <a:r>
              <a:rPr lang="en-US" sz="1800" spc="-10" dirty="0">
                <a:solidFill>
                  <a:srgbClr val="ADADAD"/>
                </a:solidFill>
                <a:latin typeface="Arial"/>
                <a:cs typeface="Arial"/>
              </a:rPr>
              <a:t>Language</a:t>
            </a:r>
            <a:r>
              <a:rPr lang="en-US" altLang="zh-CN" sz="1800" spc="-10" dirty="0">
                <a:solidFill>
                  <a:srgbClr val="ADADAD"/>
                </a:solidFill>
                <a:latin typeface="Arial"/>
                <a:cs typeface="Arial"/>
              </a:rPr>
              <a:t>-</a:t>
            </a:r>
            <a:r>
              <a:rPr lang="en-US" sz="1800" dirty="0">
                <a:solidFill>
                  <a:srgbClr val="ADADAD"/>
                </a:solidFill>
                <a:latin typeface="Arial"/>
                <a:cs typeface="Arial"/>
              </a:rPr>
              <a:t>specific</a:t>
            </a:r>
            <a:r>
              <a:rPr lang="zh-CN" altLang="en-US" sz="1800" spc="-5" dirty="0">
                <a:solidFill>
                  <a:srgbClr val="ADADAD"/>
                </a:solidFill>
                <a:latin typeface="Arial"/>
                <a:cs typeface="Arial"/>
              </a:rPr>
              <a:t> </a:t>
            </a:r>
            <a:r>
              <a:rPr lang="en-US" altLang="zh-CN" spc="-10" dirty="0">
                <a:solidFill>
                  <a:srgbClr val="ADADAD"/>
                </a:solidFill>
                <a:latin typeface="Arial"/>
                <a:cs typeface="Arial"/>
              </a:rPr>
              <a:t>K</a:t>
            </a:r>
            <a:r>
              <a:rPr lang="en-US" sz="1800" spc="-10" dirty="0">
                <a:solidFill>
                  <a:srgbClr val="ADADAD"/>
                </a:solidFill>
                <a:latin typeface="Arial"/>
                <a:cs typeface="Arial"/>
              </a:rPr>
              <a:t>nowledge</a:t>
            </a:r>
            <a:r>
              <a:rPr lang="zh-CN" altLang="en-US" sz="1800" spc="-10" dirty="0">
                <a:solidFill>
                  <a:srgbClr val="ADADAD"/>
                </a:solidFill>
                <a:latin typeface="Arial"/>
                <a:cs typeface="Arial"/>
              </a:rPr>
              <a:t>）</a:t>
            </a:r>
            <a:endParaRPr sz="1800" dirty="0">
              <a:latin typeface="Arial"/>
              <a:cs typeface="Arial"/>
            </a:endParaRPr>
          </a:p>
          <a:p>
            <a:pPr marL="419100" indent="-305435">
              <a:lnSpc>
                <a:spcPct val="100000"/>
              </a:lnSpc>
              <a:spcBef>
                <a:spcPts val="315"/>
              </a:spcBef>
              <a:buChar char="-"/>
              <a:tabLst>
                <a:tab pos="419100" algn="l"/>
                <a:tab pos="419734" algn="l"/>
              </a:tabLst>
            </a:pPr>
            <a:r>
              <a:rPr lang="zh-CN" altLang="en-US" sz="1800" dirty="0">
                <a:solidFill>
                  <a:srgbClr val="ADADAD"/>
                </a:solidFill>
                <a:latin typeface="Arial"/>
                <a:cs typeface="Arial"/>
              </a:rPr>
              <a:t>只需要域泛化的知识（</a:t>
            </a:r>
            <a:r>
              <a:rPr lang="en-US" altLang="zh-CN" sz="1800" dirty="0">
                <a:solidFill>
                  <a:srgbClr val="ADADAD"/>
                </a:solidFill>
                <a:latin typeface="Arial"/>
                <a:cs typeface="Arial"/>
              </a:rPr>
              <a:t>Domain-general Knowledge</a:t>
            </a:r>
            <a:r>
              <a:rPr lang="zh-CN" altLang="en-US" sz="1800" dirty="0">
                <a:solidFill>
                  <a:srgbClr val="ADADAD"/>
                </a:solidFill>
                <a:latin typeface="Arial"/>
                <a:cs typeface="Arial"/>
              </a:rPr>
              <a:t>）</a:t>
            </a:r>
            <a:endParaRPr sz="18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506331"/>
            <a:ext cx="4089400" cy="299720"/>
          </a:xfrm>
          <a:prstGeom prst="rect">
            <a:avLst/>
          </a:prstGeom>
        </p:spPr>
        <p:txBody>
          <a:bodyPr vert="horz" wrap="square" lIns="0" tIns="12700" rIns="0" bIns="0" rtlCol="0">
            <a:spAutoFit/>
          </a:bodyPr>
          <a:lstStyle/>
          <a:p>
            <a:pPr marL="12700">
              <a:lnSpc>
                <a:spcPct val="100000"/>
              </a:lnSpc>
              <a:spcBef>
                <a:spcPts val="100"/>
              </a:spcBef>
              <a:tabLst>
                <a:tab pos="431800" algn="l"/>
              </a:tabLst>
            </a:pPr>
            <a:r>
              <a:rPr sz="1800" spc="-25" dirty="0">
                <a:solidFill>
                  <a:srgbClr val="ADADAD"/>
                </a:solidFill>
              </a:rPr>
              <a:t>1.</a:t>
            </a:r>
            <a:r>
              <a:rPr sz="1800" dirty="0">
                <a:solidFill>
                  <a:srgbClr val="ADADAD"/>
                </a:solidFill>
              </a:rPr>
              <a:t>	</a:t>
            </a:r>
            <a:r>
              <a:rPr lang="zh-CN" altLang="en-US" sz="1800" dirty="0">
                <a:solidFill>
                  <a:srgbClr val="ADADAD"/>
                </a:solidFill>
              </a:rPr>
              <a:t>儿童需要学会什么</a:t>
            </a:r>
            <a:r>
              <a:rPr lang="zh-CN" altLang="en-US" sz="1800" spc="-10" dirty="0">
                <a:solidFill>
                  <a:srgbClr val="ADADAD"/>
                </a:solidFill>
              </a:rPr>
              <a:t>？</a:t>
            </a:r>
            <a:endParaRPr sz="1800" dirty="0"/>
          </a:p>
        </p:txBody>
      </p:sp>
      <p:sp>
        <p:nvSpPr>
          <p:cNvPr id="3" name="object 3"/>
          <p:cNvSpPr txBox="1"/>
          <p:nvPr/>
        </p:nvSpPr>
        <p:spPr>
          <a:xfrm>
            <a:off x="753571" y="1433031"/>
            <a:ext cx="3403600" cy="275268"/>
          </a:xfrm>
          <a:prstGeom prst="rect">
            <a:avLst/>
          </a:prstGeom>
        </p:spPr>
        <p:txBody>
          <a:bodyPr vert="horz" wrap="square" lIns="0" tIns="10795" rIns="0" bIns="0" rtlCol="0">
            <a:spAutoFit/>
          </a:bodyPr>
          <a:lstStyle/>
          <a:p>
            <a:pPr marL="1156335" marR="5080" indent="-1144270" algn="ctr">
              <a:lnSpc>
                <a:spcPct val="100699"/>
              </a:lnSpc>
              <a:spcBef>
                <a:spcPts val="85"/>
              </a:spcBef>
            </a:pPr>
            <a:r>
              <a:rPr lang="zh-CN" altLang="en-US" sz="1800" dirty="0">
                <a:solidFill>
                  <a:srgbClr val="EEFF41"/>
                </a:solidFill>
                <a:latin typeface="Arial"/>
                <a:cs typeface="Arial"/>
              </a:rPr>
              <a:t>语言只是一种域泛化知识</a:t>
            </a:r>
            <a:endParaRPr sz="1800" dirty="0">
              <a:latin typeface="Arial"/>
              <a:cs typeface="Arial"/>
            </a:endParaRPr>
          </a:p>
        </p:txBody>
      </p:sp>
      <p:sp>
        <p:nvSpPr>
          <p:cNvPr id="4" name="object 4"/>
          <p:cNvSpPr txBox="1"/>
          <p:nvPr/>
        </p:nvSpPr>
        <p:spPr>
          <a:xfrm>
            <a:off x="5438932" y="1433031"/>
            <a:ext cx="2960370" cy="555024"/>
          </a:xfrm>
          <a:prstGeom prst="rect">
            <a:avLst/>
          </a:prstGeom>
        </p:spPr>
        <p:txBody>
          <a:bodyPr vert="horz" wrap="square" lIns="0" tIns="10795" rIns="0" bIns="0" rtlCol="0">
            <a:spAutoFit/>
          </a:bodyPr>
          <a:lstStyle/>
          <a:p>
            <a:pPr marL="12700" marR="5080" indent="514350" algn="ctr">
              <a:lnSpc>
                <a:spcPct val="100699"/>
              </a:lnSpc>
              <a:spcBef>
                <a:spcPts val="85"/>
              </a:spcBef>
            </a:pPr>
            <a:r>
              <a:rPr lang="zh-CN" altLang="en-US" sz="1800" dirty="0">
                <a:solidFill>
                  <a:srgbClr val="FF00FF"/>
                </a:solidFill>
                <a:latin typeface="Arial"/>
                <a:cs typeface="Arial"/>
              </a:rPr>
              <a:t>语言涉及到基于语言</a:t>
            </a:r>
            <a:r>
              <a:rPr lang="en-US" altLang="zh-CN" sz="1800" dirty="0">
                <a:solidFill>
                  <a:srgbClr val="FF00FF"/>
                </a:solidFill>
                <a:latin typeface="Arial"/>
                <a:cs typeface="Arial"/>
              </a:rPr>
              <a:t>/</a:t>
            </a:r>
            <a:r>
              <a:rPr lang="zh-CN" altLang="en-US" sz="1800" dirty="0">
                <a:solidFill>
                  <a:srgbClr val="FF00FF"/>
                </a:solidFill>
                <a:latin typeface="Arial"/>
                <a:cs typeface="Arial"/>
              </a:rPr>
              <a:t>因语言而异的知识</a:t>
            </a:r>
            <a:endParaRPr sz="1800" dirty="0">
              <a:latin typeface="Arial"/>
              <a:cs typeface="Arial"/>
            </a:endParaRPr>
          </a:p>
        </p:txBody>
      </p:sp>
      <p:sp>
        <p:nvSpPr>
          <p:cNvPr id="5" name="object 5"/>
          <p:cNvSpPr txBox="1"/>
          <p:nvPr/>
        </p:nvSpPr>
        <p:spPr>
          <a:xfrm>
            <a:off x="1543017" y="2335279"/>
            <a:ext cx="1861991" cy="566822"/>
          </a:xfrm>
          <a:prstGeom prst="rect">
            <a:avLst/>
          </a:prstGeom>
        </p:spPr>
        <p:txBody>
          <a:bodyPr vert="horz" wrap="square" lIns="0" tIns="12700" rIns="0" bIns="0" rtlCol="0">
            <a:spAutoFit/>
          </a:bodyPr>
          <a:lstStyle/>
          <a:p>
            <a:pPr marL="12700" algn="ctr">
              <a:lnSpc>
                <a:spcPct val="100000"/>
              </a:lnSpc>
              <a:spcBef>
                <a:spcPts val="100"/>
              </a:spcBef>
            </a:pPr>
            <a:r>
              <a:rPr lang="zh-CN" altLang="en-US" sz="1800" spc="-10" dirty="0">
                <a:solidFill>
                  <a:srgbClr val="EEFF41"/>
                </a:solidFill>
                <a:latin typeface="Arial"/>
                <a:cs typeface="Arial"/>
              </a:rPr>
              <a:t>行为主义者（</a:t>
            </a:r>
            <a:r>
              <a:rPr sz="1800" spc="-10" dirty="0">
                <a:solidFill>
                  <a:srgbClr val="EEFF41"/>
                </a:solidFill>
                <a:latin typeface="Arial"/>
                <a:cs typeface="Arial"/>
              </a:rPr>
              <a:t>Behaviorists</a:t>
            </a:r>
            <a:r>
              <a:rPr lang="zh-CN" altLang="en-US" sz="1800" spc="-10" dirty="0">
                <a:solidFill>
                  <a:srgbClr val="EEFF41"/>
                </a:solidFill>
                <a:latin typeface="Arial"/>
                <a:cs typeface="Arial"/>
              </a:rPr>
              <a:t>）</a:t>
            </a:r>
            <a:endParaRPr sz="1800" dirty="0">
              <a:latin typeface="Arial"/>
              <a:cs typeface="Arial"/>
            </a:endParaRPr>
          </a:p>
        </p:txBody>
      </p:sp>
      <p:sp>
        <p:nvSpPr>
          <p:cNvPr id="6" name="object 6"/>
          <p:cNvSpPr txBox="1"/>
          <p:nvPr/>
        </p:nvSpPr>
        <p:spPr>
          <a:xfrm>
            <a:off x="6074218" y="2524649"/>
            <a:ext cx="2109238" cy="566822"/>
          </a:xfrm>
          <a:prstGeom prst="rect">
            <a:avLst/>
          </a:prstGeom>
        </p:spPr>
        <p:txBody>
          <a:bodyPr vert="horz" wrap="square" lIns="0" tIns="12700" rIns="0" bIns="0" rtlCol="0">
            <a:spAutoFit/>
          </a:bodyPr>
          <a:lstStyle/>
          <a:p>
            <a:pPr marL="12700" algn="ctr">
              <a:lnSpc>
                <a:spcPct val="100000"/>
              </a:lnSpc>
              <a:spcBef>
                <a:spcPts val="100"/>
              </a:spcBef>
            </a:pPr>
            <a:r>
              <a:rPr lang="zh-CN" altLang="en-US" sz="1800" spc="-10" dirty="0">
                <a:solidFill>
                  <a:srgbClr val="FF00FF"/>
                </a:solidFill>
                <a:latin typeface="Arial"/>
                <a:cs typeface="Arial"/>
              </a:rPr>
              <a:t>先天论者（</a:t>
            </a:r>
            <a:r>
              <a:rPr sz="1800" spc="-10" dirty="0">
                <a:solidFill>
                  <a:srgbClr val="FF00FF"/>
                </a:solidFill>
                <a:latin typeface="Arial"/>
                <a:cs typeface="Arial"/>
              </a:rPr>
              <a:t>Nativists</a:t>
            </a:r>
            <a:r>
              <a:rPr lang="zh-CN" altLang="en-US" sz="1800" spc="-10" dirty="0">
                <a:solidFill>
                  <a:srgbClr val="FF00FF"/>
                </a:solidFill>
                <a:latin typeface="Arial"/>
                <a:cs typeface="Arial"/>
              </a:rPr>
              <a:t>）</a:t>
            </a:r>
            <a:endParaRPr sz="1800" dirty="0">
              <a:latin typeface="Arial"/>
              <a:cs typeface="Arial"/>
            </a:endParaRPr>
          </a:p>
        </p:txBody>
      </p:sp>
      <p:pic>
        <p:nvPicPr>
          <p:cNvPr id="7" name="object 7"/>
          <p:cNvPicPr/>
          <p:nvPr/>
        </p:nvPicPr>
        <p:blipFill>
          <a:blip r:embed="rId2" cstate="print"/>
          <a:stretch>
            <a:fillRect/>
          </a:stretch>
        </p:blipFill>
        <p:spPr>
          <a:xfrm>
            <a:off x="3577187" y="2838250"/>
            <a:ext cx="2466975" cy="1847850"/>
          </a:xfrm>
          <a:prstGeom prst="rect">
            <a:avLst/>
          </a:prstGeom>
        </p:spPr>
      </p:pic>
      <p:pic>
        <p:nvPicPr>
          <p:cNvPr id="8" name="object 8"/>
          <p:cNvPicPr/>
          <p:nvPr/>
        </p:nvPicPr>
        <p:blipFill>
          <a:blip r:embed="rId3" cstate="print"/>
          <a:stretch>
            <a:fillRect/>
          </a:stretch>
        </p:blipFill>
        <p:spPr>
          <a:xfrm>
            <a:off x="2430609" y="1868650"/>
            <a:ext cx="28574" cy="266399"/>
          </a:xfrm>
          <a:prstGeom prst="rect">
            <a:avLst/>
          </a:prstGeom>
        </p:spPr>
      </p:pic>
      <p:pic>
        <p:nvPicPr>
          <p:cNvPr id="9" name="object 9"/>
          <p:cNvPicPr/>
          <p:nvPr/>
        </p:nvPicPr>
        <p:blipFill>
          <a:blip r:embed="rId4" cstate="print"/>
          <a:stretch>
            <a:fillRect/>
          </a:stretch>
        </p:blipFill>
        <p:spPr>
          <a:xfrm>
            <a:off x="2442412" y="957362"/>
            <a:ext cx="4491374" cy="426074"/>
          </a:xfrm>
          <a:prstGeom prst="rect">
            <a:avLst/>
          </a:prstGeom>
        </p:spPr>
      </p:pic>
      <p:pic>
        <p:nvPicPr>
          <p:cNvPr id="10" name="object 10"/>
          <p:cNvPicPr/>
          <p:nvPr/>
        </p:nvPicPr>
        <p:blipFill>
          <a:blip r:embed="rId5" cstate="print"/>
          <a:stretch>
            <a:fillRect/>
          </a:stretch>
        </p:blipFill>
        <p:spPr>
          <a:xfrm>
            <a:off x="7100262" y="2135049"/>
            <a:ext cx="28575" cy="2806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3960</Words>
  <Application>Microsoft Office PowerPoint</Application>
  <PresentationFormat>全屏显示(16:9)</PresentationFormat>
  <Paragraphs>398</Paragraphs>
  <Slides>48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48</vt:i4>
      </vt:variant>
    </vt:vector>
  </HeadingPairs>
  <TitlesOfParts>
    <vt:vector size="51" baseType="lpstr">
      <vt:lpstr>Arial</vt:lpstr>
      <vt:lpstr>Times New Roman</vt:lpstr>
      <vt:lpstr>Office Theme</vt:lpstr>
      <vt:lpstr>语言习得</vt:lpstr>
      <vt:lpstr>关键词和概念</vt:lpstr>
      <vt:lpstr>语言习得研究参考专著</vt:lpstr>
      <vt:lpstr>语言习得的规范性研究</vt:lpstr>
      <vt:lpstr>PowerPoint 演示文稿</vt:lpstr>
      <vt:lpstr>语言习得</vt:lpstr>
      <vt:lpstr>儿童抗拒外部的语言引导</vt:lpstr>
      <vt:lpstr>语言习得</vt:lpstr>
      <vt:lpstr>1. 儿童需要学会什么？</vt:lpstr>
      <vt:lpstr>1. 儿童需要学会什么？</vt:lpstr>
      <vt:lpstr>行为主义者 – 斯金纳（Skinner）</vt:lpstr>
      <vt:lpstr>乔姆斯基 – 他说得不对！</vt:lpstr>
      <vt:lpstr>先天论者 – 乔姆斯基</vt:lpstr>
      <vt:lpstr>认知论者 – 皮亚杰和维果斯基（Piaget，Vygovtsky）</vt:lpstr>
      <vt:lpstr>1. 儿童需要学会什么？</vt:lpstr>
      <vt:lpstr>先天vs后天</vt:lpstr>
      <vt:lpstr>先天vs后天</vt:lpstr>
      <vt:lpstr>先天vs后天</vt:lpstr>
      <vt:lpstr>为什么要预设基于特定语言的学习机制？</vt:lpstr>
      <vt:lpstr>刺激贫乏（Poverty of the Stimulus）</vt:lpstr>
      <vt:lpstr>刺激贫乏</vt:lpstr>
      <vt:lpstr>关键期（Critical Period）</vt:lpstr>
      <vt:lpstr>关键期和二语习得</vt:lpstr>
      <vt:lpstr>关键期</vt:lpstr>
      <vt:lpstr>关键期</vt:lpstr>
      <vt:lpstr>Victor of Aveyron (1788 - 1828)</vt:lpstr>
      <vt:lpstr>Genie (1970 - )</vt:lpstr>
      <vt:lpstr>言语感知</vt:lpstr>
      <vt:lpstr>言语感知</vt:lpstr>
      <vt:lpstr>言语感知</vt:lpstr>
      <vt:lpstr>言语感知</vt:lpstr>
      <vt:lpstr>言语感知</vt:lpstr>
      <vt:lpstr>言语感知</vt:lpstr>
      <vt:lpstr>言语感知</vt:lpstr>
      <vt:lpstr>言语感知</vt:lpstr>
      <vt:lpstr>形态学</vt:lpstr>
      <vt:lpstr>形态学</vt:lpstr>
      <vt:lpstr>形态学</vt:lpstr>
      <vt:lpstr>形态学</vt:lpstr>
      <vt:lpstr>形态学</vt:lpstr>
      <vt:lpstr>形态错误</vt:lpstr>
      <vt:lpstr>形态错误</vt:lpstr>
      <vt:lpstr>形态错误</vt:lpstr>
      <vt:lpstr>形态错误</vt:lpstr>
      <vt:lpstr>Tomasello基于用法的理论</vt:lpstr>
      <vt:lpstr>Tomasello基于用法的理论</vt:lpstr>
      <vt:lpstr>Tomasello基于用法的理论</vt:lpstr>
      <vt:lpstr>Tomasello基于用法的理论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关键词和概念</dc:title>
  <cp:lastModifiedBy>邓 图迅</cp:lastModifiedBy>
  <cp:revision>39</cp:revision>
  <dcterms:created xsi:type="dcterms:W3CDTF">2022-12-07T12:21:21Z</dcterms:created>
  <dcterms:modified xsi:type="dcterms:W3CDTF">2022-12-08T16:17:01Z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2022-12-07T00:00:00Z</vt:filetime>
  </property>
  <property fmtid="{D5CDD505-2E9C-101B-9397-08002B2CF9AE}" pid="3" name="Creator">
    <vt:lpwstr>Aspose Ltd.</vt:lpwstr>
  </property>
  <property fmtid="{D5CDD505-2E9C-101B-9397-08002B2CF9AE}" pid="4" name="LastSaved">
    <vt:filetime>2022-12-07T00:00:00Z</vt:filetime>
  </property>
</Properties>
</file>