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01" y="6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27C7C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27C7C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27C7C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186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-15069"/>
            <a:ext cx="2310765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27C7C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244" y="1329664"/>
            <a:ext cx="2681604" cy="127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watch?v=E3U6MsdBalg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7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watch?v=EsFeG2ggCV4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52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jp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jp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9.jp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als.info/" TargetMode="Externa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i.org/10.1093/oxfordhb/9780199281251.013.0004" TargetMode="External"/><Relationship Id="rId5" Type="http://schemas.openxmlformats.org/officeDocument/2006/relationships/hyperlink" Target="https://doi.org/10.3765/bls.v17i0.1620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E27C7C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9193" y="1021003"/>
            <a:ext cx="4040504" cy="499109"/>
            <a:chOff x="309193" y="1021003"/>
            <a:chExt cx="4040504" cy="499109"/>
          </a:xfrm>
        </p:grpSpPr>
        <p:sp>
          <p:nvSpPr>
            <p:cNvPr id="7" name="object 7"/>
            <p:cNvSpPr/>
            <p:nvPr/>
          </p:nvSpPr>
          <p:spPr>
            <a:xfrm>
              <a:off x="309193" y="1021003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418475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405775"/>
              <a:ext cx="3938802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071575"/>
              <a:ext cx="50751" cy="3469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065425"/>
              <a:ext cx="3989704" cy="403860"/>
            </a:xfrm>
            <a:custGeom>
              <a:avLst/>
              <a:gdLst/>
              <a:ahLst/>
              <a:cxnLst/>
              <a:rect l="l" t="t" r="r" b="b"/>
              <a:pathLst>
                <a:path w="3989704" h="403859">
                  <a:moveTo>
                    <a:pt x="3989652" y="0"/>
                  </a:moveTo>
                  <a:lnTo>
                    <a:pt x="0" y="0"/>
                  </a:lnTo>
                  <a:lnTo>
                    <a:pt x="0" y="353050"/>
                  </a:lnTo>
                  <a:lnTo>
                    <a:pt x="4008" y="372775"/>
                  </a:lnTo>
                  <a:lnTo>
                    <a:pt x="14922" y="388928"/>
                  </a:lnTo>
                  <a:lnTo>
                    <a:pt x="31075" y="399842"/>
                  </a:lnTo>
                  <a:lnTo>
                    <a:pt x="50800" y="403850"/>
                  </a:lnTo>
                  <a:lnTo>
                    <a:pt x="3938852" y="403850"/>
                  </a:lnTo>
                  <a:lnTo>
                    <a:pt x="3958576" y="399842"/>
                  </a:lnTo>
                  <a:lnTo>
                    <a:pt x="3974729" y="388928"/>
                  </a:lnTo>
                  <a:lnTo>
                    <a:pt x="3985644" y="372775"/>
                  </a:lnTo>
                  <a:lnTo>
                    <a:pt x="3989652" y="35305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109662"/>
              <a:ext cx="0" cy="328295"/>
            </a:xfrm>
            <a:custGeom>
              <a:avLst/>
              <a:gdLst/>
              <a:ahLst/>
              <a:cxnLst/>
              <a:rect l="l" t="t" r="r" b="b"/>
              <a:pathLst>
                <a:path h="328294">
                  <a:moveTo>
                    <a:pt x="0" y="3278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10969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6" y="10842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846" y="10715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37132" y="1048277"/>
            <a:ext cx="2534285" cy="84574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35" dirty="0">
                <a:solidFill>
                  <a:srgbClr val="CC0000"/>
                </a:solidFill>
                <a:latin typeface="PMingLiU"/>
                <a:cs typeface="PMingLiU"/>
              </a:rPr>
              <a:t>世界语言</a:t>
            </a:r>
            <a:endParaRPr lang="en-US"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950" dirty="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</a:pPr>
            <a:r>
              <a:rPr sz="1400" dirty="0" err="1">
                <a:latin typeface="Georgia"/>
                <a:cs typeface="Georgia"/>
              </a:rPr>
              <a:t>Anqi</a:t>
            </a:r>
            <a:r>
              <a:rPr sz="1400" spc="12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Zhang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7430" y="2106547"/>
            <a:ext cx="9137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" dirty="0">
                <a:latin typeface="Palatino Linotype"/>
                <a:cs typeface="Palatino Linotype"/>
              </a:rPr>
              <a:t>Nanjing</a:t>
            </a:r>
            <a:r>
              <a:rPr sz="800" spc="45" dirty="0">
                <a:latin typeface="Palatino Linotype"/>
                <a:cs typeface="Palatino Linotype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University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4273" y="2386873"/>
            <a:ext cx="12395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-5" dirty="0">
                <a:latin typeface="Georgia"/>
                <a:cs typeface="Georgia"/>
              </a:rPr>
              <a:t>Dec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lang="en-US" sz="1400" spc="-45" dirty="0">
                <a:latin typeface="Georgia"/>
                <a:cs typeface="Georgia"/>
              </a:rPr>
              <a:t>16</a:t>
            </a:r>
            <a:r>
              <a:rPr sz="1400" spc="-45" dirty="0">
                <a:latin typeface="Georgia"/>
                <a:cs typeface="Georgia"/>
              </a:rPr>
              <a:t>th,</a:t>
            </a:r>
            <a:r>
              <a:rPr sz="1400" spc="210" dirty="0">
                <a:latin typeface="Georgia"/>
                <a:cs typeface="Georgia"/>
              </a:rPr>
              <a:t> </a:t>
            </a:r>
            <a:r>
              <a:rPr sz="1400" spc="-120" dirty="0">
                <a:latin typeface="Georgia"/>
                <a:cs typeface="Georgia"/>
              </a:rPr>
              <a:t>202</a:t>
            </a:r>
            <a:r>
              <a:rPr lang="en-US" sz="1400" spc="-120" dirty="0">
                <a:latin typeface="Georgia"/>
                <a:cs typeface="Georgia"/>
              </a:rPr>
              <a:t>2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CC0000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E27C7C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6004"/>
            <a:ext cx="4608195" cy="309252"/>
            <a:chOff x="0" y="286004"/>
            <a:chExt cx="4608195" cy="6426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5026"/>
              <a:ext cx="4608195" cy="593725"/>
            </a:xfrm>
            <a:custGeom>
              <a:avLst/>
              <a:gdLst/>
              <a:ahLst/>
              <a:cxnLst/>
              <a:rect l="l" t="t" r="r" b="b"/>
              <a:pathLst>
                <a:path w="4608195" h="593725">
                  <a:moveTo>
                    <a:pt x="0" y="593432"/>
                  </a:moveTo>
                  <a:lnTo>
                    <a:pt x="4608004" y="593432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59343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0" y="242144"/>
            <a:ext cx="4608195" cy="30925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7950" marR="213995">
              <a:lnSpc>
                <a:spcPct val="101200"/>
              </a:lnSpc>
              <a:spcBef>
                <a:spcPts val="85"/>
              </a:spcBef>
            </a:pPr>
            <a:r>
              <a:rPr lang="zh-CN" altLang="en-US" sz="2050" spc="10" dirty="0">
                <a:solidFill>
                  <a:srgbClr val="7A0000"/>
                </a:solidFill>
                <a:latin typeface="PMingLiU"/>
                <a:cs typeface="PMingLiU"/>
              </a:rPr>
              <a:t>没有涂色的语言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28459"/>
            <a:ext cx="4608004" cy="326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0050" y="1294290"/>
            <a:ext cx="3709670" cy="11142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上图还没有对一些孤立的语言进行分类，例如巴斯克语（</a:t>
            </a:r>
            <a:r>
              <a:rPr lang="en-US" altLang="zh-CN" sz="1400" spc="-15" dirty="0">
                <a:latin typeface="Georgia"/>
                <a:cs typeface="Georgia"/>
              </a:rPr>
              <a:t>Basque</a:t>
            </a:r>
            <a:r>
              <a:rPr lang="zh-CN" altLang="en-US" sz="1400" spc="-15" dirty="0">
                <a:latin typeface="Georgia"/>
                <a:cs typeface="Georgia"/>
              </a:rPr>
              <a:t>）和日语（</a:t>
            </a:r>
            <a:r>
              <a:rPr lang="en-US" altLang="zh-CN" sz="1400" spc="-15" dirty="0">
                <a:latin typeface="Georgia"/>
                <a:cs typeface="Georgia"/>
              </a:rPr>
              <a:t>Japanese</a:t>
            </a:r>
            <a:r>
              <a:rPr lang="zh-CN" altLang="en-US" sz="1400" spc="-15" dirty="0">
                <a:latin typeface="Georgia"/>
                <a:cs typeface="Georgia"/>
              </a:rPr>
              <a:t>）</a:t>
            </a:r>
            <a:endParaRPr lang="en-US" altLang="zh-CN" sz="1400" spc="-15" dirty="0">
              <a:latin typeface="Georgia"/>
              <a:cs typeface="Georgia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lang="en-US" sz="1400" spc="-15" dirty="0">
              <a:latin typeface="Georgia"/>
              <a:cs typeface="Georgia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还有诸如</a:t>
            </a:r>
            <a:r>
              <a:rPr lang="en-US" altLang="zh-CN" sz="1400" spc="-15" dirty="0">
                <a:latin typeface="Georgia"/>
                <a:cs typeface="Georgia"/>
              </a:rPr>
              <a:t>ASL</a:t>
            </a:r>
            <a:r>
              <a:rPr lang="zh-CN" altLang="en-US" sz="1400" spc="-15" dirty="0">
                <a:latin typeface="Georgia"/>
                <a:cs typeface="Georgia"/>
              </a:rPr>
              <a:t>和</a:t>
            </a:r>
            <a:r>
              <a:rPr lang="en-US" altLang="zh-CN" sz="1400" spc="-15" dirty="0">
                <a:latin typeface="Georgia"/>
                <a:cs typeface="Georgia"/>
              </a:rPr>
              <a:t>LSQ</a:t>
            </a:r>
            <a:r>
              <a:rPr lang="zh-CN" altLang="en-US" sz="1400" spc="-15" dirty="0">
                <a:latin typeface="Georgia"/>
                <a:cs typeface="Georgia"/>
              </a:rPr>
              <a:t>之类的手语（</a:t>
            </a:r>
            <a:r>
              <a:rPr lang="en-US" altLang="zh-CN" sz="1400" spc="-15" dirty="0">
                <a:latin typeface="Georgia"/>
                <a:cs typeface="Georgia"/>
              </a:rPr>
              <a:t>signed language</a:t>
            </a:r>
            <a:r>
              <a:rPr lang="zh-CN" altLang="en-US" sz="1400" spc="-15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dirty="0">
                <a:latin typeface="PMingLiU"/>
                <a:cs typeface="PMingLiU"/>
              </a:rPr>
              <a:t>类型分类法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6152" y="1326739"/>
            <a:ext cx="3695700" cy="8072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79756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10" dirty="0">
                <a:latin typeface="Georgia"/>
                <a:cs typeface="Georgia"/>
              </a:rPr>
              <a:t>根据语言的语法特征进行分类</a:t>
            </a:r>
            <a:endParaRPr sz="1400" dirty="0">
              <a:latin typeface="Georgia"/>
              <a:cs typeface="Georgia"/>
            </a:endParaRPr>
          </a:p>
          <a:p>
            <a:pPr marL="12700" marR="5080">
              <a:lnSpc>
                <a:spcPct val="100800"/>
              </a:lnSpc>
              <a:spcBef>
                <a:spcPts val="1195"/>
              </a:spcBef>
            </a:pPr>
            <a:r>
              <a:rPr lang="zh-CN" altLang="en-US" sz="1400" spc="-30" dirty="0">
                <a:latin typeface="Georgia"/>
                <a:cs typeface="Georgia"/>
              </a:rPr>
              <a:t>这种分类法在考虑语言共相（普遍倾向）的时候很有用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1032052"/>
            <a:ext cx="83146" cy="831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449" y="1417798"/>
            <a:ext cx="83146" cy="831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2084029"/>
            <a:ext cx="83146" cy="831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449" y="2667114"/>
            <a:ext cx="83146" cy="8314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5250" y="281324"/>
            <a:ext cx="4164965" cy="2782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75" dirty="0">
                <a:solidFill>
                  <a:srgbClr val="7A0000"/>
                </a:solidFill>
                <a:latin typeface="PMingLiU"/>
                <a:cs typeface="PMingLiU"/>
              </a:rPr>
              <a:t>为什么要用类型分类法？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250" dirty="0">
              <a:latin typeface="PMingLiU"/>
              <a:cs typeface="PMingLiU"/>
            </a:endParaRPr>
          </a:p>
          <a:p>
            <a:pPr marL="621030">
              <a:lnSpc>
                <a:spcPct val="100000"/>
              </a:lnSpc>
            </a:pPr>
            <a:r>
              <a:rPr lang="zh-CN" altLang="en-US" sz="1400" spc="-35" dirty="0">
                <a:latin typeface="Georgia"/>
                <a:cs typeface="Georgia"/>
              </a:rPr>
              <a:t>我们想认识世界的真实存在状况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Georgia"/>
              <a:cs typeface="Georgia"/>
            </a:endParaRPr>
          </a:p>
          <a:p>
            <a:pPr marL="621030" marR="5080">
              <a:lnSpc>
                <a:spcPct val="100800"/>
              </a:lnSpc>
            </a:pPr>
            <a:r>
              <a:rPr lang="zh-CN" altLang="en-US" sz="1400" dirty="0">
                <a:latin typeface="Georgia"/>
                <a:cs typeface="Georgia"/>
              </a:rPr>
              <a:t>人类语言中可能有哪些现象，不可能有哪些现象？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Georgia"/>
              <a:cs typeface="Georgia"/>
            </a:endParaRPr>
          </a:p>
          <a:p>
            <a:pPr marL="621030" marR="42545">
              <a:lnSpc>
                <a:spcPct val="100800"/>
              </a:lnSpc>
            </a:pPr>
            <a:r>
              <a:rPr lang="zh-CN" altLang="en-US" sz="1400" spc="-20" dirty="0">
                <a:latin typeface="Georgia"/>
                <a:cs typeface="Georgia"/>
              </a:rPr>
              <a:t>或许大部分语言多少都有点相似？或许只需几个类型即可涵盖所有语言？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Georgia"/>
              <a:cs typeface="Georgia"/>
            </a:endParaRPr>
          </a:p>
          <a:p>
            <a:pPr marL="621030" marR="49530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-5" dirty="0">
                <a:latin typeface="Georgia"/>
                <a:cs typeface="Georgia"/>
              </a:rPr>
              <a:t>通过比较所有这些语言，我们最终可以更好地理解语言的本质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758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40" dirty="0">
                <a:solidFill>
                  <a:srgbClr val="8E0000"/>
                </a:solidFill>
                <a:latin typeface="PMingLiU"/>
                <a:cs typeface="PMingLiU"/>
              </a:rPr>
              <a:t>UG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-25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1046320"/>
            <a:ext cx="83146" cy="831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449" y="1974916"/>
            <a:ext cx="83146" cy="831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449" y="2416175"/>
            <a:ext cx="83146" cy="8314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5250" y="281324"/>
            <a:ext cx="4005579" cy="25462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40" dirty="0">
                <a:solidFill>
                  <a:srgbClr val="7A0000"/>
                </a:solidFill>
                <a:latin typeface="PMingLiU"/>
                <a:cs typeface="PMingLiU"/>
              </a:rPr>
              <a:t>一点背景知识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 dirty="0">
              <a:latin typeface="PMingLiU"/>
              <a:cs typeface="PMingLiU"/>
            </a:endParaRPr>
          </a:p>
          <a:p>
            <a:pPr marL="621030" marR="238760">
              <a:lnSpc>
                <a:spcPct val="100800"/>
              </a:lnSpc>
            </a:pPr>
            <a:r>
              <a:rPr lang="zh-CN" altLang="en-US" sz="1400" spc="-10" dirty="0">
                <a:latin typeface="Georgia"/>
                <a:cs typeface="Georgia"/>
              </a:rPr>
              <a:t>传统语法学家</a:t>
            </a:r>
            <a:r>
              <a:rPr lang="en-US" altLang="zh-CN" sz="1400" spc="-10" dirty="0">
                <a:latin typeface="Georgia"/>
                <a:cs typeface="Georgia"/>
              </a:rPr>
              <a:t>/</a:t>
            </a:r>
            <a:r>
              <a:rPr lang="zh-CN" altLang="en-US" sz="1400" spc="-10" dirty="0">
                <a:latin typeface="Georgia"/>
                <a:cs typeface="Georgia"/>
              </a:rPr>
              <a:t>文字学家：主要关心语言现象的对与错</a:t>
            </a:r>
            <a:r>
              <a:rPr lang="zh-CN" altLang="en-US" sz="1400" spc="-25" dirty="0">
                <a:latin typeface="Georgia"/>
                <a:cs typeface="Georgia"/>
              </a:rPr>
              <a:t>；</a:t>
            </a:r>
            <a:r>
              <a:rPr lang="zh-CN" altLang="en-US" sz="1400" spc="-15" dirty="0">
                <a:latin typeface="Georgia"/>
                <a:cs typeface="Georgia"/>
              </a:rPr>
              <a:t>他们是规定主义者（</a:t>
            </a:r>
            <a:r>
              <a:rPr lang="en-US" sz="1400" spc="-15" dirty="0">
                <a:latin typeface="Georgia"/>
                <a:cs typeface="Georgia"/>
              </a:rPr>
              <a:t>prescriptivist</a:t>
            </a:r>
            <a:r>
              <a:rPr lang="zh-CN" altLang="en-US" sz="1400" spc="-15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  <a:p>
            <a:pPr marL="621030" marR="5080">
              <a:lnSpc>
                <a:spcPct val="100800"/>
              </a:lnSpc>
              <a:spcBef>
                <a:spcPts val="300"/>
              </a:spcBef>
            </a:pPr>
            <a:endParaRPr lang="en-US" sz="1400" spc="-10" dirty="0">
              <a:latin typeface="Georgia"/>
              <a:cs typeface="Georgia"/>
            </a:endParaRPr>
          </a:p>
          <a:p>
            <a:pPr marL="621030" marR="5080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-10" dirty="0">
                <a:latin typeface="Georgia"/>
                <a:cs typeface="Georgia"/>
              </a:rPr>
              <a:t>结构主义者：例如</a:t>
            </a:r>
            <a:r>
              <a:rPr lang="en-US" altLang="zh-CN" sz="1400" spc="-5" dirty="0">
                <a:latin typeface="Georgia"/>
                <a:cs typeface="Georgia"/>
              </a:rPr>
              <a:t>De </a:t>
            </a:r>
            <a:r>
              <a:rPr lang="en-US" altLang="zh-CN" sz="1400" spc="-35" dirty="0">
                <a:latin typeface="Georgia"/>
                <a:cs typeface="Georgia"/>
              </a:rPr>
              <a:t>Saussure</a:t>
            </a:r>
            <a:r>
              <a:rPr lang="zh-CN" altLang="en-US" sz="1400" spc="-35" dirty="0">
                <a:latin typeface="Georgia"/>
                <a:cs typeface="Georgia"/>
              </a:rPr>
              <a:t>和</a:t>
            </a:r>
            <a:r>
              <a:rPr lang="en-US" altLang="zh-CN" sz="1400" spc="-25" dirty="0">
                <a:latin typeface="Georgia"/>
                <a:cs typeface="Georgia"/>
              </a:rPr>
              <a:t>Bloomfield</a:t>
            </a:r>
            <a:r>
              <a:rPr lang="zh-CN" altLang="en-US" sz="1400" spc="-25" dirty="0">
                <a:latin typeface="Georgia"/>
                <a:cs typeface="Georgia"/>
              </a:rPr>
              <a:t>，关注的是语言的结构</a:t>
            </a:r>
            <a:endParaRPr sz="1400" dirty="0">
              <a:latin typeface="Georgia"/>
              <a:cs typeface="Georgia"/>
            </a:endParaRPr>
          </a:p>
          <a:p>
            <a:pPr marL="621030" marR="165100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生成主义者：例如乔姆斯基等现代语言学家，关注的是从认知上看语言如何生成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758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40" dirty="0">
                <a:solidFill>
                  <a:srgbClr val="8E0000"/>
                </a:solidFill>
                <a:latin typeface="PMingLiU"/>
                <a:cs typeface="PMingLiU"/>
              </a:rPr>
              <a:t>UG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-25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281324"/>
            <a:ext cx="3636645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45" dirty="0">
                <a:solidFill>
                  <a:srgbClr val="7A0000"/>
                </a:solidFill>
                <a:latin typeface="PMingLiU"/>
                <a:cs typeface="PMingLiU"/>
              </a:rPr>
              <a:t>乔姆斯基与普遍语法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231023"/>
            <a:ext cx="1304544" cy="17434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8479" y="1360411"/>
            <a:ext cx="83146" cy="8314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68131" y="1216777"/>
            <a:ext cx="2179955" cy="1020921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zh-CN" altLang="en-US" sz="1400" spc="-20" dirty="0">
                <a:latin typeface="Georgia"/>
                <a:cs typeface="Georgia"/>
              </a:rPr>
              <a:t>语言官能</a:t>
            </a:r>
            <a:endParaRPr sz="1400" dirty="0">
              <a:latin typeface="Georgia"/>
              <a:cs typeface="Georgia"/>
            </a:endParaRPr>
          </a:p>
          <a:p>
            <a:pPr marL="12700" marR="5080">
              <a:lnSpc>
                <a:spcPct val="109700"/>
              </a:lnSpc>
              <a:spcBef>
                <a:spcPts val="150"/>
              </a:spcBef>
            </a:pPr>
            <a:r>
              <a:rPr lang="zh-CN" altLang="en-US" sz="1400" spc="-10" dirty="0">
                <a:latin typeface="Georgia"/>
                <a:cs typeface="Georgia"/>
              </a:rPr>
              <a:t>刺激缺乏                                    </a:t>
            </a:r>
            <a:r>
              <a:rPr sz="1400" spc="-25" dirty="0">
                <a:latin typeface="Georgia"/>
                <a:cs typeface="Georgia"/>
              </a:rPr>
              <a:t>  </a:t>
            </a:r>
            <a:r>
              <a:rPr lang="zh-CN" altLang="en-US" sz="1400" spc="-25" dirty="0">
                <a:latin typeface="Georgia"/>
                <a:cs typeface="Georgia"/>
              </a:rPr>
              <a:t>普遍语法（先天）</a:t>
            </a:r>
            <a:endParaRPr sz="1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zh-CN" altLang="en-US" sz="1400" spc="-20" dirty="0">
                <a:latin typeface="Georgia"/>
                <a:cs typeface="Georgia"/>
              </a:rPr>
              <a:t>原则与参项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8479" y="1571885"/>
            <a:ext cx="83146" cy="831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3165" y="1805720"/>
            <a:ext cx="83146" cy="831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04491" y="2078374"/>
            <a:ext cx="83146" cy="831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758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40" dirty="0">
                <a:solidFill>
                  <a:srgbClr val="8E0000"/>
                </a:solidFill>
                <a:latin typeface="PMingLiU"/>
                <a:cs typeface="PMingLiU"/>
              </a:rPr>
              <a:t>UG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-25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65" dirty="0">
                <a:solidFill>
                  <a:srgbClr val="7A0000"/>
                </a:solidFill>
                <a:latin typeface="PMingLiU"/>
                <a:cs typeface="PMingLiU"/>
              </a:rPr>
              <a:t>乔姆斯基访谈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1715272"/>
            <a:ext cx="40722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Georgia"/>
                <a:cs typeface="Georgia"/>
                <a:hlinkClick r:id="rId5"/>
              </a:rPr>
              <a:t>https://www.youtube.com/watch?v=E3U6MsdBalg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758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40" dirty="0">
                <a:solidFill>
                  <a:srgbClr val="8E0000"/>
                </a:solidFill>
                <a:latin typeface="PMingLiU"/>
                <a:cs typeface="PMingLiU"/>
              </a:rPr>
              <a:t>UG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-25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24747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25" dirty="0">
                <a:solidFill>
                  <a:srgbClr val="7A0000"/>
                </a:solidFill>
                <a:latin typeface="PMingLiU"/>
                <a:cs typeface="PMingLiU"/>
              </a:rPr>
              <a:t>普遍语法与参项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50" dirty="0">
              <a:latin typeface="PMingLiU"/>
              <a:cs typeface="PMingLiU"/>
            </a:endParaRPr>
          </a:p>
          <a:p>
            <a:pPr marL="359410" marR="353060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15" dirty="0">
                <a:latin typeface="Georgia"/>
                <a:cs typeface="Georgia"/>
              </a:rPr>
              <a:t>普遍语法是先天的，由基因和人类认知决定，每个人都一样</a:t>
            </a:r>
            <a:endParaRPr sz="1400" dirty="0">
              <a:latin typeface="Georgia"/>
              <a:cs typeface="Georgia"/>
            </a:endParaRPr>
          </a:p>
          <a:p>
            <a:pPr marL="359410" marR="437515">
              <a:lnSpc>
                <a:spcPct val="100800"/>
              </a:lnSpc>
              <a:spcBef>
                <a:spcPts val="1010"/>
              </a:spcBef>
            </a:pPr>
            <a:r>
              <a:rPr lang="zh-CN" altLang="en-US" sz="1400" spc="-45" dirty="0">
                <a:latin typeface="Georgia"/>
                <a:cs typeface="Georgia"/>
              </a:rPr>
              <a:t>在儿童语言习得中，某些参项因习得的语言而异</a:t>
            </a:r>
            <a:endParaRPr sz="1400" dirty="0">
              <a:latin typeface="Georgia"/>
              <a:cs typeface="Georgia"/>
            </a:endParaRPr>
          </a:p>
          <a:p>
            <a:pPr marL="359410" marR="435609">
              <a:lnSpc>
                <a:spcPct val="100800"/>
              </a:lnSpc>
              <a:spcBef>
                <a:spcPts val="1010"/>
              </a:spcBef>
            </a:pPr>
            <a:r>
              <a:rPr lang="zh-CN" altLang="en-US" sz="1400" spc="-45" dirty="0">
                <a:latin typeface="Georgia"/>
                <a:cs typeface="Georgia"/>
              </a:rPr>
              <a:t>儿童逐渐掌握母语中的词序，例如动词是在宾语之前还是在宾语之后</a:t>
            </a:r>
            <a:endParaRPr sz="1400" dirty="0">
              <a:latin typeface="Georgia"/>
              <a:cs typeface="Georgia"/>
            </a:endParaRPr>
          </a:p>
          <a:p>
            <a:pPr marL="359410" marR="351155">
              <a:lnSpc>
                <a:spcPct val="100800"/>
              </a:lnSpc>
              <a:spcBef>
                <a:spcPts val="1010"/>
              </a:spcBef>
            </a:pPr>
            <a:r>
              <a:rPr lang="zh-CN" altLang="en-US" sz="1400" spc="-50" dirty="0">
                <a:latin typeface="Georgia"/>
                <a:cs typeface="Georgia"/>
              </a:rPr>
              <a:t>从这些预设出发，基于设置的所有参项，我们可以相信只存在少数几种语言类型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758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40" dirty="0">
                <a:solidFill>
                  <a:srgbClr val="8E0000"/>
                </a:solidFill>
                <a:latin typeface="PMingLiU"/>
                <a:cs typeface="PMingLiU"/>
              </a:rPr>
              <a:t>UG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-25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1052261"/>
            <a:ext cx="83146" cy="831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449" y="1503647"/>
            <a:ext cx="83146" cy="831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2187575"/>
            <a:ext cx="83146" cy="8314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5250" y="281324"/>
            <a:ext cx="4295775" cy="22729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40" dirty="0">
                <a:solidFill>
                  <a:srgbClr val="7A0000"/>
                </a:solidFill>
                <a:latin typeface="PMingLiU"/>
                <a:cs typeface="PMingLiU"/>
              </a:rPr>
              <a:t>对生成主义方法的批评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PMingLiU"/>
              <a:cs typeface="PMingLiU"/>
            </a:endParaRPr>
          </a:p>
          <a:p>
            <a:pPr marL="621030" marR="788670">
              <a:lnSpc>
                <a:spcPct val="100800"/>
              </a:lnSpc>
            </a:pPr>
            <a:r>
              <a:rPr lang="zh-CN" altLang="en-US" sz="1400" spc="-15" dirty="0">
                <a:latin typeface="Georgia"/>
                <a:cs typeface="Georgia"/>
              </a:rPr>
              <a:t>大部分研究都只是基于欧洲语言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Georgia"/>
              <a:cs typeface="Georgia"/>
            </a:endParaRPr>
          </a:p>
          <a:p>
            <a:pPr marL="621030" marR="226060">
              <a:lnSpc>
                <a:spcPct val="100800"/>
              </a:lnSpc>
            </a:pPr>
            <a:r>
              <a:rPr lang="zh-CN" altLang="en-US" sz="1400" spc="-15" dirty="0">
                <a:latin typeface="Georgia"/>
                <a:cs typeface="Georgia"/>
              </a:rPr>
              <a:t>太关注演绎的层面：首要关注从认知上看语言如何生成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Georgia"/>
              <a:cs typeface="Georgia"/>
            </a:endParaRPr>
          </a:p>
          <a:p>
            <a:pPr marL="621030" marR="644525">
              <a:lnSpc>
                <a:spcPct val="100800"/>
              </a:lnSpc>
            </a:pPr>
            <a:r>
              <a:rPr lang="zh-CN" altLang="en-US" sz="1400" spc="-35" dirty="0">
                <a:latin typeface="Georgia"/>
                <a:cs typeface="Georgia"/>
              </a:rPr>
              <a:t>有时候忽视了具体语言的多样性与独特性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758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40" dirty="0">
                <a:solidFill>
                  <a:srgbClr val="8E0000"/>
                </a:solidFill>
                <a:latin typeface="PMingLiU"/>
                <a:cs typeface="PMingLiU"/>
              </a:rPr>
              <a:t>UG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-25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60" dirty="0">
                <a:solidFill>
                  <a:srgbClr val="7A0000"/>
                </a:solidFill>
                <a:latin typeface="PMingLiU"/>
                <a:cs typeface="PMingLiU"/>
              </a:rPr>
              <a:t>生成主义</a:t>
            </a:r>
            <a:r>
              <a:rPr lang="en-US" altLang="zh-CN" sz="2050" spc="60" dirty="0">
                <a:solidFill>
                  <a:srgbClr val="7A0000"/>
                </a:solidFill>
                <a:latin typeface="PMingLiU"/>
                <a:cs typeface="PMingLiU"/>
              </a:rPr>
              <a:t>vs</a:t>
            </a:r>
            <a:r>
              <a:rPr lang="zh-CN" altLang="en-US" sz="2050" spc="60" dirty="0">
                <a:solidFill>
                  <a:srgbClr val="7A0000"/>
                </a:solidFill>
                <a:latin typeface="PMingLiU"/>
                <a:cs typeface="PMingLiU"/>
              </a:rPr>
              <a:t>类型论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0920" y="1370860"/>
            <a:ext cx="9836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5" dirty="0">
                <a:latin typeface="Georgia"/>
                <a:cs typeface="Georgia"/>
              </a:rPr>
              <a:t>生成主义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62150" y="1415199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21508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86228" y="1370860"/>
            <a:ext cx="8540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dirty="0">
                <a:latin typeface="Georgia"/>
                <a:cs typeface="Georgia"/>
              </a:rPr>
              <a:t>类型论</a:t>
            </a:r>
            <a:endParaRPr sz="1400" dirty="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1184" y="1630286"/>
            <a:ext cx="3126105" cy="653415"/>
            <a:chOff x="741184" y="1630286"/>
            <a:chExt cx="3126105" cy="653415"/>
          </a:xfrm>
        </p:grpSpPr>
        <p:sp>
          <p:nvSpPr>
            <p:cNvPr id="16" name="object 16"/>
            <p:cNvSpPr/>
            <p:nvPr/>
          </p:nvSpPr>
          <p:spPr>
            <a:xfrm>
              <a:off x="743724" y="1632826"/>
              <a:ext cx="3121025" cy="0"/>
            </a:xfrm>
            <a:custGeom>
              <a:avLst/>
              <a:gdLst/>
              <a:ahLst/>
              <a:cxnLst/>
              <a:rect l="l" t="t" r="r" b="b"/>
              <a:pathLst>
                <a:path w="3121025">
                  <a:moveTo>
                    <a:pt x="0" y="0"/>
                  </a:moveTo>
                  <a:lnTo>
                    <a:pt x="312054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2150" y="1635353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2150" y="1850453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2150" y="2065540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37" y="1630266"/>
            <a:ext cx="1092200" cy="11163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4287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    演绎        </a:t>
            </a:r>
            <a:r>
              <a:rPr sz="1400" spc="-15" dirty="0">
                <a:latin typeface="Georgia"/>
                <a:cs typeface="Georgia"/>
              </a:rPr>
              <a:t>  </a:t>
            </a:r>
            <a:r>
              <a:rPr lang="zh-CN" altLang="en-US" sz="1400" spc="-15" dirty="0">
                <a:latin typeface="Georgia"/>
                <a:cs typeface="Georgia"/>
              </a:rPr>
              <a:t>预设存在先天的最终成分</a:t>
            </a:r>
            <a:endParaRPr lang="en-US" altLang="zh-CN" sz="1400" spc="-15" dirty="0">
              <a:latin typeface="Georgia"/>
              <a:cs typeface="Georgia"/>
            </a:endParaRPr>
          </a:p>
          <a:p>
            <a:pPr marL="12700" marR="5080" indent="14287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40" dirty="0">
                <a:latin typeface="Georgia"/>
                <a:cs typeface="Georgia"/>
              </a:rPr>
              <a:t>更为全面</a:t>
            </a:r>
            <a:endParaRPr lang="en-US" altLang="zh-CN" sz="1400" spc="-50" dirty="0">
              <a:latin typeface="Georgia"/>
              <a:cs typeface="Georgia"/>
            </a:endParaRPr>
          </a:p>
          <a:p>
            <a:pPr marL="12700" marR="5080" indent="142875">
              <a:lnSpc>
                <a:spcPct val="100800"/>
              </a:lnSpc>
              <a:spcBef>
                <a:spcPts val="120"/>
              </a:spcBef>
            </a:pPr>
            <a:r>
              <a:rPr lang="en-US" altLang="zh-CN" sz="1400" spc="-50" dirty="0">
                <a:latin typeface="Georgia"/>
                <a:cs typeface="Georgia"/>
              </a:rPr>
              <a:t>      ……</a:t>
            </a:r>
            <a:endParaRPr lang="en-US" sz="1400" dirty="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62150" y="2280640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21508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26533" y="1630266"/>
            <a:ext cx="1776730" cy="110107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20" dirty="0">
                <a:latin typeface="Georgia"/>
                <a:cs typeface="Georgia"/>
              </a:rPr>
              <a:t>归纳</a:t>
            </a:r>
            <a:endParaRPr sz="1400" dirty="0">
              <a:latin typeface="Georgia"/>
              <a:cs typeface="Georgia"/>
            </a:endParaRPr>
          </a:p>
          <a:p>
            <a:pPr marL="12700" marR="5080" indent="-635" algn="ctr">
              <a:lnSpc>
                <a:spcPct val="100800"/>
              </a:lnSpc>
            </a:pPr>
            <a:r>
              <a:rPr lang="zh-CN" altLang="en-US" sz="1400" spc="-55" dirty="0">
                <a:latin typeface="Georgia"/>
                <a:cs typeface="Georgia"/>
              </a:rPr>
              <a:t>没有这种预设                </a:t>
            </a:r>
            <a:r>
              <a:rPr sz="1400" spc="-30" dirty="0">
                <a:latin typeface="Georgia"/>
                <a:cs typeface="Georgia"/>
              </a:rPr>
              <a:t>  </a:t>
            </a:r>
            <a:endParaRPr lang="en-US" sz="1400" spc="-30" dirty="0">
              <a:latin typeface="Georgia"/>
              <a:cs typeface="Georgia"/>
            </a:endParaRPr>
          </a:p>
          <a:p>
            <a:pPr marL="12700" marR="5080" indent="-635" algn="ctr">
              <a:lnSpc>
                <a:spcPct val="100800"/>
              </a:lnSpc>
            </a:pPr>
            <a:endParaRPr lang="en-US" altLang="zh-CN" sz="1400" spc="-30" dirty="0">
              <a:latin typeface="Georgia"/>
              <a:cs typeface="Georgia"/>
            </a:endParaRPr>
          </a:p>
          <a:p>
            <a:pPr marL="12700" marR="5080" indent="-635" algn="ctr">
              <a:lnSpc>
                <a:spcPct val="100800"/>
              </a:lnSpc>
            </a:pPr>
            <a:r>
              <a:rPr lang="zh-CN" altLang="en-US" sz="1400" spc="-30" dirty="0">
                <a:latin typeface="Georgia"/>
                <a:cs typeface="Georgia"/>
              </a:rPr>
              <a:t>更关注具体语言</a:t>
            </a:r>
            <a:endParaRPr sz="1400" dirty="0">
              <a:latin typeface="Georgia"/>
              <a:cs typeface="Georgia"/>
            </a:endParaRPr>
          </a:p>
          <a:p>
            <a:pPr marR="22860" algn="ctr">
              <a:lnSpc>
                <a:spcPct val="100000"/>
              </a:lnSpc>
              <a:spcBef>
                <a:spcPts val="10"/>
              </a:spcBef>
            </a:pPr>
            <a:r>
              <a:rPr lang="en-US" altLang="zh-CN" sz="1400" spc="10" dirty="0">
                <a:latin typeface="Georgia"/>
                <a:cs typeface="Georgia"/>
              </a:rPr>
              <a:t>……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758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40" dirty="0">
                <a:solidFill>
                  <a:srgbClr val="8E0000"/>
                </a:solidFill>
                <a:latin typeface="PMingLiU"/>
                <a:cs typeface="PMingLiU"/>
              </a:rPr>
              <a:t>UG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-25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281324"/>
            <a:ext cx="441706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60" dirty="0">
                <a:solidFill>
                  <a:srgbClr val="7A0000"/>
                </a:solidFill>
                <a:latin typeface="PMingLiU"/>
                <a:cs typeface="PMingLiU"/>
              </a:rPr>
              <a:t>早期类型论者：扶手椅研究者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1280426"/>
            <a:ext cx="83146" cy="831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4100" y="1171204"/>
            <a:ext cx="2145665" cy="165814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latin typeface="Georgia"/>
                <a:cs typeface="Georgia"/>
              </a:rPr>
              <a:t>Joseph H. </a:t>
            </a:r>
            <a:r>
              <a:rPr sz="1400" spc="-25" dirty="0">
                <a:latin typeface="Georgia"/>
                <a:cs typeface="Georgia"/>
              </a:rPr>
              <a:t>Greenberg</a:t>
            </a:r>
            <a:r>
              <a:rPr sz="1400" spc="-150" dirty="0">
                <a:latin typeface="Georgia"/>
                <a:cs typeface="Georgia"/>
              </a:rPr>
              <a:t> </a:t>
            </a:r>
            <a:r>
              <a:rPr sz="1400" spc="15" dirty="0">
                <a:latin typeface="Georgia"/>
                <a:cs typeface="Georgia"/>
              </a:rPr>
              <a:t>(1915</a:t>
            </a:r>
            <a:endParaRPr sz="1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60" dirty="0">
                <a:latin typeface="Georgia"/>
                <a:cs typeface="Georgia"/>
              </a:rPr>
              <a:t>-</a:t>
            </a:r>
            <a:r>
              <a:rPr sz="1400" spc="12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2001)</a:t>
            </a:r>
            <a:endParaRPr sz="1400" dirty="0">
              <a:latin typeface="Georgia"/>
              <a:cs typeface="Georgia"/>
            </a:endParaRPr>
          </a:p>
          <a:p>
            <a:pPr marL="12700" marR="39052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-40" dirty="0">
                <a:latin typeface="Georgia"/>
                <a:cs typeface="Georgia"/>
              </a:rPr>
              <a:t>现代语言学类型论之父</a:t>
            </a:r>
            <a:endParaRPr sz="1400" dirty="0">
              <a:latin typeface="Georgia"/>
              <a:cs typeface="Georgia"/>
            </a:endParaRPr>
          </a:p>
          <a:p>
            <a:pPr marL="12700" marR="61594">
              <a:lnSpc>
                <a:spcPct val="109700"/>
              </a:lnSpc>
              <a:spcBef>
                <a:spcPts val="150"/>
              </a:spcBef>
            </a:pPr>
            <a:r>
              <a:rPr lang="en-US" altLang="zh-CN" sz="1400" spc="-20" dirty="0">
                <a:latin typeface="Georgia"/>
                <a:cs typeface="Georgia"/>
              </a:rPr>
              <a:t>1963</a:t>
            </a:r>
            <a:r>
              <a:rPr lang="zh-CN" altLang="en-US" sz="1400" spc="-20" dirty="0">
                <a:latin typeface="Georgia"/>
                <a:cs typeface="Georgia"/>
              </a:rPr>
              <a:t>年写了一篇著名的类型论语言学论文</a:t>
            </a:r>
            <a:r>
              <a:rPr sz="1400" spc="-40" dirty="0">
                <a:latin typeface="Georgia"/>
                <a:cs typeface="Georgia"/>
              </a:rPr>
              <a:t>  </a:t>
            </a:r>
            <a:r>
              <a:rPr lang="en-US" sz="1400" spc="-40" dirty="0">
                <a:latin typeface="Georgia"/>
                <a:cs typeface="Georgia"/>
              </a:rPr>
              <a:t>                     </a:t>
            </a:r>
            <a:r>
              <a:rPr lang="zh-CN" altLang="en-US" sz="1400" spc="-40" dirty="0">
                <a:latin typeface="Georgia"/>
                <a:cs typeface="Georgia"/>
              </a:rPr>
              <a:t>词序类型论，句法和形态学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1706988"/>
            <a:ext cx="83146" cy="8314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129" y="2000277"/>
            <a:ext cx="83146" cy="831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129" y="2426839"/>
            <a:ext cx="83146" cy="831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39465" y="1140904"/>
            <a:ext cx="1219200" cy="18288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E27C7C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1096284"/>
            <a:ext cx="83146" cy="831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449" y="1591693"/>
            <a:ext cx="83146" cy="831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2111375"/>
            <a:ext cx="83146" cy="831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5250" y="281324"/>
            <a:ext cx="4124325" cy="19966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-190" dirty="0">
                <a:solidFill>
                  <a:srgbClr val="7A0000"/>
                </a:solidFill>
                <a:latin typeface="PMingLiU"/>
                <a:cs typeface="PMingLiU"/>
              </a:rPr>
              <a:t>今天的学习目标</a:t>
            </a:r>
            <a:endParaRPr lang="en-US"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lang="en-US" sz="2700" dirty="0">
              <a:latin typeface="PMingLiU"/>
              <a:cs typeface="PMingLiU"/>
            </a:endParaRPr>
          </a:p>
          <a:p>
            <a:pPr marL="621030" marR="49530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5" dirty="0">
                <a:latin typeface="Georgia"/>
                <a:cs typeface="Georgia"/>
              </a:rPr>
              <a:t>发散思考：不同语言之间可能有哪些同与异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50" dirty="0">
              <a:latin typeface="Georgia"/>
              <a:cs typeface="Georgia"/>
            </a:endParaRPr>
          </a:p>
          <a:p>
            <a:pPr marL="621030" marR="617855">
              <a:lnSpc>
                <a:spcPct val="100800"/>
              </a:lnSpc>
            </a:pPr>
            <a:r>
              <a:rPr lang="zh-CN" altLang="en-US" sz="1400" spc="-10" dirty="0">
                <a:latin typeface="Georgia"/>
                <a:cs typeface="Georgia"/>
              </a:rPr>
              <a:t>了解为语言分类的常见方法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Georgia"/>
              <a:cs typeface="Georgia"/>
            </a:endParaRPr>
          </a:p>
          <a:p>
            <a:pPr marL="621030" marR="5080">
              <a:lnSpc>
                <a:spcPct val="100800"/>
              </a:lnSpc>
            </a:pPr>
            <a:r>
              <a:rPr lang="zh-CN" altLang="en-US" sz="1400" spc="-25" dirty="0">
                <a:latin typeface="Georgia"/>
                <a:cs typeface="Georgia"/>
              </a:rPr>
              <a:t>了解类型语言学对我们理解语言有哪些帮助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758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40" dirty="0">
                <a:solidFill>
                  <a:srgbClr val="8E0000"/>
                </a:solidFill>
                <a:latin typeface="PMingLiU"/>
                <a:cs typeface="PMingLiU"/>
              </a:rPr>
              <a:t>UG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-25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250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en-US" altLang="zh-CN" sz="2050" spc="35" dirty="0">
                <a:solidFill>
                  <a:srgbClr val="7A0000"/>
                </a:solidFill>
                <a:latin typeface="PMingLiU"/>
                <a:cs typeface="PMingLiU"/>
              </a:rPr>
              <a:t>Greenberg</a:t>
            </a:r>
            <a:r>
              <a:rPr lang="zh-CN" altLang="en-US" sz="2050" spc="35" dirty="0">
                <a:solidFill>
                  <a:srgbClr val="7A0000"/>
                </a:solidFill>
                <a:latin typeface="PMingLiU"/>
                <a:cs typeface="PMingLiU"/>
              </a:rPr>
              <a:t>论文中涉及的语言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PMingLiU"/>
              <a:cs typeface="PMingLiU"/>
            </a:endParaRPr>
          </a:p>
          <a:p>
            <a:pPr marL="359410" marR="463550">
              <a:lnSpc>
                <a:spcPct val="100800"/>
              </a:lnSpc>
              <a:spcBef>
                <a:spcPts val="5"/>
              </a:spcBef>
            </a:pPr>
            <a:r>
              <a:rPr sz="1400" spc="-15" dirty="0">
                <a:latin typeface="Georgia"/>
                <a:cs typeface="Georgia"/>
              </a:rPr>
              <a:t>Basque, </a:t>
            </a:r>
            <a:r>
              <a:rPr sz="1400" spc="-20" dirty="0">
                <a:latin typeface="Georgia"/>
                <a:cs typeface="Georgia"/>
              </a:rPr>
              <a:t>Serbian, </a:t>
            </a:r>
            <a:r>
              <a:rPr sz="1400" spc="-35" dirty="0">
                <a:latin typeface="Georgia"/>
                <a:cs typeface="Georgia"/>
              </a:rPr>
              <a:t>Welsh, </a:t>
            </a:r>
            <a:r>
              <a:rPr sz="1400" spc="-30" dirty="0">
                <a:latin typeface="Georgia"/>
                <a:cs typeface="Georgia"/>
              </a:rPr>
              <a:t>Norwegian, Modern  </a:t>
            </a:r>
            <a:r>
              <a:rPr sz="1400" spc="-10" dirty="0">
                <a:latin typeface="Georgia"/>
                <a:cs typeface="Georgia"/>
              </a:rPr>
              <a:t>Greek, Italian, </a:t>
            </a:r>
            <a:r>
              <a:rPr sz="1400" spc="-25" dirty="0">
                <a:latin typeface="Georgia"/>
                <a:cs typeface="Georgia"/>
              </a:rPr>
              <a:t>Finnish </a:t>
            </a:r>
            <a:r>
              <a:rPr sz="1400" spc="-20" dirty="0">
                <a:latin typeface="Georgia"/>
                <a:cs typeface="Georgia"/>
              </a:rPr>
              <a:t>(European); </a:t>
            </a:r>
            <a:r>
              <a:rPr sz="1400" spc="-5" dirty="0">
                <a:latin typeface="Georgia"/>
                <a:cs typeface="Georgia"/>
              </a:rPr>
              <a:t>Yoruba,  </a:t>
            </a:r>
            <a:r>
              <a:rPr sz="1400" spc="-20" dirty="0">
                <a:latin typeface="Georgia"/>
                <a:cs typeface="Georgia"/>
              </a:rPr>
              <a:t>Nubian, Swahili, </a:t>
            </a:r>
            <a:r>
              <a:rPr sz="1400" spc="-25" dirty="0">
                <a:latin typeface="Georgia"/>
                <a:cs typeface="Georgia"/>
              </a:rPr>
              <a:t>Fulani, </a:t>
            </a:r>
            <a:r>
              <a:rPr sz="1400" spc="-15" dirty="0">
                <a:latin typeface="Georgia"/>
                <a:cs typeface="Georgia"/>
              </a:rPr>
              <a:t>Masai, </a:t>
            </a:r>
            <a:r>
              <a:rPr sz="1400" spc="-25" dirty="0">
                <a:latin typeface="Georgia"/>
                <a:cs typeface="Georgia"/>
              </a:rPr>
              <a:t>Songhai, </a:t>
            </a:r>
            <a:r>
              <a:rPr sz="1400" spc="-10" dirty="0">
                <a:latin typeface="Georgia"/>
                <a:cs typeface="Georgia"/>
              </a:rPr>
              <a:t>Berber  </a:t>
            </a:r>
            <a:r>
              <a:rPr sz="1400" spc="-5" dirty="0">
                <a:latin typeface="Georgia"/>
                <a:cs typeface="Georgia"/>
              </a:rPr>
              <a:t>(African); </a:t>
            </a:r>
            <a:r>
              <a:rPr sz="1400" spc="-20" dirty="0">
                <a:latin typeface="Georgia"/>
                <a:cs typeface="Georgia"/>
              </a:rPr>
              <a:t>Turkish, </a:t>
            </a:r>
            <a:r>
              <a:rPr sz="1400" spc="-35" dirty="0">
                <a:latin typeface="Georgia"/>
                <a:cs typeface="Georgia"/>
              </a:rPr>
              <a:t>Hebrew, </a:t>
            </a:r>
            <a:r>
              <a:rPr sz="1400" spc="-15" dirty="0">
                <a:latin typeface="Georgia"/>
                <a:cs typeface="Georgia"/>
              </a:rPr>
              <a:t>Burushaski, </a:t>
            </a:r>
            <a:r>
              <a:rPr sz="1400" spc="-35" dirty="0">
                <a:latin typeface="Georgia"/>
                <a:cs typeface="Georgia"/>
              </a:rPr>
              <a:t>Hindi,  </a:t>
            </a:r>
            <a:r>
              <a:rPr sz="1400" spc="-5" dirty="0">
                <a:latin typeface="Georgia"/>
                <a:cs typeface="Georgia"/>
              </a:rPr>
              <a:t>Kannada, </a:t>
            </a:r>
            <a:r>
              <a:rPr sz="1400" spc="-25" dirty="0">
                <a:latin typeface="Georgia"/>
                <a:cs typeface="Georgia"/>
              </a:rPr>
              <a:t>Japanese, </a:t>
            </a:r>
            <a:r>
              <a:rPr sz="1400" spc="15" dirty="0">
                <a:latin typeface="Georgia"/>
                <a:cs typeface="Georgia"/>
              </a:rPr>
              <a:t>Thai, </a:t>
            </a:r>
            <a:r>
              <a:rPr sz="1400" spc="-25" dirty="0">
                <a:latin typeface="Georgia"/>
                <a:cs typeface="Georgia"/>
              </a:rPr>
              <a:t>Burmese, </a:t>
            </a:r>
            <a:r>
              <a:rPr sz="1400" spc="-5" dirty="0">
                <a:latin typeface="Georgia"/>
                <a:cs typeface="Georgia"/>
              </a:rPr>
              <a:t>Malay  (Asian); </a:t>
            </a:r>
            <a:r>
              <a:rPr sz="1400" spc="-20" dirty="0">
                <a:latin typeface="Georgia"/>
                <a:cs typeface="Georgia"/>
              </a:rPr>
              <a:t>Maori, </a:t>
            </a:r>
            <a:r>
              <a:rPr sz="1400" dirty="0">
                <a:latin typeface="Georgia"/>
                <a:cs typeface="Georgia"/>
              </a:rPr>
              <a:t>Loritja </a:t>
            </a:r>
            <a:r>
              <a:rPr sz="1400" spc="-15" dirty="0">
                <a:latin typeface="Georgia"/>
                <a:cs typeface="Georgia"/>
              </a:rPr>
              <a:t>(Oceanian); Maya  </a:t>
            </a:r>
            <a:r>
              <a:rPr sz="1400" spc="-5" dirty="0">
                <a:latin typeface="Georgia"/>
                <a:cs typeface="Georgia"/>
              </a:rPr>
              <a:t>Zapotec, </a:t>
            </a:r>
            <a:r>
              <a:rPr sz="1400" spc="-25" dirty="0">
                <a:latin typeface="Georgia"/>
                <a:cs typeface="Georgia"/>
              </a:rPr>
              <a:t>Quechua, </a:t>
            </a:r>
            <a:r>
              <a:rPr sz="1400" dirty="0">
                <a:latin typeface="Georgia"/>
                <a:cs typeface="Georgia"/>
              </a:rPr>
              <a:t>Chibcha, </a:t>
            </a:r>
            <a:r>
              <a:rPr sz="1400" spc="-10" dirty="0">
                <a:latin typeface="Georgia"/>
                <a:cs typeface="Georgia"/>
              </a:rPr>
              <a:t>Guarani </a:t>
            </a:r>
            <a:r>
              <a:rPr sz="1400" spc="-15" dirty="0">
                <a:latin typeface="Georgia"/>
                <a:cs typeface="Georgia"/>
              </a:rPr>
              <a:t>(American  </a:t>
            </a:r>
            <a:r>
              <a:rPr sz="1400" spc="-25" dirty="0">
                <a:latin typeface="Georgia"/>
                <a:cs typeface="Georgia"/>
              </a:rPr>
              <a:t>Indian)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758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40" dirty="0">
                <a:solidFill>
                  <a:srgbClr val="8E0000"/>
                </a:solidFill>
                <a:latin typeface="PMingLiU"/>
                <a:cs typeface="PMingLiU"/>
              </a:rPr>
              <a:t>UG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-25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55" dirty="0">
                <a:solidFill>
                  <a:srgbClr val="7A0000"/>
                </a:solidFill>
                <a:latin typeface="PMingLiU"/>
                <a:cs typeface="PMingLiU"/>
              </a:rPr>
              <a:t>现代类型论者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4395" y="1196975"/>
            <a:ext cx="2333625" cy="13052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35" dirty="0">
                <a:latin typeface="Georgia"/>
                <a:cs typeface="Georgia"/>
              </a:rPr>
              <a:t>研究更多种语言</a:t>
            </a:r>
            <a:endParaRPr sz="1400" dirty="0">
              <a:latin typeface="Georgia"/>
              <a:cs typeface="Georgia"/>
            </a:endParaRPr>
          </a:p>
          <a:p>
            <a:pPr marL="12700" marR="659130">
              <a:lnSpc>
                <a:spcPct val="273900"/>
              </a:lnSpc>
            </a:pPr>
            <a:r>
              <a:rPr lang="zh-CN" altLang="en-US" sz="1400" spc="-15" dirty="0">
                <a:latin typeface="Georgia"/>
                <a:cs typeface="Georgia"/>
              </a:rPr>
              <a:t>第一手田野调查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lang="en-US" sz="1400" spc="-40" dirty="0">
                <a:latin typeface="Georgia"/>
                <a:cs typeface="Georgia"/>
              </a:rPr>
              <a:t>           </a:t>
            </a:r>
            <a:r>
              <a:rPr lang="zh-CN" altLang="en-US" sz="1400" spc="-40" dirty="0">
                <a:latin typeface="Georgia"/>
                <a:cs typeface="Georgia"/>
              </a:rPr>
              <a:t>统计学模型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6680" algn="l"/>
              </a:tabLst>
            </a:pPr>
            <a:r>
              <a:rPr spc="100" dirty="0"/>
              <a:t>Ways </a:t>
            </a:r>
            <a:r>
              <a:rPr spc="105" dirty="0"/>
              <a:t>to </a:t>
            </a:r>
            <a:r>
              <a:rPr spc="80" dirty="0"/>
              <a:t>Classify</a:t>
            </a:r>
            <a:r>
              <a:rPr spc="105" dirty="0"/>
              <a:t> </a:t>
            </a:r>
            <a:r>
              <a:rPr spc="95" dirty="0"/>
              <a:t>Languages	Genetic</a:t>
            </a:r>
            <a:r>
              <a:rPr spc="65" dirty="0"/>
              <a:t> </a:t>
            </a:r>
            <a:r>
              <a:rPr spc="80" dirty="0"/>
              <a:t>Classifications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pc="100" dirty="0">
                <a:solidFill>
                  <a:srgbClr val="8E0000"/>
                </a:solidFill>
              </a:rPr>
              <a:t>Language </a:t>
            </a:r>
            <a:r>
              <a:rPr spc="80" dirty="0">
                <a:solidFill>
                  <a:srgbClr val="8E0000"/>
                </a:solidFill>
              </a:rPr>
              <a:t>Similarities </a:t>
            </a:r>
            <a:r>
              <a:rPr spc="114" dirty="0">
                <a:solidFill>
                  <a:srgbClr val="8E0000"/>
                </a:solidFill>
              </a:rPr>
              <a:t>and</a:t>
            </a:r>
            <a:r>
              <a:rPr spc="90" dirty="0">
                <a:solidFill>
                  <a:srgbClr val="8E0000"/>
                </a:solidFill>
              </a:rPr>
              <a:t> </a:t>
            </a:r>
            <a:r>
              <a:rPr spc="75" dirty="0">
                <a:solidFill>
                  <a:srgbClr val="8E0000"/>
                </a:solidFill>
              </a:rPr>
              <a:t>Differences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-15" dirty="0">
                <a:solidFill>
                  <a:srgbClr val="7A0000"/>
                </a:solidFill>
                <a:latin typeface="PMingLiU"/>
                <a:cs typeface="PMingLiU"/>
              </a:rPr>
              <a:t>语言的层次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946391"/>
            <a:ext cx="3778250" cy="215137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0"/>
            <a:ext cx="2310765" cy="30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6680" algn="l"/>
              </a:tabLst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	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Language </a:t>
            </a:r>
            <a:r>
              <a:rPr sz="600" spc="80" dirty="0">
                <a:solidFill>
                  <a:srgbClr val="8E0000"/>
                </a:solidFill>
                <a:latin typeface="PMingLiU"/>
                <a:cs typeface="PMingLiU"/>
              </a:rPr>
              <a:t>Similarities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75" dirty="0">
                <a:solidFill>
                  <a:srgbClr val="8E0000"/>
                </a:solidFill>
                <a:latin typeface="PMingLiU"/>
                <a:cs typeface="PMingLiU"/>
              </a:rPr>
              <a:t>Differences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526397" y="1123848"/>
            <a:ext cx="1555750" cy="246379"/>
            <a:chOff x="1526397" y="1123848"/>
            <a:chExt cx="1555750" cy="24637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6397" y="1123848"/>
              <a:ext cx="1555196" cy="2459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5610" y="1148449"/>
              <a:ext cx="196771" cy="1967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66610" y="1191738"/>
              <a:ext cx="103505" cy="110489"/>
            </a:xfrm>
            <a:custGeom>
              <a:avLst/>
              <a:gdLst/>
              <a:ahLst/>
              <a:cxnLst/>
              <a:rect l="l" t="t" r="r" b="b"/>
              <a:pathLst>
                <a:path w="103505" h="110490">
                  <a:moveTo>
                    <a:pt x="0" y="0"/>
                  </a:moveTo>
                  <a:lnTo>
                    <a:pt x="0" y="110192"/>
                  </a:lnTo>
                  <a:lnTo>
                    <a:pt x="103182" y="50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26397" y="1527673"/>
            <a:ext cx="1555750" cy="246379"/>
            <a:chOff x="1526397" y="1527673"/>
            <a:chExt cx="1555750" cy="246379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6397" y="1527673"/>
              <a:ext cx="1555196" cy="2459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5610" y="1552271"/>
              <a:ext cx="196771" cy="1967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66610" y="1595560"/>
              <a:ext cx="103505" cy="110489"/>
            </a:xfrm>
            <a:custGeom>
              <a:avLst/>
              <a:gdLst/>
              <a:ahLst/>
              <a:cxnLst/>
              <a:rect l="l" t="t" r="r" b="b"/>
              <a:pathLst>
                <a:path w="103505" h="110489">
                  <a:moveTo>
                    <a:pt x="0" y="0"/>
                  </a:moveTo>
                  <a:lnTo>
                    <a:pt x="0" y="110192"/>
                  </a:lnTo>
                  <a:lnTo>
                    <a:pt x="103182" y="50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526410" y="1931504"/>
            <a:ext cx="1555750" cy="246379"/>
            <a:chOff x="1526410" y="1931504"/>
            <a:chExt cx="1555750" cy="246379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6410" y="1931504"/>
              <a:ext cx="1555196" cy="24597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5622" y="1956106"/>
              <a:ext cx="196771" cy="1967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6623" y="1999395"/>
              <a:ext cx="103505" cy="110489"/>
            </a:xfrm>
            <a:custGeom>
              <a:avLst/>
              <a:gdLst/>
              <a:ahLst/>
              <a:cxnLst/>
              <a:rect l="l" t="t" r="r" b="b"/>
              <a:pathLst>
                <a:path w="103505" h="110489">
                  <a:moveTo>
                    <a:pt x="0" y="0"/>
                  </a:moveTo>
                  <a:lnTo>
                    <a:pt x="0" y="110192"/>
                  </a:lnTo>
                  <a:lnTo>
                    <a:pt x="103182" y="50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526410" y="2335339"/>
            <a:ext cx="1555750" cy="246379"/>
            <a:chOff x="1526410" y="2335339"/>
            <a:chExt cx="1555750" cy="246379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6410" y="2335339"/>
              <a:ext cx="1555196" cy="2459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5622" y="2359940"/>
              <a:ext cx="196771" cy="1967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266623" y="2403230"/>
              <a:ext cx="103505" cy="110489"/>
            </a:xfrm>
            <a:custGeom>
              <a:avLst/>
              <a:gdLst/>
              <a:ahLst/>
              <a:cxnLst/>
              <a:rect l="l" t="t" r="r" b="b"/>
              <a:pathLst>
                <a:path w="103505" h="110489">
                  <a:moveTo>
                    <a:pt x="0" y="0"/>
                  </a:moveTo>
                  <a:lnTo>
                    <a:pt x="0" y="110192"/>
                  </a:lnTo>
                  <a:lnTo>
                    <a:pt x="103182" y="50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0" y="281324"/>
            <a:ext cx="4608195" cy="25751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25" dirty="0">
                <a:solidFill>
                  <a:srgbClr val="7A0000"/>
                </a:solidFill>
                <a:latin typeface="PMingLiU"/>
                <a:cs typeface="PMingLiU"/>
              </a:rPr>
              <a:t>小测试：这是什么语言？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PMingLiU"/>
              <a:cs typeface="PMingLiU"/>
            </a:endParaRPr>
          </a:p>
          <a:p>
            <a:pPr marL="1833245" marR="1825625" indent="635" algn="just">
              <a:lnSpc>
                <a:spcPct val="189300"/>
              </a:lnSpc>
            </a:pPr>
            <a:r>
              <a:rPr sz="1400" spc="-20" dirty="0">
                <a:solidFill>
                  <a:srgbClr val="0000FF"/>
                </a:solidFill>
                <a:latin typeface="Georgia"/>
                <a:cs typeface="Georgia"/>
              </a:rPr>
              <a:t>Language </a:t>
            </a:r>
            <a:r>
              <a:rPr sz="1400" spc="110" dirty="0">
                <a:solidFill>
                  <a:srgbClr val="0000FF"/>
                </a:solidFill>
                <a:latin typeface="Georgia"/>
                <a:cs typeface="Georgia"/>
              </a:rPr>
              <a:t>A  </a:t>
            </a:r>
            <a:r>
              <a:rPr sz="1400" spc="-20" dirty="0">
                <a:solidFill>
                  <a:srgbClr val="0000FF"/>
                </a:solidFill>
                <a:latin typeface="Georgia"/>
                <a:cs typeface="Georgia"/>
              </a:rPr>
              <a:t>Language </a:t>
            </a:r>
            <a:r>
              <a:rPr sz="1400" spc="75" dirty="0">
                <a:solidFill>
                  <a:srgbClr val="0000FF"/>
                </a:solidFill>
                <a:latin typeface="Georgia"/>
                <a:cs typeface="Georgia"/>
              </a:rPr>
              <a:t>B  </a:t>
            </a:r>
            <a:r>
              <a:rPr sz="1400" spc="-20" dirty="0">
                <a:solidFill>
                  <a:srgbClr val="0000FF"/>
                </a:solidFill>
                <a:latin typeface="Georgia"/>
                <a:cs typeface="Georgia"/>
              </a:rPr>
              <a:t>Language </a:t>
            </a:r>
            <a:r>
              <a:rPr sz="1400" spc="114" dirty="0">
                <a:solidFill>
                  <a:srgbClr val="0000FF"/>
                </a:solidFill>
                <a:latin typeface="Georgia"/>
                <a:cs typeface="Georgia"/>
              </a:rPr>
              <a:t>C  </a:t>
            </a:r>
            <a:r>
              <a:rPr sz="1400" spc="-20" dirty="0">
                <a:solidFill>
                  <a:srgbClr val="0000FF"/>
                </a:solidFill>
                <a:latin typeface="Georgia"/>
                <a:cs typeface="Georgia"/>
              </a:rPr>
              <a:t>Language </a:t>
            </a:r>
            <a:r>
              <a:rPr sz="1400" spc="20" dirty="0">
                <a:solidFill>
                  <a:srgbClr val="0000FF"/>
                </a:solidFill>
                <a:latin typeface="Georgia"/>
                <a:cs typeface="Georgia"/>
              </a:rPr>
              <a:t>D  </a:t>
            </a:r>
            <a:r>
              <a:rPr sz="1400" spc="-20" dirty="0">
                <a:solidFill>
                  <a:srgbClr val="0000FF"/>
                </a:solidFill>
                <a:latin typeface="Georgia"/>
                <a:cs typeface="Georgia"/>
              </a:rPr>
              <a:t>Language</a:t>
            </a:r>
            <a:r>
              <a:rPr sz="1400" spc="7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400" spc="40" dirty="0">
                <a:solidFill>
                  <a:srgbClr val="0000FF"/>
                </a:solidFill>
                <a:latin typeface="Georgia"/>
                <a:cs typeface="Georgia"/>
              </a:rPr>
              <a:t>E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6410" y="2739164"/>
            <a:ext cx="1555196" cy="24596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2205622" y="2763762"/>
            <a:ext cx="196850" cy="196850"/>
            <a:chOff x="2205622" y="2763762"/>
            <a:chExt cx="196850" cy="19685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5622" y="2763762"/>
              <a:ext cx="196771" cy="19677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266623" y="2807051"/>
              <a:ext cx="103505" cy="110489"/>
            </a:xfrm>
            <a:custGeom>
              <a:avLst/>
              <a:gdLst/>
              <a:ahLst/>
              <a:cxnLst/>
              <a:rect l="l" t="t" r="r" b="b"/>
              <a:pathLst>
                <a:path w="103505" h="110489">
                  <a:moveTo>
                    <a:pt x="0" y="0"/>
                  </a:moveTo>
                  <a:lnTo>
                    <a:pt x="0" y="110192"/>
                  </a:lnTo>
                  <a:lnTo>
                    <a:pt x="103182" y="50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0"/>
            <a:ext cx="2310765" cy="30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6680" algn="l"/>
              </a:tabLst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	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Language </a:t>
            </a:r>
            <a:r>
              <a:rPr sz="600" spc="80" dirty="0">
                <a:solidFill>
                  <a:srgbClr val="8E0000"/>
                </a:solidFill>
                <a:latin typeface="PMingLiU"/>
                <a:cs typeface="PMingLiU"/>
              </a:rPr>
              <a:t>Similarities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75" dirty="0">
                <a:solidFill>
                  <a:srgbClr val="8E0000"/>
                </a:solidFill>
                <a:latin typeface="PMingLiU"/>
                <a:cs typeface="PMingLiU"/>
              </a:rPr>
              <a:t>Differences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-12700" y="281324"/>
            <a:ext cx="4633595" cy="2533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15" dirty="0">
                <a:solidFill>
                  <a:srgbClr val="7A0000"/>
                </a:solidFill>
                <a:latin typeface="PMingLiU"/>
                <a:cs typeface="PMingLiU"/>
              </a:rPr>
              <a:t>答案</a:t>
            </a:r>
            <a:endParaRPr lang="en-US" sz="2050" dirty="0">
              <a:latin typeface="PMingLiU"/>
              <a:cs typeface="PMingLiU"/>
            </a:endParaRPr>
          </a:p>
          <a:p>
            <a:pPr marL="372110" marR="2383155">
              <a:lnSpc>
                <a:spcPct val="190900"/>
              </a:lnSpc>
              <a:spcBef>
                <a:spcPts val="1225"/>
              </a:spcBef>
            </a:pPr>
            <a:r>
              <a:rPr lang="en-US" sz="1400" spc="-20" dirty="0">
                <a:latin typeface="Georgia"/>
                <a:cs typeface="Georgia"/>
              </a:rPr>
              <a:t>Language </a:t>
            </a:r>
            <a:r>
              <a:rPr lang="en-US" sz="1400" spc="30" dirty="0">
                <a:latin typeface="Georgia"/>
                <a:cs typeface="Georgia"/>
              </a:rPr>
              <a:t>A: </a:t>
            </a:r>
            <a:r>
              <a:rPr lang="en-US" sz="1400" spc="-35" dirty="0">
                <a:latin typeface="Georgia"/>
                <a:cs typeface="Georgia"/>
              </a:rPr>
              <a:t>Norwegian  </a:t>
            </a:r>
            <a:r>
              <a:rPr lang="en-US" sz="1400" spc="-20" dirty="0">
                <a:latin typeface="Georgia"/>
                <a:cs typeface="Georgia"/>
              </a:rPr>
              <a:t>Language </a:t>
            </a:r>
            <a:r>
              <a:rPr lang="en-US" sz="1400" spc="15" dirty="0">
                <a:latin typeface="Georgia"/>
                <a:cs typeface="Georgia"/>
              </a:rPr>
              <a:t>B: </a:t>
            </a:r>
            <a:r>
              <a:rPr lang="en-US" sz="1400" spc="-15" dirty="0">
                <a:latin typeface="Georgia"/>
                <a:cs typeface="Georgia"/>
              </a:rPr>
              <a:t>Korean  </a:t>
            </a:r>
            <a:r>
              <a:rPr lang="en-US" sz="1400" spc="-20" dirty="0">
                <a:latin typeface="Georgia"/>
                <a:cs typeface="Georgia"/>
              </a:rPr>
              <a:t>Language </a:t>
            </a:r>
            <a:r>
              <a:rPr lang="en-US" sz="1400" spc="30" dirty="0">
                <a:latin typeface="Georgia"/>
                <a:cs typeface="Georgia"/>
              </a:rPr>
              <a:t>C: </a:t>
            </a:r>
            <a:r>
              <a:rPr lang="en-US" sz="1400" spc="20" dirty="0">
                <a:latin typeface="Georgia"/>
                <a:cs typeface="Georgia"/>
              </a:rPr>
              <a:t>Thai  </a:t>
            </a:r>
            <a:r>
              <a:rPr lang="en-US" sz="1400" spc="-20" dirty="0">
                <a:latin typeface="Georgia"/>
                <a:cs typeface="Georgia"/>
              </a:rPr>
              <a:t>Language </a:t>
            </a:r>
            <a:r>
              <a:rPr lang="en-US" sz="1400" spc="-15" dirty="0">
                <a:latin typeface="Georgia"/>
                <a:cs typeface="Georgia"/>
              </a:rPr>
              <a:t>D: </a:t>
            </a:r>
            <a:r>
              <a:rPr lang="en-US" sz="1400" spc="-20" dirty="0">
                <a:latin typeface="Georgia"/>
                <a:cs typeface="Georgia"/>
              </a:rPr>
              <a:t>Cantonese  Language </a:t>
            </a:r>
            <a:r>
              <a:rPr lang="en-US" sz="1400" spc="-5" dirty="0">
                <a:latin typeface="Georgia"/>
                <a:cs typeface="Georgia"/>
              </a:rPr>
              <a:t>E:</a:t>
            </a:r>
            <a:r>
              <a:rPr lang="en-US" sz="1400" spc="-50" dirty="0">
                <a:latin typeface="Georgia"/>
                <a:cs typeface="Georgia"/>
              </a:rPr>
              <a:t> </a:t>
            </a:r>
            <a:r>
              <a:rPr lang="en-US" sz="1400" spc="-20" dirty="0">
                <a:latin typeface="Georgia"/>
                <a:cs typeface="Georgia"/>
              </a:rPr>
              <a:t>Russian</a:t>
            </a:r>
            <a:r>
              <a:rPr lang="en-US" sz="1500" spc="-30" baseline="27777" dirty="0">
                <a:latin typeface="PMingLiU"/>
                <a:cs typeface="PMingLiU"/>
              </a:rPr>
              <a:t>1</a:t>
            </a:r>
            <a:endParaRPr lang="en-US" sz="1500" baseline="27777" dirty="0">
              <a:latin typeface="PMingLiU"/>
              <a:cs typeface="PMingLiU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324596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2887" y="3266165"/>
            <a:ext cx="1572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spc="75" baseline="27777" dirty="0">
                <a:latin typeface="Arial"/>
                <a:cs typeface="Arial"/>
              </a:rPr>
              <a:t>1</a:t>
            </a:r>
            <a:r>
              <a:rPr sz="1000" spc="50" dirty="0">
                <a:latin typeface="PMingLiU"/>
                <a:cs typeface="PMingLiU"/>
              </a:rPr>
              <a:t>from </a:t>
            </a:r>
            <a:r>
              <a:rPr sz="1000" spc="60" dirty="0">
                <a:latin typeface="PMingLiU"/>
                <a:cs typeface="PMingLiU"/>
              </a:rPr>
              <a:t>Omniglot sound</a:t>
            </a:r>
            <a:r>
              <a:rPr sz="1000" spc="50" dirty="0">
                <a:latin typeface="PMingLiU"/>
                <a:cs typeface="PMingLiU"/>
              </a:rPr>
              <a:t> </a:t>
            </a:r>
            <a:r>
              <a:rPr sz="1000" spc="5" dirty="0">
                <a:latin typeface="PMingLiU"/>
                <a:cs typeface="PMingLiU"/>
              </a:rPr>
              <a:t>files</a:t>
            </a:r>
            <a:endParaRPr sz="100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0"/>
            <a:ext cx="2310765" cy="30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6680" algn="l"/>
              </a:tabLst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	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Language </a:t>
            </a:r>
            <a:r>
              <a:rPr sz="600" spc="80" dirty="0">
                <a:solidFill>
                  <a:srgbClr val="8E0000"/>
                </a:solidFill>
                <a:latin typeface="PMingLiU"/>
                <a:cs typeface="PMingLiU"/>
              </a:rPr>
              <a:t>Similarities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75" dirty="0">
                <a:solidFill>
                  <a:srgbClr val="8E0000"/>
                </a:solidFill>
                <a:latin typeface="PMingLiU"/>
                <a:cs typeface="PMingLiU"/>
              </a:rPr>
              <a:t>Differences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50" dirty="0">
                <a:solidFill>
                  <a:srgbClr val="7A0000"/>
                </a:solidFill>
                <a:latin typeface="PMingLiU"/>
                <a:cs typeface="PMingLiU"/>
              </a:rPr>
              <a:t>问题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1319121"/>
            <a:ext cx="3681729" cy="21813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45" dirty="0">
                <a:latin typeface="Georgia"/>
                <a:cs typeface="Georgia"/>
              </a:rPr>
              <a:t>其中有些语言听上去很相近，为什么？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2319614"/>
            <a:ext cx="30861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70" dirty="0">
                <a:latin typeface="Georgia"/>
                <a:cs typeface="Georgia"/>
              </a:rPr>
              <a:t>你是怎么分辨这些语言的？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0"/>
            <a:ext cx="2310765" cy="30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6680" algn="l"/>
              </a:tabLst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	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Language </a:t>
            </a:r>
            <a:r>
              <a:rPr sz="600" spc="80" dirty="0">
                <a:solidFill>
                  <a:srgbClr val="8E0000"/>
                </a:solidFill>
                <a:latin typeface="PMingLiU"/>
                <a:cs typeface="PMingLiU"/>
              </a:rPr>
              <a:t>Similarities </a:t>
            </a:r>
            <a:r>
              <a:rPr sz="600" spc="114" dirty="0">
                <a:solidFill>
                  <a:srgbClr val="8E0000"/>
                </a:solidFill>
                <a:latin typeface="PMingLiU"/>
                <a:cs typeface="PMingLiU"/>
              </a:rPr>
              <a:t>and</a:t>
            </a: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75" dirty="0">
                <a:solidFill>
                  <a:srgbClr val="8E0000"/>
                </a:solidFill>
                <a:latin typeface="PMingLiU"/>
                <a:cs typeface="PMingLiU"/>
              </a:rPr>
              <a:t>Differences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0" y="281324"/>
            <a:ext cx="4608195" cy="2518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20" dirty="0">
                <a:solidFill>
                  <a:srgbClr val="7A0000"/>
                </a:solidFill>
                <a:latin typeface="PMingLiU"/>
                <a:cs typeface="PMingLiU"/>
              </a:rPr>
              <a:t>回答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PMingLiU"/>
              <a:cs typeface="PMingLiU"/>
            </a:endParaRPr>
          </a:p>
          <a:p>
            <a:pPr marL="359410" marR="520700" algn="just">
              <a:lnSpc>
                <a:spcPct val="100800"/>
              </a:lnSpc>
            </a:pPr>
            <a:r>
              <a:rPr lang="zh-CN" altLang="en-US" sz="1400" spc="20" dirty="0">
                <a:latin typeface="Georgia"/>
                <a:cs typeface="Georgia"/>
              </a:rPr>
              <a:t>泰语和粤语听起来可能很像，因为它们都是</a:t>
            </a:r>
            <a:r>
              <a:rPr lang="zh-CN" altLang="en-US" sz="1400" spc="20" dirty="0">
                <a:solidFill>
                  <a:srgbClr val="FF0000"/>
                </a:solidFill>
                <a:latin typeface="Georgia"/>
                <a:cs typeface="Georgia"/>
              </a:rPr>
              <a:t>声调</a:t>
            </a:r>
            <a:r>
              <a:rPr lang="zh-CN" altLang="en-US" sz="1400" spc="20" dirty="0">
                <a:latin typeface="Georgia"/>
                <a:cs typeface="Georgia"/>
              </a:rPr>
              <a:t>语言（</a:t>
            </a:r>
            <a:r>
              <a:rPr lang="en-US" altLang="zh-CN" sz="1400" spc="20" dirty="0">
                <a:solidFill>
                  <a:srgbClr val="FF0000"/>
                </a:solidFill>
                <a:latin typeface="Georgia"/>
                <a:cs typeface="Georgia"/>
              </a:rPr>
              <a:t>tonal</a:t>
            </a:r>
            <a:r>
              <a:rPr lang="en-US" altLang="zh-CN" sz="1400" spc="20" dirty="0">
                <a:latin typeface="Georgia"/>
                <a:cs typeface="Georgia"/>
              </a:rPr>
              <a:t> language</a:t>
            </a:r>
            <a:r>
              <a:rPr lang="zh-CN" altLang="en-US" sz="1400" spc="20" dirty="0">
                <a:latin typeface="Georgia"/>
                <a:cs typeface="Georgia"/>
              </a:rPr>
              <a:t>），都有五到六个词汇声调（</a:t>
            </a:r>
            <a:r>
              <a:rPr lang="en-US" altLang="zh-CN" sz="1400" spc="20" dirty="0">
                <a:latin typeface="Georgia"/>
                <a:cs typeface="Georgia"/>
              </a:rPr>
              <a:t>lexical tone</a:t>
            </a:r>
            <a:r>
              <a:rPr lang="zh-CN" altLang="en-US" sz="1400" spc="20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  <a:p>
            <a:pPr marL="359410" algn="just">
              <a:lnSpc>
                <a:spcPct val="100000"/>
              </a:lnSpc>
              <a:spcBef>
                <a:spcPts val="1075"/>
              </a:spcBef>
            </a:pPr>
            <a:r>
              <a:rPr lang="zh-CN" altLang="en-US" sz="1400" spc="-25" dirty="0">
                <a:latin typeface="Georgia"/>
                <a:cs typeface="Georgia"/>
              </a:rPr>
              <a:t>俄语有很多</a:t>
            </a:r>
            <a:r>
              <a:rPr lang="zh-CN" altLang="en-US" sz="1400" spc="-25" dirty="0">
                <a:solidFill>
                  <a:srgbClr val="FF0000"/>
                </a:solidFill>
                <a:latin typeface="Georgia"/>
                <a:cs typeface="Georgia"/>
              </a:rPr>
              <a:t>辅音连缀</a:t>
            </a:r>
            <a:r>
              <a:rPr lang="zh-CN" altLang="en-US" sz="1400" spc="-25" dirty="0">
                <a:latin typeface="Georgia"/>
                <a:cs typeface="Georgia"/>
              </a:rPr>
              <a:t>（</a:t>
            </a:r>
            <a:r>
              <a:rPr lang="en-US" altLang="zh-CN" sz="1400" spc="-25" dirty="0">
                <a:solidFill>
                  <a:srgbClr val="FF0000"/>
                </a:solidFill>
                <a:latin typeface="Georgia"/>
                <a:cs typeface="Georgia"/>
              </a:rPr>
              <a:t>consonant cluster</a:t>
            </a:r>
            <a:r>
              <a:rPr lang="zh-CN" altLang="en-US" sz="1400" spc="-25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  <a:p>
            <a:pPr marL="359410" marR="407670">
              <a:lnSpc>
                <a:spcPct val="100800"/>
              </a:lnSpc>
              <a:spcBef>
                <a:spcPts val="1060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韩语和粤语中似乎没有什么辅音连缀</a:t>
            </a:r>
            <a:endParaRPr sz="1400" dirty="0">
              <a:latin typeface="Georgia"/>
              <a:cs typeface="Georgia"/>
            </a:endParaRPr>
          </a:p>
          <a:p>
            <a:pPr marL="359410" marR="783590">
              <a:lnSpc>
                <a:spcPct val="100800"/>
              </a:lnSpc>
              <a:spcBef>
                <a:spcPts val="1060"/>
              </a:spcBef>
            </a:pPr>
            <a:r>
              <a:rPr lang="zh-CN" altLang="en-US" sz="1400" spc="-50" dirty="0">
                <a:latin typeface="Georgia"/>
                <a:cs typeface="Georgia"/>
              </a:rPr>
              <a:t>俄语和挪威语在语调方面（</a:t>
            </a:r>
            <a:r>
              <a:rPr lang="en-US" altLang="zh-CN" sz="1400" spc="-50" dirty="0">
                <a:latin typeface="Georgia"/>
                <a:cs typeface="Georgia"/>
              </a:rPr>
              <a:t>intonation-wise</a:t>
            </a:r>
            <a:r>
              <a:rPr lang="zh-CN" altLang="en-US" sz="1400" spc="-50" dirty="0">
                <a:latin typeface="Georgia"/>
                <a:cs typeface="Georgia"/>
              </a:rPr>
              <a:t>）有相似之处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956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Phonological</a:t>
            </a:r>
            <a:r>
              <a:rPr sz="600" spc="4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248555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25" dirty="0">
                <a:solidFill>
                  <a:srgbClr val="7A0000"/>
                </a:solidFill>
                <a:latin typeface="PMingLiU"/>
                <a:cs typeface="PMingLiU"/>
              </a:rPr>
              <a:t>音系类型学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PMingLiU"/>
              <a:cs typeface="PMingLiU"/>
            </a:endParaRPr>
          </a:p>
          <a:p>
            <a:pPr marL="359410">
              <a:lnSpc>
                <a:spcPct val="100000"/>
              </a:lnSpc>
            </a:pPr>
            <a:r>
              <a:rPr lang="zh-CN" altLang="en-US" sz="1400" spc="-30" dirty="0">
                <a:latin typeface="Georgia"/>
                <a:cs typeface="Georgia"/>
              </a:rPr>
              <a:t>清单：一门语言包含多少语音？</a:t>
            </a:r>
            <a:endParaRPr sz="1400" dirty="0">
              <a:latin typeface="Georgia"/>
              <a:cs typeface="Georgia"/>
            </a:endParaRPr>
          </a:p>
          <a:p>
            <a:pPr marL="359410" marR="601980">
              <a:lnSpc>
                <a:spcPct val="100800"/>
              </a:lnSpc>
              <a:spcBef>
                <a:spcPts val="1160"/>
              </a:spcBef>
            </a:pPr>
            <a:r>
              <a:rPr lang="zh-CN" altLang="en-US" sz="1400" spc="-10" dirty="0">
                <a:latin typeface="Georgia"/>
                <a:cs typeface="Georgia"/>
              </a:rPr>
              <a:t>音节结构：一个音节的开头或结尾最多能有几个辅音？</a:t>
            </a:r>
            <a:endParaRPr sz="1400" dirty="0">
              <a:latin typeface="Georgia"/>
              <a:cs typeface="Georgia"/>
            </a:endParaRPr>
          </a:p>
          <a:p>
            <a:pPr marL="359410" marR="715645">
              <a:lnSpc>
                <a:spcPct val="169700"/>
              </a:lnSpc>
            </a:pPr>
            <a:r>
              <a:rPr lang="zh-CN" altLang="en-US" sz="1400" spc="-25" dirty="0">
                <a:latin typeface="Georgia"/>
                <a:cs typeface="Georgia"/>
              </a:rPr>
              <a:t>重音规律：重音在哪里？</a:t>
            </a:r>
            <a:endParaRPr lang="en-US" altLang="zh-CN" sz="1400" spc="-25" dirty="0">
              <a:latin typeface="Georgia"/>
              <a:cs typeface="Georgia"/>
            </a:endParaRPr>
          </a:p>
          <a:p>
            <a:pPr marL="359410" marR="715645">
              <a:lnSpc>
                <a:spcPct val="169700"/>
              </a:lnSpc>
            </a:pPr>
            <a:r>
              <a:rPr lang="zh-CN" altLang="en-US" sz="1400" spc="-20" dirty="0">
                <a:latin typeface="Georgia"/>
                <a:cs typeface="Georgia"/>
              </a:rPr>
              <a:t>声调：这门语言有词汇声调吗？</a:t>
            </a:r>
            <a:endParaRPr sz="1400" dirty="0">
              <a:latin typeface="Georgia"/>
              <a:cs typeface="Georgia"/>
            </a:endParaRPr>
          </a:p>
          <a:p>
            <a:pPr marL="359410" marR="351790">
              <a:lnSpc>
                <a:spcPct val="100800"/>
              </a:lnSpc>
              <a:spcBef>
                <a:spcPts val="1155"/>
              </a:spcBef>
            </a:pPr>
            <a:r>
              <a:rPr lang="zh-CN" altLang="en-US" sz="1400" spc="-30" dirty="0">
                <a:latin typeface="Georgia"/>
                <a:cs typeface="Georgia"/>
              </a:rPr>
              <a:t>语调：这门语言有哪些语调规律</a:t>
            </a:r>
            <a:r>
              <a:rPr lang="en-US" altLang="zh-CN" sz="1400" spc="-30" dirty="0">
                <a:latin typeface="Georgia"/>
                <a:cs typeface="Georgia"/>
              </a:rPr>
              <a:t>……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956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Phonological</a:t>
            </a:r>
            <a:r>
              <a:rPr sz="600" spc="4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264444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40" dirty="0">
                <a:solidFill>
                  <a:srgbClr val="7A0000"/>
                </a:solidFill>
                <a:latin typeface="PMingLiU"/>
                <a:cs typeface="PMingLiU"/>
              </a:rPr>
              <a:t>清单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PMingLiU"/>
              <a:cs typeface="PMingLiU"/>
            </a:endParaRPr>
          </a:p>
          <a:p>
            <a:pPr marL="359410" marR="546100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-5" dirty="0">
                <a:latin typeface="Georgia"/>
                <a:cs typeface="Georgia"/>
              </a:rPr>
              <a:t>并不是所有语言都有同样多的语音，不同的语言也可能有不同的语音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Georgia"/>
              <a:cs typeface="Georgia"/>
            </a:endParaRPr>
          </a:p>
          <a:p>
            <a:pPr marL="359410" marR="351155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-45" dirty="0">
                <a:latin typeface="Georgia"/>
                <a:cs typeface="Georgia"/>
              </a:rPr>
              <a:t>一些语言的某些语音或多或少都能反映该语系或邻近区域的特色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Georgia"/>
              <a:cs typeface="Georgia"/>
            </a:endParaRPr>
          </a:p>
          <a:p>
            <a:pPr marL="359410" marR="374015">
              <a:lnSpc>
                <a:spcPct val="100800"/>
              </a:lnSpc>
            </a:pPr>
            <a:r>
              <a:rPr lang="zh-CN" altLang="en-US" sz="1400" spc="-15" dirty="0">
                <a:latin typeface="Georgia"/>
                <a:cs typeface="Georgia"/>
              </a:rPr>
              <a:t>例如，你或许可以发现俄语有很多腭音化的语音（</a:t>
            </a:r>
            <a:r>
              <a:rPr lang="en-US" altLang="zh-CN" sz="1400" spc="-10" dirty="0">
                <a:latin typeface="Georgia"/>
                <a:cs typeface="Georgia"/>
              </a:rPr>
              <a:t>palatalized</a:t>
            </a:r>
            <a:r>
              <a:rPr lang="en-US" altLang="zh-CN" sz="1400" spc="-5" dirty="0">
                <a:latin typeface="Georgia"/>
                <a:cs typeface="Georgia"/>
              </a:rPr>
              <a:t> </a:t>
            </a:r>
            <a:r>
              <a:rPr lang="en-US" altLang="zh-CN" sz="1400" spc="-40" dirty="0">
                <a:latin typeface="Georgia"/>
                <a:cs typeface="Georgia"/>
              </a:rPr>
              <a:t>sounds</a:t>
            </a:r>
            <a:r>
              <a:rPr lang="zh-CN" altLang="en-US" sz="1400" spc="-15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956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Phonological</a:t>
            </a:r>
            <a:r>
              <a:rPr sz="600" spc="4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26902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15" dirty="0">
                <a:solidFill>
                  <a:srgbClr val="7A0000"/>
                </a:solidFill>
                <a:latin typeface="PMingLiU"/>
                <a:cs typeface="PMingLiU"/>
              </a:rPr>
              <a:t>音节结构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50" dirty="0">
              <a:latin typeface="PMingLiU"/>
              <a:cs typeface="PMingLiU"/>
            </a:endParaRPr>
          </a:p>
          <a:p>
            <a:pPr marL="359410" marR="684530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-20" dirty="0">
                <a:latin typeface="Georgia"/>
                <a:cs typeface="Georgia"/>
              </a:rPr>
              <a:t>不同语言可能有不同数量的辅音，不同语言中能够出现在音节开头或结尾的辅音可能也不同</a:t>
            </a:r>
            <a:endParaRPr sz="1400" dirty="0">
              <a:latin typeface="Georgia"/>
              <a:cs typeface="Georgia"/>
            </a:endParaRPr>
          </a:p>
          <a:p>
            <a:pPr marL="359410">
              <a:lnSpc>
                <a:spcPct val="100000"/>
              </a:lnSpc>
              <a:spcBef>
                <a:spcPts val="1019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例如，日语，普通话：</a:t>
            </a:r>
            <a:r>
              <a:rPr lang="en-US" altLang="zh-CN" sz="1400" spc="-15" dirty="0">
                <a:latin typeface="Georgia"/>
                <a:cs typeface="Georgia"/>
              </a:rPr>
              <a:t>CV</a:t>
            </a:r>
            <a:r>
              <a:rPr lang="zh-CN" altLang="en-US" sz="1400" spc="-15" dirty="0">
                <a:latin typeface="Georgia"/>
                <a:cs typeface="Georgia"/>
              </a:rPr>
              <a:t>或</a:t>
            </a:r>
            <a:r>
              <a:rPr lang="en-US" altLang="zh-CN" sz="1400" spc="-15" dirty="0">
                <a:latin typeface="Georgia"/>
                <a:cs typeface="Georgia"/>
              </a:rPr>
              <a:t>CVN</a:t>
            </a:r>
            <a:r>
              <a:rPr lang="zh-CN" altLang="en-US" sz="1400" spc="-15" dirty="0">
                <a:latin typeface="Georgia"/>
                <a:cs typeface="Georgia"/>
              </a:rPr>
              <a:t>结构</a:t>
            </a:r>
            <a:endParaRPr sz="1400" dirty="0">
              <a:latin typeface="Georgia"/>
              <a:cs typeface="Georgia"/>
            </a:endParaRPr>
          </a:p>
          <a:p>
            <a:pPr marL="359410" marR="976630">
              <a:lnSpc>
                <a:spcPct val="100800"/>
              </a:lnSpc>
              <a:spcBef>
                <a:spcPts val="1010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例如，希腊语，“</a:t>
            </a:r>
            <a:r>
              <a:rPr lang="en-US" altLang="zh-CN" sz="1400" spc="-5" dirty="0">
                <a:latin typeface="Georgia"/>
                <a:cs typeface="Georgia"/>
              </a:rPr>
              <a:t>Ptolemy</a:t>
            </a:r>
            <a:r>
              <a:rPr lang="zh-CN" altLang="en-US" sz="1400" spc="-5" dirty="0">
                <a:latin typeface="Georgia"/>
                <a:cs typeface="Georgia"/>
              </a:rPr>
              <a:t>”开头的</a:t>
            </a:r>
            <a:r>
              <a:rPr lang="zh-CN" altLang="en-US" sz="1400" spc="-15" dirty="0">
                <a:latin typeface="Georgia"/>
                <a:cs typeface="Georgia"/>
              </a:rPr>
              <a:t>辅音组合</a:t>
            </a:r>
            <a:r>
              <a:rPr lang="en-US" altLang="zh-CN" sz="1400" spc="-15" dirty="0">
                <a:latin typeface="Georgia"/>
                <a:cs typeface="Georgia"/>
              </a:rPr>
              <a:t>/</a:t>
            </a:r>
            <a:r>
              <a:rPr lang="en-US" altLang="zh-CN" sz="1400" spc="-15" dirty="0" err="1">
                <a:latin typeface="Georgia"/>
                <a:cs typeface="Georgia"/>
              </a:rPr>
              <a:t>pt</a:t>
            </a:r>
            <a:r>
              <a:rPr lang="en-US" altLang="zh-CN" sz="1400" spc="-15" dirty="0">
                <a:latin typeface="Georgia"/>
                <a:cs typeface="Georgia"/>
              </a:rPr>
              <a:t>/</a:t>
            </a:r>
            <a:r>
              <a:rPr lang="zh-CN" altLang="en-US" sz="1400" spc="-15" dirty="0">
                <a:latin typeface="Georgia"/>
                <a:cs typeface="Georgia"/>
              </a:rPr>
              <a:t>和“</a:t>
            </a:r>
            <a:r>
              <a:rPr lang="en-US" altLang="zh-CN" sz="1400" spc="-25" dirty="0">
                <a:latin typeface="Georgia"/>
                <a:cs typeface="Georgia"/>
              </a:rPr>
              <a:t>xenophobia</a:t>
            </a:r>
            <a:r>
              <a:rPr lang="zh-CN" altLang="en-US" sz="1400" spc="-25" dirty="0">
                <a:latin typeface="Georgia"/>
                <a:cs typeface="Georgia"/>
              </a:rPr>
              <a:t>”开头的辅音组合</a:t>
            </a:r>
            <a:r>
              <a:rPr lang="en-US" altLang="zh-CN" sz="1400" spc="5" dirty="0">
                <a:latin typeface="Georgia"/>
                <a:cs typeface="Georgia"/>
              </a:rPr>
              <a:t>/</a:t>
            </a:r>
            <a:r>
              <a:rPr lang="en-US" altLang="zh-CN" sz="1400" spc="5" dirty="0" err="1">
                <a:latin typeface="Georgia"/>
                <a:cs typeface="Georgia"/>
              </a:rPr>
              <a:t>ks</a:t>
            </a:r>
            <a:r>
              <a:rPr lang="en-US" altLang="zh-CN" sz="1400" spc="5" dirty="0">
                <a:latin typeface="Georgia"/>
                <a:cs typeface="Georgia"/>
              </a:rPr>
              <a:t>/</a:t>
            </a:r>
            <a:endParaRPr sz="1400" dirty="0">
              <a:latin typeface="Georgia"/>
              <a:cs typeface="Georgia"/>
            </a:endParaRPr>
          </a:p>
          <a:p>
            <a:pPr marL="359410" marR="398145">
              <a:lnSpc>
                <a:spcPct val="100800"/>
              </a:lnSpc>
              <a:spcBef>
                <a:spcPts val="1010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又如，在一些语言中，音节的开头甚至可以有两个以上辅音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E27C7C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300" y="281324"/>
            <a:ext cx="8134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55" dirty="0">
                <a:solidFill>
                  <a:srgbClr val="7A0000"/>
                </a:solidFill>
                <a:latin typeface="PMingLiU"/>
                <a:cs typeface="PMingLiU"/>
              </a:rPr>
              <a:t>大纲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243" y="895342"/>
            <a:ext cx="203962" cy="2039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9638" y="92177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EAEAF7"/>
                </a:solidFill>
                <a:latin typeface="Palatino Linotype"/>
                <a:cs typeface="Palatino Linotype"/>
              </a:rPr>
              <a:t>1</a:t>
            </a:r>
            <a:endParaRPr sz="800" dirty="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029" y="785434"/>
            <a:ext cx="4044975" cy="6488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8100"/>
              </a:lnSpc>
              <a:spcBef>
                <a:spcPts val="90"/>
              </a:spcBef>
            </a:pPr>
            <a:r>
              <a:rPr lang="zh-CN" altLang="en-US" sz="1400" spc="-25" dirty="0">
                <a:latin typeface="Georgia"/>
                <a:cs typeface="Georgia"/>
              </a:rPr>
              <a:t>语言分类法</a:t>
            </a:r>
            <a:r>
              <a:rPr sz="1400" spc="-20" dirty="0">
                <a:latin typeface="Georgia"/>
                <a:cs typeface="Georgia"/>
              </a:rPr>
              <a:t>  </a:t>
            </a:r>
            <a:r>
              <a:rPr lang="en-US" sz="1400" spc="-20" dirty="0">
                <a:latin typeface="Georgia"/>
                <a:cs typeface="Georgia"/>
              </a:rPr>
              <a:t>                                                                                          </a:t>
            </a:r>
            <a:r>
              <a:rPr lang="zh-CN" altLang="en-US" sz="1400" spc="-20" dirty="0">
                <a:latin typeface="Georgia"/>
                <a:cs typeface="Georgia"/>
              </a:rPr>
              <a:t>发生学分类法（</a:t>
            </a:r>
            <a:r>
              <a:rPr sz="1400" spc="-10" dirty="0">
                <a:latin typeface="Georgia"/>
                <a:cs typeface="Georgia"/>
              </a:rPr>
              <a:t>Genetic</a:t>
            </a:r>
            <a:r>
              <a:rPr sz="1400" spc="12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Classifications</a:t>
            </a:r>
            <a:r>
              <a:rPr lang="zh-CN" altLang="en-US" sz="1400" spc="-20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059" y="1226229"/>
            <a:ext cx="203962" cy="20396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62438" y="125455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EAEAF7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289" y="1611305"/>
            <a:ext cx="203962" cy="20396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59638" y="163753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EAEAF7"/>
                </a:solidFill>
                <a:latin typeface="Palatino Linotype"/>
                <a:cs typeface="Palatino Linotype"/>
              </a:rPr>
              <a:t>3</a:t>
            </a:r>
            <a:endParaRPr sz="800">
              <a:latin typeface="Palatino Linotype"/>
              <a:cs typeface="Palatino Linotyp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626" y="1897850"/>
            <a:ext cx="83146" cy="8314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626" y="2112949"/>
            <a:ext cx="83146" cy="8314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0626" y="2328036"/>
            <a:ext cx="83146" cy="831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0626" y="2543137"/>
            <a:ext cx="83146" cy="8314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0626" y="2758224"/>
            <a:ext cx="83146" cy="8314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0626" y="2973324"/>
            <a:ext cx="83146" cy="8314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63029" y="1578848"/>
            <a:ext cx="4485221" cy="15259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8595" marR="1044575" indent="-17653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5" dirty="0">
                <a:latin typeface="Georgia"/>
                <a:cs typeface="Georgia"/>
              </a:rPr>
              <a:t>类型分类法（</a:t>
            </a:r>
            <a:r>
              <a:rPr sz="1400" spc="-5" dirty="0">
                <a:latin typeface="Georgia"/>
                <a:cs typeface="Georgia"/>
              </a:rPr>
              <a:t>Typological </a:t>
            </a:r>
            <a:r>
              <a:rPr sz="1400" spc="-20" dirty="0">
                <a:latin typeface="Georgia"/>
                <a:cs typeface="Georgia"/>
              </a:rPr>
              <a:t>Classifications</a:t>
            </a:r>
            <a:r>
              <a:rPr lang="zh-CN" altLang="en-US" sz="1400" spc="-20" dirty="0">
                <a:latin typeface="Georgia"/>
                <a:cs typeface="Georgia"/>
              </a:rPr>
              <a:t>）</a:t>
            </a:r>
            <a:r>
              <a:rPr sz="1400" spc="-20" dirty="0">
                <a:latin typeface="Georgia"/>
                <a:cs typeface="Georgia"/>
              </a:rPr>
              <a:t>  </a:t>
            </a:r>
            <a:r>
              <a:rPr lang="zh-CN" altLang="en-US" sz="1400" spc="-20" dirty="0">
                <a:latin typeface="Georgia"/>
                <a:cs typeface="Georgia"/>
              </a:rPr>
              <a:t>最终成分（</a:t>
            </a:r>
            <a:r>
              <a:rPr lang="en-US" altLang="zh-CN" sz="1400" spc="-20" dirty="0">
                <a:latin typeface="Georgia"/>
                <a:cs typeface="Georgia"/>
              </a:rPr>
              <a:t>UG</a:t>
            </a:r>
            <a:r>
              <a:rPr lang="zh-CN" altLang="en-US" sz="1400" spc="-20" dirty="0">
                <a:latin typeface="Georgia"/>
                <a:cs typeface="Georgia"/>
              </a:rPr>
              <a:t>）与类型学</a:t>
            </a:r>
            <a:endParaRPr sz="1400" dirty="0">
              <a:latin typeface="Georgia"/>
              <a:cs typeface="Georgia"/>
            </a:endParaRPr>
          </a:p>
          <a:p>
            <a:pPr marL="188595" marR="5080">
              <a:lnSpc>
                <a:spcPct val="100800"/>
              </a:lnSpc>
            </a:pPr>
            <a:r>
              <a:rPr lang="zh-CN" altLang="en-US" sz="1400" spc="-20" dirty="0">
                <a:latin typeface="Georgia"/>
                <a:cs typeface="Georgia"/>
              </a:rPr>
              <a:t>语言的相似性与差异性</a:t>
            </a:r>
            <a:r>
              <a:rPr sz="1400" spc="-40" dirty="0">
                <a:latin typeface="Georgia"/>
                <a:cs typeface="Georgia"/>
              </a:rPr>
              <a:t>  </a:t>
            </a:r>
            <a:endParaRPr lang="en-US" sz="1400" spc="-40" dirty="0">
              <a:latin typeface="Georgia"/>
              <a:cs typeface="Georgia"/>
            </a:endParaRPr>
          </a:p>
          <a:p>
            <a:pPr marL="188595" marR="5080">
              <a:lnSpc>
                <a:spcPct val="100800"/>
              </a:lnSpc>
            </a:pPr>
            <a:r>
              <a:rPr lang="zh-CN" altLang="en-US" sz="1400" spc="-40" dirty="0">
                <a:latin typeface="Georgia"/>
                <a:cs typeface="Georgia"/>
              </a:rPr>
              <a:t>音系类型学</a:t>
            </a:r>
            <a:r>
              <a:rPr lang="zh-CN" altLang="en-US" sz="1400" spc="-20" dirty="0">
                <a:latin typeface="Georgia"/>
                <a:cs typeface="Georgia"/>
              </a:rPr>
              <a:t>                                                                                  </a:t>
            </a:r>
            <a:r>
              <a:rPr sz="1400" spc="10" dirty="0">
                <a:latin typeface="Georgia"/>
                <a:cs typeface="Georgia"/>
              </a:rPr>
              <a:t>  </a:t>
            </a:r>
            <a:r>
              <a:rPr lang="zh-CN" altLang="en-US" sz="1400" spc="10" dirty="0">
                <a:latin typeface="Georgia"/>
                <a:cs typeface="Georgia"/>
              </a:rPr>
              <a:t>形态类型学</a:t>
            </a:r>
            <a:endParaRPr sz="1400" dirty="0">
              <a:latin typeface="Georgia"/>
              <a:cs typeface="Georgia"/>
            </a:endParaRPr>
          </a:p>
          <a:p>
            <a:pPr marL="188595" marR="1419860">
              <a:lnSpc>
                <a:spcPct val="100800"/>
              </a:lnSpc>
            </a:pPr>
            <a:r>
              <a:rPr lang="zh-CN" altLang="en-US" sz="1400" dirty="0">
                <a:latin typeface="Georgia"/>
                <a:cs typeface="Georgia"/>
              </a:rPr>
              <a:t>句法类型学                              </a:t>
            </a:r>
            <a:r>
              <a:rPr sz="1400" spc="10" dirty="0">
                <a:latin typeface="Georgia"/>
                <a:cs typeface="Georgia"/>
              </a:rPr>
              <a:t>  </a:t>
            </a:r>
            <a:r>
              <a:rPr lang="en-US" sz="1400" spc="10" dirty="0">
                <a:latin typeface="Georgia"/>
                <a:cs typeface="Georgia"/>
              </a:rPr>
              <a:t>                    </a:t>
            </a:r>
            <a:r>
              <a:rPr lang="zh-CN" altLang="en-US" sz="1400" spc="10" dirty="0">
                <a:latin typeface="Georgia"/>
                <a:cs typeface="Georgia"/>
              </a:rPr>
              <a:t>语义类型学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956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Phonological</a:t>
            </a:r>
            <a:r>
              <a:rPr sz="600" spc="4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65" dirty="0">
                <a:solidFill>
                  <a:srgbClr val="7A0000"/>
                </a:solidFill>
                <a:latin typeface="PMingLiU"/>
                <a:cs typeface="PMingLiU"/>
              </a:rPr>
              <a:t>柏柏尔语的音位组配法（</a:t>
            </a:r>
            <a:r>
              <a:rPr sz="2050" spc="65" dirty="0">
                <a:solidFill>
                  <a:srgbClr val="7A0000"/>
                </a:solidFill>
                <a:latin typeface="PMingLiU"/>
                <a:cs typeface="PMingLiU"/>
              </a:rPr>
              <a:t>Phonotactics</a:t>
            </a:r>
            <a:r>
              <a:rPr lang="zh-CN" altLang="en-US" sz="2050" spc="65" dirty="0">
                <a:solidFill>
                  <a:srgbClr val="7A0000"/>
                </a:solidFill>
                <a:latin typeface="PMingLiU"/>
                <a:cs typeface="PMingLiU"/>
              </a:rPr>
              <a:t>）</a:t>
            </a:r>
            <a:r>
              <a:rPr sz="2050" spc="65" dirty="0">
                <a:solidFill>
                  <a:srgbClr val="7A0000"/>
                </a:solidFill>
                <a:latin typeface="PMingLiU"/>
                <a:cs typeface="PMingLiU"/>
              </a:rPr>
              <a:t> 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30414" y="951303"/>
            <a:ext cx="851535" cy="2179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latin typeface="PMingLiU"/>
                <a:cs typeface="PMingLiU"/>
              </a:rPr>
              <a:t>[ks]</a:t>
            </a:r>
            <a:endParaRPr sz="140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</a:pPr>
            <a:r>
              <a:rPr sz="1400" spc="35" dirty="0">
                <a:latin typeface="PMingLiU"/>
                <a:cs typeface="PMingLiU"/>
              </a:rPr>
              <a:t>[kks]  </a:t>
            </a:r>
            <a:r>
              <a:rPr sz="1400" spc="75" dirty="0">
                <a:latin typeface="PMingLiU"/>
                <a:cs typeface="PMingLiU"/>
              </a:rPr>
              <a:t>[kkstt]  </a:t>
            </a:r>
            <a:r>
              <a:rPr sz="1400" spc="95" dirty="0">
                <a:latin typeface="PMingLiU"/>
                <a:cs typeface="PMingLiU"/>
              </a:rPr>
              <a:t>[tkkststt]  </a:t>
            </a:r>
            <a:r>
              <a:rPr sz="1400" spc="35" dirty="0">
                <a:latin typeface="PMingLiU"/>
                <a:cs typeface="PMingLiU"/>
              </a:rPr>
              <a:t>[tCtft]  </a:t>
            </a:r>
            <a:r>
              <a:rPr sz="1400" spc="30" dirty="0">
                <a:latin typeface="PMingLiU"/>
                <a:cs typeface="PMingLiU"/>
              </a:rPr>
              <a:t>[fqqs]  </a:t>
            </a:r>
            <a:r>
              <a:rPr sz="1400" spc="20" dirty="0">
                <a:latin typeface="PMingLiU"/>
                <a:cs typeface="PMingLiU"/>
              </a:rPr>
              <a:t>[ftsXt]  </a:t>
            </a:r>
            <a:r>
              <a:rPr sz="1400" spc="50" dirty="0">
                <a:latin typeface="PMingLiU"/>
                <a:cs typeface="PMingLiU"/>
              </a:rPr>
              <a:t>[sfqqst]  </a:t>
            </a:r>
            <a:r>
              <a:rPr sz="1400" spc="70" dirty="0">
                <a:latin typeface="PMingLiU"/>
                <a:cs typeface="PMingLiU"/>
              </a:rPr>
              <a:t>[tftXtstt]  </a:t>
            </a:r>
            <a:r>
              <a:rPr sz="1400" spc="50" dirty="0">
                <a:latin typeface="PMingLiU"/>
                <a:cs typeface="PMingLiU"/>
              </a:rPr>
              <a:t>[tsskCftstt]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844" y="951303"/>
            <a:ext cx="1770380" cy="2179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057275">
              <a:lnSpc>
                <a:spcPct val="100800"/>
              </a:lnSpc>
              <a:spcBef>
                <a:spcPts val="120"/>
              </a:spcBef>
            </a:pPr>
            <a:r>
              <a:rPr sz="1400" spc="-20" dirty="0">
                <a:latin typeface="Georgia"/>
                <a:cs typeface="Georgia"/>
              </a:rPr>
              <a:t>‘feed </a:t>
            </a:r>
            <a:r>
              <a:rPr sz="1400" spc="-10" dirty="0">
                <a:latin typeface="Georgia"/>
                <a:cs typeface="Georgia"/>
              </a:rPr>
              <a:t>on’  </a:t>
            </a:r>
            <a:r>
              <a:rPr sz="1400" spc="5" dirty="0">
                <a:latin typeface="Georgia"/>
                <a:cs typeface="Georgia"/>
              </a:rPr>
              <a:t>‘take</a:t>
            </a:r>
            <a:r>
              <a:rPr sz="1400" spc="35" dirty="0">
                <a:latin typeface="Georgia"/>
                <a:cs typeface="Georgia"/>
              </a:rPr>
              <a:t> </a:t>
            </a:r>
            <a:r>
              <a:rPr sz="1400" spc="5" dirty="0">
                <a:latin typeface="Georgia"/>
                <a:cs typeface="Georgia"/>
              </a:rPr>
              <a:t>off’</a:t>
            </a:r>
            <a:endParaRPr sz="1400">
              <a:latin typeface="Georgia"/>
              <a:cs typeface="Georgia"/>
            </a:endParaRPr>
          </a:p>
          <a:p>
            <a:pPr marL="12700" marR="5080">
              <a:lnSpc>
                <a:spcPct val="100800"/>
              </a:lnSpc>
            </a:pPr>
            <a:r>
              <a:rPr sz="1400" spc="5" dirty="0">
                <a:latin typeface="Georgia"/>
                <a:cs typeface="Georgia"/>
              </a:rPr>
              <a:t>‘take </a:t>
            </a:r>
            <a:r>
              <a:rPr sz="1400" spc="20" dirty="0">
                <a:latin typeface="Georgia"/>
                <a:cs typeface="Georgia"/>
              </a:rPr>
              <a:t>it </a:t>
            </a:r>
            <a:r>
              <a:rPr sz="1400" spc="-50" dirty="0">
                <a:latin typeface="Georgia"/>
                <a:cs typeface="Georgia"/>
              </a:rPr>
              <a:t>off </a:t>
            </a:r>
            <a:r>
              <a:rPr sz="1400" spc="-5" dirty="0">
                <a:latin typeface="Georgia"/>
                <a:cs typeface="Georgia"/>
              </a:rPr>
              <a:t>(fem.)’  </a:t>
            </a:r>
            <a:r>
              <a:rPr sz="1400" dirty="0">
                <a:latin typeface="Georgia"/>
                <a:cs typeface="Georgia"/>
              </a:rPr>
              <a:t>‘you </a:t>
            </a:r>
            <a:r>
              <a:rPr sz="1400" spc="-5" dirty="0">
                <a:latin typeface="Georgia"/>
                <a:cs typeface="Georgia"/>
              </a:rPr>
              <a:t>took </a:t>
            </a:r>
            <a:r>
              <a:rPr sz="1400" spc="20" dirty="0">
                <a:latin typeface="Georgia"/>
                <a:cs typeface="Georgia"/>
              </a:rPr>
              <a:t>it </a:t>
            </a:r>
            <a:r>
              <a:rPr sz="1400" spc="-50" dirty="0">
                <a:latin typeface="Georgia"/>
                <a:cs typeface="Georgia"/>
              </a:rPr>
              <a:t>off </a:t>
            </a:r>
            <a:r>
              <a:rPr sz="1400" spc="-5" dirty="0">
                <a:latin typeface="Georgia"/>
                <a:cs typeface="Georgia"/>
              </a:rPr>
              <a:t>(fem.)’  </a:t>
            </a:r>
            <a:r>
              <a:rPr sz="1400" spc="35" dirty="0">
                <a:latin typeface="Georgia"/>
                <a:cs typeface="Georgia"/>
              </a:rPr>
              <a:t>‘it</a:t>
            </a:r>
            <a:r>
              <a:rPr sz="1400" spc="125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dried’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10" dirty="0">
                <a:latin typeface="Georgia"/>
                <a:cs typeface="Georgia"/>
              </a:rPr>
              <a:t>‘irritate’</a:t>
            </a:r>
            <a:endParaRPr sz="1400">
              <a:latin typeface="Georgia"/>
              <a:cs typeface="Georgia"/>
            </a:endParaRPr>
          </a:p>
          <a:p>
            <a:pPr marL="12700" marR="610235">
              <a:lnSpc>
                <a:spcPct val="100800"/>
              </a:lnSpc>
            </a:pPr>
            <a:r>
              <a:rPr sz="1400" dirty="0">
                <a:latin typeface="Georgia"/>
                <a:cs typeface="Georgia"/>
              </a:rPr>
              <a:t>‘you </a:t>
            </a:r>
            <a:r>
              <a:rPr sz="1400" spc="-20" dirty="0">
                <a:latin typeface="Georgia"/>
                <a:cs typeface="Georgia"/>
              </a:rPr>
              <a:t>cancelled’  </a:t>
            </a:r>
            <a:r>
              <a:rPr sz="1400" dirty="0">
                <a:latin typeface="Georgia"/>
                <a:cs typeface="Georgia"/>
              </a:rPr>
              <a:t>‘irritate</a:t>
            </a:r>
            <a:r>
              <a:rPr sz="1400" spc="114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him’</a:t>
            </a:r>
            <a:endParaRPr sz="1400">
              <a:latin typeface="Georgia"/>
              <a:cs typeface="Georgia"/>
            </a:endParaRPr>
          </a:p>
          <a:p>
            <a:pPr marL="12700" marR="207645">
              <a:lnSpc>
                <a:spcPct val="100800"/>
              </a:lnSpc>
            </a:pPr>
            <a:r>
              <a:rPr sz="1400" dirty="0">
                <a:latin typeface="Georgia"/>
                <a:cs typeface="Georgia"/>
              </a:rPr>
              <a:t>‘you </a:t>
            </a:r>
            <a:r>
              <a:rPr sz="1400" spc="-35" dirty="0">
                <a:latin typeface="Georgia"/>
                <a:cs typeface="Georgia"/>
              </a:rPr>
              <a:t>dried </a:t>
            </a:r>
            <a:r>
              <a:rPr sz="1400" spc="20" dirty="0">
                <a:latin typeface="Georgia"/>
                <a:cs typeface="Georgia"/>
              </a:rPr>
              <a:t>it </a:t>
            </a:r>
            <a:r>
              <a:rPr sz="1400" spc="-5" dirty="0">
                <a:latin typeface="Georgia"/>
                <a:cs typeface="Georgia"/>
              </a:rPr>
              <a:t>(fem.)’  </a:t>
            </a:r>
            <a:r>
              <a:rPr sz="1400" dirty="0">
                <a:latin typeface="Georgia"/>
                <a:cs typeface="Georgia"/>
              </a:rPr>
              <a:t>‘you </a:t>
            </a:r>
            <a:r>
              <a:rPr sz="1400" spc="-35" dirty="0">
                <a:latin typeface="Georgia"/>
                <a:cs typeface="Georgia"/>
              </a:rPr>
              <a:t>dried </a:t>
            </a:r>
            <a:r>
              <a:rPr sz="1400" spc="20" dirty="0">
                <a:latin typeface="Georgia"/>
                <a:cs typeface="Georgia"/>
              </a:rPr>
              <a:t>it</a:t>
            </a:r>
            <a:r>
              <a:rPr sz="1400" spc="6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(fem.)’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4717" y="952627"/>
            <a:ext cx="3079115" cy="2237105"/>
            <a:chOff x="764717" y="952627"/>
            <a:chExt cx="3079115" cy="2237105"/>
          </a:xfrm>
        </p:grpSpPr>
        <p:sp>
          <p:nvSpPr>
            <p:cNvPr id="15" name="object 15"/>
            <p:cNvSpPr/>
            <p:nvPr/>
          </p:nvSpPr>
          <p:spPr>
            <a:xfrm>
              <a:off x="764717" y="955154"/>
              <a:ext cx="3079115" cy="0"/>
            </a:xfrm>
            <a:custGeom>
              <a:avLst/>
              <a:gdLst/>
              <a:ahLst/>
              <a:cxnLst/>
              <a:rect l="l" t="t" r="r" b="b"/>
              <a:pathLst>
                <a:path w="3079115">
                  <a:moveTo>
                    <a:pt x="0" y="0"/>
                  </a:moveTo>
                  <a:lnTo>
                    <a:pt x="30785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7245" y="955154"/>
              <a:ext cx="0" cy="2232025"/>
            </a:xfrm>
            <a:custGeom>
              <a:avLst/>
              <a:gdLst/>
              <a:ahLst/>
              <a:cxnLst/>
              <a:rect l="l" t="t" r="r" b="b"/>
              <a:pathLst>
                <a:path h="2232025">
                  <a:moveTo>
                    <a:pt x="0" y="223191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0746" y="955154"/>
              <a:ext cx="0" cy="2232025"/>
            </a:xfrm>
            <a:custGeom>
              <a:avLst/>
              <a:gdLst/>
              <a:ahLst/>
              <a:cxnLst/>
              <a:rect l="l" t="t" r="r" b="b"/>
              <a:pathLst>
                <a:path h="2232025">
                  <a:moveTo>
                    <a:pt x="0" y="223191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4717" y="3187065"/>
              <a:ext cx="3079115" cy="0"/>
            </a:xfrm>
            <a:custGeom>
              <a:avLst/>
              <a:gdLst/>
              <a:ahLst/>
              <a:cxnLst/>
              <a:rect l="l" t="t" r="r" b="b"/>
              <a:pathLst>
                <a:path w="3079115">
                  <a:moveTo>
                    <a:pt x="0" y="0"/>
                  </a:moveTo>
                  <a:lnTo>
                    <a:pt x="30785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CA7E32AD-2EF5-3F02-8D29-99B46D514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81" y="807487"/>
            <a:ext cx="3482642" cy="246147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956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Phonological</a:t>
            </a:r>
            <a:r>
              <a:rPr sz="600" spc="4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21113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35" dirty="0">
                <a:solidFill>
                  <a:srgbClr val="7A0000"/>
                </a:solidFill>
                <a:latin typeface="PMingLiU"/>
                <a:cs typeface="PMingLiU"/>
              </a:rPr>
              <a:t>重音规律</a:t>
            </a:r>
            <a:endParaRPr lang="en-US"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550" dirty="0">
              <a:latin typeface="PMingLiU"/>
              <a:cs typeface="PMingLiU"/>
            </a:endParaRPr>
          </a:p>
          <a:p>
            <a:pPr marL="359410" marR="513080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纵使两门语言有很多相近的音，它们的重音规律可能还是有所不同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Georgia"/>
              <a:cs typeface="Georgia"/>
            </a:endParaRPr>
          </a:p>
          <a:p>
            <a:pPr marL="359410" marR="445134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例如，在意大利语中，重音基本上都在</a:t>
            </a:r>
            <a:r>
              <a:rPr lang="zh-CN" altLang="en-US" sz="1400" spc="-15" dirty="0">
                <a:solidFill>
                  <a:srgbClr val="FF0000"/>
                </a:solidFill>
                <a:latin typeface="Georgia"/>
                <a:cs typeface="Georgia"/>
              </a:rPr>
              <a:t>倒数第二个</a:t>
            </a:r>
            <a:r>
              <a:rPr lang="zh-CN" altLang="en-US" sz="1400" spc="-15" dirty="0">
                <a:latin typeface="Georgia"/>
                <a:cs typeface="Georgia"/>
              </a:rPr>
              <a:t>音节（</a:t>
            </a:r>
            <a:r>
              <a:rPr lang="en-US" altLang="zh-CN" sz="1400" spc="-20" dirty="0">
                <a:solidFill>
                  <a:srgbClr val="FF0000"/>
                </a:solidFill>
                <a:latin typeface="Georgia"/>
                <a:cs typeface="Georgia"/>
              </a:rPr>
              <a:t>penultimate</a:t>
            </a:r>
            <a:r>
              <a:rPr lang="en-US" altLang="zh-CN" sz="1400" spc="-20" dirty="0">
                <a:solidFill>
                  <a:srgbClr val="BC1919"/>
                </a:solidFill>
                <a:latin typeface="Georgia"/>
                <a:cs typeface="Georgia"/>
              </a:rPr>
              <a:t> </a:t>
            </a:r>
            <a:r>
              <a:rPr lang="en-US" altLang="zh-CN" sz="1400" spc="-15" dirty="0">
                <a:latin typeface="Georgia"/>
                <a:cs typeface="Georgia"/>
              </a:rPr>
              <a:t>syllable</a:t>
            </a:r>
            <a:r>
              <a:rPr lang="zh-CN" altLang="en-US" sz="1400" spc="-15" dirty="0">
                <a:latin typeface="Georgia"/>
                <a:cs typeface="Georgia"/>
              </a:rPr>
              <a:t>），而这个音节一般都会延长（</a:t>
            </a:r>
            <a:r>
              <a:rPr lang="en-US" altLang="zh-CN" sz="1400" spc="-15" dirty="0">
                <a:latin typeface="Georgia"/>
                <a:cs typeface="Georgia"/>
              </a:rPr>
              <a:t>lengthened</a:t>
            </a:r>
            <a:r>
              <a:rPr lang="zh-CN" altLang="en-US" sz="1400" spc="-15" dirty="0">
                <a:latin typeface="Georgia"/>
                <a:cs typeface="Georgia"/>
              </a:rPr>
              <a:t>），例如“</a:t>
            </a:r>
            <a:r>
              <a:rPr lang="en-US" altLang="zh-CN" sz="1400" spc="-15" dirty="0" err="1">
                <a:latin typeface="Georgia"/>
                <a:cs typeface="Georgia"/>
              </a:rPr>
              <a:t>Buon</a:t>
            </a:r>
            <a:r>
              <a:rPr lang="en-US" altLang="zh-CN" sz="1400" spc="100" dirty="0">
                <a:latin typeface="Georgia"/>
                <a:cs typeface="Georgia"/>
              </a:rPr>
              <a:t> </a:t>
            </a:r>
            <a:r>
              <a:rPr lang="en-US" altLang="zh-CN" sz="1400" spc="-20" dirty="0" err="1">
                <a:solidFill>
                  <a:srgbClr val="FF0000"/>
                </a:solidFill>
                <a:latin typeface="Georgia"/>
                <a:cs typeface="Georgia"/>
              </a:rPr>
              <a:t>Gior</a:t>
            </a:r>
            <a:r>
              <a:rPr lang="en-US" altLang="zh-CN" sz="1400" spc="-20" dirty="0" err="1">
                <a:latin typeface="Georgia"/>
                <a:cs typeface="Georgia"/>
              </a:rPr>
              <a:t>no</a:t>
            </a:r>
            <a:r>
              <a:rPr lang="zh-CN" altLang="en-US" sz="1400" spc="-20" dirty="0">
                <a:latin typeface="Georgia"/>
                <a:cs typeface="Georgia"/>
              </a:rPr>
              <a:t>”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956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Phonological</a:t>
            </a:r>
            <a:r>
              <a:rPr sz="600" spc="4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35" dirty="0">
                <a:solidFill>
                  <a:srgbClr val="7A0000"/>
                </a:solidFill>
                <a:latin typeface="PMingLiU"/>
                <a:cs typeface="PMingLiU"/>
              </a:rPr>
              <a:t>重音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1715272"/>
            <a:ext cx="4082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Georgia"/>
                <a:cs typeface="Georgia"/>
                <a:hlinkClick r:id="rId5"/>
              </a:rPr>
              <a:t>https://www.youtube.com/watch?v=EsFeG2ggCV4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956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Phonological</a:t>
            </a:r>
            <a:r>
              <a:rPr sz="600" spc="4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-15" dirty="0">
                <a:solidFill>
                  <a:srgbClr val="7A0000"/>
                </a:solidFill>
                <a:latin typeface="PMingLiU"/>
                <a:cs typeface="PMingLiU"/>
              </a:rPr>
              <a:t>在语言</a:t>
            </a:r>
            <a:r>
              <a:rPr lang="en-US" altLang="zh-CN" sz="2050" spc="-15" dirty="0">
                <a:solidFill>
                  <a:srgbClr val="7A0000"/>
                </a:solidFill>
                <a:latin typeface="PMingLiU"/>
                <a:cs typeface="PMingLiU"/>
              </a:rPr>
              <a:t>X</a:t>
            </a:r>
            <a:r>
              <a:rPr lang="zh-CN" altLang="en-US" sz="2050" spc="-15" dirty="0">
                <a:solidFill>
                  <a:srgbClr val="7A0000"/>
                </a:solidFill>
                <a:latin typeface="PMingLiU"/>
                <a:cs typeface="PMingLiU"/>
              </a:rPr>
              <a:t>中</a:t>
            </a:r>
            <a:r>
              <a:rPr lang="en-US" altLang="zh-CN" sz="2050" spc="-15" dirty="0">
                <a:solidFill>
                  <a:srgbClr val="7A0000"/>
                </a:solidFill>
                <a:latin typeface="PMingLiU"/>
                <a:cs typeface="PMingLiU"/>
              </a:rPr>
              <a:t>……</a:t>
            </a:r>
            <a:r>
              <a:rPr lang="zh-CN" altLang="en-US" sz="2050" spc="-15" dirty="0">
                <a:solidFill>
                  <a:srgbClr val="7A0000"/>
                </a:solidFill>
                <a:latin typeface="PMingLiU"/>
                <a:cs typeface="PMingLiU"/>
              </a:rPr>
              <a:t>怎么说？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1257665"/>
            <a:ext cx="3858260" cy="8966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70" dirty="0">
                <a:latin typeface="Georgia"/>
                <a:cs typeface="Georgia"/>
              </a:rPr>
              <a:t>在你认识的其他语言中，“</a:t>
            </a:r>
            <a:r>
              <a:rPr lang="en-US" altLang="zh-CN" sz="1400" spc="45" dirty="0">
                <a:latin typeface="Georgia"/>
                <a:cs typeface="Georgia"/>
              </a:rPr>
              <a:t>The </a:t>
            </a:r>
            <a:r>
              <a:rPr lang="en-US" altLang="zh-CN" sz="1400" spc="5" dirty="0">
                <a:latin typeface="Georgia"/>
                <a:cs typeface="Georgia"/>
              </a:rPr>
              <a:t>boat </a:t>
            </a:r>
            <a:r>
              <a:rPr lang="en-US" altLang="zh-CN" sz="1400" spc="-25" dirty="0">
                <a:latin typeface="Georgia"/>
                <a:cs typeface="Georgia"/>
              </a:rPr>
              <a:t>floated </a:t>
            </a:r>
            <a:r>
              <a:rPr lang="en-US" altLang="zh-CN" sz="1400" spc="-30" dirty="0">
                <a:latin typeface="Georgia"/>
                <a:cs typeface="Georgia"/>
              </a:rPr>
              <a:t>into </a:t>
            </a:r>
            <a:r>
              <a:rPr lang="en-US" altLang="zh-CN" sz="1400" spc="-10" dirty="0">
                <a:latin typeface="Georgia"/>
                <a:cs typeface="Georgia"/>
              </a:rPr>
              <a:t>the </a:t>
            </a:r>
            <a:r>
              <a:rPr lang="en-US" altLang="zh-CN" sz="1400" dirty="0">
                <a:latin typeface="Georgia"/>
                <a:cs typeface="Georgia"/>
              </a:rPr>
              <a:t>sea?</a:t>
            </a:r>
            <a:r>
              <a:rPr lang="zh-CN" altLang="en-US" sz="1400" spc="-70" dirty="0">
                <a:latin typeface="Georgia"/>
                <a:cs typeface="Georgia"/>
              </a:rPr>
              <a:t>”这个句子怎么说？</a:t>
            </a:r>
            <a:endParaRPr lang="en-US" altLang="zh-CN" sz="1400" spc="-70" dirty="0">
              <a:latin typeface="Georgia"/>
              <a:cs typeface="Georgia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lang="en-US" sz="1400" spc="-70" dirty="0">
              <a:latin typeface="Georgia"/>
              <a:cs typeface="Georgia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70" dirty="0">
                <a:latin typeface="Georgia"/>
                <a:cs typeface="Georgia"/>
              </a:rPr>
              <a:t>比较不同语言的句子，你能发现什么？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10140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Morphological</a:t>
            </a:r>
            <a:r>
              <a:rPr sz="600" spc="3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1958975"/>
            <a:ext cx="83146" cy="831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449" y="2416175"/>
            <a:ext cx="83146" cy="831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4940" y="281324"/>
            <a:ext cx="4131310" cy="24854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20" dirty="0">
                <a:solidFill>
                  <a:srgbClr val="7A0000"/>
                </a:solidFill>
                <a:latin typeface="PMingLiU"/>
                <a:cs typeface="PMingLiU"/>
              </a:rPr>
              <a:t>形态类型学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 dirty="0">
              <a:latin typeface="PMingLiU"/>
              <a:cs typeface="PMingLiU"/>
            </a:endParaRPr>
          </a:p>
          <a:p>
            <a:pPr marL="264160" marR="160655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-45" dirty="0">
                <a:latin typeface="Georgia"/>
                <a:cs typeface="Georgia"/>
              </a:rPr>
              <a:t>语素：一门语言中最小的意义单位</a:t>
            </a:r>
            <a:endParaRPr lang="en-US" altLang="zh-CN" sz="1400" spc="-45" dirty="0">
              <a:latin typeface="Georgia"/>
              <a:cs typeface="Georgia"/>
            </a:endParaRPr>
          </a:p>
          <a:p>
            <a:pPr marL="264160" marR="160655">
              <a:lnSpc>
                <a:spcPct val="100800"/>
              </a:lnSpc>
              <a:spcBef>
                <a:spcPts val="5"/>
              </a:spcBef>
            </a:pP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Georgia"/>
              <a:cs typeface="Georgia"/>
            </a:endParaRPr>
          </a:p>
          <a:p>
            <a:pPr marL="264160">
              <a:lnSpc>
                <a:spcPct val="100000"/>
              </a:lnSpc>
            </a:pPr>
            <a:r>
              <a:rPr lang="zh-CN" altLang="en-US" sz="1400" spc="-5" dirty="0">
                <a:latin typeface="Georgia"/>
                <a:cs typeface="Georgia"/>
              </a:rPr>
              <a:t>或许你会发现：</a:t>
            </a:r>
            <a:endParaRPr sz="1400" dirty="0">
              <a:latin typeface="Georgia"/>
              <a:cs typeface="Georgia"/>
            </a:endParaRPr>
          </a:p>
          <a:p>
            <a:pPr marL="621030" marR="5080">
              <a:lnSpc>
                <a:spcPct val="100800"/>
              </a:lnSpc>
              <a:spcBef>
                <a:spcPts val="700"/>
              </a:spcBef>
            </a:pPr>
            <a:r>
              <a:rPr lang="zh-CN" altLang="en-US" sz="1400" spc="-5" dirty="0">
                <a:latin typeface="Georgia"/>
                <a:cs typeface="Georgia"/>
              </a:rPr>
              <a:t>某门语言中的某个语素可能在其他语言中找不到对应物</a:t>
            </a:r>
            <a:endParaRPr sz="1400" dirty="0">
              <a:latin typeface="Georgia"/>
              <a:cs typeface="Georgia"/>
            </a:endParaRPr>
          </a:p>
          <a:p>
            <a:pPr marL="621030" marR="292100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-60" dirty="0">
                <a:latin typeface="Georgia"/>
                <a:cs typeface="Georgia"/>
              </a:rPr>
              <a:t>和其他语言相比，一些语言中的形态变体（屈折变化</a:t>
            </a:r>
            <a:r>
              <a:rPr lang="en-US" altLang="zh-CN" sz="1400" spc="-25" dirty="0">
                <a:latin typeface="Georgia"/>
                <a:cs typeface="Georgia"/>
              </a:rPr>
              <a:t>inflection</a:t>
            </a:r>
            <a:r>
              <a:rPr lang="zh-CN" altLang="en-US" sz="1400" spc="-60" dirty="0">
                <a:latin typeface="Georgia"/>
                <a:cs typeface="Georgia"/>
              </a:rPr>
              <a:t>）更多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10140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Morphological</a:t>
            </a:r>
            <a:r>
              <a:rPr sz="600" spc="3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266" y="1131481"/>
            <a:ext cx="83146" cy="831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449" y="1565631"/>
            <a:ext cx="83146" cy="831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266" y="2075258"/>
            <a:ext cx="83146" cy="8314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4449" y="2726272"/>
            <a:ext cx="83146" cy="8314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5250" y="281324"/>
            <a:ext cx="5135245" cy="25982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40" dirty="0">
                <a:solidFill>
                  <a:srgbClr val="7A0000"/>
                </a:solidFill>
                <a:latin typeface="PMingLiU"/>
                <a:cs typeface="PMingLiU"/>
              </a:rPr>
              <a:t>四种基本的形态类型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PMingLiU"/>
              <a:cs typeface="PMingLiU"/>
            </a:endParaRPr>
          </a:p>
          <a:p>
            <a:pPr marL="621030">
              <a:lnSpc>
                <a:spcPct val="100000"/>
              </a:lnSpc>
            </a:pPr>
            <a:r>
              <a:rPr lang="zh-CN" altLang="en-US" sz="1400" spc="-25" dirty="0">
                <a:latin typeface="Georgia"/>
                <a:cs typeface="Georgia"/>
              </a:rPr>
              <a:t>孤立语（</a:t>
            </a:r>
            <a:r>
              <a:rPr lang="en-US" altLang="zh-CN" sz="1400" spc="-25" dirty="0">
                <a:latin typeface="Georgia"/>
                <a:cs typeface="Georgia"/>
              </a:rPr>
              <a:t>isolating</a:t>
            </a:r>
            <a:r>
              <a:rPr lang="zh-CN" altLang="en-US" sz="1400" spc="-25" dirty="0">
                <a:latin typeface="Georgia"/>
                <a:cs typeface="Georgia"/>
              </a:rPr>
              <a:t>）：汉语</a:t>
            </a:r>
            <a:r>
              <a:rPr lang="en-US" altLang="zh-CN" sz="1400" spc="-25" dirty="0">
                <a:latin typeface="Georgia"/>
                <a:cs typeface="Georgia"/>
              </a:rPr>
              <a:t>……</a:t>
            </a:r>
            <a:endParaRPr sz="1400" dirty="0">
              <a:latin typeface="Georgia"/>
              <a:cs typeface="Georgia"/>
            </a:endParaRPr>
          </a:p>
          <a:p>
            <a:pPr marL="621030" marR="5080">
              <a:lnSpc>
                <a:spcPct val="245600"/>
              </a:lnSpc>
            </a:pPr>
            <a:r>
              <a:rPr lang="zh-CN" altLang="en-US" sz="1400" spc="-5" dirty="0">
                <a:latin typeface="Georgia"/>
                <a:cs typeface="Georgia"/>
              </a:rPr>
              <a:t>粘着语（</a:t>
            </a:r>
            <a:r>
              <a:rPr sz="1400" spc="-5" dirty="0">
                <a:latin typeface="Georgia"/>
                <a:cs typeface="Georgia"/>
              </a:rPr>
              <a:t>Agglutinative</a:t>
            </a:r>
            <a:r>
              <a:rPr lang="zh-CN" altLang="en-US" sz="1400" spc="-5" dirty="0">
                <a:latin typeface="Georgia"/>
                <a:cs typeface="Georgia"/>
              </a:rPr>
              <a:t>）：土耳其语、日语</a:t>
            </a:r>
            <a:r>
              <a:rPr lang="en-US" altLang="zh-CN" sz="1400" spc="-5" dirty="0">
                <a:latin typeface="Georgia"/>
                <a:cs typeface="Georgia"/>
              </a:rPr>
              <a:t>……</a:t>
            </a:r>
            <a:endParaRPr lang="en-US" altLang="zh-CN" sz="1400" spc="10" dirty="0">
              <a:latin typeface="Georgia"/>
              <a:cs typeface="Georgia"/>
            </a:endParaRPr>
          </a:p>
          <a:p>
            <a:pPr marL="621030" marR="5080">
              <a:lnSpc>
                <a:spcPct val="245600"/>
              </a:lnSpc>
            </a:pPr>
            <a:r>
              <a:rPr lang="zh-CN" altLang="en-US" sz="1400" spc="-35" dirty="0">
                <a:latin typeface="Georgia"/>
                <a:cs typeface="Georgia"/>
              </a:rPr>
              <a:t>溶合语（</a:t>
            </a:r>
            <a:r>
              <a:rPr sz="1400" spc="-35" dirty="0">
                <a:latin typeface="Georgia"/>
                <a:cs typeface="Georgia"/>
              </a:rPr>
              <a:t>Fusional</a:t>
            </a:r>
            <a:r>
              <a:rPr lang="zh-CN" altLang="en-US" sz="1400" spc="-35" dirty="0">
                <a:latin typeface="Georgia"/>
                <a:cs typeface="Georgia"/>
              </a:rPr>
              <a:t>）：英语、拉丁语</a:t>
            </a:r>
            <a:r>
              <a:rPr lang="en-US" altLang="zh-CN" sz="1400" spc="-35" dirty="0">
                <a:latin typeface="Georgia"/>
                <a:cs typeface="Georgia"/>
              </a:rPr>
              <a:t>……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 dirty="0">
              <a:latin typeface="Georgia"/>
              <a:cs typeface="Georgia"/>
            </a:endParaRPr>
          </a:p>
          <a:p>
            <a:pPr marL="621030">
              <a:lnSpc>
                <a:spcPct val="100000"/>
              </a:lnSpc>
              <a:spcBef>
                <a:spcPts val="855"/>
              </a:spcBef>
            </a:pPr>
            <a:r>
              <a:rPr lang="zh-CN" altLang="en-US" sz="1400" spc="-10" dirty="0">
                <a:latin typeface="Georgia"/>
                <a:cs typeface="Georgia"/>
              </a:rPr>
              <a:t>多式综合语（</a:t>
            </a:r>
            <a:r>
              <a:rPr sz="1400" spc="-10" dirty="0">
                <a:latin typeface="Georgia"/>
                <a:cs typeface="Georgia"/>
              </a:rPr>
              <a:t>Polysynthetic</a:t>
            </a:r>
            <a:r>
              <a:rPr lang="zh-CN" altLang="en-US" sz="1400" spc="-10" dirty="0">
                <a:latin typeface="Georgia"/>
                <a:cs typeface="Georgia"/>
              </a:rPr>
              <a:t>）：爱斯基摩语</a:t>
            </a:r>
            <a:r>
              <a:rPr lang="en-US" altLang="zh-CN" sz="1400" spc="-10" dirty="0">
                <a:latin typeface="Georgia"/>
                <a:cs typeface="Georgia"/>
              </a:rPr>
              <a:t>……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10140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Morphological</a:t>
            </a:r>
            <a:r>
              <a:rPr sz="600" spc="3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11689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35" dirty="0">
                <a:solidFill>
                  <a:srgbClr val="7A0000"/>
                </a:solidFill>
                <a:latin typeface="PMingLiU"/>
                <a:cs typeface="PMingLiU"/>
              </a:rPr>
              <a:t>孤立语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 dirty="0">
              <a:latin typeface="PMingLiU"/>
              <a:cs typeface="PMingLiU"/>
            </a:endParaRPr>
          </a:p>
          <a:p>
            <a:pPr marL="359410">
              <a:lnSpc>
                <a:spcPct val="100000"/>
              </a:lnSpc>
            </a:pPr>
            <a:r>
              <a:rPr lang="zh-CN" altLang="en-US" sz="1400" spc="-40" dirty="0">
                <a:latin typeface="Georgia"/>
                <a:cs typeface="Georgia"/>
              </a:rPr>
              <a:t>没有黏着语素</a:t>
            </a:r>
            <a:endParaRPr sz="1400" dirty="0">
              <a:latin typeface="Georgia"/>
              <a:cs typeface="Georgia"/>
            </a:endParaRPr>
          </a:p>
          <a:p>
            <a:pPr marL="359410">
              <a:lnSpc>
                <a:spcPct val="100000"/>
              </a:lnSpc>
              <a:spcBef>
                <a:spcPts val="1140"/>
              </a:spcBef>
            </a:pPr>
            <a:r>
              <a:rPr lang="zh-CN" altLang="en-US" sz="1400" spc="-35" dirty="0">
                <a:latin typeface="Georgia"/>
                <a:cs typeface="Georgia"/>
              </a:rPr>
              <a:t>新词基本都是复合词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474" y="1674342"/>
            <a:ext cx="3749040" cy="141731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10140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Morphological</a:t>
            </a:r>
            <a:r>
              <a:rPr sz="600" spc="3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1332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40" dirty="0">
                <a:solidFill>
                  <a:srgbClr val="7A0000"/>
                </a:solidFill>
                <a:latin typeface="PMingLiU"/>
                <a:cs typeface="PMingLiU"/>
              </a:rPr>
              <a:t>粘着语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PMingLiU"/>
              <a:cs typeface="PMingLiU"/>
            </a:endParaRPr>
          </a:p>
          <a:p>
            <a:pPr marL="359410">
              <a:lnSpc>
                <a:spcPct val="100000"/>
              </a:lnSpc>
            </a:pPr>
            <a:r>
              <a:rPr lang="zh-CN" altLang="en-US" sz="1400" spc="-25" dirty="0">
                <a:latin typeface="Georgia"/>
                <a:cs typeface="Georgia"/>
              </a:rPr>
              <a:t>长单词包含很多语素</a:t>
            </a:r>
            <a:endParaRPr sz="1400" dirty="0">
              <a:latin typeface="Georgia"/>
              <a:cs typeface="Georgia"/>
            </a:endParaRPr>
          </a:p>
          <a:p>
            <a:pPr marL="359410" marR="876300">
              <a:lnSpc>
                <a:spcPct val="100800"/>
              </a:lnSpc>
              <a:spcBef>
                <a:spcPts val="955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每个语素都有一个意义，每个意义都对应一个语素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9524" y="1860969"/>
            <a:ext cx="4003675" cy="13290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10140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Morphological</a:t>
            </a:r>
            <a:r>
              <a:rPr sz="600" spc="3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77918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20" dirty="0">
                <a:solidFill>
                  <a:srgbClr val="7A0000"/>
                </a:solidFill>
                <a:latin typeface="PMingLiU"/>
                <a:cs typeface="PMingLiU"/>
              </a:rPr>
              <a:t>屈折语，又称溶合语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PMingLiU"/>
              <a:cs typeface="PMingLiU"/>
            </a:endParaRPr>
          </a:p>
          <a:p>
            <a:pPr marL="359410" marR="550545">
              <a:lnSpc>
                <a:spcPct val="100800"/>
              </a:lnSpc>
            </a:pPr>
            <a:r>
              <a:rPr lang="zh-CN" altLang="en-US" sz="1400" spc="110" dirty="0">
                <a:latin typeface="Georgia"/>
                <a:cs typeface="Georgia"/>
              </a:rPr>
              <a:t>多个意义可能融合到一个语素中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6034" y="1483321"/>
            <a:ext cx="4053205" cy="163448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10140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Morphological</a:t>
            </a:r>
            <a:r>
              <a:rPr sz="600" spc="3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361541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25" dirty="0">
                <a:solidFill>
                  <a:srgbClr val="7A0000"/>
                </a:solidFill>
                <a:latin typeface="Georgia"/>
                <a:cs typeface="Georgia"/>
              </a:rPr>
              <a:t>比较粘着语和溶合语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624" y="838212"/>
            <a:ext cx="2654617" cy="246602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CC0000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CC0000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CC0000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E27C7C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55" dirty="0">
                <a:solidFill>
                  <a:srgbClr val="7A0000"/>
                </a:solidFill>
                <a:latin typeface="PMingLiU"/>
                <a:cs typeface="PMingLiU"/>
              </a:rPr>
              <a:t>比较不同语言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7294" y="1267787"/>
            <a:ext cx="3667125" cy="766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Georgia"/>
                <a:cs typeface="Georgia"/>
              </a:rPr>
              <a:t>如何解释语言之间的相似性？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 dirty="0">
              <a:latin typeface="Georgia"/>
              <a:cs typeface="Georgia"/>
            </a:endParaRPr>
          </a:p>
          <a:p>
            <a:pPr marL="12700" marR="180340">
              <a:lnSpc>
                <a:spcPct val="100800"/>
              </a:lnSpc>
              <a:spcBef>
                <a:spcPts val="905"/>
              </a:spcBef>
            </a:pPr>
            <a:r>
              <a:rPr lang="zh-CN" altLang="en-US" sz="1400" spc="-45" dirty="0">
                <a:latin typeface="Georgia"/>
                <a:cs typeface="Georgia"/>
              </a:rPr>
              <a:t>语言之间的差异性又是从何而来？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Ways </a:t>
            </a:r>
            <a:r>
              <a:rPr spc="105" dirty="0"/>
              <a:t>to </a:t>
            </a:r>
            <a:r>
              <a:rPr spc="80" dirty="0"/>
              <a:t>Classify</a:t>
            </a:r>
            <a:r>
              <a:rPr spc="35" dirty="0"/>
              <a:t> </a:t>
            </a:r>
            <a:r>
              <a:rPr spc="95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10140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Morphological</a:t>
            </a:r>
            <a:r>
              <a:rPr sz="600" spc="3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40" dirty="0">
                <a:solidFill>
                  <a:srgbClr val="7A0000"/>
                </a:solidFill>
                <a:latin typeface="PMingLiU"/>
                <a:cs typeface="PMingLiU"/>
              </a:rPr>
              <a:t>词形变化表中的融合（</a:t>
            </a:r>
            <a:r>
              <a:rPr lang="en-US" altLang="zh-CN" sz="2050" spc="40" dirty="0">
                <a:solidFill>
                  <a:srgbClr val="7A0000"/>
                </a:solidFill>
                <a:latin typeface="PMingLiU"/>
                <a:cs typeface="PMingLiU"/>
              </a:rPr>
              <a:t>Syncretism</a:t>
            </a:r>
            <a:r>
              <a:rPr lang="zh-CN" altLang="en-US" sz="2050" spc="40" dirty="0">
                <a:solidFill>
                  <a:srgbClr val="7A0000"/>
                </a:solidFill>
                <a:latin typeface="PMingLiU"/>
                <a:cs typeface="PMingLiU"/>
              </a:rPr>
              <a:t>）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63244" y="1329664"/>
          <a:ext cx="2681602" cy="1279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85"/>
                        </a:lnSpc>
                      </a:pPr>
                      <a:r>
                        <a:rPr sz="1400" spc="-30" dirty="0">
                          <a:latin typeface="Georgia"/>
                          <a:cs typeface="Georgia"/>
                        </a:rPr>
                        <a:t>singular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85"/>
                        </a:lnSpc>
                      </a:pPr>
                      <a:r>
                        <a:rPr sz="1400" spc="-20" dirty="0">
                          <a:latin typeface="Georgia"/>
                          <a:cs typeface="Georgia"/>
                        </a:rPr>
                        <a:t>plural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84">
                <a:tc>
                  <a:txBody>
                    <a:bodyPr/>
                    <a:lstStyle/>
                    <a:p>
                      <a:pPr marL="75565">
                        <a:lnSpc>
                          <a:spcPts val="1485"/>
                        </a:lnSpc>
                      </a:pPr>
                      <a:r>
                        <a:rPr sz="1400" spc="-25" dirty="0">
                          <a:latin typeface="Georgia"/>
                          <a:cs typeface="Georgia"/>
                        </a:rPr>
                        <a:t>nominative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85"/>
                        </a:lnSpc>
                      </a:pPr>
                      <a:r>
                        <a:rPr sz="1400" spc="-10" dirty="0">
                          <a:latin typeface="Georgia"/>
                          <a:cs typeface="Georgia"/>
                        </a:rPr>
                        <a:t>vi:lla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485"/>
                        </a:lnSpc>
                      </a:pPr>
                      <a:r>
                        <a:rPr sz="1400" spc="-15" dirty="0">
                          <a:latin typeface="Georgia"/>
                          <a:cs typeface="Georgia"/>
                        </a:rPr>
                        <a:t>vi:llae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75565">
                        <a:lnSpc>
                          <a:spcPts val="1485"/>
                        </a:lnSpc>
                      </a:pPr>
                      <a:r>
                        <a:rPr sz="1400" spc="-15" dirty="0">
                          <a:latin typeface="Georgia"/>
                          <a:cs typeface="Georgia"/>
                        </a:rPr>
                        <a:t>accusative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85"/>
                        </a:lnSpc>
                      </a:pPr>
                      <a:r>
                        <a:rPr sz="1400" spc="-20" dirty="0">
                          <a:latin typeface="Georgia"/>
                          <a:cs typeface="Georgia"/>
                        </a:rPr>
                        <a:t>vi:llam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85"/>
                        </a:lnSpc>
                      </a:pPr>
                      <a:r>
                        <a:rPr sz="1400" spc="-20" dirty="0">
                          <a:latin typeface="Georgia"/>
                          <a:cs typeface="Georgia"/>
                        </a:rPr>
                        <a:t>vi:lla:s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75565">
                        <a:lnSpc>
                          <a:spcPts val="1485"/>
                        </a:lnSpc>
                      </a:pPr>
                      <a:r>
                        <a:rPr sz="1400" spc="-20" dirty="0">
                          <a:latin typeface="Georgia"/>
                          <a:cs typeface="Georgia"/>
                        </a:rPr>
                        <a:t>genitive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85"/>
                        </a:lnSpc>
                      </a:pPr>
                      <a:r>
                        <a:rPr sz="1400" spc="-15" dirty="0">
                          <a:latin typeface="Georgia"/>
                          <a:cs typeface="Georgia"/>
                        </a:rPr>
                        <a:t>vi:ll</a:t>
                      </a:r>
                      <a:r>
                        <a:rPr sz="1400" spc="-15" dirty="0">
                          <a:solidFill>
                            <a:srgbClr val="BC1919"/>
                          </a:solidFill>
                          <a:latin typeface="Georgia"/>
                          <a:cs typeface="Georgia"/>
                        </a:rPr>
                        <a:t>ae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85"/>
                        </a:lnSpc>
                      </a:pPr>
                      <a:r>
                        <a:rPr sz="1400" spc="-25" dirty="0">
                          <a:latin typeface="Georgia"/>
                          <a:cs typeface="Georgia"/>
                        </a:rPr>
                        <a:t>vi:lla:rum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75565">
                        <a:lnSpc>
                          <a:spcPts val="1485"/>
                        </a:lnSpc>
                      </a:pPr>
                      <a:r>
                        <a:rPr sz="1400" spc="-10" dirty="0">
                          <a:latin typeface="Georgia"/>
                          <a:cs typeface="Georgia"/>
                        </a:rPr>
                        <a:t>dative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85"/>
                        </a:lnSpc>
                      </a:pPr>
                      <a:r>
                        <a:rPr sz="1400" spc="-15" dirty="0">
                          <a:latin typeface="Georgia"/>
                          <a:cs typeface="Georgia"/>
                        </a:rPr>
                        <a:t>vi:ll</a:t>
                      </a:r>
                      <a:r>
                        <a:rPr sz="1400" spc="-15" dirty="0">
                          <a:solidFill>
                            <a:srgbClr val="BC1919"/>
                          </a:solidFill>
                          <a:latin typeface="Georgia"/>
                          <a:cs typeface="Georgia"/>
                        </a:rPr>
                        <a:t>ae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85"/>
                        </a:lnSpc>
                      </a:pPr>
                      <a:r>
                        <a:rPr sz="1400" spc="-25" dirty="0">
                          <a:latin typeface="Georgia"/>
                          <a:cs typeface="Georgia"/>
                        </a:rPr>
                        <a:t>vi:ll</a:t>
                      </a:r>
                      <a:r>
                        <a:rPr sz="1400" spc="-25" dirty="0">
                          <a:solidFill>
                            <a:srgbClr val="BC1919"/>
                          </a:solidFill>
                          <a:latin typeface="Georgia"/>
                          <a:cs typeface="Georgia"/>
                        </a:rPr>
                        <a:t>i:s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739">
                <a:tc>
                  <a:txBody>
                    <a:bodyPr/>
                    <a:lstStyle/>
                    <a:p>
                      <a:pPr marL="75565">
                        <a:lnSpc>
                          <a:spcPts val="1465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ablative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65"/>
                        </a:lnSpc>
                      </a:pPr>
                      <a:r>
                        <a:rPr sz="1400" spc="-15" dirty="0">
                          <a:latin typeface="Georgia"/>
                          <a:cs typeface="Georgia"/>
                        </a:rPr>
                        <a:t>vi:lla: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65"/>
                        </a:lnSpc>
                      </a:pPr>
                      <a:r>
                        <a:rPr sz="1400" spc="-25" dirty="0">
                          <a:latin typeface="Georgia"/>
                          <a:cs typeface="Georgia"/>
                        </a:rPr>
                        <a:t>vi:ll</a:t>
                      </a:r>
                      <a:r>
                        <a:rPr sz="1400" spc="-25" dirty="0">
                          <a:solidFill>
                            <a:srgbClr val="BC1919"/>
                          </a:solidFill>
                          <a:latin typeface="Georgia"/>
                          <a:cs typeface="Georgia"/>
                        </a:rPr>
                        <a:t>i:s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10140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Morphological</a:t>
            </a:r>
            <a:r>
              <a:rPr sz="600" spc="3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6995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50" dirty="0">
                <a:solidFill>
                  <a:srgbClr val="7A0000"/>
                </a:solidFill>
                <a:latin typeface="PMingLiU"/>
                <a:cs typeface="PMingLiU"/>
              </a:rPr>
              <a:t>多式综合语</a:t>
            </a:r>
            <a:endParaRPr sz="2050" dirty="0">
              <a:latin typeface="PMingLiU"/>
              <a:cs typeface="PMingLiU"/>
            </a:endParaRPr>
          </a:p>
          <a:p>
            <a:pPr marL="359410">
              <a:lnSpc>
                <a:spcPct val="100000"/>
              </a:lnSpc>
              <a:spcBef>
                <a:spcPts val="1240"/>
              </a:spcBef>
            </a:pPr>
            <a:r>
              <a:rPr lang="zh-CN" altLang="en-US" sz="1400" spc="-40" dirty="0">
                <a:latin typeface="Georgia"/>
                <a:cs typeface="Georgia"/>
              </a:rPr>
              <a:t>名词形态中的组并现象（</a:t>
            </a:r>
            <a:r>
              <a:rPr lang="en-US" altLang="zh-CN" sz="1400" spc="-40" dirty="0">
                <a:latin typeface="Georgia"/>
                <a:cs typeface="Georgia"/>
              </a:rPr>
              <a:t>incorporation</a:t>
            </a:r>
            <a:r>
              <a:rPr lang="zh-CN" altLang="en-US" sz="1400" spc="-40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4821" y="1136164"/>
            <a:ext cx="2448560" cy="231983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10140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Morphological</a:t>
            </a:r>
            <a:r>
              <a:rPr sz="600" spc="3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5300" y="281324"/>
            <a:ext cx="3959225" cy="97372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50" dirty="0">
                <a:solidFill>
                  <a:srgbClr val="7A0000"/>
                </a:solidFill>
                <a:latin typeface="PMingLiU"/>
                <a:cs typeface="PMingLiU"/>
              </a:rPr>
              <a:t>名词组并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PMingLiU"/>
              <a:cs typeface="PMingLiU"/>
            </a:endParaRPr>
          </a:p>
          <a:p>
            <a:pPr marL="264160" marR="5080">
              <a:lnSpc>
                <a:spcPct val="100800"/>
              </a:lnSpc>
            </a:pPr>
            <a:r>
              <a:rPr lang="en-US" altLang="zh-CN" sz="1400" spc="-30" dirty="0" err="1">
                <a:latin typeface="Georgia"/>
                <a:cs typeface="Georgia"/>
              </a:rPr>
              <a:t>Chuckchee</a:t>
            </a:r>
            <a:r>
              <a:rPr lang="zh-CN" altLang="en-US" sz="1400" spc="-30" dirty="0">
                <a:latin typeface="Georgia"/>
                <a:cs typeface="Georgia"/>
              </a:rPr>
              <a:t>语</a:t>
            </a:r>
            <a:r>
              <a:rPr lang="zh-CN" altLang="en-US" sz="1400" spc="-15" dirty="0">
                <a:latin typeface="Georgia"/>
                <a:cs typeface="Georgia"/>
              </a:rPr>
              <a:t>属于</a:t>
            </a:r>
            <a:r>
              <a:rPr lang="en-US" altLang="zh-CN" sz="1400" spc="-20" dirty="0" err="1">
                <a:latin typeface="Georgia"/>
                <a:cs typeface="Georgia"/>
              </a:rPr>
              <a:t>Chukotko</a:t>
            </a:r>
            <a:r>
              <a:rPr lang="en-US" altLang="zh-CN" sz="1400" spc="-20" dirty="0">
                <a:latin typeface="Georgia"/>
                <a:cs typeface="Georgia"/>
              </a:rPr>
              <a:t>-Kamchatkan</a:t>
            </a:r>
            <a:r>
              <a:rPr lang="zh-CN" altLang="en-US" sz="1400" spc="-15" dirty="0">
                <a:latin typeface="Georgia"/>
                <a:cs typeface="Georgia"/>
              </a:rPr>
              <a:t>语系，是西伯利亚东北部的一种语言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6389" y="1767849"/>
            <a:ext cx="145507" cy="14550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3257" y="1770118"/>
            <a:ext cx="72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80" dirty="0">
                <a:solidFill>
                  <a:srgbClr val="FFFFFF"/>
                </a:solidFill>
                <a:latin typeface="PMingLiU"/>
                <a:cs typeface="PMingLiU"/>
              </a:rPr>
              <a:t>1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100" y="1696692"/>
            <a:ext cx="1447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PMingLiU"/>
                <a:cs typeface="PMingLiU"/>
              </a:rPr>
              <a:t>t@-lPu-gPen</a:t>
            </a:r>
            <a:r>
              <a:rPr sz="1400" spc="80" dirty="0">
                <a:latin typeface="PMingLiU"/>
                <a:cs typeface="PMingLiU"/>
              </a:rPr>
              <a:t> </a:t>
            </a:r>
            <a:r>
              <a:rPr sz="1400" spc="-95" dirty="0">
                <a:solidFill>
                  <a:srgbClr val="BC1919"/>
                </a:solidFill>
                <a:latin typeface="PMingLiU"/>
                <a:cs typeface="PMingLiU"/>
              </a:rPr>
              <a:t>Nelg@n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100" y="1911779"/>
            <a:ext cx="1404620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5"/>
              </a:spcBef>
              <a:tabLst>
                <a:tab pos="939165" algn="l"/>
              </a:tabLst>
            </a:pPr>
            <a:r>
              <a:rPr sz="1400" spc="-30" dirty="0">
                <a:latin typeface="Georgia"/>
                <a:cs typeface="Georgia"/>
              </a:rPr>
              <a:t>I-saw-it	</a:t>
            </a:r>
            <a:r>
              <a:rPr sz="1400" spc="-35" dirty="0">
                <a:latin typeface="Georgia"/>
                <a:cs typeface="Georgia"/>
              </a:rPr>
              <a:t>hide  </a:t>
            </a:r>
            <a:r>
              <a:rPr sz="1400" spc="15" dirty="0">
                <a:latin typeface="Georgia"/>
                <a:cs typeface="Georgia"/>
              </a:rPr>
              <a:t>‘I </a:t>
            </a:r>
            <a:r>
              <a:rPr sz="1400" spc="-40" dirty="0">
                <a:latin typeface="Georgia"/>
                <a:cs typeface="Georgia"/>
              </a:rPr>
              <a:t>saw </a:t>
            </a:r>
            <a:r>
              <a:rPr sz="1400" dirty="0">
                <a:latin typeface="Georgia"/>
                <a:cs typeface="Georgia"/>
              </a:rPr>
              <a:t>a/the</a:t>
            </a:r>
            <a:r>
              <a:rPr sz="1400" spc="45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hide’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6389" y="2556837"/>
            <a:ext cx="145507" cy="14550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13257" y="2559106"/>
            <a:ext cx="72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80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100" y="2485679"/>
            <a:ext cx="1404620" cy="674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latin typeface="PMingLiU"/>
                <a:cs typeface="PMingLiU"/>
              </a:rPr>
              <a:t>t@-</a:t>
            </a:r>
            <a:r>
              <a:rPr sz="1400" spc="-60" dirty="0">
                <a:solidFill>
                  <a:srgbClr val="BC1919"/>
                </a:solidFill>
                <a:latin typeface="PMingLiU"/>
                <a:cs typeface="PMingLiU"/>
              </a:rPr>
              <a:t>Nelg@</a:t>
            </a:r>
            <a:r>
              <a:rPr sz="1400" spc="-60" dirty="0">
                <a:latin typeface="PMingLiU"/>
                <a:cs typeface="PMingLiU"/>
              </a:rPr>
              <a:t>-lPu-k</a:t>
            </a:r>
            <a:endParaRPr sz="14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45" dirty="0">
                <a:latin typeface="Georgia"/>
                <a:cs typeface="Georgia"/>
              </a:rPr>
              <a:t>I-hide-saw-I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15" dirty="0">
                <a:latin typeface="Georgia"/>
                <a:cs typeface="Georgia"/>
              </a:rPr>
              <a:t>‘I </a:t>
            </a:r>
            <a:r>
              <a:rPr sz="1400" spc="-40" dirty="0">
                <a:latin typeface="Georgia"/>
                <a:cs typeface="Georgia"/>
              </a:rPr>
              <a:t>saw </a:t>
            </a:r>
            <a:r>
              <a:rPr sz="1400" dirty="0">
                <a:latin typeface="Georgia"/>
                <a:cs typeface="Georgia"/>
              </a:rPr>
              <a:t>a/the</a:t>
            </a:r>
            <a:r>
              <a:rPr sz="1400" spc="50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hide’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DB1DA0E-6ADF-DCD3-132D-95B251351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991" y="1639212"/>
            <a:ext cx="2408129" cy="156223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10140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8E0000"/>
                </a:solidFill>
                <a:latin typeface="PMingLiU"/>
                <a:cs typeface="PMingLiU"/>
              </a:rPr>
              <a:t>Morphological</a:t>
            </a:r>
            <a:r>
              <a:rPr sz="600" spc="3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90447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10" dirty="0">
                <a:solidFill>
                  <a:srgbClr val="7A0000"/>
                </a:solidFill>
                <a:latin typeface="PMingLiU"/>
                <a:cs typeface="PMingLiU"/>
              </a:rPr>
              <a:t>形态变化圈</a:t>
            </a:r>
            <a:endParaRPr sz="2050" dirty="0">
              <a:latin typeface="PMingLiU"/>
              <a:cs typeface="PMingLiU"/>
            </a:endParaRPr>
          </a:p>
          <a:p>
            <a:pPr marL="359410" marR="365760">
              <a:lnSpc>
                <a:spcPct val="100800"/>
              </a:lnSpc>
              <a:spcBef>
                <a:spcPts val="1225"/>
              </a:spcBef>
            </a:pPr>
            <a:r>
              <a:rPr lang="zh-CN" altLang="en-US" sz="1400" spc="-10" dirty="0">
                <a:latin typeface="Georgia"/>
                <a:cs typeface="Georgia"/>
              </a:rPr>
              <a:t>经过历史中的语音变化，语言可能从一种形态类型转变为另一种形态类型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7168" y="1399349"/>
            <a:ext cx="2819400" cy="183641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816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8E0000"/>
                </a:solidFill>
                <a:latin typeface="PMingLiU"/>
                <a:cs typeface="PMingLiU"/>
              </a:rPr>
              <a:t>Syntactic</a:t>
            </a:r>
            <a:r>
              <a:rPr sz="600" spc="35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259878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50" dirty="0">
                <a:solidFill>
                  <a:srgbClr val="7A0000"/>
                </a:solidFill>
                <a:latin typeface="PMingLiU"/>
                <a:cs typeface="PMingLiU"/>
              </a:rPr>
              <a:t>句法类型学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000" dirty="0">
              <a:latin typeface="PMingLiU"/>
              <a:cs typeface="PMingLiU"/>
            </a:endParaRPr>
          </a:p>
          <a:p>
            <a:pPr marL="359410" marR="570865">
              <a:lnSpc>
                <a:spcPct val="100800"/>
              </a:lnSpc>
            </a:pPr>
            <a:r>
              <a:rPr lang="zh-CN" altLang="en-US" sz="1400" spc="-10" dirty="0">
                <a:latin typeface="Georgia"/>
                <a:cs typeface="Georgia"/>
              </a:rPr>
              <a:t>很容易发现，很多语言都有不同的词序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50" dirty="0">
              <a:latin typeface="Georgia"/>
              <a:cs typeface="Georgia"/>
            </a:endParaRPr>
          </a:p>
          <a:p>
            <a:pPr marL="359410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latin typeface="Georgia"/>
                <a:cs typeface="Georgia"/>
              </a:rPr>
              <a:t>SVO: </a:t>
            </a:r>
            <a:r>
              <a:rPr sz="1400" spc="-20" dirty="0">
                <a:latin typeface="Georgia"/>
                <a:cs typeface="Georgia"/>
              </a:rPr>
              <a:t>English, Chinese, </a:t>
            </a:r>
            <a:r>
              <a:rPr sz="1400" spc="10" dirty="0">
                <a:latin typeface="Georgia"/>
                <a:cs typeface="Georgia"/>
              </a:rPr>
              <a:t>. . .</a:t>
            </a:r>
            <a:r>
              <a:rPr sz="1400" spc="75" dirty="0">
                <a:latin typeface="Georgia"/>
                <a:cs typeface="Georgia"/>
              </a:rPr>
              <a:t> </a:t>
            </a:r>
            <a:r>
              <a:rPr sz="1400" spc="10" dirty="0">
                <a:latin typeface="Georgia"/>
                <a:cs typeface="Georgia"/>
              </a:rPr>
              <a:t>.</a:t>
            </a:r>
            <a:endParaRPr sz="1400" dirty="0">
              <a:latin typeface="Georgia"/>
              <a:cs typeface="Georgia"/>
            </a:endParaRPr>
          </a:p>
          <a:p>
            <a:pPr marL="359410" marR="1293495">
              <a:lnSpc>
                <a:spcPct val="198200"/>
              </a:lnSpc>
            </a:pPr>
            <a:r>
              <a:rPr sz="1400" spc="15" dirty="0">
                <a:latin typeface="Georgia"/>
                <a:cs typeface="Georgia"/>
              </a:rPr>
              <a:t>SOV: </a:t>
            </a:r>
            <a:r>
              <a:rPr sz="1400" spc="-25" dirty="0">
                <a:latin typeface="Georgia"/>
                <a:cs typeface="Georgia"/>
              </a:rPr>
              <a:t>Japanese, </a:t>
            </a:r>
            <a:r>
              <a:rPr sz="1400" spc="-10" dirty="0">
                <a:latin typeface="Georgia"/>
                <a:cs typeface="Georgia"/>
              </a:rPr>
              <a:t>Korean, </a:t>
            </a:r>
            <a:r>
              <a:rPr sz="1400" spc="-20" dirty="0">
                <a:latin typeface="Georgia"/>
                <a:cs typeface="Georgia"/>
              </a:rPr>
              <a:t>Turkish, </a:t>
            </a:r>
            <a:r>
              <a:rPr sz="1400" spc="10" dirty="0">
                <a:latin typeface="Georgia"/>
                <a:cs typeface="Georgia"/>
              </a:rPr>
              <a:t>. . . .  </a:t>
            </a:r>
            <a:r>
              <a:rPr sz="1400" spc="25" dirty="0">
                <a:latin typeface="Georgia"/>
                <a:cs typeface="Georgia"/>
              </a:rPr>
              <a:t>VSO: </a:t>
            </a:r>
            <a:r>
              <a:rPr sz="1400" spc="5" dirty="0">
                <a:latin typeface="Georgia"/>
                <a:cs typeface="Georgia"/>
              </a:rPr>
              <a:t>Arabic, </a:t>
            </a:r>
            <a:r>
              <a:rPr sz="1400" spc="-10" dirty="0">
                <a:latin typeface="Georgia"/>
                <a:cs typeface="Georgia"/>
              </a:rPr>
              <a:t>Ancient </a:t>
            </a:r>
            <a:r>
              <a:rPr sz="1400" spc="5" dirty="0">
                <a:latin typeface="Georgia"/>
                <a:cs typeface="Georgia"/>
              </a:rPr>
              <a:t>Egyptian, </a:t>
            </a:r>
            <a:r>
              <a:rPr sz="1400" spc="10" dirty="0">
                <a:latin typeface="Georgia"/>
                <a:cs typeface="Georgia"/>
              </a:rPr>
              <a:t>. .</a:t>
            </a:r>
            <a:r>
              <a:rPr sz="1400" spc="-75" dirty="0">
                <a:latin typeface="Georgia"/>
                <a:cs typeface="Georgia"/>
              </a:rPr>
              <a:t> </a:t>
            </a:r>
            <a:r>
              <a:rPr sz="1400" spc="10" dirty="0">
                <a:latin typeface="Georgia"/>
                <a:cs typeface="Georgia"/>
              </a:rPr>
              <a:t>.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50" dirty="0">
              <a:latin typeface="Georgia"/>
              <a:cs typeface="Georgia"/>
            </a:endParaRPr>
          </a:p>
          <a:p>
            <a:pPr marL="359410">
              <a:lnSpc>
                <a:spcPct val="100000"/>
              </a:lnSpc>
            </a:pPr>
            <a:r>
              <a:rPr sz="1400" spc="40" dirty="0">
                <a:latin typeface="Georgia"/>
                <a:cs typeface="Georgia"/>
              </a:rPr>
              <a:t>OSV</a:t>
            </a:r>
            <a:r>
              <a:rPr lang="zh-CN" altLang="en-US" sz="1400" spc="40" dirty="0">
                <a:latin typeface="Georgia"/>
                <a:cs typeface="Georgia"/>
              </a:rPr>
              <a:t>，</a:t>
            </a:r>
            <a:r>
              <a:rPr sz="1400" spc="40" dirty="0">
                <a:latin typeface="Georgia"/>
                <a:cs typeface="Georgia"/>
              </a:rPr>
              <a:t>OVS</a:t>
            </a:r>
            <a:r>
              <a:rPr lang="zh-CN" altLang="en-US" sz="1400" spc="40" dirty="0">
                <a:latin typeface="Georgia"/>
                <a:cs typeface="Georgia"/>
              </a:rPr>
              <a:t>和</a:t>
            </a:r>
            <a:r>
              <a:rPr sz="1400" spc="40" dirty="0">
                <a:latin typeface="Georgia"/>
                <a:cs typeface="Georgia"/>
              </a:rPr>
              <a:t>VOS</a:t>
            </a:r>
            <a:r>
              <a:rPr lang="zh-CN" altLang="en-US" sz="1400" spc="40" dirty="0">
                <a:latin typeface="Georgia"/>
                <a:cs typeface="Georgia"/>
              </a:rPr>
              <a:t>则更不常见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Ways </a:t>
            </a:r>
            <a:r>
              <a:rPr spc="105" dirty="0"/>
              <a:t>to </a:t>
            </a:r>
            <a:r>
              <a:rPr spc="80" dirty="0"/>
              <a:t>Classify</a:t>
            </a:r>
            <a:r>
              <a:rPr spc="35" dirty="0"/>
              <a:t> </a:t>
            </a:r>
            <a:r>
              <a:rPr spc="95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816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8E0000"/>
                </a:solidFill>
                <a:latin typeface="PMingLiU"/>
                <a:cs typeface="PMingLiU"/>
              </a:rPr>
              <a:t>Syntactic</a:t>
            </a:r>
            <a:r>
              <a:rPr sz="600" spc="35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en-US" altLang="zh-CN" sz="2050" spc="20" dirty="0">
                <a:solidFill>
                  <a:srgbClr val="7A0000"/>
                </a:solidFill>
                <a:latin typeface="PMingLiU"/>
                <a:cs typeface="PMingLiU"/>
              </a:rPr>
              <a:t>Yoda</a:t>
            </a:r>
            <a:r>
              <a:rPr lang="zh-CN" altLang="en-US" sz="2050" spc="20" dirty="0">
                <a:solidFill>
                  <a:srgbClr val="7A0000"/>
                </a:solidFill>
                <a:latin typeface="PMingLiU"/>
                <a:cs typeface="PMingLiU"/>
              </a:rPr>
              <a:t>说的是一种</a:t>
            </a:r>
            <a:r>
              <a:rPr sz="2050" spc="40" dirty="0">
                <a:solidFill>
                  <a:srgbClr val="7A0000"/>
                </a:solidFill>
                <a:latin typeface="PMingLiU"/>
                <a:cs typeface="PMingLiU"/>
              </a:rPr>
              <a:t>OSV</a:t>
            </a:r>
            <a:r>
              <a:rPr lang="zh-CN" altLang="en-US" sz="2050" spc="40" dirty="0">
                <a:solidFill>
                  <a:srgbClr val="7A0000"/>
                </a:solidFill>
                <a:latin typeface="PMingLiU"/>
                <a:cs typeface="PMingLiU"/>
              </a:rPr>
              <a:t>语言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0521" y="1108265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807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Semantic</a:t>
            </a:r>
            <a:r>
              <a:rPr sz="600" spc="2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40" dirty="0">
                <a:solidFill>
                  <a:srgbClr val="7A0000"/>
                </a:solidFill>
                <a:latin typeface="PMingLiU"/>
                <a:cs typeface="PMingLiU"/>
              </a:rPr>
              <a:t>语义类型学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1196210"/>
            <a:ext cx="3632200" cy="9149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5" dirty="0">
                <a:latin typeface="Georgia"/>
                <a:cs typeface="Georgia"/>
              </a:rPr>
              <a:t>你或许也会发现，有些词翻译成其他语言之后，意义往往</a:t>
            </a:r>
            <a:r>
              <a:rPr lang="zh-CN" altLang="en-US" sz="1400" spc="-5" dirty="0">
                <a:solidFill>
                  <a:srgbClr val="FF0000"/>
                </a:solidFill>
                <a:latin typeface="Georgia"/>
                <a:cs typeface="Georgia"/>
              </a:rPr>
              <a:t>有所</a:t>
            </a:r>
            <a:r>
              <a:rPr lang="zh-CN" altLang="en-US" sz="1400" spc="-5" dirty="0">
                <a:latin typeface="Georgia"/>
                <a:cs typeface="Georgia"/>
              </a:rPr>
              <a:t>变化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 dirty="0">
              <a:latin typeface="Georgia"/>
              <a:cs typeface="Georgia"/>
            </a:endParaRPr>
          </a:p>
          <a:p>
            <a:pPr marL="12700" marR="181610">
              <a:lnSpc>
                <a:spcPct val="100800"/>
              </a:lnSpc>
            </a:pPr>
            <a:r>
              <a:rPr lang="zh-CN" altLang="en-US" sz="1400" spc="20" dirty="0">
                <a:latin typeface="Georgia"/>
                <a:cs typeface="Georgia"/>
              </a:rPr>
              <a:t>跨语言的动词的意义由什么构成？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807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Semantic</a:t>
            </a:r>
            <a:r>
              <a:rPr sz="600" spc="2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0" y="281324"/>
            <a:ext cx="4608195" cy="27583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20" dirty="0">
                <a:solidFill>
                  <a:srgbClr val="7A0000"/>
                </a:solidFill>
                <a:latin typeface="PMingLiU"/>
                <a:cs typeface="PMingLiU"/>
              </a:rPr>
              <a:t>动词框架</a:t>
            </a:r>
            <a:r>
              <a:rPr lang="en-US" altLang="zh-CN" sz="2050" spc="20" dirty="0">
                <a:solidFill>
                  <a:srgbClr val="7A0000"/>
                </a:solidFill>
                <a:latin typeface="PMingLiU"/>
                <a:cs typeface="PMingLiU"/>
              </a:rPr>
              <a:t>vs</a:t>
            </a:r>
            <a:r>
              <a:rPr lang="zh-CN" altLang="en-US" sz="2050" spc="20" dirty="0">
                <a:solidFill>
                  <a:srgbClr val="7A0000"/>
                </a:solidFill>
                <a:latin typeface="PMingLiU"/>
                <a:cs typeface="PMingLiU"/>
              </a:rPr>
              <a:t>附目框架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PMingLiU"/>
              <a:cs typeface="PMingLiU"/>
            </a:endParaRPr>
          </a:p>
          <a:p>
            <a:pPr marL="359410">
              <a:lnSpc>
                <a:spcPct val="100000"/>
              </a:lnSpc>
            </a:pPr>
            <a:r>
              <a:rPr lang="zh-CN" altLang="en-US" sz="1400" spc="-20" dirty="0">
                <a:latin typeface="Georgia"/>
                <a:cs typeface="Georgia"/>
              </a:rPr>
              <a:t>日耳曼语言：附目框架（</a:t>
            </a:r>
            <a:r>
              <a:rPr sz="1400" spc="-20" dirty="0">
                <a:latin typeface="Georgia"/>
                <a:cs typeface="Georgia"/>
              </a:rPr>
              <a:t>Satellite-framing</a:t>
            </a:r>
            <a:r>
              <a:rPr lang="zh-CN" altLang="en-US" sz="1400" spc="-20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  <a:p>
            <a:pPr marL="908685" indent="-549910">
              <a:lnSpc>
                <a:spcPct val="100000"/>
              </a:lnSpc>
              <a:spcBef>
                <a:spcPts val="1130"/>
              </a:spcBef>
              <a:buAutoNum type="arabicParenBoth"/>
              <a:tabLst>
                <a:tab pos="908685" algn="l"/>
                <a:tab pos="909319" algn="l"/>
              </a:tabLst>
            </a:pPr>
            <a:r>
              <a:rPr sz="1400" spc="15" dirty="0">
                <a:latin typeface="Georgia"/>
                <a:cs typeface="Georgia"/>
              </a:rPr>
              <a:t>The </a:t>
            </a:r>
            <a:r>
              <a:rPr sz="1400" spc="5" dirty="0">
                <a:latin typeface="Georgia"/>
                <a:cs typeface="Georgia"/>
              </a:rPr>
              <a:t>bottle </a:t>
            </a:r>
            <a:r>
              <a:rPr sz="1400" spc="-25" dirty="0">
                <a:latin typeface="Georgia"/>
                <a:cs typeface="Georgia"/>
              </a:rPr>
              <a:t>floated </a:t>
            </a:r>
            <a:r>
              <a:rPr sz="1400" spc="-30" dirty="0">
                <a:latin typeface="Georgia"/>
                <a:cs typeface="Georgia"/>
              </a:rPr>
              <a:t>into </a:t>
            </a:r>
            <a:r>
              <a:rPr sz="1400" spc="-10" dirty="0">
                <a:latin typeface="Georgia"/>
                <a:cs typeface="Georgia"/>
              </a:rPr>
              <a:t>the</a:t>
            </a:r>
            <a:r>
              <a:rPr sz="1400" spc="6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cave.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Georgia"/>
              <a:buAutoNum type="arabicParenBoth"/>
            </a:pP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Georgia"/>
              <a:buAutoNum type="arabicParenBoth"/>
            </a:pPr>
            <a:endParaRPr sz="1100" dirty="0">
              <a:latin typeface="Georgia"/>
              <a:cs typeface="Georgia"/>
            </a:endParaRPr>
          </a:p>
          <a:p>
            <a:pPr marL="359410">
              <a:lnSpc>
                <a:spcPct val="100000"/>
              </a:lnSpc>
              <a:spcBef>
                <a:spcPts val="5"/>
              </a:spcBef>
            </a:pPr>
            <a:r>
              <a:rPr lang="zh-CN" altLang="en-US" sz="1400" spc="-30" dirty="0">
                <a:latin typeface="Georgia"/>
                <a:cs typeface="Georgia"/>
              </a:rPr>
              <a:t>罗曼语言：动词框架（</a:t>
            </a:r>
            <a:r>
              <a:rPr lang="en-US" altLang="zh-CN" sz="1400" spc="-30" dirty="0">
                <a:latin typeface="Georgia"/>
                <a:cs typeface="Georgia"/>
              </a:rPr>
              <a:t>Verb-framing</a:t>
            </a:r>
            <a:r>
              <a:rPr lang="zh-CN" altLang="en-US" sz="1400" spc="-30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  <a:p>
            <a:pPr marL="908685" marR="514984" indent="-549275">
              <a:lnSpc>
                <a:spcPct val="100800"/>
              </a:lnSpc>
              <a:spcBef>
                <a:spcPts val="1115"/>
              </a:spcBef>
              <a:buAutoNum type="arabicParenBoth" startAt="2"/>
              <a:tabLst>
                <a:tab pos="908685" algn="l"/>
                <a:tab pos="909319" algn="l"/>
                <a:tab pos="1805939" algn="l"/>
                <a:tab pos="2435225" algn="l"/>
                <a:tab pos="3347085" algn="l"/>
                <a:tab pos="3653790" algn="l"/>
              </a:tabLst>
            </a:pPr>
            <a:r>
              <a:rPr sz="1400" spc="10" dirty="0">
                <a:latin typeface="Georgia"/>
                <a:cs typeface="Georgia"/>
              </a:rPr>
              <a:t>La </a:t>
            </a:r>
            <a:r>
              <a:rPr sz="1400" spc="165" dirty="0">
                <a:latin typeface="Georgia"/>
                <a:cs typeface="Georgia"/>
              </a:rPr>
              <a:t> </a:t>
            </a:r>
            <a:r>
              <a:rPr sz="1400" spc="30" dirty="0" err="1">
                <a:latin typeface="Georgia"/>
                <a:cs typeface="Georgia"/>
              </a:rPr>
              <a:t>b</a:t>
            </a:r>
            <a:r>
              <a:rPr sz="1400" spc="-15" dirty="0" err="1">
                <a:latin typeface="Georgia"/>
                <a:cs typeface="Georgia"/>
              </a:rPr>
              <a:t>otella</a:t>
            </a:r>
            <a:r>
              <a:rPr sz="1400" spc="130" dirty="0">
                <a:latin typeface="Georgia"/>
                <a:cs typeface="Georgia"/>
              </a:rPr>
              <a:t> </a:t>
            </a:r>
            <a:r>
              <a:rPr sz="1400" spc="-50" dirty="0" err="1">
                <a:latin typeface="Georgia"/>
                <a:cs typeface="Georgia"/>
              </a:rPr>
              <a:t>e</a:t>
            </a:r>
            <a:r>
              <a:rPr sz="1400" spc="-100" dirty="0" err="1">
                <a:latin typeface="Georgia"/>
                <a:cs typeface="Georgia"/>
              </a:rPr>
              <a:t>n</a:t>
            </a:r>
            <a:r>
              <a:rPr sz="1400" spc="15" dirty="0" err="1">
                <a:latin typeface="Georgia"/>
                <a:cs typeface="Georgia"/>
              </a:rPr>
              <a:t>tr</a:t>
            </a:r>
            <a:r>
              <a:rPr sz="1400" spc="-705" dirty="0" err="1">
                <a:latin typeface="Georgia"/>
                <a:cs typeface="Georgia"/>
              </a:rPr>
              <a:t>´</a:t>
            </a:r>
            <a:r>
              <a:rPr sz="1400" spc="-55" dirty="0" err="1">
                <a:latin typeface="Georgia"/>
                <a:cs typeface="Georgia"/>
              </a:rPr>
              <a:t>o</a:t>
            </a:r>
            <a:r>
              <a:rPr sz="1400" dirty="0">
                <a:latin typeface="Georgia"/>
                <a:cs typeface="Georgia"/>
              </a:rPr>
              <a:t>	</a:t>
            </a:r>
            <a:r>
              <a:rPr sz="1400" spc="-40" dirty="0" err="1">
                <a:latin typeface="Georgia"/>
                <a:cs typeface="Georgia"/>
              </a:rPr>
              <a:t>fl</a:t>
            </a:r>
            <a:r>
              <a:rPr sz="1400" spc="-25" dirty="0" err="1">
                <a:latin typeface="Georgia"/>
                <a:cs typeface="Georgia"/>
              </a:rPr>
              <a:t>otando</a:t>
            </a:r>
            <a:r>
              <a:rPr sz="1400" spc="12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a</a:t>
            </a:r>
            <a:r>
              <a:rPr sz="1400" dirty="0">
                <a:latin typeface="Georgia"/>
                <a:cs typeface="Georgia"/>
              </a:rPr>
              <a:t>	</a:t>
            </a:r>
            <a:r>
              <a:rPr sz="1400" spc="-10" dirty="0">
                <a:latin typeface="Georgia"/>
                <a:cs typeface="Georgia"/>
              </a:rPr>
              <a:t>la</a:t>
            </a:r>
            <a:r>
              <a:rPr sz="1400" dirty="0">
                <a:latin typeface="Georgia"/>
                <a:cs typeface="Georgia"/>
              </a:rPr>
              <a:t>	</a:t>
            </a:r>
            <a:r>
              <a:rPr sz="1400" spc="-15" dirty="0" err="1">
                <a:latin typeface="Georgia"/>
                <a:cs typeface="Georgia"/>
              </a:rPr>
              <a:t>cue</a:t>
            </a:r>
            <a:r>
              <a:rPr sz="1400" spc="-95" dirty="0" err="1">
                <a:latin typeface="Georgia"/>
                <a:cs typeface="Georgia"/>
              </a:rPr>
              <a:t>v</a:t>
            </a:r>
            <a:r>
              <a:rPr sz="1400" spc="-5" dirty="0" err="1">
                <a:latin typeface="Georgia"/>
                <a:cs typeface="Georgia"/>
              </a:rPr>
              <a:t>a</a:t>
            </a:r>
            <a:r>
              <a:rPr sz="1400" spc="-5" dirty="0">
                <a:latin typeface="Georgia"/>
                <a:cs typeface="Georgia"/>
              </a:rPr>
              <a:t>  </a:t>
            </a:r>
            <a:r>
              <a:rPr sz="1400" spc="-10" dirty="0">
                <a:latin typeface="Georgia"/>
                <a:cs typeface="Georgia"/>
              </a:rPr>
              <a:t>the</a:t>
            </a:r>
            <a:r>
              <a:rPr sz="1400" spc="135" dirty="0">
                <a:latin typeface="Georgia"/>
                <a:cs typeface="Georgia"/>
              </a:rPr>
              <a:t> </a:t>
            </a:r>
            <a:r>
              <a:rPr sz="1400" spc="5" dirty="0">
                <a:latin typeface="Georgia"/>
                <a:cs typeface="Georgia"/>
              </a:rPr>
              <a:t>bottle	</a:t>
            </a:r>
            <a:r>
              <a:rPr sz="1400" spc="-35" dirty="0">
                <a:latin typeface="Georgia"/>
                <a:cs typeface="Georgia"/>
              </a:rPr>
              <a:t>entered </a:t>
            </a:r>
            <a:r>
              <a:rPr sz="1400" spc="-20" dirty="0">
                <a:latin typeface="Georgia"/>
                <a:cs typeface="Georgia"/>
              </a:rPr>
              <a:t>floating  </a:t>
            </a:r>
            <a:r>
              <a:rPr sz="1400" dirty="0">
                <a:latin typeface="Georgia"/>
                <a:cs typeface="Georgia"/>
              </a:rPr>
              <a:t>to </a:t>
            </a:r>
            <a:r>
              <a:rPr sz="1400" spc="-10" dirty="0">
                <a:latin typeface="Georgia"/>
                <a:cs typeface="Georgia"/>
              </a:rPr>
              <a:t>the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cave</a:t>
            </a:r>
            <a:endParaRPr sz="1400" dirty="0">
              <a:latin typeface="Georgia"/>
              <a:cs typeface="Georgia"/>
            </a:endParaRPr>
          </a:p>
          <a:p>
            <a:pPr marL="2939415">
              <a:lnSpc>
                <a:spcPct val="100000"/>
              </a:lnSpc>
              <a:spcBef>
                <a:spcPts val="1120"/>
              </a:spcBef>
            </a:pPr>
            <a:r>
              <a:rPr sz="1400" spc="-5" dirty="0">
                <a:latin typeface="Georgia"/>
                <a:cs typeface="Georgia"/>
              </a:rPr>
              <a:t>(cf. </a:t>
            </a:r>
            <a:r>
              <a:rPr sz="1400" spc="-10" dirty="0">
                <a:latin typeface="Georgia"/>
                <a:cs typeface="Georgia"/>
              </a:rPr>
              <a:t>Talmy</a:t>
            </a:r>
            <a:r>
              <a:rPr sz="1400" spc="65" dirty="0">
                <a:latin typeface="Georgia"/>
                <a:cs typeface="Georgia"/>
              </a:rPr>
              <a:t> </a:t>
            </a:r>
            <a:r>
              <a:rPr sz="1400" spc="5" dirty="0">
                <a:latin typeface="Georgia"/>
                <a:cs typeface="Georgia"/>
              </a:rPr>
              <a:t>1991)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807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Semantic</a:t>
            </a:r>
            <a:r>
              <a:rPr sz="600" spc="2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7A0000"/>
                </a:solidFill>
                <a:latin typeface="PMingLiU"/>
                <a:cs typeface="PMingLiU"/>
              </a:rPr>
              <a:t>WALS</a:t>
            </a:r>
            <a:endParaRPr sz="205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1629229"/>
            <a:ext cx="4091356" cy="668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Georgia"/>
                <a:cs typeface="Georgia"/>
              </a:rPr>
              <a:t>世界语言结构地图集（</a:t>
            </a:r>
            <a:r>
              <a:rPr sz="1400" spc="15" dirty="0">
                <a:latin typeface="Georgia"/>
                <a:cs typeface="Georgia"/>
              </a:rPr>
              <a:t>The </a:t>
            </a:r>
            <a:r>
              <a:rPr sz="1400" spc="-35" dirty="0">
                <a:latin typeface="Georgia"/>
                <a:cs typeface="Georgia"/>
              </a:rPr>
              <a:t>World </a:t>
            </a:r>
            <a:r>
              <a:rPr sz="1400" spc="10" dirty="0">
                <a:latin typeface="Georgia"/>
                <a:cs typeface="Georgia"/>
              </a:rPr>
              <a:t>Atlas </a:t>
            </a:r>
            <a:r>
              <a:rPr sz="1400" spc="-40" dirty="0">
                <a:latin typeface="Georgia"/>
                <a:cs typeface="Georgia"/>
              </a:rPr>
              <a:t>of </a:t>
            </a:r>
            <a:r>
              <a:rPr sz="1400" spc="-20" dirty="0">
                <a:latin typeface="Georgia"/>
                <a:cs typeface="Georgia"/>
              </a:rPr>
              <a:t>Language </a:t>
            </a:r>
            <a:r>
              <a:rPr sz="1400" spc="-10" dirty="0">
                <a:latin typeface="Georgia"/>
                <a:cs typeface="Georgia"/>
              </a:rPr>
              <a:t>Structure</a:t>
            </a:r>
            <a:r>
              <a:rPr lang="zh-CN" altLang="en-US" sz="1400" spc="-10" dirty="0">
                <a:latin typeface="Georgia"/>
                <a:cs typeface="Georgia"/>
              </a:rPr>
              <a:t>）</a:t>
            </a:r>
            <a:r>
              <a:rPr sz="1400" spc="-10" dirty="0">
                <a:latin typeface="Georgia"/>
                <a:cs typeface="Georgia"/>
              </a:rPr>
              <a:t>  </a:t>
            </a:r>
            <a:endParaRPr lang="en-US" sz="1400" spc="-10" dirty="0">
              <a:latin typeface="Georgia"/>
              <a:cs typeface="Georgia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-10" dirty="0">
                <a:latin typeface="Georgia"/>
                <a:cs typeface="Georgia"/>
                <a:hlinkClick r:id="rId5"/>
              </a:rPr>
              <a:t>http://wals.info/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807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Semantic</a:t>
            </a:r>
            <a:r>
              <a:rPr sz="600" spc="2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186" y="1404605"/>
            <a:ext cx="83146" cy="831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555" y="1896810"/>
            <a:ext cx="83146" cy="831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555" y="2125189"/>
            <a:ext cx="83146" cy="8314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9555" y="2393712"/>
            <a:ext cx="83146" cy="8314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4615" y="281324"/>
            <a:ext cx="3886835" cy="227485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25" dirty="0">
                <a:solidFill>
                  <a:srgbClr val="7A0000"/>
                </a:solidFill>
                <a:latin typeface="PMingLiU"/>
                <a:cs typeface="PMingLiU"/>
              </a:rPr>
              <a:t>总结</a:t>
            </a:r>
            <a:endParaRPr sz="20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 dirty="0">
              <a:latin typeface="PMingLiU"/>
              <a:cs typeface="PMingLiU"/>
            </a:endParaRPr>
          </a:p>
          <a:p>
            <a:pPr marL="264160" algn="just">
              <a:lnSpc>
                <a:spcPct val="100000"/>
              </a:lnSpc>
            </a:pPr>
            <a:r>
              <a:rPr lang="zh-CN" altLang="en-US" sz="1400" spc="-5" dirty="0">
                <a:latin typeface="Georgia"/>
                <a:cs typeface="Georgia"/>
              </a:rPr>
              <a:t>今天我们学习了</a:t>
            </a:r>
            <a:endParaRPr sz="1400" dirty="0">
              <a:latin typeface="Georgia"/>
              <a:cs typeface="Georgia"/>
            </a:endParaRPr>
          </a:p>
          <a:p>
            <a:pPr marL="621030" marR="5080" algn="just">
              <a:lnSpc>
                <a:spcPct val="100800"/>
              </a:lnSpc>
              <a:spcBef>
                <a:spcPts val="695"/>
              </a:spcBef>
            </a:pPr>
            <a:r>
              <a:rPr lang="zh-CN" altLang="en-US" sz="1400" spc="-30" dirty="0">
                <a:latin typeface="Georgia"/>
                <a:cs typeface="Georgia"/>
              </a:rPr>
              <a:t>如何解释有些语言彼此相似，有些语言彼此不同</a:t>
            </a:r>
            <a:endParaRPr sz="1400" dirty="0">
              <a:latin typeface="Georgia"/>
              <a:cs typeface="Georgia"/>
            </a:endParaRPr>
          </a:p>
          <a:p>
            <a:pPr marL="621030" marR="424815" algn="just">
              <a:lnSpc>
                <a:spcPct val="109700"/>
              </a:lnSpc>
              <a:spcBef>
                <a:spcPts val="150"/>
              </a:spcBef>
            </a:pPr>
            <a:r>
              <a:rPr lang="zh-CN" altLang="en-US" sz="1400" spc="-30" dirty="0">
                <a:latin typeface="Georgia"/>
                <a:cs typeface="Georgia"/>
              </a:rPr>
              <a:t>常见的语言分类法</a:t>
            </a:r>
            <a:r>
              <a:rPr sz="1400" spc="-25" dirty="0">
                <a:latin typeface="Georgia"/>
                <a:cs typeface="Georgia"/>
              </a:rPr>
              <a:t>  </a:t>
            </a:r>
            <a:endParaRPr lang="en-US" sz="1400" spc="-25" dirty="0">
              <a:latin typeface="Georgia"/>
              <a:cs typeface="Georgia"/>
            </a:endParaRPr>
          </a:p>
          <a:p>
            <a:pPr marL="621030" marR="424815" algn="just">
              <a:lnSpc>
                <a:spcPct val="109700"/>
              </a:lnSpc>
              <a:spcBef>
                <a:spcPts val="150"/>
              </a:spcBef>
            </a:pPr>
            <a:r>
              <a:rPr lang="zh-CN" altLang="en-US" sz="1400" spc="-25" dirty="0">
                <a:latin typeface="Georgia"/>
                <a:cs typeface="Georgia"/>
              </a:rPr>
              <a:t>生成主义方法</a:t>
            </a:r>
            <a:r>
              <a:rPr lang="en-US" altLang="zh-CN" sz="1400" spc="-25" dirty="0">
                <a:latin typeface="Georgia"/>
                <a:cs typeface="Georgia"/>
              </a:rPr>
              <a:t>vs</a:t>
            </a:r>
            <a:r>
              <a:rPr lang="zh-CN" altLang="en-US" sz="1400" spc="-25" dirty="0">
                <a:latin typeface="Georgia"/>
                <a:cs typeface="Georgia"/>
              </a:rPr>
              <a:t>现代类型论方法</a:t>
            </a:r>
            <a:endParaRPr lang="en-US" altLang="zh-CN" sz="1400" spc="-25" dirty="0">
              <a:latin typeface="Georgia"/>
              <a:cs typeface="Georgia"/>
            </a:endParaRPr>
          </a:p>
          <a:p>
            <a:pPr marL="621030" marR="424815" algn="just">
              <a:lnSpc>
                <a:spcPct val="109700"/>
              </a:lnSpc>
              <a:spcBef>
                <a:spcPts val="150"/>
              </a:spcBef>
            </a:pPr>
            <a:r>
              <a:rPr lang="zh-CN" altLang="en-US" sz="1400" spc="-25" dirty="0">
                <a:latin typeface="Georgia"/>
                <a:cs typeface="Georgia"/>
              </a:rPr>
              <a:t>基本的类型范畴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CC0000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CC0000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CC0000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E27C7C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300" y="281324"/>
            <a:ext cx="39535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dirty="0">
                <a:latin typeface="PMingLiU"/>
                <a:cs typeface="PMingLiU"/>
              </a:rPr>
              <a:t>不同的语言分类法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1423364"/>
            <a:ext cx="83146" cy="8314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4100" y="1327077"/>
            <a:ext cx="3834435" cy="10342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95630">
              <a:lnSpc>
                <a:spcPct val="118600"/>
              </a:lnSpc>
              <a:spcBef>
                <a:spcPts val="90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发生学：语系（</a:t>
            </a:r>
            <a:r>
              <a:rPr sz="1400" spc="-20" dirty="0">
                <a:latin typeface="Georgia"/>
                <a:cs typeface="Georgia"/>
              </a:rPr>
              <a:t>Language </a:t>
            </a:r>
            <a:r>
              <a:rPr sz="1400" spc="-35" dirty="0">
                <a:latin typeface="Georgia"/>
                <a:cs typeface="Georgia"/>
              </a:rPr>
              <a:t>Families</a:t>
            </a:r>
            <a:r>
              <a:rPr lang="zh-CN" altLang="en-US" sz="1400" spc="-35" dirty="0">
                <a:latin typeface="Georgia"/>
                <a:cs typeface="Georgia"/>
              </a:rPr>
              <a:t>）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lang="en-US" sz="1400" spc="-35" dirty="0">
                <a:latin typeface="Georgia"/>
                <a:cs typeface="Georgia"/>
              </a:rPr>
              <a:t>                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lang="zh-CN" altLang="en-US" sz="1400" spc="-35" dirty="0">
                <a:latin typeface="Georgia"/>
                <a:cs typeface="Georgia"/>
              </a:rPr>
              <a:t>地理学：例如欧洲诸语言</a:t>
            </a:r>
            <a:endParaRPr sz="1400" dirty="0">
              <a:latin typeface="Georgia"/>
              <a:cs typeface="Georgia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-15" dirty="0">
                <a:latin typeface="Georgia"/>
                <a:cs typeface="Georgia"/>
              </a:rPr>
              <a:t>语言特征：例如</a:t>
            </a:r>
            <a:r>
              <a:rPr lang="en-US" altLang="zh-CN" sz="1400" spc="-15" dirty="0">
                <a:latin typeface="Georgia"/>
                <a:cs typeface="Georgia"/>
              </a:rPr>
              <a:t>SVO</a:t>
            </a:r>
            <a:r>
              <a:rPr lang="zh-CN" altLang="en-US" sz="1400" spc="-15" dirty="0">
                <a:latin typeface="Georgia"/>
                <a:cs typeface="Georgia"/>
              </a:rPr>
              <a:t>或</a:t>
            </a:r>
            <a:r>
              <a:rPr lang="en-US" altLang="zh-CN" sz="1400" spc="-15" dirty="0">
                <a:latin typeface="Georgia"/>
                <a:cs typeface="Georgia"/>
              </a:rPr>
              <a:t>SOV</a:t>
            </a:r>
            <a:r>
              <a:rPr lang="zh-CN" altLang="en-US" sz="1400" spc="-15" dirty="0">
                <a:latin typeface="Georgia"/>
                <a:cs typeface="Georgia"/>
              </a:rPr>
              <a:t>词序</a:t>
            </a:r>
            <a:endParaRPr sz="1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spc="10" dirty="0">
                <a:latin typeface="Georgia"/>
                <a:cs typeface="Georgia"/>
              </a:rPr>
              <a:t>. .</a:t>
            </a:r>
            <a:r>
              <a:rPr sz="1400" spc="-225" dirty="0">
                <a:latin typeface="Georgia"/>
                <a:cs typeface="Georgia"/>
              </a:rPr>
              <a:t> </a:t>
            </a:r>
            <a:r>
              <a:rPr sz="1400" spc="10" dirty="0">
                <a:latin typeface="Georgia"/>
                <a:cs typeface="Georgia"/>
              </a:rPr>
              <a:t>.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1688802"/>
            <a:ext cx="83146" cy="8314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129" y="1954240"/>
            <a:ext cx="83146" cy="8314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469" y="2261541"/>
            <a:ext cx="83146" cy="831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CC0000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176954"/>
            <a:ext cx="807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Semantic</a:t>
            </a:r>
            <a:r>
              <a:rPr sz="600" spc="20" dirty="0">
                <a:solidFill>
                  <a:srgbClr val="8E0000"/>
                </a:solidFill>
                <a:latin typeface="PMingLiU"/>
                <a:cs typeface="PMingLiU"/>
              </a:rPr>
              <a:t> </a:t>
            </a:r>
            <a:r>
              <a:rPr sz="600" spc="100" dirty="0">
                <a:solidFill>
                  <a:srgbClr val="8E0000"/>
                </a:solidFill>
                <a:latin typeface="PMingLiU"/>
                <a:cs typeface="PMingLiU"/>
              </a:rPr>
              <a:t>Typology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10" dirty="0">
                <a:solidFill>
                  <a:srgbClr val="7A0000"/>
                </a:solidFill>
                <a:latin typeface="PMingLiU"/>
                <a:cs typeface="PMingLiU"/>
              </a:rPr>
              <a:t>参考文献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1140902"/>
            <a:ext cx="3889375" cy="16706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347980">
              <a:lnSpc>
                <a:spcPts val="1390"/>
              </a:lnSpc>
              <a:spcBef>
                <a:spcPts val="180"/>
              </a:spcBef>
            </a:pPr>
            <a:r>
              <a:rPr sz="1200" spc="-40" dirty="0">
                <a:latin typeface="Georgia"/>
                <a:cs typeface="Georgia"/>
              </a:rPr>
              <a:t>Talmy, </a:t>
            </a:r>
            <a:r>
              <a:rPr sz="1200" spc="-35" dirty="0">
                <a:latin typeface="Georgia"/>
                <a:cs typeface="Georgia"/>
              </a:rPr>
              <a:t>Leonard. </a:t>
            </a:r>
            <a:r>
              <a:rPr sz="1200" spc="15" dirty="0">
                <a:latin typeface="Georgia"/>
                <a:cs typeface="Georgia"/>
              </a:rPr>
              <a:t>“Path </a:t>
            </a:r>
            <a:r>
              <a:rPr sz="1200" spc="-15" dirty="0">
                <a:latin typeface="Georgia"/>
                <a:cs typeface="Georgia"/>
              </a:rPr>
              <a:t>to </a:t>
            </a:r>
            <a:r>
              <a:rPr sz="1200" spc="-30" dirty="0">
                <a:latin typeface="Georgia"/>
                <a:cs typeface="Georgia"/>
              </a:rPr>
              <a:t>Realization: </a:t>
            </a:r>
            <a:r>
              <a:rPr sz="1200" spc="70" dirty="0">
                <a:latin typeface="Georgia"/>
                <a:cs typeface="Georgia"/>
              </a:rPr>
              <a:t>A </a:t>
            </a:r>
            <a:r>
              <a:rPr sz="1200" spc="-10" dirty="0">
                <a:latin typeface="Georgia"/>
                <a:cs typeface="Georgia"/>
              </a:rPr>
              <a:t>Typology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Event Conflation. </a:t>
            </a:r>
            <a:r>
              <a:rPr sz="1200" spc="-30" dirty="0">
                <a:latin typeface="Georgia"/>
                <a:cs typeface="Georgia"/>
              </a:rPr>
              <a:t>Annual </a:t>
            </a:r>
            <a:r>
              <a:rPr sz="1200" spc="-35" dirty="0">
                <a:latin typeface="Georgia"/>
                <a:cs typeface="Georgia"/>
              </a:rPr>
              <a:t>Meeting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Berkeley  Linguistics </a:t>
            </a:r>
            <a:r>
              <a:rPr sz="1200" spc="-20" dirty="0">
                <a:latin typeface="Georgia"/>
                <a:cs typeface="Georgia"/>
              </a:rPr>
              <a:t>Society </a:t>
            </a:r>
            <a:r>
              <a:rPr sz="1200" spc="15" dirty="0">
                <a:latin typeface="Georgia"/>
                <a:cs typeface="Georgia"/>
              </a:rPr>
              <a:t>17, </a:t>
            </a:r>
            <a:r>
              <a:rPr sz="1200" spc="-45" dirty="0">
                <a:latin typeface="Georgia"/>
                <a:cs typeface="Georgia"/>
              </a:rPr>
              <a:t>no. </a:t>
            </a:r>
            <a:r>
              <a:rPr sz="1200" spc="65" dirty="0">
                <a:latin typeface="Georgia"/>
                <a:cs typeface="Georgia"/>
              </a:rPr>
              <a:t>1 </a:t>
            </a:r>
            <a:r>
              <a:rPr sz="1200" spc="-10" dirty="0">
                <a:latin typeface="Georgia"/>
                <a:cs typeface="Georgia"/>
              </a:rPr>
              <a:t>(July </a:t>
            </a:r>
            <a:r>
              <a:rPr sz="1200" spc="-45" dirty="0">
                <a:latin typeface="Georgia"/>
                <a:cs typeface="Georgia"/>
              </a:rPr>
              <a:t>25, </a:t>
            </a:r>
            <a:r>
              <a:rPr sz="1200" spc="-20" dirty="0">
                <a:latin typeface="Georgia"/>
                <a:cs typeface="Georgia"/>
              </a:rPr>
              <a:t>1991): </a:t>
            </a:r>
            <a:r>
              <a:rPr sz="1200" spc="-65" dirty="0">
                <a:latin typeface="Georgia"/>
                <a:cs typeface="Georgia"/>
              </a:rPr>
              <a:t>480519.  </a:t>
            </a:r>
            <a:r>
              <a:rPr sz="1200" spc="-30" dirty="0">
                <a:latin typeface="Georgia"/>
                <a:cs typeface="Georgia"/>
                <a:hlinkClick r:id="rId5"/>
              </a:rPr>
              <a:t>https://doi.org/10.3765/bls.v17i0.1620.</a:t>
            </a:r>
            <a:endParaRPr sz="1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Georgia"/>
              <a:cs typeface="Georgia"/>
            </a:endParaRPr>
          </a:p>
          <a:p>
            <a:pPr marL="12700" marR="5080">
              <a:lnSpc>
                <a:spcPts val="1390"/>
              </a:lnSpc>
            </a:pPr>
            <a:r>
              <a:rPr sz="1200" spc="-30" dirty="0">
                <a:latin typeface="Georgia"/>
                <a:cs typeface="Georgia"/>
              </a:rPr>
              <a:t>Daniel, </a:t>
            </a:r>
            <a:r>
              <a:rPr sz="1200" spc="-35" dirty="0">
                <a:latin typeface="Georgia"/>
                <a:cs typeface="Georgia"/>
              </a:rPr>
              <a:t>Michael. </a:t>
            </a:r>
            <a:r>
              <a:rPr sz="1200" spc="-25" dirty="0">
                <a:latin typeface="Georgia"/>
                <a:cs typeface="Georgia"/>
              </a:rPr>
              <a:t>Linguistic </a:t>
            </a:r>
            <a:r>
              <a:rPr sz="1200" spc="-10" dirty="0">
                <a:latin typeface="Georgia"/>
                <a:cs typeface="Georgia"/>
              </a:rPr>
              <a:t>Typology </a:t>
            </a:r>
            <a:r>
              <a:rPr sz="1200" spc="-40" dirty="0">
                <a:latin typeface="Georgia"/>
                <a:cs typeface="Georgia"/>
              </a:rPr>
              <a:t>and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10" dirty="0">
                <a:latin typeface="Georgia"/>
                <a:cs typeface="Georgia"/>
              </a:rPr>
              <a:t>Study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30" dirty="0">
                <a:latin typeface="Georgia"/>
                <a:cs typeface="Georgia"/>
              </a:rPr>
              <a:t>Language. </a:t>
            </a:r>
            <a:r>
              <a:rPr sz="1200" spc="-25" dirty="0">
                <a:latin typeface="Georgia"/>
                <a:cs typeface="Georgia"/>
              </a:rPr>
              <a:t>Oxford </a:t>
            </a:r>
            <a:r>
              <a:rPr sz="1200" spc="-30" dirty="0">
                <a:latin typeface="Georgia"/>
                <a:cs typeface="Georgia"/>
              </a:rPr>
              <a:t>University </a:t>
            </a:r>
            <a:r>
              <a:rPr sz="1200" spc="-25" dirty="0">
                <a:latin typeface="Georgia"/>
                <a:cs typeface="Georgia"/>
              </a:rPr>
              <a:t>Press, </a:t>
            </a:r>
            <a:r>
              <a:rPr sz="1200" spc="-65" dirty="0">
                <a:latin typeface="Georgia"/>
                <a:cs typeface="Georgia"/>
              </a:rPr>
              <a:t>2010.  </a:t>
            </a:r>
            <a:r>
              <a:rPr sz="1200" spc="-45" dirty="0">
                <a:latin typeface="Georgia"/>
                <a:cs typeface="Georgia"/>
                <a:hlinkClick r:id="rId6"/>
              </a:rPr>
              <a:t>https://doi.org/10.1093/oxfordhb/9780199281251.013.0004.</a:t>
            </a:r>
            <a:endParaRPr sz="12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CC0000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CC0000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CC0000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E27C7C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6004"/>
            <a:ext cx="4608195" cy="398145"/>
            <a:chOff x="0" y="286004"/>
            <a:chExt cx="4608195" cy="3981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1332"/>
              <a:ext cx="4608004" cy="3268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0" y="281324"/>
            <a:ext cx="4608195" cy="23652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55" dirty="0">
                <a:solidFill>
                  <a:srgbClr val="7A0000"/>
                </a:solidFill>
                <a:latin typeface="PMingLiU"/>
                <a:cs typeface="PMingLiU"/>
              </a:rPr>
              <a:t>比较相似性</a:t>
            </a:r>
            <a:endParaRPr sz="1800" dirty="0">
              <a:latin typeface="PMingLiU"/>
              <a:cs typeface="PMingLiU"/>
            </a:endParaRPr>
          </a:p>
          <a:p>
            <a:pPr marL="359410">
              <a:lnSpc>
                <a:spcPct val="100000"/>
              </a:lnSpc>
            </a:pPr>
            <a:endParaRPr lang="en-US" sz="1400" spc="-15" dirty="0">
              <a:latin typeface="Georgia"/>
              <a:cs typeface="Georgia"/>
            </a:endParaRPr>
          </a:p>
          <a:p>
            <a:pPr marL="359410">
              <a:lnSpc>
                <a:spcPct val="100000"/>
              </a:lnSpc>
            </a:pPr>
            <a:r>
              <a:rPr lang="zh-CN" altLang="en-US" sz="1400" spc="-15" dirty="0">
                <a:latin typeface="Georgia"/>
                <a:cs typeface="Georgia"/>
              </a:rPr>
              <a:t>三元关系（</a:t>
            </a:r>
            <a:r>
              <a:rPr sz="1400" spc="-15" dirty="0">
                <a:latin typeface="Georgia"/>
                <a:cs typeface="Georgia"/>
              </a:rPr>
              <a:t>Triad</a:t>
            </a:r>
            <a:r>
              <a:rPr lang="zh-CN" altLang="en-US" sz="1400" spc="-15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Georgia"/>
              <a:cs typeface="Georgia"/>
            </a:endParaRPr>
          </a:p>
          <a:p>
            <a:pPr marL="359410" marR="463550" algn="just">
              <a:lnSpc>
                <a:spcPct val="100800"/>
              </a:lnSpc>
            </a:pPr>
            <a:r>
              <a:rPr lang="zh-CN" altLang="en-US" sz="1400" spc="-25" dirty="0">
                <a:latin typeface="Georgia"/>
                <a:cs typeface="Georgia"/>
              </a:rPr>
              <a:t>历史语言学：发生关系导致的相似性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Georgia"/>
              <a:cs typeface="Georgia"/>
            </a:endParaRPr>
          </a:p>
          <a:p>
            <a:pPr marL="359410" marR="434975" algn="just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10" dirty="0">
                <a:latin typeface="Georgia"/>
                <a:cs typeface="Georgia"/>
              </a:rPr>
              <a:t>接触语言学：地域邻近和传播</a:t>
            </a:r>
            <a:r>
              <a:rPr lang="en-US" altLang="zh-CN" sz="1400" spc="10" dirty="0">
                <a:latin typeface="Georgia"/>
                <a:cs typeface="Georgia"/>
              </a:rPr>
              <a:t>/</a:t>
            </a:r>
            <a:r>
              <a:rPr lang="zh-CN" altLang="en-US" sz="1400" spc="10" dirty="0">
                <a:latin typeface="Georgia"/>
                <a:cs typeface="Georgia"/>
              </a:rPr>
              <a:t>借词导致的相似性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Georgia"/>
              <a:cs typeface="Georgia"/>
            </a:endParaRPr>
          </a:p>
          <a:p>
            <a:pPr marL="359410" marR="520700" algn="just">
              <a:lnSpc>
                <a:spcPct val="100800"/>
              </a:lnSpc>
            </a:pPr>
            <a:r>
              <a:rPr lang="zh-CN" altLang="en-US" sz="1400" spc="5" dirty="0">
                <a:latin typeface="Georgia"/>
                <a:cs typeface="Georgia"/>
              </a:rPr>
              <a:t>类型学：基于某些语言特征</a:t>
            </a:r>
            <a:r>
              <a:rPr lang="en-US" altLang="zh-CN" sz="1400" spc="5" dirty="0">
                <a:latin typeface="Georgia"/>
                <a:cs typeface="Georgia"/>
              </a:rPr>
              <a:t>/</a:t>
            </a:r>
            <a:r>
              <a:rPr lang="zh-CN" altLang="en-US" sz="1400" spc="5" dirty="0">
                <a:latin typeface="Georgia"/>
                <a:cs typeface="Georgia"/>
              </a:rPr>
              <a:t>共同倾向的结构相似性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CC0000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E27C7C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45" dirty="0">
                <a:solidFill>
                  <a:srgbClr val="7A0000"/>
                </a:solidFill>
                <a:latin typeface="PMingLiU"/>
                <a:cs typeface="PMingLiU"/>
              </a:rPr>
              <a:t>发生学分类法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7294" y="1267876"/>
            <a:ext cx="3786504" cy="13961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10" dirty="0">
                <a:latin typeface="Georgia"/>
                <a:cs typeface="Georgia"/>
              </a:rPr>
              <a:t>根据语言的来源进行分类</a:t>
            </a:r>
            <a:endParaRPr sz="1400" dirty="0">
              <a:latin typeface="Georgia"/>
              <a:cs typeface="Georgia"/>
            </a:endParaRPr>
          </a:p>
          <a:p>
            <a:pPr marL="12700" marR="5080">
              <a:lnSpc>
                <a:spcPct val="100800"/>
              </a:lnSpc>
              <a:spcBef>
                <a:spcPts val="1195"/>
              </a:spcBef>
            </a:pPr>
            <a:r>
              <a:rPr lang="zh-CN" altLang="en-US" sz="1400" spc="-20" dirty="0">
                <a:latin typeface="Georgia"/>
                <a:cs typeface="Georgia"/>
              </a:rPr>
              <a:t>历史上从同一原始语言发展而来的诸语言被归为同一类</a:t>
            </a:r>
            <a:endParaRPr sz="1400" dirty="0">
              <a:latin typeface="Georgia"/>
              <a:cs typeface="Georgia"/>
            </a:endParaRPr>
          </a:p>
          <a:p>
            <a:pPr marL="12700" marR="88900">
              <a:lnSpc>
                <a:spcPct val="100800"/>
              </a:lnSpc>
              <a:spcBef>
                <a:spcPts val="1195"/>
              </a:spcBef>
            </a:pPr>
            <a:r>
              <a:rPr lang="zh-CN" altLang="en-US" sz="1400" spc="-40" dirty="0">
                <a:latin typeface="Georgia"/>
                <a:cs typeface="Georgia"/>
              </a:rPr>
              <a:t>记住：语言变化（可能会有大推移！）会导致分化（</a:t>
            </a:r>
            <a:r>
              <a:rPr lang="en-US" altLang="zh-CN" sz="1400" spc="-40" dirty="0">
                <a:latin typeface="Georgia"/>
                <a:cs typeface="Georgia"/>
              </a:rPr>
              <a:t>diversification</a:t>
            </a:r>
            <a:r>
              <a:rPr lang="zh-CN" altLang="en-US" sz="1400" spc="-40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Ways </a:t>
            </a:r>
            <a:r>
              <a:rPr spc="105" dirty="0"/>
              <a:t>to </a:t>
            </a:r>
            <a:r>
              <a:rPr spc="80" dirty="0"/>
              <a:t>Classify</a:t>
            </a:r>
            <a:r>
              <a:rPr spc="35" dirty="0"/>
              <a:t> </a:t>
            </a:r>
            <a:r>
              <a:rPr spc="95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CC0000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E27C7C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0" y="281324"/>
            <a:ext cx="4608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25" dirty="0">
                <a:solidFill>
                  <a:srgbClr val="7A0000"/>
                </a:solidFill>
                <a:latin typeface="PMingLiU"/>
                <a:cs typeface="PMingLiU"/>
              </a:rPr>
              <a:t>世界语系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027773"/>
            <a:ext cx="4232135" cy="19748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1160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0" dirty="0">
                <a:solidFill>
                  <a:srgbClr val="E27C7C"/>
                </a:solidFill>
                <a:latin typeface="PMingLiU"/>
                <a:cs typeface="PMingLiU"/>
              </a:rPr>
              <a:t>Ways </a:t>
            </a:r>
            <a:r>
              <a:rPr sz="600" spc="105" dirty="0">
                <a:solidFill>
                  <a:srgbClr val="E27C7C"/>
                </a:solidFill>
                <a:latin typeface="PMingLiU"/>
                <a:cs typeface="PMingLiU"/>
              </a:rPr>
              <a:t>to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Classify</a:t>
            </a:r>
            <a:r>
              <a:rPr sz="600" spc="35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E27C7C"/>
                </a:solidFill>
                <a:latin typeface="PMingLiU"/>
                <a:cs typeface="PMingLiU"/>
              </a:rPr>
              <a:t>Languages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350" y="0"/>
            <a:ext cx="946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CC0000"/>
                </a:solidFill>
                <a:latin typeface="PMingLiU"/>
                <a:cs typeface="PMingLiU"/>
              </a:rPr>
              <a:t>Genetic</a:t>
            </a:r>
            <a:r>
              <a:rPr sz="600" spc="65" dirty="0">
                <a:solidFill>
                  <a:srgbClr val="CC0000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CC0000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681" y="114210"/>
            <a:ext cx="1905854" cy="41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09850" y="0"/>
            <a:ext cx="1109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0" dirty="0">
                <a:solidFill>
                  <a:srgbClr val="E27C7C"/>
                </a:solidFill>
                <a:latin typeface="PMingLiU"/>
                <a:cs typeface="PMingLiU"/>
              </a:rPr>
              <a:t>Typological</a:t>
            </a:r>
            <a:r>
              <a:rPr sz="600" spc="50" dirty="0">
                <a:solidFill>
                  <a:srgbClr val="E27C7C"/>
                </a:solidFill>
                <a:latin typeface="PMingLiU"/>
                <a:cs typeface="PMingLiU"/>
              </a:rPr>
              <a:t> </a:t>
            </a:r>
            <a:r>
              <a:rPr sz="600" spc="80" dirty="0">
                <a:solidFill>
                  <a:srgbClr val="E27C7C"/>
                </a:solidFill>
                <a:latin typeface="PMingLiU"/>
                <a:cs typeface="PMingLiU"/>
              </a:rPr>
              <a:t>Classifications</a:t>
            </a:r>
            <a:endParaRPr sz="6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6004"/>
            <a:ext cx="4608195" cy="365760"/>
            <a:chOff x="0" y="286004"/>
            <a:chExt cx="460819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04"/>
              <a:ext cx="4608004" cy="653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5026"/>
              <a:ext cx="4608195" cy="316865"/>
            </a:xfrm>
            <a:custGeom>
              <a:avLst/>
              <a:gdLst/>
              <a:ahLst/>
              <a:cxnLst/>
              <a:rect l="l" t="t" r="r" b="b"/>
              <a:pathLst>
                <a:path w="4608195" h="316865">
                  <a:moveTo>
                    <a:pt x="0" y="316306"/>
                  </a:moveTo>
                  <a:lnTo>
                    <a:pt x="4608004" y="31630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163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300" y="281324"/>
            <a:ext cx="197103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40" dirty="0">
                <a:solidFill>
                  <a:srgbClr val="7A0000"/>
                </a:solidFill>
                <a:latin typeface="PMingLiU"/>
                <a:cs typeface="PMingLiU"/>
              </a:rPr>
              <a:t>语系</a:t>
            </a:r>
            <a:endParaRPr sz="2050" dirty="0">
              <a:latin typeface="PMingLiU"/>
              <a:cs typeface="PMingLiU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1332"/>
            <a:ext cx="4608004" cy="326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129" y="1270903"/>
            <a:ext cx="83146" cy="8314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4100" y="1186393"/>
            <a:ext cx="3434079" cy="13831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717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20" dirty="0">
                <a:latin typeface="Georgia"/>
                <a:cs typeface="Georgia"/>
              </a:rPr>
              <a:t>英语和德语同属日耳曼语言（</a:t>
            </a:r>
            <a:r>
              <a:rPr lang="en-US" altLang="zh-CN" sz="1400" spc="-20" dirty="0">
                <a:latin typeface="Georgia"/>
                <a:cs typeface="Georgia"/>
              </a:rPr>
              <a:t>Germanic</a:t>
            </a:r>
            <a:r>
              <a:rPr lang="zh-CN" altLang="en-US" sz="1400" spc="-20" dirty="0">
                <a:latin typeface="Georgia"/>
                <a:cs typeface="Georgia"/>
              </a:rPr>
              <a:t>  </a:t>
            </a:r>
            <a:r>
              <a:rPr lang="en-US" altLang="zh-CN" sz="1400" spc="-25" dirty="0">
                <a:latin typeface="Georgia"/>
                <a:cs typeface="Georgia"/>
              </a:rPr>
              <a:t>languages</a:t>
            </a:r>
            <a:r>
              <a:rPr lang="zh-CN" altLang="en-US" sz="1400" spc="-20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  <a:p>
            <a:pPr marL="12700" marR="302260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-45" dirty="0">
                <a:latin typeface="Georgia"/>
                <a:cs typeface="Georgia"/>
              </a:rPr>
              <a:t>法语和意大利语同属意大利（罗曼）语言（</a:t>
            </a:r>
            <a:r>
              <a:rPr sz="1400" spc="-5" dirty="0">
                <a:latin typeface="Georgia"/>
                <a:cs typeface="Georgia"/>
              </a:rPr>
              <a:t>Italic </a:t>
            </a:r>
            <a:r>
              <a:rPr sz="1400" spc="-20" dirty="0">
                <a:latin typeface="Georgia"/>
                <a:cs typeface="Georgia"/>
              </a:rPr>
              <a:t>(Romance) </a:t>
            </a:r>
            <a:r>
              <a:rPr sz="1400" spc="-25" dirty="0">
                <a:latin typeface="Georgia"/>
                <a:cs typeface="Georgia"/>
              </a:rPr>
              <a:t>languages</a:t>
            </a:r>
            <a:r>
              <a:rPr lang="zh-CN" altLang="en-US" sz="1400" spc="-25" dirty="0"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  <a:p>
            <a:pPr marL="12700" marR="5080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-10" dirty="0">
                <a:latin typeface="Georgia"/>
                <a:cs typeface="Georgia"/>
              </a:rPr>
              <a:t>这四门语言都属于印欧语系，来源于同一门语言</a:t>
            </a:r>
            <a:r>
              <a:rPr lang="en-US" altLang="zh-CN" sz="1400" spc="-10" dirty="0">
                <a:latin typeface="Georgia"/>
                <a:cs typeface="Georgia"/>
              </a:rPr>
              <a:t>PIE</a:t>
            </a:r>
            <a:r>
              <a:rPr lang="zh-CN" altLang="en-US" sz="1400" spc="-10" dirty="0">
                <a:latin typeface="Georgia"/>
                <a:cs typeface="Georgia"/>
              </a:rPr>
              <a:t>（原始印欧语）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469" y="1730375"/>
            <a:ext cx="83146" cy="8314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469" y="2199089"/>
            <a:ext cx="83146" cy="831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2332</Words>
  <Application>Microsoft Office PowerPoint</Application>
  <PresentationFormat>自定义</PresentationFormat>
  <Paragraphs>449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PMingLiU</vt:lpstr>
      <vt:lpstr>Arial</vt:lpstr>
      <vt:lpstr>Calibri</vt:lpstr>
      <vt:lpstr>Georgia</vt:lpstr>
      <vt:lpstr>Palatino Linotype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Ways to Classify Languages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Ways to Classify Languages Genetic Classifications  Language Similarities and Differences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Ways to Classify Languages</vt:lpstr>
      <vt:lpstr>PowerPoint 演示文稿</vt:lpstr>
      <vt:lpstr>PowerPoint 演示文稿</vt:lpstr>
      <vt:lpstr>PowerPoint 演示文稿</vt:lpstr>
      <vt:lpstr>PowerPoint 演示文稿</vt:lpstr>
      <vt:lpstr>Ways to Classify Languages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邓 图迅</cp:lastModifiedBy>
  <cp:revision>17</cp:revision>
  <dcterms:created xsi:type="dcterms:W3CDTF">2022-12-12T08:33:07Z</dcterms:created>
  <dcterms:modified xsi:type="dcterms:W3CDTF">2022-12-13T04:16:18Z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Xpdf - https://xpdf.net</vt:lpwstr>
  </property>
</Properties>
</file>