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185"/>
  </p:handoutMasterIdLst>
  <p:sldIdLst>
    <p:sldId id="256" r:id="rId3"/>
    <p:sldId id="292" r:id="rId5"/>
    <p:sldId id="293" r:id="rId6"/>
    <p:sldId id="294" r:id="rId7"/>
    <p:sldId id="295" r:id="rId8"/>
    <p:sldId id="297" r:id="rId9"/>
    <p:sldId id="296" r:id="rId10"/>
    <p:sldId id="298" r:id="rId11"/>
    <p:sldId id="299" r:id="rId12"/>
    <p:sldId id="467" r:id="rId13"/>
    <p:sldId id="466" r:id="rId14"/>
    <p:sldId id="301" r:id="rId15"/>
    <p:sldId id="302" r:id="rId16"/>
    <p:sldId id="468" r:id="rId17"/>
    <p:sldId id="303" r:id="rId18"/>
    <p:sldId id="304" r:id="rId19"/>
    <p:sldId id="305" r:id="rId20"/>
    <p:sldId id="306" r:id="rId21"/>
    <p:sldId id="307" r:id="rId22"/>
    <p:sldId id="469" r:id="rId23"/>
    <p:sldId id="308" r:id="rId24"/>
    <p:sldId id="309" r:id="rId25"/>
    <p:sldId id="310" r:id="rId26"/>
    <p:sldId id="470" r:id="rId27"/>
    <p:sldId id="311" r:id="rId28"/>
    <p:sldId id="312" r:id="rId29"/>
    <p:sldId id="313" r:id="rId30"/>
    <p:sldId id="314" r:id="rId31"/>
    <p:sldId id="315" r:id="rId32"/>
    <p:sldId id="316" r:id="rId33"/>
    <p:sldId id="319" r:id="rId34"/>
    <p:sldId id="471" r:id="rId35"/>
    <p:sldId id="321" r:id="rId36"/>
    <p:sldId id="322" r:id="rId37"/>
    <p:sldId id="318"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491" r:id="rId51"/>
    <p:sldId id="336" r:id="rId52"/>
    <p:sldId id="337" r:id="rId53"/>
    <p:sldId id="338" r:id="rId54"/>
    <p:sldId id="339" r:id="rId55"/>
    <p:sldId id="340" r:id="rId56"/>
    <p:sldId id="341" r:id="rId57"/>
    <p:sldId id="342" r:id="rId58"/>
    <p:sldId id="345" r:id="rId59"/>
    <p:sldId id="472" r:id="rId60"/>
    <p:sldId id="346" r:id="rId61"/>
    <p:sldId id="347" r:id="rId62"/>
    <p:sldId id="349" r:id="rId63"/>
    <p:sldId id="350" r:id="rId64"/>
    <p:sldId id="352" r:id="rId65"/>
    <p:sldId id="353" r:id="rId66"/>
    <p:sldId id="354" r:id="rId67"/>
    <p:sldId id="356" r:id="rId68"/>
    <p:sldId id="357" r:id="rId69"/>
    <p:sldId id="358" r:id="rId70"/>
    <p:sldId id="359" r:id="rId71"/>
    <p:sldId id="360" r:id="rId72"/>
    <p:sldId id="473" r:id="rId73"/>
    <p:sldId id="361" r:id="rId74"/>
    <p:sldId id="362" r:id="rId75"/>
    <p:sldId id="363" r:id="rId76"/>
    <p:sldId id="474" r:id="rId77"/>
    <p:sldId id="364" r:id="rId78"/>
    <p:sldId id="366" r:id="rId79"/>
    <p:sldId id="526" r:id="rId80"/>
    <p:sldId id="527" r:id="rId81"/>
    <p:sldId id="531" r:id="rId82"/>
    <p:sldId id="533" r:id="rId83"/>
    <p:sldId id="538" r:id="rId84"/>
    <p:sldId id="539" r:id="rId85"/>
    <p:sldId id="528" r:id="rId86"/>
    <p:sldId id="529" r:id="rId87"/>
    <p:sldId id="530" r:id="rId88"/>
    <p:sldId id="532" r:id="rId89"/>
    <p:sldId id="540" r:id="rId90"/>
    <p:sldId id="367" r:id="rId91"/>
    <p:sldId id="368" r:id="rId92"/>
    <p:sldId id="369" r:id="rId93"/>
    <p:sldId id="492" r:id="rId94"/>
    <p:sldId id="542" r:id="rId95"/>
    <p:sldId id="544" r:id="rId96"/>
    <p:sldId id="545" r:id="rId97"/>
    <p:sldId id="546" r:id="rId98"/>
    <p:sldId id="547" r:id="rId99"/>
    <p:sldId id="370" r:id="rId100"/>
    <p:sldId id="372" r:id="rId101"/>
    <p:sldId id="373" r:id="rId102"/>
    <p:sldId id="483" r:id="rId103"/>
    <p:sldId id="374" r:id="rId104"/>
    <p:sldId id="375" r:id="rId105"/>
    <p:sldId id="476" r:id="rId106"/>
    <p:sldId id="377" r:id="rId107"/>
    <p:sldId id="376" r:id="rId108"/>
    <p:sldId id="378" r:id="rId109"/>
    <p:sldId id="543" r:id="rId110"/>
    <p:sldId id="379" r:id="rId111"/>
    <p:sldId id="380" r:id="rId112"/>
    <p:sldId id="484" r:id="rId113"/>
    <p:sldId id="485" r:id="rId114"/>
    <p:sldId id="486" r:id="rId115"/>
    <p:sldId id="487" r:id="rId116"/>
    <p:sldId id="488" r:id="rId117"/>
    <p:sldId id="489" r:id="rId118"/>
    <p:sldId id="490" r:id="rId119"/>
    <p:sldId id="495" r:id="rId120"/>
    <p:sldId id="501" r:id="rId121"/>
    <p:sldId id="496" r:id="rId122"/>
    <p:sldId id="497" r:id="rId123"/>
    <p:sldId id="498" r:id="rId124"/>
    <p:sldId id="499" r:id="rId125"/>
    <p:sldId id="500" r:id="rId126"/>
    <p:sldId id="381" r:id="rId127"/>
    <p:sldId id="382" r:id="rId128"/>
    <p:sldId id="383" r:id="rId129"/>
    <p:sldId id="384" r:id="rId130"/>
    <p:sldId id="385" r:id="rId131"/>
    <p:sldId id="386" r:id="rId132"/>
    <p:sldId id="387" r:id="rId133"/>
    <p:sldId id="388" r:id="rId134"/>
    <p:sldId id="396" r:id="rId135"/>
    <p:sldId id="437" r:id="rId136"/>
    <p:sldId id="438" r:id="rId137"/>
    <p:sldId id="439" r:id="rId138"/>
    <p:sldId id="477" r:id="rId139"/>
    <p:sldId id="479" r:id="rId140"/>
    <p:sldId id="478" r:id="rId141"/>
    <p:sldId id="441" r:id="rId142"/>
    <p:sldId id="480" r:id="rId143"/>
    <p:sldId id="442" r:id="rId144"/>
    <p:sldId id="503" r:id="rId145"/>
    <p:sldId id="504" r:id="rId146"/>
    <p:sldId id="505" r:id="rId147"/>
    <p:sldId id="506" r:id="rId148"/>
    <p:sldId id="507" r:id="rId149"/>
    <p:sldId id="509" r:id="rId150"/>
    <p:sldId id="510" r:id="rId151"/>
    <p:sldId id="511" r:id="rId152"/>
    <p:sldId id="513" r:id="rId153"/>
    <p:sldId id="444" r:id="rId154"/>
    <p:sldId id="514" r:id="rId155"/>
    <p:sldId id="445" r:id="rId156"/>
    <p:sldId id="446" r:id="rId157"/>
    <p:sldId id="515" r:id="rId158"/>
    <p:sldId id="516" r:id="rId159"/>
    <p:sldId id="517" r:id="rId160"/>
    <p:sldId id="518" r:id="rId161"/>
    <p:sldId id="519" r:id="rId162"/>
    <p:sldId id="520" r:id="rId163"/>
    <p:sldId id="521" r:id="rId164"/>
    <p:sldId id="522" r:id="rId165"/>
    <p:sldId id="523" r:id="rId166"/>
    <p:sldId id="524" r:id="rId167"/>
    <p:sldId id="454" r:id="rId168"/>
    <p:sldId id="455" r:id="rId169"/>
    <p:sldId id="456" r:id="rId170"/>
    <p:sldId id="549" r:id="rId171"/>
    <p:sldId id="550" r:id="rId172"/>
    <p:sldId id="551" r:id="rId173"/>
    <p:sldId id="552" r:id="rId174"/>
    <p:sldId id="553" r:id="rId175"/>
    <p:sldId id="554" r:id="rId176"/>
    <p:sldId id="555" r:id="rId177"/>
    <p:sldId id="556" r:id="rId178"/>
    <p:sldId id="557" r:id="rId179"/>
    <p:sldId id="558" r:id="rId180"/>
    <p:sldId id="559" r:id="rId181"/>
    <p:sldId id="560" r:id="rId182"/>
    <p:sldId id="562" r:id="rId183"/>
    <p:sldId id="563" r:id="rId184"/>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5FC79"/>
    <a:srgbClr val="CC6600"/>
    <a:srgbClr val="00CC00"/>
    <a:srgbClr val="33CC33"/>
    <a:srgbClr val="800080"/>
    <a:srgbClr val="66FF66"/>
    <a:srgbClr val="FFFFD3"/>
    <a:srgbClr val="80FF00"/>
    <a:srgbClr val="4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8" autoAdjust="0"/>
    <p:restoredTop sz="92474" autoAdjust="0"/>
  </p:normalViewPr>
  <p:slideViewPr>
    <p:cSldViewPr>
      <p:cViewPr varScale="1">
        <p:scale>
          <a:sx n="59" d="100"/>
          <a:sy n="59" d="100"/>
        </p:scale>
        <p:origin x="984" y="1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12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8" Type="http://schemas.openxmlformats.org/officeDocument/2006/relationships/tableStyles" Target="tableStyles.xml"/><Relationship Id="rId187" Type="http://schemas.openxmlformats.org/officeDocument/2006/relationships/viewProps" Target="viewProps.xml"/><Relationship Id="rId186" Type="http://schemas.openxmlformats.org/officeDocument/2006/relationships/presProps" Target="presProps.xml"/><Relationship Id="rId185" Type="http://schemas.openxmlformats.org/officeDocument/2006/relationships/handoutMaster" Target="handoutMasters/handoutMaster1.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7896F385-65DF-B64B-AB97-A74B49445F30}" type="datetimeFigureOut">
              <a:rPr kumimoji="1" lang="zh-CN" altLang="en-US" smtClean="0"/>
            </a:fld>
            <a:endParaRPr kumimoji="1" lang="zh-CN" altLang="en-US"/>
          </a:p>
        </p:txBody>
      </p:sp>
      <p:sp>
        <p:nvSpPr>
          <p:cNvPr id="4" name="页脚占位符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9F942C50-E8EE-B248-969E-B7713C306D5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ln>
          <a:effectLst/>
        </p:spPr>
        <p:txBody>
          <a:bodyPr vert="horz" wrap="square" lIns="91440" tIns="45720" rIns="91440" bIns="45720" numCol="1" anchor="t" anchorCtr="0" compatLnSpc="1"/>
          <a:lstStyle>
            <a:lvl1pPr algn="l">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ln>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ln>
          <a:effectLst/>
        </p:spPr>
        <p:txBody>
          <a:bodyPr vert="horz" wrap="square" lIns="91440" tIns="45720" rIns="91440" bIns="45720" numCol="1" anchor="b" anchorCtr="0" compatLnSpc="1"/>
          <a:lstStyle>
            <a:lvl1pPr algn="l">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charset="0"/>
              </a:defRPr>
            </a:lvl1pPr>
          </a:lstStyle>
          <a:p>
            <a:pPr>
              <a:defRPr/>
            </a:pPr>
            <a:fld id="{2F65257B-888D-47A6-888A-402FB565835F}" type="slidenum">
              <a:rPr lang="en-US" altLang="zh-CN"/>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Rot="1" noChangeAspect="1" noChangeArrowheads="1" noTextEdit="1"/>
          </p:cNvSpPr>
          <p:nvPr>
            <p:ph type="sldImg"/>
          </p:nvPr>
        </p:nvSpPr>
        <p:spPr>
          <a:solidFill>
            <a:srgbClr val="FFFFFF"/>
          </a:solidFill>
        </p:spPr>
      </p:sp>
      <p:sp>
        <p:nvSpPr>
          <p:cNvPr id="30724" name="Rectangle 1027"/>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latin typeface="Times New Roman" pitchFamily="18" charset="0"/>
                <a:ea typeface="宋体" pitchFamily="2" charset="-122"/>
              </a:rPr>
              <a:t>CH-6</a:t>
            </a:r>
            <a:endParaRPr lang="en-US" altLang="zh-CN">
              <a:latin typeface="Times New Roman" pitchFamily="18"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Rot="1" noChangeAspect="1" noChangeArrowheads="1" noTextEdit="1"/>
          </p:cNvSpPr>
          <p:nvPr>
            <p:ph type="sldImg"/>
          </p:nvPr>
        </p:nvSpPr>
        <p:spPr>
          <a:solidFill>
            <a:srgbClr val="FFFFFF"/>
          </a:solidFill>
        </p:spPr>
      </p:sp>
      <p:sp>
        <p:nvSpPr>
          <p:cNvPr id="30724" name="Rectangle 1027"/>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latin typeface="Times New Roman" pitchFamily="18" charset="0"/>
                <a:ea typeface="宋体" pitchFamily="2" charset="-122"/>
              </a:rPr>
              <a:t>CH-6</a:t>
            </a:r>
            <a:endParaRPr lang="en-US" altLang="zh-CN">
              <a:latin typeface="Times New Roman" pitchFamily="18"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ln>
        </p:spPr>
        <p:txBody>
          <a:bodyPr wrap="none" anchor="ctr"/>
          <a:lstStyle/>
          <a:p>
            <a:endParaRPr lang="zh-CN" altLang="zh-CN">
              <a:latin typeface="Times New Roman" pitchFamily="18" charset="0"/>
              <a:cs typeface="Times New Roman"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p:spPr>
        <p:txBody>
          <a:bodyPr wrap="none" anchor="ctr"/>
          <a:lstStyle/>
          <a:p>
            <a:endParaRPr lang="zh-CN" altLang="zh-CN" sz="2400">
              <a:latin typeface="Times New Roman" pitchFamily="18" charset="0"/>
              <a:cs typeface="Times New Roman"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p:spPr>
        <p:txBody>
          <a:bodyPr wrap="none" anchor="ctr"/>
          <a:lstStyle/>
          <a:p>
            <a:endParaRPr lang="zh-CN" altLang="zh-CN" sz="2400">
              <a:latin typeface="Times New Roman" pitchFamily="18" charset="0"/>
              <a:cs typeface="Times New Roman"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charset="2"/>
              <a:buNone/>
              <a:defRPr>
                <a:latin typeface="Times New Roman" pitchFamily="18" charset="0"/>
                <a:cs typeface="Times New Roman" pitchFamily="18" charset="0"/>
              </a:defRPr>
            </a:lvl1pPr>
          </a:lstStyle>
          <a:p>
            <a:r>
              <a:rPr lang="zh-CN" altLang="en-US" dirty="0"/>
              <a:t>单击此处编辑母版副标题样式</a:t>
            </a:r>
            <a:endParaRPr lang="zh-CN" altLang="en-US" dirty="0"/>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zh-CN" altLang="en-US" dirty="0"/>
              <a:t>单击此处编辑母版标题样式</a:t>
            </a:r>
            <a:endParaRPr lang="zh-CN" alt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7357564" cy="576262"/>
          </a:xfrm>
        </p:spPr>
        <p:txBody>
          <a:bodyPr/>
          <a:lstStyle/>
          <a:p>
            <a:r>
              <a:rPr lang="zh-CN" altLang="en-US" dirty="0"/>
              <a:t>单击此编辑母版标题样式处</a:t>
            </a:r>
            <a:endParaRPr lang="zh-CN" altLang="en-US" dirty="0"/>
          </a:p>
        </p:txBody>
      </p:sp>
      <p:sp>
        <p:nvSpPr>
          <p:cNvPr id="3" name="内容占位符 2"/>
          <p:cNvSpPr>
            <a:spLocks noGrp="1"/>
          </p:cNvSpPr>
          <p:nvPr>
            <p:ph idx="1"/>
          </p:nvPr>
        </p:nvSpPr>
        <p:spPr>
          <a:xfrm>
            <a:off x="179512" y="1340768"/>
            <a:ext cx="8856984" cy="4968552"/>
          </a:xfrm>
        </p:spPr>
        <p:txBody>
          <a:bodyPr/>
          <a:lstStyle>
            <a:lvl1pPr>
              <a:defRPr b="1">
                <a:effectLst/>
                <a:latin typeface="Times New Roman" pitchFamily="18" charset="0"/>
                <a:cs typeface="Times New Roman" pitchFamily="18" charset="0"/>
              </a:defRPr>
            </a:lvl1pPr>
            <a:lvl2pPr>
              <a:defRPr b="1">
                <a:latin typeface="华文新魏"/>
                <a:ea typeface="华文新魏"/>
                <a:cs typeface="华文新魏"/>
              </a:defRPr>
            </a:lvl2pPr>
            <a:lvl3pPr>
              <a:defRPr b="1">
                <a:latin typeface="Times New Roman" pitchFamily="18" charset="0"/>
                <a:cs typeface="Times New Roman" pitchFamily="18" charset="0"/>
              </a:defRPr>
            </a:lvl3pPr>
            <a:lvl4pPr>
              <a:defRPr b="1">
                <a:latin typeface="Times New Roman" pitchFamily="18" charset="0"/>
                <a:cs typeface="Times New Roman" pitchFamily="18" charset="0"/>
              </a:defRPr>
            </a:lvl4pPr>
            <a:lvl5pPr>
              <a:defRPr b="1">
                <a:latin typeface="Times New Roman" pitchFamily="18" charset="0"/>
                <a:cs typeface="Times New Roman" pitchFamily="18"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8353425" cy="6477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11188" y="1268413"/>
            <a:ext cx="4189412" cy="5449887"/>
          </a:xfrm>
        </p:spPr>
        <p:txBody>
          <a:bodyPr/>
          <a:lstStyle>
            <a:lvl1pPr>
              <a:lnSpc>
                <a:spcPct val="100000"/>
              </a:lnSpc>
              <a:spcBef>
                <a:spcPts val="300"/>
              </a:spcBef>
              <a:defRPr/>
            </a:lvl1pPr>
            <a:lvl2pPr>
              <a:lnSpc>
                <a:spcPct val="100000"/>
              </a:lnSpc>
              <a:spcBef>
                <a:spcPts val="300"/>
              </a:spcBef>
              <a:defRPr/>
            </a:lvl2pPr>
            <a:lvl3pPr>
              <a:lnSpc>
                <a:spcPct val="100000"/>
              </a:lnSpc>
              <a:spcBef>
                <a:spcPts val="300"/>
              </a:spcBef>
              <a:defRPr/>
            </a:lvl3pPr>
            <a:lvl4pPr>
              <a:lnSpc>
                <a:spcPct val="100000"/>
              </a:lnSpc>
              <a:spcBef>
                <a:spcPts val="300"/>
              </a:spcBef>
              <a:defRPr kumimoji="1" lang="zh-CN" altLang="en-US" sz="2000" b="1" baseline="0" dirty="0" smtClean="0">
                <a:solidFill>
                  <a:srgbClr val="002060"/>
                </a:solidFill>
                <a:effectLst/>
                <a:latin typeface="华文行楷" pitchFamily="2" charset="-122"/>
                <a:ea typeface="华文行楷" pitchFamily="2" charset="-122"/>
              </a:defRPr>
            </a:lvl4pPr>
            <a:lvl5pPr>
              <a:lnSpc>
                <a:spcPct val="100000"/>
              </a:lnSpc>
              <a:spcBef>
                <a:spcPts val="300"/>
              </a:spcBef>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marL="1600200" lvl="3" indent="-228600" algn="l" rtl="0" fontAlgn="base">
              <a:lnSpc>
                <a:spcPct val="100000"/>
              </a:lnSpc>
              <a:spcBef>
                <a:spcPct val="20000"/>
              </a:spcBef>
              <a:spcAft>
                <a:spcPct val="0"/>
              </a:spcAft>
              <a:buClr>
                <a:schemeClr val="tx1"/>
              </a:buClr>
              <a:buSzPct val="80000"/>
              <a:buFont typeface="Wingdings" charset="2"/>
              <a:buChar char="u"/>
            </a:pPr>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953000" y="1268413"/>
            <a:ext cx="4191000" cy="5449887"/>
          </a:xfrm>
        </p:spPr>
        <p:txBody>
          <a:bodyPr/>
          <a:lstStyle>
            <a:lvl1pPr>
              <a:lnSpc>
                <a:spcPct val="100000"/>
              </a:lnSpc>
              <a:spcBef>
                <a:spcPts val="300"/>
              </a:spcBef>
              <a:defRPr/>
            </a:lvl1pPr>
            <a:lvl2pPr>
              <a:lnSpc>
                <a:spcPct val="100000"/>
              </a:lnSpc>
              <a:spcBef>
                <a:spcPts val="300"/>
              </a:spcBef>
              <a:defRPr/>
            </a:lvl2pPr>
            <a:lvl3pPr>
              <a:lnSpc>
                <a:spcPct val="100000"/>
              </a:lnSpc>
              <a:spcBef>
                <a:spcPts val="300"/>
              </a:spcBef>
              <a:defRPr/>
            </a:lvl3pPr>
            <a:lvl4pPr>
              <a:lnSpc>
                <a:spcPct val="100000"/>
              </a:lnSpc>
              <a:spcBef>
                <a:spcPts val="300"/>
              </a:spcBef>
              <a:defRPr/>
            </a:lvl4pPr>
            <a:lvl5pPr>
              <a:lnSpc>
                <a:spcPct val="100000"/>
              </a:lnSpc>
              <a:spcBef>
                <a:spcPts val="300"/>
              </a:spcBef>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a:xfrm>
            <a:off x="-36513" y="6496050"/>
            <a:ext cx="587376" cy="336550"/>
          </a:xfrm>
          <a:prstGeom prst="rect">
            <a:avLst/>
          </a:prstGeom>
        </p:spPr>
        <p:txBody>
          <a:bodyPr/>
          <a:lstStyle>
            <a:lvl1pPr>
              <a:defRPr/>
            </a:lvl1pPr>
          </a:lstStyle>
          <a:p>
            <a:fld id="{F599837D-7FC9-418E-959A-E6FC3FD65995}"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p:spPr>
        <p:txBody>
          <a:bodyPr wrap="none" anchor="ctr"/>
          <a:lstStyle/>
          <a:p>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30" name="Picture 6" descr="tow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p:spPr>
      </p:pic>
      <p:pic>
        <p:nvPicPr>
          <p:cNvPr id="1032"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p:spPr>
      </p:pic>
      <p:pic>
        <p:nvPicPr>
          <p:cNvPr id="1033" name="Picture 11" descr="校徽"/>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p:wipe/>
  </p:transition>
  <p:hf hdr="0" ftr="0" dt="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charset="2"/>
        <a:buChar char="¡"/>
        <a:defRPr sz="2400" b="1">
          <a:solidFill>
            <a:schemeClr val="tx1"/>
          </a:solidFill>
          <a:latin typeface="华文新魏"/>
          <a:ea typeface="华文新魏"/>
          <a:cs typeface="华文新魏"/>
        </a:defRPr>
      </a:lvl2pPr>
      <a:lvl3pPr marL="1294130" indent="-403225" algn="l" rtl="0" eaLnBrk="0" fontAlgn="base" hangingPunct="0">
        <a:spcBef>
          <a:spcPts val="300"/>
        </a:spcBef>
        <a:spcAft>
          <a:spcPct val="0"/>
        </a:spcAft>
        <a:buClr>
          <a:schemeClr val="accent1"/>
        </a:buClr>
        <a:buSzPct val="70000"/>
        <a:buFont typeface="Wingdings" charset="2"/>
        <a:buChar char="n"/>
        <a:defRPr sz="2000" b="0">
          <a:solidFill>
            <a:schemeClr val="tx1"/>
          </a:solidFill>
          <a:latin typeface="华文新魏"/>
          <a:ea typeface="华文新魏"/>
          <a:cs typeface="华文新魏"/>
        </a:defRPr>
      </a:lvl3pPr>
      <a:lvl4pPr marL="1681480" indent="-386080" algn="l" rtl="0" eaLnBrk="0" fontAlgn="base" hangingPunct="0">
        <a:spcBef>
          <a:spcPts val="300"/>
        </a:spcBef>
        <a:spcAft>
          <a:spcPct val="0"/>
        </a:spcAft>
        <a:buClr>
          <a:schemeClr val="hlink"/>
        </a:buClr>
        <a:buSzPct val="75000"/>
        <a:buFont typeface="Wingdings"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2.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22.emf"/><Relationship Id="rId1" Type="http://schemas.openxmlformats.org/officeDocument/2006/relationships/oleObject" Target="../embeddings/oleObject3.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1.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第一章 操作系统概论</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4995"/>
          </a:xfrm>
          <a:prstGeom prst="rect">
            <a:avLst/>
          </a:prstGeom>
          <a:noFill/>
          <a:ln>
            <a:noFill/>
          </a:ln>
        </p:spPr>
        <p:txBody>
          <a:bodyPr wrap="square">
            <a:spAutoFit/>
          </a:bodyPr>
          <a:lstStyle/>
          <a:p>
            <a:r>
              <a:rPr lang="zh-CN" altLang="en-US" sz="2800" b="1" dirty="0">
                <a:solidFill>
                  <a:srgbClr val="0000FF"/>
                </a:solidFill>
                <a:latin typeface="华文新魏"/>
                <a:ea typeface="华文新魏"/>
                <a:cs typeface="华文新魏"/>
              </a:rPr>
              <a:t>叶保留</a:t>
            </a:r>
            <a:endParaRPr lang="en-US" altLang="zh-CN" sz="2800" b="1" dirty="0">
              <a:solidFill>
                <a:srgbClr val="0000FF"/>
              </a:solidFill>
              <a:latin typeface="华文新魏"/>
              <a:ea typeface="华文新魏"/>
              <a:cs typeface="华文新魏"/>
            </a:endParaRPr>
          </a:p>
          <a:p>
            <a:r>
              <a:rPr lang="en-US" altLang="zh-CN" sz="2800" b="1" dirty="0" err="1">
                <a:solidFill>
                  <a:srgbClr val="0000FF"/>
                </a:solidFill>
                <a:latin typeface="华文新魏"/>
                <a:ea typeface="华文新魏"/>
                <a:cs typeface="华文新魏"/>
              </a:rPr>
              <a:t>yebl@nju.edu.cn</a:t>
            </a:r>
            <a:endParaRPr lang="en-US" altLang="zh-CN" sz="2800" b="1" dirty="0">
              <a:solidFill>
                <a:srgbClr val="0000FF"/>
              </a:solidFill>
              <a:latin typeface="华文新魏"/>
              <a:ea typeface="华文新魏"/>
              <a:cs typeface="华文新魏"/>
            </a:endParaRPr>
          </a:p>
          <a:p>
            <a:r>
              <a:rPr lang="zh-CN" altLang="en-US" sz="2800" b="1" dirty="0">
                <a:solidFill>
                  <a:srgbClr val="0000FF"/>
                </a:solidFill>
                <a:latin typeface="华文新魏"/>
                <a:ea typeface="华文新魏"/>
                <a:cs typeface="华文新魏"/>
              </a:rPr>
              <a:t>南京大学</a:t>
            </a:r>
            <a:endParaRPr lang="zh-CN" altLang="en-US" sz="2800" b="1" dirty="0">
              <a:solidFill>
                <a:srgbClr val="0000FF"/>
              </a:solidFill>
              <a:latin typeface="华文新魏"/>
              <a:ea typeface="华文新魏"/>
              <a:cs typeface="华文新魏"/>
            </a:endParaRPr>
          </a:p>
        </p:txBody>
      </p:sp>
      <p:sp>
        <p:nvSpPr>
          <p:cNvPr id="2" name="幻灯片编号占位符 1"/>
          <p:cNvSpPr>
            <a:spLocks noGrp="1"/>
          </p:cNvSpPr>
          <p:nvPr>
            <p:ph type="sldNum" sz="quarter" idx="4294967295"/>
          </p:nvPr>
        </p:nvSpPr>
        <p:spPr>
          <a:xfrm>
            <a:off x="8532813" y="6428184"/>
            <a:ext cx="586408" cy="457200"/>
          </a:xfrm>
          <a:prstGeom prst="rect">
            <a:avLst/>
          </a:prstGeom>
        </p:spPr>
        <p:txBody>
          <a:bodyPr/>
          <a:lstStyle/>
          <a:p>
            <a:pPr>
              <a:defRPr/>
            </a:pPr>
            <a:fld id="{7A2B9967-6818-474F-95A7-40AE71F6EFEC}" type="slidenum">
              <a:rPr lang="en-US" altLang="zh-CN" smtClean="0"/>
            </a:fld>
            <a:endParaRPr lang="en-US" altLang="zh-CN"/>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a:ea typeface="华文新魏"/>
              </a:rPr>
              <a:t>资源管理—</a:t>
            </a:r>
            <a:r>
              <a:rPr lang="zh-CN" altLang="en-US" dirty="0">
                <a:solidFill>
                  <a:srgbClr val="FF0000"/>
                </a:solidFill>
                <a:latin typeface="华文新魏"/>
                <a:ea typeface="华文新魏"/>
              </a:rPr>
              <a:t>复用</a:t>
            </a:r>
            <a:r>
              <a:rPr lang="zh-CN" altLang="en-US" dirty="0">
                <a:solidFill>
                  <a:srgbClr val="FF0000"/>
                </a:solidFill>
              </a:rPr>
              <a:t> </a:t>
            </a:r>
            <a:endParaRPr kumimoji="1" lang="zh-CN" altLang="en-US" dirty="0">
              <a:solidFill>
                <a:srgbClr val="FF0000"/>
              </a:solidFill>
            </a:endParaRPr>
          </a:p>
        </p:txBody>
      </p:sp>
      <p:sp>
        <p:nvSpPr>
          <p:cNvPr id="3" name="内容占位符 2"/>
          <p:cNvSpPr>
            <a:spLocks noGrp="1"/>
          </p:cNvSpPr>
          <p:nvPr>
            <p:ph idx="1"/>
          </p:nvPr>
        </p:nvSpPr>
        <p:spPr>
          <a:xfrm>
            <a:off x="179512" y="1340768"/>
            <a:ext cx="8856984" cy="4968552"/>
          </a:xfrm>
        </p:spPr>
        <p:txBody>
          <a:bodyPr/>
          <a:lstStyle/>
          <a:p>
            <a:r>
              <a:rPr lang="zh-CN" altLang="en-US" dirty="0">
                <a:solidFill>
                  <a:srgbClr val="0000FF"/>
                </a:solidFill>
                <a:latin typeface="华文新魏"/>
                <a:ea typeface="华文新魏"/>
              </a:rPr>
              <a:t>空分复用共享</a:t>
            </a:r>
            <a:r>
              <a:rPr lang="zh-CN" altLang="zh-CN" dirty="0">
                <a:latin typeface="华文新魏"/>
                <a:ea typeface="华文新魏"/>
              </a:rPr>
              <a:t>：</a:t>
            </a:r>
            <a:r>
              <a:rPr lang="zh-CN" altLang="en-US" dirty="0">
                <a:latin typeface="华文新魏"/>
                <a:ea typeface="华文新魏"/>
              </a:rPr>
              <a:t>资源可以从“</a:t>
            </a:r>
            <a:r>
              <a:rPr lang="zh-CN" altLang="en-US" dirty="0">
                <a:solidFill>
                  <a:srgbClr val="FF0000"/>
                </a:solidFill>
                <a:latin typeface="华文新魏"/>
                <a:ea typeface="华文新魏"/>
              </a:rPr>
              <a:t>空间</a:t>
            </a:r>
            <a:r>
              <a:rPr lang="zh-CN" altLang="en-US" dirty="0">
                <a:latin typeface="华文新魏"/>
                <a:ea typeface="华文新魏"/>
              </a:rPr>
              <a:t>”上分给成更小的单位供进程使用</a:t>
            </a:r>
            <a:endParaRPr lang="en-US" altLang="zh-CN" dirty="0">
              <a:latin typeface="华文新魏"/>
              <a:ea typeface="华文新魏"/>
            </a:endParaRPr>
          </a:p>
          <a:p>
            <a:pPr lvl="1"/>
            <a:r>
              <a:rPr lang="zh-CN" altLang="en-US" dirty="0">
                <a:latin typeface="华文新魏"/>
                <a:ea typeface="华文新魏"/>
              </a:rPr>
              <a:t>空分复用的物理资源属性：能够将资源的</a:t>
            </a:r>
            <a:r>
              <a:rPr lang="zh-CN" altLang="en-US" dirty="0">
                <a:solidFill>
                  <a:srgbClr val="FF0000"/>
                </a:solidFill>
                <a:latin typeface="华文新魏"/>
                <a:ea typeface="华文新魏"/>
              </a:rPr>
              <a:t>不同单位</a:t>
            </a:r>
            <a:r>
              <a:rPr lang="zh-CN" altLang="en-US" dirty="0">
                <a:latin typeface="华文新魏"/>
                <a:ea typeface="华文新魏"/>
              </a:rPr>
              <a:t>同时分配给不同进程，如</a:t>
            </a:r>
            <a:endParaRPr lang="en-US" altLang="zh-CN" dirty="0">
              <a:latin typeface="华文新魏"/>
              <a:ea typeface="华文新魏"/>
            </a:endParaRPr>
          </a:p>
          <a:p>
            <a:pPr lvl="2"/>
            <a:r>
              <a:rPr lang="zh-CN" altLang="en-US" dirty="0">
                <a:latin typeface="华文新魏"/>
                <a:ea typeface="华文新魏"/>
              </a:rPr>
              <a:t>内存、磁盘空间</a:t>
            </a:r>
            <a:endParaRPr lang="en-US" altLang="zh-CN" dirty="0">
              <a:latin typeface="华文新魏"/>
              <a:ea typeface="华文新魏"/>
            </a:endParaRPr>
          </a:p>
          <a:p>
            <a:pPr lvl="1"/>
            <a:endParaRPr lang="en-US" altLang="zh-CN" dirty="0">
              <a:latin typeface="华文新魏"/>
              <a:ea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灯片编号占位符 2"/>
          <p:cNvSpPr>
            <a:spLocks noGrp="1"/>
          </p:cNvSpPr>
          <p:nvPr>
            <p:ph type="sldNum" sz="quarter" idx="4294967295"/>
          </p:nvPr>
        </p:nvSpPr>
        <p:spPr>
          <a:xfrm>
            <a:off x="8521128" y="64960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br>
              <a:rPr lang="en-US" altLang="zh-CN" dirty="0">
                <a:latin typeface="Times New Roman" pitchFamily="18" charset="0"/>
                <a:ea typeface="华文新魏"/>
                <a:cs typeface="华文新魏"/>
              </a:rPr>
            </a:br>
            <a:r>
              <a:rPr lang="zh-CN" altLang="en-US" dirty="0">
                <a:latin typeface="Times New Roman" pitchFamily="18" charset="0"/>
                <a:ea typeface="华文新魏"/>
                <a:cs typeface="华文新魏"/>
              </a:rPr>
              <a:t>应用程序、库函数、系统调用关系</a:t>
            </a:r>
            <a:endParaRPr lang="zh-CN" altLang="en-US" dirty="0"/>
          </a:p>
        </p:txBody>
      </p:sp>
      <p:grpSp>
        <p:nvGrpSpPr>
          <p:cNvPr id="760834" name="Group 2"/>
          <p:cNvGrpSpPr/>
          <p:nvPr/>
        </p:nvGrpSpPr>
        <p:grpSpPr bwMode="auto">
          <a:xfrm>
            <a:off x="2068523" y="1500173"/>
            <a:ext cx="6959458" cy="4809275"/>
            <a:chOff x="3780" y="4404"/>
            <a:chExt cx="4623" cy="4230"/>
          </a:xfrm>
        </p:grpSpPr>
        <p:sp>
          <p:nvSpPr>
            <p:cNvPr id="760836" name="Text Box 4"/>
            <p:cNvSpPr txBox="1">
              <a:spLocks noChangeArrowheads="1"/>
            </p:cNvSpPr>
            <p:nvPr/>
          </p:nvSpPr>
          <p:spPr bwMode="auto">
            <a:xfrm>
              <a:off x="7673" y="4844"/>
              <a:ext cx="730" cy="377"/>
            </a:xfrm>
            <a:prstGeom prst="rect">
              <a:avLst/>
            </a:prstGeom>
            <a:solidFill>
              <a:srgbClr val="FFFFFF"/>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用户态</a:t>
              </a:r>
              <a:endParaRPr kumimoji="0" lang="zh-CN" sz="2000" b="1" i="0" u="none" strike="noStrike" cap="none" normalizeH="0" baseline="0" dirty="0">
                <a:ln>
                  <a:noFill/>
                </a:ln>
                <a:solidFill>
                  <a:srgbClr val="0000FF"/>
                </a:solidFill>
                <a:effectLst/>
                <a:latin typeface="STXinwei" pitchFamily="2" charset="-122"/>
                <a:ea typeface="STXinwei" pitchFamily="2" charset="-122"/>
              </a:endParaRPr>
            </a:p>
          </p:txBody>
        </p:sp>
        <p:sp>
          <p:nvSpPr>
            <p:cNvPr id="760837" name="Text Box 5"/>
            <p:cNvSpPr txBox="1">
              <a:spLocks noChangeArrowheads="1"/>
            </p:cNvSpPr>
            <p:nvPr/>
          </p:nvSpPr>
          <p:spPr bwMode="auto">
            <a:xfrm>
              <a:off x="3780" y="5128"/>
              <a:ext cx="2880" cy="543"/>
            </a:xfrm>
            <a:prstGeom prst="rect">
              <a:avLst/>
            </a:prstGeom>
            <a:solidFill>
              <a:srgbClr val="FFCCFF"/>
            </a:solidFill>
            <a:ln w="9525">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标准函数库</a:t>
              </a:r>
              <a:endParaRPr kumimoji="0" lang="zh-CN" sz="2000" b="1" i="0" u="none" strike="noStrike" cap="none" normalizeH="0" baseline="0" dirty="0">
                <a:ln>
                  <a:noFill/>
                </a:ln>
                <a:solidFill>
                  <a:srgbClr val="0000FF"/>
                </a:solidFill>
                <a:effectLst/>
                <a:latin typeface="STXinwei" pitchFamily="2" charset="-122"/>
                <a:ea typeface="STXinwei" pitchFamily="2" charset="-122"/>
              </a:endParaRPr>
            </a:p>
          </p:txBody>
        </p:sp>
        <p:sp>
          <p:nvSpPr>
            <p:cNvPr id="760839" name="Text Box 7"/>
            <p:cNvSpPr txBox="1">
              <a:spLocks noChangeArrowheads="1"/>
            </p:cNvSpPr>
            <p:nvPr/>
          </p:nvSpPr>
          <p:spPr bwMode="auto">
            <a:xfrm>
              <a:off x="3780" y="5847"/>
              <a:ext cx="3600" cy="2167"/>
            </a:xfrm>
            <a:prstGeom prst="rect">
              <a:avLst/>
            </a:prstGeom>
            <a:solidFill>
              <a:srgbClr val="FF9933"/>
            </a:solidFill>
            <a:ln w="19050">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000" b="1" i="0" u="none" strike="noStrike" cap="none" normalizeH="0" baseline="0">
                <a:ln>
                  <a:noFill/>
                </a:ln>
                <a:solidFill>
                  <a:srgbClr val="0000FF"/>
                </a:solidFill>
                <a:effectLst/>
                <a:latin typeface="STXinwei" pitchFamily="2" charset="-122"/>
                <a:ea typeface="STXinwei" pitchFamily="2" charset="-122"/>
              </a:endParaRPr>
            </a:p>
          </p:txBody>
        </p:sp>
        <p:sp>
          <p:nvSpPr>
            <p:cNvPr id="760840" name="Text Box 8"/>
            <p:cNvSpPr txBox="1">
              <a:spLocks noChangeArrowheads="1"/>
            </p:cNvSpPr>
            <p:nvPr/>
          </p:nvSpPr>
          <p:spPr bwMode="auto">
            <a:xfrm>
              <a:off x="3960" y="5974"/>
              <a:ext cx="3240" cy="387"/>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lvl="0" algn="ctr">
                <a:spcBef>
                  <a:spcPct val="0"/>
                </a:spcBef>
                <a:buClrTx/>
              </a:pPr>
              <a:r>
                <a:rPr kumimoji="0" lang="zh-CN" altLang="en-US" sz="2000" b="1" dirty="0">
                  <a:solidFill>
                    <a:srgbClr val="0000FF"/>
                  </a:solidFill>
                  <a:effectLst/>
                  <a:latin typeface="STXinwei" pitchFamily="2" charset="-122"/>
                  <a:ea typeface="STXinwei" pitchFamily="2" charset="-122"/>
                </a:rPr>
                <a:t>系统调用</a:t>
              </a:r>
              <a:r>
                <a:rPr kumimoji="0" lang="en-US" altLang="zh-CN" sz="2000" b="1" dirty="0">
                  <a:solidFill>
                    <a:srgbClr val="0000FF"/>
                  </a:solidFill>
                  <a:effectLst/>
                  <a:latin typeface="STXinwei" pitchFamily="2" charset="-122"/>
                  <a:ea typeface="STXinwei" pitchFamily="2" charset="-122"/>
                </a:rPr>
                <a:t>(</a:t>
              </a:r>
              <a:r>
                <a:rPr kumimoji="0" lang="en-US" altLang="zh-CN" sz="2000" b="1" i="0" u="none" strike="noStrike" cap="none" normalizeH="0" baseline="0" dirty="0">
                  <a:ln>
                    <a:noFill/>
                  </a:ln>
                  <a:solidFill>
                    <a:srgbClr val="0000FF"/>
                  </a:solidFill>
                  <a:effectLst/>
                  <a:latin typeface="STXinwei" pitchFamily="2" charset="-122"/>
                  <a:ea typeface="STXinwei" pitchFamily="2" charset="-122"/>
                </a:rPr>
                <a:t>POSIX</a:t>
              </a:r>
              <a:r>
                <a:rPr kumimoji="0" lang="zh-CN" altLang="en-US" sz="2000" b="1" dirty="0">
                  <a:solidFill>
                    <a:srgbClr val="0000FF"/>
                  </a:solidFill>
                  <a:effectLst/>
                  <a:latin typeface="STXinwei" pitchFamily="2" charset="-122"/>
                  <a:ea typeface="STXinwei" pitchFamily="2" charset="-122"/>
                </a:rPr>
                <a:t>标准</a:t>
              </a:r>
              <a:r>
                <a:rPr kumimoji="0" lang="en-US" altLang="zh-CN" sz="2000" b="1" i="0" u="none" strike="noStrike" cap="none" normalizeH="0" baseline="0" dirty="0">
                  <a:ln>
                    <a:noFill/>
                  </a:ln>
                  <a:solidFill>
                    <a:srgbClr val="0000FF"/>
                  </a:solidFill>
                  <a:effectLst/>
                  <a:latin typeface="STXinwei" pitchFamily="2" charset="-122"/>
                  <a:ea typeface="STXinwei" pitchFamily="2" charset="-122"/>
                </a:rPr>
                <a:t>)</a:t>
              </a: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接口</a:t>
              </a:r>
              <a:endParaRPr kumimoji="0" lang="zh-CN" sz="2000" b="1" i="0" u="none" strike="noStrike" cap="none" normalizeH="0" baseline="0" dirty="0">
                <a:ln>
                  <a:noFill/>
                </a:ln>
                <a:solidFill>
                  <a:srgbClr val="0000FF"/>
                </a:solidFill>
                <a:effectLst/>
                <a:latin typeface="STXinwei" pitchFamily="2" charset="-122"/>
                <a:ea typeface="STXinwei" pitchFamily="2" charset="-122"/>
              </a:endParaRPr>
            </a:p>
          </p:txBody>
        </p:sp>
        <p:sp>
          <p:nvSpPr>
            <p:cNvPr id="760841" name="Text Box 9"/>
            <p:cNvSpPr txBox="1">
              <a:spLocks noChangeArrowheads="1"/>
            </p:cNvSpPr>
            <p:nvPr/>
          </p:nvSpPr>
          <p:spPr bwMode="auto">
            <a:xfrm>
              <a:off x="3960" y="6540"/>
              <a:ext cx="720" cy="612"/>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STXinwei" pitchFamily="2" charset="-122"/>
                  <a:ea typeface="STXinwei" pitchFamily="2" charset="-122"/>
                </a:rPr>
                <a:t>模块</a:t>
              </a:r>
              <a:endParaRPr kumimoji="0" lang="zh-CN" sz="2000" b="1" i="0" u="none" strike="noStrike" cap="none" normalizeH="0" baseline="0" dirty="0">
                <a:ln>
                  <a:noFill/>
                </a:ln>
                <a:effectLst/>
                <a:latin typeface="STXinwei" pitchFamily="2" charset="-122"/>
                <a:ea typeface="STXinwei" pitchFamily="2" charset="-122"/>
              </a:endParaRPr>
            </a:p>
          </p:txBody>
        </p:sp>
        <p:sp>
          <p:nvSpPr>
            <p:cNvPr id="760842" name="Text Box 10"/>
            <p:cNvSpPr txBox="1">
              <a:spLocks noChangeArrowheads="1"/>
            </p:cNvSpPr>
            <p:nvPr/>
          </p:nvSpPr>
          <p:spPr bwMode="auto">
            <a:xfrm>
              <a:off x="5760" y="6540"/>
              <a:ext cx="1440" cy="1392"/>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内核</a:t>
              </a:r>
              <a:endParaRPr kumimoji="0" lang="zh-CN" altLang="en-US" sz="2000" b="1" i="0" u="none" strike="noStrike" cap="none" normalizeH="0" baseline="0" dirty="0">
                <a:ln>
                  <a:noFill/>
                </a:ln>
                <a:solidFill>
                  <a:srgbClr val="0000FF"/>
                </a:solidFill>
                <a:effectLst/>
                <a:latin typeface="STXinwei" pitchFamily="2" charset="-122"/>
                <a:ea typeface="STXinwei" pitchFamily="2" charset="-122"/>
              </a:endParaRPr>
            </a:p>
            <a:p>
              <a:pPr marL="0" marR="0" lvl="0" indent="0"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STXinwei" pitchFamily="2" charset="-122"/>
                  <a:ea typeface="STXinwei" pitchFamily="2" charset="-122"/>
                </a:rPr>
                <a:t>(</a:t>
              </a: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进程管理、存储管理、文件管理、设备管理、网络管理</a:t>
              </a:r>
              <a:r>
                <a:rPr kumimoji="0" lang="en-US" altLang="zh-CN" sz="2000" b="1" i="0" u="none" strike="noStrike" cap="none" normalizeH="0" baseline="0" dirty="0">
                  <a:ln>
                    <a:noFill/>
                  </a:ln>
                  <a:solidFill>
                    <a:srgbClr val="0000FF"/>
                  </a:solidFill>
                  <a:effectLst/>
                  <a:latin typeface="STXinwei" pitchFamily="2" charset="-122"/>
                  <a:ea typeface="STXinwei" pitchFamily="2" charset="-122"/>
                </a:rPr>
                <a:t>)</a:t>
              </a:r>
              <a:endParaRPr kumimoji="0" lang="zh-CN" altLang="zh-CN" sz="2000" b="1" i="0" u="none" strike="noStrike" cap="none" normalizeH="0" baseline="0" dirty="0">
                <a:ln>
                  <a:noFill/>
                </a:ln>
                <a:solidFill>
                  <a:srgbClr val="0000FF"/>
                </a:solidFill>
                <a:effectLst/>
                <a:latin typeface="STXinwei" pitchFamily="2" charset="-122"/>
                <a:ea typeface="STXinwei" pitchFamily="2" charset="-122"/>
              </a:endParaRPr>
            </a:p>
          </p:txBody>
        </p:sp>
        <p:sp>
          <p:nvSpPr>
            <p:cNvPr id="760843" name="Text Box 11"/>
            <p:cNvSpPr txBox="1">
              <a:spLocks noChangeArrowheads="1"/>
            </p:cNvSpPr>
            <p:nvPr/>
          </p:nvSpPr>
          <p:spPr bwMode="auto">
            <a:xfrm>
              <a:off x="3960" y="7264"/>
              <a:ext cx="720" cy="668"/>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STXinwei" pitchFamily="2" charset="-122"/>
                  <a:ea typeface="STXinwei" pitchFamily="2" charset="-122"/>
                </a:rPr>
                <a:t>设备</a:t>
              </a:r>
              <a:endParaRPr kumimoji="0" lang="zh-CN" altLang="en-US" sz="2000" b="1" i="0" u="none" strike="noStrike" cap="none" normalizeH="0" baseline="0">
                <a:ln>
                  <a:noFill/>
                </a:ln>
                <a:solidFill>
                  <a:srgbClr val="0000FF"/>
                </a:solidFill>
                <a:effectLst/>
                <a:latin typeface="STXinwei" pitchFamily="2" charset="-122"/>
                <a:ea typeface="STXinwei"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STXinwei" pitchFamily="2" charset="-122"/>
                  <a:ea typeface="STXinwei" pitchFamily="2" charset="-122"/>
                </a:rPr>
                <a:t>驱动</a:t>
              </a:r>
              <a:endParaRPr kumimoji="0" lang="zh-CN" sz="2000" b="1" i="0" u="none" strike="noStrike" cap="none" normalizeH="0" baseline="0">
                <a:ln>
                  <a:noFill/>
                </a:ln>
                <a:solidFill>
                  <a:srgbClr val="0000FF"/>
                </a:solidFill>
                <a:effectLst/>
                <a:latin typeface="STXinwei" pitchFamily="2" charset="-122"/>
                <a:ea typeface="STXinwei" pitchFamily="2" charset="-122"/>
              </a:endParaRPr>
            </a:p>
          </p:txBody>
        </p:sp>
        <p:sp>
          <p:nvSpPr>
            <p:cNvPr id="760844" name="Text Box 12"/>
            <p:cNvSpPr txBox="1">
              <a:spLocks noChangeArrowheads="1"/>
            </p:cNvSpPr>
            <p:nvPr/>
          </p:nvSpPr>
          <p:spPr bwMode="auto">
            <a:xfrm>
              <a:off x="4500" y="8229"/>
              <a:ext cx="1800" cy="405"/>
            </a:xfrm>
            <a:prstGeom prst="rect">
              <a:avLst/>
            </a:prstGeom>
            <a:solidFill>
              <a:srgbClr val="CCFFFF"/>
            </a:solidFill>
            <a:ln w="9525">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计算机硬件</a:t>
              </a:r>
              <a:endParaRPr kumimoji="0" lang="zh-CN" sz="2000" b="1" i="0" u="none" strike="noStrike" cap="none" normalizeH="0" baseline="0" dirty="0">
                <a:ln>
                  <a:noFill/>
                </a:ln>
                <a:solidFill>
                  <a:srgbClr val="0000FF"/>
                </a:solidFill>
                <a:effectLst/>
                <a:latin typeface="STXinwei" pitchFamily="2" charset="-122"/>
                <a:ea typeface="STXinwei" pitchFamily="2" charset="-122"/>
              </a:endParaRPr>
            </a:p>
          </p:txBody>
        </p:sp>
        <p:sp>
          <p:nvSpPr>
            <p:cNvPr id="760845" name="Line 13"/>
            <p:cNvSpPr>
              <a:spLocks noChangeShapeType="1"/>
            </p:cNvSpPr>
            <p:nvPr/>
          </p:nvSpPr>
          <p:spPr bwMode="auto">
            <a:xfrm>
              <a:off x="5400" y="5671"/>
              <a:ext cx="0" cy="176"/>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51" name="Line 19"/>
            <p:cNvSpPr>
              <a:spLocks noChangeShapeType="1"/>
            </p:cNvSpPr>
            <p:nvPr/>
          </p:nvSpPr>
          <p:spPr bwMode="auto">
            <a:xfrm>
              <a:off x="7045" y="5657"/>
              <a:ext cx="0" cy="362"/>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52" name="AutoShape 20"/>
            <p:cNvSpPr/>
            <p:nvPr/>
          </p:nvSpPr>
          <p:spPr bwMode="auto">
            <a:xfrm>
              <a:off x="7380" y="4404"/>
              <a:ext cx="360" cy="1267"/>
            </a:xfrm>
            <a:prstGeom prst="rightBrace">
              <a:avLst>
                <a:gd name="adj1" fmla="val 2932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53" name="Text Box 21"/>
            <p:cNvSpPr txBox="1">
              <a:spLocks noChangeArrowheads="1"/>
            </p:cNvSpPr>
            <p:nvPr/>
          </p:nvSpPr>
          <p:spPr bwMode="auto">
            <a:xfrm>
              <a:off x="7702" y="6898"/>
              <a:ext cx="635" cy="397"/>
            </a:xfrm>
            <a:prstGeom prst="rect">
              <a:avLst/>
            </a:prstGeom>
            <a:solidFill>
              <a:srgbClr val="FFFFFF"/>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STXinwei" pitchFamily="2" charset="-122"/>
                  <a:ea typeface="STXinwei" pitchFamily="2" charset="-122"/>
                </a:rPr>
                <a:t>核心态</a:t>
              </a:r>
              <a:endParaRPr kumimoji="0" lang="zh-CN" sz="2000" b="1" i="0" u="none" strike="noStrike" cap="none" normalizeH="0" baseline="0" dirty="0">
                <a:ln>
                  <a:noFill/>
                </a:ln>
                <a:effectLst/>
                <a:latin typeface="STXinwei" pitchFamily="2" charset="-122"/>
                <a:ea typeface="STXinwei" pitchFamily="2" charset="-122"/>
              </a:endParaRPr>
            </a:p>
          </p:txBody>
        </p:sp>
        <p:sp>
          <p:nvSpPr>
            <p:cNvPr id="760854" name="AutoShape 22"/>
            <p:cNvSpPr/>
            <p:nvPr/>
          </p:nvSpPr>
          <p:spPr bwMode="auto">
            <a:xfrm>
              <a:off x="7380" y="5852"/>
              <a:ext cx="360" cy="2162"/>
            </a:xfrm>
            <a:prstGeom prst="rightBrace">
              <a:avLst>
                <a:gd name="adj1" fmla="val 5675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57" name="Line 25"/>
            <p:cNvSpPr>
              <a:spLocks noChangeShapeType="1"/>
            </p:cNvSpPr>
            <p:nvPr/>
          </p:nvSpPr>
          <p:spPr bwMode="auto">
            <a:xfrm>
              <a:off x="5400" y="4918"/>
              <a:ext cx="0" cy="206"/>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58" name="Line 26"/>
            <p:cNvSpPr>
              <a:spLocks noChangeShapeType="1"/>
            </p:cNvSpPr>
            <p:nvPr/>
          </p:nvSpPr>
          <p:spPr bwMode="auto">
            <a:xfrm>
              <a:off x="5400" y="8073"/>
              <a:ext cx="0" cy="156"/>
            </a:xfrm>
            <a:prstGeom prst="line">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61" name="Text Box 29"/>
            <p:cNvSpPr txBox="1">
              <a:spLocks noChangeArrowheads="1"/>
            </p:cNvSpPr>
            <p:nvPr/>
          </p:nvSpPr>
          <p:spPr bwMode="auto">
            <a:xfrm>
              <a:off x="4860" y="6528"/>
              <a:ext cx="720" cy="624"/>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STXinwei" pitchFamily="2" charset="-122"/>
                  <a:ea typeface="STXinwei" pitchFamily="2" charset="-122"/>
                </a:rPr>
                <a:t>模块</a:t>
              </a:r>
              <a:endParaRPr kumimoji="0" lang="zh-CN" altLang="en-US" sz="2000" b="1" i="0" u="none" strike="noStrike" cap="none" normalizeH="0" baseline="0" dirty="0">
                <a:ln>
                  <a:noFill/>
                </a:ln>
                <a:effectLst/>
                <a:latin typeface="STXinwei" pitchFamily="2" charset="-122"/>
                <a:ea typeface="STXinwei"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STXinwei" pitchFamily="2" charset="-122"/>
                  <a:ea typeface="STXinwei" pitchFamily="2" charset="-122"/>
                </a:rPr>
                <a:t>接口</a:t>
              </a:r>
              <a:endParaRPr kumimoji="0" lang="zh-CN" sz="2000" b="1" i="0" u="none" strike="noStrike" cap="none" normalizeH="0" baseline="0" dirty="0">
                <a:ln>
                  <a:noFill/>
                </a:ln>
                <a:effectLst/>
                <a:latin typeface="STXinwei" pitchFamily="2" charset="-122"/>
                <a:ea typeface="STXinwei" pitchFamily="2" charset="-122"/>
              </a:endParaRPr>
            </a:p>
          </p:txBody>
        </p:sp>
        <p:sp>
          <p:nvSpPr>
            <p:cNvPr id="760862" name="Text Box 30"/>
            <p:cNvSpPr txBox="1">
              <a:spLocks noChangeArrowheads="1"/>
            </p:cNvSpPr>
            <p:nvPr/>
          </p:nvSpPr>
          <p:spPr bwMode="auto">
            <a:xfrm>
              <a:off x="4860" y="7309"/>
              <a:ext cx="720" cy="624"/>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STXinwei" pitchFamily="2" charset="-122"/>
                  <a:ea typeface="STXinwei" pitchFamily="2" charset="-122"/>
                </a:rPr>
                <a:t>驱动</a:t>
              </a:r>
              <a:endParaRPr kumimoji="0" lang="zh-CN" altLang="en-US" sz="2000" b="1" i="0" u="none" strike="noStrike" cap="none" normalizeH="0" baseline="0">
                <a:ln>
                  <a:noFill/>
                </a:ln>
                <a:solidFill>
                  <a:srgbClr val="0000FF"/>
                </a:solidFill>
                <a:effectLst/>
                <a:latin typeface="STXinwei" pitchFamily="2" charset="-122"/>
                <a:ea typeface="STXinwei"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STXinwei" pitchFamily="2" charset="-122"/>
                  <a:ea typeface="STXinwei" pitchFamily="2" charset="-122"/>
                </a:rPr>
                <a:t>接口</a:t>
              </a:r>
              <a:endParaRPr kumimoji="0" lang="zh-CN" sz="2000" b="1" i="0" u="none" strike="noStrike" cap="none" normalizeH="0" baseline="0">
                <a:ln>
                  <a:noFill/>
                </a:ln>
                <a:solidFill>
                  <a:srgbClr val="0000FF"/>
                </a:solidFill>
                <a:effectLst/>
                <a:latin typeface="STXinwei" pitchFamily="2" charset="-122"/>
                <a:ea typeface="STXinwei" pitchFamily="2" charset="-122"/>
              </a:endParaRPr>
            </a:p>
          </p:txBody>
        </p:sp>
      </p:grpSp>
      <p:grpSp>
        <p:nvGrpSpPr>
          <p:cNvPr id="42" name="组合 41"/>
          <p:cNvGrpSpPr/>
          <p:nvPr/>
        </p:nvGrpSpPr>
        <p:grpSpPr>
          <a:xfrm>
            <a:off x="2071670" y="1357298"/>
            <a:ext cx="5429288" cy="1571636"/>
            <a:chOff x="2071670" y="1357298"/>
            <a:chExt cx="5429288" cy="1571636"/>
          </a:xfrm>
        </p:grpSpPr>
        <p:grpSp>
          <p:nvGrpSpPr>
            <p:cNvPr id="36" name="组合 35"/>
            <p:cNvGrpSpPr/>
            <p:nvPr/>
          </p:nvGrpSpPr>
          <p:grpSpPr>
            <a:xfrm>
              <a:off x="2071670" y="1357298"/>
              <a:ext cx="5429288" cy="1571636"/>
              <a:chOff x="2071670" y="1357298"/>
              <a:chExt cx="5429288" cy="1571636"/>
            </a:xfrm>
            <a:solidFill>
              <a:srgbClr val="66FF99"/>
            </a:solidFill>
          </p:grpSpPr>
          <p:sp>
            <p:nvSpPr>
              <p:cNvPr id="34" name="Text Box 8"/>
              <p:cNvSpPr txBox="1">
                <a:spLocks noChangeArrowheads="1"/>
              </p:cNvSpPr>
              <p:nvPr/>
            </p:nvSpPr>
            <p:spPr bwMode="auto">
              <a:xfrm>
                <a:off x="2071670" y="1357298"/>
                <a:ext cx="5429288" cy="714380"/>
              </a:xfrm>
              <a:prstGeom prst="rect">
                <a:avLst/>
              </a:prstGeom>
              <a:solidFill>
                <a:srgbClr val="66FF99"/>
              </a:solidFill>
              <a:ln w="9525">
                <a:solidFill>
                  <a:srgbClr val="000000"/>
                </a:solidFill>
                <a:miter lim="800000"/>
              </a:ln>
            </p:spPr>
            <p:txBody>
              <a:bodyPr vert="horz" wrap="square" lIns="91440" tIns="45720" rIns="91440" bIns="45720" numCol="1" anchor="ctr" anchorCtr="1" compatLnSpc="1"/>
              <a:lstStyle/>
              <a:p>
                <a:pPr lvl="0" algn="ctr">
                  <a:spcBef>
                    <a:spcPct val="0"/>
                  </a:spcBef>
                  <a:buClrTx/>
                </a:pPr>
                <a:r>
                  <a:rPr kumimoji="0" lang="zh-CN" altLang="en-US" sz="2000" b="1" dirty="0">
                    <a:solidFill>
                      <a:srgbClr val="0000FF"/>
                    </a:solidFill>
                    <a:effectLst/>
                    <a:latin typeface="STXinwei" pitchFamily="2" charset="-122"/>
                    <a:ea typeface="STXinwei" pitchFamily="2" charset="-122"/>
                  </a:rPr>
                  <a:t>应用程序</a:t>
                </a:r>
                <a:endParaRPr kumimoji="0" lang="zh-CN" altLang="en-US" sz="2000" b="1" dirty="0">
                  <a:solidFill>
                    <a:srgbClr val="0000FF"/>
                  </a:solidFill>
                  <a:effectLst/>
                  <a:latin typeface="STXinwei" pitchFamily="2" charset="-122"/>
                  <a:ea typeface="STXinwei" pitchFamily="2" charset="-122"/>
                </a:endParaRPr>
              </a:p>
            </p:txBody>
          </p:sp>
          <p:sp>
            <p:nvSpPr>
              <p:cNvPr id="35" name="Text Box 8"/>
              <p:cNvSpPr txBox="1">
                <a:spLocks noChangeArrowheads="1"/>
              </p:cNvSpPr>
              <p:nvPr/>
            </p:nvSpPr>
            <p:spPr bwMode="auto">
              <a:xfrm>
                <a:off x="6715140" y="2071678"/>
                <a:ext cx="785818" cy="857256"/>
              </a:xfrm>
              <a:prstGeom prst="rect">
                <a:avLst/>
              </a:prstGeom>
              <a:grp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sz="2000" b="1" i="0" u="none" strike="noStrike" cap="none" normalizeH="0" baseline="0" dirty="0">
                  <a:ln>
                    <a:noFill/>
                  </a:ln>
                  <a:solidFill>
                    <a:srgbClr val="0000FF"/>
                  </a:solidFill>
                  <a:effectLst/>
                  <a:latin typeface="STXinwei" pitchFamily="2" charset="-122"/>
                  <a:ea typeface="STXinwei" pitchFamily="2" charset="-122"/>
                </a:endParaRPr>
              </a:p>
            </p:txBody>
          </p:sp>
        </p:grpSp>
        <p:sp>
          <p:nvSpPr>
            <p:cNvPr id="41" name="TextBox 40"/>
            <p:cNvSpPr txBox="1"/>
            <p:nvPr/>
          </p:nvSpPr>
          <p:spPr>
            <a:xfrm>
              <a:off x="6715140" y="1785926"/>
              <a:ext cx="785818" cy="369332"/>
            </a:xfrm>
            <a:prstGeom prst="rect">
              <a:avLst/>
            </a:prstGeom>
            <a:solidFill>
              <a:srgbClr val="66FF99"/>
            </a:solidFill>
            <a:ln w="0">
              <a:noFill/>
            </a:ln>
          </p:spPr>
          <p:txBody>
            <a:bodyPr wrap="square" rtlCol="0">
              <a:spAutoFit/>
            </a:bodyPr>
            <a:lstStyle/>
            <a:p>
              <a:endParaRPr lang="zh-CN" altLang="en-US" dirty="0">
                <a:latin typeface="STXinwei" pitchFamily="2" charset="-122"/>
                <a:ea typeface="STXinwei" pitchFamily="2" charset="-122"/>
              </a:endParaRPr>
            </a:p>
          </p:txBody>
        </p:sp>
      </p:grpSp>
    </p:spTree>
  </p:cSld>
  <p:clrMapOvr>
    <a:masterClrMapping/>
  </p:clrMapOvr>
  <p:transition spd="slow">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755650" y="1431925"/>
            <a:ext cx="7777163" cy="4876800"/>
          </a:xfrm>
        </p:spPr>
        <p:txBody>
          <a:bodyPr/>
          <a:lstStyle/>
          <a:p>
            <a:pPr eaLnBrk="1" hangingPunct="1">
              <a:buFontTx/>
              <a:buNone/>
            </a:pPr>
            <a:endParaRPr lang="en-US" altLang="zh-CN" sz="4000">
              <a:latin typeface="华文新魏"/>
              <a:ea typeface="华文新魏"/>
              <a:cs typeface="华文新魏"/>
            </a:endParaRPr>
          </a:p>
          <a:p>
            <a:pPr eaLnBrk="1" hangingPunct="1"/>
            <a:endParaRPr lang="en-US" altLang="zh-CN" sz="4000">
              <a:latin typeface="华文新魏"/>
              <a:ea typeface="华文新魏"/>
              <a:cs typeface="华文新魏"/>
            </a:endParaRPr>
          </a:p>
        </p:txBody>
      </p:sp>
      <p:grpSp>
        <p:nvGrpSpPr>
          <p:cNvPr id="9220" name="Group 22"/>
          <p:cNvGrpSpPr/>
          <p:nvPr/>
        </p:nvGrpSpPr>
        <p:grpSpPr bwMode="auto">
          <a:xfrm>
            <a:off x="1187450" y="1772816"/>
            <a:ext cx="6342063" cy="4608513"/>
            <a:chOff x="748" y="1026"/>
            <a:chExt cx="3995" cy="2903"/>
          </a:xfrm>
        </p:grpSpPr>
        <p:sp>
          <p:nvSpPr>
            <p:cNvPr id="86021" name="Text Box 5"/>
            <p:cNvSpPr txBox="1">
              <a:spLocks noChangeArrowheads="1"/>
            </p:cNvSpPr>
            <p:nvPr/>
          </p:nvSpPr>
          <p:spPr bwMode="auto">
            <a:xfrm>
              <a:off x="2253" y="1026"/>
              <a:ext cx="1291" cy="335"/>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1800">
                  <a:solidFill>
                    <a:srgbClr val="0000FF"/>
                  </a:solidFill>
                  <a:latin typeface="华文新魏"/>
                  <a:ea typeface="华文新魏"/>
                  <a:cs typeface="华文新魏"/>
                </a:rPr>
                <a:t>调用</a:t>
              </a:r>
              <a:r>
                <a:rPr lang="en-US" altLang="zh-CN" sz="1800">
                  <a:solidFill>
                    <a:srgbClr val="0000FF"/>
                  </a:solidFill>
                  <a:latin typeface="华文新魏"/>
                  <a:ea typeface="华文新魏"/>
                  <a:cs typeface="华文新魏"/>
                </a:rPr>
                <a:t>fprintf( )</a:t>
              </a:r>
              <a:endParaRPr lang="en-US" altLang="zh-CN" sz="1800">
                <a:solidFill>
                  <a:srgbClr val="0000FF"/>
                </a:solidFill>
                <a:latin typeface="华文新魏"/>
                <a:ea typeface="华文新魏"/>
                <a:cs typeface="华文新魏"/>
              </a:endParaRPr>
            </a:p>
          </p:txBody>
        </p:sp>
        <p:sp>
          <p:nvSpPr>
            <p:cNvPr id="9222" name="Text Box 6"/>
            <p:cNvSpPr txBox="1">
              <a:spLocks noChangeArrowheads="1"/>
            </p:cNvSpPr>
            <p:nvPr/>
          </p:nvSpPr>
          <p:spPr bwMode="auto">
            <a:xfrm>
              <a:off x="1014" y="1137"/>
              <a:ext cx="959" cy="343"/>
            </a:xfrm>
            <a:prstGeom prst="rect">
              <a:avLst/>
            </a:prstGeom>
            <a:solidFill>
              <a:srgbClr val="FFCC00"/>
            </a:solid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a:solidFill>
                    <a:srgbClr val="0000FF"/>
                  </a:solidFill>
                  <a:latin typeface="华文新魏"/>
                  <a:ea typeface="华文新魏"/>
                  <a:cs typeface="华文新魏"/>
                </a:rPr>
                <a:t>应用程序</a:t>
              </a:r>
              <a:endParaRPr lang="zh-CN" altLang="en-US">
                <a:solidFill>
                  <a:srgbClr val="0000FF"/>
                </a:solidFill>
                <a:latin typeface="华文新魏"/>
                <a:ea typeface="华文新魏"/>
                <a:cs typeface="华文新魏"/>
              </a:endParaRPr>
            </a:p>
          </p:txBody>
        </p:sp>
        <p:sp>
          <p:nvSpPr>
            <p:cNvPr id="9223" name="Text Box 7"/>
            <p:cNvSpPr txBox="1">
              <a:spLocks noChangeArrowheads="1"/>
            </p:cNvSpPr>
            <p:nvPr/>
          </p:nvSpPr>
          <p:spPr bwMode="auto">
            <a:xfrm>
              <a:off x="881" y="2366"/>
              <a:ext cx="820" cy="293"/>
            </a:xfrm>
            <a:prstGeom prst="rect">
              <a:avLst/>
            </a:prstGeom>
            <a:solidFill>
              <a:srgbClr val="FFCC00"/>
            </a:solid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a:solidFill>
                    <a:srgbClr val="0000FF"/>
                  </a:solidFill>
                  <a:latin typeface="华文新魏"/>
                  <a:ea typeface="华文新魏"/>
                  <a:cs typeface="华文新魏"/>
                </a:rPr>
                <a:t>C</a:t>
              </a:r>
              <a:r>
                <a:rPr lang="zh-CN" altLang="en-US">
                  <a:solidFill>
                    <a:srgbClr val="0000FF"/>
                  </a:solidFill>
                  <a:latin typeface="华文新魏"/>
                  <a:ea typeface="华文新魏"/>
                  <a:cs typeface="华文新魏"/>
                </a:rPr>
                <a:t>函数库</a:t>
              </a:r>
              <a:endParaRPr lang="zh-CN" altLang="en-US">
                <a:solidFill>
                  <a:srgbClr val="0000FF"/>
                </a:solidFill>
                <a:latin typeface="华文新魏"/>
                <a:ea typeface="华文新魏"/>
                <a:cs typeface="华文新魏"/>
              </a:endParaRPr>
            </a:p>
          </p:txBody>
        </p:sp>
        <p:sp>
          <p:nvSpPr>
            <p:cNvPr id="9224" name="Text Box 8"/>
            <p:cNvSpPr txBox="1">
              <a:spLocks noChangeArrowheads="1"/>
            </p:cNvSpPr>
            <p:nvPr/>
          </p:nvSpPr>
          <p:spPr bwMode="auto">
            <a:xfrm>
              <a:off x="881" y="3370"/>
              <a:ext cx="774" cy="287"/>
            </a:xfrm>
            <a:prstGeom prst="rect">
              <a:avLst/>
            </a:prstGeom>
            <a:solidFill>
              <a:schemeClr val="accent1"/>
            </a:solid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a:solidFill>
                    <a:srgbClr val="0000FF"/>
                  </a:solidFill>
                  <a:latin typeface="华文新魏"/>
                  <a:ea typeface="华文新魏"/>
                  <a:cs typeface="华文新魏"/>
                </a:rPr>
                <a:t>内核</a:t>
              </a:r>
              <a:endParaRPr lang="zh-CN" altLang="en-US">
                <a:solidFill>
                  <a:srgbClr val="0000FF"/>
                </a:solidFill>
                <a:latin typeface="华文新魏"/>
                <a:ea typeface="华文新魏"/>
                <a:cs typeface="华文新魏"/>
              </a:endParaRPr>
            </a:p>
          </p:txBody>
        </p:sp>
        <p:sp>
          <p:nvSpPr>
            <p:cNvPr id="9225" name="Line 9"/>
            <p:cNvSpPr>
              <a:spLocks noChangeShapeType="1"/>
            </p:cNvSpPr>
            <p:nvPr/>
          </p:nvSpPr>
          <p:spPr bwMode="auto">
            <a:xfrm>
              <a:off x="748" y="3035"/>
              <a:ext cx="3995" cy="0"/>
            </a:xfrm>
            <a:prstGeom prst="line">
              <a:avLst/>
            </a:prstGeom>
            <a:noFill/>
            <a:ln w="9525">
              <a:solidFill>
                <a:srgbClr val="000000"/>
              </a:solidFill>
              <a:round/>
            </a:ln>
          </p:spPr>
          <p:txBody>
            <a:bodyPr/>
            <a:lstStyle/>
            <a:p>
              <a:endParaRPr lang="zh-CN" altLang="en-US"/>
            </a:p>
          </p:txBody>
        </p:sp>
        <p:sp>
          <p:nvSpPr>
            <p:cNvPr id="86026" name="AutoShape 10"/>
            <p:cNvSpPr>
              <a:spLocks noChangeArrowheads="1"/>
            </p:cNvSpPr>
            <p:nvPr/>
          </p:nvSpPr>
          <p:spPr bwMode="auto">
            <a:xfrm>
              <a:off x="2080" y="1472"/>
              <a:ext cx="1433" cy="1452"/>
            </a:xfrm>
            <a:prstGeom prst="can">
              <a:avLst>
                <a:gd name="adj" fmla="val 25331"/>
              </a:avLst>
            </a:prstGeom>
            <a:solidFill>
              <a:srgbClr val="FFCC00"/>
            </a:solidFill>
            <a:ln w="9525">
              <a:solidFill>
                <a:srgbClr val="000000"/>
              </a:solidFill>
              <a:round/>
            </a:ln>
            <a:effectLst>
              <a:outerShdw dist="107763" dir="18900000" algn="ctr" rotWithShape="0">
                <a:srgbClr val="808080"/>
              </a:outerShdw>
            </a:effectLst>
          </p:spPr>
          <p:txBody>
            <a:bodyPr/>
            <a:lstStyle/>
            <a:p>
              <a:pPr>
                <a:defRPr/>
              </a:pPr>
              <a:endParaRPr lang="zh-CN" altLang="en-US">
                <a:latin typeface="Times New Roman" pitchFamily="18" charset="0"/>
                <a:ea typeface="宋体" pitchFamily="2" charset="-122"/>
                <a:cs typeface="+mn-cs"/>
              </a:endParaRPr>
            </a:p>
          </p:txBody>
        </p:sp>
        <p:sp>
          <p:nvSpPr>
            <p:cNvPr id="86027" name="Text Box 11"/>
            <p:cNvSpPr txBox="1">
              <a:spLocks noChangeArrowheads="1"/>
            </p:cNvSpPr>
            <p:nvPr/>
          </p:nvSpPr>
          <p:spPr bwMode="auto">
            <a:xfrm>
              <a:off x="1813" y="3148"/>
              <a:ext cx="1731" cy="335"/>
            </a:xfrm>
            <a:prstGeom prst="rect">
              <a:avLst/>
            </a:prstGeom>
            <a:solidFill>
              <a:schemeClr val="accent1"/>
            </a:solidFill>
            <a:ln w="9525">
              <a:solidFill>
                <a:srgbClr val="0066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dirty="0">
                  <a:solidFill>
                    <a:srgbClr val="0000FF"/>
                  </a:solidFill>
                  <a:latin typeface="华文新魏"/>
                  <a:ea typeface="华文新魏"/>
                  <a:cs typeface="华文新魏"/>
                </a:rPr>
                <a:t>系统调用处理程序</a:t>
              </a:r>
              <a:endParaRPr lang="zh-CN" altLang="en-US" dirty="0">
                <a:solidFill>
                  <a:srgbClr val="0000FF"/>
                </a:solidFill>
                <a:latin typeface="华文新魏"/>
                <a:ea typeface="华文新魏"/>
                <a:cs typeface="华文新魏"/>
              </a:endParaRPr>
            </a:p>
          </p:txBody>
        </p:sp>
        <p:sp>
          <p:nvSpPr>
            <p:cNvPr id="27660" name="Text Box 12"/>
            <p:cNvSpPr txBox="1">
              <a:spLocks noChangeArrowheads="1"/>
            </p:cNvSpPr>
            <p:nvPr/>
          </p:nvSpPr>
          <p:spPr bwMode="auto">
            <a:xfrm>
              <a:off x="2120" y="1919"/>
              <a:ext cx="1304" cy="831"/>
            </a:xfrm>
            <a:prstGeom prst="rect">
              <a:avLst/>
            </a:prstGeom>
            <a:solidFill>
              <a:srgbClr val="FFCC00"/>
            </a:solidFill>
            <a:ln w="9525">
              <a:noFill/>
              <a:miter lim="800000"/>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100" dirty="0">
                  <a:solidFill>
                    <a:srgbClr val="0000FF"/>
                  </a:solidFill>
                  <a:latin typeface="华文新魏"/>
                  <a:ea typeface="华文新魏"/>
                  <a:cs typeface="华文新魏"/>
                </a:rPr>
                <a:t>C</a:t>
              </a:r>
              <a:r>
                <a:rPr lang="zh-CN" altLang="en-US" sz="2100" dirty="0">
                  <a:solidFill>
                    <a:srgbClr val="0000FF"/>
                  </a:solidFill>
                  <a:latin typeface="华文新魏"/>
                  <a:ea typeface="华文新魏"/>
                  <a:cs typeface="华文新魏"/>
                </a:rPr>
                <a:t>库中的</a:t>
              </a:r>
              <a:r>
                <a:rPr lang="en-US" altLang="zh-CN" sz="2100" dirty="0" err="1">
                  <a:solidFill>
                    <a:srgbClr val="0000FF"/>
                  </a:solidFill>
                  <a:latin typeface="华文新魏"/>
                  <a:ea typeface="华文新魏"/>
                  <a:cs typeface="华文新魏"/>
                </a:rPr>
                <a:t>fprintf</a:t>
              </a:r>
              <a:r>
                <a:rPr lang="en-US" altLang="zh-CN" sz="2100" dirty="0">
                  <a:solidFill>
                    <a:srgbClr val="0000FF"/>
                  </a:solidFill>
                  <a:latin typeface="华文新魏"/>
                  <a:ea typeface="华文新魏"/>
                  <a:cs typeface="华文新魏"/>
                </a:rPr>
                <a:t>( )</a:t>
              </a:r>
              <a:endParaRPr lang="en-US" altLang="zh-CN" sz="2100" dirty="0">
                <a:solidFill>
                  <a:srgbClr val="0000FF"/>
                </a:solidFill>
                <a:latin typeface="华文新魏"/>
                <a:ea typeface="华文新魏"/>
                <a:cs typeface="华文新魏"/>
              </a:endParaRPr>
            </a:p>
            <a:p>
              <a:pPr algn="just" eaLnBrk="1" hangingPunct="1"/>
              <a:r>
                <a:rPr lang="zh-CN" altLang="en-US" sz="2100" dirty="0">
                  <a:solidFill>
                    <a:srgbClr val="0000FF"/>
                  </a:solidFill>
                  <a:latin typeface="华文新魏"/>
                  <a:ea typeface="华文新魏"/>
                  <a:cs typeface="华文新魏"/>
                </a:rPr>
                <a:t>     封装程序</a:t>
              </a:r>
              <a:endParaRPr lang="zh-CN" altLang="en-US" sz="2100" dirty="0">
                <a:solidFill>
                  <a:srgbClr val="0000FF"/>
                </a:solidFill>
                <a:latin typeface="华文新魏"/>
                <a:ea typeface="华文新魏"/>
                <a:cs typeface="华文新魏"/>
              </a:endParaRPr>
            </a:p>
            <a:p>
              <a:pPr eaLnBrk="1" hangingPunct="1"/>
              <a:endParaRPr lang="en-US" altLang="zh-CN" sz="1800" dirty="0">
                <a:solidFill>
                  <a:srgbClr val="0000FF"/>
                </a:solidFill>
                <a:latin typeface="华文新魏"/>
                <a:ea typeface="华文新魏"/>
                <a:cs typeface="华文新魏"/>
              </a:endParaRPr>
            </a:p>
          </p:txBody>
        </p:sp>
        <p:sp>
          <p:nvSpPr>
            <p:cNvPr id="9229" name="Text Box 13"/>
            <p:cNvSpPr txBox="1">
              <a:spLocks noChangeArrowheads="1"/>
            </p:cNvSpPr>
            <p:nvPr/>
          </p:nvSpPr>
          <p:spPr bwMode="auto">
            <a:xfrm>
              <a:off x="3944" y="2589"/>
              <a:ext cx="799" cy="335"/>
            </a:xfrm>
            <a:prstGeom prst="rect">
              <a:avLst/>
            </a:prstGeom>
            <a:solidFill>
              <a:srgbClr val="FFCC00"/>
            </a:solid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a:solidFill>
                    <a:srgbClr val="0000FF"/>
                  </a:solidFill>
                  <a:latin typeface="华文新魏"/>
                  <a:ea typeface="华文新魏"/>
                  <a:cs typeface="华文新魏"/>
                </a:rPr>
                <a:t>用户态</a:t>
              </a:r>
              <a:endParaRPr lang="zh-CN" altLang="en-US">
                <a:solidFill>
                  <a:srgbClr val="0000FF"/>
                </a:solidFill>
                <a:latin typeface="华文新魏"/>
                <a:ea typeface="华文新魏"/>
                <a:cs typeface="华文新魏"/>
              </a:endParaRPr>
            </a:p>
          </p:txBody>
        </p:sp>
        <p:sp>
          <p:nvSpPr>
            <p:cNvPr id="9230" name="Text Box 14"/>
            <p:cNvSpPr txBox="1">
              <a:spLocks noChangeArrowheads="1"/>
            </p:cNvSpPr>
            <p:nvPr/>
          </p:nvSpPr>
          <p:spPr bwMode="auto">
            <a:xfrm>
              <a:off x="3944" y="3148"/>
              <a:ext cx="799" cy="335"/>
            </a:xfrm>
            <a:prstGeom prst="rect">
              <a:avLst/>
            </a:prstGeom>
            <a:solidFill>
              <a:schemeClr val="accent1"/>
            </a:solid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dirty="0">
                  <a:solidFill>
                    <a:srgbClr val="0000FF"/>
                  </a:solidFill>
                  <a:latin typeface="华文新魏"/>
                  <a:ea typeface="华文新魏"/>
                  <a:cs typeface="华文新魏"/>
                </a:rPr>
                <a:t>核心态</a:t>
              </a:r>
              <a:endParaRPr lang="zh-CN" altLang="en-US" dirty="0">
                <a:solidFill>
                  <a:srgbClr val="0000FF"/>
                </a:solidFill>
                <a:latin typeface="华文新魏"/>
                <a:ea typeface="华文新魏"/>
                <a:cs typeface="华文新魏"/>
              </a:endParaRPr>
            </a:p>
          </p:txBody>
        </p:sp>
        <p:sp>
          <p:nvSpPr>
            <p:cNvPr id="9231" name="AutoShape 15"/>
            <p:cNvSpPr>
              <a:spLocks noChangeArrowheads="1"/>
            </p:cNvSpPr>
            <p:nvPr/>
          </p:nvSpPr>
          <p:spPr bwMode="auto">
            <a:xfrm>
              <a:off x="3544" y="1026"/>
              <a:ext cx="267" cy="1005"/>
            </a:xfrm>
            <a:prstGeom prst="curvedLeftArrow">
              <a:avLst>
                <a:gd name="adj1" fmla="val 106265"/>
                <a:gd name="adj2" fmla="val 181545"/>
                <a:gd name="adj3" fmla="val 33333"/>
              </a:avLst>
            </a:prstGeom>
            <a:solidFill>
              <a:srgbClr val="CCFF66"/>
            </a:solidFill>
            <a:ln w="9525">
              <a:solidFill>
                <a:srgbClr val="000000"/>
              </a:solidFill>
              <a:miter lim="800000"/>
            </a:ln>
          </p:spPr>
          <p:txBody>
            <a:bodyPr/>
            <a:lstStyle/>
            <a:p>
              <a:endParaRPr lang="zh-CN" altLang="en-US"/>
            </a:p>
          </p:txBody>
        </p:sp>
        <p:sp>
          <p:nvSpPr>
            <p:cNvPr id="9232" name="AutoShape 16"/>
            <p:cNvSpPr>
              <a:spLocks noChangeArrowheads="1"/>
            </p:cNvSpPr>
            <p:nvPr/>
          </p:nvSpPr>
          <p:spPr bwMode="auto">
            <a:xfrm>
              <a:off x="3544" y="1919"/>
              <a:ext cx="134" cy="670"/>
            </a:xfrm>
            <a:prstGeom prst="curvedLeftArrow">
              <a:avLst>
                <a:gd name="adj1" fmla="val 100000"/>
                <a:gd name="adj2" fmla="val 200000"/>
                <a:gd name="adj3" fmla="val 33333"/>
              </a:avLst>
            </a:prstGeom>
            <a:solidFill>
              <a:srgbClr val="CCFF66"/>
            </a:solidFill>
            <a:ln w="9525">
              <a:solidFill>
                <a:srgbClr val="000000"/>
              </a:solidFill>
              <a:miter lim="800000"/>
            </a:ln>
          </p:spPr>
          <p:txBody>
            <a:bodyPr/>
            <a:lstStyle/>
            <a:p>
              <a:endParaRPr lang="zh-CN" altLang="en-US"/>
            </a:p>
          </p:txBody>
        </p:sp>
        <p:sp>
          <p:nvSpPr>
            <p:cNvPr id="9233" name="AutoShape 17"/>
            <p:cNvSpPr>
              <a:spLocks noChangeArrowheads="1"/>
            </p:cNvSpPr>
            <p:nvPr/>
          </p:nvSpPr>
          <p:spPr bwMode="auto">
            <a:xfrm>
              <a:off x="3544" y="2589"/>
              <a:ext cx="134" cy="781"/>
            </a:xfrm>
            <a:prstGeom prst="curvedLeftArrow">
              <a:avLst>
                <a:gd name="adj1" fmla="val 116567"/>
                <a:gd name="adj2" fmla="val 233134"/>
                <a:gd name="adj3" fmla="val 33333"/>
              </a:avLst>
            </a:prstGeom>
            <a:solidFill>
              <a:srgbClr val="CCFF66"/>
            </a:solidFill>
            <a:ln w="9525">
              <a:solidFill>
                <a:srgbClr val="000000"/>
              </a:solidFill>
              <a:miter lim="800000"/>
            </a:ln>
          </p:spPr>
          <p:txBody>
            <a:bodyPr/>
            <a:lstStyle/>
            <a:p>
              <a:endParaRPr lang="zh-CN" altLang="en-US"/>
            </a:p>
          </p:txBody>
        </p:sp>
        <p:sp>
          <p:nvSpPr>
            <p:cNvPr id="86035" name="Text Box 19"/>
            <p:cNvSpPr txBox="1">
              <a:spLocks noChangeArrowheads="1"/>
            </p:cNvSpPr>
            <p:nvPr/>
          </p:nvSpPr>
          <p:spPr bwMode="auto">
            <a:xfrm>
              <a:off x="1813" y="3594"/>
              <a:ext cx="1721" cy="335"/>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lgn="just">
                <a:defRPr/>
              </a:pPr>
              <a:r>
                <a:rPr lang="en-US" altLang="zh-CN" sz="1800">
                  <a:solidFill>
                    <a:srgbClr val="0000FF"/>
                  </a:solidFill>
                  <a:latin typeface="华文新魏"/>
                  <a:ea typeface="华文新魏"/>
                  <a:cs typeface="+mn-cs"/>
                </a:rPr>
                <a:t>sys_write( )</a:t>
              </a:r>
              <a:r>
                <a:rPr lang="zh-CN" altLang="en-US" sz="1800">
                  <a:solidFill>
                    <a:srgbClr val="0000FF"/>
                  </a:solidFill>
                  <a:latin typeface="华文新魏"/>
                  <a:ea typeface="华文新魏"/>
                  <a:cs typeface="+mn-cs"/>
                </a:rPr>
                <a:t>内核函数</a:t>
              </a:r>
              <a:endParaRPr lang="zh-CN" altLang="en-US" sz="1800">
                <a:solidFill>
                  <a:srgbClr val="0000FF"/>
                </a:solidFill>
                <a:latin typeface="华文新魏"/>
                <a:ea typeface="华文新魏"/>
                <a:cs typeface="+mn-cs"/>
              </a:endParaRPr>
            </a:p>
          </p:txBody>
        </p:sp>
        <p:sp>
          <p:nvSpPr>
            <p:cNvPr id="9235" name="AutoShape 20"/>
            <p:cNvSpPr>
              <a:spLocks noChangeArrowheads="1"/>
            </p:cNvSpPr>
            <p:nvPr/>
          </p:nvSpPr>
          <p:spPr bwMode="auto">
            <a:xfrm>
              <a:off x="3524" y="3370"/>
              <a:ext cx="287" cy="559"/>
            </a:xfrm>
            <a:prstGeom prst="curvedLeftArrow">
              <a:avLst>
                <a:gd name="adj1" fmla="val 38955"/>
                <a:gd name="adj2" fmla="val 77909"/>
                <a:gd name="adj3" fmla="val 33333"/>
              </a:avLst>
            </a:prstGeom>
            <a:solidFill>
              <a:srgbClr val="CCFF66"/>
            </a:solidFill>
            <a:ln w="9525">
              <a:solidFill>
                <a:srgbClr val="000000"/>
              </a:solidFill>
              <a:miter lim="800000"/>
            </a:ln>
          </p:spPr>
          <p:txBody>
            <a:bodyPr/>
            <a:lstStyle/>
            <a:p>
              <a:endParaRPr lang="zh-CN" altLang="en-US"/>
            </a:p>
          </p:txBody>
        </p:sp>
      </p:grpSp>
      <p:sp>
        <p:nvSpPr>
          <p:cNvPr id="2" name="标题 1"/>
          <p:cNvSpPr>
            <a:spLocks noGrp="1"/>
          </p:cNvSpPr>
          <p:nvPr>
            <p:ph type="title"/>
          </p:nvPr>
        </p:nvSpPr>
        <p:spPr>
          <a:xfrm>
            <a:off x="683568" y="332656"/>
            <a:ext cx="7357564" cy="576262"/>
          </a:xfrm>
        </p:spPr>
        <p:txBody>
          <a:bodyPr/>
          <a:lstStyle/>
          <a:p>
            <a:br>
              <a:rPr lang="en-US" altLang="zh-CN" dirty="0">
                <a:latin typeface="Times New Roman" pitchFamily="18" charset="0"/>
                <a:ea typeface="华文新魏"/>
                <a:cs typeface="华文新魏"/>
              </a:rPr>
            </a:br>
            <a:r>
              <a:rPr lang="zh-CN" altLang="en-US" dirty="0">
                <a:latin typeface="Times New Roman" pitchFamily="18" charset="0"/>
                <a:ea typeface="华文新魏"/>
                <a:cs typeface="华文新魏"/>
              </a:rPr>
              <a:t>应用程序、库函数、系统调用关系链</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79512" y="1196752"/>
            <a:ext cx="8856984" cy="4968552"/>
          </a:xfrm>
        </p:spPr>
        <p:txBody>
          <a:bodyPr/>
          <a:lstStyle/>
          <a:p>
            <a:pPr eaLnBrk="1" hangingPunct="1">
              <a:buFontTx/>
              <a:buNone/>
            </a:pPr>
            <a:r>
              <a:rPr lang="en-US" altLang="zh-CN">
                <a:latin typeface="Times New Roman" pitchFamily="18" charset="0"/>
                <a:ea typeface="宋体" pitchFamily="2" charset="-122"/>
              </a:rPr>
              <a:t> </a:t>
            </a:r>
            <a:endParaRPr lang="en-US" altLang="zh-CN">
              <a:latin typeface="Times New Roman" pitchFamily="18" charset="0"/>
              <a:ea typeface="宋体" pitchFamily="2" charset="-122"/>
            </a:endParaRPr>
          </a:p>
        </p:txBody>
      </p:sp>
      <p:grpSp>
        <p:nvGrpSpPr>
          <p:cNvPr id="10244" name="Group 26"/>
          <p:cNvGrpSpPr/>
          <p:nvPr/>
        </p:nvGrpSpPr>
        <p:grpSpPr bwMode="auto">
          <a:xfrm>
            <a:off x="755650" y="1303784"/>
            <a:ext cx="7632700" cy="5005388"/>
            <a:chOff x="624" y="912"/>
            <a:chExt cx="4469" cy="3072"/>
          </a:xfrm>
        </p:grpSpPr>
        <p:sp>
          <p:nvSpPr>
            <p:cNvPr id="72712" name="Text Box 8"/>
            <p:cNvSpPr txBox="1">
              <a:spLocks noChangeArrowheads="1"/>
            </p:cNvSpPr>
            <p:nvPr/>
          </p:nvSpPr>
          <p:spPr bwMode="auto">
            <a:xfrm>
              <a:off x="2123" y="1219"/>
              <a:ext cx="823" cy="306"/>
            </a:xfrm>
            <a:prstGeom prst="rect">
              <a:avLst/>
            </a:prstGeom>
            <a:solidFill>
              <a:srgbClr val="D5FC79"/>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1800" dirty="0">
                  <a:solidFill>
                    <a:srgbClr val="FF0000"/>
                  </a:solidFill>
                  <a:latin typeface="华文新魏"/>
                  <a:ea typeface="华文新魏"/>
                  <a:cs typeface="华文新魏"/>
                </a:rPr>
                <a:t>用户</a:t>
              </a:r>
              <a:endParaRPr kumimoji="0" lang="zh-CN" altLang="en-US" sz="1800" dirty="0">
                <a:solidFill>
                  <a:srgbClr val="FF0000"/>
                </a:solidFill>
                <a:latin typeface="华文新魏"/>
                <a:ea typeface="华文新魏"/>
                <a:cs typeface="华文新魏"/>
              </a:endParaRPr>
            </a:p>
          </p:txBody>
        </p:sp>
        <p:sp>
          <p:nvSpPr>
            <p:cNvPr id="72709" name="Text Box 5"/>
            <p:cNvSpPr txBox="1">
              <a:spLocks noChangeArrowheads="1"/>
            </p:cNvSpPr>
            <p:nvPr/>
          </p:nvSpPr>
          <p:spPr bwMode="auto">
            <a:xfrm>
              <a:off x="1200" y="2791"/>
              <a:ext cx="3118" cy="588"/>
            </a:xfrm>
            <a:prstGeom prst="rect">
              <a:avLst/>
            </a:prstGeom>
            <a:solidFill>
              <a:srgbClr val="33CC33"/>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1800" dirty="0">
                  <a:solidFill>
                    <a:srgbClr val="FF0000"/>
                  </a:solidFill>
                  <a:latin typeface="华文新魏"/>
                  <a:ea typeface="华文新魏"/>
                  <a:cs typeface="华文新魏"/>
                </a:rPr>
                <a:t>操作系统</a:t>
              </a:r>
              <a:endParaRPr kumimoji="0" lang="zh-CN" altLang="en-US" sz="1800" dirty="0">
                <a:solidFill>
                  <a:srgbClr val="FF0000"/>
                </a:solidFill>
                <a:latin typeface="华文新魏"/>
                <a:ea typeface="华文新魏"/>
                <a:cs typeface="华文新魏"/>
              </a:endParaRPr>
            </a:p>
            <a:p>
              <a:r>
                <a:rPr kumimoji="0" lang="en-US" altLang="zh-CN" sz="1800" dirty="0">
                  <a:solidFill>
                    <a:srgbClr val="0000FF"/>
                  </a:solidFill>
                  <a:latin typeface="华文新魏"/>
                  <a:ea typeface="华文新魏"/>
                  <a:cs typeface="华文新魏"/>
                </a:rPr>
                <a:t>(</a:t>
              </a:r>
              <a:r>
                <a:rPr kumimoji="0" lang="zh-CN" altLang="en-US" sz="1800" dirty="0">
                  <a:solidFill>
                    <a:srgbClr val="0000FF"/>
                  </a:solidFill>
                  <a:latin typeface="华文新魏"/>
                  <a:ea typeface="华文新魏"/>
                  <a:cs typeface="华文新魏"/>
                </a:rPr>
                <a:t>进程管理、存储管理、文件管理、设备管理等</a:t>
              </a:r>
              <a:r>
                <a:rPr kumimoji="0" lang="en-US" altLang="zh-CN" sz="1800" dirty="0">
                  <a:solidFill>
                    <a:srgbClr val="0000FF"/>
                  </a:solidFill>
                  <a:latin typeface="华文新魏"/>
                  <a:ea typeface="华文新魏"/>
                  <a:cs typeface="华文新魏"/>
                </a:rPr>
                <a:t>)</a:t>
              </a:r>
              <a:endParaRPr kumimoji="0" lang="en-US" altLang="zh-CN" sz="1800" dirty="0">
                <a:solidFill>
                  <a:srgbClr val="0000FF"/>
                </a:solidFill>
                <a:latin typeface="华文新魏"/>
                <a:ea typeface="华文新魏"/>
                <a:cs typeface="华文新魏"/>
              </a:endParaRPr>
            </a:p>
          </p:txBody>
        </p:sp>
        <p:sp>
          <p:nvSpPr>
            <p:cNvPr id="72710" name="Text Box 6"/>
            <p:cNvSpPr txBox="1">
              <a:spLocks noChangeArrowheads="1"/>
            </p:cNvSpPr>
            <p:nvPr/>
          </p:nvSpPr>
          <p:spPr bwMode="auto">
            <a:xfrm>
              <a:off x="1392" y="2124"/>
              <a:ext cx="2592" cy="613"/>
            </a:xfrm>
            <a:prstGeom prst="rect">
              <a:avLst/>
            </a:prstGeom>
            <a:solidFill>
              <a:srgbClr val="FFCC0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1800" dirty="0">
                  <a:solidFill>
                    <a:srgbClr val="FF0000"/>
                  </a:solidFill>
                  <a:latin typeface="华文新魏"/>
                  <a:ea typeface="华文新魏"/>
                  <a:cs typeface="华文新魏"/>
                </a:rPr>
                <a:t>标准库函数</a:t>
              </a:r>
              <a:endParaRPr kumimoji="0" lang="zh-CN" altLang="en-US" sz="1800" dirty="0">
                <a:solidFill>
                  <a:srgbClr val="FF0000"/>
                </a:solidFill>
                <a:latin typeface="华文新魏"/>
                <a:ea typeface="华文新魏"/>
                <a:cs typeface="华文新魏"/>
              </a:endParaRPr>
            </a:p>
            <a:p>
              <a:r>
                <a:rPr kumimoji="0" lang="en-US" altLang="zh-CN" sz="1800" dirty="0">
                  <a:solidFill>
                    <a:srgbClr val="0000FF"/>
                  </a:solidFill>
                  <a:latin typeface="华文新魏"/>
                  <a:ea typeface="华文新魏"/>
                  <a:cs typeface="华文新魏"/>
                </a:rPr>
                <a:t>(</a:t>
              </a:r>
              <a:r>
                <a:rPr kumimoji="0" lang="zh-CN" altLang="en-US" sz="1800" dirty="0">
                  <a:solidFill>
                    <a:srgbClr val="0000FF"/>
                  </a:solidFill>
                  <a:latin typeface="华文新魏"/>
                  <a:ea typeface="华文新魏"/>
                  <a:cs typeface="华文新魏"/>
                </a:rPr>
                <a:t>打开、关闭、读、写、创建、撤销等</a:t>
              </a:r>
              <a:r>
                <a:rPr kumimoji="0" lang="en-US" altLang="zh-CN" sz="1800" dirty="0">
                  <a:solidFill>
                    <a:srgbClr val="0000FF"/>
                  </a:solidFill>
                  <a:latin typeface="华文新魏"/>
                  <a:ea typeface="华文新魏"/>
                  <a:cs typeface="华文新魏"/>
                </a:rPr>
                <a:t>)</a:t>
              </a:r>
              <a:endParaRPr kumimoji="0" lang="en-US" altLang="zh-CN" sz="1800" dirty="0">
                <a:solidFill>
                  <a:srgbClr val="0000FF"/>
                </a:solidFill>
                <a:latin typeface="华文新魏"/>
                <a:ea typeface="华文新魏"/>
                <a:cs typeface="华文新魏"/>
              </a:endParaRPr>
            </a:p>
          </p:txBody>
        </p:sp>
        <p:sp>
          <p:nvSpPr>
            <p:cNvPr id="72711" name="Text Box 7"/>
            <p:cNvSpPr txBox="1">
              <a:spLocks noChangeArrowheads="1"/>
            </p:cNvSpPr>
            <p:nvPr/>
          </p:nvSpPr>
          <p:spPr bwMode="auto">
            <a:xfrm>
              <a:off x="1680" y="1553"/>
              <a:ext cx="2016" cy="511"/>
            </a:xfrm>
            <a:prstGeom prst="rect">
              <a:avLst/>
            </a:prstGeom>
            <a:solidFill>
              <a:srgbClr val="FFCC0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1800" dirty="0">
                  <a:solidFill>
                    <a:srgbClr val="FF0000"/>
                  </a:solidFill>
                  <a:latin typeface="华文新魏"/>
                  <a:ea typeface="华文新魏"/>
                  <a:cs typeface="华文新魏"/>
                </a:rPr>
                <a:t>系统程序</a:t>
              </a:r>
              <a:r>
                <a:rPr kumimoji="0" lang="en-US" altLang="zh-CN" sz="1800" dirty="0">
                  <a:solidFill>
                    <a:srgbClr val="FF0000"/>
                  </a:solidFill>
                  <a:latin typeface="华文新魏"/>
                  <a:ea typeface="华文新魏"/>
                  <a:cs typeface="华文新魏"/>
                </a:rPr>
                <a:t>(</a:t>
              </a:r>
              <a:r>
                <a:rPr kumimoji="0" lang="zh-CN" altLang="en-US" sz="1800" dirty="0">
                  <a:solidFill>
                    <a:srgbClr val="FF0000"/>
                  </a:solidFill>
                  <a:latin typeface="华文新魏"/>
                  <a:ea typeface="华文新魏"/>
                  <a:cs typeface="华文新魏"/>
                </a:rPr>
                <a:t>实用程序</a:t>
              </a:r>
              <a:r>
                <a:rPr kumimoji="0" lang="en-US" altLang="zh-CN" sz="1800" dirty="0">
                  <a:solidFill>
                    <a:srgbClr val="FF0000"/>
                  </a:solidFill>
                  <a:latin typeface="华文新魏"/>
                  <a:ea typeface="华文新魏"/>
                  <a:cs typeface="华文新魏"/>
                </a:rPr>
                <a:t>)</a:t>
              </a:r>
              <a:endParaRPr kumimoji="0" lang="en-US" altLang="zh-CN" sz="1800" dirty="0">
                <a:solidFill>
                  <a:srgbClr val="FF0000"/>
                </a:solidFill>
                <a:latin typeface="华文新魏"/>
                <a:ea typeface="华文新魏"/>
                <a:cs typeface="华文新魏"/>
              </a:endParaRPr>
            </a:p>
            <a:p>
              <a:r>
                <a:rPr kumimoji="0" lang="en-US" altLang="zh-CN" sz="1800" dirty="0">
                  <a:solidFill>
                    <a:srgbClr val="0000FF"/>
                  </a:solidFill>
                  <a:latin typeface="华文新魏"/>
                  <a:ea typeface="华文新魏"/>
                  <a:cs typeface="华文新魏"/>
                </a:rPr>
                <a:t>(</a:t>
              </a:r>
              <a:r>
                <a:rPr kumimoji="0" lang="zh-CN" altLang="en-US" sz="1800" dirty="0">
                  <a:solidFill>
                    <a:srgbClr val="0000FF"/>
                  </a:solidFill>
                  <a:latin typeface="华文新魏"/>
                  <a:ea typeface="华文新魏"/>
                  <a:cs typeface="华文新魏"/>
                </a:rPr>
                <a:t>汇编、编译、编辑、</a:t>
              </a:r>
              <a:r>
                <a:rPr kumimoji="0" lang="en-US" altLang="zh-CN" sz="1800" dirty="0">
                  <a:solidFill>
                    <a:srgbClr val="0000FF"/>
                  </a:solidFill>
                  <a:latin typeface="华文新魏"/>
                  <a:ea typeface="华文新魏"/>
                  <a:cs typeface="华文新魏"/>
                </a:rPr>
                <a:t>Shell</a:t>
              </a:r>
              <a:r>
                <a:rPr kumimoji="0" lang="zh-CN" altLang="en-US" sz="1800" dirty="0">
                  <a:solidFill>
                    <a:srgbClr val="0000FF"/>
                  </a:solidFill>
                  <a:latin typeface="华文新魏"/>
                  <a:ea typeface="华文新魏"/>
                  <a:cs typeface="华文新魏"/>
                </a:rPr>
                <a:t>等</a:t>
              </a:r>
              <a:r>
                <a:rPr kumimoji="0" lang="en-US" altLang="zh-CN" sz="1800" dirty="0">
                  <a:solidFill>
                    <a:srgbClr val="0000FF"/>
                  </a:solidFill>
                  <a:latin typeface="华文新魏"/>
                  <a:ea typeface="华文新魏"/>
                  <a:cs typeface="华文新魏"/>
                </a:rPr>
                <a:t>)</a:t>
              </a:r>
              <a:endParaRPr kumimoji="0" lang="en-US" altLang="zh-CN" sz="1800" dirty="0">
                <a:solidFill>
                  <a:srgbClr val="0000FF"/>
                </a:solidFill>
                <a:latin typeface="华文新魏"/>
                <a:ea typeface="华文新魏"/>
                <a:cs typeface="华文新魏"/>
              </a:endParaRPr>
            </a:p>
          </p:txBody>
        </p:sp>
        <p:sp>
          <p:nvSpPr>
            <p:cNvPr id="72714" name="Text Box 10"/>
            <p:cNvSpPr txBox="1">
              <a:spLocks noChangeArrowheads="1"/>
            </p:cNvSpPr>
            <p:nvPr/>
          </p:nvSpPr>
          <p:spPr bwMode="auto">
            <a:xfrm>
              <a:off x="3093" y="912"/>
              <a:ext cx="706" cy="306"/>
            </a:xfrm>
            <a:prstGeom prst="rect">
              <a:avLst/>
            </a:prstGeom>
            <a:solidFill>
              <a:srgbClr val="FFCC0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1800" dirty="0">
                  <a:solidFill>
                    <a:srgbClr val="0000FF"/>
                  </a:solidFill>
                  <a:latin typeface="华文新魏"/>
                  <a:ea typeface="华文新魏"/>
                  <a:cs typeface="华文新魏"/>
                </a:rPr>
                <a:t>用户接口</a:t>
              </a:r>
              <a:endParaRPr kumimoji="0" lang="zh-CN" altLang="en-US" sz="1800" dirty="0">
                <a:solidFill>
                  <a:srgbClr val="0000FF"/>
                </a:solidFill>
                <a:latin typeface="华文新魏"/>
                <a:ea typeface="华文新魏"/>
                <a:cs typeface="华文新魏"/>
              </a:endParaRPr>
            </a:p>
          </p:txBody>
        </p:sp>
        <p:sp>
          <p:nvSpPr>
            <p:cNvPr id="72715" name="Text Box 11"/>
            <p:cNvSpPr txBox="1">
              <a:spLocks noChangeArrowheads="1"/>
            </p:cNvSpPr>
            <p:nvPr/>
          </p:nvSpPr>
          <p:spPr bwMode="auto">
            <a:xfrm>
              <a:off x="3917" y="1320"/>
              <a:ext cx="639" cy="344"/>
            </a:xfrm>
            <a:prstGeom prst="rect">
              <a:avLst/>
            </a:prstGeom>
            <a:solidFill>
              <a:srgbClr val="FFCC0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1800" dirty="0">
                  <a:solidFill>
                    <a:srgbClr val="0000FF"/>
                  </a:solidFill>
                  <a:latin typeface="华文新魏"/>
                  <a:ea typeface="华文新魏"/>
                  <a:cs typeface="华文新魏"/>
                </a:rPr>
                <a:t>库函数</a:t>
              </a:r>
              <a:endParaRPr kumimoji="0" lang="zh-CN" altLang="en-US" sz="1800" dirty="0">
                <a:solidFill>
                  <a:srgbClr val="0000FF"/>
                </a:solidFill>
                <a:latin typeface="华文新魏"/>
                <a:ea typeface="华文新魏"/>
                <a:cs typeface="华文新魏"/>
              </a:endParaRPr>
            </a:p>
            <a:p>
              <a:r>
                <a:rPr kumimoji="0" lang="zh-CN" altLang="en-US" sz="1800" dirty="0">
                  <a:solidFill>
                    <a:srgbClr val="0000FF"/>
                  </a:solidFill>
                  <a:latin typeface="华文新魏"/>
                  <a:ea typeface="华文新魏"/>
                  <a:cs typeface="华文新魏"/>
                </a:rPr>
                <a:t>  接口</a:t>
              </a:r>
              <a:endParaRPr kumimoji="0" lang="zh-CN" altLang="en-US" sz="1800" dirty="0">
                <a:solidFill>
                  <a:srgbClr val="0000FF"/>
                </a:solidFill>
                <a:latin typeface="华文新魏"/>
                <a:ea typeface="华文新魏"/>
                <a:cs typeface="华文新魏"/>
              </a:endParaRPr>
            </a:p>
          </p:txBody>
        </p:sp>
        <p:sp>
          <p:nvSpPr>
            <p:cNvPr id="72716" name="Text Box 12"/>
            <p:cNvSpPr txBox="1">
              <a:spLocks noChangeArrowheads="1"/>
            </p:cNvSpPr>
            <p:nvPr/>
          </p:nvSpPr>
          <p:spPr bwMode="auto">
            <a:xfrm>
              <a:off x="4332" y="1934"/>
              <a:ext cx="761" cy="374"/>
            </a:xfrm>
            <a:prstGeom prst="rect">
              <a:avLst/>
            </a:prstGeom>
            <a:solidFill>
              <a:srgbClr val="FFCC0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1800" dirty="0">
                  <a:solidFill>
                    <a:srgbClr val="0000FF"/>
                  </a:solidFill>
                  <a:latin typeface="华文新魏"/>
                  <a:ea typeface="华文新魏"/>
                  <a:cs typeface="华文新魏"/>
                </a:rPr>
                <a:t>系统调用</a:t>
              </a:r>
              <a:endParaRPr kumimoji="0" lang="zh-CN" altLang="en-US" sz="1800" dirty="0">
                <a:solidFill>
                  <a:srgbClr val="0000FF"/>
                </a:solidFill>
                <a:latin typeface="华文新魏"/>
                <a:ea typeface="华文新魏"/>
                <a:cs typeface="华文新魏"/>
              </a:endParaRPr>
            </a:p>
            <a:p>
              <a:r>
                <a:rPr kumimoji="0" lang="zh-CN" altLang="en-US" sz="1800" dirty="0">
                  <a:solidFill>
                    <a:srgbClr val="0000FF"/>
                  </a:solidFill>
                  <a:latin typeface="华文新魏"/>
                  <a:ea typeface="华文新魏"/>
                  <a:cs typeface="华文新魏"/>
                </a:rPr>
                <a:t>  接口</a:t>
              </a:r>
              <a:endParaRPr kumimoji="0" lang="zh-CN" altLang="en-US" sz="1800" dirty="0">
                <a:solidFill>
                  <a:srgbClr val="0000FF"/>
                </a:solidFill>
                <a:latin typeface="华文新魏"/>
                <a:ea typeface="华文新魏"/>
                <a:cs typeface="华文新魏"/>
              </a:endParaRPr>
            </a:p>
          </p:txBody>
        </p:sp>
        <p:sp>
          <p:nvSpPr>
            <p:cNvPr id="10252" name="Line 13"/>
            <p:cNvSpPr>
              <a:spLocks noChangeShapeType="1"/>
            </p:cNvSpPr>
            <p:nvPr/>
          </p:nvSpPr>
          <p:spPr bwMode="auto">
            <a:xfrm flipH="1">
              <a:off x="2971" y="1207"/>
              <a:ext cx="181" cy="318"/>
            </a:xfrm>
            <a:prstGeom prst="line">
              <a:avLst/>
            </a:prstGeom>
            <a:noFill/>
            <a:ln w="19050">
              <a:solidFill>
                <a:srgbClr val="000000"/>
              </a:solidFill>
              <a:round/>
              <a:tailEnd type="triangle" w="med" len="med"/>
            </a:ln>
          </p:spPr>
          <p:txBody>
            <a:bodyPr/>
            <a:lstStyle/>
            <a:p>
              <a:endParaRPr lang="zh-CN" altLang="en-US"/>
            </a:p>
          </p:txBody>
        </p:sp>
        <p:sp>
          <p:nvSpPr>
            <p:cNvPr id="10253" name="Line 14"/>
            <p:cNvSpPr>
              <a:spLocks noChangeShapeType="1"/>
            </p:cNvSpPr>
            <p:nvPr/>
          </p:nvSpPr>
          <p:spPr bwMode="auto">
            <a:xfrm flipH="1">
              <a:off x="3696" y="1627"/>
              <a:ext cx="221" cy="485"/>
            </a:xfrm>
            <a:prstGeom prst="line">
              <a:avLst/>
            </a:prstGeom>
            <a:noFill/>
            <a:ln w="19050">
              <a:solidFill>
                <a:srgbClr val="000000"/>
              </a:solidFill>
              <a:round/>
              <a:tailEnd type="triangle" w="med" len="med"/>
            </a:ln>
          </p:spPr>
          <p:txBody>
            <a:bodyPr/>
            <a:lstStyle/>
            <a:p>
              <a:endParaRPr lang="zh-CN" altLang="en-US"/>
            </a:p>
          </p:txBody>
        </p:sp>
        <p:sp>
          <p:nvSpPr>
            <p:cNvPr id="10254" name="Line 15"/>
            <p:cNvSpPr>
              <a:spLocks noChangeShapeType="1"/>
            </p:cNvSpPr>
            <p:nvPr/>
          </p:nvSpPr>
          <p:spPr bwMode="auto">
            <a:xfrm flipH="1">
              <a:off x="4014" y="2251"/>
              <a:ext cx="272" cy="544"/>
            </a:xfrm>
            <a:prstGeom prst="line">
              <a:avLst/>
            </a:prstGeom>
            <a:noFill/>
            <a:ln w="19050">
              <a:solidFill>
                <a:srgbClr val="000000"/>
              </a:solidFill>
              <a:round/>
              <a:tailEnd type="triangle" w="med" len="med"/>
            </a:ln>
          </p:spPr>
          <p:txBody>
            <a:bodyPr/>
            <a:lstStyle/>
            <a:p>
              <a:endParaRPr lang="zh-CN" altLang="en-US"/>
            </a:p>
          </p:txBody>
        </p:sp>
        <p:sp>
          <p:nvSpPr>
            <p:cNvPr id="72721" name="Text Box 17"/>
            <p:cNvSpPr txBox="1">
              <a:spLocks noChangeArrowheads="1"/>
            </p:cNvSpPr>
            <p:nvPr/>
          </p:nvSpPr>
          <p:spPr bwMode="auto">
            <a:xfrm>
              <a:off x="1095" y="3435"/>
              <a:ext cx="3368" cy="549"/>
            </a:xfrm>
            <a:prstGeom prst="rect">
              <a:avLst/>
            </a:prstGeom>
            <a:solidFill>
              <a:srgbClr val="00B0F0"/>
            </a:solidFill>
            <a:ln w="9525">
              <a:solidFill>
                <a:srgbClr val="000000"/>
              </a:solidFill>
              <a:miter lim="800000"/>
            </a:ln>
            <a:effectLst>
              <a:outerShdw dist="107763" dir="2700000" algn="ctr" rotWithShape="0">
                <a:srgbClr val="808080"/>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2000" dirty="0">
                  <a:solidFill>
                    <a:srgbClr val="FF0000"/>
                  </a:solidFill>
                  <a:latin typeface="华文新魏"/>
                  <a:ea typeface="华文新魏"/>
                  <a:cs typeface="华文新魏"/>
                </a:rPr>
                <a:t>硬件</a:t>
              </a:r>
              <a:endParaRPr kumimoji="0" lang="zh-CN" altLang="en-US" sz="2000" dirty="0">
                <a:solidFill>
                  <a:srgbClr val="FF0000"/>
                </a:solidFill>
                <a:latin typeface="华文新魏"/>
                <a:ea typeface="华文新魏"/>
                <a:cs typeface="华文新魏"/>
              </a:endParaRPr>
            </a:p>
            <a:p>
              <a:r>
                <a:rPr kumimoji="0" lang="zh-CN" altLang="en-US" sz="2000" dirty="0">
                  <a:solidFill>
                    <a:srgbClr val="0000FF"/>
                  </a:solidFill>
                  <a:latin typeface="华文新魏"/>
                  <a:ea typeface="华文新魏"/>
                  <a:cs typeface="华文新魏"/>
                </a:rPr>
                <a:t> </a:t>
              </a:r>
              <a:r>
                <a:rPr kumimoji="0" lang="en-US" altLang="zh-CN" sz="2000" dirty="0">
                  <a:solidFill>
                    <a:srgbClr val="0000FF"/>
                  </a:solidFill>
                  <a:latin typeface="华文新魏"/>
                  <a:ea typeface="华文新魏"/>
                  <a:cs typeface="华文新魏"/>
                </a:rPr>
                <a:t>(</a:t>
              </a:r>
              <a:r>
                <a:rPr kumimoji="0" lang="zh-CN" altLang="en-US" sz="2000" dirty="0">
                  <a:solidFill>
                    <a:srgbClr val="0000FF"/>
                  </a:solidFill>
                  <a:latin typeface="华文新魏"/>
                  <a:ea typeface="华文新魏"/>
                  <a:cs typeface="华文新魏"/>
                </a:rPr>
                <a:t>处理器、存储器、磁盘、打印机、终端等</a:t>
              </a:r>
              <a:r>
                <a:rPr kumimoji="0" lang="en-US" altLang="zh-CN" sz="2000" dirty="0">
                  <a:solidFill>
                    <a:srgbClr val="0000FF"/>
                  </a:solidFill>
                  <a:latin typeface="华文新魏"/>
                  <a:ea typeface="华文新魏"/>
                  <a:cs typeface="华文新魏"/>
                </a:rPr>
                <a:t>)</a:t>
              </a:r>
              <a:endParaRPr kumimoji="0" lang="en-US" altLang="zh-CN" sz="2000" dirty="0">
                <a:solidFill>
                  <a:srgbClr val="0000FF"/>
                </a:solidFill>
                <a:latin typeface="华文新魏"/>
                <a:ea typeface="华文新魏"/>
                <a:cs typeface="华文新魏"/>
              </a:endParaRPr>
            </a:p>
          </p:txBody>
        </p:sp>
        <p:sp>
          <p:nvSpPr>
            <p:cNvPr id="10256" name="Text Box 18"/>
            <p:cNvSpPr txBox="1">
              <a:spLocks noChangeArrowheads="1"/>
            </p:cNvSpPr>
            <p:nvPr/>
          </p:nvSpPr>
          <p:spPr bwMode="auto">
            <a:xfrm>
              <a:off x="624" y="1878"/>
              <a:ext cx="353" cy="613"/>
            </a:xfrm>
            <a:prstGeom prst="rect">
              <a:avLst/>
            </a:prstGeom>
            <a:solidFill>
              <a:srgbClr val="FFCC00"/>
            </a:solidFill>
            <a:ln w="9525">
              <a:solidFill>
                <a:srgbClr val="FFFFFF"/>
              </a:solidFill>
              <a:miter lim="800000"/>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1800">
                  <a:solidFill>
                    <a:srgbClr val="0000FF"/>
                  </a:solidFill>
                  <a:latin typeface="华文新魏"/>
                  <a:ea typeface="华文新魏"/>
                  <a:cs typeface="华文新魏"/>
                </a:rPr>
                <a:t>用</a:t>
              </a:r>
              <a:endParaRPr kumimoji="0" lang="zh-CN" altLang="en-US" sz="1800">
                <a:solidFill>
                  <a:srgbClr val="0000FF"/>
                </a:solidFill>
                <a:latin typeface="华文新魏"/>
                <a:ea typeface="华文新魏"/>
                <a:cs typeface="华文新魏"/>
              </a:endParaRPr>
            </a:p>
            <a:p>
              <a:r>
                <a:rPr kumimoji="0" lang="zh-CN" altLang="en-US" sz="1800">
                  <a:solidFill>
                    <a:srgbClr val="0000FF"/>
                  </a:solidFill>
                  <a:latin typeface="华文新魏"/>
                  <a:ea typeface="华文新魏"/>
                  <a:cs typeface="华文新魏"/>
                </a:rPr>
                <a:t>户</a:t>
              </a:r>
              <a:endParaRPr kumimoji="0" lang="zh-CN" altLang="en-US" sz="1800">
                <a:solidFill>
                  <a:srgbClr val="0000FF"/>
                </a:solidFill>
                <a:latin typeface="华文新魏"/>
                <a:ea typeface="华文新魏"/>
                <a:cs typeface="华文新魏"/>
              </a:endParaRPr>
            </a:p>
            <a:p>
              <a:r>
                <a:rPr kumimoji="0" lang="zh-CN" altLang="en-US" sz="1800">
                  <a:solidFill>
                    <a:srgbClr val="0000FF"/>
                  </a:solidFill>
                  <a:latin typeface="华文新魏"/>
                  <a:ea typeface="华文新魏"/>
                  <a:cs typeface="华文新魏"/>
                </a:rPr>
                <a:t>态</a:t>
              </a:r>
              <a:endParaRPr kumimoji="0" lang="zh-CN" altLang="en-US" sz="1800">
                <a:solidFill>
                  <a:srgbClr val="0000FF"/>
                </a:solidFill>
                <a:latin typeface="华文新魏"/>
                <a:ea typeface="华文新魏"/>
                <a:cs typeface="华文新魏"/>
              </a:endParaRPr>
            </a:p>
          </p:txBody>
        </p:sp>
        <p:sp>
          <p:nvSpPr>
            <p:cNvPr id="10257" name="Text Box 19"/>
            <p:cNvSpPr txBox="1">
              <a:spLocks noChangeArrowheads="1"/>
            </p:cNvSpPr>
            <p:nvPr/>
          </p:nvSpPr>
          <p:spPr bwMode="auto">
            <a:xfrm>
              <a:off x="624" y="2804"/>
              <a:ext cx="288" cy="524"/>
            </a:xfrm>
            <a:prstGeom prst="rect">
              <a:avLst/>
            </a:prstGeom>
            <a:solidFill>
              <a:srgbClr val="00CC00"/>
            </a:solidFill>
            <a:ln w="9525">
              <a:solidFill>
                <a:srgbClr val="FFFFFF"/>
              </a:solidFill>
              <a:miter lim="800000"/>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1800" dirty="0">
                  <a:solidFill>
                    <a:srgbClr val="0000FF"/>
                  </a:solidFill>
                  <a:latin typeface="华文新魏"/>
                  <a:ea typeface="华文新魏"/>
                  <a:cs typeface="华文新魏"/>
                </a:rPr>
                <a:t>核</a:t>
              </a:r>
              <a:endParaRPr kumimoji="0" lang="zh-CN" altLang="en-US" sz="1800" dirty="0">
                <a:solidFill>
                  <a:srgbClr val="0000FF"/>
                </a:solidFill>
                <a:latin typeface="华文新魏"/>
                <a:ea typeface="华文新魏"/>
                <a:cs typeface="华文新魏"/>
              </a:endParaRPr>
            </a:p>
            <a:p>
              <a:r>
                <a:rPr kumimoji="0" lang="zh-CN" altLang="en-US" sz="1800" dirty="0">
                  <a:solidFill>
                    <a:srgbClr val="0000FF"/>
                  </a:solidFill>
                  <a:latin typeface="华文新魏"/>
                  <a:ea typeface="华文新魏"/>
                  <a:cs typeface="华文新魏"/>
                </a:rPr>
                <a:t>心</a:t>
              </a:r>
              <a:endParaRPr kumimoji="0" lang="zh-CN" altLang="en-US" sz="1800" dirty="0">
                <a:solidFill>
                  <a:srgbClr val="0000FF"/>
                </a:solidFill>
                <a:latin typeface="华文新魏"/>
                <a:ea typeface="华文新魏"/>
                <a:cs typeface="华文新魏"/>
              </a:endParaRPr>
            </a:p>
            <a:p>
              <a:r>
                <a:rPr kumimoji="0" lang="zh-CN" altLang="en-US" sz="1800" dirty="0">
                  <a:solidFill>
                    <a:srgbClr val="0000FF"/>
                  </a:solidFill>
                  <a:latin typeface="华文新魏"/>
                  <a:ea typeface="华文新魏"/>
                  <a:cs typeface="华文新魏"/>
                </a:rPr>
                <a:t>态</a:t>
              </a:r>
              <a:endParaRPr kumimoji="0" lang="zh-CN" altLang="en-US" sz="1800" dirty="0">
                <a:solidFill>
                  <a:srgbClr val="0000FF"/>
                </a:solidFill>
                <a:latin typeface="华文新魏"/>
                <a:ea typeface="华文新魏"/>
                <a:cs typeface="华文新魏"/>
              </a:endParaRPr>
            </a:p>
          </p:txBody>
        </p:sp>
        <p:sp>
          <p:nvSpPr>
            <p:cNvPr id="10258" name="Line 20"/>
            <p:cNvSpPr>
              <a:spLocks noChangeShapeType="1"/>
            </p:cNvSpPr>
            <p:nvPr/>
          </p:nvSpPr>
          <p:spPr bwMode="auto">
            <a:xfrm>
              <a:off x="624" y="1627"/>
              <a:ext cx="471" cy="0"/>
            </a:xfrm>
            <a:prstGeom prst="line">
              <a:avLst/>
            </a:prstGeom>
            <a:noFill/>
            <a:ln w="19050">
              <a:solidFill>
                <a:srgbClr val="000000"/>
              </a:solidFill>
              <a:prstDash val="dash"/>
              <a:round/>
            </a:ln>
          </p:spPr>
          <p:txBody>
            <a:bodyPr/>
            <a:lstStyle/>
            <a:p>
              <a:endParaRPr lang="zh-CN" altLang="en-US"/>
            </a:p>
          </p:txBody>
        </p:sp>
        <p:sp>
          <p:nvSpPr>
            <p:cNvPr id="10259" name="Line 21"/>
            <p:cNvSpPr>
              <a:spLocks noChangeShapeType="1"/>
            </p:cNvSpPr>
            <p:nvPr/>
          </p:nvSpPr>
          <p:spPr bwMode="auto">
            <a:xfrm>
              <a:off x="624" y="2751"/>
              <a:ext cx="471" cy="0"/>
            </a:xfrm>
            <a:prstGeom prst="line">
              <a:avLst/>
            </a:prstGeom>
            <a:noFill/>
            <a:ln w="19050">
              <a:solidFill>
                <a:srgbClr val="000000"/>
              </a:solidFill>
              <a:prstDash val="dash"/>
              <a:round/>
            </a:ln>
          </p:spPr>
          <p:txBody>
            <a:bodyPr/>
            <a:lstStyle/>
            <a:p>
              <a:endParaRPr lang="zh-CN" altLang="en-US"/>
            </a:p>
          </p:txBody>
        </p:sp>
        <p:sp>
          <p:nvSpPr>
            <p:cNvPr id="10260" name="Line 22"/>
            <p:cNvSpPr>
              <a:spLocks noChangeShapeType="1"/>
            </p:cNvSpPr>
            <p:nvPr/>
          </p:nvSpPr>
          <p:spPr bwMode="auto">
            <a:xfrm>
              <a:off x="624" y="3381"/>
              <a:ext cx="471" cy="0"/>
            </a:xfrm>
            <a:prstGeom prst="line">
              <a:avLst/>
            </a:prstGeom>
            <a:noFill/>
            <a:ln w="19050">
              <a:solidFill>
                <a:srgbClr val="000000"/>
              </a:solidFill>
              <a:prstDash val="dash"/>
              <a:round/>
            </a:ln>
          </p:spPr>
          <p:txBody>
            <a:bodyPr/>
            <a:lstStyle/>
            <a:p>
              <a:endParaRPr lang="zh-CN" altLang="en-US"/>
            </a:p>
          </p:txBody>
        </p:sp>
      </p:grpSp>
      <p:sp>
        <p:nvSpPr>
          <p:cNvPr id="2" name="标题 1"/>
          <p:cNvSpPr>
            <a:spLocks noGrp="1"/>
          </p:cNvSpPr>
          <p:nvPr>
            <p:ph type="title"/>
          </p:nvPr>
        </p:nvSpPr>
        <p:spPr>
          <a:xfrm>
            <a:off x="395536" y="404664"/>
            <a:ext cx="8208912" cy="576262"/>
          </a:xfrm>
        </p:spPr>
        <p:txBody>
          <a:bodyPr/>
          <a:lstStyle/>
          <a:p>
            <a:r>
              <a:rPr lang="zh-CN" altLang="en-US" dirty="0">
                <a:latin typeface="华文新魏"/>
                <a:ea typeface="华文新魏"/>
                <a:cs typeface="华文新魏"/>
              </a:rPr>
              <a:t>系统程序、库函数、系统调用分层关系</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系统调用实现 </a:t>
            </a:r>
            <a:endParaRPr kumimoji="1" lang="zh-CN" altLang="en-US" dirty="0"/>
          </a:p>
        </p:txBody>
      </p:sp>
      <p:sp>
        <p:nvSpPr>
          <p:cNvPr id="3" name="内容占位符 2"/>
          <p:cNvSpPr>
            <a:spLocks noGrp="1"/>
          </p:cNvSpPr>
          <p:nvPr>
            <p:ph idx="1"/>
          </p:nvPr>
        </p:nvSpPr>
        <p:spPr/>
        <p:txBody>
          <a:bodyPr/>
          <a:lstStyle/>
          <a:p>
            <a:r>
              <a:rPr kumimoji="1" lang="zh-CN" altLang="en-US" dirty="0"/>
              <a:t>操作系统实现系统调用功能的机制称为</a:t>
            </a:r>
            <a:r>
              <a:rPr kumimoji="1" lang="zh-CN" altLang="en-US" dirty="0">
                <a:solidFill>
                  <a:srgbClr val="FF0000"/>
                </a:solidFill>
              </a:rPr>
              <a:t>陷阱</a:t>
            </a:r>
            <a:r>
              <a:rPr kumimoji="1" lang="zh-CN" altLang="en-US" dirty="0"/>
              <a:t>或</a:t>
            </a:r>
            <a:r>
              <a:rPr kumimoji="1" lang="zh-CN" altLang="en-US" dirty="0">
                <a:solidFill>
                  <a:srgbClr val="FF0000"/>
                </a:solidFill>
              </a:rPr>
              <a:t>异常处理</a:t>
            </a:r>
            <a:r>
              <a:rPr kumimoji="1" lang="zh-CN" altLang="en-US" dirty="0"/>
              <a:t>机制</a:t>
            </a:r>
            <a:endParaRPr kumimoji="1" lang="en-US" altLang="zh-CN" dirty="0"/>
          </a:p>
          <a:p>
            <a:pPr lvl="1"/>
            <a:r>
              <a:rPr kumimoji="1" lang="zh-CN" altLang="en-US" dirty="0"/>
              <a:t>访管指令（</a:t>
            </a:r>
            <a:r>
              <a:rPr kumimoji="1" lang="en-US" altLang="zh-CN" dirty="0"/>
              <a:t>supervisor</a:t>
            </a:r>
            <a:r>
              <a:rPr kumimoji="1" lang="zh-CN" altLang="en-US" dirty="0"/>
              <a:t>）：由于系统调用引起处理器中断的机器指令</a:t>
            </a:r>
            <a:endParaRPr kumimoji="1" lang="en-US" altLang="zh-CN" dirty="0"/>
          </a:p>
          <a:p>
            <a:pPr lvl="2"/>
            <a:r>
              <a:rPr kumimoji="1" lang="zh-CN" altLang="en-US" dirty="0"/>
              <a:t>访管指令为非特权指令，在目态下执行时会将</a:t>
            </a:r>
            <a:r>
              <a:rPr kumimoji="1" lang="en-US" altLang="zh-CN" dirty="0"/>
              <a:t>CPU</a:t>
            </a:r>
            <a:r>
              <a:rPr kumimoji="1" lang="zh-CN" altLang="en-US" dirty="0"/>
              <a:t>转换到内核态</a:t>
            </a:r>
            <a:endParaRPr kumimoji="1" lang="en-US" altLang="zh-CN" dirty="0"/>
          </a:p>
          <a:p>
            <a:pPr lvl="1"/>
            <a:r>
              <a:rPr kumimoji="1" lang="zh-CN" altLang="en-US" dirty="0"/>
              <a:t>自陷指令（</a:t>
            </a:r>
            <a:r>
              <a:rPr kumimoji="1" lang="en-US" altLang="zh-CN" dirty="0"/>
              <a:t>trap</a:t>
            </a:r>
            <a:r>
              <a:rPr kumimoji="1" lang="zh-CN" altLang="en-US" dirty="0"/>
              <a:t>）</a:t>
            </a:r>
            <a:endParaRPr kumimoji="1" lang="en-US" altLang="zh-CN" dirty="0"/>
          </a:p>
          <a:p>
            <a:pPr lvl="1"/>
            <a:r>
              <a:rPr kumimoji="1" lang="zh-CN" altLang="en-US" dirty="0"/>
              <a:t>中断指令（</a:t>
            </a:r>
            <a:r>
              <a:rPr kumimoji="1" lang="en-US" altLang="zh-CN" dirty="0"/>
              <a:t>interrupt</a:t>
            </a:r>
            <a:r>
              <a:rPr kumimoji="1" lang="zh-CN" altLang="en-US" dirty="0"/>
              <a:t>）</a:t>
            </a:r>
            <a:endParaRPr kumimoji="1" lang="en-US" altLang="zh-CN" dirty="0"/>
          </a:p>
          <a:p>
            <a:r>
              <a:rPr kumimoji="1" lang="zh-CN" altLang="en-US" dirty="0"/>
              <a:t>每个系统调用都事先规定编号，称为</a:t>
            </a:r>
            <a:r>
              <a:rPr kumimoji="1" lang="zh-CN" altLang="en-US" dirty="0">
                <a:solidFill>
                  <a:srgbClr val="FF0000"/>
                </a:solidFill>
              </a:rPr>
              <a:t>功能号</a:t>
            </a:r>
            <a:endParaRPr kumimoji="1" lang="en-US" altLang="zh-CN" dirty="0">
              <a:solidFill>
                <a:srgbClr val="FF0000"/>
              </a:solidFill>
            </a:endParaRPr>
          </a:p>
          <a:p>
            <a:r>
              <a:rPr kumimoji="1" lang="zh-CN" altLang="en-US" dirty="0"/>
              <a:t>发出访管、自陷或中断指令时必须通过某种方式指明对应系统调用功能号</a:t>
            </a:r>
            <a:endParaRPr kumimoji="1" lang="en-US" altLang="zh-CN" dirty="0"/>
          </a:p>
          <a:p>
            <a:r>
              <a:rPr kumimoji="1" lang="zh-CN" altLang="en-US" dirty="0"/>
              <a:t>大多还附带有传递给相应服务例程的参数</a:t>
            </a:r>
            <a:endParaRPr kumimoji="1" lang="en-US" altLang="zh-CN" dirty="0"/>
          </a:p>
          <a:p>
            <a:pPr lvl="1"/>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系统调用实现要点 </a:t>
            </a:r>
            <a:endParaRPr kumimoji="1" lang="zh-CN" altLang="en-US" dirty="0"/>
          </a:p>
        </p:txBody>
      </p:sp>
      <p:sp>
        <p:nvSpPr>
          <p:cNvPr id="3" name="内容占位符 2"/>
          <p:cNvSpPr>
            <a:spLocks noGrp="1"/>
          </p:cNvSpPr>
          <p:nvPr>
            <p:ph idx="1"/>
          </p:nvPr>
        </p:nvSpPr>
        <p:spPr/>
        <p:txBody>
          <a:bodyPr/>
          <a:lstStyle/>
          <a:p>
            <a:r>
              <a:rPr lang="en-US" altLang="zh-CN" dirty="0">
                <a:latin typeface="华文新魏"/>
                <a:ea typeface="华文新魏"/>
                <a:cs typeface="华文新魏"/>
              </a:rPr>
              <a:t>Step</a:t>
            </a:r>
            <a:r>
              <a:rPr lang="zh-CN" altLang="en-US" dirty="0">
                <a:latin typeface="华文新魏"/>
                <a:ea typeface="华文新魏"/>
                <a:cs typeface="华文新魏"/>
              </a:rPr>
              <a:t> 1：编写系统调用处理内核函数</a:t>
            </a:r>
            <a:endParaRPr lang="en-US" altLang="zh-CN" dirty="0">
              <a:latin typeface="华文新魏"/>
              <a:ea typeface="华文新魏"/>
              <a:cs typeface="华文新魏"/>
            </a:endParaRPr>
          </a:p>
          <a:p>
            <a:r>
              <a:rPr lang="en-US" altLang="zh-CN" dirty="0">
                <a:latin typeface="华文新魏"/>
                <a:ea typeface="华文新魏"/>
                <a:cs typeface="华文新魏"/>
              </a:rPr>
              <a:t>Step</a:t>
            </a:r>
            <a:r>
              <a:rPr lang="zh-CN" altLang="en-US" dirty="0">
                <a:latin typeface="华文新魏"/>
                <a:ea typeface="华文新魏"/>
                <a:cs typeface="华文新魏"/>
              </a:rPr>
              <a:t> </a:t>
            </a:r>
            <a:r>
              <a:rPr lang="zh-CN" altLang="zh-CN" dirty="0">
                <a:latin typeface="华文新魏"/>
                <a:ea typeface="华文新魏"/>
                <a:cs typeface="华文新魏"/>
              </a:rPr>
              <a:t>2</a:t>
            </a:r>
            <a:r>
              <a:rPr lang="zh-CN" altLang="en-US" dirty="0">
                <a:latin typeface="华文新魏"/>
                <a:ea typeface="华文新魏"/>
                <a:cs typeface="华文新魏"/>
              </a:rPr>
              <a:t>：设计一张系统调用入口地址表，每个入口地址都指向一个系统调用的处理内核函数，有的系统还包含系统调用自带参数的个数</a:t>
            </a:r>
            <a:endParaRPr lang="en-US" altLang="zh-CN" dirty="0">
              <a:latin typeface="华文新魏"/>
              <a:ea typeface="华文新魏"/>
              <a:cs typeface="华文新魏"/>
            </a:endParaRPr>
          </a:p>
          <a:p>
            <a:r>
              <a:rPr lang="en-US" altLang="zh-CN" dirty="0">
                <a:latin typeface="华文新魏"/>
                <a:ea typeface="华文新魏"/>
                <a:cs typeface="华文新魏"/>
              </a:rPr>
              <a:t>Step</a:t>
            </a:r>
            <a:r>
              <a:rPr lang="zh-CN" altLang="en-US" dirty="0">
                <a:latin typeface="华文新魏"/>
                <a:ea typeface="华文新魏"/>
                <a:cs typeface="华文新魏"/>
              </a:rPr>
              <a:t> </a:t>
            </a:r>
            <a:r>
              <a:rPr lang="zh-CN" altLang="zh-CN" dirty="0">
                <a:latin typeface="华文新魏"/>
                <a:ea typeface="华文新魏"/>
                <a:cs typeface="华文新魏"/>
              </a:rPr>
              <a:t>3</a:t>
            </a:r>
            <a:r>
              <a:rPr lang="zh-CN" altLang="en-US" dirty="0">
                <a:latin typeface="华文新魏"/>
                <a:ea typeface="华文新魏"/>
                <a:cs typeface="华文新魏"/>
              </a:rPr>
              <a:t>：陷入处理机制需开辟现场保护区，以保存发生系统调用时的处理器现场</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系统调用分类</a:t>
            </a:r>
            <a:endParaRPr kumimoji="1" lang="zh-CN" altLang="en-US" dirty="0"/>
          </a:p>
        </p:txBody>
      </p:sp>
      <p:sp>
        <p:nvSpPr>
          <p:cNvPr id="3" name="内容占位符 2"/>
          <p:cNvSpPr>
            <a:spLocks noGrp="1"/>
          </p:cNvSpPr>
          <p:nvPr>
            <p:ph idx="1"/>
          </p:nvPr>
        </p:nvSpPr>
        <p:spPr/>
        <p:txBody>
          <a:bodyPr/>
          <a:lstStyle/>
          <a:p>
            <a:r>
              <a:rPr kumimoji="1" lang="zh-CN" altLang="en-US" dirty="0"/>
              <a:t>进程和作业管理</a:t>
            </a:r>
            <a:endParaRPr kumimoji="1" lang="en-US" altLang="zh-CN" dirty="0"/>
          </a:p>
          <a:p>
            <a:r>
              <a:rPr kumimoji="1" lang="zh-CN" altLang="en-US" dirty="0"/>
              <a:t>文件操作</a:t>
            </a:r>
            <a:endParaRPr kumimoji="1" lang="en-US" altLang="zh-CN" dirty="0"/>
          </a:p>
          <a:p>
            <a:r>
              <a:rPr kumimoji="1" lang="zh-CN" altLang="en-US" dirty="0"/>
              <a:t>设备管理 </a:t>
            </a:r>
            <a:endParaRPr kumimoji="1" lang="en-US" altLang="zh-CN" dirty="0"/>
          </a:p>
          <a:p>
            <a:r>
              <a:rPr kumimoji="1" lang="zh-CN" altLang="en-US" dirty="0"/>
              <a:t>主存管理 </a:t>
            </a:r>
            <a:endParaRPr kumimoji="1" lang="en-US" altLang="zh-CN" dirty="0"/>
          </a:p>
          <a:p>
            <a:r>
              <a:rPr kumimoji="1" lang="zh-CN" altLang="en-US" dirty="0"/>
              <a:t>信息维护</a:t>
            </a:r>
            <a:endParaRPr kumimoji="1" lang="en-US" altLang="zh-CN" dirty="0"/>
          </a:p>
          <a:p>
            <a:r>
              <a:rPr kumimoji="1" lang="zh-CN" altLang="en-US" dirty="0"/>
              <a:t>通信</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656928"/>
            <a:ext cx="7772400" cy="4724400"/>
          </a:xfrm>
        </p:spPr>
        <p:txBody>
          <a:bodyPr/>
          <a:lstStyle/>
          <a:p>
            <a:pPr eaLnBrk="1" hangingPunct="1">
              <a:buFontTx/>
              <a:buNone/>
            </a:pPr>
            <a:r>
              <a:rPr lang="en-US" altLang="zh-CN">
                <a:latin typeface="Times New Roman" pitchFamily="18" charset="0"/>
                <a:ea typeface="宋体" pitchFamily="2" charset="-122"/>
              </a:rPr>
              <a:t> </a:t>
            </a:r>
            <a:endParaRPr lang="en-US" altLang="zh-CN">
              <a:latin typeface="Times New Roman" pitchFamily="18" charset="0"/>
              <a:ea typeface="宋体" pitchFamily="2" charset="-122"/>
            </a:endParaRPr>
          </a:p>
        </p:txBody>
      </p:sp>
      <p:sp>
        <p:nvSpPr>
          <p:cNvPr id="13316" name="Text Box 4"/>
          <p:cNvSpPr txBox="1">
            <a:spLocks noChangeArrowheads="1"/>
          </p:cNvSpPr>
          <p:nvPr/>
        </p:nvSpPr>
        <p:spPr bwMode="auto">
          <a:xfrm>
            <a:off x="611188" y="3206328"/>
            <a:ext cx="1422400" cy="2643188"/>
          </a:xfrm>
          <a:prstGeom prst="rect">
            <a:avLst/>
          </a:prstGeom>
          <a:solidFill>
            <a:srgbClr val="FFCC00"/>
          </a:solidFill>
          <a:ln w="9525">
            <a:solidFill>
              <a:srgbClr val="000000"/>
            </a:solidFill>
            <a:miter lim="800000"/>
          </a:ln>
        </p:spPr>
        <p:txBody>
          <a:bodyPr tIns="22680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600" dirty="0">
                <a:solidFill>
                  <a:srgbClr val="0000FF"/>
                </a:solidFill>
                <a:latin typeface="华文新魏"/>
                <a:ea typeface="华文新魏"/>
                <a:cs typeface="华文新魏"/>
              </a:rPr>
              <a:t>System Call</a:t>
            </a:r>
            <a:endParaRPr kumimoji="0" lang="en-US" altLang="zh-CN" sz="1600" dirty="0">
              <a:solidFill>
                <a:srgbClr val="0000FF"/>
              </a:solidFill>
              <a:latin typeface="华文新魏"/>
              <a:ea typeface="华文新魏"/>
              <a:cs typeface="华文新魏"/>
            </a:endParaRPr>
          </a:p>
        </p:txBody>
      </p:sp>
      <p:sp>
        <p:nvSpPr>
          <p:cNvPr id="13317" name="Text Box 5"/>
          <p:cNvSpPr txBox="1">
            <a:spLocks noChangeArrowheads="1"/>
          </p:cNvSpPr>
          <p:nvPr/>
        </p:nvSpPr>
        <p:spPr bwMode="auto">
          <a:xfrm>
            <a:off x="962025" y="2703091"/>
            <a:ext cx="889000" cy="479425"/>
          </a:xfrm>
          <a:prstGeom prst="rect">
            <a:avLst/>
          </a:prstGeom>
          <a:noFill/>
          <a:ln>
            <a:noFill/>
          </a:ln>
        </p:spPr>
        <p:txBody>
          <a:bodyPr lIns="0" tIns="0" rIns="0" bIns="0"/>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zh-CN" altLang="en-US" sz="1600">
                <a:solidFill>
                  <a:srgbClr val="0000FF"/>
                </a:solidFill>
                <a:latin typeface="华文新魏"/>
                <a:ea typeface="华文新魏"/>
                <a:cs typeface="华文新魏"/>
              </a:rPr>
              <a:t>用户程序</a:t>
            </a:r>
            <a:endParaRPr kumimoji="0" lang="zh-CN" altLang="en-US" sz="1600">
              <a:solidFill>
                <a:srgbClr val="0000FF"/>
              </a:solidFill>
              <a:latin typeface="华文新魏"/>
              <a:ea typeface="华文新魏"/>
              <a:cs typeface="华文新魏"/>
            </a:endParaRPr>
          </a:p>
        </p:txBody>
      </p:sp>
      <p:grpSp>
        <p:nvGrpSpPr>
          <p:cNvPr id="13318" name="Group 46"/>
          <p:cNvGrpSpPr/>
          <p:nvPr/>
        </p:nvGrpSpPr>
        <p:grpSpPr bwMode="auto">
          <a:xfrm>
            <a:off x="6477000" y="1982366"/>
            <a:ext cx="1422400" cy="4084637"/>
            <a:chOff x="4080" y="1117"/>
            <a:chExt cx="896" cy="2573"/>
          </a:xfrm>
        </p:grpSpPr>
        <p:sp>
          <p:nvSpPr>
            <p:cNvPr id="13342" name="Text Box 7"/>
            <p:cNvSpPr txBox="1">
              <a:spLocks noChangeArrowheads="1"/>
            </p:cNvSpPr>
            <p:nvPr/>
          </p:nvSpPr>
          <p:spPr bwMode="auto">
            <a:xfrm>
              <a:off x="4192" y="1268"/>
              <a:ext cx="224" cy="303"/>
            </a:xfrm>
            <a:prstGeom prst="rect">
              <a:avLst/>
            </a:prstGeom>
            <a:noFill/>
            <a:ln>
              <a:noFill/>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1400">
                  <a:solidFill>
                    <a:srgbClr val="0000FF"/>
                  </a:solidFill>
                  <a:latin typeface="华文新魏"/>
                  <a:ea typeface="华文新魏"/>
                  <a:cs typeface="华文新魏"/>
                </a:rPr>
                <a:t>A</a:t>
              </a:r>
              <a:r>
                <a:rPr kumimoji="0" lang="en-US" altLang="zh-CN" sz="1400" baseline="-25000">
                  <a:solidFill>
                    <a:srgbClr val="0000FF"/>
                  </a:solidFill>
                  <a:latin typeface="华文新魏"/>
                  <a:ea typeface="华文新魏"/>
                  <a:cs typeface="华文新魏"/>
                </a:rPr>
                <a:t>0</a:t>
              </a:r>
              <a:endParaRPr kumimoji="0" lang="en-US" altLang="zh-CN" sz="1400">
                <a:solidFill>
                  <a:srgbClr val="0000FF"/>
                </a:solidFill>
                <a:latin typeface="华文新魏"/>
                <a:ea typeface="华文新魏"/>
                <a:cs typeface="华文新魏"/>
              </a:endParaRPr>
            </a:p>
          </p:txBody>
        </p:sp>
        <p:sp>
          <p:nvSpPr>
            <p:cNvPr id="13343" name="Text Box 8"/>
            <p:cNvSpPr txBox="1">
              <a:spLocks noChangeArrowheads="1"/>
            </p:cNvSpPr>
            <p:nvPr/>
          </p:nvSpPr>
          <p:spPr bwMode="auto">
            <a:xfrm>
              <a:off x="4416" y="1268"/>
              <a:ext cx="448" cy="303"/>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400">
                  <a:solidFill>
                    <a:srgbClr val="0000FF"/>
                  </a:solidFill>
                  <a:latin typeface="华文新魏"/>
                  <a:ea typeface="华文新魏"/>
                  <a:cs typeface="华文新魏"/>
                </a:rPr>
                <a:t>SUB</a:t>
              </a:r>
              <a:r>
                <a:rPr kumimoji="0" lang="en-US" altLang="zh-CN" sz="1400" baseline="-25000">
                  <a:solidFill>
                    <a:srgbClr val="0000FF"/>
                  </a:solidFill>
                  <a:latin typeface="华文新魏"/>
                  <a:ea typeface="华文新魏"/>
                  <a:cs typeface="华文新魏"/>
                </a:rPr>
                <a:t>0</a:t>
              </a:r>
              <a:endParaRPr kumimoji="0" lang="en-US" altLang="zh-CN" sz="1400">
                <a:solidFill>
                  <a:srgbClr val="0000FF"/>
                </a:solidFill>
                <a:latin typeface="华文新魏"/>
                <a:ea typeface="华文新魏"/>
                <a:cs typeface="华文新魏"/>
              </a:endParaRPr>
            </a:p>
          </p:txBody>
        </p:sp>
        <p:sp>
          <p:nvSpPr>
            <p:cNvPr id="13344" name="Text Box 9"/>
            <p:cNvSpPr txBox="1">
              <a:spLocks noChangeArrowheads="1"/>
            </p:cNvSpPr>
            <p:nvPr/>
          </p:nvSpPr>
          <p:spPr bwMode="auto">
            <a:xfrm>
              <a:off x="4416" y="1722"/>
              <a:ext cx="448" cy="303"/>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400" dirty="0">
                  <a:solidFill>
                    <a:srgbClr val="0000FF"/>
                  </a:solidFill>
                  <a:latin typeface="华文新魏"/>
                  <a:ea typeface="华文新魏"/>
                  <a:cs typeface="华文新魏"/>
                </a:rPr>
                <a:t>SUB</a:t>
              </a:r>
              <a:r>
                <a:rPr kumimoji="0" lang="en-US" altLang="zh-CN" sz="1400" baseline="-25000" dirty="0">
                  <a:solidFill>
                    <a:srgbClr val="0000FF"/>
                  </a:solidFill>
                  <a:latin typeface="华文新魏"/>
                  <a:ea typeface="华文新魏"/>
                  <a:cs typeface="华文新魏"/>
                </a:rPr>
                <a:t>1</a:t>
              </a:r>
              <a:endParaRPr kumimoji="0" lang="en-US" altLang="zh-CN" sz="1400" dirty="0">
                <a:solidFill>
                  <a:srgbClr val="0000FF"/>
                </a:solidFill>
                <a:latin typeface="华文新魏"/>
                <a:ea typeface="华文新魏"/>
                <a:cs typeface="华文新魏"/>
              </a:endParaRPr>
            </a:p>
          </p:txBody>
        </p:sp>
        <p:sp>
          <p:nvSpPr>
            <p:cNvPr id="13345" name="Text Box 10"/>
            <p:cNvSpPr txBox="1">
              <a:spLocks noChangeArrowheads="1"/>
            </p:cNvSpPr>
            <p:nvPr/>
          </p:nvSpPr>
          <p:spPr bwMode="auto">
            <a:xfrm>
              <a:off x="4416" y="2479"/>
              <a:ext cx="448" cy="303"/>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400">
                  <a:solidFill>
                    <a:srgbClr val="0000FF"/>
                  </a:solidFill>
                  <a:latin typeface="华文新魏"/>
                  <a:ea typeface="华文新魏"/>
                  <a:cs typeface="华文新魏"/>
                </a:rPr>
                <a:t>SUB</a:t>
              </a:r>
              <a:r>
                <a:rPr kumimoji="0" lang="en-US" altLang="zh-CN" sz="1400" baseline="-25000">
                  <a:solidFill>
                    <a:srgbClr val="0000FF"/>
                  </a:solidFill>
                  <a:latin typeface="华文新魏"/>
                  <a:ea typeface="华文新魏"/>
                  <a:cs typeface="华文新魏"/>
                </a:rPr>
                <a:t>i</a:t>
              </a:r>
              <a:endParaRPr kumimoji="0" lang="en-US" altLang="zh-CN" sz="1400">
                <a:solidFill>
                  <a:srgbClr val="0000FF"/>
                </a:solidFill>
                <a:latin typeface="华文新魏"/>
                <a:ea typeface="华文新魏"/>
                <a:cs typeface="华文新魏"/>
              </a:endParaRPr>
            </a:p>
          </p:txBody>
        </p:sp>
        <p:sp>
          <p:nvSpPr>
            <p:cNvPr id="13346" name="Text Box 11"/>
            <p:cNvSpPr txBox="1">
              <a:spLocks noChangeArrowheads="1"/>
            </p:cNvSpPr>
            <p:nvPr/>
          </p:nvSpPr>
          <p:spPr bwMode="auto">
            <a:xfrm>
              <a:off x="4416" y="3236"/>
              <a:ext cx="448" cy="303"/>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400">
                  <a:solidFill>
                    <a:srgbClr val="0000FF"/>
                  </a:solidFill>
                  <a:latin typeface="华文新魏"/>
                  <a:ea typeface="华文新魏"/>
                  <a:cs typeface="华文新魏"/>
                </a:rPr>
                <a:t>SUB</a:t>
              </a:r>
              <a:r>
                <a:rPr kumimoji="0" lang="en-US" altLang="zh-CN" sz="1400" baseline="-25000">
                  <a:solidFill>
                    <a:srgbClr val="0000FF"/>
                  </a:solidFill>
                  <a:latin typeface="华文新魏"/>
                  <a:ea typeface="华文新魏"/>
                  <a:cs typeface="华文新魏"/>
                </a:rPr>
                <a:t>n</a:t>
              </a:r>
              <a:endParaRPr kumimoji="0" lang="en-US" altLang="zh-CN" sz="1400">
                <a:solidFill>
                  <a:srgbClr val="0000FF"/>
                </a:solidFill>
                <a:latin typeface="华文新魏"/>
                <a:ea typeface="华文新魏"/>
                <a:cs typeface="华文新魏"/>
              </a:endParaRPr>
            </a:p>
          </p:txBody>
        </p:sp>
        <p:sp>
          <p:nvSpPr>
            <p:cNvPr id="13347" name="Text Box 12"/>
            <p:cNvSpPr txBox="1">
              <a:spLocks noChangeArrowheads="1"/>
            </p:cNvSpPr>
            <p:nvPr/>
          </p:nvSpPr>
          <p:spPr bwMode="auto">
            <a:xfrm>
              <a:off x="4192" y="1722"/>
              <a:ext cx="224" cy="303"/>
            </a:xfrm>
            <a:prstGeom prst="rect">
              <a:avLst/>
            </a:prstGeom>
            <a:noFill/>
            <a:ln>
              <a:noFill/>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1400">
                  <a:solidFill>
                    <a:srgbClr val="0000FF"/>
                  </a:solidFill>
                  <a:latin typeface="华文新魏"/>
                  <a:ea typeface="华文新魏"/>
                  <a:cs typeface="华文新魏"/>
                </a:rPr>
                <a:t>A</a:t>
              </a:r>
              <a:r>
                <a:rPr kumimoji="0" lang="en-US" altLang="zh-CN" sz="1400" baseline="-25000">
                  <a:solidFill>
                    <a:srgbClr val="0000FF"/>
                  </a:solidFill>
                  <a:latin typeface="华文新魏"/>
                  <a:ea typeface="华文新魏"/>
                  <a:cs typeface="华文新魏"/>
                </a:rPr>
                <a:t>1</a:t>
              </a:r>
              <a:endParaRPr kumimoji="0" lang="en-US" altLang="zh-CN" sz="1400">
                <a:solidFill>
                  <a:srgbClr val="0000FF"/>
                </a:solidFill>
                <a:latin typeface="华文新魏"/>
                <a:ea typeface="华文新魏"/>
                <a:cs typeface="华文新魏"/>
              </a:endParaRPr>
            </a:p>
          </p:txBody>
        </p:sp>
        <p:sp>
          <p:nvSpPr>
            <p:cNvPr id="13348" name="Text Box 13"/>
            <p:cNvSpPr txBox="1">
              <a:spLocks noChangeArrowheads="1"/>
            </p:cNvSpPr>
            <p:nvPr/>
          </p:nvSpPr>
          <p:spPr bwMode="auto">
            <a:xfrm>
              <a:off x="4192" y="2479"/>
              <a:ext cx="224" cy="303"/>
            </a:xfrm>
            <a:prstGeom prst="rect">
              <a:avLst/>
            </a:prstGeom>
            <a:noFill/>
            <a:ln>
              <a:noFill/>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1400" dirty="0">
                  <a:solidFill>
                    <a:srgbClr val="0000FF"/>
                  </a:solidFill>
                  <a:latin typeface="华文新魏"/>
                  <a:ea typeface="华文新魏"/>
                  <a:cs typeface="华文新魏"/>
                </a:rPr>
                <a:t>A</a:t>
              </a:r>
              <a:r>
                <a:rPr kumimoji="0" lang="en-US" altLang="zh-CN" sz="1400" baseline="-25000" dirty="0">
                  <a:solidFill>
                    <a:srgbClr val="0000FF"/>
                  </a:solidFill>
                  <a:latin typeface="华文新魏"/>
                  <a:ea typeface="华文新魏"/>
                  <a:cs typeface="华文新魏"/>
                </a:rPr>
                <a:t>i</a:t>
              </a:r>
              <a:endParaRPr kumimoji="0" lang="en-US" altLang="zh-CN" sz="1400" dirty="0">
                <a:solidFill>
                  <a:srgbClr val="0000FF"/>
                </a:solidFill>
                <a:latin typeface="华文新魏"/>
                <a:ea typeface="华文新魏"/>
                <a:cs typeface="华文新魏"/>
              </a:endParaRPr>
            </a:p>
          </p:txBody>
        </p:sp>
        <p:sp>
          <p:nvSpPr>
            <p:cNvPr id="13349" name="Text Box 14"/>
            <p:cNvSpPr txBox="1">
              <a:spLocks noChangeArrowheads="1"/>
            </p:cNvSpPr>
            <p:nvPr/>
          </p:nvSpPr>
          <p:spPr bwMode="auto">
            <a:xfrm>
              <a:off x="4192" y="3253"/>
              <a:ext cx="224" cy="302"/>
            </a:xfrm>
            <a:prstGeom prst="rect">
              <a:avLst/>
            </a:prstGeom>
            <a:noFill/>
            <a:ln>
              <a:noFill/>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1400" dirty="0">
                  <a:solidFill>
                    <a:srgbClr val="0000FF"/>
                  </a:solidFill>
                  <a:latin typeface="华文新魏"/>
                  <a:ea typeface="华文新魏"/>
                  <a:cs typeface="华文新魏"/>
                </a:rPr>
                <a:t>A</a:t>
              </a:r>
              <a:r>
                <a:rPr kumimoji="0" lang="en-US" altLang="zh-CN" sz="1400" baseline="-25000" dirty="0">
                  <a:solidFill>
                    <a:srgbClr val="0000FF"/>
                  </a:solidFill>
                  <a:latin typeface="华文新魏"/>
                  <a:ea typeface="华文新魏"/>
                  <a:cs typeface="华文新魏"/>
                </a:rPr>
                <a:t>n</a:t>
              </a:r>
              <a:endParaRPr kumimoji="0" lang="en-US" altLang="zh-CN" sz="1400" dirty="0">
                <a:solidFill>
                  <a:srgbClr val="0000FF"/>
                </a:solidFill>
                <a:latin typeface="华文新魏"/>
                <a:ea typeface="华文新魏"/>
                <a:cs typeface="华文新魏"/>
              </a:endParaRPr>
            </a:p>
          </p:txBody>
        </p:sp>
        <p:sp>
          <p:nvSpPr>
            <p:cNvPr id="13350" name="Text Box 15"/>
            <p:cNvSpPr txBox="1">
              <a:spLocks noChangeArrowheads="1"/>
            </p:cNvSpPr>
            <p:nvPr/>
          </p:nvSpPr>
          <p:spPr bwMode="auto">
            <a:xfrm>
              <a:off x="4416" y="2025"/>
              <a:ext cx="448" cy="454"/>
            </a:xfrm>
            <a:prstGeom prst="rect">
              <a:avLst/>
            </a:prstGeom>
            <a:noFill/>
            <a:ln>
              <a:noFill/>
            </a:ln>
          </p:spPr>
          <p:txBody>
            <a:bodyPr vert="eaVert"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1000" dirty="0">
                  <a:solidFill>
                    <a:srgbClr val="0000FF"/>
                  </a:solidFill>
                  <a:ea typeface="华文新魏"/>
                  <a:cs typeface="华文新魏"/>
                </a:rPr>
                <a:t>…</a:t>
              </a:r>
              <a:endParaRPr kumimoji="0" lang="en-US" altLang="zh-CN" sz="1000" dirty="0">
                <a:solidFill>
                  <a:srgbClr val="0000FF"/>
                </a:solidFill>
                <a:latin typeface="华文新魏"/>
                <a:ea typeface="华文新魏"/>
                <a:cs typeface="华文新魏"/>
              </a:endParaRPr>
            </a:p>
          </p:txBody>
        </p:sp>
        <p:sp>
          <p:nvSpPr>
            <p:cNvPr id="13351" name="Text Box 16"/>
            <p:cNvSpPr txBox="1">
              <a:spLocks noChangeArrowheads="1"/>
            </p:cNvSpPr>
            <p:nvPr/>
          </p:nvSpPr>
          <p:spPr bwMode="auto">
            <a:xfrm>
              <a:off x="4416" y="2782"/>
              <a:ext cx="448" cy="454"/>
            </a:xfrm>
            <a:prstGeom prst="rect">
              <a:avLst/>
            </a:prstGeom>
            <a:noFill/>
            <a:ln>
              <a:noFill/>
            </a:ln>
          </p:spPr>
          <p:txBody>
            <a:bodyPr vert="eaVert"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sz="1000">
                  <a:solidFill>
                    <a:srgbClr val="0000FF"/>
                  </a:solidFill>
                  <a:ea typeface="华文新魏"/>
                  <a:cs typeface="华文新魏"/>
                </a:rPr>
                <a:t>…</a:t>
              </a:r>
              <a:endParaRPr kumimoji="0" lang="en-US" altLang="zh-CN" sz="1000">
                <a:solidFill>
                  <a:srgbClr val="0000FF"/>
                </a:solidFill>
                <a:latin typeface="华文新魏"/>
                <a:ea typeface="华文新魏"/>
                <a:cs typeface="华文新魏"/>
              </a:endParaRPr>
            </a:p>
          </p:txBody>
        </p:sp>
        <p:sp>
          <p:nvSpPr>
            <p:cNvPr id="13352" name="Rectangle 17"/>
            <p:cNvSpPr>
              <a:spLocks noChangeArrowheads="1"/>
            </p:cNvSpPr>
            <p:nvPr/>
          </p:nvSpPr>
          <p:spPr bwMode="auto">
            <a:xfrm>
              <a:off x="4080" y="1117"/>
              <a:ext cx="896" cy="2573"/>
            </a:xfrm>
            <a:prstGeom prst="rect">
              <a:avLst/>
            </a:prstGeom>
            <a:noFill/>
            <a:ln w="9525">
              <a:solidFill>
                <a:srgbClr val="000000"/>
              </a:solidFill>
              <a:miter lim="800000"/>
            </a:ln>
          </p:spPr>
          <p:txBody>
            <a:bodyPr/>
            <a:lstStyle/>
            <a:p>
              <a:endParaRPr lang="zh-CN" altLang="en-US"/>
            </a:p>
          </p:txBody>
        </p:sp>
      </p:grpSp>
      <p:sp>
        <p:nvSpPr>
          <p:cNvPr id="13319" name="Text Box 18"/>
          <p:cNvSpPr txBox="1">
            <a:spLocks noChangeArrowheads="1"/>
          </p:cNvSpPr>
          <p:nvPr/>
        </p:nvSpPr>
        <p:spPr bwMode="auto">
          <a:xfrm>
            <a:off x="6299200" y="1502941"/>
            <a:ext cx="1930400" cy="481012"/>
          </a:xfrm>
          <a:prstGeom prst="rect">
            <a:avLst/>
          </a:prstGeom>
          <a:noFill/>
          <a:ln>
            <a:noFill/>
          </a:ln>
        </p:spPr>
        <p:txBody>
          <a:bodyPr lIns="0" tIns="0" rIns="0" bIns="0"/>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zh-CN" altLang="en-US" sz="1600">
                <a:solidFill>
                  <a:srgbClr val="0000FF"/>
                </a:solidFill>
                <a:latin typeface="华文新魏"/>
                <a:ea typeface="华文新魏"/>
                <a:cs typeface="华文新魏"/>
              </a:rPr>
              <a:t>系统调用处理子程序</a:t>
            </a:r>
            <a:endParaRPr kumimoji="0" lang="zh-CN" altLang="en-US" sz="1600">
              <a:solidFill>
                <a:srgbClr val="0000FF"/>
              </a:solidFill>
              <a:latin typeface="华文新魏"/>
              <a:ea typeface="华文新魏"/>
              <a:cs typeface="华文新魏"/>
            </a:endParaRPr>
          </a:p>
        </p:txBody>
      </p:sp>
      <p:sp>
        <p:nvSpPr>
          <p:cNvPr id="13320" name="Line 19"/>
          <p:cNvSpPr>
            <a:spLocks noChangeShapeType="1"/>
          </p:cNvSpPr>
          <p:nvPr/>
        </p:nvSpPr>
        <p:spPr bwMode="auto">
          <a:xfrm>
            <a:off x="3810000" y="2045345"/>
            <a:ext cx="0" cy="663575"/>
          </a:xfrm>
          <a:prstGeom prst="line">
            <a:avLst/>
          </a:prstGeom>
          <a:noFill/>
          <a:ln w="9525">
            <a:solidFill>
              <a:srgbClr val="000000"/>
            </a:solidFill>
            <a:round/>
            <a:tailEnd type="stealth" w="med" len="med"/>
          </a:ln>
        </p:spPr>
        <p:txBody>
          <a:bodyPr/>
          <a:lstStyle/>
          <a:p>
            <a:endParaRPr lang="zh-CN" altLang="en-US"/>
          </a:p>
        </p:txBody>
      </p:sp>
      <p:sp>
        <p:nvSpPr>
          <p:cNvPr id="13321" name="Text Box 20"/>
          <p:cNvSpPr txBox="1">
            <a:spLocks noChangeArrowheads="1"/>
          </p:cNvSpPr>
          <p:nvPr/>
        </p:nvSpPr>
        <p:spPr bwMode="auto">
          <a:xfrm>
            <a:off x="3098800" y="2703091"/>
            <a:ext cx="1422400" cy="1087437"/>
          </a:xfrm>
          <a:prstGeom prst="rect">
            <a:avLst/>
          </a:prstGeom>
          <a:no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zh-CN" altLang="en-US" sz="1600" dirty="0">
                <a:solidFill>
                  <a:srgbClr val="0000FF"/>
                </a:solidFill>
                <a:latin typeface="华文新魏"/>
                <a:ea typeface="华文新魏"/>
                <a:cs typeface="华文新魏"/>
              </a:rPr>
              <a:t>取系统功能号</a:t>
            </a:r>
            <a:endParaRPr kumimoji="0" lang="zh-CN" altLang="en-US" sz="1600" dirty="0">
              <a:solidFill>
                <a:srgbClr val="0000FF"/>
              </a:solidFill>
              <a:latin typeface="华文新魏"/>
              <a:ea typeface="华文新魏"/>
              <a:cs typeface="华文新魏"/>
            </a:endParaRPr>
          </a:p>
          <a:p>
            <a:pPr algn="just"/>
            <a:r>
              <a:rPr kumimoji="0" lang="zh-CN" altLang="en-US" sz="1600" dirty="0">
                <a:solidFill>
                  <a:srgbClr val="0000FF"/>
                </a:solidFill>
                <a:latin typeface="华文新魏"/>
                <a:ea typeface="华文新魏"/>
                <a:cs typeface="华文新魏"/>
              </a:rPr>
              <a:t>找入口地址表</a:t>
            </a:r>
            <a:endParaRPr kumimoji="0" lang="zh-CN" altLang="en-US" sz="1600" dirty="0">
              <a:solidFill>
                <a:srgbClr val="0000FF"/>
              </a:solidFill>
              <a:latin typeface="华文新魏"/>
              <a:ea typeface="华文新魏"/>
              <a:cs typeface="华文新魏"/>
            </a:endParaRPr>
          </a:p>
          <a:p>
            <a:pPr algn="just"/>
            <a:r>
              <a:rPr kumimoji="0" lang="zh-CN" altLang="en-US" sz="1600" dirty="0">
                <a:solidFill>
                  <a:srgbClr val="0000FF"/>
                </a:solidFill>
                <a:latin typeface="华文新魏"/>
                <a:ea typeface="华文新魏"/>
                <a:cs typeface="华文新魏"/>
              </a:rPr>
              <a:t>相应入口地址</a:t>
            </a:r>
            <a:endParaRPr kumimoji="0" lang="zh-CN" altLang="en-US" sz="1600" dirty="0">
              <a:solidFill>
                <a:srgbClr val="0000FF"/>
              </a:solidFill>
              <a:latin typeface="华文新魏"/>
              <a:ea typeface="华文新魏"/>
              <a:cs typeface="华文新魏"/>
            </a:endParaRPr>
          </a:p>
        </p:txBody>
      </p:sp>
      <p:sp>
        <p:nvSpPr>
          <p:cNvPr id="13322" name="Text Box 21"/>
          <p:cNvSpPr txBox="1">
            <a:spLocks noChangeArrowheads="1"/>
          </p:cNvSpPr>
          <p:nvPr/>
        </p:nvSpPr>
        <p:spPr bwMode="auto">
          <a:xfrm>
            <a:off x="3276600" y="5568528"/>
            <a:ext cx="1066800" cy="812800"/>
          </a:xfrm>
          <a:prstGeom prst="rect">
            <a:avLst/>
          </a:prstGeom>
          <a:no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zh-CN" altLang="en-US" sz="1600" dirty="0">
                <a:solidFill>
                  <a:srgbClr val="0000FF"/>
                </a:solidFill>
                <a:latin typeface="华文新魏"/>
                <a:ea typeface="华文新魏"/>
                <a:cs typeface="华文新魏"/>
              </a:rPr>
              <a:t>结束处理</a:t>
            </a:r>
            <a:endParaRPr kumimoji="0" lang="zh-CN" altLang="en-US" sz="1600" dirty="0">
              <a:solidFill>
                <a:srgbClr val="0000FF"/>
              </a:solidFill>
              <a:latin typeface="华文新魏"/>
              <a:ea typeface="华文新魏"/>
              <a:cs typeface="华文新魏"/>
            </a:endParaRPr>
          </a:p>
          <a:p>
            <a:pPr algn="just"/>
            <a:r>
              <a:rPr kumimoji="0" lang="zh-CN" altLang="en-US" sz="1600" dirty="0">
                <a:solidFill>
                  <a:srgbClr val="0000FF"/>
                </a:solidFill>
                <a:latin typeface="华文新魏"/>
                <a:ea typeface="华文新魏"/>
                <a:cs typeface="华文新魏"/>
              </a:rPr>
              <a:t>恢复现场</a:t>
            </a:r>
            <a:endParaRPr kumimoji="0" lang="zh-CN" altLang="en-US" sz="1600" dirty="0">
              <a:solidFill>
                <a:srgbClr val="0000FF"/>
              </a:solidFill>
              <a:latin typeface="华文新魏"/>
              <a:ea typeface="华文新魏"/>
              <a:cs typeface="华文新魏"/>
            </a:endParaRPr>
          </a:p>
        </p:txBody>
      </p:sp>
      <p:sp>
        <p:nvSpPr>
          <p:cNvPr id="13323" name="Line 22"/>
          <p:cNvSpPr>
            <a:spLocks noChangeShapeType="1"/>
          </p:cNvSpPr>
          <p:nvPr/>
        </p:nvSpPr>
        <p:spPr bwMode="auto">
          <a:xfrm>
            <a:off x="3810000" y="3501008"/>
            <a:ext cx="0" cy="2024063"/>
          </a:xfrm>
          <a:prstGeom prst="line">
            <a:avLst/>
          </a:prstGeom>
          <a:noFill/>
          <a:ln w="9525">
            <a:solidFill>
              <a:srgbClr val="000000"/>
            </a:solidFill>
            <a:round/>
            <a:tailEnd type="stealth" w="med" len="med"/>
          </a:ln>
        </p:spPr>
        <p:txBody>
          <a:bodyPr/>
          <a:lstStyle/>
          <a:p>
            <a:endParaRPr lang="zh-CN" altLang="en-US"/>
          </a:p>
        </p:txBody>
      </p:sp>
      <p:sp>
        <p:nvSpPr>
          <p:cNvPr id="13324" name="Line 23"/>
          <p:cNvSpPr>
            <a:spLocks noChangeShapeType="1"/>
          </p:cNvSpPr>
          <p:nvPr/>
        </p:nvSpPr>
        <p:spPr bwMode="auto">
          <a:xfrm>
            <a:off x="4343400" y="3423816"/>
            <a:ext cx="355600" cy="0"/>
          </a:xfrm>
          <a:prstGeom prst="line">
            <a:avLst/>
          </a:prstGeom>
          <a:noFill/>
          <a:ln w="9525">
            <a:solidFill>
              <a:srgbClr val="000000"/>
            </a:solidFill>
            <a:round/>
            <a:tailEnd type="stealth" w="med" len="med"/>
          </a:ln>
        </p:spPr>
        <p:txBody>
          <a:bodyPr/>
          <a:lstStyle/>
          <a:p>
            <a:endParaRPr lang="zh-CN" altLang="en-US"/>
          </a:p>
        </p:txBody>
      </p:sp>
      <p:sp>
        <p:nvSpPr>
          <p:cNvPr id="13325" name="Text Box 25"/>
          <p:cNvSpPr txBox="1">
            <a:spLocks noChangeArrowheads="1"/>
          </p:cNvSpPr>
          <p:nvPr/>
        </p:nvSpPr>
        <p:spPr bwMode="auto">
          <a:xfrm>
            <a:off x="4699000" y="2461791"/>
            <a:ext cx="889000" cy="481012"/>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400" dirty="0">
                <a:solidFill>
                  <a:srgbClr val="0000FF"/>
                </a:solidFill>
                <a:latin typeface="华文新魏"/>
                <a:ea typeface="华文新魏"/>
                <a:cs typeface="华文新魏"/>
              </a:rPr>
              <a:t>A</a:t>
            </a:r>
            <a:r>
              <a:rPr kumimoji="0" lang="en-US" altLang="zh-CN" sz="1400" baseline="-25000" dirty="0">
                <a:solidFill>
                  <a:srgbClr val="0000FF"/>
                </a:solidFill>
                <a:latin typeface="华文新魏"/>
                <a:ea typeface="华文新魏"/>
                <a:cs typeface="华文新魏"/>
              </a:rPr>
              <a:t>0</a:t>
            </a:r>
            <a:endParaRPr kumimoji="0" lang="en-US" altLang="zh-CN" sz="1400" dirty="0">
              <a:solidFill>
                <a:srgbClr val="0000FF"/>
              </a:solidFill>
              <a:latin typeface="华文新魏"/>
              <a:ea typeface="华文新魏"/>
              <a:cs typeface="华文新魏"/>
            </a:endParaRPr>
          </a:p>
        </p:txBody>
      </p:sp>
      <p:sp>
        <p:nvSpPr>
          <p:cNvPr id="13326" name="Text Box 26"/>
          <p:cNvSpPr txBox="1">
            <a:spLocks noChangeArrowheads="1"/>
          </p:cNvSpPr>
          <p:nvPr/>
        </p:nvSpPr>
        <p:spPr bwMode="auto">
          <a:xfrm>
            <a:off x="4699000" y="2938041"/>
            <a:ext cx="889000" cy="481012"/>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400">
                <a:solidFill>
                  <a:srgbClr val="0000FF"/>
                </a:solidFill>
                <a:latin typeface="华文新魏"/>
                <a:ea typeface="华文新魏"/>
                <a:cs typeface="华文新魏"/>
              </a:rPr>
              <a:t>A</a:t>
            </a:r>
            <a:r>
              <a:rPr kumimoji="0" lang="en-US" altLang="zh-CN" sz="1400" baseline="-25000">
                <a:solidFill>
                  <a:srgbClr val="0000FF"/>
                </a:solidFill>
                <a:latin typeface="华文新魏"/>
                <a:ea typeface="华文新魏"/>
                <a:cs typeface="华文新魏"/>
              </a:rPr>
              <a:t>1</a:t>
            </a:r>
            <a:endParaRPr kumimoji="0" lang="en-US" altLang="zh-CN" sz="1400">
              <a:solidFill>
                <a:srgbClr val="0000FF"/>
              </a:solidFill>
              <a:latin typeface="华文新魏"/>
              <a:ea typeface="华文新魏"/>
              <a:cs typeface="华文新魏"/>
            </a:endParaRPr>
          </a:p>
        </p:txBody>
      </p:sp>
      <p:sp>
        <p:nvSpPr>
          <p:cNvPr id="13327" name="Text Box 27"/>
          <p:cNvSpPr txBox="1">
            <a:spLocks noChangeArrowheads="1"/>
          </p:cNvSpPr>
          <p:nvPr/>
        </p:nvSpPr>
        <p:spPr bwMode="auto">
          <a:xfrm>
            <a:off x="4699000" y="3419053"/>
            <a:ext cx="889000" cy="720725"/>
          </a:xfrm>
          <a:prstGeom prst="rect">
            <a:avLst/>
          </a:prstGeom>
          <a:solidFill>
            <a:schemeClr val="accent1"/>
          </a:solidFill>
          <a:ln w="9525">
            <a:solidFill>
              <a:srgbClr val="000000"/>
            </a:solidFill>
            <a:miter lim="800000"/>
          </a:ln>
        </p:spPr>
        <p:txBody>
          <a:bodyPr vert="horz"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000" dirty="0">
                <a:solidFill>
                  <a:srgbClr val="0000FF"/>
                </a:solidFill>
                <a:ea typeface="华文新魏"/>
                <a:cs typeface="华文新魏"/>
              </a:rPr>
              <a:t>…</a:t>
            </a:r>
            <a:endParaRPr kumimoji="0" lang="en-US" altLang="zh-CN" sz="1000" dirty="0">
              <a:solidFill>
                <a:srgbClr val="0000FF"/>
              </a:solidFill>
              <a:latin typeface="华文新魏"/>
              <a:ea typeface="华文新魏"/>
              <a:cs typeface="华文新魏"/>
            </a:endParaRPr>
          </a:p>
        </p:txBody>
      </p:sp>
      <p:sp>
        <p:nvSpPr>
          <p:cNvPr id="13328" name="Text Box 28"/>
          <p:cNvSpPr txBox="1">
            <a:spLocks noChangeArrowheads="1"/>
          </p:cNvSpPr>
          <p:nvPr/>
        </p:nvSpPr>
        <p:spPr bwMode="auto">
          <a:xfrm>
            <a:off x="4699000" y="4139778"/>
            <a:ext cx="889000" cy="479425"/>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400">
                <a:solidFill>
                  <a:srgbClr val="0000FF"/>
                </a:solidFill>
                <a:latin typeface="华文新魏"/>
                <a:ea typeface="华文新魏"/>
                <a:cs typeface="华文新魏"/>
              </a:rPr>
              <a:t>A</a:t>
            </a:r>
            <a:r>
              <a:rPr kumimoji="0" lang="en-US" altLang="zh-CN" sz="1400" baseline="-25000">
                <a:solidFill>
                  <a:srgbClr val="0000FF"/>
                </a:solidFill>
                <a:latin typeface="华文新魏"/>
                <a:ea typeface="华文新魏"/>
                <a:cs typeface="华文新魏"/>
              </a:rPr>
              <a:t>i</a:t>
            </a:r>
            <a:endParaRPr kumimoji="0" lang="en-US" altLang="zh-CN" sz="1400">
              <a:solidFill>
                <a:srgbClr val="0000FF"/>
              </a:solidFill>
              <a:latin typeface="华文新魏"/>
              <a:ea typeface="华文新魏"/>
              <a:cs typeface="华文新魏"/>
            </a:endParaRPr>
          </a:p>
        </p:txBody>
      </p:sp>
      <p:sp>
        <p:nvSpPr>
          <p:cNvPr id="13329" name="Text Box 29"/>
          <p:cNvSpPr txBox="1">
            <a:spLocks noChangeArrowheads="1"/>
          </p:cNvSpPr>
          <p:nvPr/>
        </p:nvSpPr>
        <p:spPr bwMode="auto">
          <a:xfrm>
            <a:off x="4699000" y="4619203"/>
            <a:ext cx="889000" cy="720725"/>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endParaRPr kumimoji="0" lang="en-US" altLang="zh-CN" sz="1000" dirty="0">
              <a:solidFill>
                <a:srgbClr val="0000FF"/>
              </a:solidFill>
              <a:latin typeface="华文新魏"/>
              <a:ea typeface="华文新魏"/>
              <a:cs typeface="华文新魏"/>
            </a:endParaRPr>
          </a:p>
          <a:p>
            <a:pPr algn="ctr"/>
            <a:r>
              <a:rPr kumimoji="0" lang="en-US" altLang="zh-CN" sz="1000" dirty="0">
                <a:solidFill>
                  <a:srgbClr val="0000FF"/>
                </a:solidFill>
                <a:ea typeface="华文新魏"/>
                <a:cs typeface="华文新魏"/>
              </a:rPr>
              <a:t>…</a:t>
            </a:r>
            <a:endParaRPr kumimoji="0" lang="en-US" altLang="zh-CN" sz="1000" dirty="0">
              <a:solidFill>
                <a:srgbClr val="0000FF"/>
              </a:solidFill>
              <a:latin typeface="华文新魏"/>
              <a:ea typeface="华文新魏"/>
              <a:cs typeface="华文新魏"/>
            </a:endParaRPr>
          </a:p>
        </p:txBody>
      </p:sp>
      <p:sp>
        <p:nvSpPr>
          <p:cNvPr id="13330" name="Text Box 30"/>
          <p:cNvSpPr txBox="1">
            <a:spLocks noChangeArrowheads="1"/>
          </p:cNvSpPr>
          <p:nvPr/>
        </p:nvSpPr>
        <p:spPr bwMode="auto">
          <a:xfrm>
            <a:off x="4699000" y="5339928"/>
            <a:ext cx="889000" cy="479425"/>
          </a:xfrm>
          <a:prstGeom prst="rect">
            <a:avLst/>
          </a:prstGeom>
          <a:solidFill>
            <a:schemeClr val="accent1"/>
          </a:solidFill>
          <a:ln w="9525">
            <a:solidFill>
              <a:srgbClr val="000000"/>
            </a:solidFill>
            <a:miter lim="800000"/>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kumimoji="0" lang="en-US" altLang="zh-CN" sz="1400">
                <a:solidFill>
                  <a:srgbClr val="0000FF"/>
                </a:solidFill>
                <a:latin typeface="华文新魏"/>
                <a:ea typeface="华文新魏"/>
                <a:cs typeface="华文新魏"/>
              </a:rPr>
              <a:t>A</a:t>
            </a:r>
            <a:r>
              <a:rPr kumimoji="0" lang="en-US" altLang="zh-CN" sz="1400" baseline="-25000">
                <a:solidFill>
                  <a:srgbClr val="0000FF"/>
                </a:solidFill>
                <a:latin typeface="华文新魏"/>
                <a:ea typeface="华文新魏"/>
                <a:cs typeface="华文新魏"/>
              </a:rPr>
              <a:t>n</a:t>
            </a:r>
            <a:endParaRPr kumimoji="0" lang="en-US" altLang="zh-CN" sz="1400">
              <a:solidFill>
                <a:srgbClr val="0000FF"/>
              </a:solidFill>
              <a:latin typeface="华文新魏"/>
              <a:ea typeface="华文新魏"/>
              <a:cs typeface="华文新魏"/>
            </a:endParaRPr>
          </a:p>
        </p:txBody>
      </p:sp>
      <p:sp>
        <p:nvSpPr>
          <p:cNvPr id="13331" name="Text Box 31"/>
          <p:cNvSpPr txBox="1">
            <a:spLocks noChangeArrowheads="1"/>
          </p:cNvSpPr>
          <p:nvPr/>
        </p:nvSpPr>
        <p:spPr bwMode="auto">
          <a:xfrm>
            <a:off x="3098800" y="1741066"/>
            <a:ext cx="1422400" cy="380405"/>
          </a:xfrm>
          <a:prstGeom prst="rect">
            <a:avLst/>
          </a:prstGeom>
          <a:no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zh-CN" altLang="en-US" sz="1400" dirty="0">
                <a:solidFill>
                  <a:srgbClr val="0000FF"/>
                </a:solidFill>
                <a:latin typeface="华文新魏"/>
                <a:ea typeface="华文新魏"/>
                <a:cs typeface="华文新魏"/>
              </a:rPr>
              <a:t>保护</a:t>
            </a:r>
            <a:r>
              <a:rPr kumimoji="0" lang="en-US" altLang="zh-CN" sz="1400" dirty="0">
                <a:solidFill>
                  <a:srgbClr val="0000FF"/>
                </a:solidFill>
                <a:latin typeface="华文新魏"/>
                <a:ea typeface="华文新魏"/>
                <a:cs typeface="华文新魏"/>
              </a:rPr>
              <a:t>CPU</a:t>
            </a:r>
            <a:r>
              <a:rPr kumimoji="0" lang="zh-CN" altLang="en-US" sz="1400" dirty="0">
                <a:solidFill>
                  <a:srgbClr val="0000FF"/>
                </a:solidFill>
                <a:latin typeface="华文新魏"/>
                <a:ea typeface="华文新魏"/>
                <a:cs typeface="华文新魏"/>
              </a:rPr>
              <a:t>现场</a:t>
            </a:r>
            <a:endParaRPr kumimoji="0" lang="zh-CN" altLang="en-US" sz="1400" dirty="0">
              <a:solidFill>
                <a:srgbClr val="0000FF"/>
              </a:solidFill>
              <a:latin typeface="华文新魏"/>
              <a:ea typeface="华文新魏"/>
              <a:cs typeface="华文新魏"/>
            </a:endParaRPr>
          </a:p>
        </p:txBody>
      </p:sp>
      <p:sp>
        <p:nvSpPr>
          <p:cNvPr id="13332" name="Rectangle 32"/>
          <p:cNvSpPr>
            <a:spLocks noChangeArrowheads="1"/>
          </p:cNvSpPr>
          <p:nvPr/>
        </p:nvSpPr>
        <p:spPr bwMode="auto">
          <a:xfrm>
            <a:off x="3098800" y="1741066"/>
            <a:ext cx="2667000" cy="4564062"/>
          </a:xfrm>
          <a:prstGeom prst="rect">
            <a:avLst/>
          </a:prstGeom>
          <a:noFill/>
          <a:ln w="9525">
            <a:solidFill>
              <a:srgbClr val="000000"/>
            </a:solidFill>
            <a:miter lim="800000"/>
          </a:ln>
        </p:spPr>
        <p:txBody>
          <a:bodyPr/>
          <a:lstStyle/>
          <a:p>
            <a:endParaRPr lang="zh-CN" altLang="en-US"/>
          </a:p>
        </p:txBody>
      </p:sp>
      <p:sp>
        <p:nvSpPr>
          <p:cNvPr id="13333" name="Line 34"/>
          <p:cNvSpPr>
            <a:spLocks noChangeShapeType="1"/>
          </p:cNvSpPr>
          <p:nvPr/>
        </p:nvSpPr>
        <p:spPr bwMode="auto">
          <a:xfrm flipH="1">
            <a:off x="2921000" y="5825703"/>
            <a:ext cx="355600" cy="0"/>
          </a:xfrm>
          <a:prstGeom prst="line">
            <a:avLst/>
          </a:prstGeom>
          <a:noFill/>
          <a:ln w="9525">
            <a:solidFill>
              <a:srgbClr val="000000"/>
            </a:solidFill>
            <a:round/>
          </a:ln>
        </p:spPr>
        <p:txBody>
          <a:bodyPr/>
          <a:lstStyle/>
          <a:p>
            <a:endParaRPr lang="zh-CN" altLang="en-US"/>
          </a:p>
        </p:txBody>
      </p:sp>
      <p:sp>
        <p:nvSpPr>
          <p:cNvPr id="13334" name="Line 35"/>
          <p:cNvSpPr>
            <a:spLocks noChangeShapeType="1"/>
          </p:cNvSpPr>
          <p:nvPr/>
        </p:nvSpPr>
        <p:spPr bwMode="auto">
          <a:xfrm flipH="1" flipV="1">
            <a:off x="2032000" y="4625553"/>
            <a:ext cx="889000" cy="1200150"/>
          </a:xfrm>
          <a:prstGeom prst="line">
            <a:avLst/>
          </a:prstGeom>
          <a:noFill/>
          <a:ln w="9525">
            <a:solidFill>
              <a:srgbClr val="000000"/>
            </a:solidFill>
            <a:round/>
            <a:tailEnd type="stealth" w="med" len="med"/>
          </a:ln>
        </p:spPr>
        <p:txBody>
          <a:bodyPr/>
          <a:lstStyle/>
          <a:p>
            <a:endParaRPr lang="zh-CN" altLang="en-US"/>
          </a:p>
        </p:txBody>
      </p:sp>
      <p:sp>
        <p:nvSpPr>
          <p:cNvPr id="13335" name="Line 36"/>
          <p:cNvSpPr>
            <a:spLocks noChangeShapeType="1"/>
          </p:cNvSpPr>
          <p:nvPr/>
        </p:nvSpPr>
        <p:spPr bwMode="auto">
          <a:xfrm flipV="1">
            <a:off x="2032000" y="2461791"/>
            <a:ext cx="1066800" cy="1681162"/>
          </a:xfrm>
          <a:prstGeom prst="line">
            <a:avLst/>
          </a:prstGeom>
          <a:noFill/>
          <a:ln w="9525">
            <a:solidFill>
              <a:srgbClr val="000000"/>
            </a:solidFill>
            <a:round/>
            <a:tailEnd type="stealth" w="med" len="med"/>
          </a:ln>
        </p:spPr>
        <p:txBody>
          <a:bodyPr/>
          <a:lstStyle/>
          <a:p>
            <a:endParaRPr lang="zh-CN" altLang="en-US"/>
          </a:p>
        </p:txBody>
      </p:sp>
      <p:sp>
        <p:nvSpPr>
          <p:cNvPr id="13336" name="Text Box 37"/>
          <p:cNvSpPr txBox="1">
            <a:spLocks noChangeArrowheads="1"/>
          </p:cNvSpPr>
          <p:nvPr/>
        </p:nvSpPr>
        <p:spPr bwMode="auto">
          <a:xfrm>
            <a:off x="2170832" y="3237607"/>
            <a:ext cx="889000" cy="479425"/>
          </a:xfrm>
          <a:prstGeom prst="rect">
            <a:avLst/>
          </a:prstGeom>
          <a:noFill/>
          <a:ln>
            <a:noFill/>
          </a:ln>
        </p:spPr>
        <p:txBody>
          <a:bodyPr lIns="0" tIns="0" rIns="0" bIns="0"/>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zh-CN" altLang="en-US" sz="1600" dirty="0">
                <a:solidFill>
                  <a:srgbClr val="0000FF"/>
                </a:solidFill>
                <a:latin typeface="华文新魏"/>
                <a:ea typeface="华文新魏"/>
                <a:cs typeface="华文新魏"/>
              </a:rPr>
              <a:t>陷入指令</a:t>
            </a:r>
            <a:endParaRPr kumimoji="0" lang="zh-CN" altLang="en-US" sz="1600" dirty="0">
              <a:solidFill>
                <a:srgbClr val="0000FF"/>
              </a:solidFill>
              <a:latin typeface="华文新魏"/>
              <a:ea typeface="华文新魏"/>
              <a:cs typeface="华文新魏"/>
            </a:endParaRPr>
          </a:p>
        </p:txBody>
      </p:sp>
      <p:sp>
        <p:nvSpPr>
          <p:cNvPr id="13337" name="Line 38"/>
          <p:cNvSpPr>
            <a:spLocks noChangeShapeType="1"/>
          </p:cNvSpPr>
          <p:nvPr/>
        </p:nvSpPr>
        <p:spPr bwMode="auto">
          <a:xfrm>
            <a:off x="5588000" y="4384253"/>
            <a:ext cx="1066800" cy="0"/>
          </a:xfrm>
          <a:prstGeom prst="line">
            <a:avLst/>
          </a:prstGeom>
          <a:noFill/>
          <a:ln w="9525">
            <a:solidFill>
              <a:srgbClr val="000000"/>
            </a:solidFill>
            <a:round/>
            <a:tailEnd type="stealth" w="med" len="med"/>
          </a:ln>
        </p:spPr>
        <p:txBody>
          <a:bodyPr/>
          <a:lstStyle/>
          <a:p>
            <a:endParaRPr lang="zh-CN" altLang="en-US"/>
          </a:p>
        </p:txBody>
      </p:sp>
      <p:sp>
        <p:nvSpPr>
          <p:cNvPr id="13338" name="Line 39"/>
          <p:cNvSpPr>
            <a:spLocks noChangeShapeType="1"/>
          </p:cNvSpPr>
          <p:nvPr/>
        </p:nvSpPr>
        <p:spPr bwMode="auto">
          <a:xfrm flipH="1">
            <a:off x="5943600" y="4625553"/>
            <a:ext cx="711200" cy="1441450"/>
          </a:xfrm>
          <a:prstGeom prst="line">
            <a:avLst/>
          </a:prstGeom>
          <a:noFill/>
          <a:ln w="9525">
            <a:solidFill>
              <a:srgbClr val="000000"/>
            </a:solidFill>
            <a:round/>
          </a:ln>
        </p:spPr>
        <p:txBody>
          <a:bodyPr/>
          <a:lstStyle/>
          <a:p>
            <a:endParaRPr lang="zh-CN" altLang="en-US"/>
          </a:p>
        </p:txBody>
      </p:sp>
      <p:sp>
        <p:nvSpPr>
          <p:cNvPr id="13339" name="Line 40"/>
          <p:cNvSpPr>
            <a:spLocks noChangeShapeType="1"/>
          </p:cNvSpPr>
          <p:nvPr/>
        </p:nvSpPr>
        <p:spPr bwMode="auto">
          <a:xfrm flipH="1">
            <a:off x="4165600" y="6067003"/>
            <a:ext cx="1778000" cy="0"/>
          </a:xfrm>
          <a:prstGeom prst="line">
            <a:avLst/>
          </a:prstGeom>
          <a:noFill/>
          <a:ln w="9525">
            <a:solidFill>
              <a:srgbClr val="000000"/>
            </a:solidFill>
            <a:round/>
            <a:tailEnd type="stealth" w="med" len="med"/>
          </a:ln>
        </p:spPr>
        <p:txBody>
          <a:bodyPr/>
          <a:lstStyle/>
          <a:p>
            <a:endParaRPr lang="zh-CN" altLang="en-US"/>
          </a:p>
        </p:txBody>
      </p:sp>
      <p:sp>
        <p:nvSpPr>
          <p:cNvPr id="13340" name="Text Box 42"/>
          <p:cNvSpPr txBox="1">
            <a:spLocks noChangeArrowheads="1"/>
          </p:cNvSpPr>
          <p:nvPr/>
        </p:nvSpPr>
        <p:spPr bwMode="auto">
          <a:xfrm>
            <a:off x="3581400" y="1285329"/>
            <a:ext cx="1905000" cy="271463"/>
          </a:xfrm>
          <a:prstGeom prst="rect">
            <a:avLst/>
          </a:prstGeom>
          <a:noFill/>
          <a:ln>
            <a:noFill/>
          </a:ln>
        </p:spPr>
        <p:txBody>
          <a:bodyPr lIns="0" tIns="0" rIns="0" bIns="0"/>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zh-CN" altLang="en-US" sz="1800" dirty="0">
                <a:solidFill>
                  <a:srgbClr val="0000FF"/>
                </a:solidFill>
                <a:latin typeface="华文新魏"/>
                <a:ea typeface="华文新魏"/>
                <a:cs typeface="华文新魏"/>
              </a:rPr>
              <a:t>系统调用陷入机构</a:t>
            </a:r>
            <a:endParaRPr kumimoji="0" lang="zh-CN" altLang="en-US" sz="1800" dirty="0">
              <a:solidFill>
                <a:srgbClr val="0000FF"/>
              </a:solidFill>
              <a:latin typeface="华文新魏"/>
              <a:ea typeface="华文新魏"/>
              <a:cs typeface="华文新魏"/>
            </a:endParaRPr>
          </a:p>
        </p:txBody>
      </p:sp>
      <p:sp>
        <p:nvSpPr>
          <p:cNvPr id="13341" name="Text Box 44"/>
          <p:cNvSpPr txBox="1">
            <a:spLocks noChangeArrowheads="1"/>
          </p:cNvSpPr>
          <p:nvPr/>
        </p:nvSpPr>
        <p:spPr bwMode="auto">
          <a:xfrm>
            <a:off x="4572000" y="1754014"/>
            <a:ext cx="1143000" cy="450850"/>
          </a:xfrm>
          <a:prstGeom prst="rect">
            <a:avLst/>
          </a:prstGeom>
          <a:no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zh-CN" altLang="en-US" sz="1400" dirty="0">
                <a:solidFill>
                  <a:srgbClr val="0000FF"/>
                </a:solidFill>
                <a:latin typeface="华文新魏"/>
                <a:ea typeface="华文新魏"/>
                <a:cs typeface="华文新魏"/>
              </a:rPr>
              <a:t>入口地址表</a:t>
            </a:r>
            <a:endParaRPr kumimoji="0" lang="zh-CN" altLang="en-US" sz="1400" dirty="0">
              <a:solidFill>
                <a:srgbClr val="0000FF"/>
              </a:solidFill>
              <a:latin typeface="华文新魏"/>
              <a:ea typeface="华文新魏"/>
              <a:cs typeface="华文新魏"/>
            </a:endParaRPr>
          </a:p>
          <a:p>
            <a:pPr algn="just"/>
            <a:endParaRPr kumimoji="0" lang="en-US" altLang="zh-CN" sz="1400" dirty="0">
              <a:solidFill>
                <a:srgbClr val="0000FF"/>
              </a:solidFill>
              <a:latin typeface="华文新魏"/>
              <a:ea typeface="华文新魏"/>
              <a:cs typeface="华文新魏"/>
            </a:endParaRPr>
          </a:p>
        </p:txBody>
      </p:sp>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系统调用处理过程</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系统调用时的内核栈</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graphicFrame>
        <p:nvGraphicFramePr>
          <p:cNvPr id="5" name="Object 6"/>
          <p:cNvGraphicFramePr>
            <a:graphicFrameLocks noChangeAspect="1"/>
          </p:cNvGraphicFramePr>
          <p:nvPr/>
        </p:nvGraphicFramePr>
        <p:xfrm>
          <a:off x="611560" y="1327298"/>
          <a:ext cx="8388350" cy="5126038"/>
        </p:xfrm>
        <a:graphic>
          <a:graphicData uri="http://schemas.openxmlformats.org/presentationml/2006/ole">
            <mc:AlternateContent xmlns:mc="http://schemas.openxmlformats.org/markup-compatibility/2006">
              <mc:Choice xmlns:v="urn:schemas-microsoft-com:vml" Requires="v">
                <p:oleObj spid="_x0000_s5146" name="Visio" r:id="rId1" imgW="0" imgH="0" progId="">
                  <p:embed/>
                </p:oleObj>
              </mc:Choice>
              <mc:Fallback>
                <p:oleObj name="Visio" r:id="rId1" imgW="0" imgH="0"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27298"/>
                        <a:ext cx="8388350" cy="5126038"/>
                      </a:xfrm>
                      <a:prstGeom prst="rect">
                        <a:avLst/>
                      </a:prstGeom>
                      <a:noFill/>
                    </p:spPr>
                  </p:pic>
                </p:oleObj>
              </mc:Fallback>
            </mc:AlternateContent>
          </a:graphicData>
        </a:graphic>
      </p:graphicFrame>
      <p:sp>
        <p:nvSpPr>
          <p:cNvPr id="6" name="Text Box 8"/>
          <p:cNvSpPr txBox="1">
            <a:spLocks noChangeArrowheads="1"/>
          </p:cNvSpPr>
          <p:nvPr/>
        </p:nvSpPr>
        <p:spPr bwMode="auto">
          <a:xfrm>
            <a:off x="5076825" y="4927277"/>
            <a:ext cx="3744913" cy="1311275"/>
          </a:xfrm>
          <a:prstGeom prst="rect">
            <a:avLst/>
          </a:prstGeom>
          <a:noFill/>
          <a:ln w="9525">
            <a:noFill/>
            <a:miter lim="800000"/>
          </a:ln>
          <a:effectLst/>
        </p:spPr>
        <p:txBody>
          <a:bodyPr>
            <a:spAutoFit/>
          </a:bodyPr>
          <a:lstStyle/>
          <a:p>
            <a:pPr algn="l" eaLnBrk="0" hangingPunct="0">
              <a:spcBef>
                <a:spcPct val="0"/>
              </a:spcBef>
              <a:buClrTx/>
              <a:buFontTx/>
              <a:buNone/>
            </a:pPr>
            <a:r>
              <a:rPr kumimoji="0" lang="zh-CN" altLang="en-US" sz="2000" b="1">
                <a:solidFill>
                  <a:srgbClr val="0000FF"/>
                </a:solidFill>
                <a:effectLst>
                  <a:outerShdw blurRad="38100" dist="38100" dir="2700000" algn="tl">
                    <a:srgbClr val="C0C0C0"/>
                  </a:outerShdw>
                </a:effectLst>
                <a:latin typeface="STXinwei" pitchFamily="2" charset="-122"/>
                <a:ea typeface="STXinwei" pitchFamily="2" charset="-122"/>
              </a:rPr>
              <a:t>陷入内核时，系统自动从当前进程的</a:t>
            </a:r>
            <a:r>
              <a:rPr kumimoji="0" lang="en-US" altLang="zh-CN" sz="2000" b="1">
                <a:solidFill>
                  <a:srgbClr val="0000FF"/>
                </a:solidFill>
                <a:effectLst>
                  <a:outerShdw blurRad="38100" dist="38100" dir="2700000" algn="tl">
                    <a:srgbClr val="C0C0C0"/>
                  </a:outerShdw>
                </a:effectLst>
                <a:latin typeface="STXinwei" pitchFamily="2" charset="-122"/>
                <a:ea typeface="STXinwei" pitchFamily="2" charset="-122"/>
              </a:rPr>
              <a:t>TSS</a:t>
            </a:r>
            <a:r>
              <a:rPr kumimoji="0" lang="zh-CN" altLang="en-US" sz="2000" b="1">
                <a:solidFill>
                  <a:srgbClr val="0000FF"/>
                </a:solidFill>
                <a:effectLst>
                  <a:outerShdw blurRad="38100" dist="38100" dir="2700000" algn="tl">
                    <a:srgbClr val="C0C0C0"/>
                  </a:outerShdw>
                </a:effectLst>
                <a:latin typeface="STXinwei" pitchFamily="2" charset="-122"/>
                <a:ea typeface="STXinwei" pitchFamily="2" charset="-122"/>
              </a:rPr>
              <a:t>（任务状态段）中获得内核栈的</a:t>
            </a:r>
            <a:r>
              <a:rPr kumimoji="0" lang="en-US" altLang="zh-CN" sz="2000" b="1">
                <a:solidFill>
                  <a:srgbClr val="0000FF"/>
                </a:solidFill>
                <a:effectLst>
                  <a:outerShdw blurRad="38100" dist="38100" dir="2700000" algn="tl">
                    <a:srgbClr val="C0C0C0"/>
                  </a:outerShdw>
                </a:effectLst>
                <a:latin typeface="STXinwei" pitchFamily="2" charset="-122"/>
                <a:ea typeface="STXinwei" pitchFamily="2" charset="-122"/>
              </a:rPr>
              <a:t>SS</a:t>
            </a:r>
            <a:r>
              <a:rPr kumimoji="0" lang="zh-CN" altLang="en-US" sz="2000" b="1">
                <a:solidFill>
                  <a:srgbClr val="0000FF"/>
                </a:solidFill>
                <a:effectLst>
                  <a:outerShdw blurRad="38100" dist="38100" dir="2700000" algn="tl">
                    <a:srgbClr val="C0C0C0"/>
                  </a:outerShdw>
                </a:effectLst>
                <a:latin typeface="STXinwei" pitchFamily="2" charset="-122"/>
                <a:ea typeface="STXinwei" pitchFamily="2" charset="-122"/>
              </a:rPr>
              <a:t>和</a:t>
            </a:r>
            <a:r>
              <a:rPr kumimoji="0" lang="en-US" altLang="zh-CN" sz="2000" b="1">
                <a:solidFill>
                  <a:srgbClr val="0000FF"/>
                </a:solidFill>
                <a:effectLst>
                  <a:outerShdw blurRad="38100" dist="38100" dir="2700000" algn="tl">
                    <a:srgbClr val="C0C0C0"/>
                  </a:outerShdw>
                </a:effectLst>
                <a:latin typeface="STXinwei" pitchFamily="2" charset="-122"/>
                <a:ea typeface="STXinwei" pitchFamily="2" charset="-122"/>
              </a:rPr>
              <a:t>ESP</a:t>
            </a:r>
            <a:r>
              <a:rPr kumimoji="0" lang="zh-CN" altLang="en-US" sz="2000" b="1">
                <a:solidFill>
                  <a:srgbClr val="0000FF"/>
                </a:solidFill>
                <a:effectLst>
                  <a:outerShdw blurRad="38100" dist="38100" dir="2700000" algn="tl">
                    <a:srgbClr val="C0C0C0"/>
                  </a:outerShdw>
                </a:effectLst>
                <a:latin typeface="STXinwei" pitchFamily="2" charset="-122"/>
                <a:ea typeface="STXinwei" pitchFamily="2" charset="-122"/>
              </a:rPr>
              <a:t>，并完成栈切换。</a:t>
            </a:r>
            <a:endParaRPr kumimoji="0" lang="zh-CN" altLang="en-US" sz="2000" b="1">
              <a:solidFill>
                <a:srgbClr val="0000FF"/>
              </a:solidFill>
              <a:effectLst>
                <a:outerShdw blurRad="38100" dist="38100" dir="2700000" algn="tl">
                  <a:srgbClr val="C0C0C0"/>
                </a:outerShdw>
              </a:effectLst>
              <a:latin typeface="STXinwei" pitchFamily="2" charset="-122"/>
              <a:ea typeface="STXinwei" pitchFamily="2" charset="-122"/>
            </a:endParaRPr>
          </a:p>
        </p:txBody>
      </p:sp>
    </p:spTree>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系统调用参数传递</a:t>
            </a:r>
            <a:endParaRPr kumimoji="1" lang="zh-CN" altLang="en-US" dirty="0"/>
          </a:p>
        </p:txBody>
      </p:sp>
      <p:sp>
        <p:nvSpPr>
          <p:cNvPr id="3" name="内容占位符 2"/>
          <p:cNvSpPr>
            <a:spLocks noGrp="1"/>
          </p:cNvSpPr>
          <p:nvPr>
            <p:ph idx="1"/>
          </p:nvPr>
        </p:nvSpPr>
        <p:spPr/>
        <p:txBody>
          <a:bodyPr/>
          <a:lstStyle/>
          <a:p>
            <a:r>
              <a:rPr kumimoji="1" lang="zh-CN" altLang="en-US" dirty="0"/>
              <a:t>参数传递需求</a:t>
            </a:r>
            <a:endParaRPr kumimoji="1" lang="en-US" altLang="zh-CN" dirty="0"/>
          </a:p>
          <a:p>
            <a:pPr lvl="1"/>
            <a:r>
              <a:rPr kumimoji="1" lang="zh-CN" altLang="en-US" dirty="0"/>
              <a:t>不同系统调用要向相应内核服务例程传递不同参数</a:t>
            </a:r>
            <a:endParaRPr kumimoji="1" lang="en-US" altLang="zh-CN" dirty="0"/>
          </a:p>
          <a:p>
            <a:pPr lvl="1"/>
            <a:r>
              <a:rPr kumimoji="1" lang="zh-CN" altLang="en-US" dirty="0"/>
              <a:t>系统调用执行结果也要以参数形式返回给应用程序</a:t>
            </a:r>
            <a:endParaRPr kumimoji="1" lang="en-US" altLang="zh-CN" dirty="0"/>
          </a:p>
          <a:p>
            <a:r>
              <a:rPr kumimoji="1" lang="zh-CN" altLang="en-US" dirty="0"/>
              <a:t>参数传递方法</a:t>
            </a:r>
            <a:endParaRPr kumimoji="1" lang="en-US" altLang="zh-CN" dirty="0"/>
          </a:p>
          <a:p>
            <a:pPr lvl="1"/>
            <a:r>
              <a:rPr kumimoji="1" lang="zh-CN" altLang="en-US" dirty="0"/>
              <a:t>方法</a:t>
            </a:r>
            <a:r>
              <a:rPr kumimoji="1" lang="en-US" altLang="zh-CN" dirty="0"/>
              <a:t>1</a:t>
            </a:r>
            <a:r>
              <a:rPr kumimoji="1" lang="zh-CN" altLang="en-US" dirty="0"/>
              <a:t>：</a:t>
            </a:r>
            <a:r>
              <a:rPr lang="zh-CN" altLang="en-US" dirty="0">
                <a:latin typeface="华文新魏"/>
                <a:ea typeface="华文新魏"/>
                <a:cs typeface="华文新魏"/>
              </a:rPr>
              <a:t>由</a:t>
            </a:r>
            <a:r>
              <a:rPr lang="zh-CN" altLang="en-US" dirty="0">
                <a:solidFill>
                  <a:srgbClr val="FF0000"/>
                </a:solidFill>
                <a:latin typeface="华文新魏"/>
                <a:ea typeface="华文新魏"/>
                <a:cs typeface="华文新魏"/>
              </a:rPr>
              <a:t>访管指令</a:t>
            </a:r>
            <a:r>
              <a:rPr lang="zh-CN" altLang="en-US" dirty="0">
                <a:latin typeface="华文新魏"/>
                <a:ea typeface="华文新魏"/>
                <a:cs typeface="华文新魏"/>
              </a:rPr>
              <a:t>或</a:t>
            </a:r>
            <a:r>
              <a:rPr lang="zh-CN" altLang="en-US" dirty="0">
                <a:solidFill>
                  <a:srgbClr val="FF0000"/>
                </a:solidFill>
                <a:latin typeface="华文新魏"/>
                <a:ea typeface="华文新魏"/>
                <a:cs typeface="华文新魏"/>
              </a:rPr>
              <a:t>陷入指令</a:t>
            </a:r>
            <a:r>
              <a:rPr lang="zh-CN" altLang="en-US" dirty="0">
                <a:latin typeface="华文新魏"/>
                <a:ea typeface="华文新魏"/>
                <a:cs typeface="华文新魏"/>
              </a:rPr>
              <a:t>自带参数</a:t>
            </a:r>
            <a:endParaRPr lang="en-US" altLang="zh-CN" dirty="0">
              <a:latin typeface="华文新魏"/>
              <a:ea typeface="华文新魏"/>
              <a:cs typeface="华文新魏"/>
            </a:endParaRPr>
          </a:p>
          <a:p>
            <a:pPr lvl="2"/>
            <a:r>
              <a:rPr lang="zh-CN" altLang="en-US" dirty="0">
                <a:latin typeface="华文新魏"/>
                <a:ea typeface="华文新魏"/>
                <a:cs typeface="华文新魏"/>
              </a:rPr>
              <a:t>直接参数：访管指令之后的若干单元存放</a:t>
            </a:r>
            <a:r>
              <a:rPr lang="zh-CN" altLang="en-US" dirty="0">
                <a:solidFill>
                  <a:srgbClr val="FF0000"/>
                </a:solidFill>
                <a:latin typeface="华文新魏"/>
                <a:ea typeface="华文新魏"/>
                <a:cs typeface="华文新魏"/>
              </a:rPr>
              <a:t>参数</a:t>
            </a:r>
            <a:endParaRPr lang="en-US" altLang="zh-CN" dirty="0">
              <a:solidFill>
                <a:srgbClr val="FF0000"/>
              </a:solidFill>
              <a:latin typeface="华文新魏"/>
              <a:ea typeface="华文新魏"/>
              <a:cs typeface="华文新魏"/>
            </a:endParaRPr>
          </a:p>
          <a:p>
            <a:pPr lvl="2"/>
            <a:r>
              <a:rPr lang="zh-CN" altLang="en-US" dirty="0">
                <a:latin typeface="华文新魏"/>
                <a:ea typeface="华文新魏"/>
                <a:cs typeface="华文新魏"/>
              </a:rPr>
              <a:t>间接参数：指令之后紧邻的单元中存放</a:t>
            </a:r>
            <a:r>
              <a:rPr lang="zh-CN" altLang="en-US" dirty="0">
                <a:solidFill>
                  <a:srgbClr val="FF0000"/>
                </a:solidFill>
                <a:latin typeface="华文新魏"/>
                <a:ea typeface="华文新魏"/>
                <a:cs typeface="华文新魏"/>
              </a:rPr>
              <a:t>参数的地址</a:t>
            </a:r>
            <a:endParaRPr lang="en-US" altLang="zh-CN" dirty="0">
              <a:solidFill>
                <a:srgbClr val="FF0000"/>
              </a:solidFill>
              <a:latin typeface="华文新魏"/>
              <a:ea typeface="华文新魏"/>
              <a:cs typeface="华文新魏"/>
            </a:endParaRPr>
          </a:p>
          <a:p>
            <a:pPr lvl="1"/>
            <a:r>
              <a:rPr lang="zh-CN" altLang="en-US" dirty="0">
                <a:latin typeface="华文新魏"/>
                <a:ea typeface="华文新魏"/>
                <a:cs typeface="华文新魏"/>
              </a:rPr>
              <a:t>方法</a:t>
            </a:r>
            <a:r>
              <a:rPr lang="en-US" altLang="zh-CN" dirty="0">
                <a:latin typeface="华文新魏"/>
                <a:ea typeface="华文新魏"/>
                <a:cs typeface="华文新魏"/>
              </a:rPr>
              <a:t>2</a:t>
            </a:r>
            <a:r>
              <a:rPr lang="zh-CN" altLang="en-US" dirty="0">
                <a:latin typeface="华文新魏"/>
                <a:ea typeface="华文新魏"/>
                <a:cs typeface="华文新魏"/>
              </a:rPr>
              <a:t>：通过</a:t>
            </a:r>
            <a:r>
              <a:rPr lang="en-US" altLang="zh-CN" dirty="0">
                <a:solidFill>
                  <a:srgbClr val="FF0000"/>
                </a:solidFill>
                <a:latin typeface="华文新魏"/>
                <a:ea typeface="华文新魏"/>
                <a:cs typeface="华文新魏"/>
              </a:rPr>
              <a:t>CPU</a:t>
            </a:r>
            <a:r>
              <a:rPr lang="zh-CN" altLang="en-US" dirty="0">
                <a:solidFill>
                  <a:srgbClr val="FF0000"/>
                </a:solidFill>
                <a:latin typeface="华文新魏"/>
                <a:ea typeface="华文新魏"/>
                <a:cs typeface="华文新魏"/>
              </a:rPr>
              <a:t>的通用寄存器传递参数</a:t>
            </a:r>
            <a:r>
              <a:rPr lang="zh-CN" altLang="en-US" dirty="0">
                <a:latin typeface="华文新魏"/>
                <a:ea typeface="华文新魏"/>
                <a:cs typeface="华文新魏"/>
              </a:rPr>
              <a:t>，或在主存的一个块或表中存放参数，其首地址送入寄存器，实现参数传递</a:t>
            </a:r>
            <a:endParaRPr lang="en-US" altLang="zh-CN" dirty="0">
              <a:latin typeface="华文新魏"/>
              <a:ea typeface="华文新魏"/>
              <a:cs typeface="华文新魏"/>
            </a:endParaRPr>
          </a:p>
          <a:p>
            <a:pPr lvl="1"/>
            <a:r>
              <a:rPr lang="zh-CN" altLang="en-US" dirty="0">
                <a:latin typeface="华文新魏"/>
                <a:ea typeface="华文新魏"/>
                <a:cs typeface="华文新魏"/>
              </a:rPr>
              <a:t>方法</a:t>
            </a:r>
            <a:r>
              <a:rPr lang="en-US" altLang="zh-CN" dirty="0">
                <a:latin typeface="华文新魏"/>
                <a:ea typeface="华文新魏"/>
                <a:cs typeface="华文新魏"/>
              </a:rPr>
              <a:t>3</a:t>
            </a:r>
            <a:r>
              <a:rPr lang="zh-CN" altLang="en-US" dirty="0">
                <a:latin typeface="华文新魏"/>
                <a:ea typeface="华文新魏"/>
                <a:cs typeface="华文新魏"/>
              </a:rPr>
              <a:t>：是在主存中开辟专用堆栈区域传递参数</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系统调用与函数调用的区别</a:t>
            </a:r>
            <a:endParaRPr kumimoji="1" lang="zh-CN" altLang="en-US" dirty="0"/>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调用形式和实现方式不同</a:t>
            </a:r>
            <a:endParaRPr lang="en-US" altLang="zh-CN" dirty="0">
              <a:latin typeface="华文新魏"/>
              <a:ea typeface="华文新魏"/>
              <a:cs typeface="华文新魏"/>
            </a:endParaRPr>
          </a:p>
          <a:p>
            <a:pPr lvl="1"/>
            <a:r>
              <a:rPr lang="zh-CN" altLang="en-US" dirty="0">
                <a:latin typeface="华文新魏"/>
                <a:ea typeface="华文新魏"/>
                <a:cs typeface="华文新魏"/>
              </a:rPr>
              <a:t>函数调用：转向的</a:t>
            </a:r>
            <a:r>
              <a:rPr lang="zh-CN" altLang="en-US" dirty="0">
                <a:solidFill>
                  <a:srgbClr val="FF0000"/>
                </a:solidFill>
                <a:latin typeface="华文新魏"/>
                <a:ea typeface="华文新魏"/>
                <a:cs typeface="华文新魏"/>
              </a:rPr>
              <a:t>地址固定不变</a:t>
            </a:r>
            <a:r>
              <a:rPr lang="zh-CN" altLang="en-US" dirty="0">
                <a:latin typeface="华文新魏"/>
                <a:ea typeface="华文新魏"/>
                <a:cs typeface="华文新魏"/>
              </a:rPr>
              <a:t>、在用户态执行</a:t>
            </a:r>
            <a:endParaRPr lang="en-US" altLang="zh-CN" dirty="0">
              <a:latin typeface="华文新魏"/>
              <a:ea typeface="华文新魏"/>
              <a:cs typeface="华文新魏"/>
            </a:endParaRPr>
          </a:p>
          <a:p>
            <a:pPr lvl="1"/>
            <a:r>
              <a:rPr lang="zh-CN" altLang="en-US" dirty="0">
                <a:latin typeface="华文新魏"/>
                <a:ea typeface="华文新魏"/>
                <a:cs typeface="华文新魏"/>
              </a:rPr>
              <a:t>系统调用：</a:t>
            </a:r>
            <a:r>
              <a:rPr lang="zh-CN" altLang="en-US" dirty="0">
                <a:solidFill>
                  <a:srgbClr val="FF0000"/>
                </a:solidFill>
                <a:latin typeface="华文新魏"/>
                <a:ea typeface="华文新魏"/>
                <a:cs typeface="华文新魏"/>
              </a:rPr>
              <a:t>由功能调用号决定</a:t>
            </a:r>
            <a:r>
              <a:rPr lang="zh-CN" altLang="en-US" dirty="0">
                <a:latin typeface="华文新魏"/>
                <a:ea typeface="华文新魏"/>
                <a:cs typeface="华文新魏"/>
              </a:rPr>
              <a:t>内核服务例程入口地址，在内核态执行</a:t>
            </a:r>
            <a:endParaRPr lang="en-US" altLang="zh-CN" dirty="0">
              <a:latin typeface="华文新魏"/>
              <a:ea typeface="华文新魏"/>
              <a:cs typeface="华文新魏"/>
            </a:endParaRPr>
          </a:p>
          <a:p>
            <a:r>
              <a:rPr lang="zh-CN" altLang="en-US" dirty="0">
                <a:latin typeface="华文新魏"/>
                <a:ea typeface="华文新魏"/>
                <a:cs typeface="华文新魏"/>
              </a:rPr>
              <a:t>被调用代码的位置不同</a:t>
            </a:r>
            <a:endParaRPr lang="en-US" altLang="zh-CN" dirty="0">
              <a:latin typeface="华文新魏"/>
              <a:ea typeface="华文新魏"/>
              <a:cs typeface="华文新魏"/>
            </a:endParaRPr>
          </a:p>
          <a:p>
            <a:pPr lvl="1"/>
            <a:r>
              <a:rPr lang="zh-CN" altLang="en-US" dirty="0">
                <a:latin typeface="华文新魏"/>
                <a:ea typeface="华文新魏"/>
                <a:cs typeface="华文新魏"/>
              </a:rPr>
              <a:t>函数调用：静态调用，调用程序和被调用代码处于同一程序</a:t>
            </a:r>
            <a:endParaRPr lang="en-US" altLang="zh-CN" dirty="0">
              <a:latin typeface="华文新魏"/>
              <a:ea typeface="华文新魏"/>
              <a:cs typeface="华文新魏"/>
            </a:endParaRPr>
          </a:p>
          <a:p>
            <a:pPr lvl="1"/>
            <a:r>
              <a:rPr lang="zh-CN" altLang="en-US" dirty="0">
                <a:latin typeface="华文新魏"/>
                <a:ea typeface="华文新魏"/>
                <a:cs typeface="华文新魏"/>
              </a:rPr>
              <a:t>系统调用：动态调用，服务例程位于操作系统内核中</a:t>
            </a:r>
            <a:endParaRPr lang="en-US" altLang="zh-CN" dirty="0">
              <a:latin typeface="华文新魏"/>
              <a:ea typeface="华文新魏"/>
              <a:cs typeface="华文新魏"/>
            </a:endParaRPr>
          </a:p>
          <a:p>
            <a:r>
              <a:rPr lang="zh-CN" altLang="en-US" dirty="0">
                <a:latin typeface="华文新魏"/>
                <a:ea typeface="华文新魏"/>
                <a:cs typeface="华文新魏"/>
              </a:rPr>
              <a:t>提供方式不同</a:t>
            </a:r>
            <a:endParaRPr lang="en-US" altLang="zh-CN" dirty="0">
              <a:latin typeface="华文新魏"/>
              <a:ea typeface="华文新魏"/>
              <a:cs typeface="华文新魏"/>
            </a:endParaRPr>
          </a:p>
          <a:p>
            <a:pPr lvl="1"/>
            <a:r>
              <a:rPr lang="zh-CN" altLang="en-US" dirty="0">
                <a:latin typeface="华文新魏"/>
                <a:ea typeface="华文新魏"/>
                <a:cs typeface="华文新魏"/>
              </a:rPr>
              <a:t>函数调用：编程语言提供，取决于语言提供的函数功能</a:t>
            </a:r>
            <a:endParaRPr lang="en-US" altLang="zh-CN" dirty="0">
              <a:latin typeface="华文新魏"/>
              <a:ea typeface="华文新魏"/>
              <a:cs typeface="华文新魏"/>
            </a:endParaRPr>
          </a:p>
          <a:p>
            <a:pPr lvl="1"/>
            <a:r>
              <a:rPr lang="zh-CN" altLang="en-US" dirty="0">
                <a:latin typeface="华文新魏"/>
                <a:ea typeface="华文新魏"/>
                <a:cs typeface="华文新魏"/>
              </a:rPr>
              <a:t>系统调用：由操作系统统一提供</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a:ea typeface="华文新魏"/>
              </a:rPr>
              <a:t>资源管理—</a:t>
            </a:r>
            <a:r>
              <a:rPr lang="zh-CN" altLang="en-US" dirty="0">
                <a:solidFill>
                  <a:srgbClr val="FF0000"/>
                </a:solidFill>
                <a:latin typeface="华文新魏"/>
                <a:ea typeface="华文新魏"/>
              </a:rPr>
              <a:t>复用</a:t>
            </a:r>
            <a:r>
              <a:rPr lang="zh-CN" altLang="en-US" dirty="0">
                <a:solidFill>
                  <a:srgbClr val="FF0000"/>
                </a:solidFill>
              </a:rPr>
              <a:t> </a:t>
            </a:r>
            <a:endParaRPr kumimoji="1" lang="zh-CN" altLang="en-US" dirty="0">
              <a:solidFill>
                <a:srgbClr val="FF0000"/>
              </a:solidFill>
            </a:endParaRPr>
          </a:p>
        </p:txBody>
      </p:sp>
      <p:sp>
        <p:nvSpPr>
          <p:cNvPr id="3" name="内容占位符 2"/>
          <p:cNvSpPr>
            <a:spLocks noGrp="1"/>
          </p:cNvSpPr>
          <p:nvPr>
            <p:ph idx="1"/>
          </p:nvPr>
        </p:nvSpPr>
        <p:spPr>
          <a:xfrm>
            <a:off x="179512" y="1340768"/>
            <a:ext cx="8856984" cy="4968552"/>
          </a:xfrm>
        </p:spPr>
        <p:txBody>
          <a:bodyPr/>
          <a:lstStyle/>
          <a:p>
            <a:r>
              <a:rPr lang="zh-CN" altLang="en-US" dirty="0">
                <a:solidFill>
                  <a:srgbClr val="0000FF"/>
                </a:solidFill>
                <a:latin typeface="华文新魏"/>
                <a:ea typeface="华文新魏"/>
              </a:rPr>
              <a:t>时分复用共享</a:t>
            </a:r>
            <a:r>
              <a:rPr lang="zh-CN" altLang="en-US" dirty="0">
                <a:latin typeface="华文新魏"/>
                <a:ea typeface="华文新魏"/>
              </a:rPr>
              <a:t>：把资源从“</a:t>
            </a:r>
            <a:r>
              <a:rPr lang="zh-CN" altLang="en-US" dirty="0">
                <a:solidFill>
                  <a:srgbClr val="FF0000"/>
                </a:solidFill>
                <a:latin typeface="华文新魏"/>
                <a:ea typeface="华文新魏"/>
              </a:rPr>
              <a:t>时间</a:t>
            </a:r>
            <a:r>
              <a:rPr lang="zh-CN" altLang="en-US" dirty="0">
                <a:latin typeface="华文新魏"/>
                <a:ea typeface="华文新魏"/>
              </a:rPr>
              <a:t>”上分割成更小的单位，进程可在一个时间段内独占使用整个物理资源</a:t>
            </a:r>
            <a:endParaRPr lang="en-US" altLang="zh-CN" dirty="0">
              <a:latin typeface="华文新魏"/>
              <a:ea typeface="华文新魏"/>
            </a:endParaRPr>
          </a:p>
          <a:p>
            <a:pPr lvl="1"/>
            <a:r>
              <a:rPr lang="zh-CN" altLang="en-US" dirty="0">
                <a:solidFill>
                  <a:srgbClr val="0000FF"/>
                </a:solidFill>
                <a:latin typeface="华文新魏"/>
                <a:ea typeface="华文新魏"/>
              </a:rPr>
              <a:t>时分独占式</a:t>
            </a:r>
            <a:r>
              <a:rPr lang="zh-CN" altLang="zh-CN" dirty="0">
                <a:latin typeface="华文新魏"/>
                <a:ea typeface="华文新魏"/>
              </a:rPr>
              <a:t>—</a:t>
            </a:r>
            <a:r>
              <a:rPr lang="zh-CN" altLang="en-US" dirty="0">
                <a:latin typeface="华文新魏"/>
                <a:ea typeface="华文新魏"/>
              </a:rPr>
              <a:t>进程获得时分独占式资源后，对资源执行多个操作，</a:t>
            </a:r>
            <a:r>
              <a:rPr lang="zh-CN" altLang="en-US" dirty="0">
                <a:solidFill>
                  <a:srgbClr val="FF0000"/>
                </a:solidFill>
                <a:latin typeface="华文新魏"/>
                <a:ea typeface="华文新魏"/>
              </a:rPr>
              <a:t>通常使用一个完整的周期后才会释放</a:t>
            </a:r>
            <a:r>
              <a:rPr lang="en-US" altLang="zh-CN" dirty="0">
                <a:latin typeface="华文新魏"/>
                <a:ea typeface="华文新魏"/>
              </a:rPr>
              <a:t>(如磁带</a:t>
            </a:r>
            <a:r>
              <a:rPr lang="zh-CN" altLang="en-US" dirty="0">
                <a:latin typeface="华文新魏"/>
                <a:ea typeface="华文新魏"/>
              </a:rPr>
              <a:t>机</a:t>
            </a:r>
            <a:r>
              <a:rPr lang="en-US" altLang="zh-CN" dirty="0">
                <a:latin typeface="华文新魏"/>
                <a:ea typeface="华文新魏"/>
              </a:rPr>
              <a:t>)</a:t>
            </a:r>
            <a:endParaRPr lang="en-US" altLang="zh-CN" dirty="0">
              <a:latin typeface="华文新魏"/>
              <a:ea typeface="华文新魏"/>
            </a:endParaRPr>
          </a:p>
          <a:p>
            <a:pPr lvl="1"/>
            <a:r>
              <a:rPr lang="zh-CN" altLang="en-US" sz="2400" dirty="0">
                <a:solidFill>
                  <a:srgbClr val="0000FF"/>
                </a:solidFill>
                <a:latin typeface="华文新魏"/>
                <a:ea typeface="华文新魏"/>
              </a:rPr>
              <a:t>时分共享式</a:t>
            </a:r>
            <a:r>
              <a:rPr lang="zh-CN" altLang="zh-CN" dirty="0">
                <a:latin typeface="华文新魏"/>
                <a:ea typeface="华文新魏"/>
              </a:rPr>
              <a:t>—</a:t>
            </a:r>
            <a:r>
              <a:rPr lang="zh-CN" altLang="en-US" sz="2400" dirty="0">
                <a:latin typeface="华文新魏"/>
                <a:ea typeface="华文新魏"/>
              </a:rPr>
              <a:t>时分共享式资源指进程占用该类资源使用后，很</a:t>
            </a:r>
            <a:r>
              <a:rPr lang="zh-CN" altLang="en-US" sz="2400" dirty="0">
                <a:solidFill>
                  <a:srgbClr val="FF0000"/>
                </a:solidFill>
                <a:latin typeface="华文新魏"/>
                <a:ea typeface="华文新魏"/>
              </a:rPr>
              <a:t>可能随时被剥夺</a:t>
            </a:r>
            <a:r>
              <a:rPr lang="zh-CN" altLang="en-US" sz="2400" dirty="0">
                <a:latin typeface="华文新魏"/>
                <a:ea typeface="华文新魏"/>
              </a:rPr>
              <a:t>，被另一个进程抡占使用</a:t>
            </a:r>
            <a:r>
              <a:rPr lang="en-US" altLang="zh-CN" sz="2400" dirty="0">
                <a:latin typeface="华文新魏"/>
                <a:ea typeface="华文新魏"/>
              </a:rPr>
              <a:t>(如处理器)</a:t>
            </a:r>
            <a:endParaRPr lang="zh-CN" altLang="en-US" sz="2400" dirty="0">
              <a:latin typeface="华文新魏"/>
              <a:ea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
          <p:cNvSpPr>
            <a:spLocks noGrp="1"/>
          </p:cNvSpPr>
          <p:nvPr>
            <p:ph idx="1"/>
          </p:nvPr>
        </p:nvSpPr>
        <p:spPr>
          <a:xfrm>
            <a:off x="179512" y="1340768"/>
            <a:ext cx="8856984" cy="4968552"/>
          </a:xfrm>
        </p:spPr>
        <p:txBody>
          <a:bodyPr/>
          <a:lstStyle/>
          <a:p>
            <a:r>
              <a:rPr lang="en-US" altLang="zh-CN" dirty="0">
                <a:latin typeface="华文新魏"/>
                <a:ea typeface="华文新魏"/>
                <a:cs typeface="华文新魏"/>
              </a:rPr>
              <a:t>Linux</a:t>
            </a:r>
            <a:r>
              <a:rPr lang="zh-CN" altLang="zh-CN" dirty="0">
                <a:latin typeface="华文新魏"/>
                <a:ea typeface="华文新魏"/>
                <a:cs typeface="华文新魏"/>
              </a:rPr>
              <a:t>系统调用执行流程</a:t>
            </a:r>
            <a:br>
              <a:rPr lang="zh-CN" altLang="zh-CN" dirty="0">
                <a:latin typeface="Times New Roman" pitchFamily="18" charset="0"/>
                <a:ea typeface="宋体" pitchFamily="2" charset="-122"/>
              </a:rPr>
            </a:br>
            <a:endParaRPr lang="zh-CN" altLang="en-US" dirty="0"/>
          </a:p>
          <a:p>
            <a:endParaRPr kumimoji="1" lang="zh-CN" altLang="en-US" dirty="0"/>
          </a:p>
        </p:txBody>
      </p:sp>
      <p:grpSp>
        <p:nvGrpSpPr>
          <p:cNvPr id="24579" name="组合 23"/>
          <p:cNvGrpSpPr/>
          <p:nvPr/>
        </p:nvGrpSpPr>
        <p:grpSpPr bwMode="auto">
          <a:xfrm>
            <a:off x="971550" y="1925638"/>
            <a:ext cx="7489825" cy="4333875"/>
            <a:chOff x="971202" y="1925638"/>
            <a:chExt cx="7489788" cy="4334032"/>
          </a:xfrm>
        </p:grpSpPr>
        <p:grpSp>
          <p:nvGrpSpPr>
            <p:cNvPr id="24580" name="Group 3"/>
            <p:cNvGrpSpPr/>
            <p:nvPr/>
          </p:nvGrpSpPr>
          <p:grpSpPr bwMode="auto">
            <a:xfrm>
              <a:off x="971202" y="1950166"/>
              <a:ext cx="7489788" cy="4309504"/>
              <a:chOff x="1342" y="6587"/>
              <a:chExt cx="7291" cy="3514"/>
            </a:xfrm>
          </p:grpSpPr>
          <p:grpSp>
            <p:nvGrpSpPr>
              <p:cNvPr id="24584" name="Group 4"/>
              <p:cNvGrpSpPr/>
              <p:nvPr/>
            </p:nvGrpSpPr>
            <p:grpSpPr bwMode="auto">
              <a:xfrm>
                <a:off x="1412" y="7080"/>
                <a:ext cx="7221" cy="3021"/>
                <a:chOff x="1565" y="2553"/>
                <a:chExt cx="7221" cy="3021"/>
              </a:xfrm>
            </p:grpSpPr>
            <p:sp>
              <p:nvSpPr>
                <p:cNvPr id="38917" name="Text Box 5"/>
                <p:cNvSpPr txBox="1">
                  <a:spLocks noChangeArrowheads="1"/>
                </p:cNvSpPr>
                <p:nvPr/>
              </p:nvSpPr>
              <p:spPr bwMode="auto">
                <a:xfrm>
                  <a:off x="1565" y="2553"/>
                  <a:ext cx="981" cy="2281"/>
                </a:xfrm>
                <a:prstGeom prst="rect">
                  <a:avLst/>
                </a:prstGeom>
                <a:solidFill>
                  <a:srgbClr val="FFCC99"/>
                </a:solidFill>
                <a:ln w="9525">
                  <a:solidFill>
                    <a:srgbClr val="000000"/>
                  </a:solidFill>
                  <a:miter lim="800000"/>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1500">
                      <a:latin typeface="STXinwei" pitchFamily="2" charset="-122"/>
                      <a:ea typeface="STXinwei" pitchFamily="2" charset="-122"/>
                    </a:rPr>
                    <a:t>int main( ) </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read( …);</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a:t>
                  </a:r>
                  <a:endParaRPr lang="en-US" altLang="zh-CN" sz="1500">
                    <a:latin typeface="STXinwei" pitchFamily="2" charset="-122"/>
                    <a:ea typeface="STXinwei" pitchFamily="2" charset="-122"/>
                  </a:endParaRPr>
                </a:p>
                <a:p>
                  <a:pPr algn="just" eaLnBrk="1" hangingPunct="1"/>
                  <a:endParaRPr lang="zh-CN" sz="1500">
                    <a:latin typeface="STXinwei" pitchFamily="2" charset="-122"/>
                    <a:ea typeface="STXinwei" pitchFamily="2" charset="-122"/>
                  </a:endParaRPr>
                </a:p>
              </p:txBody>
            </p:sp>
            <p:sp>
              <p:nvSpPr>
                <p:cNvPr id="38918" name="Text Box 6"/>
                <p:cNvSpPr txBox="1">
                  <a:spLocks noChangeArrowheads="1"/>
                </p:cNvSpPr>
                <p:nvPr/>
              </p:nvSpPr>
              <p:spPr bwMode="auto">
                <a:xfrm>
                  <a:off x="2897" y="2559"/>
                  <a:ext cx="981" cy="2340"/>
                </a:xfrm>
                <a:prstGeom prst="rect">
                  <a:avLst/>
                </a:prstGeom>
                <a:solidFill>
                  <a:srgbClr val="FFCC99"/>
                </a:solidFill>
                <a:ln w="9525">
                  <a:solidFill>
                    <a:srgbClr val="000000"/>
                  </a:solidFill>
                  <a:miter lim="800000"/>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1500">
                      <a:latin typeface="STXinwei" pitchFamily="2" charset="-122"/>
                      <a:ea typeface="STXinwei" pitchFamily="2" charset="-122"/>
                    </a:rPr>
                    <a:t>int read {</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int $0x80;</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a:t>
                  </a:r>
                  <a:endParaRPr lang="en-US" altLang="zh-CN" sz="1500">
                    <a:latin typeface="STXinwei" pitchFamily="2" charset="-122"/>
                    <a:ea typeface="STXinwei" pitchFamily="2" charset="-122"/>
                  </a:endParaRPr>
                </a:p>
                <a:p>
                  <a:pPr algn="just" eaLnBrk="1" hangingPunct="1"/>
                  <a:endParaRPr lang="zh-CN" sz="1500">
                    <a:latin typeface="STXinwei" pitchFamily="2" charset="-122"/>
                    <a:ea typeface="STXinwei" pitchFamily="2" charset="-122"/>
                  </a:endParaRPr>
                </a:p>
              </p:txBody>
            </p:sp>
            <p:sp>
              <p:nvSpPr>
                <p:cNvPr id="38919" name="Text Box 7"/>
                <p:cNvSpPr txBox="1">
                  <a:spLocks noChangeArrowheads="1"/>
                </p:cNvSpPr>
                <p:nvPr/>
              </p:nvSpPr>
              <p:spPr bwMode="auto">
                <a:xfrm>
                  <a:off x="4229" y="2553"/>
                  <a:ext cx="2805" cy="2373"/>
                </a:xfrm>
                <a:prstGeom prst="rect">
                  <a:avLst/>
                </a:prstGeom>
                <a:solidFill>
                  <a:srgbClr val="FFCC99"/>
                </a:solidFill>
                <a:ln w="9525">
                  <a:solidFill>
                    <a:srgbClr val="000000"/>
                  </a:solidFill>
                  <a:miter lim="800000"/>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1500">
                      <a:latin typeface="STXinwei" pitchFamily="2" charset="-122"/>
                      <a:ea typeface="STXinwei" pitchFamily="2" charset="-122"/>
                    </a:rPr>
                    <a:t>Entry (system_call) </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push %eax</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SAVE_ALL</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Call*SYS_NAME(sys_call_table)(, %eax;)</a:t>
                  </a:r>
                  <a:endParaRPr 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Entry ( ret_from_sys_call)</a:t>
                  </a:r>
                  <a:endParaRPr lang="en-US" altLang="zh-CN" sz="1500">
                    <a:latin typeface="STXinwei" pitchFamily="2" charset="-122"/>
                    <a:ea typeface="STXinwei" pitchFamily="2" charset="-122"/>
                  </a:endParaRPr>
                </a:p>
                <a:p>
                  <a:pPr algn="just" eaLnBrk="1" hangingPunct="1"/>
                  <a:r>
                    <a:rPr lang="en-US" altLang="zh-CN" sz="1600">
                      <a:latin typeface="STXinwei" pitchFamily="2" charset="-122"/>
                      <a:ea typeface="STXinwei" pitchFamily="2" charset="-122"/>
                    </a:rPr>
                    <a:t>restore_all:</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RESTORE_ALL</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Iret;</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a:t>
                  </a:r>
                  <a:endParaRPr lang="zh-CN" sz="1500">
                    <a:latin typeface="STXinwei" pitchFamily="2" charset="-122"/>
                    <a:ea typeface="STXinwei" pitchFamily="2" charset="-122"/>
                  </a:endParaRPr>
                </a:p>
              </p:txBody>
            </p:sp>
            <p:sp>
              <p:nvSpPr>
                <p:cNvPr id="38920" name="Text Box 8"/>
                <p:cNvSpPr txBox="1">
                  <a:spLocks noChangeArrowheads="1"/>
                </p:cNvSpPr>
                <p:nvPr/>
              </p:nvSpPr>
              <p:spPr bwMode="auto">
                <a:xfrm>
                  <a:off x="7384" y="2553"/>
                  <a:ext cx="1402" cy="2281"/>
                </a:xfrm>
                <a:prstGeom prst="rect">
                  <a:avLst/>
                </a:prstGeom>
                <a:solidFill>
                  <a:srgbClr val="FFCC99"/>
                </a:solidFill>
                <a:ln w="9525">
                  <a:solidFill>
                    <a:srgbClr val="000000"/>
                  </a:solidFill>
                  <a:miter lim="800000"/>
                </a:ln>
                <a:effectLst>
                  <a:outerShdw dist="53882" dir="2700000" algn="ctr" rotWithShape="0">
                    <a:srgbClr val="808080">
                      <a:alpha val="50000"/>
                    </a:srgbClr>
                  </a:outerShdw>
                </a:effectLst>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1500">
                      <a:latin typeface="STXinwei" pitchFamily="2" charset="-122"/>
                      <a:ea typeface="STXinwei" pitchFamily="2" charset="-122"/>
                    </a:rPr>
                    <a:t>asmlinkage long</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sys_read( ) {</a:t>
                  </a:r>
                  <a:endParaRPr lang="en-US" altLang="zh-CN" sz="1500">
                    <a:latin typeface="STXinwei" pitchFamily="2" charset="-122"/>
                    <a:ea typeface="STXinwei" pitchFamily="2" charset="-122"/>
                  </a:endParaRPr>
                </a:p>
                <a:p>
                  <a:pPr algn="just" eaLnBrk="1" hangingPunct="1"/>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  return; </a:t>
                  </a:r>
                  <a:endParaRPr lang="en-US" altLang="zh-CN" sz="1500">
                    <a:latin typeface="STXinwei" pitchFamily="2" charset="-122"/>
                    <a:ea typeface="STXinwei" pitchFamily="2" charset="-122"/>
                  </a:endParaRPr>
                </a:p>
                <a:p>
                  <a:pPr algn="just" eaLnBrk="1" hangingPunct="1"/>
                  <a:r>
                    <a:rPr lang="en-US" altLang="zh-CN" sz="1500">
                      <a:latin typeface="STXinwei" pitchFamily="2" charset="-122"/>
                      <a:ea typeface="STXinwei" pitchFamily="2" charset="-122"/>
                    </a:rPr>
                    <a:t>}</a:t>
                  </a:r>
                  <a:endParaRPr lang="zh-CN" sz="1500">
                    <a:latin typeface="STXinwei" pitchFamily="2" charset="-122"/>
                    <a:ea typeface="STXinwei" pitchFamily="2" charset="-122"/>
                  </a:endParaRPr>
                </a:p>
              </p:txBody>
            </p:sp>
            <p:sp>
              <p:nvSpPr>
                <p:cNvPr id="24590" name="Line 9"/>
                <p:cNvSpPr>
                  <a:spLocks noChangeShapeType="1"/>
                </p:cNvSpPr>
                <p:nvPr/>
              </p:nvSpPr>
              <p:spPr bwMode="auto">
                <a:xfrm flipV="1">
                  <a:off x="2519" y="2737"/>
                  <a:ext cx="378" cy="678"/>
                </a:xfrm>
                <a:prstGeom prst="line">
                  <a:avLst/>
                </a:prstGeom>
                <a:noFill/>
                <a:ln w="9525">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24591" name="Line 10"/>
                <p:cNvSpPr>
                  <a:spLocks noChangeShapeType="1"/>
                </p:cNvSpPr>
                <p:nvPr/>
              </p:nvSpPr>
              <p:spPr bwMode="auto">
                <a:xfrm flipV="1">
                  <a:off x="3851" y="2737"/>
                  <a:ext cx="378" cy="678"/>
                </a:xfrm>
                <a:prstGeom prst="line">
                  <a:avLst/>
                </a:prstGeom>
                <a:noFill/>
                <a:ln w="9525">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24592" name="Line 11"/>
                <p:cNvSpPr>
                  <a:spLocks noChangeShapeType="1"/>
                </p:cNvSpPr>
                <p:nvPr/>
              </p:nvSpPr>
              <p:spPr bwMode="auto">
                <a:xfrm flipV="1">
                  <a:off x="7006" y="2914"/>
                  <a:ext cx="378" cy="678"/>
                </a:xfrm>
                <a:prstGeom prst="line">
                  <a:avLst/>
                </a:prstGeom>
                <a:noFill/>
                <a:ln w="9525">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24593" name="Line 12"/>
                <p:cNvSpPr>
                  <a:spLocks noChangeShapeType="1"/>
                </p:cNvSpPr>
                <p:nvPr/>
              </p:nvSpPr>
              <p:spPr bwMode="auto">
                <a:xfrm flipH="1" flipV="1">
                  <a:off x="6998" y="4079"/>
                  <a:ext cx="386" cy="302"/>
                </a:xfrm>
                <a:prstGeom prst="line">
                  <a:avLst/>
                </a:prstGeom>
                <a:noFill/>
                <a:ln w="9525">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24594" name="Line 13"/>
                <p:cNvSpPr>
                  <a:spLocks noChangeShapeType="1"/>
                </p:cNvSpPr>
                <p:nvPr/>
              </p:nvSpPr>
              <p:spPr bwMode="auto">
                <a:xfrm flipH="1" flipV="1">
                  <a:off x="3851" y="3970"/>
                  <a:ext cx="378" cy="509"/>
                </a:xfrm>
                <a:prstGeom prst="line">
                  <a:avLst/>
                </a:prstGeom>
                <a:noFill/>
                <a:ln w="9525">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24595" name="Line 14"/>
                <p:cNvSpPr>
                  <a:spLocks noChangeShapeType="1"/>
                </p:cNvSpPr>
                <p:nvPr/>
              </p:nvSpPr>
              <p:spPr bwMode="auto">
                <a:xfrm flipH="1" flipV="1">
                  <a:off x="2477" y="3677"/>
                  <a:ext cx="421" cy="470"/>
                </a:xfrm>
                <a:prstGeom prst="line">
                  <a:avLst/>
                </a:prstGeom>
                <a:noFill/>
                <a:ln w="9525">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24596" name="AutoShape 16"/>
                <p:cNvSpPr/>
                <p:nvPr/>
              </p:nvSpPr>
              <p:spPr bwMode="auto">
                <a:xfrm rot="-5400000">
                  <a:off x="2601" y="3909"/>
                  <a:ext cx="336" cy="2220"/>
                </a:xfrm>
                <a:prstGeom prst="leftBrace">
                  <a:avLst>
                    <a:gd name="adj1" fmla="val 55060"/>
                    <a:gd name="adj2" fmla="val 50000"/>
                  </a:avLst>
                </a:prstGeom>
                <a:noFill/>
                <a:ln w="12700">
                  <a:solidFill>
                    <a:srgbClr val="000000"/>
                  </a:solidFill>
                  <a:round/>
                </a:ln>
              </p:spPr>
              <p:txBody>
                <a:bodyPr/>
                <a:lstStyle/>
                <a:p>
                  <a:endParaRPr lang="zh-CN" altLang="en-US">
                    <a:latin typeface="STXinwei" pitchFamily="2" charset="-122"/>
                    <a:ea typeface="STXinwei" pitchFamily="2" charset="-122"/>
                  </a:endParaRPr>
                </a:p>
              </p:txBody>
            </p:sp>
            <p:sp>
              <p:nvSpPr>
                <p:cNvPr id="24597" name="AutoShape 17"/>
                <p:cNvSpPr/>
                <p:nvPr/>
              </p:nvSpPr>
              <p:spPr bwMode="auto">
                <a:xfrm rot="-5400000">
                  <a:off x="6304" y="2905"/>
                  <a:ext cx="336" cy="4346"/>
                </a:xfrm>
                <a:prstGeom prst="leftBrace">
                  <a:avLst>
                    <a:gd name="adj1" fmla="val 55032"/>
                    <a:gd name="adj2" fmla="val 50000"/>
                  </a:avLst>
                </a:prstGeom>
                <a:noFill/>
                <a:ln w="12700">
                  <a:solidFill>
                    <a:srgbClr val="000000"/>
                  </a:solidFill>
                  <a:round/>
                </a:ln>
              </p:spPr>
              <p:txBody>
                <a:bodyPr/>
                <a:lstStyle/>
                <a:p>
                  <a:endParaRPr lang="zh-CN" altLang="en-US">
                    <a:latin typeface="STXinwei" pitchFamily="2" charset="-122"/>
                    <a:ea typeface="STXinwei" pitchFamily="2" charset="-122"/>
                  </a:endParaRPr>
                </a:p>
              </p:txBody>
            </p:sp>
            <p:sp>
              <p:nvSpPr>
                <p:cNvPr id="24598" name="Text Box 18"/>
                <p:cNvSpPr txBox="1">
                  <a:spLocks noChangeArrowheads="1"/>
                </p:cNvSpPr>
                <p:nvPr/>
              </p:nvSpPr>
              <p:spPr bwMode="auto">
                <a:xfrm>
                  <a:off x="2168" y="5203"/>
                  <a:ext cx="1080" cy="312"/>
                </a:xfrm>
                <a:prstGeom prst="rect">
                  <a:avLst/>
                </a:prstGeom>
                <a:solidFill>
                  <a:srgbClr val="6699FF"/>
                </a:solid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a:latin typeface="STXinwei" pitchFamily="2" charset="-122"/>
                      <a:ea typeface="STXinwei" pitchFamily="2" charset="-122"/>
                    </a:rPr>
                    <a:t>用户态</a:t>
                  </a:r>
                  <a:endParaRPr lang="zh-CN" altLang="en-US" sz="2000">
                    <a:latin typeface="STXinwei" pitchFamily="2" charset="-122"/>
                    <a:ea typeface="STXinwei" pitchFamily="2" charset="-122"/>
                  </a:endParaRPr>
                </a:p>
              </p:txBody>
            </p:sp>
            <p:sp>
              <p:nvSpPr>
                <p:cNvPr id="24599" name="Text Box 19"/>
                <p:cNvSpPr txBox="1">
                  <a:spLocks noChangeArrowheads="1"/>
                </p:cNvSpPr>
                <p:nvPr/>
              </p:nvSpPr>
              <p:spPr bwMode="auto">
                <a:xfrm>
                  <a:off x="5953" y="5262"/>
                  <a:ext cx="1080" cy="312"/>
                </a:xfrm>
                <a:prstGeom prst="rect">
                  <a:avLst/>
                </a:prstGeom>
                <a:solidFill>
                  <a:srgbClr val="6699FF"/>
                </a:solid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a:latin typeface="STXinwei" pitchFamily="2" charset="-122"/>
                      <a:ea typeface="STXinwei" pitchFamily="2" charset="-122"/>
                    </a:rPr>
                    <a:t>内核态</a:t>
                  </a:r>
                  <a:endParaRPr lang="zh-CN" altLang="en-US" sz="2000">
                    <a:latin typeface="STXinwei" pitchFamily="2" charset="-122"/>
                    <a:ea typeface="STXinwei" pitchFamily="2" charset="-122"/>
                  </a:endParaRPr>
                </a:p>
              </p:txBody>
            </p:sp>
          </p:grpSp>
          <p:sp>
            <p:nvSpPr>
              <p:cNvPr id="24585" name="Text Box 20"/>
              <p:cNvSpPr txBox="1">
                <a:spLocks noChangeArrowheads="1"/>
              </p:cNvSpPr>
              <p:nvPr/>
            </p:nvSpPr>
            <p:spPr bwMode="auto">
              <a:xfrm>
                <a:off x="1342" y="6585"/>
                <a:ext cx="1191" cy="383"/>
              </a:xfrm>
              <a:prstGeom prst="rect">
                <a:avLst/>
              </a:prstGeom>
              <a:solidFill>
                <a:srgbClr val="6699FF"/>
              </a:solidFill>
              <a:ln w="9525">
                <a:solidFill>
                  <a:schemeClr val="bg1"/>
                </a:solidFill>
                <a:miter lim="800000"/>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dirty="0">
                    <a:latin typeface="STXinwei" pitchFamily="2" charset="-122"/>
                    <a:ea typeface="STXinwei" pitchFamily="2" charset="-122"/>
                  </a:rPr>
                  <a:t>应用程序</a:t>
                </a:r>
                <a:endParaRPr lang="zh-CN" altLang="en-US" sz="2000" dirty="0">
                  <a:latin typeface="STXinwei" pitchFamily="2" charset="-122"/>
                  <a:ea typeface="STXinwei" pitchFamily="2" charset="-122"/>
                </a:endParaRPr>
              </a:p>
              <a:p>
                <a:pPr eaLnBrk="1" hangingPunct="1"/>
                <a:endParaRPr lang="zh-CN" altLang="en-US" sz="2000" dirty="0">
                  <a:latin typeface="STXinwei" pitchFamily="2" charset="-122"/>
                  <a:ea typeface="STXinwei" pitchFamily="2" charset="-122"/>
                </a:endParaRPr>
              </a:p>
            </p:txBody>
          </p:sp>
        </p:grpSp>
        <p:sp>
          <p:nvSpPr>
            <p:cNvPr id="24581" name="Text Box 21"/>
            <p:cNvSpPr txBox="1">
              <a:spLocks noChangeArrowheads="1"/>
            </p:cNvSpPr>
            <p:nvPr/>
          </p:nvSpPr>
          <p:spPr bwMode="auto">
            <a:xfrm>
              <a:off x="2267390" y="1989221"/>
              <a:ext cx="1684818" cy="431686"/>
            </a:xfrm>
            <a:prstGeom prst="rect">
              <a:avLst/>
            </a:prstGeom>
            <a:solidFill>
              <a:srgbClr val="6699FF"/>
            </a:solid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dirty="0">
                  <a:latin typeface="STXinwei" pitchFamily="2" charset="-122"/>
                  <a:ea typeface="STXinwei" pitchFamily="2" charset="-122"/>
                </a:rPr>
                <a:t>C</a:t>
              </a:r>
              <a:r>
                <a:rPr lang="zh-CN" altLang="en-US" sz="2000" dirty="0">
                  <a:latin typeface="STXinwei" pitchFamily="2" charset="-122"/>
                  <a:ea typeface="STXinwei" pitchFamily="2" charset="-122"/>
                </a:rPr>
                <a:t>库封装例程</a:t>
              </a:r>
              <a:endParaRPr lang="zh-CN" altLang="en-US" sz="2000" dirty="0">
                <a:latin typeface="STXinwei" pitchFamily="2" charset="-122"/>
                <a:ea typeface="STXinwei" pitchFamily="2" charset="-122"/>
              </a:endParaRPr>
            </a:p>
            <a:p>
              <a:pPr eaLnBrk="1" hangingPunct="1"/>
              <a:endParaRPr lang="zh-CN" dirty="0">
                <a:latin typeface="STXinwei" pitchFamily="2" charset="-122"/>
                <a:ea typeface="STXinwei" pitchFamily="2" charset="-122"/>
              </a:endParaRPr>
            </a:p>
          </p:txBody>
        </p:sp>
        <p:sp>
          <p:nvSpPr>
            <p:cNvPr id="24582" name="Text Box 22"/>
            <p:cNvSpPr txBox="1">
              <a:spLocks noChangeArrowheads="1"/>
            </p:cNvSpPr>
            <p:nvPr/>
          </p:nvSpPr>
          <p:spPr bwMode="auto">
            <a:xfrm>
              <a:off x="4355611" y="1957524"/>
              <a:ext cx="1936394" cy="469704"/>
            </a:xfrm>
            <a:prstGeom prst="rect">
              <a:avLst/>
            </a:prstGeom>
            <a:solidFill>
              <a:srgbClr val="6699FF"/>
            </a:solid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dirty="0">
                  <a:latin typeface="STXinwei" pitchFamily="2" charset="-122"/>
                  <a:ea typeface="STXinwei" pitchFamily="2" charset="-122"/>
                </a:rPr>
                <a:t>异常处理程序</a:t>
              </a:r>
              <a:endParaRPr lang="zh-CN" altLang="en-US" sz="2000" dirty="0">
                <a:latin typeface="STXinwei" pitchFamily="2" charset="-122"/>
                <a:ea typeface="STXinwei" pitchFamily="2" charset="-122"/>
              </a:endParaRPr>
            </a:p>
            <a:p>
              <a:pPr algn="just" eaLnBrk="1" hangingPunct="1"/>
              <a:endParaRPr lang="zh-CN" sz="2000" dirty="0">
                <a:latin typeface="STXinwei" pitchFamily="2" charset="-122"/>
                <a:ea typeface="STXinwei" pitchFamily="2" charset="-122"/>
              </a:endParaRPr>
            </a:p>
          </p:txBody>
        </p:sp>
        <p:sp>
          <p:nvSpPr>
            <p:cNvPr id="24583" name="Text Box 23"/>
            <p:cNvSpPr txBox="1">
              <a:spLocks noChangeArrowheads="1"/>
            </p:cNvSpPr>
            <p:nvPr/>
          </p:nvSpPr>
          <p:spPr bwMode="auto">
            <a:xfrm>
              <a:off x="7121436" y="1925638"/>
              <a:ext cx="1338526" cy="469704"/>
            </a:xfrm>
            <a:prstGeom prst="rect">
              <a:avLst/>
            </a:prstGeom>
            <a:solidFill>
              <a:srgbClr val="6699FF"/>
            </a:solidFill>
            <a:ln>
              <a:noFill/>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2000">
                  <a:latin typeface="STXinwei" pitchFamily="2" charset="-122"/>
                  <a:ea typeface="STXinwei" pitchFamily="2" charset="-122"/>
                </a:rPr>
                <a:t>内核函数</a:t>
              </a:r>
              <a:endParaRPr lang="zh-CN" altLang="en-US" sz="2000">
                <a:latin typeface="STXinwei" pitchFamily="2" charset="-122"/>
                <a:ea typeface="STXinwei" pitchFamily="2" charset="-122"/>
              </a:endParaRPr>
            </a:p>
            <a:p>
              <a:pPr eaLnBrk="1" hangingPunct="1"/>
              <a:endParaRPr lang="zh-CN">
                <a:latin typeface="STXinwei" pitchFamily="2" charset="-122"/>
                <a:ea typeface="STXinwei" pitchFamily="2" charset="-122"/>
              </a:endParaRPr>
            </a:p>
          </p:txBody>
        </p:sp>
      </p:grpSp>
      <p:sp>
        <p:nvSpPr>
          <p:cNvPr id="2" name="标题 1"/>
          <p:cNvSpPr>
            <a:spLocks noGrp="1"/>
          </p:cNvSpPr>
          <p:nvPr>
            <p:ph type="title"/>
          </p:nvPr>
        </p:nvSpPr>
        <p:spPr/>
        <p:txBody>
          <a:bodyPr/>
          <a:lstStyle/>
          <a:p>
            <a:r>
              <a:rPr lang="en-US" altLang="zh-CN" dirty="0">
                <a:latin typeface="华文新魏"/>
                <a:ea typeface="华文新魏"/>
                <a:cs typeface="华文新魏"/>
              </a:rPr>
              <a:t>Linux</a:t>
            </a:r>
            <a:r>
              <a:rPr lang="zh-CN" altLang="zh-CN" dirty="0">
                <a:latin typeface="华文新魏"/>
                <a:ea typeface="华文新魏"/>
                <a:cs typeface="华文新魏"/>
              </a:rPr>
              <a:t>系统调用及实现机制</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华文新魏"/>
                <a:ea typeface="华文新魏"/>
                <a:cs typeface="华文新魏"/>
              </a:rPr>
            </a:br>
            <a:r>
              <a:rPr lang="en-US" altLang="zh-CN" dirty="0">
                <a:latin typeface="华文新魏"/>
                <a:ea typeface="华文新魏"/>
                <a:cs typeface="华文新魏"/>
              </a:rPr>
              <a:t>Linux</a:t>
            </a:r>
            <a:r>
              <a:rPr lang="zh-CN" altLang="zh-CN" dirty="0">
                <a:latin typeface="华文新魏"/>
                <a:ea typeface="华文新魏"/>
                <a:cs typeface="华文新魏"/>
              </a:rPr>
              <a:t>系统调用实现机制</a:t>
            </a:r>
            <a:endParaRPr kumimoji="1" lang="zh-CN" altLang="en-US" dirty="0"/>
          </a:p>
        </p:txBody>
      </p:sp>
      <p:sp>
        <p:nvSpPr>
          <p:cNvPr id="4" name="内容占位符 3"/>
          <p:cNvSpPr>
            <a:spLocks noGrp="1"/>
          </p:cNvSpPr>
          <p:nvPr>
            <p:ph idx="1"/>
          </p:nvPr>
        </p:nvSpPr>
        <p:spPr>
          <a:xfrm>
            <a:off x="179512" y="1124744"/>
            <a:ext cx="8856984" cy="4968552"/>
          </a:xfrm>
        </p:spPr>
        <p:txBody>
          <a:bodyPr/>
          <a:lstStyle/>
          <a:p>
            <a:r>
              <a:rPr kumimoji="1" lang="zh-CN" altLang="zh-CN" dirty="0"/>
              <a:t>系统调用初始化</a:t>
            </a:r>
            <a:endParaRPr kumimoji="1" lang="en-US" altLang="zh-CN" dirty="0"/>
          </a:p>
          <a:p>
            <a:pPr lvl="1"/>
            <a:r>
              <a:rPr kumimoji="1" lang="en-US" altLang="zh-CN" dirty="0" err="1"/>
              <a:t>set_system_gate</a:t>
            </a:r>
            <a:r>
              <a:rPr kumimoji="1" lang="en-US" altLang="zh-CN" dirty="0"/>
              <a:t>(0x80,</a:t>
            </a:r>
            <a:r>
              <a:rPr kumimoji="1" lang="zh-CN" altLang="en-US" dirty="0"/>
              <a:t> </a:t>
            </a:r>
            <a:r>
              <a:rPr kumimoji="1" lang="en-US" altLang="zh-CN" dirty="0"/>
              <a:t>&amp;</a:t>
            </a:r>
            <a:r>
              <a:rPr kumimoji="1" lang="en-US" altLang="zh-CN" dirty="0" err="1"/>
              <a:t>system_call</a:t>
            </a:r>
            <a:r>
              <a:rPr kumimoji="1" lang="en-US" altLang="zh-CN" dirty="0"/>
              <a:t>)</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zh-CN" altLang="zh-CN" dirty="0"/>
          </a:p>
          <a:p>
            <a:r>
              <a:rPr lang="zh-CN" altLang="zh-CN" dirty="0">
                <a:latin typeface="华文新魏"/>
                <a:ea typeface="华文新魏"/>
                <a:cs typeface="华文新魏"/>
              </a:rPr>
              <a:t>系统调用公共入口</a:t>
            </a:r>
            <a:endParaRPr lang="en-US" altLang="zh-CN" dirty="0">
              <a:latin typeface="华文新魏"/>
              <a:ea typeface="华文新魏"/>
              <a:cs typeface="华文新魏"/>
            </a:endParaRPr>
          </a:p>
          <a:p>
            <a:pPr lvl="1"/>
            <a:r>
              <a:rPr lang="en-US" altLang="zh-CN" dirty="0" err="1">
                <a:latin typeface="华文新魏"/>
                <a:ea typeface="华文新魏"/>
                <a:cs typeface="华文新魏"/>
              </a:rPr>
              <a:t>system_call</a:t>
            </a:r>
            <a:r>
              <a:rPr lang="en-US" altLang="zh-CN" dirty="0">
                <a:latin typeface="华文新魏"/>
                <a:ea typeface="华文新魏"/>
                <a:cs typeface="华文新魏"/>
              </a:rPr>
              <a:t>( )</a:t>
            </a:r>
            <a:r>
              <a:rPr lang="zh-CN" altLang="zh-CN" dirty="0">
                <a:latin typeface="华文新魏"/>
                <a:ea typeface="华文新魏"/>
                <a:cs typeface="华文新魏"/>
              </a:rPr>
              <a:t>是系统调用的公共入口，功能是：保护现场，进行正确性检查，根据系统调用号跳转到具体内核函数，该内核函数执行完毕时</a:t>
            </a:r>
            <a:r>
              <a:rPr lang="zh-CN" altLang="en-US" dirty="0">
                <a:latin typeface="华文新魏"/>
                <a:ea typeface="华文新魏"/>
                <a:cs typeface="华文新魏"/>
              </a:rPr>
              <a:t>转向下一步</a:t>
            </a:r>
            <a:endParaRPr lang="en-US" altLang="zh-CN" dirty="0">
              <a:latin typeface="华文新魏"/>
              <a:ea typeface="华文新魏"/>
              <a:cs typeface="华文新魏"/>
            </a:endParaRPr>
          </a:p>
          <a:p>
            <a:pPr lvl="1"/>
            <a:r>
              <a:rPr lang="en-US" altLang="zh-CN" dirty="0" err="1">
                <a:latin typeface="华文新魏"/>
                <a:ea typeface="华文新魏"/>
                <a:cs typeface="华文新魏"/>
              </a:rPr>
              <a:t>ret_from_sys_call</a:t>
            </a:r>
            <a:r>
              <a:rPr lang="en-US" altLang="zh-CN" dirty="0">
                <a:latin typeface="华文新魏"/>
                <a:ea typeface="华文新魏"/>
                <a:cs typeface="华文新魏"/>
              </a:rPr>
              <a:t>( )</a:t>
            </a:r>
            <a:r>
              <a:rPr lang="zh-CN" altLang="zh-CN" dirty="0">
                <a:latin typeface="华文新魏"/>
                <a:ea typeface="华文新魏"/>
                <a:cs typeface="华文新魏"/>
              </a:rPr>
              <a:t>，完成返回用户空间前的最后检查，用</a:t>
            </a:r>
            <a:r>
              <a:rPr lang="en-US" altLang="zh-CN" dirty="0">
                <a:latin typeface="华文新魏"/>
                <a:ea typeface="华文新魏"/>
                <a:cs typeface="华文新魏"/>
              </a:rPr>
              <a:t>RESTORE_ALL</a:t>
            </a:r>
            <a:r>
              <a:rPr lang="zh-CN" altLang="zh-CN" dirty="0">
                <a:latin typeface="华文新魏"/>
                <a:ea typeface="华文新魏"/>
                <a:cs typeface="华文新魏"/>
              </a:rPr>
              <a:t>宏恢复现场并执行</a:t>
            </a:r>
            <a:r>
              <a:rPr lang="en-US" altLang="zh-CN" dirty="0" err="1">
                <a:latin typeface="华文新魏"/>
                <a:ea typeface="华文新魏"/>
                <a:cs typeface="华文新魏"/>
              </a:rPr>
              <a:t>iret</a:t>
            </a:r>
            <a:r>
              <a:rPr lang="zh-CN" altLang="zh-CN" dirty="0">
                <a:latin typeface="华文新魏"/>
                <a:ea typeface="华文新魏"/>
                <a:cs typeface="华文新魏"/>
              </a:rPr>
              <a:t>指令返回用户断点</a:t>
            </a:r>
            <a:r>
              <a:rPr lang="en-US" altLang="zh-CN" dirty="0">
                <a:latin typeface="华文新魏"/>
                <a:ea typeface="华文新魏"/>
                <a:cs typeface="华文新魏"/>
              </a:rPr>
              <a:t>      </a:t>
            </a:r>
            <a:endParaRPr lang="zh-CN" altLang="zh-CN" dirty="0">
              <a:latin typeface="华文新魏"/>
              <a:ea typeface="华文新魏"/>
              <a:cs typeface="华文新魏"/>
            </a:endParaRPr>
          </a:p>
          <a:p>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6" name="Picture 4"/>
          <p:cNvPicPr>
            <a:picLocks noChangeAspect="1" noChangeArrowheads="1"/>
          </p:cNvPicPr>
          <p:nvPr/>
        </p:nvPicPr>
        <p:blipFill>
          <a:blip r:embed="rId1" cstate="print"/>
          <a:srcRect/>
          <a:stretch>
            <a:fillRect/>
          </a:stretch>
        </p:blipFill>
        <p:spPr bwMode="auto">
          <a:xfrm>
            <a:off x="821521" y="2060848"/>
            <a:ext cx="7710919" cy="2016224"/>
          </a:xfrm>
          <a:prstGeom prst="rect">
            <a:avLst/>
          </a:prstGeom>
          <a:noFill/>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2"/>
          <p:cNvGrpSpPr/>
          <p:nvPr/>
        </p:nvGrpSpPr>
        <p:grpSpPr bwMode="auto">
          <a:xfrm>
            <a:off x="2505659" y="1340693"/>
            <a:ext cx="4608413" cy="4943620"/>
            <a:chOff x="7240" y="5127"/>
            <a:chExt cx="2052" cy="6122"/>
          </a:xfrm>
        </p:grpSpPr>
        <p:sp>
          <p:nvSpPr>
            <p:cNvPr id="27652" name="Text Box 3"/>
            <p:cNvSpPr txBox="1">
              <a:spLocks noChangeArrowheads="1"/>
            </p:cNvSpPr>
            <p:nvPr/>
          </p:nvSpPr>
          <p:spPr bwMode="auto">
            <a:xfrm>
              <a:off x="7240" y="10934"/>
              <a:ext cx="2052" cy="315"/>
            </a:xfrm>
            <a:prstGeom prst="rect">
              <a:avLst/>
            </a:prstGeom>
            <a:solidFill>
              <a:srgbClr val="FFFFFF"/>
            </a:solidFill>
            <a:ln w="9525">
              <a:solidFill>
                <a:srgbClr val="FFFFFF"/>
              </a:solidFill>
              <a:miter lim="800000"/>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1000" dirty="0">
                  <a:latin typeface="STXinwei" pitchFamily="2" charset="-122"/>
                  <a:ea typeface="STXinwei" pitchFamily="2" charset="-122"/>
                </a:rPr>
                <a:t>          </a:t>
              </a:r>
              <a:r>
                <a:rPr lang="zh-CN" altLang="en-US" sz="1800" dirty="0">
                  <a:latin typeface="STXinwei" pitchFamily="2" charset="-122"/>
                  <a:ea typeface="STXinwei" pitchFamily="2" charset="-122"/>
                </a:rPr>
                <a:t>系统调用处理时的核心栈内容</a:t>
              </a:r>
              <a:endParaRPr lang="zh-CN" altLang="en-US" sz="1800" dirty="0">
                <a:latin typeface="STXinwei" pitchFamily="2" charset="-122"/>
                <a:ea typeface="STXinwei" pitchFamily="2" charset="-122"/>
              </a:endParaRPr>
            </a:p>
          </p:txBody>
        </p:sp>
        <p:grpSp>
          <p:nvGrpSpPr>
            <p:cNvPr id="27653" name="Group 4"/>
            <p:cNvGrpSpPr/>
            <p:nvPr/>
          </p:nvGrpSpPr>
          <p:grpSpPr bwMode="auto">
            <a:xfrm>
              <a:off x="7320" y="5127"/>
              <a:ext cx="1834" cy="5587"/>
              <a:chOff x="7289" y="1380"/>
              <a:chExt cx="1834" cy="5587"/>
            </a:xfrm>
          </p:grpSpPr>
          <p:grpSp>
            <p:nvGrpSpPr>
              <p:cNvPr id="27654" name="Group 5"/>
              <p:cNvGrpSpPr/>
              <p:nvPr/>
            </p:nvGrpSpPr>
            <p:grpSpPr bwMode="auto">
              <a:xfrm>
                <a:off x="7325" y="1380"/>
                <a:ext cx="1798" cy="5587"/>
                <a:chOff x="3129" y="1560"/>
                <a:chExt cx="1798" cy="5587"/>
              </a:xfrm>
            </p:grpSpPr>
            <p:cxnSp>
              <p:nvCxnSpPr>
                <p:cNvPr id="27665" name="AutoShape 6"/>
                <p:cNvCxnSpPr>
                  <a:cxnSpLocks noChangeShapeType="1"/>
                </p:cNvCxnSpPr>
                <p:nvPr/>
              </p:nvCxnSpPr>
              <p:spPr bwMode="auto">
                <a:xfrm>
                  <a:off x="3797" y="2361"/>
                  <a:ext cx="1127" cy="13"/>
                </a:xfrm>
                <a:prstGeom prst="straightConnector1">
                  <a:avLst/>
                </a:prstGeom>
                <a:noFill/>
                <a:ln w="9525">
                  <a:solidFill>
                    <a:srgbClr val="000000"/>
                  </a:solidFill>
                  <a:round/>
                </a:ln>
              </p:spPr>
            </p:cxnSp>
            <p:cxnSp>
              <p:nvCxnSpPr>
                <p:cNvPr id="27666" name="AutoShape 7"/>
                <p:cNvCxnSpPr>
                  <a:cxnSpLocks noChangeShapeType="1"/>
                </p:cNvCxnSpPr>
                <p:nvPr/>
              </p:nvCxnSpPr>
              <p:spPr bwMode="auto">
                <a:xfrm>
                  <a:off x="3797" y="2687"/>
                  <a:ext cx="1127" cy="13"/>
                </a:xfrm>
                <a:prstGeom prst="straightConnector1">
                  <a:avLst/>
                </a:prstGeom>
                <a:noFill/>
                <a:ln w="9525">
                  <a:solidFill>
                    <a:srgbClr val="000000"/>
                  </a:solidFill>
                  <a:round/>
                </a:ln>
              </p:spPr>
            </p:cxnSp>
            <p:cxnSp>
              <p:nvCxnSpPr>
                <p:cNvPr id="27667" name="AutoShape 8"/>
                <p:cNvCxnSpPr>
                  <a:cxnSpLocks noChangeShapeType="1"/>
                </p:cNvCxnSpPr>
                <p:nvPr/>
              </p:nvCxnSpPr>
              <p:spPr bwMode="auto">
                <a:xfrm>
                  <a:off x="3797" y="3038"/>
                  <a:ext cx="1127" cy="13"/>
                </a:xfrm>
                <a:prstGeom prst="straightConnector1">
                  <a:avLst/>
                </a:prstGeom>
                <a:noFill/>
                <a:ln w="9525">
                  <a:solidFill>
                    <a:srgbClr val="000000"/>
                  </a:solidFill>
                  <a:round/>
                </a:ln>
              </p:spPr>
            </p:cxnSp>
            <p:cxnSp>
              <p:nvCxnSpPr>
                <p:cNvPr id="27668" name="AutoShape 9"/>
                <p:cNvCxnSpPr>
                  <a:cxnSpLocks noChangeShapeType="1"/>
                </p:cNvCxnSpPr>
                <p:nvPr/>
              </p:nvCxnSpPr>
              <p:spPr bwMode="auto">
                <a:xfrm>
                  <a:off x="3797" y="3325"/>
                  <a:ext cx="1127" cy="13"/>
                </a:xfrm>
                <a:prstGeom prst="straightConnector1">
                  <a:avLst/>
                </a:prstGeom>
                <a:noFill/>
                <a:ln w="9525">
                  <a:solidFill>
                    <a:srgbClr val="000000"/>
                  </a:solidFill>
                  <a:round/>
                </a:ln>
              </p:spPr>
            </p:cxnSp>
            <p:cxnSp>
              <p:nvCxnSpPr>
                <p:cNvPr id="27669" name="AutoShape 10"/>
                <p:cNvCxnSpPr>
                  <a:cxnSpLocks noChangeShapeType="1"/>
                </p:cNvCxnSpPr>
                <p:nvPr/>
              </p:nvCxnSpPr>
              <p:spPr bwMode="auto">
                <a:xfrm>
                  <a:off x="3797" y="3664"/>
                  <a:ext cx="1127" cy="13"/>
                </a:xfrm>
                <a:prstGeom prst="straightConnector1">
                  <a:avLst/>
                </a:prstGeom>
                <a:noFill/>
                <a:ln w="9525">
                  <a:solidFill>
                    <a:srgbClr val="000000"/>
                  </a:solidFill>
                  <a:round/>
                </a:ln>
              </p:spPr>
            </p:cxnSp>
            <p:cxnSp>
              <p:nvCxnSpPr>
                <p:cNvPr id="27670" name="AutoShape 11"/>
                <p:cNvCxnSpPr>
                  <a:cxnSpLocks noChangeShapeType="1"/>
                </p:cNvCxnSpPr>
                <p:nvPr/>
              </p:nvCxnSpPr>
              <p:spPr bwMode="auto">
                <a:xfrm>
                  <a:off x="3797" y="3964"/>
                  <a:ext cx="1127" cy="13"/>
                </a:xfrm>
                <a:prstGeom prst="straightConnector1">
                  <a:avLst/>
                </a:prstGeom>
                <a:noFill/>
                <a:ln w="9525">
                  <a:solidFill>
                    <a:srgbClr val="000000"/>
                  </a:solidFill>
                  <a:round/>
                </a:ln>
              </p:spPr>
            </p:cxnSp>
            <p:sp>
              <p:nvSpPr>
                <p:cNvPr id="39948" name="Text Box 12"/>
                <p:cNvSpPr txBox="1">
                  <a:spLocks noChangeArrowheads="1"/>
                </p:cNvSpPr>
                <p:nvPr/>
              </p:nvSpPr>
              <p:spPr bwMode="auto">
                <a:xfrm>
                  <a:off x="3797" y="1564"/>
                  <a:ext cx="1127" cy="5583"/>
                </a:xfrm>
                <a:prstGeom prst="rect">
                  <a:avLst/>
                </a:prstGeom>
                <a:solidFill>
                  <a:schemeClr val="tx2">
                    <a:lumMod val="20000"/>
                    <a:lumOff val="80000"/>
                  </a:schemeClr>
                </a:solidFill>
                <a:ln w="9525">
                  <a:solidFill>
                    <a:srgbClr val="000000"/>
                  </a:solidFill>
                  <a:miter lim="800000"/>
                </a:ln>
              </p:spPr>
              <p:txBody>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Aft>
                      <a:spcPts val="775"/>
                    </a:spcAft>
                  </a:pPr>
                  <a:r>
                    <a:rPr lang="zh-CN" altLang="en-US" sz="1000" dirty="0">
                      <a:latin typeface="STXinwei" pitchFamily="2" charset="-122"/>
                      <a:ea typeface="STXinwei" pitchFamily="2" charset="-122"/>
                    </a:rPr>
                    <a:t>                                        </a:t>
                  </a:r>
                  <a:r>
                    <a:rPr lang="en-US" altLang="zh-CN" sz="1000" dirty="0">
                      <a:latin typeface="STXinwei" pitchFamily="2" charset="-122"/>
                      <a:ea typeface="STXinwei" pitchFamily="2" charset="-122"/>
                    </a:rPr>
                    <a:t>…</a:t>
                  </a:r>
                  <a:endParaRPr lang="en-US" altLang="zh-CN" sz="1000" dirty="0">
                    <a:latin typeface="STXinwei" pitchFamily="2" charset="-122"/>
                    <a:ea typeface="STXinwei" pitchFamily="2" charset="-122"/>
                  </a:endParaRPr>
                </a:p>
                <a:p>
                  <a:pPr eaLnBrk="1" hangingPunct="1">
                    <a:spcAft>
                      <a:spcPts val="775"/>
                    </a:spcAft>
                  </a:pPr>
                  <a:r>
                    <a:rPr lang="en-US" altLang="zh-CN" sz="1000" dirty="0">
                      <a:latin typeface="STXinwei" pitchFamily="2" charset="-122"/>
                      <a:ea typeface="STXinwei" pitchFamily="2" charset="-122"/>
                    </a:rPr>
                    <a:t>SS</a:t>
                  </a:r>
                  <a:endParaRPr lang="en-US" altLang="zh-CN" sz="1000" dirty="0">
                    <a:latin typeface="STXinwei" pitchFamily="2" charset="-122"/>
                    <a:ea typeface="STXinwei" pitchFamily="2" charset="-122"/>
                  </a:endParaRPr>
                </a:p>
                <a:p>
                  <a:pPr eaLnBrk="1" hangingPunct="1">
                    <a:spcAft>
                      <a:spcPts val="775"/>
                    </a:spcAft>
                  </a:pPr>
                  <a:r>
                    <a:rPr lang="en-US" altLang="zh-CN" sz="1000" dirty="0">
                      <a:latin typeface="STXinwei" pitchFamily="2" charset="-122"/>
                      <a:ea typeface="STXinwei" pitchFamily="2" charset="-122"/>
                    </a:rPr>
                    <a:t>ESP</a:t>
                  </a:r>
                  <a:endParaRPr lang="en-US" altLang="zh-CN" sz="1000" dirty="0">
                    <a:latin typeface="STXinwei" pitchFamily="2" charset="-122"/>
                    <a:ea typeface="STXinwei" pitchFamily="2" charset="-122"/>
                  </a:endParaRPr>
                </a:p>
                <a:p>
                  <a:pPr eaLnBrk="1" hangingPunct="1">
                    <a:spcAft>
                      <a:spcPts val="775"/>
                    </a:spcAft>
                  </a:pPr>
                  <a:r>
                    <a:rPr lang="en-US" altLang="zh-CN" sz="1000" dirty="0">
                      <a:latin typeface="STXinwei" pitchFamily="2" charset="-122"/>
                      <a:ea typeface="STXinwei" pitchFamily="2" charset="-122"/>
                    </a:rPr>
                    <a:t>EFLAGS</a:t>
                  </a:r>
                  <a:endParaRPr lang="en-US" altLang="zh-CN" sz="1000" dirty="0">
                    <a:latin typeface="STXinwei" pitchFamily="2" charset="-122"/>
                    <a:ea typeface="STXinwei" pitchFamily="2" charset="-122"/>
                  </a:endParaRPr>
                </a:p>
                <a:p>
                  <a:pPr eaLnBrk="1" hangingPunct="1">
                    <a:spcAft>
                      <a:spcPts val="775"/>
                    </a:spcAft>
                  </a:pPr>
                  <a:r>
                    <a:rPr lang="en-US" altLang="zh-CN" sz="1000" dirty="0">
                      <a:latin typeface="STXinwei" pitchFamily="2" charset="-122"/>
                      <a:ea typeface="STXinwei" pitchFamily="2" charset="-122"/>
                    </a:rPr>
                    <a:t>CS</a:t>
                  </a:r>
                  <a:endParaRPr lang="en-US" altLang="zh-CN" sz="1000" dirty="0">
                    <a:latin typeface="STXinwei" pitchFamily="2" charset="-122"/>
                    <a:ea typeface="STXinwei" pitchFamily="2" charset="-122"/>
                  </a:endParaRPr>
                </a:p>
                <a:p>
                  <a:pPr eaLnBrk="1" hangingPunct="1">
                    <a:spcAft>
                      <a:spcPts val="775"/>
                    </a:spcAft>
                  </a:pPr>
                  <a:r>
                    <a:rPr lang="en-US" altLang="zh-CN" sz="1000" dirty="0">
                      <a:latin typeface="STXinwei" pitchFamily="2" charset="-122"/>
                      <a:ea typeface="STXinwei" pitchFamily="2" charset="-122"/>
                    </a:rPr>
                    <a:t>EIP</a:t>
                  </a:r>
                  <a:endParaRPr lang="en-US" altLang="zh-CN" sz="1000" dirty="0">
                    <a:latin typeface="STXinwei" pitchFamily="2" charset="-122"/>
                    <a:ea typeface="STXinwei" pitchFamily="2" charset="-122"/>
                  </a:endParaRPr>
                </a:p>
                <a:p>
                  <a:pPr eaLnBrk="1" hangingPunct="1">
                    <a:spcBef>
                      <a:spcPts val="600"/>
                    </a:spcBef>
                    <a:spcAft>
                      <a:spcPts val="600"/>
                    </a:spcAft>
                  </a:pPr>
                  <a:r>
                    <a:rPr lang="zh-CN" altLang="en-US" sz="1000" dirty="0">
                      <a:latin typeface="STXinwei" pitchFamily="2" charset="-122"/>
                      <a:ea typeface="STXinwei" pitchFamily="2" charset="-122"/>
                    </a:rPr>
                    <a:t>系统调用号</a:t>
                  </a:r>
                  <a:endParaRPr lang="zh-CN" altLang="en-US" sz="1000" dirty="0">
                    <a:latin typeface="STXinwei" pitchFamily="2" charset="-122"/>
                    <a:ea typeface="STXinwei" pitchFamily="2" charset="-122"/>
                  </a:endParaRPr>
                </a:p>
                <a:p>
                  <a:pPr eaLnBrk="1" hangingPunct="1">
                    <a:spcAft>
                      <a:spcPts val="600"/>
                    </a:spcAft>
                  </a:pPr>
                  <a:r>
                    <a:rPr lang="en-US" altLang="zh-CN" sz="1000" dirty="0">
                      <a:latin typeface="STXinwei" pitchFamily="2" charset="-122"/>
                      <a:ea typeface="STXinwei" pitchFamily="2" charset="-122"/>
                    </a:rPr>
                    <a:t>ES</a:t>
                  </a:r>
                  <a:endParaRPr lang="en-US" altLang="zh-CN" sz="1000" dirty="0">
                    <a:latin typeface="STXinwei" pitchFamily="2" charset="-122"/>
                    <a:ea typeface="STXinwei" pitchFamily="2" charset="-122"/>
                  </a:endParaRPr>
                </a:p>
                <a:p>
                  <a:pPr eaLnBrk="1" hangingPunct="1">
                    <a:spcBef>
                      <a:spcPts val="600"/>
                    </a:spcBef>
                    <a:spcAft>
                      <a:spcPts val="600"/>
                    </a:spcAft>
                  </a:pPr>
                  <a:r>
                    <a:rPr lang="en-US" altLang="zh-CN" sz="1000" dirty="0">
                      <a:latin typeface="STXinwei" pitchFamily="2" charset="-122"/>
                      <a:ea typeface="STXinwei" pitchFamily="2" charset="-122"/>
                    </a:rPr>
                    <a:t>DS</a:t>
                  </a:r>
                  <a:endParaRPr lang="en-US" altLang="zh-CN" sz="1000" dirty="0">
                    <a:latin typeface="STXinwei" pitchFamily="2" charset="-122"/>
                    <a:ea typeface="STXinwei" pitchFamily="2" charset="-122"/>
                  </a:endParaRPr>
                </a:p>
                <a:p>
                  <a:pPr eaLnBrk="1" hangingPunct="1">
                    <a:spcAft>
                      <a:spcPts val="600"/>
                    </a:spcAft>
                  </a:pPr>
                  <a:r>
                    <a:rPr lang="en-US" altLang="zh-CN" sz="1000" dirty="0">
                      <a:latin typeface="STXinwei" pitchFamily="2" charset="-122"/>
                      <a:ea typeface="STXinwei" pitchFamily="2" charset="-122"/>
                    </a:rPr>
                    <a:t>EAX</a:t>
                  </a:r>
                  <a:endParaRPr lang="en-US" altLang="zh-CN" sz="1000" dirty="0">
                    <a:latin typeface="STXinwei" pitchFamily="2" charset="-122"/>
                    <a:ea typeface="STXinwei" pitchFamily="2" charset="-122"/>
                  </a:endParaRPr>
                </a:p>
                <a:p>
                  <a:pPr eaLnBrk="1" hangingPunct="1">
                    <a:spcBef>
                      <a:spcPts val="600"/>
                    </a:spcBef>
                    <a:spcAft>
                      <a:spcPts val="600"/>
                    </a:spcAft>
                  </a:pPr>
                  <a:r>
                    <a:rPr lang="en-US" altLang="zh-CN" sz="1000" dirty="0">
                      <a:latin typeface="STXinwei" pitchFamily="2" charset="-122"/>
                      <a:ea typeface="STXinwei" pitchFamily="2" charset="-122"/>
                    </a:rPr>
                    <a:t>EBP</a:t>
                  </a:r>
                  <a:endParaRPr lang="en-US" altLang="zh-CN" sz="1000" dirty="0">
                    <a:latin typeface="STXinwei" pitchFamily="2" charset="-122"/>
                    <a:ea typeface="STXinwei" pitchFamily="2" charset="-122"/>
                  </a:endParaRPr>
                </a:p>
                <a:p>
                  <a:pPr eaLnBrk="1" hangingPunct="1">
                    <a:spcAft>
                      <a:spcPts val="600"/>
                    </a:spcAft>
                  </a:pPr>
                  <a:r>
                    <a:rPr lang="en-US" altLang="zh-CN" sz="1000" dirty="0">
                      <a:latin typeface="STXinwei" pitchFamily="2" charset="-122"/>
                      <a:ea typeface="STXinwei" pitchFamily="2" charset="-122"/>
                    </a:rPr>
                    <a:t>EDI</a:t>
                  </a:r>
                  <a:endParaRPr lang="en-US" altLang="zh-CN" sz="1000" dirty="0">
                    <a:latin typeface="STXinwei" pitchFamily="2" charset="-122"/>
                    <a:ea typeface="STXinwei" pitchFamily="2" charset="-122"/>
                  </a:endParaRPr>
                </a:p>
                <a:p>
                  <a:pPr eaLnBrk="1" hangingPunct="1">
                    <a:spcAft>
                      <a:spcPts val="600"/>
                    </a:spcAft>
                  </a:pPr>
                  <a:r>
                    <a:rPr lang="en-US" altLang="zh-CN" sz="1000" dirty="0">
                      <a:latin typeface="STXinwei" pitchFamily="2" charset="-122"/>
                      <a:ea typeface="STXinwei" pitchFamily="2" charset="-122"/>
                    </a:rPr>
                    <a:t>ESI</a:t>
                  </a:r>
                  <a:endParaRPr lang="en-US" altLang="zh-CN" sz="1000" dirty="0">
                    <a:latin typeface="STXinwei" pitchFamily="2" charset="-122"/>
                    <a:ea typeface="STXinwei" pitchFamily="2" charset="-122"/>
                  </a:endParaRPr>
                </a:p>
                <a:p>
                  <a:pPr eaLnBrk="1" hangingPunct="1">
                    <a:spcAft>
                      <a:spcPts val="600"/>
                    </a:spcAft>
                  </a:pPr>
                  <a:r>
                    <a:rPr lang="en-US" altLang="zh-CN" sz="1000" dirty="0">
                      <a:latin typeface="STXinwei" pitchFamily="2" charset="-122"/>
                      <a:ea typeface="STXinwei" pitchFamily="2" charset="-122"/>
                    </a:rPr>
                    <a:t>EDX</a:t>
                  </a:r>
                  <a:endParaRPr lang="en-US" altLang="zh-CN" sz="1000" dirty="0">
                    <a:latin typeface="STXinwei" pitchFamily="2" charset="-122"/>
                    <a:ea typeface="STXinwei" pitchFamily="2" charset="-122"/>
                  </a:endParaRPr>
                </a:p>
                <a:p>
                  <a:pPr eaLnBrk="1" hangingPunct="1">
                    <a:spcAft>
                      <a:spcPts val="600"/>
                    </a:spcAft>
                  </a:pPr>
                  <a:r>
                    <a:rPr lang="en-US" altLang="zh-CN" sz="1000" dirty="0">
                      <a:latin typeface="STXinwei" pitchFamily="2" charset="-122"/>
                      <a:ea typeface="STXinwei" pitchFamily="2" charset="-122"/>
                    </a:rPr>
                    <a:t>ECX</a:t>
                  </a:r>
                  <a:endParaRPr lang="en-US" altLang="zh-CN" sz="1000" dirty="0">
                    <a:latin typeface="STXinwei" pitchFamily="2" charset="-122"/>
                    <a:ea typeface="STXinwei" pitchFamily="2" charset="-122"/>
                  </a:endParaRPr>
                </a:p>
                <a:p>
                  <a:pPr eaLnBrk="1" hangingPunct="1">
                    <a:spcAft>
                      <a:spcPts val="600"/>
                    </a:spcAft>
                  </a:pPr>
                  <a:r>
                    <a:rPr lang="en-US" altLang="zh-CN" sz="1000" dirty="0">
                      <a:latin typeface="STXinwei" pitchFamily="2" charset="-122"/>
                      <a:ea typeface="STXinwei" pitchFamily="2" charset="-122"/>
                    </a:rPr>
                    <a:t>EBX</a:t>
                  </a:r>
                  <a:endParaRPr lang="en-US" altLang="zh-CN" sz="1000" dirty="0">
                    <a:latin typeface="STXinwei" pitchFamily="2" charset="-122"/>
                    <a:ea typeface="STXinwei" pitchFamily="2" charset="-122"/>
                  </a:endParaRPr>
                </a:p>
                <a:p>
                  <a:pPr eaLnBrk="1" hangingPunct="1">
                    <a:spcBef>
                      <a:spcPts val="600"/>
                    </a:spcBef>
                    <a:spcAft>
                      <a:spcPts val="600"/>
                    </a:spcAft>
                  </a:pPr>
                  <a:r>
                    <a:rPr lang="en-US" altLang="zh-CN" sz="1000" dirty="0">
                      <a:latin typeface="STXinwei" pitchFamily="2" charset="-122"/>
                      <a:ea typeface="STXinwei" pitchFamily="2" charset="-122"/>
                    </a:rPr>
                    <a:t>….</a:t>
                  </a:r>
                  <a:endParaRPr lang="zh-CN" sz="1000" dirty="0">
                    <a:latin typeface="STXinwei" pitchFamily="2" charset="-122"/>
                    <a:ea typeface="STXinwei" pitchFamily="2" charset="-122"/>
                  </a:endParaRPr>
                </a:p>
              </p:txBody>
            </p:sp>
            <p:cxnSp>
              <p:nvCxnSpPr>
                <p:cNvPr id="27672" name="AutoShape 13"/>
                <p:cNvCxnSpPr>
                  <a:cxnSpLocks noChangeShapeType="1"/>
                </p:cNvCxnSpPr>
                <p:nvPr/>
              </p:nvCxnSpPr>
              <p:spPr bwMode="auto">
                <a:xfrm>
                  <a:off x="3797" y="1847"/>
                  <a:ext cx="1127" cy="13"/>
                </a:xfrm>
                <a:prstGeom prst="straightConnector1">
                  <a:avLst/>
                </a:prstGeom>
                <a:noFill/>
                <a:ln w="9525">
                  <a:solidFill>
                    <a:srgbClr val="000000"/>
                  </a:solidFill>
                  <a:round/>
                </a:ln>
              </p:spPr>
            </p:cxnSp>
            <p:cxnSp>
              <p:nvCxnSpPr>
                <p:cNvPr id="27673" name="AutoShape 14"/>
                <p:cNvCxnSpPr>
                  <a:cxnSpLocks noChangeShapeType="1"/>
                </p:cNvCxnSpPr>
                <p:nvPr/>
              </p:nvCxnSpPr>
              <p:spPr bwMode="auto">
                <a:xfrm>
                  <a:off x="3797" y="2210"/>
                  <a:ext cx="1127" cy="13"/>
                </a:xfrm>
                <a:prstGeom prst="straightConnector1">
                  <a:avLst/>
                </a:prstGeom>
                <a:noFill/>
                <a:ln w="9525">
                  <a:solidFill>
                    <a:srgbClr val="000000"/>
                  </a:solidFill>
                  <a:round/>
                </a:ln>
              </p:spPr>
            </p:cxnSp>
            <p:cxnSp>
              <p:nvCxnSpPr>
                <p:cNvPr id="27674" name="AutoShape 15"/>
                <p:cNvCxnSpPr>
                  <a:cxnSpLocks noChangeShapeType="1"/>
                </p:cNvCxnSpPr>
                <p:nvPr/>
              </p:nvCxnSpPr>
              <p:spPr bwMode="auto">
                <a:xfrm>
                  <a:off x="3797" y="2548"/>
                  <a:ext cx="1127" cy="13"/>
                </a:xfrm>
                <a:prstGeom prst="straightConnector1">
                  <a:avLst/>
                </a:prstGeom>
                <a:noFill/>
                <a:ln w="9525">
                  <a:solidFill>
                    <a:srgbClr val="000000"/>
                  </a:solidFill>
                  <a:round/>
                </a:ln>
              </p:spPr>
            </p:cxnSp>
            <p:cxnSp>
              <p:nvCxnSpPr>
                <p:cNvPr id="27675" name="AutoShape 16"/>
                <p:cNvCxnSpPr>
                  <a:cxnSpLocks noChangeShapeType="1"/>
                </p:cNvCxnSpPr>
                <p:nvPr/>
              </p:nvCxnSpPr>
              <p:spPr bwMode="auto">
                <a:xfrm>
                  <a:off x="3797" y="2874"/>
                  <a:ext cx="1127" cy="13"/>
                </a:xfrm>
                <a:prstGeom prst="straightConnector1">
                  <a:avLst/>
                </a:prstGeom>
                <a:noFill/>
                <a:ln w="9525">
                  <a:solidFill>
                    <a:srgbClr val="000000"/>
                  </a:solidFill>
                  <a:round/>
                </a:ln>
              </p:spPr>
            </p:cxnSp>
            <p:cxnSp>
              <p:nvCxnSpPr>
                <p:cNvPr id="27676" name="AutoShape 17"/>
                <p:cNvCxnSpPr>
                  <a:cxnSpLocks noChangeShapeType="1"/>
                </p:cNvCxnSpPr>
                <p:nvPr/>
              </p:nvCxnSpPr>
              <p:spPr bwMode="auto">
                <a:xfrm>
                  <a:off x="3797" y="3161"/>
                  <a:ext cx="1127" cy="13"/>
                </a:xfrm>
                <a:prstGeom prst="straightConnector1">
                  <a:avLst/>
                </a:prstGeom>
                <a:noFill/>
                <a:ln w="9525">
                  <a:solidFill>
                    <a:srgbClr val="000000"/>
                  </a:solidFill>
                  <a:round/>
                </a:ln>
              </p:spPr>
            </p:cxnSp>
            <p:cxnSp>
              <p:nvCxnSpPr>
                <p:cNvPr id="27677" name="AutoShape 18"/>
                <p:cNvCxnSpPr>
                  <a:cxnSpLocks noChangeShapeType="1"/>
                </p:cNvCxnSpPr>
                <p:nvPr/>
              </p:nvCxnSpPr>
              <p:spPr bwMode="auto">
                <a:xfrm>
                  <a:off x="3151" y="3484"/>
                  <a:ext cx="1776" cy="13"/>
                </a:xfrm>
                <a:prstGeom prst="straightConnector1">
                  <a:avLst/>
                </a:prstGeom>
                <a:noFill/>
                <a:ln w="12700">
                  <a:solidFill>
                    <a:srgbClr val="000000"/>
                  </a:solidFill>
                  <a:prstDash val="dash"/>
                  <a:round/>
                </a:ln>
              </p:spPr>
            </p:cxnSp>
            <p:cxnSp>
              <p:nvCxnSpPr>
                <p:cNvPr id="27678" name="AutoShape 19"/>
                <p:cNvCxnSpPr>
                  <a:cxnSpLocks noChangeShapeType="1"/>
                </p:cNvCxnSpPr>
                <p:nvPr/>
              </p:nvCxnSpPr>
              <p:spPr bwMode="auto">
                <a:xfrm>
                  <a:off x="3797" y="3825"/>
                  <a:ext cx="1127" cy="13"/>
                </a:xfrm>
                <a:prstGeom prst="straightConnector1">
                  <a:avLst/>
                </a:prstGeom>
                <a:noFill/>
                <a:ln w="9525">
                  <a:solidFill>
                    <a:srgbClr val="000000"/>
                  </a:solidFill>
                  <a:round/>
                </a:ln>
              </p:spPr>
            </p:cxnSp>
            <p:cxnSp>
              <p:nvCxnSpPr>
                <p:cNvPr id="27679" name="AutoShape 20"/>
                <p:cNvCxnSpPr>
                  <a:cxnSpLocks noChangeShapeType="1"/>
                </p:cNvCxnSpPr>
                <p:nvPr/>
              </p:nvCxnSpPr>
              <p:spPr bwMode="auto">
                <a:xfrm>
                  <a:off x="3797" y="4138"/>
                  <a:ext cx="1127" cy="13"/>
                </a:xfrm>
                <a:prstGeom prst="straightConnector1">
                  <a:avLst/>
                </a:prstGeom>
                <a:noFill/>
                <a:ln w="9525">
                  <a:solidFill>
                    <a:srgbClr val="000000"/>
                  </a:solidFill>
                  <a:round/>
                </a:ln>
              </p:spPr>
            </p:cxnSp>
            <p:cxnSp>
              <p:nvCxnSpPr>
                <p:cNvPr id="27680" name="AutoShape 21"/>
                <p:cNvCxnSpPr>
                  <a:cxnSpLocks noChangeShapeType="1"/>
                </p:cNvCxnSpPr>
                <p:nvPr/>
              </p:nvCxnSpPr>
              <p:spPr bwMode="auto">
                <a:xfrm>
                  <a:off x="3797" y="4464"/>
                  <a:ext cx="1127" cy="13"/>
                </a:xfrm>
                <a:prstGeom prst="straightConnector1">
                  <a:avLst/>
                </a:prstGeom>
                <a:noFill/>
                <a:ln w="9525">
                  <a:solidFill>
                    <a:srgbClr val="000000"/>
                  </a:solidFill>
                  <a:round/>
                </a:ln>
              </p:spPr>
            </p:cxnSp>
            <p:sp>
              <p:nvSpPr>
                <p:cNvPr id="27681" name="Text Box 22"/>
                <p:cNvSpPr txBox="1">
                  <a:spLocks noChangeArrowheads="1"/>
                </p:cNvSpPr>
                <p:nvPr/>
              </p:nvSpPr>
              <p:spPr bwMode="auto">
                <a:xfrm>
                  <a:off x="3148" y="2093"/>
                  <a:ext cx="501" cy="686"/>
                </a:xfrm>
                <a:prstGeom prst="rect">
                  <a:avLst/>
                </a:prstGeom>
                <a:solidFill>
                  <a:srgbClr val="CCECFF"/>
                </a:solidFill>
                <a:ln w="9525">
                  <a:solidFill>
                    <a:srgbClr val="000000"/>
                  </a:solidFill>
                  <a:miter lim="800000"/>
                </a:ln>
              </p:spPr>
              <p:txBody>
                <a:bodyPr anchor="ctr" anchorCtr="1">
                  <a:spAutoFit/>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1500" dirty="0">
                      <a:latin typeface="STXinwei" pitchFamily="2" charset="-122"/>
                      <a:ea typeface="STXinwei" pitchFamily="2" charset="-122"/>
                    </a:rPr>
                    <a:t>  硬件</a:t>
                  </a:r>
                  <a:endParaRPr lang="en-US" altLang="zh-CN" sz="1500" dirty="0">
                    <a:latin typeface="STXinwei" pitchFamily="2" charset="-122"/>
                    <a:ea typeface="STXinwei" pitchFamily="2" charset="-122"/>
                  </a:endParaRPr>
                </a:p>
                <a:p>
                  <a:pPr algn="just" eaLnBrk="1" hangingPunct="1"/>
                  <a:r>
                    <a:rPr lang="zh-CN" altLang="en-US" sz="1500" dirty="0">
                      <a:latin typeface="STXinwei" pitchFamily="2" charset="-122"/>
                      <a:ea typeface="STXinwei" pitchFamily="2" charset="-122"/>
                    </a:rPr>
                    <a:t>  完成</a:t>
                  </a:r>
                  <a:endParaRPr lang="zh-CN" altLang="en-US" sz="1500" dirty="0">
                    <a:latin typeface="STXinwei" pitchFamily="2" charset="-122"/>
                    <a:ea typeface="STXinwei" pitchFamily="2" charset="-122"/>
                  </a:endParaRPr>
                </a:p>
              </p:txBody>
            </p:sp>
            <p:cxnSp>
              <p:nvCxnSpPr>
                <p:cNvPr id="27682" name="AutoShape 23"/>
                <p:cNvCxnSpPr>
                  <a:cxnSpLocks noChangeShapeType="1"/>
                </p:cNvCxnSpPr>
                <p:nvPr/>
              </p:nvCxnSpPr>
              <p:spPr bwMode="auto">
                <a:xfrm flipV="1">
                  <a:off x="3410" y="3487"/>
                  <a:ext cx="0" cy="990"/>
                </a:xfrm>
                <a:prstGeom prst="straightConnector1">
                  <a:avLst/>
                </a:prstGeom>
                <a:noFill/>
                <a:ln w="9525">
                  <a:solidFill>
                    <a:srgbClr val="000000"/>
                  </a:solidFill>
                  <a:round/>
                  <a:tailEnd type="triangle" w="med" len="med"/>
                </a:ln>
              </p:spPr>
            </p:cxnSp>
            <p:cxnSp>
              <p:nvCxnSpPr>
                <p:cNvPr id="27683" name="AutoShape 24"/>
                <p:cNvCxnSpPr>
                  <a:cxnSpLocks noChangeShapeType="1"/>
                </p:cNvCxnSpPr>
                <p:nvPr/>
              </p:nvCxnSpPr>
              <p:spPr bwMode="auto">
                <a:xfrm flipV="1">
                  <a:off x="3410" y="1560"/>
                  <a:ext cx="0" cy="326"/>
                </a:xfrm>
                <a:prstGeom prst="straightConnector1">
                  <a:avLst/>
                </a:prstGeom>
                <a:noFill/>
                <a:ln w="9525">
                  <a:solidFill>
                    <a:srgbClr val="000000"/>
                  </a:solidFill>
                  <a:round/>
                  <a:tailEnd type="triangle" w="med" len="med"/>
                </a:ln>
              </p:spPr>
            </p:cxnSp>
            <p:cxnSp>
              <p:nvCxnSpPr>
                <p:cNvPr id="27684" name="AutoShape 25"/>
                <p:cNvCxnSpPr>
                  <a:cxnSpLocks noChangeShapeType="1"/>
                </p:cNvCxnSpPr>
                <p:nvPr/>
              </p:nvCxnSpPr>
              <p:spPr bwMode="auto">
                <a:xfrm>
                  <a:off x="3410" y="3000"/>
                  <a:ext cx="0" cy="487"/>
                </a:xfrm>
                <a:prstGeom prst="straightConnector1">
                  <a:avLst/>
                </a:prstGeom>
                <a:noFill/>
                <a:ln w="9525">
                  <a:solidFill>
                    <a:srgbClr val="000000"/>
                  </a:solidFill>
                  <a:round/>
                  <a:tailEnd type="triangle" w="med" len="med"/>
                </a:ln>
              </p:spPr>
            </p:cxnSp>
            <p:cxnSp>
              <p:nvCxnSpPr>
                <p:cNvPr id="27685" name="AutoShape 26"/>
                <p:cNvCxnSpPr>
                  <a:cxnSpLocks noChangeShapeType="1"/>
                </p:cNvCxnSpPr>
                <p:nvPr/>
              </p:nvCxnSpPr>
              <p:spPr bwMode="auto">
                <a:xfrm flipV="1">
                  <a:off x="3129" y="1563"/>
                  <a:ext cx="677" cy="12"/>
                </a:xfrm>
                <a:prstGeom prst="straightConnector1">
                  <a:avLst/>
                </a:prstGeom>
                <a:noFill/>
                <a:ln w="9525">
                  <a:solidFill>
                    <a:srgbClr val="000000"/>
                  </a:solidFill>
                  <a:round/>
                </a:ln>
              </p:spPr>
            </p:cxnSp>
          </p:grpSp>
          <p:cxnSp>
            <p:nvCxnSpPr>
              <p:cNvPr id="27655" name="AutoShape 27"/>
              <p:cNvCxnSpPr>
                <a:cxnSpLocks noChangeShapeType="1"/>
              </p:cNvCxnSpPr>
              <p:nvPr/>
            </p:nvCxnSpPr>
            <p:spPr bwMode="auto">
              <a:xfrm>
                <a:off x="7990" y="4623"/>
                <a:ext cx="1127" cy="13"/>
              </a:xfrm>
              <a:prstGeom prst="straightConnector1">
                <a:avLst/>
              </a:prstGeom>
              <a:noFill/>
              <a:ln w="9525">
                <a:solidFill>
                  <a:srgbClr val="000000"/>
                </a:solidFill>
                <a:round/>
              </a:ln>
            </p:spPr>
          </p:cxnSp>
          <p:cxnSp>
            <p:nvCxnSpPr>
              <p:cNvPr id="27656" name="AutoShape 28"/>
              <p:cNvCxnSpPr>
                <a:cxnSpLocks noChangeShapeType="1"/>
              </p:cNvCxnSpPr>
              <p:nvPr/>
            </p:nvCxnSpPr>
            <p:spPr bwMode="auto">
              <a:xfrm>
                <a:off x="7990" y="4910"/>
                <a:ext cx="1127" cy="13"/>
              </a:xfrm>
              <a:prstGeom prst="straightConnector1">
                <a:avLst/>
              </a:prstGeom>
              <a:noFill/>
              <a:ln w="9525">
                <a:solidFill>
                  <a:srgbClr val="000000"/>
                </a:solidFill>
                <a:round/>
              </a:ln>
            </p:spPr>
          </p:cxnSp>
          <p:cxnSp>
            <p:nvCxnSpPr>
              <p:cNvPr id="27657" name="AutoShape 29"/>
              <p:cNvCxnSpPr>
                <a:cxnSpLocks noChangeShapeType="1"/>
              </p:cNvCxnSpPr>
              <p:nvPr/>
            </p:nvCxnSpPr>
            <p:spPr bwMode="auto">
              <a:xfrm>
                <a:off x="7966" y="5812"/>
                <a:ext cx="1127" cy="13"/>
              </a:xfrm>
              <a:prstGeom prst="straightConnector1">
                <a:avLst/>
              </a:prstGeom>
              <a:noFill/>
              <a:ln w="9525">
                <a:solidFill>
                  <a:srgbClr val="000000"/>
                </a:solidFill>
                <a:round/>
              </a:ln>
            </p:spPr>
          </p:cxnSp>
          <p:cxnSp>
            <p:nvCxnSpPr>
              <p:cNvPr id="27658" name="AutoShape 30"/>
              <p:cNvCxnSpPr>
                <a:cxnSpLocks noChangeShapeType="1"/>
              </p:cNvCxnSpPr>
              <p:nvPr/>
            </p:nvCxnSpPr>
            <p:spPr bwMode="auto">
              <a:xfrm>
                <a:off x="7990" y="5249"/>
                <a:ext cx="1127" cy="13"/>
              </a:xfrm>
              <a:prstGeom prst="straightConnector1">
                <a:avLst/>
              </a:prstGeom>
              <a:noFill/>
              <a:ln w="9525">
                <a:solidFill>
                  <a:srgbClr val="000000"/>
                </a:solidFill>
                <a:round/>
              </a:ln>
            </p:spPr>
          </p:cxnSp>
          <p:cxnSp>
            <p:nvCxnSpPr>
              <p:cNvPr id="27659" name="AutoShape 31"/>
              <p:cNvCxnSpPr>
                <a:cxnSpLocks noChangeShapeType="1"/>
              </p:cNvCxnSpPr>
              <p:nvPr/>
            </p:nvCxnSpPr>
            <p:spPr bwMode="auto">
              <a:xfrm>
                <a:off x="7990" y="5549"/>
                <a:ext cx="1127" cy="13"/>
              </a:xfrm>
              <a:prstGeom prst="straightConnector1">
                <a:avLst/>
              </a:prstGeom>
              <a:noFill/>
              <a:ln w="9525">
                <a:solidFill>
                  <a:srgbClr val="000000"/>
                </a:solidFill>
                <a:round/>
              </a:ln>
            </p:spPr>
          </p:cxnSp>
          <p:cxnSp>
            <p:nvCxnSpPr>
              <p:cNvPr id="27660" name="AutoShape 32"/>
              <p:cNvCxnSpPr>
                <a:cxnSpLocks noChangeShapeType="1"/>
              </p:cNvCxnSpPr>
              <p:nvPr/>
            </p:nvCxnSpPr>
            <p:spPr bwMode="auto">
              <a:xfrm>
                <a:off x="7993" y="6113"/>
                <a:ext cx="1127" cy="13"/>
              </a:xfrm>
              <a:prstGeom prst="straightConnector1">
                <a:avLst/>
              </a:prstGeom>
              <a:noFill/>
              <a:ln w="9525">
                <a:solidFill>
                  <a:srgbClr val="000000"/>
                </a:solidFill>
                <a:round/>
              </a:ln>
            </p:spPr>
          </p:cxnSp>
          <p:cxnSp>
            <p:nvCxnSpPr>
              <p:cNvPr id="27661" name="AutoShape 33"/>
              <p:cNvCxnSpPr>
                <a:cxnSpLocks noChangeShapeType="1"/>
              </p:cNvCxnSpPr>
              <p:nvPr/>
            </p:nvCxnSpPr>
            <p:spPr bwMode="auto">
              <a:xfrm>
                <a:off x="7966" y="6476"/>
                <a:ext cx="1127" cy="13"/>
              </a:xfrm>
              <a:prstGeom prst="straightConnector1">
                <a:avLst/>
              </a:prstGeom>
              <a:noFill/>
              <a:ln w="9525">
                <a:solidFill>
                  <a:srgbClr val="000000"/>
                </a:solidFill>
                <a:round/>
              </a:ln>
            </p:spPr>
          </p:cxnSp>
          <p:sp>
            <p:nvSpPr>
              <p:cNvPr id="27662" name="Text Box 34"/>
              <p:cNvSpPr txBox="1">
                <a:spLocks noChangeArrowheads="1"/>
              </p:cNvSpPr>
              <p:nvPr/>
            </p:nvSpPr>
            <p:spPr bwMode="auto">
              <a:xfrm>
                <a:off x="7327" y="4550"/>
                <a:ext cx="501" cy="686"/>
              </a:xfrm>
              <a:prstGeom prst="rect">
                <a:avLst/>
              </a:prstGeom>
              <a:solidFill>
                <a:srgbClr val="CCECFF"/>
              </a:solidFill>
              <a:ln w="9525">
                <a:solidFill>
                  <a:srgbClr val="000000"/>
                </a:solidFill>
                <a:miter lim="800000"/>
              </a:ln>
            </p:spPr>
            <p:txBody>
              <a:bodyPr anchor="ctr" anchorCtr="1">
                <a:spAutoFit/>
              </a:bodyPr>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1500">
                    <a:latin typeface="STXinwei" pitchFamily="2" charset="-122"/>
                    <a:ea typeface="STXinwei" pitchFamily="2" charset="-122"/>
                  </a:rPr>
                  <a:t>  软件</a:t>
                </a:r>
                <a:endParaRPr lang="en-US" altLang="zh-CN" sz="1500">
                  <a:latin typeface="STXinwei" pitchFamily="2" charset="-122"/>
                  <a:ea typeface="STXinwei" pitchFamily="2" charset="-122"/>
                </a:endParaRPr>
              </a:p>
              <a:p>
                <a:pPr algn="just" eaLnBrk="1" hangingPunct="1"/>
                <a:r>
                  <a:rPr lang="zh-CN" altLang="en-US" sz="1500">
                    <a:latin typeface="STXinwei" pitchFamily="2" charset="-122"/>
                    <a:ea typeface="STXinwei" pitchFamily="2" charset="-122"/>
                  </a:rPr>
                  <a:t>  完成</a:t>
                </a:r>
                <a:endParaRPr lang="zh-CN" altLang="en-US" sz="1500">
                  <a:latin typeface="STXinwei" pitchFamily="2" charset="-122"/>
                  <a:ea typeface="STXinwei" pitchFamily="2" charset="-122"/>
                </a:endParaRPr>
              </a:p>
            </p:txBody>
          </p:sp>
          <p:cxnSp>
            <p:nvCxnSpPr>
              <p:cNvPr id="27663" name="AutoShape 35"/>
              <p:cNvCxnSpPr>
                <a:cxnSpLocks noChangeShapeType="1"/>
              </p:cNvCxnSpPr>
              <p:nvPr/>
            </p:nvCxnSpPr>
            <p:spPr bwMode="auto">
              <a:xfrm flipV="1">
                <a:off x="7289" y="6955"/>
                <a:ext cx="677" cy="12"/>
              </a:xfrm>
              <a:prstGeom prst="straightConnector1">
                <a:avLst/>
              </a:prstGeom>
              <a:noFill/>
              <a:ln w="9525">
                <a:solidFill>
                  <a:srgbClr val="000000"/>
                </a:solidFill>
                <a:round/>
              </a:ln>
            </p:spPr>
          </p:cxnSp>
          <p:cxnSp>
            <p:nvCxnSpPr>
              <p:cNvPr id="27664" name="AutoShape 36"/>
              <p:cNvCxnSpPr>
                <a:cxnSpLocks noChangeShapeType="1"/>
              </p:cNvCxnSpPr>
              <p:nvPr/>
            </p:nvCxnSpPr>
            <p:spPr bwMode="auto">
              <a:xfrm>
                <a:off x="7603" y="5438"/>
                <a:ext cx="0" cy="1467"/>
              </a:xfrm>
              <a:prstGeom prst="straightConnector1">
                <a:avLst/>
              </a:prstGeom>
              <a:noFill/>
              <a:ln w="9525">
                <a:solidFill>
                  <a:srgbClr val="000000"/>
                </a:solidFill>
                <a:round/>
                <a:tailEnd type="triangle" w="med" len="med"/>
              </a:ln>
            </p:spPr>
          </p:cxnSp>
        </p:grpSp>
      </p:grpSp>
      <p:sp>
        <p:nvSpPr>
          <p:cNvPr id="2" name="标题 1"/>
          <p:cNvSpPr>
            <a:spLocks noGrp="1"/>
          </p:cNvSpPr>
          <p:nvPr>
            <p:ph type="title"/>
          </p:nvPr>
        </p:nvSpPr>
        <p:spPr/>
        <p:txBody>
          <a:bodyPr/>
          <a:lstStyle/>
          <a:p>
            <a:r>
              <a:rPr lang="zh-CN" altLang="zh-CN" dirty="0">
                <a:latin typeface="华文新魏"/>
                <a:ea typeface="华文新魏"/>
                <a:cs typeface="华文新魏"/>
              </a:rPr>
              <a:t>保护现场</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a:ea typeface="华文新魏"/>
                <a:cs typeface="华文新魏"/>
              </a:rPr>
              <a:t>参数传递</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zh-CN" dirty="0">
                <a:latin typeface="华文新魏"/>
                <a:ea typeface="华文新魏"/>
                <a:cs typeface="华文新魏"/>
              </a:rPr>
              <a:t>系统调用参数</a:t>
            </a:r>
            <a:r>
              <a:rPr lang="zh-CN" altLang="en-US" dirty="0">
                <a:latin typeface="华文新魏"/>
                <a:ea typeface="华文新魏"/>
                <a:cs typeface="华文新魏"/>
              </a:rPr>
              <a:t>在</a:t>
            </a:r>
            <a:r>
              <a:rPr lang="en-US" altLang="zh-CN" dirty="0">
                <a:latin typeface="华文新魏"/>
                <a:ea typeface="华文新魏"/>
                <a:cs typeface="华文新魏"/>
              </a:rPr>
              <a:t>5</a:t>
            </a:r>
            <a:r>
              <a:rPr lang="zh-CN" altLang="zh-CN" dirty="0">
                <a:latin typeface="华文新魏"/>
                <a:ea typeface="华文新魏"/>
                <a:cs typeface="华文新魏"/>
              </a:rPr>
              <a:t>个</a:t>
            </a:r>
            <a:r>
              <a:rPr lang="zh-CN" altLang="en-US" dirty="0">
                <a:latin typeface="华文新魏"/>
                <a:ea typeface="华文新魏"/>
                <a:cs typeface="华文新魏"/>
              </a:rPr>
              <a:t>以下</a:t>
            </a:r>
            <a:endParaRPr lang="en-US" altLang="zh-CN" dirty="0">
              <a:latin typeface="华文新魏"/>
              <a:ea typeface="华文新魏"/>
              <a:cs typeface="华文新魏"/>
            </a:endParaRPr>
          </a:p>
          <a:p>
            <a:pPr lvl="1"/>
            <a:r>
              <a:rPr lang="zh-CN" altLang="zh-CN" dirty="0">
                <a:latin typeface="华文新魏"/>
                <a:ea typeface="华文新魏"/>
                <a:cs typeface="华文新魏"/>
              </a:rPr>
              <a:t>依次存放在寄存器</a:t>
            </a:r>
            <a:r>
              <a:rPr lang="en-US" altLang="zh-CN" dirty="0">
                <a:latin typeface="华文新魏"/>
                <a:ea typeface="华文新魏"/>
                <a:cs typeface="华文新魏"/>
              </a:rPr>
              <a:t>EBX</a:t>
            </a:r>
            <a:r>
              <a:rPr lang="zh-CN" altLang="zh-CN" dirty="0">
                <a:latin typeface="华文新魏"/>
                <a:ea typeface="华文新魏"/>
                <a:cs typeface="华文新魏"/>
              </a:rPr>
              <a:t>、</a:t>
            </a:r>
            <a:r>
              <a:rPr lang="en-US" altLang="zh-CN" dirty="0">
                <a:latin typeface="华文新魏"/>
                <a:ea typeface="华文新魏"/>
                <a:cs typeface="华文新魏"/>
              </a:rPr>
              <a:t>ECX</a:t>
            </a:r>
            <a:r>
              <a:rPr lang="zh-CN" altLang="zh-CN" dirty="0">
                <a:latin typeface="华文新魏"/>
                <a:ea typeface="华文新魏"/>
                <a:cs typeface="华文新魏"/>
              </a:rPr>
              <a:t>、</a:t>
            </a:r>
            <a:r>
              <a:rPr lang="en-US" altLang="zh-CN" dirty="0">
                <a:latin typeface="华文新魏"/>
                <a:ea typeface="华文新魏"/>
                <a:cs typeface="华文新魏"/>
              </a:rPr>
              <a:t>EDX</a:t>
            </a:r>
            <a:r>
              <a:rPr lang="zh-CN" altLang="zh-CN" dirty="0">
                <a:latin typeface="华文新魏"/>
                <a:ea typeface="华文新魏"/>
                <a:cs typeface="华文新魏"/>
              </a:rPr>
              <a:t>、</a:t>
            </a:r>
            <a:r>
              <a:rPr lang="en-US" altLang="zh-CN" dirty="0">
                <a:latin typeface="华文新魏"/>
                <a:ea typeface="华文新魏"/>
                <a:cs typeface="华文新魏"/>
              </a:rPr>
              <a:t>ESI</a:t>
            </a:r>
            <a:r>
              <a:rPr lang="zh-CN" altLang="zh-CN" dirty="0">
                <a:latin typeface="华文新魏"/>
                <a:ea typeface="华文新魏"/>
                <a:cs typeface="华文新魏"/>
              </a:rPr>
              <a:t>及</a:t>
            </a:r>
            <a:r>
              <a:rPr lang="en-US" altLang="zh-CN" dirty="0">
                <a:latin typeface="华文新魏"/>
                <a:ea typeface="华文新魏"/>
                <a:cs typeface="华文新魏"/>
              </a:rPr>
              <a:t>EDI</a:t>
            </a:r>
            <a:r>
              <a:rPr lang="zh-CN" altLang="zh-CN" dirty="0">
                <a:latin typeface="华文新魏"/>
                <a:ea typeface="华文新魏"/>
                <a:cs typeface="华文新魏"/>
              </a:rPr>
              <a:t>中</a:t>
            </a:r>
            <a:endParaRPr lang="en-US" altLang="zh-CN" dirty="0">
              <a:latin typeface="华文新魏"/>
              <a:ea typeface="华文新魏"/>
              <a:cs typeface="华文新魏"/>
            </a:endParaRPr>
          </a:p>
          <a:p>
            <a:r>
              <a:rPr lang="zh-CN" altLang="zh-CN" dirty="0">
                <a:latin typeface="华文新魏"/>
                <a:ea typeface="华文新魏"/>
                <a:cs typeface="华文新魏"/>
              </a:rPr>
              <a:t>系统调用返回值</a:t>
            </a:r>
            <a:r>
              <a:rPr lang="zh-CN" altLang="en-US" dirty="0">
                <a:latin typeface="华文新魏"/>
                <a:ea typeface="华文新魏"/>
                <a:cs typeface="华文新魏"/>
              </a:rPr>
              <a:t>放在</a:t>
            </a:r>
            <a:r>
              <a:rPr lang="en-US" altLang="zh-CN" dirty="0" err="1">
                <a:latin typeface="华文新魏"/>
                <a:ea typeface="华文新魏"/>
                <a:cs typeface="华文新魏"/>
              </a:rPr>
              <a:t>EAX中返回</a:t>
            </a:r>
            <a:endParaRPr lang="en-US" altLang="zh-CN" dirty="0">
              <a:latin typeface="华文新魏"/>
              <a:ea typeface="华文新魏"/>
              <a:cs typeface="华文新魏"/>
            </a:endParaRPr>
          </a:p>
          <a:p>
            <a:r>
              <a:rPr lang="zh-CN" altLang="zh-CN" dirty="0">
                <a:latin typeface="华文新魏"/>
                <a:ea typeface="华文新魏"/>
                <a:cs typeface="华文新魏"/>
              </a:rPr>
              <a:t>系统调用参数</a:t>
            </a:r>
            <a:r>
              <a:rPr lang="zh-CN" altLang="en-US" dirty="0">
                <a:latin typeface="华文新魏"/>
                <a:ea typeface="华文新魏"/>
                <a:cs typeface="华文新魏"/>
              </a:rPr>
              <a:t>超过</a:t>
            </a:r>
            <a:r>
              <a:rPr lang="en-US" altLang="zh-CN" dirty="0">
                <a:latin typeface="华文新魏"/>
                <a:ea typeface="华文新魏"/>
                <a:cs typeface="华文新魏"/>
              </a:rPr>
              <a:t>5</a:t>
            </a:r>
            <a:r>
              <a:rPr lang="zh-CN" altLang="zh-CN" dirty="0">
                <a:latin typeface="华文新魏"/>
                <a:ea typeface="华文新魏"/>
                <a:cs typeface="华文新魏"/>
              </a:rPr>
              <a:t>个</a:t>
            </a:r>
            <a:r>
              <a:rPr lang="zh-CN" altLang="en-US" dirty="0">
                <a:latin typeface="华文新魏"/>
                <a:ea typeface="华文新魏"/>
                <a:cs typeface="华文新魏"/>
              </a:rPr>
              <a:t>时，存放在内存参数区，其地址通过</a:t>
            </a:r>
            <a:r>
              <a:rPr lang="zh-CN" altLang="zh-CN" dirty="0">
                <a:latin typeface="华文新魏"/>
                <a:ea typeface="华文新魏"/>
                <a:cs typeface="华文新魏"/>
              </a:rPr>
              <a:t>寄存器</a:t>
            </a:r>
            <a:r>
              <a:rPr lang="zh-CN" altLang="en-US" dirty="0">
                <a:latin typeface="华文新魏"/>
                <a:ea typeface="华文新魏"/>
                <a:cs typeface="华文新魏"/>
              </a:rPr>
              <a:t>传送</a:t>
            </a:r>
            <a:endParaRPr lang="en-US" altLang="zh-CN"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Picture 4"/>
          <p:cNvPicPr>
            <a:picLocks noChangeAspect="1" noChangeArrowheads="1"/>
          </p:cNvPicPr>
          <p:nvPr/>
        </p:nvPicPr>
        <p:blipFill>
          <a:blip r:embed="rId1" cstate="print"/>
          <a:srcRect/>
          <a:stretch>
            <a:fillRect/>
          </a:stretch>
        </p:blipFill>
        <p:spPr bwMode="auto">
          <a:xfrm>
            <a:off x="4139952" y="3219074"/>
            <a:ext cx="3960093" cy="3162254"/>
          </a:xfrm>
          <a:prstGeom prst="rect">
            <a:avLst/>
          </a:prstGeom>
          <a:noFill/>
          <a:ln w="9525">
            <a:noFill/>
            <a:miter lim="800000"/>
            <a:headEnd/>
            <a:tailEnd/>
          </a:ln>
          <a:effectLst/>
        </p:spPr>
      </p:pic>
    </p:spTree>
  </p:cSld>
  <p:clrMapOvr>
    <a:masterClrMapping/>
  </p:clrMapOvr>
  <p:transition spd="slow">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a:xfrm>
            <a:off x="8521128" y="6525344"/>
            <a:ext cx="587376" cy="336550"/>
          </a:xfrm>
        </p:spPr>
        <p:txBody>
          <a:bodyPr/>
          <a:lstStyle/>
          <a:p>
            <a:fld id="{88D67234-25FF-4440-A7AB-A074FCAE7FB9}" type="slidenum">
              <a:rPr lang="en-US" altLang="zh-CN"/>
            </a:fld>
            <a:endParaRPr lang="en-US" altLang="zh-CN" dirty="0"/>
          </a:p>
        </p:txBody>
      </p:sp>
      <p:sp>
        <p:nvSpPr>
          <p:cNvPr id="782338" name="Rectangle 2"/>
          <p:cNvSpPr>
            <a:spLocks noGrp="1" noChangeArrowheads="1"/>
          </p:cNvSpPr>
          <p:nvPr>
            <p:ph type="title"/>
          </p:nvPr>
        </p:nvSpPr>
        <p:spPr/>
        <p:txBody>
          <a:bodyPr/>
          <a:lstStyle/>
          <a:p>
            <a:r>
              <a:rPr lang="zh-CN" altLang="en-US" dirty="0"/>
              <a:t>系统调用列表</a:t>
            </a:r>
            <a:endParaRPr lang="en-US" altLang="zh-CN" dirty="0"/>
          </a:p>
        </p:txBody>
      </p:sp>
      <p:sp>
        <p:nvSpPr>
          <p:cNvPr id="782339" name="Rectangle 3"/>
          <p:cNvSpPr>
            <a:spLocks noGrp="1" noChangeArrowheads="1"/>
          </p:cNvSpPr>
          <p:nvPr>
            <p:ph type="body" sz="half" idx="1"/>
          </p:nvPr>
        </p:nvSpPr>
        <p:spPr>
          <a:xfrm>
            <a:off x="-6589" y="1268760"/>
            <a:ext cx="8964488" cy="5449887"/>
          </a:xfrm>
        </p:spPr>
        <p:txBody>
          <a:bodyPr/>
          <a:lstStyle/>
          <a:p>
            <a:r>
              <a:rPr lang="zh-CN" altLang="en-US" dirty="0"/>
              <a:t>记录已注册的系统调用列表</a:t>
            </a:r>
            <a:endParaRPr lang="en-US" altLang="zh-CN" dirty="0"/>
          </a:p>
          <a:p>
            <a:pPr lvl="1"/>
            <a:r>
              <a:rPr lang="zh-CN" altLang="en-US" dirty="0"/>
              <a:t>每个有效的系统调用指定一个唯一的系统调用号</a:t>
            </a:r>
            <a:endParaRPr lang="zh-CN" altLang="en-US" dirty="0"/>
          </a:p>
          <a:p>
            <a:r>
              <a:rPr lang="en-US" altLang="zh-CN" dirty="0"/>
              <a:t>Linux</a:t>
            </a:r>
            <a:r>
              <a:rPr lang="zh-CN" altLang="en-US" dirty="0"/>
              <a:t>定义在</a:t>
            </a:r>
            <a:r>
              <a:rPr lang="en-US" altLang="zh-CN" dirty="0"/>
              <a:t>/</a:t>
            </a:r>
            <a:r>
              <a:rPr lang="en-US" altLang="zh-CN" dirty="0" err="1"/>
              <a:t>linux</a:t>
            </a:r>
            <a:r>
              <a:rPr lang="en-US" altLang="zh-CN" dirty="0"/>
              <a:t>/include/</a:t>
            </a:r>
            <a:r>
              <a:rPr lang="en-US" altLang="zh-CN" dirty="0" err="1"/>
              <a:t>asm</a:t>
            </a:r>
            <a:r>
              <a:rPr lang="en-US" altLang="zh-CN" dirty="0"/>
              <a:t>/</a:t>
            </a:r>
            <a:r>
              <a:rPr lang="en-US" altLang="zh-CN" dirty="0" err="1"/>
              <a:t>unistd.h</a:t>
            </a:r>
            <a:r>
              <a:rPr lang="zh-CN" altLang="en-US" dirty="0"/>
              <a:t>中的</a:t>
            </a:r>
            <a:r>
              <a:rPr lang="en-US" altLang="zh-CN" dirty="0" err="1"/>
              <a:t>entry.s</a:t>
            </a:r>
            <a:r>
              <a:rPr lang="zh-CN" altLang="en-US" dirty="0"/>
              <a:t>段</a:t>
            </a:r>
            <a:endParaRPr lang="zh-CN" altLang="en-US" dirty="0"/>
          </a:p>
        </p:txBody>
      </p:sp>
      <p:pic>
        <p:nvPicPr>
          <p:cNvPr id="782346" name="Picture 10"/>
          <p:cNvPicPr>
            <a:picLocks noChangeAspect="1" noChangeArrowheads="1"/>
          </p:cNvPicPr>
          <p:nvPr/>
        </p:nvPicPr>
        <p:blipFill>
          <a:blip r:embed="rId1" cstate="print"/>
          <a:srcRect/>
          <a:stretch>
            <a:fillRect/>
          </a:stretch>
        </p:blipFill>
        <p:spPr bwMode="auto">
          <a:xfrm>
            <a:off x="2190755" y="2825773"/>
            <a:ext cx="4881575" cy="3556880"/>
          </a:xfrm>
          <a:prstGeom prst="rect">
            <a:avLst/>
          </a:prstGeom>
          <a:noFill/>
        </p:spPr>
      </p:pic>
      <p:sp>
        <p:nvSpPr>
          <p:cNvPr id="782347" name="Oval 11"/>
          <p:cNvSpPr>
            <a:spLocks noChangeArrowheads="1"/>
          </p:cNvSpPr>
          <p:nvPr/>
        </p:nvSpPr>
        <p:spPr bwMode="auto">
          <a:xfrm>
            <a:off x="5929322" y="2898798"/>
            <a:ext cx="935037" cy="3816350"/>
          </a:xfrm>
          <a:prstGeom prst="ellipse">
            <a:avLst/>
          </a:prstGeom>
          <a:noFill/>
          <a:ln w="28575">
            <a:solidFill>
              <a:srgbClr val="FF0000"/>
            </a:solidFill>
            <a:prstDash val="sysDot"/>
            <a:round/>
          </a:ln>
          <a:effectLst/>
        </p:spPr>
        <p:txBody>
          <a:bodyPr wrap="none" anchor="ctr">
            <a:sp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8556624" y="6521450"/>
            <a:ext cx="587376" cy="336550"/>
          </a:xfrm>
          <a:prstGeom prst="rect">
            <a:avLst/>
          </a:prstGeom>
        </p:spPr>
        <p:txBody>
          <a:bodyPr/>
          <a:lstStyle/>
          <a:p>
            <a:fld id="{A3A5F1F4-39BB-4A92-9193-BB55872C3194}" type="slidenum">
              <a:rPr lang="en-US" altLang="zh-CN"/>
            </a:fld>
            <a:endParaRPr lang="en-US" altLang="zh-CN" dirty="0"/>
          </a:p>
        </p:txBody>
      </p:sp>
      <p:sp>
        <p:nvSpPr>
          <p:cNvPr id="784386" name="Rectangle 2"/>
          <p:cNvSpPr>
            <a:spLocks noGrp="1" noChangeArrowheads="1"/>
          </p:cNvSpPr>
          <p:nvPr>
            <p:ph type="title"/>
          </p:nvPr>
        </p:nvSpPr>
        <p:spPr/>
        <p:txBody>
          <a:bodyPr/>
          <a:lstStyle/>
          <a:p>
            <a:r>
              <a:rPr lang="zh-CN" altLang="en-US"/>
              <a:t>系统调用编号</a:t>
            </a:r>
            <a:endParaRPr lang="zh-CN" altLang="en-US"/>
          </a:p>
        </p:txBody>
      </p:sp>
      <p:sp>
        <p:nvSpPr>
          <p:cNvPr id="784387" name="Rectangle 3"/>
          <p:cNvSpPr>
            <a:spLocks noGrp="1" noChangeArrowheads="1"/>
          </p:cNvSpPr>
          <p:nvPr>
            <p:ph type="body" idx="1"/>
          </p:nvPr>
        </p:nvSpPr>
        <p:spPr>
          <a:xfrm>
            <a:off x="323528" y="1268413"/>
            <a:ext cx="8641085" cy="5449887"/>
          </a:xfrm>
        </p:spPr>
        <p:txBody>
          <a:bodyPr/>
          <a:lstStyle/>
          <a:p>
            <a:r>
              <a:rPr lang="en-US" altLang="zh-CN" dirty="0">
                <a:latin typeface="STXinwei" pitchFamily="2" charset="-122"/>
                <a:ea typeface="STXinwei" pitchFamily="2" charset="-122"/>
              </a:rPr>
              <a:t>Linux</a:t>
            </a:r>
            <a:r>
              <a:rPr lang="zh-CN" altLang="en-US" dirty="0">
                <a:latin typeface="STXinwei" pitchFamily="2" charset="-122"/>
                <a:ea typeface="STXinwei" pitchFamily="2" charset="-122"/>
              </a:rPr>
              <a:t>定义位置：</a:t>
            </a:r>
            <a:r>
              <a:rPr lang="en-US" altLang="zh-CN" dirty="0">
                <a:latin typeface="STXinwei" pitchFamily="2" charset="-122"/>
                <a:ea typeface="STXinwei" pitchFamily="2" charset="-122"/>
              </a:rPr>
              <a:t>include/asm-i386/</a:t>
            </a:r>
            <a:r>
              <a:rPr lang="en-US" altLang="zh-CN" dirty="0" err="1">
                <a:latin typeface="STXinwei" pitchFamily="2" charset="-122"/>
                <a:ea typeface="STXinwei" pitchFamily="2" charset="-122"/>
              </a:rPr>
              <a:t>unistd.h</a:t>
            </a:r>
            <a:endParaRPr lang="en-US" altLang="zh-CN" dirty="0">
              <a:latin typeface="STXinwei" pitchFamily="2" charset="-122"/>
              <a:ea typeface="STXinwei" pitchFamily="2" charset="-122"/>
            </a:endParaRPr>
          </a:p>
          <a:p>
            <a:pPr lvl="1"/>
            <a:r>
              <a:rPr lang="zh-CN" altLang="en-US" dirty="0"/>
              <a:t>有</a:t>
            </a:r>
            <a:r>
              <a:rPr lang="en-US" altLang="zh-CN" dirty="0" err="1">
                <a:solidFill>
                  <a:srgbClr val="FF0000"/>
                </a:solidFill>
              </a:rPr>
              <a:t>NR_syscalls</a:t>
            </a:r>
            <a:r>
              <a:rPr lang="zh-CN" altLang="en-US" dirty="0"/>
              <a:t>个表项</a:t>
            </a:r>
            <a:r>
              <a:rPr lang="en-US" altLang="zh-CN" dirty="0"/>
              <a:t>(</a:t>
            </a:r>
            <a:r>
              <a:rPr lang="zh-CN" altLang="en-US" dirty="0"/>
              <a:t>通常是</a:t>
            </a:r>
            <a:r>
              <a:rPr lang="en-US" altLang="zh-CN" dirty="0"/>
              <a:t>256) </a:t>
            </a:r>
            <a:endParaRPr lang="en-US" altLang="zh-CN" dirty="0"/>
          </a:p>
          <a:p>
            <a:pPr lvl="2"/>
            <a:r>
              <a:rPr lang="zh-CN" altLang="en-US" dirty="0"/>
              <a:t>第</a:t>
            </a:r>
            <a:r>
              <a:rPr lang="en-US" altLang="zh-CN" dirty="0"/>
              <a:t>n</a:t>
            </a:r>
            <a:r>
              <a:rPr lang="zh-CN" altLang="en-US" dirty="0"/>
              <a:t>个表项对应系统调用号为</a:t>
            </a:r>
            <a:r>
              <a:rPr lang="en-US" altLang="zh-CN" dirty="0"/>
              <a:t>n</a:t>
            </a:r>
            <a:r>
              <a:rPr lang="zh-CN" altLang="en-US" dirty="0"/>
              <a:t>的服务例程的入口地址的指针</a:t>
            </a:r>
            <a:endParaRPr lang="zh-CN" altLang="en-US" dirty="0"/>
          </a:p>
          <a:p>
            <a:endParaRPr lang="en-US" altLang="zh-CN" sz="2400" dirty="0"/>
          </a:p>
        </p:txBody>
      </p:sp>
      <p:pic>
        <p:nvPicPr>
          <p:cNvPr id="784389" name="Picture 5"/>
          <p:cNvPicPr>
            <a:picLocks noChangeAspect="1" noChangeArrowheads="1"/>
          </p:cNvPicPr>
          <p:nvPr/>
        </p:nvPicPr>
        <p:blipFill>
          <a:blip r:embed="rId1" cstate="print"/>
          <a:srcRect/>
          <a:stretch>
            <a:fillRect/>
          </a:stretch>
        </p:blipFill>
        <p:spPr bwMode="auto">
          <a:xfrm>
            <a:off x="2124075" y="2636912"/>
            <a:ext cx="4176713" cy="368776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a:xfrm>
            <a:off x="8545595" y="6521450"/>
            <a:ext cx="587376" cy="336550"/>
          </a:xfrm>
        </p:spPr>
        <p:txBody>
          <a:bodyPr/>
          <a:lstStyle/>
          <a:p>
            <a:fld id="{2F165937-B330-4F70-AC22-B9E50E93FDE1}" type="slidenum">
              <a:rPr lang="en-US" altLang="zh-CN"/>
            </a:fld>
            <a:endParaRPr lang="en-US" altLang="zh-CN" dirty="0"/>
          </a:p>
        </p:txBody>
      </p:sp>
      <p:sp>
        <p:nvSpPr>
          <p:cNvPr id="775170" name="Rectangle 2"/>
          <p:cNvSpPr>
            <a:spLocks noGrp="1" noChangeArrowheads="1"/>
          </p:cNvSpPr>
          <p:nvPr>
            <p:ph type="title"/>
          </p:nvPr>
        </p:nvSpPr>
        <p:spPr/>
        <p:txBody>
          <a:bodyPr/>
          <a:lstStyle/>
          <a:p>
            <a:r>
              <a:rPr lang="zh-CN" altLang="en-US" dirty="0"/>
              <a:t>服务例程调用方式</a:t>
            </a:r>
            <a:endParaRPr lang="zh-CN" altLang="en-US" dirty="0"/>
          </a:p>
        </p:txBody>
      </p:sp>
      <p:sp>
        <p:nvSpPr>
          <p:cNvPr id="775171" name="Rectangle 3"/>
          <p:cNvSpPr>
            <a:spLocks noGrp="1" noChangeArrowheads="1"/>
          </p:cNvSpPr>
          <p:nvPr>
            <p:ph type="body" sz="half" idx="1"/>
          </p:nvPr>
        </p:nvSpPr>
        <p:spPr>
          <a:xfrm>
            <a:off x="179512" y="1196752"/>
            <a:ext cx="8964488" cy="5449887"/>
          </a:xfrm>
        </p:spPr>
        <p:txBody>
          <a:bodyPr/>
          <a:lstStyle/>
          <a:p>
            <a:pPr>
              <a:spcBef>
                <a:spcPts val="0"/>
              </a:spcBef>
            </a:pPr>
            <a:r>
              <a:rPr lang="zh-CN" altLang="en-US" dirty="0"/>
              <a:t>调用形式</a:t>
            </a:r>
            <a:endParaRPr lang="zh-CN" altLang="en-US" dirty="0"/>
          </a:p>
          <a:p>
            <a:pPr lvl="1">
              <a:spcBef>
                <a:spcPts val="0"/>
              </a:spcBef>
            </a:pPr>
            <a:r>
              <a:rPr lang="en-US" altLang="zh-CN" dirty="0"/>
              <a:t>call * SYMBOL_NAME(</a:t>
            </a:r>
            <a:r>
              <a:rPr lang="en-US" altLang="zh-CN" dirty="0" err="1">
                <a:solidFill>
                  <a:srgbClr val="FF0000"/>
                </a:solidFill>
              </a:rPr>
              <a:t>sys_call_table</a:t>
            </a:r>
            <a:r>
              <a:rPr lang="en-US" altLang="zh-CN" dirty="0"/>
              <a:t>)(, </a:t>
            </a:r>
            <a:r>
              <a:rPr lang="en-US" altLang="zh-CN" dirty="0">
                <a:solidFill>
                  <a:srgbClr val="FF0000"/>
                </a:solidFill>
              </a:rPr>
              <a:t>%</a:t>
            </a:r>
            <a:r>
              <a:rPr lang="en-US" altLang="zh-CN" dirty="0" err="1">
                <a:solidFill>
                  <a:srgbClr val="FF0000"/>
                </a:solidFill>
              </a:rPr>
              <a:t>eax</a:t>
            </a:r>
            <a:r>
              <a:rPr lang="en-US" altLang="zh-CN" dirty="0"/>
              <a:t>, </a:t>
            </a:r>
            <a:r>
              <a:rPr lang="en-US" altLang="zh-CN" dirty="0">
                <a:solidFill>
                  <a:srgbClr val="FF0000"/>
                </a:solidFill>
              </a:rPr>
              <a:t>4</a:t>
            </a:r>
            <a:r>
              <a:rPr lang="en-US" altLang="zh-CN" dirty="0"/>
              <a:t>)</a:t>
            </a:r>
            <a:endParaRPr lang="en-US" altLang="zh-CN" dirty="0"/>
          </a:p>
          <a:p>
            <a:pPr>
              <a:spcBef>
                <a:spcPts val="0"/>
              </a:spcBef>
            </a:pPr>
            <a:r>
              <a:rPr lang="zh-CN" altLang="en-US" dirty="0"/>
              <a:t>说明</a:t>
            </a:r>
            <a:endParaRPr lang="zh-CN" altLang="en-US" dirty="0"/>
          </a:p>
          <a:p>
            <a:pPr lvl="1">
              <a:spcBef>
                <a:spcPts val="0"/>
              </a:spcBef>
            </a:pPr>
            <a:r>
              <a:rPr lang="en-US" altLang="zh-CN" dirty="0"/>
              <a:t>eax</a:t>
            </a:r>
            <a:r>
              <a:rPr lang="zh-CN" altLang="en-US" dirty="0"/>
              <a:t>保存相应系统调用编号</a:t>
            </a:r>
            <a:endParaRPr lang="en-US" altLang="zh-CN" dirty="0"/>
          </a:p>
          <a:p>
            <a:pPr lvl="2">
              <a:spcBef>
                <a:spcPts val="0"/>
              </a:spcBef>
            </a:pPr>
            <a:r>
              <a:rPr lang="zh-CN" altLang="en-US" dirty="0"/>
              <a:t>此编号对应系统调用服务例程在系统调用向量表</a:t>
            </a:r>
            <a:r>
              <a:rPr lang="en-US" altLang="zh-CN" dirty="0" err="1"/>
              <a:t>sys_call_table</a:t>
            </a:r>
            <a:r>
              <a:rPr lang="zh-CN" altLang="en-US" dirty="0"/>
              <a:t>中的编号</a:t>
            </a:r>
            <a:endParaRPr lang="zh-CN" altLang="en-US" dirty="0"/>
          </a:p>
          <a:p>
            <a:pPr lvl="1">
              <a:spcBef>
                <a:spcPts val="0"/>
              </a:spcBef>
            </a:pPr>
            <a:r>
              <a:rPr lang="zh-CN" altLang="en-US" dirty="0"/>
              <a:t>由于系统调用向量表</a:t>
            </a:r>
            <a:r>
              <a:rPr lang="en-US" altLang="zh-CN" dirty="0" err="1"/>
              <a:t>sys_call_table</a:t>
            </a:r>
            <a:r>
              <a:rPr lang="zh-CN" altLang="en-US" dirty="0"/>
              <a:t>每项占</a:t>
            </a:r>
            <a:r>
              <a:rPr lang="en-US" altLang="zh-CN" dirty="0"/>
              <a:t>4</a:t>
            </a:r>
            <a:r>
              <a:rPr lang="zh-CN" altLang="en-US" dirty="0"/>
              <a:t>个字节，所以由</a:t>
            </a:r>
            <a:r>
              <a:rPr lang="en-US" altLang="zh-CN" dirty="0"/>
              <a:t>%</a:t>
            </a:r>
            <a:r>
              <a:rPr lang="en-US" altLang="zh-CN" dirty="0" err="1"/>
              <a:t>eax</a:t>
            </a:r>
            <a:r>
              <a:rPr lang="en-US" altLang="zh-CN" dirty="0"/>
              <a:t> </a:t>
            </a:r>
            <a:r>
              <a:rPr lang="zh-CN" altLang="en-US" dirty="0"/>
              <a:t>乘上</a:t>
            </a:r>
            <a:r>
              <a:rPr lang="en-US" altLang="zh-CN" dirty="0"/>
              <a:t>4</a:t>
            </a:r>
            <a:r>
              <a:rPr lang="zh-CN" altLang="en-US" dirty="0"/>
              <a:t>形成偏移地址</a:t>
            </a:r>
            <a:endParaRPr lang="zh-CN" altLang="en-US" dirty="0"/>
          </a:p>
          <a:p>
            <a:pPr lvl="1">
              <a:spcBef>
                <a:spcPts val="0"/>
              </a:spcBef>
            </a:pPr>
            <a:r>
              <a:rPr lang="en-US" altLang="zh-CN" dirty="0" err="1"/>
              <a:t>sys_call_table</a:t>
            </a:r>
            <a:r>
              <a:rPr lang="zh-CN" altLang="en-US" dirty="0"/>
              <a:t>为基址，基址加上偏移所指向的内容就是相应系统调用服务程序的入口地址</a:t>
            </a:r>
            <a:endParaRPr lang="zh-CN" altLang="en-US" dirty="0"/>
          </a:p>
        </p:txBody>
      </p:sp>
      <p:graphicFrame>
        <p:nvGraphicFramePr>
          <p:cNvPr id="775172" name="Object 4"/>
          <p:cNvGraphicFramePr>
            <a:graphicFrameLocks noGrp="1" noChangeAspect="1"/>
          </p:cNvGraphicFramePr>
          <p:nvPr>
            <p:ph sz="half" idx="2"/>
          </p:nvPr>
        </p:nvGraphicFramePr>
        <p:xfrm>
          <a:off x="2771800" y="4869160"/>
          <a:ext cx="3286148" cy="1656092"/>
        </p:xfrm>
        <a:graphic>
          <a:graphicData uri="http://schemas.openxmlformats.org/presentationml/2006/ole">
            <mc:AlternateContent xmlns:mc="http://schemas.openxmlformats.org/markup-compatibility/2006">
              <mc:Choice xmlns:v="urn:schemas-microsoft-com:vml" Requires="v">
                <p:oleObj spid="_x0000_s2208" name="" r:id="rId1" imgW="0" imgH="0" progId="">
                  <p:embed/>
                </p:oleObj>
              </mc:Choice>
              <mc:Fallback>
                <p:oleObj name="" r:id="rId1" imgW="0" imgH="0" progId="">
                  <p:embed/>
                  <p:pic>
                    <p:nvPicPr>
                      <p:cNvPr id="0" name="Picture 22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869160"/>
                        <a:ext cx="3286148" cy="1656092"/>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556624" y="6521450"/>
            <a:ext cx="587376" cy="336550"/>
          </a:xfrm>
          <a:prstGeom prst="rect">
            <a:avLst/>
          </a:prstGeom>
        </p:spPr>
        <p:txBody>
          <a:bodyPr/>
          <a:lstStyle/>
          <a:p>
            <a:fld id="{03898696-2136-4EB4-ACF5-7B6E5E63701F}" type="slidenum">
              <a:rPr lang="en-US" altLang="zh-CN"/>
            </a:fld>
            <a:endParaRPr lang="en-US" altLang="zh-CN"/>
          </a:p>
        </p:txBody>
      </p:sp>
      <p:sp>
        <p:nvSpPr>
          <p:cNvPr id="803842" name="Rectangle 2"/>
          <p:cNvSpPr>
            <a:spLocks noGrp="1" noChangeArrowheads="1"/>
          </p:cNvSpPr>
          <p:nvPr>
            <p:ph type="title"/>
          </p:nvPr>
        </p:nvSpPr>
        <p:spPr/>
        <p:txBody>
          <a:bodyPr/>
          <a:lstStyle/>
          <a:p>
            <a:r>
              <a:rPr lang="en-US" altLang="zh-CN" dirty="0"/>
              <a:t>Linux</a:t>
            </a:r>
            <a:r>
              <a:rPr lang="zh-CN" altLang="en-US" dirty="0"/>
              <a:t>系统调用添加步骤</a:t>
            </a:r>
            <a:endParaRPr lang="zh-CN" altLang="en-US" dirty="0"/>
          </a:p>
        </p:txBody>
      </p:sp>
      <p:sp>
        <p:nvSpPr>
          <p:cNvPr id="803843" name="Rectangle 3"/>
          <p:cNvSpPr>
            <a:spLocks noGrp="1" noChangeArrowheads="1"/>
          </p:cNvSpPr>
          <p:nvPr>
            <p:ph type="body" idx="1"/>
          </p:nvPr>
        </p:nvSpPr>
        <p:spPr/>
        <p:txBody>
          <a:bodyPr/>
          <a:lstStyle/>
          <a:p>
            <a:r>
              <a:rPr lang="zh-CN" altLang="en-US" dirty="0">
                <a:latin typeface="STXinwei" pitchFamily="2" charset="-122"/>
                <a:ea typeface="STXinwei" pitchFamily="2" charset="-122"/>
              </a:rPr>
              <a:t>基本步骤</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确定功能、形态</a:t>
            </a:r>
            <a:endParaRPr lang="zh-CN" altLang="en-US" dirty="0">
              <a:latin typeface="STXinwei" pitchFamily="2" charset="-122"/>
              <a:ea typeface="STXinwei" pitchFamily="2" charset="-122"/>
            </a:endParaRPr>
          </a:p>
          <a:p>
            <a:pPr lvl="2"/>
            <a:r>
              <a:rPr lang="zh-CN" altLang="en-US" dirty="0">
                <a:latin typeface="STXinwei" pitchFamily="2" charset="-122"/>
                <a:ea typeface="STXinwei" pitchFamily="2" charset="-122"/>
              </a:rPr>
              <a:t>必须功能明确单一、不提倡多用途系统调用</a:t>
            </a:r>
            <a:endParaRPr lang="zh-CN" altLang="en-US" dirty="0">
              <a:latin typeface="STXinwei" pitchFamily="2" charset="-122"/>
              <a:ea typeface="STXinwei" pitchFamily="2" charset="-122"/>
            </a:endParaRPr>
          </a:p>
          <a:p>
            <a:pPr lvl="2"/>
            <a:r>
              <a:rPr lang="zh-CN" altLang="en-US" dirty="0">
                <a:latin typeface="STXinwei" pitchFamily="2" charset="-122"/>
                <a:ea typeface="STXinwei" pitchFamily="2" charset="-122"/>
              </a:rPr>
              <a:t>确定参数、返回值及错误码</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在系统调用表中添加一个表项</a:t>
            </a:r>
            <a:endParaRPr lang="zh-CN" altLang="en-US" dirty="0">
              <a:latin typeface="STXinwei" pitchFamily="2" charset="-122"/>
              <a:ea typeface="STXinwei" pitchFamily="2" charset="-122"/>
            </a:endParaRPr>
          </a:p>
          <a:p>
            <a:pPr lvl="2"/>
            <a:r>
              <a:rPr lang="zh-CN" altLang="en-US" dirty="0">
                <a:latin typeface="STXinwei" pitchFamily="2" charset="-122"/>
                <a:ea typeface="STXinwei" pitchFamily="2" charset="-122"/>
              </a:rPr>
              <a:t>位于</a:t>
            </a:r>
            <a:r>
              <a:rPr lang="en-US" altLang="zh-CN" dirty="0" err="1">
                <a:latin typeface="STXinwei" pitchFamily="2" charset="-122"/>
                <a:ea typeface="STXinwei" pitchFamily="2" charset="-122"/>
              </a:rPr>
              <a:t>entry.s</a:t>
            </a:r>
            <a:r>
              <a:rPr lang="zh-CN" altLang="en-US" dirty="0">
                <a:latin typeface="STXinwei" pitchFamily="2" charset="-122"/>
                <a:ea typeface="STXinwei" pitchFamily="2" charset="-122"/>
              </a:rPr>
              <a:t>的</a:t>
            </a:r>
            <a:r>
              <a:rPr lang="en-US" altLang="zh-CN" dirty="0">
                <a:latin typeface="STXinwei" pitchFamily="2" charset="-122"/>
                <a:ea typeface="STXinwei" pitchFamily="2" charset="-122"/>
              </a:rPr>
              <a:t>ENTRY</a:t>
            </a:r>
            <a:r>
              <a:rPr lang="zh-CN" altLang="en-US" dirty="0">
                <a:latin typeface="STXinwei" pitchFamily="2" charset="-122"/>
                <a:ea typeface="STXinwei" pitchFamily="2" charset="-122"/>
              </a:rPr>
              <a:t>（</a:t>
            </a:r>
            <a:r>
              <a:rPr lang="en-US" altLang="zh-CN" dirty="0" err="1">
                <a:latin typeface="STXinwei" pitchFamily="2" charset="-122"/>
                <a:ea typeface="STXinwei" pitchFamily="2" charset="-122"/>
              </a:rPr>
              <a:t>sys_call_table</a:t>
            </a:r>
            <a:r>
              <a:rPr lang="zh-CN" altLang="en-US" dirty="0">
                <a:latin typeface="STXinwei" pitchFamily="2" charset="-122"/>
                <a:ea typeface="STXinwei" pitchFamily="2" charset="-122"/>
              </a:rPr>
              <a:t>）</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将系统调用号定义到</a:t>
            </a:r>
            <a:r>
              <a:rPr lang="en-US" altLang="zh-CN" dirty="0">
                <a:latin typeface="STXinwei" pitchFamily="2" charset="-122"/>
                <a:ea typeface="STXinwei" pitchFamily="2" charset="-122"/>
              </a:rPr>
              <a:t>&lt;</a:t>
            </a:r>
            <a:r>
              <a:rPr lang="en-US" altLang="zh-CN" dirty="0" err="1">
                <a:latin typeface="STXinwei" pitchFamily="2" charset="-122"/>
                <a:ea typeface="STXinwei" pitchFamily="2" charset="-122"/>
              </a:rPr>
              <a:t>asm</a:t>
            </a:r>
            <a:r>
              <a:rPr lang="en-US" altLang="zh-CN" dirty="0">
                <a:latin typeface="STXinwei" pitchFamily="2" charset="-122"/>
                <a:ea typeface="STXinwei" pitchFamily="2" charset="-122"/>
              </a:rPr>
              <a:t>/</a:t>
            </a:r>
            <a:r>
              <a:rPr lang="en-US" altLang="zh-CN" dirty="0" err="1">
                <a:latin typeface="STXinwei" pitchFamily="2" charset="-122"/>
                <a:ea typeface="STXinwei" pitchFamily="2" charset="-122"/>
              </a:rPr>
              <a:t>unistd.h</a:t>
            </a:r>
            <a:r>
              <a:rPr lang="en-US" altLang="zh-CN" dirty="0">
                <a:latin typeface="STXinwei" pitchFamily="2" charset="-122"/>
                <a:ea typeface="STXinwei" pitchFamily="2" charset="-122"/>
              </a:rPr>
              <a:t>&gt;</a:t>
            </a:r>
            <a:r>
              <a:rPr lang="zh-CN" altLang="en-US" dirty="0">
                <a:latin typeface="STXinwei" pitchFamily="2" charset="-122"/>
                <a:ea typeface="STXinwei" pitchFamily="2" charset="-122"/>
              </a:rPr>
              <a:t>中</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编译到内核映象（不能编译成模块）</a:t>
            </a:r>
            <a:endParaRPr lang="zh-CN" altLang="en-US" dirty="0">
              <a:latin typeface="STXinwei" pitchFamily="2" charset="-122"/>
              <a:ea typeface="STXinwei" pitchFamily="2" charset="-122"/>
            </a:endParaRPr>
          </a:p>
          <a:p>
            <a:pPr lvl="2"/>
            <a:r>
              <a:rPr lang="zh-CN" altLang="en-US" dirty="0">
                <a:latin typeface="STXinwei" pitchFamily="2" charset="-122"/>
                <a:ea typeface="STXinwei" pitchFamily="2" charset="-122"/>
              </a:rPr>
              <a:t>把实现代码放入</a:t>
            </a:r>
            <a:r>
              <a:rPr lang="en-US" altLang="zh-CN" dirty="0">
                <a:latin typeface="STXinwei" pitchFamily="2" charset="-122"/>
                <a:ea typeface="STXinwei" pitchFamily="2" charset="-122"/>
              </a:rPr>
              <a:t>kernel/</a:t>
            </a:r>
            <a:r>
              <a:rPr lang="zh-CN" altLang="en-US" dirty="0">
                <a:latin typeface="STXinwei" pitchFamily="2" charset="-122"/>
                <a:ea typeface="STXinwei" pitchFamily="2" charset="-122"/>
              </a:rPr>
              <a:t>下的一个相关文件</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重新编译内核，启动新内核</a:t>
            </a:r>
            <a:endParaRPr lang="zh-CN" altLang="en-US" dirty="0">
              <a:latin typeface="STXinwei" pitchFamily="2" charset="-122"/>
              <a:ea typeface="STXinwei" pitchFamily="2" charset="-122"/>
            </a:endParaRPr>
          </a:p>
          <a:p>
            <a:pPr lvl="1"/>
            <a:r>
              <a:rPr lang="zh-CN" altLang="en-US" dirty="0">
                <a:solidFill>
                  <a:srgbClr val="FF0000"/>
                </a:solidFill>
                <a:latin typeface="STXinwei" pitchFamily="2" charset="-122"/>
                <a:ea typeface="STXinwei" pitchFamily="2" charset="-122"/>
              </a:rPr>
              <a:t>封装系统调用例程</a:t>
            </a:r>
            <a:r>
              <a:rPr lang="zh-CN" altLang="en-US" dirty="0">
                <a:latin typeface="STXinwei" pitchFamily="2" charset="-122"/>
                <a:ea typeface="STXinwei" pitchFamily="2" charset="-122"/>
              </a:rPr>
              <a:t>，支持用户空间的访问</a:t>
            </a:r>
            <a:endParaRPr lang="zh-CN" altLang="en-US" dirty="0">
              <a:latin typeface="STXinwei" pitchFamily="2" charset="-122"/>
              <a:ea typeface="STXinwei"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8528661" y="6521450"/>
            <a:ext cx="587376" cy="336550"/>
          </a:xfrm>
          <a:prstGeom prst="rect">
            <a:avLst/>
          </a:prstGeom>
        </p:spPr>
        <p:txBody>
          <a:bodyPr/>
          <a:lstStyle/>
          <a:p>
            <a:fld id="{1034D83B-62EB-4AB2-B533-765EEE175214}" type="slidenum">
              <a:rPr lang="en-US" altLang="zh-CN"/>
            </a:fld>
            <a:endParaRPr lang="en-US" altLang="zh-CN" dirty="0"/>
          </a:p>
        </p:txBody>
      </p:sp>
      <p:sp>
        <p:nvSpPr>
          <p:cNvPr id="756738" name="Rectangle 2"/>
          <p:cNvSpPr>
            <a:spLocks noGrp="1" noChangeArrowheads="1"/>
          </p:cNvSpPr>
          <p:nvPr>
            <p:ph type="title"/>
          </p:nvPr>
        </p:nvSpPr>
        <p:spPr/>
        <p:txBody>
          <a:bodyPr/>
          <a:lstStyle/>
          <a:p>
            <a:r>
              <a:rPr lang="en-US" altLang="zh-CN" dirty="0"/>
              <a:t>Linux</a:t>
            </a:r>
            <a:r>
              <a:rPr lang="zh-CN" altLang="en-US" dirty="0"/>
              <a:t>常见系统调用的封装例程</a:t>
            </a:r>
            <a:endParaRPr lang="zh-CN" altLang="en-US" dirty="0"/>
          </a:p>
        </p:txBody>
      </p:sp>
      <p:sp>
        <p:nvSpPr>
          <p:cNvPr id="756739" name="Rectangle 3"/>
          <p:cNvSpPr>
            <a:spLocks noGrp="1" noChangeArrowheads="1"/>
          </p:cNvSpPr>
          <p:nvPr>
            <p:ph type="body" idx="1"/>
          </p:nvPr>
        </p:nvSpPr>
        <p:spPr/>
        <p:txBody>
          <a:bodyPr/>
          <a:lstStyle/>
          <a:p>
            <a:endParaRPr lang="zh-CN" altLang="zh-CN" dirty="0"/>
          </a:p>
        </p:txBody>
      </p:sp>
      <p:pic>
        <p:nvPicPr>
          <p:cNvPr id="756740" name="Picture 4"/>
          <p:cNvPicPr>
            <a:picLocks noChangeAspect="1" noChangeArrowheads="1"/>
          </p:cNvPicPr>
          <p:nvPr/>
        </p:nvPicPr>
        <p:blipFill>
          <a:blip r:embed="rId1" cstate="print"/>
          <a:srcRect/>
          <a:stretch>
            <a:fillRect/>
          </a:stretch>
        </p:blipFill>
        <p:spPr bwMode="auto">
          <a:xfrm>
            <a:off x="649288" y="2205038"/>
            <a:ext cx="8459787" cy="331628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528661" y="6521450"/>
            <a:ext cx="587376" cy="336550"/>
          </a:xfrm>
          <a:prstGeom prst="rect">
            <a:avLst/>
          </a:prstGeom>
        </p:spPr>
        <p:txBody>
          <a:bodyPr/>
          <a:lstStyle/>
          <a:p>
            <a:fld id="{500A882E-58CC-4E0F-9AD1-72C03B6F6320}" type="slidenum">
              <a:rPr lang="en-US" altLang="zh-CN"/>
            </a:fld>
            <a:endParaRPr lang="en-US" altLang="zh-CN"/>
          </a:p>
        </p:txBody>
      </p:sp>
      <p:sp>
        <p:nvSpPr>
          <p:cNvPr id="805890" name="Rectangle 2"/>
          <p:cNvSpPr>
            <a:spLocks noGrp="1" noChangeArrowheads="1"/>
          </p:cNvSpPr>
          <p:nvPr>
            <p:ph type="title"/>
          </p:nvPr>
        </p:nvSpPr>
        <p:spPr/>
        <p:txBody>
          <a:bodyPr/>
          <a:lstStyle/>
          <a:p>
            <a:r>
              <a:rPr lang="zh-CN" altLang="en-US" dirty="0"/>
              <a:t>示例：添加一个</a:t>
            </a:r>
            <a:r>
              <a:rPr lang="en-US" altLang="zh-CN" dirty="0"/>
              <a:t>Linux</a:t>
            </a:r>
            <a:r>
              <a:rPr lang="zh-CN" altLang="en-US" dirty="0"/>
              <a:t>系统调用</a:t>
            </a:r>
            <a:endParaRPr lang="zh-CN" altLang="en-US" dirty="0"/>
          </a:p>
        </p:txBody>
      </p:sp>
      <p:sp>
        <p:nvSpPr>
          <p:cNvPr id="805891" name="Rectangle 3"/>
          <p:cNvSpPr>
            <a:spLocks noGrp="1" noChangeArrowheads="1"/>
          </p:cNvSpPr>
          <p:nvPr>
            <p:ph type="body" idx="1"/>
          </p:nvPr>
        </p:nvSpPr>
        <p:spPr/>
        <p:txBody>
          <a:bodyPr/>
          <a:lstStyle/>
          <a:p>
            <a:r>
              <a:rPr lang="zh-CN" altLang="en-US" dirty="0"/>
              <a:t>系统调用名</a:t>
            </a:r>
            <a:endParaRPr lang="zh-CN" altLang="en-US" dirty="0"/>
          </a:p>
          <a:p>
            <a:pPr lvl="1"/>
            <a:r>
              <a:rPr lang="en-US" altLang="zh-CN" dirty="0" err="1"/>
              <a:t>mysyscall</a:t>
            </a:r>
            <a:endParaRPr lang="en-US" altLang="zh-CN" dirty="0"/>
          </a:p>
          <a:p>
            <a:r>
              <a:rPr lang="zh-CN" altLang="en-US" dirty="0"/>
              <a:t>功能</a:t>
            </a:r>
            <a:endParaRPr lang="zh-CN" altLang="en-US" dirty="0"/>
          </a:p>
          <a:p>
            <a:pPr lvl="1"/>
            <a:r>
              <a:rPr lang="zh-CN" altLang="en-US" dirty="0"/>
              <a:t>调用</a:t>
            </a:r>
            <a:r>
              <a:rPr lang="en-US" altLang="zh-CN" dirty="0" err="1"/>
              <a:t>mysyscall</a:t>
            </a:r>
            <a:r>
              <a:rPr lang="en-US" altLang="zh-CN" dirty="0"/>
              <a:t> </a:t>
            </a:r>
            <a:r>
              <a:rPr lang="zh-CN" altLang="en-US" dirty="0"/>
              <a:t>，使用户的</a:t>
            </a:r>
            <a:r>
              <a:rPr lang="en-US" altLang="zh-CN" dirty="0" err="1"/>
              <a:t>uid</a:t>
            </a:r>
            <a:r>
              <a:rPr lang="zh-CN" altLang="en-US" dirty="0"/>
              <a:t>等于</a:t>
            </a:r>
            <a:r>
              <a:rPr lang="en-US" altLang="zh-CN" dirty="0"/>
              <a:t>0 </a:t>
            </a:r>
            <a:endParaRPr lang="en-US" altLang="zh-CN" dirty="0"/>
          </a:p>
          <a:p>
            <a:pPr lvl="1"/>
            <a:endParaRPr lang="en-US" altLang="zh-CN" sz="2800" dirty="0">
              <a:solidFill>
                <a:srgbClr val="0000FF"/>
              </a:solidFill>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a:ea typeface="华文新魏"/>
              </a:rPr>
              <a:t>资源管理—</a:t>
            </a:r>
            <a:r>
              <a:rPr lang="zh-CN" altLang="en-US" dirty="0">
                <a:solidFill>
                  <a:srgbClr val="FF0000"/>
                </a:solidFill>
              </a:rPr>
              <a:t>虚拟</a:t>
            </a:r>
            <a:endParaRPr kumimoji="1" lang="zh-CN" altLang="en-US" dirty="0"/>
          </a:p>
        </p:txBody>
      </p:sp>
      <p:sp>
        <p:nvSpPr>
          <p:cNvPr id="3" name="内容占位符 2"/>
          <p:cNvSpPr>
            <a:spLocks noGrp="1"/>
          </p:cNvSpPr>
          <p:nvPr>
            <p:ph idx="1"/>
          </p:nvPr>
        </p:nvSpPr>
        <p:spPr/>
        <p:txBody>
          <a:bodyPr/>
          <a:lstStyle/>
          <a:p>
            <a:r>
              <a:rPr lang="zh-CN" altLang="en-US" dirty="0">
                <a:solidFill>
                  <a:srgbClr val="0000FF"/>
                </a:solidFill>
                <a:latin typeface="华文新魏"/>
                <a:ea typeface="华文新魏"/>
              </a:rPr>
              <a:t>虚拟</a:t>
            </a:r>
            <a:r>
              <a:rPr lang="zh-CN" altLang="en-US" dirty="0">
                <a:latin typeface="华文新魏"/>
                <a:ea typeface="华文新魏"/>
              </a:rPr>
              <a:t>（</a:t>
            </a:r>
            <a:r>
              <a:rPr lang="zh-CN" altLang="en-US" dirty="0">
                <a:solidFill>
                  <a:srgbClr val="0000FF"/>
                </a:solidFill>
                <a:latin typeface="华文新魏"/>
                <a:ea typeface="华文新魏"/>
              </a:rPr>
              <a:t>虚拟性</a:t>
            </a:r>
            <a:r>
              <a:rPr lang="zh-CN" altLang="en-US" dirty="0">
                <a:latin typeface="华文新魏"/>
                <a:ea typeface="华文新魏"/>
              </a:rPr>
              <a:t>）</a:t>
            </a:r>
            <a:r>
              <a:rPr lang="zh-CN" altLang="zh-CN" dirty="0">
                <a:latin typeface="华文新魏"/>
                <a:ea typeface="华文新魏"/>
              </a:rPr>
              <a:t>：</a:t>
            </a:r>
            <a:r>
              <a:rPr lang="zh-CN" altLang="en-US" dirty="0">
                <a:latin typeface="华文新魏"/>
                <a:ea typeface="华文新魏"/>
              </a:rPr>
              <a:t>对资源进行转化、模拟或整合，</a:t>
            </a:r>
            <a:endParaRPr lang="en-US" altLang="zh-CN" dirty="0">
              <a:latin typeface="华文新魏"/>
              <a:ea typeface="华文新魏"/>
            </a:endParaRPr>
          </a:p>
          <a:p>
            <a:pPr lvl="1"/>
            <a:r>
              <a:rPr lang="zh-CN" altLang="en-US" dirty="0">
                <a:latin typeface="华文新魏"/>
                <a:ea typeface="华文新魏"/>
              </a:rPr>
              <a:t>把</a:t>
            </a:r>
            <a:r>
              <a:rPr lang="zh-CN" altLang="en-US" dirty="0">
                <a:solidFill>
                  <a:srgbClr val="FF0000"/>
                </a:solidFill>
                <a:latin typeface="华文新魏"/>
                <a:ea typeface="华文新魏"/>
              </a:rPr>
              <a:t>物理上的一个</a:t>
            </a:r>
            <a:r>
              <a:rPr lang="zh-CN" altLang="en-US" dirty="0">
                <a:latin typeface="华文新魏"/>
                <a:ea typeface="华文新魏"/>
              </a:rPr>
              <a:t>资源变成</a:t>
            </a:r>
            <a:r>
              <a:rPr lang="zh-CN" altLang="en-US" dirty="0">
                <a:solidFill>
                  <a:srgbClr val="FF0000"/>
                </a:solidFill>
                <a:latin typeface="华文新魏"/>
                <a:ea typeface="华文新魏"/>
              </a:rPr>
              <a:t>逻辑上的多个</a:t>
            </a:r>
            <a:r>
              <a:rPr lang="zh-CN" altLang="en-US" dirty="0">
                <a:latin typeface="华文新魏"/>
                <a:ea typeface="华文新魏"/>
              </a:rPr>
              <a:t>对应物</a:t>
            </a:r>
            <a:endParaRPr lang="en-US" altLang="zh-CN" dirty="0">
              <a:latin typeface="华文新魏"/>
              <a:ea typeface="华文新魏"/>
            </a:endParaRPr>
          </a:p>
          <a:p>
            <a:pPr lvl="1"/>
            <a:r>
              <a:rPr lang="zh-CN" altLang="en-US" dirty="0">
                <a:latin typeface="华文新魏"/>
                <a:ea typeface="华文新魏"/>
              </a:rPr>
              <a:t>物理上</a:t>
            </a:r>
            <a:r>
              <a:rPr lang="en-US" altLang="zh-CN" dirty="0">
                <a:solidFill>
                  <a:srgbClr val="FF0000"/>
                </a:solidFill>
                <a:latin typeface="华文新魏"/>
                <a:ea typeface="华文新魏"/>
              </a:rPr>
              <a:t>多个</a:t>
            </a:r>
            <a:r>
              <a:rPr lang="zh-CN" altLang="en-US" dirty="0">
                <a:solidFill>
                  <a:srgbClr val="FF0000"/>
                </a:solidFill>
                <a:latin typeface="华文新魏"/>
                <a:ea typeface="华文新魏"/>
              </a:rPr>
              <a:t>资源</a:t>
            </a:r>
            <a:r>
              <a:rPr lang="en-US" altLang="zh-CN" dirty="0">
                <a:latin typeface="华文新魏"/>
                <a:ea typeface="华文新魏"/>
              </a:rPr>
              <a:t>变成</a:t>
            </a:r>
            <a:r>
              <a:rPr lang="zh-CN" altLang="en-US" dirty="0">
                <a:latin typeface="华文新魏"/>
                <a:ea typeface="华文新魏"/>
              </a:rPr>
              <a:t>逻辑上</a:t>
            </a:r>
            <a:r>
              <a:rPr lang="en-US" altLang="zh-CN" dirty="0">
                <a:solidFill>
                  <a:srgbClr val="FF0000"/>
                </a:solidFill>
                <a:latin typeface="华文新魏"/>
                <a:ea typeface="华文新魏"/>
              </a:rPr>
              <a:t>一个</a:t>
            </a:r>
            <a:r>
              <a:rPr lang="zh-CN" altLang="en-US" dirty="0">
                <a:solidFill>
                  <a:srgbClr val="FF0000"/>
                </a:solidFill>
                <a:latin typeface="华文新魏"/>
                <a:ea typeface="华文新魏"/>
              </a:rPr>
              <a:t>对应物</a:t>
            </a:r>
            <a:endParaRPr lang="en-US" altLang="zh-CN" dirty="0">
              <a:solidFill>
                <a:srgbClr val="FF0000"/>
              </a:solidFill>
              <a:latin typeface="华文新魏"/>
              <a:ea typeface="华文新魏"/>
            </a:endParaRPr>
          </a:p>
          <a:p>
            <a:pPr lvl="1"/>
            <a:r>
              <a:rPr lang="zh-CN" altLang="en-US" dirty="0">
                <a:latin typeface="华文新魏"/>
                <a:ea typeface="华文新魏"/>
              </a:rPr>
              <a:t>本质：创建多个</a:t>
            </a:r>
            <a:r>
              <a:rPr lang="zh-CN" altLang="en-US" dirty="0">
                <a:solidFill>
                  <a:srgbClr val="FF0000"/>
                </a:solidFill>
                <a:latin typeface="华文新魏"/>
                <a:ea typeface="华文新魏"/>
              </a:rPr>
              <a:t>无须共享的多个独占资源的假象</a:t>
            </a:r>
            <a:r>
              <a:rPr lang="zh-CN" altLang="en-US" dirty="0">
                <a:latin typeface="华文新魏"/>
                <a:ea typeface="华文新魏"/>
              </a:rPr>
              <a:t>或创建易用且多于实际物理资源数量的虚拟资源假象</a:t>
            </a:r>
            <a:endParaRPr lang="zh-CN" altLang="en-US" dirty="0">
              <a:latin typeface="华文新魏"/>
              <a:ea typeface="华文新魏"/>
            </a:endParaRPr>
          </a:p>
          <a:p>
            <a:pPr eaLnBrk="1" hangingPunct="1"/>
            <a:r>
              <a:rPr lang="zh-CN" altLang="en-US" dirty="0">
                <a:latin typeface="华文新魏"/>
                <a:ea typeface="华文新魏"/>
              </a:rPr>
              <a:t>复用 </a:t>
            </a:r>
            <a:r>
              <a:rPr lang="en-US" altLang="zh-CN" dirty="0">
                <a:latin typeface="华文新魏"/>
                <a:ea typeface="华文新魏"/>
              </a:rPr>
              <a:t>vs.</a:t>
            </a:r>
            <a:r>
              <a:rPr lang="zh-CN" altLang="en-US" dirty="0">
                <a:latin typeface="华文新魏"/>
                <a:ea typeface="华文新魏"/>
              </a:rPr>
              <a:t> 虚拟</a:t>
            </a:r>
            <a:endParaRPr lang="en-US" altLang="zh-CN" dirty="0">
              <a:latin typeface="华文新魏"/>
              <a:ea typeface="华文新魏"/>
            </a:endParaRPr>
          </a:p>
          <a:p>
            <a:pPr lvl="1" eaLnBrk="1" hangingPunct="1"/>
            <a:r>
              <a:rPr lang="zh-CN" altLang="en-US" dirty="0">
                <a:latin typeface="华文新魏"/>
                <a:ea typeface="华文新魏"/>
              </a:rPr>
              <a:t>复用</a:t>
            </a:r>
            <a:r>
              <a:rPr lang="zh-CN" altLang="en-US" dirty="0">
                <a:solidFill>
                  <a:srgbClr val="0000FF"/>
                </a:solidFill>
                <a:latin typeface="华文新魏"/>
                <a:ea typeface="华文新魏"/>
              </a:rPr>
              <a:t>分割</a:t>
            </a:r>
            <a:r>
              <a:rPr lang="zh-CN" altLang="en-US" dirty="0">
                <a:solidFill>
                  <a:srgbClr val="FF0000"/>
                </a:solidFill>
                <a:latin typeface="华文新魏"/>
                <a:ea typeface="华文新魏"/>
              </a:rPr>
              <a:t>实际存在</a:t>
            </a:r>
            <a:r>
              <a:rPr lang="zh-CN" altLang="en-US" dirty="0">
                <a:latin typeface="华文新魏"/>
                <a:ea typeface="华文新魏"/>
              </a:rPr>
              <a:t>的物理资源</a:t>
            </a:r>
            <a:endParaRPr lang="en-US" altLang="zh-CN" dirty="0">
              <a:latin typeface="华文新魏"/>
              <a:ea typeface="华文新魏"/>
            </a:endParaRPr>
          </a:p>
          <a:p>
            <a:pPr lvl="1" eaLnBrk="1" hangingPunct="1"/>
            <a:r>
              <a:rPr lang="zh-CN" altLang="en-US" dirty="0">
                <a:latin typeface="华文新魏"/>
                <a:ea typeface="华文新魏"/>
              </a:rPr>
              <a:t>虚拟实现</a:t>
            </a:r>
            <a:r>
              <a:rPr lang="zh-CN" altLang="en-US" dirty="0">
                <a:solidFill>
                  <a:srgbClr val="0000FF"/>
                </a:solidFill>
                <a:latin typeface="华文新魏"/>
                <a:ea typeface="华文新魏"/>
              </a:rPr>
              <a:t>假想的</a:t>
            </a:r>
            <a:r>
              <a:rPr lang="zh-CN" altLang="en-US" dirty="0">
                <a:solidFill>
                  <a:srgbClr val="FF0000"/>
                </a:solidFill>
                <a:latin typeface="华文新魏"/>
                <a:ea typeface="华文新魏"/>
              </a:rPr>
              <a:t>虚拟同类资源</a:t>
            </a:r>
            <a:endParaRPr lang="zh-CN" altLang="en-US" dirty="0">
              <a:solidFill>
                <a:srgbClr val="FF0000"/>
              </a:solidFill>
              <a:latin typeface="华文新魏"/>
              <a:ea typeface="华文新魏"/>
            </a:endParaRPr>
          </a:p>
          <a:p>
            <a:pPr eaLnBrk="1" hangingPunct="1"/>
            <a:r>
              <a:rPr lang="zh-CN" altLang="en-US" dirty="0">
                <a:latin typeface="华文新魏"/>
                <a:ea typeface="华文新魏"/>
              </a:rPr>
              <a:t>资源虚拟举例</a:t>
            </a:r>
            <a:endParaRPr lang="en-US" altLang="zh-CN" dirty="0">
              <a:latin typeface="华文新魏"/>
              <a:ea typeface="华文新魏"/>
            </a:endParaRPr>
          </a:p>
          <a:p>
            <a:pPr lvl="1" eaLnBrk="1" hangingPunct="1"/>
            <a:r>
              <a:rPr lang="zh-CN" altLang="en-US" dirty="0">
                <a:latin typeface="华文新魏"/>
                <a:ea typeface="华文新魏"/>
              </a:rPr>
              <a:t>虚拟设备（</a:t>
            </a:r>
            <a:r>
              <a:rPr lang="en-US" altLang="zh-CN" dirty="0" err="1">
                <a:latin typeface="华文新魏"/>
                <a:ea typeface="华文新魏"/>
              </a:rPr>
              <a:t>SPOOLing</a:t>
            </a:r>
            <a:r>
              <a:rPr lang="zh-CN" altLang="en-US" dirty="0">
                <a:latin typeface="华文新魏"/>
                <a:ea typeface="华文新魏"/>
              </a:rPr>
              <a:t>）、虚拟主存、虚拟文件（</a:t>
            </a:r>
            <a:r>
              <a:rPr lang="en-US" altLang="zh-CN" dirty="0">
                <a:latin typeface="华文新魏"/>
                <a:ea typeface="华文新魏"/>
              </a:rPr>
              <a:t>VFS</a:t>
            </a:r>
            <a:r>
              <a:rPr lang="zh-CN" altLang="en-US" dirty="0">
                <a:latin typeface="华文新魏"/>
                <a:ea typeface="华文新魏"/>
              </a:rPr>
              <a:t>）、虚拟屏幕</a:t>
            </a:r>
            <a:r>
              <a:rPr lang="en-US" altLang="zh-CN" dirty="0">
                <a:latin typeface="华文新魏"/>
                <a:ea typeface="华文新魏"/>
              </a:rPr>
              <a:t>(</a:t>
            </a:r>
            <a:r>
              <a:rPr lang="zh-CN" altLang="en-US" dirty="0">
                <a:latin typeface="华文新魏"/>
                <a:ea typeface="华文新魏"/>
              </a:rPr>
              <a:t>终端</a:t>
            </a:r>
            <a:r>
              <a:rPr lang="en-US" altLang="zh-CN" dirty="0">
                <a:latin typeface="华文新魏"/>
                <a:ea typeface="华文新魏"/>
              </a:rPr>
              <a:t>)</a:t>
            </a:r>
            <a:r>
              <a:rPr lang="zh-CN" altLang="en-US" dirty="0">
                <a:latin typeface="华文新魏"/>
                <a:ea typeface="华文新魏"/>
              </a:rPr>
              <a:t>、虚拟信道 </a:t>
            </a:r>
            <a:endParaRPr lang="zh-CN" altLang="en-US"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528661" y="6506253"/>
            <a:ext cx="587376" cy="336550"/>
          </a:xfrm>
          <a:prstGeom prst="rect">
            <a:avLst/>
          </a:prstGeom>
        </p:spPr>
        <p:txBody>
          <a:bodyPr/>
          <a:lstStyle/>
          <a:p>
            <a:fld id="{496668C1-39C9-4A2A-8E05-5A81EB1FA95F}" type="slidenum">
              <a:rPr lang="en-US" altLang="zh-CN"/>
            </a:fld>
            <a:endParaRPr lang="en-US" altLang="zh-CN" dirty="0"/>
          </a:p>
        </p:txBody>
      </p:sp>
      <p:sp>
        <p:nvSpPr>
          <p:cNvPr id="807938" name="Rectangle 2"/>
          <p:cNvSpPr>
            <a:spLocks noGrp="1" noChangeArrowheads="1"/>
          </p:cNvSpPr>
          <p:nvPr>
            <p:ph type="title"/>
          </p:nvPr>
        </p:nvSpPr>
        <p:spPr/>
        <p:txBody>
          <a:bodyPr/>
          <a:lstStyle/>
          <a:p>
            <a:r>
              <a:rPr lang="zh-CN" altLang="en-US" dirty="0"/>
              <a:t>示例：添加一个</a:t>
            </a:r>
            <a:r>
              <a:rPr lang="en-US" altLang="zh-CN" dirty="0"/>
              <a:t>Linux</a:t>
            </a:r>
            <a:r>
              <a:rPr lang="zh-CN" altLang="en-US" dirty="0"/>
              <a:t>系统调用</a:t>
            </a:r>
            <a:endParaRPr lang="zh-CN" altLang="en-US" dirty="0"/>
          </a:p>
        </p:txBody>
      </p:sp>
      <p:sp>
        <p:nvSpPr>
          <p:cNvPr id="807939" name="Rectangle 3"/>
          <p:cNvSpPr>
            <a:spLocks noGrp="1" noChangeArrowheads="1"/>
          </p:cNvSpPr>
          <p:nvPr>
            <p:ph type="body" idx="1"/>
          </p:nvPr>
        </p:nvSpPr>
        <p:spPr/>
        <p:txBody>
          <a:bodyPr/>
          <a:lstStyle/>
          <a:p>
            <a:r>
              <a:rPr lang="zh-CN" altLang="en-US" dirty="0">
                <a:latin typeface="STXinwei" pitchFamily="2" charset="-122"/>
                <a:ea typeface="STXinwei" pitchFamily="2" charset="-122"/>
              </a:rPr>
              <a:t>内核中实现该系统调用的程序的名字</a:t>
            </a:r>
            <a:r>
              <a:rPr lang="en-US" altLang="zh-CN" dirty="0" err="1">
                <a:solidFill>
                  <a:srgbClr val="FF0000"/>
                </a:solidFill>
                <a:latin typeface="STXinwei" pitchFamily="2" charset="-122"/>
                <a:ea typeface="STXinwei" pitchFamily="2" charset="-122"/>
              </a:rPr>
              <a:t>sys_mysyscall</a:t>
            </a:r>
            <a:endParaRPr lang="en-US" altLang="zh-CN" dirty="0">
              <a:solidFill>
                <a:srgbClr val="FF0000"/>
              </a:solidFill>
              <a:latin typeface="STXinwei" pitchFamily="2" charset="-122"/>
              <a:ea typeface="STXinwei" pitchFamily="2" charset="-122"/>
            </a:endParaRPr>
          </a:p>
          <a:p>
            <a:pPr lvl="1"/>
            <a:r>
              <a:rPr lang="zh-CN" altLang="en-US" dirty="0">
                <a:latin typeface="STXinwei" pitchFamily="2" charset="-122"/>
                <a:ea typeface="STXinwei" pitchFamily="2" charset="-122"/>
              </a:rPr>
              <a:t>改写</a:t>
            </a:r>
            <a:r>
              <a:rPr lang="en-US" altLang="zh-CN" dirty="0">
                <a:latin typeface="STXinwei" pitchFamily="2" charset="-122"/>
                <a:ea typeface="STXinwei" pitchFamily="2" charset="-122"/>
              </a:rPr>
              <a:t>arch/i386/kernel/</a:t>
            </a:r>
            <a:r>
              <a:rPr lang="en-US" altLang="zh-CN" dirty="0" err="1">
                <a:latin typeface="STXinwei" pitchFamily="2" charset="-122"/>
                <a:ea typeface="STXinwei" pitchFamily="2" charset="-122"/>
              </a:rPr>
              <a:t>entry.S</a:t>
            </a:r>
            <a:endParaRPr lang="en-US" altLang="zh-CN" dirty="0">
              <a:latin typeface="STXinwei" pitchFamily="2" charset="-122"/>
              <a:ea typeface="STXinwei" pitchFamily="2" charset="-122"/>
            </a:endParaRPr>
          </a:p>
          <a:p>
            <a:pPr lvl="1"/>
            <a:r>
              <a:rPr lang="zh-CN" altLang="en-US" dirty="0">
                <a:latin typeface="STXinwei" pitchFamily="2" charset="-122"/>
                <a:ea typeface="STXinwei" pitchFamily="2" charset="-122"/>
              </a:rPr>
              <a:t>系统调用号为</a:t>
            </a:r>
            <a:r>
              <a:rPr lang="en-US" altLang="zh-CN" dirty="0">
                <a:solidFill>
                  <a:srgbClr val="FF0000"/>
                </a:solidFill>
                <a:latin typeface="STXinwei" pitchFamily="2" charset="-122"/>
                <a:ea typeface="STXinwei" pitchFamily="2" charset="-122"/>
              </a:rPr>
              <a:t>236</a:t>
            </a:r>
            <a:r>
              <a:rPr lang="zh-CN" altLang="en-US" dirty="0">
                <a:latin typeface="STXinwei" pitchFamily="2" charset="-122"/>
                <a:ea typeface="STXinwei" pitchFamily="2" charset="-122"/>
              </a:rPr>
              <a:t>（原因？）</a:t>
            </a:r>
            <a:endParaRPr lang="zh-CN" altLang="en-US" dirty="0">
              <a:latin typeface="STXinwei" pitchFamily="2" charset="-122"/>
              <a:ea typeface="STXinwei" pitchFamily="2" charset="-122"/>
            </a:endParaRPr>
          </a:p>
          <a:p>
            <a:pPr lvl="2">
              <a:buFont typeface="Wingdings" charset="2"/>
              <a:buNone/>
            </a:pPr>
            <a:r>
              <a:rPr lang="zh-CN" altLang="en-US" sz="2800" dirty="0">
                <a:latin typeface="STXinwei" pitchFamily="2" charset="-122"/>
                <a:ea typeface="STXinwei" pitchFamily="2" charset="-122"/>
              </a:rPr>
              <a:t> </a:t>
            </a:r>
            <a:r>
              <a:rPr lang="en-US" altLang="zh-CN" dirty="0">
                <a:latin typeface="STXinwei" pitchFamily="2" charset="-122"/>
                <a:ea typeface="STXinwei" pitchFamily="2" charset="-122"/>
              </a:rPr>
              <a:t>ENTRY(</a:t>
            </a:r>
            <a:r>
              <a:rPr lang="en-US" altLang="zh-CN" dirty="0" err="1">
                <a:latin typeface="STXinwei" pitchFamily="2" charset="-122"/>
                <a:ea typeface="STXinwei" pitchFamily="2" charset="-122"/>
              </a:rPr>
              <a:t>sys_call_table</a:t>
            </a:r>
            <a:r>
              <a:rPr lang="en-US" altLang="zh-CN" dirty="0">
                <a:latin typeface="STXinwei" pitchFamily="2" charset="-122"/>
                <a:ea typeface="STXinwei" pitchFamily="2" charset="-122"/>
              </a:rPr>
              <a:t>)</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.long SYMBOL_NAME(</a:t>
            </a:r>
            <a:r>
              <a:rPr lang="en-US" altLang="zh-CN" dirty="0" err="1">
                <a:latin typeface="STXinwei" pitchFamily="2" charset="-122"/>
                <a:ea typeface="STXinwei" pitchFamily="2" charset="-122"/>
              </a:rPr>
              <a:t>sys_ni_syscall</a:t>
            </a:r>
            <a:r>
              <a:rPr lang="en-US" altLang="zh-CN" dirty="0">
                <a:latin typeface="STXinwei" pitchFamily="2" charset="-122"/>
                <a:ea typeface="STXinwei" pitchFamily="2" charset="-122"/>
              </a:rPr>
              <a:t>)</a:t>
            </a:r>
            <a:endParaRPr lang="en-US" altLang="zh-CN" dirty="0">
              <a:latin typeface="STXinwei" pitchFamily="2" charset="-122"/>
              <a:ea typeface="STXinwei" pitchFamily="2" charset="-122"/>
            </a:endParaRPr>
          </a:p>
          <a:p>
            <a:pPr lvl="2">
              <a:buFont typeface="Wingdings" charset="2"/>
              <a:buNone/>
            </a:pPr>
            <a:r>
              <a:rPr lang="en-US" altLang="zh-CN" b="0" dirty="0">
                <a:latin typeface="STXinwei" pitchFamily="2" charset="-122"/>
                <a:ea typeface="STXinwei" pitchFamily="2" charset="-122"/>
              </a:rPr>
              <a:t>                ……</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.long SYMBOL_NAME(</a:t>
            </a:r>
            <a:r>
              <a:rPr lang="en-US" altLang="zh-CN" dirty="0" err="1">
                <a:latin typeface="STXinwei" pitchFamily="2" charset="-122"/>
                <a:ea typeface="STXinwei" pitchFamily="2" charset="-122"/>
              </a:rPr>
              <a:t>sys_ni_syscall</a:t>
            </a:r>
            <a:r>
              <a:rPr lang="en-US" altLang="zh-CN" dirty="0">
                <a:latin typeface="STXinwei" pitchFamily="2" charset="-122"/>
                <a:ea typeface="STXinwei" pitchFamily="2" charset="-122"/>
              </a:rPr>
              <a:t>)  /*235*/       </a:t>
            </a:r>
            <a:endParaRPr lang="en-US" altLang="zh-CN" dirty="0">
              <a:latin typeface="STXinwei" pitchFamily="2" charset="-122"/>
              <a:ea typeface="STXinwei" pitchFamily="2" charset="-122"/>
            </a:endParaRPr>
          </a:p>
          <a:p>
            <a:pPr lvl="2">
              <a:buFont typeface="Wingdings" charset="2"/>
              <a:buNone/>
            </a:pPr>
            <a:r>
              <a:rPr lang="en-US" altLang="zh-CN" b="0" dirty="0">
                <a:latin typeface="STXinwei" pitchFamily="2" charset="-122"/>
                <a:ea typeface="STXinwei" pitchFamily="2" charset="-122"/>
              </a:rPr>
              <a:t>         </a:t>
            </a:r>
            <a:r>
              <a:rPr lang="en-US" altLang="zh-CN" dirty="0">
                <a:solidFill>
                  <a:srgbClr val="FF0000"/>
                </a:solidFill>
                <a:latin typeface="STXinwei" pitchFamily="2" charset="-122"/>
                <a:ea typeface="STXinwei" pitchFamily="2" charset="-122"/>
              </a:rPr>
              <a:t>.long SYMBOL_NAME(</a:t>
            </a:r>
            <a:r>
              <a:rPr lang="en-US" altLang="zh-CN" dirty="0" err="1">
                <a:solidFill>
                  <a:srgbClr val="FF0000"/>
                </a:solidFill>
                <a:latin typeface="STXinwei" pitchFamily="2" charset="-122"/>
                <a:ea typeface="STXinwei" pitchFamily="2" charset="-122"/>
              </a:rPr>
              <a:t>sys_mysyscall</a:t>
            </a:r>
            <a:r>
              <a:rPr lang="en-US" altLang="zh-CN" dirty="0">
                <a:solidFill>
                  <a:srgbClr val="FF0000"/>
                </a:solidFill>
                <a:latin typeface="STXinwei" pitchFamily="2" charset="-122"/>
                <a:ea typeface="STXinwei" pitchFamily="2" charset="-122"/>
              </a:rPr>
              <a:t>)  </a:t>
            </a:r>
            <a:endParaRPr lang="en-US" altLang="zh-CN" dirty="0">
              <a:solidFill>
                <a:srgbClr val="FF0000"/>
              </a:solidFill>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a:t>
            </a:r>
            <a:r>
              <a:rPr lang="en-US" altLang="zh-CN" dirty="0" err="1">
                <a:latin typeface="STXinwei" pitchFamily="2" charset="-122"/>
                <a:ea typeface="STXinwei" pitchFamily="2" charset="-122"/>
              </a:rPr>
              <a:t>rept</a:t>
            </a:r>
            <a:r>
              <a:rPr lang="en-US" altLang="zh-CN" dirty="0">
                <a:latin typeface="STXinwei" pitchFamily="2" charset="-122"/>
                <a:ea typeface="STXinwei" pitchFamily="2" charset="-122"/>
              </a:rPr>
              <a:t> </a:t>
            </a:r>
            <a:r>
              <a:rPr lang="en-US" altLang="zh-CN" dirty="0" err="1">
                <a:latin typeface="STXinwei" pitchFamily="2" charset="-122"/>
                <a:ea typeface="STXinwei" pitchFamily="2" charset="-122"/>
              </a:rPr>
              <a:t>NR_syscalls</a:t>
            </a:r>
            <a:r>
              <a:rPr lang="en-US" altLang="zh-CN" dirty="0">
                <a:latin typeface="STXinwei" pitchFamily="2" charset="-122"/>
                <a:ea typeface="STXinwei" pitchFamily="2" charset="-122"/>
              </a:rPr>
              <a:t>-(.-</a:t>
            </a:r>
            <a:r>
              <a:rPr lang="en-US" altLang="zh-CN" dirty="0" err="1">
                <a:latin typeface="STXinwei" pitchFamily="2" charset="-122"/>
                <a:ea typeface="STXinwei" pitchFamily="2" charset="-122"/>
              </a:rPr>
              <a:t>sys_call_table</a:t>
            </a:r>
            <a:r>
              <a:rPr lang="en-US" altLang="zh-CN" dirty="0">
                <a:latin typeface="STXinwei" pitchFamily="2" charset="-122"/>
                <a:ea typeface="STXinwei" pitchFamily="2" charset="-122"/>
              </a:rPr>
              <a:t>)/4</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.long SYMBOL_NAME(</a:t>
            </a:r>
            <a:r>
              <a:rPr lang="en-US" altLang="zh-CN" dirty="0" err="1">
                <a:latin typeface="STXinwei" pitchFamily="2" charset="-122"/>
                <a:ea typeface="STXinwei" pitchFamily="2" charset="-122"/>
              </a:rPr>
              <a:t>sys_ni_syscall</a:t>
            </a:r>
            <a:r>
              <a:rPr lang="en-US" altLang="zh-CN" dirty="0">
                <a:latin typeface="STXinwei" pitchFamily="2" charset="-122"/>
                <a:ea typeface="STXinwei" pitchFamily="2" charset="-122"/>
              </a:rPr>
              <a:t>)</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a:t>
            </a:r>
            <a:r>
              <a:rPr lang="en-US" altLang="zh-CN" dirty="0" err="1">
                <a:latin typeface="STXinwei" pitchFamily="2" charset="-122"/>
                <a:ea typeface="STXinwei" pitchFamily="2" charset="-122"/>
              </a:rPr>
              <a:t>endr</a:t>
            </a:r>
            <a:r>
              <a:rPr lang="en-US" altLang="zh-CN" dirty="0">
                <a:latin typeface="STXinwei" pitchFamily="2" charset="-122"/>
                <a:ea typeface="STXinwei" pitchFamily="2" charset="-122"/>
              </a:rPr>
              <a:t> </a:t>
            </a:r>
            <a:endParaRPr lang="en-US" altLang="zh-CN" dirty="0">
              <a:latin typeface="STXinwei" pitchFamily="2" charset="-122"/>
              <a:ea typeface="STXinwei"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528661" y="6521450"/>
            <a:ext cx="587376" cy="336550"/>
          </a:xfrm>
          <a:prstGeom prst="rect">
            <a:avLst/>
          </a:prstGeom>
        </p:spPr>
        <p:txBody>
          <a:bodyPr/>
          <a:lstStyle/>
          <a:p>
            <a:fld id="{6F5D240A-8849-4DDF-913E-A23E09B6D604}" type="slidenum">
              <a:rPr lang="en-US" altLang="zh-CN"/>
            </a:fld>
            <a:endParaRPr lang="en-US" altLang="zh-CN" dirty="0"/>
          </a:p>
        </p:txBody>
      </p:sp>
      <p:sp>
        <p:nvSpPr>
          <p:cNvPr id="806914" name="Rectangle 2"/>
          <p:cNvSpPr>
            <a:spLocks noGrp="1" noChangeArrowheads="1"/>
          </p:cNvSpPr>
          <p:nvPr>
            <p:ph type="title"/>
          </p:nvPr>
        </p:nvSpPr>
        <p:spPr/>
        <p:txBody>
          <a:bodyPr/>
          <a:lstStyle/>
          <a:p>
            <a:r>
              <a:rPr lang="zh-CN" altLang="en-US" dirty="0"/>
              <a:t>示例：添加一个</a:t>
            </a:r>
            <a:r>
              <a:rPr lang="en-US" altLang="zh-CN" dirty="0"/>
              <a:t>Linux</a:t>
            </a:r>
            <a:r>
              <a:rPr lang="zh-CN" altLang="en-US" dirty="0"/>
              <a:t>系统调用</a:t>
            </a:r>
            <a:endParaRPr lang="zh-CN" altLang="en-US" dirty="0"/>
          </a:p>
        </p:txBody>
      </p:sp>
      <p:sp>
        <p:nvSpPr>
          <p:cNvPr id="806915" name="Rectangle 3"/>
          <p:cNvSpPr>
            <a:spLocks noGrp="1" noChangeArrowheads="1"/>
          </p:cNvSpPr>
          <p:nvPr>
            <p:ph type="body" idx="1"/>
          </p:nvPr>
        </p:nvSpPr>
        <p:spPr/>
        <p:txBody>
          <a:bodyPr/>
          <a:lstStyle/>
          <a:p>
            <a:r>
              <a:rPr lang="zh-CN" altLang="en-US" dirty="0">
                <a:latin typeface="STXinwei" pitchFamily="2" charset="-122"/>
                <a:ea typeface="STXinwei" pitchFamily="2" charset="-122"/>
              </a:rPr>
              <a:t>在系统调用表中添加一个表项</a:t>
            </a:r>
            <a:endParaRPr lang="zh-CN" altLang="en-US" sz="3200" dirty="0">
              <a:latin typeface="STXinwei" pitchFamily="2" charset="-122"/>
              <a:ea typeface="STXinwei" pitchFamily="2" charset="-122"/>
            </a:endParaRPr>
          </a:p>
          <a:p>
            <a:pPr lvl="1"/>
            <a:r>
              <a:rPr lang="zh-CN" altLang="en-US" dirty="0">
                <a:latin typeface="STXinwei" pitchFamily="2" charset="-122"/>
                <a:ea typeface="STXinwei" pitchFamily="2" charset="-122"/>
              </a:rPr>
              <a:t>改写</a:t>
            </a:r>
            <a:r>
              <a:rPr lang="en-US" altLang="zh-CN" dirty="0">
                <a:latin typeface="STXinwei" pitchFamily="2" charset="-122"/>
                <a:ea typeface="STXinwei" pitchFamily="2" charset="-122"/>
              </a:rPr>
              <a:t>/</a:t>
            </a:r>
            <a:r>
              <a:rPr lang="en-US" altLang="zh-CN" dirty="0" err="1">
                <a:latin typeface="STXinwei" pitchFamily="2" charset="-122"/>
                <a:ea typeface="STXinwei" pitchFamily="2" charset="-122"/>
              </a:rPr>
              <a:t>usr</a:t>
            </a:r>
            <a:r>
              <a:rPr lang="en-US" altLang="zh-CN" dirty="0">
                <a:latin typeface="STXinwei" pitchFamily="2" charset="-122"/>
                <a:ea typeface="STXinwei" pitchFamily="2" charset="-122"/>
              </a:rPr>
              <a:t>/include/</a:t>
            </a:r>
            <a:r>
              <a:rPr lang="en-US" altLang="zh-CN" dirty="0" err="1">
                <a:latin typeface="STXinwei" pitchFamily="2" charset="-122"/>
                <a:ea typeface="STXinwei" pitchFamily="2" charset="-122"/>
              </a:rPr>
              <a:t>asm</a:t>
            </a:r>
            <a:r>
              <a:rPr lang="en-US" altLang="zh-CN" dirty="0">
                <a:latin typeface="STXinwei" pitchFamily="2" charset="-122"/>
                <a:ea typeface="STXinwei" pitchFamily="2" charset="-122"/>
              </a:rPr>
              <a:t>/</a:t>
            </a:r>
            <a:r>
              <a:rPr lang="en-US" altLang="zh-CN" dirty="0" err="1">
                <a:latin typeface="STXinwei" pitchFamily="2" charset="-122"/>
                <a:ea typeface="STXinwei" pitchFamily="2" charset="-122"/>
              </a:rPr>
              <a:t>unistd.h</a:t>
            </a:r>
            <a:endParaRPr lang="en-US" altLang="zh-CN" dirty="0">
              <a:latin typeface="STXinwei" pitchFamily="2" charset="-122"/>
              <a:ea typeface="STXinwei" pitchFamily="2" charset="-122"/>
            </a:endParaRPr>
          </a:p>
          <a:p>
            <a:pPr lvl="1"/>
            <a:r>
              <a:rPr lang="zh-CN" altLang="en-US" dirty="0">
                <a:latin typeface="STXinwei" pitchFamily="2" charset="-122"/>
                <a:ea typeface="STXinwei" pitchFamily="2" charset="-122"/>
              </a:rPr>
              <a:t>系统调用的编号名字  </a:t>
            </a:r>
            <a:r>
              <a:rPr lang="en-US" altLang="zh-CN" dirty="0">
                <a:solidFill>
                  <a:srgbClr val="FF0000"/>
                </a:solidFill>
                <a:latin typeface="STXinwei" pitchFamily="2" charset="-122"/>
                <a:ea typeface="STXinwei" pitchFamily="2" charset="-122"/>
              </a:rPr>
              <a:t>__</a:t>
            </a:r>
            <a:r>
              <a:rPr lang="en-US" altLang="zh-CN" dirty="0" err="1">
                <a:solidFill>
                  <a:srgbClr val="FF0000"/>
                </a:solidFill>
                <a:latin typeface="STXinwei" pitchFamily="2" charset="-122"/>
                <a:ea typeface="STXinwei" pitchFamily="2" charset="-122"/>
              </a:rPr>
              <a:t>NR_mysyscall</a:t>
            </a:r>
            <a:endParaRPr lang="en-US" altLang="zh-CN" dirty="0">
              <a:solidFill>
                <a:srgbClr val="FF0000"/>
              </a:solidFill>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#define __</a:t>
            </a:r>
            <a:r>
              <a:rPr lang="en-US" altLang="zh-CN" dirty="0" err="1">
                <a:latin typeface="STXinwei" pitchFamily="2" charset="-122"/>
                <a:ea typeface="STXinwei" pitchFamily="2" charset="-122"/>
              </a:rPr>
              <a:t>NR_llistxattr</a:t>
            </a:r>
            <a:r>
              <a:rPr lang="en-US" altLang="zh-CN" dirty="0">
                <a:latin typeface="STXinwei" pitchFamily="2" charset="-122"/>
                <a:ea typeface="STXinwei" pitchFamily="2" charset="-122"/>
              </a:rPr>
              <a:t>        	233</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#define __</a:t>
            </a:r>
            <a:r>
              <a:rPr lang="en-US" altLang="zh-CN" dirty="0" err="1">
                <a:latin typeface="STXinwei" pitchFamily="2" charset="-122"/>
                <a:ea typeface="STXinwei" pitchFamily="2" charset="-122"/>
              </a:rPr>
              <a:t>NR_flistxattr</a:t>
            </a:r>
            <a:r>
              <a:rPr lang="en-US" altLang="zh-CN" dirty="0">
                <a:latin typeface="STXinwei" pitchFamily="2" charset="-122"/>
                <a:ea typeface="STXinwei" pitchFamily="2" charset="-122"/>
              </a:rPr>
              <a:t>        	234</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#define __</a:t>
            </a:r>
            <a:r>
              <a:rPr lang="en-US" altLang="zh-CN" dirty="0" err="1">
                <a:latin typeface="STXinwei" pitchFamily="2" charset="-122"/>
                <a:ea typeface="STXinwei" pitchFamily="2" charset="-122"/>
              </a:rPr>
              <a:t>NR_removexattr</a:t>
            </a:r>
            <a:r>
              <a:rPr lang="en-US" altLang="zh-CN" dirty="0">
                <a:latin typeface="STXinwei" pitchFamily="2" charset="-122"/>
                <a:ea typeface="STXinwei" pitchFamily="2" charset="-122"/>
              </a:rPr>
              <a:t>  	235</a:t>
            </a:r>
            <a:endParaRPr lang="en-US" altLang="zh-CN" dirty="0">
              <a:latin typeface="STXinwei" pitchFamily="2" charset="-122"/>
              <a:ea typeface="STXinwei" pitchFamily="2" charset="-122"/>
            </a:endParaRPr>
          </a:p>
          <a:p>
            <a:pPr lvl="2">
              <a:buFont typeface="Wingdings" charset="2"/>
              <a:buNone/>
            </a:pPr>
            <a:r>
              <a:rPr lang="en-US" altLang="zh-CN" dirty="0">
                <a:solidFill>
                  <a:srgbClr val="FF0000"/>
                </a:solidFill>
                <a:latin typeface="STXinwei" pitchFamily="2" charset="-122"/>
                <a:ea typeface="STXinwei" pitchFamily="2" charset="-122"/>
              </a:rPr>
              <a:t>#define __</a:t>
            </a:r>
            <a:r>
              <a:rPr lang="en-US" altLang="zh-CN" dirty="0" err="1">
                <a:solidFill>
                  <a:srgbClr val="FF0000"/>
                </a:solidFill>
                <a:latin typeface="STXinwei" pitchFamily="2" charset="-122"/>
                <a:ea typeface="STXinwei" pitchFamily="2" charset="-122"/>
              </a:rPr>
              <a:t>NR_mysyscall</a:t>
            </a:r>
            <a:r>
              <a:rPr lang="en-US" altLang="zh-CN" dirty="0">
                <a:solidFill>
                  <a:srgbClr val="FF0000"/>
                </a:solidFill>
                <a:latin typeface="STXinwei" pitchFamily="2" charset="-122"/>
                <a:ea typeface="STXinwei" pitchFamily="2" charset="-122"/>
              </a:rPr>
              <a:t>		236</a:t>
            </a:r>
            <a:endParaRPr lang="en-US" altLang="zh-CN" dirty="0">
              <a:solidFill>
                <a:srgbClr val="FF0000"/>
              </a:solidFill>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#define __</a:t>
            </a:r>
            <a:r>
              <a:rPr lang="en-US" altLang="zh-CN" dirty="0" err="1">
                <a:latin typeface="STXinwei" pitchFamily="2" charset="-122"/>
                <a:ea typeface="STXinwei" pitchFamily="2" charset="-122"/>
              </a:rPr>
              <a:t>NR_fremovexattr</a:t>
            </a:r>
            <a:r>
              <a:rPr lang="en-US" altLang="zh-CN" dirty="0">
                <a:latin typeface="STXinwei" pitchFamily="2" charset="-122"/>
                <a:ea typeface="STXinwei" pitchFamily="2" charset="-122"/>
              </a:rPr>
              <a:t>     	237</a:t>
            </a:r>
            <a:endParaRPr lang="en-US" altLang="zh-CN" dirty="0">
              <a:latin typeface="STXinwei" pitchFamily="2" charset="-122"/>
              <a:ea typeface="STXinwei"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8455024" y="6521450"/>
            <a:ext cx="587376" cy="336550"/>
          </a:xfrm>
          <a:prstGeom prst="rect">
            <a:avLst/>
          </a:prstGeom>
        </p:spPr>
        <p:txBody>
          <a:bodyPr/>
          <a:lstStyle/>
          <a:p>
            <a:fld id="{0DC2E91C-56DC-4EC2-BF4E-8DD8444C6440}" type="slidenum">
              <a:rPr lang="en-US" altLang="zh-CN"/>
            </a:fld>
            <a:endParaRPr lang="en-US" altLang="zh-CN" dirty="0"/>
          </a:p>
        </p:txBody>
      </p:sp>
      <p:sp>
        <p:nvSpPr>
          <p:cNvPr id="808962" name="Rectangle 2"/>
          <p:cNvSpPr>
            <a:spLocks noGrp="1" noChangeArrowheads="1"/>
          </p:cNvSpPr>
          <p:nvPr>
            <p:ph type="title"/>
          </p:nvPr>
        </p:nvSpPr>
        <p:spPr/>
        <p:txBody>
          <a:bodyPr/>
          <a:lstStyle/>
          <a:p>
            <a:r>
              <a:rPr lang="zh-CN" altLang="en-US" dirty="0"/>
              <a:t>示例：添加一个</a:t>
            </a:r>
            <a:r>
              <a:rPr lang="en-US" altLang="zh-CN" dirty="0"/>
              <a:t>Linux</a:t>
            </a:r>
            <a:r>
              <a:rPr lang="zh-CN" altLang="en-US" dirty="0"/>
              <a:t>系统调用</a:t>
            </a:r>
            <a:endParaRPr lang="zh-CN" altLang="en-US" dirty="0"/>
          </a:p>
        </p:txBody>
      </p:sp>
      <p:sp>
        <p:nvSpPr>
          <p:cNvPr id="808963" name="Rectangle 3"/>
          <p:cNvSpPr>
            <a:spLocks noGrp="1" noChangeArrowheads="1"/>
          </p:cNvSpPr>
          <p:nvPr>
            <p:ph type="body" idx="1"/>
          </p:nvPr>
        </p:nvSpPr>
        <p:spPr/>
        <p:txBody>
          <a:bodyPr/>
          <a:lstStyle/>
          <a:p>
            <a:r>
              <a:rPr lang="zh-CN" altLang="en-US" dirty="0">
                <a:latin typeface="STXinwei" pitchFamily="2" charset="-122"/>
                <a:ea typeface="STXinwei" pitchFamily="2" charset="-122"/>
              </a:rPr>
              <a:t>把一小段程序添加在</a:t>
            </a:r>
            <a:r>
              <a:rPr lang="en-US" altLang="zh-CN" dirty="0">
                <a:latin typeface="STXinwei" pitchFamily="2" charset="-122"/>
                <a:ea typeface="STXinwei" pitchFamily="2" charset="-122"/>
              </a:rPr>
              <a:t>kernel/</a:t>
            </a:r>
            <a:r>
              <a:rPr lang="en-US" altLang="zh-CN" dirty="0" err="1">
                <a:latin typeface="STXinwei" pitchFamily="2" charset="-122"/>
                <a:ea typeface="STXinwei" pitchFamily="2" charset="-122"/>
              </a:rPr>
              <a:t>sys.c</a:t>
            </a:r>
            <a:endParaRPr lang="en-US" altLang="zh-CN" dirty="0">
              <a:latin typeface="STXinwei" pitchFamily="2" charset="-122"/>
              <a:ea typeface="STXinwei" pitchFamily="2" charset="-122"/>
            </a:endParaRPr>
          </a:p>
          <a:p>
            <a:pPr lvl="2">
              <a:buFont typeface="Wingdings" charset="2"/>
              <a:buNone/>
            </a:pPr>
            <a:r>
              <a:rPr lang="en-US" altLang="zh-CN" dirty="0">
                <a:solidFill>
                  <a:srgbClr val="FF0000"/>
                </a:solidFill>
                <a:latin typeface="STXinwei" pitchFamily="2" charset="-122"/>
                <a:ea typeface="STXinwei" pitchFamily="2" charset="-122"/>
              </a:rPr>
              <a:t>asmlinkage</a:t>
            </a:r>
            <a:r>
              <a:rPr lang="en-US" altLang="zh-CN" dirty="0">
                <a:latin typeface="STXinwei" pitchFamily="2" charset="-122"/>
                <a:ea typeface="STXinwei" pitchFamily="2" charset="-122"/>
              </a:rPr>
              <a:t> </a:t>
            </a:r>
            <a:r>
              <a:rPr lang="en-US" altLang="zh-CN" dirty="0" err="1">
                <a:latin typeface="STXinwei" pitchFamily="2" charset="-122"/>
                <a:ea typeface="STXinwei" pitchFamily="2" charset="-122"/>
              </a:rPr>
              <a:t>int</a:t>
            </a:r>
            <a:r>
              <a:rPr lang="en-US" altLang="zh-CN" dirty="0">
                <a:latin typeface="STXinwei" pitchFamily="2" charset="-122"/>
                <a:ea typeface="STXinwei" pitchFamily="2" charset="-122"/>
              </a:rPr>
              <a:t> </a:t>
            </a:r>
            <a:r>
              <a:rPr lang="en-US" altLang="zh-CN" dirty="0" err="1">
                <a:solidFill>
                  <a:srgbClr val="FF0000"/>
                </a:solidFill>
                <a:latin typeface="STXinwei" pitchFamily="2" charset="-122"/>
                <a:ea typeface="STXinwei" pitchFamily="2" charset="-122"/>
              </a:rPr>
              <a:t>sys_mysyscall</a:t>
            </a:r>
            <a:r>
              <a:rPr lang="en-US" altLang="zh-CN" dirty="0">
                <a:latin typeface="STXinwei" pitchFamily="2" charset="-122"/>
                <a:ea typeface="STXinwei" pitchFamily="2" charset="-122"/>
              </a:rPr>
              <a:t>(void) {</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current-&gt;</a:t>
            </a:r>
            <a:r>
              <a:rPr lang="en-US" altLang="zh-CN" dirty="0" err="1">
                <a:latin typeface="STXinwei" pitchFamily="2" charset="-122"/>
                <a:ea typeface="STXinwei" pitchFamily="2" charset="-122"/>
              </a:rPr>
              <a:t>uid</a:t>
            </a:r>
            <a:r>
              <a:rPr lang="en-US" altLang="zh-CN" dirty="0">
                <a:latin typeface="STXinwei" pitchFamily="2" charset="-122"/>
                <a:ea typeface="STXinwei" pitchFamily="2" charset="-122"/>
              </a:rPr>
              <a:t> = current-&gt;</a:t>
            </a:r>
            <a:r>
              <a:rPr lang="en-US" altLang="zh-CN" dirty="0" err="1">
                <a:latin typeface="STXinwei" pitchFamily="2" charset="-122"/>
                <a:ea typeface="STXinwei" pitchFamily="2" charset="-122"/>
              </a:rPr>
              <a:t>euid</a:t>
            </a:r>
            <a:r>
              <a:rPr lang="en-US" altLang="zh-CN" dirty="0">
                <a:latin typeface="STXinwei" pitchFamily="2" charset="-122"/>
                <a:ea typeface="STXinwei" pitchFamily="2" charset="-122"/>
              </a:rPr>
              <a:t> = </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current-&gt;</a:t>
            </a:r>
            <a:r>
              <a:rPr lang="en-US" altLang="zh-CN" dirty="0" err="1">
                <a:latin typeface="STXinwei" pitchFamily="2" charset="-122"/>
                <a:ea typeface="STXinwei" pitchFamily="2" charset="-122"/>
              </a:rPr>
              <a:t>suid</a:t>
            </a:r>
            <a:r>
              <a:rPr lang="en-US" altLang="zh-CN" dirty="0">
                <a:latin typeface="STXinwei" pitchFamily="2" charset="-122"/>
                <a:ea typeface="STXinwei" pitchFamily="2" charset="-122"/>
              </a:rPr>
              <a:t> = current-&gt;</a:t>
            </a:r>
            <a:r>
              <a:rPr lang="en-US" altLang="zh-CN" dirty="0" err="1">
                <a:latin typeface="STXinwei" pitchFamily="2" charset="-122"/>
                <a:ea typeface="STXinwei" pitchFamily="2" charset="-122"/>
              </a:rPr>
              <a:t>fsuid</a:t>
            </a:r>
            <a:r>
              <a:rPr lang="en-US" altLang="zh-CN" dirty="0">
                <a:latin typeface="STXinwei" pitchFamily="2" charset="-122"/>
                <a:ea typeface="STXinwei" pitchFamily="2" charset="-122"/>
              </a:rPr>
              <a:t> = 0;</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return 0;</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a:t>
            </a:r>
            <a:endParaRPr lang="en-US" altLang="zh-CN" dirty="0">
              <a:latin typeface="STXinwei" pitchFamily="2" charset="-122"/>
              <a:ea typeface="STXinwei" pitchFamily="2" charset="-122"/>
            </a:endParaRPr>
          </a:p>
          <a:p>
            <a:endParaRPr lang="en-US" altLang="zh-CN" dirty="0"/>
          </a:p>
        </p:txBody>
      </p:sp>
      <p:sp>
        <p:nvSpPr>
          <p:cNvPr id="808964" name="Text Box 4"/>
          <p:cNvSpPr txBox="1">
            <a:spLocks noChangeArrowheads="1"/>
          </p:cNvSpPr>
          <p:nvPr/>
        </p:nvSpPr>
        <p:spPr bwMode="auto">
          <a:xfrm>
            <a:off x="1115616" y="4508500"/>
            <a:ext cx="6552728" cy="1015663"/>
          </a:xfrm>
          <a:prstGeom prst="rect">
            <a:avLst/>
          </a:prstGeom>
          <a:solidFill>
            <a:srgbClr val="D8D8EC"/>
          </a:solidFill>
          <a:ln w="9525">
            <a:noFill/>
            <a:miter lim="800000"/>
          </a:ln>
          <a:effectLst/>
        </p:spPr>
        <p:txBody>
          <a:bodyPr wrap="square">
            <a:spAutoFit/>
          </a:bodyPr>
          <a:lstStyle/>
          <a:p>
            <a:pPr>
              <a:spcBef>
                <a:spcPct val="0"/>
              </a:spcBef>
              <a:buClrTx/>
              <a:buFontTx/>
              <a:buNone/>
            </a:pPr>
            <a:r>
              <a:rPr kumimoji="0" lang="en-US" altLang="zh-CN" sz="2000" b="1" dirty="0" err="1">
                <a:effectLst/>
                <a:latin typeface="STXinwei" pitchFamily="2" charset="-122"/>
                <a:ea typeface="STXinwei" pitchFamily="2" charset="-122"/>
              </a:rPr>
              <a:t>asmlinkage</a:t>
            </a:r>
            <a:endParaRPr kumimoji="0" lang="en-US" altLang="zh-CN" sz="2000" b="1" dirty="0">
              <a:effectLst/>
              <a:latin typeface="STXinwei" pitchFamily="2" charset="-122"/>
              <a:ea typeface="STXinwei" pitchFamily="2" charset="-122"/>
            </a:endParaRPr>
          </a:p>
          <a:p>
            <a:pPr>
              <a:spcBef>
                <a:spcPct val="0"/>
              </a:spcBef>
              <a:buClrTx/>
              <a:buFontTx/>
              <a:buNone/>
            </a:pPr>
            <a:r>
              <a:rPr kumimoji="0" lang="en-US" altLang="zh-CN" sz="2000" b="1" dirty="0">
                <a:effectLst/>
                <a:latin typeface="STXinwei" pitchFamily="2" charset="-122"/>
                <a:ea typeface="STXinwei" pitchFamily="2" charset="-122"/>
              </a:rPr>
              <a:t>    </a:t>
            </a:r>
            <a:r>
              <a:rPr kumimoji="0" lang="zh-CN" altLang="en-US" sz="2000" b="1" dirty="0">
                <a:solidFill>
                  <a:srgbClr val="0000FF"/>
                </a:solidFill>
                <a:effectLst/>
                <a:latin typeface="STXinwei" pitchFamily="2" charset="-122"/>
                <a:ea typeface="STXinwei" pitchFamily="2" charset="-122"/>
              </a:rPr>
              <a:t>使得编译器不通过寄存器</a:t>
            </a:r>
            <a:r>
              <a:rPr kumimoji="0" lang="en-US" altLang="zh-CN" sz="2000" b="1" dirty="0">
                <a:solidFill>
                  <a:srgbClr val="0000FF"/>
                </a:solidFill>
                <a:effectLst/>
                <a:latin typeface="STXinwei" pitchFamily="2" charset="-122"/>
                <a:ea typeface="STXinwei" pitchFamily="2" charset="-122"/>
              </a:rPr>
              <a:t>(x=0)</a:t>
            </a:r>
            <a:r>
              <a:rPr kumimoji="0" lang="zh-CN" altLang="en-US" sz="2000" b="1" dirty="0">
                <a:solidFill>
                  <a:srgbClr val="0000FF"/>
                </a:solidFill>
                <a:effectLst/>
                <a:latin typeface="STXinwei" pitchFamily="2" charset="-122"/>
                <a:ea typeface="STXinwei" pitchFamily="2" charset="-122"/>
              </a:rPr>
              <a:t>而使用堆栈传递参数</a:t>
            </a:r>
            <a:endParaRPr kumimoji="0" lang="en-US" altLang="zh-CN" sz="2000" b="1" dirty="0">
              <a:solidFill>
                <a:srgbClr val="0000FF"/>
              </a:solidFill>
              <a:effectLst/>
              <a:latin typeface="STXinwei" pitchFamily="2" charset="-122"/>
              <a:ea typeface="STXinwei" pitchFamily="2" charset="-122"/>
            </a:endParaRPr>
          </a:p>
          <a:p>
            <a:pPr>
              <a:spcBef>
                <a:spcPct val="0"/>
              </a:spcBef>
              <a:buClrTx/>
              <a:buFontTx/>
              <a:buNone/>
            </a:pPr>
            <a:r>
              <a:rPr kumimoji="0" lang="en-US" altLang="zh-CN" sz="2000" b="1" dirty="0">
                <a:solidFill>
                  <a:srgbClr val="0000FF"/>
                </a:solidFill>
                <a:effectLst/>
                <a:latin typeface="STXinwei" pitchFamily="2" charset="-122"/>
                <a:ea typeface="STXinwei" pitchFamily="2" charset="-122"/>
              </a:rPr>
              <a:t>    </a:t>
            </a:r>
            <a:r>
              <a:rPr kumimoji="0" lang="zh-CN" altLang="en-US" sz="2000" b="1" dirty="0">
                <a:solidFill>
                  <a:srgbClr val="0000FF"/>
                </a:solidFill>
                <a:effectLst/>
                <a:latin typeface="STXinwei" pitchFamily="2" charset="-122"/>
                <a:ea typeface="STXinwei" pitchFamily="2" charset="-122"/>
              </a:rPr>
              <a:t>所有系统调用都使用这个限定词</a:t>
            </a:r>
            <a:endParaRPr kumimoji="0" lang="zh-CN" altLang="en-US" sz="2000" b="1" dirty="0">
              <a:solidFill>
                <a:srgbClr val="0000FF"/>
              </a:solidFill>
              <a:effectLst/>
              <a:latin typeface="STXinwei" pitchFamily="2" charset="-122"/>
              <a:ea typeface="STXinwei"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556624" y="6521450"/>
            <a:ext cx="587376" cy="336550"/>
          </a:xfrm>
          <a:prstGeom prst="rect">
            <a:avLst/>
          </a:prstGeom>
        </p:spPr>
        <p:txBody>
          <a:bodyPr/>
          <a:lstStyle/>
          <a:p>
            <a:fld id="{1134FC98-3E30-45B5-9BE7-EC360C5DC772}" type="slidenum">
              <a:rPr lang="en-US" altLang="zh-CN"/>
            </a:fld>
            <a:endParaRPr lang="en-US" altLang="zh-CN" dirty="0"/>
          </a:p>
        </p:txBody>
      </p:sp>
      <p:sp>
        <p:nvSpPr>
          <p:cNvPr id="757762" name="Rectangle 2"/>
          <p:cNvSpPr>
            <a:spLocks noGrp="1" noChangeArrowheads="1"/>
          </p:cNvSpPr>
          <p:nvPr>
            <p:ph type="title"/>
          </p:nvPr>
        </p:nvSpPr>
        <p:spPr/>
        <p:txBody>
          <a:bodyPr/>
          <a:lstStyle/>
          <a:p>
            <a:r>
              <a:rPr lang="zh-CN" altLang="en-US" dirty="0"/>
              <a:t>示例：添加一个</a:t>
            </a:r>
            <a:r>
              <a:rPr lang="en-US" altLang="zh-CN" dirty="0"/>
              <a:t>Linux</a:t>
            </a:r>
            <a:r>
              <a:rPr lang="zh-CN" altLang="en-US" dirty="0"/>
              <a:t>系统调用</a:t>
            </a:r>
            <a:endParaRPr lang="zh-CN" altLang="en-US" dirty="0"/>
          </a:p>
        </p:txBody>
      </p:sp>
      <p:sp>
        <p:nvSpPr>
          <p:cNvPr id="757763" name="Rectangle 3"/>
          <p:cNvSpPr>
            <a:spLocks noGrp="1" noChangeArrowheads="1"/>
          </p:cNvSpPr>
          <p:nvPr>
            <p:ph type="body" idx="1"/>
          </p:nvPr>
        </p:nvSpPr>
        <p:spPr/>
        <p:txBody>
          <a:bodyPr/>
          <a:lstStyle/>
          <a:p>
            <a:r>
              <a:rPr lang="zh-CN" altLang="en-US" dirty="0">
                <a:latin typeface="STXinwei" pitchFamily="2" charset="-122"/>
                <a:ea typeface="STXinwei" pitchFamily="2" charset="-122"/>
              </a:rPr>
              <a:t>编写一段测试程序检验实验结果</a:t>
            </a:r>
            <a:endParaRPr lang="zh-CN" altLang="en-US"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#include &lt;</a:t>
            </a:r>
            <a:r>
              <a:rPr lang="en-US" altLang="zh-CN" dirty="0" err="1">
                <a:latin typeface="STXinwei" pitchFamily="2" charset="-122"/>
                <a:ea typeface="STXinwei" pitchFamily="2" charset="-122"/>
              </a:rPr>
              <a:t>linux</a:t>
            </a:r>
            <a:r>
              <a:rPr lang="en-US" altLang="zh-CN" dirty="0">
                <a:latin typeface="STXinwei" pitchFamily="2" charset="-122"/>
                <a:ea typeface="STXinwei" pitchFamily="2" charset="-122"/>
              </a:rPr>
              <a:t>/</a:t>
            </a:r>
            <a:r>
              <a:rPr lang="en-US" altLang="zh-CN" dirty="0" err="1">
                <a:latin typeface="STXinwei" pitchFamily="2" charset="-122"/>
                <a:ea typeface="STXinwei" pitchFamily="2" charset="-122"/>
              </a:rPr>
              <a:t>unistd.h</a:t>
            </a:r>
            <a:r>
              <a:rPr lang="en-US" altLang="zh-CN" dirty="0">
                <a:latin typeface="STXinwei" pitchFamily="2" charset="-122"/>
                <a:ea typeface="STXinwei" pitchFamily="2" charset="-122"/>
              </a:rPr>
              <a:t>&gt;</a:t>
            </a:r>
            <a:endParaRPr lang="en-US" altLang="zh-CN" dirty="0">
              <a:latin typeface="STXinwei" pitchFamily="2" charset="-122"/>
              <a:ea typeface="STXinwei" pitchFamily="2" charset="-122"/>
            </a:endParaRPr>
          </a:p>
          <a:p>
            <a:pPr lvl="2">
              <a:buFont typeface="Wingdings" charset="2"/>
              <a:buNone/>
            </a:pPr>
            <a:r>
              <a:rPr lang="en-US" altLang="zh-CN" dirty="0">
                <a:solidFill>
                  <a:srgbClr val="FF0000"/>
                </a:solidFill>
                <a:latin typeface="STXinwei" pitchFamily="2" charset="-122"/>
                <a:ea typeface="STXinwei" pitchFamily="2" charset="-122"/>
              </a:rPr>
              <a:t>_syscall0(</a:t>
            </a:r>
            <a:r>
              <a:rPr lang="en-US" altLang="zh-CN" dirty="0" err="1">
                <a:solidFill>
                  <a:srgbClr val="FF0000"/>
                </a:solidFill>
                <a:latin typeface="STXinwei" pitchFamily="2" charset="-122"/>
                <a:ea typeface="STXinwei" pitchFamily="2" charset="-122"/>
              </a:rPr>
              <a:t>int</a:t>
            </a:r>
            <a:r>
              <a:rPr lang="en-US" altLang="zh-CN" dirty="0">
                <a:solidFill>
                  <a:srgbClr val="FF0000"/>
                </a:solidFill>
                <a:latin typeface="STXinwei" pitchFamily="2" charset="-122"/>
                <a:ea typeface="STXinwei" pitchFamily="2" charset="-122"/>
              </a:rPr>
              <a:t>, </a:t>
            </a:r>
            <a:r>
              <a:rPr lang="en-US" altLang="zh-CN" dirty="0" err="1">
                <a:solidFill>
                  <a:srgbClr val="FF0000"/>
                </a:solidFill>
                <a:latin typeface="STXinwei" pitchFamily="2" charset="-122"/>
                <a:ea typeface="STXinwei" pitchFamily="2" charset="-122"/>
              </a:rPr>
              <a:t>mysyscall</a:t>
            </a:r>
            <a:r>
              <a:rPr lang="en-US" altLang="zh-CN" dirty="0">
                <a:solidFill>
                  <a:srgbClr val="FF0000"/>
                </a:solidFill>
                <a:latin typeface="STXinwei" pitchFamily="2" charset="-122"/>
                <a:ea typeface="STXinwei" pitchFamily="2" charset="-122"/>
              </a:rPr>
              <a:t>)	/* </a:t>
            </a:r>
            <a:r>
              <a:rPr lang="zh-CN" altLang="en-US" dirty="0">
                <a:solidFill>
                  <a:srgbClr val="FF0000"/>
                </a:solidFill>
                <a:latin typeface="STXinwei" pitchFamily="2" charset="-122"/>
                <a:ea typeface="STXinwei" pitchFamily="2" charset="-122"/>
              </a:rPr>
              <a:t>注意这里没有分号 *</a:t>
            </a:r>
            <a:r>
              <a:rPr lang="en-US" altLang="zh-CN" dirty="0">
                <a:solidFill>
                  <a:srgbClr val="FF0000"/>
                </a:solidFill>
                <a:latin typeface="STXinwei" pitchFamily="2" charset="-122"/>
                <a:ea typeface="STXinwei" pitchFamily="2" charset="-122"/>
              </a:rPr>
              <a:t>/</a:t>
            </a:r>
            <a:endParaRPr lang="en-US" altLang="zh-CN" dirty="0">
              <a:solidFill>
                <a:srgbClr val="FF0000"/>
              </a:solidFill>
              <a:latin typeface="STXinwei" pitchFamily="2" charset="-122"/>
              <a:ea typeface="STXinwei" pitchFamily="2" charset="-122"/>
            </a:endParaRPr>
          </a:p>
          <a:p>
            <a:pPr lvl="2">
              <a:buFont typeface="Wingdings" charset="2"/>
              <a:buNone/>
            </a:pPr>
            <a:r>
              <a:rPr lang="en-US" altLang="zh-CN" dirty="0" err="1">
                <a:latin typeface="STXinwei" pitchFamily="2" charset="-122"/>
                <a:ea typeface="STXinwei" pitchFamily="2" charset="-122"/>
              </a:rPr>
              <a:t>int</a:t>
            </a:r>
            <a:r>
              <a:rPr lang="en-US" altLang="zh-CN" dirty="0">
                <a:latin typeface="STXinwei" pitchFamily="2" charset="-122"/>
                <a:ea typeface="STXinwei" pitchFamily="2" charset="-122"/>
              </a:rPr>
              <a:t> main(){</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a:t>
            </a:r>
            <a:r>
              <a:rPr lang="en-US" altLang="zh-CN" dirty="0" err="1">
                <a:solidFill>
                  <a:srgbClr val="FF0000"/>
                </a:solidFill>
                <a:latin typeface="STXinwei" pitchFamily="2" charset="-122"/>
                <a:ea typeface="STXinwei" pitchFamily="2" charset="-122"/>
              </a:rPr>
              <a:t>mysyscall</a:t>
            </a:r>
            <a:r>
              <a:rPr lang="en-US" altLang="zh-CN" dirty="0">
                <a:solidFill>
                  <a:srgbClr val="FF0000"/>
                </a:solidFill>
                <a:latin typeface="STXinwei" pitchFamily="2" charset="-122"/>
                <a:ea typeface="STXinwei" pitchFamily="2" charset="-122"/>
              </a:rPr>
              <a:t>()</a:t>
            </a:r>
            <a:r>
              <a:rPr lang="en-US" altLang="zh-CN" dirty="0">
                <a:latin typeface="STXinwei" pitchFamily="2" charset="-122"/>
                <a:ea typeface="STXinwei" pitchFamily="2" charset="-122"/>
              </a:rPr>
              <a:t>;</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a:t>
            </a:r>
            <a:r>
              <a:rPr lang="en-US" altLang="zh-CN" dirty="0" err="1">
                <a:latin typeface="STXinwei" pitchFamily="2" charset="-122"/>
                <a:ea typeface="STXinwei" pitchFamily="2" charset="-122"/>
              </a:rPr>
              <a:t>printf</a:t>
            </a:r>
            <a:r>
              <a:rPr lang="en-US" altLang="zh-CN" dirty="0">
                <a:latin typeface="STXinwei" pitchFamily="2" charset="-122"/>
                <a:ea typeface="STXinwei" pitchFamily="2" charset="-122"/>
              </a:rPr>
              <a:t>(“</a:t>
            </a:r>
            <a:r>
              <a:rPr lang="en-US" altLang="zh-CN" dirty="0" err="1">
                <a:latin typeface="STXinwei" pitchFamily="2" charset="-122"/>
                <a:ea typeface="STXinwei" pitchFamily="2" charset="-122"/>
              </a:rPr>
              <a:t>em</a:t>
            </a:r>
            <a:r>
              <a:rPr lang="en-US" altLang="zh-CN" dirty="0">
                <a:latin typeface="STXinwei" pitchFamily="2" charset="-122"/>
                <a:ea typeface="STXinwei" pitchFamily="2" charset="-122"/>
              </a:rPr>
              <a:t>…, this is my </a:t>
            </a:r>
            <a:r>
              <a:rPr lang="en-US" altLang="zh-CN" dirty="0" err="1">
                <a:latin typeface="STXinwei" pitchFamily="2" charset="-122"/>
                <a:ea typeface="STXinwei" pitchFamily="2" charset="-122"/>
              </a:rPr>
              <a:t>uid</a:t>
            </a:r>
            <a:r>
              <a:rPr lang="en-US" altLang="zh-CN" dirty="0">
                <a:latin typeface="STXinwei" pitchFamily="2" charset="-122"/>
                <a:ea typeface="STXinwei" pitchFamily="2" charset="-122"/>
              </a:rPr>
              <a:t>: %d. \n”, </a:t>
            </a:r>
            <a:r>
              <a:rPr lang="en-US" altLang="zh-CN" dirty="0" err="1">
                <a:latin typeface="STXinwei" pitchFamily="2" charset="-122"/>
                <a:ea typeface="STXinwei" pitchFamily="2" charset="-122"/>
              </a:rPr>
              <a:t>getuid</a:t>
            </a:r>
            <a:r>
              <a:rPr lang="en-US" altLang="zh-CN" dirty="0">
                <a:latin typeface="STXinwei" pitchFamily="2" charset="-122"/>
                <a:ea typeface="STXinwei" pitchFamily="2" charset="-122"/>
              </a:rPr>
              <a:t>());</a:t>
            </a:r>
            <a:endParaRPr lang="en-US" altLang="zh-CN" dirty="0">
              <a:latin typeface="STXinwei" pitchFamily="2" charset="-122"/>
              <a:ea typeface="STXinwei" pitchFamily="2" charset="-122"/>
            </a:endParaRPr>
          </a:p>
          <a:p>
            <a:pPr lvl="2">
              <a:buFont typeface="Wingdings" charset="2"/>
              <a:buNone/>
            </a:pPr>
            <a:r>
              <a:rPr lang="en-US" altLang="zh-CN" dirty="0">
                <a:latin typeface="STXinwei" pitchFamily="2" charset="-122"/>
                <a:ea typeface="STXinwei" pitchFamily="2" charset="-122"/>
              </a:rPr>
              <a:t>} </a:t>
            </a:r>
            <a:endParaRPr lang="en-US" altLang="zh-CN" dirty="0">
              <a:latin typeface="STXinwei" pitchFamily="2" charset="-122"/>
              <a:ea typeface="STXinwei" pitchFamily="2" charset="-122"/>
            </a:endParaRPr>
          </a:p>
          <a:p>
            <a:endParaRPr lang="en-US" altLang="zh-CN" sz="2400" dirty="0">
              <a:latin typeface="STXinwei" pitchFamily="2" charset="-122"/>
              <a:ea typeface="STXinwei" pitchFamily="2" charset="-122"/>
            </a:endParaRPr>
          </a:p>
          <a:p>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2193925" y="3840163"/>
            <a:ext cx="184150" cy="1431925"/>
          </a:xfrm>
          <a:prstGeom prst="rect">
            <a:avLst/>
          </a:prstGeom>
          <a:noFill/>
          <a:ln>
            <a:noFill/>
          </a:ln>
        </p:spPr>
        <p:txBody>
          <a:bodyPr wrap="none">
            <a:spAutoFit/>
          </a:bodyPr>
          <a:lstStyle/>
          <a:p>
            <a:br>
              <a:rPr lang="en-US" altLang="zh-CN" sz="4400" b="1">
                <a:solidFill>
                  <a:schemeClr val="tx2"/>
                </a:solidFill>
              </a:rPr>
            </a:br>
            <a:endParaRPr lang="en-US" altLang="zh-CN" sz="4400" b="1">
              <a:solidFill>
                <a:schemeClr val="tx2"/>
              </a:solidFill>
            </a:endParaRPr>
          </a:p>
        </p:txBody>
      </p:sp>
      <p:sp>
        <p:nvSpPr>
          <p:cNvPr id="2" name="标题 1"/>
          <p:cNvSpPr>
            <a:spLocks noGrp="1"/>
          </p:cNvSpPr>
          <p:nvPr>
            <p:ph type="title"/>
          </p:nvPr>
        </p:nvSpPr>
        <p:spPr/>
        <p:txBody>
          <a:bodyPr/>
          <a:lstStyle/>
          <a:p>
            <a:r>
              <a:rPr lang="zh-CN" altLang="en-US" dirty="0">
                <a:latin typeface="华文新魏"/>
                <a:ea typeface="华文新魏"/>
                <a:cs typeface="华文新魏"/>
              </a:rPr>
              <a:t>操作接口与系统程序</a:t>
            </a:r>
            <a:r>
              <a:rPr lang="zh-CN" altLang="en-US" dirty="0">
                <a:latin typeface="Times New Roman" pitchFamily="18" charset="0"/>
                <a:ea typeface="宋体" pitchFamily="2" charset="-122"/>
              </a:rPr>
              <a:t> </a:t>
            </a:r>
            <a:endParaRPr kumimoji="1" lang="zh-CN" altLang="en-US" dirty="0"/>
          </a:p>
        </p:txBody>
      </p:sp>
      <p:sp>
        <p:nvSpPr>
          <p:cNvPr id="3" name="内容占位符 2"/>
          <p:cNvSpPr>
            <a:spLocks noGrp="1"/>
          </p:cNvSpPr>
          <p:nvPr>
            <p:ph idx="1"/>
          </p:nvPr>
        </p:nvSpPr>
        <p:spPr/>
        <p:txBody>
          <a:bodyPr/>
          <a:lstStyle/>
          <a:p>
            <a:r>
              <a:rPr kumimoji="1" lang="zh-CN" altLang="en-US" dirty="0"/>
              <a:t>作业控制方式</a:t>
            </a:r>
            <a:endParaRPr kumimoji="1" lang="en-US" altLang="zh-CN" dirty="0"/>
          </a:p>
          <a:p>
            <a:pPr lvl="1"/>
            <a:r>
              <a:rPr kumimoji="1" lang="zh-CN" altLang="en-US" dirty="0"/>
              <a:t>作业接口是操作系统为用户操作控制计算机工作和提供服务的手段集合</a:t>
            </a:r>
            <a:endParaRPr kumimoji="1" lang="en-US" altLang="zh-CN" dirty="0"/>
          </a:p>
          <a:p>
            <a:pPr lvl="1"/>
            <a:r>
              <a:rPr kumimoji="1" lang="zh-CN" altLang="en-US" dirty="0"/>
              <a:t>作业控制方式</a:t>
            </a:r>
            <a:endParaRPr kumimoji="1" lang="en-US" altLang="zh-CN" dirty="0"/>
          </a:p>
          <a:p>
            <a:pPr lvl="2"/>
            <a:r>
              <a:rPr kumimoji="1" lang="zh-CN" altLang="en-US" dirty="0">
                <a:solidFill>
                  <a:srgbClr val="FF0000"/>
                </a:solidFill>
              </a:rPr>
              <a:t>联机</a:t>
            </a:r>
            <a:r>
              <a:rPr kumimoji="1" lang="zh-CN" altLang="en-US" dirty="0"/>
              <a:t>作业控制方式</a:t>
            </a:r>
            <a:endParaRPr kumimoji="1" lang="zh-CN" altLang="en-US" dirty="0"/>
          </a:p>
          <a:p>
            <a:pPr lvl="2"/>
            <a:r>
              <a:rPr kumimoji="1" lang="zh-CN" altLang="en-US" dirty="0">
                <a:solidFill>
                  <a:srgbClr val="FF0000"/>
                </a:solidFill>
              </a:rPr>
              <a:t>脱机</a:t>
            </a:r>
            <a:r>
              <a:rPr kumimoji="1" lang="zh-CN" altLang="en-US" dirty="0">
                <a:ea typeface="华文新魏"/>
              </a:rPr>
              <a:t>作业控制方式</a:t>
            </a:r>
            <a:endParaRPr kumimoji="1" lang="en-US" altLang="zh-CN" dirty="0">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8539163" y="844550"/>
            <a:ext cx="184150" cy="1311275"/>
          </a:xfrm>
          <a:prstGeom prst="rect">
            <a:avLst/>
          </a:prstGeom>
          <a:noFill/>
          <a:ln>
            <a:noFill/>
          </a:ln>
        </p:spPr>
        <p:txBody>
          <a:bodyPr wrap="none">
            <a:spAutoFit/>
          </a:bodyPr>
          <a:lstStyle/>
          <a:p>
            <a:br>
              <a:rPr lang="en-US" altLang="zh-CN" sz="4000">
                <a:solidFill>
                  <a:schemeClr val="tx2"/>
                </a:solidFill>
              </a:rPr>
            </a:br>
            <a:endParaRPr lang="en-US" altLang="zh-CN" sz="4000">
              <a:solidFill>
                <a:schemeClr val="tx2"/>
              </a:solidFill>
            </a:endParaRPr>
          </a:p>
        </p:txBody>
      </p:sp>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联机作业控制接口</a:t>
            </a:r>
            <a:r>
              <a:rPr lang="zh-CN" altLang="zh-CN" dirty="0">
                <a:latin typeface="Times New Roman" pitchFamily="18" charset="0"/>
                <a:ea typeface="华文新魏"/>
                <a:cs typeface="华文新魏"/>
              </a:rPr>
              <a:t>—</a:t>
            </a:r>
            <a:r>
              <a:rPr lang="zh-CN" altLang="en-US" dirty="0">
                <a:solidFill>
                  <a:srgbClr val="FF0000"/>
                </a:solidFill>
                <a:latin typeface="Times New Roman" pitchFamily="18" charset="0"/>
                <a:ea typeface="华文新魏"/>
                <a:cs typeface="华文新魏"/>
              </a:rPr>
              <a:t>操作控制命令</a:t>
            </a:r>
            <a:endParaRPr kumimoji="1" lang="zh-CN" altLang="en-US" dirty="0">
              <a:solidFill>
                <a:srgbClr val="FF0000"/>
              </a:solidFill>
            </a:endParaRPr>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此接口用于</a:t>
            </a:r>
            <a:r>
              <a:rPr lang="zh-CN" altLang="en-US" dirty="0">
                <a:solidFill>
                  <a:srgbClr val="FF0000"/>
                </a:solidFill>
                <a:latin typeface="华文新魏"/>
                <a:ea typeface="华文新魏"/>
                <a:cs typeface="华文新魏"/>
              </a:rPr>
              <a:t>交互型作业处理</a:t>
            </a:r>
            <a:endParaRPr lang="en-US" altLang="zh-CN" dirty="0">
              <a:solidFill>
                <a:srgbClr val="FF0000"/>
              </a:solidFill>
              <a:latin typeface="华文新魏"/>
              <a:ea typeface="华文新魏"/>
              <a:cs typeface="华文新魏"/>
            </a:endParaRPr>
          </a:p>
          <a:p>
            <a:pPr lvl="1"/>
            <a:r>
              <a:rPr lang="zh-CN" altLang="en-US" dirty="0">
                <a:latin typeface="华文新魏"/>
                <a:ea typeface="华文新魏"/>
                <a:cs typeface="华文新魏"/>
              </a:rPr>
              <a:t>通过操作命令来调用系统功能，请求系统服务</a:t>
            </a:r>
            <a:endParaRPr lang="en-US" altLang="zh-CN" dirty="0">
              <a:latin typeface="华文新魏"/>
              <a:ea typeface="华文新魏"/>
              <a:cs typeface="华文新魏"/>
            </a:endParaRPr>
          </a:p>
          <a:p>
            <a:pPr lvl="1"/>
            <a:r>
              <a:rPr lang="zh-CN" altLang="en-US" dirty="0">
                <a:latin typeface="华文新魏"/>
                <a:ea typeface="华文新魏"/>
                <a:cs typeface="华文新魏"/>
              </a:rPr>
              <a:t>操作系统提供一组命令及命令解释程序，用户输入操作命令直接控制作业执行</a:t>
            </a:r>
            <a:endParaRPr lang="en-US" altLang="zh-CN" dirty="0">
              <a:latin typeface="华文新魏"/>
              <a:ea typeface="华文新魏"/>
              <a:cs typeface="华文新魏"/>
            </a:endParaRPr>
          </a:p>
          <a:p>
            <a:pPr lvl="2"/>
            <a:r>
              <a:rPr lang="zh-CN" altLang="en-US" dirty="0">
                <a:latin typeface="华文新魏"/>
                <a:ea typeface="华文新魏"/>
                <a:cs typeface="华文新魏"/>
              </a:rPr>
              <a:t>可一次输入一条命令，也可预先编写批命令文件</a:t>
            </a:r>
            <a:endParaRPr lang="en-US" altLang="zh-CN" dirty="0">
              <a:latin typeface="华文新魏"/>
              <a:ea typeface="华文新魏"/>
              <a:cs typeface="华文新魏"/>
            </a:endParaRPr>
          </a:p>
          <a:p>
            <a:r>
              <a:rPr lang="zh-CN" altLang="en-US" dirty="0">
                <a:latin typeface="华文新魏"/>
                <a:ea typeface="华文新魏"/>
                <a:cs typeface="华文新魏"/>
              </a:rPr>
              <a:t>用户界面形式</a:t>
            </a:r>
            <a:endParaRPr lang="en-US" altLang="zh-CN" dirty="0">
              <a:latin typeface="华文新魏"/>
              <a:ea typeface="华文新魏"/>
              <a:cs typeface="华文新魏"/>
            </a:endParaRPr>
          </a:p>
          <a:p>
            <a:pPr lvl="1"/>
            <a:r>
              <a:rPr lang="zh-CN" altLang="en-US" dirty="0">
                <a:latin typeface="华文新魏"/>
                <a:ea typeface="华文新魏"/>
                <a:cs typeface="华文新魏"/>
              </a:rPr>
              <a:t>字符型用户界面</a:t>
            </a:r>
            <a:endParaRPr lang="en-US" altLang="zh-CN" dirty="0">
              <a:latin typeface="华文新魏"/>
              <a:ea typeface="华文新魏"/>
              <a:cs typeface="华文新魏"/>
            </a:endParaRPr>
          </a:p>
          <a:p>
            <a:pPr lvl="2"/>
            <a:r>
              <a:rPr lang="zh-CN" altLang="en-US" dirty="0">
                <a:latin typeface="华文新魏"/>
                <a:ea typeface="华文新魏"/>
                <a:cs typeface="华文新魏"/>
              </a:rPr>
              <a:t>命令行方式</a:t>
            </a:r>
            <a:endParaRPr lang="en-US" altLang="zh-CN" dirty="0">
              <a:latin typeface="华文新魏"/>
              <a:ea typeface="华文新魏"/>
              <a:cs typeface="华文新魏"/>
            </a:endParaRPr>
          </a:p>
          <a:p>
            <a:pPr lvl="2"/>
            <a:r>
              <a:rPr lang="zh-CN" altLang="en-US" dirty="0">
                <a:latin typeface="华文新魏"/>
                <a:ea typeface="华文新魏"/>
                <a:cs typeface="华文新魏"/>
              </a:rPr>
              <a:t>批命令方式</a:t>
            </a:r>
            <a:endParaRPr lang="en-US" altLang="zh-CN" dirty="0">
              <a:latin typeface="华文新魏"/>
              <a:ea typeface="华文新魏"/>
              <a:cs typeface="华文新魏"/>
            </a:endParaRPr>
          </a:p>
          <a:p>
            <a:pPr lvl="1"/>
            <a:r>
              <a:rPr lang="zh-CN" altLang="en-US" dirty="0">
                <a:latin typeface="华文新魏"/>
                <a:ea typeface="华文新魏"/>
                <a:cs typeface="华文新魏"/>
              </a:rPr>
              <a:t>图形化方式</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charset="0"/>
                <a:ea typeface="华文新魏"/>
                <a:cs typeface="华文新魏"/>
              </a:rPr>
              <a:t>脱机作业控制接口</a:t>
            </a:r>
            <a:r>
              <a:rPr lang="en-US" altLang="zh-CN" dirty="0">
                <a:latin typeface="Arial" charset="0"/>
                <a:ea typeface="华文新魏"/>
                <a:cs typeface="华文新魏"/>
              </a:rPr>
              <a:t>—</a:t>
            </a:r>
            <a:r>
              <a:rPr lang="zh-CN" altLang="en-US" dirty="0">
                <a:solidFill>
                  <a:srgbClr val="FF0000"/>
                </a:solidFill>
                <a:latin typeface="Arial" charset="0"/>
                <a:ea typeface="华文新魏"/>
                <a:cs typeface="华文新魏"/>
              </a:rPr>
              <a:t>作业控制语言</a:t>
            </a:r>
            <a:endParaRPr kumimoji="1" lang="zh-CN" altLang="en-US" dirty="0">
              <a:solidFill>
                <a:srgbClr val="FF0000"/>
              </a:solidFill>
            </a:endParaRPr>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脱机作业控制接口用于批处理</a:t>
            </a:r>
            <a:endParaRPr lang="en-US" altLang="zh-CN" dirty="0">
              <a:latin typeface="华文新魏"/>
              <a:ea typeface="华文新魏"/>
              <a:cs typeface="华文新魏"/>
            </a:endParaRPr>
          </a:p>
          <a:p>
            <a:pPr lvl="1"/>
            <a:r>
              <a:rPr lang="zh-CN" altLang="en-US" dirty="0">
                <a:latin typeface="华文新魏"/>
                <a:ea typeface="华文新魏"/>
                <a:cs typeface="华文新魏"/>
              </a:rPr>
              <a:t>用户使用</a:t>
            </a:r>
            <a:r>
              <a:rPr lang="zh-CN" altLang="en-US" dirty="0">
                <a:solidFill>
                  <a:srgbClr val="FF0000"/>
                </a:solidFill>
                <a:latin typeface="华文新魏"/>
                <a:ea typeface="华文新魏"/>
                <a:cs typeface="华文新魏"/>
              </a:rPr>
              <a:t>作业控制语言</a:t>
            </a:r>
            <a:r>
              <a:rPr lang="en-US" altLang="zh-CN" dirty="0">
                <a:latin typeface="华文新魏"/>
                <a:ea typeface="华文新魏"/>
                <a:cs typeface="华文新魏"/>
              </a:rPr>
              <a:t>JCL</a:t>
            </a:r>
            <a:r>
              <a:rPr lang="zh-CN" altLang="en-US" dirty="0">
                <a:latin typeface="华文新魏"/>
                <a:ea typeface="华文新魏"/>
                <a:cs typeface="华文新魏"/>
              </a:rPr>
              <a:t>（ </a:t>
            </a:r>
            <a:r>
              <a:rPr lang="en-US" altLang="zh-CN" dirty="0">
                <a:latin typeface="华文新魏"/>
                <a:ea typeface="华文新魏"/>
                <a:cs typeface="华文新魏"/>
              </a:rPr>
              <a:t>Job    Control  Language</a:t>
            </a:r>
            <a:r>
              <a:rPr lang="zh-CN" altLang="en-US" dirty="0">
                <a:latin typeface="华文新魏"/>
                <a:ea typeface="华文新魏"/>
                <a:cs typeface="华文新魏"/>
              </a:rPr>
              <a:t>）语句，把运行意图</a:t>
            </a:r>
            <a:r>
              <a:rPr lang="en-US" altLang="zh-CN" dirty="0">
                <a:latin typeface="华文新魏"/>
                <a:ea typeface="华文新魏"/>
                <a:cs typeface="华文新魏"/>
              </a:rPr>
              <a:t>(</a:t>
            </a:r>
            <a:r>
              <a:rPr lang="zh-CN" altLang="en-US" dirty="0">
                <a:latin typeface="华文新魏"/>
                <a:ea typeface="华文新魏"/>
                <a:cs typeface="华文新魏"/>
              </a:rPr>
              <a:t>需要对作业进行的控制和干予</a:t>
            </a:r>
            <a:r>
              <a:rPr lang="en-US" altLang="zh-CN" dirty="0">
                <a:latin typeface="华文新魏"/>
                <a:ea typeface="华文新魏"/>
                <a:cs typeface="华文新魏"/>
              </a:rPr>
              <a:t>)</a:t>
            </a:r>
            <a:r>
              <a:rPr lang="zh-CN" altLang="en-US" dirty="0">
                <a:latin typeface="华文新魏"/>
                <a:ea typeface="华文新魏"/>
                <a:cs typeface="华文新魏"/>
              </a:rPr>
              <a:t>写在作业说明书上，将作业连同作业说明书一起提交给系统</a:t>
            </a:r>
            <a:endParaRPr lang="en-US" altLang="zh-CN" dirty="0">
              <a:latin typeface="华文新魏"/>
              <a:ea typeface="华文新魏"/>
              <a:cs typeface="华文新魏"/>
            </a:endParaRPr>
          </a:p>
          <a:p>
            <a:pPr lvl="1"/>
            <a:r>
              <a:rPr lang="zh-CN" altLang="en-US" dirty="0">
                <a:latin typeface="华文新魏"/>
                <a:ea typeface="华文新魏"/>
                <a:cs typeface="华文新魏"/>
              </a:rPr>
              <a:t>批处理作业的调度执行过程，系统调用</a:t>
            </a:r>
            <a:r>
              <a:rPr lang="en-US" altLang="zh-CN" dirty="0">
                <a:solidFill>
                  <a:srgbClr val="FF0000"/>
                </a:solidFill>
                <a:latin typeface="华文新魏"/>
                <a:ea typeface="华文新魏"/>
                <a:cs typeface="华文新魏"/>
              </a:rPr>
              <a:t>JCL</a:t>
            </a:r>
            <a:r>
              <a:rPr lang="zh-CN" altLang="en-US" dirty="0">
                <a:solidFill>
                  <a:srgbClr val="FF0000"/>
                </a:solidFill>
                <a:latin typeface="华文新魏"/>
                <a:ea typeface="华文新魏"/>
                <a:cs typeface="华文新魏"/>
              </a:rPr>
              <a:t>语句处理程序</a:t>
            </a:r>
            <a:r>
              <a:rPr lang="zh-CN" altLang="en-US" dirty="0">
                <a:latin typeface="华文新魏"/>
                <a:ea typeface="华文新魏"/>
                <a:cs typeface="华文新魏"/>
              </a:rPr>
              <a:t>或</a:t>
            </a:r>
            <a:r>
              <a:rPr lang="zh-CN" altLang="en-US" dirty="0">
                <a:solidFill>
                  <a:srgbClr val="FF0000"/>
                </a:solidFill>
                <a:latin typeface="华文新魏"/>
                <a:ea typeface="华文新魏"/>
                <a:cs typeface="华文新魏"/>
              </a:rPr>
              <a:t>命令解释程序</a:t>
            </a:r>
            <a:endParaRPr lang="zh-CN" altLang="en-US" dirty="0">
              <a:solidFill>
                <a:srgbClr val="FF0000"/>
              </a:solidFill>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683568" y="1268760"/>
            <a:ext cx="7342188" cy="5256435"/>
          </a:xfrm>
        </p:spPr>
        <p:txBody>
          <a:bodyPr/>
          <a:lstStyle/>
          <a:p>
            <a:pPr marL="0" indent="0" eaLnBrk="1" hangingPunct="1">
              <a:lnSpc>
                <a:spcPct val="80000"/>
              </a:lnSpc>
              <a:buNone/>
            </a:pPr>
            <a:r>
              <a:rPr lang="en-US" altLang="zh-CN" sz="1600" dirty="0">
                <a:latin typeface="STXinwei" pitchFamily="2" charset="-122"/>
                <a:ea typeface="STXinwei" pitchFamily="2" charset="-122"/>
              </a:rPr>
              <a:t>// HAROLD JOB,WILSON,MSGLEVEL=(2,0),PRTY=6,CLASS=B</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COMP EXEC PGM=IEYFORT</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SYSPRINT DD SYSOUT=A</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SYSLIN DD DSNAME=SYSL,DISP=OLD,VOLUME=SER=123 </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SYSIN DD*</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&lt;SOURCE PROGRAM CARDS&gt;</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GO EXEC PGM=FORTLINK</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SYSPRINT DD SYSOUT=A</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FTOTF001 DD UNIT=SYSCP</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GO SYSIN DD*</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a:t>
            </a:r>
            <a:r>
              <a:rPr lang="en-GB" altLang="zh-CN" sz="1600" dirty="0">
                <a:latin typeface="STXinwei" pitchFamily="2" charset="-122"/>
                <a:ea typeface="STXinwei" pitchFamily="2" charset="-122"/>
              </a:rPr>
              <a:t>·</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a:t>
            </a:r>
            <a:r>
              <a:rPr lang="en-GB" altLang="zh-CN" sz="1600" dirty="0">
                <a:latin typeface="STXinwei" pitchFamily="2" charset="-122"/>
                <a:ea typeface="STXinwei" pitchFamily="2" charset="-122"/>
              </a:rPr>
              <a:t>·</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&lt;DATA CARDS&gt;</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     ·</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a:t>
            </a:r>
            <a:endParaRPr lang="en-US" altLang="zh-CN" sz="1600" dirty="0">
              <a:latin typeface="STXinwei" pitchFamily="2" charset="-122"/>
              <a:ea typeface="STXinwei" pitchFamily="2" charset="-122"/>
            </a:endParaRPr>
          </a:p>
          <a:p>
            <a:pPr marL="0" indent="0" eaLnBrk="1" hangingPunct="1">
              <a:lnSpc>
                <a:spcPct val="80000"/>
              </a:lnSpc>
              <a:buNone/>
            </a:pPr>
            <a:r>
              <a:rPr lang="en-US" altLang="zh-CN" sz="1600" dirty="0">
                <a:latin typeface="STXinwei" pitchFamily="2" charset="-122"/>
                <a:ea typeface="STXinwei" pitchFamily="2" charset="-122"/>
              </a:rPr>
              <a:t>//</a:t>
            </a:r>
            <a:endParaRPr lang="en-US" altLang="zh-CN" sz="1600" dirty="0">
              <a:latin typeface="STXinwei" pitchFamily="2" charset="-122"/>
              <a:ea typeface="STXinwei" pitchFamily="2" charset="-122"/>
            </a:endParaRPr>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4" name="标题 3"/>
          <p:cNvSpPr>
            <a:spLocks noGrp="1"/>
          </p:cNvSpPr>
          <p:nvPr>
            <p:ph type="title"/>
          </p:nvPr>
        </p:nvSpPr>
        <p:spPr/>
        <p:txBody>
          <a:bodyPr/>
          <a:lstStyle/>
          <a:p>
            <a:r>
              <a:rPr lang="en-US" altLang="zh-CN" dirty="0">
                <a:latin typeface="华文新魏"/>
                <a:ea typeface="华文新魏"/>
                <a:cs typeface="华文新魏"/>
              </a:rPr>
              <a:t>IBM 370</a:t>
            </a:r>
            <a:r>
              <a:rPr lang="zh-CN" altLang="en-US" dirty="0">
                <a:latin typeface="华文新魏"/>
                <a:ea typeface="华文新魏"/>
                <a:cs typeface="华文新魏"/>
              </a:rPr>
              <a:t>使用</a:t>
            </a:r>
            <a:r>
              <a:rPr lang="en-US" altLang="zh-CN" dirty="0">
                <a:latin typeface="华文新魏"/>
                <a:ea typeface="华文新魏"/>
                <a:cs typeface="华文新魏"/>
              </a:rPr>
              <a:t>JCL</a:t>
            </a:r>
            <a:r>
              <a:rPr lang="zh-CN" altLang="en-US" dirty="0">
                <a:latin typeface="华文新魏"/>
                <a:ea typeface="华文新魏"/>
                <a:cs typeface="华文新魏"/>
              </a:rPr>
              <a:t>处理批作业示例</a:t>
            </a:r>
            <a:r>
              <a:rPr lang="zh-CN" altLang="en-US" dirty="0">
                <a:latin typeface="Times New Roman" pitchFamily="18" charset="0"/>
                <a:ea typeface="宋体" pitchFamily="2" charset="-122"/>
              </a:rPr>
              <a:t> </a:t>
            </a:r>
            <a:endParaRPr kumimoji="1" lang="zh-CN" altLang="en-US" dirty="0"/>
          </a:p>
        </p:txBody>
      </p:sp>
    </p:spTree>
  </p:cSld>
  <p:clrMapOvr>
    <a:masterClrMapping/>
  </p:clrMapOvr>
  <p:transition spd="slow">
    <p:wip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Arial" charset="0"/>
                <a:ea typeface="华文新魏"/>
                <a:cs typeface="华文新魏"/>
              </a:rPr>
              <a:t>命令解释程序</a:t>
            </a:r>
            <a:endParaRPr kumimoji="1" lang="zh-CN" altLang="en-US" dirty="0"/>
          </a:p>
        </p:txBody>
      </p:sp>
      <p:sp>
        <p:nvSpPr>
          <p:cNvPr id="3" name="内容占位符 2"/>
          <p:cNvSpPr>
            <a:spLocks noGrp="1"/>
          </p:cNvSpPr>
          <p:nvPr>
            <p:ph idx="1"/>
          </p:nvPr>
        </p:nvSpPr>
        <p:spPr/>
        <p:txBody>
          <a:bodyPr/>
          <a:lstStyle/>
          <a:p>
            <a:r>
              <a:rPr kumimoji="1" lang="en-US" altLang="zh-CN" dirty="0"/>
              <a:t>命令</a:t>
            </a:r>
            <a:r>
              <a:rPr kumimoji="1" lang="zh-CN" altLang="zh-CN" dirty="0"/>
              <a:t>解释程序</a:t>
            </a:r>
            <a:r>
              <a:rPr kumimoji="1" lang="zh-CN" altLang="en-US" dirty="0"/>
              <a:t>功能</a:t>
            </a:r>
            <a:endParaRPr kumimoji="1" lang="en-US" altLang="zh-CN" dirty="0"/>
          </a:p>
          <a:p>
            <a:pPr lvl="1"/>
            <a:r>
              <a:rPr kumimoji="1" lang="zh-CN" altLang="en-US" dirty="0"/>
              <a:t>接收用户输入的命令并解释执行命令</a:t>
            </a:r>
            <a:endParaRPr kumimoji="1" lang="en-US" altLang="zh-CN" dirty="0"/>
          </a:p>
          <a:p>
            <a:r>
              <a:rPr kumimoji="1" lang="zh-CN" altLang="en-US" dirty="0"/>
              <a:t>命令实现方式</a:t>
            </a:r>
            <a:endParaRPr kumimoji="1" lang="en-US" altLang="zh-CN" dirty="0"/>
          </a:p>
          <a:p>
            <a:pPr lvl="1"/>
            <a:r>
              <a:rPr kumimoji="1" lang="zh-CN" altLang="en-US" dirty="0"/>
              <a:t>方式</a:t>
            </a:r>
            <a:r>
              <a:rPr kumimoji="1" lang="en-US" altLang="zh-CN" dirty="0"/>
              <a:t>1</a:t>
            </a:r>
            <a:r>
              <a:rPr kumimoji="1" lang="zh-CN" altLang="en-US" dirty="0"/>
              <a:t>：</a:t>
            </a:r>
            <a:r>
              <a:rPr kumimoji="1" lang="zh-CN" altLang="zh-CN" dirty="0"/>
              <a:t>是</a:t>
            </a:r>
            <a:r>
              <a:rPr kumimoji="1" lang="zh-CN" altLang="en-US" dirty="0">
                <a:solidFill>
                  <a:srgbClr val="FF0000"/>
                </a:solidFill>
              </a:rPr>
              <a:t>自带</a:t>
            </a:r>
            <a:r>
              <a:rPr kumimoji="1" lang="zh-CN" altLang="zh-CN" dirty="0">
                <a:solidFill>
                  <a:srgbClr val="FF0000"/>
                </a:solidFill>
              </a:rPr>
              <a:t>命令</a:t>
            </a:r>
            <a:r>
              <a:rPr kumimoji="1" lang="zh-CN" altLang="zh-CN" dirty="0"/>
              <a:t>执行代码，收到命令后，便转向相应命令处理代码执行</a:t>
            </a:r>
            <a:endParaRPr kumimoji="1" lang="en-US" altLang="zh-CN" dirty="0"/>
          </a:p>
          <a:p>
            <a:pPr lvl="2"/>
            <a:r>
              <a:rPr kumimoji="1" lang="zh-CN" altLang="en-US" dirty="0"/>
              <a:t>可以</a:t>
            </a:r>
            <a:r>
              <a:rPr kumimoji="1" lang="zh-CN" altLang="zh-CN" dirty="0"/>
              <a:t>使用“系统调用”帮助完成任务，由于用到终端进程的地址空间，故这类命令不宜过多</a:t>
            </a:r>
            <a:endParaRPr kumimoji="1" lang="en-US" altLang="zh-CN" dirty="0"/>
          </a:p>
          <a:p>
            <a:pPr lvl="1"/>
            <a:r>
              <a:rPr kumimoji="1" lang="zh-CN" altLang="en-US" dirty="0"/>
              <a:t>方式</a:t>
            </a:r>
            <a:r>
              <a:rPr kumimoji="1" lang="en-US" altLang="zh-CN" dirty="0"/>
              <a:t>2</a:t>
            </a:r>
            <a:r>
              <a:rPr kumimoji="1" lang="zh-CN" altLang="en-US" dirty="0"/>
              <a:t>：</a:t>
            </a:r>
            <a:r>
              <a:rPr kumimoji="1" lang="zh-CN" altLang="zh-CN" dirty="0"/>
              <a:t>是由专门“</a:t>
            </a:r>
            <a:r>
              <a:rPr kumimoji="1" lang="zh-CN" altLang="zh-CN" dirty="0">
                <a:solidFill>
                  <a:srgbClr val="FF0000"/>
                </a:solidFill>
              </a:rPr>
              <a:t>实用程序</a:t>
            </a:r>
            <a:r>
              <a:rPr kumimoji="1" lang="zh-CN" altLang="zh-CN" dirty="0"/>
              <a:t>”实现，执行时把命令对应的处理文件装入主存，</a:t>
            </a:r>
            <a:r>
              <a:rPr kumimoji="1" lang="zh-CN" altLang="en-US" dirty="0"/>
              <a:t>完成命令功能</a:t>
            </a:r>
            <a:endParaRPr kumimoji="1" lang="en-US" altLang="zh-CN" dirty="0"/>
          </a:p>
          <a:p>
            <a:pPr lvl="1"/>
            <a:r>
              <a:rPr kumimoji="1" lang="zh-CN" altLang="en-US" dirty="0"/>
              <a:t>大多</a:t>
            </a:r>
            <a:r>
              <a:rPr kumimoji="1" lang="zh-CN" altLang="zh-CN" dirty="0"/>
              <a:t>操作系统把两者结合起来</a:t>
            </a:r>
            <a:endParaRPr kumimoji="1" lang="en-US" altLang="zh-CN" dirty="0"/>
          </a:p>
          <a:p>
            <a:pPr lvl="2"/>
            <a:r>
              <a:rPr kumimoji="1" lang="zh-CN" altLang="zh-CN" dirty="0"/>
              <a:t>简单命令由命令解释程序直接处理</a:t>
            </a:r>
            <a:endParaRPr kumimoji="1" lang="en-US" altLang="zh-CN" dirty="0"/>
          </a:p>
          <a:p>
            <a:pPr lvl="2"/>
            <a:r>
              <a:rPr kumimoji="1" lang="zh-CN" altLang="zh-CN" dirty="0"/>
              <a:t>复杂命令由独立的实用程序完成</a:t>
            </a:r>
            <a:endParaRPr kumimoji="1" lang="zh-CN" altLang="zh-CN"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4"/>
          <p:cNvGrpSpPr/>
          <p:nvPr/>
        </p:nvGrpSpPr>
        <p:grpSpPr bwMode="auto">
          <a:xfrm>
            <a:off x="1620008" y="1268413"/>
            <a:ext cx="4823655" cy="5256212"/>
            <a:chOff x="3000" y="1310"/>
            <a:chExt cx="3890" cy="5700"/>
          </a:xfrm>
        </p:grpSpPr>
        <p:grpSp>
          <p:nvGrpSpPr>
            <p:cNvPr id="21508" name="Group 5"/>
            <p:cNvGrpSpPr/>
            <p:nvPr/>
          </p:nvGrpSpPr>
          <p:grpSpPr bwMode="auto">
            <a:xfrm>
              <a:off x="3000" y="1310"/>
              <a:ext cx="3890" cy="5700"/>
              <a:chOff x="3000" y="1310"/>
              <a:chExt cx="3890" cy="5700"/>
            </a:xfrm>
          </p:grpSpPr>
          <p:grpSp>
            <p:nvGrpSpPr>
              <p:cNvPr id="21510" name="Group 6"/>
              <p:cNvGrpSpPr/>
              <p:nvPr/>
            </p:nvGrpSpPr>
            <p:grpSpPr bwMode="auto">
              <a:xfrm>
                <a:off x="3000" y="1310"/>
                <a:ext cx="3890" cy="5700"/>
                <a:chOff x="3000" y="1310"/>
                <a:chExt cx="3890" cy="5700"/>
              </a:xfrm>
            </p:grpSpPr>
            <p:sp>
              <p:nvSpPr>
                <p:cNvPr id="2" name="Text Box 7"/>
                <p:cNvSpPr txBox="1">
                  <a:spLocks noChangeArrowheads="1"/>
                </p:cNvSpPr>
                <p:nvPr/>
              </p:nvSpPr>
              <p:spPr bwMode="auto">
                <a:xfrm>
                  <a:off x="3648" y="4370"/>
                  <a:ext cx="582" cy="250"/>
                </a:xfrm>
                <a:prstGeom prst="rect">
                  <a:avLst/>
                </a:prstGeom>
                <a:solidFill>
                  <a:schemeClr val="accent2">
                    <a:lumMod val="40000"/>
                    <a:lumOff val="60000"/>
                  </a:schemeClr>
                </a:solidFill>
                <a:ln w="9525">
                  <a:noFill/>
                  <a:miter lim="800000"/>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500">
                      <a:latin typeface="STXinwei" pitchFamily="2" charset="-122"/>
                      <a:ea typeface="STXinwei" pitchFamily="2" charset="-122"/>
                    </a:rPr>
                    <a:t>id≠0</a:t>
                  </a:r>
                  <a:endParaRPr lang="zh-CN" sz="1500">
                    <a:latin typeface="STXinwei" pitchFamily="2" charset="-122"/>
                    <a:ea typeface="STXinwei" pitchFamily="2" charset="-122"/>
                  </a:endParaRPr>
                </a:p>
              </p:txBody>
            </p:sp>
            <p:grpSp>
              <p:nvGrpSpPr>
                <p:cNvPr id="21513" name="Group 8"/>
                <p:cNvGrpSpPr/>
                <p:nvPr/>
              </p:nvGrpSpPr>
              <p:grpSpPr bwMode="auto">
                <a:xfrm>
                  <a:off x="3000" y="1310"/>
                  <a:ext cx="3890" cy="5700"/>
                  <a:chOff x="3000" y="1310"/>
                  <a:chExt cx="3890" cy="5700"/>
                </a:xfrm>
              </p:grpSpPr>
              <p:grpSp>
                <p:nvGrpSpPr>
                  <p:cNvPr id="21514" name="Group 9"/>
                  <p:cNvGrpSpPr/>
                  <p:nvPr/>
                </p:nvGrpSpPr>
                <p:grpSpPr bwMode="auto">
                  <a:xfrm>
                    <a:off x="3000" y="1310"/>
                    <a:ext cx="3890" cy="5690"/>
                    <a:chOff x="3000" y="1320"/>
                    <a:chExt cx="3890" cy="5690"/>
                  </a:xfrm>
                </p:grpSpPr>
                <p:sp>
                  <p:nvSpPr>
                    <p:cNvPr id="21516" name="Text Box 10"/>
                    <p:cNvSpPr txBox="1">
                      <a:spLocks noChangeArrowheads="1"/>
                    </p:cNvSpPr>
                    <p:nvPr/>
                  </p:nvSpPr>
                  <p:spPr bwMode="auto">
                    <a:xfrm>
                      <a:off x="3116" y="4797"/>
                      <a:ext cx="450" cy="350"/>
                    </a:xfrm>
                    <a:prstGeom prst="rect">
                      <a:avLst/>
                    </a:prstGeom>
                    <a:solidFill>
                      <a:srgbClr val="FFCC00"/>
                    </a:solidFill>
                    <a:ln>
                      <a:noFill/>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500">
                          <a:latin typeface="STXinwei" pitchFamily="2" charset="-122"/>
                          <a:ea typeface="STXinwei" pitchFamily="2" charset="-122"/>
                        </a:rPr>
                        <a:t>无</a:t>
                      </a:r>
                      <a:endParaRPr lang="zh-CN" sz="1500">
                        <a:latin typeface="STXinwei" pitchFamily="2" charset="-122"/>
                        <a:ea typeface="STXinwei" pitchFamily="2" charset="-122"/>
                      </a:endParaRPr>
                    </a:p>
                  </p:txBody>
                </p:sp>
                <p:grpSp>
                  <p:nvGrpSpPr>
                    <p:cNvPr id="21517" name="Group 11"/>
                    <p:cNvGrpSpPr/>
                    <p:nvPr/>
                  </p:nvGrpSpPr>
                  <p:grpSpPr bwMode="auto">
                    <a:xfrm>
                      <a:off x="3000" y="1320"/>
                      <a:ext cx="3890" cy="5690"/>
                      <a:chOff x="3000" y="1320"/>
                      <a:chExt cx="3890" cy="5690"/>
                    </a:xfrm>
                  </p:grpSpPr>
                  <p:sp>
                    <p:nvSpPr>
                      <p:cNvPr id="21518" name="Text Box 12"/>
                      <p:cNvSpPr txBox="1">
                        <a:spLocks noChangeArrowheads="1"/>
                      </p:cNvSpPr>
                      <p:nvPr/>
                    </p:nvSpPr>
                    <p:spPr bwMode="auto">
                      <a:xfrm>
                        <a:off x="5206" y="4797"/>
                        <a:ext cx="450" cy="350"/>
                      </a:xfrm>
                      <a:prstGeom prst="rect">
                        <a:avLst/>
                      </a:prstGeom>
                      <a:solidFill>
                        <a:srgbClr val="FFCC00"/>
                      </a:solidFill>
                      <a:ln>
                        <a:noFill/>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500">
                            <a:latin typeface="STXinwei" pitchFamily="2" charset="-122"/>
                            <a:ea typeface="STXinwei" pitchFamily="2" charset="-122"/>
                          </a:rPr>
                          <a:t>有</a:t>
                        </a:r>
                        <a:endParaRPr lang="zh-CN" altLang="en-US" sz="1500">
                          <a:latin typeface="STXinwei" pitchFamily="2" charset="-122"/>
                          <a:ea typeface="STXinwei" pitchFamily="2" charset="-122"/>
                        </a:endParaRPr>
                      </a:p>
                    </p:txBody>
                  </p:sp>
                  <p:sp>
                    <p:nvSpPr>
                      <p:cNvPr id="3" name="Text Box 13"/>
                      <p:cNvSpPr txBox="1">
                        <a:spLocks noChangeArrowheads="1"/>
                      </p:cNvSpPr>
                      <p:nvPr/>
                    </p:nvSpPr>
                    <p:spPr bwMode="auto">
                      <a:xfrm>
                        <a:off x="3760" y="1819"/>
                        <a:ext cx="1010" cy="430"/>
                      </a:xfrm>
                      <a:prstGeom prst="rect">
                        <a:avLst/>
                      </a:prstGeom>
                      <a:solidFill>
                        <a:schemeClr val="accent2">
                          <a:lumMod val="40000"/>
                          <a:lumOff val="60000"/>
                        </a:schemeClr>
                      </a:solidFill>
                      <a:ln w="9525">
                        <a:solidFill>
                          <a:srgbClr val="000000"/>
                        </a:solidFill>
                        <a:miter lim="800000"/>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1500" dirty="0">
                            <a:latin typeface="STXinwei" pitchFamily="2" charset="-122"/>
                            <a:ea typeface="STXinwei" pitchFamily="2" charset="-122"/>
                          </a:rPr>
                          <a:t>  读命令行</a:t>
                        </a:r>
                        <a:endParaRPr lang="zh-CN" altLang="en-US" sz="1500" dirty="0">
                          <a:latin typeface="STXinwei" pitchFamily="2" charset="-122"/>
                          <a:ea typeface="STXinwei" pitchFamily="2" charset="-122"/>
                        </a:endParaRPr>
                      </a:p>
                    </p:txBody>
                  </p:sp>
                  <p:sp>
                    <p:nvSpPr>
                      <p:cNvPr id="4" name="Text Box 14"/>
                      <p:cNvSpPr txBox="1">
                        <a:spLocks noChangeArrowheads="1"/>
                      </p:cNvSpPr>
                      <p:nvPr/>
                    </p:nvSpPr>
                    <p:spPr bwMode="auto">
                      <a:xfrm>
                        <a:off x="3760" y="2499"/>
                        <a:ext cx="1010" cy="850"/>
                      </a:xfrm>
                      <a:prstGeom prst="rect">
                        <a:avLst/>
                      </a:prstGeom>
                      <a:solidFill>
                        <a:schemeClr val="accent2">
                          <a:lumMod val="40000"/>
                          <a:lumOff val="60000"/>
                        </a:schemeClr>
                      </a:solidFill>
                      <a:ln w="9525">
                        <a:solidFill>
                          <a:srgbClr val="000000"/>
                        </a:solidFill>
                        <a:miter lim="800000"/>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500" dirty="0">
                            <a:latin typeface="STXinwei" pitchFamily="2" charset="-122"/>
                            <a:ea typeface="STXinwei" pitchFamily="2" charset="-122"/>
                          </a:rPr>
                          <a:t> 获命令名，按</a:t>
                        </a:r>
                        <a:r>
                          <a:rPr lang="en-US" altLang="zh-CN" sz="1500" dirty="0">
                            <a:latin typeface="STXinwei" pitchFamily="2" charset="-122"/>
                            <a:ea typeface="STXinwei" pitchFamily="2" charset="-122"/>
                          </a:rPr>
                          <a:t>exec( )</a:t>
                        </a:r>
                        <a:r>
                          <a:rPr lang="zh-CN" altLang="en-US" sz="1500" dirty="0">
                            <a:latin typeface="STXinwei" pitchFamily="2" charset="-122"/>
                            <a:ea typeface="STXinwei" pitchFamily="2" charset="-122"/>
                          </a:rPr>
                          <a:t>组  </a:t>
                        </a:r>
                        <a:endParaRPr lang="en-US" altLang="zh-CN" sz="1500" dirty="0">
                          <a:latin typeface="STXinwei" pitchFamily="2" charset="-122"/>
                          <a:ea typeface="STXinwei" pitchFamily="2" charset="-122"/>
                        </a:endParaRPr>
                      </a:p>
                      <a:p>
                        <a:pPr eaLnBrk="1" hangingPunct="1"/>
                        <a:r>
                          <a:rPr lang="en-US" altLang="zh-CN" sz="1500" dirty="0">
                            <a:latin typeface="STXinwei" pitchFamily="2" charset="-122"/>
                            <a:ea typeface="STXinwei" pitchFamily="2" charset="-122"/>
                          </a:rPr>
                          <a:t>    </a:t>
                        </a:r>
                        <a:r>
                          <a:rPr lang="zh-CN" altLang="en-US" sz="1500" dirty="0">
                            <a:latin typeface="STXinwei" pitchFamily="2" charset="-122"/>
                            <a:ea typeface="STXinwei" pitchFamily="2" charset="-122"/>
                          </a:rPr>
                          <a:t>织参数</a:t>
                        </a:r>
                        <a:endParaRPr lang="zh-CN" altLang="en-US" sz="1500" dirty="0">
                          <a:latin typeface="STXinwei" pitchFamily="2" charset="-122"/>
                          <a:ea typeface="STXinwei" pitchFamily="2" charset="-122"/>
                        </a:endParaRPr>
                      </a:p>
                    </p:txBody>
                  </p:sp>
                  <p:grpSp>
                    <p:nvGrpSpPr>
                      <p:cNvPr id="21521" name="Group 15"/>
                      <p:cNvGrpSpPr/>
                      <p:nvPr/>
                    </p:nvGrpSpPr>
                    <p:grpSpPr bwMode="auto">
                      <a:xfrm>
                        <a:off x="3583" y="3570"/>
                        <a:ext cx="1347" cy="752"/>
                        <a:chOff x="5193" y="3440"/>
                        <a:chExt cx="1347" cy="752"/>
                      </a:xfrm>
                    </p:grpSpPr>
                    <p:sp>
                      <p:nvSpPr>
                        <p:cNvPr id="21520" name="AutoShape 16"/>
                        <p:cNvSpPr>
                          <a:spLocks noChangeArrowheads="1"/>
                        </p:cNvSpPr>
                        <p:nvPr/>
                      </p:nvSpPr>
                      <p:spPr bwMode="auto">
                        <a:xfrm>
                          <a:off x="5193" y="3440"/>
                          <a:ext cx="1347" cy="752"/>
                        </a:xfrm>
                        <a:prstGeom prst="flowChartDecision">
                          <a:avLst/>
                        </a:prstGeom>
                        <a:solidFill>
                          <a:schemeClr val="accent2">
                            <a:lumMod val="40000"/>
                            <a:lumOff val="60000"/>
                          </a:schemeClr>
                        </a:solidFill>
                        <a:ln w="9525">
                          <a:solidFill>
                            <a:srgbClr val="000000"/>
                          </a:solidFill>
                          <a:miter lim="800000"/>
                        </a:ln>
                      </p:spPr>
                      <p:txBody>
                        <a:bodyPr anchor="ctr" anchorCtr="1"/>
                        <a:lstStyle/>
                        <a:p>
                          <a:pPr>
                            <a:defRPr/>
                          </a:pPr>
                          <a:endParaRPr lang="zh-CN" altLang="en-US">
                            <a:latin typeface="STXinwei" pitchFamily="2" charset="-122"/>
                            <a:ea typeface="STXinwei" pitchFamily="2" charset="-122"/>
                          </a:endParaRPr>
                        </a:p>
                      </p:txBody>
                    </p:sp>
                    <p:sp>
                      <p:nvSpPr>
                        <p:cNvPr id="21555" name="Text Box 17"/>
                        <p:cNvSpPr txBox="1">
                          <a:spLocks noChangeArrowheads="1"/>
                        </p:cNvSpPr>
                        <p:nvPr/>
                      </p:nvSpPr>
                      <p:spPr bwMode="auto">
                        <a:xfrm>
                          <a:off x="5481" y="3650"/>
                          <a:ext cx="850" cy="350"/>
                        </a:xfrm>
                        <a:prstGeom prst="rect">
                          <a:avLst/>
                        </a:prstGeom>
                        <a:solidFill>
                          <a:srgbClr val="CCFF66"/>
                        </a:solidFill>
                        <a:ln>
                          <a:noFill/>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500" dirty="0">
                              <a:latin typeface="STXinwei" pitchFamily="2" charset="-122"/>
                              <a:ea typeface="STXinwei" pitchFamily="2" charset="-122"/>
                            </a:rPr>
                            <a:t>id=fork( )</a:t>
                          </a:r>
                          <a:endParaRPr lang="zh-CN" sz="1500" dirty="0">
                            <a:latin typeface="STXinwei" pitchFamily="2" charset="-122"/>
                            <a:ea typeface="STXinwei" pitchFamily="2" charset="-122"/>
                          </a:endParaRPr>
                        </a:p>
                      </p:txBody>
                    </p:sp>
                  </p:grpSp>
                  <p:sp>
                    <p:nvSpPr>
                      <p:cNvPr id="21522" name="Text Box 18"/>
                      <p:cNvSpPr txBox="1">
                        <a:spLocks noChangeArrowheads="1"/>
                      </p:cNvSpPr>
                      <p:nvPr/>
                    </p:nvSpPr>
                    <p:spPr bwMode="auto">
                      <a:xfrm>
                        <a:off x="3760" y="1320"/>
                        <a:ext cx="1010" cy="350"/>
                      </a:xfrm>
                      <a:prstGeom prst="rect">
                        <a:avLst/>
                      </a:prstGeom>
                      <a:solidFill>
                        <a:srgbClr val="FFC000"/>
                      </a:solidFill>
                      <a:ln>
                        <a:noFill/>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500">
                            <a:latin typeface="STXinwei" pitchFamily="2" charset="-122"/>
                            <a:ea typeface="STXinwei" pitchFamily="2" charset="-122"/>
                          </a:rPr>
                          <a:t>   终端进程</a:t>
                        </a:r>
                        <a:endParaRPr lang="zh-CN" altLang="en-US" sz="1500">
                          <a:latin typeface="STXinwei" pitchFamily="2" charset="-122"/>
                          <a:ea typeface="STXinwei" pitchFamily="2" charset="-122"/>
                        </a:endParaRPr>
                      </a:p>
                    </p:txBody>
                  </p:sp>
                  <p:cxnSp>
                    <p:nvCxnSpPr>
                      <p:cNvPr id="21523" name="AutoShape 19"/>
                      <p:cNvCxnSpPr>
                        <a:cxnSpLocks noChangeShapeType="1"/>
                      </p:cNvCxnSpPr>
                      <p:nvPr/>
                    </p:nvCxnSpPr>
                    <p:spPr bwMode="auto">
                      <a:xfrm>
                        <a:off x="4250" y="1580"/>
                        <a:ext cx="0" cy="240"/>
                      </a:xfrm>
                      <a:prstGeom prst="straightConnector1">
                        <a:avLst/>
                      </a:prstGeom>
                      <a:noFill/>
                      <a:ln w="9525">
                        <a:solidFill>
                          <a:srgbClr val="000000"/>
                        </a:solidFill>
                        <a:round/>
                        <a:tailEnd type="triangle" w="med" len="med"/>
                      </a:ln>
                    </p:spPr>
                  </p:cxnSp>
                  <p:cxnSp>
                    <p:nvCxnSpPr>
                      <p:cNvPr id="21524" name="AutoShape 20"/>
                      <p:cNvCxnSpPr>
                        <a:cxnSpLocks noChangeShapeType="1"/>
                      </p:cNvCxnSpPr>
                      <p:nvPr/>
                    </p:nvCxnSpPr>
                    <p:spPr bwMode="auto">
                      <a:xfrm>
                        <a:off x="4250" y="2250"/>
                        <a:ext cx="0" cy="240"/>
                      </a:xfrm>
                      <a:prstGeom prst="straightConnector1">
                        <a:avLst/>
                      </a:prstGeom>
                      <a:noFill/>
                      <a:ln w="9525">
                        <a:solidFill>
                          <a:srgbClr val="000000"/>
                        </a:solidFill>
                        <a:round/>
                        <a:tailEnd type="triangle" w="med" len="med"/>
                      </a:ln>
                    </p:spPr>
                  </p:cxnSp>
                  <p:cxnSp>
                    <p:nvCxnSpPr>
                      <p:cNvPr id="21525" name="AutoShape 21"/>
                      <p:cNvCxnSpPr>
                        <a:cxnSpLocks noChangeShapeType="1"/>
                      </p:cNvCxnSpPr>
                      <p:nvPr/>
                    </p:nvCxnSpPr>
                    <p:spPr bwMode="auto">
                      <a:xfrm>
                        <a:off x="4270" y="3350"/>
                        <a:ext cx="0" cy="240"/>
                      </a:xfrm>
                      <a:prstGeom prst="straightConnector1">
                        <a:avLst/>
                      </a:prstGeom>
                      <a:noFill/>
                      <a:ln w="9525">
                        <a:solidFill>
                          <a:srgbClr val="000000"/>
                        </a:solidFill>
                        <a:round/>
                        <a:tailEnd type="triangle" w="med" len="med"/>
                      </a:ln>
                    </p:spPr>
                  </p:cxnSp>
                  <p:cxnSp>
                    <p:nvCxnSpPr>
                      <p:cNvPr id="21526" name="AutoShape 22"/>
                      <p:cNvCxnSpPr>
                        <a:cxnSpLocks noChangeShapeType="1"/>
                      </p:cNvCxnSpPr>
                      <p:nvPr/>
                    </p:nvCxnSpPr>
                    <p:spPr bwMode="auto">
                      <a:xfrm>
                        <a:off x="4250" y="4320"/>
                        <a:ext cx="0" cy="240"/>
                      </a:xfrm>
                      <a:prstGeom prst="straightConnector1">
                        <a:avLst/>
                      </a:prstGeom>
                      <a:noFill/>
                      <a:ln w="9525">
                        <a:solidFill>
                          <a:srgbClr val="000000"/>
                        </a:solidFill>
                        <a:round/>
                        <a:tailEnd type="triangle" w="med" len="med"/>
                      </a:ln>
                    </p:spPr>
                  </p:cxnSp>
                  <p:sp>
                    <p:nvSpPr>
                      <p:cNvPr id="21527" name="Text Box 23"/>
                      <p:cNvSpPr txBox="1">
                        <a:spLocks noChangeArrowheads="1"/>
                      </p:cNvSpPr>
                      <p:nvPr/>
                    </p:nvSpPr>
                    <p:spPr bwMode="auto">
                      <a:xfrm>
                        <a:off x="4568" y="4320"/>
                        <a:ext cx="560" cy="280"/>
                      </a:xfrm>
                      <a:prstGeom prst="rect">
                        <a:avLst/>
                      </a:prstGeom>
                      <a:solidFill>
                        <a:srgbClr val="6699FF"/>
                      </a:solidFill>
                      <a:ln>
                        <a:noFill/>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500" dirty="0">
                            <a:latin typeface="STXinwei" pitchFamily="2" charset="-122"/>
                            <a:ea typeface="STXinwei" pitchFamily="2" charset="-122"/>
                          </a:rPr>
                          <a:t>id=0</a:t>
                        </a:r>
                        <a:endParaRPr lang="zh-CN" sz="1500" dirty="0">
                          <a:latin typeface="STXinwei" pitchFamily="2" charset="-122"/>
                          <a:ea typeface="STXinwei" pitchFamily="2" charset="-122"/>
                        </a:endParaRPr>
                      </a:p>
                    </p:txBody>
                  </p:sp>
                  <p:grpSp>
                    <p:nvGrpSpPr>
                      <p:cNvPr id="21528" name="Group 24"/>
                      <p:cNvGrpSpPr/>
                      <p:nvPr/>
                    </p:nvGrpSpPr>
                    <p:grpSpPr bwMode="auto">
                      <a:xfrm>
                        <a:off x="3583" y="4560"/>
                        <a:ext cx="1347" cy="752"/>
                        <a:chOff x="5193" y="3440"/>
                        <a:chExt cx="1347" cy="752"/>
                      </a:xfrm>
                    </p:grpSpPr>
                    <p:sp>
                      <p:nvSpPr>
                        <p:cNvPr id="5" name="AutoShape 25"/>
                        <p:cNvSpPr>
                          <a:spLocks noChangeArrowheads="1"/>
                        </p:cNvSpPr>
                        <p:nvPr/>
                      </p:nvSpPr>
                      <p:spPr bwMode="auto">
                        <a:xfrm>
                          <a:off x="5193" y="3440"/>
                          <a:ext cx="1347" cy="752"/>
                        </a:xfrm>
                        <a:prstGeom prst="flowChartDecision">
                          <a:avLst/>
                        </a:prstGeom>
                        <a:solidFill>
                          <a:schemeClr val="accent2">
                            <a:lumMod val="40000"/>
                            <a:lumOff val="60000"/>
                          </a:schemeClr>
                        </a:solidFill>
                        <a:ln w="9525">
                          <a:solidFill>
                            <a:srgbClr val="000000"/>
                          </a:solidFill>
                          <a:miter lim="800000"/>
                        </a:ln>
                      </p:spPr>
                      <p:txBody>
                        <a:bodyPr anchor="ctr" anchorCtr="1"/>
                        <a:lstStyle/>
                        <a:p>
                          <a:pPr>
                            <a:defRPr/>
                          </a:pPr>
                          <a:endParaRPr lang="zh-CN" altLang="en-US">
                            <a:latin typeface="STXinwei" pitchFamily="2" charset="-122"/>
                            <a:ea typeface="STXinwei" pitchFamily="2" charset="-122"/>
                          </a:endParaRPr>
                        </a:p>
                      </p:txBody>
                    </p:sp>
                    <p:sp>
                      <p:nvSpPr>
                        <p:cNvPr id="6" name="Text Box 26"/>
                        <p:cNvSpPr txBox="1">
                          <a:spLocks noChangeArrowheads="1"/>
                        </p:cNvSpPr>
                        <p:nvPr/>
                      </p:nvSpPr>
                      <p:spPr bwMode="auto">
                        <a:xfrm>
                          <a:off x="5380" y="3721"/>
                          <a:ext cx="910" cy="279"/>
                        </a:xfrm>
                        <a:prstGeom prst="rect">
                          <a:avLst/>
                        </a:prstGeom>
                        <a:solidFill>
                          <a:srgbClr val="CCFF66"/>
                        </a:solidFill>
                        <a:ln w="9525">
                          <a:solidFill>
                            <a:srgbClr val="92D050"/>
                          </a:solidFill>
                          <a:miter lim="800000"/>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500" dirty="0">
                              <a:latin typeface="STXinwei" pitchFamily="2" charset="-122"/>
                              <a:ea typeface="STXinwei" pitchFamily="2" charset="-122"/>
                            </a:rPr>
                            <a:t>有”</a:t>
                          </a:r>
                          <a:r>
                            <a:rPr lang="en-US" altLang="zh-CN" sz="1500" dirty="0">
                              <a:latin typeface="STXinwei" pitchFamily="2" charset="-122"/>
                              <a:ea typeface="STXinwei" pitchFamily="2" charset="-122"/>
                            </a:rPr>
                            <a:t>&amp;”</a:t>
                          </a:r>
                          <a:r>
                            <a:rPr lang="zh-CN" altLang="en-US" sz="1500" dirty="0">
                              <a:latin typeface="STXinwei" pitchFamily="2" charset="-122"/>
                              <a:ea typeface="STXinwei" pitchFamily="2" charset="-122"/>
                            </a:rPr>
                            <a:t>吗</a:t>
                          </a:r>
                          <a:endParaRPr lang="zh-CN" altLang="en-US" sz="1500" dirty="0">
                            <a:latin typeface="STXinwei" pitchFamily="2" charset="-122"/>
                            <a:ea typeface="STXinwei" pitchFamily="2" charset="-122"/>
                          </a:endParaRPr>
                        </a:p>
                      </p:txBody>
                    </p:sp>
                  </p:grpSp>
                  <p:cxnSp>
                    <p:nvCxnSpPr>
                      <p:cNvPr id="21529" name="AutoShape 27"/>
                      <p:cNvCxnSpPr>
                        <a:cxnSpLocks noChangeShapeType="1"/>
                      </p:cNvCxnSpPr>
                      <p:nvPr/>
                    </p:nvCxnSpPr>
                    <p:spPr bwMode="auto">
                      <a:xfrm>
                        <a:off x="4250" y="5310"/>
                        <a:ext cx="0" cy="240"/>
                      </a:xfrm>
                      <a:prstGeom prst="straightConnector1">
                        <a:avLst/>
                      </a:prstGeom>
                      <a:noFill/>
                      <a:ln w="9525">
                        <a:solidFill>
                          <a:srgbClr val="000000"/>
                        </a:solidFill>
                        <a:round/>
                        <a:tailEnd type="triangle" w="med" len="med"/>
                      </a:ln>
                    </p:spPr>
                  </p:cxnSp>
                  <p:sp>
                    <p:nvSpPr>
                      <p:cNvPr id="21532" name="Text Box 28"/>
                      <p:cNvSpPr txBox="1">
                        <a:spLocks noChangeArrowheads="1"/>
                      </p:cNvSpPr>
                      <p:nvPr/>
                    </p:nvSpPr>
                    <p:spPr bwMode="auto">
                      <a:xfrm>
                        <a:off x="3720" y="5550"/>
                        <a:ext cx="960" cy="549"/>
                      </a:xfrm>
                      <a:prstGeom prst="rect">
                        <a:avLst/>
                      </a:prstGeom>
                      <a:solidFill>
                        <a:schemeClr val="tx2">
                          <a:lumMod val="40000"/>
                          <a:lumOff val="60000"/>
                        </a:schemeClr>
                      </a:solidFill>
                      <a:ln w="9525">
                        <a:solidFill>
                          <a:srgbClr val="000000"/>
                        </a:solidFill>
                        <a:miter lim="800000"/>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500" dirty="0">
                            <a:latin typeface="STXinwei" pitchFamily="2" charset="-122"/>
                            <a:ea typeface="STXinwei" pitchFamily="2" charset="-122"/>
                          </a:rPr>
                          <a:t>Wait</a:t>
                        </a:r>
                        <a:r>
                          <a:rPr lang="zh-CN" altLang="en-US" sz="1500" dirty="0">
                            <a:latin typeface="STXinwei" pitchFamily="2" charset="-122"/>
                            <a:ea typeface="STXinwei" pitchFamily="2" charset="-122"/>
                          </a:rPr>
                          <a:t>等子进</a:t>
                        </a:r>
                        <a:endParaRPr lang="en-US" altLang="zh-CN" sz="1500" dirty="0">
                          <a:latin typeface="STXinwei" pitchFamily="2" charset="-122"/>
                          <a:ea typeface="STXinwei" pitchFamily="2" charset="-122"/>
                        </a:endParaRPr>
                      </a:p>
                      <a:p>
                        <a:pPr eaLnBrk="1" hangingPunct="1"/>
                        <a:r>
                          <a:rPr lang="zh-CN" altLang="en-US" sz="1500" dirty="0">
                            <a:latin typeface="STXinwei" pitchFamily="2" charset="-122"/>
                            <a:ea typeface="STXinwei" pitchFamily="2" charset="-122"/>
                          </a:rPr>
                          <a:t>程结束</a:t>
                        </a:r>
                        <a:endParaRPr lang="zh-CN" altLang="en-US" sz="1500" dirty="0">
                          <a:latin typeface="STXinwei" pitchFamily="2" charset="-122"/>
                          <a:ea typeface="STXinwei" pitchFamily="2" charset="-122"/>
                        </a:endParaRPr>
                      </a:p>
                    </p:txBody>
                  </p:sp>
                  <p:sp>
                    <p:nvSpPr>
                      <p:cNvPr id="21533" name="Text Box 29"/>
                      <p:cNvSpPr txBox="1">
                        <a:spLocks noChangeArrowheads="1"/>
                      </p:cNvSpPr>
                      <p:nvPr/>
                    </p:nvSpPr>
                    <p:spPr bwMode="auto">
                      <a:xfrm>
                        <a:off x="3529" y="6359"/>
                        <a:ext cx="1339" cy="430"/>
                      </a:xfrm>
                      <a:prstGeom prst="rect">
                        <a:avLst/>
                      </a:prstGeom>
                      <a:solidFill>
                        <a:schemeClr val="accent2">
                          <a:lumMod val="40000"/>
                          <a:lumOff val="60000"/>
                        </a:schemeClr>
                      </a:solidFill>
                      <a:ln w="9525">
                        <a:solidFill>
                          <a:srgbClr val="000000"/>
                        </a:solidFill>
                        <a:miter lim="800000"/>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500" dirty="0">
                            <a:latin typeface="STXinwei" pitchFamily="2" charset="-122"/>
                            <a:ea typeface="STXinwei" pitchFamily="2" charset="-122"/>
                          </a:rPr>
                          <a:t>显示提示符”</a:t>
                        </a:r>
                        <a:r>
                          <a:rPr lang="en-US" altLang="zh-CN" sz="1500" dirty="0">
                            <a:latin typeface="STXinwei" pitchFamily="2" charset="-122"/>
                            <a:ea typeface="STXinwei" pitchFamily="2" charset="-122"/>
                          </a:rPr>
                          <a:t>$</a:t>
                        </a:r>
                        <a:endParaRPr lang="zh-CN" sz="1500" dirty="0">
                          <a:latin typeface="STXinwei" pitchFamily="2" charset="-122"/>
                          <a:ea typeface="STXinwei" pitchFamily="2" charset="-122"/>
                        </a:endParaRPr>
                      </a:p>
                    </p:txBody>
                  </p:sp>
                  <p:cxnSp>
                    <p:nvCxnSpPr>
                      <p:cNvPr id="7" name="AutoShape 30"/>
                      <p:cNvCxnSpPr>
                        <a:cxnSpLocks noChangeShapeType="1"/>
                      </p:cNvCxnSpPr>
                      <p:nvPr/>
                    </p:nvCxnSpPr>
                    <p:spPr bwMode="auto">
                      <a:xfrm>
                        <a:off x="4230" y="6100"/>
                        <a:ext cx="0" cy="240"/>
                      </a:xfrm>
                      <a:prstGeom prst="straightConnector1">
                        <a:avLst/>
                      </a:prstGeom>
                      <a:noFill/>
                      <a:ln w="9525">
                        <a:solidFill>
                          <a:srgbClr val="000000"/>
                        </a:solidFill>
                        <a:round/>
                        <a:tailEnd type="triangle" w="med" len="med"/>
                      </a:ln>
                    </p:spPr>
                  </p:cxnSp>
                  <p:cxnSp>
                    <p:nvCxnSpPr>
                      <p:cNvPr id="8" name="AutoShape 31"/>
                      <p:cNvCxnSpPr>
                        <a:cxnSpLocks noChangeShapeType="1"/>
                      </p:cNvCxnSpPr>
                      <p:nvPr/>
                    </p:nvCxnSpPr>
                    <p:spPr bwMode="auto">
                      <a:xfrm>
                        <a:off x="3000" y="7000"/>
                        <a:ext cx="1230" cy="10"/>
                      </a:xfrm>
                      <a:prstGeom prst="straightConnector1">
                        <a:avLst/>
                      </a:prstGeom>
                      <a:noFill/>
                      <a:ln w="9525">
                        <a:solidFill>
                          <a:srgbClr val="000000"/>
                        </a:solidFill>
                        <a:round/>
                      </a:ln>
                    </p:spPr>
                  </p:cxnSp>
                  <p:cxnSp>
                    <p:nvCxnSpPr>
                      <p:cNvPr id="21534" name="AutoShape 32"/>
                      <p:cNvCxnSpPr>
                        <a:cxnSpLocks noChangeShapeType="1"/>
                      </p:cNvCxnSpPr>
                      <p:nvPr/>
                    </p:nvCxnSpPr>
                    <p:spPr bwMode="auto">
                      <a:xfrm flipV="1">
                        <a:off x="3000" y="1711"/>
                        <a:ext cx="0" cy="5289"/>
                      </a:xfrm>
                      <a:prstGeom prst="straightConnector1">
                        <a:avLst/>
                      </a:prstGeom>
                      <a:noFill/>
                      <a:ln w="9525">
                        <a:solidFill>
                          <a:srgbClr val="000000"/>
                        </a:solidFill>
                        <a:round/>
                      </a:ln>
                    </p:spPr>
                  </p:cxnSp>
                  <p:cxnSp>
                    <p:nvCxnSpPr>
                      <p:cNvPr id="21535" name="AutoShape 33"/>
                      <p:cNvCxnSpPr>
                        <a:cxnSpLocks noChangeShapeType="1"/>
                      </p:cNvCxnSpPr>
                      <p:nvPr/>
                    </p:nvCxnSpPr>
                    <p:spPr bwMode="auto">
                      <a:xfrm>
                        <a:off x="3000" y="1711"/>
                        <a:ext cx="1250" cy="0"/>
                      </a:xfrm>
                      <a:prstGeom prst="straightConnector1">
                        <a:avLst/>
                      </a:prstGeom>
                      <a:noFill/>
                      <a:ln w="9525">
                        <a:solidFill>
                          <a:srgbClr val="000000"/>
                        </a:solidFill>
                        <a:round/>
                        <a:tailEnd type="triangle" w="med" len="med"/>
                      </a:ln>
                    </p:spPr>
                  </p:cxnSp>
                  <p:cxnSp>
                    <p:nvCxnSpPr>
                      <p:cNvPr id="21536" name="AutoShape 34"/>
                      <p:cNvCxnSpPr>
                        <a:cxnSpLocks noChangeShapeType="1"/>
                      </p:cNvCxnSpPr>
                      <p:nvPr/>
                    </p:nvCxnSpPr>
                    <p:spPr bwMode="auto">
                      <a:xfrm>
                        <a:off x="5210" y="4920"/>
                        <a:ext cx="0" cy="1330"/>
                      </a:xfrm>
                      <a:prstGeom prst="straightConnector1">
                        <a:avLst/>
                      </a:prstGeom>
                      <a:noFill/>
                      <a:ln w="9525">
                        <a:solidFill>
                          <a:srgbClr val="000000"/>
                        </a:solidFill>
                        <a:round/>
                      </a:ln>
                    </p:spPr>
                  </p:cxnSp>
                  <p:cxnSp>
                    <p:nvCxnSpPr>
                      <p:cNvPr id="21537" name="AutoShape 35"/>
                      <p:cNvCxnSpPr>
                        <a:cxnSpLocks noChangeShapeType="1"/>
                      </p:cNvCxnSpPr>
                      <p:nvPr/>
                    </p:nvCxnSpPr>
                    <p:spPr bwMode="auto">
                      <a:xfrm flipH="1">
                        <a:off x="4270" y="6250"/>
                        <a:ext cx="940" cy="0"/>
                      </a:xfrm>
                      <a:prstGeom prst="straightConnector1">
                        <a:avLst/>
                      </a:prstGeom>
                      <a:noFill/>
                      <a:ln w="9525">
                        <a:solidFill>
                          <a:srgbClr val="000000"/>
                        </a:solidFill>
                        <a:round/>
                        <a:tailEnd type="triangle" w="med" len="med"/>
                      </a:ln>
                    </p:spPr>
                  </p:cxnSp>
                  <p:cxnSp>
                    <p:nvCxnSpPr>
                      <p:cNvPr id="21538" name="AutoShape 36"/>
                      <p:cNvCxnSpPr>
                        <a:cxnSpLocks noChangeShapeType="1"/>
                      </p:cNvCxnSpPr>
                      <p:nvPr/>
                    </p:nvCxnSpPr>
                    <p:spPr bwMode="auto">
                      <a:xfrm>
                        <a:off x="6440" y="2280"/>
                        <a:ext cx="0" cy="240"/>
                      </a:xfrm>
                      <a:prstGeom prst="straightConnector1">
                        <a:avLst/>
                      </a:prstGeom>
                      <a:noFill/>
                      <a:ln w="9525">
                        <a:solidFill>
                          <a:srgbClr val="000000"/>
                        </a:solidFill>
                        <a:round/>
                        <a:tailEnd type="triangle" w="med" len="med"/>
                      </a:ln>
                    </p:spPr>
                  </p:cxnSp>
                  <p:grpSp>
                    <p:nvGrpSpPr>
                      <p:cNvPr id="21539" name="Group 37"/>
                      <p:cNvGrpSpPr/>
                      <p:nvPr/>
                    </p:nvGrpSpPr>
                    <p:grpSpPr bwMode="auto">
                      <a:xfrm>
                        <a:off x="6070" y="1470"/>
                        <a:ext cx="740" cy="790"/>
                        <a:chOff x="7500" y="1580"/>
                        <a:chExt cx="740" cy="790"/>
                      </a:xfrm>
                    </p:grpSpPr>
                    <p:sp>
                      <p:nvSpPr>
                        <p:cNvPr id="9" name="Oval 38"/>
                        <p:cNvSpPr>
                          <a:spLocks noChangeArrowheads="1"/>
                        </p:cNvSpPr>
                        <p:nvPr/>
                      </p:nvSpPr>
                      <p:spPr bwMode="auto">
                        <a:xfrm>
                          <a:off x="7497" y="1580"/>
                          <a:ext cx="746" cy="790"/>
                        </a:xfrm>
                        <a:prstGeom prst="ellipse">
                          <a:avLst/>
                        </a:prstGeom>
                        <a:solidFill>
                          <a:schemeClr val="tx2">
                            <a:lumMod val="40000"/>
                            <a:lumOff val="60000"/>
                          </a:schemeClr>
                        </a:solidFill>
                        <a:ln w="9525">
                          <a:solidFill>
                            <a:srgbClr val="000000"/>
                          </a:solidFill>
                          <a:round/>
                        </a:ln>
                      </p:spPr>
                      <p:txBody>
                        <a:bodyPr anchor="ctr" anchorCtr="1"/>
                        <a:lstStyle/>
                        <a:p>
                          <a:pPr>
                            <a:defRPr/>
                          </a:pPr>
                          <a:endParaRPr lang="zh-CN" altLang="en-US">
                            <a:latin typeface="STXinwei" pitchFamily="2" charset="-122"/>
                            <a:ea typeface="STXinwei" pitchFamily="2" charset="-122"/>
                          </a:endParaRPr>
                        </a:p>
                      </p:txBody>
                    </p:sp>
                    <p:sp>
                      <p:nvSpPr>
                        <p:cNvPr id="10" name="Text Box 39"/>
                        <p:cNvSpPr txBox="1">
                          <a:spLocks noChangeArrowheads="1"/>
                        </p:cNvSpPr>
                        <p:nvPr/>
                      </p:nvSpPr>
                      <p:spPr bwMode="auto">
                        <a:xfrm>
                          <a:off x="7565" y="1783"/>
                          <a:ext cx="581" cy="349"/>
                        </a:xfrm>
                        <a:prstGeom prst="rect">
                          <a:avLst/>
                        </a:prstGeom>
                        <a:solidFill>
                          <a:schemeClr val="tx2">
                            <a:lumMod val="40000"/>
                            <a:lumOff val="60000"/>
                          </a:schemeClr>
                        </a:solidFill>
                        <a:ln w="9525">
                          <a:noFill/>
                          <a:miter lim="800000"/>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300">
                              <a:latin typeface="STXinwei" pitchFamily="2" charset="-122"/>
                              <a:ea typeface="STXinwei" pitchFamily="2" charset="-122"/>
                            </a:rPr>
                            <a:t>子进程</a:t>
                          </a:r>
                          <a:endParaRPr lang="zh-CN" altLang="en-US" sz="1300">
                            <a:latin typeface="STXinwei" pitchFamily="2" charset="-122"/>
                            <a:ea typeface="STXinwei" pitchFamily="2" charset="-122"/>
                          </a:endParaRPr>
                        </a:p>
                      </p:txBody>
                    </p:sp>
                  </p:grpSp>
                  <p:sp>
                    <p:nvSpPr>
                      <p:cNvPr id="21540" name="Text Box 40"/>
                      <p:cNvSpPr txBox="1">
                        <a:spLocks noChangeArrowheads="1"/>
                      </p:cNvSpPr>
                      <p:nvPr/>
                    </p:nvSpPr>
                    <p:spPr bwMode="auto">
                      <a:xfrm>
                        <a:off x="5930" y="2530"/>
                        <a:ext cx="960" cy="550"/>
                      </a:xfrm>
                      <a:prstGeom prst="rect">
                        <a:avLst/>
                      </a:prstGeom>
                      <a:solidFill>
                        <a:srgbClr val="6699FF"/>
                      </a:solidFill>
                      <a:ln w="9525">
                        <a:solidFill>
                          <a:srgbClr val="000000"/>
                        </a:solidFill>
                        <a:miter lim="800000"/>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500" dirty="0">
                            <a:latin typeface="STXinwei" pitchFamily="2" charset="-122"/>
                            <a:ea typeface="STXinwei" pitchFamily="2" charset="-122"/>
                          </a:rPr>
                          <a:t>exec ( )</a:t>
                        </a:r>
                        <a:r>
                          <a:rPr lang="zh-CN" altLang="en-US" sz="1500" dirty="0">
                            <a:latin typeface="STXinwei" pitchFamily="2" charset="-122"/>
                            <a:ea typeface="STXinwei" pitchFamily="2" charset="-122"/>
                          </a:rPr>
                          <a:t>替换  </a:t>
                        </a:r>
                        <a:endParaRPr lang="en-US" altLang="zh-CN" sz="1500" dirty="0">
                          <a:latin typeface="STXinwei" pitchFamily="2" charset="-122"/>
                          <a:ea typeface="STXinwei" pitchFamily="2" charset="-122"/>
                        </a:endParaRPr>
                      </a:p>
                      <a:p>
                        <a:pPr eaLnBrk="1" hangingPunct="1"/>
                        <a:r>
                          <a:rPr lang="en-US" altLang="zh-CN" sz="1500" dirty="0">
                            <a:latin typeface="STXinwei" pitchFamily="2" charset="-122"/>
                            <a:ea typeface="STXinwei" pitchFamily="2" charset="-122"/>
                          </a:rPr>
                          <a:t>   </a:t>
                        </a:r>
                        <a:r>
                          <a:rPr lang="zh-CN" altLang="en-US" sz="1500" dirty="0">
                            <a:latin typeface="STXinwei" pitchFamily="2" charset="-122"/>
                            <a:ea typeface="STXinwei" pitchFamily="2" charset="-122"/>
                          </a:rPr>
                          <a:t>进程映象</a:t>
                        </a:r>
                        <a:endParaRPr lang="zh-CN" altLang="en-US" sz="1500" dirty="0">
                          <a:latin typeface="STXinwei" pitchFamily="2" charset="-122"/>
                          <a:ea typeface="STXinwei" pitchFamily="2" charset="-122"/>
                        </a:endParaRPr>
                      </a:p>
                    </p:txBody>
                  </p:sp>
                  <p:sp>
                    <p:nvSpPr>
                      <p:cNvPr id="21541" name="Text Box 41"/>
                      <p:cNvSpPr txBox="1">
                        <a:spLocks noChangeArrowheads="1"/>
                      </p:cNvSpPr>
                      <p:nvPr/>
                    </p:nvSpPr>
                    <p:spPr bwMode="auto">
                      <a:xfrm>
                        <a:off x="5930" y="3300"/>
                        <a:ext cx="960" cy="550"/>
                      </a:xfrm>
                      <a:prstGeom prst="rect">
                        <a:avLst/>
                      </a:prstGeom>
                      <a:solidFill>
                        <a:srgbClr val="6699FF"/>
                      </a:solidFill>
                      <a:ln w="9525">
                        <a:solidFill>
                          <a:srgbClr val="000000"/>
                        </a:solidFill>
                        <a:miter lim="800000"/>
                      </a:ln>
                    </p:spPr>
                    <p:txBody>
                      <a:bodyPr anchor="ctr" anchorCtr="1"/>
                      <a:lstStyle>
                        <a:lvl1pPr marL="342900" indent="-342900" eaLnBrk="0" hangingPunct="0">
                          <a:defRPr kumimoji="1" sz="2400">
                            <a:solidFill>
                              <a:schemeClr val="tx1"/>
                            </a:solidFill>
                            <a:latin typeface="Times New Roman" pitchFamily="18" charset="0"/>
                            <a:ea typeface="宋体" pitchFamily="2" charset="-122"/>
                            <a:cs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lvl="1" eaLnBrk="1" hangingPunct="1"/>
                        <a:r>
                          <a:rPr lang="zh-CN" altLang="en-US" sz="1500" dirty="0">
                            <a:latin typeface="STXinwei" pitchFamily="2" charset="-122"/>
                            <a:ea typeface="STXinwei" pitchFamily="2" charset="-122"/>
                          </a:rPr>
                          <a:t>   运行命令</a:t>
                        </a:r>
                        <a:endParaRPr lang="en-US" altLang="zh-CN" sz="1500" dirty="0">
                          <a:latin typeface="STXinwei" pitchFamily="2" charset="-122"/>
                          <a:ea typeface="STXinwei" pitchFamily="2" charset="-122"/>
                        </a:endParaRPr>
                      </a:p>
                      <a:p>
                        <a:pPr marL="0" lvl="1" eaLnBrk="1" hangingPunct="1"/>
                        <a:r>
                          <a:rPr lang="en-US" altLang="zh-CN" sz="1500" dirty="0">
                            <a:latin typeface="STXinwei" pitchFamily="2" charset="-122"/>
                            <a:ea typeface="STXinwei" pitchFamily="2" charset="-122"/>
                          </a:rPr>
                          <a:t>      </a:t>
                        </a:r>
                        <a:r>
                          <a:rPr lang="zh-CN" altLang="en-US" sz="1500" dirty="0">
                            <a:latin typeface="STXinwei" pitchFamily="2" charset="-122"/>
                            <a:ea typeface="STXinwei" pitchFamily="2" charset="-122"/>
                          </a:rPr>
                          <a:t>文件</a:t>
                        </a:r>
                        <a:endParaRPr lang="zh-CN" altLang="en-US" sz="1500" dirty="0">
                          <a:latin typeface="STXinwei" pitchFamily="2" charset="-122"/>
                          <a:ea typeface="STXinwei" pitchFamily="2" charset="-122"/>
                        </a:endParaRPr>
                      </a:p>
                    </p:txBody>
                  </p:sp>
                  <p:cxnSp>
                    <p:nvCxnSpPr>
                      <p:cNvPr id="21542" name="AutoShape 42"/>
                      <p:cNvCxnSpPr>
                        <a:cxnSpLocks noChangeShapeType="1"/>
                      </p:cNvCxnSpPr>
                      <p:nvPr/>
                    </p:nvCxnSpPr>
                    <p:spPr bwMode="auto">
                      <a:xfrm>
                        <a:off x="6440" y="3060"/>
                        <a:ext cx="0" cy="240"/>
                      </a:xfrm>
                      <a:prstGeom prst="straightConnector1">
                        <a:avLst/>
                      </a:prstGeom>
                      <a:noFill/>
                      <a:ln w="9525">
                        <a:solidFill>
                          <a:srgbClr val="000000"/>
                        </a:solidFill>
                        <a:round/>
                        <a:tailEnd type="triangle" w="med" len="med"/>
                      </a:ln>
                    </p:spPr>
                  </p:cxnSp>
                  <p:sp>
                    <p:nvSpPr>
                      <p:cNvPr id="21543" name="Text Box 43"/>
                      <p:cNvSpPr txBox="1">
                        <a:spLocks noChangeArrowheads="1"/>
                      </p:cNvSpPr>
                      <p:nvPr/>
                    </p:nvSpPr>
                    <p:spPr bwMode="auto">
                      <a:xfrm>
                        <a:off x="5930" y="4110"/>
                        <a:ext cx="960" cy="550"/>
                      </a:xfrm>
                      <a:prstGeom prst="rect">
                        <a:avLst/>
                      </a:prstGeom>
                      <a:solidFill>
                        <a:srgbClr val="6699FF"/>
                      </a:solidFill>
                      <a:ln w="9525">
                        <a:solidFill>
                          <a:srgbClr val="000000"/>
                        </a:solidFill>
                        <a:miter lim="800000"/>
                      </a:ln>
                    </p:spPr>
                    <p:txBody>
                      <a:bodyPr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500" dirty="0">
                            <a:latin typeface="STXinwei" pitchFamily="2" charset="-122"/>
                            <a:ea typeface="STXinwei" pitchFamily="2" charset="-122"/>
                          </a:rPr>
                          <a:t>   exit( )</a:t>
                        </a:r>
                        <a:r>
                          <a:rPr lang="zh-CN" altLang="en-US" sz="1500" dirty="0">
                            <a:latin typeface="STXinwei" pitchFamily="2" charset="-122"/>
                            <a:ea typeface="STXinwei" pitchFamily="2" charset="-122"/>
                          </a:rPr>
                          <a:t>出让   </a:t>
                        </a:r>
                        <a:endParaRPr lang="en-US" altLang="zh-CN" sz="1500" dirty="0">
                          <a:latin typeface="STXinwei" pitchFamily="2" charset="-122"/>
                          <a:ea typeface="STXinwei" pitchFamily="2" charset="-122"/>
                        </a:endParaRPr>
                      </a:p>
                      <a:p>
                        <a:pPr eaLnBrk="1" hangingPunct="1"/>
                        <a:r>
                          <a:rPr lang="en-US" altLang="zh-CN" sz="1500" dirty="0">
                            <a:latin typeface="STXinwei" pitchFamily="2" charset="-122"/>
                            <a:ea typeface="STXinwei" pitchFamily="2" charset="-122"/>
                          </a:rPr>
                          <a:t>    </a:t>
                        </a:r>
                        <a:r>
                          <a:rPr lang="zh-CN" altLang="en-US" sz="1500" dirty="0">
                            <a:latin typeface="STXinwei" pitchFamily="2" charset="-122"/>
                            <a:ea typeface="STXinwei" pitchFamily="2" charset="-122"/>
                          </a:rPr>
                          <a:t>处理器</a:t>
                        </a:r>
                        <a:endParaRPr lang="zh-CN" altLang="en-US" sz="1500" dirty="0">
                          <a:latin typeface="STXinwei" pitchFamily="2" charset="-122"/>
                          <a:ea typeface="STXinwei" pitchFamily="2" charset="-122"/>
                        </a:endParaRPr>
                      </a:p>
                    </p:txBody>
                  </p:sp>
                  <p:cxnSp>
                    <p:nvCxnSpPr>
                      <p:cNvPr id="21544" name="AutoShape 44"/>
                      <p:cNvCxnSpPr>
                        <a:cxnSpLocks noChangeShapeType="1"/>
                      </p:cNvCxnSpPr>
                      <p:nvPr/>
                    </p:nvCxnSpPr>
                    <p:spPr bwMode="auto">
                      <a:xfrm>
                        <a:off x="6440" y="3860"/>
                        <a:ext cx="0" cy="240"/>
                      </a:xfrm>
                      <a:prstGeom prst="straightConnector1">
                        <a:avLst/>
                      </a:prstGeom>
                      <a:noFill/>
                      <a:ln w="9525">
                        <a:solidFill>
                          <a:srgbClr val="000000"/>
                        </a:solidFill>
                        <a:round/>
                        <a:tailEnd type="triangle" w="med" len="med"/>
                      </a:ln>
                    </p:spPr>
                  </p:cxnSp>
                  <p:cxnSp>
                    <p:nvCxnSpPr>
                      <p:cNvPr id="21545" name="AutoShape 45"/>
                      <p:cNvCxnSpPr>
                        <a:cxnSpLocks noChangeShapeType="1"/>
                      </p:cNvCxnSpPr>
                      <p:nvPr/>
                    </p:nvCxnSpPr>
                    <p:spPr bwMode="auto">
                      <a:xfrm flipV="1">
                        <a:off x="5210" y="1820"/>
                        <a:ext cx="860" cy="2110"/>
                      </a:xfrm>
                      <a:prstGeom prst="straightConnector1">
                        <a:avLst/>
                      </a:prstGeom>
                      <a:noFill/>
                      <a:ln w="9525">
                        <a:solidFill>
                          <a:srgbClr val="000000"/>
                        </a:solidFill>
                        <a:prstDash val="dash"/>
                        <a:round/>
                        <a:tailEnd type="triangle" w="med" len="med"/>
                      </a:ln>
                    </p:spPr>
                  </p:cxnSp>
                  <p:cxnSp>
                    <p:nvCxnSpPr>
                      <p:cNvPr id="21546" name="AutoShape 46"/>
                      <p:cNvCxnSpPr>
                        <a:cxnSpLocks noChangeShapeType="1"/>
                      </p:cNvCxnSpPr>
                      <p:nvPr/>
                    </p:nvCxnSpPr>
                    <p:spPr bwMode="auto">
                      <a:xfrm flipH="1">
                        <a:off x="4680" y="4880"/>
                        <a:ext cx="1750" cy="990"/>
                      </a:xfrm>
                      <a:prstGeom prst="straightConnector1">
                        <a:avLst/>
                      </a:prstGeom>
                      <a:noFill/>
                      <a:ln w="9525">
                        <a:solidFill>
                          <a:srgbClr val="000000"/>
                        </a:solidFill>
                        <a:prstDash val="dash"/>
                        <a:round/>
                        <a:tailEnd type="triangle" w="med" len="med"/>
                      </a:ln>
                    </p:spPr>
                  </p:cxnSp>
                  <p:cxnSp>
                    <p:nvCxnSpPr>
                      <p:cNvPr id="21547" name="AutoShape 47"/>
                      <p:cNvCxnSpPr>
                        <a:cxnSpLocks noChangeShapeType="1"/>
                      </p:cNvCxnSpPr>
                      <p:nvPr/>
                    </p:nvCxnSpPr>
                    <p:spPr bwMode="auto">
                      <a:xfrm>
                        <a:off x="6430" y="4660"/>
                        <a:ext cx="0" cy="220"/>
                      </a:xfrm>
                      <a:prstGeom prst="straightConnector1">
                        <a:avLst/>
                      </a:prstGeom>
                      <a:noFill/>
                      <a:ln w="9525">
                        <a:solidFill>
                          <a:srgbClr val="000000"/>
                        </a:solidFill>
                        <a:round/>
                      </a:ln>
                    </p:spPr>
                  </p:cxnSp>
                  <p:sp>
                    <p:nvSpPr>
                      <p:cNvPr id="21548" name="AutoShape 48"/>
                      <p:cNvSpPr>
                        <a:spLocks noChangeArrowheads="1"/>
                      </p:cNvSpPr>
                      <p:nvPr/>
                    </p:nvSpPr>
                    <p:spPr bwMode="auto">
                      <a:xfrm>
                        <a:off x="6010" y="5250"/>
                        <a:ext cx="800" cy="580"/>
                      </a:xfrm>
                      <a:prstGeom prst="wedgeRoundRectCallout">
                        <a:avLst>
                          <a:gd name="adj1" fmla="val -81125"/>
                          <a:gd name="adj2" fmla="val -43449"/>
                          <a:gd name="adj3" fmla="val 16667"/>
                        </a:avLst>
                      </a:prstGeom>
                      <a:solidFill>
                        <a:srgbClr val="6699FF"/>
                      </a:solidFill>
                      <a:ln w="9525">
                        <a:solidFill>
                          <a:srgbClr val="000000"/>
                        </a:solidFill>
                        <a:miter lim="800000"/>
                      </a:ln>
                    </p:spPr>
                    <p:txBody>
                      <a:bodyPr anchor="ctr" anchorCtr="1"/>
                      <a:lstStyle/>
                      <a:p>
                        <a:r>
                          <a:rPr lang="zh-CN" altLang="en-US" sz="1500">
                            <a:latin typeface="STXinwei" pitchFamily="2" charset="-122"/>
                            <a:ea typeface="STXinwei" pitchFamily="2" charset="-122"/>
                          </a:rPr>
                          <a:t> 子进程</a:t>
                        </a:r>
                        <a:endParaRPr lang="en-US" altLang="zh-CN" sz="1500">
                          <a:latin typeface="STXinwei" pitchFamily="2" charset="-122"/>
                          <a:ea typeface="STXinwei" pitchFamily="2" charset="-122"/>
                        </a:endParaRPr>
                      </a:p>
                      <a:p>
                        <a:r>
                          <a:rPr lang="en-US" altLang="zh-CN" sz="1500">
                            <a:latin typeface="STXinwei" pitchFamily="2" charset="-122"/>
                            <a:ea typeface="STXinwei" pitchFamily="2" charset="-122"/>
                          </a:rPr>
                          <a:t>   </a:t>
                        </a:r>
                        <a:r>
                          <a:rPr lang="zh-CN" altLang="en-US" sz="1500">
                            <a:latin typeface="STXinwei" pitchFamily="2" charset="-122"/>
                            <a:ea typeface="STXinwei" pitchFamily="2" charset="-122"/>
                          </a:rPr>
                          <a:t>终止</a:t>
                        </a:r>
                        <a:endParaRPr lang="zh-CN" altLang="en-US" sz="1500">
                          <a:latin typeface="STXinwei" pitchFamily="2" charset="-122"/>
                          <a:ea typeface="STXinwei" pitchFamily="2" charset="-122"/>
                        </a:endParaRPr>
                      </a:p>
                    </p:txBody>
                  </p:sp>
                  <p:sp>
                    <p:nvSpPr>
                      <p:cNvPr id="21553" name="AutoShape 49"/>
                      <p:cNvSpPr>
                        <a:spLocks noChangeArrowheads="1"/>
                      </p:cNvSpPr>
                      <p:nvPr/>
                    </p:nvSpPr>
                    <p:spPr bwMode="auto">
                      <a:xfrm>
                        <a:off x="4930" y="1580"/>
                        <a:ext cx="830" cy="580"/>
                      </a:xfrm>
                      <a:prstGeom prst="wedgeRoundRectCallout">
                        <a:avLst>
                          <a:gd name="adj1" fmla="val 41685"/>
                          <a:gd name="adj2" fmla="val 149657"/>
                          <a:gd name="adj3" fmla="val 16667"/>
                        </a:avLst>
                      </a:prstGeom>
                      <a:solidFill>
                        <a:schemeClr val="accent2">
                          <a:lumMod val="40000"/>
                          <a:lumOff val="60000"/>
                        </a:schemeClr>
                      </a:solidFill>
                      <a:ln w="9525" algn="ctr">
                        <a:solidFill>
                          <a:srgbClr val="000000"/>
                        </a:solidFill>
                        <a:miter lim="800000"/>
                      </a:ln>
                      <a:effectLst/>
                    </p:spPr>
                    <p:txBody>
                      <a:bodyPr anchor="ctr" anchorCtr="1"/>
                      <a:lstStyle/>
                      <a:p>
                        <a:r>
                          <a:rPr lang="zh-CN" altLang="en-US" sz="1500">
                            <a:latin typeface="STXinwei" pitchFamily="2" charset="-122"/>
                            <a:ea typeface="STXinwei" pitchFamily="2" charset="-122"/>
                          </a:rPr>
                          <a:t>  子进程</a:t>
                        </a:r>
                        <a:endParaRPr lang="en-US" altLang="zh-CN" sz="1500">
                          <a:latin typeface="STXinwei" pitchFamily="2" charset="-122"/>
                          <a:ea typeface="STXinwei" pitchFamily="2" charset="-122"/>
                        </a:endParaRPr>
                      </a:p>
                      <a:p>
                        <a:r>
                          <a:rPr lang="en-US" altLang="zh-CN" sz="1500">
                            <a:latin typeface="STXinwei" pitchFamily="2" charset="-122"/>
                            <a:ea typeface="STXinwei" pitchFamily="2" charset="-122"/>
                          </a:rPr>
                          <a:t>    </a:t>
                        </a:r>
                        <a:r>
                          <a:rPr lang="zh-CN" altLang="en-US" sz="1500">
                            <a:latin typeface="STXinwei" pitchFamily="2" charset="-122"/>
                            <a:ea typeface="STXinwei" pitchFamily="2" charset="-122"/>
                          </a:rPr>
                          <a:t>运行</a:t>
                        </a:r>
                        <a:endParaRPr lang="zh-CN" altLang="en-US" sz="1500">
                          <a:latin typeface="STXinwei" pitchFamily="2" charset="-122"/>
                          <a:ea typeface="STXinwei" pitchFamily="2" charset="-122"/>
                        </a:endParaRPr>
                      </a:p>
                    </p:txBody>
                  </p:sp>
                </p:grpSp>
              </p:grpSp>
              <p:cxnSp>
                <p:nvCxnSpPr>
                  <p:cNvPr id="21515" name="AutoShape 50"/>
                  <p:cNvCxnSpPr>
                    <a:cxnSpLocks noChangeShapeType="1"/>
                  </p:cNvCxnSpPr>
                  <p:nvPr/>
                </p:nvCxnSpPr>
                <p:spPr bwMode="auto">
                  <a:xfrm>
                    <a:off x="4230" y="6790"/>
                    <a:ext cx="0" cy="220"/>
                  </a:xfrm>
                  <a:prstGeom prst="straightConnector1">
                    <a:avLst/>
                  </a:prstGeom>
                  <a:noFill/>
                  <a:ln w="9525">
                    <a:solidFill>
                      <a:srgbClr val="000000"/>
                    </a:solidFill>
                    <a:round/>
                  </a:ln>
                </p:spPr>
              </p:cxnSp>
            </p:grpSp>
          </p:grpSp>
          <p:cxnSp>
            <p:nvCxnSpPr>
              <p:cNvPr id="21511" name="AutoShape 51"/>
              <p:cNvCxnSpPr>
                <a:cxnSpLocks noChangeShapeType="1"/>
              </p:cNvCxnSpPr>
              <p:nvPr/>
            </p:nvCxnSpPr>
            <p:spPr bwMode="auto">
              <a:xfrm>
                <a:off x="4930" y="3930"/>
                <a:ext cx="280" cy="0"/>
              </a:xfrm>
              <a:prstGeom prst="straightConnector1">
                <a:avLst/>
              </a:prstGeom>
              <a:noFill/>
              <a:ln w="9525">
                <a:solidFill>
                  <a:srgbClr val="000000"/>
                </a:solidFill>
                <a:prstDash val="dash"/>
                <a:round/>
              </a:ln>
            </p:spPr>
          </p:cxnSp>
        </p:grpSp>
        <p:cxnSp>
          <p:nvCxnSpPr>
            <p:cNvPr id="21509" name="AutoShape 52"/>
            <p:cNvCxnSpPr>
              <a:cxnSpLocks noChangeShapeType="1"/>
            </p:cNvCxnSpPr>
            <p:nvPr/>
          </p:nvCxnSpPr>
          <p:spPr bwMode="auto">
            <a:xfrm>
              <a:off x="4930" y="4920"/>
              <a:ext cx="280" cy="0"/>
            </a:xfrm>
            <a:prstGeom prst="straightConnector1">
              <a:avLst/>
            </a:prstGeom>
            <a:noFill/>
            <a:ln w="9525">
              <a:solidFill>
                <a:srgbClr val="000000"/>
              </a:solidFill>
              <a:round/>
            </a:ln>
          </p:spPr>
        </p:cxnSp>
      </p:grpSp>
      <p:sp>
        <p:nvSpPr>
          <p:cNvPr id="11" name="标题 10"/>
          <p:cNvSpPr>
            <a:spLocks noGrp="1"/>
          </p:cNvSpPr>
          <p:nvPr>
            <p:ph type="title"/>
          </p:nvPr>
        </p:nvSpPr>
        <p:spPr/>
        <p:txBody>
          <a:bodyPr/>
          <a:lstStyle/>
          <a:p>
            <a:r>
              <a:rPr lang="en-US" altLang="zh-CN" dirty="0">
                <a:latin typeface="华文新魏"/>
                <a:ea typeface="华文新魏"/>
                <a:cs typeface="华文新魏"/>
              </a:rPr>
              <a:t>Linux</a:t>
            </a:r>
            <a:r>
              <a:rPr lang="zh-CN" altLang="zh-CN" dirty="0">
                <a:latin typeface="华文新魏"/>
                <a:ea typeface="华文新魏"/>
                <a:cs typeface="华文新魏"/>
              </a:rPr>
              <a:t>命令解释</a:t>
            </a:r>
            <a:r>
              <a:rPr lang="zh-CN" altLang="en-US" dirty="0">
                <a:latin typeface="华文新魏"/>
                <a:ea typeface="华文新魏"/>
                <a:cs typeface="华文新魏"/>
              </a:rPr>
              <a:t>器</a:t>
            </a:r>
            <a:r>
              <a:rPr lang="en-US" altLang="zh-CN" dirty="0">
                <a:latin typeface="华文新魏"/>
                <a:ea typeface="华文新魏"/>
                <a:cs typeface="华文新魏"/>
              </a:rPr>
              <a:t>shell</a:t>
            </a:r>
            <a:endParaRPr kumimoji="1" lang="zh-CN" altLang="en-US" dirty="0"/>
          </a:p>
        </p:txBody>
      </p:sp>
      <p:sp>
        <p:nvSpPr>
          <p:cNvPr id="12" name="幻灯片编号占位符 1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a:ea typeface="华文新魏"/>
              </a:rPr>
              <a:t>资源管理—</a:t>
            </a:r>
            <a:r>
              <a:rPr lang="zh-CN" altLang="en-US" dirty="0">
                <a:solidFill>
                  <a:srgbClr val="FF0000"/>
                </a:solidFill>
              </a:rPr>
              <a:t>抽象</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ea typeface="华文新魏"/>
              </a:rPr>
              <a:t>资源抽象用于处理系统的复杂性，重点解决资源的</a:t>
            </a:r>
            <a:r>
              <a:rPr lang="zh-CN" altLang="en-US" dirty="0">
                <a:solidFill>
                  <a:srgbClr val="FF0000"/>
                </a:solidFill>
                <a:latin typeface="华文新魏"/>
                <a:ea typeface="华文新魏"/>
              </a:rPr>
              <a:t>易用性</a:t>
            </a:r>
            <a:endParaRPr lang="en-US" altLang="zh-CN" dirty="0">
              <a:solidFill>
                <a:srgbClr val="FF0000"/>
              </a:solidFill>
              <a:latin typeface="华文新魏"/>
              <a:ea typeface="华文新魏"/>
            </a:endParaRPr>
          </a:p>
          <a:p>
            <a:pPr eaLnBrk="1" hangingPunct="1"/>
            <a:r>
              <a:rPr lang="zh-CN" altLang="en-US" dirty="0">
                <a:solidFill>
                  <a:srgbClr val="0000FF"/>
                </a:solidFill>
                <a:ea typeface="华文新魏"/>
              </a:rPr>
              <a:t>资源抽象</a:t>
            </a:r>
            <a:r>
              <a:rPr lang="zh-CN" altLang="en-US" dirty="0">
                <a:ea typeface="华文新魏"/>
              </a:rPr>
              <a:t>指通过</a:t>
            </a:r>
            <a:r>
              <a:rPr lang="zh-CN" altLang="en-US" dirty="0">
                <a:solidFill>
                  <a:srgbClr val="FF0000"/>
                </a:solidFill>
                <a:ea typeface="华文新魏"/>
              </a:rPr>
              <a:t>创建软件来屏蔽硬件资源物理特性和接口细节</a:t>
            </a:r>
            <a:r>
              <a:rPr lang="zh-CN" altLang="en-US" dirty="0">
                <a:ea typeface="华文新魏"/>
              </a:rPr>
              <a:t>，简化对硬件资源的操作、控制和使用的一类技术</a:t>
            </a:r>
            <a:endParaRPr lang="en-US" altLang="zh-CN" dirty="0">
              <a:ea typeface="华文新魏"/>
            </a:endParaRPr>
          </a:p>
          <a:p>
            <a:pPr lvl="1" eaLnBrk="1" hangingPunct="1"/>
            <a:r>
              <a:rPr lang="zh-CN" altLang="en-US" dirty="0">
                <a:ea typeface="华文新魏"/>
              </a:rPr>
              <a:t>任何一种特定的硬件资源都有一个接口和一组复杂的基本操作，其中定义程序员如何使用此接口和相应操作来实现对资源的访问</a:t>
            </a:r>
            <a:endParaRPr lang="en-US" altLang="zh-CN" dirty="0">
              <a:ea typeface="华文新魏"/>
            </a:endParaRPr>
          </a:p>
          <a:p>
            <a:pPr lvl="1" eaLnBrk="1" hangingPunct="1"/>
            <a:r>
              <a:rPr lang="zh-CN" altLang="en-US" dirty="0">
                <a:ea typeface="华文新魏"/>
              </a:rPr>
              <a:t>抽象接口是在硬件接口基础上，把按特定方式操作的底层指令序列和数据结构</a:t>
            </a:r>
            <a:r>
              <a:rPr lang="zh-CN" altLang="en-US" dirty="0">
                <a:solidFill>
                  <a:srgbClr val="FF0000"/>
                </a:solidFill>
                <a:ea typeface="华文新魏"/>
              </a:rPr>
              <a:t>打包成函数</a:t>
            </a:r>
            <a:r>
              <a:rPr lang="zh-CN" altLang="en-US" dirty="0">
                <a:ea typeface="华文新魏"/>
              </a:rPr>
              <a:t>，以便可以作为单一的高级操作被调用</a:t>
            </a:r>
            <a:endParaRPr lang="en-US" altLang="zh-CN" dirty="0">
              <a:ea typeface="华文新魏"/>
            </a:endParaRPr>
          </a:p>
          <a:p>
            <a:pPr eaLnBrk="1" hangingPunct="1"/>
            <a:r>
              <a:rPr lang="zh-CN" altLang="en-US" dirty="0">
                <a:solidFill>
                  <a:srgbClr val="FF0000"/>
                </a:solidFill>
                <a:ea typeface="华文新魏"/>
              </a:rPr>
              <a:t>单级</a:t>
            </a:r>
            <a:r>
              <a:rPr lang="zh-CN" altLang="en-US" dirty="0">
                <a:ea typeface="华文新魏"/>
              </a:rPr>
              <a:t>资源抽象与</a:t>
            </a:r>
            <a:r>
              <a:rPr lang="zh-CN" altLang="en-US" dirty="0">
                <a:solidFill>
                  <a:srgbClr val="FF0000"/>
                </a:solidFill>
                <a:ea typeface="华文新魏"/>
              </a:rPr>
              <a:t>多级</a:t>
            </a:r>
            <a:r>
              <a:rPr lang="zh-CN" altLang="en-US" dirty="0">
                <a:ea typeface="华文新魏"/>
              </a:rPr>
              <a:t>资源抽象</a:t>
            </a:r>
            <a:endParaRPr lang="zh-CN" altLang="en-US" dirty="0">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系统程序</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ea typeface="华文新魏"/>
                <a:cs typeface="华文新魏"/>
              </a:rPr>
              <a:t>系统程序又称</a:t>
            </a:r>
            <a:r>
              <a:rPr lang="zh-CN" altLang="en-US" dirty="0">
                <a:solidFill>
                  <a:srgbClr val="FF0000"/>
                </a:solidFill>
                <a:latin typeface="华文新魏"/>
                <a:ea typeface="华文新魏"/>
                <a:cs typeface="华文新魏"/>
              </a:rPr>
              <a:t>实用程序</a:t>
            </a:r>
            <a:r>
              <a:rPr lang="zh-CN" altLang="en-US" dirty="0">
                <a:latin typeface="华文新魏"/>
                <a:ea typeface="华文新魏"/>
                <a:cs typeface="华文新魏"/>
              </a:rPr>
              <a:t>或</a:t>
            </a:r>
            <a:r>
              <a:rPr lang="zh-CN" altLang="en-US" dirty="0">
                <a:solidFill>
                  <a:srgbClr val="FF0000"/>
                </a:solidFill>
                <a:latin typeface="华文新魏"/>
                <a:ea typeface="华文新魏"/>
                <a:cs typeface="华文新魏"/>
              </a:rPr>
              <a:t>支撑程序</a:t>
            </a:r>
            <a:r>
              <a:rPr lang="zh-CN" altLang="en-US" dirty="0">
                <a:latin typeface="华文新魏"/>
                <a:ea typeface="华文新魏"/>
                <a:cs typeface="华文新魏"/>
              </a:rPr>
              <a:t>（</a:t>
            </a:r>
            <a:r>
              <a:rPr lang="en-US" altLang="zh-CN" dirty="0">
                <a:latin typeface="华文新魏"/>
                <a:ea typeface="华文新魏"/>
                <a:cs typeface="华文新魏"/>
              </a:rPr>
              <a:t>Utilities</a:t>
            </a:r>
            <a:r>
              <a:rPr lang="zh-CN" altLang="en-US" dirty="0">
                <a:latin typeface="华文新魏"/>
                <a:ea typeface="华文新魏"/>
                <a:cs typeface="华文新魏"/>
              </a:rPr>
              <a:t>）</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虽非操作系统的核心，但却必不可少</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为用户程序的开发、调试、执行、和维护解决带有共性的问题或执行公共操作</a:t>
            </a:r>
            <a:endParaRPr lang="zh-CN" altLang="en-US" dirty="0">
              <a:latin typeface="华文新魏"/>
              <a:ea typeface="华文新魏"/>
              <a:cs typeface="华文新魏"/>
            </a:endParaRPr>
          </a:p>
          <a:p>
            <a:pPr lvl="1" eaLnBrk="1" hangingPunct="1"/>
            <a:r>
              <a:rPr lang="zh-CN" altLang="en-US" dirty="0">
                <a:latin typeface="华文新魏"/>
                <a:ea typeface="华文新魏"/>
                <a:cs typeface="华文新魏"/>
              </a:rPr>
              <a:t>操作系统以</a:t>
            </a:r>
            <a:r>
              <a:rPr lang="zh-CN" altLang="en-US" dirty="0">
                <a:solidFill>
                  <a:srgbClr val="FF0000"/>
                </a:solidFill>
                <a:latin typeface="华文新魏"/>
                <a:ea typeface="华文新魏"/>
                <a:cs typeface="华文新魏"/>
              </a:rPr>
              <a:t>操作命令形式</a:t>
            </a:r>
            <a:r>
              <a:rPr lang="zh-CN" altLang="en-US" dirty="0">
                <a:latin typeface="华文新魏"/>
                <a:ea typeface="华文新魏"/>
                <a:cs typeface="华文新魏"/>
              </a:rPr>
              <a:t>向用户提供系统程序</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其功能和性能很大程度上反映了操作系统的功能和性能</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Times New Roman" pitchFamily="18" charset="0"/>
                <a:ea typeface="黑体" pitchFamily="2" charset="-122"/>
                <a:cs typeface="黑体" pitchFamily="2" charset="-122"/>
              </a:rPr>
            </a:br>
            <a:r>
              <a:rPr lang="zh-CN" altLang="en-US" dirty="0">
                <a:latin typeface="华文新魏"/>
                <a:ea typeface="华文新魏"/>
                <a:cs typeface="华文新魏"/>
              </a:rPr>
              <a:t>系统程序分类</a:t>
            </a:r>
            <a:endParaRPr kumimoji="1" lang="zh-CN" altLang="en-US" dirty="0"/>
          </a:p>
        </p:txBody>
      </p:sp>
      <p:sp>
        <p:nvSpPr>
          <p:cNvPr id="3" name="内容占位符 2"/>
          <p:cNvSpPr>
            <a:spLocks noGrp="1"/>
          </p:cNvSpPr>
          <p:nvPr>
            <p:ph idx="1"/>
          </p:nvPr>
        </p:nvSpPr>
        <p:spPr/>
        <p:txBody>
          <a:bodyPr/>
          <a:lstStyle/>
          <a:p>
            <a:r>
              <a:rPr kumimoji="1" lang="zh-CN" altLang="en-US" dirty="0"/>
              <a:t>文件管理 </a:t>
            </a:r>
            <a:endParaRPr kumimoji="1" lang="en-US" altLang="zh-CN" dirty="0"/>
          </a:p>
          <a:p>
            <a:r>
              <a:rPr kumimoji="1" lang="zh-CN" altLang="en-US" dirty="0"/>
              <a:t>状态信息 </a:t>
            </a:r>
            <a:endParaRPr kumimoji="1" lang="en-US" altLang="zh-CN" dirty="0"/>
          </a:p>
          <a:p>
            <a:r>
              <a:rPr kumimoji="1" lang="zh-CN" altLang="en-US" dirty="0"/>
              <a:t>程序设计语言支持 </a:t>
            </a:r>
            <a:endParaRPr kumimoji="1" lang="en-US" altLang="zh-CN" dirty="0"/>
          </a:p>
          <a:p>
            <a:r>
              <a:rPr kumimoji="1" lang="zh-CN" altLang="en-US" dirty="0"/>
              <a:t>程序的装入和执行支持 </a:t>
            </a:r>
            <a:endParaRPr kumimoji="1" lang="en-US" altLang="zh-CN" dirty="0"/>
          </a:p>
          <a:p>
            <a:r>
              <a:rPr kumimoji="1" lang="zh-CN" altLang="en-US" dirty="0"/>
              <a:t>通信 </a:t>
            </a:r>
            <a:endParaRPr kumimoji="1" lang="en-US" altLang="zh-CN" dirty="0"/>
          </a:p>
          <a:p>
            <a:r>
              <a:rPr kumimoji="1" lang="zh-CN" altLang="en-US" dirty="0"/>
              <a:t>其它软件工具 </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r>
              <a:rPr kumimoji="1" lang="zh-CN" altLang="en-US" dirty="0"/>
              <a:t>操作系统概观</a:t>
            </a:r>
            <a:endParaRPr kumimoji="1" lang="en-US" altLang="zh-CN" dirty="0"/>
          </a:p>
          <a:p>
            <a:r>
              <a:rPr kumimoji="1" lang="zh-CN" altLang="en-US" dirty="0"/>
              <a:t>操作系统形成和发展</a:t>
            </a:r>
            <a:endParaRPr kumimoji="1" lang="en-US" altLang="zh-CN" dirty="0"/>
          </a:p>
          <a:p>
            <a:r>
              <a:rPr kumimoji="1" lang="zh-CN" altLang="en-US" dirty="0"/>
              <a:t>操作系统基本服务和用户接口</a:t>
            </a:r>
            <a:endParaRPr kumimoji="1" lang="en-US" altLang="zh-CN" dirty="0"/>
          </a:p>
          <a:p>
            <a:r>
              <a:rPr kumimoji="1" lang="zh-CN" altLang="en-US" dirty="0">
                <a:solidFill>
                  <a:srgbClr val="FF0000"/>
                </a:solidFill>
              </a:rPr>
              <a:t>操作系统结构和运行模型 </a:t>
            </a:r>
            <a:endParaRPr kumimoji="1" lang="en-US" altLang="zh-CN" dirty="0">
              <a:solidFill>
                <a:srgbClr val="FF0000"/>
              </a:solidFill>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操作系统结构和运行模型 </a:t>
            </a:r>
            <a:endParaRPr kumimoji="1" lang="zh-CN" altLang="en-US" dirty="0"/>
          </a:p>
        </p:txBody>
      </p:sp>
      <p:sp>
        <p:nvSpPr>
          <p:cNvPr id="3" name="内容占位符 2"/>
          <p:cNvSpPr>
            <a:spLocks noGrp="1"/>
          </p:cNvSpPr>
          <p:nvPr>
            <p:ph idx="1"/>
          </p:nvPr>
        </p:nvSpPr>
        <p:spPr/>
        <p:txBody>
          <a:bodyPr/>
          <a:lstStyle/>
          <a:p>
            <a:r>
              <a:rPr lang="zh-CN" altLang="zh-CN" dirty="0">
                <a:latin typeface="华文新魏"/>
                <a:ea typeface="华文新魏"/>
                <a:cs typeface="华文新魏"/>
              </a:rPr>
              <a:t>操作系统结构分类</a:t>
            </a:r>
            <a:endParaRPr lang="zh-CN" altLang="zh-CN" dirty="0">
              <a:latin typeface="华文新魏"/>
              <a:ea typeface="华文新魏"/>
              <a:cs typeface="华文新魏"/>
            </a:endParaRPr>
          </a:p>
          <a:p>
            <a:r>
              <a:rPr lang="zh-CN" altLang="zh-CN" dirty="0">
                <a:latin typeface="华文新魏"/>
                <a:ea typeface="华文新魏"/>
                <a:cs typeface="华文新魏"/>
              </a:rPr>
              <a:t>操作系统结构设计</a:t>
            </a:r>
            <a:endParaRPr lang="zh-CN" altLang="zh-CN" dirty="0">
              <a:latin typeface="华文新魏"/>
              <a:ea typeface="华文新魏"/>
              <a:cs typeface="华文新魏"/>
            </a:endParaRPr>
          </a:p>
          <a:p>
            <a:r>
              <a:rPr lang="zh-CN" altLang="zh-CN" dirty="0">
                <a:latin typeface="华文新魏"/>
                <a:ea typeface="华文新魏"/>
                <a:cs typeface="华文新魏"/>
              </a:rPr>
              <a:t>操作系统内核</a:t>
            </a:r>
            <a:endParaRPr lang="zh-CN" altLang="zh-CN" dirty="0">
              <a:latin typeface="华文新魏"/>
              <a:ea typeface="华文新魏"/>
              <a:cs typeface="华文新魏"/>
            </a:endParaRPr>
          </a:p>
          <a:p>
            <a:r>
              <a:rPr lang="zh-CN" altLang="zh-CN" dirty="0">
                <a:latin typeface="华文新魏"/>
                <a:ea typeface="华文新魏"/>
                <a:cs typeface="华文新魏"/>
              </a:rPr>
              <a:t>操作系统运行模型</a:t>
            </a:r>
            <a:endParaRPr lang="zh-CN" altLang="zh-CN"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操作系统结构设计 </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marL="457200" indent="-457200" algn="just" eaLnBrk="1" hangingPunct="1"/>
            <a:r>
              <a:rPr lang="zh-CN" altLang="en-US" dirty="0">
                <a:latin typeface="华文新魏"/>
                <a:ea typeface="华文新魏"/>
                <a:cs typeface="华文新魏"/>
              </a:rPr>
              <a:t>操作系统设计特征</a:t>
            </a:r>
            <a:endParaRPr lang="zh-CN" altLang="en-US" dirty="0">
              <a:latin typeface="华文新魏"/>
              <a:ea typeface="华文新魏"/>
              <a:cs typeface="华文新魏"/>
            </a:endParaRPr>
          </a:p>
          <a:p>
            <a:pPr marL="838200" lvl="1" indent="-381000" algn="just" eaLnBrk="1" hangingPunct="1"/>
            <a:r>
              <a:rPr lang="zh-CN" altLang="en-US" dirty="0">
                <a:latin typeface="华文新魏"/>
                <a:ea typeface="华文新魏"/>
                <a:cs typeface="华文新魏"/>
              </a:rPr>
              <a:t>复杂程度高</a:t>
            </a:r>
            <a:endParaRPr lang="zh-CN" altLang="en-US" dirty="0">
              <a:latin typeface="华文新魏"/>
              <a:ea typeface="华文新魏"/>
              <a:cs typeface="华文新魏"/>
            </a:endParaRPr>
          </a:p>
          <a:p>
            <a:pPr marL="838200" lvl="1" indent="-381000" algn="just" eaLnBrk="1" hangingPunct="1"/>
            <a:r>
              <a:rPr lang="zh-CN" altLang="en-US" dirty="0">
                <a:latin typeface="华文新魏"/>
                <a:ea typeface="华文新魏"/>
                <a:cs typeface="华文新魏"/>
              </a:rPr>
              <a:t>生成周期长</a:t>
            </a:r>
            <a:endParaRPr lang="zh-CN" altLang="en-US" dirty="0">
              <a:latin typeface="华文新魏"/>
              <a:ea typeface="华文新魏"/>
              <a:cs typeface="华文新魏"/>
            </a:endParaRPr>
          </a:p>
          <a:p>
            <a:pPr marL="838200" lvl="1" indent="-381000" algn="just" eaLnBrk="1" hangingPunct="1"/>
            <a:r>
              <a:rPr lang="zh-CN" altLang="en-US" dirty="0">
                <a:latin typeface="华文新魏"/>
                <a:ea typeface="华文新魏"/>
                <a:cs typeface="华文新魏"/>
              </a:rPr>
              <a:t>正确性难保证</a:t>
            </a:r>
            <a:endParaRPr lang="zh-CN" altLang="en-US" dirty="0">
              <a:latin typeface="华文新魏"/>
              <a:ea typeface="华文新魏"/>
              <a:cs typeface="华文新魏"/>
            </a:endParaRPr>
          </a:p>
          <a:p>
            <a:pPr marL="457200" indent="-457200" algn="just" eaLnBrk="1" hangingPunct="1"/>
            <a:r>
              <a:rPr lang="zh-CN" altLang="en-US" dirty="0">
                <a:latin typeface="华文新魏"/>
                <a:ea typeface="华文新魏"/>
                <a:cs typeface="华文新魏"/>
              </a:rPr>
              <a:t>操作系统结构设计含义</a:t>
            </a:r>
            <a:endParaRPr lang="en-US" altLang="zh-CN" dirty="0">
              <a:latin typeface="华文新魏"/>
              <a:ea typeface="华文新魏"/>
              <a:cs typeface="华文新魏"/>
            </a:endParaRPr>
          </a:p>
          <a:p>
            <a:pPr marL="838200" lvl="1" indent="-381000" algn="just" eaLnBrk="1" hangingPunct="1"/>
            <a:r>
              <a:rPr lang="zh-CN" altLang="en-US" dirty="0">
                <a:latin typeface="华文新魏"/>
                <a:ea typeface="华文新魏"/>
                <a:cs typeface="华文新魏"/>
              </a:rPr>
              <a:t>操作系统</a:t>
            </a:r>
            <a:r>
              <a:rPr lang="zh-CN" altLang="en-US" dirty="0">
                <a:solidFill>
                  <a:srgbClr val="FF0000"/>
                </a:solidFill>
                <a:latin typeface="华文新魏"/>
                <a:ea typeface="华文新魏"/>
                <a:cs typeface="华文新魏"/>
              </a:rPr>
              <a:t>整体结构</a:t>
            </a:r>
            <a:r>
              <a:rPr lang="zh-CN" altLang="en-US" dirty="0">
                <a:latin typeface="华文新魏"/>
                <a:ea typeface="华文新魏"/>
                <a:cs typeface="华文新魏"/>
              </a:rPr>
              <a:t>，如</a:t>
            </a:r>
            <a:endParaRPr lang="en-US" altLang="zh-CN" dirty="0">
              <a:latin typeface="华文新魏"/>
              <a:ea typeface="华文新魏"/>
              <a:cs typeface="华文新魏"/>
            </a:endParaRPr>
          </a:p>
          <a:p>
            <a:pPr marL="1243330" lvl="2" indent="-381000" algn="just" eaLnBrk="1" hangingPunct="1"/>
            <a:r>
              <a:rPr lang="zh-CN" altLang="en-US" dirty="0">
                <a:latin typeface="华文新魏"/>
                <a:ea typeface="华文新魏"/>
                <a:cs typeface="华文新魏"/>
              </a:rPr>
              <a:t>功能如何分块，相互如何交互，及考虑构造它的过程和方法</a:t>
            </a:r>
            <a:endParaRPr lang="en-US" altLang="zh-CN" dirty="0">
              <a:latin typeface="华文新魏"/>
              <a:ea typeface="华文新魏"/>
              <a:cs typeface="华文新魏"/>
            </a:endParaRPr>
          </a:p>
          <a:p>
            <a:pPr marL="838200" lvl="1" indent="-381000" algn="just" eaLnBrk="1" hangingPunct="1"/>
            <a:r>
              <a:rPr lang="zh-CN" altLang="en-US" dirty="0">
                <a:latin typeface="华文新魏"/>
                <a:ea typeface="华文新魏"/>
                <a:cs typeface="华文新魏"/>
              </a:rPr>
              <a:t>操作系统</a:t>
            </a:r>
            <a:r>
              <a:rPr lang="zh-CN" altLang="en-US" dirty="0">
                <a:solidFill>
                  <a:srgbClr val="FF0000"/>
                </a:solidFill>
                <a:latin typeface="华文新魏"/>
                <a:ea typeface="华文新魏"/>
                <a:cs typeface="华文新魏"/>
              </a:rPr>
              <a:t>程序局部结构</a:t>
            </a:r>
            <a:r>
              <a:rPr lang="zh-CN" altLang="en-US" dirty="0">
                <a:latin typeface="华文新魏"/>
                <a:ea typeface="华文新魏"/>
                <a:cs typeface="华文新魏"/>
              </a:rPr>
              <a:t>，包括</a:t>
            </a:r>
            <a:endParaRPr lang="en-US" altLang="zh-CN" dirty="0">
              <a:latin typeface="华文新魏"/>
              <a:ea typeface="华文新魏"/>
              <a:cs typeface="华文新魏"/>
            </a:endParaRPr>
          </a:p>
          <a:p>
            <a:pPr marL="1243330" lvl="2" indent="-381000" algn="just" eaLnBrk="1" hangingPunct="1"/>
            <a:r>
              <a:rPr lang="zh-CN" altLang="en-US" dirty="0">
                <a:latin typeface="华文新魏"/>
                <a:ea typeface="华文新魏"/>
                <a:cs typeface="华文新魏"/>
              </a:rPr>
              <a:t>数据结构和控制结构</a:t>
            </a:r>
            <a:endParaRPr lang="en-US" altLang="zh-CN" dirty="0">
              <a:latin typeface="华文新魏"/>
              <a:ea typeface="华文新魏"/>
              <a:cs typeface="华文新魏"/>
            </a:endParaRPr>
          </a:p>
          <a:p>
            <a:pPr marL="838200" lvl="1" indent="-381000" algn="just" eaLnBrk="1" hangingPunct="1"/>
            <a:r>
              <a:rPr lang="zh-CN" altLang="en-US" dirty="0">
                <a:latin typeface="华文新魏"/>
                <a:ea typeface="华文新魏"/>
                <a:cs typeface="华文新魏"/>
              </a:rPr>
              <a:t>操作系统</a:t>
            </a:r>
            <a:r>
              <a:rPr lang="zh-CN" altLang="en-US" dirty="0">
                <a:solidFill>
                  <a:srgbClr val="FF0000"/>
                </a:solidFill>
                <a:latin typeface="华文新魏"/>
                <a:ea typeface="华文新魏"/>
                <a:cs typeface="华文新魏"/>
              </a:rPr>
              <a:t>运行时的组织</a:t>
            </a:r>
            <a:r>
              <a:rPr lang="zh-CN" altLang="en-US" dirty="0">
                <a:latin typeface="华文新魏"/>
                <a:ea typeface="华文新魏"/>
                <a:cs typeface="华文新魏"/>
              </a:rPr>
              <a:t>，如</a:t>
            </a:r>
            <a:endParaRPr lang="en-US" altLang="zh-CN" dirty="0">
              <a:latin typeface="华文新魏"/>
              <a:ea typeface="华文新魏"/>
              <a:cs typeface="华文新魏"/>
            </a:endParaRPr>
          </a:p>
          <a:p>
            <a:pPr marL="1243330" lvl="2" indent="-381000" algn="just" eaLnBrk="1" hangingPunct="1"/>
            <a:r>
              <a:rPr lang="zh-CN" altLang="en-US" dirty="0">
                <a:latin typeface="华文新魏"/>
                <a:ea typeface="华文新魏"/>
                <a:cs typeface="华文新魏"/>
              </a:rPr>
              <a:t>系统是否组织成</a:t>
            </a:r>
            <a:r>
              <a:rPr lang="zh-CN" altLang="en-US" dirty="0">
                <a:solidFill>
                  <a:srgbClr val="0000FF"/>
                </a:solidFill>
                <a:latin typeface="华文新魏"/>
                <a:ea typeface="华文新魏"/>
                <a:cs typeface="华文新魏"/>
              </a:rPr>
              <a:t>进程</a:t>
            </a:r>
            <a:r>
              <a:rPr lang="zh-CN" altLang="en-US" dirty="0">
                <a:latin typeface="华文新魏"/>
                <a:ea typeface="华文新魏"/>
                <a:cs typeface="华文新魏"/>
              </a:rPr>
              <a:t>或</a:t>
            </a:r>
            <a:r>
              <a:rPr lang="zh-CN" altLang="en-US" dirty="0">
                <a:solidFill>
                  <a:srgbClr val="0000FF"/>
                </a:solidFill>
                <a:latin typeface="华文新魏"/>
                <a:ea typeface="华文新魏"/>
                <a:cs typeface="华文新魏"/>
              </a:rPr>
              <a:t>线程</a:t>
            </a:r>
            <a:endParaRPr lang="en-US" altLang="zh-CN" dirty="0">
              <a:solidFill>
                <a:srgbClr val="0000FF"/>
              </a:solidFill>
              <a:latin typeface="华文新魏"/>
              <a:ea typeface="华文新魏"/>
              <a:cs typeface="华文新魏"/>
            </a:endParaRPr>
          </a:p>
          <a:p>
            <a:pPr marL="1243330" lvl="2" indent="-381000" algn="just" eaLnBrk="1" hangingPunct="1"/>
            <a:r>
              <a:rPr lang="zh-CN" altLang="en-US" dirty="0">
                <a:latin typeface="华文新魏"/>
                <a:ea typeface="华文新魏"/>
                <a:cs typeface="华文新魏"/>
              </a:rPr>
              <a:t>在</a:t>
            </a:r>
            <a:r>
              <a:rPr lang="zh-CN" altLang="en-US" dirty="0">
                <a:solidFill>
                  <a:srgbClr val="0000FF"/>
                </a:solidFill>
                <a:latin typeface="华文新魏"/>
                <a:ea typeface="华文新魏"/>
                <a:cs typeface="华文新魏"/>
              </a:rPr>
              <a:t>系统空间</a:t>
            </a:r>
            <a:r>
              <a:rPr lang="zh-CN" altLang="en-US" dirty="0">
                <a:latin typeface="华文新魏"/>
                <a:ea typeface="华文新魏"/>
                <a:cs typeface="华文新魏"/>
              </a:rPr>
              <a:t>还是在</a:t>
            </a:r>
            <a:r>
              <a:rPr lang="zh-CN" altLang="en-US" dirty="0">
                <a:solidFill>
                  <a:srgbClr val="0000FF"/>
                </a:solidFill>
                <a:latin typeface="华文新魏"/>
                <a:ea typeface="华文新魏"/>
                <a:cs typeface="华文新魏"/>
              </a:rPr>
              <a:t>用户空间</a:t>
            </a:r>
            <a:r>
              <a:rPr lang="zh-CN" altLang="en-US" dirty="0">
                <a:latin typeface="华文新魏"/>
                <a:ea typeface="华文新魏"/>
                <a:cs typeface="华文新魏"/>
              </a:rPr>
              <a:t>运行</a:t>
            </a:r>
            <a:endParaRPr lang="en-US" altLang="zh-CN" dirty="0">
              <a:latin typeface="华文新魏"/>
              <a:ea typeface="华文新魏"/>
              <a:cs typeface="华文新魏"/>
            </a:endParaRPr>
          </a:p>
          <a:p>
            <a:pPr marL="838200" lvl="1" indent="-381000" algn="just" eaLnBrk="1" hangingPunct="1"/>
            <a:endParaRPr lang="zh-CN" altLang="en-US" dirty="0">
              <a:latin typeface="华文新魏"/>
              <a:ea typeface="华文新魏"/>
              <a:cs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操作系统结构分类 </a:t>
            </a:r>
            <a:endParaRPr kumimoji="1" lang="zh-CN" altLang="en-US" dirty="0"/>
          </a:p>
        </p:txBody>
      </p:sp>
      <p:sp>
        <p:nvSpPr>
          <p:cNvPr id="3" name="内容占位符 2"/>
          <p:cNvSpPr>
            <a:spLocks noGrp="1"/>
          </p:cNvSpPr>
          <p:nvPr>
            <p:ph idx="1"/>
          </p:nvPr>
        </p:nvSpPr>
        <p:spPr/>
        <p:txBody>
          <a:bodyPr/>
          <a:lstStyle/>
          <a:p>
            <a:r>
              <a:rPr lang="zh-CN" altLang="zh-CN" dirty="0">
                <a:latin typeface="华文新魏"/>
                <a:ea typeface="华文新魏"/>
                <a:cs typeface="华文新魏"/>
              </a:rPr>
              <a:t>单体式结构</a:t>
            </a:r>
            <a:endParaRPr lang="zh-CN" altLang="zh-CN" dirty="0">
              <a:latin typeface="华文新魏"/>
              <a:ea typeface="华文新魏"/>
              <a:cs typeface="华文新魏"/>
            </a:endParaRPr>
          </a:p>
          <a:p>
            <a:r>
              <a:rPr lang="zh-CN" altLang="zh-CN" dirty="0">
                <a:latin typeface="华文新魏"/>
                <a:ea typeface="华文新魏"/>
                <a:cs typeface="华文新魏"/>
              </a:rPr>
              <a:t>层次式结构</a:t>
            </a:r>
            <a:endParaRPr lang="en-US" altLang="zh-CN" dirty="0">
              <a:latin typeface="华文新魏"/>
              <a:ea typeface="华文新魏"/>
              <a:cs typeface="华文新魏"/>
            </a:endParaRPr>
          </a:p>
          <a:p>
            <a:r>
              <a:rPr lang="zh-CN" altLang="zh-CN" dirty="0">
                <a:latin typeface="华文新魏"/>
                <a:ea typeface="华文新魏"/>
                <a:cs typeface="华文新魏"/>
              </a:rPr>
              <a:t>微内核结构</a:t>
            </a:r>
            <a:endParaRPr lang="en-US" altLang="zh-CN" dirty="0">
              <a:latin typeface="华文新魏"/>
              <a:ea typeface="华文新魏"/>
              <a:cs typeface="华文新魏"/>
            </a:endParaRPr>
          </a:p>
          <a:p>
            <a:r>
              <a:rPr lang="zh-CN" altLang="zh-CN" dirty="0">
                <a:latin typeface="华文新魏"/>
                <a:ea typeface="华文新魏"/>
                <a:cs typeface="华文新魏"/>
              </a:rPr>
              <a:t>虚拟机结构</a:t>
            </a:r>
            <a:endParaRPr lang="zh-CN" altLang="zh-CN" dirty="0">
              <a:latin typeface="华文新魏"/>
              <a:ea typeface="华文新魏"/>
              <a:cs typeface="华文新魏"/>
            </a:endParaRPr>
          </a:p>
          <a:p>
            <a:endParaRPr lang="zh-CN" altLang="en-US" sz="2400"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单体式结构操作系统</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r>
              <a:rPr lang="zh-CN" altLang="en-US" dirty="0">
                <a:latin typeface="华文新魏"/>
                <a:ea typeface="华文新魏"/>
                <a:cs typeface="华文新魏"/>
              </a:rPr>
              <a:t>采用</a:t>
            </a:r>
            <a:r>
              <a:rPr lang="zh-CN" altLang="en-US" dirty="0">
                <a:solidFill>
                  <a:srgbClr val="FF0000"/>
                </a:solidFill>
                <a:latin typeface="华文新魏"/>
                <a:ea typeface="华文新魏"/>
                <a:cs typeface="华文新魏"/>
              </a:rPr>
              <a:t>模块组合法</a:t>
            </a:r>
            <a:r>
              <a:rPr lang="zh-CN" altLang="zh-CN" dirty="0">
                <a:latin typeface="华文新魏"/>
                <a:ea typeface="华文新魏"/>
                <a:cs typeface="华文新魏"/>
              </a:rPr>
              <a:t>，</a:t>
            </a:r>
            <a:r>
              <a:rPr lang="zh-CN" altLang="en-US" dirty="0">
                <a:latin typeface="华文新魏"/>
                <a:ea typeface="华文新魏"/>
                <a:cs typeface="华文新魏"/>
              </a:rPr>
              <a:t>是基于结构化程序设计的一种软件结构设计方法</a:t>
            </a:r>
            <a:endParaRPr lang="en-US" altLang="zh-CN" dirty="0">
              <a:latin typeface="华文新魏"/>
              <a:ea typeface="华文新魏"/>
              <a:cs typeface="华文新魏"/>
            </a:endParaRPr>
          </a:p>
          <a:p>
            <a:r>
              <a:rPr lang="zh-CN" altLang="en-US" dirty="0">
                <a:latin typeface="华文新魏"/>
                <a:ea typeface="华文新魏"/>
                <a:cs typeface="华文新魏"/>
              </a:rPr>
              <a:t>主要设计思想</a:t>
            </a:r>
            <a:endParaRPr lang="en-US" altLang="zh-CN" dirty="0">
              <a:latin typeface="华文新魏"/>
              <a:ea typeface="华文新魏"/>
              <a:cs typeface="华文新魏"/>
            </a:endParaRPr>
          </a:p>
          <a:p>
            <a:pPr lvl="1"/>
            <a:r>
              <a:rPr lang="zh-CN" altLang="en-US" dirty="0">
                <a:latin typeface="华文新魏"/>
                <a:ea typeface="华文新魏"/>
                <a:cs typeface="华文新魏"/>
              </a:rPr>
              <a:t>模块作为操作系统的基本单位</a:t>
            </a:r>
            <a:r>
              <a:rPr lang="zh-CN" altLang="zh-CN" dirty="0">
                <a:latin typeface="华文新魏"/>
                <a:ea typeface="华文新魏"/>
                <a:cs typeface="华文新魏"/>
              </a:rPr>
              <a:t>，</a:t>
            </a:r>
            <a:r>
              <a:rPr lang="zh-CN" altLang="en-US" dirty="0">
                <a:latin typeface="华文新魏"/>
                <a:ea typeface="华文新魏"/>
                <a:cs typeface="华文新魏"/>
              </a:rPr>
              <a:t>整个系统分解成若干模块</a:t>
            </a:r>
            <a:endParaRPr lang="en-US" altLang="zh-CN" dirty="0">
              <a:latin typeface="华文新魏"/>
              <a:ea typeface="华文新魏"/>
              <a:cs typeface="华文新魏"/>
            </a:endParaRPr>
          </a:p>
          <a:p>
            <a:pPr lvl="2"/>
            <a:r>
              <a:rPr lang="zh-CN" altLang="en-US" dirty="0">
                <a:latin typeface="华文新魏"/>
                <a:ea typeface="华文新魏"/>
                <a:cs typeface="华文新魏"/>
              </a:rPr>
              <a:t>每个模块具有一定独立功能，若干个关联模块写作完成某个功能</a:t>
            </a:r>
            <a:endParaRPr lang="en-US" altLang="zh-CN" dirty="0">
              <a:latin typeface="华文新魏"/>
              <a:ea typeface="华文新魏"/>
              <a:cs typeface="华文新魏"/>
            </a:endParaRPr>
          </a:p>
          <a:p>
            <a:pPr lvl="2"/>
            <a:r>
              <a:rPr lang="zh-CN" altLang="en-US" dirty="0">
                <a:latin typeface="华文新魏"/>
                <a:ea typeface="华文新魏"/>
                <a:cs typeface="华文新魏"/>
              </a:rPr>
              <a:t>明确模块间接口关系，</a:t>
            </a:r>
            <a:r>
              <a:rPr lang="zh-CN" altLang="en-US" dirty="0">
                <a:solidFill>
                  <a:srgbClr val="FF0000"/>
                </a:solidFill>
                <a:latin typeface="华文新魏"/>
                <a:ea typeface="华文新魏"/>
                <a:cs typeface="华文新魏"/>
              </a:rPr>
              <a:t>模块间可自由调用</a:t>
            </a:r>
            <a:r>
              <a:rPr lang="zh-CN" altLang="en-US" dirty="0">
                <a:latin typeface="华文新魏"/>
                <a:ea typeface="华文新魏"/>
                <a:cs typeface="华文新魏"/>
              </a:rPr>
              <a:t>（无序调用法）</a:t>
            </a:r>
            <a:endParaRPr lang="en-US" altLang="zh-CN" dirty="0">
              <a:latin typeface="华文新魏"/>
              <a:ea typeface="华文新魏"/>
              <a:cs typeface="华文新魏"/>
            </a:endParaRPr>
          </a:p>
          <a:p>
            <a:pPr lvl="1"/>
            <a:r>
              <a:rPr lang="zh-CN" altLang="en-US" dirty="0">
                <a:solidFill>
                  <a:srgbClr val="FF0000"/>
                </a:solidFill>
                <a:latin typeface="华文新魏"/>
                <a:ea typeface="华文新魏"/>
                <a:cs typeface="华文新魏"/>
              </a:rPr>
              <a:t>数据</a:t>
            </a:r>
            <a:r>
              <a:rPr lang="zh-CN" altLang="en-US" dirty="0">
                <a:latin typeface="华文新魏"/>
                <a:ea typeface="华文新魏"/>
                <a:cs typeface="华文新魏"/>
              </a:rPr>
              <a:t>多数</a:t>
            </a:r>
            <a:r>
              <a:rPr lang="zh-CN" altLang="en-US" dirty="0">
                <a:solidFill>
                  <a:srgbClr val="FF0000"/>
                </a:solidFill>
                <a:latin typeface="华文新魏"/>
                <a:ea typeface="华文新魏"/>
                <a:cs typeface="华文新魏"/>
              </a:rPr>
              <a:t>作为全程量</a:t>
            </a:r>
            <a:r>
              <a:rPr lang="zh-CN" altLang="en-US" dirty="0">
                <a:latin typeface="华文新魏"/>
                <a:ea typeface="华文新魏"/>
                <a:cs typeface="华文新魏"/>
              </a:rPr>
              <a:t>使用</a:t>
            </a:r>
            <a:endParaRPr lang="en-US" altLang="zh-CN" dirty="0">
              <a:latin typeface="华文新魏"/>
              <a:ea typeface="华文新魏"/>
              <a:cs typeface="华文新魏"/>
            </a:endParaRPr>
          </a:p>
          <a:p>
            <a:pPr lvl="1"/>
            <a:r>
              <a:rPr lang="zh-CN" altLang="en-US" dirty="0">
                <a:latin typeface="华文新魏"/>
                <a:ea typeface="华文新魏"/>
                <a:cs typeface="华文新魏"/>
              </a:rPr>
              <a:t>模块间传递参数需要约定</a:t>
            </a:r>
            <a:endParaRPr lang="en-US" altLang="zh-CN" dirty="0">
              <a:latin typeface="华文新魏"/>
              <a:ea typeface="华文新魏"/>
              <a:cs typeface="华文新魏"/>
            </a:endParaRPr>
          </a:p>
          <a:p>
            <a:r>
              <a:rPr kumimoji="1" lang="zh-CN" altLang="en-US" dirty="0"/>
              <a:t>特点</a:t>
            </a:r>
            <a:endParaRPr kumimoji="1" lang="en-US" altLang="zh-CN" dirty="0"/>
          </a:p>
          <a:p>
            <a:pPr lvl="1"/>
            <a:r>
              <a:rPr lang="zh-CN" altLang="en-US" dirty="0"/>
              <a:t>优点：</a:t>
            </a:r>
            <a:r>
              <a:rPr lang="zh-CN" altLang="zh-CN" dirty="0"/>
              <a:t>结构紧密、组合方便</a:t>
            </a:r>
            <a:r>
              <a:rPr lang="zh-CN" altLang="en-US" dirty="0"/>
              <a:t>、</a:t>
            </a:r>
            <a:r>
              <a:rPr lang="zh-CN" altLang="zh-CN" dirty="0"/>
              <a:t>灵活性大 </a:t>
            </a:r>
            <a:endParaRPr lang="en-US" altLang="zh-CN" dirty="0"/>
          </a:p>
          <a:p>
            <a:pPr lvl="1"/>
            <a:r>
              <a:rPr kumimoji="1" lang="zh-CN" altLang="en-US" dirty="0"/>
              <a:t>缺点</a:t>
            </a:r>
            <a:endParaRPr kumimoji="1" lang="en-US" altLang="zh-CN" dirty="0"/>
          </a:p>
          <a:p>
            <a:pPr lvl="2"/>
            <a:r>
              <a:rPr lang="zh-CN" altLang="zh-CN" dirty="0"/>
              <a:t>模块独立性差，模块之间牵连甚多</a:t>
            </a:r>
            <a:endParaRPr lang="en-US" altLang="zh-CN" dirty="0"/>
          </a:p>
          <a:p>
            <a:pPr lvl="2"/>
            <a:r>
              <a:rPr lang="zh-CN" altLang="zh-CN" dirty="0"/>
              <a:t>系统功能的增、删、改困难 </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4" name="Group 42"/>
          <p:cNvGrpSpPr/>
          <p:nvPr/>
        </p:nvGrpSpPr>
        <p:grpSpPr bwMode="auto">
          <a:xfrm>
            <a:off x="1600200" y="1412776"/>
            <a:ext cx="5410200" cy="4896544"/>
            <a:chOff x="2520" y="2376"/>
            <a:chExt cx="5040" cy="6396"/>
          </a:xfrm>
        </p:grpSpPr>
        <p:sp>
          <p:nvSpPr>
            <p:cNvPr id="5125" name="Text Box 43"/>
            <p:cNvSpPr txBox="1">
              <a:spLocks noChangeArrowheads="1"/>
            </p:cNvSpPr>
            <p:nvPr/>
          </p:nvSpPr>
          <p:spPr bwMode="auto">
            <a:xfrm>
              <a:off x="3780" y="3468"/>
              <a:ext cx="2700" cy="468"/>
            </a:xfrm>
            <a:prstGeom prst="rect">
              <a:avLst/>
            </a:prstGeom>
            <a:solidFill>
              <a:srgbClr val="CCFFCC"/>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b="1" dirty="0">
                  <a:solidFill>
                    <a:srgbClr val="008000"/>
                  </a:solidFill>
                  <a:latin typeface="STXinwei" pitchFamily="2" charset="-122"/>
                  <a:ea typeface="STXinwei" pitchFamily="2" charset="-122"/>
                </a:rPr>
                <a:t>           </a:t>
              </a:r>
              <a:r>
                <a:rPr kumimoji="0" lang="zh-CN" altLang="en-US" b="1" dirty="0">
                  <a:solidFill>
                    <a:srgbClr val="FF0000"/>
                  </a:solidFill>
                  <a:latin typeface="STXinwei" pitchFamily="2" charset="-122"/>
                  <a:ea typeface="STXinwei" pitchFamily="2" charset="-122"/>
                </a:rPr>
                <a:t>系统服务</a:t>
              </a:r>
              <a:endParaRPr kumimoji="0" lang="zh-CN" altLang="en-US" b="1" dirty="0">
                <a:solidFill>
                  <a:srgbClr val="FF0000"/>
                </a:solidFill>
                <a:latin typeface="STXinwei" pitchFamily="2" charset="-122"/>
                <a:ea typeface="STXinwei" pitchFamily="2" charset="-122"/>
              </a:endParaRPr>
            </a:p>
          </p:txBody>
        </p:sp>
        <p:sp>
          <p:nvSpPr>
            <p:cNvPr id="5126" name="Text Box 44"/>
            <p:cNvSpPr txBox="1">
              <a:spLocks noChangeArrowheads="1"/>
            </p:cNvSpPr>
            <p:nvPr/>
          </p:nvSpPr>
          <p:spPr bwMode="auto">
            <a:xfrm>
              <a:off x="5760" y="5496"/>
              <a:ext cx="1080" cy="780"/>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spcBef>
                  <a:spcPts val="600"/>
                </a:spcBef>
              </a:pPr>
              <a:r>
                <a:rPr kumimoji="0" lang="zh-CN" altLang="en-US" b="1" dirty="0">
                  <a:solidFill>
                    <a:srgbClr val="0000FF"/>
                  </a:solidFill>
                  <a:latin typeface="STXinwei" pitchFamily="2" charset="-122"/>
                  <a:ea typeface="STXinwei" pitchFamily="2" charset="-122"/>
                </a:rPr>
                <a:t>模块</a:t>
              </a:r>
              <a:endParaRPr kumimoji="0" lang="zh-CN" b="1" dirty="0">
                <a:solidFill>
                  <a:srgbClr val="0000FF"/>
                </a:solidFill>
                <a:latin typeface="STXinwei" pitchFamily="2" charset="-122"/>
                <a:ea typeface="STXinwei" pitchFamily="2" charset="-122"/>
              </a:endParaRPr>
            </a:p>
          </p:txBody>
        </p:sp>
        <p:sp>
          <p:nvSpPr>
            <p:cNvPr id="5127" name="Text Box 45"/>
            <p:cNvSpPr txBox="1">
              <a:spLocks noChangeArrowheads="1"/>
            </p:cNvSpPr>
            <p:nvPr/>
          </p:nvSpPr>
          <p:spPr bwMode="auto">
            <a:xfrm>
              <a:off x="3060" y="5496"/>
              <a:ext cx="1260" cy="780"/>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spcBef>
                  <a:spcPts val="600"/>
                </a:spcBef>
              </a:pPr>
              <a:r>
                <a:rPr kumimoji="0" lang="zh-CN" altLang="en-US" b="1" dirty="0">
                  <a:solidFill>
                    <a:srgbClr val="0000FF"/>
                  </a:solidFill>
                  <a:latin typeface="STXinwei" pitchFamily="2" charset="-122"/>
                  <a:ea typeface="STXinwei" pitchFamily="2" charset="-122"/>
                </a:rPr>
                <a:t>模块</a:t>
              </a:r>
              <a:endParaRPr kumimoji="0" lang="zh-CN" b="1" dirty="0">
                <a:solidFill>
                  <a:srgbClr val="0000FF"/>
                </a:solidFill>
                <a:latin typeface="STXinwei" pitchFamily="2" charset="-122"/>
                <a:ea typeface="STXinwei" pitchFamily="2" charset="-122"/>
              </a:endParaRPr>
            </a:p>
          </p:txBody>
        </p:sp>
        <p:sp>
          <p:nvSpPr>
            <p:cNvPr id="5128" name="Text Box 46"/>
            <p:cNvSpPr txBox="1">
              <a:spLocks noChangeArrowheads="1"/>
            </p:cNvSpPr>
            <p:nvPr/>
          </p:nvSpPr>
          <p:spPr bwMode="auto">
            <a:xfrm>
              <a:off x="3780" y="7212"/>
              <a:ext cx="900" cy="624"/>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spcBef>
                  <a:spcPts val="600"/>
                </a:spcBef>
              </a:pPr>
              <a:r>
                <a:rPr kumimoji="0" lang="zh-CN" altLang="en-US" b="1" dirty="0">
                  <a:solidFill>
                    <a:srgbClr val="0000FF"/>
                  </a:solidFill>
                  <a:latin typeface="STXinwei" pitchFamily="2" charset="-122"/>
                  <a:ea typeface="STXinwei" pitchFamily="2" charset="-122"/>
                </a:rPr>
                <a:t>模块</a:t>
              </a:r>
              <a:endParaRPr kumimoji="0" lang="zh-CN" b="1" dirty="0">
                <a:solidFill>
                  <a:srgbClr val="0000FF"/>
                </a:solidFill>
                <a:latin typeface="STXinwei" pitchFamily="2" charset="-122"/>
                <a:ea typeface="STXinwei" pitchFamily="2" charset="-122"/>
              </a:endParaRPr>
            </a:p>
          </p:txBody>
        </p:sp>
        <p:sp>
          <p:nvSpPr>
            <p:cNvPr id="5129" name="Line 47"/>
            <p:cNvSpPr>
              <a:spLocks noChangeShapeType="1"/>
            </p:cNvSpPr>
            <p:nvPr/>
          </p:nvSpPr>
          <p:spPr bwMode="auto">
            <a:xfrm>
              <a:off x="4350" y="4511"/>
              <a:ext cx="1778" cy="0"/>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30" name="Text Box 48"/>
            <p:cNvSpPr txBox="1">
              <a:spLocks noChangeArrowheads="1"/>
            </p:cNvSpPr>
            <p:nvPr/>
          </p:nvSpPr>
          <p:spPr bwMode="auto">
            <a:xfrm>
              <a:off x="6133" y="4248"/>
              <a:ext cx="1427" cy="780"/>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spcBef>
                  <a:spcPts val="600"/>
                </a:spcBef>
              </a:pPr>
              <a:r>
                <a:rPr kumimoji="0" lang="zh-CN" altLang="en-US" b="1" dirty="0">
                  <a:solidFill>
                    <a:srgbClr val="0000FF"/>
                  </a:solidFill>
                  <a:latin typeface="STXinwei" pitchFamily="2" charset="-122"/>
                  <a:ea typeface="STXinwei" pitchFamily="2" charset="-122"/>
                </a:rPr>
                <a:t>模块</a:t>
              </a:r>
              <a:endParaRPr kumimoji="0" lang="zh-CN" b="1" dirty="0">
                <a:solidFill>
                  <a:srgbClr val="0000FF"/>
                </a:solidFill>
                <a:latin typeface="STXinwei" pitchFamily="2" charset="-122"/>
                <a:ea typeface="STXinwei" pitchFamily="2" charset="-122"/>
              </a:endParaRPr>
            </a:p>
          </p:txBody>
        </p:sp>
        <p:sp>
          <p:nvSpPr>
            <p:cNvPr id="5131" name="Text Box 49"/>
            <p:cNvSpPr txBox="1">
              <a:spLocks noChangeArrowheads="1"/>
            </p:cNvSpPr>
            <p:nvPr/>
          </p:nvSpPr>
          <p:spPr bwMode="auto">
            <a:xfrm>
              <a:off x="3060" y="2376"/>
              <a:ext cx="1260" cy="468"/>
            </a:xfrm>
            <a:prstGeom prst="rect">
              <a:avLst/>
            </a:prstGeom>
            <a:solidFill>
              <a:srgbClr val="CCFFCC"/>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b="1">
                  <a:solidFill>
                    <a:srgbClr val="008000"/>
                  </a:solidFill>
                  <a:latin typeface="STXinwei" pitchFamily="2" charset="-122"/>
                  <a:ea typeface="STXinwei" pitchFamily="2" charset="-122"/>
                </a:rPr>
                <a:t>应用程序</a:t>
              </a:r>
              <a:endParaRPr kumimoji="0" lang="zh-CN" altLang="en-US" b="1">
                <a:solidFill>
                  <a:srgbClr val="008000"/>
                </a:solidFill>
                <a:latin typeface="STXinwei" pitchFamily="2" charset="-122"/>
                <a:ea typeface="STXinwei" pitchFamily="2" charset="-122"/>
              </a:endParaRPr>
            </a:p>
          </p:txBody>
        </p:sp>
        <p:sp>
          <p:nvSpPr>
            <p:cNvPr id="5132" name="Text Box 50"/>
            <p:cNvSpPr txBox="1">
              <a:spLocks noChangeArrowheads="1"/>
            </p:cNvSpPr>
            <p:nvPr/>
          </p:nvSpPr>
          <p:spPr bwMode="auto">
            <a:xfrm>
              <a:off x="4500" y="2376"/>
              <a:ext cx="1260" cy="468"/>
            </a:xfrm>
            <a:prstGeom prst="rect">
              <a:avLst/>
            </a:prstGeom>
            <a:solidFill>
              <a:srgbClr val="CCFFCC"/>
            </a:solidFill>
            <a:ln>
              <a:noFill/>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b="1">
                  <a:solidFill>
                    <a:srgbClr val="008000"/>
                  </a:solidFill>
                  <a:latin typeface="STXinwei" pitchFamily="2" charset="-122"/>
                  <a:ea typeface="STXinwei" pitchFamily="2" charset="-122"/>
                </a:rPr>
                <a:t>……</a:t>
              </a:r>
              <a:endParaRPr kumimoji="0" lang="en-US" altLang="zh-CN" b="1">
                <a:solidFill>
                  <a:srgbClr val="008000"/>
                </a:solidFill>
                <a:latin typeface="STXinwei" pitchFamily="2" charset="-122"/>
                <a:ea typeface="STXinwei" pitchFamily="2" charset="-122"/>
              </a:endParaRPr>
            </a:p>
          </p:txBody>
        </p:sp>
        <p:sp>
          <p:nvSpPr>
            <p:cNvPr id="5133" name="Text Box 51"/>
            <p:cNvSpPr txBox="1">
              <a:spLocks noChangeArrowheads="1"/>
            </p:cNvSpPr>
            <p:nvPr/>
          </p:nvSpPr>
          <p:spPr bwMode="auto">
            <a:xfrm>
              <a:off x="5760" y="2376"/>
              <a:ext cx="1260" cy="468"/>
            </a:xfrm>
            <a:prstGeom prst="rect">
              <a:avLst/>
            </a:prstGeom>
            <a:solidFill>
              <a:srgbClr val="CCFFCC"/>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zh-CN" altLang="en-US" b="1">
                  <a:solidFill>
                    <a:srgbClr val="008000"/>
                  </a:solidFill>
                  <a:latin typeface="STXinwei" pitchFamily="2" charset="-122"/>
                  <a:ea typeface="STXinwei" pitchFamily="2" charset="-122"/>
                </a:rPr>
                <a:t>应用程序</a:t>
              </a:r>
              <a:endParaRPr kumimoji="0" lang="zh-CN" altLang="en-US" b="1">
                <a:solidFill>
                  <a:srgbClr val="008000"/>
                </a:solidFill>
                <a:latin typeface="STXinwei" pitchFamily="2" charset="-122"/>
                <a:ea typeface="STXinwei" pitchFamily="2" charset="-122"/>
              </a:endParaRPr>
            </a:p>
          </p:txBody>
        </p:sp>
        <p:sp>
          <p:nvSpPr>
            <p:cNvPr id="5134" name="Line 52"/>
            <p:cNvSpPr>
              <a:spLocks noChangeShapeType="1"/>
            </p:cNvSpPr>
            <p:nvPr/>
          </p:nvSpPr>
          <p:spPr bwMode="auto">
            <a:xfrm>
              <a:off x="2520" y="3156"/>
              <a:ext cx="5040" cy="0"/>
            </a:xfrm>
            <a:prstGeom prst="line">
              <a:avLst/>
            </a:prstGeom>
            <a:noFill/>
            <a:ln w="9525">
              <a:solidFill>
                <a:srgbClr val="000000"/>
              </a:solidFill>
              <a:round/>
            </a:ln>
          </p:spPr>
          <p:txBody>
            <a:bodyPr anchor="ctr" anchorCtr="1"/>
            <a:lstStyle/>
            <a:p>
              <a:endParaRPr lang="zh-CN" altLang="en-US">
                <a:latin typeface="STXinwei" pitchFamily="2" charset="-122"/>
                <a:ea typeface="STXinwei" pitchFamily="2" charset="-122"/>
              </a:endParaRPr>
            </a:p>
          </p:txBody>
        </p:sp>
        <p:sp>
          <p:nvSpPr>
            <p:cNvPr id="5135" name="Text Box 53"/>
            <p:cNvSpPr txBox="1">
              <a:spLocks noChangeArrowheads="1"/>
            </p:cNvSpPr>
            <p:nvPr/>
          </p:nvSpPr>
          <p:spPr bwMode="auto">
            <a:xfrm>
              <a:off x="2700" y="4248"/>
              <a:ext cx="1607" cy="780"/>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spcBef>
                  <a:spcPts val="600"/>
                </a:spcBef>
              </a:pPr>
              <a:r>
                <a:rPr kumimoji="0" lang="zh-CN" altLang="en-US" b="1" dirty="0">
                  <a:solidFill>
                    <a:srgbClr val="0000FF"/>
                  </a:solidFill>
                  <a:latin typeface="STXinwei" pitchFamily="2" charset="-122"/>
                  <a:ea typeface="STXinwei" pitchFamily="2" charset="-122"/>
                </a:rPr>
                <a:t>模块</a:t>
              </a:r>
              <a:endParaRPr kumimoji="0" lang="zh-CN" b="1" dirty="0">
                <a:solidFill>
                  <a:srgbClr val="0000FF"/>
                </a:solidFill>
                <a:latin typeface="STXinwei" pitchFamily="2" charset="-122"/>
                <a:ea typeface="STXinwei" pitchFamily="2" charset="-122"/>
              </a:endParaRPr>
            </a:p>
          </p:txBody>
        </p:sp>
        <p:sp>
          <p:nvSpPr>
            <p:cNvPr id="5136" name="Text Box 54"/>
            <p:cNvSpPr txBox="1">
              <a:spLocks noChangeArrowheads="1"/>
            </p:cNvSpPr>
            <p:nvPr/>
          </p:nvSpPr>
          <p:spPr bwMode="auto">
            <a:xfrm>
              <a:off x="5220" y="7212"/>
              <a:ext cx="900" cy="624"/>
            </a:xfrm>
            <a:prstGeom prst="rect">
              <a:avLst/>
            </a:prstGeom>
            <a:solidFill>
              <a:srgbClr val="FFFFD3"/>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spcBef>
                  <a:spcPts val="600"/>
                </a:spcBef>
              </a:pPr>
              <a:r>
                <a:rPr kumimoji="0" lang="zh-CN" altLang="en-US" b="1" dirty="0">
                  <a:solidFill>
                    <a:srgbClr val="0000FF"/>
                  </a:solidFill>
                  <a:latin typeface="STXinwei" pitchFamily="2" charset="-122"/>
                  <a:ea typeface="STXinwei" pitchFamily="2" charset="-122"/>
                </a:rPr>
                <a:t>模块</a:t>
              </a:r>
              <a:endParaRPr kumimoji="0" lang="zh-CN" b="1" dirty="0">
                <a:solidFill>
                  <a:srgbClr val="0000FF"/>
                </a:solidFill>
                <a:latin typeface="STXinwei" pitchFamily="2" charset="-122"/>
                <a:ea typeface="STXinwei" pitchFamily="2" charset="-122"/>
              </a:endParaRPr>
            </a:p>
          </p:txBody>
        </p:sp>
        <p:sp>
          <p:nvSpPr>
            <p:cNvPr id="5137" name="Text Box 55"/>
            <p:cNvSpPr txBox="1">
              <a:spLocks noChangeArrowheads="1"/>
            </p:cNvSpPr>
            <p:nvPr/>
          </p:nvSpPr>
          <p:spPr bwMode="auto">
            <a:xfrm>
              <a:off x="3600" y="8304"/>
              <a:ext cx="2700" cy="468"/>
            </a:xfrm>
            <a:prstGeom prst="rect">
              <a:avLst/>
            </a:prstGeom>
            <a:solidFill>
              <a:srgbClr val="CCFFCC"/>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b="1" dirty="0">
                  <a:solidFill>
                    <a:srgbClr val="008000"/>
                  </a:solidFill>
                  <a:latin typeface="STXinwei" pitchFamily="2" charset="-122"/>
                  <a:ea typeface="STXinwei" pitchFamily="2" charset="-122"/>
                </a:rPr>
                <a:t>      </a:t>
              </a:r>
              <a:r>
                <a:rPr kumimoji="0" lang="en-US" altLang="zh-CN" b="1" dirty="0">
                  <a:solidFill>
                    <a:srgbClr val="800080"/>
                  </a:solidFill>
                  <a:latin typeface="STXinwei" pitchFamily="2" charset="-122"/>
                  <a:ea typeface="STXinwei" pitchFamily="2" charset="-122"/>
                </a:rPr>
                <a:t>   </a:t>
              </a:r>
              <a:r>
                <a:rPr kumimoji="0" lang="zh-CN" altLang="en-US" b="1" dirty="0">
                  <a:solidFill>
                    <a:srgbClr val="800080"/>
                  </a:solidFill>
                  <a:latin typeface="STXinwei" pitchFamily="2" charset="-122"/>
                  <a:ea typeface="STXinwei" pitchFamily="2" charset="-122"/>
                </a:rPr>
                <a:t>裸           机</a:t>
              </a:r>
              <a:endParaRPr kumimoji="0" lang="zh-CN" altLang="en-US" b="1" dirty="0">
                <a:solidFill>
                  <a:srgbClr val="800080"/>
                </a:solidFill>
                <a:latin typeface="STXinwei" pitchFamily="2" charset="-122"/>
                <a:ea typeface="STXinwei" pitchFamily="2" charset="-122"/>
              </a:endParaRPr>
            </a:p>
          </p:txBody>
        </p:sp>
        <p:sp>
          <p:nvSpPr>
            <p:cNvPr id="5138" name="Line 56"/>
            <p:cNvSpPr>
              <a:spLocks noChangeShapeType="1"/>
            </p:cNvSpPr>
            <p:nvPr/>
          </p:nvSpPr>
          <p:spPr bwMode="auto">
            <a:xfrm>
              <a:off x="3780" y="6276"/>
              <a:ext cx="540" cy="936"/>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39" name="Line 57"/>
            <p:cNvSpPr>
              <a:spLocks noChangeShapeType="1"/>
            </p:cNvSpPr>
            <p:nvPr/>
          </p:nvSpPr>
          <p:spPr bwMode="auto">
            <a:xfrm flipH="1">
              <a:off x="5580" y="6276"/>
              <a:ext cx="540" cy="936"/>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40" name="Line 58"/>
            <p:cNvSpPr>
              <a:spLocks noChangeShapeType="1"/>
            </p:cNvSpPr>
            <p:nvPr/>
          </p:nvSpPr>
          <p:spPr bwMode="auto">
            <a:xfrm>
              <a:off x="4320" y="5964"/>
              <a:ext cx="1440" cy="0"/>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41" name="Line 59"/>
            <p:cNvSpPr>
              <a:spLocks noChangeShapeType="1"/>
            </p:cNvSpPr>
            <p:nvPr/>
          </p:nvSpPr>
          <p:spPr bwMode="auto">
            <a:xfrm>
              <a:off x="3600" y="5028"/>
              <a:ext cx="0" cy="468"/>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42" name="Line 60"/>
            <p:cNvSpPr>
              <a:spLocks noChangeShapeType="1"/>
            </p:cNvSpPr>
            <p:nvPr/>
          </p:nvSpPr>
          <p:spPr bwMode="auto">
            <a:xfrm>
              <a:off x="6300" y="5028"/>
              <a:ext cx="0" cy="468"/>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43" name="Line 61"/>
            <p:cNvSpPr>
              <a:spLocks noChangeShapeType="1"/>
            </p:cNvSpPr>
            <p:nvPr/>
          </p:nvSpPr>
          <p:spPr bwMode="auto">
            <a:xfrm flipH="1">
              <a:off x="4320" y="4716"/>
              <a:ext cx="1800" cy="0"/>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44" name="Line 62"/>
            <p:cNvSpPr>
              <a:spLocks noChangeShapeType="1"/>
            </p:cNvSpPr>
            <p:nvPr/>
          </p:nvSpPr>
          <p:spPr bwMode="auto">
            <a:xfrm flipH="1">
              <a:off x="4320" y="5652"/>
              <a:ext cx="1440" cy="0"/>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45" name="Line 63"/>
            <p:cNvSpPr>
              <a:spLocks noChangeShapeType="1"/>
            </p:cNvSpPr>
            <p:nvPr/>
          </p:nvSpPr>
          <p:spPr bwMode="auto">
            <a:xfrm flipV="1">
              <a:off x="3960" y="5028"/>
              <a:ext cx="0" cy="468"/>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46" name="Line 64"/>
            <p:cNvSpPr>
              <a:spLocks noChangeShapeType="1"/>
            </p:cNvSpPr>
            <p:nvPr/>
          </p:nvSpPr>
          <p:spPr bwMode="auto">
            <a:xfrm flipV="1">
              <a:off x="6660" y="5028"/>
              <a:ext cx="0" cy="468"/>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47" name="Line 65"/>
            <p:cNvSpPr>
              <a:spLocks noChangeShapeType="1"/>
            </p:cNvSpPr>
            <p:nvPr/>
          </p:nvSpPr>
          <p:spPr bwMode="auto">
            <a:xfrm flipH="1" flipV="1">
              <a:off x="4320" y="4872"/>
              <a:ext cx="1980" cy="624"/>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48" name="Line 66"/>
            <p:cNvSpPr>
              <a:spLocks noChangeShapeType="1"/>
            </p:cNvSpPr>
            <p:nvPr/>
          </p:nvSpPr>
          <p:spPr bwMode="auto">
            <a:xfrm flipV="1">
              <a:off x="3960" y="4716"/>
              <a:ext cx="2160" cy="780"/>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49" name="Line 67"/>
            <p:cNvSpPr>
              <a:spLocks noChangeShapeType="1"/>
            </p:cNvSpPr>
            <p:nvPr/>
          </p:nvSpPr>
          <p:spPr bwMode="auto">
            <a:xfrm>
              <a:off x="4140" y="2844"/>
              <a:ext cx="0" cy="624"/>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50" name="Line 68"/>
            <p:cNvSpPr>
              <a:spLocks noChangeShapeType="1"/>
            </p:cNvSpPr>
            <p:nvPr/>
          </p:nvSpPr>
          <p:spPr bwMode="auto">
            <a:xfrm>
              <a:off x="5940" y="2844"/>
              <a:ext cx="0" cy="624"/>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51" name="Line 69"/>
            <p:cNvSpPr>
              <a:spLocks noChangeShapeType="1"/>
            </p:cNvSpPr>
            <p:nvPr/>
          </p:nvSpPr>
          <p:spPr bwMode="auto">
            <a:xfrm>
              <a:off x="4320" y="7836"/>
              <a:ext cx="0" cy="468"/>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52" name="Line 70"/>
            <p:cNvSpPr>
              <a:spLocks noChangeShapeType="1"/>
            </p:cNvSpPr>
            <p:nvPr/>
          </p:nvSpPr>
          <p:spPr bwMode="auto">
            <a:xfrm>
              <a:off x="5580" y="7836"/>
              <a:ext cx="0" cy="468"/>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53" name="Line 71"/>
            <p:cNvSpPr>
              <a:spLocks noChangeShapeType="1"/>
            </p:cNvSpPr>
            <p:nvPr/>
          </p:nvSpPr>
          <p:spPr bwMode="auto">
            <a:xfrm>
              <a:off x="3600" y="6276"/>
              <a:ext cx="0" cy="1716"/>
            </a:xfrm>
            <a:prstGeom prst="line">
              <a:avLst/>
            </a:prstGeom>
            <a:noFill/>
            <a:ln w="9525">
              <a:solidFill>
                <a:srgbClr val="000000"/>
              </a:solidFill>
              <a:round/>
            </a:ln>
          </p:spPr>
          <p:txBody>
            <a:bodyPr anchor="ctr" anchorCtr="1"/>
            <a:lstStyle/>
            <a:p>
              <a:endParaRPr lang="zh-CN" altLang="en-US">
                <a:latin typeface="STXinwei" pitchFamily="2" charset="-122"/>
                <a:ea typeface="STXinwei" pitchFamily="2" charset="-122"/>
              </a:endParaRPr>
            </a:p>
          </p:txBody>
        </p:sp>
        <p:sp>
          <p:nvSpPr>
            <p:cNvPr id="5154" name="Line 72"/>
            <p:cNvSpPr>
              <a:spLocks noChangeShapeType="1"/>
            </p:cNvSpPr>
            <p:nvPr/>
          </p:nvSpPr>
          <p:spPr bwMode="auto">
            <a:xfrm>
              <a:off x="3600" y="7992"/>
              <a:ext cx="540" cy="312"/>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55" name="Line 73"/>
            <p:cNvSpPr>
              <a:spLocks noChangeShapeType="1"/>
            </p:cNvSpPr>
            <p:nvPr/>
          </p:nvSpPr>
          <p:spPr bwMode="auto">
            <a:xfrm>
              <a:off x="6480" y="6276"/>
              <a:ext cx="0" cy="1560"/>
            </a:xfrm>
            <a:prstGeom prst="line">
              <a:avLst/>
            </a:prstGeom>
            <a:noFill/>
            <a:ln w="9525">
              <a:solidFill>
                <a:srgbClr val="000000"/>
              </a:solidFill>
              <a:round/>
            </a:ln>
          </p:spPr>
          <p:txBody>
            <a:bodyPr anchor="ctr" anchorCtr="1"/>
            <a:lstStyle/>
            <a:p>
              <a:endParaRPr lang="zh-CN" altLang="en-US">
                <a:latin typeface="STXinwei" pitchFamily="2" charset="-122"/>
                <a:ea typeface="STXinwei" pitchFamily="2" charset="-122"/>
              </a:endParaRPr>
            </a:p>
          </p:txBody>
        </p:sp>
        <p:sp>
          <p:nvSpPr>
            <p:cNvPr id="5156" name="Line 74"/>
            <p:cNvSpPr>
              <a:spLocks noChangeShapeType="1"/>
            </p:cNvSpPr>
            <p:nvPr/>
          </p:nvSpPr>
          <p:spPr bwMode="auto">
            <a:xfrm flipH="1">
              <a:off x="5940" y="7836"/>
              <a:ext cx="540" cy="468"/>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57" name="Line 75"/>
            <p:cNvSpPr>
              <a:spLocks noChangeShapeType="1"/>
            </p:cNvSpPr>
            <p:nvPr/>
          </p:nvSpPr>
          <p:spPr bwMode="auto">
            <a:xfrm>
              <a:off x="4140" y="3936"/>
              <a:ext cx="0" cy="312"/>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58" name="Line 76"/>
            <p:cNvSpPr>
              <a:spLocks noChangeShapeType="1"/>
            </p:cNvSpPr>
            <p:nvPr/>
          </p:nvSpPr>
          <p:spPr bwMode="auto">
            <a:xfrm>
              <a:off x="6300" y="3936"/>
              <a:ext cx="0" cy="312"/>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59" name="Line 77"/>
            <p:cNvSpPr>
              <a:spLocks noChangeShapeType="1"/>
            </p:cNvSpPr>
            <p:nvPr/>
          </p:nvSpPr>
          <p:spPr bwMode="auto">
            <a:xfrm>
              <a:off x="2880" y="5028"/>
              <a:ext cx="0" cy="2496"/>
            </a:xfrm>
            <a:prstGeom prst="line">
              <a:avLst/>
            </a:prstGeom>
            <a:noFill/>
            <a:ln w="9525">
              <a:solidFill>
                <a:srgbClr val="000000"/>
              </a:solidFill>
              <a:round/>
            </a:ln>
          </p:spPr>
          <p:txBody>
            <a:bodyPr anchor="ctr" anchorCtr="1"/>
            <a:lstStyle/>
            <a:p>
              <a:endParaRPr lang="zh-CN" altLang="en-US">
                <a:latin typeface="STXinwei" pitchFamily="2" charset="-122"/>
                <a:ea typeface="STXinwei" pitchFamily="2" charset="-122"/>
              </a:endParaRPr>
            </a:p>
          </p:txBody>
        </p:sp>
        <p:sp>
          <p:nvSpPr>
            <p:cNvPr id="5160" name="Line 78"/>
            <p:cNvSpPr>
              <a:spLocks noChangeShapeType="1"/>
            </p:cNvSpPr>
            <p:nvPr/>
          </p:nvSpPr>
          <p:spPr bwMode="auto">
            <a:xfrm>
              <a:off x="2880" y="7524"/>
              <a:ext cx="720" cy="780"/>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61" name="Line 79"/>
            <p:cNvSpPr>
              <a:spLocks noChangeShapeType="1"/>
            </p:cNvSpPr>
            <p:nvPr/>
          </p:nvSpPr>
          <p:spPr bwMode="auto">
            <a:xfrm>
              <a:off x="7020" y="5028"/>
              <a:ext cx="0" cy="2808"/>
            </a:xfrm>
            <a:prstGeom prst="line">
              <a:avLst/>
            </a:prstGeom>
            <a:noFill/>
            <a:ln w="9525">
              <a:solidFill>
                <a:srgbClr val="000000"/>
              </a:solidFill>
              <a:round/>
            </a:ln>
          </p:spPr>
          <p:txBody>
            <a:bodyPr anchor="ctr" anchorCtr="1"/>
            <a:lstStyle/>
            <a:p>
              <a:endParaRPr lang="zh-CN" altLang="en-US">
                <a:latin typeface="STXinwei" pitchFamily="2" charset="-122"/>
                <a:ea typeface="STXinwei" pitchFamily="2" charset="-122"/>
              </a:endParaRPr>
            </a:p>
          </p:txBody>
        </p:sp>
        <p:sp>
          <p:nvSpPr>
            <p:cNvPr id="5162" name="Line 80"/>
            <p:cNvSpPr>
              <a:spLocks noChangeShapeType="1"/>
            </p:cNvSpPr>
            <p:nvPr/>
          </p:nvSpPr>
          <p:spPr bwMode="auto">
            <a:xfrm flipH="1">
              <a:off x="6300" y="7836"/>
              <a:ext cx="720" cy="468"/>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5163" name="Line 81"/>
            <p:cNvSpPr>
              <a:spLocks noChangeShapeType="1"/>
            </p:cNvSpPr>
            <p:nvPr/>
          </p:nvSpPr>
          <p:spPr bwMode="auto">
            <a:xfrm>
              <a:off x="5040" y="3936"/>
              <a:ext cx="0" cy="4368"/>
            </a:xfrm>
            <a:prstGeom prst="line">
              <a:avLst/>
            </a:prstGeom>
            <a:noFill/>
            <a:ln w="9525">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grpSp>
      <p:sp>
        <p:nvSpPr>
          <p:cNvPr id="2" name="标题 1"/>
          <p:cNvSpPr>
            <a:spLocks noGrp="1"/>
          </p:cNvSpPr>
          <p:nvPr>
            <p:ph type="title"/>
          </p:nvPr>
        </p:nvSpPr>
        <p:spPr/>
        <p:txBody>
          <a:bodyPr/>
          <a:lstStyle/>
          <a:p>
            <a:br>
              <a:rPr lang="en-US" altLang="zh-CN" dirty="0">
                <a:latin typeface="Times New Roman" pitchFamily="18" charset="0"/>
                <a:ea typeface="宋体" pitchFamily="2" charset="-122"/>
              </a:rPr>
            </a:br>
            <a:br>
              <a:rPr lang="en-US" altLang="zh-CN" sz="4800" dirty="0">
                <a:solidFill>
                  <a:srgbClr val="FF0000"/>
                </a:solidFill>
                <a:latin typeface="仿宋_GB2312" charset="0"/>
                <a:ea typeface="仿宋_GB2312" charset="0"/>
                <a:cs typeface="仿宋_GB2312" charset="0"/>
              </a:rPr>
            </a:br>
            <a:r>
              <a:rPr kumimoji="1" lang="en-US" altLang="en-US" dirty="0"/>
              <a:t>单</a:t>
            </a:r>
            <a:r>
              <a:rPr kumimoji="1" lang="zh-CN" altLang="en-US" dirty="0"/>
              <a:t>体式结构操作系统示意图</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层次式结构操作系统</a:t>
            </a:r>
            <a:endParaRPr kumimoji="1" lang="zh-CN" altLang="en-US" dirty="0"/>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目标</a:t>
            </a:r>
            <a:endParaRPr lang="en-US" altLang="zh-CN" dirty="0">
              <a:latin typeface="华文新魏"/>
              <a:ea typeface="华文新魏"/>
              <a:cs typeface="华文新魏"/>
            </a:endParaRPr>
          </a:p>
          <a:p>
            <a:pPr lvl="1"/>
            <a:r>
              <a:rPr lang="zh-CN" altLang="en-US" dirty="0">
                <a:latin typeface="华文新魏"/>
                <a:ea typeface="华文新魏"/>
                <a:cs typeface="华文新魏"/>
              </a:rPr>
              <a:t>提高操作系统的结构性、可靠性、适应性及可扩展性</a:t>
            </a:r>
            <a:endParaRPr lang="en-US" altLang="zh-CN" dirty="0">
              <a:latin typeface="华文新魏"/>
              <a:ea typeface="华文新魏"/>
              <a:cs typeface="华文新魏"/>
            </a:endParaRPr>
          </a:p>
          <a:p>
            <a:r>
              <a:rPr lang="zh-CN" altLang="en-US" dirty="0">
                <a:latin typeface="华文新魏"/>
                <a:ea typeface="华文新魏"/>
                <a:cs typeface="华文新魏"/>
              </a:rPr>
              <a:t>主要设计思想和步骤</a:t>
            </a:r>
            <a:endParaRPr lang="en-US" altLang="zh-CN" dirty="0">
              <a:latin typeface="华文新魏"/>
              <a:ea typeface="华文新魏"/>
              <a:cs typeface="华文新魏"/>
            </a:endParaRPr>
          </a:p>
          <a:p>
            <a:pPr lvl="1"/>
            <a:r>
              <a:rPr lang="zh-CN" altLang="en-US" dirty="0">
                <a:latin typeface="华文新魏"/>
                <a:ea typeface="华文新魏"/>
                <a:cs typeface="华文新魏"/>
              </a:rPr>
              <a:t>操作系统分为</a:t>
            </a:r>
            <a:r>
              <a:rPr lang="zh-CN" altLang="en-US" dirty="0">
                <a:solidFill>
                  <a:srgbClr val="FF0000"/>
                </a:solidFill>
                <a:latin typeface="华文新魏"/>
                <a:ea typeface="华文新魏"/>
                <a:cs typeface="华文新魏"/>
              </a:rPr>
              <a:t>内核</a:t>
            </a:r>
            <a:r>
              <a:rPr lang="zh-CN" altLang="en-US" dirty="0">
                <a:latin typeface="华文新魏"/>
                <a:ea typeface="华文新魏"/>
                <a:cs typeface="华文新魏"/>
              </a:rPr>
              <a:t>和</a:t>
            </a:r>
            <a:r>
              <a:rPr lang="zh-CN" altLang="en-US" dirty="0">
                <a:solidFill>
                  <a:srgbClr val="FF0000"/>
                </a:solidFill>
                <a:latin typeface="华文新魏"/>
                <a:ea typeface="华文新魏"/>
                <a:cs typeface="华文新魏"/>
              </a:rPr>
              <a:t>若干模块</a:t>
            </a:r>
            <a:r>
              <a:rPr lang="zh-CN" altLang="en-US" dirty="0">
                <a:latin typeface="华文新魏"/>
                <a:ea typeface="华文新魏"/>
                <a:cs typeface="华文新魏"/>
              </a:rPr>
              <a:t>（进程）</a:t>
            </a:r>
            <a:endParaRPr lang="en-US" altLang="zh-CN" dirty="0">
              <a:latin typeface="华文新魏"/>
              <a:ea typeface="华文新魏"/>
              <a:cs typeface="华文新魏"/>
            </a:endParaRPr>
          </a:p>
          <a:p>
            <a:pPr lvl="1"/>
            <a:r>
              <a:rPr kumimoji="1" lang="zh-CN" altLang="en-US" dirty="0">
                <a:latin typeface="华文新魏"/>
                <a:ea typeface="华文新魏"/>
                <a:cs typeface="华文新魏"/>
              </a:rPr>
              <a:t>模块（进程）按功能的调用次序排列成若干层次</a:t>
            </a:r>
            <a:endParaRPr kumimoji="1" lang="en-US" altLang="zh-CN" dirty="0">
              <a:latin typeface="华文新魏"/>
              <a:ea typeface="华文新魏"/>
              <a:cs typeface="华文新魏"/>
            </a:endParaRPr>
          </a:p>
          <a:p>
            <a:pPr lvl="2"/>
            <a:r>
              <a:rPr kumimoji="1" lang="zh-CN" altLang="en-US" dirty="0">
                <a:latin typeface="华文新魏"/>
                <a:ea typeface="华文新魏"/>
                <a:cs typeface="华文新魏"/>
              </a:rPr>
              <a:t>各层之间只能存在</a:t>
            </a:r>
            <a:r>
              <a:rPr kumimoji="1" lang="zh-CN" altLang="en-US" dirty="0">
                <a:solidFill>
                  <a:srgbClr val="FF0000"/>
                </a:solidFill>
                <a:latin typeface="华文新魏"/>
                <a:ea typeface="华文新魏"/>
                <a:cs typeface="华文新魏"/>
              </a:rPr>
              <a:t>单向依赖</a:t>
            </a:r>
            <a:r>
              <a:rPr kumimoji="1" lang="zh-CN" altLang="en-US" dirty="0">
                <a:latin typeface="华文新魏"/>
                <a:ea typeface="华文新魏"/>
                <a:cs typeface="华文新魏"/>
              </a:rPr>
              <a:t>或</a:t>
            </a:r>
            <a:r>
              <a:rPr kumimoji="1" lang="zh-CN" altLang="en-US" dirty="0">
                <a:solidFill>
                  <a:srgbClr val="FF0000"/>
                </a:solidFill>
                <a:latin typeface="华文新魏"/>
                <a:ea typeface="华文新魏"/>
                <a:cs typeface="华文新魏"/>
              </a:rPr>
              <a:t>单向调用</a:t>
            </a:r>
            <a:r>
              <a:rPr kumimoji="1" lang="zh-CN" altLang="en-US" dirty="0">
                <a:latin typeface="华文新魏"/>
                <a:ea typeface="华文新魏"/>
                <a:cs typeface="华文新魏"/>
              </a:rPr>
              <a:t>关系</a:t>
            </a:r>
            <a:endParaRPr kumimoji="1" lang="en-US" altLang="zh-CN" dirty="0">
              <a:latin typeface="华文新魏"/>
              <a:ea typeface="华文新魏"/>
              <a:cs typeface="华文新魏"/>
            </a:endParaRPr>
          </a:p>
          <a:p>
            <a:r>
              <a:rPr kumimoji="1" lang="zh-CN" altLang="en-US" dirty="0">
                <a:latin typeface="华文新魏"/>
                <a:ea typeface="华文新魏"/>
                <a:cs typeface="华文新魏"/>
              </a:rPr>
              <a:t>优点</a:t>
            </a:r>
            <a:endParaRPr kumimoji="1" lang="en-US" altLang="zh-CN" dirty="0">
              <a:latin typeface="华文新魏"/>
              <a:ea typeface="华文新魏"/>
              <a:cs typeface="华文新魏"/>
            </a:endParaRPr>
          </a:p>
          <a:p>
            <a:pPr lvl="1"/>
            <a:r>
              <a:rPr kumimoji="1" lang="zh-CN" altLang="en-US" dirty="0">
                <a:latin typeface="华文新魏"/>
                <a:ea typeface="华文新魏"/>
                <a:cs typeface="华文新魏"/>
              </a:rPr>
              <a:t>整体问题局部化</a:t>
            </a:r>
            <a:endParaRPr kumimoji="1" lang="en-US" altLang="zh-CN" dirty="0">
              <a:latin typeface="华文新魏"/>
              <a:ea typeface="华文新魏"/>
              <a:cs typeface="华文新魏"/>
            </a:endParaRPr>
          </a:p>
          <a:p>
            <a:pPr lvl="1"/>
            <a:r>
              <a:rPr kumimoji="1" lang="zh-CN" altLang="en-US" dirty="0">
                <a:latin typeface="华文新魏"/>
                <a:ea typeface="华文新魏"/>
                <a:cs typeface="华文新魏"/>
              </a:rPr>
              <a:t>层次见依赖及调用关系清晰规范</a:t>
            </a:r>
            <a:endParaRPr kumimoji="1" lang="en-US" altLang="zh-CN" dirty="0">
              <a:latin typeface="华文新魏"/>
              <a:ea typeface="华文新魏"/>
              <a:cs typeface="华文新魏"/>
            </a:endParaRPr>
          </a:p>
          <a:p>
            <a:pPr lvl="1"/>
            <a:r>
              <a:rPr kumimoji="1" lang="zh-CN" altLang="en-US" dirty="0">
                <a:latin typeface="华文新魏"/>
                <a:ea typeface="华文新魏"/>
                <a:cs typeface="华文新魏"/>
              </a:rPr>
              <a:t>易于扩充</a:t>
            </a:r>
            <a:endParaRPr kumimoji="1" lang="en-US" altLang="zh-CN" dirty="0">
              <a:latin typeface="华文新魏"/>
              <a:ea typeface="华文新魏"/>
              <a:cs typeface="华文新魏"/>
            </a:endParaRPr>
          </a:p>
          <a:p>
            <a:r>
              <a:rPr kumimoji="1" lang="zh-CN" altLang="en-US" dirty="0">
                <a:latin typeface="华文新魏"/>
                <a:ea typeface="华文新魏"/>
                <a:cs typeface="华文新魏"/>
              </a:rPr>
              <a:t>缺点</a:t>
            </a:r>
            <a:endParaRPr kumimoji="1" lang="en-US" altLang="zh-CN" dirty="0">
              <a:latin typeface="华文新魏"/>
              <a:ea typeface="华文新魏"/>
              <a:cs typeface="华文新魏"/>
            </a:endParaRPr>
          </a:p>
          <a:p>
            <a:pPr lvl="1"/>
            <a:r>
              <a:rPr kumimoji="1" lang="zh-CN" altLang="en-US" dirty="0">
                <a:latin typeface="华文新魏"/>
                <a:ea typeface="华文新魏"/>
                <a:cs typeface="华文新魏"/>
              </a:rPr>
              <a:t>通信开销大</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Group 31"/>
          <p:cNvGrpSpPr/>
          <p:nvPr/>
        </p:nvGrpSpPr>
        <p:grpSpPr bwMode="auto">
          <a:xfrm>
            <a:off x="1979613" y="1268413"/>
            <a:ext cx="5181600" cy="5041648"/>
            <a:chOff x="1584" y="720"/>
            <a:chExt cx="2352" cy="2818"/>
          </a:xfrm>
        </p:grpSpPr>
        <p:grpSp>
          <p:nvGrpSpPr>
            <p:cNvPr id="6148" name="Group 22"/>
            <p:cNvGrpSpPr/>
            <p:nvPr/>
          </p:nvGrpSpPr>
          <p:grpSpPr bwMode="auto">
            <a:xfrm>
              <a:off x="1584" y="720"/>
              <a:ext cx="2352" cy="2818"/>
              <a:chOff x="3960" y="4872"/>
              <a:chExt cx="3060" cy="4506"/>
            </a:xfrm>
          </p:grpSpPr>
          <p:sp>
            <p:nvSpPr>
              <p:cNvPr id="6154" name="Text Box 23"/>
              <p:cNvSpPr txBox="1">
                <a:spLocks noChangeArrowheads="1"/>
              </p:cNvSpPr>
              <p:nvPr/>
            </p:nvSpPr>
            <p:spPr bwMode="auto">
              <a:xfrm>
                <a:off x="3960" y="4872"/>
                <a:ext cx="3060" cy="4506"/>
              </a:xfrm>
              <a:prstGeom prst="rect">
                <a:avLst/>
              </a:prstGeom>
              <a:solidFill>
                <a:srgbClr val="CCFFCC"/>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a:r>
                  <a:rPr kumimoji="0" lang="en-US" altLang="zh-CN" b="1" dirty="0">
                    <a:solidFill>
                      <a:srgbClr val="008000"/>
                    </a:solidFill>
                    <a:latin typeface="STXinwei" pitchFamily="2" charset="-122"/>
                    <a:ea typeface="STXinwei" pitchFamily="2" charset="-122"/>
                  </a:rPr>
                  <a:t>    </a:t>
                </a:r>
                <a:endParaRPr kumimoji="0" lang="en-US" altLang="zh-CN" b="1" dirty="0">
                  <a:solidFill>
                    <a:srgbClr val="008000"/>
                  </a:solidFill>
                  <a:latin typeface="STXinwei" pitchFamily="2" charset="-122"/>
                  <a:ea typeface="STXinwei" pitchFamily="2" charset="-122"/>
                </a:endParaRPr>
              </a:p>
              <a:p>
                <a:pPr algn="just"/>
                <a:r>
                  <a:rPr kumimoji="0" lang="en-US" altLang="zh-CN" b="1" dirty="0">
                    <a:solidFill>
                      <a:srgbClr val="008000"/>
                    </a:solidFill>
                    <a:latin typeface="STXinwei" pitchFamily="2" charset="-122"/>
                    <a:ea typeface="STXinwei" pitchFamily="2" charset="-122"/>
                  </a:rPr>
                  <a:t>    </a:t>
                </a:r>
                <a:r>
                  <a:rPr kumimoji="0" lang="zh-CN" altLang="en-US" sz="2400" b="1" dirty="0">
                    <a:solidFill>
                      <a:srgbClr val="008000"/>
                    </a:solidFill>
                    <a:latin typeface="STXinwei" pitchFamily="2" charset="-122"/>
                    <a:ea typeface="STXinwei" pitchFamily="2" charset="-122"/>
                  </a:rPr>
                  <a:t>操作系统层次结构</a:t>
                </a:r>
                <a:endParaRPr kumimoji="0" lang="en-US" altLang="zh-CN" sz="2400" b="1" dirty="0">
                  <a:solidFill>
                    <a:srgbClr val="008000"/>
                  </a:solidFill>
                  <a:latin typeface="STXinwei" pitchFamily="2" charset="-122"/>
                  <a:ea typeface="STXinwei" pitchFamily="2" charset="-122"/>
                </a:endParaRPr>
              </a:p>
              <a:p>
                <a:pPr algn="just"/>
                <a:endParaRPr kumimoji="0" lang="en-US" altLang="zh-CN" sz="2400" b="1" dirty="0">
                  <a:solidFill>
                    <a:srgbClr val="008000"/>
                  </a:solidFill>
                  <a:latin typeface="STXinwei" pitchFamily="2" charset="-122"/>
                  <a:ea typeface="STXinwei" pitchFamily="2" charset="-122"/>
                </a:endParaRPr>
              </a:p>
              <a:p>
                <a:pPr algn="just"/>
                <a:r>
                  <a:rPr kumimoji="0" lang="en-US" altLang="zh-CN" b="1" dirty="0">
                    <a:solidFill>
                      <a:srgbClr val="008000"/>
                    </a:solidFill>
                    <a:latin typeface="STXinwei" pitchFamily="2" charset="-122"/>
                    <a:ea typeface="STXinwei" pitchFamily="2" charset="-122"/>
                  </a:rPr>
                  <a:t>5</a:t>
                </a:r>
                <a:r>
                  <a:rPr kumimoji="0" lang="zh-CN" altLang="en-US" b="1" dirty="0">
                    <a:solidFill>
                      <a:srgbClr val="008000"/>
                    </a:solidFill>
                    <a:latin typeface="STXinwei" pitchFamily="2" charset="-122"/>
                    <a:ea typeface="STXinwei" pitchFamily="2" charset="-122"/>
                  </a:rPr>
                  <a:t>层         系统操作员（进程）</a:t>
                </a:r>
                <a:endParaRPr kumimoji="0" lang="zh-CN" altLang="en-US" b="1" dirty="0">
                  <a:solidFill>
                    <a:srgbClr val="008000"/>
                  </a:solidFill>
                  <a:latin typeface="STXinwei" pitchFamily="2" charset="-122"/>
                  <a:ea typeface="STXinwei" pitchFamily="2" charset="-122"/>
                </a:endParaRPr>
              </a:p>
              <a:p>
                <a:pPr algn="just"/>
                <a:endParaRPr kumimoji="0" lang="zh-CN" altLang="en-US" b="1" dirty="0">
                  <a:solidFill>
                    <a:srgbClr val="008000"/>
                  </a:solidFill>
                  <a:latin typeface="STXinwei" pitchFamily="2" charset="-122"/>
                  <a:ea typeface="STXinwei" pitchFamily="2" charset="-122"/>
                </a:endParaRPr>
              </a:p>
              <a:p>
                <a:pPr algn="just"/>
                <a:r>
                  <a:rPr kumimoji="0" lang="en-US" altLang="zh-CN" b="1" dirty="0">
                    <a:solidFill>
                      <a:srgbClr val="008000"/>
                    </a:solidFill>
                    <a:latin typeface="STXinwei" pitchFamily="2" charset="-122"/>
                    <a:ea typeface="STXinwei" pitchFamily="2" charset="-122"/>
                  </a:rPr>
                  <a:t>4</a:t>
                </a:r>
                <a:r>
                  <a:rPr kumimoji="0" lang="zh-CN" altLang="en-US" b="1" dirty="0">
                    <a:solidFill>
                      <a:srgbClr val="008000"/>
                    </a:solidFill>
                    <a:latin typeface="STXinwei" pitchFamily="2" charset="-122"/>
                    <a:ea typeface="STXinwei" pitchFamily="2" charset="-122"/>
                  </a:rPr>
                  <a:t>层         用户进程</a:t>
                </a:r>
                <a:endParaRPr kumimoji="0" lang="zh-CN" altLang="en-US" b="1" dirty="0">
                  <a:solidFill>
                    <a:srgbClr val="008000"/>
                  </a:solidFill>
                  <a:latin typeface="STXinwei" pitchFamily="2" charset="-122"/>
                  <a:ea typeface="STXinwei" pitchFamily="2" charset="-122"/>
                </a:endParaRPr>
              </a:p>
              <a:p>
                <a:pPr algn="just"/>
                <a:endParaRPr kumimoji="0" lang="zh-CN" altLang="en-US" b="1" dirty="0">
                  <a:solidFill>
                    <a:srgbClr val="008000"/>
                  </a:solidFill>
                  <a:latin typeface="STXinwei" pitchFamily="2" charset="-122"/>
                  <a:ea typeface="STXinwei" pitchFamily="2" charset="-122"/>
                </a:endParaRPr>
              </a:p>
              <a:p>
                <a:pPr algn="just"/>
                <a:endParaRPr kumimoji="0" lang="en-US" altLang="zh-CN" b="1" dirty="0">
                  <a:solidFill>
                    <a:srgbClr val="008000"/>
                  </a:solidFill>
                  <a:latin typeface="STXinwei" pitchFamily="2" charset="-122"/>
                  <a:ea typeface="STXinwei" pitchFamily="2" charset="-122"/>
                </a:endParaRPr>
              </a:p>
              <a:p>
                <a:pPr algn="just"/>
                <a:r>
                  <a:rPr kumimoji="0" lang="en-US" altLang="zh-CN" b="1" dirty="0">
                    <a:solidFill>
                      <a:srgbClr val="008000"/>
                    </a:solidFill>
                    <a:latin typeface="STXinwei" pitchFamily="2" charset="-122"/>
                    <a:ea typeface="STXinwei" pitchFamily="2" charset="-122"/>
                  </a:rPr>
                  <a:t>3</a:t>
                </a:r>
                <a:r>
                  <a:rPr kumimoji="0" lang="zh-CN" altLang="en-US" b="1" dirty="0">
                    <a:solidFill>
                      <a:srgbClr val="008000"/>
                    </a:solidFill>
                    <a:latin typeface="STXinwei" pitchFamily="2" charset="-122"/>
                    <a:ea typeface="STXinwei" pitchFamily="2" charset="-122"/>
                  </a:rPr>
                  <a:t>层         </a:t>
                </a:r>
                <a:r>
                  <a:rPr kumimoji="0" lang="en-US" altLang="zh-CN" b="1" dirty="0">
                    <a:solidFill>
                      <a:srgbClr val="008000"/>
                    </a:solidFill>
                    <a:latin typeface="STXinwei" pitchFamily="2" charset="-122"/>
                    <a:ea typeface="STXinwei" pitchFamily="2" charset="-122"/>
                  </a:rPr>
                  <a:t>I/O</a:t>
                </a:r>
                <a:r>
                  <a:rPr kumimoji="0" lang="zh-CN" altLang="en-US" b="1" dirty="0">
                    <a:solidFill>
                      <a:srgbClr val="008000"/>
                    </a:solidFill>
                    <a:latin typeface="STXinwei" pitchFamily="2" charset="-122"/>
                    <a:ea typeface="STXinwei" pitchFamily="2" charset="-122"/>
                  </a:rPr>
                  <a:t>管理</a:t>
                </a:r>
                <a:endParaRPr kumimoji="0" lang="zh-CN" altLang="en-US" b="1" dirty="0">
                  <a:solidFill>
                    <a:srgbClr val="008000"/>
                  </a:solidFill>
                  <a:latin typeface="STXinwei" pitchFamily="2" charset="-122"/>
                  <a:ea typeface="STXinwei" pitchFamily="2" charset="-122"/>
                </a:endParaRPr>
              </a:p>
              <a:p>
                <a:pPr algn="just"/>
                <a:endParaRPr kumimoji="0" lang="zh-CN" altLang="en-US" b="1" dirty="0">
                  <a:solidFill>
                    <a:srgbClr val="008000"/>
                  </a:solidFill>
                  <a:latin typeface="STXinwei" pitchFamily="2" charset="-122"/>
                  <a:ea typeface="STXinwei" pitchFamily="2" charset="-122"/>
                </a:endParaRPr>
              </a:p>
              <a:p>
                <a:pPr algn="just"/>
                <a:r>
                  <a:rPr kumimoji="0" lang="en-US" altLang="zh-CN" b="1" dirty="0">
                    <a:solidFill>
                      <a:srgbClr val="008000"/>
                    </a:solidFill>
                    <a:latin typeface="STXinwei" pitchFamily="2" charset="-122"/>
                    <a:ea typeface="STXinwei" pitchFamily="2" charset="-122"/>
                  </a:rPr>
                  <a:t>2</a:t>
                </a:r>
                <a:r>
                  <a:rPr kumimoji="0" lang="zh-CN" altLang="en-US" b="1" dirty="0">
                    <a:solidFill>
                      <a:srgbClr val="008000"/>
                    </a:solidFill>
                    <a:latin typeface="STXinwei" pitchFamily="2" charset="-122"/>
                    <a:ea typeface="STXinwei" pitchFamily="2" charset="-122"/>
                  </a:rPr>
                  <a:t>层         进程与操作员间通信</a:t>
                </a:r>
                <a:endParaRPr kumimoji="0" lang="zh-CN" altLang="en-US" b="1" dirty="0">
                  <a:solidFill>
                    <a:srgbClr val="008000"/>
                  </a:solidFill>
                  <a:latin typeface="STXinwei" pitchFamily="2" charset="-122"/>
                  <a:ea typeface="STXinwei" pitchFamily="2" charset="-122"/>
                </a:endParaRPr>
              </a:p>
              <a:p>
                <a:pPr algn="just"/>
                <a:endParaRPr kumimoji="0" lang="zh-CN" altLang="en-US" b="1" dirty="0">
                  <a:solidFill>
                    <a:srgbClr val="008000"/>
                  </a:solidFill>
                  <a:latin typeface="STXinwei" pitchFamily="2" charset="-122"/>
                  <a:ea typeface="STXinwei" pitchFamily="2" charset="-122"/>
                </a:endParaRPr>
              </a:p>
              <a:p>
                <a:pPr algn="just"/>
                <a:r>
                  <a:rPr kumimoji="0" lang="en-US" altLang="zh-CN" b="1" dirty="0">
                    <a:solidFill>
                      <a:srgbClr val="008000"/>
                    </a:solidFill>
                    <a:latin typeface="STXinwei" pitchFamily="2" charset="-122"/>
                    <a:ea typeface="STXinwei" pitchFamily="2" charset="-122"/>
                  </a:rPr>
                  <a:t>1</a:t>
                </a:r>
                <a:r>
                  <a:rPr kumimoji="0" lang="zh-CN" altLang="en-US" b="1" dirty="0">
                    <a:solidFill>
                      <a:srgbClr val="008000"/>
                    </a:solidFill>
                    <a:latin typeface="STXinwei" pitchFamily="2" charset="-122"/>
                    <a:ea typeface="STXinwei" pitchFamily="2" charset="-122"/>
                  </a:rPr>
                  <a:t>层         内存和磁鼓管理</a:t>
                </a:r>
                <a:endParaRPr kumimoji="0" lang="zh-CN" altLang="en-US" b="1" dirty="0">
                  <a:solidFill>
                    <a:srgbClr val="008000"/>
                  </a:solidFill>
                  <a:latin typeface="STXinwei" pitchFamily="2" charset="-122"/>
                  <a:ea typeface="STXinwei" pitchFamily="2" charset="-122"/>
                </a:endParaRPr>
              </a:p>
              <a:p>
                <a:pPr algn="just"/>
                <a:endParaRPr kumimoji="0" lang="zh-CN" altLang="en-US" b="1" dirty="0">
                  <a:solidFill>
                    <a:srgbClr val="008000"/>
                  </a:solidFill>
                  <a:latin typeface="STXinwei" pitchFamily="2" charset="-122"/>
                  <a:ea typeface="STXinwei" pitchFamily="2" charset="-122"/>
                </a:endParaRPr>
              </a:p>
              <a:p>
                <a:pPr algn="just"/>
                <a:r>
                  <a:rPr kumimoji="0" lang="en-US" altLang="zh-CN" b="1" dirty="0">
                    <a:solidFill>
                      <a:srgbClr val="008000"/>
                    </a:solidFill>
                    <a:latin typeface="STXinwei" pitchFamily="2" charset="-122"/>
                    <a:ea typeface="STXinwei" pitchFamily="2" charset="-122"/>
                  </a:rPr>
                  <a:t>0</a:t>
                </a:r>
                <a:r>
                  <a:rPr kumimoji="0" lang="zh-CN" altLang="en-US" b="1" dirty="0">
                    <a:solidFill>
                      <a:srgbClr val="008000"/>
                    </a:solidFill>
                    <a:latin typeface="STXinwei" pitchFamily="2" charset="-122"/>
                    <a:ea typeface="STXinwei" pitchFamily="2" charset="-122"/>
                  </a:rPr>
                  <a:t>层         中断处理、定时器管理 </a:t>
                </a:r>
                <a:endParaRPr kumimoji="0" lang="zh-CN" altLang="en-US" b="1" dirty="0">
                  <a:solidFill>
                    <a:srgbClr val="008000"/>
                  </a:solidFill>
                  <a:latin typeface="STXinwei" pitchFamily="2" charset="-122"/>
                  <a:ea typeface="STXinwei" pitchFamily="2" charset="-122"/>
                </a:endParaRPr>
              </a:p>
              <a:p>
                <a:pPr algn="just"/>
                <a:r>
                  <a:rPr kumimoji="0" lang="zh-CN" altLang="en-US" b="1" dirty="0">
                    <a:solidFill>
                      <a:srgbClr val="008000"/>
                    </a:solidFill>
                    <a:latin typeface="STXinwei" pitchFamily="2" charset="-122"/>
                    <a:ea typeface="STXinwei" pitchFamily="2" charset="-122"/>
                  </a:rPr>
                  <a:t>            、处理器调度，提供多</a:t>
                </a:r>
                <a:endParaRPr kumimoji="0" lang="zh-CN" altLang="en-US" b="1" dirty="0">
                  <a:solidFill>
                    <a:srgbClr val="008000"/>
                  </a:solidFill>
                  <a:latin typeface="STXinwei" pitchFamily="2" charset="-122"/>
                  <a:ea typeface="STXinwei" pitchFamily="2" charset="-122"/>
                </a:endParaRPr>
              </a:p>
              <a:p>
                <a:pPr algn="just"/>
                <a:r>
                  <a:rPr kumimoji="0" lang="zh-CN" altLang="en-US" b="1" dirty="0">
                    <a:solidFill>
                      <a:srgbClr val="008000"/>
                    </a:solidFill>
                    <a:latin typeface="STXinwei" pitchFamily="2" charset="-122"/>
                    <a:ea typeface="STXinwei" pitchFamily="2" charset="-122"/>
                  </a:rPr>
                  <a:t>             道程序环境。</a:t>
                </a:r>
                <a:endParaRPr kumimoji="0" lang="zh-CN" altLang="en-US" b="1" dirty="0">
                  <a:solidFill>
                    <a:srgbClr val="008000"/>
                  </a:solidFill>
                  <a:latin typeface="STXinwei" pitchFamily="2" charset="-122"/>
                  <a:ea typeface="STXinwei" pitchFamily="2" charset="-122"/>
                </a:endParaRPr>
              </a:p>
              <a:p>
                <a:pPr algn="just"/>
                <a:endParaRPr kumimoji="0" lang="en-US" altLang="zh-CN" b="1" dirty="0">
                  <a:solidFill>
                    <a:srgbClr val="008000"/>
                  </a:solidFill>
                  <a:latin typeface="STXinwei" pitchFamily="2" charset="-122"/>
                  <a:ea typeface="STXinwei" pitchFamily="2" charset="-122"/>
                </a:endParaRPr>
              </a:p>
            </p:txBody>
          </p:sp>
          <p:sp>
            <p:nvSpPr>
              <p:cNvPr id="6155" name="Line 24"/>
              <p:cNvSpPr>
                <a:spLocks noChangeShapeType="1"/>
              </p:cNvSpPr>
              <p:nvPr/>
            </p:nvSpPr>
            <p:spPr bwMode="auto">
              <a:xfrm>
                <a:off x="4850" y="5496"/>
                <a:ext cx="3" cy="3882"/>
              </a:xfrm>
              <a:prstGeom prst="line">
                <a:avLst/>
              </a:prstGeom>
              <a:noFill/>
              <a:ln w="9525">
                <a:solidFill>
                  <a:srgbClr val="000000"/>
                </a:solidFill>
                <a:round/>
              </a:ln>
            </p:spPr>
            <p:txBody>
              <a:bodyPr anchor="ctr" anchorCtr="1"/>
              <a:lstStyle/>
              <a:p>
                <a:endParaRPr lang="zh-CN" altLang="en-US">
                  <a:latin typeface="STXinwei" pitchFamily="2" charset="-122"/>
                  <a:ea typeface="STXinwei" pitchFamily="2" charset="-122"/>
                </a:endParaRPr>
              </a:p>
            </p:txBody>
          </p:sp>
          <p:sp>
            <p:nvSpPr>
              <p:cNvPr id="6156" name="Line 25"/>
              <p:cNvSpPr>
                <a:spLocks noChangeShapeType="1"/>
              </p:cNvSpPr>
              <p:nvPr/>
            </p:nvSpPr>
            <p:spPr bwMode="auto">
              <a:xfrm>
                <a:off x="3960" y="5496"/>
                <a:ext cx="3060" cy="0"/>
              </a:xfrm>
              <a:prstGeom prst="line">
                <a:avLst/>
              </a:prstGeom>
              <a:noFill/>
              <a:ln w="9525">
                <a:solidFill>
                  <a:srgbClr val="000000"/>
                </a:solidFill>
                <a:round/>
              </a:ln>
            </p:spPr>
            <p:txBody>
              <a:bodyPr anchor="ctr" anchorCtr="1"/>
              <a:lstStyle/>
              <a:p>
                <a:endParaRPr lang="zh-CN" altLang="en-US">
                  <a:latin typeface="STXinwei" pitchFamily="2" charset="-122"/>
                  <a:ea typeface="STXinwei" pitchFamily="2" charset="-122"/>
                </a:endParaRPr>
              </a:p>
            </p:txBody>
          </p:sp>
        </p:grpSp>
        <p:sp>
          <p:nvSpPr>
            <p:cNvPr id="6149" name="Line 26"/>
            <p:cNvSpPr>
              <a:spLocks noChangeShapeType="1"/>
            </p:cNvSpPr>
            <p:nvPr/>
          </p:nvSpPr>
          <p:spPr bwMode="auto">
            <a:xfrm>
              <a:off x="1584" y="1440"/>
              <a:ext cx="2352" cy="0"/>
            </a:xfrm>
            <a:prstGeom prst="line">
              <a:avLst/>
            </a:prstGeom>
            <a:noFill/>
            <a:ln w="12700" cap="sq">
              <a:solidFill>
                <a:schemeClr val="tx1"/>
              </a:solidFill>
              <a:round/>
              <a:headEnd type="none" w="sm" len="sm"/>
              <a:tailEnd type="none" w="sm" len="sm"/>
            </a:ln>
          </p:spPr>
          <p:txBody>
            <a:bodyPr wrap="none" anchor="ctr" anchorCtr="1"/>
            <a:lstStyle/>
            <a:p>
              <a:endParaRPr lang="zh-CN" altLang="en-US">
                <a:latin typeface="STXinwei" pitchFamily="2" charset="-122"/>
                <a:ea typeface="STXinwei" pitchFamily="2" charset="-122"/>
              </a:endParaRPr>
            </a:p>
          </p:txBody>
        </p:sp>
        <p:sp>
          <p:nvSpPr>
            <p:cNvPr id="6150" name="Line 27"/>
            <p:cNvSpPr>
              <a:spLocks noChangeShapeType="1"/>
            </p:cNvSpPr>
            <p:nvPr/>
          </p:nvSpPr>
          <p:spPr bwMode="auto">
            <a:xfrm>
              <a:off x="1584" y="1824"/>
              <a:ext cx="2352" cy="0"/>
            </a:xfrm>
            <a:prstGeom prst="line">
              <a:avLst/>
            </a:prstGeom>
            <a:noFill/>
            <a:ln w="12700" cap="sq">
              <a:solidFill>
                <a:schemeClr val="tx1"/>
              </a:solidFill>
              <a:round/>
              <a:headEnd type="none" w="sm" len="sm"/>
              <a:tailEnd type="none" w="sm" len="sm"/>
            </a:ln>
          </p:spPr>
          <p:txBody>
            <a:bodyPr wrap="none" anchor="ctr" anchorCtr="1"/>
            <a:lstStyle/>
            <a:p>
              <a:endParaRPr lang="zh-CN" altLang="en-US">
                <a:latin typeface="STXinwei" pitchFamily="2" charset="-122"/>
                <a:ea typeface="STXinwei" pitchFamily="2" charset="-122"/>
              </a:endParaRPr>
            </a:p>
          </p:txBody>
        </p:sp>
        <p:sp>
          <p:nvSpPr>
            <p:cNvPr id="6151" name="Line 28"/>
            <p:cNvSpPr>
              <a:spLocks noChangeShapeType="1"/>
            </p:cNvSpPr>
            <p:nvPr/>
          </p:nvSpPr>
          <p:spPr bwMode="auto">
            <a:xfrm>
              <a:off x="1584" y="2208"/>
              <a:ext cx="2352" cy="0"/>
            </a:xfrm>
            <a:prstGeom prst="line">
              <a:avLst/>
            </a:prstGeom>
            <a:noFill/>
            <a:ln w="12700" cap="sq">
              <a:solidFill>
                <a:schemeClr val="tx1"/>
              </a:solidFill>
              <a:round/>
              <a:headEnd type="none" w="sm" len="sm"/>
              <a:tailEnd type="none" w="sm" len="sm"/>
            </a:ln>
          </p:spPr>
          <p:txBody>
            <a:bodyPr wrap="none" anchor="ctr" anchorCtr="1"/>
            <a:lstStyle/>
            <a:p>
              <a:endParaRPr lang="zh-CN" altLang="en-US">
                <a:latin typeface="STXinwei" pitchFamily="2" charset="-122"/>
                <a:ea typeface="STXinwei" pitchFamily="2" charset="-122"/>
              </a:endParaRPr>
            </a:p>
          </p:txBody>
        </p:sp>
        <p:sp>
          <p:nvSpPr>
            <p:cNvPr id="6152" name="Line 29"/>
            <p:cNvSpPr>
              <a:spLocks noChangeShapeType="1"/>
            </p:cNvSpPr>
            <p:nvPr/>
          </p:nvSpPr>
          <p:spPr bwMode="auto">
            <a:xfrm>
              <a:off x="1584" y="2592"/>
              <a:ext cx="2352" cy="0"/>
            </a:xfrm>
            <a:prstGeom prst="line">
              <a:avLst/>
            </a:prstGeom>
            <a:noFill/>
            <a:ln w="12700" cap="sq">
              <a:solidFill>
                <a:schemeClr val="tx1"/>
              </a:solidFill>
              <a:round/>
              <a:headEnd type="none" w="sm" len="sm"/>
              <a:tailEnd type="none" w="sm" len="sm"/>
            </a:ln>
          </p:spPr>
          <p:txBody>
            <a:bodyPr wrap="none" anchor="ctr" anchorCtr="1"/>
            <a:lstStyle/>
            <a:p>
              <a:endParaRPr lang="zh-CN" altLang="en-US">
                <a:latin typeface="STXinwei" pitchFamily="2" charset="-122"/>
                <a:ea typeface="STXinwei" pitchFamily="2" charset="-122"/>
              </a:endParaRPr>
            </a:p>
          </p:txBody>
        </p:sp>
        <p:sp>
          <p:nvSpPr>
            <p:cNvPr id="6153" name="Line 30"/>
            <p:cNvSpPr>
              <a:spLocks noChangeShapeType="1"/>
            </p:cNvSpPr>
            <p:nvPr/>
          </p:nvSpPr>
          <p:spPr bwMode="auto">
            <a:xfrm>
              <a:off x="1584" y="2976"/>
              <a:ext cx="2352" cy="0"/>
            </a:xfrm>
            <a:prstGeom prst="line">
              <a:avLst/>
            </a:prstGeom>
            <a:noFill/>
            <a:ln w="12700" cap="sq">
              <a:solidFill>
                <a:schemeClr val="tx1"/>
              </a:solidFill>
              <a:round/>
              <a:headEnd type="none" w="sm" len="sm"/>
              <a:tailEnd type="none" w="sm" len="sm"/>
            </a:ln>
          </p:spPr>
          <p:txBody>
            <a:bodyPr wrap="none" anchor="ctr" anchorCtr="1"/>
            <a:lstStyle/>
            <a:p>
              <a:endParaRPr lang="zh-CN" altLang="en-US">
                <a:latin typeface="STXinwei" pitchFamily="2" charset="-122"/>
                <a:ea typeface="STXinwei" pitchFamily="2" charset="-122"/>
              </a:endParaRPr>
            </a:p>
          </p:txBody>
        </p:sp>
      </p:grpSp>
      <p:sp>
        <p:nvSpPr>
          <p:cNvPr id="2" name="标题 1"/>
          <p:cNvSpPr>
            <a:spLocks noGrp="1"/>
          </p:cNvSpPr>
          <p:nvPr>
            <p:ph type="title"/>
          </p:nvPr>
        </p:nvSpPr>
        <p:spPr/>
        <p:txBody>
          <a:bodyPr/>
          <a:lstStyle/>
          <a:p>
            <a:br>
              <a:rPr lang="en-US" altLang="zh-CN" dirty="0">
                <a:latin typeface="Times New Roman" pitchFamily="18" charset="0"/>
                <a:ea typeface="宋体" pitchFamily="2" charset="-122"/>
              </a:rPr>
            </a:br>
            <a:br>
              <a:rPr lang="en-US" altLang="zh-CN" sz="4800" dirty="0">
                <a:solidFill>
                  <a:srgbClr val="FF0000"/>
                </a:solidFill>
                <a:latin typeface="仿宋_GB2312" charset="0"/>
                <a:ea typeface="仿宋_GB2312" charset="0"/>
                <a:cs typeface="仿宋_GB2312" charset="0"/>
              </a:rPr>
            </a:br>
            <a:r>
              <a:rPr kumimoji="1" lang="zh-CN" altLang="en-US" dirty="0"/>
              <a:t>层次式结构操作系统层次分类</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a:ea typeface="华文新魏"/>
              </a:rPr>
              <a:t>资源管理—</a:t>
            </a:r>
            <a:r>
              <a:rPr lang="zh-CN" altLang="en-US" dirty="0">
                <a:solidFill>
                  <a:srgbClr val="FF0000"/>
                </a:solidFill>
              </a:rPr>
              <a:t>抽象</a:t>
            </a:r>
            <a:endParaRPr kumimoji="1" lang="zh-CN" altLang="en-US" dirty="0"/>
          </a:p>
        </p:txBody>
      </p:sp>
      <p:sp>
        <p:nvSpPr>
          <p:cNvPr id="3" name="内容占位符 2"/>
          <p:cNvSpPr>
            <a:spLocks noGrp="1"/>
          </p:cNvSpPr>
          <p:nvPr>
            <p:ph idx="1"/>
          </p:nvPr>
        </p:nvSpPr>
        <p:spPr/>
        <p:txBody>
          <a:bodyPr/>
          <a:lstStyle/>
          <a:p>
            <a:pPr eaLnBrk="1" hangingPunct="1"/>
            <a:r>
              <a:rPr lang="zh-CN" altLang="en-US" dirty="0">
                <a:ea typeface="华文新魏"/>
              </a:rPr>
              <a:t>资源抽象分类</a:t>
            </a:r>
            <a:endParaRPr lang="en-US" altLang="zh-CN" dirty="0">
              <a:ea typeface="华文新魏"/>
            </a:endParaRPr>
          </a:p>
          <a:p>
            <a:pPr lvl="1" eaLnBrk="1" hangingPunct="1"/>
            <a:r>
              <a:rPr lang="zh-CN" altLang="en-US" dirty="0">
                <a:solidFill>
                  <a:srgbClr val="FF0000"/>
                </a:solidFill>
                <a:ea typeface="华文新魏"/>
              </a:rPr>
              <a:t>单级</a:t>
            </a:r>
            <a:r>
              <a:rPr lang="zh-CN" altLang="en-US" dirty="0">
                <a:ea typeface="华文新魏"/>
              </a:rPr>
              <a:t>资源抽象</a:t>
            </a:r>
            <a:endParaRPr lang="en-US" altLang="zh-CN" dirty="0">
              <a:ea typeface="华文新魏"/>
            </a:endParaRPr>
          </a:p>
          <a:p>
            <a:pPr lvl="1" eaLnBrk="1" hangingPunct="1"/>
            <a:r>
              <a:rPr lang="zh-CN" altLang="en-US" dirty="0">
                <a:solidFill>
                  <a:srgbClr val="FF0000"/>
                </a:solidFill>
                <a:ea typeface="华文新魏"/>
              </a:rPr>
              <a:t>多级</a:t>
            </a:r>
            <a:r>
              <a:rPr lang="zh-CN" altLang="en-US" dirty="0">
                <a:ea typeface="华文新魏"/>
              </a:rPr>
              <a:t>资源抽象</a:t>
            </a:r>
            <a:endParaRPr lang="zh-CN" altLang="en-US" dirty="0">
              <a:ea typeface="华文新魏"/>
            </a:endParaRPr>
          </a:p>
          <a:p>
            <a:pPr eaLnBrk="1" hangingPunct="1"/>
            <a:r>
              <a:rPr lang="zh-CN" altLang="en-US" dirty="0">
                <a:solidFill>
                  <a:srgbClr val="292929"/>
                </a:solidFill>
                <a:ea typeface="华文新魏"/>
              </a:rPr>
              <a:t>操作系统资源管理抽象示例</a:t>
            </a:r>
            <a:endParaRPr lang="en-US" altLang="zh-CN" dirty="0">
              <a:solidFill>
                <a:srgbClr val="292929"/>
              </a:solidFill>
              <a:ea typeface="华文新魏"/>
            </a:endParaRPr>
          </a:p>
          <a:p>
            <a:pPr lvl="1" eaLnBrk="1" hangingPunct="1"/>
            <a:r>
              <a:rPr lang="zh-CN" altLang="en-US" dirty="0">
                <a:solidFill>
                  <a:srgbClr val="292929"/>
                </a:solidFill>
                <a:ea typeface="华文新魏"/>
              </a:rPr>
              <a:t>处理器</a:t>
            </a:r>
            <a:r>
              <a:rPr lang="zh-CN" altLang="en-US" dirty="0">
                <a:solidFill>
                  <a:srgbClr val="292929"/>
                </a:solidFill>
                <a:ea typeface="华文新魏"/>
                <a:sym typeface="Wingdings" charset="2"/>
              </a:rPr>
              <a:t></a:t>
            </a:r>
            <a:r>
              <a:rPr lang="zh-CN" altLang="en-US" dirty="0">
                <a:solidFill>
                  <a:srgbClr val="292929"/>
                </a:solidFill>
                <a:ea typeface="华文新魏"/>
              </a:rPr>
              <a:t>进程</a:t>
            </a:r>
            <a:endParaRPr lang="en-US" altLang="zh-CN" dirty="0">
              <a:solidFill>
                <a:srgbClr val="292929"/>
              </a:solidFill>
              <a:ea typeface="华文新魏"/>
            </a:endParaRPr>
          </a:p>
          <a:p>
            <a:pPr lvl="1" eaLnBrk="1" hangingPunct="1"/>
            <a:r>
              <a:rPr lang="zh-CN" altLang="en-US" dirty="0">
                <a:solidFill>
                  <a:srgbClr val="292929"/>
                </a:solidFill>
                <a:ea typeface="华文新魏"/>
                <a:sym typeface="Wingdings" charset="2"/>
              </a:rPr>
              <a:t>设备文件</a:t>
            </a:r>
            <a:endParaRPr lang="en-US" altLang="zh-CN" dirty="0">
              <a:solidFill>
                <a:srgbClr val="292929"/>
              </a:solidFill>
              <a:ea typeface="华文新魏"/>
              <a:sym typeface="Wingdings" charset="2"/>
            </a:endParaRPr>
          </a:p>
          <a:p>
            <a:pPr lvl="1" eaLnBrk="1" hangingPunct="1"/>
            <a:r>
              <a:rPr lang="zh-CN" altLang="en-US" dirty="0">
                <a:solidFill>
                  <a:srgbClr val="292929"/>
                </a:solidFill>
                <a:ea typeface="华文新魏"/>
                <a:sym typeface="Wingdings" charset="2"/>
              </a:rPr>
              <a:t>屏幕窗口</a:t>
            </a:r>
            <a:endParaRPr lang="en-US" altLang="zh-CN" dirty="0">
              <a:solidFill>
                <a:srgbClr val="292929"/>
              </a:solidFill>
              <a:ea typeface="华文新魏"/>
            </a:endParaRPr>
          </a:p>
          <a:p>
            <a:pPr lvl="1" eaLnBrk="1" hangingPunct="1"/>
            <a:r>
              <a:rPr lang="zh-CN" altLang="en-US" dirty="0">
                <a:solidFill>
                  <a:srgbClr val="292929"/>
                </a:solidFill>
                <a:ea typeface="华文新魏"/>
              </a:rPr>
              <a:t>物理计算机</a:t>
            </a:r>
            <a:r>
              <a:rPr lang="zh-CN" altLang="en-US" dirty="0">
                <a:solidFill>
                  <a:srgbClr val="292929"/>
                </a:solidFill>
                <a:ea typeface="华文新魏"/>
                <a:sym typeface="Wingdings" charset="2"/>
              </a:rPr>
              <a:t>虚拟机</a:t>
            </a:r>
            <a:endParaRPr lang="en-US" altLang="zh-CN" dirty="0">
              <a:solidFill>
                <a:srgbClr val="FF0000"/>
              </a:solidFill>
              <a:ea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虚拟机</a:t>
            </a:r>
            <a:r>
              <a:rPr kumimoji="1" lang="zh-CN" altLang="en-US" dirty="0"/>
              <a:t>结构操作系统</a:t>
            </a:r>
            <a:endParaRPr kumimoji="1" lang="zh-CN" altLang="en-US" dirty="0"/>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主要设计思想</a:t>
            </a:r>
            <a:endParaRPr lang="en-US" altLang="zh-CN" dirty="0">
              <a:latin typeface="华文新魏"/>
              <a:ea typeface="华文新魏"/>
              <a:cs typeface="华文新魏"/>
            </a:endParaRPr>
          </a:p>
          <a:p>
            <a:pPr lvl="1"/>
            <a:r>
              <a:rPr kumimoji="1" lang="zh-CN" altLang="en-US" dirty="0">
                <a:latin typeface="华文新魏"/>
                <a:ea typeface="华文新魏"/>
                <a:cs typeface="华文新魏"/>
              </a:rPr>
              <a:t>物理计算机资源通过</a:t>
            </a:r>
            <a:r>
              <a:rPr kumimoji="1" lang="zh-CN" altLang="en-US" dirty="0">
                <a:solidFill>
                  <a:srgbClr val="FF0000"/>
                </a:solidFill>
                <a:latin typeface="华文新魏"/>
                <a:ea typeface="华文新魏"/>
                <a:cs typeface="华文新魏"/>
              </a:rPr>
              <a:t>多重化</a:t>
            </a:r>
            <a:r>
              <a:rPr kumimoji="1" lang="zh-CN" altLang="en-US" dirty="0">
                <a:latin typeface="华文新魏"/>
                <a:ea typeface="华文新魏"/>
                <a:cs typeface="华文新魏"/>
              </a:rPr>
              <a:t>和</a:t>
            </a:r>
            <a:r>
              <a:rPr kumimoji="1" lang="zh-CN" altLang="en-US" dirty="0">
                <a:solidFill>
                  <a:srgbClr val="FF0000"/>
                </a:solidFill>
                <a:latin typeface="华文新魏"/>
                <a:ea typeface="华文新魏"/>
                <a:cs typeface="华文新魏"/>
              </a:rPr>
              <a:t>共享技术</a:t>
            </a:r>
            <a:r>
              <a:rPr kumimoji="1" lang="zh-CN" altLang="en-US" dirty="0">
                <a:latin typeface="华文新魏"/>
                <a:ea typeface="华文新魏"/>
                <a:cs typeface="华文新魏"/>
              </a:rPr>
              <a:t>可改造成多个虚拟机</a:t>
            </a:r>
            <a:endParaRPr kumimoji="1" lang="en-US" altLang="zh-CN" dirty="0">
              <a:latin typeface="华文新魏"/>
              <a:ea typeface="华文新魏"/>
              <a:cs typeface="华文新魏"/>
            </a:endParaRPr>
          </a:p>
          <a:p>
            <a:r>
              <a:rPr kumimoji="1" lang="zh-CN" altLang="en-US" dirty="0">
                <a:latin typeface="华文新魏"/>
                <a:ea typeface="华文新魏"/>
                <a:cs typeface="华文新魏"/>
              </a:rPr>
              <a:t>基本做法</a:t>
            </a:r>
            <a:endParaRPr kumimoji="1" lang="en-US" altLang="zh-CN" dirty="0">
              <a:latin typeface="华文新魏"/>
              <a:ea typeface="华文新魏"/>
              <a:cs typeface="华文新魏"/>
            </a:endParaRPr>
          </a:p>
          <a:p>
            <a:pPr lvl="1"/>
            <a:r>
              <a:rPr kumimoji="1" lang="zh-CN" altLang="en-US" dirty="0">
                <a:latin typeface="华文新魏"/>
                <a:ea typeface="华文新魏"/>
                <a:cs typeface="华文新魏"/>
              </a:rPr>
              <a:t>通过一类</a:t>
            </a:r>
            <a:r>
              <a:rPr kumimoji="1" lang="zh-CN" altLang="en-US" dirty="0">
                <a:solidFill>
                  <a:srgbClr val="FF0000"/>
                </a:solidFill>
                <a:latin typeface="华文新魏"/>
                <a:ea typeface="华文新魏"/>
                <a:cs typeface="华文新魏"/>
              </a:rPr>
              <a:t>物理设备来模拟</a:t>
            </a:r>
            <a:r>
              <a:rPr kumimoji="1" lang="zh-CN" altLang="en-US" dirty="0">
                <a:latin typeface="华文新魏"/>
                <a:ea typeface="华文新魏"/>
                <a:cs typeface="华文新魏"/>
              </a:rPr>
              <a:t>另一类物理设备，或</a:t>
            </a:r>
            <a:endParaRPr kumimoji="1" lang="en-US" altLang="zh-CN" dirty="0">
              <a:latin typeface="华文新魏"/>
              <a:ea typeface="华文新魏"/>
              <a:cs typeface="华文新魏"/>
            </a:endParaRPr>
          </a:p>
          <a:p>
            <a:pPr lvl="1"/>
            <a:r>
              <a:rPr kumimoji="1" lang="zh-CN" altLang="en-US" dirty="0">
                <a:latin typeface="华文新魏"/>
                <a:ea typeface="华文新魏"/>
                <a:cs typeface="华文新魏"/>
              </a:rPr>
              <a:t>通过</a:t>
            </a:r>
            <a:r>
              <a:rPr kumimoji="1" lang="zh-CN" altLang="en-US" dirty="0">
                <a:solidFill>
                  <a:srgbClr val="FF0000"/>
                </a:solidFill>
                <a:latin typeface="华文新魏"/>
                <a:ea typeface="华文新魏"/>
                <a:cs typeface="华文新魏"/>
              </a:rPr>
              <a:t>分时使用一类物理设备</a:t>
            </a:r>
            <a:r>
              <a:rPr kumimoji="1" lang="zh-CN" altLang="en-US" dirty="0">
                <a:latin typeface="华文新魏"/>
                <a:ea typeface="华文新魏"/>
                <a:cs typeface="华文新魏"/>
              </a:rPr>
              <a:t>，把一个物理会提改变成若干逻辑上的对应物</a:t>
            </a:r>
            <a:endParaRPr kumimoji="1" lang="en-US" altLang="zh-CN" dirty="0">
              <a:latin typeface="华文新魏"/>
              <a:ea typeface="华文新魏"/>
              <a:cs typeface="华文新魏"/>
            </a:endParaRPr>
          </a:p>
          <a:p>
            <a:pPr lvl="1"/>
            <a:r>
              <a:rPr kumimoji="1" lang="zh-CN" altLang="en-US" dirty="0">
                <a:latin typeface="华文新魏"/>
                <a:ea typeface="华文新魏"/>
                <a:cs typeface="华文新魏"/>
              </a:rPr>
              <a:t>每台虚拟机的功能都与裸机相同</a:t>
            </a:r>
            <a:endParaRPr kumimoji="1" lang="en-US" altLang="zh-CN" dirty="0">
              <a:latin typeface="华文新魏"/>
              <a:ea typeface="华文新魏"/>
              <a:cs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Group 3"/>
          <p:cNvGrpSpPr/>
          <p:nvPr/>
        </p:nvGrpSpPr>
        <p:grpSpPr bwMode="auto">
          <a:xfrm>
            <a:off x="971550" y="1628775"/>
            <a:ext cx="6553200" cy="4176713"/>
            <a:chOff x="2936" y="5731"/>
            <a:chExt cx="6685" cy="3213"/>
          </a:xfrm>
        </p:grpSpPr>
        <p:sp>
          <p:nvSpPr>
            <p:cNvPr id="33796" name="Text Box 4"/>
            <p:cNvSpPr txBox="1">
              <a:spLocks noChangeArrowheads="1"/>
            </p:cNvSpPr>
            <p:nvPr/>
          </p:nvSpPr>
          <p:spPr bwMode="auto">
            <a:xfrm>
              <a:off x="4402" y="6778"/>
              <a:ext cx="3681" cy="2166"/>
            </a:xfrm>
            <a:prstGeom prst="rect">
              <a:avLst/>
            </a:prstGeom>
            <a:solidFill>
              <a:schemeClr val="accent5">
                <a:lumMod val="40000"/>
                <a:lumOff val="60000"/>
              </a:schemeClr>
            </a:solidFill>
            <a:ln w="9525">
              <a:solidFill>
                <a:srgbClr val="000000"/>
              </a:solidFill>
              <a:miter lim="800000"/>
            </a:ln>
          </p:spPr>
          <p:txBody>
            <a:bodyPr/>
            <a:lstStyle>
              <a:lvl1pPr eaLnBrk="0" hangingPunct="0">
                <a:defRPr kumimoji="1" sz="2000">
                  <a:solidFill>
                    <a:schemeClr val="tx1"/>
                  </a:solidFill>
                  <a:latin typeface="Times New Roman" pitchFamily="18" charset="0"/>
                  <a:ea typeface="宋体" pitchFamily="2" charset="-122"/>
                  <a:cs typeface="宋体" pitchFamily="2" charset="-122"/>
                </a:defRPr>
              </a:lvl1pPr>
              <a:lvl2pPr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sz="2500" baseline="-25000" dirty="0">
                  <a:latin typeface="STXinwei" pitchFamily="2" charset="-122"/>
                  <a:ea typeface="STXinwei" pitchFamily="2" charset="-122"/>
                </a:rPr>
                <a:t>应用程序   应用程序   应用程序</a:t>
              </a:r>
              <a:endParaRPr lang="zh-CN" altLang="en-US" sz="2500" baseline="-25000" dirty="0">
                <a:latin typeface="STXinwei" pitchFamily="2" charset="-122"/>
                <a:ea typeface="STXinwei" pitchFamily="2" charset="-122"/>
              </a:endParaRPr>
            </a:p>
            <a:p>
              <a:pPr algn="just" eaLnBrk="1" hangingPunct="1"/>
              <a:endParaRPr lang="en-US" altLang="zh-CN" sz="2500" baseline="-25000" dirty="0">
                <a:latin typeface="STXinwei" pitchFamily="2" charset="-122"/>
                <a:ea typeface="STXinwei" pitchFamily="2" charset="-122"/>
              </a:endParaRPr>
            </a:p>
            <a:p>
              <a:pPr algn="just" eaLnBrk="1" hangingPunct="1"/>
              <a:endParaRPr lang="en-US" altLang="zh-CN" sz="2500" baseline="-25000" dirty="0">
                <a:latin typeface="STXinwei" pitchFamily="2" charset="-122"/>
                <a:ea typeface="STXinwei" pitchFamily="2" charset="-122"/>
              </a:endParaRPr>
            </a:p>
            <a:p>
              <a:pPr algn="just" eaLnBrk="1" hangingPunct="1"/>
              <a:r>
                <a:rPr lang="en-US" altLang="zh-CN" sz="2500" baseline="-25000" dirty="0">
                  <a:latin typeface="STXinwei" pitchFamily="2" charset="-122"/>
                  <a:ea typeface="STXinwei" pitchFamily="2" charset="-122"/>
                </a:rPr>
                <a:t> </a:t>
              </a:r>
              <a:r>
                <a:rPr lang="zh-CN" altLang="en-US" sz="2500" baseline="-25000" dirty="0">
                  <a:latin typeface="STXinwei" pitchFamily="2" charset="-122"/>
                  <a:ea typeface="STXinwei" pitchFamily="2" charset="-122"/>
                </a:rPr>
                <a:t>      </a:t>
              </a:r>
              <a:r>
                <a:rPr lang="en-US" altLang="zh-CN" sz="2500" baseline="-25000" dirty="0">
                  <a:latin typeface="STXinwei" pitchFamily="2" charset="-122"/>
                  <a:ea typeface="STXinwei" pitchFamily="2" charset="-122"/>
                </a:rPr>
                <a:t>CMS   </a:t>
              </a:r>
              <a:r>
                <a:rPr lang="zh-CN" altLang="en-US" sz="2500" baseline="-25000" dirty="0">
                  <a:latin typeface="STXinwei" pitchFamily="2" charset="-122"/>
                  <a:ea typeface="STXinwei" pitchFamily="2" charset="-122"/>
                </a:rPr>
                <a:t>  </a:t>
              </a:r>
              <a:r>
                <a:rPr lang="en-US" altLang="zh-CN" sz="2500" baseline="-25000" dirty="0">
                  <a:latin typeface="STXinwei" pitchFamily="2" charset="-122"/>
                  <a:ea typeface="STXinwei" pitchFamily="2" charset="-122"/>
                </a:rPr>
                <a:t>   </a:t>
              </a:r>
              <a:r>
                <a:rPr lang="zh-CN" altLang="en-US" sz="2500" baseline="-25000" dirty="0">
                  <a:latin typeface="STXinwei" pitchFamily="2" charset="-122"/>
                  <a:ea typeface="STXinwei" pitchFamily="2" charset="-122"/>
                </a:rPr>
                <a:t> </a:t>
              </a:r>
              <a:r>
                <a:rPr lang="en-US" altLang="zh-CN" sz="2500" baseline="-25000" dirty="0">
                  <a:latin typeface="STXinwei" pitchFamily="2" charset="-122"/>
                  <a:ea typeface="STXinwei" pitchFamily="2" charset="-122"/>
                </a:rPr>
                <a:t>   CMS </a:t>
              </a:r>
              <a:r>
                <a:rPr lang="zh-CN" altLang="en-US" sz="2500" baseline="-25000" dirty="0">
                  <a:latin typeface="STXinwei" pitchFamily="2" charset="-122"/>
                  <a:ea typeface="STXinwei" pitchFamily="2" charset="-122"/>
                </a:rPr>
                <a:t> </a:t>
              </a:r>
              <a:r>
                <a:rPr lang="en-US" altLang="zh-CN" sz="2500" baseline="-25000" dirty="0">
                  <a:latin typeface="STXinwei" pitchFamily="2" charset="-122"/>
                  <a:ea typeface="STXinwei" pitchFamily="2" charset="-122"/>
                </a:rPr>
                <a:t>    </a:t>
              </a:r>
              <a:r>
                <a:rPr lang="zh-CN" altLang="en-US" sz="2500" baseline="-25000" dirty="0">
                  <a:latin typeface="STXinwei" pitchFamily="2" charset="-122"/>
                  <a:ea typeface="STXinwei" pitchFamily="2" charset="-122"/>
                </a:rPr>
                <a:t>   </a:t>
              </a:r>
              <a:r>
                <a:rPr lang="en-US" altLang="zh-CN" sz="2500" baseline="-25000" dirty="0">
                  <a:latin typeface="STXinwei" pitchFamily="2" charset="-122"/>
                  <a:ea typeface="STXinwei" pitchFamily="2" charset="-122"/>
                </a:rPr>
                <a:t>  CMS</a:t>
              </a:r>
              <a:endParaRPr lang="en-US" altLang="zh-CN" sz="2500" baseline="-25000" dirty="0">
                <a:latin typeface="STXinwei" pitchFamily="2" charset="-122"/>
                <a:ea typeface="STXinwei" pitchFamily="2" charset="-122"/>
              </a:endParaRPr>
            </a:p>
            <a:p>
              <a:pPr lvl="1" algn="just" eaLnBrk="1" hangingPunct="1"/>
              <a:r>
                <a:rPr lang="en-US" altLang="zh-CN" sz="2500" baseline="-25000" dirty="0">
                  <a:latin typeface="STXinwei" pitchFamily="2" charset="-122"/>
                  <a:ea typeface="STXinwei" pitchFamily="2" charset="-122"/>
                </a:rPr>
                <a:t>                                 </a:t>
              </a:r>
              <a:endParaRPr lang="en-US" altLang="zh-CN" sz="2500" baseline="-25000" dirty="0">
                <a:latin typeface="STXinwei" pitchFamily="2" charset="-122"/>
                <a:ea typeface="STXinwei" pitchFamily="2" charset="-122"/>
              </a:endParaRPr>
            </a:p>
            <a:p>
              <a:pPr lvl="1" algn="just" eaLnBrk="1" hangingPunct="1"/>
              <a:endParaRPr lang="en-US" altLang="zh-CN" sz="1000" dirty="0">
                <a:latin typeface="STXinwei" pitchFamily="2" charset="-122"/>
                <a:ea typeface="STXinwei" pitchFamily="2" charset="-122"/>
              </a:endParaRPr>
            </a:p>
            <a:p>
              <a:pPr lvl="1" algn="just" eaLnBrk="1" hangingPunct="1"/>
              <a:endParaRPr lang="en-US" altLang="zh-CN" sz="1000" baseline="-25000" dirty="0">
                <a:latin typeface="STXinwei" pitchFamily="2" charset="-122"/>
                <a:ea typeface="STXinwei" pitchFamily="2" charset="-122"/>
              </a:endParaRPr>
            </a:p>
            <a:p>
              <a:pPr lvl="1" algn="just" eaLnBrk="1" hangingPunct="1"/>
              <a:r>
                <a:rPr lang="en-US" altLang="zh-CN" sz="1000" baseline="-25000" dirty="0">
                  <a:latin typeface="STXinwei" pitchFamily="2" charset="-122"/>
                  <a:ea typeface="STXinwei" pitchFamily="2" charset="-122"/>
                </a:rPr>
                <a:t> </a:t>
              </a:r>
              <a:r>
                <a:rPr lang="en-US" altLang="zh-CN" sz="1000" dirty="0">
                  <a:latin typeface="STXinwei" pitchFamily="2" charset="-122"/>
                  <a:ea typeface="STXinwei" pitchFamily="2" charset="-122"/>
                </a:rPr>
                <a:t>                        </a:t>
              </a:r>
              <a:r>
                <a:rPr lang="en-US" altLang="zh-CN" sz="2500" baseline="-25000" dirty="0">
                  <a:latin typeface="STXinwei" pitchFamily="2" charset="-122"/>
                  <a:ea typeface="STXinwei" pitchFamily="2" charset="-122"/>
                </a:rPr>
                <a:t>VM/370 </a:t>
              </a:r>
              <a:endParaRPr lang="en-US" altLang="zh-CN" sz="2500" baseline="-25000" dirty="0">
                <a:latin typeface="STXinwei" pitchFamily="2" charset="-122"/>
                <a:ea typeface="STXinwei" pitchFamily="2" charset="-122"/>
              </a:endParaRPr>
            </a:p>
            <a:p>
              <a:pPr lvl="1" algn="just" eaLnBrk="1" hangingPunct="1"/>
              <a:endParaRPr lang="en-US" altLang="zh-CN" sz="1000" baseline="-25000" dirty="0">
                <a:latin typeface="STXinwei" pitchFamily="2" charset="-122"/>
                <a:ea typeface="STXinwei" pitchFamily="2" charset="-122"/>
              </a:endParaRPr>
            </a:p>
            <a:p>
              <a:pPr lvl="1" algn="just" eaLnBrk="1" hangingPunct="1"/>
              <a:endParaRPr lang="en-US" altLang="zh-CN" sz="1000" baseline="-25000" dirty="0">
                <a:latin typeface="STXinwei" pitchFamily="2" charset="-122"/>
                <a:ea typeface="STXinwei" pitchFamily="2" charset="-122"/>
              </a:endParaRPr>
            </a:p>
            <a:p>
              <a:pPr lvl="1" algn="just" eaLnBrk="1" hangingPunct="1"/>
              <a:endParaRPr lang="en-US" altLang="zh-CN" sz="1000" baseline="-25000" dirty="0">
                <a:latin typeface="STXinwei" pitchFamily="2" charset="-122"/>
                <a:ea typeface="STXinwei" pitchFamily="2" charset="-122"/>
              </a:endParaRPr>
            </a:p>
            <a:p>
              <a:pPr lvl="1" algn="just" eaLnBrk="1" hangingPunct="1"/>
              <a:endParaRPr lang="en-US" altLang="zh-CN" sz="1000" baseline="-25000" dirty="0">
                <a:latin typeface="STXinwei" pitchFamily="2" charset="-122"/>
                <a:ea typeface="STXinwei" pitchFamily="2" charset="-122"/>
              </a:endParaRPr>
            </a:p>
            <a:p>
              <a:pPr lvl="1" algn="just" eaLnBrk="1" hangingPunct="1"/>
              <a:r>
                <a:rPr lang="en-US" altLang="zh-CN" sz="2500" baseline="-25000" dirty="0">
                  <a:latin typeface="STXinwei" pitchFamily="2" charset="-122"/>
                  <a:ea typeface="STXinwei" pitchFamily="2" charset="-122"/>
                </a:rPr>
                <a:t>    </a:t>
              </a:r>
              <a:r>
                <a:rPr lang="zh-CN" altLang="en-US" sz="2500" baseline="-25000" dirty="0">
                  <a:latin typeface="STXinwei" pitchFamily="2" charset="-122"/>
                  <a:ea typeface="STXinwei" pitchFamily="2" charset="-122"/>
                </a:rPr>
                <a:t>     </a:t>
              </a:r>
              <a:r>
                <a:rPr lang="en-US" altLang="zh-CN" sz="2500" baseline="-25000" dirty="0">
                  <a:latin typeface="STXinwei" pitchFamily="2" charset="-122"/>
                  <a:ea typeface="STXinwei" pitchFamily="2" charset="-122"/>
                </a:rPr>
                <a:t>System/370</a:t>
              </a:r>
              <a:r>
                <a:rPr lang="zh-CN" altLang="en-US" sz="2500" baseline="-25000" dirty="0">
                  <a:latin typeface="STXinwei" pitchFamily="2" charset="-122"/>
                  <a:ea typeface="STXinwei" pitchFamily="2" charset="-122"/>
                </a:rPr>
                <a:t>裸机</a:t>
              </a:r>
              <a:endParaRPr lang="zh-CN" altLang="en-US" sz="2500" baseline="-25000" dirty="0">
                <a:latin typeface="STXinwei" pitchFamily="2" charset="-122"/>
                <a:ea typeface="STXinwei" pitchFamily="2" charset="-122"/>
              </a:endParaRPr>
            </a:p>
            <a:p>
              <a:pPr eaLnBrk="1" hangingPunct="1"/>
              <a:endParaRPr lang="zh-CN" dirty="0">
                <a:latin typeface="STXinwei" pitchFamily="2" charset="-122"/>
                <a:ea typeface="STXinwei" pitchFamily="2" charset="-122"/>
              </a:endParaRPr>
            </a:p>
          </p:txBody>
        </p:sp>
        <p:sp>
          <p:nvSpPr>
            <p:cNvPr id="33797" name="Text Box 5"/>
            <p:cNvSpPr txBox="1">
              <a:spLocks noChangeArrowheads="1"/>
            </p:cNvSpPr>
            <p:nvPr/>
          </p:nvSpPr>
          <p:spPr bwMode="auto">
            <a:xfrm>
              <a:off x="5354" y="5731"/>
              <a:ext cx="1618" cy="443"/>
            </a:xfrm>
            <a:prstGeom prst="rect">
              <a:avLst/>
            </a:prstGeom>
            <a:solidFill>
              <a:schemeClr val="accent5">
                <a:lumMod val="40000"/>
                <a:lumOff val="60000"/>
              </a:schemeClr>
            </a:solidFill>
            <a:ln w="9525">
              <a:solidFill>
                <a:srgbClr val="FFFFFF"/>
              </a:solidFill>
              <a:miter lim="800000"/>
            </a:ln>
          </p:spPr>
          <p:txBody>
            <a:bodyPr/>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en-US" altLang="zh-CN" sz="2500" baseline="-25000">
                  <a:latin typeface="STXinwei" pitchFamily="2" charset="-122"/>
                  <a:ea typeface="STXinwei" pitchFamily="2" charset="-122"/>
                </a:rPr>
                <a:t>  370</a:t>
              </a:r>
              <a:r>
                <a:rPr lang="zh-CN" altLang="en-US" sz="2500" baseline="-25000">
                  <a:latin typeface="STXinwei" pitchFamily="2" charset="-122"/>
                  <a:ea typeface="STXinwei" pitchFamily="2" charset="-122"/>
                </a:rPr>
                <a:t>虚拟机</a:t>
              </a:r>
              <a:endParaRPr lang="zh-CN" altLang="en-US" sz="2500" baseline="-25000">
                <a:latin typeface="STXinwei" pitchFamily="2" charset="-122"/>
                <a:ea typeface="STXinwei" pitchFamily="2" charset="-122"/>
              </a:endParaRPr>
            </a:p>
          </p:txBody>
        </p:sp>
        <p:sp>
          <p:nvSpPr>
            <p:cNvPr id="7174" name="Line 6"/>
            <p:cNvSpPr>
              <a:spLocks noChangeShapeType="1"/>
            </p:cNvSpPr>
            <p:nvPr/>
          </p:nvSpPr>
          <p:spPr bwMode="auto">
            <a:xfrm>
              <a:off x="4401" y="7246"/>
              <a:ext cx="3600" cy="0"/>
            </a:xfrm>
            <a:prstGeom prst="line">
              <a:avLst/>
            </a:prstGeom>
            <a:noFill/>
            <a:ln w="9525">
              <a:solidFill>
                <a:srgbClr val="000000"/>
              </a:solidFill>
              <a:round/>
            </a:ln>
          </p:spPr>
          <p:txBody>
            <a:bodyPr/>
            <a:lstStyle/>
            <a:p>
              <a:endParaRPr lang="zh-CN" altLang="en-US">
                <a:latin typeface="STXinwei" pitchFamily="2" charset="-122"/>
                <a:ea typeface="STXinwei" pitchFamily="2" charset="-122"/>
              </a:endParaRPr>
            </a:p>
          </p:txBody>
        </p:sp>
        <p:sp>
          <p:nvSpPr>
            <p:cNvPr id="7175" name="Line 7"/>
            <p:cNvSpPr>
              <a:spLocks noChangeShapeType="1"/>
            </p:cNvSpPr>
            <p:nvPr/>
          </p:nvSpPr>
          <p:spPr bwMode="auto">
            <a:xfrm>
              <a:off x="4401" y="7870"/>
              <a:ext cx="3600" cy="0"/>
            </a:xfrm>
            <a:prstGeom prst="line">
              <a:avLst/>
            </a:prstGeom>
            <a:noFill/>
            <a:ln w="9525">
              <a:solidFill>
                <a:srgbClr val="000000"/>
              </a:solidFill>
              <a:round/>
            </a:ln>
          </p:spPr>
          <p:txBody>
            <a:bodyPr/>
            <a:lstStyle/>
            <a:p>
              <a:endParaRPr lang="zh-CN" altLang="en-US">
                <a:latin typeface="STXinwei" pitchFamily="2" charset="-122"/>
                <a:ea typeface="STXinwei" pitchFamily="2" charset="-122"/>
              </a:endParaRPr>
            </a:p>
          </p:txBody>
        </p:sp>
        <p:sp>
          <p:nvSpPr>
            <p:cNvPr id="7176" name="Line 8"/>
            <p:cNvSpPr>
              <a:spLocks noChangeShapeType="1"/>
            </p:cNvSpPr>
            <p:nvPr/>
          </p:nvSpPr>
          <p:spPr bwMode="auto">
            <a:xfrm>
              <a:off x="4401" y="8338"/>
              <a:ext cx="3600" cy="0"/>
            </a:xfrm>
            <a:prstGeom prst="line">
              <a:avLst/>
            </a:prstGeom>
            <a:noFill/>
            <a:ln w="9525">
              <a:solidFill>
                <a:srgbClr val="000000"/>
              </a:solidFill>
              <a:round/>
            </a:ln>
          </p:spPr>
          <p:txBody>
            <a:bodyPr/>
            <a:lstStyle/>
            <a:p>
              <a:endParaRPr lang="zh-CN" altLang="en-US">
                <a:latin typeface="STXinwei" pitchFamily="2" charset="-122"/>
                <a:ea typeface="STXinwei" pitchFamily="2" charset="-122"/>
              </a:endParaRPr>
            </a:p>
          </p:txBody>
        </p:sp>
        <p:sp>
          <p:nvSpPr>
            <p:cNvPr id="7177" name="Line 9"/>
            <p:cNvSpPr>
              <a:spLocks noChangeShapeType="1"/>
            </p:cNvSpPr>
            <p:nvPr/>
          </p:nvSpPr>
          <p:spPr bwMode="auto">
            <a:xfrm>
              <a:off x="5661" y="6778"/>
              <a:ext cx="0" cy="1092"/>
            </a:xfrm>
            <a:prstGeom prst="line">
              <a:avLst/>
            </a:prstGeom>
            <a:noFill/>
            <a:ln w="9525">
              <a:solidFill>
                <a:srgbClr val="000000"/>
              </a:solidFill>
              <a:round/>
            </a:ln>
          </p:spPr>
          <p:txBody>
            <a:bodyPr/>
            <a:lstStyle/>
            <a:p>
              <a:endParaRPr lang="zh-CN" altLang="en-US">
                <a:latin typeface="STXinwei" pitchFamily="2" charset="-122"/>
                <a:ea typeface="STXinwei" pitchFamily="2" charset="-122"/>
              </a:endParaRPr>
            </a:p>
          </p:txBody>
        </p:sp>
        <p:sp>
          <p:nvSpPr>
            <p:cNvPr id="7178" name="Line 10"/>
            <p:cNvSpPr>
              <a:spLocks noChangeShapeType="1"/>
            </p:cNvSpPr>
            <p:nvPr/>
          </p:nvSpPr>
          <p:spPr bwMode="auto">
            <a:xfrm>
              <a:off x="6741" y="6778"/>
              <a:ext cx="0" cy="1092"/>
            </a:xfrm>
            <a:prstGeom prst="line">
              <a:avLst/>
            </a:prstGeom>
            <a:noFill/>
            <a:ln w="9525">
              <a:solidFill>
                <a:srgbClr val="000000"/>
              </a:solidFill>
              <a:round/>
            </a:ln>
          </p:spPr>
          <p:txBody>
            <a:bodyPr/>
            <a:lstStyle/>
            <a:p>
              <a:endParaRPr lang="zh-CN" altLang="en-US">
                <a:latin typeface="STXinwei" pitchFamily="2" charset="-122"/>
                <a:ea typeface="STXinwei" pitchFamily="2" charset="-122"/>
              </a:endParaRPr>
            </a:p>
          </p:txBody>
        </p:sp>
        <p:sp>
          <p:nvSpPr>
            <p:cNvPr id="7179" name="Line 11"/>
            <p:cNvSpPr>
              <a:spLocks noChangeShapeType="1"/>
            </p:cNvSpPr>
            <p:nvPr/>
          </p:nvSpPr>
          <p:spPr bwMode="auto">
            <a:xfrm>
              <a:off x="7902" y="7090"/>
              <a:ext cx="0" cy="468"/>
            </a:xfrm>
            <a:prstGeom prst="line">
              <a:avLst/>
            </a:prstGeom>
            <a:noFill/>
            <a:ln w="12700">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7180" name="Line 12"/>
            <p:cNvSpPr>
              <a:spLocks noChangeShapeType="1"/>
            </p:cNvSpPr>
            <p:nvPr/>
          </p:nvSpPr>
          <p:spPr bwMode="auto">
            <a:xfrm>
              <a:off x="4581" y="7558"/>
              <a:ext cx="0" cy="624"/>
            </a:xfrm>
            <a:prstGeom prst="line">
              <a:avLst/>
            </a:prstGeom>
            <a:noFill/>
            <a:ln w="12700">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7181" name="Line 13"/>
            <p:cNvSpPr>
              <a:spLocks noChangeShapeType="1"/>
            </p:cNvSpPr>
            <p:nvPr/>
          </p:nvSpPr>
          <p:spPr bwMode="auto">
            <a:xfrm flipH="1">
              <a:off x="7902" y="7090"/>
              <a:ext cx="540" cy="0"/>
            </a:xfrm>
            <a:prstGeom prst="line">
              <a:avLst/>
            </a:prstGeom>
            <a:noFill/>
            <a:ln w="12700">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7182" name="Line 14"/>
            <p:cNvSpPr>
              <a:spLocks noChangeShapeType="1"/>
            </p:cNvSpPr>
            <p:nvPr/>
          </p:nvSpPr>
          <p:spPr bwMode="auto">
            <a:xfrm flipH="1">
              <a:off x="7902" y="7558"/>
              <a:ext cx="540" cy="0"/>
            </a:xfrm>
            <a:prstGeom prst="line">
              <a:avLst/>
            </a:prstGeom>
            <a:noFill/>
            <a:ln w="12700">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7183" name="Line 15"/>
            <p:cNvSpPr>
              <a:spLocks noChangeShapeType="1"/>
            </p:cNvSpPr>
            <p:nvPr/>
          </p:nvSpPr>
          <p:spPr bwMode="auto">
            <a:xfrm>
              <a:off x="4041" y="7558"/>
              <a:ext cx="540" cy="0"/>
            </a:xfrm>
            <a:prstGeom prst="line">
              <a:avLst/>
            </a:prstGeom>
            <a:noFill/>
            <a:ln w="12700">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7184" name="Line 16"/>
            <p:cNvSpPr>
              <a:spLocks noChangeShapeType="1"/>
            </p:cNvSpPr>
            <p:nvPr/>
          </p:nvSpPr>
          <p:spPr bwMode="auto">
            <a:xfrm>
              <a:off x="4041" y="8182"/>
              <a:ext cx="540" cy="0"/>
            </a:xfrm>
            <a:prstGeom prst="line">
              <a:avLst/>
            </a:prstGeom>
            <a:noFill/>
            <a:ln w="12700">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5137" name="Text Box 17"/>
            <p:cNvSpPr txBox="1">
              <a:spLocks noChangeArrowheads="1"/>
            </p:cNvSpPr>
            <p:nvPr/>
          </p:nvSpPr>
          <p:spPr bwMode="auto">
            <a:xfrm>
              <a:off x="8359" y="6778"/>
              <a:ext cx="1262" cy="394"/>
            </a:xfrm>
            <a:prstGeom prst="rect">
              <a:avLst/>
            </a:prstGeom>
            <a:solidFill>
              <a:srgbClr val="FF99CC"/>
            </a:solidFill>
            <a:ln w="9525">
              <a:solidFill>
                <a:srgbClr val="FFFFFF"/>
              </a:solidFill>
              <a:miter lim="800000"/>
            </a:ln>
          </p:spPr>
          <p:txBody>
            <a:bodyPr/>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zh-CN" altLang="en-US" sz="2500" baseline="-25000">
                  <a:latin typeface="STXinwei" pitchFamily="2" charset="-122"/>
                  <a:ea typeface="STXinwei" pitchFamily="2" charset="-122"/>
                </a:rPr>
                <a:t>系统调用</a:t>
              </a:r>
              <a:endParaRPr lang="zh-CN" altLang="en-US" sz="2500" baseline="-25000">
                <a:latin typeface="STXinwei" pitchFamily="2" charset="-122"/>
                <a:ea typeface="STXinwei" pitchFamily="2" charset="-122"/>
              </a:endParaRPr>
            </a:p>
          </p:txBody>
        </p:sp>
        <p:sp>
          <p:nvSpPr>
            <p:cNvPr id="7186" name="Text Box 18"/>
            <p:cNvSpPr txBox="1">
              <a:spLocks noChangeArrowheads="1"/>
            </p:cNvSpPr>
            <p:nvPr/>
          </p:nvSpPr>
          <p:spPr bwMode="auto">
            <a:xfrm>
              <a:off x="8493" y="7393"/>
              <a:ext cx="777" cy="369"/>
            </a:xfrm>
            <a:prstGeom prst="rect">
              <a:avLst/>
            </a:prstGeom>
            <a:solidFill>
              <a:srgbClr val="FF99CC"/>
            </a:solidFill>
            <a:ln w="9525">
              <a:solidFill>
                <a:srgbClr val="FFFFFF"/>
              </a:solidFill>
              <a:miter lim="800000"/>
            </a:ln>
          </p:spPr>
          <p:txBody>
            <a:bodyPr/>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zh-CN" altLang="en-US" sz="2500" baseline="-26000">
                  <a:latin typeface="STXinwei" pitchFamily="2" charset="-122"/>
                  <a:ea typeface="STXinwei" pitchFamily="2" charset="-122"/>
                </a:rPr>
                <a:t>陷阱</a:t>
              </a:r>
              <a:endParaRPr lang="zh-CN" altLang="en-US" sz="2500" baseline="-26000">
                <a:latin typeface="STXinwei" pitchFamily="2" charset="-122"/>
                <a:ea typeface="STXinwei" pitchFamily="2" charset="-122"/>
              </a:endParaRPr>
            </a:p>
          </p:txBody>
        </p:sp>
        <p:sp>
          <p:nvSpPr>
            <p:cNvPr id="7187" name="Text Box 19"/>
            <p:cNvSpPr txBox="1">
              <a:spLocks noChangeArrowheads="1"/>
            </p:cNvSpPr>
            <p:nvPr/>
          </p:nvSpPr>
          <p:spPr bwMode="auto">
            <a:xfrm>
              <a:off x="3097" y="8058"/>
              <a:ext cx="886" cy="332"/>
            </a:xfrm>
            <a:prstGeom prst="rect">
              <a:avLst/>
            </a:prstGeom>
            <a:solidFill>
              <a:srgbClr val="CCFF99"/>
            </a:solidFill>
            <a:ln w="9525">
              <a:solidFill>
                <a:srgbClr val="FFFFFF"/>
              </a:solidFill>
              <a:miter lim="800000"/>
            </a:ln>
          </p:spPr>
          <p:txBody>
            <a:bodyPr/>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zh-CN" altLang="en-US" sz="2500" baseline="-26000">
                  <a:latin typeface="STXinwei" pitchFamily="2" charset="-122"/>
                  <a:ea typeface="STXinwei" pitchFamily="2" charset="-122"/>
                </a:rPr>
                <a:t>陷阱</a:t>
              </a:r>
              <a:endParaRPr lang="zh-CN" altLang="en-US" sz="2500" baseline="-26000">
                <a:latin typeface="STXinwei" pitchFamily="2" charset="-122"/>
                <a:ea typeface="STXinwei" pitchFamily="2" charset="-122"/>
              </a:endParaRPr>
            </a:p>
          </p:txBody>
        </p:sp>
        <p:sp>
          <p:nvSpPr>
            <p:cNvPr id="7188" name="Text Box 20"/>
            <p:cNvSpPr txBox="1">
              <a:spLocks noChangeArrowheads="1"/>
            </p:cNvSpPr>
            <p:nvPr/>
          </p:nvSpPr>
          <p:spPr bwMode="auto">
            <a:xfrm>
              <a:off x="2936" y="7402"/>
              <a:ext cx="1047" cy="323"/>
            </a:xfrm>
            <a:prstGeom prst="rect">
              <a:avLst/>
            </a:prstGeom>
            <a:solidFill>
              <a:srgbClr val="CCFF99"/>
            </a:solidFill>
            <a:ln w="9525">
              <a:solidFill>
                <a:srgbClr val="FFFFFF"/>
              </a:solidFill>
              <a:miter lim="800000"/>
            </a:ln>
          </p:spPr>
          <p:txBody>
            <a:bodyPr/>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en-US" altLang="zh-CN" sz="2500" baseline="-25000">
                  <a:latin typeface="STXinwei" pitchFamily="2" charset="-122"/>
                  <a:ea typeface="STXinwei" pitchFamily="2" charset="-122"/>
                </a:rPr>
                <a:t>I/O</a:t>
              </a:r>
              <a:r>
                <a:rPr lang="zh-CN" altLang="en-US" sz="2500" baseline="-25000">
                  <a:latin typeface="STXinwei" pitchFamily="2" charset="-122"/>
                  <a:ea typeface="STXinwei" pitchFamily="2" charset="-122"/>
                </a:rPr>
                <a:t>指令</a:t>
              </a:r>
              <a:endParaRPr lang="zh-CN" altLang="en-US" sz="2500" baseline="-25000">
                <a:latin typeface="STXinwei" pitchFamily="2" charset="-122"/>
                <a:ea typeface="STXinwei" pitchFamily="2" charset="-122"/>
              </a:endParaRPr>
            </a:p>
          </p:txBody>
        </p:sp>
        <p:sp>
          <p:nvSpPr>
            <p:cNvPr id="7189" name="Line 21"/>
            <p:cNvSpPr>
              <a:spLocks noChangeShapeType="1"/>
            </p:cNvSpPr>
            <p:nvPr/>
          </p:nvSpPr>
          <p:spPr bwMode="auto">
            <a:xfrm>
              <a:off x="6201" y="6154"/>
              <a:ext cx="0" cy="624"/>
            </a:xfrm>
            <a:prstGeom prst="line">
              <a:avLst/>
            </a:prstGeom>
            <a:noFill/>
            <a:ln w="9525">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7190" name="Line 22"/>
            <p:cNvSpPr>
              <a:spLocks noChangeShapeType="1"/>
            </p:cNvSpPr>
            <p:nvPr/>
          </p:nvSpPr>
          <p:spPr bwMode="auto">
            <a:xfrm>
              <a:off x="6201" y="6154"/>
              <a:ext cx="1080" cy="624"/>
            </a:xfrm>
            <a:prstGeom prst="line">
              <a:avLst/>
            </a:prstGeom>
            <a:noFill/>
            <a:ln w="9525">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7191" name="Line 23"/>
            <p:cNvSpPr>
              <a:spLocks noChangeShapeType="1"/>
            </p:cNvSpPr>
            <p:nvPr/>
          </p:nvSpPr>
          <p:spPr bwMode="auto">
            <a:xfrm flipH="1">
              <a:off x="5121" y="6154"/>
              <a:ext cx="1080" cy="624"/>
            </a:xfrm>
            <a:prstGeom prst="line">
              <a:avLst/>
            </a:prstGeom>
            <a:noFill/>
            <a:ln w="9525">
              <a:solidFill>
                <a:srgbClr val="000000"/>
              </a:solidFill>
              <a:round/>
              <a:tailEnd type="triangle" w="med" len="med"/>
            </a:ln>
          </p:spPr>
          <p:txBody>
            <a:bodyPr/>
            <a:lstStyle/>
            <a:p>
              <a:endParaRPr lang="zh-CN" altLang="en-US">
                <a:latin typeface="STXinwei" pitchFamily="2" charset="-122"/>
                <a:ea typeface="STXinwei" pitchFamily="2" charset="-122"/>
              </a:endParaRPr>
            </a:p>
          </p:txBody>
        </p:sp>
      </p:grpSp>
      <p:sp>
        <p:nvSpPr>
          <p:cNvPr id="2" name="标题 1"/>
          <p:cNvSpPr>
            <a:spLocks noGrp="1"/>
          </p:cNvSpPr>
          <p:nvPr>
            <p:ph type="title"/>
          </p:nvPr>
        </p:nvSpPr>
        <p:spPr/>
        <p:txBody>
          <a:bodyPr/>
          <a:lstStyle/>
          <a:p>
            <a:r>
              <a:rPr kumimoji="1" lang="zh-CN" altLang="zh-CN" dirty="0"/>
              <a:t>虚拟机结构</a:t>
            </a:r>
            <a:r>
              <a:rPr kumimoji="1" lang="zh-CN" altLang="en-US" dirty="0"/>
              <a:t>操作系统示例图</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4" name="矩形 3"/>
          <p:cNvSpPr/>
          <p:nvPr/>
        </p:nvSpPr>
        <p:spPr>
          <a:xfrm>
            <a:off x="179512" y="6011996"/>
            <a:ext cx="8712968" cy="400110"/>
          </a:xfrm>
          <a:prstGeom prst="rect">
            <a:avLst/>
          </a:prstGeom>
        </p:spPr>
        <p:txBody>
          <a:bodyPr wrap="square">
            <a:spAutoFit/>
          </a:bodyPr>
          <a:lstStyle/>
          <a:p>
            <a:r>
              <a:rPr lang="en-US" altLang="zh-CN" sz="2000" b="1" dirty="0">
                <a:solidFill>
                  <a:srgbClr val="FF0000"/>
                </a:solidFill>
                <a:latin typeface="STXinwei" pitchFamily="2" charset="-122"/>
                <a:ea typeface="STXinwei" pitchFamily="2" charset="-122"/>
              </a:rPr>
              <a:t>CMS</a:t>
            </a:r>
            <a:r>
              <a:rPr lang="zh-CN" altLang="zh-CN" sz="2000" b="1" dirty="0">
                <a:solidFill>
                  <a:srgbClr val="0000FF"/>
                </a:solidFill>
                <a:latin typeface="STXinwei" pitchFamily="2" charset="-122"/>
                <a:ea typeface="STXinwei" pitchFamily="2" charset="-122"/>
              </a:rPr>
              <a:t>（</a:t>
            </a:r>
            <a:r>
              <a:rPr lang="en-US" altLang="zh-CN" sz="2000" b="1" dirty="0">
                <a:solidFill>
                  <a:srgbClr val="0000FF"/>
                </a:solidFill>
                <a:latin typeface="STXinwei" pitchFamily="2" charset="-122"/>
                <a:ea typeface="STXinwei" pitchFamily="2" charset="-122"/>
              </a:rPr>
              <a:t>Conversational Monitor System</a:t>
            </a:r>
            <a:r>
              <a:rPr lang="zh-CN" altLang="zh-CN" sz="2000" b="1" dirty="0">
                <a:solidFill>
                  <a:srgbClr val="0000FF"/>
                </a:solidFill>
                <a:latin typeface="STXinwei" pitchFamily="2" charset="-122"/>
                <a:ea typeface="STXinwei" pitchFamily="2" charset="-122"/>
              </a:rPr>
              <a:t>）：会话交互系统</a:t>
            </a:r>
            <a:r>
              <a:rPr lang="zh-CN" altLang="en-US" sz="2000" b="1" dirty="0">
                <a:solidFill>
                  <a:srgbClr val="0000FF"/>
                </a:solidFill>
                <a:latin typeface="STXinwei" pitchFamily="2" charset="-122"/>
                <a:ea typeface="STXinwei" pitchFamily="2" charset="-122"/>
              </a:rPr>
              <a:t>，</a:t>
            </a:r>
            <a:r>
              <a:rPr lang="zh-CN" altLang="zh-CN" sz="2000" b="1" dirty="0">
                <a:solidFill>
                  <a:srgbClr val="0000FF"/>
                </a:solidFill>
                <a:latin typeface="STXinwei" pitchFamily="2" charset="-122"/>
                <a:ea typeface="STXinwei" pitchFamily="2" charset="-122"/>
              </a:rPr>
              <a:t>供分时用户使用 </a:t>
            </a:r>
            <a:endParaRPr lang="zh-CN" altLang="en-US" sz="2000" b="1" dirty="0">
              <a:solidFill>
                <a:srgbClr val="0000FF"/>
              </a:solidFill>
              <a:latin typeface="STXinwei" pitchFamily="2" charset="-122"/>
              <a:ea typeface="STXinwei" pitchFamily="2" charset="-122"/>
            </a:endParaRPr>
          </a:p>
        </p:txBody>
      </p:sp>
    </p:spTree>
  </p:cSld>
  <p:clrMapOvr>
    <a:masterClrMapping/>
  </p:clrMapOvr>
  <p:transition spd="slow">
    <p:wip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虚拟机</a:t>
            </a:r>
            <a:r>
              <a:rPr kumimoji="1" lang="zh-CN" altLang="en-US" dirty="0"/>
              <a:t>结构操作系统特点</a:t>
            </a:r>
            <a:endParaRPr kumimoji="1" lang="zh-CN" altLang="en-US" dirty="0"/>
          </a:p>
        </p:txBody>
      </p:sp>
      <p:sp>
        <p:nvSpPr>
          <p:cNvPr id="3" name="内容占位符 2"/>
          <p:cNvSpPr>
            <a:spLocks noGrp="1"/>
          </p:cNvSpPr>
          <p:nvPr>
            <p:ph idx="1"/>
          </p:nvPr>
        </p:nvSpPr>
        <p:spPr/>
        <p:txBody>
          <a:bodyPr/>
          <a:lstStyle/>
          <a:p>
            <a:r>
              <a:rPr lang="zh-CN" altLang="zh-CN" dirty="0">
                <a:latin typeface="华文新魏"/>
                <a:ea typeface="华文新魏"/>
                <a:cs typeface="华文新魏"/>
              </a:rPr>
              <a:t>虚拟机</a:t>
            </a:r>
            <a:r>
              <a:rPr lang="zh-CN" altLang="zh-CN" dirty="0">
                <a:solidFill>
                  <a:srgbClr val="FF0000"/>
                </a:solidFill>
                <a:latin typeface="华文新魏"/>
                <a:ea typeface="华文新魏"/>
                <a:cs typeface="华文新魏"/>
              </a:rPr>
              <a:t>没有中断</a:t>
            </a:r>
            <a:r>
              <a:rPr lang="zh-CN" altLang="zh-CN" dirty="0">
                <a:latin typeface="华文新魏"/>
                <a:ea typeface="华文新魏"/>
                <a:cs typeface="华文新魏"/>
              </a:rPr>
              <a:t>，因而，进程设计者不再需要有硬件中断的概念，用户进程执行中无需处理中断</a:t>
            </a:r>
            <a:endParaRPr lang="en-US" altLang="zh-CN" dirty="0">
              <a:latin typeface="华文新魏"/>
              <a:ea typeface="华文新魏"/>
              <a:cs typeface="华文新魏"/>
            </a:endParaRPr>
          </a:p>
          <a:p>
            <a:r>
              <a:rPr lang="zh-CN" altLang="zh-CN" dirty="0">
                <a:latin typeface="华文新魏"/>
                <a:ea typeface="华文新魏"/>
                <a:cs typeface="华文新魏"/>
              </a:rPr>
              <a:t>虚拟机为</a:t>
            </a:r>
            <a:r>
              <a:rPr lang="zh-CN" altLang="zh-CN" dirty="0">
                <a:solidFill>
                  <a:srgbClr val="FF0000"/>
                </a:solidFill>
                <a:latin typeface="华文新魏"/>
                <a:ea typeface="华文新魏"/>
                <a:cs typeface="华文新魏"/>
              </a:rPr>
              <a:t>每个进程提供一台虚处理器</a:t>
            </a:r>
            <a:r>
              <a:rPr lang="zh-CN" altLang="zh-CN" dirty="0">
                <a:latin typeface="华文新魏"/>
                <a:ea typeface="华文新魏"/>
                <a:cs typeface="华文新魏"/>
              </a:rPr>
              <a:t>，每个进程就好象在各自的私有处理器上顺序地推进，实现了多进程并发执行</a:t>
            </a:r>
            <a:endParaRPr lang="en-US" altLang="zh-CN" dirty="0">
              <a:latin typeface="华文新魏"/>
              <a:ea typeface="华文新魏"/>
              <a:cs typeface="华文新魏"/>
            </a:endParaRPr>
          </a:p>
          <a:p>
            <a:r>
              <a:rPr lang="zh-CN" altLang="zh-CN" dirty="0">
                <a:latin typeface="华文新魏"/>
                <a:ea typeface="华文新魏"/>
                <a:cs typeface="华文新魏"/>
              </a:rPr>
              <a:t>虚拟机</a:t>
            </a:r>
            <a:r>
              <a:rPr lang="zh-CN" altLang="zh-CN" dirty="0">
                <a:solidFill>
                  <a:srgbClr val="FF0000"/>
                </a:solidFill>
                <a:latin typeface="华文新魏"/>
                <a:ea typeface="华文新魏"/>
                <a:cs typeface="华文新魏"/>
              </a:rPr>
              <a:t>为进程提供功能强大的指令系统</a:t>
            </a:r>
            <a:r>
              <a:rPr lang="zh-CN" altLang="zh-CN" dirty="0">
                <a:latin typeface="华文新魏"/>
                <a:ea typeface="华文新魏"/>
                <a:cs typeface="华文新魏"/>
              </a:rPr>
              <a:t>，即</a:t>
            </a:r>
            <a:endParaRPr lang="en-US" altLang="zh-CN" dirty="0">
              <a:latin typeface="华文新魏"/>
              <a:ea typeface="华文新魏"/>
              <a:cs typeface="华文新魏"/>
            </a:endParaRPr>
          </a:p>
          <a:p>
            <a:pPr lvl="1"/>
            <a:r>
              <a:rPr lang="zh-CN" altLang="zh-CN" dirty="0">
                <a:latin typeface="华文新魏"/>
                <a:ea typeface="华文新魏"/>
                <a:cs typeface="华文新魏"/>
              </a:rPr>
              <a:t>能够使用机器</a:t>
            </a:r>
            <a:r>
              <a:rPr lang="zh-CN" altLang="zh-CN" dirty="0">
                <a:solidFill>
                  <a:srgbClr val="FF0000"/>
                </a:solidFill>
                <a:latin typeface="华文新魏"/>
                <a:ea typeface="华文新魏"/>
                <a:cs typeface="华文新魏"/>
              </a:rPr>
              <a:t>非特权指令</a:t>
            </a:r>
            <a:r>
              <a:rPr lang="zh-CN" altLang="zh-CN" dirty="0">
                <a:latin typeface="华文新魏"/>
                <a:ea typeface="华文新魏"/>
                <a:cs typeface="华文新魏"/>
              </a:rPr>
              <a:t>和</a:t>
            </a:r>
            <a:r>
              <a:rPr lang="zh-CN" altLang="zh-CN" dirty="0">
                <a:solidFill>
                  <a:srgbClr val="FF0000"/>
                </a:solidFill>
                <a:latin typeface="华文新魏"/>
                <a:ea typeface="华文新魏"/>
                <a:cs typeface="华文新魏"/>
              </a:rPr>
              <a:t>系统调用</a:t>
            </a:r>
            <a:r>
              <a:rPr lang="zh-CN" altLang="zh-CN" dirty="0">
                <a:latin typeface="华文新魏"/>
                <a:ea typeface="华文新魏"/>
                <a:cs typeface="华文新魏"/>
              </a:rPr>
              <a:t>所组成的新的指令系统</a:t>
            </a:r>
            <a:endParaRPr lang="zh-CN" altLang="zh-CN"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操作系统内核</a:t>
            </a:r>
            <a:endParaRPr kumimoji="1" lang="zh-CN" altLang="en-US" dirty="0"/>
          </a:p>
        </p:txBody>
      </p:sp>
      <p:sp>
        <p:nvSpPr>
          <p:cNvPr id="3" name="内容占位符 2"/>
          <p:cNvSpPr>
            <a:spLocks noGrp="1"/>
          </p:cNvSpPr>
          <p:nvPr>
            <p:ph idx="1"/>
          </p:nvPr>
        </p:nvSpPr>
        <p:spPr/>
        <p:txBody>
          <a:bodyPr/>
          <a:lstStyle/>
          <a:p>
            <a:r>
              <a:rPr kumimoji="1" lang="zh-CN" altLang="zh-CN" dirty="0">
                <a:latin typeface="STXinwei" pitchFamily="2" charset="-122"/>
                <a:ea typeface="STXinwei" pitchFamily="2" charset="-122"/>
              </a:rPr>
              <a:t>内核概念</a:t>
            </a:r>
            <a:endParaRPr kumimoji="1" lang="en-US" altLang="zh-CN" dirty="0">
              <a:latin typeface="STXinwei" pitchFamily="2" charset="-122"/>
              <a:ea typeface="STXinwei" pitchFamily="2" charset="-122"/>
            </a:endParaRPr>
          </a:p>
          <a:p>
            <a:pPr lvl="1" eaLnBrk="1" hangingPunct="1">
              <a:lnSpc>
                <a:spcPct val="90000"/>
              </a:lnSpc>
            </a:pPr>
            <a:r>
              <a:rPr lang="zh-CN" altLang="en-US" dirty="0">
                <a:latin typeface="STXinwei" pitchFamily="2" charset="-122"/>
                <a:ea typeface="STXinwei" pitchFamily="2" charset="-122"/>
                <a:cs typeface="华文新魏"/>
              </a:rPr>
              <a:t>内核</a:t>
            </a:r>
            <a:r>
              <a:rPr lang="en-US" altLang="zh-CN" dirty="0">
                <a:latin typeface="STXinwei" pitchFamily="2" charset="-122"/>
                <a:ea typeface="STXinwei" pitchFamily="2" charset="-122"/>
                <a:cs typeface="华文新魏"/>
              </a:rPr>
              <a:t>(kernel)</a:t>
            </a:r>
            <a:r>
              <a:rPr lang="zh-CN" altLang="en-US" dirty="0">
                <a:latin typeface="STXinwei" pitchFamily="2" charset="-122"/>
                <a:ea typeface="STXinwei" pitchFamily="2" charset="-122"/>
                <a:cs typeface="华文新魏"/>
              </a:rPr>
              <a:t>是</a:t>
            </a:r>
            <a:r>
              <a:rPr lang="zh-CN" altLang="en-US" dirty="0">
                <a:solidFill>
                  <a:srgbClr val="FF0000"/>
                </a:solidFill>
                <a:latin typeface="STXinwei" pitchFamily="2" charset="-122"/>
                <a:ea typeface="STXinwei" pitchFamily="2" charset="-122"/>
                <a:cs typeface="华文新魏"/>
              </a:rPr>
              <a:t>一组程序模块</a:t>
            </a:r>
            <a:r>
              <a:rPr lang="zh-CN" altLang="en-US" dirty="0">
                <a:latin typeface="STXinwei" pitchFamily="2" charset="-122"/>
                <a:ea typeface="STXinwei" pitchFamily="2" charset="-122"/>
                <a:cs typeface="华文新魏"/>
              </a:rPr>
              <a:t>，作为可信软件来提供支持进程并发执行的基本功能和基本操作</a:t>
            </a:r>
            <a:endParaRPr lang="zh-CN" altLang="en-US" dirty="0">
              <a:latin typeface="STXinwei" pitchFamily="2" charset="-122"/>
              <a:ea typeface="STXinwei" pitchFamily="2" charset="-122"/>
              <a:cs typeface="华文新魏"/>
            </a:endParaRPr>
          </a:p>
          <a:p>
            <a:pPr lvl="1" eaLnBrk="1" hangingPunct="1">
              <a:lnSpc>
                <a:spcPct val="90000"/>
              </a:lnSpc>
            </a:pPr>
            <a:r>
              <a:rPr lang="zh-CN" altLang="en-US" dirty="0">
                <a:latin typeface="STXinwei" pitchFamily="2" charset="-122"/>
                <a:ea typeface="STXinwei" pitchFamily="2" charset="-122"/>
                <a:cs typeface="华文新魏"/>
              </a:rPr>
              <a:t>内核通常</a:t>
            </a:r>
            <a:r>
              <a:rPr lang="zh-CN" altLang="en-US" dirty="0">
                <a:solidFill>
                  <a:srgbClr val="FF0000"/>
                </a:solidFill>
                <a:latin typeface="STXinwei" pitchFamily="2" charset="-122"/>
                <a:ea typeface="STXinwei" pitchFamily="2" charset="-122"/>
                <a:cs typeface="华文新魏"/>
              </a:rPr>
              <a:t>驻留在内核空间</a:t>
            </a:r>
            <a:r>
              <a:rPr lang="zh-CN" altLang="en-US" dirty="0">
                <a:latin typeface="STXinwei" pitchFamily="2" charset="-122"/>
                <a:ea typeface="STXinwei" pitchFamily="2" charset="-122"/>
                <a:cs typeface="华文新魏"/>
              </a:rPr>
              <a:t>，运行于核心态，具有访问硬设备和所有主存空间的权限，是</a:t>
            </a:r>
            <a:r>
              <a:rPr lang="zh-CN" altLang="en-US" dirty="0">
                <a:solidFill>
                  <a:srgbClr val="FF0000"/>
                </a:solidFill>
                <a:latin typeface="STXinwei" pitchFamily="2" charset="-122"/>
                <a:ea typeface="STXinwei" pitchFamily="2" charset="-122"/>
                <a:cs typeface="华文新魏"/>
              </a:rPr>
              <a:t>仅有的能执行特权指令的程序</a:t>
            </a:r>
            <a:endParaRPr lang="zh-CN" altLang="en-US" dirty="0">
              <a:solidFill>
                <a:srgbClr val="FF0000"/>
              </a:solidFill>
              <a:latin typeface="STXinwei" pitchFamily="2" charset="-122"/>
              <a:ea typeface="STXinwei" pitchFamily="2" charset="-122"/>
              <a:cs typeface="华文新魏"/>
            </a:endParaRPr>
          </a:p>
          <a:p>
            <a:pPr lvl="1" eaLnBrk="1" hangingPunct="1">
              <a:lnSpc>
                <a:spcPct val="90000"/>
              </a:lnSpc>
            </a:pPr>
            <a:r>
              <a:rPr lang="zh-CN" altLang="en-US" dirty="0">
                <a:latin typeface="STXinwei" pitchFamily="2" charset="-122"/>
                <a:ea typeface="STXinwei" pitchFamily="2" charset="-122"/>
                <a:cs typeface="华文新魏"/>
              </a:rPr>
              <a:t>在内核的支撑下，机器功能得到扩展、进程运行环境得到改善，安全性得到保证，系统效率得到提高</a:t>
            </a:r>
            <a:endParaRPr lang="en-US" altLang="zh-CN" dirty="0">
              <a:latin typeface="STXinwei" pitchFamily="2" charset="-122"/>
              <a:ea typeface="STXinwei" pitchFamily="2" charset="-122"/>
              <a:cs typeface="华文新魏"/>
            </a:endParaRPr>
          </a:p>
          <a:p>
            <a:pPr lvl="1" eaLnBrk="1" hangingPunct="1">
              <a:lnSpc>
                <a:spcPct val="90000"/>
              </a:lnSpc>
            </a:pPr>
            <a:r>
              <a:rPr lang="zh-CN" altLang="en-US" dirty="0">
                <a:latin typeface="STXinwei" pitchFamily="2" charset="-122"/>
                <a:ea typeface="STXinwei" pitchFamily="2" charset="-122"/>
                <a:cs typeface="华文新魏"/>
              </a:rPr>
              <a:t>内核分类</a:t>
            </a:r>
            <a:endParaRPr lang="en-US" altLang="zh-CN" dirty="0">
              <a:latin typeface="STXinwei" pitchFamily="2" charset="-122"/>
              <a:ea typeface="STXinwei" pitchFamily="2" charset="-122"/>
              <a:cs typeface="华文新魏"/>
            </a:endParaRPr>
          </a:p>
          <a:p>
            <a:pPr lvl="2" eaLnBrk="1" hangingPunct="1">
              <a:lnSpc>
                <a:spcPct val="90000"/>
              </a:lnSpc>
            </a:pPr>
            <a:r>
              <a:rPr lang="zh-CN" altLang="en-US" dirty="0">
                <a:solidFill>
                  <a:srgbClr val="FF0000"/>
                </a:solidFill>
                <a:latin typeface="STXinwei" pitchFamily="2" charset="-122"/>
                <a:ea typeface="STXinwei" pitchFamily="2" charset="-122"/>
                <a:cs typeface="华文新魏"/>
              </a:rPr>
              <a:t>微内核</a:t>
            </a:r>
            <a:r>
              <a:rPr lang="en-US" altLang="zh-CN" dirty="0">
                <a:latin typeface="STXinwei" pitchFamily="2" charset="-122"/>
                <a:ea typeface="STXinwei" pitchFamily="2" charset="-122"/>
              </a:rPr>
              <a:t>(microkernel)</a:t>
            </a:r>
            <a:r>
              <a:rPr lang="zh-CN" altLang="zh-CN" dirty="0">
                <a:latin typeface="STXinwei" pitchFamily="2" charset="-122"/>
                <a:ea typeface="STXinwei" pitchFamily="2" charset="-122"/>
              </a:rPr>
              <a:t> </a:t>
            </a:r>
            <a:r>
              <a:rPr lang="zh-CN" altLang="en-US" dirty="0">
                <a:latin typeface="STXinwei" pitchFamily="2" charset="-122"/>
                <a:ea typeface="STXinwei" pitchFamily="2" charset="-122"/>
                <a:cs typeface="华文新魏"/>
              </a:rPr>
              <a:t>：</a:t>
            </a:r>
            <a:r>
              <a:rPr lang="zh-CN" altLang="zh-CN" dirty="0">
                <a:latin typeface="STXinwei" pitchFamily="2" charset="-122"/>
                <a:ea typeface="STXinwei" pitchFamily="2" charset="-122"/>
              </a:rPr>
              <a:t>内核做得尽量小，仅具有极少的必须功能 </a:t>
            </a:r>
            <a:endParaRPr lang="en-US" altLang="zh-CN" dirty="0">
              <a:solidFill>
                <a:srgbClr val="FF0000"/>
              </a:solidFill>
              <a:latin typeface="STXinwei" pitchFamily="2" charset="-122"/>
              <a:ea typeface="STXinwei" pitchFamily="2" charset="-122"/>
              <a:cs typeface="华文新魏"/>
            </a:endParaRPr>
          </a:p>
          <a:p>
            <a:pPr lvl="2" eaLnBrk="1" hangingPunct="1">
              <a:lnSpc>
                <a:spcPct val="90000"/>
              </a:lnSpc>
            </a:pPr>
            <a:r>
              <a:rPr lang="zh-CN" altLang="en-US" dirty="0">
                <a:solidFill>
                  <a:srgbClr val="FF0000"/>
                </a:solidFill>
                <a:latin typeface="STXinwei" pitchFamily="2" charset="-122"/>
                <a:ea typeface="STXinwei" pitchFamily="2" charset="-122"/>
                <a:cs typeface="华文新魏"/>
              </a:rPr>
              <a:t>单内核</a:t>
            </a:r>
            <a:r>
              <a:rPr lang="en-US" altLang="zh-CN" dirty="0">
                <a:latin typeface="STXinwei" pitchFamily="2" charset="-122"/>
                <a:ea typeface="STXinwei" pitchFamily="2" charset="-122"/>
              </a:rPr>
              <a:t>(monolithic kernel)</a:t>
            </a:r>
            <a:r>
              <a:rPr lang="zh-CN" altLang="zh-CN" dirty="0">
                <a:latin typeface="STXinwei" pitchFamily="2" charset="-122"/>
                <a:ea typeface="STXinwei" pitchFamily="2" charset="-122"/>
              </a:rPr>
              <a:t> </a:t>
            </a:r>
            <a:r>
              <a:rPr lang="zh-CN" altLang="en-US" dirty="0">
                <a:latin typeface="STXinwei" pitchFamily="2" charset="-122"/>
                <a:ea typeface="STXinwei" pitchFamily="2" charset="-122"/>
                <a:cs typeface="华文新魏"/>
              </a:rPr>
              <a:t>：</a:t>
            </a:r>
            <a:r>
              <a:rPr lang="zh-CN" altLang="zh-CN" dirty="0">
                <a:latin typeface="STXinwei" pitchFamily="2" charset="-122"/>
                <a:ea typeface="STXinwei" pitchFamily="2" charset="-122"/>
              </a:rPr>
              <a:t>具有较多功能以提高系统效率，操作系统大部分功能都并入内核 </a:t>
            </a:r>
            <a:endParaRPr kumimoji="1" lang="zh-CN" altLang="en-US" dirty="0">
              <a:solidFill>
                <a:srgbClr val="FF0000"/>
              </a:solidFill>
              <a:latin typeface="STXinwei" pitchFamily="2" charset="-122"/>
              <a:ea typeface="STXinwei" pitchFamily="2"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内核的功能</a:t>
            </a:r>
            <a:endParaRPr kumimoji="1" lang="zh-CN" altLang="en-US" dirty="0"/>
          </a:p>
        </p:txBody>
      </p:sp>
      <p:sp>
        <p:nvSpPr>
          <p:cNvPr id="4" name="内容占位符 3"/>
          <p:cNvSpPr>
            <a:spLocks noGrp="1"/>
          </p:cNvSpPr>
          <p:nvPr>
            <p:ph idx="1"/>
          </p:nvPr>
        </p:nvSpPr>
        <p:spPr/>
        <p:txBody>
          <a:bodyPr/>
          <a:lstStyle/>
          <a:p>
            <a:r>
              <a:rPr lang="zh-CN" altLang="zh-CN" dirty="0">
                <a:latin typeface="STXinwei" pitchFamily="2" charset="-122"/>
                <a:ea typeface="STXinwei" pitchFamily="2" charset="-122"/>
                <a:cs typeface="华文新魏"/>
              </a:rPr>
              <a:t>中断处理</a:t>
            </a:r>
            <a:endParaRPr lang="en-US" altLang="zh-CN" dirty="0">
              <a:latin typeface="STXinwei" pitchFamily="2" charset="-122"/>
              <a:ea typeface="STXinwei" pitchFamily="2" charset="-122"/>
              <a:cs typeface="华文新魏"/>
            </a:endParaRPr>
          </a:p>
          <a:p>
            <a:r>
              <a:rPr lang="zh-CN" altLang="zh-CN" dirty="0">
                <a:latin typeface="STXinwei" pitchFamily="2" charset="-122"/>
                <a:ea typeface="STXinwei" pitchFamily="2" charset="-122"/>
                <a:cs typeface="华文新魏"/>
              </a:rPr>
              <a:t>时钟管理</a:t>
            </a:r>
            <a:endParaRPr lang="en-US" altLang="zh-CN" dirty="0">
              <a:latin typeface="STXinwei" pitchFamily="2" charset="-122"/>
              <a:ea typeface="STXinwei" pitchFamily="2" charset="-122"/>
              <a:cs typeface="华文新魏"/>
            </a:endParaRPr>
          </a:p>
          <a:p>
            <a:r>
              <a:rPr lang="zh-CN" altLang="zh-CN" dirty="0">
                <a:latin typeface="STXinwei" pitchFamily="2" charset="-122"/>
                <a:ea typeface="STXinwei" pitchFamily="2" charset="-122"/>
                <a:cs typeface="华文新魏"/>
              </a:rPr>
              <a:t>短程调度</a:t>
            </a:r>
            <a:endParaRPr lang="en-US" altLang="zh-CN" dirty="0">
              <a:latin typeface="STXinwei" pitchFamily="2" charset="-122"/>
              <a:ea typeface="STXinwei" pitchFamily="2" charset="-122"/>
              <a:cs typeface="华文新魏"/>
            </a:endParaRPr>
          </a:p>
          <a:p>
            <a:r>
              <a:rPr lang="zh-CN" altLang="zh-CN" dirty="0">
                <a:latin typeface="STXinwei" pitchFamily="2" charset="-122"/>
                <a:ea typeface="STXinwei" pitchFamily="2" charset="-122"/>
                <a:cs typeface="华文新魏"/>
              </a:rPr>
              <a:t>原语管理</a:t>
            </a:r>
            <a:endParaRPr lang="en-US" altLang="zh-CN" dirty="0">
              <a:latin typeface="STXinwei" pitchFamily="2" charset="-122"/>
              <a:ea typeface="STXinwei" pitchFamily="2" charset="-122"/>
              <a:cs typeface="华文新魏"/>
            </a:endParaRPr>
          </a:p>
          <a:p>
            <a:pPr lvl="1"/>
            <a:r>
              <a:rPr lang="zh-CN" altLang="zh-CN" dirty="0">
                <a:latin typeface="STXinwei" pitchFamily="2" charset="-122"/>
                <a:ea typeface="STXinwei" pitchFamily="2" charset="-122"/>
              </a:rPr>
              <a:t>原语是内核中实现特定功能的</a:t>
            </a:r>
            <a:r>
              <a:rPr lang="zh-CN" altLang="zh-CN" dirty="0">
                <a:solidFill>
                  <a:srgbClr val="FF0000"/>
                </a:solidFill>
                <a:latin typeface="STXinwei" pitchFamily="2" charset="-122"/>
                <a:ea typeface="STXinwei" pitchFamily="2" charset="-122"/>
              </a:rPr>
              <a:t>不可中断过程</a:t>
            </a:r>
            <a:r>
              <a:rPr lang="zh-CN" altLang="zh-CN" dirty="0">
                <a:latin typeface="STXinwei" pitchFamily="2" charset="-122"/>
                <a:ea typeface="STXinwei" pitchFamily="2" charset="-122"/>
              </a:rPr>
              <a:t>，</a:t>
            </a:r>
            <a:r>
              <a:rPr lang="zh-CN" altLang="en-US" dirty="0">
                <a:latin typeface="STXinwei" pitchFamily="2" charset="-122"/>
                <a:ea typeface="STXinwei" pitchFamily="2" charset="-122"/>
              </a:rPr>
              <a:t>用于</a:t>
            </a:r>
            <a:r>
              <a:rPr lang="zh-CN" altLang="zh-CN" dirty="0">
                <a:latin typeface="STXinwei" pitchFamily="2" charset="-122"/>
                <a:ea typeface="STXinwei" pitchFamily="2" charset="-122"/>
              </a:rPr>
              <a:t>协调进程通信、并发执行和共享资源  </a:t>
            </a:r>
            <a:endParaRPr lang="en-US" altLang="zh-CN" dirty="0">
              <a:latin typeface="STXinwei" pitchFamily="2" charset="-122"/>
              <a:ea typeface="STXinwei" pitchFamily="2" charset="-122"/>
            </a:endParaRPr>
          </a:p>
          <a:p>
            <a:pPr lvl="2"/>
            <a:r>
              <a:rPr lang="zh-CN" altLang="zh-CN" dirty="0">
                <a:solidFill>
                  <a:srgbClr val="0000FF"/>
                </a:solidFill>
                <a:latin typeface="STXinwei" pitchFamily="2" charset="-122"/>
                <a:ea typeface="STXinwei" pitchFamily="2" charset="-122"/>
              </a:rPr>
              <a:t>通信原语</a:t>
            </a:r>
            <a:r>
              <a:rPr lang="zh-CN" altLang="zh-CN" dirty="0">
                <a:latin typeface="STXinwei" pitchFamily="2" charset="-122"/>
                <a:ea typeface="STXinwei" pitchFamily="2" charset="-122"/>
              </a:rPr>
              <a:t>为进程相互传递消息</a:t>
            </a:r>
            <a:endParaRPr lang="en-US" altLang="zh-CN" dirty="0">
              <a:latin typeface="STXinwei" pitchFamily="2" charset="-122"/>
              <a:ea typeface="STXinwei" pitchFamily="2" charset="-122"/>
            </a:endParaRPr>
          </a:p>
          <a:p>
            <a:pPr lvl="2"/>
            <a:r>
              <a:rPr lang="zh-CN" altLang="zh-CN" dirty="0">
                <a:solidFill>
                  <a:srgbClr val="0000FF"/>
                </a:solidFill>
                <a:latin typeface="STXinwei" pitchFamily="2" charset="-122"/>
                <a:ea typeface="STXinwei" pitchFamily="2" charset="-122"/>
              </a:rPr>
              <a:t>同步原语</a:t>
            </a:r>
            <a:r>
              <a:rPr lang="zh-CN" altLang="zh-CN" dirty="0">
                <a:latin typeface="STXinwei" pitchFamily="2" charset="-122"/>
                <a:ea typeface="STXinwei" pitchFamily="2" charset="-122"/>
              </a:rPr>
              <a:t>能协调进程间的制约关系</a:t>
            </a:r>
            <a:endParaRPr lang="en-US" altLang="zh-CN" dirty="0">
              <a:latin typeface="STXinwei" pitchFamily="2" charset="-122"/>
              <a:ea typeface="STXinwei" pitchFamily="2" charset="-122"/>
            </a:endParaRPr>
          </a:p>
          <a:p>
            <a:pPr lvl="2"/>
            <a:r>
              <a:rPr lang="en-US" altLang="zh-CN" dirty="0">
                <a:solidFill>
                  <a:srgbClr val="0000FF"/>
                </a:solidFill>
                <a:latin typeface="STXinwei" pitchFamily="2" charset="-122"/>
                <a:ea typeface="STXinwei" pitchFamily="2" charset="-122"/>
              </a:rPr>
              <a:t>I/O</a:t>
            </a:r>
            <a:r>
              <a:rPr lang="zh-CN" altLang="zh-CN" dirty="0">
                <a:solidFill>
                  <a:srgbClr val="0000FF"/>
                </a:solidFill>
                <a:latin typeface="STXinwei" pitchFamily="2" charset="-122"/>
                <a:ea typeface="STXinwei" pitchFamily="2" charset="-122"/>
              </a:rPr>
              <a:t>设备原语</a:t>
            </a:r>
            <a:r>
              <a:rPr lang="zh-CN" altLang="zh-CN" dirty="0">
                <a:latin typeface="STXinwei" pitchFamily="2" charset="-122"/>
                <a:ea typeface="STXinwei" pitchFamily="2" charset="-122"/>
              </a:rPr>
              <a:t>实现设备驱动和文件信息传输</a:t>
            </a:r>
            <a:endParaRPr lang="en-US" altLang="zh-CN" dirty="0">
              <a:latin typeface="STXinwei" pitchFamily="2" charset="-122"/>
              <a:ea typeface="STXinwei" pitchFamily="2" charset="-122"/>
            </a:endParaRPr>
          </a:p>
          <a:p>
            <a:pPr lvl="1"/>
            <a:r>
              <a:rPr lang="zh-CN" altLang="zh-CN" dirty="0">
                <a:latin typeface="STXinwei" pitchFamily="2" charset="-122"/>
                <a:ea typeface="STXinwei" pitchFamily="2" charset="-122"/>
              </a:rPr>
              <a:t>原语实现</a:t>
            </a:r>
            <a:endParaRPr lang="en-US" altLang="zh-CN" dirty="0">
              <a:latin typeface="STXinwei" pitchFamily="2" charset="-122"/>
              <a:ea typeface="STXinwei" pitchFamily="2" charset="-122"/>
            </a:endParaRPr>
          </a:p>
          <a:p>
            <a:pPr lvl="2"/>
            <a:r>
              <a:rPr lang="zh-CN" altLang="en-US" dirty="0">
                <a:latin typeface="STXinwei" pitchFamily="2" charset="-122"/>
                <a:ea typeface="STXinwei" pitchFamily="2" charset="-122"/>
              </a:rPr>
              <a:t>常</a:t>
            </a:r>
            <a:r>
              <a:rPr lang="zh-CN" altLang="zh-CN" dirty="0">
                <a:latin typeface="STXinwei" pitchFamily="2" charset="-122"/>
                <a:ea typeface="STXinwei" pitchFamily="2" charset="-122"/>
              </a:rPr>
              <a:t>是以</a:t>
            </a:r>
            <a:r>
              <a:rPr lang="zh-CN" altLang="zh-CN" dirty="0">
                <a:solidFill>
                  <a:srgbClr val="FF0000"/>
                </a:solidFill>
                <a:latin typeface="STXinwei" pitchFamily="2" charset="-122"/>
                <a:ea typeface="STXinwei" pitchFamily="2" charset="-122"/>
              </a:rPr>
              <a:t>系统调用的方式提供原语接口</a:t>
            </a:r>
            <a:endParaRPr lang="en-US" altLang="zh-CN" dirty="0">
              <a:solidFill>
                <a:srgbClr val="FF0000"/>
              </a:solidFill>
              <a:latin typeface="STXinwei" pitchFamily="2" charset="-122"/>
              <a:ea typeface="STXinwei" pitchFamily="2" charset="-122"/>
            </a:endParaRPr>
          </a:p>
          <a:p>
            <a:pPr lvl="2"/>
            <a:r>
              <a:rPr lang="zh-CN" altLang="zh-CN" dirty="0">
                <a:latin typeface="STXinwei" pitchFamily="2" charset="-122"/>
                <a:ea typeface="STXinwei" pitchFamily="2" charset="-122"/>
              </a:rPr>
              <a:t>采用</a:t>
            </a:r>
            <a:r>
              <a:rPr lang="zh-CN" altLang="zh-CN" dirty="0">
                <a:solidFill>
                  <a:srgbClr val="FF0000"/>
                </a:solidFill>
                <a:latin typeface="STXinwei" pitchFamily="2" charset="-122"/>
                <a:ea typeface="STXinwei" pitchFamily="2" charset="-122"/>
              </a:rPr>
              <a:t>屏蔽中断的方式</a:t>
            </a:r>
            <a:r>
              <a:rPr lang="zh-CN" altLang="zh-CN" dirty="0">
                <a:latin typeface="STXinwei" pitchFamily="2" charset="-122"/>
                <a:ea typeface="STXinwei" pitchFamily="2" charset="-122"/>
              </a:rPr>
              <a:t>来实现，保证原语操作不被中断</a:t>
            </a:r>
            <a:endParaRPr lang="zh-CN" altLang="en-US" dirty="0">
              <a:latin typeface="STXinwei" pitchFamily="2" charset="-122"/>
              <a:ea typeface="STXinwei" pitchFamily="2" charset="-122"/>
              <a:cs typeface="华文新魏"/>
            </a:endParaRPr>
          </a:p>
          <a:p>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内核的属性</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ea typeface="华文新魏"/>
                <a:cs typeface="华文新魏"/>
              </a:rPr>
              <a:t>内核是</a:t>
            </a:r>
            <a:r>
              <a:rPr lang="zh-CN" altLang="en-US" dirty="0">
                <a:solidFill>
                  <a:srgbClr val="FF0000"/>
                </a:solidFill>
                <a:latin typeface="华文新魏"/>
                <a:ea typeface="华文新魏"/>
                <a:cs typeface="华文新魏"/>
              </a:rPr>
              <a:t>由中断驱动</a:t>
            </a:r>
            <a:r>
              <a:rPr lang="zh-CN" altLang="en-US" dirty="0">
                <a:latin typeface="华文新魏"/>
                <a:ea typeface="华文新魏"/>
                <a:cs typeface="华文新魏"/>
              </a:rPr>
              <a:t>的</a:t>
            </a:r>
            <a:endParaRPr lang="en-US" altLang="zh-CN" dirty="0">
              <a:latin typeface="华文新魏"/>
              <a:ea typeface="华文新魏"/>
              <a:cs typeface="华文新魏"/>
            </a:endParaRPr>
          </a:p>
          <a:p>
            <a:pPr lvl="1" eaLnBrk="1" hangingPunct="1"/>
            <a:r>
              <a:rPr lang="zh-CN" altLang="zh-CN" dirty="0"/>
              <a:t>只有当发生中断或异常事件，由硬件交换程序状态字才引出操作系统内核进行中断或异常事件处理，且在处理完中断事件后自行退出</a:t>
            </a:r>
            <a:endParaRPr lang="zh-CN" altLang="en-US" dirty="0">
              <a:latin typeface="华文新魏"/>
              <a:ea typeface="华文新魏"/>
              <a:cs typeface="华文新魏"/>
            </a:endParaRPr>
          </a:p>
          <a:p>
            <a:pPr eaLnBrk="1" hangingPunct="1"/>
            <a:r>
              <a:rPr lang="zh-CN" altLang="en-US" dirty="0">
                <a:latin typeface="华文新魏"/>
                <a:ea typeface="华文新魏"/>
                <a:cs typeface="华文新魏"/>
              </a:rPr>
              <a:t>内核是</a:t>
            </a:r>
            <a:r>
              <a:rPr lang="zh-CN" altLang="en-US" dirty="0">
                <a:solidFill>
                  <a:srgbClr val="FF0000"/>
                </a:solidFill>
                <a:latin typeface="华文新魏"/>
                <a:ea typeface="华文新魏"/>
                <a:cs typeface="华文新魏"/>
              </a:rPr>
              <a:t>不可抢占</a:t>
            </a:r>
            <a:r>
              <a:rPr lang="zh-CN" altLang="en-US" dirty="0">
                <a:latin typeface="华文新魏"/>
                <a:ea typeface="华文新魏"/>
                <a:cs typeface="华文新魏"/>
              </a:rPr>
              <a:t>的</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现代操作系统支持内核抢占，提高系统实时性</a:t>
            </a:r>
            <a:endParaRPr lang="zh-CN" altLang="en-US" dirty="0">
              <a:latin typeface="华文新魏"/>
              <a:ea typeface="华文新魏"/>
              <a:cs typeface="华文新魏"/>
            </a:endParaRPr>
          </a:p>
          <a:p>
            <a:pPr eaLnBrk="1" hangingPunct="1"/>
            <a:r>
              <a:rPr lang="zh-CN" altLang="en-US" dirty="0">
                <a:latin typeface="华文新魏"/>
                <a:ea typeface="华文新魏"/>
                <a:cs typeface="华文新魏"/>
              </a:rPr>
              <a:t>内核可在</a:t>
            </a:r>
            <a:r>
              <a:rPr lang="zh-CN" altLang="en-US" dirty="0">
                <a:solidFill>
                  <a:srgbClr val="FF0000"/>
                </a:solidFill>
                <a:latin typeface="华文新魏"/>
                <a:ea typeface="华文新魏"/>
                <a:cs typeface="华文新魏"/>
              </a:rPr>
              <a:t>屏蔽中断状态下执行</a:t>
            </a:r>
            <a:endParaRPr lang="en-US" altLang="zh-CN" dirty="0">
              <a:solidFill>
                <a:srgbClr val="FF0000"/>
              </a:solidFill>
              <a:latin typeface="华文新魏"/>
              <a:ea typeface="华文新魏"/>
              <a:cs typeface="华文新魏"/>
            </a:endParaRPr>
          </a:p>
          <a:p>
            <a:pPr lvl="1" eaLnBrk="1" hangingPunct="1"/>
            <a:r>
              <a:rPr lang="zh-CN" altLang="en-US" dirty="0">
                <a:latin typeface="华文新魏"/>
                <a:ea typeface="华文新魏"/>
                <a:cs typeface="华文新魏"/>
              </a:rPr>
              <a:t>避免临界区资源竞争</a:t>
            </a:r>
            <a:endParaRPr lang="zh-CN" altLang="en-US" dirty="0">
              <a:latin typeface="华文新魏"/>
              <a:ea typeface="华文新魏"/>
              <a:cs typeface="华文新魏"/>
            </a:endParaRPr>
          </a:p>
          <a:p>
            <a:pPr eaLnBrk="1" hangingPunct="1"/>
            <a:r>
              <a:rPr lang="zh-CN" altLang="en-US" dirty="0">
                <a:latin typeface="华文新魏"/>
                <a:ea typeface="华文新魏"/>
                <a:cs typeface="华文新魏"/>
              </a:rPr>
              <a:t>内核可</a:t>
            </a:r>
            <a:r>
              <a:rPr lang="zh-CN" altLang="en-US" dirty="0">
                <a:solidFill>
                  <a:srgbClr val="FF0000"/>
                </a:solidFill>
                <a:latin typeface="华文新魏"/>
                <a:ea typeface="华文新魏"/>
                <a:cs typeface="华文新魏"/>
              </a:rPr>
              <a:t>使用特权指令</a:t>
            </a:r>
            <a:r>
              <a:rPr lang="zh-CN" altLang="en-US" dirty="0">
                <a:latin typeface="华文新魏"/>
                <a:ea typeface="华文新魏"/>
                <a:cs typeface="华文新魏"/>
              </a:rPr>
              <a:t> </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机制与策略分离</a:t>
            </a:r>
            <a:r>
              <a:rPr kumimoji="1" lang="en-US" altLang="zh-CN" dirty="0"/>
              <a:t> </a:t>
            </a:r>
            <a:endParaRPr kumimoji="1" lang="zh-CN" altLang="en-US" dirty="0"/>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在策略与机制分离的操作系统中，解决应用问题均可分成两部分</a:t>
            </a:r>
            <a:endParaRPr lang="en-US" altLang="zh-CN" dirty="0">
              <a:latin typeface="华文新魏"/>
              <a:ea typeface="华文新魏"/>
              <a:cs typeface="华文新魏"/>
            </a:endParaRPr>
          </a:p>
          <a:p>
            <a:pPr lvl="1"/>
            <a:r>
              <a:rPr lang="zh-CN" altLang="en-US" dirty="0">
                <a:latin typeface="华文新魏"/>
                <a:ea typeface="华文新魏"/>
                <a:cs typeface="华文新魏"/>
              </a:rPr>
              <a:t>提供及实现确定的</a:t>
            </a:r>
            <a:r>
              <a:rPr lang="zh-CN" altLang="en-US" dirty="0">
                <a:solidFill>
                  <a:srgbClr val="0000FF"/>
                </a:solidFill>
                <a:latin typeface="华文新魏"/>
                <a:ea typeface="华文新魏"/>
                <a:cs typeface="华文新魏"/>
              </a:rPr>
              <a:t>功能</a:t>
            </a:r>
            <a:r>
              <a:rPr lang="en-US" altLang="zh-CN" dirty="0">
                <a:latin typeface="华文新魏"/>
                <a:ea typeface="华文新魏"/>
                <a:cs typeface="华文新魏"/>
              </a:rPr>
              <a:t>(</a:t>
            </a:r>
            <a:r>
              <a:rPr lang="zh-CN" altLang="en-US" dirty="0">
                <a:solidFill>
                  <a:srgbClr val="0000FF"/>
                </a:solidFill>
                <a:latin typeface="华文新魏"/>
                <a:ea typeface="华文新魏"/>
                <a:cs typeface="华文新魏"/>
              </a:rPr>
              <a:t>机制</a:t>
            </a:r>
            <a:r>
              <a:rPr lang="en-US" altLang="zh-CN" dirty="0">
                <a:latin typeface="华文新魏"/>
                <a:ea typeface="华文新魏"/>
                <a:cs typeface="华文新魏"/>
              </a:rPr>
              <a:t>)</a:t>
            </a:r>
            <a:r>
              <a:rPr lang="zh-CN" altLang="en-US" dirty="0">
                <a:latin typeface="华文新魏"/>
                <a:ea typeface="华文新魏"/>
                <a:cs typeface="华文新魏"/>
              </a:rPr>
              <a:t>，常常将机制作为系统的</a:t>
            </a:r>
            <a:r>
              <a:rPr lang="zh-CN" altLang="en-US" dirty="0">
                <a:solidFill>
                  <a:srgbClr val="FF0000"/>
                </a:solidFill>
                <a:latin typeface="华文新魏"/>
                <a:ea typeface="华文新魏"/>
                <a:cs typeface="华文新魏"/>
              </a:rPr>
              <a:t>可信软件</a:t>
            </a:r>
            <a:r>
              <a:rPr lang="zh-CN" altLang="en-US" dirty="0">
                <a:latin typeface="华文新魏"/>
                <a:ea typeface="华文新魏"/>
                <a:cs typeface="华文新魏"/>
              </a:rPr>
              <a:t>来实现</a:t>
            </a:r>
            <a:endParaRPr lang="en-US" altLang="zh-CN" dirty="0">
              <a:latin typeface="Times New Roman" pitchFamily="18" charset="0"/>
              <a:ea typeface="华文新魏"/>
              <a:cs typeface="华文新魏"/>
            </a:endParaRPr>
          </a:p>
          <a:p>
            <a:pPr lvl="1"/>
            <a:r>
              <a:rPr lang="zh-CN" altLang="en-US" dirty="0">
                <a:latin typeface="华文新魏"/>
                <a:ea typeface="华文新魏"/>
                <a:cs typeface="华文新魏"/>
              </a:rPr>
              <a:t>如何使用这些</a:t>
            </a:r>
            <a:r>
              <a:rPr lang="zh-CN" altLang="en-US" dirty="0">
                <a:solidFill>
                  <a:srgbClr val="0000FF"/>
                </a:solidFill>
                <a:latin typeface="华文新魏"/>
                <a:ea typeface="华文新魏"/>
                <a:cs typeface="华文新魏"/>
              </a:rPr>
              <a:t>功能</a:t>
            </a:r>
            <a:r>
              <a:rPr lang="en-US" altLang="zh-CN" dirty="0">
                <a:latin typeface="华文新魏"/>
                <a:ea typeface="华文新魏"/>
                <a:cs typeface="华文新魏"/>
              </a:rPr>
              <a:t>(</a:t>
            </a:r>
            <a:r>
              <a:rPr lang="zh-CN" altLang="en-US" dirty="0">
                <a:solidFill>
                  <a:srgbClr val="0000FF"/>
                </a:solidFill>
                <a:latin typeface="华文新魏"/>
                <a:ea typeface="华文新魏"/>
                <a:cs typeface="华文新魏"/>
              </a:rPr>
              <a:t>策略</a:t>
            </a:r>
            <a:r>
              <a:rPr lang="en-US" altLang="zh-CN" dirty="0">
                <a:latin typeface="华文新魏"/>
                <a:ea typeface="华文新魏"/>
                <a:cs typeface="华文新魏"/>
              </a:rPr>
              <a:t>)</a:t>
            </a:r>
            <a:r>
              <a:rPr lang="zh-CN" altLang="en-US" dirty="0">
                <a:latin typeface="华文新魏"/>
                <a:ea typeface="华文新魏"/>
                <a:cs typeface="华文新魏"/>
              </a:rPr>
              <a:t>，可在不可信的环境中定义策略</a:t>
            </a:r>
            <a:endParaRPr lang="en-US" altLang="zh-CN" dirty="0">
              <a:latin typeface="华文新魏"/>
              <a:ea typeface="华文新魏"/>
              <a:cs typeface="华文新魏"/>
            </a:endParaRPr>
          </a:p>
          <a:p>
            <a:r>
              <a:rPr lang="zh-CN" altLang="en-US" dirty="0">
                <a:latin typeface="华文新魏"/>
                <a:ea typeface="华文新魏"/>
                <a:cs typeface="华文新魏"/>
              </a:rPr>
              <a:t>机制与策略分离的原则</a:t>
            </a:r>
            <a:endParaRPr lang="en-US" altLang="zh-CN" dirty="0">
              <a:latin typeface="华文新魏"/>
              <a:ea typeface="华文新魏"/>
              <a:cs typeface="华文新魏"/>
            </a:endParaRPr>
          </a:p>
          <a:p>
            <a:pPr lvl="1"/>
            <a:r>
              <a:rPr lang="zh-CN" altLang="en-US" dirty="0">
                <a:latin typeface="华文新魏"/>
                <a:ea typeface="华文新魏"/>
                <a:cs typeface="华文新魏"/>
              </a:rPr>
              <a:t>机制由</a:t>
            </a:r>
            <a:r>
              <a:rPr lang="en-US" altLang="zh-CN" dirty="0">
                <a:latin typeface="华文新魏"/>
                <a:ea typeface="华文新魏"/>
                <a:cs typeface="华文新魏"/>
              </a:rPr>
              <a:t>OS</a:t>
            </a:r>
            <a:r>
              <a:rPr lang="zh-CN" altLang="en-US" dirty="0">
                <a:latin typeface="华文新魏"/>
                <a:ea typeface="华文新魏"/>
                <a:cs typeface="华文新魏"/>
              </a:rPr>
              <a:t>实现，策略留给用户完成</a:t>
            </a:r>
            <a:endParaRPr lang="en-US" altLang="zh-CN" dirty="0">
              <a:latin typeface="华文新魏"/>
              <a:ea typeface="华文新魏"/>
              <a:cs typeface="华文新魏"/>
            </a:endParaRPr>
          </a:p>
          <a:p>
            <a:pPr lvl="1"/>
            <a:r>
              <a:rPr lang="zh-CN" altLang="en-US" dirty="0">
                <a:latin typeface="华文新魏"/>
                <a:ea typeface="华文新魏"/>
                <a:cs typeface="华文新魏"/>
              </a:rPr>
              <a:t>机制放在底层，策略放在高层</a:t>
            </a:r>
            <a:endParaRPr lang="en-US" altLang="zh-CN" dirty="0">
              <a:latin typeface="华文新魏"/>
              <a:ea typeface="华文新魏"/>
              <a:cs typeface="华文新魏"/>
            </a:endParaRPr>
          </a:p>
          <a:p>
            <a:pPr lvl="1"/>
            <a:r>
              <a:rPr lang="zh-CN" altLang="en-US" dirty="0">
                <a:latin typeface="华文新魏"/>
                <a:ea typeface="华文新魏"/>
                <a:cs typeface="华文新魏"/>
              </a:rPr>
              <a:t>机制集中在少数模块，策略可散布在系统多处</a:t>
            </a:r>
            <a:endParaRPr lang="en-US" altLang="zh-CN" dirty="0">
              <a:latin typeface="华文新魏"/>
              <a:ea typeface="华文新魏"/>
              <a:cs typeface="华文新魏"/>
            </a:endParaRPr>
          </a:p>
          <a:p>
            <a:r>
              <a:rPr lang="zh-CN" altLang="en-US" dirty="0">
                <a:latin typeface="华文新魏"/>
                <a:ea typeface="华文新魏"/>
                <a:cs typeface="华文新魏"/>
              </a:rPr>
              <a:t>机制与策略</a:t>
            </a:r>
            <a:r>
              <a:rPr lang="zh-CN" altLang="zh-CN" dirty="0">
                <a:latin typeface="华文新魏"/>
                <a:ea typeface="华文新魏"/>
                <a:cs typeface="华文新魏"/>
              </a:rPr>
              <a:t>分离</a:t>
            </a:r>
            <a:r>
              <a:rPr lang="zh-CN" altLang="en-US" dirty="0">
                <a:latin typeface="华文新魏"/>
                <a:ea typeface="华文新魏"/>
                <a:cs typeface="华文新魏"/>
              </a:rPr>
              <a:t>举例：调度</a:t>
            </a:r>
            <a:endParaRPr lang="en-US" altLang="zh-CN" dirty="0">
              <a:latin typeface="华文新魏"/>
              <a:ea typeface="华文新魏"/>
              <a:cs typeface="华文新魏"/>
            </a:endParaRPr>
          </a:p>
          <a:p>
            <a:pPr lvl="1"/>
            <a:r>
              <a:rPr lang="zh-CN" altLang="en-US" dirty="0">
                <a:latin typeface="华文新魏"/>
                <a:ea typeface="华文新魏"/>
                <a:cs typeface="华文新魏"/>
              </a:rPr>
              <a:t>调度算法作为机制提供参数支持用户调度策略</a:t>
            </a:r>
            <a:endParaRPr lang="zh-CN" altLang="en-US" sz="4400" dirty="0">
              <a:latin typeface="华文新魏"/>
              <a:ea typeface="华文新魏"/>
              <a:cs typeface="华文新魏"/>
            </a:endParaRPr>
          </a:p>
          <a:p>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微内核</a:t>
            </a:r>
            <a:r>
              <a:rPr kumimoji="1" lang="zh-CN" altLang="en-US" dirty="0"/>
              <a:t>结构操作系统</a:t>
            </a:r>
            <a:endParaRPr kumimoji="1" lang="zh-CN" altLang="en-US" dirty="0"/>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操作系统仅将所有应用必需的核心功能放在内核，称为</a:t>
            </a:r>
            <a:r>
              <a:rPr lang="zh-CN" altLang="en-US" dirty="0">
                <a:solidFill>
                  <a:srgbClr val="FF0000"/>
                </a:solidFill>
                <a:latin typeface="华文新魏"/>
                <a:ea typeface="华文新魏"/>
                <a:cs typeface="华文新魏"/>
              </a:rPr>
              <a:t>微内核</a:t>
            </a:r>
            <a:r>
              <a:rPr lang="zh-CN" altLang="en-US" dirty="0">
                <a:latin typeface="华文新魏"/>
                <a:ea typeface="华文新魏"/>
                <a:cs typeface="华文新魏"/>
              </a:rPr>
              <a:t>（</a:t>
            </a:r>
            <a:r>
              <a:rPr lang="en-US" altLang="zh-CN" dirty="0">
                <a:latin typeface="华文新魏"/>
                <a:ea typeface="华文新魏"/>
                <a:cs typeface="华文新魏"/>
              </a:rPr>
              <a:t>microkernel</a:t>
            </a:r>
            <a:r>
              <a:rPr lang="zh-CN" altLang="en-US" dirty="0">
                <a:latin typeface="华文新魏"/>
                <a:ea typeface="华文新魏"/>
                <a:cs typeface="华文新魏"/>
              </a:rPr>
              <a:t>）</a:t>
            </a:r>
            <a:endParaRPr lang="en-US" altLang="zh-CN" dirty="0">
              <a:latin typeface="华文新魏"/>
              <a:ea typeface="华文新魏"/>
              <a:cs typeface="华文新魏"/>
            </a:endParaRPr>
          </a:p>
          <a:p>
            <a:pPr lvl="1"/>
            <a:r>
              <a:rPr lang="zh-CN" altLang="en-US" dirty="0"/>
              <a:t>内核功能包括</a:t>
            </a:r>
            <a:r>
              <a:rPr lang="zh-CN" altLang="zh-CN" dirty="0"/>
              <a:t>进程调度、消息传递和设备驱动</a:t>
            </a:r>
            <a:r>
              <a:rPr lang="zh-CN" altLang="en-US" dirty="0"/>
              <a:t>等</a:t>
            </a:r>
            <a:endParaRPr lang="en-US" altLang="zh-CN" dirty="0">
              <a:latin typeface="华文新魏"/>
              <a:ea typeface="华文新魏"/>
              <a:cs typeface="华文新魏"/>
            </a:endParaRPr>
          </a:p>
          <a:p>
            <a:pPr marL="447675" lvl="1" indent="-447675">
              <a:buClr>
                <a:srgbClr val="CC6600"/>
              </a:buClr>
              <a:buSzPct val="70000"/>
              <a:buFont typeface="Wingdings" charset="2"/>
              <a:buChar char="n"/>
            </a:pPr>
            <a:r>
              <a:rPr lang="zh-CN" altLang="en-US" sz="2800" dirty="0">
                <a:latin typeface="华文新魏"/>
                <a:ea typeface="华文新魏"/>
                <a:cs typeface="华文新魏"/>
              </a:rPr>
              <a:t>其他功能都在内核之外，由在用户态运行的</a:t>
            </a:r>
            <a:r>
              <a:rPr lang="zh-CN" altLang="en-US" sz="2800" dirty="0">
                <a:solidFill>
                  <a:srgbClr val="FF0000"/>
                </a:solidFill>
                <a:latin typeface="华文新魏"/>
                <a:ea typeface="华文新魏"/>
                <a:cs typeface="华文新魏"/>
              </a:rPr>
              <a:t>服务进程</a:t>
            </a:r>
            <a:r>
              <a:rPr lang="zh-CN" altLang="en-US" sz="2800" dirty="0">
                <a:latin typeface="华文新魏"/>
                <a:ea typeface="华文新魏"/>
                <a:cs typeface="华文新魏"/>
              </a:rPr>
              <a:t>实现，并</a:t>
            </a:r>
            <a:r>
              <a:rPr kumimoji="1" lang="zh-CN" altLang="en-US" sz="2800" dirty="0">
                <a:latin typeface="华文新魏"/>
                <a:ea typeface="华文新魏"/>
                <a:cs typeface="华文新魏"/>
              </a:rPr>
              <a:t>以</a:t>
            </a:r>
            <a:r>
              <a:rPr kumimoji="1" lang="zh-CN" altLang="en-US" sz="2800" dirty="0">
                <a:solidFill>
                  <a:srgbClr val="FF0000"/>
                </a:solidFill>
                <a:latin typeface="华文新魏"/>
                <a:ea typeface="华文新魏"/>
                <a:cs typeface="华文新魏"/>
              </a:rPr>
              <a:t>客户</a:t>
            </a:r>
            <a:r>
              <a:rPr kumimoji="1" lang="en-US" altLang="zh-CN" sz="2800" dirty="0">
                <a:solidFill>
                  <a:srgbClr val="FF0000"/>
                </a:solidFill>
                <a:latin typeface="华文新魏"/>
                <a:ea typeface="华文新魏"/>
                <a:cs typeface="华文新魏"/>
              </a:rPr>
              <a:t>-</a:t>
            </a:r>
            <a:r>
              <a:rPr kumimoji="1" lang="zh-CN" altLang="en-US" sz="2800" dirty="0">
                <a:solidFill>
                  <a:srgbClr val="FF0000"/>
                </a:solidFill>
                <a:latin typeface="华文新魏"/>
                <a:ea typeface="华文新魏"/>
                <a:cs typeface="华文新魏"/>
              </a:rPr>
              <a:t>服务器</a:t>
            </a:r>
            <a:r>
              <a:rPr kumimoji="1" lang="zh-CN" altLang="en-US" sz="2800" dirty="0">
                <a:latin typeface="华文新魏"/>
                <a:ea typeface="华文新魏"/>
                <a:cs typeface="华文新魏"/>
              </a:rPr>
              <a:t>方式执行，</a:t>
            </a:r>
            <a:r>
              <a:rPr lang="zh-CN" altLang="en-US" sz="2800" dirty="0">
                <a:latin typeface="华文新魏"/>
                <a:ea typeface="华文新魏"/>
                <a:cs typeface="华文新魏"/>
              </a:rPr>
              <a:t>通过微内核所提供的</a:t>
            </a:r>
            <a:r>
              <a:rPr lang="zh-CN" altLang="en-US" sz="2800" dirty="0">
                <a:solidFill>
                  <a:srgbClr val="FF0000"/>
                </a:solidFill>
                <a:latin typeface="华文新魏"/>
                <a:ea typeface="华文新魏"/>
                <a:cs typeface="华文新魏"/>
              </a:rPr>
              <a:t>消息传递机制</a:t>
            </a:r>
            <a:r>
              <a:rPr lang="zh-CN" altLang="en-US" sz="2800" dirty="0">
                <a:latin typeface="华文新魏"/>
                <a:ea typeface="华文新魏"/>
                <a:cs typeface="华文新魏"/>
              </a:rPr>
              <a:t>完成进程间消息通信</a:t>
            </a:r>
            <a:endParaRPr lang="en-US" altLang="zh-CN" sz="2800" dirty="0">
              <a:latin typeface="华文新魏"/>
              <a:ea typeface="华文新魏"/>
              <a:cs typeface="华文新魏"/>
            </a:endParaRPr>
          </a:p>
          <a:p>
            <a:pPr lvl="1"/>
            <a:r>
              <a:rPr lang="zh-CN" altLang="en-US" dirty="0">
                <a:latin typeface="华文新魏"/>
                <a:ea typeface="华文新魏"/>
                <a:cs typeface="华文新魏"/>
              </a:rPr>
              <a:t>服务进程包括</a:t>
            </a:r>
            <a:r>
              <a:rPr lang="zh-CN" altLang="zh-CN" dirty="0"/>
              <a:t>文件管理服务、进程管理服务、存储管理服务、网络通信服务 </a:t>
            </a:r>
            <a:endParaRPr lang="en-US" altLang="zh-CN" dirty="0">
              <a:latin typeface="华文新魏"/>
              <a:ea typeface="华文新魏"/>
              <a:cs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1268413"/>
            <a:ext cx="7561262" cy="4968875"/>
          </a:xfrm>
          <a:prstGeom prst="rect">
            <a:avLst/>
          </a:prstGeom>
          <a:solidFill>
            <a:srgbClr val="CCFF99"/>
          </a:solidFill>
          <a:ln>
            <a:noFill/>
          </a:ln>
        </p:spPr>
      </p:pic>
      <p:sp>
        <p:nvSpPr>
          <p:cNvPr id="2" name="标题 1"/>
          <p:cNvSpPr>
            <a:spLocks noGrp="1"/>
          </p:cNvSpPr>
          <p:nvPr>
            <p:ph type="title"/>
          </p:nvPr>
        </p:nvSpPr>
        <p:spPr/>
        <p:txBody>
          <a:bodyPr/>
          <a:lstStyle/>
          <a:p>
            <a:r>
              <a:rPr kumimoji="1" lang="zh-CN" altLang="zh-CN" dirty="0"/>
              <a:t>微内核结构</a:t>
            </a:r>
            <a:r>
              <a:rPr kumimoji="1" lang="zh-CN" altLang="en-US" dirty="0"/>
              <a:t>操作系统示意图</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微内核</a:t>
            </a:r>
            <a:r>
              <a:rPr kumimoji="1" lang="zh-CN" altLang="en-US" dirty="0"/>
              <a:t>结构操作系统特点</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ea typeface="华文新魏"/>
                <a:cs typeface="华文新魏"/>
              </a:rPr>
              <a:t>优点</a:t>
            </a:r>
            <a:endParaRPr kumimoji="1" lang="en-US" altLang="zh-CN" dirty="0">
              <a:latin typeface="华文新魏"/>
              <a:ea typeface="华文新魏"/>
              <a:cs typeface="华文新魏"/>
            </a:endParaRPr>
          </a:p>
          <a:p>
            <a:pPr lvl="1"/>
            <a:r>
              <a:rPr kumimoji="1" lang="zh-CN" altLang="en-US" dirty="0">
                <a:solidFill>
                  <a:srgbClr val="FF0000"/>
                </a:solidFill>
                <a:latin typeface="华文新魏"/>
                <a:ea typeface="华文新魏"/>
                <a:cs typeface="华文新魏"/>
              </a:rPr>
              <a:t>对进程请求提供一致性结构</a:t>
            </a:r>
            <a:r>
              <a:rPr kumimoji="1" lang="zh-CN" altLang="en-US" dirty="0">
                <a:latin typeface="华文新魏"/>
                <a:ea typeface="华文新魏"/>
                <a:cs typeface="华文新魏"/>
              </a:rPr>
              <a:t>，不必区分内核级服务和用户级服务，</a:t>
            </a:r>
            <a:r>
              <a:rPr lang="zh-CN" altLang="zh-CN" dirty="0"/>
              <a:t>所有服务均借助消息传递机制提供 </a:t>
            </a:r>
            <a:endParaRPr kumimoji="1" lang="en-US" altLang="zh-CN" dirty="0">
              <a:latin typeface="华文新魏"/>
              <a:ea typeface="华文新魏"/>
              <a:cs typeface="华文新魏"/>
            </a:endParaRPr>
          </a:p>
          <a:p>
            <a:pPr lvl="1"/>
            <a:r>
              <a:rPr kumimoji="1" lang="zh-CN" altLang="en-US" dirty="0">
                <a:latin typeface="华文新魏"/>
                <a:ea typeface="华文新魏"/>
                <a:cs typeface="华文新魏"/>
              </a:rPr>
              <a:t>具有较好的</a:t>
            </a:r>
            <a:r>
              <a:rPr kumimoji="1" lang="zh-CN" altLang="en-US" dirty="0">
                <a:solidFill>
                  <a:srgbClr val="FF0000"/>
                </a:solidFill>
                <a:latin typeface="华文新魏"/>
                <a:ea typeface="华文新魏"/>
                <a:cs typeface="华文新魏"/>
              </a:rPr>
              <a:t>可扩充性</a:t>
            </a:r>
            <a:r>
              <a:rPr kumimoji="1" lang="zh-CN" altLang="en-US" dirty="0">
                <a:latin typeface="华文新魏"/>
                <a:ea typeface="华文新魏"/>
                <a:cs typeface="华文新魏"/>
              </a:rPr>
              <a:t>和</a:t>
            </a:r>
            <a:r>
              <a:rPr kumimoji="1" lang="zh-CN" altLang="en-US" dirty="0">
                <a:solidFill>
                  <a:srgbClr val="FF0000"/>
                </a:solidFill>
                <a:latin typeface="华文新魏"/>
                <a:ea typeface="华文新魏"/>
                <a:cs typeface="华文新魏"/>
              </a:rPr>
              <a:t>易修改性</a:t>
            </a:r>
            <a:r>
              <a:rPr kumimoji="1" lang="zh-CN" altLang="en-US" dirty="0">
                <a:latin typeface="华文新魏"/>
                <a:ea typeface="华文新魏"/>
                <a:cs typeface="华文新魏"/>
              </a:rPr>
              <a:t>，</a:t>
            </a:r>
            <a:r>
              <a:rPr lang="zh-CN" altLang="zh-CN" dirty="0"/>
              <a:t>增加新服务或替换老功能只需增加或替换服务器 </a:t>
            </a:r>
            <a:endParaRPr kumimoji="1" lang="en-US" altLang="zh-CN" dirty="0">
              <a:latin typeface="华文新魏"/>
              <a:ea typeface="华文新魏"/>
              <a:cs typeface="华文新魏"/>
            </a:endParaRPr>
          </a:p>
          <a:p>
            <a:pPr lvl="1"/>
            <a:r>
              <a:rPr lang="zh-CN" altLang="zh-CN" dirty="0">
                <a:solidFill>
                  <a:srgbClr val="FF0000"/>
                </a:solidFill>
              </a:rPr>
              <a:t>可移植性好</a:t>
            </a:r>
            <a:r>
              <a:rPr lang="zh-CN" altLang="zh-CN" dirty="0"/>
              <a:t>，与特定</a:t>
            </a:r>
            <a:r>
              <a:rPr lang="en-US" altLang="zh-CN" dirty="0"/>
              <a:t> CPU </a:t>
            </a:r>
            <a:r>
              <a:rPr lang="zh-CN" altLang="zh-CN" dirty="0"/>
              <a:t>有关的代码均在微内核中，把系统移植到新平台所做修改较小</a:t>
            </a:r>
            <a:endParaRPr lang="en-US" altLang="zh-CN" dirty="0"/>
          </a:p>
          <a:p>
            <a:pPr lvl="1"/>
            <a:r>
              <a:rPr lang="zh-CN" altLang="zh-CN" dirty="0">
                <a:solidFill>
                  <a:srgbClr val="FF0000"/>
                </a:solidFill>
              </a:rPr>
              <a:t>对分布式系统提供有力支撑</a:t>
            </a:r>
            <a:r>
              <a:rPr lang="zh-CN" altLang="zh-CN" dirty="0"/>
              <a:t>，当消息从客户机发送给服务器进程时，不必知道它驻留在哪台机器上，客户的处理都是发送请求和接收应答 </a:t>
            </a:r>
            <a:endParaRPr lang="en-US" altLang="zh-CN" dirty="0"/>
          </a:p>
          <a:p>
            <a:r>
              <a:rPr lang="zh-CN" altLang="zh-CN" dirty="0"/>
              <a:t>缺点</a:t>
            </a:r>
            <a:endParaRPr lang="en-US" altLang="zh-CN" dirty="0"/>
          </a:p>
          <a:p>
            <a:pPr lvl="1"/>
            <a:r>
              <a:rPr lang="zh-CN" altLang="zh-CN" dirty="0"/>
              <a:t>运行效率较低，进程间必须通过内核通信机制才能进行</a:t>
            </a:r>
            <a:endParaRPr kumimoji="1" lang="en-US" altLang="zh-CN" dirty="0">
              <a:latin typeface="华文新魏"/>
              <a:ea typeface="华文新魏"/>
              <a:cs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0" name="Group 17"/>
          <p:cNvGrpSpPr/>
          <p:nvPr/>
        </p:nvGrpSpPr>
        <p:grpSpPr bwMode="auto">
          <a:xfrm>
            <a:off x="827584" y="1341834"/>
            <a:ext cx="7631112" cy="5543550"/>
            <a:chOff x="5395" y="7547"/>
            <a:chExt cx="3572" cy="3370"/>
          </a:xfrm>
        </p:grpSpPr>
        <p:grpSp>
          <p:nvGrpSpPr>
            <p:cNvPr id="14341" name="Group 29"/>
            <p:cNvGrpSpPr/>
            <p:nvPr/>
          </p:nvGrpSpPr>
          <p:grpSpPr bwMode="auto">
            <a:xfrm>
              <a:off x="5395" y="8280"/>
              <a:ext cx="1280" cy="2401"/>
              <a:chOff x="3390" y="3715"/>
              <a:chExt cx="1280" cy="2401"/>
            </a:xfrm>
          </p:grpSpPr>
          <p:grpSp>
            <p:nvGrpSpPr>
              <p:cNvPr id="14353" name="Group 34"/>
              <p:cNvGrpSpPr/>
              <p:nvPr/>
            </p:nvGrpSpPr>
            <p:grpSpPr bwMode="auto">
              <a:xfrm>
                <a:off x="3390" y="4713"/>
                <a:ext cx="1280" cy="1403"/>
                <a:chOff x="3390" y="4807"/>
                <a:chExt cx="1280" cy="1403"/>
              </a:xfrm>
            </p:grpSpPr>
            <p:sp>
              <p:nvSpPr>
                <p:cNvPr id="2" name="Oval 38"/>
                <p:cNvSpPr>
                  <a:spLocks noChangeArrowheads="1"/>
                </p:cNvSpPr>
                <p:nvPr/>
              </p:nvSpPr>
              <p:spPr bwMode="auto">
                <a:xfrm>
                  <a:off x="3390" y="4807"/>
                  <a:ext cx="1280" cy="1403"/>
                </a:xfrm>
                <a:prstGeom prst="ellipse">
                  <a:avLst/>
                </a:prstGeom>
                <a:solidFill>
                  <a:srgbClr val="99FFCC"/>
                </a:solidFill>
                <a:ln w="9525">
                  <a:solidFill>
                    <a:srgbClr val="000000"/>
                  </a:solidFill>
                  <a:prstDash val="dash"/>
                  <a:round/>
                </a:ln>
              </p:spPr>
              <p:txBody>
                <a:bodyPr/>
                <a:lstStyle/>
                <a:p>
                  <a:endParaRPr lang="zh-CN" altLang="en-US"/>
                </a:p>
              </p:txBody>
            </p:sp>
            <p:grpSp>
              <p:nvGrpSpPr>
                <p:cNvPr id="14359" name="Group 35"/>
                <p:cNvGrpSpPr/>
                <p:nvPr/>
              </p:nvGrpSpPr>
              <p:grpSpPr bwMode="auto">
                <a:xfrm>
                  <a:off x="3539" y="5117"/>
                  <a:ext cx="1001" cy="773"/>
                  <a:chOff x="3509" y="4887"/>
                  <a:chExt cx="1001" cy="773"/>
                </a:xfrm>
              </p:grpSpPr>
              <p:sp>
                <p:nvSpPr>
                  <p:cNvPr id="14373" name="Text Box 37"/>
                  <p:cNvSpPr txBox="1">
                    <a:spLocks noChangeArrowheads="1"/>
                  </p:cNvSpPr>
                  <p:nvPr/>
                </p:nvSpPr>
                <p:spPr bwMode="auto">
                  <a:xfrm>
                    <a:off x="3509" y="4887"/>
                    <a:ext cx="1001" cy="773"/>
                  </a:xfrm>
                  <a:prstGeom prst="rect">
                    <a:avLst/>
                  </a:prstGeom>
                  <a:solidFill>
                    <a:srgbClr val="CC99FF"/>
                  </a:solidFill>
                  <a:ln w="9525">
                    <a:solidFill>
                      <a:srgbClr val="CC99FF"/>
                    </a:solidFill>
                    <a:miter lim="800000"/>
                  </a:ln>
                </p:spPr>
                <p:txBody>
                  <a:bodyPr/>
                  <a:lstStyle/>
                  <a:p>
                    <a:pPr indent="95250" eaLnBrk="0" hangingPunct="0">
                      <a:defRPr/>
                    </a:pPr>
                    <a:r>
                      <a:rPr lang="zh-CN" altLang="en-US" sz="2800" dirty="0">
                        <a:solidFill>
                          <a:schemeClr val="tx2"/>
                        </a:solidFill>
                        <a:latin typeface="华文新魏"/>
                        <a:ea typeface="华文新魏"/>
                        <a:cs typeface="+mj-cs"/>
                      </a:rPr>
                      <a:t>物理接口</a:t>
                    </a:r>
                    <a:endParaRPr lang="zh-CN" altLang="en-US" sz="2800" dirty="0">
                      <a:solidFill>
                        <a:schemeClr val="tx2"/>
                      </a:solidFill>
                      <a:latin typeface="华文新魏"/>
                      <a:ea typeface="华文新魏"/>
                      <a:cs typeface="+mj-cs"/>
                    </a:endParaRPr>
                  </a:p>
                  <a:p>
                    <a:pPr indent="95250" eaLnBrk="0" hangingPunct="0">
                      <a:defRPr/>
                    </a:pPr>
                    <a:r>
                      <a:rPr lang="zh-CN" altLang="en-US" sz="2800" dirty="0">
                        <a:solidFill>
                          <a:schemeClr val="tx2"/>
                        </a:solidFill>
                        <a:latin typeface="华文新魏"/>
                        <a:ea typeface="华文新魏"/>
                        <a:cs typeface="+mj-cs"/>
                      </a:rPr>
                      <a:t>    设备  </a:t>
                    </a:r>
                    <a:endParaRPr lang="zh-CN" altLang="en-US" sz="2800" dirty="0">
                      <a:solidFill>
                        <a:schemeClr val="tx2"/>
                      </a:solidFill>
                      <a:latin typeface="华文新魏"/>
                      <a:ea typeface="华文新魏"/>
                      <a:cs typeface="+mj-cs"/>
                    </a:endParaRPr>
                  </a:p>
                </p:txBody>
              </p:sp>
              <p:cxnSp>
                <p:nvCxnSpPr>
                  <p:cNvPr id="3" name="AutoShape 36"/>
                  <p:cNvCxnSpPr>
                    <a:cxnSpLocks noChangeShapeType="1"/>
                  </p:cNvCxnSpPr>
                  <p:nvPr/>
                </p:nvCxnSpPr>
                <p:spPr bwMode="auto">
                  <a:xfrm>
                    <a:off x="3509" y="5170"/>
                    <a:ext cx="1001" cy="0"/>
                  </a:xfrm>
                  <a:prstGeom prst="straightConnector1">
                    <a:avLst/>
                  </a:prstGeom>
                  <a:noFill/>
                  <a:ln w="9525">
                    <a:solidFill>
                      <a:srgbClr val="000000"/>
                    </a:solidFill>
                    <a:prstDash val="dash"/>
                    <a:round/>
                  </a:ln>
                </p:spPr>
              </p:cxnSp>
            </p:grpSp>
          </p:grpSp>
          <p:sp>
            <p:nvSpPr>
              <p:cNvPr id="14354" name="AutoShape 33"/>
              <p:cNvSpPr>
                <a:spLocks noChangeArrowheads="1"/>
              </p:cNvSpPr>
              <p:nvPr/>
            </p:nvSpPr>
            <p:spPr bwMode="auto">
              <a:xfrm>
                <a:off x="3981" y="4660"/>
                <a:ext cx="140" cy="363"/>
              </a:xfrm>
              <a:prstGeom prst="downArrow">
                <a:avLst>
                  <a:gd name="adj1" fmla="val 50000"/>
                  <a:gd name="adj2" fmla="val 64821"/>
                </a:avLst>
              </a:prstGeom>
              <a:solidFill>
                <a:srgbClr val="FFFFFF"/>
              </a:solidFill>
              <a:ln w="9525">
                <a:solidFill>
                  <a:srgbClr val="000000"/>
                </a:solidFill>
                <a:miter lim="800000"/>
              </a:ln>
            </p:spPr>
            <p:txBody>
              <a:bodyPr/>
              <a:lstStyle/>
              <a:p>
                <a:endParaRPr lang="zh-CN" altLang="en-US"/>
              </a:p>
            </p:txBody>
          </p:sp>
          <p:sp>
            <p:nvSpPr>
              <p:cNvPr id="14368" name="Text Box 32"/>
              <p:cNvSpPr txBox="1">
                <a:spLocks noChangeArrowheads="1"/>
              </p:cNvSpPr>
              <p:nvPr/>
            </p:nvSpPr>
            <p:spPr bwMode="auto">
              <a:xfrm>
                <a:off x="3737" y="3715"/>
                <a:ext cx="664" cy="345"/>
              </a:xfrm>
              <a:prstGeom prst="rect">
                <a:avLst/>
              </a:prstGeom>
              <a:solidFill>
                <a:srgbClr val="99FFCC"/>
              </a:solidFill>
              <a:ln w="9525">
                <a:solidFill>
                  <a:srgbClr val="000000"/>
                </a:solidFill>
                <a:miter lim="800000"/>
              </a:ln>
            </p:spPr>
            <p:txBody>
              <a:bodyPr/>
              <a:lstStyle/>
              <a:p>
                <a:pPr eaLnBrk="0" hangingPunct="0">
                  <a:defRPr/>
                </a:pPr>
                <a:r>
                  <a:rPr lang="en-US" altLang="zh-CN" sz="2800" dirty="0">
                    <a:solidFill>
                      <a:schemeClr val="tx2"/>
                    </a:solidFill>
                    <a:latin typeface="华文新魏"/>
                    <a:ea typeface="华文新魏"/>
                    <a:cs typeface="+mj-cs"/>
                  </a:rPr>
                  <a:t>  </a:t>
                </a:r>
                <a:r>
                  <a:rPr lang="zh-CN" altLang="zh-CN" sz="2800" dirty="0">
                    <a:solidFill>
                      <a:schemeClr val="tx2"/>
                    </a:solidFill>
                    <a:latin typeface="华文新魏"/>
                    <a:ea typeface="华文新魏"/>
                    <a:cs typeface="+mj-cs"/>
                  </a:rPr>
                  <a:t>用户</a:t>
                </a:r>
                <a:endParaRPr lang="zh-CN" altLang="zh-CN" sz="2800" dirty="0">
                  <a:solidFill>
                    <a:schemeClr val="tx2"/>
                  </a:solidFill>
                  <a:latin typeface="华文新魏"/>
                  <a:ea typeface="华文新魏"/>
                  <a:cs typeface="+mj-cs"/>
                </a:endParaRPr>
              </a:p>
            </p:txBody>
          </p:sp>
          <p:sp>
            <p:nvSpPr>
              <p:cNvPr id="14367" name="Text Box 31"/>
              <p:cNvSpPr txBox="1">
                <a:spLocks noChangeArrowheads="1"/>
              </p:cNvSpPr>
              <p:nvPr/>
            </p:nvSpPr>
            <p:spPr bwMode="auto">
              <a:xfrm>
                <a:off x="3450" y="4322"/>
                <a:ext cx="1220" cy="339"/>
              </a:xfrm>
              <a:prstGeom prst="rect">
                <a:avLst/>
              </a:prstGeom>
              <a:solidFill>
                <a:srgbClr val="FFC000"/>
              </a:solidFill>
              <a:ln w="9525">
                <a:solidFill>
                  <a:srgbClr val="99FFCC"/>
                </a:solidFill>
                <a:miter lim="800000"/>
              </a:ln>
            </p:spPr>
            <p:txBody>
              <a:bodyPr/>
              <a:lstStyle/>
              <a:p>
                <a:pPr eaLnBrk="0" hangingPunct="0">
                  <a:defRPr/>
                </a:pPr>
                <a:r>
                  <a:rPr lang="en-US" altLang="zh-CN" sz="2800" dirty="0">
                    <a:solidFill>
                      <a:schemeClr val="tx2"/>
                    </a:solidFill>
                    <a:latin typeface="华文新魏"/>
                    <a:ea typeface="华文新魏"/>
                    <a:cs typeface="+mj-cs"/>
                  </a:rPr>
                  <a:t>  I/O</a:t>
                </a:r>
                <a:r>
                  <a:rPr lang="zh-CN" altLang="en-US" sz="2800" dirty="0">
                    <a:solidFill>
                      <a:schemeClr val="tx2"/>
                    </a:solidFill>
                    <a:latin typeface="华文新魏"/>
                    <a:ea typeface="华文新魏"/>
                    <a:cs typeface="+mj-cs"/>
                  </a:rPr>
                  <a:t>机器指令</a:t>
                </a:r>
                <a:endParaRPr lang="zh-CN" altLang="en-US" sz="2800" dirty="0">
                  <a:solidFill>
                    <a:schemeClr val="tx2"/>
                  </a:solidFill>
                  <a:latin typeface="华文新魏"/>
                  <a:ea typeface="华文新魏"/>
                  <a:cs typeface="+mj-cs"/>
                </a:endParaRPr>
              </a:p>
              <a:p>
                <a:pPr eaLnBrk="0" hangingPunct="0">
                  <a:defRPr/>
                </a:pPr>
                <a:endParaRPr lang="zh-CN" altLang="en-US" dirty="0"/>
              </a:p>
            </p:txBody>
          </p:sp>
          <p:cxnSp>
            <p:nvCxnSpPr>
              <p:cNvPr id="14357" name="AutoShape 30"/>
              <p:cNvCxnSpPr>
                <a:cxnSpLocks noChangeShapeType="1"/>
              </p:cNvCxnSpPr>
              <p:nvPr/>
            </p:nvCxnSpPr>
            <p:spPr bwMode="auto">
              <a:xfrm>
                <a:off x="4071" y="4063"/>
                <a:ext cx="1" cy="247"/>
              </a:xfrm>
              <a:prstGeom prst="straightConnector1">
                <a:avLst/>
              </a:prstGeom>
              <a:noFill/>
              <a:ln w="9525">
                <a:solidFill>
                  <a:srgbClr val="000000"/>
                </a:solidFill>
                <a:round/>
                <a:tailEnd type="triangle" w="med" len="med"/>
              </a:ln>
            </p:spPr>
          </p:cxnSp>
        </p:grpSp>
        <p:grpSp>
          <p:nvGrpSpPr>
            <p:cNvPr id="14342" name="Group 18"/>
            <p:cNvGrpSpPr/>
            <p:nvPr/>
          </p:nvGrpSpPr>
          <p:grpSpPr bwMode="auto">
            <a:xfrm>
              <a:off x="7297" y="7547"/>
              <a:ext cx="1670" cy="3370"/>
              <a:chOff x="6140" y="3560"/>
              <a:chExt cx="1670" cy="3370"/>
            </a:xfrm>
          </p:grpSpPr>
          <p:sp>
            <p:nvSpPr>
              <p:cNvPr id="14343" name="Oval 28"/>
              <p:cNvSpPr>
                <a:spLocks noChangeArrowheads="1"/>
              </p:cNvSpPr>
              <p:nvPr/>
            </p:nvSpPr>
            <p:spPr bwMode="auto">
              <a:xfrm>
                <a:off x="6140" y="4860"/>
                <a:ext cx="1670" cy="2070"/>
              </a:xfrm>
              <a:prstGeom prst="ellipse">
                <a:avLst/>
              </a:prstGeom>
              <a:solidFill>
                <a:srgbClr val="00CCFF"/>
              </a:solidFill>
              <a:ln w="9525">
                <a:solidFill>
                  <a:srgbClr val="000000"/>
                </a:solidFill>
                <a:prstDash val="dash"/>
                <a:round/>
              </a:ln>
            </p:spPr>
            <p:txBody>
              <a:bodyPr/>
              <a:lstStyle/>
              <a:p>
                <a:endParaRPr lang="zh-CN" altLang="en-US"/>
              </a:p>
            </p:txBody>
          </p:sp>
          <p:sp>
            <p:nvSpPr>
              <p:cNvPr id="14363" name="Text Box 27"/>
              <p:cNvSpPr txBox="1">
                <a:spLocks noChangeArrowheads="1"/>
              </p:cNvSpPr>
              <p:nvPr/>
            </p:nvSpPr>
            <p:spPr bwMode="auto">
              <a:xfrm>
                <a:off x="6361" y="4170"/>
                <a:ext cx="1315" cy="576"/>
              </a:xfrm>
              <a:prstGeom prst="rect">
                <a:avLst/>
              </a:prstGeom>
              <a:solidFill>
                <a:srgbClr val="00CCFF"/>
              </a:solidFill>
              <a:ln w="9525">
                <a:solidFill>
                  <a:srgbClr val="000000"/>
                </a:solidFill>
                <a:miter lim="800000"/>
              </a:ln>
            </p:spPr>
            <p:txBody>
              <a:bodyPr/>
              <a:lstStyle/>
              <a:p>
                <a:pPr eaLnBrk="0" hangingPunct="0">
                  <a:defRPr/>
                </a:pPr>
                <a:r>
                  <a:rPr lang="en-US" altLang="zh-CN" sz="2800" dirty="0">
                    <a:solidFill>
                      <a:schemeClr val="tx2"/>
                    </a:solidFill>
                    <a:latin typeface="华文新魏"/>
                    <a:ea typeface="华文新魏"/>
                    <a:cs typeface="+mj-cs"/>
                  </a:rPr>
                  <a:t>  I/O</a:t>
                </a:r>
                <a:r>
                  <a:rPr lang="zh-CN" altLang="en-US" sz="2800" dirty="0">
                    <a:solidFill>
                      <a:schemeClr val="tx2"/>
                    </a:solidFill>
                    <a:latin typeface="华文新魏"/>
                    <a:ea typeface="华文新魏"/>
                    <a:cs typeface="+mj-cs"/>
                  </a:rPr>
                  <a:t>系统调用 </a:t>
                </a:r>
                <a:r>
                  <a:rPr lang="en-US" altLang="zh-CN" sz="2800" dirty="0">
                    <a:solidFill>
                      <a:schemeClr val="tx2"/>
                    </a:solidFill>
                    <a:latin typeface="华文新魏"/>
                    <a:ea typeface="华文新魏"/>
                    <a:cs typeface="+mj-cs"/>
                  </a:rPr>
                  <a:t>read( ),write( )</a:t>
                </a:r>
                <a:endParaRPr lang="en-US" altLang="zh-CN" sz="2800" dirty="0">
                  <a:solidFill>
                    <a:schemeClr val="tx2"/>
                  </a:solidFill>
                  <a:latin typeface="华文新魏"/>
                  <a:ea typeface="华文新魏"/>
                  <a:cs typeface="+mj-cs"/>
                </a:endParaRPr>
              </a:p>
              <a:p>
                <a:pPr eaLnBrk="0" hangingPunct="0">
                  <a:defRPr/>
                </a:pPr>
                <a:endParaRPr lang="en-US" altLang="zh-CN" sz="2800" dirty="0">
                  <a:solidFill>
                    <a:schemeClr val="tx2"/>
                  </a:solidFill>
                  <a:latin typeface="华文新魏"/>
                  <a:ea typeface="华文新魏"/>
                  <a:cs typeface="+mj-cs"/>
                </a:endParaRPr>
              </a:p>
            </p:txBody>
          </p:sp>
          <p:sp>
            <p:nvSpPr>
              <p:cNvPr id="14362" name="Text Box 26"/>
              <p:cNvSpPr txBox="1">
                <a:spLocks noChangeArrowheads="1"/>
              </p:cNvSpPr>
              <p:nvPr/>
            </p:nvSpPr>
            <p:spPr bwMode="auto">
              <a:xfrm>
                <a:off x="6375" y="5204"/>
                <a:ext cx="1192" cy="569"/>
              </a:xfrm>
              <a:prstGeom prst="rect">
                <a:avLst/>
              </a:prstGeom>
              <a:solidFill>
                <a:srgbClr val="FFC000"/>
              </a:solidFill>
              <a:ln w="9525">
                <a:solidFill>
                  <a:srgbClr val="000000"/>
                </a:solidFill>
                <a:miter lim="800000"/>
              </a:ln>
            </p:spPr>
            <p:txBody>
              <a:bodyPr/>
              <a:lstStyle/>
              <a:p>
                <a:pPr indent="47625" eaLnBrk="0" hangingPunct="0">
                  <a:defRPr/>
                </a:pPr>
                <a:r>
                  <a:rPr lang="en-US" altLang="zh-CN" sz="2800" dirty="0">
                    <a:solidFill>
                      <a:schemeClr val="tx2"/>
                    </a:solidFill>
                    <a:latin typeface="华文新魏"/>
                    <a:ea typeface="华文新魏"/>
                    <a:cs typeface="+mj-cs"/>
                  </a:rPr>
                  <a:t>I/O</a:t>
                </a:r>
                <a:r>
                  <a:rPr lang="zh-CN" altLang="en-US" sz="2800" dirty="0">
                    <a:solidFill>
                      <a:schemeClr val="tx2"/>
                    </a:solidFill>
                    <a:latin typeface="华文新魏"/>
                    <a:ea typeface="华文新魏"/>
                    <a:cs typeface="+mj-cs"/>
                  </a:rPr>
                  <a:t>软件及设</a:t>
                </a:r>
                <a:endParaRPr lang="zh-CN" altLang="en-US" sz="2800" dirty="0">
                  <a:solidFill>
                    <a:schemeClr val="tx2"/>
                  </a:solidFill>
                  <a:latin typeface="华文新魏"/>
                  <a:ea typeface="华文新魏"/>
                  <a:cs typeface="+mj-cs"/>
                </a:endParaRPr>
              </a:p>
              <a:p>
                <a:pPr indent="47625" eaLnBrk="0" hangingPunct="0">
                  <a:defRPr/>
                </a:pPr>
                <a:r>
                  <a:rPr lang="zh-CN" altLang="en-US" sz="2800" dirty="0">
                    <a:solidFill>
                      <a:schemeClr val="tx2"/>
                    </a:solidFill>
                    <a:latin typeface="华文新魏"/>
                    <a:ea typeface="华文新魏"/>
                    <a:cs typeface="+mj-cs"/>
                  </a:rPr>
                  <a:t> 备驱动程序</a:t>
                </a:r>
                <a:endParaRPr lang="zh-CN" altLang="en-US" sz="2800" dirty="0">
                  <a:solidFill>
                    <a:schemeClr val="tx2"/>
                  </a:solidFill>
                  <a:latin typeface="华文新魏"/>
                  <a:ea typeface="华文新魏"/>
                  <a:cs typeface="+mj-cs"/>
                </a:endParaRPr>
              </a:p>
            </p:txBody>
          </p:sp>
          <p:sp>
            <p:nvSpPr>
              <p:cNvPr id="14361" name="Text Box 25"/>
              <p:cNvSpPr txBox="1">
                <a:spLocks noChangeArrowheads="1"/>
              </p:cNvSpPr>
              <p:nvPr/>
            </p:nvSpPr>
            <p:spPr bwMode="auto">
              <a:xfrm>
                <a:off x="6666" y="3560"/>
                <a:ext cx="623" cy="303"/>
              </a:xfrm>
              <a:prstGeom prst="rect">
                <a:avLst/>
              </a:prstGeom>
              <a:solidFill>
                <a:srgbClr val="00CCFF"/>
              </a:solidFill>
              <a:ln w="9525">
                <a:solidFill>
                  <a:srgbClr val="000000"/>
                </a:solidFill>
                <a:miter lim="800000"/>
              </a:ln>
            </p:spPr>
            <p:txBody>
              <a:bodyPr/>
              <a:lstStyle/>
              <a:p>
                <a:pPr eaLnBrk="0" hangingPunct="0">
                  <a:defRPr/>
                </a:pPr>
                <a:r>
                  <a:rPr lang="en-US" altLang="zh-CN" sz="2800" dirty="0">
                    <a:solidFill>
                      <a:schemeClr val="tx2"/>
                    </a:solidFill>
                    <a:latin typeface="华文新魏"/>
                    <a:ea typeface="华文新魏"/>
                    <a:cs typeface="+mj-cs"/>
                  </a:rPr>
                  <a:t>  </a:t>
                </a:r>
                <a:r>
                  <a:rPr lang="zh-CN" altLang="zh-CN" sz="2800" dirty="0">
                    <a:solidFill>
                      <a:schemeClr val="tx2"/>
                    </a:solidFill>
                    <a:latin typeface="华文新魏"/>
                    <a:ea typeface="华文新魏"/>
                    <a:cs typeface="+mj-cs"/>
                  </a:rPr>
                  <a:t>用户</a:t>
                </a:r>
                <a:endParaRPr lang="zh-CN" altLang="zh-CN" sz="2800" dirty="0">
                  <a:solidFill>
                    <a:schemeClr val="tx2"/>
                  </a:solidFill>
                  <a:latin typeface="华文新魏"/>
                  <a:ea typeface="华文新魏"/>
                  <a:cs typeface="+mj-cs"/>
                </a:endParaRPr>
              </a:p>
            </p:txBody>
          </p:sp>
          <p:cxnSp>
            <p:nvCxnSpPr>
              <p:cNvPr id="14347" name="AutoShape 24"/>
              <p:cNvCxnSpPr>
                <a:cxnSpLocks noChangeShapeType="1"/>
              </p:cNvCxnSpPr>
              <p:nvPr/>
            </p:nvCxnSpPr>
            <p:spPr bwMode="auto">
              <a:xfrm>
                <a:off x="7000" y="3873"/>
                <a:ext cx="1" cy="287"/>
              </a:xfrm>
              <a:prstGeom prst="straightConnector1">
                <a:avLst/>
              </a:prstGeom>
              <a:noFill/>
              <a:ln w="9525">
                <a:solidFill>
                  <a:srgbClr val="000000"/>
                </a:solidFill>
                <a:round/>
                <a:tailEnd type="triangle" w="med" len="med"/>
              </a:ln>
            </p:spPr>
          </p:cxnSp>
          <p:sp>
            <p:nvSpPr>
              <p:cNvPr id="14348" name="AutoShape 23"/>
              <p:cNvSpPr>
                <a:spLocks noChangeArrowheads="1"/>
              </p:cNvSpPr>
              <p:nvPr/>
            </p:nvSpPr>
            <p:spPr bwMode="auto">
              <a:xfrm>
                <a:off x="6910" y="4753"/>
                <a:ext cx="140" cy="437"/>
              </a:xfrm>
              <a:prstGeom prst="downArrow">
                <a:avLst>
                  <a:gd name="adj1" fmla="val 50000"/>
                  <a:gd name="adj2" fmla="val 78036"/>
                </a:avLst>
              </a:prstGeom>
              <a:solidFill>
                <a:srgbClr val="FFFFFF"/>
              </a:solidFill>
              <a:ln w="9525">
                <a:solidFill>
                  <a:srgbClr val="000000"/>
                </a:solidFill>
                <a:miter lim="800000"/>
              </a:ln>
            </p:spPr>
            <p:txBody>
              <a:bodyPr/>
              <a:lstStyle/>
              <a:p>
                <a:endParaRPr lang="zh-CN" altLang="en-US"/>
              </a:p>
            </p:txBody>
          </p:sp>
          <p:grpSp>
            <p:nvGrpSpPr>
              <p:cNvPr id="14349" name="Group 20"/>
              <p:cNvGrpSpPr/>
              <p:nvPr/>
            </p:nvGrpSpPr>
            <p:grpSpPr bwMode="auto">
              <a:xfrm>
                <a:off x="6465" y="6010"/>
                <a:ext cx="1001" cy="700"/>
                <a:chOff x="3509" y="4887"/>
                <a:chExt cx="1001" cy="773"/>
              </a:xfrm>
            </p:grpSpPr>
            <p:sp>
              <p:nvSpPr>
                <p:cNvPr id="14358" name="Text Box 22"/>
                <p:cNvSpPr txBox="1">
                  <a:spLocks noChangeArrowheads="1"/>
                </p:cNvSpPr>
                <p:nvPr/>
              </p:nvSpPr>
              <p:spPr bwMode="auto">
                <a:xfrm>
                  <a:off x="3509" y="4887"/>
                  <a:ext cx="1003" cy="773"/>
                </a:xfrm>
                <a:prstGeom prst="rect">
                  <a:avLst/>
                </a:prstGeom>
                <a:solidFill>
                  <a:srgbClr val="CC99FF"/>
                </a:solidFill>
                <a:ln w="9525">
                  <a:solidFill>
                    <a:srgbClr val="000000"/>
                  </a:solidFill>
                  <a:miter lim="800000"/>
                </a:ln>
              </p:spPr>
              <p:txBody>
                <a:bodyPr/>
                <a:lstStyle/>
                <a:p>
                  <a:pPr indent="95250" eaLnBrk="0" hangingPunct="0">
                    <a:defRPr/>
                  </a:pPr>
                  <a:r>
                    <a:rPr lang="zh-CN" altLang="en-US" sz="2800" dirty="0">
                      <a:solidFill>
                        <a:schemeClr val="tx2"/>
                      </a:solidFill>
                      <a:latin typeface="华文新魏"/>
                      <a:ea typeface="华文新魏"/>
                      <a:cs typeface="+mj-cs"/>
                    </a:rPr>
                    <a:t> 物理接口</a:t>
                  </a:r>
                  <a:endParaRPr lang="zh-CN" altLang="en-US" sz="2800" dirty="0">
                    <a:solidFill>
                      <a:schemeClr val="tx2"/>
                    </a:solidFill>
                    <a:latin typeface="华文新魏"/>
                    <a:ea typeface="华文新魏"/>
                    <a:cs typeface="+mj-cs"/>
                  </a:endParaRPr>
                </a:p>
                <a:p>
                  <a:pPr indent="95250" eaLnBrk="0" hangingPunct="0">
                    <a:defRPr/>
                  </a:pPr>
                  <a:r>
                    <a:rPr lang="zh-CN" altLang="en-US" sz="2800" dirty="0">
                      <a:solidFill>
                        <a:schemeClr val="tx2"/>
                      </a:solidFill>
                      <a:latin typeface="华文新魏"/>
                      <a:ea typeface="华文新魏"/>
                      <a:cs typeface="+mj-cs"/>
                    </a:rPr>
                    <a:t>    设备  </a:t>
                  </a:r>
                  <a:endParaRPr lang="zh-CN" altLang="en-US" sz="2800" dirty="0">
                    <a:solidFill>
                      <a:schemeClr val="tx2"/>
                    </a:solidFill>
                    <a:latin typeface="华文新魏"/>
                    <a:ea typeface="华文新魏"/>
                    <a:cs typeface="+mj-cs"/>
                  </a:endParaRPr>
                </a:p>
              </p:txBody>
            </p:sp>
            <p:cxnSp>
              <p:nvCxnSpPr>
                <p:cNvPr id="14352" name="AutoShape 21"/>
                <p:cNvCxnSpPr>
                  <a:cxnSpLocks noChangeShapeType="1"/>
                </p:cNvCxnSpPr>
                <p:nvPr/>
              </p:nvCxnSpPr>
              <p:spPr bwMode="auto">
                <a:xfrm>
                  <a:off x="3509" y="5170"/>
                  <a:ext cx="1001" cy="0"/>
                </a:xfrm>
                <a:prstGeom prst="straightConnector1">
                  <a:avLst/>
                </a:prstGeom>
                <a:noFill/>
                <a:ln w="9525">
                  <a:solidFill>
                    <a:srgbClr val="000000"/>
                  </a:solidFill>
                  <a:prstDash val="dash"/>
                  <a:round/>
                </a:ln>
              </p:spPr>
            </p:cxnSp>
          </p:grpSp>
          <p:sp>
            <p:nvSpPr>
              <p:cNvPr id="14350" name="AutoShape 19"/>
              <p:cNvSpPr>
                <a:spLocks noChangeArrowheads="1"/>
              </p:cNvSpPr>
              <p:nvPr/>
            </p:nvSpPr>
            <p:spPr bwMode="auto">
              <a:xfrm>
                <a:off x="6907" y="5723"/>
                <a:ext cx="143" cy="307"/>
              </a:xfrm>
              <a:prstGeom prst="upDownArrow">
                <a:avLst>
                  <a:gd name="adj1" fmla="val 50000"/>
                  <a:gd name="adj2" fmla="val 42937"/>
                </a:avLst>
              </a:prstGeom>
              <a:solidFill>
                <a:srgbClr val="FFFFFF"/>
              </a:solidFill>
              <a:ln w="9525">
                <a:solidFill>
                  <a:srgbClr val="000000"/>
                </a:solidFill>
                <a:miter lim="800000"/>
              </a:ln>
            </p:spPr>
            <p:txBody>
              <a:bodyPr/>
              <a:lstStyle/>
              <a:p>
                <a:endParaRPr lang="zh-CN" altLang="en-US"/>
              </a:p>
            </p:txBody>
          </p:sp>
        </p:grpSp>
      </p:grpSp>
      <p:sp>
        <p:nvSpPr>
          <p:cNvPr id="4" name="标题 3"/>
          <p:cNvSpPr>
            <a:spLocks noGrp="1"/>
          </p:cNvSpPr>
          <p:nvPr>
            <p:ph type="title"/>
          </p:nvPr>
        </p:nvSpPr>
        <p:spPr/>
        <p:txBody>
          <a:bodyPr/>
          <a:lstStyle/>
          <a:p>
            <a:r>
              <a:rPr lang="en-US" altLang="zh-CN" dirty="0">
                <a:latin typeface="华文新魏"/>
                <a:ea typeface="华文新魏"/>
              </a:rPr>
              <a:t>资源管理—</a:t>
            </a:r>
            <a:r>
              <a:rPr lang="zh-CN" altLang="en-US" dirty="0">
                <a:solidFill>
                  <a:srgbClr val="FF0000"/>
                </a:solidFill>
              </a:rPr>
              <a:t>抽象</a:t>
            </a:r>
            <a:endParaRPr kumimoji="1" lang="zh-CN" altLang="en-US" dirty="0"/>
          </a:p>
        </p:txBody>
      </p:sp>
      <p:sp>
        <p:nvSpPr>
          <p:cNvPr id="5" name="矩形 4"/>
          <p:cNvSpPr/>
          <p:nvPr/>
        </p:nvSpPr>
        <p:spPr>
          <a:xfrm>
            <a:off x="35496" y="1268760"/>
            <a:ext cx="5544616" cy="892552"/>
          </a:xfrm>
          <a:prstGeom prst="rect">
            <a:avLst/>
          </a:prstGeom>
        </p:spPr>
        <p:txBody>
          <a:bodyPr wrap="square">
            <a:spAutoFit/>
          </a:bodyPr>
          <a:lstStyle/>
          <a:p>
            <a:r>
              <a:rPr lang="zh-CN" altLang="en-US" sz="2800" dirty="0">
                <a:solidFill>
                  <a:srgbClr val="FF0000"/>
                </a:solidFill>
                <a:latin typeface="华文新魏"/>
                <a:ea typeface="华文新魏"/>
              </a:rPr>
              <a:t>设备</a:t>
            </a:r>
            <a:r>
              <a:rPr lang="zh-CN" altLang="zh-CN" sz="2800" dirty="0">
                <a:solidFill>
                  <a:srgbClr val="FF0000"/>
                </a:solidFill>
                <a:latin typeface="华文新魏"/>
                <a:ea typeface="华文新魏"/>
              </a:rPr>
              <a:t>抽象接口</a:t>
            </a:r>
            <a:r>
              <a:rPr lang="en-US" altLang="zh-CN" sz="2400" b="1" dirty="0">
                <a:solidFill>
                  <a:srgbClr val="0000FF"/>
                </a:solidFill>
                <a:latin typeface="华文新魏"/>
                <a:ea typeface="华文新魏"/>
              </a:rPr>
              <a:t>(</a:t>
            </a:r>
            <a:r>
              <a:rPr lang="zh-CN" altLang="zh-CN" sz="2400" b="1" dirty="0">
                <a:solidFill>
                  <a:srgbClr val="0000FF"/>
                </a:solidFill>
                <a:latin typeface="华文新魏"/>
                <a:ea typeface="华文新魏"/>
              </a:rPr>
              <a:t>隐蔽</a:t>
            </a:r>
            <a:r>
              <a:rPr lang="en-US" altLang="zh-CN" sz="2400" b="1" dirty="0">
                <a:solidFill>
                  <a:srgbClr val="0000FF"/>
                </a:solidFill>
                <a:latin typeface="华文新魏"/>
                <a:ea typeface="华文新魏"/>
              </a:rPr>
              <a:t>I/O</a:t>
            </a:r>
            <a:r>
              <a:rPr lang="zh-CN" altLang="zh-CN" sz="2400" b="1" dirty="0">
                <a:solidFill>
                  <a:srgbClr val="0000FF"/>
                </a:solidFill>
                <a:latin typeface="华文新魏"/>
                <a:ea typeface="华文新魏"/>
              </a:rPr>
              <a:t>操作实现细节</a:t>
            </a:r>
            <a:r>
              <a:rPr lang="en-US" altLang="zh-CN" sz="2400" b="1" dirty="0">
                <a:solidFill>
                  <a:srgbClr val="0000FF"/>
                </a:solidFill>
                <a:latin typeface="华文新魏"/>
                <a:ea typeface="华文新魏"/>
              </a:rPr>
              <a:t>)</a:t>
            </a:r>
            <a:br>
              <a:rPr lang="zh-CN" altLang="zh-CN" sz="2400" b="1" dirty="0">
                <a:solidFill>
                  <a:srgbClr val="0000FF"/>
                </a:solidFill>
              </a:rPr>
            </a:br>
            <a:endParaRPr lang="zh-CN" altLang="en-US" sz="2400" b="1" dirty="0">
              <a:solidFill>
                <a:srgbClr val="0000FF"/>
              </a:solidFill>
            </a:endParaRPr>
          </a:p>
        </p:txBody>
      </p:sp>
      <p:sp>
        <p:nvSpPr>
          <p:cNvPr id="6" name="幻灯片编号占位符 5"/>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268760"/>
            <a:ext cx="8856984" cy="4968552"/>
          </a:xfrm>
        </p:spPr>
        <p:txBody>
          <a:bodyPr/>
          <a:lstStyle/>
          <a:p>
            <a:r>
              <a:rPr lang="en-US" altLang="zh-CN" dirty="0">
                <a:latin typeface="STXinwei" pitchFamily="2" charset="-122"/>
                <a:ea typeface="STXinwei" pitchFamily="2" charset="-122"/>
              </a:rPr>
              <a:t>Windows NT</a:t>
            </a:r>
            <a:r>
              <a:rPr lang="zh-CN" altLang="en-US" dirty="0">
                <a:latin typeface="STXinwei" pitchFamily="2" charset="-122"/>
                <a:ea typeface="STXinwei" pitchFamily="2" charset="-122"/>
              </a:rPr>
              <a:t>和</a:t>
            </a:r>
            <a:r>
              <a:rPr lang="en-US" altLang="zh-CN" dirty="0">
                <a:latin typeface="STXinwei" pitchFamily="2" charset="-122"/>
                <a:ea typeface="STXinwei" pitchFamily="2" charset="-122"/>
              </a:rPr>
              <a:t>Mach</a:t>
            </a:r>
            <a:r>
              <a:rPr lang="zh-CN" altLang="en-US" dirty="0">
                <a:latin typeface="STXinwei" pitchFamily="2" charset="-122"/>
                <a:ea typeface="STXinwei" pitchFamily="2" charset="-122"/>
              </a:rPr>
              <a:t>是</a:t>
            </a:r>
            <a:r>
              <a:rPr lang="zh-CN" altLang="en-US" dirty="0">
                <a:solidFill>
                  <a:srgbClr val="FF0000"/>
                </a:solidFill>
                <a:latin typeface="STXinwei" pitchFamily="2" charset="-122"/>
                <a:ea typeface="STXinwei" pitchFamily="2" charset="-122"/>
              </a:rPr>
              <a:t>微内核</a:t>
            </a:r>
            <a:r>
              <a:rPr lang="zh-CN" altLang="en-US" dirty="0">
                <a:latin typeface="STXinwei" pitchFamily="2" charset="-122"/>
                <a:ea typeface="STXinwei" pitchFamily="2" charset="-122"/>
              </a:rPr>
              <a:t>系统</a:t>
            </a:r>
            <a:endParaRPr lang="zh-CN" altLang="en-US" dirty="0">
              <a:latin typeface="STXinwei" pitchFamily="2" charset="-122"/>
              <a:ea typeface="STXinwei" pitchFamily="2" charset="-122"/>
            </a:endParaRPr>
          </a:p>
          <a:p>
            <a:pPr lvl="1"/>
            <a:r>
              <a:rPr lang="en-GB" altLang="zh-CN" dirty="0" err="1">
                <a:latin typeface="STXinwei" pitchFamily="2" charset="-122"/>
                <a:ea typeface="STXinwei" pitchFamily="2" charset="-122"/>
              </a:rPr>
              <a:t>只提供基础功能，其他功能</a:t>
            </a:r>
            <a:r>
              <a:rPr lang="en-GB" altLang="zh-CN" dirty="0" err="1">
                <a:solidFill>
                  <a:srgbClr val="FF0000"/>
                </a:solidFill>
                <a:latin typeface="STXinwei" pitchFamily="2" charset="-122"/>
                <a:ea typeface="STXinwei" pitchFamily="2" charset="-122"/>
              </a:rPr>
              <a:t>通过服务实现</a:t>
            </a:r>
            <a:endParaRPr lang="en-GB" altLang="zh-CN" dirty="0">
              <a:solidFill>
                <a:srgbClr val="FF0000"/>
              </a:solidFill>
              <a:latin typeface="STXinwei" pitchFamily="2" charset="-122"/>
              <a:ea typeface="STXinwei" pitchFamily="2" charset="-122"/>
            </a:endParaRPr>
          </a:p>
          <a:p>
            <a:pPr lvl="1"/>
            <a:r>
              <a:rPr lang="zh-CN" altLang="en-US" dirty="0">
                <a:latin typeface="STXinwei" pitchFamily="2" charset="-122"/>
                <a:ea typeface="STXinwei" pitchFamily="2" charset="-122"/>
              </a:rPr>
              <a:t>微内核被划分为多个独立过程，每个过程称为服务器</a:t>
            </a:r>
            <a:endParaRPr lang="zh-CN" altLang="en-US" dirty="0">
              <a:latin typeface="STXinwei" pitchFamily="2" charset="-122"/>
              <a:ea typeface="STXinwei" pitchFamily="2" charset="-122"/>
            </a:endParaRPr>
          </a:p>
          <a:p>
            <a:pPr marL="447675" lvl="1" indent="-447675">
              <a:buClr>
                <a:srgbClr val="CC6600"/>
              </a:buClr>
              <a:buSzPct val="70000"/>
              <a:buFont typeface="Wingdings" charset="2"/>
              <a:buChar char="n"/>
            </a:pPr>
            <a:r>
              <a:rPr lang="en-US" altLang="zh-CN" sz="2800" dirty="0">
                <a:latin typeface="STXinwei" pitchFamily="2" charset="-122"/>
                <a:ea typeface="STXinwei" pitchFamily="2" charset="-122"/>
              </a:rPr>
              <a:t>Unix</a:t>
            </a:r>
            <a:r>
              <a:rPr lang="zh-CN" altLang="en-US" sz="2800" dirty="0">
                <a:latin typeface="STXinwei" pitchFamily="2" charset="-122"/>
                <a:ea typeface="STXinwei" pitchFamily="2" charset="-122"/>
              </a:rPr>
              <a:t>是单内核系统</a:t>
            </a:r>
            <a:endParaRPr lang="en-US" altLang="zh-CN" sz="2800" dirty="0">
              <a:latin typeface="STXinwei" pitchFamily="2" charset="-122"/>
              <a:ea typeface="STXinwei" pitchFamily="2" charset="-122"/>
            </a:endParaRPr>
          </a:p>
          <a:p>
            <a:pPr marL="447675" lvl="1" indent="-447675">
              <a:buClr>
                <a:srgbClr val="CC6600"/>
              </a:buClr>
              <a:buSzPct val="70000"/>
              <a:buFont typeface="Wingdings" charset="2"/>
              <a:buChar char="n"/>
            </a:pPr>
            <a:r>
              <a:rPr lang="en-GB" altLang="zh-CN" sz="2800" dirty="0">
                <a:latin typeface="STXinwei" pitchFamily="2" charset="-122"/>
                <a:ea typeface="STXinwei" pitchFamily="2" charset="-122"/>
                <a:cs typeface="Times New Roman" pitchFamily="18" charset="0"/>
              </a:rPr>
              <a:t>Linux</a:t>
            </a:r>
            <a:r>
              <a:rPr lang="zh-CN" altLang="en-US" sz="2800" dirty="0">
                <a:latin typeface="STXinwei" pitchFamily="2" charset="-122"/>
                <a:ea typeface="STXinwei" pitchFamily="2" charset="-122"/>
                <a:cs typeface="Times New Roman" pitchFamily="18" charset="0"/>
              </a:rPr>
              <a:t>是</a:t>
            </a:r>
            <a:r>
              <a:rPr lang="zh-CN" altLang="en-US" sz="2800" dirty="0">
                <a:solidFill>
                  <a:srgbClr val="FF0000"/>
                </a:solidFill>
                <a:latin typeface="STXinwei" pitchFamily="2" charset="-122"/>
                <a:ea typeface="STXinwei" pitchFamily="2" charset="-122"/>
                <a:cs typeface="Times New Roman" pitchFamily="18" charset="0"/>
              </a:rPr>
              <a:t>单内核</a:t>
            </a:r>
            <a:r>
              <a:rPr lang="zh-CN" altLang="en-US" sz="2800" dirty="0">
                <a:latin typeface="STXinwei" pitchFamily="2" charset="-122"/>
                <a:ea typeface="STXinwei" pitchFamily="2" charset="-122"/>
                <a:cs typeface="Times New Roman" pitchFamily="18" charset="0"/>
              </a:rPr>
              <a:t>、</a:t>
            </a:r>
            <a:r>
              <a:rPr lang="zh-CN" altLang="en-US" sz="2800" dirty="0">
                <a:solidFill>
                  <a:srgbClr val="FF0000"/>
                </a:solidFill>
                <a:latin typeface="STXinwei" pitchFamily="2" charset="-122"/>
                <a:ea typeface="STXinwei" pitchFamily="2" charset="-122"/>
                <a:cs typeface="Times New Roman" pitchFamily="18" charset="0"/>
              </a:rPr>
              <a:t>多模块</a:t>
            </a:r>
            <a:r>
              <a:rPr lang="zh-CN" altLang="en-US" sz="2800" dirty="0">
                <a:latin typeface="STXinwei" pitchFamily="2" charset="-122"/>
                <a:ea typeface="STXinwei" pitchFamily="2" charset="-122"/>
                <a:cs typeface="Times New Roman" pitchFamily="18" charset="0"/>
              </a:rPr>
              <a:t>系统</a:t>
            </a:r>
            <a:endParaRPr lang="en-US" altLang="zh-CN" sz="2800" dirty="0">
              <a:latin typeface="STXinwei" pitchFamily="2" charset="-122"/>
              <a:ea typeface="STXinwei" pitchFamily="2" charset="-122"/>
              <a:cs typeface="Times New Roman" pitchFamily="18" charset="0"/>
            </a:endParaRPr>
          </a:p>
          <a:p>
            <a:pPr lvl="1"/>
            <a:r>
              <a:rPr lang="en-US" altLang="zh-CN" dirty="0">
                <a:latin typeface="STXinwei" pitchFamily="2" charset="-122"/>
                <a:ea typeface="STXinwei" pitchFamily="2" charset="-122"/>
              </a:rPr>
              <a:t>Linux</a:t>
            </a:r>
            <a:r>
              <a:rPr lang="zh-CN" altLang="en-US" dirty="0">
                <a:latin typeface="STXinwei" pitchFamily="2" charset="-122"/>
                <a:ea typeface="STXinwei" pitchFamily="2" charset="-122"/>
              </a:rPr>
              <a:t>内核运行在单独的内核地址空间</a:t>
            </a:r>
            <a:endParaRPr lang="en-GB" altLang="en-US" dirty="0">
              <a:latin typeface="STXinwei" pitchFamily="2" charset="-122"/>
              <a:ea typeface="STXinwei" pitchFamily="2" charset="-122"/>
            </a:endParaRPr>
          </a:p>
          <a:p>
            <a:pPr lvl="1"/>
            <a:r>
              <a:rPr lang="en-GB" altLang="en-US" dirty="0">
                <a:latin typeface="STXinwei" pitchFamily="2" charset="-122"/>
                <a:ea typeface="STXinwei" pitchFamily="2" charset="-122"/>
              </a:rPr>
              <a:t>所有操作系统功能作为一个模块</a:t>
            </a:r>
            <a:r>
              <a:rPr lang="zh-CN" altLang="en-US" dirty="0">
                <a:latin typeface="STXinwei" pitchFamily="2" charset="-122"/>
                <a:ea typeface="STXinwei" pitchFamily="2" charset="-122"/>
              </a:rPr>
              <a:t>实现</a:t>
            </a:r>
            <a:r>
              <a:rPr lang="en-GB" altLang="en-US" dirty="0">
                <a:latin typeface="STXinwei" pitchFamily="2" charset="-122"/>
                <a:ea typeface="STXinwei" pitchFamily="2" charset="-122"/>
              </a:rPr>
              <a:t>在内核中</a:t>
            </a:r>
            <a:endParaRPr lang="en-GB" altLang="en-US" dirty="0">
              <a:latin typeface="STXinwei" pitchFamily="2" charset="-122"/>
              <a:ea typeface="STXinwei" pitchFamily="2" charset="-122"/>
            </a:endParaRPr>
          </a:p>
          <a:p>
            <a:pPr lvl="2"/>
            <a:r>
              <a:rPr lang="zh-CN" altLang="en-US" dirty="0">
                <a:latin typeface="STXinwei" pitchFamily="2" charset="-122"/>
                <a:ea typeface="STXinwei" pitchFamily="2" charset="-122"/>
              </a:rPr>
              <a:t>模块均运行在内核态，直接调用函数，无需消息传递</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模块化设计、抢占式 </a:t>
            </a:r>
            <a:r>
              <a:rPr lang="en-US" altLang="zh-CN" dirty="0">
                <a:latin typeface="STXinwei" pitchFamily="2" charset="-122"/>
                <a:ea typeface="STXinwei" pitchFamily="2" charset="-122"/>
              </a:rPr>
              <a:t>(Linux 2.6</a:t>
            </a:r>
            <a:r>
              <a:rPr lang="zh-CN" altLang="en-US" dirty="0">
                <a:latin typeface="STXinwei" pitchFamily="2" charset="-122"/>
                <a:ea typeface="STXinwei" pitchFamily="2" charset="-122"/>
              </a:rPr>
              <a:t>内核级抢占，</a:t>
            </a:r>
            <a:r>
              <a:rPr lang="en-US" altLang="zh-CN" dirty="0">
                <a:latin typeface="STXinwei" pitchFamily="2" charset="-122"/>
                <a:ea typeface="STXinwei" pitchFamily="2" charset="-122"/>
              </a:rPr>
              <a:t>Linux 2.4</a:t>
            </a:r>
            <a:r>
              <a:rPr lang="zh-CN" altLang="en-US" dirty="0">
                <a:latin typeface="STXinwei" pitchFamily="2" charset="-122"/>
                <a:ea typeface="STXinwei" pitchFamily="2" charset="-122"/>
              </a:rPr>
              <a:t>用户级抢占</a:t>
            </a:r>
            <a:r>
              <a:rPr lang="en-US" altLang="zh-CN" dirty="0">
                <a:latin typeface="STXinwei" pitchFamily="2" charset="-122"/>
                <a:ea typeface="STXinwei" pitchFamily="2" charset="-122"/>
              </a:rPr>
              <a:t>)</a:t>
            </a:r>
            <a:r>
              <a:rPr lang="zh-CN" altLang="en-US" dirty="0">
                <a:latin typeface="STXinwei" pitchFamily="2" charset="-122"/>
                <a:ea typeface="STXinwei" pitchFamily="2" charset="-122"/>
              </a:rPr>
              <a:t>、支持内核线程及动态装载内核模块的能力</a:t>
            </a:r>
            <a:endParaRPr lang="en-US" altLang="zh-CN" dirty="0">
              <a:latin typeface="STXinwei" pitchFamily="2" charset="-122"/>
              <a:ea typeface="STXinwei" pitchFamily="2" charset="-122"/>
            </a:endParaRPr>
          </a:p>
          <a:p>
            <a:pPr lvl="1"/>
            <a:r>
              <a:rPr lang="zh-CN" altLang="en-US" dirty="0">
                <a:latin typeface="STXinwei" pitchFamily="2" charset="-122"/>
                <a:ea typeface="STXinwei" pitchFamily="2" charset="-122"/>
              </a:rPr>
              <a:t>与</a:t>
            </a:r>
            <a:r>
              <a:rPr lang="en-US" altLang="zh-CN" dirty="0">
                <a:latin typeface="STXinwei" pitchFamily="2" charset="-122"/>
                <a:ea typeface="STXinwei" pitchFamily="2" charset="-122"/>
              </a:rPr>
              <a:t>Unix</a:t>
            </a:r>
            <a:r>
              <a:rPr lang="zh-CN" altLang="en-US" dirty="0">
                <a:latin typeface="STXinwei" pitchFamily="2" charset="-122"/>
                <a:ea typeface="STXinwei" pitchFamily="2" charset="-122"/>
              </a:rPr>
              <a:t>主要区别</a:t>
            </a:r>
            <a:endParaRPr lang="en-US" altLang="zh-CN" dirty="0">
              <a:latin typeface="STXinwei" pitchFamily="2" charset="-122"/>
              <a:ea typeface="STXinwei" pitchFamily="2" charset="-122"/>
            </a:endParaRPr>
          </a:p>
          <a:p>
            <a:pPr lvl="2"/>
            <a:r>
              <a:rPr lang="en-US" altLang="zh-CN" dirty="0">
                <a:latin typeface="STXinwei" pitchFamily="2" charset="-122"/>
                <a:ea typeface="STXinwei" pitchFamily="2" charset="-122"/>
              </a:rPr>
              <a:t>Unix</a:t>
            </a:r>
            <a:r>
              <a:rPr lang="zh-CN" altLang="en-US" dirty="0">
                <a:latin typeface="STXinwei" pitchFamily="2" charset="-122"/>
                <a:ea typeface="STXinwei" pitchFamily="2" charset="-122"/>
              </a:rPr>
              <a:t>也是单内核系统，但</a:t>
            </a:r>
            <a:r>
              <a:rPr lang="en-US" altLang="zh-CN" dirty="0">
                <a:latin typeface="STXinwei" pitchFamily="2" charset="-122"/>
                <a:ea typeface="STXinwei" pitchFamily="2" charset="-122"/>
              </a:rPr>
              <a:t>Linux</a:t>
            </a:r>
            <a:r>
              <a:rPr lang="zh-CN" altLang="en-US" dirty="0">
                <a:latin typeface="STXinwei" pitchFamily="2" charset="-122"/>
                <a:ea typeface="STXinwei" pitchFamily="2" charset="-122"/>
              </a:rPr>
              <a:t>汲取了微内核设计思想（基于模块定制内核）</a:t>
            </a:r>
            <a:endParaRPr lang="zh-CN" altLang="en-US" dirty="0">
              <a:latin typeface="STXinwei" pitchFamily="2" charset="-122"/>
              <a:ea typeface="STXinwei" pitchFamily="2" charset="-122"/>
            </a:endParaRPr>
          </a:p>
        </p:txBody>
      </p:sp>
      <p:sp>
        <p:nvSpPr>
          <p:cNvPr id="3" name="灯片编号占位符 2"/>
          <p:cNvSpPr>
            <a:spLocks noGrp="1"/>
          </p:cNvSpPr>
          <p:nvPr>
            <p:ph type="sldNum" sz="quarter" idx="4294967295"/>
          </p:nvPr>
        </p:nvSpPr>
        <p:spPr>
          <a:xfrm>
            <a:off x="8528661"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典型操作系统的内核结构</a:t>
            </a:r>
            <a:endParaRPr lang="zh-CN" altLang="en-US" dirty="0"/>
          </a:p>
        </p:txBody>
      </p:sp>
    </p:spTree>
  </p:cSld>
  <p:clrMapOvr>
    <a:masterClrMapping/>
  </p:clrMapOvr>
  <p:transition spd="slow">
    <p:wip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Linux</a:t>
            </a:r>
            <a:r>
              <a:rPr kumimoji="1" lang="zh-CN" altLang="zh-CN" dirty="0"/>
              <a:t>操作系统结构设计</a:t>
            </a:r>
            <a:endParaRPr kumimoji="1" lang="zh-CN" altLang="en-US" dirty="0"/>
          </a:p>
        </p:txBody>
      </p:sp>
      <p:sp>
        <p:nvSpPr>
          <p:cNvPr id="3" name="内容占位符 2"/>
          <p:cNvSpPr>
            <a:spLocks noGrp="1"/>
          </p:cNvSpPr>
          <p:nvPr>
            <p:ph idx="1"/>
          </p:nvPr>
        </p:nvSpPr>
        <p:spPr/>
        <p:txBody>
          <a:bodyPr/>
          <a:lstStyle/>
          <a:p>
            <a:r>
              <a:rPr kumimoji="1" lang="en-US" altLang="zh-CN" dirty="0">
                <a:latin typeface="STXinwei" pitchFamily="2" charset="-122"/>
                <a:ea typeface="STXinwei" pitchFamily="2" charset="-122"/>
              </a:rPr>
              <a:t>Linux</a:t>
            </a:r>
            <a:r>
              <a:rPr kumimoji="1" lang="zh-CN" altLang="zh-CN" dirty="0">
                <a:latin typeface="STXinwei" pitchFamily="2" charset="-122"/>
                <a:ea typeface="STXinwei" pitchFamily="2" charset="-122"/>
              </a:rPr>
              <a:t>采用单体式结构</a:t>
            </a:r>
            <a:r>
              <a:rPr kumimoji="1" lang="zh-CN" altLang="en-US" dirty="0">
                <a:latin typeface="STXinwei" pitchFamily="2" charset="-122"/>
                <a:ea typeface="STXinwei" pitchFamily="2" charset="-122"/>
              </a:rPr>
              <a:t>（</a:t>
            </a:r>
            <a:r>
              <a:rPr kumimoji="1" lang="zh-CN" altLang="en-US" dirty="0">
                <a:solidFill>
                  <a:srgbClr val="FF0000"/>
                </a:solidFill>
                <a:latin typeface="STXinwei" pitchFamily="2" charset="-122"/>
                <a:ea typeface="STXinwei" pitchFamily="2" charset="-122"/>
              </a:rPr>
              <a:t>微内核</a:t>
            </a:r>
            <a:r>
              <a:rPr kumimoji="1" lang="zh-CN" altLang="en-US" dirty="0">
                <a:latin typeface="STXinwei" pitchFamily="2" charset="-122"/>
                <a:ea typeface="STXinwei" pitchFamily="2" charset="-122"/>
              </a:rPr>
              <a:t>）</a:t>
            </a:r>
            <a:r>
              <a:rPr kumimoji="1" lang="zh-CN" altLang="zh-CN" dirty="0">
                <a:latin typeface="STXinwei" pitchFamily="2" charset="-122"/>
                <a:ea typeface="STXinwei" pitchFamily="2" charset="-122"/>
              </a:rPr>
              <a:t>设计</a:t>
            </a:r>
            <a:endParaRPr kumimoji="1" lang="en-US" altLang="zh-CN" dirty="0">
              <a:latin typeface="STXinwei" pitchFamily="2" charset="-122"/>
              <a:ea typeface="STXinwei" pitchFamily="2" charset="-122"/>
            </a:endParaRPr>
          </a:p>
          <a:p>
            <a:pPr lvl="1"/>
            <a:r>
              <a:rPr kumimoji="1" lang="zh-CN" altLang="zh-CN" dirty="0">
                <a:latin typeface="STXinwei" pitchFamily="2" charset="-122"/>
                <a:ea typeface="STXinwei" pitchFamily="2" charset="-122"/>
              </a:rPr>
              <a:t>系统设计时作为一个单独的大过程</a:t>
            </a:r>
            <a:endParaRPr kumimoji="1" lang="en-US" altLang="zh-CN" dirty="0">
              <a:latin typeface="STXinwei" pitchFamily="2" charset="-122"/>
              <a:ea typeface="STXinwei" pitchFamily="2" charset="-122"/>
            </a:endParaRPr>
          </a:p>
          <a:p>
            <a:pPr lvl="1"/>
            <a:r>
              <a:rPr kumimoji="1" lang="zh-CN" altLang="zh-CN" dirty="0">
                <a:latin typeface="STXinwei" pitchFamily="2" charset="-122"/>
                <a:ea typeface="STXinwei" pitchFamily="2" charset="-122"/>
              </a:rPr>
              <a:t>系统运行时是一个大二进制映像</a:t>
            </a:r>
            <a:endParaRPr kumimoji="1" lang="en-US" altLang="zh-CN" dirty="0">
              <a:latin typeface="STXinwei" pitchFamily="2" charset="-122"/>
              <a:ea typeface="STXinwei" pitchFamily="2" charset="-122"/>
            </a:endParaRPr>
          </a:p>
          <a:p>
            <a:pPr lvl="1"/>
            <a:r>
              <a:rPr kumimoji="1" lang="zh-CN" altLang="zh-CN" dirty="0">
                <a:latin typeface="STXinwei" pitchFamily="2" charset="-122"/>
                <a:ea typeface="STXinwei" pitchFamily="2" charset="-122"/>
              </a:rPr>
              <a:t>引入</a:t>
            </a:r>
            <a:r>
              <a:rPr kumimoji="1" lang="zh-CN" altLang="en-US" dirty="0">
                <a:solidFill>
                  <a:srgbClr val="FF0000"/>
                </a:solidFill>
                <a:latin typeface="STXinwei" pitchFamily="2" charset="-122"/>
                <a:ea typeface="STXinwei" pitchFamily="2" charset="-122"/>
              </a:rPr>
              <a:t>可</a:t>
            </a:r>
            <a:r>
              <a:rPr kumimoji="1" lang="zh-CN" altLang="zh-CN" dirty="0">
                <a:solidFill>
                  <a:srgbClr val="FF0000"/>
                </a:solidFill>
                <a:latin typeface="STXinwei" pitchFamily="2" charset="-122"/>
                <a:ea typeface="STXinwei" pitchFamily="2" charset="-122"/>
              </a:rPr>
              <a:t>加载模块</a:t>
            </a:r>
            <a:r>
              <a:rPr kumimoji="1" lang="zh-CN" altLang="zh-CN" dirty="0">
                <a:latin typeface="STXinwei" pitchFamily="2" charset="-122"/>
                <a:ea typeface="STXinwei" pitchFamily="2" charset="-122"/>
              </a:rPr>
              <a:t>和卸载模块机制</a:t>
            </a:r>
            <a:endParaRPr kumimoji="1" lang="en-US" altLang="zh-CN" dirty="0">
              <a:latin typeface="STXinwei" pitchFamily="2" charset="-122"/>
              <a:ea typeface="STXinwei" pitchFamily="2" charset="-122"/>
            </a:endParaRPr>
          </a:p>
          <a:p>
            <a:r>
              <a:rPr kumimoji="1" lang="en-US" altLang="zh-CN" dirty="0">
                <a:latin typeface="STXinwei" pitchFamily="2" charset="-122"/>
                <a:ea typeface="STXinwei" pitchFamily="2" charset="-122"/>
              </a:rPr>
              <a:t>Linux </a:t>
            </a:r>
            <a:r>
              <a:rPr kumimoji="1" lang="zh-CN" altLang="zh-CN" dirty="0">
                <a:latin typeface="STXinwei" pitchFamily="2" charset="-122"/>
                <a:ea typeface="STXinwei" pitchFamily="2" charset="-122"/>
              </a:rPr>
              <a:t>内核有以下部分组成</a:t>
            </a:r>
            <a:endParaRPr kumimoji="1" lang="en-US" altLang="zh-CN" dirty="0">
              <a:latin typeface="STXinwei" pitchFamily="2" charset="-122"/>
              <a:ea typeface="STXinwei" pitchFamily="2" charset="-122"/>
            </a:endParaRPr>
          </a:p>
          <a:p>
            <a:pPr lvl="1"/>
            <a:r>
              <a:rPr kumimoji="1" lang="en-US" altLang="zh-CN" dirty="0">
                <a:latin typeface="STXinwei" pitchFamily="2" charset="-122"/>
                <a:ea typeface="STXinwei" pitchFamily="2" charset="-122"/>
              </a:rPr>
              <a:t>核心部分</a:t>
            </a:r>
            <a:endParaRPr kumimoji="1" lang="en-US" altLang="zh-CN" dirty="0">
              <a:latin typeface="STXinwei" pitchFamily="2" charset="-122"/>
              <a:ea typeface="STXinwei" pitchFamily="2" charset="-122"/>
            </a:endParaRPr>
          </a:p>
          <a:p>
            <a:pPr lvl="2"/>
            <a:r>
              <a:rPr kumimoji="1" lang="zh-CN" altLang="zh-CN" dirty="0">
                <a:latin typeface="STXinwei" pitchFamily="2" charset="-122"/>
                <a:ea typeface="STXinwei" pitchFamily="2" charset="-122"/>
              </a:rPr>
              <a:t>进程调度、进程通信和管理、主存和虚存管理、</a:t>
            </a:r>
            <a:r>
              <a:rPr kumimoji="1" lang="en-US" altLang="zh-CN" dirty="0">
                <a:latin typeface="STXinwei" pitchFamily="2" charset="-122"/>
                <a:ea typeface="STXinwei" pitchFamily="2" charset="-122"/>
              </a:rPr>
              <a:t>VFS</a:t>
            </a:r>
            <a:r>
              <a:rPr kumimoji="1" lang="zh-CN" altLang="zh-CN" dirty="0">
                <a:latin typeface="STXinwei" pitchFamily="2" charset="-122"/>
                <a:ea typeface="STXinwei" pitchFamily="2" charset="-122"/>
              </a:rPr>
              <a:t>和文件管理、设备驱动和管理、网络驱动和管理等</a:t>
            </a:r>
            <a:endParaRPr kumimoji="1" lang="en-US" altLang="zh-CN" dirty="0">
              <a:latin typeface="STXinwei" pitchFamily="2" charset="-122"/>
              <a:ea typeface="STXinwei" pitchFamily="2" charset="-122"/>
            </a:endParaRPr>
          </a:p>
          <a:p>
            <a:pPr lvl="1"/>
            <a:r>
              <a:rPr kumimoji="1" lang="zh-CN" altLang="zh-CN" dirty="0">
                <a:latin typeface="STXinwei" pitchFamily="2" charset="-122"/>
                <a:ea typeface="STXinwei" pitchFamily="2" charset="-122"/>
              </a:rPr>
              <a:t>外围部分</a:t>
            </a:r>
            <a:endParaRPr kumimoji="1" lang="en-US" altLang="zh-CN" dirty="0">
              <a:latin typeface="STXinwei" pitchFamily="2" charset="-122"/>
              <a:ea typeface="STXinwei" pitchFamily="2" charset="-122"/>
            </a:endParaRPr>
          </a:p>
          <a:p>
            <a:pPr lvl="2"/>
            <a:r>
              <a:rPr kumimoji="1" lang="en-US" altLang="zh-CN" dirty="0">
                <a:latin typeface="STXinwei" pitchFamily="2" charset="-122"/>
                <a:ea typeface="STXinwei" pitchFamily="2" charset="-122"/>
              </a:rPr>
              <a:t>shell</a:t>
            </a:r>
            <a:r>
              <a:rPr kumimoji="1" lang="zh-CN" altLang="zh-CN" dirty="0">
                <a:latin typeface="STXinwei" pitchFamily="2" charset="-122"/>
                <a:ea typeface="STXinwei" pitchFamily="2" charset="-122"/>
              </a:rPr>
              <a:t>、图形用户界面和一组实用工具</a:t>
            </a:r>
            <a:endParaRPr kumimoji="1" lang="en-US" altLang="zh-CN" dirty="0">
              <a:latin typeface="STXinwei" pitchFamily="2" charset="-122"/>
              <a:ea typeface="STXinwei" pitchFamily="2"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latin typeface="STXinwei" pitchFamily="2" charset="-122"/>
              <a:ea typeface="STXinwei" pitchFamily="2" charset="-122"/>
            </a:endParaRPr>
          </a:p>
        </p:txBody>
      </p:sp>
      <p:sp>
        <p:nvSpPr>
          <p:cNvPr id="3" name="灯片编号占位符 2"/>
          <p:cNvSpPr>
            <a:spLocks noGrp="1"/>
          </p:cNvSpPr>
          <p:nvPr>
            <p:ph type="sldNum" sz="quarter" idx="4294967295"/>
          </p:nvPr>
        </p:nvSpPr>
        <p:spPr>
          <a:xfrm>
            <a:off x="8556624" y="653601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kumimoji="1" lang="en-US" altLang="zh-CN" dirty="0"/>
              <a:t>Linux</a:t>
            </a:r>
            <a:r>
              <a:rPr kumimoji="1" lang="zh-CN" altLang="en-US" dirty="0"/>
              <a:t>单内核结构</a:t>
            </a:r>
            <a:endParaRPr lang="zh-CN" altLang="en-US" dirty="0"/>
          </a:p>
        </p:txBody>
      </p:sp>
      <p:grpSp>
        <p:nvGrpSpPr>
          <p:cNvPr id="760834" name="Group 2"/>
          <p:cNvGrpSpPr/>
          <p:nvPr/>
        </p:nvGrpSpPr>
        <p:grpSpPr bwMode="auto">
          <a:xfrm>
            <a:off x="642910" y="1500174"/>
            <a:ext cx="8501090" cy="4809146"/>
            <a:chOff x="2833" y="4404"/>
            <a:chExt cx="5570" cy="4524"/>
          </a:xfrm>
        </p:grpSpPr>
        <p:sp>
          <p:nvSpPr>
            <p:cNvPr id="760836" name="Text Box 4"/>
            <p:cNvSpPr txBox="1">
              <a:spLocks noChangeArrowheads="1"/>
            </p:cNvSpPr>
            <p:nvPr/>
          </p:nvSpPr>
          <p:spPr bwMode="auto">
            <a:xfrm>
              <a:off x="7673" y="4844"/>
              <a:ext cx="730" cy="377"/>
            </a:xfrm>
            <a:prstGeom prst="rect">
              <a:avLst/>
            </a:prstGeom>
            <a:solidFill>
              <a:srgbClr val="FFFFFF"/>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用户态</a:t>
              </a:r>
              <a:endParaRPr kumimoji="0" lang="zh-CN" sz="2000" b="1" i="0" u="none" strike="noStrike" cap="none" normalizeH="0" baseline="0" dirty="0">
                <a:ln>
                  <a:noFill/>
                </a:ln>
                <a:solidFill>
                  <a:srgbClr val="0000FF"/>
                </a:solidFill>
                <a:effectLst/>
                <a:latin typeface="STXinwei" pitchFamily="2" charset="-122"/>
                <a:ea typeface="STXinwei" pitchFamily="2" charset="-122"/>
              </a:endParaRPr>
            </a:p>
          </p:txBody>
        </p:sp>
        <p:sp>
          <p:nvSpPr>
            <p:cNvPr id="760837" name="Text Box 5"/>
            <p:cNvSpPr txBox="1">
              <a:spLocks noChangeArrowheads="1"/>
            </p:cNvSpPr>
            <p:nvPr/>
          </p:nvSpPr>
          <p:spPr bwMode="auto">
            <a:xfrm>
              <a:off x="3780" y="5128"/>
              <a:ext cx="2880" cy="543"/>
            </a:xfrm>
            <a:prstGeom prst="rect">
              <a:avLst/>
            </a:prstGeom>
            <a:solidFill>
              <a:srgbClr val="FFCCFF"/>
            </a:solidFill>
            <a:ln w="9525">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标准函数库</a:t>
              </a:r>
              <a:endParaRPr kumimoji="0" lang="zh-CN" sz="2000" b="1" i="0" u="none" strike="noStrike" cap="none" normalizeH="0" baseline="0" dirty="0">
                <a:ln>
                  <a:noFill/>
                </a:ln>
                <a:solidFill>
                  <a:srgbClr val="0000FF"/>
                </a:solidFill>
                <a:effectLst/>
                <a:latin typeface="STXinwei" pitchFamily="2" charset="-122"/>
                <a:ea typeface="STXinwei" pitchFamily="2" charset="-122"/>
              </a:endParaRPr>
            </a:p>
          </p:txBody>
        </p:sp>
        <p:sp>
          <p:nvSpPr>
            <p:cNvPr id="760839" name="Text Box 7"/>
            <p:cNvSpPr txBox="1">
              <a:spLocks noChangeArrowheads="1"/>
            </p:cNvSpPr>
            <p:nvPr/>
          </p:nvSpPr>
          <p:spPr bwMode="auto">
            <a:xfrm>
              <a:off x="3780" y="5852"/>
              <a:ext cx="3600" cy="2452"/>
            </a:xfrm>
            <a:prstGeom prst="rect">
              <a:avLst/>
            </a:prstGeom>
            <a:solidFill>
              <a:srgbClr val="FF9933"/>
            </a:solidFill>
            <a:ln w="19050">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000" b="1" i="0" u="none" strike="noStrike" cap="none" normalizeH="0" baseline="0">
                <a:ln>
                  <a:noFill/>
                </a:ln>
                <a:solidFill>
                  <a:srgbClr val="0000FF"/>
                </a:solidFill>
                <a:effectLst/>
                <a:latin typeface="STXinwei" pitchFamily="2" charset="-122"/>
                <a:ea typeface="STXinwei" pitchFamily="2" charset="-122"/>
              </a:endParaRPr>
            </a:p>
          </p:txBody>
        </p:sp>
        <p:sp>
          <p:nvSpPr>
            <p:cNvPr id="760840" name="Text Box 8"/>
            <p:cNvSpPr txBox="1">
              <a:spLocks noChangeArrowheads="1"/>
            </p:cNvSpPr>
            <p:nvPr/>
          </p:nvSpPr>
          <p:spPr bwMode="auto">
            <a:xfrm>
              <a:off x="3960" y="6033"/>
              <a:ext cx="3240" cy="543"/>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lvl="0" algn="ctr">
                <a:spcBef>
                  <a:spcPct val="0"/>
                </a:spcBef>
                <a:buClrTx/>
              </a:pPr>
              <a:r>
                <a:rPr kumimoji="0" lang="zh-CN" altLang="en-US" sz="2000" b="1" dirty="0">
                  <a:solidFill>
                    <a:srgbClr val="0000FF"/>
                  </a:solidFill>
                  <a:effectLst/>
                  <a:latin typeface="STXinwei" pitchFamily="2" charset="-122"/>
                  <a:ea typeface="STXinwei" pitchFamily="2" charset="-122"/>
                </a:rPr>
                <a:t>系统调用</a:t>
              </a:r>
              <a:r>
                <a:rPr kumimoji="0" lang="en-US" altLang="zh-CN" sz="2000" b="1" dirty="0">
                  <a:solidFill>
                    <a:srgbClr val="0000FF"/>
                  </a:solidFill>
                  <a:effectLst/>
                  <a:latin typeface="STXinwei" pitchFamily="2" charset="-122"/>
                  <a:ea typeface="STXinwei" pitchFamily="2" charset="-122"/>
                </a:rPr>
                <a:t>(</a:t>
              </a:r>
              <a:r>
                <a:rPr kumimoji="0" lang="en-US" altLang="zh-CN" sz="2000" b="1" i="0" u="none" strike="noStrike" cap="none" normalizeH="0" baseline="0" dirty="0">
                  <a:ln>
                    <a:noFill/>
                  </a:ln>
                  <a:solidFill>
                    <a:srgbClr val="0000FF"/>
                  </a:solidFill>
                  <a:effectLst/>
                  <a:latin typeface="STXinwei" pitchFamily="2" charset="-122"/>
                  <a:ea typeface="STXinwei" pitchFamily="2" charset="-122"/>
                </a:rPr>
                <a:t>POSIX</a:t>
              </a:r>
              <a:r>
                <a:rPr kumimoji="0" lang="zh-CN" altLang="en-US" sz="2000" b="1" dirty="0">
                  <a:solidFill>
                    <a:srgbClr val="0000FF"/>
                  </a:solidFill>
                  <a:effectLst/>
                  <a:latin typeface="STXinwei" pitchFamily="2" charset="-122"/>
                  <a:ea typeface="STXinwei" pitchFamily="2" charset="-122"/>
                </a:rPr>
                <a:t>标准</a:t>
              </a:r>
              <a:r>
                <a:rPr kumimoji="0" lang="en-US" altLang="zh-CN" sz="2000" b="1" i="0" u="none" strike="noStrike" cap="none" normalizeH="0" baseline="0" dirty="0">
                  <a:ln>
                    <a:noFill/>
                  </a:ln>
                  <a:solidFill>
                    <a:srgbClr val="0000FF"/>
                  </a:solidFill>
                  <a:effectLst/>
                  <a:latin typeface="STXinwei" pitchFamily="2" charset="-122"/>
                  <a:ea typeface="STXinwei" pitchFamily="2" charset="-122"/>
                </a:rPr>
                <a:t>)</a:t>
              </a: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接口</a:t>
              </a:r>
              <a:endParaRPr kumimoji="0" lang="zh-CN" sz="2000" b="1" i="0" u="none" strike="noStrike" cap="none" normalizeH="0" baseline="0" dirty="0">
                <a:ln>
                  <a:noFill/>
                </a:ln>
                <a:solidFill>
                  <a:srgbClr val="0000FF"/>
                </a:solidFill>
                <a:effectLst/>
                <a:latin typeface="STXinwei" pitchFamily="2" charset="-122"/>
                <a:ea typeface="STXinwei" pitchFamily="2" charset="-122"/>
              </a:endParaRPr>
            </a:p>
          </p:txBody>
        </p:sp>
        <p:sp>
          <p:nvSpPr>
            <p:cNvPr id="760841" name="Text Box 9"/>
            <p:cNvSpPr txBox="1">
              <a:spLocks noChangeArrowheads="1"/>
            </p:cNvSpPr>
            <p:nvPr/>
          </p:nvSpPr>
          <p:spPr bwMode="auto">
            <a:xfrm>
              <a:off x="3960" y="6756"/>
              <a:ext cx="720" cy="612"/>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STXinwei" pitchFamily="2" charset="-122"/>
                  <a:ea typeface="STXinwei" pitchFamily="2" charset="-122"/>
                </a:rPr>
                <a:t>模块</a:t>
              </a:r>
              <a:endParaRPr kumimoji="0" lang="zh-CN" sz="2000" b="1" i="0" u="none" strike="noStrike" cap="none" normalizeH="0" baseline="0" dirty="0">
                <a:ln>
                  <a:noFill/>
                </a:ln>
                <a:effectLst/>
                <a:latin typeface="STXinwei" pitchFamily="2" charset="-122"/>
                <a:ea typeface="STXinwei" pitchFamily="2" charset="-122"/>
              </a:endParaRPr>
            </a:p>
          </p:txBody>
        </p:sp>
        <p:sp>
          <p:nvSpPr>
            <p:cNvPr id="760842" name="Text Box 10"/>
            <p:cNvSpPr txBox="1">
              <a:spLocks noChangeArrowheads="1"/>
            </p:cNvSpPr>
            <p:nvPr/>
          </p:nvSpPr>
          <p:spPr bwMode="auto">
            <a:xfrm>
              <a:off x="5760" y="6756"/>
              <a:ext cx="1440" cy="1392"/>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内核</a:t>
              </a:r>
              <a:endParaRPr kumimoji="0" lang="zh-CN" altLang="en-US" sz="2000" b="1" i="0" u="none" strike="noStrike" cap="none" normalizeH="0" baseline="0" dirty="0">
                <a:ln>
                  <a:noFill/>
                </a:ln>
                <a:solidFill>
                  <a:srgbClr val="0000FF"/>
                </a:solidFill>
                <a:effectLst/>
                <a:latin typeface="STXinwei" pitchFamily="2" charset="-122"/>
                <a:ea typeface="STXinwei" pitchFamily="2" charset="-122"/>
              </a:endParaRPr>
            </a:p>
            <a:p>
              <a:pPr marL="0" marR="0" lvl="0" indent="0"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STXinwei" pitchFamily="2" charset="-122"/>
                  <a:ea typeface="STXinwei" pitchFamily="2" charset="-122"/>
                </a:rPr>
                <a:t>(</a:t>
              </a: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进程管理、存储管理、文件管理、设备管理、网络管理</a:t>
              </a:r>
              <a:r>
                <a:rPr kumimoji="0" lang="en-US" altLang="zh-CN" sz="2000" b="1" i="0" u="none" strike="noStrike" cap="none" normalizeH="0" baseline="0" dirty="0">
                  <a:ln>
                    <a:noFill/>
                  </a:ln>
                  <a:solidFill>
                    <a:srgbClr val="0000FF"/>
                  </a:solidFill>
                  <a:effectLst/>
                  <a:latin typeface="STXinwei" pitchFamily="2" charset="-122"/>
                  <a:ea typeface="STXinwei" pitchFamily="2" charset="-122"/>
                </a:rPr>
                <a:t>)</a:t>
              </a:r>
              <a:endParaRPr kumimoji="0" lang="zh-CN" altLang="zh-CN" sz="2000" b="1" i="0" u="none" strike="noStrike" cap="none" normalizeH="0" baseline="0" dirty="0">
                <a:ln>
                  <a:noFill/>
                </a:ln>
                <a:solidFill>
                  <a:srgbClr val="0000FF"/>
                </a:solidFill>
                <a:effectLst/>
                <a:latin typeface="STXinwei" pitchFamily="2" charset="-122"/>
                <a:ea typeface="STXinwei" pitchFamily="2" charset="-122"/>
              </a:endParaRPr>
            </a:p>
          </p:txBody>
        </p:sp>
        <p:sp>
          <p:nvSpPr>
            <p:cNvPr id="760843" name="Text Box 11"/>
            <p:cNvSpPr txBox="1">
              <a:spLocks noChangeArrowheads="1"/>
            </p:cNvSpPr>
            <p:nvPr/>
          </p:nvSpPr>
          <p:spPr bwMode="auto">
            <a:xfrm>
              <a:off x="3960" y="7480"/>
              <a:ext cx="720" cy="668"/>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STXinwei" pitchFamily="2" charset="-122"/>
                  <a:ea typeface="STXinwei" pitchFamily="2" charset="-122"/>
                </a:rPr>
                <a:t>设备</a:t>
              </a:r>
              <a:endParaRPr kumimoji="0" lang="zh-CN" altLang="en-US" sz="2000" b="1" i="0" u="none" strike="noStrike" cap="none" normalizeH="0" baseline="0">
                <a:ln>
                  <a:noFill/>
                </a:ln>
                <a:solidFill>
                  <a:srgbClr val="0000FF"/>
                </a:solidFill>
                <a:effectLst/>
                <a:latin typeface="STXinwei" pitchFamily="2" charset="-122"/>
                <a:ea typeface="STXinwei"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STXinwei" pitchFamily="2" charset="-122"/>
                  <a:ea typeface="STXinwei" pitchFamily="2" charset="-122"/>
                </a:rPr>
                <a:t>驱动</a:t>
              </a:r>
              <a:endParaRPr kumimoji="0" lang="zh-CN" sz="2000" b="1" i="0" u="none" strike="noStrike" cap="none" normalizeH="0" baseline="0">
                <a:ln>
                  <a:noFill/>
                </a:ln>
                <a:solidFill>
                  <a:srgbClr val="0000FF"/>
                </a:solidFill>
                <a:effectLst/>
                <a:latin typeface="STXinwei" pitchFamily="2" charset="-122"/>
                <a:ea typeface="STXinwei" pitchFamily="2" charset="-122"/>
              </a:endParaRPr>
            </a:p>
          </p:txBody>
        </p:sp>
        <p:sp>
          <p:nvSpPr>
            <p:cNvPr id="760844" name="Text Box 12"/>
            <p:cNvSpPr txBox="1">
              <a:spLocks noChangeArrowheads="1"/>
            </p:cNvSpPr>
            <p:nvPr/>
          </p:nvSpPr>
          <p:spPr bwMode="auto">
            <a:xfrm>
              <a:off x="4500" y="8460"/>
              <a:ext cx="1800" cy="468"/>
            </a:xfrm>
            <a:prstGeom prst="rect">
              <a:avLst/>
            </a:prstGeom>
            <a:solidFill>
              <a:srgbClr val="CCFFFF"/>
            </a:solidFill>
            <a:ln w="9525">
              <a:solidFill>
                <a:srgbClr val="000000"/>
              </a:solidFill>
              <a:miter lim="800000"/>
            </a:ln>
            <a:effectLst>
              <a:outerShdw dist="53882" dir="2700000" algn="ctr" rotWithShape="0">
                <a:srgbClr val="808080">
                  <a:alpha val="50000"/>
                </a:srgbClr>
              </a:outerShdw>
            </a:effectLst>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STXinwei" pitchFamily="2" charset="-122"/>
                  <a:ea typeface="STXinwei" pitchFamily="2" charset="-122"/>
                </a:rPr>
                <a:t>计算机硬件</a:t>
              </a:r>
              <a:endParaRPr kumimoji="0" lang="zh-CN" sz="2000" b="1" i="0" u="none" strike="noStrike" cap="none" normalizeH="0" baseline="0" dirty="0">
                <a:ln>
                  <a:noFill/>
                </a:ln>
                <a:solidFill>
                  <a:srgbClr val="0000FF"/>
                </a:solidFill>
                <a:effectLst/>
                <a:latin typeface="STXinwei" pitchFamily="2" charset="-122"/>
                <a:ea typeface="STXinwei" pitchFamily="2" charset="-122"/>
              </a:endParaRPr>
            </a:p>
          </p:txBody>
        </p:sp>
        <p:sp>
          <p:nvSpPr>
            <p:cNvPr id="760845" name="Line 13"/>
            <p:cNvSpPr>
              <a:spLocks noChangeShapeType="1"/>
            </p:cNvSpPr>
            <p:nvPr/>
          </p:nvSpPr>
          <p:spPr bwMode="auto">
            <a:xfrm>
              <a:off x="5400" y="5671"/>
              <a:ext cx="0" cy="362"/>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51" name="Line 19"/>
            <p:cNvSpPr>
              <a:spLocks noChangeShapeType="1"/>
            </p:cNvSpPr>
            <p:nvPr/>
          </p:nvSpPr>
          <p:spPr bwMode="auto">
            <a:xfrm>
              <a:off x="7045" y="5671"/>
              <a:ext cx="0" cy="362"/>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52" name="AutoShape 20"/>
            <p:cNvSpPr/>
            <p:nvPr/>
          </p:nvSpPr>
          <p:spPr bwMode="auto">
            <a:xfrm>
              <a:off x="7380" y="4404"/>
              <a:ext cx="360" cy="1267"/>
            </a:xfrm>
            <a:prstGeom prst="rightBrace">
              <a:avLst>
                <a:gd name="adj1" fmla="val 2932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53" name="Text Box 21"/>
            <p:cNvSpPr txBox="1">
              <a:spLocks noChangeArrowheads="1"/>
            </p:cNvSpPr>
            <p:nvPr/>
          </p:nvSpPr>
          <p:spPr bwMode="auto">
            <a:xfrm>
              <a:off x="7702" y="6898"/>
              <a:ext cx="635" cy="397"/>
            </a:xfrm>
            <a:prstGeom prst="rect">
              <a:avLst/>
            </a:prstGeom>
            <a:solidFill>
              <a:srgbClr val="FFFFFF"/>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STXinwei" pitchFamily="2" charset="-122"/>
                  <a:ea typeface="STXinwei" pitchFamily="2" charset="-122"/>
                </a:rPr>
                <a:t>核心态</a:t>
              </a:r>
              <a:endParaRPr kumimoji="0" lang="zh-CN" sz="2000" b="1" i="0" u="none" strike="noStrike" cap="none" normalizeH="0" baseline="0" dirty="0">
                <a:ln>
                  <a:noFill/>
                </a:ln>
                <a:effectLst/>
                <a:latin typeface="STXinwei" pitchFamily="2" charset="-122"/>
                <a:ea typeface="STXinwei" pitchFamily="2" charset="-122"/>
              </a:endParaRPr>
            </a:p>
          </p:txBody>
        </p:sp>
        <p:sp>
          <p:nvSpPr>
            <p:cNvPr id="760854" name="AutoShape 22"/>
            <p:cNvSpPr/>
            <p:nvPr/>
          </p:nvSpPr>
          <p:spPr bwMode="auto">
            <a:xfrm>
              <a:off x="7380" y="5852"/>
              <a:ext cx="360" cy="2452"/>
            </a:xfrm>
            <a:prstGeom prst="rightBrace">
              <a:avLst>
                <a:gd name="adj1" fmla="val 5675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56" name="Text Box 24"/>
            <p:cNvSpPr txBox="1">
              <a:spLocks noChangeArrowheads="1"/>
            </p:cNvSpPr>
            <p:nvPr/>
          </p:nvSpPr>
          <p:spPr bwMode="auto">
            <a:xfrm>
              <a:off x="2833" y="6854"/>
              <a:ext cx="664" cy="404"/>
            </a:xfrm>
            <a:prstGeom prst="rect">
              <a:avLst/>
            </a:prstGeom>
            <a:solidFill>
              <a:srgbClr val="FFFFFF"/>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STXinwei" pitchFamily="2" charset="-122"/>
                  <a:ea typeface="STXinwei" pitchFamily="2" charset="-122"/>
                </a:rPr>
                <a:t>单内核</a:t>
              </a:r>
              <a:endParaRPr kumimoji="0" lang="zh-CN" sz="2000" b="1" i="0" u="none" strike="noStrike" cap="none" normalizeH="0" baseline="0" dirty="0">
                <a:ln>
                  <a:noFill/>
                </a:ln>
                <a:effectLst/>
                <a:latin typeface="STXinwei" pitchFamily="2" charset="-122"/>
                <a:ea typeface="STXinwei" pitchFamily="2" charset="-122"/>
              </a:endParaRPr>
            </a:p>
          </p:txBody>
        </p:sp>
        <p:sp>
          <p:nvSpPr>
            <p:cNvPr id="760857" name="Line 25"/>
            <p:cNvSpPr>
              <a:spLocks noChangeShapeType="1"/>
            </p:cNvSpPr>
            <p:nvPr/>
          </p:nvSpPr>
          <p:spPr bwMode="auto">
            <a:xfrm>
              <a:off x="5400" y="4918"/>
              <a:ext cx="0" cy="206"/>
            </a:xfrm>
            <a:prstGeom prst="line">
              <a:avLst/>
            </a:prstGeom>
            <a:noFill/>
            <a:ln w="12700">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58" name="Line 26"/>
            <p:cNvSpPr>
              <a:spLocks noChangeShapeType="1"/>
            </p:cNvSpPr>
            <p:nvPr/>
          </p:nvSpPr>
          <p:spPr bwMode="auto">
            <a:xfrm>
              <a:off x="5400" y="8304"/>
              <a:ext cx="0" cy="156"/>
            </a:xfrm>
            <a:prstGeom prst="line">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sp>
          <p:nvSpPr>
            <p:cNvPr id="760861" name="Text Box 29"/>
            <p:cNvSpPr txBox="1">
              <a:spLocks noChangeArrowheads="1"/>
            </p:cNvSpPr>
            <p:nvPr/>
          </p:nvSpPr>
          <p:spPr bwMode="auto">
            <a:xfrm>
              <a:off x="4860" y="6744"/>
              <a:ext cx="720" cy="624"/>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STXinwei" pitchFamily="2" charset="-122"/>
                  <a:ea typeface="STXinwei" pitchFamily="2" charset="-122"/>
                </a:rPr>
                <a:t>模块</a:t>
              </a:r>
              <a:endParaRPr kumimoji="0" lang="zh-CN" altLang="en-US" sz="2000" b="1" i="0" u="none" strike="noStrike" cap="none" normalizeH="0" baseline="0" dirty="0">
                <a:ln>
                  <a:noFill/>
                </a:ln>
                <a:effectLst/>
                <a:latin typeface="STXinwei" pitchFamily="2" charset="-122"/>
                <a:ea typeface="STXinwei"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STXinwei" pitchFamily="2" charset="-122"/>
                  <a:ea typeface="STXinwei" pitchFamily="2" charset="-122"/>
                </a:rPr>
                <a:t>接口</a:t>
              </a:r>
              <a:endParaRPr kumimoji="0" lang="zh-CN" sz="2000" b="1" i="0" u="none" strike="noStrike" cap="none" normalizeH="0" baseline="0" dirty="0">
                <a:ln>
                  <a:noFill/>
                </a:ln>
                <a:effectLst/>
                <a:latin typeface="STXinwei" pitchFamily="2" charset="-122"/>
                <a:ea typeface="STXinwei" pitchFamily="2" charset="-122"/>
              </a:endParaRPr>
            </a:p>
          </p:txBody>
        </p:sp>
        <p:sp>
          <p:nvSpPr>
            <p:cNvPr id="760862" name="Text Box 30"/>
            <p:cNvSpPr txBox="1">
              <a:spLocks noChangeArrowheads="1"/>
            </p:cNvSpPr>
            <p:nvPr/>
          </p:nvSpPr>
          <p:spPr bwMode="auto">
            <a:xfrm>
              <a:off x="4860" y="7524"/>
              <a:ext cx="720" cy="624"/>
            </a:xfrm>
            <a:prstGeom prst="rect">
              <a:avLst/>
            </a:prstGeom>
            <a:solidFill>
              <a:srgbClr val="FFFF99"/>
            </a:solid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STXinwei" pitchFamily="2" charset="-122"/>
                  <a:ea typeface="STXinwei" pitchFamily="2" charset="-122"/>
                </a:rPr>
                <a:t>驱动</a:t>
              </a:r>
              <a:endParaRPr kumimoji="0" lang="zh-CN" altLang="en-US" sz="2000" b="1" i="0" u="none" strike="noStrike" cap="none" normalizeH="0" baseline="0">
                <a:ln>
                  <a:noFill/>
                </a:ln>
                <a:solidFill>
                  <a:srgbClr val="0000FF"/>
                </a:solidFill>
                <a:effectLst/>
                <a:latin typeface="STXinwei" pitchFamily="2" charset="-122"/>
                <a:ea typeface="STXinwei"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STXinwei" pitchFamily="2" charset="-122"/>
                  <a:ea typeface="STXinwei" pitchFamily="2" charset="-122"/>
                </a:rPr>
                <a:t>接口</a:t>
              </a:r>
              <a:endParaRPr kumimoji="0" lang="zh-CN" sz="2000" b="1" i="0" u="none" strike="noStrike" cap="none" normalizeH="0" baseline="0">
                <a:ln>
                  <a:noFill/>
                </a:ln>
                <a:solidFill>
                  <a:srgbClr val="0000FF"/>
                </a:solidFill>
                <a:effectLst/>
                <a:latin typeface="STXinwei" pitchFamily="2" charset="-122"/>
                <a:ea typeface="STXinwei" pitchFamily="2" charset="-122"/>
              </a:endParaRPr>
            </a:p>
          </p:txBody>
        </p:sp>
        <p:sp>
          <p:nvSpPr>
            <p:cNvPr id="760855" name="AutoShape 23"/>
            <p:cNvSpPr/>
            <p:nvPr/>
          </p:nvSpPr>
          <p:spPr bwMode="auto">
            <a:xfrm flipH="1">
              <a:off x="3420" y="5852"/>
              <a:ext cx="360" cy="2352"/>
            </a:xfrm>
            <a:prstGeom prst="rightBrace">
              <a:avLst>
                <a:gd name="adj1" fmla="val 54444"/>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grpSp>
      <p:grpSp>
        <p:nvGrpSpPr>
          <p:cNvPr id="42" name="组合 41"/>
          <p:cNvGrpSpPr/>
          <p:nvPr/>
        </p:nvGrpSpPr>
        <p:grpSpPr>
          <a:xfrm>
            <a:off x="2071670" y="1357298"/>
            <a:ext cx="5429288" cy="1571636"/>
            <a:chOff x="2071670" y="1357298"/>
            <a:chExt cx="5429288" cy="1571636"/>
          </a:xfrm>
        </p:grpSpPr>
        <p:grpSp>
          <p:nvGrpSpPr>
            <p:cNvPr id="36" name="组合 35"/>
            <p:cNvGrpSpPr/>
            <p:nvPr/>
          </p:nvGrpSpPr>
          <p:grpSpPr>
            <a:xfrm>
              <a:off x="2071670" y="1357298"/>
              <a:ext cx="5429288" cy="1571636"/>
              <a:chOff x="2071670" y="1357298"/>
              <a:chExt cx="5429288" cy="1571636"/>
            </a:xfrm>
            <a:solidFill>
              <a:srgbClr val="66FF99"/>
            </a:solidFill>
          </p:grpSpPr>
          <p:sp>
            <p:nvSpPr>
              <p:cNvPr id="34" name="Text Box 8"/>
              <p:cNvSpPr txBox="1">
                <a:spLocks noChangeArrowheads="1"/>
              </p:cNvSpPr>
              <p:nvPr/>
            </p:nvSpPr>
            <p:spPr bwMode="auto">
              <a:xfrm>
                <a:off x="2071670" y="1357298"/>
                <a:ext cx="5429288" cy="714380"/>
              </a:xfrm>
              <a:prstGeom prst="rect">
                <a:avLst/>
              </a:prstGeom>
              <a:solidFill>
                <a:srgbClr val="66FF99"/>
              </a:solidFill>
              <a:ln w="9525">
                <a:solidFill>
                  <a:srgbClr val="000000"/>
                </a:solidFill>
                <a:miter lim="800000"/>
              </a:ln>
            </p:spPr>
            <p:txBody>
              <a:bodyPr vert="horz" wrap="square" lIns="91440" tIns="45720" rIns="91440" bIns="45720" numCol="1" anchor="ctr" anchorCtr="1" compatLnSpc="1"/>
              <a:lstStyle/>
              <a:p>
                <a:pPr lvl="0" algn="ctr">
                  <a:spcBef>
                    <a:spcPct val="0"/>
                  </a:spcBef>
                  <a:buClrTx/>
                </a:pPr>
                <a:r>
                  <a:rPr kumimoji="0" lang="zh-CN" altLang="en-US" sz="2000" b="1" dirty="0">
                    <a:solidFill>
                      <a:srgbClr val="0000FF"/>
                    </a:solidFill>
                    <a:effectLst/>
                    <a:latin typeface="STXinwei" pitchFamily="2" charset="-122"/>
                    <a:ea typeface="STXinwei" pitchFamily="2" charset="-122"/>
                  </a:rPr>
                  <a:t>应用程序</a:t>
                </a:r>
                <a:endParaRPr kumimoji="0" lang="zh-CN" altLang="en-US" sz="2000" b="1" dirty="0">
                  <a:solidFill>
                    <a:srgbClr val="0000FF"/>
                  </a:solidFill>
                  <a:effectLst/>
                  <a:latin typeface="STXinwei" pitchFamily="2" charset="-122"/>
                  <a:ea typeface="STXinwei" pitchFamily="2" charset="-122"/>
                </a:endParaRPr>
              </a:p>
            </p:txBody>
          </p:sp>
          <p:sp>
            <p:nvSpPr>
              <p:cNvPr id="35" name="Text Box 8"/>
              <p:cNvSpPr txBox="1">
                <a:spLocks noChangeArrowheads="1"/>
              </p:cNvSpPr>
              <p:nvPr/>
            </p:nvSpPr>
            <p:spPr bwMode="auto">
              <a:xfrm>
                <a:off x="6715140" y="2071678"/>
                <a:ext cx="785818" cy="857256"/>
              </a:xfrm>
              <a:prstGeom prst="rect">
                <a:avLst/>
              </a:prstGeom>
              <a:grpFill/>
              <a:ln w="9525">
                <a:solidFill>
                  <a:srgbClr val="000000"/>
                </a:solid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sz="2000" b="1" i="0" u="none" strike="noStrike" cap="none" normalizeH="0" baseline="0" dirty="0">
                  <a:ln>
                    <a:noFill/>
                  </a:ln>
                  <a:solidFill>
                    <a:srgbClr val="0000FF"/>
                  </a:solidFill>
                  <a:effectLst/>
                  <a:latin typeface="STXinwei" pitchFamily="2" charset="-122"/>
                  <a:ea typeface="STXinwei" pitchFamily="2" charset="-122"/>
                </a:endParaRPr>
              </a:p>
            </p:txBody>
          </p:sp>
        </p:grpSp>
        <p:sp>
          <p:nvSpPr>
            <p:cNvPr id="41" name="TextBox 40"/>
            <p:cNvSpPr txBox="1"/>
            <p:nvPr/>
          </p:nvSpPr>
          <p:spPr>
            <a:xfrm>
              <a:off x="6715140" y="1785926"/>
              <a:ext cx="785818" cy="369332"/>
            </a:xfrm>
            <a:prstGeom prst="rect">
              <a:avLst/>
            </a:prstGeom>
            <a:solidFill>
              <a:srgbClr val="66FF99"/>
            </a:solidFill>
            <a:ln w="0">
              <a:noFill/>
            </a:ln>
          </p:spPr>
          <p:txBody>
            <a:bodyPr wrap="square" rtlCol="0">
              <a:spAutoFit/>
            </a:bodyPr>
            <a:lstStyle/>
            <a:p>
              <a:endParaRPr lang="zh-CN" altLang="en-US" dirty="0">
                <a:latin typeface="STXinwei" pitchFamily="2" charset="-122"/>
                <a:ea typeface="STXinwei" pitchFamily="2" charset="-122"/>
              </a:endParaRPr>
            </a:p>
          </p:txBody>
        </p:sp>
      </p:grpSp>
    </p:spTree>
  </p:cSld>
  <p:clrMapOvr>
    <a:masterClrMapping/>
  </p:clrMapOvr>
  <p:transition spd="slow">
    <p:wip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Group 2"/>
          <p:cNvGrpSpPr/>
          <p:nvPr/>
        </p:nvGrpSpPr>
        <p:grpSpPr bwMode="auto">
          <a:xfrm>
            <a:off x="971550" y="1341438"/>
            <a:ext cx="6408738" cy="5022850"/>
            <a:chOff x="4388" y="1348"/>
            <a:chExt cx="4526" cy="3951"/>
          </a:xfrm>
        </p:grpSpPr>
        <p:cxnSp>
          <p:nvCxnSpPr>
            <p:cNvPr id="10244" name="AutoShape 3"/>
            <p:cNvCxnSpPr>
              <a:cxnSpLocks noChangeShapeType="1"/>
            </p:cNvCxnSpPr>
            <p:nvPr/>
          </p:nvCxnSpPr>
          <p:spPr bwMode="auto">
            <a:xfrm>
              <a:off x="7541" y="1575"/>
              <a:ext cx="877" cy="1003"/>
            </a:xfrm>
            <a:prstGeom prst="straightConnector1">
              <a:avLst/>
            </a:prstGeom>
            <a:noFill/>
            <a:ln w="9525">
              <a:solidFill>
                <a:srgbClr val="000000"/>
              </a:solidFill>
              <a:round/>
              <a:tailEnd type="triangle" w="med" len="med"/>
            </a:ln>
          </p:spPr>
        </p:cxnSp>
        <p:cxnSp>
          <p:nvCxnSpPr>
            <p:cNvPr id="10245" name="AutoShape 4"/>
            <p:cNvCxnSpPr>
              <a:cxnSpLocks noChangeShapeType="1"/>
            </p:cNvCxnSpPr>
            <p:nvPr/>
          </p:nvCxnSpPr>
          <p:spPr bwMode="auto">
            <a:xfrm>
              <a:off x="5930" y="2929"/>
              <a:ext cx="303" cy="1"/>
            </a:xfrm>
            <a:prstGeom prst="straightConnector1">
              <a:avLst/>
            </a:prstGeom>
            <a:noFill/>
            <a:ln w="9525">
              <a:solidFill>
                <a:srgbClr val="000000"/>
              </a:solidFill>
              <a:round/>
              <a:tailEnd type="triangle" w="med" len="med"/>
            </a:ln>
          </p:spPr>
        </p:cxnSp>
        <p:cxnSp>
          <p:nvCxnSpPr>
            <p:cNvPr id="10246" name="AutoShape 5"/>
            <p:cNvCxnSpPr>
              <a:cxnSpLocks noChangeShapeType="1"/>
            </p:cNvCxnSpPr>
            <p:nvPr/>
          </p:nvCxnSpPr>
          <p:spPr bwMode="auto">
            <a:xfrm>
              <a:off x="6770" y="2079"/>
              <a:ext cx="0" cy="620"/>
            </a:xfrm>
            <a:prstGeom prst="straightConnector1">
              <a:avLst/>
            </a:prstGeom>
            <a:noFill/>
            <a:ln w="9525">
              <a:solidFill>
                <a:srgbClr val="000000"/>
              </a:solidFill>
              <a:round/>
              <a:tailEnd type="triangle" w="med" len="med"/>
            </a:ln>
          </p:spPr>
        </p:cxnSp>
        <p:cxnSp>
          <p:nvCxnSpPr>
            <p:cNvPr id="10247" name="AutoShape 6"/>
            <p:cNvCxnSpPr>
              <a:cxnSpLocks noChangeShapeType="1"/>
            </p:cNvCxnSpPr>
            <p:nvPr/>
          </p:nvCxnSpPr>
          <p:spPr bwMode="auto">
            <a:xfrm>
              <a:off x="5410" y="3099"/>
              <a:ext cx="1" cy="370"/>
            </a:xfrm>
            <a:prstGeom prst="straightConnector1">
              <a:avLst/>
            </a:prstGeom>
            <a:noFill/>
            <a:ln w="9525">
              <a:solidFill>
                <a:srgbClr val="000000"/>
              </a:solidFill>
              <a:round/>
              <a:tailEnd type="triangle" w="med" len="med"/>
            </a:ln>
          </p:spPr>
        </p:cxnSp>
        <p:cxnSp>
          <p:nvCxnSpPr>
            <p:cNvPr id="10248" name="AutoShape 7"/>
            <p:cNvCxnSpPr>
              <a:cxnSpLocks noChangeShapeType="1"/>
              <a:endCxn id="10260" idx="0"/>
            </p:cNvCxnSpPr>
            <p:nvPr/>
          </p:nvCxnSpPr>
          <p:spPr bwMode="auto">
            <a:xfrm>
              <a:off x="5410" y="4109"/>
              <a:ext cx="326" cy="806"/>
            </a:xfrm>
            <a:prstGeom prst="straightConnector1">
              <a:avLst/>
            </a:prstGeom>
            <a:noFill/>
            <a:ln w="9525">
              <a:solidFill>
                <a:srgbClr val="000000"/>
              </a:solidFill>
              <a:round/>
              <a:tailEnd type="triangle" w="med" len="med"/>
            </a:ln>
          </p:spPr>
        </p:cxnSp>
        <p:cxnSp>
          <p:nvCxnSpPr>
            <p:cNvPr id="10249" name="AutoShape 8"/>
            <p:cNvCxnSpPr>
              <a:cxnSpLocks noChangeShapeType="1"/>
            </p:cNvCxnSpPr>
            <p:nvPr/>
          </p:nvCxnSpPr>
          <p:spPr bwMode="auto">
            <a:xfrm flipV="1">
              <a:off x="5634" y="1858"/>
              <a:ext cx="737" cy="601"/>
            </a:xfrm>
            <a:prstGeom prst="straightConnector1">
              <a:avLst/>
            </a:prstGeom>
            <a:noFill/>
            <a:ln w="9525">
              <a:solidFill>
                <a:srgbClr val="000000"/>
              </a:solidFill>
              <a:round/>
              <a:tailEnd type="triangle" w="med" len="med"/>
            </a:ln>
          </p:spPr>
        </p:cxnSp>
        <p:cxnSp>
          <p:nvCxnSpPr>
            <p:cNvPr id="10250" name="AutoShape 9"/>
            <p:cNvCxnSpPr>
              <a:cxnSpLocks noChangeShapeType="1"/>
            </p:cNvCxnSpPr>
            <p:nvPr/>
          </p:nvCxnSpPr>
          <p:spPr bwMode="auto">
            <a:xfrm flipH="1">
              <a:off x="5197" y="1518"/>
              <a:ext cx="1174" cy="941"/>
            </a:xfrm>
            <a:prstGeom prst="straightConnector1">
              <a:avLst/>
            </a:prstGeom>
            <a:noFill/>
            <a:ln w="9525">
              <a:solidFill>
                <a:srgbClr val="000000"/>
              </a:solidFill>
              <a:round/>
              <a:tailEnd type="triangle" w="med" len="med"/>
            </a:ln>
          </p:spPr>
        </p:cxnSp>
        <p:cxnSp>
          <p:nvCxnSpPr>
            <p:cNvPr id="10251" name="AutoShape 10"/>
            <p:cNvCxnSpPr>
              <a:cxnSpLocks noChangeShapeType="1"/>
            </p:cNvCxnSpPr>
            <p:nvPr/>
          </p:nvCxnSpPr>
          <p:spPr bwMode="auto">
            <a:xfrm flipH="1" flipV="1">
              <a:off x="7541" y="1914"/>
              <a:ext cx="529" cy="664"/>
            </a:xfrm>
            <a:prstGeom prst="straightConnector1">
              <a:avLst/>
            </a:prstGeom>
            <a:noFill/>
            <a:ln w="9525">
              <a:solidFill>
                <a:srgbClr val="000000"/>
              </a:solidFill>
              <a:round/>
              <a:tailEnd type="triangle" w="med" len="med"/>
            </a:ln>
          </p:spPr>
        </p:cxnSp>
        <p:cxnSp>
          <p:nvCxnSpPr>
            <p:cNvPr id="10252" name="AutoShape 11"/>
            <p:cNvCxnSpPr>
              <a:cxnSpLocks noChangeShapeType="1"/>
            </p:cNvCxnSpPr>
            <p:nvPr/>
          </p:nvCxnSpPr>
          <p:spPr bwMode="auto">
            <a:xfrm>
              <a:off x="6760" y="4519"/>
              <a:ext cx="0" cy="410"/>
            </a:xfrm>
            <a:prstGeom prst="straightConnector1">
              <a:avLst/>
            </a:prstGeom>
            <a:noFill/>
            <a:ln w="9525">
              <a:solidFill>
                <a:srgbClr val="000000"/>
              </a:solidFill>
              <a:round/>
              <a:tailEnd type="triangle" w="med" len="med"/>
            </a:ln>
          </p:spPr>
        </p:cxnSp>
        <p:cxnSp>
          <p:nvCxnSpPr>
            <p:cNvPr id="10253" name="AutoShape 12"/>
            <p:cNvCxnSpPr>
              <a:cxnSpLocks noChangeShapeType="1"/>
            </p:cNvCxnSpPr>
            <p:nvPr/>
          </p:nvCxnSpPr>
          <p:spPr bwMode="auto">
            <a:xfrm>
              <a:off x="5527" y="3099"/>
              <a:ext cx="1033" cy="790"/>
            </a:xfrm>
            <a:prstGeom prst="straightConnector1">
              <a:avLst/>
            </a:prstGeom>
            <a:noFill/>
            <a:ln w="9525">
              <a:solidFill>
                <a:srgbClr val="000000"/>
              </a:solidFill>
              <a:round/>
              <a:tailEnd type="triangle" w="med" len="med"/>
            </a:ln>
          </p:spPr>
        </p:cxnSp>
        <p:sp>
          <p:nvSpPr>
            <p:cNvPr id="10254" name="Text Box 13"/>
            <p:cNvSpPr txBox="1">
              <a:spLocks noChangeArrowheads="1"/>
            </p:cNvSpPr>
            <p:nvPr/>
          </p:nvSpPr>
          <p:spPr bwMode="auto">
            <a:xfrm>
              <a:off x="6393" y="1348"/>
              <a:ext cx="1148" cy="731"/>
            </a:xfrm>
            <a:prstGeom prst="rect">
              <a:avLst/>
            </a:prstGeom>
            <a:solidFill>
              <a:srgbClr val="99CCFF"/>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zh-CN" altLang="en-US" dirty="0">
                  <a:latin typeface="STXinwei" pitchFamily="2" charset="-122"/>
                  <a:ea typeface="STXinwei" pitchFamily="2" charset="-122"/>
                </a:rPr>
                <a:t>虚存管理</a:t>
              </a:r>
              <a:endParaRPr lang="en-US" altLang="zh-CN" dirty="0">
                <a:latin typeface="STXinwei" pitchFamily="2" charset="-122"/>
                <a:ea typeface="STXinwei" pitchFamily="2" charset="-122"/>
              </a:endParaRPr>
            </a:p>
            <a:p>
              <a:pPr algn="just" eaLnBrk="1" hangingPunct="1"/>
              <a:r>
                <a:rPr lang="zh-CN" altLang="en-US" dirty="0">
                  <a:latin typeface="STXinwei" pitchFamily="2" charset="-122"/>
                  <a:ea typeface="STXinwei" pitchFamily="2" charset="-122"/>
                </a:rPr>
                <a:t>和主存管理</a:t>
              </a:r>
              <a:endParaRPr lang="zh-CN" altLang="en-US" dirty="0">
                <a:latin typeface="STXinwei" pitchFamily="2" charset="-122"/>
                <a:ea typeface="STXinwei" pitchFamily="2" charset="-122"/>
              </a:endParaRPr>
            </a:p>
          </p:txBody>
        </p:sp>
        <p:sp>
          <p:nvSpPr>
            <p:cNvPr id="10255" name="Text Box 14"/>
            <p:cNvSpPr txBox="1">
              <a:spLocks noChangeArrowheads="1"/>
            </p:cNvSpPr>
            <p:nvPr/>
          </p:nvSpPr>
          <p:spPr bwMode="auto">
            <a:xfrm>
              <a:off x="6160" y="3879"/>
              <a:ext cx="1137" cy="640"/>
            </a:xfrm>
            <a:prstGeom prst="rect">
              <a:avLst/>
            </a:prstGeom>
            <a:solidFill>
              <a:srgbClr val="66FFFF"/>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dirty="0">
                  <a:latin typeface="STXinwei" pitchFamily="2" charset="-122"/>
                  <a:ea typeface="STXinwei" pitchFamily="2" charset="-122"/>
                </a:rPr>
                <a:t>网络管理和</a:t>
              </a:r>
              <a:endParaRPr lang="en-US" altLang="zh-CN" dirty="0">
                <a:latin typeface="STXinwei" pitchFamily="2" charset="-122"/>
                <a:ea typeface="STXinwei" pitchFamily="2" charset="-122"/>
              </a:endParaRPr>
            </a:p>
            <a:p>
              <a:pPr eaLnBrk="1" hangingPunct="1"/>
              <a:r>
                <a:rPr lang="zh-CN" altLang="en-US" dirty="0">
                  <a:latin typeface="STXinwei" pitchFamily="2" charset="-122"/>
                  <a:ea typeface="STXinwei" pitchFamily="2" charset="-122"/>
                </a:rPr>
                <a:t>网络驱动</a:t>
              </a:r>
              <a:endParaRPr lang="zh-CN" altLang="en-US" dirty="0">
                <a:latin typeface="STXinwei" pitchFamily="2" charset="-122"/>
                <a:ea typeface="STXinwei" pitchFamily="2" charset="-122"/>
              </a:endParaRPr>
            </a:p>
          </p:txBody>
        </p:sp>
        <p:sp>
          <p:nvSpPr>
            <p:cNvPr id="10256" name="Text Box 15"/>
            <p:cNvSpPr txBox="1">
              <a:spLocks noChangeArrowheads="1"/>
            </p:cNvSpPr>
            <p:nvPr/>
          </p:nvSpPr>
          <p:spPr bwMode="auto">
            <a:xfrm>
              <a:off x="4920" y="2449"/>
              <a:ext cx="1007" cy="640"/>
            </a:xfrm>
            <a:prstGeom prst="rect">
              <a:avLst/>
            </a:prstGeom>
            <a:solidFill>
              <a:srgbClr val="FFCC66"/>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en-US" altLang="zh-CN" dirty="0">
                  <a:latin typeface="STXinwei" pitchFamily="2" charset="-122"/>
                  <a:ea typeface="STXinwei" pitchFamily="2" charset="-122"/>
                </a:rPr>
                <a:t>VFS</a:t>
              </a:r>
              <a:r>
                <a:rPr lang="zh-CN" altLang="en-US" dirty="0">
                  <a:latin typeface="STXinwei" pitchFamily="2" charset="-122"/>
                  <a:ea typeface="STXinwei" pitchFamily="2" charset="-122"/>
                </a:rPr>
                <a:t>和文件</a:t>
              </a:r>
              <a:endParaRPr lang="en-US" altLang="zh-CN" dirty="0">
                <a:latin typeface="STXinwei" pitchFamily="2" charset="-122"/>
                <a:ea typeface="STXinwei" pitchFamily="2" charset="-122"/>
              </a:endParaRPr>
            </a:p>
            <a:p>
              <a:pPr eaLnBrk="1" hangingPunct="1"/>
              <a:r>
                <a:rPr lang="zh-CN" altLang="en-US" dirty="0">
                  <a:latin typeface="STXinwei" pitchFamily="2" charset="-122"/>
                  <a:ea typeface="STXinwei" pitchFamily="2" charset="-122"/>
                </a:rPr>
                <a:t>管理</a:t>
              </a:r>
              <a:endParaRPr lang="zh-CN" altLang="en-US" dirty="0">
                <a:latin typeface="STXinwei" pitchFamily="2" charset="-122"/>
                <a:ea typeface="STXinwei" pitchFamily="2" charset="-122"/>
              </a:endParaRPr>
            </a:p>
          </p:txBody>
        </p:sp>
        <p:sp>
          <p:nvSpPr>
            <p:cNvPr id="10257" name="Text Box 16"/>
            <p:cNvSpPr txBox="1">
              <a:spLocks noChangeArrowheads="1"/>
            </p:cNvSpPr>
            <p:nvPr/>
          </p:nvSpPr>
          <p:spPr bwMode="auto">
            <a:xfrm>
              <a:off x="4830" y="3459"/>
              <a:ext cx="1137" cy="640"/>
            </a:xfrm>
            <a:prstGeom prst="rect">
              <a:avLst/>
            </a:prstGeom>
            <a:solidFill>
              <a:srgbClr val="66FFFF"/>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dirty="0">
                  <a:latin typeface="STXinwei" pitchFamily="2" charset="-122"/>
                  <a:ea typeface="STXinwei" pitchFamily="2" charset="-122"/>
                </a:rPr>
                <a:t>设备管理和</a:t>
              </a:r>
              <a:endParaRPr lang="en-US" altLang="zh-CN" dirty="0">
                <a:latin typeface="STXinwei" pitchFamily="2" charset="-122"/>
                <a:ea typeface="STXinwei" pitchFamily="2" charset="-122"/>
              </a:endParaRPr>
            </a:p>
            <a:p>
              <a:pPr eaLnBrk="1" hangingPunct="1"/>
              <a:r>
                <a:rPr lang="zh-CN" altLang="en-US" dirty="0">
                  <a:latin typeface="STXinwei" pitchFamily="2" charset="-122"/>
                  <a:ea typeface="STXinwei" pitchFamily="2" charset="-122"/>
                </a:rPr>
                <a:t>设备驱动</a:t>
              </a:r>
              <a:endParaRPr lang="zh-CN" altLang="en-US" dirty="0">
                <a:latin typeface="STXinwei" pitchFamily="2" charset="-122"/>
                <a:ea typeface="STXinwei" pitchFamily="2" charset="-122"/>
              </a:endParaRPr>
            </a:p>
          </p:txBody>
        </p:sp>
        <p:sp>
          <p:nvSpPr>
            <p:cNvPr id="10258" name="Text Box 17"/>
            <p:cNvSpPr txBox="1">
              <a:spLocks noChangeArrowheads="1"/>
            </p:cNvSpPr>
            <p:nvPr/>
          </p:nvSpPr>
          <p:spPr bwMode="auto">
            <a:xfrm>
              <a:off x="7693" y="2594"/>
              <a:ext cx="1137" cy="640"/>
            </a:xfrm>
            <a:prstGeom prst="rect">
              <a:avLst/>
            </a:prstGeom>
            <a:solidFill>
              <a:srgbClr val="CCFF99"/>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dirty="0">
                  <a:latin typeface="STXinwei" pitchFamily="2" charset="-122"/>
                  <a:ea typeface="STXinwei" pitchFamily="2" charset="-122"/>
                </a:rPr>
                <a:t>进程管理和进程通信</a:t>
              </a:r>
              <a:endParaRPr lang="zh-CN" altLang="en-US" dirty="0">
                <a:latin typeface="STXinwei" pitchFamily="2" charset="-122"/>
                <a:ea typeface="STXinwei" pitchFamily="2" charset="-122"/>
              </a:endParaRPr>
            </a:p>
          </p:txBody>
        </p:sp>
        <p:sp>
          <p:nvSpPr>
            <p:cNvPr id="10259" name="Text Box 18"/>
            <p:cNvSpPr txBox="1">
              <a:spLocks noChangeArrowheads="1"/>
            </p:cNvSpPr>
            <p:nvPr/>
          </p:nvSpPr>
          <p:spPr bwMode="auto">
            <a:xfrm>
              <a:off x="6240" y="2699"/>
              <a:ext cx="1007" cy="470"/>
            </a:xfrm>
            <a:prstGeom prst="rect">
              <a:avLst/>
            </a:prstGeom>
            <a:solidFill>
              <a:srgbClr val="FF99FF"/>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dirty="0">
                  <a:latin typeface="STXinwei" pitchFamily="2" charset="-122"/>
                  <a:ea typeface="STXinwei" pitchFamily="2" charset="-122"/>
                </a:rPr>
                <a:t>进程调度</a:t>
              </a:r>
              <a:endParaRPr lang="zh-CN" dirty="0">
                <a:latin typeface="STXinwei" pitchFamily="2" charset="-122"/>
                <a:ea typeface="STXinwei" pitchFamily="2" charset="-122"/>
              </a:endParaRPr>
            </a:p>
          </p:txBody>
        </p:sp>
        <p:sp>
          <p:nvSpPr>
            <p:cNvPr id="10260" name="Text Box 19"/>
            <p:cNvSpPr txBox="1">
              <a:spLocks noChangeArrowheads="1"/>
            </p:cNvSpPr>
            <p:nvPr/>
          </p:nvSpPr>
          <p:spPr bwMode="auto">
            <a:xfrm>
              <a:off x="5405" y="4915"/>
              <a:ext cx="661" cy="383"/>
            </a:xfrm>
            <a:prstGeom prst="rect">
              <a:avLst/>
            </a:prstGeom>
            <a:solidFill>
              <a:srgbClr val="CCCC00"/>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zh-CN" altLang="en-US" sz="1800">
                  <a:latin typeface="STXinwei" pitchFamily="2" charset="-122"/>
                  <a:ea typeface="STXinwei" pitchFamily="2" charset="-122"/>
                </a:rPr>
                <a:t> 块设备</a:t>
              </a:r>
              <a:endParaRPr lang="zh-CN" altLang="en-US" sz="1800">
                <a:latin typeface="STXinwei" pitchFamily="2" charset="-122"/>
                <a:ea typeface="STXinwei" pitchFamily="2" charset="-122"/>
              </a:endParaRPr>
            </a:p>
          </p:txBody>
        </p:sp>
        <p:sp>
          <p:nvSpPr>
            <p:cNvPr id="10261" name="Text Box 20"/>
            <p:cNvSpPr txBox="1">
              <a:spLocks noChangeArrowheads="1"/>
            </p:cNvSpPr>
            <p:nvPr/>
          </p:nvSpPr>
          <p:spPr bwMode="auto">
            <a:xfrm>
              <a:off x="7236" y="4916"/>
              <a:ext cx="584" cy="383"/>
            </a:xfrm>
            <a:prstGeom prst="rect">
              <a:avLst/>
            </a:prstGeom>
            <a:solidFill>
              <a:srgbClr val="CCCC00"/>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zh-CN" altLang="en-US">
                  <a:latin typeface="STXinwei" pitchFamily="2" charset="-122"/>
                  <a:ea typeface="STXinwei" pitchFamily="2" charset="-122"/>
                </a:rPr>
                <a:t> 内存</a:t>
              </a:r>
              <a:endParaRPr lang="zh-CN" altLang="en-US">
                <a:latin typeface="STXinwei" pitchFamily="2" charset="-122"/>
                <a:ea typeface="STXinwei" pitchFamily="2" charset="-122"/>
              </a:endParaRPr>
            </a:p>
          </p:txBody>
        </p:sp>
        <p:cxnSp>
          <p:nvCxnSpPr>
            <p:cNvPr id="10262" name="AutoShape 21"/>
            <p:cNvCxnSpPr>
              <a:cxnSpLocks noChangeShapeType="1"/>
            </p:cNvCxnSpPr>
            <p:nvPr/>
          </p:nvCxnSpPr>
          <p:spPr bwMode="auto">
            <a:xfrm>
              <a:off x="4490" y="4667"/>
              <a:ext cx="4097" cy="34"/>
            </a:xfrm>
            <a:prstGeom prst="straightConnector1">
              <a:avLst/>
            </a:prstGeom>
            <a:noFill/>
            <a:ln w="12700">
              <a:solidFill>
                <a:srgbClr val="000000"/>
              </a:solidFill>
              <a:prstDash val="dash"/>
              <a:round/>
            </a:ln>
          </p:spPr>
        </p:cxnSp>
        <p:cxnSp>
          <p:nvCxnSpPr>
            <p:cNvPr id="10263" name="AutoShape 22"/>
            <p:cNvCxnSpPr>
              <a:cxnSpLocks noChangeShapeType="1"/>
            </p:cNvCxnSpPr>
            <p:nvPr/>
          </p:nvCxnSpPr>
          <p:spPr bwMode="auto">
            <a:xfrm flipV="1">
              <a:off x="6760" y="3179"/>
              <a:ext cx="10" cy="710"/>
            </a:xfrm>
            <a:prstGeom prst="straightConnector1">
              <a:avLst/>
            </a:prstGeom>
            <a:noFill/>
            <a:ln w="9525">
              <a:solidFill>
                <a:srgbClr val="000000"/>
              </a:solidFill>
              <a:round/>
              <a:tailEnd type="triangle" w="med" len="med"/>
            </a:ln>
          </p:spPr>
        </p:cxnSp>
        <p:cxnSp>
          <p:nvCxnSpPr>
            <p:cNvPr id="10264" name="AutoShape 23"/>
            <p:cNvCxnSpPr>
              <a:cxnSpLocks noChangeShapeType="1"/>
            </p:cNvCxnSpPr>
            <p:nvPr/>
          </p:nvCxnSpPr>
          <p:spPr bwMode="auto">
            <a:xfrm flipH="1" flipV="1">
              <a:off x="7247" y="2929"/>
              <a:ext cx="441" cy="1"/>
            </a:xfrm>
            <a:prstGeom prst="straightConnector1">
              <a:avLst/>
            </a:prstGeom>
            <a:noFill/>
            <a:ln w="9525">
              <a:solidFill>
                <a:srgbClr val="000000"/>
              </a:solidFill>
              <a:round/>
              <a:tailEnd type="triangle" w="med" len="med"/>
            </a:ln>
          </p:spPr>
        </p:cxnSp>
        <p:sp>
          <p:nvSpPr>
            <p:cNvPr id="10265" name="Text Box 19"/>
            <p:cNvSpPr txBox="1">
              <a:spLocks noChangeArrowheads="1"/>
            </p:cNvSpPr>
            <p:nvPr/>
          </p:nvSpPr>
          <p:spPr bwMode="auto">
            <a:xfrm>
              <a:off x="4388" y="4916"/>
              <a:ext cx="814" cy="383"/>
            </a:xfrm>
            <a:prstGeom prst="rect">
              <a:avLst/>
            </a:prstGeom>
            <a:solidFill>
              <a:srgbClr val="CCCC00"/>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zh-CN" altLang="en-US" sz="1800">
                  <a:latin typeface="STXinwei" pitchFamily="2" charset="-122"/>
                  <a:ea typeface="STXinwei" pitchFamily="2" charset="-122"/>
                </a:rPr>
                <a:t>字符设备</a:t>
              </a:r>
              <a:endParaRPr lang="zh-CN" altLang="en-US" sz="1800">
                <a:latin typeface="STXinwei" pitchFamily="2" charset="-122"/>
                <a:ea typeface="STXinwei" pitchFamily="2" charset="-122"/>
              </a:endParaRPr>
            </a:p>
          </p:txBody>
        </p:sp>
        <p:cxnSp>
          <p:nvCxnSpPr>
            <p:cNvPr id="10266" name="AutoShape 7"/>
            <p:cNvCxnSpPr>
              <a:cxnSpLocks noChangeShapeType="1"/>
              <a:stCxn id="10257" idx="2"/>
              <a:endCxn id="10265" idx="0"/>
            </p:cNvCxnSpPr>
            <p:nvPr/>
          </p:nvCxnSpPr>
          <p:spPr bwMode="auto">
            <a:xfrm flipH="1">
              <a:off x="4795" y="4099"/>
              <a:ext cx="603" cy="817"/>
            </a:xfrm>
            <a:prstGeom prst="straightConnector1">
              <a:avLst/>
            </a:prstGeom>
            <a:noFill/>
            <a:ln w="9525">
              <a:solidFill>
                <a:srgbClr val="000000"/>
              </a:solidFill>
              <a:round/>
              <a:tailEnd type="triangle" w="med" len="med"/>
            </a:ln>
          </p:spPr>
        </p:cxnSp>
        <p:sp>
          <p:nvSpPr>
            <p:cNvPr id="10267" name="Text Box 20"/>
            <p:cNvSpPr txBox="1">
              <a:spLocks noChangeArrowheads="1"/>
            </p:cNvSpPr>
            <p:nvPr/>
          </p:nvSpPr>
          <p:spPr bwMode="auto">
            <a:xfrm>
              <a:off x="6473" y="4916"/>
              <a:ext cx="584" cy="383"/>
            </a:xfrm>
            <a:prstGeom prst="rect">
              <a:avLst/>
            </a:prstGeom>
            <a:solidFill>
              <a:srgbClr val="CCCC00"/>
            </a:solidFill>
            <a:ln w="9525">
              <a:solidFill>
                <a:srgbClr val="000000"/>
              </a:solidFill>
              <a:miter lim="800000"/>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zh-CN" altLang="en-US">
                  <a:latin typeface="STXinwei" pitchFamily="2" charset="-122"/>
                  <a:ea typeface="STXinwei" pitchFamily="2" charset="-122"/>
                </a:rPr>
                <a:t> 网卡</a:t>
              </a:r>
              <a:endParaRPr lang="zh-CN" altLang="en-US">
                <a:latin typeface="STXinwei" pitchFamily="2" charset="-122"/>
                <a:ea typeface="STXinwei" pitchFamily="2" charset="-122"/>
              </a:endParaRPr>
            </a:p>
          </p:txBody>
        </p:sp>
        <p:cxnSp>
          <p:nvCxnSpPr>
            <p:cNvPr id="10268" name="AutoShape 3"/>
            <p:cNvCxnSpPr>
              <a:cxnSpLocks noChangeShapeType="1"/>
            </p:cNvCxnSpPr>
            <p:nvPr/>
          </p:nvCxnSpPr>
          <p:spPr bwMode="auto">
            <a:xfrm flipH="1">
              <a:off x="7426" y="2084"/>
              <a:ext cx="13" cy="2832"/>
            </a:xfrm>
            <a:prstGeom prst="straightConnector1">
              <a:avLst/>
            </a:prstGeom>
            <a:noFill/>
            <a:ln w="9525">
              <a:solidFill>
                <a:srgbClr val="000000"/>
              </a:solidFill>
              <a:prstDash val="dash"/>
              <a:round/>
              <a:tailEnd type="triangle" w="med" len="med"/>
            </a:ln>
          </p:spPr>
        </p:cxnSp>
        <p:sp>
          <p:nvSpPr>
            <p:cNvPr id="10270" name="Text Box 20"/>
            <p:cNvSpPr txBox="1">
              <a:spLocks noChangeArrowheads="1"/>
            </p:cNvSpPr>
            <p:nvPr/>
          </p:nvSpPr>
          <p:spPr bwMode="auto">
            <a:xfrm>
              <a:off x="8151" y="4916"/>
              <a:ext cx="763" cy="340"/>
            </a:xfrm>
            <a:prstGeom prst="rect">
              <a:avLst/>
            </a:prstGeom>
            <a:solidFill>
              <a:srgbClr val="CCFFCC"/>
            </a:solidFill>
            <a:ln>
              <a:noFill/>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zh-CN" altLang="en-US" dirty="0">
                  <a:solidFill>
                    <a:srgbClr val="FF0000"/>
                  </a:solidFill>
                  <a:latin typeface="STXinwei" pitchFamily="2" charset="-122"/>
                  <a:ea typeface="STXinwei" pitchFamily="2" charset="-122"/>
                </a:rPr>
                <a:t>硬件层</a:t>
              </a:r>
              <a:endParaRPr lang="zh-CN" altLang="en-US" dirty="0">
                <a:solidFill>
                  <a:srgbClr val="FF0000"/>
                </a:solidFill>
                <a:latin typeface="STXinwei" pitchFamily="2" charset="-122"/>
                <a:ea typeface="STXinwei" pitchFamily="2" charset="-122"/>
              </a:endParaRPr>
            </a:p>
          </p:txBody>
        </p:sp>
        <p:sp>
          <p:nvSpPr>
            <p:cNvPr id="10271" name="Text Box 20"/>
            <p:cNvSpPr txBox="1">
              <a:spLocks noChangeArrowheads="1"/>
            </p:cNvSpPr>
            <p:nvPr/>
          </p:nvSpPr>
          <p:spPr bwMode="auto">
            <a:xfrm>
              <a:off x="8151" y="4349"/>
              <a:ext cx="763" cy="340"/>
            </a:xfrm>
            <a:prstGeom prst="rect">
              <a:avLst/>
            </a:prstGeom>
            <a:solidFill>
              <a:srgbClr val="CCFFCC"/>
            </a:solidFill>
            <a:ln>
              <a:noFill/>
            </a:ln>
          </p:spPr>
          <p:txBody>
            <a:bodyPr anchor="ctr" anchorCtr="1"/>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just" eaLnBrk="1" hangingPunct="1"/>
              <a:r>
                <a:rPr lang="zh-CN" altLang="en-US">
                  <a:solidFill>
                    <a:srgbClr val="FF0000"/>
                  </a:solidFill>
                  <a:latin typeface="STXinwei" pitchFamily="2" charset="-122"/>
                  <a:ea typeface="STXinwei" pitchFamily="2" charset="-122"/>
                </a:rPr>
                <a:t>软件层</a:t>
              </a:r>
              <a:endParaRPr lang="zh-CN" altLang="en-US">
                <a:solidFill>
                  <a:srgbClr val="FF0000"/>
                </a:solidFill>
                <a:latin typeface="STXinwei" pitchFamily="2" charset="-122"/>
                <a:ea typeface="STXinwei" pitchFamily="2" charset="-122"/>
              </a:endParaRPr>
            </a:p>
          </p:txBody>
        </p:sp>
      </p:grpSp>
      <p:sp>
        <p:nvSpPr>
          <p:cNvPr id="2" name="标题 1"/>
          <p:cNvSpPr>
            <a:spLocks noGrp="1"/>
          </p:cNvSpPr>
          <p:nvPr>
            <p:ph type="title"/>
          </p:nvPr>
        </p:nvSpPr>
        <p:spPr/>
        <p:txBody>
          <a:bodyPr/>
          <a:lstStyle/>
          <a:p>
            <a:r>
              <a:rPr kumimoji="1" lang="en-US" altLang="zh-CN" dirty="0"/>
              <a:t>Linux</a:t>
            </a:r>
            <a:r>
              <a:rPr kumimoji="1" lang="zh-CN" altLang="zh-CN" dirty="0"/>
              <a:t>内核子系统及其依赖关系</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Linux</a:t>
            </a:r>
            <a:r>
              <a:rPr kumimoji="1" lang="zh-CN" altLang="zh-CN" dirty="0"/>
              <a:t>内核子系统依赖关系</a:t>
            </a:r>
            <a:r>
              <a:rPr kumimoji="1" lang="zh-CN" altLang="en-US" dirty="0"/>
              <a:t>举例</a:t>
            </a:r>
            <a:endParaRPr kumimoji="1" lang="zh-CN" altLang="en-US" dirty="0"/>
          </a:p>
        </p:txBody>
      </p:sp>
      <p:sp>
        <p:nvSpPr>
          <p:cNvPr id="3" name="内容占位符 2"/>
          <p:cNvSpPr>
            <a:spLocks noGrp="1"/>
          </p:cNvSpPr>
          <p:nvPr>
            <p:ph idx="1"/>
          </p:nvPr>
        </p:nvSpPr>
        <p:spPr/>
        <p:txBody>
          <a:bodyPr/>
          <a:lstStyle/>
          <a:p>
            <a:r>
              <a:rPr lang="zh-CN" altLang="zh-CN" dirty="0">
                <a:latin typeface="华文新魏"/>
                <a:ea typeface="华文新魏"/>
                <a:cs typeface="华文新魏"/>
              </a:rPr>
              <a:t>其他子系统大都依赖于</a:t>
            </a:r>
            <a:r>
              <a:rPr lang="zh-CN" altLang="zh-CN" dirty="0">
                <a:solidFill>
                  <a:srgbClr val="FF0000"/>
                </a:solidFill>
                <a:latin typeface="华文新魏"/>
                <a:ea typeface="华文新魏"/>
                <a:cs typeface="华文新魏"/>
              </a:rPr>
              <a:t>进程调度</a:t>
            </a:r>
            <a:endParaRPr lang="en-US" altLang="zh-CN" dirty="0">
              <a:solidFill>
                <a:srgbClr val="FF0000"/>
              </a:solidFill>
              <a:latin typeface="华文新魏"/>
              <a:ea typeface="华文新魏"/>
              <a:cs typeface="华文新魏"/>
            </a:endParaRPr>
          </a:p>
          <a:p>
            <a:r>
              <a:rPr lang="zh-CN" altLang="zh-CN" dirty="0">
                <a:solidFill>
                  <a:srgbClr val="FF0000"/>
                </a:solidFill>
                <a:latin typeface="华文新魏"/>
                <a:ea typeface="华文新魏"/>
                <a:cs typeface="华文新魏"/>
              </a:rPr>
              <a:t>进程管理</a:t>
            </a:r>
            <a:r>
              <a:rPr lang="zh-CN" altLang="zh-CN" dirty="0">
                <a:latin typeface="华文新魏"/>
                <a:ea typeface="华文新魏"/>
                <a:cs typeface="华文新魏"/>
              </a:rPr>
              <a:t>与</a:t>
            </a:r>
            <a:r>
              <a:rPr lang="zh-CN" altLang="zh-CN" dirty="0">
                <a:solidFill>
                  <a:srgbClr val="FF0000"/>
                </a:solidFill>
                <a:latin typeface="华文新魏"/>
                <a:ea typeface="华文新魏"/>
                <a:cs typeface="华文新魏"/>
              </a:rPr>
              <a:t>虚存管理</a:t>
            </a:r>
            <a:r>
              <a:rPr lang="zh-CN" altLang="zh-CN" dirty="0">
                <a:latin typeface="华文新魏"/>
                <a:ea typeface="华文新魏"/>
                <a:cs typeface="华文新魏"/>
              </a:rPr>
              <a:t>之间的依赖关系</a:t>
            </a:r>
            <a:endParaRPr lang="en-US" altLang="zh-CN" dirty="0">
              <a:latin typeface="华文新魏"/>
              <a:ea typeface="华文新魏"/>
              <a:cs typeface="华文新魏"/>
            </a:endParaRPr>
          </a:p>
          <a:p>
            <a:r>
              <a:rPr lang="zh-CN" altLang="zh-CN" dirty="0">
                <a:solidFill>
                  <a:srgbClr val="FF0000"/>
                </a:solidFill>
                <a:latin typeface="华文新魏"/>
                <a:ea typeface="华文新魏"/>
                <a:cs typeface="华文新魏"/>
              </a:rPr>
              <a:t>进程通信</a:t>
            </a:r>
            <a:r>
              <a:rPr lang="zh-CN" altLang="zh-CN" dirty="0">
                <a:latin typeface="华文新魏"/>
                <a:ea typeface="华文新魏"/>
                <a:cs typeface="华文新魏"/>
              </a:rPr>
              <a:t>与</a:t>
            </a:r>
            <a:r>
              <a:rPr lang="zh-CN" altLang="zh-CN" dirty="0">
                <a:solidFill>
                  <a:srgbClr val="FF0000"/>
                </a:solidFill>
                <a:latin typeface="华文新魏"/>
                <a:ea typeface="华文新魏"/>
                <a:cs typeface="华文新魏"/>
              </a:rPr>
              <a:t>虚存管理</a:t>
            </a:r>
            <a:r>
              <a:rPr lang="zh-CN" altLang="zh-CN" dirty="0">
                <a:latin typeface="华文新魏"/>
                <a:ea typeface="华文新魏"/>
                <a:cs typeface="华文新魏"/>
              </a:rPr>
              <a:t>之间的依赖关系</a:t>
            </a:r>
            <a:endParaRPr lang="en-US" altLang="zh-CN" dirty="0">
              <a:latin typeface="华文新魏"/>
              <a:ea typeface="华文新魏"/>
              <a:cs typeface="华文新魏"/>
            </a:endParaRPr>
          </a:p>
          <a:p>
            <a:r>
              <a:rPr lang="en-US" altLang="zh-CN" dirty="0">
                <a:solidFill>
                  <a:srgbClr val="FF0000"/>
                </a:solidFill>
                <a:latin typeface="华文新魏"/>
                <a:ea typeface="华文新魏"/>
                <a:cs typeface="华文新魏"/>
              </a:rPr>
              <a:t>VFS</a:t>
            </a:r>
            <a:r>
              <a:rPr lang="zh-CN" altLang="zh-CN" dirty="0">
                <a:latin typeface="华文新魏"/>
                <a:ea typeface="华文新魏"/>
                <a:cs typeface="华文新魏"/>
              </a:rPr>
              <a:t>与</a:t>
            </a:r>
            <a:r>
              <a:rPr lang="zh-CN" altLang="zh-CN" dirty="0">
                <a:solidFill>
                  <a:srgbClr val="FF0000"/>
                </a:solidFill>
                <a:latin typeface="华文新魏"/>
                <a:ea typeface="华文新魏"/>
                <a:cs typeface="华文新魏"/>
              </a:rPr>
              <a:t>网络子系统</a:t>
            </a:r>
            <a:r>
              <a:rPr lang="zh-CN" altLang="zh-CN" dirty="0">
                <a:latin typeface="华文新魏"/>
                <a:ea typeface="华文新魏"/>
                <a:cs typeface="华文新魏"/>
              </a:rPr>
              <a:t>之间的依赖关系</a:t>
            </a:r>
            <a:endParaRPr lang="en-US" altLang="zh-CN" dirty="0">
              <a:latin typeface="华文新魏"/>
              <a:ea typeface="华文新魏"/>
              <a:cs typeface="华文新魏"/>
            </a:endParaRPr>
          </a:p>
          <a:p>
            <a:r>
              <a:rPr lang="en-US" altLang="zh-CN" dirty="0">
                <a:solidFill>
                  <a:srgbClr val="FF0000"/>
                </a:solidFill>
                <a:latin typeface="华文新魏"/>
                <a:ea typeface="华文新魏"/>
                <a:cs typeface="华文新魏"/>
              </a:rPr>
              <a:t>VFS</a:t>
            </a:r>
            <a:r>
              <a:rPr lang="zh-CN" altLang="zh-CN" dirty="0">
                <a:latin typeface="华文新魏"/>
                <a:ea typeface="华文新魏"/>
                <a:cs typeface="华文新魏"/>
              </a:rPr>
              <a:t>与</a:t>
            </a:r>
            <a:r>
              <a:rPr lang="zh-CN" altLang="zh-CN" dirty="0">
                <a:solidFill>
                  <a:srgbClr val="FF0000"/>
                </a:solidFill>
                <a:latin typeface="华文新魏"/>
                <a:ea typeface="华文新魏"/>
                <a:cs typeface="华文新魏"/>
              </a:rPr>
              <a:t>虚存管理</a:t>
            </a:r>
            <a:r>
              <a:rPr lang="zh-CN" altLang="zh-CN" dirty="0">
                <a:latin typeface="华文新魏"/>
                <a:ea typeface="华文新魏"/>
                <a:cs typeface="华文新魏"/>
              </a:rPr>
              <a:t>之间的依赖关系</a:t>
            </a:r>
            <a:endParaRPr lang="en-US" altLang="zh-CN" dirty="0">
              <a:latin typeface="华文新魏"/>
              <a:ea typeface="华文新魏"/>
              <a:cs typeface="华文新魏"/>
            </a:endParaRPr>
          </a:p>
          <a:p>
            <a:r>
              <a:rPr lang="en-US" altLang="zh-CN" dirty="0">
                <a:solidFill>
                  <a:srgbClr val="FF0000"/>
                </a:solidFill>
                <a:latin typeface="华文新魏"/>
                <a:ea typeface="华文新魏"/>
                <a:cs typeface="华文新魏"/>
              </a:rPr>
              <a:t>VFS</a:t>
            </a:r>
            <a:r>
              <a:rPr lang="zh-CN" altLang="zh-CN" dirty="0">
                <a:latin typeface="华文新魏"/>
                <a:ea typeface="华文新魏"/>
                <a:cs typeface="华文新魏"/>
              </a:rPr>
              <a:t>与</a:t>
            </a:r>
            <a:r>
              <a:rPr lang="zh-CN" altLang="zh-CN" dirty="0">
                <a:solidFill>
                  <a:srgbClr val="FF0000"/>
                </a:solidFill>
                <a:latin typeface="华文新魏"/>
                <a:ea typeface="华文新魏"/>
                <a:cs typeface="华文新魏"/>
              </a:rPr>
              <a:t>设备管理子系统</a:t>
            </a:r>
            <a:r>
              <a:rPr lang="zh-CN" altLang="zh-CN" dirty="0">
                <a:latin typeface="华文新魏"/>
                <a:ea typeface="华文新魏"/>
                <a:cs typeface="华文新魏"/>
              </a:rPr>
              <a:t>之间的依赖关系</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214422"/>
            <a:ext cx="8964488" cy="5589587"/>
          </a:xfrm>
        </p:spPr>
        <p:txBody>
          <a:bodyPr/>
          <a:lstStyle/>
          <a:p>
            <a:r>
              <a:rPr lang="zh-CN" altLang="en-US" dirty="0">
                <a:solidFill>
                  <a:srgbClr val="FF0000"/>
                </a:solidFill>
                <a:effectLst>
                  <a:outerShdw blurRad="38100" dist="38100" dir="2700000" algn="tl">
                    <a:srgbClr val="000000">
                      <a:alpha val="43137"/>
                    </a:srgbClr>
                  </a:outerShdw>
                </a:effectLst>
                <a:latin typeface="STXinwei" pitchFamily="2" charset="-122"/>
                <a:ea typeface="STXinwei" pitchFamily="2" charset="-122"/>
              </a:rPr>
              <a:t>可加载内核模块</a:t>
            </a:r>
            <a:r>
              <a:rPr lang="en-US" altLang="zh-CN" i="1" dirty="0">
                <a:latin typeface="STXinwei" pitchFamily="2" charset="-122"/>
                <a:ea typeface="STXinwei" pitchFamily="2" charset="-122"/>
              </a:rPr>
              <a:t>(Loadable Kernel Module)</a:t>
            </a:r>
            <a:endParaRPr lang="en-US" altLang="zh-CN" dirty="0">
              <a:effectLst>
                <a:outerShdw blurRad="38100" dist="38100" dir="2700000" algn="tl">
                  <a:srgbClr val="000000">
                    <a:alpha val="43137"/>
                  </a:srgbClr>
                </a:outerShdw>
              </a:effectLst>
              <a:latin typeface="STXinwei" pitchFamily="2" charset="-122"/>
              <a:ea typeface="STXinwei" pitchFamily="2" charset="-122"/>
            </a:endParaRPr>
          </a:p>
          <a:p>
            <a:pPr lvl="1"/>
            <a:r>
              <a:rPr lang="zh-CN" altLang="en-US" dirty="0">
                <a:latin typeface="STXinwei" pitchFamily="2" charset="-122"/>
                <a:ea typeface="STXinwei" pitchFamily="2" charset="-122"/>
              </a:rPr>
              <a:t>模块实际上是一种目标对象文件，没有链接，不能独立运行</a:t>
            </a:r>
            <a:endParaRPr lang="en-US" altLang="zh-CN" dirty="0">
              <a:latin typeface="STXinwei" pitchFamily="2" charset="-122"/>
              <a:ea typeface="STXinwei" pitchFamily="2" charset="-122"/>
            </a:endParaRPr>
          </a:p>
          <a:p>
            <a:pPr lvl="1"/>
            <a:r>
              <a:rPr lang="zh-CN" altLang="en-US" dirty="0">
                <a:latin typeface="STXinwei" pitchFamily="2" charset="-122"/>
                <a:ea typeface="STXinwei" pitchFamily="2" charset="-122"/>
              </a:rPr>
              <a:t>其代码可以在系统运行时链接到系统中，作为内核的一部分运行或从内核中取下，从而可以动态扩充内核的功能（</a:t>
            </a:r>
            <a:r>
              <a:rPr lang="zh-CN" altLang="en-US" dirty="0">
                <a:solidFill>
                  <a:srgbClr val="FF0000"/>
                </a:solidFill>
                <a:latin typeface="STXinwei" pitchFamily="2" charset="-122"/>
                <a:ea typeface="STXinwei" pitchFamily="2" charset="-122"/>
              </a:rPr>
              <a:t>不需要重新编译内核</a:t>
            </a:r>
            <a:r>
              <a:rPr lang="zh-CN" altLang="en-US" dirty="0">
                <a:latin typeface="STXinwei" pitchFamily="2" charset="-122"/>
                <a:ea typeface="STXinwei" pitchFamily="2" charset="-122"/>
              </a:rPr>
              <a:t>）</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这种目标代码通常由一组函数和数据结构组成</a:t>
            </a:r>
            <a:endParaRPr lang="zh-CN" altLang="en-US" dirty="0">
              <a:latin typeface="STXinwei" pitchFamily="2" charset="-122"/>
              <a:ea typeface="STXinwei" pitchFamily="2" charset="-122"/>
            </a:endParaRPr>
          </a:p>
          <a:p>
            <a:endParaRPr lang="en-US" altLang="zh-CN" dirty="0">
              <a:solidFill>
                <a:srgbClr val="FF0000"/>
              </a:solidFill>
              <a:effectLst>
                <a:outerShdw blurRad="38100" dist="38100" dir="2700000" algn="tl">
                  <a:srgbClr val="000000">
                    <a:alpha val="43137"/>
                  </a:srgbClr>
                </a:outerShdw>
              </a:effectLst>
            </a:endParaRPr>
          </a:p>
        </p:txBody>
      </p:sp>
      <p:sp>
        <p:nvSpPr>
          <p:cNvPr id="3" name="灯片编号占位符 2"/>
          <p:cNvSpPr>
            <a:spLocks noGrp="1"/>
          </p:cNvSpPr>
          <p:nvPr>
            <p:ph type="sldNum" sz="quarter" idx="4294967295"/>
          </p:nvPr>
        </p:nvSpPr>
        <p:spPr>
          <a:xfrm>
            <a:off x="8528661"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en-US" altLang="zh-CN" dirty="0"/>
              <a:t>Linux</a:t>
            </a:r>
            <a:r>
              <a:rPr lang="zh-CN" altLang="en-US" dirty="0"/>
              <a:t>内核的可加载内核模块机制</a:t>
            </a:r>
            <a:endParaRPr lang="zh-CN" altLang="en-US" dirty="0"/>
          </a:p>
        </p:txBody>
      </p:sp>
    </p:spTree>
  </p:cSld>
  <p:clrMapOvr>
    <a:masterClrMapping/>
  </p:clrMapOvr>
  <p:transition spd="slow">
    <p:wip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8545595"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内核模块的优点</a:t>
            </a:r>
            <a:endParaRPr lang="zh-CN" altLang="en-US" dirty="0"/>
          </a:p>
        </p:txBody>
      </p:sp>
      <p:sp>
        <p:nvSpPr>
          <p:cNvPr id="6" name="内容占位符 5"/>
          <p:cNvSpPr>
            <a:spLocks noGrp="1"/>
          </p:cNvSpPr>
          <p:nvPr>
            <p:ph idx="1"/>
          </p:nvPr>
        </p:nvSpPr>
        <p:spPr/>
        <p:txBody>
          <a:bodyPr/>
          <a:lstStyle/>
          <a:p>
            <a:pPr marL="447675" lvl="1" indent="-447675">
              <a:buClr>
                <a:srgbClr val="CC6600"/>
              </a:buClr>
              <a:buSzPct val="70000"/>
              <a:buFont typeface="Wingdings" charset="2"/>
              <a:buChar char="n"/>
            </a:pPr>
            <a:r>
              <a:rPr lang="zh-CN" altLang="en-US" sz="2800" dirty="0">
                <a:latin typeface="华文新魏"/>
                <a:ea typeface="华文新魏"/>
                <a:cs typeface="华文新魏"/>
              </a:rPr>
              <a:t>使得内核更加紧凑和灵活，可扩展 </a:t>
            </a:r>
            <a:endParaRPr lang="zh-CN" altLang="en-US" sz="2800" dirty="0">
              <a:latin typeface="华文新魏"/>
              <a:ea typeface="华文新魏"/>
              <a:cs typeface="华文新魏"/>
            </a:endParaRPr>
          </a:p>
          <a:p>
            <a:pPr marL="447675" lvl="1" indent="-447675">
              <a:buClr>
                <a:srgbClr val="CC6600"/>
              </a:buClr>
              <a:buSzPct val="70000"/>
              <a:buFont typeface="Wingdings" charset="2"/>
              <a:buChar char="n"/>
            </a:pPr>
            <a:r>
              <a:rPr lang="zh-CN" altLang="en-US" sz="2800" dirty="0">
                <a:latin typeface="华文新魏"/>
                <a:ea typeface="华文新魏"/>
                <a:cs typeface="华文新魏"/>
              </a:rPr>
              <a:t>修改模块时，不必全部重新编译整个内核</a:t>
            </a:r>
            <a:endParaRPr lang="en-US" altLang="zh-CN" sz="2800" dirty="0">
              <a:latin typeface="华文新魏"/>
              <a:ea typeface="华文新魏"/>
              <a:cs typeface="华文新魏"/>
            </a:endParaRPr>
          </a:p>
          <a:p>
            <a:pPr lvl="1"/>
            <a:r>
              <a:rPr lang="zh-CN" altLang="en-US" dirty="0"/>
              <a:t>系统如果需要使用新模块，只要编译相应的模块，</a:t>
            </a:r>
            <a:r>
              <a:rPr lang="zh-CN" altLang="en-US" sz="2800" dirty="0">
                <a:latin typeface="华文新魏"/>
                <a:ea typeface="华文新魏"/>
                <a:cs typeface="华文新魏"/>
              </a:rPr>
              <a:t>然后将模块插入</a:t>
            </a:r>
            <a:r>
              <a:rPr lang="zh-CN" altLang="en-US" dirty="0"/>
              <a:t>即可</a:t>
            </a:r>
            <a:endParaRPr lang="zh-CN" altLang="en-US" dirty="0"/>
          </a:p>
          <a:p>
            <a:pPr marL="447675" lvl="1" indent="-447675">
              <a:buClr>
                <a:srgbClr val="CC6600"/>
              </a:buClr>
              <a:buSzPct val="70000"/>
              <a:buFont typeface="Wingdings" charset="2"/>
              <a:buChar char="n"/>
            </a:pPr>
            <a:r>
              <a:rPr lang="zh-CN" altLang="en-US" sz="2800" dirty="0">
                <a:latin typeface="华文新魏"/>
                <a:ea typeface="华文新魏"/>
                <a:cs typeface="华文新魏"/>
              </a:rPr>
              <a:t>模块可以不依赖于特定硬件平台</a:t>
            </a:r>
            <a:endParaRPr lang="zh-CN" altLang="en-US" sz="2800" dirty="0">
              <a:latin typeface="华文新魏"/>
              <a:ea typeface="华文新魏"/>
              <a:cs typeface="华文新魏"/>
            </a:endParaRPr>
          </a:p>
          <a:p>
            <a:pPr marL="447675" lvl="1" indent="-447675">
              <a:buClr>
                <a:srgbClr val="CC6600"/>
              </a:buClr>
              <a:buSzPct val="70000"/>
              <a:buFont typeface="Wingdings" charset="2"/>
              <a:buChar char="n"/>
            </a:pPr>
            <a:r>
              <a:rPr lang="zh-CN" altLang="en-US" sz="2800" dirty="0">
                <a:latin typeface="华文新魏"/>
                <a:ea typeface="华文新魏"/>
                <a:cs typeface="华文新魏"/>
              </a:rPr>
              <a:t>模块的目标代码一旦被链接到内核，其作用域和静态链接的内核目标代码完全等价</a:t>
            </a:r>
            <a:endParaRPr lang="zh-CN" altLang="en-US" sz="2800" dirty="0">
              <a:latin typeface="华文新魏"/>
              <a:ea typeface="华文新魏"/>
              <a:cs typeface="华文新魏"/>
            </a:endParaRPr>
          </a:p>
          <a:p>
            <a:endParaRPr kumimoji="1" lang="zh-CN" altLang="en-US" dirty="0"/>
          </a:p>
        </p:txBody>
      </p:sp>
    </p:spTree>
  </p:cSld>
  <p:clrMapOvr>
    <a:masterClrMapping/>
  </p:clrMapOvr>
  <p:transition spd="slow">
    <p:wip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并不是所有地方都使用内核模块</a:t>
            </a:r>
            <a:endParaRPr lang="en-US" altLang="zh-CN" dirty="0"/>
          </a:p>
          <a:p>
            <a:pPr lvl="1"/>
            <a:r>
              <a:rPr lang="zh-CN" altLang="en-US" dirty="0"/>
              <a:t>设备驱动程序</a:t>
            </a:r>
            <a:endParaRPr lang="en-US" altLang="zh-CN" dirty="0"/>
          </a:p>
          <a:p>
            <a:pPr lvl="1"/>
            <a:r>
              <a:rPr lang="zh-CN" altLang="en-US" dirty="0"/>
              <a:t>文件系统驱动程序</a:t>
            </a:r>
            <a:endParaRPr lang="en-US" altLang="zh-CN" dirty="0"/>
          </a:p>
          <a:p>
            <a:pPr lvl="1"/>
            <a:r>
              <a:rPr lang="zh-CN" altLang="en-US" dirty="0"/>
              <a:t>系统调用</a:t>
            </a:r>
            <a:endParaRPr lang="en-US" altLang="zh-CN" dirty="0"/>
          </a:p>
          <a:p>
            <a:pPr lvl="2"/>
            <a:r>
              <a:rPr lang="zh-CN" altLang="en-US" dirty="0"/>
              <a:t>大部分系统调用属于基础内核，也可以内核模块方式增加新的系统调用或者覆盖现有基于内核模块方式实现的系统调用</a:t>
            </a:r>
            <a:endParaRPr lang="zh-CN" altLang="en-US" dirty="0"/>
          </a:p>
        </p:txBody>
      </p:sp>
      <p:sp>
        <p:nvSpPr>
          <p:cNvPr id="3" name="灯片编号占位符 2"/>
          <p:cNvSpPr>
            <a:spLocks noGrp="1"/>
          </p:cNvSpPr>
          <p:nvPr>
            <p:ph type="sldNum" sz="quarter" idx="4294967295"/>
          </p:nvPr>
        </p:nvSpPr>
        <p:spPr>
          <a:xfrm>
            <a:off x="8545760"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内核模块的使用</a:t>
            </a:r>
            <a:endParaRPr lang="zh-CN" altLang="en-US" dirty="0"/>
          </a:p>
        </p:txBody>
      </p:sp>
    </p:spTree>
  </p:cSld>
  <p:clrMapOvr>
    <a:masterClrMapping/>
  </p:clrMapOvr>
  <p:transition spd="slow">
    <p:wip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STXinwei" pitchFamily="2" charset="-122"/>
                <a:ea typeface="STXinwei" pitchFamily="2" charset="-122"/>
              </a:rPr>
              <a:t>insmod</a:t>
            </a:r>
            <a:r>
              <a:rPr lang="zh-CN" altLang="en-US" dirty="0">
                <a:latin typeface="STXinwei" pitchFamily="2" charset="-122"/>
                <a:ea typeface="STXinwei" pitchFamily="2" charset="-122"/>
              </a:rPr>
              <a:t>命令</a:t>
            </a:r>
            <a:endParaRPr lang="en-US" altLang="zh-CN" dirty="0">
              <a:latin typeface="STXinwei" pitchFamily="2" charset="-122"/>
              <a:ea typeface="STXinwei" pitchFamily="2" charset="-122"/>
            </a:endParaRPr>
          </a:p>
          <a:p>
            <a:pPr lvl="1"/>
            <a:r>
              <a:rPr lang="zh-CN" altLang="en-US" dirty="0">
                <a:latin typeface="STXinwei" pitchFamily="2" charset="-122"/>
                <a:ea typeface="STXinwei" pitchFamily="2" charset="-122"/>
                <a:cs typeface="Times New Roman" pitchFamily="18" charset="0"/>
              </a:rPr>
              <a:t>将模块以目标代码形式插入到内核中</a:t>
            </a:r>
            <a:endParaRPr lang="en-US" altLang="zh-CN" dirty="0">
              <a:latin typeface="STXinwei" pitchFamily="2" charset="-122"/>
              <a:ea typeface="STXinwei" pitchFamily="2" charset="-122"/>
              <a:cs typeface="Times New Roman" pitchFamily="18" charset="0"/>
            </a:endParaRPr>
          </a:p>
          <a:p>
            <a:pPr lvl="1"/>
            <a:r>
              <a:rPr lang="zh-CN" altLang="en-US" dirty="0">
                <a:latin typeface="STXinwei" pitchFamily="2" charset="-122"/>
                <a:ea typeface="STXinwei" pitchFamily="2" charset="-122"/>
                <a:cs typeface="Times New Roman" pitchFamily="18" charset="0"/>
              </a:rPr>
              <a:t>只有超级用户才能使用这个命令，命令格式为</a:t>
            </a:r>
            <a:endParaRPr lang="en-US" altLang="zh-CN" dirty="0">
              <a:latin typeface="STXinwei" pitchFamily="2" charset="-122"/>
              <a:ea typeface="STXinwei" pitchFamily="2" charset="-122"/>
              <a:cs typeface="Times New Roman" pitchFamily="18" charset="0"/>
            </a:endParaRPr>
          </a:p>
          <a:p>
            <a:pPr lvl="2"/>
            <a:r>
              <a:rPr lang="en-US" altLang="zh-CN" dirty="0">
                <a:latin typeface="STXinwei" pitchFamily="2" charset="-122"/>
                <a:ea typeface="STXinwei" pitchFamily="2" charset="-122"/>
              </a:rPr>
              <a:t># insmod [path] </a:t>
            </a:r>
            <a:r>
              <a:rPr lang="en-US" altLang="zh-CN" dirty="0" err="1">
                <a:latin typeface="STXinwei" pitchFamily="2" charset="-122"/>
                <a:ea typeface="STXinwei" pitchFamily="2" charset="-122"/>
              </a:rPr>
              <a:t>modulename.c</a:t>
            </a:r>
            <a:endParaRPr lang="en-US" altLang="zh-CN" dirty="0">
              <a:latin typeface="STXinwei" pitchFamily="2" charset="-122"/>
              <a:ea typeface="STXinwei" pitchFamily="2" charset="-122"/>
            </a:endParaRPr>
          </a:p>
          <a:p>
            <a:r>
              <a:rPr lang="en-US" altLang="zh-CN" dirty="0" err="1">
                <a:latin typeface="STXinwei" pitchFamily="2" charset="-122"/>
                <a:ea typeface="STXinwei" pitchFamily="2" charset="-122"/>
              </a:rPr>
              <a:t>rmmod</a:t>
            </a:r>
            <a:r>
              <a:rPr lang="zh-CN" altLang="en-US" dirty="0">
                <a:latin typeface="STXinwei" pitchFamily="2" charset="-122"/>
                <a:ea typeface="STXinwei" pitchFamily="2" charset="-122"/>
              </a:rPr>
              <a:t>命令</a:t>
            </a:r>
            <a:endParaRPr lang="en-US" altLang="zh-CN" dirty="0">
              <a:latin typeface="STXinwei" pitchFamily="2" charset="-122"/>
              <a:ea typeface="STXinwei" pitchFamily="2" charset="-122"/>
            </a:endParaRPr>
          </a:p>
          <a:p>
            <a:pPr lvl="1"/>
            <a:r>
              <a:rPr lang="zh-CN" altLang="en-US" dirty="0">
                <a:latin typeface="STXinwei" pitchFamily="2" charset="-122"/>
                <a:ea typeface="STXinwei" pitchFamily="2" charset="-122"/>
                <a:cs typeface="Times New Roman" pitchFamily="18" charset="0"/>
              </a:rPr>
              <a:t>将已经插入内核的模块从内核中移出，命令格式为</a:t>
            </a:r>
            <a:endParaRPr lang="en-US" altLang="zh-CN" dirty="0">
              <a:latin typeface="STXinwei" pitchFamily="2" charset="-122"/>
              <a:ea typeface="STXinwei" pitchFamily="2" charset="-122"/>
              <a:cs typeface="Times New Roman" pitchFamily="18" charset="0"/>
            </a:endParaRPr>
          </a:p>
          <a:p>
            <a:pPr lvl="2"/>
            <a:r>
              <a:rPr lang="en-US" altLang="zh-CN" dirty="0">
                <a:latin typeface="STXinwei" pitchFamily="2" charset="-122"/>
                <a:ea typeface="STXinwei" pitchFamily="2" charset="-122"/>
              </a:rPr>
              <a:t>#</a:t>
            </a:r>
            <a:r>
              <a:rPr lang="en-US" altLang="zh-CN" dirty="0" err="1">
                <a:latin typeface="STXinwei" pitchFamily="2" charset="-122"/>
                <a:ea typeface="STXinwei" pitchFamily="2" charset="-122"/>
              </a:rPr>
              <a:t>rmmod</a:t>
            </a:r>
            <a:r>
              <a:rPr lang="en-US" altLang="zh-CN" dirty="0">
                <a:latin typeface="STXinwei" pitchFamily="2" charset="-122"/>
                <a:ea typeface="STXinwei" pitchFamily="2" charset="-122"/>
              </a:rPr>
              <a:t> [path] </a:t>
            </a:r>
            <a:r>
              <a:rPr lang="en-US" altLang="zh-CN" dirty="0" err="1">
                <a:latin typeface="STXinwei" pitchFamily="2" charset="-122"/>
                <a:ea typeface="STXinwei" pitchFamily="2" charset="-122"/>
              </a:rPr>
              <a:t>modulename.c</a:t>
            </a:r>
            <a:endParaRPr lang="en-US" altLang="zh-CN" dirty="0">
              <a:latin typeface="STXinwei" pitchFamily="2" charset="-122"/>
              <a:ea typeface="STXinwei" pitchFamily="2" charset="-122"/>
            </a:endParaRPr>
          </a:p>
          <a:p>
            <a:r>
              <a:rPr lang="en-US" altLang="zh-CN" dirty="0" err="1">
                <a:latin typeface="STXinwei" pitchFamily="2" charset="-122"/>
                <a:ea typeface="STXinwei" pitchFamily="2" charset="-122"/>
              </a:rPr>
              <a:t>lsmod</a:t>
            </a:r>
            <a:r>
              <a:rPr lang="zh-CN" altLang="en-US" dirty="0">
                <a:latin typeface="STXinwei" pitchFamily="2" charset="-122"/>
                <a:ea typeface="STXinwei" pitchFamily="2" charset="-122"/>
              </a:rPr>
              <a:t>命令</a:t>
            </a:r>
            <a:endParaRPr lang="en-US" altLang="zh-CN" dirty="0">
              <a:latin typeface="STXinwei" pitchFamily="2" charset="-122"/>
              <a:ea typeface="STXinwei" pitchFamily="2" charset="-122"/>
            </a:endParaRPr>
          </a:p>
          <a:p>
            <a:pPr lvl="1"/>
            <a:r>
              <a:rPr lang="zh-CN" altLang="en-US" dirty="0">
                <a:latin typeface="STXinwei" pitchFamily="2" charset="-122"/>
                <a:ea typeface="STXinwei" pitchFamily="2" charset="-122"/>
                <a:cs typeface="Times New Roman" pitchFamily="18" charset="0"/>
              </a:rPr>
              <a:t>显示当前系统中正在使用的模块信息，命令格式为</a:t>
            </a:r>
            <a:endParaRPr lang="en-US" altLang="zh-CN" dirty="0">
              <a:latin typeface="STXinwei" pitchFamily="2" charset="-122"/>
              <a:ea typeface="STXinwei" pitchFamily="2" charset="-122"/>
              <a:cs typeface="Times New Roman" pitchFamily="18" charset="0"/>
            </a:endParaRPr>
          </a:p>
          <a:p>
            <a:pPr lvl="2"/>
            <a:r>
              <a:rPr lang="en-US" altLang="zh-CN" dirty="0">
                <a:latin typeface="STXinwei" pitchFamily="2" charset="-122"/>
                <a:ea typeface="STXinwei" pitchFamily="2" charset="-122"/>
              </a:rPr>
              <a:t>#</a:t>
            </a:r>
            <a:r>
              <a:rPr lang="en-US" altLang="zh-CN" dirty="0" err="1">
                <a:latin typeface="STXinwei" pitchFamily="2" charset="-122"/>
                <a:ea typeface="STXinwei" pitchFamily="2" charset="-122"/>
              </a:rPr>
              <a:t>lsmod</a:t>
            </a:r>
            <a:endParaRPr lang="en-US" altLang="zh-CN" dirty="0">
              <a:latin typeface="STXinwei" pitchFamily="2" charset="-122"/>
              <a:ea typeface="STXinwei" pitchFamily="2" charset="-122"/>
            </a:endParaRPr>
          </a:p>
          <a:p>
            <a:r>
              <a:rPr lang="en-US" altLang="zh-CN" dirty="0" err="1">
                <a:latin typeface="STXinwei" pitchFamily="2" charset="-122"/>
                <a:ea typeface="STXinwei" pitchFamily="2" charset="-122"/>
              </a:rPr>
              <a:t>ksyms</a:t>
            </a:r>
            <a:r>
              <a:rPr lang="zh-CN" altLang="en-US" dirty="0">
                <a:latin typeface="STXinwei" pitchFamily="2" charset="-122"/>
                <a:ea typeface="STXinwei" pitchFamily="2" charset="-122"/>
              </a:rPr>
              <a:t>命令</a:t>
            </a:r>
            <a:endParaRPr lang="en-US" altLang="zh-CN" dirty="0">
              <a:latin typeface="STXinwei" pitchFamily="2" charset="-122"/>
              <a:ea typeface="STXinwei" pitchFamily="2" charset="-122"/>
            </a:endParaRPr>
          </a:p>
          <a:p>
            <a:pPr lvl="1"/>
            <a:r>
              <a:rPr lang="zh-CN" altLang="en-US" dirty="0">
                <a:latin typeface="STXinwei" pitchFamily="2" charset="-122"/>
                <a:ea typeface="STXinwei" pitchFamily="2" charset="-122"/>
                <a:cs typeface="Times New Roman" pitchFamily="18" charset="0"/>
              </a:rPr>
              <a:t>显示内核符号和模块符号表的信息</a:t>
            </a:r>
            <a:endParaRPr lang="zh-CN" altLang="en-US" dirty="0">
              <a:latin typeface="STXinwei" pitchFamily="2" charset="-122"/>
              <a:ea typeface="STXinwei" pitchFamily="2" charset="-122"/>
              <a:cs typeface="Times New Roman" pitchFamily="18" charset="0"/>
            </a:endParaRPr>
          </a:p>
        </p:txBody>
      </p:sp>
      <p:sp>
        <p:nvSpPr>
          <p:cNvPr id="3" name="灯片编号占位符 2"/>
          <p:cNvSpPr>
            <a:spLocks noGrp="1"/>
          </p:cNvSpPr>
          <p:nvPr>
            <p:ph type="sldNum" sz="quarter" idx="4294967295"/>
          </p:nvPr>
        </p:nvSpPr>
        <p:spPr>
          <a:xfrm>
            <a:off x="8471957" y="6506253"/>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内核模块常用操作命令</a:t>
            </a:r>
            <a:endParaRPr lang="zh-CN" altLang="en-US" dirty="0"/>
          </a:p>
        </p:txBody>
      </p:sp>
    </p:spTree>
  </p:cSld>
  <p:clrMapOvr>
    <a:masterClrMapping/>
  </p:clrMapOvr>
  <p:transition spd="slow">
    <p:wip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268760"/>
            <a:ext cx="8856984" cy="4968552"/>
          </a:xfrm>
        </p:spPr>
        <p:txBody>
          <a:bodyPr/>
          <a:lstStyle/>
          <a:p>
            <a:r>
              <a:rPr lang="zh-CN" altLang="en-US" dirty="0">
                <a:latin typeface="STXinwei" pitchFamily="2" charset="-122"/>
                <a:ea typeface="STXinwei" pitchFamily="2" charset="-122"/>
              </a:rPr>
              <a:t>程序代码：</a:t>
            </a:r>
            <a:r>
              <a:rPr lang="en-US" altLang="zh-CN" dirty="0" err="1">
                <a:latin typeface="STXinwei" pitchFamily="2" charset="-122"/>
                <a:ea typeface="STXinwei" pitchFamily="2" charset="-122"/>
              </a:rPr>
              <a:t>helloworld.c</a:t>
            </a:r>
            <a:endParaRPr lang="en-US" altLang="zh-CN" dirty="0">
              <a:latin typeface="STXinwei" pitchFamily="2" charset="-122"/>
              <a:ea typeface="STXinwei" pitchFamily="2" charset="-122"/>
            </a:endParaRPr>
          </a:p>
          <a:p>
            <a:endParaRPr lang="en-US" altLang="zh-CN" dirty="0">
              <a:latin typeface="STXinwei" pitchFamily="2" charset="-122"/>
              <a:ea typeface="STXinwei" pitchFamily="2" charset="-122"/>
            </a:endParaRPr>
          </a:p>
          <a:p>
            <a:endParaRPr lang="en-US" altLang="zh-CN" dirty="0">
              <a:latin typeface="STXinwei" pitchFamily="2" charset="-122"/>
              <a:ea typeface="STXinwei" pitchFamily="2" charset="-122"/>
            </a:endParaRPr>
          </a:p>
          <a:p>
            <a:endParaRPr lang="en-US" altLang="zh-CN" dirty="0">
              <a:latin typeface="STXinwei" pitchFamily="2" charset="-122"/>
              <a:ea typeface="STXinwei" pitchFamily="2" charset="-122"/>
            </a:endParaRPr>
          </a:p>
          <a:p>
            <a:endParaRPr lang="en-US" altLang="zh-CN" dirty="0">
              <a:latin typeface="STXinwei" pitchFamily="2" charset="-122"/>
              <a:ea typeface="STXinwei" pitchFamily="2" charset="-122"/>
            </a:endParaRPr>
          </a:p>
          <a:p>
            <a:endParaRPr lang="en-US" altLang="zh-CN" dirty="0">
              <a:latin typeface="STXinwei" pitchFamily="2" charset="-122"/>
              <a:ea typeface="STXinwei" pitchFamily="2" charset="-122"/>
            </a:endParaRPr>
          </a:p>
          <a:p>
            <a:endParaRPr lang="en-US" altLang="zh-CN" dirty="0">
              <a:latin typeface="STXinwei" pitchFamily="2" charset="-122"/>
              <a:ea typeface="STXinwei" pitchFamily="2" charset="-122"/>
            </a:endParaRPr>
          </a:p>
          <a:p>
            <a:endParaRPr lang="en-US" altLang="zh-CN" dirty="0"/>
          </a:p>
        </p:txBody>
      </p:sp>
      <p:sp>
        <p:nvSpPr>
          <p:cNvPr id="3" name="灯片编号占位符 2"/>
          <p:cNvSpPr>
            <a:spLocks noGrp="1"/>
          </p:cNvSpPr>
          <p:nvPr>
            <p:ph type="sldNum" sz="quarter" idx="4294967295"/>
          </p:nvPr>
        </p:nvSpPr>
        <p:spPr>
          <a:xfrm>
            <a:off x="8528661"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内核模块示例：简单示例</a:t>
            </a:r>
            <a:endParaRPr lang="zh-CN" altLang="en-US" dirty="0"/>
          </a:p>
        </p:txBody>
      </p:sp>
      <p:sp>
        <p:nvSpPr>
          <p:cNvPr id="5" name="Rectangle 2"/>
          <p:cNvSpPr>
            <a:spLocks noChangeArrowheads="1"/>
          </p:cNvSpPr>
          <p:nvPr/>
        </p:nvSpPr>
        <p:spPr bwMode="auto">
          <a:xfrm>
            <a:off x="467544" y="1772816"/>
            <a:ext cx="8064896" cy="4896544"/>
          </a:xfrm>
          <a:prstGeom prst="rect">
            <a:avLst/>
          </a:prstGeom>
          <a:noFill/>
          <a:ln w="9525">
            <a:noFill/>
            <a:miter lim="800000"/>
          </a:ln>
          <a:effectLst/>
        </p:spPr>
        <p:txBody>
          <a:bodyPr lIns="0" rIns="0"/>
          <a:lstStyle/>
          <a:p>
            <a:pPr marL="0" lvl="1" algn="l">
              <a:spcBef>
                <a:spcPts val="0"/>
              </a:spcBef>
              <a:buClr>
                <a:schemeClr val="tx2"/>
              </a:buClr>
              <a:buSzPct val="75000"/>
            </a:pPr>
            <a:r>
              <a:rPr lang="en-US" altLang="zh-CN" sz="1800" b="1" dirty="0">
                <a:effectLst>
                  <a:outerShdw blurRad="38100" dist="38100" dir="2700000" algn="tl">
                    <a:srgbClr val="C0C0C0"/>
                  </a:outerShdw>
                </a:effectLst>
                <a:latin typeface="STXinwei" pitchFamily="2" charset="-122"/>
                <a:ea typeface="STXinwei" pitchFamily="2" charset="-122"/>
                <a:cs typeface="Times"/>
              </a:rPr>
              <a:t>#include &lt;</a:t>
            </a:r>
            <a:r>
              <a:rPr lang="en-US" altLang="zh-CN" sz="1800" b="1" dirty="0" err="1">
                <a:effectLst>
                  <a:outerShdw blurRad="38100" dist="38100" dir="2700000" algn="tl">
                    <a:srgbClr val="C0C0C0"/>
                  </a:outerShdw>
                </a:effectLst>
                <a:latin typeface="STXinwei" pitchFamily="2" charset="-122"/>
                <a:ea typeface="STXinwei" pitchFamily="2" charset="-122"/>
                <a:cs typeface="Times"/>
              </a:rPr>
              <a:t>linux</a:t>
            </a:r>
            <a:r>
              <a:rPr lang="en-US" altLang="zh-CN" sz="1800" b="1" dirty="0">
                <a:effectLst>
                  <a:outerShdw blurRad="38100" dist="38100" dir="2700000" algn="tl">
                    <a:srgbClr val="C0C0C0"/>
                  </a:outerShdw>
                </a:effectLst>
                <a:latin typeface="STXinwei" pitchFamily="2" charset="-122"/>
                <a:ea typeface="STXinwei" pitchFamily="2" charset="-122"/>
                <a:cs typeface="Times"/>
              </a:rPr>
              <a:t>/</a:t>
            </a:r>
            <a:r>
              <a:rPr lang="en-US" altLang="zh-CN" sz="1800" b="1" dirty="0" err="1">
                <a:effectLst>
                  <a:outerShdw blurRad="38100" dist="38100" dir="2700000" algn="tl">
                    <a:srgbClr val="C0C0C0"/>
                  </a:outerShdw>
                </a:effectLst>
                <a:latin typeface="STXinwei" pitchFamily="2" charset="-122"/>
                <a:ea typeface="STXinwei" pitchFamily="2" charset="-122"/>
                <a:cs typeface="Times"/>
              </a:rPr>
              <a:t>init.h</a:t>
            </a:r>
            <a:r>
              <a:rPr lang="en-US" altLang="zh-CN" sz="1800" b="1" dirty="0">
                <a:effectLst>
                  <a:outerShdw blurRad="38100" dist="38100" dir="2700000" algn="tl">
                    <a:srgbClr val="C0C0C0"/>
                  </a:outerShdw>
                </a:effectLst>
                <a:latin typeface="STXinwei" pitchFamily="2" charset="-122"/>
                <a:ea typeface="STXinwei" pitchFamily="2" charset="-122"/>
                <a:cs typeface="Times"/>
              </a:rPr>
              <a:t>&gt;    //</a:t>
            </a:r>
            <a:r>
              <a:rPr lang="zh-CN" altLang="en-US" sz="1800" b="1" dirty="0">
                <a:effectLst>
                  <a:outerShdw blurRad="38100" dist="38100" dir="2700000" algn="tl">
                    <a:srgbClr val="C0C0C0"/>
                  </a:outerShdw>
                </a:effectLst>
                <a:latin typeface="STXinwei" pitchFamily="2" charset="-122"/>
                <a:ea typeface="STXinwei" pitchFamily="2" charset="-122"/>
                <a:cs typeface="Times"/>
              </a:rPr>
              <a:t>包含模块初始化和清理函数的定义</a:t>
            </a:r>
            <a:endParaRPr lang="en-US" altLang="zh-CN" sz="1800" b="1" dirty="0">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a:effectLst>
                  <a:outerShdw blurRad="38100" dist="38100" dir="2700000" algn="tl">
                    <a:srgbClr val="C0C0C0"/>
                  </a:outerShdw>
                </a:effectLst>
                <a:latin typeface="STXinwei" pitchFamily="2" charset="-122"/>
                <a:ea typeface="STXinwei" pitchFamily="2" charset="-122"/>
                <a:cs typeface="Times"/>
              </a:rPr>
              <a:t>#include &lt;</a:t>
            </a:r>
            <a:r>
              <a:rPr lang="en-US" altLang="zh-CN" sz="1800" b="1" dirty="0" err="1">
                <a:effectLst>
                  <a:outerShdw blurRad="38100" dist="38100" dir="2700000" algn="tl">
                    <a:srgbClr val="C0C0C0"/>
                  </a:outerShdw>
                </a:effectLst>
                <a:latin typeface="STXinwei" pitchFamily="2" charset="-122"/>
                <a:ea typeface="STXinwei" pitchFamily="2" charset="-122"/>
                <a:cs typeface="Times"/>
              </a:rPr>
              <a:t>linux</a:t>
            </a:r>
            <a:r>
              <a:rPr lang="en-US" altLang="zh-CN" sz="1800" b="1" dirty="0">
                <a:effectLst>
                  <a:outerShdw blurRad="38100" dist="38100" dir="2700000" algn="tl">
                    <a:srgbClr val="C0C0C0"/>
                  </a:outerShdw>
                </a:effectLst>
                <a:latin typeface="STXinwei" pitchFamily="2" charset="-122"/>
                <a:ea typeface="STXinwei" pitchFamily="2" charset="-122"/>
                <a:cs typeface="Times"/>
              </a:rPr>
              <a:t>/</a:t>
            </a:r>
            <a:r>
              <a:rPr lang="en-US" altLang="zh-CN" sz="1800" b="1" dirty="0" err="1">
                <a:effectLst>
                  <a:outerShdw blurRad="38100" dist="38100" dir="2700000" algn="tl">
                    <a:srgbClr val="C0C0C0"/>
                  </a:outerShdw>
                </a:effectLst>
                <a:latin typeface="STXinwei" pitchFamily="2" charset="-122"/>
                <a:ea typeface="STXinwei" pitchFamily="2" charset="-122"/>
                <a:cs typeface="Times"/>
              </a:rPr>
              <a:t>module.h</a:t>
            </a:r>
            <a:r>
              <a:rPr lang="en-US" altLang="zh-CN" sz="1800" b="1" dirty="0">
                <a:effectLst>
                  <a:outerShdw blurRad="38100" dist="38100" dir="2700000" algn="tl">
                    <a:srgbClr val="C0C0C0"/>
                  </a:outerShdw>
                </a:effectLst>
                <a:latin typeface="STXinwei" pitchFamily="2" charset="-122"/>
                <a:ea typeface="STXinwei" pitchFamily="2" charset="-122"/>
                <a:cs typeface="Times"/>
              </a:rPr>
              <a:t>&gt;  //</a:t>
            </a:r>
            <a:r>
              <a:rPr lang="zh-CN" altLang="en-US" sz="1800" b="1" dirty="0">
                <a:effectLst>
                  <a:outerShdw blurRad="38100" dist="38100" dir="2700000" algn="tl">
                    <a:srgbClr val="C0C0C0"/>
                  </a:outerShdw>
                </a:effectLst>
                <a:latin typeface="STXinwei" pitchFamily="2" charset="-122"/>
                <a:ea typeface="STXinwei" pitchFamily="2" charset="-122"/>
                <a:cs typeface="Times"/>
              </a:rPr>
              <a:t>包含加载模块需要的函数和符号定义</a:t>
            </a:r>
            <a:endPar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a:t>
            </a:r>
            <a:r>
              <a:rPr lang="zh-CN" altLang="en-US"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模块许可声明，否则会提示</a:t>
            </a:r>
            <a:r>
              <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”kernel tainted”</a:t>
            </a:r>
            <a:r>
              <a:rPr lang="zh-CN" altLang="en-US"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警告信息</a:t>
            </a:r>
            <a:endPar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MODILE_LICENSE(“</a:t>
            </a:r>
            <a:r>
              <a:rPr lang="en-US" altLang="zh-CN" sz="1800" b="1" dirty="0">
                <a:effectLst>
                  <a:outerShdw blurRad="38100" dist="38100" dir="2700000" algn="tl">
                    <a:srgbClr val="C0C0C0"/>
                  </a:outerShdw>
                </a:effectLst>
                <a:latin typeface="STXinwei" pitchFamily="2" charset="-122"/>
                <a:ea typeface="STXinwei" pitchFamily="2" charset="-122"/>
                <a:cs typeface="Times"/>
              </a:rPr>
              <a:t>GPL</a:t>
            </a:r>
            <a:r>
              <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 </a:t>
            </a:r>
            <a:r>
              <a:rPr lang="zh-CN" altLang="en-US"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 </a:t>
            </a:r>
            <a:endPar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MODULE_AUTHOR("David </a:t>
            </a:r>
            <a:r>
              <a:rPr lang="en-US" altLang="zh-CN" sz="1800" b="1" dirty="0" err="1">
                <a:solidFill>
                  <a:srgbClr val="3333FF"/>
                </a:solidFill>
                <a:effectLst>
                  <a:outerShdw blurRad="38100" dist="38100" dir="2700000" algn="tl">
                    <a:srgbClr val="C0C0C0"/>
                  </a:outerShdw>
                </a:effectLst>
                <a:latin typeface="STXinwei" pitchFamily="2" charset="-122"/>
                <a:ea typeface="STXinwei" pitchFamily="2" charset="-122"/>
                <a:cs typeface="Times"/>
              </a:rPr>
              <a:t>Xie</a:t>
            </a:r>
            <a:r>
              <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            //</a:t>
            </a:r>
            <a:r>
              <a:rPr lang="zh-CN" altLang="en-US"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作者</a:t>
            </a:r>
            <a:br>
              <a:rPr lang="zh-CN" altLang="en-US"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br>
            <a:r>
              <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MODULE_DESCRIPTION("Hello World Module");    //</a:t>
            </a:r>
            <a:r>
              <a:rPr lang="zh-CN" altLang="en-US"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模块描述</a:t>
            </a:r>
            <a:br>
              <a:rPr lang="zh-CN" altLang="en-US"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br>
            <a:r>
              <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MODULE_ALIAS("a simplest module");        //</a:t>
            </a:r>
            <a:r>
              <a:rPr lang="zh-CN" altLang="en-US" sz="1800" b="1" dirty="0">
                <a:solidFill>
                  <a:srgbClr val="3333FF"/>
                </a:solidFill>
                <a:effectLst>
                  <a:outerShdw blurRad="38100" dist="38100" dir="2700000" algn="tl">
                    <a:srgbClr val="C0C0C0"/>
                  </a:outerShdw>
                </a:effectLst>
                <a:latin typeface="STXinwei" pitchFamily="2" charset="-122"/>
                <a:ea typeface="STXinwei" pitchFamily="2" charset="-122"/>
                <a:cs typeface="Times"/>
              </a:rPr>
              <a:t>声明别名</a:t>
            </a:r>
            <a:endParaRPr lang="en-US" altLang="zh-CN" sz="1800" b="1" dirty="0">
              <a:solidFill>
                <a:srgbClr val="3333FF"/>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static </a:t>
            </a:r>
            <a:r>
              <a:rPr lang="en-US" altLang="zh-CN" sz="1800" b="1" dirty="0" err="1">
                <a:solidFill>
                  <a:schemeClr val="tx2"/>
                </a:solidFill>
                <a:effectLst>
                  <a:outerShdw blurRad="38100" dist="38100" dir="2700000" algn="tl">
                    <a:srgbClr val="C0C0C0"/>
                  </a:outerShdw>
                </a:effectLst>
                <a:latin typeface="STXinwei" pitchFamily="2" charset="-122"/>
                <a:ea typeface="STXinwei" pitchFamily="2" charset="-122"/>
                <a:cs typeface="Times"/>
              </a:rPr>
              <a:t>int</a:t>
            </a: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 </a:t>
            </a:r>
            <a:r>
              <a:rPr lang="en-US" altLang="zh-CN" sz="1800" b="1" dirty="0" err="1">
                <a:solidFill>
                  <a:schemeClr val="tx2"/>
                </a:solidFill>
                <a:effectLst>
                  <a:outerShdw blurRad="38100" dist="38100" dir="2700000" algn="tl">
                    <a:srgbClr val="C0C0C0"/>
                  </a:outerShdw>
                </a:effectLst>
                <a:latin typeface="STXinwei" pitchFamily="2" charset="-122"/>
                <a:ea typeface="STXinwei" pitchFamily="2" charset="-122"/>
                <a:cs typeface="Times"/>
              </a:rPr>
              <a:t>hello_</a:t>
            </a:r>
            <a:r>
              <a:rPr lang="en-US" altLang="zh-CN" sz="1800" b="1" dirty="0" err="1">
                <a:effectLst>
                  <a:outerShdw blurRad="38100" dist="38100" dir="2700000" algn="tl">
                    <a:srgbClr val="C0C0C0"/>
                  </a:outerShdw>
                </a:effectLst>
                <a:latin typeface="STXinwei" pitchFamily="2" charset="-122"/>
                <a:ea typeface="STXinwei" pitchFamily="2" charset="-122"/>
                <a:cs typeface="Times"/>
              </a:rPr>
              <a:t>init</a:t>
            </a: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(void)  {</a:t>
            </a:r>
            <a:endPar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  </a:t>
            </a:r>
            <a:r>
              <a:rPr lang="en-US" altLang="zh-CN" sz="1800" b="1" dirty="0" err="1">
                <a:solidFill>
                  <a:schemeClr val="tx2"/>
                </a:solidFill>
                <a:effectLst>
                  <a:outerShdw blurRad="38100" dist="38100" dir="2700000" algn="tl">
                    <a:srgbClr val="C0C0C0"/>
                  </a:outerShdw>
                </a:effectLst>
                <a:latin typeface="STXinwei" pitchFamily="2" charset="-122"/>
                <a:ea typeface="STXinwei" pitchFamily="2" charset="-122"/>
                <a:cs typeface="Times"/>
              </a:rPr>
              <a:t>printk</a:t>
            </a: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a:t>
            </a:r>
            <a:r>
              <a:rPr lang="en-US" altLang="zh-CN" sz="1800" b="1" dirty="0">
                <a:effectLst>
                  <a:outerShdw blurRad="38100" dist="38100" dir="2700000" algn="tl">
                    <a:srgbClr val="C0C0C0"/>
                  </a:outerShdw>
                </a:effectLst>
                <a:latin typeface="STXinwei" pitchFamily="2" charset="-122"/>
                <a:ea typeface="STXinwei" pitchFamily="2" charset="-122"/>
                <a:cs typeface="Times"/>
              </a:rPr>
              <a:t>&lt;1&gt;</a:t>
            </a: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Hello World!\n”); //&lt;1&gt;</a:t>
            </a:r>
            <a:r>
              <a:rPr lang="zh-CN" altLang="en-US"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表示消息的优先级</a:t>
            </a:r>
            <a:endPar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  return 0;</a:t>
            </a:r>
            <a:endPar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 </a:t>
            </a:r>
            <a:endPar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static void </a:t>
            </a:r>
            <a:r>
              <a:rPr lang="en-US" altLang="zh-CN" sz="1800" b="1" dirty="0" err="1">
                <a:solidFill>
                  <a:schemeClr val="tx2"/>
                </a:solidFill>
                <a:effectLst>
                  <a:outerShdw blurRad="38100" dist="38100" dir="2700000" algn="tl">
                    <a:srgbClr val="C0C0C0"/>
                  </a:outerShdw>
                </a:effectLst>
                <a:latin typeface="STXinwei" pitchFamily="2" charset="-122"/>
                <a:ea typeface="STXinwei" pitchFamily="2" charset="-122"/>
                <a:cs typeface="Times"/>
              </a:rPr>
              <a:t>hello_</a:t>
            </a:r>
            <a:r>
              <a:rPr lang="en-US" altLang="zh-CN" sz="1800" b="1" dirty="0" err="1">
                <a:effectLst>
                  <a:outerShdw blurRad="38100" dist="38100" dir="2700000" algn="tl">
                    <a:srgbClr val="C0C0C0"/>
                  </a:outerShdw>
                </a:effectLst>
                <a:latin typeface="STXinwei" pitchFamily="2" charset="-122"/>
                <a:ea typeface="STXinwei" pitchFamily="2" charset="-122"/>
                <a:cs typeface="Times"/>
              </a:rPr>
              <a:t>exit</a:t>
            </a: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(void) {</a:t>
            </a:r>
            <a:endPar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  </a:t>
            </a:r>
            <a:r>
              <a:rPr lang="en-US" altLang="zh-CN" sz="1800" b="1" dirty="0" err="1">
                <a:solidFill>
                  <a:schemeClr val="tx2"/>
                </a:solidFill>
                <a:effectLst>
                  <a:outerShdw blurRad="38100" dist="38100" dir="2700000" algn="tl">
                    <a:srgbClr val="C0C0C0"/>
                  </a:outerShdw>
                </a:effectLst>
                <a:latin typeface="STXinwei" pitchFamily="2" charset="-122"/>
                <a:ea typeface="STXinwei" pitchFamily="2" charset="-122"/>
                <a:cs typeface="Times"/>
              </a:rPr>
              <a:t>printk</a:t>
            </a: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(“&lt;1&gt; Goodbye!\n”);</a:t>
            </a:r>
            <a:endPar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pPr>
            <a:r>
              <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rPr>
              <a:t>}</a:t>
            </a:r>
            <a:endParaRPr lang="en-US" altLang="zh-CN" sz="1800" b="1" dirty="0">
              <a:solidFill>
                <a:schemeClr val="tx2"/>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pPr>
            <a:r>
              <a:rPr lang="en-US" altLang="zh-CN" sz="1800" b="1" dirty="0">
                <a:solidFill>
                  <a:srgbClr val="6600CC"/>
                </a:solidFill>
                <a:effectLst>
                  <a:outerShdw blurRad="38100" dist="38100" dir="2700000" algn="tl">
                    <a:srgbClr val="C0C0C0"/>
                  </a:outerShdw>
                </a:effectLst>
                <a:latin typeface="STXinwei" pitchFamily="2" charset="-122"/>
                <a:ea typeface="STXinwei" pitchFamily="2" charset="-122"/>
                <a:cs typeface="Times"/>
              </a:rPr>
              <a:t>//</a:t>
            </a:r>
            <a:r>
              <a:rPr lang="zh-CN" altLang="en-US" sz="1800" b="1" dirty="0">
                <a:solidFill>
                  <a:srgbClr val="6600CC"/>
                </a:solidFill>
                <a:effectLst>
                  <a:outerShdw blurRad="38100" dist="38100" dir="2700000" algn="tl">
                    <a:srgbClr val="C0C0C0"/>
                  </a:outerShdw>
                </a:effectLst>
                <a:latin typeface="STXinwei" pitchFamily="2" charset="-122"/>
                <a:ea typeface="STXinwei" pitchFamily="2" charset="-122"/>
                <a:cs typeface="Times"/>
              </a:rPr>
              <a:t>以下两个宏注册和清理函数，两者必须配对且顺序不能调换</a:t>
            </a:r>
            <a:endParaRPr lang="en-US" altLang="zh-CN" sz="1800" b="1" dirty="0">
              <a:solidFill>
                <a:srgbClr val="6600CC"/>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err="1">
                <a:solidFill>
                  <a:srgbClr val="6600CC"/>
                </a:solidFill>
                <a:effectLst>
                  <a:outerShdw blurRad="38100" dist="38100" dir="2700000" algn="tl">
                    <a:srgbClr val="C0C0C0"/>
                  </a:outerShdw>
                </a:effectLst>
                <a:latin typeface="STXinwei" pitchFamily="2" charset="-122"/>
                <a:ea typeface="STXinwei" pitchFamily="2" charset="-122"/>
                <a:cs typeface="Times"/>
              </a:rPr>
              <a:t>module_init</a:t>
            </a:r>
            <a:r>
              <a:rPr lang="en-US" altLang="zh-CN" sz="1800" b="1" dirty="0">
                <a:solidFill>
                  <a:srgbClr val="6600CC"/>
                </a:solidFill>
                <a:effectLst>
                  <a:outerShdw blurRad="38100" dist="38100" dir="2700000" algn="tl">
                    <a:srgbClr val="C0C0C0"/>
                  </a:outerShdw>
                </a:effectLst>
                <a:latin typeface="STXinwei" pitchFamily="2" charset="-122"/>
                <a:ea typeface="STXinwei" pitchFamily="2" charset="-122"/>
                <a:cs typeface="Times"/>
              </a:rPr>
              <a:t>(</a:t>
            </a:r>
            <a:r>
              <a:rPr lang="en-US" altLang="zh-CN" sz="1800" b="1" dirty="0" err="1">
                <a:solidFill>
                  <a:srgbClr val="6600CC"/>
                </a:solidFill>
                <a:effectLst>
                  <a:outerShdw blurRad="38100" dist="38100" dir="2700000" algn="tl">
                    <a:srgbClr val="C0C0C0"/>
                  </a:outerShdw>
                </a:effectLst>
                <a:latin typeface="STXinwei" pitchFamily="2" charset="-122"/>
                <a:ea typeface="STXinwei" pitchFamily="2" charset="-122"/>
                <a:cs typeface="Times"/>
              </a:rPr>
              <a:t>hello_init</a:t>
            </a:r>
            <a:r>
              <a:rPr lang="en-US" altLang="zh-CN" sz="1800" b="1" dirty="0">
                <a:solidFill>
                  <a:srgbClr val="6600CC"/>
                </a:solidFill>
                <a:effectLst>
                  <a:outerShdw blurRad="38100" dist="38100" dir="2700000" algn="tl">
                    <a:srgbClr val="C0C0C0"/>
                  </a:outerShdw>
                </a:effectLst>
                <a:latin typeface="STXinwei" pitchFamily="2" charset="-122"/>
                <a:ea typeface="STXinwei" pitchFamily="2" charset="-122"/>
                <a:cs typeface="Times"/>
              </a:rPr>
              <a:t>)</a:t>
            </a:r>
            <a:endParaRPr lang="en-US" altLang="zh-CN" sz="1800" b="1" dirty="0">
              <a:solidFill>
                <a:srgbClr val="6600CC"/>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sz="1800" b="1" dirty="0" err="1">
                <a:solidFill>
                  <a:srgbClr val="6600CC"/>
                </a:solidFill>
                <a:effectLst>
                  <a:outerShdw blurRad="38100" dist="38100" dir="2700000" algn="tl">
                    <a:srgbClr val="C0C0C0"/>
                  </a:outerShdw>
                </a:effectLst>
                <a:latin typeface="STXinwei" pitchFamily="2" charset="-122"/>
                <a:ea typeface="STXinwei" pitchFamily="2" charset="-122"/>
                <a:cs typeface="Times"/>
              </a:rPr>
              <a:t>module_exit</a:t>
            </a:r>
            <a:r>
              <a:rPr lang="en-US" altLang="zh-CN" sz="1800" b="1" dirty="0">
                <a:solidFill>
                  <a:srgbClr val="6600CC"/>
                </a:solidFill>
                <a:effectLst>
                  <a:outerShdw blurRad="38100" dist="38100" dir="2700000" algn="tl">
                    <a:srgbClr val="C0C0C0"/>
                  </a:outerShdw>
                </a:effectLst>
                <a:latin typeface="STXinwei" pitchFamily="2" charset="-122"/>
                <a:ea typeface="STXinwei" pitchFamily="2" charset="-122"/>
                <a:cs typeface="Times"/>
              </a:rPr>
              <a:t>(</a:t>
            </a:r>
            <a:r>
              <a:rPr lang="en-US" altLang="zh-CN" sz="1800" b="1" dirty="0" err="1">
                <a:solidFill>
                  <a:srgbClr val="6600CC"/>
                </a:solidFill>
                <a:effectLst>
                  <a:outerShdw blurRad="38100" dist="38100" dir="2700000" algn="tl">
                    <a:srgbClr val="C0C0C0"/>
                  </a:outerShdw>
                </a:effectLst>
                <a:latin typeface="STXinwei" pitchFamily="2" charset="-122"/>
                <a:ea typeface="STXinwei" pitchFamily="2" charset="-122"/>
                <a:cs typeface="Times"/>
              </a:rPr>
              <a:t>hello_exit</a:t>
            </a:r>
            <a:r>
              <a:rPr lang="en-US" altLang="zh-CN" sz="1800" b="1" dirty="0">
                <a:solidFill>
                  <a:srgbClr val="6600CC"/>
                </a:solidFill>
                <a:effectLst>
                  <a:outerShdw blurRad="38100" dist="38100" dir="2700000" algn="tl">
                    <a:srgbClr val="C0C0C0"/>
                  </a:outerShdw>
                </a:effectLst>
                <a:latin typeface="STXinwei" pitchFamily="2" charset="-122"/>
                <a:ea typeface="STXinwei" pitchFamily="2" charset="-122"/>
                <a:cs typeface="Times"/>
              </a:rPr>
              <a:t>)</a:t>
            </a:r>
            <a:endParaRPr lang="en-US" altLang="zh-CN" sz="1800" b="1" dirty="0">
              <a:solidFill>
                <a:srgbClr val="6600CC"/>
              </a:solidFill>
              <a:effectLst>
                <a:outerShdw blurRad="38100" dist="38100" dir="2700000" algn="tl">
                  <a:srgbClr val="C0C0C0"/>
                </a:outerShdw>
              </a:effectLst>
              <a:latin typeface="STXinwei" pitchFamily="2" charset="-122"/>
              <a:ea typeface="STXinwei" pitchFamily="2" charset="-122"/>
              <a:cs typeface="Times"/>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95288" y="1989534"/>
            <a:ext cx="8208962" cy="4247778"/>
          </a:xfrm>
        </p:spPr>
        <p:txBody>
          <a:bodyPr/>
          <a:lstStyle/>
          <a:p>
            <a:pPr marL="0" indent="0" eaLnBrk="1" hangingPunct="1">
              <a:buNone/>
            </a:pPr>
            <a:r>
              <a:rPr lang="en-US" altLang="zh-CN" sz="2400" dirty="0">
                <a:latin typeface="华文新魏"/>
                <a:ea typeface="华文新魏"/>
              </a:rPr>
              <a:t>void write(char *block,</a:t>
            </a:r>
            <a:r>
              <a:rPr lang="zh-CN" altLang="en-US" sz="2400" dirty="0">
                <a:latin typeface="华文新魏"/>
                <a:ea typeface="华文新魏"/>
              </a:rPr>
              <a:t> </a:t>
            </a:r>
            <a:r>
              <a:rPr lang="en-US" altLang="zh-CN" sz="2400" dirty="0" err="1">
                <a:latin typeface="华文新魏"/>
                <a:ea typeface="华文新魏"/>
              </a:rPr>
              <a:t>int</a:t>
            </a:r>
            <a:r>
              <a:rPr lang="en-US" altLang="zh-CN" sz="2400" dirty="0">
                <a:latin typeface="华文新魏"/>
                <a:ea typeface="华文新魏"/>
              </a:rPr>
              <a:t> </a:t>
            </a:r>
            <a:r>
              <a:rPr lang="en-US" altLang="zh-CN" sz="2400" dirty="0" err="1">
                <a:latin typeface="华文新魏"/>
                <a:ea typeface="华文新魏"/>
              </a:rPr>
              <a:t>len</a:t>
            </a:r>
            <a:r>
              <a:rPr lang="en-US" altLang="zh-CN" sz="2400" dirty="0">
                <a:latin typeface="华文新魏"/>
                <a:ea typeface="华文新魏"/>
              </a:rPr>
              <a:t>,</a:t>
            </a:r>
            <a:r>
              <a:rPr lang="zh-CN" altLang="en-US" sz="2400" dirty="0">
                <a:latin typeface="华文新魏"/>
                <a:ea typeface="华文新魏"/>
              </a:rPr>
              <a:t> </a:t>
            </a:r>
            <a:r>
              <a:rPr lang="en-US" altLang="zh-CN" sz="2400" dirty="0" err="1">
                <a:latin typeface="华文新魏"/>
                <a:ea typeface="华文新魏"/>
              </a:rPr>
              <a:t>int</a:t>
            </a:r>
            <a:r>
              <a:rPr lang="en-US" altLang="zh-CN" sz="2400" dirty="0">
                <a:latin typeface="华文新魏"/>
                <a:ea typeface="华文新魏"/>
              </a:rPr>
              <a:t> device,</a:t>
            </a:r>
            <a:r>
              <a:rPr lang="zh-CN" altLang="en-US" sz="2400" dirty="0">
                <a:latin typeface="华文新魏"/>
                <a:ea typeface="华文新魏"/>
              </a:rPr>
              <a:t> </a:t>
            </a:r>
            <a:r>
              <a:rPr lang="en-US" altLang="zh-CN" sz="2400" dirty="0" err="1">
                <a:latin typeface="华文新魏"/>
                <a:ea typeface="华文新魏"/>
              </a:rPr>
              <a:t>int</a:t>
            </a:r>
            <a:r>
              <a:rPr lang="en-US" altLang="zh-CN" sz="2400" dirty="0">
                <a:latin typeface="华文新魏"/>
                <a:ea typeface="华文新魏"/>
              </a:rPr>
              <a:t> track,</a:t>
            </a:r>
            <a:r>
              <a:rPr lang="zh-CN" altLang="en-US" sz="2400" dirty="0">
                <a:latin typeface="华文新魏"/>
                <a:ea typeface="华文新魏"/>
              </a:rPr>
              <a:t> </a:t>
            </a:r>
            <a:r>
              <a:rPr lang="en-US" altLang="zh-CN" sz="2400" dirty="0">
                <a:latin typeface="华文新魏"/>
                <a:ea typeface="华文新魏"/>
              </a:rPr>
              <a:t> </a:t>
            </a:r>
            <a:r>
              <a:rPr lang="en-US" altLang="zh-CN" sz="2400" dirty="0" err="1">
                <a:latin typeface="华文新魏"/>
                <a:ea typeface="华文新魏"/>
              </a:rPr>
              <a:t>int</a:t>
            </a:r>
            <a:r>
              <a:rPr lang="en-US" altLang="zh-CN" sz="2400" dirty="0">
                <a:latin typeface="华文新魏"/>
                <a:ea typeface="华文新魏"/>
              </a:rPr>
              <a:t> sector) {</a:t>
            </a:r>
            <a:endParaRPr lang="en-US" altLang="zh-CN" sz="2400" dirty="0">
              <a:latin typeface="华文新魏"/>
              <a:ea typeface="华文新魏"/>
            </a:endParaRPr>
          </a:p>
          <a:p>
            <a:pPr marL="0" indent="0" eaLnBrk="1" hangingPunct="1">
              <a:buNone/>
            </a:pPr>
            <a:r>
              <a:rPr lang="en-US" altLang="zh-CN" sz="2400" dirty="0">
                <a:latin typeface="华文新魏"/>
                <a:ea typeface="华文新魏"/>
              </a:rPr>
              <a:t>  load(block,</a:t>
            </a:r>
            <a:r>
              <a:rPr lang="zh-CN" altLang="en-US" sz="2400" dirty="0">
                <a:latin typeface="华文新魏"/>
                <a:ea typeface="华文新魏"/>
              </a:rPr>
              <a:t> </a:t>
            </a:r>
            <a:r>
              <a:rPr lang="en-US" altLang="zh-CN" sz="2400" dirty="0">
                <a:latin typeface="华文新魏"/>
                <a:ea typeface="华文新魏"/>
              </a:rPr>
              <a:t>length,</a:t>
            </a:r>
            <a:r>
              <a:rPr lang="zh-CN" altLang="en-US" sz="2400" dirty="0">
                <a:latin typeface="华文新魏"/>
                <a:ea typeface="华文新魏"/>
              </a:rPr>
              <a:t> </a:t>
            </a:r>
            <a:r>
              <a:rPr lang="en-US" altLang="zh-CN" sz="2400" dirty="0">
                <a:latin typeface="华文新魏"/>
                <a:ea typeface="华文新魏"/>
              </a:rPr>
              <a:t>device);    </a:t>
            </a:r>
            <a:r>
              <a:rPr lang="zh-CN" altLang="en-US" sz="2400" dirty="0">
                <a:latin typeface="华文新魏"/>
                <a:ea typeface="华文新魏"/>
              </a:rPr>
              <a:t>/</a:t>
            </a:r>
            <a:r>
              <a:rPr lang="en-US" altLang="zh-CN" sz="2400" dirty="0">
                <a:latin typeface="华文新魏"/>
                <a:ea typeface="华文新魏"/>
              </a:rPr>
              <a:t>/</a:t>
            </a:r>
            <a:r>
              <a:rPr lang="zh-CN" altLang="en-US" sz="2400" dirty="0">
                <a:latin typeface="华文新魏"/>
                <a:ea typeface="华文新魏"/>
              </a:rPr>
              <a:t>信息块复制到磁盘缓冲区</a:t>
            </a:r>
            <a:endParaRPr lang="en-US" altLang="zh-CN" sz="2400" dirty="0">
              <a:latin typeface="华文新魏"/>
              <a:ea typeface="华文新魏"/>
            </a:endParaRPr>
          </a:p>
          <a:p>
            <a:pPr marL="0" indent="0" eaLnBrk="1" hangingPunct="1">
              <a:buNone/>
            </a:pPr>
            <a:r>
              <a:rPr lang="en-US" altLang="zh-CN" sz="2400" dirty="0">
                <a:latin typeface="华文新魏"/>
                <a:ea typeface="华文新魏"/>
              </a:rPr>
              <a:t>  seek(device,</a:t>
            </a:r>
            <a:r>
              <a:rPr lang="zh-CN" altLang="en-US" sz="2400" dirty="0">
                <a:latin typeface="华文新魏"/>
                <a:ea typeface="华文新魏"/>
              </a:rPr>
              <a:t> </a:t>
            </a:r>
            <a:r>
              <a:rPr lang="en-US" altLang="zh-CN" sz="2400" dirty="0">
                <a:latin typeface="华文新魏"/>
                <a:ea typeface="华文新魏"/>
              </a:rPr>
              <a:t>track); </a:t>
            </a:r>
            <a:r>
              <a:rPr lang="zh-CN" altLang="en-US" sz="2400" dirty="0">
                <a:latin typeface="华文新魏"/>
                <a:ea typeface="华文新魏"/>
              </a:rPr>
              <a:t> </a:t>
            </a:r>
            <a:r>
              <a:rPr lang="en-US" altLang="zh-CN" sz="2400" dirty="0">
                <a:latin typeface="华文新魏"/>
                <a:ea typeface="华文新魏"/>
              </a:rPr>
              <a:t>//</a:t>
            </a:r>
            <a:r>
              <a:rPr lang="zh-CN" altLang="en-US" sz="2400" dirty="0">
                <a:latin typeface="华文新魏"/>
                <a:ea typeface="华文新魏"/>
              </a:rPr>
              <a:t>移动磁头至指定的磁道</a:t>
            </a:r>
            <a:endParaRPr lang="en-US" altLang="zh-CN" sz="2400" dirty="0">
              <a:latin typeface="华文新魏"/>
              <a:ea typeface="华文新魏"/>
            </a:endParaRPr>
          </a:p>
          <a:p>
            <a:pPr marL="0" indent="0" eaLnBrk="1" hangingPunct="1">
              <a:buNone/>
            </a:pPr>
            <a:r>
              <a:rPr lang="en-US" altLang="zh-CN" sz="2400" dirty="0">
                <a:latin typeface="华文新魏"/>
                <a:ea typeface="华文新魏"/>
              </a:rPr>
              <a:t>  out(device,</a:t>
            </a:r>
            <a:r>
              <a:rPr lang="zh-CN" altLang="en-US" sz="2400" dirty="0">
                <a:latin typeface="华文新魏"/>
                <a:ea typeface="华文新魏"/>
              </a:rPr>
              <a:t> </a:t>
            </a:r>
            <a:r>
              <a:rPr lang="en-US" altLang="zh-CN" sz="2400" dirty="0">
                <a:latin typeface="华文新魏"/>
                <a:ea typeface="华文新魏"/>
              </a:rPr>
              <a:t>sector);</a:t>
            </a:r>
            <a:r>
              <a:rPr lang="zh-CN" altLang="en-US" sz="2400" dirty="0">
                <a:latin typeface="华文新魏"/>
                <a:ea typeface="华文新魏"/>
              </a:rPr>
              <a:t> </a:t>
            </a:r>
            <a:r>
              <a:rPr lang="en-US" altLang="zh-CN" sz="2400" dirty="0">
                <a:latin typeface="华文新魏"/>
                <a:ea typeface="华文新魏"/>
              </a:rPr>
              <a:t>//</a:t>
            </a:r>
            <a:r>
              <a:rPr lang="zh-CN" altLang="en-US" sz="2400" dirty="0">
                <a:latin typeface="华文新魏"/>
                <a:ea typeface="华文新魏"/>
              </a:rPr>
              <a:t>将数据写入指定扇区</a:t>
            </a:r>
            <a:endParaRPr lang="en-US" altLang="zh-CN" sz="2400" dirty="0">
              <a:latin typeface="华文新魏"/>
              <a:ea typeface="华文新魏"/>
            </a:endParaRPr>
          </a:p>
          <a:p>
            <a:pPr marL="0" indent="0" eaLnBrk="1" hangingPunct="1">
              <a:buNone/>
            </a:pPr>
            <a:r>
              <a:rPr lang="en-US" altLang="zh-CN" sz="2400" dirty="0">
                <a:latin typeface="华文新魏"/>
                <a:ea typeface="华文新魏"/>
              </a:rPr>
              <a:t>};</a:t>
            </a:r>
            <a:endParaRPr lang="en-US" altLang="zh-CN" sz="2400" dirty="0">
              <a:latin typeface="华文新魏"/>
              <a:ea typeface="华文新魏"/>
            </a:endParaRPr>
          </a:p>
        </p:txBody>
      </p:sp>
      <p:sp>
        <p:nvSpPr>
          <p:cNvPr id="2" name="标题 1"/>
          <p:cNvSpPr>
            <a:spLocks noGrp="1"/>
          </p:cNvSpPr>
          <p:nvPr>
            <p:ph type="title"/>
          </p:nvPr>
        </p:nvSpPr>
        <p:spPr/>
        <p:txBody>
          <a:bodyPr/>
          <a:lstStyle/>
          <a:p>
            <a:r>
              <a:rPr lang="en-US" altLang="zh-CN" dirty="0">
                <a:latin typeface="华文新魏"/>
                <a:ea typeface="华文新魏"/>
              </a:rPr>
              <a:t>资源管理—</a:t>
            </a:r>
            <a:r>
              <a:rPr lang="zh-CN" altLang="en-US" dirty="0">
                <a:solidFill>
                  <a:srgbClr val="FF0000"/>
                </a:solidFill>
              </a:rPr>
              <a:t>抽象</a:t>
            </a:r>
            <a:endParaRPr kumimoji="1" lang="zh-CN" altLang="en-US" dirty="0"/>
          </a:p>
        </p:txBody>
      </p:sp>
      <p:sp>
        <p:nvSpPr>
          <p:cNvPr id="3" name="矩形 2"/>
          <p:cNvSpPr/>
          <p:nvPr/>
        </p:nvSpPr>
        <p:spPr>
          <a:xfrm>
            <a:off x="76386" y="1340768"/>
            <a:ext cx="8178191" cy="523220"/>
          </a:xfrm>
          <a:prstGeom prst="rect">
            <a:avLst/>
          </a:prstGeom>
        </p:spPr>
        <p:txBody>
          <a:bodyPr wrap="none">
            <a:spAutoFit/>
          </a:bodyPr>
          <a:lstStyle/>
          <a:p>
            <a:r>
              <a:rPr lang="zh-CN" altLang="en-US" sz="2800" b="1" dirty="0">
                <a:solidFill>
                  <a:srgbClr val="FF0000"/>
                </a:solidFill>
                <a:ea typeface="华文新魏"/>
              </a:rPr>
              <a:t>单级资源抽象示例：</a:t>
            </a:r>
            <a:r>
              <a:rPr lang="zh-CN" altLang="en-US" sz="2800" dirty="0">
                <a:solidFill>
                  <a:srgbClr val="0000FF"/>
                </a:solidFill>
                <a:latin typeface="华文新魏"/>
                <a:ea typeface="华文新魏"/>
              </a:rPr>
              <a:t>系统调用</a:t>
            </a:r>
            <a:r>
              <a:rPr lang="en-US" altLang="zh-CN" sz="2800" dirty="0">
                <a:solidFill>
                  <a:srgbClr val="0000FF"/>
                </a:solidFill>
                <a:latin typeface="华文新魏"/>
                <a:ea typeface="华文新魏"/>
              </a:rPr>
              <a:t>write( )</a:t>
            </a:r>
            <a:r>
              <a:rPr lang="zh-CN" altLang="en-US" sz="2800" dirty="0">
                <a:solidFill>
                  <a:srgbClr val="0000FF"/>
                </a:solidFill>
                <a:latin typeface="华文新魏"/>
                <a:ea typeface="华文新魏"/>
              </a:rPr>
              <a:t>实现磁盘访问</a:t>
            </a:r>
            <a:endParaRPr lang="zh-CN" altLang="en-US" sz="2800" b="1" dirty="0">
              <a:solidFill>
                <a:srgbClr val="0000FF"/>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158115"/>
            <a:ext cx="9036496" cy="5449887"/>
          </a:xfrm>
        </p:spPr>
        <p:txBody>
          <a:bodyPr/>
          <a:lstStyle/>
          <a:p>
            <a:pPr>
              <a:spcBef>
                <a:spcPts val="0"/>
              </a:spcBef>
            </a:pPr>
            <a:r>
              <a:rPr lang="en-US" altLang="zh-CN" dirty="0" err="1">
                <a:latin typeface="STXinwei" pitchFamily="2" charset="-122"/>
                <a:ea typeface="STXinwei" pitchFamily="2" charset="-122"/>
              </a:rPr>
              <a:t>Makefile</a:t>
            </a:r>
            <a:r>
              <a:rPr lang="zh-CN" altLang="en-US" dirty="0">
                <a:latin typeface="STXinwei" pitchFamily="2" charset="-122"/>
                <a:ea typeface="STXinwei" pitchFamily="2" charset="-122"/>
              </a:rPr>
              <a:t>文件</a:t>
            </a:r>
            <a:endParaRPr lang="en-US" altLang="zh-CN" dirty="0">
              <a:latin typeface="STXinwei" pitchFamily="2" charset="-122"/>
              <a:ea typeface="STXinwei" pitchFamily="2" charset="-122"/>
            </a:endParaRPr>
          </a:p>
          <a:p>
            <a:pPr>
              <a:spcBef>
                <a:spcPts val="0"/>
              </a:spcBef>
            </a:pPr>
            <a:endParaRPr lang="en-US" altLang="zh-CN" dirty="0"/>
          </a:p>
          <a:p>
            <a:pPr>
              <a:spcBef>
                <a:spcPts val="0"/>
              </a:spcBef>
            </a:pPr>
            <a:endParaRPr lang="en-US" altLang="zh-CN" dirty="0"/>
          </a:p>
          <a:p>
            <a:pPr>
              <a:spcBef>
                <a:spcPts val="0"/>
              </a:spcBef>
            </a:pPr>
            <a:endParaRPr lang="en-US" altLang="zh-CN" dirty="0"/>
          </a:p>
          <a:p>
            <a:pPr marL="0" indent="0">
              <a:spcBef>
                <a:spcPts val="0"/>
              </a:spcBef>
              <a:buNone/>
            </a:pPr>
            <a:endParaRPr lang="en-US" altLang="zh-CN" dirty="0"/>
          </a:p>
          <a:p>
            <a:pPr>
              <a:spcBef>
                <a:spcPts val="0"/>
              </a:spcBef>
            </a:pPr>
            <a:r>
              <a:rPr lang="zh-CN" altLang="en-US" dirty="0">
                <a:latin typeface="STXinwei" pitchFamily="2" charset="-122"/>
                <a:ea typeface="STXinwei" pitchFamily="2" charset="-122"/>
              </a:rPr>
              <a:t>编译、安装方法</a:t>
            </a:r>
            <a:endParaRPr lang="en-US" altLang="zh-CN" dirty="0">
              <a:latin typeface="STXinwei" pitchFamily="2" charset="-122"/>
              <a:ea typeface="STXinwei" pitchFamily="2" charset="-122"/>
            </a:endParaRPr>
          </a:p>
          <a:p>
            <a:pPr lvl="1">
              <a:spcBef>
                <a:spcPts val="0"/>
              </a:spcBef>
            </a:pPr>
            <a:r>
              <a:rPr lang="zh-CN" altLang="en-US" sz="2200" dirty="0">
                <a:latin typeface="STXinwei" pitchFamily="2" charset="-122"/>
                <a:ea typeface="STXinwei" pitchFamily="2" charset="-122"/>
              </a:rPr>
              <a:t>执行</a:t>
            </a:r>
            <a:r>
              <a:rPr lang="en-US" altLang="zh-CN" sz="2200" dirty="0">
                <a:solidFill>
                  <a:srgbClr val="FF0000"/>
                </a:solidFill>
                <a:latin typeface="STXinwei" pitchFamily="2" charset="-122"/>
                <a:ea typeface="STXinwei" pitchFamily="2" charset="-122"/>
              </a:rPr>
              <a:t>make</a:t>
            </a:r>
            <a:r>
              <a:rPr lang="zh-CN" altLang="en-US" sz="2200" dirty="0">
                <a:latin typeface="STXinwei" pitchFamily="2" charset="-122"/>
                <a:ea typeface="STXinwei" pitchFamily="2" charset="-122"/>
              </a:rPr>
              <a:t>命令，生成</a:t>
            </a:r>
            <a:r>
              <a:rPr lang="en-US" altLang="zh-CN" sz="2200" dirty="0" err="1">
                <a:latin typeface="STXinwei" pitchFamily="2" charset="-122"/>
                <a:ea typeface="STXinwei" pitchFamily="2" charset="-122"/>
              </a:rPr>
              <a:t>helloworld.ko</a:t>
            </a:r>
            <a:r>
              <a:rPr lang="zh-CN" altLang="en-US" sz="2200" dirty="0">
                <a:latin typeface="STXinwei" pitchFamily="2" charset="-122"/>
                <a:ea typeface="STXinwei" pitchFamily="2" charset="-122"/>
              </a:rPr>
              <a:t>文件</a:t>
            </a:r>
            <a:endParaRPr lang="en-US" altLang="zh-CN" sz="2200" dirty="0">
              <a:latin typeface="STXinwei" pitchFamily="2" charset="-122"/>
              <a:ea typeface="STXinwei" pitchFamily="2" charset="-122"/>
            </a:endParaRPr>
          </a:p>
          <a:p>
            <a:pPr lvl="1">
              <a:spcBef>
                <a:spcPts val="0"/>
              </a:spcBef>
            </a:pPr>
            <a:r>
              <a:rPr lang="zh-CN" altLang="en-US" sz="2200" dirty="0">
                <a:latin typeface="STXinwei" pitchFamily="2" charset="-122"/>
                <a:ea typeface="STXinwei" pitchFamily="2" charset="-122"/>
              </a:rPr>
              <a:t>执行内核模块装入命令 </a:t>
            </a:r>
            <a:r>
              <a:rPr lang="en-US" altLang="zh-CN" sz="2200" dirty="0">
                <a:solidFill>
                  <a:srgbClr val="FF0000"/>
                </a:solidFill>
                <a:latin typeface="STXinwei" pitchFamily="2" charset="-122"/>
                <a:ea typeface="STXinwei" pitchFamily="2" charset="-122"/>
              </a:rPr>
              <a:t>insmod </a:t>
            </a:r>
            <a:r>
              <a:rPr lang="en-US" altLang="zh-CN" sz="2200" dirty="0" err="1">
                <a:solidFill>
                  <a:srgbClr val="FF0000"/>
                </a:solidFill>
                <a:latin typeface="STXinwei" pitchFamily="2" charset="-122"/>
                <a:ea typeface="STXinwei" pitchFamily="2" charset="-122"/>
              </a:rPr>
              <a:t>helloworld.ko</a:t>
            </a:r>
            <a:endParaRPr lang="en-US" altLang="zh-CN" sz="2200" dirty="0">
              <a:solidFill>
                <a:srgbClr val="FF0000"/>
              </a:solidFill>
              <a:latin typeface="STXinwei" pitchFamily="2" charset="-122"/>
              <a:ea typeface="STXinwei" pitchFamily="2" charset="-122"/>
            </a:endParaRPr>
          </a:p>
          <a:p>
            <a:pPr lvl="2">
              <a:spcBef>
                <a:spcPts val="0"/>
              </a:spcBef>
            </a:pPr>
            <a:r>
              <a:rPr lang="zh-CN" altLang="en-US" sz="2200" dirty="0">
                <a:latin typeface="STXinwei" pitchFamily="2" charset="-122"/>
                <a:ea typeface="STXinwei" pitchFamily="2" charset="-122"/>
              </a:rPr>
              <a:t>屏幕将显示“</a:t>
            </a:r>
            <a:r>
              <a:rPr lang="en-US" altLang="zh-CN" sz="2200" dirty="0">
                <a:latin typeface="STXinwei" pitchFamily="2" charset="-122"/>
                <a:ea typeface="STXinwei" pitchFamily="2" charset="-122"/>
              </a:rPr>
              <a:t>Hello World</a:t>
            </a:r>
            <a:r>
              <a:rPr lang="zh-CN" altLang="en-US" sz="2200" dirty="0">
                <a:latin typeface="STXinwei" pitchFamily="2" charset="-122"/>
                <a:ea typeface="STXinwei" pitchFamily="2" charset="-122"/>
              </a:rPr>
              <a:t>”</a:t>
            </a:r>
            <a:endParaRPr lang="en-US" altLang="zh-CN" sz="2200" dirty="0">
              <a:latin typeface="STXinwei" pitchFamily="2" charset="-122"/>
              <a:ea typeface="STXinwei" pitchFamily="2" charset="-122"/>
            </a:endParaRPr>
          </a:p>
          <a:p>
            <a:pPr lvl="1">
              <a:spcBef>
                <a:spcPts val="0"/>
              </a:spcBef>
            </a:pPr>
            <a:r>
              <a:rPr lang="zh-CN" altLang="en-US" sz="2200" dirty="0">
                <a:latin typeface="STXinwei" pitchFamily="2" charset="-122"/>
                <a:ea typeface="STXinwei" pitchFamily="2" charset="-122"/>
              </a:rPr>
              <a:t>执行命令</a:t>
            </a:r>
            <a:r>
              <a:rPr lang="en-US" altLang="zh-CN" sz="2200" dirty="0" err="1">
                <a:solidFill>
                  <a:srgbClr val="FF0000"/>
                </a:solidFill>
                <a:latin typeface="STXinwei" pitchFamily="2" charset="-122"/>
                <a:ea typeface="STXinwei" pitchFamily="2" charset="-122"/>
              </a:rPr>
              <a:t>lsmod</a:t>
            </a:r>
            <a:r>
              <a:rPr lang="zh-CN" altLang="en-US" sz="2200" dirty="0">
                <a:latin typeface="STXinwei" pitchFamily="2" charset="-122"/>
                <a:ea typeface="STXinwei" pitchFamily="2" charset="-122"/>
              </a:rPr>
              <a:t>显示模块状态信息</a:t>
            </a:r>
            <a:endParaRPr lang="en-US" altLang="zh-CN" sz="2200" dirty="0">
              <a:latin typeface="STXinwei" pitchFamily="2" charset="-122"/>
              <a:ea typeface="STXinwei" pitchFamily="2" charset="-122"/>
            </a:endParaRPr>
          </a:p>
          <a:p>
            <a:pPr lvl="2">
              <a:spcBef>
                <a:spcPts val="0"/>
              </a:spcBef>
            </a:pPr>
            <a:r>
              <a:rPr lang="en-US" altLang="zh-CN" sz="2200" dirty="0">
                <a:latin typeface="STXinwei" pitchFamily="2" charset="-122"/>
                <a:ea typeface="STXinwei" pitchFamily="2" charset="-122"/>
              </a:rPr>
              <a:t>Module	Size	Used	by</a:t>
            </a:r>
            <a:endParaRPr lang="en-US" altLang="zh-CN" sz="2200" dirty="0">
              <a:latin typeface="STXinwei" pitchFamily="2" charset="-122"/>
              <a:ea typeface="STXinwei" pitchFamily="2" charset="-122"/>
            </a:endParaRPr>
          </a:p>
          <a:p>
            <a:pPr lvl="2">
              <a:spcBef>
                <a:spcPts val="0"/>
              </a:spcBef>
            </a:pPr>
            <a:r>
              <a:rPr lang="en-US" altLang="zh-CN" sz="2200" dirty="0" err="1">
                <a:latin typeface="STXinwei" pitchFamily="2" charset="-122"/>
                <a:ea typeface="STXinwei" pitchFamily="2" charset="-122"/>
              </a:rPr>
              <a:t>helloworld</a:t>
            </a:r>
            <a:r>
              <a:rPr lang="en-US" altLang="zh-CN" sz="2200" dirty="0">
                <a:latin typeface="STXinwei" pitchFamily="2" charset="-122"/>
                <a:ea typeface="STXinwei" pitchFamily="2" charset="-122"/>
              </a:rPr>
              <a:t>	464	0	(unused)</a:t>
            </a:r>
            <a:endParaRPr lang="en-US" altLang="zh-CN" sz="2200" dirty="0">
              <a:latin typeface="STXinwei" pitchFamily="2" charset="-122"/>
              <a:ea typeface="STXinwei" pitchFamily="2" charset="-122"/>
            </a:endParaRPr>
          </a:p>
          <a:p>
            <a:pPr lvl="1">
              <a:spcBef>
                <a:spcPts val="0"/>
              </a:spcBef>
            </a:pPr>
            <a:r>
              <a:rPr lang="zh-CN" altLang="en-US" sz="2200" dirty="0">
                <a:latin typeface="STXinwei" pitchFamily="2" charset="-122"/>
                <a:ea typeface="STXinwei" pitchFamily="2" charset="-122"/>
              </a:rPr>
              <a:t>执行内核模块卸载命令 </a:t>
            </a:r>
            <a:r>
              <a:rPr lang="en-US" altLang="zh-CN" sz="2200" dirty="0" err="1">
                <a:solidFill>
                  <a:srgbClr val="FF0000"/>
                </a:solidFill>
                <a:latin typeface="STXinwei" pitchFamily="2" charset="-122"/>
                <a:ea typeface="STXinwei" pitchFamily="2" charset="-122"/>
              </a:rPr>
              <a:t>rmmod</a:t>
            </a:r>
            <a:r>
              <a:rPr lang="en-US" altLang="zh-CN" sz="2200" dirty="0">
                <a:solidFill>
                  <a:srgbClr val="FF0000"/>
                </a:solidFill>
                <a:latin typeface="STXinwei" pitchFamily="2" charset="-122"/>
                <a:ea typeface="STXinwei" pitchFamily="2" charset="-122"/>
              </a:rPr>
              <a:t> </a:t>
            </a:r>
            <a:r>
              <a:rPr lang="en-US" altLang="zh-CN" sz="2200" dirty="0" err="1">
                <a:solidFill>
                  <a:srgbClr val="FF0000"/>
                </a:solidFill>
                <a:latin typeface="STXinwei" pitchFamily="2" charset="-122"/>
                <a:ea typeface="STXinwei" pitchFamily="2" charset="-122"/>
              </a:rPr>
              <a:t>helloworld</a:t>
            </a:r>
            <a:endParaRPr lang="en-US" altLang="zh-CN" sz="2200" dirty="0">
              <a:solidFill>
                <a:srgbClr val="FF0000"/>
              </a:solidFill>
              <a:latin typeface="STXinwei" pitchFamily="2" charset="-122"/>
              <a:ea typeface="STXinwei" pitchFamily="2" charset="-122"/>
            </a:endParaRPr>
          </a:p>
          <a:p>
            <a:pPr lvl="2">
              <a:spcBef>
                <a:spcPts val="0"/>
              </a:spcBef>
            </a:pPr>
            <a:r>
              <a:rPr lang="zh-CN" altLang="en-US" sz="2200" dirty="0">
                <a:latin typeface="STXinwei" pitchFamily="2" charset="-122"/>
                <a:ea typeface="STXinwei" pitchFamily="2" charset="-122"/>
              </a:rPr>
              <a:t>屏幕将显示“</a:t>
            </a:r>
            <a:r>
              <a:rPr lang="en-US" altLang="zh-CN" sz="2200" dirty="0">
                <a:latin typeface="STXinwei" pitchFamily="2" charset="-122"/>
                <a:ea typeface="STXinwei" pitchFamily="2" charset="-122"/>
              </a:rPr>
              <a:t>Goodbye!</a:t>
            </a:r>
            <a:r>
              <a:rPr lang="zh-CN" altLang="en-US" sz="2200" dirty="0">
                <a:latin typeface="STXinwei" pitchFamily="2" charset="-122"/>
                <a:ea typeface="STXinwei" pitchFamily="2" charset="-122"/>
              </a:rPr>
              <a:t>”</a:t>
            </a:r>
            <a:endParaRPr lang="en-US" altLang="zh-CN" sz="2200" dirty="0">
              <a:latin typeface="STXinwei" pitchFamily="2" charset="-122"/>
              <a:ea typeface="STXinwei" pitchFamily="2" charset="-122"/>
            </a:endParaRPr>
          </a:p>
          <a:p>
            <a:pPr lvl="2">
              <a:spcBef>
                <a:spcPts val="0"/>
              </a:spcBef>
            </a:pPr>
            <a:endParaRPr lang="en-US" altLang="zh-CN" sz="2200" dirty="0">
              <a:solidFill>
                <a:srgbClr val="FF0000"/>
              </a:solidFill>
              <a:latin typeface="STXinwei" pitchFamily="2" charset="-122"/>
              <a:ea typeface="STXinwei" pitchFamily="2" charset="-122"/>
            </a:endParaRPr>
          </a:p>
          <a:p>
            <a:pPr lvl="1">
              <a:spcBef>
                <a:spcPts val="0"/>
              </a:spcBef>
            </a:pPr>
            <a:endParaRPr lang="en-US" altLang="zh-CN" sz="2200" dirty="0">
              <a:latin typeface="STXinwei" pitchFamily="2" charset="-122"/>
              <a:ea typeface="STXinwei" pitchFamily="2" charset="-122"/>
            </a:endParaRPr>
          </a:p>
          <a:p>
            <a:pPr lvl="2">
              <a:spcBef>
                <a:spcPts val="0"/>
              </a:spcBef>
            </a:pPr>
            <a:endParaRPr lang="zh-CN" altLang="en-US" sz="2200" dirty="0"/>
          </a:p>
        </p:txBody>
      </p:sp>
      <p:sp>
        <p:nvSpPr>
          <p:cNvPr id="3" name="灯片编号占位符 2"/>
          <p:cNvSpPr>
            <a:spLocks noGrp="1"/>
          </p:cNvSpPr>
          <p:nvPr>
            <p:ph type="sldNum" sz="quarter" idx="4294967295"/>
          </p:nvPr>
        </p:nvSpPr>
        <p:spPr>
          <a:xfrm>
            <a:off x="-36513" y="64960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内核模块示例：简单示例</a:t>
            </a:r>
            <a:endParaRPr lang="zh-CN" altLang="en-US" dirty="0"/>
          </a:p>
        </p:txBody>
      </p:sp>
      <p:sp>
        <p:nvSpPr>
          <p:cNvPr id="7" name="Rectangle 2"/>
          <p:cNvSpPr>
            <a:spLocks noChangeArrowheads="1"/>
          </p:cNvSpPr>
          <p:nvPr/>
        </p:nvSpPr>
        <p:spPr bwMode="auto">
          <a:xfrm>
            <a:off x="611560" y="1628800"/>
            <a:ext cx="8136904" cy="2376264"/>
          </a:xfrm>
          <a:prstGeom prst="rect">
            <a:avLst/>
          </a:prstGeom>
          <a:noFill/>
          <a:ln w="9525">
            <a:noFill/>
            <a:miter lim="800000"/>
          </a:ln>
          <a:effectLst/>
        </p:spPr>
        <p:txBody>
          <a:bodyPr lIns="0" rIns="0"/>
          <a:lstStyle/>
          <a:p>
            <a:pPr marL="0" lvl="1" algn="l">
              <a:spcBef>
                <a:spcPts val="0"/>
              </a:spcBef>
              <a:buClr>
                <a:schemeClr val="tx2"/>
              </a:buClr>
              <a:buSzPct val="75000"/>
            </a:pPr>
            <a:r>
              <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rPr>
              <a:t>TARGET = </a:t>
            </a:r>
            <a:r>
              <a:rPr lang="en-US" altLang="zh-CN" b="1" dirty="0" err="1">
                <a:solidFill>
                  <a:schemeClr val="tx2"/>
                </a:solidFill>
                <a:effectLst>
                  <a:outerShdw blurRad="38100" dist="38100" dir="2700000" algn="tl">
                    <a:srgbClr val="C0C0C0"/>
                  </a:outerShdw>
                </a:effectLst>
                <a:latin typeface="STXinwei" pitchFamily="2" charset="-122"/>
                <a:ea typeface="STXinwei" pitchFamily="2" charset="-122"/>
                <a:cs typeface="Times"/>
              </a:rPr>
              <a:t>helloworld</a:t>
            </a:r>
            <a:endPar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rPr>
              <a:t>KDIR = /</a:t>
            </a:r>
            <a:r>
              <a:rPr lang="en-US" altLang="zh-CN" b="1" dirty="0" err="1">
                <a:solidFill>
                  <a:schemeClr val="tx2"/>
                </a:solidFill>
                <a:effectLst>
                  <a:outerShdw blurRad="38100" dist="38100" dir="2700000" algn="tl">
                    <a:srgbClr val="C0C0C0"/>
                  </a:outerShdw>
                </a:effectLst>
                <a:latin typeface="STXinwei" pitchFamily="2" charset="-122"/>
                <a:ea typeface="STXinwei" pitchFamily="2" charset="-122"/>
                <a:cs typeface="Times"/>
              </a:rPr>
              <a:t>usr</a:t>
            </a:r>
            <a:r>
              <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rPr>
              <a:t>/</a:t>
            </a:r>
            <a:r>
              <a:rPr lang="en-US" altLang="zh-CN" b="1" dirty="0" err="1">
                <a:solidFill>
                  <a:schemeClr val="tx2"/>
                </a:solidFill>
                <a:effectLst>
                  <a:outerShdw blurRad="38100" dist="38100" dir="2700000" algn="tl">
                    <a:srgbClr val="C0C0C0"/>
                  </a:outerShdw>
                </a:effectLst>
                <a:latin typeface="STXinwei" pitchFamily="2" charset="-122"/>
                <a:ea typeface="STXinwei" pitchFamily="2" charset="-122"/>
                <a:cs typeface="Times"/>
              </a:rPr>
              <a:t>src</a:t>
            </a:r>
            <a:r>
              <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rPr>
              <a:t>/</a:t>
            </a:r>
            <a:r>
              <a:rPr lang="en-US" altLang="zh-CN" b="1" dirty="0" err="1">
                <a:solidFill>
                  <a:schemeClr val="tx2"/>
                </a:solidFill>
                <a:effectLst>
                  <a:outerShdw blurRad="38100" dist="38100" dir="2700000" algn="tl">
                    <a:srgbClr val="C0C0C0"/>
                  </a:outerShdw>
                </a:effectLst>
                <a:latin typeface="STXinwei" pitchFamily="2" charset="-122"/>
                <a:ea typeface="STXinwei" pitchFamily="2" charset="-122"/>
                <a:cs typeface="Times"/>
              </a:rPr>
              <a:t>linux</a:t>
            </a:r>
            <a:r>
              <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rPr>
              <a:t>     </a:t>
            </a:r>
            <a:r>
              <a:rPr lang="en-US" altLang="zh-CN" b="1" dirty="0">
                <a:solidFill>
                  <a:srgbClr val="3333FF"/>
                </a:solidFill>
                <a:effectLst>
                  <a:outerShdw blurRad="38100" dist="38100" dir="2700000" algn="tl">
                    <a:srgbClr val="C0C0C0"/>
                  </a:outerShdw>
                </a:effectLst>
                <a:latin typeface="STXinwei" pitchFamily="2" charset="-122"/>
                <a:ea typeface="STXinwei" pitchFamily="2" charset="-122"/>
                <a:cs typeface="Times"/>
              </a:rPr>
              <a:t>//</a:t>
            </a:r>
            <a:r>
              <a:rPr lang="zh-CN" altLang="en-US" b="1" dirty="0">
                <a:solidFill>
                  <a:srgbClr val="3333FF"/>
                </a:solidFill>
                <a:effectLst>
                  <a:outerShdw blurRad="38100" dist="38100" dir="2700000" algn="tl">
                    <a:srgbClr val="C0C0C0"/>
                  </a:outerShdw>
                </a:effectLst>
                <a:latin typeface="STXinwei" pitchFamily="2" charset="-122"/>
                <a:ea typeface="STXinwei" pitchFamily="2" charset="-122"/>
                <a:cs typeface="Times"/>
              </a:rPr>
              <a:t>表示内核源代码最高层目录的位置</a:t>
            </a:r>
            <a:endParaRPr lang="en-US" altLang="zh-CN" b="1" dirty="0">
              <a:solidFill>
                <a:srgbClr val="3333FF"/>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buClr>
                <a:schemeClr val="tx2"/>
              </a:buClr>
              <a:buSzPct val="75000"/>
            </a:pPr>
            <a:r>
              <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rPr>
              <a:t>PWD = $ (shell </a:t>
            </a:r>
            <a:r>
              <a:rPr lang="en-US" altLang="zh-CN" b="1" dirty="0" err="1">
                <a:solidFill>
                  <a:schemeClr val="tx2"/>
                </a:solidFill>
                <a:effectLst>
                  <a:outerShdw blurRad="38100" dist="38100" dir="2700000" algn="tl">
                    <a:srgbClr val="C0C0C0"/>
                  </a:outerShdw>
                </a:effectLst>
                <a:latin typeface="STXinwei" pitchFamily="2" charset="-122"/>
                <a:ea typeface="STXinwei" pitchFamily="2" charset="-122"/>
                <a:cs typeface="Times"/>
              </a:rPr>
              <a:t>pwd</a:t>
            </a:r>
            <a:r>
              <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rPr>
              <a:t>)  </a:t>
            </a:r>
            <a:endPar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pPr>
            <a:r>
              <a:rPr lang="en-US" altLang="zh-CN" b="1" dirty="0" err="1">
                <a:solidFill>
                  <a:schemeClr val="tx2"/>
                </a:solidFill>
                <a:effectLst>
                  <a:outerShdw blurRad="38100" dist="38100" dir="2700000" algn="tl">
                    <a:srgbClr val="C0C0C0"/>
                  </a:outerShdw>
                </a:effectLst>
                <a:latin typeface="STXinwei" pitchFamily="2" charset="-122"/>
                <a:ea typeface="STXinwei" pitchFamily="2" charset="-122"/>
                <a:cs typeface="Times"/>
              </a:rPr>
              <a:t>obj</a:t>
            </a:r>
            <a:r>
              <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rPr>
              <a:t>-m += $ (TARGET) .o   </a:t>
            </a:r>
            <a:r>
              <a:rPr lang="en-US" altLang="zh-CN" b="1" dirty="0">
                <a:solidFill>
                  <a:srgbClr val="3333FF"/>
                </a:solidFill>
                <a:effectLst>
                  <a:outerShdw blurRad="38100" dist="38100" dir="2700000" algn="tl">
                    <a:srgbClr val="C0C0C0"/>
                  </a:outerShdw>
                </a:effectLst>
                <a:latin typeface="STXinwei" pitchFamily="2" charset="-122"/>
                <a:ea typeface="STXinwei" pitchFamily="2" charset="-122"/>
                <a:cs typeface="Times"/>
              </a:rPr>
              <a:t>// </a:t>
            </a:r>
            <a:r>
              <a:rPr lang="en-US" altLang="zh-CN" b="1" dirty="0" err="1">
                <a:effectLst>
                  <a:outerShdw blurRad="38100" dist="38100" dir="2700000" algn="tl">
                    <a:srgbClr val="C0C0C0"/>
                  </a:outerShdw>
                </a:effectLst>
                <a:latin typeface="STXinwei" pitchFamily="2" charset="-122"/>
                <a:ea typeface="STXinwei" pitchFamily="2" charset="-122"/>
                <a:cs typeface="Times"/>
              </a:rPr>
              <a:t>obj</a:t>
            </a:r>
            <a:r>
              <a:rPr lang="en-US" altLang="zh-CN" b="1" dirty="0">
                <a:solidFill>
                  <a:srgbClr val="993366"/>
                </a:solidFill>
                <a:effectLst>
                  <a:outerShdw blurRad="38100" dist="38100" dir="2700000" algn="tl">
                    <a:srgbClr val="C0C0C0"/>
                  </a:outerShdw>
                </a:effectLst>
                <a:latin typeface="STXinwei" pitchFamily="2" charset="-122"/>
                <a:ea typeface="STXinwei" pitchFamily="2" charset="-122"/>
                <a:cs typeface="Times"/>
              </a:rPr>
              <a:t>-m</a:t>
            </a:r>
            <a:r>
              <a:rPr lang="zh-CN" altLang="en-US" b="1" dirty="0">
                <a:solidFill>
                  <a:srgbClr val="3333FF"/>
                </a:solidFill>
                <a:effectLst>
                  <a:outerShdw blurRad="38100" dist="38100" dir="2700000" algn="tl">
                    <a:srgbClr val="C0C0C0"/>
                  </a:outerShdw>
                </a:effectLst>
                <a:latin typeface="STXinwei" pitchFamily="2" charset="-122"/>
                <a:ea typeface="STXinwei" pitchFamily="2" charset="-122"/>
                <a:cs typeface="Times"/>
              </a:rPr>
              <a:t>指示</a:t>
            </a:r>
            <a:r>
              <a:rPr lang="en-US" altLang="zh-CN" b="1" dirty="0" err="1">
                <a:solidFill>
                  <a:srgbClr val="3333FF"/>
                </a:solidFill>
                <a:effectLst>
                  <a:outerShdw blurRad="38100" dist="38100" dir="2700000" algn="tl">
                    <a:srgbClr val="C0C0C0"/>
                  </a:outerShdw>
                </a:effectLst>
                <a:latin typeface="STXinwei" pitchFamily="2" charset="-122"/>
                <a:ea typeface="STXinwei" pitchFamily="2" charset="-122"/>
                <a:cs typeface="Times"/>
              </a:rPr>
              <a:t>kbuild</a:t>
            </a:r>
            <a:r>
              <a:rPr lang="zh-CN" altLang="en-US" b="1" dirty="0">
                <a:solidFill>
                  <a:srgbClr val="3333FF"/>
                </a:solidFill>
                <a:effectLst>
                  <a:outerShdw blurRad="38100" dist="38100" dir="2700000" algn="tl">
                    <a:srgbClr val="C0C0C0"/>
                  </a:outerShdw>
                </a:effectLst>
                <a:latin typeface="STXinwei" pitchFamily="2" charset="-122"/>
                <a:ea typeface="STXinwei" pitchFamily="2" charset="-122"/>
                <a:cs typeface="Times"/>
              </a:rPr>
              <a:t>，将</a:t>
            </a:r>
            <a:r>
              <a:rPr lang="en-US" altLang="zh-CN" b="1" dirty="0">
                <a:solidFill>
                  <a:srgbClr val="3333FF"/>
                </a:solidFill>
                <a:effectLst>
                  <a:outerShdw blurRad="38100" dist="38100" dir="2700000" algn="tl">
                    <a:srgbClr val="C0C0C0"/>
                  </a:outerShdw>
                </a:effectLst>
                <a:latin typeface="STXinwei" pitchFamily="2" charset="-122"/>
                <a:ea typeface="STXinwei" pitchFamily="2" charset="-122"/>
                <a:cs typeface="Times"/>
              </a:rPr>
              <a:t>$ (TARGET)</a:t>
            </a:r>
            <a:r>
              <a:rPr lang="zh-CN" altLang="en-US" b="1" dirty="0">
                <a:solidFill>
                  <a:srgbClr val="3333FF"/>
                </a:solidFill>
                <a:effectLst>
                  <a:outerShdw blurRad="38100" dist="38100" dir="2700000" algn="tl">
                    <a:srgbClr val="C0C0C0"/>
                  </a:outerShdw>
                </a:effectLst>
                <a:latin typeface="STXinwei" pitchFamily="2" charset="-122"/>
                <a:ea typeface="STXinwei" pitchFamily="2" charset="-122"/>
                <a:cs typeface="Times"/>
              </a:rPr>
              <a:t>编译成内核模块</a:t>
            </a:r>
            <a:endParaRPr lang="en-US" altLang="zh-CN" b="1" dirty="0">
              <a:solidFill>
                <a:srgbClr val="3333FF"/>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pPr>
            <a:r>
              <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rPr>
              <a:t>default:</a:t>
            </a:r>
            <a:endPar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endParaRPr>
          </a:p>
          <a:p>
            <a:pPr marL="0" lvl="1" algn="l">
              <a:spcBef>
                <a:spcPts val="0"/>
              </a:spcBef>
            </a:pPr>
            <a:r>
              <a:rPr lang="en-US" altLang="zh-CN" b="1" dirty="0">
                <a:solidFill>
                  <a:schemeClr val="tx2"/>
                </a:solidFill>
                <a:effectLst>
                  <a:outerShdw blurRad="38100" dist="38100" dir="2700000" algn="tl">
                    <a:srgbClr val="C0C0C0"/>
                  </a:outerShdw>
                </a:effectLst>
                <a:latin typeface="STXinwei" pitchFamily="2" charset="-122"/>
                <a:ea typeface="STXinwei" pitchFamily="2" charset="-122"/>
                <a:cs typeface="Times"/>
              </a:rPr>
              <a:t>  make –C $ (KDIR) M = $ (PWD) modules </a:t>
            </a:r>
            <a:endParaRPr lang="en-US" altLang="zh-CN" b="1" dirty="0">
              <a:solidFill>
                <a:srgbClr val="6600CC"/>
              </a:solidFill>
              <a:effectLst>
                <a:outerShdw blurRad="38100" dist="38100" dir="2700000" algn="tl">
                  <a:srgbClr val="C0C0C0"/>
                </a:outerShdw>
              </a:effectLst>
              <a:latin typeface="STXinwei" pitchFamily="2" charset="-122"/>
              <a:ea typeface="STXinwei" pitchFamily="2" charset="-122"/>
              <a:cs typeface="Times"/>
            </a:endParaRPr>
          </a:p>
        </p:txBody>
      </p:sp>
    </p:spTree>
  </p:cSld>
  <p:clrMapOvr>
    <a:masterClrMapping/>
  </p:clrMapOvr>
  <p:transition spd="slow">
    <p:wip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196752"/>
            <a:ext cx="8856984" cy="4968552"/>
          </a:xfrm>
        </p:spPr>
        <p:txBody>
          <a:bodyPr/>
          <a:lstStyle/>
          <a:p>
            <a:pPr>
              <a:spcBef>
                <a:spcPts val="0"/>
              </a:spcBef>
            </a:pPr>
            <a:r>
              <a:rPr lang="zh-CN" altLang="en-US" sz="2400" dirty="0">
                <a:effectLst/>
                <a:latin typeface="STXinwei" pitchFamily="2" charset="-122"/>
                <a:ea typeface="STXinwei" pitchFamily="2" charset="-122"/>
              </a:rPr>
              <a:t>该模块带有一个中断函数，当内核接收到某个 </a:t>
            </a:r>
            <a:r>
              <a:rPr lang="en-US" altLang="zh-CN" sz="2400" dirty="0">
                <a:effectLst/>
                <a:latin typeface="STXinwei" pitchFamily="2" charset="-122"/>
                <a:ea typeface="STXinwei" pitchFamily="2" charset="-122"/>
              </a:rPr>
              <a:t>IRQ </a:t>
            </a:r>
            <a:r>
              <a:rPr lang="zh-CN" altLang="en-US" sz="2400" dirty="0">
                <a:effectLst/>
                <a:latin typeface="STXinwei" pitchFamily="2" charset="-122"/>
                <a:ea typeface="STXinwei" pitchFamily="2" charset="-122"/>
              </a:rPr>
              <a:t>上的一个中断时会调用它</a:t>
            </a:r>
            <a:endParaRPr lang="zh-CN" altLang="en-US" sz="2400" dirty="0">
              <a:latin typeface="STXinwei" pitchFamily="2" charset="-122"/>
              <a:ea typeface="STXinwei" pitchFamily="2" charset="-122"/>
            </a:endParaRPr>
          </a:p>
        </p:txBody>
      </p:sp>
      <p:sp>
        <p:nvSpPr>
          <p:cNvPr id="3" name="灯片编号占位符 2"/>
          <p:cNvSpPr>
            <a:spLocks noGrp="1"/>
          </p:cNvSpPr>
          <p:nvPr>
            <p:ph type="sldNum" sz="quarter" idx="4294967295"/>
          </p:nvPr>
        </p:nvSpPr>
        <p:spPr>
          <a:xfrm>
            <a:off x="8556624" y="6489319"/>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内核模块示例：带参数的内核模块</a:t>
            </a:r>
            <a:endParaRPr lang="zh-CN" altLang="en-US" dirty="0"/>
          </a:p>
        </p:txBody>
      </p:sp>
      <p:sp>
        <p:nvSpPr>
          <p:cNvPr id="5" name="Text Box 5"/>
          <p:cNvSpPr txBox="1">
            <a:spLocks noChangeArrowheads="1"/>
          </p:cNvSpPr>
          <p:nvPr/>
        </p:nvSpPr>
        <p:spPr bwMode="auto">
          <a:xfrm>
            <a:off x="323528" y="2060848"/>
            <a:ext cx="8712968" cy="4708981"/>
          </a:xfrm>
          <a:prstGeom prst="rect">
            <a:avLst/>
          </a:prstGeom>
          <a:solidFill>
            <a:srgbClr val="FFCC66"/>
          </a:solidFill>
          <a:ln w="38100">
            <a:solidFill>
              <a:schemeClr val="tx1"/>
            </a:solidFill>
            <a:miter lim="800000"/>
          </a:ln>
        </p:spPr>
        <p:txBody>
          <a:bodyPr wrap="square">
            <a:spAutoFit/>
          </a:bodyPr>
          <a:lstStyle/>
          <a:p>
            <a:pPr algn="l">
              <a:spcBef>
                <a:spcPts val="0"/>
              </a:spcBef>
              <a:defRPr/>
            </a:pPr>
            <a:r>
              <a:rPr kumimoji="0" lang="en-US" altLang="zh-CN" sz="2000" b="1" dirty="0">
                <a:solidFill>
                  <a:schemeClr val="tx1"/>
                </a:solidFill>
                <a:effectLst/>
                <a:latin typeface="STXinwei" pitchFamily="2" charset="-122"/>
                <a:ea typeface="STXinwei" pitchFamily="2" charset="-122"/>
              </a:rPr>
              <a:t>#include &lt;</a:t>
            </a:r>
            <a:r>
              <a:rPr kumimoji="0" lang="en-US" altLang="zh-CN" sz="2000" b="1" dirty="0" err="1">
                <a:solidFill>
                  <a:schemeClr val="tx1"/>
                </a:solidFill>
                <a:effectLst/>
                <a:latin typeface="STXinwei" pitchFamily="2" charset="-122"/>
                <a:ea typeface="STXinwei" pitchFamily="2" charset="-122"/>
              </a:rPr>
              <a:t>linux</a:t>
            </a:r>
            <a:r>
              <a:rPr kumimoji="0" lang="en-US" altLang="zh-CN" sz="2000" b="1" dirty="0">
                <a:solidFill>
                  <a:schemeClr val="tx1"/>
                </a:solidFill>
                <a:effectLst/>
                <a:latin typeface="STXinwei" pitchFamily="2" charset="-122"/>
                <a:ea typeface="STXinwei" pitchFamily="2" charset="-122"/>
              </a:rPr>
              <a:t>/</a:t>
            </a:r>
            <a:r>
              <a:rPr kumimoji="0" lang="en-US" altLang="zh-CN" sz="2000" b="1" dirty="0" err="1">
                <a:solidFill>
                  <a:schemeClr val="tx1"/>
                </a:solidFill>
                <a:effectLst/>
                <a:latin typeface="STXinwei" pitchFamily="2" charset="-122"/>
                <a:ea typeface="STXinwei" pitchFamily="2" charset="-122"/>
              </a:rPr>
              <a:t>module.h</a:t>
            </a:r>
            <a:r>
              <a:rPr kumimoji="0" lang="en-US" altLang="zh-CN" sz="2000" b="1" dirty="0">
                <a:solidFill>
                  <a:schemeClr val="tx1"/>
                </a:solidFill>
                <a:effectLst/>
                <a:latin typeface="STXinwei" pitchFamily="2" charset="-122"/>
                <a:ea typeface="STXinwei" pitchFamily="2" charset="-122"/>
              </a:rPr>
              <a:t>&gt;</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#include &lt;</a:t>
            </a:r>
            <a:r>
              <a:rPr kumimoji="0" lang="en-US" altLang="zh-CN" sz="2000" b="1" dirty="0" err="1">
                <a:solidFill>
                  <a:schemeClr val="tx1"/>
                </a:solidFill>
                <a:effectLst/>
                <a:latin typeface="STXinwei" pitchFamily="2" charset="-122"/>
                <a:ea typeface="STXinwei" pitchFamily="2" charset="-122"/>
              </a:rPr>
              <a:t>linux</a:t>
            </a:r>
            <a:r>
              <a:rPr kumimoji="0" lang="en-US" altLang="zh-CN" sz="2000" b="1" dirty="0">
                <a:solidFill>
                  <a:schemeClr val="tx1"/>
                </a:solidFill>
                <a:effectLst/>
                <a:latin typeface="STXinwei" pitchFamily="2" charset="-122"/>
                <a:ea typeface="STXinwei" pitchFamily="2" charset="-122"/>
              </a:rPr>
              <a:t>/</a:t>
            </a:r>
            <a:r>
              <a:rPr kumimoji="0" lang="en-US" altLang="zh-CN" sz="2000" b="1" dirty="0" err="1">
                <a:solidFill>
                  <a:schemeClr val="tx1"/>
                </a:solidFill>
                <a:effectLst/>
                <a:latin typeface="STXinwei" pitchFamily="2" charset="-122"/>
                <a:ea typeface="STXinwei" pitchFamily="2" charset="-122"/>
              </a:rPr>
              <a:t>init.h</a:t>
            </a:r>
            <a:r>
              <a:rPr kumimoji="0" lang="en-US" altLang="zh-CN" sz="2000" b="1" dirty="0">
                <a:solidFill>
                  <a:schemeClr val="tx1"/>
                </a:solidFill>
                <a:effectLst/>
                <a:latin typeface="STXinwei" pitchFamily="2" charset="-122"/>
                <a:ea typeface="STXinwei" pitchFamily="2" charset="-122"/>
              </a:rPr>
              <a:t>&gt;</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#include &lt;</a:t>
            </a:r>
            <a:r>
              <a:rPr kumimoji="0" lang="en-US" altLang="zh-CN" sz="2000" b="1" dirty="0" err="1">
                <a:solidFill>
                  <a:schemeClr val="tx1"/>
                </a:solidFill>
                <a:effectLst/>
                <a:latin typeface="STXinwei" pitchFamily="2" charset="-122"/>
                <a:ea typeface="STXinwei" pitchFamily="2" charset="-122"/>
              </a:rPr>
              <a:t>linux</a:t>
            </a:r>
            <a:r>
              <a:rPr kumimoji="0" lang="en-US" altLang="zh-CN" sz="2000" b="1" dirty="0">
                <a:solidFill>
                  <a:schemeClr val="tx1"/>
                </a:solidFill>
                <a:effectLst/>
                <a:latin typeface="STXinwei" pitchFamily="2" charset="-122"/>
                <a:ea typeface="STXinwei" pitchFamily="2" charset="-122"/>
              </a:rPr>
              <a:t>/</a:t>
            </a:r>
            <a:r>
              <a:rPr kumimoji="0" lang="en-US" altLang="zh-CN" sz="2000" b="1" dirty="0" err="1">
                <a:solidFill>
                  <a:schemeClr val="tx1"/>
                </a:solidFill>
                <a:effectLst/>
                <a:latin typeface="STXinwei" pitchFamily="2" charset="-122"/>
                <a:ea typeface="STXinwei" pitchFamily="2" charset="-122"/>
              </a:rPr>
              <a:t>interrupt.h</a:t>
            </a:r>
            <a:r>
              <a:rPr kumimoji="0" lang="en-US" altLang="zh-CN" sz="2000" b="1" dirty="0">
                <a:solidFill>
                  <a:schemeClr val="tx1"/>
                </a:solidFill>
                <a:effectLst/>
                <a:latin typeface="STXinwei" pitchFamily="2" charset="-122"/>
                <a:ea typeface="STXinwei" pitchFamily="2" charset="-122"/>
              </a:rPr>
              <a:t>&gt;</a:t>
            </a:r>
            <a:endParaRPr kumimoji="0" lang="en-US" altLang="zh-CN" sz="2000" b="1" dirty="0">
              <a:solidFill>
                <a:schemeClr val="tx1"/>
              </a:solidFill>
              <a:effectLst/>
              <a:latin typeface="STXinwei" pitchFamily="2" charset="-122"/>
              <a:ea typeface="STXinwei" pitchFamily="2" charset="-122"/>
            </a:endParaRPr>
          </a:p>
          <a:p>
            <a:pPr algn="l">
              <a:spcBef>
                <a:spcPts val="0"/>
              </a:spcBef>
              <a:defRPr/>
            </a:pPr>
            <a:r>
              <a:rPr kumimoji="0" lang="en-US" altLang="zh-CN" sz="2000" b="1" dirty="0">
                <a:solidFill>
                  <a:schemeClr val="tx1"/>
                </a:solidFill>
                <a:effectLst/>
                <a:latin typeface="STXinwei" pitchFamily="2" charset="-122"/>
                <a:ea typeface="STXinwei" pitchFamily="2" charset="-122"/>
              </a:rPr>
              <a:t>static </a:t>
            </a:r>
            <a:r>
              <a:rPr kumimoji="0" lang="en-US" altLang="zh-CN" sz="2000" b="1" dirty="0" err="1">
                <a:solidFill>
                  <a:schemeClr val="tx1"/>
                </a:solidFill>
                <a:effectLst/>
                <a:latin typeface="STXinwei" pitchFamily="2" charset="-122"/>
                <a:ea typeface="STXinwei" pitchFamily="2" charset="-122"/>
              </a:rPr>
              <a:t>int</a:t>
            </a: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irq</a:t>
            </a:r>
            <a:r>
              <a:rPr kumimoji="0" lang="en-US" altLang="zh-CN" sz="2000" b="1" dirty="0">
                <a:solidFill>
                  <a:schemeClr val="tx1"/>
                </a:solidFill>
                <a:effectLst/>
                <a:latin typeface="STXinwei" pitchFamily="2" charset="-122"/>
                <a:ea typeface="STXinwei" pitchFamily="2" charset="-122"/>
              </a:rPr>
              <a:t>; </a:t>
            </a:r>
            <a:r>
              <a:rPr lang="en-US" altLang="zh-CN" sz="2000" b="1" dirty="0">
                <a:effectLst/>
                <a:latin typeface="STXinwei" pitchFamily="2" charset="-122"/>
                <a:ea typeface="STXinwei" pitchFamily="2" charset="-122"/>
              </a:rPr>
              <a:t>//</a:t>
            </a:r>
            <a:r>
              <a:rPr lang="zh-CN" altLang="en-US" sz="2000" b="1" dirty="0">
                <a:effectLst/>
                <a:latin typeface="STXinwei" pitchFamily="2" charset="-122"/>
                <a:ea typeface="STXinwei" pitchFamily="2" charset="-122"/>
              </a:rPr>
              <a:t>首先将获取的参数声明为全局变量</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static char *interface;</a:t>
            </a:r>
            <a:br>
              <a:rPr kumimoji="0" lang="zh-CN" altLang="en-US" sz="2000" b="1" dirty="0">
                <a:solidFill>
                  <a:schemeClr val="tx1"/>
                </a:solidFill>
                <a:effectLst/>
                <a:latin typeface="STXinwei" pitchFamily="2" charset="-122"/>
                <a:ea typeface="STXinwei" pitchFamily="2" charset="-122"/>
              </a:rPr>
            </a:br>
            <a:r>
              <a:rPr kumimoji="0" lang="en-US" altLang="zh-CN" sz="2000" b="1" dirty="0" err="1">
                <a:solidFill>
                  <a:schemeClr val="tx1"/>
                </a:solidFill>
                <a:effectLst/>
                <a:latin typeface="STXinwei" pitchFamily="2" charset="-122"/>
                <a:ea typeface="STXinwei" pitchFamily="2" charset="-122"/>
              </a:rPr>
              <a:t>module_param</a:t>
            </a:r>
            <a:r>
              <a:rPr kumimoji="0" lang="en-US" altLang="zh-CN" sz="2000" b="1" dirty="0">
                <a:solidFill>
                  <a:schemeClr val="tx1"/>
                </a:solidFill>
                <a:effectLst/>
                <a:latin typeface="STXinwei" pitchFamily="2" charset="-122"/>
                <a:ea typeface="STXinwei" pitchFamily="2" charset="-122"/>
              </a:rPr>
              <a:t>(</a:t>
            </a:r>
            <a:r>
              <a:rPr kumimoji="0" lang="en-US" altLang="zh-CN" sz="2000" b="1" dirty="0" err="1">
                <a:effectLst/>
                <a:latin typeface="STXinwei" pitchFamily="2" charset="-122"/>
                <a:ea typeface="STXinwei" pitchFamily="2" charset="-122"/>
              </a:rPr>
              <a:t>irq</a:t>
            </a: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int</a:t>
            </a:r>
            <a:r>
              <a:rPr kumimoji="0" lang="en-US" altLang="zh-CN" sz="2000" b="1" dirty="0">
                <a:solidFill>
                  <a:schemeClr val="tx1"/>
                </a:solidFill>
                <a:effectLst/>
                <a:latin typeface="STXinwei" pitchFamily="2" charset="-122"/>
                <a:ea typeface="STXinwei" pitchFamily="2" charset="-122"/>
              </a:rPr>
              <a:t>, 0644);</a:t>
            </a:r>
            <a:r>
              <a:rPr kumimoji="0" lang="en-US" altLang="zh-CN" sz="2000" b="1" dirty="0">
                <a:effectLst/>
                <a:latin typeface="STXinwei" pitchFamily="2" charset="-122"/>
                <a:ea typeface="STXinwei" pitchFamily="2" charset="-122"/>
              </a:rPr>
              <a:t> //</a:t>
            </a:r>
            <a:r>
              <a:rPr kumimoji="0" lang="zh-CN" altLang="en-US" sz="2000" b="1" dirty="0">
                <a:effectLst/>
                <a:latin typeface="STXinwei" pitchFamily="2" charset="-122"/>
                <a:ea typeface="STXinwei" pitchFamily="2" charset="-122"/>
              </a:rPr>
              <a:t>然后使用宏声明：变量名、类型、权限</a:t>
            </a:r>
            <a:endParaRPr kumimoji="0" lang="en-US" altLang="zh-CN" sz="2000" b="1" dirty="0">
              <a:solidFill>
                <a:schemeClr val="tx1"/>
              </a:solidFill>
              <a:effectLst/>
              <a:latin typeface="STXinwei" pitchFamily="2" charset="-122"/>
              <a:ea typeface="STXinwei" pitchFamily="2" charset="-122"/>
            </a:endParaRPr>
          </a:p>
          <a:p>
            <a:pPr algn="l">
              <a:spcBef>
                <a:spcPts val="0"/>
              </a:spcBef>
              <a:defRPr/>
            </a:pPr>
            <a:r>
              <a:rPr kumimoji="0" lang="en-US" altLang="zh-CN" sz="2000" b="1" dirty="0" err="1">
                <a:solidFill>
                  <a:schemeClr val="tx1"/>
                </a:solidFill>
                <a:effectLst/>
                <a:latin typeface="STXinwei" pitchFamily="2" charset="-122"/>
                <a:ea typeface="STXinwei" pitchFamily="2" charset="-122"/>
              </a:rPr>
              <a:t>module_parm</a:t>
            </a:r>
            <a:r>
              <a:rPr kumimoji="0" lang="en-US" altLang="zh-CN" sz="2000" b="1" dirty="0">
                <a:solidFill>
                  <a:schemeClr val="tx1"/>
                </a:solidFill>
                <a:effectLst/>
                <a:latin typeface="STXinwei" pitchFamily="2" charset="-122"/>
                <a:ea typeface="STXinwei" pitchFamily="2" charset="-122"/>
              </a:rPr>
              <a:t>(</a:t>
            </a:r>
            <a:r>
              <a:rPr kumimoji="0" lang="en-US" altLang="zh-CN" sz="2000" b="1" dirty="0">
                <a:effectLst/>
                <a:latin typeface="STXinwei" pitchFamily="2" charset="-122"/>
                <a:ea typeface="STXinwei" pitchFamily="2" charset="-122"/>
              </a:rPr>
              <a:t>interface</a:t>
            </a: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charp</a:t>
            </a:r>
            <a:r>
              <a:rPr kumimoji="0" lang="en-US" altLang="zh-CN" sz="2000" b="1" dirty="0">
                <a:solidFill>
                  <a:schemeClr val="tx1"/>
                </a:solidFill>
                <a:effectLst/>
                <a:latin typeface="STXinwei" pitchFamily="2" charset="-122"/>
                <a:ea typeface="STXinwei" pitchFamily="2" charset="-122"/>
              </a:rPr>
              <a:t>, 0644)</a:t>
            </a:r>
            <a:endParaRPr kumimoji="0" lang="en-US" altLang="zh-CN" sz="2000" b="1" dirty="0">
              <a:solidFill>
                <a:schemeClr val="tx1"/>
              </a:solidFill>
              <a:effectLst/>
              <a:latin typeface="STXinwei" pitchFamily="2" charset="-122"/>
              <a:ea typeface="STXinwei" pitchFamily="2" charset="-122"/>
            </a:endParaRPr>
          </a:p>
          <a:p>
            <a:pPr algn="l">
              <a:spcBef>
                <a:spcPts val="0"/>
              </a:spcBef>
              <a:defRPr/>
            </a:pPr>
            <a:r>
              <a:rPr kumimoji="0" lang="en-US" altLang="zh-CN" sz="2000" b="1" dirty="0">
                <a:solidFill>
                  <a:schemeClr val="tx1"/>
                </a:solidFill>
                <a:effectLst/>
                <a:latin typeface="STXinwei" pitchFamily="2" charset="-122"/>
                <a:ea typeface="STXinwei" pitchFamily="2" charset="-122"/>
              </a:rPr>
              <a:t> static </a:t>
            </a:r>
            <a:r>
              <a:rPr kumimoji="0" lang="en-US" altLang="zh-CN" sz="2000" b="1" dirty="0" err="1">
                <a:solidFill>
                  <a:schemeClr val="tx1"/>
                </a:solidFill>
                <a:effectLst/>
                <a:latin typeface="STXinwei" pitchFamily="2" charset="-122"/>
                <a:ea typeface="STXinwei" pitchFamily="2" charset="-122"/>
              </a:rPr>
              <a:t>irqreturn_t</a:t>
            </a: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myinterrupt</a:t>
            </a:r>
            <a:r>
              <a:rPr kumimoji="0" lang="en-US" altLang="zh-CN" sz="2000" b="1" dirty="0">
                <a:solidFill>
                  <a:schemeClr val="tx1"/>
                </a:solidFill>
                <a:effectLst/>
                <a:latin typeface="STXinwei" pitchFamily="2" charset="-122"/>
                <a:ea typeface="STXinwei" pitchFamily="2" charset="-122"/>
              </a:rPr>
              <a:t>(</a:t>
            </a:r>
            <a:r>
              <a:rPr kumimoji="0" lang="en-US" altLang="zh-CN" sz="2000" b="1" dirty="0" err="1">
                <a:solidFill>
                  <a:schemeClr val="tx1"/>
                </a:solidFill>
                <a:effectLst/>
                <a:latin typeface="STXinwei" pitchFamily="2" charset="-122"/>
                <a:ea typeface="STXinwei" pitchFamily="2" charset="-122"/>
              </a:rPr>
              <a:t>int</a:t>
            </a: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irq</a:t>
            </a:r>
            <a:r>
              <a:rPr kumimoji="0" lang="en-US" altLang="zh-CN" sz="2000" b="1" dirty="0">
                <a:solidFill>
                  <a:schemeClr val="tx1"/>
                </a:solidFill>
                <a:effectLst/>
                <a:latin typeface="STXinwei" pitchFamily="2" charset="-122"/>
                <a:ea typeface="STXinwei" pitchFamily="2" charset="-122"/>
              </a:rPr>
              <a:t>, void *</a:t>
            </a:r>
            <a:r>
              <a:rPr kumimoji="0" lang="en-US" altLang="zh-CN" sz="2000" b="1" dirty="0" err="1">
                <a:solidFill>
                  <a:schemeClr val="tx1"/>
                </a:solidFill>
                <a:effectLst/>
                <a:latin typeface="STXinwei" pitchFamily="2" charset="-122"/>
                <a:ea typeface="STXinwei" pitchFamily="2" charset="-122"/>
              </a:rPr>
              <a:t>dev_id</a:t>
            </a: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struct</a:t>
            </a: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pt_regs</a:t>
            </a: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regs</a:t>
            </a:r>
            <a:r>
              <a:rPr kumimoji="0" lang="en-US" altLang="zh-CN" sz="2000" b="1" dirty="0">
                <a:solidFill>
                  <a:schemeClr val="tx1"/>
                </a:solidFill>
                <a:effectLst/>
                <a:latin typeface="STXinwei" pitchFamily="2" charset="-122"/>
                <a:ea typeface="STXinwei" pitchFamily="2" charset="-122"/>
              </a:rPr>
              <a:t>){</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static </a:t>
            </a:r>
            <a:r>
              <a:rPr kumimoji="0" lang="en-US" altLang="zh-CN" sz="2000" b="1" dirty="0" err="1">
                <a:solidFill>
                  <a:schemeClr val="tx1"/>
                </a:solidFill>
                <a:effectLst/>
                <a:latin typeface="STXinwei" pitchFamily="2" charset="-122"/>
                <a:ea typeface="STXinwei" pitchFamily="2" charset="-122"/>
              </a:rPr>
              <a:t>int</a:t>
            </a: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mycount</a:t>
            </a:r>
            <a:r>
              <a:rPr kumimoji="0" lang="en-US" altLang="zh-CN" sz="2000" b="1" dirty="0">
                <a:solidFill>
                  <a:schemeClr val="tx1"/>
                </a:solidFill>
                <a:effectLst/>
                <a:latin typeface="STXinwei" pitchFamily="2" charset="-122"/>
                <a:ea typeface="STXinwei" pitchFamily="2" charset="-122"/>
              </a:rPr>
              <a:t> = 0;</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if (</a:t>
            </a:r>
            <a:r>
              <a:rPr kumimoji="0" lang="en-US" altLang="zh-CN" sz="2000" b="1" dirty="0" err="1">
                <a:solidFill>
                  <a:schemeClr val="tx1"/>
                </a:solidFill>
                <a:effectLst/>
                <a:latin typeface="STXinwei" pitchFamily="2" charset="-122"/>
                <a:ea typeface="STXinwei" pitchFamily="2" charset="-122"/>
              </a:rPr>
              <a:t>mycount</a:t>
            </a:r>
            <a:r>
              <a:rPr kumimoji="0" lang="en-US" altLang="zh-CN" sz="2000" b="1" dirty="0">
                <a:solidFill>
                  <a:schemeClr val="tx1"/>
                </a:solidFill>
                <a:effectLst/>
                <a:latin typeface="STXinwei" pitchFamily="2" charset="-122"/>
                <a:ea typeface="STXinwei" pitchFamily="2" charset="-122"/>
              </a:rPr>
              <a:t> &lt; 10) {</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printk</a:t>
            </a:r>
            <a:r>
              <a:rPr kumimoji="0" lang="en-US" altLang="zh-CN" sz="2000" b="1" dirty="0">
                <a:solidFill>
                  <a:schemeClr val="tx1"/>
                </a:solidFill>
                <a:effectLst/>
                <a:latin typeface="STXinwei" pitchFamily="2" charset="-122"/>
                <a:ea typeface="STXinwei" pitchFamily="2" charset="-122"/>
              </a:rPr>
              <a:t>(“Interrupt!\n”);</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mycount</a:t>
            </a:r>
            <a:r>
              <a:rPr kumimoji="0" lang="en-US" altLang="zh-CN" sz="2000" b="1" dirty="0">
                <a:solidFill>
                  <a:schemeClr val="tx1"/>
                </a:solidFill>
                <a:effectLst/>
                <a:latin typeface="STXinwei" pitchFamily="2" charset="-122"/>
                <a:ea typeface="STXinwei" pitchFamily="2" charset="-122"/>
              </a:rPr>
              <a:t>++;</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return IRQ_NONE;</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a:t>
            </a:r>
            <a:endParaRPr lang="en-US" altLang="zh-CN" sz="2200" b="1" dirty="0">
              <a:solidFill>
                <a:schemeClr val="tx1"/>
              </a:solidFill>
              <a:effectLst/>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灯片编号占位符 2"/>
          <p:cNvSpPr>
            <a:spLocks noGrp="1"/>
          </p:cNvSpPr>
          <p:nvPr>
            <p:ph type="sldNum" sz="quarter" idx="4294967295"/>
          </p:nvPr>
        </p:nvSpPr>
        <p:spPr>
          <a:xfrm>
            <a:off x="8528661" y="6521450"/>
            <a:ext cx="587376" cy="336550"/>
          </a:xfrm>
          <a:prstGeom prst="rect">
            <a:avLst/>
          </a:prstGeom>
        </p:spPr>
        <p:txBody>
          <a:bodyPr/>
          <a:lstStyle/>
          <a:p>
            <a:fld id="{1C827ED5-3248-4A77-96E2-454149256796}" type="slidenum">
              <a:rPr lang="en-US" altLang="zh-CN" smtClean="0"/>
            </a:fld>
            <a:endParaRPr lang="en-US" altLang="zh-CN"/>
          </a:p>
        </p:txBody>
      </p:sp>
      <p:sp>
        <p:nvSpPr>
          <p:cNvPr id="4" name="标题 3"/>
          <p:cNvSpPr>
            <a:spLocks noGrp="1"/>
          </p:cNvSpPr>
          <p:nvPr>
            <p:ph type="title"/>
          </p:nvPr>
        </p:nvSpPr>
        <p:spPr/>
        <p:txBody>
          <a:bodyPr/>
          <a:lstStyle/>
          <a:p>
            <a:r>
              <a:rPr lang="zh-CN" altLang="en-US" dirty="0"/>
              <a:t>内核模块示例：带参数的内核模块</a:t>
            </a:r>
            <a:endParaRPr lang="zh-CN" altLang="en-US" dirty="0"/>
          </a:p>
        </p:txBody>
      </p:sp>
      <p:sp>
        <p:nvSpPr>
          <p:cNvPr id="5" name="Text Box 5"/>
          <p:cNvSpPr txBox="1">
            <a:spLocks noChangeArrowheads="1"/>
          </p:cNvSpPr>
          <p:nvPr/>
        </p:nvSpPr>
        <p:spPr bwMode="auto">
          <a:xfrm>
            <a:off x="683568" y="1412776"/>
            <a:ext cx="7920880" cy="5016758"/>
          </a:xfrm>
          <a:prstGeom prst="rect">
            <a:avLst/>
          </a:prstGeom>
          <a:solidFill>
            <a:srgbClr val="FFCC66"/>
          </a:solidFill>
          <a:ln w="38100">
            <a:solidFill>
              <a:schemeClr val="tx1"/>
            </a:solidFill>
            <a:miter lim="800000"/>
          </a:ln>
        </p:spPr>
        <p:txBody>
          <a:bodyPr wrap="square">
            <a:spAutoFit/>
          </a:bodyPr>
          <a:lstStyle/>
          <a:p>
            <a:pPr algn="l">
              <a:spcBef>
                <a:spcPts val="0"/>
              </a:spcBef>
              <a:defRPr/>
            </a:pPr>
            <a:r>
              <a:rPr kumimoji="0" lang="en-US" altLang="zh-CN" sz="2000" b="1" dirty="0">
                <a:solidFill>
                  <a:schemeClr val="tx1"/>
                </a:solidFill>
                <a:effectLst/>
                <a:latin typeface="STXinwei" pitchFamily="2" charset="-122"/>
                <a:ea typeface="STXinwei" pitchFamily="2" charset="-122"/>
              </a:rPr>
              <a:t>static </a:t>
            </a:r>
            <a:r>
              <a:rPr kumimoji="0" lang="en-US" altLang="zh-CN" sz="2000" b="1" dirty="0" err="1">
                <a:solidFill>
                  <a:schemeClr val="tx1"/>
                </a:solidFill>
                <a:effectLst/>
                <a:latin typeface="STXinwei" pitchFamily="2" charset="-122"/>
                <a:ea typeface="STXinwei" pitchFamily="2" charset="-122"/>
              </a:rPr>
              <a:t>int</a:t>
            </a:r>
            <a:r>
              <a:rPr kumimoji="0" lang="en-US" altLang="zh-CN" sz="2000" b="1" dirty="0">
                <a:solidFill>
                  <a:schemeClr val="tx1"/>
                </a:solidFill>
                <a:effectLst/>
                <a:latin typeface="STXinwei" pitchFamily="2" charset="-122"/>
                <a:ea typeface="STXinwei" pitchFamily="2" charset="-122"/>
              </a:rPr>
              <a:t> __</a:t>
            </a:r>
            <a:r>
              <a:rPr kumimoji="0" lang="en-US" altLang="zh-CN" sz="2000" b="1" dirty="0" err="1">
                <a:solidFill>
                  <a:schemeClr val="tx1"/>
                </a:solidFill>
                <a:effectLst/>
                <a:latin typeface="STXinwei" pitchFamily="2" charset="-122"/>
                <a:ea typeface="STXinwei" pitchFamily="2" charset="-122"/>
              </a:rPr>
              <a:t>init</a:t>
            </a: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myirqtest_init</a:t>
            </a:r>
            <a:r>
              <a:rPr kumimoji="0" lang="en-US" altLang="zh-CN" sz="2000" b="1" dirty="0">
                <a:solidFill>
                  <a:schemeClr val="tx1"/>
                </a:solidFill>
                <a:effectLst/>
                <a:latin typeface="STXinwei" pitchFamily="2" charset="-122"/>
                <a:ea typeface="STXinwei" pitchFamily="2" charset="-122"/>
              </a:rPr>
              <a:t>(void){</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printk</a:t>
            </a:r>
            <a:r>
              <a:rPr kumimoji="0" lang="en-US" altLang="zh-CN" sz="2000" b="1" dirty="0">
                <a:solidFill>
                  <a:schemeClr val="tx1"/>
                </a:solidFill>
                <a:effectLst/>
                <a:latin typeface="STXinwei" pitchFamily="2" charset="-122"/>
                <a:ea typeface="STXinwei" pitchFamily="2" charset="-122"/>
              </a:rPr>
              <a:t> (“My module worked!11111\n”);</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if (</a:t>
            </a:r>
            <a:r>
              <a:rPr kumimoji="0" lang="en-US" altLang="zh-CN" sz="2000" b="1" dirty="0" err="1">
                <a:solidFill>
                  <a:schemeClr val="tx1"/>
                </a:solidFill>
                <a:effectLst/>
                <a:latin typeface="STXinwei" pitchFamily="2" charset="-122"/>
                <a:ea typeface="STXinwei" pitchFamily="2" charset="-122"/>
              </a:rPr>
              <a:t>request_irq</a:t>
            </a:r>
            <a:r>
              <a:rPr kumimoji="0" lang="en-US" altLang="zh-CN" sz="2000" b="1" dirty="0">
                <a:solidFill>
                  <a:schemeClr val="tx1"/>
                </a:solidFill>
                <a:effectLst/>
                <a:latin typeface="STXinwei" pitchFamily="2" charset="-122"/>
                <a:ea typeface="STXinwei" pitchFamily="2" charset="-122"/>
              </a:rPr>
              <a:t>(</a:t>
            </a:r>
            <a:r>
              <a:rPr kumimoji="0" lang="en-US" altLang="zh-CN" sz="2000" b="1" dirty="0" err="1">
                <a:solidFill>
                  <a:schemeClr val="tx1"/>
                </a:solidFill>
                <a:effectLst/>
                <a:latin typeface="STXinwei" pitchFamily="2" charset="-122"/>
                <a:ea typeface="STXinwei" pitchFamily="2" charset="-122"/>
              </a:rPr>
              <a:t>irq</a:t>
            </a:r>
            <a:r>
              <a:rPr kumimoji="0" lang="en-US" altLang="zh-CN" sz="2000" b="1" dirty="0">
                <a:solidFill>
                  <a:schemeClr val="tx1"/>
                </a:solidFill>
                <a:effectLst/>
                <a:latin typeface="STXinwei" pitchFamily="2" charset="-122"/>
                <a:ea typeface="STXinwei" pitchFamily="2" charset="-122"/>
              </a:rPr>
              <a:t>, &amp;</a:t>
            </a:r>
            <a:r>
              <a:rPr kumimoji="0" lang="en-US" altLang="zh-CN" sz="2000" b="1" dirty="0" err="1">
                <a:solidFill>
                  <a:schemeClr val="tx1"/>
                </a:solidFill>
                <a:effectLst/>
                <a:latin typeface="STXinwei" pitchFamily="2" charset="-122"/>
                <a:ea typeface="STXinwei" pitchFamily="2" charset="-122"/>
              </a:rPr>
              <a:t>myinterrupt</a:t>
            </a:r>
            <a:r>
              <a:rPr kumimoji="0" lang="en-US" altLang="zh-CN" sz="2000" b="1" dirty="0">
                <a:solidFill>
                  <a:schemeClr val="tx1"/>
                </a:solidFill>
                <a:effectLst/>
                <a:latin typeface="STXinwei" pitchFamily="2" charset="-122"/>
                <a:ea typeface="STXinwei" pitchFamily="2" charset="-122"/>
              </a:rPr>
              <a:t>, SA_SHIRQ, </a:t>
            </a:r>
            <a:r>
              <a:rPr kumimoji="0" lang="en-US" altLang="zh-CN" sz="2000" b="1" dirty="0">
                <a:effectLst/>
                <a:latin typeface="STXinwei" pitchFamily="2" charset="-122"/>
                <a:ea typeface="STXinwei" pitchFamily="2" charset="-122"/>
              </a:rPr>
              <a:t>interface</a:t>
            </a:r>
            <a:r>
              <a:rPr kumimoji="0" lang="en-US" altLang="zh-CN" sz="2000" b="1" dirty="0">
                <a:solidFill>
                  <a:schemeClr val="tx1"/>
                </a:solidFill>
                <a:effectLst/>
                <a:latin typeface="STXinwei" pitchFamily="2" charset="-122"/>
                <a:ea typeface="STXinwei" pitchFamily="2" charset="-122"/>
              </a:rPr>
              <a:t>, </a:t>
            </a:r>
            <a:r>
              <a:rPr kumimoji="0" lang="en-US" altLang="zh-CN" sz="2000" b="1" dirty="0">
                <a:effectLst/>
                <a:latin typeface="STXinwei" pitchFamily="2" charset="-122"/>
                <a:ea typeface="STXinwei" pitchFamily="2" charset="-122"/>
              </a:rPr>
              <a:t>&amp;</a:t>
            </a:r>
            <a:r>
              <a:rPr kumimoji="0" lang="en-US" altLang="zh-CN" sz="2000" b="1" dirty="0" err="1">
                <a:effectLst/>
                <a:latin typeface="STXinwei" pitchFamily="2" charset="-122"/>
                <a:ea typeface="STXinwei" pitchFamily="2" charset="-122"/>
              </a:rPr>
              <a:t>irq</a:t>
            </a:r>
            <a:r>
              <a:rPr kumimoji="0" lang="en-US" altLang="zh-CN" sz="2000" b="1" dirty="0">
                <a:solidFill>
                  <a:schemeClr val="tx1"/>
                </a:solidFill>
                <a:effectLst/>
                <a:latin typeface="STXinwei" pitchFamily="2" charset="-122"/>
                <a:ea typeface="STXinwei" pitchFamily="2" charset="-122"/>
              </a:rPr>
              <a:t>)) {</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printk</a:t>
            </a:r>
            <a:r>
              <a:rPr kumimoji="0" lang="en-US" altLang="zh-CN" sz="2000" b="1" dirty="0">
                <a:solidFill>
                  <a:schemeClr val="tx1"/>
                </a:solidFill>
                <a:effectLst/>
                <a:latin typeface="STXinwei" pitchFamily="2" charset="-122"/>
                <a:ea typeface="STXinwei" pitchFamily="2" charset="-122"/>
              </a:rPr>
              <a:t>(KERN_ERR “</a:t>
            </a:r>
            <a:r>
              <a:rPr kumimoji="0" lang="en-US" altLang="zh-CN" sz="2000" b="1" dirty="0" err="1">
                <a:solidFill>
                  <a:schemeClr val="tx1"/>
                </a:solidFill>
                <a:effectLst/>
                <a:latin typeface="STXinwei" pitchFamily="2" charset="-122"/>
                <a:ea typeface="STXinwei" pitchFamily="2" charset="-122"/>
              </a:rPr>
              <a:t>myirqtest</a:t>
            </a:r>
            <a:r>
              <a:rPr kumimoji="0" lang="en-US" altLang="zh-CN" sz="2000" b="1" dirty="0">
                <a:solidFill>
                  <a:schemeClr val="tx1"/>
                </a:solidFill>
                <a:effectLst/>
                <a:latin typeface="STXinwei" pitchFamily="2" charset="-122"/>
                <a:ea typeface="STXinwei" pitchFamily="2" charset="-122"/>
              </a:rPr>
              <a:t>: cannot register IRQ %d\n”, </a:t>
            </a:r>
            <a:r>
              <a:rPr kumimoji="0" lang="en-US" altLang="zh-CN" sz="2000" b="1" dirty="0" err="1">
                <a:solidFill>
                  <a:schemeClr val="tx1"/>
                </a:solidFill>
                <a:effectLst/>
                <a:latin typeface="STXinwei" pitchFamily="2" charset="-122"/>
                <a:ea typeface="STXinwei" pitchFamily="2" charset="-122"/>
              </a:rPr>
              <a:t>irq</a:t>
            </a:r>
            <a:r>
              <a:rPr kumimoji="0" lang="en-US" altLang="zh-CN" sz="2000" b="1" dirty="0">
                <a:solidFill>
                  <a:schemeClr val="tx1"/>
                </a:solidFill>
                <a:effectLst/>
                <a:latin typeface="STXinwei" pitchFamily="2" charset="-122"/>
                <a:ea typeface="STXinwei" pitchFamily="2" charset="-122"/>
              </a:rPr>
              <a:t>);</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return -EIO;</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printk</a:t>
            </a:r>
            <a:r>
              <a:rPr kumimoji="0" lang="en-US" altLang="zh-CN" sz="2000" b="1" dirty="0">
                <a:solidFill>
                  <a:schemeClr val="tx1"/>
                </a:solidFill>
                <a:effectLst/>
                <a:latin typeface="STXinwei" pitchFamily="2" charset="-122"/>
                <a:ea typeface="STXinwei" pitchFamily="2" charset="-122"/>
              </a:rPr>
              <a:t>(“%s Request on IRQ %d succeeded\n”,</a:t>
            </a:r>
            <a:r>
              <a:rPr kumimoji="0" lang="en-US" altLang="zh-CN" sz="2000" b="1" dirty="0" err="1">
                <a:solidFill>
                  <a:schemeClr val="tx1"/>
                </a:solidFill>
                <a:effectLst/>
                <a:latin typeface="STXinwei" pitchFamily="2" charset="-122"/>
                <a:ea typeface="STXinwei" pitchFamily="2" charset="-122"/>
              </a:rPr>
              <a:t>interface,irq</a:t>
            </a:r>
            <a:r>
              <a:rPr kumimoji="0" lang="en-US" altLang="zh-CN" sz="2000" b="1" dirty="0">
                <a:solidFill>
                  <a:schemeClr val="tx1"/>
                </a:solidFill>
                <a:effectLst/>
                <a:latin typeface="STXinwei" pitchFamily="2" charset="-122"/>
                <a:ea typeface="STXinwei" pitchFamily="2" charset="-122"/>
              </a:rPr>
              <a:t>);</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return 0;</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a:t>
            </a:r>
            <a:endParaRPr kumimoji="0" lang="en-US" altLang="zh-CN" sz="2000" b="1" dirty="0">
              <a:solidFill>
                <a:schemeClr val="tx1"/>
              </a:solidFill>
              <a:effectLst/>
              <a:latin typeface="STXinwei" pitchFamily="2" charset="-122"/>
              <a:ea typeface="STXinwei" pitchFamily="2" charset="-122"/>
            </a:endParaRPr>
          </a:p>
          <a:p>
            <a:pPr algn="l">
              <a:spcBef>
                <a:spcPts val="0"/>
              </a:spcBef>
              <a:defRPr/>
            </a:pP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static void __exit </a:t>
            </a:r>
            <a:r>
              <a:rPr kumimoji="0" lang="en-US" altLang="zh-CN" sz="2000" b="1" dirty="0" err="1">
                <a:solidFill>
                  <a:schemeClr val="tx1"/>
                </a:solidFill>
                <a:effectLst/>
                <a:latin typeface="STXinwei" pitchFamily="2" charset="-122"/>
                <a:ea typeface="STXinwei" pitchFamily="2" charset="-122"/>
              </a:rPr>
              <a:t>myirqtest_exit</a:t>
            </a:r>
            <a:r>
              <a:rPr kumimoji="0" lang="en-US" altLang="zh-CN" sz="2000" b="1" dirty="0">
                <a:solidFill>
                  <a:schemeClr val="tx1"/>
                </a:solidFill>
                <a:effectLst/>
                <a:latin typeface="STXinwei" pitchFamily="2" charset="-122"/>
                <a:ea typeface="STXinwei" pitchFamily="2" charset="-122"/>
              </a:rPr>
              <a:t>(void){</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printk</a:t>
            </a:r>
            <a:r>
              <a:rPr kumimoji="0" lang="en-US" altLang="zh-CN" sz="2000" b="1" dirty="0">
                <a:solidFill>
                  <a:schemeClr val="tx1"/>
                </a:solidFill>
                <a:effectLst/>
                <a:latin typeface="STXinwei" pitchFamily="2" charset="-122"/>
                <a:ea typeface="STXinwei" pitchFamily="2" charset="-122"/>
              </a:rPr>
              <a:t> (“Unloading my module.\n”);</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free_irq</a:t>
            </a:r>
            <a:r>
              <a:rPr kumimoji="0" lang="en-US" altLang="zh-CN" sz="2000" b="1" dirty="0">
                <a:solidFill>
                  <a:schemeClr val="tx1"/>
                </a:solidFill>
                <a:effectLst/>
                <a:latin typeface="STXinwei" pitchFamily="2" charset="-122"/>
                <a:ea typeface="STXinwei" pitchFamily="2" charset="-122"/>
              </a:rPr>
              <a:t>(</a:t>
            </a:r>
            <a:r>
              <a:rPr kumimoji="0" lang="en-US" altLang="zh-CN" sz="2000" b="1" dirty="0" err="1">
                <a:solidFill>
                  <a:schemeClr val="tx1"/>
                </a:solidFill>
                <a:effectLst/>
                <a:latin typeface="STXinwei" pitchFamily="2" charset="-122"/>
                <a:ea typeface="STXinwei" pitchFamily="2" charset="-122"/>
              </a:rPr>
              <a:t>irq</a:t>
            </a:r>
            <a:r>
              <a:rPr kumimoji="0" lang="en-US" altLang="zh-CN" sz="2000" b="1" dirty="0">
                <a:solidFill>
                  <a:schemeClr val="tx1"/>
                </a:solidFill>
                <a:effectLst/>
                <a:latin typeface="STXinwei" pitchFamily="2" charset="-122"/>
                <a:ea typeface="STXinwei" pitchFamily="2" charset="-122"/>
              </a:rPr>
              <a:t>, &amp;</a:t>
            </a:r>
            <a:r>
              <a:rPr kumimoji="0" lang="en-US" altLang="zh-CN" sz="2000" b="1" dirty="0" err="1">
                <a:solidFill>
                  <a:schemeClr val="tx1"/>
                </a:solidFill>
                <a:effectLst/>
                <a:latin typeface="STXinwei" pitchFamily="2" charset="-122"/>
                <a:ea typeface="STXinwei" pitchFamily="2" charset="-122"/>
              </a:rPr>
              <a:t>irq</a:t>
            </a:r>
            <a:r>
              <a:rPr kumimoji="0" lang="en-US" altLang="zh-CN" sz="2000" b="1" dirty="0">
                <a:solidFill>
                  <a:schemeClr val="tx1"/>
                </a:solidFill>
                <a:effectLst/>
                <a:latin typeface="STXinwei" pitchFamily="2" charset="-122"/>
                <a:ea typeface="STXinwei" pitchFamily="2" charset="-122"/>
              </a:rPr>
              <a:t>);</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a:t>
            </a:r>
            <a:r>
              <a:rPr kumimoji="0" lang="en-US" altLang="zh-CN" sz="2000" b="1" dirty="0" err="1">
                <a:solidFill>
                  <a:schemeClr val="tx1"/>
                </a:solidFill>
                <a:effectLst/>
                <a:latin typeface="STXinwei" pitchFamily="2" charset="-122"/>
                <a:ea typeface="STXinwei" pitchFamily="2" charset="-122"/>
              </a:rPr>
              <a:t>printk</a:t>
            </a:r>
            <a:r>
              <a:rPr kumimoji="0" lang="en-US" altLang="zh-CN" sz="2000" b="1" dirty="0">
                <a:solidFill>
                  <a:schemeClr val="tx1"/>
                </a:solidFill>
                <a:effectLst/>
                <a:latin typeface="STXinwei" pitchFamily="2" charset="-122"/>
                <a:ea typeface="STXinwei" pitchFamily="2" charset="-122"/>
              </a:rPr>
              <a:t>(“Freeing IRQ %d\n”, </a:t>
            </a:r>
            <a:r>
              <a:rPr kumimoji="0" lang="en-US" altLang="zh-CN" sz="2000" b="1" dirty="0" err="1">
                <a:solidFill>
                  <a:schemeClr val="tx1"/>
                </a:solidFill>
                <a:effectLst/>
                <a:latin typeface="STXinwei" pitchFamily="2" charset="-122"/>
                <a:ea typeface="STXinwei" pitchFamily="2" charset="-122"/>
              </a:rPr>
              <a:t>irq</a:t>
            </a:r>
            <a:r>
              <a:rPr kumimoji="0" lang="en-US" altLang="zh-CN" sz="2000" b="1" dirty="0">
                <a:solidFill>
                  <a:schemeClr val="tx1"/>
                </a:solidFill>
                <a:effectLst/>
                <a:latin typeface="STXinwei" pitchFamily="2" charset="-122"/>
                <a:ea typeface="STXinwei" pitchFamily="2" charset="-122"/>
              </a:rPr>
              <a:t>);</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  return;</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a:t>
            </a:r>
            <a:endParaRPr kumimoji="0" lang="en-US" altLang="zh-CN" sz="2000" b="1" dirty="0">
              <a:solidFill>
                <a:schemeClr val="tx1"/>
              </a:solidFill>
              <a:effectLst/>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a:p>
          <a:p>
            <a:endParaRPr lang="en-US" altLang="zh-CN" dirty="0"/>
          </a:p>
          <a:p>
            <a:endParaRPr lang="en-US" altLang="zh-CN" dirty="0"/>
          </a:p>
          <a:p>
            <a:r>
              <a:rPr lang="zh-CN" altLang="en-US" dirty="0"/>
              <a:t>加载方法</a:t>
            </a:r>
            <a:endParaRPr lang="en-US" altLang="zh-CN" dirty="0"/>
          </a:p>
          <a:p>
            <a:pPr lvl="1"/>
            <a:r>
              <a:rPr lang="zh-CN" altLang="en-US" dirty="0">
                <a:effectLst/>
              </a:rPr>
              <a:t>在调用</a:t>
            </a:r>
            <a:r>
              <a:rPr lang="en-US" altLang="zh-CN" dirty="0">
                <a:effectLst/>
              </a:rPr>
              <a:t>insmod</a:t>
            </a:r>
            <a:r>
              <a:rPr lang="zh-CN" altLang="en-US" dirty="0">
                <a:effectLst/>
              </a:rPr>
              <a:t>时进行实例化参数</a:t>
            </a:r>
            <a:endParaRPr lang="en-US" altLang="zh-CN" dirty="0">
              <a:effectLst/>
            </a:endParaRPr>
          </a:p>
          <a:p>
            <a:pPr lvl="1"/>
            <a:r>
              <a:rPr lang="en-US" altLang="zh-CN" dirty="0">
                <a:effectLst/>
              </a:rPr>
              <a:t>insmod </a:t>
            </a:r>
            <a:r>
              <a:rPr lang="en-US" altLang="zh-CN" dirty="0" err="1">
                <a:effectLst/>
              </a:rPr>
              <a:t>myirq.ko</a:t>
            </a:r>
            <a:r>
              <a:rPr lang="en-US" altLang="zh-CN" dirty="0">
                <a:effectLst/>
              </a:rPr>
              <a:t> </a:t>
            </a:r>
            <a:r>
              <a:rPr lang="en-US" altLang="zh-CN" dirty="0">
                <a:solidFill>
                  <a:srgbClr val="FF0000"/>
                </a:solidFill>
                <a:effectLst/>
              </a:rPr>
              <a:t>interface=eth0 </a:t>
            </a:r>
            <a:r>
              <a:rPr lang="en-US" altLang="zh-CN" dirty="0" err="1">
                <a:solidFill>
                  <a:srgbClr val="FF0000"/>
                </a:solidFill>
                <a:effectLst/>
              </a:rPr>
              <a:t>irq</a:t>
            </a:r>
            <a:r>
              <a:rPr lang="en-US" altLang="zh-CN" dirty="0">
                <a:solidFill>
                  <a:srgbClr val="FF0000"/>
                </a:solidFill>
                <a:effectLst/>
              </a:rPr>
              <a:t>=9</a:t>
            </a:r>
            <a:endParaRPr lang="en-US" altLang="zh-CN" dirty="0">
              <a:solidFill>
                <a:srgbClr val="FF0000"/>
              </a:solidFill>
              <a:effectLst/>
            </a:endParaRPr>
          </a:p>
        </p:txBody>
      </p:sp>
      <p:sp>
        <p:nvSpPr>
          <p:cNvPr id="3" name="灯片编号占位符 2"/>
          <p:cNvSpPr>
            <a:spLocks noGrp="1"/>
          </p:cNvSpPr>
          <p:nvPr>
            <p:ph type="sldNum" sz="quarter" idx="4294967295"/>
          </p:nvPr>
        </p:nvSpPr>
        <p:spPr>
          <a:xfrm>
            <a:off x="8556624" y="6521450"/>
            <a:ext cx="587376" cy="336550"/>
          </a:xfrm>
          <a:prstGeom prst="rect">
            <a:avLst/>
          </a:prstGeom>
        </p:spPr>
        <p:txBody>
          <a:bodyPr/>
          <a:lstStyle/>
          <a:p>
            <a:fld id="{1C827ED5-3248-4A77-96E2-454149256796}" type="slidenum">
              <a:rPr lang="en-US" altLang="zh-CN" smtClean="0"/>
            </a:fld>
            <a:endParaRPr lang="en-US" altLang="zh-CN"/>
          </a:p>
        </p:txBody>
      </p:sp>
      <p:sp>
        <p:nvSpPr>
          <p:cNvPr id="4" name="标题 3"/>
          <p:cNvSpPr>
            <a:spLocks noGrp="1"/>
          </p:cNvSpPr>
          <p:nvPr>
            <p:ph type="title"/>
          </p:nvPr>
        </p:nvSpPr>
        <p:spPr/>
        <p:txBody>
          <a:bodyPr/>
          <a:lstStyle/>
          <a:p>
            <a:r>
              <a:rPr lang="zh-CN" altLang="en-US" dirty="0"/>
              <a:t>内核模块示例：带参数的内核模块</a:t>
            </a:r>
            <a:endParaRPr lang="zh-CN" altLang="en-US" dirty="0"/>
          </a:p>
        </p:txBody>
      </p:sp>
      <p:sp>
        <p:nvSpPr>
          <p:cNvPr id="5" name="Text Box 5"/>
          <p:cNvSpPr txBox="1">
            <a:spLocks noChangeArrowheads="1"/>
          </p:cNvSpPr>
          <p:nvPr/>
        </p:nvSpPr>
        <p:spPr bwMode="auto">
          <a:xfrm>
            <a:off x="683568" y="1412776"/>
            <a:ext cx="7920880" cy="1015663"/>
          </a:xfrm>
          <a:prstGeom prst="rect">
            <a:avLst/>
          </a:prstGeom>
          <a:solidFill>
            <a:srgbClr val="FFCC66"/>
          </a:solidFill>
          <a:ln w="38100">
            <a:solidFill>
              <a:schemeClr val="tx1"/>
            </a:solidFill>
            <a:miter lim="800000"/>
          </a:ln>
        </p:spPr>
        <p:txBody>
          <a:bodyPr wrap="square">
            <a:spAutoFit/>
          </a:bodyPr>
          <a:lstStyle/>
          <a:p>
            <a:pPr algn="l">
              <a:spcBef>
                <a:spcPts val="0"/>
              </a:spcBef>
              <a:defRPr/>
            </a:pPr>
            <a:r>
              <a:rPr kumimoji="0" lang="en-US" altLang="zh-CN" sz="2000" b="1" dirty="0" err="1">
                <a:solidFill>
                  <a:schemeClr val="tx1"/>
                </a:solidFill>
                <a:effectLst/>
                <a:latin typeface="STXinwei" pitchFamily="2" charset="-122"/>
                <a:ea typeface="STXinwei" pitchFamily="2" charset="-122"/>
              </a:rPr>
              <a:t>module_init</a:t>
            </a:r>
            <a:r>
              <a:rPr kumimoji="0" lang="en-US" altLang="zh-CN" sz="2000" b="1" dirty="0">
                <a:solidFill>
                  <a:schemeClr val="tx1"/>
                </a:solidFill>
                <a:effectLst/>
                <a:latin typeface="STXinwei" pitchFamily="2" charset="-122"/>
                <a:ea typeface="STXinwei" pitchFamily="2" charset="-122"/>
              </a:rPr>
              <a:t>(</a:t>
            </a:r>
            <a:r>
              <a:rPr kumimoji="0" lang="en-US" altLang="zh-CN" sz="2000" b="1" dirty="0" err="1">
                <a:solidFill>
                  <a:schemeClr val="tx1"/>
                </a:solidFill>
                <a:effectLst/>
                <a:latin typeface="STXinwei" pitchFamily="2" charset="-122"/>
                <a:ea typeface="STXinwei" pitchFamily="2" charset="-122"/>
              </a:rPr>
              <a:t>myirqtest_init</a:t>
            </a:r>
            <a:r>
              <a:rPr kumimoji="0" lang="en-US" altLang="zh-CN" sz="2000" b="1" dirty="0">
                <a:solidFill>
                  <a:schemeClr val="tx1"/>
                </a:solidFill>
                <a:effectLst/>
                <a:latin typeface="STXinwei" pitchFamily="2" charset="-122"/>
                <a:ea typeface="STXinwei" pitchFamily="2" charset="-122"/>
              </a:rPr>
              <a:t>);</a:t>
            </a:r>
            <a:br>
              <a:rPr kumimoji="0" lang="en-US" altLang="zh-CN" sz="2000" b="1" dirty="0">
                <a:solidFill>
                  <a:schemeClr val="tx1"/>
                </a:solidFill>
                <a:effectLst/>
                <a:latin typeface="STXinwei" pitchFamily="2" charset="-122"/>
                <a:ea typeface="STXinwei" pitchFamily="2" charset="-122"/>
              </a:rPr>
            </a:br>
            <a:r>
              <a:rPr kumimoji="0" lang="en-US" altLang="zh-CN" sz="2000" b="1" dirty="0" err="1">
                <a:solidFill>
                  <a:schemeClr val="tx1"/>
                </a:solidFill>
                <a:effectLst/>
                <a:latin typeface="STXinwei" pitchFamily="2" charset="-122"/>
                <a:ea typeface="STXinwei" pitchFamily="2" charset="-122"/>
              </a:rPr>
              <a:t>module_exit</a:t>
            </a:r>
            <a:r>
              <a:rPr kumimoji="0" lang="en-US" altLang="zh-CN" sz="2000" b="1" dirty="0">
                <a:solidFill>
                  <a:schemeClr val="tx1"/>
                </a:solidFill>
                <a:effectLst/>
                <a:latin typeface="STXinwei" pitchFamily="2" charset="-122"/>
                <a:ea typeface="STXinwei" pitchFamily="2" charset="-122"/>
              </a:rPr>
              <a:t>(</a:t>
            </a:r>
            <a:r>
              <a:rPr kumimoji="0" lang="en-US" altLang="zh-CN" sz="2000" b="1" dirty="0" err="1">
                <a:solidFill>
                  <a:schemeClr val="tx1"/>
                </a:solidFill>
                <a:effectLst/>
                <a:latin typeface="STXinwei" pitchFamily="2" charset="-122"/>
                <a:ea typeface="STXinwei" pitchFamily="2" charset="-122"/>
              </a:rPr>
              <a:t>myirqtest_exit</a:t>
            </a:r>
            <a:r>
              <a:rPr kumimoji="0" lang="en-US" altLang="zh-CN" sz="2000" b="1" dirty="0">
                <a:solidFill>
                  <a:schemeClr val="tx1"/>
                </a:solidFill>
                <a:effectLst/>
                <a:latin typeface="STXinwei" pitchFamily="2" charset="-122"/>
                <a:ea typeface="STXinwei" pitchFamily="2" charset="-122"/>
              </a:rPr>
              <a:t>);</a:t>
            </a:r>
            <a:br>
              <a:rPr kumimoji="0" lang="en-US" altLang="zh-CN" sz="2000" b="1" dirty="0">
                <a:solidFill>
                  <a:schemeClr val="tx1"/>
                </a:solidFill>
                <a:effectLst/>
                <a:latin typeface="STXinwei" pitchFamily="2" charset="-122"/>
                <a:ea typeface="STXinwei" pitchFamily="2" charset="-122"/>
              </a:rPr>
            </a:br>
            <a:r>
              <a:rPr kumimoji="0" lang="en-US" altLang="zh-CN" sz="2000" b="1" dirty="0">
                <a:solidFill>
                  <a:schemeClr val="tx1"/>
                </a:solidFill>
                <a:effectLst/>
                <a:latin typeface="STXinwei" pitchFamily="2" charset="-122"/>
                <a:ea typeface="STXinwei" pitchFamily="2" charset="-122"/>
              </a:rPr>
              <a:t>MODULE_LICENSE(“GPL”);</a:t>
            </a:r>
            <a:endParaRPr kumimoji="0" lang="en-US" altLang="zh-CN" sz="2000" b="1" dirty="0">
              <a:solidFill>
                <a:schemeClr val="tx1"/>
              </a:solidFill>
              <a:effectLst/>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灯片编号占位符 2"/>
          <p:cNvSpPr>
            <a:spLocks noGrp="1"/>
          </p:cNvSpPr>
          <p:nvPr>
            <p:ph type="sldNum" sz="quarter" idx="4294967295"/>
          </p:nvPr>
        </p:nvSpPr>
        <p:spPr>
          <a:xfrm>
            <a:off x="8471957" y="6521450"/>
            <a:ext cx="587376" cy="336550"/>
          </a:xfrm>
          <a:prstGeom prst="rect">
            <a:avLst/>
          </a:prstGeom>
        </p:spPr>
        <p:txBody>
          <a:bodyPr/>
          <a:lstStyle/>
          <a:p>
            <a:fld id="{1C827ED5-3248-4A77-96E2-454149256796}" type="slidenum">
              <a:rPr lang="en-US" altLang="zh-CN" smtClean="0"/>
            </a:fld>
            <a:endParaRPr lang="en-US" altLang="zh-CN" dirty="0"/>
          </a:p>
        </p:txBody>
      </p:sp>
      <p:sp>
        <p:nvSpPr>
          <p:cNvPr id="4" name="标题 3"/>
          <p:cNvSpPr>
            <a:spLocks noGrp="1"/>
          </p:cNvSpPr>
          <p:nvPr>
            <p:ph type="title"/>
          </p:nvPr>
        </p:nvSpPr>
        <p:spPr/>
        <p:txBody>
          <a:bodyPr/>
          <a:lstStyle/>
          <a:p>
            <a:r>
              <a:rPr lang="zh-CN" altLang="en-US" dirty="0"/>
              <a:t>内核模块与应用程序的差别</a:t>
            </a:r>
            <a:endParaRPr lang="zh-CN" altLang="en-US" dirty="0"/>
          </a:p>
        </p:txBody>
      </p:sp>
      <p:sp>
        <p:nvSpPr>
          <p:cNvPr id="5" name="Rectangle 2"/>
          <p:cNvSpPr>
            <a:spLocks noChangeArrowheads="1"/>
          </p:cNvSpPr>
          <p:nvPr/>
        </p:nvSpPr>
        <p:spPr bwMode="auto">
          <a:xfrm>
            <a:off x="395536" y="1700808"/>
            <a:ext cx="8443664" cy="4699992"/>
          </a:xfrm>
          <a:prstGeom prst="rect">
            <a:avLst/>
          </a:prstGeom>
          <a:noFill/>
          <a:ln w="9525">
            <a:noFill/>
            <a:miter lim="800000"/>
          </a:ln>
          <a:effectLst/>
        </p:spPr>
        <p:txBody>
          <a:bodyPr/>
          <a:lstStyle/>
          <a:p>
            <a:r>
              <a:rPr lang="en-US" altLang="zh-CN" sz="2800" b="1" dirty="0">
                <a:latin typeface="STXinwei" pitchFamily="2" charset="-122"/>
                <a:ea typeface="STXinwei" pitchFamily="2" charset="-122"/>
              </a:rPr>
              <a:t>C</a:t>
            </a:r>
            <a:r>
              <a:rPr lang="zh-CN" altLang="en-US" sz="2800" b="1" dirty="0">
                <a:latin typeface="STXinwei" pitchFamily="2" charset="-122"/>
                <a:ea typeface="STXinwei" pitchFamily="2" charset="-122"/>
              </a:rPr>
              <a:t>语言程序   </a:t>
            </a:r>
            <a:r>
              <a:rPr lang="en-US" altLang="zh-CN" sz="2800" b="1" dirty="0">
                <a:latin typeface="STXinwei" pitchFamily="2" charset="-122"/>
                <a:ea typeface="STXinwei" pitchFamily="2" charset="-122"/>
              </a:rPr>
              <a:t>	</a:t>
            </a:r>
            <a:r>
              <a:rPr lang="zh-CN" altLang="en-US" sz="2800" b="1" dirty="0">
                <a:latin typeface="STXinwei" pitchFamily="2" charset="-122"/>
                <a:ea typeface="STXinwei" pitchFamily="2" charset="-122"/>
              </a:rPr>
              <a:t>模块</a:t>
            </a:r>
            <a:endParaRPr lang="zh-CN" altLang="en-US" sz="2800" dirty="0">
              <a:latin typeface="STXinwei" pitchFamily="2" charset="-122"/>
              <a:ea typeface="STXinwei" pitchFamily="2" charset="-122"/>
            </a:endParaRPr>
          </a:p>
          <a:p>
            <a:pPr algn="just">
              <a:spcBef>
                <a:spcPct val="60000"/>
              </a:spcBef>
            </a:pPr>
            <a:r>
              <a:rPr lang="zh-CN" altLang="en-US" sz="2400" b="1" dirty="0">
                <a:solidFill>
                  <a:srgbClr val="CC0066"/>
                </a:solidFill>
                <a:latin typeface="STXinwei" pitchFamily="2" charset="-122"/>
                <a:ea typeface="STXinwei" pitchFamily="2" charset="-122"/>
              </a:rPr>
              <a:t>     运行</a:t>
            </a:r>
            <a:r>
              <a:rPr lang="zh-CN" altLang="en-US" sz="2400" b="1" dirty="0">
                <a:solidFill>
                  <a:srgbClr val="3333FF"/>
                </a:solidFill>
                <a:latin typeface="STXinwei" pitchFamily="2" charset="-122"/>
                <a:ea typeface="STXinwei" pitchFamily="2" charset="-122"/>
              </a:rPr>
              <a:t>	  </a:t>
            </a:r>
            <a:r>
              <a:rPr lang="en-US" altLang="zh-CN" sz="2400" b="1" dirty="0">
                <a:solidFill>
                  <a:srgbClr val="3333FF"/>
                </a:solidFill>
                <a:latin typeface="STXinwei" pitchFamily="2" charset="-122"/>
                <a:ea typeface="STXinwei" pitchFamily="2" charset="-122"/>
              </a:rPr>
              <a:t>	</a:t>
            </a:r>
            <a:r>
              <a:rPr lang="zh-CN" altLang="en-US" sz="2400" b="1" dirty="0">
                <a:solidFill>
                  <a:srgbClr val="3333FF"/>
                </a:solidFill>
                <a:latin typeface="STXinwei" pitchFamily="2" charset="-122"/>
                <a:ea typeface="STXinwei" pitchFamily="2" charset="-122"/>
              </a:rPr>
              <a:t>用户空间   </a:t>
            </a:r>
            <a:r>
              <a:rPr lang="en-US" altLang="zh-CN" sz="2400" b="1" dirty="0">
                <a:solidFill>
                  <a:srgbClr val="3333FF"/>
                </a:solidFill>
                <a:latin typeface="STXinwei" pitchFamily="2" charset="-122"/>
                <a:ea typeface="STXinwei" pitchFamily="2" charset="-122"/>
              </a:rPr>
              <a:t>	    </a:t>
            </a:r>
            <a:r>
              <a:rPr lang="zh-CN" altLang="en-US" sz="2400" b="1" dirty="0">
                <a:solidFill>
                  <a:srgbClr val="3333FF"/>
                </a:solidFill>
                <a:latin typeface="STXinwei" pitchFamily="2" charset="-122"/>
                <a:ea typeface="STXinwei" pitchFamily="2" charset="-122"/>
              </a:rPr>
              <a:t>内核空间</a:t>
            </a:r>
            <a:endParaRPr lang="zh-CN" altLang="en-US" sz="2400" b="1" dirty="0">
              <a:solidFill>
                <a:srgbClr val="3333FF"/>
              </a:solidFill>
              <a:latin typeface="STXinwei" pitchFamily="2" charset="-122"/>
              <a:ea typeface="STXinwei" pitchFamily="2" charset="-122"/>
            </a:endParaRPr>
          </a:p>
          <a:p>
            <a:pPr algn="just">
              <a:spcBef>
                <a:spcPct val="30000"/>
              </a:spcBef>
            </a:pPr>
            <a:r>
              <a:rPr lang="zh-CN" altLang="en-US" sz="2400" b="1" dirty="0">
                <a:solidFill>
                  <a:srgbClr val="CC0066"/>
                </a:solidFill>
                <a:latin typeface="STXinwei" pitchFamily="2" charset="-122"/>
                <a:ea typeface="STXinwei" pitchFamily="2" charset="-122"/>
              </a:rPr>
              <a:t>     入口</a:t>
            </a:r>
            <a:r>
              <a:rPr lang="zh-CN" altLang="en-US" sz="2400" b="1" dirty="0">
                <a:solidFill>
                  <a:srgbClr val="3333FF"/>
                </a:solidFill>
                <a:latin typeface="STXinwei" pitchFamily="2" charset="-122"/>
                <a:ea typeface="STXinwei" pitchFamily="2" charset="-122"/>
              </a:rPr>
              <a:t>	  </a:t>
            </a:r>
            <a:r>
              <a:rPr lang="en-US" altLang="zh-CN" sz="2400" b="1" dirty="0">
                <a:solidFill>
                  <a:srgbClr val="3333FF"/>
                </a:solidFill>
                <a:latin typeface="STXinwei" pitchFamily="2" charset="-122"/>
                <a:ea typeface="STXinwei" pitchFamily="2" charset="-122"/>
              </a:rPr>
              <a:t>	</a:t>
            </a:r>
            <a:r>
              <a:rPr lang="zh-CN" altLang="en-US" sz="2400" b="1" dirty="0">
                <a:solidFill>
                  <a:srgbClr val="3333FF"/>
                </a:solidFill>
                <a:latin typeface="STXinwei" pitchFamily="2" charset="-122"/>
                <a:ea typeface="STXinwei" pitchFamily="2" charset="-122"/>
              </a:rPr>
              <a:t> </a:t>
            </a:r>
            <a:r>
              <a:rPr lang="en-US" altLang="zh-CN" sz="2400" b="1" dirty="0">
                <a:solidFill>
                  <a:srgbClr val="3333FF"/>
                </a:solidFill>
                <a:latin typeface="STXinwei" pitchFamily="2" charset="-122"/>
                <a:ea typeface="STXinwei" pitchFamily="2" charset="-122"/>
              </a:rPr>
              <a:t>main()           </a:t>
            </a:r>
            <a:r>
              <a:rPr lang="zh-CN" altLang="en-US" sz="2400" b="1" dirty="0">
                <a:solidFill>
                  <a:srgbClr val="3333FF"/>
                </a:solidFill>
                <a:latin typeface="STXinwei" pitchFamily="2" charset="-122"/>
                <a:ea typeface="STXinwei" pitchFamily="2" charset="-122"/>
              </a:rPr>
              <a:t>   </a:t>
            </a:r>
            <a:r>
              <a:rPr lang="en-US" altLang="zh-CN" sz="2400" b="1" dirty="0" err="1">
                <a:solidFill>
                  <a:srgbClr val="3333FF"/>
                </a:solidFill>
                <a:latin typeface="STXinwei" pitchFamily="2" charset="-122"/>
                <a:ea typeface="STXinwei" pitchFamily="2" charset="-122"/>
              </a:rPr>
              <a:t>module_init</a:t>
            </a:r>
            <a:r>
              <a:rPr lang="en-US" altLang="zh-CN" sz="2400" b="1" dirty="0">
                <a:solidFill>
                  <a:srgbClr val="3333FF"/>
                </a:solidFill>
                <a:latin typeface="STXinwei" pitchFamily="2" charset="-122"/>
                <a:ea typeface="STXinwei" pitchFamily="2" charset="-122"/>
              </a:rPr>
              <a:t>()</a:t>
            </a:r>
            <a:endParaRPr lang="en-US" altLang="zh-CN" sz="2400" b="1" dirty="0">
              <a:solidFill>
                <a:srgbClr val="3333FF"/>
              </a:solidFill>
              <a:latin typeface="STXinwei" pitchFamily="2" charset="-122"/>
              <a:ea typeface="STXinwei" pitchFamily="2" charset="-122"/>
            </a:endParaRPr>
          </a:p>
          <a:p>
            <a:pPr algn="just">
              <a:spcBef>
                <a:spcPct val="30000"/>
              </a:spcBef>
            </a:pPr>
            <a:r>
              <a:rPr lang="zh-CN" altLang="en-US" sz="2400" b="1" dirty="0">
                <a:solidFill>
                  <a:srgbClr val="CC0066"/>
                </a:solidFill>
                <a:latin typeface="STXinwei" pitchFamily="2" charset="-122"/>
                <a:ea typeface="STXinwei" pitchFamily="2" charset="-122"/>
              </a:rPr>
              <a:t>     出口</a:t>
            </a:r>
            <a:r>
              <a:rPr lang="zh-CN" altLang="en-US" sz="2400" b="1" dirty="0">
                <a:solidFill>
                  <a:srgbClr val="3333FF"/>
                </a:solidFill>
                <a:latin typeface="STXinwei" pitchFamily="2" charset="-122"/>
                <a:ea typeface="STXinwei" pitchFamily="2" charset="-122"/>
              </a:rPr>
              <a:t>	  </a:t>
            </a:r>
            <a:r>
              <a:rPr lang="en-US" altLang="zh-CN" sz="2400" b="1" dirty="0">
                <a:solidFill>
                  <a:srgbClr val="3333FF"/>
                </a:solidFill>
                <a:latin typeface="STXinwei" pitchFamily="2" charset="-122"/>
                <a:ea typeface="STXinwei" pitchFamily="2" charset="-122"/>
              </a:rPr>
              <a:t>	</a:t>
            </a:r>
            <a:r>
              <a:rPr lang="zh-CN" altLang="en-US" sz="2400" b="1" dirty="0">
                <a:solidFill>
                  <a:srgbClr val="3333FF"/>
                </a:solidFill>
                <a:latin typeface="STXinwei" pitchFamily="2" charset="-122"/>
                <a:ea typeface="STXinwei" pitchFamily="2" charset="-122"/>
              </a:rPr>
              <a:t>   无                   </a:t>
            </a:r>
            <a:r>
              <a:rPr lang="en-US" altLang="zh-CN" sz="2400" b="1" dirty="0" err="1">
                <a:solidFill>
                  <a:srgbClr val="3333FF"/>
                </a:solidFill>
                <a:latin typeface="STXinwei" pitchFamily="2" charset="-122"/>
                <a:ea typeface="STXinwei" pitchFamily="2" charset="-122"/>
              </a:rPr>
              <a:t>module_exit</a:t>
            </a:r>
            <a:r>
              <a:rPr lang="en-US" altLang="zh-CN" sz="2400" b="1" dirty="0">
                <a:solidFill>
                  <a:srgbClr val="3333FF"/>
                </a:solidFill>
                <a:latin typeface="STXinwei" pitchFamily="2" charset="-122"/>
                <a:ea typeface="STXinwei" pitchFamily="2" charset="-122"/>
              </a:rPr>
              <a:t>()</a:t>
            </a:r>
            <a:endParaRPr lang="en-US" altLang="zh-CN" sz="2400" b="1" dirty="0">
              <a:solidFill>
                <a:srgbClr val="3333FF"/>
              </a:solidFill>
              <a:latin typeface="STXinwei" pitchFamily="2" charset="-122"/>
              <a:ea typeface="STXinwei" pitchFamily="2" charset="-122"/>
            </a:endParaRPr>
          </a:p>
          <a:p>
            <a:pPr algn="just">
              <a:spcBef>
                <a:spcPct val="30000"/>
              </a:spcBef>
            </a:pPr>
            <a:r>
              <a:rPr lang="zh-CN" altLang="en-US" sz="2400" b="1" dirty="0">
                <a:solidFill>
                  <a:srgbClr val="CC0066"/>
                </a:solidFill>
                <a:latin typeface="STXinwei" pitchFamily="2" charset="-122"/>
                <a:ea typeface="STXinwei" pitchFamily="2" charset="-122"/>
              </a:rPr>
              <a:t>     编译</a:t>
            </a:r>
            <a:r>
              <a:rPr lang="zh-CN" altLang="en-US" sz="2400" b="1" dirty="0">
                <a:solidFill>
                  <a:srgbClr val="3333FF"/>
                </a:solidFill>
                <a:latin typeface="STXinwei" pitchFamily="2" charset="-122"/>
                <a:ea typeface="STXinwei" pitchFamily="2" charset="-122"/>
              </a:rPr>
              <a:t>	  </a:t>
            </a:r>
            <a:r>
              <a:rPr lang="en-US" altLang="zh-CN" sz="2400" b="1" dirty="0">
                <a:solidFill>
                  <a:srgbClr val="3333FF"/>
                </a:solidFill>
                <a:latin typeface="STXinwei" pitchFamily="2" charset="-122"/>
                <a:ea typeface="STXinwei" pitchFamily="2" charset="-122"/>
              </a:rPr>
              <a:t>	</a:t>
            </a:r>
            <a:r>
              <a:rPr lang="en-US" altLang="zh-CN" sz="2400" b="1" dirty="0" err="1">
                <a:solidFill>
                  <a:srgbClr val="3333FF"/>
                </a:solidFill>
                <a:latin typeface="STXinwei" pitchFamily="2" charset="-122"/>
                <a:ea typeface="STXinwei" pitchFamily="2" charset="-122"/>
              </a:rPr>
              <a:t>gcc</a:t>
            </a:r>
            <a:r>
              <a:rPr lang="en-US" altLang="zh-CN" sz="2400" b="1" dirty="0">
                <a:solidFill>
                  <a:srgbClr val="3333FF"/>
                </a:solidFill>
                <a:latin typeface="STXinwei" pitchFamily="2" charset="-122"/>
                <a:ea typeface="STXinwei" pitchFamily="2" charset="-122"/>
              </a:rPr>
              <a:t> -c           </a:t>
            </a:r>
            <a:r>
              <a:rPr lang="zh-CN" altLang="en-US" sz="2400" b="1" dirty="0">
                <a:solidFill>
                  <a:srgbClr val="3333FF"/>
                </a:solidFill>
                <a:latin typeface="STXinwei" pitchFamily="2" charset="-122"/>
                <a:ea typeface="STXinwei" pitchFamily="2" charset="-122"/>
              </a:rPr>
              <a:t>编制</a:t>
            </a:r>
            <a:r>
              <a:rPr lang="en-US" altLang="zh-CN" sz="2400" b="1" dirty="0" err="1">
                <a:solidFill>
                  <a:srgbClr val="3333FF"/>
                </a:solidFill>
                <a:latin typeface="STXinwei" pitchFamily="2" charset="-122"/>
                <a:ea typeface="STXinwei" pitchFamily="2" charset="-122"/>
              </a:rPr>
              <a:t>Makefule</a:t>
            </a:r>
            <a:r>
              <a:rPr lang="zh-CN" altLang="en-US" sz="2400" b="1" dirty="0">
                <a:solidFill>
                  <a:srgbClr val="3333FF"/>
                </a:solidFill>
                <a:latin typeface="STXinwei" pitchFamily="2" charset="-122"/>
                <a:ea typeface="STXinwei" pitchFamily="2" charset="-122"/>
              </a:rPr>
              <a:t>，并调用</a:t>
            </a:r>
            <a:r>
              <a:rPr lang="en-US" altLang="zh-CN" sz="2400" b="1" dirty="0" err="1">
                <a:solidFill>
                  <a:srgbClr val="3333FF"/>
                </a:solidFill>
                <a:latin typeface="STXinwei" pitchFamily="2" charset="-122"/>
                <a:ea typeface="STXinwei" pitchFamily="2" charset="-122"/>
              </a:rPr>
              <a:t>gcc</a:t>
            </a:r>
            <a:endParaRPr lang="en-US" altLang="zh-CN" sz="2400" b="1" dirty="0">
              <a:solidFill>
                <a:srgbClr val="3333FF"/>
              </a:solidFill>
              <a:latin typeface="STXinwei" pitchFamily="2" charset="-122"/>
              <a:ea typeface="STXinwei" pitchFamily="2" charset="-122"/>
            </a:endParaRPr>
          </a:p>
          <a:p>
            <a:pPr algn="just">
              <a:spcBef>
                <a:spcPct val="30000"/>
              </a:spcBef>
            </a:pPr>
            <a:r>
              <a:rPr lang="zh-CN" altLang="en-US" sz="2400" b="1" dirty="0">
                <a:solidFill>
                  <a:srgbClr val="CC0066"/>
                </a:solidFill>
                <a:latin typeface="STXinwei" pitchFamily="2" charset="-122"/>
                <a:ea typeface="STXinwei" pitchFamily="2" charset="-122"/>
              </a:rPr>
              <a:t>     链接</a:t>
            </a:r>
            <a:r>
              <a:rPr lang="zh-CN" altLang="en-US" sz="2400" b="1" dirty="0">
                <a:solidFill>
                  <a:srgbClr val="3333FF"/>
                </a:solidFill>
                <a:latin typeface="STXinwei" pitchFamily="2" charset="-122"/>
                <a:ea typeface="STXinwei" pitchFamily="2" charset="-122"/>
              </a:rPr>
              <a:t>	  </a:t>
            </a:r>
            <a:r>
              <a:rPr lang="en-US" altLang="zh-CN" sz="2400" b="1" dirty="0">
                <a:solidFill>
                  <a:srgbClr val="3333FF"/>
                </a:solidFill>
                <a:latin typeface="STXinwei" pitchFamily="2" charset="-122"/>
                <a:ea typeface="STXinwei" pitchFamily="2" charset="-122"/>
              </a:rPr>
              <a:t>	</a:t>
            </a:r>
            <a:r>
              <a:rPr lang="zh-CN" altLang="en-US" sz="2400" b="1" dirty="0">
                <a:solidFill>
                  <a:srgbClr val="3333FF"/>
                </a:solidFill>
                <a:latin typeface="STXinwei" pitchFamily="2" charset="-122"/>
                <a:ea typeface="STXinwei" pitchFamily="2" charset="-122"/>
              </a:rPr>
              <a:t>   </a:t>
            </a:r>
            <a:r>
              <a:rPr lang="en-US" altLang="zh-CN" sz="2400" b="1" dirty="0" err="1">
                <a:solidFill>
                  <a:srgbClr val="3333FF"/>
                </a:solidFill>
                <a:latin typeface="STXinwei" pitchFamily="2" charset="-122"/>
                <a:ea typeface="STXinwei" pitchFamily="2" charset="-122"/>
              </a:rPr>
              <a:t>gcc</a:t>
            </a:r>
            <a:r>
              <a:rPr lang="en-US" altLang="zh-CN" sz="2400" b="1" dirty="0">
                <a:solidFill>
                  <a:srgbClr val="3333FF"/>
                </a:solidFill>
                <a:latin typeface="STXinwei" pitchFamily="2" charset="-122"/>
                <a:ea typeface="STXinwei" pitchFamily="2" charset="-122"/>
              </a:rPr>
              <a:t>                 </a:t>
            </a:r>
            <a:r>
              <a:rPr lang="zh-CN" altLang="en-US" sz="2400" b="1" dirty="0">
                <a:solidFill>
                  <a:srgbClr val="3333FF"/>
                </a:solidFill>
                <a:latin typeface="STXinwei" pitchFamily="2" charset="-122"/>
                <a:ea typeface="STXinwei" pitchFamily="2" charset="-122"/>
              </a:rPr>
              <a:t>        </a:t>
            </a:r>
            <a:r>
              <a:rPr lang="en-US" altLang="zh-CN" sz="2400" b="1" dirty="0">
                <a:solidFill>
                  <a:srgbClr val="3333FF"/>
                </a:solidFill>
                <a:latin typeface="STXinwei" pitchFamily="2" charset="-122"/>
                <a:ea typeface="STXinwei" pitchFamily="2" charset="-122"/>
              </a:rPr>
              <a:t>insmod</a:t>
            </a:r>
            <a:endParaRPr lang="en-US" altLang="zh-CN" sz="2400" b="1" dirty="0">
              <a:solidFill>
                <a:srgbClr val="3333FF"/>
              </a:solidFill>
              <a:latin typeface="STXinwei" pitchFamily="2" charset="-122"/>
              <a:ea typeface="STXinwei" pitchFamily="2" charset="-122"/>
            </a:endParaRPr>
          </a:p>
          <a:p>
            <a:pPr algn="just">
              <a:spcBef>
                <a:spcPct val="30000"/>
              </a:spcBef>
            </a:pPr>
            <a:r>
              <a:rPr lang="zh-CN" altLang="en-US" sz="2400" b="1" dirty="0">
                <a:solidFill>
                  <a:srgbClr val="CC0066"/>
                </a:solidFill>
                <a:latin typeface="STXinwei" pitchFamily="2" charset="-122"/>
                <a:ea typeface="STXinwei" pitchFamily="2" charset="-122"/>
              </a:rPr>
              <a:t>     运行</a:t>
            </a:r>
            <a:r>
              <a:rPr lang="zh-CN" altLang="en-US" sz="2400" b="1" dirty="0">
                <a:solidFill>
                  <a:srgbClr val="3333FF"/>
                </a:solidFill>
                <a:latin typeface="STXinwei" pitchFamily="2" charset="-122"/>
                <a:ea typeface="STXinwei" pitchFamily="2" charset="-122"/>
              </a:rPr>
              <a:t>	  </a:t>
            </a:r>
            <a:r>
              <a:rPr lang="en-US" altLang="zh-CN" sz="2400" b="1" dirty="0">
                <a:solidFill>
                  <a:srgbClr val="3333FF"/>
                </a:solidFill>
                <a:latin typeface="STXinwei" pitchFamily="2" charset="-122"/>
                <a:ea typeface="STXinwei" pitchFamily="2" charset="-122"/>
              </a:rPr>
              <a:t>	</a:t>
            </a:r>
            <a:r>
              <a:rPr lang="zh-CN" altLang="en-US" sz="2400" b="1" dirty="0">
                <a:solidFill>
                  <a:srgbClr val="3333FF"/>
                </a:solidFill>
                <a:latin typeface="STXinwei" pitchFamily="2" charset="-122"/>
                <a:ea typeface="STXinwei" pitchFamily="2" charset="-122"/>
              </a:rPr>
              <a:t>直接运行	         </a:t>
            </a:r>
            <a:r>
              <a:rPr lang="en-US" altLang="zh-CN" sz="2400" b="1" dirty="0">
                <a:solidFill>
                  <a:srgbClr val="3333FF"/>
                </a:solidFill>
                <a:latin typeface="STXinwei" pitchFamily="2" charset="-122"/>
                <a:ea typeface="STXinwei" pitchFamily="2" charset="-122"/>
              </a:rPr>
              <a:t>insmod</a:t>
            </a:r>
            <a:endParaRPr lang="en-US" altLang="zh-CN" sz="2400" b="1" dirty="0">
              <a:solidFill>
                <a:srgbClr val="3333FF"/>
              </a:solidFill>
              <a:latin typeface="STXinwei" pitchFamily="2" charset="-122"/>
              <a:ea typeface="STXinwei" pitchFamily="2" charset="-122"/>
            </a:endParaRPr>
          </a:p>
          <a:p>
            <a:pPr algn="just">
              <a:spcBef>
                <a:spcPct val="30000"/>
              </a:spcBef>
            </a:pPr>
            <a:r>
              <a:rPr lang="zh-CN" altLang="zh-CN" sz="2400" b="1" dirty="0">
                <a:solidFill>
                  <a:srgbClr val="3333FF"/>
                </a:solidFill>
                <a:latin typeface="STXinwei" pitchFamily="2" charset="-122"/>
                <a:ea typeface="STXinwei" pitchFamily="2" charset="-122"/>
              </a:rPr>
              <a:t> </a:t>
            </a:r>
            <a:r>
              <a:rPr lang="zh-CN" altLang="en-US" sz="2400" b="1" dirty="0">
                <a:solidFill>
                  <a:srgbClr val="3333FF"/>
                </a:solidFill>
                <a:latin typeface="STXinwei" pitchFamily="2" charset="-122"/>
                <a:ea typeface="STXinwei" pitchFamily="2" charset="-122"/>
              </a:rPr>
              <a:t>    </a:t>
            </a:r>
            <a:r>
              <a:rPr lang="zh-CN" altLang="en-US" sz="2400" b="1" dirty="0">
                <a:solidFill>
                  <a:srgbClr val="CC0066"/>
                </a:solidFill>
                <a:latin typeface="STXinwei" pitchFamily="2" charset="-122"/>
                <a:ea typeface="STXinwei" pitchFamily="2" charset="-122"/>
              </a:rPr>
              <a:t>调试</a:t>
            </a:r>
            <a:r>
              <a:rPr lang="zh-CN" altLang="en-US" sz="2400" b="1" dirty="0">
                <a:solidFill>
                  <a:srgbClr val="3333FF"/>
                </a:solidFill>
                <a:latin typeface="STXinwei" pitchFamily="2" charset="-122"/>
                <a:ea typeface="STXinwei" pitchFamily="2" charset="-122"/>
              </a:rPr>
              <a:t>	  </a:t>
            </a:r>
            <a:r>
              <a:rPr lang="en-US" altLang="zh-CN" sz="2400" b="1" dirty="0">
                <a:solidFill>
                  <a:srgbClr val="3333FF"/>
                </a:solidFill>
                <a:latin typeface="STXinwei" pitchFamily="2" charset="-122"/>
                <a:ea typeface="STXinwei" pitchFamily="2" charset="-122"/>
              </a:rPr>
              <a:t>	</a:t>
            </a:r>
            <a:r>
              <a:rPr lang="zh-CN" altLang="en-US" sz="2400" b="1" dirty="0">
                <a:solidFill>
                  <a:srgbClr val="3333FF"/>
                </a:solidFill>
                <a:latin typeface="STXinwei" pitchFamily="2" charset="-122"/>
                <a:ea typeface="STXinwei" pitchFamily="2" charset="-122"/>
              </a:rPr>
              <a:t>   </a:t>
            </a:r>
            <a:r>
              <a:rPr lang="en-US" altLang="zh-CN" sz="2400" b="1" dirty="0" err="1">
                <a:solidFill>
                  <a:srgbClr val="3333FF"/>
                </a:solidFill>
                <a:latin typeface="STXinwei" pitchFamily="2" charset="-122"/>
                <a:ea typeface="STXinwei" pitchFamily="2" charset="-122"/>
              </a:rPr>
              <a:t>gdb</a:t>
            </a:r>
            <a:r>
              <a:rPr lang="en-US" altLang="zh-CN" sz="2400" b="1" dirty="0">
                <a:solidFill>
                  <a:srgbClr val="3333FF"/>
                </a:solidFill>
                <a:latin typeface="STXinwei" pitchFamily="2" charset="-122"/>
                <a:ea typeface="STXinwei" pitchFamily="2" charset="-122"/>
              </a:rPr>
              <a:t>		</a:t>
            </a:r>
            <a:r>
              <a:rPr lang="zh-CN" altLang="en-US" sz="2400" b="1" dirty="0">
                <a:solidFill>
                  <a:srgbClr val="3333FF"/>
                </a:solidFill>
                <a:latin typeface="STXinwei" pitchFamily="2" charset="-122"/>
                <a:ea typeface="STXinwei" pitchFamily="2" charset="-122"/>
              </a:rPr>
              <a:t> </a:t>
            </a:r>
            <a:r>
              <a:rPr lang="en-US" altLang="zh-CN" sz="2400" b="1" dirty="0">
                <a:solidFill>
                  <a:srgbClr val="3333FF"/>
                </a:solidFill>
                <a:latin typeface="STXinwei" pitchFamily="2" charset="-122"/>
                <a:ea typeface="STXinwei" pitchFamily="2" charset="-122"/>
              </a:rPr>
              <a:t> </a:t>
            </a:r>
            <a:r>
              <a:rPr lang="en-US" altLang="zh-CN" sz="2400" b="1" dirty="0" err="1">
                <a:solidFill>
                  <a:srgbClr val="3333FF"/>
                </a:solidFill>
                <a:latin typeface="STXinwei" pitchFamily="2" charset="-122"/>
                <a:ea typeface="STXinwei" pitchFamily="2" charset="-122"/>
              </a:rPr>
              <a:t>kdbug</a:t>
            </a:r>
            <a:r>
              <a:rPr lang="en-US" altLang="zh-CN" sz="2400" b="1" dirty="0">
                <a:solidFill>
                  <a:srgbClr val="3333FF"/>
                </a:solidFill>
                <a:latin typeface="STXinwei" pitchFamily="2" charset="-122"/>
                <a:ea typeface="STXinwei" pitchFamily="2" charset="-122"/>
              </a:rPr>
              <a:t>, </a:t>
            </a:r>
            <a:r>
              <a:rPr lang="en-US" altLang="zh-CN" sz="2400" b="1" dirty="0" err="1">
                <a:solidFill>
                  <a:srgbClr val="3333FF"/>
                </a:solidFill>
                <a:latin typeface="STXinwei" pitchFamily="2" charset="-122"/>
                <a:ea typeface="STXinwei" pitchFamily="2" charset="-122"/>
              </a:rPr>
              <a:t>kdb</a:t>
            </a:r>
            <a:r>
              <a:rPr lang="en-US" altLang="zh-CN" sz="2400" b="1" dirty="0">
                <a:solidFill>
                  <a:srgbClr val="3333FF"/>
                </a:solidFill>
                <a:latin typeface="STXinwei" pitchFamily="2" charset="-122"/>
                <a:ea typeface="STXinwei" pitchFamily="2" charset="-122"/>
              </a:rPr>
              <a:t>, </a:t>
            </a:r>
            <a:r>
              <a:rPr lang="en-US" altLang="zh-CN" sz="2400" b="1" dirty="0" err="1">
                <a:solidFill>
                  <a:srgbClr val="3333FF"/>
                </a:solidFill>
                <a:latin typeface="STXinwei" pitchFamily="2" charset="-122"/>
                <a:ea typeface="STXinwei" pitchFamily="2" charset="-122"/>
              </a:rPr>
              <a:t>kgdb</a:t>
            </a:r>
            <a:r>
              <a:rPr lang="zh-CN" altLang="en-US" sz="2400" b="1" dirty="0">
                <a:solidFill>
                  <a:srgbClr val="3333FF"/>
                </a:solidFill>
                <a:latin typeface="STXinwei" pitchFamily="2" charset="-122"/>
                <a:ea typeface="STXinwei" pitchFamily="2" charset="-122"/>
              </a:rPr>
              <a:t>等 </a:t>
            </a:r>
            <a:endParaRPr lang="zh-CN" altLang="en-US" sz="2400" b="1" dirty="0">
              <a:solidFill>
                <a:srgbClr val="3333FF"/>
              </a:solidFill>
              <a:latin typeface="STXinwei" pitchFamily="2" charset="-122"/>
              <a:ea typeface="STXinwei" pitchFamily="2" charset="-122"/>
            </a:endParaRPr>
          </a:p>
        </p:txBody>
      </p:sp>
    </p:spTree>
  </p:cSld>
  <p:clrMapOvr>
    <a:masterClrMapping/>
  </p:clrMapOvr>
  <p:transition spd="slow">
    <p:wip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操作系统运行模型</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a:ea typeface="华文新魏"/>
                <a:cs typeface="华文新魏"/>
              </a:rPr>
              <a:t>操作系统本身是一组程序，也在处理器上运行</a:t>
            </a:r>
            <a:endParaRPr lang="en-US" altLang="zh-CN" dirty="0">
              <a:latin typeface="华文新魏"/>
              <a:ea typeface="华文新魏"/>
              <a:cs typeface="华文新魏"/>
            </a:endParaRPr>
          </a:p>
          <a:p>
            <a:pPr lvl="1" algn="just" eaLnBrk="1" hangingPunct="1"/>
            <a:r>
              <a:rPr lang="zh-CN" altLang="en-US" dirty="0">
                <a:latin typeface="华文新魏"/>
                <a:ea typeface="华文新魏"/>
                <a:cs typeface="华文新魏"/>
              </a:rPr>
              <a:t>操作系统程序是否组织成进程</a:t>
            </a:r>
            <a:endParaRPr lang="en-US" altLang="zh-CN" dirty="0">
              <a:latin typeface="华文新魏"/>
              <a:ea typeface="华文新魏"/>
              <a:cs typeface="华文新魏"/>
            </a:endParaRPr>
          </a:p>
          <a:p>
            <a:pPr lvl="1" algn="just" eaLnBrk="1" hangingPunct="1"/>
            <a:r>
              <a:rPr lang="zh-CN" altLang="en-US" dirty="0">
                <a:latin typeface="华文新魏"/>
                <a:ea typeface="华文新魏"/>
                <a:cs typeface="华文新魏"/>
              </a:rPr>
              <a:t>是如何控制和怎样执行的</a:t>
            </a:r>
            <a:endParaRPr lang="en-US" altLang="zh-CN" dirty="0">
              <a:latin typeface="华文新魏"/>
              <a:ea typeface="华文新魏"/>
              <a:cs typeface="华文新魏"/>
            </a:endParaRPr>
          </a:p>
          <a:p>
            <a:pPr lvl="1" algn="just" eaLnBrk="1" hangingPunct="1"/>
            <a:r>
              <a:rPr lang="zh-CN" altLang="en-US" dirty="0">
                <a:latin typeface="华文新魏"/>
                <a:ea typeface="华文新魏"/>
                <a:cs typeface="华文新魏"/>
              </a:rPr>
              <a:t>在什么模式下运行</a:t>
            </a:r>
            <a:r>
              <a:rPr lang="en-US" altLang="zh-CN" dirty="0">
                <a:latin typeface="华文新魏"/>
                <a:ea typeface="华文新魏"/>
                <a:cs typeface="华文新魏"/>
              </a:rPr>
              <a:t> </a:t>
            </a:r>
            <a:endParaRPr lang="en-US" altLang="zh-CN" dirty="0">
              <a:latin typeface="华文新魏"/>
              <a:ea typeface="华文新魏"/>
              <a:cs typeface="华文新魏"/>
            </a:endParaRPr>
          </a:p>
          <a:p>
            <a:pPr algn="just" eaLnBrk="1" hangingPunct="1"/>
            <a:r>
              <a:rPr lang="zh-CN" altLang="en-US" dirty="0">
                <a:latin typeface="华文新魏"/>
                <a:ea typeface="华文新魏"/>
                <a:cs typeface="华文新魏"/>
              </a:rPr>
              <a:t>从操作系统的运行方式来看，可分成</a:t>
            </a:r>
            <a:endParaRPr lang="en-US" altLang="zh-CN" dirty="0">
              <a:latin typeface="华文新魏"/>
              <a:ea typeface="华文新魏"/>
              <a:cs typeface="华文新魏"/>
            </a:endParaRPr>
          </a:p>
          <a:p>
            <a:pPr lvl="1" algn="just" eaLnBrk="1" hangingPunct="1"/>
            <a:r>
              <a:rPr lang="zh-CN" altLang="zh-CN" dirty="0">
                <a:latin typeface="华文新魏"/>
                <a:ea typeface="华文新魏"/>
                <a:cs typeface="华文新魏"/>
              </a:rPr>
              <a:t>嵌入应用进程中</a:t>
            </a:r>
            <a:r>
              <a:rPr lang="zh-CN" altLang="en-US" dirty="0">
                <a:latin typeface="华文新魏"/>
                <a:ea typeface="华文新魏"/>
                <a:cs typeface="华文新魏"/>
              </a:rPr>
              <a:t>运行模型</a:t>
            </a:r>
            <a:endParaRPr lang="en-US" altLang="zh-CN" dirty="0">
              <a:latin typeface="华文新魏"/>
              <a:ea typeface="华文新魏"/>
              <a:cs typeface="华文新魏"/>
            </a:endParaRPr>
          </a:p>
          <a:p>
            <a:pPr lvl="1" algn="just" eaLnBrk="1" hangingPunct="1"/>
            <a:r>
              <a:rPr lang="zh-CN" altLang="en-US" dirty="0">
                <a:latin typeface="华文新魏"/>
                <a:ea typeface="华文新魏"/>
                <a:cs typeface="华文新魏"/>
              </a:rPr>
              <a:t>作为独立进程运行模型</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0" y="1268760"/>
            <a:ext cx="9036496" cy="4968552"/>
          </a:xfrm>
        </p:spPr>
        <p:txBody>
          <a:bodyPr/>
          <a:lstStyle/>
          <a:p>
            <a:pPr eaLnBrk="1" hangingPunct="1"/>
            <a:r>
              <a:rPr kumimoji="1" lang="zh-CN" altLang="zh-CN" dirty="0"/>
              <a:t>嵌入应用进程中</a:t>
            </a:r>
            <a:r>
              <a:rPr kumimoji="1" lang="zh-CN" altLang="en-US" dirty="0"/>
              <a:t>运行模型</a:t>
            </a:r>
            <a:endParaRPr kumimoji="1" lang="en-US" altLang="zh-CN" dirty="0"/>
          </a:p>
          <a:p>
            <a:pPr lvl="1" eaLnBrk="1" hangingPunct="1"/>
            <a:r>
              <a:rPr lang="zh-CN" altLang="en-US" dirty="0">
                <a:latin typeface="华文新魏"/>
                <a:ea typeface="华文新魏"/>
                <a:cs typeface="华文新魏"/>
              </a:rPr>
              <a:t>作为服务例程（子程序）通过系统调用为应用进程提供服务</a:t>
            </a:r>
            <a:endParaRPr lang="en-US" altLang="zh-CN" dirty="0">
              <a:latin typeface="华文新魏"/>
              <a:ea typeface="华文新魏"/>
              <a:cs typeface="华文新魏"/>
            </a:endParaRPr>
          </a:p>
          <a:p>
            <a:pPr lvl="2" eaLnBrk="1" hangingPunct="1"/>
            <a:r>
              <a:rPr lang="zh-CN" altLang="zh-CN" dirty="0"/>
              <a:t>服务例程仍然</a:t>
            </a:r>
            <a:r>
              <a:rPr lang="zh-CN" altLang="zh-CN" dirty="0">
                <a:solidFill>
                  <a:srgbClr val="FF0000"/>
                </a:solidFill>
              </a:rPr>
              <a:t>运行于当前应用进程中</a:t>
            </a:r>
            <a:r>
              <a:rPr lang="zh-CN" altLang="zh-CN" dirty="0"/>
              <a:t>，但在管态执行 </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利用</a:t>
            </a:r>
            <a:r>
              <a:rPr lang="zh-CN" altLang="en-US" dirty="0">
                <a:solidFill>
                  <a:srgbClr val="FF0000"/>
                </a:solidFill>
                <a:latin typeface="华文新魏"/>
                <a:ea typeface="华文新魏"/>
                <a:cs typeface="华文新魏"/>
              </a:rPr>
              <a:t>应用进程的核心栈</a:t>
            </a:r>
            <a:r>
              <a:rPr lang="zh-CN" altLang="en-US" dirty="0">
                <a:latin typeface="华文新魏"/>
                <a:ea typeface="华文新魏"/>
                <a:cs typeface="华文新魏"/>
              </a:rPr>
              <a:t>作为服务例程的</a:t>
            </a:r>
            <a:r>
              <a:rPr lang="zh-CN" altLang="en-US" dirty="0">
                <a:solidFill>
                  <a:srgbClr val="FF0000"/>
                </a:solidFill>
                <a:latin typeface="华文新魏"/>
                <a:ea typeface="华文新魏"/>
                <a:cs typeface="华文新魏"/>
              </a:rPr>
              <a:t>工作栈</a:t>
            </a:r>
            <a:endParaRPr lang="en-US" altLang="zh-CN" dirty="0">
              <a:solidFill>
                <a:srgbClr val="FF0000"/>
              </a:solidFill>
              <a:latin typeface="华文新魏"/>
              <a:ea typeface="华文新魏"/>
              <a:cs typeface="华文新魏"/>
            </a:endParaRPr>
          </a:p>
          <a:p>
            <a:pPr eaLnBrk="1" hangingPunct="1">
              <a:buFontTx/>
              <a:buNone/>
            </a:pPr>
            <a:endParaRPr lang="en-US" altLang="zh-CN" dirty="0">
              <a:latin typeface="Times New Roman" pitchFamily="18" charset="0"/>
              <a:ea typeface="宋体" pitchFamily="2" charset="-122"/>
            </a:endParaRPr>
          </a:p>
        </p:txBody>
      </p:sp>
      <p:sp>
        <p:nvSpPr>
          <p:cNvPr id="20484" name="Rectangle 10"/>
          <p:cNvSpPr>
            <a:spLocks noChangeArrowheads="1"/>
          </p:cNvSpPr>
          <p:nvPr/>
        </p:nvSpPr>
        <p:spPr bwMode="auto">
          <a:xfrm>
            <a:off x="0" y="3200400"/>
            <a:ext cx="184150" cy="457200"/>
          </a:xfrm>
          <a:prstGeom prst="rect">
            <a:avLst/>
          </a:prstGeom>
          <a:noFill/>
          <a:ln>
            <a:noFill/>
          </a:ln>
        </p:spPr>
        <p:txBody>
          <a:bodyPr wrap="none" anchor="ctr">
            <a:spAutoFit/>
          </a:bodyPr>
          <a:lstStyle/>
          <a:p>
            <a:endParaRPr lang="zh-CN" sz="2400"/>
          </a:p>
        </p:txBody>
      </p:sp>
      <p:grpSp>
        <p:nvGrpSpPr>
          <p:cNvPr id="20485" name="Group 25"/>
          <p:cNvGrpSpPr/>
          <p:nvPr/>
        </p:nvGrpSpPr>
        <p:grpSpPr bwMode="auto">
          <a:xfrm>
            <a:off x="1043608" y="3383558"/>
            <a:ext cx="7345363" cy="2925762"/>
            <a:chOff x="748" y="1389"/>
            <a:chExt cx="4627" cy="1843"/>
          </a:xfrm>
        </p:grpSpPr>
        <p:sp>
          <p:nvSpPr>
            <p:cNvPr id="20486" name="Text Box 12"/>
            <p:cNvSpPr txBox="1">
              <a:spLocks noChangeArrowheads="1"/>
            </p:cNvSpPr>
            <p:nvPr/>
          </p:nvSpPr>
          <p:spPr bwMode="auto">
            <a:xfrm>
              <a:off x="4604" y="2084"/>
              <a:ext cx="771" cy="405"/>
            </a:xfrm>
            <a:prstGeom prst="rect">
              <a:avLst/>
            </a:prstGeom>
            <a:solidFill>
              <a:schemeClr val="accent1"/>
            </a:solidFill>
            <a:ln>
              <a:noFill/>
            </a:ln>
          </p:spPr>
          <p:txBody>
            <a:bodyPr/>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sz="2400">
                  <a:solidFill>
                    <a:srgbClr val="FF0000"/>
                  </a:solidFill>
                  <a:latin typeface="华文新魏"/>
                  <a:ea typeface="华文新魏"/>
                  <a:cs typeface="华文新魏"/>
                </a:rPr>
                <a:t>核心态</a:t>
              </a:r>
              <a:endParaRPr lang="zh-CN" altLang="en-US" sz="2400">
                <a:solidFill>
                  <a:srgbClr val="FF0000"/>
                </a:solidFill>
                <a:latin typeface="华文新魏"/>
                <a:ea typeface="华文新魏"/>
                <a:cs typeface="华文新魏"/>
              </a:endParaRPr>
            </a:p>
          </p:txBody>
        </p:sp>
        <p:sp>
          <p:nvSpPr>
            <p:cNvPr id="20487" name="Text Box 13"/>
            <p:cNvSpPr txBox="1">
              <a:spLocks noChangeArrowheads="1"/>
            </p:cNvSpPr>
            <p:nvPr/>
          </p:nvSpPr>
          <p:spPr bwMode="auto">
            <a:xfrm>
              <a:off x="4604" y="1680"/>
              <a:ext cx="771" cy="404"/>
            </a:xfrm>
            <a:prstGeom prst="rect">
              <a:avLst/>
            </a:prstGeom>
            <a:solidFill>
              <a:srgbClr val="FFCC66"/>
            </a:solidFill>
            <a:ln>
              <a:noFill/>
            </a:ln>
          </p:spPr>
          <p:txBody>
            <a:bodyPr/>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sz="2400">
                  <a:solidFill>
                    <a:srgbClr val="0000FF"/>
                  </a:solidFill>
                  <a:latin typeface="华文新魏"/>
                  <a:ea typeface="华文新魏"/>
                  <a:cs typeface="华文新魏"/>
                </a:rPr>
                <a:t>用户态</a:t>
              </a:r>
              <a:endParaRPr lang="zh-CN" altLang="en-US" sz="2400">
                <a:solidFill>
                  <a:srgbClr val="0000FF"/>
                </a:solidFill>
                <a:latin typeface="华文新魏"/>
                <a:ea typeface="华文新魏"/>
                <a:cs typeface="华文新魏"/>
              </a:endParaRPr>
            </a:p>
          </p:txBody>
        </p:sp>
        <p:sp>
          <p:nvSpPr>
            <p:cNvPr id="20488" name="Text Box 15"/>
            <p:cNvSpPr txBox="1">
              <a:spLocks noChangeArrowheads="1"/>
            </p:cNvSpPr>
            <p:nvPr/>
          </p:nvSpPr>
          <p:spPr bwMode="auto">
            <a:xfrm>
              <a:off x="748" y="2105"/>
              <a:ext cx="3856" cy="1127"/>
            </a:xfrm>
            <a:prstGeom prst="rect">
              <a:avLst/>
            </a:prstGeom>
            <a:solidFill>
              <a:schemeClr val="accent1"/>
            </a:solidFill>
            <a:ln w="19050">
              <a:solidFill>
                <a:srgbClr val="000000"/>
              </a:solidFill>
              <a:miter lim="800000"/>
            </a:ln>
          </p:spPr>
          <p:txBody>
            <a:bodyPr t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endParaRPr lang="zh-CN" sz="2400">
                <a:solidFill>
                  <a:schemeClr val="accent2"/>
                </a:solidFill>
                <a:latin typeface="华文新魏"/>
                <a:ea typeface="华文新魏"/>
                <a:cs typeface="华文新魏"/>
              </a:endParaRPr>
            </a:p>
          </p:txBody>
        </p:sp>
        <p:sp>
          <p:nvSpPr>
            <p:cNvPr id="20489" name="Text Box 16"/>
            <p:cNvSpPr txBox="1">
              <a:spLocks noChangeArrowheads="1"/>
            </p:cNvSpPr>
            <p:nvPr/>
          </p:nvSpPr>
          <p:spPr bwMode="auto">
            <a:xfrm>
              <a:off x="1008" y="2105"/>
              <a:ext cx="503" cy="452"/>
            </a:xfrm>
            <a:prstGeom prst="rect">
              <a:avLst/>
            </a:prstGeom>
            <a:solidFill>
              <a:schemeClr val="accent1"/>
            </a:solidFill>
            <a:ln w="19050">
              <a:solidFill>
                <a:srgbClr val="000000"/>
              </a:solidFill>
              <a:prstDash val="dash"/>
              <a:miter lim="800000"/>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r>
                <a:rPr lang="zh-CN" altLang="en-US" sz="2400" dirty="0">
                  <a:solidFill>
                    <a:srgbClr val="FF0000"/>
                  </a:solidFill>
                  <a:latin typeface="华文新魏"/>
                  <a:ea typeface="华文新魏"/>
                  <a:cs typeface="华文新魏"/>
                </a:rPr>
                <a:t>内核</a:t>
              </a:r>
              <a:endParaRPr lang="zh-CN" altLang="en-US" sz="2400" dirty="0">
                <a:solidFill>
                  <a:srgbClr val="FF0000"/>
                </a:solidFill>
                <a:latin typeface="华文新魏"/>
                <a:ea typeface="华文新魏"/>
                <a:cs typeface="华文新魏"/>
              </a:endParaRPr>
            </a:p>
            <a:p>
              <a:pPr algn="ctr" eaLnBrk="1" hangingPunct="1"/>
              <a:r>
                <a:rPr lang="zh-CN" altLang="en-US" sz="2400" dirty="0">
                  <a:solidFill>
                    <a:srgbClr val="FF0000"/>
                  </a:solidFill>
                  <a:latin typeface="华文新魏"/>
                  <a:ea typeface="华文新魏"/>
                  <a:cs typeface="华文新魏"/>
                </a:rPr>
                <a:t>函数</a:t>
              </a:r>
              <a:endParaRPr lang="zh-CN" altLang="en-US" sz="2400" dirty="0">
                <a:solidFill>
                  <a:srgbClr val="FF0000"/>
                </a:solidFill>
                <a:latin typeface="华文新魏"/>
                <a:ea typeface="华文新魏"/>
                <a:cs typeface="华文新魏"/>
              </a:endParaRPr>
            </a:p>
          </p:txBody>
        </p:sp>
        <p:sp>
          <p:nvSpPr>
            <p:cNvPr id="20490" name="Text Box 17"/>
            <p:cNvSpPr txBox="1">
              <a:spLocks noChangeArrowheads="1"/>
            </p:cNvSpPr>
            <p:nvPr/>
          </p:nvSpPr>
          <p:spPr bwMode="auto">
            <a:xfrm>
              <a:off x="1924" y="2105"/>
              <a:ext cx="503" cy="452"/>
            </a:xfrm>
            <a:prstGeom prst="rect">
              <a:avLst/>
            </a:prstGeom>
            <a:solidFill>
              <a:schemeClr val="accent1"/>
            </a:solidFill>
            <a:ln w="19050">
              <a:solidFill>
                <a:srgbClr val="000000"/>
              </a:solidFill>
              <a:prstDash val="dash"/>
              <a:miter lim="800000"/>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r>
                <a:rPr lang="zh-CN" altLang="en-US" sz="2400">
                  <a:solidFill>
                    <a:srgbClr val="FF0000"/>
                  </a:solidFill>
                  <a:latin typeface="华文新魏"/>
                  <a:ea typeface="华文新魏"/>
                  <a:cs typeface="华文新魏"/>
                </a:rPr>
                <a:t>内核</a:t>
              </a:r>
              <a:endParaRPr lang="zh-CN" altLang="en-US" sz="2400">
                <a:solidFill>
                  <a:srgbClr val="FF0000"/>
                </a:solidFill>
                <a:latin typeface="华文新魏"/>
                <a:ea typeface="华文新魏"/>
                <a:cs typeface="华文新魏"/>
              </a:endParaRPr>
            </a:p>
            <a:p>
              <a:pPr algn="ctr" eaLnBrk="1" hangingPunct="1"/>
              <a:r>
                <a:rPr lang="zh-CN" altLang="en-US" sz="2400">
                  <a:solidFill>
                    <a:srgbClr val="FF0000"/>
                  </a:solidFill>
                  <a:latin typeface="华文新魏"/>
                  <a:ea typeface="华文新魏"/>
                  <a:cs typeface="华文新魏"/>
                </a:rPr>
                <a:t>函数</a:t>
              </a:r>
              <a:endParaRPr lang="zh-CN" altLang="en-US" sz="2400">
                <a:solidFill>
                  <a:srgbClr val="FF0000"/>
                </a:solidFill>
                <a:latin typeface="华文新魏"/>
                <a:ea typeface="华文新魏"/>
                <a:cs typeface="华文新魏"/>
              </a:endParaRPr>
            </a:p>
          </p:txBody>
        </p:sp>
        <p:sp>
          <p:nvSpPr>
            <p:cNvPr id="20491" name="Text Box 18"/>
            <p:cNvSpPr txBox="1">
              <a:spLocks noChangeArrowheads="1"/>
            </p:cNvSpPr>
            <p:nvPr/>
          </p:nvSpPr>
          <p:spPr bwMode="auto">
            <a:xfrm>
              <a:off x="3936" y="2105"/>
              <a:ext cx="503" cy="452"/>
            </a:xfrm>
            <a:prstGeom prst="rect">
              <a:avLst/>
            </a:prstGeom>
            <a:solidFill>
              <a:schemeClr val="accent1"/>
            </a:solidFill>
            <a:ln w="19050">
              <a:solidFill>
                <a:srgbClr val="000000"/>
              </a:solidFill>
              <a:prstDash val="dash"/>
              <a:miter lim="800000"/>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r>
                <a:rPr lang="zh-CN" altLang="en-US" sz="2400">
                  <a:solidFill>
                    <a:srgbClr val="FF0000"/>
                  </a:solidFill>
                  <a:latin typeface="华文新魏"/>
                  <a:ea typeface="华文新魏"/>
                  <a:cs typeface="华文新魏"/>
                </a:rPr>
                <a:t>内核</a:t>
              </a:r>
              <a:endParaRPr lang="zh-CN" altLang="en-US" sz="2400">
                <a:solidFill>
                  <a:srgbClr val="FF0000"/>
                </a:solidFill>
                <a:latin typeface="华文新魏"/>
                <a:ea typeface="华文新魏"/>
                <a:cs typeface="华文新魏"/>
              </a:endParaRPr>
            </a:p>
            <a:p>
              <a:pPr algn="ctr" eaLnBrk="1" hangingPunct="1"/>
              <a:r>
                <a:rPr lang="zh-CN" altLang="en-US" sz="2400">
                  <a:solidFill>
                    <a:srgbClr val="FF0000"/>
                  </a:solidFill>
                  <a:latin typeface="华文新魏"/>
                  <a:ea typeface="华文新魏"/>
                  <a:cs typeface="华文新魏"/>
                </a:rPr>
                <a:t>函数</a:t>
              </a:r>
              <a:endParaRPr lang="zh-CN" altLang="en-US" sz="2400">
                <a:solidFill>
                  <a:srgbClr val="FF0000"/>
                </a:solidFill>
                <a:latin typeface="华文新魏"/>
                <a:ea typeface="华文新魏"/>
                <a:cs typeface="华文新魏"/>
              </a:endParaRPr>
            </a:p>
          </p:txBody>
        </p:sp>
        <p:sp>
          <p:nvSpPr>
            <p:cNvPr id="40979" name="Text Box 19"/>
            <p:cNvSpPr txBox="1">
              <a:spLocks noChangeArrowheads="1"/>
            </p:cNvSpPr>
            <p:nvPr/>
          </p:nvSpPr>
          <p:spPr bwMode="auto">
            <a:xfrm>
              <a:off x="1008" y="1389"/>
              <a:ext cx="503" cy="695"/>
            </a:xfrm>
            <a:prstGeom prst="rect">
              <a:avLst/>
            </a:prstGeom>
            <a:solidFill>
              <a:srgbClr val="FFCC66"/>
            </a:solidFill>
            <a:ln w="19050">
              <a:solidFill>
                <a:srgbClr val="000000"/>
              </a:solidFill>
              <a:miter lim="800000"/>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r>
                <a:rPr lang="zh-CN" altLang="en-US" sz="2400" dirty="0">
                  <a:solidFill>
                    <a:srgbClr val="0000FF"/>
                  </a:solidFill>
                  <a:latin typeface="华文新魏"/>
                  <a:ea typeface="华文新魏"/>
                  <a:cs typeface="华文新魏"/>
                </a:rPr>
                <a:t>应用进程</a:t>
              </a:r>
              <a:endParaRPr lang="zh-CN" altLang="en-US" sz="2400" dirty="0">
                <a:solidFill>
                  <a:srgbClr val="0000FF"/>
                </a:solidFill>
                <a:latin typeface="华文新魏"/>
                <a:ea typeface="华文新魏"/>
                <a:cs typeface="华文新魏"/>
              </a:endParaRPr>
            </a:p>
          </p:txBody>
        </p:sp>
        <p:sp>
          <p:nvSpPr>
            <p:cNvPr id="40980" name="Text Box 20"/>
            <p:cNvSpPr txBox="1">
              <a:spLocks noChangeArrowheads="1"/>
            </p:cNvSpPr>
            <p:nvPr/>
          </p:nvSpPr>
          <p:spPr bwMode="auto">
            <a:xfrm>
              <a:off x="1924" y="1410"/>
              <a:ext cx="503" cy="695"/>
            </a:xfrm>
            <a:prstGeom prst="rect">
              <a:avLst/>
            </a:prstGeom>
            <a:solidFill>
              <a:srgbClr val="FFCC66"/>
            </a:solidFill>
            <a:ln w="19050">
              <a:solidFill>
                <a:srgbClr val="000000"/>
              </a:solidFill>
              <a:miter lim="800000"/>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r>
                <a:rPr lang="zh-CN" altLang="en-US" sz="2400" dirty="0">
                  <a:solidFill>
                    <a:srgbClr val="0000FF"/>
                  </a:solidFill>
                  <a:latin typeface="华文新魏"/>
                  <a:ea typeface="华文新魏"/>
                  <a:cs typeface="华文新魏"/>
                </a:rPr>
                <a:t>应用进程</a:t>
              </a:r>
              <a:endParaRPr lang="zh-CN" altLang="en-US" sz="2400" dirty="0">
                <a:solidFill>
                  <a:srgbClr val="0000FF"/>
                </a:solidFill>
                <a:latin typeface="华文新魏"/>
                <a:ea typeface="华文新魏"/>
                <a:cs typeface="华文新魏"/>
              </a:endParaRPr>
            </a:p>
          </p:txBody>
        </p:sp>
        <p:sp>
          <p:nvSpPr>
            <p:cNvPr id="20494" name="Text Box 21"/>
            <p:cNvSpPr txBox="1">
              <a:spLocks noChangeArrowheads="1"/>
            </p:cNvSpPr>
            <p:nvPr/>
          </p:nvSpPr>
          <p:spPr bwMode="auto">
            <a:xfrm>
              <a:off x="2653" y="1480"/>
              <a:ext cx="1045" cy="589"/>
            </a:xfrm>
            <a:prstGeom prst="rect">
              <a:avLst/>
            </a:prstGeom>
            <a:solidFill>
              <a:srgbClr val="FFCC66"/>
            </a:solidFill>
            <a:ln>
              <a:noFill/>
            </a:ln>
          </p:spPr>
          <p:txBody>
            <a:bodyPr tIns="72000" bIns="7200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endParaRPr lang="en-US" altLang="zh-CN" sz="2400" dirty="0">
                <a:solidFill>
                  <a:schemeClr val="accent2"/>
                </a:solidFill>
                <a:latin typeface="华文新魏"/>
                <a:ea typeface="华文新魏"/>
                <a:cs typeface="华文新魏"/>
              </a:endParaRPr>
            </a:p>
            <a:p>
              <a:pPr algn="ctr" eaLnBrk="1" hangingPunct="1"/>
              <a:r>
                <a:rPr lang="en-US" altLang="zh-CN" sz="2400" dirty="0">
                  <a:solidFill>
                    <a:srgbClr val="0000FF"/>
                  </a:solidFill>
                  <a:ea typeface="华文新魏"/>
                  <a:cs typeface="华文新魏"/>
                </a:rPr>
                <a:t>…</a:t>
              </a:r>
              <a:endParaRPr lang="en-US" altLang="zh-CN" sz="2400" dirty="0">
                <a:solidFill>
                  <a:srgbClr val="0000FF"/>
                </a:solidFill>
                <a:latin typeface="华文新魏"/>
                <a:ea typeface="华文新魏"/>
                <a:cs typeface="华文新魏"/>
              </a:endParaRPr>
            </a:p>
            <a:p>
              <a:pPr algn="ctr" eaLnBrk="1" hangingPunct="1"/>
              <a:endParaRPr lang="en-US" altLang="zh-CN" sz="2400" dirty="0">
                <a:solidFill>
                  <a:schemeClr val="accent2"/>
                </a:solidFill>
                <a:latin typeface="华文新魏"/>
                <a:ea typeface="华文新魏"/>
                <a:cs typeface="华文新魏"/>
              </a:endParaRPr>
            </a:p>
            <a:p>
              <a:pPr algn="ctr" eaLnBrk="1" hangingPunct="1"/>
              <a:endParaRPr lang="en-US" altLang="zh-CN" sz="2400" dirty="0">
                <a:solidFill>
                  <a:schemeClr val="accent2"/>
                </a:solidFill>
                <a:latin typeface="华文新魏"/>
                <a:ea typeface="华文新魏"/>
                <a:cs typeface="华文新魏"/>
              </a:endParaRPr>
            </a:p>
            <a:p>
              <a:pPr algn="ctr" eaLnBrk="1" hangingPunct="1"/>
              <a:endParaRPr lang="en-US" altLang="zh-CN" sz="2400" dirty="0">
                <a:solidFill>
                  <a:schemeClr val="accent2"/>
                </a:solidFill>
                <a:latin typeface="华文新魏"/>
                <a:ea typeface="华文新魏"/>
                <a:cs typeface="华文新魏"/>
              </a:endParaRPr>
            </a:p>
            <a:p>
              <a:pPr algn="ctr" eaLnBrk="1" hangingPunct="1"/>
              <a:r>
                <a:rPr lang="zh-CN" altLang="en-US" sz="2400" dirty="0">
                  <a:solidFill>
                    <a:srgbClr val="800080"/>
                  </a:solidFill>
                  <a:latin typeface="华文新魏"/>
                  <a:ea typeface="华文新魏"/>
                  <a:cs typeface="华文新魏"/>
                </a:rPr>
                <a:t>进程切换</a:t>
              </a:r>
              <a:endParaRPr lang="zh-CN" altLang="en-US" sz="2400" dirty="0">
                <a:solidFill>
                  <a:srgbClr val="800080"/>
                </a:solidFill>
                <a:latin typeface="华文新魏"/>
                <a:ea typeface="华文新魏"/>
                <a:cs typeface="华文新魏"/>
              </a:endParaRPr>
            </a:p>
            <a:p>
              <a:pPr algn="ctr" eaLnBrk="1" hangingPunct="1"/>
              <a:r>
                <a:rPr lang="zh-CN" altLang="en-US" sz="2400" dirty="0">
                  <a:solidFill>
                    <a:srgbClr val="800080"/>
                  </a:solidFill>
                  <a:latin typeface="华文新魏"/>
                  <a:ea typeface="华文新魏"/>
                  <a:cs typeface="华文新魏"/>
                </a:rPr>
                <a:t>函数</a:t>
              </a:r>
              <a:endParaRPr lang="zh-CN" altLang="en-US" sz="2400" dirty="0">
                <a:solidFill>
                  <a:srgbClr val="800080"/>
                </a:solidFill>
                <a:latin typeface="华文新魏"/>
                <a:ea typeface="华文新魏"/>
                <a:cs typeface="华文新魏"/>
              </a:endParaRPr>
            </a:p>
          </p:txBody>
        </p:sp>
        <p:sp>
          <p:nvSpPr>
            <p:cNvPr id="40982" name="Text Box 22"/>
            <p:cNvSpPr txBox="1">
              <a:spLocks noChangeArrowheads="1"/>
            </p:cNvSpPr>
            <p:nvPr/>
          </p:nvSpPr>
          <p:spPr bwMode="auto">
            <a:xfrm>
              <a:off x="3936" y="1410"/>
              <a:ext cx="503" cy="695"/>
            </a:xfrm>
            <a:prstGeom prst="rect">
              <a:avLst/>
            </a:prstGeom>
            <a:solidFill>
              <a:srgbClr val="FFCC66"/>
            </a:solidFill>
            <a:ln w="19050">
              <a:solidFill>
                <a:srgbClr val="000000"/>
              </a:solidFill>
              <a:miter lim="800000"/>
            </a:ln>
            <a:effectLst>
              <a:outerShdw dist="107763" dir="18900000" algn="ctr" rotWithShape="0">
                <a:srgbClr val="808080"/>
              </a:outerShdw>
            </a:effectLst>
          </p:spPr>
          <p:txBody>
            <a:bodyPr tIns="72000" bIns="7200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r>
                <a:rPr lang="zh-CN" altLang="en-US" sz="2400">
                  <a:solidFill>
                    <a:srgbClr val="0000FF"/>
                  </a:solidFill>
                  <a:latin typeface="华文新魏"/>
                  <a:ea typeface="华文新魏"/>
                  <a:cs typeface="华文新魏"/>
                </a:rPr>
                <a:t>应用进程</a:t>
              </a:r>
              <a:endParaRPr lang="zh-CN" altLang="en-US" sz="2400">
                <a:solidFill>
                  <a:srgbClr val="0000FF"/>
                </a:solidFill>
                <a:latin typeface="华文新魏"/>
                <a:ea typeface="华文新魏"/>
                <a:cs typeface="华文新魏"/>
              </a:endParaRPr>
            </a:p>
          </p:txBody>
        </p:sp>
        <p:sp>
          <p:nvSpPr>
            <p:cNvPr id="20496" name="Line 23"/>
            <p:cNvSpPr>
              <a:spLocks noChangeShapeType="1"/>
            </p:cNvSpPr>
            <p:nvPr/>
          </p:nvSpPr>
          <p:spPr bwMode="auto">
            <a:xfrm>
              <a:off x="748" y="2084"/>
              <a:ext cx="4627" cy="0"/>
            </a:xfrm>
            <a:prstGeom prst="line">
              <a:avLst/>
            </a:prstGeom>
            <a:noFill/>
            <a:ln w="19050">
              <a:solidFill>
                <a:srgbClr val="000000"/>
              </a:solidFill>
              <a:round/>
            </a:ln>
          </p:spPr>
          <p:txBody>
            <a:bodyPr/>
            <a:lstStyle/>
            <a:p>
              <a:endParaRPr lang="zh-CN" altLang="en-US" sz="2400"/>
            </a:p>
          </p:txBody>
        </p:sp>
      </p:grpSp>
      <p:sp>
        <p:nvSpPr>
          <p:cNvPr id="2" name="标题 1"/>
          <p:cNvSpPr>
            <a:spLocks noGrp="1"/>
          </p:cNvSpPr>
          <p:nvPr>
            <p:ph type="title"/>
          </p:nvPr>
        </p:nvSpPr>
        <p:spPr/>
        <p:txBody>
          <a:bodyPr/>
          <a:lstStyle/>
          <a:p>
            <a:r>
              <a:rPr kumimoji="1" lang="zh-CN" altLang="en-US" dirty="0"/>
              <a:t>操作系统运行模型</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a:t>作为独立进程运行模型</a:t>
            </a:r>
            <a:endParaRPr kumimoji="1" lang="en-US" altLang="zh-CN" dirty="0"/>
          </a:p>
          <a:p>
            <a:pPr lvl="1"/>
            <a:r>
              <a:rPr lang="zh-CN" altLang="zh-CN" dirty="0"/>
              <a:t>应用进程的服务请求和服务器进程的服务响应通过微内核的消息传递机制实现</a:t>
            </a:r>
            <a:endParaRPr kumimoji="1" lang="zh-CN" altLang="en-US" dirty="0"/>
          </a:p>
        </p:txBody>
      </p:sp>
      <p:grpSp>
        <p:nvGrpSpPr>
          <p:cNvPr id="21508" name="Group 43"/>
          <p:cNvGrpSpPr/>
          <p:nvPr/>
        </p:nvGrpSpPr>
        <p:grpSpPr bwMode="auto">
          <a:xfrm>
            <a:off x="684213" y="3305795"/>
            <a:ext cx="7920037" cy="2931517"/>
            <a:chOff x="748" y="1402"/>
            <a:chExt cx="4294" cy="2043"/>
          </a:xfrm>
        </p:grpSpPr>
        <p:sp>
          <p:nvSpPr>
            <p:cNvPr id="21509" name="Text Box 30"/>
            <p:cNvSpPr txBox="1">
              <a:spLocks noChangeArrowheads="1"/>
            </p:cNvSpPr>
            <p:nvPr/>
          </p:nvSpPr>
          <p:spPr bwMode="auto">
            <a:xfrm>
              <a:off x="748" y="2598"/>
              <a:ext cx="3813" cy="832"/>
            </a:xfrm>
            <a:prstGeom prst="rect">
              <a:avLst/>
            </a:prstGeom>
            <a:solidFill>
              <a:schemeClr val="accent1"/>
            </a:solidFill>
            <a:ln w="19050">
              <a:solidFill>
                <a:srgbClr val="000000"/>
              </a:solidFill>
              <a:miter lim="800000"/>
            </a:ln>
          </p:spPr>
          <p:txBody>
            <a:bodyPr t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endParaRPr lang="en-US" altLang="zh-CN" sz="2400" dirty="0">
                <a:solidFill>
                  <a:srgbClr val="FF0000"/>
                </a:solidFill>
                <a:latin typeface="华文新魏"/>
                <a:ea typeface="华文新魏"/>
                <a:cs typeface="华文新魏"/>
              </a:endParaRPr>
            </a:p>
            <a:p>
              <a:pPr algn="ctr" eaLnBrk="1" hangingPunct="1"/>
              <a:r>
                <a:rPr lang="zh-CN" altLang="en-US" sz="2400" dirty="0">
                  <a:solidFill>
                    <a:srgbClr val="FF0000"/>
                  </a:solidFill>
                  <a:latin typeface="华文新魏"/>
                  <a:ea typeface="华文新魏"/>
                  <a:cs typeface="华文新魏"/>
                </a:rPr>
                <a:t>微内核（进程切换函数）</a:t>
              </a:r>
              <a:endParaRPr lang="zh-CN" altLang="en-US" sz="2400" dirty="0">
                <a:solidFill>
                  <a:srgbClr val="FF0000"/>
                </a:solidFill>
                <a:latin typeface="华文新魏"/>
                <a:ea typeface="华文新魏"/>
                <a:cs typeface="华文新魏"/>
              </a:endParaRPr>
            </a:p>
          </p:txBody>
        </p:sp>
        <p:sp>
          <p:nvSpPr>
            <p:cNvPr id="68639" name="Text Box 31"/>
            <p:cNvSpPr txBox="1">
              <a:spLocks noChangeArrowheads="1"/>
            </p:cNvSpPr>
            <p:nvPr/>
          </p:nvSpPr>
          <p:spPr bwMode="auto">
            <a:xfrm>
              <a:off x="808" y="1402"/>
              <a:ext cx="423"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sz="2400" dirty="0">
                  <a:solidFill>
                    <a:srgbClr val="0000FF"/>
                  </a:solidFill>
                  <a:latin typeface="华文新魏"/>
                  <a:ea typeface="华文新魏"/>
                  <a:cs typeface="华文新魏"/>
                </a:rPr>
                <a:t>应用</a:t>
              </a:r>
              <a:endParaRPr lang="zh-CN" altLang="en-US" sz="2400" dirty="0">
                <a:solidFill>
                  <a:srgbClr val="0000FF"/>
                </a:solidFill>
                <a:latin typeface="华文新魏"/>
                <a:ea typeface="华文新魏"/>
                <a:cs typeface="华文新魏"/>
              </a:endParaRPr>
            </a:p>
            <a:p>
              <a:pPr eaLnBrk="1" hangingPunct="1"/>
              <a:r>
                <a:rPr lang="zh-CN" altLang="en-US" sz="2400" dirty="0">
                  <a:solidFill>
                    <a:srgbClr val="0000FF"/>
                  </a:solidFill>
                  <a:latin typeface="华文新魏"/>
                  <a:ea typeface="华文新魏"/>
                  <a:cs typeface="华文新魏"/>
                </a:rPr>
                <a:t>进程</a:t>
              </a:r>
              <a:endParaRPr lang="zh-CN" altLang="en-US" sz="2400" dirty="0">
                <a:solidFill>
                  <a:srgbClr val="0000FF"/>
                </a:solidFill>
                <a:latin typeface="华文新魏"/>
                <a:ea typeface="华文新魏"/>
                <a:cs typeface="华文新魏"/>
              </a:endParaRPr>
            </a:p>
          </p:txBody>
        </p:sp>
        <p:sp>
          <p:nvSpPr>
            <p:cNvPr id="21511" name="Text Box 32"/>
            <p:cNvSpPr txBox="1">
              <a:spLocks noChangeArrowheads="1"/>
            </p:cNvSpPr>
            <p:nvPr/>
          </p:nvSpPr>
          <p:spPr bwMode="auto">
            <a:xfrm>
              <a:off x="1837" y="1707"/>
              <a:ext cx="272" cy="453"/>
            </a:xfrm>
            <a:prstGeom prst="rect">
              <a:avLst/>
            </a:prstGeom>
            <a:solidFill>
              <a:srgbClr val="FFCC66"/>
            </a:solidFill>
            <a:ln>
              <a:noFill/>
            </a:ln>
          </p:spPr>
          <p:txBody>
            <a:bodyPr tIns="72000" bIns="7200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r>
                <a:rPr lang="en-US" altLang="zh-CN" sz="2400" dirty="0">
                  <a:solidFill>
                    <a:srgbClr val="0000FF"/>
                  </a:solidFill>
                  <a:ea typeface="华文新魏"/>
                  <a:cs typeface="华文新魏"/>
                </a:rPr>
                <a:t>…</a:t>
              </a:r>
              <a:endParaRPr lang="en-US" altLang="zh-CN" sz="2400" dirty="0">
                <a:solidFill>
                  <a:srgbClr val="0000FF"/>
                </a:solidFill>
                <a:latin typeface="华文新魏"/>
                <a:ea typeface="华文新魏"/>
                <a:cs typeface="华文新魏"/>
              </a:endParaRPr>
            </a:p>
          </p:txBody>
        </p:sp>
        <p:sp>
          <p:nvSpPr>
            <p:cNvPr id="68641" name="Text Box 33"/>
            <p:cNvSpPr txBox="1">
              <a:spLocks noChangeArrowheads="1"/>
            </p:cNvSpPr>
            <p:nvPr/>
          </p:nvSpPr>
          <p:spPr bwMode="auto">
            <a:xfrm>
              <a:off x="2761" y="1402"/>
              <a:ext cx="318"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lIns="0" tIns="72000" rIns="0" bIns="72000"/>
            <a:lstStyle/>
            <a:p>
              <a:pPr>
                <a:defRPr/>
              </a:pPr>
              <a:r>
                <a:rPr lang="en-US" altLang="zh-CN" sz="2400">
                  <a:solidFill>
                    <a:srgbClr val="0000FF"/>
                  </a:solidFill>
                  <a:latin typeface="华文新魏"/>
                  <a:ea typeface="华文新魏"/>
                  <a:cs typeface="+mn-cs"/>
                </a:rPr>
                <a:t>OS</a:t>
              </a:r>
              <a:endParaRPr lang="en-US" altLang="zh-CN" sz="2400">
                <a:solidFill>
                  <a:srgbClr val="0000FF"/>
                </a:solidFill>
                <a:latin typeface="华文新魏"/>
                <a:ea typeface="华文新魏"/>
                <a:cs typeface="+mn-cs"/>
              </a:endParaRPr>
            </a:p>
            <a:p>
              <a:pPr>
                <a:defRPr/>
              </a:pPr>
              <a:r>
                <a:rPr lang="zh-CN" altLang="en-US" sz="2400">
                  <a:solidFill>
                    <a:srgbClr val="0000FF"/>
                  </a:solidFill>
                  <a:latin typeface="华文新魏"/>
                  <a:ea typeface="华文新魏"/>
                  <a:cs typeface="+mn-cs"/>
                </a:rPr>
                <a:t>函数</a:t>
              </a:r>
              <a:endParaRPr lang="zh-CN" altLang="en-US" sz="2400" baseline="-25000">
                <a:solidFill>
                  <a:srgbClr val="0000FF"/>
                </a:solidFill>
                <a:latin typeface="华文新魏"/>
                <a:ea typeface="华文新魏"/>
                <a:cs typeface="+mn-cs"/>
              </a:endParaRPr>
            </a:p>
            <a:p>
              <a:pPr>
                <a:defRPr/>
              </a:pPr>
              <a:endParaRPr lang="en-US" altLang="zh-CN" sz="2400">
                <a:solidFill>
                  <a:srgbClr val="0000FF"/>
                </a:solidFill>
                <a:latin typeface="华文新魏"/>
                <a:ea typeface="华文新魏"/>
                <a:cs typeface="+mn-cs"/>
              </a:endParaRPr>
            </a:p>
          </p:txBody>
        </p:sp>
        <p:sp>
          <p:nvSpPr>
            <p:cNvPr id="21513" name="Text Box 34"/>
            <p:cNvSpPr txBox="1">
              <a:spLocks noChangeArrowheads="1"/>
            </p:cNvSpPr>
            <p:nvPr/>
          </p:nvSpPr>
          <p:spPr bwMode="auto">
            <a:xfrm>
              <a:off x="3714" y="1661"/>
              <a:ext cx="317" cy="544"/>
            </a:xfrm>
            <a:prstGeom prst="rect">
              <a:avLst/>
            </a:prstGeom>
            <a:solidFill>
              <a:srgbClr val="FFCC66"/>
            </a:solidFill>
            <a:ln>
              <a:noFill/>
            </a:ln>
          </p:spPr>
          <p:txBody>
            <a:bodyPr tIns="72000" bIns="7200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r>
                <a:rPr lang="en-US" altLang="zh-CN" sz="2400" dirty="0">
                  <a:solidFill>
                    <a:srgbClr val="0000FF"/>
                  </a:solidFill>
                  <a:ea typeface="华文新魏"/>
                  <a:cs typeface="华文新魏"/>
                </a:rPr>
                <a:t>…</a:t>
              </a:r>
              <a:endParaRPr lang="en-US" altLang="zh-CN" sz="2400" dirty="0">
                <a:solidFill>
                  <a:srgbClr val="0000FF"/>
                </a:solidFill>
                <a:latin typeface="华文新魏"/>
                <a:ea typeface="华文新魏"/>
                <a:cs typeface="华文新魏"/>
              </a:endParaRPr>
            </a:p>
          </p:txBody>
        </p:sp>
        <p:sp>
          <p:nvSpPr>
            <p:cNvPr id="21514" name="Text Box 35"/>
            <p:cNvSpPr txBox="1">
              <a:spLocks noChangeArrowheads="1"/>
            </p:cNvSpPr>
            <p:nvPr/>
          </p:nvSpPr>
          <p:spPr bwMode="auto">
            <a:xfrm>
              <a:off x="4619" y="1722"/>
              <a:ext cx="393" cy="801"/>
            </a:xfrm>
            <a:prstGeom prst="rect">
              <a:avLst/>
            </a:prstGeom>
            <a:solidFill>
              <a:srgbClr val="FFCC66"/>
            </a:solidFill>
            <a:ln>
              <a:noFill/>
            </a:ln>
          </p:spPr>
          <p:txBody>
            <a:bodyPr/>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sz="2400">
                  <a:solidFill>
                    <a:srgbClr val="0000FF"/>
                  </a:solidFill>
                  <a:latin typeface="华文新魏"/>
                  <a:ea typeface="华文新魏"/>
                  <a:cs typeface="华文新魏"/>
                </a:rPr>
                <a:t>用户态</a:t>
              </a:r>
              <a:endParaRPr lang="zh-CN" altLang="en-US" sz="2400">
                <a:solidFill>
                  <a:srgbClr val="0000FF"/>
                </a:solidFill>
                <a:latin typeface="华文新魏"/>
                <a:ea typeface="华文新魏"/>
                <a:cs typeface="华文新魏"/>
              </a:endParaRPr>
            </a:p>
          </p:txBody>
        </p:sp>
        <p:sp>
          <p:nvSpPr>
            <p:cNvPr id="21515" name="Text Box 36"/>
            <p:cNvSpPr txBox="1">
              <a:spLocks noChangeArrowheads="1"/>
            </p:cNvSpPr>
            <p:nvPr/>
          </p:nvSpPr>
          <p:spPr bwMode="auto">
            <a:xfrm>
              <a:off x="4619" y="2614"/>
              <a:ext cx="393" cy="831"/>
            </a:xfrm>
            <a:prstGeom prst="rect">
              <a:avLst/>
            </a:prstGeom>
            <a:solidFill>
              <a:schemeClr val="accent1"/>
            </a:solidFill>
            <a:ln>
              <a:noFill/>
            </a:ln>
          </p:spPr>
          <p:txBody>
            <a:bodyPr/>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sz="2400">
                  <a:solidFill>
                    <a:srgbClr val="FF0000"/>
                  </a:solidFill>
                  <a:latin typeface="华文新魏"/>
                  <a:ea typeface="华文新魏"/>
                  <a:cs typeface="华文新魏"/>
                </a:rPr>
                <a:t>核心态</a:t>
              </a:r>
              <a:endParaRPr lang="zh-CN" altLang="en-US" sz="2400">
                <a:solidFill>
                  <a:srgbClr val="FF0000"/>
                </a:solidFill>
                <a:latin typeface="华文新魏"/>
                <a:ea typeface="华文新魏"/>
                <a:cs typeface="华文新魏"/>
              </a:endParaRPr>
            </a:p>
          </p:txBody>
        </p:sp>
        <p:sp>
          <p:nvSpPr>
            <p:cNvPr id="68645" name="Text Box 37"/>
            <p:cNvSpPr txBox="1">
              <a:spLocks noChangeArrowheads="1"/>
            </p:cNvSpPr>
            <p:nvPr/>
          </p:nvSpPr>
          <p:spPr bwMode="auto">
            <a:xfrm>
              <a:off x="1337" y="1402"/>
              <a:ext cx="424"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sz="2400">
                  <a:solidFill>
                    <a:srgbClr val="0000FF"/>
                  </a:solidFill>
                  <a:latin typeface="华文新魏"/>
                  <a:ea typeface="华文新魏"/>
                  <a:cs typeface="华文新魏"/>
                </a:rPr>
                <a:t>应用</a:t>
              </a:r>
              <a:endParaRPr lang="zh-CN" altLang="en-US" sz="2400">
                <a:solidFill>
                  <a:srgbClr val="0000FF"/>
                </a:solidFill>
                <a:latin typeface="华文新魏"/>
                <a:ea typeface="华文新魏"/>
                <a:cs typeface="华文新魏"/>
              </a:endParaRPr>
            </a:p>
            <a:p>
              <a:pPr eaLnBrk="1" hangingPunct="1"/>
              <a:r>
                <a:rPr lang="zh-CN" altLang="en-US" sz="2400">
                  <a:solidFill>
                    <a:srgbClr val="0000FF"/>
                  </a:solidFill>
                  <a:latin typeface="华文新魏"/>
                  <a:ea typeface="华文新魏"/>
                  <a:cs typeface="华文新魏"/>
                </a:rPr>
                <a:t>进程</a:t>
              </a:r>
              <a:endParaRPr lang="zh-CN" altLang="en-US" sz="2400">
                <a:solidFill>
                  <a:srgbClr val="0000FF"/>
                </a:solidFill>
                <a:latin typeface="华文新魏"/>
                <a:ea typeface="华文新魏"/>
                <a:cs typeface="华文新魏"/>
              </a:endParaRPr>
            </a:p>
          </p:txBody>
        </p:sp>
        <p:sp>
          <p:nvSpPr>
            <p:cNvPr id="68646" name="Text Box 38"/>
            <p:cNvSpPr txBox="1">
              <a:spLocks noChangeArrowheads="1"/>
            </p:cNvSpPr>
            <p:nvPr/>
          </p:nvSpPr>
          <p:spPr bwMode="auto">
            <a:xfrm>
              <a:off x="3243" y="1402"/>
              <a:ext cx="317"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lIns="0" tIns="72000" rIns="0" bIns="72000"/>
            <a:lstStyle/>
            <a:p>
              <a:pPr>
                <a:defRPr/>
              </a:pPr>
              <a:r>
                <a:rPr lang="en-US" altLang="zh-CN" sz="2400">
                  <a:solidFill>
                    <a:srgbClr val="0000FF"/>
                  </a:solidFill>
                  <a:latin typeface="华文新魏"/>
                  <a:ea typeface="华文新魏"/>
                  <a:cs typeface="+mn-cs"/>
                </a:rPr>
                <a:t>OS</a:t>
              </a:r>
              <a:endParaRPr lang="en-US" altLang="zh-CN" sz="2400">
                <a:solidFill>
                  <a:srgbClr val="0000FF"/>
                </a:solidFill>
                <a:latin typeface="华文新魏"/>
                <a:ea typeface="华文新魏"/>
                <a:cs typeface="+mn-cs"/>
              </a:endParaRPr>
            </a:p>
            <a:p>
              <a:pPr>
                <a:defRPr/>
              </a:pPr>
              <a:r>
                <a:rPr lang="zh-CN" altLang="en-US" sz="2400">
                  <a:solidFill>
                    <a:srgbClr val="0000FF"/>
                  </a:solidFill>
                  <a:latin typeface="华文新魏"/>
                  <a:ea typeface="华文新魏"/>
                  <a:cs typeface="+mn-cs"/>
                </a:rPr>
                <a:t>函数</a:t>
              </a:r>
              <a:endParaRPr lang="zh-CN" altLang="en-US" sz="2400" baseline="-25000">
                <a:solidFill>
                  <a:srgbClr val="0000FF"/>
                </a:solidFill>
                <a:latin typeface="华文新魏"/>
                <a:ea typeface="华文新魏"/>
                <a:cs typeface="+mn-cs"/>
              </a:endParaRPr>
            </a:p>
            <a:p>
              <a:pPr>
                <a:defRPr/>
              </a:pPr>
              <a:endParaRPr lang="en-US" altLang="zh-CN" sz="2400">
                <a:solidFill>
                  <a:srgbClr val="0000FF"/>
                </a:solidFill>
                <a:latin typeface="华文新魏"/>
                <a:ea typeface="华文新魏"/>
                <a:cs typeface="+mn-cs"/>
              </a:endParaRPr>
            </a:p>
          </p:txBody>
        </p:sp>
        <p:sp>
          <p:nvSpPr>
            <p:cNvPr id="68647" name="Text Box 39"/>
            <p:cNvSpPr txBox="1">
              <a:spLocks noChangeArrowheads="1"/>
            </p:cNvSpPr>
            <p:nvPr/>
          </p:nvSpPr>
          <p:spPr bwMode="auto">
            <a:xfrm>
              <a:off x="2184" y="1402"/>
              <a:ext cx="424"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tIns="72000" bIns="7200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eaLnBrk="1" hangingPunct="1"/>
              <a:r>
                <a:rPr lang="zh-CN" altLang="en-US" sz="2400">
                  <a:solidFill>
                    <a:srgbClr val="0000FF"/>
                  </a:solidFill>
                  <a:latin typeface="华文新魏"/>
                  <a:ea typeface="华文新魏"/>
                  <a:cs typeface="华文新魏"/>
                </a:rPr>
                <a:t>应用</a:t>
              </a:r>
              <a:endParaRPr lang="zh-CN" altLang="en-US" sz="2400">
                <a:solidFill>
                  <a:srgbClr val="0000FF"/>
                </a:solidFill>
                <a:latin typeface="华文新魏"/>
                <a:ea typeface="华文新魏"/>
                <a:cs typeface="华文新魏"/>
              </a:endParaRPr>
            </a:p>
            <a:p>
              <a:pPr eaLnBrk="1" hangingPunct="1"/>
              <a:r>
                <a:rPr lang="zh-CN" altLang="en-US" sz="2400">
                  <a:solidFill>
                    <a:srgbClr val="0000FF"/>
                  </a:solidFill>
                  <a:latin typeface="华文新魏"/>
                  <a:ea typeface="华文新魏"/>
                  <a:cs typeface="华文新魏"/>
                </a:rPr>
                <a:t>进程</a:t>
              </a:r>
              <a:endParaRPr lang="zh-CN" altLang="en-US" sz="2400">
                <a:solidFill>
                  <a:srgbClr val="0000FF"/>
                </a:solidFill>
                <a:latin typeface="华文新魏"/>
                <a:ea typeface="华文新魏"/>
                <a:cs typeface="华文新魏"/>
              </a:endParaRPr>
            </a:p>
          </p:txBody>
        </p:sp>
        <p:sp>
          <p:nvSpPr>
            <p:cNvPr id="68648" name="Text Box 40"/>
            <p:cNvSpPr txBox="1">
              <a:spLocks noChangeArrowheads="1"/>
            </p:cNvSpPr>
            <p:nvPr/>
          </p:nvSpPr>
          <p:spPr bwMode="auto">
            <a:xfrm>
              <a:off x="4195" y="1402"/>
              <a:ext cx="318" cy="1196"/>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lIns="0" tIns="72000" rIns="0" bIns="72000"/>
            <a:lstStyle/>
            <a:p>
              <a:pPr>
                <a:defRPr/>
              </a:pPr>
              <a:r>
                <a:rPr lang="en-US" altLang="zh-CN" sz="2400">
                  <a:solidFill>
                    <a:srgbClr val="0000FF"/>
                  </a:solidFill>
                  <a:latin typeface="华文新魏"/>
                  <a:ea typeface="华文新魏"/>
                  <a:cs typeface="+mn-cs"/>
                </a:rPr>
                <a:t>OS</a:t>
              </a:r>
              <a:endParaRPr lang="en-US" altLang="zh-CN" sz="2400">
                <a:solidFill>
                  <a:srgbClr val="0000FF"/>
                </a:solidFill>
                <a:latin typeface="华文新魏"/>
                <a:ea typeface="华文新魏"/>
                <a:cs typeface="+mn-cs"/>
              </a:endParaRPr>
            </a:p>
            <a:p>
              <a:pPr>
                <a:defRPr/>
              </a:pPr>
              <a:r>
                <a:rPr lang="zh-CN" altLang="en-US" sz="2400">
                  <a:solidFill>
                    <a:srgbClr val="0000FF"/>
                  </a:solidFill>
                  <a:latin typeface="华文新魏"/>
                  <a:ea typeface="华文新魏"/>
                  <a:cs typeface="+mn-cs"/>
                </a:rPr>
                <a:t>函数</a:t>
              </a:r>
              <a:endParaRPr lang="zh-CN" altLang="en-US" sz="2400" baseline="-25000">
                <a:solidFill>
                  <a:srgbClr val="0000FF"/>
                </a:solidFill>
                <a:latin typeface="华文新魏"/>
                <a:ea typeface="华文新魏"/>
                <a:cs typeface="+mn-cs"/>
              </a:endParaRPr>
            </a:p>
            <a:p>
              <a:pPr>
                <a:defRPr/>
              </a:pPr>
              <a:endParaRPr lang="en-US" altLang="zh-CN" sz="2400">
                <a:solidFill>
                  <a:srgbClr val="0000FF"/>
                </a:solidFill>
                <a:latin typeface="华文新魏"/>
                <a:ea typeface="华文新魏"/>
                <a:cs typeface="+mn-cs"/>
              </a:endParaRPr>
            </a:p>
          </p:txBody>
        </p:sp>
        <p:sp>
          <p:nvSpPr>
            <p:cNvPr id="21520" name="Line 41"/>
            <p:cNvSpPr>
              <a:spLocks noChangeShapeType="1"/>
            </p:cNvSpPr>
            <p:nvPr/>
          </p:nvSpPr>
          <p:spPr bwMode="auto">
            <a:xfrm>
              <a:off x="808" y="2598"/>
              <a:ext cx="4234" cy="0"/>
            </a:xfrm>
            <a:prstGeom prst="line">
              <a:avLst/>
            </a:prstGeom>
            <a:noFill/>
            <a:ln w="19050">
              <a:solidFill>
                <a:srgbClr val="000000"/>
              </a:solidFill>
              <a:round/>
            </a:ln>
          </p:spPr>
          <p:txBody>
            <a:bodyPr/>
            <a:lstStyle/>
            <a:p>
              <a:endParaRPr lang="zh-CN" altLang="en-US" sz="2400"/>
            </a:p>
          </p:txBody>
        </p:sp>
      </p:grpSp>
      <p:sp>
        <p:nvSpPr>
          <p:cNvPr id="2" name="标题 1"/>
          <p:cNvSpPr>
            <a:spLocks noGrp="1"/>
          </p:cNvSpPr>
          <p:nvPr>
            <p:ph type="title"/>
          </p:nvPr>
        </p:nvSpPr>
        <p:spPr/>
        <p:txBody>
          <a:bodyPr/>
          <a:lstStyle/>
          <a:p>
            <a:r>
              <a:rPr kumimoji="1" lang="zh-CN" altLang="en-US" dirty="0"/>
              <a:t>操作系统运行模型</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操作系统运行机制（</a:t>
            </a:r>
            <a:r>
              <a:rPr lang="en-US" altLang="zh-CN" dirty="0"/>
              <a:t>Linux</a:t>
            </a:r>
            <a:r>
              <a:rPr lang="zh-CN" altLang="en-US" dirty="0"/>
              <a:t>为例）</a:t>
            </a:r>
            <a:endParaRPr lang="zh-CN" altLang="en-US" dirty="0"/>
          </a:p>
        </p:txBody>
      </p:sp>
      <p:sp>
        <p:nvSpPr>
          <p:cNvPr id="39" name="Text Box 4"/>
          <p:cNvSpPr txBox="1">
            <a:spLocks noChangeArrowheads="1"/>
          </p:cNvSpPr>
          <p:nvPr/>
        </p:nvSpPr>
        <p:spPr bwMode="auto">
          <a:xfrm>
            <a:off x="610989" y="1612920"/>
            <a:ext cx="2879725" cy="396875"/>
          </a:xfrm>
          <a:prstGeom prst="rect">
            <a:avLst/>
          </a:prstGeom>
          <a:noFill/>
          <a:ln w="12700">
            <a:noFill/>
            <a:miter lim="800000"/>
          </a:ln>
          <a:effectLst/>
        </p:spPr>
        <p:txBody>
          <a:bodyPr>
            <a:spAutoFit/>
          </a:bodyPr>
          <a:lstStyle/>
          <a:p>
            <a:pPr>
              <a:spcBef>
                <a:spcPct val="50000"/>
              </a:spcBef>
              <a:buClrTx/>
              <a:buFontTx/>
              <a:buNone/>
            </a:pPr>
            <a:r>
              <a:rPr kumimoji="0" lang="zh-CN" altLang="en-US" sz="2000" b="1" dirty="0">
                <a:solidFill>
                  <a:srgbClr val="7030A0"/>
                </a:solidFill>
                <a:effectLst/>
                <a:latin typeface="STXinwei" pitchFamily="2" charset="-122"/>
                <a:ea typeface="STXinwei" pitchFamily="2" charset="-122"/>
              </a:rPr>
              <a:t>在控制台下输入</a:t>
            </a:r>
            <a:r>
              <a:rPr kumimoji="0" lang="en-US" altLang="zh-CN" sz="2000" b="1" dirty="0" err="1">
                <a:solidFill>
                  <a:srgbClr val="FF0000"/>
                </a:solidFill>
                <a:effectLst/>
                <a:latin typeface="STXinwei" pitchFamily="2" charset="-122"/>
                <a:ea typeface="STXinwei" pitchFamily="2" charset="-122"/>
              </a:rPr>
              <a:t>ls</a:t>
            </a:r>
            <a:r>
              <a:rPr kumimoji="0" lang="zh-CN" altLang="en-US" sz="2000" b="1" dirty="0">
                <a:solidFill>
                  <a:srgbClr val="7030A0"/>
                </a:solidFill>
                <a:effectLst/>
                <a:latin typeface="STXinwei" pitchFamily="2" charset="-122"/>
                <a:ea typeface="STXinwei" pitchFamily="2" charset="-122"/>
              </a:rPr>
              <a:t>命令</a:t>
            </a:r>
            <a:endParaRPr kumimoji="0" lang="zh-CN" altLang="en-US" sz="2000" b="1" dirty="0">
              <a:solidFill>
                <a:srgbClr val="7030A0"/>
              </a:solidFill>
              <a:effectLst/>
              <a:latin typeface="STXinwei" pitchFamily="2" charset="-122"/>
              <a:ea typeface="STXinwei" pitchFamily="2" charset="-122"/>
            </a:endParaRPr>
          </a:p>
        </p:txBody>
      </p:sp>
      <p:sp>
        <p:nvSpPr>
          <p:cNvPr id="40" name="Line 5"/>
          <p:cNvSpPr>
            <a:spLocks noChangeShapeType="1"/>
          </p:cNvSpPr>
          <p:nvPr/>
        </p:nvSpPr>
        <p:spPr bwMode="auto">
          <a:xfrm>
            <a:off x="1979712" y="1988840"/>
            <a:ext cx="0" cy="215900"/>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41" name="Text Box 6"/>
          <p:cNvSpPr txBox="1">
            <a:spLocks noChangeArrowheads="1"/>
          </p:cNvSpPr>
          <p:nvPr/>
        </p:nvSpPr>
        <p:spPr bwMode="auto">
          <a:xfrm>
            <a:off x="610989" y="2117745"/>
            <a:ext cx="2808288" cy="701675"/>
          </a:xfrm>
          <a:prstGeom prst="rect">
            <a:avLst/>
          </a:prstGeom>
          <a:noFill/>
          <a:ln w="9525">
            <a:noFill/>
            <a:miter lim="800000"/>
          </a:ln>
          <a:effectLst/>
        </p:spPr>
        <p:txBody>
          <a:bodyPr>
            <a:spAutoFit/>
          </a:bodyPr>
          <a:lstStyle/>
          <a:p>
            <a:pPr>
              <a:spcBef>
                <a:spcPct val="50000"/>
              </a:spcBef>
              <a:buClrTx/>
              <a:buFontTx/>
              <a:buNone/>
            </a:pPr>
            <a:r>
              <a:rPr kumimoji="0" lang="en-US" altLang="zh-CN" sz="2000" b="1" dirty="0">
                <a:solidFill>
                  <a:srgbClr val="7030A0"/>
                </a:solidFill>
                <a:effectLst/>
                <a:latin typeface="STXinwei" pitchFamily="2" charset="-122"/>
                <a:ea typeface="STXinwei" pitchFamily="2" charset="-122"/>
              </a:rPr>
              <a:t>Shell</a:t>
            </a:r>
            <a:r>
              <a:rPr kumimoji="0" lang="zh-CN" altLang="en-US" sz="2000" b="1" dirty="0">
                <a:solidFill>
                  <a:srgbClr val="7030A0"/>
                </a:solidFill>
                <a:effectLst/>
                <a:latin typeface="STXinwei" pitchFamily="2" charset="-122"/>
                <a:ea typeface="STXinwei" pitchFamily="2" charset="-122"/>
              </a:rPr>
              <a:t>程序</a:t>
            </a:r>
            <a:r>
              <a:rPr kumimoji="0" lang="zh-CN" altLang="en-US" sz="2000" b="1" dirty="0">
                <a:solidFill>
                  <a:srgbClr val="FF0000"/>
                </a:solidFill>
                <a:effectLst/>
                <a:latin typeface="STXinwei" pitchFamily="2" charset="-122"/>
                <a:ea typeface="STXinwei" pitchFamily="2" charset="-122"/>
              </a:rPr>
              <a:t>分析输入参数</a:t>
            </a:r>
            <a:r>
              <a:rPr kumimoji="0" lang="zh-CN" altLang="en-US" sz="2000" b="1" dirty="0">
                <a:solidFill>
                  <a:srgbClr val="00CC00"/>
                </a:solidFill>
                <a:effectLst/>
                <a:latin typeface="STXinwei" pitchFamily="2" charset="-122"/>
                <a:ea typeface="STXinwei" pitchFamily="2" charset="-122"/>
              </a:rPr>
              <a:t>，</a:t>
            </a:r>
            <a:r>
              <a:rPr kumimoji="0" lang="zh-CN" altLang="en-US" sz="2000" b="1" dirty="0">
                <a:solidFill>
                  <a:srgbClr val="7030A0"/>
                </a:solidFill>
                <a:effectLst/>
                <a:latin typeface="STXinwei" pitchFamily="2" charset="-122"/>
                <a:ea typeface="STXinwei" pitchFamily="2" charset="-122"/>
              </a:rPr>
              <a:t>确定这是</a:t>
            </a:r>
            <a:r>
              <a:rPr kumimoji="0" lang="en-US" altLang="zh-CN" sz="2000" b="1" dirty="0" err="1">
                <a:solidFill>
                  <a:srgbClr val="7030A0"/>
                </a:solidFill>
                <a:effectLst/>
                <a:latin typeface="STXinwei" pitchFamily="2" charset="-122"/>
                <a:ea typeface="STXinwei" pitchFamily="2" charset="-122"/>
              </a:rPr>
              <a:t>ls</a:t>
            </a:r>
            <a:r>
              <a:rPr kumimoji="0" lang="zh-CN" altLang="en-US" sz="2000" b="1" dirty="0">
                <a:solidFill>
                  <a:srgbClr val="7030A0"/>
                </a:solidFill>
                <a:effectLst/>
                <a:latin typeface="STXinwei" pitchFamily="2" charset="-122"/>
                <a:ea typeface="STXinwei" pitchFamily="2" charset="-122"/>
              </a:rPr>
              <a:t>命令</a:t>
            </a:r>
            <a:endParaRPr kumimoji="0" lang="zh-CN" altLang="en-US" sz="2000" b="1" dirty="0">
              <a:solidFill>
                <a:srgbClr val="7030A0"/>
              </a:solidFill>
              <a:effectLst/>
              <a:latin typeface="STXinwei" pitchFamily="2" charset="-122"/>
              <a:ea typeface="STXinwei" pitchFamily="2" charset="-122"/>
            </a:endParaRPr>
          </a:p>
        </p:txBody>
      </p:sp>
      <p:sp>
        <p:nvSpPr>
          <p:cNvPr id="42" name="Line 7"/>
          <p:cNvSpPr>
            <a:spLocks noChangeShapeType="1"/>
          </p:cNvSpPr>
          <p:nvPr/>
        </p:nvSpPr>
        <p:spPr bwMode="auto">
          <a:xfrm>
            <a:off x="1979712" y="2765445"/>
            <a:ext cx="0" cy="288925"/>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43" name="Text Box 8"/>
          <p:cNvSpPr txBox="1">
            <a:spLocks noChangeArrowheads="1"/>
          </p:cNvSpPr>
          <p:nvPr/>
        </p:nvSpPr>
        <p:spPr bwMode="auto">
          <a:xfrm>
            <a:off x="610989" y="3052783"/>
            <a:ext cx="2808288" cy="707886"/>
          </a:xfrm>
          <a:prstGeom prst="rect">
            <a:avLst/>
          </a:prstGeom>
          <a:noFill/>
          <a:ln w="9525">
            <a:noFill/>
            <a:miter lim="800000"/>
          </a:ln>
          <a:effectLst/>
        </p:spPr>
        <p:txBody>
          <a:bodyPr>
            <a:spAutoFit/>
          </a:bodyPr>
          <a:lstStyle/>
          <a:p>
            <a:pPr>
              <a:spcBef>
                <a:spcPct val="50000"/>
              </a:spcBef>
              <a:buClrTx/>
              <a:buFontTx/>
              <a:buNone/>
            </a:pPr>
            <a:r>
              <a:rPr kumimoji="0" lang="zh-CN" altLang="en-US" sz="2000" b="1" dirty="0">
                <a:solidFill>
                  <a:srgbClr val="7030A0"/>
                </a:solidFill>
                <a:effectLst/>
                <a:latin typeface="STXinwei" pitchFamily="2" charset="-122"/>
                <a:ea typeface="STXinwei" pitchFamily="2" charset="-122"/>
              </a:rPr>
              <a:t>调用</a:t>
            </a:r>
            <a:r>
              <a:rPr kumimoji="0" lang="en-US" altLang="zh-CN" sz="2000" b="1" dirty="0">
                <a:solidFill>
                  <a:srgbClr val="FF0000"/>
                </a:solidFill>
                <a:effectLst/>
                <a:latin typeface="STXinwei" pitchFamily="2" charset="-122"/>
                <a:ea typeface="STXinwei" pitchFamily="2" charset="-122"/>
              </a:rPr>
              <a:t>fork</a:t>
            </a:r>
            <a:r>
              <a:rPr kumimoji="0" lang="zh-CN" altLang="en-US" sz="2000" b="1" dirty="0">
                <a:solidFill>
                  <a:srgbClr val="FF0000"/>
                </a:solidFill>
                <a:effectLst/>
                <a:latin typeface="STXinwei" pitchFamily="2" charset="-122"/>
                <a:ea typeface="STXinwei" pitchFamily="2" charset="-122"/>
              </a:rPr>
              <a:t>系统调用</a:t>
            </a:r>
            <a:r>
              <a:rPr kumimoji="0" lang="zh-CN" altLang="en-US" sz="2000" b="1" dirty="0">
                <a:solidFill>
                  <a:srgbClr val="7030A0"/>
                </a:solidFill>
                <a:effectLst/>
                <a:latin typeface="STXinwei" pitchFamily="2" charset="-122"/>
                <a:ea typeface="STXinwei" pitchFamily="2" charset="-122"/>
              </a:rPr>
              <a:t>生成一个</a:t>
            </a:r>
            <a:r>
              <a:rPr kumimoji="0" lang="en-US" altLang="zh-CN" sz="2000" b="1" dirty="0">
                <a:solidFill>
                  <a:srgbClr val="7030A0"/>
                </a:solidFill>
                <a:effectLst/>
                <a:latin typeface="STXinwei" pitchFamily="2" charset="-122"/>
                <a:ea typeface="STXinwei" pitchFamily="2" charset="-122"/>
              </a:rPr>
              <a:t>shell</a:t>
            </a:r>
            <a:r>
              <a:rPr kumimoji="0" lang="zh-CN" altLang="en-US" sz="2000" b="1" dirty="0">
                <a:solidFill>
                  <a:srgbClr val="7030A0"/>
                </a:solidFill>
                <a:effectLst/>
                <a:latin typeface="STXinwei" pitchFamily="2" charset="-122"/>
                <a:ea typeface="STXinwei" pitchFamily="2" charset="-122"/>
              </a:rPr>
              <a:t>本身的拷贝</a:t>
            </a:r>
            <a:endParaRPr kumimoji="0" lang="zh-CN" altLang="en-US" sz="2000" b="1" dirty="0">
              <a:solidFill>
                <a:srgbClr val="7030A0"/>
              </a:solidFill>
              <a:effectLst/>
              <a:latin typeface="STXinwei" pitchFamily="2" charset="-122"/>
              <a:ea typeface="STXinwei" pitchFamily="2" charset="-122"/>
            </a:endParaRPr>
          </a:p>
        </p:txBody>
      </p:sp>
      <p:sp>
        <p:nvSpPr>
          <p:cNvPr id="44" name="Line 9"/>
          <p:cNvSpPr>
            <a:spLocks noChangeShapeType="1"/>
          </p:cNvSpPr>
          <p:nvPr/>
        </p:nvSpPr>
        <p:spPr bwMode="auto">
          <a:xfrm flipV="1">
            <a:off x="3276402" y="2476520"/>
            <a:ext cx="1008062" cy="865188"/>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45" name="Text Box 10"/>
          <p:cNvSpPr txBox="1">
            <a:spLocks noChangeArrowheads="1"/>
          </p:cNvSpPr>
          <p:nvPr/>
        </p:nvSpPr>
        <p:spPr bwMode="auto">
          <a:xfrm>
            <a:off x="3851920" y="2276872"/>
            <a:ext cx="2879725" cy="366713"/>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STXinwei" pitchFamily="2" charset="-122"/>
                <a:ea typeface="STXinwei" pitchFamily="2" charset="-122"/>
              </a:rPr>
              <a:t>什么是系统调用？</a:t>
            </a:r>
            <a:endParaRPr kumimoji="0" lang="zh-CN" altLang="en-US" sz="1800" b="1" dirty="0">
              <a:solidFill>
                <a:srgbClr val="0000FF"/>
              </a:solidFill>
              <a:effectLst/>
              <a:latin typeface="STXinwei" pitchFamily="2" charset="-122"/>
              <a:ea typeface="STXinwei" pitchFamily="2" charset="-122"/>
            </a:endParaRPr>
          </a:p>
        </p:txBody>
      </p:sp>
      <p:sp>
        <p:nvSpPr>
          <p:cNvPr id="46" name="Line 11"/>
          <p:cNvSpPr>
            <a:spLocks noChangeShapeType="1"/>
          </p:cNvSpPr>
          <p:nvPr/>
        </p:nvSpPr>
        <p:spPr bwMode="auto">
          <a:xfrm>
            <a:off x="3276402" y="1828820"/>
            <a:ext cx="576262" cy="0"/>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47" name="Text Box 12"/>
          <p:cNvSpPr txBox="1">
            <a:spLocks noChangeArrowheads="1"/>
          </p:cNvSpPr>
          <p:nvPr/>
        </p:nvSpPr>
        <p:spPr bwMode="auto">
          <a:xfrm>
            <a:off x="3852664" y="1612920"/>
            <a:ext cx="2376488"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STXinwei" pitchFamily="2" charset="-122"/>
                <a:ea typeface="STXinwei" pitchFamily="2" charset="-122"/>
              </a:rPr>
              <a:t>为什么我们敲击键盘就会在终端上显示？</a:t>
            </a:r>
            <a:endParaRPr kumimoji="0" lang="zh-CN" altLang="en-US" sz="1800" b="1" dirty="0">
              <a:solidFill>
                <a:srgbClr val="0000FF"/>
              </a:solidFill>
              <a:effectLst/>
              <a:latin typeface="STXinwei" pitchFamily="2" charset="-122"/>
              <a:ea typeface="STXinwei" pitchFamily="2" charset="-122"/>
            </a:endParaRPr>
          </a:p>
        </p:txBody>
      </p:sp>
      <p:sp>
        <p:nvSpPr>
          <p:cNvPr id="48" name="Line 13"/>
          <p:cNvSpPr>
            <a:spLocks noChangeShapeType="1"/>
          </p:cNvSpPr>
          <p:nvPr/>
        </p:nvSpPr>
        <p:spPr bwMode="auto">
          <a:xfrm>
            <a:off x="3276402" y="3413145"/>
            <a:ext cx="863600" cy="0"/>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49" name="Text Box 14"/>
          <p:cNvSpPr txBox="1">
            <a:spLocks noChangeArrowheads="1"/>
          </p:cNvSpPr>
          <p:nvPr/>
        </p:nvSpPr>
        <p:spPr bwMode="auto">
          <a:xfrm>
            <a:off x="4140002" y="3844945"/>
            <a:ext cx="2303462" cy="779463"/>
          </a:xfrm>
          <a:prstGeom prst="rect">
            <a:avLst/>
          </a:prstGeom>
          <a:noFill/>
          <a:ln w="9525">
            <a:noFill/>
            <a:miter lim="800000"/>
          </a:ln>
          <a:effectLst/>
        </p:spPr>
        <p:txBody>
          <a:bodyPr>
            <a:spAutoFit/>
          </a:bodyPr>
          <a:lstStyle/>
          <a:p>
            <a:pPr>
              <a:spcBef>
                <a:spcPct val="50000"/>
              </a:spcBef>
              <a:buClrTx/>
              <a:buFontTx/>
              <a:buNone/>
            </a:pPr>
            <a:r>
              <a:rPr kumimoji="0" lang="en-US" altLang="zh-CN" sz="1800" b="1" dirty="0">
                <a:solidFill>
                  <a:srgbClr val="0000FF"/>
                </a:solidFill>
                <a:effectLst/>
                <a:latin typeface="STXinwei" pitchFamily="2" charset="-122"/>
                <a:ea typeface="STXinwei" pitchFamily="2" charset="-122"/>
              </a:rPr>
              <a:t>fork</a:t>
            </a:r>
            <a:r>
              <a:rPr kumimoji="0" lang="zh-CN" altLang="en-US" sz="1800" b="1" dirty="0">
                <a:solidFill>
                  <a:srgbClr val="0000FF"/>
                </a:solidFill>
                <a:effectLst/>
                <a:latin typeface="STXinwei" pitchFamily="2" charset="-122"/>
                <a:ea typeface="STXinwei" pitchFamily="2" charset="-122"/>
              </a:rPr>
              <a:t>是什么？</a:t>
            </a:r>
            <a:endParaRPr kumimoji="0" lang="zh-CN" altLang="en-US" sz="1800" b="1" dirty="0">
              <a:solidFill>
                <a:srgbClr val="0000FF"/>
              </a:solidFill>
              <a:effectLst/>
              <a:latin typeface="STXinwei" pitchFamily="2" charset="-122"/>
              <a:ea typeface="STXinwei" pitchFamily="2" charset="-122"/>
            </a:endParaRPr>
          </a:p>
          <a:p>
            <a:pPr>
              <a:spcBef>
                <a:spcPct val="50000"/>
              </a:spcBef>
              <a:buClrTx/>
              <a:buFontTx/>
              <a:buNone/>
            </a:pPr>
            <a:r>
              <a:rPr kumimoji="0" lang="zh-CN" altLang="en-US" sz="1800" b="1" dirty="0">
                <a:solidFill>
                  <a:srgbClr val="0000FF"/>
                </a:solidFill>
                <a:effectLst/>
                <a:latin typeface="STXinwei" pitchFamily="2" charset="-122"/>
                <a:ea typeface="STXinwei" pitchFamily="2" charset="-122"/>
              </a:rPr>
              <a:t>为什么要调用</a:t>
            </a:r>
            <a:r>
              <a:rPr kumimoji="0" lang="en-US" altLang="zh-CN" sz="1800" b="1" dirty="0">
                <a:solidFill>
                  <a:srgbClr val="0000FF"/>
                </a:solidFill>
                <a:effectLst/>
                <a:latin typeface="STXinwei" pitchFamily="2" charset="-122"/>
                <a:ea typeface="STXinwei" pitchFamily="2" charset="-122"/>
              </a:rPr>
              <a:t>fork</a:t>
            </a:r>
            <a:r>
              <a:rPr kumimoji="0" lang="zh-CN" altLang="en-US" sz="1800" b="1" dirty="0">
                <a:solidFill>
                  <a:srgbClr val="0000FF"/>
                </a:solidFill>
                <a:effectLst/>
                <a:latin typeface="STXinwei" pitchFamily="2" charset="-122"/>
                <a:ea typeface="STXinwei" pitchFamily="2" charset="-122"/>
              </a:rPr>
              <a:t>？</a:t>
            </a:r>
            <a:endParaRPr kumimoji="0" lang="zh-CN" altLang="en-US" sz="1800" b="1" dirty="0">
              <a:solidFill>
                <a:srgbClr val="0000FF"/>
              </a:solidFill>
              <a:effectLst/>
              <a:latin typeface="STXinwei" pitchFamily="2" charset="-122"/>
              <a:ea typeface="STXinwei" pitchFamily="2" charset="-122"/>
            </a:endParaRPr>
          </a:p>
        </p:txBody>
      </p:sp>
      <p:sp>
        <p:nvSpPr>
          <p:cNvPr id="50" name="Line 15"/>
          <p:cNvSpPr>
            <a:spLocks noChangeShapeType="1"/>
          </p:cNvSpPr>
          <p:nvPr/>
        </p:nvSpPr>
        <p:spPr bwMode="auto">
          <a:xfrm>
            <a:off x="6156994" y="1828820"/>
            <a:ext cx="503238" cy="0"/>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51" name="Text Box 16"/>
          <p:cNvSpPr txBox="1">
            <a:spLocks noChangeArrowheads="1"/>
          </p:cNvSpPr>
          <p:nvPr/>
        </p:nvSpPr>
        <p:spPr bwMode="auto">
          <a:xfrm>
            <a:off x="6587927" y="1486525"/>
            <a:ext cx="2446710" cy="646331"/>
          </a:xfrm>
          <a:prstGeom prst="rect">
            <a:avLst/>
          </a:prstGeom>
          <a:noFill/>
          <a:ln w="9525">
            <a:noFill/>
            <a:miter lim="800000"/>
          </a:ln>
          <a:effectLst/>
        </p:spPr>
        <p:txBody>
          <a:bodyPr wrap="square">
            <a:spAutoFit/>
          </a:bodyPr>
          <a:lstStyle/>
          <a:p>
            <a:pPr>
              <a:spcBef>
                <a:spcPct val="50000"/>
              </a:spcBef>
              <a:buClrTx/>
              <a:buFontTx/>
              <a:buNone/>
            </a:pPr>
            <a:r>
              <a:rPr kumimoji="0" lang="zh-CN" altLang="en-US" sz="1800" b="1" dirty="0">
                <a:solidFill>
                  <a:srgbClr val="0000FF"/>
                </a:solidFill>
                <a:effectLst/>
                <a:latin typeface="STXinwei" pitchFamily="2" charset="-122"/>
                <a:ea typeface="STXinwei" pitchFamily="2" charset="-122"/>
              </a:rPr>
              <a:t>中断的概念，终端控制台设备驱动的概念</a:t>
            </a:r>
            <a:endParaRPr kumimoji="0" lang="zh-CN" altLang="en-US" sz="1800" b="1" dirty="0">
              <a:solidFill>
                <a:srgbClr val="0000FF"/>
              </a:solidFill>
              <a:effectLst/>
              <a:latin typeface="STXinwei" pitchFamily="2" charset="-122"/>
              <a:ea typeface="STXinwei" pitchFamily="2" charset="-122"/>
            </a:endParaRPr>
          </a:p>
        </p:txBody>
      </p:sp>
      <p:sp>
        <p:nvSpPr>
          <p:cNvPr id="52" name="Line 17"/>
          <p:cNvSpPr>
            <a:spLocks noChangeShapeType="1"/>
          </p:cNvSpPr>
          <p:nvPr/>
        </p:nvSpPr>
        <p:spPr bwMode="auto">
          <a:xfrm>
            <a:off x="6084540" y="2420888"/>
            <a:ext cx="647700" cy="0"/>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53" name="Text Box 18"/>
          <p:cNvSpPr txBox="1">
            <a:spLocks noChangeArrowheads="1"/>
          </p:cNvSpPr>
          <p:nvPr/>
        </p:nvSpPr>
        <p:spPr bwMode="auto">
          <a:xfrm>
            <a:off x="6590730" y="2060848"/>
            <a:ext cx="2517774" cy="915987"/>
          </a:xfrm>
          <a:prstGeom prst="rect">
            <a:avLst/>
          </a:prstGeom>
          <a:noFill/>
          <a:ln w="9525">
            <a:noFill/>
            <a:miter lim="800000"/>
          </a:ln>
          <a:effectLst/>
        </p:spPr>
        <p:txBody>
          <a:bodyPr wrap="square">
            <a:spAutoFit/>
          </a:bodyPr>
          <a:lstStyle/>
          <a:p>
            <a:pPr>
              <a:spcBef>
                <a:spcPct val="50000"/>
              </a:spcBef>
              <a:buClrTx/>
              <a:buFontTx/>
              <a:buNone/>
            </a:pPr>
            <a:r>
              <a:rPr kumimoji="0" lang="zh-CN" altLang="en-US" sz="1800" b="1" dirty="0">
                <a:solidFill>
                  <a:srgbClr val="0000FF"/>
                </a:solidFill>
                <a:effectLst/>
                <a:latin typeface="STXinwei" pitchFamily="2" charset="-122"/>
                <a:ea typeface="STXinwei" pitchFamily="2" charset="-122"/>
              </a:rPr>
              <a:t>保护模式和实模式：内存保护，内核态用户态相关问题</a:t>
            </a:r>
            <a:endParaRPr kumimoji="0" lang="zh-CN" altLang="en-US" sz="1800" b="1" dirty="0">
              <a:solidFill>
                <a:srgbClr val="0000FF"/>
              </a:solidFill>
              <a:effectLst/>
              <a:latin typeface="STXinwei" pitchFamily="2" charset="-122"/>
              <a:ea typeface="STXinwei" pitchFamily="2" charset="-122"/>
            </a:endParaRPr>
          </a:p>
        </p:txBody>
      </p:sp>
      <p:sp>
        <p:nvSpPr>
          <p:cNvPr id="54" name="Line 19"/>
          <p:cNvSpPr>
            <a:spLocks noChangeShapeType="1"/>
          </p:cNvSpPr>
          <p:nvPr/>
        </p:nvSpPr>
        <p:spPr bwMode="auto">
          <a:xfrm>
            <a:off x="5652889" y="3341708"/>
            <a:ext cx="649288" cy="0"/>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55" name="Text Box 20"/>
          <p:cNvSpPr txBox="1">
            <a:spLocks noChangeArrowheads="1"/>
          </p:cNvSpPr>
          <p:nvPr/>
        </p:nvSpPr>
        <p:spPr bwMode="auto">
          <a:xfrm>
            <a:off x="6300589" y="3773508"/>
            <a:ext cx="1727200" cy="646331"/>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STXinwei" pitchFamily="2" charset="-122"/>
                <a:ea typeface="STXinwei" pitchFamily="2" charset="-122"/>
              </a:rPr>
              <a:t>进程的描述，进程的创建</a:t>
            </a:r>
            <a:endParaRPr kumimoji="0" lang="zh-CN" altLang="en-US" sz="1800" b="1" dirty="0">
              <a:solidFill>
                <a:srgbClr val="0000FF"/>
              </a:solidFill>
              <a:effectLst/>
              <a:latin typeface="STXinwei" pitchFamily="2" charset="-122"/>
              <a:ea typeface="STXinwei" pitchFamily="2" charset="-122"/>
            </a:endParaRPr>
          </a:p>
        </p:txBody>
      </p:sp>
      <p:sp>
        <p:nvSpPr>
          <p:cNvPr id="56" name="Text Box 21"/>
          <p:cNvSpPr txBox="1">
            <a:spLocks noChangeArrowheads="1"/>
          </p:cNvSpPr>
          <p:nvPr/>
        </p:nvSpPr>
        <p:spPr bwMode="auto">
          <a:xfrm>
            <a:off x="4140002" y="3125808"/>
            <a:ext cx="1657350"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a:solidFill>
                  <a:srgbClr val="0000FF"/>
                </a:solidFill>
                <a:effectLst/>
                <a:latin typeface="STXinwei" pitchFamily="2" charset="-122"/>
                <a:ea typeface="STXinwei" pitchFamily="2" charset="-122"/>
              </a:rPr>
              <a:t>系统调用是怎么实现的？</a:t>
            </a:r>
            <a:endParaRPr kumimoji="0" lang="zh-CN" altLang="en-US" sz="1800" b="1">
              <a:solidFill>
                <a:srgbClr val="0000FF"/>
              </a:solidFill>
              <a:effectLst/>
              <a:latin typeface="STXinwei" pitchFamily="2" charset="-122"/>
              <a:ea typeface="STXinwei" pitchFamily="2" charset="-122"/>
            </a:endParaRPr>
          </a:p>
        </p:txBody>
      </p:sp>
      <p:sp>
        <p:nvSpPr>
          <p:cNvPr id="57" name="Text Box 22"/>
          <p:cNvSpPr txBox="1">
            <a:spLocks noChangeArrowheads="1"/>
          </p:cNvSpPr>
          <p:nvPr/>
        </p:nvSpPr>
        <p:spPr bwMode="auto">
          <a:xfrm>
            <a:off x="6227564" y="3052783"/>
            <a:ext cx="2305050"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STXinwei" pitchFamily="2" charset="-122"/>
                <a:ea typeface="STXinwei" pitchFamily="2" charset="-122"/>
              </a:rPr>
              <a:t>软中断、异常的概念：陷阱门，系统门</a:t>
            </a:r>
            <a:endParaRPr kumimoji="0" lang="zh-CN" altLang="en-US" sz="1800" b="1" dirty="0">
              <a:solidFill>
                <a:srgbClr val="0000FF"/>
              </a:solidFill>
              <a:effectLst/>
              <a:latin typeface="STXinwei" pitchFamily="2" charset="-122"/>
              <a:ea typeface="STXinwei" pitchFamily="2" charset="-122"/>
            </a:endParaRPr>
          </a:p>
        </p:txBody>
      </p:sp>
      <p:sp>
        <p:nvSpPr>
          <p:cNvPr id="58" name="Line 23"/>
          <p:cNvSpPr>
            <a:spLocks noChangeShapeType="1"/>
          </p:cNvSpPr>
          <p:nvPr/>
        </p:nvSpPr>
        <p:spPr bwMode="auto">
          <a:xfrm>
            <a:off x="5796508" y="4005064"/>
            <a:ext cx="647700" cy="0"/>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59" name="Line 24"/>
          <p:cNvSpPr>
            <a:spLocks noChangeShapeType="1"/>
          </p:cNvSpPr>
          <p:nvPr/>
        </p:nvSpPr>
        <p:spPr bwMode="auto">
          <a:xfrm>
            <a:off x="3276402" y="3484583"/>
            <a:ext cx="863600" cy="720725"/>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60" name="Line 25"/>
          <p:cNvSpPr>
            <a:spLocks noChangeShapeType="1"/>
          </p:cNvSpPr>
          <p:nvPr/>
        </p:nvSpPr>
        <p:spPr bwMode="auto">
          <a:xfrm>
            <a:off x="1979712" y="3717280"/>
            <a:ext cx="0" cy="431800"/>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61" name="Text Box 26"/>
          <p:cNvSpPr txBox="1">
            <a:spLocks noChangeArrowheads="1"/>
          </p:cNvSpPr>
          <p:nvPr/>
        </p:nvSpPr>
        <p:spPr bwMode="auto">
          <a:xfrm>
            <a:off x="539552" y="4133870"/>
            <a:ext cx="2952750" cy="701675"/>
          </a:xfrm>
          <a:prstGeom prst="rect">
            <a:avLst/>
          </a:prstGeom>
          <a:noFill/>
          <a:ln w="9525">
            <a:noFill/>
            <a:miter lim="800000"/>
          </a:ln>
          <a:effectLst/>
        </p:spPr>
        <p:txBody>
          <a:bodyPr>
            <a:spAutoFit/>
          </a:bodyPr>
          <a:lstStyle/>
          <a:p>
            <a:pPr>
              <a:spcBef>
                <a:spcPct val="50000"/>
              </a:spcBef>
              <a:buClrTx/>
              <a:buFontTx/>
              <a:buNone/>
            </a:pPr>
            <a:r>
              <a:rPr kumimoji="0" lang="zh-CN" altLang="en-US" sz="2000" b="1" dirty="0">
                <a:solidFill>
                  <a:srgbClr val="7030A0"/>
                </a:solidFill>
                <a:effectLst/>
                <a:latin typeface="STXinwei" pitchFamily="2" charset="-122"/>
                <a:ea typeface="STXinwei" pitchFamily="2" charset="-122"/>
              </a:rPr>
              <a:t>调用</a:t>
            </a:r>
            <a:r>
              <a:rPr kumimoji="0" lang="en-US" altLang="zh-CN" sz="2000" b="1" dirty="0">
                <a:solidFill>
                  <a:srgbClr val="FF0000"/>
                </a:solidFill>
                <a:effectLst/>
                <a:latin typeface="STXinwei" pitchFamily="2" charset="-122"/>
                <a:ea typeface="STXinwei" pitchFamily="2" charset="-122"/>
              </a:rPr>
              <a:t>exec</a:t>
            </a:r>
            <a:r>
              <a:rPr kumimoji="0" lang="zh-CN" altLang="en-US" sz="2000" b="1" dirty="0">
                <a:solidFill>
                  <a:srgbClr val="FF0000"/>
                </a:solidFill>
                <a:effectLst/>
                <a:latin typeface="STXinwei" pitchFamily="2" charset="-122"/>
                <a:ea typeface="STXinwei" pitchFamily="2" charset="-122"/>
              </a:rPr>
              <a:t>系统调用</a:t>
            </a:r>
            <a:r>
              <a:rPr kumimoji="0" lang="zh-CN" altLang="en-US" sz="2000" b="1" dirty="0">
                <a:solidFill>
                  <a:srgbClr val="7030A0"/>
                </a:solidFill>
                <a:effectLst/>
                <a:latin typeface="STXinwei" pitchFamily="2" charset="-122"/>
                <a:ea typeface="STXinwei" pitchFamily="2" charset="-122"/>
              </a:rPr>
              <a:t>将</a:t>
            </a:r>
            <a:r>
              <a:rPr kumimoji="0" lang="en-US" altLang="zh-CN" sz="2000" b="1" dirty="0" err="1">
                <a:solidFill>
                  <a:srgbClr val="7030A0"/>
                </a:solidFill>
                <a:effectLst/>
                <a:latin typeface="STXinwei" pitchFamily="2" charset="-122"/>
                <a:ea typeface="STXinwei" pitchFamily="2" charset="-122"/>
              </a:rPr>
              <a:t>ls</a:t>
            </a:r>
            <a:r>
              <a:rPr kumimoji="0" lang="zh-CN" altLang="en-US" sz="2000" b="1" dirty="0">
                <a:solidFill>
                  <a:srgbClr val="7030A0"/>
                </a:solidFill>
                <a:effectLst/>
                <a:latin typeface="STXinwei" pitchFamily="2" charset="-122"/>
                <a:ea typeface="STXinwei" pitchFamily="2" charset="-122"/>
              </a:rPr>
              <a:t>的可执行文件装入内存</a:t>
            </a:r>
            <a:endParaRPr kumimoji="0" lang="zh-CN" altLang="en-US" sz="2000" b="1" dirty="0">
              <a:solidFill>
                <a:srgbClr val="7030A0"/>
              </a:solidFill>
              <a:effectLst/>
              <a:latin typeface="STXinwei" pitchFamily="2" charset="-122"/>
              <a:ea typeface="STXinwei" pitchFamily="2" charset="-122"/>
            </a:endParaRPr>
          </a:p>
        </p:txBody>
      </p:sp>
      <p:sp>
        <p:nvSpPr>
          <p:cNvPr id="62" name="Line 27"/>
          <p:cNvSpPr>
            <a:spLocks noChangeShapeType="1"/>
          </p:cNvSpPr>
          <p:nvPr/>
        </p:nvSpPr>
        <p:spPr bwMode="auto">
          <a:xfrm>
            <a:off x="3347839" y="4492645"/>
            <a:ext cx="647700" cy="0"/>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63" name="Text Box 28"/>
          <p:cNvSpPr txBox="1">
            <a:spLocks noChangeArrowheads="1"/>
          </p:cNvSpPr>
          <p:nvPr/>
        </p:nvSpPr>
        <p:spPr bwMode="auto">
          <a:xfrm>
            <a:off x="3995539" y="4060845"/>
            <a:ext cx="3600450"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STXinwei" pitchFamily="2" charset="-122"/>
                <a:ea typeface="STXinwei" pitchFamily="2" charset="-122"/>
              </a:rPr>
              <a:t>内存管理模块，进程的地址空间，分页机制，文件系统</a:t>
            </a:r>
            <a:endParaRPr kumimoji="0" lang="zh-CN" altLang="en-US" sz="1800" b="1" dirty="0">
              <a:solidFill>
                <a:srgbClr val="0000FF"/>
              </a:solidFill>
              <a:effectLst/>
              <a:latin typeface="STXinwei" pitchFamily="2" charset="-122"/>
              <a:ea typeface="STXinwei" pitchFamily="2" charset="-122"/>
            </a:endParaRPr>
          </a:p>
        </p:txBody>
      </p:sp>
      <p:sp>
        <p:nvSpPr>
          <p:cNvPr id="64" name="Line 29"/>
          <p:cNvSpPr>
            <a:spLocks noChangeShapeType="1"/>
          </p:cNvSpPr>
          <p:nvPr/>
        </p:nvSpPr>
        <p:spPr bwMode="auto">
          <a:xfrm flipH="1">
            <a:off x="1979712" y="4781570"/>
            <a:ext cx="0" cy="360363"/>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65" name="Text Box 30"/>
          <p:cNvSpPr txBox="1">
            <a:spLocks noChangeArrowheads="1"/>
          </p:cNvSpPr>
          <p:nvPr/>
        </p:nvSpPr>
        <p:spPr bwMode="auto">
          <a:xfrm>
            <a:off x="971352" y="5141933"/>
            <a:ext cx="2160587" cy="366712"/>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7030A0"/>
                </a:solidFill>
                <a:effectLst/>
                <a:latin typeface="STXinwei" pitchFamily="2" charset="-122"/>
                <a:ea typeface="STXinwei" pitchFamily="2" charset="-122"/>
              </a:rPr>
              <a:t>从系统调用</a:t>
            </a:r>
            <a:r>
              <a:rPr kumimoji="0" lang="zh-CN" altLang="en-US" sz="1800" b="1" dirty="0">
                <a:solidFill>
                  <a:srgbClr val="FF0000"/>
                </a:solidFill>
                <a:effectLst/>
                <a:latin typeface="STXinwei" pitchFamily="2" charset="-122"/>
                <a:ea typeface="STXinwei" pitchFamily="2" charset="-122"/>
              </a:rPr>
              <a:t>返回</a:t>
            </a:r>
            <a:endParaRPr kumimoji="0" lang="zh-CN" altLang="en-US" sz="1800" b="1" dirty="0">
              <a:solidFill>
                <a:srgbClr val="FF0000"/>
              </a:solidFill>
              <a:effectLst/>
              <a:latin typeface="STXinwei" pitchFamily="2" charset="-122"/>
              <a:ea typeface="STXinwei" pitchFamily="2" charset="-122"/>
            </a:endParaRPr>
          </a:p>
        </p:txBody>
      </p:sp>
      <p:sp>
        <p:nvSpPr>
          <p:cNvPr id="66" name="Line 31"/>
          <p:cNvSpPr>
            <a:spLocks noChangeShapeType="1"/>
          </p:cNvSpPr>
          <p:nvPr/>
        </p:nvSpPr>
        <p:spPr bwMode="auto">
          <a:xfrm flipV="1">
            <a:off x="2700139" y="5141933"/>
            <a:ext cx="1008063" cy="142875"/>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67" name="Text Box 32"/>
          <p:cNvSpPr txBox="1">
            <a:spLocks noChangeArrowheads="1"/>
          </p:cNvSpPr>
          <p:nvPr/>
        </p:nvSpPr>
        <p:spPr bwMode="auto">
          <a:xfrm>
            <a:off x="3636764" y="4926033"/>
            <a:ext cx="2520950" cy="366712"/>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STXinwei" pitchFamily="2" charset="-122"/>
                <a:ea typeface="STXinwei" pitchFamily="2" charset="-122"/>
              </a:rPr>
              <a:t>如何做到正确的返回？</a:t>
            </a:r>
            <a:endParaRPr kumimoji="0" lang="zh-CN" altLang="en-US" sz="1800" b="1" dirty="0">
              <a:solidFill>
                <a:srgbClr val="0000FF"/>
              </a:solidFill>
              <a:effectLst/>
              <a:latin typeface="STXinwei" pitchFamily="2" charset="-122"/>
              <a:ea typeface="STXinwei" pitchFamily="2" charset="-122"/>
            </a:endParaRPr>
          </a:p>
        </p:txBody>
      </p:sp>
      <p:sp>
        <p:nvSpPr>
          <p:cNvPr id="68" name="Line 33"/>
          <p:cNvSpPr>
            <a:spLocks noChangeShapeType="1"/>
          </p:cNvSpPr>
          <p:nvPr/>
        </p:nvSpPr>
        <p:spPr bwMode="auto">
          <a:xfrm>
            <a:off x="5940227" y="5141933"/>
            <a:ext cx="576262" cy="0"/>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69" name="Text Box 34"/>
          <p:cNvSpPr txBox="1">
            <a:spLocks noChangeArrowheads="1"/>
          </p:cNvSpPr>
          <p:nvPr/>
        </p:nvSpPr>
        <p:spPr bwMode="auto">
          <a:xfrm>
            <a:off x="6445052" y="4853008"/>
            <a:ext cx="2087562"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STXinwei" pitchFamily="2" charset="-122"/>
                <a:ea typeface="STXinwei" pitchFamily="2" charset="-122"/>
              </a:rPr>
              <a:t>堆栈的维护，寄存器的保存与恢复</a:t>
            </a:r>
            <a:endParaRPr kumimoji="0" lang="zh-CN" altLang="en-US" sz="1800" b="1" dirty="0">
              <a:solidFill>
                <a:srgbClr val="0000FF"/>
              </a:solidFill>
              <a:effectLst/>
              <a:latin typeface="STXinwei" pitchFamily="2" charset="-122"/>
              <a:ea typeface="STXinwei" pitchFamily="2" charset="-122"/>
            </a:endParaRPr>
          </a:p>
        </p:txBody>
      </p:sp>
      <p:sp>
        <p:nvSpPr>
          <p:cNvPr id="70" name="Line 35"/>
          <p:cNvSpPr>
            <a:spLocks noChangeShapeType="1"/>
          </p:cNvSpPr>
          <p:nvPr/>
        </p:nvSpPr>
        <p:spPr bwMode="auto">
          <a:xfrm>
            <a:off x="1979712" y="5508645"/>
            <a:ext cx="0" cy="280988"/>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71" name="Text Box 36"/>
          <p:cNvSpPr txBox="1">
            <a:spLocks noChangeArrowheads="1"/>
          </p:cNvSpPr>
          <p:nvPr/>
        </p:nvSpPr>
        <p:spPr bwMode="auto">
          <a:xfrm>
            <a:off x="684014" y="5789633"/>
            <a:ext cx="2808288" cy="396875"/>
          </a:xfrm>
          <a:prstGeom prst="rect">
            <a:avLst/>
          </a:prstGeom>
          <a:noFill/>
          <a:ln w="9525">
            <a:noFill/>
            <a:miter lim="800000"/>
          </a:ln>
          <a:effectLst/>
        </p:spPr>
        <p:txBody>
          <a:bodyPr>
            <a:spAutoFit/>
          </a:bodyPr>
          <a:lstStyle/>
          <a:p>
            <a:pPr>
              <a:spcBef>
                <a:spcPct val="50000"/>
              </a:spcBef>
              <a:buClrTx/>
              <a:buFontTx/>
              <a:buNone/>
            </a:pPr>
            <a:r>
              <a:rPr kumimoji="0" lang="en-US" altLang="zh-CN" sz="2000" b="1" dirty="0">
                <a:solidFill>
                  <a:srgbClr val="FF0000"/>
                </a:solidFill>
                <a:effectLst/>
                <a:latin typeface="STXinwei" pitchFamily="2" charset="-122"/>
                <a:ea typeface="STXinwei" pitchFamily="2" charset="-122"/>
              </a:rPr>
              <a:t>Shell</a:t>
            </a:r>
            <a:r>
              <a:rPr kumimoji="0" lang="zh-CN" altLang="en-US" sz="2000" b="1" dirty="0">
                <a:solidFill>
                  <a:srgbClr val="7030A0"/>
                </a:solidFill>
                <a:effectLst/>
                <a:latin typeface="STXinwei" pitchFamily="2" charset="-122"/>
                <a:ea typeface="STXinwei" pitchFamily="2" charset="-122"/>
              </a:rPr>
              <a:t>和</a:t>
            </a:r>
            <a:r>
              <a:rPr kumimoji="0" lang="en-US" altLang="zh-CN" sz="2000" b="1" dirty="0">
                <a:solidFill>
                  <a:srgbClr val="FF0000"/>
                </a:solidFill>
                <a:effectLst/>
                <a:latin typeface="STXinwei" pitchFamily="2" charset="-122"/>
                <a:ea typeface="STXinwei" pitchFamily="2" charset="-122"/>
              </a:rPr>
              <a:t>ls</a:t>
            </a:r>
            <a:r>
              <a:rPr kumimoji="0" lang="zh-CN" altLang="en-US" sz="2000" b="1" dirty="0">
                <a:solidFill>
                  <a:srgbClr val="7030A0"/>
                </a:solidFill>
                <a:effectLst/>
                <a:latin typeface="STXinwei" pitchFamily="2" charset="-122"/>
                <a:ea typeface="STXinwei" pitchFamily="2" charset="-122"/>
              </a:rPr>
              <a:t>都得以执行</a:t>
            </a:r>
            <a:endParaRPr kumimoji="0" lang="zh-CN" altLang="en-US" sz="2000" b="1" dirty="0">
              <a:solidFill>
                <a:srgbClr val="7030A0"/>
              </a:solidFill>
              <a:effectLst/>
              <a:latin typeface="STXinwei" pitchFamily="2" charset="-122"/>
              <a:ea typeface="STXinwei" pitchFamily="2" charset="-122"/>
            </a:endParaRPr>
          </a:p>
        </p:txBody>
      </p:sp>
      <p:sp>
        <p:nvSpPr>
          <p:cNvPr id="72" name="Line 37"/>
          <p:cNvSpPr>
            <a:spLocks noChangeShapeType="1"/>
          </p:cNvSpPr>
          <p:nvPr/>
        </p:nvSpPr>
        <p:spPr bwMode="auto">
          <a:xfrm flipV="1">
            <a:off x="3419277" y="5934095"/>
            <a:ext cx="576262" cy="0"/>
          </a:xfrm>
          <a:prstGeom prst="line">
            <a:avLst/>
          </a:prstGeom>
          <a:noFill/>
          <a:ln w="28575">
            <a:solidFill>
              <a:schemeClr val="tx2"/>
            </a:solidFill>
            <a:round/>
            <a:tailEnd type="triangle" w="med" len="med"/>
          </a:ln>
          <a:effectLst/>
        </p:spPr>
        <p:txBody>
          <a:bodyPr/>
          <a:lstStyle/>
          <a:p>
            <a:endParaRPr lang="zh-CN" altLang="en-US">
              <a:latin typeface="STXinwei" pitchFamily="2" charset="-122"/>
              <a:ea typeface="STXinwei" pitchFamily="2" charset="-122"/>
            </a:endParaRPr>
          </a:p>
        </p:txBody>
      </p:sp>
      <p:sp>
        <p:nvSpPr>
          <p:cNvPr id="73" name="Text Box 38"/>
          <p:cNvSpPr txBox="1">
            <a:spLocks noChangeArrowheads="1"/>
          </p:cNvSpPr>
          <p:nvPr/>
        </p:nvSpPr>
        <p:spPr bwMode="auto">
          <a:xfrm>
            <a:off x="3852664" y="5645170"/>
            <a:ext cx="2520950" cy="641350"/>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0000FF"/>
                </a:solidFill>
                <a:effectLst/>
                <a:latin typeface="STXinwei" pitchFamily="2" charset="-122"/>
                <a:ea typeface="STXinwei" pitchFamily="2" charset="-122"/>
              </a:rPr>
              <a:t>进程的调度，运行队列等待队列的维护</a:t>
            </a:r>
            <a:endParaRPr kumimoji="0" lang="zh-CN" altLang="en-US" sz="1800" b="1" dirty="0">
              <a:solidFill>
                <a:srgbClr val="0000FF"/>
              </a:solidFill>
              <a:effectLst/>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9">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44"/>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48"/>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59"/>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5"/>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6"/>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49">
                                            <p:txEl>
                                              <p:pRg st="0" end="0"/>
                                            </p:txEl>
                                          </p:spTgt>
                                        </p:tgtEl>
                                        <p:attrNameLst>
                                          <p:attrName>style.visibility</p:attrName>
                                        </p:attrNameLst>
                                      </p:cBhvr>
                                      <p:to>
                                        <p:strVal val="hidden"/>
                                      </p:to>
                                    </p:set>
                                  </p:childTnLst>
                                </p:cTn>
                              </p:par>
                              <p:par>
                                <p:cTn id="95" presetID="1" presetClass="exit" presetSubtype="0" fill="hold" grpId="0" nodeType="withEffect">
                                  <p:stCondLst>
                                    <p:cond delay="0"/>
                                  </p:stCondLst>
                                  <p:childTnLst>
                                    <p:set>
                                      <p:cBhvr>
                                        <p:cTn id="96" dur="1" fill="hold">
                                          <p:stCondLst>
                                            <p:cond delay="0"/>
                                          </p:stCondLst>
                                        </p:cTn>
                                        <p:tgtEl>
                                          <p:spTgt spid="49">
                                            <p:txEl>
                                              <p:pRg st="1" end="1"/>
                                            </p:txEl>
                                          </p:spTgt>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2"/>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58"/>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5"/>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62"/>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7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66"/>
                                        </p:tgtEl>
                                        <p:attrNameLst>
                                          <p:attrName>style.visibility</p:attrName>
                                        </p:attrNameLst>
                                      </p:cBhvr>
                                      <p:to>
                                        <p:strVal val="hidden"/>
                                      </p:to>
                                    </p:set>
                                  </p:childTnLst>
                                </p:cTn>
                              </p:par>
                              <p:par>
                                <p:cTn id="145" presetID="1" presetClass="exit" presetSubtype="0" fill="hold" grpId="0" nodeType="withEffect">
                                  <p:stCondLst>
                                    <p:cond delay="0"/>
                                  </p:stCondLst>
                                  <p:childTnLst>
                                    <p:set>
                                      <p:cBhvr>
                                        <p:cTn id="146" dur="1" fill="hold">
                                          <p:stCondLst>
                                            <p:cond delay="0"/>
                                          </p:stCondLst>
                                        </p:cTn>
                                        <p:tgtEl>
                                          <p:spTgt spid="67">
                                            <p:txEl>
                                              <p:pRg st="0" end="0"/>
                                            </p:txEl>
                                          </p:spTgt>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69"/>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6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72"/>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1" grpId="0"/>
      <p:bldP spid="42" grpId="0" animBg="1"/>
      <p:bldP spid="43" grpId="0"/>
      <p:bldP spid="44" grpId="0" animBg="1"/>
      <p:bldP spid="44" grpId="1" animBg="1"/>
      <p:bldP spid="45" grpId="0"/>
      <p:bldP spid="45" grpId="1"/>
      <p:bldP spid="46" grpId="0" animBg="1"/>
      <p:bldP spid="46" grpId="1" animBg="1"/>
      <p:bldP spid="47" grpId="0"/>
      <p:bldP spid="47" grpId="1"/>
      <p:bldP spid="48" grpId="0" animBg="1"/>
      <p:bldP spid="48" grpId="1" animBg="1"/>
      <p:bldP spid="49" grpId="0" build="allAtOnce"/>
      <p:bldP spid="50" grpId="0" animBg="1"/>
      <p:bldP spid="50" grpId="1" animBg="1"/>
      <p:bldP spid="51" grpId="0"/>
      <p:bldP spid="51" grpId="1"/>
      <p:bldP spid="52" grpId="0" animBg="1"/>
      <p:bldP spid="52" grpId="1" animBg="1"/>
      <p:bldP spid="53" grpId="0"/>
      <p:bldP spid="53" grpId="1"/>
      <p:bldP spid="54" grpId="0" animBg="1"/>
      <p:bldP spid="54" grpId="1" animBg="1"/>
      <p:bldP spid="55" grpId="0"/>
      <p:bldP spid="55" grpId="1"/>
      <p:bldP spid="56" grpId="0"/>
      <p:bldP spid="56" grpId="1"/>
      <p:bldP spid="57" grpId="0"/>
      <p:bldP spid="57" grpId="1"/>
      <p:bldP spid="58" grpId="0" animBg="1"/>
      <p:bldP spid="58" grpId="1" animBg="1"/>
      <p:bldP spid="59" grpId="0" animBg="1"/>
      <p:bldP spid="59" grpId="1" animBg="1"/>
      <p:bldP spid="60" grpId="0" animBg="1"/>
      <p:bldP spid="61" grpId="0"/>
      <p:bldP spid="62" grpId="0" animBg="1"/>
      <p:bldP spid="62" grpId="1" animBg="1"/>
      <p:bldP spid="63" grpId="0"/>
      <p:bldP spid="63" grpId="1"/>
      <p:bldP spid="64" grpId="0" animBg="1"/>
      <p:bldP spid="65" grpId="0"/>
      <p:bldP spid="66" grpId="0" animBg="1"/>
      <p:bldP spid="66" grpId="1" animBg="1"/>
      <p:bldP spid="67" grpId="0" build="allAtOnce"/>
      <p:bldP spid="68" grpId="0" animBg="1"/>
      <p:bldP spid="68" grpId="1" animBg="1"/>
      <p:bldP spid="69" grpId="0"/>
      <p:bldP spid="69" grpId="1"/>
      <p:bldP spid="70" grpId="0" animBg="1"/>
      <p:bldP spid="71" grpId="0"/>
      <p:bldP spid="72" grpId="0" animBg="1"/>
      <p:bldP spid="72" grpId="1" animBg="1"/>
      <p:bldP spid="73" grpId="0"/>
      <p:bldP spid="73" grpId="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en-US" altLang="zh-CN" dirty="0"/>
              <a:t>CPU</a:t>
            </a:r>
            <a:r>
              <a:rPr lang="zh-CN" altLang="en-US" dirty="0"/>
              <a:t>执行指令角度</a:t>
            </a:r>
            <a:endParaRPr lang="zh-CN" altLang="en-US" dirty="0"/>
          </a:p>
        </p:txBody>
      </p:sp>
      <p:sp>
        <p:nvSpPr>
          <p:cNvPr id="5" name="Rectangle 4"/>
          <p:cNvSpPr>
            <a:spLocks noChangeArrowheads="1"/>
          </p:cNvSpPr>
          <p:nvPr/>
        </p:nvSpPr>
        <p:spPr bwMode="auto">
          <a:xfrm>
            <a:off x="1053529" y="2708275"/>
            <a:ext cx="1584325" cy="1225550"/>
          </a:xfrm>
          <a:prstGeom prst="rect">
            <a:avLst/>
          </a:prstGeom>
          <a:solidFill>
            <a:srgbClr val="99CC00"/>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chemeClr val="tx1"/>
                </a:solidFill>
                <a:effectLst/>
                <a:latin typeface="STXinwei" pitchFamily="2" charset="-122"/>
                <a:ea typeface="STXinwei" pitchFamily="2" charset="-122"/>
              </a:rPr>
              <a:t>CPU</a:t>
            </a:r>
            <a:endParaRPr kumimoji="0" lang="en-US" altLang="zh-CN" sz="2000" b="1">
              <a:solidFill>
                <a:schemeClr val="tx1"/>
              </a:solidFill>
              <a:effectLst/>
              <a:latin typeface="STXinwei" pitchFamily="2" charset="-122"/>
              <a:ea typeface="STXinwei" pitchFamily="2" charset="-122"/>
            </a:endParaRPr>
          </a:p>
        </p:txBody>
      </p:sp>
      <p:sp>
        <p:nvSpPr>
          <p:cNvPr id="7" name="Text Box 5"/>
          <p:cNvSpPr txBox="1">
            <a:spLocks noChangeArrowheads="1"/>
          </p:cNvSpPr>
          <p:nvPr/>
        </p:nvSpPr>
        <p:spPr bwMode="auto">
          <a:xfrm>
            <a:off x="2134616" y="3644900"/>
            <a:ext cx="503238" cy="274638"/>
          </a:xfrm>
          <a:prstGeom prst="rect">
            <a:avLst/>
          </a:prstGeom>
          <a:solidFill>
            <a:srgbClr val="800000"/>
          </a:solidFill>
          <a:ln w="9525">
            <a:noFill/>
            <a:miter lim="800000"/>
          </a:ln>
          <a:effectLst/>
        </p:spPr>
        <p:txBody>
          <a:bodyPr>
            <a:spAutoFit/>
          </a:bodyPr>
          <a:lstStyle/>
          <a:p>
            <a:pPr>
              <a:spcBef>
                <a:spcPct val="50000"/>
              </a:spcBef>
              <a:buClrTx/>
              <a:buFontTx/>
              <a:buNone/>
            </a:pPr>
            <a:r>
              <a:rPr kumimoji="0" lang="en-US" altLang="zh-CN" sz="1200">
                <a:solidFill>
                  <a:srgbClr val="66FF33"/>
                </a:solidFill>
                <a:effectLst/>
                <a:latin typeface="STXinwei" pitchFamily="2" charset="-122"/>
                <a:ea typeface="STXinwei" pitchFamily="2" charset="-122"/>
              </a:rPr>
              <a:t>eip</a:t>
            </a:r>
            <a:endParaRPr kumimoji="0" lang="en-US" altLang="zh-CN" sz="1200">
              <a:solidFill>
                <a:srgbClr val="66FF33"/>
              </a:solidFill>
              <a:effectLst/>
              <a:latin typeface="STXinwei" pitchFamily="2" charset="-122"/>
              <a:ea typeface="STXinwei" pitchFamily="2" charset="-122"/>
            </a:endParaRPr>
          </a:p>
        </p:txBody>
      </p:sp>
      <p:sp>
        <p:nvSpPr>
          <p:cNvPr id="8" name="Text Box 6"/>
          <p:cNvSpPr txBox="1">
            <a:spLocks noChangeArrowheads="1"/>
          </p:cNvSpPr>
          <p:nvPr/>
        </p:nvSpPr>
        <p:spPr bwMode="auto">
          <a:xfrm>
            <a:off x="2134616" y="3357563"/>
            <a:ext cx="504825" cy="274637"/>
          </a:xfrm>
          <a:prstGeom prst="rect">
            <a:avLst/>
          </a:prstGeom>
          <a:solidFill>
            <a:srgbClr val="800000"/>
          </a:solidFill>
          <a:ln w="9525">
            <a:noFill/>
            <a:miter lim="800000"/>
          </a:ln>
          <a:effectLst/>
        </p:spPr>
        <p:txBody>
          <a:bodyPr>
            <a:spAutoFit/>
          </a:bodyPr>
          <a:lstStyle/>
          <a:p>
            <a:pPr>
              <a:spcBef>
                <a:spcPct val="50000"/>
              </a:spcBef>
              <a:buClrTx/>
              <a:buFontTx/>
              <a:buNone/>
            </a:pPr>
            <a:r>
              <a:rPr kumimoji="0" lang="en-US" altLang="zh-CN" sz="1200">
                <a:solidFill>
                  <a:srgbClr val="66FF33"/>
                </a:solidFill>
                <a:effectLst/>
                <a:latin typeface="STXinwei" pitchFamily="2" charset="-122"/>
                <a:ea typeface="STXinwei" pitchFamily="2" charset="-122"/>
              </a:rPr>
              <a:t>esp</a:t>
            </a:r>
            <a:endParaRPr kumimoji="0" lang="en-US" altLang="zh-CN" sz="1200">
              <a:solidFill>
                <a:srgbClr val="66FF33"/>
              </a:solidFill>
              <a:effectLst/>
              <a:latin typeface="STXinwei" pitchFamily="2" charset="-122"/>
              <a:ea typeface="STXinwei" pitchFamily="2" charset="-122"/>
            </a:endParaRPr>
          </a:p>
        </p:txBody>
      </p:sp>
      <p:sp>
        <p:nvSpPr>
          <p:cNvPr id="9" name="Rectangle 7"/>
          <p:cNvSpPr>
            <a:spLocks noChangeArrowheads="1"/>
          </p:cNvSpPr>
          <p:nvPr/>
        </p:nvSpPr>
        <p:spPr bwMode="auto">
          <a:xfrm>
            <a:off x="3706241" y="3573463"/>
            <a:ext cx="1439863" cy="2232025"/>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10" name="Text Box 8"/>
          <p:cNvSpPr txBox="1">
            <a:spLocks noChangeArrowheads="1"/>
          </p:cNvSpPr>
          <p:nvPr/>
        </p:nvSpPr>
        <p:spPr bwMode="auto">
          <a:xfrm>
            <a:off x="6981254" y="3494088"/>
            <a:ext cx="1944687" cy="366712"/>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STXinwei" pitchFamily="2" charset="-122"/>
                <a:ea typeface="STXinwei" pitchFamily="2" charset="-122"/>
              </a:rPr>
              <a:t>0xc0000000</a:t>
            </a:r>
            <a:endParaRPr kumimoji="0" lang="en-US" altLang="zh-CN" sz="1800">
              <a:solidFill>
                <a:schemeClr val="tx1"/>
              </a:solidFill>
              <a:effectLst/>
              <a:latin typeface="STXinwei" pitchFamily="2" charset="-122"/>
              <a:ea typeface="STXinwei" pitchFamily="2" charset="-122"/>
            </a:endParaRPr>
          </a:p>
        </p:txBody>
      </p:sp>
      <p:sp>
        <p:nvSpPr>
          <p:cNvPr id="11" name="Line 9"/>
          <p:cNvSpPr>
            <a:spLocks noChangeShapeType="1"/>
          </p:cNvSpPr>
          <p:nvPr/>
        </p:nvSpPr>
        <p:spPr bwMode="auto">
          <a:xfrm>
            <a:off x="3706241" y="5445125"/>
            <a:ext cx="1439863" cy="0"/>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12" name="Line 10"/>
          <p:cNvSpPr>
            <a:spLocks noChangeShapeType="1"/>
          </p:cNvSpPr>
          <p:nvPr/>
        </p:nvSpPr>
        <p:spPr bwMode="auto">
          <a:xfrm>
            <a:off x="3706241" y="5084763"/>
            <a:ext cx="1439863" cy="0"/>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13" name="Line 11"/>
          <p:cNvSpPr>
            <a:spLocks noChangeShapeType="1"/>
          </p:cNvSpPr>
          <p:nvPr/>
        </p:nvSpPr>
        <p:spPr bwMode="auto">
          <a:xfrm>
            <a:off x="3706241" y="4724400"/>
            <a:ext cx="1439863" cy="0"/>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14" name="Line 12"/>
          <p:cNvSpPr>
            <a:spLocks noChangeShapeType="1"/>
          </p:cNvSpPr>
          <p:nvPr/>
        </p:nvSpPr>
        <p:spPr bwMode="auto">
          <a:xfrm>
            <a:off x="3706241" y="4365625"/>
            <a:ext cx="1439863" cy="0"/>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15" name="Line 13"/>
          <p:cNvSpPr>
            <a:spLocks noChangeShapeType="1"/>
          </p:cNvSpPr>
          <p:nvPr/>
        </p:nvSpPr>
        <p:spPr bwMode="auto">
          <a:xfrm>
            <a:off x="3706241" y="4005263"/>
            <a:ext cx="1439863" cy="0"/>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16" name="Text Box 14"/>
          <p:cNvSpPr txBox="1">
            <a:spLocks noChangeArrowheads="1"/>
          </p:cNvSpPr>
          <p:nvPr/>
        </p:nvSpPr>
        <p:spPr bwMode="auto">
          <a:xfrm>
            <a:off x="3633216" y="4724400"/>
            <a:ext cx="1728788" cy="366713"/>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STXinwei" pitchFamily="2" charset="-122"/>
                <a:ea typeface="STXinwei" pitchFamily="2" charset="-122"/>
              </a:rPr>
              <a:t>c=gets()</a:t>
            </a:r>
            <a:endParaRPr kumimoji="0" lang="en-US" altLang="zh-CN" sz="1800">
              <a:solidFill>
                <a:schemeClr val="tx1"/>
              </a:solidFill>
              <a:effectLst/>
              <a:latin typeface="STXinwei" pitchFamily="2" charset="-122"/>
              <a:ea typeface="STXinwei" pitchFamily="2" charset="-122"/>
            </a:endParaRPr>
          </a:p>
        </p:txBody>
      </p:sp>
      <p:sp>
        <p:nvSpPr>
          <p:cNvPr id="17" name="Text Box 15"/>
          <p:cNvSpPr txBox="1">
            <a:spLocks noChangeArrowheads="1"/>
          </p:cNvSpPr>
          <p:nvPr/>
        </p:nvSpPr>
        <p:spPr bwMode="auto">
          <a:xfrm>
            <a:off x="3706241" y="5445125"/>
            <a:ext cx="1368425" cy="366713"/>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STXinwei" pitchFamily="2" charset="-122"/>
                <a:ea typeface="STXinwei" pitchFamily="2" charset="-122"/>
              </a:rPr>
              <a:t>main</a:t>
            </a:r>
            <a:endParaRPr kumimoji="0" lang="en-US" altLang="zh-CN" sz="1800">
              <a:solidFill>
                <a:schemeClr val="tx1"/>
              </a:solidFill>
              <a:effectLst/>
              <a:latin typeface="STXinwei" pitchFamily="2" charset="-122"/>
              <a:ea typeface="STXinwei" pitchFamily="2" charset="-122"/>
            </a:endParaRPr>
          </a:p>
        </p:txBody>
      </p:sp>
      <p:sp>
        <p:nvSpPr>
          <p:cNvPr id="18" name="Text Box 16"/>
          <p:cNvSpPr txBox="1">
            <a:spLocks noChangeArrowheads="1"/>
          </p:cNvSpPr>
          <p:nvPr/>
        </p:nvSpPr>
        <p:spPr bwMode="auto">
          <a:xfrm>
            <a:off x="3706241" y="5084763"/>
            <a:ext cx="1295400" cy="366712"/>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STXinwei" pitchFamily="2" charset="-122"/>
                <a:ea typeface="STXinwei" pitchFamily="2" charset="-122"/>
              </a:rPr>
              <a:t>…</a:t>
            </a:r>
            <a:endParaRPr kumimoji="0" lang="en-US" altLang="zh-CN" sz="1800">
              <a:solidFill>
                <a:schemeClr val="tx1"/>
              </a:solidFill>
              <a:effectLst/>
              <a:latin typeface="STXinwei" pitchFamily="2" charset="-122"/>
              <a:ea typeface="STXinwei" pitchFamily="2" charset="-122"/>
            </a:endParaRPr>
          </a:p>
        </p:txBody>
      </p:sp>
      <p:sp>
        <p:nvSpPr>
          <p:cNvPr id="19" name="Text Box 17"/>
          <p:cNvSpPr txBox="1">
            <a:spLocks noChangeArrowheads="1"/>
          </p:cNvSpPr>
          <p:nvPr/>
        </p:nvSpPr>
        <p:spPr bwMode="auto">
          <a:xfrm>
            <a:off x="3633216" y="4437063"/>
            <a:ext cx="1728788" cy="369332"/>
          </a:xfrm>
          <a:prstGeom prst="rect">
            <a:avLst/>
          </a:prstGeom>
          <a:noFill/>
          <a:ln w="9525">
            <a:noFill/>
            <a:miter lim="800000"/>
          </a:ln>
          <a:effectLst/>
        </p:spPr>
        <p:txBody>
          <a:bodyPr wrap="square">
            <a:spAutoFit/>
          </a:bodyPr>
          <a:lstStyle/>
          <a:p>
            <a:pPr>
              <a:spcBef>
                <a:spcPct val="50000"/>
              </a:spcBef>
              <a:buClrTx/>
              <a:buFontTx/>
              <a:buNone/>
            </a:pPr>
            <a:r>
              <a:rPr kumimoji="0" lang="en-US" altLang="zh-CN" sz="1800" dirty="0">
                <a:solidFill>
                  <a:schemeClr val="tx1"/>
                </a:solidFill>
                <a:effectLst/>
                <a:latin typeface="STXinwei" pitchFamily="2" charset="-122"/>
                <a:ea typeface="STXinwei" pitchFamily="2" charset="-122"/>
              </a:rPr>
              <a:t>some action</a:t>
            </a:r>
            <a:endParaRPr kumimoji="0" lang="en-US" altLang="zh-CN" sz="1800" dirty="0">
              <a:solidFill>
                <a:schemeClr val="tx1"/>
              </a:solidFill>
              <a:effectLst/>
              <a:latin typeface="STXinwei" pitchFamily="2" charset="-122"/>
              <a:ea typeface="STXinwei" pitchFamily="2" charset="-122"/>
            </a:endParaRPr>
          </a:p>
        </p:txBody>
      </p:sp>
      <p:sp>
        <p:nvSpPr>
          <p:cNvPr id="20" name="Rectangle 18"/>
          <p:cNvSpPr>
            <a:spLocks noChangeArrowheads="1"/>
          </p:cNvSpPr>
          <p:nvPr/>
        </p:nvSpPr>
        <p:spPr bwMode="auto">
          <a:xfrm>
            <a:off x="3706241" y="2492375"/>
            <a:ext cx="1439863" cy="358775"/>
          </a:xfrm>
          <a:prstGeom prst="rect">
            <a:avLst/>
          </a:prstGeom>
          <a:solidFill>
            <a:schemeClr val="accent2"/>
          </a:solidFill>
          <a:ln w="9525">
            <a:solidFill>
              <a:schemeClr val="tx1"/>
            </a:solidFill>
            <a:miter lim="800000"/>
          </a:ln>
          <a:effectLst/>
        </p:spPr>
        <p:txBody>
          <a:bodyPr wrap="none" anchor="ctr"/>
          <a:lstStyle/>
          <a:p>
            <a:pPr algn="ctr">
              <a:spcBef>
                <a:spcPct val="0"/>
              </a:spcBef>
              <a:buClrTx/>
              <a:buFontTx/>
              <a:buNone/>
            </a:pPr>
            <a:r>
              <a:rPr kumimoji="0" lang="zh-CN" altLang="en-US" sz="1800" dirty="0">
                <a:effectLst/>
                <a:latin typeface="STXinwei" pitchFamily="2" charset="-122"/>
                <a:ea typeface="STXinwei" pitchFamily="2" charset="-122"/>
              </a:rPr>
              <a:t>进程管理</a:t>
            </a:r>
            <a:endParaRPr kumimoji="0" lang="zh-CN" altLang="en-US" sz="1800" dirty="0">
              <a:effectLst/>
              <a:latin typeface="STXinwei" pitchFamily="2" charset="-122"/>
              <a:ea typeface="STXinwei" pitchFamily="2" charset="-122"/>
            </a:endParaRPr>
          </a:p>
        </p:txBody>
      </p:sp>
      <p:sp>
        <p:nvSpPr>
          <p:cNvPr id="21" name="Line 19"/>
          <p:cNvSpPr>
            <a:spLocks noChangeShapeType="1"/>
          </p:cNvSpPr>
          <p:nvPr/>
        </p:nvSpPr>
        <p:spPr bwMode="auto">
          <a:xfrm>
            <a:off x="3345879" y="5661025"/>
            <a:ext cx="358775"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22" name="Line 20"/>
          <p:cNvSpPr>
            <a:spLocks noChangeShapeType="1"/>
          </p:cNvSpPr>
          <p:nvPr/>
        </p:nvSpPr>
        <p:spPr bwMode="auto">
          <a:xfrm>
            <a:off x="3345879" y="4941888"/>
            <a:ext cx="358775"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23" name="Line 21"/>
          <p:cNvSpPr>
            <a:spLocks noChangeShapeType="1"/>
          </p:cNvSpPr>
          <p:nvPr/>
        </p:nvSpPr>
        <p:spPr bwMode="auto">
          <a:xfrm>
            <a:off x="3345879" y="1916113"/>
            <a:ext cx="360362"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24" name="Line 22"/>
          <p:cNvSpPr>
            <a:spLocks noChangeShapeType="1"/>
          </p:cNvSpPr>
          <p:nvPr/>
        </p:nvSpPr>
        <p:spPr bwMode="auto">
          <a:xfrm flipV="1">
            <a:off x="5146104" y="2133600"/>
            <a:ext cx="503237" cy="503238"/>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25" name="Rectangle 23"/>
          <p:cNvSpPr>
            <a:spLocks noChangeArrowheads="1"/>
          </p:cNvSpPr>
          <p:nvPr/>
        </p:nvSpPr>
        <p:spPr bwMode="auto">
          <a:xfrm>
            <a:off x="5649341" y="1773238"/>
            <a:ext cx="1728788" cy="720725"/>
          </a:xfrm>
          <a:prstGeom prst="rect">
            <a:avLst/>
          </a:prstGeom>
          <a:solidFill>
            <a:srgbClr val="00CCFF"/>
          </a:solidFill>
          <a:ln w="9525">
            <a:solidFill>
              <a:schemeClr val="tx1"/>
            </a:solidFill>
            <a:miter lim="800000"/>
          </a:ln>
          <a:effectLst/>
        </p:spPr>
        <p:txBody>
          <a:bodyPr wrap="none" anchor="ctr"/>
          <a:lstStyle/>
          <a:p>
            <a:pPr algn="ctr">
              <a:spcBef>
                <a:spcPct val="0"/>
              </a:spcBef>
              <a:buClrTx/>
              <a:buFontTx/>
              <a:buNone/>
            </a:pPr>
            <a:r>
              <a:rPr kumimoji="0" lang="en-US" altLang="zh-CN" sz="1800">
                <a:solidFill>
                  <a:schemeClr val="tx1"/>
                </a:solidFill>
                <a:effectLst/>
                <a:latin typeface="STXinwei" pitchFamily="2" charset="-122"/>
                <a:ea typeface="STXinwei" pitchFamily="2" charset="-122"/>
              </a:rPr>
              <a:t>wait keyborad</a:t>
            </a:r>
            <a:endParaRPr kumimoji="0" lang="en-US" altLang="zh-CN" sz="1800">
              <a:solidFill>
                <a:schemeClr val="tx1"/>
              </a:solidFill>
              <a:effectLst/>
              <a:latin typeface="STXinwei" pitchFamily="2" charset="-122"/>
              <a:ea typeface="STXinwei" pitchFamily="2" charset="-122"/>
            </a:endParaRPr>
          </a:p>
          <a:p>
            <a:pPr algn="ctr">
              <a:spcBef>
                <a:spcPct val="0"/>
              </a:spcBef>
              <a:buClrTx/>
              <a:buFontTx/>
              <a:buNone/>
            </a:pPr>
            <a:r>
              <a:rPr kumimoji="0" lang="en-US" altLang="zh-CN" sz="1800">
                <a:solidFill>
                  <a:schemeClr val="tx1"/>
                </a:solidFill>
                <a:effectLst/>
                <a:latin typeface="STXinwei" pitchFamily="2" charset="-122"/>
                <a:ea typeface="STXinwei" pitchFamily="2" charset="-122"/>
              </a:rPr>
              <a:t>queue</a:t>
            </a:r>
            <a:endParaRPr kumimoji="0" lang="en-US" altLang="zh-CN" sz="1800">
              <a:solidFill>
                <a:schemeClr val="tx1"/>
              </a:solidFill>
              <a:effectLst/>
              <a:latin typeface="STXinwei" pitchFamily="2" charset="-122"/>
              <a:ea typeface="STXinwei" pitchFamily="2" charset="-122"/>
            </a:endParaRPr>
          </a:p>
        </p:txBody>
      </p:sp>
      <p:sp>
        <p:nvSpPr>
          <p:cNvPr id="26" name="Text Box 24"/>
          <p:cNvSpPr txBox="1">
            <a:spLocks noChangeArrowheads="1"/>
          </p:cNvSpPr>
          <p:nvPr/>
        </p:nvSpPr>
        <p:spPr bwMode="auto">
          <a:xfrm>
            <a:off x="3777679" y="5876925"/>
            <a:ext cx="1441450" cy="366713"/>
          </a:xfrm>
          <a:prstGeom prst="rect">
            <a:avLst/>
          </a:prstGeom>
          <a:noFill/>
          <a:ln w="9525">
            <a:noFill/>
            <a:miter lim="800000"/>
          </a:ln>
          <a:effectLst/>
        </p:spPr>
        <p:txBody>
          <a:bodyPr>
            <a:spAutoFit/>
          </a:bodyPr>
          <a:lstStyle/>
          <a:p>
            <a:pPr>
              <a:spcBef>
                <a:spcPct val="50000"/>
              </a:spcBef>
              <a:buClrTx/>
              <a:buFontTx/>
              <a:buNone/>
            </a:pPr>
            <a:r>
              <a:rPr kumimoji="0" lang="zh-CN" altLang="en-US" sz="1800" b="1">
                <a:solidFill>
                  <a:schemeClr val="tx1"/>
                </a:solidFill>
                <a:effectLst/>
                <a:latin typeface="STXinwei" pitchFamily="2" charset="-122"/>
                <a:ea typeface="STXinwei" pitchFamily="2" charset="-122"/>
              </a:rPr>
              <a:t>进程</a:t>
            </a:r>
            <a:r>
              <a:rPr kumimoji="0" lang="en-US" altLang="zh-CN" sz="1800" b="1">
                <a:solidFill>
                  <a:schemeClr val="tx1"/>
                </a:solidFill>
                <a:effectLst/>
                <a:latin typeface="STXinwei" pitchFamily="2" charset="-122"/>
                <a:ea typeface="STXinwei" pitchFamily="2" charset="-122"/>
              </a:rPr>
              <a:t>x</a:t>
            </a:r>
            <a:endParaRPr kumimoji="0" lang="en-US" altLang="zh-CN" sz="1800" b="1">
              <a:solidFill>
                <a:schemeClr val="tx1"/>
              </a:solidFill>
              <a:effectLst/>
              <a:latin typeface="STXinwei" pitchFamily="2" charset="-122"/>
              <a:ea typeface="STXinwei" pitchFamily="2" charset="-122"/>
            </a:endParaRPr>
          </a:p>
        </p:txBody>
      </p:sp>
      <p:sp>
        <p:nvSpPr>
          <p:cNvPr id="27" name="Text Box 25"/>
          <p:cNvSpPr txBox="1">
            <a:spLocks noChangeArrowheads="1"/>
          </p:cNvSpPr>
          <p:nvPr/>
        </p:nvSpPr>
        <p:spPr bwMode="auto">
          <a:xfrm>
            <a:off x="7667054" y="1844675"/>
            <a:ext cx="1441450" cy="366713"/>
          </a:xfrm>
          <a:prstGeom prst="rect">
            <a:avLst/>
          </a:prstGeom>
          <a:noFill/>
          <a:ln w="9525">
            <a:noFill/>
            <a:miter lim="800000"/>
          </a:ln>
          <a:effectLst/>
        </p:spPr>
        <p:txBody>
          <a:bodyPr>
            <a:spAutoFit/>
          </a:bodyPr>
          <a:lstStyle/>
          <a:p>
            <a:pPr>
              <a:spcBef>
                <a:spcPct val="50000"/>
              </a:spcBef>
              <a:buClrTx/>
              <a:buFontTx/>
              <a:buNone/>
            </a:pPr>
            <a:r>
              <a:rPr kumimoji="0" lang="zh-CN" altLang="en-US" sz="1800" b="1">
                <a:solidFill>
                  <a:schemeClr val="tx1"/>
                </a:solidFill>
                <a:effectLst/>
                <a:latin typeface="STXinwei" pitchFamily="2" charset="-122"/>
                <a:ea typeface="STXinwei" pitchFamily="2" charset="-122"/>
              </a:rPr>
              <a:t>进程</a:t>
            </a:r>
            <a:r>
              <a:rPr kumimoji="0" lang="en-US" altLang="zh-CN" sz="1800" b="1">
                <a:solidFill>
                  <a:schemeClr val="tx1"/>
                </a:solidFill>
                <a:effectLst/>
                <a:latin typeface="STXinwei" pitchFamily="2" charset="-122"/>
                <a:ea typeface="STXinwei" pitchFamily="2" charset="-122"/>
              </a:rPr>
              <a:t>x</a:t>
            </a:r>
            <a:endParaRPr kumimoji="0" lang="en-US" altLang="zh-CN" sz="1800" b="1">
              <a:solidFill>
                <a:schemeClr val="tx1"/>
              </a:solidFill>
              <a:effectLst/>
              <a:latin typeface="STXinwei" pitchFamily="2" charset="-122"/>
              <a:ea typeface="STXinwei" pitchFamily="2" charset="-122"/>
            </a:endParaRPr>
          </a:p>
        </p:txBody>
      </p:sp>
      <p:sp>
        <p:nvSpPr>
          <p:cNvPr id="28" name="Line 26"/>
          <p:cNvSpPr>
            <a:spLocks noChangeShapeType="1"/>
          </p:cNvSpPr>
          <p:nvPr/>
        </p:nvSpPr>
        <p:spPr bwMode="auto">
          <a:xfrm>
            <a:off x="3345879" y="2708275"/>
            <a:ext cx="358775"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29" name="Line 27"/>
          <p:cNvSpPr>
            <a:spLocks noChangeShapeType="1"/>
          </p:cNvSpPr>
          <p:nvPr/>
        </p:nvSpPr>
        <p:spPr bwMode="auto">
          <a:xfrm>
            <a:off x="7378129" y="2060575"/>
            <a:ext cx="360362"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30" name="Rectangle 28"/>
          <p:cNvSpPr>
            <a:spLocks noChangeArrowheads="1"/>
          </p:cNvSpPr>
          <p:nvPr/>
        </p:nvSpPr>
        <p:spPr bwMode="auto">
          <a:xfrm>
            <a:off x="3706241" y="1773238"/>
            <a:ext cx="1439863" cy="360362"/>
          </a:xfrm>
          <a:prstGeom prst="rect">
            <a:avLst/>
          </a:prstGeom>
          <a:solidFill>
            <a:srgbClr val="0000FF"/>
          </a:solidFill>
          <a:ln w="9525">
            <a:solidFill>
              <a:schemeClr val="tx1"/>
            </a:solidFill>
            <a:miter lim="800000"/>
          </a:ln>
          <a:effectLst/>
        </p:spPr>
        <p:txBody>
          <a:bodyPr wrap="none" anchor="ctr"/>
          <a:lstStyle/>
          <a:p>
            <a:pPr algn="ctr">
              <a:spcBef>
                <a:spcPct val="0"/>
              </a:spcBef>
              <a:buClrTx/>
              <a:buFontTx/>
              <a:buNone/>
            </a:pPr>
            <a:r>
              <a:rPr kumimoji="0" lang="en-US" altLang="zh-CN" sz="1800" dirty="0">
                <a:effectLst/>
                <a:latin typeface="STXinwei" pitchFamily="2" charset="-122"/>
                <a:ea typeface="STXinwei" pitchFamily="2" charset="-122"/>
              </a:rPr>
              <a:t>idle</a:t>
            </a:r>
            <a:endParaRPr kumimoji="0" lang="en-US" altLang="zh-CN" sz="1800" dirty="0">
              <a:effectLst/>
              <a:latin typeface="STXinwei" pitchFamily="2" charset="-122"/>
              <a:ea typeface="STXinwei" pitchFamily="2" charset="-122"/>
            </a:endParaRPr>
          </a:p>
        </p:txBody>
      </p:sp>
      <p:sp>
        <p:nvSpPr>
          <p:cNvPr id="31" name="Line 29"/>
          <p:cNvSpPr>
            <a:spLocks noChangeShapeType="1"/>
          </p:cNvSpPr>
          <p:nvPr/>
        </p:nvSpPr>
        <p:spPr bwMode="auto">
          <a:xfrm>
            <a:off x="1126554" y="3860800"/>
            <a:ext cx="0" cy="792163"/>
          </a:xfrm>
          <a:prstGeom prst="line">
            <a:avLst/>
          </a:prstGeom>
          <a:noFill/>
          <a:ln w="38100">
            <a:solidFill>
              <a:schemeClr val="tx1"/>
            </a:solidFill>
            <a:round/>
          </a:ln>
          <a:effectLst/>
        </p:spPr>
        <p:txBody>
          <a:bodyPr/>
          <a:lstStyle/>
          <a:p>
            <a:endParaRPr lang="zh-CN" altLang="en-US">
              <a:latin typeface="STXinwei" pitchFamily="2" charset="-122"/>
              <a:ea typeface="STXinwei" pitchFamily="2" charset="-122"/>
            </a:endParaRPr>
          </a:p>
        </p:txBody>
      </p:sp>
      <p:sp>
        <p:nvSpPr>
          <p:cNvPr id="32" name="Text Box 30"/>
          <p:cNvSpPr txBox="1">
            <a:spLocks noChangeArrowheads="1"/>
          </p:cNvSpPr>
          <p:nvPr/>
        </p:nvSpPr>
        <p:spPr bwMode="auto">
          <a:xfrm>
            <a:off x="364554" y="3789363"/>
            <a:ext cx="827087" cy="366712"/>
          </a:xfrm>
          <a:prstGeom prst="rect">
            <a:avLst/>
          </a:prstGeom>
          <a:noFill/>
          <a:ln w="9525">
            <a:noFill/>
            <a:miter lim="800000"/>
          </a:ln>
          <a:effectLst/>
        </p:spPr>
        <p:txBody>
          <a:bodyPr>
            <a:spAutoFit/>
          </a:bodyPr>
          <a:lstStyle/>
          <a:p>
            <a:pPr>
              <a:spcBef>
                <a:spcPct val="50000"/>
              </a:spcBef>
              <a:buClrTx/>
              <a:buFontTx/>
              <a:buNone/>
            </a:pPr>
            <a:r>
              <a:rPr kumimoji="0" lang="en-US" altLang="zh-CN" sz="1800" b="1">
                <a:solidFill>
                  <a:schemeClr val="tx1"/>
                </a:solidFill>
                <a:effectLst/>
                <a:latin typeface="STXinwei" pitchFamily="2" charset="-122"/>
                <a:ea typeface="STXinwei" pitchFamily="2" charset="-122"/>
              </a:rPr>
              <a:t>intr</a:t>
            </a:r>
            <a:endParaRPr kumimoji="0" lang="en-US" altLang="zh-CN" sz="1800" b="1">
              <a:solidFill>
                <a:schemeClr val="tx1"/>
              </a:solidFill>
              <a:effectLst/>
              <a:latin typeface="STXinwei" pitchFamily="2" charset="-122"/>
              <a:ea typeface="STXinwei" pitchFamily="2" charset="-122"/>
            </a:endParaRPr>
          </a:p>
        </p:txBody>
      </p:sp>
      <p:sp>
        <p:nvSpPr>
          <p:cNvPr id="33" name="Rectangle 31"/>
          <p:cNvSpPr>
            <a:spLocks noChangeArrowheads="1"/>
          </p:cNvSpPr>
          <p:nvPr/>
        </p:nvSpPr>
        <p:spPr bwMode="auto">
          <a:xfrm>
            <a:off x="550291" y="4652963"/>
            <a:ext cx="1800225" cy="647700"/>
          </a:xfrm>
          <a:prstGeom prst="rect">
            <a:avLst/>
          </a:prstGeom>
          <a:solidFill>
            <a:srgbClr val="003300"/>
          </a:solidFill>
          <a:ln w="9525">
            <a:solidFill>
              <a:schemeClr val="tx1"/>
            </a:solidFill>
            <a:miter lim="800000"/>
          </a:ln>
          <a:effectLst/>
        </p:spPr>
        <p:txBody>
          <a:bodyPr wrap="none" anchor="ctr"/>
          <a:lstStyle/>
          <a:p>
            <a:pPr algn="ctr">
              <a:spcBef>
                <a:spcPct val="0"/>
              </a:spcBef>
              <a:buClrTx/>
              <a:buFontTx/>
              <a:buNone/>
            </a:pPr>
            <a:r>
              <a:rPr kumimoji="0" lang="en-US" altLang="zh-CN" sz="1800" dirty="0">
                <a:solidFill>
                  <a:srgbClr val="A50021"/>
                </a:solidFill>
                <a:effectLst/>
                <a:latin typeface="STXinwei" pitchFamily="2" charset="-122"/>
                <a:ea typeface="STXinwei" pitchFamily="2" charset="-122"/>
              </a:rPr>
              <a:t>8259A</a:t>
            </a:r>
            <a:endParaRPr kumimoji="0" lang="en-US" altLang="zh-CN" sz="1800" dirty="0">
              <a:solidFill>
                <a:srgbClr val="A50021"/>
              </a:solidFill>
              <a:effectLst/>
              <a:latin typeface="STXinwei" pitchFamily="2" charset="-122"/>
              <a:ea typeface="STXinwei" pitchFamily="2" charset="-122"/>
            </a:endParaRPr>
          </a:p>
        </p:txBody>
      </p:sp>
      <p:sp>
        <p:nvSpPr>
          <p:cNvPr id="34" name="Line 32"/>
          <p:cNvSpPr>
            <a:spLocks noChangeShapeType="1"/>
          </p:cNvSpPr>
          <p:nvPr/>
        </p:nvSpPr>
        <p:spPr bwMode="auto">
          <a:xfrm>
            <a:off x="910654" y="5300663"/>
            <a:ext cx="0" cy="504825"/>
          </a:xfrm>
          <a:prstGeom prst="line">
            <a:avLst/>
          </a:prstGeom>
          <a:noFill/>
          <a:ln w="28575">
            <a:solidFill>
              <a:schemeClr val="tx1"/>
            </a:solidFill>
            <a:round/>
          </a:ln>
          <a:effectLst/>
        </p:spPr>
        <p:txBody>
          <a:bodyPr/>
          <a:lstStyle/>
          <a:p>
            <a:endParaRPr lang="zh-CN" altLang="en-US">
              <a:latin typeface="STXinwei" pitchFamily="2" charset="-122"/>
              <a:ea typeface="STXinwei" pitchFamily="2" charset="-122"/>
            </a:endParaRPr>
          </a:p>
        </p:txBody>
      </p:sp>
      <p:sp>
        <p:nvSpPr>
          <p:cNvPr id="35" name="Rectangle 33"/>
          <p:cNvSpPr>
            <a:spLocks noChangeArrowheads="1"/>
          </p:cNvSpPr>
          <p:nvPr/>
        </p:nvSpPr>
        <p:spPr bwMode="auto">
          <a:xfrm>
            <a:off x="405829" y="5805488"/>
            <a:ext cx="2232025" cy="503237"/>
          </a:xfrm>
          <a:prstGeom prst="rect">
            <a:avLst/>
          </a:prstGeom>
          <a:solidFill>
            <a:srgbClr val="808000"/>
          </a:solidFill>
          <a:ln w="9525">
            <a:solidFill>
              <a:schemeClr val="tx1"/>
            </a:solidFill>
            <a:miter lim="800000"/>
          </a:ln>
          <a:effectLst/>
        </p:spPr>
        <p:txBody>
          <a:bodyPr wrap="none" anchor="ctr"/>
          <a:lstStyle/>
          <a:p>
            <a:pPr algn="ctr">
              <a:spcBef>
                <a:spcPct val="0"/>
              </a:spcBef>
              <a:buClrTx/>
              <a:buFontTx/>
              <a:buNone/>
            </a:pPr>
            <a:r>
              <a:rPr kumimoji="0" lang="en-US" altLang="zh-CN" sz="1800">
                <a:solidFill>
                  <a:schemeClr val="tx1"/>
                </a:solidFill>
                <a:effectLst/>
                <a:latin typeface="STXinwei" pitchFamily="2" charset="-122"/>
                <a:ea typeface="STXinwei" pitchFamily="2" charset="-122"/>
              </a:rPr>
              <a:t>keyboard</a:t>
            </a:r>
            <a:endParaRPr kumimoji="0" lang="en-US" altLang="zh-CN" sz="1800">
              <a:solidFill>
                <a:schemeClr val="tx1"/>
              </a:solidFill>
              <a:effectLst/>
              <a:latin typeface="STXinwei" pitchFamily="2" charset="-122"/>
              <a:ea typeface="STXinwei" pitchFamily="2" charset="-122"/>
            </a:endParaRPr>
          </a:p>
        </p:txBody>
      </p:sp>
      <p:sp>
        <p:nvSpPr>
          <p:cNvPr id="36" name="Rectangle 34"/>
          <p:cNvSpPr>
            <a:spLocks noChangeArrowheads="1"/>
          </p:cNvSpPr>
          <p:nvPr/>
        </p:nvSpPr>
        <p:spPr bwMode="auto">
          <a:xfrm>
            <a:off x="3706241" y="2852738"/>
            <a:ext cx="1439863" cy="360362"/>
          </a:xfrm>
          <a:prstGeom prst="rect">
            <a:avLst/>
          </a:prstGeom>
          <a:solidFill>
            <a:srgbClr val="99CC00"/>
          </a:solidFill>
          <a:ln w="9525">
            <a:solidFill>
              <a:schemeClr val="tx1"/>
            </a:solidFill>
            <a:miter lim="800000"/>
          </a:ln>
          <a:effectLst/>
        </p:spPr>
        <p:txBody>
          <a:bodyPr wrap="none" anchor="ctr"/>
          <a:lstStyle/>
          <a:p>
            <a:pPr algn="ctr">
              <a:spcBef>
                <a:spcPct val="0"/>
              </a:spcBef>
              <a:buClrTx/>
              <a:buFontTx/>
              <a:buNone/>
            </a:pPr>
            <a:r>
              <a:rPr kumimoji="0" lang="zh-CN" altLang="en-US" sz="1800" dirty="0">
                <a:effectLst/>
                <a:latin typeface="STXinwei" pitchFamily="2" charset="-122"/>
                <a:ea typeface="STXinwei" pitchFamily="2" charset="-122"/>
              </a:rPr>
              <a:t>中断处理</a:t>
            </a:r>
            <a:endParaRPr kumimoji="0" lang="zh-CN" altLang="en-US" sz="1800" dirty="0">
              <a:effectLst/>
              <a:latin typeface="STXinwei" pitchFamily="2" charset="-122"/>
              <a:ea typeface="STXinwei" pitchFamily="2" charset="-122"/>
            </a:endParaRPr>
          </a:p>
        </p:txBody>
      </p:sp>
      <p:sp>
        <p:nvSpPr>
          <p:cNvPr id="37" name="Line 35"/>
          <p:cNvSpPr>
            <a:spLocks noChangeShapeType="1"/>
          </p:cNvSpPr>
          <p:nvPr/>
        </p:nvSpPr>
        <p:spPr bwMode="auto">
          <a:xfrm>
            <a:off x="5146104" y="3068638"/>
            <a:ext cx="431800"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38" name="Rectangle 36"/>
          <p:cNvSpPr>
            <a:spLocks noChangeArrowheads="1"/>
          </p:cNvSpPr>
          <p:nvPr/>
        </p:nvSpPr>
        <p:spPr bwMode="auto">
          <a:xfrm>
            <a:off x="5577904" y="2781300"/>
            <a:ext cx="2016125" cy="431800"/>
          </a:xfrm>
          <a:prstGeom prst="rect">
            <a:avLst/>
          </a:prstGeom>
          <a:solidFill>
            <a:srgbClr val="99CC00"/>
          </a:solidFill>
          <a:ln w="9525">
            <a:solidFill>
              <a:schemeClr val="tx1"/>
            </a:solidFill>
            <a:miter lim="800000"/>
          </a:ln>
          <a:effectLst/>
        </p:spPr>
        <p:txBody>
          <a:bodyPr wrap="none" anchor="ctr"/>
          <a:lstStyle/>
          <a:p>
            <a:pPr algn="ctr">
              <a:spcBef>
                <a:spcPct val="0"/>
              </a:spcBef>
              <a:buClrTx/>
              <a:buFontTx/>
              <a:buNone/>
            </a:pPr>
            <a:r>
              <a:rPr kumimoji="0" lang="en-US" altLang="zh-CN" sz="1800">
                <a:solidFill>
                  <a:schemeClr val="tx1"/>
                </a:solidFill>
                <a:effectLst/>
                <a:latin typeface="STXinwei" pitchFamily="2" charset="-122"/>
                <a:ea typeface="STXinwei" pitchFamily="2" charset="-122"/>
              </a:rPr>
              <a:t>Wakeup progress</a:t>
            </a:r>
            <a:endParaRPr kumimoji="0" lang="en-US" altLang="zh-CN" sz="1800">
              <a:solidFill>
                <a:schemeClr val="tx1"/>
              </a:solidFill>
              <a:effectLst/>
              <a:latin typeface="STXinwei" pitchFamily="2" charset="-122"/>
              <a:ea typeface="STXinwei" pitchFamily="2" charset="-122"/>
            </a:endParaRPr>
          </a:p>
        </p:txBody>
      </p:sp>
      <p:sp>
        <p:nvSpPr>
          <p:cNvPr id="39" name="Line 37"/>
          <p:cNvSpPr>
            <a:spLocks noChangeShapeType="1"/>
          </p:cNvSpPr>
          <p:nvPr/>
        </p:nvSpPr>
        <p:spPr bwMode="auto">
          <a:xfrm>
            <a:off x="3345879" y="2997200"/>
            <a:ext cx="360362"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40" name="Rectangle 38"/>
          <p:cNvSpPr>
            <a:spLocks noChangeArrowheads="1"/>
          </p:cNvSpPr>
          <p:nvPr/>
        </p:nvSpPr>
        <p:spPr bwMode="auto">
          <a:xfrm>
            <a:off x="3706241" y="3213100"/>
            <a:ext cx="1439863" cy="360363"/>
          </a:xfrm>
          <a:prstGeom prst="rect">
            <a:avLst/>
          </a:prstGeom>
          <a:solidFill>
            <a:srgbClr val="FFCC00"/>
          </a:solidFill>
          <a:ln w="9525">
            <a:solidFill>
              <a:schemeClr val="tx1"/>
            </a:solidFill>
            <a:miter lim="800000"/>
          </a:ln>
          <a:effectLst/>
        </p:spPr>
        <p:txBody>
          <a:bodyPr wrap="none" anchor="ctr"/>
          <a:lstStyle/>
          <a:p>
            <a:pPr algn="ctr">
              <a:spcBef>
                <a:spcPct val="0"/>
              </a:spcBef>
              <a:buClrTx/>
              <a:buFontTx/>
              <a:buNone/>
            </a:pPr>
            <a:r>
              <a:rPr kumimoji="0" lang="zh-CN" altLang="en-US" sz="1800" dirty="0">
                <a:effectLst/>
                <a:latin typeface="STXinwei" pitchFamily="2" charset="-122"/>
                <a:ea typeface="STXinwei" pitchFamily="2" charset="-122"/>
              </a:rPr>
              <a:t>内核其他模块</a:t>
            </a:r>
            <a:endParaRPr kumimoji="0" lang="zh-CN" altLang="en-US" sz="1800" dirty="0">
              <a:effectLst/>
              <a:latin typeface="STXinwei" pitchFamily="2" charset="-122"/>
              <a:ea typeface="STXinwei" pitchFamily="2" charset="-122"/>
            </a:endParaRPr>
          </a:p>
        </p:txBody>
      </p:sp>
      <p:sp>
        <p:nvSpPr>
          <p:cNvPr id="41" name="Line 39"/>
          <p:cNvSpPr>
            <a:spLocks noChangeShapeType="1"/>
          </p:cNvSpPr>
          <p:nvPr/>
        </p:nvSpPr>
        <p:spPr bwMode="auto">
          <a:xfrm>
            <a:off x="3561779" y="3573463"/>
            <a:ext cx="5040312" cy="0"/>
          </a:xfrm>
          <a:prstGeom prst="line">
            <a:avLst/>
          </a:prstGeom>
          <a:noFill/>
          <a:ln w="28575">
            <a:solidFill>
              <a:schemeClr val="tx1"/>
            </a:solidFill>
            <a:round/>
          </a:ln>
          <a:effectLst/>
        </p:spPr>
        <p:txBody>
          <a:bodyPr/>
          <a:lstStyle/>
          <a:p>
            <a:endParaRPr lang="zh-CN" altLang="en-US">
              <a:latin typeface="STXinwei" pitchFamily="2" charset="-122"/>
              <a:ea typeface="STXinwei" pitchFamily="2" charset="-122"/>
            </a:endParaRPr>
          </a:p>
        </p:txBody>
      </p:sp>
      <p:sp>
        <p:nvSpPr>
          <p:cNvPr id="42" name="Rectangle 40"/>
          <p:cNvSpPr>
            <a:spLocks noChangeArrowheads="1"/>
          </p:cNvSpPr>
          <p:nvPr/>
        </p:nvSpPr>
        <p:spPr bwMode="auto">
          <a:xfrm>
            <a:off x="6298629" y="4508500"/>
            <a:ext cx="1152525" cy="1152525"/>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43" name="Line 41"/>
          <p:cNvSpPr>
            <a:spLocks noChangeShapeType="1"/>
          </p:cNvSpPr>
          <p:nvPr/>
        </p:nvSpPr>
        <p:spPr bwMode="auto">
          <a:xfrm>
            <a:off x="5793804" y="5516563"/>
            <a:ext cx="503237"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44" name="Text Box 42"/>
          <p:cNvSpPr txBox="1">
            <a:spLocks noChangeArrowheads="1"/>
          </p:cNvSpPr>
          <p:nvPr/>
        </p:nvSpPr>
        <p:spPr bwMode="auto">
          <a:xfrm>
            <a:off x="5506466" y="5084763"/>
            <a:ext cx="647700" cy="366712"/>
          </a:xfrm>
          <a:prstGeom prst="rect">
            <a:avLst/>
          </a:prstGeom>
          <a:noFill/>
          <a:ln w="9525">
            <a:noFill/>
            <a:miter lim="800000"/>
          </a:ln>
          <a:effectLst/>
        </p:spPr>
        <p:txBody>
          <a:bodyPr>
            <a:spAutoFit/>
          </a:bodyPr>
          <a:lstStyle/>
          <a:p>
            <a:pPr>
              <a:spcBef>
                <a:spcPct val="50000"/>
              </a:spcBef>
              <a:buClrTx/>
              <a:buFontTx/>
              <a:buNone/>
            </a:pPr>
            <a:r>
              <a:rPr kumimoji="0" lang="en-US" altLang="zh-CN" sz="1800" b="1">
                <a:solidFill>
                  <a:schemeClr val="tx1"/>
                </a:solidFill>
                <a:effectLst/>
                <a:latin typeface="STXinwei" pitchFamily="2" charset="-122"/>
                <a:ea typeface="STXinwei" pitchFamily="2" charset="-122"/>
              </a:rPr>
              <a:t>esp</a:t>
            </a:r>
            <a:endParaRPr kumimoji="0" lang="en-US" altLang="zh-CN" sz="1800" b="1">
              <a:solidFill>
                <a:schemeClr val="tx1"/>
              </a:solidFill>
              <a:effectLst/>
              <a:latin typeface="STXinwei" pitchFamily="2" charset="-122"/>
              <a:ea typeface="STXinwei" pitchFamily="2" charset="-122"/>
            </a:endParaRPr>
          </a:p>
        </p:txBody>
      </p:sp>
      <p:sp>
        <p:nvSpPr>
          <p:cNvPr id="45" name="Rectangle 43"/>
          <p:cNvSpPr>
            <a:spLocks noChangeArrowheads="1"/>
          </p:cNvSpPr>
          <p:nvPr/>
        </p:nvSpPr>
        <p:spPr bwMode="auto">
          <a:xfrm>
            <a:off x="7522591" y="2349500"/>
            <a:ext cx="1152525" cy="1150938"/>
          </a:xfrm>
          <a:prstGeom prst="rect">
            <a:avLst/>
          </a:prstGeom>
          <a:solidFill>
            <a:srgbClr val="808000"/>
          </a:solidFill>
          <a:ln w="9525">
            <a:solidFill>
              <a:schemeClr val="tx1"/>
            </a:solidFill>
            <a:miter lim="800000"/>
          </a:ln>
          <a:effectLst/>
        </p:spPr>
        <p:txBody>
          <a:bodyPr wrap="none" anchor="ctr"/>
          <a:lstStyle/>
          <a:p>
            <a:pPr algn="ctr">
              <a:spcBef>
                <a:spcPct val="0"/>
              </a:spcBef>
              <a:buClrTx/>
              <a:buFontTx/>
              <a:buNone/>
            </a:pPr>
            <a:r>
              <a:rPr kumimoji="0" lang="en-US" altLang="zh-CN" sz="1800">
                <a:solidFill>
                  <a:schemeClr val="tx1"/>
                </a:solidFill>
                <a:effectLst/>
                <a:latin typeface="STXinwei" pitchFamily="2" charset="-122"/>
                <a:ea typeface="STXinwei" pitchFamily="2" charset="-122"/>
              </a:rPr>
              <a:t>eip</a:t>
            </a:r>
            <a:endParaRPr kumimoji="0" lang="en-US" altLang="zh-CN" sz="1800">
              <a:solidFill>
                <a:schemeClr val="tx1"/>
              </a:solidFill>
              <a:effectLst/>
              <a:latin typeface="STXinwei" pitchFamily="2" charset="-122"/>
              <a:ea typeface="STXinwei" pitchFamily="2" charset="-122"/>
            </a:endParaRPr>
          </a:p>
          <a:p>
            <a:pPr algn="ctr">
              <a:spcBef>
                <a:spcPct val="0"/>
              </a:spcBef>
              <a:buClrTx/>
              <a:buFontTx/>
              <a:buNone/>
            </a:pPr>
            <a:r>
              <a:rPr kumimoji="0" lang="en-US" altLang="zh-CN" sz="1800">
                <a:solidFill>
                  <a:schemeClr val="tx1"/>
                </a:solidFill>
                <a:effectLst/>
                <a:latin typeface="STXinwei" pitchFamily="2" charset="-122"/>
                <a:ea typeface="STXinwei" pitchFamily="2" charset="-122"/>
              </a:rPr>
              <a:t>esp</a:t>
            </a:r>
            <a:endParaRPr kumimoji="0" lang="en-US" altLang="zh-CN" sz="1800">
              <a:solidFill>
                <a:schemeClr val="tx1"/>
              </a:solidFill>
              <a:effectLst/>
              <a:latin typeface="STXinwei" pitchFamily="2" charset="-122"/>
              <a:ea typeface="STXinwei" pitchFamily="2" charset="-122"/>
            </a:endParaRPr>
          </a:p>
          <a:p>
            <a:pPr algn="ctr">
              <a:spcBef>
                <a:spcPct val="0"/>
              </a:spcBef>
              <a:buClrTx/>
              <a:buFontTx/>
              <a:buNone/>
            </a:pPr>
            <a:r>
              <a:rPr kumimoji="0" lang="en-US" altLang="zh-CN" sz="1800">
                <a:solidFill>
                  <a:schemeClr val="tx1"/>
                </a:solidFill>
                <a:effectLst/>
                <a:latin typeface="STXinwei" pitchFamily="2" charset="-122"/>
                <a:ea typeface="STXinwei" pitchFamily="2" charset="-122"/>
              </a:rPr>
              <a:t>cs</a:t>
            </a:r>
            <a:endParaRPr kumimoji="0" lang="en-US" altLang="zh-CN" sz="1800">
              <a:solidFill>
                <a:schemeClr val="tx1"/>
              </a:solidFill>
              <a:effectLst/>
              <a:latin typeface="STXinwei" pitchFamily="2" charset="-122"/>
              <a:ea typeface="STXinwei" pitchFamily="2" charset="-122"/>
            </a:endParaRPr>
          </a:p>
          <a:p>
            <a:pPr algn="ctr">
              <a:spcBef>
                <a:spcPct val="0"/>
              </a:spcBef>
              <a:buClrTx/>
              <a:buFontTx/>
              <a:buNone/>
            </a:pPr>
            <a:r>
              <a:rPr kumimoji="0" lang="en-US" altLang="zh-CN" sz="1800">
                <a:solidFill>
                  <a:schemeClr val="tx1"/>
                </a:solidFill>
                <a:effectLst/>
                <a:latin typeface="STXinwei" pitchFamily="2" charset="-122"/>
                <a:ea typeface="STXinwei" pitchFamily="2" charset="-122"/>
              </a:rPr>
              <a:t>ds</a:t>
            </a:r>
            <a:r>
              <a:rPr kumimoji="0" lang="zh-CN" altLang="en-US" sz="1800">
                <a:solidFill>
                  <a:schemeClr val="tx1"/>
                </a:solidFill>
                <a:effectLst/>
                <a:latin typeface="STXinwei" pitchFamily="2" charset="-122"/>
                <a:ea typeface="STXinwei" pitchFamily="2" charset="-122"/>
              </a:rPr>
              <a:t>等等</a:t>
            </a:r>
            <a:endParaRPr kumimoji="0" lang="zh-CN" altLang="en-US" sz="1800">
              <a:solidFill>
                <a:schemeClr val="tx1"/>
              </a:solidFill>
              <a:effectLst/>
              <a:latin typeface="STXinwei" pitchFamily="2" charset="-122"/>
              <a:ea typeface="STXinwei" pitchFamily="2" charset="-122"/>
            </a:endParaRPr>
          </a:p>
        </p:txBody>
      </p:sp>
      <p:sp>
        <p:nvSpPr>
          <p:cNvPr id="46" name="Text Box 44"/>
          <p:cNvSpPr txBox="1">
            <a:spLocks noChangeArrowheads="1"/>
          </p:cNvSpPr>
          <p:nvPr/>
        </p:nvSpPr>
        <p:spPr bwMode="auto">
          <a:xfrm>
            <a:off x="6441504" y="3213100"/>
            <a:ext cx="647700" cy="366713"/>
          </a:xfrm>
          <a:prstGeom prst="rect">
            <a:avLst/>
          </a:prstGeom>
          <a:noFill/>
          <a:ln w="9525">
            <a:noFill/>
            <a:miter lim="800000"/>
          </a:ln>
          <a:effectLst/>
        </p:spPr>
        <p:txBody>
          <a:bodyPr>
            <a:spAutoFit/>
          </a:bodyPr>
          <a:lstStyle/>
          <a:p>
            <a:pPr>
              <a:spcBef>
                <a:spcPct val="50000"/>
              </a:spcBef>
              <a:buClrTx/>
              <a:buFontTx/>
              <a:buNone/>
            </a:pPr>
            <a:r>
              <a:rPr kumimoji="0" lang="en-US" altLang="zh-CN" sz="1800" b="1">
                <a:solidFill>
                  <a:schemeClr val="tx1"/>
                </a:solidFill>
                <a:effectLst/>
                <a:latin typeface="STXinwei" pitchFamily="2" charset="-122"/>
                <a:ea typeface="STXinwei" pitchFamily="2" charset="-122"/>
              </a:rPr>
              <a:t>esp</a:t>
            </a:r>
            <a:endParaRPr kumimoji="0" lang="en-US" altLang="zh-CN" sz="1800" b="1">
              <a:solidFill>
                <a:schemeClr val="tx1"/>
              </a:solidFill>
              <a:effectLst/>
              <a:latin typeface="STXinwei" pitchFamily="2" charset="-122"/>
              <a:ea typeface="STXinwei" pitchFamily="2" charset="-122"/>
            </a:endParaRPr>
          </a:p>
        </p:txBody>
      </p:sp>
      <p:sp>
        <p:nvSpPr>
          <p:cNvPr id="47" name="Line 45"/>
          <p:cNvSpPr>
            <a:spLocks noChangeShapeType="1"/>
          </p:cNvSpPr>
          <p:nvPr/>
        </p:nvSpPr>
        <p:spPr bwMode="auto">
          <a:xfrm>
            <a:off x="7017766" y="3429000"/>
            <a:ext cx="503238"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48" name="Rectangle 46"/>
          <p:cNvSpPr>
            <a:spLocks noChangeArrowheads="1"/>
          </p:cNvSpPr>
          <p:nvPr/>
        </p:nvSpPr>
        <p:spPr bwMode="auto">
          <a:xfrm>
            <a:off x="3706241" y="2133600"/>
            <a:ext cx="1439863" cy="358775"/>
          </a:xfrm>
          <a:prstGeom prst="rect">
            <a:avLst/>
          </a:prstGeom>
          <a:solidFill>
            <a:srgbClr val="3366FF"/>
          </a:solidFill>
          <a:ln w="9525">
            <a:solidFill>
              <a:schemeClr val="tx1"/>
            </a:solidFill>
            <a:miter lim="800000"/>
          </a:ln>
          <a:effectLst/>
        </p:spPr>
        <p:txBody>
          <a:bodyPr wrap="none" anchor="ctr"/>
          <a:lstStyle/>
          <a:p>
            <a:pPr algn="ctr">
              <a:spcBef>
                <a:spcPct val="0"/>
              </a:spcBef>
              <a:buClrTx/>
              <a:buFontTx/>
              <a:buNone/>
            </a:pPr>
            <a:r>
              <a:rPr kumimoji="0" lang="zh-CN" altLang="en-US" sz="1800" dirty="0">
                <a:effectLst/>
                <a:latin typeface="STXinwei" pitchFamily="2" charset="-122"/>
                <a:ea typeface="STXinwei" pitchFamily="2" charset="-122"/>
              </a:rPr>
              <a:t>系统调用处理</a:t>
            </a:r>
            <a:endParaRPr kumimoji="0" lang="zh-CN" altLang="en-US" sz="1800" dirty="0">
              <a:effectLst/>
              <a:latin typeface="STXinwei" pitchFamily="2" charset="-122"/>
              <a:ea typeface="STXinwei" pitchFamily="2" charset="-122"/>
            </a:endParaRPr>
          </a:p>
        </p:txBody>
      </p:sp>
      <p:sp>
        <p:nvSpPr>
          <p:cNvPr id="49" name="Line 47"/>
          <p:cNvSpPr>
            <a:spLocks noChangeShapeType="1"/>
          </p:cNvSpPr>
          <p:nvPr/>
        </p:nvSpPr>
        <p:spPr bwMode="auto">
          <a:xfrm>
            <a:off x="3345879" y="2349500"/>
            <a:ext cx="360362"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50" name="Text Box 48"/>
          <p:cNvSpPr txBox="1">
            <a:spLocks noChangeArrowheads="1"/>
          </p:cNvSpPr>
          <p:nvPr/>
        </p:nvSpPr>
        <p:spPr bwMode="auto">
          <a:xfrm>
            <a:off x="1342454" y="3644900"/>
            <a:ext cx="504825" cy="274638"/>
          </a:xfrm>
          <a:prstGeom prst="rect">
            <a:avLst/>
          </a:prstGeom>
          <a:solidFill>
            <a:srgbClr val="800000"/>
          </a:solidFill>
          <a:ln w="9525">
            <a:noFill/>
            <a:miter lim="800000"/>
          </a:ln>
          <a:effectLst/>
        </p:spPr>
        <p:txBody>
          <a:bodyPr>
            <a:spAutoFit/>
          </a:bodyPr>
          <a:lstStyle/>
          <a:p>
            <a:pPr>
              <a:spcBef>
                <a:spcPct val="50000"/>
              </a:spcBef>
              <a:buClrTx/>
              <a:buFontTx/>
              <a:buNone/>
            </a:pPr>
            <a:r>
              <a:rPr kumimoji="0" lang="en-US" altLang="zh-CN" sz="1200">
                <a:solidFill>
                  <a:srgbClr val="66FF33"/>
                </a:solidFill>
                <a:effectLst/>
                <a:latin typeface="STXinwei" pitchFamily="2" charset="-122"/>
                <a:ea typeface="STXinwei" pitchFamily="2" charset="-122"/>
              </a:rPr>
              <a:t>idtr</a:t>
            </a:r>
            <a:endParaRPr kumimoji="0" lang="en-US" altLang="zh-CN" sz="1200">
              <a:solidFill>
                <a:srgbClr val="66FF33"/>
              </a:solidFill>
              <a:effectLst/>
              <a:latin typeface="STXinwei" pitchFamily="2" charset="-122"/>
              <a:ea typeface="STXinwei" pitchFamily="2" charset="-122"/>
            </a:endParaRPr>
          </a:p>
        </p:txBody>
      </p:sp>
      <p:sp>
        <p:nvSpPr>
          <p:cNvPr id="51" name="Line 49"/>
          <p:cNvSpPr>
            <a:spLocks noChangeShapeType="1"/>
          </p:cNvSpPr>
          <p:nvPr/>
        </p:nvSpPr>
        <p:spPr bwMode="auto">
          <a:xfrm>
            <a:off x="3201416" y="4508500"/>
            <a:ext cx="504825"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4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49"/>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4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4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2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2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2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2" nodeType="click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37"/>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39"/>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38"/>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2" nodeType="clickEffect">
                                  <p:stCondLst>
                                    <p:cond delay="0"/>
                                  </p:stCondLst>
                                  <p:childTnLst>
                                    <p:set>
                                      <p:cBhvr>
                                        <p:cTn id="148" dur="1" fill="hold">
                                          <p:stCondLst>
                                            <p:cond delay="0"/>
                                          </p:stCondLst>
                                        </p:cTn>
                                        <p:tgtEl>
                                          <p:spTgt spid="24"/>
                                        </p:tgtEl>
                                        <p:attrNameLst>
                                          <p:attrName>style.visibility</p:attrName>
                                        </p:attrNameLst>
                                      </p:cBhvr>
                                      <p:to>
                                        <p:strVal val="visible"/>
                                      </p:to>
                                    </p:set>
                                  </p:childTnLst>
                                </p:cTn>
                              </p:par>
                              <p:par>
                                <p:cTn id="149" presetID="1" presetClass="entr" presetSubtype="0" fill="hold" grpId="2" nodeType="withEffect">
                                  <p:stCondLst>
                                    <p:cond delay="0"/>
                                  </p:stCondLst>
                                  <p:childTnLst>
                                    <p:set>
                                      <p:cBhvr>
                                        <p:cTn id="150" dur="1" fill="hold">
                                          <p:stCondLst>
                                            <p:cond delay="0"/>
                                          </p:stCondLst>
                                        </p:cTn>
                                        <p:tgtEl>
                                          <p:spTgt spid="25"/>
                                        </p:tgtEl>
                                        <p:attrNameLst>
                                          <p:attrName>style.visibility</p:attrName>
                                        </p:attrNameLst>
                                      </p:cBhvr>
                                      <p:to>
                                        <p:strVal val="visible"/>
                                      </p:to>
                                    </p:set>
                                  </p:childTnLst>
                                </p:cTn>
                              </p:par>
                              <p:par>
                                <p:cTn id="151" presetID="1" presetClass="entr" presetSubtype="0" fill="hold" grpId="2" nodeType="withEffect">
                                  <p:stCondLst>
                                    <p:cond delay="0"/>
                                  </p:stCondLst>
                                  <p:childTnLst>
                                    <p:set>
                                      <p:cBhvr>
                                        <p:cTn id="152" dur="1" fill="hold">
                                          <p:stCondLst>
                                            <p:cond delay="0"/>
                                          </p:stCondLst>
                                        </p:cTn>
                                        <p:tgtEl>
                                          <p:spTgt spid="29"/>
                                        </p:tgtEl>
                                        <p:attrNameLst>
                                          <p:attrName>style.visibility</p:attrName>
                                        </p:attrNameLst>
                                      </p:cBhvr>
                                      <p:to>
                                        <p:strVal val="visible"/>
                                      </p:to>
                                    </p:set>
                                  </p:childTnLst>
                                </p:cTn>
                              </p:par>
                              <p:par>
                                <p:cTn id="153" presetID="1" presetClass="entr" presetSubtype="0" fill="hold" grpId="2" nodeType="withEffect">
                                  <p:stCondLst>
                                    <p:cond delay="0"/>
                                  </p:stCondLst>
                                  <p:childTnLst>
                                    <p:set>
                                      <p:cBhvr>
                                        <p:cTn id="154" dur="1" fill="hold">
                                          <p:stCondLst>
                                            <p:cond delay="0"/>
                                          </p:stCondLst>
                                        </p:cTn>
                                        <p:tgtEl>
                                          <p:spTgt spid="2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6"/>
                                        </p:tgtEl>
                                        <p:attrNameLst>
                                          <p:attrName>style.visibility</p:attrName>
                                        </p:attrNameLst>
                                      </p:cBhvr>
                                      <p:to>
                                        <p:strVal val="visible"/>
                                      </p:to>
                                    </p:set>
                                  </p:childTnLst>
                                </p:cTn>
                              </p:par>
                              <p:par>
                                <p:cTn id="159" presetID="1" presetClass="entr" presetSubtype="0" fill="hold" grpId="2" nodeType="withEffect">
                                  <p:stCondLst>
                                    <p:cond delay="0"/>
                                  </p:stCondLst>
                                  <p:childTnLst>
                                    <p:set>
                                      <p:cBhvr>
                                        <p:cTn id="160" dur="1" fill="hold">
                                          <p:stCondLst>
                                            <p:cond delay="0"/>
                                          </p:stCondLst>
                                        </p:cTn>
                                        <p:tgtEl>
                                          <p:spTgt spid="4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4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1"/>
                                        </p:tgtEl>
                                        <p:attrNameLst>
                                          <p:attrName>style.visibility</p:attrName>
                                        </p:attrNameLst>
                                      </p:cBhvr>
                                      <p:to>
                                        <p:strVal val="visible"/>
                                      </p:to>
                                    </p:set>
                                  </p:childTnLst>
                                </p:cTn>
                              </p:par>
                              <p:par>
                                <p:cTn id="167" presetID="1" presetClass="exit" presetSubtype="0" fill="hold" grpId="3" nodeType="withEffect">
                                  <p:stCondLst>
                                    <p:cond delay="0"/>
                                  </p:stCondLst>
                                  <p:childTnLst>
                                    <p:set>
                                      <p:cBhvr>
                                        <p:cTn id="168" dur="1" fill="hold">
                                          <p:stCondLst>
                                            <p:cond delay="0"/>
                                          </p:stCondLst>
                                        </p:cTn>
                                        <p:tgtEl>
                                          <p:spTgt spid="24"/>
                                        </p:tgtEl>
                                        <p:attrNameLst>
                                          <p:attrName>style.visibility</p:attrName>
                                        </p:attrNameLst>
                                      </p:cBhvr>
                                      <p:to>
                                        <p:strVal val="hidden"/>
                                      </p:to>
                                    </p:set>
                                  </p:childTnLst>
                                </p:cTn>
                              </p:par>
                              <p:par>
                                <p:cTn id="169" presetID="1" presetClass="exit" presetSubtype="0" fill="hold" grpId="3" nodeType="withEffect">
                                  <p:stCondLst>
                                    <p:cond delay="0"/>
                                  </p:stCondLst>
                                  <p:childTnLst>
                                    <p:set>
                                      <p:cBhvr>
                                        <p:cTn id="170" dur="1" fill="hold">
                                          <p:stCondLst>
                                            <p:cond delay="0"/>
                                          </p:stCondLst>
                                        </p:cTn>
                                        <p:tgtEl>
                                          <p:spTgt spid="25"/>
                                        </p:tgtEl>
                                        <p:attrNameLst>
                                          <p:attrName>style.visibility</p:attrName>
                                        </p:attrNameLst>
                                      </p:cBhvr>
                                      <p:to>
                                        <p:strVal val="hidden"/>
                                      </p:to>
                                    </p:set>
                                  </p:childTnLst>
                                </p:cTn>
                              </p:par>
                              <p:par>
                                <p:cTn id="171" presetID="1" presetClass="exit" presetSubtype="0" fill="hold" grpId="3" nodeType="withEffect">
                                  <p:stCondLst>
                                    <p:cond delay="0"/>
                                  </p:stCondLst>
                                  <p:childTnLst>
                                    <p:set>
                                      <p:cBhvr>
                                        <p:cTn id="172" dur="1" fill="hold">
                                          <p:stCondLst>
                                            <p:cond delay="0"/>
                                          </p:stCondLst>
                                        </p:cTn>
                                        <p:tgtEl>
                                          <p:spTgt spid="29"/>
                                        </p:tgtEl>
                                        <p:attrNameLst>
                                          <p:attrName>style.visibility</p:attrName>
                                        </p:attrNameLst>
                                      </p:cBhvr>
                                      <p:to>
                                        <p:strVal val="hidden"/>
                                      </p:to>
                                    </p:set>
                                  </p:childTnLst>
                                </p:cTn>
                              </p:par>
                              <p:par>
                                <p:cTn id="173" presetID="1" presetClass="exit" presetSubtype="0" fill="hold" grpId="3" nodeType="withEffect">
                                  <p:stCondLst>
                                    <p:cond delay="0"/>
                                  </p:stCondLst>
                                  <p:childTnLst>
                                    <p:set>
                                      <p:cBhvr>
                                        <p:cTn id="174" dur="1" fill="hold">
                                          <p:stCondLst>
                                            <p:cond delay="0"/>
                                          </p:stCondLst>
                                        </p:cTn>
                                        <p:tgtEl>
                                          <p:spTgt spid="27"/>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45"/>
                                        </p:tgtEl>
                                        <p:attrNameLst>
                                          <p:attrName>style.visibility</p:attrName>
                                        </p:attrNameLst>
                                      </p:cBhvr>
                                      <p:to>
                                        <p:strVal val="hidden"/>
                                      </p:to>
                                    </p:set>
                                  </p:childTnLst>
                                </p:cTn>
                              </p:par>
                              <p:par>
                                <p:cTn id="177" presetID="1" presetClass="exit" presetSubtype="0" fill="hold" grpId="3" nodeType="withEffect">
                                  <p:stCondLst>
                                    <p:cond delay="0"/>
                                  </p:stCondLst>
                                  <p:childTnLst>
                                    <p:set>
                                      <p:cBhvr>
                                        <p:cTn id="178" dur="1" fill="hold">
                                          <p:stCondLst>
                                            <p:cond delay="0"/>
                                          </p:stCondLst>
                                        </p:cTn>
                                        <p:tgtEl>
                                          <p:spTgt spid="47"/>
                                        </p:tgtEl>
                                        <p:attrNameLst>
                                          <p:attrName>style.visibility</p:attrName>
                                        </p:attrNameLst>
                                      </p:cBhvr>
                                      <p:to>
                                        <p:strVal val="hidden"/>
                                      </p:to>
                                    </p:set>
                                  </p:childTnLst>
                                </p:cTn>
                              </p:par>
                              <p:par>
                                <p:cTn id="179" presetID="1" presetClass="exit" presetSubtype="0" fill="hold" grpId="2" nodeType="withEffect">
                                  <p:stCondLst>
                                    <p:cond delay="0"/>
                                  </p:stCondLst>
                                  <p:childTnLst>
                                    <p:set>
                                      <p:cBhvr>
                                        <p:cTn id="180" dur="1" fill="hold">
                                          <p:stCondLst>
                                            <p:cond delay="0"/>
                                          </p:stCondLst>
                                        </p:cTn>
                                        <p:tgtEl>
                                          <p:spTgt spid="46"/>
                                        </p:tgtEl>
                                        <p:attrNameLst>
                                          <p:attrName>style.visibility</p:attrName>
                                        </p:attrNameLst>
                                      </p:cBhvr>
                                      <p:to>
                                        <p:strVal val="hidden"/>
                                      </p:to>
                                    </p:set>
                                  </p:childTnLst>
                                </p:cTn>
                              </p:par>
                              <p:par>
                                <p:cTn id="181" presetID="1" presetClass="exit" presetSubtype="0" fill="hold" grpId="3" nodeType="withEffect">
                                  <p:stCondLst>
                                    <p:cond delay="0"/>
                                  </p:stCondLst>
                                  <p:childTnLst>
                                    <p:set>
                                      <p:cBhvr>
                                        <p:cTn id="182" dur="1" fill="hold">
                                          <p:stCondLst>
                                            <p:cond delay="0"/>
                                          </p:stCondLst>
                                        </p:cTn>
                                        <p:tgtEl>
                                          <p:spTgt spid="28"/>
                                        </p:tgtEl>
                                        <p:attrNameLst>
                                          <p:attrName>style.visibility</p:attrName>
                                        </p:attrNameLst>
                                      </p:cBhvr>
                                      <p:to>
                                        <p:strVal val="hidden"/>
                                      </p:to>
                                    </p:set>
                                  </p:childTnLst>
                                </p:cTn>
                              </p:par>
                              <p:par>
                                <p:cTn id="183" presetID="1" presetClass="entr" presetSubtype="0" fill="hold" grpId="2" nodeType="withEffect">
                                  <p:stCondLst>
                                    <p:cond delay="0"/>
                                  </p:stCondLst>
                                  <p:childTnLst>
                                    <p:set>
                                      <p:cBhvr>
                                        <p:cTn id="184" dur="1" fill="hold">
                                          <p:stCondLst>
                                            <p:cond delay="0"/>
                                          </p:stCondLst>
                                        </p:cTn>
                                        <p:tgtEl>
                                          <p:spTgt spid="43"/>
                                        </p:tgtEl>
                                        <p:attrNameLst>
                                          <p:attrName>style.visibility</p:attrName>
                                        </p:attrNameLst>
                                      </p:cBhvr>
                                      <p:to>
                                        <p:strVal val="visible"/>
                                      </p:to>
                                    </p:set>
                                  </p:childTnLst>
                                </p:cTn>
                              </p:par>
                              <p:par>
                                <p:cTn id="185" presetID="1" presetClass="entr" presetSubtype="0" fill="hold" grpId="2" nodeType="withEffect">
                                  <p:stCondLst>
                                    <p:cond delay="0"/>
                                  </p:stCondLst>
                                  <p:childTnLst>
                                    <p:set>
                                      <p:cBhvr>
                                        <p:cTn id="18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3" grpId="0" animBg="1"/>
      <p:bldP spid="14" grpId="0" animBg="1"/>
      <p:bldP spid="15" grpId="0" animBg="1"/>
      <p:bldP spid="16" grpId="0"/>
      <p:bldP spid="17" grpId="0"/>
      <p:bldP spid="18" grpId="0"/>
      <p:bldP spid="19" grpId="0"/>
      <p:bldP spid="20" grpId="0" animBg="1"/>
      <p:bldP spid="21" grpId="0" animBg="1"/>
      <p:bldP spid="21" grpId="1" animBg="1"/>
      <p:bldP spid="22" grpId="0" animBg="1"/>
      <p:bldP spid="22" grpId="1" animBg="1"/>
      <p:bldP spid="23" grpId="0" animBg="1"/>
      <p:bldP spid="23" grpId="1" animBg="1"/>
      <p:bldP spid="24" grpId="0" animBg="1"/>
      <p:bldP spid="24" grpId="1" animBg="1"/>
      <p:bldP spid="24" grpId="2" animBg="1"/>
      <p:bldP spid="24" grpId="3" animBg="1"/>
      <p:bldP spid="25" grpId="0" animBg="1"/>
      <p:bldP spid="25" grpId="1" animBg="1"/>
      <p:bldP spid="25" grpId="2" animBg="1"/>
      <p:bldP spid="25" grpId="3" animBg="1"/>
      <p:bldP spid="26" grpId="0"/>
      <p:bldP spid="27" grpId="0"/>
      <p:bldP spid="27" grpId="1"/>
      <p:bldP spid="27" grpId="2"/>
      <p:bldP spid="27" grpId="3"/>
      <p:bldP spid="28" grpId="0" animBg="1"/>
      <p:bldP spid="28" grpId="1" animBg="1"/>
      <p:bldP spid="28" grpId="2" animBg="1"/>
      <p:bldP spid="28" grpId="3" animBg="1"/>
      <p:bldP spid="29" grpId="0" animBg="1"/>
      <p:bldP spid="29" grpId="1" animBg="1"/>
      <p:bldP spid="29" grpId="2" animBg="1"/>
      <p:bldP spid="29" grpId="3" animBg="1"/>
      <p:bldP spid="30" grpId="0" animBg="1"/>
      <p:bldP spid="31" grpId="0" animBg="1"/>
      <p:bldP spid="32" grpId="0"/>
      <p:bldP spid="33" grpId="0" animBg="1"/>
      <p:bldP spid="34" grpId="0" animBg="1"/>
      <p:bldP spid="35" grpId="0" animBg="1"/>
      <p:bldP spid="36" grpId="0" animBg="1"/>
      <p:bldP spid="37" grpId="0" animBg="1"/>
      <p:bldP spid="37" grpId="1" animBg="1"/>
      <p:bldP spid="38" grpId="0" animBg="1"/>
      <p:bldP spid="38" grpId="1" animBg="1"/>
      <p:bldP spid="39" grpId="0" animBg="1"/>
      <p:bldP spid="39" grpId="1" animBg="1"/>
      <p:bldP spid="41" grpId="0" animBg="1"/>
      <p:bldP spid="42" grpId="0" animBg="1"/>
      <p:bldP spid="43" grpId="0" animBg="1"/>
      <p:bldP spid="43" grpId="1" animBg="1"/>
      <p:bldP spid="43" grpId="2" animBg="1"/>
      <p:bldP spid="44" grpId="0"/>
      <p:bldP spid="44" grpId="1"/>
      <p:bldP spid="44" grpId="2"/>
      <p:bldP spid="45" grpId="0" animBg="1"/>
      <p:bldP spid="45" grpId="1" animBg="1"/>
      <p:bldP spid="45" grpId="2" animBg="1"/>
      <p:bldP spid="46" grpId="0"/>
      <p:bldP spid="46" grpId="1"/>
      <p:bldP spid="46" grpId="2"/>
      <p:bldP spid="47" grpId="0" animBg="1"/>
      <p:bldP spid="47" grpId="1" animBg="1"/>
      <p:bldP spid="47" grpId="2" animBg="1"/>
      <p:bldP spid="47" grpId="3" animBg="1"/>
      <p:bldP spid="48" grpId="0" animBg="1"/>
      <p:bldP spid="49" grpId="0" animBg="1"/>
      <p:bldP spid="49" grpId="1" animBg="1"/>
      <p:bldP spid="50"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85800" y="1846263"/>
            <a:ext cx="7918450" cy="4895850"/>
          </a:xfrm>
        </p:spPr>
        <p:txBody>
          <a:bodyPr/>
          <a:lstStyle/>
          <a:p>
            <a:pPr marL="0" indent="0" eaLnBrk="1" hangingPunct="1">
              <a:buNone/>
            </a:pPr>
            <a:r>
              <a:rPr lang="en-US" altLang="zh-CN" sz="2400" dirty="0" err="1">
                <a:latin typeface="华文新魏"/>
                <a:ea typeface="华文新魏"/>
              </a:rPr>
              <a:t>int</a:t>
            </a:r>
            <a:r>
              <a:rPr lang="en-US" altLang="zh-CN" sz="2400" dirty="0">
                <a:latin typeface="华文新魏"/>
                <a:ea typeface="华文新魏"/>
              </a:rPr>
              <a:t> </a:t>
            </a:r>
            <a:r>
              <a:rPr lang="en-US" altLang="zh-CN" sz="2400" dirty="0" err="1">
                <a:latin typeface="华文新魏"/>
                <a:ea typeface="华文新魏"/>
              </a:rPr>
              <a:t>fprintf</a:t>
            </a:r>
            <a:r>
              <a:rPr lang="en-US" altLang="zh-CN" sz="2400" dirty="0">
                <a:latin typeface="华文新魏"/>
                <a:ea typeface="华文新魏"/>
              </a:rPr>
              <a:t>(</a:t>
            </a:r>
            <a:r>
              <a:rPr lang="en-US" altLang="zh-CN" sz="2400" dirty="0" err="1">
                <a:latin typeface="华文新魏"/>
                <a:ea typeface="华文新魏"/>
              </a:rPr>
              <a:t>fileID</a:t>
            </a:r>
            <a:r>
              <a:rPr lang="en-US" altLang="zh-CN" sz="2400" dirty="0">
                <a:latin typeface="华文新魏"/>
                <a:ea typeface="华文新魏"/>
              </a:rPr>
              <a:t>,</a:t>
            </a:r>
            <a:r>
              <a:rPr lang="en-US" altLang="zh-CN" sz="2400" dirty="0">
                <a:ea typeface="华文新魏"/>
              </a:rPr>
              <a:t>”</a:t>
            </a:r>
            <a:r>
              <a:rPr lang="en-US" altLang="zh-CN" sz="2400" dirty="0">
                <a:latin typeface="华文新魏"/>
                <a:ea typeface="华文新魏"/>
              </a:rPr>
              <a:t>%</a:t>
            </a:r>
            <a:r>
              <a:rPr lang="en-US" altLang="zh-CN" sz="2400" dirty="0" err="1">
                <a:latin typeface="华文新魏"/>
                <a:ea typeface="华文新魏"/>
              </a:rPr>
              <a:t>s</a:t>
            </a:r>
            <a:r>
              <a:rPr lang="en-US" altLang="zh-CN" sz="2400" dirty="0" err="1">
                <a:ea typeface="华文新魏"/>
              </a:rPr>
              <a:t>”</a:t>
            </a:r>
            <a:r>
              <a:rPr lang="en-US" altLang="zh-CN" sz="2400" dirty="0" err="1">
                <a:latin typeface="华文新魏"/>
                <a:ea typeface="华文新魏"/>
              </a:rPr>
              <a:t>,datum</a:t>
            </a:r>
            <a:r>
              <a:rPr lang="en-US" altLang="zh-CN" sz="2400" dirty="0">
                <a:latin typeface="华文新魏"/>
                <a:ea typeface="华文新魏"/>
              </a:rPr>
              <a:t>) {</a:t>
            </a:r>
            <a:endParaRPr lang="en-US" altLang="zh-CN" sz="2400" dirty="0">
              <a:latin typeface="华文新魏"/>
              <a:ea typeface="华文新魏"/>
            </a:endParaRPr>
          </a:p>
          <a:p>
            <a:pPr marL="0" indent="0" eaLnBrk="1" hangingPunct="1">
              <a:buNone/>
            </a:pPr>
            <a:endParaRPr lang="en-US" altLang="zh-CN" sz="2400" dirty="0">
              <a:latin typeface="华文新魏"/>
              <a:ea typeface="华文新魏"/>
            </a:endParaRPr>
          </a:p>
          <a:p>
            <a:pPr marL="0" indent="0" eaLnBrk="1" hangingPunct="1">
              <a:buNone/>
            </a:pPr>
            <a:r>
              <a:rPr lang="zh-CN" altLang="en-US" sz="2400" dirty="0">
                <a:ea typeface="华文新魏"/>
              </a:rPr>
              <a:t>   </a:t>
            </a:r>
            <a:r>
              <a:rPr lang="en-US" altLang="zh-CN" sz="2400" dirty="0">
                <a:ea typeface="华文新魏"/>
              </a:rPr>
              <a:t>…</a:t>
            </a:r>
            <a:endParaRPr lang="en-US" altLang="zh-CN" sz="2400" dirty="0">
              <a:latin typeface="华文新魏"/>
              <a:ea typeface="华文新魏"/>
            </a:endParaRPr>
          </a:p>
          <a:p>
            <a:pPr marL="0" indent="0" eaLnBrk="1" hangingPunct="1">
              <a:buNone/>
            </a:pPr>
            <a:r>
              <a:rPr lang="en-US" altLang="zh-CN" sz="2400" dirty="0">
                <a:latin typeface="华文新魏"/>
                <a:ea typeface="华文新魏"/>
              </a:rPr>
              <a:t>   </a:t>
            </a:r>
            <a:r>
              <a:rPr lang="en-US" altLang="zh-CN" sz="2400" dirty="0">
                <a:solidFill>
                  <a:srgbClr val="0000FF"/>
                </a:solidFill>
                <a:latin typeface="华文新魏"/>
                <a:ea typeface="华文新魏"/>
              </a:rPr>
              <a:t>write(  );</a:t>
            </a:r>
            <a:endParaRPr lang="en-US" altLang="zh-CN" sz="2400" dirty="0">
              <a:solidFill>
                <a:srgbClr val="0000FF"/>
              </a:solidFill>
              <a:latin typeface="华文新魏"/>
              <a:ea typeface="华文新魏"/>
            </a:endParaRPr>
          </a:p>
          <a:p>
            <a:pPr marL="0" indent="0" eaLnBrk="1" hangingPunct="1">
              <a:buNone/>
            </a:pPr>
            <a:r>
              <a:rPr lang="zh-CN" altLang="en-US" sz="2400" dirty="0"/>
              <a:t>   </a:t>
            </a:r>
            <a:r>
              <a:rPr lang="en-US" altLang="zh-CN" sz="2400" dirty="0"/>
              <a:t>…</a:t>
            </a:r>
            <a:endParaRPr lang="en-US" altLang="zh-CN" sz="2400" dirty="0"/>
          </a:p>
          <a:p>
            <a:pPr marL="0" indent="0" eaLnBrk="1" hangingPunct="1">
              <a:buNone/>
            </a:pPr>
            <a:r>
              <a:rPr lang="en-US" altLang="zh-CN" sz="2400" dirty="0"/>
              <a:t>};</a:t>
            </a:r>
            <a:endParaRPr lang="en-US" altLang="zh-CN" sz="2400" dirty="0">
              <a:latin typeface="华文新魏"/>
              <a:ea typeface="华文新魏"/>
            </a:endParaRPr>
          </a:p>
          <a:p>
            <a:pPr eaLnBrk="1" hangingPunct="1"/>
            <a:endParaRPr lang="en-US" altLang="zh-CN" dirty="0">
              <a:latin typeface="华文新魏"/>
              <a:ea typeface="华文新魏"/>
            </a:endParaRPr>
          </a:p>
        </p:txBody>
      </p:sp>
      <p:sp>
        <p:nvSpPr>
          <p:cNvPr id="2" name="标题 1"/>
          <p:cNvSpPr>
            <a:spLocks noGrp="1"/>
          </p:cNvSpPr>
          <p:nvPr>
            <p:ph type="title"/>
          </p:nvPr>
        </p:nvSpPr>
        <p:spPr/>
        <p:txBody>
          <a:bodyPr/>
          <a:lstStyle/>
          <a:p>
            <a:r>
              <a:rPr lang="en-US" altLang="zh-CN" dirty="0">
                <a:latin typeface="华文新魏"/>
                <a:ea typeface="华文新魏"/>
              </a:rPr>
              <a:t>资源管理—</a:t>
            </a:r>
            <a:r>
              <a:rPr lang="zh-CN" altLang="en-US" dirty="0">
                <a:solidFill>
                  <a:srgbClr val="FF0000"/>
                </a:solidFill>
              </a:rPr>
              <a:t>抽象</a:t>
            </a:r>
            <a:endParaRPr kumimoji="1" lang="zh-CN" altLang="en-US" dirty="0"/>
          </a:p>
        </p:txBody>
      </p:sp>
      <p:sp>
        <p:nvSpPr>
          <p:cNvPr id="3" name="矩形 2"/>
          <p:cNvSpPr/>
          <p:nvPr/>
        </p:nvSpPr>
        <p:spPr>
          <a:xfrm>
            <a:off x="179512" y="1321604"/>
            <a:ext cx="4572000" cy="523220"/>
          </a:xfrm>
          <a:prstGeom prst="rect">
            <a:avLst/>
          </a:prstGeom>
        </p:spPr>
        <p:txBody>
          <a:bodyPr>
            <a:spAutoFit/>
          </a:bodyPr>
          <a:lstStyle/>
          <a:p>
            <a:pPr algn="l"/>
            <a:r>
              <a:rPr lang="zh-CN" altLang="en-US" sz="2800" b="1" dirty="0">
                <a:solidFill>
                  <a:srgbClr val="FF0000"/>
                </a:solidFill>
                <a:ea typeface="华文新魏"/>
              </a:rPr>
              <a:t>多级资源抽象示例</a:t>
            </a:r>
            <a:endParaRPr lang="zh-CN" altLang="en-US" sz="2800" b="1" dirty="0">
              <a:solidFill>
                <a:srgbClr val="FF0000"/>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从内存角度</a:t>
            </a:r>
            <a:endParaRPr lang="zh-CN" altLang="en-US" dirty="0"/>
          </a:p>
        </p:txBody>
      </p:sp>
      <p:sp>
        <p:nvSpPr>
          <p:cNvPr id="5" name="Rectangle 3"/>
          <p:cNvSpPr>
            <a:spLocks noChangeArrowheads="1"/>
          </p:cNvSpPr>
          <p:nvPr/>
        </p:nvSpPr>
        <p:spPr bwMode="auto">
          <a:xfrm>
            <a:off x="1980083" y="2124794"/>
            <a:ext cx="1584325" cy="3959225"/>
          </a:xfrm>
          <a:prstGeom prst="rect">
            <a:avLst/>
          </a:prstGeom>
          <a:no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7" name="Text Box 4"/>
          <p:cNvSpPr txBox="1">
            <a:spLocks noChangeArrowheads="1"/>
          </p:cNvSpPr>
          <p:nvPr/>
        </p:nvSpPr>
        <p:spPr bwMode="auto">
          <a:xfrm>
            <a:off x="1259358" y="6158631"/>
            <a:ext cx="1655763" cy="366713"/>
          </a:xfrm>
          <a:prstGeom prst="rect">
            <a:avLst/>
          </a:prstGeom>
          <a:noFill/>
          <a:ln w="9525">
            <a:noFill/>
            <a:miter lim="800000"/>
          </a:ln>
          <a:effectLst/>
        </p:spPr>
        <p:txBody>
          <a:bodyPr>
            <a:spAutoFit/>
          </a:bodyPr>
          <a:lstStyle/>
          <a:p>
            <a:pPr>
              <a:spcBef>
                <a:spcPct val="50000"/>
              </a:spcBef>
            </a:pPr>
            <a:endParaRPr lang="zh-CN" altLang="zh-CN" b="0">
              <a:latin typeface="STXinwei" pitchFamily="2" charset="-122"/>
              <a:ea typeface="STXinwei" pitchFamily="2" charset="-122"/>
            </a:endParaRPr>
          </a:p>
        </p:txBody>
      </p:sp>
      <p:sp>
        <p:nvSpPr>
          <p:cNvPr id="8" name="Rectangle 5"/>
          <p:cNvSpPr>
            <a:spLocks noChangeArrowheads="1"/>
          </p:cNvSpPr>
          <p:nvPr/>
        </p:nvSpPr>
        <p:spPr bwMode="auto">
          <a:xfrm>
            <a:off x="1907058" y="6086672"/>
            <a:ext cx="1584325" cy="360363"/>
          </a:xfrm>
          <a:prstGeom prst="rect">
            <a:avLst/>
          </a:prstGeom>
          <a:solidFill>
            <a:schemeClr val="bg1"/>
          </a:solidFill>
          <a:ln w="9525">
            <a:noFill/>
            <a:miter lim="800000"/>
          </a:ln>
          <a:effectLst/>
        </p:spPr>
        <p:txBody>
          <a:bodyPr wrap="none" anchor="ctr"/>
          <a:lstStyle/>
          <a:p>
            <a:pPr algn="ctr"/>
            <a:r>
              <a:rPr lang="zh-CN" altLang="en-US" sz="2000" b="1" dirty="0">
                <a:solidFill>
                  <a:srgbClr val="0000FF"/>
                </a:solidFill>
                <a:latin typeface="STXinwei" pitchFamily="2" charset="-122"/>
                <a:ea typeface="STXinwei" pitchFamily="2" charset="-122"/>
              </a:rPr>
              <a:t>物理内存</a:t>
            </a:r>
            <a:endParaRPr lang="zh-CN" altLang="en-US" sz="2000" b="1" dirty="0">
              <a:solidFill>
                <a:srgbClr val="0000FF"/>
              </a:solidFill>
              <a:latin typeface="STXinwei" pitchFamily="2" charset="-122"/>
              <a:ea typeface="STXinwei" pitchFamily="2" charset="-122"/>
            </a:endParaRPr>
          </a:p>
        </p:txBody>
      </p:sp>
      <p:sp>
        <p:nvSpPr>
          <p:cNvPr id="9" name="Text Box 6"/>
          <p:cNvSpPr txBox="1">
            <a:spLocks noChangeArrowheads="1"/>
          </p:cNvSpPr>
          <p:nvPr/>
        </p:nvSpPr>
        <p:spPr bwMode="auto">
          <a:xfrm>
            <a:off x="683568" y="5869706"/>
            <a:ext cx="1728787" cy="366713"/>
          </a:xfrm>
          <a:prstGeom prst="rect">
            <a:avLst/>
          </a:prstGeom>
          <a:noFill/>
          <a:ln w="9525">
            <a:noFill/>
            <a:miter lim="800000"/>
          </a:ln>
          <a:effectLst/>
        </p:spPr>
        <p:txBody>
          <a:bodyPr>
            <a:spAutoFit/>
          </a:bodyPr>
          <a:lstStyle/>
          <a:p>
            <a:pPr>
              <a:spcBef>
                <a:spcPct val="50000"/>
              </a:spcBef>
            </a:pPr>
            <a:r>
              <a:rPr lang="en-US" altLang="zh-CN" sz="1800" b="1" dirty="0">
                <a:latin typeface="STXinwei" pitchFamily="2" charset="-122"/>
                <a:ea typeface="STXinwei" pitchFamily="2" charset="-122"/>
                <a:cs typeface="Times New Roman" pitchFamily="18" charset="0"/>
              </a:rPr>
              <a:t>0x00000000</a:t>
            </a:r>
            <a:endParaRPr lang="en-US" altLang="zh-CN" sz="1800" b="1" dirty="0">
              <a:latin typeface="STXinwei" pitchFamily="2" charset="-122"/>
              <a:ea typeface="STXinwei" pitchFamily="2" charset="-122"/>
              <a:cs typeface="Times New Roman" pitchFamily="18" charset="0"/>
            </a:endParaRPr>
          </a:p>
        </p:txBody>
      </p:sp>
      <p:sp>
        <p:nvSpPr>
          <p:cNvPr id="10" name="Rectangle 7"/>
          <p:cNvSpPr>
            <a:spLocks noChangeArrowheads="1"/>
          </p:cNvSpPr>
          <p:nvPr/>
        </p:nvSpPr>
        <p:spPr bwMode="auto">
          <a:xfrm>
            <a:off x="1980083" y="5509344"/>
            <a:ext cx="1584325" cy="576262"/>
          </a:xfrm>
          <a:prstGeom prst="rect">
            <a:avLst/>
          </a:prstGeom>
          <a:solidFill>
            <a:srgbClr val="FF9900"/>
          </a:solidFill>
          <a:ln w="9525">
            <a:solidFill>
              <a:schemeClr val="tx1"/>
            </a:solidFill>
            <a:miter lim="800000"/>
          </a:ln>
          <a:effectLst/>
        </p:spPr>
        <p:txBody>
          <a:bodyPr wrap="none" anchor="ctr"/>
          <a:lstStyle/>
          <a:p>
            <a:pPr algn="ctr"/>
            <a:r>
              <a:rPr lang="zh-CN" altLang="en-US" sz="1400" b="1" dirty="0">
                <a:solidFill>
                  <a:srgbClr val="0000FF"/>
                </a:solidFill>
                <a:effectLst/>
                <a:latin typeface="STXinwei" pitchFamily="2" charset="-122"/>
                <a:ea typeface="STXinwei" pitchFamily="2" charset="-122"/>
              </a:rPr>
              <a:t>内核代码</a:t>
            </a:r>
            <a:endParaRPr lang="zh-CN" altLang="en-US" sz="1400" b="1" dirty="0">
              <a:solidFill>
                <a:srgbClr val="0000FF"/>
              </a:solidFill>
              <a:effectLst/>
              <a:latin typeface="STXinwei" pitchFamily="2" charset="-122"/>
              <a:ea typeface="STXinwei" pitchFamily="2" charset="-122"/>
            </a:endParaRPr>
          </a:p>
          <a:p>
            <a:pPr algn="ctr"/>
            <a:r>
              <a:rPr lang="zh-CN" altLang="en-US" sz="1400" b="1" dirty="0">
                <a:solidFill>
                  <a:srgbClr val="0000FF"/>
                </a:solidFill>
                <a:effectLst/>
                <a:latin typeface="STXinwei" pitchFamily="2" charset="-122"/>
                <a:ea typeface="STXinwei" pitchFamily="2" charset="-122"/>
              </a:rPr>
              <a:t>内核静态数据</a:t>
            </a:r>
            <a:endParaRPr lang="zh-CN" altLang="en-US" sz="1400" b="1" dirty="0">
              <a:solidFill>
                <a:srgbClr val="0000FF"/>
              </a:solidFill>
              <a:effectLst/>
              <a:latin typeface="STXinwei" pitchFamily="2" charset="-122"/>
              <a:ea typeface="STXinwei" pitchFamily="2" charset="-122"/>
            </a:endParaRPr>
          </a:p>
        </p:txBody>
      </p:sp>
      <p:sp>
        <p:nvSpPr>
          <p:cNvPr id="11" name="Text Box 8"/>
          <p:cNvSpPr txBox="1">
            <a:spLocks noChangeArrowheads="1"/>
          </p:cNvSpPr>
          <p:nvPr/>
        </p:nvSpPr>
        <p:spPr bwMode="auto">
          <a:xfrm>
            <a:off x="683568" y="5366469"/>
            <a:ext cx="1728787" cy="366712"/>
          </a:xfrm>
          <a:prstGeom prst="rect">
            <a:avLst/>
          </a:prstGeom>
          <a:noFill/>
          <a:ln w="9525">
            <a:noFill/>
            <a:miter lim="800000"/>
          </a:ln>
          <a:effectLst/>
        </p:spPr>
        <p:txBody>
          <a:bodyPr>
            <a:spAutoFit/>
          </a:bodyPr>
          <a:lstStyle/>
          <a:p>
            <a:pPr>
              <a:spcBef>
                <a:spcPct val="50000"/>
              </a:spcBef>
            </a:pPr>
            <a:r>
              <a:rPr lang="en-US" altLang="zh-CN" sz="1800" b="1" dirty="0">
                <a:latin typeface="STXinwei" pitchFamily="2" charset="-122"/>
                <a:ea typeface="STXinwei" pitchFamily="2" charset="-122"/>
                <a:cs typeface="Times New Roman" pitchFamily="18" charset="0"/>
              </a:rPr>
              <a:t>0x00400000</a:t>
            </a:r>
            <a:endParaRPr lang="en-US" altLang="zh-CN" sz="1800" b="1" dirty="0">
              <a:latin typeface="STXinwei" pitchFamily="2" charset="-122"/>
              <a:ea typeface="STXinwei" pitchFamily="2" charset="-122"/>
              <a:cs typeface="Times New Roman" pitchFamily="18" charset="0"/>
            </a:endParaRPr>
          </a:p>
        </p:txBody>
      </p:sp>
      <p:sp>
        <p:nvSpPr>
          <p:cNvPr id="12" name="Rectangle 9"/>
          <p:cNvSpPr>
            <a:spLocks noChangeArrowheads="1"/>
          </p:cNvSpPr>
          <p:nvPr/>
        </p:nvSpPr>
        <p:spPr bwMode="auto">
          <a:xfrm>
            <a:off x="1980083" y="4790206"/>
            <a:ext cx="1584325" cy="144463"/>
          </a:xfrm>
          <a:prstGeom prst="rect">
            <a:avLst/>
          </a:prstGeom>
          <a:solidFill>
            <a:srgbClr val="FF9900"/>
          </a:solidFill>
          <a:ln w="9525">
            <a:solidFill>
              <a:schemeClr val="tx1"/>
            </a:solidFill>
            <a:miter lim="800000"/>
          </a:ln>
          <a:effectLst/>
        </p:spPr>
        <p:txBody>
          <a:bodyPr wrap="none" anchor="ctr"/>
          <a:lstStyle/>
          <a:p>
            <a:pPr algn="ctr"/>
            <a:endParaRPr lang="zh-CN" altLang="zh-CN" sz="1400" b="0">
              <a:latin typeface="STXinwei" pitchFamily="2" charset="-122"/>
              <a:ea typeface="STXinwei" pitchFamily="2" charset="-122"/>
            </a:endParaRPr>
          </a:p>
        </p:txBody>
      </p:sp>
      <p:sp>
        <p:nvSpPr>
          <p:cNvPr id="13" name="Rectangle 10"/>
          <p:cNvSpPr>
            <a:spLocks noChangeArrowheads="1"/>
          </p:cNvSpPr>
          <p:nvPr/>
        </p:nvSpPr>
        <p:spPr bwMode="auto">
          <a:xfrm>
            <a:off x="1980083" y="3637681"/>
            <a:ext cx="1584325" cy="71438"/>
          </a:xfrm>
          <a:prstGeom prst="rect">
            <a:avLst/>
          </a:prstGeom>
          <a:solidFill>
            <a:srgbClr val="FF9900"/>
          </a:solidFill>
          <a:ln w="9525">
            <a:solidFill>
              <a:schemeClr val="tx1"/>
            </a:solidFill>
            <a:miter lim="800000"/>
          </a:ln>
          <a:effectLst/>
        </p:spPr>
        <p:txBody>
          <a:bodyPr wrap="none" anchor="ctr"/>
          <a:lstStyle/>
          <a:p>
            <a:pPr algn="ctr"/>
            <a:endParaRPr lang="zh-CN" altLang="zh-CN" sz="1400" b="0">
              <a:latin typeface="STXinwei" pitchFamily="2" charset="-122"/>
              <a:ea typeface="STXinwei" pitchFamily="2" charset="-122"/>
            </a:endParaRPr>
          </a:p>
        </p:txBody>
      </p:sp>
      <p:sp>
        <p:nvSpPr>
          <p:cNvPr id="14" name="Rectangle 11"/>
          <p:cNvSpPr>
            <a:spLocks noChangeArrowheads="1"/>
          </p:cNvSpPr>
          <p:nvPr/>
        </p:nvSpPr>
        <p:spPr bwMode="auto">
          <a:xfrm>
            <a:off x="1980083" y="2845519"/>
            <a:ext cx="1584325" cy="144462"/>
          </a:xfrm>
          <a:prstGeom prst="rect">
            <a:avLst/>
          </a:prstGeom>
          <a:solidFill>
            <a:srgbClr val="FF9900"/>
          </a:solidFill>
          <a:ln w="9525">
            <a:solidFill>
              <a:schemeClr val="tx1"/>
            </a:solidFill>
            <a:miter lim="800000"/>
          </a:ln>
          <a:effectLst/>
        </p:spPr>
        <p:txBody>
          <a:bodyPr wrap="none" anchor="ctr"/>
          <a:lstStyle/>
          <a:p>
            <a:pPr algn="ctr"/>
            <a:endParaRPr lang="zh-CN" altLang="zh-CN" sz="1400" b="0">
              <a:latin typeface="STXinwei" pitchFamily="2" charset="-122"/>
              <a:ea typeface="STXinwei" pitchFamily="2" charset="-122"/>
            </a:endParaRPr>
          </a:p>
        </p:txBody>
      </p:sp>
      <p:sp>
        <p:nvSpPr>
          <p:cNvPr id="15" name="Text Box 12"/>
          <p:cNvSpPr txBox="1">
            <a:spLocks noChangeArrowheads="1"/>
          </p:cNvSpPr>
          <p:nvPr/>
        </p:nvSpPr>
        <p:spPr bwMode="auto">
          <a:xfrm>
            <a:off x="683568" y="2053356"/>
            <a:ext cx="1728787" cy="366713"/>
          </a:xfrm>
          <a:prstGeom prst="rect">
            <a:avLst/>
          </a:prstGeom>
          <a:noFill/>
          <a:ln w="9525">
            <a:noFill/>
            <a:miter lim="800000"/>
          </a:ln>
          <a:effectLst/>
        </p:spPr>
        <p:txBody>
          <a:bodyPr>
            <a:spAutoFit/>
          </a:bodyPr>
          <a:lstStyle/>
          <a:p>
            <a:pPr>
              <a:spcBef>
                <a:spcPct val="50000"/>
              </a:spcBef>
            </a:pPr>
            <a:r>
              <a:rPr lang="en-US" altLang="zh-CN" sz="1800" b="1">
                <a:latin typeface="STXinwei" pitchFamily="2" charset="-122"/>
                <a:ea typeface="STXinwei" pitchFamily="2" charset="-122"/>
                <a:cs typeface="Times New Roman" pitchFamily="18" charset="0"/>
              </a:rPr>
              <a:t>0x20000000</a:t>
            </a:r>
            <a:endParaRPr lang="en-US" altLang="zh-CN" sz="1800" b="1">
              <a:latin typeface="STXinwei" pitchFamily="2" charset="-122"/>
              <a:ea typeface="STXinwei" pitchFamily="2" charset="-122"/>
              <a:cs typeface="Times New Roman" pitchFamily="18" charset="0"/>
            </a:endParaRPr>
          </a:p>
        </p:txBody>
      </p:sp>
      <p:cxnSp>
        <p:nvCxnSpPr>
          <p:cNvPr id="16" name="AutoShape 13"/>
          <p:cNvCxnSpPr>
            <a:cxnSpLocks noChangeShapeType="1"/>
            <a:stCxn id="10" idx="3"/>
            <a:endCxn id="12" idx="3"/>
          </p:cNvCxnSpPr>
          <p:nvPr/>
        </p:nvCxnSpPr>
        <p:spPr bwMode="auto">
          <a:xfrm flipV="1">
            <a:off x="3564408" y="4863231"/>
            <a:ext cx="1588" cy="935038"/>
          </a:xfrm>
          <a:prstGeom prst="curvedConnector3">
            <a:avLst>
              <a:gd name="adj1" fmla="val 14400000"/>
            </a:avLst>
          </a:prstGeom>
          <a:noFill/>
          <a:ln w="9525">
            <a:solidFill>
              <a:schemeClr val="tx1"/>
            </a:solidFill>
            <a:round/>
            <a:tailEnd type="triangle" w="med" len="med"/>
          </a:ln>
          <a:effectLst/>
        </p:spPr>
      </p:cxnSp>
      <p:cxnSp>
        <p:nvCxnSpPr>
          <p:cNvPr id="17" name="AutoShape 14"/>
          <p:cNvCxnSpPr>
            <a:cxnSpLocks noChangeShapeType="1"/>
            <a:stCxn id="12" idx="3"/>
            <a:endCxn id="13" idx="3"/>
          </p:cNvCxnSpPr>
          <p:nvPr/>
        </p:nvCxnSpPr>
        <p:spPr bwMode="auto">
          <a:xfrm flipV="1">
            <a:off x="3564408" y="3674194"/>
            <a:ext cx="1588" cy="1189037"/>
          </a:xfrm>
          <a:prstGeom prst="curvedConnector3">
            <a:avLst>
              <a:gd name="adj1" fmla="val 14400000"/>
            </a:avLst>
          </a:prstGeom>
          <a:noFill/>
          <a:ln w="9525">
            <a:solidFill>
              <a:schemeClr val="tx1"/>
            </a:solidFill>
            <a:round/>
            <a:tailEnd type="triangle" w="med" len="med"/>
          </a:ln>
          <a:effectLst/>
        </p:spPr>
      </p:cxnSp>
      <p:cxnSp>
        <p:nvCxnSpPr>
          <p:cNvPr id="18" name="AutoShape 15"/>
          <p:cNvCxnSpPr>
            <a:cxnSpLocks noChangeShapeType="1"/>
            <a:stCxn id="13" idx="3"/>
            <a:endCxn id="14" idx="3"/>
          </p:cNvCxnSpPr>
          <p:nvPr/>
        </p:nvCxnSpPr>
        <p:spPr bwMode="auto">
          <a:xfrm flipV="1">
            <a:off x="3564408" y="2918544"/>
            <a:ext cx="1588" cy="755650"/>
          </a:xfrm>
          <a:prstGeom prst="curvedConnector3">
            <a:avLst>
              <a:gd name="adj1" fmla="val 14400000"/>
            </a:avLst>
          </a:prstGeom>
          <a:noFill/>
          <a:ln w="9525">
            <a:solidFill>
              <a:schemeClr val="tx1"/>
            </a:solidFill>
            <a:round/>
            <a:tailEnd type="triangle" w="med" len="med"/>
          </a:ln>
          <a:effectLst/>
        </p:spPr>
      </p:cxnSp>
      <p:cxnSp>
        <p:nvCxnSpPr>
          <p:cNvPr id="19" name="AutoShape 16"/>
          <p:cNvCxnSpPr>
            <a:cxnSpLocks noChangeShapeType="1"/>
            <a:stCxn id="10" idx="1"/>
            <a:endCxn id="12" idx="1"/>
          </p:cNvCxnSpPr>
          <p:nvPr/>
        </p:nvCxnSpPr>
        <p:spPr bwMode="auto">
          <a:xfrm rot="10800000" flipH="1">
            <a:off x="1980083" y="4863231"/>
            <a:ext cx="1588" cy="935038"/>
          </a:xfrm>
          <a:prstGeom prst="curvedConnector3">
            <a:avLst>
              <a:gd name="adj1" fmla="val -14400000"/>
            </a:avLst>
          </a:prstGeom>
          <a:noFill/>
          <a:ln w="9525">
            <a:solidFill>
              <a:schemeClr val="tx1"/>
            </a:solidFill>
            <a:round/>
            <a:tailEnd type="triangle" w="med" len="med"/>
          </a:ln>
          <a:effectLst/>
        </p:spPr>
      </p:cxnSp>
      <p:cxnSp>
        <p:nvCxnSpPr>
          <p:cNvPr id="20" name="AutoShape 17"/>
          <p:cNvCxnSpPr>
            <a:cxnSpLocks noChangeShapeType="1"/>
            <a:stCxn id="12" idx="1"/>
            <a:endCxn id="13" idx="1"/>
          </p:cNvCxnSpPr>
          <p:nvPr/>
        </p:nvCxnSpPr>
        <p:spPr bwMode="auto">
          <a:xfrm rot="10800000" flipH="1">
            <a:off x="1980083" y="3674194"/>
            <a:ext cx="1588" cy="1189037"/>
          </a:xfrm>
          <a:prstGeom prst="curvedConnector3">
            <a:avLst>
              <a:gd name="adj1" fmla="val -14400000"/>
            </a:avLst>
          </a:prstGeom>
          <a:noFill/>
          <a:ln w="9525">
            <a:solidFill>
              <a:schemeClr val="tx1"/>
            </a:solidFill>
            <a:round/>
            <a:tailEnd type="triangle" w="med" len="med"/>
          </a:ln>
          <a:effectLst/>
        </p:spPr>
      </p:cxnSp>
      <p:sp>
        <p:nvSpPr>
          <p:cNvPr id="21" name="Rectangle 18"/>
          <p:cNvSpPr>
            <a:spLocks noChangeArrowheads="1"/>
          </p:cNvSpPr>
          <p:nvPr/>
        </p:nvSpPr>
        <p:spPr bwMode="auto">
          <a:xfrm>
            <a:off x="1980083" y="3925019"/>
            <a:ext cx="1584325" cy="504825"/>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22" name="Rectangle 19"/>
          <p:cNvSpPr>
            <a:spLocks noChangeArrowheads="1"/>
          </p:cNvSpPr>
          <p:nvPr/>
        </p:nvSpPr>
        <p:spPr bwMode="auto">
          <a:xfrm>
            <a:off x="1980083" y="2269256"/>
            <a:ext cx="1584325" cy="504825"/>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23" name="Rectangle 20"/>
          <p:cNvSpPr>
            <a:spLocks noChangeArrowheads="1"/>
          </p:cNvSpPr>
          <p:nvPr/>
        </p:nvSpPr>
        <p:spPr bwMode="auto">
          <a:xfrm>
            <a:off x="1980083" y="5077544"/>
            <a:ext cx="1584325" cy="431800"/>
          </a:xfrm>
          <a:prstGeom prst="rect">
            <a:avLst/>
          </a:prstGeom>
          <a:solidFill>
            <a:schemeClr val="accent1"/>
          </a:solidFill>
          <a:ln w="9525">
            <a:solidFill>
              <a:schemeClr val="tx1"/>
            </a:solidFill>
            <a:miter lim="800000"/>
          </a:ln>
          <a:effectLst/>
        </p:spPr>
        <p:txBody>
          <a:bodyPr wrap="none" anchor="ctr"/>
          <a:lstStyle/>
          <a:p>
            <a:pPr algn="ctr"/>
            <a:r>
              <a:rPr lang="zh-CN" altLang="en-US" b="1">
                <a:solidFill>
                  <a:srgbClr val="0000FF"/>
                </a:solidFill>
                <a:effectLst/>
                <a:latin typeface="STXinwei" pitchFamily="2" charset="-122"/>
                <a:ea typeface="STXinwei" pitchFamily="2" charset="-122"/>
              </a:rPr>
              <a:t>用户代码或数据</a:t>
            </a:r>
            <a:endParaRPr lang="zh-CN" altLang="en-US" b="1">
              <a:solidFill>
                <a:srgbClr val="0000FF"/>
              </a:solidFill>
              <a:effectLst/>
              <a:latin typeface="STXinwei" pitchFamily="2" charset="-122"/>
              <a:ea typeface="STXinwei" pitchFamily="2" charset="-122"/>
            </a:endParaRPr>
          </a:p>
        </p:txBody>
      </p:sp>
      <p:sp>
        <p:nvSpPr>
          <p:cNvPr id="24" name="Rectangle 21"/>
          <p:cNvSpPr>
            <a:spLocks noChangeArrowheads="1"/>
          </p:cNvSpPr>
          <p:nvPr/>
        </p:nvSpPr>
        <p:spPr bwMode="auto">
          <a:xfrm>
            <a:off x="5220171" y="1340768"/>
            <a:ext cx="1800225" cy="4746426"/>
          </a:xfrm>
          <a:prstGeom prst="rect">
            <a:avLst/>
          </a:prstGeom>
          <a:no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25" name="Line 22"/>
          <p:cNvSpPr>
            <a:spLocks noChangeShapeType="1"/>
          </p:cNvSpPr>
          <p:nvPr/>
        </p:nvSpPr>
        <p:spPr bwMode="auto">
          <a:xfrm>
            <a:off x="5220171" y="3132856"/>
            <a:ext cx="1800225" cy="0"/>
          </a:xfrm>
          <a:prstGeom prst="line">
            <a:avLst/>
          </a:prstGeom>
          <a:noFill/>
          <a:ln w="28575">
            <a:solidFill>
              <a:schemeClr val="tx1"/>
            </a:solidFill>
            <a:round/>
          </a:ln>
          <a:effectLst/>
        </p:spPr>
        <p:txBody>
          <a:bodyPr/>
          <a:lstStyle/>
          <a:p>
            <a:endParaRPr lang="zh-CN" altLang="en-US">
              <a:latin typeface="STXinwei" pitchFamily="2" charset="-122"/>
              <a:ea typeface="STXinwei" pitchFamily="2" charset="-122"/>
            </a:endParaRPr>
          </a:p>
        </p:txBody>
      </p:sp>
      <p:sp>
        <p:nvSpPr>
          <p:cNvPr id="26" name="Text Box 23"/>
          <p:cNvSpPr txBox="1">
            <a:spLocks noChangeArrowheads="1"/>
          </p:cNvSpPr>
          <p:nvPr/>
        </p:nvSpPr>
        <p:spPr bwMode="auto">
          <a:xfrm>
            <a:off x="7164858" y="2916956"/>
            <a:ext cx="1728788" cy="366713"/>
          </a:xfrm>
          <a:prstGeom prst="rect">
            <a:avLst/>
          </a:prstGeom>
          <a:noFill/>
          <a:ln w="9525">
            <a:noFill/>
            <a:miter lim="800000"/>
          </a:ln>
          <a:effectLst/>
        </p:spPr>
        <p:txBody>
          <a:bodyPr>
            <a:spAutoFit/>
          </a:bodyPr>
          <a:lstStyle/>
          <a:p>
            <a:pPr>
              <a:spcBef>
                <a:spcPct val="50000"/>
              </a:spcBef>
            </a:pPr>
            <a:r>
              <a:rPr lang="en-US" altLang="zh-CN" sz="1800" b="1">
                <a:latin typeface="STXinwei" pitchFamily="2" charset="-122"/>
                <a:ea typeface="STXinwei" pitchFamily="2" charset="-122"/>
                <a:cs typeface="Times New Roman" pitchFamily="18" charset="0"/>
              </a:rPr>
              <a:t>0xc0000000</a:t>
            </a:r>
            <a:endParaRPr lang="en-US" altLang="zh-CN" sz="1800" b="1">
              <a:latin typeface="STXinwei" pitchFamily="2" charset="-122"/>
              <a:ea typeface="STXinwei" pitchFamily="2" charset="-122"/>
              <a:cs typeface="Times New Roman" pitchFamily="18" charset="0"/>
            </a:endParaRPr>
          </a:p>
        </p:txBody>
      </p:sp>
      <p:sp>
        <p:nvSpPr>
          <p:cNvPr id="27" name="Rectangle 24"/>
          <p:cNvSpPr>
            <a:spLocks noChangeArrowheads="1"/>
          </p:cNvSpPr>
          <p:nvPr/>
        </p:nvSpPr>
        <p:spPr bwMode="auto">
          <a:xfrm>
            <a:off x="5291608" y="6158680"/>
            <a:ext cx="1728788" cy="288355"/>
          </a:xfrm>
          <a:prstGeom prst="rect">
            <a:avLst/>
          </a:prstGeom>
          <a:solidFill>
            <a:schemeClr val="bg1"/>
          </a:solidFill>
          <a:ln w="9525">
            <a:noFill/>
            <a:miter lim="800000"/>
          </a:ln>
          <a:effectLst/>
        </p:spPr>
        <p:txBody>
          <a:bodyPr wrap="none" anchor="ctr"/>
          <a:lstStyle/>
          <a:p>
            <a:pPr algn="ctr"/>
            <a:r>
              <a:rPr lang="zh-CN" altLang="en-US" sz="2000" b="1" dirty="0">
                <a:solidFill>
                  <a:srgbClr val="0000FF"/>
                </a:solidFill>
                <a:latin typeface="STXinwei" pitchFamily="2" charset="-122"/>
                <a:ea typeface="STXinwei" pitchFamily="2" charset="-122"/>
              </a:rPr>
              <a:t>虚拟空间</a:t>
            </a:r>
            <a:endParaRPr lang="zh-CN" altLang="en-US" sz="2000" b="1" dirty="0">
              <a:solidFill>
                <a:srgbClr val="0000FF"/>
              </a:solidFill>
              <a:latin typeface="STXinwei" pitchFamily="2" charset="-122"/>
              <a:ea typeface="STXinwei" pitchFamily="2" charset="-122"/>
            </a:endParaRPr>
          </a:p>
        </p:txBody>
      </p:sp>
      <p:sp>
        <p:nvSpPr>
          <p:cNvPr id="28" name="Text Box 25"/>
          <p:cNvSpPr txBox="1">
            <a:spLocks noChangeArrowheads="1"/>
          </p:cNvSpPr>
          <p:nvPr/>
        </p:nvSpPr>
        <p:spPr bwMode="auto">
          <a:xfrm>
            <a:off x="755328" y="2269256"/>
            <a:ext cx="1296987" cy="369332"/>
          </a:xfrm>
          <a:prstGeom prst="rect">
            <a:avLst/>
          </a:prstGeom>
          <a:noFill/>
          <a:ln w="9525">
            <a:noFill/>
            <a:miter lim="800000"/>
          </a:ln>
          <a:effectLst/>
        </p:spPr>
        <p:txBody>
          <a:bodyPr>
            <a:spAutoFit/>
          </a:bodyPr>
          <a:lstStyle/>
          <a:p>
            <a:pPr>
              <a:spcBef>
                <a:spcPct val="50000"/>
              </a:spcBef>
            </a:pPr>
            <a:r>
              <a:rPr lang="zh-CN" altLang="en-US" sz="1800" b="1" dirty="0">
                <a:latin typeface="STXinwei" pitchFamily="2" charset="-122"/>
                <a:ea typeface="STXinwei" pitchFamily="2" charset="-122"/>
                <a:cs typeface="Times New Roman" pitchFamily="18" charset="0"/>
              </a:rPr>
              <a:t>（</a:t>
            </a:r>
            <a:r>
              <a:rPr lang="en-US" altLang="zh-CN" sz="1800" b="1" dirty="0">
                <a:latin typeface="STXinwei" pitchFamily="2" charset="-122"/>
                <a:ea typeface="STXinwei" pitchFamily="2" charset="-122"/>
                <a:cs typeface="Times New Roman" pitchFamily="18" charset="0"/>
              </a:rPr>
              <a:t>512M</a:t>
            </a:r>
            <a:r>
              <a:rPr lang="zh-CN" altLang="en-US" sz="1800" b="1" dirty="0">
                <a:latin typeface="STXinwei" pitchFamily="2" charset="-122"/>
                <a:ea typeface="STXinwei" pitchFamily="2" charset="-122"/>
                <a:cs typeface="Times New Roman" pitchFamily="18" charset="0"/>
              </a:rPr>
              <a:t>）</a:t>
            </a:r>
            <a:endParaRPr lang="zh-CN" altLang="en-US" sz="1800" b="1" dirty="0">
              <a:latin typeface="STXinwei" pitchFamily="2" charset="-122"/>
              <a:ea typeface="STXinwei" pitchFamily="2" charset="-122"/>
              <a:cs typeface="Times New Roman" pitchFamily="18" charset="0"/>
            </a:endParaRPr>
          </a:p>
        </p:txBody>
      </p:sp>
      <p:sp>
        <p:nvSpPr>
          <p:cNvPr id="29" name="Text Box 26"/>
          <p:cNvSpPr txBox="1">
            <a:spLocks noChangeArrowheads="1"/>
          </p:cNvSpPr>
          <p:nvPr/>
        </p:nvSpPr>
        <p:spPr bwMode="auto">
          <a:xfrm>
            <a:off x="7307733" y="3205881"/>
            <a:ext cx="1296988" cy="366713"/>
          </a:xfrm>
          <a:prstGeom prst="rect">
            <a:avLst/>
          </a:prstGeom>
          <a:noFill/>
          <a:ln w="9525">
            <a:noFill/>
            <a:miter lim="800000"/>
          </a:ln>
          <a:effectLst/>
        </p:spPr>
        <p:txBody>
          <a:bodyPr>
            <a:spAutoFit/>
          </a:bodyPr>
          <a:lstStyle/>
          <a:p>
            <a:pPr>
              <a:spcBef>
                <a:spcPct val="50000"/>
              </a:spcBef>
            </a:pPr>
            <a:r>
              <a:rPr lang="zh-CN" altLang="en-US" sz="1800" b="1">
                <a:latin typeface="STXinwei" pitchFamily="2" charset="-122"/>
                <a:ea typeface="STXinwei" pitchFamily="2" charset="-122"/>
                <a:cs typeface="Times New Roman" pitchFamily="18" charset="0"/>
              </a:rPr>
              <a:t>（</a:t>
            </a:r>
            <a:r>
              <a:rPr lang="en-US" altLang="zh-CN" sz="1800" b="1">
                <a:latin typeface="STXinwei" pitchFamily="2" charset="-122"/>
                <a:ea typeface="STXinwei" pitchFamily="2" charset="-122"/>
                <a:cs typeface="Times New Roman" pitchFamily="18" charset="0"/>
              </a:rPr>
              <a:t>3G</a:t>
            </a:r>
            <a:r>
              <a:rPr lang="zh-CN" altLang="en-US" sz="1800" b="1">
                <a:latin typeface="STXinwei" pitchFamily="2" charset="-122"/>
                <a:ea typeface="STXinwei" pitchFamily="2" charset="-122"/>
                <a:cs typeface="Times New Roman" pitchFamily="18" charset="0"/>
              </a:rPr>
              <a:t>）</a:t>
            </a:r>
            <a:endParaRPr lang="zh-CN" altLang="en-US" sz="1800" b="1">
              <a:latin typeface="STXinwei" pitchFamily="2" charset="-122"/>
              <a:ea typeface="STXinwei" pitchFamily="2" charset="-122"/>
              <a:cs typeface="Times New Roman" pitchFamily="18" charset="0"/>
            </a:endParaRPr>
          </a:p>
        </p:txBody>
      </p:sp>
      <p:sp>
        <p:nvSpPr>
          <p:cNvPr id="30" name="Line 27"/>
          <p:cNvSpPr>
            <a:spLocks noChangeShapeType="1"/>
          </p:cNvSpPr>
          <p:nvPr/>
        </p:nvSpPr>
        <p:spPr bwMode="auto">
          <a:xfrm flipV="1">
            <a:off x="3564408" y="4358406"/>
            <a:ext cx="1655763" cy="719138"/>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31" name="Line 28"/>
          <p:cNvSpPr>
            <a:spLocks noChangeShapeType="1"/>
          </p:cNvSpPr>
          <p:nvPr/>
        </p:nvSpPr>
        <p:spPr bwMode="auto">
          <a:xfrm flipV="1">
            <a:off x="3564408" y="4861644"/>
            <a:ext cx="1655763" cy="647700"/>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32" name="Line 29"/>
          <p:cNvSpPr>
            <a:spLocks noChangeShapeType="1"/>
          </p:cNvSpPr>
          <p:nvPr/>
        </p:nvSpPr>
        <p:spPr bwMode="auto">
          <a:xfrm flipV="1">
            <a:off x="3564408" y="3566244"/>
            <a:ext cx="1655763" cy="358775"/>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33" name="Line 30"/>
          <p:cNvSpPr>
            <a:spLocks noChangeShapeType="1"/>
          </p:cNvSpPr>
          <p:nvPr/>
        </p:nvSpPr>
        <p:spPr bwMode="auto">
          <a:xfrm flipV="1">
            <a:off x="3564408" y="4069481"/>
            <a:ext cx="1655763" cy="360363"/>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34" name="Line 31"/>
          <p:cNvSpPr>
            <a:spLocks noChangeShapeType="1"/>
          </p:cNvSpPr>
          <p:nvPr/>
        </p:nvSpPr>
        <p:spPr bwMode="auto">
          <a:xfrm>
            <a:off x="3564408" y="2269256"/>
            <a:ext cx="1655763" cy="2089150"/>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35" name="Line 32"/>
          <p:cNvSpPr>
            <a:spLocks noChangeShapeType="1"/>
          </p:cNvSpPr>
          <p:nvPr/>
        </p:nvSpPr>
        <p:spPr bwMode="auto">
          <a:xfrm>
            <a:off x="3564408" y="2774081"/>
            <a:ext cx="1655763" cy="2951163"/>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36" name="Rectangle 33"/>
          <p:cNvSpPr>
            <a:spLocks noChangeArrowheads="1"/>
          </p:cNvSpPr>
          <p:nvPr/>
        </p:nvSpPr>
        <p:spPr bwMode="auto">
          <a:xfrm>
            <a:off x="5220171" y="4358406"/>
            <a:ext cx="1800225" cy="504825"/>
          </a:xfrm>
          <a:prstGeom prst="rect">
            <a:avLst/>
          </a:prstGeom>
          <a:solidFill>
            <a:srgbClr val="CCFFCC"/>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37" name="Rectangle 34"/>
          <p:cNvSpPr>
            <a:spLocks noChangeArrowheads="1"/>
          </p:cNvSpPr>
          <p:nvPr/>
        </p:nvSpPr>
        <p:spPr bwMode="auto">
          <a:xfrm>
            <a:off x="5220171" y="3566244"/>
            <a:ext cx="1800225" cy="504825"/>
          </a:xfrm>
          <a:prstGeom prst="rect">
            <a:avLst/>
          </a:prstGeom>
          <a:solidFill>
            <a:srgbClr val="CCFFCC"/>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38" name="Rectangle 35"/>
          <p:cNvSpPr>
            <a:spLocks noChangeArrowheads="1"/>
          </p:cNvSpPr>
          <p:nvPr/>
        </p:nvSpPr>
        <p:spPr bwMode="auto">
          <a:xfrm>
            <a:off x="5220171" y="4861644"/>
            <a:ext cx="1800225" cy="863600"/>
          </a:xfrm>
          <a:prstGeom prst="rect">
            <a:avLst/>
          </a:prstGeom>
          <a:solidFill>
            <a:srgbClr val="CCFFCC"/>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39" name="Rectangle 36"/>
          <p:cNvSpPr>
            <a:spLocks noChangeArrowheads="1"/>
          </p:cNvSpPr>
          <p:nvPr/>
        </p:nvSpPr>
        <p:spPr bwMode="auto">
          <a:xfrm>
            <a:off x="5220171" y="1907306"/>
            <a:ext cx="1800225" cy="1227138"/>
          </a:xfrm>
          <a:prstGeom prst="rect">
            <a:avLst/>
          </a:prstGeom>
          <a:solidFill>
            <a:srgbClr val="FFC000"/>
          </a:solidFill>
          <a:ln w="9525">
            <a:solidFill>
              <a:srgbClr val="FF0000"/>
            </a:solidFill>
            <a:miter lim="800000"/>
          </a:ln>
          <a:effectLst/>
        </p:spPr>
        <p:txBody>
          <a:bodyPr wrap="none" anchor="ctr"/>
          <a:lstStyle/>
          <a:p>
            <a:endParaRPr lang="zh-CN" altLang="en-US" sz="1400" b="0" dirty="0">
              <a:solidFill>
                <a:schemeClr val="tx2"/>
              </a:solidFill>
              <a:latin typeface="STXinwei" pitchFamily="2" charset="-122"/>
              <a:ea typeface="STXinwei" pitchFamily="2" charset="-122"/>
            </a:endParaRPr>
          </a:p>
        </p:txBody>
      </p:sp>
      <p:sp>
        <p:nvSpPr>
          <p:cNvPr id="40" name="Text Box 37"/>
          <p:cNvSpPr txBox="1">
            <a:spLocks noChangeArrowheads="1"/>
          </p:cNvSpPr>
          <p:nvPr/>
        </p:nvSpPr>
        <p:spPr bwMode="auto">
          <a:xfrm>
            <a:off x="7091833" y="5869706"/>
            <a:ext cx="1728788" cy="366713"/>
          </a:xfrm>
          <a:prstGeom prst="rect">
            <a:avLst/>
          </a:prstGeom>
          <a:noFill/>
          <a:ln w="9525">
            <a:noFill/>
            <a:miter lim="800000"/>
          </a:ln>
          <a:effectLst/>
        </p:spPr>
        <p:txBody>
          <a:bodyPr>
            <a:spAutoFit/>
          </a:bodyPr>
          <a:lstStyle/>
          <a:p>
            <a:pPr>
              <a:spcBef>
                <a:spcPct val="50000"/>
              </a:spcBef>
            </a:pPr>
            <a:r>
              <a:rPr lang="en-US" altLang="zh-CN" sz="1800" b="1">
                <a:latin typeface="STXinwei" pitchFamily="2" charset="-122"/>
                <a:ea typeface="STXinwei" pitchFamily="2" charset="-122"/>
                <a:cs typeface="Times New Roman" pitchFamily="18" charset="0"/>
              </a:rPr>
              <a:t>0x00000000</a:t>
            </a:r>
            <a:endParaRPr lang="en-US" altLang="zh-CN" sz="1800" b="1">
              <a:latin typeface="STXinwei" pitchFamily="2" charset="-122"/>
              <a:ea typeface="STXinwei" pitchFamily="2" charset="-122"/>
              <a:cs typeface="Times New Roman" pitchFamily="18" charset="0"/>
            </a:endParaRPr>
          </a:p>
        </p:txBody>
      </p:sp>
      <p:sp>
        <p:nvSpPr>
          <p:cNvPr id="41" name="Text Box 38"/>
          <p:cNvSpPr txBox="1">
            <a:spLocks noChangeArrowheads="1"/>
          </p:cNvSpPr>
          <p:nvPr/>
        </p:nvSpPr>
        <p:spPr bwMode="auto">
          <a:xfrm>
            <a:off x="7091833" y="1405656"/>
            <a:ext cx="1728788" cy="366713"/>
          </a:xfrm>
          <a:prstGeom prst="rect">
            <a:avLst/>
          </a:prstGeom>
          <a:noFill/>
          <a:ln w="9525">
            <a:noFill/>
            <a:miter lim="800000"/>
          </a:ln>
          <a:effectLst/>
        </p:spPr>
        <p:txBody>
          <a:bodyPr>
            <a:spAutoFit/>
          </a:bodyPr>
          <a:lstStyle/>
          <a:p>
            <a:pPr>
              <a:spcBef>
                <a:spcPct val="50000"/>
              </a:spcBef>
            </a:pPr>
            <a:r>
              <a:rPr lang="en-US" altLang="zh-CN" sz="1800" b="1">
                <a:latin typeface="STXinwei" pitchFamily="2" charset="-122"/>
                <a:ea typeface="STXinwei" pitchFamily="2" charset="-122"/>
                <a:cs typeface="Times New Roman" pitchFamily="18" charset="0"/>
              </a:rPr>
              <a:t>0xe0000000</a:t>
            </a:r>
            <a:endParaRPr lang="en-US" altLang="zh-CN" sz="1800" b="1">
              <a:latin typeface="STXinwei" pitchFamily="2" charset="-122"/>
              <a:ea typeface="STXinwei" pitchFamily="2" charset="-122"/>
              <a:cs typeface="Times New Roman" pitchFamily="18" charset="0"/>
            </a:endParaRPr>
          </a:p>
        </p:txBody>
      </p:sp>
      <p:sp>
        <p:nvSpPr>
          <p:cNvPr id="42" name="Line 39"/>
          <p:cNvSpPr>
            <a:spLocks noChangeShapeType="1"/>
          </p:cNvSpPr>
          <p:nvPr/>
        </p:nvSpPr>
        <p:spPr bwMode="auto">
          <a:xfrm flipV="1">
            <a:off x="3564408" y="1906240"/>
            <a:ext cx="1655763" cy="218554"/>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43" name="Line 40"/>
          <p:cNvSpPr>
            <a:spLocks noChangeShapeType="1"/>
          </p:cNvSpPr>
          <p:nvPr/>
        </p:nvSpPr>
        <p:spPr bwMode="auto">
          <a:xfrm flipV="1">
            <a:off x="3564408" y="3132856"/>
            <a:ext cx="1655763" cy="2952750"/>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0"/>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7" grpId="0" animBg="1"/>
      <p:bldP spid="29" grpId="0"/>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7" grpId="0" animBg="1"/>
      <p:bldP spid="38" grpId="0" animBg="1"/>
      <p:bldP spid="39" grpId="0" animBg="1"/>
      <p:bldP spid="40" grpId="0"/>
      <p:bldP spid="41" grpId="0"/>
      <p:bldP spid="42" grpId="0" animBg="1"/>
      <p:bldP spid="43"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STXinwei" pitchFamily="2" charset="-122"/>
                <a:ea typeface="STXinwei" pitchFamily="2" charset="-122"/>
              </a:rPr>
              <a:t>堆栈是记录</a:t>
            </a:r>
            <a:r>
              <a:rPr lang="en-US" altLang="zh-CN" dirty="0">
                <a:latin typeface="STXinwei" pitchFamily="2" charset="-122"/>
                <a:ea typeface="STXinwei" pitchFamily="2" charset="-122"/>
              </a:rPr>
              <a:t>C</a:t>
            </a:r>
            <a:r>
              <a:rPr lang="zh-CN" altLang="en-US" dirty="0">
                <a:latin typeface="STXinwei" pitchFamily="2" charset="-122"/>
                <a:ea typeface="STXinwei" pitchFamily="2" charset="-122"/>
              </a:rPr>
              <a:t>程序运行时调用路径和参数的空间</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函数调用框架</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传递参数</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保存返回地址</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提供局部变量空间</a:t>
            </a:r>
            <a:endParaRPr lang="zh-CN" altLang="en-US" dirty="0">
              <a:latin typeface="STXinwei" pitchFamily="2" charset="-122"/>
              <a:ea typeface="STXinwei" pitchFamily="2" charset="-122"/>
            </a:endParaRPr>
          </a:p>
          <a:p>
            <a:pPr lvl="1"/>
            <a:r>
              <a:rPr lang="en-US" altLang="zh-CN" dirty="0">
                <a:latin typeface="STXinwei" pitchFamily="2" charset="-122"/>
                <a:ea typeface="STXinwei" pitchFamily="2" charset="-122"/>
              </a:rPr>
              <a:t>……</a:t>
            </a:r>
            <a:endParaRPr lang="en-US" altLang="zh-CN" dirty="0">
              <a:latin typeface="STXinwei" pitchFamily="2" charset="-122"/>
              <a:ea typeface="STXinwei" pitchFamily="2" charset="-122"/>
            </a:endParaRPr>
          </a:p>
          <a:p>
            <a:r>
              <a:rPr lang="en-US" altLang="zh-CN" dirty="0">
                <a:latin typeface="STXinwei" pitchFamily="2" charset="-122"/>
                <a:ea typeface="STXinwei" pitchFamily="2" charset="-122"/>
              </a:rPr>
              <a:t>C</a:t>
            </a:r>
            <a:r>
              <a:rPr lang="zh-CN" altLang="en-US" dirty="0">
                <a:latin typeface="STXinwei" pitchFamily="2" charset="-122"/>
                <a:ea typeface="STXinwei" pitchFamily="2" charset="-122"/>
              </a:rPr>
              <a:t>语言编译器对堆栈的使用有一套规则</a:t>
            </a:r>
            <a:endParaRPr lang="zh-CN" altLang="en-US" dirty="0">
              <a:latin typeface="STXinwei" pitchFamily="2" charset="-122"/>
              <a:ea typeface="STXinwei" pitchFamily="2" charset="-122"/>
            </a:endParaRPr>
          </a:p>
          <a:p>
            <a:r>
              <a:rPr lang="zh-CN" altLang="en-US" dirty="0">
                <a:latin typeface="STXinwei" pitchFamily="2" charset="-122"/>
                <a:ea typeface="STXinwei" pitchFamily="2" charset="-122"/>
              </a:rPr>
              <a:t>堆栈运行机制的意义</a:t>
            </a:r>
            <a:endParaRPr lang="en-US" altLang="zh-CN" dirty="0">
              <a:latin typeface="STXinwei" pitchFamily="2" charset="-122"/>
              <a:ea typeface="STXinwei" pitchFamily="2" charset="-122"/>
            </a:endParaRPr>
          </a:p>
          <a:p>
            <a:pPr lvl="1"/>
            <a:r>
              <a:rPr lang="zh-CN" altLang="en-US" dirty="0">
                <a:latin typeface="STXinwei" pitchFamily="2" charset="-122"/>
                <a:ea typeface="STXinwei" pitchFamily="2" charset="-122"/>
              </a:rPr>
              <a:t>理解操作系统一些关键性代码的基础</a:t>
            </a:r>
            <a:endParaRPr kumimoji="1" lang="zh-CN" altLang="en-US" dirty="0">
              <a:latin typeface="STXinwei" pitchFamily="2" charset="-122"/>
              <a:ea typeface="STXinwei" pitchFamily="2"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堆栈</a:t>
            </a:r>
            <a:endParaRPr lang="zh-CN" altLang="en-US" dirty="0"/>
          </a:p>
        </p:txBody>
      </p:sp>
    </p:spTree>
  </p:cSld>
  <p:clrMapOvr>
    <a:masterClrMapping/>
  </p:clrMapOvr>
  <p:transition spd="slow">
    <p:wipe/>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pPr>
            <a:r>
              <a:rPr lang="en-US" altLang="zh-CN" dirty="0" err="1">
                <a:latin typeface="STXinwei" pitchFamily="2" charset="-122"/>
                <a:ea typeface="STXinwei" pitchFamily="2" charset="-122"/>
              </a:rPr>
              <a:t>esp</a:t>
            </a:r>
            <a:r>
              <a:rPr lang="zh-CN" altLang="en-US" dirty="0">
                <a:latin typeface="STXinwei" pitchFamily="2" charset="-122"/>
                <a:ea typeface="STXinwei" pitchFamily="2" charset="-122"/>
              </a:rPr>
              <a:t>：堆栈指针（</a:t>
            </a:r>
            <a:r>
              <a:rPr lang="en-US" altLang="zh-CN" dirty="0">
                <a:latin typeface="STXinwei" pitchFamily="2" charset="-122"/>
                <a:ea typeface="STXinwei" pitchFamily="2" charset="-122"/>
              </a:rPr>
              <a:t>stack pointer</a:t>
            </a:r>
            <a:r>
              <a:rPr lang="zh-CN" altLang="en-US" dirty="0">
                <a:latin typeface="STXinwei" pitchFamily="2" charset="-122"/>
                <a:ea typeface="STXinwei" pitchFamily="2" charset="-122"/>
              </a:rPr>
              <a:t>）</a:t>
            </a:r>
            <a:endParaRPr lang="en-US" altLang="zh-CN" dirty="0">
              <a:latin typeface="STXinwei" pitchFamily="2" charset="-122"/>
              <a:ea typeface="STXinwei" pitchFamily="2" charset="-122"/>
            </a:endParaRPr>
          </a:p>
          <a:p>
            <a:pPr lvl="1">
              <a:spcBef>
                <a:spcPts val="0"/>
              </a:spcBef>
            </a:pPr>
            <a:r>
              <a:rPr lang="zh-CN" altLang="en-US" dirty="0">
                <a:latin typeface="STXinwei" pitchFamily="2" charset="-122"/>
                <a:ea typeface="STXinwei" pitchFamily="2" charset="-122"/>
              </a:rPr>
              <a:t>指向系统栈最上面一个栈帧的栈顶 </a:t>
            </a:r>
            <a:endParaRPr lang="zh-CN" altLang="en-US" dirty="0">
              <a:latin typeface="STXinwei" pitchFamily="2" charset="-122"/>
              <a:ea typeface="STXinwei" pitchFamily="2" charset="-122"/>
            </a:endParaRPr>
          </a:p>
          <a:p>
            <a:pPr>
              <a:spcBef>
                <a:spcPts val="0"/>
              </a:spcBef>
            </a:pPr>
            <a:r>
              <a:rPr lang="en-US" altLang="zh-CN" dirty="0" err="1">
                <a:latin typeface="STXinwei" pitchFamily="2" charset="-122"/>
                <a:ea typeface="STXinwei" pitchFamily="2" charset="-122"/>
              </a:rPr>
              <a:t>ebp</a:t>
            </a:r>
            <a:r>
              <a:rPr lang="zh-CN" altLang="en-US" dirty="0">
                <a:latin typeface="STXinwei" pitchFamily="2" charset="-122"/>
                <a:ea typeface="STXinwei" pitchFamily="2" charset="-122"/>
              </a:rPr>
              <a:t>：基址指针（</a:t>
            </a:r>
            <a:r>
              <a:rPr lang="en-US" altLang="zh-CN" dirty="0">
                <a:latin typeface="STXinwei" pitchFamily="2" charset="-122"/>
                <a:ea typeface="STXinwei" pitchFamily="2" charset="-122"/>
              </a:rPr>
              <a:t>base pointer</a:t>
            </a:r>
            <a:r>
              <a:rPr lang="zh-CN" altLang="en-US" dirty="0">
                <a:latin typeface="STXinwei" pitchFamily="2" charset="-122"/>
                <a:ea typeface="STXinwei" pitchFamily="2" charset="-122"/>
              </a:rPr>
              <a:t>）</a:t>
            </a:r>
            <a:endParaRPr lang="en-US" altLang="zh-CN" dirty="0">
              <a:latin typeface="STXinwei" pitchFamily="2" charset="-122"/>
              <a:ea typeface="STXinwei" pitchFamily="2" charset="-122"/>
            </a:endParaRPr>
          </a:p>
          <a:p>
            <a:pPr lvl="1">
              <a:spcBef>
                <a:spcPts val="0"/>
              </a:spcBef>
            </a:pPr>
            <a:r>
              <a:rPr lang="zh-CN" altLang="en-US" dirty="0">
                <a:latin typeface="STXinwei" pitchFamily="2" charset="-122"/>
                <a:ea typeface="STXinwei" pitchFamily="2" charset="-122"/>
              </a:rPr>
              <a:t>指向系统栈最上面一个栈帧的底部 </a:t>
            </a:r>
            <a:endParaRPr lang="en-US" altLang="zh-CN" dirty="0">
              <a:latin typeface="STXinwei" pitchFamily="2" charset="-122"/>
              <a:ea typeface="STXinwei" pitchFamily="2" charset="-122"/>
            </a:endParaRPr>
          </a:p>
          <a:p>
            <a:pPr lvl="1">
              <a:spcBef>
                <a:spcPts val="0"/>
              </a:spcBef>
            </a:pPr>
            <a:r>
              <a:rPr lang="zh-CN" altLang="en-US" dirty="0">
                <a:latin typeface="STXinwei" pitchFamily="2" charset="-122"/>
                <a:ea typeface="STXinwei" pitchFamily="2" charset="-122"/>
              </a:rPr>
              <a:t>在</a:t>
            </a:r>
            <a:r>
              <a:rPr lang="en-US" altLang="zh-CN" dirty="0">
                <a:latin typeface="STXinwei" pitchFamily="2" charset="-122"/>
                <a:ea typeface="STXinwei" pitchFamily="2" charset="-122"/>
              </a:rPr>
              <a:t>C</a:t>
            </a:r>
            <a:r>
              <a:rPr lang="zh-CN" altLang="en-US" dirty="0">
                <a:latin typeface="STXinwei" pitchFamily="2" charset="-122"/>
                <a:ea typeface="STXinwei" pitchFamily="2" charset="-122"/>
              </a:rPr>
              <a:t>语言中记录当前函数调用基址</a:t>
            </a:r>
            <a:endParaRPr lang="en-US" altLang="zh-CN" dirty="0">
              <a:latin typeface="STXinwei" pitchFamily="2" charset="-122"/>
              <a:ea typeface="STXinwei" pitchFamily="2" charset="-122"/>
            </a:endParaRPr>
          </a:p>
          <a:p>
            <a:pPr>
              <a:spcBef>
                <a:spcPts val="0"/>
              </a:spcBef>
            </a:pPr>
            <a:r>
              <a:rPr lang="en-US" altLang="zh-CN" dirty="0" err="1">
                <a:latin typeface="STXinwei" pitchFamily="2" charset="-122"/>
                <a:ea typeface="STXinwei" pitchFamily="2" charset="-122"/>
              </a:rPr>
              <a:t>eip</a:t>
            </a:r>
            <a:r>
              <a:rPr lang="zh-CN" altLang="en-US" dirty="0">
                <a:latin typeface="STXinwei" pitchFamily="2" charset="-122"/>
                <a:ea typeface="STXinwei" pitchFamily="2" charset="-122"/>
              </a:rPr>
              <a:t>：指令寄存器</a:t>
            </a:r>
            <a:r>
              <a:rPr lang="en-US" altLang="zh-CN" dirty="0">
                <a:latin typeface="STXinwei" pitchFamily="2" charset="-122"/>
                <a:ea typeface="STXinwei" pitchFamily="2" charset="-122"/>
              </a:rPr>
              <a:t>(extended instruction pointer)</a:t>
            </a:r>
            <a:endParaRPr lang="en-US" altLang="zh-CN" dirty="0">
              <a:latin typeface="STXinwei" pitchFamily="2" charset="-122"/>
              <a:ea typeface="STXinwei" pitchFamily="2" charset="-122"/>
            </a:endParaRPr>
          </a:p>
          <a:p>
            <a:pPr lvl="1">
              <a:spcBef>
                <a:spcPts val="0"/>
              </a:spcBef>
            </a:pPr>
            <a:r>
              <a:rPr lang="zh-CN" altLang="en-US" dirty="0">
                <a:latin typeface="STXinwei" pitchFamily="2" charset="-122"/>
                <a:ea typeface="STXinwei" pitchFamily="2" charset="-122"/>
              </a:rPr>
              <a:t>指向下一条等待执行的指令地址</a:t>
            </a:r>
            <a:endParaRPr lang="en-US" altLang="zh-CN" dirty="0">
              <a:latin typeface="STXinwei" pitchFamily="2" charset="-122"/>
              <a:ea typeface="STXinwei" pitchFamily="2"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堆栈相关寄存器</a:t>
            </a:r>
            <a:endParaRPr lang="zh-CN" altLang="en-US" dirty="0"/>
          </a:p>
        </p:txBody>
      </p:sp>
    </p:spTree>
  </p:cSld>
  <p:clrMapOvr>
    <a:masterClrMapping/>
  </p:clrMapOvr>
  <p:transition spd="slow">
    <p:wipe/>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pPr>
            <a:r>
              <a:rPr lang="zh-CN" altLang="en-US" dirty="0"/>
              <a:t>总是指向</a:t>
            </a:r>
            <a:r>
              <a:rPr lang="zh-CN" altLang="en-US" dirty="0">
                <a:solidFill>
                  <a:srgbClr val="FF0000"/>
                </a:solidFill>
              </a:rPr>
              <a:t>下一条</a:t>
            </a:r>
            <a:r>
              <a:rPr lang="zh-CN" altLang="en-US" dirty="0"/>
              <a:t>指令地址</a:t>
            </a:r>
            <a:endParaRPr lang="zh-CN" altLang="en-US" dirty="0"/>
          </a:p>
          <a:p>
            <a:pPr lvl="1">
              <a:spcBef>
                <a:spcPts val="0"/>
              </a:spcBef>
            </a:pPr>
            <a:r>
              <a:rPr lang="zh-CN" altLang="en-US" dirty="0"/>
              <a:t>顺序执行：总是指向地址连续的下一条指令</a:t>
            </a:r>
            <a:endParaRPr lang="zh-CN" altLang="en-US" dirty="0"/>
          </a:p>
          <a:p>
            <a:pPr lvl="1">
              <a:spcBef>
                <a:spcPts val="0"/>
              </a:spcBef>
            </a:pPr>
            <a:r>
              <a:rPr lang="zh-CN" altLang="en-US" dirty="0"/>
              <a:t>跳转</a:t>
            </a:r>
            <a:r>
              <a:rPr lang="en-US" altLang="zh-CN" dirty="0"/>
              <a:t>/</a:t>
            </a:r>
            <a:r>
              <a:rPr lang="zh-CN" altLang="en-US" dirty="0"/>
              <a:t>分支：执行这样的指令的时候，</a:t>
            </a:r>
            <a:r>
              <a:rPr lang="en-US" altLang="zh-CN" dirty="0" err="1"/>
              <a:t>cs:eip</a:t>
            </a:r>
            <a:r>
              <a:rPr lang="zh-CN" altLang="en-US" dirty="0"/>
              <a:t>的值会根据程序需要被修改</a:t>
            </a:r>
            <a:endParaRPr lang="zh-CN" altLang="en-US" dirty="0"/>
          </a:p>
          <a:p>
            <a:pPr lvl="1">
              <a:spcBef>
                <a:spcPts val="0"/>
              </a:spcBef>
            </a:pPr>
            <a:r>
              <a:rPr lang="en-US" altLang="zh-CN" dirty="0"/>
              <a:t>call</a:t>
            </a:r>
            <a:r>
              <a:rPr lang="zh-CN" altLang="en-US" dirty="0"/>
              <a:t>：将当前</a:t>
            </a:r>
            <a:r>
              <a:rPr lang="en-US" altLang="zh-CN" dirty="0" err="1"/>
              <a:t>cs:eip</a:t>
            </a:r>
            <a:r>
              <a:rPr lang="zh-CN" altLang="en-US" dirty="0"/>
              <a:t>的值压入栈顶，</a:t>
            </a:r>
            <a:r>
              <a:rPr lang="en-US" altLang="zh-CN" dirty="0" err="1"/>
              <a:t>cs:eip</a:t>
            </a:r>
            <a:r>
              <a:rPr lang="zh-CN" altLang="en-US" dirty="0"/>
              <a:t>指向被调用函数的入口地址</a:t>
            </a:r>
            <a:endParaRPr lang="zh-CN" altLang="en-US" dirty="0"/>
          </a:p>
          <a:p>
            <a:pPr lvl="1">
              <a:spcBef>
                <a:spcPts val="0"/>
              </a:spcBef>
            </a:pPr>
            <a:r>
              <a:rPr lang="en-US" altLang="zh-CN" dirty="0"/>
              <a:t>ret</a:t>
            </a:r>
            <a:r>
              <a:rPr lang="zh-CN" altLang="en-US" dirty="0"/>
              <a:t>：从栈顶弹出原来保存在这里的</a:t>
            </a:r>
            <a:r>
              <a:rPr lang="en-US" altLang="zh-CN" dirty="0" err="1"/>
              <a:t>cs:eip</a:t>
            </a:r>
            <a:r>
              <a:rPr lang="zh-CN" altLang="en-US" dirty="0"/>
              <a:t>的值，放入</a:t>
            </a:r>
            <a:r>
              <a:rPr lang="en-US" altLang="zh-CN" dirty="0" err="1"/>
              <a:t>cs:eip</a:t>
            </a:r>
            <a:r>
              <a:rPr lang="zh-CN" altLang="en-US" dirty="0"/>
              <a:t>中</a:t>
            </a:r>
            <a:endParaRPr lang="zh-CN" altLang="en-US" dirty="0"/>
          </a:p>
          <a:p>
            <a:pPr lvl="1">
              <a:spcBef>
                <a:spcPts val="0"/>
              </a:spcBef>
            </a:pPr>
            <a:r>
              <a:rPr lang="zh-CN" altLang="en-US" dirty="0"/>
              <a:t>发生中断时？？？</a:t>
            </a:r>
            <a:endParaRPr lang="zh-CN" altLang="en-US" dirty="0"/>
          </a:p>
          <a:p>
            <a:pPr lvl="1">
              <a:spcBef>
                <a:spcPts val="0"/>
              </a:spcBef>
            </a:pPr>
            <a:r>
              <a:rPr lang="zh-CN" altLang="en-US" dirty="0"/>
              <a:t>？？？？</a:t>
            </a:r>
            <a:endParaRPr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en-US" altLang="zh-CN" dirty="0" err="1"/>
              <a:t>cs:eip</a:t>
            </a:r>
            <a:r>
              <a:rPr lang="zh-CN" altLang="en-US" dirty="0"/>
              <a:t>的寻址方式</a:t>
            </a:r>
            <a:endParaRPr lang="zh-CN" altLang="en-US" dirty="0"/>
          </a:p>
        </p:txBody>
      </p:sp>
    </p:spTree>
  </p:cSld>
  <p:clrMapOvr>
    <a:masterClrMapping/>
  </p:clrMapOvr>
  <p:transition spd="slow">
    <p:wip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5544616" cy="4968552"/>
          </a:xfrm>
        </p:spPr>
        <p:txBody>
          <a:bodyPr/>
          <a:lstStyle/>
          <a:p>
            <a:pPr>
              <a:spcBef>
                <a:spcPts val="100"/>
              </a:spcBef>
            </a:pPr>
            <a:r>
              <a:rPr lang="en-US" altLang="zh-CN" sz="2400" dirty="0">
                <a:latin typeface="STXinwei" pitchFamily="2" charset="-122"/>
                <a:ea typeface="STXinwei" pitchFamily="2" charset="-122"/>
              </a:rPr>
              <a:t>push</a:t>
            </a:r>
            <a:endParaRPr lang="en-US" altLang="zh-CN" sz="2400" dirty="0">
              <a:latin typeface="STXinwei" pitchFamily="2" charset="-122"/>
              <a:ea typeface="STXinwei" pitchFamily="2" charset="-122"/>
            </a:endParaRPr>
          </a:p>
          <a:p>
            <a:pPr lvl="1">
              <a:spcBef>
                <a:spcPts val="100"/>
              </a:spcBef>
            </a:pPr>
            <a:r>
              <a:rPr lang="zh-CN" altLang="en-US" sz="2000" dirty="0">
                <a:latin typeface="STXinwei" pitchFamily="2" charset="-122"/>
                <a:ea typeface="STXinwei" pitchFamily="2" charset="-122"/>
              </a:rPr>
              <a:t>以字节为单位将数据（ </a:t>
            </a:r>
            <a:r>
              <a:rPr lang="en-US" altLang="zh-CN" sz="2000" dirty="0">
                <a:latin typeface="STXinwei" pitchFamily="2" charset="-122"/>
                <a:ea typeface="STXinwei" pitchFamily="2" charset="-122"/>
              </a:rPr>
              <a:t>4</a:t>
            </a:r>
            <a:r>
              <a:rPr lang="zh-CN" altLang="en-US" sz="2000" dirty="0">
                <a:latin typeface="STXinwei" pitchFamily="2" charset="-122"/>
                <a:ea typeface="STXinwei" pitchFamily="2" charset="-122"/>
              </a:rPr>
              <a:t>个字节）压入栈，从高到低按字节依次将数据存入</a:t>
            </a:r>
            <a:r>
              <a:rPr lang="en-US" altLang="zh-CN" sz="2000" dirty="0">
                <a:latin typeface="STXinwei" pitchFamily="2" charset="-122"/>
                <a:ea typeface="STXinwei" pitchFamily="2" charset="-122"/>
              </a:rPr>
              <a:t>ESP-1</a:t>
            </a:r>
            <a:r>
              <a:rPr lang="zh-CN" altLang="en-US" sz="2000" dirty="0">
                <a:latin typeface="STXinwei" pitchFamily="2" charset="-122"/>
                <a:ea typeface="STXinwei" pitchFamily="2" charset="-122"/>
              </a:rPr>
              <a:t>、</a:t>
            </a:r>
            <a:r>
              <a:rPr lang="en-US" altLang="zh-CN" sz="2000" dirty="0">
                <a:latin typeface="STXinwei" pitchFamily="2" charset="-122"/>
                <a:ea typeface="STXinwei" pitchFamily="2" charset="-122"/>
              </a:rPr>
              <a:t>ESP-2</a:t>
            </a:r>
            <a:r>
              <a:rPr lang="zh-CN" altLang="en-US" sz="2000" dirty="0">
                <a:latin typeface="STXinwei" pitchFamily="2" charset="-122"/>
                <a:ea typeface="STXinwei" pitchFamily="2" charset="-122"/>
              </a:rPr>
              <a:t>、</a:t>
            </a:r>
            <a:r>
              <a:rPr lang="en-US" altLang="zh-CN" sz="2000" dirty="0">
                <a:latin typeface="STXinwei" pitchFamily="2" charset="-122"/>
                <a:ea typeface="STXinwei" pitchFamily="2" charset="-122"/>
              </a:rPr>
              <a:t>ESP-3</a:t>
            </a:r>
            <a:r>
              <a:rPr lang="zh-CN" altLang="en-US" sz="2000" dirty="0">
                <a:latin typeface="STXinwei" pitchFamily="2" charset="-122"/>
                <a:ea typeface="STXinwei" pitchFamily="2" charset="-122"/>
              </a:rPr>
              <a:t>、</a:t>
            </a:r>
            <a:r>
              <a:rPr lang="en-US" altLang="zh-CN" sz="2000" dirty="0">
                <a:latin typeface="STXinwei" pitchFamily="2" charset="-122"/>
                <a:ea typeface="STXinwei" pitchFamily="2" charset="-122"/>
              </a:rPr>
              <a:t>ESP-4</a:t>
            </a:r>
            <a:r>
              <a:rPr lang="zh-CN" altLang="en-US" sz="2000" dirty="0">
                <a:latin typeface="STXinwei" pitchFamily="2" charset="-122"/>
                <a:ea typeface="STXinwei" pitchFamily="2" charset="-122"/>
              </a:rPr>
              <a:t>的地址单元</a:t>
            </a:r>
            <a:endParaRPr lang="zh-CN" altLang="en-US" sz="2000" dirty="0">
              <a:latin typeface="STXinwei" pitchFamily="2" charset="-122"/>
              <a:ea typeface="STXinwei" pitchFamily="2" charset="-122"/>
            </a:endParaRPr>
          </a:p>
          <a:p>
            <a:pPr>
              <a:spcBef>
                <a:spcPts val="100"/>
              </a:spcBef>
            </a:pPr>
            <a:r>
              <a:rPr lang="en-US" altLang="zh-CN" sz="2400" dirty="0">
                <a:latin typeface="STXinwei" pitchFamily="2" charset="-122"/>
                <a:ea typeface="STXinwei" pitchFamily="2" charset="-122"/>
              </a:rPr>
              <a:t>pop</a:t>
            </a:r>
            <a:endParaRPr lang="en-US" altLang="zh-CN" sz="2400" dirty="0">
              <a:latin typeface="STXinwei" pitchFamily="2" charset="-122"/>
              <a:ea typeface="STXinwei" pitchFamily="2" charset="-122"/>
            </a:endParaRPr>
          </a:p>
          <a:p>
            <a:pPr lvl="1">
              <a:spcBef>
                <a:spcPts val="100"/>
              </a:spcBef>
            </a:pPr>
            <a:r>
              <a:rPr lang="zh-CN" altLang="en-US" sz="2000" dirty="0">
                <a:latin typeface="STXinwei" pitchFamily="2" charset="-122"/>
                <a:ea typeface="STXinwei" pitchFamily="2" charset="-122"/>
              </a:rPr>
              <a:t>过程与</a:t>
            </a:r>
            <a:r>
              <a:rPr lang="en-US" altLang="zh-CN" sz="2000" dirty="0">
                <a:latin typeface="STXinwei" pitchFamily="2" charset="-122"/>
                <a:ea typeface="STXinwei" pitchFamily="2" charset="-122"/>
              </a:rPr>
              <a:t>PUSH</a:t>
            </a:r>
            <a:r>
              <a:rPr lang="zh-CN" altLang="en-US" sz="2000" dirty="0">
                <a:latin typeface="STXinwei" pitchFamily="2" charset="-122"/>
                <a:ea typeface="STXinwei" pitchFamily="2" charset="-122"/>
              </a:rPr>
              <a:t>相反</a:t>
            </a:r>
            <a:endParaRPr lang="zh-CN" altLang="en-US" sz="2000" dirty="0">
              <a:latin typeface="STXinwei" pitchFamily="2" charset="-122"/>
              <a:ea typeface="STXinwei" pitchFamily="2" charset="-122"/>
            </a:endParaRPr>
          </a:p>
          <a:p>
            <a:pPr>
              <a:spcBef>
                <a:spcPts val="100"/>
              </a:spcBef>
            </a:pPr>
            <a:r>
              <a:rPr lang="en-US" altLang="zh-CN" sz="2400" dirty="0">
                <a:latin typeface="STXinwei" pitchFamily="2" charset="-122"/>
                <a:ea typeface="STXinwei" pitchFamily="2" charset="-122"/>
              </a:rPr>
              <a:t>call</a:t>
            </a:r>
            <a:endParaRPr lang="en-US" altLang="zh-CN" sz="2400" dirty="0">
              <a:latin typeface="STXinwei" pitchFamily="2" charset="-122"/>
              <a:ea typeface="STXinwei" pitchFamily="2" charset="-122"/>
            </a:endParaRPr>
          </a:p>
          <a:p>
            <a:pPr lvl="1">
              <a:spcBef>
                <a:spcPts val="100"/>
              </a:spcBef>
            </a:pPr>
            <a:r>
              <a:rPr lang="zh-CN" altLang="en-US" sz="2000" dirty="0">
                <a:latin typeface="STXinwei" pitchFamily="2" charset="-122"/>
                <a:ea typeface="STXinwei" pitchFamily="2" charset="-122"/>
              </a:rPr>
              <a:t>调用一个函数或过程</a:t>
            </a:r>
            <a:endParaRPr lang="en-US" altLang="zh-CN" sz="2000" dirty="0">
              <a:latin typeface="STXinwei" pitchFamily="2" charset="-122"/>
              <a:ea typeface="STXinwei" pitchFamily="2" charset="-122"/>
            </a:endParaRPr>
          </a:p>
          <a:p>
            <a:pPr lvl="1">
              <a:spcBef>
                <a:spcPts val="100"/>
              </a:spcBef>
            </a:pPr>
            <a:r>
              <a:rPr lang="zh-CN" altLang="en-US" sz="2000" dirty="0">
                <a:latin typeface="STXinwei" pitchFamily="2" charset="-122"/>
                <a:ea typeface="STXinwei" pitchFamily="2" charset="-122"/>
              </a:rPr>
              <a:t>此时下一条指令地址会被压入堆栈，以便返回时能恢复执行下条指令 </a:t>
            </a:r>
            <a:endParaRPr lang="zh-CN" altLang="en-US" sz="2000" dirty="0">
              <a:latin typeface="STXinwei" pitchFamily="2" charset="-122"/>
              <a:ea typeface="STXinwei" pitchFamily="2" charset="-122"/>
            </a:endParaRPr>
          </a:p>
          <a:p>
            <a:pPr>
              <a:spcBef>
                <a:spcPts val="100"/>
              </a:spcBef>
            </a:pPr>
            <a:r>
              <a:rPr lang="en-US" altLang="zh-CN" sz="2400" dirty="0">
                <a:latin typeface="STXinwei" pitchFamily="2" charset="-122"/>
                <a:ea typeface="STXinwei" pitchFamily="2" charset="-122"/>
              </a:rPr>
              <a:t>ret</a:t>
            </a:r>
            <a:endParaRPr lang="en-US" altLang="zh-CN" sz="2400" dirty="0">
              <a:latin typeface="STXinwei" pitchFamily="2" charset="-122"/>
              <a:ea typeface="STXinwei" pitchFamily="2" charset="-122"/>
            </a:endParaRPr>
          </a:p>
          <a:p>
            <a:pPr lvl="1">
              <a:spcBef>
                <a:spcPts val="100"/>
              </a:spcBef>
            </a:pPr>
            <a:r>
              <a:rPr lang="zh-CN" altLang="en-US" sz="2000" dirty="0">
                <a:latin typeface="STXinwei" pitchFamily="2" charset="-122"/>
                <a:ea typeface="STXinwei" pitchFamily="2" charset="-122"/>
              </a:rPr>
              <a:t>从一个函数或过程返回</a:t>
            </a:r>
            <a:endParaRPr lang="en-US" altLang="zh-CN" sz="2000" dirty="0">
              <a:latin typeface="STXinwei" pitchFamily="2" charset="-122"/>
              <a:ea typeface="STXinwei" pitchFamily="2" charset="-122"/>
            </a:endParaRPr>
          </a:p>
          <a:p>
            <a:pPr lvl="1">
              <a:spcBef>
                <a:spcPts val="100"/>
              </a:spcBef>
            </a:pPr>
            <a:r>
              <a:rPr lang="zh-CN" altLang="en-US" sz="2000" dirty="0">
                <a:latin typeface="STXinwei" pitchFamily="2" charset="-122"/>
                <a:ea typeface="STXinwei" pitchFamily="2" charset="-122"/>
              </a:rPr>
              <a:t>之前</a:t>
            </a:r>
            <a:r>
              <a:rPr lang="en-US" altLang="zh-CN" sz="2000" dirty="0">
                <a:latin typeface="STXinwei" pitchFamily="2" charset="-122"/>
                <a:ea typeface="STXinwei" pitchFamily="2" charset="-122"/>
              </a:rPr>
              <a:t>call</a:t>
            </a:r>
            <a:r>
              <a:rPr lang="zh-CN" altLang="en-US" sz="2000" dirty="0">
                <a:latin typeface="STXinwei" pitchFamily="2" charset="-122"/>
                <a:ea typeface="STXinwei" pitchFamily="2" charset="-122"/>
              </a:rPr>
              <a:t>保存的下条指令地址会从栈内弹出到</a:t>
            </a:r>
            <a:r>
              <a:rPr lang="en-US" altLang="zh-CN" sz="2000" dirty="0">
                <a:latin typeface="STXinwei" pitchFamily="2" charset="-122"/>
                <a:ea typeface="STXinwei" pitchFamily="2" charset="-122"/>
              </a:rPr>
              <a:t>EIP</a:t>
            </a:r>
            <a:r>
              <a:rPr lang="zh-CN" altLang="en-US" sz="2000" dirty="0">
                <a:latin typeface="STXinwei" pitchFamily="2" charset="-122"/>
                <a:ea typeface="STXinwei" pitchFamily="2" charset="-122"/>
              </a:rPr>
              <a:t>寄存器中</a:t>
            </a:r>
            <a:endParaRPr lang="en-US" altLang="zh-CN" sz="2000" dirty="0">
              <a:latin typeface="STXinwei" pitchFamily="2" charset="-122"/>
              <a:ea typeface="STXinwei" pitchFamily="2" charset="-122"/>
            </a:endParaRPr>
          </a:p>
          <a:p>
            <a:pPr lvl="1">
              <a:spcBef>
                <a:spcPts val="100"/>
              </a:spcBef>
            </a:pPr>
            <a:r>
              <a:rPr lang="zh-CN" altLang="en-US" sz="2000" dirty="0">
                <a:latin typeface="STXinwei" pitchFamily="2" charset="-122"/>
                <a:ea typeface="STXinwei" pitchFamily="2" charset="-122"/>
              </a:rPr>
              <a:t>程序转到</a:t>
            </a:r>
            <a:r>
              <a:rPr lang="en-US" altLang="zh-CN" sz="2000" dirty="0">
                <a:latin typeface="STXinwei" pitchFamily="2" charset="-122"/>
                <a:ea typeface="STXinwei" pitchFamily="2" charset="-122"/>
              </a:rPr>
              <a:t>CALL</a:t>
            </a:r>
            <a:r>
              <a:rPr lang="zh-CN" altLang="en-US" sz="2000" dirty="0">
                <a:latin typeface="STXinwei" pitchFamily="2" charset="-122"/>
                <a:ea typeface="STXinwei" pitchFamily="2" charset="-122"/>
              </a:rPr>
              <a:t>之前下条指令处执行</a:t>
            </a:r>
            <a:endParaRPr kumimoji="1" lang="zh-CN" altLang="en-US" dirty="0">
              <a:latin typeface="STXinwei" pitchFamily="2" charset="-122"/>
              <a:ea typeface="STXinwei" pitchFamily="2"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堆栈操作</a:t>
            </a:r>
            <a:endParaRPr lang="zh-CN" altLang="en-US" dirty="0"/>
          </a:p>
        </p:txBody>
      </p:sp>
      <p:sp>
        <p:nvSpPr>
          <p:cNvPr id="5" name="Rectangle 4"/>
          <p:cNvSpPr>
            <a:spLocks noChangeArrowheads="1"/>
          </p:cNvSpPr>
          <p:nvPr/>
        </p:nvSpPr>
        <p:spPr bwMode="auto">
          <a:xfrm>
            <a:off x="6948488" y="3359373"/>
            <a:ext cx="935037" cy="187325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endParaRPr kumimoji="0" lang="zh-CN" altLang="zh-CN" sz="2000" b="1">
              <a:solidFill>
                <a:srgbClr val="0000FF"/>
              </a:solidFill>
              <a:effectLst/>
              <a:latin typeface="STXinwei" pitchFamily="2" charset="-122"/>
              <a:ea typeface="STXinwei" pitchFamily="2" charset="-122"/>
            </a:endParaRPr>
          </a:p>
        </p:txBody>
      </p:sp>
      <p:sp>
        <p:nvSpPr>
          <p:cNvPr id="7" name="Line 5"/>
          <p:cNvSpPr>
            <a:spLocks noChangeShapeType="1"/>
          </p:cNvSpPr>
          <p:nvPr/>
        </p:nvSpPr>
        <p:spPr bwMode="auto">
          <a:xfrm>
            <a:off x="6419850" y="3221260"/>
            <a:ext cx="503238"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8" name="Text Box 6"/>
          <p:cNvSpPr txBox="1">
            <a:spLocks noChangeArrowheads="1"/>
          </p:cNvSpPr>
          <p:nvPr/>
        </p:nvSpPr>
        <p:spPr bwMode="auto">
          <a:xfrm>
            <a:off x="5932852" y="2976785"/>
            <a:ext cx="548548"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a:solidFill>
                  <a:srgbClr val="0000FF"/>
                </a:solidFill>
                <a:effectLst/>
                <a:latin typeface="STXinwei" pitchFamily="2" charset="-122"/>
                <a:ea typeface="STXinwei" pitchFamily="2" charset="-122"/>
              </a:rPr>
              <a:t>esp</a:t>
            </a:r>
            <a:endParaRPr kumimoji="0" lang="en-US" altLang="zh-CN" sz="2000" b="1">
              <a:solidFill>
                <a:srgbClr val="0000FF"/>
              </a:solidFill>
              <a:effectLst/>
              <a:latin typeface="STXinwei" pitchFamily="2" charset="-122"/>
              <a:ea typeface="STXinwei" pitchFamily="2" charset="-122"/>
            </a:endParaRPr>
          </a:p>
        </p:txBody>
      </p:sp>
      <p:sp>
        <p:nvSpPr>
          <p:cNvPr id="9" name="Line 7"/>
          <p:cNvSpPr>
            <a:spLocks noChangeShapeType="1"/>
          </p:cNvSpPr>
          <p:nvPr/>
        </p:nvSpPr>
        <p:spPr bwMode="auto">
          <a:xfrm>
            <a:off x="6419850" y="5231035"/>
            <a:ext cx="503238"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10" name="Text Box 8"/>
          <p:cNvSpPr txBox="1">
            <a:spLocks noChangeArrowheads="1"/>
          </p:cNvSpPr>
          <p:nvPr/>
        </p:nvSpPr>
        <p:spPr bwMode="auto">
          <a:xfrm>
            <a:off x="5927032" y="4986560"/>
            <a:ext cx="603050"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a:solidFill>
                  <a:srgbClr val="0000FF"/>
                </a:solidFill>
                <a:effectLst/>
                <a:latin typeface="STXinwei" pitchFamily="2" charset="-122"/>
                <a:ea typeface="STXinwei" pitchFamily="2" charset="-122"/>
              </a:rPr>
              <a:t>ebp</a:t>
            </a:r>
            <a:endParaRPr kumimoji="0" lang="en-US" altLang="zh-CN" sz="2000" b="1">
              <a:solidFill>
                <a:srgbClr val="0000FF"/>
              </a:solidFill>
              <a:effectLst/>
              <a:latin typeface="STXinwei" pitchFamily="2" charset="-122"/>
              <a:ea typeface="STXinwei" pitchFamily="2" charset="-122"/>
            </a:endParaRPr>
          </a:p>
        </p:txBody>
      </p:sp>
      <p:sp>
        <p:nvSpPr>
          <p:cNvPr id="11" name="Line 9"/>
          <p:cNvSpPr>
            <a:spLocks noChangeShapeType="1"/>
          </p:cNvSpPr>
          <p:nvPr/>
        </p:nvSpPr>
        <p:spPr bwMode="auto">
          <a:xfrm flipV="1">
            <a:off x="8388350" y="2854548"/>
            <a:ext cx="0" cy="2447925"/>
          </a:xfrm>
          <a:prstGeom prst="line">
            <a:avLst/>
          </a:prstGeom>
          <a:noFill/>
          <a:ln w="38100">
            <a:solidFill>
              <a:schemeClr val="tx1"/>
            </a:solidFill>
            <a:round/>
            <a:headEnd type="triangle" w="med" len="med"/>
          </a:ln>
          <a:effectLst/>
        </p:spPr>
        <p:txBody>
          <a:bodyPr/>
          <a:lstStyle/>
          <a:p>
            <a:endParaRPr lang="zh-CN" altLang="en-US">
              <a:latin typeface="STXinwei" pitchFamily="2" charset="-122"/>
              <a:ea typeface="STXinwei" pitchFamily="2" charset="-122"/>
            </a:endParaRPr>
          </a:p>
        </p:txBody>
      </p:sp>
      <p:sp>
        <p:nvSpPr>
          <p:cNvPr id="12" name="Text Box 10"/>
          <p:cNvSpPr txBox="1">
            <a:spLocks noChangeArrowheads="1"/>
          </p:cNvSpPr>
          <p:nvPr/>
        </p:nvSpPr>
        <p:spPr bwMode="auto">
          <a:xfrm>
            <a:off x="7956550" y="5264373"/>
            <a:ext cx="950913" cy="396875"/>
          </a:xfrm>
          <a:prstGeom prst="rect">
            <a:avLst/>
          </a:prstGeom>
          <a:noFill/>
          <a:ln w="9525">
            <a:noFill/>
            <a:miter lim="800000"/>
          </a:ln>
          <a:effectLst/>
        </p:spPr>
        <p:txBody>
          <a:bodyPr wrap="none">
            <a:spAutoFit/>
          </a:bodyPr>
          <a:lstStyle/>
          <a:p>
            <a:pPr>
              <a:spcBef>
                <a:spcPct val="0"/>
              </a:spcBef>
              <a:buClrTx/>
              <a:buFontTx/>
              <a:buNone/>
            </a:pPr>
            <a:r>
              <a:rPr kumimoji="0" lang="zh-CN" altLang="en-US" sz="2000" b="1">
                <a:solidFill>
                  <a:srgbClr val="0000FF"/>
                </a:solidFill>
                <a:effectLst/>
                <a:latin typeface="STXinwei" pitchFamily="2" charset="-122"/>
                <a:ea typeface="STXinwei" pitchFamily="2" charset="-122"/>
              </a:rPr>
              <a:t>高地址</a:t>
            </a:r>
            <a:endParaRPr kumimoji="0" lang="zh-CN" altLang="en-US" sz="2000" b="1">
              <a:solidFill>
                <a:srgbClr val="0000FF"/>
              </a:solidFill>
              <a:effectLst/>
              <a:latin typeface="STXinwei" pitchFamily="2" charset="-122"/>
              <a:ea typeface="STXinwei" pitchFamily="2" charset="-122"/>
            </a:endParaRPr>
          </a:p>
        </p:txBody>
      </p:sp>
      <p:sp>
        <p:nvSpPr>
          <p:cNvPr id="13" name="Text Box 11"/>
          <p:cNvSpPr txBox="1">
            <a:spLocks noChangeArrowheads="1"/>
          </p:cNvSpPr>
          <p:nvPr/>
        </p:nvSpPr>
        <p:spPr bwMode="auto">
          <a:xfrm>
            <a:off x="7913688" y="2470373"/>
            <a:ext cx="950912" cy="396875"/>
          </a:xfrm>
          <a:prstGeom prst="rect">
            <a:avLst/>
          </a:prstGeom>
          <a:noFill/>
          <a:ln w="9525">
            <a:noFill/>
            <a:miter lim="800000"/>
          </a:ln>
          <a:effectLst/>
        </p:spPr>
        <p:txBody>
          <a:bodyPr wrap="none">
            <a:spAutoFit/>
          </a:bodyPr>
          <a:lstStyle/>
          <a:p>
            <a:pPr>
              <a:spcBef>
                <a:spcPct val="0"/>
              </a:spcBef>
              <a:buClrTx/>
              <a:buFontTx/>
              <a:buNone/>
            </a:pPr>
            <a:r>
              <a:rPr kumimoji="0" lang="zh-CN" altLang="en-US" sz="2000" b="1">
                <a:solidFill>
                  <a:srgbClr val="0000FF"/>
                </a:solidFill>
                <a:effectLst/>
                <a:latin typeface="STXinwei" pitchFamily="2" charset="-122"/>
                <a:ea typeface="STXinwei" pitchFamily="2" charset="-122"/>
              </a:rPr>
              <a:t>低地址</a:t>
            </a:r>
            <a:endParaRPr kumimoji="0" lang="zh-CN" altLang="en-US" sz="2000" b="1">
              <a:solidFill>
                <a:srgbClr val="0000FF"/>
              </a:solidFill>
              <a:effectLst/>
              <a:latin typeface="STXinwei" pitchFamily="2" charset="-122"/>
              <a:ea typeface="STXinwei" pitchFamily="2" charset="-122"/>
            </a:endParaRPr>
          </a:p>
        </p:txBody>
      </p:sp>
      <p:sp>
        <p:nvSpPr>
          <p:cNvPr id="14" name="Rectangle 12"/>
          <p:cNvSpPr>
            <a:spLocks noChangeArrowheads="1"/>
          </p:cNvSpPr>
          <p:nvPr/>
        </p:nvSpPr>
        <p:spPr bwMode="auto">
          <a:xfrm>
            <a:off x="6948488" y="3143473"/>
            <a:ext cx="935037" cy="21590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endParaRPr kumimoji="0" lang="zh-CN" altLang="zh-CN" sz="2000" b="1">
              <a:solidFill>
                <a:srgbClr val="0000FF"/>
              </a:solidFill>
              <a:effectLst/>
              <a:latin typeface="STXinwei" pitchFamily="2" charset="-122"/>
              <a:ea typeface="STXinwei" pitchFamily="2" charset="-122"/>
            </a:endParaRPr>
          </a:p>
        </p:txBody>
      </p:sp>
      <p:sp>
        <p:nvSpPr>
          <p:cNvPr id="15" name="Rectangle 13"/>
          <p:cNvSpPr>
            <a:spLocks noChangeArrowheads="1"/>
          </p:cNvSpPr>
          <p:nvPr/>
        </p:nvSpPr>
        <p:spPr bwMode="auto">
          <a:xfrm>
            <a:off x="6948488" y="2927573"/>
            <a:ext cx="935037" cy="215900"/>
          </a:xfrm>
          <a:prstGeom prst="rect">
            <a:avLst/>
          </a:prstGeom>
          <a:solidFill>
            <a:srgbClr val="FF0000"/>
          </a:solidFill>
          <a:ln w="9525">
            <a:solidFill>
              <a:schemeClr val="tx1"/>
            </a:solidFill>
            <a:miter lim="800000"/>
          </a:ln>
          <a:effectLst/>
        </p:spPr>
        <p:txBody>
          <a:bodyPr wrap="none" anchor="ctr"/>
          <a:lstStyle/>
          <a:p>
            <a:pPr algn="ctr">
              <a:spcBef>
                <a:spcPct val="0"/>
              </a:spcBef>
              <a:buClrTx/>
              <a:buFontTx/>
              <a:buNone/>
            </a:pPr>
            <a:endParaRPr kumimoji="0" lang="zh-CN" altLang="zh-CN" sz="2000" b="1">
              <a:solidFill>
                <a:srgbClr val="0000FF"/>
              </a:solidFill>
              <a:effectLst/>
              <a:latin typeface="STXinwei" pitchFamily="2" charset="-122"/>
              <a:ea typeface="STXinwei" pitchFamily="2" charset="-122"/>
            </a:endParaRPr>
          </a:p>
        </p:txBody>
      </p:sp>
      <p:sp>
        <p:nvSpPr>
          <p:cNvPr id="16" name="Line 14"/>
          <p:cNvSpPr>
            <a:spLocks noChangeShapeType="1"/>
          </p:cNvSpPr>
          <p:nvPr/>
        </p:nvSpPr>
        <p:spPr bwMode="auto">
          <a:xfrm>
            <a:off x="6421438" y="3005360"/>
            <a:ext cx="503237"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17" name="Text Box 15"/>
          <p:cNvSpPr txBox="1">
            <a:spLocks noChangeArrowheads="1"/>
          </p:cNvSpPr>
          <p:nvPr/>
        </p:nvSpPr>
        <p:spPr bwMode="auto">
          <a:xfrm>
            <a:off x="5934439" y="2760885"/>
            <a:ext cx="548548"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dirty="0" err="1">
                <a:effectLst/>
                <a:latin typeface="STXinwei" pitchFamily="2" charset="-122"/>
                <a:ea typeface="STXinwei" pitchFamily="2" charset="-122"/>
              </a:rPr>
              <a:t>esp</a:t>
            </a:r>
            <a:endParaRPr kumimoji="0" lang="en-US" altLang="zh-CN" sz="2000" b="1" dirty="0">
              <a:effectLst/>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par>
                                <p:cTn id="43" presetID="1" presetClass="entr" presetSubtype="0" fill="hold" grpId="2"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7" grpId="2" animBg="1"/>
      <p:bldP spid="8" grpId="0"/>
      <p:bldP spid="8" grpId="1"/>
      <p:bldP spid="8" grpId="2"/>
      <p:bldP spid="9" grpId="0" animBg="1"/>
      <p:bldP spid="10" grpId="0"/>
      <p:bldP spid="11" grpId="0" animBg="1"/>
      <p:bldP spid="12" grpId="0"/>
      <p:bldP spid="13" grpId="0"/>
      <p:bldP spid="14" grpId="0" animBg="1"/>
      <p:bldP spid="15" grpId="0" animBg="1"/>
      <p:bldP spid="15" grpId="1" animBg="1"/>
      <p:bldP spid="16" grpId="0" animBg="1"/>
      <p:bldP spid="16" grpId="1" animBg="1"/>
      <p:bldP spid="17" grpId="0"/>
      <p:bldP spid="17" grpId="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利用堆栈实现函数调用和返回</a:t>
            </a:r>
            <a:endParaRPr lang="zh-CN" altLang="en-US" dirty="0"/>
          </a:p>
        </p:txBody>
      </p:sp>
      <p:sp>
        <p:nvSpPr>
          <p:cNvPr id="5" name="Rectangle 4"/>
          <p:cNvSpPr>
            <a:spLocks noChangeArrowheads="1"/>
          </p:cNvSpPr>
          <p:nvPr/>
        </p:nvSpPr>
        <p:spPr bwMode="auto">
          <a:xfrm>
            <a:off x="1560513" y="2420838"/>
            <a:ext cx="1728787" cy="1755775"/>
          </a:xfrm>
          <a:prstGeom prst="rect">
            <a:avLst/>
          </a:prstGeom>
          <a:solidFill>
            <a:srgbClr val="FF99CC"/>
          </a:solidFill>
          <a:ln w="9525">
            <a:solidFill>
              <a:schemeClr val="tx1"/>
            </a:solidFill>
            <a:miter lim="800000"/>
          </a:ln>
          <a:effectLst/>
        </p:spPr>
        <p:txBody>
          <a:bodyPr wrap="none" anchor="ctr"/>
          <a:lstStyle/>
          <a:p>
            <a:pPr>
              <a:spcBef>
                <a:spcPct val="0"/>
              </a:spcBef>
              <a:buClrTx/>
              <a:buFontTx/>
              <a:buNone/>
            </a:pPr>
            <a:r>
              <a:rPr kumimoji="0" lang="en-US" altLang="zh-CN" sz="2400" b="1" dirty="0">
                <a:solidFill>
                  <a:srgbClr val="0000FF"/>
                </a:solidFill>
                <a:effectLst/>
                <a:latin typeface="STXinwei" pitchFamily="2" charset="-122"/>
                <a:ea typeface="STXinwei" pitchFamily="2" charset="-122"/>
              </a:rPr>
              <a:t>// </a:t>
            </a:r>
            <a:r>
              <a:rPr kumimoji="0" lang="zh-CN" altLang="en-US" sz="2400" b="1" dirty="0">
                <a:solidFill>
                  <a:srgbClr val="0000FF"/>
                </a:solidFill>
                <a:effectLst/>
                <a:latin typeface="STXinwei" pitchFamily="2" charset="-122"/>
                <a:ea typeface="STXinwei" pitchFamily="2" charset="-122"/>
              </a:rPr>
              <a:t>调用者</a:t>
            </a:r>
            <a:endParaRPr kumimoji="0" lang="zh-CN" altLang="en-US" sz="2400" b="1" dirty="0">
              <a:solidFill>
                <a:srgbClr val="0000FF"/>
              </a:solidFill>
              <a:effectLst/>
              <a:latin typeface="STXinwei" pitchFamily="2" charset="-122"/>
              <a:ea typeface="STXinwei" pitchFamily="2" charset="-122"/>
            </a:endParaRPr>
          </a:p>
          <a:p>
            <a:pPr>
              <a:spcBef>
                <a:spcPct val="0"/>
              </a:spcBef>
              <a:buClrTx/>
              <a:buFontTx/>
              <a:buNone/>
            </a:pPr>
            <a:r>
              <a:rPr kumimoji="0" lang="en-US" altLang="zh-CN" sz="2400" b="1" dirty="0">
                <a:solidFill>
                  <a:srgbClr val="0000FF"/>
                </a:solidFill>
                <a:effectLst/>
                <a:latin typeface="STXinwei" pitchFamily="2" charset="-122"/>
                <a:ea typeface="STXinwei" pitchFamily="2" charset="-122"/>
              </a:rPr>
              <a:t>…</a:t>
            </a:r>
            <a:endParaRPr kumimoji="0" lang="en-US" altLang="zh-CN" sz="2400" b="1" dirty="0">
              <a:solidFill>
                <a:srgbClr val="0000FF"/>
              </a:solidFill>
              <a:effectLst/>
              <a:latin typeface="STXinwei" pitchFamily="2" charset="-122"/>
              <a:ea typeface="STXinwei" pitchFamily="2" charset="-122"/>
            </a:endParaRPr>
          </a:p>
          <a:p>
            <a:pPr>
              <a:spcBef>
                <a:spcPct val="0"/>
              </a:spcBef>
              <a:buClrTx/>
              <a:buFontTx/>
              <a:buNone/>
            </a:pPr>
            <a:r>
              <a:rPr kumimoji="0" lang="en-US" altLang="zh-CN" sz="2400" b="1" dirty="0">
                <a:effectLst/>
                <a:latin typeface="STXinwei" pitchFamily="2" charset="-122"/>
                <a:ea typeface="STXinwei" pitchFamily="2" charset="-122"/>
              </a:rPr>
              <a:t>call</a:t>
            </a:r>
            <a:r>
              <a:rPr kumimoji="0" lang="en-US" altLang="zh-CN" sz="2400" b="1" dirty="0">
                <a:solidFill>
                  <a:srgbClr val="0000FF"/>
                </a:solidFill>
                <a:effectLst/>
                <a:latin typeface="STXinwei" pitchFamily="2" charset="-122"/>
                <a:ea typeface="STXinwei" pitchFamily="2" charset="-122"/>
              </a:rPr>
              <a:t> </a:t>
            </a:r>
            <a:r>
              <a:rPr kumimoji="0" lang="en-US" altLang="zh-CN" sz="2400" b="1" i="1" dirty="0">
                <a:solidFill>
                  <a:srgbClr val="0000FF"/>
                </a:solidFill>
                <a:effectLst/>
                <a:latin typeface="STXinwei" pitchFamily="2" charset="-122"/>
                <a:ea typeface="STXinwei" pitchFamily="2" charset="-122"/>
              </a:rPr>
              <a:t>target</a:t>
            </a:r>
            <a:endParaRPr kumimoji="0" lang="en-US" altLang="zh-CN" sz="2400" b="1" i="1" dirty="0">
              <a:solidFill>
                <a:srgbClr val="0000FF"/>
              </a:solidFill>
              <a:effectLst/>
              <a:latin typeface="STXinwei" pitchFamily="2" charset="-122"/>
              <a:ea typeface="STXinwei" pitchFamily="2" charset="-122"/>
            </a:endParaRPr>
          </a:p>
          <a:p>
            <a:pPr>
              <a:spcBef>
                <a:spcPct val="0"/>
              </a:spcBef>
              <a:buClrTx/>
              <a:buFontTx/>
              <a:buNone/>
            </a:pPr>
            <a:r>
              <a:rPr kumimoji="0" lang="en-US" altLang="zh-CN" sz="2400" b="1" dirty="0">
                <a:solidFill>
                  <a:srgbClr val="0000FF"/>
                </a:solidFill>
                <a:effectLst/>
                <a:latin typeface="STXinwei" pitchFamily="2" charset="-122"/>
                <a:ea typeface="STXinwei" pitchFamily="2" charset="-122"/>
              </a:rPr>
              <a:t>…</a:t>
            </a:r>
            <a:endParaRPr kumimoji="0" lang="en-US" altLang="zh-CN" sz="2400" b="1" dirty="0">
              <a:solidFill>
                <a:srgbClr val="0000FF"/>
              </a:solidFill>
              <a:effectLst/>
              <a:latin typeface="STXinwei" pitchFamily="2" charset="-122"/>
              <a:ea typeface="STXinwei" pitchFamily="2" charset="-122"/>
            </a:endParaRPr>
          </a:p>
        </p:txBody>
      </p:sp>
      <p:sp>
        <p:nvSpPr>
          <p:cNvPr id="7" name="Rectangle 5"/>
          <p:cNvSpPr>
            <a:spLocks noChangeArrowheads="1"/>
          </p:cNvSpPr>
          <p:nvPr/>
        </p:nvSpPr>
        <p:spPr bwMode="auto">
          <a:xfrm>
            <a:off x="4513263" y="1412776"/>
            <a:ext cx="4391025" cy="4032250"/>
          </a:xfrm>
          <a:prstGeom prst="rect">
            <a:avLst/>
          </a:prstGeom>
          <a:solidFill>
            <a:srgbClr val="CCFFCC"/>
          </a:solidFill>
          <a:ln w="9525">
            <a:solidFill>
              <a:schemeClr val="tx1"/>
            </a:solidFill>
            <a:miter lim="800000"/>
          </a:ln>
          <a:effectLst/>
        </p:spPr>
        <p:txBody>
          <a:bodyPr wrap="none" anchor="ctr"/>
          <a:lstStyle/>
          <a:p>
            <a:pPr algn="l">
              <a:spcBef>
                <a:spcPct val="0"/>
              </a:spcBef>
              <a:buClrTx/>
              <a:buFontTx/>
              <a:buNone/>
            </a:pPr>
            <a:r>
              <a:rPr kumimoji="0" lang="en-US" altLang="zh-CN" sz="2400" b="1" dirty="0">
                <a:solidFill>
                  <a:srgbClr val="0000FF"/>
                </a:solidFill>
                <a:effectLst/>
                <a:latin typeface="STXinwei" pitchFamily="2" charset="-122"/>
                <a:ea typeface="STXinwei" pitchFamily="2" charset="-122"/>
              </a:rPr>
              <a:t>//</a:t>
            </a:r>
            <a:r>
              <a:rPr kumimoji="0" lang="zh-CN" altLang="en-US" sz="2400" b="1" dirty="0">
                <a:solidFill>
                  <a:srgbClr val="0000FF"/>
                </a:solidFill>
                <a:effectLst/>
                <a:latin typeface="STXinwei" pitchFamily="2" charset="-122"/>
                <a:ea typeface="STXinwei" pitchFamily="2" charset="-122"/>
              </a:rPr>
              <a:t>建立被调用者函数的堆栈框架</a:t>
            </a:r>
            <a:br>
              <a:rPr kumimoji="0" lang="zh-CN" altLang="en-US" sz="2400" b="1" dirty="0">
                <a:solidFill>
                  <a:srgbClr val="0000FF"/>
                </a:solidFill>
                <a:effectLst/>
                <a:latin typeface="STXinwei" pitchFamily="2" charset="-122"/>
                <a:ea typeface="STXinwei" pitchFamily="2" charset="-122"/>
              </a:rPr>
            </a:br>
            <a:r>
              <a:rPr kumimoji="0" lang="en-US" altLang="zh-CN" sz="2400" b="1" dirty="0" err="1">
                <a:solidFill>
                  <a:srgbClr val="0000FF"/>
                </a:solidFill>
                <a:effectLst/>
                <a:latin typeface="STXinwei" pitchFamily="2" charset="-122"/>
                <a:ea typeface="STXinwei" pitchFamily="2" charset="-122"/>
              </a:rPr>
              <a:t>pushl</a:t>
            </a:r>
            <a:r>
              <a:rPr kumimoji="0" lang="en-US" altLang="zh-CN" sz="2400" b="1" dirty="0">
                <a:solidFill>
                  <a:srgbClr val="0000FF"/>
                </a:solidFill>
                <a:effectLst/>
                <a:latin typeface="STXinwei" pitchFamily="2" charset="-122"/>
                <a:ea typeface="STXinwei" pitchFamily="2" charset="-122"/>
              </a:rPr>
              <a:t> %</a:t>
            </a:r>
            <a:r>
              <a:rPr kumimoji="0" lang="en-US" altLang="zh-CN" sz="2400" b="1" dirty="0" err="1">
                <a:solidFill>
                  <a:srgbClr val="0000FF"/>
                </a:solidFill>
                <a:effectLst/>
                <a:latin typeface="STXinwei" pitchFamily="2" charset="-122"/>
                <a:ea typeface="STXinwei" pitchFamily="2" charset="-122"/>
              </a:rPr>
              <a:t>ebp</a:t>
            </a:r>
            <a:br>
              <a:rPr kumimoji="0" lang="en-US" altLang="zh-CN" sz="2400" b="1" dirty="0">
                <a:solidFill>
                  <a:srgbClr val="0000FF"/>
                </a:solidFill>
                <a:effectLst/>
                <a:latin typeface="STXinwei" pitchFamily="2" charset="-122"/>
                <a:ea typeface="STXinwei" pitchFamily="2" charset="-122"/>
              </a:rPr>
            </a:br>
            <a:r>
              <a:rPr kumimoji="0" lang="en-US" altLang="zh-CN" sz="2400" b="1" dirty="0" err="1">
                <a:solidFill>
                  <a:srgbClr val="0000FF"/>
                </a:solidFill>
                <a:effectLst/>
                <a:latin typeface="STXinwei" pitchFamily="2" charset="-122"/>
                <a:ea typeface="STXinwei" pitchFamily="2" charset="-122"/>
              </a:rPr>
              <a:t>movl</a:t>
            </a:r>
            <a:r>
              <a:rPr kumimoji="0" lang="en-US" altLang="zh-CN" sz="2400" b="1" dirty="0">
                <a:solidFill>
                  <a:srgbClr val="0000FF"/>
                </a:solidFill>
                <a:effectLst/>
                <a:latin typeface="STXinwei" pitchFamily="2" charset="-122"/>
                <a:ea typeface="STXinwei" pitchFamily="2" charset="-122"/>
              </a:rPr>
              <a:t> %</a:t>
            </a:r>
            <a:r>
              <a:rPr kumimoji="0" lang="en-US" altLang="zh-CN" sz="2400" b="1" dirty="0" err="1">
                <a:solidFill>
                  <a:srgbClr val="0000FF"/>
                </a:solidFill>
                <a:effectLst/>
                <a:latin typeface="STXinwei" pitchFamily="2" charset="-122"/>
                <a:ea typeface="STXinwei" pitchFamily="2" charset="-122"/>
              </a:rPr>
              <a:t>esp</a:t>
            </a:r>
            <a:r>
              <a:rPr kumimoji="0" lang="en-US" altLang="zh-CN" sz="2400" b="1" dirty="0">
                <a:solidFill>
                  <a:srgbClr val="0000FF"/>
                </a:solidFill>
                <a:effectLst/>
                <a:latin typeface="STXinwei" pitchFamily="2" charset="-122"/>
                <a:ea typeface="STXinwei" pitchFamily="2" charset="-122"/>
              </a:rPr>
              <a:t>, %</a:t>
            </a:r>
            <a:r>
              <a:rPr kumimoji="0" lang="en-US" altLang="zh-CN" sz="2400" b="1" dirty="0" err="1">
                <a:solidFill>
                  <a:srgbClr val="0000FF"/>
                </a:solidFill>
                <a:effectLst/>
                <a:latin typeface="STXinwei" pitchFamily="2" charset="-122"/>
                <a:ea typeface="STXinwei" pitchFamily="2" charset="-122"/>
              </a:rPr>
              <a:t>ebp</a:t>
            </a:r>
            <a:endParaRPr kumimoji="0" lang="en-US" altLang="zh-CN" sz="2400" b="1" dirty="0">
              <a:solidFill>
                <a:srgbClr val="0000FF"/>
              </a:solidFill>
              <a:effectLst/>
              <a:latin typeface="STXinwei" pitchFamily="2" charset="-122"/>
              <a:ea typeface="STXinwei" pitchFamily="2" charset="-122"/>
            </a:endParaRPr>
          </a:p>
          <a:p>
            <a:pPr algn="l">
              <a:spcBef>
                <a:spcPct val="0"/>
              </a:spcBef>
              <a:buClrTx/>
              <a:buFontTx/>
              <a:buNone/>
            </a:pPr>
            <a:endParaRPr kumimoji="0" lang="en-US" altLang="zh-CN" sz="2400" b="1" dirty="0">
              <a:solidFill>
                <a:srgbClr val="0000FF"/>
              </a:solidFill>
              <a:effectLst/>
              <a:latin typeface="STXinwei" pitchFamily="2" charset="-122"/>
              <a:ea typeface="STXinwei" pitchFamily="2" charset="-122"/>
            </a:endParaRPr>
          </a:p>
          <a:p>
            <a:pPr algn="l">
              <a:spcBef>
                <a:spcPct val="0"/>
              </a:spcBef>
              <a:buClrTx/>
              <a:buFontTx/>
              <a:buNone/>
            </a:pPr>
            <a:endParaRPr kumimoji="0" lang="en-US" altLang="zh-CN" sz="2400" b="1" dirty="0">
              <a:solidFill>
                <a:srgbClr val="0000FF"/>
              </a:solidFill>
              <a:effectLst/>
              <a:latin typeface="STXinwei" pitchFamily="2" charset="-122"/>
              <a:ea typeface="STXinwei" pitchFamily="2" charset="-122"/>
            </a:endParaRPr>
          </a:p>
          <a:p>
            <a:pPr algn="l">
              <a:spcBef>
                <a:spcPct val="0"/>
              </a:spcBef>
              <a:buClrTx/>
              <a:buFontTx/>
              <a:buNone/>
            </a:pPr>
            <a:endParaRPr kumimoji="0" lang="en-US" altLang="zh-CN" sz="2400" b="1" dirty="0">
              <a:solidFill>
                <a:srgbClr val="0000FF"/>
              </a:solidFill>
              <a:effectLst/>
              <a:latin typeface="STXinwei" pitchFamily="2" charset="-122"/>
              <a:ea typeface="STXinwei" pitchFamily="2" charset="-122"/>
            </a:endParaRPr>
          </a:p>
          <a:p>
            <a:pPr algn="l">
              <a:spcBef>
                <a:spcPct val="0"/>
              </a:spcBef>
              <a:buClrTx/>
              <a:buFontTx/>
              <a:buNone/>
            </a:pPr>
            <a:endParaRPr kumimoji="0" lang="en-US" altLang="zh-CN" sz="2400" b="1" dirty="0">
              <a:solidFill>
                <a:srgbClr val="0000FF"/>
              </a:solidFill>
              <a:effectLst/>
              <a:latin typeface="STXinwei" pitchFamily="2" charset="-122"/>
              <a:ea typeface="STXinwei" pitchFamily="2" charset="-122"/>
            </a:endParaRPr>
          </a:p>
          <a:p>
            <a:pPr algn="l">
              <a:spcBef>
                <a:spcPct val="0"/>
              </a:spcBef>
              <a:buClrTx/>
              <a:buFontTx/>
              <a:buNone/>
            </a:pPr>
            <a:r>
              <a:rPr kumimoji="0" lang="en-US" altLang="zh-CN" sz="2400" b="1" dirty="0">
                <a:solidFill>
                  <a:srgbClr val="0000FF"/>
                </a:solidFill>
                <a:effectLst/>
                <a:latin typeface="STXinwei" pitchFamily="2" charset="-122"/>
                <a:ea typeface="STXinwei" pitchFamily="2" charset="-122"/>
              </a:rPr>
              <a:t>//</a:t>
            </a:r>
            <a:r>
              <a:rPr kumimoji="0" lang="zh-CN" altLang="en-US" sz="2400" b="1" dirty="0">
                <a:solidFill>
                  <a:srgbClr val="0000FF"/>
                </a:solidFill>
                <a:effectLst/>
                <a:latin typeface="STXinwei" pitchFamily="2" charset="-122"/>
                <a:ea typeface="STXinwei" pitchFamily="2" charset="-122"/>
              </a:rPr>
              <a:t>拆除被调用者函数的堆栈框架</a:t>
            </a:r>
            <a:br>
              <a:rPr kumimoji="0" lang="zh-CN" altLang="en-US" sz="2400" b="1" dirty="0">
                <a:solidFill>
                  <a:srgbClr val="0000FF"/>
                </a:solidFill>
                <a:effectLst/>
                <a:latin typeface="STXinwei" pitchFamily="2" charset="-122"/>
                <a:ea typeface="STXinwei" pitchFamily="2" charset="-122"/>
              </a:rPr>
            </a:br>
            <a:r>
              <a:rPr kumimoji="0" lang="en-US" altLang="zh-CN" sz="2400" b="1" dirty="0" err="1">
                <a:solidFill>
                  <a:srgbClr val="0000FF"/>
                </a:solidFill>
                <a:effectLst/>
                <a:latin typeface="STXinwei" pitchFamily="2" charset="-122"/>
                <a:ea typeface="STXinwei" pitchFamily="2" charset="-122"/>
              </a:rPr>
              <a:t>movl</a:t>
            </a:r>
            <a:r>
              <a:rPr kumimoji="0" lang="en-US" altLang="zh-CN" sz="2400" b="1" dirty="0">
                <a:solidFill>
                  <a:srgbClr val="0000FF"/>
                </a:solidFill>
                <a:effectLst/>
                <a:latin typeface="STXinwei" pitchFamily="2" charset="-122"/>
                <a:ea typeface="STXinwei" pitchFamily="2" charset="-122"/>
              </a:rPr>
              <a:t> %</a:t>
            </a:r>
            <a:r>
              <a:rPr kumimoji="0" lang="en-US" altLang="zh-CN" sz="2400" b="1" dirty="0" err="1">
                <a:solidFill>
                  <a:srgbClr val="0000FF"/>
                </a:solidFill>
                <a:effectLst/>
                <a:latin typeface="STXinwei" pitchFamily="2" charset="-122"/>
                <a:ea typeface="STXinwei" pitchFamily="2" charset="-122"/>
              </a:rPr>
              <a:t>ebp,%esp</a:t>
            </a:r>
            <a:br>
              <a:rPr kumimoji="0" lang="en-US" altLang="zh-CN" sz="2400" b="1" dirty="0">
                <a:solidFill>
                  <a:srgbClr val="0000FF"/>
                </a:solidFill>
                <a:effectLst/>
                <a:latin typeface="STXinwei" pitchFamily="2" charset="-122"/>
                <a:ea typeface="STXinwei" pitchFamily="2" charset="-122"/>
              </a:rPr>
            </a:br>
            <a:r>
              <a:rPr kumimoji="0" lang="en-US" altLang="zh-CN" sz="2400" b="1" dirty="0" err="1">
                <a:solidFill>
                  <a:srgbClr val="0000FF"/>
                </a:solidFill>
                <a:effectLst/>
                <a:latin typeface="STXinwei" pitchFamily="2" charset="-122"/>
                <a:ea typeface="STXinwei" pitchFamily="2" charset="-122"/>
              </a:rPr>
              <a:t>popl</a:t>
            </a:r>
            <a:r>
              <a:rPr kumimoji="0" lang="en-US" altLang="zh-CN" sz="2400" b="1" dirty="0">
                <a:solidFill>
                  <a:srgbClr val="0000FF"/>
                </a:solidFill>
                <a:effectLst/>
                <a:latin typeface="STXinwei" pitchFamily="2" charset="-122"/>
                <a:ea typeface="STXinwei" pitchFamily="2" charset="-122"/>
              </a:rPr>
              <a:t> %</a:t>
            </a:r>
            <a:r>
              <a:rPr kumimoji="0" lang="en-US" altLang="zh-CN" sz="2400" b="1" dirty="0" err="1">
                <a:solidFill>
                  <a:srgbClr val="0000FF"/>
                </a:solidFill>
                <a:effectLst/>
                <a:latin typeface="STXinwei" pitchFamily="2" charset="-122"/>
                <a:ea typeface="STXinwei" pitchFamily="2" charset="-122"/>
              </a:rPr>
              <a:t>ebp</a:t>
            </a:r>
            <a:r>
              <a:rPr kumimoji="0" lang="en-US" altLang="zh-CN" sz="2400" b="1" dirty="0">
                <a:solidFill>
                  <a:srgbClr val="0000FF"/>
                </a:solidFill>
                <a:effectLst/>
                <a:latin typeface="STXinwei" pitchFamily="2" charset="-122"/>
                <a:ea typeface="STXinwei" pitchFamily="2" charset="-122"/>
              </a:rPr>
              <a:t> </a:t>
            </a:r>
            <a:br>
              <a:rPr kumimoji="0" lang="en-US" altLang="zh-CN" sz="2400" b="1" dirty="0">
                <a:solidFill>
                  <a:srgbClr val="0000FF"/>
                </a:solidFill>
                <a:effectLst/>
                <a:latin typeface="STXinwei" pitchFamily="2" charset="-122"/>
                <a:ea typeface="STXinwei" pitchFamily="2" charset="-122"/>
              </a:rPr>
            </a:br>
            <a:r>
              <a:rPr kumimoji="0" lang="en-US" altLang="zh-CN" sz="2400" b="1" dirty="0">
                <a:effectLst/>
                <a:latin typeface="STXinwei" pitchFamily="2" charset="-122"/>
                <a:ea typeface="STXinwei" pitchFamily="2" charset="-122"/>
              </a:rPr>
              <a:t>ret</a:t>
            </a:r>
            <a:endParaRPr kumimoji="0" lang="en-US" altLang="zh-CN" sz="2400" b="1" dirty="0">
              <a:effectLst/>
              <a:latin typeface="STXinwei" pitchFamily="2" charset="-122"/>
              <a:ea typeface="STXinwei" pitchFamily="2" charset="-122"/>
            </a:endParaRPr>
          </a:p>
        </p:txBody>
      </p:sp>
      <p:sp>
        <p:nvSpPr>
          <p:cNvPr id="8" name="Rectangle 6"/>
          <p:cNvSpPr>
            <a:spLocks noChangeArrowheads="1"/>
          </p:cNvSpPr>
          <p:nvPr/>
        </p:nvSpPr>
        <p:spPr bwMode="auto">
          <a:xfrm>
            <a:off x="4584700" y="2563713"/>
            <a:ext cx="2449513" cy="1368425"/>
          </a:xfrm>
          <a:prstGeom prst="rect">
            <a:avLst/>
          </a:prstGeom>
          <a:solidFill>
            <a:srgbClr val="FFCC99"/>
          </a:solidFill>
          <a:ln w="9525">
            <a:solidFill>
              <a:schemeClr val="tx1"/>
            </a:solidFill>
            <a:miter lim="800000"/>
          </a:ln>
          <a:effectLst/>
        </p:spPr>
        <p:txBody>
          <a:bodyPr wrap="none" anchor="ctr"/>
          <a:lstStyle/>
          <a:p>
            <a:pPr>
              <a:spcBef>
                <a:spcPct val="0"/>
              </a:spcBef>
              <a:buClrTx/>
              <a:buFontTx/>
              <a:buNone/>
            </a:pPr>
            <a:r>
              <a:rPr kumimoji="0" lang="en-US" altLang="zh-CN" sz="2400" b="1" dirty="0">
                <a:solidFill>
                  <a:srgbClr val="0000FF"/>
                </a:solidFill>
                <a:effectLst/>
                <a:latin typeface="STXinwei" pitchFamily="2" charset="-122"/>
                <a:ea typeface="STXinwei" pitchFamily="2" charset="-122"/>
              </a:rPr>
              <a:t>//</a:t>
            </a:r>
            <a:r>
              <a:rPr kumimoji="0" lang="zh-CN" altLang="en-US" sz="2400" b="1" dirty="0">
                <a:solidFill>
                  <a:srgbClr val="0000FF"/>
                </a:solidFill>
                <a:effectLst/>
                <a:latin typeface="STXinwei" pitchFamily="2" charset="-122"/>
                <a:ea typeface="STXinwei" pitchFamily="2" charset="-122"/>
              </a:rPr>
              <a:t>被调用者函数体</a:t>
            </a:r>
            <a:br>
              <a:rPr kumimoji="0" lang="zh-CN" altLang="en-US" sz="2400" b="1" dirty="0">
                <a:solidFill>
                  <a:srgbClr val="0000FF"/>
                </a:solidFill>
                <a:effectLst/>
                <a:latin typeface="STXinwei" pitchFamily="2" charset="-122"/>
                <a:ea typeface="STXinwei" pitchFamily="2" charset="-122"/>
              </a:rPr>
            </a:br>
            <a:r>
              <a:rPr kumimoji="0" lang="en-US" altLang="zh-CN" sz="2400" b="1" dirty="0">
                <a:solidFill>
                  <a:srgbClr val="0000FF"/>
                </a:solidFill>
                <a:effectLst/>
                <a:latin typeface="STXinwei" pitchFamily="2" charset="-122"/>
                <a:ea typeface="STXinwei" pitchFamily="2" charset="-122"/>
              </a:rPr>
              <a:t>//do </a:t>
            </a:r>
            <a:r>
              <a:rPr kumimoji="0" lang="en-US" altLang="zh-CN" sz="2400" b="1" dirty="0" err="1">
                <a:solidFill>
                  <a:srgbClr val="0000FF"/>
                </a:solidFill>
                <a:effectLst/>
                <a:latin typeface="STXinwei" pitchFamily="2" charset="-122"/>
                <a:ea typeface="STXinwei" pitchFamily="2" charset="-122"/>
              </a:rPr>
              <a:t>sth</a:t>
            </a:r>
            <a:r>
              <a:rPr kumimoji="0" lang="en-US" altLang="zh-CN" sz="2400" b="1" dirty="0">
                <a:solidFill>
                  <a:srgbClr val="0000FF"/>
                </a:solidFill>
                <a:effectLst/>
                <a:latin typeface="STXinwei" pitchFamily="2" charset="-122"/>
                <a:ea typeface="STXinwei" pitchFamily="2" charset="-122"/>
              </a:rPr>
              <a:t>.</a:t>
            </a:r>
            <a:endParaRPr kumimoji="0" lang="en-US" altLang="zh-CN" sz="2400" b="1" dirty="0">
              <a:solidFill>
                <a:srgbClr val="0000FF"/>
              </a:solidFill>
              <a:effectLst/>
              <a:latin typeface="STXinwei" pitchFamily="2" charset="-122"/>
              <a:ea typeface="STXinwei" pitchFamily="2" charset="-122"/>
            </a:endParaRPr>
          </a:p>
          <a:p>
            <a:pPr>
              <a:spcBef>
                <a:spcPct val="0"/>
              </a:spcBef>
              <a:buClrTx/>
              <a:buFontTx/>
              <a:buNone/>
            </a:pPr>
            <a:r>
              <a:rPr kumimoji="0" lang="en-US" altLang="zh-CN" sz="2400" b="1" dirty="0">
                <a:solidFill>
                  <a:srgbClr val="0000FF"/>
                </a:solidFill>
                <a:effectLst/>
                <a:latin typeface="STXinwei" pitchFamily="2" charset="-122"/>
                <a:ea typeface="STXinwei" pitchFamily="2" charset="-122"/>
              </a:rPr>
              <a:t>…</a:t>
            </a:r>
            <a:endParaRPr kumimoji="0" lang="en-US" altLang="zh-CN" sz="2400" b="1" dirty="0">
              <a:solidFill>
                <a:srgbClr val="0000FF"/>
              </a:solidFill>
              <a:effectLst/>
              <a:latin typeface="STXinwei" pitchFamily="2" charset="-122"/>
              <a:ea typeface="STXinwei" pitchFamily="2" charset="-122"/>
            </a:endParaRPr>
          </a:p>
        </p:txBody>
      </p:sp>
      <p:sp>
        <p:nvSpPr>
          <p:cNvPr id="9" name="Line 7"/>
          <p:cNvSpPr>
            <a:spLocks noChangeShapeType="1"/>
          </p:cNvSpPr>
          <p:nvPr/>
        </p:nvSpPr>
        <p:spPr bwMode="auto">
          <a:xfrm flipV="1">
            <a:off x="3000375" y="1412776"/>
            <a:ext cx="1512888" cy="1871662"/>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10" name="Line 8"/>
          <p:cNvSpPr>
            <a:spLocks noChangeShapeType="1"/>
          </p:cNvSpPr>
          <p:nvPr/>
        </p:nvSpPr>
        <p:spPr bwMode="auto">
          <a:xfrm>
            <a:off x="2928938" y="3716238"/>
            <a:ext cx="1584325" cy="1728788"/>
          </a:xfrm>
          <a:prstGeom prst="line">
            <a:avLst/>
          </a:prstGeom>
          <a:noFill/>
          <a:ln w="9525">
            <a:solidFill>
              <a:schemeClr val="tx1"/>
            </a:solidFill>
            <a:round/>
            <a:headEnd type="triangle" w="med" len="med"/>
          </a:ln>
          <a:effectLst/>
        </p:spPr>
        <p:txBody>
          <a:bodyPr/>
          <a:lstStyle/>
          <a:p>
            <a:endParaRPr lang="zh-CN" altLang="en-US">
              <a:latin typeface="STXinwei" pitchFamily="2" charset="-122"/>
              <a:ea typeface="STXinwei" pitchFamily="2" charset="-122"/>
            </a:endParaRPr>
          </a:p>
        </p:txBody>
      </p:sp>
      <p:sp>
        <p:nvSpPr>
          <p:cNvPr id="11" name="AutoShape 9"/>
          <p:cNvSpPr>
            <a:spLocks noChangeArrowheads="1"/>
          </p:cNvSpPr>
          <p:nvPr/>
        </p:nvSpPr>
        <p:spPr bwMode="auto">
          <a:xfrm>
            <a:off x="179512" y="4986238"/>
            <a:ext cx="4225801" cy="890588"/>
          </a:xfrm>
          <a:prstGeom prst="wedgeRoundRectCallout">
            <a:avLst>
              <a:gd name="adj1" fmla="val -12417"/>
              <a:gd name="adj2" fmla="val -135819"/>
              <a:gd name="adj3" fmla="val 16667"/>
            </a:avLst>
          </a:prstGeom>
          <a:solidFill>
            <a:srgbClr val="FFFF99"/>
          </a:solidFill>
          <a:ln w="9525">
            <a:solidFill>
              <a:schemeClr val="tx1"/>
            </a:solidFill>
            <a:miter lim="800000"/>
          </a:ln>
          <a:effectLst/>
        </p:spPr>
        <p:txBody>
          <a:bodyPr lIns="36000" tIns="18000" rIns="18000" bIns="10800"/>
          <a:lstStyle/>
          <a:p>
            <a:pPr marL="0" lvl="1">
              <a:spcBef>
                <a:spcPct val="0"/>
              </a:spcBef>
              <a:buClrTx/>
              <a:buFontTx/>
              <a:buNone/>
            </a:pPr>
            <a:r>
              <a:rPr kumimoji="0" lang="en-US" altLang="zh-CN" sz="1800" b="1" dirty="0">
                <a:effectLst/>
                <a:latin typeface="STXinwei" pitchFamily="2" charset="-122"/>
                <a:ea typeface="STXinwei" pitchFamily="2" charset="-122"/>
              </a:rPr>
              <a:t>call</a:t>
            </a:r>
            <a:r>
              <a:rPr kumimoji="0" lang="zh-CN" altLang="en-US" sz="1800" b="1" dirty="0">
                <a:effectLst/>
                <a:latin typeface="STXinwei" pitchFamily="2" charset="-122"/>
                <a:ea typeface="STXinwei" pitchFamily="2" charset="-122"/>
              </a:rPr>
              <a:t>指令</a:t>
            </a:r>
            <a:endParaRPr lang="en-US" altLang="zh-CN" b="1" dirty="0">
              <a:latin typeface="STXinwei" pitchFamily="2" charset="-122"/>
              <a:ea typeface="STXinwei" pitchFamily="2" charset="-122"/>
            </a:endParaRPr>
          </a:p>
          <a:p>
            <a:pPr marL="0" lvl="1" algn="l">
              <a:spcBef>
                <a:spcPct val="0"/>
              </a:spcBef>
              <a:buClrTx/>
              <a:buFontTx/>
              <a:buNone/>
            </a:pPr>
            <a:r>
              <a:rPr kumimoji="0" lang="en-US" altLang="zh-CN" sz="1800" b="1" dirty="0">
                <a:effectLst/>
                <a:latin typeface="STXinwei" pitchFamily="2" charset="-122"/>
                <a:ea typeface="STXinwei" pitchFamily="2" charset="-122"/>
              </a:rPr>
              <a:t>1</a:t>
            </a:r>
            <a:r>
              <a:rPr kumimoji="0" lang="zh-CN" altLang="en-US" sz="1800" b="1" dirty="0">
                <a:effectLst/>
                <a:latin typeface="STXinwei" pitchFamily="2" charset="-122"/>
                <a:ea typeface="STXinwei" pitchFamily="2" charset="-122"/>
              </a:rPr>
              <a:t>）将下一条指令的地址</a:t>
            </a:r>
            <a:r>
              <a:rPr kumimoji="0" lang="en-US" altLang="zh-CN" sz="1800" b="1" dirty="0">
                <a:effectLst/>
                <a:latin typeface="STXinwei" pitchFamily="2" charset="-122"/>
                <a:ea typeface="STXinwei" pitchFamily="2" charset="-122"/>
              </a:rPr>
              <a:t>A</a:t>
            </a:r>
            <a:r>
              <a:rPr kumimoji="0" lang="zh-CN" altLang="en-US" sz="1800" b="1" dirty="0">
                <a:effectLst/>
                <a:latin typeface="STXinwei" pitchFamily="2" charset="-122"/>
                <a:ea typeface="STXinwei" pitchFamily="2" charset="-122"/>
              </a:rPr>
              <a:t>保存在栈顶</a:t>
            </a:r>
            <a:endParaRPr kumimoji="0" lang="zh-CN" altLang="en-US" sz="1800" b="1" dirty="0">
              <a:effectLst/>
              <a:latin typeface="STXinwei" pitchFamily="2" charset="-122"/>
              <a:ea typeface="STXinwei" pitchFamily="2" charset="-122"/>
            </a:endParaRPr>
          </a:p>
          <a:p>
            <a:pPr marL="0" lvl="1" algn="l">
              <a:spcBef>
                <a:spcPct val="0"/>
              </a:spcBef>
              <a:buClrTx/>
              <a:buFontTx/>
              <a:buNone/>
            </a:pPr>
            <a:r>
              <a:rPr kumimoji="0" lang="en-US" altLang="zh-CN" sz="1800" b="1" dirty="0">
                <a:effectLst/>
                <a:latin typeface="STXinwei" pitchFamily="2" charset="-122"/>
                <a:ea typeface="STXinwei" pitchFamily="2" charset="-122"/>
              </a:rPr>
              <a:t>2</a:t>
            </a:r>
            <a:r>
              <a:rPr kumimoji="0" lang="zh-CN" altLang="en-US" sz="1800" b="1" dirty="0">
                <a:effectLst/>
                <a:latin typeface="STXinwei" pitchFamily="2" charset="-122"/>
                <a:ea typeface="STXinwei" pitchFamily="2" charset="-122"/>
              </a:rPr>
              <a:t>）设置</a:t>
            </a:r>
            <a:r>
              <a:rPr kumimoji="0" lang="en-US" altLang="zh-CN" sz="1800" b="1" dirty="0" err="1">
                <a:effectLst/>
                <a:latin typeface="STXinwei" pitchFamily="2" charset="-122"/>
                <a:ea typeface="STXinwei" pitchFamily="2" charset="-122"/>
              </a:rPr>
              <a:t>eip</a:t>
            </a:r>
            <a:r>
              <a:rPr kumimoji="0" lang="zh-CN" altLang="en-US" sz="1800" b="1" dirty="0">
                <a:effectLst/>
                <a:latin typeface="STXinwei" pitchFamily="2" charset="-122"/>
                <a:ea typeface="STXinwei" pitchFamily="2" charset="-122"/>
              </a:rPr>
              <a:t>指向被调用程序代码开始处</a:t>
            </a:r>
            <a:endParaRPr kumimoji="0" lang="zh-CN" altLang="en-US" sz="1800" b="1" dirty="0">
              <a:effectLst/>
              <a:latin typeface="STXinwei" pitchFamily="2" charset="-122"/>
              <a:ea typeface="STXinwei" pitchFamily="2" charset="-122"/>
            </a:endParaRPr>
          </a:p>
        </p:txBody>
      </p:sp>
      <p:sp>
        <p:nvSpPr>
          <p:cNvPr id="12" name="AutoShape 10"/>
          <p:cNvSpPr>
            <a:spLocks noChangeArrowheads="1"/>
          </p:cNvSpPr>
          <p:nvPr/>
        </p:nvSpPr>
        <p:spPr bwMode="auto">
          <a:xfrm>
            <a:off x="5016500" y="5516463"/>
            <a:ext cx="3529013" cy="360363"/>
          </a:xfrm>
          <a:prstGeom prst="wedgeRoundRectCallout">
            <a:avLst>
              <a:gd name="adj1" fmla="val -51306"/>
              <a:gd name="adj2" fmla="val -110352"/>
              <a:gd name="adj3" fmla="val 16667"/>
            </a:avLst>
          </a:prstGeom>
          <a:solidFill>
            <a:srgbClr val="FFFF99"/>
          </a:solidFill>
          <a:ln w="9525">
            <a:solidFill>
              <a:schemeClr val="tx1"/>
            </a:solidFill>
            <a:miter lim="800000"/>
          </a:ln>
          <a:effectLst/>
        </p:spPr>
        <p:txBody>
          <a:bodyPr/>
          <a:lstStyle/>
          <a:p>
            <a:pPr marL="0" lvl="1">
              <a:spcBef>
                <a:spcPct val="0"/>
              </a:spcBef>
              <a:buClrTx/>
              <a:buFontTx/>
              <a:buNone/>
            </a:pPr>
            <a:r>
              <a:rPr kumimoji="0" lang="zh-CN" altLang="en-US" sz="1800" b="1" dirty="0">
                <a:effectLst/>
                <a:latin typeface="STXinwei" pitchFamily="2" charset="-122"/>
                <a:ea typeface="STXinwei" pitchFamily="2" charset="-122"/>
              </a:rPr>
              <a:t>将地址</a:t>
            </a:r>
            <a:r>
              <a:rPr kumimoji="0" lang="en-US" altLang="zh-CN" sz="1800" b="1" dirty="0">
                <a:effectLst/>
                <a:latin typeface="STXinwei" pitchFamily="2" charset="-122"/>
                <a:ea typeface="STXinwei" pitchFamily="2" charset="-122"/>
              </a:rPr>
              <a:t>A</a:t>
            </a:r>
            <a:r>
              <a:rPr kumimoji="0" lang="zh-CN" altLang="en-US" sz="1800" b="1" dirty="0">
                <a:effectLst/>
                <a:latin typeface="STXinwei" pitchFamily="2" charset="-122"/>
                <a:ea typeface="STXinwei" pitchFamily="2" charset="-122"/>
              </a:rPr>
              <a:t>恢复到</a:t>
            </a:r>
            <a:r>
              <a:rPr kumimoji="0" lang="en-US" altLang="zh-CN" sz="1800" b="1" dirty="0" err="1">
                <a:effectLst/>
                <a:latin typeface="STXinwei" pitchFamily="2" charset="-122"/>
                <a:ea typeface="STXinwei" pitchFamily="2" charset="-122"/>
              </a:rPr>
              <a:t>eip</a:t>
            </a:r>
            <a:r>
              <a:rPr kumimoji="0" lang="zh-CN" altLang="en-US" sz="1800" b="1" dirty="0">
                <a:effectLst/>
                <a:latin typeface="STXinwei" pitchFamily="2" charset="-122"/>
                <a:ea typeface="STXinwei" pitchFamily="2" charset="-122"/>
              </a:rPr>
              <a:t>中</a:t>
            </a:r>
            <a:endParaRPr kumimoji="0" lang="zh-CN" altLang="en-US" sz="1800" b="1" dirty="0">
              <a:effectLst/>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latin typeface="STXinwei" pitchFamily="2" charset="-122"/>
                <a:ea typeface="STXinwei" pitchFamily="2" charset="-122"/>
              </a:rPr>
              <a:t>执行</a:t>
            </a:r>
            <a:r>
              <a:rPr lang="en-US" altLang="zh-CN" sz="2400" dirty="0">
                <a:latin typeface="STXinwei" pitchFamily="2" charset="-122"/>
                <a:ea typeface="STXinwei" pitchFamily="2" charset="-122"/>
              </a:rPr>
              <a:t>call </a:t>
            </a:r>
            <a:r>
              <a:rPr lang="en-US" altLang="zh-CN" sz="2400" dirty="0">
                <a:solidFill>
                  <a:srgbClr val="FF0000"/>
                </a:solidFill>
                <a:latin typeface="STXinwei" pitchFamily="2" charset="-122"/>
                <a:ea typeface="STXinwei" pitchFamily="2" charset="-122"/>
              </a:rPr>
              <a:t>XXX</a:t>
            </a:r>
            <a:r>
              <a:rPr lang="zh-CN" altLang="en-US" sz="2400" dirty="0">
                <a:latin typeface="STXinwei" pitchFamily="2" charset="-122"/>
                <a:ea typeface="STXinwei" pitchFamily="2" charset="-122"/>
              </a:rPr>
              <a:t>之前</a:t>
            </a:r>
            <a:endParaRPr lang="zh-CN" altLang="en-US" sz="2400" dirty="0">
              <a:latin typeface="STXinwei" pitchFamily="2" charset="-122"/>
              <a:ea typeface="STXinwei" pitchFamily="2" charset="-122"/>
            </a:endParaRPr>
          </a:p>
          <a:p>
            <a:pPr lvl="1"/>
            <a:r>
              <a:rPr lang="en-US" altLang="zh-CN" sz="2000" dirty="0" err="1">
                <a:latin typeface="STXinwei" pitchFamily="2" charset="-122"/>
                <a:ea typeface="STXinwei" pitchFamily="2" charset="-122"/>
              </a:rPr>
              <a:t>cs:eip</a:t>
            </a:r>
            <a:r>
              <a:rPr lang="zh-CN" altLang="en-US" sz="2000" dirty="0">
                <a:latin typeface="STXinwei" pitchFamily="2" charset="-122"/>
                <a:ea typeface="STXinwei" pitchFamily="2" charset="-122"/>
              </a:rPr>
              <a:t>原来的值指向</a:t>
            </a:r>
            <a:r>
              <a:rPr lang="en-US" altLang="zh-CN" sz="2000" dirty="0">
                <a:latin typeface="STXinwei" pitchFamily="2" charset="-122"/>
                <a:ea typeface="STXinwei" pitchFamily="2" charset="-122"/>
              </a:rPr>
              <a:t>call</a:t>
            </a:r>
            <a:r>
              <a:rPr lang="zh-CN" altLang="en-US" sz="2000" dirty="0">
                <a:latin typeface="STXinwei" pitchFamily="2" charset="-122"/>
                <a:ea typeface="STXinwei" pitchFamily="2" charset="-122"/>
              </a:rPr>
              <a:t>下一条指令，</a:t>
            </a:r>
            <a:br>
              <a:rPr lang="zh-CN" altLang="en-US" sz="2000" dirty="0">
                <a:latin typeface="STXinwei" pitchFamily="2" charset="-122"/>
                <a:ea typeface="STXinwei" pitchFamily="2" charset="-122"/>
              </a:rPr>
            </a:br>
            <a:r>
              <a:rPr lang="zh-CN" altLang="en-US" sz="2000" dirty="0">
                <a:latin typeface="STXinwei" pitchFamily="2" charset="-122"/>
                <a:ea typeface="STXinwei" pitchFamily="2" charset="-122"/>
              </a:rPr>
              <a:t>该值被保存到栈顶</a:t>
            </a:r>
            <a:endParaRPr lang="zh-CN" altLang="en-US" sz="2000" dirty="0">
              <a:latin typeface="STXinwei" pitchFamily="2" charset="-122"/>
              <a:ea typeface="STXinwei" pitchFamily="2" charset="-122"/>
            </a:endParaRPr>
          </a:p>
          <a:p>
            <a:pPr lvl="1"/>
            <a:r>
              <a:rPr lang="zh-CN" altLang="en-US" sz="2000" dirty="0">
                <a:latin typeface="STXinwei" pitchFamily="2" charset="-122"/>
                <a:ea typeface="STXinwei" pitchFamily="2" charset="-122"/>
              </a:rPr>
              <a:t>然后</a:t>
            </a:r>
            <a:r>
              <a:rPr lang="en-US" altLang="zh-CN" sz="2000" dirty="0" err="1">
                <a:latin typeface="STXinwei" pitchFamily="2" charset="-122"/>
                <a:ea typeface="STXinwei" pitchFamily="2" charset="-122"/>
              </a:rPr>
              <a:t>cs:eip</a:t>
            </a:r>
            <a:r>
              <a:rPr lang="zh-CN" altLang="en-US" sz="2000" dirty="0">
                <a:latin typeface="STXinwei" pitchFamily="2" charset="-122"/>
                <a:ea typeface="STXinwei" pitchFamily="2" charset="-122"/>
              </a:rPr>
              <a:t>的值指向</a:t>
            </a:r>
            <a:r>
              <a:rPr lang="en-US" altLang="zh-CN" sz="2000" dirty="0">
                <a:latin typeface="STXinwei" pitchFamily="2" charset="-122"/>
                <a:ea typeface="STXinwei" pitchFamily="2" charset="-122"/>
              </a:rPr>
              <a:t>xxx</a:t>
            </a:r>
            <a:r>
              <a:rPr lang="zh-CN" altLang="en-US" sz="2000" dirty="0">
                <a:latin typeface="STXinwei" pitchFamily="2" charset="-122"/>
                <a:ea typeface="STXinwei" pitchFamily="2" charset="-122"/>
              </a:rPr>
              <a:t>的入口地址</a:t>
            </a:r>
            <a:endParaRPr lang="zh-CN" altLang="en-US" sz="2000" dirty="0">
              <a:latin typeface="STXinwei" pitchFamily="2" charset="-122"/>
              <a:ea typeface="STXinwei" pitchFamily="2" charset="-122"/>
            </a:endParaRPr>
          </a:p>
          <a:p>
            <a:r>
              <a:rPr lang="zh-CN" altLang="en-US" sz="2400" dirty="0">
                <a:latin typeface="STXinwei" pitchFamily="2" charset="-122"/>
                <a:ea typeface="STXinwei" pitchFamily="2" charset="-122"/>
              </a:rPr>
              <a:t>进入 </a:t>
            </a:r>
            <a:r>
              <a:rPr lang="en-US" altLang="zh-CN" sz="2400" dirty="0">
                <a:solidFill>
                  <a:srgbClr val="FF0000"/>
                </a:solidFill>
                <a:latin typeface="STXinwei" pitchFamily="2" charset="-122"/>
                <a:ea typeface="STXinwei" pitchFamily="2" charset="-122"/>
              </a:rPr>
              <a:t>XXX</a:t>
            </a:r>
            <a:endParaRPr lang="en-US" altLang="zh-CN" sz="2400" dirty="0">
              <a:solidFill>
                <a:srgbClr val="FF0000"/>
              </a:solidFill>
              <a:latin typeface="STXinwei" pitchFamily="2" charset="-122"/>
              <a:ea typeface="STXinwei" pitchFamily="2" charset="-122"/>
            </a:endParaRPr>
          </a:p>
          <a:p>
            <a:pPr lvl="1"/>
            <a:r>
              <a:rPr lang="zh-CN" altLang="en-US" sz="2000" dirty="0">
                <a:latin typeface="STXinwei" pitchFamily="2" charset="-122"/>
                <a:ea typeface="STXinwei" pitchFamily="2" charset="-122"/>
              </a:rPr>
              <a:t>第一条指令： </a:t>
            </a:r>
            <a:r>
              <a:rPr lang="en-US" altLang="zh-CN" sz="2000" dirty="0" err="1">
                <a:latin typeface="STXinwei" pitchFamily="2" charset="-122"/>
                <a:ea typeface="STXinwei" pitchFamily="2" charset="-122"/>
              </a:rPr>
              <a:t>pushl</a:t>
            </a:r>
            <a:r>
              <a:rPr lang="en-US" altLang="zh-CN" sz="2000" dirty="0">
                <a:latin typeface="STXinwei" pitchFamily="2" charset="-122"/>
                <a:ea typeface="STXinwei" pitchFamily="2" charset="-122"/>
              </a:rPr>
              <a:t> %</a:t>
            </a:r>
            <a:r>
              <a:rPr lang="en-US" altLang="zh-CN" sz="2000" dirty="0" err="1">
                <a:latin typeface="STXinwei" pitchFamily="2" charset="-122"/>
                <a:ea typeface="STXinwei" pitchFamily="2" charset="-122"/>
              </a:rPr>
              <a:t>ebp</a:t>
            </a:r>
            <a:r>
              <a:rPr lang="en-US" altLang="zh-CN" sz="2000" dirty="0">
                <a:latin typeface="STXinwei" pitchFamily="2" charset="-122"/>
                <a:ea typeface="STXinwei" pitchFamily="2" charset="-122"/>
              </a:rPr>
              <a:t> </a:t>
            </a:r>
            <a:endParaRPr lang="en-US" altLang="zh-CN" sz="2000" dirty="0">
              <a:latin typeface="STXinwei" pitchFamily="2" charset="-122"/>
              <a:ea typeface="STXinwei" pitchFamily="2" charset="-122"/>
            </a:endParaRPr>
          </a:p>
          <a:p>
            <a:pPr lvl="2"/>
            <a:r>
              <a:rPr lang="zh-CN" altLang="en-US" dirty="0">
                <a:solidFill>
                  <a:srgbClr val="0000FF"/>
                </a:solidFill>
                <a:latin typeface="STXinwei" pitchFamily="2" charset="-122"/>
                <a:ea typeface="STXinwei" pitchFamily="2" charset="-122"/>
              </a:rPr>
              <a:t>保存调用者的栈帧地址 </a:t>
            </a:r>
            <a:endParaRPr lang="zh-CN" altLang="en-US" dirty="0">
              <a:solidFill>
                <a:srgbClr val="0000FF"/>
              </a:solidFill>
              <a:latin typeface="STXinwei" pitchFamily="2" charset="-122"/>
              <a:ea typeface="STXinwei" pitchFamily="2" charset="-122"/>
            </a:endParaRPr>
          </a:p>
          <a:p>
            <a:pPr lvl="1"/>
            <a:r>
              <a:rPr lang="zh-CN" altLang="en-US" sz="2000" dirty="0">
                <a:latin typeface="STXinwei" pitchFamily="2" charset="-122"/>
                <a:ea typeface="STXinwei" pitchFamily="2" charset="-122"/>
              </a:rPr>
              <a:t>第二条指令： </a:t>
            </a:r>
            <a:r>
              <a:rPr lang="en-US" altLang="zh-CN" sz="2000" dirty="0" err="1">
                <a:latin typeface="STXinwei" pitchFamily="2" charset="-122"/>
                <a:ea typeface="STXinwei" pitchFamily="2" charset="-122"/>
              </a:rPr>
              <a:t>movl</a:t>
            </a:r>
            <a:r>
              <a:rPr lang="en-US" altLang="zh-CN" sz="2000" dirty="0">
                <a:latin typeface="STXinwei" pitchFamily="2" charset="-122"/>
                <a:ea typeface="STXinwei" pitchFamily="2" charset="-122"/>
              </a:rPr>
              <a:t> %</a:t>
            </a:r>
            <a:r>
              <a:rPr lang="en-US" altLang="zh-CN" sz="2000" dirty="0" err="1">
                <a:latin typeface="STXinwei" pitchFamily="2" charset="-122"/>
                <a:ea typeface="STXinwei" pitchFamily="2" charset="-122"/>
              </a:rPr>
              <a:t>esp</a:t>
            </a:r>
            <a:r>
              <a:rPr lang="en-US" altLang="zh-CN" sz="2000" dirty="0">
                <a:latin typeface="STXinwei" pitchFamily="2" charset="-122"/>
                <a:ea typeface="STXinwei" pitchFamily="2" charset="-122"/>
              </a:rPr>
              <a:t>, %</a:t>
            </a:r>
            <a:r>
              <a:rPr lang="en-US" altLang="zh-CN" sz="2000" dirty="0" err="1">
                <a:latin typeface="STXinwei" pitchFamily="2" charset="-122"/>
                <a:ea typeface="STXinwei" pitchFamily="2" charset="-122"/>
              </a:rPr>
              <a:t>ebp</a:t>
            </a:r>
            <a:endParaRPr lang="en-US" altLang="zh-CN" sz="2000" dirty="0">
              <a:latin typeface="STXinwei" pitchFamily="2" charset="-122"/>
              <a:ea typeface="STXinwei" pitchFamily="2" charset="-122"/>
            </a:endParaRPr>
          </a:p>
          <a:p>
            <a:pPr lvl="2"/>
            <a:r>
              <a:rPr lang="zh-CN" altLang="en-US" dirty="0">
                <a:solidFill>
                  <a:srgbClr val="0000FF"/>
                </a:solidFill>
                <a:latin typeface="STXinwei" pitchFamily="2" charset="-122"/>
                <a:ea typeface="STXinwei" pitchFamily="2" charset="-122"/>
              </a:rPr>
              <a:t>初始化</a:t>
            </a:r>
            <a:r>
              <a:rPr lang="en-US" altLang="zh-CN" dirty="0">
                <a:solidFill>
                  <a:srgbClr val="FF0000"/>
                </a:solidFill>
                <a:latin typeface="STXinwei" pitchFamily="2" charset="-122"/>
                <a:ea typeface="STXinwei" pitchFamily="2" charset="-122"/>
              </a:rPr>
              <a:t>XXX</a:t>
            </a:r>
            <a:r>
              <a:rPr lang="zh-CN" altLang="en-US" dirty="0">
                <a:solidFill>
                  <a:srgbClr val="0000FF"/>
                </a:solidFill>
                <a:latin typeface="STXinwei" pitchFamily="2" charset="-122"/>
                <a:ea typeface="STXinwei" pitchFamily="2" charset="-122"/>
              </a:rPr>
              <a:t>的栈帧地址 </a:t>
            </a:r>
            <a:endParaRPr lang="zh-CN" altLang="en-US" dirty="0">
              <a:solidFill>
                <a:srgbClr val="0000FF"/>
              </a:solidFill>
              <a:latin typeface="STXinwei" pitchFamily="2" charset="-122"/>
              <a:ea typeface="STXinwei" pitchFamily="2" charset="-122"/>
            </a:endParaRPr>
          </a:p>
          <a:p>
            <a:pPr lvl="1"/>
            <a:r>
              <a:rPr lang="zh-CN" altLang="en-US" sz="2000" dirty="0">
                <a:latin typeface="STXinwei" pitchFamily="2" charset="-122"/>
                <a:ea typeface="STXinwei" pitchFamily="2" charset="-122"/>
              </a:rPr>
              <a:t>函数体中的常规操作，可能会压栈、出栈</a:t>
            </a:r>
            <a:endParaRPr lang="zh-CN" altLang="en-US" sz="2000" dirty="0">
              <a:latin typeface="STXinwei" pitchFamily="2" charset="-122"/>
              <a:ea typeface="STXinwei" pitchFamily="2" charset="-122"/>
            </a:endParaRPr>
          </a:p>
          <a:p>
            <a:r>
              <a:rPr lang="zh-CN" altLang="en-US" sz="2400" dirty="0">
                <a:latin typeface="STXinwei" pitchFamily="2" charset="-122"/>
                <a:ea typeface="STXinwei" pitchFamily="2" charset="-122"/>
              </a:rPr>
              <a:t>退出</a:t>
            </a:r>
            <a:r>
              <a:rPr lang="en-US" altLang="zh-CN" sz="2400" dirty="0">
                <a:solidFill>
                  <a:srgbClr val="FF0000"/>
                </a:solidFill>
                <a:latin typeface="STXinwei" pitchFamily="2" charset="-122"/>
                <a:ea typeface="STXinwei" pitchFamily="2" charset="-122"/>
              </a:rPr>
              <a:t>XXX</a:t>
            </a:r>
            <a:endParaRPr lang="en-US" altLang="zh-CN" sz="2400" dirty="0">
              <a:solidFill>
                <a:srgbClr val="FF0000"/>
              </a:solidFill>
              <a:latin typeface="STXinwei" pitchFamily="2" charset="-122"/>
              <a:ea typeface="STXinwei" pitchFamily="2" charset="-122"/>
            </a:endParaRPr>
          </a:p>
          <a:p>
            <a:pPr lvl="1"/>
            <a:r>
              <a:rPr lang="en-US" altLang="zh-CN" sz="2000" dirty="0" err="1">
                <a:latin typeface="STXinwei" pitchFamily="2" charset="-122"/>
                <a:ea typeface="STXinwei" pitchFamily="2" charset="-122"/>
              </a:rPr>
              <a:t>movl</a:t>
            </a:r>
            <a:r>
              <a:rPr lang="en-US" altLang="zh-CN" sz="2000" dirty="0">
                <a:latin typeface="STXinwei" pitchFamily="2" charset="-122"/>
                <a:ea typeface="STXinwei" pitchFamily="2" charset="-122"/>
              </a:rPr>
              <a:t> %</a:t>
            </a:r>
            <a:r>
              <a:rPr lang="en-US" altLang="zh-CN" sz="2000" dirty="0" err="1">
                <a:latin typeface="STXinwei" pitchFamily="2" charset="-122"/>
                <a:ea typeface="STXinwei" pitchFamily="2" charset="-122"/>
              </a:rPr>
              <a:t>ebp</a:t>
            </a:r>
            <a:r>
              <a:rPr lang="en-US" altLang="zh-CN" sz="2000" dirty="0">
                <a:latin typeface="STXinwei" pitchFamily="2" charset="-122"/>
                <a:ea typeface="STXinwei" pitchFamily="2" charset="-122"/>
              </a:rPr>
              <a:t>, %</a:t>
            </a:r>
            <a:r>
              <a:rPr lang="en-US" altLang="zh-CN" sz="2000" dirty="0" err="1">
                <a:latin typeface="STXinwei" pitchFamily="2" charset="-122"/>
                <a:ea typeface="STXinwei" pitchFamily="2" charset="-122"/>
              </a:rPr>
              <a:t>esp</a:t>
            </a:r>
            <a:endParaRPr lang="en-US" altLang="zh-CN" sz="2000" dirty="0">
              <a:latin typeface="STXinwei" pitchFamily="2" charset="-122"/>
              <a:ea typeface="STXinwei" pitchFamily="2" charset="-122"/>
            </a:endParaRPr>
          </a:p>
          <a:p>
            <a:pPr lvl="1"/>
            <a:r>
              <a:rPr lang="en-US" altLang="zh-CN" sz="2000" dirty="0" err="1">
                <a:latin typeface="STXinwei" pitchFamily="2" charset="-122"/>
                <a:ea typeface="STXinwei" pitchFamily="2" charset="-122"/>
              </a:rPr>
              <a:t>popl</a:t>
            </a:r>
            <a:r>
              <a:rPr lang="en-US" altLang="zh-CN" sz="2000" dirty="0">
                <a:latin typeface="STXinwei" pitchFamily="2" charset="-122"/>
                <a:ea typeface="STXinwei" pitchFamily="2" charset="-122"/>
              </a:rPr>
              <a:t> %</a:t>
            </a:r>
            <a:r>
              <a:rPr lang="en-US" altLang="zh-CN" sz="2000" dirty="0" err="1">
                <a:latin typeface="STXinwei" pitchFamily="2" charset="-122"/>
                <a:ea typeface="STXinwei" pitchFamily="2" charset="-122"/>
              </a:rPr>
              <a:t>ebp</a:t>
            </a:r>
            <a:endParaRPr lang="en-US" altLang="zh-CN" sz="2000" dirty="0">
              <a:latin typeface="STXinwei" pitchFamily="2" charset="-122"/>
              <a:ea typeface="STXinwei" pitchFamily="2" charset="-122"/>
            </a:endParaRPr>
          </a:p>
          <a:p>
            <a:pPr lvl="1"/>
            <a:r>
              <a:rPr lang="en-US" altLang="zh-CN" sz="2000" dirty="0">
                <a:latin typeface="STXinwei" pitchFamily="2" charset="-122"/>
                <a:ea typeface="STXinwei" pitchFamily="2" charset="-122"/>
              </a:rPr>
              <a:t>ret</a:t>
            </a:r>
            <a:endParaRPr kumimoji="1" lang="zh-CN" altLang="en-US" dirty="0">
              <a:latin typeface="STXinwei" pitchFamily="2" charset="-122"/>
              <a:ea typeface="STXinwei" pitchFamily="2"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函数堆栈框架的形成</a:t>
            </a:r>
            <a:endParaRPr lang="zh-CN" altLang="en-US" dirty="0"/>
          </a:p>
        </p:txBody>
      </p:sp>
      <p:sp>
        <p:nvSpPr>
          <p:cNvPr id="5" name="Rectangle 4"/>
          <p:cNvSpPr>
            <a:spLocks noChangeArrowheads="1"/>
          </p:cNvSpPr>
          <p:nvPr/>
        </p:nvSpPr>
        <p:spPr bwMode="auto">
          <a:xfrm>
            <a:off x="6949802" y="3796184"/>
            <a:ext cx="935038" cy="187325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endParaRPr kumimoji="0" lang="zh-CN" altLang="zh-CN" sz="1800" b="1">
              <a:solidFill>
                <a:srgbClr val="3333FF"/>
              </a:solidFill>
              <a:effectLst/>
              <a:latin typeface="STXinwei" pitchFamily="2" charset="-122"/>
              <a:ea typeface="STXinwei" pitchFamily="2" charset="-122"/>
            </a:endParaRPr>
          </a:p>
        </p:txBody>
      </p:sp>
      <p:sp>
        <p:nvSpPr>
          <p:cNvPr id="7" name="Line 5"/>
          <p:cNvSpPr>
            <a:spLocks noChangeShapeType="1"/>
          </p:cNvSpPr>
          <p:nvPr/>
        </p:nvSpPr>
        <p:spPr bwMode="auto">
          <a:xfrm>
            <a:off x="6421165" y="3658071"/>
            <a:ext cx="503237"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8" name="Text Box 6"/>
          <p:cNvSpPr txBox="1">
            <a:spLocks noChangeArrowheads="1"/>
          </p:cNvSpPr>
          <p:nvPr/>
        </p:nvSpPr>
        <p:spPr bwMode="auto">
          <a:xfrm>
            <a:off x="5934336" y="3437409"/>
            <a:ext cx="51328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STXinwei" pitchFamily="2" charset="-122"/>
                <a:ea typeface="STXinwei" pitchFamily="2" charset="-122"/>
              </a:rPr>
              <a:t>esp</a:t>
            </a:r>
            <a:endParaRPr kumimoji="0" lang="en-US" altLang="zh-CN" sz="1800" b="1">
              <a:solidFill>
                <a:srgbClr val="3333FF"/>
              </a:solidFill>
              <a:effectLst/>
              <a:latin typeface="STXinwei" pitchFamily="2" charset="-122"/>
              <a:ea typeface="STXinwei" pitchFamily="2" charset="-122"/>
            </a:endParaRPr>
          </a:p>
        </p:txBody>
      </p:sp>
      <p:sp>
        <p:nvSpPr>
          <p:cNvPr id="9" name="Line 7"/>
          <p:cNvSpPr>
            <a:spLocks noChangeShapeType="1"/>
          </p:cNvSpPr>
          <p:nvPr/>
        </p:nvSpPr>
        <p:spPr bwMode="auto">
          <a:xfrm>
            <a:off x="6421165" y="5667846"/>
            <a:ext cx="503237"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10" name="Text Box 8"/>
          <p:cNvSpPr txBox="1">
            <a:spLocks noChangeArrowheads="1"/>
          </p:cNvSpPr>
          <p:nvPr/>
        </p:nvSpPr>
        <p:spPr bwMode="auto">
          <a:xfrm>
            <a:off x="5929341" y="5447184"/>
            <a:ext cx="56137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STXinwei" pitchFamily="2" charset="-122"/>
                <a:ea typeface="STXinwei" pitchFamily="2" charset="-122"/>
              </a:rPr>
              <a:t>ebp</a:t>
            </a:r>
            <a:endParaRPr kumimoji="0" lang="en-US" altLang="zh-CN" sz="1800" b="1">
              <a:solidFill>
                <a:srgbClr val="3333FF"/>
              </a:solidFill>
              <a:effectLst/>
              <a:latin typeface="STXinwei" pitchFamily="2" charset="-122"/>
              <a:ea typeface="STXinwei" pitchFamily="2" charset="-122"/>
            </a:endParaRPr>
          </a:p>
        </p:txBody>
      </p:sp>
      <p:sp>
        <p:nvSpPr>
          <p:cNvPr id="11" name="Line 9"/>
          <p:cNvSpPr>
            <a:spLocks noChangeShapeType="1"/>
          </p:cNvSpPr>
          <p:nvPr/>
        </p:nvSpPr>
        <p:spPr bwMode="auto">
          <a:xfrm flipV="1">
            <a:off x="8389665" y="3291359"/>
            <a:ext cx="0" cy="2447925"/>
          </a:xfrm>
          <a:prstGeom prst="line">
            <a:avLst/>
          </a:prstGeom>
          <a:noFill/>
          <a:ln w="38100">
            <a:solidFill>
              <a:schemeClr val="tx1"/>
            </a:solidFill>
            <a:round/>
            <a:headEnd type="triangle" w="med" len="med"/>
          </a:ln>
          <a:effectLst/>
        </p:spPr>
        <p:txBody>
          <a:bodyPr/>
          <a:lstStyle/>
          <a:p>
            <a:endParaRPr lang="zh-CN" altLang="en-US">
              <a:latin typeface="STXinwei" pitchFamily="2" charset="-122"/>
              <a:ea typeface="STXinwei" pitchFamily="2" charset="-122"/>
            </a:endParaRPr>
          </a:p>
        </p:txBody>
      </p:sp>
      <p:sp>
        <p:nvSpPr>
          <p:cNvPr id="12" name="Text Box 10"/>
          <p:cNvSpPr txBox="1">
            <a:spLocks noChangeArrowheads="1"/>
          </p:cNvSpPr>
          <p:nvPr/>
        </p:nvSpPr>
        <p:spPr bwMode="auto">
          <a:xfrm>
            <a:off x="7957865" y="5726584"/>
            <a:ext cx="874712"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latin typeface="STXinwei" pitchFamily="2" charset="-122"/>
                <a:ea typeface="STXinwei" pitchFamily="2" charset="-122"/>
              </a:rPr>
              <a:t>高地址</a:t>
            </a:r>
            <a:endParaRPr kumimoji="0" lang="zh-CN" altLang="en-US" sz="1800" b="1">
              <a:solidFill>
                <a:srgbClr val="3333FF"/>
              </a:solidFill>
              <a:effectLst/>
              <a:latin typeface="STXinwei" pitchFamily="2" charset="-122"/>
              <a:ea typeface="STXinwei" pitchFamily="2" charset="-122"/>
            </a:endParaRPr>
          </a:p>
        </p:txBody>
      </p:sp>
      <p:sp>
        <p:nvSpPr>
          <p:cNvPr id="13" name="Text Box 11"/>
          <p:cNvSpPr txBox="1">
            <a:spLocks noChangeArrowheads="1"/>
          </p:cNvSpPr>
          <p:nvPr/>
        </p:nvSpPr>
        <p:spPr bwMode="auto">
          <a:xfrm>
            <a:off x="7915002" y="2932584"/>
            <a:ext cx="874713"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latin typeface="STXinwei" pitchFamily="2" charset="-122"/>
                <a:ea typeface="STXinwei" pitchFamily="2" charset="-122"/>
              </a:rPr>
              <a:t>低地址</a:t>
            </a:r>
            <a:endParaRPr kumimoji="0" lang="zh-CN" altLang="en-US" sz="1800" b="1">
              <a:solidFill>
                <a:srgbClr val="3333FF"/>
              </a:solidFill>
              <a:effectLst/>
              <a:latin typeface="STXinwei" pitchFamily="2" charset="-122"/>
              <a:ea typeface="STXinwei" pitchFamily="2" charset="-122"/>
            </a:endParaRPr>
          </a:p>
        </p:txBody>
      </p:sp>
      <p:sp>
        <p:nvSpPr>
          <p:cNvPr id="14" name="Rectangle 12"/>
          <p:cNvSpPr>
            <a:spLocks noChangeArrowheads="1"/>
          </p:cNvSpPr>
          <p:nvPr/>
        </p:nvSpPr>
        <p:spPr bwMode="auto">
          <a:xfrm>
            <a:off x="6949802" y="3580284"/>
            <a:ext cx="935038" cy="21590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endParaRPr kumimoji="0" lang="zh-CN" altLang="zh-CN" sz="1800" b="1">
              <a:solidFill>
                <a:srgbClr val="3333FF"/>
              </a:solidFill>
              <a:effectLst/>
              <a:latin typeface="STXinwei" pitchFamily="2" charset="-122"/>
              <a:ea typeface="STXinwei" pitchFamily="2" charset="-122"/>
            </a:endParaRPr>
          </a:p>
        </p:txBody>
      </p:sp>
      <p:sp>
        <p:nvSpPr>
          <p:cNvPr id="15" name="Rectangle 13"/>
          <p:cNvSpPr>
            <a:spLocks noChangeArrowheads="1"/>
          </p:cNvSpPr>
          <p:nvPr/>
        </p:nvSpPr>
        <p:spPr bwMode="auto">
          <a:xfrm>
            <a:off x="6949802" y="3364384"/>
            <a:ext cx="935038" cy="21590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1800" b="1">
                <a:solidFill>
                  <a:srgbClr val="3333FF"/>
                </a:solidFill>
                <a:effectLst/>
                <a:latin typeface="STXinwei" pitchFamily="2" charset="-122"/>
                <a:ea typeface="STXinwei" pitchFamily="2" charset="-122"/>
              </a:rPr>
              <a:t>cs : eip</a:t>
            </a:r>
            <a:endParaRPr kumimoji="0" lang="en-US" altLang="zh-CN" sz="1800" b="1">
              <a:solidFill>
                <a:srgbClr val="3333FF"/>
              </a:solidFill>
              <a:effectLst/>
              <a:latin typeface="STXinwei" pitchFamily="2" charset="-122"/>
              <a:ea typeface="STXinwei" pitchFamily="2" charset="-122"/>
            </a:endParaRPr>
          </a:p>
        </p:txBody>
      </p:sp>
      <p:sp>
        <p:nvSpPr>
          <p:cNvPr id="16" name="Line 14"/>
          <p:cNvSpPr>
            <a:spLocks noChangeShapeType="1"/>
          </p:cNvSpPr>
          <p:nvPr/>
        </p:nvSpPr>
        <p:spPr bwMode="auto">
          <a:xfrm>
            <a:off x="6422752" y="3442171"/>
            <a:ext cx="503238"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17" name="Text Box 15"/>
          <p:cNvSpPr txBox="1">
            <a:spLocks noChangeArrowheads="1"/>
          </p:cNvSpPr>
          <p:nvPr/>
        </p:nvSpPr>
        <p:spPr bwMode="auto">
          <a:xfrm>
            <a:off x="5935924" y="3221509"/>
            <a:ext cx="51328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STXinwei" pitchFamily="2" charset="-122"/>
                <a:ea typeface="STXinwei" pitchFamily="2" charset="-122"/>
              </a:rPr>
              <a:t>esp</a:t>
            </a:r>
            <a:endParaRPr kumimoji="0" lang="en-US" altLang="zh-CN" sz="1800" b="1">
              <a:solidFill>
                <a:srgbClr val="3333FF"/>
              </a:solidFill>
              <a:effectLst/>
              <a:latin typeface="STXinwei" pitchFamily="2" charset="-122"/>
              <a:ea typeface="STXinwei" pitchFamily="2" charset="-122"/>
            </a:endParaRPr>
          </a:p>
        </p:txBody>
      </p:sp>
      <p:sp>
        <p:nvSpPr>
          <p:cNvPr id="18" name="Rectangle 16"/>
          <p:cNvSpPr>
            <a:spLocks noChangeArrowheads="1"/>
          </p:cNvSpPr>
          <p:nvPr/>
        </p:nvSpPr>
        <p:spPr bwMode="auto">
          <a:xfrm>
            <a:off x="6949802" y="3148484"/>
            <a:ext cx="935038" cy="215900"/>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1800" b="1">
                <a:solidFill>
                  <a:srgbClr val="3333FF"/>
                </a:solidFill>
                <a:effectLst/>
                <a:latin typeface="STXinwei" pitchFamily="2" charset="-122"/>
                <a:ea typeface="STXinwei" pitchFamily="2" charset="-122"/>
              </a:rPr>
              <a:t>ebp</a:t>
            </a:r>
            <a:endParaRPr kumimoji="0" lang="en-US" altLang="zh-CN" sz="1800" b="1">
              <a:solidFill>
                <a:srgbClr val="3333FF"/>
              </a:solidFill>
              <a:effectLst/>
              <a:latin typeface="STXinwei" pitchFamily="2" charset="-122"/>
              <a:ea typeface="STXinwei" pitchFamily="2" charset="-122"/>
            </a:endParaRPr>
          </a:p>
        </p:txBody>
      </p:sp>
      <p:sp>
        <p:nvSpPr>
          <p:cNvPr id="19" name="Line 17"/>
          <p:cNvSpPr>
            <a:spLocks noChangeShapeType="1"/>
          </p:cNvSpPr>
          <p:nvPr/>
        </p:nvSpPr>
        <p:spPr bwMode="auto">
          <a:xfrm>
            <a:off x="6422752" y="3226271"/>
            <a:ext cx="503238"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20" name="Text Box 18"/>
          <p:cNvSpPr txBox="1">
            <a:spLocks noChangeArrowheads="1"/>
          </p:cNvSpPr>
          <p:nvPr/>
        </p:nvSpPr>
        <p:spPr bwMode="auto">
          <a:xfrm>
            <a:off x="5935924" y="3005609"/>
            <a:ext cx="51328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STXinwei" pitchFamily="2" charset="-122"/>
                <a:ea typeface="STXinwei" pitchFamily="2" charset="-122"/>
              </a:rPr>
              <a:t>esp</a:t>
            </a:r>
            <a:endParaRPr kumimoji="0" lang="en-US" altLang="zh-CN" sz="1800" b="1">
              <a:solidFill>
                <a:srgbClr val="3333FF"/>
              </a:solidFill>
              <a:effectLst/>
              <a:latin typeface="STXinwei" pitchFamily="2" charset="-122"/>
              <a:ea typeface="STXinwei" pitchFamily="2" charset="-122"/>
            </a:endParaRPr>
          </a:p>
        </p:txBody>
      </p:sp>
      <p:sp>
        <p:nvSpPr>
          <p:cNvPr id="21" name="Line 19"/>
          <p:cNvSpPr>
            <a:spLocks noChangeShapeType="1"/>
          </p:cNvSpPr>
          <p:nvPr/>
        </p:nvSpPr>
        <p:spPr bwMode="auto">
          <a:xfrm>
            <a:off x="7813402" y="3291359"/>
            <a:ext cx="215900" cy="0"/>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22" name="Line 20"/>
          <p:cNvSpPr>
            <a:spLocks noChangeShapeType="1"/>
          </p:cNvSpPr>
          <p:nvPr/>
        </p:nvSpPr>
        <p:spPr bwMode="auto">
          <a:xfrm>
            <a:off x="8029302" y="3291359"/>
            <a:ext cx="0" cy="2376487"/>
          </a:xfrm>
          <a:prstGeom prst="line">
            <a:avLst/>
          </a:prstGeom>
          <a:noFill/>
          <a:ln w="9525">
            <a:solidFill>
              <a:schemeClr val="tx1"/>
            </a:solidFill>
            <a:round/>
          </a:ln>
          <a:effectLst/>
        </p:spPr>
        <p:txBody>
          <a:bodyPr/>
          <a:lstStyle/>
          <a:p>
            <a:endParaRPr lang="zh-CN" altLang="en-US">
              <a:latin typeface="STXinwei" pitchFamily="2" charset="-122"/>
              <a:ea typeface="STXinwei" pitchFamily="2" charset="-122"/>
            </a:endParaRPr>
          </a:p>
        </p:txBody>
      </p:sp>
      <p:sp>
        <p:nvSpPr>
          <p:cNvPr id="23" name="Line 21"/>
          <p:cNvSpPr>
            <a:spLocks noChangeShapeType="1"/>
          </p:cNvSpPr>
          <p:nvPr/>
        </p:nvSpPr>
        <p:spPr bwMode="auto">
          <a:xfrm flipH="1">
            <a:off x="7884840" y="5667846"/>
            <a:ext cx="144462"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24" name="Line 22"/>
          <p:cNvSpPr>
            <a:spLocks noChangeShapeType="1"/>
          </p:cNvSpPr>
          <p:nvPr/>
        </p:nvSpPr>
        <p:spPr bwMode="auto">
          <a:xfrm>
            <a:off x="6444977" y="2859559"/>
            <a:ext cx="431800" cy="288925"/>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25" name="Text Box 23"/>
          <p:cNvSpPr txBox="1">
            <a:spLocks noChangeArrowheads="1"/>
          </p:cNvSpPr>
          <p:nvPr/>
        </p:nvSpPr>
        <p:spPr bwMode="auto">
          <a:xfrm>
            <a:off x="5942041" y="2645246"/>
            <a:ext cx="56137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STXinwei" pitchFamily="2" charset="-122"/>
                <a:ea typeface="STXinwei" pitchFamily="2" charset="-122"/>
              </a:rPr>
              <a:t>ebp</a:t>
            </a:r>
            <a:endParaRPr kumimoji="0" lang="en-US" altLang="zh-CN" sz="1800" b="1">
              <a:solidFill>
                <a:srgbClr val="3333FF"/>
              </a:solidFill>
              <a:effectLst/>
              <a:latin typeface="STXinwei" pitchFamily="2" charset="-122"/>
              <a:ea typeface="STXinwei" pitchFamily="2" charset="-122"/>
            </a:endParaRPr>
          </a:p>
        </p:txBody>
      </p:sp>
      <p:sp>
        <p:nvSpPr>
          <p:cNvPr id="26" name="Line 24"/>
          <p:cNvSpPr>
            <a:spLocks noChangeShapeType="1"/>
          </p:cNvSpPr>
          <p:nvPr/>
        </p:nvSpPr>
        <p:spPr bwMode="auto">
          <a:xfrm>
            <a:off x="6422752" y="2434109"/>
            <a:ext cx="503238" cy="0"/>
          </a:xfrm>
          <a:prstGeom prst="line">
            <a:avLst/>
          </a:prstGeom>
          <a:noFill/>
          <a:ln w="952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27" name="Text Box 25"/>
          <p:cNvSpPr txBox="1">
            <a:spLocks noChangeArrowheads="1"/>
          </p:cNvSpPr>
          <p:nvPr/>
        </p:nvSpPr>
        <p:spPr bwMode="auto">
          <a:xfrm>
            <a:off x="5935924" y="2213446"/>
            <a:ext cx="513282" cy="36933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latin typeface="STXinwei" pitchFamily="2" charset="-122"/>
                <a:ea typeface="STXinwei" pitchFamily="2" charset="-122"/>
              </a:rPr>
              <a:t>esp</a:t>
            </a:r>
            <a:endParaRPr kumimoji="0" lang="en-US" altLang="zh-CN" sz="1800" b="1">
              <a:solidFill>
                <a:srgbClr val="3333FF"/>
              </a:solidFill>
              <a:effectLst/>
              <a:latin typeface="STXinwei" pitchFamily="2" charset="-122"/>
              <a:ea typeface="STXinwei" pitchFamily="2" charset="-122"/>
            </a:endParaRPr>
          </a:p>
        </p:txBody>
      </p:sp>
      <p:sp>
        <p:nvSpPr>
          <p:cNvPr id="28" name="Rectangle 26"/>
          <p:cNvSpPr>
            <a:spLocks noChangeArrowheads="1"/>
          </p:cNvSpPr>
          <p:nvPr/>
        </p:nvSpPr>
        <p:spPr bwMode="auto">
          <a:xfrm>
            <a:off x="6949802" y="2067396"/>
            <a:ext cx="935038" cy="1081088"/>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endParaRPr kumimoji="0" lang="zh-CN" altLang="zh-CN" sz="1800" b="1">
              <a:solidFill>
                <a:srgbClr val="3333FF"/>
              </a:solidFill>
              <a:effectLst/>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1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2"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par>
                                <p:cTn id="79" presetID="1" presetClass="entr" presetSubtype="0" fill="hold" grpId="2" nodeType="with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7"/>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par>
                                <p:cTn id="95" presetID="1" presetClass="entr" presetSubtype="0" fill="hold" grpId="2" nodeType="withEffect">
                                  <p:stCondLst>
                                    <p:cond delay="0"/>
                                  </p:stCondLst>
                                  <p:childTnLst>
                                    <p:set>
                                      <p:cBhvr>
                                        <p:cTn id="96" dur="1" fill="hold">
                                          <p:stCondLst>
                                            <p:cond delay="0"/>
                                          </p:stCondLst>
                                        </p:cTn>
                                        <p:tgtEl>
                                          <p:spTgt spid="9"/>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21"/>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2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23"/>
                                        </p:tgtEl>
                                        <p:attrNameLst>
                                          <p:attrName>style.visibility</p:attrName>
                                        </p:attrNameLst>
                                      </p:cBhvr>
                                      <p:to>
                                        <p:strVal val="hidden"/>
                                      </p:to>
                                    </p:set>
                                  </p:childTnLst>
                                </p:cTn>
                              </p:par>
                              <p:par>
                                <p:cTn id="103" presetID="1" presetClass="exit" presetSubtype="0" fill="hold" grpId="3" nodeType="withEffect">
                                  <p:stCondLst>
                                    <p:cond delay="0"/>
                                  </p:stCondLst>
                                  <p:childTnLst>
                                    <p:set>
                                      <p:cBhvr>
                                        <p:cTn id="104" dur="1" fill="hold">
                                          <p:stCondLst>
                                            <p:cond delay="0"/>
                                          </p:stCondLst>
                                        </p:cTn>
                                        <p:tgtEl>
                                          <p:spTgt spid="20"/>
                                        </p:tgtEl>
                                        <p:attrNameLst>
                                          <p:attrName>style.visibility</p:attrName>
                                        </p:attrNameLst>
                                      </p:cBhvr>
                                      <p:to>
                                        <p:strVal val="hidden"/>
                                      </p:to>
                                    </p:set>
                                  </p:childTnLst>
                                </p:cTn>
                              </p:par>
                              <p:par>
                                <p:cTn id="105" presetID="1" presetClass="exit" presetSubtype="0" fill="hold" grpId="3" nodeType="withEffect">
                                  <p:stCondLst>
                                    <p:cond delay="0"/>
                                  </p:stCondLst>
                                  <p:childTnLst>
                                    <p:set>
                                      <p:cBhvr>
                                        <p:cTn id="106" dur="1" fill="hold">
                                          <p:stCondLst>
                                            <p:cond delay="0"/>
                                          </p:stCondLst>
                                        </p:cTn>
                                        <p:tgtEl>
                                          <p:spTgt spid="1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8"/>
                                        </p:tgtEl>
                                        <p:attrNameLst>
                                          <p:attrName>style.visibility</p:attrName>
                                        </p:attrNameLst>
                                      </p:cBhvr>
                                      <p:to>
                                        <p:strVal val="hidden"/>
                                      </p:to>
                                    </p:set>
                                  </p:childTnLst>
                                </p:cTn>
                              </p:par>
                              <p:par>
                                <p:cTn id="109" presetID="1" presetClass="entr" presetSubtype="0" fill="hold" grpId="3" nodeType="withEffect">
                                  <p:stCondLst>
                                    <p:cond delay="0"/>
                                  </p:stCondLst>
                                  <p:childTnLst>
                                    <p:set>
                                      <p:cBhvr>
                                        <p:cTn id="110" dur="1" fill="hold">
                                          <p:stCondLst>
                                            <p:cond delay="0"/>
                                          </p:stCondLst>
                                        </p:cTn>
                                        <p:tgtEl>
                                          <p:spTgt spid="17"/>
                                        </p:tgtEl>
                                        <p:attrNameLst>
                                          <p:attrName>style.visibility</p:attrName>
                                        </p:attrNameLst>
                                      </p:cBhvr>
                                      <p:to>
                                        <p:strVal val="visible"/>
                                      </p:to>
                                    </p:set>
                                  </p:childTnLst>
                                </p:cTn>
                              </p:par>
                              <p:par>
                                <p:cTn id="111" presetID="1" presetClass="entr" presetSubtype="0" fill="hold" grpId="2" nodeType="with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2" nodeType="clickEffect">
                                  <p:stCondLst>
                                    <p:cond delay="0"/>
                                  </p:stCondLst>
                                  <p:childTnLst>
                                    <p:set>
                                      <p:cBhvr>
                                        <p:cTn id="116" dur="1" fill="hold">
                                          <p:stCondLst>
                                            <p:cond delay="0"/>
                                          </p:stCondLst>
                                        </p:cTn>
                                        <p:tgtEl>
                                          <p:spTgt spid="7"/>
                                        </p:tgtEl>
                                        <p:attrNameLst>
                                          <p:attrName>style.visibility</p:attrName>
                                        </p:attrNameLst>
                                      </p:cBhvr>
                                      <p:to>
                                        <p:strVal val="visible"/>
                                      </p:to>
                                    </p:set>
                                  </p:childTnLst>
                                </p:cTn>
                              </p:par>
                              <p:par>
                                <p:cTn id="117" presetID="1" presetClass="entr" presetSubtype="0" fill="hold" grpId="2" nodeType="withEffect">
                                  <p:stCondLst>
                                    <p:cond delay="0"/>
                                  </p:stCondLst>
                                  <p:childTnLst>
                                    <p:set>
                                      <p:cBhvr>
                                        <p:cTn id="118" dur="1" fill="hold">
                                          <p:stCondLst>
                                            <p:cond delay="0"/>
                                          </p:stCondLst>
                                        </p:cTn>
                                        <p:tgtEl>
                                          <p:spTgt spid="8"/>
                                        </p:tgtEl>
                                        <p:attrNameLst>
                                          <p:attrName>style.visibility</p:attrName>
                                        </p:attrNameLst>
                                      </p:cBhvr>
                                      <p:to>
                                        <p:strVal val="visible"/>
                                      </p:to>
                                    </p:set>
                                  </p:childTnLst>
                                </p:cTn>
                              </p:par>
                              <p:par>
                                <p:cTn id="119" presetID="1" presetClass="exit" presetSubtype="0" fill="hold" grpId="3" nodeType="withEffect">
                                  <p:stCondLst>
                                    <p:cond delay="0"/>
                                  </p:stCondLst>
                                  <p:childTnLst>
                                    <p:set>
                                      <p:cBhvr>
                                        <p:cTn id="120" dur="1" fill="hold">
                                          <p:stCondLst>
                                            <p:cond delay="0"/>
                                          </p:stCondLst>
                                        </p:cTn>
                                        <p:tgtEl>
                                          <p:spTgt spid="16"/>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5"/>
                                        </p:tgtEl>
                                        <p:attrNameLst>
                                          <p:attrName>style.visibility</p:attrName>
                                        </p:attrNameLst>
                                      </p:cBhvr>
                                      <p:to>
                                        <p:strVal val="hidden"/>
                                      </p:to>
                                    </p:set>
                                  </p:childTnLst>
                                </p:cTn>
                              </p:par>
                              <p:par>
                                <p:cTn id="123" presetID="1" presetClass="exit" presetSubtype="0" fill="hold" grpId="2" nodeType="withEffect">
                                  <p:stCondLst>
                                    <p:cond delay="0"/>
                                  </p:stCondLst>
                                  <p:childTnLst>
                                    <p:set>
                                      <p:cBhvr>
                                        <p:cTn id="124"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7" grpId="2" animBg="1"/>
      <p:bldP spid="8" grpId="0"/>
      <p:bldP spid="8" grpId="1"/>
      <p:bldP spid="8" grpId="2"/>
      <p:bldP spid="9" grpId="0" animBg="1"/>
      <p:bldP spid="9" grpId="1" animBg="1"/>
      <p:bldP spid="9" grpId="2" animBg="1"/>
      <p:bldP spid="10" grpId="0"/>
      <p:bldP spid="10" grpId="1"/>
      <p:bldP spid="10" grpId="2"/>
      <p:bldP spid="11" grpId="0" animBg="1"/>
      <p:bldP spid="12" grpId="0"/>
      <p:bldP spid="13" grpId="0"/>
      <p:bldP spid="14" grpId="0" animBg="1"/>
      <p:bldP spid="15" grpId="0" animBg="1"/>
      <p:bldP spid="15" grpId="1" animBg="1"/>
      <p:bldP spid="16" grpId="0" animBg="1"/>
      <p:bldP spid="16" grpId="1" animBg="1"/>
      <p:bldP spid="16" grpId="2" animBg="1"/>
      <p:bldP spid="16" grpId="3" animBg="1"/>
      <p:bldP spid="17" grpId="0"/>
      <p:bldP spid="17" grpId="1"/>
      <p:bldP spid="17" grpId="2"/>
      <p:bldP spid="17" grpId="3"/>
      <p:bldP spid="18" grpId="0" animBg="1"/>
      <p:bldP spid="18" grpId="1" animBg="1"/>
      <p:bldP spid="19" grpId="0" animBg="1"/>
      <p:bldP spid="19" grpId="1" animBg="1"/>
      <p:bldP spid="19" grpId="2" animBg="1"/>
      <p:bldP spid="19" grpId="3" animBg="1"/>
      <p:bldP spid="20" grpId="0"/>
      <p:bldP spid="20" grpId="1"/>
      <p:bldP spid="20" grpId="2"/>
      <p:bldP spid="20" grpId="3"/>
      <p:bldP spid="21" grpId="0" animBg="1"/>
      <p:bldP spid="21" grpId="1" animBg="1"/>
      <p:bldP spid="22" grpId="0" animBg="1"/>
      <p:bldP spid="22" grpId="1" animBg="1"/>
      <p:bldP spid="23" grpId="0" animBg="1"/>
      <p:bldP spid="23" grpId="1" animBg="1"/>
      <p:bldP spid="24" grpId="0" animBg="1"/>
      <p:bldP spid="24" grpId="1" animBg="1"/>
      <p:bldP spid="25" grpId="0"/>
      <p:bldP spid="25" grpId="1"/>
      <p:bldP spid="26" grpId="0" animBg="1"/>
      <p:bldP spid="26" grpId="1" animBg="1"/>
      <p:bldP spid="27" grpId="0"/>
      <p:bldP spid="27" grpId="1"/>
      <p:bldP spid="28" grpId="0" animBg="1"/>
      <p:bldP spid="28" grpId="1"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latin typeface="STXinwei" pitchFamily="2" charset="-122"/>
                <a:ea typeface="STXinwei" pitchFamily="2" charset="-122"/>
              </a:rPr>
              <a:t>C</a:t>
            </a:r>
            <a:r>
              <a:rPr lang="zh-CN" altLang="en-US" dirty="0">
                <a:latin typeface="STXinwei" pitchFamily="2" charset="-122"/>
                <a:ea typeface="STXinwei" pitchFamily="2" charset="-122"/>
              </a:rPr>
              <a:t>语言中还使用堆栈进行</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参数传递</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局部变量的使用</a:t>
            </a:r>
            <a:endParaRPr lang="zh-CN" altLang="en-US" dirty="0">
              <a:latin typeface="STXinwei" pitchFamily="2" charset="-122"/>
              <a:ea typeface="STXinwei" pitchFamily="2"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堆栈其他作用</a:t>
            </a:r>
            <a:endParaRPr lang="zh-CN" altLang="en-US" dirty="0"/>
          </a:p>
        </p:txBody>
      </p:sp>
      <p:sp>
        <p:nvSpPr>
          <p:cNvPr id="5" name="Rectangle 9"/>
          <p:cNvSpPr>
            <a:spLocks noChangeArrowheads="1"/>
          </p:cNvSpPr>
          <p:nvPr/>
        </p:nvSpPr>
        <p:spPr bwMode="auto">
          <a:xfrm>
            <a:off x="189434" y="3785843"/>
            <a:ext cx="3887788" cy="1938992"/>
          </a:xfrm>
          <a:prstGeom prst="rect">
            <a:avLst/>
          </a:prstGeom>
          <a:noFill/>
          <a:ln w="9525">
            <a:noFill/>
            <a:miter lim="800000"/>
          </a:ln>
          <a:effectLst/>
        </p:spPr>
        <p:txBody>
          <a:bodyPr wrap="square">
            <a:spAutoFit/>
          </a:bodyPr>
          <a:lstStyle/>
          <a:p>
            <a:pPr algn="ctr"/>
            <a:r>
              <a:rPr lang="zh-CN" altLang="en-US" sz="2400" b="1" dirty="0">
                <a:effectLst>
                  <a:outerShdw blurRad="38100" dist="38100" dir="2700000" algn="tl">
                    <a:srgbClr val="C0C0C0"/>
                  </a:outerShdw>
                </a:effectLst>
                <a:latin typeface="STXinwei" pitchFamily="2" charset="-122"/>
                <a:ea typeface="STXinwei" pitchFamily="2" charset="-122"/>
              </a:rPr>
              <a:t>编译方法</a:t>
            </a:r>
            <a:endParaRPr lang="zh-CN" altLang="en-US" sz="2400" b="1" dirty="0">
              <a:effectLst>
                <a:outerShdw blurRad="38100" dist="38100" dir="2700000" algn="tl">
                  <a:srgbClr val="C0C0C0"/>
                </a:outerShdw>
              </a:effectLst>
              <a:latin typeface="STXinwei" pitchFamily="2" charset="-122"/>
              <a:ea typeface="STXinwei" pitchFamily="2" charset="-122"/>
            </a:endParaRPr>
          </a:p>
          <a:p>
            <a:r>
              <a:rPr lang="en-US" altLang="zh-CN" sz="2400" b="1" dirty="0">
                <a:solidFill>
                  <a:srgbClr val="0000FF"/>
                </a:solidFill>
                <a:effectLst>
                  <a:outerShdw blurRad="38100" dist="38100" dir="2700000" algn="tl">
                    <a:srgbClr val="C0C0C0"/>
                  </a:outerShdw>
                </a:effectLst>
                <a:latin typeface="STXinwei" pitchFamily="2" charset="-122"/>
                <a:ea typeface="STXinwei" pitchFamily="2" charset="-122"/>
              </a:rPr>
              <a:t>1</a:t>
            </a:r>
            <a:r>
              <a:rPr lang="zh-CN" altLang="en-US" sz="2400" b="1" dirty="0">
                <a:solidFill>
                  <a:srgbClr val="0000FF"/>
                </a:solidFill>
                <a:effectLst>
                  <a:outerShdw blurRad="38100" dist="38100" dir="2700000" algn="tl">
                    <a:srgbClr val="C0C0C0"/>
                  </a:outerShdw>
                </a:effectLst>
                <a:latin typeface="STXinwei" pitchFamily="2" charset="-122"/>
                <a:ea typeface="STXinwei" pitchFamily="2" charset="-122"/>
              </a:rPr>
              <a:t>）首先使用</a:t>
            </a:r>
            <a:r>
              <a:rPr lang="en-US" altLang="zh-CN" sz="2400" b="1" dirty="0">
                <a:solidFill>
                  <a:srgbClr val="0000FF"/>
                </a:solidFill>
                <a:effectLst>
                  <a:outerShdw blurRad="38100" dist="38100" dir="2700000" algn="tl">
                    <a:srgbClr val="C0C0C0"/>
                  </a:outerShdw>
                </a:effectLst>
                <a:latin typeface="STXinwei" pitchFamily="2" charset="-122"/>
                <a:ea typeface="STXinwei" pitchFamily="2" charset="-122"/>
              </a:rPr>
              <a:t>gcc</a:t>
            </a:r>
            <a:r>
              <a:rPr lang="zh-CN" altLang="en-US" sz="2400" b="1" dirty="0">
                <a:solidFill>
                  <a:srgbClr val="0000FF"/>
                </a:solidFill>
                <a:effectLst>
                  <a:outerShdw blurRad="38100" dist="38100" dir="2700000" algn="tl">
                    <a:srgbClr val="C0C0C0"/>
                  </a:outerShdw>
                </a:effectLst>
                <a:latin typeface="STXinwei" pitchFamily="2" charset="-122"/>
                <a:ea typeface="STXinwei" pitchFamily="2" charset="-122"/>
              </a:rPr>
              <a:t>生成</a:t>
            </a:r>
            <a:r>
              <a:rPr lang="en-US" altLang="zh-CN" sz="2400" b="1" dirty="0" err="1">
                <a:solidFill>
                  <a:srgbClr val="0000FF"/>
                </a:solidFill>
                <a:effectLst>
                  <a:outerShdw blurRad="38100" dist="38100" dir="2700000" algn="tl">
                    <a:srgbClr val="C0C0C0"/>
                  </a:outerShdw>
                </a:effectLst>
                <a:latin typeface="STXinwei" pitchFamily="2" charset="-122"/>
                <a:ea typeface="STXinwei" pitchFamily="2" charset="-122"/>
              </a:rPr>
              <a:t>test.c</a:t>
            </a:r>
            <a:r>
              <a:rPr lang="zh-CN" altLang="en-US" sz="2400" b="1" dirty="0">
                <a:solidFill>
                  <a:srgbClr val="0000FF"/>
                </a:solidFill>
                <a:effectLst>
                  <a:outerShdw blurRad="38100" dist="38100" dir="2700000" algn="tl">
                    <a:srgbClr val="C0C0C0"/>
                  </a:outerShdw>
                </a:effectLst>
                <a:latin typeface="STXinwei" pitchFamily="2" charset="-122"/>
                <a:ea typeface="STXinwei" pitchFamily="2" charset="-122"/>
              </a:rPr>
              <a:t>的可执行文件</a:t>
            </a:r>
            <a:r>
              <a:rPr lang="en-US" altLang="zh-CN" sz="2400" b="1" dirty="0">
                <a:solidFill>
                  <a:srgbClr val="0000FF"/>
                </a:solidFill>
                <a:effectLst>
                  <a:outerShdw blurRad="38100" dist="38100" dir="2700000" algn="tl">
                    <a:srgbClr val="C0C0C0"/>
                  </a:outerShdw>
                </a:effectLst>
                <a:latin typeface="STXinwei" pitchFamily="2" charset="-122"/>
                <a:ea typeface="STXinwei" pitchFamily="2" charset="-122"/>
              </a:rPr>
              <a:t>test</a:t>
            </a:r>
            <a:r>
              <a:rPr lang="zh-CN" altLang="en-US" sz="2400" b="1" dirty="0">
                <a:solidFill>
                  <a:srgbClr val="0000FF"/>
                </a:solidFill>
                <a:effectLst>
                  <a:outerShdw blurRad="38100" dist="38100" dir="2700000" algn="tl">
                    <a:srgbClr val="C0C0C0"/>
                  </a:outerShdw>
                </a:effectLst>
                <a:latin typeface="STXinwei" pitchFamily="2" charset="-122"/>
                <a:ea typeface="STXinwei" pitchFamily="2" charset="-122"/>
              </a:rPr>
              <a:t>；</a:t>
            </a:r>
            <a:endParaRPr lang="zh-CN" altLang="en-US" sz="2400" b="1" dirty="0">
              <a:solidFill>
                <a:srgbClr val="0000FF"/>
              </a:solidFill>
              <a:effectLst>
                <a:outerShdw blurRad="38100" dist="38100" dir="2700000" algn="tl">
                  <a:srgbClr val="C0C0C0"/>
                </a:outerShdw>
              </a:effectLst>
              <a:latin typeface="STXinwei" pitchFamily="2" charset="-122"/>
              <a:ea typeface="STXinwei" pitchFamily="2" charset="-122"/>
            </a:endParaRPr>
          </a:p>
          <a:p>
            <a:r>
              <a:rPr lang="en-US" altLang="zh-CN" sz="2400" b="1" dirty="0">
                <a:solidFill>
                  <a:srgbClr val="0000FF"/>
                </a:solidFill>
                <a:effectLst>
                  <a:outerShdw blurRad="38100" dist="38100" dir="2700000" algn="tl">
                    <a:srgbClr val="C0C0C0"/>
                  </a:outerShdw>
                </a:effectLst>
                <a:latin typeface="STXinwei" pitchFamily="2" charset="-122"/>
                <a:ea typeface="STXinwei" pitchFamily="2" charset="-122"/>
              </a:rPr>
              <a:t>2</a:t>
            </a:r>
            <a:r>
              <a:rPr lang="zh-CN" altLang="en-US" sz="2400" b="1" dirty="0">
                <a:solidFill>
                  <a:srgbClr val="0000FF"/>
                </a:solidFill>
                <a:effectLst>
                  <a:outerShdw blurRad="38100" dist="38100" dir="2700000" algn="tl">
                    <a:srgbClr val="C0C0C0"/>
                  </a:outerShdw>
                </a:effectLst>
                <a:latin typeface="STXinwei" pitchFamily="2" charset="-122"/>
                <a:ea typeface="STXinwei" pitchFamily="2" charset="-122"/>
              </a:rPr>
              <a:t>）然后使用</a:t>
            </a:r>
            <a:r>
              <a:rPr lang="en-US" altLang="zh-CN" sz="2400" b="1" dirty="0" err="1">
                <a:effectLst>
                  <a:outerShdw blurRad="38100" dist="38100" dir="2700000" algn="tl">
                    <a:srgbClr val="C0C0C0"/>
                  </a:outerShdw>
                </a:effectLst>
                <a:latin typeface="STXinwei" pitchFamily="2" charset="-122"/>
                <a:ea typeface="STXinwei" pitchFamily="2" charset="-122"/>
              </a:rPr>
              <a:t>objdump</a:t>
            </a:r>
            <a:r>
              <a:rPr lang="en-US" altLang="zh-CN" sz="2400" b="1" dirty="0">
                <a:effectLst>
                  <a:outerShdw blurRad="38100" dist="38100" dir="2700000" algn="tl">
                    <a:srgbClr val="C0C0C0"/>
                  </a:outerShdw>
                </a:effectLst>
                <a:latin typeface="STXinwei" pitchFamily="2" charset="-122"/>
                <a:ea typeface="STXinwei" pitchFamily="2" charset="-122"/>
              </a:rPr>
              <a:t> –S</a:t>
            </a:r>
            <a:r>
              <a:rPr lang="zh-CN" altLang="en-US" sz="2400" b="1" dirty="0">
                <a:solidFill>
                  <a:srgbClr val="0000FF"/>
                </a:solidFill>
                <a:effectLst>
                  <a:outerShdw blurRad="38100" dist="38100" dir="2700000" algn="tl">
                    <a:srgbClr val="C0C0C0"/>
                  </a:outerShdw>
                </a:effectLst>
                <a:latin typeface="STXinwei" pitchFamily="2" charset="-122"/>
                <a:ea typeface="STXinwei" pitchFamily="2" charset="-122"/>
              </a:rPr>
              <a:t>获得</a:t>
            </a:r>
            <a:r>
              <a:rPr lang="en-US" altLang="zh-CN" sz="2400" b="1" dirty="0">
                <a:solidFill>
                  <a:srgbClr val="0000FF"/>
                </a:solidFill>
                <a:effectLst>
                  <a:outerShdw blurRad="38100" dist="38100" dir="2700000" algn="tl">
                    <a:srgbClr val="C0C0C0"/>
                  </a:outerShdw>
                </a:effectLst>
                <a:latin typeface="STXinwei" pitchFamily="2" charset="-122"/>
                <a:ea typeface="STXinwei" pitchFamily="2" charset="-122"/>
              </a:rPr>
              <a:t>test</a:t>
            </a:r>
            <a:r>
              <a:rPr lang="zh-CN" altLang="en-US" sz="2400" b="1" dirty="0">
                <a:solidFill>
                  <a:srgbClr val="0000FF"/>
                </a:solidFill>
                <a:effectLst>
                  <a:outerShdw blurRad="38100" dist="38100" dir="2700000" algn="tl">
                    <a:srgbClr val="C0C0C0"/>
                  </a:outerShdw>
                </a:effectLst>
                <a:latin typeface="STXinwei" pitchFamily="2" charset="-122"/>
                <a:ea typeface="STXinwei" pitchFamily="2" charset="-122"/>
              </a:rPr>
              <a:t>的反汇编文件；</a:t>
            </a:r>
            <a:endParaRPr lang="zh-CN" altLang="en-US" sz="2400" b="1" dirty="0">
              <a:solidFill>
                <a:srgbClr val="0000FF"/>
              </a:solidFill>
              <a:effectLst>
                <a:outerShdw blurRad="38100" dist="38100" dir="2700000" algn="tl">
                  <a:srgbClr val="C0C0C0"/>
                </a:outerShdw>
              </a:effectLst>
              <a:latin typeface="STXinwei" pitchFamily="2" charset="-122"/>
              <a:ea typeface="STXinwei" pitchFamily="2" charset="-122"/>
            </a:endParaRPr>
          </a:p>
        </p:txBody>
      </p:sp>
      <p:pic>
        <p:nvPicPr>
          <p:cNvPr id="7" name="Picture 5"/>
          <p:cNvPicPr>
            <a:picLocks noChangeAspect="1" noChangeArrowheads="1"/>
          </p:cNvPicPr>
          <p:nvPr/>
        </p:nvPicPr>
        <p:blipFill>
          <a:blip r:embed="rId1" cstate="print"/>
          <a:srcRect/>
          <a:stretch>
            <a:fillRect/>
          </a:stretch>
        </p:blipFill>
        <p:spPr bwMode="auto">
          <a:xfrm>
            <a:off x="4932363" y="1223540"/>
            <a:ext cx="4176712" cy="5157788"/>
          </a:xfrm>
          <a:prstGeom prst="rect">
            <a:avLst/>
          </a:prstGeom>
          <a:noFill/>
        </p:spPr>
      </p:pic>
      <p:sp>
        <p:nvSpPr>
          <p:cNvPr id="8" name="Oval 6"/>
          <p:cNvSpPr>
            <a:spLocks noChangeArrowheads="1"/>
          </p:cNvSpPr>
          <p:nvPr/>
        </p:nvSpPr>
        <p:spPr bwMode="auto">
          <a:xfrm>
            <a:off x="5364163" y="4031828"/>
            <a:ext cx="606425" cy="211137"/>
          </a:xfrm>
          <a:prstGeom prst="ellipse">
            <a:avLst/>
          </a:prstGeom>
          <a:noFill/>
          <a:ln w="38100">
            <a:solidFill>
              <a:srgbClr val="FF0000"/>
            </a:solidFill>
            <a:round/>
          </a:ln>
          <a:effectLst/>
        </p:spPr>
        <p:txBody>
          <a:bodyPr wrap="none" anchor="ctr"/>
          <a:lstStyle/>
          <a:p>
            <a:endParaRPr lang="zh-CN" altLang="en-US"/>
          </a:p>
        </p:txBody>
      </p:sp>
      <p:sp>
        <p:nvSpPr>
          <p:cNvPr id="9" name="Oval 7"/>
          <p:cNvSpPr>
            <a:spLocks noChangeArrowheads="1"/>
          </p:cNvSpPr>
          <p:nvPr/>
        </p:nvSpPr>
        <p:spPr bwMode="auto">
          <a:xfrm>
            <a:off x="5795963" y="5400253"/>
            <a:ext cx="774700" cy="211137"/>
          </a:xfrm>
          <a:prstGeom prst="ellipse">
            <a:avLst/>
          </a:prstGeom>
          <a:noFill/>
          <a:ln w="38100">
            <a:solidFill>
              <a:srgbClr val="FF0000"/>
            </a:solidFill>
            <a:round/>
          </a:ln>
          <a:effectLst/>
        </p:spPr>
        <p:txBody>
          <a:bodyPr wrap="none" anchor="ctr"/>
          <a:lstStyle/>
          <a:p>
            <a:endParaRPr lang="zh-CN" altLang="en-US"/>
          </a:p>
        </p:txBody>
      </p:sp>
      <p:sp>
        <p:nvSpPr>
          <p:cNvPr id="10" name="Oval 8"/>
          <p:cNvSpPr>
            <a:spLocks noChangeArrowheads="1"/>
          </p:cNvSpPr>
          <p:nvPr/>
        </p:nvSpPr>
        <p:spPr bwMode="auto">
          <a:xfrm>
            <a:off x="5651500" y="5689178"/>
            <a:ext cx="1327150" cy="158750"/>
          </a:xfrm>
          <a:prstGeom prst="ellipse">
            <a:avLst/>
          </a:prstGeom>
          <a:noFill/>
          <a:ln w="38100">
            <a:solidFill>
              <a:srgbClr val="FF0000"/>
            </a:solidFill>
            <a:round/>
          </a:ln>
          <a:effectLst/>
        </p:spPr>
        <p:txBody>
          <a:bodyPr wrap="none" anchor="ctr"/>
          <a:lstStyle/>
          <a:p>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观察</a:t>
            </a:r>
            <a:r>
              <a:rPr lang="en-US" altLang="zh-CN" dirty="0"/>
              <a:t>p2</a:t>
            </a:r>
            <a:r>
              <a:rPr lang="zh-CN" altLang="en-US" dirty="0"/>
              <a:t>的堆栈框架</a:t>
            </a:r>
            <a:endParaRPr lang="zh-CN" altLang="en-US" dirty="0"/>
          </a:p>
        </p:txBody>
      </p:sp>
      <p:sp>
        <p:nvSpPr>
          <p:cNvPr id="7" name="Rectangle 6"/>
          <p:cNvSpPr>
            <a:spLocks noChangeArrowheads="1"/>
          </p:cNvSpPr>
          <p:nvPr/>
        </p:nvSpPr>
        <p:spPr bwMode="auto">
          <a:xfrm>
            <a:off x="1309911" y="2455864"/>
            <a:ext cx="2758033" cy="620712"/>
          </a:xfrm>
          <a:prstGeom prst="rect">
            <a:avLst/>
          </a:prstGeom>
          <a:solidFill>
            <a:schemeClr val="accent1"/>
          </a:solidFill>
          <a:ln w="9525">
            <a:noFill/>
            <a:miter lim="800000"/>
          </a:ln>
          <a:effectLst/>
        </p:spPr>
        <p:txBody>
          <a:bodyPr wrap="none" anchor="ctr"/>
          <a:lstStyle/>
          <a:p>
            <a:endParaRPr lang="zh-CN" altLang="en-US"/>
          </a:p>
        </p:txBody>
      </p:sp>
      <p:sp>
        <p:nvSpPr>
          <p:cNvPr id="8" name="Line 7"/>
          <p:cNvSpPr>
            <a:spLocks noChangeShapeType="1"/>
          </p:cNvSpPr>
          <p:nvPr/>
        </p:nvSpPr>
        <p:spPr bwMode="auto">
          <a:xfrm flipH="1">
            <a:off x="4135611" y="2774454"/>
            <a:ext cx="576262" cy="0"/>
          </a:xfrm>
          <a:prstGeom prst="line">
            <a:avLst/>
          </a:prstGeom>
          <a:noFill/>
          <a:ln w="9525">
            <a:solidFill>
              <a:schemeClr val="tx1"/>
            </a:solidFill>
            <a:round/>
            <a:tailEnd type="triangle" w="med" len="med"/>
          </a:ln>
          <a:effectLst/>
        </p:spPr>
        <p:txBody>
          <a:bodyPr/>
          <a:lstStyle/>
          <a:p>
            <a:endParaRPr lang="zh-CN" altLang="en-US"/>
          </a:p>
        </p:txBody>
      </p:sp>
      <p:sp>
        <p:nvSpPr>
          <p:cNvPr id="9" name="Text Box 8"/>
          <p:cNvSpPr txBox="1">
            <a:spLocks noChangeArrowheads="1"/>
          </p:cNvSpPr>
          <p:nvPr/>
        </p:nvSpPr>
        <p:spPr bwMode="auto">
          <a:xfrm>
            <a:off x="4691236" y="2564904"/>
            <a:ext cx="1104900"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rPr>
              <a:t>建立框架</a:t>
            </a:r>
            <a:endParaRPr kumimoji="0" lang="zh-CN" altLang="en-US" sz="1800" b="1">
              <a:solidFill>
                <a:srgbClr val="3333FF"/>
              </a:solidFill>
              <a:effectLst/>
            </a:endParaRPr>
          </a:p>
        </p:txBody>
      </p:sp>
      <p:sp>
        <p:nvSpPr>
          <p:cNvPr id="10" name="Rectangle 4"/>
          <p:cNvSpPr>
            <a:spLocks noChangeArrowheads="1"/>
          </p:cNvSpPr>
          <p:nvPr/>
        </p:nvSpPr>
        <p:spPr bwMode="auto">
          <a:xfrm>
            <a:off x="1334258" y="3439335"/>
            <a:ext cx="2733686" cy="692928"/>
          </a:xfrm>
          <a:prstGeom prst="rect">
            <a:avLst/>
          </a:prstGeom>
          <a:solidFill>
            <a:srgbClr val="66FF33"/>
          </a:solidFill>
          <a:ln w="9525">
            <a:noFill/>
            <a:miter lim="800000"/>
          </a:ln>
          <a:effectLst/>
        </p:spPr>
        <p:txBody>
          <a:bodyPr wrap="none" anchor="ctr"/>
          <a:lstStyle/>
          <a:p>
            <a:endParaRPr lang="zh-CN" altLang="en-US"/>
          </a:p>
        </p:txBody>
      </p:sp>
      <p:sp>
        <p:nvSpPr>
          <p:cNvPr id="11" name="Rectangle 5"/>
          <p:cNvSpPr>
            <a:spLocks noChangeArrowheads="1"/>
          </p:cNvSpPr>
          <p:nvPr/>
        </p:nvSpPr>
        <p:spPr bwMode="auto">
          <a:xfrm>
            <a:off x="1298501" y="4852208"/>
            <a:ext cx="2830437" cy="367501"/>
          </a:xfrm>
          <a:prstGeom prst="rect">
            <a:avLst/>
          </a:prstGeom>
          <a:solidFill>
            <a:schemeClr val="accent1"/>
          </a:solidFill>
          <a:ln w="9525">
            <a:noFill/>
            <a:miter lim="800000"/>
          </a:ln>
          <a:effectLst/>
        </p:spPr>
        <p:txBody>
          <a:bodyPr wrap="none" anchor="ctr"/>
          <a:lstStyle/>
          <a:p>
            <a:endParaRPr lang="zh-CN" altLang="en-US"/>
          </a:p>
        </p:txBody>
      </p:sp>
      <p:sp>
        <p:nvSpPr>
          <p:cNvPr id="12" name="Line 9"/>
          <p:cNvSpPr>
            <a:spLocks noChangeShapeType="1"/>
          </p:cNvSpPr>
          <p:nvPr/>
        </p:nvSpPr>
        <p:spPr bwMode="auto">
          <a:xfrm flipH="1">
            <a:off x="4139952" y="5064933"/>
            <a:ext cx="720725" cy="0"/>
          </a:xfrm>
          <a:prstGeom prst="line">
            <a:avLst/>
          </a:prstGeom>
          <a:noFill/>
          <a:ln w="9525">
            <a:solidFill>
              <a:schemeClr val="tx1"/>
            </a:solidFill>
            <a:round/>
            <a:tailEnd type="triangle" w="med" len="med"/>
          </a:ln>
          <a:effectLst/>
        </p:spPr>
        <p:txBody>
          <a:bodyPr/>
          <a:lstStyle/>
          <a:p>
            <a:endParaRPr lang="zh-CN" altLang="en-US"/>
          </a:p>
        </p:txBody>
      </p:sp>
      <p:sp>
        <p:nvSpPr>
          <p:cNvPr id="13" name="Text Box 10"/>
          <p:cNvSpPr txBox="1">
            <a:spLocks noChangeArrowheads="1"/>
          </p:cNvSpPr>
          <p:nvPr/>
        </p:nvSpPr>
        <p:spPr bwMode="auto">
          <a:xfrm>
            <a:off x="4768602" y="4852208"/>
            <a:ext cx="1104900"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rPr>
              <a:t>拆除框架</a:t>
            </a:r>
            <a:endParaRPr kumimoji="0" lang="zh-CN" altLang="en-US" sz="1800" b="1">
              <a:solidFill>
                <a:srgbClr val="3333FF"/>
              </a:solidFill>
              <a:effectLst/>
            </a:endParaRPr>
          </a:p>
        </p:txBody>
      </p:sp>
      <p:sp>
        <p:nvSpPr>
          <p:cNvPr id="14" name="Rectangle 11"/>
          <p:cNvSpPr>
            <a:spLocks noChangeArrowheads="1"/>
          </p:cNvSpPr>
          <p:nvPr/>
        </p:nvSpPr>
        <p:spPr bwMode="auto">
          <a:xfrm>
            <a:off x="7113588" y="2635523"/>
            <a:ext cx="935037" cy="217487"/>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1800" b="1">
                <a:solidFill>
                  <a:srgbClr val="3333FF"/>
                </a:solidFill>
                <a:effectLst/>
              </a:rPr>
              <a:t>ebp</a:t>
            </a:r>
            <a:endParaRPr kumimoji="0" lang="en-US" altLang="zh-CN" sz="1800" b="1">
              <a:solidFill>
                <a:srgbClr val="3333FF"/>
              </a:solidFill>
              <a:effectLst/>
            </a:endParaRPr>
          </a:p>
        </p:txBody>
      </p:sp>
      <p:sp>
        <p:nvSpPr>
          <p:cNvPr id="15" name="Line 12"/>
          <p:cNvSpPr>
            <a:spLocks noChangeShapeType="1"/>
          </p:cNvSpPr>
          <p:nvPr/>
        </p:nvSpPr>
        <p:spPr bwMode="auto">
          <a:xfrm>
            <a:off x="6608763" y="2752998"/>
            <a:ext cx="503237" cy="0"/>
          </a:xfrm>
          <a:prstGeom prst="line">
            <a:avLst/>
          </a:prstGeom>
          <a:noFill/>
          <a:ln w="9525">
            <a:solidFill>
              <a:schemeClr val="tx1"/>
            </a:solidFill>
            <a:round/>
            <a:tailEnd type="triangle" w="med" len="med"/>
          </a:ln>
          <a:effectLst/>
        </p:spPr>
        <p:txBody>
          <a:bodyPr/>
          <a:lstStyle/>
          <a:p>
            <a:endParaRPr lang="zh-CN" altLang="en-US"/>
          </a:p>
        </p:txBody>
      </p:sp>
      <p:sp>
        <p:nvSpPr>
          <p:cNvPr id="16" name="Text Box 13"/>
          <p:cNvSpPr txBox="1">
            <a:spLocks noChangeArrowheads="1"/>
          </p:cNvSpPr>
          <p:nvPr/>
        </p:nvSpPr>
        <p:spPr bwMode="auto">
          <a:xfrm>
            <a:off x="6084888" y="2486298"/>
            <a:ext cx="501650" cy="36671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rPr>
              <a:t>esp</a:t>
            </a:r>
            <a:endParaRPr kumimoji="0" lang="en-US" altLang="zh-CN" sz="1800" b="1">
              <a:solidFill>
                <a:srgbClr val="3333FF"/>
              </a:solidFill>
              <a:effectLst/>
            </a:endParaRPr>
          </a:p>
        </p:txBody>
      </p:sp>
      <p:sp>
        <p:nvSpPr>
          <p:cNvPr id="17" name="Line 14"/>
          <p:cNvSpPr>
            <a:spLocks noChangeShapeType="1"/>
          </p:cNvSpPr>
          <p:nvPr/>
        </p:nvSpPr>
        <p:spPr bwMode="auto">
          <a:xfrm>
            <a:off x="6629400" y="2352948"/>
            <a:ext cx="144463" cy="0"/>
          </a:xfrm>
          <a:prstGeom prst="line">
            <a:avLst/>
          </a:prstGeom>
          <a:noFill/>
          <a:ln w="9525">
            <a:solidFill>
              <a:schemeClr val="tx1"/>
            </a:solidFill>
            <a:round/>
          </a:ln>
          <a:effectLst/>
        </p:spPr>
        <p:txBody>
          <a:bodyPr/>
          <a:lstStyle/>
          <a:p>
            <a:endParaRPr lang="zh-CN" altLang="en-US"/>
          </a:p>
        </p:txBody>
      </p:sp>
      <p:sp>
        <p:nvSpPr>
          <p:cNvPr id="18" name="Line 15"/>
          <p:cNvSpPr>
            <a:spLocks noChangeShapeType="1"/>
          </p:cNvSpPr>
          <p:nvPr/>
        </p:nvSpPr>
        <p:spPr bwMode="auto">
          <a:xfrm>
            <a:off x="6773863" y="2352948"/>
            <a:ext cx="358775" cy="360362"/>
          </a:xfrm>
          <a:prstGeom prst="line">
            <a:avLst/>
          </a:prstGeom>
          <a:noFill/>
          <a:ln w="9525">
            <a:solidFill>
              <a:schemeClr val="tx1"/>
            </a:solidFill>
            <a:round/>
            <a:tailEnd type="triangle" w="med" len="med"/>
          </a:ln>
          <a:effectLst/>
        </p:spPr>
        <p:txBody>
          <a:bodyPr/>
          <a:lstStyle/>
          <a:p>
            <a:endParaRPr lang="zh-CN" altLang="en-US"/>
          </a:p>
        </p:txBody>
      </p:sp>
      <p:sp>
        <p:nvSpPr>
          <p:cNvPr id="19" name="Text Box 16"/>
          <p:cNvSpPr txBox="1">
            <a:spLocks noChangeArrowheads="1"/>
          </p:cNvSpPr>
          <p:nvPr/>
        </p:nvSpPr>
        <p:spPr bwMode="auto">
          <a:xfrm>
            <a:off x="6105525" y="2132285"/>
            <a:ext cx="539750" cy="366713"/>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rPr>
              <a:t>ebp</a:t>
            </a:r>
            <a:endParaRPr kumimoji="0" lang="en-US" altLang="zh-CN" sz="1800" b="1">
              <a:solidFill>
                <a:srgbClr val="3333FF"/>
              </a:solidFill>
              <a:effectLst/>
            </a:endParaRPr>
          </a:p>
        </p:txBody>
      </p:sp>
      <p:sp>
        <p:nvSpPr>
          <p:cNvPr id="20" name="Rectangle 17"/>
          <p:cNvSpPr>
            <a:spLocks noChangeArrowheads="1"/>
          </p:cNvSpPr>
          <p:nvPr/>
        </p:nvSpPr>
        <p:spPr bwMode="auto">
          <a:xfrm>
            <a:off x="7113588" y="2851423"/>
            <a:ext cx="935037" cy="1944687"/>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zh-CN" altLang="en-US" sz="1800" b="1">
                <a:solidFill>
                  <a:srgbClr val="3333FF"/>
                </a:solidFill>
                <a:effectLst/>
              </a:rPr>
              <a:t>调用者</a:t>
            </a:r>
            <a:endParaRPr kumimoji="0" lang="zh-CN" altLang="en-US" sz="1800" b="1">
              <a:solidFill>
                <a:srgbClr val="3333FF"/>
              </a:solidFill>
              <a:effectLst/>
            </a:endParaRPr>
          </a:p>
          <a:p>
            <a:pPr algn="ctr">
              <a:spcBef>
                <a:spcPct val="0"/>
              </a:spcBef>
              <a:buClrTx/>
              <a:buFontTx/>
              <a:buNone/>
            </a:pPr>
            <a:r>
              <a:rPr kumimoji="0" lang="zh-CN" altLang="en-US" sz="1800" b="1">
                <a:solidFill>
                  <a:srgbClr val="3333FF"/>
                </a:solidFill>
                <a:effectLst/>
              </a:rPr>
              <a:t>堆栈</a:t>
            </a:r>
            <a:endParaRPr kumimoji="0" lang="zh-CN" altLang="en-US" sz="1800" b="1">
              <a:solidFill>
                <a:srgbClr val="3333FF"/>
              </a:solidFill>
              <a:effectLst/>
            </a:endParaRPr>
          </a:p>
          <a:p>
            <a:pPr algn="ctr">
              <a:spcBef>
                <a:spcPct val="0"/>
              </a:spcBef>
              <a:buClrTx/>
              <a:buFontTx/>
              <a:buNone/>
            </a:pPr>
            <a:r>
              <a:rPr kumimoji="0" lang="zh-CN" altLang="en-US" sz="1800" b="1">
                <a:solidFill>
                  <a:srgbClr val="3333FF"/>
                </a:solidFill>
                <a:effectLst/>
              </a:rPr>
              <a:t>框架</a:t>
            </a:r>
            <a:endParaRPr kumimoji="0" lang="zh-CN" altLang="en-US" sz="1800" b="1">
              <a:solidFill>
                <a:srgbClr val="3333FF"/>
              </a:solidFill>
              <a:effectLst/>
            </a:endParaRPr>
          </a:p>
        </p:txBody>
      </p:sp>
      <p:sp>
        <p:nvSpPr>
          <p:cNvPr id="21" name="Line 18"/>
          <p:cNvSpPr>
            <a:spLocks noChangeShapeType="1"/>
          </p:cNvSpPr>
          <p:nvPr/>
        </p:nvSpPr>
        <p:spPr bwMode="auto">
          <a:xfrm>
            <a:off x="6608763" y="2995885"/>
            <a:ext cx="503237" cy="0"/>
          </a:xfrm>
          <a:prstGeom prst="line">
            <a:avLst/>
          </a:prstGeom>
          <a:noFill/>
          <a:ln w="9525">
            <a:solidFill>
              <a:schemeClr val="tx1"/>
            </a:solidFill>
            <a:round/>
            <a:tailEnd type="triangle" w="med" len="med"/>
          </a:ln>
          <a:effectLst/>
        </p:spPr>
        <p:txBody>
          <a:bodyPr/>
          <a:lstStyle/>
          <a:p>
            <a:endParaRPr lang="zh-CN" altLang="en-US"/>
          </a:p>
        </p:txBody>
      </p:sp>
      <p:sp>
        <p:nvSpPr>
          <p:cNvPr id="22" name="Text Box 19"/>
          <p:cNvSpPr txBox="1">
            <a:spLocks noChangeArrowheads="1"/>
          </p:cNvSpPr>
          <p:nvPr/>
        </p:nvSpPr>
        <p:spPr bwMode="auto">
          <a:xfrm>
            <a:off x="6105525" y="2773635"/>
            <a:ext cx="501650" cy="366713"/>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rPr>
              <a:t>esp</a:t>
            </a:r>
            <a:endParaRPr kumimoji="0" lang="en-US" altLang="zh-CN" sz="1800" b="1">
              <a:solidFill>
                <a:srgbClr val="3333FF"/>
              </a:solidFill>
              <a:effectLst/>
            </a:endParaRPr>
          </a:p>
        </p:txBody>
      </p:sp>
      <p:sp>
        <p:nvSpPr>
          <p:cNvPr id="23" name="Line 20"/>
          <p:cNvSpPr>
            <a:spLocks noChangeShapeType="1"/>
          </p:cNvSpPr>
          <p:nvPr/>
        </p:nvSpPr>
        <p:spPr bwMode="auto">
          <a:xfrm>
            <a:off x="6608763" y="4723085"/>
            <a:ext cx="503237" cy="0"/>
          </a:xfrm>
          <a:prstGeom prst="line">
            <a:avLst/>
          </a:prstGeom>
          <a:noFill/>
          <a:ln w="9525">
            <a:solidFill>
              <a:schemeClr val="tx1"/>
            </a:solidFill>
            <a:round/>
            <a:tailEnd type="triangle" w="med" len="med"/>
          </a:ln>
          <a:effectLst/>
        </p:spPr>
        <p:txBody>
          <a:bodyPr/>
          <a:lstStyle/>
          <a:p>
            <a:endParaRPr lang="zh-CN" altLang="en-US"/>
          </a:p>
        </p:txBody>
      </p:sp>
      <p:sp>
        <p:nvSpPr>
          <p:cNvPr id="24" name="Text Box 21"/>
          <p:cNvSpPr txBox="1">
            <a:spLocks noChangeArrowheads="1"/>
          </p:cNvSpPr>
          <p:nvPr/>
        </p:nvSpPr>
        <p:spPr bwMode="auto">
          <a:xfrm>
            <a:off x="6115050" y="4508773"/>
            <a:ext cx="539750" cy="366712"/>
          </a:xfrm>
          <a:prstGeom prst="rect">
            <a:avLst/>
          </a:prstGeom>
          <a:noFill/>
          <a:ln w="9525">
            <a:noFill/>
            <a:miter lim="800000"/>
          </a:ln>
          <a:effectLst/>
        </p:spPr>
        <p:txBody>
          <a:bodyPr wrap="none">
            <a:spAutoFit/>
          </a:bodyPr>
          <a:lstStyle/>
          <a:p>
            <a:pPr>
              <a:spcBef>
                <a:spcPct val="0"/>
              </a:spcBef>
              <a:buClrTx/>
              <a:buFontTx/>
              <a:buNone/>
            </a:pPr>
            <a:r>
              <a:rPr kumimoji="0" lang="en-US" altLang="zh-CN" sz="1800" b="1">
                <a:solidFill>
                  <a:srgbClr val="3333FF"/>
                </a:solidFill>
                <a:effectLst/>
              </a:rPr>
              <a:t>ebp</a:t>
            </a:r>
            <a:endParaRPr kumimoji="0" lang="en-US" altLang="zh-CN" sz="1800" b="1">
              <a:solidFill>
                <a:srgbClr val="3333FF"/>
              </a:solidFill>
              <a:effectLst/>
            </a:endParaRPr>
          </a:p>
        </p:txBody>
      </p:sp>
      <p:sp>
        <p:nvSpPr>
          <p:cNvPr id="25" name="Line 22"/>
          <p:cNvSpPr>
            <a:spLocks noChangeShapeType="1"/>
          </p:cNvSpPr>
          <p:nvPr/>
        </p:nvSpPr>
        <p:spPr bwMode="auto">
          <a:xfrm>
            <a:off x="7832725" y="2706960"/>
            <a:ext cx="360363" cy="0"/>
          </a:xfrm>
          <a:prstGeom prst="line">
            <a:avLst/>
          </a:prstGeom>
          <a:noFill/>
          <a:ln w="9525">
            <a:solidFill>
              <a:schemeClr val="tx1"/>
            </a:solidFill>
            <a:round/>
          </a:ln>
          <a:effectLst/>
        </p:spPr>
        <p:txBody>
          <a:bodyPr/>
          <a:lstStyle/>
          <a:p>
            <a:endParaRPr lang="zh-CN" altLang="en-US"/>
          </a:p>
        </p:txBody>
      </p:sp>
      <p:sp>
        <p:nvSpPr>
          <p:cNvPr id="26" name="Line 23"/>
          <p:cNvSpPr>
            <a:spLocks noChangeShapeType="1"/>
          </p:cNvSpPr>
          <p:nvPr/>
        </p:nvSpPr>
        <p:spPr bwMode="auto">
          <a:xfrm>
            <a:off x="8193088" y="2706960"/>
            <a:ext cx="0" cy="2016125"/>
          </a:xfrm>
          <a:prstGeom prst="line">
            <a:avLst/>
          </a:prstGeom>
          <a:noFill/>
          <a:ln w="9525">
            <a:solidFill>
              <a:schemeClr val="tx1"/>
            </a:solidFill>
            <a:round/>
          </a:ln>
          <a:effectLst/>
        </p:spPr>
        <p:txBody>
          <a:bodyPr/>
          <a:lstStyle/>
          <a:p>
            <a:endParaRPr lang="zh-CN" altLang="en-US"/>
          </a:p>
        </p:txBody>
      </p:sp>
      <p:sp>
        <p:nvSpPr>
          <p:cNvPr id="27" name="Line 24"/>
          <p:cNvSpPr>
            <a:spLocks noChangeShapeType="1"/>
          </p:cNvSpPr>
          <p:nvPr/>
        </p:nvSpPr>
        <p:spPr bwMode="auto">
          <a:xfrm flipH="1">
            <a:off x="7904163" y="4723085"/>
            <a:ext cx="288925" cy="0"/>
          </a:xfrm>
          <a:prstGeom prst="line">
            <a:avLst/>
          </a:prstGeom>
          <a:noFill/>
          <a:ln w="9525">
            <a:solidFill>
              <a:schemeClr val="tx1"/>
            </a:solidFill>
            <a:round/>
            <a:tailEnd type="triangle" w="med" len="med"/>
          </a:ln>
          <a:effectLst/>
        </p:spPr>
        <p:txBody>
          <a:bodyPr/>
          <a:lstStyle/>
          <a:p>
            <a:endParaRPr lang="zh-CN" altLang="en-US"/>
          </a:p>
        </p:txBody>
      </p:sp>
      <p:sp>
        <p:nvSpPr>
          <p:cNvPr id="28" name="Rectangle 25"/>
          <p:cNvSpPr>
            <a:spLocks noChangeArrowheads="1"/>
          </p:cNvSpPr>
          <p:nvPr/>
        </p:nvSpPr>
        <p:spPr bwMode="auto">
          <a:xfrm>
            <a:off x="7113588" y="3427685"/>
            <a:ext cx="935037" cy="215900"/>
          </a:xfrm>
          <a:prstGeom prst="rect">
            <a:avLst/>
          </a:prstGeom>
          <a:solidFill>
            <a:srgbClr val="66FF33"/>
          </a:solidFill>
          <a:ln w="9525">
            <a:solidFill>
              <a:schemeClr val="tx1"/>
            </a:solidFill>
            <a:miter lim="800000"/>
          </a:ln>
          <a:effectLst/>
        </p:spPr>
        <p:txBody>
          <a:bodyPr wrap="none" anchor="ctr"/>
          <a:lstStyle/>
          <a:p>
            <a:pPr algn="ctr">
              <a:spcBef>
                <a:spcPct val="0"/>
              </a:spcBef>
              <a:buClrTx/>
              <a:buFontTx/>
              <a:buNone/>
            </a:pPr>
            <a:r>
              <a:rPr kumimoji="0" lang="en-US" altLang="zh-CN" sz="1800" b="1">
                <a:solidFill>
                  <a:srgbClr val="3333FF"/>
                </a:solidFill>
                <a:effectLst/>
              </a:rPr>
              <a:t>y</a:t>
            </a:r>
            <a:endParaRPr kumimoji="0" lang="en-US" altLang="zh-CN" sz="1800" b="1">
              <a:solidFill>
                <a:srgbClr val="3333FF"/>
              </a:solidFill>
              <a:effectLst/>
            </a:endParaRPr>
          </a:p>
        </p:txBody>
      </p:sp>
      <p:sp>
        <p:nvSpPr>
          <p:cNvPr id="29" name="Rectangle 26"/>
          <p:cNvSpPr>
            <a:spLocks noChangeArrowheads="1"/>
          </p:cNvSpPr>
          <p:nvPr/>
        </p:nvSpPr>
        <p:spPr bwMode="auto">
          <a:xfrm>
            <a:off x="7113588" y="3211785"/>
            <a:ext cx="935037" cy="215900"/>
          </a:xfrm>
          <a:prstGeom prst="rect">
            <a:avLst/>
          </a:prstGeom>
          <a:solidFill>
            <a:srgbClr val="66FF33"/>
          </a:solidFill>
          <a:ln w="9525">
            <a:solidFill>
              <a:schemeClr val="tx1"/>
            </a:solidFill>
            <a:miter lim="800000"/>
          </a:ln>
          <a:effectLst/>
        </p:spPr>
        <p:txBody>
          <a:bodyPr wrap="none" anchor="ctr"/>
          <a:lstStyle/>
          <a:p>
            <a:pPr algn="ctr">
              <a:spcBef>
                <a:spcPct val="0"/>
              </a:spcBef>
              <a:buClrTx/>
              <a:buFontTx/>
              <a:buNone/>
            </a:pPr>
            <a:r>
              <a:rPr kumimoji="0" lang="en-US" altLang="zh-CN" sz="1800" b="1">
                <a:solidFill>
                  <a:srgbClr val="3333FF"/>
                </a:solidFill>
                <a:effectLst/>
              </a:rPr>
              <a:t>x</a:t>
            </a:r>
            <a:endParaRPr kumimoji="0" lang="en-US" altLang="zh-CN" sz="1800" b="1">
              <a:solidFill>
                <a:srgbClr val="3333FF"/>
              </a:solidFill>
              <a:effectLst/>
            </a:endParaRPr>
          </a:p>
        </p:txBody>
      </p:sp>
      <p:sp>
        <p:nvSpPr>
          <p:cNvPr id="30" name="Line 27"/>
          <p:cNvSpPr>
            <a:spLocks noChangeShapeType="1"/>
          </p:cNvSpPr>
          <p:nvPr/>
        </p:nvSpPr>
        <p:spPr bwMode="auto">
          <a:xfrm flipV="1">
            <a:off x="8382000" y="2419623"/>
            <a:ext cx="0" cy="2447925"/>
          </a:xfrm>
          <a:prstGeom prst="line">
            <a:avLst/>
          </a:prstGeom>
          <a:noFill/>
          <a:ln w="38100">
            <a:solidFill>
              <a:schemeClr val="tx1"/>
            </a:solidFill>
            <a:round/>
            <a:headEnd type="triangle" w="med" len="med"/>
          </a:ln>
          <a:effectLst/>
        </p:spPr>
        <p:txBody>
          <a:bodyPr/>
          <a:lstStyle/>
          <a:p>
            <a:endParaRPr lang="zh-CN" altLang="en-US"/>
          </a:p>
        </p:txBody>
      </p:sp>
      <p:sp>
        <p:nvSpPr>
          <p:cNvPr id="31" name="Text Box 28"/>
          <p:cNvSpPr txBox="1">
            <a:spLocks noChangeArrowheads="1"/>
          </p:cNvSpPr>
          <p:nvPr/>
        </p:nvSpPr>
        <p:spPr bwMode="auto">
          <a:xfrm>
            <a:off x="7950200" y="4854848"/>
            <a:ext cx="874713"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rPr>
              <a:t>高地址</a:t>
            </a:r>
            <a:endParaRPr kumimoji="0" lang="zh-CN" altLang="en-US" sz="1800" b="1">
              <a:solidFill>
                <a:srgbClr val="3333FF"/>
              </a:solidFill>
              <a:effectLst/>
            </a:endParaRPr>
          </a:p>
        </p:txBody>
      </p:sp>
      <p:sp>
        <p:nvSpPr>
          <p:cNvPr id="32" name="Text Box 29"/>
          <p:cNvSpPr txBox="1">
            <a:spLocks noChangeArrowheads="1"/>
          </p:cNvSpPr>
          <p:nvPr/>
        </p:nvSpPr>
        <p:spPr bwMode="auto">
          <a:xfrm>
            <a:off x="7907338" y="2060848"/>
            <a:ext cx="874712" cy="366712"/>
          </a:xfrm>
          <a:prstGeom prst="rect">
            <a:avLst/>
          </a:prstGeom>
          <a:noFill/>
          <a:ln w="9525">
            <a:noFill/>
            <a:miter lim="800000"/>
          </a:ln>
          <a:effectLst/>
        </p:spPr>
        <p:txBody>
          <a:bodyPr wrap="none">
            <a:spAutoFit/>
          </a:bodyPr>
          <a:lstStyle/>
          <a:p>
            <a:pPr>
              <a:spcBef>
                <a:spcPct val="0"/>
              </a:spcBef>
              <a:buClrTx/>
              <a:buFontTx/>
              <a:buNone/>
            </a:pPr>
            <a:r>
              <a:rPr kumimoji="0" lang="zh-CN" altLang="en-US" sz="1800" b="1">
                <a:solidFill>
                  <a:srgbClr val="3333FF"/>
                </a:solidFill>
                <a:effectLst/>
              </a:rPr>
              <a:t>低地址</a:t>
            </a:r>
            <a:endParaRPr kumimoji="0" lang="zh-CN" altLang="en-US" sz="1800" b="1">
              <a:solidFill>
                <a:srgbClr val="3333FF"/>
              </a:solidFill>
              <a:effectLst/>
            </a:endParaRPr>
          </a:p>
        </p:txBody>
      </p:sp>
      <p:sp>
        <p:nvSpPr>
          <p:cNvPr id="33" name="Rectangle 32"/>
          <p:cNvSpPr>
            <a:spLocks noChangeArrowheads="1"/>
          </p:cNvSpPr>
          <p:nvPr/>
        </p:nvSpPr>
        <p:spPr bwMode="auto">
          <a:xfrm>
            <a:off x="863351" y="5607645"/>
            <a:ext cx="7273925" cy="701675"/>
          </a:xfrm>
          <a:prstGeom prst="rect">
            <a:avLst/>
          </a:prstGeom>
          <a:noFill/>
          <a:ln w="9525">
            <a:noFill/>
            <a:miter lim="800000"/>
          </a:ln>
          <a:effectLst/>
        </p:spPr>
        <p:txBody>
          <a:bodyPr>
            <a:spAutoFit/>
          </a:bodyPr>
          <a:lstStyle/>
          <a:p>
            <a:pPr algn="l">
              <a:buClr>
                <a:srgbClr val="0000FF"/>
              </a:buClr>
            </a:pPr>
            <a:r>
              <a:rPr lang="en-US" altLang="zh-CN" sz="2000" b="1" dirty="0">
                <a:effectLst>
                  <a:outerShdw blurRad="38100" dist="38100" dir="2700000" algn="tl">
                    <a:srgbClr val="C0C0C0"/>
                  </a:outerShdw>
                </a:effectLst>
              </a:rPr>
              <a:t>GNU</a:t>
            </a:r>
            <a:r>
              <a:rPr lang="zh-CN" altLang="en-US" sz="2000" b="1" dirty="0">
                <a:effectLst>
                  <a:outerShdw blurRad="38100" dist="38100" dir="2700000" algn="tl">
                    <a:srgbClr val="C0C0C0"/>
                  </a:outerShdw>
                </a:effectLst>
              </a:rPr>
              <a:t>规则规定：</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eax</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ecx</a:t>
            </a:r>
            <a:r>
              <a:rPr lang="zh-CN" altLang="en-US" sz="2000" b="1" dirty="0">
                <a:effectLst>
                  <a:outerShdw blurRad="38100" dist="38100" dir="2700000" algn="tl">
                    <a:srgbClr val="C0C0C0"/>
                  </a:outerShdw>
                </a:effectLst>
              </a:rPr>
              <a:t>和</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edx</a:t>
            </a:r>
            <a:r>
              <a:rPr lang="zh-CN" altLang="en-US" sz="2000" b="1" dirty="0">
                <a:effectLst>
                  <a:outerShdw blurRad="38100" dist="38100" dir="2700000" algn="tl">
                    <a:srgbClr val="C0C0C0"/>
                  </a:outerShdw>
                </a:effectLst>
              </a:rPr>
              <a:t>是由调用者负责存储的；</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ebx</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ebi</a:t>
            </a:r>
            <a:r>
              <a:rPr lang="zh-CN" altLang="en-US" sz="2000" b="1" dirty="0">
                <a:effectLst>
                  <a:outerShdw blurRad="38100" dist="38100" dir="2700000" algn="tl">
                    <a:srgbClr val="C0C0C0"/>
                  </a:outerShdw>
                </a:effectLst>
              </a:rPr>
              <a:t>和</a:t>
            </a:r>
            <a:r>
              <a:rPr lang="en-US" altLang="zh-CN" sz="2000" b="1" dirty="0">
                <a:effectLst>
                  <a:outerShdw blurRad="38100" dist="38100" dir="2700000" algn="tl">
                    <a:srgbClr val="C0C0C0"/>
                  </a:outerShdw>
                </a:effectLst>
              </a:rPr>
              <a:t>%</a:t>
            </a:r>
            <a:r>
              <a:rPr lang="en-US" altLang="zh-CN" sz="2000" b="1" dirty="0" err="1">
                <a:effectLst>
                  <a:outerShdw blurRad="38100" dist="38100" dir="2700000" algn="tl">
                    <a:srgbClr val="C0C0C0"/>
                  </a:outerShdw>
                </a:effectLst>
              </a:rPr>
              <a:t>esi</a:t>
            </a:r>
            <a:r>
              <a:rPr lang="zh-CN" altLang="en-US" sz="2000" b="1" dirty="0">
                <a:effectLst>
                  <a:outerShdw blurRad="38100" dist="38100" dir="2700000" algn="tl">
                    <a:srgbClr val="C0C0C0"/>
                  </a:outerShdw>
                </a:effectLst>
              </a:rPr>
              <a:t>则由被调用者保护。</a:t>
            </a:r>
            <a:endParaRPr lang="zh-CN" altLang="en-US" sz="2000" b="1" dirty="0">
              <a:effectLst>
                <a:outerShdw blurRad="38100" dist="38100" dir="2700000" algn="tl">
                  <a:srgbClr val="C0C0C0"/>
                </a:outerShdw>
              </a:effectLst>
            </a:endParaRPr>
          </a:p>
        </p:txBody>
      </p:sp>
      <p:sp>
        <p:nvSpPr>
          <p:cNvPr id="35" name="Oval 30"/>
          <p:cNvSpPr>
            <a:spLocks noChangeArrowheads="1"/>
          </p:cNvSpPr>
          <p:nvPr/>
        </p:nvSpPr>
        <p:spPr bwMode="auto">
          <a:xfrm>
            <a:off x="2051720" y="3429000"/>
            <a:ext cx="647700" cy="358775"/>
          </a:xfrm>
          <a:prstGeom prst="ellipse">
            <a:avLst/>
          </a:prstGeom>
          <a:noFill/>
          <a:ln w="38100">
            <a:solidFill>
              <a:srgbClr val="FF0000"/>
            </a:solidFill>
            <a:round/>
          </a:ln>
          <a:effectLst/>
        </p:spPr>
        <p:txBody>
          <a:bodyPr wrap="none" anchor="ctr"/>
          <a:lstStyle/>
          <a:p>
            <a:endParaRPr lang="zh-CN" altLang="en-US"/>
          </a:p>
        </p:txBody>
      </p:sp>
      <p:sp>
        <p:nvSpPr>
          <p:cNvPr id="36" name="Oval 31"/>
          <p:cNvSpPr>
            <a:spLocks noChangeArrowheads="1"/>
          </p:cNvSpPr>
          <p:nvPr/>
        </p:nvSpPr>
        <p:spPr bwMode="auto">
          <a:xfrm>
            <a:off x="2051720" y="3795712"/>
            <a:ext cx="648717" cy="328613"/>
          </a:xfrm>
          <a:prstGeom prst="ellipse">
            <a:avLst/>
          </a:prstGeom>
          <a:noFill/>
          <a:ln w="38100">
            <a:solidFill>
              <a:srgbClr val="FF0000"/>
            </a:solidFill>
            <a:round/>
          </a:ln>
          <a:effectLst/>
        </p:spPr>
        <p:txBody>
          <a:bodyPr wrap="none" anchor="ctr"/>
          <a:lstStyle/>
          <a:p>
            <a:endParaRPr lang="zh-CN" altLang="en-US"/>
          </a:p>
        </p:txBody>
      </p:sp>
      <p:sp>
        <p:nvSpPr>
          <p:cNvPr id="34" name="Rectangle 3"/>
          <p:cNvSpPr txBox="1">
            <a:spLocks noChangeArrowheads="1"/>
          </p:cNvSpPr>
          <p:nvPr/>
        </p:nvSpPr>
        <p:spPr bwMode="auto">
          <a:xfrm>
            <a:off x="35496" y="1217614"/>
            <a:ext cx="8892480" cy="4484404"/>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300"/>
              </a:spcBef>
              <a:spcAft>
                <a:spcPct val="0"/>
              </a:spcAft>
              <a:buClr>
                <a:srgbClr val="CC6600"/>
              </a:buClr>
              <a:buSzPct val="70000"/>
              <a:buFont typeface="Wingdings" charset="2"/>
              <a:buChar char="n"/>
              <a:defRPr sz="2800" b="1">
                <a:solidFill>
                  <a:schemeClr val="tx1"/>
                </a:solidFill>
                <a:effectLst/>
                <a:latin typeface="Times New Roman" pitchFamily="18" charset="0"/>
                <a:ea typeface="华文新魏"/>
                <a:cs typeface="Times New Roman" pitchFamily="18" charset="0"/>
              </a:defRPr>
            </a:lvl1pPr>
            <a:lvl2pPr marL="889000" indent="-440055" algn="l" rtl="0" eaLnBrk="0" fontAlgn="base" hangingPunct="0">
              <a:spcBef>
                <a:spcPts val="300"/>
              </a:spcBef>
              <a:spcAft>
                <a:spcPct val="0"/>
              </a:spcAft>
              <a:buClr>
                <a:schemeClr val="hlink"/>
              </a:buClr>
              <a:buSzPct val="65000"/>
              <a:buFont typeface="Wingdings" charset="2"/>
              <a:buChar char="¡"/>
              <a:defRPr sz="2400" b="1">
                <a:solidFill>
                  <a:schemeClr val="tx1"/>
                </a:solidFill>
                <a:latin typeface="华文新魏"/>
                <a:ea typeface="华文新魏"/>
                <a:cs typeface="华文新魏"/>
              </a:defRPr>
            </a:lvl2pPr>
            <a:lvl3pPr marL="1294130" indent="-403225" algn="l" rtl="0" eaLnBrk="0" fontAlgn="base" hangingPunct="0">
              <a:spcBef>
                <a:spcPts val="300"/>
              </a:spcBef>
              <a:spcAft>
                <a:spcPct val="0"/>
              </a:spcAft>
              <a:buClr>
                <a:schemeClr val="accent1"/>
              </a:buClr>
              <a:buSzPct val="70000"/>
              <a:buFont typeface="Wingdings" charset="2"/>
              <a:buChar char="n"/>
              <a:defRPr sz="2000" b="1">
                <a:solidFill>
                  <a:schemeClr val="tx1"/>
                </a:solidFill>
                <a:latin typeface="Times New Roman" pitchFamily="18" charset="0"/>
                <a:ea typeface="华文新魏"/>
                <a:cs typeface="Times New Roman" pitchFamily="18" charset="0"/>
              </a:defRPr>
            </a:lvl3pPr>
            <a:lvl4pPr marL="1681480" indent="-386080" algn="l" rtl="0" eaLnBrk="0" fontAlgn="base" hangingPunct="0">
              <a:spcBef>
                <a:spcPts val="300"/>
              </a:spcBef>
              <a:spcAft>
                <a:spcPct val="0"/>
              </a:spcAft>
              <a:buClr>
                <a:schemeClr val="hlink"/>
              </a:buClr>
              <a:buSzPct val="75000"/>
              <a:buFont typeface="Wingdings"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charset="2"/>
              <a:buChar char="n"/>
              <a:defRPr sz="1600">
                <a:solidFill>
                  <a:schemeClr val="tx1"/>
                </a:solidFill>
                <a:latin typeface="+mn-lt"/>
                <a:ea typeface="+mn-ea"/>
              </a:defRPr>
            </a:lvl9pPr>
          </a:lstStyle>
          <a:p>
            <a:r>
              <a:rPr lang="zh-CN" altLang="en-US" kern="0" dirty="0"/>
              <a:t>从</a:t>
            </a:r>
            <a:r>
              <a:rPr lang="en-US" altLang="zh-CN" kern="0" dirty="0"/>
              <a:t>test</a:t>
            </a:r>
            <a:r>
              <a:rPr lang="zh-CN" altLang="en-US" kern="0" dirty="0"/>
              <a:t>的反汇编文件中找到</a:t>
            </a:r>
            <a:r>
              <a:rPr lang="en-US" altLang="zh-CN" kern="0" dirty="0"/>
              <a:t>p2</a:t>
            </a:r>
            <a:r>
              <a:rPr lang="zh-CN" altLang="en-US" kern="0" dirty="0"/>
              <a:t>的反汇编代码</a:t>
            </a:r>
            <a:endParaRPr lang="zh-CN" altLang="en-US" kern="0" dirty="0"/>
          </a:p>
          <a:p>
            <a:pPr lvl="2">
              <a:buFont typeface="Wingdings" charset="2"/>
              <a:buNone/>
            </a:pPr>
            <a:r>
              <a:rPr lang="en-US" altLang="zh-CN" kern="0" dirty="0" err="1">
                <a:solidFill>
                  <a:srgbClr val="A50021"/>
                </a:solidFill>
              </a:rPr>
              <a:t>int</a:t>
            </a:r>
            <a:r>
              <a:rPr lang="en-US" altLang="zh-CN" kern="0" dirty="0">
                <a:solidFill>
                  <a:srgbClr val="A50021"/>
                </a:solidFill>
              </a:rPr>
              <a:t> p2(</a:t>
            </a:r>
            <a:r>
              <a:rPr lang="en-US" altLang="zh-CN" kern="0" dirty="0" err="1">
                <a:solidFill>
                  <a:srgbClr val="A50021"/>
                </a:solidFill>
              </a:rPr>
              <a:t>int</a:t>
            </a:r>
            <a:r>
              <a:rPr lang="en-US" altLang="zh-CN" kern="0" dirty="0">
                <a:solidFill>
                  <a:srgbClr val="A50021"/>
                </a:solidFill>
              </a:rPr>
              <a:t> x, </a:t>
            </a:r>
            <a:r>
              <a:rPr lang="en-US" altLang="zh-CN" kern="0" dirty="0" err="1">
                <a:solidFill>
                  <a:srgbClr val="A50021"/>
                </a:solidFill>
              </a:rPr>
              <a:t>int</a:t>
            </a:r>
            <a:r>
              <a:rPr lang="en-US" altLang="zh-CN" kern="0" dirty="0">
                <a:solidFill>
                  <a:srgbClr val="A50021"/>
                </a:solidFill>
              </a:rPr>
              <a:t> y)</a:t>
            </a:r>
            <a:endParaRPr lang="en-US" altLang="zh-CN" kern="0" dirty="0">
              <a:solidFill>
                <a:srgbClr val="A50021"/>
              </a:solidFill>
            </a:endParaRPr>
          </a:p>
          <a:p>
            <a:pPr lvl="2">
              <a:buFont typeface="Wingdings" charset="2"/>
              <a:buNone/>
            </a:pPr>
            <a:r>
              <a:rPr lang="en-US" altLang="zh-CN" kern="0" dirty="0">
                <a:solidFill>
                  <a:srgbClr val="A50021"/>
                </a:solidFill>
              </a:rPr>
              <a:t>{</a:t>
            </a:r>
            <a:endParaRPr lang="en-US" altLang="zh-CN" kern="0" dirty="0">
              <a:solidFill>
                <a:srgbClr val="A50021"/>
              </a:solidFill>
            </a:endParaRPr>
          </a:p>
          <a:p>
            <a:pPr lvl="2">
              <a:buFont typeface="Wingdings" charset="2"/>
              <a:buNone/>
            </a:pPr>
            <a:r>
              <a:rPr lang="en-US" altLang="zh-CN" kern="0" dirty="0"/>
              <a:t>	push   %</a:t>
            </a:r>
            <a:r>
              <a:rPr lang="en-US" altLang="zh-CN" kern="0" dirty="0" err="1"/>
              <a:t>ebp</a:t>
            </a:r>
            <a:endParaRPr lang="en-US" altLang="zh-CN" kern="0" dirty="0"/>
          </a:p>
          <a:p>
            <a:pPr lvl="2">
              <a:buFont typeface="Wingdings" charset="2"/>
              <a:buNone/>
            </a:pPr>
            <a:r>
              <a:rPr lang="en-US" altLang="zh-CN" kern="0" dirty="0"/>
              <a:t>	</a:t>
            </a:r>
            <a:r>
              <a:rPr lang="en-US" altLang="zh-CN" kern="0" dirty="0" err="1"/>
              <a:t>mov</a:t>
            </a:r>
            <a:r>
              <a:rPr lang="en-US" altLang="zh-CN" kern="0" dirty="0"/>
              <a:t>    %</a:t>
            </a:r>
            <a:r>
              <a:rPr lang="en-US" altLang="zh-CN" kern="0" dirty="0" err="1"/>
              <a:t>esp</a:t>
            </a:r>
            <a:r>
              <a:rPr lang="en-US" altLang="zh-CN" kern="0" dirty="0"/>
              <a:t>,%</a:t>
            </a:r>
            <a:r>
              <a:rPr lang="en-US" altLang="zh-CN" kern="0" dirty="0" err="1"/>
              <a:t>ebp</a:t>
            </a:r>
            <a:endParaRPr lang="en-US" altLang="zh-CN" kern="0" dirty="0"/>
          </a:p>
          <a:p>
            <a:pPr lvl="2">
              <a:buFont typeface="Wingdings" charset="2"/>
              <a:buNone/>
            </a:pPr>
            <a:r>
              <a:rPr lang="en-US" altLang="zh-CN" kern="0" dirty="0"/>
              <a:t>	</a:t>
            </a:r>
            <a:r>
              <a:rPr lang="en-US" altLang="zh-CN" kern="0" dirty="0">
                <a:solidFill>
                  <a:srgbClr val="A50021"/>
                </a:solidFill>
              </a:rPr>
              <a:t>return </a:t>
            </a:r>
            <a:r>
              <a:rPr lang="en-US" altLang="zh-CN" kern="0" dirty="0" err="1">
                <a:solidFill>
                  <a:srgbClr val="A50021"/>
                </a:solidFill>
              </a:rPr>
              <a:t>x+y</a:t>
            </a:r>
            <a:r>
              <a:rPr lang="en-US" altLang="zh-CN" kern="0" dirty="0">
                <a:solidFill>
                  <a:srgbClr val="A50021"/>
                </a:solidFill>
              </a:rPr>
              <a:t>;</a:t>
            </a:r>
            <a:endParaRPr lang="en-US" altLang="zh-CN" kern="0" dirty="0">
              <a:solidFill>
                <a:srgbClr val="A50021"/>
              </a:solidFill>
            </a:endParaRPr>
          </a:p>
          <a:p>
            <a:pPr lvl="2">
              <a:buFont typeface="Wingdings" charset="2"/>
              <a:buNone/>
            </a:pPr>
            <a:r>
              <a:rPr lang="en-US" altLang="zh-CN" kern="0" dirty="0"/>
              <a:t>	</a:t>
            </a:r>
            <a:r>
              <a:rPr lang="en-US" altLang="zh-CN" kern="0" dirty="0" err="1"/>
              <a:t>mov</a:t>
            </a:r>
            <a:r>
              <a:rPr lang="en-US" altLang="zh-CN" kern="0" dirty="0"/>
              <a:t>    0xc(%</a:t>
            </a:r>
            <a:r>
              <a:rPr lang="en-US" altLang="zh-CN" kern="0" dirty="0" err="1"/>
              <a:t>ebp</a:t>
            </a:r>
            <a:r>
              <a:rPr lang="en-US" altLang="zh-CN" kern="0" dirty="0"/>
              <a:t>),%</a:t>
            </a:r>
            <a:r>
              <a:rPr lang="en-US" altLang="zh-CN" kern="0" dirty="0" err="1"/>
              <a:t>eax</a:t>
            </a:r>
            <a:endParaRPr lang="en-US" altLang="zh-CN" kern="0" dirty="0"/>
          </a:p>
          <a:p>
            <a:pPr lvl="2">
              <a:buFont typeface="Wingdings" charset="2"/>
              <a:buNone/>
            </a:pPr>
            <a:r>
              <a:rPr lang="en-US" altLang="zh-CN" kern="0" dirty="0"/>
              <a:t>	add    0x8(%</a:t>
            </a:r>
            <a:r>
              <a:rPr lang="en-US" altLang="zh-CN" kern="0" dirty="0" err="1"/>
              <a:t>ebp</a:t>
            </a:r>
            <a:r>
              <a:rPr lang="en-US" altLang="zh-CN" kern="0" dirty="0"/>
              <a:t>),%</a:t>
            </a:r>
            <a:r>
              <a:rPr lang="en-US" altLang="zh-CN" kern="0" dirty="0" err="1"/>
              <a:t>eax</a:t>
            </a:r>
            <a:endParaRPr lang="en-US" altLang="zh-CN" kern="0" dirty="0"/>
          </a:p>
          <a:p>
            <a:pPr lvl="2">
              <a:buFont typeface="Wingdings" charset="2"/>
              <a:buNone/>
            </a:pPr>
            <a:r>
              <a:rPr lang="en-US" altLang="zh-CN" kern="0" dirty="0">
                <a:solidFill>
                  <a:srgbClr val="A50021"/>
                </a:solidFill>
              </a:rPr>
              <a:t>}	</a:t>
            </a:r>
            <a:endParaRPr lang="en-US" altLang="zh-CN" kern="0" dirty="0">
              <a:solidFill>
                <a:srgbClr val="A50021"/>
              </a:solidFill>
            </a:endParaRPr>
          </a:p>
          <a:p>
            <a:pPr lvl="2">
              <a:buFont typeface="Wingdings" charset="2"/>
              <a:buNone/>
            </a:pPr>
            <a:r>
              <a:rPr lang="en-US" altLang="zh-CN" kern="0" dirty="0"/>
              <a:t>	pop    %</a:t>
            </a:r>
            <a:r>
              <a:rPr lang="en-US" altLang="zh-CN" kern="0" dirty="0" err="1"/>
              <a:t>ebp</a:t>
            </a:r>
            <a:endParaRPr lang="en-US" altLang="zh-CN" kern="0" dirty="0"/>
          </a:p>
          <a:p>
            <a:pPr lvl="2">
              <a:buFont typeface="Wingdings" charset="2"/>
              <a:buNone/>
            </a:pPr>
            <a:r>
              <a:rPr lang="en-US" altLang="zh-CN" kern="0" dirty="0"/>
              <a:t>	ret</a:t>
            </a:r>
            <a:endParaRPr lang="en-US" altLang="zh-CN" kern="0" dirty="0"/>
          </a:p>
          <a:p>
            <a:endParaRPr lang="en-US" altLang="zh-CN" kern="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4"/>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7"/>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8"/>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5"/>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grpId="1"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2"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ntr" presetSubtype="0" fill="hold" grpId="2" nodeType="withEffect">
                                  <p:stCondLst>
                                    <p:cond delay="0"/>
                                  </p:stCondLst>
                                  <p:childTnLst>
                                    <p:set>
                                      <p:cBhvr>
                                        <p:cTn id="92" dur="1" fill="hold">
                                          <p:stCondLst>
                                            <p:cond delay="0"/>
                                          </p:stCondLst>
                                        </p:cTn>
                                        <p:tgtEl>
                                          <p:spTgt spid="23"/>
                                        </p:tgtEl>
                                        <p:attrNameLst>
                                          <p:attrName>style.visibility</p:attrName>
                                        </p:attrNameLst>
                                      </p:cBhvr>
                                      <p:to>
                                        <p:strVal val="visible"/>
                                      </p:to>
                                    </p:set>
                                  </p:childTnLst>
                                </p:cTn>
                              </p:par>
                              <p:par>
                                <p:cTn id="93" presetID="1" presetClass="entr" presetSubtype="0" fill="hold" grpId="2"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2" nodeType="click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par>
                                <p:cTn id="99" presetID="1" presetClass="entr" presetSubtype="0" fill="hold" grpId="2" nodeType="withEffect">
                                  <p:stCondLst>
                                    <p:cond delay="0"/>
                                  </p:stCondLst>
                                  <p:childTnLst>
                                    <p:set>
                                      <p:cBhvr>
                                        <p:cTn id="100" dur="1" fill="hold">
                                          <p:stCondLst>
                                            <p:cond delay="0"/>
                                          </p:stCondLst>
                                        </p:cTn>
                                        <p:tgtEl>
                                          <p:spTgt spid="15"/>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16"/>
                                        </p:tgtEl>
                                        <p:attrNameLst>
                                          <p:attrName>style.visibility</p:attrName>
                                        </p:attrNameLst>
                                      </p:cBhvr>
                                      <p:to>
                                        <p:strVal val="visible"/>
                                      </p:to>
                                    </p:set>
                                  </p:childTnLst>
                                </p:cTn>
                              </p:par>
                              <p:par>
                                <p:cTn id="103" presetID="1" presetClass="entr" presetSubtype="0" fill="hold" grpId="2" nodeType="withEffect">
                                  <p:stCondLst>
                                    <p:cond delay="0"/>
                                  </p:stCondLst>
                                  <p:childTnLst>
                                    <p:set>
                                      <p:cBhvr>
                                        <p:cTn id="104" dur="1" fill="hold">
                                          <p:stCondLst>
                                            <p:cond delay="0"/>
                                          </p:stCondLst>
                                        </p:cTn>
                                        <p:tgtEl>
                                          <p:spTgt spid="17"/>
                                        </p:tgtEl>
                                        <p:attrNameLst>
                                          <p:attrName>style.visibility</p:attrName>
                                        </p:attrNameLst>
                                      </p:cBhvr>
                                      <p:to>
                                        <p:strVal val="visible"/>
                                      </p:to>
                                    </p:set>
                                  </p:childTnLst>
                                </p:cTn>
                              </p:par>
                              <p:par>
                                <p:cTn id="105" presetID="1" presetClass="entr" presetSubtype="0" fill="hold" grpId="2" nodeType="with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ntr" presetSubtype="0" fill="hold" grpId="2" nodeType="withEffect">
                                  <p:stCondLst>
                                    <p:cond delay="0"/>
                                  </p:stCondLst>
                                  <p:childTnLst>
                                    <p:set>
                                      <p:cBhvr>
                                        <p:cTn id="108" dur="1" fill="hold">
                                          <p:stCondLst>
                                            <p:cond delay="0"/>
                                          </p:stCondLst>
                                        </p:cTn>
                                        <p:tgtEl>
                                          <p:spTgt spid="19"/>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par>
                                <p:cTn id="111" presetID="1" presetClass="entr" presetSubtype="0" fill="hold" grpId="3" nodeType="withEffect">
                                  <p:stCondLst>
                                    <p:cond delay="0"/>
                                  </p:stCondLst>
                                  <p:childTnLst>
                                    <p:set>
                                      <p:cBhvr>
                                        <p:cTn id="112" dur="1" fill="hold">
                                          <p:stCondLst>
                                            <p:cond delay="0"/>
                                          </p:stCondLst>
                                        </p:cTn>
                                        <p:tgtEl>
                                          <p:spTgt spid="21"/>
                                        </p:tgtEl>
                                        <p:attrNameLst>
                                          <p:attrName>style.visibility</p:attrName>
                                        </p:attrNameLst>
                                      </p:cBhvr>
                                      <p:to>
                                        <p:strVal val="visible"/>
                                      </p:to>
                                    </p:set>
                                  </p:childTnLst>
                                </p:cTn>
                              </p:par>
                              <p:par>
                                <p:cTn id="113" presetID="1" presetClass="entr" presetSubtype="0" fill="hold" grpId="2" nodeType="with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ntr" presetSubtype="0" fill="hold" grpId="3" nodeType="withEffect">
                                  <p:stCondLst>
                                    <p:cond delay="0"/>
                                  </p:stCondLst>
                                  <p:childTnLst>
                                    <p:set>
                                      <p:cBhvr>
                                        <p:cTn id="116" dur="1" fill="hold">
                                          <p:stCondLst>
                                            <p:cond delay="0"/>
                                          </p:stCondLst>
                                        </p:cTn>
                                        <p:tgtEl>
                                          <p:spTgt spid="23"/>
                                        </p:tgtEl>
                                        <p:attrNameLst>
                                          <p:attrName>style.visibility</p:attrName>
                                        </p:attrNameLst>
                                      </p:cBhvr>
                                      <p:to>
                                        <p:strVal val="visible"/>
                                      </p:to>
                                    </p:set>
                                  </p:childTnLst>
                                </p:cTn>
                              </p:par>
                              <p:par>
                                <p:cTn id="117" presetID="1" presetClass="entr" presetSubtype="0" fill="hold" grpId="3" nodeType="withEffect">
                                  <p:stCondLst>
                                    <p:cond delay="0"/>
                                  </p:stCondLst>
                                  <p:childTnLst>
                                    <p:set>
                                      <p:cBhvr>
                                        <p:cTn id="118" dur="1" fill="hold">
                                          <p:stCondLst>
                                            <p:cond delay="0"/>
                                          </p:stCondLst>
                                        </p:cTn>
                                        <p:tgtEl>
                                          <p:spTgt spid="24"/>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par>
                                <p:cTn id="123" presetID="1"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childTnLst>
                                </p:cTn>
                              </p:par>
                              <p:par>
                                <p:cTn id="125" presetID="1" presetClass="exit" presetSubtype="0" fill="hold" grpId="4" nodeType="withEffect">
                                  <p:stCondLst>
                                    <p:cond delay="0"/>
                                  </p:stCondLst>
                                  <p:childTnLst>
                                    <p:set>
                                      <p:cBhvr>
                                        <p:cTn id="126" dur="1" fill="hold">
                                          <p:stCondLst>
                                            <p:cond delay="0"/>
                                          </p:stCondLst>
                                        </p:cTn>
                                        <p:tgtEl>
                                          <p:spTgt spid="21"/>
                                        </p:tgtEl>
                                        <p:attrNameLst>
                                          <p:attrName>style.visibility</p:attrName>
                                        </p:attrNameLst>
                                      </p:cBhvr>
                                      <p:to>
                                        <p:strVal val="hidden"/>
                                      </p:to>
                                    </p:set>
                                  </p:childTnLst>
                                </p:cTn>
                              </p:par>
                              <p:par>
                                <p:cTn id="127" presetID="1" presetClass="exit" presetSubtype="0" fill="hold" grpId="4" nodeType="withEffect">
                                  <p:stCondLst>
                                    <p:cond delay="0"/>
                                  </p:stCondLst>
                                  <p:childTnLst>
                                    <p:set>
                                      <p:cBhvr>
                                        <p:cTn id="128" dur="1" fill="hold">
                                          <p:stCondLst>
                                            <p:cond delay="0"/>
                                          </p:stCondLst>
                                        </p:cTn>
                                        <p:tgtEl>
                                          <p:spTgt spid="23"/>
                                        </p:tgtEl>
                                        <p:attrNameLst>
                                          <p:attrName>style.visibility</p:attrName>
                                        </p:attrNameLst>
                                      </p:cBhvr>
                                      <p:to>
                                        <p:strVal val="hidden"/>
                                      </p:to>
                                    </p:set>
                                  </p:childTnLst>
                                </p:cTn>
                              </p:par>
                              <p:par>
                                <p:cTn id="129" presetID="1" presetClass="exit" presetSubtype="0" fill="hold" grpId="4" nodeType="withEffect">
                                  <p:stCondLst>
                                    <p:cond delay="0"/>
                                  </p:stCondLst>
                                  <p:childTnLst>
                                    <p:set>
                                      <p:cBhvr>
                                        <p:cTn id="130" dur="1" fill="hold">
                                          <p:stCondLst>
                                            <p:cond delay="0"/>
                                          </p:stCondLst>
                                        </p:cTn>
                                        <p:tgtEl>
                                          <p:spTgt spid="24"/>
                                        </p:tgtEl>
                                        <p:attrNameLst>
                                          <p:attrName>style.visibility</p:attrName>
                                        </p:attrNameLst>
                                      </p:cBhvr>
                                      <p:to>
                                        <p:strVal val="hidden"/>
                                      </p:to>
                                    </p:set>
                                  </p:childTnLst>
                                </p:cTn>
                              </p:par>
                              <p:par>
                                <p:cTn id="131" presetID="1" presetClass="exit" presetSubtype="0" fill="hold" grpId="3"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1"/>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2"/>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3"/>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5"/>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1" grpId="1" animBg="1"/>
      <p:bldP spid="12" grpId="0" animBg="1"/>
      <p:bldP spid="12" grpId="1" animBg="1"/>
      <p:bldP spid="13" grpId="0"/>
      <p:bldP spid="13" grpId="1"/>
      <p:bldP spid="14" grpId="0" animBg="1"/>
      <p:bldP spid="14" grpId="1" animBg="1"/>
      <p:bldP spid="14" grpId="2" animBg="1"/>
      <p:bldP spid="15" grpId="0" animBg="1"/>
      <p:bldP spid="15" grpId="1" animBg="1"/>
      <p:bldP spid="15" grpId="2" animBg="1"/>
      <p:bldP spid="16" grpId="0"/>
      <p:bldP spid="16" grpId="1"/>
      <p:bldP spid="16" grpId="2"/>
      <p:bldP spid="17" grpId="0" animBg="1"/>
      <p:bldP spid="17" grpId="1" animBg="1"/>
      <p:bldP spid="17" grpId="2" animBg="1"/>
      <p:bldP spid="18" grpId="0" animBg="1"/>
      <p:bldP spid="18" grpId="1" animBg="1"/>
      <p:bldP spid="18" grpId="2" animBg="1"/>
      <p:bldP spid="19" grpId="0"/>
      <p:bldP spid="19" grpId="1"/>
      <p:bldP spid="19" grpId="2"/>
      <p:bldP spid="20" grpId="0" animBg="1"/>
      <p:bldP spid="20" grpId="1" animBg="1"/>
      <p:bldP spid="21" grpId="0" animBg="1"/>
      <p:bldP spid="21" grpId="1" animBg="1"/>
      <p:bldP spid="21" grpId="2" animBg="1"/>
      <p:bldP spid="21" grpId="3" animBg="1"/>
      <p:bldP spid="21" grpId="4" animBg="1"/>
      <p:bldP spid="22" grpId="0"/>
      <p:bldP spid="22" grpId="1"/>
      <p:bldP spid="22" grpId="2"/>
      <p:bldP spid="22" grpId="3"/>
      <p:bldP spid="23" grpId="0" animBg="1"/>
      <p:bldP spid="23" grpId="1" animBg="1"/>
      <p:bldP spid="23" grpId="2" animBg="1"/>
      <p:bldP spid="23" grpId="3" animBg="1"/>
      <p:bldP spid="23" grpId="4" animBg="1"/>
      <p:bldP spid="24" grpId="0"/>
      <p:bldP spid="24" grpId="1"/>
      <p:bldP spid="24" grpId="2"/>
      <p:bldP spid="24" grpId="3"/>
      <p:bldP spid="24" grpId="4"/>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1" grpId="0"/>
      <p:bldP spid="32" grpId="0"/>
      <p:bldP spid="35" grpId="0" animBg="1"/>
      <p:bldP spid="35" grpId="1" animBg="1"/>
      <p:bldP spid="36"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观察</a:t>
            </a:r>
            <a:r>
              <a:rPr lang="en-US" altLang="zh-CN" dirty="0"/>
              <a:t>main</a:t>
            </a:r>
            <a:r>
              <a:rPr lang="zh-CN" altLang="en-US" dirty="0"/>
              <a:t>函数是如何传递参数给</a:t>
            </a:r>
            <a:r>
              <a:rPr lang="en-US" altLang="zh-CN" dirty="0"/>
              <a:t>p2</a:t>
            </a:r>
            <a:r>
              <a:rPr lang="zh-CN" altLang="en-US" dirty="0"/>
              <a:t>的</a:t>
            </a:r>
            <a:endParaRPr lang="zh-CN" altLang="en-US" dirty="0"/>
          </a:p>
        </p:txBody>
      </p:sp>
      <p:sp>
        <p:nvSpPr>
          <p:cNvPr id="5" name="Rectangle 4"/>
          <p:cNvSpPr>
            <a:spLocks noChangeArrowheads="1"/>
          </p:cNvSpPr>
          <p:nvPr/>
        </p:nvSpPr>
        <p:spPr bwMode="auto">
          <a:xfrm>
            <a:off x="1612906" y="3359944"/>
            <a:ext cx="4173540" cy="351618"/>
          </a:xfrm>
          <a:prstGeom prst="rect">
            <a:avLst/>
          </a:prstGeom>
          <a:solidFill>
            <a:schemeClr val="accent1"/>
          </a:solidFill>
          <a:ln w="9525">
            <a:solidFill>
              <a:schemeClr val="tx1"/>
            </a:solidFill>
            <a:miter lim="800000"/>
          </a:ln>
          <a:effectLst/>
        </p:spPr>
        <p:txBody>
          <a:bodyPr wrap="none" anchor="ctr"/>
          <a:lstStyle/>
          <a:p>
            <a:pPr algn="l"/>
            <a:endParaRPr lang="zh-CN" altLang="en-US">
              <a:latin typeface="STXinwei" pitchFamily="2" charset="-122"/>
              <a:ea typeface="STXinwei" pitchFamily="2" charset="-122"/>
            </a:endParaRPr>
          </a:p>
        </p:txBody>
      </p:sp>
      <p:sp>
        <p:nvSpPr>
          <p:cNvPr id="7" name="Rectangle 5"/>
          <p:cNvSpPr>
            <a:spLocks noChangeArrowheads="1"/>
          </p:cNvSpPr>
          <p:nvPr/>
        </p:nvSpPr>
        <p:spPr bwMode="auto">
          <a:xfrm>
            <a:off x="1612906" y="1988841"/>
            <a:ext cx="3744912" cy="360040"/>
          </a:xfrm>
          <a:prstGeom prst="rect">
            <a:avLst/>
          </a:prstGeom>
          <a:solidFill>
            <a:schemeClr val="accent1"/>
          </a:solidFill>
          <a:ln w="9525">
            <a:solidFill>
              <a:schemeClr val="tx1"/>
            </a:solidFill>
            <a:miter lim="800000"/>
          </a:ln>
          <a:effectLst/>
        </p:spPr>
        <p:txBody>
          <a:bodyPr wrap="none" anchor="ctr"/>
          <a:lstStyle/>
          <a:p>
            <a:pPr algn="l"/>
            <a:endParaRPr lang="zh-CN" altLang="en-US">
              <a:latin typeface="STXinwei" pitchFamily="2" charset="-122"/>
              <a:ea typeface="STXinwei" pitchFamily="2" charset="-122"/>
            </a:endParaRPr>
          </a:p>
        </p:txBody>
      </p:sp>
      <p:sp>
        <p:nvSpPr>
          <p:cNvPr id="9" name="Text Box 7"/>
          <p:cNvSpPr txBox="1">
            <a:spLocks noChangeArrowheads="1"/>
          </p:cNvSpPr>
          <p:nvPr/>
        </p:nvSpPr>
        <p:spPr bwMode="auto">
          <a:xfrm>
            <a:off x="2252663" y="5824436"/>
            <a:ext cx="4112023" cy="400110"/>
          </a:xfrm>
          <a:prstGeom prst="rect">
            <a:avLst/>
          </a:prstGeom>
          <a:solidFill>
            <a:srgbClr val="D8D8EC"/>
          </a:solidFill>
          <a:ln w="9525">
            <a:noFill/>
            <a:miter lim="800000"/>
          </a:ln>
          <a:effectLst/>
        </p:spPr>
        <p:txBody>
          <a:bodyPr wrap="none">
            <a:spAutoFit/>
          </a:bodyPr>
          <a:lstStyle/>
          <a:p>
            <a:pPr algn="l">
              <a:spcBef>
                <a:spcPct val="0"/>
              </a:spcBef>
              <a:buClrTx/>
              <a:buFontTx/>
              <a:buNone/>
            </a:pPr>
            <a:r>
              <a:rPr kumimoji="0" lang="en-US" altLang="zh-CN" sz="2000" b="1" dirty="0">
                <a:solidFill>
                  <a:srgbClr val="FF0000"/>
                </a:solidFill>
                <a:effectLst>
                  <a:outerShdw blurRad="38100" dist="38100" dir="2700000" algn="tl">
                    <a:srgbClr val="000000"/>
                  </a:outerShdw>
                </a:effectLst>
                <a:latin typeface="STXinwei" pitchFamily="2" charset="-122"/>
                <a:ea typeface="STXinwei" pitchFamily="2" charset="-122"/>
              </a:rPr>
              <a:t>p2</a:t>
            </a:r>
            <a:r>
              <a:rPr kumimoji="0" lang="zh-CN" altLang="en-US" sz="2000" b="1" dirty="0">
                <a:solidFill>
                  <a:srgbClr val="FF0000"/>
                </a:solidFill>
                <a:effectLst>
                  <a:outerShdw blurRad="38100" dist="38100" dir="2700000" algn="tl">
                    <a:srgbClr val="000000"/>
                  </a:outerShdw>
                </a:effectLst>
                <a:latin typeface="STXinwei" pitchFamily="2" charset="-122"/>
                <a:ea typeface="STXinwei" pitchFamily="2" charset="-122"/>
              </a:rPr>
              <a:t>的返回值是如何返回给</a:t>
            </a:r>
            <a:r>
              <a:rPr kumimoji="0" lang="en-US" altLang="zh-CN" sz="2000" b="1" dirty="0">
                <a:solidFill>
                  <a:srgbClr val="FF0000"/>
                </a:solidFill>
                <a:effectLst>
                  <a:outerShdw blurRad="38100" dist="38100" dir="2700000" algn="tl">
                    <a:srgbClr val="000000"/>
                  </a:outerShdw>
                </a:effectLst>
                <a:latin typeface="STXinwei" pitchFamily="2" charset="-122"/>
                <a:ea typeface="STXinwei" pitchFamily="2" charset="-122"/>
              </a:rPr>
              <a:t>main</a:t>
            </a:r>
            <a:r>
              <a:rPr kumimoji="0" lang="zh-CN" altLang="en-US" sz="2000" b="1" dirty="0">
                <a:solidFill>
                  <a:srgbClr val="FF0000"/>
                </a:solidFill>
                <a:effectLst>
                  <a:outerShdw blurRad="38100" dist="38100" dir="2700000" algn="tl">
                    <a:srgbClr val="000000"/>
                  </a:outerShdw>
                </a:effectLst>
                <a:latin typeface="STXinwei" pitchFamily="2" charset="-122"/>
                <a:ea typeface="STXinwei" pitchFamily="2" charset="-122"/>
              </a:rPr>
              <a:t>的？</a:t>
            </a:r>
            <a:endParaRPr kumimoji="0" lang="zh-CN" altLang="en-US" sz="2000" b="1" dirty="0">
              <a:solidFill>
                <a:srgbClr val="FF0000"/>
              </a:solidFill>
              <a:effectLst>
                <a:outerShdw blurRad="38100" dist="38100" dir="2700000" algn="tl">
                  <a:srgbClr val="000000"/>
                </a:outerShdw>
              </a:effectLst>
              <a:latin typeface="STXinwei" pitchFamily="2" charset="-122"/>
              <a:ea typeface="STXinwei" pitchFamily="2" charset="-122"/>
            </a:endParaRPr>
          </a:p>
        </p:txBody>
      </p:sp>
      <p:sp>
        <p:nvSpPr>
          <p:cNvPr id="10" name="Rectangle 8"/>
          <p:cNvSpPr>
            <a:spLocks noChangeArrowheads="1"/>
          </p:cNvSpPr>
          <p:nvPr/>
        </p:nvSpPr>
        <p:spPr bwMode="auto">
          <a:xfrm>
            <a:off x="7092950" y="3603625"/>
            <a:ext cx="935038" cy="1944688"/>
          </a:xfrm>
          <a:prstGeom prst="rect">
            <a:avLst/>
          </a:prstGeom>
          <a:solidFill>
            <a:schemeClr val="accent1"/>
          </a:solidFill>
          <a:ln w="9525">
            <a:solidFill>
              <a:schemeClr val="tx1"/>
            </a:solidFill>
            <a:miter lim="800000"/>
          </a:ln>
          <a:effectLst/>
        </p:spPr>
        <p:txBody>
          <a:bodyPr wrap="none" anchor="ctr"/>
          <a:lstStyle/>
          <a:p>
            <a:pPr algn="l">
              <a:spcBef>
                <a:spcPct val="0"/>
              </a:spcBef>
              <a:buClrTx/>
              <a:buFontTx/>
              <a:buNone/>
            </a:pPr>
            <a:r>
              <a:rPr kumimoji="0" lang="zh-CN" altLang="en-US" sz="1800" b="1">
                <a:solidFill>
                  <a:srgbClr val="0000FF"/>
                </a:solidFill>
                <a:effectLst/>
                <a:latin typeface="STXinwei" pitchFamily="2" charset="-122"/>
                <a:ea typeface="STXinwei" pitchFamily="2" charset="-122"/>
              </a:rPr>
              <a:t>调用者</a:t>
            </a:r>
            <a:endParaRPr kumimoji="0" lang="zh-CN" altLang="en-US" sz="1800" b="1">
              <a:solidFill>
                <a:srgbClr val="0000FF"/>
              </a:solidFill>
              <a:effectLst/>
              <a:latin typeface="STXinwei" pitchFamily="2" charset="-122"/>
              <a:ea typeface="STXinwei" pitchFamily="2" charset="-122"/>
            </a:endParaRPr>
          </a:p>
          <a:p>
            <a:pPr algn="l">
              <a:spcBef>
                <a:spcPct val="0"/>
              </a:spcBef>
              <a:buClrTx/>
              <a:buFontTx/>
              <a:buNone/>
            </a:pPr>
            <a:r>
              <a:rPr kumimoji="0" lang="zh-CN" altLang="en-US" sz="1800" b="1">
                <a:solidFill>
                  <a:srgbClr val="0000FF"/>
                </a:solidFill>
                <a:effectLst/>
                <a:latin typeface="STXinwei" pitchFamily="2" charset="-122"/>
                <a:ea typeface="STXinwei" pitchFamily="2" charset="-122"/>
              </a:rPr>
              <a:t>堆栈</a:t>
            </a:r>
            <a:endParaRPr kumimoji="0" lang="zh-CN" altLang="en-US" sz="1800" b="1">
              <a:solidFill>
                <a:srgbClr val="0000FF"/>
              </a:solidFill>
              <a:effectLst/>
              <a:latin typeface="STXinwei" pitchFamily="2" charset="-122"/>
              <a:ea typeface="STXinwei" pitchFamily="2" charset="-122"/>
            </a:endParaRPr>
          </a:p>
          <a:p>
            <a:pPr algn="l">
              <a:spcBef>
                <a:spcPct val="0"/>
              </a:spcBef>
              <a:buClrTx/>
              <a:buFontTx/>
              <a:buNone/>
            </a:pPr>
            <a:r>
              <a:rPr kumimoji="0" lang="zh-CN" altLang="en-US" sz="1800" b="1">
                <a:solidFill>
                  <a:srgbClr val="0000FF"/>
                </a:solidFill>
                <a:effectLst/>
                <a:latin typeface="STXinwei" pitchFamily="2" charset="-122"/>
                <a:ea typeface="STXinwei" pitchFamily="2" charset="-122"/>
              </a:rPr>
              <a:t>框架</a:t>
            </a:r>
            <a:endParaRPr kumimoji="0" lang="zh-CN" altLang="en-US" sz="1800" b="1">
              <a:solidFill>
                <a:srgbClr val="0000FF"/>
              </a:solidFill>
              <a:effectLst/>
              <a:latin typeface="STXinwei" pitchFamily="2" charset="-122"/>
              <a:ea typeface="STXinwei" pitchFamily="2" charset="-122"/>
            </a:endParaRPr>
          </a:p>
        </p:txBody>
      </p:sp>
      <p:sp>
        <p:nvSpPr>
          <p:cNvPr id="11" name="Line 9"/>
          <p:cNvSpPr>
            <a:spLocks noChangeShapeType="1"/>
          </p:cNvSpPr>
          <p:nvPr/>
        </p:nvSpPr>
        <p:spPr bwMode="auto">
          <a:xfrm>
            <a:off x="6588125" y="3748088"/>
            <a:ext cx="503238" cy="0"/>
          </a:xfrm>
          <a:prstGeom prst="line">
            <a:avLst/>
          </a:prstGeom>
          <a:noFill/>
          <a:ln w="9525">
            <a:solidFill>
              <a:schemeClr val="tx1"/>
            </a:solidFill>
            <a:round/>
            <a:tailEnd type="triangle" w="med" len="med"/>
          </a:ln>
          <a:effectLst/>
        </p:spPr>
        <p:txBody>
          <a:bodyPr/>
          <a:lstStyle/>
          <a:p>
            <a:pPr algn="l"/>
            <a:endParaRPr lang="zh-CN" altLang="en-US">
              <a:latin typeface="STXinwei" pitchFamily="2" charset="-122"/>
              <a:ea typeface="STXinwei" pitchFamily="2" charset="-122"/>
            </a:endParaRPr>
          </a:p>
        </p:txBody>
      </p:sp>
      <p:sp>
        <p:nvSpPr>
          <p:cNvPr id="12" name="Text Box 10"/>
          <p:cNvSpPr txBox="1">
            <a:spLocks noChangeArrowheads="1"/>
          </p:cNvSpPr>
          <p:nvPr/>
        </p:nvSpPr>
        <p:spPr bwMode="auto">
          <a:xfrm>
            <a:off x="6084888" y="3525838"/>
            <a:ext cx="51328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a:solidFill>
                  <a:srgbClr val="0000FF"/>
                </a:solidFill>
                <a:effectLst/>
                <a:latin typeface="STXinwei" pitchFamily="2" charset="-122"/>
                <a:ea typeface="STXinwei" pitchFamily="2" charset="-122"/>
              </a:rPr>
              <a:t>esp</a:t>
            </a:r>
            <a:endParaRPr kumimoji="0" lang="en-US" altLang="zh-CN" sz="1800" b="1">
              <a:solidFill>
                <a:srgbClr val="0000FF"/>
              </a:solidFill>
              <a:effectLst/>
              <a:latin typeface="STXinwei" pitchFamily="2" charset="-122"/>
              <a:ea typeface="STXinwei" pitchFamily="2" charset="-122"/>
            </a:endParaRPr>
          </a:p>
        </p:txBody>
      </p:sp>
      <p:sp>
        <p:nvSpPr>
          <p:cNvPr id="13" name="Line 11"/>
          <p:cNvSpPr>
            <a:spLocks noChangeShapeType="1"/>
          </p:cNvSpPr>
          <p:nvPr/>
        </p:nvSpPr>
        <p:spPr bwMode="auto">
          <a:xfrm>
            <a:off x="6588125" y="5475288"/>
            <a:ext cx="503238" cy="0"/>
          </a:xfrm>
          <a:prstGeom prst="line">
            <a:avLst/>
          </a:prstGeom>
          <a:noFill/>
          <a:ln w="9525">
            <a:solidFill>
              <a:schemeClr val="tx1"/>
            </a:solidFill>
            <a:round/>
            <a:tailEnd type="triangle" w="med" len="med"/>
          </a:ln>
          <a:effectLst/>
        </p:spPr>
        <p:txBody>
          <a:bodyPr/>
          <a:lstStyle/>
          <a:p>
            <a:pPr algn="l"/>
            <a:endParaRPr lang="zh-CN" altLang="en-US">
              <a:latin typeface="STXinwei" pitchFamily="2" charset="-122"/>
              <a:ea typeface="STXinwei" pitchFamily="2" charset="-122"/>
            </a:endParaRPr>
          </a:p>
        </p:txBody>
      </p:sp>
      <p:sp>
        <p:nvSpPr>
          <p:cNvPr id="14" name="Text Box 12"/>
          <p:cNvSpPr txBox="1">
            <a:spLocks noChangeArrowheads="1"/>
          </p:cNvSpPr>
          <p:nvPr/>
        </p:nvSpPr>
        <p:spPr bwMode="auto">
          <a:xfrm>
            <a:off x="6094413" y="5260975"/>
            <a:ext cx="56137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dirty="0" err="1">
                <a:effectLst/>
                <a:latin typeface="STXinwei" pitchFamily="2" charset="-122"/>
                <a:ea typeface="STXinwei" pitchFamily="2" charset="-122"/>
              </a:rPr>
              <a:t>ebp</a:t>
            </a:r>
            <a:endParaRPr kumimoji="0" lang="en-US" altLang="zh-CN" sz="1800" b="1" dirty="0">
              <a:effectLst/>
              <a:latin typeface="STXinwei" pitchFamily="2" charset="-122"/>
              <a:ea typeface="STXinwei" pitchFamily="2" charset="-122"/>
            </a:endParaRPr>
          </a:p>
        </p:txBody>
      </p:sp>
      <p:sp>
        <p:nvSpPr>
          <p:cNvPr id="15" name="Line 13"/>
          <p:cNvSpPr>
            <a:spLocks noChangeShapeType="1"/>
          </p:cNvSpPr>
          <p:nvPr/>
        </p:nvSpPr>
        <p:spPr bwMode="auto">
          <a:xfrm>
            <a:off x="7885113" y="2811463"/>
            <a:ext cx="360362" cy="0"/>
          </a:xfrm>
          <a:prstGeom prst="line">
            <a:avLst/>
          </a:prstGeom>
          <a:noFill/>
          <a:ln w="9525">
            <a:solidFill>
              <a:schemeClr val="tx1"/>
            </a:solidFill>
            <a:round/>
          </a:ln>
          <a:effectLst/>
        </p:spPr>
        <p:txBody>
          <a:bodyPr/>
          <a:lstStyle/>
          <a:p>
            <a:pPr algn="l"/>
            <a:endParaRPr lang="zh-CN" altLang="en-US">
              <a:latin typeface="STXinwei" pitchFamily="2" charset="-122"/>
              <a:ea typeface="STXinwei" pitchFamily="2" charset="-122"/>
            </a:endParaRPr>
          </a:p>
        </p:txBody>
      </p:sp>
      <p:sp>
        <p:nvSpPr>
          <p:cNvPr id="16" name="Line 14"/>
          <p:cNvSpPr>
            <a:spLocks noChangeShapeType="1"/>
          </p:cNvSpPr>
          <p:nvPr/>
        </p:nvSpPr>
        <p:spPr bwMode="auto">
          <a:xfrm>
            <a:off x="8243888" y="2811463"/>
            <a:ext cx="0" cy="2663825"/>
          </a:xfrm>
          <a:prstGeom prst="line">
            <a:avLst/>
          </a:prstGeom>
          <a:noFill/>
          <a:ln w="9525">
            <a:solidFill>
              <a:schemeClr val="tx1"/>
            </a:solidFill>
            <a:round/>
          </a:ln>
          <a:effectLst/>
        </p:spPr>
        <p:txBody>
          <a:bodyPr/>
          <a:lstStyle/>
          <a:p>
            <a:pPr algn="l"/>
            <a:endParaRPr lang="zh-CN" altLang="en-US">
              <a:latin typeface="STXinwei" pitchFamily="2" charset="-122"/>
              <a:ea typeface="STXinwei" pitchFamily="2" charset="-122"/>
            </a:endParaRPr>
          </a:p>
        </p:txBody>
      </p:sp>
      <p:sp>
        <p:nvSpPr>
          <p:cNvPr id="17" name="Line 15"/>
          <p:cNvSpPr>
            <a:spLocks noChangeShapeType="1"/>
          </p:cNvSpPr>
          <p:nvPr/>
        </p:nvSpPr>
        <p:spPr bwMode="auto">
          <a:xfrm flipH="1">
            <a:off x="7954963" y="5475288"/>
            <a:ext cx="288925" cy="0"/>
          </a:xfrm>
          <a:prstGeom prst="line">
            <a:avLst/>
          </a:prstGeom>
          <a:noFill/>
          <a:ln w="9525">
            <a:solidFill>
              <a:schemeClr val="tx1"/>
            </a:solidFill>
            <a:round/>
            <a:tailEnd type="triangle" w="med" len="med"/>
          </a:ln>
          <a:effectLst/>
        </p:spPr>
        <p:txBody>
          <a:bodyPr/>
          <a:lstStyle/>
          <a:p>
            <a:pPr algn="l"/>
            <a:endParaRPr lang="zh-CN" altLang="en-US">
              <a:latin typeface="STXinwei" pitchFamily="2" charset="-122"/>
              <a:ea typeface="STXinwei" pitchFamily="2" charset="-122"/>
            </a:endParaRPr>
          </a:p>
        </p:txBody>
      </p:sp>
      <p:sp>
        <p:nvSpPr>
          <p:cNvPr id="18" name="Rectangle 16"/>
          <p:cNvSpPr>
            <a:spLocks noChangeArrowheads="1"/>
          </p:cNvSpPr>
          <p:nvPr/>
        </p:nvSpPr>
        <p:spPr bwMode="auto">
          <a:xfrm>
            <a:off x="7092950" y="3387725"/>
            <a:ext cx="935038" cy="215900"/>
          </a:xfrm>
          <a:prstGeom prst="rect">
            <a:avLst/>
          </a:prstGeom>
          <a:solidFill>
            <a:srgbClr val="66FF33"/>
          </a:solidFill>
          <a:ln w="9525">
            <a:solidFill>
              <a:schemeClr val="tx1"/>
            </a:solidFill>
            <a:miter lim="800000"/>
          </a:ln>
          <a:effectLst/>
        </p:spPr>
        <p:txBody>
          <a:bodyPr wrap="none" anchor="ctr"/>
          <a:lstStyle/>
          <a:p>
            <a:pPr algn="l">
              <a:spcBef>
                <a:spcPct val="0"/>
              </a:spcBef>
              <a:buClrTx/>
              <a:buFontTx/>
              <a:buNone/>
            </a:pPr>
            <a:r>
              <a:rPr kumimoji="0" lang="en-US" altLang="zh-CN" sz="1800" b="1">
                <a:solidFill>
                  <a:srgbClr val="0000FF"/>
                </a:solidFill>
                <a:effectLst/>
                <a:latin typeface="STXinwei" pitchFamily="2" charset="-122"/>
                <a:ea typeface="STXinwei" pitchFamily="2" charset="-122"/>
              </a:rPr>
              <a:t>y</a:t>
            </a:r>
            <a:r>
              <a:rPr kumimoji="0" lang="zh-CN" altLang="en-US" sz="1800" b="1">
                <a:solidFill>
                  <a:srgbClr val="0000FF"/>
                </a:solidFill>
                <a:effectLst/>
                <a:latin typeface="STXinwei" pitchFamily="2" charset="-122"/>
                <a:ea typeface="STXinwei" pitchFamily="2" charset="-122"/>
              </a:rPr>
              <a:t>的值</a:t>
            </a:r>
            <a:endParaRPr kumimoji="0" lang="zh-CN" altLang="en-US" sz="1800" b="1">
              <a:solidFill>
                <a:srgbClr val="0000FF"/>
              </a:solidFill>
              <a:effectLst/>
              <a:latin typeface="STXinwei" pitchFamily="2" charset="-122"/>
              <a:ea typeface="STXinwei" pitchFamily="2" charset="-122"/>
            </a:endParaRPr>
          </a:p>
        </p:txBody>
      </p:sp>
      <p:sp>
        <p:nvSpPr>
          <p:cNvPr id="19" name="Rectangle 17"/>
          <p:cNvSpPr>
            <a:spLocks noChangeArrowheads="1"/>
          </p:cNvSpPr>
          <p:nvPr/>
        </p:nvSpPr>
        <p:spPr bwMode="auto">
          <a:xfrm>
            <a:off x="7092950" y="3171825"/>
            <a:ext cx="935038" cy="215900"/>
          </a:xfrm>
          <a:prstGeom prst="rect">
            <a:avLst/>
          </a:prstGeom>
          <a:solidFill>
            <a:srgbClr val="66FF33"/>
          </a:solidFill>
          <a:ln w="9525">
            <a:solidFill>
              <a:schemeClr val="tx1"/>
            </a:solidFill>
            <a:miter lim="800000"/>
          </a:ln>
          <a:effectLst/>
        </p:spPr>
        <p:txBody>
          <a:bodyPr wrap="none" anchor="ctr"/>
          <a:lstStyle/>
          <a:p>
            <a:pPr algn="l">
              <a:spcBef>
                <a:spcPct val="0"/>
              </a:spcBef>
              <a:buClrTx/>
              <a:buFontTx/>
              <a:buNone/>
            </a:pPr>
            <a:r>
              <a:rPr kumimoji="0" lang="en-US" altLang="zh-CN" sz="1800" b="1">
                <a:solidFill>
                  <a:srgbClr val="0000FF"/>
                </a:solidFill>
                <a:effectLst/>
                <a:latin typeface="STXinwei" pitchFamily="2" charset="-122"/>
                <a:ea typeface="STXinwei" pitchFamily="2" charset="-122"/>
              </a:rPr>
              <a:t>x</a:t>
            </a:r>
            <a:r>
              <a:rPr kumimoji="0" lang="zh-CN" altLang="en-US" sz="1800" b="1">
                <a:solidFill>
                  <a:srgbClr val="0000FF"/>
                </a:solidFill>
                <a:effectLst/>
                <a:latin typeface="STXinwei" pitchFamily="2" charset="-122"/>
                <a:ea typeface="STXinwei" pitchFamily="2" charset="-122"/>
              </a:rPr>
              <a:t>的值</a:t>
            </a:r>
            <a:endParaRPr kumimoji="0" lang="zh-CN" altLang="en-US" sz="1800" b="1">
              <a:solidFill>
                <a:srgbClr val="0000FF"/>
              </a:solidFill>
              <a:effectLst/>
              <a:latin typeface="STXinwei" pitchFamily="2" charset="-122"/>
              <a:ea typeface="STXinwei" pitchFamily="2" charset="-122"/>
            </a:endParaRPr>
          </a:p>
        </p:txBody>
      </p:sp>
      <p:sp>
        <p:nvSpPr>
          <p:cNvPr id="20" name="Line 18"/>
          <p:cNvSpPr>
            <a:spLocks noChangeShapeType="1"/>
          </p:cNvSpPr>
          <p:nvPr/>
        </p:nvSpPr>
        <p:spPr bwMode="auto">
          <a:xfrm flipV="1">
            <a:off x="8670925" y="3171825"/>
            <a:ext cx="0" cy="2447925"/>
          </a:xfrm>
          <a:prstGeom prst="line">
            <a:avLst/>
          </a:prstGeom>
          <a:noFill/>
          <a:ln w="38100">
            <a:solidFill>
              <a:schemeClr val="tx1"/>
            </a:solidFill>
            <a:round/>
            <a:headEnd type="triangle" w="med" len="med"/>
          </a:ln>
          <a:effectLst/>
        </p:spPr>
        <p:txBody>
          <a:bodyPr/>
          <a:lstStyle/>
          <a:p>
            <a:pPr algn="l"/>
            <a:endParaRPr lang="zh-CN" altLang="en-US">
              <a:latin typeface="STXinwei" pitchFamily="2" charset="-122"/>
              <a:ea typeface="STXinwei" pitchFamily="2" charset="-122"/>
            </a:endParaRPr>
          </a:p>
        </p:txBody>
      </p:sp>
      <p:sp>
        <p:nvSpPr>
          <p:cNvPr id="21" name="Text Box 19"/>
          <p:cNvSpPr txBox="1">
            <a:spLocks noChangeArrowheads="1"/>
          </p:cNvSpPr>
          <p:nvPr/>
        </p:nvSpPr>
        <p:spPr bwMode="auto">
          <a:xfrm>
            <a:off x="8239125" y="5607050"/>
            <a:ext cx="874713" cy="366713"/>
          </a:xfrm>
          <a:prstGeom prst="rect">
            <a:avLst/>
          </a:prstGeom>
          <a:noFill/>
          <a:ln w="9525">
            <a:noFill/>
            <a:miter lim="800000"/>
          </a:ln>
          <a:effectLst/>
        </p:spPr>
        <p:txBody>
          <a:bodyPr wrap="none">
            <a:spAutoFit/>
          </a:bodyPr>
          <a:lstStyle/>
          <a:p>
            <a:pPr algn="l">
              <a:spcBef>
                <a:spcPct val="0"/>
              </a:spcBef>
              <a:buClrTx/>
              <a:buFontTx/>
              <a:buNone/>
            </a:pPr>
            <a:r>
              <a:rPr kumimoji="0" lang="zh-CN" altLang="en-US" sz="1800" b="1">
                <a:solidFill>
                  <a:srgbClr val="0000FF"/>
                </a:solidFill>
                <a:effectLst/>
                <a:latin typeface="STXinwei" pitchFamily="2" charset="-122"/>
                <a:ea typeface="STXinwei" pitchFamily="2" charset="-122"/>
              </a:rPr>
              <a:t>高地址</a:t>
            </a:r>
            <a:endParaRPr kumimoji="0" lang="zh-CN" altLang="en-US" sz="1800" b="1">
              <a:solidFill>
                <a:srgbClr val="0000FF"/>
              </a:solidFill>
              <a:effectLst/>
              <a:latin typeface="STXinwei" pitchFamily="2" charset="-122"/>
              <a:ea typeface="STXinwei" pitchFamily="2" charset="-122"/>
            </a:endParaRPr>
          </a:p>
        </p:txBody>
      </p:sp>
      <p:sp>
        <p:nvSpPr>
          <p:cNvPr id="22" name="Text Box 20"/>
          <p:cNvSpPr txBox="1">
            <a:spLocks noChangeArrowheads="1"/>
          </p:cNvSpPr>
          <p:nvPr/>
        </p:nvSpPr>
        <p:spPr bwMode="auto">
          <a:xfrm>
            <a:off x="8196263" y="2813050"/>
            <a:ext cx="874712" cy="366713"/>
          </a:xfrm>
          <a:prstGeom prst="rect">
            <a:avLst/>
          </a:prstGeom>
          <a:noFill/>
          <a:ln w="9525">
            <a:noFill/>
            <a:miter lim="800000"/>
          </a:ln>
          <a:effectLst/>
        </p:spPr>
        <p:txBody>
          <a:bodyPr wrap="none">
            <a:spAutoFit/>
          </a:bodyPr>
          <a:lstStyle/>
          <a:p>
            <a:pPr algn="l">
              <a:spcBef>
                <a:spcPct val="0"/>
              </a:spcBef>
              <a:buClrTx/>
              <a:buFontTx/>
              <a:buNone/>
            </a:pPr>
            <a:r>
              <a:rPr kumimoji="0" lang="zh-CN" altLang="en-US" sz="1800" b="1">
                <a:solidFill>
                  <a:srgbClr val="0000FF"/>
                </a:solidFill>
                <a:effectLst/>
                <a:latin typeface="STXinwei" pitchFamily="2" charset="-122"/>
                <a:ea typeface="STXinwei" pitchFamily="2" charset="-122"/>
              </a:rPr>
              <a:t>低地址</a:t>
            </a:r>
            <a:endParaRPr kumimoji="0" lang="zh-CN" altLang="en-US" sz="1800" b="1">
              <a:solidFill>
                <a:srgbClr val="0000FF"/>
              </a:solidFill>
              <a:effectLst/>
              <a:latin typeface="STXinwei" pitchFamily="2" charset="-122"/>
              <a:ea typeface="STXinwei" pitchFamily="2" charset="-122"/>
            </a:endParaRPr>
          </a:p>
        </p:txBody>
      </p:sp>
      <p:sp>
        <p:nvSpPr>
          <p:cNvPr id="23" name="Rectangle 21"/>
          <p:cNvSpPr>
            <a:spLocks noChangeArrowheads="1"/>
          </p:cNvSpPr>
          <p:nvPr/>
        </p:nvSpPr>
        <p:spPr bwMode="auto">
          <a:xfrm>
            <a:off x="7092950" y="1585913"/>
            <a:ext cx="935038" cy="1008062"/>
          </a:xfrm>
          <a:prstGeom prst="rect">
            <a:avLst/>
          </a:prstGeom>
          <a:solidFill>
            <a:schemeClr val="accent1"/>
          </a:solidFill>
          <a:ln w="9525">
            <a:solidFill>
              <a:schemeClr val="tx1"/>
            </a:solidFill>
            <a:miter lim="800000"/>
          </a:ln>
          <a:effectLst/>
        </p:spPr>
        <p:txBody>
          <a:bodyPr wrap="none" anchor="ctr"/>
          <a:lstStyle/>
          <a:p>
            <a:pPr algn="l">
              <a:spcBef>
                <a:spcPct val="0"/>
              </a:spcBef>
              <a:buClrTx/>
              <a:buFontTx/>
              <a:buNone/>
            </a:pPr>
            <a:r>
              <a:rPr kumimoji="0" lang="zh-CN" altLang="en-US" sz="1800" b="1" dirty="0">
                <a:solidFill>
                  <a:srgbClr val="0000FF"/>
                </a:solidFill>
                <a:effectLst/>
                <a:latin typeface="STXinwei" pitchFamily="2" charset="-122"/>
                <a:ea typeface="STXinwei" pitchFamily="2" charset="-122"/>
              </a:rPr>
              <a:t>被调用者</a:t>
            </a:r>
            <a:endParaRPr kumimoji="0" lang="zh-CN" altLang="en-US" sz="1800" b="1" dirty="0">
              <a:solidFill>
                <a:srgbClr val="0000FF"/>
              </a:solidFill>
              <a:effectLst/>
              <a:latin typeface="STXinwei" pitchFamily="2" charset="-122"/>
              <a:ea typeface="STXinwei" pitchFamily="2" charset="-122"/>
            </a:endParaRPr>
          </a:p>
          <a:p>
            <a:pPr algn="l">
              <a:spcBef>
                <a:spcPct val="0"/>
              </a:spcBef>
              <a:buClrTx/>
              <a:buFontTx/>
              <a:buNone/>
            </a:pPr>
            <a:r>
              <a:rPr kumimoji="0" lang="zh-CN" altLang="en-US" sz="1800" b="1" dirty="0">
                <a:solidFill>
                  <a:srgbClr val="0000FF"/>
                </a:solidFill>
                <a:effectLst/>
                <a:latin typeface="STXinwei" pitchFamily="2" charset="-122"/>
                <a:ea typeface="STXinwei" pitchFamily="2" charset="-122"/>
              </a:rPr>
              <a:t>堆栈</a:t>
            </a:r>
            <a:endParaRPr kumimoji="0" lang="zh-CN" altLang="en-US" sz="1800" b="1" dirty="0">
              <a:solidFill>
                <a:srgbClr val="0000FF"/>
              </a:solidFill>
              <a:effectLst/>
              <a:latin typeface="STXinwei" pitchFamily="2" charset="-122"/>
              <a:ea typeface="STXinwei" pitchFamily="2" charset="-122"/>
            </a:endParaRPr>
          </a:p>
          <a:p>
            <a:pPr algn="l">
              <a:spcBef>
                <a:spcPct val="0"/>
              </a:spcBef>
              <a:buClrTx/>
              <a:buFontTx/>
              <a:buNone/>
            </a:pPr>
            <a:r>
              <a:rPr kumimoji="0" lang="zh-CN" altLang="en-US" sz="1800" b="1" dirty="0">
                <a:solidFill>
                  <a:srgbClr val="0000FF"/>
                </a:solidFill>
                <a:effectLst/>
                <a:latin typeface="STXinwei" pitchFamily="2" charset="-122"/>
                <a:ea typeface="STXinwei" pitchFamily="2" charset="-122"/>
              </a:rPr>
              <a:t>框架</a:t>
            </a:r>
            <a:endParaRPr kumimoji="0" lang="zh-CN" altLang="en-US" sz="1800" b="1" dirty="0">
              <a:solidFill>
                <a:srgbClr val="0000FF"/>
              </a:solidFill>
              <a:effectLst/>
              <a:latin typeface="STXinwei" pitchFamily="2" charset="-122"/>
              <a:ea typeface="STXinwei" pitchFamily="2" charset="-122"/>
            </a:endParaRPr>
          </a:p>
        </p:txBody>
      </p:sp>
      <p:sp>
        <p:nvSpPr>
          <p:cNvPr id="24" name="Rectangle 22"/>
          <p:cNvSpPr>
            <a:spLocks noChangeArrowheads="1"/>
          </p:cNvSpPr>
          <p:nvPr/>
        </p:nvSpPr>
        <p:spPr bwMode="auto">
          <a:xfrm>
            <a:off x="7092950" y="2593975"/>
            <a:ext cx="935038" cy="288925"/>
          </a:xfrm>
          <a:prstGeom prst="rect">
            <a:avLst/>
          </a:prstGeom>
          <a:solidFill>
            <a:schemeClr val="accent1"/>
          </a:solidFill>
          <a:ln w="9525">
            <a:solidFill>
              <a:schemeClr val="tx1"/>
            </a:solidFill>
            <a:miter lim="800000"/>
          </a:ln>
          <a:effectLst/>
        </p:spPr>
        <p:txBody>
          <a:bodyPr wrap="none" anchor="ctr"/>
          <a:lstStyle/>
          <a:p>
            <a:pPr algn="l">
              <a:spcBef>
                <a:spcPct val="0"/>
              </a:spcBef>
              <a:buClrTx/>
              <a:buFontTx/>
              <a:buNone/>
            </a:pPr>
            <a:r>
              <a:rPr kumimoji="0" lang="en-US" altLang="zh-CN" sz="1800" b="1" dirty="0" err="1">
                <a:effectLst/>
                <a:latin typeface="STXinwei" pitchFamily="2" charset="-122"/>
                <a:ea typeface="STXinwei" pitchFamily="2" charset="-122"/>
              </a:rPr>
              <a:t>ebp</a:t>
            </a:r>
            <a:endParaRPr kumimoji="0" lang="en-US" altLang="zh-CN" sz="1800" b="1" dirty="0">
              <a:effectLst/>
              <a:latin typeface="STXinwei" pitchFamily="2" charset="-122"/>
              <a:ea typeface="STXinwei" pitchFamily="2" charset="-122"/>
            </a:endParaRPr>
          </a:p>
        </p:txBody>
      </p:sp>
      <p:sp>
        <p:nvSpPr>
          <p:cNvPr id="25" name="Rectangle 23"/>
          <p:cNvSpPr>
            <a:spLocks noChangeArrowheads="1"/>
          </p:cNvSpPr>
          <p:nvPr/>
        </p:nvSpPr>
        <p:spPr bwMode="auto">
          <a:xfrm>
            <a:off x="7092950" y="2882900"/>
            <a:ext cx="935038" cy="288925"/>
          </a:xfrm>
          <a:prstGeom prst="rect">
            <a:avLst/>
          </a:prstGeom>
          <a:solidFill>
            <a:schemeClr val="accent1"/>
          </a:solidFill>
          <a:ln w="9525">
            <a:solidFill>
              <a:schemeClr val="tx1"/>
            </a:solidFill>
            <a:miter lim="800000"/>
          </a:ln>
          <a:effectLst/>
        </p:spPr>
        <p:txBody>
          <a:bodyPr wrap="none" anchor="ctr"/>
          <a:lstStyle/>
          <a:p>
            <a:pPr algn="l">
              <a:spcBef>
                <a:spcPct val="0"/>
              </a:spcBef>
              <a:buClrTx/>
              <a:buFontTx/>
              <a:buNone/>
            </a:pPr>
            <a:r>
              <a:rPr kumimoji="0" lang="en-US" altLang="zh-CN" sz="1800" b="1" dirty="0" err="1">
                <a:solidFill>
                  <a:srgbClr val="0000FF"/>
                </a:solidFill>
                <a:effectLst/>
                <a:latin typeface="STXinwei" pitchFamily="2" charset="-122"/>
                <a:ea typeface="STXinwei" pitchFamily="2" charset="-122"/>
              </a:rPr>
              <a:t>cs:eip</a:t>
            </a:r>
            <a:endParaRPr kumimoji="0" lang="en-US" altLang="zh-CN" sz="1800" b="1" dirty="0">
              <a:solidFill>
                <a:srgbClr val="0000FF"/>
              </a:solidFill>
              <a:effectLst/>
              <a:latin typeface="STXinwei" pitchFamily="2" charset="-122"/>
              <a:ea typeface="STXinwei" pitchFamily="2" charset="-122"/>
            </a:endParaRPr>
          </a:p>
        </p:txBody>
      </p:sp>
      <p:sp>
        <p:nvSpPr>
          <p:cNvPr id="26" name="Line 24"/>
          <p:cNvSpPr>
            <a:spLocks noChangeShapeType="1"/>
          </p:cNvSpPr>
          <p:nvPr/>
        </p:nvSpPr>
        <p:spPr bwMode="auto">
          <a:xfrm>
            <a:off x="6588125" y="1587500"/>
            <a:ext cx="503238" cy="0"/>
          </a:xfrm>
          <a:prstGeom prst="line">
            <a:avLst/>
          </a:prstGeom>
          <a:noFill/>
          <a:ln w="9525">
            <a:solidFill>
              <a:schemeClr val="tx1"/>
            </a:solidFill>
            <a:round/>
            <a:tailEnd type="triangle" w="med" len="med"/>
          </a:ln>
          <a:effectLst/>
        </p:spPr>
        <p:txBody>
          <a:bodyPr/>
          <a:lstStyle/>
          <a:p>
            <a:pPr algn="l"/>
            <a:endParaRPr lang="zh-CN" altLang="en-US">
              <a:latin typeface="STXinwei" pitchFamily="2" charset="-122"/>
              <a:ea typeface="STXinwei" pitchFamily="2" charset="-122"/>
            </a:endParaRPr>
          </a:p>
        </p:txBody>
      </p:sp>
      <p:sp>
        <p:nvSpPr>
          <p:cNvPr id="27" name="Text Box 25"/>
          <p:cNvSpPr txBox="1">
            <a:spLocks noChangeArrowheads="1"/>
          </p:cNvSpPr>
          <p:nvPr/>
        </p:nvSpPr>
        <p:spPr bwMode="auto">
          <a:xfrm>
            <a:off x="6084888" y="1365250"/>
            <a:ext cx="51328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a:solidFill>
                  <a:srgbClr val="0000FF"/>
                </a:solidFill>
                <a:effectLst/>
                <a:latin typeface="STXinwei" pitchFamily="2" charset="-122"/>
                <a:ea typeface="STXinwei" pitchFamily="2" charset="-122"/>
              </a:rPr>
              <a:t>esp</a:t>
            </a:r>
            <a:endParaRPr kumimoji="0" lang="en-US" altLang="zh-CN" sz="1800" b="1">
              <a:solidFill>
                <a:srgbClr val="0000FF"/>
              </a:solidFill>
              <a:effectLst/>
              <a:latin typeface="STXinwei" pitchFamily="2" charset="-122"/>
              <a:ea typeface="STXinwei" pitchFamily="2" charset="-122"/>
            </a:endParaRPr>
          </a:p>
        </p:txBody>
      </p:sp>
      <p:sp>
        <p:nvSpPr>
          <p:cNvPr id="28" name="Line 26"/>
          <p:cNvSpPr>
            <a:spLocks noChangeShapeType="1"/>
          </p:cNvSpPr>
          <p:nvPr/>
        </p:nvSpPr>
        <p:spPr bwMode="auto">
          <a:xfrm>
            <a:off x="6588125" y="2773363"/>
            <a:ext cx="503238" cy="0"/>
          </a:xfrm>
          <a:prstGeom prst="line">
            <a:avLst/>
          </a:prstGeom>
          <a:noFill/>
          <a:ln w="9525">
            <a:solidFill>
              <a:schemeClr val="tx1"/>
            </a:solidFill>
            <a:round/>
            <a:tailEnd type="triangle" w="med" len="med"/>
          </a:ln>
          <a:effectLst/>
        </p:spPr>
        <p:txBody>
          <a:bodyPr/>
          <a:lstStyle/>
          <a:p>
            <a:pPr algn="l"/>
            <a:endParaRPr lang="zh-CN" altLang="en-US">
              <a:latin typeface="STXinwei" pitchFamily="2" charset="-122"/>
              <a:ea typeface="STXinwei" pitchFamily="2" charset="-122"/>
            </a:endParaRPr>
          </a:p>
        </p:txBody>
      </p:sp>
      <p:sp>
        <p:nvSpPr>
          <p:cNvPr id="29" name="Text Box 27"/>
          <p:cNvSpPr txBox="1">
            <a:spLocks noChangeArrowheads="1"/>
          </p:cNvSpPr>
          <p:nvPr/>
        </p:nvSpPr>
        <p:spPr bwMode="auto">
          <a:xfrm>
            <a:off x="6094413" y="2559050"/>
            <a:ext cx="56137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a:solidFill>
                  <a:srgbClr val="0000FF"/>
                </a:solidFill>
                <a:effectLst/>
                <a:latin typeface="STXinwei" pitchFamily="2" charset="-122"/>
                <a:ea typeface="STXinwei" pitchFamily="2" charset="-122"/>
              </a:rPr>
              <a:t>ebp</a:t>
            </a:r>
            <a:endParaRPr kumimoji="0" lang="en-US" altLang="zh-CN" sz="1800" b="1">
              <a:solidFill>
                <a:srgbClr val="0000FF"/>
              </a:solidFill>
              <a:effectLst/>
              <a:latin typeface="STXinwei" pitchFamily="2" charset="-122"/>
              <a:ea typeface="STXinwei" pitchFamily="2" charset="-122"/>
            </a:endParaRPr>
          </a:p>
        </p:txBody>
      </p:sp>
      <p:sp>
        <p:nvSpPr>
          <p:cNvPr id="30" name="Line 28"/>
          <p:cNvSpPr>
            <a:spLocks noChangeShapeType="1"/>
          </p:cNvSpPr>
          <p:nvPr/>
        </p:nvSpPr>
        <p:spPr bwMode="auto">
          <a:xfrm>
            <a:off x="6588125" y="3532188"/>
            <a:ext cx="503238" cy="0"/>
          </a:xfrm>
          <a:prstGeom prst="line">
            <a:avLst/>
          </a:prstGeom>
          <a:noFill/>
          <a:ln w="9525">
            <a:solidFill>
              <a:schemeClr val="tx1"/>
            </a:solidFill>
            <a:round/>
            <a:tailEnd type="triangle" w="med" len="med"/>
          </a:ln>
          <a:effectLst/>
        </p:spPr>
        <p:txBody>
          <a:bodyPr/>
          <a:lstStyle/>
          <a:p>
            <a:pPr algn="l"/>
            <a:endParaRPr lang="zh-CN" altLang="en-US">
              <a:latin typeface="STXinwei" pitchFamily="2" charset="-122"/>
              <a:ea typeface="STXinwei" pitchFamily="2" charset="-122"/>
            </a:endParaRPr>
          </a:p>
        </p:txBody>
      </p:sp>
      <p:sp>
        <p:nvSpPr>
          <p:cNvPr id="31" name="Text Box 29"/>
          <p:cNvSpPr txBox="1">
            <a:spLocks noChangeArrowheads="1"/>
          </p:cNvSpPr>
          <p:nvPr/>
        </p:nvSpPr>
        <p:spPr bwMode="auto">
          <a:xfrm>
            <a:off x="6084888" y="3309938"/>
            <a:ext cx="51328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a:solidFill>
                  <a:srgbClr val="0000FF"/>
                </a:solidFill>
                <a:effectLst/>
                <a:latin typeface="STXinwei" pitchFamily="2" charset="-122"/>
                <a:ea typeface="STXinwei" pitchFamily="2" charset="-122"/>
              </a:rPr>
              <a:t>esp</a:t>
            </a:r>
            <a:endParaRPr kumimoji="0" lang="en-US" altLang="zh-CN" sz="1800" b="1">
              <a:solidFill>
                <a:srgbClr val="0000FF"/>
              </a:solidFill>
              <a:effectLst/>
              <a:latin typeface="STXinwei" pitchFamily="2" charset="-122"/>
              <a:ea typeface="STXinwei" pitchFamily="2" charset="-122"/>
            </a:endParaRPr>
          </a:p>
        </p:txBody>
      </p:sp>
      <p:sp>
        <p:nvSpPr>
          <p:cNvPr id="32" name="Line 30"/>
          <p:cNvSpPr>
            <a:spLocks noChangeShapeType="1"/>
          </p:cNvSpPr>
          <p:nvPr/>
        </p:nvSpPr>
        <p:spPr bwMode="auto">
          <a:xfrm>
            <a:off x="6588125" y="3316288"/>
            <a:ext cx="503238" cy="0"/>
          </a:xfrm>
          <a:prstGeom prst="line">
            <a:avLst/>
          </a:prstGeom>
          <a:noFill/>
          <a:ln w="9525">
            <a:solidFill>
              <a:schemeClr val="tx1"/>
            </a:solidFill>
            <a:round/>
            <a:tailEnd type="triangle" w="med" len="med"/>
          </a:ln>
          <a:effectLst/>
        </p:spPr>
        <p:txBody>
          <a:bodyPr/>
          <a:lstStyle/>
          <a:p>
            <a:pPr algn="l"/>
            <a:endParaRPr lang="zh-CN" altLang="en-US">
              <a:latin typeface="STXinwei" pitchFamily="2" charset="-122"/>
              <a:ea typeface="STXinwei" pitchFamily="2" charset="-122"/>
            </a:endParaRPr>
          </a:p>
        </p:txBody>
      </p:sp>
      <p:sp>
        <p:nvSpPr>
          <p:cNvPr id="33" name="Text Box 31"/>
          <p:cNvSpPr txBox="1">
            <a:spLocks noChangeArrowheads="1"/>
          </p:cNvSpPr>
          <p:nvPr/>
        </p:nvSpPr>
        <p:spPr bwMode="auto">
          <a:xfrm>
            <a:off x="6084888" y="3094038"/>
            <a:ext cx="513282" cy="369332"/>
          </a:xfrm>
          <a:prstGeom prst="rect">
            <a:avLst/>
          </a:prstGeom>
          <a:noFill/>
          <a:ln w="9525">
            <a:noFill/>
            <a:miter lim="800000"/>
          </a:ln>
          <a:effectLst/>
        </p:spPr>
        <p:txBody>
          <a:bodyPr wrap="none">
            <a:spAutoFit/>
          </a:bodyPr>
          <a:lstStyle/>
          <a:p>
            <a:pPr algn="l">
              <a:spcBef>
                <a:spcPct val="0"/>
              </a:spcBef>
              <a:buClrTx/>
              <a:buFontTx/>
              <a:buNone/>
            </a:pPr>
            <a:r>
              <a:rPr kumimoji="0" lang="en-US" altLang="zh-CN" sz="1800" b="1">
                <a:solidFill>
                  <a:srgbClr val="0000FF"/>
                </a:solidFill>
                <a:effectLst/>
                <a:latin typeface="STXinwei" pitchFamily="2" charset="-122"/>
                <a:ea typeface="STXinwei" pitchFamily="2" charset="-122"/>
              </a:rPr>
              <a:t>esp</a:t>
            </a:r>
            <a:endParaRPr kumimoji="0" lang="en-US" altLang="zh-CN" sz="1800" b="1">
              <a:solidFill>
                <a:srgbClr val="0000FF"/>
              </a:solidFill>
              <a:effectLst/>
              <a:latin typeface="STXinwei" pitchFamily="2" charset="-122"/>
              <a:ea typeface="STXinwei" pitchFamily="2" charset="-122"/>
            </a:endParaRPr>
          </a:p>
        </p:txBody>
      </p:sp>
      <p:sp>
        <p:nvSpPr>
          <p:cNvPr id="34" name="Oval 32"/>
          <p:cNvSpPr>
            <a:spLocks noChangeArrowheads="1"/>
          </p:cNvSpPr>
          <p:nvPr/>
        </p:nvSpPr>
        <p:spPr bwMode="auto">
          <a:xfrm>
            <a:off x="2620175" y="2999582"/>
            <a:ext cx="865187" cy="360362"/>
          </a:xfrm>
          <a:prstGeom prst="ellipse">
            <a:avLst/>
          </a:prstGeom>
          <a:noFill/>
          <a:ln w="38100">
            <a:solidFill>
              <a:srgbClr val="FF0000"/>
            </a:solidFill>
            <a:round/>
          </a:ln>
          <a:effectLst/>
        </p:spPr>
        <p:txBody>
          <a:bodyPr wrap="none" anchor="ctr"/>
          <a:lstStyle/>
          <a:p>
            <a:pPr algn="l"/>
            <a:endParaRPr lang="zh-CN" altLang="en-US">
              <a:latin typeface="STXinwei" pitchFamily="2" charset="-122"/>
              <a:ea typeface="STXinwei" pitchFamily="2" charset="-122"/>
            </a:endParaRPr>
          </a:p>
        </p:txBody>
      </p:sp>
      <p:sp>
        <p:nvSpPr>
          <p:cNvPr id="8" name="Rectangle 6"/>
          <p:cNvSpPr>
            <a:spLocks noChangeArrowheads="1"/>
          </p:cNvSpPr>
          <p:nvPr/>
        </p:nvSpPr>
        <p:spPr bwMode="auto">
          <a:xfrm>
            <a:off x="628680" y="1285860"/>
            <a:ext cx="8229600" cy="4411663"/>
          </a:xfrm>
          <a:prstGeom prst="rect">
            <a:avLst/>
          </a:prstGeom>
          <a:noFill/>
          <a:ln w="9525">
            <a:noFill/>
            <a:miter lim="800000"/>
          </a:ln>
          <a:effectLst/>
        </p:spPr>
        <p:txBody>
          <a:bodyPr/>
          <a:lstStyle/>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z=p2(</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x,y</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pushl</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0xfffffff8(%</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ebp</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pushl</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0xfffffff4(%</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ebp</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call   804839b &lt;p2&gt; </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mov</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%eax,0xfffffffc(%</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ebp</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printf</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("%d=%d+%d\</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n",z,x,y</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pushl</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0xfffffff8(%</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ebp</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pushl</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0xfffffff4(%</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ebp</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pushl</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0xfffffffc(%</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ebp</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push   $0x8048510 </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	call   80482b0 &lt;</a:t>
            </a:r>
            <a:r>
              <a:rPr lang="en-US" altLang="zh-CN" sz="2400" b="1" dirty="0" err="1">
                <a:solidFill>
                  <a:srgbClr val="6600CC"/>
                </a:solidFill>
                <a:effectLst>
                  <a:outerShdw blurRad="38100" dist="38100" dir="2700000" algn="tl">
                    <a:srgbClr val="C0C0C0"/>
                  </a:outerShdw>
                </a:effectLst>
                <a:latin typeface="STXinwei" pitchFamily="2" charset="-122"/>
                <a:ea typeface="STXinwei" pitchFamily="2" charset="-122"/>
              </a:rPr>
              <a:t>printf@plt</a:t>
            </a:r>
            <a:r>
              <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rPr>
              <a:t>&gt;</a:t>
            </a:r>
            <a:endParaRPr lang="en-US" altLang="zh-CN" sz="2400" b="1" dirty="0">
              <a:solidFill>
                <a:srgbClr val="6600CC"/>
              </a:solidFill>
              <a:effectLst>
                <a:outerShdw blurRad="38100" dist="38100" dir="2700000" algn="tl">
                  <a:srgbClr val="C0C0C0"/>
                </a:outerShdw>
              </a:effectLst>
              <a:latin typeface="STXinwei" pitchFamily="2" charset="-122"/>
              <a:ea typeface="STXinwei" pitchFamily="2" charset="-122"/>
            </a:endParaRPr>
          </a:p>
          <a:p>
            <a:pPr marL="1143000" lvl="2" indent="-228600" algn="l">
              <a:lnSpc>
                <a:spcPct val="90000"/>
              </a:lnSpc>
              <a:buClr>
                <a:srgbClr val="6600CC"/>
              </a:buClr>
              <a:buSzPct val="75000"/>
            </a:pPr>
            <a:r>
              <a:rPr lang="en-US" altLang="zh-CN" sz="1700" b="1" dirty="0">
                <a:solidFill>
                  <a:srgbClr val="6600CC"/>
                </a:solidFill>
                <a:effectLst>
                  <a:outerShdw blurRad="38100" dist="38100" dir="2700000" algn="tl">
                    <a:srgbClr val="C0C0C0"/>
                  </a:outerShdw>
                </a:effectLst>
                <a:latin typeface="STXinwei" pitchFamily="2" charset="-122"/>
                <a:ea typeface="STXinwei" pitchFamily="2" charset="-122"/>
              </a:rPr>
              <a:t>	…</a:t>
            </a:r>
            <a:endParaRPr lang="en-US" altLang="zh-CN" sz="1700" b="1" dirty="0">
              <a:solidFill>
                <a:srgbClr val="6600CC"/>
              </a:solidFill>
              <a:effectLst>
                <a:outerShdw blurRad="38100" dist="38100" dir="2700000" algn="tl">
                  <a:srgbClr val="C0C0C0"/>
                </a:outerShdw>
              </a:effectLst>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Clr clrSpc="rgb" dir="cw">
                                      <p:cBhvr override="childStyle">
                                        <p:cTn id="24" dur="100" fill="hold"/>
                                        <p:tgtEl>
                                          <p:spTgt spid="8">
                                            <p:txEl>
                                              <p:pRg st="2" end="2"/>
                                            </p:txEl>
                                          </p:spTgt>
                                        </p:tgtEl>
                                        <p:attrNameLst>
                                          <p:attrName>style.color</p:attrName>
                                        </p:attrNameLst>
                                      </p:cBhvr>
                                      <p:to>
                                        <a:schemeClr val="accent2"/>
                                      </p:to>
                                    </p:animClr>
                                    <p:animClr clrSpc="rgb" dir="cw">
                                      <p:cBhvr>
                                        <p:cTn id="25" dur="100" fill="hold"/>
                                        <p:tgtEl>
                                          <p:spTgt spid="8">
                                            <p:txEl>
                                              <p:pRg st="2" end="2"/>
                                            </p:txEl>
                                          </p:spTgt>
                                        </p:tgtEl>
                                        <p:attrNameLst>
                                          <p:attrName>fillcolor</p:attrName>
                                        </p:attrNameLst>
                                      </p:cBhvr>
                                      <p:to>
                                        <a:schemeClr val="accent2"/>
                                      </p:to>
                                    </p:animClr>
                                    <p:set>
                                      <p:cBhvr>
                                        <p:cTn id="26" dur="100" fill="hold"/>
                                        <p:tgtEl>
                                          <p:spTgt spid="8">
                                            <p:txEl>
                                              <p:pRg st="2" end="2"/>
                                            </p:txEl>
                                          </p:spTgt>
                                        </p:tgtEl>
                                        <p:attrNameLst>
                                          <p:attrName>fill.type</p:attrName>
                                        </p:attrNameLst>
                                      </p:cBhvr>
                                      <p:to>
                                        <p:strVal val="solid"/>
                                      </p:to>
                                    </p:set>
                                    <p:set>
                                      <p:cBhvr>
                                        <p:cTn id="27" dur="100" fill="hold"/>
                                        <p:tgtEl>
                                          <p:spTgt spid="8">
                                            <p:txEl>
                                              <p:pRg st="2" end="2"/>
                                            </p:txEl>
                                          </p:spTgt>
                                        </p:tgtEl>
                                        <p:attrNameLst>
                                          <p:attrName>fill.on</p:attrName>
                                        </p:attrNameLst>
                                      </p:cBhvr>
                                      <p:to>
                                        <p:strVal val="true"/>
                                      </p:to>
                                    </p:set>
                                    <p:animRot by="120000">
                                      <p:cBhvr>
                                        <p:cTn id="28" dur="100" fill="hold">
                                          <p:stCondLst>
                                            <p:cond delay="0"/>
                                          </p:stCondLst>
                                        </p:cTn>
                                        <p:tgtEl>
                                          <p:spTgt spid="8">
                                            <p:txEl>
                                              <p:pRg st="2" end="2"/>
                                            </p:txEl>
                                          </p:spTgt>
                                        </p:tgtEl>
                                        <p:attrNameLst>
                                          <p:attrName>r</p:attrName>
                                        </p:attrNameLst>
                                      </p:cBhvr>
                                    </p:animRot>
                                    <p:animRot by="-240000">
                                      <p:cBhvr>
                                        <p:cTn id="29" dur="200" fill="hold">
                                          <p:stCondLst>
                                            <p:cond delay="200"/>
                                          </p:stCondLst>
                                        </p:cTn>
                                        <p:tgtEl>
                                          <p:spTgt spid="8">
                                            <p:txEl>
                                              <p:pRg st="2" end="2"/>
                                            </p:txEl>
                                          </p:spTgt>
                                        </p:tgtEl>
                                        <p:attrNameLst>
                                          <p:attrName>r</p:attrName>
                                        </p:attrNameLst>
                                      </p:cBhvr>
                                    </p:animRot>
                                    <p:animRot by="240000">
                                      <p:cBhvr>
                                        <p:cTn id="30" dur="200" fill="hold">
                                          <p:stCondLst>
                                            <p:cond delay="400"/>
                                          </p:stCondLst>
                                        </p:cTn>
                                        <p:tgtEl>
                                          <p:spTgt spid="8">
                                            <p:txEl>
                                              <p:pRg st="2" end="2"/>
                                            </p:txEl>
                                          </p:spTgt>
                                        </p:tgtEl>
                                        <p:attrNameLst>
                                          <p:attrName>r</p:attrName>
                                        </p:attrNameLst>
                                      </p:cBhvr>
                                    </p:animRot>
                                    <p:animRot by="-240000">
                                      <p:cBhvr>
                                        <p:cTn id="31" dur="200" fill="hold">
                                          <p:stCondLst>
                                            <p:cond delay="600"/>
                                          </p:stCondLst>
                                        </p:cTn>
                                        <p:tgtEl>
                                          <p:spTgt spid="8">
                                            <p:txEl>
                                              <p:pRg st="2" end="2"/>
                                            </p:txEl>
                                          </p:spTgt>
                                        </p:tgtEl>
                                        <p:attrNameLst>
                                          <p:attrName>r</p:attrName>
                                        </p:attrNameLst>
                                      </p:cBhvr>
                                    </p:animRot>
                                    <p:animRot by="120000">
                                      <p:cBhvr>
                                        <p:cTn id="32" dur="200" fill="hold">
                                          <p:stCondLst>
                                            <p:cond delay="800"/>
                                          </p:stCondLst>
                                        </p:cTn>
                                        <p:tgtEl>
                                          <p:spTgt spid="8">
                                            <p:txEl>
                                              <p:pRg st="2" end="2"/>
                                            </p:txEl>
                                          </p:spTgt>
                                        </p:tgtEl>
                                        <p:attrNameLst>
                                          <p:attrName>r</p:attrName>
                                        </p:attrNameLst>
                                      </p:cBhvr>
                                    </p:animRo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nodeType="clickEffect">
                                  <p:stCondLst>
                                    <p:cond delay="0"/>
                                  </p:stCondLst>
                                  <p:childTnLst>
                                    <p:animClr clrSpc="rgb" dir="cw">
                                      <p:cBhvr override="childStyle">
                                        <p:cTn id="46" dur="100" fill="hold"/>
                                        <p:tgtEl>
                                          <p:spTgt spid="8">
                                            <p:txEl>
                                              <p:pRg st="3" end="3"/>
                                            </p:txEl>
                                          </p:spTgt>
                                        </p:tgtEl>
                                        <p:attrNameLst>
                                          <p:attrName>style.color</p:attrName>
                                        </p:attrNameLst>
                                      </p:cBhvr>
                                      <p:to>
                                        <a:schemeClr val="accent2"/>
                                      </p:to>
                                    </p:animClr>
                                    <p:animClr clrSpc="rgb" dir="cw">
                                      <p:cBhvr>
                                        <p:cTn id="47" dur="100" fill="hold"/>
                                        <p:tgtEl>
                                          <p:spTgt spid="8">
                                            <p:txEl>
                                              <p:pRg st="3" end="3"/>
                                            </p:txEl>
                                          </p:spTgt>
                                        </p:tgtEl>
                                        <p:attrNameLst>
                                          <p:attrName>fillcolor</p:attrName>
                                        </p:attrNameLst>
                                      </p:cBhvr>
                                      <p:to>
                                        <a:schemeClr val="accent2"/>
                                      </p:to>
                                    </p:animClr>
                                    <p:set>
                                      <p:cBhvr>
                                        <p:cTn id="48" dur="100" fill="hold"/>
                                        <p:tgtEl>
                                          <p:spTgt spid="8">
                                            <p:txEl>
                                              <p:pRg st="3" end="3"/>
                                            </p:txEl>
                                          </p:spTgt>
                                        </p:tgtEl>
                                        <p:attrNameLst>
                                          <p:attrName>fill.type</p:attrName>
                                        </p:attrNameLst>
                                      </p:cBhvr>
                                      <p:to>
                                        <p:strVal val="solid"/>
                                      </p:to>
                                    </p:set>
                                    <p:set>
                                      <p:cBhvr>
                                        <p:cTn id="49" dur="100" fill="hold"/>
                                        <p:tgtEl>
                                          <p:spTgt spid="8">
                                            <p:txEl>
                                              <p:pRg st="3" end="3"/>
                                            </p:txEl>
                                          </p:spTgt>
                                        </p:tgtEl>
                                        <p:attrNameLst>
                                          <p:attrName>fill.on</p:attrName>
                                        </p:attrNameLst>
                                      </p:cBhvr>
                                      <p:to>
                                        <p:strVal val="true"/>
                                      </p:to>
                                    </p:set>
                                    <p:animRot by="120000">
                                      <p:cBhvr>
                                        <p:cTn id="50" dur="100" fill="hold">
                                          <p:stCondLst>
                                            <p:cond delay="0"/>
                                          </p:stCondLst>
                                        </p:cTn>
                                        <p:tgtEl>
                                          <p:spTgt spid="8">
                                            <p:txEl>
                                              <p:pRg st="3" end="3"/>
                                            </p:txEl>
                                          </p:spTgt>
                                        </p:tgtEl>
                                        <p:attrNameLst>
                                          <p:attrName>r</p:attrName>
                                        </p:attrNameLst>
                                      </p:cBhvr>
                                    </p:animRot>
                                    <p:animRot by="-240000">
                                      <p:cBhvr>
                                        <p:cTn id="51" dur="200" fill="hold">
                                          <p:stCondLst>
                                            <p:cond delay="200"/>
                                          </p:stCondLst>
                                        </p:cTn>
                                        <p:tgtEl>
                                          <p:spTgt spid="8">
                                            <p:txEl>
                                              <p:pRg st="3" end="3"/>
                                            </p:txEl>
                                          </p:spTgt>
                                        </p:tgtEl>
                                        <p:attrNameLst>
                                          <p:attrName>r</p:attrName>
                                        </p:attrNameLst>
                                      </p:cBhvr>
                                    </p:animRot>
                                    <p:animRot by="240000">
                                      <p:cBhvr>
                                        <p:cTn id="52" dur="200" fill="hold">
                                          <p:stCondLst>
                                            <p:cond delay="400"/>
                                          </p:stCondLst>
                                        </p:cTn>
                                        <p:tgtEl>
                                          <p:spTgt spid="8">
                                            <p:txEl>
                                              <p:pRg st="3" end="3"/>
                                            </p:txEl>
                                          </p:spTgt>
                                        </p:tgtEl>
                                        <p:attrNameLst>
                                          <p:attrName>r</p:attrName>
                                        </p:attrNameLst>
                                      </p:cBhvr>
                                    </p:animRot>
                                    <p:animRot by="-240000">
                                      <p:cBhvr>
                                        <p:cTn id="53" dur="200" fill="hold">
                                          <p:stCondLst>
                                            <p:cond delay="600"/>
                                          </p:stCondLst>
                                        </p:cTn>
                                        <p:tgtEl>
                                          <p:spTgt spid="8">
                                            <p:txEl>
                                              <p:pRg st="3" end="3"/>
                                            </p:txEl>
                                          </p:spTgt>
                                        </p:tgtEl>
                                        <p:attrNameLst>
                                          <p:attrName>r</p:attrName>
                                        </p:attrNameLst>
                                      </p:cBhvr>
                                    </p:animRot>
                                    <p:animRot by="120000">
                                      <p:cBhvr>
                                        <p:cTn id="54" dur="200" fill="hold">
                                          <p:stCondLst>
                                            <p:cond delay="800"/>
                                          </p:stCondLst>
                                        </p:cTn>
                                        <p:tgtEl>
                                          <p:spTgt spid="8">
                                            <p:txEl>
                                              <p:pRg st="3" end="3"/>
                                            </p:txEl>
                                          </p:spTgt>
                                        </p:tgtEl>
                                        <p:attrNameLst>
                                          <p:attrName>r</p:attrName>
                                        </p:attrNameLst>
                                      </p:cBhvr>
                                    </p:animRot>
                                  </p:childTnLst>
                                </p:cTn>
                              </p:par>
                              <p:par>
                                <p:cTn id="55" presetID="1" presetClass="exit" presetSubtype="0" fill="hold" grpId="1" nodeType="withEffect">
                                  <p:stCondLst>
                                    <p:cond delay="0"/>
                                  </p:stCondLst>
                                  <p:childTnLst>
                                    <p:set>
                                      <p:cBhvr>
                                        <p:cTn id="56" dur="1" fill="hold">
                                          <p:stCondLst>
                                            <p:cond delay="0"/>
                                          </p:stCondLst>
                                        </p:cTn>
                                        <p:tgtEl>
                                          <p:spTgt spid="3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32" presetClass="emph" presetSubtype="0" fill="hold" nodeType="clickEffect">
                                  <p:stCondLst>
                                    <p:cond delay="0"/>
                                  </p:stCondLst>
                                  <p:childTnLst>
                                    <p:animClr clrSpc="rgb" dir="cw">
                                      <p:cBhvr override="childStyle">
                                        <p:cTn id="68" dur="100" fill="hold"/>
                                        <p:tgtEl>
                                          <p:spTgt spid="8">
                                            <p:txEl>
                                              <p:pRg st="4" end="4"/>
                                            </p:txEl>
                                          </p:spTgt>
                                        </p:tgtEl>
                                        <p:attrNameLst>
                                          <p:attrName>style.color</p:attrName>
                                        </p:attrNameLst>
                                      </p:cBhvr>
                                      <p:to>
                                        <a:schemeClr val="accent2"/>
                                      </p:to>
                                    </p:animClr>
                                    <p:animClr clrSpc="rgb" dir="cw">
                                      <p:cBhvr>
                                        <p:cTn id="69" dur="100" fill="hold"/>
                                        <p:tgtEl>
                                          <p:spTgt spid="8">
                                            <p:txEl>
                                              <p:pRg st="4" end="4"/>
                                            </p:txEl>
                                          </p:spTgt>
                                        </p:tgtEl>
                                        <p:attrNameLst>
                                          <p:attrName>fillcolor</p:attrName>
                                        </p:attrNameLst>
                                      </p:cBhvr>
                                      <p:to>
                                        <a:schemeClr val="accent2"/>
                                      </p:to>
                                    </p:animClr>
                                    <p:set>
                                      <p:cBhvr>
                                        <p:cTn id="70" dur="100" fill="hold"/>
                                        <p:tgtEl>
                                          <p:spTgt spid="8">
                                            <p:txEl>
                                              <p:pRg st="4" end="4"/>
                                            </p:txEl>
                                          </p:spTgt>
                                        </p:tgtEl>
                                        <p:attrNameLst>
                                          <p:attrName>fill.type</p:attrName>
                                        </p:attrNameLst>
                                      </p:cBhvr>
                                      <p:to>
                                        <p:strVal val="solid"/>
                                      </p:to>
                                    </p:set>
                                    <p:set>
                                      <p:cBhvr>
                                        <p:cTn id="71" dur="100" fill="hold"/>
                                        <p:tgtEl>
                                          <p:spTgt spid="8">
                                            <p:txEl>
                                              <p:pRg st="4" end="4"/>
                                            </p:txEl>
                                          </p:spTgt>
                                        </p:tgtEl>
                                        <p:attrNameLst>
                                          <p:attrName>fill.on</p:attrName>
                                        </p:attrNameLst>
                                      </p:cBhvr>
                                      <p:to>
                                        <p:strVal val="true"/>
                                      </p:to>
                                    </p:set>
                                    <p:animRot by="120000">
                                      <p:cBhvr>
                                        <p:cTn id="72" dur="100" fill="hold">
                                          <p:stCondLst>
                                            <p:cond delay="0"/>
                                          </p:stCondLst>
                                        </p:cTn>
                                        <p:tgtEl>
                                          <p:spTgt spid="8">
                                            <p:txEl>
                                              <p:pRg st="4" end="4"/>
                                            </p:txEl>
                                          </p:spTgt>
                                        </p:tgtEl>
                                        <p:attrNameLst>
                                          <p:attrName>r</p:attrName>
                                        </p:attrNameLst>
                                      </p:cBhvr>
                                    </p:animRot>
                                    <p:animRot by="-240000">
                                      <p:cBhvr>
                                        <p:cTn id="73" dur="200" fill="hold">
                                          <p:stCondLst>
                                            <p:cond delay="200"/>
                                          </p:stCondLst>
                                        </p:cTn>
                                        <p:tgtEl>
                                          <p:spTgt spid="8">
                                            <p:txEl>
                                              <p:pRg st="4" end="4"/>
                                            </p:txEl>
                                          </p:spTgt>
                                        </p:tgtEl>
                                        <p:attrNameLst>
                                          <p:attrName>r</p:attrName>
                                        </p:attrNameLst>
                                      </p:cBhvr>
                                    </p:animRot>
                                    <p:animRot by="240000">
                                      <p:cBhvr>
                                        <p:cTn id="74" dur="200" fill="hold">
                                          <p:stCondLst>
                                            <p:cond delay="400"/>
                                          </p:stCondLst>
                                        </p:cTn>
                                        <p:tgtEl>
                                          <p:spTgt spid="8">
                                            <p:txEl>
                                              <p:pRg st="4" end="4"/>
                                            </p:txEl>
                                          </p:spTgt>
                                        </p:tgtEl>
                                        <p:attrNameLst>
                                          <p:attrName>r</p:attrName>
                                        </p:attrNameLst>
                                      </p:cBhvr>
                                    </p:animRot>
                                    <p:animRot by="-240000">
                                      <p:cBhvr>
                                        <p:cTn id="75" dur="200" fill="hold">
                                          <p:stCondLst>
                                            <p:cond delay="600"/>
                                          </p:stCondLst>
                                        </p:cTn>
                                        <p:tgtEl>
                                          <p:spTgt spid="8">
                                            <p:txEl>
                                              <p:pRg st="4" end="4"/>
                                            </p:txEl>
                                          </p:spTgt>
                                        </p:tgtEl>
                                        <p:attrNameLst>
                                          <p:attrName>r</p:attrName>
                                        </p:attrNameLst>
                                      </p:cBhvr>
                                    </p:animRot>
                                    <p:animRot by="120000">
                                      <p:cBhvr>
                                        <p:cTn id="76" dur="200" fill="hold">
                                          <p:stCondLst>
                                            <p:cond delay="800"/>
                                          </p:stCondLst>
                                        </p:cTn>
                                        <p:tgtEl>
                                          <p:spTgt spid="8">
                                            <p:txEl>
                                              <p:pRg st="4" end="4"/>
                                            </p:txEl>
                                          </p:spTgt>
                                        </p:tgtEl>
                                        <p:attrNameLst>
                                          <p:attrName>r</p:attrName>
                                        </p:attrNameLst>
                                      </p:cBhvr>
                                    </p:animRot>
                                  </p:childTnLst>
                                </p:cTn>
                              </p:par>
                              <p:par>
                                <p:cTn id="77" presetID="1" presetClass="exit" presetSubtype="0" fill="hold" grpId="1" nodeType="withEffect">
                                  <p:stCondLst>
                                    <p:cond delay="0"/>
                                  </p:stCondLst>
                                  <p:childTnLst>
                                    <p:set>
                                      <p:cBhvr>
                                        <p:cTn id="78" dur="1" fill="hold">
                                          <p:stCondLst>
                                            <p:cond delay="0"/>
                                          </p:stCondLst>
                                        </p:cTn>
                                        <p:tgtEl>
                                          <p:spTgt spid="32"/>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3"/>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5"/>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6"/>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7"/>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2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6"/>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27"/>
                                        </p:tgtEl>
                                        <p:attrNameLst>
                                          <p:attrName>style.visibility</p:attrName>
                                        </p:attrNameLst>
                                      </p:cBhvr>
                                      <p:to>
                                        <p:strVal val="hidden"/>
                                      </p:to>
                                    </p:set>
                                  </p:childTnLst>
                                </p:cTn>
                              </p:par>
                              <p:par>
                                <p:cTn id="123" presetID="1" presetClass="entr" presetSubtype="0" fill="hold" grpId="2" nodeType="withEffect">
                                  <p:stCondLst>
                                    <p:cond delay="0"/>
                                  </p:stCondLst>
                                  <p:childTnLst>
                                    <p:set>
                                      <p:cBhvr>
                                        <p:cTn id="124" dur="1" fill="hold">
                                          <p:stCondLst>
                                            <p:cond delay="0"/>
                                          </p:stCondLst>
                                        </p:cTn>
                                        <p:tgtEl>
                                          <p:spTgt spid="33"/>
                                        </p:tgtEl>
                                        <p:attrNameLst>
                                          <p:attrName>style.visibility</p:attrName>
                                        </p:attrNameLst>
                                      </p:cBhvr>
                                      <p:to>
                                        <p:strVal val="visible"/>
                                      </p:to>
                                    </p:set>
                                  </p:childTnLst>
                                </p:cTn>
                              </p:par>
                              <p:par>
                                <p:cTn id="125" presetID="1" presetClass="entr" presetSubtype="0" fill="hold" grpId="2" nodeType="withEffect">
                                  <p:stCondLst>
                                    <p:cond delay="0"/>
                                  </p:stCondLst>
                                  <p:childTnLst>
                                    <p:set>
                                      <p:cBhvr>
                                        <p:cTn id="126" dur="1" fill="hold">
                                          <p:stCondLst>
                                            <p:cond delay="0"/>
                                          </p:stCondLst>
                                        </p:cTn>
                                        <p:tgtEl>
                                          <p:spTgt spid="32"/>
                                        </p:tgtEl>
                                        <p:attrNameLst>
                                          <p:attrName>style.visibility</p:attrName>
                                        </p:attrNameLst>
                                      </p:cBhvr>
                                      <p:to>
                                        <p:strVal val="visible"/>
                                      </p:to>
                                    </p:set>
                                  </p:childTnLst>
                                </p:cTn>
                              </p:par>
                              <p:par>
                                <p:cTn id="127" presetID="1" presetClass="exit" presetSubtype="0" fill="hold" grpId="1" nodeType="withEffect">
                                  <p:stCondLst>
                                    <p:cond delay="0"/>
                                  </p:stCondLst>
                                  <p:childTnLst>
                                    <p:set>
                                      <p:cBhvr>
                                        <p:cTn id="128" dur="1" fill="hold">
                                          <p:stCondLst>
                                            <p:cond delay="0"/>
                                          </p:stCondLst>
                                        </p:cTn>
                                        <p:tgtEl>
                                          <p:spTgt spid="18"/>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9"/>
                                        </p:tgtEl>
                                        <p:attrNameLst>
                                          <p:attrName>style.visibility</p:attrName>
                                        </p:attrNameLst>
                                      </p:cBhvr>
                                      <p:to>
                                        <p:strVal val="hidden"/>
                                      </p:to>
                                    </p:set>
                                  </p:childTnLst>
                                </p:cTn>
                              </p:par>
                              <p:par>
                                <p:cTn id="131" presetID="1" presetClass="exit" presetSubtype="0" fill="hold" grpId="2" nodeType="withEffect">
                                  <p:stCondLst>
                                    <p:cond delay="0"/>
                                  </p:stCondLst>
                                  <p:childTnLst>
                                    <p:set>
                                      <p:cBhvr>
                                        <p:cTn id="132" dur="1" fill="hold">
                                          <p:stCondLst>
                                            <p:cond delay="0"/>
                                          </p:stCondLst>
                                        </p:cTn>
                                        <p:tgtEl>
                                          <p:spTgt spid="30"/>
                                        </p:tgtEl>
                                        <p:attrNameLst>
                                          <p:attrName>style.visibility</p:attrName>
                                        </p:attrNameLst>
                                      </p:cBhvr>
                                      <p:to>
                                        <p:strVal val="hidden"/>
                                      </p:to>
                                    </p:set>
                                  </p:childTnLst>
                                </p:cTn>
                              </p:par>
                              <p:par>
                                <p:cTn id="133" presetID="1" presetClass="exit" presetSubtype="0" fill="hold" grpId="2" nodeType="withEffect">
                                  <p:stCondLst>
                                    <p:cond delay="0"/>
                                  </p:stCondLst>
                                  <p:childTnLst>
                                    <p:set>
                                      <p:cBhvr>
                                        <p:cTn id="134" dur="1" fill="hold">
                                          <p:stCondLst>
                                            <p:cond delay="0"/>
                                          </p:stCondLst>
                                        </p:cTn>
                                        <p:tgtEl>
                                          <p:spTgt spid="31"/>
                                        </p:tgtEl>
                                        <p:attrNameLst>
                                          <p:attrName>style.visibility</p:attrName>
                                        </p:attrNameLst>
                                      </p:cBhvr>
                                      <p:to>
                                        <p:strVal val="hidden"/>
                                      </p:to>
                                    </p:set>
                                  </p:childTnLst>
                                </p:cTn>
                              </p:par>
                              <p:par>
                                <p:cTn id="135" presetID="1" presetClass="exit" presetSubtype="0" fill="hold" grpId="3" nodeType="withEffect">
                                  <p:stCondLst>
                                    <p:cond delay="0"/>
                                  </p:stCondLst>
                                  <p:childTnLst>
                                    <p:set>
                                      <p:cBhvr>
                                        <p:cTn id="136" dur="1" fill="hold">
                                          <p:stCondLst>
                                            <p:cond delay="0"/>
                                          </p:stCondLst>
                                        </p:cTn>
                                        <p:tgtEl>
                                          <p:spTgt spid="32"/>
                                        </p:tgtEl>
                                        <p:attrNameLst>
                                          <p:attrName>style.visibility</p:attrName>
                                        </p:attrNameLst>
                                      </p:cBhvr>
                                      <p:to>
                                        <p:strVal val="hidden"/>
                                      </p:to>
                                    </p:set>
                                  </p:childTnLst>
                                </p:cTn>
                              </p:par>
                              <p:par>
                                <p:cTn id="137" presetID="1" presetClass="exit" presetSubtype="0" fill="hold" grpId="3" nodeType="withEffect">
                                  <p:stCondLst>
                                    <p:cond delay="0"/>
                                  </p:stCondLst>
                                  <p:childTnLst>
                                    <p:set>
                                      <p:cBhvr>
                                        <p:cTn id="138" dur="1" fill="hold">
                                          <p:stCondLst>
                                            <p:cond delay="0"/>
                                          </p:stCondLst>
                                        </p:cTn>
                                        <p:tgtEl>
                                          <p:spTgt spid="33"/>
                                        </p:tgtEl>
                                        <p:attrNameLst>
                                          <p:attrName>style.visibility</p:attrName>
                                        </p:attrNameLst>
                                      </p:cBhvr>
                                      <p:to>
                                        <p:strVal val="hidden"/>
                                      </p:to>
                                    </p:set>
                                  </p:childTnLst>
                                </p:cTn>
                              </p:par>
                              <p:par>
                                <p:cTn id="139" presetID="1" presetClass="entr" presetSubtype="0" fill="hold" grpId="2" nodeType="withEffect">
                                  <p:stCondLst>
                                    <p:cond delay="0"/>
                                  </p:stCondLst>
                                  <p:childTnLst>
                                    <p:set>
                                      <p:cBhvr>
                                        <p:cTn id="140" dur="1" fill="hold">
                                          <p:stCondLst>
                                            <p:cond delay="0"/>
                                          </p:stCondLst>
                                        </p:cTn>
                                        <p:tgtEl>
                                          <p:spTgt spid="11"/>
                                        </p:tgtEl>
                                        <p:attrNameLst>
                                          <p:attrName>style.visibility</p:attrName>
                                        </p:attrNameLst>
                                      </p:cBhvr>
                                      <p:to>
                                        <p:strVal val="visible"/>
                                      </p:to>
                                    </p:set>
                                  </p:childTnLst>
                                </p:cTn>
                              </p:par>
                              <p:par>
                                <p:cTn id="141" presetID="1" presetClass="entr" presetSubtype="0" fill="hold" grpId="2" nodeType="withEffect">
                                  <p:stCondLst>
                                    <p:cond delay="0"/>
                                  </p:stCondLst>
                                  <p:childTnLst>
                                    <p:set>
                                      <p:cBhvr>
                                        <p:cTn id="142" dur="1" fill="hold">
                                          <p:stCondLst>
                                            <p:cond delay="0"/>
                                          </p:stCondLst>
                                        </p:cTn>
                                        <p:tgtEl>
                                          <p:spTgt spid="1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32" presetClass="emph" presetSubtype="0" fill="hold" nodeType="clickEffect">
                                  <p:stCondLst>
                                    <p:cond delay="0"/>
                                  </p:stCondLst>
                                  <p:childTnLst>
                                    <p:animClr clrSpc="rgb" dir="cw">
                                      <p:cBhvr override="childStyle">
                                        <p:cTn id="150" dur="100" fill="hold"/>
                                        <p:tgtEl>
                                          <p:spTgt spid="8">
                                            <p:txEl>
                                              <p:pRg st="5" end="5"/>
                                            </p:txEl>
                                          </p:spTgt>
                                        </p:tgtEl>
                                        <p:attrNameLst>
                                          <p:attrName>style.color</p:attrName>
                                        </p:attrNameLst>
                                      </p:cBhvr>
                                      <p:to>
                                        <a:schemeClr val="accent2"/>
                                      </p:to>
                                    </p:animClr>
                                    <p:animClr clrSpc="rgb" dir="cw">
                                      <p:cBhvr>
                                        <p:cTn id="151" dur="100" fill="hold"/>
                                        <p:tgtEl>
                                          <p:spTgt spid="8">
                                            <p:txEl>
                                              <p:pRg st="5" end="5"/>
                                            </p:txEl>
                                          </p:spTgt>
                                        </p:tgtEl>
                                        <p:attrNameLst>
                                          <p:attrName>fillcolor</p:attrName>
                                        </p:attrNameLst>
                                      </p:cBhvr>
                                      <p:to>
                                        <a:schemeClr val="accent2"/>
                                      </p:to>
                                    </p:animClr>
                                    <p:set>
                                      <p:cBhvr>
                                        <p:cTn id="152" dur="100" fill="hold"/>
                                        <p:tgtEl>
                                          <p:spTgt spid="8">
                                            <p:txEl>
                                              <p:pRg st="5" end="5"/>
                                            </p:txEl>
                                          </p:spTgt>
                                        </p:tgtEl>
                                        <p:attrNameLst>
                                          <p:attrName>fill.type</p:attrName>
                                        </p:attrNameLst>
                                      </p:cBhvr>
                                      <p:to>
                                        <p:strVal val="solid"/>
                                      </p:to>
                                    </p:set>
                                    <p:set>
                                      <p:cBhvr>
                                        <p:cTn id="153" dur="100" fill="hold"/>
                                        <p:tgtEl>
                                          <p:spTgt spid="8">
                                            <p:txEl>
                                              <p:pRg st="5" end="5"/>
                                            </p:txEl>
                                          </p:spTgt>
                                        </p:tgtEl>
                                        <p:attrNameLst>
                                          <p:attrName>fill.on</p:attrName>
                                        </p:attrNameLst>
                                      </p:cBhvr>
                                      <p:to>
                                        <p:strVal val="true"/>
                                      </p:to>
                                    </p:set>
                                    <p:animRot by="120000">
                                      <p:cBhvr>
                                        <p:cTn id="154" dur="100" fill="hold">
                                          <p:stCondLst>
                                            <p:cond delay="0"/>
                                          </p:stCondLst>
                                        </p:cTn>
                                        <p:tgtEl>
                                          <p:spTgt spid="8">
                                            <p:txEl>
                                              <p:pRg st="5" end="5"/>
                                            </p:txEl>
                                          </p:spTgt>
                                        </p:tgtEl>
                                        <p:attrNameLst>
                                          <p:attrName>r</p:attrName>
                                        </p:attrNameLst>
                                      </p:cBhvr>
                                    </p:animRot>
                                    <p:animRot by="-240000">
                                      <p:cBhvr>
                                        <p:cTn id="155" dur="200" fill="hold">
                                          <p:stCondLst>
                                            <p:cond delay="200"/>
                                          </p:stCondLst>
                                        </p:cTn>
                                        <p:tgtEl>
                                          <p:spTgt spid="8">
                                            <p:txEl>
                                              <p:pRg st="5" end="5"/>
                                            </p:txEl>
                                          </p:spTgt>
                                        </p:tgtEl>
                                        <p:attrNameLst>
                                          <p:attrName>r</p:attrName>
                                        </p:attrNameLst>
                                      </p:cBhvr>
                                    </p:animRot>
                                    <p:animRot by="240000">
                                      <p:cBhvr>
                                        <p:cTn id="156" dur="200" fill="hold">
                                          <p:stCondLst>
                                            <p:cond delay="400"/>
                                          </p:stCondLst>
                                        </p:cTn>
                                        <p:tgtEl>
                                          <p:spTgt spid="8">
                                            <p:txEl>
                                              <p:pRg st="5" end="5"/>
                                            </p:txEl>
                                          </p:spTgt>
                                        </p:tgtEl>
                                        <p:attrNameLst>
                                          <p:attrName>r</p:attrName>
                                        </p:attrNameLst>
                                      </p:cBhvr>
                                    </p:animRot>
                                    <p:animRot by="-240000">
                                      <p:cBhvr>
                                        <p:cTn id="157" dur="200" fill="hold">
                                          <p:stCondLst>
                                            <p:cond delay="600"/>
                                          </p:stCondLst>
                                        </p:cTn>
                                        <p:tgtEl>
                                          <p:spTgt spid="8">
                                            <p:txEl>
                                              <p:pRg st="5" end="5"/>
                                            </p:txEl>
                                          </p:spTgt>
                                        </p:tgtEl>
                                        <p:attrNameLst>
                                          <p:attrName>r</p:attrName>
                                        </p:attrNameLst>
                                      </p:cBhvr>
                                    </p:animRot>
                                    <p:animRot by="120000">
                                      <p:cBhvr>
                                        <p:cTn id="158" dur="200" fill="hold">
                                          <p:stCondLst>
                                            <p:cond delay="800"/>
                                          </p:stCondLst>
                                        </p:cTn>
                                        <p:tgtEl>
                                          <p:spTgt spid="8">
                                            <p:txEl>
                                              <p:pRg st="5" end="5"/>
                                            </p:txEl>
                                          </p:spTgt>
                                        </p:tgtEl>
                                        <p:attrNameLst>
                                          <p:attrName>r</p:attrName>
                                        </p:attrNameLst>
                                      </p:cBhvr>
                                    </p:animRot>
                                  </p:childTnLst>
                                </p:cTn>
                              </p:par>
                              <p:par>
                                <p:cTn id="159" presetID="1" presetClass="entr" presetSubtype="0" fill="hold" grpId="0" nodeType="withEffect">
                                  <p:stCondLst>
                                    <p:cond delay="0"/>
                                  </p:stCondLst>
                                  <p:childTnLst>
                                    <p:set>
                                      <p:cBhvr>
                                        <p:cTn id="160" dur="1" fill="hold">
                                          <p:stCondLst>
                                            <p:cond delay="0"/>
                                          </p:stCondLst>
                                        </p:cTn>
                                        <p:tgtEl>
                                          <p:spTgt spid="34"/>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32" presetClass="emph" presetSubtype="0" fill="hold" nodeType="clickEffect">
                                  <p:stCondLst>
                                    <p:cond delay="0"/>
                                  </p:stCondLst>
                                  <p:childTnLst>
                                    <p:animClr clrSpc="rgb" dir="cw">
                                      <p:cBhvr override="childStyle">
                                        <p:cTn id="164" dur="100" fill="hold"/>
                                        <p:tgtEl>
                                          <p:spTgt spid="8">
                                            <p:txEl>
                                              <p:pRg st="7" end="7"/>
                                            </p:txEl>
                                          </p:spTgt>
                                        </p:tgtEl>
                                        <p:attrNameLst>
                                          <p:attrName>style.color</p:attrName>
                                        </p:attrNameLst>
                                      </p:cBhvr>
                                      <p:to>
                                        <a:schemeClr val="accent2"/>
                                      </p:to>
                                    </p:animClr>
                                    <p:animClr clrSpc="rgb" dir="cw">
                                      <p:cBhvr>
                                        <p:cTn id="165" dur="100" fill="hold"/>
                                        <p:tgtEl>
                                          <p:spTgt spid="8">
                                            <p:txEl>
                                              <p:pRg st="7" end="7"/>
                                            </p:txEl>
                                          </p:spTgt>
                                        </p:tgtEl>
                                        <p:attrNameLst>
                                          <p:attrName>fillcolor</p:attrName>
                                        </p:attrNameLst>
                                      </p:cBhvr>
                                      <p:to>
                                        <a:schemeClr val="accent2"/>
                                      </p:to>
                                    </p:animClr>
                                    <p:set>
                                      <p:cBhvr>
                                        <p:cTn id="166" dur="100" fill="hold"/>
                                        <p:tgtEl>
                                          <p:spTgt spid="8">
                                            <p:txEl>
                                              <p:pRg st="7" end="7"/>
                                            </p:txEl>
                                          </p:spTgt>
                                        </p:tgtEl>
                                        <p:attrNameLst>
                                          <p:attrName>fill.type</p:attrName>
                                        </p:attrNameLst>
                                      </p:cBhvr>
                                      <p:to>
                                        <p:strVal val="solid"/>
                                      </p:to>
                                    </p:set>
                                    <p:set>
                                      <p:cBhvr>
                                        <p:cTn id="167" dur="100" fill="hold"/>
                                        <p:tgtEl>
                                          <p:spTgt spid="8">
                                            <p:txEl>
                                              <p:pRg st="7" end="7"/>
                                            </p:txEl>
                                          </p:spTgt>
                                        </p:tgtEl>
                                        <p:attrNameLst>
                                          <p:attrName>fill.on</p:attrName>
                                        </p:attrNameLst>
                                      </p:cBhvr>
                                      <p:to>
                                        <p:strVal val="true"/>
                                      </p:to>
                                    </p:set>
                                    <p:animRot by="120000">
                                      <p:cBhvr>
                                        <p:cTn id="168" dur="100" fill="hold">
                                          <p:stCondLst>
                                            <p:cond delay="0"/>
                                          </p:stCondLst>
                                        </p:cTn>
                                        <p:tgtEl>
                                          <p:spTgt spid="8">
                                            <p:txEl>
                                              <p:pRg st="7" end="7"/>
                                            </p:txEl>
                                          </p:spTgt>
                                        </p:tgtEl>
                                        <p:attrNameLst>
                                          <p:attrName>r</p:attrName>
                                        </p:attrNameLst>
                                      </p:cBhvr>
                                    </p:animRot>
                                    <p:animRot by="-240000">
                                      <p:cBhvr>
                                        <p:cTn id="169" dur="200" fill="hold">
                                          <p:stCondLst>
                                            <p:cond delay="200"/>
                                          </p:stCondLst>
                                        </p:cTn>
                                        <p:tgtEl>
                                          <p:spTgt spid="8">
                                            <p:txEl>
                                              <p:pRg st="7" end="7"/>
                                            </p:txEl>
                                          </p:spTgt>
                                        </p:tgtEl>
                                        <p:attrNameLst>
                                          <p:attrName>r</p:attrName>
                                        </p:attrNameLst>
                                      </p:cBhvr>
                                    </p:animRot>
                                    <p:animRot by="240000">
                                      <p:cBhvr>
                                        <p:cTn id="170" dur="200" fill="hold">
                                          <p:stCondLst>
                                            <p:cond delay="400"/>
                                          </p:stCondLst>
                                        </p:cTn>
                                        <p:tgtEl>
                                          <p:spTgt spid="8">
                                            <p:txEl>
                                              <p:pRg st="7" end="7"/>
                                            </p:txEl>
                                          </p:spTgt>
                                        </p:tgtEl>
                                        <p:attrNameLst>
                                          <p:attrName>r</p:attrName>
                                        </p:attrNameLst>
                                      </p:cBhvr>
                                    </p:animRot>
                                    <p:animRot by="-240000">
                                      <p:cBhvr>
                                        <p:cTn id="171" dur="200" fill="hold">
                                          <p:stCondLst>
                                            <p:cond delay="600"/>
                                          </p:stCondLst>
                                        </p:cTn>
                                        <p:tgtEl>
                                          <p:spTgt spid="8">
                                            <p:txEl>
                                              <p:pRg st="7" end="7"/>
                                            </p:txEl>
                                          </p:spTgt>
                                        </p:tgtEl>
                                        <p:attrNameLst>
                                          <p:attrName>r</p:attrName>
                                        </p:attrNameLst>
                                      </p:cBhvr>
                                    </p:animRot>
                                    <p:animRot by="120000">
                                      <p:cBhvr>
                                        <p:cTn id="172" dur="200" fill="hold">
                                          <p:stCondLst>
                                            <p:cond delay="800"/>
                                          </p:stCondLst>
                                        </p:cTn>
                                        <p:tgtEl>
                                          <p:spTgt spid="8">
                                            <p:txEl>
                                              <p:pRg st="7" end="7"/>
                                            </p:txEl>
                                          </p:spTgt>
                                        </p:tgtEl>
                                        <p:attrNameLst>
                                          <p:attrName>r</p:attrName>
                                        </p:attrNameLst>
                                      </p:cBhvr>
                                    </p:animRot>
                                  </p:childTnLst>
                                </p:cTn>
                              </p:par>
                              <p:par>
                                <p:cTn id="173" presetID="32" presetClass="emph" presetSubtype="0" fill="hold" nodeType="withEffect">
                                  <p:stCondLst>
                                    <p:cond delay="0"/>
                                  </p:stCondLst>
                                  <p:childTnLst>
                                    <p:animClr clrSpc="rgb" dir="cw">
                                      <p:cBhvr override="childStyle">
                                        <p:cTn id="174" dur="100" fill="hold"/>
                                        <p:tgtEl>
                                          <p:spTgt spid="8">
                                            <p:txEl>
                                              <p:pRg st="8" end="8"/>
                                            </p:txEl>
                                          </p:spTgt>
                                        </p:tgtEl>
                                        <p:attrNameLst>
                                          <p:attrName>style.color</p:attrName>
                                        </p:attrNameLst>
                                      </p:cBhvr>
                                      <p:to>
                                        <a:schemeClr val="accent2"/>
                                      </p:to>
                                    </p:animClr>
                                    <p:animClr clrSpc="rgb" dir="cw">
                                      <p:cBhvr>
                                        <p:cTn id="175" dur="100" fill="hold"/>
                                        <p:tgtEl>
                                          <p:spTgt spid="8">
                                            <p:txEl>
                                              <p:pRg st="8" end="8"/>
                                            </p:txEl>
                                          </p:spTgt>
                                        </p:tgtEl>
                                        <p:attrNameLst>
                                          <p:attrName>fillcolor</p:attrName>
                                        </p:attrNameLst>
                                      </p:cBhvr>
                                      <p:to>
                                        <a:schemeClr val="accent2"/>
                                      </p:to>
                                    </p:animClr>
                                    <p:set>
                                      <p:cBhvr>
                                        <p:cTn id="176" dur="100" fill="hold"/>
                                        <p:tgtEl>
                                          <p:spTgt spid="8">
                                            <p:txEl>
                                              <p:pRg st="8" end="8"/>
                                            </p:txEl>
                                          </p:spTgt>
                                        </p:tgtEl>
                                        <p:attrNameLst>
                                          <p:attrName>fill.type</p:attrName>
                                        </p:attrNameLst>
                                      </p:cBhvr>
                                      <p:to>
                                        <p:strVal val="solid"/>
                                      </p:to>
                                    </p:set>
                                    <p:set>
                                      <p:cBhvr>
                                        <p:cTn id="177" dur="100" fill="hold"/>
                                        <p:tgtEl>
                                          <p:spTgt spid="8">
                                            <p:txEl>
                                              <p:pRg st="8" end="8"/>
                                            </p:txEl>
                                          </p:spTgt>
                                        </p:tgtEl>
                                        <p:attrNameLst>
                                          <p:attrName>fill.on</p:attrName>
                                        </p:attrNameLst>
                                      </p:cBhvr>
                                      <p:to>
                                        <p:strVal val="true"/>
                                      </p:to>
                                    </p:set>
                                    <p:animRot by="120000">
                                      <p:cBhvr>
                                        <p:cTn id="178" dur="100" fill="hold">
                                          <p:stCondLst>
                                            <p:cond delay="0"/>
                                          </p:stCondLst>
                                        </p:cTn>
                                        <p:tgtEl>
                                          <p:spTgt spid="8">
                                            <p:txEl>
                                              <p:pRg st="8" end="8"/>
                                            </p:txEl>
                                          </p:spTgt>
                                        </p:tgtEl>
                                        <p:attrNameLst>
                                          <p:attrName>r</p:attrName>
                                        </p:attrNameLst>
                                      </p:cBhvr>
                                    </p:animRot>
                                    <p:animRot by="-240000">
                                      <p:cBhvr>
                                        <p:cTn id="179" dur="200" fill="hold">
                                          <p:stCondLst>
                                            <p:cond delay="200"/>
                                          </p:stCondLst>
                                        </p:cTn>
                                        <p:tgtEl>
                                          <p:spTgt spid="8">
                                            <p:txEl>
                                              <p:pRg st="8" end="8"/>
                                            </p:txEl>
                                          </p:spTgt>
                                        </p:tgtEl>
                                        <p:attrNameLst>
                                          <p:attrName>r</p:attrName>
                                        </p:attrNameLst>
                                      </p:cBhvr>
                                    </p:animRot>
                                    <p:animRot by="240000">
                                      <p:cBhvr>
                                        <p:cTn id="180" dur="200" fill="hold">
                                          <p:stCondLst>
                                            <p:cond delay="400"/>
                                          </p:stCondLst>
                                        </p:cTn>
                                        <p:tgtEl>
                                          <p:spTgt spid="8">
                                            <p:txEl>
                                              <p:pRg st="8" end="8"/>
                                            </p:txEl>
                                          </p:spTgt>
                                        </p:tgtEl>
                                        <p:attrNameLst>
                                          <p:attrName>r</p:attrName>
                                        </p:attrNameLst>
                                      </p:cBhvr>
                                    </p:animRot>
                                    <p:animRot by="-240000">
                                      <p:cBhvr>
                                        <p:cTn id="181" dur="200" fill="hold">
                                          <p:stCondLst>
                                            <p:cond delay="600"/>
                                          </p:stCondLst>
                                        </p:cTn>
                                        <p:tgtEl>
                                          <p:spTgt spid="8">
                                            <p:txEl>
                                              <p:pRg st="8" end="8"/>
                                            </p:txEl>
                                          </p:spTgt>
                                        </p:tgtEl>
                                        <p:attrNameLst>
                                          <p:attrName>r</p:attrName>
                                        </p:attrNameLst>
                                      </p:cBhvr>
                                    </p:animRot>
                                    <p:animRot by="120000">
                                      <p:cBhvr>
                                        <p:cTn id="182" dur="200" fill="hold">
                                          <p:stCondLst>
                                            <p:cond delay="800"/>
                                          </p:stCondLst>
                                        </p:cTn>
                                        <p:tgtEl>
                                          <p:spTgt spid="8">
                                            <p:txEl>
                                              <p:pRg st="8" end="8"/>
                                            </p:txEl>
                                          </p:spTgt>
                                        </p:tgtEl>
                                        <p:attrNameLst>
                                          <p:attrName>r</p:attrName>
                                        </p:attrNameLst>
                                      </p:cBhvr>
                                    </p:animRot>
                                  </p:childTnLst>
                                </p:cTn>
                              </p:par>
                              <p:par>
                                <p:cTn id="183" presetID="32" presetClass="emph" presetSubtype="0" fill="hold" nodeType="withEffect">
                                  <p:stCondLst>
                                    <p:cond delay="0"/>
                                  </p:stCondLst>
                                  <p:childTnLst>
                                    <p:animClr clrSpc="rgb" dir="cw">
                                      <p:cBhvr override="childStyle">
                                        <p:cTn id="184" dur="100" fill="hold"/>
                                        <p:tgtEl>
                                          <p:spTgt spid="8">
                                            <p:txEl>
                                              <p:pRg st="9" end="9"/>
                                            </p:txEl>
                                          </p:spTgt>
                                        </p:tgtEl>
                                        <p:attrNameLst>
                                          <p:attrName>style.color</p:attrName>
                                        </p:attrNameLst>
                                      </p:cBhvr>
                                      <p:to>
                                        <a:schemeClr val="accent2"/>
                                      </p:to>
                                    </p:animClr>
                                    <p:animClr clrSpc="rgb" dir="cw">
                                      <p:cBhvr>
                                        <p:cTn id="185" dur="100" fill="hold"/>
                                        <p:tgtEl>
                                          <p:spTgt spid="8">
                                            <p:txEl>
                                              <p:pRg st="9" end="9"/>
                                            </p:txEl>
                                          </p:spTgt>
                                        </p:tgtEl>
                                        <p:attrNameLst>
                                          <p:attrName>fillcolor</p:attrName>
                                        </p:attrNameLst>
                                      </p:cBhvr>
                                      <p:to>
                                        <a:schemeClr val="accent2"/>
                                      </p:to>
                                    </p:animClr>
                                    <p:set>
                                      <p:cBhvr>
                                        <p:cTn id="186" dur="100" fill="hold"/>
                                        <p:tgtEl>
                                          <p:spTgt spid="8">
                                            <p:txEl>
                                              <p:pRg st="9" end="9"/>
                                            </p:txEl>
                                          </p:spTgt>
                                        </p:tgtEl>
                                        <p:attrNameLst>
                                          <p:attrName>fill.type</p:attrName>
                                        </p:attrNameLst>
                                      </p:cBhvr>
                                      <p:to>
                                        <p:strVal val="solid"/>
                                      </p:to>
                                    </p:set>
                                    <p:set>
                                      <p:cBhvr>
                                        <p:cTn id="187" dur="100" fill="hold"/>
                                        <p:tgtEl>
                                          <p:spTgt spid="8">
                                            <p:txEl>
                                              <p:pRg st="9" end="9"/>
                                            </p:txEl>
                                          </p:spTgt>
                                        </p:tgtEl>
                                        <p:attrNameLst>
                                          <p:attrName>fill.on</p:attrName>
                                        </p:attrNameLst>
                                      </p:cBhvr>
                                      <p:to>
                                        <p:strVal val="true"/>
                                      </p:to>
                                    </p:set>
                                    <p:animRot by="120000">
                                      <p:cBhvr>
                                        <p:cTn id="188" dur="100" fill="hold">
                                          <p:stCondLst>
                                            <p:cond delay="0"/>
                                          </p:stCondLst>
                                        </p:cTn>
                                        <p:tgtEl>
                                          <p:spTgt spid="8">
                                            <p:txEl>
                                              <p:pRg st="9" end="9"/>
                                            </p:txEl>
                                          </p:spTgt>
                                        </p:tgtEl>
                                        <p:attrNameLst>
                                          <p:attrName>r</p:attrName>
                                        </p:attrNameLst>
                                      </p:cBhvr>
                                    </p:animRot>
                                    <p:animRot by="-240000">
                                      <p:cBhvr>
                                        <p:cTn id="189" dur="200" fill="hold">
                                          <p:stCondLst>
                                            <p:cond delay="200"/>
                                          </p:stCondLst>
                                        </p:cTn>
                                        <p:tgtEl>
                                          <p:spTgt spid="8">
                                            <p:txEl>
                                              <p:pRg st="9" end="9"/>
                                            </p:txEl>
                                          </p:spTgt>
                                        </p:tgtEl>
                                        <p:attrNameLst>
                                          <p:attrName>r</p:attrName>
                                        </p:attrNameLst>
                                      </p:cBhvr>
                                    </p:animRot>
                                    <p:animRot by="240000">
                                      <p:cBhvr>
                                        <p:cTn id="190" dur="200" fill="hold">
                                          <p:stCondLst>
                                            <p:cond delay="400"/>
                                          </p:stCondLst>
                                        </p:cTn>
                                        <p:tgtEl>
                                          <p:spTgt spid="8">
                                            <p:txEl>
                                              <p:pRg st="9" end="9"/>
                                            </p:txEl>
                                          </p:spTgt>
                                        </p:tgtEl>
                                        <p:attrNameLst>
                                          <p:attrName>r</p:attrName>
                                        </p:attrNameLst>
                                      </p:cBhvr>
                                    </p:animRot>
                                    <p:animRot by="-240000">
                                      <p:cBhvr>
                                        <p:cTn id="191" dur="200" fill="hold">
                                          <p:stCondLst>
                                            <p:cond delay="600"/>
                                          </p:stCondLst>
                                        </p:cTn>
                                        <p:tgtEl>
                                          <p:spTgt spid="8">
                                            <p:txEl>
                                              <p:pRg st="9" end="9"/>
                                            </p:txEl>
                                          </p:spTgt>
                                        </p:tgtEl>
                                        <p:attrNameLst>
                                          <p:attrName>r</p:attrName>
                                        </p:attrNameLst>
                                      </p:cBhvr>
                                    </p:animRot>
                                    <p:animRot by="120000">
                                      <p:cBhvr>
                                        <p:cTn id="192" dur="200" fill="hold">
                                          <p:stCondLst>
                                            <p:cond delay="800"/>
                                          </p:stCondLst>
                                        </p:cTn>
                                        <p:tgtEl>
                                          <p:spTgt spid="8">
                                            <p:txEl>
                                              <p:pRg st="9" end="9"/>
                                            </p:txEl>
                                          </p:spTgt>
                                        </p:tgtEl>
                                        <p:attrNameLst>
                                          <p:attrName>r</p:attrName>
                                        </p:attrNameLst>
                                      </p:cBhvr>
                                    </p:animRot>
                                  </p:childTnLst>
                                </p:cTn>
                              </p:par>
                              <p:par>
                                <p:cTn id="193" presetID="32" presetClass="emph" presetSubtype="0" fill="hold" nodeType="withEffect">
                                  <p:stCondLst>
                                    <p:cond delay="0"/>
                                  </p:stCondLst>
                                  <p:childTnLst>
                                    <p:animClr clrSpc="rgb" dir="cw">
                                      <p:cBhvr override="childStyle">
                                        <p:cTn id="194" dur="100" fill="hold"/>
                                        <p:tgtEl>
                                          <p:spTgt spid="8">
                                            <p:txEl>
                                              <p:pRg st="10" end="10"/>
                                            </p:txEl>
                                          </p:spTgt>
                                        </p:tgtEl>
                                        <p:attrNameLst>
                                          <p:attrName>style.color</p:attrName>
                                        </p:attrNameLst>
                                      </p:cBhvr>
                                      <p:to>
                                        <a:schemeClr val="accent2"/>
                                      </p:to>
                                    </p:animClr>
                                    <p:animClr clrSpc="rgb" dir="cw">
                                      <p:cBhvr>
                                        <p:cTn id="195" dur="100" fill="hold"/>
                                        <p:tgtEl>
                                          <p:spTgt spid="8">
                                            <p:txEl>
                                              <p:pRg st="10" end="10"/>
                                            </p:txEl>
                                          </p:spTgt>
                                        </p:tgtEl>
                                        <p:attrNameLst>
                                          <p:attrName>fillcolor</p:attrName>
                                        </p:attrNameLst>
                                      </p:cBhvr>
                                      <p:to>
                                        <a:schemeClr val="accent2"/>
                                      </p:to>
                                    </p:animClr>
                                    <p:set>
                                      <p:cBhvr>
                                        <p:cTn id="196" dur="100" fill="hold"/>
                                        <p:tgtEl>
                                          <p:spTgt spid="8">
                                            <p:txEl>
                                              <p:pRg st="10" end="10"/>
                                            </p:txEl>
                                          </p:spTgt>
                                        </p:tgtEl>
                                        <p:attrNameLst>
                                          <p:attrName>fill.type</p:attrName>
                                        </p:attrNameLst>
                                      </p:cBhvr>
                                      <p:to>
                                        <p:strVal val="solid"/>
                                      </p:to>
                                    </p:set>
                                    <p:set>
                                      <p:cBhvr>
                                        <p:cTn id="197" dur="100" fill="hold"/>
                                        <p:tgtEl>
                                          <p:spTgt spid="8">
                                            <p:txEl>
                                              <p:pRg st="10" end="10"/>
                                            </p:txEl>
                                          </p:spTgt>
                                        </p:tgtEl>
                                        <p:attrNameLst>
                                          <p:attrName>fill.on</p:attrName>
                                        </p:attrNameLst>
                                      </p:cBhvr>
                                      <p:to>
                                        <p:strVal val="true"/>
                                      </p:to>
                                    </p:set>
                                    <p:animRot by="120000">
                                      <p:cBhvr>
                                        <p:cTn id="198" dur="100" fill="hold">
                                          <p:stCondLst>
                                            <p:cond delay="0"/>
                                          </p:stCondLst>
                                        </p:cTn>
                                        <p:tgtEl>
                                          <p:spTgt spid="8">
                                            <p:txEl>
                                              <p:pRg st="10" end="10"/>
                                            </p:txEl>
                                          </p:spTgt>
                                        </p:tgtEl>
                                        <p:attrNameLst>
                                          <p:attrName>r</p:attrName>
                                        </p:attrNameLst>
                                      </p:cBhvr>
                                    </p:animRot>
                                    <p:animRot by="-240000">
                                      <p:cBhvr>
                                        <p:cTn id="199" dur="200" fill="hold">
                                          <p:stCondLst>
                                            <p:cond delay="200"/>
                                          </p:stCondLst>
                                        </p:cTn>
                                        <p:tgtEl>
                                          <p:spTgt spid="8">
                                            <p:txEl>
                                              <p:pRg st="10" end="10"/>
                                            </p:txEl>
                                          </p:spTgt>
                                        </p:tgtEl>
                                        <p:attrNameLst>
                                          <p:attrName>r</p:attrName>
                                        </p:attrNameLst>
                                      </p:cBhvr>
                                    </p:animRot>
                                    <p:animRot by="240000">
                                      <p:cBhvr>
                                        <p:cTn id="200" dur="200" fill="hold">
                                          <p:stCondLst>
                                            <p:cond delay="400"/>
                                          </p:stCondLst>
                                        </p:cTn>
                                        <p:tgtEl>
                                          <p:spTgt spid="8">
                                            <p:txEl>
                                              <p:pRg st="10" end="10"/>
                                            </p:txEl>
                                          </p:spTgt>
                                        </p:tgtEl>
                                        <p:attrNameLst>
                                          <p:attrName>r</p:attrName>
                                        </p:attrNameLst>
                                      </p:cBhvr>
                                    </p:animRot>
                                    <p:animRot by="-240000">
                                      <p:cBhvr>
                                        <p:cTn id="201" dur="200" fill="hold">
                                          <p:stCondLst>
                                            <p:cond delay="600"/>
                                          </p:stCondLst>
                                        </p:cTn>
                                        <p:tgtEl>
                                          <p:spTgt spid="8">
                                            <p:txEl>
                                              <p:pRg st="10" end="10"/>
                                            </p:txEl>
                                          </p:spTgt>
                                        </p:tgtEl>
                                        <p:attrNameLst>
                                          <p:attrName>r</p:attrName>
                                        </p:attrNameLst>
                                      </p:cBhvr>
                                    </p:animRot>
                                    <p:animRot by="120000">
                                      <p:cBhvr>
                                        <p:cTn id="202" dur="200" fill="hold">
                                          <p:stCondLst>
                                            <p:cond delay="800"/>
                                          </p:stCondLst>
                                        </p:cTn>
                                        <p:tgtEl>
                                          <p:spTgt spid="8">
                                            <p:txEl>
                                              <p:pRg st="10" end="10"/>
                                            </p:txEl>
                                          </p:spTgt>
                                        </p:tgtEl>
                                        <p:attrNameLst>
                                          <p:attrName>r</p:attrName>
                                        </p:attrNameLst>
                                      </p:cBhvr>
                                    </p:animRot>
                                  </p:childTnLst>
                                </p:cTn>
                              </p:par>
                              <p:par>
                                <p:cTn id="203" presetID="32" presetClass="emph" presetSubtype="0" fill="hold" nodeType="withEffect">
                                  <p:stCondLst>
                                    <p:cond delay="0"/>
                                  </p:stCondLst>
                                  <p:childTnLst>
                                    <p:animClr clrSpc="rgb" dir="cw">
                                      <p:cBhvr override="childStyle">
                                        <p:cTn id="204" dur="100" fill="hold"/>
                                        <p:tgtEl>
                                          <p:spTgt spid="8">
                                            <p:txEl>
                                              <p:pRg st="11" end="11"/>
                                            </p:txEl>
                                          </p:spTgt>
                                        </p:tgtEl>
                                        <p:attrNameLst>
                                          <p:attrName>style.color</p:attrName>
                                        </p:attrNameLst>
                                      </p:cBhvr>
                                      <p:to>
                                        <a:schemeClr val="accent2"/>
                                      </p:to>
                                    </p:animClr>
                                    <p:animClr clrSpc="rgb" dir="cw">
                                      <p:cBhvr>
                                        <p:cTn id="205" dur="100" fill="hold"/>
                                        <p:tgtEl>
                                          <p:spTgt spid="8">
                                            <p:txEl>
                                              <p:pRg st="11" end="11"/>
                                            </p:txEl>
                                          </p:spTgt>
                                        </p:tgtEl>
                                        <p:attrNameLst>
                                          <p:attrName>fillcolor</p:attrName>
                                        </p:attrNameLst>
                                      </p:cBhvr>
                                      <p:to>
                                        <a:schemeClr val="accent2"/>
                                      </p:to>
                                    </p:animClr>
                                    <p:set>
                                      <p:cBhvr>
                                        <p:cTn id="206" dur="100" fill="hold"/>
                                        <p:tgtEl>
                                          <p:spTgt spid="8">
                                            <p:txEl>
                                              <p:pRg st="11" end="11"/>
                                            </p:txEl>
                                          </p:spTgt>
                                        </p:tgtEl>
                                        <p:attrNameLst>
                                          <p:attrName>fill.type</p:attrName>
                                        </p:attrNameLst>
                                      </p:cBhvr>
                                      <p:to>
                                        <p:strVal val="solid"/>
                                      </p:to>
                                    </p:set>
                                    <p:set>
                                      <p:cBhvr>
                                        <p:cTn id="207" dur="100" fill="hold"/>
                                        <p:tgtEl>
                                          <p:spTgt spid="8">
                                            <p:txEl>
                                              <p:pRg st="11" end="11"/>
                                            </p:txEl>
                                          </p:spTgt>
                                        </p:tgtEl>
                                        <p:attrNameLst>
                                          <p:attrName>fill.on</p:attrName>
                                        </p:attrNameLst>
                                      </p:cBhvr>
                                      <p:to>
                                        <p:strVal val="true"/>
                                      </p:to>
                                    </p:set>
                                    <p:animRot by="120000">
                                      <p:cBhvr>
                                        <p:cTn id="208" dur="100" fill="hold">
                                          <p:stCondLst>
                                            <p:cond delay="0"/>
                                          </p:stCondLst>
                                        </p:cTn>
                                        <p:tgtEl>
                                          <p:spTgt spid="8">
                                            <p:txEl>
                                              <p:pRg st="11" end="11"/>
                                            </p:txEl>
                                          </p:spTgt>
                                        </p:tgtEl>
                                        <p:attrNameLst>
                                          <p:attrName>r</p:attrName>
                                        </p:attrNameLst>
                                      </p:cBhvr>
                                    </p:animRot>
                                    <p:animRot by="-240000">
                                      <p:cBhvr>
                                        <p:cTn id="209" dur="200" fill="hold">
                                          <p:stCondLst>
                                            <p:cond delay="200"/>
                                          </p:stCondLst>
                                        </p:cTn>
                                        <p:tgtEl>
                                          <p:spTgt spid="8">
                                            <p:txEl>
                                              <p:pRg st="11" end="11"/>
                                            </p:txEl>
                                          </p:spTgt>
                                        </p:tgtEl>
                                        <p:attrNameLst>
                                          <p:attrName>r</p:attrName>
                                        </p:attrNameLst>
                                      </p:cBhvr>
                                    </p:animRot>
                                    <p:animRot by="240000">
                                      <p:cBhvr>
                                        <p:cTn id="210" dur="200" fill="hold">
                                          <p:stCondLst>
                                            <p:cond delay="400"/>
                                          </p:stCondLst>
                                        </p:cTn>
                                        <p:tgtEl>
                                          <p:spTgt spid="8">
                                            <p:txEl>
                                              <p:pRg st="11" end="11"/>
                                            </p:txEl>
                                          </p:spTgt>
                                        </p:tgtEl>
                                        <p:attrNameLst>
                                          <p:attrName>r</p:attrName>
                                        </p:attrNameLst>
                                      </p:cBhvr>
                                    </p:animRot>
                                    <p:animRot by="-240000">
                                      <p:cBhvr>
                                        <p:cTn id="211" dur="200" fill="hold">
                                          <p:stCondLst>
                                            <p:cond delay="600"/>
                                          </p:stCondLst>
                                        </p:cTn>
                                        <p:tgtEl>
                                          <p:spTgt spid="8">
                                            <p:txEl>
                                              <p:pRg st="11" end="11"/>
                                            </p:txEl>
                                          </p:spTgt>
                                        </p:tgtEl>
                                        <p:attrNameLst>
                                          <p:attrName>r</p:attrName>
                                        </p:attrNameLst>
                                      </p:cBhvr>
                                    </p:animRot>
                                    <p:animRot by="120000">
                                      <p:cBhvr>
                                        <p:cTn id="212" dur="200" fill="hold">
                                          <p:stCondLst>
                                            <p:cond delay="800"/>
                                          </p:stCondLst>
                                        </p:cTn>
                                        <p:tgtEl>
                                          <p:spTgt spid="8">
                                            <p:txEl>
                                              <p:pRg st="11" end="1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1" grpId="2" animBg="1"/>
      <p:bldP spid="12" grpId="0"/>
      <p:bldP spid="12" grpId="1"/>
      <p:bldP spid="12" grpId="2"/>
      <p:bldP spid="13" grpId="0" animBg="1"/>
      <p:bldP spid="14" grpId="0"/>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p:bldP spid="22" grpId="0"/>
      <p:bldP spid="23" grpId="0" animBg="1"/>
      <p:bldP spid="23" grpId="1" animBg="1"/>
      <p:bldP spid="24" grpId="0" animBg="1"/>
      <p:bldP spid="24" grpId="1" animBg="1"/>
      <p:bldP spid="25" grpId="0" animBg="1"/>
      <p:bldP spid="25" grpId="1" animBg="1"/>
      <p:bldP spid="26" grpId="0" animBg="1"/>
      <p:bldP spid="26" grpId="1" animBg="1"/>
      <p:bldP spid="27" grpId="0"/>
      <p:bldP spid="27" grpId="1"/>
      <p:bldP spid="28" grpId="0" animBg="1"/>
      <p:bldP spid="28" grpId="1" animBg="1"/>
      <p:bldP spid="29" grpId="0"/>
      <p:bldP spid="29" grpId="1"/>
      <p:bldP spid="30" grpId="0" animBg="1"/>
      <p:bldP spid="30" grpId="1" animBg="1"/>
      <p:bldP spid="30" grpId="2" animBg="1"/>
      <p:bldP spid="31" grpId="0"/>
      <p:bldP spid="31" grpId="1"/>
      <p:bldP spid="31" grpId="2"/>
      <p:bldP spid="32" grpId="0" animBg="1"/>
      <p:bldP spid="32" grpId="1" animBg="1"/>
      <p:bldP spid="32" grpId="2" animBg="1"/>
      <p:bldP spid="32" grpId="3" animBg="1"/>
      <p:bldP spid="33" grpId="0"/>
      <p:bldP spid="33" grpId="1"/>
      <p:bldP spid="33" grpId="2"/>
      <p:bldP spid="33" grpId="3"/>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华文新魏"/>
                <a:ea typeface="华文新魏"/>
              </a:rPr>
              <a:t>资源管理—</a:t>
            </a:r>
            <a:r>
              <a:rPr lang="zh-CN" altLang="en-US" dirty="0">
                <a:solidFill>
                  <a:srgbClr val="FF0000"/>
                </a:solidFill>
              </a:rPr>
              <a:t>组合使用资源管理技术</a:t>
            </a:r>
            <a:endParaRPr lang="zh-CN" altLang="en-US" dirty="0">
              <a:solidFill>
                <a:srgbClr val="FF0000"/>
              </a:solidFill>
            </a:endParaRPr>
          </a:p>
        </p:txBody>
      </p:sp>
      <p:sp>
        <p:nvSpPr>
          <p:cNvPr id="4" name="内容占位符 3"/>
          <p:cNvSpPr>
            <a:spLocks noGrp="1"/>
          </p:cNvSpPr>
          <p:nvPr>
            <p:ph idx="1"/>
          </p:nvPr>
        </p:nvSpPr>
        <p:spPr/>
        <p:txBody>
          <a:bodyPr/>
          <a:lstStyle/>
          <a:p>
            <a:pPr eaLnBrk="1" hangingPunct="1"/>
            <a:r>
              <a:rPr lang="zh-CN" altLang="en-US" dirty="0">
                <a:latin typeface="华文新魏"/>
                <a:ea typeface="华文新魏"/>
              </a:rPr>
              <a:t>对于一类资源，操作系统往往同时实施几种资源管理技术，如</a:t>
            </a:r>
            <a:endParaRPr lang="zh-CN" altLang="en-US" dirty="0">
              <a:latin typeface="华文新魏"/>
              <a:ea typeface="华文新魏"/>
            </a:endParaRPr>
          </a:p>
          <a:p>
            <a:pPr lvl="1" eaLnBrk="1" hangingPunct="1"/>
            <a:r>
              <a:rPr lang="zh-CN" altLang="en-US" dirty="0">
                <a:solidFill>
                  <a:srgbClr val="0000FF"/>
                </a:solidFill>
                <a:latin typeface="华文新魏"/>
                <a:ea typeface="华文新魏"/>
              </a:rPr>
              <a:t>虚拟设备</a:t>
            </a:r>
            <a:r>
              <a:rPr lang="zh-CN" altLang="zh-CN" dirty="0">
                <a:latin typeface="华文新魏"/>
                <a:ea typeface="华文新魏"/>
              </a:rPr>
              <a:t>：</a:t>
            </a:r>
            <a:r>
              <a:rPr lang="en-US" altLang="zh-CN" dirty="0" err="1">
                <a:latin typeface="华文新魏"/>
                <a:ea typeface="华文新魏"/>
              </a:rPr>
              <a:t>抽象+虚拟</a:t>
            </a:r>
            <a:endParaRPr lang="en-US" altLang="zh-CN" dirty="0">
              <a:latin typeface="华文新魏"/>
              <a:ea typeface="华文新魏"/>
            </a:endParaRPr>
          </a:p>
          <a:p>
            <a:pPr lvl="2" eaLnBrk="1" hangingPunct="1"/>
            <a:r>
              <a:rPr lang="zh-CN" altLang="en-US" dirty="0">
                <a:latin typeface="华文新魏"/>
                <a:ea typeface="华文新魏"/>
              </a:rPr>
              <a:t>打印机：打印函数（设备驱动程序）</a:t>
            </a:r>
            <a:r>
              <a:rPr lang="en-US" altLang="zh-CN" dirty="0">
                <a:latin typeface="华文新魏"/>
                <a:ea typeface="华文新魏"/>
              </a:rPr>
              <a:t>+</a:t>
            </a:r>
            <a:r>
              <a:rPr lang="en-US" altLang="zh-CN" dirty="0" err="1">
                <a:latin typeface="华文新魏"/>
                <a:ea typeface="华文新魏"/>
              </a:rPr>
              <a:t>SPOOLing</a:t>
            </a:r>
            <a:r>
              <a:rPr lang="zh-CN" altLang="en-US" dirty="0">
                <a:latin typeface="华文新魏"/>
                <a:ea typeface="华文新魏"/>
              </a:rPr>
              <a:t>虚拟打印机</a:t>
            </a:r>
            <a:endParaRPr lang="en-US" altLang="zh-CN" dirty="0">
              <a:latin typeface="华文新魏"/>
              <a:ea typeface="华文新魏"/>
            </a:endParaRPr>
          </a:p>
          <a:p>
            <a:pPr lvl="1" eaLnBrk="1" hangingPunct="1"/>
            <a:r>
              <a:rPr lang="zh-CN" altLang="zh-CN" dirty="0">
                <a:solidFill>
                  <a:srgbClr val="0000FF"/>
                </a:solidFill>
                <a:latin typeface="华文新魏"/>
                <a:ea typeface="华文新魏"/>
              </a:rPr>
              <a:t>虚拟</a:t>
            </a:r>
            <a:r>
              <a:rPr lang="zh-CN" altLang="en-US" dirty="0">
                <a:solidFill>
                  <a:srgbClr val="0000FF"/>
                </a:solidFill>
                <a:latin typeface="华文新魏"/>
                <a:ea typeface="华文新魏"/>
              </a:rPr>
              <a:t>主存</a:t>
            </a:r>
            <a:r>
              <a:rPr lang="zh-CN" altLang="zh-CN" dirty="0">
                <a:latin typeface="华文新魏"/>
                <a:ea typeface="华文新魏"/>
              </a:rPr>
              <a:t>：</a:t>
            </a:r>
            <a:r>
              <a:rPr lang="en-US" altLang="zh-CN" dirty="0" err="1">
                <a:latin typeface="华文新魏"/>
                <a:ea typeface="华文新魏"/>
              </a:rPr>
              <a:t>复用+虚拟</a:t>
            </a:r>
            <a:endParaRPr lang="en-US" altLang="zh-CN" dirty="0">
              <a:latin typeface="华文新魏"/>
              <a:ea typeface="华文新魏"/>
            </a:endParaRPr>
          </a:p>
          <a:p>
            <a:pPr lvl="2" eaLnBrk="1" hangingPunct="1"/>
            <a:r>
              <a:rPr lang="zh-CN" altLang="en-US" dirty="0">
                <a:latin typeface="华文新魏"/>
                <a:ea typeface="华文新魏"/>
              </a:rPr>
              <a:t>内存资源：空分复用（提高内存空间利用率）</a:t>
            </a:r>
            <a:r>
              <a:rPr lang="en-US" altLang="zh-CN" dirty="0">
                <a:latin typeface="华文新魏"/>
                <a:ea typeface="华文新魏"/>
              </a:rPr>
              <a:t>+</a:t>
            </a:r>
            <a:r>
              <a:rPr lang="zh-CN" altLang="en-US" dirty="0">
                <a:latin typeface="华文新魏"/>
                <a:ea typeface="华文新魏"/>
              </a:rPr>
              <a:t>虚拟存储器（逻辑上扩大内存容量）</a:t>
            </a:r>
            <a:endParaRPr lang="zh-CN" altLang="en-US" dirty="0">
              <a:latin typeface="华文新魏"/>
              <a:ea typeface="华文新魏"/>
            </a:endParaRPr>
          </a:p>
          <a:p>
            <a:pPr lvl="1" eaLnBrk="1" hangingPunct="1"/>
            <a:r>
              <a:rPr lang="zh-CN" altLang="en-US" dirty="0">
                <a:solidFill>
                  <a:srgbClr val="0000FF"/>
                </a:solidFill>
                <a:latin typeface="华文新魏"/>
                <a:ea typeface="华文新魏"/>
              </a:rPr>
              <a:t>虚拟</a:t>
            </a:r>
            <a:r>
              <a:rPr lang="zh-CN" altLang="zh-CN" dirty="0">
                <a:solidFill>
                  <a:srgbClr val="0000FF"/>
                </a:solidFill>
                <a:latin typeface="华文新魏"/>
                <a:ea typeface="华文新魏"/>
              </a:rPr>
              <a:t>屏幕</a:t>
            </a:r>
            <a:r>
              <a:rPr lang="zh-CN" altLang="zh-CN" dirty="0">
                <a:latin typeface="华文新魏"/>
                <a:ea typeface="华文新魏"/>
              </a:rPr>
              <a:t>：</a:t>
            </a:r>
            <a:r>
              <a:rPr lang="en-US" altLang="zh-CN" dirty="0" err="1">
                <a:latin typeface="华文新魏"/>
                <a:ea typeface="华文新魏"/>
              </a:rPr>
              <a:t>抽象+虚拟</a:t>
            </a:r>
            <a:endParaRPr lang="en-US" altLang="zh-CN" dirty="0">
              <a:latin typeface="华文新魏"/>
              <a:ea typeface="华文新魏"/>
            </a:endParaRPr>
          </a:p>
          <a:p>
            <a:pPr lvl="2" eaLnBrk="1" hangingPunct="1"/>
            <a:r>
              <a:rPr kumimoji="1" lang="zh-CN" altLang="en-US" dirty="0">
                <a:latin typeface="华文新魏"/>
                <a:ea typeface="华文新魏"/>
              </a:rPr>
              <a:t>多窗口软件：</a:t>
            </a:r>
            <a:r>
              <a:rPr kumimoji="1" lang="en-US" altLang="zh-CN" dirty="0" err="1">
                <a:latin typeface="华文新魏"/>
                <a:ea typeface="华文新魏"/>
              </a:rPr>
              <a:t>scanf</a:t>
            </a:r>
            <a:r>
              <a:rPr kumimoji="1" lang="zh-CN" altLang="en-US" dirty="0">
                <a:latin typeface="华文新魏"/>
                <a:ea typeface="华文新魏"/>
              </a:rPr>
              <a:t>(</a:t>
            </a:r>
            <a:r>
              <a:rPr kumimoji="1" lang="en-US" altLang="zh-CN" dirty="0">
                <a:latin typeface="华文新魏"/>
                <a:ea typeface="华文新魏"/>
              </a:rPr>
              <a:t>)/</a:t>
            </a:r>
            <a:r>
              <a:rPr kumimoji="1" lang="en-US" altLang="zh-CN" dirty="0" err="1">
                <a:latin typeface="华文新魏"/>
                <a:ea typeface="华文新魏"/>
              </a:rPr>
              <a:t>printf</a:t>
            </a:r>
            <a:r>
              <a:rPr kumimoji="1" lang="en-US" altLang="zh-CN" dirty="0">
                <a:latin typeface="华文新魏"/>
                <a:ea typeface="华文新魏"/>
              </a:rPr>
              <a:t>()</a:t>
            </a:r>
            <a:r>
              <a:rPr kumimoji="1" lang="zh-CN" altLang="en-US" dirty="0">
                <a:latin typeface="华文新魏"/>
                <a:ea typeface="华文新魏"/>
              </a:rPr>
              <a:t>抽象读写</a:t>
            </a:r>
            <a:r>
              <a:rPr kumimoji="1" lang="en-US" altLang="zh-CN" dirty="0">
                <a:latin typeface="华文新魏"/>
                <a:ea typeface="华文新魏"/>
              </a:rPr>
              <a:t>+</a:t>
            </a:r>
            <a:r>
              <a:rPr kumimoji="1" lang="zh-CN" altLang="en-US" dirty="0">
                <a:latin typeface="华文新魏"/>
                <a:ea typeface="华文新魏"/>
              </a:rPr>
              <a:t>窗口映射到屏幕特定物理区域</a:t>
            </a:r>
            <a:endParaRPr kumimoji="1" lang="zh-CN" altLang="en-US" dirty="0"/>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endParaRPr lang="zh-CN" altLang="en-US" dirty="0"/>
          </a:p>
        </p:txBody>
      </p:sp>
      <p:sp>
        <p:nvSpPr>
          <p:cNvPr id="5" name="Text Box 4"/>
          <p:cNvSpPr txBox="1">
            <a:spLocks noChangeArrowheads="1"/>
          </p:cNvSpPr>
          <p:nvPr/>
        </p:nvSpPr>
        <p:spPr bwMode="auto">
          <a:xfrm>
            <a:off x="5219626" y="2923505"/>
            <a:ext cx="3384550" cy="1006475"/>
          </a:xfrm>
          <a:prstGeom prst="rect">
            <a:avLst/>
          </a:prstGeom>
          <a:noFill/>
          <a:ln w="9525">
            <a:noFill/>
            <a:miter lim="800000"/>
          </a:ln>
          <a:effectLst/>
        </p:spPr>
        <p:txBody>
          <a:bodyPr>
            <a:spAutoFit/>
          </a:bodyPr>
          <a:lstStyle/>
          <a:p>
            <a:pPr>
              <a:spcBef>
                <a:spcPct val="50000"/>
              </a:spcBef>
              <a:buClrTx/>
              <a:buFontTx/>
              <a:buNone/>
            </a:pPr>
            <a:r>
              <a:rPr kumimoji="0" lang="zh-CN" altLang="en-US" sz="2000" b="1" dirty="0">
                <a:solidFill>
                  <a:srgbClr val="0000FF"/>
                </a:solidFill>
                <a:effectLst/>
                <a:latin typeface="STXinwei" pitchFamily="2" charset="-122"/>
                <a:ea typeface="STXinwei" pitchFamily="2" charset="-122"/>
              </a:rPr>
              <a:t>改进程序中，</a:t>
            </a:r>
            <a:r>
              <a:rPr kumimoji="0" lang="en-US" altLang="zh-CN" sz="2000" b="1" dirty="0">
                <a:solidFill>
                  <a:srgbClr val="0000FF"/>
                </a:solidFill>
                <a:effectLst/>
                <a:latin typeface="STXinwei" pitchFamily="2" charset="-122"/>
                <a:ea typeface="STXinwei" pitchFamily="2" charset="-122"/>
              </a:rPr>
              <a:t>main</a:t>
            </a:r>
            <a:r>
              <a:rPr kumimoji="0" lang="zh-CN" altLang="en-US" sz="2000" b="1" dirty="0">
                <a:solidFill>
                  <a:srgbClr val="0000FF"/>
                </a:solidFill>
                <a:effectLst/>
                <a:latin typeface="STXinwei" pitchFamily="2" charset="-122"/>
                <a:ea typeface="STXinwei" pitchFamily="2" charset="-122"/>
              </a:rPr>
              <a:t>函数中调用了函数</a:t>
            </a:r>
            <a:r>
              <a:rPr kumimoji="0" lang="en-US" altLang="zh-CN" sz="2000" b="1" dirty="0">
                <a:solidFill>
                  <a:srgbClr val="0000FF"/>
                </a:solidFill>
                <a:effectLst/>
                <a:latin typeface="STXinwei" pitchFamily="2" charset="-122"/>
                <a:ea typeface="STXinwei" pitchFamily="2" charset="-122"/>
              </a:rPr>
              <a:t>p2</a:t>
            </a:r>
            <a:r>
              <a:rPr kumimoji="0" lang="zh-CN" altLang="en-US" sz="2000" b="1" dirty="0">
                <a:solidFill>
                  <a:srgbClr val="0000FF"/>
                </a:solidFill>
                <a:effectLst/>
                <a:latin typeface="STXinwei" pitchFamily="2" charset="-122"/>
                <a:ea typeface="STXinwei" pitchFamily="2" charset="-122"/>
              </a:rPr>
              <a:t>，而在</a:t>
            </a:r>
            <a:r>
              <a:rPr kumimoji="0" lang="en-US" altLang="zh-CN" sz="2000" b="1" dirty="0">
                <a:solidFill>
                  <a:srgbClr val="0000FF"/>
                </a:solidFill>
                <a:effectLst/>
                <a:latin typeface="STXinwei" pitchFamily="2" charset="-122"/>
                <a:ea typeface="STXinwei" pitchFamily="2" charset="-122"/>
              </a:rPr>
              <a:t>p2</a:t>
            </a:r>
            <a:r>
              <a:rPr kumimoji="0" lang="zh-CN" altLang="en-US" sz="2000" b="1" dirty="0">
                <a:solidFill>
                  <a:srgbClr val="0000FF"/>
                </a:solidFill>
                <a:effectLst/>
                <a:latin typeface="STXinwei" pitchFamily="2" charset="-122"/>
                <a:ea typeface="STXinwei" pitchFamily="2" charset="-122"/>
              </a:rPr>
              <a:t>的执行过程中又调用了函数</a:t>
            </a:r>
            <a:r>
              <a:rPr kumimoji="0" lang="en-US" altLang="zh-CN" sz="2000" b="1" dirty="0">
                <a:solidFill>
                  <a:srgbClr val="0000FF"/>
                </a:solidFill>
                <a:effectLst/>
                <a:latin typeface="STXinwei" pitchFamily="2" charset="-122"/>
                <a:ea typeface="STXinwei" pitchFamily="2" charset="-122"/>
              </a:rPr>
              <a:t>p1</a:t>
            </a:r>
            <a:endParaRPr kumimoji="0" lang="en-US" altLang="zh-CN" sz="2000" b="1" dirty="0">
              <a:solidFill>
                <a:srgbClr val="0000FF"/>
              </a:solidFill>
              <a:effectLst/>
              <a:latin typeface="STXinwei" pitchFamily="2" charset="-122"/>
              <a:ea typeface="STXinwei" pitchFamily="2" charset="-122"/>
            </a:endParaRPr>
          </a:p>
        </p:txBody>
      </p:sp>
      <p:pic>
        <p:nvPicPr>
          <p:cNvPr id="7" name="Picture 5"/>
          <p:cNvPicPr>
            <a:picLocks noChangeAspect="1" noChangeArrowheads="1"/>
          </p:cNvPicPr>
          <p:nvPr/>
        </p:nvPicPr>
        <p:blipFill>
          <a:blip r:embed="rId1" cstate="print"/>
          <a:srcRect/>
          <a:stretch>
            <a:fillRect/>
          </a:stretch>
        </p:blipFill>
        <p:spPr bwMode="auto">
          <a:xfrm>
            <a:off x="755576" y="1340768"/>
            <a:ext cx="4313238" cy="5040560"/>
          </a:xfrm>
          <a:prstGeom prst="rect">
            <a:avLst/>
          </a:prstGeom>
          <a:noFill/>
        </p:spPr>
      </p:pic>
      <p:sp>
        <p:nvSpPr>
          <p:cNvPr id="8" name="Oval 32"/>
          <p:cNvSpPr>
            <a:spLocks noChangeArrowheads="1"/>
          </p:cNvSpPr>
          <p:nvPr/>
        </p:nvSpPr>
        <p:spPr bwMode="auto">
          <a:xfrm>
            <a:off x="1556296" y="5373216"/>
            <a:ext cx="1643074" cy="340943"/>
          </a:xfrm>
          <a:prstGeom prst="ellipse">
            <a:avLst/>
          </a:prstGeom>
          <a:noFill/>
          <a:ln w="38100">
            <a:solidFill>
              <a:srgbClr val="FF0000"/>
            </a:solidFill>
            <a:round/>
          </a:ln>
          <a:effectLst/>
        </p:spPr>
        <p:txBody>
          <a:bodyPr wrap="none" anchor="ctr"/>
          <a:lstStyle/>
          <a:p>
            <a:endParaRPr lang="zh-CN" altLang="en-US">
              <a:latin typeface="STXinwei" pitchFamily="2" charset="-122"/>
              <a:ea typeface="STXinwei" pitchFamily="2" charset="-122"/>
            </a:endParaRPr>
          </a:p>
        </p:txBody>
      </p:sp>
      <p:sp>
        <p:nvSpPr>
          <p:cNvPr id="9" name="Oval 32"/>
          <p:cNvSpPr>
            <a:spLocks noChangeArrowheads="1"/>
          </p:cNvSpPr>
          <p:nvPr/>
        </p:nvSpPr>
        <p:spPr bwMode="auto">
          <a:xfrm>
            <a:off x="1655030" y="3501008"/>
            <a:ext cx="865187" cy="340943"/>
          </a:xfrm>
          <a:prstGeom prst="ellipse">
            <a:avLst/>
          </a:prstGeom>
          <a:noFill/>
          <a:ln w="38100">
            <a:solidFill>
              <a:srgbClr val="FF0000"/>
            </a:solidFill>
            <a:round/>
          </a:ln>
          <a:effectLst/>
        </p:spPr>
        <p:txBody>
          <a:bodyPr wrap="none" anchor="ctr"/>
          <a:lstStyle/>
          <a:p>
            <a:endParaRPr lang="zh-CN" altLang="en-US">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6" name="标题 5"/>
          <p:cNvSpPr>
            <a:spLocks noGrp="1"/>
          </p:cNvSpPr>
          <p:nvPr>
            <p:ph type="title"/>
          </p:nvPr>
        </p:nvSpPr>
        <p:spPr/>
        <p:txBody>
          <a:bodyPr/>
          <a:lstStyle/>
          <a:p>
            <a:r>
              <a:rPr lang="zh-CN" altLang="en-US" dirty="0"/>
              <a:t>观察程序运行时堆栈的变化</a:t>
            </a:r>
            <a:endParaRPr lang="zh-CN" altLang="en-US" dirty="0"/>
          </a:p>
        </p:txBody>
      </p:sp>
      <p:sp>
        <p:nvSpPr>
          <p:cNvPr id="5" name="Rectangle 4"/>
          <p:cNvSpPr>
            <a:spLocks noChangeArrowheads="1"/>
          </p:cNvSpPr>
          <p:nvPr/>
        </p:nvSpPr>
        <p:spPr bwMode="auto">
          <a:xfrm>
            <a:off x="6802438" y="2133600"/>
            <a:ext cx="1368425" cy="3457575"/>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7" name="Rectangle 5"/>
          <p:cNvSpPr>
            <a:spLocks noChangeArrowheads="1"/>
          </p:cNvSpPr>
          <p:nvPr/>
        </p:nvSpPr>
        <p:spPr bwMode="auto">
          <a:xfrm>
            <a:off x="6802438" y="3862388"/>
            <a:ext cx="1368425" cy="287337"/>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8" name="Rectangle 6"/>
          <p:cNvSpPr>
            <a:spLocks noChangeArrowheads="1"/>
          </p:cNvSpPr>
          <p:nvPr/>
        </p:nvSpPr>
        <p:spPr bwMode="auto">
          <a:xfrm>
            <a:off x="6802438" y="4149725"/>
            <a:ext cx="1368425" cy="287338"/>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9" name="Rectangle 7"/>
          <p:cNvSpPr>
            <a:spLocks noChangeArrowheads="1"/>
          </p:cNvSpPr>
          <p:nvPr/>
        </p:nvSpPr>
        <p:spPr bwMode="auto">
          <a:xfrm>
            <a:off x="6802438" y="4438650"/>
            <a:ext cx="1368425" cy="287338"/>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10" name="Text Box 8"/>
          <p:cNvSpPr txBox="1">
            <a:spLocks noChangeArrowheads="1"/>
          </p:cNvSpPr>
          <p:nvPr/>
        </p:nvSpPr>
        <p:spPr bwMode="auto">
          <a:xfrm>
            <a:off x="1416991" y="4437063"/>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eip</a:t>
            </a:r>
            <a:endParaRPr kumimoji="0" lang="en-US" altLang="zh-CN" sz="2400" b="1">
              <a:solidFill>
                <a:schemeClr val="tx1"/>
              </a:solidFill>
              <a:effectLst/>
              <a:latin typeface="STXinwei" pitchFamily="2" charset="-122"/>
              <a:ea typeface="STXinwei" pitchFamily="2" charset="-122"/>
            </a:endParaRPr>
          </a:p>
        </p:txBody>
      </p:sp>
      <p:sp>
        <p:nvSpPr>
          <p:cNvPr id="11" name="Text Box 9"/>
          <p:cNvSpPr txBox="1">
            <a:spLocks noChangeArrowheads="1"/>
          </p:cNvSpPr>
          <p:nvPr/>
        </p:nvSpPr>
        <p:spPr bwMode="auto">
          <a:xfrm>
            <a:off x="1416991" y="2924175"/>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eip</a:t>
            </a:r>
            <a:endParaRPr kumimoji="0" lang="en-US" altLang="zh-CN" sz="2400" b="1">
              <a:solidFill>
                <a:schemeClr val="tx1"/>
              </a:solidFill>
              <a:effectLst/>
              <a:latin typeface="STXinwei" pitchFamily="2" charset="-122"/>
              <a:ea typeface="STXinwei" pitchFamily="2" charset="-122"/>
            </a:endParaRPr>
          </a:p>
        </p:txBody>
      </p:sp>
      <p:sp>
        <p:nvSpPr>
          <p:cNvPr id="12" name="Line 10"/>
          <p:cNvSpPr>
            <a:spLocks noChangeShapeType="1"/>
          </p:cNvSpPr>
          <p:nvPr/>
        </p:nvSpPr>
        <p:spPr bwMode="auto">
          <a:xfrm>
            <a:off x="1925638" y="3817938"/>
            <a:ext cx="431800" cy="0"/>
          </a:xfrm>
          <a:prstGeom prst="line">
            <a:avLst/>
          </a:prstGeom>
          <a:noFill/>
          <a:ln w="38100">
            <a:solidFill>
              <a:srgbClr val="006666"/>
            </a:solidFill>
            <a:round/>
            <a:tailEnd type="triangle" w="med" len="med"/>
          </a:ln>
          <a:effectLst/>
        </p:spPr>
        <p:txBody>
          <a:bodyPr/>
          <a:lstStyle/>
          <a:p>
            <a:endParaRPr lang="zh-CN" altLang="en-US">
              <a:latin typeface="STXinwei" pitchFamily="2" charset="-122"/>
              <a:ea typeface="STXinwei" pitchFamily="2" charset="-122"/>
            </a:endParaRPr>
          </a:p>
        </p:txBody>
      </p:sp>
      <p:sp>
        <p:nvSpPr>
          <p:cNvPr id="13" name="Text Box 11"/>
          <p:cNvSpPr txBox="1">
            <a:spLocks noChangeArrowheads="1"/>
          </p:cNvSpPr>
          <p:nvPr/>
        </p:nvSpPr>
        <p:spPr bwMode="auto">
          <a:xfrm>
            <a:off x="1416991" y="3476625"/>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rgbClr val="006666"/>
                </a:solidFill>
                <a:effectLst/>
                <a:latin typeface="STXinwei" pitchFamily="2" charset="-122"/>
                <a:ea typeface="STXinwei" pitchFamily="2" charset="-122"/>
              </a:rPr>
              <a:t>eip</a:t>
            </a:r>
            <a:endParaRPr kumimoji="0" lang="en-US" altLang="zh-CN" sz="2400" b="1">
              <a:solidFill>
                <a:srgbClr val="006666"/>
              </a:solidFill>
              <a:effectLst/>
              <a:latin typeface="STXinwei" pitchFamily="2" charset="-122"/>
              <a:ea typeface="STXinwei" pitchFamily="2" charset="-122"/>
            </a:endParaRPr>
          </a:p>
        </p:txBody>
      </p:sp>
      <p:sp>
        <p:nvSpPr>
          <p:cNvPr id="14" name="Text Box 12"/>
          <p:cNvSpPr txBox="1">
            <a:spLocks noChangeArrowheads="1"/>
          </p:cNvSpPr>
          <p:nvPr/>
        </p:nvSpPr>
        <p:spPr bwMode="auto">
          <a:xfrm>
            <a:off x="1416991" y="2133600"/>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eip</a:t>
            </a:r>
            <a:endParaRPr kumimoji="0" lang="en-US" altLang="zh-CN" sz="2400" b="1">
              <a:solidFill>
                <a:schemeClr val="tx1"/>
              </a:solidFill>
              <a:effectLst/>
              <a:latin typeface="STXinwei" pitchFamily="2" charset="-122"/>
              <a:ea typeface="STXinwei" pitchFamily="2" charset="-122"/>
            </a:endParaRPr>
          </a:p>
        </p:txBody>
      </p:sp>
      <p:sp>
        <p:nvSpPr>
          <p:cNvPr id="15" name="Rectangle 13"/>
          <p:cNvSpPr>
            <a:spLocks noChangeArrowheads="1"/>
          </p:cNvSpPr>
          <p:nvPr/>
        </p:nvSpPr>
        <p:spPr bwMode="auto">
          <a:xfrm>
            <a:off x="2409825" y="2133600"/>
            <a:ext cx="1295400" cy="3384550"/>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16" name="Rectangle 14"/>
          <p:cNvSpPr>
            <a:spLocks noChangeArrowheads="1"/>
          </p:cNvSpPr>
          <p:nvPr/>
        </p:nvSpPr>
        <p:spPr bwMode="auto">
          <a:xfrm>
            <a:off x="2409825" y="4581525"/>
            <a:ext cx="1296988" cy="1223963"/>
          </a:xfrm>
          <a:prstGeom prst="rect">
            <a:avLst/>
          </a:prstGeom>
          <a:solidFill>
            <a:schemeClr val="accent1"/>
          </a:solidFill>
          <a:ln w="9525">
            <a:solidFill>
              <a:schemeClr val="tx1"/>
            </a:solidFill>
            <a:miter lim="800000"/>
          </a:ln>
          <a:effectLst/>
        </p:spPr>
        <p:txBody>
          <a:bodyPr wrap="none" anchor="ctr" anchorCtr="1"/>
          <a:lstStyle/>
          <a:p>
            <a:pPr algn="ctr">
              <a:lnSpc>
                <a:spcPts val="1800"/>
              </a:lnSpc>
              <a:spcBef>
                <a:spcPct val="0"/>
              </a:spcBef>
              <a:buClrTx/>
              <a:buFontTx/>
              <a:buNone/>
            </a:pPr>
            <a:r>
              <a:rPr kumimoji="0" lang="en-US" altLang="zh-CN" sz="2000" b="1" dirty="0">
                <a:solidFill>
                  <a:srgbClr val="3333FF"/>
                </a:solidFill>
                <a:effectLst/>
                <a:latin typeface="STXinwei" pitchFamily="2" charset="-122"/>
                <a:ea typeface="STXinwei" pitchFamily="2" charset="-122"/>
              </a:rPr>
              <a:t>main</a:t>
            </a:r>
            <a:endParaRPr kumimoji="0" lang="en-US" altLang="zh-CN" sz="2000" b="1" dirty="0">
              <a:solidFill>
                <a:srgbClr val="3333FF"/>
              </a:solidFill>
              <a:effectLst/>
              <a:latin typeface="STXinwei" pitchFamily="2" charset="-122"/>
              <a:ea typeface="STXinwei" pitchFamily="2" charset="-122"/>
            </a:endParaRPr>
          </a:p>
          <a:p>
            <a:pPr algn="ctr">
              <a:lnSpc>
                <a:spcPts val="1800"/>
              </a:lnSpc>
              <a:spcBef>
                <a:spcPct val="0"/>
              </a:spcBef>
              <a:buClrTx/>
              <a:buFontTx/>
              <a:buNone/>
            </a:pPr>
            <a:r>
              <a:rPr kumimoji="0" lang="en-US" altLang="zh-CN" sz="2000" b="1" dirty="0">
                <a:solidFill>
                  <a:srgbClr val="3333FF"/>
                </a:solidFill>
                <a:effectLst/>
                <a:latin typeface="STXinwei" pitchFamily="2" charset="-122"/>
                <a:ea typeface="STXinwei" pitchFamily="2" charset="-122"/>
              </a:rPr>
              <a:t>…</a:t>
            </a:r>
            <a:endParaRPr kumimoji="0" lang="en-US" altLang="zh-CN" sz="2000" b="1" dirty="0">
              <a:solidFill>
                <a:srgbClr val="3333FF"/>
              </a:solidFill>
              <a:effectLst/>
              <a:latin typeface="STXinwei" pitchFamily="2" charset="-122"/>
              <a:ea typeface="STXinwei" pitchFamily="2" charset="-122"/>
            </a:endParaRPr>
          </a:p>
          <a:p>
            <a:pPr algn="ctr">
              <a:lnSpc>
                <a:spcPts val="1800"/>
              </a:lnSpc>
              <a:spcBef>
                <a:spcPct val="0"/>
              </a:spcBef>
              <a:buClrTx/>
              <a:buFontTx/>
              <a:buNone/>
            </a:pPr>
            <a:r>
              <a:rPr kumimoji="0" lang="en-US" altLang="zh-CN" sz="2000" b="1" dirty="0">
                <a:solidFill>
                  <a:srgbClr val="3333FF"/>
                </a:solidFill>
                <a:effectLst/>
                <a:latin typeface="STXinwei" pitchFamily="2" charset="-122"/>
                <a:ea typeface="STXinwei" pitchFamily="2" charset="-122"/>
              </a:rPr>
              <a:t>p2(</a:t>
            </a:r>
            <a:r>
              <a:rPr kumimoji="0" lang="en-US" altLang="zh-CN" sz="2000" b="1" dirty="0" err="1">
                <a:solidFill>
                  <a:srgbClr val="3333FF"/>
                </a:solidFill>
                <a:effectLst/>
                <a:latin typeface="STXinwei" pitchFamily="2" charset="-122"/>
                <a:ea typeface="STXinwei" pitchFamily="2" charset="-122"/>
              </a:rPr>
              <a:t>x,y</a:t>
            </a:r>
            <a:r>
              <a:rPr kumimoji="0" lang="en-US" altLang="zh-CN" sz="2000" b="1" dirty="0">
                <a:solidFill>
                  <a:srgbClr val="3333FF"/>
                </a:solidFill>
                <a:effectLst/>
                <a:latin typeface="STXinwei" pitchFamily="2" charset="-122"/>
                <a:ea typeface="STXinwei" pitchFamily="2" charset="-122"/>
              </a:rPr>
              <a:t>)</a:t>
            </a:r>
            <a:endParaRPr kumimoji="0" lang="en-US" altLang="zh-CN" sz="2000" b="1" dirty="0">
              <a:solidFill>
                <a:srgbClr val="3333FF"/>
              </a:solidFill>
              <a:effectLst/>
              <a:latin typeface="STXinwei" pitchFamily="2" charset="-122"/>
              <a:ea typeface="STXinwei" pitchFamily="2" charset="-122"/>
            </a:endParaRPr>
          </a:p>
          <a:p>
            <a:pPr algn="ctr">
              <a:lnSpc>
                <a:spcPts val="1800"/>
              </a:lnSpc>
              <a:spcBef>
                <a:spcPct val="0"/>
              </a:spcBef>
              <a:buClrTx/>
              <a:buFontTx/>
              <a:buNone/>
            </a:pPr>
            <a:r>
              <a:rPr kumimoji="0" lang="en-US" altLang="zh-CN" sz="2000" b="1" dirty="0">
                <a:solidFill>
                  <a:srgbClr val="3333FF"/>
                </a:solidFill>
                <a:effectLst/>
                <a:latin typeface="STXinwei" pitchFamily="2" charset="-122"/>
                <a:ea typeface="STXinwei" pitchFamily="2" charset="-122"/>
              </a:rPr>
              <a:t>…</a:t>
            </a:r>
            <a:endParaRPr kumimoji="0" lang="en-US" altLang="zh-CN" sz="2000" b="1" dirty="0">
              <a:solidFill>
                <a:srgbClr val="3333FF"/>
              </a:solidFill>
              <a:effectLst/>
              <a:latin typeface="STXinwei" pitchFamily="2" charset="-122"/>
              <a:ea typeface="STXinwei" pitchFamily="2" charset="-122"/>
            </a:endParaRPr>
          </a:p>
        </p:txBody>
      </p:sp>
      <p:sp>
        <p:nvSpPr>
          <p:cNvPr id="17" name="Rectangle 15"/>
          <p:cNvSpPr>
            <a:spLocks noChangeArrowheads="1"/>
          </p:cNvSpPr>
          <p:nvPr/>
        </p:nvSpPr>
        <p:spPr bwMode="auto">
          <a:xfrm>
            <a:off x="2409825" y="2420938"/>
            <a:ext cx="1296988" cy="503237"/>
          </a:xfrm>
          <a:prstGeom prst="rect">
            <a:avLst/>
          </a:prstGeom>
          <a:solidFill>
            <a:schemeClr val="accent1"/>
          </a:solidFill>
          <a:ln w="9525">
            <a:solidFill>
              <a:schemeClr val="tx1"/>
            </a:solidFill>
            <a:miter lim="800000"/>
          </a:ln>
          <a:effectLst/>
        </p:spPr>
        <p:txBody>
          <a:bodyPr wrap="none" anchor="ctr" anchorCtr="1"/>
          <a:lstStyle/>
          <a:p>
            <a:pPr algn="ctr">
              <a:spcBef>
                <a:spcPct val="0"/>
              </a:spcBef>
              <a:buClrTx/>
              <a:buFontTx/>
              <a:buNone/>
            </a:pPr>
            <a:r>
              <a:rPr kumimoji="0" lang="en-US" altLang="zh-CN" sz="2000" b="1" dirty="0">
                <a:solidFill>
                  <a:srgbClr val="3333FF"/>
                </a:solidFill>
                <a:effectLst/>
                <a:latin typeface="STXinwei" pitchFamily="2" charset="-122"/>
                <a:ea typeface="STXinwei" pitchFamily="2" charset="-122"/>
              </a:rPr>
              <a:t>p1</a:t>
            </a:r>
            <a:endParaRPr kumimoji="0" lang="en-US" altLang="zh-CN" sz="2000" b="1" dirty="0">
              <a:solidFill>
                <a:srgbClr val="3333FF"/>
              </a:solidFill>
              <a:effectLst/>
              <a:latin typeface="STXinwei" pitchFamily="2" charset="-122"/>
              <a:ea typeface="STXinwei" pitchFamily="2" charset="-122"/>
            </a:endParaRPr>
          </a:p>
        </p:txBody>
      </p:sp>
      <p:sp>
        <p:nvSpPr>
          <p:cNvPr id="18" name="Rectangle 16"/>
          <p:cNvSpPr>
            <a:spLocks noChangeArrowheads="1"/>
          </p:cNvSpPr>
          <p:nvPr/>
        </p:nvSpPr>
        <p:spPr bwMode="auto">
          <a:xfrm>
            <a:off x="2409825" y="3141663"/>
            <a:ext cx="1296988" cy="1079500"/>
          </a:xfrm>
          <a:prstGeom prst="rect">
            <a:avLst/>
          </a:prstGeom>
          <a:solidFill>
            <a:schemeClr val="accent1"/>
          </a:solidFill>
          <a:ln w="9525">
            <a:solidFill>
              <a:schemeClr val="tx1"/>
            </a:solidFill>
            <a:miter lim="800000"/>
          </a:ln>
          <a:effectLst/>
        </p:spPr>
        <p:txBody>
          <a:bodyPr wrap="none" anchor="ctr" anchorCtr="1"/>
          <a:lstStyle/>
          <a:p>
            <a:pPr algn="ctr">
              <a:lnSpc>
                <a:spcPts val="1800"/>
              </a:lnSpc>
              <a:spcBef>
                <a:spcPct val="0"/>
              </a:spcBef>
              <a:buClrTx/>
              <a:buFontTx/>
              <a:buNone/>
            </a:pPr>
            <a:r>
              <a:rPr kumimoji="0" lang="en-US" altLang="zh-CN" sz="2000" b="1" dirty="0">
                <a:solidFill>
                  <a:srgbClr val="3333FF"/>
                </a:solidFill>
                <a:effectLst/>
                <a:latin typeface="STXinwei" pitchFamily="2" charset="-122"/>
                <a:ea typeface="STXinwei" pitchFamily="2" charset="-122"/>
              </a:rPr>
              <a:t>P2</a:t>
            </a:r>
            <a:endParaRPr kumimoji="0" lang="en-US" altLang="zh-CN" sz="2000" b="1" dirty="0">
              <a:solidFill>
                <a:srgbClr val="3333FF"/>
              </a:solidFill>
              <a:effectLst/>
              <a:latin typeface="STXinwei" pitchFamily="2" charset="-122"/>
              <a:ea typeface="STXinwei" pitchFamily="2" charset="-122"/>
            </a:endParaRPr>
          </a:p>
          <a:p>
            <a:pPr algn="ctr">
              <a:lnSpc>
                <a:spcPts val="1800"/>
              </a:lnSpc>
              <a:spcBef>
                <a:spcPct val="0"/>
              </a:spcBef>
              <a:buClrTx/>
              <a:buFontTx/>
              <a:buNone/>
            </a:pPr>
            <a:r>
              <a:rPr kumimoji="0" lang="en-US" altLang="zh-CN" sz="2000" b="1" dirty="0">
                <a:solidFill>
                  <a:srgbClr val="3333FF"/>
                </a:solidFill>
                <a:effectLst/>
                <a:latin typeface="STXinwei" pitchFamily="2" charset="-122"/>
                <a:ea typeface="STXinwei" pitchFamily="2" charset="-122"/>
              </a:rPr>
              <a:t>…</a:t>
            </a:r>
            <a:endParaRPr kumimoji="0" lang="en-US" altLang="zh-CN" sz="2000" b="1" dirty="0">
              <a:solidFill>
                <a:srgbClr val="3333FF"/>
              </a:solidFill>
              <a:effectLst/>
              <a:latin typeface="STXinwei" pitchFamily="2" charset="-122"/>
              <a:ea typeface="STXinwei" pitchFamily="2" charset="-122"/>
            </a:endParaRPr>
          </a:p>
          <a:p>
            <a:pPr algn="ctr">
              <a:lnSpc>
                <a:spcPts val="1800"/>
              </a:lnSpc>
              <a:spcBef>
                <a:spcPct val="0"/>
              </a:spcBef>
              <a:buClrTx/>
              <a:buFontTx/>
              <a:buNone/>
            </a:pPr>
            <a:r>
              <a:rPr kumimoji="0" lang="en-US" altLang="zh-CN" sz="2000" b="1" dirty="0">
                <a:solidFill>
                  <a:srgbClr val="3333FF"/>
                </a:solidFill>
                <a:effectLst/>
                <a:latin typeface="STXinwei" pitchFamily="2" charset="-122"/>
                <a:ea typeface="STXinwei" pitchFamily="2" charset="-122"/>
              </a:rPr>
              <a:t>p1(c)</a:t>
            </a:r>
            <a:endParaRPr kumimoji="0" lang="en-US" altLang="zh-CN" sz="2000" b="1" dirty="0">
              <a:solidFill>
                <a:srgbClr val="3333FF"/>
              </a:solidFill>
              <a:effectLst/>
              <a:latin typeface="STXinwei" pitchFamily="2" charset="-122"/>
              <a:ea typeface="STXinwei" pitchFamily="2" charset="-122"/>
            </a:endParaRPr>
          </a:p>
          <a:p>
            <a:pPr algn="ctr">
              <a:lnSpc>
                <a:spcPts val="1800"/>
              </a:lnSpc>
              <a:spcBef>
                <a:spcPct val="0"/>
              </a:spcBef>
              <a:buClrTx/>
              <a:buFontTx/>
              <a:buNone/>
            </a:pPr>
            <a:r>
              <a:rPr kumimoji="0" lang="en-US" altLang="zh-CN" sz="2000" b="1" dirty="0">
                <a:solidFill>
                  <a:srgbClr val="3333FF"/>
                </a:solidFill>
                <a:effectLst/>
                <a:latin typeface="STXinwei" pitchFamily="2" charset="-122"/>
                <a:ea typeface="STXinwei" pitchFamily="2" charset="-122"/>
              </a:rPr>
              <a:t>…</a:t>
            </a:r>
            <a:endParaRPr kumimoji="0" lang="en-US" altLang="zh-CN" sz="2000" b="1" dirty="0">
              <a:solidFill>
                <a:srgbClr val="3333FF"/>
              </a:solidFill>
              <a:effectLst/>
              <a:latin typeface="STXinwei" pitchFamily="2" charset="-122"/>
              <a:ea typeface="STXinwei" pitchFamily="2" charset="-122"/>
            </a:endParaRPr>
          </a:p>
        </p:txBody>
      </p:sp>
      <p:sp>
        <p:nvSpPr>
          <p:cNvPr id="19" name="AutoShape 17"/>
          <p:cNvSpPr/>
          <p:nvPr/>
        </p:nvSpPr>
        <p:spPr bwMode="auto">
          <a:xfrm>
            <a:off x="3705225" y="4581525"/>
            <a:ext cx="144463" cy="1223963"/>
          </a:xfrm>
          <a:prstGeom prst="rightBrace">
            <a:avLst>
              <a:gd name="adj1" fmla="val 70604"/>
              <a:gd name="adj2" fmla="val 50000"/>
            </a:avLst>
          </a:prstGeom>
          <a:noFill/>
          <a:ln w="9525">
            <a:solidFill>
              <a:schemeClr val="tx1"/>
            </a:solidFill>
            <a:round/>
          </a:ln>
          <a:effectLst/>
        </p:spPr>
        <p:txBody>
          <a:bodyPr wrap="none" anchor="ctr"/>
          <a:lstStyle/>
          <a:p>
            <a:pPr algn="ctr">
              <a:spcBef>
                <a:spcPct val="0"/>
              </a:spcBef>
              <a:buClrTx/>
              <a:buFontTx/>
              <a:buNone/>
            </a:pPr>
            <a:endParaRPr kumimoji="0" lang="zh-CN" altLang="zh-CN" sz="1800">
              <a:solidFill>
                <a:schemeClr val="tx1"/>
              </a:solidFill>
              <a:effectLst/>
              <a:latin typeface="STXinwei" pitchFamily="2" charset="-122"/>
              <a:ea typeface="STXinwei" pitchFamily="2" charset="-122"/>
            </a:endParaRPr>
          </a:p>
        </p:txBody>
      </p:sp>
      <p:sp>
        <p:nvSpPr>
          <p:cNvPr id="20" name="Text Box 18"/>
          <p:cNvSpPr txBox="1">
            <a:spLocks noChangeArrowheads="1"/>
          </p:cNvSpPr>
          <p:nvPr/>
        </p:nvSpPr>
        <p:spPr bwMode="auto">
          <a:xfrm>
            <a:off x="3799891" y="5013325"/>
            <a:ext cx="739305"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a:effectLst/>
                <a:latin typeface="STXinwei" pitchFamily="2" charset="-122"/>
                <a:ea typeface="STXinwei" pitchFamily="2" charset="-122"/>
              </a:rPr>
              <a:t>main</a:t>
            </a:r>
            <a:endParaRPr kumimoji="0" lang="en-US" altLang="zh-CN" sz="2000" b="1">
              <a:effectLst/>
              <a:latin typeface="STXinwei" pitchFamily="2" charset="-122"/>
              <a:ea typeface="STXinwei" pitchFamily="2" charset="-122"/>
            </a:endParaRPr>
          </a:p>
        </p:txBody>
      </p:sp>
      <p:sp>
        <p:nvSpPr>
          <p:cNvPr id="21" name="AutoShape 19"/>
          <p:cNvSpPr/>
          <p:nvPr/>
        </p:nvSpPr>
        <p:spPr bwMode="auto">
          <a:xfrm>
            <a:off x="3705225" y="3141663"/>
            <a:ext cx="144463" cy="1079500"/>
          </a:xfrm>
          <a:prstGeom prst="rightBrace">
            <a:avLst>
              <a:gd name="adj1" fmla="val 62271"/>
              <a:gd name="adj2" fmla="val 50000"/>
            </a:avLst>
          </a:prstGeom>
          <a:noFill/>
          <a:ln w="9525">
            <a:solidFill>
              <a:schemeClr val="tx1"/>
            </a:solidFill>
            <a:round/>
          </a:ln>
          <a:effectLst/>
        </p:spPr>
        <p:txBody>
          <a:bodyPr wrap="none" anchor="ctr"/>
          <a:lstStyle/>
          <a:p>
            <a:endParaRPr lang="zh-CN" altLang="en-US">
              <a:latin typeface="STXinwei" pitchFamily="2" charset="-122"/>
              <a:ea typeface="STXinwei" pitchFamily="2" charset="-122"/>
            </a:endParaRPr>
          </a:p>
        </p:txBody>
      </p:sp>
      <p:sp>
        <p:nvSpPr>
          <p:cNvPr id="22" name="AutoShape 20"/>
          <p:cNvSpPr/>
          <p:nvPr/>
        </p:nvSpPr>
        <p:spPr bwMode="auto">
          <a:xfrm>
            <a:off x="3705225" y="2420938"/>
            <a:ext cx="144463" cy="504825"/>
          </a:xfrm>
          <a:prstGeom prst="rightBrace">
            <a:avLst>
              <a:gd name="adj1" fmla="val 29121"/>
              <a:gd name="adj2" fmla="val 50000"/>
            </a:avLst>
          </a:prstGeom>
          <a:noFill/>
          <a:ln w="9525">
            <a:solidFill>
              <a:schemeClr val="tx1"/>
            </a:solidFill>
            <a:round/>
          </a:ln>
          <a:effectLst/>
        </p:spPr>
        <p:txBody>
          <a:bodyPr wrap="none" anchor="ctr"/>
          <a:lstStyle/>
          <a:p>
            <a:endParaRPr lang="zh-CN" altLang="en-US">
              <a:latin typeface="STXinwei" pitchFamily="2" charset="-122"/>
              <a:ea typeface="STXinwei" pitchFamily="2" charset="-122"/>
            </a:endParaRPr>
          </a:p>
        </p:txBody>
      </p:sp>
      <p:sp>
        <p:nvSpPr>
          <p:cNvPr id="23" name="Text Box 21"/>
          <p:cNvSpPr txBox="1">
            <a:spLocks noChangeArrowheads="1"/>
          </p:cNvSpPr>
          <p:nvPr/>
        </p:nvSpPr>
        <p:spPr bwMode="auto">
          <a:xfrm>
            <a:off x="3778250" y="3429000"/>
            <a:ext cx="484428"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a:effectLst/>
                <a:latin typeface="STXinwei" pitchFamily="2" charset="-122"/>
                <a:ea typeface="STXinwei" pitchFamily="2" charset="-122"/>
              </a:rPr>
              <a:t>p2</a:t>
            </a:r>
            <a:endParaRPr kumimoji="0" lang="en-US" altLang="zh-CN" sz="2000" b="1">
              <a:effectLst/>
              <a:latin typeface="STXinwei" pitchFamily="2" charset="-122"/>
              <a:ea typeface="STXinwei" pitchFamily="2" charset="-122"/>
            </a:endParaRPr>
          </a:p>
        </p:txBody>
      </p:sp>
      <p:sp>
        <p:nvSpPr>
          <p:cNvPr id="24" name="Text Box 22"/>
          <p:cNvSpPr txBox="1">
            <a:spLocks noChangeArrowheads="1"/>
          </p:cNvSpPr>
          <p:nvPr/>
        </p:nvSpPr>
        <p:spPr bwMode="auto">
          <a:xfrm>
            <a:off x="3802295" y="2492375"/>
            <a:ext cx="436338" cy="400110"/>
          </a:xfrm>
          <a:prstGeom prst="rect">
            <a:avLst/>
          </a:prstGeom>
          <a:noFill/>
          <a:ln w="9525">
            <a:noFill/>
            <a:miter lim="800000"/>
          </a:ln>
          <a:effectLst/>
        </p:spPr>
        <p:txBody>
          <a:bodyPr wrap="none">
            <a:spAutoFit/>
          </a:bodyPr>
          <a:lstStyle/>
          <a:p>
            <a:pPr>
              <a:spcBef>
                <a:spcPct val="0"/>
              </a:spcBef>
              <a:buClrTx/>
              <a:buFontTx/>
              <a:buNone/>
            </a:pPr>
            <a:r>
              <a:rPr kumimoji="0" lang="en-US" altLang="zh-CN" sz="2000" b="1" dirty="0">
                <a:effectLst/>
                <a:latin typeface="STXinwei" pitchFamily="2" charset="-122"/>
                <a:ea typeface="STXinwei" pitchFamily="2" charset="-122"/>
              </a:rPr>
              <a:t>p1</a:t>
            </a:r>
            <a:endParaRPr kumimoji="0" lang="en-US" altLang="zh-CN" sz="2000" b="1" dirty="0">
              <a:effectLst/>
              <a:latin typeface="STXinwei" pitchFamily="2" charset="-122"/>
              <a:ea typeface="STXinwei" pitchFamily="2" charset="-122"/>
            </a:endParaRPr>
          </a:p>
        </p:txBody>
      </p:sp>
      <p:sp>
        <p:nvSpPr>
          <p:cNvPr id="25" name="Text Box 23"/>
          <p:cNvSpPr txBox="1">
            <a:spLocks noChangeArrowheads="1"/>
          </p:cNvSpPr>
          <p:nvPr/>
        </p:nvSpPr>
        <p:spPr bwMode="auto">
          <a:xfrm>
            <a:off x="2268538" y="5805488"/>
            <a:ext cx="1717675" cy="396875"/>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3333FF"/>
                </a:solidFill>
                <a:effectLst/>
                <a:latin typeface="STXinwei" pitchFamily="2" charset="-122"/>
                <a:ea typeface="STXinwei" pitchFamily="2" charset="-122"/>
              </a:rPr>
              <a:t>程序的代码段</a:t>
            </a:r>
            <a:endParaRPr kumimoji="0" lang="zh-CN" altLang="en-US" sz="2000" b="1" dirty="0">
              <a:solidFill>
                <a:srgbClr val="3333FF"/>
              </a:solidFill>
              <a:effectLst/>
              <a:latin typeface="STXinwei" pitchFamily="2" charset="-122"/>
              <a:ea typeface="STXinwei" pitchFamily="2" charset="-122"/>
            </a:endParaRPr>
          </a:p>
        </p:txBody>
      </p:sp>
      <p:sp>
        <p:nvSpPr>
          <p:cNvPr id="26" name="Text Box 24"/>
          <p:cNvSpPr txBox="1">
            <a:spLocks noChangeArrowheads="1"/>
          </p:cNvSpPr>
          <p:nvPr/>
        </p:nvSpPr>
        <p:spPr bwMode="auto">
          <a:xfrm>
            <a:off x="7162823" y="5746769"/>
            <a:ext cx="695325" cy="396875"/>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3333FF"/>
                </a:solidFill>
                <a:effectLst/>
                <a:latin typeface="STXinwei" pitchFamily="2" charset="-122"/>
                <a:ea typeface="STXinwei" pitchFamily="2" charset="-122"/>
              </a:rPr>
              <a:t>堆栈</a:t>
            </a:r>
            <a:endParaRPr kumimoji="0" lang="zh-CN" altLang="en-US" sz="2000" b="1" dirty="0">
              <a:solidFill>
                <a:srgbClr val="3333FF"/>
              </a:solidFill>
              <a:effectLst/>
              <a:latin typeface="STXinwei" pitchFamily="2" charset="-122"/>
              <a:ea typeface="STXinwei" pitchFamily="2" charset="-122"/>
            </a:endParaRPr>
          </a:p>
        </p:txBody>
      </p:sp>
      <p:sp>
        <p:nvSpPr>
          <p:cNvPr id="27" name="Line 25"/>
          <p:cNvSpPr>
            <a:spLocks noChangeShapeType="1"/>
          </p:cNvSpPr>
          <p:nvPr/>
        </p:nvSpPr>
        <p:spPr bwMode="auto">
          <a:xfrm>
            <a:off x="1906588" y="4130675"/>
            <a:ext cx="431800" cy="0"/>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28" name="Text Box 26"/>
          <p:cNvSpPr txBox="1">
            <a:spLocks noChangeArrowheads="1"/>
          </p:cNvSpPr>
          <p:nvPr/>
        </p:nvSpPr>
        <p:spPr bwMode="auto">
          <a:xfrm>
            <a:off x="1369366" y="3789363"/>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eip</a:t>
            </a:r>
            <a:endParaRPr kumimoji="0" lang="en-US" altLang="zh-CN" sz="2400" b="1">
              <a:solidFill>
                <a:schemeClr val="tx1"/>
              </a:solidFill>
              <a:effectLst/>
              <a:latin typeface="STXinwei" pitchFamily="2" charset="-122"/>
              <a:ea typeface="STXinwei" pitchFamily="2" charset="-122"/>
            </a:endParaRPr>
          </a:p>
        </p:txBody>
      </p:sp>
      <p:sp>
        <p:nvSpPr>
          <p:cNvPr id="29" name="Line 27"/>
          <p:cNvSpPr>
            <a:spLocks noChangeShapeType="1"/>
          </p:cNvSpPr>
          <p:nvPr/>
        </p:nvSpPr>
        <p:spPr bwMode="auto">
          <a:xfrm>
            <a:off x="6318250" y="5060950"/>
            <a:ext cx="503238" cy="0"/>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30" name="Text Box 28"/>
          <p:cNvSpPr txBox="1">
            <a:spLocks noChangeArrowheads="1"/>
          </p:cNvSpPr>
          <p:nvPr/>
        </p:nvSpPr>
        <p:spPr bwMode="auto">
          <a:xfrm>
            <a:off x="5695965" y="4791075"/>
            <a:ext cx="620683" cy="461665"/>
          </a:xfrm>
          <a:prstGeom prst="rect">
            <a:avLst/>
          </a:prstGeom>
          <a:noFill/>
          <a:ln w="9525">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esp</a:t>
            </a:r>
            <a:endParaRPr kumimoji="0" lang="en-US" altLang="zh-CN" sz="2400" b="1">
              <a:solidFill>
                <a:schemeClr val="tx1"/>
              </a:solidFill>
              <a:effectLst/>
              <a:latin typeface="STXinwei" pitchFamily="2" charset="-122"/>
              <a:ea typeface="STXinwei" pitchFamily="2" charset="-122"/>
            </a:endParaRPr>
          </a:p>
        </p:txBody>
      </p:sp>
      <p:sp>
        <p:nvSpPr>
          <p:cNvPr id="31" name="Rectangle 29"/>
          <p:cNvSpPr>
            <a:spLocks noChangeArrowheads="1"/>
          </p:cNvSpPr>
          <p:nvPr/>
        </p:nvSpPr>
        <p:spPr bwMode="auto">
          <a:xfrm>
            <a:off x="6802438" y="5014913"/>
            <a:ext cx="1368425" cy="576262"/>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rgbClr val="3333FF"/>
                </a:solidFill>
                <a:effectLst/>
                <a:latin typeface="STXinwei" pitchFamily="2" charset="-122"/>
                <a:ea typeface="STXinwei" pitchFamily="2" charset="-122"/>
              </a:rPr>
              <a:t>main</a:t>
            </a:r>
            <a:r>
              <a:rPr kumimoji="0" lang="zh-CN" altLang="en-US" sz="2000" b="1">
                <a:solidFill>
                  <a:srgbClr val="3333FF"/>
                </a:solidFill>
                <a:effectLst/>
                <a:latin typeface="STXinwei" pitchFamily="2" charset="-122"/>
                <a:ea typeface="STXinwei" pitchFamily="2" charset="-122"/>
              </a:rPr>
              <a:t>堆栈</a:t>
            </a:r>
            <a:endParaRPr kumimoji="0" lang="zh-CN" altLang="en-US" sz="2000" b="1">
              <a:solidFill>
                <a:srgbClr val="3333FF"/>
              </a:solidFill>
              <a:effectLst/>
              <a:latin typeface="STXinwei" pitchFamily="2" charset="-122"/>
              <a:ea typeface="STXinwei" pitchFamily="2" charset="-122"/>
            </a:endParaRPr>
          </a:p>
        </p:txBody>
      </p:sp>
      <p:sp>
        <p:nvSpPr>
          <p:cNvPr id="32" name="Rectangle 30"/>
          <p:cNvSpPr>
            <a:spLocks noChangeArrowheads="1"/>
          </p:cNvSpPr>
          <p:nvPr/>
        </p:nvSpPr>
        <p:spPr bwMode="auto">
          <a:xfrm>
            <a:off x="6802438" y="3573463"/>
            <a:ext cx="1368425" cy="287337"/>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33" name="Rectangle 31"/>
          <p:cNvSpPr>
            <a:spLocks noChangeArrowheads="1"/>
          </p:cNvSpPr>
          <p:nvPr/>
        </p:nvSpPr>
        <p:spPr bwMode="auto">
          <a:xfrm>
            <a:off x="6802438" y="3286125"/>
            <a:ext cx="1368425" cy="287338"/>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34" name="Rectangle 32"/>
          <p:cNvSpPr>
            <a:spLocks noChangeArrowheads="1"/>
          </p:cNvSpPr>
          <p:nvPr/>
        </p:nvSpPr>
        <p:spPr bwMode="auto">
          <a:xfrm>
            <a:off x="6802438" y="2998788"/>
            <a:ext cx="1368425" cy="287337"/>
          </a:xfrm>
          <a:prstGeom prst="rect">
            <a:avLst/>
          </a:prstGeom>
          <a:solidFill>
            <a:schemeClr val="accent1"/>
          </a:solidFill>
          <a:ln w="9525">
            <a:solidFill>
              <a:schemeClr val="tx1"/>
            </a:solidFill>
            <a:miter lim="800000"/>
          </a:ln>
          <a:effectLst/>
        </p:spPr>
        <p:txBody>
          <a:bodyPr wrap="none" anchor="ctr"/>
          <a:lstStyle/>
          <a:p>
            <a:endParaRPr lang="zh-CN" altLang="en-US">
              <a:latin typeface="STXinwei" pitchFamily="2" charset="-122"/>
              <a:ea typeface="STXinwei" pitchFamily="2" charset="-122"/>
            </a:endParaRPr>
          </a:p>
        </p:txBody>
      </p:sp>
      <p:sp>
        <p:nvSpPr>
          <p:cNvPr id="35" name="Line 33"/>
          <p:cNvSpPr>
            <a:spLocks noChangeShapeType="1"/>
          </p:cNvSpPr>
          <p:nvPr/>
        </p:nvSpPr>
        <p:spPr bwMode="auto">
          <a:xfrm flipV="1">
            <a:off x="8459788" y="3214688"/>
            <a:ext cx="0" cy="2447925"/>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36" name="Line 34"/>
          <p:cNvSpPr>
            <a:spLocks noChangeShapeType="1"/>
          </p:cNvSpPr>
          <p:nvPr/>
        </p:nvSpPr>
        <p:spPr bwMode="auto">
          <a:xfrm>
            <a:off x="1401763" y="2133600"/>
            <a:ext cx="0" cy="3455988"/>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37" name="Line 35"/>
          <p:cNvSpPr>
            <a:spLocks noChangeShapeType="1"/>
          </p:cNvSpPr>
          <p:nvPr/>
        </p:nvSpPr>
        <p:spPr bwMode="auto">
          <a:xfrm>
            <a:off x="6316663" y="3913188"/>
            <a:ext cx="503237" cy="0"/>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38" name="Text Box 36"/>
          <p:cNvSpPr txBox="1">
            <a:spLocks noChangeArrowheads="1"/>
          </p:cNvSpPr>
          <p:nvPr/>
        </p:nvSpPr>
        <p:spPr bwMode="auto">
          <a:xfrm>
            <a:off x="5694377" y="3644900"/>
            <a:ext cx="620683" cy="461665"/>
          </a:xfrm>
          <a:prstGeom prst="rect">
            <a:avLst/>
          </a:prstGeom>
          <a:noFill/>
          <a:ln w="9525">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esp</a:t>
            </a:r>
            <a:endParaRPr kumimoji="0" lang="en-US" altLang="zh-CN" sz="2400" b="1">
              <a:solidFill>
                <a:schemeClr val="tx1"/>
              </a:solidFill>
              <a:effectLst/>
              <a:latin typeface="STXinwei" pitchFamily="2" charset="-122"/>
              <a:ea typeface="STXinwei" pitchFamily="2" charset="-122"/>
            </a:endParaRPr>
          </a:p>
        </p:txBody>
      </p:sp>
      <p:sp>
        <p:nvSpPr>
          <p:cNvPr id="39" name="Line 37"/>
          <p:cNvSpPr>
            <a:spLocks noChangeShapeType="1"/>
          </p:cNvSpPr>
          <p:nvPr/>
        </p:nvSpPr>
        <p:spPr bwMode="auto">
          <a:xfrm>
            <a:off x="1954213" y="2474913"/>
            <a:ext cx="431800" cy="0"/>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40" name="Line 38"/>
          <p:cNvSpPr>
            <a:spLocks noChangeShapeType="1"/>
          </p:cNvSpPr>
          <p:nvPr/>
        </p:nvSpPr>
        <p:spPr bwMode="auto">
          <a:xfrm>
            <a:off x="1954213" y="3236913"/>
            <a:ext cx="431800" cy="0"/>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41" name="Text Box 39"/>
          <p:cNvSpPr txBox="1">
            <a:spLocks noChangeArrowheads="1"/>
          </p:cNvSpPr>
          <p:nvPr/>
        </p:nvSpPr>
        <p:spPr bwMode="auto">
          <a:xfrm>
            <a:off x="1369366" y="5013325"/>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rgbClr val="CC0000"/>
                </a:solidFill>
                <a:effectLst/>
                <a:latin typeface="STXinwei" pitchFamily="2" charset="-122"/>
                <a:ea typeface="STXinwei" pitchFamily="2" charset="-122"/>
              </a:rPr>
              <a:t>eip</a:t>
            </a:r>
            <a:endParaRPr kumimoji="0" lang="en-US" altLang="zh-CN" sz="2400" b="1">
              <a:solidFill>
                <a:srgbClr val="CC0000"/>
              </a:solidFill>
              <a:effectLst/>
              <a:latin typeface="STXinwei" pitchFamily="2" charset="-122"/>
              <a:ea typeface="STXinwei" pitchFamily="2" charset="-122"/>
            </a:endParaRPr>
          </a:p>
        </p:txBody>
      </p:sp>
      <p:sp>
        <p:nvSpPr>
          <p:cNvPr id="42" name="Line 40"/>
          <p:cNvSpPr>
            <a:spLocks noChangeShapeType="1"/>
          </p:cNvSpPr>
          <p:nvPr/>
        </p:nvSpPr>
        <p:spPr bwMode="auto">
          <a:xfrm>
            <a:off x="1906588" y="5326063"/>
            <a:ext cx="431800" cy="0"/>
          </a:xfrm>
          <a:prstGeom prst="line">
            <a:avLst/>
          </a:prstGeom>
          <a:noFill/>
          <a:ln w="38100">
            <a:solidFill>
              <a:srgbClr val="CC0000"/>
            </a:solidFill>
            <a:round/>
            <a:tailEnd type="triangle" w="med" len="med"/>
          </a:ln>
          <a:effectLst/>
        </p:spPr>
        <p:txBody>
          <a:bodyPr/>
          <a:lstStyle/>
          <a:p>
            <a:endParaRPr lang="zh-CN" altLang="en-US">
              <a:latin typeface="STXinwei" pitchFamily="2" charset="-122"/>
              <a:ea typeface="STXinwei" pitchFamily="2" charset="-122"/>
            </a:endParaRPr>
          </a:p>
        </p:txBody>
      </p:sp>
      <p:sp>
        <p:nvSpPr>
          <p:cNvPr id="43" name="Text Box 41"/>
          <p:cNvSpPr txBox="1">
            <a:spLocks noChangeArrowheads="1"/>
          </p:cNvSpPr>
          <p:nvPr/>
        </p:nvSpPr>
        <p:spPr bwMode="auto">
          <a:xfrm>
            <a:off x="1416991" y="5373688"/>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eip</a:t>
            </a:r>
            <a:endParaRPr kumimoji="0" lang="en-US" altLang="zh-CN" sz="2400" b="1">
              <a:solidFill>
                <a:schemeClr val="tx1"/>
              </a:solidFill>
              <a:effectLst/>
              <a:latin typeface="STXinwei" pitchFamily="2" charset="-122"/>
              <a:ea typeface="STXinwei" pitchFamily="2" charset="-122"/>
            </a:endParaRPr>
          </a:p>
        </p:txBody>
      </p:sp>
      <p:sp>
        <p:nvSpPr>
          <p:cNvPr id="44" name="Line 42"/>
          <p:cNvSpPr>
            <a:spLocks noChangeShapeType="1"/>
          </p:cNvSpPr>
          <p:nvPr/>
        </p:nvSpPr>
        <p:spPr bwMode="auto">
          <a:xfrm>
            <a:off x="1954213" y="5686425"/>
            <a:ext cx="431800" cy="0"/>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45" name="Rectangle 43"/>
          <p:cNvSpPr>
            <a:spLocks noChangeArrowheads="1"/>
          </p:cNvSpPr>
          <p:nvPr/>
        </p:nvSpPr>
        <p:spPr bwMode="auto">
          <a:xfrm>
            <a:off x="6800850" y="4724400"/>
            <a:ext cx="1368425" cy="287338"/>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rgbClr val="3333FF"/>
                </a:solidFill>
                <a:effectLst/>
                <a:latin typeface="STXinwei" pitchFamily="2" charset="-122"/>
                <a:ea typeface="STXinwei" pitchFamily="2" charset="-122"/>
              </a:rPr>
              <a:t>x</a:t>
            </a:r>
            <a:r>
              <a:rPr kumimoji="0" lang="zh-CN" altLang="en-US" sz="2000" b="1">
                <a:solidFill>
                  <a:srgbClr val="3333FF"/>
                </a:solidFill>
                <a:effectLst/>
                <a:latin typeface="STXinwei" pitchFamily="2" charset="-122"/>
                <a:ea typeface="STXinwei" pitchFamily="2" charset="-122"/>
              </a:rPr>
              <a:t>，</a:t>
            </a:r>
            <a:r>
              <a:rPr kumimoji="0" lang="en-US" altLang="zh-CN" sz="2000" b="1">
                <a:solidFill>
                  <a:srgbClr val="3333FF"/>
                </a:solidFill>
                <a:effectLst/>
                <a:latin typeface="STXinwei" pitchFamily="2" charset="-122"/>
                <a:ea typeface="STXinwei" pitchFamily="2" charset="-122"/>
              </a:rPr>
              <a:t>y</a:t>
            </a:r>
            <a:endParaRPr kumimoji="0" lang="en-US" altLang="zh-CN" sz="2000" b="1">
              <a:solidFill>
                <a:srgbClr val="3333FF"/>
              </a:solidFill>
              <a:effectLst/>
              <a:latin typeface="STXinwei" pitchFamily="2" charset="-122"/>
              <a:ea typeface="STXinwei" pitchFamily="2" charset="-122"/>
            </a:endParaRPr>
          </a:p>
        </p:txBody>
      </p:sp>
      <p:sp>
        <p:nvSpPr>
          <p:cNvPr id="46" name="Rectangle 44"/>
          <p:cNvSpPr>
            <a:spLocks noChangeArrowheads="1"/>
          </p:cNvSpPr>
          <p:nvPr/>
        </p:nvSpPr>
        <p:spPr bwMode="auto">
          <a:xfrm>
            <a:off x="6800850" y="4437063"/>
            <a:ext cx="1368425" cy="287337"/>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400">
                <a:solidFill>
                  <a:srgbClr val="CC0000"/>
                </a:solidFill>
                <a:effectLst/>
                <a:latin typeface="STXinwei" pitchFamily="2" charset="-122"/>
                <a:ea typeface="STXinwei" pitchFamily="2" charset="-122"/>
              </a:rPr>
              <a:t>eip</a:t>
            </a:r>
            <a:endParaRPr kumimoji="0" lang="en-US" altLang="zh-CN" sz="2400">
              <a:solidFill>
                <a:srgbClr val="CC0000"/>
              </a:solidFill>
              <a:effectLst/>
              <a:latin typeface="STXinwei" pitchFamily="2" charset="-122"/>
              <a:ea typeface="STXinwei" pitchFamily="2" charset="-122"/>
            </a:endParaRPr>
          </a:p>
        </p:txBody>
      </p:sp>
      <p:sp>
        <p:nvSpPr>
          <p:cNvPr id="47" name="Rectangle 45"/>
          <p:cNvSpPr>
            <a:spLocks noChangeArrowheads="1"/>
          </p:cNvSpPr>
          <p:nvPr/>
        </p:nvSpPr>
        <p:spPr bwMode="auto">
          <a:xfrm>
            <a:off x="6800850" y="3860800"/>
            <a:ext cx="1368425" cy="576263"/>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rgbClr val="3333FF"/>
                </a:solidFill>
                <a:effectLst/>
                <a:latin typeface="STXinwei" pitchFamily="2" charset="-122"/>
                <a:ea typeface="STXinwei" pitchFamily="2" charset="-122"/>
              </a:rPr>
              <a:t>p2</a:t>
            </a:r>
            <a:r>
              <a:rPr kumimoji="0" lang="zh-CN" altLang="en-US" sz="2000" b="1">
                <a:solidFill>
                  <a:srgbClr val="3333FF"/>
                </a:solidFill>
                <a:effectLst/>
                <a:latin typeface="STXinwei" pitchFamily="2" charset="-122"/>
                <a:ea typeface="STXinwei" pitchFamily="2" charset="-122"/>
              </a:rPr>
              <a:t>堆栈</a:t>
            </a:r>
            <a:endParaRPr kumimoji="0" lang="zh-CN" altLang="en-US" sz="2000" b="1">
              <a:solidFill>
                <a:srgbClr val="3333FF"/>
              </a:solidFill>
              <a:effectLst/>
              <a:latin typeface="STXinwei" pitchFamily="2" charset="-122"/>
              <a:ea typeface="STXinwei" pitchFamily="2" charset="-122"/>
            </a:endParaRPr>
          </a:p>
        </p:txBody>
      </p:sp>
      <p:sp>
        <p:nvSpPr>
          <p:cNvPr id="48" name="Line 46"/>
          <p:cNvSpPr>
            <a:spLocks noChangeShapeType="1"/>
          </p:cNvSpPr>
          <p:nvPr/>
        </p:nvSpPr>
        <p:spPr bwMode="auto">
          <a:xfrm>
            <a:off x="1954213" y="4778375"/>
            <a:ext cx="431800" cy="1588"/>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49" name="Text Box 47"/>
          <p:cNvSpPr txBox="1">
            <a:spLocks noChangeArrowheads="1"/>
          </p:cNvSpPr>
          <p:nvPr/>
        </p:nvSpPr>
        <p:spPr bwMode="auto">
          <a:xfrm>
            <a:off x="1416991" y="4724400"/>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eip</a:t>
            </a:r>
            <a:endParaRPr kumimoji="0" lang="en-US" altLang="zh-CN" sz="2400" b="1">
              <a:solidFill>
                <a:schemeClr val="tx1"/>
              </a:solidFill>
              <a:effectLst/>
              <a:latin typeface="STXinwei" pitchFamily="2" charset="-122"/>
              <a:ea typeface="STXinwei" pitchFamily="2" charset="-122"/>
            </a:endParaRPr>
          </a:p>
        </p:txBody>
      </p:sp>
      <p:sp>
        <p:nvSpPr>
          <p:cNvPr id="50" name="Line 48"/>
          <p:cNvSpPr>
            <a:spLocks noChangeShapeType="1"/>
          </p:cNvSpPr>
          <p:nvPr/>
        </p:nvSpPr>
        <p:spPr bwMode="auto">
          <a:xfrm>
            <a:off x="1954213" y="5065713"/>
            <a:ext cx="431800" cy="1587"/>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51" name="Text Box 49"/>
          <p:cNvSpPr txBox="1">
            <a:spLocks noChangeArrowheads="1"/>
          </p:cNvSpPr>
          <p:nvPr/>
        </p:nvSpPr>
        <p:spPr bwMode="auto">
          <a:xfrm>
            <a:off x="1366191" y="5013325"/>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eip</a:t>
            </a:r>
            <a:endParaRPr kumimoji="0" lang="en-US" altLang="zh-CN" sz="2400" b="1">
              <a:solidFill>
                <a:schemeClr val="tx1"/>
              </a:solidFill>
              <a:effectLst/>
              <a:latin typeface="STXinwei" pitchFamily="2" charset="-122"/>
              <a:ea typeface="STXinwei" pitchFamily="2" charset="-122"/>
            </a:endParaRPr>
          </a:p>
        </p:txBody>
      </p:sp>
      <p:sp>
        <p:nvSpPr>
          <p:cNvPr id="52" name="Line 50"/>
          <p:cNvSpPr>
            <a:spLocks noChangeShapeType="1"/>
          </p:cNvSpPr>
          <p:nvPr/>
        </p:nvSpPr>
        <p:spPr bwMode="auto">
          <a:xfrm>
            <a:off x="1908175" y="5324475"/>
            <a:ext cx="431800" cy="1588"/>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53" name="Text Box 51"/>
          <p:cNvSpPr txBox="1">
            <a:spLocks noChangeArrowheads="1"/>
          </p:cNvSpPr>
          <p:nvPr/>
        </p:nvSpPr>
        <p:spPr bwMode="auto">
          <a:xfrm>
            <a:off x="1416991" y="3213100"/>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eip</a:t>
            </a:r>
            <a:endParaRPr kumimoji="0" lang="en-US" altLang="zh-CN" sz="2400" b="1">
              <a:solidFill>
                <a:schemeClr val="tx1"/>
              </a:solidFill>
              <a:effectLst/>
              <a:latin typeface="STXinwei" pitchFamily="2" charset="-122"/>
              <a:ea typeface="STXinwei" pitchFamily="2" charset="-122"/>
            </a:endParaRPr>
          </a:p>
        </p:txBody>
      </p:sp>
      <p:sp>
        <p:nvSpPr>
          <p:cNvPr id="54" name="Line 52"/>
          <p:cNvSpPr>
            <a:spLocks noChangeShapeType="1"/>
          </p:cNvSpPr>
          <p:nvPr/>
        </p:nvSpPr>
        <p:spPr bwMode="auto">
          <a:xfrm>
            <a:off x="1954213" y="3525838"/>
            <a:ext cx="431800" cy="0"/>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55" name="Text Box 53"/>
          <p:cNvSpPr txBox="1">
            <a:spLocks noChangeArrowheads="1"/>
          </p:cNvSpPr>
          <p:nvPr/>
        </p:nvSpPr>
        <p:spPr bwMode="auto">
          <a:xfrm>
            <a:off x="1416991" y="3500438"/>
            <a:ext cx="593431" cy="461665"/>
          </a:xfrm>
          <a:prstGeom prst="rect">
            <a:avLst/>
          </a:prstGeom>
          <a:noFill/>
          <a:ln w="38100">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eip</a:t>
            </a:r>
            <a:endParaRPr kumimoji="0" lang="en-US" altLang="zh-CN" sz="2400" b="1">
              <a:solidFill>
                <a:schemeClr val="tx1"/>
              </a:solidFill>
              <a:effectLst/>
              <a:latin typeface="STXinwei" pitchFamily="2" charset="-122"/>
              <a:ea typeface="STXinwei" pitchFamily="2" charset="-122"/>
            </a:endParaRPr>
          </a:p>
        </p:txBody>
      </p:sp>
      <p:sp>
        <p:nvSpPr>
          <p:cNvPr id="56" name="Line 54"/>
          <p:cNvSpPr>
            <a:spLocks noChangeShapeType="1"/>
          </p:cNvSpPr>
          <p:nvPr/>
        </p:nvSpPr>
        <p:spPr bwMode="auto">
          <a:xfrm>
            <a:off x="1954213" y="3813175"/>
            <a:ext cx="431800" cy="0"/>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57" name="Rectangle 55"/>
          <p:cNvSpPr>
            <a:spLocks noChangeArrowheads="1"/>
          </p:cNvSpPr>
          <p:nvPr/>
        </p:nvSpPr>
        <p:spPr bwMode="auto">
          <a:xfrm>
            <a:off x="6802438" y="3571875"/>
            <a:ext cx="1368425" cy="287338"/>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rgbClr val="3333FF"/>
                </a:solidFill>
                <a:effectLst/>
                <a:latin typeface="STXinwei" pitchFamily="2" charset="-122"/>
                <a:ea typeface="STXinwei" pitchFamily="2" charset="-122"/>
              </a:rPr>
              <a:t>c</a:t>
            </a:r>
            <a:endParaRPr kumimoji="0" lang="en-US" altLang="zh-CN" sz="2000" b="1">
              <a:solidFill>
                <a:srgbClr val="3333FF"/>
              </a:solidFill>
              <a:effectLst/>
              <a:latin typeface="STXinwei" pitchFamily="2" charset="-122"/>
              <a:ea typeface="STXinwei" pitchFamily="2" charset="-122"/>
            </a:endParaRPr>
          </a:p>
        </p:txBody>
      </p:sp>
      <p:sp>
        <p:nvSpPr>
          <p:cNvPr id="58" name="Rectangle 56"/>
          <p:cNvSpPr>
            <a:spLocks noChangeArrowheads="1"/>
          </p:cNvSpPr>
          <p:nvPr/>
        </p:nvSpPr>
        <p:spPr bwMode="auto">
          <a:xfrm>
            <a:off x="6802438" y="3284538"/>
            <a:ext cx="1368425" cy="287337"/>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rgbClr val="3333FF"/>
                </a:solidFill>
                <a:effectLst/>
                <a:latin typeface="STXinwei" pitchFamily="2" charset="-122"/>
                <a:ea typeface="STXinwei" pitchFamily="2" charset="-122"/>
              </a:rPr>
              <a:t>eip</a:t>
            </a:r>
            <a:endParaRPr kumimoji="0" lang="en-US" altLang="zh-CN" sz="2000" b="1">
              <a:solidFill>
                <a:srgbClr val="3333FF"/>
              </a:solidFill>
              <a:effectLst/>
              <a:latin typeface="STXinwei" pitchFamily="2" charset="-122"/>
              <a:ea typeface="STXinwei" pitchFamily="2" charset="-122"/>
            </a:endParaRPr>
          </a:p>
        </p:txBody>
      </p:sp>
      <p:sp>
        <p:nvSpPr>
          <p:cNvPr id="59" name="Rectangle 57"/>
          <p:cNvSpPr>
            <a:spLocks noChangeArrowheads="1"/>
          </p:cNvSpPr>
          <p:nvPr/>
        </p:nvSpPr>
        <p:spPr bwMode="auto">
          <a:xfrm>
            <a:off x="6802438" y="2708275"/>
            <a:ext cx="1368425" cy="574675"/>
          </a:xfrm>
          <a:prstGeom prst="rect">
            <a:avLst/>
          </a:prstGeom>
          <a:solidFill>
            <a:schemeClr val="accent1"/>
          </a:solidFill>
          <a:ln w="9525">
            <a:solidFill>
              <a:schemeClr val="tx1"/>
            </a:solidFill>
            <a:miter lim="800000"/>
          </a:ln>
          <a:effectLst/>
        </p:spPr>
        <p:txBody>
          <a:bodyPr wrap="none" anchor="ctr"/>
          <a:lstStyle/>
          <a:p>
            <a:pPr algn="ctr">
              <a:spcBef>
                <a:spcPct val="0"/>
              </a:spcBef>
              <a:buClrTx/>
              <a:buFontTx/>
              <a:buNone/>
            </a:pPr>
            <a:r>
              <a:rPr kumimoji="0" lang="en-US" altLang="zh-CN" sz="2000" b="1" dirty="0">
                <a:solidFill>
                  <a:srgbClr val="3333FF"/>
                </a:solidFill>
                <a:effectLst/>
                <a:latin typeface="STXinwei" pitchFamily="2" charset="-122"/>
                <a:ea typeface="STXinwei" pitchFamily="2" charset="-122"/>
              </a:rPr>
              <a:t>p1</a:t>
            </a:r>
            <a:r>
              <a:rPr kumimoji="0" lang="zh-CN" altLang="en-US" sz="2000" b="1" dirty="0">
                <a:solidFill>
                  <a:srgbClr val="3333FF"/>
                </a:solidFill>
                <a:effectLst/>
                <a:latin typeface="STXinwei" pitchFamily="2" charset="-122"/>
                <a:ea typeface="STXinwei" pitchFamily="2" charset="-122"/>
              </a:rPr>
              <a:t>堆栈</a:t>
            </a:r>
            <a:endParaRPr kumimoji="0" lang="zh-CN" altLang="en-US" sz="2000" b="1" dirty="0">
              <a:solidFill>
                <a:srgbClr val="3333FF"/>
              </a:solidFill>
              <a:effectLst/>
              <a:latin typeface="STXinwei" pitchFamily="2" charset="-122"/>
              <a:ea typeface="STXinwei" pitchFamily="2" charset="-122"/>
            </a:endParaRPr>
          </a:p>
        </p:txBody>
      </p:sp>
      <p:sp>
        <p:nvSpPr>
          <p:cNvPr id="60" name="Line 58"/>
          <p:cNvSpPr>
            <a:spLocks noChangeShapeType="1"/>
          </p:cNvSpPr>
          <p:nvPr/>
        </p:nvSpPr>
        <p:spPr bwMode="auto">
          <a:xfrm>
            <a:off x="6316663" y="2760663"/>
            <a:ext cx="503237" cy="0"/>
          </a:xfrm>
          <a:prstGeom prst="line">
            <a:avLst/>
          </a:prstGeom>
          <a:noFill/>
          <a:ln w="38100">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61" name="Text Box 59"/>
          <p:cNvSpPr txBox="1">
            <a:spLocks noChangeArrowheads="1"/>
          </p:cNvSpPr>
          <p:nvPr/>
        </p:nvSpPr>
        <p:spPr bwMode="auto">
          <a:xfrm>
            <a:off x="5694377" y="2492375"/>
            <a:ext cx="620683" cy="461665"/>
          </a:xfrm>
          <a:prstGeom prst="rect">
            <a:avLst/>
          </a:prstGeom>
          <a:noFill/>
          <a:ln w="9525">
            <a:noFill/>
            <a:miter lim="800000"/>
          </a:ln>
          <a:effectLst/>
        </p:spPr>
        <p:txBody>
          <a:bodyPr wrap="none">
            <a:spAutoFit/>
          </a:bodyPr>
          <a:lstStyle/>
          <a:p>
            <a:pPr>
              <a:spcBef>
                <a:spcPct val="0"/>
              </a:spcBef>
              <a:buClrTx/>
              <a:buFontTx/>
              <a:buNone/>
            </a:pPr>
            <a:r>
              <a:rPr kumimoji="0" lang="en-US" altLang="zh-CN" sz="2400" b="1">
                <a:solidFill>
                  <a:schemeClr val="tx1"/>
                </a:solidFill>
                <a:effectLst/>
                <a:latin typeface="STXinwei" pitchFamily="2" charset="-122"/>
                <a:ea typeface="STXinwei" pitchFamily="2" charset="-122"/>
              </a:rPr>
              <a:t>esp</a:t>
            </a:r>
            <a:endParaRPr kumimoji="0" lang="en-US" altLang="zh-CN" sz="2400" b="1">
              <a:solidFill>
                <a:schemeClr val="tx1"/>
              </a:solidFill>
              <a:effectLst/>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xit"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1"/>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5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5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5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5"/>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37"/>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3"/>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2" nodeType="with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par>
                                <p:cTn id="107" presetID="1" presetClass="entr" presetSubtype="0" fill="hold" grpId="2"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6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61"/>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59"/>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5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7"/>
                                        </p:tgtEl>
                                        <p:attrNameLst>
                                          <p:attrName>style.visibility</p:attrName>
                                        </p:attrNameLst>
                                      </p:cBhvr>
                                      <p:to>
                                        <p:strVal val="hidden"/>
                                      </p:to>
                                    </p:set>
                                  </p:childTnLst>
                                </p:cTn>
                              </p:par>
                              <p:par>
                                <p:cTn id="119" presetID="1" presetClass="entr" presetSubtype="0" fill="hold" grpId="2" nodeType="withEffect">
                                  <p:stCondLst>
                                    <p:cond delay="0"/>
                                  </p:stCondLst>
                                  <p:childTnLst>
                                    <p:set>
                                      <p:cBhvr>
                                        <p:cTn id="120" dur="1" fill="hold">
                                          <p:stCondLst>
                                            <p:cond delay="0"/>
                                          </p:stCondLst>
                                        </p:cTn>
                                        <p:tgtEl>
                                          <p:spTgt spid="38"/>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4"/>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3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8"/>
                                        </p:tgtEl>
                                        <p:attrNameLst>
                                          <p:attrName>style.visibility</p:attrName>
                                        </p:attrNameLst>
                                      </p:cBhvr>
                                      <p:to>
                                        <p:strVal val="visible"/>
                                      </p:to>
                                    </p:set>
                                  </p:childTnLst>
                                </p:cTn>
                              </p:par>
                              <p:par>
                                <p:cTn id="133" presetID="1" presetClass="exit" presetSubtype="0" fill="hold" grpId="3" nodeType="withEffect">
                                  <p:stCondLst>
                                    <p:cond delay="0"/>
                                  </p:stCondLst>
                                  <p:childTnLst>
                                    <p:set>
                                      <p:cBhvr>
                                        <p:cTn id="134" dur="1" fill="hold">
                                          <p:stCondLst>
                                            <p:cond delay="0"/>
                                          </p:stCondLst>
                                        </p:cTn>
                                        <p:tgtEl>
                                          <p:spTgt spid="56"/>
                                        </p:tgtEl>
                                        <p:attrNameLst>
                                          <p:attrName>style.visibility</p:attrName>
                                        </p:attrNameLst>
                                      </p:cBhvr>
                                      <p:to>
                                        <p:strVal val="hidden"/>
                                      </p:to>
                                    </p:set>
                                  </p:childTnLst>
                                </p:cTn>
                              </p:par>
                              <p:par>
                                <p:cTn id="135" presetID="1" presetClass="exit" presetSubtype="0" fill="hold" grpId="3" nodeType="withEffect">
                                  <p:stCondLst>
                                    <p:cond delay="0"/>
                                  </p:stCondLst>
                                  <p:childTnLst>
                                    <p:set>
                                      <p:cBhvr>
                                        <p:cTn id="136" dur="1" fill="hold">
                                          <p:stCondLst>
                                            <p:cond delay="0"/>
                                          </p:stCondLst>
                                        </p:cTn>
                                        <p:tgtEl>
                                          <p:spTgt spid="5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28"/>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27"/>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41"/>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46"/>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45"/>
                                        </p:tgtEl>
                                        <p:attrNameLst>
                                          <p:attrName>style.visibility</p:attrName>
                                        </p:attrNameLst>
                                      </p:cBhvr>
                                      <p:to>
                                        <p:strVal val="hidden"/>
                                      </p:to>
                                    </p:set>
                                  </p:childTnLst>
                                </p:cTn>
                              </p:par>
                              <p:par>
                                <p:cTn id="153" presetID="1" presetClass="exit" presetSubtype="0" fill="hold" grpId="3" nodeType="withEffect">
                                  <p:stCondLst>
                                    <p:cond delay="0"/>
                                  </p:stCondLst>
                                  <p:childTnLst>
                                    <p:set>
                                      <p:cBhvr>
                                        <p:cTn id="154" dur="1" fill="hold">
                                          <p:stCondLst>
                                            <p:cond delay="0"/>
                                          </p:stCondLst>
                                        </p:cTn>
                                        <p:tgtEl>
                                          <p:spTgt spid="38"/>
                                        </p:tgtEl>
                                        <p:attrNameLst>
                                          <p:attrName>style.visibility</p:attrName>
                                        </p:attrNameLst>
                                      </p:cBhvr>
                                      <p:to>
                                        <p:strVal val="hidden"/>
                                      </p:to>
                                    </p:set>
                                  </p:childTnLst>
                                </p:cTn>
                              </p:par>
                              <p:par>
                                <p:cTn id="155" presetID="1" presetClass="exit" presetSubtype="0" fill="hold" grpId="3" nodeType="withEffect">
                                  <p:stCondLst>
                                    <p:cond delay="0"/>
                                  </p:stCondLst>
                                  <p:childTnLst>
                                    <p:set>
                                      <p:cBhvr>
                                        <p:cTn id="156" dur="1" fill="hold">
                                          <p:stCondLst>
                                            <p:cond delay="0"/>
                                          </p:stCondLst>
                                        </p:cTn>
                                        <p:tgtEl>
                                          <p:spTgt spid="37"/>
                                        </p:tgtEl>
                                        <p:attrNameLst>
                                          <p:attrName>style.visibility</p:attrName>
                                        </p:attrNameLst>
                                      </p:cBhvr>
                                      <p:to>
                                        <p:strVal val="hidden"/>
                                      </p:to>
                                    </p:set>
                                  </p:childTnLst>
                                </p:cTn>
                              </p:par>
                              <p:par>
                                <p:cTn id="157" presetID="1" presetClass="entr" presetSubtype="0" fill="hold" grpId="2" nodeType="withEffect">
                                  <p:stCondLst>
                                    <p:cond delay="0"/>
                                  </p:stCondLst>
                                  <p:childTnLst>
                                    <p:set>
                                      <p:cBhvr>
                                        <p:cTn id="158" dur="1" fill="hold">
                                          <p:stCondLst>
                                            <p:cond delay="0"/>
                                          </p:stCondLst>
                                        </p:cTn>
                                        <p:tgtEl>
                                          <p:spTgt spid="52"/>
                                        </p:tgtEl>
                                        <p:attrNameLst>
                                          <p:attrName>style.visibility</p:attrName>
                                        </p:attrNameLst>
                                      </p:cBhvr>
                                      <p:to>
                                        <p:strVal val="visible"/>
                                      </p:to>
                                    </p:set>
                                  </p:childTnLst>
                                </p:cTn>
                              </p:par>
                              <p:par>
                                <p:cTn id="159" presetID="1" presetClass="entr" presetSubtype="0" fill="hold" grpId="2" nodeType="withEffect">
                                  <p:stCondLst>
                                    <p:cond delay="0"/>
                                  </p:stCondLst>
                                  <p:childTnLst>
                                    <p:set>
                                      <p:cBhvr>
                                        <p:cTn id="160" dur="1" fill="hold">
                                          <p:stCondLst>
                                            <p:cond delay="0"/>
                                          </p:stCondLst>
                                        </p:cTn>
                                        <p:tgtEl>
                                          <p:spTgt spid="51"/>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30"/>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29"/>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4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3"/>
                                        </p:tgtEl>
                                        <p:attrNameLst>
                                          <p:attrName>style.visibility</p:attrName>
                                        </p:attrNameLst>
                                      </p:cBhvr>
                                      <p:to>
                                        <p:strVal val="visible"/>
                                      </p:to>
                                    </p:set>
                                  </p:childTnLst>
                                </p:cTn>
                              </p:par>
                              <p:par>
                                <p:cTn id="171" presetID="1" presetClass="exit" presetSubtype="0" fill="hold" grpId="3" nodeType="withEffect">
                                  <p:stCondLst>
                                    <p:cond delay="0"/>
                                  </p:stCondLst>
                                  <p:childTnLst>
                                    <p:set>
                                      <p:cBhvr>
                                        <p:cTn id="172" dur="1" fill="hold">
                                          <p:stCondLst>
                                            <p:cond delay="0"/>
                                          </p:stCondLst>
                                        </p:cTn>
                                        <p:tgtEl>
                                          <p:spTgt spid="51"/>
                                        </p:tgtEl>
                                        <p:attrNameLst>
                                          <p:attrName>style.visibility</p:attrName>
                                        </p:attrNameLst>
                                      </p:cBhvr>
                                      <p:to>
                                        <p:strVal val="hidden"/>
                                      </p:to>
                                    </p:set>
                                  </p:childTnLst>
                                </p:cTn>
                              </p:par>
                              <p:par>
                                <p:cTn id="173" presetID="1" presetClass="exit" presetSubtype="0" fill="hold" grpId="3" nodeType="withEffect">
                                  <p:stCondLst>
                                    <p:cond delay="0"/>
                                  </p:stCondLst>
                                  <p:childTnLst>
                                    <p:set>
                                      <p:cBhvr>
                                        <p:cTn id="174"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P spid="12" grpId="0" animBg="1"/>
      <p:bldP spid="12" grpId="1" animBg="1"/>
      <p:bldP spid="13" grpId="0"/>
      <p:bldP spid="13" grpId="1"/>
      <p:bldP spid="14" grpId="0"/>
      <p:bldP spid="14" grpId="1"/>
      <p:bldP spid="27" grpId="0" animBg="1"/>
      <p:bldP spid="27" grpId="1" animBg="1"/>
      <p:bldP spid="28" grpId="0"/>
      <p:bldP spid="28" grpId="1"/>
      <p:bldP spid="29" grpId="0" animBg="1"/>
      <p:bldP spid="29" grpId="1" animBg="1"/>
      <p:bldP spid="30" grpId="0"/>
      <p:bldP spid="30" grpId="1"/>
      <p:bldP spid="37" grpId="0" animBg="1"/>
      <p:bldP spid="37" grpId="1" animBg="1"/>
      <p:bldP spid="37" grpId="2" animBg="1"/>
      <p:bldP spid="37" grpId="3" animBg="1"/>
      <p:bldP spid="38" grpId="0"/>
      <p:bldP spid="38" grpId="1"/>
      <p:bldP spid="38" grpId="2"/>
      <p:bldP spid="38" grpId="3"/>
      <p:bldP spid="39" grpId="0" animBg="1"/>
      <p:bldP spid="39" grpId="1" animBg="1"/>
      <p:bldP spid="40" grpId="0" animBg="1"/>
      <p:bldP spid="40" grpId="1" animBg="1"/>
      <p:bldP spid="41" grpId="0"/>
      <p:bldP spid="41" grpId="1"/>
      <p:bldP spid="42" grpId="0" animBg="1"/>
      <p:bldP spid="42" grpId="1" animBg="1"/>
      <p:bldP spid="43" grpId="0"/>
      <p:bldP spid="44" grpId="0" animBg="1"/>
      <p:bldP spid="45" grpId="0" animBg="1"/>
      <p:bldP spid="45" grpId="1" animBg="1"/>
      <p:bldP spid="46" grpId="0" animBg="1"/>
      <p:bldP spid="46" grpId="1" animBg="1"/>
      <p:bldP spid="47" grpId="0" animBg="1"/>
      <p:bldP spid="47" grpId="1" animBg="1"/>
      <p:bldP spid="48" grpId="0" animBg="1"/>
      <p:bldP spid="49" grpId="0"/>
      <p:bldP spid="49" grpId="1"/>
      <p:bldP spid="50" grpId="0" animBg="1"/>
      <p:bldP spid="50" grpId="1" animBg="1"/>
      <p:bldP spid="51" grpId="0"/>
      <p:bldP spid="51" grpId="1"/>
      <p:bldP spid="51" grpId="2"/>
      <p:bldP spid="51" grpId="3"/>
      <p:bldP spid="52" grpId="0" animBg="1"/>
      <p:bldP spid="52" grpId="1" animBg="1"/>
      <p:bldP spid="52" grpId="2" animBg="1"/>
      <p:bldP spid="52" grpId="3" animBg="1"/>
      <p:bldP spid="53" grpId="0"/>
      <p:bldP spid="53" grpId="1"/>
      <p:bldP spid="54" grpId="0" animBg="1"/>
      <p:bldP spid="54" grpId="1" animBg="1"/>
      <p:bldP spid="55" grpId="0"/>
      <p:bldP spid="55" grpId="1"/>
      <p:bldP spid="55" grpId="2"/>
      <p:bldP spid="55" grpId="3"/>
      <p:bldP spid="56" grpId="0" animBg="1"/>
      <p:bldP spid="56" grpId="1" animBg="1"/>
      <p:bldP spid="56" grpId="2" animBg="1"/>
      <p:bldP spid="56" grpId="3" animBg="1"/>
      <p:bldP spid="57" grpId="0" animBg="1"/>
      <p:bldP spid="57" grpId="1" animBg="1"/>
      <p:bldP spid="58" grpId="0" animBg="1"/>
      <p:bldP spid="58" grpId="1" animBg="1"/>
      <p:bldP spid="59" grpId="0" animBg="1"/>
      <p:bldP spid="59" grpId="1" animBg="1"/>
      <p:bldP spid="60" grpId="0" animBg="1"/>
      <p:bldP spid="60" grpId="1" animBg="1"/>
      <p:bldP spid="61" grpId="0"/>
      <p:bldP spid="6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文新魏"/>
                <a:ea typeface="华文新魏"/>
              </a:rPr>
              <a:t>操作系统的基础抽象</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11" name="内容占位符 3"/>
          <p:cNvSpPr>
            <a:spLocks noGrp="1"/>
          </p:cNvSpPr>
          <p:nvPr>
            <p:ph idx="1"/>
          </p:nvPr>
        </p:nvSpPr>
        <p:spPr>
          <a:xfrm>
            <a:off x="179512" y="1340768"/>
            <a:ext cx="8856984" cy="4968552"/>
          </a:xfrm>
        </p:spPr>
        <p:txBody>
          <a:bodyPr/>
          <a:lstStyle/>
          <a:p>
            <a:pPr eaLnBrk="1" hangingPunct="1"/>
            <a:r>
              <a:rPr lang="zh-CN" altLang="en-US" dirty="0">
                <a:latin typeface="华文新魏"/>
                <a:ea typeface="华文新魏"/>
              </a:rPr>
              <a:t>物理资源分类</a:t>
            </a:r>
            <a:endParaRPr lang="en-US" altLang="zh-CN" dirty="0">
              <a:latin typeface="华文新魏"/>
              <a:ea typeface="华文新魏"/>
            </a:endParaRPr>
          </a:p>
          <a:p>
            <a:pPr lvl="1" eaLnBrk="1" hangingPunct="1"/>
            <a:r>
              <a:rPr lang="zh-CN" altLang="en-US" dirty="0">
                <a:latin typeface="华文新魏"/>
                <a:ea typeface="华文新魏"/>
              </a:rPr>
              <a:t>计算类资源：处理器</a:t>
            </a:r>
            <a:endParaRPr lang="en-US" altLang="zh-CN" dirty="0">
              <a:latin typeface="华文新魏"/>
              <a:ea typeface="华文新魏"/>
            </a:endParaRPr>
          </a:p>
          <a:p>
            <a:pPr lvl="1" eaLnBrk="1" hangingPunct="1"/>
            <a:r>
              <a:rPr lang="zh-CN" altLang="en-US" dirty="0">
                <a:latin typeface="华文新魏"/>
                <a:ea typeface="华文新魏"/>
              </a:rPr>
              <a:t>存储类资源：内存、外存</a:t>
            </a:r>
            <a:endParaRPr lang="en-US" altLang="zh-CN" dirty="0">
              <a:latin typeface="华文新魏"/>
              <a:ea typeface="华文新魏"/>
            </a:endParaRPr>
          </a:p>
          <a:p>
            <a:pPr lvl="1" eaLnBrk="1" hangingPunct="1"/>
            <a:r>
              <a:rPr lang="zh-CN" altLang="en-US" dirty="0">
                <a:latin typeface="华文新魏"/>
                <a:ea typeface="华文新魏"/>
              </a:rPr>
              <a:t>接口类资源：外部设备</a:t>
            </a:r>
            <a:endParaRPr lang="en-US" altLang="zh-CN" dirty="0">
              <a:latin typeface="华文新魏"/>
              <a:ea typeface="华文新魏"/>
            </a:endParaRPr>
          </a:p>
          <a:p>
            <a:pPr eaLnBrk="1" hangingPunct="1"/>
            <a:r>
              <a:rPr lang="zh-CN" altLang="en-US" dirty="0">
                <a:latin typeface="华文新魏"/>
                <a:ea typeface="华文新魏"/>
              </a:rPr>
              <a:t>现代操作系统的基础抽象</a:t>
            </a:r>
            <a:endParaRPr lang="en-US" altLang="zh-CN" dirty="0">
              <a:latin typeface="华文新魏"/>
              <a:ea typeface="华文新魏"/>
            </a:endParaRPr>
          </a:p>
          <a:p>
            <a:pPr lvl="1" eaLnBrk="1" hangingPunct="1"/>
            <a:r>
              <a:rPr lang="zh-CN" altLang="en-US" dirty="0">
                <a:latin typeface="华文新魏"/>
                <a:ea typeface="华文新魏"/>
              </a:rPr>
              <a:t>进程抽象</a:t>
            </a:r>
            <a:endParaRPr lang="en-US" altLang="zh-CN" dirty="0">
              <a:latin typeface="华文新魏"/>
              <a:ea typeface="华文新魏"/>
            </a:endParaRPr>
          </a:p>
          <a:p>
            <a:pPr lvl="1" eaLnBrk="1" hangingPunct="1"/>
            <a:r>
              <a:rPr lang="zh-CN" altLang="en-US" dirty="0">
                <a:latin typeface="华文新魏"/>
                <a:ea typeface="华文新魏"/>
              </a:rPr>
              <a:t>虚存抽象</a:t>
            </a:r>
            <a:endParaRPr lang="en-US" altLang="zh-CN" dirty="0">
              <a:latin typeface="华文新魏"/>
              <a:ea typeface="华文新魏"/>
            </a:endParaRPr>
          </a:p>
          <a:p>
            <a:pPr lvl="1" eaLnBrk="1" hangingPunct="1"/>
            <a:r>
              <a:rPr lang="zh-CN" altLang="en-US" dirty="0">
                <a:latin typeface="华文新魏"/>
                <a:ea typeface="华文新魏"/>
              </a:rPr>
              <a:t>文件抽象</a:t>
            </a:r>
            <a:endParaRPr lang="zh-CN" altLang="en-US" dirty="0">
              <a:latin typeface="华文新魏"/>
              <a:ea typeface="华文新魏"/>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r>
              <a:rPr kumimoji="1" lang="zh-CN" altLang="en-US" dirty="0">
                <a:solidFill>
                  <a:srgbClr val="FF0000"/>
                </a:solidFill>
              </a:rPr>
              <a:t>操作系统概观</a:t>
            </a:r>
            <a:endParaRPr kumimoji="1" lang="en-US" altLang="zh-CN" dirty="0">
              <a:solidFill>
                <a:srgbClr val="FF0000"/>
              </a:solidFill>
            </a:endParaRPr>
          </a:p>
          <a:p>
            <a:r>
              <a:rPr kumimoji="1" lang="zh-CN" altLang="en-US" dirty="0"/>
              <a:t>操作系统形成和发展</a:t>
            </a:r>
            <a:endParaRPr kumimoji="1" lang="en-US" altLang="zh-CN" dirty="0"/>
          </a:p>
          <a:p>
            <a:r>
              <a:rPr kumimoji="1" lang="zh-CN" altLang="en-US" dirty="0"/>
              <a:t>操作系统基本服务和用户接口</a:t>
            </a:r>
            <a:endParaRPr kumimoji="1" lang="en-US" altLang="zh-CN" dirty="0"/>
          </a:p>
          <a:p>
            <a:r>
              <a:rPr kumimoji="1" lang="zh-CN" altLang="en-US" dirty="0"/>
              <a:t>操作系统结构和运行模型 </a:t>
            </a:r>
            <a:endParaRPr kumimoji="1" lang="en-US" altLang="zh-CN"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539552" y="1556792"/>
            <a:ext cx="4032448" cy="4680520"/>
          </a:xfrm>
          <a:prstGeom prst="rect">
            <a:avLst/>
          </a:prstGeom>
          <a:solidFill>
            <a:srgbClr val="CC99FF"/>
          </a:solidFill>
          <a:ln w="9525">
            <a:solidFill>
              <a:srgbClr val="000000"/>
            </a:solidFill>
            <a:miter lim="800000"/>
          </a:ln>
          <a:effectLst>
            <a:outerShdw dist="107763" dir="18900000" algn="ctr" rotWithShape="0">
              <a:srgbClr val="808080">
                <a:alpha val="50000"/>
              </a:srgbClr>
            </a:outerShdw>
          </a:effectLst>
        </p:spPr>
        <p:txBody>
          <a:bodyPr/>
          <a:lstStyle/>
          <a:p>
            <a:pPr>
              <a:defRPr/>
            </a:pPr>
            <a:r>
              <a:rPr lang="zh-CN" altLang="en-US" sz="2400" b="1" spc="-100" dirty="0">
                <a:solidFill>
                  <a:srgbClr val="FF0000"/>
                </a:solidFill>
                <a:latin typeface="STXinwei" pitchFamily="2" charset="-122"/>
                <a:ea typeface="STXinwei" pitchFamily="2" charset="-122"/>
                <a:cs typeface="Times"/>
              </a:rPr>
              <a:t>进 程（</a:t>
            </a:r>
            <a:r>
              <a:rPr lang="en-US" altLang="zh-CN" sz="2400" b="1" spc="-100" dirty="0">
                <a:solidFill>
                  <a:srgbClr val="FF0000"/>
                </a:solidFill>
                <a:latin typeface="STXinwei" pitchFamily="2" charset="-122"/>
                <a:ea typeface="STXinwei" pitchFamily="2" charset="-122"/>
                <a:cs typeface="Times"/>
              </a:rPr>
              <a:t>process</a:t>
            </a:r>
            <a:r>
              <a:rPr lang="zh-CN" altLang="en-US" sz="2400" b="1" spc="-100" dirty="0">
                <a:solidFill>
                  <a:srgbClr val="FF0000"/>
                </a:solidFill>
                <a:latin typeface="STXinwei" pitchFamily="2" charset="-122"/>
                <a:ea typeface="STXinwei" pitchFamily="2" charset="-122"/>
                <a:cs typeface="Times"/>
              </a:rPr>
              <a:t>）</a:t>
            </a:r>
            <a:endParaRPr lang="en-US" altLang="zh-CN" sz="2400" b="1" spc="-100" dirty="0">
              <a:solidFill>
                <a:srgbClr val="FF0000"/>
              </a:solidFill>
              <a:latin typeface="STXinwei" pitchFamily="2" charset="-122"/>
              <a:ea typeface="STXinwei" pitchFamily="2" charset="-122"/>
              <a:cs typeface="Times"/>
            </a:endParaRPr>
          </a:p>
          <a:p>
            <a:pPr>
              <a:defRPr/>
            </a:pPr>
            <a:r>
              <a:rPr lang="zh-CN" altLang="en-US" sz="2000" b="1" spc="-100" dirty="0">
                <a:latin typeface="STXinwei" pitchFamily="2" charset="-122"/>
                <a:ea typeface="STXinwei" pitchFamily="2" charset="-122"/>
                <a:cs typeface="Times"/>
              </a:rPr>
              <a:t>（进程是处理器的一种抽象）</a:t>
            </a:r>
            <a:endParaRPr lang="zh-CN" altLang="en-US" sz="2000" b="1" spc="-100" dirty="0">
              <a:latin typeface="STXinwei" pitchFamily="2" charset="-122"/>
              <a:ea typeface="STXinwei" pitchFamily="2" charset="-122"/>
              <a:cs typeface="Times"/>
            </a:endParaRPr>
          </a:p>
          <a:p>
            <a:pPr algn="just">
              <a:spcBef>
                <a:spcPts val="1550"/>
              </a:spcBef>
              <a:spcAft>
                <a:spcPts val="775"/>
              </a:spcAft>
              <a:defRPr/>
            </a:pPr>
            <a:r>
              <a:rPr lang="zh-CN" altLang="en-US" sz="2000" b="1" dirty="0">
                <a:solidFill>
                  <a:srgbClr val="0000FF"/>
                </a:solidFill>
                <a:latin typeface="STXinwei" pitchFamily="2" charset="-122"/>
                <a:ea typeface="STXinwei" pitchFamily="2" charset="-122"/>
                <a:cs typeface="Times"/>
              </a:rPr>
              <a:t>用户：</a:t>
            </a:r>
            <a:r>
              <a:rPr lang="zh-CN" altLang="en-US" sz="2000" b="1" dirty="0">
                <a:latin typeface="STXinwei" pitchFamily="2" charset="-122"/>
                <a:ea typeface="STXinwei" pitchFamily="2" charset="-122"/>
                <a:cs typeface="Times"/>
              </a:rPr>
              <a:t>运行应用程序，以进程方式执行</a:t>
            </a:r>
            <a:endParaRPr lang="zh-CN" altLang="en-US" sz="2000" b="1" dirty="0">
              <a:latin typeface="STXinwei" pitchFamily="2" charset="-122"/>
              <a:ea typeface="STXinwei" pitchFamily="2" charset="-122"/>
              <a:cs typeface="Times"/>
            </a:endParaRPr>
          </a:p>
          <a:p>
            <a:pPr algn="just">
              <a:spcBef>
                <a:spcPts val="1550"/>
              </a:spcBef>
              <a:spcAft>
                <a:spcPts val="775"/>
              </a:spcAft>
              <a:defRPr/>
            </a:pPr>
            <a:r>
              <a:rPr lang="en-US" altLang="zh-CN" sz="2000" b="1" dirty="0">
                <a:latin typeface="STXinwei" pitchFamily="2" charset="-122"/>
                <a:ea typeface="STXinwei" pitchFamily="2" charset="-122"/>
                <a:cs typeface="Times"/>
              </a:rPr>
              <a:t>—</a:t>
            </a:r>
            <a:r>
              <a:rPr lang="zh-CN" altLang="en-US" sz="2000" b="1" dirty="0">
                <a:solidFill>
                  <a:srgbClr val="0000FF"/>
                </a:solidFill>
                <a:latin typeface="STXinwei" pitchFamily="2" charset="-122"/>
                <a:ea typeface="STXinwei" pitchFamily="2" charset="-122"/>
                <a:cs typeface="Times"/>
              </a:rPr>
              <a:t>虚拟机界面</a:t>
            </a:r>
            <a:r>
              <a:rPr lang="en-US" altLang="zh-CN" sz="2000" b="1" dirty="0">
                <a:latin typeface="STXinwei" pitchFamily="2" charset="-122"/>
                <a:ea typeface="STXinwei" pitchFamily="2" charset="-122"/>
                <a:cs typeface="Times"/>
              </a:rPr>
              <a:t>—fork()</a:t>
            </a:r>
            <a:r>
              <a:rPr lang="zh-CN" altLang="en-US" sz="2000" b="1" dirty="0">
                <a:latin typeface="STXinwei" pitchFamily="2" charset="-122"/>
                <a:ea typeface="STXinwei" pitchFamily="2" charset="-122"/>
                <a:cs typeface="Times"/>
              </a:rPr>
              <a:t>、</a:t>
            </a:r>
            <a:r>
              <a:rPr lang="en-US" altLang="zh-CN" sz="2000" b="1" dirty="0">
                <a:latin typeface="STXinwei" pitchFamily="2" charset="-122"/>
                <a:ea typeface="STXinwei" pitchFamily="2" charset="-122"/>
                <a:cs typeface="Times"/>
              </a:rPr>
              <a:t>wait()</a:t>
            </a:r>
            <a:r>
              <a:rPr lang="zh-CN" altLang="en-US" sz="2000" b="1" dirty="0">
                <a:latin typeface="STXinwei" pitchFamily="2" charset="-122"/>
                <a:ea typeface="STXinwei" pitchFamily="2" charset="-122"/>
                <a:cs typeface="Times"/>
              </a:rPr>
              <a:t>、</a:t>
            </a:r>
            <a:r>
              <a:rPr lang="en-US" altLang="zh-CN" sz="2000" b="1" dirty="0">
                <a:latin typeface="STXinwei" pitchFamily="2" charset="-122"/>
                <a:ea typeface="STXinwei" pitchFamily="2" charset="-122"/>
                <a:cs typeface="Times"/>
              </a:rPr>
              <a:t>exec()</a:t>
            </a:r>
            <a:r>
              <a:rPr lang="is-IS" altLang="zh-CN" sz="2000" b="1" dirty="0">
                <a:latin typeface="STXinwei" pitchFamily="2" charset="-122"/>
                <a:ea typeface="STXinwei" pitchFamily="2" charset="-122"/>
                <a:cs typeface="Times"/>
              </a:rPr>
              <a:t>…</a:t>
            </a:r>
            <a:r>
              <a:rPr lang="en-US" altLang="zh-CN" sz="2000" b="1" dirty="0">
                <a:latin typeface="STXinwei" pitchFamily="2" charset="-122"/>
                <a:ea typeface="STXinwei" pitchFamily="2" charset="-122"/>
                <a:cs typeface="Times"/>
              </a:rPr>
              <a:t>..</a:t>
            </a:r>
            <a:endParaRPr lang="is-IS" altLang="zh-CN" sz="2000" b="1" dirty="0">
              <a:latin typeface="STXinwei" pitchFamily="2" charset="-122"/>
              <a:ea typeface="STXinwei" pitchFamily="2" charset="-122"/>
              <a:cs typeface="Times"/>
            </a:endParaRPr>
          </a:p>
          <a:p>
            <a:pPr algn="l">
              <a:spcBef>
                <a:spcPts val="1550"/>
              </a:spcBef>
              <a:spcAft>
                <a:spcPts val="775"/>
              </a:spcAft>
              <a:defRPr/>
            </a:pPr>
            <a:r>
              <a:rPr lang="zh-CN" altLang="en-US" sz="2000" b="1" dirty="0">
                <a:latin typeface="STXinwei" pitchFamily="2" charset="-122"/>
                <a:ea typeface="STXinwei" pitchFamily="2" charset="-122"/>
                <a:cs typeface="Times"/>
              </a:rPr>
              <a:t>   </a:t>
            </a:r>
            <a:r>
              <a:rPr lang="en-US" altLang="zh-CN" sz="2000" b="1" dirty="0">
                <a:latin typeface="STXinwei" pitchFamily="2" charset="-122"/>
                <a:ea typeface="STXinwei" pitchFamily="2" charset="-122"/>
                <a:cs typeface="Times"/>
              </a:rPr>
              <a:t>OS</a:t>
            </a:r>
            <a:r>
              <a:rPr lang="zh-CN" altLang="en-US" sz="2000" b="1" dirty="0">
                <a:latin typeface="STXinwei" pitchFamily="2" charset="-122"/>
                <a:ea typeface="STXinwei" pitchFamily="2" charset="-122"/>
                <a:cs typeface="Times"/>
              </a:rPr>
              <a:t>：进程及其管理</a:t>
            </a:r>
            <a:endParaRPr lang="en-US" altLang="zh-CN" sz="2000" b="1" dirty="0">
              <a:latin typeface="STXinwei" pitchFamily="2" charset="-122"/>
              <a:ea typeface="STXinwei" pitchFamily="2" charset="-122"/>
              <a:cs typeface="Times"/>
            </a:endParaRPr>
          </a:p>
          <a:p>
            <a:pPr algn="just">
              <a:spcBef>
                <a:spcPts val="1550"/>
              </a:spcBef>
              <a:spcAft>
                <a:spcPts val="775"/>
              </a:spcAft>
              <a:defRPr/>
            </a:pPr>
            <a:r>
              <a:rPr lang="en-US" altLang="zh-CN" sz="2000" b="1" dirty="0">
                <a:latin typeface="STXinwei" pitchFamily="2" charset="-122"/>
                <a:ea typeface="STXinwei" pitchFamily="2" charset="-122"/>
                <a:cs typeface="Times"/>
              </a:rPr>
              <a:t>—</a:t>
            </a:r>
            <a:r>
              <a:rPr lang="zh-CN" altLang="en-US" sz="2000" b="1" dirty="0">
                <a:solidFill>
                  <a:srgbClr val="0000FF"/>
                </a:solidFill>
                <a:latin typeface="STXinwei" pitchFamily="2" charset="-122"/>
                <a:ea typeface="STXinwei" pitchFamily="2" charset="-122"/>
                <a:cs typeface="Times"/>
              </a:rPr>
              <a:t>物理机界面</a:t>
            </a:r>
            <a:r>
              <a:rPr lang="en-US" altLang="zh-CN" sz="2000" b="1" dirty="0">
                <a:latin typeface="STXinwei" pitchFamily="2" charset="-122"/>
                <a:ea typeface="STXinwei" pitchFamily="2" charset="-122"/>
                <a:cs typeface="Times"/>
              </a:rPr>
              <a:t>—</a:t>
            </a:r>
            <a:r>
              <a:rPr lang="zh-CN" altLang="en-US" sz="2000" b="1" dirty="0">
                <a:latin typeface="STXinwei" pitchFamily="2" charset="-122"/>
                <a:ea typeface="STXinwei" pitchFamily="2" charset="-122"/>
                <a:cs typeface="Times"/>
              </a:rPr>
              <a:t>进程调度和上下文切换</a:t>
            </a:r>
            <a:endParaRPr lang="en-US" altLang="zh-CN" sz="2000" b="1" dirty="0">
              <a:latin typeface="STXinwei" pitchFamily="2" charset="-122"/>
              <a:ea typeface="STXinwei" pitchFamily="2" charset="-122"/>
              <a:cs typeface="Times"/>
            </a:endParaRPr>
          </a:p>
          <a:p>
            <a:pPr algn="l">
              <a:spcBef>
                <a:spcPts val="1550"/>
              </a:spcBef>
              <a:spcAft>
                <a:spcPts val="775"/>
              </a:spcAft>
              <a:defRPr/>
            </a:pPr>
            <a:r>
              <a:rPr lang="zh-CN" altLang="zh-CN" sz="2000" b="1" dirty="0">
                <a:latin typeface="STXinwei" pitchFamily="2" charset="-122"/>
                <a:ea typeface="STXinwei" pitchFamily="2" charset="-122"/>
                <a:cs typeface="Times"/>
              </a:rPr>
              <a:t> </a:t>
            </a:r>
            <a:r>
              <a:rPr lang="zh-CN" altLang="en-US" sz="2000" b="1" dirty="0">
                <a:latin typeface="STXinwei" pitchFamily="2" charset="-122"/>
                <a:ea typeface="STXinwei" pitchFamily="2" charset="-122"/>
                <a:cs typeface="Times"/>
              </a:rPr>
              <a:t>   硬件：处理器</a:t>
            </a:r>
            <a:endParaRPr lang="zh-CN" altLang="en-US" sz="2000" b="1" dirty="0">
              <a:latin typeface="STXinwei" pitchFamily="2" charset="-122"/>
              <a:ea typeface="STXinwei" pitchFamily="2" charset="-122"/>
              <a:cs typeface="Times"/>
            </a:endParaRPr>
          </a:p>
          <a:p>
            <a:pPr>
              <a:defRPr/>
            </a:pPr>
            <a:endParaRPr lang="zh-CN" sz="2400" dirty="0">
              <a:latin typeface="STXinwei" pitchFamily="2" charset="-122"/>
              <a:ea typeface="STXinwei" pitchFamily="2" charset="-122"/>
            </a:endParaRPr>
          </a:p>
        </p:txBody>
      </p:sp>
      <p:sp>
        <p:nvSpPr>
          <p:cNvPr id="22545" name="Text Box 17"/>
          <p:cNvSpPr txBox="1">
            <a:spLocks noChangeArrowheads="1"/>
          </p:cNvSpPr>
          <p:nvPr/>
        </p:nvSpPr>
        <p:spPr bwMode="auto">
          <a:xfrm>
            <a:off x="5003800" y="2205162"/>
            <a:ext cx="3528640" cy="3600102"/>
          </a:xfrm>
          <a:prstGeom prst="rect">
            <a:avLst/>
          </a:prstGeom>
          <a:solidFill>
            <a:srgbClr val="00CCFF"/>
          </a:solidFill>
          <a:ln w="9525">
            <a:solidFill>
              <a:srgbClr val="000000"/>
            </a:solidFill>
            <a:miter lim="800000"/>
          </a:ln>
          <a:effectLst>
            <a:outerShdw dist="35921" dir="2700000" algn="ctr" rotWithShape="0">
              <a:srgbClr val="B2B2B2"/>
            </a:outerShdw>
          </a:effectLst>
        </p:spPr>
        <p:txBody>
          <a:bodyPr/>
          <a:lstStyle/>
          <a:p>
            <a:pPr algn="l">
              <a:defRPr/>
            </a:pPr>
            <a:r>
              <a:rPr lang="zh-CN" altLang="en-US" sz="2000" b="1" spc="-100" dirty="0">
                <a:latin typeface="STXinwei" pitchFamily="2" charset="-122"/>
                <a:ea typeface="STXinwei" pitchFamily="2" charset="-122"/>
              </a:rPr>
              <a:t>    </a:t>
            </a:r>
            <a:r>
              <a:rPr lang="zh-CN" altLang="zh-CN" sz="2000" b="1" spc="-100" dirty="0">
                <a:latin typeface="STXinwei" pitchFamily="2" charset="-122"/>
                <a:ea typeface="STXinwei" pitchFamily="2" charset="-122"/>
              </a:rPr>
              <a:t>进程是对于进入内存的执行程序在处理器上</a:t>
            </a:r>
            <a:r>
              <a:rPr lang="zh-CN" altLang="zh-CN" sz="2000" b="1" spc="-100" dirty="0">
                <a:solidFill>
                  <a:srgbClr val="FF0000"/>
                </a:solidFill>
                <a:latin typeface="STXinwei" pitchFamily="2" charset="-122"/>
                <a:ea typeface="STXinwei" pitchFamily="2" charset="-122"/>
              </a:rPr>
              <a:t>操作的状态集的一个抽象</a:t>
            </a:r>
            <a:r>
              <a:rPr lang="zh-CN" altLang="en-US" sz="2000" b="1" spc="-100" dirty="0">
                <a:latin typeface="STXinwei" pitchFamily="2" charset="-122"/>
                <a:ea typeface="STXinwei" pitchFamily="2" charset="-122"/>
              </a:rPr>
              <a:t>。</a:t>
            </a:r>
            <a:r>
              <a:rPr lang="zh-CN" altLang="zh-CN" sz="2000" b="1" spc="-100" dirty="0">
                <a:latin typeface="STXinwei" pitchFamily="2" charset="-122"/>
                <a:ea typeface="STXinwei" pitchFamily="2" charset="-122"/>
              </a:rPr>
              <a:t>进程抽象的效果是让用户感觉到有自己独享的处理器，从而，可为用户提供</a:t>
            </a:r>
            <a:r>
              <a:rPr lang="zh-CN" altLang="zh-CN" sz="2000" b="1" spc="-100" dirty="0">
                <a:solidFill>
                  <a:srgbClr val="FF0000"/>
                </a:solidFill>
                <a:latin typeface="STXinwei" pitchFamily="2" charset="-122"/>
                <a:ea typeface="STXinwei" pitchFamily="2" charset="-122"/>
              </a:rPr>
              <a:t>多任务</a:t>
            </a:r>
            <a:r>
              <a:rPr lang="zh-CN" altLang="zh-CN" sz="2000" b="1" spc="-100" dirty="0">
                <a:latin typeface="STXinwei" pitchFamily="2" charset="-122"/>
                <a:ea typeface="STXinwei" pitchFamily="2" charset="-122"/>
              </a:rPr>
              <a:t>操作系统和</a:t>
            </a:r>
            <a:r>
              <a:rPr lang="zh-CN" altLang="zh-CN" sz="2000" b="1" spc="-100" dirty="0">
                <a:solidFill>
                  <a:srgbClr val="FF0000"/>
                </a:solidFill>
                <a:latin typeface="STXinwei" pitchFamily="2" charset="-122"/>
                <a:ea typeface="STXinwei" pitchFamily="2" charset="-122"/>
              </a:rPr>
              <a:t>分时</a:t>
            </a:r>
            <a:r>
              <a:rPr lang="zh-CN" altLang="zh-CN" sz="2000" b="1" spc="-100" dirty="0">
                <a:latin typeface="STXinwei" pitchFamily="2" charset="-122"/>
                <a:ea typeface="STXinwei" pitchFamily="2" charset="-122"/>
              </a:rPr>
              <a:t>操作系统。</a:t>
            </a:r>
            <a:endParaRPr lang="en-US" altLang="zh-CN" sz="2000" b="1" spc="-100" dirty="0">
              <a:latin typeface="STXinwei" pitchFamily="2" charset="-122"/>
              <a:ea typeface="STXinwei" pitchFamily="2" charset="-122"/>
            </a:endParaRPr>
          </a:p>
          <a:p>
            <a:pPr algn="l">
              <a:defRPr/>
            </a:pPr>
            <a:r>
              <a:rPr lang="zh-CN" altLang="zh-CN" sz="2000" b="1" spc="-100" dirty="0">
                <a:latin typeface="STXinwei" pitchFamily="2" charset="-122"/>
                <a:ea typeface="STXinwei" pitchFamily="2" charset="-122"/>
              </a:rPr>
              <a:t> </a:t>
            </a:r>
            <a:r>
              <a:rPr lang="zh-CN" altLang="en-US" sz="2000" b="1" spc="-100" dirty="0">
                <a:latin typeface="STXinwei" pitchFamily="2" charset="-122"/>
                <a:ea typeface="STXinwei" pitchFamily="2" charset="-122"/>
              </a:rPr>
              <a:t>    进程是并发和并行操作的基础。概念上每个进程都是一个自治执行单元；实际上是透明地共享一个或多个处理器。</a:t>
            </a:r>
            <a:endParaRPr lang="zh-CN" altLang="zh-CN" sz="2000" b="1" spc="-100" dirty="0">
              <a:latin typeface="STXinwei" pitchFamily="2" charset="-122"/>
              <a:ea typeface="STXinwei" pitchFamily="2" charset="-122"/>
            </a:endParaRPr>
          </a:p>
          <a:p>
            <a:pPr algn="just">
              <a:defRPr/>
            </a:pPr>
            <a:endParaRPr lang="en-US" altLang="zh-CN" sz="1500" dirty="0">
              <a:latin typeface="STXinwei" pitchFamily="2" charset="-122"/>
              <a:ea typeface="STXinwei" pitchFamily="2" charset="-122"/>
            </a:endParaRPr>
          </a:p>
          <a:p>
            <a:pPr algn="just">
              <a:defRPr/>
            </a:pPr>
            <a:endParaRPr lang="zh-CN" altLang="zh-CN" sz="1100" dirty="0">
              <a:latin typeface="STXinwei" pitchFamily="2" charset="-122"/>
              <a:ea typeface="STXinwei" pitchFamily="2" charset="-122"/>
            </a:endParaRPr>
          </a:p>
        </p:txBody>
      </p:sp>
      <p:sp>
        <p:nvSpPr>
          <p:cNvPr id="3" name="标题 2"/>
          <p:cNvSpPr>
            <a:spLocks noGrp="1"/>
          </p:cNvSpPr>
          <p:nvPr>
            <p:ph type="title"/>
          </p:nvPr>
        </p:nvSpPr>
        <p:spPr/>
        <p:txBody>
          <a:bodyPr/>
          <a:lstStyle/>
          <a:p>
            <a:r>
              <a:rPr lang="zh-CN" altLang="en-US" dirty="0">
                <a:latin typeface="华文新魏"/>
                <a:ea typeface="华文新魏"/>
              </a:rPr>
              <a:t>操作系统的基础抽象</a:t>
            </a:r>
            <a:r>
              <a:rPr lang="en-US" altLang="zh-CN" dirty="0">
                <a:latin typeface="华文新魏"/>
                <a:ea typeface="华文新魏"/>
              </a:rPr>
              <a:t>—</a:t>
            </a:r>
            <a:r>
              <a:rPr lang="zh-CN" altLang="en-US" dirty="0">
                <a:solidFill>
                  <a:srgbClr val="FF0000"/>
                </a:solidFill>
                <a:latin typeface="华文新魏"/>
                <a:ea typeface="华文新魏"/>
              </a:rPr>
              <a:t>进程抽象</a:t>
            </a:r>
            <a:endParaRPr kumimoji="1" lang="zh-CN" altLang="en-US" dirty="0">
              <a:solidFill>
                <a:srgbClr val="FF0000"/>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45"/>
                                        </p:tgtEl>
                                        <p:attrNameLst>
                                          <p:attrName>style.visibility</p:attrName>
                                        </p:attrNameLst>
                                      </p:cBhvr>
                                      <p:to>
                                        <p:strVal val="visible"/>
                                      </p:to>
                                    </p:set>
                                    <p:animEffect transition="in" filter="wheel(4)">
                                      <p:cBhvr>
                                        <p:cTn id="7" dur="20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Text Box 11"/>
          <p:cNvSpPr txBox="1">
            <a:spLocks noChangeArrowheads="1"/>
          </p:cNvSpPr>
          <p:nvPr/>
        </p:nvSpPr>
        <p:spPr bwMode="auto">
          <a:xfrm>
            <a:off x="683568" y="1989138"/>
            <a:ext cx="3601095" cy="3744118"/>
          </a:xfrm>
          <a:prstGeom prst="rect">
            <a:avLst/>
          </a:prstGeom>
          <a:solidFill>
            <a:srgbClr val="CCFF99"/>
          </a:solidFill>
          <a:ln w="9525">
            <a:solidFill>
              <a:srgbClr val="000000"/>
            </a:solidFill>
            <a:miter lim="800000"/>
          </a:ln>
          <a:effectLst>
            <a:outerShdw blurRad="50800" dist="38100" dir="18900000" algn="bl" rotWithShape="0">
              <a:prstClr val="black">
                <a:alpha val="40000"/>
              </a:prstClr>
            </a:outerShdw>
          </a:effectLst>
        </p:spPr>
        <p:txBody>
          <a:bodyPr/>
          <a:lstStyle/>
          <a:p>
            <a:pPr>
              <a:spcAft>
                <a:spcPts val="1200"/>
              </a:spcAft>
              <a:defRPr/>
            </a:pPr>
            <a:r>
              <a:rPr lang="zh-CN" altLang="en-US" sz="2400" b="1" spc="-100" dirty="0">
                <a:solidFill>
                  <a:srgbClr val="FF0000"/>
                </a:solidFill>
                <a:latin typeface="STXinwei" pitchFamily="2" charset="-122"/>
                <a:ea typeface="STXinwei" pitchFamily="2" charset="-122"/>
                <a:cs typeface="Times"/>
              </a:rPr>
              <a:t>虚 存</a:t>
            </a:r>
            <a:r>
              <a:rPr lang="en-US" altLang="zh-CN" sz="2400" b="1" spc="-100" dirty="0">
                <a:solidFill>
                  <a:srgbClr val="FF0000"/>
                </a:solidFill>
                <a:latin typeface="STXinwei" pitchFamily="2" charset="-122"/>
                <a:ea typeface="STXinwei" pitchFamily="2" charset="-122"/>
                <a:cs typeface="Times"/>
              </a:rPr>
              <a:t>(virtual  memory) </a:t>
            </a:r>
            <a:endParaRPr lang="en-US" altLang="zh-CN" sz="2400" b="1" spc="-100" dirty="0">
              <a:solidFill>
                <a:srgbClr val="FF0000"/>
              </a:solidFill>
              <a:latin typeface="STXinwei" pitchFamily="2" charset="-122"/>
              <a:ea typeface="STXinwei" pitchFamily="2" charset="-122"/>
              <a:cs typeface="Times"/>
            </a:endParaRPr>
          </a:p>
          <a:p>
            <a:pPr algn="just">
              <a:spcAft>
                <a:spcPts val="1200"/>
              </a:spcAft>
              <a:defRPr/>
            </a:pPr>
            <a:r>
              <a:rPr lang="zh-CN" altLang="en-US" sz="2400" b="1" spc="-100" dirty="0">
                <a:latin typeface="STXinwei" pitchFamily="2" charset="-122"/>
                <a:ea typeface="STXinwei" pitchFamily="2" charset="-122"/>
                <a:cs typeface="Times"/>
              </a:rPr>
              <a:t>（虚存是内存的一种抽象）</a:t>
            </a:r>
            <a:endParaRPr lang="en-US" altLang="zh-CN" sz="2400" b="1" spc="-100" dirty="0">
              <a:latin typeface="STXinwei" pitchFamily="2" charset="-122"/>
              <a:ea typeface="STXinwei" pitchFamily="2" charset="-122"/>
              <a:cs typeface="Times"/>
            </a:endParaRPr>
          </a:p>
          <a:p>
            <a:pPr algn="l">
              <a:spcAft>
                <a:spcPts val="1200"/>
              </a:spcAft>
              <a:defRPr/>
            </a:pPr>
            <a:r>
              <a:rPr lang="zh-CN" altLang="en-US" sz="2000" b="1" dirty="0">
                <a:solidFill>
                  <a:srgbClr val="0000FF"/>
                </a:solidFill>
                <a:latin typeface="STXinwei" pitchFamily="2" charset="-122"/>
                <a:ea typeface="STXinwei" pitchFamily="2" charset="-122"/>
                <a:cs typeface="Times"/>
              </a:rPr>
              <a:t>用户</a:t>
            </a:r>
            <a:r>
              <a:rPr lang="zh-CN" altLang="en-US" sz="2000" b="1" dirty="0">
                <a:latin typeface="STXinwei" pitchFamily="2" charset="-122"/>
                <a:ea typeface="STXinwei" pitchFamily="2" charset="-122"/>
                <a:cs typeface="Times"/>
              </a:rPr>
              <a:t>：运行应用程序，使用逻辑地址</a:t>
            </a:r>
            <a:endParaRPr lang="en-US" altLang="zh-CN" sz="2000" b="1" dirty="0">
              <a:latin typeface="STXinwei" pitchFamily="2" charset="-122"/>
              <a:ea typeface="STXinwei" pitchFamily="2" charset="-122"/>
              <a:cs typeface="Times"/>
            </a:endParaRPr>
          </a:p>
          <a:p>
            <a:pPr algn="l">
              <a:spcAft>
                <a:spcPts val="1200"/>
              </a:spcAft>
              <a:defRPr/>
            </a:pPr>
            <a:r>
              <a:rPr lang="en-US" altLang="zh-CN" sz="2000" b="1" dirty="0">
                <a:latin typeface="STXinwei" pitchFamily="2" charset="-122"/>
                <a:ea typeface="STXinwei" pitchFamily="2" charset="-122"/>
                <a:cs typeface="Times"/>
              </a:rPr>
              <a:t>—</a:t>
            </a:r>
            <a:r>
              <a:rPr lang="zh-CN" altLang="en-US" sz="2000" b="1" dirty="0">
                <a:solidFill>
                  <a:srgbClr val="0000FF"/>
                </a:solidFill>
                <a:latin typeface="STXinwei" pitchFamily="2" charset="-122"/>
                <a:ea typeface="STXinwei" pitchFamily="2" charset="-122"/>
                <a:cs typeface="Times"/>
              </a:rPr>
              <a:t>虚拟机界面</a:t>
            </a:r>
            <a:r>
              <a:rPr lang="en-US" altLang="zh-CN" sz="2000" b="1" dirty="0">
                <a:latin typeface="STXinwei" pitchFamily="2" charset="-122"/>
                <a:ea typeface="STXinwei" pitchFamily="2" charset="-122"/>
                <a:cs typeface="Times"/>
              </a:rPr>
              <a:t>—</a:t>
            </a:r>
            <a:r>
              <a:rPr lang="zh-CN" altLang="en-US" sz="2000" b="1" dirty="0">
                <a:latin typeface="STXinwei" pitchFamily="2" charset="-122"/>
                <a:ea typeface="STXinwei" pitchFamily="2" charset="-122"/>
                <a:cs typeface="Times"/>
              </a:rPr>
              <a:t>虚拟地址</a:t>
            </a:r>
            <a:endParaRPr lang="en-US" altLang="zh-CN" sz="2000" b="1" dirty="0">
              <a:latin typeface="STXinwei" pitchFamily="2" charset="-122"/>
              <a:ea typeface="STXinwei" pitchFamily="2" charset="-122"/>
              <a:cs typeface="Times"/>
            </a:endParaRPr>
          </a:p>
          <a:p>
            <a:pPr algn="l">
              <a:spcAft>
                <a:spcPts val="1200"/>
              </a:spcAft>
              <a:defRPr/>
            </a:pPr>
            <a:r>
              <a:rPr lang="zh-CN" altLang="zh-CN" sz="2000" b="1" dirty="0">
                <a:latin typeface="STXinwei" pitchFamily="2" charset="-122"/>
                <a:ea typeface="STXinwei" pitchFamily="2" charset="-122"/>
                <a:cs typeface="Times"/>
              </a:rPr>
              <a:t> </a:t>
            </a:r>
            <a:r>
              <a:rPr lang="zh-CN" altLang="en-US" sz="2000" b="1" dirty="0">
                <a:latin typeface="STXinwei" pitchFamily="2" charset="-122"/>
                <a:ea typeface="STXinwei" pitchFamily="2" charset="-122"/>
                <a:cs typeface="Times"/>
              </a:rPr>
              <a:t>   </a:t>
            </a:r>
            <a:r>
              <a:rPr lang="en-US" altLang="zh-CN" sz="2000" b="1" dirty="0">
                <a:latin typeface="STXinwei" pitchFamily="2" charset="-122"/>
                <a:ea typeface="STXinwei" pitchFamily="2" charset="-122"/>
                <a:cs typeface="Times"/>
              </a:rPr>
              <a:t>OS:</a:t>
            </a:r>
            <a:r>
              <a:rPr lang="zh-CN" altLang="en-US" sz="2000" b="1" dirty="0">
                <a:latin typeface="STXinwei" pitchFamily="2" charset="-122"/>
                <a:ea typeface="STXinwei" pitchFamily="2" charset="-122"/>
                <a:cs typeface="Times"/>
              </a:rPr>
              <a:t>虚存及其管理</a:t>
            </a:r>
            <a:endParaRPr lang="en-US" altLang="zh-CN" sz="2000" b="1" dirty="0">
              <a:latin typeface="STXinwei" pitchFamily="2" charset="-122"/>
              <a:ea typeface="STXinwei" pitchFamily="2" charset="-122"/>
              <a:cs typeface="Times"/>
            </a:endParaRPr>
          </a:p>
          <a:p>
            <a:pPr algn="l">
              <a:spcAft>
                <a:spcPts val="1200"/>
              </a:spcAft>
              <a:defRPr/>
            </a:pPr>
            <a:r>
              <a:rPr lang="en-US" altLang="zh-CN" sz="2000" b="1" dirty="0">
                <a:latin typeface="STXinwei" pitchFamily="2" charset="-122"/>
                <a:ea typeface="STXinwei" pitchFamily="2" charset="-122"/>
                <a:cs typeface="Times"/>
              </a:rPr>
              <a:t>—</a:t>
            </a:r>
            <a:r>
              <a:rPr lang="zh-CN" altLang="en-US" sz="2000" b="1" dirty="0">
                <a:solidFill>
                  <a:srgbClr val="0000FF"/>
                </a:solidFill>
                <a:latin typeface="STXinwei" pitchFamily="2" charset="-122"/>
                <a:ea typeface="STXinwei" pitchFamily="2" charset="-122"/>
                <a:cs typeface="Times"/>
              </a:rPr>
              <a:t>物理机界面</a:t>
            </a:r>
            <a:r>
              <a:rPr lang="en-US" altLang="zh-CN" sz="2000" b="1" dirty="0">
                <a:latin typeface="STXinwei" pitchFamily="2" charset="-122"/>
                <a:ea typeface="STXinwei" pitchFamily="2" charset="-122"/>
                <a:cs typeface="Times"/>
              </a:rPr>
              <a:t>—</a:t>
            </a:r>
            <a:r>
              <a:rPr lang="zh-CN" altLang="en-US" sz="2000" b="1" dirty="0">
                <a:latin typeface="STXinwei" pitchFamily="2" charset="-122"/>
                <a:ea typeface="STXinwei" pitchFamily="2" charset="-122"/>
                <a:cs typeface="Times"/>
              </a:rPr>
              <a:t>物理地址</a:t>
            </a:r>
            <a:endParaRPr lang="en-US" altLang="zh-CN" sz="2000" b="1" dirty="0">
              <a:latin typeface="STXinwei" pitchFamily="2" charset="-122"/>
              <a:ea typeface="STXinwei" pitchFamily="2" charset="-122"/>
              <a:cs typeface="Times"/>
            </a:endParaRPr>
          </a:p>
          <a:p>
            <a:pPr algn="l">
              <a:spcAft>
                <a:spcPts val="1200"/>
              </a:spcAft>
              <a:defRPr/>
            </a:pPr>
            <a:r>
              <a:rPr lang="zh-CN" altLang="zh-CN" sz="2000" b="1" dirty="0">
                <a:latin typeface="STXinwei" pitchFamily="2" charset="-122"/>
                <a:ea typeface="STXinwei" pitchFamily="2" charset="-122"/>
                <a:cs typeface="Times"/>
              </a:rPr>
              <a:t> </a:t>
            </a:r>
            <a:r>
              <a:rPr lang="zh-CN" altLang="en-US" sz="2000" b="1" dirty="0">
                <a:latin typeface="STXinwei" pitchFamily="2" charset="-122"/>
                <a:ea typeface="STXinwei" pitchFamily="2" charset="-122"/>
                <a:cs typeface="Times"/>
              </a:rPr>
              <a:t>   硬件</a:t>
            </a:r>
            <a:r>
              <a:rPr lang="en-US" altLang="zh-CN" sz="2000" b="1" dirty="0">
                <a:latin typeface="STXinwei" pitchFamily="2" charset="-122"/>
                <a:ea typeface="STXinwei" pitchFamily="2" charset="-122"/>
                <a:cs typeface="Times"/>
              </a:rPr>
              <a:t>:</a:t>
            </a:r>
            <a:r>
              <a:rPr lang="zh-CN" altLang="en-US" sz="2000" b="1" dirty="0">
                <a:latin typeface="STXinwei" pitchFamily="2" charset="-122"/>
                <a:ea typeface="STXinwei" pitchFamily="2" charset="-122"/>
                <a:cs typeface="Times"/>
              </a:rPr>
              <a:t>主存</a:t>
            </a:r>
            <a:r>
              <a:rPr lang="en-US" altLang="zh-CN" sz="2000" b="1" dirty="0">
                <a:latin typeface="STXinwei" pitchFamily="2" charset="-122"/>
                <a:ea typeface="STXinwei" pitchFamily="2" charset="-122"/>
                <a:cs typeface="Times"/>
              </a:rPr>
              <a:t>+</a:t>
            </a:r>
            <a:r>
              <a:rPr lang="zh-CN" altLang="en-US" sz="2000" b="1" dirty="0">
                <a:latin typeface="STXinwei" pitchFamily="2" charset="-122"/>
                <a:ea typeface="STXinwei" pitchFamily="2" charset="-122"/>
                <a:cs typeface="Times"/>
              </a:rPr>
              <a:t>辅存</a:t>
            </a:r>
            <a:endParaRPr lang="zh-CN" altLang="en-US" sz="2000" b="1" dirty="0">
              <a:latin typeface="STXinwei" pitchFamily="2" charset="-122"/>
              <a:ea typeface="STXinwei" pitchFamily="2" charset="-122"/>
              <a:cs typeface="Times"/>
            </a:endParaRPr>
          </a:p>
        </p:txBody>
      </p:sp>
      <p:sp>
        <p:nvSpPr>
          <p:cNvPr id="22545" name="Text Box 17"/>
          <p:cNvSpPr txBox="1">
            <a:spLocks noChangeArrowheads="1"/>
          </p:cNvSpPr>
          <p:nvPr/>
        </p:nvSpPr>
        <p:spPr bwMode="auto">
          <a:xfrm>
            <a:off x="4859338" y="1989138"/>
            <a:ext cx="3457078" cy="3744118"/>
          </a:xfrm>
          <a:prstGeom prst="rect">
            <a:avLst/>
          </a:prstGeom>
          <a:solidFill>
            <a:srgbClr val="66FFCC"/>
          </a:solidFill>
          <a:ln w="9525">
            <a:solidFill>
              <a:srgbClr val="000000"/>
            </a:solidFill>
            <a:miter lim="800000"/>
          </a:ln>
          <a:effectLst>
            <a:outerShdw dist="35921" dir="2700000" algn="ctr" rotWithShape="0">
              <a:srgbClr val="B2B2B2"/>
            </a:outerShdw>
          </a:effectLst>
        </p:spPr>
        <p:txBody>
          <a:bodyPr/>
          <a:lstStyle/>
          <a:p>
            <a:pPr algn="just">
              <a:defRPr/>
            </a:pPr>
            <a:r>
              <a:rPr lang="zh-CN" altLang="en-US" sz="2000" b="1" dirty="0">
                <a:latin typeface="STXinwei" pitchFamily="2" charset="-122"/>
                <a:ea typeface="STXinwei" pitchFamily="2" charset="-122"/>
                <a:cs typeface="Times"/>
              </a:rPr>
              <a:t>   </a:t>
            </a:r>
            <a:r>
              <a:rPr lang="zh-CN" altLang="zh-CN" sz="2000" b="1" dirty="0">
                <a:latin typeface="STXinwei" pitchFamily="2" charset="-122"/>
                <a:ea typeface="STXinwei" pitchFamily="2" charset="-122"/>
                <a:cs typeface="Times"/>
              </a:rPr>
              <a:t>虚存抽象的效果是给用户造成假象，感觉独占了一个连续地址空间，编写应用程序的长度不受物理内存大小限制。</a:t>
            </a:r>
            <a:endParaRPr lang="en-US" altLang="zh-CN" sz="2000" b="1" dirty="0">
              <a:latin typeface="STXinwei" pitchFamily="2" charset="-122"/>
              <a:ea typeface="STXinwei" pitchFamily="2" charset="-122"/>
              <a:cs typeface="Times"/>
            </a:endParaRPr>
          </a:p>
          <a:p>
            <a:pPr algn="just">
              <a:defRPr/>
            </a:pPr>
            <a:r>
              <a:rPr lang="zh-CN" altLang="zh-CN" sz="2000" b="1" dirty="0">
                <a:latin typeface="STXinwei" pitchFamily="2" charset="-122"/>
                <a:ea typeface="STXinwei" pitchFamily="2" charset="-122"/>
                <a:cs typeface="Times"/>
              </a:rPr>
              <a:t> </a:t>
            </a:r>
            <a:r>
              <a:rPr lang="zh-CN" altLang="en-US" sz="2000" b="1" dirty="0">
                <a:latin typeface="STXinwei" pitchFamily="2" charset="-122"/>
                <a:ea typeface="STXinwei" pitchFamily="2" charset="-122"/>
                <a:cs typeface="Times"/>
              </a:rPr>
              <a:t>   </a:t>
            </a:r>
            <a:r>
              <a:rPr lang="zh-CN" altLang="zh-CN" sz="2000" b="1" dirty="0">
                <a:latin typeface="STXinwei" pitchFamily="2" charset="-122"/>
                <a:ea typeface="STXinwei" pitchFamily="2" charset="-122"/>
                <a:cs typeface="Times"/>
              </a:rPr>
              <a:t>虚存是通过结合对内存和外存的管理来实现的，把一个进程的虚存中的内容存储在磁盘上，用内存作为磁盘的高速缓存，以此为用户提供比物理内存空间大得多的虚拟内存空间。 </a:t>
            </a:r>
            <a:endParaRPr lang="zh-CN" altLang="zh-CN" sz="2000" b="1" dirty="0">
              <a:latin typeface="STXinwei" pitchFamily="2" charset="-122"/>
              <a:ea typeface="STXinwei" pitchFamily="2" charset="-122"/>
              <a:cs typeface="Times"/>
            </a:endParaRPr>
          </a:p>
          <a:p>
            <a:pPr algn="just">
              <a:defRPr/>
            </a:pPr>
            <a:endParaRPr lang="zh-CN" altLang="zh-CN" sz="1800" dirty="0">
              <a:latin typeface="STXinwei" pitchFamily="2" charset="-122"/>
              <a:ea typeface="STXinwei" pitchFamily="2" charset="-122"/>
            </a:endParaRPr>
          </a:p>
        </p:txBody>
      </p:sp>
      <p:sp>
        <p:nvSpPr>
          <p:cNvPr id="3" name="标题 2"/>
          <p:cNvSpPr>
            <a:spLocks noGrp="1"/>
          </p:cNvSpPr>
          <p:nvPr>
            <p:ph type="title"/>
          </p:nvPr>
        </p:nvSpPr>
        <p:spPr/>
        <p:txBody>
          <a:bodyPr/>
          <a:lstStyle/>
          <a:p>
            <a:r>
              <a:rPr lang="zh-CN" altLang="en-US" dirty="0">
                <a:latin typeface="华文新魏"/>
                <a:ea typeface="华文新魏"/>
              </a:rPr>
              <a:t>操作系统的基础抽象</a:t>
            </a:r>
            <a:r>
              <a:rPr lang="en-US" altLang="zh-CN" dirty="0">
                <a:latin typeface="华文新魏"/>
                <a:ea typeface="华文新魏"/>
              </a:rPr>
              <a:t>—</a:t>
            </a:r>
            <a:r>
              <a:rPr lang="zh-CN" altLang="en-US" dirty="0">
                <a:solidFill>
                  <a:srgbClr val="FF0000"/>
                </a:solidFill>
                <a:latin typeface="华文新魏"/>
                <a:ea typeface="华文新魏"/>
              </a:rPr>
              <a:t>虚存抽象</a:t>
            </a:r>
            <a:endParaRPr kumimoji="1" lang="zh-CN" altLang="en-US" dirty="0">
              <a:solidFill>
                <a:srgbClr val="FF0000"/>
              </a:solidFill>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45"/>
                                        </p:tgtEl>
                                        <p:attrNameLst>
                                          <p:attrName>style.visibility</p:attrName>
                                        </p:attrNameLst>
                                      </p:cBhvr>
                                      <p:to>
                                        <p:strVal val="visible"/>
                                      </p:to>
                                    </p:set>
                                    <p:animEffect transition="in" filter="wheel(4)">
                                      <p:cBhvr>
                                        <p:cTn id="7" dur="20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5436096" y="2276872"/>
            <a:ext cx="2727325" cy="3384550"/>
          </a:xfrm>
          <a:prstGeom prst="rect">
            <a:avLst/>
          </a:prstGeom>
          <a:solidFill>
            <a:srgbClr val="CC99FF"/>
          </a:solidFill>
          <a:ln w="9525">
            <a:solidFill>
              <a:srgbClr val="000000"/>
            </a:solidFill>
            <a:miter lim="800000"/>
          </a:ln>
          <a:effectLst>
            <a:outerShdw dist="107763" dir="18900000" algn="ctr" rotWithShape="0">
              <a:srgbClr val="808080">
                <a:alpha val="50000"/>
              </a:srgbClr>
            </a:outerShdw>
          </a:effectLst>
        </p:spPr>
        <p:txBody>
          <a:bodyPr/>
          <a:lstStyle/>
          <a:p>
            <a:pPr algn="just">
              <a:defRPr/>
            </a:pPr>
            <a:r>
              <a:rPr lang="zh-CN" altLang="en-US" sz="2000" b="1" dirty="0">
                <a:latin typeface="STXinwei" pitchFamily="2" charset="-122"/>
                <a:ea typeface="STXinwei" pitchFamily="2" charset="-122"/>
                <a:cs typeface="Times"/>
              </a:rPr>
              <a:t>   </a:t>
            </a:r>
            <a:r>
              <a:rPr lang="zh-CN" altLang="zh-CN" sz="2000" b="1" dirty="0">
                <a:latin typeface="STXinwei" pitchFamily="2" charset="-122"/>
                <a:ea typeface="STXinwei" pitchFamily="2" charset="-122"/>
                <a:cs typeface="Times"/>
              </a:rPr>
              <a:t>文件是通过将文件中的字节映射到存储设备的物理块中来实现文件抽象。</a:t>
            </a:r>
            <a:endParaRPr lang="en-US" altLang="zh-CN" sz="2000" b="1" dirty="0">
              <a:latin typeface="STXinwei" pitchFamily="2" charset="-122"/>
              <a:ea typeface="STXinwei" pitchFamily="2" charset="-122"/>
              <a:cs typeface="Times"/>
            </a:endParaRPr>
          </a:p>
          <a:p>
            <a:pPr algn="just">
              <a:defRPr/>
            </a:pPr>
            <a:r>
              <a:rPr lang="zh-CN" altLang="en-US" sz="2000" b="1" dirty="0">
                <a:latin typeface="STXinwei" pitchFamily="2" charset="-122"/>
                <a:ea typeface="STXinwei" pitchFamily="2" charset="-122"/>
                <a:cs typeface="Times"/>
              </a:rPr>
              <a:t>     </a:t>
            </a:r>
            <a:r>
              <a:rPr lang="zh-CN" altLang="zh-CN" sz="2000" b="1" dirty="0">
                <a:latin typeface="STXinwei" pitchFamily="2" charset="-122"/>
                <a:ea typeface="STXinwei" pitchFamily="2" charset="-122"/>
                <a:cs typeface="Times"/>
              </a:rPr>
              <a:t>文件抽象的效果是让用户感觉到总能满足自己对设备上信息的存取需求，而且使用十分方便。</a:t>
            </a:r>
            <a:endParaRPr lang="zh-CN" altLang="zh-CN" sz="2000" b="1" dirty="0">
              <a:latin typeface="STXinwei" pitchFamily="2" charset="-122"/>
              <a:ea typeface="STXinwei" pitchFamily="2" charset="-122"/>
              <a:cs typeface="Times"/>
            </a:endParaRPr>
          </a:p>
          <a:p>
            <a:pPr algn="just">
              <a:defRPr/>
            </a:pPr>
            <a:endParaRPr lang="zh-CN" altLang="zh-CN" dirty="0">
              <a:latin typeface="STXinwei" pitchFamily="2" charset="-122"/>
              <a:ea typeface="STXinwei" pitchFamily="2" charset="-122"/>
            </a:endParaRPr>
          </a:p>
        </p:txBody>
      </p:sp>
      <p:sp>
        <p:nvSpPr>
          <p:cNvPr id="22545" name="Text Box 17"/>
          <p:cNvSpPr txBox="1">
            <a:spLocks noChangeArrowheads="1"/>
          </p:cNvSpPr>
          <p:nvPr/>
        </p:nvSpPr>
        <p:spPr bwMode="auto">
          <a:xfrm>
            <a:off x="827584" y="1988840"/>
            <a:ext cx="3743991" cy="4104456"/>
          </a:xfrm>
          <a:prstGeom prst="rect">
            <a:avLst/>
          </a:prstGeom>
          <a:solidFill>
            <a:srgbClr val="66FFCC"/>
          </a:solidFill>
          <a:ln w="9525">
            <a:solidFill>
              <a:srgbClr val="000000"/>
            </a:solidFill>
            <a:miter lim="800000"/>
          </a:ln>
          <a:effectLst>
            <a:outerShdw dist="35921" dir="2700000" algn="ctr" rotWithShape="0">
              <a:srgbClr val="B2B2B2"/>
            </a:outerShdw>
          </a:effectLst>
        </p:spPr>
        <p:txBody>
          <a:bodyPr/>
          <a:lstStyle/>
          <a:p>
            <a:pPr>
              <a:spcAft>
                <a:spcPts val="1200"/>
              </a:spcAft>
              <a:defRPr/>
            </a:pPr>
            <a:r>
              <a:rPr lang="zh-CN" altLang="en-US" sz="2400" b="1" kern="600" spc="-100" dirty="0">
                <a:solidFill>
                  <a:srgbClr val="FF0000"/>
                </a:solidFill>
                <a:latin typeface="STXinwei" pitchFamily="2" charset="-122"/>
                <a:ea typeface="STXinwei" pitchFamily="2" charset="-122"/>
                <a:cs typeface="Times"/>
              </a:rPr>
              <a:t>文件</a:t>
            </a:r>
            <a:r>
              <a:rPr lang="en-US" altLang="zh-CN" sz="2400" b="1" kern="600" spc="-100" dirty="0">
                <a:solidFill>
                  <a:srgbClr val="FF0000"/>
                </a:solidFill>
                <a:latin typeface="STXinwei" pitchFamily="2" charset="-122"/>
                <a:ea typeface="STXinwei" pitchFamily="2" charset="-122"/>
                <a:cs typeface="Times"/>
              </a:rPr>
              <a:t>(file)</a:t>
            </a:r>
            <a:endParaRPr lang="en-US" altLang="zh-CN" sz="2400" b="1" kern="600" spc="-100" dirty="0">
              <a:solidFill>
                <a:srgbClr val="FF0000"/>
              </a:solidFill>
              <a:latin typeface="STXinwei" pitchFamily="2" charset="-122"/>
              <a:ea typeface="STXinwei" pitchFamily="2" charset="-122"/>
              <a:cs typeface="Times"/>
            </a:endParaRPr>
          </a:p>
          <a:p>
            <a:pPr>
              <a:spcAft>
                <a:spcPts val="1200"/>
              </a:spcAft>
              <a:defRPr/>
            </a:pPr>
            <a:r>
              <a:rPr lang="zh-CN" altLang="en-US" sz="2000" b="1" spc="-100" dirty="0">
                <a:latin typeface="STXinwei" pitchFamily="2" charset="-122"/>
                <a:ea typeface="STXinwei" pitchFamily="2" charset="-122"/>
                <a:cs typeface="Times"/>
              </a:rPr>
              <a:t>（文件是设备的一种抽象）</a:t>
            </a:r>
            <a:endParaRPr lang="en-US" altLang="zh-CN" sz="2000" b="1" spc="-100" dirty="0">
              <a:latin typeface="STXinwei" pitchFamily="2" charset="-122"/>
              <a:ea typeface="STXinwei" pitchFamily="2" charset="-122"/>
              <a:cs typeface="Times"/>
            </a:endParaRPr>
          </a:p>
          <a:p>
            <a:pPr algn="l">
              <a:spcAft>
                <a:spcPts val="1200"/>
              </a:spcAft>
              <a:defRPr/>
            </a:pPr>
            <a:r>
              <a:rPr lang="zh-CN" altLang="en-US" sz="2000" b="1" dirty="0">
                <a:solidFill>
                  <a:srgbClr val="0000FF"/>
                </a:solidFill>
                <a:latin typeface="STXinwei" pitchFamily="2" charset="-122"/>
                <a:ea typeface="STXinwei" pitchFamily="2" charset="-122"/>
                <a:cs typeface="Times"/>
              </a:rPr>
              <a:t>用户</a:t>
            </a:r>
            <a:r>
              <a:rPr lang="zh-CN" altLang="en-US" sz="2000" b="1" dirty="0">
                <a:latin typeface="STXinwei" pitchFamily="2" charset="-122"/>
                <a:ea typeface="STXinwei" pitchFamily="2" charset="-122"/>
                <a:cs typeface="Times"/>
              </a:rPr>
              <a:t>：运行应用程序，使用文件</a:t>
            </a:r>
            <a:endParaRPr lang="en-US" altLang="zh-CN" sz="2000" b="1" dirty="0">
              <a:latin typeface="STXinwei" pitchFamily="2" charset="-122"/>
              <a:ea typeface="STXinwei" pitchFamily="2" charset="-122"/>
              <a:cs typeface="Times"/>
            </a:endParaRPr>
          </a:p>
          <a:p>
            <a:pPr algn="l">
              <a:spcAft>
                <a:spcPts val="1200"/>
              </a:spcAft>
              <a:defRPr/>
            </a:pPr>
            <a:r>
              <a:rPr lang="en-US" altLang="zh-CN" sz="2000" b="1" dirty="0">
                <a:latin typeface="STXinwei" pitchFamily="2" charset="-122"/>
                <a:ea typeface="STXinwei" pitchFamily="2" charset="-122"/>
                <a:cs typeface="Times"/>
              </a:rPr>
              <a:t>—</a:t>
            </a:r>
            <a:r>
              <a:rPr lang="zh-CN" altLang="en-US" sz="2000" b="1" dirty="0">
                <a:solidFill>
                  <a:srgbClr val="0000FF"/>
                </a:solidFill>
                <a:latin typeface="STXinwei" pitchFamily="2" charset="-122"/>
                <a:ea typeface="STXinwei" pitchFamily="2" charset="-122"/>
                <a:cs typeface="Times"/>
              </a:rPr>
              <a:t>虚拟机界面</a:t>
            </a:r>
            <a:r>
              <a:rPr lang="en-US" altLang="zh-CN" sz="2000" b="1" dirty="0">
                <a:latin typeface="STXinwei" pitchFamily="2" charset="-122"/>
                <a:ea typeface="STXinwei" pitchFamily="2" charset="-122"/>
                <a:cs typeface="Times"/>
              </a:rPr>
              <a:t>—open()</a:t>
            </a:r>
            <a:r>
              <a:rPr lang="zh-CN" altLang="en-US" sz="2000" b="1" dirty="0">
                <a:latin typeface="STXinwei" pitchFamily="2" charset="-122"/>
                <a:ea typeface="STXinwei" pitchFamily="2" charset="-122"/>
                <a:cs typeface="Times"/>
              </a:rPr>
              <a:t>、</a:t>
            </a:r>
            <a:r>
              <a:rPr lang="en-US" altLang="zh-CN" sz="2000" b="1" dirty="0">
                <a:latin typeface="STXinwei" pitchFamily="2" charset="-122"/>
                <a:ea typeface="STXinwei" pitchFamily="2" charset="-122"/>
                <a:cs typeface="Times"/>
              </a:rPr>
              <a:t>read()</a:t>
            </a:r>
            <a:r>
              <a:rPr lang="zh-CN" altLang="en-US" sz="2000" b="1" dirty="0">
                <a:latin typeface="STXinwei" pitchFamily="2" charset="-122"/>
                <a:ea typeface="STXinwei" pitchFamily="2" charset="-122"/>
                <a:cs typeface="Times"/>
              </a:rPr>
              <a:t>、</a:t>
            </a:r>
            <a:r>
              <a:rPr lang="en-US" altLang="zh-CN" sz="2000" b="1" dirty="0">
                <a:latin typeface="STXinwei" pitchFamily="2" charset="-122"/>
                <a:ea typeface="STXinwei" pitchFamily="2" charset="-122"/>
                <a:cs typeface="Times"/>
              </a:rPr>
              <a:t>write()...  </a:t>
            </a:r>
            <a:endParaRPr lang="en-US" altLang="zh-CN" sz="2000" b="1" dirty="0">
              <a:latin typeface="STXinwei" pitchFamily="2" charset="-122"/>
              <a:ea typeface="STXinwei" pitchFamily="2" charset="-122"/>
              <a:cs typeface="Times"/>
            </a:endParaRPr>
          </a:p>
          <a:p>
            <a:pPr algn="l">
              <a:spcAft>
                <a:spcPts val="1200"/>
              </a:spcAft>
              <a:defRPr/>
            </a:pPr>
            <a:r>
              <a:rPr lang="zh-CN" altLang="en-US" sz="2000" b="1" dirty="0">
                <a:latin typeface="STXinwei" pitchFamily="2" charset="-122"/>
                <a:ea typeface="STXinwei" pitchFamily="2" charset="-122"/>
                <a:cs typeface="Times"/>
              </a:rPr>
              <a:t>     </a:t>
            </a:r>
            <a:r>
              <a:rPr lang="en-US" altLang="zh-CN" sz="2000" b="1" dirty="0">
                <a:latin typeface="STXinwei" pitchFamily="2" charset="-122"/>
                <a:ea typeface="STXinwei" pitchFamily="2" charset="-122"/>
                <a:cs typeface="Times"/>
              </a:rPr>
              <a:t>OS:</a:t>
            </a:r>
            <a:r>
              <a:rPr lang="zh-CN" altLang="en-US" sz="2000" b="1" dirty="0">
                <a:latin typeface="STXinwei" pitchFamily="2" charset="-122"/>
                <a:ea typeface="STXinwei" pitchFamily="2" charset="-122"/>
                <a:cs typeface="Times"/>
              </a:rPr>
              <a:t>文件及其管理</a:t>
            </a:r>
            <a:endParaRPr lang="en-US" altLang="zh-CN" sz="2000" b="1" dirty="0">
              <a:latin typeface="STXinwei" pitchFamily="2" charset="-122"/>
              <a:ea typeface="STXinwei" pitchFamily="2" charset="-122"/>
              <a:cs typeface="Times"/>
            </a:endParaRPr>
          </a:p>
          <a:p>
            <a:pPr algn="l">
              <a:spcAft>
                <a:spcPts val="1200"/>
              </a:spcAft>
              <a:defRPr/>
            </a:pPr>
            <a:r>
              <a:rPr lang="en-US" altLang="zh-CN" sz="2000" b="1" dirty="0">
                <a:latin typeface="STXinwei" pitchFamily="2" charset="-122"/>
                <a:ea typeface="STXinwei" pitchFamily="2" charset="-122"/>
                <a:cs typeface="Times"/>
              </a:rPr>
              <a:t>—</a:t>
            </a:r>
            <a:r>
              <a:rPr lang="zh-CN" altLang="en-US" sz="2000" b="1" dirty="0">
                <a:solidFill>
                  <a:srgbClr val="0000FF"/>
                </a:solidFill>
                <a:latin typeface="STXinwei" pitchFamily="2" charset="-122"/>
                <a:ea typeface="STXinwei" pitchFamily="2" charset="-122"/>
                <a:cs typeface="Times"/>
              </a:rPr>
              <a:t>物理机界面</a:t>
            </a:r>
            <a:r>
              <a:rPr lang="en-US" altLang="zh-CN" sz="2000" b="1" dirty="0">
                <a:latin typeface="STXinwei" pitchFamily="2" charset="-122"/>
                <a:ea typeface="STXinwei" pitchFamily="2" charset="-122"/>
                <a:cs typeface="Times"/>
              </a:rPr>
              <a:t>—</a:t>
            </a:r>
            <a:r>
              <a:rPr lang="zh-CN" altLang="en-US" sz="2000" b="1" dirty="0">
                <a:latin typeface="STXinwei" pitchFamily="2" charset="-122"/>
                <a:ea typeface="STXinwei" pitchFamily="2" charset="-122"/>
                <a:cs typeface="Times"/>
              </a:rPr>
              <a:t>设备驱动</a:t>
            </a:r>
            <a:endParaRPr lang="en-US" altLang="zh-CN" sz="2000" b="1" dirty="0">
              <a:latin typeface="STXinwei" pitchFamily="2" charset="-122"/>
              <a:ea typeface="STXinwei" pitchFamily="2" charset="-122"/>
              <a:cs typeface="Times"/>
            </a:endParaRPr>
          </a:p>
          <a:p>
            <a:pPr algn="l">
              <a:spcAft>
                <a:spcPts val="1200"/>
              </a:spcAft>
              <a:defRPr/>
            </a:pPr>
            <a:r>
              <a:rPr lang="zh-CN" altLang="en-US" sz="2000" b="1" dirty="0">
                <a:latin typeface="STXinwei" pitchFamily="2" charset="-122"/>
                <a:ea typeface="STXinwei" pitchFamily="2" charset="-122"/>
                <a:cs typeface="Times"/>
              </a:rPr>
              <a:t>    硬件</a:t>
            </a:r>
            <a:r>
              <a:rPr lang="en-US" altLang="zh-CN" sz="2000" b="1" dirty="0">
                <a:latin typeface="STXinwei" pitchFamily="2" charset="-122"/>
                <a:ea typeface="STXinwei" pitchFamily="2" charset="-122"/>
                <a:cs typeface="Times"/>
              </a:rPr>
              <a:t>:</a:t>
            </a:r>
            <a:r>
              <a:rPr lang="zh-CN" altLang="en-US" sz="2000" b="1" dirty="0">
                <a:latin typeface="STXinwei" pitchFamily="2" charset="-122"/>
                <a:ea typeface="STXinwei" pitchFamily="2" charset="-122"/>
                <a:cs typeface="Times"/>
              </a:rPr>
              <a:t>磁盘及其他设备</a:t>
            </a:r>
            <a:endParaRPr lang="zh-CN" altLang="zh-CN" sz="2000" b="1" dirty="0">
              <a:latin typeface="STXinwei" pitchFamily="2" charset="-122"/>
              <a:ea typeface="STXinwei" pitchFamily="2" charset="-122"/>
              <a:cs typeface="Times"/>
            </a:endParaRPr>
          </a:p>
        </p:txBody>
      </p:sp>
      <p:sp>
        <p:nvSpPr>
          <p:cNvPr id="3" name="标题 2"/>
          <p:cNvSpPr>
            <a:spLocks noGrp="1"/>
          </p:cNvSpPr>
          <p:nvPr>
            <p:ph type="title"/>
          </p:nvPr>
        </p:nvSpPr>
        <p:spPr/>
        <p:txBody>
          <a:bodyPr/>
          <a:lstStyle/>
          <a:p>
            <a:r>
              <a:rPr lang="zh-CN" altLang="en-US" dirty="0">
                <a:latin typeface="华文新魏"/>
                <a:ea typeface="华文新魏"/>
              </a:rPr>
              <a:t>操作系统的基础抽象</a:t>
            </a:r>
            <a:r>
              <a:rPr lang="en-US" altLang="zh-CN" dirty="0">
                <a:latin typeface="华文新魏"/>
                <a:ea typeface="华文新魏"/>
              </a:rPr>
              <a:t>—</a:t>
            </a:r>
            <a:r>
              <a:rPr lang="zh-CN" altLang="en-US" dirty="0">
                <a:solidFill>
                  <a:srgbClr val="FF0000"/>
                </a:solidFill>
                <a:latin typeface="华文新魏"/>
                <a:ea typeface="华文新魏"/>
              </a:rPr>
              <a:t>文件抽象</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wheel(4)">
                                      <p:cBhvr>
                                        <p:cTn id="7" dur="20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07504" y="1268760"/>
            <a:ext cx="8856984" cy="4968552"/>
          </a:xfrm>
        </p:spPr>
        <p:txBody>
          <a:bodyPr/>
          <a:lstStyle/>
          <a:p>
            <a:r>
              <a:rPr kumimoji="1" lang="zh-CN" altLang="en-US" dirty="0"/>
              <a:t>操作系统基本任务</a:t>
            </a:r>
            <a:endParaRPr kumimoji="1" lang="en-US" altLang="zh-CN" dirty="0"/>
          </a:p>
          <a:p>
            <a:pPr lvl="1"/>
            <a:r>
              <a:rPr kumimoji="1" lang="zh-CN" altLang="en-US" dirty="0"/>
              <a:t>防止硬件资源被失控的应用程序滥用</a:t>
            </a:r>
            <a:endParaRPr kumimoji="1" lang="en-US" altLang="zh-CN" dirty="0"/>
          </a:p>
          <a:p>
            <a:pPr lvl="1"/>
            <a:r>
              <a:rPr kumimoji="1" lang="zh-CN" altLang="en-US" dirty="0"/>
              <a:t>屏蔽复杂的硬件操作细节，为应用程序提供使用硬件资源的简单且一致的方法</a:t>
            </a:r>
            <a:endParaRPr kumimoji="1" lang="en-US" altLang="zh-CN" dirty="0"/>
          </a:p>
          <a:p>
            <a:r>
              <a:rPr kumimoji="1" lang="zh-CN" altLang="en-US" dirty="0"/>
              <a:t>抽象目标</a:t>
            </a:r>
            <a:endParaRPr kumimoji="1" lang="en-US" altLang="zh-CN" dirty="0"/>
          </a:p>
          <a:p>
            <a:pPr lvl="1"/>
            <a:r>
              <a:rPr kumimoji="1" lang="zh-CN" altLang="en-US" dirty="0"/>
              <a:t>建立多层抽象</a:t>
            </a:r>
            <a:endParaRPr kumimoji="1" lang="zh-CN" altLang="en-US" dirty="0"/>
          </a:p>
        </p:txBody>
      </p:sp>
      <p:sp>
        <p:nvSpPr>
          <p:cNvPr id="111621" name="Text Box 5"/>
          <p:cNvSpPr txBox="1">
            <a:spLocks noChangeArrowheads="1"/>
          </p:cNvSpPr>
          <p:nvPr/>
        </p:nvSpPr>
        <p:spPr bwMode="auto">
          <a:xfrm>
            <a:off x="7380734" y="4652540"/>
            <a:ext cx="1655762" cy="504825"/>
          </a:xfrm>
          <a:prstGeom prst="rect">
            <a:avLst/>
          </a:prstGeom>
          <a:solidFill>
            <a:srgbClr val="FFCCCC"/>
          </a:solidFill>
          <a:ln w="9525">
            <a:noFill/>
            <a:miter lim="800000"/>
          </a:ln>
        </p:spPr>
        <p:txBody>
          <a:bodyPr anchor="ctr" anchorCtr="1"/>
          <a:lstStyle/>
          <a:p>
            <a:pPr algn="just"/>
            <a:r>
              <a:rPr lang="zh-CN" altLang="en-US" sz="2800" dirty="0">
                <a:solidFill>
                  <a:srgbClr val="FF3399"/>
                </a:solidFill>
                <a:latin typeface="华文新魏"/>
                <a:ea typeface="华文新魏"/>
              </a:rPr>
              <a:t>文件抽象       </a:t>
            </a:r>
            <a:endParaRPr lang="zh-CN" altLang="en-US" sz="2800" dirty="0">
              <a:solidFill>
                <a:srgbClr val="FF3399"/>
              </a:solidFill>
              <a:latin typeface="华文新魏"/>
              <a:ea typeface="华文新魏"/>
            </a:endParaRPr>
          </a:p>
        </p:txBody>
      </p:sp>
      <p:sp>
        <p:nvSpPr>
          <p:cNvPr id="111622" name="Text Box 6"/>
          <p:cNvSpPr txBox="1">
            <a:spLocks noChangeArrowheads="1"/>
          </p:cNvSpPr>
          <p:nvPr/>
        </p:nvSpPr>
        <p:spPr bwMode="auto">
          <a:xfrm>
            <a:off x="6667003" y="3787353"/>
            <a:ext cx="1649413" cy="504825"/>
          </a:xfrm>
          <a:prstGeom prst="rect">
            <a:avLst/>
          </a:prstGeom>
          <a:solidFill>
            <a:srgbClr val="FFCCCC"/>
          </a:solidFill>
          <a:ln w="9525">
            <a:noFill/>
            <a:miter lim="800000"/>
          </a:ln>
        </p:spPr>
        <p:txBody>
          <a:bodyPr anchor="ctr" anchorCtr="1"/>
          <a:lstStyle/>
          <a:p>
            <a:pPr algn="just"/>
            <a:r>
              <a:rPr lang="zh-CN" altLang="en-US" sz="2800">
                <a:solidFill>
                  <a:srgbClr val="FF3399"/>
                </a:solidFill>
                <a:latin typeface="华文新魏"/>
                <a:ea typeface="华文新魏"/>
              </a:rPr>
              <a:t>虚存抽象       </a:t>
            </a:r>
            <a:endParaRPr lang="zh-CN" altLang="en-US" sz="2800">
              <a:solidFill>
                <a:srgbClr val="FF3399"/>
              </a:solidFill>
              <a:latin typeface="华文新魏"/>
              <a:ea typeface="华文新魏"/>
            </a:endParaRPr>
          </a:p>
        </p:txBody>
      </p:sp>
      <p:sp>
        <p:nvSpPr>
          <p:cNvPr id="111623" name="Text Box 7"/>
          <p:cNvSpPr txBox="1">
            <a:spLocks noChangeArrowheads="1"/>
          </p:cNvSpPr>
          <p:nvPr/>
        </p:nvSpPr>
        <p:spPr bwMode="auto">
          <a:xfrm>
            <a:off x="5964386" y="2636415"/>
            <a:ext cx="1631950" cy="504825"/>
          </a:xfrm>
          <a:prstGeom prst="rect">
            <a:avLst/>
          </a:prstGeom>
          <a:solidFill>
            <a:srgbClr val="FFCCCC"/>
          </a:solidFill>
          <a:ln w="9525">
            <a:noFill/>
            <a:miter lim="800000"/>
          </a:ln>
        </p:spPr>
        <p:txBody>
          <a:bodyPr anchor="ctr" anchorCtr="1"/>
          <a:lstStyle/>
          <a:p>
            <a:pPr algn="just"/>
            <a:r>
              <a:rPr lang="zh-CN" altLang="en-US" sz="2800" dirty="0">
                <a:solidFill>
                  <a:srgbClr val="FF3399"/>
                </a:solidFill>
                <a:latin typeface="华文新魏"/>
                <a:ea typeface="华文新魏"/>
              </a:rPr>
              <a:t>进程抽象</a:t>
            </a:r>
            <a:endParaRPr lang="zh-CN" altLang="en-US" sz="2800" dirty="0">
              <a:solidFill>
                <a:srgbClr val="FF3399"/>
              </a:solidFill>
              <a:latin typeface="华文新魏"/>
              <a:ea typeface="华文新魏"/>
            </a:endParaRPr>
          </a:p>
        </p:txBody>
      </p:sp>
      <p:sp>
        <p:nvSpPr>
          <p:cNvPr id="111624" name="Text Box 8"/>
          <p:cNvSpPr txBox="1">
            <a:spLocks noChangeArrowheads="1"/>
          </p:cNvSpPr>
          <p:nvPr/>
        </p:nvSpPr>
        <p:spPr bwMode="auto">
          <a:xfrm>
            <a:off x="4547866" y="5612978"/>
            <a:ext cx="1392286" cy="768350"/>
          </a:xfrm>
          <a:prstGeom prst="rect">
            <a:avLst/>
          </a:prstGeom>
          <a:solidFill>
            <a:schemeClr val="accent1"/>
          </a:solidFill>
          <a:ln w="19050">
            <a:solidFill>
              <a:srgbClr val="000000"/>
            </a:solidFill>
            <a:miter lim="800000"/>
          </a:ln>
        </p:spPr>
        <p:txBody>
          <a:bodyPr anchor="ctr" anchorCtr="1"/>
          <a:lstStyle/>
          <a:p>
            <a:pPr algn="just"/>
            <a:r>
              <a:rPr lang="zh-CN" altLang="en-US" sz="2800" dirty="0">
                <a:solidFill>
                  <a:srgbClr val="FF3399"/>
                </a:solidFill>
                <a:latin typeface="华文新魏"/>
                <a:ea typeface="华文新魏"/>
              </a:rPr>
              <a:t>处理器</a:t>
            </a:r>
            <a:endParaRPr lang="zh-CN" altLang="en-US" sz="2800" dirty="0">
              <a:solidFill>
                <a:srgbClr val="FF3399"/>
              </a:solidFill>
              <a:latin typeface="华文新魏"/>
              <a:ea typeface="华文新魏"/>
            </a:endParaRPr>
          </a:p>
        </p:txBody>
      </p:sp>
      <p:sp>
        <p:nvSpPr>
          <p:cNvPr id="111625" name="Text Box 9"/>
          <p:cNvSpPr txBox="1">
            <a:spLocks noChangeArrowheads="1"/>
          </p:cNvSpPr>
          <p:nvPr/>
        </p:nvSpPr>
        <p:spPr bwMode="auto">
          <a:xfrm>
            <a:off x="5935876" y="5605701"/>
            <a:ext cx="1415429" cy="768350"/>
          </a:xfrm>
          <a:prstGeom prst="rect">
            <a:avLst/>
          </a:prstGeom>
          <a:solidFill>
            <a:schemeClr val="accent1"/>
          </a:solidFill>
          <a:ln w="19050">
            <a:solidFill>
              <a:srgbClr val="000000"/>
            </a:solidFill>
            <a:miter lim="800000"/>
          </a:ln>
        </p:spPr>
        <p:txBody>
          <a:bodyPr anchor="ctr" anchorCtr="1"/>
          <a:lstStyle/>
          <a:p>
            <a:r>
              <a:rPr lang="zh-CN" altLang="en-US" sz="2800" dirty="0">
                <a:solidFill>
                  <a:srgbClr val="FF3399"/>
                </a:solidFill>
                <a:latin typeface="华文新魏"/>
                <a:ea typeface="华文新魏"/>
              </a:rPr>
              <a:t>内存 </a:t>
            </a:r>
            <a:endParaRPr lang="zh-CN" altLang="en-US" sz="2800" dirty="0">
              <a:solidFill>
                <a:srgbClr val="FF3399"/>
              </a:solidFill>
              <a:latin typeface="华文新魏"/>
              <a:ea typeface="华文新魏"/>
            </a:endParaRPr>
          </a:p>
        </p:txBody>
      </p:sp>
      <p:sp>
        <p:nvSpPr>
          <p:cNvPr id="111626" name="Text Box 10"/>
          <p:cNvSpPr txBox="1">
            <a:spLocks noChangeArrowheads="1"/>
          </p:cNvSpPr>
          <p:nvPr/>
        </p:nvSpPr>
        <p:spPr bwMode="auto">
          <a:xfrm>
            <a:off x="7380312" y="5612978"/>
            <a:ext cx="1584176" cy="768350"/>
          </a:xfrm>
          <a:prstGeom prst="rect">
            <a:avLst/>
          </a:prstGeom>
          <a:solidFill>
            <a:schemeClr val="accent1"/>
          </a:solidFill>
          <a:ln w="19050">
            <a:solidFill>
              <a:srgbClr val="000000"/>
            </a:solidFill>
            <a:miter lim="800000"/>
          </a:ln>
        </p:spPr>
        <p:txBody>
          <a:bodyPr anchor="ctr" anchorCtr="1"/>
          <a:lstStyle/>
          <a:p>
            <a:r>
              <a:rPr lang="zh-CN" altLang="en-US" sz="2800" dirty="0">
                <a:solidFill>
                  <a:srgbClr val="FF3399"/>
                </a:solidFill>
                <a:latin typeface="华文新魏"/>
                <a:ea typeface="华文新魏"/>
              </a:rPr>
              <a:t>设备  </a:t>
            </a:r>
            <a:endParaRPr lang="zh-CN" altLang="en-US" sz="2800" dirty="0">
              <a:solidFill>
                <a:srgbClr val="FF3399"/>
              </a:solidFill>
              <a:latin typeface="华文新魏"/>
              <a:ea typeface="华文新魏"/>
            </a:endParaRPr>
          </a:p>
        </p:txBody>
      </p:sp>
      <p:sp>
        <p:nvSpPr>
          <p:cNvPr id="111628" name="AutoShape 12"/>
          <p:cNvSpPr/>
          <p:nvPr/>
        </p:nvSpPr>
        <p:spPr bwMode="auto">
          <a:xfrm rot="5400000">
            <a:off x="7916811" y="4612928"/>
            <a:ext cx="511175" cy="1584176"/>
          </a:xfrm>
          <a:prstGeom prst="leftBrace">
            <a:avLst>
              <a:gd name="adj1" fmla="val 34446"/>
              <a:gd name="adj2" fmla="val 50000"/>
            </a:avLst>
          </a:prstGeom>
          <a:noFill/>
          <a:ln w="19050">
            <a:solidFill>
              <a:srgbClr val="000000"/>
            </a:solidFill>
            <a:round/>
          </a:ln>
        </p:spPr>
        <p:txBody>
          <a:bodyPr/>
          <a:lstStyle/>
          <a:p>
            <a:endParaRPr lang="zh-CN" altLang="en-US"/>
          </a:p>
        </p:txBody>
      </p:sp>
      <p:sp>
        <p:nvSpPr>
          <p:cNvPr id="111629" name="AutoShape 13"/>
          <p:cNvSpPr/>
          <p:nvPr/>
        </p:nvSpPr>
        <p:spPr bwMode="auto">
          <a:xfrm rot="5400000">
            <a:off x="7091957" y="3140375"/>
            <a:ext cx="720725" cy="3024336"/>
          </a:xfrm>
          <a:prstGeom prst="leftBrace">
            <a:avLst>
              <a:gd name="adj1" fmla="val 48844"/>
              <a:gd name="adj2" fmla="val 50000"/>
            </a:avLst>
          </a:prstGeom>
          <a:noFill/>
          <a:ln w="19050">
            <a:solidFill>
              <a:srgbClr val="000000"/>
            </a:solidFill>
            <a:round/>
          </a:ln>
        </p:spPr>
        <p:txBody>
          <a:bodyPr/>
          <a:lstStyle/>
          <a:p>
            <a:endParaRPr lang="zh-CN" altLang="en-US"/>
          </a:p>
        </p:txBody>
      </p:sp>
      <p:sp>
        <p:nvSpPr>
          <p:cNvPr id="111630" name="AutoShape 14"/>
          <p:cNvSpPr/>
          <p:nvPr/>
        </p:nvSpPr>
        <p:spPr bwMode="auto">
          <a:xfrm rot="5400000">
            <a:off x="6128481" y="1592698"/>
            <a:ext cx="1279525" cy="4392488"/>
          </a:xfrm>
          <a:prstGeom prst="leftBrace">
            <a:avLst>
              <a:gd name="adj1" fmla="val 41274"/>
              <a:gd name="adj2" fmla="val 50000"/>
            </a:avLst>
          </a:prstGeom>
          <a:noFill/>
          <a:ln w="19050">
            <a:solidFill>
              <a:srgbClr val="000000"/>
            </a:solidFill>
            <a:round/>
          </a:ln>
        </p:spPr>
        <p:txBody>
          <a:bodyPr/>
          <a:lstStyle/>
          <a:p>
            <a:endParaRPr lang="zh-CN" altLang="en-US"/>
          </a:p>
        </p:txBody>
      </p:sp>
      <p:sp>
        <p:nvSpPr>
          <p:cNvPr id="111631" name="Line 15"/>
          <p:cNvSpPr>
            <a:spLocks noChangeShapeType="1"/>
          </p:cNvSpPr>
          <p:nvPr/>
        </p:nvSpPr>
        <p:spPr bwMode="auto">
          <a:xfrm flipH="1">
            <a:off x="5916340" y="4940696"/>
            <a:ext cx="23812" cy="647700"/>
          </a:xfrm>
          <a:prstGeom prst="line">
            <a:avLst/>
          </a:prstGeom>
          <a:noFill/>
          <a:ln w="19050">
            <a:solidFill>
              <a:srgbClr val="000000"/>
            </a:solidFill>
            <a:prstDash val="dash"/>
            <a:round/>
          </a:ln>
        </p:spPr>
        <p:txBody>
          <a:bodyPr/>
          <a:lstStyle/>
          <a:p>
            <a:endParaRPr lang="zh-CN" altLang="en-US"/>
          </a:p>
        </p:txBody>
      </p:sp>
      <p:sp>
        <p:nvSpPr>
          <p:cNvPr id="111632" name="Line 16"/>
          <p:cNvSpPr>
            <a:spLocks noChangeShapeType="1"/>
          </p:cNvSpPr>
          <p:nvPr/>
        </p:nvSpPr>
        <p:spPr bwMode="auto">
          <a:xfrm>
            <a:off x="4555067" y="4436640"/>
            <a:ext cx="0" cy="1160462"/>
          </a:xfrm>
          <a:prstGeom prst="line">
            <a:avLst/>
          </a:prstGeom>
          <a:noFill/>
          <a:ln w="19050">
            <a:solidFill>
              <a:srgbClr val="000000"/>
            </a:solidFill>
            <a:prstDash val="dash"/>
            <a:round/>
          </a:ln>
        </p:spPr>
        <p:txBody>
          <a:bodyPr/>
          <a:lstStyle/>
          <a:p>
            <a:endParaRPr lang="zh-CN" altLang="en-US"/>
          </a:p>
        </p:txBody>
      </p:sp>
      <p:sp>
        <p:nvSpPr>
          <p:cNvPr id="111633" name="Line 17"/>
          <p:cNvSpPr>
            <a:spLocks noChangeShapeType="1"/>
          </p:cNvSpPr>
          <p:nvPr/>
        </p:nvSpPr>
        <p:spPr bwMode="auto">
          <a:xfrm>
            <a:off x="8964488" y="4428703"/>
            <a:ext cx="0" cy="1160462"/>
          </a:xfrm>
          <a:prstGeom prst="line">
            <a:avLst/>
          </a:prstGeom>
          <a:noFill/>
          <a:ln w="19050">
            <a:solidFill>
              <a:srgbClr val="000000"/>
            </a:solidFill>
            <a:prstDash val="dash"/>
            <a:round/>
          </a:ln>
        </p:spPr>
        <p:txBody>
          <a:bodyPr/>
          <a:lstStyle/>
          <a:p>
            <a:endParaRPr lang="zh-CN" altLang="en-US"/>
          </a:p>
        </p:txBody>
      </p:sp>
      <p:sp>
        <p:nvSpPr>
          <p:cNvPr id="2" name="标题 1"/>
          <p:cNvSpPr>
            <a:spLocks noGrp="1"/>
          </p:cNvSpPr>
          <p:nvPr>
            <p:ph type="title"/>
          </p:nvPr>
        </p:nvSpPr>
        <p:spPr/>
        <p:txBody>
          <a:bodyPr/>
          <a:lstStyle/>
          <a:p>
            <a:r>
              <a:rPr lang="zh-CN" altLang="en-US" dirty="0">
                <a:ea typeface="华文新魏"/>
              </a:rPr>
              <a:t>基础抽象的包含关系</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24"/>
                                        </p:tgtEl>
                                        <p:attrNameLst>
                                          <p:attrName>style.visibility</p:attrName>
                                        </p:attrNameLst>
                                      </p:cBhvr>
                                      <p:to>
                                        <p:strVal val="visible"/>
                                      </p:to>
                                    </p:set>
                                    <p:anim calcmode="lin" valueType="num">
                                      <p:cBhvr additive="base">
                                        <p:cTn id="7" dur="500" fill="hold"/>
                                        <p:tgtEl>
                                          <p:spTgt spid="111624"/>
                                        </p:tgtEl>
                                        <p:attrNameLst>
                                          <p:attrName>ppt_x</p:attrName>
                                        </p:attrNameLst>
                                      </p:cBhvr>
                                      <p:tavLst>
                                        <p:tav tm="0">
                                          <p:val>
                                            <p:strVal val="#ppt_x"/>
                                          </p:val>
                                        </p:tav>
                                        <p:tav tm="100000">
                                          <p:val>
                                            <p:strVal val="#ppt_x"/>
                                          </p:val>
                                        </p:tav>
                                      </p:tavLst>
                                    </p:anim>
                                    <p:anim calcmode="lin" valueType="num">
                                      <p:cBhvr additive="base">
                                        <p:cTn id="8" dur="500" fill="hold"/>
                                        <p:tgtEl>
                                          <p:spTgt spid="1116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25"/>
                                        </p:tgtEl>
                                        <p:attrNameLst>
                                          <p:attrName>style.visibility</p:attrName>
                                        </p:attrNameLst>
                                      </p:cBhvr>
                                      <p:to>
                                        <p:strVal val="visible"/>
                                      </p:to>
                                    </p:set>
                                    <p:anim calcmode="lin" valueType="num">
                                      <p:cBhvr additive="base">
                                        <p:cTn id="13" dur="500" fill="hold"/>
                                        <p:tgtEl>
                                          <p:spTgt spid="111625"/>
                                        </p:tgtEl>
                                        <p:attrNameLst>
                                          <p:attrName>ppt_x</p:attrName>
                                        </p:attrNameLst>
                                      </p:cBhvr>
                                      <p:tavLst>
                                        <p:tav tm="0">
                                          <p:val>
                                            <p:strVal val="#ppt_x"/>
                                          </p:val>
                                        </p:tav>
                                        <p:tav tm="100000">
                                          <p:val>
                                            <p:strVal val="#ppt_x"/>
                                          </p:val>
                                        </p:tav>
                                      </p:tavLst>
                                    </p:anim>
                                    <p:anim calcmode="lin" valueType="num">
                                      <p:cBhvr additive="base">
                                        <p:cTn id="14" dur="500" fill="hold"/>
                                        <p:tgtEl>
                                          <p:spTgt spid="1116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26"/>
                                        </p:tgtEl>
                                        <p:attrNameLst>
                                          <p:attrName>style.visibility</p:attrName>
                                        </p:attrNameLst>
                                      </p:cBhvr>
                                      <p:to>
                                        <p:strVal val="visible"/>
                                      </p:to>
                                    </p:set>
                                    <p:anim calcmode="lin" valueType="num">
                                      <p:cBhvr additive="base">
                                        <p:cTn id="19" dur="500" fill="hold"/>
                                        <p:tgtEl>
                                          <p:spTgt spid="111626"/>
                                        </p:tgtEl>
                                        <p:attrNameLst>
                                          <p:attrName>ppt_x</p:attrName>
                                        </p:attrNameLst>
                                      </p:cBhvr>
                                      <p:tavLst>
                                        <p:tav tm="0">
                                          <p:val>
                                            <p:strVal val="#ppt_x"/>
                                          </p:val>
                                        </p:tav>
                                        <p:tav tm="100000">
                                          <p:val>
                                            <p:strVal val="#ppt_x"/>
                                          </p:val>
                                        </p:tav>
                                      </p:tavLst>
                                    </p:anim>
                                    <p:anim calcmode="lin" valueType="num">
                                      <p:cBhvr additive="base">
                                        <p:cTn id="20" dur="500" fill="hold"/>
                                        <p:tgtEl>
                                          <p:spTgt spid="1116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1628"/>
                                        </p:tgtEl>
                                        <p:attrNameLst>
                                          <p:attrName>style.visibility</p:attrName>
                                        </p:attrNameLst>
                                      </p:cBhvr>
                                      <p:to>
                                        <p:strVal val="visible"/>
                                      </p:to>
                                    </p:set>
                                    <p:anim calcmode="lin" valueType="num">
                                      <p:cBhvr additive="base">
                                        <p:cTn id="25" dur="500" fill="hold"/>
                                        <p:tgtEl>
                                          <p:spTgt spid="111628"/>
                                        </p:tgtEl>
                                        <p:attrNameLst>
                                          <p:attrName>ppt_x</p:attrName>
                                        </p:attrNameLst>
                                      </p:cBhvr>
                                      <p:tavLst>
                                        <p:tav tm="0">
                                          <p:val>
                                            <p:strVal val="#ppt_x"/>
                                          </p:val>
                                        </p:tav>
                                        <p:tav tm="100000">
                                          <p:val>
                                            <p:strVal val="#ppt_x"/>
                                          </p:val>
                                        </p:tav>
                                      </p:tavLst>
                                    </p:anim>
                                    <p:anim calcmode="lin" valueType="num">
                                      <p:cBhvr additive="base">
                                        <p:cTn id="26" dur="500" fill="hold"/>
                                        <p:tgtEl>
                                          <p:spTgt spid="1116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1621"/>
                                        </p:tgtEl>
                                        <p:attrNameLst>
                                          <p:attrName>style.visibility</p:attrName>
                                        </p:attrNameLst>
                                      </p:cBhvr>
                                      <p:to>
                                        <p:strVal val="visible"/>
                                      </p:to>
                                    </p:set>
                                    <p:anim calcmode="lin" valueType="num">
                                      <p:cBhvr additive="base">
                                        <p:cTn id="29" dur="500" fill="hold"/>
                                        <p:tgtEl>
                                          <p:spTgt spid="111621"/>
                                        </p:tgtEl>
                                        <p:attrNameLst>
                                          <p:attrName>ppt_x</p:attrName>
                                        </p:attrNameLst>
                                      </p:cBhvr>
                                      <p:tavLst>
                                        <p:tav tm="0">
                                          <p:val>
                                            <p:strVal val="#ppt_x"/>
                                          </p:val>
                                        </p:tav>
                                        <p:tav tm="100000">
                                          <p:val>
                                            <p:strVal val="#ppt_x"/>
                                          </p:val>
                                        </p:tav>
                                      </p:tavLst>
                                    </p:anim>
                                    <p:anim calcmode="lin" valueType="num">
                                      <p:cBhvr additive="base">
                                        <p:cTn id="30" dur="500" fill="hold"/>
                                        <p:tgtEl>
                                          <p:spTgt spid="1116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1631"/>
                                        </p:tgtEl>
                                        <p:attrNameLst>
                                          <p:attrName>style.visibility</p:attrName>
                                        </p:attrNameLst>
                                      </p:cBhvr>
                                      <p:to>
                                        <p:strVal val="visible"/>
                                      </p:to>
                                    </p:set>
                                    <p:anim calcmode="lin" valueType="num">
                                      <p:cBhvr additive="base">
                                        <p:cTn id="35" dur="500" fill="hold"/>
                                        <p:tgtEl>
                                          <p:spTgt spid="111631"/>
                                        </p:tgtEl>
                                        <p:attrNameLst>
                                          <p:attrName>ppt_x</p:attrName>
                                        </p:attrNameLst>
                                      </p:cBhvr>
                                      <p:tavLst>
                                        <p:tav tm="0">
                                          <p:val>
                                            <p:strVal val="#ppt_x"/>
                                          </p:val>
                                        </p:tav>
                                        <p:tav tm="100000">
                                          <p:val>
                                            <p:strVal val="#ppt_x"/>
                                          </p:val>
                                        </p:tav>
                                      </p:tavLst>
                                    </p:anim>
                                    <p:anim calcmode="lin" valueType="num">
                                      <p:cBhvr additive="base">
                                        <p:cTn id="36" dur="500" fill="hold"/>
                                        <p:tgtEl>
                                          <p:spTgt spid="1116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1629"/>
                                        </p:tgtEl>
                                        <p:attrNameLst>
                                          <p:attrName>style.visibility</p:attrName>
                                        </p:attrNameLst>
                                      </p:cBhvr>
                                      <p:to>
                                        <p:strVal val="visible"/>
                                      </p:to>
                                    </p:set>
                                    <p:anim calcmode="lin" valueType="num">
                                      <p:cBhvr additive="base">
                                        <p:cTn id="39" dur="500" fill="hold"/>
                                        <p:tgtEl>
                                          <p:spTgt spid="111629"/>
                                        </p:tgtEl>
                                        <p:attrNameLst>
                                          <p:attrName>ppt_x</p:attrName>
                                        </p:attrNameLst>
                                      </p:cBhvr>
                                      <p:tavLst>
                                        <p:tav tm="0">
                                          <p:val>
                                            <p:strVal val="#ppt_x"/>
                                          </p:val>
                                        </p:tav>
                                        <p:tav tm="100000">
                                          <p:val>
                                            <p:strVal val="#ppt_x"/>
                                          </p:val>
                                        </p:tav>
                                      </p:tavLst>
                                    </p:anim>
                                    <p:anim calcmode="lin" valueType="num">
                                      <p:cBhvr additive="base">
                                        <p:cTn id="40" dur="500" fill="hold"/>
                                        <p:tgtEl>
                                          <p:spTgt spid="1116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1633"/>
                                        </p:tgtEl>
                                        <p:attrNameLst>
                                          <p:attrName>style.visibility</p:attrName>
                                        </p:attrNameLst>
                                      </p:cBhvr>
                                      <p:to>
                                        <p:strVal val="visible"/>
                                      </p:to>
                                    </p:set>
                                    <p:anim calcmode="lin" valueType="num">
                                      <p:cBhvr additive="base">
                                        <p:cTn id="43" dur="500" fill="hold"/>
                                        <p:tgtEl>
                                          <p:spTgt spid="111633"/>
                                        </p:tgtEl>
                                        <p:attrNameLst>
                                          <p:attrName>ppt_x</p:attrName>
                                        </p:attrNameLst>
                                      </p:cBhvr>
                                      <p:tavLst>
                                        <p:tav tm="0">
                                          <p:val>
                                            <p:strVal val="#ppt_x"/>
                                          </p:val>
                                        </p:tav>
                                        <p:tav tm="100000">
                                          <p:val>
                                            <p:strVal val="#ppt_x"/>
                                          </p:val>
                                        </p:tav>
                                      </p:tavLst>
                                    </p:anim>
                                    <p:anim calcmode="lin" valueType="num">
                                      <p:cBhvr additive="base">
                                        <p:cTn id="44" dur="500" fill="hold"/>
                                        <p:tgtEl>
                                          <p:spTgt spid="11163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1622"/>
                                        </p:tgtEl>
                                        <p:attrNameLst>
                                          <p:attrName>style.visibility</p:attrName>
                                        </p:attrNameLst>
                                      </p:cBhvr>
                                      <p:to>
                                        <p:strVal val="visible"/>
                                      </p:to>
                                    </p:set>
                                    <p:anim calcmode="lin" valueType="num">
                                      <p:cBhvr additive="base">
                                        <p:cTn id="47" dur="500" fill="hold"/>
                                        <p:tgtEl>
                                          <p:spTgt spid="111622"/>
                                        </p:tgtEl>
                                        <p:attrNameLst>
                                          <p:attrName>ppt_x</p:attrName>
                                        </p:attrNameLst>
                                      </p:cBhvr>
                                      <p:tavLst>
                                        <p:tav tm="0">
                                          <p:val>
                                            <p:strVal val="#ppt_x"/>
                                          </p:val>
                                        </p:tav>
                                        <p:tav tm="100000">
                                          <p:val>
                                            <p:strVal val="#ppt_x"/>
                                          </p:val>
                                        </p:tav>
                                      </p:tavLst>
                                    </p:anim>
                                    <p:anim calcmode="lin" valueType="num">
                                      <p:cBhvr additive="base">
                                        <p:cTn id="48" dur="500" fill="hold"/>
                                        <p:tgtEl>
                                          <p:spTgt spid="1116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1632"/>
                                        </p:tgtEl>
                                        <p:attrNameLst>
                                          <p:attrName>style.visibility</p:attrName>
                                        </p:attrNameLst>
                                      </p:cBhvr>
                                      <p:to>
                                        <p:strVal val="visible"/>
                                      </p:to>
                                    </p:set>
                                    <p:anim calcmode="lin" valueType="num">
                                      <p:cBhvr additive="base">
                                        <p:cTn id="53" dur="500" fill="hold"/>
                                        <p:tgtEl>
                                          <p:spTgt spid="111632"/>
                                        </p:tgtEl>
                                        <p:attrNameLst>
                                          <p:attrName>ppt_x</p:attrName>
                                        </p:attrNameLst>
                                      </p:cBhvr>
                                      <p:tavLst>
                                        <p:tav tm="0">
                                          <p:val>
                                            <p:strVal val="#ppt_x"/>
                                          </p:val>
                                        </p:tav>
                                        <p:tav tm="100000">
                                          <p:val>
                                            <p:strVal val="#ppt_x"/>
                                          </p:val>
                                        </p:tav>
                                      </p:tavLst>
                                    </p:anim>
                                    <p:anim calcmode="lin" valueType="num">
                                      <p:cBhvr additive="base">
                                        <p:cTn id="54" dur="500" fill="hold"/>
                                        <p:tgtEl>
                                          <p:spTgt spid="11163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1630"/>
                                        </p:tgtEl>
                                        <p:attrNameLst>
                                          <p:attrName>style.visibility</p:attrName>
                                        </p:attrNameLst>
                                      </p:cBhvr>
                                      <p:to>
                                        <p:strVal val="visible"/>
                                      </p:to>
                                    </p:set>
                                    <p:anim calcmode="lin" valueType="num">
                                      <p:cBhvr additive="base">
                                        <p:cTn id="57" dur="500" fill="hold"/>
                                        <p:tgtEl>
                                          <p:spTgt spid="111630"/>
                                        </p:tgtEl>
                                        <p:attrNameLst>
                                          <p:attrName>ppt_x</p:attrName>
                                        </p:attrNameLst>
                                      </p:cBhvr>
                                      <p:tavLst>
                                        <p:tav tm="0">
                                          <p:val>
                                            <p:strVal val="#ppt_x"/>
                                          </p:val>
                                        </p:tav>
                                        <p:tav tm="100000">
                                          <p:val>
                                            <p:strVal val="#ppt_x"/>
                                          </p:val>
                                        </p:tav>
                                      </p:tavLst>
                                    </p:anim>
                                    <p:anim calcmode="lin" valueType="num">
                                      <p:cBhvr additive="base">
                                        <p:cTn id="58" dur="500" fill="hold"/>
                                        <p:tgtEl>
                                          <p:spTgt spid="11163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1623"/>
                                        </p:tgtEl>
                                        <p:attrNameLst>
                                          <p:attrName>style.visibility</p:attrName>
                                        </p:attrNameLst>
                                      </p:cBhvr>
                                      <p:to>
                                        <p:strVal val="visible"/>
                                      </p:to>
                                    </p:set>
                                    <p:anim calcmode="lin" valueType="num">
                                      <p:cBhvr additive="base">
                                        <p:cTn id="61" dur="500" fill="hold"/>
                                        <p:tgtEl>
                                          <p:spTgt spid="111623"/>
                                        </p:tgtEl>
                                        <p:attrNameLst>
                                          <p:attrName>ppt_x</p:attrName>
                                        </p:attrNameLst>
                                      </p:cBhvr>
                                      <p:tavLst>
                                        <p:tav tm="0">
                                          <p:val>
                                            <p:strVal val="#ppt_x"/>
                                          </p:val>
                                        </p:tav>
                                        <p:tav tm="100000">
                                          <p:val>
                                            <p:strVal val="#ppt_x"/>
                                          </p:val>
                                        </p:tav>
                                      </p:tavLst>
                                    </p:anim>
                                    <p:anim calcmode="lin" valueType="num">
                                      <p:cBhvr additive="base">
                                        <p:cTn id="62" dur="500" fill="hold"/>
                                        <p:tgtEl>
                                          <p:spTgt spid="1116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animBg="1"/>
      <p:bldP spid="111622" grpId="0" animBg="1"/>
      <p:bldP spid="111623" grpId="0" animBg="1"/>
      <p:bldP spid="111624" grpId="0" animBg="1"/>
      <p:bldP spid="111625" grpId="0" animBg="1"/>
      <p:bldP spid="111626" grpId="0" animBg="1"/>
      <p:bldP spid="111628" grpId="0" animBg="1"/>
      <p:bldP spid="111629" grpId="0" animBg="1"/>
      <p:bldP spid="111630" grpId="0" animBg="1"/>
      <p:bldP spid="111631" grpId="0" animBg="1"/>
      <p:bldP spid="111632" grpId="0" animBg="1"/>
      <p:bldP spid="1116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a:rPr>
              <a:t>其他资源抽象</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4" name="内容占位符 3"/>
          <p:cNvSpPr>
            <a:spLocks noGrp="1"/>
          </p:cNvSpPr>
          <p:nvPr>
            <p:ph idx="1"/>
          </p:nvPr>
        </p:nvSpPr>
        <p:spPr>
          <a:xfrm>
            <a:off x="107504" y="1340768"/>
            <a:ext cx="8856984" cy="4032448"/>
          </a:xfrm>
        </p:spPr>
        <p:txBody>
          <a:bodyPr/>
          <a:lstStyle/>
          <a:p>
            <a:r>
              <a:rPr kumimoji="1" lang="zh-CN" altLang="en-US" dirty="0"/>
              <a:t>低层硬件资源抽象，提供对外使用的抽象接口</a:t>
            </a:r>
            <a:endParaRPr kumimoji="1" lang="en-US" altLang="zh-CN" dirty="0"/>
          </a:p>
          <a:p>
            <a:pPr lvl="1"/>
            <a:r>
              <a:rPr kumimoji="1" lang="zh-CN" altLang="en-US" dirty="0"/>
              <a:t>中断、时钟、网络接口等</a:t>
            </a:r>
            <a:r>
              <a:rPr kumimoji="1" lang="en-US" altLang="zh-CN" dirty="0"/>
              <a:t>	</a:t>
            </a:r>
            <a:endParaRPr kumimoji="1" lang="en-US" altLang="zh-CN" dirty="0"/>
          </a:p>
          <a:p>
            <a:r>
              <a:rPr kumimoji="1" lang="zh-CN" altLang="en-US" dirty="0"/>
              <a:t>没有特定基础硬件的软件资源</a:t>
            </a:r>
            <a:endParaRPr kumimoji="1" lang="en-US" altLang="zh-CN" dirty="0"/>
          </a:p>
          <a:p>
            <a:pPr lvl="1"/>
            <a:r>
              <a:rPr kumimoji="1" lang="zh-CN" altLang="en-US" dirty="0"/>
              <a:t>消息、信号量、共享数据结构</a:t>
            </a:r>
            <a:endParaRPr kumimoji="1" lang="en-US" altLang="zh-CN"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a:ea typeface="华文新魏"/>
              </a:rPr>
              <a:t>操作系统</a:t>
            </a:r>
            <a:r>
              <a:rPr lang="zh-CN" altLang="en-US" dirty="0">
                <a:latin typeface="华文新魏"/>
                <a:ea typeface="华文新魏"/>
              </a:rPr>
              <a:t>虚拟机</a:t>
            </a:r>
            <a:endParaRPr kumimoji="1" lang="zh-CN" altLang="en-US" dirty="0"/>
          </a:p>
        </p:txBody>
      </p:sp>
      <p:sp>
        <p:nvSpPr>
          <p:cNvPr id="3" name="内容占位符 2"/>
          <p:cNvSpPr>
            <a:spLocks noGrp="1"/>
          </p:cNvSpPr>
          <p:nvPr>
            <p:ph idx="1"/>
          </p:nvPr>
        </p:nvSpPr>
        <p:spPr/>
        <p:txBody>
          <a:bodyPr/>
          <a:lstStyle/>
          <a:p>
            <a:r>
              <a:rPr kumimoji="1" lang="zh-CN" altLang="en-US" dirty="0"/>
              <a:t>操作系统虚拟机</a:t>
            </a:r>
            <a:endParaRPr kumimoji="1" lang="en-US" altLang="zh-CN" dirty="0"/>
          </a:p>
          <a:p>
            <a:pPr lvl="1"/>
            <a:r>
              <a:rPr kumimoji="1" lang="zh-CN" altLang="en-US" dirty="0"/>
              <a:t>是在裸机上配置操作系统，</a:t>
            </a:r>
            <a:r>
              <a:rPr kumimoji="1" lang="zh-CN" altLang="en-US" dirty="0">
                <a:solidFill>
                  <a:srgbClr val="FF0000"/>
                </a:solidFill>
              </a:rPr>
              <a:t>由操作系统对物理计算机实施仿真而获得的</a:t>
            </a:r>
            <a:r>
              <a:rPr kumimoji="1" lang="zh-CN" altLang="en-US" dirty="0"/>
              <a:t>、为用户提供了一种简单、清晰、易用、高效的</a:t>
            </a:r>
            <a:r>
              <a:rPr kumimoji="1" lang="zh-CN" altLang="en-US" dirty="0">
                <a:solidFill>
                  <a:srgbClr val="FF0000"/>
                </a:solidFill>
              </a:rPr>
              <a:t>计算机模型</a:t>
            </a:r>
            <a:endParaRPr kumimoji="1" lang="en-US" altLang="zh-CN" dirty="0">
              <a:solidFill>
                <a:srgbClr val="FF0000"/>
              </a:solidFill>
            </a:endParaRPr>
          </a:p>
          <a:p>
            <a:pPr lvl="1"/>
            <a:r>
              <a:rPr kumimoji="1" lang="zh-CN" altLang="en-US" dirty="0"/>
              <a:t>虚拟机每种虚拟资源都是物理资源通过复用、虚拟或抽象而得到的产物，</a:t>
            </a:r>
            <a:r>
              <a:rPr kumimoji="1" lang="zh-CN" altLang="en-US" dirty="0">
                <a:solidFill>
                  <a:srgbClr val="FF0000"/>
                </a:solidFill>
              </a:rPr>
              <a:t>提供了进程运行的逻辑计算环境</a:t>
            </a:r>
            <a:endParaRPr kumimoji="1" lang="en-US" altLang="zh-CN" dirty="0">
              <a:solidFill>
                <a:srgbClr val="FF0000"/>
              </a:solidFill>
            </a:endParaRPr>
          </a:p>
          <a:p>
            <a:r>
              <a:rPr kumimoji="1" lang="zh-CN" altLang="en-US" dirty="0"/>
              <a:t>操作系统虚拟机的组成</a:t>
            </a:r>
            <a:endParaRPr kumimoji="1" lang="zh-CN" altLang="en-US" dirty="0"/>
          </a:p>
          <a:p>
            <a:pPr lvl="1"/>
            <a:r>
              <a:rPr kumimoji="1" lang="zh-CN" altLang="en-US" dirty="0"/>
              <a:t>虚拟处理器</a:t>
            </a:r>
            <a:endParaRPr kumimoji="1" lang="en-US" altLang="zh-CN" dirty="0"/>
          </a:p>
          <a:p>
            <a:pPr lvl="1"/>
            <a:r>
              <a:rPr kumimoji="1" lang="zh-CN" altLang="en-US" dirty="0"/>
              <a:t>虚拟内存</a:t>
            </a:r>
            <a:endParaRPr kumimoji="1" lang="en-US" altLang="zh-CN" dirty="0"/>
          </a:p>
          <a:p>
            <a:pPr lvl="1"/>
            <a:r>
              <a:rPr kumimoji="1" lang="zh-CN" altLang="en-US" dirty="0"/>
              <a:t>虚拟辅存</a:t>
            </a:r>
            <a:endParaRPr kumimoji="1" lang="en-US" altLang="zh-CN" dirty="0"/>
          </a:p>
          <a:p>
            <a:pPr lvl="1"/>
            <a:r>
              <a:rPr kumimoji="1" lang="zh-CN" altLang="en-US" dirty="0"/>
              <a:t>虚拟设备</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8"/>
          <p:cNvGrpSpPr/>
          <p:nvPr/>
        </p:nvGrpSpPr>
        <p:grpSpPr bwMode="auto">
          <a:xfrm>
            <a:off x="971550" y="1340545"/>
            <a:ext cx="6710251" cy="4968775"/>
            <a:chOff x="1986" y="1569"/>
            <a:chExt cx="5940" cy="4948"/>
          </a:xfrm>
        </p:grpSpPr>
        <p:grpSp>
          <p:nvGrpSpPr>
            <p:cNvPr id="23556" name="Group 59"/>
            <p:cNvGrpSpPr/>
            <p:nvPr/>
          </p:nvGrpSpPr>
          <p:grpSpPr bwMode="auto">
            <a:xfrm>
              <a:off x="1986" y="1569"/>
              <a:ext cx="1800" cy="2581"/>
              <a:chOff x="1986" y="1569"/>
              <a:chExt cx="1800" cy="2581"/>
            </a:xfrm>
          </p:grpSpPr>
          <p:sp>
            <p:nvSpPr>
              <p:cNvPr id="23583" name="Oval 60"/>
              <p:cNvSpPr>
                <a:spLocks noChangeArrowheads="1"/>
              </p:cNvSpPr>
              <p:nvPr/>
            </p:nvSpPr>
            <p:spPr bwMode="auto">
              <a:xfrm>
                <a:off x="2035" y="1569"/>
                <a:ext cx="1362" cy="596"/>
              </a:xfrm>
              <a:prstGeom prst="ellipse">
                <a:avLst/>
              </a:prstGeom>
              <a:solidFill>
                <a:srgbClr val="FFFF99"/>
              </a:solidFill>
              <a:ln w="9525">
                <a:solidFill>
                  <a:srgbClr val="0000FF"/>
                </a:solidFill>
                <a:round/>
              </a:ln>
            </p:spPr>
            <p:txBody>
              <a:bodyPr/>
              <a:lstStyle/>
              <a:p>
                <a:endParaRPr lang="zh-CN" altLang="en-US">
                  <a:latin typeface="STXinwei" pitchFamily="2" charset="-122"/>
                  <a:ea typeface="STXinwei" pitchFamily="2" charset="-122"/>
                </a:endParaRPr>
              </a:p>
            </p:txBody>
          </p:sp>
          <p:sp>
            <p:nvSpPr>
              <p:cNvPr id="23584" name="Text Box 61"/>
              <p:cNvSpPr txBox="1">
                <a:spLocks noChangeArrowheads="1"/>
              </p:cNvSpPr>
              <p:nvPr/>
            </p:nvSpPr>
            <p:spPr bwMode="auto">
              <a:xfrm>
                <a:off x="2308" y="1712"/>
                <a:ext cx="1017" cy="319"/>
              </a:xfrm>
              <a:prstGeom prst="rect">
                <a:avLst/>
              </a:prstGeom>
              <a:solidFill>
                <a:srgbClr val="FFFF99"/>
              </a:solidFill>
              <a:ln w="9525">
                <a:noFill/>
                <a:miter lim="800000"/>
              </a:ln>
            </p:spPr>
            <p:txBody>
              <a:bodyPr/>
              <a:lstStyle/>
              <a:p>
                <a:pPr algn="just"/>
                <a:r>
                  <a:rPr lang="zh-CN" altLang="en-US" sz="2000" dirty="0">
                    <a:solidFill>
                      <a:srgbClr val="0000FF"/>
                    </a:solidFill>
                    <a:latin typeface="STXinwei" pitchFamily="2" charset="-122"/>
                    <a:ea typeface="STXinwei" pitchFamily="2" charset="-122"/>
                  </a:rPr>
                  <a:t>进程</a:t>
                </a:r>
                <a:r>
                  <a:rPr lang="en-US" altLang="zh-CN" sz="2000" i="1" dirty="0">
                    <a:solidFill>
                      <a:srgbClr val="0000FF"/>
                    </a:solidFill>
                    <a:latin typeface="STXinwei" pitchFamily="2" charset="-122"/>
                    <a:ea typeface="STXinwei" pitchFamily="2" charset="-122"/>
                    <a:cs typeface="Times"/>
                  </a:rPr>
                  <a:t>P</a:t>
                </a:r>
                <a:r>
                  <a:rPr lang="en-US" altLang="zh-CN" sz="2000" i="1" baseline="-25000" dirty="0">
                    <a:solidFill>
                      <a:srgbClr val="0000FF"/>
                    </a:solidFill>
                    <a:latin typeface="STXinwei" pitchFamily="2" charset="-122"/>
                    <a:ea typeface="STXinwei" pitchFamily="2" charset="-122"/>
                    <a:cs typeface="Times"/>
                  </a:rPr>
                  <a:t>1</a:t>
                </a:r>
                <a:endParaRPr lang="zh-CN" altLang="zh-CN" sz="2000" i="1" baseline="-25000" dirty="0">
                  <a:solidFill>
                    <a:srgbClr val="0000FF"/>
                  </a:solidFill>
                  <a:latin typeface="STXinwei" pitchFamily="2" charset="-122"/>
                  <a:ea typeface="STXinwei" pitchFamily="2" charset="-122"/>
                  <a:cs typeface="Times"/>
                </a:endParaRPr>
              </a:p>
            </p:txBody>
          </p:sp>
          <p:grpSp>
            <p:nvGrpSpPr>
              <p:cNvPr id="23585" name="Group 62"/>
              <p:cNvGrpSpPr/>
              <p:nvPr/>
            </p:nvGrpSpPr>
            <p:grpSpPr bwMode="auto">
              <a:xfrm>
                <a:off x="1986" y="2382"/>
                <a:ext cx="1800" cy="1768"/>
                <a:chOff x="3420" y="2842"/>
                <a:chExt cx="1620" cy="1855"/>
              </a:xfrm>
            </p:grpSpPr>
            <p:sp>
              <p:nvSpPr>
                <p:cNvPr id="22591" name="Text Box 63"/>
                <p:cNvSpPr txBox="1">
                  <a:spLocks noChangeArrowheads="1"/>
                </p:cNvSpPr>
                <p:nvPr/>
              </p:nvSpPr>
              <p:spPr bwMode="auto">
                <a:xfrm>
                  <a:off x="3420" y="2842"/>
                  <a:ext cx="1620" cy="1855"/>
                </a:xfrm>
                <a:prstGeom prst="rect">
                  <a:avLst/>
                </a:prstGeom>
                <a:solidFill>
                  <a:srgbClr val="FFFF99"/>
                </a:solidFill>
                <a:ln w="9525">
                  <a:solidFill>
                    <a:srgbClr val="0000FF"/>
                  </a:solidFill>
                  <a:miter lim="800000"/>
                </a:ln>
                <a:effectLst>
                  <a:outerShdw dist="35921" dir="2700000" algn="ctr" rotWithShape="0">
                    <a:srgbClr val="808080"/>
                  </a:outerShdw>
                </a:effectLst>
              </p:spPr>
              <p:txBody>
                <a:bodyPr/>
                <a:lstStyle/>
                <a:p>
                  <a:pPr algn="l">
                    <a:defRPr/>
                  </a:pPr>
                  <a:endParaRPr lang="zh-CN" altLang="zh-CN" sz="2000" dirty="0">
                    <a:solidFill>
                      <a:srgbClr val="0000FF"/>
                    </a:solidFill>
                    <a:latin typeface="STXinwei" pitchFamily="2" charset="-122"/>
                    <a:ea typeface="STXinwei" pitchFamily="2" charset="-122"/>
                  </a:endParaRPr>
                </a:p>
              </p:txBody>
            </p:sp>
            <p:sp>
              <p:nvSpPr>
                <p:cNvPr id="22592" name="Line 64"/>
                <p:cNvSpPr>
                  <a:spLocks noChangeShapeType="1"/>
                </p:cNvSpPr>
                <p:nvPr/>
              </p:nvSpPr>
              <p:spPr bwMode="auto">
                <a:xfrm>
                  <a:off x="3420" y="4246"/>
                  <a:ext cx="1620" cy="0"/>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STXinwei" pitchFamily="2" charset="-122"/>
                    <a:ea typeface="STXinwei" pitchFamily="2" charset="-122"/>
                  </a:endParaRPr>
                </a:p>
              </p:txBody>
            </p:sp>
            <p:sp>
              <p:nvSpPr>
                <p:cNvPr id="22593" name="Line 65"/>
                <p:cNvSpPr>
                  <a:spLocks noChangeShapeType="1"/>
                </p:cNvSpPr>
                <p:nvPr/>
              </p:nvSpPr>
              <p:spPr bwMode="auto">
                <a:xfrm flipH="1">
                  <a:off x="4108" y="2842"/>
                  <a:ext cx="32" cy="1404"/>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STXinwei" pitchFamily="2" charset="-122"/>
                    <a:ea typeface="STXinwei" pitchFamily="2" charset="-122"/>
                  </a:endParaRPr>
                </a:p>
              </p:txBody>
            </p:sp>
            <p:sp>
              <p:nvSpPr>
                <p:cNvPr id="22594" name="Line 66"/>
                <p:cNvSpPr>
                  <a:spLocks noChangeShapeType="1"/>
                </p:cNvSpPr>
                <p:nvPr/>
              </p:nvSpPr>
              <p:spPr bwMode="auto">
                <a:xfrm flipH="1">
                  <a:off x="3764" y="2842"/>
                  <a:ext cx="16" cy="1404"/>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STXinwei" pitchFamily="2" charset="-122"/>
                    <a:ea typeface="STXinwei" pitchFamily="2" charset="-122"/>
                  </a:endParaRPr>
                </a:p>
              </p:txBody>
            </p:sp>
            <p:sp>
              <p:nvSpPr>
                <p:cNvPr id="22595" name="Line 67"/>
                <p:cNvSpPr>
                  <a:spLocks noChangeShapeType="1"/>
                </p:cNvSpPr>
                <p:nvPr/>
              </p:nvSpPr>
              <p:spPr bwMode="auto">
                <a:xfrm>
                  <a:off x="4615" y="2842"/>
                  <a:ext cx="10" cy="1404"/>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STXinwei" pitchFamily="2" charset="-122"/>
                    <a:ea typeface="STXinwei" pitchFamily="2" charset="-122"/>
                  </a:endParaRPr>
                </a:p>
              </p:txBody>
            </p:sp>
          </p:grpSp>
          <p:sp>
            <p:nvSpPr>
              <p:cNvPr id="23586" name="Line 68"/>
              <p:cNvSpPr>
                <a:spLocks noChangeShapeType="1"/>
              </p:cNvSpPr>
              <p:nvPr/>
            </p:nvSpPr>
            <p:spPr bwMode="auto">
              <a:xfrm>
                <a:off x="2706" y="2191"/>
                <a:ext cx="0" cy="214"/>
              </a:xfrm>
              <a:prstGeom prst="line">
                <a:avLst/>
              </a:prstGeom>
              <a:noFill/>
              <a:ln w="9525">
                <a:solidFill>
                  <a:srgbClr val="000000"/>
                </a:solidFill>
                <a:round/>
                <a:tailEnd type="triangle" w="med" len="med"/>
              </a:ln>
            </p:spPr>
            <p:txBody>
              <a:bodyPr/>
              <a:lstStyle/>
              <a:p>
                <a:endParaRPr lang="zh-CN" altLang="en-US">
                  <a:latin typeface="STXinwei" pitchFamily="2" charset="-122"/>
                  <a:ea typeface="STXinwei" pitchFamily="2" charset="-122"/>
                </a:endParaRPr>
              </a:p>
            </p:txBody>
          </p:sp>
        </p:grpSp>
        <p:grpSp>
          <p:nvGrpSpPr>
            <p:cNvPr id="23557" name="Group 69"/>
            <p:cNvGrpSpPr/>
            <p:nvPr/>
          </p:nvGrpSpPr>
          <p:grpSpPr bwMode="auto">
            <a:xfrm>
              <a:off x="3786" y="1617"/>
              <a:ext cx="4140" cy="4900"/>
              <a:chOff x="3786" y="1526"/>
              <a:chExt cx="4140" cy="4900"/>
            </a:xfrm>
          </p:grpSpPr>
          <p:sp>
            <p:nvSpPr>
              <p:cNvPr id="23558" name="Text Box 70"/>
              <p:cNvSpPr txBox="1">
                <a:spLocks noChangeArrowheads="1"/>
              </p:cNvSpPr>
              <p:nvPr/>
            </p:nvSpPr>
            <p:spPr bwMode="auto">
              <a:xfrm>
                <a:off x="4866" y="2006"/>
                <a:ext cx="945" cy="399"/>
              </a:xfrm>
              <a:prstGeom prst="rect">
                <a:avLst/>
              </a:prstGeom>
              <a:solidFill>
                <a:srgbClr val="99FFCC"/>
              </a:solidFill>
              <a:ln w="9525">
                <a:noFill/>
                <a:miter lim="800000"/>
              </a:ln>
            </p:spPr>
            <p:txBody>
              <a:bodyPr/>
              <a:lstStyle/>
              <a:p>
                <a:pPr algn="just"/>
                <a:r>
                  <a:rPr lang="en-US" altLang="zh-CN" sz="2000">
                    <a:solidFill>
                      <a:srgbClr val="0000FF"/>
                    </a:solidFill>
                    <a:latin typeface="STXinwei" pitchFamily="2" charset="-122"/>
                    <a:ea typeface="STXinwei" pitchFamily="2" charset="-122"/>
                  </a:rPr>
                  <a:t>      …</a:t>
                </a:r>
                <a:endParaRPr lang="zh-CN" altLang="zh-CN" sz="2000">
                  <a:solidFill>
                    <a:srgbClr val="0000FF"/>
                  </a:solidFill>
                  <a:latin typeface="STXinwei" pitchFamily="2" charset="-122"/>
                  <a:ea typeface="STXinwei" pitchFamily="2" charset="-122"/>
                </a:endParaRPr>
              </a:p>
            </p:txBody>
          </p:sp>
          <p:grpSp>
            <p:nvGrpSpPr>
              <p:cNvPr id="23559" name="Group 71"/>
              <p:cNvGrpSpPr/>
              <p:nvPr/>
            </p:nvGrpSpPr>
            <p:grpSpPr bwMode="auto">
              <a:xfrm>
                <a:off x="3786" y="1526"/>
                <a:ext cx="4140" cy="4900"/>
                <a:chOff x="3786" y="1526"/>
                <a:chExt cx="4140" cy="4900"/>
              </a:xfrm>
            </p:grpSpPr>
            <p:sp>
              <p:nvSpPr>
                <p:cNvPr id="23560" name="Oval 72"/>
                <p:cNvSpPr>
                  <a:spLocks noChangeArrowheads="1"/>
                </p:cNvSpPr>
                <p:nvPr/>
              </p:nvSpPr>
              <p:spPr bwMode="auto">
                <a:xfrm>
                  <a:off x="4011" y="2477"/>
                  <a:ext cx="2220" cy="1757"/>
                </a:xfrm>
                <a:prstGeom prst="ellipse">
                  <a:avLst/>
                </a:prstGeom>
                <a:solidFill>
                  <a:srgbClr val="FFFFD3"/>
                </a:solidFill>
                <a:ln w="9525">
                  <a:solidFill>
                    <a:srgbClr val="0000FF"/>
                  </a:solidFill>
                  <a:round/>
                </a:ln>
              </p:spPr>
              <p:txBody>
                <a:bodyPr/>
                <a:lstStyle/>
                <a:p>
                  <a:endParaRPr lang="zh-CN" altLang="en-US">
                    <a:latin typeface="STXinwei" pitchFamily="2" charset="-122"/>
                    <a:ea typeface="STXinwei" pitchFamily="2" charset="-122"/>
                  </a:endParaRPr>
                </a:p>
              </p:txBody>
            </p:sp>
            <p:sp>
              <p:nvSpPr>
                <p:cNvPr id="23561" name="Oval 73"/>
                <p:cNvSpPr>
                  <a:spLocks noChangeArrowheads="1"/>
                </p:cNvSpPr>
                <p:nvPr/>
              </p:nvSpPr>
              <p:spPr bwMode="auto">
                <a:xfrm>
                  <a:off x="6666" y="1526"/>
                  <a:ext cx="1260" cy="639"/>
                </a:xfrm>
                <a:prstGeom prst="ellipse">
                  <a:avLst/>
                </a:prstGeom>
                <a:solidFill>
                  <a:srgbClr val="FFFF99"/>
                </a:solidFill>
                <a:ln w="9525">
                  <a:solidFill>
                    <a:srgbClr val="0000FF"/>
                  </a:solidFill>
                  <a:round/>
                </a:ln>
              </p:spPr>
              <p:txBody>
                <a:bodyPr/>
                <a:lstStyle/>
                <a:p>
                  <a:endParaRPr lang="zh-CN" altLang="en-US">
                    <a:latin typeface="STXinwei" pitchFamily="2" charset="-122"/>
                    <a:ea typeface="STXinwei" pitchFamily="2" charset="-122"/>
                  </a:endParaRPr>
                </a:p>
              </p:txBody>
            </p:sp>
            <p:sp>
              <p:nvSpPr>
                <p:cNvPr id="23562" name="Line 74"/>
                <p:cNvSpPr>
                  <a:spLocks noChangeShapeType="1"/>
                </p:cNvSpPr>
                <p:nvPr/>
              </p:nvSpPr>
              <p:spPr bwMode="auto">
                <a:xfrm flipH="1" flipV="1">
                  <a:off x="3786" y="2711"/>
                  <a:ext cx="309" cy="392"/>
                </a:xfrm>
                <a:prstGeom prst="line">
                  <a:avLst/>
                </a:prstGeom>
                <a:noFill/>
                <a:ln w="9525">
                  <a:solidFill>
                    <a:srgbClr val="0000FF"/>
                  </a:solidFill>
                  <a:round/>
                  <a:tailEnd type="triangle" w="med" len="med"/>
                </a:ln>
              </p:spPr>
              <p:txBody>
                <a:bodyPr/>
                <a:lstStyle/>
                <a:p>
                  <a:endParaRPr lang="zh-CN" altLang="en-US">
                    <a:latin typeface="STXinwei" pitchFamily="2" charset="-122"/>
                    <a:ea typeface="STXinwei" pitchFamily="2" charset="-122"/>
                  </a:endParaRPr>
                </a:p>
              </p:txBody>
            </p:sp>
            <p:sp>
              <p:nvSpPr>
                <p:cNvPr id="23563" name="Line 75"/>
                <p:cNvSpPr>
                  <a:spLocks noChangeShapeType="1"/>
                </p:cNvSpPr>
                <p:nvPr/>
              </p:nvSpPr>
              <p:spPr bwMode="auto">
                <a:xfrm flipV="1">
                  <a:off x="6111" y="2791"/>
                  <a:ext cx="330" cy="273"/>
                </a:xfrm>
                <a:prstGeom prst="line">
                  <a:avLst/>
                </a:prstGeom>
                <a:noFill/>
                <a:ln w="9525">
                  <a:solidFill>
                    <a:srgbClr val="0000FF"/>
                  </a:solidFill>
                  <a:round/>
                  <a:tailEnd type="triangle" w="med" len="med"/>
                </a:ln>
              </p:spPr>
              <p:txBody>
                <a:bodyPr/>
                <a:lstStyle/>
                <a:p>
                  <a:endParaRPr lang="zh-CN" altLang="en-US">
                    <a:latin typeface="STXinwei" pitchFamily="2" charset="-122"/>
                    <a:ea typeface="STXinwei" pitchFamily="2" charset="-122"/>
                  </a:endParaRPr>
                </a:p>
              </p:txBody>
            </p:sp>
            <p:sp>
              <p:nvSpPr>
                <p:cNvPr id="23564" name="Text Box 76"/>
                <p:cNvSpPr txBox="1">
                  <a:spLocks noChangeArrowheads="1"/>
                </p:cNvSpPr>
                <p:nvPr/>
              </p:nvSpPr>
              <p:spPr bwMode="auto">
                <a:xfrm>
                  <a:off x="6831" y="1676"/>
                  <a:ext cx="900" cy="319"/>
                </a:xfrm>
                <a:prstGeom prst="rect">
                  <a:avLst/>
                </a:prstGeom>
                <a:solidFill>
                  <a:srgbClr val="FFFF99"/>
                </a:solidFill>
                <a:ln w="9525">
                  <a:noFill/>
                  <a:miter lim="800000"/>
                </a:ln>
              </p:spPr>
              <p:txBody>
                <a:bodyPr/>
                <a:lstStyle/>
                <a:p>
                  <a:pPr algn="just"/>
                  <a:r>
                    <a:rPr lang="zh-CN" altLang="en-US" sz="2000" dirty="0">
                      <a:solidFill>
                        <a:srgbClr val="0000FF"/>
                      </a:solidFill>
                      <a:latin typeface="STXinwei" pitchFamily="2" charset="-122"/>
                      <a:ea typeface="STXinwei" pitchFamily="2" charset="-122"/>
                    </a:rPr>
                    <a:t>进程</a:t>
                  </a:r>
                  <a:r>
                    <a:rPr lang="en-US" altLang="zh-CN" sz="2000" dirty="0" err="1">
                      <a:solidFill>
                        <a:srgbClr val="0000FF"/>
                      </a:solidFill>
                      <a:latin typeface="STXinwei" pitchFamily="2" charset="-122"/>
                      <a:ea typeface="STXinwei" pitchFamily="2" charset="-122"/>
                      <a:cs typeface="Times"/>
                    </a:rPr>
                    <a:t>P</a:t>
                  </a:r>
                  <a:r>
                    <a:rPr lang="en-US" altLang="zh-CN" sz="2000" baseline="-25000" dirty="0" err="1">
                      <a:solidFill>
                        <a:srgbClr val="0000FF"/>
                      </a:solidFill>
                      <a:latin typeface="STXinwei" pitchFamily="2" charset="-122"/>
                      <a:ea typeface="STXinwei" pitchFamily="2" charset="-122"/>
                      <a:cs typeface="Times"/>
                    </a:rPr>
                    <a:t>n</a:t>
                  </a:r>
                  <a:endParaRPr lang="zh-CN" altLang="zh-CN" sz="2000" baseline="-25000" dirty="0">
                    <a:solidFill>
                      <a:srgbClr val="0000FF"/>
                    </a:solidFill>
                    <a:latin typeface="STXinwei" pitchFamily="2" charset="-122"/>
                    <a:ea typeface="STXinwei" pitchFamily="2" charset="-122"/>
                    <a:cs typeface="Times"/>
                  </a:endParaRPr>
                </a:p>
              </p:txBody>
            </p:sp>
            <p:sp>
              <p:nvSpPr>
                <p:cNvPr id="23565" name="Text Box 77"/>
                <p:cNvSpPr txBox="1">
                  <a:spLocks noChangeArrowheads="1"/>
                </p:cNvSpPr>
                <p:nvPr/>
              </p:nvSpPr>
              <p:spPr bwMode="auto">
                <a:xfrm>
                  <a:off x="4441" y="2711"/>
                  <a:ext cx="1370" cy="1278"/>
                </a:xfrm>
                <a:prstGeom prst="rect">
                  <a:avLst/>
                </a:prstGeom>
                <a:solidFill>
                  <a:srgbClr val="99FFCC"/>
                </a:solidFill>
                <a:ln w="9525">
                  <a:noFill/>
                  <a:miter lim="800000"/>
                </a:ln>
              </p:spPr>
              <p:txBody>
                <a:bodyPr/>
                <a:lstStyle/>
                <a:p>
                  <a:pPr algn="just"/>
                  <a:r>
                    <a:rPr lang="zh-CN" altLang="en-US" sz="2000" dirty="0">
                      <a:solidFill>
                        <a:srgbClr val="0000FF"/>
                      </a:solidFill>
                      <a:latin typeface="STXinwei" pitchFamily="2" charset="-122"/>
                      <a:ea typeface="STXinwei" pitchFamily="2" charset="-122"/>
                    </a:rPr>
                    <a:t>操作系统资源管理技术</a:t>
                  </a:r>
                  <a:r>
                    <a:rPr lang="en-US" altLang="zh-CN" sz="2000" dirty="0">
                      <a:solidFill>
                        <a:srgbClr val="0000FF"/>
                      </a:solidFill>
                      <a:latin typeface="STXinwei" pitchFamily="2" charset="-122"/>
                      <a:ea typeface="STXinwei" pitchFamily="2" charset="-122"/>
                    </a:rPr>
                    <a:t>(</a:t>
                  </a:r>
                  <a:r>
                    <a:rPr lang="zh-CN" altLang="en-US" sz="2000" dirty="0">
                      <a:solidFill>
                        <a:srgbClr val="0000FF"/>
                      </a:solidFill>
                      <a:latin typeface="STXinwei" pitchFamily="2" charset="-122"/>
                      <a:ea typeface="STXinwei" pitchFamily="2" charset="-122"/>
                    </a:rPr>
                    <a:t>复用、虚拟、抽象</a:t>
                  </a:r>
                  <a:r>
                    <a:rPr lang="en-US" altLang="zh-CN" sz="2000" dirty="0">
                      <a:solidFill>
                        <a:srgbClr val="0000FF"/>
                      </a:solidFill>
                      <a:latin typeface="STXinwei" pitchFamily="2" charset="-122"/>
                      <a:ea typeface="STXinwei" pitchFamily="2" charset="-122"/>
                    </a:rPr>
                    <a:t>)</a:t>
                  </a:r>
                  <a:endParaRPr lang="zh-CN" altLang="zh-CN" sz="2000" dirty="0">
                    <a:latin typeface="STXinwei" pitchFamily="2" charset="-122"/>
                    <a:ea typeface="STXinwei" pitchFamily="2" charset="-122"/>
                  </a:endParaRPr>
                </a:p>
              </p:txBody>
            </p:sp>
            <p:sp>
              <p:nvSpPr>
                <p:cNvPr id="23566" name="Line 78"/>
                <p:cNvSpPr>
                  <a:spLocks noChangeShapeType="1"/>
                </p:cNvSpPr>
                <p:nvPr/>
              </p:nvSpPr>
              <p:spPr bwMode="auto">
                <a:xfrm flipV="1">
                  <a:off x="4195" y="4082"/>
                  <a:ext cx="336" cy="541"/>
                </a:xfrm>
                <a:prstGeom prst="line">
                  <a:avLst/>
                </a:prstGeom>
                <a:noFill/>
                <a:ln w="28575">
                  <a:solidFill>
                    <a:srgbClr val="0000FF"/>
                  </a:solidFill>
                  <a:round/>
                  <a:tailEnd type="triangle" w="med" len="med"/>
                </a:ln>
              </p:spPr>
              <p:txBody>
                <a:bodyPr/>
                <a:lstStyle/>
                <a:p>
                  <a:endParaRPr lang="zh-CN" altLang="en-US">
                    <a:latin typeface="STXinwei" pitchFamily="2" charset="-122"/>
                    <a:ea typeface="STXinwei" pitchFamily="2" charset="-122"/>
                  </a:endParaRPr>
                </a:p>
              </p:txBody>
            </p:sp>
            <p:sp>
              <p:nvSpPr>
                <p:cNvPr id="23567" name="Line 79"/>
                <p:cNvSpPr>
                  <a:spLocks noChangeShapeType="1"/>
                </p:cNvSpPr>
                <p:nvPr/>
              </p:nvSpPr>
              <p:spPr bwMode="auto">
                <a:xfrm flipH="1" flipV="1">
                  <a:off x="5409" y="4234"/>
                  <a:ext cx="177" cy="389"/>
                </a:xfrm>
                <a:prstGeom prst="line">
                  <a:avLst/>
                </a:prstGeom>
                <a:noFill/>
                <a:ln w="28575">
                  <a:solidFill>
                    <a:srgbClr val="0000FF"/>
                  </a:solidFill>
                  <a:round/>
                  <a:tailEnd type="triangle" w="med" len="med"/>
                </a:ln>
              </p:spPr>
              <p:txBody>
                <a:bodyPr/>
                <a:lstStyle/>
                <a:p>
                  <a:endParaRPr lang="zh-CN" altLang="en-US">
                    <a:latin typeface="STXinwei" pitchFamily="2" charset="-122"/>
                    <a:ea typeface="STXinwei" pitchFamily="2" charset="-122"/>
                  </a:endParaRPr>
                </a:p>
              </p:txBody>
            </p:sp>
            <p:sp>
              <p:nvSpPr>
                <p:cNvPr id="23568" name="Line 80"/>
                <p:cNvSpPr>
                  <a:spLocks noChangeShapeType="1"/>
                </p:cNvSpPr>
                <p:nvPr/>
              </p:nvSpPr>
              <p:spPr bwMode="auto">
                <a:xfrm flipV="1">
                  <a:off x="4633" y="4155"/>
                  <a:ext cx="214" cy="468"/>
                </a:xfrm>
                <a:prstGeom prst="line">
                  <a:avLst/>
                </a:prstGeom>
                <a:noFill/>
                <a:ln w="28575">
                  <a:solidFill>
                    <a:srgbClr val="0000FF"/>
                  </a:solidFill>
                  <a:round/>
                  <a:tailEnd type="triangle" w="med" len="med"/>
                </a:ln>
              </p:spPr>
              <p:txBody>
                <a:bodyPr/>
                <a:lstStyle/>
                <a:p>
                  <a:endParaRPr lang="zh-CN" altLang="en-US">
                    <a:latin typeface="STXinwei" pitchFamily="2" charset="-122"/>
                    <a:ea typeface="STXinwei" pitchFamily="2" charset="-122"/>
                  </a:endParaRPr>
                </a:p>
              </p:txBody>
            </p:sp>
            <p:grpSp>
              <p:nvGrpSpPr>
                <p:cNvPr id="23570" name="Group 87"/>
                <p:cNvGrpSpPr/>
                <p:nvPr/>
              </p:nvGrpSpPr>
              <p:grpSpPr bwMode="auto">
                <a:xfrm>
                  <a:off x="3840" y="4623"/>
                  <a:ext cx="2019" cy="1803"/>
                  <a:chOff x="3570" y="4483"/>
                  <a:chExt cx="2019" cy="1803"/>
                </a:xfrm>
              </p:grpSpPr>
              <p:sp>
                <p:nvSpPr>
                  <p:cNvPr id="22616" name="Text Box 88"/>
                  <p:cNvSpPr txBox="1">
                    <a:spLocks noChangeArrowheads="1"/>
                  </p:cNvSpPr>
                  <p:nvPr/>
                </p:nvSpPr>
                <p:spPr bwMode="auto">
                  <a:xfrm>
                    <a:off x="3570" y="4481"/>
                    <a:ext cx="1980" cy="1805"/>
                  </a:xfrm>
                  <a:prstGeom prst="rect">
                    <a:avLst/>
                  </a:prstGeom>
                  <a:solidFill>
                    <a:srgbClr val="CC99FF"/>
                  </a:solidFill>
                  <a:ln w="9525">
                    <a:solidFill>
                      <a:srgbClr val="0000FF"/>
                    </a:solidFill>
                    <a:miter lim="800000"/>
                  </a:ln>
                  <a:effectLst>
                    <a:outerShdw dist="107763" dir="2700000" algn="ctr" rotWithShape="0">
                      <a:srgbClr val="808080"/>
                    </a:outerShdw>
                  </a:effectLst>
                </p:spPr>
                <p:txBody>
                  <a:bodyPr/>
                  <a:lstStyle/>
                  <a:p>
                    <a:pPr algn="just">
                      <a:defRPr/>
                    </a:pPr>
                    <a:endParaRPr lang="en-US" altLang="zh-CN" sz="1500" dirty="0">
                      <a:solidFill>
                        <a:srgbClr val="0000FF"/>
                      </a:solidFill>
                      <a:latin typeface="STXinwei" pitchFamily="2" charset="-122"/>
                      <a:ea typeface="STXinwei" pitchFamily="2" charset="-122"/>
                    </a:endParaRPr>
                  </a:p>
                  <a:p>
                    <a:pPr algn="just">
                      <a:defRPr/>
                    </a:pPr>
                    <a:r>
                      <a:rPr lang="zh-CN" altLang="en-US" sz="900" dirty="0">
                        <a:solidFill>
                          <a:srgbClr val="000000"/>
                        </a:solidFill>
                        <a:latin typeface="STXinwei" pitchFamily="2" charset="-122"/>
                        <a:ea typeface="STXinwei" pitchFamily="2" charset="-122"/>
                      </a:rPr>
                      <a:t>                                 </a:t>
                    </a:r>
                    <a:endParaRPr lang="zh-CN" altLang="en-US" sz="900" dirty="0">
                      <a:solidFill>
                        <a:srgbClr val="000000"/>
                      </a:solidFill>
                      <a:latin typeface="STXinwei" pitchFamily="2" charset="-122"/>
                      <a:ea typeface="STXinwei" pitchFamily="2" charset="-122"/>
                    </a:endParaRPr>
                  </a:p>
                  <a:p>
                    <a:pPr algn="just">
                      <a:defRPr/>
                    </a:pPr>
                    <a:r>
                      <a:rPr lang="zh-CN" altLang="en-US" sz="900" dirty="0">
                        <a:solidFill>
                          <a:srgbClr val="000000"/>
                        </a:solidFill>
                        <a:latin typeface="STXinwei" pitchFamily="2" charset="-122"/>
                        <a:ea typeface="STXinwei" pitchFamily="2" charset="-122"/>
                      </a:rPr>
                      <a:t>                                   </a:t>
                    </a:r>
                    <a:endParaRPr lang="zh-CN" altLang="en-US" sz="900" dirty="0">
                      <a:solidFill>
                        <a:srgbClr val="000000"/>
                      </a:solidFill>
                      <a:latin typeface="STXinwei" pitchFamily="2" charset="-122"/>
                      <a:ea typeface="STXinwei" pitchFamily="2" charset="-122"/>
                    </a:endParaRPr>
                  </a:p>
                  <a:p>
                    <a:pPr algn="just">
                      <a:defRPr/>
                    </a:pPr>
                    <a:endParaRPr lang="en-US" altLang="zh-CN" sz="1000" dirty="0">
                      <a:solidFill>
                        <a:srgbClr val="000000"/>
                      </a:solidFill>
                      <a:latin typeface="STXinwei" pitchFamily="2" charset="-122"/>
                      <a:ea typeface="STXinwei" pitchFamily="2" charset="-122"/>
                    </a:endParaRPr>
                  </a:p>
                  <a:p>
                    <a:pPr algn="just">
                      <a:defRPr/>
                    </a:pPr>
                    <a:endParaRPr lang="en-US" altLang="zh-CN" sz="1000" dirty="0">
                      <a:solidFill>
                        <a:srgbClr val="000000"/>
                      </a:solidFill>
                      <a:latin typeface="STXinwei" pitchFamily="2" charset="-122"/>
                      <a:ea typeface="STXinwei" pitchFamily="2" charset="-122"/>
                    </a:endParaRPr>
                  </a:p>
                  <a:p>
                    <a:pPr algn="just">
                      <a:defRPr/>
                    </a:pPr>
                    <a:endParaRPr lang="zh-CN" altLang="en-US" sz="2000" dirty="0">
                      <a:solidFill>
                        <a:srgbClr val="0000FF"/>
                      </a:solidFill>
                      <a:latin typeface="STXinwei" pitchFamily="2" charset="-122"/>
                      <a:ea typeface="STXinwei" pitchFamily="2" charset="-122"/>
                    </a:endParaRPr>
                  </a:p>
                </p:txBody>
              </p:sp>
              <p:sp>
                <p:nvSpPr>
                  <p:cNvPr id="23574" name="Line 89"/>
                  <p:cNvSpPr>
                    <a:spLocks noChangeShapeType="1"/>
                  </p:cNvSpPr>
                  <p:nvPr/>
                </p:nvSpPr>
                <p:spPr bwMode="auto">
                  <a:xfrm>
                    <a:off x="3570" y="5769"/>
                    <a:ext cx="2019" cy="0"/>
                  </a:xfrm>
                  <a:prstGeom prst="line">
                    <a:avLst/>
                  </a:prstGeom>
                  <a:noFill/>
                  <a:ln w="9525">
                    <a:solidFill>
                      <a:srgbClr val="0000FF"/>
                    </a:solidFill>
                    <a:round/>
                  </a:ln>
                </p:spPr>
                <p:txBody>
                  <a:bodyPr/>
                  <a:lstStyle/>
                  <a:p>
                    <a:endParaRPr lang="zh-CN" altLang="en-US">
                      <a:latin typeface="STXinwei" pitchFamily="2" charset="-122"/>
                      <a:ea typeface="STXinwei" pitchFamily="2" charset="-122"/>
                    </a:endParaRPr>
                  </a:p>
                </p:txBody>
              </p:sp>
              <p:sp>
                <p:nvSpPr>
                  <p:cNvPr id="23575" name="Line 90"/>
                  <p:cNvSpPr>
                    <a:spLocks noChangeShapeType="1"/>
                  </p:cNvSpPr>
                  <p:nvPr/>
                </p:nvSpPr>
                <p:spPr bwMode="auto">
                  <a:xfrm>
                    <a:off x="4011" y="4491"/>
                    <a:ext cx="0" cy="1278"/>
                  </a:xfrm>
                  <a:prstGeom prst="line">
                    <a:avLst/>
                  </a:prstGeom>
                  <a:noFill/>
                  <a:ln w="9525">
                    <a:solidFill>
                      <a:srgbClr val="000000"/>
                    </a:solidFill>
                    <a:round/>
                  </a:ln>
                </p:spPr>
                <p:txBody>
                  <a:bodyPr/>
                  <a:lstStyle/>
                  <a:p>
                    <a:endParaRPr lang="zh-CN" altLang="en-US">
                      <a:latin typeface="STXinwei" pitchFamily="2" charset="-122"/>
                      <a:ea typeface="STXinwei" pitchFamily="2" charset="-122"/>
                    </a:endParaRPr>
                  </a:p>
                </p:txBody>
              </p:sp>
              <p:sp>
                <p:nvSpPr>
                  <p:cNvPr id="23576" name="Line 91"/>
                  <p:cNvSpPr>
                    <a:spLocks noChangeShapeType="1"/>
                  </p:cNvSpPr>
                  <p:nvPr/>
                </p:nvSpPr>
                <p:spPr bwMode="auto">
                  <a:xfrm>
                    <a:off x="4470" y="4521"/>
                    <a:ext cx="0" cy="1278"/>
                  </a:xfrm>
                  <a:prstGeom prst="line">
                    <a:avLst/>
                  </a:prstGeom>
                  <a:noFill/>
                  <a:ln w="9525">
                    <a:solidFill>
                      <a:srgbClr val="000000"/>
                    </a:solidFill>
                    <a:round/>
                  </a:ln>
                </p:spPr>
                <p:txBody>
                  <a:bodyPr/>
                  <a:lstStyle/>
                  <a:p>
                    <a:endParaRPr lang="zh-CN" altLang="en-US">
                      <a:latin typeface="STXinwei" pitchFamily="2" charset="-122"/>
                      <a:ea typeface="STXinwei" pitchFamily="2" charset="-122"/>
                    </a:endParaRPr>
                  </a:p>
                </p:txBody>
              </p:sp>
              <p:sp>
                <p:nvSpPr>
                  <p:cNvPr id="23577" name="Line 92"/>
                  <p:cNvSpPr>
                    <a:spLocks noChangeShapeType="1"/>
                  </p:cNvSpPr>
                  <p:nvPr/>
                </p:nvSpPr>
                <p:spPr bwMode="auto">
                  <a:xfrm>
                    <a:off x="5010" y="4521"/>
                    <a:ext cx="0" cy="1278"/>
                  </a:xfrm>
                  <a:prstGeom prst="line">
                    <a:avLst/>
                  </a:prstGeom>
                  <a:noFill/>
                  <a:ln w="9525">
                    <a:solidFill>
                      <a:srgbClr val="000000"/>
                    </a:solidFill>
                    <a:round/>
                  </a:ln>
                </p:spPr>
                <p:txBody>
                  <a:bodyPr/>
                  <a:lstStyle/>
                  <a:p>
                    <a:endParaRPr lang="zh-CN" altLang="en-US">
                      <a:latin typeface="STXinwei" pitchFamily="2" charset="-122"/>
                      <a:ea typeface="STXinwei" pitchFamily="2" charset="-122"/>
                    </a:endParaRPr>
                  </a:p>
                </p:txBody>
              </p:sp>
            </p:grpSp>
            <p:sp>
              <p:nvSpPr>
                <p:cNvPr id="23571" name="Line 93"/>
                <p:cNvSpPr>
                  <a:spLocks noChangeShapeType="1"/>
                </p:cNvSpPr>
                <p:nvPr/>
              </p:nvSpPr>
              <p:spPr bwMode="auto">
                <a:xfrm>
                  <a:off x="7206" y="2165"/>
                  <a:ext cx="0" cy="219"/>
                </a:xfrm>
                <a:prstGeom prst="line">
                  <a:avLst/>
                </a:prstGeom>
                <a:noFill/>
                <a:ln w="9525">
                  <a:solidFill>
                    <a:srgbClr val="000000"/>
                  </a:solidFill>
                  <a:round/>
                  <a:tailEnd type="triangle" w="med" len="med"/>
                </a:ln>
              </p:spPr>
              <p:txBody>
                <a:bodyPr/>
                <a:lstStyle/>
                <a:p>
                  <a:endParaRPr lang="zh-CN" altLang="en-US">
                    <a:latin typeface="STXinwei" pitchFamily="2" charset="-122"/>
                    <a:ea typeface="STXinwei" pitchFamily="2" charset="-122"/>
                  </a:endParaRPr>
                </a:p>
              </p:txBody>
            </p:sp>
            <p:sp>
              <p:nvSpPr>
                <p:cNvPr id="23572" name="Line 94"/>
                <p:cNvSpPr>
                  <a:spLocks noChangeShapeType="1"/>
                </p:cNvSpPr>
                <p:nvPr/>
              </p:nvSpPr>
              <p:spPr bwMode="auto">
                <a:xfrm flipV="1">
                  <a:off x="5109" y="4234"/>
                  <a:ext cx="0" cy="389"/>
                </a:xfrm>
                <a:prstGeom prst="line">
                  <a:avLst/>
                </a:prstGeom>
                <a:noFill/>
                <a:ln w="28575">
                  <a:solidFill>
                    <a:srgbClr val="0000FF"/>
                  </a:solidFill>
                  <a:round/>
                  <a:tailEnd type="triangle" w="med" len="med"/>
                </a:ln>
              </p:spPr>
              <p:txBody>
                <a:bodyPr/>
                <a:lstStyle/>
                <a:p>
                  <a:endParaRPr lang="zh-CN" altLang="en-US">
                    <a:latin typeface="STXinwei" pitchFamily="2" charset="-122"/>
                    <a:ea typeface="STXinwei" pitchFamily="2" charset="-122"/>
                  </a:endParaRPr>
                </a:p>
              </p:txBody>
            </p:sp>
          </p:grpSp>
        </p:grpSp>
      </p:grpSp>
      <p:sp>
        <p:nvSpPr>
          <p:cNvPr id="3" name="标题 2"/>
          <p:cNvSpPr>
            <a:spLocks noGrp="1"/>
          </p:cNvSpPr>
          <p:nvPr>
            <p:ph type="title"/>
          </p:nvPr>
        </p:nvSpPr>
        <p:spPr/>
        <p:txBody>
          <a:bodyPr/>
          <a:lstStyle/>
          <a:p>
            <a:r>
              <a:rPr lang="zh-CN" altLang="zh-CN" dirty="0">
                <a:latin typeface="华文新魏"/>
                <a:ea typeface="华文新魏"/>
              </a:rPr>
              <a:t>操作系统</a:t>
            </a:r>
            <a:r>
              <a:rPr lang="zh-CN" altLang="en-US" dirty="0">
                <a:latin typeface="华文新魏"/>
                <a:ea typeface="华文新魏"/>
              </a:rPr>
              <a:t>虚拟机</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grpSp>
        <p:nvGrpSpPr>
          <p:cNvPr id="7" name="组 6"/>
          <p:cNvGrpSpPr/>
          <p:nvPr/>
        </p:nvGrpSpPr>
        <p:grpSpPr>
          <a:xfrm>
            <a:off x="3131840" y="4780916"/>
            <a:ext cx="2016224" cy="1456396"/>
            <a:chOff x="971600" y="2444722"/>
            <a:chExt cx="2016224" cy="1456396"/>
          </a:xfrm>
        </p:grpSpPr>
        <p:sp>
          <p:nvSpPr>
            <p:cNvPr id="5" name="文本框 4"/>
            <p:cNvSpPr txBox="1"/>
            <p:nvPr/>
          </p:nvSpPr>
          <p:spPr>
            <a:xfrm>
              <a:off x="971600" y="2444722"/>
              <a:ext cx="461665" cy="808876"/>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处理器</a:t>
              </a:r>
              <a:endParaRPr kumimoji="1" lang="zh-CN" altLang="en-US" b="1" dirty="0">
                <a:solidFill>
                  <a:srgbClr val="0000FF"/>
                </a:solidFill>
                <a:latin typeface="STXinwei" pitchFamily="2" charset="-122"/>
                <a:ea typeface="STXinwei" pitchFamily="2" charset="-122"/>
              </a:endParaRPr>
            </a:p>
          </p:txBody>
        </p:sp>
        <p:sp>
          <p:nvSpPr>
            <p:cNvPr id="43" name="文本框 42"/>
            <p:cNvSpPr txBox="1"/>
            <p:nvPr/>
          </p:nvSpPr>
          <p:spPr>
            <a:xfrm>
              <a:off x="1446039" y="2564146"/>
              <a:ext cx="461665" cy="570029"/>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内存</a:t>
              </a:r>
              <a:endParaRPr kumimoji="1" lang="zh-CN" altLang="en-US" b="1" dirty="0">
                <a:solidFill>
                  <a:srgbClr val="0000FF"/>
                </a:solidFill>
                <a:latin typeface="STXinwei" pitchFamily="2" charset="-122"/>
                <a:ea typeface="STXinwei" pitchFamily="2" charset="-122"/>
              </a:endParaRPr>
            </a:p>
          </p:txBody>
        </p:sp>
        <p:sp>
          <p:nvSpPr>
            <p:cNvPr id="44" name="文本框 43"/>
            <p:cNvSpPr txBox="1"/>
            <p:nvPr/>
          </p:nvSpPr>
          <p:spPr>
            <a:xfrm>
              <a:off x="1967028" y="2579088"/>
              <a:ext cx="461665" cy="570029"/>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外存</a:t>
              </a:r>
              <a:endParaRPr kumimoji="1" lang="zh-CN" altLang="en-US" b="1" dirty="0">
                <a:solidFill>
                  <a:srgbClr val="0000FF"/>
                </a:solidFill>
                <a:latin typeface="STXinwei" pitchFamily="2" charset="-122"/>
                <a:ea typeface="STXinwei" pitchFamily="2" charset="-122"/>
              </a:endParaRPr>
            </a:p>
          </p:txBody>
        </p:sp>
        <p:sp>
          <p:nvSpPr>
            <p:cNvPr id="45" name="文本框 44"/>
            <p:cNvSpPr txBox="1"/>
            <p:nvPr/>
          </p:nvSpPr>
          <p:spPr>
            <a:xfrm>
              <a:off x="2526159" y="2607555"/>
              <a:ext cx="461665" cy="570029"/>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设备</a:t>
              </a:r>
              <a:endParaRPr kumimoji="1" lang="zh-CN" altLang="en-US" b="1" dirty="0">
                <a:solidFill>
                  <a:srgbClr val="0000FF"/>
                </a:solidFill>
                <a:latin typeface="STXinwei" pitchFamily="2" charset="-122"/>
                <a:ea typeface="STXinwei" pitchFamily="2" charset="-122"/>
              </a:endParaRPr>
            </a:p>
          </p:txBody>
        </p:sp>
        <p:sp>
          <p:nvSpPr>
            <p:cNvPr id="6" name="文本框 5"/>
            <p:cNvSpPr txBox="1"/>
            <p:nvPr/>
          </p:nvSpPr>
          <p:spPr>
            <a:xfrm>
              <a:off x="1204877" y="3501008"/>
              <a:ext cx="1479892" cy="400110"/>
            </a:xfrm>
            <a:prstGeom prst="rect">
              <a:avLst/>
            </a:prstGeom>
            <a:noFill/>
          </p:spPr>
          <p:txBody>
            <a:bodyPr wrap="none" rtlCol="0">
              <a:spAutoFit/>
            </a:bodyPr>
            <a:lstStyle/>
            <a:p>
              <a:r>
                <a:rPr kumimoji="1" lang="zh-CN" altLang="en-US" sz="2000" b="1" dirty="0">
                  <a:solidFill>
                    <a:srgbClr val="0000FF"/>
                  </a:solidFill>
                  <a:latin typeface="STXinwei" pitchFamily="2" charset="-122"/>
                  <a:ea typeface="STXinwei" pitchFamily="2" charset="-122"/>
                </a:rPr>
                <a:t>物理计算机</a:t>
              </a:r>
              <a:endParaRPr kumimoji="1" lang="zh-CN" altLang="en-US" sz="2000" b="1" dirty="0">
                <a:solidFill>
                  <a:srgbClr val="0000FF"/>
                </a:solidFill>
                <a:latin typeface="STXinwei" pitchFamily="2" charset="-122"/>
                <a:ea typeface="STXinwei" pitchFamily="2" charset="-122"/>
              </a:endParaRPr>
            </a:p>
          </p:txBody>
        </p:sp>
      </p:grpSp>
      <p:sp>
        <p:nvSpPr>
          <p:cNvPr id="54" name="Text Box 63"/>
          <p:cNvSpPr txBox="1">
            <a:spLocks noChangeArrowheads="1"/>
          </p:cNvSpPr>
          <p:nvPr/>
        </p:nvSpPr>
        <p:spPr bwMode="auto">
          <a:xfrm>
            <a:off x="5994975" y="2229641"/>
            <a:ext cx="2033409" cy="1775423"/>
          </a:xfrm>
          <a:prstGeom prst="rect">
            <a:avLst/>
          </a:prstGeom>
          <a:solidFill>
            <a:srgbClr val="FFFF99"/>
          </a:solidFill>
          <a:ln w="9525">
            <a:solidFill>
              <a:srgbClr val="0000FF"/>
            </a:solidFill>
            <a:miter lim="800000"/>
          </a:ln>
          <a:effectLst>
            <a:outerShdw dist="35921" dir="2700000" algn="ctr" rotWithShape="0">
              <a:srgbClr val="808080"/>
            </a:outerShdw>
          </a:effectLst>
        </p:spPr>
        <p:txBody>
          <a:bodyPr/>
          <a:lstStyle/>
          <a:p>
            <a:pPr algn="l">
              <a:defRPr/>
            </a:pPr>
            <a:endParaRPr lang="zh-CN" altLang="zh-CN" sz="2000" dirty="0">
              <a:solidFill>
                <a:srgbClr val="0000FF"/>
              </a:solidFill>
              <a:latin typeface="STXinwei" pitchFamily="2" charset="-122"/>
              <a:ea typeface="STXinwei" pitchFamily="2" charset="-122"/>
            </a:endParaRPr>
          </a:p>
        </p:txBody>
      </p:sp>
      <p:sp>
        <p:nvSpPr>
          <p:cNvPr id="55" name="Line 64"/>
          <p:cNvSpPr>
            <a:spLocks noChangeShapeType="1"/>
          </p:cNvSpPr>
          <p:nvPr/>
        </p:nvSpPr>
        <p:spPr bwMode="auto">
          <a:xfrm>
            <a:off x="5994975" y="3573411"/>
            <a:ext cx="2033409" cy="0"/>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STXinwei" pitchFamily="2" charset="-122"/>
              <a:ea typeface="STXinwei" pitchFamily="2" charset="-122"/>
            </a:endParaRPr>
          </a:p>
        </p:txBody>
      </p:sp>
      <p:sp>
        <p:nvSpPr>
          <p:cNvPr id="56" name="Line 65"/>
          <p:cNvSpPr>
            <a:spLocks noChangeShapeType="1"/>
          </p:cNvSpPr>
          <p:nvPr/>
        </p:nvSpPr>
        <p:spPr bwMode="auto">
          <a:xfrm flipH="1">
            <a:off x="6858546" y="2229641"/>
            <a:ext cx="40166" cy="1343770"/>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STXinwei" pitchFamily="2" charset="-122"/>
              <a:ea typeface="STXinwei" pitchFamily="2" charset="-122"/>
            </a:endParaRPr>
          </a:p>
        </p:txBody>
      </p:sp>
      <p:sp>
        <p:nvSpPr>
          <p:cNvPr id="57" name="Line 66"/>
          <p:cNvSpPr>
            <a:spLocks noChangeShapeType="1"/>
          </p:cNvSpPr>
          <p:nvPr/>
        </p:nvSpPr>
        <p:spPr bwMode="auto">
          <a:xfrm flipH="1">
            <a:off x="6426761" y="2229641"/>
            <a:ext cx="20083" cy="1343770"/>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STXinwei" pitchFamily="2" charset="-122"/>
              <a:ea typeface="STXinwei" pitchFamily="2" charset="-122"/>
            </a:endParaRPr>
          </a:p>
        </p:txBody>
      </p:sp>
      <p:sp>
        <p:nvSpPr>
          <p:cNvPr id="58" name="Line 67"/>
          <p:cNvSpPr>
            <a:spLocks noChangeShapeType="1"/>
          </p:cNvSpPr>
          <p:nvPr/>
        </p:nvSpPr>
        <p:spPr bwMode="auto">
          <a:xfrm>
            <a:off x="7494928" y="2229641"/>
            <a:ext cx="12552" cy="1343770"/>
          </a:xfrm>
          <a:prstGeom prst="line">
            <a:avLst/>
          </a:prstGeom>
          <a:noFill/>
          <a:ln w="9525">
            <a:solidFill>
              <a:srgbClr val="0000FF"/>
            </a:solidFill>
            <a:round/>
          </a:ln>
          <a:effectLst>
            <a:outerShdw dist="35921" dir="2700000" algn="ctr" rotWithShape="0">
              <a:srgbClr val="808080"/>
            </a:outerShdw>
          </a:effectLst>
        </p:spPr>
        <p:txBody>
          <a:bodyPr/>
          <a:lstStyle/>
          <a:p>
            <a:pPr>
              <a:defRPr/>
            </a:pPr>
            <a:endParaRPr lang="zh-CN" altLang="en-US">
              <a:latin typeface="STXinwei" pitchFamily="2" charset="-122"/>
              <a:ea typeface="STXinwei" pitchFamily="2" charset="-122"/>
            </a:endParaRPr>
          </a:p>
        </p:txBody>
      </p:sp>
      <p:grpSp>
        <p:nvGrpSpPr>
          <p:cNvPr id="59" name="组 58"/>
          <p:cNvGrpSpPr/>
          <p:nvPr/>
        </p:nvGrpSpPr>
        <p:grpSpPr>
          <a:xfrm>
            <a:off x="971600" y="2332850"/>
            <a:ext cx="2016224" cy="1575819"/>
            <a:chOff x="971600" y="2325299"/>
            <a:chExt cx="2016224" cy="1575819"/>
          </a:xfrm>
        </p:grpSpPr>
        <p:sp>
          <p:nvSpPr>
            <p:cNvPr id="60" name="文本框 59"/>
            <p:cNvSpPr txBox="1"/>
            <p:nvPr/>
          </p:nvSpPr>
          <p:spPr>
            <a:xfrm>
              <a:off x="971600" y="2325299"/>
              <a:ext cx="461665" cy="1047724"/>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虚处理器</a:t>
              </a:r>
              <a:endParaRPr kumimoji="1" lang="zh-CN" altLang="en-US" b="1" dirty="0">
                <a:solidFill>
                  <a:srgbClr val="0000FF"/>
                </a:solidFill>
                <a:latin typeface="STXinwei" pitchFamily="2" charset="-122"/>
                <a:ea typeface="STXinwei" pitchFamily="2" charset="-122"/>
              </a:endParaRPr>
            </a:p>
          </p:txBody>
        </p:sp>
        <p:sp>
          <p:nvSpPr>
            <p:cNvPr id="61" name="文本框 60"/>
            <p:cNvSpPr txBox="1"/>
            <p:nvPr/>
          </p:nvSpPr>
          <p:spPr>
            <a:xfrm>
              <a:off x="1446039" y="2444722"/>
              <a:ext cx="461665" cy="808876"/>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虚内存</a:t>
              </a:r>
              <a:endParaRPr kumimoji="1" lang="zh-CN" altLang="en-US" b="1" dirty="0">
                <a:solidFill>
                  <a:srgbClr val="0000FF"/>
                </a:solidFill>
                <a:latin typeface="STXinwei" pitchFamily="2" charset="-122"/>
                <a:ea typeface="STXinwei" pitchFamily="2" charset="-122"/>
              </a:endParaRPr>
            </a:p>
          </p:txBody>
        </p:sp>
        <p:sp>
          <p:nvSpPr>
            <p:cNvPr id="62" name="文本框 61"/>
            <p:cNvSpPr txBox="1"/>
            <p:nvPr/>
          </p:nvSpPr>
          <p:spPr>
            <a:xfrm>
              <a:off x="1967028" y="2459664"/>
              <a:ext cx="461665" cy="808876"/>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虚外存</a:t>
              </a:r>
              <a:endParaRPr kumimoji="1" lang="zh-CN" altLang="en-US" b="1" dirty="0">
                <a:solidFill>
                  <a:srgbClr val="0000FF"/>
                </a:solidFill>
                <a:latin typeface="STXinwei" pitchFamily="2" charset="-122"/>
                <a:ea typeface="STXinwei" pitchFamily="2" charset="-122"/>
              </a:endParaRPr>
            </a:p>
          </p:txBody>
        </p:sp>
        <p:sp>
          <p:nvSpPr>
            <p:cNvPr id="63" name="文本框 62"/>
            <p:cNvSpPr txBox="1"/>
            <p:nvPr/>
          </p:nvSpPr>
          <p:spPr>
            <a:xfrm>
              <a:off x="2526159" y="2488131"/>
              <a:ext cx="461665" cy="808876"/>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虚设备</a:t>
              </a:r>
              <a:endParaRPr kumimoji="1" lang="zh-CN" altLang="en-US" b="1" dirty="0">
                <a:solidFill>
                  <a:srgbClr val="0000FF"/>
                </a:solidFill>
                <a:latin typeface="STXinwei" pitchFamily="2" charset="-122"/>
                <a:ea typeface="STXinwei" pitchFamily="2" charset="-122"/>
              </a:endParaRPr>
            </a:p>
          </p:txBody>
        </p:sp>
        <p:sp>
          <p:nvSpPr>
            <p:cNvPr id="64" name="文本框 63"/>
            <p:cNvSpPr txBox="1"/>
            <p:nvPr/>
          </p:nvSpPr>
          <p:spPr>
            <a:xfrm>
              <a:off x="1416472" y="3501008"/>
              <a:ext cx="1056700" cy="400110"/>
            </a:xfrm>
            <a:prstGeom prst="rect">
              <a:avLst/>
            </a:prstGeom>
            <a:noFill/>
          </p:spPr>
          <p:txBody>
            <a:bodyPr wrap="none" rtlCol="0">
              <a:spAutoFit/>
            </a:bodyPr>
            <a:lstStyle/>
            <a:p>
              <a:r>
                <a:rPr kumimoji="1" lang="zh-CN" altLang="en-US" sz="2000" b="1" dirty="0">
                  <a:solidFill>
                    <a:srgbClr val="0000FF"/>
                  </a:solidFill>
                  <a:latin typeface="STXinwei" pitchFamily="2" charset="-122"/>
                  <a:ea typeface="STXinwei" pitchFamily="2" charset="-122"/>
                </a:rPr>
                <a:t>虚拟机</a:t>
              </a:r>
              <a:r>
                <a:rPr kumimoji="1" lang="en-US" altLang="zh-CN" sz="2000" b="1" i="1" dirty="0">
                  <a:solidFill>
                    <a:srgbClr val="0000FF"/>
                  </a:solidFill>
                  <a:latin typeface="STXinwei" pitchFamily="2" charset="-122"/>
                  <a:ea typeface="STXinwei" pitchFamily="2" charset="-122"/>
                </a:rPr>
                <a:t>1</a:t>
              </a:r>
              <a:endParaRPr kumimoji="1" lang="zh-CN" altLang="en-US" sz="2000" b="1" i="1" dirty="0">
                <a:solidFill>
                  <a:srgbClr val="0000FF"/>
                </a:solidFill>
                <a:latin typeface="STXinwei" pitchFamily="2" charset="-122"/>
                <a:ea typeface="STXinwei" pitchFamily="2" charset="-122"/>
              </a:endParaRPr>
            </a:p>
          </p:txBody>
        </p:sp>
      </p:grpSp>
      <p:grpSp>
        <p:nvGrpSpPr>
          <p:cNvPr id="65" name="组 64"/>
          <p:cNvGrpSpPr/>
          <p:nvPr/>
        </p:nvGrpSpPr>
        <p:grpSpPr>
          <a:xfrm>
            <a:off x="6012160" y="2429245"/>
            <a:ext cx="2016224" cy="1575819"/>
            <a:chOff x="971600" y="2325299"/>
            <a:chExt cx="2016224" cy="1575819"/>
          </a:xfrm>
        </p:grpSpPr>
        <p:sp>
          <p:nvSpPr>
            <p:cNvPr id="66" name="文本框 65"/>
            <p:cNvSpPr txBox="1"/>
            <p:nvPr/>
          </p:nvSpPr>
          <p:spPr>
            <a:xfrm>
              <a:off x="971600" y="2325299"/>
              <a:ext cx="461665" cy="1047724"/>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虚处理器</a:t>
              </a:r>
              <a:endParaRPr kumimoji="1" lang="zh-CN" altLang="en-US" b="1" dirty="0">
                <a:solidFill>
                  <a:srgbClr val="0000FF"/>
                </a:solidFill>
                <a:latin typeface="STXinwei" pitchFamily="2" charset="-122"/>
                <a:ea typeface="STXinwei" pitchFamily="2" charset="-122"/>
              </a:endParaRPr>
            </a:p>
          </p:txBody>
        </p:sp>
        <p:sp>
          <p:nvSpPr>
            <p:cNvPr id="67" name="文本框 66"/>
            <p:cNvSpPr txBox="1"/>
            <p:nvPr/>
          </p:nvSpPr>
          <p:spPr>
            <a:xfrm>
              <a:off x="1446039" y="2444722"/>
              <a:ext cx="461665" cy="808876"/>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虚内存</a:t>
              </a:r>
              <a:endParaRPr kumimoji="1" lang="zh-CN" altLang="en-US" b="1" dirty="0">
                <a:solidFill>
                  <a:srgbClr val="0000FF"/>
                </a:solidFill>
                <a:latin typeface="STXinwei" pitchFamily="2" charset="-122"/>
                <a:ea typeface="STXinwei" pitchFamily="2" charset="-122"/>
              </a:endParaRPr>
            </a:p>
          </p:txBody>
        </p:sp>
        <p:sp>
          <p:nvSpPr>
            <p:cNvPr id="68" name="文本框 67"/>
            <p:cNvSpPr txBox="1"/>
            <p:nvPr/>
          </p:nvSpPr>
          <p:spPr>
            <a:xfrm>
              <a:off x="1967028" y="2459664"/>
              <a:ext cx="461665" cy="808876"/>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虚外存</a:t>
              </a:r>
              <a:endParaRPr kumimoji="1" lang="zh-CN" altLang="en-US" b="1" dirty="0">
                <a:solidFill>
                  <a:srgbClr val="0000FF"/>
                </a:solidFill>
                <a:latin typeface="STXinwei" pitchFamily="2" charset="-122"/>
                <a:ea typeface="STXinwei" pitchFamily="2" charset="-122"/>
              </a:endParaRPr>
            </a:p>
          </p:txBody>
        </p:sp>
        <p:sp>
          <p:nvSpPr>
            <p:cNvPr id="69" name="文本框 68"/>
            <p:cNvSpPr txBox="1"/>
            <p:nvPr/>
          </p:nvSpPr>
          <p:spPr>
            <a:xfrm>
              <a:off x="2526159" y="2488131"/>
              <a:ext cx="461665" cy="808876"/>
            </a:xfrm>
            <a:prstGeom prst="rect">
              <a:avLst/>
            </a:prstGeom>
            <a:noFill/>
          </p:spPr>
          <p:txBody>
            <a:bodyPr vert="eaVert" wrap="none" rtlCol="0">
              <a:spAutoFit/>
            </a:bodyPr>
            <a:lstStyle/>
            <a:p>
              <a:r>
                <a:rPr kumimoji="1" lang="zh-CN" altLang="en-US" b="1" dirty="0">
                  <a:solidFill>
                    <a:srgbClr val="0000FF"/>
                  </a:solidFill>
                  <a:latin typeface="STXinwei" pitchFamily="2" charset="-122"/>
                  <a:ea typeface="STXinwei" pitchFamily="2" charset="-122"/>
                </a:rPr>
                <a:t>虚设备</a:t>
              </a:r>
              <a:endParaRPr kumimoji="1" lang="zh-CN" altLang="en-US" b="1" dirty="0">
                <a:solidFill>
                  <a:srgbClr val="0000FF"/>
                </a:solidFill>
                <a:latin typeface="STXinwei" pitchFamily="2" charset="-122"/>
                <a:ea typeface="STXinwei" pitchFamily="2" charset="-122"/>
              </a:endParaRPr>
            </a:p>
          </p:txBody>
        </p:sp>
        <p:sp>
          <p:nvSpPr>
            <p:cNvPr id="70" name="文本框 69"/>
            <p:cNvSpPr txBox="1"/>
            <p:nvPr/>
          </p:nvSpPr>
          <p:spPr>
            <a:xfrm>
              <a:off x="1395633" y="3501008"/>
              <a:ext cx="1098378" cy="400110"/>
            </a:xfrm>
            <a:prstGeom prst="rect">
              <a:avLst/>
            </a:prstGeom>
            <a:noFill/>
          </p:spPr>
          <p:txBody>
            <a:bodyPr wrap="none" rtlCol="0">
              <a:spAutoFit/>
            </a:bodyPr>
            <a:lstStyle/>
            <a:p>
              <a:r>
                <a:rPr kumimoji="1" lang="zh-CN" altLang="en-US" sz="2000" b="1" dirty="0">
                  <a:solidFill>
                    <a:srgbClr val="0000FF"/>
                  </a:solidFill>
                  <a:latin typeface="STXinwei" pitchFamily="2" charset="-122"/>
                  <a:ea typeface="STXinwei" pitchFamily="2" charset="-122"/>
                </a:rPr>
                <a:t>虚拟机</a:t>
              </a:r>
              <a:r>
                <a:rPr kumimoji="1" lang="en-US" altLang="zh-CN" sz="2000" b="1" i="1" dirty="0">
                  <a:solidFill>
                    <a:srgbClr val="0000FF"/>
                  </a:solidFill>
                  <a:latin typeface="STXinwei" pitchFamily="2" charset="-122"/>
                  <a:ea typeface="STXinwei" pitchFamily="2" charset="-122"/>
                </a:rPr>
                <a:t>n</a:t>
              </a:r>
              <a:endParaRPr kumimoji="1" lang="zh-CN" altLang="en-US" sz="2000" b="1" i="1" dirty="0">
                <a:solidFill>
                  <a:srgbClr val="0000FF"/>
                </a:solidFill>
                <a:latin typeface="STXinwei" pitchFamily="2" charset="-122"/>
                <a:ea typeface="STXinwei" pitchFamily="2"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itchFamily="18" charset="0"/>
              </a:rPr>
              <a:t> </a:t>
            </a:r>
            <a:r>
              <a:rPr lang="zh-CN" altLang="en-US" dirty="0">
                <a:latin typeface="华文新魏"/>
                <a:ea typeface="华文新魏"/>
              </a:rPr>
              <a:t>操作系统定义</a:t>
            </a:r>
            <a:endParaRPr kumimoji="1" lang="zh-CN" altLang="en-US" dirty="0"/>
          </a:p>
        </p:txBody>
      </p:sp>
      <p:sp>
        <p:nvSpPr>
          <p:cNvPr id="3" name="内容占位符 2"/>
          <p:cNvSpPr>
            <a:spLocks noGrp="1"/>
          </p:cNvSpPr>
          <p:nvPr>
            <p:ph idx="1"/>
          </p:nvPr>
        </p:nvSpPr>
        <p:spPr/>
        <p:txBody>
          <a:bodyPr/>
          <a:lstStyle/>
          <a:p>
            <a:r>
              <a:rPr kumimoji="1" lang="zh-CN" altLang="en-US" dirty="0">
                <a:solidFill>
                  <a:srgbClr val="0000FF"/>
                </a:solidFill>
                <a:ea typeface="华文新魏"/>
              </a:rPr>
              <a:t>定义一</a:t>
            </a:r>
            <a:r>
              <a:rPr kumimoji="1" lang="zh-CN" altLang="en-US" dirty="0">
                <a:ea typeface="华文新魏"/>
              </a:rPr>
              <a:t>：</a:t>
            </a:r>
            <a:r>
              <a:rPr kumimoji="1" lang="zh-CN" altLang="zh-CN" dirty="0">
                <a:ea typeface="华文新魏"/>
              </a:rPr>
              <a:t>管理系统资源</a:t>
            </a:r>
            <a:r>
              <a:rPr kumimoji="1" lang="zh-CN" altLang="en-US" dirty="0">
                <a:ea typeface="华文新魏"/>
              </a:rPr>
              <a:t>、</a:t>
            </a:r>
            <a:r>
              <a:rPr lang="zh-CN" altLang="zh-CN" dirty="0">
                <a:ea typeface="华文新魏"/>
              </a:rPr>
              <a:t>控制程序执行、改善人机界面、提供各种服务，合理组织计算机工作流程</a:t>
            </a:r>
            <a:r>
              <a:rPr lang="zh-CN" altLang="en-US" dirty="0">
                <a:ea typeface="华文新魏"/>
              </a:rPr>
              <a:t>，</a:t>
            </a:r>
            <a:r>
              <a:rPr lang="zh-CN" altLang="zh-CN" dirty="0">
                <a:ea typeface="华文新魏"/>
              </a:rPr>
              <a:t>为</a:t>
            </a:r>
            <a:r>
              <a:rPr lang="zh-CN" altLang="zh-CN" dirty="0">
                <a:solidFill>
                  <a:srgbClr val="FF0000"/>
                </a:solidFill>
                <a:ea typeface="华文新魏"/>
              </a:rPr>
              <a:t>用户方便有效地使用计算机</a:t>
            </a:r>
            <a:r>
              <a:rPr lang="zh-CN" altLang="zh-CN" dirty="0">
                <a:ea typeface="华文新魏"/>
              </a:rPr>
              <a:t>提供良好运行环境的一种系统软件</a:t>
            </a:r>
            <a:endParaRPr lang="en-US" altLang="zh-CN" dirty="0">
              <a:ea typeface="华文新魏"/>
            </a:endParaRPr>
          </a:p>
          <a:p>
            <a:r>
              <a:rPr lang="zh-CN" altLang="en-US" dirty="0">
                <a:solidFill>
                  <a:srgbClr val="0000FF"/>
                </a:solidFill>
                <a:latin typeface="华文新魏"/>
                <a:ea typeface="华文新魏"/>
              </a:rPr>
              <a:t>定义二</a:t>
            </a:r>
            <a:r>
              <a:rPr lang="zh-CN" altLang="en-US" dirty="0">
                <a:latin typeface="华文新魏"/>
                <a:ea typeface="华文新魏"/>
              </a:rPr>
              <a:t>：使诸用户有效、方便地</a:t>
            </a:r>
            <a:r>
              <a:rPr lang="zh-CN" altLang="en-US" dirty="0">
                <a:solidFill>
                  <a:srgbClr val="FF0000"/>
                </a:solidFill>
                <a:latin typeface="华文新魏"/>
                <a:ea typeface="华文新魏"/>
              </a:rPr>
              <a:t>共享一套计算机系统</a:t>
            </a:r>
            <a:r>
              <a:rPr lang="zh-CN" altLang="en-US" dirty="0">
                <a:latin typeface="华文新魏"/>
                <a:ea typeface="华文新魏"/>
              </a:rPr>
              <a:t>资源的一种系统软件</a:t>
            </a:r>
            <a:endParaRPr lang="en-US" altLang="zh-CN"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华文新魏"/>
                <a:ea typeface="华文新魏"/>
              </a:rPr>
              <a:t>操作系统是</a:t>
            </a:r>
            <a:r>
              <a:rPr lang="zh-CN" altLang="en-US" dirty="0">
                <a:solidFill>
                  <a:srgbClr val="FF0000"/>
                </a:solidFill>
                <a:latin typeface="华文新魏"/>
                <a:ea typeface="华文新魏"/>
              </a:rPr>
              <a:t>基础运行平台</a:t>
            </a:r>
            <a:endParaRPr lang="en-US" altLang="zh-CN" dirty="0">
              <a:solidFill>
                <a:srgbClr val="FF0000"/>
              </a:solidFill>
              <a:ea typeface="华文新魏"/>
            </a:endParaRPr>
          </a:p>
          <a:p>
            <a:pPr lvl="1"/>
            <a:r>
              <a:rPr lang="zh-CN" altLang="zh-CN" dirty="0">
                <a:ea typeface="华文新魏"/>
              </a:rPr>
              <a:t>操作系统</a:t>
            </a:r>
            <a:r>
              <a:rPr lang="zh-CN" altLang="zh-CN" dirty="0">
                <a:solidFill>
                  <a:srgbClr val="0000FF"/>
                </a:solidFill>
                <a:ea typeface="华文新魏"/>
              </a:rPr>
              <a:t>是最靠近硬件</a:t>
            </a:r>
            <a:r>
              <a:rPr lang="zh-CN" altLang="zh-CN" dirty="0">
                <a:ea typeface="华文新魏"/>
              </a:rPr>
              <a:t>的一层软件，它</a:t>
            </a:r>
            <a:r>
              <a:rPr lang="zh-CN" altLang="zh-CN" dirty="0">
                <a:solidFill>
                  <a:srgbClr val="FF0000"/>
                </a:solidFill>
                <a:ea typeface="华文新魏"/>
              </a:rPr>
              <a:t>把硬件裸机改造成为完善的虚拟机</a:t>
            </a:r>
            <a:r>
              <a:rPr lang="zh-CN" altLang="zh-CN" dirty="0">
                <a:ea typeface="华文新魏"/>
              </a:rPr>
              <a:t>，使得机器功能得到扩展，运行环境得到改善，系统效率得到提高，安全性能得到保证</a:t>
            </a:r>
            <a:endParaRPr lang="en-US" altLang="zh-CN" dirty="0">
              <a:ea typeface="华文新魏"/>
            </a:endParaRPr>
          </a:p>
          <a:p>
            <a:pPr lvl="1"/>
            <a:r>
              <a:rPr lang="zh-CN" altLang="zh-CN" dirty="0">
                <a:ea typeface="华文新魏"/>
              </a:rPr>
              <a:t>操作系统</a:t>
            </a:r>
            <a:r>
              <a:rPr lang="zh-CN" altLang="zh-CN" dirty="0">
                <a:solidFill>
                  <a:srgbClr val="0000FF"/>
                </a:solidFill>
                <a:ea typeface="华文新魏"/>
              </a:rPr>
              <a:t>隔离其他上层软件</a:t>
            </a:r>
            <a:r>
              <a:rPr lang="zh-CN" altLang="zh-CN" dirty="0">
                <a:ea typeface="华文新魏"/>
              </a:rPr>
              <a:t>，并</a:t>
            </a:r>
            <a:r>
              <a:rPr lang="zh-CN" altLang="zh-CN" dirty="0">
                <a:solidFill>
                  <a:srgbClr val="FF0000"/>
                </a:solidFill>
                <a:ea typeface="华文新魏"/>
              </a:rPr>
              <a:t>为它们提供接口和服务</a:t>
            </a:r>
            <a:r>
              <a:rPr lang="zh-CN" altLang="zh-CN" dirty="0">
                <a:ea typeface="华文新魏"/>
              </a:rPr>
              <a:t>，使得上层软件可以获得远较硬件所能提供的更多更强的功能上的支持</a:t>
            </a:r>
            <a:endParaRPr lang="en-US" altLang="zh-CN" dirty="0">
              <a:ea typeface="华文新魏"/>
            </a:endParaRPr>
          </a:p>
          <a:p>
            <a:pPr lvl="1"/>
            <a:r>
              <a:rPr lang="zh-CN" altLang="zh-CN" dirty="0">
                <a:ea typeface="华文新魏"/>
              </a:rPr>
              <a:t>操作系统是</a:t>
            </a:r>
            <a:r>
              <a:rPr lang="zh-CN" altLang="zh-CN" dirty="0">
                <a:solidFill>
                  <a:srgbClr val="0000FF"/>
                </a:solidFill>
                <a:ea typeface="华文新魏"/>
              </a:rPr>
              <a:t>软件系统的核心</a:t>
            </a:r>
            <a:r>
              <a:rPr lang="zh-CN" altLang="zh-CN" dirty="0">
                <a:ea typeface="华文新魏"/>
              </a:rPr>
              <a:t>，它与硬件一起构成了各种软件的基础运行平台</a:t>
            </a:r>
            <a:endParaRPr lang="zh-CN" altLang="zh-CN" dirty="0">
              <a:ea typeface="华文新魏"/>
            </a:endParaRPr>
          </a:p>
          <a:p>
            <a:endParaRPr kumimoji="1" lang="zh-CN" altLang="en-US" dirty="0"/>
          </a:p>
        </p:txBody>
      </p:sp>
      <p:sp>
        <p:nvSpPr>
          <p:cNvPr id="3" name="标题 2"/>
          <p:cNvSpPr>
            <a:spLocks noGrp="1"/>
          </p:cNvSpPr>
          <p:nvPr>
            <p:ph type="title"/>
          </p:nvPr>
        </p:nvSpPr>
        <p:spPr/>
        <p:txBody>
          <a:bodyPr/>
          <a:lstStyle/>
          <a:p>
            <a:r>
              <a:rPr lang="en-US" altLang="zh-CN" dirty="0">
                <a:cs typeface="Times New Roman" pitchFamily="18" charset="0"/>
              </a:rPr>
              <a:t> </a:t>
            </a:r>
            <a:r>
              <a:rPr lang="zh-CN" altLang="en-US" dirty="0">
                <a:latin typeface="华文新魏"/>
                <a:ea typeface="华文新魏"/>
              </a:rPr>
              <a:t>操作系统作用</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41563" y="1200150"/>
            <a:ext cx="11072812" cy="69850"/>
          </a:xfrm>
          <a:prstGeom prst="rect">
            <a:avLst/>
          </a:prstGeom>
          <a:noFill/>
          <a:ln w="9525">
            <a:noFill/>
            <a:miter lim="800000"/>
          </a:ln>
        </p:spPr>
        <p:txBody>
          <a:bodyPr wrap="none" anchor="ctr">
            <a:spAutoFit/>
          </a:bodyPr>
          <a:lstStyle/>
          <a:p>
            <a:endParaRPr lang="zh-CN" altLang="en-US"/>
          </a:p>
        </p:txBody>
      </p:sp>
      <p:sp>
        <p:nvSpPr>
          <p:cNvPr id="25603" name="Rectangle 3"/>
          <p:cNvSpPr>
            <a:spLocks noChangeArrowheads="1"/>
          </p:cNvSpPr>
          <p:nvPr/>
        </p:nvSpPr>
        <p:spPr bwMode="auto">
          <a:xfrm>
            <a:off x="2341563" y="1200150"/>
            <a:ext cx="11072812" cy="69850"/>
          </a:xfrm>
          <a:prstGeom prst="rect">
            <a:avLst/>
          </a:prstGeom>
          <a:noFill/>
          <a:ln w="9525">
            <a:noFill/>
            <a:miter lim="800000"/>
          </a:ln>
        </p:spPr>
        <p:txBody>
          <a:bodyPr wrap="none" anchor="ctr">
            <a:spAutoFit/>
          </a:bodyPr>
          <a:lstStyle/>
          <a:p>
            <a:endParaRPr lang="zh-CN" altLang="en-US"/>
          </a:p>
        </p:txBody>
      </p:sp>
      <p:sp>
        <p:nvSpPr>
          <p:cNvPr id="480261" name="Text Box 5"/>
          <p:cNvSpPr txBox="1">
            <a:spLocks noChangeArrowheads="1"/>
          </p:cNvSpPr>
          <p:nvPr/>
        </p:nvSpPr>
        <p:spPr bwMode="auto">
          <a:xfrm>
            <a:off x="1692275" y="5130800"/>
            <a:ext cx="1160463" cy="1295400"/>
          </a:xfrm>
          <a:prstGeom prst="rect">
            <a:avLst/>
          </a:prstGeom>
          <a:solidFill>
            <a:srgbClr val="FFFF00"/>
          </a:solidFill>
          <a:ln w="9525">
            <a:solidFill>
              <a:srgbClr val="000000"/>
            </a:solidFill>
            <a:miter lim="800000"/>
          </a:ln>
        </p:spPr>
        <p:txBody>
          <a:bodyPr/>
          <a:lstStyle/>
          <a:p>
            <a:r>
              <a:rPr kumimoji="0" lang="en-US" altLang="zh-CN" sz="1600" dirty="0">
                <a:latin typeface="STXinwei" pitchFamily="2" charset="-122"/>
                <a:ea typeface="STXinwei" pitchFamily="2" charset="-122"/>
                <a:cs typeface="Times New Roman" pitchFamily="18" charset="0"/>
              </a:rPr>
              <a:t>ch1(</a:t>
            </a:r>
            <a:r>
              <a:rPr kumimoji="0" lang="en-US" altLang="zh-CN" sz="1600" dirty="0" err="1">
                <a:latin typeface="STXinwei" pitchFamily="2" charset="-122"/>
                <a:ea typeface="STXinwei" pitchFamily="2" charset="-122"/>
                <a:cs typeface="Times New Roman" pitchFamily="18" charset="0"/>
              </a:rPr>
              <a:t>os定义、功能、作用</a:t>
            </a:r>
            <a:r>
              <a:rPr kumimoji="0" lang="en-US" altLang="zh-CN" sz="1600" dirty="0">
                <a:latin typeface="STXinwei" pitchFamily="2" charset="-122"/>
                <a:ea typeface="STXinwei" pitchFamily="2" charset="-122"/>
                <a:cs typeface="Times New Roman" pitchFamily="18" charset="0"/>
              </a:rPr>
              <a:t>、</a:t>
            </a:r>
            <a:r>
              <a:rPr kumimoji="0" lang="zh-CN" altLang="en-US" sz="1600" dirty="0">
                <a:latin typeface="STXinwei" pitchFamily="2" charset="-122"/>
                <a:ea typeface="STXinwei" pitchFamily="2" charset="-122"/>
                <a:cs typeface="Times New Roman" pitchFamily="18" charset="0"/>
              </a:rPr>
              <a:t>接口和服务</a:t>
            </a:r>
            <a:r>
              <a:rPr kumimoji="0" lang="en-US" altLang="zh-CN" sz="1600" dirty="0">
                <a:latin typeface="STXinwei" pitchFamily="2" charset="-122"/>
                <a:ea typeface="STXinwei" pitchFamily="2" charset="-122"/>
                <a:cs typeface="Times New Roman" pitchFamily="18" charset="0"/>
              </a:rPr>
              <a:t>)</a:t>
            </a:r>
            <a:endParaRPr kumimoji="0" lang="en-US" altLang="zh-CN" sz="1600" dirty="0">
              <a:latin typeface="STXinwei" pitchFamily="2" charset="-122"/>
              <a:ea typeface="STXinwei" pitchFamily="2" charset="-122"/>
              <a:cs typeface="Times New Roman" pitchFamily="18" charset="0"/>
            </a:endParaRPr>
          </a:p>
        </p:txBody>
      </p:sp>
      <p:sp>
        <p:nvSpPr>
          <p:cNvPr id="480262" name="Line 6"/>
          <p:cNvSpPr>
            <a:spLocks noChangeShapeType="1"/>
          </p:cNvSpPr>
          <p:nvPr/>
        </p:nvSpPr>
        <p:spPr bwMode="auto">
          <a:xfrm>
            <a:off x="4908550" y="2257425"/>
            <a:ext cx="192088" cy="288925"/>
          </a:xfrm>
          <a:prstGeom prst="line">
            <a:avLst/>
          </a:prstGeom>
          <a:noFill/>
          <a:ln w="19050">
            <a:solidFill>
              <a:srgbClr val="000000"/>
            </a:solidFill>
            <a:round/>
          </a:ln>
        </p:spPr>
        <p:txBody>
          <a:bodyPr/>
          <a:lstStyle/>
          <a:p>
            <a:endParaRPr lang="zh-CN" altLang="en-US">
              <a:latin typeface="STXinwei" pitchFamily="2" charset="-122"/>
              <a:ea typeface="STXinwei" pitchFamily="2" charset="-122"/>
            </a:endParaRPr>
          </a:p>
        </p:txBody>
      </p:sp>
      <p:sp>
        <p:nvSpPr>
          <p:cNvPr id="480263" name="Line 7"/>
          <p:cNvSpPr>
            <a:spLocks noChangeShapeType="1"/>
          </p:cNvSpPr>
          <p:nvPr/>
        </p:nvSpPr>
        <p:spPr bwMode="auto">
          <a:xfrm flipH="1">
            <a:off x="2179638" y="1530350"/>
            <a:ext cx="1455737" cy="584200"/>
          </a:xfrm>
          <a:prstGeom prst="line">
            <a:avLst/>
          </a:prstGeom>
          <a:noFill/>
          <a:ln w="19050">
            <a:solidFill>
              <a:srgbClr val="000000"/>
            </a:solidFill>
            <a:round/>
          </a:ln>
        </p:spPr>
        <p:txBody>
          <a:bodyPr/>
          <a:lstStyle/>
          <a:p>
            <a:endParaRPr lang="zh-CN" altLang="en-US">
              <a:latin typeface="STXinwei" pitchFamily="2" charset="-122"/>
              <a:ea typeface="STXinwei" pitchFamily="2" charset="-122"/>
            </a:endParaRPr>
          </a:p>
        </p:txBody>
      </p:sp>
      <p:sp>
        <p:nvSpPr>
          <p:cNvPr id="480264" name="Line 8"/>
          <p:cNvSpPr>
            <a:spLocks noChangeShapeType="1"/>
          </p:cNvSpPr>
          <p:nvPr/>
        </p:nvSpPr>
        <p:spPr bwMode="auto">
          <a:xfrm>
            <a:off x="3779838" y="1530350"/>
            <a:ext cx="1320800" cy="439738"/>
          </a:xfrm>
          <a:prstGeom prst="line">
            <a:avLst/>
          </a:prstGeom>
          <a:noFill/>
          <a:ln w="19050">
            <a:solidFill>
              <a:srgbClr val="000000"/>
            </a:solidFill>
            <a:round/>
          </a:ln>
        </p:spPr>
        <p:txBody>
          <a:bodyPr/>
          <a:lstStyle/>
          <a:p>
            <a:endParaRPr lang="zh-CN" altLang="en-US">
              <a:latin typeface="STXinwei" pitchFamily="2" charset="-122"/>
              <a:ea typeface="STXinwei" pitchFamily="2" charset="-122"/>
            </a:endParaRPr>
          </a:p>
        </p:txBody>
      </p:sp>
      <p:sp>
        <p:nvSpPr>
          <p:cNvPr id="480265" name="Line 9"/>
          <p:cNvSpPr>
            <a:spLocks noChangeShapeType="1"/>
          </p:cNvSpPr>
          <p:nvPr/>
        </p:nvSpPr>
        <p:spPr bwMode="auto">
          <a:xfrm flipH="1">
            <a:off x="2395538" y="2312988"/>
            <a:ext cx="17462" cy="222250"/>
          </a:xfrm>
          <a:prstGeom prst="line">
            <a:avLst/>
          </a:prstGeom>
          <a:noFill/>
          <a:ln w="19050">
            <a:solidFill>
              <a:srgbClr val="000000"/>
            </a:solidFill>
            <a:round/>
          </a:ln>
        </p:spPr>
        <p:txBody>
          <a:bodyPr/>
          <a:lstStyle/>
          <a:p>
            <a:endParaRPr lang="zh-CN" altLang="en-US">
              <a:latin typeface="STXinwei" pitchFamily="2" charset="-122"/>
              <a:ea typeface="STXinwei" pitchFamily="2" charset="-122"/>
            </a:endParaRPr>
          </a:p>
        </p:txBody>
      </p:sp>
      <p:sp>
        <p:nvSpPr>
          <p:cNvPr id="480266" name="Line 10"/>
          <p:cNvSpPr>
            <a:spLocks noChangeShapeType="1"/>
          </p:cNvSpPr>
          <p:nvPr/>
        </p:nvSpPr>
        <p:spPr bwMode="auto">
          <a:xfrm flipH="1">
            <a:off x="3556000" y="2257425"/>
            <a:ext cx="1352550" cy="265113"/>
          </a:xfrm>
          <a:prstGeom prst="line">
            <a:avLst/>
          </a:prstGeom>
          <a:noFill/>
          <a:ln w="19050">
            <a:solidFill>
              <a:srgbClr val="000000"/>
            </a:solidFill>
            <a:round/>
          </a:ln>
        </p:spPr>
        <p:txBody>
          <a:bodyPr/>
          <a:lstStyle/>
          <a:p>
            <a:endParaRPr lang="zh-CN" altLang="en-US">
              <a:latin typeface="STXinwei" pitchFamily="2" charset="-122"/>
              <a:ea typeface="STXinwei" pitchFamily="2" charset="-122"/>
            </a:endParaRPr>
          </a:p>
        </p:txBody>
      </p:sp>
      <p:sp>
        <p:nvSpPr>
          <p:cNvPr id="480267" name="Line 11"/>
          <p:cNvSpPr>
            <a:spLocks noChangeShapeType="1"/>
          </p:cNvSpPr>
          <p:nvPr/>
        </p:nvSpPr>
        <p:spPr bwMode="auto">
          <a:xfrm>
            <a:off x="4908550" y="2257425"/>
            <a:ext cx="1547813" cy="288925"/>
          </a:xfrm>
          <a:prstGeom prst="line">
            <a:avLst/>
          </a:prstGeom>
          <a:noFill/>
          <a:ln w="19050">
            <a:solidFill>
              <a:srgbClr val="000000"/>
            </a:solidFill>
            <a:round/>
          </a:ln>
        </p:spPr>
        <p:txBody>
          <a:bodyPr/>
          <a:lstStyle/>
          <a:p>
            <a:endParaRPr lang="zh-CN" altLang="en-US">
              <a:latin typeface="STXinwei" pitchFamily="2" charset="-122"/>
              <a:ea typeface="STXinwei" pitchFamily="2" charset="-122"/>
            </a:endParaRPr>
          </a:p>
        </p:txBody>
      </p:sp>
      <p:sp>
        <p:nvSpPr>
          <p:cNvPr id="480268" name="Line 12"/>
          <p:cNvSpPr>
            <a:spLocks noChangeShapeType="1"/>
          </p:cNvSpPr>
          <p:nvPr/>
        </p:nvSpPr>
        <p:spPr bwMode="auto">
          <a:xfrm flipV="1">
            <a:off x="5289550" y="3121025"/>
            <a:ext cx="6350" cy="287338"/>
          </a:xfrm>
          <a:prstGeom prst="line">
            <a:avLst/>
          </a:prstGeom>
          <a:noFill/>
          <a:ln w="19050" cap="sq">
            <a:solidFill>
              <a:srgbClr val="000000"/>
            </a:solidFill>
            <a:round/>
            <a:headEnd type="none" w="sm" len="sm"/>
            <a:tailEnd type="triangle" w="med" len="med"/>
          </a:ln>
        </p:spPr>
        <p:txBody>
          <a:bodyPr/>
          <a:lstStyle/>
          <a:p>
            <a:endParaRPr lang="zh-CN" altLang="en-US">
              <a:latin typeface="STXinwei" pitchFamily="2" charset="-122"/>
              <a:ea typeface="STXinwei" pitchFamily="2" charset="-122"/>
            </a:endParaRPr>
          </a:p>
        </p:txBody>
      </p:sp>
      <p:sp>
        <p:nvSpPr>
          <p:cNvPr id="480269" name="Line 13"/>
          <p:cNvSpPr>
            <a:spLocks noChangeShapeType="1"/>
          </p:cNvSpPr>
          <p:nvPr/>
        </p:nvSpPr>
        <p:spPr bwMode="auto">
          <a:xfrm flipV="1">
            <a:off x="6835775" y="3108325"/>
            <a:ext cx="6350" cy="300038"/>
          </a:xfrm>
          <a:prstGeom prst="line">
            <a:avLst/>
          </a:prstGeom>
          <a:noFill/>
          <a:ln w="19050" cap="sq">
            <a:solidFill>
              <a:srgbClr val="000000"/>
            </a:solidFill>
            <a:round/>
            <a:headEnd type="none" w="sm" len="sm"/>
            <a:tailEnd type="triangle" w="med" len="med"/>
          </a:ln>
        </p:spPr>
        <p:txBody>
          <a:bodyPr/>
          <a:lstStyle/>
          <a:p>
            <a:endParaRPr lang="zh-CN" altLang="en-US">
              <a:latin typeface="STXinwei" pitchFamily="2" charset="-122"/>
              <a:ea typeface="STXinwei" pitchFamily="2" charset="-122"/>
            </a:endParaRPr>
          </a:p>
        </p:txBody>
      </p:sp>
      <p:sp>
        <p:nvSpPr>
          <p:cNvPr id="480270" name="AutoShape 14"/>
          <p:cNvSpPr/>
          <p:nvPr/>
        </p:nvSpPr>
        <p:spPr bwMode="auto">
          <a:xfrm rot="-5400000">
            <a:off x="3537744" y="2840832"/>
            <a:ext cx="287337" cy="2571750"/>
          </a:xfrm>
          <a:prstGeom prst="leftBrace">
            <a:avLst>
              <a:gd name="adj1" fmla="val 74586"/>
              <a:gd name="adj2" fmla="val 50000"/>
            </a:avLst>
          </a:prstGeom>
          <a:noFill/>
          <a:ln w="19050" cap="sq">
            <a:solidFill>
              <a:srgbClr val="000000"/>
            </a:solidFill>
            <a:round/>
            <a:headEnd type="none" w="sm" len="sm"/>
            <a:tailEnd type="none" w="sm" len="sm"/>
          </a:ln>
        </p:spPr>
        <p:txBody>
          <a:bodyPr anchor="ctr"/>
          <a:lstStyle/>
          <a:p>
            <a:endParaRPr lang="zh-CN" altLang="en-US">
              <a:latin typeface="STXinwei" pitchFamily="2" charset="-122"/>
              <a:ea typeface="STXinwei" pitchFamily="2" charset="-122"/>
            </a:endParaRPr>
          </a:p>
        </p:txBody>
      </p:sp>
      <p:sp>
        <p:nvSpPr>
          <p:cNvPr id="480271" name="AutoShape 15"/>
          <p:cNvSpPr/>
          <p:nvPr/>
        </p:nvSpPr>
        <p:spPr bwMode="auto">
          <a:xfrm rot="-5400000">
            <a:off x="6696075" y="3514726"/>
            <a:ext cx="287337" cy="1223962"/>
          </a:xfrm>
          <a:prstGeom prst="leftBrace">
            <a:avLst>
              <a:gd name="adj1" fmla="val 35497"/>
              <a:gd name="adj2" fmla="val 50000"/>
            </a:avLst>
          </a:prstGeom>
          <a:noFill/>
          <a:ln w="19050" cap="sq">
            <a:solidFill>
              <a:srgbClr val="000000"/>
            </a:solidFill>
            <a:round/>
            <a:headEnd type="none" w="sm" len="sm"/>
            <a:tailEnd type="none" w="sm" len="sm"/>
          </a:ln>
        </p:spPr>
        <p:txBody>
          <a:bodyPr anchor="ctr"/>
          <a:lstStyle/>
          <a:p>
            <a:endParaRPr lang="zh-CN" altLang="en-US">
              <a:latin typeface="STXinwei" pitchFamily="2" charset="-122"/>
              <a:ea typeface="STXinwei" pitchFamily="2" charset="-122"/>
            </a:endParaRPr>
          </a:p>
        </p:txBody>
      </p:sp>
      <p:sp>
        <p:nvSpPr>
          <p:cNvPr id="480272" name="Text Box 16"/>
          <p:cNvSpPr txBox="1">
            <a:spLocks noChangeArrowheads="1"/>
          </p:cNvSpPr>
          <p:nvPr/>
        </p:nvSpPr>
        <p:spPr bwMode="auto">
          <a:xfrm>
            <a:off x="4754563" y="3408363"/>
            <a:ext cx="1120775" cy="574675"/>
          </a:xfrm>
          <a:prstGeom prst="rect">
            <a:avLst/>
          </a:prstGeom>
          <a:solidFill>
            <a:srgbClr val="CCFFCC"/>
          </a:solidFill>
          <a:ln w="9525">
            <a:solidFill>
              <a:srgbClr val="000000"/>
            </a:solidFill>
            <a:miter lim="800000"/>
          </a:ln>
        </p:spPr>
        <p:txBody>
          <a:bodyPr lIns="28115" tIns="14057" rIns="28115" bIns="14057"/>
          <a:lstStyle/>
          <a:p>
            <a:r>
              <a:rPr kumimoji="0" lang="zh-CN" altLang="en-US" sz="1800" b="1" dirty="0">
                <a:solidFill>
                  <a:srgbClr val="FF0000"/>
                </a:solidFill>
                <a:latin typeface="STXinwei" pitchFamily="2" charset="-122"/>
                <a:ea typeface="STXinwei" pitchFamily="2" charset="-122"/>
              </a:rPr>
              <a:t>系统实现</a:t>
            </a:r>
            <a:endParaRPr kumimoji="0" lang="zh-CN" altLang="en-US" sz="1800" dirty="0">
              <a:latin typeface="STXinwei" pitchFamily="2" charset="-122"/>
              <a:ea typeface="STXinwei" pitchFamily="2" charset="-122"/>
            </a:endParaRPr>
          </a:p>
          <a:p>
            <a:pPr eaLnBrk="0" hangingPunct="0"/>
            <a:r>
              <a:rPr kumimoji="0" lang="zh-CN" altLang="en-US" sz="1800" b="1" dirty="0">
                <a:solidFill>
                  <a:srgbClr val="FF0000"/>
                </a:solidFill>
                <a:latin typeface="STXinwei" pitchFamily="2" charset="-122"/>
                <a:ea typeface="STXinwei" pitchFamily="2" charset="-122"/>
              </a:rPr>
              <a:t>观点</a:t>
            </a:r>
            <a:endParaRPr kumimoji="0" lang="zh-CN" altLang="en-US" sz="1800" dirty="0">
              <a:latin typeface="STXinwei" pitchFamily="2" charset="-122"/>
              <a:ea typeface="STXinwei" pitchFamily="2" charset="-122"/>
            </a:endParaRPr>
          </a:p>
        </p:txBody>
      </p:sp>
      <p:sp>
        <p:nvSpPr>
          <p:cNvPr id="480273" name="Text Box 17"/>
          <p:cNvSpPr txBox="1">
            <a:spLocks noChangeArrowheads="1"/>
          </p:cNvSpPr>
          <p:nvPr/>
        </p:nvSpPr>
        <p:spPr bwMode="auto">
          <a:xfrm>
            <a:off x="6273800" y="3402013"/>
            <a:ext cx="1149350" cy="581025"/>
          </a:xfrm>
          <a:prstGeom prst="rect">
            <a:avLst/>
          </a:prstGeom>
          <a:solidFill>
            <a:srgbClr val="CCFFCC"/>
          </a:solidFill>
          <a:ln w="9525">
            <a:solidFill>
              <a:srgbClr val="000000"/>
            </a:solidFill>
            <a:miter lim="800000"/>
          </a:ln>
        </p:spPr>
        <p:txBody>
          <a:bodyPr lIns="28115" tIns="14057" rIns="28115" bIns="14057"/>
          <a:lstStyle/>
          <a:p>
            <a:r>
              <a:rPr kumimoji="0" lang="zh-CN" altLang="en-US" sz="1800" b="1" dirty="0">
                <a:solidFill>
                  <a:srgbClr val="FF0000"/>
                </a:solidFill>
                <a:latin typeface="STXinwei" pitchFamily="2" charset="-122"/>
                <a:ea typeface="STXinwei" pitchFamily="2" charset="-122"/>
              </a:rPr>
              <a:t>进程交互   </a:t>
            </a:r>
            <a:endParaRPr kumimoji="0" lang="zh-CN" altLang="en-US" sz="1800" b="1" dirty="0">
              <a:solidFill>
                <a:srgbClr val="FF0000"/>
              </a:solidFill>
              <a:latin typeface="STXinwei" pitchFamily="2" charset="-122"/>
              <a:ea typeface="STXinwei" pitchFamily="2" charset="-122"/>
            </a:endParaRPr>
          </a:p>
          <a:p>
            <a:r>
              <a:rPr kumimoji="0" lang="zh-CN" altLang="en-US" sz="1800" b="1" dirty="0">
                <a:solidFill>
                  <a:srgbClr val="FF0000"/>
                </a:solidFill>
                <a:latin typeface="STXinwei" pitchFamily="2" charset="-122"/>
                <a:ea typeface="STXinwei" pitchFamily="2" charset="-122"/>
              </a:rPr>
              <a:t>观点</a:t>
            </a:r>
            <a:endParaRPr kumimoji="0" lang="zh-CN" altLang="en-US" sz="1800" dirty="0">
              <a:latin typeface="STXinwei" pitchFamily="2" charset="-122"/>
              <a:ea typeface="STXinwei" pitchFamily="2" charset="-122"/>
            </a:endParaRPr>
          </a:p>
        </p:txBody>
      </p:sp>
      <p:sp>
        <p:nvSpPr>
          <p:cNvPr id="480274" name="Line 18"/>
          <p:cNvSpPr>
            <a:spLocks noChangeShapeType="1"/>
          </p:cNvSpPr>
          <p:nvPr/>
        </p:nvSpPr>
        <p:spPr bwMode="auto">
          <a:xfrm flipV="1">
            <a:off x="2395538" y="3121025"/>
            <a:ext cx="6350" cy="287338"/>
          </a:xfrm>
          <a:prstGeom prst="line">
            <a:avLst/>
          </a:prstGeom>
          <a:noFill/>
          <a:ln w="19050" cap="sq">
            <a:solidFill>
              <a:srgbClr val="000000"/>
            </a:solidFill>
            <a:round/>
            <a:headEnd type="none" w="sm" len="sm"/>
            <a:tailEnd type="triangle" w="med" len="med"/>
          </a:ln>
        </p:spPr>
        <p:txBody>
          <a:bodyPr/>
          <a:lstStyle/>
          <a:p>
            <a:endParaRPr lang="zh-CN" altLang="en-US">
              <a:latin typeface="STXinwei" pitchFamily="2" charset="-122"/>
              <a:ea typeface="STXinwei" pitchFamily="2" charset="-122"/>
            </a:endParaRPr>
          </a:p>
        </p:txBody>
      </p:sp>
      <p:sp>
        <p:nvSpPr>
          <p:cNvPr id="480275" name="Line 19"/>
          <p:cNvSpPr>
            <a:spLocks noChangeShapeType="1"/>
          </p:cNvSpPr>
          <p:nvPr/>
        </p:nvSpPr>
        <p:spPr bwMode="auto">
          <a:xfrm flipV="1">
            <a:off x="3933825" y="3121025"/>
            <a:ext cx="7938" cy="287338"/>
          </a:xfrm>
          <a:prstGeom prst="line">
            <a:avLst/>
          </a:prstGeom>
          <a:noFill/>
          <a:ln w="19050" cap="sq">
            <a:solidFill>
              <a:srgbClr val="000000"/>
            </a:solidFill>
            <a:round/>
            <a:headEnd type="none" w="sm" len="sm"/>
            <a:tailEnd type="triangle" w="med" len="med"/>
          </a:ln>
        </p:spPr>
        <p:txBody>
          <a:bodyPr/>
          <a:lstStyle/>
          <a:p>
            <a:endParaRPr lang="zh-CN" altLang="en-US">
              <a:latin typeface="STXinwei" pitchFamily="2" charset="-122"/>
              <a:ea typeface="STXinwei" pitchFamily="2" charset="-122"/>
            </a:endParaRPr>
          </a:p>
        </p:txBody>
      </p:sp>
      <p:sp>
        <p:nvSpPr>
          <p:cNvPr id="480276" name="Text Box 20"/>
          <p:cNvSpPr txBox="1">
            <a:spLocks noChangeArrowheads="1"/>
          </p:cNvSpPr>
          <p:nvPr/>
        </p:nvSpPr>
        <p:spPr bwMode="auto">
          <a:xfrm>
            <a:off x="3446463" y="3408363"/>
            <a:ext cx="1076325" cy="574675"/>
          </a:xfrm>
          <a:prstGeom prst="rect">
            <a:avLst/>
          </a:prstGeom>
          <a:solidFill>
            <a:srgbClr val="CCFFCC"/>
          </a:solidFill>
          <a:ln w="9525">
            <a:solidFill>
              <a:srgbClr val="000000"/>
            </a:solidFill>
            <a:miter lim="800000"/>
          </a:ln>
        </p:spPr>
        <p:txBody>
          <a:bodyPr lIns="28115" tIns="14057" rIns="28115" bIns="14057"/>
          <a:lstStyle/>
          <a:p>
            <a:r>
              <a:rPr kumimoji="0" lang="zh-CN" altLang="en-US" sz="1800" b="1" dirty="0">
                <a:solidFill>
                  <a:srgbClr val="FF0000"/>
                </a:solidFill>
                <a:latin typeface="STXinwei" pitchFamily="2" charset="-122"/>
                <a:ea typeface="STXinwei" pitchFamily="2" charset="-122"/>
              </a:rPr>
              <a:t>资源管理</a:t>
            </a:r>
            <a:endParaRPr kumimoji="0" lang="zh-CN" altLang="en-US" sz="1800" dirty="0">
              <a:latin typeface="STXinwei" pitchFamily="2" charset="-122"/>
              <a:ea typeface="STXinwei" pitchFamily="2" charset="-122"/>
            </a:endParaRPr>
          </a:p>
          <a:p>
            <a:pPr eaLnBrk="0" hangingPunct="0"/>
            <a:r>
              <a:rPr kumimoji="0" lang="zh-CN" altLang="en-US" sz="1800" b="1" dirty="0">
                <a:solidFill>
                  <a:srgbClr val="FF0000"/>
                </a:solidFill>
                <a:latin typeface="STXinwei" pitchFamily="2" charset="-122"/>
                <a:ea typeface="STXinwei" pitchFamily="2" charset="-122"/>
              </a:rPr>
              <a:t>观点</a:t>
            </a:r>
            <a:endParaRPr kumimoji="0" lang="zh-CN" altLang="en-US" sz="1800" dirty="0">
              <a:latin typeface="STXinwei" pitchFamily="2" charset="-122"/>
              <a:ea typeface="STXinwei" pitchFamily="2" charset="-122"/>
            </a:endParaRPr>
          </a:p>
        </p:txBody>
      </p:sp>
      <p:sp>
        <p:nvSpPr>
          <p:cNvPr id="480277" name="Text Box 21"/>
          <p:cNvSpPr txBox="1">
            <a:spLocks noChangeArrowheads="1"/>
          </p:cNvSpPr>
          <p:nvPr/>
        </p:nvSpPr>
        <p:spPr bwMode="auto">
          <a:xfrm>
            <a:off x="3368675" y="2522538"/>
            <a:ext cx="1154113" cy="598487"/>
          </a:xfrm>
          <a:prstGeom prst="rect">
            <a:avLst/>
          </a:prstGeom>
          <a:solidFill>
            <a:srgbClr val="CCFFCC"/>
          </a:solidFill>
          <a:ln w="9525">
            <a:solidFill>
              <a:srgbClr val="000000"/>
            </a:solidFill>
            <a:miter lim="800000"/>
          </a:ln>
        </p:spPr>
        <p:txBody>
          <a:bodyPr lIns="30231" tIns="15115" rIns="30231" bIns="15115"/>
          <a:lstStyle/>
          <a:p>
            <a:r>
              <a:rPr kumimoji="0" lang="en-US" altLang="zh-CN" sz="1800" b="1">
                <a:solidFill>
                  <a:srgbClr val="008000"/>
                </a:solidFill>
                <a:latin typeface="STXinwei" pitchFamily="2" charset="-122"/>
                <a:ea typeface="STXinwei" pitchFamily="2" charset="-122"/>
              </a:rPr>
              <a:t>OS</a:t>
            </a:r>
            <a:r>
              <a:rPr kumimoji="0" lang="zh-CN" altLang="en-US" sz="1800" b="1">
                <a:solidFill>
                  <a:srgbClr val="008000"/>
                </a:solidFill>
                <a:latin typeface="STXinwei" pitchFamily="2" charset="-122"/>
                <a:ea typeface="STXinwei" pitchFamily="2" charset="-122"/>
              </a:rPr>
              <a:t>是资源管理者</a:t>
            </a:r>
            <a:endParaRPr kumimoji="0" lang="zh-CN" altLang="en-US" sz="1800">
              <a:latin typeface="STXinwei" pitchFamily="2" charset="-122"/>
              <a:ea typeface="STXinwei" pitchFamily="2" charset="-122"/>
            </a:endParaRPr>
          </a:p>
        </p:txBody>
      </p:sp>
      <p:sp>
        <p:nvSpPr>
          <p:cNvPr id="480278" name="Line 22"/>
          <p:cNvSpPr>
            <a:spLocks noChangeShapeType="1"/>
          </p:cNvSpPr>
          <p:nvPr/>
        </p:nvSpPr>
        <p:spPr bwMode="auto">
          <a:xfrm>
            <a:off x="2392363" y="3983038"/>
            <a:ext cx="3175" cy="1149350"/>
          </a:xfrm>
          <a:prstGeom prst="line">
            <a:avLst/>
          </a:prstGeom>
          <a:noFill/>
          <a:ln w="19050">
            <a:solidFill>
              <a:srgbClr val="000000"/>
            </a:solidFill>
            <a:prstDash val="dash"/>
            <a:round/>
            <a:tailEnd type="triangle" w="med" len="med"/>
          </a:ln>
        </p:spPr>
        <p:txBody>
          <a:bodyPr/>
          <a:lstStyle/>
          <a:p>
            <a:endParaRPr lang="zh-CN" altLang="en-US">
              <a:latin typeface="STXinwei" pitchFamily="2" charset="-122"/>
              <a:ea typeface="STXinwei" pitchFamily="2" charset="-122"/>
            </a:endParaRPr>
          </a:p>
        </p:txBody>
      </p:sp>
      <p:sp>
        <p:nvSpPr>
          <p:cNvPr id="480279" name="Line 23"/>
          <p:cNvSpPr>
            <a:spLocks noChangeShapeType="1"/>
          </p:cNvSpPr>
          <p:nvPr/>
        </p:nvSpPr>
        <p:spPr bwMode="auto">
          <a:xfrm flipH="1">
            <a:off x="3941763" y="3983038"/>
            <a:ext cx="1587" cy="1149350"/>
          </a:xfrm>
          <a:prstGeom prst="line">
            <a:avLst/>
          </a:prstGeom>
          <a:noFill/>
          <a:ln w="19050">
            <a:solidFill>
              <a:srgbClr val="000000"/>
            </a:solidFill>
            <a:prstDash val="dash"/>
            <a:round/>
            <a:tailEnd type="triangle" w="med" len="med"/>
          </a:ln>
        </p:spPr>
        <p:txBody>
          <a:bodyPr/>
          <a:lstStyle/>
          <a:p>
            <a:endParaRPr lang="zh-CN" altLang="en-US">
              <a:latin typeface="STXinwei" pitchFamily="2" charset="-122"/>
              <a:ea typeface="STXinwei" pitchFamily="2" charset="-122"/>
            </a:endParaRPr>
          </a:p>
        </p:txBody>
      </p:sp>
      <p:sp>
        <p:nvSpPr>
          <p:cNvPr id="480280" name="Line 24"/>
          <p:cNvSpPr>
            <a:spLocks noChangeShapeType="1"/>
          </p:cNvSpPr>
          <p:nvPr/>
        </p:nvSpPr>
        <p:spPr bwMode="auto">
          <a:xfrm>
            <a:off x="5273675" y="3983038"/>
            <a:ext cx="0" cy="1149350"/>
          </a:xfrm>
          <a:prstGeom prst="line">
            <a:avLst/>
          </a:prstGeom>
          <a:noFill/>
          <a:ln w="19050">
            <a:solidFill>
              <a:srgbClr val="000000"/>
            </a:solidFill>
            <a:prstDash val="dash"/>
            <a:round/>
            <a:tailEnd type="triangle" w="med" len="med"/>
          </a:ln>
        </p:spPr>
        <p:txBody>
          <a:bodyPr/>
          <a:lstStyle/>
          <a:p>
            <a:endParaRPr lang="zh-CN" altLang="en-US">
              <a:latin typeface="STXinwei" pitchFamily="2" charset="-122"/>
              <a:ea typeface="STXinwei" pitchFamily="2" charset="-122"/>
            </a:endParaRPr>
          </a:p>
        </p:txBody>
      </p:sp>
      <p:sp>
        <p:nvSpPr>
          <p:cNvPr id="480281" name="Line 25"/>
          <p:cNvSpPr>
            <a:spLocks noChangeShapeType="1"/>
          </p:cNvSpPr>
          <p:nvPr/>
        </p:nvSpPr>
        <p:spPr bwMode="auto">
          <a:xfrm>
            <a:off x="6842125" y="3983038"/>
            <a:ext cx="0" cy="1149350"/>
          </a:xfrm>
          <a:prstGeom prst="line">
            <a:avLst/>
          </a:prstGeom>
          <a:noFill/>
          <a:ln w="19050">
            <a:solidFill>
              <a:srgbClr val="000000"/>
            </a:solidFill>
            <a:prstDash val="dash"/>
            <a:round/>
            <a:tailEnd type="triangle" w="med" len="med"/>
          </a:ln>
        </p:spPr>
        <p:txBody>
          <a:bodyPr/>
          <a:lstStyle/>
          <a:p>
            <a:endParaRPr lang="zh-CN" altLang="en-US">
              <a:latin typeface="STXinwei" pitchFamily="2" charset="-122"/>
              <a:ea typeface="STXinwei" pitchFamily="2" charset="-122"/>
            </a:endParaRPr>
          </a:p>
        </p:txBody>
      </p:sp>
      <p:sp>
        <p:nvSpPr>
          <p:cNvPr id="480282" name="Text Box 26"/>
          <p:cNvSpPr txBox="1">
            <a:spLocks noChangeArrowheads="1"/>
          </p:cNvSpPr>
          <p:nvPr/>
        </p:nvSpPr>
        <p:spPr bwMode="auto">
          <a:xfrm>
            <a:off x="2987675" y="5132388"/>
            <a:ext cx="1584325" cy="1293812"/>
          </a:xfrm>
          <a:prstGeom prst="rect">
            <a:avLst/>
          </a:prstGeom>
          <a:solidFill>
            <a:srgbClr val="FFFF00"/>
          </a:solidFill>
          <a:ln w="9525">
            <a:solidFill>
              <a:srgbClr val="000000"/>
            </a:solidFill>
            <a:miter lim="800000"/>
          </a:ln>
        </p:spPr>
        <p:txBody>
          <a:bodyPr/>
          <a:lstStyle/>
          <a:p>
            <a:r>
              <a:rPr kumimoji="0" lang="en-US" altLang="zh-CN" sz="1400" dirty="0">
                <a:latin typeface="STXinwei" pitchFamily="2" charset="-122"/>
                <a:ea typeface="STXinwei" pitchFamily="2" charset="-122"/>
                <a:cs typeface="Times New Roman" pitchFamily="18" charset="0"/>
              </a:rPr>
              <a:t>ch2(</a:t>
            </a:r>
            <a:r>
              <a:rPr kumimoji="0" lang="zh-CN" altLang="en-US" sz="1400" dirty="0">
                <a:latin typeface="STXinwei" pitchFamily="2" charset="-122"/>
                <a:ea typeface="STXinwei" pitchFamily="2" charset="-122"/>
                <a:cs typeface="Times New Roman" pitchFamily="18" charset="0"/>
              </a:rPr>
              <a:t>处理器管理</a:t>
            </a:r>
            <a:r>
              <a:rPr kumimoji="0" lang="en-US" altLang="zh-CN" sz="1400" dirty="0">
                <a:latin typeface="STXinwei" pitchFamily="2" charset="-122"/>
                <a:ea typeface="STXinwei" pitchFamily="2" charset="-122"/>
                <a:cs typeface="Times New Roman" pitchFamily="18" charset="0"/>
              </a:rPr>
              <a:t>)</a:t>
            </a:r>
            <a:r>
              <a:rPr kumimoji="0" lang="zh-CN" altLang="en-US" sz="1400" dirty="0">
                <a:latin typeface="STXinwei" pitchFamily="2" charset="-122"/>
                <a:ea typeface="STXinwei" pitchFamily="2" charset="-122"/>
                <a:cs typeface="Times New Roman" pitchFamily="18" charset="0"/>
              </a:rPr>
              <a:t>、</a:t>
            </a:r>
            <a:r>
              <a:rPr kumimoji="0" lang="en-US" altLang="zh-CN" sz="1400" dirty="0">
                <a:latin typeface="STXinwei" pitchFamily="2" charset="-122"/>
                <a:ea typeface="STXinwei" pitchFamily="2" charset="-122"/>
                <a:cs typeface="Times New Roman" pitchFamily="18" charset="0"/>
              </a:rPr>
              <a:t>ch4(</a:t>
            </a:r>
            <a:r>
              <a:rPr kumimoji="0" lang="zh-CN" altLang="en-US" sz="1400" dirty="0">
                <a:latin typeface="STXinwei" pitchFamily="2" charset="-122"/>
                <a:ea typeface="STXinwei" pitchFamily="2" charset="-122"/>
                <a:cs typeface="Times New Roman" pitchFamily="18" charset="0"/>
              </a:rPr>
              <a:t>存储管理</a:t>
            </a:r>
            <a:r>
              <a:rPr kumimoji="0" lang="en-US" altLang="zh-CN" sz="1400" dirty="0">
                <a:latin typeface="STXinwei" pitchFamily="2" charset="-122"/>
                <a:ea typeface="STXinwei" pitchFamily="2" charset="-122"/>
                <a:cs typeface="Times New Roman" pitchFamily="18" charset="0"/>
              </a:rPr>
              <a:t>)</a:t>
            </a:r>
            <a:r>
              <a:rPr kumimoji="0" lang="zh-CN" altLang="en-US" sz="1400" dirty="0">
                <a:latin typeface="STXinwei" pitchFamily="2" charset="-122"/>
                <a:ea typeface="STXinwei" pitchFamily="2" charset="-122"/>
                <a:cs typeface="Times New Roman" pitchFamily="18" charset="0"/>
              </a:rPr>
              <a:t>、</a:t>
            </a:r>
            <a:r>
              <a:rPr kumimoji="0" lang="en-US" altLang="zh-CN" sz="1400" dirty="0">
                <a:latin typeface="STXinwei" pitchFamily="2" charset="-122"/>
                <a:ea typeface="STXinwei" pitchFamily="2" charset="-122"/>
                <a:cs typeface="Times New Roman" pitchFamily="18" charset="0"/>
              </a:rPr>
              <a:t>ch5(</a:t>
            </a:r>
            <a:r>
              <a:rPr kumimoji="0" lang="zh-CN" altLang="en-US" sz="1400" dirty="0">
                <a:latin typeface="STXinwei" pitchFamily="2" charset="-122"/>
                <a:ea typeface="STXinwei" pitchFamily="2" charset="-122"/>
                <a:cs typeface="Times New Roman" pitchFamily="18" charset="0"/>
              </a:rPr>
              <a:t>设备管理</a:t>
            </a:r>
            <a:r>
              <a:rPr kumimoji="0" lang="en-US" altLang="zh-CN" sz="1400" dirty="0">
                <a:latin typeface="STXinwei" pitchFamily="2" charset="-122"/>
                <a:ea typeface="STXinwei" pitchFamily="2" charset="-122"/>
                <a:cs typeface="Times New Roman" pitchFamily="18" charset="0"/>
              </a:rPr>
              <a:t>)</a:t>
            </a:r>
            <a:r>
              <a:rPr kumimoji="0" lang="zh-CN" altLang="en-US" sz="1400" dirty="0">
                <a:latin typeface="STXinwei" pitchFamily="2" charset="-122"/>
                <a:ea typeface="STXinwei" pitchFamily="2" charset="-122"/>
                <a:cs typeface="Times New Roman" pitchFamily="18" charset="0"/>
              </a:rPr>
              <a:t>、</a:t>
            </a:r>
            <a:r>
              <a:rPr kumimoji="0" lang="en-US" altLang="zh-CN" sz="1400" dirty="0">
                <a:latin typeface="STXinwei" pitchFamily="2" charset="-122"/>
                <a:ea typeface="STXinwei" pitchFamily="2" charset="-122"/>
                <a:cs typeface="Times New Roman" pitchFamily="18" charset="0"/>
              </a:rPr>
              <a:t>ch6(</a:t>
            </a:r>
            <a:r>
              <a:rPr kumimoji="0" lang="zh-CN" altLang="en-US" sz="1400" dirty="0">
                <a:latin typeface="STXinwei" pitchFamily="2" charset="-122"/>
                <a:ea typeface="STXinwei" pitchFamily="2" charset="-122"/>
                <a:cs typeface="Times New Roman" pitchFamily="18" charset="0"/>
              </a:rPr>
              <a:t>文件管理</a:t>
            </a:r>
            <a:r>
              <a:rPr kumimoji="0" lang="en-US" altLang="zh-CN" sz="1400" dirty="0">
                <a:latin typeface="STXinwei" pitchFamily="2" charset="-122"/>
                <a:ea typeface="STXinwei" pitchFamily="2" charset="-122"/>
                <a:cs typeface="Times New Roman" pitchFamily="18" charset="0"/>
              </a:rPr>
              <a:t>)</a:t>
            </a:r>
            <a:endParaRPr kumimoji="0" lang="en-US" altLang="zh-CN" sz="1400" dirty="0">
              <a:latin typeface="STXinwei" pitchFamily="2" charset="-122"/>
              <a:ea typeface="STXinwei" pitchFamily="2" charset="-122"/>
              <a:cs typeface="Times New Roman" pitchFamily="18" charset="0"/>
            </a:endParaRPr>
          </a:p>
        </p:txBody>
      </p:sp>
      <p:sp>
        <p:nvSpPr>
          <p:cNvPr id="480283" name="Text Box 27"/>
          <p:cNvSpPr txBox="1">
            <a:spLocks noChangeArrowheads="1"/>
          </p:cNvSpPr>
          <p:nvPr/>
        </p:nvSpPr>
        <p:spPr bwMode="auto">
          <a:xfrm>
            <a:off x="4721225" y="2546350"/>
            <a:ext cx="1154113" cy="574675"/>
          </a:xfrm>
          <a:prstGeom prst="rect">
            <a:avLst/>
          </a:prstGeom>
          <a:solidFill>
            <a:srgbClr val="CCFFCC"/>
          </a:solidFill>
          <a:ln w="9525">
            <a:solidFill>
              <a:srgbClr val="000000"/>
            </a:solidFill>
            <a:miter lim="800000"/>
          </a:ln>
        </p:spPr>
        <p:txBody>
          <a:bodyPr lIns="30231" tIns="15115" rIns="30231" bIns="15115"/>
          <a:lstStyle/>
          <a:p>
            <a:r>
              <a:rPr kumimoji="0" lang="en-US" altLang="zh-CN" sz="1800" b="1" dirty="0">
                <a:solidFill>
                  <a:srgbClr val="008000"/>
                </a:solidFill>
                <a:latin typeface="STXinwei" pitchFamily="2" charset="-122"/>
                <a:ea typeface="STXinwei" pitchFamily="2" charset="-122"/>
              </a:rPr>
              <a:t>OS</a:t>
            </a:r>
            <a:r>
              <a:rPr kumimoji="0" lang="zh-CN" altLang="en-US" sz="1800" b="1" dirty="0">
                <a:solidFill>
                  <a:srgbClr val="008000"/>
                </a:solidFill>
                <a:latin typeface="STXinwei" pitchFamily="2" charset="-122"/>
                <a:ea typeface="STXinwei" pitchFamily="2" charset="-122"/>
              </a:rPr>
              <a:t>是虚拟机</a:t>
            </a:r>
            <a:endParaRPr kumimoji="0" lang="zh-CN" altLang="en-US" sz="1800" dirty="0">
              <a:latin typeface="STXinwei" pitchFamily="2" charset="-122"/>
              <a:ea typeface="STXinwei" pitchFamily="2" charset="-122"/>
            </a:endParaRPr>
          </a:p>
        </p:txBody>
      </p:sp>
      <p:sp>
        <p:nvSpPr>
          <p:cNvPr id="480284" name="Text Box 28"/>
          <p:cNvSpPr txBox="1">
            <a:spLocks noChangeArrowheads="1"/>
          </p:cNvSpPr>
          <p:nvPr/>
        </p:nvSpPr>
        <p:spPr bwMode="auto">
          <a:xfrm>
            <a:off x="4714875" y="5132388"/>
            <a:ext cx="1441450" cy="1293812"/>
          </a:xfrm>
          <a:prstGeom prst="rect">
            <a:avLst/>
          </a:prstGeom>
          <a:solidFill>
            <a:srgbClr val="FFFF00"/>
          </a:solidFill>
          <a:ln w="9525">
            <a:solidFill>
              <a:srgbClr val="000000"/>
            </a:solidFill>
            <a:miter lim="800000"/>
          </a:ln>
        </p:spPr>
        <p:txBody>
          <a:bodyPr/>
          <a:lstStyle/>
          <a:p>
            <a:r>
              <a:rPr kumimoji="0" lang="en-US" altLang="zh-CN" sz="1600" dirty="0">
                <a:latin typeface="STXinwei" pitchFamily="2" charset="-122"/>
                <a:ea typeface="STXinwei" pitchFamily="2" charset="-122"/>
                <a:cs typeface="Times New Roman" pitchFamily="18" charset="0"/>
              </a:rPr>
              <a:t>ch1(</a:t>
            </a:r>
            <a:r>
              <a:rPr kumimoji="0" lang="en-US" altLang="zh-CN" sz="1600" dirty="0" err="1">
                <a:latin typeface="STXinwei" pitchFamily="2" charset="-122"/>
                <a:ea typeface="STXinwei" pitchFamily="2" charset="-122"/>
                <a:cs typeface="Times New Roman" pitchFamily="18" charset="0"/>
              </a:rPr>
              <a:t>os</a:t>
            </a:r>
            <a:r>
              <a:rPr kumimoji="0" lang="zh-CN" altLang="en-US" sz="1600" dirty="0">
                <a:latin typeface="STXinwei" pitchFamily="2" charset="-122"/>
                <a:ea typeface="STXinwei" pitchFamily="2" charset="-122"/>
                <a:cs typeface="Times New Roman" pitchFamily="18" charset="0"/>
              </a:rPr>
              <a:t>虚拟机、</a:t>
            </a:r>
            <a:r>
              <a:rPr kumimoji="0" lang="en-US" altLang="zh-CN" sz="1600" dirty="0" err="1">
                <a:latin typeface="STXinwei" pitchFamily="2" charset="-122"/>
                <a:ea typeface="STXinwei" pitchFamily="2" charset="-122"/>
                <a:cs typeface="Times New Roman" pitchFamily="18" charset="0"/>
              </a:rPr>
              <a:t>os</a:t>
            </a:r>
            <a:r>
              <a:rPr kumimoji="0" lang="zh-CN" altLang="en-US" sz="1600" dirty="0">
                <a:latin typeface="STXinwei" pitchFamily="2" charset="-122"/>
                <a:ea typeface="STXinwei" pitchFamily="2" charset="-122"/>
                <a:cs typeface="Times New Roman" pitchFamily="18" charset="0"/>
              </a:rPr>
              <a:t>结构、</a:t>
            </a:r>
            <a:r>
              <a:rPr kumimoji="0" lang="en-US" altLang="zh-CN" sz="1600" dirty="0" err="1">
                <a:latin typeface="STXinwei" pitchFamily="2" charset="-122"/>
                <a:ea typeface="STXinwei" pitchFamily="2" charset="-122"/>
                <a:cs typeface="Times New Roman" pitchFamily="18" charset="0"/>
              </a:rPr>
              <a:t>os</a:t>
            </a:r>
            <a:r>
              <a:rPr kumimoji="0" lang="zh-CN" altLang="en-US" sz="1600" dirty="0">
                <a:latin typeface="STXinwei" pitchFamily="2" charset="-122"/>
                <a:ea typeface="STXinwei" pitchFamily="2" charset="-122"/>
                <a:cs typeface="Times New Roman" pitchFamily="18" charset="0"/>
              </a:rPr>
              <a:t>运行模型</a:t>
            </a:r>
            <a:r>
              <a:rPr kumimoji="0" lang="en-US" altLang="zh-CN" sz="1600" dirty="0">
                <a:latin typeface="STXinwei" pitchFamily="2" charset="-122"/>
                <a:ea typeface="STXinwei" pitchFamily="2" charset="-122"/>
                <a:cs typeface="Times New Roman" pitchFamily="18" charset="0"/>
              </a:rPr>
              <a:t>)</a:t>
            </a:r>
            <a:r>
              <a:rPr kumimoji="0" lang="zh-CN" altLang="en-US" sz="1600" dirty="0">
                <a:latin typeface="STXinwei" pitchFamily="2" charset="-122"/>
                <a:ea typeface="STXinwei" pitchFamily="2" charset="-122"/>
                <a:cs typeface="Times New Roman" pitchFamily="18" charset="0"/>
              </a:rPr>
              <a:t>、</a:t>
            </a:r>
            <a:endParaRPr kumimoji="0" lang="zh-CN" altLang="en-US" sz="1600" dirty="0">
              <a:latin typeface="STXinwei" pitchFamily="2" charset="-122"/>
              <a:ea typeface="STXinwei" pitchFamily="2" charset="-122"/>
              <a:cs typeface="Times New Roman" pitchFamily="18" charset="0"/>
            </a:endParaRPr>
          </a:p>
          <a:p>
            <a:r>
              <a:rPr kumimoji="0" lang="zh-CN" altLang="en-US" sz="1600" dirty="0">
                <a:latin typeface="STXinwei" pitchFamily="2" charset="-122"/>
                <a:ea typeface="STXinwei" pitchFamily="2" charset="-122"/>
                <a:cs typeface="Times New Roman" pitchFamily="18" charset="0"/>
              </a:rPr>
              <a:t> </a:t>
            </a:r>
            <a:r>
              <a:rPr kumimoji="0" lang="en-US" altLang="zh-CN" sz="1600" dirty="0">
                <a:latin typeface="STXinwei" pitchFamily="2" charset="-122"/>
                <a:ea typeface="STXinwei" pitchFamily="2" charset="-122"/>
                <a:cs typeface="Times New Roman" pitchFamily="18" charset="0"/>
              </a:rPr>
              <a:t>ch7(</a:t>
            </a:r>
            <a:r>
              <a:rPr kumimoji="0" lang="zh-CN" altLang="en-US" sz="1600" dirty="0">
                <a:latin typeface="STXinwei" pitchFamily="2" charset="-122"/>
                <a:ea typeface="STXinwei" pitchFamily="2" charset="-122"/>
                <a:cs typeface="Times New Roman" pitchFamily="18" charset="0"/>
              </a:rPr>
              <a:t>安全与保护</a:t>
            </a:r>
            <a:r>
              <a:rPr kumimoji="0" lang="en-US" altLang="zh-CN" sz="1600" dirty="0">
                <a:latin typeface="STXinwei" pitchFamily="2" charset="-122"/>
                <a:ea typeface="STXinwei" pitchFamily="2" charset="-122"/>
                <a:cs typeface="Times New Roman" pitchFamily="18" charset="0"/>
              </a:rPr>
              <a:t>)</a:t>
            </a:r>
            <a:endParaRPr kumimoji="0" lang="en-US" altLang="zh-CN" sz="1600" dirty="0">
              <a:latin typeface="STXinwei" pitchFamily="2" charset="-122"/>
              <a:ea typeface="STXinwei" pitchFamily="2" charset="-122"/>
              <a:cs typeface="Times New Roman" pitchFamily="18" charset="0"/>
            </a:endParaRPr>
          </a:p>
        </p:txBody>
      </p:sp>
      <p:sp>
        <p:nvSpPr>
          <p:cNvPr id="480285" name="Text Box 29"/>
          <p:cNvSpPr txBox="1">
            <a:spLocks noChangeArrowheads="1"/>
          </p:cNvSpPr>
          <p:nvPr/>
        </p:nvSpPr>
        <p:spPr bwMode="auto">
          <a:xfrm>
            <a:off x="6334125" y="5132388"/>
            <a:ext cx="1477963" cy="1293812"/>
          </a:xfrm>
          <a:prstGeom prst="rect">
            <a:avLst/>
          </a:prstGeom>
          <a:solidFill>
            <a:srgbClr val="FFFF00"/>
          </a:solidFill>
          <a:ln w="9525">
            <a:solidFill>
              <a:srgbClr val="000000"/>
            </a:solidFill>
            <a:miter lim="800000"/>
          </a:ln>
        </p:spPr>
        <p:txBody>
          <a:bodyPr/>
          <a:lstStyle/>
          <a:p>
            <a:r>
              <a:rPr kumimoji="0" lang="en-US" altLang="zh-CN" sz="1600" dirty="0">
                <a:latin typeface="STXinwei" pitchFamily="2" charset="-122"/>
                <a:ea typeface="STXinwei" pitchFamily="2" charset="-122"/>
                <a:cs typeface="Times New Roman" pitchFamily="18" charset="0"/>
              </a:rPr>
              <a:t>ch2(</a:t>
            </a:r>
            <a:r>
              <a:rPr kumimoji="0" lang="zh-CN" altLang="en-US" sz="1600" dirty="0">
                <a:latin typeface="STXinwei" pitchFamily="2" charset="-122"/>
                <a:ea typeface="STXinwei" pitchFamily="2" charset="-122"/>
                <a:cs typeface="Times New Roman" pitchFamily="18" charset="0"/>
              </a:rPr>
              <a:t>进程、线程、调度</a:t>
            </a:r>
            <a:r>
              <a:rPr kumimoji="0" lang="en-US" altLang="zh-CN" sz="1600" dirty="0">
                <a:latin typeface="STXinwei" pitchFamily="2" charset="-122"/>
                <a:ea typeface="STXinwei" pitchFamily="2" charset="-122"/>
                <a:cs typeface="Times New Roman" pitchFamily="18" charset="0"/>
              </a:rPr>
              <a:t>)</a:t>
            </a:r>
            <a:r>
              <a:rPr kumimoji="0" lang="zh-CN" altLang="en-US" sz="1600" dirty="0">
                <a:latin typeface="STXinwei" pitchFamily="2" charset="-122"/>
                <a:ea typeface="STXinwei" pitchFamily="2" charset="-122"/>
                <a:cs typeface="Times New Roman" pitchFamily="18" charset="0"/>
              </a:rPr>
              <a:t>、</a:t>
            </a:r>
            <a:r>
              <a:rPr kumimoji="0" lang="en-US" altLang="zh-CN" sz="1600" dirty="0">
                <a:latin typeface="STXinwei" pitchFamily="2" charset="-122"/>
                <a:ea typeface="STXinwei" pitchFamily="2" charset="-122"/>
                <a:cs typeface="Times New Roman" pitchFamily="18" charset="0"/>
              </a:rPr>
              <a:t>ch3(</a:t>
            </a:r>
            <a:r>
              <a:rPr kumimoji="0" lang="zh-CN" altLang="en-US" sz="1600" dirty="0">
                <a:latin typeface="STXinwei" pitchFamily="2" charset="-122"/>
                <a:ea typeface="STXinwei" pitchFamily="2" charset="-122"/>
                <a:cs typeface="Times New Roman" pitchFamily="18" charset="0"/>
              </a:rPr>
              <a:t>同步、通信、死锁</a:t>
            </a:r>
            <a:r>
              <a:rPr kumimoji="0" lang="en-US" altLang="zh-CN" sz="1600" dirty="0">
                <a:latin typeface="STXinwei" pitchFamily="2" charset="-122"/>
                <a:ea typeface="STXinwei" pitchFamily="2" charset="-122"/>
                <a:cs typeface="Times New Roman" pitchFamily="18" charset="0"/>
              </a:rPr>
              <a:t>)</a:t>
            </a:r>
            <a:endParaRPr kumimoji="0" lang="en-US" altLang="zh-CN" sz="1600" dirty="0">
              <a:latin typeface="STXinwei" pitchFamily="2" charset="-122"/>
              <a:ea typeface="STXinwei" pitchFamily="2" charset="-122"/>
              <a:cs typeface="Times New Roman" pitchFamily="18" charset="0"/>
            </a:endParaRPr>
          </a:p>
        </p:txBody>
      </p:sp>
      <p:sp>
        <p:nvSpPr>
          <p:cNvPr id="480286" name="Text Box 30"/>
          <p:cNvSpPr txBox="1">
            <a:spLocks noChangeArrowheads="1"/>
          </p:cNvSpPr>
          <p:nvPr/>
        </p:nvSpPr>
        <p:spPr bwMode="auto">
          <a:xfrm>
            <a:off x="4351338" y="1970088"/>
            <a:ext cx="1228725" cy="368300"/>
          </a:xfrm>
          <a:prstGeom prst="rect">
            <a:avLst/>
          </a:prstGeom>
          <a:solidFill>
            <a:srgbClr val="CCFFCC"/>
          </a:solidFill>
          <a:ln w="9525">
            <a:solidFill>
              <a:srgbClr val="000000"/>
            </a:solidFill>
            <a:miter lim="800000"/>
          </a:ln>
        </p:spPr>
        <p:txBody>
          <a:bodyPr lIns="30231" tIns="15115" rIns="30231" bIns="15115"/>
          <a:lstStyle/>
          <a:p>
            <a:r>
              <a:rPr kumimoji="0" lang="en-US" altLang="zh-CN" sz="1400" dirty="0">
                <a:solidFill>
                  <a:srgbClr val="008000"/>
                </a:solidFill>
                <a:latin typeface="STXinwei" pitchFamily="2" charset="-122"/>
                <a:ea typeface="STXinwei" pitchFamily="2" charset="-122"/>
              </a:rPr>
              <a:t> </a:t>
            </a:r>
            <a:r>
              <a:rPr kumimoji="0" lang="zh-CN" altLang="en-US" sz="1800" b="1" dirty="0">
                <a:solidFill>
                  <a:srgbClr val="FF3300"/>
                </a:solidFill>
                <a:latin typeface="STXinwei" pitchFamily="2" charset="-122"/>
                <a:ea typeface="STXinwei" pitchFamily="2" charset="-122"/>
              </a:rPr>
              <a:t>系统角度</a:t>
            </a:r>
            <a:endParaRPr kumimoji="0" lang="zh-CN" altLang="en-US" sz="1800" b="1" dirty="0">
              <a:solidFill>
                <a:srgbClr val="FF3300"/>
              </a:solidFill>
              <a:latin typeface="STXinwei" pitchFamily="2" charset="-122"/>
              <a:ea typeface="STXinwei" pitchFamily="2" charset="-122"/>
            </a:endParaRPr>
          </a:p>
        </p:txBody>
      </p:sp>
      <p:sp>
        <p:nvSpPr>
          <p:cNvPr id="480287" name="Text Box 31"/>
          <p:cNvSpPr txBox="1">
            <a:spLocks noChangeArrowheads="1"/>
          </p:cNvSpPr>
          <p:nvPr/>
        </p:nvSpPr>
        <p:spPr bwMode="auto">
          <a:xfrm>
            <a:off x="6270625" y="4270375"/>
            <a:ext cx="1109663" cy="573088"/>
          </a:xfrm>
          <a:prstGeom prst="rect">
            <a:avLst/>
          </a:prstGeom>
          <a:solidFill>
            <a:srgbClr val="99FF99"/>
          </a:solidFill>
          <a:ln w="12700" cap="sq">
            <a:solidFill>
              <a:srgbClr val="000000"/>
            </a:solidFill>
            <a:miter lim="800000"/>
            <a:headEnd type="none" w="sm" len="sm"/>
            <a:tailEnd type="none" w="sm" len="sm"/>
          </a:ln>
        </p:spPr>
        <p:txBody>
          <a:bodyPr lIns="28115" tIns="14057" rIns="28115" bIns="14057"/>
          <a:lstStyle/>
          <a:p>
            <a:pPr>
              <a:defRPr/>
            </a:pPr>
            <a:r>
              <a:rPr kumimoji="0" lang="zh-CN" altLang="en-US" sz="1800" dirty="0">
                <a:ln>
                  <a:solidFill>
                    <a:schemeClr val="tx2">
                      <a:lumMod val="60000"/>
                      <a:lumOff val="40000"/>
                    </a:schemeClr>
                  </a:solidFill>
                </a:ln>
                <a:solidFill>
                  <a:srgbClr val="FF0000"/>
                </a:solidFill>
                <a:latin typeface="STXinwei" pitchFamily="2" charset="-122"/>
                <a:ea typeface="STXinwei" pitchFamily="2" charset="-122"/>
              </a:rPr>
              <a:t>动态观察</a:t>
            </a:r>
            <a:endParaRPr kumimoji="0" lang="zh-CN" altLang="en-US" sz="1800" dirty="0">
              <a:ln>
                <a:solidFill>
                  <a:schemeClr val="tx2">
                    <a:lumMod val="60000"/>
                    <a:lumOff val="40000"/>
                  </a:schemeClr>
                </a:solidFill>
              </a:ln>
              <a:solidFill>
                <a:srgbClr val="FF0000"/>
              </a:solidFill>
              <a:latin typeface="STXinwei" pitchFamily="2" charset="-122"/>
              <a:ea typeface="STXinwei" pitchFamily="2" charset="-122"/>
            </a:endParaRPr>
          </a:p>
          <a:p>
            <a:pPr>
              <a:defRPr/>
            </a:pPr>
            <a:r>
              <a:rPr kumimoji="0" lang="zh-CN" altLang="en-US" sz="1800" dirty="0">
                <a:ln>
                  <a:solidFill>
                    <a:schemeClr val="tx2">
                      <a:lumMod val="60000"/>
                      <a:lumOff val="40000"/>
                    </a:schemeClr>
                  </a:solidFill>
                </a:ln>
                <a:solidFill>
                  <a:srgbClr val="FF0000"/>
                </a:solidFill>
                <a:latin typeface="STXinwei" pitchFamily="2" charset="-122"/>
                <a:ea typeface="STXinwei" pitchFamily="2" charset="-122"/>
              </a:rPr>
              <a:t>   方法</a:t>
            </a:r>
            <a:endParaRPr kumimoji="0" lang="zh-CN" altLang="en-US" sz="1800" dirty="0">
              <a:ln>
                <a:solidFill>
                  <a:schemeClr val="tx2">
                    <a:lumMod val="60000"/>
                    <a:lumOff val="40000"/>
                  </a:schemeClr>
                </a:solidFill>
              </a:ln>
              <a:latin typeface="STXinwei" pitchFamily="2" charset="-122"/>
              <a:ea typeface="STXinwei" pitchFamily="2" charset="-122"/>
            </a:endParaRPr>
          </a:p>
        </p:txBody>
      </p:sp>
      <p:sp>
        <p:nvSpPr>
          <p:cNvPr id="480288" name="Text Box 32"/>
          <p:cNvSpPr txBox="1">
            <a:spLocks noChangeArrowheads="1"/>
          </p:cNvSpPr>
          <p:nvPr/>
        </p:nvSpPr>
        <p:spPr bwMode="auto">
          <a:xfrm>
            <a:off x="3146425" y="4270375"/>
            <a:ext cx="1100138" cy="582613"/>
          </a:xfrm>
          <a:prstGeom prst="rect">
            <a:avLst/>
          </a:prstGeom>
          <a:solidFill>
            <a:srgbClr val="99FF99"/>
          </a:solidFill>
          <a:ln w="12700" cap="sq">
            <a:solidFill>
              <a:srgbClr val="000000"/>
            </a:solidFill>
            <a:miter lim="800000"/>
            <a:headEnd type="none" w="sm" len="sm"/>
            <a:tailEnd type="none" w="sm" len="sm"/>
          </a:ln>
        </p:spPr>
        <p:txBody>
          <a:bodyPr lIns="28115" tIns="14057" rIns="28115" bIns="14057"/>
          <a:lstStyle/>
          <a:p>
            <a:r>
              <a:rPr kumimoji="0" lang="zh-CN" altLang="en-US" sz="1800" b="1">
                <a:solidFill>
                  <a:srgbClr val="3366FF"/>
                </a:solidFill>
                <a:latin typeface="STXinwei" pitchFamily="2" charset="-122"/>
                <a:ea typeface="STXinwei" pitchFamily="2" charset="-122"/>
              </a:rPr>
              <a:t>静态观察   </a:t>
            </a:r>
            <a:endParaRPr kumimoji="0" lang="zh-CN" altLang="en-US" sz="1800" b="1">
              <a:solidFill>
                <a:srgbClr val="3366FF"/>
              </a:solidFill>
              <a:latin typeface="STXinwei" pitchFamily="2" charset="-122"/>
              <a:ea typeface="STXinwei" pitchFamily="2" charset="-122"/>
            </a:endParaRPr>
          </a:p>
          <a:p>
            <a:r>
              <a:rPr kumimoji="0" lang="zh-CN" altLang="en-US" sz="1800" b="1">
                <a:solidFill>
                  <a:srgbClr val="3366FF"/>
                </a:solidFill>
                <a:latin typeface="STXinwei" pitchFamily="2" charset="-122"/>
                <a:ea typeface="STXinwei" pitchFamily="2" charset="-122"/>
              </a:rPr>
              <a:t>   方法</a:t>
            </a:r>
            <a:endParaRPr kumimoji="0" lang="zh-CN" altLang="en-US" sz="1800">
              <a:solidFill>
                <a:srgbClr val="3366FF"/>
              </a:solidFill>
              <a:latin typeface="STXinwei" pitchFamily="2" charset="-122"/>
              <a:ea typeface="STXinwei" pitchFamily="2" charset="-122"/>
            </a:endParaRPr>
          </a:p>
        </p:txBody>
      </p:sp>
      <p:sp>
        <p:nvSpPr>
          <p:cNvPr id="480289" name="Text Box 33"/>
          <p:cNvSpPr txBox="1">
            <a:spLocks noChangeArrowheads="1"/>
          </p:cNvSpPr>
          <p:nvPr/>
        </p:nvSpPr>
        <p:spPr bwMode="auto">
          <a:xfrm>
            <a:off x="6038850" y="2546350"/>
            <a:ext cx="1346200" cy="595313"/>
          </a:xfrm>
          <a:prstGeom prst="rect">
            <a:avLst/>
          </a:prstGeom>
          <a:solidFill>
            <a:srgbClr val="CCFFCC"/>
          </a:solidFill>
          <a:ln w="9525">
            <a:solidFill>
              <a:srgbClr val="000000"/>
            </a:solidFill>
            <a:miter lim="800000"/>
          </a:ln>
        </p:spPr>
        <p:txBody>
          <a:bodyPr lIns="30231" tIns="15115" rIns="30231" bIns="15115"/>
          <a:lstStyle/>
          <a:p>
            <a:r>
              <a:rPr kumimoji="0" lang="en-US" altLang="zh-CN" sz="1800" b="1">
                <a:solidFill>
                  <a:srgbClr val="008000"/>
                </a:solidFill>
                <a:latin typeface="STXinwei" pitchFamily="2" charset="-122"/>
                <a:ea typeface="STXinwei" pitchFamily="2" charset="-122"/>
              </a:rPr>
              <a:t>OS</a:t>
            </a:r>
            <a:r>
              <a:rPr kumimoji="0" lang="zh-CN" altLang="en-US" sz="1800" b="1">
                <a:solidFill>
                  <a:srgbClr val="008000"/>
                </a:solidFill>
                <a:latin typeface="STXinwei" pitchFamily="2" charset="-122"/>
                <a:ea typeface="STXinwei" pitchFamily="2" charset="-122"/>
              </a:rPr>
              <a:t>是程序执行的控制者</a:t>
            </a:r>
            <a:endParaRPr kumimoji="0" lang="zh-CN" altLang="en-US" sz="1800">
              <a:latin typeface="STXinwei" pitchFamily="2" charset="-122"/>
              <a:ea typeface="STXinwei" pitchFamily="2" charset="-122"/>
            </a:endParaRPr>
          </a:p>
        </p:txBody>
      </p:sp>
      <p:sp>
        <p:nvSpPr>
          <p:cNvPr id="480290" name="Text Box 34"/>
          <p:cNvSpPr txBox="1">
            <a:spLocks noChangeArrowheads="1"/>
          </p:cNvSpPr>
          <p:nvPr/>
        </p:nvSpPr>
        <p:spPr bwMode="auto">
          <a:xfrm>
            <a:off x="1971675" y="1970088"/>
            <a:ext cx="1144588" cy="368300"/>
          </a:xfrm>
          <a:prstGeom prst="rect">
            <a:avLst/>
          </a:prstGeom>
          <a:solidFill>
            <a:srgbClr val="CCFFCC"/>
          </a:solidFill>
          <a:ln w="9525">
            <a:solidFill>
              <a:srgbClr val="000000"/>
            </a:solidFill>
            <a:miter lim="800000"/>
          </a:ln>
        </p:spPr>
        <p:txBody>
          <a:bodyPr lIns="30231" tIns="15115" rIns="30231" bIns="15115"/>
          <a:lstStyle/>
          <a:p>
            <a:r>
              <a:rPr kumimoji="0" lang="en-US" altLang="zh-CN" sz="1400">
                <a:solidFill>
                  <a:srgbClr val="008000"/>
                </a:solidFill>
                <a:latin typeface="STXinwei" pitchFamily="2" charset="-122"/>
                <a:ea typeface="STXinwei" pitchFamily="2" charset="-122"/>
              </a:rPr>
              <a:t> </a:t>
            </a:r>
            <a:r>
              <a:rPr kumimoji="0" lang="zh-CN" altLang="en-US" sz="1800" b="1">
                <a:solidFill>
                  <a:srgbClr val="FF3300"/>
                </a:solidFill>
                <a:latin typeface="STXinwei" pitchFamily="2" charset="-122"/>
                <a:ea typeface="STXinwei" pitchFamily="2" charset="-122"/>
              </a:rPr>
              <a:t>用户角度</a:t>
            </a:r>
            <a:endParaRPr kumimoji="0" lang="zh-CN" altLang="en-US" sz="1800">
              <a:latin typeface="STXinwei" pitchFamily="2" charset="-122"/>
              <a:ea typeface="STXinwei" pitchFamily="2" charset="-122"/>
            </a:endParaRPr>
          </a:p>
        </p:txBody>
      </p:sp>
      <p:sp>
        <p:nvSpPr>
          <p:cNvPr id="480291" name="Text Box 35"/>
          <p:cNvSpPr txBox="1">
            <a:spLocks noChangeArrowheads="1"/>
          </p:cNvSpPr>
          <p:nvPr/>
        </p:nvSpPr>
        <p:spPr bwMode="auto">
          <a:xfrm>
            <a:off x="1792288" y="2538413"/>
            <a:ext cx="1144587" cy="549275"/>
          </a:xfrm>
          <a:prstGeom prst="rect">
            <a:avLst/>
          </a:prstGeom>
          <a:solidFill>
            <a:srgbClr val="CCFFCC"/>
          </a:solidFill>
          <a:ln w="9525">
            <a:solidFill>
              <a:srgbClr val="000000"/>
            </a:solidFill>
            <a:miter lim="800000"/>
          </a:ln>
        </p:spPr>
        <p:txBody>
          <a:bodyPr lIns="30231" tIns="15115" rIns="30231" bIns="15115"/>
          <a:lstStyle/>
          <a:p>
            <a:r>
              <a:rPr kumimoji="0" lang="en-US" altLang="zh-CN" sz="1800" b="1">
                <a:solidFill>
                  <a:srgbClr val="009900"/>
                </a:solidFill>
                <a:latin typeface="STXinwei" pitchFamily="2" charset="-122"/>
                <a:ea typeface="STXinwei" pitchFamily="2" charset="-122"/>
              </a:rPr>
              <a:t>OS</a:t>
            </a:r>
            <a:r>
              <a:rPr kumimoji="0" lang="zh-CN" altLang="en-US" sz="1800" b="1">
                <a:solidFill>
                  <a:srgbClr val="009900"/>
                </a:solidFill>
                <a:latin typeface="STXinwei" pitchFamily="2" charset="-122"/>
                <a:ea typeface="STXinwei" pitchFamily="2" charset="-122"/>
              </a:rPr>
              <a:t>是服务提供者</a:t>
            </a:r>
            <a:endParaRPr kumimoji="0" lang="zh-CN" altLang="en-US" sz="1800" b="1">
              <a:solidFill>
                <a:srgbClr val="009900"/>
              </a:solidFill>
              <a:latin typeface="STXinwei" pitchFamily="2" charset="-122"/>
              <a:ea typeface="STXinwei" pitchFamily="2" charset="-122"/>
            </a:endParaRPr>
          </a:p>
        </p:txBody>
      </p:sp>
      <p:sp>
        <p:nvSpPr>
          <p:cNvPr id="480292" name="Text Box 36"/>
          <p:cNvSpPr txBox="1">
            <a:spLocks noChangeArrowheads="1"/>
          </p:cNvSpPr>
          <p:nvPr/>
        </p:nvSpPr>
        <p:spPr bwMode="auto">
          <a:xfrm>
            <a:off x="1692275" y="3376613"/>
            <a:ext cx="1174750" cy="601662"/>
          </a:xfrm>
          <a:prstGeom prst="rect">
            <a:avLst/>
          </a:prstGeom>
          <a:solidFill>
            <a:srgbClr val="CCFFCC"/>
          </a:solidFill>
          <a:ln w="9525">
            <a:solidFill>
              <a:srgbClr val="000000"/>
            </a:solidFill>
            <a:miter lim="800000"/>
          </a:ln>
        </p:spPr>
        <p:txBody>
          <a:bodyPr lIns="28115" tIns="14057" rIns="28115" bIns="14057"/>
          <a:lstStyle/>
          <a:p>
            <a:r>
              <a:rPr kumimoji="0" lang="zh-CN" altLang="en-US" sz="1800" b="1" dirty="0">
                <a:solidFill>
                  <a:srgbClr val="FF0000"/>
                </a:solidFill>
                <a:latin typeface="STXinwei" pitchFamily="2" charset="-122"/>
                <a:ea typeface="STXinwei" pitchFamily="2" charset="-122"/>
              </a:rPr>
              <a:t>服务用户   </a:t>
            </a:r>
            <a:endParaRPr kumimoji="0" lang="zh-CN" altLang="en-US" sz="1800" dirty="0">
              <a:latin typeface="STXinwei" pitchFamily="2" charset="-122"/>
              <a:ea typeface="STXinwei" pitchFamily="2" charset="-122"/>
            </a:endParaRPr>
          </a:p>
          <a:p>
            <a:pPr eaLnBrk="0" hangingPunct="0"/>
            <a:r>
              <a:rPr kumimoji="0" lang="zh-CN" altLang="en-US" sz="1800" b="1" dirty="0">
                <a:solidFill>
                  <a:srgbClr val="FF0000"/>
                </a:solidFill>
                <a:latin typeface="STXinwei" pitchFamily="2" charset="-122"/>
                <a:ea typeface="STXinwei" pitchFamily="2" charset="-122"/>
              </a:rPr>
              <a:t>观点</a:t>
            </a:r>
            <a:endParaRPr kumimoji="0" lang="zh-CN" altLang="en-US" sz="1800" dirty="0">
              <a:latin typeface="STXinwei" pitchFamily="2" charset="-122"/>
              <a:ea typeface="STXinwei" pitchFamily="2" charset="-122"/>
            </a:endParaRPr>
          </a:p>
        </p:txBody>
      </p:sp>
      <p:sp>
        <p:nvSpPr>
          <p:cNvPr id="480293" name="Text Box 37"/>
          <p:cNvSpPr txBox="1">
            <a:spLocks noChangeArrowheads="1"/>
          </p:cNvSpPr>
          <p:nvPr/>
        </p:nvSpPr>
        <p:spPr bwMode="auto">
          <a:xfrm>
            <a:off x="2614613" y="1305521"/>
            <a:ext cx="2533650" cy="395287"/>
          </a:xfrm>
          <a:prstGeom prst="rect">
            <a:avLst/>
          </a:prstGeom>
          <a:solidFill>
            <a:srgbClr val="CCFFCC"/>
          </a:solidFill>
          <a:ln w="9525">
            <a:solidFill>
              <a:srgbClr val="000000"/>
            </a:solidFill>
            <a:miter lim="800000"/>
          </a:ln>
        </p:spPr>
        <p:txBody>
          <a:bodyPr lIns="28115" tIns="14057" rIns="28115" bIns="14057"/>
          <a:lstStyle/>
          <a:p>
            <a:r>
              <a:rPr kumimoji="0" lang="en-US" altLang="zh-CN" sz="1800" b="1" dirty="0">
                <a:solidFill>
                  <a:srgbClr val="008000"/>
                </a:solidFill>
                <a:latin typeface="STXinwei" pitchFamily="2" charset="-122"/>
                <a:ea typeface="STXinwei" pitchFamily="2" charset="-122"/>
              </a:rPr>
              <a:t>    </a:t>
            </a:r>
            <a:r>
              <a:rPr kumimoji="0" lang="zh-CN" altLang="en-US" sz="1800" b="1" dirty="0">
                <a:solidFill>
                  <a:srgbClr val="008000"/>
                </a:solidFill>
                <a:latin typeface="STXinwei" pitchFamily="2" charset="-122"/>
                <a:ea typeface="STXinwei" pitchFamily="2" charset="-122"/>
              </a:rPr>
              <a:t>研究和观察操作系统</a:t>
            </a:r>
            <a:endParaRPr kumimoji="0" lang="zh-CN" altLang="en-US" sz="1800" dirty="0">
              <a:latin typeface="STXinwei" pitchFamily="2" charset="-122"/>
              <a:ea typeface="STXinwei" pitchFamily="2" charset="-122"/>
            </a:endParaRPr>
          </a:p>
        </p:txBody>
      </p:sp>
      <p:sp>
        <p:nvSpPr>
          <p:cNvPr id="25637" name="Rectangle 38"/>
          <p:cNvSpPr>
            <a:spLocks noChangeArrowheads="1"/>
          </p:cNvSpPr>
          <p:nvPr/>
        </p:nvSpPr>
        <p:spPr bwMode="auto">
          <a:xfrm>
            <a:off x="2341563" y="5716588"/>
            <a:ext cx="184150" cy="304800"/>
          </a:xfrm>
          <a:prstGeom prst="rect">
            <a:avLst/>
          </a:prstGeom>
          <a:noFill/>
          <a:ln w="9525">
            <a:noFill/>
            <a:miter lim="800000"/>
          </a:ln>
        </p:spPr>
        <p:txBody>
          <a:bodyPr wrap="none" anchor="ctr">
            <a:spAutoFit/>
          </a:bodyPr>
          <a:lstStyle/>
          <a:p>
            <a:endParaRPr kumimoji="0" lang="zh-CN" altLang="zh-CN" sz="1400">
              <a:latin typeface="STXinwei" pitchFamily="2" charset="-122"/>
              <a:ea typeface="STXinwei" pitchFamily="2" charset="-122"/>
            </a:endParaRPr>
          </a:p>
        </p:txBody>
      </p:sp>
      <p:sp>
        <p:nvSpPr>
          <p:cNvPr id="40" name="标题 2"/>
          <p:cNvSpPr>
            <a:spLocks noGrp="1"/>
          </p:cNvSpPr>
          <p:nvPr>
            <p:ph type="title"/>
          </p:nvPr>
        </p:nvSpPr>
        <p:spPr>
          <a:xfrm>
            <a:off x="755576" y="404664"/>
            <a:ext cx="7357564" cy="576262"/>
          </a:xfrm>
        </p:spPr>
        <p:txBody>
          <a:bodyPr/>
          <a:lstStyle/>
          <a:p>
            <a:r>
              <a:rPr lang="en-US" altLang="zh-CN" dirty="0">
                <a:cs typeface="Times New Roman" pitchFamily="18" charset="0"/>
              </a:rPr>
              <a:t> </a:t>
            </a:r>
            <a:r>
              <a:rPr lang="zh-CN" altLang="en-US" dirty="0">
                <a:latin typeface="华文新魏"/>
                <a:ea typeface="华文新魏"/>
              </a:rPr>
              <a:t>观察和研究操作系统总纲</a:t>
            </a:r>
            <a:endParaRPr lang="zh-CN" altLang="en-US" dirty="0">
              <a:latin typeface="华文新魏"/>
              <a:ea typeface="华文新魏"/>
            </a:endParaRPr>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a:ea typeface="华文新魏"/>
              </a:rPr>
              <a:t>操作系统与计算机系统</a:t>
            </a:r>
            <a:endParaRPr kumimoji="1" lang="zh-CN" altLang="en-US" dirty="0"/>
          </a:p>
        </p:txBody>
      </p:sp>
      <p:sp>
        <p:nvSpPr>
          <p:cNvPr id="3" name="内容占位符 2"/>
          <p:cNvSpPr>
            <a:spLocks noGrp="1"/>
          </p:cNvSpPr>
          <p:nvPr>
            <p:ph idx="1"/>
          </p:nvPr>
        </p:nvSpPr>
        <p:spPr/>
        <p:txBody>
          <a:bodyPr/>
          <a:lstStyle/>
          <a:p>
            <a:r>
              <a:rPr kumimoji="1" lang="zh-CN" altLang="zh-CN" dirty="0"/>
              <a:t>现代计算机系统是由</a:t>
            </a:r>
            <a:r>
              <a:rPr kumimoji="1" lang="zh-CN" altLang="zh-CN" dirty="0">
                <a:solidFill>
                  <a:srgbClr val="FF0000"/>
                </a:solidFill>
              </a:rPr>
              <a:t>硬件</a:t>
            </a:r>
            <a:r>
              <a:rPr kumimoji="1" lang="zh-CN" altLang="zh-CN" dirty="0"/>
              <a:t>和</a:t>
            </a:r>
            <a:r>
              <a:rPr kumimoji="1" lang="zh-CN" altLang="zh-CN" dirty="0">
                <a:solidFill>
                  <a:srgbClr val="FF0000"/>
                </a:solidFill>
              </a:rPr>
              <a:t>软件</a:t>
            </a:r>
            <a:r>
              <a:rPr kumimoji="1" lang="en-US" altLang="zh-CN" dirty="0">
                <a:solidFill>
                  <a:srgbClr val="FF0000"/>
                </a:solidFill>
              </a:rPr>
              <a:t> </a:t>
            </a:r>
            <a:r>
              <a:rPr kumimoji="1" lang="zh-CN" altLang="zh-CN" dirty="0"/>
              <a:t>相互交织形成的集合体，构成一个</a:t>
            </a:r>
            <a:r>
              <a:rPr kumimoji="1" lang="zh-CN" altLang="zh-CN" dirty="0">
                <a:solidFill>
                  <a:srgbClr val="FF0000"/>
                </a:solidFill>
              </a:rPr>
              <a:t>解决计算问题的工具</a:t>
            </a:r>
            <a:endParaRPr kumimoji="1" lang="en-US" altLang="zh-CN" dirty="0">
              <a:solidFill>
                <a:srgbClr val="FF0000"/>
              </a:solidFill>
            </a:endParaRPr>
          </a:p>
          <a:p>
            <a:pPr lvl="1"/>
            <a:r>
              <a:rPr kumimoji="1" lang="zh-CN" altLang="zh-CN" dirty="0">
                <a:solidFill>
                  <a:srgbClr val="FF0000"/>
                </a:solidFill>
              </a:rPr>
              <a:t>硬件</a:t>
            </a:r>
            <a:r>
              <a:rPr kumimoji="1" lang="zh-CN" altLang="zh-CN" dirty="0"/>
              <a:t>是软件运行的</a:t>
            </a:r>
            <a:r>
              <a:rPr kumimoji="1" lang="zh-CN" altLang="zh-CN" dirty="0">
                <a:solidFill>
                  <a:srgbClr val="FF0000"/>
                </a:solidFill>
              </a:rPr>
              <a:t>物质基础</a:t>
            </a:r>
            <a:endParaRPr kumimoji="1" lang="en-US" altLang="zh-CN" dirty="0">
              <a:solidFill>
                <a:srgbClr val="FF0000"/>
              </a:solidFill>
            </a:endParaRPr>
          </a:p>
          <a:p>
            <a:pPr lvl="1"/>
            <a:r>
              <a:rPr kumimoji="1" lang="zh-CN" altLang="zh-CN" dirty="0">
                <a:solidFill>
                  <a:srgbClr val="FF0000"/>
                </a:solidFill>
              </a:rPr>
              <a:t>软件</a:t>
            </a:r>
            <a:r>
              <a:rPr kumimoji="1" lang="zh-CN" altLang="zh-CN" dirty="0"/>
              <a:t>能够充分地</a:t>
            </a:r>
            <a:r>
              <a:rPr kumimoji="1" lang="zh-CN" altLang="zh-CN" dirty="0">
                <a:solidFill>
                  <a:srgbClr val="FF0000"/>
                </a:solidFill>
              </a:rPr>
              <a:t>发挥硬件潜能并扩充</a:t>
            </a:r>
            <a:r>
              <a:rPr kumimoji="1" lang="zh-CN" altLang="en-US" dirty="0">
                <a:solidFill>
                  <a:srgbClr val="FF0000"/>
                </a:solidFill>
              </a:rPr>
              <a:t>其</a:t>
            </a:r>
            <a:r>
              <a:rPr kumimoji="1" lang="zh-CN" altLang="zh-CN" dirty="0">
                <a:solidFill>
                  <a:srgbClr val="FF0000"/>
                </a:solidFill>
              </a:rPr>
              <a:t>功能</a:t>
            </a:r>
            <a:r>
              <a:rPr kumimoji="1" lang="zh-CN" altLang="zh-CN" dirty="0"/>
              <a:t>，完成各种应用任务</a:t>
            </a:r>
            <a:endParaRPr kumimoji="1" lang="en-US" altLang="zh-CN" dirty="0"/>
          </a:p>
          <a:p>
            <a:pPr lvl="1"/>
            <a:r>
              <a:rPr kumimoji="1" lang="zh-CN" altLang="zh-CN" dirty="0"/>
              <a:t>两者互相促进，相辅相成，缺一不可</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a:ea typeface="华文新魏"/>
              </a:rPr>
              <a:t>观察和研究</a:t>
            </a:r>
            <a:r>
              <a:rPr lang="zh-CN" altLang="en-US" dirty="0">
                <a:latin typeface="华文新魏"/>
                <a:ea typeface="华文新魏"/>
              </a:rPr>
              <a:t>操作系统</a:t>
            </a:r>
            <a:r>
              <a:rPr lang="zh-CN" altLang="zh-CN" dirty="0">
                <a:latin typeface="华文新魏"/>
                <a:ea typeface="华文新魏"/>
              </a:rPr>
              <a:t>的</a:t>
            </a:r>
            <a:r>
              <a:rPr lang="en-US" altLang="zh-CN" dirty="0">
                <a:latin typeface="华文新魏"/>
                <a:ea typeface="华文新魏"/>
              </a:rPr>
              <a:t>4</a:t>
            </a:r>
            <a:r>
              <a:rPr lang="zh-CN" altLang="zh-CN" dirty="0">
                <a:latin typeface="华文新魏"/>
                <a:ea typeface="华文新魏"/>
              </a:rPr>
              <a:t>种观点</a:t>
            </a:r>
            <a:endParaRPr kumimoji="1" lang="zh-CN" altLang="en-US" dirty="0"/>
          </a:p>
        </p:txBody>
      </p:sp>
      <p:sp>
        <p:nvSpPr>
          <p:cNvPr id="4" name="内容占位符 3"/>
          <p:cNvSpPr>
            <a:spLocks noGrp="1"/>
          </p:cNvSpPr>
          <p:nvPr>
            <p:ph idx="1"/>
          </p:nvPr>
        </p:nvSpPr>
        <p:spPr/>
        <p:txBody>
          <a:bodyPr/>
          <a:lstStyle/>
          <a:p>
            <a:pPr>
              <a:defRPr/>
            </a:pPr>
            <a:r>
              <a:rPr kumimoji="1" lang="zh-CN" altLang="zh-CN" dirty="0"/>
              <a:t>服务用户观点</a:t>
            </a:r>
            <a:endParaRPr kumimoji="1" lang="en-US" altLang="zh-CN" dirty="0"/>
          </a:p>
          <a:p>
            <a:pPr>
              <a:defRPr/>
            </a:pPr>
            <a:r>
              <a:rPr kumimoji="1" lang="zh-CN" altLang="zh-CN" dirty="0"/>
              <a:t>进程交互观点</a:t>
            </a:r>
            <a:endParaRPr kumimoji="1" lang="en-US" altLang="zh-CN" dirty="0"/>
          </a:p>
          <a:p>
            <a:pPr>
              <a:defRPr/>
            </a:pPr>
            <a:r>
              <a:rPr kumimoji="1" lang="zh-CN" altLang="zh-CN" dirty="0"/>
              <a:t>系统实现观点</a:t>
            </a:r>
            <a:endParaRPr kumimoji="1" lang="en-US" altLang="zh-CN" dirty="0"/>
          </a:p>
          <a:p>
            <a:pPr>
              <a:defRPr/>
            </a:pPr>
            <a:r>
              <a:rPr kumimoji="1" lang="zh-CN" altLang="zh-CN" dirty="0"/>
              <a:t>资源管理观点</a:t>
            </a:r>
            <a:endParaRPr kumimoji="1" lang="zh-CN" altLang="en-US" dirty="0"/>
          </a:p>
          <a:p>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服务用户观点</a:t>
            </a:r>
            <a:endParaRPr kumimoji="1" lang="zh-CN" altLang="en-US" dirty="0"/>
          </a:p>
        </p:txBody>
      </p:sp>
      <p:sp>
        <p:nvSpPr>
          <p:cNvPr id="3" name="内容占位符 2"/>
          <p:cNvSpPr>
            <a:spLocks noGrp="1"/>
          </p:cNvSpPr>
          <p:nvPr>
            <p:ph idx="1"/>
          </p:nvPr>
        </p:nvSpPr>
        <p:spPr/>
        <p:txBody>
          <a:bodyPr/>
          <a:lstStyle/>
          <a:p>
            <a:pPr eaLnBrk="1" hangingPunct="1"/>
            <a:r>
              <a:rPr lang="zh-CN" altLang="zh-CN" dirty="0">
                <a:ea typeface="华文新魏"/>
              </a:rPr>
              <a:t>操作系统</a:t>
            </a:r>
            <a:r>
              <a:rPr lang="zh-CN" altLang="zh-CN" dirty="0">
                <a:solidFill>
                  <a:srgbClr val="FF0000"/>
                </a:solidFill>
                <a:ea typeface="华文新魏"/>
              </a:rPr>
              <a:t>作为用户接口和公共服务程序</a:t>
            </a:r>
            <a:r>
              <a:rPr lang="zh-CN" altLang="zh-CN" dirty="0">
                <a:ea typeface="华文新魏"/>
              </a:rPr>
              <a:t> </a:t>
            </a:r>
            <a:endParaRPr lang="zh-CN" altLang="zh-CN" dirty="0">
              <a:ea typeface="华文新魏"/>
            </a:endParaRPr>
          </a:p>
          <a:p>
            <a:pPr lvl="1" eaLnBrk="1" hangingPunct="1"/>
            <a:r>
              <a:rPr lang="zh-CN" altLang="zh-CN" dirty="0"/>
              <a:t>从</a:t>
            </a:r>
            <a:r>
              <a:rPr lang="zh-CN" altLang="zh-CN" dirty="0">
                <a:solidFill>
                  <a:srgbClr val="FF0000"/>
                </a:solidFill>
              </a:rPr>
              <a:t>内部</a:t>
            </a:r>
            <a:r>
              <a:rPr lang="zh-CN" altLang="zh-CN" dirty="0"/>
              <a:t>来看，操作系统</a:t>
            </a:r>
            <a:r>
              <a:rPr lang="zh-CN" altLang="zh-CN" dirty="0">
                <a:solidFill>
                  <a:srgbClr val="FF0000"/>
                </a:solidFill>
              </a:rPr>
              <a:t>提供系统调用来扩展机器指令集</a:t>
            </a:r>
            <a:r>
              <a:rPr lang="zh-CN" altLang="zh-CN" dirty="0"/>
              <a:t>，这些新功能可被任何应用程序调用，是一种特殊的</a:t>
            </a:r>
            <a:r>
              <a:rPr lang="zh-CN" altLang="zh-CN" dirty="0">
                <a:solidFill>
                  <a:srgbClr val="3366FF"/>
                </a:solidFill>
              </a:rPr>
              <a:t>公共服务程序</a:t>
            </a:r>
            <a:r>
              <a:rPr lang="zh-CN" altLang="zh-CN" dirty="0"/>
              <a:t>； </a:t>
            </a:r>
            <a:endParaRPr lang="en-US" altLang="zh-CN" dirty="0">
              <a:latin typeface="华文新魏"/>
              <a:ea typeface="华文新魏"/>
            </a:endParaRPr>
          </a:p>
          <a:p>
            <a:pPr lvl="1" eaLnBrk="1" hangingPunct="1"/>
            <a:r>
              <a:rPr lang="zh-CN" altLang="zh-CN" dirty="0"/>
              <a:t>从</a:t>
            </a:r>
            <a:r>
              <a:rPr lang="zh-CN" altLang="zh-CN" dirty="0">
                <a:solidFill>
                  <a:srgbClr val="FF0000"/>
                </a:solidFill>
              </a:rPr>
              <a:t>外部</a:t>
            </a:r>
            <a:r>
              <a:rPr lang="zh-CN" altLang="zh-CN" dirty="0"/>
              <a:t>来看，</a:t>
            </a:r>
            <a:r>
              <a:rPr lang="zh-CN" altLang="en-US" dirty="0">
                <a:latin typeface="华文新魏"/>
                <a:ea typeface="华文新魏"/>
              </a:rPr>
              <a:t>操作系统</a:t>
            </a:r>
            <a:r>
              <a:rPr lang="zh-CN" altLang="en-US" dirty="0">
                <a:solidFill>
                  <a:srgbClr val="FF0000"/>
                </a:solidFill>
                <a:latin typeface="华文新魏"/>
                <a:ea typeface="华文新魏"/>
              </a:rPr>
              <a:t>提供友善的人机接口</a:t>
            </a:r>
            <a:r>
              <a:rPr lang="zh-CN" altLang="en-US" dirty="0">
                <a:latin typeface="华文新魏"/>
                <a:ea typeface="华文新魏"/>
              </a:rPr>
              <a:t>，使得用户能够方便、可靠、安全、高效地使用硬件和运行应用程序</a:t>
            </a:r>
            <a:endParaRPr lang="zh-CN" altLang="en-US" dirty="0">
              <a:latin typeface="华文新魏"/>
              <a:ea typeface="华文新魏"/>
            </a:endParaRPr>
          </a:p>
          <a:p>
            <a:pPr lvl="1" eaLnBrk="1" hangingPunct="1"/>
            <a:r>
              <a:rPr lang="zh-CN" altLang="zh-CN" dirty="0"/>
              <a:t>操作系统改造和扩充过的计算机</a:t>
            </a:r>
            <a:r>
              <a:rPr lang="en-US" altLang="zh-CN" dirty="0"/>
              <a:t>，</a:t>
            </a:r>
            <a:r>
              <a:rPr lang="zh-CN" altLang="zh-CN" dirty="0"/>
              <a:t>不但功能更强，使用起来也更为方便，用户可以使用操作系统提供的各种公共服务，而无需了解软硬件本身细节 </a:t>
            </a:r>
            <a:endParaRPr lang="zh-CN" altLang="en-US"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进程交互观点</a:t>
            </a:r>
            <a:endParaRPr kumimoji="1" lang="zh-CN" altLang="en-US" dirty="0"/>
          </a:p>
        </p:txBody>
      </p:sp>
      <p:sp>
        <p:nvSpPr>
          <p:cNvPr id="3" name="内容占位符 2"/>
          <p:cNvSpPr>
            <a:spLocks noGrp="1"/>
          </p:cNvSpPr>
          <p:nvPr>
            <p:ph idx="1"/>
          </p:nvPr>
        </p:nvSpPr>
        <p:spPr/>
        <p:txBody>
          <a:bodyPr/>
          <a:lstStyle/>
          <a:p>
            <a:pPr eaLnBrk="1" hangingPunct="1"/>
            <a:r>
              <a:rPr lang="zh-CN" altLang="zh-CN" dirty="0">
                <a:ea typeface="华文新魏"/>
              </a:rPr>
              <a:t>操作系统</a:t>
            </a:r>
            <a:r>
              <a:rPr lang="zh-CN" altLang="zh-CN" dirty="0">
                <a:solidFill>
                  <a:srgbClr val="FF0000"/>
                </a:solidFill>
                <a:ea typeface="华文新魏"/>
              </a:rPr>
              <a:t>作为进程执行的控制者和协调者</a:t>
            </a:r>
            <a:endParaRPr lang="en-US" altLang="zh-CN" dirty="0">
              <a:solidFill>
                <a:srgbClr val="FF0000"/>
              </a:solidFill>
              <a:latin typeface="华文新魏"/>
              <a:ea typeface="华文新魏"/>
            </a:endParaRPr>
          </a:p>
          <a:p>
            <a:pPr lvl="1" eaLnBrk="1" hangingPunct="1"/>
            <a:r>
              <a:rPr lang="zh-CN" altLang="en-US" dirty="0">
                <a:solidFill>
                  <a:srgbClr val="0000FF"/>
                </a:solidFill>
                <a:latin typeface="华文新魏"/>
                <a:ea typeface="华文新魏"/>
              </a:rPr>
              <a:t>进程</a:t>
            </a:r>
            <a:r>
              <a:rPr lang="zh-CN" altLang="en-US" dirty="0">
                <a:latin typeface="华文新魏"/>
                <a:ea typeface="华文新魏"/>
              </a:rPr>
              <a:t>是支持程序执行的一种系统机制</a:t>
            </a:r>
            <a:endParaRPr lang="en-US" altLang="zh-CN" dirty="0"/>
          </a:p>
          <a:p>
            <a:pPr lvl="2" eaLnBrk="1" hangingPunct="1"/>
            <a:r>
              <a:rPr lang="zh-CN" altLang="zh-CN" dirty="0">
                <a:latin typeface="华文新魏"/>
                <a:ea typeface="华文新魏"/>
              </a:rPr>
              <a:t>进程是执行中的程序</a:t>
            </a:r>
            <a:endParaRPr lang="en-US" altLang="zh-CN" dirty="0">
              <a:latin typeface="华文新魏"/>
              <a:ea typeface="华文新魏"/>
            </a:endParaRPr>
          </a:p>
          <a:p>
            <a:pPr lvl="2" eaLnBrk="1" hangingPunct="1"/>
            <a:r>
              <a:rPr lang="zh-CN" altLang="zh-CN" dirty="0">
                <a:latin typeface="华文新魏"/>
                <a:ea typeface="华文新魏"/>
              </a:rPr>
              <a:t>系统以进程方式组织程序在计算机上运行</a:t>
            </a:r>
            <a:endParaRPr lang="zh-CN" altLang="en-US" dirty="0">
              <a:latin typeface="华文新魏"/>
              <a:ea typeface="华文新魏"/>
            </a:endParaRPr>
          </a:p>
          <a:p>
            <a:pPr lvl="1" eaLnBrk="1" hangingPunct="1"/>
            <a:r>
              <a:rPr lang="en-US" altLang="zh-CN" dirty="0">
                <a:latin typeface="华文新魏"/>
                <a:ea typeface="华文新魏"/>
              </a:rPr>
              <a:t>OS </a:t>
            </a:r>
            <a:r>
              <a:rPr lang="zh-CN" altLang="en-US" dirty="0">
                <a:latin typeface="华文新魏"/>
                <a:ea typeface="华文新魏"/>
              </a:rPr>
              <a:t>需要提供机制，解决并发进程执行时产生的</a:t>
            </a:r>
            <a:r>
              <a:rPr lang="zh-CN" altLang="en-US" dirty="0">
                <a:solidFill>
                  <a:srgbClr val="FF0000"/>
                </a:solidFill>
                <a:latin typeface="华文新魏"/>
                <a:ea typeface="华文新魏"/>
              </a:rPr>
              <a:t>互斥</a:t>
            </a:r>
            <a:r>
              <a:rPr lang="zh-CN" altLang="en-US" dirty="0">
                <a:latin typeface="华文新魏"/>
                <a:ea typeface="华文新魏"/>
              </a:rPr>
              <a:t>、</a:t>
            </a:r>
            <a:r>
              <a:rPr lang="zh-CN" altLang="en-US" dirty="0">
                <a:solidFill>
                  <a:srgbClr val="FF0000"/>
                </a:solidFill>
                <a:latin typeface="华文新魏"/>
                <a:ea typeface="华文新魏"/>
              </a:rPr>
              <a:t>同步</a:t>
            </a:r>
            <a:r>
              <a:rPr lang="zh-CN" altLang="en-US" dirty="0">
                <a:latin typeface="华文新魏"/>
                <a:ea typeface="华文新魏"/>
              </a:rPr>
              <a:t>、</a:t>
            </a:r>
            <a:r>
              <a:rPr lang="zh-CN" altLang="en-US" dirty="0">
                <a:solidFill>
                  <a:srgbClr val="FF0000"/>
                </a:solidFill>
                <a:latin typeface="华文新魏"/>
                <a:ea typeface="华文新魏"/>
              </a:rPr>
              <a:t>通信</a:t>
            </a:r>
            <a:r>
              <a:rPr lang="zh-CN" altLang="en-US" dirty="0">
                <a:latin typeface="华文新魏"/>
                <a:ea typeface="华文新魏"/>
              </a:rPr>
              <a:t>和</a:t>
            </a:r>
            <a:r>
              <a:rPr lang="zh-CN" altLang="en-US" dirty="0">
                <a:solidFill>
                  <a:srgbClr val="FF0000"/>
                </a:solidFill>
                <a:latin typeface="华文新魏"/>
                <a:ea typeface="华文新魏"/>
              </a:rPr>
              <a:t>死锁</a:t>
            </a:r>
            <a:r>
              <a:rPr lang="zh-CN" altLang="en-US" dirty="0">
                <a:latin typeface="华文新魏"/>
                <a:ea typeface="华文新魏"/>
              </a:rPr>
              <a:t>问题</a:t>
            </a:r>
            <a:endParaRPr lang="en-US" altLang="zh-CN"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系统实现观点</a:t>
            </a:r>
            <a:endParaRPr kumimoji="1" lang="zh-CN" altLang="en-US" dirty="0"/>
          </a:p>
        </p:txBody>
      </p:sp>
      <p:sp>
        <p:nvSpPr>
          <p:cNvPr id="3" name="内容占位符 2"/>
          <p:cNvSpPr>
            <a:spLocks noGrp="1"/>
          </p:cNvSpPr>
          <p:nvPr>
            <p:ph idx="1"/>
          </p:nvPr>
        </p:nvSpPr>
        <p:spPr/>
        <p:txBody>
          <a:bodyPr/>
          <a:lstStyle/>
          <a:p>
            <a:pPr eaLnBrk="1" hangingPunct="1"/>
            <a:r>
              <a:rPr lang="zh-CN" altLang="zh-CN" dirty="0">
                <a:ea typeface="华文新魏"/>
              </a:rPr>
              <a:t>操作系统作为</a:t>
            </a:r>
            <a:r>
              <a:rPr lang="zh-CN" altLang="zh-CN" dirty="0">
                <a:solidFill>
                  <a:srgbClr val="FF0000"/>
                </a:solidFill>
                <a:ea typeface="华文新魏"/>
              </a:rPr>
              <a:t>扩展机</a:t>
            </a:r>
            <a:r>
              <a:rPr lang="zh-CN" altLang="zh-CN" dirty="0">
                <a:solidFill>
                  <a:srgbClr val="292929"/>
                </a:solidFill>
                <a:ea typeface="华文新魏"/>
              </a:rPr>
              <a:t>或</a:t>
            </a:r>
            <a:r>
              <a:rPr lang="zh-CN" altLang="zh-CN" dirty="0">
                <a:solidFill>
                  <a:srgbClr val="FF0000"/>
                </a:solidFill>
                <a:ea typeface="华文新魏"/>
              </a:rPr>
              <a:t>虚拟机</a:t>
            </a:r>
            <a:r>
              <a:rPr lang="zh-CN" altLang="en-US" dirty="0">
                <a:ea typeface="华文新魏"/>
              </a:rPr>
              <a:t>，</a:t>
            </a:r>
            <a:r>
              <a:rPr lang="zh-CN" altLang="zh-CN" dirty="0"/>
              <a:t>把硬件的复杂性与用户隔离开来 </a:t>
            </a:r>
            <a:endParaRPr lang="en-US" altLang="zh-CN" dirty="0">
              <a:latin typeface="华文新魏"/>
              <a:ea typeface="华文新魏"/>
            </a:endParaRPr>
          </a:p>
          <a:p>
            <a:pPr lvl="1" eaLnBrk="1" hangingPunct="1"/>
            <a:r>
              <a:rPr lang="zh-CN" altLang="zh-CN" dirty="0">
                <a:latin typeface="华文新魏"/>
                <a:ea typeface="华文新魏"/>
              </a:rPr>
              <a:t>把操作系统分成若干层</a:t>
            </a:r>
            <a:r>
              <a:rPr lang="zh-CN" altLang="en-US" dirty="0">
                <a:latin typeface="华文新魏"/>
                <a:ea typeface="华文新魏"/>
              </a:rPr>
              <a:t>次</a:t>
            </a:r>
            <a:r>
              <a:rPr lang="zh-CN" altLang="zh-CN" dirty="0">
                <a:latin typeface="华文新魏"/>
                <a:ea typeface="华文新魏"/>
              </a:rPr>
              <a:t>或模块，</a:t>
            </a:r>
            <a:r>
              <a:rPr lang="zh-CN" altLang="en-US" dirty="0">
                <a:latin typeface="华文新魏"/>
                <a:ea typeface="华文新魏"/>
              </a:rPr>
              <a:t>逐步</a:t>
            </a:r>
            <a:r>
              <a:rPr lang="zh-CN" altLang="zh-CN" dirty="0">
                <a:latin typeface="华文新魏"/>
                <a:ea typeface="华文新魏"/>
              </a:rPr>
              <a:t>添加</a:t>
            </a:r>
            <a:r>
              <a:rPr lang="zh-CN" altLang="en-US" dirty="0">
                <a:latin typeface="华文新魏"/>
                <a:ea typeface="华文新魏"/>
              </a:rPr>
              <a:t>到裸机上，</a:t>
            </a:r>
            <a:r>
              <a:rPr lang="zh-CN" altLang="zh-CN" dirty="0"/>
              <a:t>系统功能就能增加一点</a:t>
            </a:r>
            <a:r>
              <a:rPr lang="zh-CN" altLang="en-US" dirty="0">
                <a:latin typeface="华文新魏"/>
                <a:ea typeface="华文新魏"/>
              </a:rPr>
              <a:t>形成操作系统虚拟机</a:t>
            </a:r>
            <a:endParaRPr lang="en-US" altLang="zh-CN" dirty="0">
              <a:latin typeface="华文新魏"/>
              <a:ea typeface="华文新魏"/>
            </a:endParaRPr>
          </a:p>
          <a:p>
            <a:pPr lvl="2" eaLnBrk="1" hangingPunct="1"/>
            <a:r>
              <a:rPr lang="zh-CN" altLang="zh-CN" dirty="0"/>
              <a:t>每添加一次便形成新的抽象</a:t>
            </a:r>
            <a:endParaRPr lang="zh-CN" altLang="en-US" dirty="0">
              <a:latin typeface="华文新魏"/>
              <a:ea typeface="华文新魏"/>
            </a:endParaRPr>
          </a:p>
          <a:p>
            <a:pPr lvl="1" eaLnBrk="1" hangingPunct="1"/>
            <a:r>
              <a:rPr lang="zh-CN" altLang="zh-CN" dirty="0"/>
              <a:t>扩充后的虚拟机不仅可以使用裸机提供的硬件指令，而且可以使用操作系统增加的“</a:t>
            </a:r>
            <a:r>
              <a:rPr lang="zh-CN" altLang="zh-CN" dirty="0">
                <a:solidFill>
                  <a:srgbClr val="FF0000"/>
                </a:solidFill>
              </a:rPr>
              <a:t>系统调用</a:t>
            </a:r>
            <a:r>
              <a:rPr lang="zh-CN" altLang="zh-CN" dirty="0"/>
              <a:t>和</a:t>
            </a:r>
            <a:r>
              <a:rPr lang="zh-CN" altLang="zh-CN" dirty="0">
                <a:solidFill>
                  <a:srgbClr val="FF0000"/>
                </a:solidFill>
              </a:rPr>
              <a:t>操作命令</a:t>
            </a:r>
            <a:r>
              <a:rPr lang="zh-CN" altLang="zh-CN" dirty="0"/>
              <a:t>” </a:t>
            </a:r>
            <a:r>
              <a:rPr lang="zh-CN" altLang="en-US" dirty="0">
                <a:latin typeface="华文新魏"/>
                <a:ea typeface="华文新魏"/>
              </a:rPr>
              <a:t> </a:t>
            </a:r>
            <a:endParaRPr lang="zh-CN" altLang="en-US" dirty="0">
              <a:latin typeface="华文新魏"/>
              <a:ea typeface="华文新魏"/>
            </a:endParaRPr>
          </a:p>
          <a:p>
            <a:pPr eaLnBrk="1" hangingPunct="1"/>
            <a:endParaRPr lang="en-US" altLang="zh-CN"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资源管理观点</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pPr eaLnBrk="1" hangingPunct="1"/>
            <a:r>
              <a:rPr lang="zh-CN" altLang="zh-CN" dirty="0"/>
              <a:t>能分配给用户使用的各种</a:t>
            </a:r>
            <a:r>
              <a:rPr lang="zh-CN" altLang="en-US" dirty="0">
                <a:solidFill>
                  <a:srgbClr val="FF0000"/>
                </a:solidFill>
                <a:latin typeface="华文新魏"/>
                <a:ea typeface="华文新魏"/>
              </a:rPr>
              <a:t>硬件</a:t>
            </a:r>
            <a:r>
              <a:rPr lang="zh-CN" altLang="en-US" dirty="0">
                <a:solidFill>
                  <a:srgbClr val="292929"/>
                </a:solidFill>
                <a:latin typeface="华文新魏"/>
                <a:ea typeface="华文新魏"/>
              </a:rPr>
              <a:t>和</a:t>
            </a:r>
            <a:r>
              <a:rPr lang="zh-CN" altLang="en-US" dirty="0">
                <a:solidFill>
                  <a:srgbClr val="FF0000"/>
                </a:solidFill>
                <a:latin typeface="华文新魏"/>
                <a:ea typeface="华文新魏"/>
              </a:rPr>
              <a:t>软件设施</a:t>
            </a:r>
            <a:r>
              <a:rPr lang="zh-CN" altLang="zh-CN" dirty="0"/>
              <a:t>总称为</a:t>
            </a:r>
            <a:r>
              <a:rPr lang="zh-CN" altLang="zh-CN" dirty="0">
                <a:solidFill>
                  <a:srgbClr val="0000FF"/>
                </a:solidFill>
              </a:rPr>
              <a:t>资源</a:t>
            </a:r>
            <a:r>
              <a:rPr lang="zh-CN" altLang="zh-CN" dirty="0">
                <a:solidFill>
                  <a:srgbClr val="3366FF"/>
                </a:solidFill>
              </a:rPr>
              <a:t> </a:t>
            </a:r>
            <a:endParaRPr lang="en-US" altLang="zh-CN" dirty="0">
              <a:solidFill>
                <a:srgbClr val="3366FF"/>
              </a:solidFill>
            </a:endParaRPr>
          </a:p>
          <a:p>
            <a:pPr lvl="1" eaLnBrk="1" hangingPunct="1"/>
            <a:r>
              <a:rPr lang="zh-CN" altLang="zh-CN" dirty="0">
                <a:solidFill>
                  <a:srgbClr val="0000FF"/>
                </a:solidFill>
              </a:rPr>
              <a:t>硬件资源</a:t>
            </a:r>
            <a:r>
              <a:rPr lang="zh-CN" altLang="en-US" dirty="0"/>
              <a:t>：</a:t>
            </a:r>
            <a:r>
              <a:rPr lang="zh-CN" altLang="zh-CN" dirty="0"/>
              <a:t>处理器、存储器、外部设备等</a:t>
            </a:r>
            <a:endParaRPr lang="en-US" altLang="zh-CN" dirty="0"/>
          </a:p>
          <a:p>
            <a:pPr lvl="1" eaLnBrk="1" hangingPunct="1"/>
            <a:r>
              <a:rPr lang="zh-CN" altLang="zh-CN" dirty="0">
                <a:solidFill>
                  <a:srgbClr val="0000FF"/>
                </a:solidFill>
              </a:rPr>
              <a:t>软件资源</a:t>
            </a:r>
            <a:r>
              <a:rPr lang="zh-CN" altLang="en-US" dirty="0"/>
              <a:t>：</a:t>
            </a:r>
            <a:r>
              <a:rPr lang="zh-CN" altLang="zh-CN" dirty="0"/>
              <a:t>分为程序和数据等 </a:t>
            </a:r>
            <a:endParaRPr lang="en-US" altLang="zh-CN" dirty="0">
              <a:ea typeface="华文新魏"/>
            </a:endParaRPr>
          </a:p>
          <a:p>
            <a:pPr eaLnBrk="1" hangingPunct="1"/>
            <a:r>
              <a:rPr lang="zh-CN" altLang="en-US" dirty="0">
                <a:ea typeface="华文新魏"/>
              </a:rPr>
              <a:t>操作系统资源管理与控制途径</a:t>
            </a:r>
            <a:endParaRPr lang="en-US" altLang="zh-CN" dirty="0">
              <a:latin typeface="华文新魏"/>
              <a:ea typeface="华文新魏"/>
            </a:endParaRPr>
          </a:p>
          <a:p>
            <a:pPr lvl="1" eaLnBrk="1" hangingPunct="1"/>
            <a:r>
              <a:rPr lang="zh-CN" altLang="zh-CN" dirty="0">
                <a:latin typeface="华文新魏"/>
                <a:ea typeface="华文新魏"/>
              </a:rPr>
              <a:t>对软硬件资源进行</a:t>
            </a:r>
            <a:r>
              <a:rPr lang="zh-CN" altLang="zh-CN" dirty="0">
                <a:solidFill>
                  <a:srgbClr val="FF0000"/>
                </a:solidFill>
                <a:latin typeface="华文新魏"/>
                <a:ea typeface="华文新魏"/>
              </a:rPr>
              <a:t>资源复用</a:t>
            </a:r>
            <a:r>
              <a:rPr lang="zh-CN" altLang="zh-CN" dirty="0">
                <a:latin typeface="华文新魏"/>
                <a:ea typeface="华文新魏"/>
              </a:rPr>
              <a:t>、</a:t>
            </a:r>
            <a:r>
              <a:rPr lang="zh-CN" altLang="zh-CN" dirty="0">
                <a:solidFill>
                  <a:srgbClr val="FF0000"/>
                </a:solidFill>
                <a:latin typeface="华文新魏"/>
                <a:ea typeface="华文新魏"/>
              </a:rPr>
              <a:t>虚拟和抽象</a:t>
            </a:r>
            <a:r>
              <a:rPr lang="zh-CN" altLang="zh-CN" dirty="0">
                <a:latin typeface="华文新魏"/>
                <a:ea typeface="华文新魏"/>
              </a:rPr>
              <a:t>，管理各类资源，记录使用情况，确定分配策略，实施分配和回收，满足用户对资源的需求和申请</a:t>
            </a:r>
            <a:endParaRPr lang="en-US" altLang="zh-CN" dirty="0">
              <a:latin typeface="华文新魏"/>
              <a:ea typeface="华文新魏"/>
            </a:endParaRPr>
          </a:p>
          <a:p>
            <a:pPr lvl="1" eaLnBrk="1" hangingPunct="1"/>
            <a:r>
              <a:rPr lang="zh-CN" altLang="zh-CN" dirty="0">
                <a:latin typeface="华文新魏"/>
                <a:ea typeface="华文新魏"/>
              </a:rPr>
              <a:t>提供机制</a:t>
            </a:r>
            <a:r>
              <a:rPr lang="zh-CN" altLang="zh-CN" dirty="0">
                <a:solidFill>
                  <a:srgbClr val="FF0000"/>
                </a:solidFill>
                <a:latin typeface="华文新魏"/>
                <a:ea typeface="华文新魏"/>
              </a:rPr>
              <a:t>协调应用程序对资源的使用冲突</a:t>
            </a:r>
            <a:r>
              <a:rPr lang="zh-CN" altLang="zh-CN" dirty="0">
                <a:latin typeface="华文新魏"/>
                <a:ea typeface="华文新魏"/>
              </a:rPr>
              <a:t>，研究资源使用的统一方法，为用户提供简单、有效的资源使用手段，在满足应用程序需求的前提下，</a:t>
            </a:r>
            <a:r>
              <a:rPr lang="zh-CN" altLang="zh-CN" dirty="0">
                <a:solidFill>
                  <a:srgbClr val="FF0000"/>
                </a:solidFill>
                <a:latin typeface="华文新魏"/>
                <a:ea typeface="华文新魏"/>
              </a:rPr>
              <a:t>最大限度</a:t>
            </a:r>
            <a:r>
              <a:rPr lang="zh-CN" altLang="zh-CN" dirty="0">
                <a:latin typeface="华文新魏"/>
                <a:ea typeface="华文新魏"/>
              </a:rPr>
              <a:t>地实现各种资源的共享，提高资源利用率</a:t>
            </a:r>
            <a:endParaRPr lang="zh-CN" altLang="zh-CN"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dirty="0"/>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资源管理观点</a:t>
            </a:r>
            <a:endParaRPr kumimoji="1" lang="zh-CN" altLang="en-US" dirty="0"/>
          </a:p>
        </p:txBody>
      </p:sp>
      <p:sp>
        <p:nvSpPr>
          <p:cNvPr id="3" name="内容占位符 2"/>
          <p:cNvSpPr>
            <a:spLocks noGrp="1"/>
          </p:cNvSpPr>
          <p:nvPr>
            <p:ph idx="1"/>
          </p:nvPr>
        </p:nvSpPr>
        <p:spPr/>
        <p:txBody>
          <a:bodyPr/>
          <a:lstStyle/>
          <a:p>
            <a:pPr eaLnBrk="1" hangingPunct="1"/>
            <a:r>
              <a:rPr lang="zh-CN" altLang="zh-CN" dirty="0">
                <a:ea typeface="华文新魏"/>
              </a:rPr>
              <a:t>操作系统</a:t>
            </a:r>
            <a:r>
              <a:rPr lang="zh-CN" altLang="zh-CN" dirty="0">
                <a:solidFill>
                  <a:srgbClr val="FF0000"/>
                </a:solidFill>
                <a:ea typeface="华文新魏"/>
              </a:rPr>
              <a:t>作为资源的管理者和控制者</a:t>
            </a:r>
            <a:endParaRPr lang="en-US" altLang="zh-CN" dirty="0">
              <a:solidFill>
                <a:srgbClr val="FF0000"/>
              </a:solidFill>
              <a:ea typeface="华文新魏"/>
            </a:endParaRPr>
          </a:p>
          <a:p>
            <a:pPr lvl="1" eaLnBrk="1" hangingPunct="1"/>
            <a:r>
              <a:rPr lang="zh-CN" altLang="en-US" dirty="0">
                <a:solidFill>
                  <a:srgbClr val="0000FF"/>
                </a:solidFill>
                <a:ea typeface="华文新魏"/>
              </a:rPr>
              <a:t>对内作为“管理员”</a:t>
            </a:r>
            <a:r>
              <a:rPr lang="zh-CN" altLang="en-US" dirty="0">
                <a:ea typeface="华文新魏"/>
              </a:rPr>
              <a:t>，</a:t>
            </a:r>
            <a:r>
              <a:rPr lang="zh-CN" altLang="zh-CN" dirty="0">
                <a:ea typeface="华文新魏"/>
              </a:rPr>
              <a:t>做好软硬件资源的管理、控制与调度，在裸机基础上形成虚拟机供应用程序使用，并对程序执行进行控制和协调，提高系统效率和资源利用率</a:t>
            </a:r>
            <a:endParaRPr lang="zh-CN" altLang="en-US" dirty="0">
              <a:ea typeface="华文新魏"/>
            </a:endParaRPr>
          </a:p>
          <a:p>
            <a:pPr lvl="1" eaLnBrk="1" hangingPunct="1"/>
            <a:r>
              <a:rPr lang="zh-CN" altLang="en-US" dirty="0">
                <a:solidFill>
                  <a:srgbClr val="0000FF"/>
                </a:solidFill>
                <a:ea typeface="华文新魏"/>
              </a:rPr>
              <a:t>对外作为“服务员”</a:t>
            </a:r>
            <a:r>
              <a:rPr lang="zh-CN" altLang="en-US" dirty="0">
                <a:ea typeface="华文新魏"/>
              </a:rPr>
              <a:t>，是用户与硬件的接口和人机界面，为用户提供最友善的运行环境和最佳的服务，操作系统在管理好资源的基础上，向外提供强有力的服务</a:t>
            </a:r>
            <a:endParaRPr lang="en-US" altLang="zh-CN" dirty="0">
              <a:ea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Arial" charset="0"/>
                <a:ea typeface="黑体" pitchFamily="2" charset="-122"/>
              </a:rPr>
            </a:br>
            <a:br>
              <a:rPr lang="en-US" altLang="zh-CN" dirty="0">
                <a:latin typeface="Arial" charset="0"/>
                <a:ea typeface="黑体" pitchFamily="2" charset="-122"/>
              </a:rPr>
            </a:br>
            <a:r>
              <a:rPr lang="zh-CN" altLang="en-US" dirty="0">
                <a:latin typeface="Arial" charset="0"/>
                <a:ea typeface="华文新魏"/>
              </a:rPr>
              <a:t>操作系统主要功能</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ea typeface="华文新魏"/>
              </a:rPr>
              <a:t>处理机管理</a:t>
            </a:r>
            <a:endParaRPr lang="zh-CN" altLang="en-US" dirty="0">
              <a:ea typeface="华文新魏"/>
            </a:endParaRPr>
          </a:p>
          <a:p>
            <a:pPr algn="just" eaLnBrk="1" hangingPunct="1"/>
            <a:r>
              <a:rPr lang="zh-CN" altLang="en-US" dirty="0">
                <a:ea typeface="华文新魏"/>
              </a:rPr>
              <a:t>存储管理</a:t>
            </a:r>
            <a:endParaRPr lang="zh-CN" altLang="en-US" dirty="0">
              <a:ea typeface="华文新魏"/>
            </a:endParaRPr>
          </a:p>
          <a:p>
            <a:pPr algn="just" eaLnBrk="1" hangingPunct="1"/>
            <a:r>
              <a:rPr lang="zh-CN" altLang="en-US" dirty="0">
                <a:ea typeface="华文新魏"/>
              </a:rPr>
              <a:t>设备管理</a:t>
            </a:r>
            <a:endParaRPr lang="zh-CN" altLang="en-US" dirty="0">
              <a:ea typeface="华文新魏"/>
            </a:endParaRPr>
          </a:p>
          <a:p>
            <a:pPr algn="just" eaLnBrk="1" hangingPunct="1"/>
            <a:r>
              <a:rPr lang="zh-CN" altLang="en-US" dirty="0">
                <a:ea typeface="华文新魏"/>
              </a:rPr>
              <a:t>文件管理</a:t>
            </a:r>
            <a:endParaRPr lang="zh-CN" altLang="en-US" dirty="0">
              <a:ea typeface="华文新魏"/>
            </a:endParaRPr>
          </a:p>
          <a:p>
            <a:pPr algn="just" eaLnBrk="1" hangingPunct="1"/>
            <a:r>
              <a:rPr lang="zh-CN" altLang="en-US" dirty="0">
                <a:ea typeface="华文新魏"/>
              </a:rPr>
              <a:t>网络与通信管理</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a:rPr>
              <a:t>处理机管理</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zh-CN" dirty="0"/>
              <a:t>处理器是计算机系统中最为稀有和宝贵的资源，应该最大限度地提高其利用率 </a:t>
            </a:r>
            <a:endParaRPr lang="en-US" altLang="zh-CN" dirty="0"/>
          </a:p>
          <a:p>
            <a:pPr eaLnBrk="1" hangingPunct="1"/>
            <a:r>
              <a:rPr lang="zh-CN" altLang="zh-CN" dirty="0"/>
              <a:t>采用</a:t>
            </a:r>
            <a:r>
              <a:rPr lang="zh-CN" altLang="zh-CN" dirty="0">
                <a:solidFill>
                  <a:srgbClr val="FF0000"/>
                </a:solidFill>
              </a:rPr>
              <a:t>多道程序设计</a:t>
            </a:r>
            <a:r>
              <a:rPr lang="zh-CN" altLang="zh-CN" dirty="0"/>
              <a:t>技术，组织多个作业同时执行，解决处理器的</a:t>
            </a:r>
            <a:r>
              <a:rPr lang="zh-CN" altLang="zh-CN" dirty="0">
                <a:solidFill>
                  <a:srgbClr val="FF0000"/>
                </a:solidFill>
              </a:rPr>
              <a:t>调度</a:t>
            </a:r>
            <a:r>
              <a:rPr lang="zh-CN" altLang="zh-CN" dirty="0"/>
              <a:t>、</a:t>
            </a:r>
            <a:r>
              <a:rPr lang="zh-CN" altLang="zh-CN" dirty="0">
                <a:solidFill>
                  <a:srgbClr val="FF0000"/>
                </a:solidFill>
              </a:rPr>
              <a:t>分配</a:t>
            </a:r>
            <a:r>
              <a:rPr lang="zh-CN" altLang="zh-CN" dirty="0"/>
              <a:t>和</a:t>
            </a:r>
            <a:r>
              <a:rPr lang="zh-CN" altLang="zh-CN" dirty="0">
                <a:solidFill>
                  <a:srgbClr val="FF0000"/>
                </a:solidFill>
              </a:rPr>
              <a:t>回收</a:t>
            </a:r>
            <a:r>
              <a:rPr lang="zh-CN" altLang="zh-CN" dirty="0"/>
              <a:t>问题 </a:t>
            </a:r>
            <a:endParaRPr lang="en-US" altLang="zh-CN" dirty="0">
              <a:latin typeface="华文新魏"/>
              <a:ea typeface="华文新魏"/>
            </a:endParaRPr>
          </a:p>
          <a:p>
            <a:pPr lvl="1" eaLnBrk="1" hangingPunct="1"/>
            <a:r>
              <a:rPr lang="zh-CN" altLang="en-US" dirty="0">
                <a:solidFill>
                  <a:srgbClr val="0000FF"/>
                </a:solidFill>
                <a:latin typeface="华文新魏"/>
                <a:ea typeface="华文新魏"/>
              </a:rPr>
              <a:t>进程</a:t>
            </a:r>
            <a:r>
              <a:rPr lang="zh-CN" altLang="en-US" dirty="0">
                <a:latin typeface="华文新魏"/>
                <a:ea typeface="华文新魏"/>
              </a:rPr>
              <a:t>控制和管理</a:t>
            </a:r>
            <a:endParaRPr lang="zh-CN" altLang="en-US" dirty="0">
              <a:latin typeface="华文新魏"/>
              <a:ea typeface="华文新魏"/>
            </a:endParaRPr>
          </a:p>
          <a:p>
            <a:pPr lvl="1" eaLnBrk="1" hangingPunct="1"/>
            <a:r>
              <a:rPr lang="zh-CN" altLang="en-US" dirty="0">
                <a:latin typeface="华文新魏"/>
                <a:ea typeface="华文新魏"/>
              </a:rPr>
              <a:t>进程同步和互斥</a:t>
            </a:r>
            <a:endParaRPr lang="zh-CN" altLang="en-US" dirty="0">
              <a:latin typeface="华文新魏"/>
              <a:ea typeface="华文新魏"/>
            </a:endParaRPr>
          </a:p>
          <a:p>
            <a:pPr lvl="1" eaLnBrk="1" hangingPunct="1"/>
            <a:r>
              <a:rPr lang="zh-CN" altLang="en-US" dirty="0">
                <a:latin typeface="华文新魏"/>
                <a:ea typeface="华文新魏"/>
              </a:rPr>
              <a:t>进程通信</a:t>
            </a:r>
            <a:endParaRPr lang="zh-CN" altLang="en-US" dirty="0">
              <a:latin typeface="华文新魏"/>
              <a:ea typeface="华文新魏"/>
            </a:endParaRPr>
          </a:p>
          <a:p>
            <a:pPr lvl="1" eaLnBrk="1" hangingPunct="1"/>
            <a:r>
              <a:rPr lang="zh-CN" altLang="en-US" dirty="0">
                <a:latin typeface="华文新魏"/>
                <a:ea typeface="华文新魏"/>
              </a:rPr>
              <a:t>进程死锁</a:t>
            </a:r>
            <a:endParaRPr lang="zh-CN" altLang="en-US" dirty="0">
              <a:latin typeface="华文新魏"/>
              <a:ea typeface="华文新魏"/>
            </a:endParaRPr>
          </a:p>
          <a:p>
            <a:pPr lvl="1" eaLnBrk="1" hangingPunct="1"/>
            <a:r>
              <a:rPr lang="zh-CN" altLang="en-US" dirty="0">
                <a:solidFill>
                  <a:srgbClr val="0000FF"/>
                </a:solidFill>
                <a:latin typeface="华文新魏"/>
                <a:ea typeface="华文新魏"/>
              </a:rPr>
              <a:t>线程</a:t>
            </a:r>
            <a:r>
              <a:rPr lang="zh-CN" altLang="en-US" dirty="0">
                <a:latin typeface="华文新魏"/>
                <a:ea typeface="华文新魏"/>
              </a:rPr>
              <a:t>控制和管理</a:t>
            </a:r>
            <a:endParaRPr lang="zh-CN" altLang="en-US" dirty="0">
              <a:latin typeface="华文新魏"/>
              <a:ea typeface="华文新魏"/>
            </a:endParaRPr>
          </a:p>
          <a:p>
            <a:pPr lvl="1" eaLnBrk="1" hangingPunct="1"/>
            <a:r>
              <a:rPr lang="zh-CN" altLang="en-US" dirty="0">
                <a:latin typeface="华文新魏"/>
                <a:ea typeface="华文新魏"/>
              </a:rPr>
              <a:t>处理器调度</a:t>
            </a:r>
            <a:endParaRPr lang="en-US" altLang="zh-CN" dirty="0">
              <a:latin typeface="华文新魏"/>
              <a:ea typeface="华文新魏"/>
            </a:endParaRPr>
          </a:p>
          <a:p>
            <a:pPr lvl="2" eaLnBrk="1" hangingPunct="1"/>
            <a:r>
              <a:rPr lang="zh-CN" altLang="en-US" dirty="0">
                <a:latin typeface="华文新魏"/>
                <a:ea typeface="华文新魏"/>
              </a:rPr>
              <a:t>高级调度</a:t>
            </a:r>
            <a:endParaRPr lang="en-US" altLang="zh-CN" dirty="0">
              <a:latin typeface="华文新魏"/>
              <a:ea typeface="华文新魏"/>
            </a:endParaRPr>
          </a:p>
          <a:p>
            <a:pPr lvl="2" eaLnBrk="1" hangingPunct="1"/>
            <a:r>
              <a:rPr lang="zh-CN" altLang="en-US" dirty="0">
                <a:latin typeface="华文新魏"/>
                <a:ea typeface="华文新魏"/>
              </a:rPr>
              <a:t>中级调度</a:t>
            </a:r>
            <a:endParaRPr lang="en-US" altLang="zh-CN" dirty="0">
              <a:latin typeface="华文新魏"/>
              <a:ea typeface="华文新魏"/>
            </a:endParaRPr>
          </a:p>
          <a:p>
            <a:pPr lvl="2" eaLnBrk="1" hangingPunct="1"/>
            <a:r>
              <a:rPr lang="zh-CN" altLang="en-US" dirty="0">
                <a:latin typeface="华文新魏"/>
                <a:ea typeface="华文新魏"/>
              </a:rPr>
              <a:t>低级调度</a:t>
            </a:r>
            <a:endParaRPr lang="zh-CN" altLang="en-US"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a:rPr>
              <a:t>存储管理</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主要任务是</a:t>
            </a:r>
            <a:r>
              <a:rPr lang="zh-CN" altLang="zh-CN" dirty="0">
                <a:solidFill>
                  <a:srgbClr val="FF0000"/>
                </a:solidFill>
              </a:rPr>
              <a:t>管理内存资源</a:t>
            </a:r>
            <a:r>
              <a:rPr lang="zh-CN" altLang="zh-CN" dirty="0"/>
              <a:t>，为多道程序运行提供有力支撑，提高存储空间利用率 </a:t>
            </a:r>
            <a:endParaRPr lang="en-US" altLang="zh-CN" dirty="0">
              <a:latin typeface="华文新魏"/>
              <a:ea typeface="华文新魏"/>
            </a:endParaRPr>
          </a:p>
          <a:p>
            <a:pPr lvl="1" eaLnBrk="1" hangingPunct="1"/>
            <a:r>
              <a:rPr lang="zh-CN" altLang="en-US" dirty="0">
                <a:latin typeface="华文新魏"/>
                <a:ea typeface="华文新魏"/>
              </a:rPr>
              <a:t>内存分配 </a:t>
            </a:r>
            <a:endParaRPr lang="zh-CN" altLang="en-US" dirty="0">
              <a:latin typeface="华文新魏"/>
              <a:ea typeface="华文新魏"/>
            </a:endParaRPr>
          </a:p>
          <a:p>
            <a:pPr lvl="1" eaLnBrk="1" hangingPunct="1"/>
            <a:r>
              <a:rPr lang="zh-CN" altLang="en-US" dirty="0">
                <a:latin typeface="华文新魏"/>
                <a:ea typeface="华文新魏"/>
              </a:rPr>
              <a:t>地址转换</a:t>
            </a:r>
            <a:endParaRPr lang="en-US" altLang="zh-CN" dirty="0">
              <a:latin typeface="华文新魏"/>
              <a:ea typeface="华文新魏"/>
            </a:endParaRPr>
          </a:p>
          <a:p>
            <a:pPr lvl="1" eaLnBrk="1" hangingPunct="1"/>
            <a:r>
              <a:rPr lang="zh-CN" altLang="en-US" dirty="0">
                <a:latin typeface="华文新魏"/>
                <a:ea typeface="华文新魏"/>
              </a:rPr>
              <a:t>存储保护</a:t>
            </a:r>
            <a:endParaRPr lang="zh-CN" altLang="en-US" dirty="0">
              <a:latin typeface="华文新魏"/>
              <a:ea typeface="华文新魏"/>
            </a:endParaRPr>
          </a:p>
          <a:p>
            <a:pPr lvl="1" eaLnBrk="1" hangingPunct="1"/>
            <a:r>
              <a:rPr lang="zh-CN" altLang="en-US" dirty="0">
                <a:latin typeface="华文新魏"/>
                <a:ea typeface="华文新魏"/>
              </a:rPr>
              <a:t>内存共享 </a:t>
            </a:r>
            <a:endParaRPr lang="zh-CN" altLang="en-US" dirty="0">
              <a:latin typeface="华文新魏"/>
              <a:ea typeface="华文新魏"/>
            </a:endParaRPr>
          </a:p>
          <a:p>
            <a:pPr lvl="1" eaLnBrk="1" hangingPunct="1"/>
            <a:r>
              <a:rPr lang="zh-CN" altLang="en-US" dirty="0">
                <a:latin typeface="华文新魏"/>
                <a:ea typeface="华文新魏"/>
              </a:rPr>
              <a:t>存储扩充 </a:t>
            </a:r>
            <a:endParaRPr lang="zh-CN" altLang="en-US"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a:rPr>
              <a:t>设备管理</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spcBef>
                <a:spcPts val="0"/>
              </a:spcBef>
            </a:pPr>
            <a:r>
              <a:rPr lang="zh-CN" altLang="zh-CN" dirty="0"/>
              <a:t>主要任务</a:t>
            </a:r>
            <a:endParaRPr lang="en-US" altLang="zh-CN" dirty="0"/>
          </a:p>
          <a:p>
            <a:pPr lvl="1" eaLnBrk="1" hangingPunct="1">
              <a:spcBef>
                <a:spcPts val="0"/>
              </a:spcBef>
            </a:pPr>
            <a:r>
              <a:rPr lang="zh-CN" altLang="zh-CN" dirty="0">
                <a:solidFill>
                  <a:srgbClr val="FF0000"/>
                </a:solidFill>
              </a:rPr>
              <a:t>管理各种外部设备</a:t>
            </a:r>
            <a:r>
              <a:rPr lang="zh-CN" altLang="zh-CN" dirty="0"/>
              <a:t>，完成用户提出的</a:t>
            </a:r>
            <a:r>
              <a:rPr lang="en-US" altLang="zh-CN" dirty="0"/>
              <a:t>I/O</a:t>
            </a:r>
            <a:r>
              <a:rPr lang="zh-CN" altLang="zh-CN" dirty="0"/>
              <a:t>请求</a:t>
            </a:r>
            <a:endParaRPr lang="en-US" altLang="zh-CN" dirty="0"/>
          </a:p>
          <a:p>
            <a:pPr lvl="1" eaLnBrk="1" hangingPunct="1">
              <a:spcBef>
                <a:spcPts val="0"/>
              </a:spcBef>
            </a:pPr>
            <a:r>
              <a:rPr lang="zh-CN" altLang="zh-CN" dirty="0"/>
              <a:t>加快数据传输速度，</a:t>
            </a:r>
            <a:r>
              <a:rPr lang="zh-CN" altLang="zh-CN" dirty="0">
                <a:solidFill>
                  <a:srgbClr val="FF0000"/>
                </a:solidFill>
              </a:rPr>
              <a:t>发挥设备的并行性</a:t>
            </a:r>
            <a:r>
              <a:rPr lang="zh-CN" altLang="zh-CN" dirty="0"/>
              <a:t>，提高设备利用率</a:t>
            </a:r>
            <a:endParaRPr lang="en-US" altLang="zh-CN" dirty="0"/>
          </a:p>
          <a:p>
            <a:pPr lvl="1" eaLnBrk="1" hangingPunct="1">
              <a:spcBef>
                <a:spcPts val="0"/>
              </a:spcBef>
            </a:pPr>
            <a:r>
              <a:rPr lang="zh-CN" altLang="zh-CN" dirty="0"/>
              <a:t>提供</a:t>
            </a:r>
            <a:r>
              <a:rPr lang="zh-CN" altLang="zh-CN" dirty="0">
                <a:solidFill>
                  <a:srgbClr val="FF0000"/>
                </a:solidFill>
              </a:rPr>
              <a:t>设备驱动程序</a:t>
            </a:r>
            <a:r>
              <a:rPr lang="zh-CN" altLang="zh-CN" dirty="0"/>
              <a:t>和</a:t>
            </a:r>
            <a:r>
              <a:rPr lang="zh-CN" altLang="zh-CN" dirty="0">
                <a:solidFill>
                  <a:srgbClr val="FF0000"/>
                </a:solidFill>
              </a:rPr>
              <a:t>中断处理程序</a:t>
            </a:r>
            <a:r>
              <a:rPr lang="zh-CN" altLang="zh-CN" dirty="0"/>
              <a:t>，为用户隐蔽硬件操作细节，提供简单的设备使用方法 </a:t>
            </a:r>
            <a:endParaRPr lang="en-US" altLang="zh-CN" dirty="0"/>
          </a:p>
          <a:p>
            <a:pPr eaLnBrk="1" hangingPunct="1">
              <a:spcBef>
                <a:spcPts val="0"/>
              </a:spcBef>
            </a:pPr>
            <a:r>
              <a:rPr lang="zh-CN" altLang="en-US" dirty="0">
                <a:latin typeface="华文新魏"/>
                <a:ea typeface="华文新魏"/>
              </a:rPr>
              <a:t>核心功能</a:t>
            </a:r>
            <a:endParaRPr lang="en-US" altLang="zh-CN" dirty="0">
              <a:latin typeface="华文新魏"/>
              <a:ea typeface="华文新魏"/>
            </a:endParaRPr>
          </a:p>
          <a:p>
            <a:pPr lvl="1" eaLnBrk="1" hangingPunct="1">
              <a:spcBef>
                <a:spcPts val="0"/>
              </a:spcBef>
            </a:pPr>
            <a:r>
              <a:rPr lang="zh-CN" altLang="en-US" dirty="0">
                <a:latin typeface="华文新魏"/>
                <a:ea typeface="华文新魏"/>
              </a:rPr>
              <a:t>设备中断处理</a:t>
            </a:r>
            <a:endParaRPr lang="zh-CN" altLang="en-US" dirty="0">
              <a:latin typeface="华文新魏"/>
              <a:ea typeface="华文新魏"/>
            </a:endParaRPr>
          </a:p>
          <a:p>
            <a:pPr lvl="1" eaLnBrk="1" hangingPunct="1">
              <a:spcBef>
                <a:spcPts val="0"/>
              </a:spcBef>
            </a:pPr>
            <a:r>
              <a:rPr lang="zh-CN" altLang="en-US" dirty="0">
                <a:latin typeface="华文新魏"/>
                <a:ea typeface="华文新魏"/>
              </a:rPr>
              <a:t>缓冲区管理</a:t>
            </a:r>
            <a:endParaRPr lang="zh-CN" altLang="en-US" dirty="0">
              <a:latin typeface="华文新魏"/>
              <a:ea typeface="华文新魏"/>
            </a:endParaRPr>
          </a:p>
          <a:p>
            <a:pPr lvl="1" eaLnBrk="1" hangingPunct="1">
              <a:spcBef>
                <a:spcPts val="0"/>
              </a:spcBef>
            </a:pPr>
            <a:r>
              <a:rPr lang="zh-CN" altLang="en-US" dirty="0">
                <a:latin typeface="华文新魏"/>
                <a:ea typeface="华文新魏"/>
              </a:rPr>
              <a:t>设备独立性</a:t>
            </a:r>
            <a:endParaRPr lang="en-US" altLang="zh-CN" dirty="0">
              <a:latin typeface="华文新魏"/>
              <a:ea typeface="华文新魏"/>
            </a:endParaRPr>
          </a:p>
          <a:p>
            <a:pPr lvl="2" eaLnBrk="1" hangingPunct="1">
              <a:spcBef>
                <a:spcPts val="0"/>
              </a:spcBef>
            </a:pPr>
            <a:r>
              <a:rPr lang="zh-CN" altLang="en-US" dirty="0">
                <a:latin typeface="华文新魏"/>
                <a:ea typeface="华文新魏"/>
              </a:rPr>
              <a:t>实现逻辑设备到物理设备之间的映射</a:t>
            </a:r>
            <a:endParaRPr lang="zh-CN" altLang="en-US" dirty="0">
              <a:latin typeface="华文新魏"/>
              <a:ea typeface="华文新魏"/>
            </a:endParaRPr>
          </a:p>
          <a:p>
            <a:pPr lvl="1" eaLnBrk="1" hangingPunct="1">
              <a:spcBef>
                <a:spcPts val="0"/>
              </a:spcBef>
            </a:pPr>
            <a:r>
              <a:rPr lang="zh-CN" altLang="en-US" dirty="0">
                <a:latin typeface="华文新魏"/>
                <a:ea typeface="华文新魏"/>
              </a:rPr>
              <a:t>设备的分配和回收</a:t>
            </a:r>
            <a:endParaRPr lang="zh-CN" altLang="en-US" dirty="0">
              <a:latin typeface="华文新魏"/>
              <a:ea typeface="华文新魏"/>
            </a:endParaRPr>
          </a:p>
          <a:p>
            <a:pPr lvl="1" eaLnBrk="1" hangingPunct="1">
              <a:spcBef>
                <a:spcPts val="0"/>
              </a:spcBef>
            </a:pPr>
            <a:r>
              <a:rPr lang="zh-CN" altLang="en-US" dirty="0">
                <a:latin typeface="华文新魏"/>
                <a:ea typeface="华文新魏"/>
              </a:rPr>
              <a:t>共享型设备的驱动调度</a:t>
            </a:r>
            <a:endParaRPr lang="zh-CN" altLang="en-US" dirty="0">
              <a:latin typeface="华文新魏"/>
              <a:ea typeface="华文新魏"/>
            </a:endParaRPr>
          </a:p>
          <a:p>
            <a:pPr lvl="1" eaLnBrk="1" hangingPunct="1">
              <a:spcBef>
                <a:spcPts val="0"/>
              </a:spcBef>
            </a:pPr>
            <a:r>
              <a:rPr lang="zh-CN" altLang="en-US" dirty="0">
                <a:latin typeface="华文新魏"/>
                <a:ea typeface="华文新魏"/>
              </a:rPr>
              <a:t>虚拟设备</a:t>
            </a:r>
            <a:endParaRPr lang="zh-CN" altLang="en-US"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2" name="Rectangle 38"/>
          <p:cNvSpPr>
            <a:spLocks noChangeArrowheads="1"/>
          </p:cNvSpPr>
          <p:nvPr/>
        </p:nvSpPr>
        <p:spPr bwMode="auto">
          <a:xfrm>
            <a:off x="1187624" y="2803525"/>
            <a:ext cx="6840537" cy="1995488"/>
          </a:xfrm>
          <a:prstGeom prst="rect">
            <a:avLst/>
          </a:prstGeom>
          <a:solidFill>
            <a:srgbClr val="CCFFCC"/>
          </a:solidFill>
          <a:ln w="19050">
            <a:solidFill>
              <a:srgbClr val="000000"/>
            </a:solidFill>
            <a:miter lim="800000"/>
          </a:ln>
          <a:effectLst>
            <a:outerShdw dist="107763" dir="2700000" algn="ctr" rotWithShape="0">
              <a:srgbClr val="808080"/>
            </a:outerShdw>
          </a:effectLst>
        </p:spPr>
        <p:txBody>
          <a:bodyPr/>
          <a:lstStyle/>
          <a:p>
            <a:pPr>
              <a:defRPr/>
            </a:pPr>
            <a:endParaRPr lang="zh-CN" altLang="en-US"/>
          </a:p>
        </p:txBody>
      </p:sp>
      <p:sp>
        <p:nvSpPr>
          <p:cNvPr id="5124" name="Text Box 53"/>
          <p:cNvSpPr txBox="1">
            <a:spLocks noChangeArrowheads="1"/>
          </p:cNvSpPr>
          <p:nvPr/>
        </p:nvSpPr>
        <p:spPr bwMode="auto">
          <a:xfrm>
            <a:off x="6307311" y="1858963"/>
            <a:ext cx="661988" cy="500062"/>
          </a:xfrm>
          <a:prstGeom prst="rect">
            <a:avLst/>
          </a:prstGeom>
          <a:noFill/>
          <a:ln w="9525">
            <a:noFill/>
            <a:miter lim="800000"/>
          </a:ln>
        </p:spPr>
        <p:txBody>
          <a:bodyPr/>
          <a:lstStyle/>
          <a:p>
            <a:pPr algn="ctr"/>
            <a:r>
              <a:rPr lang="en-US" altLang="zh-CN" sz="1800" b="1">
                <a:solidFill>
                  <a:srgbClr val="FF3399"/>
                </a:solidFill>
                <a:ea typeface="华文新魏"/>
              </a:rPr>
              <a:t>…</a:t>
            </a:r>
            <a:endParaRPr lang="en-US" altLang="zh-CN" sz="1800" b="1">
              <a:solidFill>
                <a:srgbClr val="FF3399"/>
              </a:solidFill>
              <a:latin typeface="华文新魏"/>
              <a:ea typeface="华文新魏"/>
            </a:endParaRPr>
          </a:p>
        </p:txBody>
      </p:sp>
      <p:grpSp>
        <p:nvGrpSpPr>
          <p:cNvPr id="5125" name="Group 1034"/>
          <p:cNvGrpSpPr/>
          <p:nvPr/>
        </p:nvGrpSpPr>
        <p:grpSpPr bwMode="auto">
          <a:xfrm>
            <a:off x="1332086" y="2803525"/>
            <a:ext cx="6740525" cy="931863"/>
            <a:chOff x="902" y="1766"/>
            <a:chExt cx="4246" cy="587"/>
          </a:xfrm>
        </p:grpSpPr>
        <p:sp>
          <p:nvSpPr>
            <p:cNvPr id="5148" name="Text Box 39"/>
            <p:cNvSpPr txBox="1">
              <a:spLocks noChangeArrowheads="1"/>
            </p:cNvSpPr>
            <p:nvPr/>
          </p:nvSpPr>
          <p:spPr bwMode="auto">
            <a:xfrm>
              <a:off x="902" y="1766"/>
              <a:ext cx="695" cy="315"/>
            </a:xfrm>
            <a:prstGeom prst="rect">
              <a:avLst/>
            </a:prstGeom>
            <a:noFill/>
            <a:ln w="9525">
              <a:noFill/>
              <a:miter lim="800000"/>
            </a:ln>
          </p:spPr>
          <p:txBody>
            <a:bodyPr lIns="0" tIns="36000" rIns="0" bIns="0"/>
            <a:lstStyle/>
            <a:p>
              <a:pPr algn="ctr"/>
              <a:r>
                <a:rPr lang="zh-CN" altLang="en-US" sz="1800" b="1" dirty="0">
                  <a:solidFill>
                    <a:srgbClr val="800080"/>
                  </a:solidFill>
                  <a:latin typeface="华文新魏"/>
                  <a:ea typeface="华文新魏"/>
                </a:rPr>
                <a:t>财务系统</a:t>
              </a:r>
              <a:endParaRPr lang="zh-CN" altLang="en-US" sz="1800" b="1" dirty="0">
                <a:solidFill>
                  <a:srgbClr val="800080"/>
                </a:solidFill>
                <a:latin typeface="华文新魏"/>
                <a:ea typeface="华文新魏"/>
              </a:endParaRPr>
            </a:p>
          </p:txBody>
        </p:sp>
        <p:sp>
          <p:nvSpPr>
            <p:cNvPr id="5149" name="Text Box 40"/>
            <p:cNvSpPr txBox="1">
              <a:spLocks noChangeArrowheads="1"/>
            </p:cNvSpPr>
            <p:nvPr/>
          </p:nvSpPr>
          <p:spPr bwMode="auto">
            <a:xfrm>
              <a:off x="1673" y="1766"/>
              <a:ext cx="695" cy="315"/>
            </a:xfrm>
            <a:prstGeom prst="rect">
              <a:avLst/>
            </a:prstGeom>
            <a:noFill/>
            <a:ln w="9525">
              <a:noFill/>
              <a:miter lim="800000"/>
            </a:ln>
          </p:spPr>
          <p:txBody>
            <a:bodyPr lIns="0" tIns="36000" rIns="0" bIns="0"/>
            <a:lstStyle/>
            <a:p>
              <a:pPr algn="ctr"/>
              <a:r>
                <a:rPr lang="zh-CN" altLang="en-US" sz="1800" b="1">
                  <a:solidFill>
                    <a:srgbClr val="800080"/>
                  </a:solidFill>
                  <a:latin typeface="华文新魏"/>
                  <a:ea typeface="华文新魏"/>
                </a:rPr>
                <a:t>航空订票</a:t>
              </a:r>
              <a:endParaRPr lang="zh-CN" altLang="en-US" sz="1800" b="1">
                <a:solidFill>
                  <a:srgbClr val="800080"/>
                </a:solidFill>
                <a:latin typeface="华文新魏"/>
                <a:ea typeface="华文新魏"/>
              </a:endParaRPr>
            </a:p>
          </p:txBody>
        </p:sp>
        <p:sp>
          <p:nvSpPr>
            <p:cNvPr id="5150" name="Text Box 41"/>
            <p:cNvSpPr txBox="1">
              <a:spLocks noChangeArrowheads="1"/>
            </p:cNvSpPr>
            <p:nvPr/>
          </p:nvSpPr>
          <p:spPr bwMode="auto">
            <a:xfrm>
              <a:off x="2507" y="1766"/>
              <a:ext cx="695" cy="315"/>
            </a:xfrm>
            <a:prstGeom prst="rect">
              <a:avLst/>
            </a:prstGeom>
            <a:noFill/>
            <a:ln w="9525">
              <a:noFill/>
              <a:miter lim="800000"/>
            </a:ln>
          </p:spPr>
          <p:txBody>
            <a:bodyPr lIns="0" tIns="36000" rIns="0" bIns="0"/>
            <a:lstStyle/>
            <a:p>
              <a:pPr algn="ctr"/>
              <a:r>
                <a:rPr lang="zh-CN" altLang="en-US" sz="1800" b="1">
                  <a:solidFill>
                    <a:srgbClr val="800080"/>
                  </a:solidFill>
                  <a:latin typeface="华文新魏"/>
                  <a:ea typeface="华文新魏"/>
                </a:rPr>
                <a:t>上网浏览</a:t>
              </a:r>
              <a:endParaRPr lang="zh-CN" altLang="en-US" sz="1800" b="1">
                <a:solidFill>
                  <a:srgbClr val="800080"/>
                </a:solidFill>
                <a:latin typeface="华文新魏"/>
                <a:ea typeface="华文新魏"/>
              </a:endParaRPr>
            </a:p>
          </p:txBody>
        </p:sp>
        <p:sp>
          <p:nvSpPr>
            <p:cNvPr id="5151" name="Text Box 42"/>
            <p:cNvSpPr txBox="1">
              <a:spLocks noChangeArrowheads="1"/>
            </p:cNvSpPr>
            <p:nvPr/>
          </p:nvSpPr>
          <p:spPr bwMode="auto">
            <a:xfrm>
              <a:off x="3341" y="1766"/>
              <a:ext cx="695" cy="315"/>
            </a:xfrm>
            <a:prstGeom prst="rect">
              <a:avLst/>
            </a:prstGeom>
            <a:noFill/>
            <a:ln w="9525">
              <a:noFill/>
              <a:miter lim="800000"/>
            </a:ln>
          </p:spPr>
          <p:txBody>
            <a:bodyPr lIns="0" tIns="36000" rIns="0" bIns="0"/>
            <a:lstStyle/>
            <a:p>
              <a:pPr algn="ctr"/>
              <a:r>
                <a:rPr lang="zh-CN" altLang="en-US" sz="1800" b="1">
                  <a:solidFill>
                    <a:srgbClr val="800080"/>
                  </a:solidFill>
                  <a:latin typeface="华文新魏"/>
                  <a:ea typeface="华文新魏"/>
                </a:rPr>
                <a:t>电子商务</a:t>
              </a:r>
              <a:endParaRPr lang="zh-CN" altLang="en-US" sz="1800" b="1">
                <a:solidFill>
                  <a:srgbClr val="800080"/>
                </a:solidFill>
                <a:latin typeface="华文新魏"/>
                <a:ea typeface="华文新魏"/>
              </a:endParaRPr>
            </a:p>
          </p:txBody>
        </p:sp>
        <p:sp>
          <p:nvSpPr>
            <p:cNvPr id="5152" name="Text Box 43"/>
            <p:cNvSpPr txBox="1">
              <a:spLocks noChangeArrowheads="1"/>
            </p:cNvSpPr>
            <p:nvPr/>
          </p:nvSpPr>
          <p:spPr bwMode="auto">
            <a:xfrm>
              <a:off x="4453" y="1766"/>
              <a:ext cx="695" cy="315"/>
            </a:xfrm>
            <a:prstGeom prst="rect">
              <a:avLst/>
            </a:prstGeom>
            <a:noFill/>
            <a:ln w="9525">
              <a:noFill/>
              <a:miter lim="800000"/>
            </a:ln>
          </p:spPr>
          <p:txBody>
            <a:bodyPr lIns="0" tIns="36000" rIns="0" bIns="0"/>
            <a:lstStyle/>
            <a:p>
              <a:pPr algn="ctr"/>
              <a:r>
                <a:rPr lang="zh-CN" altLang="en-US" sz="1800" b="1">
                  <a:solidFill>
                    <a:srgbClr val="800080"/>
                  </a:solidFill>
                  <a:latin typeface="华文新魏"/>
                  <a:ea typeface="华文新魏"/>
                </a:rPr>
                <a:t>科学计算</a:t>
              </a:r>
              <a:endParaRPr lang="zh-CN" altLang="en-US" sz="1800" b="1">
                <a:solidFill>
                  <a:srgbClr val="800080"/>
                </a:solidFill>
                <a:latin typeface="华文新魏"/>
                <a:ea typeface="华文新魏"/>
              </a:endParaRPr>
            </a:p>
          </p:txBody>
        </p:sp>
        <p:sp>
          <p:nvSpPr>
            <p:cNvPr id="5153" name="Text Box 45"/>
            <p:cNvSpPr txBox="1">
              <a:spLocks noChangeArrowheads="1"/>
            </p:cNvSpPr>
            <p:nvPr/>
          </p:nvSpPr>
          <p:spPr bwMode="auto">
            <a:xfrm>
              <a:off x="2444" y="2039"/>
              <a:ext cx="1036" cy="314"/>
            </a:xfrm>
            <a:prstGeom prst="rect">
              <a:avLst/>
            </a:prstGeom>
            <a:noFill/>
            <a:ln w="9525">
              <a:noFill/>
              <a:miter lim="800000"/>
            </a:ln>
          </p:spPr>
          <p:txBody>
            <a:bodyPr lIns="0" tIns="0" rIns="0" bIns="0"/>
            <a:lstStyle/>
            <a:p>
              <a:pPr algn="ctr"/>
              <a:r>
                <a:rPr lang="en-US" altLang="zh-CN" sz="1800" b="1" dirty="0">
                  <a:solidFill>
                    <a:srgbClr val="FF0000"/>
                  </a:solidFill>
                  <a:latin typeface="华文新魏"/>
                  <a:ea typeface="华文新魏"/>
                </a:rPr>
                <a:t>(</a:t>
              </a:r>
              <a:r>
                <a:rPr lang="zh-CN" altLang="en-US" sz="1800" b="1" dirty="0">
                  <a:solidFill>
                    <a:srgbClr val="FF0000"/>
                  </a:solidFill>
                  <a:latin typeface="华文新魏"/>
                  <a:ea typeface="华文新魏"/>
                </a:rPr>
                <a:t>应用软件</a:t>
              </a:r>
              <a:r>
                <a:rPr lang="en-US" altLang="zh-CN" sz="1800" b="1" dirty="0">
                  <a:solidFill>
                    <a:srgbClr val="FF0000"/>
                  </a:solidFill>
                  <a:latin typeface="华文新魏"/>
                  <a:ea typeface="华文新魏"/>
                </a:rPr>
                <a:t>)</a:t>
              </a:r>
              <a:endParaRPr lang="en-US" altLang="zh-CN" sz="1800" b="1" dirty="0">
                <a:solidFill>
                  <a:srgbClr val="FF0000"/>
                </a:solidFill>
                <a:latin typeface="华文新魏"/>
                <a:ea typeface="华文新魏"/>
              </a:endParaRPr>
            </a:p>
          </p:txBody>
        </p:sp>
        <p:sp>
          <p:nvSpPr>
            <p:cNvPr id="5154" name="Text Box 54"/>
            <p:cNvSpPr txBox="1">
              <a:spLocks noChangeArrowheads="1"/>
            </p:cNvSpPr>
            <p:nvPr/>
          </p:nvSpPr>
          <p:spPr bwMode="auto">
            <a:xfrm>
              <a:off x="4036" y="1766"/>
              <a:ext cx="417" cy="315"/>
            </a:xfrm>
            <a:prstGeom prst="rect">
              <a:avLst/>
            </a:prstGeom>
            <a:noFill/>
            <a:ln w="9525">
              <a:noFill/>
              <a:miter lim="800000"/>
            </a:ln>
          </p:spPr>
          <p:txBody>
            <a:bodyPr/>
            <a:lstStyle/>
            <a:p>
              <a:pPr algn="ctr"/>
              <a:r>
                <a:rPr lang="en-US" altLang="zh-CN" sz="1800" b="1">
                  <a:solidFill>
                    <a:srgbClr val="800080"/>
                  </a:solidFill>
                  <a:ea typeface="华文新魏"/>
                </a:rPr>
                <a:t>…</a:t>
              </a:r>
              <a:endParaRPr lang="en-US" altLang="zh-CN" sz="1800" b="1">
                <a:solidFill>
                  <a:srgbClr val="800080"/>
                </a:solidFill>
                <a:latin typeface="华文新魏"/>
                <a:ea typeface="华文新魏"/>
              </a:endParaRPr>
            </a:p>
          </p:txBody>
        </p:sp>
      </p:grpSp>
      <p:sp>
        <p:nvSpPr>
          <p:cNvPr id="5126" name="Line 56"/>
          <p:cNvSpPr>
            <a:spLocks noChangeShapeType="1"/>
          </p:cNvSpPr>
          <p:nvPr/>
        </p:nvSpPr>
        <p:spPr bwMode="auto">
          <a:xfrm>
            <a:off x="1894061" y="2359025"/>
            <a:ext cx="0" cy="444500"/>
          </a:xfrm>
          <a:prstGeom prst="line">
            <a:avLst/>
          </a:prstGeom>
          <a:noFill/>
          <a:ln w="19050">
            <a:solidFill>
              <a:srgbClr val="000000"/>
            </a:solidFill>
            <a:round/>
            <a:tailEnd type="stealth" w="med" len="med"/>
          </a:ln>
        </p:spPr>
        <p:txBody>
          <a:bodyPr tIns="36000"/>
          <a:lstStyle/>
          <a:p>
            <a:endParaRPr lang="zh-CN" altLang="en-US"/>
          </a:p>
        </p:txBody>
      </p:sp>
      <p:sp>
        <p:nvSpPr>
          <p:cNvPr id="5127" name="Line 57"/>
          <p:cNvSpPr>
            <a:spLocks noChangeShapeType="1"/>
          </p:cNvSpPr>
          <p:nvPr/>
        </p:nvSpPr>
        <p:spPr bwMode="auto">
          <a:xfrm>
            <a:off x="3218036" y="2359025"/>
            <a:ext cx="0" cy="444500"/>
          </a:xfrm>
          <a:prstGeom prst="line">
            <a:avLst/>
          </a:prstGeom>
          <a:noFill/>
          <a:ln w="19050">
            <a:solidFill>
              <a:srgbClr val="000000"/>
            </a:solidFill>
            <a:round/>
            <a:tailEnd type="stealth" w="med" len="med"/>
          </a:ln>
        </p:spPr>
        <p:txBody>
          <a:bodyPr tIns="36000"/>
          <a:lstStyle/>
          <a:p>
            <a:endParaRPr lang="zh-CN" altLang="en-US"/>
          </a:p>
        </p:txBody>
      </p:sp>
      <p:sp>
        <p:nvSpPr>
          <p:cNvPr id="5128" name="Line 58"/>
          <p:cNvSpPr>
            <a:spLocks noChangeShapeType="1"/>
          </p:cNvSpPr>
          <p:nvPr/>
        </p:nvSpPr>
        <p:spPr bwMode="auto">
          <a:xfrm>
            <a:off x="4542011" y="2359025"/>
            <a:ext cx="0" cy="444500"/>
          </a:xfrm>
          <a:prstGeom prst="line">
            <a:avLst/>
          </a:prstGeom>
          <a:noFill/>
          <a:ln w="19050">
            <a:solidFill>
              <a:srgbClr val="000000"/>
            </a:solidFill>
            <a:round/>
            <a:tailEnd type="stealth" w="med" len="med"/>
          </a:ln>
        </p:spPr>
        <p:txBody>
          <a:bodyPr tIns="36000"/>
          <a:lstStyle/>
          <a:p>
            <a:endParaRPr lang="zh-CN" altLang="en-US"/>
          </a:p>
        </p:txBody>
      </p:sp>
      <p:sp>
        <p:nvSpPr>
          <p:cNvPr id="5129" name="Line 59"/>
          <p:cNvSpPr>
            <a:spLocks noChangeShapeType="1"/>
          </p:cNvSpPr>
          <p:nvPr/>
        </p:nvSpPr>
        <p:spPr bwMode="auto">
          <a:xfrm>
            <a:off x="5645324" y="2359025"/>
            <a:ext cx="0" cy="527050"/>
          </a:xfrm>
          <a:prstGeom prst="line">
            <a:avLst/>
          </a:prstGeom>
          <a:noFill/>
          <a:ln w="19050">
            <a:solidFill>
              <a:srgbClr val="000000"/>
            </a:solidFill>
            <a:round/>
            <a:tailEnd type="stealth" w="med" len="med"/>
          </a:ln>
        </p:spPr>
        <p:txBody>
          <a:bodyPr tIns="36000"/>
          <a:lstStyle/>
          <a:p>
            <a:endParaRPr lang="zh-CN" altLang="en-US"/>
          </a:p>
        </p:txBody>
      </p:sp>
      <p:sp>
        <p:nvSpPr>
          <p:cNvPr id="5130" name="Line 60"/>
          <p:cNvSpPr>
            <a:spLocks noChangeShapeType="1"/>
          </p:cNvSpPr>
          <p:nvPr/>
        </p:nvSpPr>
        <p:spPr bwMode="auto">
          <a:xfrm>
            <a:off x="7410624" y="2359025"/>
            <a:ext cx="0" cy="444500"/>
          </a:xfrm>
          <a:prstGeom prst="line">
            <a:avLst/>
          </a:prstGeom>
          <a:noFill/>
          <a:ln w="19050">
            <a:solidFill>
              <a:srgbClr val="000000"/>
            </a:solidFill>
            <a:round/>
            <a:tailEnd type="stealth" w="med" len="med"/>
          </a:ln>
        </p:spPr>
        <p:txBody>
          <a:bodyPr tIns="36000"/>
          <a:lstStyle/>
          <a:p>
            <a:endParaRPr lang="zh-CN" altLang="en-US"/>
          </a:p>
        </p:txBody>
      </p:sp>
      <p:sp>
        <p:nvSpPr>
          <p:cNvPr id="11325" name="Text Box 61"/>
          <p:cNvSpPr txBox="1">
            <a:spLocks noChangeArrowheads="1"/>
          </p:cNvSpPr>
          <p:nvPr/>
        </p:nvSpPr>
        <p:spPr bwMode="auto">
          <a:xfrm>
            <a:off x="6969299" y="1700213"/>
            <a:ext cx="1103312" cy="658812"/>
          </a:xfrm>
          <a:prstGeom prst="rect">
            <a:avLst/>
          </a:prstGeom>
          <a:solidFill>
            <a:srgbClr val="FFCCCC"/>
          </a:solidFill>
          <a:ln w="19050">
            <a:solidFill>
              <a:srgbClr val="000000"/>
            </a:solidFill>
            <a:miter lim="800000"/>
          </a:ln>
          <a:effectLst>
            <a:outerShdw dist="107763" dir="18900000" algn="ctr" rotWithShape="0">
              <a:srgbClr val="808080"/>
            </a:outerShdw>
          </a:effectLst>
        </p:spPr>
        <p:txBody>
          <a:bodyPr/>
          <a:lstStyle/>
          <a:p>
            <a:pPr>
              <a:defRPr/>
            </a:pPr>
            <a:r>
              <a:rPr lang="zh-CN" altLang="en-US" sz="1800" b="1">
                <a:solidFill>
                  <a:srgbClr val="3366FF"/>
                </a:solidFill>
                <a:latin typeface="华文新魏"/>
                <a:ea typeface="华文新魏"/>
              </a:rPr>
              <a:t>用户</a:t>
            </a:r>
            <a:r>
              <a:rPr lang="en-US" altLang="zh-CN" sz="1800" b="1">
                <a:solidFill>
                  <a:srgbClr val="3366FF"/>
                </a:solidFill>
                <a:latin typeface="华文新魏"/>
                <a:ea typeface="华文新魏"/>
              </a:rPr>
              <a:t>n</a:t>
            </a:r>
            <a:endParaRPr lang="en-US" altLang="zh-CN" sz="1800" b="1">
              <a:solidFill>
                <a:srgbClr val="3366FF"/>
              </a:solidFill>
              <a:latin typeface="华文新魏"/>
              <a:ea typeface="华文新魏"/>
            </a:endParaRPr>
          </a:p>
        </p:txBody>
      </p:sp>
      <p:sp>
        <p:nvSpPr>
          <p:cNvPr id="11326" name="Text Box 62"/>
          <p:cNvSpPr txBox="1">
            <a:spLocks noChangeArrowheads="1"/>
          </p:cNvSpPr>
          <p:nvPr/>
        </p:nvSpPr>
        <p:spPr bwMode="auto">
          <a:xfrm>
            <a:off x="5203999" y="1700213"/>
            <a:ext cx="1103312" cy="658812"/>
          </a:xfrm>
          <a:prstGeom prst="rect">
            <a:avLst/>
          </a:prstGeom>
          <a:solidFill>
            <a:srgbClr val="FFCCCC"/>
          </a:solidFill>
          <a:ln w="19050">
            <a:solidFill>
              <a:srgbClr val="000000"/>
            </a:solidFill>
            <a:miter lim="800000"/>
          </a:ln>
          <a:effectLst>
            <a:outerShdw dist="107763" dir="18900000" algn="ctr" rotWithShape="0">
              <a:srgbClr val="808080"/>
            </a:outerShdw>
          </a:effectLst>
        </p:spPr>
        <p:txBody>
          <a:bodyPr/>
          <a:lstStyle/>
          <a:p>
            <a:pPr>
              <a:defRPr/>
            </a:pPr>
            <a:r>
              <a:rPr lang="zh-CN" altLang="en-US" sz="1800" b="1">
                <a:solidFill>
                  <a:srgbClr val="3366FF"/>
                </a:solidFill>
                <a:latin typeface="华文新魏"/>
                <a:ea typeface="华文新魏"/>
              </a:rPr>
              <a:t>用户</a:t>
            </a:r>
            <a:r>
              <a:rPr lang="en-US" altLang="zh-CN" sz="1800" b="1">
                <a:solidFill>
                  <a:srgbClr val="3366FF"/>
                </a:solidFill>
                <a:latin typeface="华文新魏"/>
                <a:ea typeface="华文新魏"/>
              </a:rPr>
              <a:t>4</a:t>
            </a:r>
            <a:endParaRPr lang="en-US" altLang="zh-CN" sz="1800" b="1">
              <a:solidFill>
                <a:srgbClr val="3366FF"/>
              </a:solidFill>
              <a:latin typeface="华文新魏"/>
              <a:ea typeface="华文新魏"/>
            </a:endParaRPr>
          </a:p>
        </p:txBody>
      </p:sp>
      <p:sp>
        <p:nvSpPr>
          <p:cNvPr id="11327" name="Text Box 63"/>
          <p:cNvSpPr txBox="1">
            <a:spLocks noChangeArrowheads="1"/>
          </p:cNvSpPr>
          <p:nvPr/>
        </p:nvSpPr>
        <p:spPr bwMode="auto">
          <a:xfrm>
            <a:off x="3880024" y="1700213"/>
            <a:ext cx="1103312" cy="658812"/>
          </a:xfrm>
          <a:prstGeom prst="rect">
            <a:avLst/>
          </a:prstGeom>
          <a:solidFill>
            <a:srgbClr val="FFCCCC"/>
          </a:solidFill>
          <a:ln w="19050">
            <a:solidFill>
              <a:srgbClr val="000000"/>
            </a:solidFill>
            <a:miter lim="800000"/>
          </a:ln>
          <a:effectLst>
            <a:outerShdw dist="107763" dir="18900000" algn="ctr" rotWithShape="0">
              <a:srgbClr val="808080"/>
            </a:outerShdw>
          </a:effectLst>
        </p:spPr>
        <p:txBody>
          <a:bodyPr/>
          <a:lstStyle/>
          <a:p>
            <a:pPr>
              <a:defRPr/>
            </a:pPr>
            <a:r>
              <a:rPr lang="zh-CN" altLang="en-US" sz="1800" b="1">
                <a:solidFill>
                  <a:srgbClr val="3366FF"/>
                </a:solidFill>
                <a:latin typeface="华文新魏"/>
                <a:ea typeface="华文新魏"/>
              </a:rPr>
              <a:t>用户</a:t>
            </a:r>
            <a:r>
              <a:rPr lang="en-US" altLang="zh-CN" sz="1800" b="1">
                <a:solidFill>
                  <a:srgbClr val="3366FF"/>
                </a:solidFill>
                <a:latin typeface="华文新魏"/>
                <a:ea typeface="华文新魏"/>
              </a:rPr>
              <a:t>3</a:t>
            </a:r>
            <a:endParaRPr lang="en-US" altLang="zh-CN" sz="1800" b="1">
              <a:solidFill>
                <a:srgbClr val="3366FF"/>
              </a:solidFill>
              <a:latin typeface="华文新魏"/>
              <a:ea typeface="华文新魏"/>
            </a:endParaRPr>
          </a:p>
        </p:txBody>
      </p:sp>
      <p:sp>
        <p:nvSpPr>
          <p:cNvPr id="11328" name="Text Box 64"/>
          <p:cNvSpPr txBox="1">
            <a:spLocks noChangeArrowheads="1"/>
          </p:cNvSpPr>
          <p:nvPr/>
        </p:nvSpPr>
        <p:spPr bwMode="auto">
          <a:xfrm>
            <a:off x="2556049" y="1700213"/>
            <a:ext cx="1103312" cy="658812"/>
          </a:xfrm>
          <a:prstGeom prst="rect">
            <a:avLst/>
          </a:prstGeom>
          <a:solidFill>
            <a:srgbClr val="FFCCCC"/>
          </a:solidFill>
          <a:ln w="19050">
            <a:solidFill>
              <a:srgbClr val="000000"/>
            </a:solidFill>
            <a:miter lim="800000"/>
          </a:ln>
          <a:effectLst>
            <a:outerShdw dist="107763" dir="18900000" algn="ctr" rotWithShape="0">
              <a:srgbClr val="808080"/>
            </a:outerShdw>
          </a:effectLst>
        </p:spPr>
        <p:txBody>
          <a:bodyPr/>
          <a:lstStyle/>
          <a:p>
            <a:pPr>
              <a:defRPr/>
            </a:pPr>
            <a:r>
              <a:rPr lang="zh-CN" altLang="en-US" sz="1800" b="1">
                <a:solidFill>
                  <a:srgbClr val="3366FF"/>
                </a:solidFill>
                <a:latin typeface="华文新魏"/>
                <a:ea typeface="华文新魏"/>
              </a:rPr>
              <a:t>用户</a:t>
            </a:r>
            <a:r>
              <a:rPr lang="en-US" altLang="zh-CN" sz="1800" b="1">
                <a:solidFill>
                  <a:srgbClr val="3366FF"/>
                </a:solidFill>
                <a:latin typeface="华文新魏"/>
                <a:ea typeface="华文新魏"/>
              </a:rPr>
              <a:t>2</a:t>
            </a:r>
            <a:endParaRPr lang="en-US" altLang="zh-CN" sz="1800" b="1">
              <a:solidFill>
                <a:srgbClr val="3366FF"/>
              </a:solidFill>
              <a:latin typeface="华文新魏"/>
              <a:ea typeface="华文新魏"/>
            </a:endParaRPr>
          </a:p>
        </p:txBody>
      </p:sp>
      <p:sp>
        <p:nvSpPr>
          <p:cNvPr id="11329" name="Text Box 65"/>
          <p:cNvSpPr txBox="1">
            <a:spLocks noChangeArrowheads="1"/>
          </p:cNvSpPr>
          <p:nvPr/>
        </p:nvSpPr>
        <p:spPr bwMode="auto">
          <a:xfrm>
            <a:off x="1232074" y="1700213"/>
            <a:ext cx="1103312" cy="658812"/>
          </a:xfrm>
          <a:prstGeom prst="rect">
            <a:avLst/>
          </a:prstGeom>
          <a:solidFill>
            <a:srgbClr val="FFCCCC"/>
          </a:solidFill>
          <a:ln w="19050">
            <a:solidFill>
              <a:srgbClr val="000000"/>
            </a:solidFill>
            <a:miter lim="800000"/>
          </a:ln>
          <a:effectLst>
            <a:outerShdw dist="107763" dir="18900000" algn="ctr" rotWithShape="0">
              <a:srgbClr val="808080"/>
            </a:outerShdw>
          </a:effectLst>
        </p:spPr>
        <p:txBody>
          <a:bodyPr/>
          <a:lstStyle/>
          <a:p>
            <a:pPr>
              <a:defRPr/>
            </a:pPr>
            <a:r>
              <a:rPr lang="zh-CN" altLang="en-US" sz="1800" b="1" dirty="0">
                <a:solidFill>
                  <a:srgbClr val="3366FF"/>
                </a:solidFill>
                <a:latin typeface="华文新魏"/>
                <a:ea typeface="华文新魏"/>
              </a:rPr>
              <a:t>用户</a:t>
            </a:r>
            <a:r>
              <a:rPr lang="en-US" altLang="zh-CN" sz="1800" b="1" dirty="0">
                <a:solidFill>
                  <a:srgbClr val="3366FF"/>
                </a:solidFill>
                <a:latin typeface="华文新魏"/>
                <a:ea typeface="华文新魏"/>
              </a:rPr>
              <a:t>1</a:t>
            </a:r>
            <a:endParaRPr lang="en-US" altLang="zh-CN" sz="1800" b="1" dirty="0">
              <a:solidFill>
                <a:srgbClr val="3366FF"/>
              </a:solidFill>
              <a:latin typeface="华文新魏"/>
              <a:ea typeface="华文新魏"/>
            </a:endParaRPr>
          </a:p>
        </p:txBody>
      </p:sp>
      <p:grpSp>
        <p:nvGrpSpPr>
          <p:cNvPr id="5136" name="Group 1033"/>
          <p:cNvGrpSpPr/>
          <p:nvPr/>
        </p:nvGrpSpPr>
        <p:grpSpPr bwMode="auto">
          <a:xfrm>
            <a:off x="1740074" y="3652838"/>
            <a:ext cx="5516562" cy="1493837"/>
            <a:chOff x="1180" y="2315"/>
            <a:chExt cx="3475" cy="941"/>
          </a:xfrm>
        </p:grpSpPr>
        <p:sp>
          <p:nvSpPr>
            <p:cNvPr id="11308" name="Rectangle 44"/>
            <p:cNvSpPr>
              <a:spLocks noChangeArrowheads="1"/>
            </p:cNvSpPr>
            <p:nvPr/>
          </p:nvSpPr>
          <p:spPr bwMode="auto">
            <a:xfrm>
              <a:off x="1180" y="2315"/>
              <a:ext cx="3475" cy="941"/>
            </a:xfrm>
            <a:prstGeom prst="rect">
              <a:avLst/>
            </a:prstGeom>
            <a:solidFill>
              <a:srgbClr val="FFFFD3"/>
            </a:solidFill>
            <a:ln w="19050">
              <a:solidFill>
                <a:srgbClr val="000000"/>
              </a:solidFill>
              <a:miter lim="800000"/>
            </a:ln>
            <a:effectLst>
              <a:outerShdw dist="107763" dir="2700000" algn="ctr" rotWithShape="0">
                <a:srgbClr val="808080"/>
              </a:outerShdw>
            </a:effectLst>
          </p:spPr>
          <p:txBody>
            <a:bodyPr/>
            <a:lstStyle/>
            <a:p>
              <a:pPr>
                <a:defRPr/>
              </a:pPr>
              <a:endParaRPr lang="zh-CN" altLang="en-US"/>
            </a:p>
          </p:txBody>
        </p:sp>
        <p:sp>
          <p:nvSpPr>
            <p:cNvPr id="5142" name="Text Box 46"/>
            <p:cNvSpPr txBox="1">
              <a:spLocks noChangeArrowheads="1"/>
            </p:cNvSpPr>
            <p:nvPr/>
          </p:nvSpPr>
          <p:spPr bwMode="auto">
            <a:xfrm>
              <a:off x="1319" y="2315"/>
              <a:ext cx="695" cy="313"/>
            </a:xfrm>
            <a:prstGeom prst="rect">
              <a:avLst/>
            </a:prstGeom>
            <a:noFill/>
            <a:ln w="9525">
              <a:noFill/>
              <a:miter lim="800000"/>
            </a:ln>
          </p:spPr>
          <p:txBody>
            <a:bodyPr lIns="0" tIns="36000" rIns="0" bIns="0"/>
            <a:lstStyle/>
            <a:p>
              <a:pPr algn="ctr"/>
              <a:r>
                <a:rPr lang="zh-CN" altLang="en-US" sz="1800" b="1" dirty="0">
                  <a:solidFill>
                    <a:srgbClr val="408000"/>
                  </a:solidFill>
                  <a:latin typeface="华文新魏"/>
                  <a:ea typeface="华文新魏"/>
                </a:rPr>
                <a:t>编译程序</a:t>
              </a:r>
              <a:endParaRPr lang="zh-CN" altLang="en-US" sz="1800" b="1" dirty="0">
                <a:solidFill>
                  <a:srgbClr val="408000"/>
                </a:solidFill>
                <a:latin typeface="华文新魏"/>
                <a:ea typeface="华文新魏"/>
              </a:endParaRPr>
            </a:p>
          </p:txBody>
        </p:sp>
        <p:sp>
          <p:nvSpPr>
            <p:cNvPr id="5143" name="Text Box 47"/>
            <p:cNvSpPr txBox="1">
              <a:spLocks noChangeArrowheads="1"/>
            </p:cNvSpPr>
            <p:nvPr/>
          </p:nvSpPr>
          <p:spPr bwMode="auto">
            <a:xfrm>
              <a:off x="2014" y="2315"/>
              <a:ext cx="695" cy="313"/>
            </a:xfrm>
            <a:prstGeom prst="rect">
              <a:avLst/>
            </a:prstGeom>
            <a:noFill/>
            <a:ln w="9525">
              <a:noFill/>
              <a:miter lim="800000"/>
            </a:ln>
          </p:spPr>
          <p:txBody>
            <a:bodyPr lIns="0" tIns="36000" rIns="0" bIns="0"/>
            <a:lstStyle/>
            <a:p>
              <a:pPr algn="ctr"/>
              <a:r>
                <a:rPr lang="zh-CN" altLang="en-US" sz="1800" b="1">
                  <a:solidFill>
                    <a:srgbClr val="408000"/>
                  </a:solidFill>
                  <a:latin typeface="华文新魏"/>
                  <a:ea typeface="华文新魏"/>
                </a:rPr>
                <a:t>汇编程序</a:t>
              </a:r>
              <a:endParaRPr lang="zh-CN" altLang="en-US" sz="1800" b="1">
                <a:solidFill>
                  <a:srgbClr val="408000"/>
                </a:solidFill>
                <a:latin typeface="华文新魏"/>
                <a:ea typeface="华文新魏"/>
              </a:endParaRPr>
            </a:p>
          </p:txBody>
        </p:sp>
        <p:sp>
          <p:nvSpPr>
            <p:cNvPr id="5144" name="Text Box 48"/>
            <p:cNvSpPr txBox="1">
              <a:spLocks noChangeArrowheads="1"/>
            </p:cNvSpPr>
            <p:nvPr/>
          </p:nvSpPr>
          <p:spPr bwMode="auto">
            <a:xfrm>
              <a:off x="2848" y="2315"/>
              <a:ext cx="695" cy="313"/>
            </a:xfrm>
            <a:prstGeom prst="rect">
              <a:avLst/>
            </a:prstGeom>
            <a:noFill/>
            <a:ln w="9525">
              <a:noFill/>
              <a:miter lim="800000"/>
            </a:ln>
          </p:spPr>
          <p:txBody>
            <a:bodyPr lIns="0" tIns="36000" rIns="0" bIns="0"/>
            <a:lstStyle/>
            <a:p>
              <a:pPr algn="just"/>
              <a:r>
                <a:rPr lang="zh-CN" altLang="en-US" sz="1800" b="1">
                  <a:solidFill>
                    <a:srgbClr val="408000"/>
                  </a:solidFill>
                  <a:latin typeface="华文新魏"/>
                  <a:ea typeface="华文新魏"/>
                </a:rPr>
                <a:t>数据库</a:t>
              </a:r>
              <a:endParaRPr lang="zh-CN" altLang="en-US" sz="1800" b="1">
                <a:solidFill>
                  <a:srgbClr val="408000"/>
                </a:solidFill>
                <a:latin typeface="华文新魏"/>
                <a:ea typeface="华文新魏"/>
              </a:endParaRPr>
            </a:p>
            <a:p>
              <a:endParaRPr lang="en-US" altLang="zh-CN" sz="1800" b="1">
                <a:solidFill>
                  <a:srgbClr val="408000"/>
                </a:solidFill>
                <a:latin typeface="华文新魏"/>
                <a:ea typeface="华文新魏"/>
              </a:endParaRPr>
            </a:p>
          </p:txBody>
        </p:sp>
        <p:sp>
          <p:nvSpPr>
            <p:cNvPr id="5145" name="Text Box 50"/>
            <p:cNvSpPr txBox="1">
              <a:spLocks noChangeArrowheads="1"/>
            </p:cNvSpPr>
            <p:nvPr/>
          </p:nvSpPr>
          <p:spPr bwMode="auto">
            <a:xfrm>
              <a:off x="2431" y="2591"/>
              <a:ext cx="973" cy="277"/>
            </a:xfrm>
            <a:prstGeom prst="rect">
              <a:avLst/>
            </a:prstGeom>
            <a:noFill/>
            <a:ln w="9525">
              <a:noFill/>
              <a:miter lim="800000"/>
            </a:ln>
          </p:spPr>
          <p:txBody>
            <a:bodyPr lIns="0" tIns="0" rIns="0" bIns="0"/>
            <a:lstStyle/>
            <a:p>
              <a:pPr algn="ctr"/>
              <a:r>
                <a:rPr lang="en-US" altLang="zh-CN" sz="1800" b="1" dirty="0">
                  <a:solidFill>
                    <a:srgbClr val="FF0000"/>
                  </a:solidFill>
                  <a:latin typeface="华文新魏"/>
                  <a:ea typeface="华文新魏"/>
                </a:rPr>
                <a:t>(</a:t>
              </a:r>
              <a:r>
                <a:rPr lang="zh-CN" altLang="en-US" sz="1800" b="1" dirty="0">
                  <a:solidFill>
                    <a:srgbClr val="FF0000"/>
                  </a:solidFill>
                  <a:latin typeface="华文新魏"/>
                  <a:ea typeface="华文新魏"/>
                </a:rPr>
                <a:t>支撑软件</a:t>
              </a:r>
              <a:r>
                <a:rPr lang="en-US" altLang="zh-CN" sz="1800" b="1" dirty="0">
                  <a:solidFill>
                    <a:srgbClr val="FF0000"/>
                  </a:solidFill>
                  <a:latin typeface="华文新魏"/>
                  <a:ea typeface="华文新魏"/>
                </a:rPr>
                <a:t>)</a:t>
              </a:r>
              <a:endParaRPr lang="en-US" altLang="zh-CN" sz="1800" b="1" dirty="0">
                <a:solidFill>
                  <a:srgbClr val="FF0000"/>
                </a:solidFill>
                <a:latin typeface="华文新魏"/>
                <a:ea typeface="华文新魏"/>
              </a:endParaRPr>
            </a:p>
          </p:txBody>
        </p:sp>
        <p:sp>
          <p:nvSpPr>
            <p:cNvPr id="5146" name="Text Box 55"/>
            <p:cNvSpPr txBox="1">
              <a:spLocks noChangeArrowheads="1"/>
            </p:cNvSpPr>
            <p:nvPr/>
          </p:nvSpPr>
          <p:spPr bwMode="auto">
            <a:xfrm>
              <a:off x="3480" y="2315"/>
              <a:ext cx="493" cy="316"/>
            </a:xfrm>
            <a:prstGeom prst="rect">
              <a:avLst/>
            </a:prstGeom>
            <a:noFill/>
            <a:ln w="9525">
              <a:noFill/>
              <a:miter lim="800000"/>
            </a:ln>
          </p:spPr>
          <p:txBody>
            <a:bodyPr/>
            <a:lstStyle/>
            <a:p>
              <a:pPr algn="just"/>
              <a:r>
                <a:rPr lang="en-US" altLang="zh-CN" sz="1800" b="1">
                  <a:solidFill>
                    <a:srgbClr val="408000"/>
                  </a:solidFill>
                  <a:ea typeface="华文新魏"/>
                </a:rPr>
                <a:t>…</a:t>
              </a:r>
              <a:endParaRPr lang="en-US" altLang="zh-CN" sz="1800" b="1">
                <a:solidFill>
                  <a:srgbClr val="408000"/>
                </a:solidFill>
                <a:latin typeface="华文新魏"/>
                <a:ea typeface="华文新魏"/>
              </a:endParaRPr>
            </a:p>
          </p:txBody>
        </p:sp>
        <p:sp>
          <p:nvSpPr>
            <p:cNvPr id="5147" name="Text Box 66"/>
            <p:cNvSpPr txBox="1">
              <a:spLocks noChangeArrowheads="1"/>
            </p:cNvSpPr>
            <p:nvPr/>
          </p:nvSpPr>
          <p:spPr bwMode="auto">
            <a:xfrm>
              <a:off x="3897" y="2315"/>
              <a:ext cx="695" cy="313"/>
            </a:xfrm>
            <a:prstGeom prst="rect">
              <a:avLst/>
            </a:prstGeom>
            <a:noFill/>
            <a:ln w="9525">
              <a:noFill/>
              <a:miter lim="800000"/>
            </a:ln>
          </p:spPr>
          <p:txBody>
            <a:bodyPr lIns="0" tIns="36000" rIns="0" bIns="0"/>
            <a:lstStyle/>
            <a:p>
              <a:pPr algn="ctr"/>
              <a:r>
                <a:rPr lang="zh-CN" altLang="en-US" sz="1800" b="1">
                  <a:solidFill>
                    <a:srgbClr val="408000"/>
                  </a:solidFill>
                  <a:latin typeface="华文新魏"/>
                  <a:ea typeface="华文新魏"/>
                </a:rPr>
                <a:t>实用程序</a:t>
              </a:r>
              <a:endParaRPr lang="zh-CN" altLang="en-US" sz="1800" b="1">
                <a:solidFill>
                  <a:srgbClr val="408000"/>
                </a:solidFill>
                <a:latin typeface="华文新魏"/>
                <a:ea typeface="华文新魏"/>
              </a:endParaRPr>
            </a:p>
            <a:p>
              <a:endParaRPr lang="en-US" altLang="zh-CN" sz="1800" b="1">
                <a:solidFill>
                  <a:srgbClr val="408000"/>
                </a:solidFill>
                <a:latin typeface="华文新魏"/>
                <a:ea typeface="华文新魏"/>
              </a:endParaRPr>
            </a:p>
          </p:txBody>
        </p:sp>
      </p:grpSp>
      <p:grpSp>
        <p:nvGrpSpPr>
          <p:cNvPr id="5137" name="Group 1032"/>
          <p:cNvGrpSpPr/>
          <p:nvPr/>
        </p:nvGrpSpPr>
        <p:grpSpPr bwMode="auto">
          <a:xfrm>
            <a:off x="3286299" y="4514850"/>
            <a:ext cx="2427287" cy="1228725"/>
            <a:chOff x="2109" y="3203"/>
            <a:chExt cx="1529" cy="774"/>
          </a:xfrm>
        </p:grpSpPr>
        <p:sp>
          <p:nvSpPr>
            <p:cNvPr id="11313" name="Rectangle 49"/>
            <p:cNvSpPr>
              <a:spLocks noChangeArrowheads="1"/>
            </p:cNvSpPr>
            <p:nvPr/>
          </p:nvSpPr>
          <p:spPr bwMode="auto">
            <a:xfrm>
              <a:off x="2109" y="3203"/>
              <a:ext cx="1529" cy="774"/>
            </a:xfrm>
            <a:prstGeom prst="rect">
              <a:avLst/>
            </a:prstGeom>
            <a:solidFill>
              <a:srgbClr val="66FF66"/>
            </a:solidFill>
            <a:ln w="19050">
              <a:solidFill>
                <a:srgbClr val="000000"/>
              </a:solidFill>
              <a:miter lim="800000"/>
            </a:ln>
            <a:effectLst>
              <a:outerShdw dist="107763" dir="2700000" algn="ctr" rotWithShape="0">
                <a:srgbClr val="808080"/>
              </a:outerShdw>
            </a:effectLst>
          </p:spPr>
          <p:txBody>
            <a:bodyPr/>
            <a:lstStyle/>
            <a:p>
              <a:pPr>
                <a:defRPr/>
              </a:pPr>
              <a:endParaRPr lang="zh-CN" altLang="en-US"/>
            </a:p>
          </p:txBody>
        </p:sp>
        <p:sp>
          <p:nvSpPr>
            <p:cNvPr id="5140" name="Text Box 51"/>
            <p:cNvSpPr txBox="1">
              <a:spLocks noChangeArrowheads="1"/>
            </p:cNvSpPr>
            <p:nvPr/>
          </p:nvSpPr>
          <p:spPr bwMode="auto">
            <a:xfrm>
              <a:off x="2245" y="3294"/>
              <a:ext cx="1251" cy="479"/>
            </a:xfrm>
            <a:prstGeom prst="rect">
              <a:avLst/>
            </a:prstGeom>
            <a:noFill/>
            <a:ln w="9525">
              <a:noFill/>
              <a:miter lim="800000"/>
            </a:ln>
          </p:spPr>
          <p:txBody>
            <a:bodyPr lIns="0" tIns="0" rIns="0" bIns="0"/>
            <a:lstStyle/>
            <a:p>
              <a:pPr algn="ctr"/>
              <a:r>
                <a:rPr lang="zh-CN" altLang="en-US" sz="1800" b="1" dirty="0">
                  <a:solidFill>
                    <a:srgbClr val="0070C0"/>
                  </a:solidFill>
                  <a:latin typeface="华文新魏"/>
                  <a:ea typeface="华文新魏"/>
                </a:rPr>
                <a:t>操作系统</a:t>
              </a:r>
              <a:endParaRPr lang="zh-CN" altLang="en-US" sz="1800" b="1" dirty="0">
                <a:solidFill>
                  <a:srgbClr val="0070C0"/>
                </a:solidFill>
                <a:latin typeface="华文新魏"/>
                <a:ea typeface="华文新魏"/>
              </a:endParaRPr>
            </a:p>
            <a:p>
              <a:pPr algn="ctr"/>
              <a:r>
                <a:rPr lang="en-US" altLang="zh-CN" sz="1800" b="1" dirty="0">
                  <a:solidFill>
                    <a:srgbClr val="FF0000"/>
                  </a:solidFill>
                  <a:latin typeface="华文新魏"/>
                  <a:ea typeface="华文新魏"/>
                </a:rPr>
                <a:t>(</a:t>
              </a:r>
              <a:r>
                <a:rPr lang="zh-CN" altLang="en-US" sz="1800" b="1" dirty="0">
                  <a:solidFill>
                    <a:srgbClr val="FF0000"/>
                  </a:solidFill>
                  <a:latin typeface="华文新魏"/>
                  <a:ea typeface="华文新魏"/>
                </a:rPr>
                <a:t>系统软件</a:t>
              </a:r>
              <a:r>
                <a:rPr lang="en-US" altLang="zh-CN" sz="1800" b="1" dirty="0">
                  <a:solidFill>
                    <a:srgbClr val="FF0000"/>
                  </a:solidFill>
                  <a:latin typeface="华文新魏"/>
                  <a:ea typeface="华文新魏"/>
                </a:rPr>
                <a:t>)</a:t>
              </a:r>
              <a:endParaRPr lang="en-US" altLang="zh-CN" sz="1800" b="1" dirty="0">
                <a:solidFill>
                  <a:srgbClr val="FF0000"/>
                </a:solidFill>
                <a:latin typeface="华文新魏"/>
                <a:ea typeface="华文新魏"/>
              </a:endParaRPr>
            </a:p>
            <a:p>
              <a:pPr algn="ctr"/>
              <a:endParaRPr lang="en-US" altLang="zh-CN" sz="1800" b="1" dirty="0">
                <a:solidFill>
                  <a:srgbClr val="FF3399"/>
                </a:solidFill>
                <a:latin typeface="华文新魏"/>
                <a:ea typeface="华文新魏"/>
              </a:endParaRPr>
            </a:p>
            <a:p>
              <a:pPr algn="ctr"/>
              <a:endParaRPr lang="en-US" altLang="zh-CN" sz="1800" b="1" dirty="0">
                <a:solidFill>
                  <a:srgbClr val="FF3399"/>
                </a:solidFill>
                <a:latin typeface="华文新魏"/>
                <a:ea typeface="华文新魏"/>
              </a:endParaRPr>
            </a:p>
            <a:p>
              <a:pPr algn="ctr"/>
              <a:endParaRPr lang="en-US" altLang="zh-CN" sz="1800" b="1" dirty="0">
                <a:solidFill>
                  <a:srgbClr val="FF3399"/>
                </a:solidFill>
                <a:latin typeface="华文新魏"/>
                <a:ea typeface="华文新魏"/>
              </a:endParaRPr>
            </a:p>
            <a:p>
              <a:pPr algn="ctr"/>
              <a:endParaRPr lang="en-US" altLang="zh-CN" sz="1800" b="1" dirty="0">
                <a:solidFill>
                  <a:srgbClr val="FF3399"/>
                </a:solidFill>
                <a:latin typeface="华文新魏"/>
                <a:ea typeface="华文新魏"/>
              </a:endParaRPr>
            </a:p>
          </p:txBody>
        </p:sp>
      </p:grpSp>
      <p:sp>
        <p:nvSpPr>
          <p:cNvPr id="11316" name="Text Box 52"/>
          <p:cNvSpPr txBox="1">
            <a:spLocks noChangeArrowheads="1"/>
          </p:cNvSpPr>
          <p:nvPr/>
        </p:nvSpPr>
        <p:spPr bwMode="auto">
          <a:xfrm>
            <a:off x="3719686" y="5391150"/>
            <a:ext cx="1544638" cy="879475"/>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108000" rIns="0" bIns="0"/>
          <a:lstStyle/>
          <a:p>
            <a:pPr algn="ctr">
              <a:defRPr/>
            </a:pPr>
            <a:r>
              <a:rPr lang="zh-CN" altLang="en-US" sz="1800" b="1" dirty="0">
                <a:solidFill>
                  <a:srgbClr val="000090"/>
                </a:solidFill>
                <a:latin typeface="华文新魏"/>
                <a:ea typeface="华文新魏"/>
              </a:rPr>
              <a:t>计算机硬件</a:t>
            </a:r>
            <a:endParaRPr lang="zh-CN" altLang="en-US" sz="1800" b="1" dirty="0">
              <a:solidFill>
                <a:srgbClr val="000090"/>
              </a:solidFill>
              <a:latin typeface="华文新魏"/>
              <a:ea typeface="华文新魏"/>
            </a:endParaRPr>
          </a:p>
        </p:txBody>
      </p:sp>
      <p:sp>
        <p:nvSpPr>
          <p:cNvPr id="2" name="标题 1"/>
          <p:cNvSpPr>
            <a:spLocks noGrp="1"/>
          </p:cNvSpPr>
          <p:nvPr>
            <p:ph type="title"/>
          </p:nvPr>
        </p:nvSpPr>
        <p:spPr/>
        <p:txBody>
          <a:bodyPr/>
          <a:lstStyle/>
          <a:p>
            <a:r>
              <a:rPr kumimoji="1" lang="zh-CN" altLang="en-US" dirty="0"/>
              <a:t>计算机系统软、硬件层次结构</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a:rPr>
              <a:t>文件管理</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文件管理是针对</a:t>
            </a:r>
            <a:r>
              <a:rPr lang="zh-CN" altLang="zh-CN" dirty="0">
                <a:solidFill>
                  <a:srgbClr val="FF0000"/>
                </a:solidFill>
              </a:rPr>
              <a:t>信息资源</a:t>
            </a:r>
            <a:r>
              <a:rPr lang="zh-CN" altLang="zh-CN" dirty="0"/>
              <a:t>的管理</a:t>
            </a:r>
            <a:r>
              <a:rPr lang="zh-CN" altLang="en-US" dirty="0"/>
              <a:t>，</a:t>
            </a:r>
            <a:r>
              <a:rPr lang="zh-CN" altLang="zh-CN" dirty="0"/>
              <a:t>主要任务是对用户文件和系统文件进行有效管理 </a:t>
            </a:r>
            <a:endParaRPr lang="en-US" altLang="zh-CN" dirty="0">
              <a:latin typeface="华文新魏"/>
              <a:ea typeface="华文新魏"/>
            </a:endParaRPr>
          </a:p>
          <a:p>
            <a:pPr lvl="1" eaLnBrk="1" hangingPunct="1"/>
            <a:r>
              <a:rPr lang="zh-CN" altLang="en-US" dirty="0">
                <a:latin typeface="华文新魏"/>
                <a:ea typeface="华文新魏"/>
              </a:rPr>
              <a:t>文件逻辑组织方法</a:t>
            </a:r>
            <a:endParaRPr lang="zh-CN" altLang="en-US" dirty="0">
              <a:latin typeface="华文新魏"/>
              <a:ea typeface="华文新魏"/>
            </a:endParaRPr>
          </a:p>
          <a:p>
            <a:pPr lvl="1" eaLnBrk="1" hangingPunct="1"/>
            <a:r>
              <a:rPr lang="zh-CN" altLang="en-US" dirty="0">
                <a:latin typeface="华文新魏"/>
                <a:ea typeface="华文新魏"/>
              </a:rPr>
              <a:t>文件物理组织方法</a:t>
            </a:r>
            <a:endParaRPr lang="zh-CN" altLang="en-US" dirty="0">
              <a:latin typeface="华文新魏"/>
              <a:ea typeface="华文新魏"/>
            </a:endParaRPr>
          </a:p>
          <a:p>
            <a:pPr lvl="1" eaLnBrk="1" hangingPunct="1"/>
            <a:r>
              <a:rPr lang="zh-CN" altLang="en-US" dirty="0">
                <a:latin typeface="华文新魏"/>
                <a:ea typeface="华文新魏"/>
              </a:rPr>
              <a:t>文件存取和使用方法</a:t>
            </a:r>
            <a:endParaRPr lang="zh-CN" altLang="en-US" dirty="0">
              <a:latin typeface="华文新魏"/>
              <a:ea typeface="华文新魏"/>
            </a:endParaRPr>
          </a:p>
          <a:p>
            <a:pPr lvl="1" eaLnBrk="1" hangingPunct="1"/>
            <a:r>
              <a:rPr lang="zh-CN" altLang="en-US" dirty="0">
                <a:latin typeface="华文新魏"/>
                <a:ea typeface="华文新魏"/>
              </a:rPr>
              <a:t>文件目录管理</a:t>
            </a:r>
            <a:endParaRPr lang="zh-CN" altLang="en-US" dirty="0">
              <a:latin typeface="华文新魏"/>
              <a:ea typeface="华文新魏"/>
            </a:endParaRPr>
          </a:p>
          <a:p>
            <a:pPr lvl="1" eaLnBrk="1" hangingPunct="1"/>
            <a:r>
              <a:rPr lang="zh-CN" altLang="en-US" dirty="0">
                <a:latin typeface="华文新魏"/>
                <a:ea typeface="华文新魏"/>
              </a:rPr>
              <a:t>文件共享和安全性控制</a:t>
            </a:r>
            <a:endParaRPr lang="zh-CN" altLang="en-US" dirty="0">
              <a:latin typeface="华文新魏"/>
              <a:ea typeface="华文新魏"/>
            </a:endParaRPr>
          </a:p>
          <a:p>
            <a:pPr lvl="1" eaLnBrk="1" hangingPunct="1"/>
            <a:r>
              <a:rPr lang="zh-CN" altLang="en-US" dirty="0">
                <a:latin typeface="华文新魏"/>
                <a:ea typeface="华文新魏"/>
              </a:rPr>
              <a:t>文件存储空间管理</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a:rPr>
              <a:t>网络与通信管理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ea typeface="华文新魏"/>
              </a:rPr>
              <a:t>网络资源管理</a:t>
            </a:r>
            <a:endParaRPr lang="en-US" altLang="zh-CN" dirty="0">
              <a:latin typeface="华文新魏"/>
              <a:ea typeface="华文新魏"/>
            </a:endParaRPr>
          </a:p>
          <a:p>
            <a:pPr lvl="1" eaLnBrk="1" hangingPunct="1"/>
            <a:r>
              <a:rPr lang="zh-CN" altLang="zh-CN" dirty="0"/>
              <a:t>实现</a:t>
            </a:r>
            <a:r>
              <a:rPr lang="zh-CN" altLang="zh-CN" dirty="0">
                <a:solidFill>
                  <a:srgbClr val="FF0000"/>
                </a:solidFill>
              </a:rPr>
              <a:t>网上资源共享</a:t>
            </a:r>
            <a:r>
              <a:rPr lang="zh-CN" altLang="zh-CN" dirty="0"/>
              <a:t>，管理用户对资源的访问，保证信息资源的安全性和完整性 </a:t>
            </a:r>
            <a:endParaRPr lang="zh-CN" altLang="en-US" dirty="0">
              <a:latin typeface="华文新魏"/>
              <a:ea typeface="华文新魏"/>
            </a:endParaRPr>
          </a:p>
          <a:p>
            <a:pPr eaLnBrk="1" hangingPunct="1"/>
            <a:r>
              <a:rPr lang="zh-CN" altLang="en-US" dirty="0">
                <a:latin typeface="华文新魏"/>
                <a:ea typeface="华文新魏"/>
              </a:rPr>
              <a:t>数据通信管理</a:t>
            </a:r>
            <a:endParaRPr lang="en-US" altLang="zh-CN" dirty="0">
              <a:latin typeface="华文新魏"/>
              <a:ea typeface="华文新魏"/>
            </a:endParaRPr>
          </a:p>
          <a:p>
            <a:pPr lvl="1" eaLnBrk="1" hangingPunct="1"/>
            <a:r>
              <a:rPr lang="zh-CN" altLang="zh-CN" dirty="0"/>
              <a:t>按照</a:t>
            </a:r>
            <a:r>
              <a:rPr lang="zh-CN" altLang="zh-CN" dirty="0">
                <a:solidFill>
                  <a:srgbClr val="FF0000"/>
                </a:solidFill>
              </a:rPr>
              <a:t>通信协议</a:t>
            </a:r>
            <a:r>
              <a:rPr lang="zh-CN" altLang="zh-CN" dirty="0"/>
              <a:t>的规定，完成网络上计算机之间的信息传送 </a:t>
            </a:r>
            <a:endParaRPr lang="en-US" altLang="zh-CN" dirty="0">
              <a:latin typeface="华文新魏"/>
              <a:ea typeface="华文新魏"/>
            </a:endParaRPr>
          </a:p>
          <a:p>
            <a:pPr eaLnBrk="1" hangingPunct="1"/>
            <a:r>
              <a:rPr lang="en-US" altLang="zh-CN" dirty="0">
                <a:latin typeface="华文新魏"/>
                <a:ea typeface="华文新魏"/>
              </a:rPr>
              <a:t>应用服务</a:t>
            </a:r>
            <a:endParaRPr lang="en-US" altLang="zh-CN" dirty="0">
              <a:latin typeface="华文新魏"/>
              <a:ea typeface="华文新魏"/>
            </a:endParaRPr>
          </a:p>
          <a:p>
            <a:pPr lvl="1" eaLnBrk="1" hangingPunct="1"/>
            <a:r>
              <a:rPr lang="zh-CN" altLang="en-US" dirty="0">
                <a:latin typeface="华文新魏"/>
                <a:ea typeface="华文新魏"/>
              </a:rPr>
              <a:t>提供各种网络应用程序</a:t>
            </a:r>
            <a:endParaRPr lang="zh-CN" altLang="en-US" dirty="0">
              <a:latin typeface="华文新魏"/>
              <a:ea typeface="华文新魏"/>
            </a:endParaRPr>
          </a:p>
          <a:p>
            <a:pPr eaLnBrk="1" hangingPunct="1"/>
            <a:r>
              <a:rPr lang="zh-CN" altLang="en-US" dirty="0">
                <a:latin typeface="华文新魏"/>
                <a:ea typeface="华文新魏"/>
              </a:rPr>
              <a:t>网络管理</a:t>
            </a:r>
            <a:endParaRPr lang="en-US" altLang="zh-CN" dirty="0">
              <a:latin typeface="华文新魏"/>
              <a:ea typeface="华文新魏"/>
            </a:endParaRPr>
          </a:p>
          <a:p>
            <a:pPr lvl="1" eaLnBrk="1" hangingPunct="1"/>
            <a:r>
              <a:rPr lang="zh-CN" altLang="zh-CN" dirty="0"/>
              <a:t>故障管理、安全管理、性能管理 </a:t>
            </a:r>
            <a:endParaRPr lang="zh-CN" altLang="en-US"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rPr>
              <a:t>操作系统主要特性</a:t>
            </a:r>
            <a:endParaRPr kumimoji="1" lang="zh-CN" altLang="en-US" dirty="0"/>
          </a:p>
        </p:txBody>
      </p:sp>
      <p:sp>
        <p:nvSpPr>
          <p:cNvPr id="3" name="内容占位符 2"/>
          <p:cNvSpPr>
            <a:spLocks noGrp="1"/>
          </p:cNvSpPr>
          <p:nvPr>
            <p:ph idx="1"/>
          </p:nvPr>
        </p:nvSpPr>
        <p:spPr/>
        <p:txBody>
          <a:bodyPr/>
          <a:lstStyle/>
          <a:p>
            <a:r>
              <a:rPr lang="zh-CN" altLang="en-US" dirty="0">
                <a:latin typeface="华文新魏"/>
                <a:ea typeface="华文新魏"/>
              </a:rPr>
              <a:t>并发性（</a:t>
            </a:r>
            <a:r>
              <a:rPr lang="en-US" altLang="zh-CN" dirty="0">
                <a:latin typeface="华文新魏"/>
                <a:ea typeface="华文新魏"/>
              </a:rPr>
              <a:t>concurrency</a:t>
            </a:r>
            <a:r>
              <a:rPr lang="zh-CN" altLang="en-US" dirty="0">
                <a:latin typeface="华文新魏"/>
                <a:ea typeface="华文新魏"/>
              </a:rPr>
              <a:t>）</a:t>
            </a:r>
            <a:endParaRPr lang="en-US" altLang="zh-CN" dirty="0">
              <a:latin typeface="华文新魏"/>
              <a:ea typeface="华文新魏"/>
            </a:endParaRPr>
          </a:p>
          <a:p>
            <a:r>
              <a:rPr lang="zh-CN" altLang="en-US" dirty="0">
                <a:latin typeface="华文新魏"/>
                <a:ea typeface="华文新魏"/>
              </a:rPr>
              <a:t>共享性（</a:t>
            </a:r>
            <a:r>
              <a:rPr lang="en-US" altLang="zh-CN" dirty="0">
                <a:latin typeface="华文新魏"/>
                <a:ea typeface="华文新魏"/>
              </a:rPr>
              <a:t>sharing</a:t>
            </a:r>
            <a:r>
              <a:rPr lang="zh-CN" altLang="en-US" dirty="0">
                <a:latin typeface="华文新魏"/>
                <a:ea typeface="华文新魏"/>
              </a:rPr>
              <a:t>）</a:t>
            </a:r>
            <a:endParaRPr lang="en-US" altLang="zh-CN" dirty="0">
              <a:latin typeface="华文新魏"/>
              <a:ea typeface="华文新魏"/>
            </a:endParaRPr>
          </a:p>
          <a:p>
            <a:r>
              <a:rPr lang="zh-CN" altLang="en-US" dirty="0">
                <a:latin typeface="华文新魏"/>
                <a:ea typeface="华文新魏"/>
              </a:rPr>
              <a:t>异步性（</a:t>
            </a:r>
            <a:r>
              <a:rPr lang="en-US" altLang="zh-CN" dirty="0" err="1">
                <a:latin typeface="华文新魏"/>
                <a:ea typeface="华文新魏"/>
              </a:rPr>
              <a:t>asynchronism</a:t>
            </a:r>
            <a:r>
              <a:rPr lang="zh-CN" altLang="en-US" dirty="0">
                <a:latin typeface="华文新魏"/>
                <a:ea typeface="华文新魏"/>
              </a:rPr>
              <a:t>）</a:t>
            </a:r>
            <a:endParaRPr lang="en-US" altLang="zh-CN" dirty="0">
              <a:latin typeface="华文新魏"/>
              <a:ea typeface="华文新魏"/>
            </a:endParaRPr>
          </a:p>
          <a:p>
            <a:pPr lvl="1"/>
            <a:r>
              <a:rPr lang="zh-CN" altLang="en-US" dirty="0">
                <a:latin typeface="华文新魏"/>
                <a:ea typeface="华文新魏"/>
              </a:rPr>
              <a:t>也称随机性</a:t>
            </a:r>
            <a:endParaRPr lang="zh-CN" altLang="en-US"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rPr>
              <a:t>操作系统主要特性</a:t>
            </a:r>
            <a:r>
              <a:rPr lang="zh-CN" altLang="zh-CN" dirty="0">
                <a:latin typeface="华文新魏"/>
                <a:ea typeface="华文新魏"/>
              </a:rPr>
              <a:t>—</a:t>
            </a:r>
            <a:r>
              <a:rPr lang="zh-CN" altLang="en-US" dirty="0">
                <a:solidFill>
                  <a:srgbClr val="FF0000"/>
                </a:solidFill>
                <a:latin typeface="华文新魏"/>
                <a:ea typeface="华文新魏"/>
              </a:rPr>
              <a:t>并发性</a:t>
            </a:r>
            <a:endParaRPr kumimoji="1" lang="zh-CN" altLang="en-US" dirty="0">
              <a:solidFill>
                <a:srgbClr val="FF0000"/>
              </a:solidFill>
            </a:endParaRPr>
          </a:p>
        </p:txBody>
      </p:sp>
      <p:sp>
        <p:nvSpPr>
          <p:cNvPr id="3" name="内容占位符 2"/>
          <p:cNvSpPr>
            <a:spLocks noGrp="1"/>
          </p:cNvSpPr>
          <p:nvPr>
            <p:ph idx="1"/>
          </p:nvPr>
        </p:nvSpPr>
        <p:spPr/>
        <p:txBody>
          <a:bodyPr/>
          <a:lstStyle/>
          <a:p>
            <a:pPr eaLnBrk="1" hangingPunct="1"/>
            <a:r>
              <a:rPr lang="zh-CN" altLang="en-US" dirty="0">
                <a:latin typeface="华文新魏"/>
                <a:ea typeface="华文新魏"/>
              </a:rPr>
              <a:t>指两个或两个以上的事件或活动在</a:t>
            </a:r>
            <a:r>
              <a:rPr lang="zh-CN" altLang="en-US" dirty="0">
                <a:solidFill>
                  <a:srgbClr val="FF0000"/>
                </a:solidFill>
                <a:latin typeface="华文新魏"/>
                <a:ea typeface="华文新魏"/>
              </a:rPr>
              <a:t>同一时间间隔</a:t>
            </a:r>
            <a:r>
              <a:rPr lang="zh-CN" altLang="en-US" dirty="0">
                <a:latin typeface="华文新魏"/>
                <a:ea typeface="华文新魏"/>
              </a:rPr>
              <a:t>内发生</a:t>
            </a:r>
            <a:endParaRPr lang="zh-CN" altLang="en-US" dirty="0">
              <a:latin typeface="华文新魏"/>
              <a:ea typeface="华文新魏"/>
            </a:endParaRPr>
          </a:p>
          <a:p>
            <a:pPr lvl="1" eaLnBrk="1" hangingPunct="1"/>
            <a:r>
              <a:rPr lang="zh-CN" altLang="en-US" dirty="0">
                <a:latin typeface="华文新魏"/>
                <a:ea typeface="华文新魏"/>
              </a:rPr>
              <a:t>发挥并发性能够消除系统中部件和部件之间的相互等待</a:t>
            </a:r>
            <a:endParaRPr lang="en-US" altLang="zh-CN" dirty="0">
              <a:latin typeface="华文新魏"/>
              <a:ea typeface="华文新魏"/>
            </a:endParaRPr>
          </a:p>
          <a:p>
            <a:pPr lvl="1" eaLnBrk="1" hangingPunct="1"/>
            <a:r>
              <a:rPr lang="zh-CN" altLang="en-US" dirty="0">
                <a:latin typeface="华文新魏"/>
                <a:ea typeface="华文新魏"/>
              </a:rPr>
              <a:t>有效地改善系统</a:t>
            </a:r>
            <a:r>
              <a:rPr lang="zh-CN" altLang="en-US" dirty="0">
                <a:solidFill>
                  <a:srgbClr val="FF0000"/>
                </a:solidFill>
                <a:latin typeface="华文新魏"/>
                <a:ea typeface="华文新魏"/>
              </a:rPr>
              <a:t>资源利用率</a:t>
            </a:r>
            <a:r>
              <a:rPr lang="zh-CN" altLang="en-US" dirty="0">
                <a:latin typeface="华文新魏"/>
                <a:ea typeface="华文新魏"/>
              </a:rPr>
              <a:t>，改进</a:t>
            </a:r>
            <a:r>
              <a:rPr lang="zh-CN" altLang="en-US" dirty="0">
                <a:solidFill>
                  <a:srgbClr val="FF0000"/>
                </a:solidFill>
                <a:latin typeface="华文新魏"/>
                <a:ea typeface="华文新魏"/>
              </a:rPr>
              <a:t>系统吞吐率</a:t>
            </a:r>
            <a:r>
              <a:rPr lang="zh-CN" altLang="en-US" dirty="0">
                <a:latin typeface="华文新魏"/>
                <a:ea typeface="华文新魏"/>
              </a:rPr>
              <a:t>，提高系统效率</a:t>
            </a:r>
            <a:endParaRPr lang="zh-CN" altLang="en-US"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609600"/>
            <a:ext cx="7772400" cy="1143000"/>
          </a:xfrm>
        </p:spPr>
        <p:txBody>
          <a:bodyPr/>
          <a:lstStyle/>
          <a:p>
            <a:pPr eaLnBrk="1" hangingPunct="1"/>
            <a:br>
              <a:rPr lang="en-US" altLang="zh-CN" sz="4800" b="1" i="1"/>
            </a:br>
            <a:endParaRPr lang="en-US" altLang="zh-CN" sz="4800" b="1" i="1"/>
          </a:p>
        </p:txBody>
      </p:sp>
      <p:sp>
        <p:nvSpPr>
          <p:cNvPr id="6" name="标题 1"/>
          <p:cNvSpPr txBox="1"/>
          <p:nvPr/>
        </p:nvSpPr>
        <p:spPr bwMode="auto">
          <a:xfrm>
            <a:off x="755576" y="404664"/>
            <a:ext cx="7357564" cy="576262"/>
          </a:xfrm>
          <a:prstGeom prst="rect">
            <a:avLst/>
          </a:prstGeom>
          <a:noFill/>
          <a:ln>
            <a:noFill/>
          </a:ln>
        </p:spPr>
        <p:txBody>
          <a:bodyPr vert="horz" wrap="square" lIns="91440" tIns="45720" rIns="91440" bIns="45720" numCol="1" anchor="b" anchorCtr="0" compatLnSpc="1"/>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a:ea typeface="华文新魏"/>
              </a:rPr>
              <a:t>操作系统主要特性</a:t>
            </a:r>
            <a:r>
              <a:rPr lang="zh-CN" altLang="zh-CN" dirty="0">
                <a:latin typeface="华文新魏"/>
                <a:ea typeface="华文新魏"/>
              </a:rPr>
              <a:t>—</a:t>
            </a:r>
            <a:r>
              <a:rPr lang="zh-CN" altLang="en-US" dirty="0">
                <a:solidFill>
                  <a:srgbClr val="FF0000"/>
                </a:solidFill>
                <a:latin typeface="华文新魏"/>
                <a:ea typeface="华文新魏"/>
              </a:rPr>
              <a:t>并发性</a:t>
            </a:r>
            <a:endParaRPr kumimoji="1" lang="zh-CN" altLang="en-US" dirty="0">
              <a:solidFill>
                <a:srgbClr val="FF0000"/>
              </a:solidFill>
            </a:endParaRPr>
          </a:p>
        </p:txBody>
      </p:sp>
      <p:sp>
        <p:nvSpPr>
          <p:cNvPr id="3" name="内容占位符 2"/>
          <p:cNvSpPr>
            <a:spLocks noGrp="1"/>
          </p:cNvSpPr>
          <p:nvPr>
            <p:ph idx="1"/>
          </p:nvPr>
        </p:nvSpPr>
        <p:spPr/>
        <p:txBody>
          <a:bodyPr/>
          <a:lstStyle/>
          <a:p>
            <a:r>
              <a:rPr kumimoji="1" lang="zh-CN" altLang="en-US" dirty="0"/>
              <a:t>并发性使系统</a:t>
            </a:r>
            <a:r>
              <a:rPr kumimoji="1" lang="zh-CN" altLang="en-US" dirty="0">
                <a:solidFill>
                  <a:srgbClr val="FF0000"/>
                </a:solidFill>
              </a:rPr>
              <a:t>变得复杂化</a:t>
            </a:r>
            <a:r>
              <a:rPr kumimoji="1" lang="zh-CN" altLang="en-US" dirty="0"/>
              <a:t> </a:t>
            </a:r>
            <a:endParaRPr kumimoji="1" lang="zh-CN" altLang="en-US" dirty="0"/>
          </a:p>
          <a:p>
            <a:pPr lvl="1" eaLnBrk="1" hangingPunct="1"/>
            <a:r>
              <a:rPr lang="zh-CN" altLang="en-US" dirty="0">
                <a:latin typeface="华文新魏"/>
                <a:ea typeface="华文新魏"/>
              </a:rPr>
              <a:t>如何从一个</a:t>
            </a:r>
            <a:r>
              <a:rPr lang="zh-CN" altLang="en-US" dirty="0">
                <a:solidFill>
                  <a:srgbClr val="FF0000"/>
                </a:solidFill>
                <a:latin typeface="华文新魏"/>
                <a:ea typeface="华文新魏"/>
              </a:rPr>
              <a:t>活动切换</a:t>
            </a:r>
            <a:r>
              <a:rPr lang="zh-CN" altLang="en-US" dirty="0">
                <a:latin typeface="华文新魏"/>
                <a:ea typeface="华文新魏"/>
              </a:rPr>
              <a:t>到另一个活动</a:t>
            </a:r>
            <a:endParaRPr lang="zh-CN" altLang="en-US" dirty="0">
              <a:latin typeface="华文新魏"/>
              <a:ea typeface="华文新魏"/>
            </a:endParaRPr>
          </a:p>
          <a:p>
            <a:pPr lvl="1" eaLnBrk="1" hangingPunct="1"/>
            <a:r>
              <a:rPr lang="zh-CN" altLang="en-US" dirty="0">
                <a:latin typeface="华文新魏"/>
                <a:ea typeface="华文新魏"/>
              </a:rPr>
              <a:t>怎样将各个</a:t>
            </a:r>
            <a:r>
              <a:rPr lang="zh-CN" altLang="en-US" dirty="0">
                <a:solidFill>
                  <a:srgbClr val="FF0000"/>
                </a:solidFill>
                <a:latin typeface="华文新魏"/>
                <a:ea typeface="华文新魏"/>
              </a:rPr>
              <a:t>活动隔离</a:t>
            </a:r>
            <a:r>
              <a:rPr lang="zh-CN" altLang="en-US" dirty="0">
                <a:latin typeface="华文新魏"/>
                <a:ea typeface="华文新魏"/>
              </a:rPr>
              <a:t>开来，使之互不干扰，免遭对方破坏</a:t>
            </a:r>
            <a:endParaRPr lang="en-US" altLang="zh-CN" dirty="0">
              <a:latin typeface="华文新魏"/>
              <a:ea typeface="华文新魏"/>
            </a:endParaRPr>
          </a:p>
          <a:p>
            <a:pPr lvl="1" eaLnBrk="1" hangingPunct="1"/>
            <a:r>
              <a:rPr lang="zh-CN" altLang="en-US" dirty="0">
                <a:latin typeface="华文新魏"/>
                <a:ea typeface="华文新魏"/>
              </a:rPr>
              <a:t>怎样让多个</a:t>
            </a:r>
            <a:r>
              <a:rPr lang="zh-CN" altLang="en-US" dirty="0">
                <a:solidFill>
                  <a:srgbClr val="FF0000"/>
                </a:solidFill>
                <a:latin typeface="华文新魏"/>
                <a:ea typeface="华文新魏"/>
              </a:rPr>
              <a:t>活动协作</a:t>
            </a:r>
            <a:r>
              <a:rPr lang="zh-CN" altLang="en-US" dirty="0">
                <a:latin typeface="华文新魏"/>
                <a:ea typeface="华文新魏"/>
              </a:rPr>
              <a:t>完成任务</a:t>
            </a:r>
            <a:endParaRPr lang="zh-CN" altLang="en-US" dirty="0">
              <a:latin typeface="华文新魏"/>
              <a:ea typeface="华文新魏"/>
            </a:endParaRPr>
          </a:p>
          <a:p>
            <a:pPr lvl="1" eaLnBrk="1" hangingPunct="1"/>
            <a:r>
              <a:rPr lang="zh-CN" altLang="en-US" dirty="0">
                <a:latin typeface="华文新魏"/>
                <a:ea typeface="华文新魏"/>
              </a:rPr>
              <a:t>怎样协调多个活动对</a:t>
            </a:r>
            <a:r>
              <a:rPr lang="zh-CN" altLang="en-US" dirty="0">
                <a:solidFill>
                  <a:srgbClr val="FF0000"/>
                </a:solidFill>
                <a:latin typeface="华文新魏"/>
                <a:ea typeface="华文新魏"/>
              </a:rPr>
              <a:t>资源的竞争</a:t>
            </a:r>
            <a:endParaRPr lang="zh-CN" altLang="en-US" dirty="0">
              <a:solidFill>
                <a:srgbClr val="FF0000"/>
              </a:solidFill>
              <a:latin typeface="华文新魏"/>
              <a:ea typeface="华文新魏"/>
            </a:endParaRPr>
          </a:p>
          <a:p>
            <a:pPr lvl="1" eaLnBrk="1" hangingPunct="1"/>
            <a:r>
              <a:rPr lang="zh-CN" altLang="en-US" dirty="0">
                <a:latin typeface="华文新魏"/>
                <a:ea typeface="华文新魏"/>
              </a:rPr>
              <a:t>如何保证每个活动的</a:t>
            </a:r>
            <a:r>
              <a:rPr lang="zh-CN" altLang="en-US" dirty="0">
                <a:solidFill>
                  <a:srgbClr val="FF0000"/>
                </a:solidFill>
                <a:latin typeface="华文新魏"/>
                <a:ea typeface="华文新魏"/>
              </a:rPr>
              <a:t>资源不被</a:t>
            </a:r>
            <a:r>
              <a:rPr lang="zh-CN" altLang="en-US" dirty="0">
                <a:latin typeface="华文新魏"/>
                <a:ea typeface="华文新魏"/>
              </a:rPr>
              <a:t>其它进程</a:t>
            </a:r>
            <a:r>
              <a:rPr lang="zh-CN" altLang="en-US" dirty="0">
                <a:solidFill>
                  <a:srgbClr val="FF0000"/>
                </a:solidFill>
                <a:latin typeface="华文新魏"/>
                <a:ea typeface="华文新魏"/>
              </a:rPr>
              <a:t>侵犯</a:t>
            </a:r>
            <a:endParaRPr lang="en-US" altLang="zh-CN" dirty="0">
              <a:solidFill>
                <a:srgbClr val="FF0000"/>
              </a:solidFill>
              <a:latin typeface="华文新魏"/>
              <a:ea typeface="华文新魏"/>
            </a:endParaRPr>
          </a:p>
          <a:p>
            <a:pPr lvl="1" eaLnBrk="1" hangingPunct="1"/>
            <a:r>
              <a:rPr lang="zh-CN" altLang="en-US" dirty="0">
                <a:latin typeface="华文新魏"/>
                <a:ea typeface="华文新魏"/>
              </a:rPr>
              <a:t>多个活动共享文件数据时，如何保证</a:t>
            </a:r>
            <a:r>
              <a:rPr lang="zh-CN" altLang="en-US" dirty="0">
                <a:solidFill>
                  <a:srgbClr val="FF0000"/>
                </a:solidFill>
                <a:latin typeface="华文新魏"/>
                <a:ea typeface="华文新魏"/>
              </a:rPr>
              <a:t>数据的一致性</a:t>
            </a:r>
            <a:endParaRPr kumimoji="1" lang="zh-CN" altLang="en-US" dirty="0">
              <a:solidFill>
                <a:srgbClr val="FF0000"/>
              </a:solidFill>
            </a:endParaRPr>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rPr>
              <a:t>操作系统主要特性</a:t>
            </a:r>
            <a:r>
              <a:rPr lang="zh-CN" altLang="zh-CN" dirty="0">
                <a:latin typeface="华文新魏"/>
                <a:ea typeface="华文新魏"/>
              </a:rPr>
              <a:t>—</a:t>
            </a:r>
            <a:r>
              <a:rPr lang="zh-CN" altLang="en-US" dirty="0">
                <a:solidFill>
                  <a:srgbClr val="FF0000"/>
                </a:solidFill>
                <a:latin typeface="华文新魏"/>
                <a:ea typeface="华文新魏"/>
              </a:rPr>
              <a:t>并发性</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ea typeface="华文新魏"/>
              </a:rPr>
              <a:t>采用并发技术的系统称</a:t>
            </a:r>
            <a:r>
              <a:rPr lang="zh-CN" altLang="en-US" dirty="0">
                <a:solidFill>
                  <a:srgbClr val="FF0000"/>
                </a:solidFill>
                <a:latin typeface="华文新魏"/>
                <a:ea typeface="华文新魏"/>
              </a:rPr>
              <a:t>多任务系统</a:t>
            </a:r>
            <a:endParaRPr lang="zh-CN" altLang="en-US" dirty="0">
              <a:solidFill>
                <a:srgbClr val="FF0000"/>
              </a:solidFill>
              <a:latin typeface="华文新魏"/>
              <a:ea typeface="华文新魏"/>
            </a:endParaRPr>
          </a:p>
          <a:p>
            <a:pPr lvl="1" eaLnBrk="1" hangingPunct="1"/>
            <a:r>
              <a:rPr lang="zh-CN" altLang="en-US" dirty="0">
                <a:latin typeface="华文新魏"/>
                <a:ea typeface="华文新魏"/>
              </a:rPr>
              <a:t>并发的实质是一个物理</a:t>
            </a:r>
            <a:r>
              <a:rPr lang="en-US" altLang="zh-CN" dirty="0">
                <a:latin typeface="华文新魏"/>
                <a:ea typeface="华文新魏"/>
              </a:rPr>
              <a:t>CPU(</a:t>
            </a:r>
            <a:r>
              <a:rPr lang="zh-CN" altLang="en-US" dirty="0">
                <a:latin typeface="华文新魏"/>
                <a:ea typeface="华文新魏"/>
              </a:rPr>
              <a:t>也可以多个物理</a:t>
            </a:r>
            <a:r>
              <a:rPr lang="en-US" altLang="zh-CN" dirty="0">
                <a:latin typeface="华文新魏"/>
                <a:ea typeface="华文新魏"/>
              </a:rPr>
              <a:t>CPU) </a:t>
            </a:r>
            <a:r>
              <a:rPr lang="zh-CN" altLang="en-US" dirty="0">
                <a:latin typeface="华文新魏"/>
                <a:ea typeface="华文新魏"/>
              </a:rPr>
              <a:t>在若干道程序之间多路复用</a:t>
            </a:r>
            <a:endParaRPr lang="en-US" altLang="zh-CN" dirty="0">
              <a:latin typeface="华文新魏"/>
              <a:ea typeface="华文新魏"/>
            </a:endParaRPr>
          </a:p>
          <a:p>
            <a:pPr lvl="1" eaLnBrk="1" hangingPunct="1"/>
            <a:r>
              <a:rPr lang="zh-CN" altLang="en-US" dirty="0">
                <a:latin typeface="华文新魏"/>
                <a:ea typeface="华文新魏"/>
              </a:rPr>
              <a:t>并发性是对有限物理资源强制行使多用户共享以提高效率</a:t>
            </a:r>
            <a:endParaRPr lang="en-US" altLang="zh-CN" dirty="0">
              <a:latin typeface="华文新魏"/>
              <a:ea typeface="华文新魏"/>
            </a:endParaRPr>
          </a:p>
          <a:p>
            <a:pPr eaLnBrk="1" hangingPunct="1"/>
            <a:r>
              <a:rPr lang="zh-CN" altLang="en-US" dirty="0">
                <a:latin typeface="华文新魏"/>
                <a:ea typeface="华文新魏"/>
              </a:rPr>
              <a:t>实现并发技术的关键之一</a:t>
            </a:r>
            <a:r>
              <a:rPr lang="zh-CN" altLang="en-US" dirty="0">
                <a:solidFill>
                  <a:srgbClr val="292929"/>
                </a:solidFill>
                <a:latin typeface="华文新魏"/>
                <a:ea typeface="华文新魏"/>
              </a:rPr>
              <a:t>是</a:t>
            </a:r>
            <a:r>
              <a:rPr lang="zh-CN" altLang="en-US" dirty="0">
                <a:solidFill>
                  <a:srgbClr val="FF0000"/>
                </a:solidFill>
                <a:latin typeface="华文新魏"/>
                <a:ea typeface="华文新魏"/>
              </a:rPr>
              <a:t>如何对系统内的多个活动</a:t>
            </a:r>
            <a:r>
              <a:rPr lang="en-US" altLang="zh-CN" dirty="0">
                <a:solidFill>
                  <a:srgbClr val="FF0000"/>
                </a:solidFill>
                <a:latin typeface="华文新魏"/>
                <a:ea typeface="华文新魏"/>
              </a:rPr>
              <a:t>(</a:t>
            </a:r>
            <a:r>
              <a:rPr lang="zh-CN" altLang="en-US" dirty="0">
                <a:solidFill>
                  <a:srgbClr val="FF0000"/>
                </a:solidFill>
                <a:latin typeface="华文新魏"/>
                <a:ea typeface="华文新魏"/>
              </a:rPr>
              <a:t>进程</a:t>
            </a:r>
            <a:r>
              <a:rPr lang="en-US" altLang="zh-CN" dirty="0">
                <a:solidFill>
                  <a:srgbClr val="FF0000"/>
                </a:solidFill>
                <a:latin typeface="华文新魏"/>
                <a:ea typeface="华文新魏"/>
              </a:rPr>
              <a:t>)</a:t>
            </a:r>
            <a:r>
              <a:rPr lang="zh-CN" altLang="en-US" dirty="0">
                <a:solidFill>
                  <a:srgbClr val="FF0000"/>
                </a:solidFill>
                <a:latin typeface="华文新魏"/>
                <a:ea typeface="华文新魏"/>
              </a:rPr>
              <a:t>进行切换</a:t>
            </a:r>
            <a:endParaRPr lang="zh-CN" altLang="en-US" dirty="0">
              <a:solidFill>
                <a:srgbClr val="FF0000"/>
              </a:solidFill>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rPr>
              <a:t>操作系统主要特性</a:t>
            </a:r>
            <a:r>
              <a:rPr lang="zh-CN" altLang="zh-CN" dirty="0">
                <a:latin typeface="华文新魏"/>
                <a:ea typeface="华文新魏"/>
              </a:rPr>
              <a:t>—</a:t>
            </a:r>
            <a:r>
              <a:rPr lang="zh-CN" altLang="en-US" dirty="0">
                <a:solidFill>
                  <a:srgbClr val="FF0000"/>
                </a:solidFill>
                <a:latin typeface="华文新魏"/>
                <a:ea typeface="华文新魏"/>
              </a:rPr>
              <a:t>并发性</a:t>
            </a:r>
            <a:endParaRPr kumimoji="1" lang="zh-CN" altLang="en-US" dirty="0"/>
          </a:p>
        </p:txBody>
      </p:sp>
      <p:sp>
        <p:nvSpPr>
          <p:cNvPr id="3" name="内容占位符 2"/>
          <p:cNvSpPr>
            <a:spLocks noGrp="1"/>
          </p:cNvSpPr>
          <p:nvPr>
            <p:ph idx="1"/>
          </p:nvPr>
        </p:nvSpPr>
        <p:spPr/>
        <p:txBody>
          <a:bodyPr/>
          <a:lstStyle/>
          <a:p>
            <a:pPr marL="447675" lvl="1" indent="-447675">
              <a:buClr>
                <a:srgbClr val="CC6600"/>
              </a:buClr>
              <a:buSzPct val="70000"/>
              <a:buFont typeface="Wingdings" charset="2"/>
              <a:buChar char="n"/>
            </a:pPr>
            <a:r>
              <a:rPr kumimoji="1" lang="zh-CN" altLang="en-US" sz="2800" dirty="0">
                <a:solidFill>
                  <a:srgbClr val="FF0000"/>
                </a:solidFill>
                <a:ea typeface="华文新魏"/>
              </a:rPr>
              <a:t>并行性</a:t>
            </a:r>
            <a:r>
              <a:rPr kumimoji="1" lang="zh-CN" altLang="en-US" sz="2800" dirty="0">
                <a:ea typeface="华文新魏"/>
              </a:rPr>
              <a:t>（</a:t>
            </a:r>
            <a:r>
              <a:rPr kumimoji="1" lang="en-US" altLang="zh-CN" sz="2800" dirty="0">
                <a:ea typeface="华文新魏"/>
              </a:rPr>
              <a:t>Parallelism</a:t>
            </a:r>
            <a:r>
              <a:rPr kumimoji="1" lang="zh-CN" altLang="en-US" sz="2800" dirty="0">
                <a:ea typeface="华文新魏"/>
              </a:rPr>
              <a:t>）</a:t>
            </a:r>
            <a:endParaRPr kumimoji="1" lang="en-US" altLang="zh-CN" sz="2800" dirty="0"/>
          </a:p>
          <a:p>
            <a:pPr lvl="1" eaLnBrk="1" hangingPunct="1"/>
            <a:r>
              <a:rPr lang="zh-CN" altLang="en-US" dirty="0">
                <a:latin typeface="华文新魏"/>
                <a:ea typeface="华文新魏"/>
              </a:rPr>
              <a:t>指两个或两个以上的事件或活动在</a:t>
            </a:r>
            <a:r>
              <a:rPr lang="zh-CN" altLang="en-US" dirty="0">
                <a:solidFill>
                  <a:srgbClr val="0000FF"/>
                </a:solidFill>
                <a:latin typeface="华文新魏"/>
                <a:ea typeface="华文新魏"/>
              </a:rPr>
              <a:t>同一时刻发生</a:t>
            </a:r>
            <a:endParaRPr lang="en-US" altLang="zh-CN" dirty="0">
              <a:solidFill>
                <a:srgbClr val="0000FF"/>
              </a:solidFill>
              <a:latin typeface="华文新魏"/>
              <a:ea typeface="华文新魏"/>
            </a:endParaRPr>
          </a:p>
          <a:p>
            <a:pPr lvl="1" eaLnBrk="1" hangingPunct="1"/>
            <a:r>
              <a:rPr lang="zh-CN" altLang="en-US" dirty="0">
                <a:latin typeface="华文新魏"/>
                <a:ea typeface="华文新魏"/>
              </a:rPr>
              <a:t>在多道程序环境下，并行性使得多个程序同一时刻可以在不同的</a:t>
            </a:r>
            <a:r>
              <a:rPr lang="en-US" altLang="zh-CN" dirty="0">
                <a:latin typeface="华文新魏"/>
                <a:ea typeface="华文新魏"/>
              </a:rPr>
              <a:t>CPU</a:t>
            </a:r>
            <a:r>
              <a:rPr lang="zh-CN" altLang="en-US" dirty="0">
                <a:latin typeface="华文新魏"/>
                <a:ea typeface="华文新魏"/>
              </a:rPr>
              <a:t>上执行</a:t>
            </a:r>
            <a:endParaRPr lang="zh-CN" altLang="en-US" dirty="0">
              <a:latin typeface="华文新魏"/>
              <a:ea typeface="华文新魏"/>
            </a:endParaRPr>
          </a:p>
          <a:p>
            <a:pPr eaLnBrk="1" hangingPunct="1"/>
            <a:r>
              <a:rPr lang="zh-CN" altLang="en-US" dirty="0">
                <a:latin typeface="华文新魏"/>
                <a:ea typeface="华文新魏"/>
              </a:rPr>
              <a:t>并行性 </a:t>
            </a:r>
            <a:r>
              <a:rPr lang="en-US" altLang="zh-CN" i="1" dirty="0">
                <a:latin typeface="华文新魏"/>
                <a:ea typeface="华文新魏"/>
              </a:rPr>
              <a:t>vs.</a:t>
            </a:r>
            <a:r>
              <a:rPr lang="zh-CN" altLang="en-US" i="1" dirty="0">
                <a:latin typeface="华文新魏"/>
                <a:ea typeface="华文新魏"/>
              </a:rPr>
              <a:t> </a:t>
            </a:r>
            <a:r>
              <a:rPr lang="zh-CN" altLang="en-US" dirty="0">
                <a:latin typeface="华文新魏"/>
                <a:ea typeface="华文新魏"/>
              </a:rPr>
              <a:t>并发性</a:t>
            </a:r>
            <a:endParaRPr lang="en-US" altLang="zh-CN" dirty="0">
              <a:latin typeface="华文新魏"/>
              <a:ea typeface="华文新魏"/>
            </a:endParaRPr>
          </a:p>
          <a:p>
            <a:pPr lvl="1" eaLnBrk="1" hangingPunct="1"/>
            <a:r>
              <a:rPr lang="zh-CN" altLang="en-US" dirty="0">
                <a:latin typeface="华文新魏"/>
                <a:ea typeface="华文新魏"/>
              </a:rPr>
              <a:t>并行的事件或活动一定是并发的，但反之并发的事件或活动未必是并行的</a:t>
            </a:r>
            <a:endParaRPr lang="zh-CN" altLang="en-US" dirty="0">
              <a:latin typeface="华文新魏"/>
              <a:ea typeface="华文新魏"/>
            </a:endParaRPr>
          </a:p>
          <a:p>
            <a:pPr lvl="1" eaLnBrk="1" hangingPunct="1"/>
            <a:r>
              <a:rPr lang="zh-CN" altLang="en-US" dirty="0">
                <a:latin typeface="华文新魏"/>
                <a:ea typeface="华文新魏"/>
              </a:rPr>
              <a:t>并行性是并发性的特例，而并发性是并行性的扩展</a:t>
            </a:r>
            <a:endParaRPr lang="zh-CN" altLang="en-US" dirty="0">
              <a:latin typeface="华文新魏"/>
              <a:ea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rPr>
              <a:t>操作系统主要特性</a:t>
            </a:r>
            <a:r>
              <a:rPr lang="zh-CN" altLang="zh-CN" dirty="0">
                <a:latin typeface="华文新魏"/>
                <a:ea typeface="华文新魏"/>
              </a:rPr>
              <a:t>—</a:t>
            </a:r>
            <a:r>
              <a:rPr lang="zh-CN" altLang="en-US" dirty="0">
                <a:solidFill>
                  <a:srgbClr val="FF0000"/>
                </a:solidFill>
                <a:latin typeface="华文新魏"/>
                <a:ea typeface="华文新魏"/>
              </a:rPr>
              <a:t>共享性</a:t>
            </a:r>
            <a:endParaRPr kumimoji="1" lang="zh-CN" altLang="en-US" dirty="0"/>
          </a:p>
        </p:txBody>
      </p:sp>
      <p:sp>
        <p:nvSpPr>
          <p:cNvPr id="3" name="内容占位符 2"/>
          <p:cNvSpPr>
            <a:spLocks noGrp="1"/>
          </p:cNvSpPr>
          <p:nvPr>
            <p:ph idx="1"/>
          </p:nvPr>
        </p:nvSpPr>
        <p:spPr/>
        <p:txBody>
          <a:bodyPr/>
          <a:lstStyle/>
          <a:p>
            <a:r>
              <a:rPr kumimoji="1" lang="zh-CN" altLang="en-US" dirty="0"/>
              <a:t>指操作系统中的资源可</a:t>
            </a:r>
            <a:r>
              <a:rPr kumimoji="1" lang="zh-CN" altLang="en-US" dirty="0">
                <a:solidFill>
                  <a:srgbClr val="FF0000"/>
                </a:solidFill>
              </a:rPr>
              <a:t>被多个并发执行的进程所使用</a:t>
            </a:r>
            <a:r>
              <a:rPr kumimoji="1" lang="zh-CN" altLang="en-US" dirty="0"/>
              <a:t> </a:t>
            </a:r>
            <a:endParaRPr kumimoji="1" lang="zh-CN" altLang="en-US" dirty="0"/>
          </a:p>
          <a:p>
            <a:pPr lvl="1" eaLnBrk="1" hangingPunct="1">
              <a:defRPr/>
            </a:pPr>
            <a:r>
              <a:rPr kumimoji="1" lang="zh-CN" altLang="en-US" dirty="0">
                <a:solidFill>
                  <a:srgbClr val="0000FF"/>
                </a:solidFill>
              </a:rPr>
              <a:t>透明资源共享</a:t>
            </a:r>
            <a:r>
              <a:rPr kumimoji="1" lang="zh-CN" altLang="en-US" dirty="0"/>
              <a:t>：资源</a:t>
            </a:r>
            <a:r>
              <a:rPr kumimoji="1" lang="zh-CN" altLang="en-US" dirty="0">
                <a:solidFill>
                  <a:srgbClr val="FF0000"/>
                </a:solidFill>
              </a:rPr>
              <a:t>隔离</a:t>
            </a:r>
            <a:r>
              <a:rPr kumimoji="1" lang="zh-CN" altLang="en-US" dirty="0"/>
              <a:t>与</a:t>
            </a:r>
            <a:r>
              <a:rPr kumimoji="1" lang="zh-CN" altLang="en-US" dirty="0">
                <a:solidFill>
                  <a:srgbClr val="FF0000"/>
                </a:solidFill>
              </a:rPr>
              <a:t>授权</a:t>
            </a:r>
            <a:r>
              <a:rPr kumimoji="1" lang="zh-CN" altLang="en-US" dirty="0"/>
              <a:t>访问  </a:t>
            </a:r>
            <a:endParaRPr kumimoji="1" lang="zh-CN" altLang="en-US" dirty="0"/>
          </a:p>
          <a:p>
            <a:pPr lvl="1" eaLnBrk="1" hangingPunct="1">
              <a:defRPr/>
            </a:pPr>
            <a:r>
              <a:rPr kumimoji="1" lang="zh-CN" altLang="en-US" dirty="0">
                <a:solidFill>
                  <a:srgbClr val="0000FF"/>
                </a:solidFill>
              </a:rPr>
              <a:t>独占资源共享</a:t>
            </a:r>
            <a:r>
              <a:rPr kumimoji="1" lang="zh-CN" altLang="en-US" dirty="0"/>
              <a:t>：</a:t>
            </a:r>
            <a:r>
              <a:rPr kumimoji="1" lang="zh-CN" altLang="en-US" dirty="0">
                <a:solidFill>
                  <a:srgbClr val="FF0000"/>
                </a:solidFill>
              </a:rPr>
              <a:t>临界</a:t>
            </a:r>
            <a:r>
              <a:rPr kumimoji="1" lang="zh-CN" altLang="en-US" dirty="0"/>
              <a:t>资源与</a:t>
            </a:r>
            <a:r>
              <a:rPr kumimoji="1" lang="zh-CN" altLang="en-US" dirty="0">
                <a:solidFill>
                  <a:srgbClr val="FF0000"/>
                </a:solidFill>
              </a:rPr>
              <a:t>独占</a:t>
            </a:r>
            <a:r>
              <a:rPr kumimoji="1" lang="zh-CN" altLang="en-US" dirty="0"/>
              <a:t>访问</a:t>
            </a:r>
            <a:endParaRPr kumimoji="1" lang="zh-CN" altLang="en-US" dirty="0"/>
          </a:p>
          <a:p>
            <a:pPr eaLnBrk="1" hangingPunct="1">
              <a:defRPr/>
            </a:pPr>
            <a:r>
              <a:rPr kumimoji="1" lang="zh-CN" altLang="en-US" dirty="0"/>
              <a:t>与共享性有关的问题</a:t>
            </a:r>
            <a:endParaRPr kumimoji="1" lang="en-US" altLang="zh-CN" dirty="0"/>
          </a:p>
          <a:p>
            <a:pPr lvl="1" eaLnBrk="1" hangingPunct="1">
              <a:defRPr/>
            </a:pPr>
            <a:r>
              <a:rPr kumimoji="1" lang="zh-CN" altLang="en-US" dirty="0"/>
              <a:t>资源分配</a:t>
            </a:r>
            <a:endParaRPr kumimoji="1" lang="en-US" altLang="zh-CN" dirty="0"/>
          </a:p>
          <a:p>
            <a:pPr lvl="1" eaLnBrk="1" hangingPunct="1">
              <a:defRPr/>
            </a:pPr>
            <a:r>
              <a:rPr kumimoji="1" lang="zh-CN" altLang="en-US" dirty="0"/>
              <a:t>信息保护</a:t>
            </a:r>
            <a:endParaRPr kumimoji="1" lang="en-US" altLang="zh-CN" dirty="0"/>
          </a:p>
          <a:p>
            <a:pPr lvl="1" eaLnBrk="1" hangingPunct="1">
              <a:defRPr/>
            </a:pPr>
            <a:r>
              <a:rPr kumimoji="1" lang="zh-CN" altLang="en-US" dirty="0"/>
              <a:t>存取控制</a:t>
            </a:r>
            <a:endParaRPr kumimoji="1" lang="en-US" altLang="zh-CN" dirty="0"/>
          </a:p>
          <a:p>
            <a:pPr lvl="1" eaLnBrk="1" hangingPunct="1">
              <a:defRPr/>
            </a:pPr>
            <a:r>
              <a:rPr kumimoji="1" lang="is-IS" altLang="zh-CN" dirty="0"/>
              <a:t>……</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rPr>
              <a:t>共享性 </a:t>
            </a:r>
            <a:r>
              <a:rPr lang="en-US" altLang="zh-CN" i="1" dirty="0">
                <a:latin typeface="华文新魏"/>
                <a:ea typeface="华文新魏"/>
              </a:rPr>
              <a:t>vs.</a:t>
            </a:r>
            <a:r>
              <a:rPr lang="zh-CN" altLang="en-US" dirty="0">
                <a:latin typeface="华文新魏"/>
                <a:ea typeface="华文新魏"/>
              </a:rPr>
              <a:t> 并发性</a:t>
            </a:r>
            <a:endParaRPr lang="zh-CN" altLang="en-US" dirty="0">
              <a:latin typeface="华文新魏"/>
              <a:ea typeface="华文新魏"/>
            </a:endParaRPr>
          </a:p>
        </p:txBody>
      </p:sp>
      <p:sp>
        <p:nvSpPr>
          <p:cNvPr id="3" name="内容占位符 2"/>
          <p:cNvSpPr>
            <a:spLocks noGrp="1"/>
          </p:cNvSpPr>
          <p:nvPr>
            <p:ph idx="1"/>
          </p:nvPr>
        </p:nvSpPr>
        <p:spPr/>
        <p:txBody>
          <a:bodyPr/>
          <a:lstStyle/>
          <a:p>
            <a:r>
              <a:rPr lang="zh-CN" altLang="zh-CN" dirty="0"/>
              <a:t>共享性和并发性是操作系统</a:t>
            </a:r>
            <a:r>
              <a:rPr lang="zh-CN" altLang="zh-CN" dirty="0">
                <a:solidFill>
                  <a:srgbClr val="FF0000"/>
                </a:solidFill>
              </a:rPr>
              <a:t>的两个基本特性</a:t>
            </a:r>
            <a:r>
              <a:rPr lang="zh-CN" altLang="zh-CN" dirty="0"/>
              <a:t>，互为依存</a:t>
            </a:r>
            <a:endParaRPr lang="en-US" altLang="zh-CN" dirty="0"/>
          </a:p>
          <a:p>
            <a:pPr lvl="1"/>
            <a:r>
              <a:rPr lang="zh-CN" altLang="zh-CN" dirty="0"/>
              <a:t>一方面，资源共享是由程序的并发执行而引起的，若系统</a:t>
            </a:r>
            <a:r>
              <a:rPr lang="zh-CN" altLang="zh-CN" dirty="0">
                <a:solidFill>
                  <a:srgbClr val="FF0000"/>
                </a:solidFill>
              </a:rPr>
              <a:t>不允许程序并发执行，也就不存在资源共享问题</a:t>
            </a:r>
            <a:endParaRPr lang="en-US" altLang="zh-CN" dirty="0">
              <a:solidFill>
                <a:srgbClr val="FF0000"/>
              </a:solidFill>
            </a:endParaRPr>
          </a:p>
          <a:p>
            <a:pPr lvl="1"/>
            <a:r>
              <a:rPr lang="zh-CN" altLang="zh-CN" dirty="0"/>
              <a:t>另一方面，</a:t>
            </a:r>
            <a:r>
              <a:rPr lang="zh-CN" altLang="zh-CN" dirty="0">
                <a:solidFill>
                  <a:srgbClr val="FF0000"/>
                </a:solidFill>
              </a:rPr>
              <a:t>资源共享是支持并发性的基础</a:t>
            </a:r>
            <a:r>
              <a:rPr lang="zh-CN" altLang="zh-CN" dirty="0"/>
              <a:t>，若系统不能对资源共享实施有效管理，必然会影响程序的并发执行，甚至导致程序无法并发执行</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rPr>
              <a:t>操作系统主要特性</a:t>
            </a:r>
            <a:r>
              <a:rPr lang="zh-CN" altLang="zh-CN" dirty="0">
                <a:latin typeface="华文新魏"/>
                <a:ea typeface="华文新魏"/>
              </a:rPr>
              <a:t>—</a:t>
            </a:r>
            <a:r>
              <a:rPr lang="zh-CN" altLang="en-US" dirty="0">
                <a:solidFill>
                  <a:srgbClr val="FF0000"/>
                </a:solidFill>
                <a:latin typeface="华文新魏"/>
                <a:ea typeface="华文新魏"/>
              </a:rPr>
              <a:t>异步性</a:t>
            </a:r>
            <a:endParaRPr kumimoji="1" lang="zh-CN" altLang="en-US" dirty="0"/>
          </a:p>
        </p:txBody>
      </p:sp>
      <p:sp>
        <p:nvSpPr>
          <p:cNvPr id="3" name="内容占位符 2"/>
          <p:cNvSpPr>
            <a:spLocks noGrp="1"/>
          </p:cNvSpPr>
          <p:nvPr>
            <p:ph idx="1"/>
          </p:nvPr>
        </p:nvSpPr>
        <p:spPr/>
        <p:txBody>
          <a:bodyPr/>
          <a:lstStyle/>
          <a:p>
            <a:r>
              <a:rPr kumimoji="1" lang="zh-CN" altLang="en-US" dirty="0"/>
              <a:t>操作系统中的异步性处处可见 </a:t>
            </a:r>
            <a:endParaRPr kumimoji="1" lang="en-US" altLang="zh-CN" dirty="0"/>
          </a:p>
          <a:p>
            <a:pPr lvl="1"/>
            <a:r>
              <a:rPr kumimoji="1" lang="zh-CN" altLang="en-US" dirty="0">
                <a:solidFill>
                  <a:srgbClr val="0000FF"/>
                </a:solidFill>
              </a:rPr>
              <a:t>进程</a:t>
            </a:r>
            <a:r>
              <a:rPr kumimoji="1" lang="zh-CN" altLang="en-US" dirty="0"/>
              <a:t>“何时执行、何时暂停、何种速度向前推进”都是异步</a:t>
            </a:r>
            <a:r>
              <a:rPr kumimoji="1" lang="en-US" altLang="zh-CN" dirty="0"/>
              <a:t>(</a:t>
            </a:r>
            <a:r>
              <a:rPr kumimoji="1" lang="zh-CN" altLang="en-US" dirty="0"/>
              <a:t>随机</a:t>
            </a:r>
            <a:r>
              <a:rPr kumimoji="1" lang="en-US" altLang="zh-CN" dirty="0"/>
              <a:t>)</a:t>
            </a:r>
            <a:r>
              <a:rPr kumimoji="1" lang="zh-CN" altLang="en-US" dirty="0"/>
              <a:t>的</a:t>
            </a:r>
            <a:endParaRPr kumimoji="1" lang="en-US" altLang="zh-CN" dirty="0"/>
          </a:p>
          <a:p>
            <a:pPr lvl="1"/>
            <a:r>
              <a:rPr kumimoji="1" lang="zh-CN" altLang="en-US" dirty="0">
                <a:solidFill>
                  <a:srgbClr val="0000FF"/>
                </a:solidFill>
              </a:rPr>
              <a:t>作业到达</a:t>
            </a:r>
            <a:r>
              <a:rPr kumimoji="1" lang="zh-CN" altLang="en-US" dirty="0"/>
              <a:t>系统的</a:t>
            </a:r>
            <a:r>
              <a:rPr kumimoji="1" lang="zh-CN" altLang="en-US" dirty="0">
                <a:solidFill>
                  <a:srgbClr val="0000FF"/>
                </a:solidFill>
              </a:rPr>
              <a:t>类型和时间</a:t>
            </a:r>
            <a:r>
              <a:rPr kumimoji="1" lang="zh-CN" altLang="en-US" dirty="0"/>
              <a:t>是随机的</a:t>
            </a:r>
            <a:endParaRPr kumimoji="1" lang="en-US" altLang="zh-CN" dirty="0"/>
          </a:p>
          <a:p>
            <a:pPr lvl="1"/>
            <a:r>
              <a:rPr kumimoji="1" lang="zh-CN" altLang="en-US" dirty="0">
                <a:solidFill>
                  <a:srgbClr val="0000FF"/>
                </a:solidFill>
              </a:rPr>
              <a:t>操作员</a:t>
            </a:r>
            <a:r>
              <a:rPr kumimoji="1" lang="zh-CN" altLang="en-US" dirty="0"/>
              <a:t>发出</a:t>
            </a:r>
            <a:r>
              <a:rPr kumimoji="1" lang="zh-CN" altLang="en-US" dirty="0">
                <a:solidFill>
                  <a:srgbClr val="0000FF"/>
                </a:solidFill>
              </a:rPr>
              <a:t>命令</a:t>
            </a:r>
            <a:r>
              <a:rPr kumimoji="1" lang="zh-CN" altLang="en-US" dirty="0"/>
              <a:t>或按按钮的时刻是随机的</a:t>
            </a:r>
            <a:endParaRPr kumimoji="1" lang="en-US" altLang="zh-CN" dirty="0"/>
          </a:p>
          <a:p>
            <a:pPr lvl="1"/>
            <a:r>
              <a:rPr kumimoji="1" lang="zh-CN" altLang="en-US" dirty="0">
                <a:solidFill>
                  <a:srgbClr val="0000FF"/>
                </a:solidFill>
              </a:rPr>
              <a:t>程序</a:t>
            </a:r>
            <a:r>
              <a:rPr kumimoji="1" lang="zh-CN" altLang="en-US" dirty="0"/>
              <a:t>运行发生</a:t>
            </a:r>
            <a:r>
              <a:rPr kumimoji="1" lang="zh-CN" altLang="en-US" dirty="0">
                <a:solidFill>
                  <a:srgbClr val="0000FF"/>
                </a:solidFill>
              </a:rPr>
              <a:t>错误或异常</a:t>
            </a:r>
            <a:r>
              <a:rPr kumimoji="1" lang="zh-CN" altLang="en-US" dirty="0"/>
              <a:t>的时刻是随机的</a:t>
            </a:r>
            <a:endParaRPr kumimoji="1" lang="en-US" altLang="zh-CN" dirty="0"/>
          </a:p>
          <a:p>
            <a:pPr lvl="1"/>
            <a:r>
              <a:rPr kumimoji="1" lang="zh-CN" altLang="en-US" dirty="0"/>
              <a:t>各种各样硬件和软件</a:t>
            </a:r>
            <a:r>
              <a:rPr kumimoji="1" lang="zh-CN" altLang="en-US" dirty="0">
                <a:solidFill>
                  <a:srgbClr val="0000FF"/>
                </a:solidFill>
              </a:rPr>
              <a:t>中断事件</a:t>
            </a:r>
            <a:r>
              <a:rPr kumimoji="1" lang="zh-CN" altLang="en-US" dirty="0"/>
              <a:t>发生的时刻是随机的</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196752"/>
            <a:ext cx="8856984" cy="5400600"/>
          </a:xfrm>
        </p:spPr>
        <p:txBody>
          <a:bodyPr/>
          <a:lstStyle/>
          <a:p>
            <a:pPr eaLnBrk="1" hangingPunct="1"/>
            <a:r>
              <a:rPr kumimoji="1" lang="zh-CN" altLang="en-US" dirty="0"/>
              <a:t>硬件层：提供基本的</a:t>
            </a:r>
            <a:r>
              <a:rPr kumimoji="1" lang="zh-CN" altLang="en-US" dirty="0">
                <a:solidFill>
                  <a:srgbClr val="FF0000"/>
                </a:solidFill>
              </a:rPr>
              <a:t>可计算资源</a:t>
            </a:r>
            <a:endParaRPr kumimoji="1" lang="en-US" altLang="zh-CN" dirty="0">
              <a:solidFill>
                <a:srgbClr val="FF0000"/>
              </a:solidFill>
            </a:endParaRPr>
          </a:p>
          <a:p>
            <a:pPr lvl="1" eaLnBrk="1" hangingPunct="1"/>
            <a:r>
              <a:rPr kumimoji="1" lang="zh-CN" altLang="en-US" dirty="0"/>
              <a:t>处理器、寄存器、内存、外存、各种</a:t>
            </a:r>
            <a:r>
              <a:rPr kumimoji="1" lang="en-US" altLang="zh-CN" dirty="0"/>
              <a:t>I/O</a:t>
            </a:r>
            <a:r>
              <a:rPr kumimoji="1" lang="zh-CN" altLang="en-US" dirty="0"/>
              <a:t>设备</a:t>
            </a:r>
            <a:endParaRPr kumimoji="1" lang="en-US" altLang="zh-CN" dirty="0"/>
          </a:p>
          <a:p>
            <a:pPr lvl="1" eaLnBrk="1" hangingPunct="1"/>
            <a:r>
              <a:rPr kumimoji="1" lang="zh-CN" altLang="en-US" dirty="0"/>
              <a:t>可计算性资源组成计算机系统的硬件，称为</a:t>
            </a:r>
            <a:r>
              <a:rPr kumimoji="1" lang="zh-CN" altLang="en-US" dirty="0">
                <a:solidFill>
                  <a:srgbClr val="FF0000"/>
                </a:solidFill>
              </a:rPr>
              <a:t>裸机</a:t>
            </a:r>
            <a:endParaRPr kumimoji="1" lang="zh-CN" altLang="en-US" dirty="0">
              <a:solidFill>
                <a:srgbClr val="FF0000"/>
              </a:solidFill>
            </a:endParaRPr>
          </a:p>
          <a:p>
            <a:pPr eaLnBrk="1" hangingPunct="1"/>
            <a:r>
              <a:rPr kumimoji="1" lang="zh-CN" altLang="en-US" dirty="0"/>
              <a:t>软件层：由</a:t>
            </a:r>
            <a:r>
              <a:rPr kumimoji="1" lang="zh-CN" altLang="en-US" dirty="0">
                <a:solidFill>
                  <a:srgbClr val="FF0000"/>
                </a:solidFill>
              </a:rPr>
              <a:t>程序</a:t>
            </a:r>
            <a:r>
              <a:rPr kumimoji="1" lang="zh-CN" altLang="en-US" dirty="0"/>
              <a:t>、</a:t>
            </a:r>
            <a:r>
              <a:rPr kumimoji="1" lang="zh-CN" altLang="en-US" dirty="0">
                <a:solidFill>
                  <a:srgbClr val="FF0000"/>
                </a:solidFill>
              </a:rPr>
              <a:t>数据</a:t>
            </a:r>
            <a:r>
              <a:rPr kumimoji="1" lang="zh-CN" altLang="en-US" dirty="0"/>
              <a:t>及</a:t>
            </a:r>
            <a:r>
              <a:rPr kumimoji="1" lang="zh-CN" altLang="en-US" dirty="0">
                <a:solidFill>
                  <a:srgbClr val="FF0000"/>
                </a:solidFill>
              </a:rPr>
              <a:t>文档</a:t>
            </a:r>
            <a:r>
              <a:rPr kumimoji="1" lang="zh-CN" altLang="en-US" dirty="0"/>
              <a:t>组成</a:t>
            </a:r>
            <a:endParaRPr kumimoji="1" lang="en-US" altLang="zh-CN" dirty="0"/>
          </a:p>
          <a:p>
            <a:pPr lvl="1" eaLnBrk="1" hangingPunct="1"/>
            <a:r>
              <a:rPr kumimoji="1" lang="zh-CN" altLang="en-US" dirty="0"/>
              <a:t>系统软件（操作系统）</a:t>
            </a:r>
            <a:endParaRPr kumimoji="1" lang="en-US" altLang="zh-CN" dirty="0"/>
          </a:p>
          <a:p>
            <a:pPr lvl="2" eaLnBrk="1" hangingPunct="1"/>
            <a:r>
              <a:rPr kumimoji="1" lang="zh-CN" altLang="en-US" dirty="0">
                <a:solidFill>
                  <a:srgbClr val="FF0000"/>
                </a:solidFill>
              </a:rPr>
              <a:t>直接和硬件交互</a:t>
            </a:r>
            <a:r>
              <a:rPr kumimoji="1" lang="zh-CN" altLang="en-US" dirty="0"/>
              <a:t>，将复杂性封装起来，管理和控制硬件并对其做首次扩充和改造</a:t>
            </a:r>
            <a:endParaRPr kumimoji="1" lang="en-US" altLang="zh-CN" dirty="0"/>
          </a:p>
          <a:p>
            <a:pPr lvl="2" eaLnBrk="1" hangingPunct="1"/>
            <a:r>
              <a:rPr kumimoji="1" lang="zh-CN" altLang="en-US" dirty="0"/>
              <a:t>与</a:t>
            </a:r>
            <a:r>
              <a:rPr kumimoji="1" lang="zh-CN" altLang="en-US" dirty="0">
                <a:solidFill>
                  <a:srgbClr val="FF0000"/>
                </a:solidFill>
              </a:rPr>
              <a:t>上层支撑软件和应用软件交互</a:t>
            </a:r>
            <a:r>
              <a:rPr kumimoji="1" lang="zh-CN" altLang="en-US" dirty="0"/>
              <a:t>，将它们与硬件隔离，为程序员提供编程接口、功能及环境支撑</a:t>
            </a:r>
            <a:endParaRPr kumimoji="1" lang="zh-CN" altLang="en-US" dirty="0"/>
          </a:p>
          <a:p>
            <a:pPr lvl="1" eaLnBrk="1" hangingPunct="1"/>
            <a:r>
              <a:rPr kumimoji="1" lang="zh-CN" altLang="en-US" dirty="0"/>
              <a:t>支撑软件层</a:t>
            </a:r>
            <a:endParaRPr kumimoji="1" lang="en-US" altLang="zh-CN" dirty="0"/>
          </a:p>
          <a:p>
            <a:pPr lvl="2" eaLnBrk="1" hangingPunct="1"/>
            <a:r>
              <a:rPr kumimoji="1" lang="zh-CN" altLang="en-US" dirty="0">
                <a:solidFill>
                  <a:srgbClr val="FF0000"/>
                </a:solidFill>
              </a:rPr>
              <a:t>利用操作系统提供的扩展指令集</a:t>
            </a:r>
            <a:r>
              <a:rPr kumimoji="1" lang="zh-CN" altLang="en-US" dirty="0"/>
              <a:t>，实现编译、汇编、语言处理等其他使用程序，支持应用软件开发</a:t>
            </a:r>
            <a:endParaRPr kumimoji="1" lang="zh-CN" altLang="en-US" dirty="0"/>
          </a:p>
          <a:p>
            <a:pPr lvl="1" eaLnBrk="1" hangingPunct="1"/>
            <a:r>
              <a:rPr kumimoji="1" lang="zh-CN" altLang="en-US" dirty="0"/>
              <a:t>应用软件层</a:t>
            </a:r>
            <a:endParaRPr kumimoji="1" lang="en-US" altLang="zh-CN" dirty="0"/>
          </a:p>
          <a:p>
            <a:pPr lvl="2" eaLnBrk="1" hangingPunct="1"/>
            <a:r>
              <a:rPr kumimoji="1" lang="zh-CN" altLang="en-US" dirty="0"/>
              <a:t>解决特定的或者不同应用所需的信息处理问题</a:t>
            </a:r>
            <a:endParaRPr kumimoji="1" lang="zh-CN" altLang="en-US" dirty="0"/>
          </a:p>
        </p:txBody>
      </p:sp>
      <p:sp>
        <p:nvSpPr>
          <p:cNvPr id="3" name="标题 2"/>
          <p:cNvSpPr>
            <a:spLocks noGrp="1"/>
          </p:cNvSpPr>
          <p:nvPr>
            <p:ph type="title"/>
          </p:nvPr>
        </p:nvSpPr>
        <p:spPr/>
        <p:txBody>
          <a:bodyPr/>
          <a:lstStyle/>
          <a:p>
            <a:r>
              <a:rPr kumimoji="1" lang="zh-CN" altLang="en-US" dirty="0"/>
              <a:t>计算机系统软、硬件层次结构（续）</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rPr>
              <a:t>操作系统主要特性</a:t>
            </a:r>
            <a:r>
              <a:rPr lang="zh-CN" altLang="zh-CN" dirty="0">
                <a:latin typeface="华文新魏"/>
                <a:ea typeface="华文新魏"/>
              </a:rPr>
              <a:t>—</a:t>
            </a:r>
            <a:r>
              <a:rPr lang="zh-CN" altLang="en-US" dirty="0">
                <a:solidFill>
                  <a:srgbClr val="FF0000"/>
                </a:solidFill>
                <a:latin typeface="华文新魏"/>
                <a:ea typeface="华文新魏"/>
              </a:rPr>
              <a:t>异步性</a:t>
            </a:r>
            <a:endParaRPr kumimoji="1" lang="zh-CN" altLang="en-US" dirty="0"/>
          </a:p>
        </p:txBody>
      </p:sp>
      <p:sp>
        <p:nvSpPr>
          <p:cNvPr id="3" name="内容占位符 2"/>
          <p:cNvSpPr>
            <a:spLocks noGrp="1"/>
          </p:cNvSpPr>
          <p:nvPr>
            <p:ph idx="1"/>
          </p:nvPr>
        </p:nvSpPr>
        <p:spPr/>
        <p:txBody>
          <a:bodyPr/>
          <a:lstStyle/>
          <a:p>
            <a:r>
              <a:rPr lang="zh-CN" altLang="zh-CN" dirty="0"/>
              <a:t>多个程序并发执行，并发活动会导致随机事件的发生</a:t>
            </a:r>
            <a:endParaRPr lang="en-US" altLang="zh-CN" dirty="0"/>
          </a:p>
          <a:p>
            <a:pPr lvl="1"/>
            <a:r>
              <a:rPr lang="zh-CN" altLang="zh-CN" dirty="0"/>
              <a:t>并发程序是以异步方式运行的，系统的功能及服务因响应事件而被激活，但是事件以不均等的频率发生  </a:t>
            </a:r>
            <a:endParaRPr kumimoji="1" lang="en-US" altLang="zh-CN" dirty="0"/>
          </a:p>
          <a:p>
            <a:r>
              <a:rPr kumimoji="1" lang="zh-CN" altLang="en-US" dirty="0"/>
              <a:t>异步性给系统带来潜在危险</a:t>
            </a:r>
            <a:r>
              <a:rPr kumimoji="1" lang="zh-CN" altLang="zh-CN" dirty="0"/>
              <a:t>，</a:t>
            </a:r>
            <a:r>
              <a:rPr kumimoji="1" lang="zh-CN" altLang="en-US" dirty="0"/>
              <a:t>有可能</a:t>
            </a:r>
            <a:r>
              <a:rPr kumimoji="1" lang="zh-CN" altLang="en-US" dirty="0">
                <a:solidFill>
                  <a:srgbClr val="0000FF"/>
                </a:solidFill>
              </a:rPr>
              <a:t>导致与时间有关的错误</a:t>
            </a:r>
            <a:r>
              <a:rPr kumimoji="1" lang="zh-CN" altLang="zh-CN" dirty="0"/>
              <a:t>，</a:t>
            </a:r>
            <a:r>
              <a:rPr kumimoji="1" lang="zh-CN" altLang="en-US" dirty="0"/>
              <a:t>操作系统的一个重要任务是</a:t>
            </a:r>
            <a:endParaRPr kumimoji="1" lang="en-US" altLang="zh-CN" dirty="0"/>
          </a:p>
          <a:p>
            <a:pPr lvl="1"/>
            <a:r>
              <a:rPr kumimoji="1" lang="zh-CN" altLang="en-US" dirty="0"/>
              <a:t>确保捕捉任何一种随机事件</a:t>
            </a:r>
            <a:endParaRPr kumimoji="1" lang="en-US" altLang="zh-CN" dirty="0"/>
          </a:p>
          <a:p>
            <a:pPr lvl="1"/>
            <a:r>
              <a:rPr kumimoji="1" lang="zh-CN" altLang="en-US" dirty="0"/>
              <a:t>正确处理可能发生的随机事件</a:t>
            </a:r>
            <a:endParaRPr kumimoji="1" lang="en-US" altLang="zh-CN" dirty="0"/>
          </a:p>
          <a:p>
            <a:pPr lvl="1"/>
            <a:r>
              <a:rPr kumimoji="1" lang="zh-CN" altLang="en-US" dirty="0"/>
              <a:t>正确处理任何一种产生的事件序列</a:t>
            </a:r>
            <a:endParaRPr kumimoji="1" lang="en-US" altLang="zh-CN" dirty="0"/>
          </a:p>
          <a:p>
            <a:r>
              <a:rPr kumimoji="1" lang="zh-CN" altLang="en-US" dirty="0"/>
              <a:t>否则将会导致严重后果</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r>
              <a:rPr kumimoji="1" lang="zh-CN" altLang="en-US" dirty="0"/>
              <a:t>操作系统概观</a:t>
            </a:r>
            <a:endParaRPr kumimoji="1" lang="en-US" altLang="zh-CN" dirty="0"/>
          </a:p>
          <a:p>
            <a:r>
              <a:rPr kumimoji="1" lang="zh-CN" altLang="en-US" dirty="0">
                <a:solidFill>
                  <a:srgbClr val="FF0000"/>
                </a:solidFill>
              </a:rPr>
              <a:t>操作系统形成和发展</a:t>
            </a:r>
            <a:endParaRPr kumimoji="1" lang="en-US" altLang="zh-CN" dirty="0">
              <a:solidFill>
                <a:srgbClr val="FF0000"/>
              </a:solidFill>
            </a:endParaRPr>
          </a:p>
          <a:p>
            <a:r>
              <a:rPr kumimoji="1" lang="zh-CN" altLang="en-US" dirty="0"/>
              <a:t>操作系统基本服务和用户接口</a:t>
            </a:r>
            <a:endParaRPr kumimoji="1" lang="en-US" altLang="zh-CN" dirty="0"/>
          </a:p>
          <a:p>
            <a:r>
              <a:rPr kumimoji="1" lang="zh-CN" altLang="en-US" dirty="0"/>
              <a:t>操作系统结构和运行模型 </a:t>
            </a:r>
            <a:endParaRPr kumimoji="1" lang="en-US" altLang="zh-CN"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操作系统形成和发展</a:t>
            </a:r>
            <a:endParaRPr kumimoji="1" lang="zh-CN" altLang="en-US" dirty="0"/>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人工操作阶段</a:t>
            </a:r>
            <a:endParaRPr lang="en-US" altLang="zh-CN" dirty="0">
              <a:latin typeface="华文新魏"/>
              <a:ea typeface="华文新魏"/>
              <a:cs typeface="华文新魏"/>
            </a:endParaRPr>
          </a:p>
          <a:p>
            <a:r>
              <a:rPr lang="zh-CN" altLang="en-US" dirty="0">
                <a:latin typeface="华文新魏"/>
                <a:ea typeface="华文新魏"/>
                <a:cs typeface="华文新魏"/>
              </a:rPr>
              <a:t>执行程序阶段</a:t>
            </a:r>
            <a:endParaRPr lang="en-US" altLang="zh-CN" dirty="0">
              <a:latin typeface="华文新魏"/>
              <a:ea typeface="华文新魏"/>
              <a:cs typeface="华文新魏"/>
            </a:endParaRPr>
          </a:p>
          <a:p>
            <a:r>
              <a:rPr lang="zh-CN" altLang="en-US" dirty="0">
                <a:latin typeface="华文新魏"/>
                <a:ea typeface="华文新魏"/>
                <a:cs typeface="华文新魏"/>
              </a:rPr>
              <a:t>多道程序设计与操作系统形成</a:t>
            </a:r>
            <a:endParaRPr lang="en-US" altLang="zh-CN" dirty="0">
              <a:latin typeface="华文新魏"/>
              <a:ea typeface="华文新魏"/>
              <a:cs typeface="华文新魏"/>
            </a:endParaRPr>
          </a:p>
          <a:p>
            <a:r>
              <a:rPr lang="zh-CN" altLang="en-US" dirty="0">
                <a:latin typeface="华文新魏"/>
                <a:ea typeface="华文新魏"/>
                <a:cs typeface="华文新魏"/>
              </a:rPr>
              <a:t>操作系统分类</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人工操作阶段</a:t>
            </a:r>
            <a:endParaRPr kumimoji="1" lang="zh-CN" altLang="en-US" dirty="0"/>
          </a:p>
        </p:txBody>
      </p:sp>
      <p:sp>
        <p:nvSpPr>
          <p:cNvPr id="3" name="内容占位符 2"/>
          <p:cNvSpPr>
            <a:spLocks noGrp="1"/>
          </p:cNvSpPr>
          <p:nvPr>
            <p:ph idx="1"/>
          </p:nvPr>
        </p:nvSpPr>
        <p:spPr/>
        <p:txBody>
          <a:bodyPr/>
          <a:lstStyle/>
          <a:p>
            <a:pPr eaLnBrk="1" hangingPunct="1"/>
            <a:r>
              <a:rPr lang="zh-CN" altLang="en-US" dirty="0"/>
              <a:t>早期时代</a:t>
            </a:r>
            <a:r>
              <a:rPr lang="zh-CN" altLang="zh-CN" dirty="0"/>
              <a:t>操作系统尚未出现，程序员采用</a:t>
            </a:r>
            <a:r>
              <a:rPr lang="zh-CN" altLang="zh-CN" dirty="0">
                <a:solidFill>
                  <a:srgbClr val="FF0000"/>
                </a:solidFill>
              </a:rPr>
              <a:t>手工方式</a:t>
            </a:r>
            <a:r>
              <a:rPr lang="zh-CN" altLang="zh-CN" dirty="0"/>
              <a:t>直接控制和使用计算机 </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人工把</a:t>
            </a:r>
            <a:r>
              <a:rPr lang="zh-CN" altLang="en-US" dirty="0">
                <a:solidFill>
                  <a:srgbClr val="FF0000"/>
                </a:solidFill>
                <a:latin typeface="华文新魏"/>
                <a:ea typeface="华文新魏"/>
                <a:cs typeface="华文新魏"/>
              </a:rPr>
              <a:t>源程序</a:t>
            </a:r>
            <a:r>
              <a:rPr lang="zh-CN" altLang="en-US" dirty="0">
                <a:latin typeface="华文新魏"/>
                <a:ea typeface="华文新魏"/>
                <a:cs typeface="华文新魏"/>
              </a:rPr>
              <a:t>用穿孔机穿制在卡片或纸带上</a:t>
            </a:r>
            <a:endParaRPr lang="zh-CN" altLang="en-US" dirty="0">
              <a:latin typeface="华文新魏"/>
              <a:ea typeface="华文新魏"/>
              <a:cs typeface="华文新魏"/>
            </a:endParaRPr>
          </a:p>
          <a:p>
            <a:pPr lvl="1" eaLnBrk="1" hangingPunct="1"/>
            <a:r>
              <a:rPr lang="zh-CN" altLang="en-US" dirty="0">
                <a:latin typeface="华文新魏"/>
                <a:ea typeface="华文新魏"/>
                <a:cs typeface="华文新魏"/>
              </a:rPr>
              <a:t>将准备好的</a:t>
            </a:r>
            <a:r>
              <a:rPr lang="zh-CN" altLang="en-US" dirty="0">
                <a:solidFill>
                  <a:srgbClr val="FF0000"/>
                </a:solidFill>
                <a:latin typeface="华文新魏"/>
                <a:ea typeface="华文新魏"/>
                <a:cs typeface="华文新魏"/>
              </a:rPr>
              <a:t>汇编解释程序</a:t>
            </a:r>
            <a:r>
              <a:rPr lang="zh-CN" altLang="en-US" dirty="0">
                <a:latin typeface="华文新魏"/>
                <a:ea typeface="华文新魏"/>
                <a:cs typeface="华文新魏"/>
              </a:rPr>
              <a:t>或编译系统装入计算机</a:t>
            </a:r>
            <a:endParaRPr lang="zh-CN" altLang="en-US" dirty="0">
              <a:latin typeface="华文新魏"/>
              <a:ea typeface="华文新魏"/>
              <a:cs typeface="华文新魏"/>
            </a:endParaRPr>
          </a:p>
          <a:p>
            <a:pPr lvl="1" eaLnBrk="1" hangingPunct="1"/>
            <a:r>
              <a:rPr lang="zh-CN" altLang="en-US" dirty="0">
                <a:latin typeface="华文新魏"/>
                <a:ea typeface="华文新魏"/>
                <a:cs typeface="华文新魏"/>
              </a:rPr>
              <a:t>汇编程序或编译系统</a:t>
            </a:r>
            <a:r>
              <a:rPr lang="zh-CN" altLang="en-US" dirty="0">
                <a:solidFill>
                  <a:srgbClr val="FF0000"/>
                </a:solidFill>
                <a:latin typeface="华文新魏"/>
                <a:ea typeface="华文新魏"/>
                <a:cs typeface="华文新魏"/>
              </a:rPr>
              <a:t>读入</a:t>
            </a:r>
            <a:r>
              <a:rPr lang="zh-CN" altLang="en-US" dirty="0">
                <a:latin typeface="华文新魏"/>
                <a:ea typeface="华文新魏"/>
                <a:cs typeface="华文新魏"/>
              </a:rPr>
              <a:t>人工装在输入机上的</a:t>
            </a:r>
            <a:r>
              <a:rPr lang="zh-CN" altLang="en-US" dirty="0">
                <a:solidFill>
                  <a:srgbClr val="FF0000"/>
                </a:solidFill>
                <a:latin typeface="华文新魏"/>
                <a:ea typeface="华文新魏"/>
                <a:cs typeface="华文新魏"/>
              </a:rPr>
              <a:t>穿孔卡或穿孔带</a:t>
            </a:r>
            <a:endParaRPr lang="zh-CN" altLang="en-US" dirty="0">
              <a:solidFill>
                <a:srgbClr val="FF0000"/>
              </a:solidFill>
              <a:latin typeface="华文新魏"/>
              <a:ea typeface="华文新魏"/>
              <a:cs typeface="华文新魏"/>
            </a:endParaRPr>
          </a:p>
          <a:p>
            <a:pPr lvl="1" eaLnBrk="1" hangingPunct="1"/>
            <a:r>
              <a:rPr lang="zh-CN" altLang="en-US" dirty="0">
                <a:latin typeface="华文新魏"/>
                <a:ea typeface="华文新魏"/>
                <a:cs typeface="华文新魏"/>
              </a:rPr>
              <a:t>执行汇编过程或编译过程，</a:t>
            </a:r>
            <a:r>
              <a:rPr lang="zh-CN" altLang="en-US" dirty="0">
                <a:solidFill>
                  <a:srgbClr val="FF0000"/>
                </a:solidFill>
                <a:latin typeface="华文新魏"/>
                <a:ea typeface="华文新魏"/>
                <a:cs typeface="华文新魏"/>
              </a:rPr>
              <a:t>产生目标程序</a:t>
            </a:r>
            <a:r>
              <a:rPr lang="zh-CN" altLang="en-US" dirty="0">
                <a:latin typeface="华文新魏"/>
                <a:ea typeface="华文新魏"/>
                <a:cs typeface="华文新魏"/>
              </a:rPr>
              <a:t>，并输出目标卡片迭或纸带</a:t>
            </a:r>
            <a:endParaRPr lang="zh-CN" altLang="en-US" dirty="0">
              <a:latin typeface="华文新魏"/>
              <a:ea typeface="华文新魏"/>
              <a:cs typeface="华文新魏"/>
            </a:endParaRPr>
          </a:p>
          <a:p>
            <a:pPr lvl="1" eaLnBrk="1" hangingPunct="1"/>
            <a:r>
              <a:rPr lang="zh-CN" altLang="en-US" dirty="0">
                <a:latin typeface="华文新魏"/>
                <a:ea typeface="华文新魏"/>
                <a:cs typeface="华文新魏"/>
              </a:rPr>
              <a:t>通过</a:t>
            </a:r>
            <a:r>
              <a:rPr lang="zh-CN" altLang="en-US" dirty="0">
                <a:solidFill>
                  <a:srgbClr val="FF0000"/>
                </a:solidFill>
                <a:latin typeface="华文新魏"/>
                <a:ea typeface="华文新魏"/>
                <a:cs typeface="华文新魏"/>
              </a:rPr>
              <a:t>引导程序</a:t>
            </a:r>
            <a:r>
              <a:rPr lang="zh-CN" altLang="en-US" dirty="0">
                <a:latin typeface="华文新魏"/>
                <a:ea typeface="华文新魏"/>
                <a:cs typeface="华文新魏"/>
              </a:rPr>
              <a:t>把装在输入机上的</a:t>
            </a:r>
            <a:r>
              <a:rPr lang="zh-CN" altLang="en-US" dirty="0">
                <a:solidFill>
                  <a:srgbClr val="FF0000"/>
                </a:solidFill>
                <a:latin typeface="华文新魏"/>
                <a:ea typeface="华文新魏"/>
                <a:cs typeface="华文新魏"/>
              </a:rPr>
              <a:t>目标程序读入计算机</a:t>
            </a:r>
            <a:endParaRPr lang="zh-CN" altLang="en-US" dirty="0">
              <a:solidFill>
                <a:srgbClr val="FF0000"/>
              </a:solidFill>
              <a:latin typeface="华文新魏"/>
              <a:ea typeface="华文新魏"/>
              <a:cs typeface="华文新魏"/>
            </a:endParaRPr>
          </a:p>
          <a:p>
            <a:pPr lvl="1" eaLnBrk="1" hangingPunct="1"/>
            <a:r>
              <a:rPr lang="zh-CN" altLang="en-US" dirty="0">
                <a:latin typeface="华文新魏"/>
                <a:ea typeface="华文新魏"/>
                <a:cs typeface="华文新魏"/>
              </a:rPr>
              <a:t>启动</a:t>
            </a:r>
            <a:r>
              <a:rPr lang="zh-CN" altLang="en-US" dirty="0">
                <a:solidFill>
                  <a:srgbClr val="FF0000"/>
                </a:solidFill>
                <a:latin typeface="华文新魏"/>
                <a:ea typeface="华文新魏"/>
                <a:cs typeface="华文新魏"/>
              </a:rPr>
              <a:t>目标程序</a:t>
            </a:r>
            <a:r>
              <a:rPr lang="zh-CN" altLang="en-US" dirty="0">
                <a:latin typeface="华文新魏"/>
                <a:ea typeface="华文新魏"/>
                <a:cs typeface="华文新魏"/>
              </a:rPr>
              <a:t>执行，从输入机上</a:t>
            </a:r>
            <a:r>
              <a:rPr lang="zh-CN" altLang="en-US" dirty="0">
                <a:solidFill>
                  <a:srgbClr val="FF0000"/>
                </a:solidFill>
                <a:latin typeface="华文新魏"/>
                <a:ea typeface="华文新魏"/>
                <a:cs typeface="华文新魏"/>
              </a:rPr>
              <a:t>读入</a:t>
            </a:r>
            <a:r>
              <a:rPr lang="zh-CN" altLang="en-US" dirty="0">
                <a:latin typeface="华文新魏"/>
                <a:ea typeface="华文新魏"/>
                <a:cs typeface="华文新魏"/>
              </a:rPr>
              <a:t>人工装好的</a:t>
            </a:r>
            <a:r>
              <a:rPr lang="zh-CN" altLang="en-US" dirty="0">
                <a:solidFill>
                  <a:srgbClr val="FF0000"/>
                </a:solidFill>
                <a:latin typeface="华文新魏"/>
                <a:ea typeface="华文新魏"/>
                <a:cs typeface="华文新魏"/>
              </a:rPr>
              <a:t>数据卡或数据带</a:t>
            </a:r>
            <a:endParaRPr lang="zh-CN" altLang="en-US" dirty="0">
              <a:solidFill>
                <a:srgbClr val="FF0000"/>
              </a:solidFill>
              <a:latin typeface="华文新魏"/>
              <a:ea typeface="华文新魏"/>
              <a:cs typeface="华文新魏"/>
            </a:endParaRPr>
          </a:p>
          <a:p>
            <a:pPr lvl="1" eaLnBrk="1" hangingPunct="1"/>
            <a:r>
              <a:rPr lang="zh-CN" altLang="en-US" dirty="0">
                <a:latin typeface="华文新魏"/>
                <a:ea typeface="华文新魏"/>
                <a:cs typeface="华文新魏"/>
              </a:rPr>
              <a:t>产生计算结果，执行结果从打印机上或卡片机上</a:t>
            </a:r>
            <a:r>
              <a:rPr lang="zh-CN" altLang="en-US" dirty="0">
                <a:solidFill>
                  <a:srgbClr val="FF0000"/>
                </a:solidFill>
                <a:latin typeface="华文新魏"/>
                <a:ea typeface="华文新魏"/>
                <a:cs typeface="华文新魏"/>
              </a:rPr>
              <a:t>输出</a:t>
            </a:r>
            <a:endParaRPr lang="zh-CN" altLang="en-US" dirty="0">
              <a:solidFill>
                <a:srgbClr val="FF0000"/>
              </a:solidFill>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人工操作阶段缺点</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Times New Roman" pitchFamily="18" charset="0"/>
                <a:ea typeface="华文新魏"/>
                <a:cs typeface="华文新魏"/>
              </a:rPr>
              <a:t>用户上机</a:t>
            </a:r>
            <a:r>
              <a:rPr lang="zh-CN" altLang="en-US" dirty="0">
                <a:solidFill>
                  <a:srgbClr val="FF0000"/>
                </a:solidFill>
                <a:latin typeface="Times New Roman" pitchFamily="18" charset="0"/>
                <a:ea typeface="华文新魏"/>
                <a:cs typeface="华文新魏"/>
              </a:rPr>
              <a:t>独占全机资源</a:t>
            </a:r>
            <a:r>
              <a:rPr lang="zh-CN" altLang="en-US" dirty="0">
                <a:latin typeface="Times New Roman" pitchFamily="18" charset="0"/>
                <a:ea typeface="华文新魏"/>
                <a:cs typeface="华文新魏"/>
              </a:rPr>
              <a:t>，造成资源利用率不高，系统效率低下</a:t>
            </a:r>
            <a:endParaRPr lang="zh-CN" altLang="en-US" dirty="0">
              <a:latin typeface="Times New Roman" pitchFamily="18" charset="0"/>
              <a:ea typeface="华文新魏"/>
              <a:cs typeface="华文新魏"/>
            </a:endParaRPr>
          </a:p>
          <a:p>
            <a:pPr eaLnBrk="1" hangingPunct="1"/>
            <a:r>
              <a:rPr lang="zh-CN" altLang="en-US" dirty="0">
                <a:latin typeface="Times New Roman" pitchFamily="18" charset="0"/>
                <a:ea typeface="华文新魏"/>
                <a:cs typeface="华文新魏"/>
              </a:rPr>
              <a:t>手工操作多，</a:t>
            </a:r>
            <a:r>
              <a:rPr lang="zh-CN" altLang="en-US" dirty="0">
                <a:solidFill>
                  <a:srgbClr val="FF0000"/>
                </a:solidFill>
                <a:latin typeface="Times New Roman" pitchFamily="18" charset="0"/>
                <a:ea typeface="华文新魏"/>
                <a:cs typeface="华文新魏"/>
              </a:rPr>
              <a:t>浪费处理机时间</a:t>
            </a:r>
            <a:r>
              <a:rPr lang="zh-CN" altLang="en-US" dirty="0">
                <a:latin typeface="Times New Roman" pitchFamily="18" charset="0"/>
                <a:ea typeface="华文新魏"/>
                <a:cs typeface="华文新魏"/>
              </a:rPr>
              <a:t>，也极易发生差错</a:t>
            </a:r>
            <a:endParaRPr lang="zh-CN" altLang="en-US" dirty="0">
              <a:latin typeface="Times New Roman" pitchFamily="18" charset="0"/>
              <a:ea typeface="华文新魏"/>
              <a:cs typeface="华文新魏"/>
            </a:endParaRPr>
          </a:p>
          <a:p>
            <a:pPr eaLnBrk="1" hangingPunct="1"/>
            <a:r>
              <a:rPr lang="zh-CN" altLang="en-US" dirty="0">
                <a:latin typeface="Times New Roman" pitchFamily="18" charset="0"/>
                <a:ea typeface="华文新魏"/>
                <a:cs typeface="华文新魏"/>
              </a:rPr>
              <a:t>数据的输入，程序的执行、结果的输出均联机进行，从上机到下机的</a:t>
            </a:r>
            <a:r>
              <a:rPr lang="zh-CN" altLang="en-US" dirty="0">
                <a:solidFill>
                  <a:srgbClr val="FF0000"/>
                </a:solidFill>
                <a:latin typeface="Times New Roman" pitchFamily="18" charset="0"/>
                <a:ea typeface="华文新魏"/>
                <a:cs typeface="华文新魏"/>
              </a:rPr>
              <a:t>时间拉得非常长</a:t>
            </a:r>
            <a:endParaRPr lang="zh-CN" altLang="en-US" dirty="0">
              <a:solidFill>
                <a:srgbClr val="FF0000"/>
              </a:solidFill>
              <a:latin typeface="Times New Roman" pitchFamily="18" charset="0"/>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执行系统阶段</a:t>
            </a:r>
            <a:endParaRPr kumimoji="1" lang="zh-CN" altLang="en-US" dirty="0"/>
          </a:p>
        </p:txBody>
      </p:sp>
      <p:sp>
        <p:nvSpPr>
          <p:cNvPr id="3" name="内容占位符 2"/>
          <p:cNvSpPr>
            <a:spLocks noGrp="1"/>
          </p:cNvSpPr>
          <p:nvPr>
            <p:ph idx="1"/>
          </p:nvPr>
        </p:nvSpPr>
        <p:spPr>
          <a:xfrm>
            <a:off x="179512" y="1340768"/>
            <a:ext cx="8784976" cy="4968552"/>
          </a:xfrm>
        </p:spPr>
        <p:txBody>
          <a:bodyPr/>
          <a:lstStyle/>
          <a:p>
            <a:r>
              <a:rPr lang="zh-CN" altLang="en-US" dirty="0">
                <a:latin typeface="华文新魏"/>
                <a:ea typeface="华文新魏"/>
                <a:cs typeface="华文新魏"/>
              </a:rPr>
              <a:t>利用</a:t>
            </a:r>
            <a:r>
              <a:rPr lang="zh-CN" altLang="en-US" dirty="0">
                <a:solidFill>
                  <a:srgbClr val="0000FF"/>
                </a:solidFill>
                <a:latin typeface="华文新魏"/>
                <a:ea typeface="华文新魏"/>
                <a:cs typeface="华文新魏"/>
              </a:rPr>
              <a:t>控制程序</a:t>
            </a:r>
            <a:r>
              <a:rPr lang="zh-CN" altLang="en-US" dirty="0">
                <a:latin typeface="华文新魏"/>
                <a:ea typeface="华文新魏"/>
                <a:cs typeface="华文新魏"/>
              </a:rPr>
              <a:t>（</a:t>
            </a:r>
            <a:r>
              <a:rPr lang="zh-CN" altLang="en-US" dirty="0">
                <a:solidFill>
                  <a:srgbClr val="0000FF"/>
                </a:solidFill>
                <a:latin typeface="华文新魏"/>
                <a:ea typeface="华文新魏"/>
                <a:cs typeface="华文新魏"/>
              </a:rPr>
              <a:t>执行系统</a:t>
            </a:r>
            <a:r>
              <a:rPr lang="zh-CN" altLang="en-US" dirty="0">
                <a:latin typeface="华文新魏"/>
                <a:ea typeface="华文新魏"/>
                <a:cs typeface="华文新魏"/>
              </a:rPr>
              <a:t>）对</a:t>
            </a:r>
            <a:r>
              <a:rPr lang="zh-CN" altLang="en-US" dirty="0">
                <a:solidFill>
                  <a:srgbClr val="FF0000"/>
                </a:solidFill>
                <a:latin typeface="华文新魏"/>
                <a:ea typeface="华文新魏"/>
                <a:cs typeface="华文新魏"/>
              </a:rPr>
              <a:t>重复</a:t>
            </a:r>
            <a:r>
              <a:rPr lang="zh-CN" altLang="en-US" dirty="0">
                <a:latin typeface="华文新魏"/>
                <a:ea typeface="华文新魏"/>
                <a:cs typeface="华文新魏"/>
              </a:rPr>
              <a:t>的操作过程进行“</a:t>
            </a:r>
            <a:r>
              <a:rPr lang="zh-CN" altLang="en-US" dirty="0">
                <a:solidFill>
                  <a:srgbClr val="FF0000"/>
                </a:solidFill>
                <a:latin typeface="华文新魏"/>
                <a:ea typeface="华文新魏"/>
                <a:cs typeface="华文新魏"/>
              </a:rPr>
              <a:t>装入</a:t>
            </a:r>
            <a:r>
              <a:rPr lang="zh-CN" altLang="zh-CN" dirty="0">
                <a:solidFill>
                  <a:srgbClr val="FF0000"/>
                </a:solidFill>
                <a:latin typeface="华文新魏"/>
                <a:ea typeface="华文新魏"/>
                <a:cs typeface="华文新魏"/>
              </a:rPr>
              <a:t>—</a:t>
            </a:r>
            <a:r>
              <a:rPr lang="zh-CN" altLang="en-US" dirty="0">
                <a:solidFill>
                  <a:srgbClr val="FF0000"/>
                </a:solidFill>
                <a:latin typeface="华文新魏"/>
                <a:ea typeface="华文新魏"/>
                <a:cs typeface="华文新魏"/>
              </a:rPr>
              <a:t>汇编</a:t>
            </a:r>
            <a:r>
              <a:rPr lang="en-US" altLang="zh-CN" dirty="0">
                <a:solidFill>
                  <a:srgbClr val="FF0000"/>
                </a:solidFill>
                <a:latin typeface="华文新魏"/>
                <a:ea typeface="华文新魏"/>
                <a:cs typeface="华文新魏"/>
              </a:rPr>
              <a:t>/</a:t>
            </a:r>
            <a:r>
              <a:rPr lang="zh-CN" altLang="en-US" dirty="0">
                <a:solidFill>
                  <a:srgbClr val="FF0000"/>
                </a:solidFill>
                <a:latin typeface="华文新魏"/>
                <a:ea typeface="华文新魏"/>
                <a:cs typeface="华文新魏"/>
              </a:rPr>
              <a:t>编译</a:t>
            </a:r>
            <a:r>
              <a:rPr lang="zh-CN" altLang="zh-CN" dirty="0">
                <a:solidFill>
                  <a:srgbClr val="FF0000"/>
                </a:solidFill>
                <a:latin typeface="华文新魏"/>
                <a:ea typeface="华文新魏"/>
                <a:cs typeface="华文新魏"/>
              </a:rPr>
              <a:t>—</a:t>
            </a:r>
            <a:r>
              <a:rPr lang="zh-CN" altLang="en-US" dirty="0">
                <a:solidFill>
                  <a:srgbClr val="FF0000"/>
                </a:solidFill>
                <a:latin typeface="华文新魏"/>
                <a:ea typeface="华文新魏"/>
                <a:cs typeface="华文新魏"/>
              </a:rPr>
              <a:t>执行</a:t>
            </a:r>
            <a:r>
              <a:rPr lang="zh-CN" altLang="zh-CN" dirty="0">
                <a:solidFill>
                  <a:srgbClr val="FF0000"/>
                </a:solidFill>
                <a:latin typeface="华文新魏"/>
                <a:ea typeface="华文新魏"/>
                <a:cs typeface="华文新魏"/>
              </a:rPr>
              <a:t>—</a:t>
            </a:r>
            <a:r>
              <a:rPr lang="zh-CN" altLang="en-US" dirty="0">
                <a:solidFill>
                  <a:srgbClr val="FF0000"/>
                </a:solidFill>
                <a:latin typeface="华文新魏"/>
                <a:ea typeface="华文新魏"/>
                <a:cs typeface="华文新魏"/>
              </a:rPr>
              <a:t>输出</a:t>
            </a:r>
            <a:r>
              <a:rPr lang="zh-CN" altLang="en-US" dirty="0">
                <a:latin typeface="华文新魏"/>
                <a:ea typeface="华文新魏"/>
                <a:cs typeface="华文新魏"/>
              </a:rPr>
              <a:t>”，实现</a:t>
            </a:r>
            <a:r>
              <a:rPr lang="zh-CN" altLang="en-US" dirty="0">
                <a:solidFill>
                  <a:srgbClr val="0000FF"/>
                </a:solidFill>
                <a:latin typeface="华文新魏"/>
                <a:ea typeface="华文新魏"/>
                <a:cs typeface="华文新魏"/>
              </a:rPr>
              <a:t>自动化</a:t>
            </a:r>
            <a:endParaRPr lang="en-US" altLang="zh-CN" dirty="0">
              <a:solidFill>
                <a:srgbClr val="0000FF"/>
              </a:solidFill>
              <a:latin typeface="华文新魏"/>
              <a:ea typeface="华文新魏"/>
              <a:cs typeface="华文新魏"/>
            </a:endParaRPr>
          </a:p>
          <a:p>
            <a:pPr lvl="1"/>
            <a:r>
              <a:rPr lang="zh-CN" altLang="en-US" dirty="0">
                <a:latin typeface="华文新魏"/>
                <a:ea typeface="华文新魏"/>
                <a:cs typeface="华文新魏"/>
              </a:rPr>
              <a:t>能够识别和装入所需系统程序，如</a:t>
            </a:r>
            <a:endParaRPr lang="en-US" altLang="zh-CN" dirty="0">
              <a:latin typeface="华文新魏"/>
              <a:ea typeface="华文新魏"/>
              <a:cs typeface="华文新魏"/>
            </a:endParaRPr>
          </a:p>
          <a:p>
            <a:pPr lvl="2"/>
            <a:r>
              <a:rPr lang="zh-CN" altLang="en-US" dirty="0">
                <a:latin typeface="华文新魏"/>
                <a:ea typeface="华文新魏"/>
                <a:cs typeface="华文新魏"/>
              </a:rPr>
              <a:t>装入程序、汇编程序、编译程序、链接程序、函数库</a:t>
            </a:r>
            <a:endParaRPr lang="en-US" altLang="zh-CN" dirty="0">
              <a:latin typeface="华文新魏"/>
              <a:ea typeface="华文新魏"/>
              <a:cs typeface="华文新魏"/>
            </a:endParaRPr>
          </a:p>
          <a:p>
            <a:pPr lvl="1"/>
            <a:r>
              <a:rPr lang="zh-CN" altLang="zh-CN" dirty="0"/>
              <a:t>作业自动切换和按步执行需要借助</a:t>
            </a:r>
            <a:r>
              <a:rPr lang="zh-CN" altLang="zh-CN" dirty="0">
                <a:solidFill>
                  <a:srgbClr val="0000FF"/>
                </a:solidFill>
              </a:rPr>
              <a:t>作业控制语言</a:t>
            </a:r>
            <a:r>
              <a:rPr lang="zh-CN" altLang="zh-CN" dirty="0"/>
              <a:t>（</a:t>
            </a:r>
            <a:r>
              <a:rPr lang="en-US" altLang="zh-CN" dirty="0"/>
              <a:t>Job Control Language</a:t>
            </a:r>
            <a:r>
              <a:rPr lang="zh-CN" altLang="zh-CN" dirty="0"/>
              <a:t>，</a:t>
            </a:r>
            <a:r>
              <a:rPr lang="en-US" altLang="zh-CN" dirty="0"/>
              <a:t>JCL</a:t>
            </a:r>
            <a:r>
              <a:rPr lang="zh-CN" altLang="zh-CN" dirty="0"/>
              <a:t>） </a:t>
            </a:r>
            <a:endParaRPr lang="en-US" altLang="zh-CN" dirty="0"/>
          </a:p>
          <a:p>
            <a:pPr lvl="1"/>
            <a:r>
              <a:rPr lang="zh-CN" altLang="en-US" dirty="0">
                <a:latin typeface="华文新魏"/>
                <a:ea typeface="华文新魏"/>
                <a:cs typeface="华文新魏"/>
              </a:rPr>
              <a:t>用户以</a:t>
            </a:r>
            <a:r>
              <a:rPr lang="zh-CN" altLang="en-US" dirty="0">
                <a:solidFill>
                  <a:srgbClr val="FF0000"/>
                </a:solidFill>
                <a:latin typeface="华文新魏"/>
                <a:ea typeface="华文新魏"/>
                <a:cs typeface="华文新魏"/>
              </a:rPr>
              <a:t>脱机的方式</a:t>
            </a:r>
            <a:r>
              <a:rPr lang="zh-CN" altLang="en-US" dirty="0">
                <a:latin typeface="华文新魏"/>
                <a:ea typeface="华文新魏"/>
                <a:cs typeface="华文新魏"/>
              </a:rPr>
              <a:t>使用计算机，通过作业控制卡来描述作业的加工和控制步骤</a:t>
            </a:r>
            <a:endParaRPr lang="en-US" altLang="zh-CN" dirty="0">
              <a:latin typeface="华文新魏"/>
              <a:ea typeface="华文新魏"/>
              <a:cs typeface="华文新魏"/>
            </a:endParaRPr>
          </a:p>
          <a:p>
            <a:pPr lvl="2"/>
            <a:r>
              <a:rPr lang="zh-CN" altLang="en-US" dirty="0">
                <a:latin typeface="华文新魏"/>
                <a:ea typeface="华文新魏"/>
                <a:cs typeface="华文新魏"/>
              </a:rPr>
              <a:t>操作员集中一批用户提交的作业，由管理程序将作业从纸带或卡片机输入到磁带上</a:t>
            </a:r>
            <a:endParaRPr lang="en-US" altLang="zh-CN" dirty="0">
              <a:latin typeface="华文新魏"/>
              <a:ea typeface="华文新魏"/>
              <a:cs typeface="华文新魏"/>
            </a:endParaRPr>
          </a:p>
          <a:p>
            <a:pPr lvl="2"/>
            <a:r>
              <a:rPr lang="zh-CN" altLang="en-US" dirty="0">
                <a:latin typeface="华文新魏"/>
                <a:ea typeface="华文新魏"/>
                <a:cs typeface="华文新魏"/>
              </a:rPr>
              <a:t>每当一批作业输入完成后，管理程序自动把磁带上的第一个作业装入主存，并把控制权交给作业</a:t>
            </a:r>
            <a:endParaRPr lang="en-US" altLang="zh-CN" dirty="0">
              <a:latin typeface="华文新魏"/>
              <a:ea typeface="华文新魏"/>
              <a:cs typeface="华文新魏"/>
            </a:endParaRPr>
          </a:p>
          <a:p>
            <a:pPr lvl="2"/>
            <a:r>
              <a:rPr lang="zh-CN" altLang="en-US" dirty="0">
                <a:latin typeface="华文新魏"/>
                <a:ea typeface="华文新魏"/>
                <a:cs typeface="华文新魏"/>
              </a:rPr>
              <a:t>当该作业执行完成后，把控制权缴回管理程序，管理程序再调入磁带上的第二个作业到主存执行</a:t>
            </a:r>
            <a:endParaRPr lang="zh-CN" altLang="en-US" dirty="0">
              <a:latin typeface="Times New Roman" pitchFamily="18" charset="0"/>
              <a:ea typeface="宋体" pitchFamily="2"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itchFamily="18" charset="0"/>
                <a:ea typeface="华文新魏"/>
                <a:cs typeface="华文新魏"/>
              </a:rPr>
              <a:t> </a:t>
            </a:r>
            <a:r>
              <a:rPr lang="zh-CN" altLang="en-US" dirty="0">
                <a:latin typeface="Times New Roman" pitchFamily="18" charset="0"/>
                <a:ea typeface="华文新魏"/>
                <a:cs typeface="华文新魏"/>
              </a:rPr>
              <a:t>多道程序设计与操作系统形成</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a:ea typeface="华文新魏"/>
                <a:cs typeface="华文新魏"/>
              </a:rPr>
              <a:t>单道批处理系统主要缺点</a:t>
            </a:r>
            <a:endParaRPr lang="en-US" altLang="zh-CN" dirty="0">
              <a:latin typeface="华文新魏"/>
              <a:ea typeface="华文新魏"/>
              <a:cs typeface="华文新魏"/>
            </a:endParaRPr>
          </a:p>
          <a:p>
            <a:pPr lvl="1" algn="just" eaLnBrk="1" hangingPunct="1"/>
            <a:r>
              <a:rPr lang="zh-CN" altLang="en-US" dirty="0">
                <a:latin typeface="华文新魏"/>
                <a:ea typeface="华文新魏"/>
                <a:cs typeface="华文新魏"/>
              </a:rPr>
              <a:t>内存中仅有单个作业运行，</a:t>
            </a:r>
            <a:r>
              <a:rPr lang="en-US" altLang="zh-CN" dirty="0">
                <a:latin typeface="华文新魏"/>
                <a:ea typeface="华文新魏"/>
                <a:cs typeface="华文新魏"/>
              </a:rPr>
              <a:t>CPU</a:t>
            </a:r>
            <a:r>
              <a:rPr lang="zh-CN" altLang="en-US" dirty="0">
                <a:latin typeface="华文新魏"/>
                <a:ea typeface="华文新魏"/>
                <a:cs typeface="华文新魏"/>
              </a:rPr>
              <a:t>与其他硬件设备串行工作，设备利用率低</a:t>
            </a:r>
            <a:endParaRPr lang="en-US" altLang="zh-CN" dirty="0">
              <a:latin typeface="华文新魏"/>
              <a:ea typeface="华文新魏"/>
              <a:cs typeface="华文新魏"/>
            </a:endParaRPr>
          </a:p>
          <a:p>
            <a:pPr algn="just" eaLnBrk="1" hangingPunct="1"/>
            <a:r>
              <a:rPr lang="zh-CN" altLang="en-US" dirty="0">
                <a:latin typeface="华文新魏"/>
                <a:ea typeface="华文新魏"/>
                <a:cs typeface="华文新魏"/>
              </a:rPr>
              <a:t>中断与通道</a:t>
            </a:r>
            <a:endParaRPr lang="en-US" altLang="zh-CN" dirty="0">
              <a:latin typeface="华文新魏"/>
              <a:ea typeface="华文新魏"/>
              <a:cs typeface="华文新魏"/>
            </a:endParaRPr>
          </a:p>
          <a:p>
            <a:pPr lvl="1" algn="just" eaLnBrk="1" hangingPunct="1"/>
            <a:r>
              <a:rPr lang="zh-CN" altLang="en-US" dirty="0">
                <a:latin typeface="华文新魏"/>
                <a:ea typeface="华文新魏"/>
                <a:cs typeface="华文新魏"/>
              </a:rPr>
              <a:t>通道能够产生</a:t>
            </a:r>
            <a:r>
              <a:rPr lang="en-US" altLang="zh-CN" dirty="0">
                <a:latin typeface="华文新魏"/>
                <a:ea typeface="华文新魏"/>
                <a:cs typeface="华文新魏"/>
              </a:rPr>
              <a:t>I/O</a:t>
            </a:r>
            <a:r>
              <a:rPr lang="zh-CN" altLang="en-US" dirty="0">
                <a:latin typeface="华文新魏"/>
                <a:ea typeface="华文新魏"/>
                <a:cs typeface="华文新魏"/>
              </a:rPr>
              <a:t>中断，具有中断主机工作的能力，</a:t>
            </a:r>
            <a:r>
              <a:rPr lang="zh-CN" altLang="en-US" dirty="0">
                <a:solidFill>
                  <a:srgbClr val="FF0000"/>
                </a:solidFill>
                <a:latin typeface="华文新魏"/>
                <a:ea typeface="华文新魏"/>
                <a:cs typeface="华文新魏"/>
              </a:rPr>
              <a:t>为实现</a:t>
            </a:r>
            <a:r>
              <a:rPr lang="en-US" altLang="zh-CN" dirty="0">
                <a:solidFill>
                  <a:srgbClr val="FF0000"/>
                </a:solidFill>
                <a:latin typeface="华文新魏"/>
                <a:ea typeface="华文新魏"/>
                <a:cs typeface="华文新魏"/>
              </a:rPr>
              <a:t>CPU</a:t>
            </a:r>
            <a:r>
              <a:rPr lang="zh-CN" altLang="en-US" dirty="0">
                <a:solidFill>
                  <a:srgbClr val="FF0000"/>
                </a:solidFill>
                <a:latin typeface="华文新魏"/>
                <a:ea typeface="华文新魏"/>
                <a:cs typeface="华文新魏"/>
              </a:rPr>
              <a:t>和外部设备并行工作提供坚实基础</a:t>
            </a:r>
            <a:endParaRPr lang="en-US" altLang="zh-CN" dirty="0">
              <a:solidFill>
                <a:srgbClr val="FF0000"/>
              </a:solidFill>
              <a:latin typeface="华文新魏"/>
              <a:ea typeface="华文新魏"/>
              <a:cs typeface="华文新魏"/>
            </a:endParaRPr>
          </a:p>
          <a:p>
            <a:pPr lvl="1" algn="just" eaLnBrk="1" hangingPunct="1"/>
            <a:r>
              <a:rPr lang="zh-CN" altLang="en-US" dirty="0">
                <a:latin typeface="华文新魏"/>
                <a:ea typeface="华文新魏"/>
                <a:cs typeface="华文新魏"/>
              </a:rPr>
              <a:t>使得计算机体系结构由原先</a:t>
            </a:r>
            <a:r>
              <a:rPr lang="zh-CN" altLang="en-US" dirty="0">
                <a:solidFill>
                  <a:srgbClr val="FF0000"/>
                </a:solidFill>
                <a:latin typeface="华文新魏"/>
                <a:ea typeface="华文新魏"/>
                <a:cs typeface="华文新魏"/>
              </a:rPr>
              <a:t>以</a:t>
            </a:r>
            <a:r>
              <a:rPr lang="en-US" altLang="zh-CN" dirty="0">
                <a:solidFill>
                  <a:srgbClr val="FF0000"/>
                </a:solidFill>
                <a:latin typeface="华文新魏"/>
                <a:ea typeface="华文新魏"/>
                <a:cs typeface="华文新魏"/>
              </a:rPr>
              <a:t>CPU</a:t>
            </a:r>
            <a:r>
              <a:rPr lang="zh-CN" altLang="en-US" dirty="0">
                <a:solidFill>
                  <a:srgbClr val="FF0000"/>
                </a:solidFill>
                <a:latin typeface="华文新魏"/>
                <a:ea typeface="华文新魏"/>
                <a:cs typeface="华文新魏"/>
              </a:rPr>
              <a:t>为中心</a:t>
            </a:r>
            <a:r>
              <a:rPr lang="zh-CN" altLang="en-US" dirty="0">
                <a:latin typeface="华文新魏"/>
                <a:ea typeface="华文新魏"/>
                <a:cs typeface="华文新魏"/>
              </a:rPr>
              <a:t>转变为</a:t>
            </a:r>
            <a:r>
              <a:rPr lang="zh-CN" altLang="en-US" dirty="0">
                <a:solidFill>
                  <a:srgbClr val="FF0000"/>
                </a:solidFill>
                <a:latin typeface="华文新魏"/>
                <a:ea typeface="华文新魏"/>
                <a:cs typeface="华文新魏"/>
              </a:rPr>
              <a:t>以内存为中心</a:t>
            </a:r>
            <a:endParaRPr lang="en-US" altLang="zh-CN" dirty="0">
              <a:solidFill>
                <a:srgbClr val="FF0000"/>
              </a:solidFill>
              <a:latin typeface="华文新魏"/>
              <a:ea typeface="华文新魏"/>
              <a:cs typeface="华文新魏"/>
            </a:endParaRPr>
          </a:p>
          <a:p>
            <a:pPr algn="just" eaLnBrk="1" hangingPunct="1"/>
            <a:r>
              <a:rPr lang="zh-CN" altLang="en-US" dirty="0">
                <a:latin typeface="华文新魏"/>
                <a:ea typeface="华文新魏"/>
                <a:cs typeface="华文新魏"/>
              </a:rPr>
              <a:t>多道程序设计（</a:t>
            </a:r>
            <a:r>
              <a:rPr lang="en-US" altLang="zh-CN" dirty="0">
                <a:latin typeface="华文新魏"/>
                <a:ea typeface="华文新魏"/>
                <a:cs typeface="华文新魏"/>
              </a:rPr>
              <a:t>multiprogramming</a:t>
            </a:r>
            <a:r>
              <a:rPr lang="zh-CN" altLang="en-US" dirty="0">
                <a:latin typeface="华文新魏"/>
                <a:ea typeface="华文新魏"/>
                <a:cs typeface="华文新魏"/>
              </a:rPr>
              <a:t>）</a:t>
            </a:r>
            <a:endParaRPr lang="en-US" altLang="zh-CN" dirty="0">
              <a:latin typeface="华文新魏"/>
              <a:ea typeface="华文新魏"/>
              <a:cs typeface="华文新魏"/>
            </a:endParaRPr>
          </a:p>
          <a:p>
            <a:pPr lvl="1" algn="just" eaLnBrk="1" hangingPunct="1"/>
            <a:r>
              <a:rPr lang="zh-CN" altLang="en-US" dirty="0">
                <a:latin typeface="华文新魏"/>
                <a:ea typeface="华文新魏"/>
                <a:cs typeface="华文新魏"/>
              </a:rPr>
              <a:t>指允许</a:t>
            </a:r>
            <a:r>
              <a:rPr lang="zh-CN" altLang="en-US" dirty="0">
                <a:solidFill>
                  <a:srgbClr val="FF0000"/>
                </a:solidFill>
                <a:latin typeface="华文新魏"/>
                <a:ea typeface="华文新魏"/>
                <a:cs typeface="华文新魏"/>
              </a:rPr>
              <a:t>多个程序同时进入一个计算机系统的主存储器</a:t>
            </a:r>
            <a:r>
              <a:rPr lang="zh-CN" altLang="en-US" dirty="0">
                <a:latin typeface="华文新魏"/>
                <a:ea typeface="华文新魏"/>
                <a:cs typeface="华文新魏"/>
              </a:rPr>
              <a:t>并启动进行计算的方法</a:t>
            </a:r>
            <a:endParaRPr lang="en-US" altLang="zh-CN" dirty="0">
              <a:latin typeface="华文新魏"/>
              <a:ea typeface="华文新魏"/>
              <a:cs typeface="华文新魏"/>
            </a:endParaRPr>
          </a:p>
          <a:p>
            <a:pPr lvl="1" algn="just" eaLnBrk="1" hangingPunct="1"/>
            <a:r>
              <a:rPr lang="zh-CN" altLang="en-US" dirty="0">
                <a:latin typeface="华文新魏"/>
                <a:ea typeface="华文新魏"/>
                <a:cs typeface="华文新魏"/>
              </a:rPr>
              <a:t>内存中多个相互独立的程序均处于开始和技术之间</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itchFamily="18" charset="0"/>
                <a:ea typeface="华文新魏"/>
                <a:cs typeface="华文新魏"/>
              </a:rPr>
              <a:t> </a:t>
            </a:r>
            <a:r>
              <a:rPr lang="zh-CN" altLang="en-US" dirty="0">
                <a:latin typeface="Times New Roman" pitchFamily="18" charset="0"/>
                <a:ea typeface="华文新魏"/>
                <a:cs typeface="华文新魏"/>
              </a:rPr>
              <a:t>多道程序设计特点</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ea typeface="华文新魏"/>
                <a:cs typeface="华文新魏"/>
              </a:rPr>
              <a:t>从宏观上</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是</a:t>
            </a:r>
            <a:r>
              <a:rPr lang="zh-CN" altLang="en-US" dirty="0">
                <a:solidFill>
                  <a:srgbClr val="FF0000"/>
                </a:solidFill>
                <a:latin typeface="华文新魏"/>
                <a:ea typeface="华文新魏"/>
                <a:cs typeface="华文新魏"/>
              </a:rPr>
              <a:t>并行</a:t>
            </a:r>
            <a:r>
              <a:rPr lang="zh-CN" altLang="en-US" dirty="0">
                <a:latin typeface="华文新魏"/>
                <a:ea typeface="华文新魏"/>
                <a:cs typeface="华文新魏"/>
              </a:rPr>
              <a:t>的，多道程序都处于运行过程中，但尚未结束</a:t>
            </a:r>
            <a:endParaRPr lang="en-US" altLang="zh-CN" dirty="0">
              <a:latin typeface="华文新魏"/>
              <a:ea typeface="华文新魏"/>
              <a:cs typeface="华文新魏"/>
            </a:endParaRPr>
          </a:p>
          <a:p>
            <a:pPr eaLnBrk="1" hangingPunct="1"/>
            <a:r>
              <a:rPr lang="zh-CN" altLang="en-US" dirty="0">
                <a:latin typeface="华文新魏"/>
                <a:ea typeface="华文新魏"/>
                <a:cs typeface="华文新魏"/>
              </a:rPr>
              <a:t>从微观上</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是</a:t>
            </a:r>
            <a:r>
              <a:rPr lang="zh-CN" altLang="en-US" dirty="0">
                <a:solidFill>
                  <a:srgbClr val="FF0000"/>
                </a:solidFill>
                <a:latin typeface="华文新魏"/>
                <a:ea typeface="华文新魏"/>
                <a:cs typeface="华文新魏"/>
              </a:rPr>
              <a:t>串行</a:t>
            </a:r>
            <a:r>
              <a:rPr lang="zh-CN" altLang="en-US" dirty="0">
                <a:latin typeface="华文新魏"/>
                <a:ea typeface="华文新魏"/>
                <a:cs typeface="华文新魏"/>
              </a:rPr>
              <a:t>的，各道程序轮流占用</a:t>
            </a:r>
            <a:r>
              <a:rPr lang="en-US" altLang="zh-CN" dirty="0">
                <a:latin typeface="华文新魏"/>
                <a:ea typeface="华文新魏"/>
                <a:cs typeface="华文新魏"/>
              </a:rPr>
              <a:t>CPU</a:t>
            </a:r>
            <a:r>
              <a:rPr lang="zh-CN" altLang="en-US" dirty="0">
                <a:latin typeface="华文新魏"/>
                <a:ea typeface="华文新魏"/>
                <a:cs typeface="华文新魏"/>
              </a:rPr>
              <a:t>交替地执行</a:t>
            </a:r>
            <a:endParaRPr lang="en-US" altLang="zh-CN" dirty="0">
              <a:latin typeface="华文新魏"/>
              <a:ea typeface="华文新魏"/>
              <a:cs typeface="华文新魏"/>
            </a:endParaRPr>
          </a:p>
          <a:p>
            <a:pPr eaLnBrk="1" hangingPunct="1"/>
            <a:r>
              <a:rPr lang="zh-CN" altLang="en-US" dirty="0">
                <a:latin typeface="华文新魏"/>
                <a:ea typeface="华文新魏"/>
                <a:cs typeface="华文新魏"/>
              </a:rPr>
              <a:t>多道程序设计技术作用</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分析程序运行时特征，提高</a:t>
            </a:r>
            <a:r>
              <a:rPr lang="en-US" altLang="zh-CN" dirty="0">
                <a:latin typeface="华文新魏"/>
                <a:ea typeface="华文新魏"/>
                <a:cs typeface="华文新魏"/>
              </a:rPr>
              <a:t>CPU</a:t>
            </a:r>
            <a:r>
              <a:rPr lang="zh-CN" altLang="en-US" dirty="0">
                <a:latin typeface="华文新魏"/>
                <a:ea typeface="华文新魏"/>
                <a:cs typeface="华文新魏"/>
              </a:rPr>
              <a:t>的利用率，充分发挥计算机硬部件的并行性</a:t>
            </a:r>
            <a:endParaRPr lang="en-US" altLang="zh-CN"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0" name="Group 4"/>
          <p:cNvGrpSpPr/>
          <p:nvPr/>
        </p:nvGrpSpPr>
        <p:grpSpPr bwMode="auto">
          <a:xfrm>
            <a:off x="451048" y="1830288"/>
            <a:ext cx="8153400" cy="4191000"/>
            <a:chOff x="1980" y="6744"/>
            <a:chExt cx="7920" cy="1872"/>
          </a:xfrm>
        </p:grpSpPr>
        <p:sp>
          <p:nvSpPr>
            <p:cNvPr id="9221" name="Text Box 5"/>
            <p:cNvSpPr txBox="1">
              <a:spLocks noChangeArrowheads="1"/>
            </p:cNvSpPr>
            <p:nvPr/>
          </p:nvSpPr>
          <p:spPr bwMode="auto">
            <a:xfrm>
              <a:off x="4140" y="6744"/>
              <a:ext cx="36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400" b="1">
                  <a:solidFill>
                    <a:srgbClr val="FF0000"/>
                  </a:solidFill>
                  <a:latin typeface="宋体" pitchFamily="2" charset="-122"/>
                </a:rPr>
                <a:t>78</a:t>
              </a:r>
              <a:endParaRPr kumimoji="0" lang="en-US" altLang="zh-CN" sz="1400" b="1">
                <a:solidFill>
                  <a:srgbClr val="FF0000"/>
                </a:solidFill>
                <a:latin typeface="宋体" pitchFamily="2" charset="-122"/>
              </a:endParaRPr>
            </a:p>
          </p:txBody>
        </p:sp>
        <p:sp>
          <p:nvSpPr>
            <p:cNvPr id="9222" name="Text Box 6"/>
            <p:cNvSpPr txBox="1">
              <a:spLocks noChangeArrowheads="1"/>
            </p:cNvSpPr>
            <p:nvPr/>
          </p:nvSpPr>
          <p:spPr bwMode="auto">
            <a:xfrm>
              <a:off x="1980" y="7368"/>
              <a:ext cx="108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zh-CN" altLang="en-US" sz="1800" b="1">
                  <a:solidFill>
                    <a:srgbClr val="FF0000"/>
                  </a:solidFill>
                  <a:latin typeface="宋体" pitchFamily="2" charset="-122"/>
                </a:rPr>
                <a:t>输入机</a:t>
              </a:r>
              <a:endParaRPr kumimoji="0" lang="zh-CN" altLang="en-US" sz="1800" b="1">
                <a:solidFill>
                  <a:srgbClr val="FF0000"/>
                </a:solidFill>
                <a:latin typeface="宋体" pitchFamily="2" charset="-122"/>
              </a:endParaRPr>
            </a:p>
          </p:txBody>
        </p:sp>
        <p:sp>
          <p:nvSpPr>
            <p:cNvPr id="9223" name="Text Box 7"/>
            <p:cNvSpPr txBox="1">
              <a:spLocks noChangeArrowheads="1"/>
            </p:cNvSpPr>
            <p:nvPr/>
          </p:nvSpPr>
          <p:spPr bwMode="auto">
            <a:xfrm>
              <a:off x="1980" y="7836"/>
              <a:ext cx="108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zh-CN" altLang="en-US" sz="1800" b="1">
                  <a:solidFill>
                    <a:srgbClr val="FF0000"/>
                  </a:solidFill>
                  <a:latin typeface="宋体" pitchFamily="2" charset="-122"/>
                </a:rPr>
                <a:t>处理器</a:t>
              </a:r>
              <a:endParaRPr kumimoji="0" lang="zh-CN" altLang="en-US" sz="1800" b="1">
                <a:solidFill>
                  <a:srgbClr val="FF0000"/>
                </a:solidFill>
                <a:latin typeface="宋体" pitchFamily="2" charset="-122"/>
              </a:endParaRPr>
            </a:p>
          </p:txBody>
        </p:sp>
        <p:sp>
          <p:nvSpPr>
            <p:cNvPr id="9224" name="Text Box 8"/>
            <p:cNvSpPr txBox="1">
              <a:spLocks noChangeArrowheads="1"/>
            </p:cNvSpPr>
            <p:nvPr/>
          </p:nvSpPr>
          <p:spPr bwMode="auto">
            <a:xfrm>
              <a:off x="1980" y="8304"/>
              <a:ext cx="108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zh-CN" altLang="en-US" b="1">
                  <a:solidFill>
                    <a:srgbClr val="FF0000"/>
                  </a:solidFill>
                  <a:latin typeface="宋体" pitchFamily="2" charset="-122"/>
                </a:rPr>
                <a:t>磁带机</a:t>
              </a:r>
              <a:endParaRPr kumimoji="0" lang="zh-CN" altLang="en-US" b="1">
                <a:solidFill>
                  <a:srgbClr val="FF0000"/>
                </a:solidFill>
                <a:latin typeface="宋体" pitchFamily="2" charset="-122"/>
              </a:endParaRPr>
            </a:p>
          </p:txBody>
        </p:sp>
        <p:sp>
          <p:nvSpPr>
            <p:cNvPr id="9225" name="Line 9"/>
            <p:cNvSpPr>
              <a:spLocks noChangeShapeType="1"/>
            </p:cNvSpPr>
            <p:nvPr/>
          </p:nvSpPr>
          <p:spPr bwMode="auto">
            <a:xfrm>
              <a:off x="3240" y="7056"/>
              <a:ext cx="6660" cy="0"/>
            </a:xfrm>
            <a:prstGeom prst="line">
              <a:avLst/>
            </a:prstGeom>
            <a:noFill/>
            <a:ln w="19050">
              <a:solidFill>
                <a:srgbClr val="000000"/>
              </a:solidFill>
              <a:round/>
            </a:ln>
          </p:spPr>
          <p:txBody>
            <a:bodyPr/>
            <a:lstStyle/>
            <a:p>
              <a:endParaRPr lang="zh-CN" altLang="en-US"/>
            </a:p>
          </p:txBody>
        </p:sp>
        <p:grpSp>
          <p:nvGrpSpPr>
            <p:cNvPr id="9226" name="Group 10"/>
            <p:cNvGrpSpPr/>
            <p:nvPr/>
          </p:nvGrpSpPr>
          <p:grpSpPr bwMode="auto">
            <a:xfrm>
              <a:off x="3240" y="7056"/>
              <a:ext cx="2160" cy="1404"/>
              <a:chOff x="3240" y="7056"/>
              <a:chExt cx="2160" cy="1404"/>
            </a:xfrm>
          </p:grpSpPr>
          <p:sp>
            <p:nvSpPr>
              <p:cNvPr id="9250" name="Line 11"/>
              <p:cNvSpPr>
                <a:spLocks noChangeShapeType="1"/>
              </p:cNvSpPr>
              <p:nvPr/>
            </p:nvSpPr>
            <p:spPr bwMode="auto">
              <a:xfrm>
                <a:off x="3240" y="7524"/>
                <a:ext cx="1080" cy="0"/>
              </a:xfrm>
              <a:prstGeom prst="line">
                <a:avLst/>
              </a:prstGeom>
              <a:noFill/>
              <a:ln w="19050">
                <a:solidFill>
                  <a:srgbClr val="000000"/>
                </a:solidFill>
                <a:round/>
              </a:ln>
            </p:spPr>
            <p:txBody>
              <a:bodyPr/>
              <a:lstStyle/>
              <a:p>
                <a:endParaRPr lang="zh-CN" altLang="en-US"/>
              </a:p>
            </p:txBody>
          </p:sp>
          <p:sp>
            <p:nvSpPr>
              <p:cNvPr id="9251" name="Line 12"/>
              <p:cNvSpPr>
                <a:spLocks noChangeShapeType="1"/>
              </p:cNvSpPr>
              <p:nvPr/>
            </p:nvSpPr>
            <p:spPr bwMode="auto">
              <a:xfrm>
                <a:off x="4320" y="7992"/>
                <a:ext cx="720" cy="0"/>
              </a:xfrm>
              <a:prstGeom prst="line">
                <a:avLst/>
              </a:prstGeom>
              <a:noFill/>
              <a:ln w="19050">
                <a:solidFill>
                  <a:srgbClr val="000000"/>
                </a:solidFill>
                <a:round/>
              </a:ln>
            </p:spPr>
            <p:txBody>
              <a:bodyPr/>
              <a:lstStyle/>
              <a:p>
                <a:endParaRPr lang="zh-CN" altLang="en-US"/>
              </a:p>
            </p:txBody>
          </p:sp>
          <p:sp>
            <p:nvSpPr>
              <p:cNvPr id="9252" name="Line 13"/>
              <p:cNvSpPr>
                <a:spLocks noChangeShapeType="1"/>
              </p:cNvSpPr>
              <p:nvPr/>
            </p:nvSpPr>
            <p:spPr bwMode="auto">
              <a:xfrm>
                <a:off x="5040" y="8460"/>
                <a:ext cx="360" cy="0"/>
              </a:xfrm>
              <a:prstGeom prst="line">
                <a:avLst/>
              </a:prstGeom>
              <a:noFill/>
              <a:ln w="19050">
                <a:solidFill>
                  <a:srgbClr val="000000"/>
                </a:solidFill>
                <a:round/>
              </a:ln>
            </p:spPr>
            <p:txBody>
              <a:bodyPr/>
              <a:lstStyle/>
              <a:p>
                <a:endParaRPr lang="zh-CN" altLang="en-US"/>
              </a:p>
            </p:txBody>
          </p:sp>
          <p:sp>
            <p:nvSpPr>
              <p:cNvPr id="9253" name="Line 14"/>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p>
            </p:txBody>
          </p:sp>
          <p:sp>
            <p:nvSpPr>
              <p:cNvPr id="9254" name="Line 15"/>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p>
            </p:txBody>
          </p:sp>
          <p:sp>
            <p:nvSpPr>
              <p:cNvPr id="9255" name="Line 16"/>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p>
            </p:txBody>
          </p:sp>
        </p:grpSp>
        <p:grpSp>
          <p:nvGrpSpPr>
            <p:cNvPr id="9227" name="Group 17"/>
            <p:cNvGrpSpPr/>
            <p:nvPr/>
          </p:nvGrpSpPr>
          <p:grpSpPr bwMode="auto">
            <a:xfrm>
              <a:off x="5400" y="7056"/>
              <a:ext cx="2160" cy="1404"/>
              <a:chOff x="3240" y="7056"/>
              <a:chExt cx="2160" cy="1404"/>
            </a:xfrm>
          </p:grpSpPr>
          <p:sp>
            <p:nvSpPr>
              <p:cNvPr id="9244" name="Line 18"/>
              <p:cNvSpPr>
                <a:spLocks noChangeShapeType="1"/>
              </p:cNvSpPr>
              <p:nvPr/>
            </p:nvSpPr>
            <p:spPr bwMode="auto">
              <a:xfrm>
                <a:off x="3240" y="7524"/>
                <a:ext cx="1080" cy="0"/>
              </a:xfrm>
              <a:prstGeom prst="line">
                <a:avLst/>
              </a:prstGeom>
              <a:noFill/>
              <a:ln w="19050">
                <a:solidFill>
                  <a:srgbClr val="000000"/>
                </a:solidFill>
                <a:round/>
              </a:ln>
            </p:spPr>
            <p:txBody>
              <a:bodyPr/>
              <a:lstStyle/>
              <a:p>
                <a:endParaRPr lang="zh-CN" altLang="en-US"/>
              </a:p>
            </p:txBody>
          </p:sp>
          <p:sp>
            <p:nvSpPr>
              <p:cNvPr id="9245" name="Line 19"/>
              <p:cNvSpPr>
                <a:spLocks noChangeShapeType="1"/>
              </p:cNvSpPr>
              <p:nvPr/>
            </p:nvSpPr>
            <p:spPr bwMode="auto">
              <a:xfrm>
                <a:off x="4320" y="7992"/>
                <a:ext cx="720" cy="0"/>
              </a:xfrm>
              <a:prstGeom prst="line">
                <a:avLst/>
              </a:prstGeom>
              <a:noFill/>
              <a:ln w="19050">
                <a:solidFill>
                  <a:srgbClr val="000000"/>
                </a:solidFill>
                <a:round/>
              </a:ln>
            </p:spPr>
            <p:txBody>
              <a:bodyPr/>
              <a:lstStyle/>
              <a:p>
                <a:endParaRPr lang="zh-CN" altLang="en-US"/>
              </a:p>
            </p:txBody>
          </p:sp>
          <p:sp>
            <p:nvSpPr>
              <p:cNvPr id="9246" name="Line 20"/>
              <p:cNvSpPr>
                <a:spLocks noChangeShapeType="1"/>
              </p:cNvSpPr>
              <p:nvPr/>
            </p:nvSpPr>
            <p:spPr bwMode="auto">
              <a:xfrm>
                <a:off x="5040" y="8460"/>
                <a:ext cx="360" cy="0"/>
              </a:xfrm>
              <a:prstGeom prst="line">
                <a:avLst/>
              </a:prstGeom>
              <a:noFill/>
              <a:ln w="19050">
                <a:solidFill>
                  <a:srgbClr val="000000"/>
                </a:solidFill>
                <a:round/>
              </a:ln>
            </p:spPr>
            <p:txBody>
              <a:bodyPr/>
              <a:lstStyle/>
              <a:p>
                <a:endParaRPr lang="zh-CN" altLang="en-US"/>
              </a:p>
            </p:txBody>
          </p:sp>
          <p:sp>
            <p:nvSpPr>
              <p:cNvPr id="9247" name="Line 21"/>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p>
            </p:txBody>
          </p:sp>
          <p:sp>
            <p:nvSpPr>
              <p:cNvPr id="9248" name="Line 22"/>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p>
            </p:txBody>
          </p:sp>
          <p:sp>
            <p:nvSpPr>
              <p:cNvPr id="9249" name="Line 23"/>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p>
            </p:txBody>
          </p:sp>
        </p:grpSp>
        <p:grpSp>
          <p:nvGrpSpPr>
            <p:cNvPr id="9228" name="Group 24"/>
            <p:cNvGrpSpPr/>
            <p:nvPr/>
          </p:nvGrpSpPr>
          <p:grpSpPr bwMode="auto">
            <a:xfrm>
              <a:off x="7560" y="7056"/>
              <a:ext cx="2160" cy="1404"/>
              <a:chOff x="3240" y="7056"/>
              <a:chExt cx="2160" cy="1404"/>
            </a:xfrm>
          </p:grpSpPr>
          <p:sp>
            <p:nvSpPr>
              <p:cNvPr id="9238" name="Line 25"/>
              <p:cNvSpPr>
                <a:spLocks noChangeShapeType="1"/>
              </p:cNvSpPr>
              <p:nvPr/>
            </p:nvSpPr>
            <p:spPr bwMode="auto">
              <a:xfrm>
                <a:off x="3240" y="7524"/>
                <a:ext cx="1080" cy="0"/>
              </a:xfrm>
              <a:prstGeom prst="line">
                <a:avLst/>
              </a:prstGeom>
              <a:noFill/>
              <a:ln w="19050">
                <a:solidFill>
                  <a:srgbClr val="000000"/>
                </a:solidFill>
                <a:round/>
              </a:ln>
            </p:spPr>
            <p:txBody>
              <a:bodyPr/>
              <a:lstStyle/>
              <a:p>
                <a:endParaRPr lang="zh-CN" altLang="en-US"/>
              </a:p>
            </p:txBody>
          </p:sp>
          <p:sp>
            <p:nvSpPr>
              <p:cNvPr id="9239" name="Line 26"/>
              <p:cNvSpPr>
                <a:spLocks noChangeShapeType="1"/>
              </p:cNvSpPr>
              <p:nvPr/>
            </p:nvSpPr>
            <p:spPr bwMode="auto">
              <a:xfrm>
                <a:off x="4320" y="7992"/>
                <a:ext cx="720" cy="0"/>
              </a:xfrm>
              <a:prstGeom prst="line">
                <a:avLst/>
              </a:prstGeom>
              <a:noFill/>
              <a:ln w="19050">
                <a:solidFill>
                  <a:srgbClr val="000000"/>
                </a:solidFill>
                <a:round/>
              </a:ln>
            </p:spPr>
            <p:txBody>
              <a:bodyPr/>
              <a:lstStyle/>
              <a:p>
                <a:endParaRPr lang="zh-CN" altLang="en-US"/>
              </a:p>
            </p:txBody>
          </p:sp>
          <p:sp>
            <p:nvSpPr>
              <p:cNvPr id="9240" name="Line 27"/>
              <p:cNvSpPr>
                <a:spLocks noChangeShapeType="1"/>
              </p:cNvSpPr>
              <p:nvPr/>
            </p:nvSpPr>
            <p:spPr bwMode="auto">
              <a:xfrm>
                <a:off x="5040" y="8460"/>
                <a:ext cx="360" cy="0"/>
              </a:xfrm>
              <a:prstGeom prst="line">
                <a:avLst/>
              </a:prstGeom>
              <a:noFill/>
              <a:ln w="19050">
                <a:solidFill>
                  <a:srgbClr val="000000"/>
                </a:solidFill>
                <a:round/>
              </a:ln>
            </p:spPr>
            <p:txBody>
              <a:bodyPr/>
              <a:lstStyle/>
              <a:p>
                <a:endParaRPr lang="zh-CN" altLang="en-US"/>
              </a:p>
            </p:txBody>
          </p:sp>
          <p:sp>
            <p:nvSpPr>
              <p:cNvPr id="9241" name="Line 28"/>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p>
            </p:txBody>
          </p:sp>
          <p:sp>
            <p:nvSpPr>
              <p:cNvPr id="9242" name="Line 29"/>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p>
            </p:txBody>
          </p:sp>
          <p:sp>
            <p:nvSpPr>
              <p:cNvPr id="9243" name="Line 30"/>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p>
            </p:txBody>
          </p:sp>
        </p:grpSp>
        <p:sp>
          <p:nvSpPr>
            <p:cNvPr id="9229" name="Text Box 31"/>
            <p:cNvSpPr txBox="1">
              <a:spLocks noChangeArrowheads="1"/>
            </p:cNvSpPr>
            <p:nvPr/>
          </p:nvSpPr>
          <p:spPr bwMode="auto">
            <a:xfrm>
              <a:off x="4860" y="6744"/>
              <a:ext cx="36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400" b="1">
                  <a:solidFill>
                    <a:srgbClr val="FF0000"/>
                  </a:solidFill>
                  <a:latin typeface="宋体" pitchFamily="2" charset="-122"/>
                </a:rPr>
                <a:t>130</a:t>
              </a:r>
              <a:endParaRPr kumimoji="0" lang="en-US" altLang="zh-CN" sz="1400" b="1">
                <a:solidFill>
                  <a:srgbClr val="FF0000"/>
                </a:solidFill>
                <a:latin typeface="宋体" pitchFamily="2" charset="-122"/>
              </a:endParaRPr>
            </a:p>
          </p:txBody>
        </p:sp>
        <p:sp>
          <p:nvSpPr>
            <p:cNvPr id="9230" name="Text Box 32"/>
            <p:cNvSpPr txBox="1">
              <a:spLocks noChangeArrowheads="1"/>
            </p:cNvSpPr>
            <p:nvPr/>
          </p:nvSpPr>
          <p:spPr bwMode="auto">
            <a:xfrm>
              <a:off x="5220" y="6744"/>
              <a:ext cx="36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400" b="1">
                  <a:solidFill>
                    <a:srgbClr val="FF0000"/>
                  </a:solidFill>
                  <a:latin typeface="宋体" pitchFamily="2" charset="-122"/>
                </a:rPr>
                <a:t>150</a:t>
              </a:r>
              <a:endParaRPr kumimoji="0" lang="en-US" altLang="zh-CN" sz="1400" b="1">
                <a:solidFill>
                  <a:srgbClr val="FF0000"/>
                </a:solidFill>
                <a:latin typeface="宋体" pitchFamily="2" charset="-122"/>
              </a:endParaRPr>
            </a:p>
          </p:txBody>
        </p:sp>
        <p:sp>
          <p:nvSpPr>
            <p:cNvPr id="9231" name="Text Box 33"/>
            <p:cNvSpPr txBox="1">
              <a:spLocks noChangeArrowheads="1"/>
            </p:cNvSpPr>
            <p:nvPr/>
          </p:nvSpPr>
          <p:spPr bwMode="auto">
            <a:xfrm>
              <a:off x="6300" y="6744"/>
              <a:ext cx="36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400" b="1">
                  <a:solidFill>
                    <a:srgbClr val="FF0000"/>
                  </a:solidFill>
                  <a:latin typeface="宋体" pitchFamily="2" charset="-122"/>
                </a:rPr>
                <a:t>228</a:t>
              </a:r>
              <a:endParaRPr kumimoji="0" lang="en-US" altLang="zh-CN" sz="1400" b="1">
                <a:solidFill>
                  <a:srgbClr val="FF0000"/>
                </a:solidFill>
                <a:latin typeface="宋体" pitchFamily="2" charset="-122"/>
              </a:endParaRPr>
            </a:p>
          </p:txBody>
        </p:sp>
        <p:sp>
          <p:nvSpPr>
            <p:cNvPr id="9232" name="Text Box 34"/>
            <p:cNvSpPr txBox="1">
              <a:spLocks noChangeArrowheads="1"/>
            </p:cNvSpPr>
            <p:nvPr/>
          </p:nvSpPr>
          <p:spPr bwMode="auto">
            <a:xfrm>
              <a:off x="7020" y="6744"/>
              <a:ext cx="36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400" b="1">
                  <a:solidFill>
                    <a:srgbClr val="FF0000"/>
                  </a:solidFill>
                  <a:latin typeface="宋体" pitchFamily="2" charset="-122"/>
                </a:rPr>
                <a:t>280</a:t>
              </a:r>
              <a:endParaRPr kumimoji="0" lang="en-US" altLang="zh-CN" sz="1400" b="1">
                <a:solidFill>
                  <a:srgbClr val="FF0000"/>
                </a:solidFill>
                <a:latin typeface="宋体" pitchFamily="2" charset="-122"/>
              </a:endParaRPr>
            </a:p>
          </p:txBody>
        </p:sp>
        <p:sp>
          <p:nvSpPr>
            <p:cNvPr id="9233" name="Text Box 35"/>
            <p:cNvSpPr txBox="1">
              <a:spLocks noChangeArrowheads="1"/>
            </p:cNvSpPr>
            <p:nvPr/>
          </p:nvSpPr>
          <p:spPr bwMode="auto">
            <a:xfrm>
              <a:off x="7380" y="6744"/>
              <a:ext cx="36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400" b="1">
                  <a:solidFill>
                    <a:srgbClr val="FF0000"/>
                  </a:solidFill>
                  <a:latin typeface="宋体" pitchFamily="2" charset="-122"/>
                </a:rPr>
                <a:t>300</a:t>
              </a:r>
              <a:endParaRPr kumimoji="0" lang="en-US" altLang="zh-CN" sz="1400" b="1">
                <a:solidFill>
                  <a:srgbClr val="FF0000"/>
                </a:solidFill>
                <a:latin typeface="宋体" pitchFamily="2" charset="-122"/>
              </a:endParaRPr>
            </a:p>
          </p:txBody>
        </p:sp>
        <p:sp>
          <p:nvSpPr>
            <p:cNvPr id="9234" name="Text Box 36"/>
            <p:cNvSpPr txBox="1">
              <a:spLocks noChangeArrowheads="1"/>
            </p:cNvSpPr>
            <p:nvPr/>
          </p:nvSpPr>
          <p:spPr bwMode="auto">
            <a:xfrm>
              <a:off x="8460" y="6744"/>
              <a:ext cx="36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400" b="1">
                  <a:solidFill>
                    <a:srgbClr val="FF0000"/>
                  </a:solidFill>
                  <a:latin typeface="宋体" pitchFamily="2" charset="-122"/>
                </a:rPr>
                <a:t>378</a:t>
              </a:r>
              <a:endParaRPr kumimoji="0" lang="en-US" altLang="zh-CN" sz="1400" b="1">
                <a:solidFill>
                  <a:srgbClr val="FF0000"/>
                </a:solidFill>
                <a:latin typeface="宋体" pitchFamily="2" charset="-122"/>
              </a:endParaRPr>
            </a:p>
          </p:txBody>
        </p:sp>
        <p:sp>
          <p:nvSpPr>
            <p:cNvPr id="9235" name="Text Box 37"/>
            <p:cNvSpPr txBox="1">
              <a:spLocks noChangeArrowheads="1"/>
            </p:cNvSpPr>
            <p:nvPr/>
          </p:nvSpPr>
          <p:spPr bwMode="auto">
            <a:xfrm>
              <a:off x="9180" y="6744"/>
              <a:ext cx="36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400" b="1">
                  <a:solidFill>
                    <a:srgbClr val="FF0000"/>
                  </a:solidFill>
                  <a:latin typeface="宋体" pitchFamily="2" charset="-122"/>
                </a:rPr>
                <a:t>430</a:t>
              </a:r>
              <a:endParaRPr kumimoji="0" lang="en-US" altLang="zh-CN" sz="1400" b="1">
                <a:solidFill>
                  <a:srgbClr val="FF0000"/>
                </a:solidFill>
                <a:latin typeface="宋体" pitchFamily="2" charset="-122"/>
              </a:endParaRPr>
            </a:p>
          </p:txBody>
        </p:sp>
        <p:sp>
          <p:nvSpPr>
            <p:cNvPr id="9236" name="Text Box 38"/>
            <p:cNvSpPr txBox="1">
              <a:spLocks noChangeArrowheads="1"/>
            </p:cNvSpPr>
            <p:nvPr/>
          </p:nvSpPr>
          <p:spPr bwMode="auto">
            <a:xfrm>
              <a:off x="9540" y="6744"/>
              <a:ext cx="36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400" b="1">
                  <a:solidFill>
                    <a:srgbClr val="FF0000"/>
                  </a:solidFill>
                  <a:latin typeface="宋体" pitchFamily="2" charset="-122"/>
                </a:rPr>
                <a:t>450</a:t>
              </a:r>
              <a:endParaRPr kumimoji="0" lang="en-US" altLang="zh-CN" sz="1400" b="1">
                <a:solidFill>
                  <a:srgbClr val="FF0000"/>
                </a:solidFill>
                <a:latin typeface="宋体" pitchFamily="2" charset="-122"/>
              </a:endParaRPr>
            </a:p>
          </p:txBody>
        </p:sp>
        <p:sp>
          <p:nvSpPr>
            <p:cNvPr id="9237" name="Text Box 39"/>
            <p:cNvSpPr txBox="1">
              <a:spLocks noChangeArrowheads="1"/>
            </p:cNvSpPr>
            <p:nvPr/>
          </p:nvSpPr>
          <p:spPr bwMode="auto">
            <a:xfrm>
              <a:off x="1980" y="6900"/>
              <a:ext cx="1080" cy="312"/>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zh-CN" altLang="en-US" sz="1800" b="1">
                  <a:solidFill>
                    <a:srgbClr val="FF0000"/>
                  </a:solidFill>
                  <a:latin typeface="宋体" pitchFamily="2" charset="-122"/>
                </a:rPr>
                <a:t>时  间</a:t>
              </a:r>
              <a:endParaRPr kumimoji="0" lang="zh-CN" altLang="en-US" sz="1800" b="1">
                <a:solidFill>
                  <a:srgbClr val="FF0000"/>
                </a:solidFill>
                <a:latin typeface="宋体" pitchFamily="2" charset="-122"/>
              </a:endParaRPr>
            </a:p>
          </p:txBody>
        </p:sp>
      </p:grpSp>
      <p:sp>
        <p:nvSpPr>
          <p:cNvPr id="2" name="标题 1"/>
          <p:cNvSpPr>
            <a:spLocks noGrp="1"/>
          </p:cNvSpPr>
          <p:nvPr>
            <p:ph type="title"/>
          </p:nvPr>
        </p:nvSpPr>
        <p:spPr/>
        <p:txBody>
          <a:bodyPr/>
          <a:lstStyle/>
          <a:p>
            <a:r>
              <a:rPr lang="en-US" altLang="zh-CN" sz="4000" dirty="0">
                <a:latin typeface="Times New Roman" pitchFamily="18" charset="0"/>
                <a:ea typeface="华文新魏"/>
                <a:cs typeface="华文新魏"/>
              </a:rPr>
              <a:t> </a:t>
            </a:r>
            <a:r>
              <a:rPr lang="zh-CN" altLang="en-US" dirty="0">
                <a:latin typeface="Times New Roman" pitchFamily="18" charset="0"/>
                <a:ea typeface="华文新魏"/>
                <a:cs typeface="华文新魏"/>
              </a:rPr>
              <a:t>多道程序设计举例（</a:t>
            </a:r>
            <a:r>
              <a:rPr lang="en-US" altLang="zh-CN" dirty="0">
                <a:latin typeface="Times New Roman" pitchFamily="18" charset="0"/>
                <a:ea typeface="华文新魏"/>
                <a:cs typeface="华文新魏"/>
              </a:rPr>
              <a:t>1</a:t>
            </a:r>
            <a:r>
              <a:rPr lang="zh-CN" altLang="en-US" dirty="0">
                <a:latin typeface="Times New Roman" pitchFamily="18" charset="0"/>
                <a:ea typeface="华文新魏"/>
                <a:cs typeface="华文新魏"/>
              </a:rPr>
              <a:t>）</a:t>
            </a:r>
            <a:endParaRPr kumimoji="1" lang="zh-CN" altLang="en-US" dirty="0"/>
          </a:p>
        </p:txBody>
      </p:sp>
      <p:sp>
        <p:nvSpPr>
          <p:cNvPr id="3" name="内容占位符 2"/>
          <p:cNvSpPr>
            <a:spLocks noGrp="1"/>
          </p:cNvSpPr>
          <p:nvPr>
            <p:ph idx="1"/>
          </p:nvPr>
        </p:nvSpPr>
        <p:spPr>
          <a:xfrm>
            <a:off x="179512" y="1268760"/>
            <a:ext cx="8856984" cy="3024336"/>
          </a:xfrm>
        </p:spPr>
        <p:txBody>
          <a:bodyPr/>
          <a:lstStyle/>
          <a:p>
            <a:r>
              <a:rPr lang="zh-CN" altLang="en-US" dirty="0">
                <a:latin typeface="Times New Roman" pitchFamily="18" charset="0"/>
                <a:ea typeface="华文新魏"/>
                <a:cs typeface="华文新魏"/>
              </a:rPr>
              <a:t>单道算题运行时处理器的使用效率</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5" name="矩形 4"/>
          <p:cNvSpPr/>
          <p:nvPr/>
        </p:nvSpPr>
        <p:spPr>
          <a:xfrm>
            <a:off x="2602636" y="6021288"/>
            <a:ext cx="4301102" cy="369332"/>
          </a:xfrm>
          <a:prstGeom prst="rect">
            <a:avLst/>
          </a:prstGeom>
        </p:spPr>
        <p:txBody>
          <a:bodyPr wrap="none">
            <a:spAutoFit/>
          </a:bodyPr>
          <a:lstStyle/>
          <a:p>
            <a:r>
              <a:rPr lang="en-US" altLang="zh-CN" b="1" dirty="0">
                <a:solidFill>
                  <a:srgbClr val="0000FF"/>
                </a:solidFill>
                <a:latin typeface="Times"/>
                <a:ea typeface="宋体" pitchFamily="2" charset="-122"/>
                <a:cs typeface="Times"/>
              </a:rPr>
              <a:t>CPU</a:t>
            </a:r>
            <a:r>
              <a:rPr lang="zh-CN" altLang="en-US" b="1" dirty="0">
                <a:solidFill>
                  <a:srgbClr val="0000FF"/>
                </a:solidFill>
                <a:latin typeface="Times"/>
                <a:ea typeface="宋体" pitchFamily="2" charset="-122"/>
                <a:cs typeface="Times"/>
              </a:rPr>
              <a:t>利用率：</a:t>
            </a:r>
            <a:r>
              <a:rPr lang="en-US" altLang="zh-CN" b="1" dirty="0">
                <a:solidFill>
                  <a:srgbClr val="0000FF"/>
                </a:solidFill>
                <a:latin typeface="Times"/>
                <a:ea typeface="宋体" pitchFamily="2" charset="-122"/>
                <a:cs typeface="Times"/>
              </a:rPr>
              <a:t>52/</a:t>
            </a:r>
            <a:r>
              <a:rPr lang="zh-CN" altLang="en-US" b="1" dirty="0">
                <a:solidFill>
                  <a:srgbClr val="0000FF"/>
                </a:solidFill>
                <a:latin typeface="Times"/>
                <a:ea typeface="宋体" pitchFamily="2" charset="-122"/>
                <a:cs typeface="Times"/>
              </a:rPr>
              <a:t>（</a:t>
            </a:r>
            <a:r>
              <a:rPr lang="en-US" altLang="zh-CN" b="1" dirty="0">
                <a:solidFill>
                  <a:srgbClr val="0000FF"/>
                </a:solidFill>
                <a:latin typeface="Times"/>
                <a:ea typeface="宋体" pitchFamily="2" charset="-122"/>
                <a:cs typeface="Times"/>
              </a:rPr>
              <a:t>78</a:t>
            </a:r>
            <a:r>
              <a:rPr lang="zh-CN" altLang="en-US" b="1" dirty="0">
                <a:solidFill>
                  <a:srgbClr val="0000FF"/>
                </a:solidFill>
                <a:latin typeface="Times"/>
                <a:ea typeface="宋体" pitchFamily="2" charset="-122"/>
                <a:cs typeface="Times"/>
              </a:rPr>
              <a:t>十</a:t>
            </a:r>
            <a:r>
              <a:rPr lang="en-US" altLang="zh-CN" b="1" dirty="0">
                <a:solidFill>
                  <a:srgbClr val="0000FF"/>
                </a:solidFill>
                <a:latin typeface="Times"/>
                <a:ea typeface="宋体" pitchFamily="2" charset="-122"/>
                <a:cs typeface="Times"/>
              </a:rPr>
              <a:t>52</a:t>
            </a:r>
            <a:r>
              <a:rPr lang="zh-CN" altLang="en-US" b="1" dirty="0">
                <a:solidFill>
                  <a:srgbClr val="0000FF"/>
                </a:solidFill>
                <a:latin typeface="Times"/>
                <a:ea typeface="宋体" pitchFamily="2" charset="-122"/>
                <a:cs typeface="Times"/>
              </a:rPr>
              <a:t>十</a:t>
            </a:r>
            <a:r>
              <a:rPr lang="en-US" altLang="zh-CN" b="1" dirty="0">
                <a:solidFill>
                  <a:srgbClr val="0000FF"/>
                </a:solidFill>
                <a:latin typeface="Times"/>
                <a:ea typeface="宋体" pitchFamily="2" charset="-122"/>
                <a:cs typeface="Times"/>
              </a:rPr>
              <a:t>20</a:t>
            </a:r>
            <a:r>
              <a:rPr lang="zh-CN" altLang="en-US" b="1" dirty="0">
                <a:solidFill>
                  <a:srgbClr val="0000FF"/>
                </a:solidFill>
                <a:latin typeface="Times"/>
                <a:ea typeface="宋体" pitchFamily="2" charset="-122"/>
                <a:cs typeface="Times"/>
              </a:rPr>
              <a:t>）≈ </a:t>
            </a:r>
            <a:r>
              <a:rPr lang="en-US" altLang="zh-CN" b="1" dirty="0">
                <a:solidFill>
                  <a:srgbClr val="0000FF"/>
                </a:solidFill>
                <a:latin typeface="Times"/>
                <a:ea typeface="宋体" pitchFamily="2" charset="-122"/>
                <a:cs typeface="Times"/>
              </a:rPr>
              <a:t>35%</a:t>
            </a:r>
            <a:endParaRPr lang="en-US" altLang="zh-CN" b="1" dirty="0">
              <a:solidFill>
                <a:srgbClr val="0000FF"/>
              </a:solidFill>
              <a:latin typeface="Times"/>
              <a:ea typeface="宋体" pitchFamily="2" charset="-122"/>
              <a:cs typeface="Times"/>
            </a:endParaRPr>
          </a:p>
        </p:txBody>
      </p:sp>
      <p:cxnSp>
        <p:nvCxnSpPr>
          <p:cNvPr id="42" name="直线连接符 41"/>
          <p:cNvCxnSpPr/>
          <p:nvPr/>
        </p:nvCxnSpPr>
        <p:spPr bwMode="auto">
          <a:xfrm>
            <a:off x="3995936" y="2132856"/>
            <a:ext cx="0" cy="3820700"/>
          </a:xfrm>
          <a:prstGeom prst="line">
            <a:avLst/>
          </a:prstGeom>
          <a:solidFill>
            <a:schemeClr val="bg1"/>
          </a:solidFill>
          <a:ln w="28575" cap="flat" cmpd="sng" algn="ctr">
            <a:solidFill>
              <a:srgbClr val="0000FF"/>
            </a:solidFill>
            <a:prstDash val="sysDash"/>
            <a:round/>
            <a:headEnd type="none" w="med" len="med"/>
            <a:tailEnd type="none" w="med" len="med"/>
          </a:ln>
          <a:effectLst/>
        </p:spPr>
      </p:cxnSp>
      <p:cxnSp>
        <p:nvCxnSpPr>
          <p:cNvPr id="8" name="直线连接符 7"/>
          <p:cNvCxnSpPr/>
          <p:nvPr/>
        </p:nvCxnSpPr>
        <p:spPr bwMode="auto">
          <a:xfrm>
            <a:off x="2881950" y="4619270"/>
            <a:ext cx="720080" cy="0"/>
          </a:xfrm>
          <a:prstGeom prst="line">
            <a:avLst/>
          </a:prstGeom>
          <a:solidFill>
            <a:schemeClr val="bg1"/>
          </a:solidFill>
          <a:ln w="38100" cap="flat" cmpd="sng" algn="ctr">
            <a:solidFill>
              <a:srgbClr val="FF0000"/>
            </a:solidFill>
            <a:prstDash val="solid"/>
            <a:round/>
            <a:headEnd type="none" w="med" len="med"/>
            <a:tailEnd type="none" w="med" len="med"/>
          </a:ln>
          <a:effectLst/>
        </p:spPr>
      </p:cxnSp>
      <p:cxnSp>
        <p:nvCxnSpPr>
          <p:cNvPr id="44" name="直线连接符 43"/>
          <p:cNvCxnSpPr/>
          <p:nvPr/>
        </p:nvCxnSpPr>
        <p:spPr bwMode="auto">
          <a:xfrm>
            <a:off x="6228184" y="2132856"/>
            <a:ext cx="0" cy="3820700"/>
          </a:xfrm>
          <a:prstGeom prst="line">
            <a:avLst/>
          </a:prstGeom>
          <a:solidFill>
            <a:schemeClr val="bg1"/>
          </a:solidFill>
          <a:ln w="28575" cap="flat" cmpd="sng" algn="ctr">
            <a:solidFill>
              <a:srgbClr val="0000FF"/>
            </a:solidFill>
            <a:prstDash val="sysDash"/>
            <a:round/>
            <a:headEnd type="none" w="med" len="med"/>
            <a:tailEnd type="none" w="med" len="med"/>
          </a:ln>
          <a:effectLst/>
        </p:spPr>
      </p:cxnSp>
    </p:spTree>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856984" cy="3528392"/>
          </a:xfrm>
        </p:spPr>
        <p:txBody>
          <a:bodyPr/>
          <a:lstStyle/>
          <a:p>
            <a:r>
              <a:rPr lang="zh-CN" altLang="en-US" dirty="0">
                <a:latin typeface="华文新魏"/>
                <a:ea typeface="华文新魏"/>
                <a:cs typeface="华文新魏"/>
              </a:rPr>
              <a:t>两道算题运行时处理器的使用效率</a:t>
            </a:r>
            <a:endParaRPr kumimoji="1" lang="zh-CN" altLang="en-US" dirty="0"/>
          </a:p>
        </p:txBody>
      </p:sp>
      <p:grpSp>
        <p:nvGrpSpPr>
          <p:cNvPr id="10244" name="Group 1091"/>
          <p:cNvGrpSpPr/>
          <p:nvPr/>
        </p:nvGrpSpPr>
        <p:grpSpPr bwMode="auto">
          <a:xfrm>
            <a:off x="611584" y="1772816"/>
            <a:ext cx="7416800" cy="4419600"/>
            <a:chOff x="320" y="1056"/>
            <a:chExt cx="4672" cy="2784"/>
          </a:xfrm>
        </p:grpSpPr>
        <p:sp>
          <p:nvSpPr>
            <p:cNvPr id="10245" name="Text Box 1029"/>
            <p:cNvSpPr txBox="1">
              <a:spLocks noChangeArrowheads="1"/>
            </p:cNvSpPr>
            <p:nvPr/>
          </p:nvSpPr>
          <p:spPr bwMode="auto">
            <a:xfrm>
              <a:off x="1594" y="1056"/>
              <a:ext cx="213"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600" b="1">
                  <a:solidFill>
                    <a:srgbClr val="FF0000"/>
                  </a:solidFill>
                  <a:latin typeface="Times New Roman" pitchFamily="18" charset="0"/>
                  <a:cs typeface="Times New Roman" pitchFamily="18" charset="0"/>
                </a:rPr>
                <a:t>78</a:t>
              </a:r>
              <a:endParaRPr kumimoji="0" lang="en-US" altLang="zh-CN" sz="1600" b="1">
                <a:solidFill>
                  <a:srgbClr val="FF0000"/>
                </a:solidFill>
                <a:latin typeface="Times New Roman" pitchFamily="18" charset="0"/>
                <a:cs typeface="Times New Roman" pitchFamily="18" charset="0"/>
              </a:endParaRPr>
            </a:p>
          </p:txBody>
        </p:sp>
        <p:sp>
          <p:nvSpPr>
            <p:cNvPr id="10246" name="Text Box 1030"/>
            <p:cNvSpPr txBox="1">
              <a:spLocks noChangeArrowheads="1"/>
            </p:cNvSpPr>
            <p:nvPr/>
          </p:nvSpPr>
          <p:spPr bwMode="auto">
            <a:xfrm>
              <a:off x="320" y="1675"/>
              <a:ext cx="637"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zh-CN" altLang="en-US" sz="1800" b="1">
                  <a:solidFill>
                    <a:srgbClr val="FF0000"/>
                  </a:solidFill>
                  <a:latin typeface="Times New Roman" pitchFamily="18" charset="0"/>
                  <a:cs typeface="Times New Roman" pitchFamily="18" charset="0"/>
                </a:rPr>
                <a:t>输入机</a:t>
              </a:r>
              <a:endParaRPr kumimoji="0" lang="zh-CN" altLang="en-US" sz="1800" b="1">
                <a:solidFill>
                  <a:srgbClr val="FF0000"/>
                </a:solidFill>
                <a:latin typeface="Times New Roman" pitchFamily="18" charset="0"/>
                <a:cs typeface="Times New Roman" pitchFamily="18" charset="0"/>
              </a:endParaRPr>
            </a:p>
          </p:txBody>
        </p:sp>
        <p:sp>
          <p:nvSpPr>
            <p:cNvPr id="10247" name="Text Box 1031"/>
            <p:cNvSpPr txBox="1">
              <a:spLocks noChangeArrowheads="1"/>
            </p:cNvSpPr>
            <p:nvPr/>
          </p:nvSpPr>
          <p:spPr bwMode="auto">
            <a:xfrm>
              <a:off x="320" y="2139"/>
              <a:ext cx="637"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zh-CN" altLang="en-US" sz="1800" b="1">
                  <a:solidFill>
                    <a:srgbClr val="FF0000"/>
                  </a:solidFill>
                  <a:latin typeface="Times New Roman" pitchFamily="18" charset="0"/>
                  <a:cs typeface="Times New Roman" pitchFamily="18" charset="0"/>
                </a:rPr>
                <a:t>处理器</a:t>
              </a:r>
              <a:endParaRPr kumimoji="0" lang="zh-CN" altLang="en-US" sz="1800" b="1">
                <a:solidFill>
                  <a:srgbClr val="FF0000"/>
                </a:solidFill>
                <a:latin typeface="Times New Roman" pitchFamily="18" charset="0"/>
                <a:cs typeface="Times New Roman" pitchFamily="18" charset="0"/>
              </a:endParaRPr>
            </a:p>
          </p:txBody>
        </p:sp>
        <p:sp>
          <p:nvSpPr>
            <p:cNvPr id="10248" name="Text Box 1032"/>
            <p:cNvSpPr txBox="1">
              <a:spLocks noChangeArrowheads="1"/>
            </p:cNvSpPr>
            <p:nvPr/>
          </p:nvSpPr>
          <p:spPr bwMode="auto">
            <a:xfrm>
              <a:off x="320" y="2603"/>
              <a:ext cx="637"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zh-CN" altLang="en-US" sz="1800" b="1">
                  <a:solidFill>
                    <a:srgbClr val="FF0000"/>
                  </a:solidFill>
                  <a:latin typeface="Times New Roman" pitchFamily="18" charset="0"/>
                  <a:cs typeface="Times New Roman" pitchFamily="18" charset="0"/>
                </a:rPr>
                <a:t>磁带机</a:t>
              </a:r>
              <a:r>
                <a:rPr kumimoji="0" lang="en-US" altLang="zh-CN" sz="1800" b="1">
                  <a:solidFill>
                    <a:srgbClr val="FF0000"/>
                  </a:solidFill>
                  <a:latin typeface="Times New Roman" pitchFamily="18" charset="0"/>
                  <a:cs typeface="Times New Roman" pitchFamily="18" charset="0"/>
                </a:rPr>
                <a:t>1</a:t>
              </a:r>
              <a:endParaRPr kumimoji="0" lang="en-US" altLang="zh-CN" sz="1800" b="1">
                <a:solidFill>
                  <a:srgbClr val="FF0000"/>
                </a:solidFill>
                <a:latin typeface="Times New Roman" pitchFamily="18" charset="0"/>
                <a:cs typeface="Times New Roman" pitchFamily="18" charset="0"/>
              </a:endParaRPr>
            </a:p>
          </p:txBody>
        </p:sp>
        <p:sp>
          <p:nvSpPr>
            <p:cNvPr id="10249" name="Line 1033"/>
            <p:cNvSpPr>
              <a:spLocks noChangeShapeType="1"/>
            </p:cNvSpPr>
            <p:nvPr/>
          </p:nvSpPr>
          <p:spPr bwMode="auto">
            <a:xfrm>
              <a:off x="1063" y="1365"/>
              <a:ext cx="3929" cy="0"/>
            </a:xfrm>
            <a:prstGeom prst="line">
              <a:avLst/>
            </a:prstGeom>
            <a:noFill/>
            <a:ln w="19050">
              <a:solidFill>
                <a:srgbClr val="000000"/>
              </a:solidFill>
              <a:round/>
            </a:ln>
          </p:spPr>
          <p:txBody>
            <a:bodyPr/>
            <a:lstStyle/>
            <a:p>
              <a:endParaRPr lang="zh-CN" altLang="en-US">
                <a:cs typeface="Times New Roman" pitchFamily="18" charset="0"/>
              </a:endParaRPr>
            </a:p>
          </p:txBody>
        </p:sp>
        <p:sp>
          <p:nvSpPr>
            <p:cNvPr id="10250" name="Text Box 1034"/>
            <p:cNvSpPr txBox="1">
              <a:spLocks noChangeArrowheads="1"/>
            </p:cNvSpPr>
            <p:nvPr/>
          </p:nvSpPr>
          <p:spPr bwMode="auto">
            <a:xfrm>
              <a:off x="2019" y="1056"/>
              <a:ext cx="212"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600" b="1">
                  <a:solidFill>
                    <a:srgbClr val="FF0000"/>
                  </a:solidFill>
                  <a:latin typeface="Times New Roman" pitchFamily="18" charset="0"/>
                  <a:cs typeface="Times New Roman" pitchFamily="18" charset="0"/>
                </a:rPr>
                <a:t>130</a:t>
              </a:r>
              <a:endParaRPr kumimoji="0" lang="en-US" altLang="zh-CN" sz="1600" b="1">
                <a:solidFill>
                  <a:srgbClr val="FF0000"/>
                </a:solidFill>
                <a:latin typeface="Times New Roman" pitchFamily="18" charset="0"/>
                <a:cs typeface="Times New Roman" pitchFamily="18" charset="0"/>
              </a:endParaRPr>
            </a:p>
          </p:txBody>
        </p:sp>
        <p:sp>
          <p:nvSpPr>
            <p:cNvPr id="10251" name="Text Box 1035"/>
            <p:cNvSpPr txBox="1">
              <a:spLocks noChangeArrowheads="1"/>
            </p:cNvSpPr>
            <p:nvPr/>
          </p:nvSpPr>
          <p:spPr bwMode="auto">
            <a:xfrm>
              <a:off x="2231" y="1056"/>
              <a:ext cx="213"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600" b="1">
                  <a:solidFill>
                    <a:srgbClr val="FF0000"/>
                  </a:solidFill>
                  <a:latin typeface="Times New Roman" pitchFamily="18" charset="0"/>
                  <a:cs typeface="Times New Roman" pitchFamily="18" charset="0"/>
                </a:rPr>
                <a:t>150</a:t>
              </a:r>
              <a:endParaRPr kumimoji="0" lang="en-US" altLang="zh-CN" sz="1600" b="1">
                <a:solidFill>
                  <a:srgbClr val="FF0000"/>
                </a:solidFill>
                <a:latin typeface="Times New Roman" pitchFamily="18" charset="0"/>
                <a:cs typeface="Times New Roman" pitchFamily="18" charset="0"/>
              </a:endParaRPr>
            </a:p>
          </p:txBody>
        </p:sp>
        <p:sp>
          <p:nvSpPr>
            <p:cNvPr id="10252" name="Text Box 1036"/>
            <p:cNvSpPr txBox="1">
              <a:spLocks noChangeArrowheads="1"/>
            </p:cNvSpPr>
            <p:nvPr/>
          </p:nvSpPr>
          <p:spPr bwMode="auto">
            <a:xfrm>
              <a:off x="2868" y="1056"/>
              <a:ext cx="213"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600" b="1">
                  <a:solidFill>
                    <a:srgbClr val="FF0000"/>
                  </a:solidFill>
                  <a:latin typeface="Times New Roman" pitchFamily="18" charset="0"/>
                  <a:cs typeface="Times New Roman" pitchFamily="18" charset="0"/>
                </a:rPr>
                <a:t>228</a:t>
              </a:r>
              <a:endParaRPr kumimoji="0" lang="en-US" altLang="zh-CN" sz="1600" b="1">
                <a:solidFill>
                  <a:srgbClr val="FF0000"/>
                </a:solidFill>
                <a:latin typeface="Times New Roman" pitchFamily="18" charset="0"/>
                <a:cs typeface="Times New Roman" pitchFamily="18" charset="0"/>
              </a:endParaRPr>
            </a:p>
          </p:txBody>
        </p:sp>
        <p:sp>
          <p:nvSpPr>
            <p:cNvPr id="10253" name="Text Box 1037"/>
            <p:cNvSpPr txBox="1">
              <a:spLocks noChangeArrowheads="1"/>
            </p:cNvSpPr>
            <p:nvPr/>
          </p:nvSpPr>
          <p:spPr bwMode="auto">
            <a:xfrm>
              <a:off x="3293" y="1056"/>
              <a:ext cx="212"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600" b="1">
                  <a:solidFill>
                    <a:srgbClr val="FF0000"/>
                  </a:solidFill>
                  <a:latin typeface="Times New Roman" pitchFamily="18" charset="0"/>
                  <a:cs typeface="Times New Roman" pitchFamily="18" charset="0"/>
                </a:rPr>
                <a:t>280</a:t>
              </a:r>
              <a:endParaRPr kumimoji="0" lang="en-US" altLang="zh-CN" sz="1600" b="1">
                <a:solidFill>
                  <a:srgbClr val="FF0000"/>
                </a:solidFill>
                <a:latin typeface="Times New Roman" pitchFamily="18" charset="0"/>
                <a:cs typeface="Times New Roman" pitchFamily="18" charset="0"/>
              </a:endParaRPr>
            </a:p>
          </p:txBody>
        </p:sp>
        <p:sp>
          <p:nvSpPr>
            <p:cNvPr id="10254" name="Text Box 1038"/>
            <p:cNvSpPr txBox="1">
              <a:spLocks noChangeArrowheads="1"/>
            </p:cNvSpPr>
            <p:nvPr/>
          </p:nvSpPr>
          <p:spPr bwMode="auto">
            <a:xfrm>
              <a:off x="3505" y="1056"/>
              <a:ext cx="213"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600" b="1">
                  <a:solidFill>
                    <a:srgbClr val="FF0000"/>
                  </a:solidFill>
                  <a:latin typeface="Times New Roman" pitchFamily="18" charset="0"/>
                  <a:cs typeface="Times New Roman" pitchFamily="18" charset="0"/>
                </a:rPr>
                <a:t>300</a:t>
              </a:r>
              <a:endParaRPr kumimoji="0" lang="en-US" altLang="zh-CN" sz="1600" b="1">
                <a:solidFill>
                  <a:srgbClr val="FF0000"/>
                </a:solidFill>
                <a:latin typeface="Times New Roman" pitchFamily="18" charset="0"/>
                <a:cs typeface="Times New Roman" pitchFamily="18" charset="0"/>
              </a:endParaRPr>
            </a:p>
          </p:txBody>
        </p:sp>
        <p:sp>
          <p:nvSpPr>
            <p:cNvPr id="10255" name="Text Box 1039"/>
            <p:cNvSpPr txBox="1">
              <a:spLocks noChangeArrowheads="1"/>
            </p:cNvSpPr>
            <p:nvPr/>
          </p:nvSpPr>
          <p:spPr bwMode="auto">
            <a:xfrm>
              <a:off x="4143" y="1056"/>
              <a:ext cx="212"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600" b="1">
                  <a:solidFill>
                    <a:srgbClr val="FF0000"/>
                  </a:solidFill>
                  <a:latin typeface="Times New Roman" pitchFamily="18" charset="0"/>
                  <a:cs typeface="Times New Roman" pitchFamily="18" charset="0"/>
                </a:rPr>
                <a:t>378</a:t>
              </a:r>
              <a:endParaRPr kumimoji="0" lang="en-US" altLang="zh-CN" sz="1600" b="1">
                <a:solidFill>
                  <a:srgbClr val="FF0000"/>
                </a:solidFill>
                <a:latin typeface="Times New Roman" pitchFamily="18" charset="0"/>
                <a:cs typeface="Times New Roman" pitchFamily="18" charset="0"/>
              </a:endParaRPr>
            </a:p>
          </p:txBody>
        </p:sp>
        <p:sp>
          <p:nvSpPr>
            <p:cNvPr id="10256" name="Text Box 1040"/>
            <p:cNvSpPr txBox="1">
              <a:spLocks noChangeArrowheads="1"/>
            </p:cNvSpPr>
            <p:nvPr/>
          </p:nvSpPr>
          <p:spPr bwMode="auto">
            <a:xfrm>
              <a:off x="4567" y="1056"/>
              <a:ext cx="213"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600" b="1">
                  <a:solidFill>
                    <a:srgbClr val="FF0000"/>
                  </a:solidFill>
                  <a:latin typeface="Times New Roman" pitchFamily="18" charset="0"/>
                  <a:cs typeface="Times New Roman" pitchFamily="18" charset="0"/>
                </a:rPr>
                <a:t>430</a:t>
              </a:r>
              <a:endParaRPr kumimoji="0" lang="en-US" altLang="zh-CN" sz="1600" b="1">
                <a:solidFill>
                  <a:srgbClr val="FF0000"/>
                </a:solidFill>
                <a:latin typeface="Times New Roman" pitchFamily="18" charset="0"/>
                <a:cs typeface="Times New Roman" pitchFamily="18" charset="0"/>
              </a:endParaRPr>
            </a:p>
          </p:txBody>
        </p:sp>
        <p:sp>
          <p:nvSpPr>
            <p:cNvPr id="10257" name="Text Box 1041"/>
            <p:cNvSpPr txBox="1">
              <a:spLocks noChangeArrowheads="1"/>
            </p:cNvSpPr>
            <p:nvPr/>
          </p:nvSpPr>
          <p:spPr bwMode="auto">
            <a:xfrm>
              <a:off x="4780" y="1056"/>
              <a:ext cx="212"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en-US" altLang="zh-CN" sz="1600" b="1">
                  <a:solidFill>
                    <a:srgbClr val="FF0000"/>
                  </a:solidFill>
                  <a:latin typeface="Times New Roman" pitchFamily="18" charset="0"/>
                  <a:cs typeface="Times New Roman" pitchFamily="18" charset="0"/>
                </a:rPr>
                <a:t>450</a:t>
              </a:r>
              <a:endParaRPr kumimoji="0" lang="en-US" altLang="zh-CN" sz="1600" b="1">
                <a:solidFill>
                  <a:srgbClr val="FF0000"/>
                </a:solidFill>
                <a:latin typeface="Times New Roman" pitchFamily="18" charset="0"/>
                <a:cs typeface="Times New Roman" pitchFamily="18" charset="0"/>
              </a:endParaRPr>
            </a:p>
          </p:txBody>
        </p:sp>
        <p:sp>
          <p:nvSpPr>
            <p:cNvPr id="10258" name="Text Box 1042"/>
            <p:cNvSpPr txBox="1">
              <a:spLocks noChangeArrowheads="1"/>
            </p:cNvSpPr>
            <p:nvPr/>
          </p:nvSpPr>
          <p:spPr bwMode="auto">
            <a:xfrm>
              <a:off x="320" y="1211"/>
              <a:ext cx="637"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zh-CN" altLang="en-US" sz="1800" b="1">
                  <a:solidFill>
                    <a:srgbClr val="FF0000"/>
                  </a:solidFill>
                  <a:latin typeface="Times New Roman" pitchFamily="18" charset="0"/>
                  <a:cs typeface="Times New Roman" pitchFamily="18" charset="0"/>
                </a:rPr>
                <a:t>时  间</a:t>
              </a:r>
              <a:endParaRPr kumimoji="0" lang="zh-CN" altLang="en-US" sz="1800" b="1">
                <a:solidFill>
                  <a:srgbClr val="FF0000"/>
                </a:solidFill>
                <a:latin typeface="Times New Roman" pitchFamily="18" charset="0"/>
                <a:cs typeface="Times New Roman" pitchFamily="18" charset="0"/>
              </a:endParaRPr>
            </a:p>
          </p:txBody>
        </p:sp>
        <p:sp>
          <p:nvSpPr>
            <p:cNvPr id="10259" name="Text Box 1043"/>
            <p:cNvSpPr txBox="1">
              <a:spLocks noChangeArrowheads="1"/>
            </p:cNvSpPr>
            <p:nvPr/>
          </p:nvSpPr>
          <p:spPr bwMode="auto">
            <a:xfrm>
              <a:off x="320" y="3067"/>
              <a:ext cx="637"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zh-CN" altLang="en-US" sz="1800" b="1">
                  <a:solidFill>
                    <a:srgbClr val="FF0000"/>
                  </a:solidFill>
                  <a:latin typeface="Times New Roman" pitchFamily="18" charset="0"/>
                  <a:cs typeface="Times New Roman" pitchFamily="18" charset="0"/>
                </a:rPr>
                <a:t>磁带机</a:t>
              </a:r>
              <a:r>
                <a:rPr kumimoji="0" lang="en-US" altLang="zh-CN" sz="1800" b="1">
                  <a:solidFill>
                    <a:srgbClr val="FF0000"/>
                  </a:solidFill>
                  <a:latin typeface="Times New Roman" pitchFamily="18" charset="0"/>
                  <a:cs typeface="Times New Roman" pitchFamily="18" charset="0"/>
                </a:rPr>
                <a:t>2</a:t>
              </a:r>
              <a:endParaRPr kumimoji="0" lang="en-US" altLang="zh-CN" sz="1800" b="1">
                <a:solidFill>
                  <a:srgbClr val="FF0000"/>
                </a:solidFill>
                <a:latin typeface="Times New Roman" pitchFamily="18" charset="0"/>
                <a:cs typeface="Times New Roman" pitchFamily="18" charset="0"/>
              </a:endParaRPr>
            </a:p>
          </p:txBody>
        </p:sp>
        <p:sp>
          <p:nvSpPr>
            <p:cNvPr id="10260" name="Text Box 1044"/>
            <p:cNvSpPr txBox="1">
              <a:spLocks noChangeArrowheads="1"/>
            </p:cNvSpPr>
            <p:nvPr/>
          </p:nvSpPr>
          <p:spPr bwMode="auto">
            <a:xfrm>
              <a:off x="320" y="3531"/>
              <a:ext cx="637"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kumimoji="0" lang="zh-CN" altLang="en-US" sz="1800" b="1">
                  <a:solidFill>
                    <a:srgbClr val="FF0000"/>
                  </a:solidFill>
                  <a:latin typeface="Times New Roman" pitchFamily="18" charset="0"/>
                  <a:cs typeface="Times New Roman" pitchFamily="18" charset="0"/>
                </a:rPr>
                <a:t>打印机</a:t>
              </a:r>
              <a:endParaRPr kumimoji="0" lang="zh-CN" altLang="en-US" sz="1800" b="1">
                <a:solidFill>
                  <a:srgbClr val="FF0000"/>
                </a:solidFill>
                <a:latin typeface="Times New Roman" pitchFamily="18" charset="0"/>
                <a:cs typeface="Times New Roman" pitchFamily="18" charset="0"/>
              </a:endParaRPr>
            </a:p>
          </p:txBody>
        </p:sp>
        <p:grpSp>
          <p:nvGrpSpPr>
            <p:cNvPr id="10261" name="Group 1045"/>
            <p:cNvGrpSpPr/>
            <p:nvPr/>
          </p:nvGrpSpPr>
          <p:grpSpPr bwMode="auto">
            <a:xfrm>
              <a:off x="1063" y="1365"/>
              <a:ext cx="1280" cy="2320"/>
              <a:chOff x="3240" y="12828"/>
              <a:chExt cx="2170" cy="2340"/>
            </a:xfrm>
          </p:grpSpPr>
          <p:grpSp>
            <p:nvGrpSpPr>
              <p:cNvPr id="10294" name="Group 1046"/>
              <p:cNvGrpSpPr/>
              <p:nvPr/>
            </p:nvGrpSpPr>
            <p:grpSpPr bwMode="auto">
              <a:xfrm>
                <a:off x="3240" y="12828"/>
                <a:ext cx="2160" cy="1404"/>
                <a:chOff x="3240" y="7056"/>
                <a:chExt cx="2160" cy="1404"/>
              </a:xfrm>
            </p:grpSpPr>
            <p:sp>
              <p:nvSpPr>
                <p:cNvPr id="10301" name="Line 1047"/>
                <p:cNvSpPr>
                  <a:spLocks noChangeShapeType="1"/>
                </p:cNvSpPr>
                <p:nvPr/>
              </p:nvSpPr>
              <p:spPr bwMode="auto">
                <a:xfrm>
                  <a:off x="3240" y="7524"/>
                  <a:ext cx="1080" cy="0"/>
                </a:xfrm>
                <a:prstGeom prst="line">
                  <a:avLst/>
                </a:prstGeom>
                <a:noFill/>
                <a:ln w="25400">
                  <a:solidFill>
                    <a:srgbClr val="800080"/>
                  </a:solidFill>
                  <a:round/>
                </a:ln>
              </p:spPr>
              <p:txBody>
                <a:bodyPr/>
                <a:lstStyle/>
                <a:p>
                  <a:endParaRPr lang="zh-CN" altLang="en-US">
                    <a:cs typeface="Times New Roman" pitchFamily="18" charset="0"/>
                  </a:endParaRPr>
                </a:p>
              </p:txBody>
            </p:sp>
            <p:sp>
              <p:nvSpPr>
                <p:cNvPr id="10302" name="Line 1048"/>
                <p:cNvSpPr>
                  <a:spLocks noChangeShapeType="1"/>
                </p:cNvSpPr>
                <p:nvPr/>
              </p:nvSpPr>
              <p:spPr bwMode="auto">
                <a:xfrm>
                  <a:off x="4320" y="7992"/>
                  <a:ext cx="720" cy="0"/>
                </a:xfrm>
                <a:prstGeom prst="line">
                  <a:avLst/>
                </a:prstGeom>
                <a:noFill/>
                <a:ln w="19050">
                  <a:solidFill>
                    <a:srgbClr val="000000"/>
                  </a:solidFill>
                  <a:round/>
                </a:ln>
              </p:spPr>
              <p:txBody>
                <a:bodyPr/>
                <a:lstStyle/>
                <a:p>
                  <a:endParaRPr lang="zh-CN" altLang="en-US">
                    <a:cs typeface="Times New Roman" pitchFamily="18" charset="0"/>
                  </a:endParaRPr>
                </a:p>
              </p:txBody>
            </p:sp>
            <p:sp>
              <p:nvSpPr>
                <p:cNvPr id="10303" name="Line 1049"/>
                <p:cNvSpPr>
                  <a:spLocks noChangeShapeType="1"/>
                </p:cNvSpPr>
                <p:nvPr/>
              </p:nvSpPr>
              <p:spPr bwMode="auto">
                <a:xfrm>
                  <a:off x="5040" y="8460"/>
                  <a:ext cx="360" cy="0"/>
                </a:xfrm>
                <a:prstGeom prst="line">
                  <a:avLst/>
                </a:prstGeom>
                <a:noFill/>
                <a:ln w="25400">
                  <a:solidFill>
                    <a:srgbClr val="800080"/>
                  </a:solidFill>
                  <a:round/>
                </a:ln>
              </p:spPr>
              <p:txBody>
                <a:bodyPr/>
                <a:lstStyle/>
                <a:p>
                  <a:endParaRPr lang="zh-CN" altLang="en-US">
                    <a:cs typeface="Times New Roman" pitchFamily="18" charset="0"/>
                  </a:endParaRPr>
                </a:p>
              </p:txBody>
            </p:sp>
            <p:sp>
              <p:nvSpPr>
                <p:cNvPr id="10304" name="Line 1050"/>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305" name="Line 1051"/>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306" name="Line 1052"/>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cs typeface="Times New Roman" pitchFamily="18" charset="0"/>
                  </a:endParaRPr>
                </a:p>
              </p:txBody>
            </p:sp>
          </p:grpSp>
          <p:sp>
            <p:nvSpPr>
              <p:cNvPr id="10295" name="Line 1053"/>
              <p:cNvSpPr>
                <a:spLocks noChangeShapeType="1"/>
              </p:cNvSpPr>
              <p:nvPr/>
            </p:nvSpPr>
            <p:spPr bwMode="auto">
              <a:xfrm>
                <a:off x="3597" y="13764"/>
                <a:ext cx="510" cy="0"/>
              </a:xfrm>
              <a:prstGeom prst="line">
                <a:avLst/>
              </a:prstGeom>
              <a:noFill/>
              <a:ln w="19050">
                <a:solidFill>
                  <a:srgbClr val="000000"/>
                </a:solidFill>
                <a:round/>
              </a:ln>
            </p:spPr>
            <p:txBody>
              <a:bodyPr/>
              <a:lstStyle/>
              <a:p>
                <a:endParaRPr lang="zh-CN" altLang="en-US">
                  <a:cs typeface="Times New Roman" pitchFamily="18" charset="0"/>
                </a:endParaRPr>
              </a:p>
            </p:txBody>
          </p:sp>
          <p:sp>
            <p:nvSpPr>
              <p:cNvPr id="10296" name="Line 1054"/>
              <p:cNvSpPr>
                <a:spLocks noChangeShapeType="1"/>
              </p:cNvSpPr>
              <p:nvPr/>
            </p:nvSpPr>
            <p:spPr bwMode="auto">
              <a:xfrm>
                <a:off x="3240" y="14700"/>
                <a:ext cx="360" cy="0"/>
              </a:xfrm>
              <a:prstGeom prst="line">
                <a:avLst/>
              </a:prstGeom>
              <a:noFill/>
              <a:ln w="25400">
                <a:solidFill>
                  <a:srgbClr val="C00000"/>
                </a:solidFill>
                <a:round/>
              </a:ln>
            </p:spPr>
            <p:txBody>
              <a:bodyPr/>
              <a:lstStyle/>
              <a:p>
                <a:endParaRPr lang="zh-CN" altLang="en-US">
                  <a:cs typeface="Times New Roman" pitchFamily="18" charset="0"/>
                </a:endParaRPr>
              </a:p>
            </p:txBody>
          </p:sp>
          <p:sp>
            <p:nvSpPr>
              <p:cNvPr id="10297" name="Line 1055"/>
              <p:cNvSpPr>
                <a:spLocks noChangeShapeType="1"/>
              </p:cNvSpPr>
              <p:nvPr/>
            </p:nvSpPr>
            <p:spPr bwMode="auto">
              <a:xfrm>
                <a:off x="3585" y="12828"/>
                <a:ext cx="0" cy="1872"/>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98" name="Line 1056"/>
              <p:cNvSpPr>
                <a:spLocks noChangeShapeType="1"/>
              </p:cNvSpPr>
              <p:nvPr/>
            </p:nvSpPr>
            <p:spPr bwMode="auto">
              <a:xfrm>
                <a:off x="4095" y="12828"/>
                <a:ext cx="0" cy="2340"/>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99" name="Line 1057"/>
              <p:cNvSpPr>
                <a:spLocks noChangeShapeType="1"/>
              </p:cNvSpPr>
              <p:nvPr/>
            </p:nvSpPr>
            <p:spPr bwMode="auto">
              <a:xfrm>
                <a:off x="5400" y="12828"/>
                <a:ext cx="0" cy="2340"/>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300" name="Line 1058"/>
              <p:cNvSpPr>
                <a:spLocks noChangeShapeType="1"/>
              </p:cNvSpPr>
              <p:nvPr/>
            </p:nvSpPr>
            <p:spPr bwMode="auto">
              <a:xfrm>
                <a:off x="4095" y="15168"/>
                <a:ext cx="1315" cy="0"/>
              </a:xfrm>
              <a:prstGeom prst="line">
                <a:avLst/>
              </a:prstGeom>
              <a:noFill/>
              <a:ln w="25400">
                <a:solidFill>
                  <a:srgbClr val="C00000"/>
                </a:solidFill>
                <a:round/>
              </a:ln>
            </p:spPr>
            <p:txBody>
              <a:bodyPr/>
              <a:lstStyle/>
              <a:p>
                <a:endParaRPr lang="zh-CN" altLang="en-US">
                  <a:cs typeface="Times New Roman" pitchFamily="18" charset="0"/>
                </a:endParaRPr>
              </a:p>
            </p:txBody>
          </p:sp>
        </p:grpSp>
        <p:grpSp>
          <p:nvGrpSpPr>
            <p:cNvPr id="10262" name="Group 1059"/>
            <p:cNvGrpSpPr/>
            <p:nvPr/>
          </p:nvGrpSpPr>
          <p:grpSpPr bwMode="auto">
            <a:xfrm>
              <a:off x="2337" y="1365"/>
              <a:ext cx="1281" cy="2320"/>
              <a:chOff x="3240" y="12828"/>
              <a:chExt cx="2170" cy="2340"/>
            </a:xfrm>
          </p:grpSpPr>
          <p:grpSp>
            <p:nvGrpSpPr>
              <p:cNvPr id="10281" name="Group 1060"/>
              <p:cNvGrpSpPr/>
              <p:nvPr/>
            </p:nvGrpSpPr>
            <p:grpSpPr bwMode="auto">
              <a:xfrm>
                <a:off x="3240" y="12828"/>
                <a:ext cx="2160" cy="1404"/>
                <a:chOff x="3240" y="7056"/>
                <a:chExt cx="2160" cy="1404"/>
              </a:xfrm>
            </p:grpSpPr>
            <p:sp>
              <p:nvSpPr>
                <p:cNvPr id="10288" name="Line 1061"/>
                <p:cNvSpPr>
                  <a:spLocks noChangeShapeType="1"/>
                </p:cNvSpPr>
                <p:nvPr/>
              </p:nvSpPr>
              <p:spPr bwMode="auto">
                <a:xfrm>
                  <a:off x="3240" y="7524"/>
                  <a:ext cx="1080" cy="0"/>
                </a:xfrm>
                <a:prstGeom prst="line">
                  <a:avLst/>
                </a:prstGeom>
                <a:noFill/>
                <a:ln w="25400">
                  <a:solidFill>
                    <a:srgbClr val="800080"/>
                  </a:solidFill>
                  <a:round/>
                </a:ln>
              </p:spPr>
              <p:txBody>
                <a:bodyPr/>
                <a:lstStyle/>
                <a:p>
                  <a:endParaRPr lang="zh-CN" altLang="en-US">
                    <a:cs typeface="Times New Roman" pitchFamily="18" charset="0"/>
                  </a:endParaRPr>
                </a:p>
              </p:txBody>
            </p:sp>
            <p:sp>
              <p:nvSpPr>
                <p:cNvPr id="10289" name="Line 1062"/>
                <p:cNvSpPr>
                  <a:spLocks noChangeShapeType="1"/>
                </p:cNvSpPr>
                <p:nvPr/>
              </p:nvSpPr>
              <p:spPr bwMode="auto">
                <a:xfrm>
                  <a:off x="4320" y="7992"/>
                  <a:ext cx="720" cy="0"/>
                </a:xfrm>
                <a:prstGeom prst="line">
                  <a:avLst/>
                </a:prstGeom>
                <a:noFill/>
                <a:ln w="50800">
                  <a:solidFill>
                    <a:srgbClr val="800080"/>
                  </a:solidFill>
                  <a:round/>
                </a:ln>
              </p:spPr>
              <p:txBody>
                <a:bodyPr/>
                <a:lstStyle/>
                <a:p>
                  <a:endParaRPr lang="zh-CN" altLang="en-US">
                    <a:cs typeface="Times New Roman" pitchFamily="18" charset="0"/>
                  </a:endParaRPr>
                </a:p>
              </p:txBody>
            </p:sp>
            <p:sp>
              <p:nvSpPr>
                <p:cNvPr id="10290" name="Line 1063"/>
                <p:cNvSpPr>
                  <a:spLocks noChangeShapeType="1"/>
                </p:cNvSpPr>
                <p:nvPr/>
              </p:nvSpPr>
              <p:spPr bwMode="auto">
                <a:xfrm>
                  <a:off x="5040" y="8460"/>
                  <a:ext cx="360" cy="0"/>
                </a:xfrm>
                <a:prstGeom prst="line">
                  <a:avLst/>
                </a:prstGeom>
                <a:noFill/>
                <a:ln w="25400">
                  <a:solidFill>
                    <a:srgbClr val="800080"/>
                  </a:solidFill>
                  <a:round/>
                </a:ln>
              </p:spPr>
              <p:txBody>
                <a:bodyPr/>
                <a:lstStyle/>
                <a:p>
                  <a:endParaRPr lang="zh-CN" altLang="en-US">
                    <a:cs typeface="Times New Roman" pitchFamily="18" charset="0"/>
                  </a:endParaRPr>
                </a:p>
              </p:txBody>
            </p:sp>
            <p:sp>
              <p:nvSpPr>
                <p:cNvPr id="10291" name="Line 1064"/>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92" name="Line 1065"/>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93" name="Line 1066"/>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cs typeface="Times New Roman" pitchFamily="18" charset="0"/>
                  </a:endParaRPr>
                </a:p>
              </p:txBody>
            </p:sp>
          </p:grpSp>
          <p:sp>
            <p:nvSpPr>
              <p:cNvPr id="10282" name="Line 1067"/>
              <p:cNvSpPr>
                <a:spLocks noChangeShapeType="1"/>
              </p:cNvSpPr>
              <p:nvPr/>
            </p:nvSpPr>
            <p:spPr bwMode="auto">
              <a:xfrm>
                <a:off x="3597" y="13764"/>
                <a:ext cx="510" cy="0"/>
              </a:xfrm>
              <a:prstGeom prst="line">
                <a:avLst/>
              </a:prstGeom>
              <a:noFill/>
              <a:ln w="50800">
                <a:solidFill>
                  <a:srgbClr val="C00000"/>
                </a:solidFill>
                <a:round/>
              </a:ln>
            </p:spPr>
            <p:txBody>
              <a:bodyPr/>
              <a:lstStyle/>
              <a:p>
                <a:endParaRPr lang="zh-CN" altLang="en-US">
                  <a:cs typeface="Times New Roman" pitchFamily="18" charset="0"/>
                </a:endParaRPr>
              </a:p>
            </p:txBody>
          </p:sp>
          <p:sp>
            <p:nvSpPr>
              <p:cNvPr id="10283" name="Line 1068"/>
              <p:cNvSpPr>
                <a:spLocks noChangeShapeType="1"/>
              </p:cNvSpPr>
              <p:nvPr/>
            </p:nvSpPr>
            <p:spPr bwMode="auto">
              <a:xfrm>
                <a:off x="3240" y="14700"/>
                <a:ext cx="360" cy="0"/>
              </a:xfrm>
              <a:prstGeom prst="line">
                <a:avLst/>
              </a:prstGeom>
              <a:noFill/>
              <a:ln w="25400">
                <a:solidFill>
                  <a:srgbClr val="C00000"/>
                </a:solidFill>
                <a:round/>
              </a:ln>
            </p:spPr>
            <p:txBody>
              <a:bodyPr/>
              <a:lstStyle/>
              <a:p>
                <a:endParaRPr lang="zh-CN" altLang="en-US">
                  <a:cs typeface="Times New Roman" pitchFamily="18" charset="0"/>
                </a:endParaRPr>
              </a:p>
            </p:txBody>
          </p:sp>
          <p:sp>
            <p:nvSpPr>
              <p:cNvPr id="10284" name="Line 1069"/>
              <p:cNvSpPr>
                <a:spLocks noChangeShapeType="1"/>
              </p:cNvSpPr>
              <p:nvPr/>
            </p:nvSpPr>
            <p:spPr bwMode="auto">
              <a:xfrm>
                <a:off x="3585" y="12828"/>
                <a:ext cx="0" cy="1872"/>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85" name="Line 1070"/>
              <p:cNvSpPr>
                <a:spLocks noChangeShapeType="1"/>
              </p:cNvSpPr>
              <p:nvPr/>
            </p:nvSpPr>
            <p:spPr bwMode="auto">
              <a:xfrm>
                <a:off x="4095" y="12828"/>
                <a:ext cx="0" cy="2340"/>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86" name="Line 1071"/>
              <p:cNvSpPr>
                <a:spLocks noChangeShapeType="1"/>
              </p:cNvSpPr>
              <p:nvPr/>
            </p:nvSpPr>
            <p:spPr bwMode="auto">
              <a:xfrm>
                <a:off x="5400" y="12828"/>
                <a:ext cx="0" cy="2340"/>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87" name="Line 1072"/>
              <p:cNvSpPr>
                <a:spLocks noChangeShapeType="1"/>
              </p:cNvSpPr>
              <p:nvPr/>
            </p:nvSpPr>
            <p:spPr bwMode="auto">
              <a:xfrm>
                <a:off x="4095" y="15168"/>
                <a:ext cx="1315" cy="0"/>
              </a:xfrm>
              <a:prstGeom prst="line">
                <a:avLst/>
              </a:prstGeom>
              <a:noFill/>
              <a:ln w="25400">
                <a:solidFill>
                  <a:srgbClr val="C00000"/>
                </a:solidFill>
                <a:round/>
              </a:ln>
            </p:spPr>
            <p:txBody>
              <a:bodyPr/>
              <a:lstStyle/>
              <a:p>
                <a:endParaRPr lang="zh-CN" altLang="en-US">
                  <a:cs typeface="Times New Roman" pitchFamily="18" charset="0"/>
                </a:endParaRPr>
              </a:p>
            </p:txBody>
          </p:sp>
        </p:grpSp>
        <p:grpSp>
          <p:nvGrpSpPr>
            <p:cNvPr id="10263" name="Group 1073"/>
            <p:cNvGrpSpPr/>
            <p:nvPr/>
          </p:nvGrpSpPr>
          <p:grpSpPr bwMode="auto">
            <a:xfrm>
              <a:off x="3612" y="1365"/>
              <a:ext cx="1280" cy="2320"/>
              <a:chOff x="3240" y="12828"/>
              <a:chExt cx="2170" cy="2340"/>
            </a:xfrm>
          </p:grpSpPr>
          <p:grpSp>
            <p:nvGrpSpPr>
              <p:cNvPr id="10268" name="Group 1074"/>
              <p:cNvGrpSpPr/>
              <p:nvPr/>
            </p:nvGrpSpPr>
            <p:grpSpPr bwMode="auto">
              <a:xfrm>
                <a:off x="3240" y="12828"/>
                <a:ext cx="2160" cy="1404"/>
                <a:chOff x="3240" y="7056"/>
                <a:chExt cx="2160" cy="1404"/>
              </a:xfrm>
            </p:grpSpPr>
            <p:sp>
              <p:nvSpPr>
                <p:cNvPr id="10275" name="Line 1075"/>
                <p:cNvSpPr>
                  <a:spLocks noChangeShapeType="1"/>
                </p:cNvSpPr>
                <p:nvPr/>
              </p:nvSpPr>
              <p:spPr bwMode="auto">
                <a:xfrm>
                  <a:off x="3240" y="7524"/>
                  <a:ext cx="1080" cy="0"/>
                </a:xfrm>
                <a:prstGeom prst="line">
                  <a:avLst/>
                </a:prstGeom>
                <a:noFill/>
                <a:ln w="25400">
                  <a:solidFill>
                    <a:srgbClr val="800080"/>
                  </a:solidFill>
                  <a:round/>
                </a:ln>
              </p:spPr>
              <p:txBody>
                <a:bodyPr/>
                <a:lstStyle/>
                <a:p>
                  <a:endParaRPr lang="zh-CN" altLang="en-US">
                    <a:cs typeface="Times New Roman" pitchFamily="18" charset="0"/>
                  </a:endParaRPr>
                </a:p>
              </p:txBody>
            </p:sp>
            <p:sp>
              <p:nvSpPr>
                <p:cNvPr id="10276" name="Line 1076"/>
                <p:cNvSpPr>
                  <a:spLocks noChangeShapeType="1"/>
                </p:cNvSpPr>
                <p:nvPr/>
              </p:nvSpPr>
              <p:spPr bwMode="auto">
                <a:xfrm>
                  <a:off x="4320" y="7992"/>
                  <a:ext cx="720" cy="0"/>
                </a:xfrm>
                <a:prstGeom prst="line">
                  <a:avLst/>
                </a:prstGeom>
                <a:noFill/>
                <a:ln w="50800">
                  <a:solidFill>
                    <a:srgbClr val="800080"/>
                  </a:solidFill>
                  <a:round/>
                </a:ln>
              </p:spPr>
              <p:txBody>
                <a:bodyPr/>
                <a:lstStyle/>
                <a:p>
                  <a:endParaRPr lang="zh-CN" altLang="en-US">
                    <a:cs typeface="Times New Roman" pitchFamily="18" charset="0"/>
                  </a:endParaRPr>
                </a:p>
              </p:txBody>
            </p:sp>
            <p:sp>
              <p:nvSpPr>
                <p:cNvPr id="10277" name="Line 1077"/>
                <p:cNvSpPr>
                  <a:spLocks noChangeShapeType="1"/>
                </p:cNvSpPr>
                <p:nvPr/>
              </p:nvSpPr>
              <p:spPr bwMode="auto">
                <a:xfrm>
                  <a:off x="5040" y="8460"/>
                  <a:ext cx="360" cy="0"/>
                </a:xfrm>
                <a:prstGeom prst="line">
                  <a:avLst/>
                </a:prstGeom>
                <a:noFill/>
                <a:ln w="25400">
                  <a:solidFill>
                    <a:srgbClr val="800080"/>
                  </a:solidFill>
                  <a:round/>
                </a:ln>
              </p:spPr>
              <p:txBody>
                <a:bodyPr/>
                <a:lstStyle/>
                <a:p>
                  <a:endParaRPr lang="zh-CN" altLang="en-US">
                    <a:cs typeface="Times New Roman" pitchFamily="18" charset="0"/>
                  </a:endParaRPr>
                </a:p>
              </p:txBody>
            </p:sp>
            <p:sp>
              <p:nvSpPr>
                <p:cNvPr id="10278" name="Line 1078"/>
                <p:cNvSpPr>
                  <a:spLocks noChangeShapeType="1"/>
                </p:cNvSpPr>
                <p:nvPr/>
              </p:nvSpPr>
              <p:spPr bwMode="auto">
                <a:xfrm>
                  <a:off x="4320" y="7056"/>
                  <a:ext cx="0" cy="936"/>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79" name="Line 1079"/>
                <p:cNvSpPr>
                  <a:spLocks noChangeShapeType="1"/>
                </p:cNvSpPr>
                <p:nvPr/>
              </p:nvSpPr>
              <p:spPr bwMode="auto">
                <a:xfrm>
                  <a:off x="5040" y="7056"/>
                  <a:ext cx="0" cy="1404"/>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80" name="Line 1080"/>
                <p:cNvSpPr>
                  <a:spLocks noChangeShapeType="1"/>
                </p:cNvSpPr>
                <p:nvPr/>
              </p:nvSpPr>
              <p:spPr bwMode="auto">
                <a:xfrm>
                  <a:off x="5400" y="7056"/>
                  <a:ext cx="0" cy="1404"/>
                </a:xfrm>
                <a:prstGeom prst="line">
                  <a:avLst/>
                </a:prstGeom>
                <a:noFill/>
                <a:ln w="9525">
                  <a:solidFill>
                    <a:srgbClr val="000000"/>
                  </a:solidFill>
                  <a:prstDash val="dash"/>
                  <a:round/>
                </a:ln>
              </p:spPr>
              <p:txBody>
                <a:bodyPr/>
                <a:lstStyle/>
                <a:p>
                  <a:endParaRPr lang="zh-CN" altLang="en-US">
                    <a:cs typeface="Times New Roman" pitchFamily="18" charset="0"/>
                  </a:endParaRPr>
                </a:p>
              </p:txBody>
            </p:sp>
          </p:grpSp>
          <p:sp>
            <p:nvSpPr>
              <p:cNvPr id="10269" name="Line 1081"/>
              <p:cNvSpPr>
                <a:spLocks noChangeShapeType="1"/>
              </p:cNvSpPr>
              <p:nvPr/>
            </p:nvSpPr>
            <p:spPr bwMode="auto">
              <a:xfrm>
                <a:off x="3597" y="13764"/>
                <a:ext cx="510" cy="0"/>
              </a:xfrm>
              <a:prstGeom prst="line">
                <a:avLst/>
              </a:prstGeom>
              <a:noFill/>
              <a:ln w="50800">
                <a:solidFill>
                  <a:srgbClr val="C00000"/>
                </a:solidFill>
                <a:round/>
              </a:ln>
            </p:spPr>
            <p:txBody>
              <a:bodyPr/>
              <a:lstStyle/>
              <a:p>
                <a:endParaRPr lang="zh-CN" altLang="en-US">
                  <a:cs typeface="Times New Roman" pitchFamily="18" charset="0"/>
                </a:endParaRPr>
              </a:p>
            </p:txBody>
          </p:sp>
          <p:sp>
            <p:nvSpPr>
              <p:cNvPr id="10270" name="Line 1082"/>
              <p:cNvSpPr>
                <a:spLocks noChangeShapeType="1"/>
              </p:cNvSpPr>
              <p:nvPr/>
            </p:nvSpPr>
            <p:spPr bwMode="auto">
              <a:xfrm>
                <a:off x="3240" y="14700"/>
                <a:ext cx="360" cy="0"/>
              </a:xfrm>
              <a:prstGeom prst="line">
                <a:avLst/>
              </a:prstGeom>
              <a:noFill/>
              <a:ln w="25400">
                <a:solidFill>
                  <a:srgbClr val="C00000"/>
                </a:solidFill>
                <a:round/>
              </a:ln>
            </p:spPr>
            <p:txBody>
              <a:bodyPr/>
              <a:lstStyle/>
              <a:p>
                <a:endParaRPr lang="zh-CN" altLang="en-US">
                  <a:cs typeface="Times New Roman" pitchFamily="18" charset="0"/>
                </a:endParaRPr>
              </a:p>
            </p:txBody>
          </p:sp>
          <p:sp>
            <p:nvSpPr>
              <p:cNvPr id="10271" name="Line 1083"/>
              <p:cNvSpPr>
                <a:spLocks noChangeShapeType="1"/>
              </p:cNvSpPr>
              <p:nvPr/>
            </p:nvSpPr>
            <p:spPr bwMode="auto">
              <a:xfrm>
                <a:off x="3585" y="12828"/>
                <a:ext cx="0" cy="1872"/>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72" name="Line 1084"/>
              <p:cNvSpPr>
                <a:spLocks noChangeShapeType="1"/>
              </p:cNvSpPr>
              <p:nvPr/>
            </p:nvSpPr>
            <p:spPr bwMode="auto">
              <a:xfrm>
                <a:off x="4095" y="12828"/>
                <a:ext cx="0" cy="2340"/>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73" name="Line 1085"/>
              <p:cNvSpPr>
                <a:spLocks noChangeShapeType="1"/>
              </p:cNvSpPr>
              <p:nvPr/>
            </p:nvSpPr>
            <p:spPr bwMode="auto">
              <a:xfrm>
                <a:off x="5400" y="12828"/>
                <a:ext cx="0" cy="2340"/>
              </a:xfrm>
              <a:prstGeom prst="line">
                <a:avLst/>
              </a:prstGeom>
              <a:noFill/>
              <a:ln w="9525">
                <a:solidFill>
                  <a:srgbClr val="000000"/>
                </a:solidFill>
                <a:prstDash val="dash"/>
                <a:round/>
              </a:ln>
            </p:spPr>
            <p:txBody>
              <a:bodyPr/>
              <a:lstStyle/>
              <a:p>
                <a:endParaRPr lang="zh-CN" altLang="en-US">
                  <a:cs typeface="Times New Roman" pitchFamily="18" charset="0"/>
                </a:endParaRPr>
              </a:p>
            </p:txBody>
          </p:sp>
          <p:sp>
            <p:nvSpPr>
              <p:cNvPr id="10274" name="Line 1086"/>
              <p:cNvSpPr>
                <a:spLocks noChangeShapeType="1"/>
              </p:cNvSpPr>
              <p:nvPr/>
            </p:nvSpPr>
            <p:spPr bwMode="auto">
              <a:xfrm>
                <a:off x="4095" y="15168"/>
                <a:ext cx="1315" cy="0"/>
              </a:xfrm>
              <a:prstGeom prst="line">
                <a:avLst/>
              </a:prstGeom>
              <a:noFill/>
              <a:ln w="25400">
                <a:solidFill>
                  <a:srgbClr val="C00000"/>
                </a:solidFill>
                <a:round/>
              </a:ln>
            </p:spPr>
            <p:txBody>
              <a:bodyPr/>
              <a:lstStyle/>
              <a:p>
                <a:endParaRPr lang="zh-CN" altLang="en-US">
                  <a:cs typeface="Times New Roman" pitchFamily="18" charset="0"/>
                </a:endParaRPr>
              </a:p>
            </p:txBody>
          </p:sp>
        </p:grpSp>
        <p:sp>
          <p:nvSpPr>
            <p:cNvPr id="10264" name="Text Box 1087"/>
            <p:cNvSpPr txBox="1">
              <a:spLocks noChangeArrowheads="1"/>
            </p:cNvSpPr>
            <p:nvPr/>
          </p:nvSpPr>
          <p:spPr bwMode="auto">
            <a:xfrm>
              <a:off x="1807" y="1984"/>
              <a:ext cx="212" cy="30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lang="en-US" altLang="zh-CN" sz="1600" dirty="0">
                  <a:solidFill>
                    <a:srgbClr val="800080"/>
                  </a:solidFill>
                  <a:latin typeface="Times New Roman" pitchFamily="18" charset="0"/>
                  <a:cs typeface="Times New Roman" pitchFamily="18" charset="0"/>
                </a:rPr>
                <a:t>P</a:t>
              </a:r>
              <a:r>
                <a:rPr lang="zh-CN" sz="1600" baseline="-25000" dirty="0">
                  <a:solidFill>
                    <a:srgbClr val="800080"/>
                  </a:solidFill>
                  <a:latin typeface="Times New Roman" pitchFamily="18" charset="0"/>
                  <a:cs typeface="Times New Roman" pitchFamily="18" charset="0"/>
                </a:rPr>
                <a:t>甲</a:t>
              </a:r>
              <a:endParaRPr kumimoji="0" lang="en-US" altLang="zh-CN" sz="1600" b="1" dirty="0">
                <a:solidFill>
                  <a:srgbClr val="800080"/>
                </a:solidFill>
                <a:latin typeface="Times New Roman" pitchFamily="18" charset="0"/>
                <a:cs typeface="Times New Roman" pitchFamily="18" charset="0"/>
              </a:endParaRPr>
            </a:p>
          </p:txBody>
        </p:sp>
        <p:sp>
          <p:nvSpPr>
            <p:cNvPr id="10265" name="Text Box 1088"/>
            <p:cNvSpPr txBox="1">
              <a:spLocks noChangeArrowheads="1"/>
            </p:cNvSpPr>
            <p:nvPr/>
          </p:nvSpPr>
          <p:spPr bwMode="auto">
            <a:xfrm>
              <a:off x="3824" y="1984"/>
              <a:ext cx="212" cy="216"/>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lang="en-US" altLang="zh-CN" sz="1800" dirty="0">
                  <a:solidFill>
                    <a:srgbClr val="C00000"/>
                  </a:solidFill>
                  <a:latin typeface="Times New Roman" pitchFamily="18" charset="0"/>
                  <a:cs typeface="Times New Roman" pitchFamily="18" charset="0"/>
                </a:rPr>
                <a:t>P</a:t>
              </a:r>
              <a:r>
                <a:rPr lang="zh-CN" sz="1800" baseline="-25000" dirty="0">
                  <a:solidFill>
                    <a:srgbClr val="C00000"/>
                  </a:solidFill>
                  <a:latin typeface="Times New Roman" pitchFamily="18" charset="0"/>
                  <a:cs typeface="Times New Roman" pitchFamily="18" charset="0"/>
                </a:rPr>
                <a:t>乙</a:t>
              </a:r>
              <a:endParaRPr kumimoji="0" lang="en-US" altLang="zh-CN" sz="1800" b="1" dirty="0">
                <a:solidFill>
                  <a:srgbClr val="C00000"/>
                </a:solidFill>
                <a:latin typeface="Times New Roman" pitchFamily="18" charset="0"/>
                <a:cs typeface="Times New Roman" pitchFamily="18" charset="0"/>
              </a:endParaRPr>
            </a:p>
          </p:txBody>
        </p:sp>
        <p:sp>
          <p:nvSpPr>
            <p:cNvPr id="10266" name="Text Box 1089"/>
            <p:cNvSpPr txBox="1">
              <a:spLocks noChangeArrowheads="1"/>
            </p:cNvSpPr>
            <p:nvPr/>
          </p:nvSpPr>
          <p:spPr bwMode="auto">
            <a:xfrm>
              <a:off x="3081" y="1984"/>
              <a:ext cx="212" cy="216"/>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lang="en-US" altLang="zh-CN" sz="1600" dirty="0">
                  <a:solidFill>
                    <a:srgbClr val="7030A0"/>
                  </a:solidFill>
                  <a:latin typeface="Times New Roman" pitchFamily="18" charset="0"/>
                  <a:cs typeface="Times New Roman" pitchFamily="18" charset="0"/>
                </a:rPr>
                <a:t>P</a:t>
              </a:r>
              <a:r>
                <a:rPr lang="zh-CN" sz="1600" baseline="-25000" dirty="0">
                  <a:solidFill>
                    <a:srgbClr val="7030A0"/>
                  </a:solidFill>
                  <a:latin typeface="Times New Roman" pitchFamily="18" charset="0"/>
                  <a:cs typeface="Times New Roman" pitchFamily="18" charset="0"/>
                </a:rPr>
                <a:t>甲</a:t>
              </a:r>
              <a:endParaRPr kumimoji="0" lang="en-US" altLang="zh-CN" sz="1600" b="1" dirty="0">
                <a:solidFill>
                  <a:srgbClr val="7030A0"/>
                </a:solidFill>
                <a:latin typeface="Times New Roman" pitchFamily="18" charset="0"/>
                <a:cs typeface="Times New Roman" pitchFamily="18" charset="0"/>
              </a:endParaRPr>
            </a:p>
          </p:txBody>
        </p:sp>
        <p:sp>
          <p:nvSpPr>
            <p:cNvPr id="10267" name="Text Box 1090"/>
            <p:cNvSpPr txBox="1">
              <a:spLocks noChangeArrowheads="1"/>
            </p:cNvSpPr>
            <p:nvPr/>
          </p:nvSpPr>
          <p:spPr bwMode="auto">
            <a:xfrm>
              <a:off x="2550" y="1984"/>
              <a:ext cx="253" cy="216"/>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lang="en-US" altLang="zh-CN" sz="1600" dirty="0">
                  <a:solidFill>
                    <a:srgbClr val="C00000"/>
                  </a:solidFill>
                  <a:latin typeface="Times New Roman" pitchFamily="18" charset="0"/>
                  <a:cs typeface="Times New Roman" pitchFamily="18" charset="0"/>
                </a:rPr>
                <a:t>P</a:t>
              </a:r>
              <a:r>
                <a:rPr lang="zh-CN" sz="1600" baseline="-25000" dirty="0">
                  <a:solidFill>
                    <a:srgbClr val="C00000"/>
                  </a:solidFill>
                  <a:latin typeface="Times New Roman" pitchFamily="18" charset="0"/>
                  <a:cs typeface="Times New Roman" pitchFamily="18" charset="0"/>
                </a:rPr>
                <a:t>乙</a:t>
              </a:r>
              <a:endParaRPr kumimoji="0" lang="en-US" altLang="zh-CN" sz="1600" b="1" dirty="0">
                <a:solidFill>
                  <a:srgbClr val="C00000"/>
                </a:solidFill>
                <a:latin typeface="Times New Roman" pitchFamily="18" charset="0"/>
                <a:cs typeface="Times New Roman" pitchFamily="18" charset="0"/>
              </a:endParaRPr>
            </a:p>
          </p:txBody>
        </p:sp>
      </p:grpSp>
      <p:sp>
        <p:nvSpPr>
          <p:cNvPr id="69" name="标题 1"/>
          <p:cNvSpPr>
            <a:spLocks noGrp="1"/>
          </p:cNvSpPr>
          <p:nvPr>
            <p:ph type="title"/>
          </p:nvPr>
        </p:nvSpPr>
        <p:spPr>
          <a:xfrm>
            <a:off x="755576" y="404664"/>
            <a:ext cx="7357564" cy="576262"/>
          </a:xfrm>
        </p:spPr>
        <p:txBody>
          <a:bodyPr/>
          <a:lstStyle/>
          <a:p>
            <a:r>
              <a:rPr lang="en-US" altLang="zh-CN" sz="4000" dirty="0">
                <a:latin typeface="Times New Roman" pitchFamily="18" charset="0"/>
                <a:ea typeface="华文新魏"/>
                <a:cs typeface="华文新魏"/>
              </a:rPr>
              <a:t> </a:t>
            </a:r>
            <a:r>
              <a:rPr lang="zh-CN" altLang="en-US" dirty="0">
                <a:latin typeface="Times New Roman" pitchFamily="18" charset="0"/>
                <a:ea typeface="华文新魏"/>
                <a:cs typeface="华文新魏"/>
              </a:rPr>
              <a:t>多道程序设计举例（</a:t>
            </a:r>
            <a:r>
              <a:rPr lang="zh-CN" altLang="zh-CN" dirty="0">
                <a:latin typeface="Times New Roman" pitchFamily="18" charset="0"/>
                <a:ea typeface="华文新魏"/>
                <a:cs typeface="华文新魏"/>
              </a:rPr>
              <a:t>2</a:t>
            </a:r>
            <a:r>
              <a:rPr lang="zh-CN" altLang="en-US" dirty="0">
                <a:latin typeface="Times New Roman" pitchFamily="18" charset="0"/>
                <a:ea typeface="华文新魏"/>
                <a:cs typeface="华文新魏"/>
              </a:rPr>
              <a:t>）</a:t>
            </a:r>
            <a:endParaRPr kumimoji="1" lang="zh-CN" altLang="en-US" dirty="0"/>
          </a:p>
        </p:txBody>
      </p:sp>
      <p:sp>
        <p:nvSpPr>
          <p:cNvPr id="2" name="幻灯片编号占位符 1"/>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4" name="矩形 3"/>
          <p:cNvSpPr/>
          <p:nvPr/>
        </p:nvSpPr>
        <p:spPr>
          <a:xfrm>
            <a:off x="2805220" y="6093296"/>
            <a:ext cx="3809118" cy="369332"/>
          </a:xfrm>
          <a:prstGeom prst="rect">
            <a:avLst/>
          </a:prstGeom>
        </p:spPr>
        <p:txBody>
          <a:bodyPr wrap="none">
            <a:spAutoFit/>
          </a:bodyPr>
          <a:lstStyle/>
          <a:p>
            <a:r>
              <a:rPr lang="en-US" altLang="zh-CN" b="1" dirty="0">
                <a:solidFill>
                  <a:srgbClr val="0000FF"/>
                </a:solidFill>
                <a:latin typeface="Times"/>
                <a:ea typeface="宋体" pitchFamily="2" charset="-122"/>
                <a:cs typeface="Times"/>
              </a:rPr>
              <a:t>CPU</a:t>
            </a:r>
            <a:r>
              <a:rPr lang="zh-CN" altLang="en-US" b="1" dirty="0">
                <a:solidFill>
                  <a:srgbClr val="0000FF"/>
                </a:solidFill>
                <a:latin typeface="Times"/>
                <a:ea typeface="宋体" pitchFamily="2" charset="-122"/>
                <a:cs typeface="Times"/>
              </a:rPr>
              <a:t>利用率：（</a:t>
            </a:r>
            <a:r>
              <a:rPr lang="en-US" altLang="zh-CN" b="1" dirty="0">
                <a:solidFill>
                  <a:srgbClr val="0000FF"/>
                </a:solidFill>
                <a:latin typeface="Times"/>
                <a:ea typeface="宋体" pitchFamily="2" charset="-122"/>
                <a:cs typeface="Times"/>
              </a:rPr>
              <a:t>52+42</a:t>
            </a:r>
            <a:r>
              <a:rPr lang="zh-CN" altLang="en-US" b="1" dirty="0">
                <a:solidFill>
                  <a:srgbClr val="0000FF"/>
                </a:solidFill>
                <a:latin typeface="Times"/>
                <a:ea typeface="宋体" pitchFamily="2" charset="-122"/>
                <a:cs typeface="Times"/>
              </a:rPr>
              <a:t>）</a:t>
            </a:r>
            <a:r>
              <a:rPr lang="en-US" altLang="zh-CN" b="1" dirty="0">
                <a:solidFill>
                  <a:srgbClr val="0000FF"/>
                </a:solidFill>
                <a:latin typeface="Times"/>
                <a:ea typeface="宋体" pitchFamily="2" charset="-122"/>
                <a:cs typeface="Times"/>
              </a:rPr>
              <a:t>/ 150 ≈ 63</a:t>
            </a:r>
            <a:r>
              <a:rPr lang="zh-CN" altLang="en-US" b="1" dirty="0">
                <a:solidFill>
                  <a:srgbClr val="0000FF"/>
                </a:solidFill>
                <a:latin typeface="Times"/>
                <a:ea typeface="宋体" pitchFamily="2" charset="-122"/>
                <a:cs typeface="Times"/>
              </a:rPr>
              <a:t>％</a:t>
            </a:r>
            <a:endParaRPr lang="zh-CN" altLang="en-US" b="1" dirty="0">
              <a:solidFill>
                <a:srgbClr val="0000FF"/>
              </a:solidFill>
              <a:latin typeface="Times"/>
              <a:ea typeface="宋体" pitchFamily="2" charset="-122"/>
              <a:cs typeface="Times"/>
            </a:endParaRPr>
          </a:p>
        </p:txBody>
      </p:sp>
      <p:cxnSp>
        <p:nvCxnSpPr>
          <p:cNvPr id="6" name="直线连接符 5"/>
          <p:cNvCxnSpPr/>
          <p:nvPr/>
        </p:nvCxnSpPr>
        <p:spPr bwMode="auto">
          <a:xfrm>
            <a:off x="3813778" y="1943944"/>
            <a:ext cx="0" cy="4104456"/>
          </a:xfrm>
          <a:prstGeom prst="line">
            <a:avLst/>
          </a:prstGeom>
          <a:solidFill>
            <a:schemeClr val="bg1"/>
          </a:solidFill>
          <a:ln w="28575" cap="flat" cmpd="sng" algn="ctr">
            <a:solidFill>
              <a:srgbClr val="0000FF"/>
            </a:solidFill>
            <a:prstDash val="sysDash"/>
            <a:round/>
            <a:headEnd type="none" w="med" len="med"/>
            <a:tailEnd type="none" w="med" len="med"/>
          </a:ln>
          <a:effectLst/>
        </p:spPr>
      </p:cxnSp>
      <p:cxnSp>
        <p:nvCxnSpPr>
          <p:cNvPr id="71" name="直线连接符 70"/>
          <p:cNvCxnSpPr/>
          <p:nvPr/>
        </p:nvCxnSpPr>
        <p:spPr bwMode="auto">
          <a:xfrm>
            <a:off x="2826875" y="3727211"/>
            <a:ext cx="648072" cy="0"/>
          </a:xfrm>
          <a:prstGeom prst="line">
            <a:avLst/>
          </a:prstGeom>
          <a:solidFill>
            <a:schemeClr val="bg1"/>
          </a:solidFill>
          <a:ln w="50800" cap="flat" cmpd="sng" algn="ctr">
            <a:solidFill>
              <a:srgbClr val="800080"/>
            </a:solidFill>
            <a:prstDash val="solid"/>
            <a:round/>
            <a:headEnd type="none" w="med" len="med"/>
            <a:tailEnd type="none" w="med" len="med"/>
          </a:ln>
          <a:effectLst/>
        </p:spPr>
      </p:cxnSp>
      <p:cxnSp>
        <p:nvCxnSpPr>
          <p:cNvPr id="73" name="直线连接符 72"/>
          <p:cNvCxnSpPr/>
          <p:nvPr/>
        </p:nvCxnSpPr>
        <p:spPr bwMode="auto">
          <a:xfrm>
            <a:off x="2106795" y="3727211"/>
            <a:ext cx="504056" cy="0"/>
          </a:xfrm>
          <a:prstGeom prst="line">
            <a:avLst/>
          </a:prstGeom>
          <a:solidFill>
            <a:schemeClr val="bg1"/>
          </a:solidFill>
          <a:ln w="50800" cap="flat" cmpd="sng" algn="ctr">
            <a:solidFill>
              <a:srgbClr val="C00000"/>
            </a:solidFill>
            <a:prstDash val="solid"/>
            <a:round/>
            <a:headEnd type="none" w="med" len="med"/>
            <a:tailEnd type="none" w="med" len="med"/>
          </a:ln>
          <a:effectLst/>
        </p:spPr>
      </p:cxnSp>
      <p:sp>
        <p:nvSpPr>
          <p:cNvPr id="72" name="Text Box 1090"/>
          <p:cNvSpPr txBox="1">
            <a:spLocks noChangeArrowheads="1"/>
          </p:cNvSpPr>
          <p:nvPr/>
        </p:nvSpPr>
        <p:spPr bwMode="auto">
          <a:xfrm>
            <a:off x="2196094" y="3284984"/>
            <a:ext cx="401638" cy="304629"/>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lang="en-US" altLang="zh-CN" sz="1600" dirty="0">
                <a:solidFill>
                  <a:srgbClr val="C00000"/>
                </a:solidFill>
                <a:latin typeface="Times New Roman" pitchFamily="18" charset="0"/>
                <a:cs typeface="Times New Roman" pitchFamily="18" charset="0"/>
              </a:rPr>
              <a:t>P</a:t>
            </a:r>
            <a:r>
              <a:rPr lang="zh-CN" sz="1600" baseline="-25000" dirty="0">
                <a:solidFill>
                  <a:srgbClr val="C00000"/>
                </a:solidFill>
                <a:latin typeface="Times New Roman" pitchFamily="18" charset="0"/>
                <a:cs typeface="Times New Roman" pitchFamily="18" charset="0"/>
              </a:rPr>
              <a:t>乙</a:t>
            </a:r>
            <a:endParaRPr kumimoji="0" lang="en-US" altLang="zh-CN" sz="1600" b="1" dirty="0">
              <a:solidFill>
                <a:srgbClr val="C00000"/>
              </a:solidFill>
              <a:latin typeface="Times New Roman" pitchFamily="18" charset="0"/>
              <a:cs typeface="Times New Roman" pitchFamily="18" charset="0"/>
            </a:endParaRPr>
          </a:p>
        </p:txBody>
      </p:sp>
      <p:sp>
        <p:nvSpPr>
          <p:cNvPr id="74" name="Text Box 1089"/>
          <p:cNvSpPr txBox="1">
            <a:spLocks noChangeArrowheads="1"/>
          </p:cNvSpPr>
          <p:nvPr/>
        </p:nvSpPr>
        <p:spPr bwMode="auto">
          <a:xfrm>
            <a:off x="7034361" y="3296429"/>
            <a:ext cx="336550" cy="292487"/>
          </a:xfrm>
          <a:prstGeom prst="rect">
            <a:avLst/>
          </a:prstGeom>
          <a:noFill/>
          <a:ln>
            <a:noFill/>
          </a:ln>
        </p:spPr>
        <p:txBody>
          <a:bodyPr lIns="0" tIns="0" rIns="0" bIns="0"/>
          <a:lstStyle>
            <a:lvl1pPr eaLnBrk="0" hangingPunct="0">
              <a:defRPr kumimoji="1" sz="2000">
                <a:solidFill>
                  <a:schemeClr val="tx1"/>
                </a:solidFill>
                <a:latin typeface="Times New Roman" pitchFamily="18" charset="0"/>
                <a:ea typeface="宋体" pitchFamily="2" charset="-122"/>
                <a:cs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a:r>
              <a:rPr lang="en-US" altLang="zh-CN" sz="1600" dirty="0">
                <a:solidFill>
                  <a:srgbClr val="7030A0"/>
                </a:solidFill>
                <a:latin typeface="Times New Roman" pitchFamily="18" charset="0"/>
                <a:cs typeface="Times New Roman" pitchFamily="18" charset="0"/>
              </a:rPr>
              <a:t>P</a:t>
            </a:r>
            <a:r>
              <a:rPr lang="zh-CN" sz="1600" baseline="-25000" dirty="0">
                <a:solidFill>
                  <a:srgbClr val="7030A0"/>
                </a:solidFill>
                <a:latin typeface="Times New Roman" pitchFamily="18" charset="0"/>
                <a:cs typeface="Times New Roman" pitchFamily="18" charset="0"/>
              </a:rPr>
              <a:t>甲</a:t>
            </a:r>
            <a:endParaRPr kumimoji="0" lang="en-US" altLang="zh-CN" sz="1600" b="1" dirty="0">
              <a:solidFill>
                <a:srgbClr val="7030A0"/>
              </a:solidFill>
              <a:latin typeface="Times New Roman" pitchFamily="18" charset="0"/>
              <a:cs typeface="Times New Roman" pitchFamily="18" charset="0"/>
            </a:endParaRPr>
          </a:p>
        </p:txBody>
      </p:sp>
      <p:cxnSp>
        <p:nvCxnSpPr>
          <p:cNvPr id="75" name="直线连接符 74"/>
          <p:cNvCxnSpPr/>
          <p:nvPr/>
        </p:nvCxnSpPr>
        <p:spPr bwMode="auto">
          <a:xfrm>
            <a:off x="5837634" y="1988840"/>
            <a:ext cx="0" cy="4104456"/>
          </a:xfrm>
          <a:prstGeom prst="line">
            <a:avLst/>
          </a:prstGeom>
          <a:solidFill>
            <a:schemeClr val="bg1"/>
          </a:solidFill>
          <a:ln w="28575" cap="flat" cmpd="sng" algn="ctr">
            <a:solidFill>
              <a:srgbClr val="0000FF"/>
            </a:solidFill>
            <a:prstDash val="sysDash"/>
            <a:round/>
            <a:headEnd type="none" w="med" len="med"/>
            <a:tailEnd type="none" w="med" len="med"/>
          </a:ln>
          <a:effectLst/>
        </p:spPr>
      </p:cxn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a:rPr>
              <a:t>操作系统  </a:t>
            </a:r>
            <a:r>
              <a:rPr lang="en-US" altLang="zh-CN" i="1" dirty="0" err="1">
                <a:ea typeface="华文新魏"/>
              </a:rPr>
              <a:t>vs</a:t>
            </a:r>
            <a:r>
              <a:rPr lang="zh-CN" altLang="en-US" i="1" dirty="0">
                <a:ea typeface="华文新魏"/>
              </a:rPr>
              <a:t>.</a:t>
            </a:r>
            <a:r>
              <a:rPr lang="zh-CN" altLang="en-US" dirty="0">
                <a:ea typeface="华文新魏"/>
              </a:rPr>
              <a:t> 支撑及应用软件</a:t>
            </a:r>
            <a:endParaRPr kumimoji="1" lang="zh-CN" altLang="en-US" dirty="0"/>
          </a:p>
        </p:txBody>
      </p:sp>
      <p:sp>
        <p:nvSpPr>
          <p:cNvPr id="3" name="内容占位符 2"/>
          <p:cNvSpPr>
            <a:spLocks noGrp="1"/>
          </p:cNvSpPr>
          <p:nvPr>
            <p:ph idx="1"/>
          </p:nvPr>
        </p:nvSpPr>
        <p:spPr/>
        <p:txBody>
          <a:bodyPr/>
          <a:lstStyle/>
          <a:p>
            <a:r>
              <a:rPr kumimoji="1" lang="zh-CN" altLang="en-US" dirty="0"/>
              <a:t>程序</a:t>
            </a:r>
            <a:r>
              <a:rPr kumimoji="1" lang="zh-CN" altLang="en-US" dirty="0">
                <a:solidFill>
                  <a:srgbClr val="FF0000"/>
                </a:solidFill>
              </a:rPr>
              <a:t>意图不同</a:t>
            </a:r>
            <a:r>
              <a:rPr kumimoji="1" lang="zh-CN" altLang="en-US" dirty="0"/>
              <a:t>，各有不同任务，解决不同问题</a:t>
            </a:r>
            <a:endParaRPr kumimoji="1" lang="en-US" altLang="zh-CN" dirty="0"/>
          </a:p>
          <a:p>
            <a:r>
              <a:rPr kumimoji="1" lang="zh-CN" altLang="en-US" dirty="0"/>
              <a:t>具有</a:t>
            </a:r>
            <a:r>
              <a:rPr kumimoji="1" lang="zh-CN" altLang="zh-CN" dirty="0">
                <a:solidFill>
                  <a:srgbClr val="FF0000"/>
                </a:solidFill>
              </a:rPr>
              <a:t>控制与被控制</a:t>
            </a:r>
            <a:r>
              <a:rPr kumimoji="1" lang="zh-CN" altLang="zh-CN" dirty="0"/>
              <a:t>的关系</a:t>
            </a:r>
            <a:endParaRPr kumimoji="1" lang="zh-CN" altLang="en-US" dirty="0"/>
          </a:p>
          <a:p>
            <a:r>
              <a:rPr kumimoji="1" lang="zh-CN" altLang="en-US" dirty="0"/>
              <a:t>操作系统是软件系统的核心，</a:t>
            </a:r>
            <a:r>
              <a:rPr kumimoji="1" lang="zh-CN" altLang="en-US" dirty="0">
                <a:solidFill>
                  <a:srgbClr val="FF0000"/>
                </a:solidFill>
              </a:rPr>
              <a:t>是各种软件的基础运行平台</a:t>
            </a:r>
            <a:endParaRPr kumimoji="1" lang="zh-CN" altLang="en-US" dirty="0"/>
          </a:p>
          <a:p>
            <a:pPr lvl="1"/>
            <a:r>
              <a:rPr kumimoji="1" lang="zh-CN" altLang="en-US" dirty="0"/>
              <a:t>通用操作系统提供</a:t>
            </a:r>
            <a:r>
              <a:rPr kumimoji="1" lang="zh-CN" altLang="en-US" dirty="0">
                <a:solidFill>
                  <a:srgbClr val="FF0000"/>
                </a:solidFill>
              </a:rPr>
              <a:t>共性功能支持</a:t>
            </a:r>
            <a:r>
              <a:rPr kumimoji="1" lang="zh-CN" altLang="en-US" dirty="0"/>
              <a:t>，与硬件相关但和应用领域无关</a:t>
            </a:r>
            <a:endParaRPr kumimoji="1" lang="zh-CN" altLang="en-US" dirty="0"/>
          </a:p>
          <a:p>
            <a:r>
              <a:rPr kumimoji="1" lang="zh-CN" altLang="en-US" dirty="0"/>
              <a:t>支撑软件及应用软件不能直接而</a:t>
            </a:r>
            <a:r>
              <a:rPr kumimoji="1" lang="zh-CN" altLang="en-US" dirty="0">
                <a:solidFill>
                  <a:srgbClr val="FF0000"/>
                </a:solidFill>
              </a:rPr>
              <a:t>只能通过操作系统来使用</a:t>
            </a:r>
            <a:r>
              <a:rPr kumimoji="1" lang="zh-CN" altLang="en-US" dirty="0"/>
              <a:t>计算机系统的物理资源</a:t>
            </a:r>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latin typeface="华文新魏"/>
                <a:ea typeface="华文新魏"/>
                <a:cs typeface="华文新魏"/>
              </a:rPr>
              <a:t> </a:t>
            </a:r>
            <a:r>
              <a:rPr lang="zh-CN" altLang="en-US" dirty="0">
                <a:latin typeface="华文新魏"/>
                <a:ea typeface="华文新魏"/>
                <a:cs typeface="华文新魏"/>
              </a:rPr>
              <a:t>多道程序设计效果</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ea typeface="华文新魏"/>
                <a:cs typeface="华文新魏"/>
              </a:rPr>
              <a:t>提高了系统效率（即</a:t>
            </a:r>
            <a:r>
              <a:rPr lang="zh-CN" altLang="en-US" dirty="0">
                <a:solidFill>
                  <a:srgbClr val="FF0000"/>
                </a:solidFill>
                <a:latin typeface="华文新魏"/>
                <a:ea typeface="华文新魏"/>
                <a:cs typeface="华文新魏"/>
              </a:rPr>
              <a:t>增加了</a:t>
            </a:r>
            <a:r>
              <a:rPr lang="zh-CN" altLang="en-US" dirty="0">
                <a:latin typeface="华文新魏"/>
                <a:ea typeface="华文新魏"/>
                <a:cs typeface="华文新魏"/>
              </a:rPr>
              <a:t>单位时间的</a:t>
            </a:r>
            <a:r>
              <a:rPr lang="zh-CN" altLang="en-US" dirty="0">
                <a:solidFill>
                  <a:srgbClr val="FF0000"/>
                </a:solidFill>
                <a:latin typeface="华文新魏"/>
                <a:ea typeface="华文新魏"/>
                <a:cs typeface="华文新魏"/>
              </a:rPr>
              <a:t>算题量</a:t>
            </a:r>
            <a:r>
              <a:rPr lang="zh-CN" altLang="en-US" dirty="0">
                <a:latin typeface="华文新魏"/>
                <a:ea typeface="华文新魏"/>
                <a:cs typeface="华文新魏"/>
              </a:rPr>
              <a:t>） ，但对每道程序来说，却</a:t>
            </a:r>
            <a:r>
              <a:rPr lang="zh-CN" altLang="en-US" dirty="0">
                <a:solidFill>
                  <a:srgbClr val="FF0000"/>
                </a:solidFill>
                <a:latin typeface="华文新魏"/>
                <a:ea typeface="华文新魏"/>
                <a:cs typeface="华文新魏"/>
              </a:rPr>
              <a:t>延长了计算时间</a:t>
            </a:r>
            <a:endParaRPr lang="zh-CN" altLang="en-US" dirty="0">
              <a:solidFill>
                <a:srgbClr val="FF0000"/>
              </a:solidFill>
              <a:latin typeface="华文新魏"/>
              <a:ea typeface="华文新魏"/>
              <a:cs typeface="华文新魏"/>
            </a:endParaRPr>
          </a:p>
          <a:p>
            <a:pPr eaLnBrk="1" hangingPunct="1"/>
            <a:r>
              <a:rPr lang="zh-CN" altLang="en-US" dirty="0">
                <a:latin typeface="华文新魏"/>
                <a:ea typeface="华文新魏"/>
                <a:cs typeface="华文新魏"/>
              </a:rPr>
              <a:t>多道程序设计技术提高资源利用率和系统吞吐率是以</a:t>
            </a:r>
            <a:r>
              <a:rPr lang="zh-CN" altLang="en-US" dirty="0">
                <a:solidFill>
                  <a:srgbClr val="FF0000"/>
                </a:solidFill>
                <a:latin typeface="华文新魏"/>
                <a:ea typeface="华文新魏"/>
                <a:cs typeface="华文新魏"/>
              </a:rPr>
              <a:t>牺牲用户的响应时间</a:t>
            </a:r>
            <a:r>
              <a:rPr lang="zh-CN" altLang="en-US" dirty="0">
                <a:latin typeface="华文新魏"/>
                <a:ea typeface="华文新魏"/>
                <a:cs typeface="华文新魏"/>
              </a:rPr>
              <a:t>为代价的（参考下图理解）</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图片 4"/>
          <p:cNvPicPr>
            <a:picLocks noChangeAspect="1"/>
          </p:cNvPicPr>
          <p:nvPr/>
        </p:nvPicPr>
        <p:blipFill>
          <a:blip r:embed="rId1"/>
          <a:stretch>
            <a:fillRect/>
          </a:stretch>
        </p:blipFill>
        <p:spPr>
          <a:xfrm>
            <a:off x="1619672" y="3212976"/>
            <a:ext cx="5313364" cy="3096344"/>
          </a:xfrm>
          <a:prstGeom prst="rect">
            <a:avLst/>
          </a:prstGeom>
        </p:spPr>
      </p:pic>
    </p:spTree>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1196752"/>
            <a:ext cx="8856984" cy="4968552"/>
          </a:xfrm>
        </p:spPr>
        <p:txBody>
          <a:bodyPr/>
          <a:lstStyle/>
          <a:p>
            <a:pPr eaLnBrk="1" hangingPunct="1"/>
            <a:r>
              <a:rPr lang="zh-CN" altLang="en-US" dirty="0">
                <a:latin typeface="STXinwei" pitchFamily="2" charset="-122"/>
                <a:ea typeface="STXinwei" pitchFamily="2" charset="-122"/>
                <a:cs typeface="华文新魏"/>
              </a:rPr>
              <a:t>道数越多不代表</a:t>
            </a:r>
            <a:r>
              <a:rPr lang="en-US" altLang="zh-CN" dirty="0">
                <a:latin typeface="STXinwei" pitchFamily="2" charset="-122"/>
                <a:ea typeface="STXinwei" pitchFamily="2" charset="-122"/>
                <a:cs typeface="华文新魏"/>
              </a:rPr>
              <a:t>CPU</a:t>
            </a:r>
            <a:r>
              <a:rPr lang="zh-CN" altLang="en-US" dirty="0">
                <a:latin typeface="STXinwei" pitchFamily="2" charset="-122"/>
                <a:ea typeface="STXinwei" pitchFamily="2" charset="-122"/>
                <a:cs typeface="华文新魏"/>
              </a:rPr>
              <a:t>利用率越高</a:t>
            </a:r>
            <a:endParaRPr lang="en-US" altLang="zh-CN" dirty="0">
              <a:latin typeface="STXinwei" pitchFamily="2" charset="-122"/>
              <a:ea typeface="STXinwei" pitchFamily="2" charset="-122"/>
              <a:cs typeface="华文新魏"/>
            </a:endParaRPr>
          </a:p>
          <a:p>
            <a:pPr lvl="1" eaLnBrk="1" hangingPunct="1"/>
            <a:r>
              <a:rPr lang="zh-CN" altLang="en-US" dirty="0">
                <a:latin typeface="STXinwei" pitchFamily="2" charset="-122"/>
                <a:ea typeface="STXinwei" pitchFamily="2" charset="-122"/>
                <a:cs typeface="华文新魏"/>
              </a:rPr>
              <a:t>道数受</a:t>
            </a:r>
            <a:r>
              <a:rPr lang="zh-CN" altLang="en-US" dirty="0">
                <a:solidFill>
                  <a:srgbClr val="FF0000"/>
                </a:solidFill>
                <a:latin typeface="STXinwei" pitchFamily="2" charset="-122"/>
                <a:ea typeface="STXinwei" pitchFamily="2" charset="-122"/>
                <a:cs typeface="华文新魏"/>
              </a:rPr>
              <a:t>系统资源</a:t>
            </a:r>
            <a:r>
              <a:rPr lang="zh-CN" altLang="en-US" dirty="0">
                <a:latin typeface="STXinwei" pitchFamily="2" charset="-122"/>
                <a:ea typeface="STXinwei" pitchFamily="2" charset="-122"/>
                <a:cs typeface="华文新魏"/>
              </a:rPr>
              <a:t>限制及</a:t>
            </a:r>
            <a:r>
              <a:rPr lang="zh-CN" altLang="en-US" dirty="0">
                <a:solidFill>
                  <a:srgbClr val="FF0000"/>
                </a:solidFill>
                <a:latin typeface="STXinwei" pitchFamily="2" charset="-122"/>
                <a:ea typeface="STXinwei" pitchFamily="2" charset="-122"/>
                <a:cs typeface="华文新魏"/>
              </a:rPr>
              <a:t>内存容量</a:t>
            </a:r>
            <a:r>
              <a:rPr lang="zh-CN" altLang="en-US" dirty="0">
                <a:latin typeface="STXinwei" pitchFamily="2" charset="-122"/>
                <a:ea typeface="STXinwei" pitchFamily="2" charset="-122"/>
                <a:cs typeface="华文新魏"/>
              </a:rPr>
              <a:t>、</a:t>
            </a:r>
            <a:r>
              <a:rPr lang="zh-CN" altLang="en-US" dirty="0">
                <a:solidFill>
                  <a:srgbClr val="FF0000"/>
                </a:solidFill>
                <a:latin typeface="STXinwei" pitchFamily="2" charset="-122"/>
                <a:ea typeface="STXinwei" pitchFamily="2" charset="-122"/>
                <a:cs typeface="华文新魏"/>
              </a:rPr>
              <a:t>用户响应时间</a:t>
            </a:r>
            <a:r>
              <a:rPr lang="zh-CN" altLang="en-US" dirty="0">
                <a:latin typeface="STXinwei" pitchFamily="2" charset="-122"/>
                <a:ea typeface="STXinwei" pitchFamily="2" charset="-122"/>
                <a:cs typeface="华文新魏"/>
              </a:rPr>
              <a:t>的影响</a:t>
            </a:r>
            <a:endParaRPr lang="en-US" altLang="zh-CN" dirty="0">
              <a:latin typeface="STXinwei" pitchFamily="2" charset="-122"/>
              <a:ea typeface="STXinwei" pitchFamily="2" charset="-122"/>
              <a:cs typeface="华文新魏"/>
            </a:endParaRPr>
          </a:p>
          <a:p>
            <a:pPr eaLnBrk="1" hangingPunct="1"/>
            <a:r>
              <a:rPr lang="en-US" altLang="zh-CN" dirty="0">
                <a:latin typeface="STXinwei" pitchFamily="2" charset="-122"/>
                <a:ea typeface="STXinwei" pitchFamily="2" charset="-122"/>
                <a:cs typeface="华文新魏"/>
              </a:rPr>
              <a:t>CPU</a:t>
            </a:r>
            <a:r>
              <a:rPr lang="zh-CN" altLang="en-US" dirty="0">
                <a:latin typeface="STXinwei" pitchFamily="2" charset="-122"/>
                <a:ea typeface="STXinwei" pitchFamily="2" charset="-122"/>
                <a:cs typeface="华文新魏"/>
              </a:rPr>
              <a:t>利用率 </a:t>
            </a:r>
            <a:r>
              <a:rPr lang="en-US" altLang="zh-CN" i="1" dirty="0">
                <a:latin typeface="STXinwei" pitchFamily="2" charset="-122"/>
                <a:ea typeface="STXinwei" pitchFamily="2" charset="-122"/>
                <a:cs typeface="华文新魏"/>
              </a:rPr>
              <a:t>vs.</a:t>
            </a:r>
            <a:r>
              <a:rPr lang="zh-CN" altLang="en-US" dirty="0">
                <a:latin typeface="STXinwei" pitchFamily="2" charset="-122"/>
                <a:ea typeface="STXinwei" pitchFamily="2" charset="-122"/>
                <a:cs typeface="华文新魏"/>
              </a:rPr>
              <a:t> 道数</a:t>
            </a:r>
            <a:endParaRPr lang="en-US" altLang="zh-CN" dirty="0">
              <a:latin typeface="STXinwei" pitchFamily="2" charset="-122"/>
              <a:ea typeface="STXinwei" pitchFamily="2" charset="-122"/>
              <a:cs typeface="华文新魏"/>
            </a:endParaRPr>
          </a:p>
          <a:p>
            <a:pPr lvl="1" eaLnBrk="1" hangingPunct="1"/>
            <a:r>
              <a:rPr lang="zh-CN" altLang="en-US" dirty="0">
                <a:latin typeface="STXinwei" pitchFamily="2" charset="-122"/>
                <a:ea typeface="STXinwei" pitchFamily="2" charset="-122"/>
                <a:cs typeface="华文新魏"/>
              </a:rPr>
              <a:t>程序等待</a:t>
            </a:r>
            <a:r>
              <a:rPr lang="en-US" altLang="zh-CN" dirty="0">
                <a:latin typeface="STXinwei" pitchFamily="2" charset="-122"/>
                <a:ea typeface="STXinwei" pitchFamily="2" charset="-122"/>
                <a:cs typeface="华文新魏"/>
              </a:rPr>
              <a:t>I/O</a:t>
            </a:r>
            <a:r>
              <a:rPr lang="zh-CN" altLang="en-US" dirty="0">
                <a:latin typeface="STXinwei" pitchFamily="2" charset="-122"/>
                <a:ea typeface="STXinwei" pitchFamily="2" charset="-122"/>
                <a:cs typeface="华文新魏"/>
              </a:rPr>
              <a:t>操作的时间占其运行时间的比例为</a:t>
            </a:r>
            <a:r>
              <a:rPr lang="en-US" altLang="zh-CN" i="1" dirty="0">
                <a:solidFill>
                  <a:srgbClr val="0000FF"/>
                </a:solidFill>
                <a:latin typeface="STXinwei" pitchFamily="2" charset="-122"/>
                <a:ea typeface="STXinwei" pitchFamily="2" charset="-122"/>
                <a:cs typeface="华文新魏"/>
              </a:rPr>
              <a:t>p</a:t>
            </a:r>
            <a:r>
              <a:rPr lang="zh-CN" altLang="en-US" dirty="0">
                <a:latin typeface="STXinwei" pitchFamily="2" charset="-122"/>
                <a:ea typeface="STXinwei" pitchFamily="2" charset="-122"/>
                <a:cs typeface="华文新魏"/>
              </a:rPr>
              <a:t>，当主存中有</a:t>
            </a:r>
            <a:r>
              <a:rPr lang="en-US" altLang="zh-CN" dirty="0">
                <a:solidFill>
                  <a:srgbClr val="0000FF"/>
                </a:solidFill>
                <a:latin typeface="STXinwei" pitchFamily="2" charset="-122"/>
                <a:ea typeface="STXinwei" pitchFamily="2" charset="-122"/>
                <a:cs typeface="华文新魏"/>
              </a:rPr>
              <a:t>n</a:t>
            </a:r>
            <a:r>
              <a:rPr lang="zh-CN" altLang="en-US" dirty="0">
                <a:latin typeface="STXinwei" pitchFamily="2" charset="-122"/>
                <a:ea typeface="STXinwei" pitchFamily="2" charset="-122"/>
                <a:cs typeface="华文新魏"/>
              </a:rPr>
              <a:t>道程序时，所有程序都等待</a:t>
            </a:r>
            <a:r>
              <a:rPr lang="en-US" altLang="zh-CN" dirty="0">
                <a:latin typeface="STXinwei" pitchFamily="2" charset="-122"/>
                <a:ea typeface="STXinwei" pitchFamily="2" charset="-122"/>
                <a:cs typeface="华文新魏"/>
              </a:rPr>
              <a:t>I/O</a:t>
            </a:r>
            <a:r>
              <a:rPr lang="zh-CN" altLang="en-US" dirty="0">
                <a:latin typeface="STXinwei" pitchFamily="2" charset="-122"/>
                <a:ea typeface="STXinwei" pitchFamily="2" charset="-122"/>
                <a:cs typeface="华文新魏"/>
              </a:rPr>
              <a:t>的概率是</a:t>
            </a:r>
            <a:r>
              <a:rPr lang="en-US" altLang="zh-CN" i="1" dirty="0" err="1">
                <a:solidFill>
                  <a:srgbClr val="0000FF"/>
                </a:solidFill>
                <a:latin typeface="STXinwei" pitchFamily="2" charset="-122"/>
                <a:ea typeface="STXinwei" pitchFamily="2" charset="-122"/>
                <a:cs typeface="华文新魏"/>
              </a:rPr>
              <a:t>p</a:t>
            </a:r>
            <a:r>
              <a:rPr lang="en-US" altLang="zh-CN" i="1" baseline="30000" dirty="0" err="1">
                <a:solidFill>
                  <a:srgbClr val="0000FF"/>
                </a:solidFill>
                <a:latin typeface="STXinwei" pitchFamily="2" charset="-122"/>
                <a:ea typeface="STXinwei" pitchFamily="2" charset="-122"/>
                <a:cs typeface="华文新魏"/>
              </a:rPr>
              <a:t>n</a:t>
            </a:r>
            <a:r>
              <a:rPr lang="zh-CN" altLang="en-US" dirty="0">
                <a:latin typeface="STXinwei" pitchFamily="2" charset="-122"/>
                <a:ea typeface="STXinwei" pitchFamily="2" charset="-122"/>
                <a:cs typeface="华文新魏"/>
              </a:rPr>
              <a:t>，那么 </a:t>
            </a:r>
            <a:r>
              <a:rPr lang="zh-CN" altLang="zh-CN" dirty="0">
                <a:latin typeface="STXinwei" pitchFamily="2" charset="-122"/>
                <a:ea typeface="STXinwei" pitchFamily="2" charset="-122"/>
                <a:cs typeface="华文新魏"/>
              </a:rPr>
              <a:t> </a:t>
            </a:r>
            <a:endParaRPr lang="en-US" altLang="zh-CN" dirty="0">
              <a:latin typeface="STXinwei" pitchFamily="2" charset="-122"/>
              <a:ea typeface="STXinwei" pitchFamily="2" charset="-122"/>
              <a:cs typeface="华文新魏"/>
            </a:endParaRPr>
          </a:p>
          <a:p>
            <a:pPr marL="448945" lvl="1" indent="0" eaLnBrk="1" hangingPunct="1">
              <a:buNone/>
            </a:pPr>
            <a:r>
              <a:rPr lang="zh-CN" altLang="en-US" sz="2400" dirty="0">
                <a:latin typeface="STXinwei" pitchFamily="2" charset="-122"/>
                <a:ea typeface="STXinwei" pitchFamily="2" charset="-122"/>
                <a:cs typeface="华文新魏"/>
              </a:rPr>
              <a:t>   </a:t>
            </a:r>
            <a:r>
              <a:rPr lang="zh-CN" altLang="zh-CN" sz="2400" dirty="0">
                <a:latin typeface="STXinwei" pitchFamily="2" charset="-122"/>
                <a:ea typeface="STXinwei" pitchFamily="2" charset="-122"/>
                <a:cs typeface="华文新魏"/>
              </a:rPr>
              <a:t> </a:t>
            </a:r>
            <a:r>
              <a:rPr lang="zh-CN" altLang="en-US" sz="2400" dirty="0">
                <a:latin typeface="STXinwei" pitchFamily="2" charset="-122"/>
                <a:ea typeface="STXinwei" pitchFamily="2" charset="-122"/>
                <a:cs typeface="华文新魏"/>
              </a:rPr>
              <a:t>                            </a:t>
            </a:r>
            <a:r>
              <a:rPr lang="zh-CN" altLang="en-US" sz="2400" dirty="0">
                <a:solidFill>
                  <a:srgbClr val="0000FF"/>
                </a:solidFill>
                <a:latin typeface="STXinwei" pitchFamily="2" charset="-122"/>
                <a:ea typeface="STXinwei" pitchFamily="2" charset="-122"/>
                <a:cs typeface="华文新魏"/>
              </a:rPr>
              <a:t> </a:t>
            </a:r>
            <a:r>
              <a:rPr lang="en-US" altLang="zh-CN" sz="2400" dirty="0">
                <a:solidFill>
                  <a:srgbClr val="0000FF"/>
                </a:solidFill>
                <a:latin typeface="STXinwei" pitchFamily="2" charset="-122"/>
                <a:ea typeface="STXinwei" pitchFamily="2" charset="-122"/>
                <a:cs typeface="华文新魏"/>
              </a:rPr>
              <a:t>CPU</a:t>
            </a:r>
            <a:r>
              <a:rPr lang="zh-CN" altLang="en-US" sz="2400" dirty="0">
                <a:solidFill>
                  <a:srgbClr val="0000FF"/>
                </a:solidFill>
                <a:latin typeface="STXinwei" pitchFamily="2" charset="-122"/>
                <a:ea typeface="STXinwei" pitchFamily="2" charset="-122"/>
                <a:cs typeface="华文新魏"/>
              </a:rPr>
              <a:t>利用率</a:t>
            </a:r>
            <a:r>
              <a:rPr lang="en-US" altLang="zh-CN" sz="2400" dirty="0">
                <a:solidFill>
                  <a:srgbClr val="0000FF"/>
                </a:solidFill>
                <a:latin typeface="STXinwei" pitchFamily="2" charset="-122"/>
                <a:ea typeface="STXinwei" pitchFamily="2" charset="-122"/>
                <a:cs typeface="华文新魏"/>
              </a:rPr>
              <a:t>=</a:t>
            </a:r>
            <a:r>
              <a:rPr lang="en-US" altLang="zh-CN" sz="2400" i="1" dirty="0">
                <a:solidFill>
                  <a:srgbClr val="0000FF"/>
                </a:solidFill>
                <a:latin typeface="STXinwei" pitchFamily="2" charset="-122"/>
                <a:ea typeface="STXinwei" pitchFamily="2" charset="-122"/>
                <a:cs typeface="华文新魏"/>
              </a:rPr>
              <a:t>1</a:t>
            </a:r>
            <a:r>
              <a:rPr lang="en-US" altLang="zh-CN" sz="2400" dirty="0">
                <a:solidFill>
                  <a:srgbClr val="0000FF"/>
                </a:solidFill>
                <a:latin typeface="STXinwei" pitchFamily="2" charset="-122"/>
                <a:ea typeface="STXinwei" pitchFamily="2" charset="-122"/>
                <a:cs typeface="华文新魏"/>
              </a:rPr>
              <a:t>-</a:t>
            </a:r>
            <a:r>
              <a:rPr lang="en-US" altLang="zh-CN" sz="2400" i="1" dirty="0">
                <a:solidFill>
                  <a:srgbClr val="0000FF"/>
                </a:solidFill>
                <a:latin typeface="STXinwei" pitchFamily="2" charset="-122"/>
                <a:ea typeface="STXinwei" pitchFamily="2" charset="-122"/>
                <a:cs typeface="华文新魏"/>
              </a:rPr>
              <a:t>p</a:t>
            </a:r>
            <a:r>
              <a:rPr lang="en-US" altLang="zh-CN" sz="2400" i="1" baseline="30000" dirty="0">
                <a:solidFill>
                  <a:srgbClr val="0000FF"/>
                </a:solidFill>
                <a:latin typeface="STXinwei" pitchFamily="2" charset="-122"/>
                <a:ea typeface="STXinwei" pitchFamily="2" charset="-122"/>
                <a:cs typeface="华文新魏"/>
              </a:rPr>
              <a:t>n</a:t>
            </a:r>
            <a:endParaRPr lang="en-US" altLang="zh-CN" sz="2400" i="1" dirty="0">
              <a:solidFill>
                <a:srgbClr val="0000FF"/>
              </a:solidFill>
              <a:latin typeface="STXinwei" pitchFamily="2" charset="-122"/>
              <a:ea typeface="STXinwei" pitchFamily="2" charset="-122"/>
              <a:cs typeface="华文新魏"/>
            </a:endParaRPr>
          </a:p>
          <a:p>
            <a:pPr lvl="2" eaLnBrk="1" hangingPunct="1"/>
            <a:r>
              <a:rPr lang="en-US" altLang="zh-CN" i="1" dirty="0">
                <a:latin typeface="STXinwei" pitchFamily="2" charset="-122"/>
                <a:ea typeface="STXinwei" pitchFamily="2" charset="-122"/>
                <a:cs typeface="华文新魏"/>
              </a:rPr>
              <a:t>n</a:t>
            </a:r>
            <a:r>
              <a:rPr lang="zh-CN" altLang="en-US" dirty="0">
                <a:latin typeface="STXinwei" pitchFamily="2" charset="-122"/>
                <a:ea typeface="STXinwei" pitchFamily="2" charset="-122"/>
                <a:cs typeface="华文新魏"/>
              </a:rPr>
              <a:t>称多道程序的道数或度数，可见</a:t>
            </a:r>
            <a:r>
              <a:rPr lang="en-US" altLang="zh-CN" dirty="0">
                <a:latin typeface="STXinwei" pitchFamily="2" charset="-122"/>
                <a:ea typeface="STXinwei" pitchFamily="2" charset="-122"/>
                <a:cs typeface="华文新魏"/>
              </a:rPr>
              <a:t>CPU</a:t>
            </a:r>
            <a:r>
              <a:rPr lang="zh-CN" altLang="en-US" dirty="0">
                <a:latin typeface="STXinwei" pitchFamily="2" charset="-122"/>
                <a:ea typeface="STXinwei" pitchFamily="2" charset="-122"/>
                <a:cs typeface="华文新魏"/>
              </a:rPr>
              <a:t>的利用率是</a:t>
            </a:r>
            <a:r>
              <a:rPr lang="en-US" altLang="zh-CN" i="1" dirty="0">
                <a:latin typeface="STXinwei" pitchFamily="2" charset="-122"/>
                <a:ea typeface="STXinwei" pitchFamily="2" charset="-122"/>
                <a:cs typeface="华文新魏"/>
              </a:rPr>
              <a:t>n</a:t>
            </a:r>
            <a:r>
              <a:rPr lang="zh-CN" altLang="en-US" dirty="0">
                <a:latin typeface="STXinwei" pitchFamily="2" charset="-122"/>
                <a:ea typeface="STXinwei" pitchFamily="2" charset="-122"/>
                <a:cs typeface="华文新魏"/>
              </a:rPr>
              <a:t>的函数</a:t>
            </a:r>
            <a:endParaRPr lang="zh-CN" altLang="en-US" dirty="0">
              <a:latin typeface="STXinwei" pitchFamily="2" charset="-122"/>
              <a:ea typeface="STXinwei" pitchFamily="2" charset="-122"/>
              <a:cs typeface="华文新魏"/>
            </a:endParaRPr>
          </a:p>
        </p:txBody>
      </p:sp>
      <p:sp>
        <p:nvSpPr>
          <p:cNvPr id="2" name="标题 1"/>
          <p:cNvSpPr>
            <a:spLocks noGrp="1"/>
          </p:cNvSpPr>
          <p:nvPr>
            <p:ph type="title"/>
          </p:nvPr>
        </p:nvSpPr>
        <p:spPr/>
        <p:txBody>
          <a:bodyPr/>
          <a:lstStyle/>
          <a:p>
            <a:r>
              <a:rPr lang="zh-CN" altLang="en-US" dirty="0">
                <a:latin typeface="华文新魏"/>
                <a:ea typeface="华文新魏"/>
                <a:cs typeface="华文新魏"/>
              </a:rPr>
              <a:t>多道程序设计的道数问题</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7" name="Picture 2"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01498" y="4077072"/>
            <a:ext cx="3626686" cy="2304256"/>
          </a:xfrm>
          <a:prstGeom prst="rect">
            <a:avLst/>
          </a:prstGeom>
          <a:solidFill>
            <a:srgbClr val="C2FFF0"/>
          </a:solidFill>
          <a:ln>
            <a:noFill/>
          </a:ln>
        </p:spPr>
      </p:pic>
    </p:spTree>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多道提高效率举例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STXinwei" pitchFamily="2" charset="-122"/>
                <a:ea typeface="STXinwei" pitchFamily="2" charset="-122"/>
                <a:cs typeface="Times"/>
              </a:rPr>
              <a:t>假设计算机有</a:t>
            </a:r>
            <a:r>
              <a:rPr lang="en-US" altLang="zh-CN" dirty="0">
                <a:latin typeface="STXinwei" pitchFamily="2" charset="-122"/>
                <a:ea typeface="STXinwei" pitchFamily="2" charset="-122"/>
                <a:cs typeface="Times"/>
              </a:rPr>
              <a:t>1MB</a:t>
            </a:r>
            <a:r>
              <a:rPr lang="zh-CN" altLang="en-US" dirty="0">
                <a:latin typeface="STXinwei" pitchFamily="2" charset="-122"/>
                <a:ea typeface="STXinwei" pitchFamily="2" charset="-122"/>
                <a:cs typeface="Times"/>
              </a:rPr>
              <a:t>主存，操作系统占用</a:t>
            </a:r>
            <a:r>
              <a:rPr lang="en-US" altLang="zh-CN" dirty="0">
                <a:latin typeface="STXinwei" pitchFamily="2" charset="-122"/>
                <a:ea typeface="STXinwei" pitchFamily="2" charset="-122"/>
                <a:cs typeface="Times"/>
              </a:rPr>
              <a:t>200KB</a:t>
            </a:r>
            <a:r>
              <a:rPr lang="zh-CN" altLang="en-US" dirty="0">
                <a:latin typeface="STXinwei" pitchFamily="2" charset="-122"/>
                <a:ea typeface="STXinwei" pitchFamily="2" charset="-122"/>
                <a:cs typeface="Times"/>
              </a:rPr>
              <a:t>，其余空间允许</a:t>
            </a:r>
            <a:r>
              <a:rPr lang="en-US" altLang="zh-CN" dirty="0">
                <a:latin typeface="STXinwei" pitchFamily="2" charset="-122"/>
                <a:ea typeface="STXinwei" pitchFamily="2" charset="-122"/>
                <a:cs typeface="Times"/>
              </a:rPr>
              <a:t>4</a:t>
            </a:r>
            <a:r>
              <a:rPr lang="zh-CN" altLang="en-US" dirty="0">
                <a:latin typeface="STXinwei" pitchFamily="2" charset="-122"/>
                <a:ea typeface="STXinwei" pitchFamily="2" charset="-122"/>
                <a:cs typeface="Times"/>
              </a:rPr>
              <a:t>道程序共享</a:t>
            </a:r>
            <a:endParaRPr lang="zh-CN" altLang="en-US" dirty="0">
              <a:latin typeface="STXinwei" pitchFamily="2" charset="-122"/>
              <a:ea typeface="STXinwei" pitchFamily="2" charset="-122"/>
              <a:cs typeface="Times"/>
            </a:endParaRPr>
          </a:p>
          <a:p>
            <a:pPr lvl="1" eaLnBrk="1" hangingPunct="1"/>
            <a:r>
              <a:rPr lang="zh-CN" altLang="en-US" dirty="0">
                <a:latin typeface="STXinwei" pitchFamily="2" charset="-122"/>
                <a:ea typeface="STXinwei" pitchFamily="2" charset="-122"/>
                <a:cs typeface="Times"/>
              </a:rPr>
              <a:t>若</a:t>
            </a:r>
            <a:r>
              <a:rPr lang="en-US" altLang="zh-CN" dirty="0">
                <a:latin typeface="STXinwei" pitchFamily="2" charset="-122"/>
                <a:ea typeface="STXinwei" pitchFamily="2" charset="-122"/>
                <a:cs typeface="Times"/>
              </a:rPr>
              <a:t>80%</a:t>
            </a:r>
            <a:r>
              <a:rPr lang="zh-CN" altLang="en-US" dirty="0">
                <a:latin typeface="STXinwei" pitchFamily="2" charset="-122"/>
                <a:ea typeface="STXinwei" pitchFamily="2" charset="-122"/>
                <a:cs typeface="Times"/>
              </a:rPr>
              <a:t>时间用于</a:t>
            </a:r>
            <a:r>
              <a:rPr lang="en-US" altLang="zh-CN" dirty="0">
                <a:latin typeface="STXinwei" pitchFamily="2" charset="-122"/>
                <a:ea typeface="STXinwei" pitchFamily="2" charset="-122"/>
                <a:cs typeface="Times"/>
              </a:rPr>
              <a:t>I/O</a:t>
            </a:r>
            <a:r>
              <a:rPr lang="zh-CN" altLang="en-US" dirty="0">
                <a:latin typeface="STXinwei" pitchFamily="2" charset="-122"/>
                <a:ea typeface="STXinwei" pitchFamily="2" charset="-122"/>
                <a:cs typeface="Times"/>
              </a:rPr>
              <a:t>等待，则忽略操作系统开销时</a:t>
            </a:r>
            <a:endParaRPr lang="zh-CN" altLang="en-US" dirty="0">
              <a:latin typeface="STXinwei" pitchFamily="2" charset="-122"/>
              <a:ea typeface="STXinwei" pitchFamily="2" charset="-122"/>
              <a:cs typeface="Times"/>
            </a:endParaRPr>
          </a:p>
          <a:p>
            <a:pPr eaLnBrk="1" hangingPunct="1">
              <a:buFontTx/>
              <a:buNone/>
            </a:pPr>
            <a:r>
              <a:rPr lang="zh-CN" altLang="en-US" dirty="0">
                <a:latin typeface="STXinwei" pitchFamily="2" charset="-122"/>
                <a:ea typeface="STXinwei" pitchFamily="2" charset="-122"/>
                <a:cs typeface="Times"/>
              </a:rPr>
              <a:t>                     </a:t>
            </a:r>
            <a:r>
              <a:rPr lang="en-US" altLang="zh-CN" sz="2400" dirty="0">
                <a:solidFill>
                  <a:srgbClr val="0000FF"/>
                </a:solidFill>
                <a:latin typeface="STXinwei" pitchFamily="2" charset="-122"/>
                <a:ea typeface="STXinwei" pitchFamily="2" charset="-122"/>
                <a:cs typeface="Times"/>
              </a:rPr>
              <a:t>CPU</a:t>
            </a:r>
            <a:r>
              <a:rPr lang="zh-CN" altLang="en-US" sz="2400" dirty="0">
                <a:solidFill>
                  <a:srgbClr val="0000FF"/>
                </a:solidFill>
                <a:latin typeface="STXinwei" pitchFamily="2" charset="-122"/>
                <a:ea typeface="STXinwei" pitchFamily="2" charset="-122"/>
                <a:cs typeface="Times"/>
              </a:rPr>
              <a:t>利用率</a:t>
            </a:r>
            <a:r>
              <a:rPr lang="en-US" altLang="zh-CN" sz="2400" dirty="0">
                <a:solidFill>
                  <a:srgbClr val="0000FF"/>
                </a:solidFill>
                <a:latin typeface="STXinwei" pitchFamily="2" charset="-122"/>
                <a:ea typeface="STXinwei" pitchFamily="2" charset="-122"/>
                <a:cs typeface="Times"/>
              </a:rPr>
              <a:t>=1-(0.8)</a:t>
            </a:r>
            <a:r>
              <a:rPr lang="en-US" altLang="zh-CN" sz="2400" baseline="30000" dirty="0">
                <a:solidFill>
                  <a:srgbClr val="0000FF"/>
                </a:solidFill>
                <a:latin typeface="STXinwei" pitchFamily="2" charset="-122"/>
                <a:ea typeface="STXinwei" pitchFamily="2" charset="-122"/>
                <a:cs typeface="Times"/>
              </a:rPr>
              <a:t>4</a:t>
            </a:r>
            <a:r>
              <a:rPr lang="en-US" altLang="zh-CN" sz="2400" dirty="0">
                <a:solidFill>
                  <a:srgbClr val="0000FF"/>
                </a:solidFill>
                <a:latin typeface="STXinwei" pitchFamily="2" charset="-122"/>
                <a:ea typeface="STXinwei" pitchFamily="2" charset="-122"/>
                <a:cs typeface="Times"/>
              </a:rPr>
              <a:t>=59%</a:t>
            </a:r>
            <a:endParaRPr lang="zh-CN" altLang="en-US" sz="2400" dirty="0">
              <a:solidFill>
                <a:srgbClr val="0000FF"/>
              </a:solidFill>
              <a:latin typeface="STXinwei" pitchFamily="2" charset="-122"/>
              <a:ea typeface="STXinwei" pitchFamily="2" charset="-122"/>
              <a:cs typeface="Times"/>
            </a:endParaRPr>
          </a:p>
          <a:p>
            <a:pPr lvl="1" eaLnBrk="1" hangingPunct="1"/>
            <a:r>
              <a:rPr lang="zh-CN" altLang="en-US" dirty="0">
                <a:latin typeface="STXinwei" pitchFamily="2" charset="-122"/>
                <a:ea typeface="STXinwei" pitchFamily="2" charset="-122"/>
                <a:cs typeface="Times"/>
              </a:rPr>
              <a:t>当增加</a:t>
            </a:r>
            <a:r>
              <a:rPr lang="en-US" altLang="zh-CN" dirty="0">
                <a:latin typeface="STXinwei" pitchFamily="2" charset="-122"/>
                <a:ea typeface="STXinwei" pitchFamily="2" charset="-122"/>
                <a:cs typeface="Times"/>
              </a:rPr>
              <a:t>1MB</a:t>
            </a:r>
            <a:r>
              <a:rPr lang="zh-CN" altLang="en-US" dirty="0">
                <a:latin typeface="STXinwei" pitchFamily="2" charset="-122"/>
                <a:ea typeface="STXinwei" pitchFamily="2" charset="-122"/>
                <a:cs typeface="Times"/>
              </a:rPr>
              <a:t>主存后，多道程序可从四道增加到九道</a:t>
            </a:r>
            <a:endParaRPr lang="zh-CN" altLang="en-US" dirty="0">
              <a:latin typeface="STXinwei" pitchFamily="2" charset="-122"/>
              <a:ea typeface="STXinwei" pitchFamily="2" charset="-122"/>
              <a:cs typeface="Times"/>
            </a:endParaRPr>
          </a:p>
          <a:p>
            <a:pPr eaLnBrk="1" hangingPunct="1">
              <a:buFontTx/>
              <a:buNone/>
            </a:pPr>
            <a:r>
              <a:rPr lang="zh-CN" altLang="en-US" dirty="0">
                <a:latin typeface="STXinwei" pitchFamily="2" charset="-122"/>
                <a:ea typeface="STXinwei" pitchFamily="2" charset="-122"/>
                <a:cs typeface="Times"/>
              </a:rPr>
              <a:t>                   </a:t>
            </a:r>
            <a:r>
              <a:rPr lang="zh-CN" altLang="en-US" dirty="0">
                <a:solidFill>
                  <a:srgbClr val="0000FF"/>
                </a:solidFill>
                <a:latin typeface="STXinwei" pitchFamily="2" charset="-122"/>
                <a:ea typeface="STXinwei" pitchFamily="2" charset="-122"/>
                <a:cs typeface="Times"/>
              </a:rPr>
              <a:t>  </a:t>
            </a:r>
            <a:r>
              <a:rPr lang="en-US" altLang="zh-CN" sz="2400" dirty="0">
                <a:solidFill>
                  <a:srgbClr val="0000FF"/>
                </a:solidFill>
                <a:latin typeface="STXinwei" pitchFamily="2" charset="-122"/>
                <a:ea typeface="STXinwei" pitchFamily="2" charset="-122"/>
                <a:cs typeface="Times"/>
              </a:rPr>
              <a:t>CPU</a:t>
            </a:r>
            <a:r>
              <a:rPr lang="zh-CN" altLang="en-US" sz="2400" dirty="0">
                <a:solidFill>
                  <a:srgbClr val="0000FF"/>
                </a:solidFill>
                <a:latin typeface="STXinwei" pitchFamily="2" charset="-122"/>
                <a:ea typeface="STXinwei" pitchFamily="2" charset="-122"/>
                <a:cs typeface="Times"/>
              </a:rPr>
              <a:t>利用率</a:t>
            </a:r>
            <a:r>
              <a:rPr lang="en-US" altLang="zh-CN" sz="2400" dirty="0">
                <a:solidFill>
                  <a:srgbClr val="0000FF"/>
                </a:solidFill>
                <a:latin typeface="STXinwei" pitchFamily="2" charset="-122"/>
                <a:ea typeface="STXinwei" pitchFamily="2" charset="-122"/>
                <a:cs typeface="Times"/>
              </a:rPr>
              <a:t>=1-(0.8)</a:t>
            </a:r>
            <a:r>
              <a:rPr lang="en-US" altLang="zh-CN" sz="2400" baseline="30000" dirty="0">
                <a:solidFill>
                  <a:srgbClr val="0000FF"/>
                </a:solidFill>
                <a:latin typeface="STXinwei" pitchFamily="2" charset="-122"/>
                <a:ea typeface="STXinwei" pitchFamily="2" charset="-122"/>
                <a:cs typeface="Times"/>
              </a:rPr>
              <a:t>9</a:t>
            </a:r>
            <a:r>
              <a:rPr lang="en-US" altLang="zh-CN" sz="2400" dirty="0">
                <a:solidFill>
                  <a:srgbClr val="0000FF"/>
                </a:solidFill>
                <a:latin typeface="STXinwei" pitchFamily="2" charset="-122"/>
                <a:ea typeface="STXinwei" pitchFamily="2" charset="-122"/>
                <a:cs typeface="Times"/>
              </a:rPr>
              <a:t>=87%</a:t>
            </a:r>
            <a:endParaRPr lang="en-US" altLang="zh-CN" sz="2400" dirty="0">
              <a:solidFill>
                <a:srgbClr val="0000FF"/>
              </a:solidFill>
              <a:latin typeface="STXinwei" pitchFamily="2" charset="-122"/>
              <a:ea typeface="STXinwei" pitchFamily="2" charset="-122"/>
              <a:cs typeface="Times"/>
            </a:endParaRPr>
          </a:p>
          <a:p>
            <a:pPr lvl="1" eaLnBrk="1" hangingPunct="1"/>
            <a:r>
              <a:rPr lang="zh-CN" altLang="en-US" dirty="0">
                <a:solidFill>
                  <a:srgbClr val="FF0000"/>
                </a:solidFill>
                <a:latin typeface="STXinwei" pitchFamily="2" charset="-122"/>
                <a:ea typeface="STXinwei" pitchFamily="2" charset="-122"/>
                <a:cs typeface="Times"/>
              </a:rPr>
              <a:t>结论</a:t>
            </a:r>
            <a:r>
              <a:rPr lang="zh-CN" altLang="en-US" dirty="0">
                <a:latin typeface="STXinwei" pitchFamily="2" charset="-122"/>
                <a:ea typeface="STXinwei" pitchFamily="2" charset="-122"/>
                <a:cs typeface="Times"/>
              </a:rPr>
              <a:t>：第二个</a:t>
            </a:r>
            <a:r>
              <a:rPr lang="en-US" altLang="zh-CN" dirty="0">
                <a:latin typeface="STXinwei" pitchFamily="2" charset="-122"/>
                <a:ea typeface="STXinwei" pitchFamily="2" charset="-122"/>
                <a:cs typeface="Times"/>
              </a:rPr>
              <a:t>1MB</a:t>
            </a:r>
            <a:r>
              <a:rPr lang="zh-CN" altLang="en-US" dirty="0">
                <a:latin typeface="STXinwei" pitchFamily="2" charset="-122"/>
                <a:ea typeface="STXinwei" pitchFamily="2" charset="-122"/>
                <a:cs typeface="Times"/>
              </a:rPr>
              <a:t>主存可增加</a:t>
            </a:r>
            <a:r>
              <a:rPr lang="en-US" altLang="zh-CN" dirty="0">
                <a:latin typeface="STXinwei" pitchFamily="2" charset="-122"/>
                <a:ea typeface="STXinwei" pitchFamily="2" charset="-122"/>
                <a:cs typeface="Times"/>
              </a:rPr>
              <a:t>5</a:t>
            </a:r>
            <a:r>
              <a:rPr lang="zh-CN" altLang="en-US" dirty="0">
                <a:latin typeface="STXinwei" pitchFamily="2" charset="-122"/>
                <a:ea typeface="STXinwei" pitchFamily="2" charset="-122"/>
                <a:cs typeface="Times"/>
              </a:rPr>
              <a:t>道程序，能提高</a:t>
            </a:r>
            <a:r>
              <a:rPr lang="en-US" altLang="zh-CN" dirty="0">
                <a:latin typeface="STXinwei" pitchFamily="2" charset="-122"/>
                <a:ea typeface="STXinwei" pitchFamily="2" charset="-122"/>
                <a:cs typeface="Times"/>
              </a:rPr>
              <a:t>47%</a:t>
            </a:r>
            <a:r>
              <a:rPr lang="zh-CN" altLang="en-US" dirty="0">
                <a:latin typeface="STXinwei" pitchFamily="2" charset="-122"/>
                <a:ea typeface="STXinwei" pitchFamily="2" charset="-122"/>
                <a:cs typeface="Times"/>
              </a:rPr>
              <a:t>的</a:t>
            </a:r>
            <a:r>
              <a:rPr lang="en-US" altLang="zh-CN" dirty="0">
                <a:latin typeface="STXinwei" pitchFamily="2" charset="-122"/>
                <a:ea typeface="STXinwei" pitchFamily="2" charset="-122"/>
                <a:cs typeface="Times"/>
              </a:rPr>
              <a:t>CPU</a:t>
            </a:r>
            <a:r>
              <a:rPr lang="zh-CN" altLang="en-US" dirty="0">
                <a:latin typeface="STXinwei" pitchFamily="2" charset="-122"/>
                <a:ea typeface="STXinwei" pitchFamily="2" charset="-122"/>
                <a:cs typeface="Times"/>
              </a:rPr>
              <a:t>利用率</a:t>
            </a:r>
            <a:endParaRPr lang="zh-CN" altLang="en-US" dirty="0">
              <a:latin typeface="STXinwei" pitchFamily="2" charset="-122"/>
              <a:ea typeface="STXinwei" pitchFamily="2" charset="-122"/>
              <a:cs typeface="Times"/>
            </a:endParaRPr>
          </a:p>
          <a:p>
            <a:endParaRPr kumimoji="1" lang="zh-CN" altLang="en-US" dirty="0">
              <a:latin typeface="Times"/>
              <a:cs typeface="Times"/>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多道程序设计</a:t>
            </a:r>
            <a:r>
              <a:rPr lang="zh-CN" altLang="en-US" dirty="0">
                <a:latin typeface="Times New Roman" pitchFamily="18" charset="0"/>
                <a:ea typeface="华文新魏"/>
                <a:cs typeface="华文新魏"/>
              </a:rPr>
              <a:t>的优点与缺点</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ea typeface="华文新魏"/>
                <a:cs typeface="华文新魏"/>
              </a:rPr>
              <a:t>优点</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提高</a:t>
            </a:r>
            <a:r>
              <a:rPr lang="en-US" altLang="zh-CN" dirty="0">
                <a:latin typeface="华文新魏"/>
                <a:ea typeface="华文新魏"/>
                <a:cs typeface="华文新魏"/>
              </a:rPr>
              <a:t>CPU</a:t>
            </a:r>
            <a:r>
              <a:rPr lang="zh-CN" altLang="en-US" dirty="0">
                <a:latin typeface="华文新魏"/>
                <a:ea typeface="华文新魏"/>
                <a:cs typeface="华文新魏"/>
              </a:rPr>
              <a:t>的利用率</a:t>
            </a:r>
            <a:endParaRPr lang="zh-CN" altLang="en-US" dirty="0">
              <a:latin typeface="华文新魏"/>
              <a:ea typeface="华文新魏"/>
              <a:cs typeface="华文新魏"/>
            </a:endParaRPr>
          </a:p>
          <a:p>
            <a:pPr lvl="1" eaLnBrk="1" hangingPunct="1"/>
            <a:r>
              <a:rPr lang="zh-CN" altLang="en-US" dirty="0">
                <a:latin typeface="华文新魏"/>
                <a:ea typeface="华文新魏"/>
                <a:cs typeface="华文新魏"/>
              </a:rPr>
              <a:t>提高主存和</a:t>
            </a:r>
            <a:r>
              <a:rPr lang="en-US" altLang="zh-CN" dirty="0">
                <a:latin typeface="华文新魏"/>
                <a:ea typeface="华文新魏"/>
                <a:cs typeface="华文新魏"/>
              </a:rPr>
              <a:t>I/O</a:t>
            </a:r>
            <a:r>
              <a:rPr lang="zh-CN" altLang="en-US" dirty="0">
                <a:latin typeface="华文新魏"/>
                <a:ea typeface="华文新魏"/>
                <a:cs typeface="华文新魏"/>
              </a:rPr>
              <a:t>设备的利用率</a:t>
            </a:r>
            <a:endParaRPr lang="zh-CN" altLang="en-US" dirty="0">
              <a:latin typeface="华文新魏"/>
              <a:ea typeface="华文新魏"/>
              <a:cs typeface="华文新魏"/>
            </a:endParaRPr>
          </a:p>
          <a:p>
            <a:pPr lvl="1" eaLnBrk="1" hangingPunct="1"/>
            <a:r>
              <a:rPr lang="zh-CN" altLang="en-US" dirty="0">
                <a:latin typeface="华文新魏"/>
                <a:ea typeface="华文新魏"/>
                <a:cs typeface="华文新魏"/>
              </a:rPr>
              <a:t>改进系统的吞吐率</a:t>
            </a:r>
            <a:endParaRPr lang="zh-CN" altLang="en-US" dirty="0">
              <a:latin typeface="华文新魏"/>
              <a:ea typeface="华文新魏"/>
              <a:cs typeface="华文新魏"/>
            </a:endParaRPr>
          </a:p>
          <a:p>
            <a:pPr lvl="1" eaLnBrk="1" hangingPunct="1"/>
            <a:r>
              <a:rPr lang="zh-CN" altLang="en-US" dirty="0">
                <a:latin typeface="华文新魏"/>
                <a:ea typeface="华文新魏"/>
                <a:cs typeface="华文新魏"/>
              </a:rPr>
              <a:t>充分发挥系统的并行性</a:t>
            </a:r>
            <a:endParaRPr lang="zh-CN" altLang="en-US" dirty="0">
              <a:latin typeface="华文新魏"/>
              <a:ea typeface="华文新魏"/>
              <a:cs typeface="华文新魏"/>
            </a:endParaRPr>
          </a:p>
          <a:p>
            <a:pPr eaLnBrk="1" hangingPunct="1"/>
            <a:r>
              <a:rPr lang="zh-CN" altLang="en-US" dirty="0">
                <a:latin typeface="华文新魏"/>
                <a:ea typeface="华文新魏"/>
                <a:cs typeface="华文新魏"/>
              </a:rPr>
              <a:t>缺点</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作业周转时间延长</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多道程序设计系统 </a:t>
            </a:r>
            <a:r>
              <a:rPr lang="en-US" altLang="zh-CN" i="1" dirty="0" err="1">
                <a:latin typeface="华文新魏"/>
                <a:ea typeface="华文新魏"/>
                <a:cs typeface="华文新魏"/>
              </a:rPr>
              <a:t>vs</a:t>
            </a:r>
            <a:r>
              <a:rPr lang="zh-CN" altLang="en-US" i="1" dirty="0">
                <a:latin typeface="华文新魏"/>
                <a:ea typeface="华文新魏"/>
                <a:cs typeface="华文新魏"/>
              </a:rPr>
              <a:t>.</a:t>
            </a:r>
            <a:r>
              <a:rPr lang="zh-CN" altLang="en-US" dirty="0">
                <a:latin typeface="华文新魏"/>
                <a:ea typeface="华文新魏"/>
                <a:cs typeface="华文新魏"/>
              </a:rPr>
              <a:t>多重处理系统</a:t>
            </a:r>
            <a:endParaRPr kumimoji="1" lang="zh-CN" altLang="en-US" dirty="0"/>
          </a:p>
        </p:txBody>
      </p:sp>
      <p:sp>
        <p:nvSpPr>
          <p:cNvPr id="3" name="内容占位符 2"/>
          <p:cNvSpPr>
            <a:spLocks noGrp="1"/>
          </p:cNvSpPr>
          <p:nvPr>
            <p:ph idx="1"/>
          </p:nvPr>
        </p:nvSpPr>
        <p:spPr/>
        <p:txBody>
          <a:bodyPr/>
          <a:lstStyle/>
          <a:p>
            <a:r>
              <a:rPr lang="zh-CN" altLang="en-US" dirty="0">
                <a:solidFill>
                  <a:srgbClr val="0000FF"/>
                </a:solidFill>
                <a:latin typeface="华文新魏"/>
                <a:ea typeface="华文新魏"/>
                <a:cs typeface="华文新魏"/>
              </a:rPr>
              <a:t>多重处理系统</a:t>
            </a:r>
            <a:r>
              <a:rPr lang="en-US" altLang="zh-CN" dirty="0">
                <a:latin typeface="华文新魏"/>
                <a:ea typeface="华文新魏"/>
                <a:cs typeface="华文新魏"/>
              </a:rPr>
              <a:t>(multiprocessing</a:t>
            </a:r>
            <a:r>
              <a:rPr lang="zh-CN" altLang="en-US" dirty="0">
                <a:latin typeface="华文新魏"/>
                <a:ea typeface="华文新魏"/>
                <a:cs typeface="华文新魏"/>
              </a:rPr>
              <a:t> </a:t>
            </a:r>
            <a:r>
              <a:rPr lang="en-US" altLang="zh-CN" dirty="0">
                <a:latin typeface="华文新魏"/>
                <a:ea typeface="华文新魏"/>
                <a:cs typeface="华文新魏"/>
              </a:rPr>
              <a:t>system)</a:t>
            </a:r>
            <a:r>
              <a:rPr lang="zh-CN" altLang="en-US" dirty="0">
                <a:solidFill>
                  <a:srgbClr val="FF0000"/>
                </a:solidFill>
                <a:latin typeface="华文新魏"/>
                <a:ea typeface="华文新魏"/>
                <a:cs typeface="华文新魏"/>
              </a:rPr>
              <a:t>指配置了多个物理</a:t>
            </a:r>
            <a:r>
              <a:rPr lang="en-US" altLang="zh-CN" dirty="0">
                <a:solidFill>
                  <a:srgbClr val="FF0000"/>
                </a:solidFill>
                <a:latin typeface="华文新魏"/>
                <a:ea typeface="华文新魏"/>
                <a:cs typeface="华文新魏"/>
              </a:rPr>
              <a:t>CPU</a:t>
            </a:r>
            <a:r>
              <a:rPr lang="zh-CN" altLang="en-US" dirty="0">
                <a:latin typeface="华文新魏"/>
                <a:ea typeface="华文新魏"/>
                <a:cs typeface="华文新魏"/>
              </a:rPr>
              <a:t>，能真正同时执行多道程序的系统</a:t>
            </a:r>
            <a:endParaRPr lang="en-US" altLang="zh-CN" dirty="0">
              <a:latin typeface="华文新魏"/>
              <a:ea typeface="华文新魏"/>
              <a:cs typeface="华文新魏"/>
            </a:endParaRPr>
          </a:p>
          <a:p>
            <a:pPr lvl="1"/>
            <a:r>
              <a:rPr lang="zh-CN" altLang="en-US" dirty="0">
                <a:latin typeface="华文新魏"/>
                <a:ea typeface="华文新魏"/>
                <a:cs typeface="华文新魏"/>
              </a:rPr>
              <a:t>要有效地使用多重处理系统，必须采用多道程序设计技术</a:t>
            </a:r>
            <a:endParaRPr lang="en-US" altLang="zh-CN" dirty="0">
              <a:latin typeface="华文新魏"/>
              <a:ea typeface="华文新魏"/>
              <a:cs typeface="华文新魏"/>
            </a:endParaRPr>
          </a:p>
          <a:p>
            <a:pPr lvl="1"/>
            <a:r>
              <a:rPr lang="zh-CN" altLang="en-US" dirty="0">
                <a:latin typeface="华文新魏"/>
                <a:ea typeface="华文新魏"/>
                <a:cs typeface="华文新魏"/>
              </a:rPr>
              <a:t>反过来，多道程序设计不一定要求有多重处理系统支持 </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728663" y="2328863"/>
            <a:ext cx="184150" cy="1431925"/>
          </a:xfrm>
          <a:prstGeom prst="rect">
            <a:avLst/>
          </a:prstGeom>
          <a:noFill/>
          <a:ln w="9525">
            <a:noFill/>
            <a:miter lim="800000"/>
          </a:ln>
          <a:effectLst/>
        </p:spPr>
        <p:txBody>
          <a:bodyPr wrap="none">
            <a:spAutoFit/>
          </a:bodyPr>
          <a:lstStyle/>
          <a:p>
            <a:br>
              <a:rPr lang="en-US" altLang="zh-CN" sz="4400">
                <a:solidFill>
                  <a:schemeClr val="tx2"/>
                </a:solidFill>
                <a:effectLst>
                  <a:outerShdw blurRad="38100" dist="38100" dir="2700000" algn="tl">
                    <a:srgbClr val="DDDDDD"/>
                  </a:outerShdw>
                </a:effectLst>
                <a:cs typeface="Times New Roman" pitchFamily="18" charset="0"/>
              </a:rPr>
            </a:br>
            <a:endParaRPr lang="en-US" altLang="zh-CN" sz="4400">
              <a:solidFill>
                <a:schemeClr val="tx2"/>
              </a:solidFill>
              <a:effectLst>
                <a:outerShdw blurRad="38100" dist="38100" dir="2700000" algn="tl">
                  <a:srgbClr val="DDDDDD"/>
                </a:outerShdw>
              </a:effectLst>
              <a:cs typeface="Times New Roman" pitchFamily="18" charset="0"/>
            </a:endParaRPr>
          </a:p>
        </p:txBody>
      </p:sp>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操作系统的形成</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STXinwei" pitchFamily="2" charset="-122"/>
                <a:ea typeface="STXinwei" pitchFamily="2" charset="-122"/>
                <a:cs typeface="华文新魏"/>
              </a:rPr>
              <a:t>实现多道程序设计须解决三个问题</a:t>
            </a:r>
            <a:endParaRPr lang="zh-CN" altLang="en-US" dirty="0">
              <a:latin typeface="STXinwei" pitchFamily="2" charset="-122"/>
              <a:ea typeface="STXinwei" pitchFamily="2" charset="-122"/>
              <a:cs typeface="华文新魏"/>
            </a:endParaRPr>
          </a:p>
          <a:p>
            <a:pPr lvl="1" eaLnBrk="1" hangingPunct="1"/>
            <a:r>
              <a:rPr lang="zh-CN" altLang="en-US" dirty="0">
                <a:latin typeface="STXinwei" pitchFamily="2" charset="-122"/>
                <a:ea typeface="STXinwei" pitchFamily="2" charset="-122"/>
                <a:cs typeface="华文新魏"/>
              </a:rPr>
              <a:t>存储保护与程序浮动（内存区域隔离）</a:t>
            </a:r>
            <a:endParaRPr lang="zh-CN" altLang="en-US" dirty="0">
              <a:latin typeface="STXinwei" pitchFamily="2" charset="-122"/>
              <a:ea typeface="STXinwei" pitchFamily="2" charset="-122"/>
              <a:cs typeface="华文新魏"/>
            </a:endParaRPr>
          </a:p>
          <a:p>
            <a:pPr lvl="1" eaLnBrk="1" hangingPunct="1"/>
            <a:r>
              <a:rPr lang="zh-CN" altLang="en-US" dirty="0">
                <a:latin typeface="STXinwei" pitchFamily="2" charset="-122"/>
                <a:ea typeface="STXinwei" pitchFamily="2" charset="-122"/>
                <a:cs typeface="华文新魏"/>
              </a:rPr>
              <a:t>处理器的管理和调度（共享</a:t>
            </a:r>
            <a:r>
              <a:rPr lang="en-US" altLang="zh-CN" dirty="0">
                <a:latin typeface="STXinwei" pitchFamily="2" charset="-122"/>
                <a:ea typeface="STXinwei" pitchFamily="2" charset="-122"/>
                <a:cs typeface="华文新魏"/>
              </a:rPr>
              <a:t>CPU</a:t>
            </a:r>
            <a:r>
              <a:rPr lang="zh-CN" altLang="en-US" dirty="0">
                <a:latin typeface="STXinwei" pitchFamily="2" charset="-122"/>
                <a:ea typeface="STXinwei" pitchFamily="2" charset="-122"/>
                <a:cs typeface="华文新魏"/>
              </a:rPr>
              <a:t>）</a:t>
            </a:r>
            <a:endParaRPr lang="zh-CN" altLang="en-US" dirty="0">
              <a:latin typeface="STXinwei" pitchFamily="2" charset="-122"/>
              <a:ea typeface="STXinwei" pitchFamily="2" charset="-122"/>
              <a:cs typeface="华文新魏"/>
            </a:endParaRPr>
          </a:p>
          <a:p>
            <a:pPr lvl="1" eaLnBrk="1" hangingPunct="1"/>
            <a:r>
              <a:rPr lang="zh-CN" altLang="en-US" dirty="0">
                <a:latin typeface="STXinwei" pitchFamily="2" charset="-122"/>
                <a:ea typeface="STXinwei" pitchFamily="2" charset="-122"/>
                <a:cs typeface="华文新魏"/>
              </a:rPr>
              <a:t>系统资源的管理和调度（解决资源竞争、提高协作）</a:t>
            </a:r>
            <a:endParaRPr lang="zh-CN" altLang="en-US" dirty="0">
              <a:latin typeface="STXinwei" pitchFamily="2" charset="-122"/>
              <a:ea typeface="STXinwei" pitchFamily="2" charset="-122"/>
              <a:cs typeface="华文新魏"/>
            </a:endParaRPr>
          </a:p>
          <a:p>
            <a:pPr eaLnBrk="1" hangingPunct="1"/>
            <a:endParaRPr lang="zh-CN" altLang="en-US" dirty="0">
              <a:latin typeface="Times New Roman" pitchFamily="18" charset="0"/>
              <a:ea typeface="华文新魏"/>
              <a:cs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操作系统的形成</a:t>
            </a:r>
            <a:endParaRPr kumimoji="1" lang="zh-CN" altLang="en-US" dirty="0"/>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硬件角度</a:t>
            </a:r>
            <a:endParaRPr lang="en-US" altLang="zh-CN" dirty="0">
              <a:latin typeface="华文新魏"/>
              <a:ea typeface="华文新魏"/>
              <a:cs typeface="华文新魏"/>
            </a:endParaRPr>
          </a:p>
          <a:p>
            <a:pPr lvl="1"/>
            <a:r>
              <a:rPr lang="zh-CN" altLang="en-US" dirty="0">
                <a:latin typeface="华文新魏"/>
                <a:ea typeface="华文新魏"/>
                <a:cs typeface="华文新魏"/>
              </a:rPr>
              <a:t>内存容量更大、</a:t>
            </a:r>
            <a:r>
              <a:rPr lang="en-US" altLang="zh-CN" dirty="0">
                <a:latin typeface="华文新魏"/>
                <a:ea typeface="华文新魏"/>
                <a:cs typeface="华文新魏"/>
              </a:rPr>
              <a:t>CPU</a:t>
            </a:r>
            <a:r>
              <a:rPr lang="zh-CN" altLang="en-US" dirty="0">
                <a:latin typeface="华文新魏"/>
                <a:ea typeface="华文新魏"/>
                <a:cs typeface="华文新魏"/>
              </a:rPr>
              <a:t>处理速度更快、设备数量和总类更多</a:t>
            </a:r>
            <a:endParaRPr lang="en-US" altLang="zh-CN" dirty="0">
              <a:latin typeface="华文新魏"/>
              <a:ea typeface="华文新魏"/>
              <a:cs typeface="华文新魏"/>
            </a:endParaRPr>
          </a:p>
          <a:p>
            <a:r>
              <a:rPr lang="zh-CN" altLang="en-US" dirty="0">
                <a:latin typeface="华文新魏"/>
                <a:ea typeface="华文新魏"/>
                <a:cs typeface="华文新魏"/>
              </a:rPr>
              <a:t>软件角度</a:t>
            </a:r>
            <a:endParaRPr lang="en-US" altLang="zh-CN" dirty="0">
              <a:latin typeface="华文新魏"/>
              <a:ea typeface="华文新魏"/>
              <a:cs typeface="华文新魏"/>
            </a:endParaRPr>
          </a:p>
          <a:p>
            <a:pPr lvl="1"/>
            <a:r>
              <a:rPr lang="zh-CN" altLang="en-US" dirty="0">
                <a:latin typeface="华文新魏"/>
                <a:ea typeface="华文新魏"/>
                <a:cs typeface="华文新魏"/>
              </a:rPr>
              <a:t>操作系统资源管理水平和操作自动化程度进一步提高，表现在</a:t>
            </a:r>
            <a:endParaRPr lang="en-US" altLang="zh-CN" dirty="0">
              <a:latin typeface="华文新魏"/>
              <a:ea typeface="华文新魏"/>
              <a:cs typeface="华文新魏"/>
            </a:endParaRPr>
          </a:p>
          <a:p>
            <a:pPr lvl="2"/>
            <a:r>
              <a:rPr lang="zh-CN" altLang="en-US" dirty="0">
                <a:latin typeface="华文新魏"/>
                <a:ea typeface="华文新魏"/>
                <a:cs typeface="华文新魏"/>
              </a:rPr>
              <a:t>实现计算机操作过程自动化</a:t>
            </a:r>
            <a:endParaRPr lang="en-US" altLang="zh-CN" dirty="0">
              <a:latin typeface="华文新魏"/>
              <a:ea typeface="华文新魏"/>
              <a:cs typeface="华文新魏"/>
            </a:endParaRPr>
          </a:p>
          <a:p>
            <a:pPr lvl="2"/>
            <a:r>
              <a:rPr lang="zh-CN" altLang="en-US" dirty="0">
                <a:latin typeface="华文新魏"/>
                <a:ea typeface="华文新魏"/>
                <a:cs typeface="华文新魏"/>
              </a:rPr>
              <a:t>提供虚存管理功能</a:t>
            </a:r>
            <a:endParaRPr lang="en-US" altLang="zh-CN" dirty="0">
              <a:latin typeface="华文新魏"/>
              <a:ea typeface="华文新魏"/>
              <a:cs typeface="华文新魏"/>
            </a:endParaRPr>
          </a:p>
          <a:p>
            <a:pPr lvl="2"/>
            <a:r>
              <a:rPr lang="zh-CN" altLang="en-US" dirty="0">
                <a:latin typeface="华文新魏"/>
                <a:ea typeface="华文新魏"/>
                <a:cs typeface="华文新魏"/>
              </a:rPr>
              <a:t>支持分时操作</a:t>
            </a:r>
            <a:endParaRPr lang="en-US" altLang="zh-CN" dirty="0">
              <a:latin typeface="华文新魏"/>
              <a:ea typeface="华文新魏"/>
              <a:cs typeface="华文新魏"/>
            </a:endParaRPr>
          </a:p>
          <a:p>
            <a:pPr lvl="2"/>
            <a:r>
              <a:rPr lang="zh-CN" altLang="en-US" dirty="0">
                <a:latin typeface="华文新魏"/>
                <a:ea typeface="华文新魏"/>
                <a:cs typeface="华文新魏"/>
              </a:rPr>
              <a:t>文件管理功能改进</a:t>
            </a:r>
            <a:endParaRPr lang="en-US" altLang="zh-CN" dirty="0">
              <a:latin typeface="华文新魏"/>
              <a:ea typeface="华文新魏"/>
              <a:cs typeface="华文新魏"/>
            </a:endParaRPr>
          </a:p>
          <a:p>
            <a:pPr lvl="2"/>
            <a:r>
              <a:rPr lang="zh-CN" altLang="en-US" dirty="0">
                <a:latin typeface="华文新魏"/>
                <a:ea typeface="华文新魏"/>
                <a:cs typeface="华文新魏"/>
              </a:rPr>
              <a:t>多道程序设计趋于完善</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操作系统分类</a:t>
            </a:r>
            <a:endParaRPr kumimoji="1" lang="zh-CN" altLang="en-US" dirty="0"/>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批处理操作系统 </a:t>
            </a:r>
            <a:endParaRPr lang="en-US" altLang="zh-CN" dirty="0">
              <a:latin typeface="华文新魏"/>
              <a:ea typeface="华文新魏"/>
              <a:cs typeface="华文新魏"/>
            </a:endParaRPr>
          </a:p>
          <a:p>
            <a:r>
              <a:rPr lang="zh-CN" altLang="en-US" dirty="0">
                <a:latin typeface="华文新魏"/>
                <a:ea typeface="华文新魏"/>
                <a:cs typeface="华文新魏"/>
              </a:rPr>
              <a:t>分时操作系统</a:t>
            </a:r>
            <a:r>
              <a:rPr lang="zh-CN" altLang="en-US" u="sng" dirty="0">
                <a:latin typeface="华文新魏"/>
                <a:ea typeface="华文新魏"/>
                <a:cs typeface="华文新魏"/>
              </a:rPr>
              <a:t> </a:t>
            </a:r>
            <a:endParaRPr lang="en-US" altLang="zh-CN" u="sng" dirty="0">
              <a:latin typeface="华文新魏"/>
              <a:ea typeface="华文新魏"/>
              <a:cs typeface="华文新魏"/>
            </a:endParaRPr>
          </a:p>
          <a:p>
            <a:r>
              <a:rPr lang="zh-CN" altLang="en-US" dirty="0">
                <a:latin typeface="华文新魏"/>
                <a:ea typeface="华文新魏"/>
                <a:cs typeface="华文新魏"/>
              </a:rPr>
              <a:t>实时操作系统</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批处理操作系统</a:t>
            </a:r>
            <a:endParaRPr kumimoji="1" lang="zh-CN" altLang="en-US" dirty="0"/>
          </a:p>
        </p:txBody>
      </p:sp>
      <p:sp>
        <p:nvSpPr>
          <p:cNvPr id="3" name="内容占位符 2"/>
          <p:cNvSpPr>
            <a:spLocks noGrp="1"/>
          </p:cNvSpPr>
          <p:nvPr>
            <p:ph idx="1"/>
          </p:nvPr>
        </p:nvSpPr>
        <p:spPr>
          <a:xfrm>
            <a:off x="107504" y="1196752"/>
            <a:ext cx="8964488" cy="4968552"/>
          </a:xfrm>
        </p:spPr>
        <p:txBody>
          <a:bodyPr/>
          <a:lstStyle/>
          <a:p>
            <a:r>
              <a:rPr lang="zh-CN" altLang="en-US" dirty="0">
                <a:solidFill>
                  <a:srgbClr val="0000FF"/>
                </a:solidFill>
                <a:latin typeface="STXinwei" pitchFamily="2" charset="-122"/>
                <a:ea typeface="STXinwei" pitchFamily="2" charset="-122"/>
                <a:cs typeface="华文新魏"/>
              </a:rPr>
              <a:t>作业</a:t>
            </a:r>
            <a:r>
              <a:rPr lang="zh-CN" altLang="en-US" dirty="0">
                <a:latin typeface="STXinwei" pitchFamily="2" charset="-122"/>
                <a:ea typeface="STXinwei" pitchFamily="2" charset="-122"/>
                <a:cs typeface="华文新魏"/>
              </a:rPr>
              <a:t>是把程序、数据连同作业说明书组织起来的任务单位</a:t>
            </a:r>
            <a:endParaRPr lang="en-US" altLang="zh-CN" dirty="0">
              <a:latin typeface="STXinwei" pitchFamily="2" charset="-122"/>
              <a:ea typeface="STXinwei" pitchFamily="2" charset="-122"/>
              <a:cs typeface="华文新魏"/>
            </a:endParaRPr>
          </a:p>
          <a:p>
            <a:r>
              <a:rPr lang="zh-CN" altLang="en-US" dirty="0">
                <a:solidFill>
                  <a:srgbClr val="0000FF"/>
                </a:solidFill>
                <a:latin typeface="STXinwei" pitchFamily="2" charset="-122"/>
                <a:ea typeface="STXinwei" pitchFamily="2" charset="-122"/>
                <a:cs typeface="华文新魏"/>
              </a:rPr>
              <a:t>批（</a:t>
            </a:r>
            <a:r>
              <a:rPr lang="en-US" altLang="zh-CN" dirty="0">
                <a:solidFill>
                  <a:srgbClr val="0000FF"/>
                </a:solidFill>
                <a:latin typeface="STXinwei" pitchFamily="2" charset="-122"/>
                <a:ea typeface="STXinwei" pitchFamily="2" charset="-122"/>
                <a:cs typeface="华文新魏"/>
              </a:rPr>
              <a:t>batch</a:t>
            </a:r>
            <a:r>
              <a:rPr lang="zh-CN" altLang="en-US" dirty="0">
                <a:solidFill>
                  <a:srgbClr val="0000FF"/>
                </a:solidFill>
                <a:latin typeface="STXinwei" pitchFamily="2" charset="-122"/>
                <a:ea typeface="STXinwei" pitchFamily="2" charset="-122"/>
                <a:cs typeface="华文新魏"/>
              </a:rPr>
              <a:t>）作业</a:t>
            </a:r>
            <a:r>
              <a:rPr lang="zh-CN" altLang="en-US" dirty="0">
                <a:latin typeface="STXinwei" pitchFamily="2" charset="-122"/>
                <a:ea typeface="STXinwei" pitchFamily="2" charset="-122"/>
                <a:cs typeface="华文新魏"/>
              </a:rPr>
              <a:t>指把批中的作业预先输入作业队列，由操作系统按照作业说明的要求来调度和控制作业执行，形成自动转接和连续处理作业留</a:t>
            </a:r>
            <a:endParaRPr lang="zh-CN" altLang="en-US" dirty="0">
              <a:latin typeface="STXinwei" pitchFamily="2" charset="-122"/>
              <a:ea typeface="STXinwei" pitchFamily="2" charset="-122"/>
              <a:cs typeface="华文新魏"/>
            </a:endParaRPr>
          </a:p>
          <a:p>
            <a:pPr eaLnBrk="1" hangingPunct="1">
              <a:lnSpc>
                <a:spcPct val="90000"/>
              </a:lnSpc>
              <a:spcBef>
                <a:spcPct val="10000"/>
              </a:spcBef>
            </a:pPr>
            <a:r>
              <a:rPr lang="zh-CN" altLang="en-US" dirty="0">
                <a:solidFill>
                  <a:srgbClr val="FF0000"/>
                </a:solidFill>
                <a:latin typeface="STXinwei" pitchFamily="2" charset="-122"/>
                <a:ea typeface="STXinwei" pitchFamily="2" charset="-122"/>
                <a:cs typeface="华文新魏"/>
              </a:rPr>
              <a:t>批处理操作系统</a:t>
            </a:r>
            <a:r>
              <a:rPr lang="zh-CN" altLang="en-US" dirty="0">
                <a:latin typeface="STXinwei" pitchFamily="2" charset="-122"/>
                <a:ea typeface="STXinwei" pitchFamily="2" charset="-122"/>
                <a:cs typeface="华文新魏"/>
              </a:rPr>
              <a:t>（</a:t>
            </a:r>
            <a:r>
              <a:rPr lang="en-US" altLang="zh-CN" dirty="0">
                <a:latin typeface="STXinwei" pitchFamily="2" charset="-122"/>
                <a:ea typeface="STXinwei" pitchFamily="2" charset="-122"/>
                <a:cs typeface="华文新魏"/>
              </a:rPr>
              <a:t>Batch OS</a:t>
            </a:r>
            <a:r>
              <a:rPr lang="zh-CN" altLang="en-US" dirty="0">
                <a:latin typeface="STXinwei" pitchFamily="2" charset="-122"/>
                <a:ea typeface="STXinwei" pitchFamily="2" charset="-122"/>
                <a:cs typeface="华文新魏"/>
              </a:rPr>
              <a:t>）指采用批处理方式工作的操作系统，是最先采用多道程序设计技术的系统</a:t>
            </a:r>
            <a:endParaRPr lang="zh-CN" altLang="en-US" dirty="0">
              <a:latin typeface="STXinwei" pitchFamily="2" charset="-122"/>
              <a:ea typeface="STXinwei" pitchFamily="2" charset="-122"/>
              <a:cs typeface="华文新魏"/>
            </a:endParaRPr>
          </a:p>
          <a:p>
            <a:pPr lvl="1" eaLnBrk="1" hangingPunct="1">
              <a:lnSpc>
                <a:spcPct val="90000"/>
              </a:lnSpc>
              <a:spcBef>
                <a:spcPct val="10000"/>
              </a:spcBef>
            </a:pPr>
            <a:r>
              <a:rPr lang="zh-CN" altLang="en-US" dirty="0">
                <a:latin typeface="STXinwei" pitchFamily="2" charset="-122"/>
                <a:ea typeface="STXinwei" pitchFamily="2" charset="-122"/>
                <a:cs typeface="华文新魏"/>
              </a:rPr>
              <a:t>批处理操作系统包括</a:t>
            </a:r>
            <a:r>
              <a:rPr lang="en-US" altLang="zh-CN" dirty="0">
                <a:latin typeface="STXinwei" pitchFamily="2" charset="-122"/>
                <a:ea typeface="STXinwei" pitchFamily="2" charset="-122"/>
                <a:cs typeface="华文新魏"/>
              </a:rPr>
              <a:t>IBM DOS/VS</a:t>
            </a:r>
            <a:r>
              <a:rPr lang="zh-CN" altLang="en-US" dirty="0">
                <a:latin typeface="STXinwei" pitchFamily="2" charset="-122"/>
                <a:ea typeface="STXinwei" pitchFamily="2" charset="-122"/>
                <a:cs typeface="华文新魏"/>
              </a:rPr>
              <a:t>、</a:t>
            </a:r>
            <a:r>
              <a:rPr lang="en-US" altLang="zh-CN" dirty="0">
                <a:latin typeface="STXinwei" pitchFamily="2" charset="-122"/>
                <a:ea typeface="STXinwei" pitchFamily="2" charset="-122"/>
                <a:cs typeface="华文新魏"/>
              </a:rPr>
              <a:t>DOS/VSE</a:t>
            </a:r>
            <a:endParaRPr lang="en-US" altLang="zh-CN" dirty="0">
              <a:latin typeface="STXinwei" pitchFamily="2" charset="-122"/>
              <a:ea typeface="STXinwei" pitchFamily="2" charset="-122"/>
              <a:cs typeface="华文新魏"/>
            </a:endParaRPr>
          </a:p>
          <a:p>
            <a:pPr algn="just" eaLnBrk="1" hangingPunct="1">
              <a:lnSpc>
                <a:spcPct val="90000"/>
              </a:lnSpc>
              <a:spcBef>
                <a:spcPct val="10000"/>
              </a:spcBef>
            </a:pPr>
            <a:r>
              <a:rPr lang="zh-CN" altLang="en-US" dirty="0">
                <a:latin typeface="STXinwei" pitchFamily="2" charset="-122"/>
                <a:ea typeface="STXinwei" pitchFamily="2" charset="-122"/>
                <a:cs typeface="华文新魏"/>
              </a:rPr>
              <a:t>批处理系统的主要特征</a:t>
            </a:r>
            <a:endParaRPr lang="zh-CN" altLang="en-US" dirty="0">
              <a:latin typeface="STXinwei" pitchFamily="2" charset="-122"/>
              <a:ea typeface="STXinwei" pitchFamily="2" charset="-122"/>
              <a:cs typeface="华文新魏"/>
            </a:endParaRPr>
          </a:p>
          <a:p>
            <a:pPr lvl="1" algn="just" eaLnBrk="1" hangingPunct="1">
              <a:lnSpc>
                <a:spcPct val="90000"/>
              </a:lnSpc>
              <a:spcBef>
                <a:spcPct val="10000"/>
              </a:spcBef>
            </a:pPr>
            <a:r>
              <a:rPr lang="zh-CN" altLang="en-US" dirty="0">
                <a:latin typeface="STXinwei" pitchFamily="2" charset="-122"/>
                <a:ea typeface="STXinwei" pitchFamily="2" charset="-122"/>
                <a:cs typeface="华文新魏"/>
              </a:rPr>
              <a:t>用户脱机工作 </a:t>
            </a:r>
            <a:endParaRPr lang="zh-CN" altLang="en-US" dirty="0">
              <a:latin typeface="STXinwei" pitchFamily="2" charset="-122"/>
              <a:ea typeface="STXinwei" pitchFamily="2" charset="-122"/>
              <a:cs typeface="华文新魏"/>
            </a:endParaRPr>
          </a:p>
          <a:p>
            <a:pPr lvl="1" algn="just" eaLnBrk="1" hangingPunct="1">
              <a:lnSpc>
                <a:spcPct val="90000"/>
              </a:lnSpc>
              <a:spcBef>
                <a:spcPct val="10000"/>
              </a:spcBef>
            </a:pPr>
            <a:r>
              <a:rPr lang="zh-CN" altLang="en-US" dirty="0">
                <a:latin typeface="STXinwei" pitchFamily="2" charset="-122"/>
                <a:ea typeface="STXinwei" pitchFamily="2" charset="-122"/>
                <a:cs typeface="华文新魏"/>
              </a:rPr>
              <a:t>成批处理作业 </a:t>
            </a:r>
            <a:endParaRPr lang="zh-CN" altLang="en-US" dirty="0">
              <a:latin typeface="STXinwei" pitchFamily="2" charset="-122"/>
              <a:ea typeface="STXinwei" pitchFamily="2" charset="-122"/>
              <a:cs typeface="华文新魏"/>
            </a:endParaRPr>
          </a:p>
          <a:p>
            <a:pPr lvl="1" algn="just" eaLnBrk="1" hangingPunct="1">
              <a:lnSpc>
                <a:spcPct val="90000"/>
              </a:lnSpc>
              <a:spcBef>
                <a:spcPct val="10000"/>
              </a:spcBef>
            </a:pPr>
            <a:r>
              <a:rPr lang="zh-CN" altLang="en-US" dirty="0">
                <a:latin typeface="STXinwei" pitchFamily="2" charset="-122"/>
                <a:ea typeface="STXinwei" pitchFamily="2" charset="-122"/>
                <a:cs typeface="华文新魏"/>
              </a:rPr>
              <a:t>多道程序运行 </a:t>
            </a:r>
            <a:endParaRPr lang="en-US" altLang="zh-CN" dirty="0">
              <a:latin typeface="STXinwei" pitchFamily="2" charset="-122"/>
              <a:ea typeface="STXinwei" pitchFamily="2" charset="-122"/>
              <a:cs typeface="华文新魏"/>
            </a:endParaRPr>
          </a:p>
          <a:p>
            <a:pPr lvl="1" algn="just" eaLnBrk="1" hangingPunct="1">
              <a:lnSpc>
                <a:spcPct val="90000"/>
              </a:lnSpc>
              <a:spcBef>
                <a:spcPct val="10000"/>
              </a:spcBef>
            </a:pPr>
            <a:r>
              <a:rPr lang="zh-CN" altLang="en-US" dirty="0">
                <a:latin typeface="STXinwei" pitchFamily="2" charset="-122"/>
                <a:ea typeface="STXinwei" pitchFamily="2" charset="-122"/>
                <a:cs typeface="华文新魏"/>
              </a:rPr>
              <a:t>作业周转时间长 </a:t>
            </a:r>
            <a:endParaRPr lang="zh-CN" altLang="en-US" dirty="0">
              <a:latin typeface="STXinwei" pitchFamily="2" charset="-122"/>
              <a:ea typeface="STXinwei" pitchFamily="2" charset="-122"/>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分时操作系统</a:t>
            </a:r>
            <a:endParaRPr kumimoji="1" lang="zh-CN" altLang="en-US" dirty="0"/>
          </a:p>
        </p:txBody>
      </p:sp>
      <p:sp>
        <p:nvSpPr>
          <p:cNvPr id="3" name="内容占位符 2"/>
          <p:cNvSpPr>
            <a:spLocks noGrp="1"/>
          </p:cNvSpPr>
          <p:nvPr>
            <p:ph idx="1"/>
          </p:nvPr>
        </p:nvSpPr>
        <p:spPr/>
        <p:txBody>
          <a:bodyPr/>
          <a:lstStyle/>
          <a:p>
            <a:pPr eaLnBrk="1" hangingPunct="1">
              <a:lnSpc>
                <a:spcPct val="90000"/>
              </a:lnSpc>
              <a:spcBef>
                <a:spcPct val="10000"/>
              </a:spcBef>
            </a:pPr>
            <a:r>
              <a:rPr lang="zh-CN" altLang="en-US" dirty="0">
                <a:latin typeface="华文新魏"/>
                <a:ea typeface="华文新魏"/>
                <a:cs typeface="华文新魏"/>
              </a:rPr>
              <a:t>分时操作系统 （</a:t>
            </a:r>
            <a:r>
              <a:rPr lang="en-US" altLang="zh-CN" dirty="0">
                <a:latin typeface="华文新魏"/>
                <a:ea typeface="华文新魏"/>
                <a:cs typeface="华文新魏"/>
              </a:rPr>
              <a:t>Time Sharing Operating System</a:t>
            </a:r>
            <a:r>
              <a:rPr lang="zh-CN" altLang="en-US" dirty="0">
                <a:latin typeface="华文新魏"/>
                <a:ea typeface="华文新魏"/>
                <a:cs typeface="华文新魏"/>
              </a:rPr>
              <a:t>）实现思路</a:t>
            </a:r>
            <a:endParaRPr lang="en-US" altLang="zh-CN" dirty="0">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多个联机用户</a:t>
            </a:r>
            <a:r>
              <a:rPr lang="zh-CN" altLang="en-US" dirty="0">
                <a:solidFill>
                  <a:srgbClr val="FF0000"/>
                </a:solidFill>
                <a:latin typeface="华文新魏"/>
                <a:ea typeface="华文新魏"/>
                <a:cs typeface="华文新魏"/>
              </a:rPr>
              <a:t>同时使用一个计算机系统</a:t>
            </a:r>
            <a:r>
              <a:rPr lang="zh-CN" altLang="en-US" dirty="0">
                <a:latin typeface="华文新魏"/>
                <a:ea typeface="华文新魏"/>
                <a:cs typeface="华文新魏"/>
              </a:rPr>
              <a:t>在各自终端上进行交互式会话</a:t>
            </a:r>
            <a:endParaRPr lang="en-US" altLang="zh-CN" dirty="0">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程序、数据和命令都在会话过程中提供，</a:t>
            </a:r>
            <a:r>
              <a:rPr lang="zh-CN" altLang="en-US" dirty="0">
                <a:solidFill>
                  <a:srgbClr val="FF0000"/>
                </a:solidFill>
                <a:latin typeface="华文新魏"/>
                <a:ea typeface="华文新魏"/>
                <a:cs typeface="华文新魏"/>
              </a:rPr>
              <a:t>以问答方式控制程序运行</a:t>
            </a:r>
            <a:endParaRPr lang="en-US" altLang="zh-CN" dirty="0">
              <a:solidFill>
                <a:srgbClr val="FF0000"/>
              </a:solidFill>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系统把处理器的时间</a:t>
            </a:r>
            <a:r>
              <a:rPr lang="zh-CN" altLang="en-US" dirty="0">
                <a:solidFill>
                  <a:srgbClr val="FF0000"/>
                </a:solidFill>
                <a:latin typeface="华文新魏"/>
                <a:ea typeface="华文新魏"/>
                <a:cs typeface="华文新魏"/>
              </a:rPr>
              <a:t>划分成时间片轮流分配</a:t>
            </a:r>
            <a:r>
              <a:rPr lang="zh-CN" altLang="en-US" dirty="0">
                <a:latin typeface="华文新魏"/>
                <a:ea typeface="华文新魏"/>
                <a:cs typeface="华文新魏"/>
              </a:rPr>
              <a:t>给各个联机终端</a:t>
            </a:r>
            <a:endParaRPr lang="en-US" altLang="zh-CN" dirty="0">
              <a:latin typeface="华文新魏"/>
              <a:ea typeface="华文新魏"/>
              <a:cs typeface="华文新魏"/>
            </a:endParaRPr>
          </a:p>
          <a:p>
            <a:pPr lvl="2" eaLnBrk="1" hangingPunct="1">
              <a:lnSpc>
                <a:spcPct val="90000"/>
              </a:lnSpc>
              <a:spcBef>
                <a:spcPct val="10000"/>
              </a:spcBef>
            </a:pPr>
            <a:r>
              <a:rPr lang="zh-CN" altLang="en-US" dirty="0">
                <a:latin typeface="华文新魏"/>
                <a:ea typeface="华文新魏"/>
                <a:cs typeface="华文新魏"/>
              </a:rPr>
              <a:t>时间片用完则产生时钟中断，控制权专职操作系统重新调度</a:t>
            </a:r>
            <a:endParaRPr lang="en-US" altLang="zh-CN" dirty="0">
              <a:latin typeface="华文新魏"/>
              <a:ea typeface="华文新魏"/>
              <a:cs typeface="华文新魏"/>
            </a:endParaRPr>
          </a:p>
          <a:p>
            <a:pPr lvl="2" eaLnBrk="1" hangingPunct="1">
              <a:lnSpc>
                <a:spcPct val="90000"/>
              </a:lnSpc>
              <a:spcBef>
                <a:spcPct val="10000"/>
              </a:spcBef>
            </a:pPr>
            <a:r>
              <a:rPr lang="zh-CN" altLang="en-US" dirty="0">
                <a:latin typeface="华文新魏"/>
                <a:ea typeface="华文新魏"/>
                <a:cs typeface="华文新魏"/>
              </a:rPr>
              <a:t>未完成程序将挂起，等待再次分配时间片</a:t>
            </a:r>
            <a:endParaRPr lang="zh-CN" altLang="en-US" dirty="0">
              <a:latin typeface="华文新魏"/>
              <a:ea typeface="华文新魏"/>
              <a:cs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华文新魏"/>
              </a:rPr>
              <a:t>操作系统的主要目标</a:t>
            </a:r>
            <a:endParaRPr kumimoji="1" lang="zh-CN" altLang="en-US" dirty="0"/>
          </a:p>
        </p:txBody>
      </p:sp>
      <p:sp>
        <p:nvSpPr>
          <p:cNvPr id="3" name="内容占位符 2"/>
          <p:cNvSpPr>
            <a:spLocks noGrp="1"/>
          </p:cNvSpPr>
          <p:nvPr>
            <p:ph idx="1"/>
          </p:nvPr>
        </p:nvSpPr>
        <p:spPr/>
        <p:txBody>
          <a:bodyPr/>
          <a:lstStyle/>
          <a:p>
            <a:r>
              <a:rPr kumimoji="1" lang="zh-CN" altLang="en-US" dirty="0"/>
              <a:t>扩大机器功能  </a:t>
            </a:r>
            <a:endParaRPr kumimoji="1" lang="zh-CN" altLang="en-US" dirty="0"/>
          </a:p>
          <a:p>
            <a:r>
              <a:rPr kumimoji="1" lang="zh-CN" altLang="en-US" dirty="0"/>
              <a:t>管理系统资源</a:t>
            </a:r>
            <a:endParaRPr kumimoji="1" lang="zh-CN" altLang="en-US" dirty="0"/>
          </a:p>
          <a:p>
            <a:r>
              <a:rPr kumimoji="1" lang="zh-CN" altLang="en-US" dirty="0"/>
              <a:t>提高系统效率</a:t>
            </a:r>
            <a:endParaRPr kumimoji="1" lang="zh-CN" altLang="en-US" dirty="0"/>
          </a:p>
          <a:p>
            <a:r>
              <a:rPr kumimoji="1" lang="zh-CN" altLang="en-US" dirty="0"/>
              <a:t>构筑开发环境</a:t>
            </a:r>
            <a:endParaRPr kumimoji="1" lang="en-US" altLang="zh-CN" dirty="0"/>
          </a:p>
          <a:p>
            <a:r>
              <a:rPr kumimoji="1" lang="zh-CN" altLang="en-US" dirty="0"/>
              <a:t>方便用户使用  </a:t>
            </a:r>
            <a:endParaRPr kumimoji="1" lang="zh-CN" altLang="en-US" dirty="0"/>
          </a:p>
          <a:p>
            <a:endParaRPr kumimoji="1"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分时操作系统</a:t>
            </a:r>
            <a:endParaRPr kumimoji="1" lang="zh-CN" altLang="en-US" dirty="0"/>
          </a:p>
        </p:txBody>
      </p:sp>
      <p:sp>
        <p:nvSpPr>
          <p:cNvPr id="3" name="内容占位符 2"/>
          <p:cNvSpPr>
            <a:spLocks noGrp="1"/>
          </p:cNvSpPr>
          <p:nvPr>
            <p:ph idx="1"/>
          </p:nvPr>
        </p:nvSpPr>
        <p:spPr/>
        <p:txBody>
          <a:bodyPr/>
          <a:lstStyle/>
          <a:p>
            <a:pPr eaLnBrk="1" hangingPunct="1">
              <a:lnSpc>
                <a:spcPct val="90000"/>
              </a:lnSpc>
              <a:spcBef>
                <a:spcPct val="10000"/>
              </a:spcBef>
            </a:pPr>
            <a:r>
              <a:rPr lang="zh-CN" altLang="en-US" dirty="0">
                <a:latin typeface="华文新魏"/>
                <a:ea typeface="华文新魏"/>
                <a:cs typeface="华文新魏"/>
              </a:rPr>
              <a:t>分时系统的特征</a:t>
            </a:r>
            <a:endParaRPr lang="en-US" altLang="zh-CN" dirty="0">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同时性</a:t>
            </a:r>
            <a:endParaRPr lang="zh-CN" altLang="en-US" dirty="0">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独立性</a:t>
            </a:r>
            <a:endParaRPr lang="zh-CN" altLang="en-US" dirty="0">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及时性</a:t>
            </a:r>
            <a:endParaRPr lang="zh-CN" altLang="en-US" dirty="0">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交互性</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分时操作系统 </a:t>
            </a:r>
            <a:r>
              <a:rPr lang="en-US" altLang="zh-CN" i="1" dirty="0">
                <a:latin typeface="Times New Roman" pitchFamily="18" charset="0"/>
                <a:ea typeface="华文新魏"/>
                <a:cs typeface="华文新魏"/>
              </a:rPr>
              <a:t>vs.</a:t>
            </a:r>
            <a:r>
              <a:rPr lang="zh-CN" altLang="en-US" dirty="0">
                <a:latin typeface="Times New Roman" pitchFamily="18" charset="0"/>
                <a:ea typeface="华文新魏"/>
                <a:cs typeface="华文新魏"/>
              </a:rPr>
              <a:t> 批处理操作系统</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ea typeface="华文新魏"/>
                <a:cs typeface="华文新魏"/>
              </a:rPr>
              <a:t>目标不同 </a:t>
            </a:r>
            <a:endParaRPr lang="en-US" altLang="zh-CN" dirty="0">
              <a:latin typeface="华文新魏"/>
              <a:ea typeface="华文新魏"/>
              <a:cs typeface="华文新魏"/>
            </a:endParaRPr>
          </a:p>
          <a:p>
            <a:pPr lvl="1" eaLnBrk="1" hangingPunct="1"/>
            <a:r>
              <a:rPr lang="zh-CN" altLang="en-US" dirty="0">
                <a:solidFill>
                  <a:srgbClr val="0000FF"/>
                </a:solidFill>
                <a:latin typeface="华文新魏"/>
                <a:ea typeface="华文新魏"/>
                <a:cs typeface="华文新魏"/>
              </a:rPr>
              <a:t>批处理操作系统</a:t>
            </a:r>
            <a:r>
              <a:rPr lang="zh-CN" altLang="en-US" dirty="0">
                <a:latin typeface="华文新魏"/>
                <a:ea typeface="华文新魏"/>
                <a:cs typeface="华文新魏"/>
              </a:rPr>
              <a:t>以提高</a:t>
            </a:r>
            <a:r>
              <a:rPr lang="zh-CN" altLang="en-US" dirty="0">
                <a:solidFill>
                  <a:srgbClr val="FF0000"/>
                </a:solidFill>
                <a:latin typeface="华文新魏"/>
                <a:ea typeface="华文新魏"/>
                <a:cs typeface="华文新魏"/>
              </a:rPr>
              <a:t>系统资源率</a:t>
            </a:r>
            <a:r>
              <a:rPr lang="zh-CN" altLang="en-US" dirty="0">
                <a:latin typeface="华文新魏"/>
                <a:ea typeface="华文新魏"/>
                <a:cs typeface="华文新魏"/>
              </a:rPr>
              <a:t>和</a:t>
            </a:r>
            <a:r>
              <a:rPr lang="zh-CN" altLang="en-US" dirty="0">
                <a:solidFill>
                  <a:srgbClr val="FF0000"/>
                </a:solidFill>
                <a:latin typeface="华文新魏"/>
                <a:ea typeface="华文新魏"/>
                <a:cs typeface="华文新魏"/>
              </a:rPr>
              <a:t>作业吞吐量</a:t>
            </a:r>
            <a:r>
              <a:rPr lang="zh-CN" altLang="en-US" dirty="0">
                <a:latin typeface="华文新魏"/>
                <a:ea typeface="华文新魏"/>
                <a:cs typeface="华文新魏"/>
              </a:rPr>
              <a:t>为目标</a:t>
            </a:r>
            <a:endParaRPr lang="en-US" altLang="zh-CN" dirty="0">
              <a:latin typeface="华文新魏"/>
              <a:ea typeface="华文新魏"/>
              <a:cs typeface="华文新魏"/>
            </a:endParaRPr>
          </a:p>
          <a:p>
            <a:pPr lvl="1" eaLnBrk="1" hangingPunct="1"/>
            <a:r>
              <a:rPr lang="zh-CN" altLang="en-US" dirty="0">
                <a:solidFill>
                  <a:srgbClr val="0000FF"/>
                </a:solidFill>
                <a:latin typeface="华文新魏"/>
                <a:ea typeface="华文新魏"/>
                <a:cs typeface="华文新魏"/>
              </a:rPr>
              <a:t>分时操作系统</a:t>
            </a:r>
            <a:r>
              <a:rPr lang="zh-CN" altLang="en-US" dirty="0">
                <a:latin typeface="华文新魏"/>
                <a:ea typeface="华文新魏"/>
                <a:cs typeface="华文新魏"/>
              </a:rPr>
              <a:t>强调</a:t>
            </a:r>
            <a:r>
              <a:rPr lang="zh-CN" altLang="en-US" dirty="0">
                <a:solidFill>
                  <a:srgbClr val="FF0000"/>
                </a:solidFill>
                <a:latin typeface="华文新魏"/>
                <a:ea typeface="华文新魏"/>
                <a:cs typeface="华文新魏"/>
              </a:rPr>
              <a:t>公平性</a:t>
            </a:r>
            <a:endParaRPr lang="zh-CN" altLang="en-US" dirty="0">
              <a:solidFill>
                <a:srgbClr val="FF0000"/>
              </a:solidFill>
              <a:latin typeface="华文新魏"/>
              <a:ea typeface="华文新魏"/>
              <a:cs typeface="华文新魏"/>
            </a:endParaRPr>
          </a:p>
          <a:p>
            <a:pPr eaLnBrk="1" hangingPunct="1"/>
            <a:r>
              <a:rPr lang="zh-CN" altLang="en-US" dirty="0">
                <a:latin typeface="华文新魏"/>
                <a:ea typeface="华文新魏"/>
                <a:cs typeface="华文新魏"/>
              </a:rPr>
              <a:t>适应作业的性质不同 </a:t>
            </a:r>
            <a:endParaRPr lang="en-US" altLang="zh-CN" dirty="0">
              <a:latin typeface="华文新魏"/>
              <a:ea typeface="华文新魏"/>
              <a:cs typeface="华文新魏"/>
            </a:endParaRPr>
          </a:p>
          <a:p>
            <a:pPr lvl="1" eaLnBrk="1" hangingPunct="1"/>
            <a:r>
              <a:rPr lang="zh-CN" altLang="en-US" dirty="0">
                <a:solidFill>
                  <a:srgbClr val="0000FF"/>
                </a:solidFill>
                <a:latin typeface="华文新魏"/>
                <a:ea typeface="华文新魏"/>
                <a:cs typeface="华文新魏"/>
              </a:rPr>
              <a:t>批处理操作系统</a:t>
            </a:r>
            <a:r>
              <a:rPr lang="zh-CN" altLang="en-US" dirty="0">
                <a:latin typeface="华文新魏"/>
                <a:ea typeface="华文新魏"/>
                <a:cs typeface="华文新魏"/>
              </a:rPr>
              <a:t>适应已经调试好的大型作业</a:t>
            </a:r>
            <a:endParaRPr lang="en-US" altLang="zh-CN" dirty="0">
              <a:latin typeface="华文新魏"/>
              <a:ea typeface="华文新魏"/>
              <a:cs typeface="华文新魏"/>
            </a:endParaRPr>
          </a:p>
          <a:p>
            <a:pPr lvl="1" eaLnBrk="1" hangingPunct="1"/>
            <a:r>
              <a:rPr lang="zh-CN" altLang="en-US" dirty="0">
                <a:solidFill>
                  <a:srgbClr val="0000FF"/>
                </a:solidFill>
                <a:latin typeface="华文新魏"/>
                <a:ea typeface="华文新魏"/>
                <a:cs typeface="华文新魏"/>
              </a:rPr>
              <a:t>分时操作系统</a:t>
            </a:r>
            <a:r>
              <a:rPr lang="zh-CN" altLang="en-US" dirty="0">
                <a:latin typeface="华文新魏"/>
                <a:ea typeface="华文新魏"/>
                <a:cs typeface="华文新魏"/>
              </a:rPr>
              <a:t>适应</a:t>
            </a:r>
            <a:r>
              <a:rPr lang="zh-CN" altLang="en-US" dirty="0">
                <a:solidFill>
                  <a:srgbClr val="FF0000"/>
                </a:solidFill>
                <a:latin typeface="华文新魏"/>
                <a:ea typeface="华文新魏"/>
                <a:cs typeface="华文新魏"/>
              </a:rPr>
              <a:t>正在调试的小型作业</a:t>
            </a:r>
            <a:endParaRPr lang="zh-CN" altLang="en-US" dirty="0">
              <a:solidFill>
                <a:srgbClr val="FF0000"/>
              </a:solidFill>
              <a:latin typeface="华文新魏"/>
              <a:ea typeface="华文新魏"/>
              <a:cs typeface="华文新魏"/>
            </a:endParaRPr>
          </a:p>
          <a:p>
            <a:pPr eaLnBrk="1" hangingPunct="1"/>
            <a:r>
              <a:rPr lang="zh-CN" altLang="en-US" dirty="0">
                <a:latin typeface="华文新魏"/>
                <a:ea typeface="华文新魏"/>
                <a:cs typeface="华文新魏"/>
              </a:rPr>
              <a:t>资源使用率不同 </a:t>
            </a:r>
            <a:endParaRPr lang="en-US" altLang="zh-CN" dirty="0">
              <a:latin typeface="华文新魏"/>
              <a:ea typeface="华文新魏"/>
              <a:cs typeface="华文新魏"/>
            </a:endParaRPr>
          </a:p>
          <a:p>
            <a:pPr lvl="1" eaLnBrk="1" hangingPunct="1"/>
            <a:r>
              <a:rPr lang="zh-CN" altLang="en-US" dirty="0">
                <a:solidFill>
                  <a:srgbClr val="0000FF"/>
                </a:solidFill>
                <a:latin typeface="华文新魏"/>
                <a:ea typeface="华文新魏"/>
                <a:cs typeface="华文新魏"/>
              </a:rPr>
              <a:t>批处理操作系统</a:t>
            </a:r>
            <a:r>
              <a:rPr lang="zh-CN" altLang="en-US" dirty="0">
                <a:latin typeface="华文新魏"/>
                <a:ea typeface="华文新魏"/>
                <a:cs typeface="华文新魏"/>
              </a:rPr>
              <a:t>合理安排不同负载作业</a:t>
            </a:r>
            <a:endParaRPr lang="en-US" altLang="zh-CN" dirty="0">
              <a:latin typeface="华文新魏"/>
              <a:ea typeface="华文新魏"/>
              <a:cs typeface="华文新魏"/>
            </a:endParaRPr>
          </a:p>
          <a:p>
            <a:pPr lvl="1" eaLnBrk="1" hangingPunct="1"/>
            <a:r>
              <a:rPr lang="zh-CN" altLang="en-US" dirty="0">
                <a:solidFill>
                  <a:srgbClr val="0000FF"/>
                </a:solidFill>
                <a:latin typeface="华文新魏"/>
                <a:ea typeface="华文新魏"/>
                <a:cs typeface="华文新魏"/>
              </a:rPr>
              <a:t>分时操作系统</a:t>
            </a:r>
            <a:r>
              <a:rPr lang="zh-CN" altLang="en-US" dirty="0">
                <a:latin typeface="华文新魏"/>
                <a:ea typeface="华文新魏"/>
                <a:cs typeface="华文新魏"/>
              </a:rPr>
              <a:t>终端作业</a:t>
            </a:r>
            <a:r>
              <a:rPr lang="zh-CN" altLang="en-US" dirty="0">
                <a:solidFill>
                  <a:srgbClr val="FF0000"/>
                </a:solidFill>
                <a:latin typeface="华文新魏"/>
                <a:ea typeface="华文新魏"/>
                <a:cs typeface="华文新魏"/>
              </a:rPr>
              <a:t>使用相同编译系统，调度开销小</a:t>
            </a:r>
            <a:endParaRPr lang="zh-CN" altLang="en-US" dirty="0">
              <a:solidFill>
                <a:srgbClr val="FF0000"/>
              </a:solidFill>
              <a:latin typeface="华文新魏"/>
              <a:ea typeface="华文新魏"/>
              <a:cs typeface="华文新魏"/>
            </a:endParaRPr>
          </a:p>
          <a:p>
            <a:pPr eaLnBrk="1" hangingPunct="1"/>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实时操作系统</a:t>
            </a:r>
            <a:endParaRPr kumimoji="1" lang="zh-CN" altLang="en-US" dirty="0"/>
          </a:p>
        </p:txBody>
      </p:sp>
      <p:sp>
        <p:nvSpPr>
          <p:cNvPr id="3" name="内容占位符 2"/>
          <p:cNvSpPr>
            <a:spLocks noGrp="1"/>
          </p:cNvSpPr>
          <p:nvPr>
            <p:ph idx="1"/>
          </p:nvPr>
        </p:nvSpPr>
        <p:spPr/>
        <p:txBody>
          <a:bodyPr/>
          <a:lstStyle/>
          <a:p>
            <a:r>
              <a:rPr lang="en-US" altLang="zh-CN" dirty="0">
                <a:latin typeface="华文新魏"/>
                <a:ea typeface="华文新魏"/>
                <a:cs typeface="华文新魏"/>
              </a:rPr>
              <a:t>实时操作系统</a:t>
            </a:r>
            <a:r>
              <a:rPr lang="zh-CN" altLang="en-US" dirty="0">
                <a:latin typeface="华文新魏"/>
                <a:ea typeface="华文新魏"/>
                <a:cs typeface="华文新魏"/>
              </a:rPr>
              <a:t>（</a:t>
            </a:r>
            <a:r>
              <a:rPr lang="en-US" altLang="zh-CN" dirty="0">
                <a:latin typeface="华文新魏"/>
                <a:ea typeface="华文新魏"/>
                <a:cs typeface="华文新魏"/>
              </a:rPr>
              <a:t>Realtime</a:t>
            </a:r>
            <a:r>
              <a:rPr lang="zh-CN" altLang="en-US" dirty="0">
                <a:latin typeface="华文新魏"/>
                <a:ea typeface="华文新魏"/>
                <a:cs typeface="华文新魏"/>
              </a:rPr>
              <a:t> </a:t>
            </a:r>
            <a:r>
              <a:rPr lang="en-US" altLang="zh-CN" dirty="0">
                <a:latin typeface="华文新魏"/>
                <a:ea typeface="华文新魏"/>
                <a:cs typeface="华文新魏"/>
              </a:rPr>
              <a:t>Operating</a:t>
            </a:r>
            <a:r>
              <a:rPr lang="zh-CN" altLang="en-US" dirty="0">
                <a:latin typeface="华文新魏"/>
                <a:ea typeface="华文新魏"/>
                <a:cs typeface="华文新魏"/>
              </a:rPr>
              <a:t> </a:t>
            </a:r>
            <a:r>
              <a:rPr lang="en-US" altLang="zh-CN" dirty="0">
                <a:latin typeface="华文新魏"/>
                <a:ea typeface="华文新魏"/>
                <a:cs typeface="华文新魏"/>
              </a:rPr>
              <a:t>System</a:t>
            </a:r>
            <a:r>
              <a:rPr lang="zh-CN" altLang="en-US" dirty="0">
                <a:latin typeface="华文新魏"/>
                <a:ea typeface="华文新魏"/>
                <a:cs typeface="华文新魏"/>
              </a:rPr>
              <a:t>）</a:t>
            </a:r>
            <a:endParaRPr lang="en-US" altLang="zh-CN" dirty="0">
              <a:latin typeface="华文新魏"/>
              <a:ea typeface="华文新魏"/>
              <a:cs typeface="华文新魏"/>
            </a:endParaRPr>
          </a:p>
          <a:p>
            <a:pPr lvl="1"/>
            <a:r>
              <a:rPr lang="zh-CN" altLang="en-US" dirty="0">
                <a:latin typeface="华文新魏"/>
                <a:ea typeface="华文新魏"/>
                <a:cs typeface="华文新魏"/>
              </a:rPr>
              <a:t>指当外部事件或数据产生时，能够对其予以接受并以足够快点速度进行处理，所得结果能够</a:t>
            </a:r>
            <a:r>
              <a:rPr lang="zh-CN" altLang="en-US" dirty="0">
                <a:solidFill>
                  <a:srgbClr val="FF0000"/>
                </a:solidFill>
                <a:latin typeface="华文新魏"/>
                <a:ea typeface="华文新魏"/>
                <a:cs typeface="华文新魏"/>
              </a:rPr>
              <a:t>在规定的时间内</a:t>
            </a:r>
            <a:r>
              <a:rPr lang="zh-CN" altLang="en-US" dirty="0">
                <a:latin typeface="华文新魏"/>
                <a:ea typeface="华文新魏"/>
                <a:cs typeface="华文新魏"/>
              </a:rPr>
              <a:t>控制生产过程或对控制对象做出快速响应，并控制所有实时任务协调运行的操作系统</a:t>
            </a:r>
            <a:endParaRPr lang="en-US" altLang="zh-CN" dirty="0">
              <a:latin typeface="华文新魏"/>
              <a:ea typeface="华文新魏"/>
              <a:cs typeface="华文新魏"/>
            </a:endParaRPr>
          </a:p>
          <a:p>
            <a:r>
              <a:rPr lang="zh-CN" altLang="en-US" dirty="0">
                <a:latin typeface="华文新魏"/>
                <a:ea typeface="华文新魏"/>
                <a:cs typeface="华文新魏"/>
              </a:rPr>
              <a:t>主要特点</a:t>
            </a:r>
            <a:endParaRPr lang="en-US" altLang="zh-CN" dirty="0">
              <a:latin typeface="华文新魏"/>
              <a:ea typeface="华文新魏"/>
              <a:cs typeface="华文新魏"/>
            </a:endParaRPr>
          </a:p>
          <a:p>
            <a:pPr lvl="1"/>
            <a:r>
              <a:rPr lang="zh-CN" altLang="en-US" dirty="0">
                <a:latin typeface="华文新魏"/>
                <a:ea typeface="华文新魏"/>
                <a:cs typeface="华文新魏"/>
              </a:rPr>
              <a:t>及时响应</a:t>
            </a:r>
            <a:endParaRPr lang="en-US" altLang="zh-CN" dirty="0">
              <a:latin typeface="华文新魏"/>
              <a:ea typeface="华文新魏"/>
              <a:cs typeface="华文新魏"/>
            </a:endParaRPr>
          </a:p>
          <a:p>
            <a:pPr lvl="1"/>
            <a:r>
              <a:rPr lang="zh-CN" altLang="en-US" dirty="0">
                <a:latin typeface="华文新魏"/>
                <a:ea typeface="华文新魏"/>
                <a:cs typeface="华文新魏"/>
              </a:rPr>
              <a:t>高可靠性</a:t>
            </a:r>
            <a:endParaRPr lang="en-US" altLang="zh-CN" dirty="0">
              <a:latin typeface="华文新魏"/>
              <a:ea typeface="华文新魏"/>
              <a:cs typeface="华文新魏"/>
            </a:endParaRPr>
          </a:p>
          <a:p>
            <a:endParaRPr lang="en-US" altLang="zh-CN" dirty="0">
              <a:latin typeface="华文新魏"/>
              <a:ea typeface="华文新魏"/>
              <a:cs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实时操作系统</a:t>
            </a:r>
            <a:endParaRPr kumimoji="1" lang="zh-CN" altLang="en-US" dirty="0"/>
          </a:p>
        </p:txBody>
      </p:sp>
      <p:sp>
        <p:nvSpPr>
          <p:cNvPr id="3" name="内容占位符 2"/>
          <p:cNvSpPr>
            <a:spLocks noGrp="1"/>
          </p:cNvSpPr>
          <p:nvPr>
            <p:ph idx="1"/>
          </p:nvPr>
        </p:nvSpPr>
        <p:spPr/>
        <p:txBody>
          <a:bodyPr/>
          <a:lstStyle/>
          <a:p>
            <a:pPr eaLnBrk="1" hangingPunct="1">
              <a:spcBef>
                <a:spcPct val="10000"/>
              </a:spcBef>
            </a:pPr>
            <a:r>
              <a:rPr lang="zh-CN" altLang="en-US" dirty="0">
                <a:latin typeface="华文新魏"/>
                <a:ea typeface="华文新魏"/>
                <a:cs typeface="华文新魏"/>
              </a:rPr>
              <a:t>实时操作系统处理流程</a:t>
            </a:r>
            <a:endParaRPr lang="en-US" altLang="zh-CN" dirty="0">
              <a:latin typeface="华文新魏"/>
              <a:ea typeface="华文新魏"/>
              <a:cs typeface="华文新魏"/>
            </a:endParaRPr>
          </a:p>
          <a:p>
            <a:pPr lvl="1" eaLnBrk="1" hangingPunct="1">
              <a:spcBef>
                <a:spcPct val="10000"/>
              </a:spcBef>
            </a:pPr>
            <a:r>
              <a:rPr lang="zh-CN" altLang="en-US" dirty="0">
                <a:latin typeface="华文新魏"/>
                <a:ea typeface="华文新魏"/>
                <a:cs typeface="华文新魏"/>
              </a:rPr>
              <a:t>数据采集</a:t>
            </a:r>
            <a:endParaRPr lang="en-US" altLang="zh-CN" dirty="0">
              <a:latin typeface="华文新魏"/>
              <a:ea typeface="华文新魏"/>
              <a:cs typeface="华文新魏"/>
            </a:endParaRPr>
          </a:p>
          <a:p>
            <a:pPr lvl="1" eaLnBrk="1" hangingPunct="1">
              <a:spcBef>
                <a:spcPct val="10000"/>
              </a:spcBef>
            </a:pPr>
            <a:r>
              <a:rPr lang="zh-CN" altLang="en-US" dirty="0">
                <a:latin typeface="华文新魏"/>
                <a:ea typeface="华文新魏"/>
                <a:cs typeface="华文新魏"/>
              </a:rPr>
              <a:t>加工处理</a:t>
            </a:r>
            <a:endParaRPr lang="en-US" altLang="zh-CN" dirty="0">
              <a:latin typeface="华文新魏"/>
              <a:ea typeface="华文新魏"/>
              <a:cs typeface="华文新魏"/>
            </a:endParaRPr>
          </a:p>
          <a:p>
            <a:pPr lvl="1" eaLnBrk="1" hangingPunct="1">
              <a:spcBef>
                <a:spcPct val="10000"/>
              </a:spcBef>
            </a:pPr>
            <a:r>
              <a:rPr lang="zh-CN" altLang="en-US" dirty="0">
                <a:latin typeface="华文新魏"/>
                <a:ea typeface="华文新魏"/>
                <a:cs typeface="华文新魏"/>
              </a:rPr>
              <a:t>操作控制</a:t>
            </a:r>
            <a:endParaRPr lang="en-US" altLang="zh-CN" dirty="0">
              <a:latin typeface="华文新魏"/>
              <a:ea typeface="华文新魏"/>
              <a:cs typeface="华文新魏"/>
            </a:endParaRPr>
          </a:p>
          <a:p>
            <a:pPr lvl="1" eaLnBrk="1" hangingPunct="1">
              <a:spcBef>
                <a:spcPct val="10000"/>
              </a:spcBef>
            </a:pPr>
            <a:r>
              <a:rPr lang="zh-CN" altLang="en-US" dirty="0">
                <a:latin typeface="华文新魏"/>
                <a:ea typeface="华文新魏"/>
                <a:cs typeface="华文新魏"/>
              </a:rPr>
              <a:t>反馈处理</a:t>
            </a:r>
            <a:endParaRPr lang="en-US" altLang="zh-CN" dirty="0">
              <a:latin typeface="华文新魏"/>
              <a:ea typeface="华文新魏"/>
              <a:cs typeface="华文新魏"/>
            </a:endParaRPr>
          </a:p>
          <a:p>
            <a:pPr eaLnBrk="1" hangingPunct="1">
              <a:spcBef>
                <a:spcPct val="10000"/>
              </a:spcBef>
            </a:pPr>
            <a:r>
              <a:rPr lang="zh-CN" altLang="en-US" dirty="0">
                <a:latin typeface="华文新魏"/>
                <a:ea typeface="华文新魏"/>
                <a:cs typeface="华文新魏"/>
              </a:rPr>
              <a:t>实时操作系统核心部件</a:t>
            </a:r>
            <a:endParaRPr lang="en-US" altLang="zh-CN" dirty="0">
              <a:latin typeface="华文新魏"/>
              <a:ea typeface="华文新魏"/>
              <a:cs typeface="华文新魏"/>
            </a:endParaRPr>
          </a:p>
          <a:p>
            <a:pPr lvl="1" eaLnBrk="1" hangingPunct="1">
              <a:spcBef>
                <a:spcPct val="10000"/>
              </a:spcBef>
            </a:pPr>
            <a:r>
              <a:rPr lang="zh-CN" altLang="en-US" dirty="0">
                <a:solidFill>
                  <a:srgbClr val="FF0000"/>
                </a:solidFill>
                <a:latin typeface="华文新魏"/>
                <a:ea typeface="华文新魏"/>
                <a:cs typeface="华文新魏"/>
              </a:rPr>
              <a:t>实时时钟管理</a:t>
            </a:r>
            <a:r>
              <a:rPr lang="zh-CN" altLang="en-US" dirty="0">
                <a:latin typeface="华文新魏"/>
                <a:ea typeface="华文新魏"/>
                <a:cs typeface="华文新魏"/>
              </a:rPr>
              <a:t>对实时任务进行实时处理</a:t>
            </a:r>
            <a:endParaRPr lang="en-US" altLang="zh-CN" dirty="0">
              <a:latin typeface="华文新魏"/>
              <a:ea typeface="华文新魏"/>
              <a:cs typeface="华文新魏"/>
            </a:endParaRPr>
          </a:p>
          <a:p>
            <a:pPr lvl="1" eaLnBrk="1" hangingPunct="1">
              <a:spcBef>
                <a:spcPct val="10000"/>
              </a:spcBef>
            </a:pPr>
            <a:r>
              <a:rPr lang="zh-CN" altLang="en-US" dirty="0">
                <a:solidFill>
                  <a:srgbClr val="FF0000"/>
                </a:solidFill>
                <a:latin typeface="华文新魏"/>
                <a:ea typeface="华文新魏"/>
                <a:cs typeface="华文新魏"/>
              </a:rPr>
              <a:t>队列驱动</a:t>
            </a:r>
            <a:r>
              <a:rPr lang="zh-CN" altLang="en-US" dirty="0">
                <a:latin typeface="华文新魏"/>
                <a:ea typeface="华文新魏"/>
                <a:cs typeface="华文新魏"/>
              </a:rPr>
              <a:t>（时间驱动）对预定实时任务处理</a:t>
            </a:r>
            <a:endParaRPr lang="en-US" altLang="zh-CN" dirty="0">
              <a:latin typeface="华文新魏"/>
              <a:ea typeface="华文新魏"/>
              <a:cs typeface="华文新魏"/>
            </a:endParaRPr>
          </a:p>
          <a:p>
            <a:pPr lvl="1" eaLnBrk="1" hangingPunct="1">
              <a:spcBef>
                <a:spcPct val="10000"/>
              </a:spcBef>
            </a:pP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实时操作系统</a:t>
            </a:r>
            <a:endParaRPr kumimoji="1" lang="zh-CN" altLang="en-US" dirty="0"/>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典型实时系统</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过程控制系统</a:t>
            </a:r>
            <a:r>
              <a:rPr lang="zh-CN" altLang="zh-CN" dirty="0">
                <a:latin typeface="华文新魏"/>
                <a:ea typeface="华文新魏"/>
                <a:cs typeface="华文新魏"/>
              </a:rPr>
              <a:t>（</a:t>
            </a:r>
            <a:r>
              <a:rPr lang="zh-CN" altLang="en-US" dirty="0">
                <a:latin typeface="华文新魏"/>
                <a:ea typeface="华文新魏"/>
                <a:cs typeface="华文新魏"/>
              </a:rPr>
              <a:t>生产过程控制</a:t>
            </a:r>
            <a:r>
              <a:rPr lang="zh-CN" altLang="zh-CN" dirty="0">
                <a:latin typeface="华文新魏"/>
                <a:ea typeface="华文新魏"/>
                <a:cs typeface="华文新魏"/>
              </a:rPr>
              <a:t>）</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实时采集数据，并对其进行分析处理，进而进一步自动发出控制信号</a:t>
            </a:r>
            <a:r>
              <a:rPr lang="zh-CN" altLang="zh-CN" dirty="0">
                <a:latin typeface="华文新魏"/>
                <a:ea typeface="华文新魏"/>
                <a:cs typeface="华文新魏"/>
              </a:rPr>
              <a:t>，</a:t>
            </a:r>
            <a:r>
              <a:rPr lang="zh-CN" altLang="en-US" dirty="0">
                <a:latin typeface="华文新魏"/>
                <a:ea typeface="华文新魏"/>
                <a:cs typeface="华文新魏"/>
              </a:rPr>
              <a:t>如导弹制导系统、飞机自动驾驶系统</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信息查询系统</a:t>
            </a:r>
            <a:r>
              <a:rPr lang="zh-CN" altLang="zh-CN" dirty="0">
                <a:latin typeface="华文新魏"/>
                <a:ea typeface="华文新魏"/>
                <a:cs typeface="华文新魏"/>
              </a:rPr>
              <a:t>（</a:t>
            </a:r>
            <a:r>
              <a:rPr lang="zh-CN" altLang="en-US" dirty="0">
                <a:latin typeface="华文新魏"/>
                <a:ea typeface="华文新魏"/>
                <a:cs typeface="华文新魏"/>
              </a:rPr>
              <a:t>情报检索</a:t>
            </a:r>
            <a:r>
              <a:rPr lang="zh-CN" altLang="zh-CN" dirty="0">
                <a:latin typeface="华文新魏"/>
                <a:ea typeface="华文新魏"/>
                <a:cs typeface="华文新魏"/>
              </a:rPr>
              <a:t>）</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接受终端服务请求和提问，快速查询信息数据库，在极短时间内做出响应</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事务处理系统</a:t>
            </a:r>
            <a:r>
              <a:rPr lang="zh-CN" altLang="zh-CN" dirty="0">
                <a:latin typeface="华文新魏"/>
                <a:ea typeface="华文新魏"/>
                <a:cs typeface="华文新魏"/>
              </a:rPr>
              <a:t>（</a:t>
            </a:r>
            <a:r>
              <a:rPr lang="zh-CN" altLang="en-US" dirty="0">
                <a:latin typeface="华文新魏"/>
                <a:ea typeface="华文新魏"/>
                <a:cs typeface="华文新魏"/>
              </a:rPr>
              <a:t>银行业务</a:t>
            </a:r>
            <a:r>
              <a:rPr lang="zh-CN" altLang="zh-CN" dirty="0">
                <a:latin typeface="华文新魏"/>
                <a:ea typeface="华文新魏"/>
                <a:cs typeface="华文新魏"/>
              </a:rPr>
              <a:t>）</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不仅对终端用户及时做出响应，还要对系统中的文件或者数据库频繁更新</a:t>
            </a:r>
            <a:endParaRPr lang="en-US" altLang="zh-CN"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操作系统进一步发展</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latin typeface="华文新魏"/>
                <a:ea typeface="华文新魏"/>
                <a:cs typeface="华文新魏"/>
              </a:rPr>
              <a:t>操作系统发展的主要动力</a:t>
            </a:r>
            <a:endParaRPr lang="en-US" altLang="zh-CN" dirty="0">
              <a:latin typeface="华文新魏"/>
              <a:ea typeface="华文新魏"/>
              <a:cs typeface="华文新魏"/>
            </a:endParaRPr>
          </a:p>
          <a:p>
            <a:pPr lvl="1"/>
            <a:r>
              <a:rPr lang="zh-CN" altLang="en-US" dirty="0">
                <a:latin typeface="华文新魏"/>
                <a:ea typeface="华文新魏"/>
                <a:cs typeface="华文新魏"/>
              </a:rPr>
              <a:t>器件快速更新换代 </a:t>
            </a:r>
            <a:endParaRPr lang="zh-CN" altLang="en-US" dirty="0">
              <a:latin typeface="华文新魏"/>
              <a:ea typeface="华文新魏"/>
              <a:cs typeface="华文新魏"/>
            </a:endParaRPr>
          </a:p>
          <a:p>
            <a:pPr lvl="1"/>
            <a:r>
              <a:rPr lang="zh-CN" altLang="en-US" dirty="0">
                <a:latin typeface="华文新魏"/>
                <a:ea typeface="华文新魏"/>
                <a:cs typeface="华文新魏"/>
              </a:rPr>
              <a:t>计算机体系结构不断发展</a:t>
            </a:r>
            <a:endParaRPr lang="zh-CN" altLang="en-US" dirty="0">
              <a:latin typeface="华文新魏"/>
              <a:ea typeface="华文新魏"/>
              <a:cs typeface="华文新魏"/>
            </a:endParaRPr>
          </a:p>
          <a:p>
            <a:pPr lvl="1"/>
            <a:r>
              <a:rPr lang="zh-CN" altLang="en-US" dirty="0">
                <a:latin typeface="华文新魏"/>
                <a:ea typeface="华文新魏"/>
                <a:cs typeface="华文新魏"/>
              </a:rPr>
              <a:t>让用户使用计算机越来越方便的需要</a:t>
            </a:r>
            <a:endParaRPr lang="zh-CN" altLang="en-US" dirty="0">
              <a:latin typeface="华文新魏"/>
              <a:ea typeface="华文新魏"/>
              <a:cs typeface="华文新魏"/>
            </a:endParaRPr>
          </a:p>
          <a:p>
            <a:pPr lvl="1"/>
            <a:r>
              <a:rPr lang="zh-CN" altLang="en-US" dirty="0">
                <a:latin typeface="华文新魏"/>
                <a:ea typeface="华文新魏"/>
                <a:cs typeface="华文新魏"/>
              </a:rPr>
              <a:t>满足用户新要求，提供给用户新服务</a:t>
            </a:r>
            <a:endParaRPr lang="en-US" altLang="zh-CN" dirty="0">
              <a:latin typeface="华文新魏"/>
              <a:ea typeface="华文新魏"/>
              <a:cs typeface="华文新魏"/>
            </a:endParaRPr>
          </a:p>
          <a:p>
            <a:r>
              <a:rPr lang="zh-CN" altLang="en-US" dirty="0">
                <a:latin typeface="华文新魏"/>
                <a:ea typeface="华文新魏"/>
                <a:cs typeface="华文新魏"/>
              </a:rPr>
              <a:t>新型操作系统（字符</a:t>
            </a:r>
            <a:r>
              <a:rPr lang="zh-CN" altLang="zh-CN" dirty="0">
                <a:latin typeface="华文新魏"/>
                <a:ea typeface="华文新魏"/>
                <a:cs typeface="华文新魏"/>
              </a:rPr>
              <a:t>—</a:t>
            </a:r>
            <a:r>
              <a:rPr lang="zh-CN" altLang="en-US" dirty="0">
                <a:latin typeface="华文新魏"/>
                <a:ea typeface="华文新魏"/>
                <a:cs typeface="华文新魏"/>
              </a:rPr>
              <a:t>图形化、单机</a:t>
            </a:r>
            <a:r>
              <a:rPr lang="en-US" altLang="zh-CN" dirty="0">
                <a:latin typeface="华文新魏"/>
                <a:ea typeface="华文新魏"/>
                <a:cs typeface="华文新魏"/>
              </a:rPr>
              <a:t>—</a:t>
            </a:r>
            <a:r>
              <a:rPr lang="zh-CN" altLang="en-US" dirty="0">
                <a:latin typeface="华文新魏"/>
                <a:ea typeface="华文新魏"/>
                <a:cs typeface="华文新魏"/>
              </a:rPr>
              <a:t>网络化、闭源</a:t>
            </a:r>
            <a:r>
              <a:rPr lang="en-US" altLang="zh-CN" dirty="0">
                <a:latin typeface="华文新魏"/>
                <a:ea typeface="华文新魏"/>
                <a:cs typeface="华文新魏"/>
              </a:rPr>
              <a:t>—</a:t>
            </a:r>
            <a:r>
              <a:rPr lang="zh-CN" altLang="en-US" dirty="0">
                <a:latin typeface="华文新魏"/>
                <a:ea typeface="华文新魏"/>
                <a:cs typeface="华文新魏"/>
              </a:rPr>
              <a:t>开源化）</a:t>
            </a:r>
            <a:endParaRPr lang="en-US" altLang="zh-CN" dirty="0">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微机操作系统</a:t>
            </a:r>
            <a:endParaRPr lang="en-US" altLang="zh-CN" dirty="0">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并行操作系统、</a:t>
            </a:r>
            <a:r>
              <a:rPr lang="zh-CN" altLang="zh-CN" dirty="0">
                <a:latin typeface="华文新魏"/>
                <a:ea typeface="华文新魏"/>
                <a:cs typeface="华文新魏"/>
              </a:rPr>
              <a:t>多核操作系统</a:t>
            </a:r>
            <a:endParaRPr lang="en-US" altLang="zh-CN" dirty="0">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网络操作系统</a:t>
            </a:r>
            <a:endParaRPr lang="en-US" altLang="zh-CN" dirty="0">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分布式操作系统、</a:t>
            </a:r>
            <a:r>
              <a:rPr lang="zh-CN" altLang="zh-CN" dirty="0">
                <a:latin typeface="华文新魏"/>
                <a:ea typeface="华文新魏"/>
                <a:cs typeface="华文新魏"/>
              </a:rPr>
              <a:t>云操作系统</a:t>
            </a:r>
            <a:endParaRPr lang="en-US" altLang="zh-CN" dirty="0">
              <a:latin typeface="华文新魏"/>
              <a:ea typeface="华文新魏"/>
              <a:cs typeface="华文新魏"/>
            </a:endParaRPr>
          </a:p>
          <a:p>
            <a:pPr lvl="1" eaLnBrk="1" hangingPunct="1">
              <a:lnSpc>
                <a:spcPct val="90000"/>
              </a:lnSpc>
              <a:spcBef>
                <a:spcPct val="10000"/>
              </a:spcBef>
            </a:pPr>
            <a:r>
              <a:rPr lang="zh-CN" altLang="en-US" dirty="0">
                <a:latin typeface="华文新魏"/>
                <a:ea typeface="华文新魏"/>
                <a:cs typeface="华文新魏"/>
              </a:rPr>
              <a:t>嵌入式操作系统</a:t>
            </a:r>
            <a:endParaRPr lang="en-US" altLang="zh-CN" dirty="0">
              <a:latin typeface="华文新魏"/>
              <a:ea typeface="华文新魏"/>
              <a:cs typeface="华文新魏"/>
            </a:endParaRPr>
          </a:p>
          <a:p>
            <a:pPr lvl="1"/>
            <a:endParaRPr lang="zh-CN" altLang="en-US" dirty="0">
              <a:latin typeface="华文新魏"/>
              <a:ea typeface="华文新魏"/>
              <a:cs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r>
              <a:rPr kumimoji="1" lang="zh-CN" altLang="en-US" dirty="0"/>
              <a:t>操作系统概观</a:t>
            </a:r>
            <a:endParaRPr kumimoji="1" lang="en-US" altLang="zh-CN" dirty="0"/>
          </a:p>
          <a:p>
            <a:r>
              <a:rPr kumimoji="1" lang="zh-CN" altLang="en-US" dirty="0"/>
              <a:t>操作系统形成和发展</a:t>
            </a:r>
            <a:endParaRPr kumimoji="1" lang="en-US" altLang="zh-CN" dirty="0"/>
          </a:p>
          <a:p>
            <a:r>
              <a:rPr kumimoji="1" lang="zh-CN" altLang="en-US" dirty="0">
                <a:solidFill>
                  <a:srgbClr val="FF0000"/>
                </a:solidFill>
              </a:rPr>
              <a:t>操作系统的基本工作机制</a:t>
            </a:r>
            <a:endParaRPr kumimoji="1" lang="en-US" altLang="zh-CN" dirty="0">
              <a:solidFill>
                <a:srgbClr val="FF0000"/>
              </a:solidFill>
            </a:endParaRPr>
          </a:p>
          <a:p>
            <a:r>
              <a:rPr kumimoji="1" lang="zh-CN" altLang="en-US" dirty="0"/>
              <a:t>操作系统基本服务和用户接口</a:t>
            </a:r>
            <a:endParaRPr kumimoji="1" lang="en-US" altLang="zh-CN" dirty="0"/>
          </a:p>
          <a:p>
            <a:r>
              <a:rPr kumimoji="1" lang="zh-CN" altLang="en-US" dirty="0"/>
              <a:t>操作系统结构和运行模型 </a:t>
            </a:r>
            <a:endParaRPr kumimoji="1" lang="en-US" altLang="zh-CN"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操作系统基本工作模式</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t>虚实转换</a:t>
            </a:r>
            <a:endParaRPr lang="zh-CN" altLang="en-US"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Picture 8" descr="图2-7MMU的位置和功能"/>
          <p:cNvPicPr>
            <a:picLocks noChangeAspect="1" noChangeArrowheads="1"/>
          </p:cNvPicPr>
          <p:nvPr/>
        </p:nvPicPr>
        <p:blipFill>
          <a:blip r:embed="rId1" cstate="print"/>
          <a:srcRect/>
          <a:stretch>
            <a:fillRect/>
          </a:stretch>
        </p:blipFill>
        <p:spPr bwMode="auto">
          <a:xfrm>
            <a:off x="684213" y="2565400"/>
            <a:ext cx="8280400" cy="2892425"/>
          </a:xfrm>
          <a:prstGeom prst="rect">
            <a:avLst/>
          </a:prstGeom>
          <a:noFill/>
          <a:ln w="9525">
            <a:noFill/>
            <a:miter lim="800000"/>
            <a:headEnd/>
            <a:tailEnd/>
          </a:ln>
        </p:spPr>
      </p:pic>
    </p:spTree>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内存地址</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en-US" altLang="zh-CN" dirty="0">
                <a:latin typeface="STXinwei" pitchFamily="2" charset="-122"/>
                <a:ea typeface="STXinwei" pitchFamily="2" charset="-122"/>
              </a:rPr>
              <a:t>Intel x86</a:t>
            </a:r>
            <a:r>
              <a:rPr lang="zh-CN" altLang="en-US" dirty="0">
                <a:latin typeface="STXinwei" pitchFamily="2" charset="-122"/>
                <a:ea typeface="STXinwei" pitchFamily="2" charset="-122"/>
              </a:rPr>
              <a:t>处理器的地址形式</a:t>
            </a:r>
            <a:endParaRPr lang="zh-CN" altLang="en-US" dirty="0">
              <a:latin typeface="STXinwei" pitchFamily="2" charset="-122"/>
              <a:ea typeface="STXinwei" pitchFamily="2" charset="-122"/>
            </a:endParaRPr>
          </a:p>
          <a:p>
            <a:pPr lvl="1"/>
            <a:r>
              <a:rPr lang="zh-CN" altLang="en-US" dirty="0">
                <a:solidFill>
                  <a:srgbClr val="FF0000"/>
                </a:solidFill>
                <a:latin typeface="STXinwei" pitchFamily="2" charset="-122"/>
                <a:ea typeface="STXinwei" pitchFamily="2" charset="-122"/>
              </a:rPr>
              <a:t>逻辑地址</a:t>
            </a:r>
            <a:r>
              <a:rPr lang="zh-CN" altLang="en-US" dirty="0">
                <a:latin typeface="STXinwei" pitchFamily="2" charset="-122"/>
                <a:ea typeface="STXinwei" pitchFamily="2" charset="-122"/>
              </a:rPr>
              <a:t>：每个逻辑地址由一个</a:t>
            </a:r>
            <a:r>
              <a:rPr lang="zh-CN" altLang="en-US" dirty="0">
                <a:solidFill>
                  <a:srgbClr val="FF0000"/>
                </a:solidFill>
                <a:latin typeface="STXinwei" pitchFamily="2" charset="-122"/>
                <a:ea typeface="STXinwei" pitchFamily="2" charset="-122"/>
              </a:rPr>
              <a:t>段</a:t>
            </a:r>
            <a:r>
              <a:rPr lang="en-US" altLang="zh-CN" dirty="0">
                <a:latin typeface="STXinwei" pitchFamily="2" charset="-122"/>
                <a:ea typeface="STXinwei" pitchFamily="2" charset="-122"/>
              </a:rPr>
              <a:t>(segment)</a:t>
            </a:r>
            <a:r>
              <a:rPr lang="zh-CN" altLang="en-US" dirty="0">
                <a:latin typeface="STXinwei" pitchFamily="2" charset="-122"/>
                <a:ea typeface="STXinwei" pitchFamily="2" charset="-122"/>
              </a:rPr>
              <a:t>和</a:t>
            </a:r>
            <a:r>
              <a:rPr lang="zh-CN" altLang="en-US" dirty="0">
                <a:solidFill>
                  <a:srgbClr val="FF0000"/>
                </a:solidFill>
                <a:latin typeface="STXinwei" pitchFamily="2" charset="-122"/>
                <a:ea typeface="STXinwei" pitchFamily="2" charset="-122"/>
              </a:rPr>
              <a:t>偏移量</a:t>
            </a:r>
            <a:r>
              <a:rPr lang="en-US" altLang="zh-CN" dirty="0">
                <a:latin typeface="STXinwei" pitchFamily="2" charset="-122"/>
                <a:ea typeface="STXinwei" pitchFamily="2" charset="-122"/>
              </a:rPr>
              <a:t>(offset)</a:t>
            </a:r>
            <a:r>
              <a:rPr lang="zh-CN" altLang="en-US" dirty="0">
                <a:latin typeface="STXinwei" pitchFamily="2" charset="-122"/>
                <a:ea typeface="STXinwei" pitchFamily="2" charset="-122"/>
              </a:rPr>
              <a:t>组成</a:t>
            </a:r>
            <a:endParaRPr lang="zh-CN" altLang="en-US" dirty="0">
              <a:latin typeface="STXinwei" pitchFamily="2" charset="-122"/>
              <a:ea typeface="STXinwei" pitchFamily="2" charset="-122"/>
            </a:endParaRPr>
          </a:p>
          <a:p>
            <a:pPr lvl="1"/>
            <a:r>
              <a:rPr lang="zh-CN" altLang="en-US" dirty="0">
                <a:solidFill>
                  <a:srgbClr val="FF0000"/>
                </a:solidFill>
                <a:latin typeface="STXinwei" pitchFamily="2" charset="-122"/>
                <a:ea typeface="STXinwei" pitchFamily="2" charset="-122"/>
              </a:rPr>
              <a:t>线性地址</a:t>
            </a:r>
            <a:r>
              <a:rPr lang="zh-CN" altLang="en-US" dirty="0">
                <a:latin typeface="STXinwei" pitchFamily="2" charset="-122"/>
                <a:ea typeface="STXinwei" pitchFamily="2" charset="-122"/>
              </a:rPr>
              <a:t>：</a:t>
            </a:r>
            <a:r>
              <a:rPr lang="en-US" altLang="zh-CN" dirty="0">
                <a:latin typeface="STXinwei" pitchFamily="2" charset="-122"/>
                <a:ea typeface="STXinwei" pitchFamily="2" charset="-122"/>
              </a:rPr>
              <a:t>32</a:t>
            </a:r>
            <a:r>
              <a:rPr lang="zh-CN" altLang="en-US" dirty="0">
                <a:latin typeface="STXinwei" pitchFamily="2" charset="-122"/>
                <a:ea typeface="STXinwei" pitchFamily="2" charset="-122"/>
              </a:rPr>
              <a:t>位无符号整数，可表示</a:t>
            </a:r>
            <a:r>
              <a:rPr lang="en-US" altLang="zh-CN" dirty="0">
                <a:latin typeface="STXinwei" pitchFamily="2" charset="-122"/>
                <a:ea typeface="STXinwei" pitchFamily="2" charset="-122"/>
              </a:rPr>
              <a:t>4G</a:t>
            </a:r>
            <a:r>
              <a:rPr lang="zh-CN" altLang="en-US" dirty="0">
                <a:latin typeface="STXinwei" pitchFamily="2" charset="-122"/>
                <a:ea typeface="STXinwei" pitchFamily="2" charset="-122"/>
              </a:rPr>
              <a:t>地址空间</a:t>
            </a:r>
            <a:endParaRPr lang="zh-CN" altLang="en-US" dirty="0">
              <a:latin typeface="STXinwei" pitchFamily="2" charset="-122"/>
              <a:ea typeface="STXinwei" pitchFamily="2" charset="-122"/>
            </a:endParaRPr>
          </a:p>
          <a:p>
            <a:pPr lvl="1"/>
            <a:r>
              <a:rPr lang="zh-CN" altLang="en-US" dirty="0">
                <a:solidFill>
                  <a:srgbClr val="FF0000"/>
                </a:solidFill>
                <a:latin typeface="STXinwei" pitchFamily="2" charset="-122"/>
                <a:ea typeface="STXinwei" pitchFamily="2" charset="-122"/>
              </a:rPr>
              <a:t>物理地址</a:t>
            </a:r>
            <a:r>
              <a:rPr lang="zh-CN" altLang="en-US" dirty="0">
                <a:latin typeface="STXinwei" pitchFamily="2" charset="-122"/>
                <a:ea typeface="STXinwei" pitchFamily="2" charset="-122"/>
              </a:rPr>
              <a:t>：用于芯片级</a:t>
            </a:r>
            <a:r>
              <a:rPr lang="zh-CN" altLang="en-US" dirty="0">
                <a:solidFill>
                  <a:srgbClr val="3333FF"/>
                </a:solidFill>
                <a:latin typeface="STXinwei" pitchFamily="2" charset="-122"/>
                <a:ea typeface="STXinwei" pitchFamily="2" charset="-122"/>
              </a:rPr>
              <a:t>内存单元寻址</a:t>
            </a:r>
            <a:r>
              <a:rPr lang="zh-CN" altLang="en-US" dirty="0">
                <a:latin typeface="STXinwei" pitchFamily="2" charset="-122"/>
                <a:ea typeface="STXinwei" pitchFamily="2" charset="-122"/>
              </a:rPr>
              <a:t>，与从</a:t>
            </a:r>
            <a:r>
              <a:rPr lang="en-US" altLang="zh-CN" dirty="0">
                <a:latin typeface="STXinwei" pitchFamily="2" charset="-122"/>
                <a:ea typeface="STXinwei" pitchFamily="2" charset="-122"/>
              </a:rPr>
              <a:t>CPU</a:t>
            </a:r>
            <a:r>
              <a:rPr lang="zh-CN" altLang="en-US" dirty="0">
                <a:latin typeface="STXinwei" pitchFamily="2" charset="-122"/>
                <a:ea typeface="STXinwei" pitchFamily="2" charset="-122"/>
              </a:rPr>
              <a:t>的地址引脚发送到内存总线上的电信号相对应</a:t>
            </a:r>
            <a:endParaRPr lang="zh-CN" altLang="en-US" dirty="0">
              <a:latin typeface="STXinwei" pitchFamily="2" charset="-122"/>
              <a:ea typeface="STXinwei" pitchFamily="2" charset="-122"/>
            </a:endParaRPr>
          </a:p>
          <a:p>
            <a:r>
              <a:rPr lang="zh-CN" altLang="en-US" dirty="0">
                <a:latin typeface="STXinwei" pitchFamily="2" charset="-122"/>
                <a:ea typeface="STXinwei" pitchFamily="2" charset="-122"/>
              </a:rPr>
              <a:t>地址转换过程</a:t>
            </a:r>
            <a:endParaRPr lang="zh-CN" altLang="en-US" dirty="0">
              <a:latin typeface="STXinwei" pitchFamily="2" charset="-122"/>
              <a:ea typeface="STXinwei" pitchFamily="2" charset="-122"/>
            </a:endParaRPr>
          </a:p>
          <a:p>
            <a:pPr lvl="1"/>
            <a:r>
              <a:rPr lang="zh-CN" altLang="en-US" dirty="0">
                <a:solidFill>
                  <a:srgbClr val="FF0000"/>
                </a:solidFill>
                <a:latin typeface="STXinwei" pitchFamily="2" charset="-122"/>
                <a:ea typeface="STXinwei" pitchFamily="2" charset="-122"/>
              </a:rPr>
              <a:t>内存控制单元</a:t>
            </a:r>
            <a:r>
              <a:rPr lang="zh-CN" altLang="en-US" dirty="0">
                <a:latin typeface="STXinwei" pitchFamily="2" charset="-122"/>
                <a:ea typeface="STXinwei" pitchFamily="2" charset="-122"/>
              </a:rPr>
              <a:t>（</a:t>
            </a:r>
            <a:r>
              <a:rPr lang="en-US" altLang="zh-CN" dirty="0">
                <a:latin typeface="STXinwei" pitchFamily="2" charset="-122"/>
                <a:ea typeface="STXinwei" pitchFamily="2" charset="-122"/>
              </a:rPr>
              <a:t>MMU</a:t>
            </a:r>
            <a:r>
              <a:rPr lang="zh-CN" altLang="en-US" dirty="0">
                <a:latin typeface="STXinwei" pitchFamily="2" charset="-122"/>
                <a:ea typeface="STXinwei" pitchFamily="2" charset="-122"/>
              </a:rPr>
              <a:t>）通过分段单元（</a:t>
            </a:r>
            <a:r>
              <a:rPr lang="en-US" altLang="zh-CN" dirty="0">
                <a:latin typeface="STXinwei" pitchFamily="2" charset="-122"/>
                <a:ea typeface="STXinwei" pitchFamily="2" charset="-122"/>
              </a:rPr>
              <a:t>segmentation unit</a:t>
            </a:r>
            <a:r>
              <a:rPr lang="zh-CN" altLang="en-US" dirty="0">
                <a:latin typeface="STXinwei" pitchFamily="2" charset="-122"/>
                <a:ea typeface="STXinwei" pitchFamily="2" charset="-122"/>
              </a:rPr>
              <a:t>）将逻辑地址转换成线性地址</a:t>
            </a:r>
            <a:endParaRPr lang="zh-CN" altLang="en-US" dirty="0">
              <a:latin typeface="STXinwei" pitchFamily="2" charset="-122"/>
              <a:ea typeface="STXinwei" pitchFamily="2" charset="-122"/>
            </a:endParaRPr>
          </a:p>
          <a:p>
            <a:pPr lvl="1"/>
            <a:r>
              <a:rPr lang="zh-CN" altLang="en-US" dirty="0">
                <a:solidFill>
                  <a:srgbClr val="FF0000"/>
                </a:solidFill>
                <a:latin typeface="STXinwei" pitchFamily="2" charset="-122"/>
                <a:ea typeface="STXinwei" pitchFamily="2" charset="-122"/>
              </a:rPr>
              <a:t>分页单元</a:t>
            </a:r>
            <a:r>
              <a:rPr lang="zh-CN" altLang="en-US" dirty="0">
                <a:latin typeface="STXinwei" pitchFamily="2" charset="-122"/>
                <a:ea typeface="STXinwei" pitchFamily="2" charset="-122"/>
              </a:rPr>
              <a:t>（</a:t>
            </a:r>
            <a:r>
              <a:rPr lang="en-US" altLang="zh-CN" dirty="0">
                <a:latin typeface="STXinwei" pitchFamily="2" charset="-122"/>
                <a:ea typeface="STXinwei" pitchFamily="2" charset="-122"/>
              </a:rPr>
              <a:t>paging unit</a:t>
            </a:r>
            <a:r>
              <a:rPr lang="zh-CN" altLang="en-US" dirty="0">
                <a:latin typeface="STXinwei" pitchFamily="2" charset="-122"/>
                <a:ea typeface="STXinwei" pitchFamily="2" charset="-122"/>
              </a:rPr>
              <a:t>）将线性地址转换成一个物理地址</a:t>
            </a:r>
            <a:endParaRPr lang="zh-CN" altLang="en-US" dirty="0">
              <a:latin typeface="STXinwei" pitchFamily="2" charset="-122"/>
              <a:ea typeface="STXinwei" pitchFamily="2"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9" name="AutoShape 4"/>
          <p:cNvSpPr>
            <a:spLocks noChangeArrowheads="1"/>
          </p:cNvSpPr>
          <p:nvPr/>
        </p:nvSpPr>
        <p:spPr bwMode="auto">
          <a:xfrm>
            <a:off x="6529115" y="5499381"/>
            <a:ext cx="1439862" cy="649287"/>
          </a:xfrm>
          <a:prstGeom prst="rightArrow">
            <a:avLst>
              <a:gd name="adj1" fmla="val 53546"/>
              <a:gd name="adj2" fmla="val 39116"/>
            </a:avLst>
          </a:prstGeom>
          <a:gradFill rotWithShape="1">
            <a:gsLst>
              <a:gs pos="0">
                <a:schemeClr val="accent1"/>
              </a:gs>
              <a:gs pos="100000">
                <a:schemeClr val="accent1">
                  <a:gamma/>
                  <a:shade val="63529"/>
                  <a:invGamma/>
                </a:schemeClr>
              </a:gs>
            </a:gsLst>
            <a:lin ang="0" scaled="1"/>
          </a:gradFill>
          <a:ln w="9525">
            <a:noFill/>
            <a:miter lim="800000"/>
          </a:ln>
          <a:effectLst/>
        </p:spPr>
        <p:txBody>
          <a:bodyPr wrap="none" anchor="ctr"/>
          <a:lstStyle/>
          <a:p>
            <a:pPr>
              <a:spcBef>
                <a:spcPct val="0"/>
              </a:spcBef>
              <a:buClrTx/>
              <a:buFontTx/>
              <a:buNone/>
            </a:pPr>
            <a:r>
              <a:rPr kumimoji="0" lang="zh-CN" altLang="en-US" sz="1800">
                <a:solidFill>
                  <a:schemeClr val="tx1"/>
                </a:solidFill>
                <a:effectLst/>
                <a:latin typeface="STXinwei" pitchFamily="2" charset="-122"/>
                <a:ea typeface="STXinwei" pitchFamily="2" charset="-122"/>
              </a:rPr>
              <a:t>物理地址</a:t>
            </a:r>
            <a:endParaRPr kumimoji="0" lang="zh-CN" altLang="en-US" sz="1800">
              <a:solidFill>
                <a:schemeClr val="tx1"/>
              </a:solidFill>
              <a:effectLst/>
              <a:latin typeface="STXinwei" pitchFamily="2" charset="-122"/>
              <a:ea typeface="STXinwei" pitchFamily="2" charset="-122"/>
            </a:endParaRPr>
          </a:p>
        </p:txBody>
      </p:sp>
      <p:sp>
        <p:nvSpPr>
          <p:cNvPr id="10" name="AutoShape 5"/>
          <p:cNvSpPr>
            <a:spLocks noChangeArrowheads="1"/>
          </p:cNvSpPr>
          <p:nvPr/>
        </p:nvSpPr>
        <p:spPr bwMode="auto">
          <a:xfrm>
            <a:off x="3924027" y="5499381"/>
            <a:ext cx="1439863" cy="649287"/>
          </a:xfrm>
          <a:prstGeom prst="rightArrow">
            <a:avLst>
              <a:gd name="adj1" fmla="val 53546"/>
              <a:gd name="adj2" fmla="val 39116"/>
            </a:avLst>
          </a:prstGeom>
          <a:gradFill rotWithShape="1">
            <a:gsLst>
              <a:gs pos="0">
                <a:schemeClr val="accent1"/>
              </a:gs>
              <a:gs pos="100000">
                <a:schemeClr val="accent1">
                  <a:gamma/>
                  <a:shade val="63529"/>
                  <a:invGamma/>
                </a:schemeClr>
              </a:gs>
            </a:gsLst>
            <a:lin ang="0" scaled="1"/>
          </a:gradFill>
          <a:ln w="9525">
            <a:noFill/>
            <a:miter lim="800000"/>
          </a:ln>
          <a:effectLst/>
        </p:spPr>
        <p:txBody>
          <a:bodyPr wrap="none" anchor="ctr"/>
          <a:lstStyle/>
          <a:p>
            <a:pPr>
              <a:spcBef>
                <a:spcPct val="0"/>
              </a:spcBef>
              <a:buClrTx/>
              <a:buFontTx/>
              <a:buNone/>
            </a:pPr>
            <a:r>
              <a:rPr kumimoji="0" lang="zh-CN" altLang="en-US" sz="1800">
                <a:solidFill>
                  <a:schemeClr val="tx1"/>
                </a:solidFill>
                <a:effectLst/>
                <a:latin typeface="STXinwei" pitchFamily="2" charset="-122"/>
                <a:ea typeface="STXinwei" pitchFamily="2" charset="-122"/>
              </a:rPr>
              <a:t>线性地址</a:t>
            </a:r>
            <a:endParaRPr kumimoji="0" lang="zh-CN" altLang="en-US" sz="1800">
              <a:solidFill>
                <a:schemeClr val="tx1"/>
              </a:solidFill>
              <a:effectLst/>
              <a:latin typeface="STXinwei" pitchFamily="2" charset="-122"/>
              <a:ea typeface="STXinwei" pitchFamily="2" charset="-122"/>
            </a:endParaRPr>
          </a:p>
        </p:txBody>
      </p:sp>
      <p:sp>
        <p:nvSpPr>
          <p:cNvPr id="11" name="Text Box 6"/>
          <p:cNvSpPr txBox="1">
            <a:spLocks noChangeArrowheads="1"/>
          </p:cNvSpPr>
          <p:nvPr/>
        </p:nvSpPr>
        <p:spPr bwMode="auto">
          <a:xfrm>
            <a:off x="2768327" y="5643843"/>
            <a:ext cx="1152525" cy="369332"/>
          </a:xfrm>
          <a:prstGeom prst="rect">
            <a:avLst/>
          </a:prstGeom>
          <a:solidFill>
            <a:srgbClr val="D8D8EC"/>
          </a:solidFill>
          <a:ln w="28575">
            <a:solidFill>
              <a:srgbClr val="FF0000"/>
            </a:solidFill>
            <a:miter lim="800000"/>
          </a:ln>
          <a:effectLst/>
        </p:spPr>
        <p:txBody>
          <a:bodyPr>
            <a:spAutoFit/>
          </a:bodyPr>
          <a:lstStyle/>
          <a:p>
            <a:pPr>
              <a:spcBef>
                <a:spcPct val="50000"/>
              </a:spcBef>
              <a:buClrTx/>
              <a:buFontTx/>
              <a:buNone/>
            </a:pPr>
            <a:r>
              <a:rPr kumimoji="0" lang="zh-CN" altLang="en-US" sz="1800">
                <a:solidFill>
                  <a:schemeClr val="tx1"/>
                </a:solidFill>
                <a:effectLst/>
                <a:latin typeface="STXinwei" pitchFamily="2" charset="-122"/>
                <a:ea typeface="STXinwei" pitchFamily="2" charset="-122"/>
              </a:rPr>
              <a:t>分段单元</a:t>
            </a:r>
            <a:endParaRPr kumimoji="0" lang="zh-CN" altLang="en-US" sz="1800">
              <a:solidFill>
                <a:schemeClr val="tx1"/>
              </a:solidFill>
              <a:effectLst/>
              <a:latin typeface="STXinwei" pitchFamily="2" charset="-122"/>
              <a:ea typeface="STXinwei" pitchFamily="2" charset="-122"/>
            </a:endParaRPr>
          </a:p>
        </p:txBody>
      </p:sp>
      <p:sp>
        <p:nvSpPr>
          <p:cNvPr id="12" name="Text Box 7"/>
          <p:cNvSpPr txBox="1">
            <a:spLocks noChangeArrowheads="1"/>
          </p:cNvSpPr>
          <p:nvPr/>
        </p:nvSpPr>
        <p:spPr bwMode="auto">
          <a:xfrm>
            <a:off x="5348015" y="5643843"/>
            <a:ext cx="1152525" cy="369332"/>
          </a:xfrm>
          <a:prstGeom prst="rect">
            <a:avLst/>
          </a:prstGeom>
          <a:solidFill>
            <a:srgbClr val="D8D8EC"/>
          </a:solidFill>
          <a:ln w="28575">
            <a:solidFill>
              <a:srgbClr val="FF0000"/>
            </a:solidFill>
            <a:miter lim="800000"/>
          </a:ln>
          <a:effectLst/>
        </p:spPr>
        <p:txBody>
          <a:bodyPr>
            <a:spAutoFit/>
          </a:bodyPr>
          <a:lstStyle/>
          <a:p>
            <a:pPr>
              <a:spcBef>
                <a:spcPct val="50000"/>
              </a:spcBef>
              <a:buClrTx/>
              <a:buFontTx/>
              <a:buNone/>
            </a:pPr>
            <a:r>
              <a:rPr kumimoji="0" lang="zh-CN" altLang="en-US" sz="1800">
                <a:solidFill>
                  <a:schemeClr val="tx1"/>
                </a:solidFill>
                <a:effectLst/>
                <a:latin typeface="STXinwei" pitchFamily="2" charset="-122"/>
                <a:ea typeface="STXinwei" pitchFamily="2" charset="-122"/>
              </a:rPr>
              <a:t>分页单元</a:t>
            </a:r>
            <a:endParaRPr kumimoji="0" lang="zh-CN" altLang="en-US" sz="1800">
              <a:solidFill>
                <a:schemeClr val="tx1"/>
              </a:solidFill>
              <a:effectLst/>
              <a:latin typeface="STXinwei" pitchFamily="2" charset="-122"/>
              <a:ea typeface="STXinwei" pitchFamily="2" charset="-122"/>
            </a:endParaRPr>
          </a:p>
        </p:txBody>
      </p:sp>
      <p:sp>
        <p:nvSpPr>
          <p:cNvPr id="13" name="AutoShape 8"/>
          <p:cNvSpPr>
            <a:spLocks noChangeArrowheads="1"/>
          </p:cNvSpPr>
          <p:nvPr/>
        </p:nvSpPr>
        <p:spPr bwMode="auto">
          <a:xfrm>
            <a:off x="1331640" y="5499381"/>
            <a:ext cx="1439862" cy="649287"/>
          </a:xfrm>
          <a:prstGeom prst="rightArrow">
            <a:avLst>
              <a:gd name="adj1" fmla="val 53546"/>
              <a:gd name="adj2" fmla="val 39116"/>
            </a:avLst>
          </a:prstGeom>
          <a:gradFill rotWithShape="1">
            <a:gsLst>
              <a:gs pos="0">
                <a:schemeClr val="accent1"/>
              </a:gs>
              <a:gs pos="100000">
                <a:schemeClr val="accent1">
                  <a:gamma/>
                  <a:shade val="63529"/>
                  <a:invGamma/>
                </a:schemeClr>
              </a:gs>
            </a:gsLst>
            <a:lin ang="0" scaled="1"/>
          </a:gradFill>
          <a:ln w="9525">
            <a:noFill/>
            <a:miter lim="800000"/>
          </a:ln>
          <a:effectLst/>
        </p:spPr>
        <p:txBody>
          <a:bodyPr wrap="none" anchor="ctr"/>
          <a:lstStyle/>
          <a:p>
            <a:pPr>
              <a:spcBef>
                <a:spcPct val="0"/>
              </a:spcBef>
              <a:buClrTx/>
              <a:buFontTx/>
              <a:buNone/>
            </a:pPr>
            <a:r>
              <a:rPr kumimoji="0" lang="zh-CN" altLang="en-US" sz="1800">
                <a:solidFill>
                  <a:schemeClr val="tx1"/>
                </a:solidFill>
                <a:effectLst/>
                <a:latin typeface="STXinwei" pitchFamily="2" charset="-122"/>
                <a:ea typeface="STXinwei" pitchFamily="2" charset="-122"/>
              </a:rPr>
              <a:t>逻辑地址</a:t>
            </a:r>
            <a:endParaRPr kumimoji="0" lang="zh-CN" altLang="en-US" sz="1800">
              <a:solidFill>
                <a:schemeClr val="tx1"/>
              </a:solidFill>
              <a:effectLst/>
              <a:latin typeface="STXinwei" pitchFamily="2" charset="-122"/>
              <a:ea typeface="STXinwei"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段机制</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t>形成逻辑地址到线性地址转换的基础</a:t>
            </a:r>
            <a:endParaRPr lang="zh-CN" altLang="en-US" dirty="0"/>
          </a:p>
          <a:p>
            <a:pPr lvl="1"/>
            <a:r>
              <a:rPr lang="zh-CN" altLang="en-US" dirty="0"/>
              <a:t>基地址</a:t>
            </a:r>
            <a:r>
              <a:rPr lang="en-US" altLang="zh-CN" dirty="0"/>
              <a:t>(Base Address)</a:t>
            </a:r>
            <a:r>
              <a:rPr lang="zh-CN" altLang="en-US" dirty="0"/>
              <a:t>：在线性地址空间中段的起始地址</a:t>
            </a:r>
            <a:endParaRPr lang="zh-CN" altLang="en-US" dirty="0"/>
          </a:p>
          <a:p>
            <a:pPr lvl="1"/>
            <a:r>
              <a:rPr lang="zh-CN" altLang="en-US" dirty="0"/>
              <a:t>界限</a:t>
            </a:r>
            <a:r>
              <a:rPr lang="en-US" altLang="zh-CN" dirty="0"/>
              <a:t>(Limit)</a:t>
            </a:r>
            <a:r>
              <a:rPr lang="zh-CN" altLang="en-US" dirty="0"/>
              <a:t>：逻辑地址中段内的最大偏移量</a:t>
            </a:r>
            <a:endParaRPr lang="zh-CN" altLang="en-US" dirty="0"/>
          </a:p>
          <a:p>
            <a:pPr lvl="1"/>
            <a:r>
              <a:rPr lang="zh-CN" altLang="en-US" dirty="0"/>
              <a:t>段的属性</a:t>
            </a:r>
            <a:r>
              <a:rPr lang="en-US" altLang="zh-CN" dirty="0"/>
              <a:t>(Attribute)</a:t>
            </a:r>
            <a:r>
              <a:rPr lang="zh-CN" altLang="en-US" dirty="0"/>
              <a:t>： 表示段的特性</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Picture 4" descr="图2－9逻辑线性地址转换"/>
          <p:cNvPicPr>
            <a:picLocks noChangeAspect="1" noChangeArrowheads="1"/>
          </p:cNvPicPr>
          <p:nvPr/>
        </p:nvPicPr>
        <p:blipFill>
          <a:blip r:embed="rId1" cstate="print"/>
          <a:srcRect/>
          <a:stretch>
            <a:fillRect/>
          </a:stretch>
        </p:blipFill>
        <p:spPr bwMode="auto">
          <a:xfrm>
            <a:off x="1763713" y="3068639"/>
            <a:ext cx="4968527" cy="3155596"/>
          </a:xfrm>
          <a:prstGeom prst="rect">
            <a:avLst/>
          </a:prstGeom>
          <a:noFill/>
          <a:ln w="9525">
            <a:noFill/>
            <a:miter lim="800000"/>
            <a:headEnd/>
            <a:tailEnd/>
          </a:ln>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179512" y="1268760"/>
            <a:ext cx="8856984" cy="3960440"/>
          </a:xfrm>
        </p:spPr>
        <p:txBody>
          <a:bodyPr/>
          <a:lstStyle/>
          <a:p>
            <a:r>
              <a:rPr kumimoji="1" lang="zh-CN" altLang="en-US" dirty="0"/>
              <a:t>资源管理基本问题</a:t>
            </a:r>
            <a:endParaRPr kumimoji="1" lang="en-US" altLang="zh-CN" dirty="0"/>
          </a:p>
          <a:p>
            <a:pPr lvl="1"/>
            <a:r>
              <a:rPr kumimoji="1" lang="zh-CN" altLang="en-US" dirty="0"/>
              <a:t>在</a:t>
            </a:r>
            <a:r>
              <a:rPr kumimoji="1" lang="zh-CN" altLang="en-US" dirty="0">
                <a:solidFill>
                  <a:srgbClr val="FF0000"/>
                </a:solidFill>
              </a:rPr>
              <a:t>相互竞争的应用程序之间</a:t>
            </a:r>
            <a:r>
              <a:rPr kumimoji="1" lang="zh-CN" altLang="en-US" dirty="0"/>
              <a:t>有序地控制软硬件资源的分配、使用和回收，使资源能够在多个程序之间共享</a:t>
            </a:r>
            <a:endParaRPr kumimoji="1" lang="en-US" altLang="zh-CN" dirty="0"/>
          </a:p>
          <a:p>
            <a:pPr lvl="2"/>
            <a:r>
              <a:rPr kumimoji="1" lang="zh-CN" altLang="en-US" dirty="0"/>
              <a:t>资源有限性 </a:t>
            </a:r>
            <a:r>
              <a:rPr kumimoji="1" lang="en-US" altLang="zh-CN" i="1" dirty="0" err="1"/>
              <a:t>vs</a:t>
            </a:r>
            <a:r>
              <a:rPr kumimoji="1" lang="zh-CN" altLang="en-US" i="1" dirty="0"/>
              <a:t>.</a:t>
            </a:r>
            <a:r>
              <a:rPr kumimoji="1" lang="zh-CN" altLang="en-US" dirty="0"/>
              <a:t> 程序众多性</a:t>
            </a:r>
            <a:endParaRPr kumimoji="1" lang="en-US" altLang="zh-CN" dirty="0"/>
          </a:p>
          <a:p>
            <a:pPr lvl="2"/>
            <a:r>
              <a:rPr kumimoji="1" lang="zh-CN" altLang="en-US" dirty="0"/>
              <a:t>物理资源硬件实现复杂性 </a:t>
            </a:r>
            <a:r>
              <a:rPr kumimoji="1" lang="en-US" altLang="zh-CN" i="1" dirty="0"/>
              <a:t>vs.</a:t>
            </a:r>
            <a:r>
              <a:rPr kumimoji="1" lang="zh-CN" altLang="en-US" dirty="0"/>
              <a:t> 软件程序的资源易用性</a:t>
            </a:r>
            <a:endParaRPr kumimoji="1" lang="zh-CN" altLang="en-US" dirty="0"/>
          </a:p>
        </p:txBody>
      </p:sp>
      <p:grpSp>
        <p:nvGrpSpPr>
          <p:cNvPr id="4" name="组 3"/>
          <p:cNvGrpSpPr/>
          <p:nvPr/>
        </p:nvGrpSpPr>
        <p:grpSpPr>
          <a:xfrm>
            <a:off x="478483" y="3164776"/>
            <a:ext cx="7621909" cy="3216552"/>
            <a:chOff x="478483" y="3092768"/>
            <a:chExt cx="7621909" cy="3216552"/>
          </a:xfrm>
        </p:grpSpPr>
        <p:sp>
          <p:nvSpPr>
            <p:cNvPr id="96260" name="AutoShape 4"/>
            <p:cNvSpPr/>
            <p:nvPr/>
          </p:nvSpPr>
          <p:spPr bwMode="auto">
            <a:xfrm>
              <a:off x="3349004" y="3429000"/>
              <a:ext cx="533400" cy="2074987"/>
            </a:xfrm>
            <a:prstGeom prst="leftBrace">
              <a:avLst>
                <a:gd name="adj1" fmla="val 53224"/>
                <a:gd name="adj2" fmla="val 50000"/>
              </a:avLst>
            </a:prstGeom>
            <a:noFill/>
            <a:ln w="28575">
              <a:solidFill>
                <a:srgbClr val="800080"/>
              </a:solidFill>
              <a:round/>
            </a:ln>
          </p:spPr>
          <p:txBody>
            <a:bodyPr wrap="none" anchor="ctr"/>
            <a:lstStyle/>
            <a:p>
              <a:pPr algn="ctr"/>
              <a:endParaRPr lang="zh-CN" altLang="zh-CN">
                <a:solidFill>
                  <a:srgbClr val="FF3399"/>
                </a:solidFill>
              </a:endParaRPr>
            </a:p>
          </p:txBody>
        </p:sp>
        <p:sp>
          <p:nvSpPr>
            <p:cNvPr id="96261" name="Rectangle 5"/>
            <p:cNvSpPr>
              <a:spLocks noChangeArrowheads="1"/>
            </p:cNvSpPr>
            <p:nvPr/>
          </p:nvSpPr>
          <p:spPr bwMode="auto">
            <a:xfrm>
              <a:off x="4101224" y="3092768"/>
              <a:ext cx="3631123" cy="830997"/>
            </a:xfrm>
            <a:prstGeom prst="rect">
              <a:avLst/>
            </a:prstGeom>
            <a:noFill/>
            <a:ln w="9525">
              <a:noFill/>
              <a:miter lim="800000"/>
            </a:ln>
          </p:spPr>
          <p:txBody>
            <a:bodyPr wrap="none" anchor="ctr">
              <a:spAutoFit/>
            </a:bodyPr>
            <a:lstStyle/>
            <a:p>
              <a:r>
                <a:rPr lang="zh-CN" altLang="en-US" sz="2400" dirty="0">
                  <a:solidFill>
                    <a:srgbClr val="0000FF"/>
                  </a:solidFill>
                  <a:ea typeface="华文新魏"/>
                </a:rPr>
                <a:t>资源复用</a:t>
              </a:r>
              <a:endParaRPr lang="zh-CN" altLang="en-US" sz="2400" dirty="0">
                <a:solidFill>
                  <a:srgbClr val="0000FF"/>
                </a:solidFill>
                <a:ea typeface="华文新魏"/>
              </a:endParaRPr>
            </a:p>
            <a:p>
              <a:r>
                <a:rPr lang="en-US" altLang="zh-CN" sz="2400" dirty="0">
                  <a:latin typeface="华文新魏"/>
                  <a:ea typeface="华文新魏"/>
                </a:rPr>
                <a:t>(</a:t>
              </a:r>
              <a:r>
                <a:rPr lang="zh-CN" altLang="en-US" sz="2400" dirty="0">
                  <a:solidFill>
                    <a:srgbClr val="C00000"/>
                  </a:solidFill>
                  <a:latin typeface="华文新魏"/>
                  <a:ea typeface="华文新魏"/>
                </a:rPr>
                <a:t>解决物理资源数量不足 </a:t>
              </a:r>
              <a:r>
                <a:rPr lang="en-US" altLang="zh-CN" sz="2400" dirty="0">
                  <a:latin typeface="华文新魏"/>
                  <a:ea typeface="华文新魏"/>
                </a:rPr>
                <a:t>) </a:t>
              </a:r>
              <a:endParaRPr lang="en-US" altLang="zh-CN" sz="2400" dirty="0">
                <a:latin typeface="华文新魏"/>
                <a:ea typeface="华文新魏"/>
              </a:endParaRPr>
            </a:p>
          </p:txBody>
        </p:sp>
        <p:sp>
          <p:nvSpPr>
            <p:cNvPr id="96262" name="Rectangle 6"/>
            <p:cNvSpPr>
              <a:spLocks noChangeArrowheads="1"/>
            </p:cNvSpPr>
            <p:nvPr/>
          </p:nvSpPr>
          <p:spPr bwMode="auto">
            <a:xfrm>
              <a:off x="3995936" y="3908664"/>
              <a:ext cx="3753636" cy="1200328"/>
            </a:xfrm>
            <a:prstGeom prst="rect">
              <a:avLst/>
            </a:prstGeom>
            <a:noFill/>
            <a:ln w="9525">
              <a:noFill/>
              <a:miter lim="800000"/>
            </a:ln>
          </p:spPr>
          <p:txBody>
            <a:bodyPr wrap="none" anchor="ctr">
              <a:spAutoFit/>
            </a:bodyPr>
            <a:lstStyle/>
            <a:p>
              <a:r>
                <a:rPr lang="zh-CN" altLang="en-US" sz="2400" dirty="0">
                  <a:solidFill>
                    <a:srgbClr val="0000FF"/>
                  </a:solidFill>
                  <a:ea typeface="华文新魏"/>
                </a:rPr>
                <a:t>资源虚拟</a:t>
              </a:r>
              <a:endParaRPr lang="zh-CN" altLang="en-US" sz="2400" dirty="0">
                <a:solidFill>
                  <a:srgbClr val="0000FF"/>
                </a:solidFill>
                <a:ea typeface="华文新魏"/>
              </a:endParaRPr>
            </a:p>
            <a:p>
              <a:r>
                <a:rPr lang="en-US" altLang="zh-CN" sz="2400" dirty="0">
                  <a:latin typeface="华文新魏"/>
                  <a:ea typeface="华文新魏"/>
                </a:rPr>
                <a:t>(</a:t>
              </a:r>
              <a:r>
                <a:rPr lang="zh-CN" altLang="en-US" sz="2400" dirty="0">
                  <a:solidFill>
                    <a:srgbClr val="C00000"/>
                  </a:solidFill>
                  <a:latin typeface="华文新魏"/>
                  <a:ea typeface="华文新魏"/>
                </a:rPr>
                <a:t>解决物理资源数量不足 </a:t>
              </a:r>
              <a:r>
                <a:rPr lang="zh-CN" altLang="en-US" sz="2400" dirty="0">
                  <a:latin typeface="华文新魏"/>
                  <a:ea typeface="华文新魏"/>
                </a:rPr>
                <a:t>，</a:t>
              </a:r>
              <a:endParaRPr lang="zh-CN" altLang="en-US" sz="2400" dirty="0">
                <a:latin typeface="华文新魏"/>
                <a:ea typeface="华文新魏"/>
              </a:endParaRPr>
            </a:p>
            <a:p>
              <a:r>
                <a:rPr lang="zh-CN" altLang="en-US" sz="2400" dirty="0">
                  <a:latin typeface="华文新魏"/>
                  <a:ea typeface="华文新魏"/>
                </a:rPr>
                <a:t>提高服务的能力和水平 </a:t>
              </a:r>
              <a:r>
                <a:rPr lang="en-US" altLang="zh-CN" sz="2400" dirty="0">
                  <a:latin typeface="华文新魏"/>
                  <a:ea typeface="华文新魏"/>
                </a:rPr>
                <a:t>)</a:t>
              </a:r>
              <a:endParaRPr lang="en-US" altLang="zh-CN" sz="2400" dirty="0">
                <a:latin typeface="华文新魏"/>
                <a:ea typeface="华文新魏"/>
              </a:endParaRPr>
            </a:p>
          </p:txBody>
        </p:sp>
        <p:sp>
          <p:nvSpPr>
            <p:cNvPr id="96263" name="Rectangle 7"/>
            <p:cNvSpPr>
              <a:spLocks noChangeArrowheads="1"/>
            </p:cNvSpPr>
            <p:nvPr/>
          </p:nvSpPr>
          <p:spPr bwMode="auto">
            <a:xfrm>
              <a:off x="3725242" y="5108992"/>
              <a:ext cx="4375150" cy="1200328"/>
            </a:xfrm>
            <a:prstGeom prst="rect">
              <a:avLst/>
            </a:prstGeom>
            <a:noFill/>
            <a:ln w="9525">
              <a:noFill/>
              <a:miter lim="800000"/>
            </a:ln>
          </p:spPr>
          <p:txBody>
            <a:bodyPr anchor="ctr">
              <a:spAutoFit/>
            </a:bodyPr>
            <a:lstStyle/>
            <a:p>
              <a:r>
                <a:rPr lang="zh-CN" altLang="en-US" sz="2400" dirty="0">
                  <a:solidFill>
                    <a:srgbClr val="0000FF"/>
                  </a:solidFill>
                  <a:ea typeface="华文新魏"/>
                </a:rPr>
                <a:t>资源抽象</a:t>
              </a:r>
              <a:endParaRPr lang="zh-CN" altLang="en-US" sz="2400" dirty="0">
                <a:solidFill>
                  <a:srgbClr val="0000FF"/>
                </a:solidFill>
                <a:ea typeface="华文新魏"/>
              </a:endParaRPr>
            </a:p>
            <a:p>
              <a:r>
                <a:rPr lang="en-US" altLang="zh-CN" sz="2400" dirty="0">
                  <a:latin typeface="华文新魏"/>
                  <a:ea typeface="华文新魏"/>
                </a:rPr>
                <a:t>(</a:t>
              </a:r>
              <a:r>
                <a:rPr lang="zh-CN" altLang="en-US" sz="2400" dirty="0">
                  <a:solidFill>
                    <a:srgbClr val="C00000"/>
                  </a:solidFill>
                  <a:latin typeface="华文新魏"/>
                  <a:ea typeface="华文新魏"/>
                </a:rPr>
                <a:t>处理系统的复杂性</a:t>
              </a:r>
              <a:r>
                <a:rPr lang="zh-CN" altLang="en-US" sz="2400" dirty="0">
                  <a:latin typeface="华文新魏"/>
                  <a:ea typeface="华文新魏"/>
                </a:rPr>
                <a:t>，解决</a:t>
              </a:r>
              <a:endParaRPr lang="zh-CN" altLang="en-US" sz="2400" dirty="0">
                <a:latin typeface="华文新魏"/>
                <a:ea typeface="华文新魏"/>
              </a:endParaRPr>
            </a:p>
            <a:p>
              <a:r>
                <a:rPr lang="zh-CN" altLang="en-US" sz="2400" dirty="0">
                  <a:latin typeface="华文新魏"/>
                  <a:ea typeface="华文新魏"/>
                </a:rPr>
                <a:t>资源的易用性</a:t>
              </a:r>
              <a:r>
                <a:rPr lang="en-US" altLang="zh-CN" sz="2400" dirty="0">
                  <a:latin typeface="华文新魏"/>
                  <a:ea typeface="华文新魏"/>
                </a:rPr>
                <a:t>)  </a:t>
              </a:r>
              <a:endParaRPr lang="en-US" altLang="zh-CN" sz="2400" dirty="0">
                <a:latin typeface="华文新魏"/>
                <a:ea typeface="华文新魏"/>
              </a:endParaRPr>
            </a:p>
          </p:txBody>
        </p:sp>
        <p:sp>
          <p:nvSpPr>
            <p:cNvPr id="96268" name="Text Box 12"/>
            <p:cNvSpPr txBox="1">
              <a:spLocks noChangeArrowheads="1"/>
            </p:cNvSpPr>
            <p:nvPr/>
          </p:nvSpPr>
          <p:spPr bwMode="auto">
            <a:xfrm>
              <a:off x="478483" y="4201924"/>
              <a:ext cx="3373437" cy="523220"/>
            </a:xfrm>
            <a:prstGeom prst="rect">
              <a:avLst/>
            </a:prstGeom>
            <a:noFill/>
            <a:ln w="9525">
              <a:noFill/>
              <a:miter lim="800000"/>
            </a:ln>
          </p:spPr>
          <p:txBody>
            <a:bodyPr>
              <a:spAutoFit/>
            </a:bodyPr>
            <a:lstStyle/>
            <a:p>
              <a:pPr>
                <a:spcBef>
                  <a:spcPct val="50000"/>
                </a:spcBef>
              </a:pPr>
              <a:r>
                <a:rPr lang="zh-CN" altLang="en-US" sz="2800" dirty="0">
                  <a:solidFill>
                    <a:srgbClr val="FF0000"/>
                  </a:solidFill>
                  <a:ea typeface="华文新魏"/>
                </a:rPr>
                <a:t>资源管理技术</a:t>
              </a:r>
              <a:endParaRPr lang="zh-CN" altLang="en-US" sz="2800" dirty="0">
                <a:solidFill>
                  <a:srgbClr val="FF0000"/>
                </a:solidFill>
                <a:ea typeface="华文新魏"/>
              </a:endParaRPr>
            </a:p>
          </p:txBody>
        </p:sp>
      </p:grpSp>
      <p:sp>
        <p:nvSpPr>
          <p:cNvPr id="2" name="标题 1"/>
          <p:cNvSpPr>
            <a:spLocks noGrp="1"/>
          </p:cNvSpPr>
          <p:nvPr>
            <p:ph type="title"/>
          </p:nvPr>
        </p:nvSpPr>
        <p:spPr/>
        <p:txBody>
          <a:bodyPr/>
          <a:lstStyle/>
          <a:p>
            <a:r>
              <a:rPr lang="zh-CN" altLang="en-US" dirty="0">
                <a:latin typeface="华文新魏"/>
                <a:ea typeface="华文新魏"/>
              </a:rPr>
              <a:t>操作系统资源管理技术</a:t>
            </a:r>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段描述符</a:t>
            </a:r>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Picture 7"/>
          <p:cNvPicPr>
            <a:picLocks noChangeAspect="1" noChangeArrowheads="1"/>
          </p:cNvPicPr>
          <p:nvPr/>
        </p:nvPicPr>
        <p:blipFill>
          <a:blip r:embed="rId1" cstate="print"/>
          <a:srcRect/>
          <a:stretch>
            <a:fillRect/>
          </a:stretch>
        </p:blipFill>
        <p:spPr bwMode="auto">
          <a:xfrm>
            <a:off x="5916622" y="1714488"/>
            <a:ext cx="3214678" cy="4525518"/>
          </a:xfrm>
          <a:prstGeom prst="rect">
            <a:avLst/>
          </a:prstGeom>
          <a:noFill/>
        </p:spPr>
      </p:pic>
      <p:sp>
        <p:nvSpPr>
          <p:cNvPr id="7" name="内容占位符 6"/>
          <p:cNvSpPr>
            <a:spLocks noGrp="1"/>
          </p:cNvSpPr>
          <p:nvPr>
            <p:ph idx="1"/>
          </p:nvPr>
        </p:nvSpPr>
        <p:spPr>
          <a:xfrm>
            <a:off x="179512" y="1340768"/>
            <a:ext cx="5737110" cy="4968552"/>
          </a:xfrm>
        </p:spPr>
        <p:txBody>
          <a:bodyPr/>
          <a:lstStyle/>
          <a:p>
            <a:r>
              <a:rPr lang="zh-CN" altLang="en-US" dirty="0">
                <a:latin typeface="STXinwei" pitchFamily="2" charset="-122"/>
                <a:ea typeface="STXinwei" pitchFamily="2" charset="-122"/>
              </a:rPr>
              <a:t>每个段由一个</a:t>
            </a:r>
            <a:r>
              <a:rPr lang="en-US" altLang="zh-CN" dirty="0">
                <a:solidFill>
                  <a:srgbClr val="FF0000"/>
                </a:solidFill>
                <a:latin typeface="STXinwei" pitchFamily="2" charset="-122"/>
                <a:ea typeface="STXinwei" pitchFamily="2" charset="-122"/>
              </a:rPr>
              <a:t>8</a:t>
            </a:r>
            <a:r>
              <a:rPr lang="zh-CN" altLang="en-US" dirty="0">
                <a:solidFill>
                  <a:srgbClr val="FF0000"/>
                </a:solidFill>
                <a:latin typeface="STXinwei" pitchFamily="2" charset="-122"/>
                <a:ea typeface="STXinwei" pitchFamily="2" charset="-122"/>
              </a:rPr>
              <a:t>个字节</a:t>
            </a:r>
            <a:r>
              <a:rPr lang="zh-CN" altLang="en-US" dirty="0">
                <a:latin typeface="STXinwei" pitchFamily="2" charset="-122"/>
                <a:ea typeface="STXinwei" pitchFamily="2" charset="-122"/>
              </a:rPr>
              <a:t>的段描述符来表示</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包含段的</a:t>
            </a:r>
            <a:r>
              <a:rPr lang="en-US" altLang="zh-CN" dirty="0">
                <a:solidFill>
                  <a:srgbClr val="FF0000"/>
                </a:solidFill>
                <a:latin typeface="STXinwei" pitchFamily="2" charset="-122"/>
                <a:ea typeface="STXinwei" pitchFamily="2" charset="-122"/>
              </a:rPr>
              <a:t>32</a:t>
            </a:r>
            <a:r>
              <a:rPr lang="zh-CN" altLang="en-US" dirty="0">
                <a:solidFill>
                  <a:srgbClr val="FF0000"/>
                </a:solidFill>
                <a:latin typeface="STXinwei" pitchFamily="2" charset="-122"/>
                <a:ea typeface="STXinwei" pitchFamily="2" charset="-122"/>
              </a:rPr>
              <a:t>位基地址</a:t>
            </a:r>
            <a:r>
              <a:rPr lang="en-US" altLang="zh-CN" dirty="0">
                <a:latin typeface="STXinwei" pitchFamily="2" charset="-122"/>
                <a:ea typeface="STXinwei" pitchFamily="2" charset="-122"/>
              </a:rPr>
              <a:t>(base</a:t>
            </a:r>
            <a:r>
              <a:rPr lang="zh-CN" altLang="en-US" dirty="0">
                <a:latin typeface="STXinwei" pitchFamily="2" charset="-122"/>
                <a:ea typeface="STXinwei" pitchFamily="2" charset="-122"/>
              </a:rPr>
              <a:t>字段</a:t>
            </a:r>
            <a:r>
              <a:rPr lang="en-US" altLang="zh-CN" dirty="0">
                <a:latin typeface="STXinwei" pitchFamily="2" charset="-122"/>
                <a:ea typeface="STXinwei" pitchFamily="2" charset="-122"/>
              </a:rPr>
              <a:t>)</a:t>
            </a:r>
            <a:r>
              <a:rPr lang="zh-CN" altLang="en-US" dirty="0">
                <a:latin typeface="STXinwei" pitchFamily="2" charset="-122"/>
                <a:ea typeface="STXinwei" pitchFamily="2" charset="-122"/>
              </a:rPr>
              <a:t>和</a:t>
            </a:r>
            <a:r>
              <a:rPr lang="en-US" altLang="zh-CN" dirty="0">
                <a:solidFill>
                  <a:srgbClr val="FF0000"/>
                </a:solidFill>
                <a:latin typeface="STXinwei" pitchFamily="2" charset="-122"/>
                <a:ea typeface="STXinwei" pitchFamily="2" charset="-122"/>
              </a:rPr>
              <a:t>20</a:t>
            </a:r>
            <a:r>
              <a:rPr lang="zh-CN" altLang="en-US" dirty="0">
                <a:solidFill>
                  <a:srgbClr val="FF0000"/>
                </a:solidFill>
                <a:latin typeface="STXinwei" pitchFamily="2" charset="-122"/>
                <a:ea typeface="STXinwei" pitchFamily="2" charset="-122"/>
              </a:rPr>
              <a:t>位段界限</a:t>
            </a:r>
            <a:r>
              <a:rPr lang="en-US" altLang="zh-CN" dirty="0">
                <a:latin typeface="STXinwei" pitchFamily="2" charset="-122"/>
                <a:ea typeface="STXinwei" pitchFamily="2" charset="-122"/>
              </a:rPr>
              <a:t>(limit</a:t>
            </a:r>
            <a:r>
              <a:rPr lang="zh-CN" altLang="en-US" dirty="0">
                <a:latin typeface="STXinwei" pitchFamily="2" charset="-122"/>
                <a:ea typeface="STXinwei" pitchFamily="2" charset="-122"/>
              </a:rPr>
              <a:t>字段</a:t>
            </a:r>
            <a:r>
              <a:rPr lang="en-US" altLang="zh-CN" dirty="0">
                <a:latin typeface="STXinwei" pitchFamily="2" charset="-122"/>
                <a:ea typeface="STXinwei" pitchFamily="2" charset="-122"/>
              </a:rPr>
              <a:t>) </a:t>
            </a:r>
            <a:endParaRPr lang="en-US" altLang="zh-CN" dirty="0">
              <a:latin typeface="STXinwei" pitchFamily="2" charset="-122"/>
              <a:ea typeface="STXinwei" pitchFamily="2" charset="-122"/>
            </a:endParaRPr>
          </a:p>
          <a:p>
            <a:pPr lvl="1"/>
            <a:r>
              <a:rPr lang="zh-CN" altLang="en-US" dirty="0">
                <a:latin typeface="STXinwei" pitchFamily="2" charset="-122"/>
                <a:ea typeface="STXinwei" pitchFamily="2" charset="-122"/>
              </a:rPr>
              <a:t>第</a:t>
            </a:r>
            <a:r>
              <a:rPr lang="en-US" altLang="zh-CN" dirty="0">
                <a:latin typeface="STXinwei" pitchFamily="2" charset="-122"/>
                <a:ea typeface="STXinwei" pitchFamily="2" charset="-122"/>
              </a:rPr>
              <a:t>6</a:t>
            </a:r>
            <a:r>
              <a:rPr lang="zh-CN" altLang="en-US" dirty="0">
                <a:latin typeface="STXinwei" pitchFamily="2" charset="-122"/>
                <a:ea typeface="STXinwei" pitchFamily="2" charset="-122"/>
              </a:rPr>
              <a:t>个字节</a:t>
            </a:r>
            <a:endParaRPr lang="zh-CN" altLang="en-US" dirty="0">
              <a:latin typeface="STXinwei" pitchFamily="2" charset="-122"/>
              <a:ea typeface="STXinwei" pitchFamily="2" charset="-122"/>
            </a:endParaRPr>
          </a:p>
          <a:p>
            <a:pPr lvl="2"/>
            <a:r>
              <a:rPr lang="en-US" altLang="zh-CN" dirty="0">
                <a:latin typeface="STXinwei" pitchFamily="2" charset="-122"/>
                <a:ea typeface="STXinwei" pitchFamily="2" charset="-122"/>
              </a:rPr>
              <a:t>G</a:t>
            </a:r>
            <a:r>
              <a:rPr lang="zh-CN" altLang="en-US" dirty="0">
                <a:latin typeface="STXinwei" pitchFamily="2" charset="-122"/>
                <a:ea typeface="STXinwei" pitchFamily="2" charset="-122"/>
              </a:rPr>
              <a:t>位：段界限粒度位，只对段界限有效</a:t>
            </a:r>
            <a:endParaRPr lang="zh-CN" altLang="en-US" dirty="0">
              <a:latin typeface="STXinwei" pitchFamily="2" charset="-122"/>
              <a:ea typeface="STXinwei" pitchFamily="2" charset="-122"/>
            </a:endParaRPr>
          </a:p>
          <a:p>
            <a:pPr lvl="3"/>
            <a:r>
              <a:rPr lang="en-US" altLang="zh-CN" dirty="0">
                <a:latin typeface="STXinwei" pitchFamily="2" charset="-122"/>
                <a:ea typeface="STXinwei" pitchFamily="2" charset="-122"/>
              </a:rPr>
              <a:t>G=0</a:t>
            </a:r>
            <a:r>
              <a:rPr lang="zh-CN" altLang="en-US" dirty="0">
                <a:latin typeface="STXinwei" pitchFamily="2" charset="-122"/>
                <a:ea typeface="STXinwei" pitchFamily="2" charset="-122"/>
              </a:rPr>
              <a:t>，段格式以</a:t>
            </a:r>
            <a:r>
              <a:rPr lang="zh-CN" altLang="en-US" dirty="0">
                <a:solidFill>
                  <a:srgbClr val="FF0000"/>
                </a:solidFill>
                <a:latin typeface="STXinwei" pitchFamily="2" charset="-122"/>
                <a:ea typeface="STXinwei" pitchFamily="2" charset="-122"/>
              </a:rPr>
              <a:t>字节</a:t>
            </a:r>
            <a:r>
              <a:rPr lang="zh-CN" altLang="en-US" dirty="0">
                <a:latin typeface="STXinwei" pitchFamily="2" charset="-122"/>
                <a:ea typeface="STXinwei" pitchFamily="2" charset="-122"/>
              </a:rPr>
              <a:t>长度</a:t>
            </a:r>
            <a:endParaRPr lang="zh-CN" altLang="en-US" dirty="0">
              <a:latin typeface="STXinwei" pitchFamily="2" charset="-122"/>
              <a:ea typeface="STXinwei" pitchFamily="2" charset="-122"/>
            </a:endParaRPr>
          </a:p>
          <a:p>
            <a:pPr lvl="3"/>
            <a:r>
              <a:rPr lang="en-US" altLang="zh-CN" dirty="0">
                <a:latin typeface="STXinwei" pitchFamily="2" charset="-122"/>
                <a:ea typeface="STXinwei" pitchFamily="2" charset="-122"/>
              </a:rPr>
              <a:t>G=1</a:t>
            </a:r>
            <a:r>
              <a:rPr lang="zh-CN" altLang="en-US" dirty="0">
                <a:latin typeface="STXinwei" pitchFamily="2" charset="-122"/>
                <a:ea typeface="STXinwei" pitchFamily="2" charset="-122"/>
              </a:rPr>
              <a:t>，段格式以</a:t>
            </a:r>
            <a:r>
              <a:rPr lang="en-US" altLang="zh-CN" dirty="0">
                <a:solidFill>
                  <a:srgbClr val="FF0000"/>
                </a:solidFill>
                <a:latin typeface="STXinwei" pitchFamily="2" charset="-122"/>
                <a:ea typeface="STXinwei" pitchFamily="2" charset="-122"/>
              </a:rPr>
              <a:t>4K</a:t>
            </a:r>
            <a:r>
              <a:rPr lang="zh-CN" altLang="en-US" dirty="0">
                <a:solidFill>
                  <a:srgbClr val="FF0000"/>
                </a:solidFill>
                <a:latin typeface="STXinwei" pitchFamily="2" charset="-122"/>
                <a:ea typeface="STXinwei" pitchFamily="2" charset="-122"/>
              </a:rPr>
              <a:t>字节</a:t>
            </a:r>
            <a:r>
              <a:rPr lang="zh-CN" altLang="en-US" dirty="0">
                <a:latin typeface="STXinwei" pitchFamily="2" charset="-122"/>
                <a:ea typeface="STXinwei" pitchFamily="2" charset="-122"/>
              </a:rPr>
              <a:t>为单位</a:t>
            </a:r>
            <a:endParaRPr lang="zh-CN" altLang="en-US" dirty="0">
              <a:latin typeface="STXinwei" pitchFamily="2" charset="-122"/>
              <a:ea typeface="STXinwei" pitchFamily="2" charset="-122"/>
            </a:endParaRPr>
          </a:p>
          <a:p>
            <a:pPr lvl="2"/>
            <a:r>
              <a:rPr lang="en-US" altLang="zh-CN" dirty="0">
                <a:latin typeface="STXinwei" pitchFamily="2" charset="-122"/>
                <a:ea typeface="STXinwei" pitchFamily="2" charset="-122"/>
              </a:rPr>
              <a:t>D</a:t>
            </a:r>
            <a:r>
              <a:rPr lang="zh-CN" altLang="en-US" dirty="0">
                <a:latin typeface="STXinwei" pitchFamily="2" charset="-122"/>
                <a:ea typeface="STXinwei" pitchFamily="2" charset="-122"/>
              </a:rPr>
              <a:t>位：特殊位</a:t>
            </a:r>
            <a:endParaRPr lang="en-US" altLang="zh-CN" dirty="0">
              <a:latin typeface="STXinwei" pitchFamily="2" charset="-122"/>
              <a:ea typeface="STXinwei" pitchFamily="2" charset="-122"/>
            </a:endParaRPr>
          </a:p>
          <a:p>
            <a:pPr lvl="3"/>
            <a:r>
              <a:rPr lang="zh-CN" altLang="en-US" dirty="0">
                <a:latin typeface="STXinwei" pitchFamily="2" charset="-122"/>
                <a:ea typeface="STXinwei" pitchFamily="2" charset="-122"/>
              </a:rPr>
              <a:t>表示代码段</a:t>
            </a:r>
            <a:r>
              <a:rPr lang="en-US" altLang="zh-CN" dirty="0">
                <a:latin typeface="STXinwei" pitchFamily="2" charset="-122"/>
                <a:ea typeface="STXinwei" pitchFamily="2" charset="-122"/>
              </a:rPr>
              <a:t>/</a:t>
            </a:r>
            <a:r>
              <a:rPr lang="zh-CN" altLang="en-US" dirty="0">
                <a:latin typeface="STXinwei" pitchFamily="2" charset="-122"/>
                <a:ea typeface="STXinwei" pitchFamily="2" charset="-122"/>
              </a:rPr>
              <a:t>数据段</a:t>
            </a:r>
            <a:r>
              <a:rPr lang="en-US" altLang="zh-CN" dirty="0">
                <a:latin typeface="STXinwei" pitchFamily="2" charset="-122"/>
                <a:ea typeface="STXinwei" pitchFamily="2" charset="-122"/>
              </a:rPr>
              <a:t>/</a:t>
            </a:r>
            <a:r>
              <a:rPr lang="zh-CN" altLang="en-US" dirty="0">
                <a:latin typeface="STXinwei" pitchFamily="2" charset="-122"/>
                <a:ea typeface="STXinwei" pitchFamily="2" charset="-122"/>
              </a:rPr>
              <a:t>堆栈段属性相关信息</a:t>
            </a:r>
            <a:endParaRPr lang="zh-CN" altLang="en-US" dirty="0">
              <a:latin typeface="STXinwei" pitchFamily="2" charset="-122"/>
              <a:ea typeface="STXinwei" pitchFamily="2" charset="-122"/>
            </a:endParaRPr>
          </a:p>
          <a:p>
            <a:endParaRPr kumimoji="1" lang="zh-CN" altLang="en-US" dirty="0"/>
          </a:p>
        </p:txBody>
      </p:sp>
    </p:spTree>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Intel</a:t>
            </a:r>
            <a:r>
              <a:rPr lang="zh-CN" altLang="en-US" dirty="0"/>
              <a:t>微处理器的地址转换方式</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a:spcBef>
                <a:spcPts val="0"/>
              </a:spcBef>
            </a:pPr>
            <a:r>
              <a:rPr lang="zh-CN" altLang="en-US" dirty="0">
                <a:solidFill>
                  <a:srgbClr val="0000FF"/>
                </a:solidFill>
                <a:latin typeface="STXinwei" pitchFamily="2" charset="-122"/>
                <a:ea typeface="STXinwei" pitchFamily="2" charset="-122"/>
              </a:rPr>
              <a:t>实模式</a:t>
            </a:r>
            <a:r>
              <a:rPr lang="zh-CN" altLang="en-US" dirty="0">
                <a:latin typeface="STXinwei" pitchFamily="2" charset="-122"/>
                <a:ea typeface="STXinwei" pitchFamily="2" charset="-122"/>
              </a:rPr>
              <a:t>（</a:t>
            </a:r>
            <a:r>
              <a:rPr lang="en-US" altLang="zh-CN" dirty="0">
                <a:latin typeface="STXinwei" pitchFamily="2" charset="-122"/>
                <a:ea typeface="STXinwei" pitchFamily="2" charset="-122"/>
              </a:rPr>
              <a:t>20</a:t>
            </a:r>
            <a:r>
              <a:rPr lang="zh-CN" altLang="en-US" dirty="0">
                <a:latin typeface="STXinwei" pitchFamily="2" charset="-122"/>
                <a:ea typeface="STXinwei" pitchFamily="2" charset="-122"/>
              </a:rPr>
              <a:t>位）</a:t>
            </a:r>
            <a:endParaRPr lang="zh-CN" altLang="en-US" dirty="0">
              <a:latin typeface="STXinwei" pitchFamily="2" charset="-122"/>
              <a:ea typeface="STXinwei" pitchFamily="2" charset="-122"/>
            </a:endParaRPr>
          </a:p>
          <a:p>
            <a:pPr lvl="1">
              <a:spcBef>
                <a:spcPts val="0"/>
              </a:spcBef>
            </a:pPr>
            <a:r>
              <a:rPr lang="en-US" altLang="zh-CN" dirty="0">
                <a:latin typeface="STXinwei" pitchFamily="2" charset="-122"/>
                <a:ea typeface="STXinwei" pitchFamily="2" charset="-122"/>
              </a:rPr>
              <a:t>16</a:t>
            </a:r>
            <a:r>
              <a:rPr lang="zh-CN" altLang="en-US" dirty="0">
                <a:latin typeface="STXinwei" pitchFamily="2" charset="-122"/>
                <a:ea typeface="STXinwei" pitchFamily="2" charset="-122"/>
              </a:rPr>
              <a:t>位段寄存器只记录段基址的高</a:t>
            </a:r>
            <a:r>
              <a:rPr lang="en-US" altLang="zh-CN" dirty="0">
                <a:latin typeface="STXinwei" pitchFamily="2" charset="-122"/>
                <a:ea typeface="STXinwei" pitchFamily="2" charset="-122"/>
              </a:rPr>
              <a:t>16</a:t>
            </a:r>
            <a:r>
              <a:rPr lang="zh-CN" altLang="en-US" dirty="0">
                <a:latin typeface="STXinwei" pitchFamily="2" charset="-122"/>
                <a:ea typeface="STXinwei" pitchFamily="2" charset="-122"/>
              </a:rPr>
              <a:t>位，因此段基址必须</a:t>
            </a:r>
            <a:r>
              <a:rPr lang="en-US" altLang="zh-CN" dirty="0">
                <a:latin typeface="STXinwei" pitchFamily="2" charset="-122"/>
                <a:ea typeface="STXinwei" pitchFamily="2" charset="-122"/>
              </a:rPr>
              <a:t>4</a:t>
            </a:r>
            <a:r>
              <a:rPr lang="zh-CN" altLang="en-US" dirty="0">
                <a:latin typeface="STXinwei" pitchFamily="2" charset="-122"/>
                <a:ea typeface="STXinwei" pitchFamily="2" charset="-122"/>
              </a:rPr>
              <a:t>位对齐（末</a:t>
            </a:r>
            <a:r>
              <a:rPr lang="en-US" altLang="zh-CN" dirty="0">
                <a:latin typeface="STXinwei" pitchFamily="2" charset="-122"/>
                <a:ea typeface="STXinwei" pitchFamily="2" charset="-122"/>
              </a:rPr>
              <a:t>4</a:t>
            </a:r>
            <a:r>
              <a:rPr lang="zh-CN" altLang="en-US" dirty="0">
                <a:latin typeface="STXinwei" pitchFamily="2" charset="-122"/>
                <a:ea typeface="STXinwei" pitchFamily="2" charset="-122"/>
              </a:rPr>
              <a:t>位为</a:t>
            </a:r>
            <a:r>
              <a:rPr lang="en-US" altLang="zh-CN" dirty="0">
                <a:latin typeface="STXinwei" pitchFamily="2" charset="-122"/>
                <a:ea typeface="STXinwei" pitchFamily="2" charset="-122"/>
              </a:rPr>
              <a:t>0</a:t>
            </a:r>
            <a:r>
              <a:rPr lang="zh-CN" altLang="en-US" dirty="0">
                <a:latin typeface="STXinwei" pitchFamily="2" charset="-122"/>
                <a:ea typeface="STXinwei" pitchFamily="2" charset="-122"/>
              </a:rPr>
              <a:t>）</a:t>
            </a:r>
            <a:endParaRPr lang="zh-CN" altLang="en-US" dirty="0">
              <a:latin typeface="STXinwei" pitchFamily="2" charset="-122"/>
              <a:ea typeface="STXinwei" pitchFamily="2" charset="-122"/>
            </a:endParaRPr>
          </a:p>
          <a:p>
            <a:pPr lvl="1">
              <a:spcBef>
                <a:spcPts val="0"/>
              </a:spcBef>
            </a:pPr>
            <a:r>
              <a:rPr lang="zh-CN" altLang="en-US" dirty="0">
                <a:latin typeface="STXinwei" pitchFamily="2" charset="-122"/>
                <a:ea typeface="STXinwei" pitchFamily="2" charset="-122"/>
              </a:rPr>
              <a:t> 不采用虚拟地址空间，</a:t>
            </a:r>
            <a:r>
              <a:rPr lang="zh-CN" altLang="en-US" dirty="0">
                <a:solidFill>
                  <a:srgbClr val="FF0000"/>
                </a:solidFill>
                <a:latin typeface="STXinwei" pitchFamily="2" charset="-122"/>
                <a:ea typeface="STXinwei" pitchFamily="2" charset="-122"/>
              </a:rPr>
              <a:t>直接采用物理地址空间</a:t>
            </a:r>
            <a:endParaRPr lang="zh-CN" altLang="en-US" dirty="0">
              <a:solidFill>
                <a:srgbClr val="FF0000"/>
              </a:solidFill>
              <a:latin typeface="STXinwei" pitchFamily="2" charset="-122"/>
              <a:ea typeface="STXinwei" pitchFamily="2" charset="-122"/>
            </a:endParaRPr>
          </a:p>
          <a:p>
            <a:pPr lvl="1">
              <a:spcBef>
                <a:spcPts val="0"/>
              </a:spcBef>
            </a:pPr>
            <a:r>
              <a:rPr lang="zh-CN" altLang="en-US" dirty="0">
                <a:latin typeface="STXinwei" pitchFamily="2" charset="-122"/>
                <a:ea typeface="STXinwei" pitchFamily="2" charset="-122"/>
              </a:rPr>
              <a:t> </a:t>
            </a:r>
            <a:r>
              <a:rPr lang="zh-CN" altLang="en-US" dirty="0">
                <a:solidFill>
                  <a:srgbClr val="FF0000"/>
                </a:solidFill>
                <a:latin typeface="STXinwei" pitchFamily="2" charset="-122"/>
                <a:ea typeface="STXinwei" pitchFamily="2" charset="-122"/>
              </a:rPr>
              <a:t>物理地址</a:t>
            </a:r>
            <a:r>
              <a:rPr lang="en-US" altLang="zh-CN" dirty="0">
                <a:solidFill>
                  <a:srgbClr val="FF0000"/>
                </a:solidFill>
                <a:latin typeface="STXinwei" pitchFamily="2" charset="-122"/>
                <a:ea typeface="STXinwei" pitchFamily="2" charset="-122"/>
              </a:rPr>
              <a:t>=</a:t>
            </a:r>
            <a:r>
              <a:rPr lang="zh-CN" altLang="en-US" dirty="0">
                <a:solidFill>
                  <a:srgbClr val="FF0000"/>
                </a:solidFill>
                <a:latin typeface="STXinwei" pitchFamily="2" charset="-122"/>
                <a:ea typeface="STXinwei" pitchFamily="2" charset="-122"/>
              </a:rPr>
              <a:t>段寄存器值*</a:t>
            </a:r>
            <a:r>
              <a:rPr lang="en-US" altLang="zh-CN" dirty="0">
                <a:solidFill>
                  <a:srgbClr val="FF0000"/>
                </a:solidFill>
                <a:latin typeface="STXinwei" pitchFamily="2" charset="-122"/>
                <a:ea typeface="STXinwei" pitchFamily="2" charset="-122"/>
              </a:rPr>
              <a:t>16+</a:t>
            </a:r>
            <a:r>
              <a:rPr lang="zh-CN" altLang="en-US" dirty="0">
                <a:solidFill>
                  <a:srgbClr val="FF0000"/>
                </a:solidFill>
                <a:latin typeface="STXinwei" pitchFamily="2" charset="-122"/>
                <a:ea typeface="STXinwei" pitchFamily="2" charset="-122"/>
              </a:rPr>
              <a:t>段内偏移</a:t>
            </a:r>
            <a:endParaRPr lang="zh-CN" altLang="en-US" dirty="0">
              <a:solidFill>
                <a:srgbClr val="FF0000"/>
              </a:solidFill>
              <a:latin typeface="STXinwei" pitchFamily="2" charset="-122"/>
              <a:ea typeface="STXinwei" pitchFamily="2" charset="-122"/>
            </a:endParaRPr>
          </a:p>
          <a:p>
            <a:pPr>
              <a:spcBef>
                <a:spcPts val="0"/>
              </a:spcBef>
            </a:pPr>
            <a:r>
              <a:rPr lang="zh-CN" altLang="en-US" dirty="0">
                <a:solidFill>
                  <a:srgbClr val="0000FF"/>
                </a:solidFill>
                <a:latin typeface="STXinwei" pitchFamily="2" charset="-122"/>
                <a:ea typeface="STXinwei" pitchFamily="2" charset="-122"/>
              </a:rPr>
              <a:t>保护模式</a:t>
            </a:r>
            <a:r>
              <a:rPr lang="zh-CN" altLang="en-US" dirty="0">
                <a:latin typeface="STXinwei" pitchFamily="2" charset="-122"/>
                <a:ea typeface="STXinwei" pitchFamily="2" charset="-122"/>
              </a:rPr>
              <a:t>（</a:t>
            </a:r>
            <a:r>
              <a:rPr lang="en-US" altLang="zh-CN" dirty="0">
                <a:latin typeface="STXinwei" pitchFamily="2" charset="-122"/>
                <a:ea typeface="STXinwei" pitchFamily="2" charset="-122"/>
              </a:rPr>
              <a:t>32</a:t>
            </a:r>
            <a:r>
              <a:rPr lang="zh-CN" altLang="en-US" dirty="0">
                <a:latin typeface="STXinwei" pitchFamily="2" charset="-122"/>
                <a:ea typeface="STXinwei" pitchFamily="2" charset="-122"/>
              </a:rPr>
              <a:t>位）</a:t>
            </a:r>
            <a:endParaRPr lang="zh-CN" altLang="en-US" dirty="0">
              <a:latin typeface="STXinwei" pitchFamily="2" charset="-122"/>
              <a:ea typeface="STXinwei" pitchFamily="2" charset="-122"/>
            </a:endParaRPr>
          </a:p>
          <a:p>
            <a:pPr lvl="1">
              <a:spcBef>
                <a:spcPts val="0"/>
              </a:spcBef>
            </a:pPr>
            <a:r>
              <a:rPr lang="en-US" altLang="zh-CN" dirty="0">
                <a:latin typeface="STXinwei" pitchFamily="2" charset="-122"/>
                <a:ea typeface="STXinwei" pitchFamily="2" charset="-122"/>
              </a:rPr>
              <a:t>16</a:t>
            </a:r>
            <a:r>
              <a:rPr lang="zh-CN" altLang="en-US" dirty="0">
                <a:latin typeface="STXinwei" pitchFamily="2" charset="-122"/>
                <a:ea typeface="STXinwei" pitchFamily="2" charset="-122"/>
              </a:rPr>
              <a:t>位段寄存器无法直接记录段的信息，因此需要与</a:t>
            </a:r>
            <a:r>
              <a:rPr lang="zh-CN" altLang="en-US" dirty="0">
                <a:solidFill>
                  <a:srgbClr val="FF0000"/>
                </a:solidFill>
                <a:latin typeface="STXinwei" pitchFamily="2" charset="-122"/>
                <a:ea typeface="STXinwei" pitchFamily="2" charset="-122"/>
              </a:rPr>
              <a:t>全局描述符表</a:t>
            </a:r>
            <a:r>
              <a:rPr lang="en-US" altLang="zh-CN" dirty="0">
                <a:solidFill>
                  <a:srgbClr val="FF0000"/>
                </a:solidFill>
                <a:latin typeface="STXinwei" pitchFamily="2" charset="-122"/>
                <a:ea typeface="STXinwei" pitchFamily="2" charset="-122"/>
              </a:rPr>
              <a:t>GDT</a:t>
            </a:r>
            <a:r>
              <a:rPr lang="zh-CN" altLang="en-US" dirty="0">
                <a:latin typeface="STXinwei" pitchFamily="2" charset="-122"/>
                <a:ea typeface="STXinwei" pitchFamily="2" charset="-122"/>
              </a:rPr>
              <a:t>配合使用</a:t>
            </a:r>
            <a:endParaRPr lang="zh-CN" altLang="en-US" dirty="0">
              <a:latin typeface="STXinwei" pitchFamily="2" charset="-122"/>
              <a:ea typeface="STXinwei" pitchFamily="2" charset="-122"/>
            </a:endParaRPr>
          </a:p>
          <a:p>
            <a:pPr lvl="1">
              <a:spcBef>
                <a:spcPts val="0"/>
              </a:spcBef>
            </a:pPr>
            <a:r>
              <a:rPr lang="en-US" altLang="zh-CN" dirty="0">
                <a:latin typeface="STXinwei" pitchFamily="2" charset="-122"/>
                <a:ea typeface="STXinwei" pitchFamily="2" charset="-122"/>
              </a:rPr>
              <a:t>GDT</a:t>
            </a:r>
            <a:r>
              <a:rPr lang="zh-CN" altLang="en-US" dirty="0">
                <a:latin typeface="STXinwei" pitchFamily="2" charset="-122"/>
                <a:ea typeface="STXinwei" pitchFamily="2" charset="-122"/>
              </a:rPr>
              <a:t>中记录每个段的信息（</a:t>
            </a:r>
            <a:r>
              <a:rPr lang="zh-CN" altLang="en-US" dirty="0">
                <a:solidFill>
                  <a:srgbClr val="FF0000"/>
                </a:solidFill>
                <a:latin typeface="STXinwei" pitchFamily="2" charset="-122"/>
                <a:ea typeface="STXinwei" pitchFamily="2" charset="-122"/>
              </a:rPr>
              <a:t>段描述符</a:t>
            </a:r>
            <a:r>
              <a:rPr lang="zh-CN" altLang="en-US" dirty="0">
                <a:latin typeface="STXinwei" pitchFamily="2" charset="-122"/>
                <a:ea typeface="STXinwei" pitchFamily="2" charset="-122"/>
              </a:rPr>
              <a:t>），段寄存器只需记录段在</a:t>
            </a:r>
            <a:r>
              <a:rPr lang="en-US" altLang="zh-CN" dirty="0">
                <a:latin typeface="STXinwei" pitchFamily="2" charset="-122"/>
                <a:ea typeface="STXinwei" pitchFamily="2" charset="-122"/>
              </a:rPr>
              <a:t>GDT</a:t>
            </a:r>
            <a:r>
              <a:rPr lang="zh-CN" altLang="en-US" dirty="0">
                <a:latin typeface="STXinwei" pitchFamily="2" charset="-122"/>
                <a:ea typeface="STXinwei" pitchFamily="2" charset="-122"/>
              </a:rPr>
              <a:t>中的序号</a:t>
            </a:r>
            <a:endParaRPr lang="zh-CN" altLang="en-US" dirty="0">
              <a:latin typeface="STXinwei" pitchFamily="2" charset="-122"/>
              <a:ea typeface="STXinwei" pitchFamily="2" charset="-122"/>
            </a:endParaRPr>
          </a:p>
          <a:p>
            <a:pPr lvl="1">
              <a:spcBef>
                <a:spcPts val="0"/>
              </a:spcBef>
            </a:pPr>
            <a:r>
              <a:rPr lang="zh-CN" altLang="en-US" dirty="0">
                <a:solidFill>
                  <a:srgbClr val="FF0000"/>
                </a:solidFill>
                <a:latin typeface="STXinwei" pitchFamily="2" charset="-122"/>
                <a:ea typeface="STXinwei" pitchFamily="2" charset="-122"/>
              </a:rPr>
              <a:t>线性地址</a:t>
            </a:r>
            <a:r>
              <a:rPr lang="en-US" altLang="zh-CN" dirty="0">
                <a:solidFill>
                  <a:srgbClr val="FF0000"/>
                </a:solidFill>
                <a:latin typeface="STXinwei" pitchFamily="2" charset="-122"/>
                <a:ea typeface="STXinwei" pitchFamily="2" charset="-122"/>
              </a:rPr>
              <a:t>=</a:t>
            </a:r>
            <a:r>
              <a:rPr lang="zh-CN" altLang="en-US" dirty="0">
                <a:solidFill>
                  <a:srgbClr val="FF0000"/>
                </a:solidFill>
                <a:latin typeface="STXinwei" pitchFamily="2" charset="-122"/>
                <a:ea typeface="STXinwei" pitchFamily="2" charset="-122"/>
              </a:rPr>
              <a:t>段基地址</a:t>
            </a:r>
            <a:r>
              <a:rPr lang="en-US" altLang="zh-CN" dirty="0">
                <a:solidFill>
                  <a:srgbClr val="FF0000"/>
                </a:solidFill>
                <a:latin typeface="STXinwei" pitchFamily="2" charset="-122"/>
                <a:ea typeface="STXinwei" pitchFamily="2" charset="-122"/>
              </a:rPr>
              <a:t>+</a:t>
            </a:r>
            <a:r>
              <a:rPr lang="zh-CN" altLang="en-US" dirty="0">
                <a:solidFill>
                  <a:srgbClr val="FF0000"/>
                </a:solidFill>
                <a:latin typeface="STXinwei" pitchFamily="2" charset="-122"/>
                <a:ea typeface="STXinwei" pitchFamily="2" charset="-122"/>
              </a:rPr>
              <a:t>段内偏移</a:t>
            </a:r>
            <a:endParaRPr lang="zh-CN" altLang="en-US" dirty="0">
              <a:solidFill>
                <a:srgbClr val="FF0000"/>
              </a:solidFill>
              <a:latin typeface="STXinwei" pitchFamily="2" charset="-122"/>
              <a:ea typeface="STXinwei" pitchFamily="2" charset="-122"/>
            </a:endParaRPr>
          </a:p>
          <a:p>
            <a:pPr lvl="2">
              <a:spcBef>
                <a:spcPts val="0"/>
              </a:spcBef>
            </a:pPr>
            <a:r>
              <a:rPr lang="zh-CN" altLang="en-US" dirty="0">
                <a:latin typeface="STXinwei" pitchFamily="2" charset="-122"/>
                <a:ea typeface="STXinwei" pitchFamily="2" charset="-122"/>
              </a:rPr>
              <a:t>其中，段基地址是根据段寄存器所指明的</a:t>
            </a:r>
            <a:r>
              <a:rPr lang="en-US" altLang="zh-CN" dirty="0">
                <a:latin typeface="STXinwei" pitchFamily="2" charset="-122"/>
                <a:ea typeface="STXinwei" pitchFamily="2" charset="-122"/>
              </a:rPr>
              <a:t>GDT</a:t>
            </a:r>
            <a:r>
              <a:rPr lang="zh-CN" altLang="en-US" dirty="0">
                <a:latin typeface="STXinwei" pitchFamily="2" charset="-122"/>
                <a:ea typeface="STXinwei" pitchFamily="2" charset="-122"/>
              </a:rPr>
              <a:t>中的段描述符中的信息得到</a:t>
            </a:r>
            <a:endParaRPr lang="zh-CN" altLang="en-US" dirty="0">
              <a:latin typeface="STXinwei" pitchFamily="2" charset="-122"/>
              <a:ea typeface="STXinwei" pitchFamily="2" charset="-122"/>
            </a:endParaRPr>
          </a:p>
          <a:p>
            <a:pPr lvl="1">
              <a:spcBef>
                <a:spcPts val="0"/>
              </a:spcBef>
            </a:pPr>
            <a:r>
              <a:rPr lang="zh-CN" altLang="en-US" dirty="0">
                <a:solidFill>
                  <a:srgbClr val="FF0000"/>
                </a:solidFill>
                <a:latin typeface="STXinwei" pitchFamily="2" charset="-122"/>
                <a:ea typeface="STXinwei" pitchFamily="2" charset="-122"/>
              </a:rPr>
              <a:t>物理地址</a:t>
            </a:r>
            <a:r>
              <a:rPr lang="zh-CN" altLang="en-US" dirty="0">
                <a:latin typeface="STXinwei" pitchFamily="2" charset="-122"/>
                <a:ea typeface="STXinwei" pitchFamily="2" charset="-122"/>
              </a:rPr>
              <a:t>：根据页表对线性地址进行转换而得到</a:t>
            </a:r>
            <a:endParaRPr kumimoji="1" lang="zh-CN" altLang="en-US" dirty="0">
              <a:latin typeface="STXinwei" pitchFamily="2" charset="-122"/>
              <a:ea typeface="STXinwei" pitchFamily="2"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硬件中的分段</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r>
              <a:rPr lang="en-US" altLang="zh-CN" dirty="0">
                <a:latin typeface="STXinwei" pitchFamily="2" charset="-122"/>
                <a:ea typeface="STXinwei" pitchFamily="2" charset="-122"/>
              </a:rPr>
              <a:t>i386</a:t>
            </a:r>
            <a:r>
              <a:rPr lang="zh-CN" altLang="en-US" dirty="0">
                <a:latin typeface="STXinwei" pitchFamily="2" charset="-122"/>
                <a:ea typeface="STXinwei" pitchFamily="2" charset="-122"/>
              </a:rPr>
              <a:t>体系结构采用基于</a:t>
            </a:r>
            <a:r>
              <a:rPr lang="zh-CN" altLang="en-US" dirty="0">
                <a:solidFill>
                  <a:srgbClr val="FF0000"/>
                </a:solidFill>
                <a:latin typeface="STXinwei" pitchFamily="2" charset="-122"/>
                <a:ea typeface="STXinwei" pitchFamily="2" charset="-122"/>
              </a:rPr>
              <a:t>段选择子</a:t>
            </a:r>
            <a:r>
              <a:rPr lang="zh-CN" altLang="en-US" dirty="0">
                <a:latin typeface="STXinwei" pitchFamily="2" charset="-122"/>
                <a:ea typeface="STXinwei" pitchFamily="2" charset="-122"/>
              </a:rPr>
              <a:t>的分段机制</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逻辑地址</a:t>
            </a:r>
            <a:r>
              <a:rPr lang="en-US" altLang="zh-CN" dirty="0">
                <a:latin typeface="STXinwei" pitchFamily="2" charset="-122"/>
                <a:ea typeface="STXinwei" pitchFamily="2" charset="-122"/>
              </a:rPr>
              <a:t>=</a:t>
            </a:r>
            <a:r>
              <a:rPr lang="zh-CN" altLang="en-US" dirty="0">
                <a:latin typeface="STXinwei" pitchFamily="2" charset="-122"/>
                <a:ea typeface="STXinwei" pitchFamily="2" charset="-122"/>
              </a:rPr>
              <a:t>段：段内偏移</a:t>
            </a:r>
            <a:endParaRPr lang="zh-CN" altLang="en-US" dirty="0">
              <a:latin typeface="STXinwei" pitchFamily="2" charset="-122"/>
              <a:ea typeface="STXinwei" pitchFamily="2" charset="-122"/>
            </a:endParaRPr>
          </a:p>
          <a:p>
            <a:pPr lvl="2"/>
            <a:r>
              <a:rPr lang="zh-CN" altLang="en-US" dirty="0">
                <a:latin typeface="STXinwei" pitchFamily="2" charset="-122"/>
                <a:ea typeface="STXinwei" pitchFamily="2" charset="-122"/>
              </a:rPr>
              <a:t>段标志符：</a:t>
            </a:r>
            <a:r>
              <a:rPr lang="en-US" altLang="zh-CN" dirty="0">
                <a:latin typeface="STXinwei" pitchFamily="2" charset="-122"/>
                <a:ea typeface="STXinwei" pitchFamily="2" charset="-122"/>
              </a:rPr>
              <a:t>16</a:t>
            </a:r>
            <a:r>
              <a:rPr lang="zh-CN" altLang="en-US" dirty="0">
                <a:latin typeface="STXinwei" pitchFamily="2" charset="-122"/>
                <a:ea typeface="STXinwei" pitchFamily="2" charset="-122"/>
              </a:rPr>
              <a:t>位长，称为</a:t>
            </a:r>
            <a:r>
              <a:rPr lang="zh-CN" altLang="en-US" dirty="0">
                <a:solidFill>
                  <a:srgbClr val="FF0000"/>
                </a:solidFill>
                <a:latin typeface="STXinwei" pitchFamily="2" charset="-122"/>
                <a:ea typeface="STXinwei" pitchFamily="2" charset="-122"/>
              </a:rPr>
              <a:t>段选择子</a:t>
            </a:r>
            <a:endParaRPr lang="zh-CN" altLang="en-US" dirty="0">
              <a:solidFill>
                <a:srgbClr val="FF0000"/>
              </a:solidFill>
              <a:latin typeface="STXinwei" pitchFamily="2" charset="-122"/>
              <a:ea typeface="STXinwei" pitchFamily="2" charset="-122"/>
            </a:endParaRPr>
          </a:p>
          <a:p>
            <a:pPr lvl="2"/>
            <a:r>
              <a:rPr lang="zh-CN" altLang="en-US" dirty="0">
                <a:latin typeface="STXinwei" pitchFamily="2" charset="-122"/>
                <a:ea typeface="STXinwei" pitchFamily="2" charset="-122"/>
              </a:rPr>
              <a:t>段内偏移：</a:t>
            </a:r>
            <a:r>
              <a:rPr lang="en-US" altLang="zh-CN" dirty="0">
                <a:latin typeface="STXinwei" pitchFamily="2" charset="-122"/>
                <a:ea typeface="STXinwei" pitchFamily="2" charset="-122"/>
              </a:rPr>
              <a:t>32</a:t>
            </a:r>
            <a:r>
              <a:rPr lang="zh-CN" altLang="en-US" dirty="0">
                <a:latin typeface="STXinwei" pitchFamily="2" charset="-122"/>
                <a:ea typeface="STXinwei" pitchFamily="2" charset="-122"/>
              </a:rPr>
              <a:t>位长</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使用</a:t>
            </a:r>
            <a:r>
              <a:rPr lang="en-US" altLang="zh-CN" dirty="0">
                <a:solidFill>
                  <a:srgbClr val="FF0000"/>
                </a:solidFill>
                <a:latin typeface="STXinwei" pitchFamily="2" charset="-122"/>
                <a:ea typeface="STXinwei" pitchFamily="2" charset="-122"/>
              </a:rPr>
              <a:t>16</a:t>
            </a:r>
            <a:r>
              <a:rPr lang="zh-CN" altLang="en-US" dirty="0">
                <a:solidFill>
                  <a:srgbClr val="FF0000"/>
                </a:solidFill>
                <a:latin typeface="STXinwei" pitchFamily="2" charset="-122"/>
                <a:ea typeface="STXinwei" pitchFamily="2" charset="-122"/>
              </a:rPr>
              <a:t>位段寄存器</a:t>
            </a:r>
            <a:r>
              <a:rPr lang="zh-CN" altLang="en-US" dirty="0">
                <a:latin typeface="STXinwei" pitchFamily="2" charset="-122"/>
                <a:ea typeface="STXinwei" pitchFamily="2" charset="-122"/>
              </a:rPr>
              <a:t>来指明当前所使用的段</a:t>
            </a:r>
            <a:endParaRPr lang="zh-CN" altLang="en-US" dirty="0">
              <a:latin typeface="STXinwei" pitchFamily="2" charset="-122"/>
              <a:ea typeface="STXinwei" pitchFamily="2" charset="-122"/>
            </a:endParaRPr>
          </a:p>
          <a:p>
            <a:pPr lvl="2"/>
            <a:r>
              <a:rPr lang="zh-CN" altLang="en-US" dirty="0">
                <a:latin typeface="STXinwei" pitchFamily="2" charset="-122"/>
                <a:ea typeface="STXinwei" pitchFamily="2" charset="-122"/>
              </a:rPr>
              <a:t>索引号</a:t>
            </a:r>
            <a:endParaRPr lang="zh-CN" altLang="en-US" dirty="0">
              <a:latin typeface="STXinwei" pitchFamily="2" charset="-122"/>
              <a:ea typeface="STXinwei" pitchFamily="2" charset="-122"/>
            </a:endParaRPr>
          </a:p>
          <a:p>
            <a:pPr lvl="3"/>
            <a:r>
              <a:rPr lang="en-US" altLang="zh-CN" dirty="0">
                <a:latin typeface="STXinwei" pitchFamily="2" charset="-122"/>
                <a:ea typeface="STXinwei" pitchFamily="2" charset="-122"/>
              </a:rPr>
              <a:t>13</a:t>
            </a:r>
            <a:r>
              <a:rPr lang="zh-CN" altLang="en-US" dirty="0">
                <a:latin typeface="STXinwei" pitchFamily="2" charset="-122"/>
                <a:ea typeface="STXinwei" pitchFamily="2" charset="-122"/>
              </a:rPr>
              <a:t>位，指定</a:t>
            </a:r>
            <a:r>
              <a:rPr lang="en-US" altLang="zh-CN" dirty="0">
                <a:latin typeface="STXinwei" pitchFamily="2" charset="-122"/>
                <a:ea typeface="STXinwei" pitchFamily="2" charset="-122"/>
              </a:rPr>
              <a:t>GDT/LDT</a:t>
            </a:r>
            <a:r>
              <a:rPr lang="zh-CN" altLang="en-US" dirty="0">
                <a:latin typeface="STXinwei" pitchFamily="2" charset="-122"/>
                <a:ea typeface="STXinwei" pitchFamily="2" charset="-122"/>
              </a:rPr>
              <a:t>表中相应的段描述符</a:t>
            </a:r>
            <a:endParaRPr lang="zh-CN" altLang="en-US" dirty="0">
              <a:latin typeface="STXinwei" pitchFamily="2" charset="-122"/>
              <a:ea typeface="STXinwei" pitchFamily="2" charset="-122"/>
            </a:endParaRPr>
          </a:p>
          <a:p>
            <a:pPr lvl="2"/>
            <a:r>
              <a:rPr lang="en-US" altLang="zh-CN" dirty="0">
                <a:latin typeface="STXinwei" pitchFamily="2" charset="-122"/>
                <a:ea typeface="STXinwei" pitchFamily="2" charset="-122"/>
              </a:rPr>
              <a:t>TI</a:t>
            </a:r>
            <a:r>
              <a:rPr lang="en-US" altLang="en-US" dirty="0">
                <a:latin typeface="STXinwei" pitchFamily="2" charset="-122"/>
                <a:ea typeface="STXinwei" pitchFamily="2" charset="-122"/>
              </a:rPr>
              <a:t>(Table Indicator) </a:t>
            </a:r>
            <a:endParaRPr lang="en-US" altLang="zh-CN" dirty="0">
              <a:latin typeface="STXinwei" pitchFamily="2" charset="-122"/>
              <a:ea typeface="STXinwei" pitchFamily="2" charset="-122"/>
            </a:endParaRPr>
          </a:p>
          <a:p>
            <a:pPr lvl="3"/>
            <a:r>
              <a:rPr lang="en-US" altLang="zh-CN" dirty="0">
                <a:latin typeface="STXinwei" pitchFamily="2" charset="-122"/>
                <a:ea typeface="STXinwei" pitchFamily="2" charset="-122"/>
              </a:rPr>
              <a:t>1</a:t>
            </a:r>
            <a:r>
              <a:rPr lang="zh-CN" altLang="en-US" dirty="0">
                <a:latin typeface="STXinwei" pitchFamily="2" charset="-122"/>
                <a:ea typeface="STXinwei" pitchFamily="2" charset="-122"/>
              </a:rPr>
              <a:t>位，指明段描述符在</a:t>
            </a:r>
            <a:r>
              <a:rPr lang="en-US" altLang="zh-CN" dirty="0">
                <a:latin typeface="STXinwei" pitchFamily="2" charset="-122"/>
                <a:ea typeface="STXinwei" pitchFamily="2" charset="-122"/>
              </a:rPr>
              <a:t>GDT</a:t>
            </a:r>
            <a:r>
              <a:rPr lang="zh-CN" altLang="en-US" dirty="0">
                <a:latin typeface="STXinwei" pitchFamily="2" charset="-122"/>
                <a:ea typeface="STXinwei" pitchFamily="2" charset="-122"/>
              </a:rPr>
              <a:t>（</a:t>
            </a:r>
            <a:r>
              <a:rPr lang="en-US" altLang="zh-CN" dirty="0">
                <a:latin typeface="STXinwei" pitchFamily="2" charset="-122"/>
                <a:ea typeface="STXinwei" pitchFamily="2" charset="-122"/>
              </a:rPr>
              <a:t>TI=0</a:t>
            </a:r>
            <a:r>
              <a:rPr lang="zh-CN" altLang="en-US" dirty="0">
                <a:latin typeface="STXinwei" pitchFamily="2" charset="-122"/>
                <a:ea typeface="STXinwei" pitchFamily="2" charset="-122"/>
              </a:rPr>
              <a:t>）或</a:t>
            </a:r>
            <a:r>
              <a:rPr lang="en-US" altLang="zh-CN" dirty="0">
                <a:latin typeface="STXinwei" pitchFamily="2" charset="-122"/>
                <a:ea typeface="STXinwei" pitchFamily="2" charset="-122"/>
              </a:rPr>
              <a:t>LDT</a:t>
            </a:r>
            <a:r>
              <a:rPr lang="zh-CN" altLang="en-US" dirty="0">
                <a:latin typeface="STXinwei" pitchFamily="2" charset="-122"/>
                <a:ea typeface="STXinwei" pitchFamily="2" charset="-122"/>
              </a:rPr>
              <a:t>（</a:t>
            </a:r>
            <a:r>
              <a:rPr lang="en-US" altLang="zh-CN" dirty="0">
                <a:latin typeface="STXinwei" pitchFamily="2" charset="-122"/>
                <a:ea typeface="STXinwei" pitchFamily="2" charset="-122"/>
              </a:rPr>
              <a:t>TI=1</a:t>
            </a:r>
            <a:r>
              <a:rPr lang="zh-CN" altLang="en-US" dirty="0">
                <a:latin typeface="STXinwei" pitchFamily="2" charset="-122"/>
                <a:ea typeface="STXinwei" pitchFamily="2" charset="-122"/>
              </a:rPr>
              <a:t>）中</a:t>
            </a:r>
            <a:endParaRPr lang="zh-CN" altLang="en-US" dirty="0">
              <a:latin typeface="STXinwei" pitchFamily="2" charset="-122"/>
              <a:ea typeface="STXinwei" pitchFamily="2" charset="-122"/>
            </a:endParaRPr>
          </a:p>
          <a:p>
            <a:pPr lvl="2"/>
            <a:r>
              <a:rPr lang="en-US" altLang="zh-CN" dirty="0">
                <a:latin typeface="STXinwei" pitchFamily="2" charset="-122"/>
                <a:ea typeface="STXinwei" pitchFamily="2" charset="-122"/>
              </a:rPr>
              <a:t>RPL(Request Privilege Level)</a:t>
            </a:r>
            <a:endParaRPr lang="en-US" altLang="zh-CN" dirty="0">
              <a:latin typeface="STXinwei" pitchFamily="2" charset="-122"/>
              <a:ea typeface="STXinwei" pitchFamily="2" charset="-122"/>
            </a:endParaRPr>
          </a:p>
          <a:p>
            <a:pPr lvl="3"/>
            <a:r>
              <a:rPr lang="en-US" altLang="zh-CN" dirty="0">
                <a:latin typeface="STXinwei" pitchFamily="2" charset="-122"/>
                <a:ea typeface="STXinwei" pitchFamily="2" charset="-122"/>
              </a:rPr>
              <a:t>2</a:t>
            </a:r>
            <a:r>
              <a:rPr lang="zh-CN" altLang="en-US" dirty="0">
                <a:latin typeface="STXinwei" pitchFamily="2" charset="-122"/>
                <a:ea typeface="STXinwei" pitchFamily="2" charset="-122"/>
              </a:rPr>
              <a:t>位，当相应段选择符装入到</a:t>
            </a:r>
            <a:r>
              <a:rPr lang="en-US" altLang="zh-CN" dirty="0" err="1">
                <a:latin typeface="STXinwei" pitchFamily="2" charset="-122"/>
                <a:ea typeface="STXinwei" pitchFamily="2" charset="-122"/>
              </a:rPr>
              <a:t>cs</a:t>
            </a:r>
            <a:r>
              <a:rPr lang="zh-CN" altLang="en-US" dirty="0">
                <a:latin typeface="STXinwei" pitchFamily="2" charset="-122"/>
                <a:ea typeface="STXinwei" pitchFamily="2" charset="-122"/>
              </a:rPr>
              <a:t>寄存器中时，指明</a:t>
            </a:r>
            <a:r>
              <a:rPr lang="en-US" altLang="zh-CN" dirty="0">
                <a:latin typeface="STXinwei" pitchFamily="2" charset="-122"/>
                <a:ea typeface="STXinwei" pitchFamily="2" charset="-122"/>
              </a:rPr>
              <a:t>CPU</a:t>
            </a:r>
            <a:r>
              <a:rPr lang="zh-CN" altLang="en-US" dirty="0">
                <a:latin typeface="STXinwei" pitchFamily="2" charset="-122"/>
                <a:ea typeface="STXinwei" pitchFamily="2" charset="-122"/>
              </a:rPr>
              <a:t>的当前特权级（用户</a:t>
            </a:r>
            <a:r>
              <a:rPr lang="en-US" altLang="zh-CN" dirty="0">
                <a:latin typeface="STXinwei" pitchFamily="2" charset="-122"/>
                <a:ea typeface="STXinwei" pitchFamily="2" charset="-122"/>
              </a:rPr>
              <a:t>/</a:t>
            </a:r>
            <a:r>
              <a:rPr lang="zh-CN" altLang="en-US" dirty="0">
                <a:latin typeface="STXinwei" pitchFamily="2" charset="-122"/>
                <a:ea typeface="STXinwei" pitchFamily="2" charset="-122"/>
              </a:rPr>
              <a:t>内核）</a:t>
            </a:r>
            <a:endParaRPr lang="zh-CN" altLang="en-US" dirty="0">
              <a:latin typeface="STXinwei" pitchFamily="2" charset="-122"/>
              <a:ea typeface="STXinwei" pitchFamily="2"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grpSp>
        <p:nvGrpSpPr>
          <p:cNvPr id="5" name="Group 4"/>
          <p:cNvGrpSpPr/>
          <p:nvPr/>
        </p:nvGrpSpPr>
        <p:grpSpPr bwMode="auto">
          <a:xfrm>
            <a:off x="1438275" y="5412383"/>
            <a:ext cx="6911975" cy="896937"/>
            <a:chOff x="1111" y="1867"/>
            <a:chExt cx="4354" cy="565"/>
          </a:xfrm>
        </p:grpSpPr>
        <p:sp>
          <p:nvSpPr>
            <p:cNvPr id="6" name="Rectangle 5"/>
            <p:cNvSpPr>
              <a:spLocks noChangeArrowheads="1"/>
            </p:cNvSpPr>
            <p:nvPr/>
          </p:nvSpPr>
          <p:spPr bwMode="auto">
            <a:xfrm>
              <a:off x="1192" y="2081"/>
              <a:ext cx="2113" cy="351"/>
            </a:xfrm>
            <a:prstGeom prst="rect">
              <a:avLst/>
            </a:prstGeom>
            <a:solidFill>
              <a:srgbClr val="FFFF99"/>
            </a:solidFill>
            <a:ln w="9525">
              <a:solidFill>
                <a:schemeClr val="tx1"/>
              </a:solidFill>
              <a:miter lim="800000"/>
            </a:ln>
            <a:effectLst/>
          </p:spPr>
          <p:txBody>
            <a:bodyPr wrap="none" anchor="ctr"/>
            <a:lstStyle/>
            <a:p>
              <a:pPr algn="ctr">
                <a:spcBef>
                  <a:spcPct val="0"/>
                </a:spcBef>
                <a:buClrTx/>
                <a:buFontTx/>
                <a:buNone/>
              </a:pPr>
              <a:r>
                <a:rPr kumimoji="0" lang="zh-CN" altLang="en-US" sz="2000" b="1">
                  <a:solidFill>
                    <a:schemeClr val="tx1"/>
                  </a:solidFill>
                  <a:effectLst>
                    <a:outerShdw blurRad="38100" dist="38100" dir="2700000" algn="tl">
                      <a:srgbClr val="000000"/>
                    </a:outerShdw>
                  </a:effectLst>
                  <a:latin typeface="STXinwei" pitchFamily="2" charset="-122"/>
                  <a:ea typeface="STXinwei" pitchFamily="2" charset="-122"/>
                </a:rPr>
                <a:t>索引号</a:t>
              </a:r>
              <a:endParaRPr kumimoji="0" lang="zh-CN" altLang="en-US" sz="2000" b="1">
                <a:solidFill>
                  <a:schemeClr val="tx1"/>
                </a:solidFill>
                <a:effectLst>
                  <a:outerShdw blurRad="38100" dist="38100" dir="2700000" algn="tl">
                    <a:srgbClr val="000000"/>
                  </a:outerShdw>
                </a:effectLst>
                <a:latin typeface="STXinwei" pitchFamily="2" charset="-122"/>
                <a:ea typeface="STXinwei" pitchFamily="2" charset="-122"/>
              </a:endParaRPr>
            </a:p>
          </p:txBody>
        </p:sp>
        <p:sp>
          <p:nvSpPr>
            <p:cNvPr id="7" name="Rectangle 6"/>
            <p:cNvSpPr>
              <a:spLocks noChangeArrowheads="1"/>
            </p:cNvSpPr>
            <p:nvPr/>
          </p:nvSpPr>
          <p:spPr bwMode="auto">
            <a:xfrm>
              <a:off x="3305" y="2081"/>
              <a:ext cx="437" cy="351"/>
            </a:xfrm>
            <a:prstGeom prst="rect">
              <a:avLst/>
            </a:prstGeom>
            <a:solidFill>
              <a:srgbClr val="FFFF99"/>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chemeClr val="tx1"/>
                  </a:solidFill>
                  <a:effectLst>
                    <a:outerShdw blurRad="38100" dist="38100" dir="2700000" algn="tl">
                      <a:srgbClr val="000000"/>
                    </a:outerShdw>
                  </a:effectLst>
                  <a:latin typeface="STXinwei" pitchFamily="2" charset="-122"/>
                  <a:ea typeface="STXinwei" pitchFamily="2" charset="-122"/>
                </a:rPr>
                <a:t>TI</a:t>
              </a:r>
              <a:endParaRPr kumimoji="0" lang="en-US" altLang="zh-CN" sz="2000" b="1">
                <a:solidFill>
                  <a:schemeClr val="tx1"/>
                </a:solidFill>
                <a:effectLst>
                  <a:outerShdw blurRad="38100" dist="38100" dir="2700000" algn="tl">
                    <a:srgbClr val="000000"/>
                  </a:outerShdw>
                </a:effectLst>
                <a:latin typeface="STXinwei" pitchFamily="2" charset="-122"/>
                <a:ea typeface="STXinwei" pitchFamily="2" charset="-122"/>
              </a:endParaRPr>
            </a:p>
          </p:txBody>
        </p:sp>
        <p:sp>
          <p:nvSpPr>
            <p:cNvPr id="8" name="Rectangle 7"/>
            <p:cNvSpPr>
              <a:spLocks noChangeArrowheads="1"/>
            </p:cNvSpPr>
            <p:nvPr/>
          </p:nvSpPr>
          <p:spPr bwMode="auto">
            <a:xfrm>
              <a:off x="3696" y="2081"/>
              <a:ext cx="651" cy="351"/>
            </a:xfrm>
            <a:prstGeom prst="rect">
              <a:avLst/>
            </a:prstGeom>
            <a:solidFill>
              <a:srgbClr val="FFFF99"/>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chemeClr val="tx1"/>
                  </a:solidFill>
                  <a:effectLst>
                    <a:outerShdw blurRad="38100" dist="38100" dir="2700000" algn="tl">
                      <a:srgbClr val="000000"/>
                    </a:outerShdw>
                  </a:effectLst>
                  <a:latin typeface="STXinwei" pitchFamily="2" charset="-122"/>
                  <a:ea typeface="STXinwei" pitchFamily="2" charset="-122"/>
                </a:rPr>
                <a:t>RPL</a:t>
              </a:r>
              <a:endParaRPr kumimoji="0" lang="en-US" altLang="zh-CN" sz="2000" b="1">
                <a:solidFill>
                  <a:schemeClr val="tx1"/>
                </a:solidFill>
                <a:effectLst>
                  <a:outerShdw blurRad="38100" dist="38100" dir="2700000" algn="tl">
                    <a:srgbClr val="000000"/>
                  </a:outerShdw>
                </a:effectLst>
                <a:latin typeface="STXinwei" pitchFamily="2" charset="-122"/>
                <a:ea typeface="STXinwei" pitchFamily="2" charset="-122"/>
              </a:endParaRPr>
            </a:p>
          </p:txBody>
        </p:sp>
        <p:sp>
          <p:nvSpPr>
            <p:cNvPr id="9" name="Text Box 8"/>
            <p:cNvSpPr txBox="1">
              <a:spLocks noChangeArrowheads="1"/>
            </p:cNvSpPr>
            <p:nvPr/>
          </p:nvSpPr>
          <p:spPr bwMode="auto">
            <a:xfrm>
              <a:off x="3016" y="1867"/>
              <a:ext cx="1361" cy="231"/>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STXinwei" pitchFamily="2" charset="-122"/>
                  <a:ea typeface="STXinwei" pitchFamily="2" charset="-122"/>
                </a:rPr>
                <a:t>    3    2    1     0</a:t>
              </a:r>
              <a:endParaRPr kumimoji="0" lang="en-US" altLang="zh-CN" sz="1800">
                <a:solidFill>
                  <a:schemeClr val="tx1"/>
                </a:solidFill>
                <a:effectLst/>
                <a:latin typeface="STXinwei" pitchFamily="2" charset="-122"/>
                <a:ea typeface="STXinwei" pitchFamily="2" charset="-122"/>
              </a:endParaRPr>
            </a:p>
          </p:txBody>
        </p:sp>
        <p:sp>
          <p:nvSpPr>
            <p:cNvPr id="10" name="Text Box 9"/>
            <p:cNvSpPr txBox="1">
              <a:spLocks noChangeArrowheads="1"/>
            </p:cNvSpPr>
            <p:nvPr/>
          </p:nvSpPr>
          <p:spPr bwMode="auto">
            <a:xfrm>
              <a:off x="1111" y="1888"/>
              <a:ext cx="772" cy="231"/>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STXinwei" pitchFamily="2" charset="-122"/>
                  <a:ea typeface="STXinwei" pitchFamily="2" charset="-122"/>
                </a:rPr>
                <a:t>15</a:t>
              </a:r>
              <a:endParaRPr kumimoji="0" lang="en-US" altLang="zh-CN" sz="1800">
                <a:solidFill>
                  <a:schemeClr val="tx1"/>
                </a:solidFill>
                <a:effectLst/>
                <a:latin typeface="STXinwei" pitchFamily="2" charset="-122"/>
                <a:ea typeface="STXinwei" pitchFamily="2" charset="-122"/>
              </a:endParaRPr>
            </a:p>
          </p:txBody>
        </p:sp>
        <p:sp>
          <p:nvSpPr>
            <p:cNvPr id="11" name="Text Box 10"/>
            <p:cNvSpPr txBox="1">
              <a:spLocks noChangeArrowheads="1"/>
            </p:cNvSpPr>
            <p:nvPr/>
          </p:nvSpPr>
          <p:spPr bwMode="auto">
            <a:xfrm>
              <a:off x="4377" y="2128"/>
              <a:ext cx="1088" cy="250"/>
            </a:xfrm>
            <a:prstGeom prst="rect">
              <a:avLst/>
            </a:prstGeom>
            <a:noFill/>
            <a:ln w="9525">
              <a:noFill/>
              <a:miter lim="800000"/>
            </a:ln>
            <a:effectLst/>
          </p:spPr>
          <p:txBody>
            <a:bodyPr>
              <a:spAutoFit/>
            </a:bodyPr>
            <a:lstStyle/>
            <a:p>
              <a:pPr>
                <a:spcBef>
                  <a:spcPct val="50000"/>
                </a:spcBef>
                <a:buClrTx/>
                <a:buFontTx/>
                <a:buNone/>
              </a:pPr>
              <a:r>
                <a:rPr kumimoji="0" lang="zh-CN" altLang="en-US" sz="2000" b="1">
                  <a:solidFill>
                    <a:srgbClr val="0000FF"/>
                  </a:solidFill>
                  <a:effectLst>
                    <a:outerShdw blurRad="38100" dist="38100" dir="2700000" algn="tl">
                      <a:srgbClr val="C0C0C0"/>
                    </a:outerShdw>
                  </a:effectLst>
                  <a:latin typeface="STXinwei" pitchFamily="2" charset="-122"/>
                  <a:ea typeface="STXinwei" pitchFamily="2" charset="-122"/>
                </a:rPr>
                <a:t>段选择子格式</a:t>
              </a:r>
              <a:endParaRPr kumimoji="0" lang="zh-CN" altLang="en-US" sz="2000" b="1">
                <a:solidFill>
                  <a:srgbClr val="0000FF"/>
                </a:solidFill>
                <a:effectLst>
                  <a:outerShdw blurRad="38100" dist="38100" dir="2700000" algn="tl">
                    <a:srgbClr val="C0C0C0"/>
                  </a:outerShdw>
                </a:effectLst>
                <a:latin typeface="STXinwei" pitchFamily="2" charset="-122"/>
                <a:ea typeface="STXinwei" pitchFamily="2" charset="-122"/>
              </a:endParaRPr>
            </a:p>
          </p:txBody>
        </p:sp>
      </p:grpSp>
    </p:spTree>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i386</a:t>
            </a:r>
            <a:r>
              <a:rPr lang="zh-CN" altLang="en-US" dirty="0"/>
              <a:t>的段寄存器</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latin typeface="STXinwei" pitchFamily="2" charset="-122"/>
                <a:ea typeface="STXinwei" pitchFamily="2" charset="-122"/>
              </a:rPr>
              <a:t>共</a:t>
            </a:r>
            <a:r>
              <a:rPr lang="en-US" altLang="zh-CN" dirty="0">
                <a:latin typeface="STXinwei" pitchFamily="2" charset="-122"/>
                <a:ea typeface="STXinwei" pitchFamily="2" charset="-122"/>
              </a:rPr>
              <a:t>6</a:t>
            </a:r>
            <a:r>
              <a:rPr lang="zh-CN" altLang="en-US" dirty="0">
                <a:latin typeface="STXinwei" pitchFamily="2" charset="-122"/>
                <a:ea typeface="STXinwei" pitchFamily="2" charset="-122"/>
              </a:rPr>
              <a:t>个段寄存器，每个寄存器</a:t>
            </a:r>
            <a:r>
              <a:rPr lang="en-US" altLang="zh-CN" dirty="0">
                <a:latin typeface="STXinwei" pitchFamily="2" charset="-122"/>
                <a:ea typeface="STXinwei" pitchFamily="2" charset="-122"/>
              </a:rPr>
              <a:t>16</a:t>
            </a:r>
            <a:r>
              <a:rPr lang="zh-CN" altLang="en-US" dirty="0">
                <a:latin typeface="STXinwei" pitchFamily="2" charset="-122"/>
                <a:ea typeface="STXinwei" pitchFamily="2" charset="-122"/>
              </a:rPr>
              <a:t>位</a:t>
            </a:r>
            <a:endParaRPr lang="zh-CN" altLang="en-US" dirty="0">
              <a:latin typeface="STXinwei" pitchFamily="2" charset="-122"/>
              <a:ea typeface="STXinwei" pitchFamily="2" charset="-122"/>
            </a:endParaRPr>
          </a:p>
          <a:p>
            <a:pPr lvl="1"/>
            <a:r>
              <a:rPr lang="en-US" altLang="zh-CN" dirty="0">
                <a:latin typeface="STXinwei" pitchFamily="2" charset="-122"/>
                <a:ea typeface="STXinwei" pitchFamily="2" charset="-122"/>
              </a:rPr>
              <a:t>CS</a:t>
            </a:r>
            <a:r>
              <a:rPr lang="zh-CN" altLang="en-US" dirty="0">
                <a:latin typeface="STXinwei" pitchFamily="2" charset="-122"/>
                <a:ea typeface="STXinwei" pitchFamily="2" charset="-122"/>
              </a:rPr>
              <a:t>：</a:t>
            </a:r>
            <a:r>
              <a:rPr lang="zh-CN" altLang="en-US" dirty="0">
                <a:solidFill>
                  <a:srgbClr val="FF0000"/>
                </a:solidFill>
                <a:latin typeface="STXinwei" pitchFamily="2" charset="-122"/>
                <a:ea typeface="STXinwei" pitchFamily="2" charset="-122"/>
              </a:rPr>
              <a:t>代码段</a:t>
            </a:r>
            <a:r>
              <a:rPr lang="zh-CN" altLang="en-US" dirty="0">
                <a:latin typeface="STXinwei" pitchFamily="2" charset="-122"/>
                <a:ea typeface="STXinwei" pitchFamily="2" charset="-122"/>
              </a:rPr>
              <a:t>寄存器，指向存放程序指令的段</a:t>
            </a:r>
            <a:endParaRPr lang="zh-CN" altLang="en-US" dirty="0">
              <a:latin typeface="STXinwei" pitchFamily="2" charset="-122"/>
              <a:ea typeface="STXinwei" pitchFamily="2" charset="-122"/>
            </a:endParaRPr>
          </a:p>
          <a:p>
            <a:pPr lvl="2"/>
            <a:r>
              <a:rPr lang="zh-CN" altLang="en-US" dirty="0">
                <a:latin typeface="STXinwei" pitchFamily="2" charset="-122"/>
                <a:ea typeface="STXinwei" pitchFamily="2" charset="-122"/>
              </a:rPr>
              <a:t>包含一个两位的域，指明</a:t>
            </a:r>
            <a:r>
              <a:rPr lang="en-US" altLang="zh-CN" dirty="0">
                <a:latin typeface="STXinwei" pitchFamily="2" charset="-122"/>
                <a:ea typeface="STXinwei" pitchFamily="2" charset="-122"/>
              </a:rPr>
              <a:t>CPU</a:t>
            </a:r>
            <a:r>
              <a:rPr lang="zh-CN" altLang="en-US" dirty="0">
                <a:latin typeface="STXinwei" pitchFamily="2" charset="-122"/>
                <a:ea typeface="STXinwei" pitchFamily="2" charset="-122"/>
              </a:rPr>
              <a:t>的</a:t>
            </a:r>
            <a:r>
              <a:rPr lang="zh-CN" altLang="en-US" dirty="0">
                <a:solidFill>
                  <a:srgbClr val="FF0000"/>
                </a:solidFill>
                <a:latin typeface="STXinwei" pitchFamily="2" charset="-122"/>
                <a:ea typeface="STXinwei" pitchFamily="2" charset="-122"/>
              </a:rPr>
              <a:t>当前特权级</a:t>
            </a:r>
            <a:r>
              <a:rPr lang="en-US" altLang="zh-CN" dirty="0">
                <a:solidFill>
                  <a:srgbClr val="FF0000"/>
                </a:solidFill>
                <a:latin typeface="STXinwei" pitchFamily="2" charset="-122"/>
                <a:ea typeface="STXinwei" pitchFamily="2" charset="-122"/>
              </a:rPr>
              <a:t>CPL</a:t>
            </a:r>
            <a:endParaRPr lang="en-US" altLang="zh-CN" dirty="0">
              <a:latin typeface="STXinwei" pitchFamily="2" charset="-122"/>
              <a:ea typeface="STXinwei" pitchFamily="2" charset="-122"/>
            </a:endParaRPr>
          </a:p>
          <a:p>
            <a:pPr lvl="3"/>
            <a:r>
              <a:rPr lang="en-US" altLang="zh-CN" dirty="0">
                <a:latin typeface="STXinwei" pitchFamily="2" charset="-122"/>
                <a:ea typeface="STXinwei" pitchFamily="2" charset="-122"/>
              </a:rPr>
              <a:t>0</a:t>
            </a:r>
            <a:r>
              <a:rPr lang="zh-CN" altLang="en-US" dirty="0">
                <a:latin typeface="STXinwei" pitchFamily="2" charset="-122"/>
                <a:ea typeface="STXinwei" pitchFamily="2" charset="-122"/>
              </a:rPr>
              <a:t>：代表最高优先级</a:t>
            </a:r>
            <a:endParaRPr lang="en-US" altLang="zh-CN" dirty="0">
              <a:latin typeface="STXinwei" pitchFamily="2" charset="-122"/>
              <a:ea typeface="STXinwei" pitchFamily="2" charset="-122"/>
            </a:endParaRPr>
          </a:p>
          <a:p>
            <a:pPr lvl="3"/>
            <a:r>
              <a:rPr lang="en-US" altLang="zh-CN" dirty="0">
                <a:latin typeface="STXinwei" pitchFamily="2" charset="-122"/>
                <a:ea typeface="STXinwei" pitchFamily="2" charset="-122"/>
              </a:rPr>
              <a:t>3</a:t>
            </a:r>
            <a:r>
              <a:rPr lang="zh-CN" altLang="en-US" dirty="0">
                <a:latin typeface="STXinwei" pitchFamily="2" charset="-122"/>
                <a:ea typeface="STXinwei" pitchFamily="2" charset="-122"/>
              </a:rPr>
              <a:t>：代表最低优先级</a:t>
            </a:r>
            <a:endParaRPr lang="zh-CN" altLang="en-US" dirty="0">
              <a:latin typeface="STXinwei" pitchFamily="2" charset="-122"/>
              <a:ea typeface="STXinwei" pitchFamily="2" charset="-122"/>
            </a:endParaRPr>
          </a:p>
          <a:p>
            <a:pPr lvl="1"/>
            <a:r>
              <a:rPr lang="en-US" altLang="zh-CN" dirty="0">
                <a:latin typeface="STXinwei" pitchFamily="2" charset="-122"/>
                <a:ea typeface="STXinwei" pitchFamily="2" charset="-122"/>
              </a:rPr>
              <a:t>SS</a:t>
            </a:r>
            <a:r>
              <a:rPr lang="zh-CN" altLang="en-US" dirty="0">
                <a:latin typeface="STXinwei" pitchFamily="2" charset="-122"/>
                <a:ea typeface="STXinwei" pitchFamily="2" charset="-122"/>
              </a:rPr>
              <a:t>：</a:t>
            </a:r>
            <a:r>
              <a:rPr lang="zh-CN" altLang="en-US" dirty="0">
                <a:solidFill>
                  <a:srgbClr val="FF0000"/>
                </a:solidFill>
                <a:latin typeface="STXinwei" pitchFamily="2" charset="-122"/>
                <a:ea typeface="STXinwei" pitchFamily="2" charset="-122"/>
              </a:rPr>
              <a:t>堆栈段</a:t>
            </a:r>
            <a:r>
              <a:rPr lang="zh-CN" altLang="en-US" dirty="0">
                <a:latin typeface="STXinwei" pitchFamily="2" charset="-122"/>
                <a:ea typeface="STXinwei" pitchFamily="2" charset="-122"/>
              </a:rPr>
              <a:t>寄存器，指向存放当前堆栈的段</a:t>
            </a:r>
            <a:endParaRPr lang="zh-CN" altLang="en-US" dirty="0">
              <a:latin typeface="STXinwei" pitchFamily="2" charset="-122"/>
              <a:ea typeface="STXinwei" pitchFamily="2" charset="-122"/>
            </a:endParaRPr>
          </a:p>
          <a:p>
            <a:pPr lvl="1"/>
            <a:r>
              <a:rPr lang="en-US" altLang="zh-CN" dirty="0">
                <a:latin typeface="STXinwei" pitchFamily="2" charset="-122"/>
                <a:ea typeface="STXinwei" pitchFamily="2" charset="-122"/>
              </a:rPr>
              <a:t>DS</a:t>
            </a:r>
            <a:r>
              <a:rPr lang="zh-CN" altLang="en-US" dirty="0">
                <a:latin typeface="STXinwei" pitchFamily="2" charset="-122"/>
                <a:ea typeface="STXinwei" pitchFamily="2" charset="-122"/>
              </a:rPr>
              <a:t>：</a:t>
            </a:r>
            <a:r>
              <a:rPr lang="zh-CN" altLang="en-US" dirty="0">
                <a:solidFill>
                  <a:srgbClr val="FF0000"/>
                </a:solidFill>
                <a:latin typeface="STXinwei" pitchFamily="2" charset="-122"/>
                <a:ea typeface="STXinwei" pitchFamily="2" charset="-122"/>
              </a:rPr>
              <a:t>数据段</a:t>
            </a:r>
            <a:r>
              <a:rPr lang="zh-CN" altLang="en-US" dirty="0">
                <a:latin typeface="STXinwei" pitchFamily="2" charset="-122"/>
                <a:ea typeface="STXinwei" pitchFamily="2" charset="-122"/>
              </a:rPr>
              <a:t>寄存器，指向存放数据的段</a:t>
            </a:r>
            <a:endParaRPr lang="zh-CN" altLang="en-US" dirty="0">
              <a:latin typeface="STXinwei" pitchFamily="2" charset="-122"/>
              <a:ea typeface="STXinwei" pitchFamily="2" charset="-122"/>
            </a:endParaRPr>
          </a:p>
          <a:p>
            <a:pPr lvl="1"/>
            <a:r>
              <a:rPr lang="en-US" altLang="zh-CN" dirty="0">
                <a:latin typeface="STXinwei" pitchFamily="2" charset="-122"/>
                <a:ea typeface="STXinwei" pitchFamily="2" charset="-122"/>
              </a:rPr>
              <a:t>ES</a:t>
            </a:r>
            <a:r>
              <a:rPr lang="zh-CN" altLang="en-US" dirty="0">
                <a:latin typeface="STXinwei" pitchFamily="2" charset="-122"/>
                <a:ea typeface="STXinwei" pitchFamily="2" charset="-122"/>
              </a:rPr>
              <a:t>、</a:t>
            </a:r>
            <a:r>
              <a:rPr lang="en-US" altLang="zh-CN" dirty="0">
                <a:latin typeface="STXinwei" pitchFamily="2" charset="-122"/>
                <a:ea typeface="STXinwei" pitchFamily="2" charset="-122"/>
              </a:rPr>
              <a:t>FS</a:t>
            </a:r>
            <a:r>
              <a:rPr lang="zh-CN" altLang="en-US" dirty="0">
                <a:latin typeface="STXinwei" pitchFamily="2" charset="-122"/>
                <a:ea typeface="STXinwei" pitchFamily="2" charset="-122"/>
              </a:rPr>
              <a:t>及</a:t>
            </a:r>
            <a:r>
              <a:rPr lang="en-US" altLang="zh-CN" dirty="0">
                <a:latin typeface="STXinwei" pitchFamily="2" charset="-122"/>
                <a:ea typeface="STXinwei" pitchFamily="2" charset="-122"/>
              </a:rPr>
              <a:t>GS</a:t>
            </a:r>
            <a:r>
              <a:rPr lang="zh-CN" altLang="en-US" dirty="0">
                <a:latin typeface="STXinwei" pitchFamily="2" charset="-122"/>
                <a:ea typeface="STXinwei" pitchFamily="2" charset="-122"/>
              </a:rPr>
              <a:t>：附加数据段寄存器</a:t>
            </a:r>
            <a:endParaRPr lang="zh-CN" altLang="en-US" dirty="0">
              <a:latin typeface="STXinwei" pitchFamily="2" charset="-122"/>
              <a:ea typeface="STXinwei" pitchFamily="2" charset="-122"/>
            </a:endParaRPr>
          </a:p>
          <a:p>
            <a:r>
              <a:rPr lang="zh-CN" altLang="en-US" dirty="0">
                <a:latin typeface="STXinwei" pitchFamily="2" charset="-122"/>
                <a:ea typeface="STXinwei" pitchFamily="2" charset="-122"/>
              </a:rPr>
              <a:t>在</a:t>
            </a:r>
            <a:r>
              <a:rPr lang="zh-CN" altLang="en-US" dirty="0">
                <a:solidFill>
                  <a:srgbClr val="0000FF"/>
                </a:solidFill>
                <a:latin typeface="STXinwei" pitchFamily="2" charset="-122"/>
                <a:ea typeface="STXinwei" pitchFamily="2" charset="-122"/>
              </a:rPr>
              <a:t>保护模式</a:t>
            </a:r>
            <a:r>
              <a:rPr lang="zh-CN" altLang="en-US" dirty="0">
                <a:latin typeface="STXinwei" pitchFamily="2" charset="-122"/>
                <a:ea typeface="STXinwei" pitchFamily="2" charset="-122"/>
              </a:rPr>
              <a:t>下，</a:t>
            </a:r>
            <a:r>
              <a:rPr lang="en-US" altLang="zh-CN" dirty="0">
                <a:latin typeface="STXinwei" pitchFamily="2" charset="-122"/>
                <a:ea typeface="STXinwei" pitchFamily="2" charset="-122"/>
              </a:rPr>
              <a:t>16</a:t>
            </a:r>
            <a:r>
              <a:rPr lang="zh-CN" altLang="en-US" dirty="0">
                <a:latin typeface="STXinwei" pitchFamily="2" charset="-122"/>
                <a:ea typeface="STXinwei" pitchFamily="2" charset="-122"/>
              </a:rPr>
              <a:t>位寄存器无法存放</a:t>
            </a:r>
            <a:r>
              <a:rPr lang="en-US" altLang="zh-CN" dirty="0">
                <a:latin typeface="STXinwei" pitchFamily="2" charset="-122"/>
                <a:ea typeface="STXinwei" pitchFamily="2" charset="-122"/>
              </a:rPr>
              <a:t>32</a:t>
            </a:r>
            <a:r>
              <a:rPr lang="zh-CN" altLang="en-US" dirty="0">
                <a:latin typeface="STXinwei" pitchFamily="2" charset="-122"/>
                <a:ea typeface="STXinwei" pitchFamily="2" charset="-122"/>
              </a:rPr>
              <a:t>位</a:t>
            </a:r>
            <a:r>
              <a:rPr lang="zh-CN" altLang="en-US" dirty="0">
                <a:solidFill>
                  <a:srgbClr val="FF0000"/>
                </a:solidFill>
                <a:latin typeface="STXinwei" pitchFamily="2" charset="-122"/>
                <a:ea typeface="STXinwei" pitchFamily="2" charset="-122"/>
              </a:rPr>
              <a:t>段基地址</a:t>
            </a:r>
            <a:endParaRPr lang="en-US" altLang="zh-CN" dirty="0">
              <a:solidFill>
                <a:srgbClr val="FF0000"/>
              </a:solidFill>
              <a:latin typeface="STXinwei" pitchFamily="2" charset="-122"/>
              <a:ea typeface="STXinwei" pitchFamily="2" charset="-122"/>
            </a:endParaRPr>
          </a:p>
          <a:p>
            <a:pPr lvl="1"/>
            <a:r>
              <a:rPr lang="zh-CN" altLang="en-US" dirty="0">
                <a:latin typeface="STXinwei" pitchFamily="2" charset="-122"/>
                <a:ea typeface="STXinwei" pitchFamily="2" charset="-122"/>
              </a:rPr>
              <a:t>段寄存器存放的不是某段的基地址，而是某个段的</a:t>
            </a:r>
            <a:r>
              <a:rPr lang="zh-CN" altLang="en-US" dirty="0">
                <a:solidFill>
                  <a:srgbClr val="FF0000"/>
                </a:solidFill>
                <a:latin typeface="STXinwei" pitchFamily="2" charset="-122"/>
                <a:ea typeface="STXinwei" pitchFamily="2" charset="-122"/>
              </a:rPr>
              <a:t>选择子</a:t>
            </a:r>
            <a:r>
              <a:rPr lang="zh-CN" altLang="en-US" dirty="0">
                <a:latin typeface="STXinwei" pitchFamily="2" charset="-122"/>
                <a:ea typeface="STXinwei" pitchFamily="2" charset="-122"/>
              </a:rPr>
              <a:t>（</a:t>
            </a:r>
            <a:r>
              <a:rPr lang="en-US" altLang="zh-CN" dirty="0">
                <a:latin typeface="STXinwei" pitchFamily="2" charset="-122"/>
                <a:ea typeface="STXinwei" pitchFamily="2" charset="-122"/>
              </a:rPr>
              <a:t>Selector</a:t>
            </a:r>
            <a:r>
              <a:rPr lang="zh-CN" altLang="en-US" dirty="0">
                <a:latin typeface="STXinwei" pitchFamily="2" charset="-122"/>
                <a:ea typeface="STXinwei" pitchFamily="2" charset="-122"/>
              </a:rPr>
              <a:t>）</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段基地址存放在</a:t>
            </a:r>
            <a:r>
              <a:rPr lang="zh-CN" altLang="en-US" dirty="0">
                <a:solidFill>
                  <a:srgbClr val="FF0000"/>
                </a:solidFill>
                <a:latin typeface="STXinwei" pitchFamily="2" charset="-122"/>
                <a:ea typeface="STXinwei" pitchFamily="2" charset="-122"/>
              </a:rPr>
              <a:t>段描述符表</a:t>
            </a:r>
            <a:r>
              <a:rPr lang="zh-CN" altLang="en-US" dirty="0">
                <a:latin typeface="STXinwei" pitchFamily="2" charset="-122"/>
                <a:ea typeface="STXinwei" pitchFamily="2" charset="-122"/>
              </a:rPr>
              <a:t>中</a:t>
            </a:r>
            <a:endParaRPr kumimoji="1" lang="zh-CN" altLang="en-US" dirty="0">
              <a:latin typeface="STXinwei" pitchFamily="2" charset="-122"/>
              <a:ea typeface="STXinwei" pitchFamily="2"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i386</a:t>
            </a:r>
            <a:r>
              <a:rPr lang="zh-CN" altLang="en-US" dirty="0"/>
              <a:t>中的状态</a:t>
            </a:r>
            <a:r>
              <a:rPr lang="en-US" altLang="zh-CN" dirty="0"/>
              <a:t>/</a:t>
            </a:r>
            <a:r>
              <a:rPr lang="zh-CN" altLang="en-US" dirty="0"/>
              <a:t>控制寄存器 </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latin typeface="STXinwei" pitchFamily="2" charset="-122"/>
                <a:ea typeface="STXinwei" pitchFamily="2" charset="-122"/>
              </a:rPr>
              <a:t>由标志寄存器</a:t>
            </a:r>
            <a:r>
              <a:rPr lang="en-US" altLang="zh-CN" dirty="0">
                <a:solidFill>
                  <a:srgbClr val="FF0000"/>
                </a:solidFill>
                <a:latin typeface="STXinwei" pitchFamily="2" charset="-122"/>
                <a:ea typeface="STXinwei" pitchFamily="2" charset="-122"/>
              </a:rPr>
              <a:t>EFLAGS</a:t>
            </a:r>
            <a:r>
              <a:rPr lang="zh-CN" altLang="en-US" dirty="0">
                <a:latin typeface="STXinwei" pitchFamily="2" charset="-122"/>
                <a:ea typeface="STXinwei" pitchFamily="2" charset="-122"/>
              </a:rPr>
              <a:t>、指令指针</a:t>
            </a:r>
            <a:r>
              <a:rPr lang="en-US" altLang="zh-CN" dirty="0">
                <a:solidFill>
                  <a:srgbClr val="FF0000"/>
                </a:solidFill>
                <a:latin typeface="STXinwei" pitchFamily="2" charset="-122"/>
                <a:ea typeface="STXinwei" pitchFamily="2" charset="-122"/>
              </a:rPr>
              <a:t>EIP</a:t>
            </a:r>
            <a:r>
              <a:rPr lang="zh-CN" altLang="en-US" dirty="0">
                <a:latin typeface="STXinwei" pitchFamily="2" charset="-122"/>
                <a:ea typeface="STXinwei" pitchFamily="2" charset="-122"/>
              </a:rPr>
              <a:t>和</a:t>
            </a:r>
            <a:r>
              <a:rPr lang="en-US" altLang="zh-CN" dirty="0">
                <a:latin typeface="STXinwei" pitchFamily="2" charset="-122"/>
                <a:ea typeface="STXinwei" pitchFamily="2" charset="-122"/>
              </a:rPr>
              <a:t>4</a:t>
            </a:r>
            <a:r>
              <a:rPr lang="zh-CN" altLang="en-US" dirty="0">
                <a:latin typeface="STXinwei" pitchFamily="2" charset="-122"/>
                <a:ea typeface="STXinwei" pitchFamily="2" charset="-122"/>
              </a:rPr>
              <a:t>个控制寄存器组成 </a:t>
            </a:r>
            <a:endParaRPr lang="zh-CN" altLang="en-US" dirty="0">
              <a:latin typeface="STXinwei" pitchFamily="2" charset="-122"/>
              <a:ea typeface="STXinwei" pitchFamily="2"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Picture 4"/>
          <p:cNvPicPr>
            <a:picLocks noChangeAspect="1" noChangeArrowheads="1"/>
          </p:cNvPicPr>
          <p:nvPr/>
        </p:nvPicPr>
        <p:blipFill>
          <a:blip r:embed="rId1" cstate="print"/>
          <a:srcRect/>
          <a:stretch>
            <a:fillRect/>
          </a:stretch>
        </p:blipFill>
        <p:spPr bwMode="auto">
          <a:xfrm>
            <a:off x="2555875" y="2420938"/>
            <a:ext cx="3671888" cy="3317875"/>
          </a:xfrm>
          <a:prstGeom prst="rect">
            <a:avLst/>
          </a:prstGeom>
          <a:noFill/>
        </p:spPr>
      </p:pic>
      <p:sp>
        <p:nvSpPr>
          <p:cNvPr id="6" name="Oval 5"/>
          <p:cNvSpPr>
            <a:spLocks noChangeArrowheads="1"/>
          </p:cNvSpPr>
          <p:nvPr/>
        </p:nvSpPr>
        <p:spPr bwMode="auto">
          <a:xfrm>
            <a:off x="1908175" y="3644900"/>
            <a:ext cx="4176713" cy="1944688"/>
          </a:xfrm>
          <a:prstGeom prst="ellipse">
            <a:avLst/>
          </a:prstGeom>
          <a:noFill/>
          <a:ln w="28575">
            <a:solidFill>
              <a:srgbClr val="FF0000"/>
            </a:solidFill>
            <a:prstDash val="sysDot"/>
            <a:round/>
          </a:ln>
          <a:effectLst/>
        </p:spPr>
        <p:txBody>
          <a:bodyPr wrap="none" anchor="ctr">
            <a:spAutoFit/>
          </a:bodyPr>
          <a:lstStyle/>
          <a:p>
            <a:endParaRPr lang="zh-CN" altLang="en-US"/>
          </a:p>
        </p:txBody>
      </p:sp>
    </p:spTree>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CR0</a:t>
            </a:r>
            <a:r>
              <a:rPr lang="zh-CN" altLang="en-US" dirty="0"/>
              <a:t>控制寄存器 </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t>机器状态字</a:t>
            </a:r>
            <a:endParaRPr lang="zh-CN" altLang="en-US" dirty="0"/>
          </a:p>
          <a:p>
            <a:pPr lvl="1"/>
            <a:r>
              <a:rPr lang="en-US" altLang="zh-CN" dirty="0">
                <a:latin typeface="STXinwei" pitchFamily="2" charset="-122"/>
                <a:ea typeface="STXinwei" pitchFamily="2" charset="-122"/>
              </a:rPr>
              <a:t>PE(Protected Enable)</a:t>
            </a:r>
            <a:r>
              <a:rPr lang="zh-CN" altLang="en-US" dirty="0">
                <a:latin typeface="STXinwei" pitchFamily="2" charset="-122"/>
                <a:ea typeface="STXinwei" pitchFamily="2" charset="-122"/>
              </a:rPr>
              <a:t>：用于启动保护模式</a:t>
            </a:r>
            <a:endParaRPr lang="zh-CN" altLang="en-US" dirty="0">
              <a:latin typeface="STXinwei" pitchFamily="2" charset="-122"/>
              <a:ea typeface="STXinwei" pitchFamily="2" charset="-122"/>
            </a:endParaRPr>
          </a:p>
          <a:p>
            <a:pPr lvl="2"/>
            <a:r>
              <a:rPr lang="en-US" altLang="zh-CN" dirty="0">
                <a:latin typeface="STXinwei" pitchFamily="2" charset="-122"/>
                <a:ea typeface="STXinwei" pitchFamily="2" charset="-122"/>
              </a:rPr>
              <a:t>PE=1</a:t>
            </a:r>
            <a:r>
              <a:rPr lang="zh-CN" altLang="en-US" dirty="0">
                <a:latin typeface="STXinwei" pitchFamily="2" charset="-122"/>
                <a:ea typeface="STXinwei" pitchFamily="2" charset="-122"/>
              </a:rPr>
              <a:t>：启动保护模式</a:t>
            </a:r>
            <a:endParaRPr lang="zh-CN" altLang="en-US" dirty="0">
              <a:latin typeface="STXinwei" pitchFamily="2" charset="-122"/>
              <a:ea typeface="STXinwei" pitchFamily="2" charset="-122"/>
            </a:endParaRPr>
          </a:p>
          <a:p>
            <a:pPr lvl="2"/>
            <a:r>
              <a:rPr lang="en-US" altLang="zh-CN" dirty="0">
                <a:latin typeface="STXinwei" pitchFamily="2" charset="-122"/>
                <a:ea typeface="STXinwei" pitchFamily="2" charset="-122"/>
              </a:rPr>
              <a:t>PE=0</a:t>
            </a:r>
            <a:r>
              <a:rPr lang="zh-CN" altLang="en-US" dirty="0">
                <a:latin typeface="STXinwei" pitchFamily="2" charset="-122"/>
                <a:ea typeface="STXinwei" pitchFamily="2" charset="-122"/>
              </a:rPr>
              <a:t>：实模式下运行</a:t>
            </a:r>
            <a:endParaRPr lang="zh-CN" altLang="en-US" dirty="0">
              <a:latin typeface="STXinwei" pitchFamily="2" charset="-122"/>
              <a:ea typeface="STXinwei" pitchFamily="2" charset="-122"/>
            </a:endParaRPr>
          </a:p>
          <a:p>
            <a:pPr lvl="1"/>
            <a:r>
              <a:rPr lang="en-US" altLang="zh-CN" dirty="0">
                <a:latin typeface="STXinwei" pitchFamily="2" charset="-122"/>
                <a:ea typeface="STXinwei" pitchFamily="2" charset="-122"/>
              </a:rPr>
              <a:t>PG(Paging Enable)</a:t>
            </a:r>
            <a:r>
              <a:rPr lang="zh-CN" altLang="en-US" dirty="0">
                <a:latin typeface="STXinwei" pitchFamily="2" charset="-122"/>
                <a:ea typeface="STXinwei" pitchFamily="2" charset="-122"/>
              </a:rPr>
              <a:t>：分页允许位</a:t>
            </a:r>
            <a:endParaRPr lang="zh-CN" altLang="en-US" dirty="0">
              <a:latin typeface="STXinwei" pitchFamily="2" charset="-122"/>
              <a:ea typeface="STXinwei" pitchFamily="2" charset="-122"/>
            </a:endParaRPr>
          </a:p>
          <a:p>
            <a:pPr lvl="2"/>
            <a:r>
              <a:rPr lang="zh-CN" altLang="en-US" dirty="0">
                <a:latin typeface="STXinwei" pitchFamily="2" charset="-122"/>
                <a:ea typeface="STXinwei" pitchFamily="2" charset="-122"/>
              </a:rPr>
              <a:t>表示芯片上的分页部件是否允许工作</a:t>
            </a:r>
            <a:endParaRPr kumimoji="1" lang="zh-CN" altLang="en-US" dirty="0">
              <a:latin typeface="STXinwei" pitchFamily="2" charset="-122"/>
              <a:ea typeface="STXinwei" pitchFamily="2"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Picture 5"/>
          <p:cNvPicPr>
            <a:picLocks noChangeAspect="1" noChangeArrowheads="1"/>
          </p:cNvPicPr>
          <p:nvPr/>
        </p:nvPicPr>
        <p:blipFill>
          <a:blip r:embed="rId1" cstate="print"/>
          <a:srcRect/>
          <a:stretch>
            <a:fillRect/>
          </a:stretch>
        </p:blipFill>
        <p:spPr bwMode="auto">
          <a:xfrm>
            <a:off x="539750" y="4508500"/>
            <a:ext cx="5040313" cy="1601788"/>
          </a:xfrm>
          <a:prstGeom prst="rect">
            <a:avLst/>
          </a:prstGeom>
          <a:noFill/>
        </p:spPr>
      </p:pic>
      <p:pic>
        <p:nvPicPr>
          <p:cNvPr id="6" name="Picture 6" descr="图4"/>
          <p:cNvPicPr>
            <a:picLocks noChangeAspect="1" noChangeArrowheads="1"/>
          </p:cNvPicPr>
          <p:nvPr/>
        </p:nvPicPr>
        <p:blipFill>
          <a:blip r:embed="rId2" cstate="print"/>
          <a:srcRect/>
          <a:stretch>
            <a:fillRect/>
          </a:stretch>
        </p:blipFill>
        <p:spPr bwMode="auto">
          <a:xfrm>
            <a:off x="5724525" y="4508500"/>
            <a:ext cx="3240088" cy="1611313"/>
          </a:xfrm>
          <a:prstGeom prst="rect">
            <a:avLst/>
          </a:prstGeom>
          <a:noFill/>
          <a:ln w="9525">
            <a:noFill/>
            <a:miter lim="800000"/>
            <a:headEnd/>
            <a:tailEnd/>
          </a:ln>
        </p:spPr>
      </p:pic>
      <p:sp>
        <p:nvSpPr>
          <p:cNvPr id="7" name="Oval 7"/>
          <p:cNvSpPr>
            <a:spLocks noChangeArrowheads="1"/>
          </p:cNvSpPr>
          <p:nvPr/>
        </p:nvSpPr>
        <p:spPr bwMode="auto">
          <a:xfrm>
            <a:off x="5253038" y="5734050"/>
            <a:ext cx="288925" cy="358775"/>
          </a:xfrm>
          <a:prstGeom prst="ellipse">
            <a:avLst/>
          </a:prstGeom>
          <a:noFill/>
          <a:ln w="28575">
            <a:solidFill>
              <a:srgbClr val="FF0000"/>
            </a:solidFill>
            <a:prstDash val="sysDot"/>
            <a:round/>
          </a:ln>
          <a:effectLst/>
        </p:spPr>
        <p:txBody>
          <a:bodyPr wrap="none" anchor="ctr">
            <a:spAutoFit/>
          </a:bodyPr>
          <a:lstStyle/>
          <a:p>
            <a:endParaRPr lang="zh-CN" altLang="en-US"/>
          </a:p>
        </p:txBody>
      </p:sp>
      <p:sp>
        <p:nvSpPr>
          <p:cNvPr id="8" name="Oval 8"/>
          <p:cNvSpPr>
            <a:spLocks noChangeArrowheads="1"/>
          </p:cNvSpPr>
          <p:nvPr/>
        </p:nvSpPr>
        <p:spPr bwMode="auto">
          <a:xfrm>
            <a:off x="1014413" y="5780088"/>
            <a:ext cx="288925" cy="358775"/>
          </a:xfrm>
          <a:prstGeom prst="ellipse">
            <a:avLst/>
          </a:prstGeom>
          <a:noFill/>
          <a:ln w="28575">
            <a:solidFill>
              <a:srgbClr val="FF0000"/>
            </a:solidFill>
            <a:prstDash val="sysDot"/>
            <a:round/>
          </a:ln>
          <a:effectLst/>
        </p:spPr>
        <p:txBody>
          <a:bodyPr wrap="none" anchor="ctr">
            <a:spAutoFit/>
          </a:bodyPr>
          <a:lstStyle/>
          <a:p>
            <a:endParaRPr lang="zh-CN" altLang="en-US"/>
          </a:p>
        </p:txBody>
      </p:sp>
    </p:spTree>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i386</a:t>
            </a:r>
            <a:r>
              <a:rPr lang="zh-CN" altLang="en-US" dirty="0"/>
              <a:t>中的系统地址寄存器 </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latin typeface="STXinwei" pitchFamily="2" charset="-122"/>
                <a:ea typeface="STXinwei" pitchFamily="2" charset="-122"/>
              </a:rPr>
              <a:t>全局描述符表寄存器</a:t>
            </a:r>
            <a:r>
              <a:rPr lang="en-US" altLang="zh-CN" dirty="0">
                <a:latin typeface="STXinwei" pitchFamily="2" charset="-122"/>
                <a:ea typeface="STXinwei" pitchFamily="2" charset="-122"/>
              </a:rPr>
              <a:t>GDTR</a:t>
            </a:r>
            <a:endParaRPr lang="en-US" altLang="zh-CN" dirty="0">
              <a:latin typeface="STXinwei" pitchFamily="2" charset="-122"/>
              <a:ea typeface="STXinwei" pitchFamily="2" charset="-122"/>
            </a:endParaRPr>
          </a:p>
          <a:p>
            <a:pPr lvl="1"/>
            <a:r>
              <a:rPr lang="en-US" altLang="zh-CN" dirty="0">
                <a:latin typeface="STXinwei" pitchFamily="2" charset="-122"/>
                <a:ea typeface="STXinwei" pitchFamily="2" charset="-122"/>
              </a:rPr>
              <a:t>48</a:t>
            </a:r>
            <a:r>
              <a:rPr lang="zh-CN" altLang="en-US" dirty="0">
                <a:latin typeface="STXinwei" pitchFamily="2" charset="-122"/>
                <a:ea typeface="STXinwei" pitchFamily="2" charset="-122"/>
              </a:rPr>
              <a:t>位寄存器，保存</a:t>
            </a:r>
            <a:r>
              <a:rPr lang="en-US" altLang="zh-CN" dirty="0">
                <a:latin typeface="STXinwei" pitchFamily="2" charset="-122"/>
                <a:ea typeface="STXinwei" pitchFamily="2" charset="-122"/>
              </a:rPr>
              <a:t>GDT</a:t>
            </a:r>
            <a:r>
              <a:rPr lang="zh-CN" altLang="en-US" dirty="0">
                <a:latin typeface="STXinwei" pitchFamily="2" charset="-122"/>
                <a:ea typeface="STXinwei" pitchFamily="2" charset="-122"/>
              </a:rPr>
              <a:t>的</a:t>
            </a:r>
            <a:r>
              <a:rPr lang="en-US" altLang="zh-CN" dirty="0">
                <a:latin typeface="STXinwei" pitchFamily="2" charset="-122"/>
                <a:ea typeface="STXinwei" pitchFamily="2" charset="-122"/>
              </a:rPr>
              <a:t>32</a:t>
            </a:r>
            <a:r>
              <a:rPr lang="zh-CN" altLang="en-US" dirty="0">
                <a:latin typeface="STXinwei" pitchFamily="2" charset="-122"/>
                <a:ea typeface="STXinwei" pitchFamily="2" charset="-122"/>
              </a:rPr>
              <a:t>位基地址和</a:t>
            </a:r>
            <a:r>
              <a:rPr lang="en-US" altLang="zh-CN" dirty="0">
                <a:latin typeface="STXinwei" pitchFamily="2" charset="-122"/>
                <a:ea typeface="STXinwei" pitchFamily="2" charset="-122"/>
              </a:rPr>
              <a:t>16</a:t>
            </a:r>
            <a:r>
              <a:rPr lang="zh-CN" altLang="en-US" dirty="0">
                <a:latin typeface="STXinwei" pitchFamily="2" charset="-122"/>
                <a:ea typeface="STXinwei" pitchFamily="2" charset="-122"/>
              </a:rPr>
              <a:t>位</a:t>
            </a:r>
            <a:r>
              <a:rPr lang="en-US" altLang="zh-CN" dirty="0">
                <a:latin typeface="STXinwei" pitchFamily="2" charset="-122"/>
                <a:ea typeface="STXinwei" pitchFamily="2" charset="-122"/>
              </a:rPr>
              <a:t>GDT</a:t>
            </a:r>
            <a:r>
              <a:rPr lang="zh-CN" altLang="en-US" dirty="0">
                <a:latin typeface="STXinwei" pitchFamily="2" charset="-122"/>
                <a:ea typeface="STXinwei" pitchFamily="2" charset="-122"/>
              </a:rPr>
              <a:t>的界限</a:t>
            </a:r>
            <a:endParaRPr lang="zh-CN" altLang="en-US" dirty="0">
              <a:latin typeface="STXinwei" pitchFamily="2" charset="-122"/>
              <a:ea typeface="STXinwei" pitchFamily="2" charset="-122"/>
            </a:endParaRPr>
          </a:p>
          <a:p>
            <a:r>
              <a:rPr lang="zh-CN" altLang="en-US" dirty="0">
                <a:latin typeface="STXinwei" pitchFamily="2" charset="-122"/>
                <a:ea typeface="STXinwei" pitchFamily="2" charset="-122"/>
              </a:rPr>
              <a:t>中断描述符表寄存器</a:t>
            </a:r>
            <a:r>
              <a:rPr lang="en-US" altLang="zh-CN" dirty="0">
                <a:latin typeface="STXinwei" pitchFamily="2" charset="-122"/>
                <a:ea typeface="STXinwei" pitchFamily="2" charset="-122"/>
              </a:rPr>
              <a:t>IDTR</a:t>
            </a:r>
            <a:endParaRPr lang="en-US" altLang="zh-CN" dirty="0">
              <a:latin typeface="STXinwei" pitchFamily="2" charset="-122"/>
              <a:ea typeface="STXinwei" pitchFamily="2" charset="-122"/>
            </a:endParaRPr>
          </a:p>
          <a:p>
            <a:pPr lvl="1"/>
            <a:r>
              <a:rPr lang="en-US" altLang="zh-CN" dirty="0">
                <a:latin typeface="STXinwei" pitchFamily="2" charset="-122"/>
                <a:ea typeface="STXinwei" pitchFamily="2" charset="-122"/>
              </a:rPr>
              <a:t>48</a:t>
            </a:r>
            <a:r>
              <a:rPr lang="zh-CN" altLang="en-US" dirty="0">
                <a:latin typeface="STXinwei" pitchFamily="2" charset="-122"/>
                <a:ea typeface="STXinwei" pitchFamily="2" charset="-122"/>
              </a:rPr>
              <a:t>位寄存器，保存</a:t>
            </a:r>
            <a:r>
              <a:rPr lang="en-US" altLang="zh-CN" dirty="0">
                <a:latin typeface="STXinwei" pitchFamily="2" charset="-122"/>
                <a:ea typeface="STXinwei" pitchFamily="2" charset="-122"/>
              </a:rPr>
              <a:t>IDT</a:t>
            </a:r>
            <a:r>
              <a:rPr lang="zh-CN" altLang="en-US" dirty="0">
                <a:latin typeface="STXinwei" pitchFamily="2" charset="-122"/>
                <a:ea typeface="STXinwei" pitchFamily="2" charset="-122"/>
              </a:rPr>
              <a:t>的</a:t>
            </a:r>
            <a:r>
              <a:rPr lang="en-US" altLang="zh-CN" dirty="0">
                <a:latin typeface="STXinwei" pitchFamily="2" charset="-122"/>
                <a:ea typeface="STXinwei" pitchFamily="2" charset="-122"/>
              </a:rPr>
              <a:t>32</a:t>
            </a:r>
            <a:r>
              <a:rPr lang="zh-CN" altLang="en-US" dirty="0">
                <a:latin typeface="STXinwei" pitchFamily="2" charset="-122"/>
                <a:ea typeface="STXinwei" pitchFamily="2" charset="-122"/>
              </a:rPr>
              <a:t>位基地址和</a:t>
            </a:r>
            <a:r>
              <a:rPr lang="en-US" altLang="zh-CN" dirty="0">
                <a:latin typeface="STXinwei" pitchFamily="2" charset="-122"/>
                <a:ea typeface="STXinwei" pitchFamily="2" charset="-122"/>
              </a:rPr>
              <a:t>16</a:t>
            </a:r>
            <a:r>
              <a:rPr lang="zh-CN" altLang="en-US" dirty="0">
                <a:latin typeface="STXinwei" pitchFamily="2" charset="-122"/>
                <a:ea typeface="STXinwei" pitchFamily="2" charset="-122"/>
              </a:rPr>
              <a:t>位</a:t>
            </a:r>
            <a:r>
              <a:rPr lang="en-US" altLang="zh-CN" dirty="0">
                <a:latin typeface="STXinwei" pitchFamily="2" charset="-122"/>
                <a:ea typeface="STXinwei" pitchFamily="2" charset="-122"/>
              </a:rPr>
              <a:t>IDT</a:t>
            </a:r>
            <a:r>
              <a:rPr lang="zh-CN" altLang="en-US" dirty="0">
                <a:latin typeface="STXinwei" pitchFamily="2" charset="-122"/>
                <a:ea typeface="STXinwei" pitchFamily="2" charset="-122"/>
              </a:rPr>
              <a:t>的界限</a:t>
            </a:r>
            <a:endParaRPr lang="zh-CN" altLang="en-US" dirty="0">
              <a:latin typeface="STXinwei" pitchFamily="2" charset="-122"/>
              <a:ea typeface="STXinwei" pitchFamily="2" charset="-122"/>
            </a:endParaRPr>
          </a:p>
          <a:p>
            <a:r>
              <a:rPr lang="zh-CN" altLang="en-US" dirty="0">
                <a:latin typeface="STXinwei" pitchFamily="2" charset="-122"/>
                <a:ea typeface="STXinwei" pitchFamily="2" charset="-122"/>
              </a:rPr>
              <a:t>局部描述符表寄存器</a:t>
            </a:r>
            <a:r>
              <a:rPr lang="en-US" altLang="zh-CN" dirty="0">
                <a:latin typeface="STXinwei" pitchFamily="2" charset="-122"/>
                <a:ea typeface="STXinwei" pitchFamily="2" charset="-122"/>
              </a:rPr>
              <a:t>LDTR</a:t>
            </a:r>
            <a:endParaRPr lang="en-US" altLang="zh-CN" dirty="0">
              <a:latin typeface="STXinwei" pitchFamily="2" charset="-122"/>
              <a:ea typeface="STXinwei" pitchFamily="2" charset="-122"/>
            </a:endParaRPr>
          </a:p>
          <a:p>
            <a:pPr lvl="1"/>
            <a:r>
              <a:rPr lang="en-US" altLang="zh-CN" dirty="0">
                <a:latin typeface="STXinwei" pitchFamily="2" charset="-122"/>
                <a:ea typeface="STXinwei" pitchFamily="2" charset="-122"/>
              </a:rPr>
              <a:t>16</a:t>
            </a:r>
            <a:r>
              <a:rPr lang="zh-CN" altLang="en-US" dirty="0">
                <a:latin typeface="STXinwei" pitchFamily="2" charset="-122"/>
                <a:ea typeface="STXinwei" pitchFamily="2" charset="-122"/>
              </a:rPr>
              <a:t>位寄存器，保存局部描述符表</a:t>
            </a:r>
            <a:r>
              <a:rPr lang="en-US" altLang="zh-CN" dirty="0">
                <a:latin typeface="STXinwei" pitchFamily="2" charset="-122"/>
                <a:ea typeface="STXinwei" pitchFamily="2" charset="-122"/>
              </a:rPr>
              <a:t>LDT</a:t>
            </a:r>
            <a:r>
              <a:rPr lang="zh-CN" altLang="en-US" dirty="0">
                <a:latin typeface="STXinwei" pitchFamily="2" charset="-122"/>
                <a:ea typeface="STXinwei" pitchFamily="2" charset="-122"/>
              </a:rPr>
              <a:t>段的选择子</a:t>
            </a:r>
            <a:endParaRPr lang="zh-CN" altLang="en-US" dirty="0">
              <a:latin typeface="STXinwei" pitchFamily="2" charset="-122"/>
              <a:ea typeface="STXinwei" pitchFamily="2" charset="-122"/>
            </a:endParaRPr>
          </a:p>
          <a:p>
            <a:r>
              <a:rPr lang="zh-CN" altLang="en-US" dirty="0">
                <a:latin typeface="STXinwei" pitchFamily="2" charset="-122"/>
                <a:ea typeface="STXinwei" pitchFamily="2" charset="-122"/>
              </a:rPr>
              <a:t>任务状态寄存器</a:t>
            </a:r>
            <a:r>
              <a:rPr lang="en-US" altLang="zh-CN" dirty="0">
                <a:latin typeface="STXinwei" pitchFamily="2" charset="-122"/>
                <a:ea typeface="STXinwei" pitchFamily="2" charset="-122"/>
              </a:rPr>
              <a:t>TSR </a:t>
            </a:r>
            <a:endParaRPr lang="en-US" altLang="zh-CN" dirty="0">
              <a:latin typeface="STXinwei" pitchFamily="2" charset="-122"/>
              <a:ea typeface="STXinwei" pitchFamily="2" charset="-122"/>
            </a:endParaRPr>
          </a:p>
          <a:p>
            <a:pPr lvl="1"/>
            <a:r>
              <a:rPr lang="en-US" altLang="zh-CN" dirty="0">
                <a:latin typeface="STXinwei" pitchFamily="2" charset="-122"/>
                <a:ea typeface="STXinwei" pitchFamily="2" charset="-122"/>
              </a:rPr>
              <a:t>16</a:t>
            </a:r>
            <a:r>
              <a:rPr lang="zh-CN" altLang="en-US" dirty="0">
                <a:latin typeface="STXinwei" pitchFamily="2" charset="-122"/>
                <a:ea typeface="STXinwei" pitchFamily="2" charset="-122"/>
              </a:rPr>
              <a:t>位寄存器，保存任务状态段</a:t>
            </a:r>
            <a:r>
              <a:rPr lang="en-US" altLang="zh-CN" dirty="0">
                <a:latin typeface="STXinwei" pitchFamily="2" charset="-122"/>
                <a:ea typeface="STXinwei" pitchFamily="2" charset="-122"/>
              </a:rPr>
              <a:t>TSS</a:t>
            </a:r>
            <a:r>
              <a:rPr lang="zh-CN" altLang="en-US" dirty="0">
                <a:latin typeface="STXinwei" pitchFamily="2" charset="-122"/>
                <a:ea typeface="STXinwei" pitchFamily="2" charset="-122"/>
              </a:rPr>
              <a:t>段的</a:t>
            </a:r>
            <a:r>
              <a:rPr lang="en-US" altLang="zh-CN" dirty="0">
                <a:latin typeface="STXinwei" pitchFamily="2" charset="-122"/>
                <a:ea typeface="STXinwei" pitchFamily="2" charset="-122"/>
              </a:rPr>
              <a:t>16</a:t>
            </a:r>
            <a:r>
              <a:rPr lang="zh-CN" altLang="en-US" dirty="0">
                <a:latin typeface="STXinwei" pitchFamily="2" charset="-122"/>
                <a:ea typeface="STXinwei" pitchFamily="2" charset="-122"/>
              </a:rPr>
              <a:t>位选择子</a:t>
            </a:r>
            <a:endParaRPr kumimoji="1" lang="zh-CN" altLang="en-US" dirty="0">
              <a:latin typeface="STXinwei" pitchFamily="2" charset="-122"/>
              <a:ea typeface="STXinwei" pitchFamily="2" charset="-122"/>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Picture 4"/>
          <p:cNvPicPr>
            <a:picLocks noChangeAspect="1" noChangeArrowheads="1"/>
          </p:cNvPicPr>
          <p:nvPr/>
        </p:nvPicPr>
        <p:blipFill>
          <a:blip r:embed="rId1" cstate="print"/>
          <a:srcRect/>
          <a:stretch>
            <a:fillRect/>
          </a:stretch>
        </p:blipFill>
        <p:spPr bwMode="auto">
          <a:xfrm>
            <a:off x="1916094" y="4895860"/>
            <a:ext cx="5473700" cy="1785937"/>
          </a:xfrm>
          <a:prstGeom prst="rect">
            <a:avLst/>
          </a:prstGeom>
          <a:noFill/>
        </p:spPr>
      </p:pic>
      <p:sp>
        <p:nvSpPr>
          <p:cNvPr id="6" name="Oval 5"/>
          <p:cNvSpPr>
            <a:spLocks noChangeArrowheads="1"/>
          </p:cNvSpPr>
          <p:nvPr/>
        </p:nvSpPr>
        <p:spPr bwMode="auto">
          <a:xfrm>
            <a:off x="6753206" y="5162560"/>
            <a:ext cx="720725" cy="288925"/>
          </a:xfrm>
          <a:prstGeom prst="ellipse">
            <a:avLst/>
          </a:prstGeom>
          <a:noFill/>
          <a:ln w="28575">
            <a:solidFill>
              <a:srgbClr val="FF0000"/>
            </a:solidFill>
            <a:prstDash val="sysDot"/>
            <a:round/>
          </a:ln>
          <a:effectLst/>
        </p:spPr>
        <p:txBody>
          <a:bodyPr wrap="none" anchor="ctr">
            <a:spAutoFit/>
          </a:bodyPr>
          <a:lstStyle/>
          <a:p>
            <a:endParaRPr lang="zh-CN" altLang="en-US"/>
          </a:p>
        </p:txBody>
      </p:sp>
      <p:sp>
        <p:nvSpPr>
          <p:cNvPr id="7" name="Oval 6"/>
          <p:cNvSpPr>
            <a:spLocks noChangeArrowheads="1"/>
          </p:cNvSpPr>
          <p:nvPr/>
        </p:nvSpPr>
        <p:spPr bwMode="auto">
          <a:xfrm>
            <a:off x="6740506" y="6084897"/>
            <a:ext cx="720725" cy="288925"/>
          </a:xfrm>
          <a:prstGeom prst="ellipse">
            <a:avLst/>
          </a:prstGeom>
          <a:noFill/>
          <a:ln w="28575">
            <a:solidFill>
              <a:srgbClr val="FF0000"/>
            </a:solidFill>
            <a:prstDash val="sysDot"/>
            <a:round/>
          </a:ln>
          <a:effectLst/>
        </p:spPr>
        <p:txBody>
          <a:bodyPr wrap="none" anchor="ctr">
            <a:spAutoFit/>
          </a:bodyPr>
          <a:lstStyle/>
          <a:p>
            <a:endParaRPr lang="zh-CN" altLang="en-US"/>
          </a:p>
        </p:txBody>
      </p:sp>
    </p:spTree>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endParaRPr kumimoji="1" lang="zh-CN" altLang="en-US" dirty="0"/>
          </a:p>
        </p:txBody>
      </p:sp>
      <p:sp>
        <p:nvSpPr>
          <p:cNvPr id="3" name="内容占位符 2"/>
          <p:cNvSpPr>
            <a:spLocks noGrp="1"/>
          </p:cNvSpPr>
          <p:nvPr>
            <p:ph idx="1"/>
          </p:nvPr>
        </p:nvSpPr>
        <p:spPr/>
        <p:txBody>
          <a:bodyPr/>
          <a:lstStyle/>
          <a:p>
            <a:r>
              <a:rPr kumimoji="1" lang="zh-CN" altLang="en-US" dirty="0"/>
              <a:t>操作系统概观</a:t>
            </a:r>
            <a:endParaRPr kumimoji="1" lang="en-US" altLang="zh-CN" dirty="0"/>
          </a:p>
          <a:p>
            <a:r>
              <a:rPr kumimoji="1" lang="zh-CN" altLang="en-US" dirty="0"/>
              <a:t>操作系统形成和发展</a:t>
            </a:r>
            <a:endParaRPr kumimoji="1" lang="en-US" altLang="zh-CN" dirty="0"/>
          </a:p>
          <a:p>
            <a:r>
              <a:rPr kumimoji="1" lang="zh-CN" altLang="en-US" dirty="0"/>
              <a:t>操作系统的基本工作机制</a:t>
            </a:r>
            <a:endParaRPr kumimoji="1" lang="en-US" altLang="zh-CN" dirty="0"/>
          </a:p>
          <a:p>
            <a:r>
              <a:rPr kumimoji="1" lang="zh-CN" altLang="en-US" dirty="0">
                <a:solidFill>
                  <a:srgbClr val="FF0000"/>
                </a:solidFill>
              </a:rPr>
              <a:t>操作系统基本服务和用户接口</a:t>
            </a:r>
            <a:endParaRPr kumimoji="1" lang="en-US" altLang="zh-CN" dirty="0">
              <a:solidFill>
                <a:srgbClr val="FF0000"/>
              </a:solidFill>
            </a:endParaRPr>
          </a:p>
          <a:p>
            <a:r>
              <a:rPr kumimoji="1" lang="zh-CN" altLang="en-US" dirty="0"/>
              <a:t>操作系统结构和运行模型 </a:t>
            </a:r>
            <a:endParaRPr kumimoji="1" lang="en-US" altLang="zh-CN" dirty="0"/>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操作系统基本服务和用户接口</a:t>
            </a:r>
            <a:endParaRPr kumimoji="1" lang="zh-CN" altLang="en-US" dirty="0"/>
          </a:p>
        </p:txBody>
      </p:sp>
      <p:sp>
        <p:nvSpPr>
          <p:cNvPr id="3" name="内容占位符 2"/>
          <p:cNvSpPr>
            <a:spLocks noGrp="1"/>
          </p:cNvSpPr>
          <p:nvPr>
            <p:ph idx="1"/>
          </p:nvPr>
        </p:nvSpPr>
        <p:spPr/>
        <p:txBody>
          <a:bodyPr/>
          <a:lstStyle/>
          <a:p>
            <a:r>
              <a:rPr lang="zh-CN" altLang="en-US" dirty="0">
                <a:latin typeface="华文新魏"/>
                <a:ea typeface="华文新魏"/>
                <a:cs typeface="华文新魏"/>
              </a:rPr>
              <a:t>基本服务和用户接口</a:t>
            </a:r>
            <a:endParaRPr lang="zh-CN" altLang="en-US" dirty="0">
              <a:latin typeface="华文新魏"/>
              <a:ea typeface="华文新魏"/>
              <a:cs typeface="华文新魏"/>
            </a:endParaRPr>
          </a:p>
          <a:p>
            <a:r>
              <a:rPr lang="zh-CN" altLang="en-US" dirty="0">
                <a:latin typeface="华文新魏"/>
                <a:ea typeface="华文新魏"/>
                <a:cs typeface="华文新魏"/>
              </a:rPr>
              <a:t>程序接口与系统调用</a:t>
            </a:r>
            <a:endParaRPr lang="zh-CN" altLang="en-US" dirty="0">
              <a:latin typeface="华文新魏"/>
              <a:ea typeface="华文新魏"/>
              <a:cs typeface="华文新魏"/>
            </a:endParaRPr>
          </a:p>
          <a:p>
            <a:r>
              <a:rPr lang="zh-CN" altLang="en-US" dirty="0">
                <a:latin typeface="华文新魏"/>
                <a:ea typeface="华文新魏"/>
                <a:cs typeface="华文新魏"/>
              </a:rPr>
              <a:t>操作接口与系统程序</a:t>
            </a:r>
            <a:endParaRPr lang="en-US" altLang="zh-CN" dirty="0">
              <a:latin typeface="华文新魏"/>
              <a:ea typeface="华文新魏"/>
              <a:cs typeface="华文新魏"/>
            </a:endParaRPr>
          </a:p>
          <a:p>
            <a:r>
              <a:rPr lang="en-US" altLang="zh-CN" dirty="0">
                <a:latin typeface="华文新魏"/>
                <a:ea typeface="华文新魏"/>
                <a:cs typeface="华文新魏"/>
              </a:rPr>
              <a:t>Linux</a:t>
            </a:r>
            <a:r>
              <a:rPr lang="zh-CN" altLang="zh-CN" dirty="0">
                <a:latin typeface="华文新魏"/>
                <a:ea typeface="华文新魏"/>
                <a:cs typeface="华文新魏"/>
              </a:rPr>
              <a:t>系统调用及实现机制</a:t>
            </a:r>
            <a:endParaRPr lang="zh-CN" altLang="zh-CN"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0825" y="333375"/>
            <a:ext cx="7772400" cy="1143000"/>
          </a:xfrm>
        </p:spPr>
        <p:txBody>
          <a:bodyPr/>
          <a:lstStyle/>
          <a:p>
            <a:pPr eaLnBrk="1" hangingPunct="1"/>
            <a:r>
              <a:rPr lang="zh-CN" altLang="en-US" dirty="0">
                <a:latin typeface="华文新魏"/>
                <a:ea typeface="华文新魏"/>
                <a:cs typeface="华文新魏"/>
              </a:rPr>
              <a:t>操作系统基本服务</a:t>
            </a:r>
            <a:br>
              <a:rPr lang="zh-CN" altLang="en-US" i="1" dirty="0">
                <a:latin typeface="华文新魏"/>
                <a:ea typeface="华文新魏"/>
                <a:cs typeface="华文新魏"/>
              </a:rPr>
            </a:br>
            <a:endParaRPr lang="zh-CN" altLang="en-US" sz="3600" i="1" dirty="0">
              <a:latin typeface="华文新魏"/>
              <a:ea typeface="华文新魏"/>
              <a:cs typeface="华文新魏"/>
            </a:endParaRPr>
          </a:p>
        </p:txBody>
      </p:sp>
      <p:sp>
        <p:nvSpPr>
          <p:cNvPr id="2" name="内容占位符 1"/>
          <p:cNvSpPr>
            <a:spLocks noGrp="1"/>
          </p:cNvSpPr>
          <p:nvPr>
            <p:ph idx="1"/>
          </p:nvPr>
        </p:nvSpPr>
        <p:spPr/>
        <p:txBody>
          <a:bodyPr/>
          <a:lstStyle/>
          <a:p>
            <a:r>
              <a:rPr kumimoji="1" lang="zh-CN" altLang="en-US" dirty="0">
                <a:latin typeface="STXinwei" pitchFamily="2" charset="-122"/>
                <a:ea typeface="STXinwei" pitchFamily="2" charset="-122"/>
              </a:rPr>
              <a:t>创建程序</a:t>
            </a:r>
            <a:endParaRPr kumimoji="1" lang="en-US" altLang="zh-CN" dirty="0">
              <a:latin typeface="STXinwei" pitchFamily="2" charset="-122"/>
              <a:ea typeface="STXinwei" pitchFamily="2" charset="-122"/>
            </a:endParaRPr>
          </a:p>
          <a:p>
            <a:r>
              <a:rPr kumimoji="1" lang="zh-CN" altLang="en-US" dirty="0">
                <a:latin typeface="STXinwei" pitchFamily="2" charset="-122"/>
                <a:ea typeface="STXinwei" pitchFamily="2" charset="-122"/>
              </a:rPr>
              <a:t>执行程序</a:t>
            </a:r>
            <a:endParaRPr kumimoji="1" lang="en-US" altLang="zh-CN" dirty="0">
              <a:latin typeface="STXinwei" pitchFamily="2" charset="-122"/>
              <a:ea typeface="STXinwei" pitchFamily="2" charset="-122"/>
            </a:endParaRPr>
          </a:p>
          <a:p>
            <a:r>
              <a:rPr kumimoji="1" lang="zh-CN" altLang="en-US" dirty="0">
                <a:latin typeface="STXinwei" pitchFamily="2" charset="-122"/>
                <a:ea typeface="STXinwei" pitchFamily="2" charset="-122"/>
              </a:rPr>
              <a:t>数据</a:t>
            </a:r>
            <a:r>
              <a:rPr kumimoji="1" lang="en-US" altLang="zh-CN" dirty="0">
                <a:latin typeface="STXinwei" pitchFamily="2" charset="-122"/>
                <a:ea typeface="STXinwei" pitchFamily="2" charset="-122"/>
              </a:rPr>
              <a:t>I/O</a:t>
            </a:r>
            <a:r>
              <a:rPr kumimoji="1" lang="zh-CN" altLang="en-US" dirty="0">
                <a:latin typeface="STXinwei" pitchFamily="2" charset="-122"/>
                <a:ea typeface="STXinwei" pitchFamily="2" charset="-122"/>
              </a:rPr>
              <a:t>及信息存取 </a:t>
            </a:r>
            <a:endParaRPr kumimoji="1" lang="en-US" altLang="zh-CN" dirty="0">
              <a:latin typeface="STXinwei" pitchFamily="2" charset="-122"/>
              <a:ea typeface="STXinwei" pitchFamily="2" charset="-122"/>
            </a:endParaRPr>
          </a:p>
          <a:p>
            <a:r>
              <a:rPr kumimoji="1" lang="zh-CN" altLang="en-US" dirty="0">
                <a:latin typeface="STXinwei" pitchFamily="2" charset="-122"/>
                <a:ea typeface="STXinwei" pitchFamily="2" charset="-122"/>
              </a:rPr>
              <a:t>通信服务 </a:t>
            </a:r>
            <a:endParaRPr kumimoji="1" lang="en-US" altLang="zh-CN" dirty="0">
              <a:latin typeface="STXinwei" pitchFamily="2" charset="-122"/>
              <a:ea typeface="STXinwei" pitchFamily="2" charset="-122"/>
            </a:endParaRPr>
          </a:p>
          <a:p>
            <a:r>
              <a:rPr kumimoji="1" lang="zh-CN" altLang="en-US" dirty="0">
                <a:latin typeface="STXinwei" pitchFamily="2" charset="-122"/>
                <a:ea typeface="STXinwei" pitchFamily="2" charset="-122"/>
              </a:rPr>
              <a:t>错误检测和处理 </a:t>
            </a:r>
            <a:endParaRPr kumimoji="1" lang="en-US" altLang="zh-CN" dirty="0">
              <a:latin typeface="STXinwei" pitchFamily="2" charset="-122"/>
              <a:ea typeface="STXinwei" pitchFamily="2" charset="-122"/>
            </a:endParaRPr>
          </a:p>
          <a:p>
            <a:r>
              <a:rPr kumimoji="1" lang="zh-CN" altLang="en-US" dirty="0">
                <a:latin typeface="STXinwei" pitchFamily="2" charset="-122"/>
                <a:ea typeface="STXinwei" pitchFamily="2" charset="-122"/>
              </a:rPr>
              <a:t>其他功能</a:t>
            </a:r>
            <a:endParaRPr kumimoji="1" lang="en-US" altLang="zh-CN" dirty="0">
              <a:latin typeface="STXinwei" pitchFamily="2" charset="-122"/>
              <a:ea typeface="STXinwei" pitchFamily="2" charset="-122"/>
            </a:endParaRPr>
          </a:p>
          <a:p>
            <a:pPr lvl="1"/>
            <a:r>
              <a:rPr kumimoji="1" lang="zh-CN" altLang="en-US" dirty="0">
                <a:latin typeface="STXinwei" pitchFamily="2" charset="-122"/>
                <a:ea typeface="STXinwei" pitchFamily="2" charset="-122"/>
              </a:rPr>
              <a:t>资源分配</a:t>
            </a:r>
            <a:r>
              <a:rPr kumimoji="1" lang="zh-CN" altLang="zh-CN" dirty="0">
                <a:latin typeface="STXinwei" pitchFamily="2" charset="-122"/>
                <a:ea typeface="STXinwei" pitchFamily="2" charset="-122"/>
              </a:rPr>
              <a:t>、</a:t>
            </a:r>
            <a:r>
              <a:rPr kumimoji="1" lang="zh-CN" altLang="en-US" dirty="0">
                <a:latin typeface="STXinwei" pitchFamily="2" charset="-122"/>
                <a:ea typeface="STXinwei" pitchFamily="2" charset="-122"/>
              </a:rPr>
              <a:t>统计</a:t>
            </a:r>
            <a:r>
              <a:rPr kumimoji="1" lang="zh-CN" altLang="zh-CN" dirty="0">
                <a:latin typeface="STXinwei" pitchFamily="2" charset="-122"/>
                <a:ea typeface="STXinwei" pitchFamily="2" charset="-122"/>
              </a:rPr>
              <a:t>、</a:t>
            </a:r>
            <a:r>
              <a:rPr kumimoji="1" lang="zh-CN" altLang="en-US" dirty="0">
                <a:latin typeface="STXinwei" pitchFamily="2" charset="-122"/>
                <a:ea typeface="STXinwei" pitchFamily="2" charset="-122"/>
              </a:rPr>
              <a:t>保护</a:t>
            </a:r>
            <a:endParaRPr kumimoji="1" lang="en-US" altLang="zh-CN" dirty="0">
              <a:latin typeface="STXinwei" pitchFamily="2" charset="-122"/>
              <a:ea typeface="STXinwei" pitchFamily="2" charset="-122"/>
            </a:endParaRPr>
          </a:p>
          <a:p>
            <a:endParaRPr kumimoji="1" lang="zh-CN" altLang="en-US" dirty="0"/>
          </a:p>
        </p:txBody>
      </p:sp>
      <p:sp>
        <p:nvSpPr>
          <p:cNvPr id="3" name="幻灯片编号占位符 2"/>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a:ea typeface="华文新魏"/>
              </a:rPr>
              <a:t>资源管理—</a:t>
            </a:r>
            <a:r>
              <a:rPr lang="zh-CN" altLang="en-US" dirty="0">
                <a:solidFill>
                  <a:srgbClr val="FF0000"/>
                </a:solidFill>
                <a:latin typeface="华文新魏"/>
                <a:ea typeface="华文新魏"/>
              </a:rPr>
              <a:t>复用</a:t>
            </a:r>
            <a:r>
              <a:rPr lang="zh-CN" altLang="en-US" dirty="0">
                <a:solidFill>
                  <a:srgbClr val="FF0000"/>
                </a:solidFill>
              </a:rPr>
              <a:t> </a:t>
            </a:r>
            <a:endParaRPr kumimoji="1" lang="zh-CN" altLang="en-US" dirty="0">
              <a:solidFill>
                <a:srgbClr val="FF0000"/>
              </a:solidFill>
            </a:endParaRPr>
          </a:p>
        </p:txBody>
      </p:sp>
      <p:sp>
        <p:nvSpPr>
          <p:cNvPr id="3" name="内容占位符 2"/>
          <p:cNvSpPr>
            <a:spLocks noGrp="1"/>
          </p:cNvSpPr>
          <p:nvPr>
            <p:ph idx="1"/>
          </p:nvPr>
        </p:nvSpPr>
        <p:spPr>
          <a:xfrm>
            <a:off x="179512" y="1340768"/>
            <a:ext cx="8856984" cy="4968552"/>
          </a:xfrm>
        </p:spPr>
        <p:txBody>
          <a:bodyPr/>
          <a:lstStyle/>
          <a:p>
            <a:pPr marL="447675" lvl="1" indent="-447675">
              <a:buClr>
                <a:srgbClr val="CC6600"/>
              </a:buClr>
              <a:buSzPct val="70000"/>
              <a:buFont typeface="Wingdings" charset="2"/>
              <a:buChar char="n"/>
            </a:pPr>
            <a:r>
              <a:rPr lang="zh-CN" altLang="en-US" sz="2800" dirty="0">
                <a:latin typeface="华文新魏"/>
                <a:ea typeface="华文新魏"/>
                <a:cs typeface="Times New Roman" pitchFamily="18" charset="0"/>
              </a:rPr>
              <a:t>让众多进程共享物理资源</a:t>
            </a:r>
            <a:endParaRPr lang="en-US" altLang="zh-CN" sz="2800" dirty="0">
              <a:latin typeface="华文新魏"/>
              <a:ea typeface="华文新魏"/>
              <a:cs typeface="Times New Roman" pitchFamily="18" charset="0"/>
            </a:endParaRPr>
          </a:p>
          <a:p>
            <a:pPr lvl="1"/>
            <a:r>
              <a:rPr lang="zh-CN" altLang="en-US" dirty="0">
                <a:latin typeface="华文新魏"/>
                <a:ea typeface="华文新魏"/>
              </a:rPr>
              <a:t>通过复用可以创建</a:t>
            </a:r>
            <a:r>
              <a:rPr lang="zh-CN" altLang="en-US" dirty="0">
                <a:solidFill>
                  <a:srgbClr val="0000FF"/>
                </a:solidFill>
                <a:latin typeface="华文新魏"/>
                <a:ea typeface="华文新魏"/>
              </a:rPr>
              <a:t>虚拟资源</a:t>
            </a:r>
            <a:r>
              <a:rPr lang="zh-CN" altLang="en-US" dirty="0">
                <a:latin typeface="华文新魏"/>
                <a:ea typeface="华文新魏"/>
              </a:rPr>
              <a:t>和</a:t>
            </a:r>
            <a:r>
              <a:rPr lang="zh-CN" altLang="en-US" dirty="0">
                <a:solidFill>
                  <a:srgbClr val="0000FF"/>
                </a:solidFill>
                <a:latin typeface="华文新魏"/>
                <a:ea typeface="华文新魏"/>
              </a:rPr>
              <a:t>虚拟机</a:t>
            </a:r>
            <a:r>
              <a:rPr lang="zh-CN" altLang="en-US" dirty="0">
                <a:latin typeface="华文新魏"/>
                <a:ea typeface="华文新魏"/>
              </a:rPr>
              <a:t>，解决物理资源数量不足问题</a:t>
            </a:r>
            <a:endParaRPr lang="en-US" altLang="zh-CN" dirty="0">
              <a:latin typeface="华文新魏"/>
              <a:ea typeface="华文新魏"/>
            </a:endParaRPr>
          </a:p>
          <a:p>
            <a:r>
              <a:rPr lang="zh-CN" altLang="en-US" dirty="0">
                <a:latin typeface="华文新魏"/>
                <a:ea typeface="华文新魏"/>
              </a:rPr>
              <a:t>资源复用分类</a:t>
            </a:r>
            <a:endParaRPr lang="en-US" altLang="zh-CN" dirty="0">
              <a:latin typeface="华文新魏"/>
              <a:ea typeface="华文新魏"/>
            </a:endParaRPr>
          </a:p>
          <a:p>
            <a:pPr lvl="1"/>
            <a:r>
              <a:rPr lang="zh-CN" altLang="en-US" dirty="0">
                <a:latin typeface="华文新魏"/>
                <a:ea typeface="华文新魏"/>
              </a:rPr>
              <a:t>空分复用共享</a:t>
            </a:r>
            <a:endParaRPr lang="en-US" altLang="zh-CN" dirty="0">
              <a:latin typeface="华文新魏"/>
              <a:ea typeface="华文新魏"/>
            </a:endParaRPr>
          </a:p>
          <a:p>
            <a:pPr lvl="1"/>
            <a:r>
              <a:rPr lang="zh-CN" altLang="en-US" dirty="0">
                <a:latin typeface="华文新魏"/>
                <a:ea typeface="华文新魏"/>
              </a:rPr>
              <a:t>时分复用共享</a:t>
            </a:r>
            <a:endParaRPr lang="zh-CN" altLang="en-US" dirty="0">
              <a:latin typeface="华文新魏"/>
              <a:ea typeface="华文新魏"/>
            </a:endParaRPr>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内容占位符 1"/>
          <p:cNvSpPr>
            <a:spLocks noGrp="1"/>
          </p:cNvSpPr>
          <p:nvPr>
            <p:ph idx="1"/>
          </p:nvPr>
        </p:nvSpPr>
        <p:spPr>
          <a:xfrm>
            <a:off x="35496" y="1340768"/>
            <a:ext cx="8856984" cy="4968552"/>
          </a:xfrm>
        </p:spPr>
        <p:txBody>
          <a:bodyPr/>
          <a:lstStyle/>
          <a:p>
            <a:r>
              <a:rPr kumimoji="1" lang="zh-CN" altLang="en-US" dirty="0"/>
              <a:t>操作系统通过“</a:t>
            </a:r>
            <a:r>
              <a:rPr kumimoji="1" lang="zh-CN" altLang="en-US" dirty="0">
                <a:solidFill>
                  <a:srgbClr val="FF0000"/>
                </a:solidFill>
              </a:rPr>
              <a:t>程序接口</a:t>
            </a:r>
            <a:r>
              <a:rPr kumimoji="1" lang="zh-CN" altLang="en-US" dirty="0"/>
              <a:t>”和“</a:t>
            </a:r>
            <a:r>
              <a:rPr kumimoji="1" lang="zh-CN" altLang="en-US" dirty="0">
                <a:solidFill>
                  <a:srgbClr val="FF0000"/>
                </a:solidFill>
              </a:rPr>
              <a:t>操作接口</a:t>
            </a:r>
            <a:r>
              <a:rPr kumimoji="1" lang="zh-CN" altLang="en-US" dirty="0"/>
              <a:t>”将其服务和功能提供给用户</a:t>
            </a:r>
            <a:endParaRPr kumimoji="1" lang="en-US" altLang="zh-CN" dirty="0"/>
          </a:p>
          <a:p>
            <a:r>
              <a:rPr kumimoji="1" lang="zh-CN" altLang="en-US" dirty="0"/>
              <a:t>程序接口</a:t>
            </a:r>
            <a:endParaRPr kumimoji="1" lang="en-US" altLang="zh-CN" dirty="0"/>
          </a:p>
          <a:p>
            <a:pPr lvl="1"/>
            <a:r>
              <a:rPr kumimoji="1" lang="zh-CN" altLang="en-US" dirty="0"/>
              <a:t>由</a:t>
            </a:r>
            <a:r>
              <a:rPr kumimoji="1" lang="zh-CN" altLang="en-US" dirty="0">
                <a:solidFill>
                  <a:srgbClr val="FF0000"/>
                </a:solidFill>
              </a:rPr>
              <a:t>系统调用</a:t>
            </a:r>
            <a:r>
              <a:rPr kumimoji="1" lang="zh-CN" altLang="en-US" dirty="0"/>
              <a:t>组成</a:t>
            </a:r>
            <a:endParaRPr kumimoji="1" lang="en-US" altLang="zh-CN" dirty="0"/>
          </a:p>
          <a:p>
            <a:pPr lvl="1"/>
            <a:r>
              <a:rPr kumimoji="1" lang="zh-CN" altLang="en-US" dirty="0"/>
              <a:t>访问或使用系统管理的</a:t>
            </a:r>
            <a:endParaRPr kumimoji="1" lang="en-US" altLang="zh-CN" dirty="0"/>
          </a:p>
          <a:p>
            <a:pPr marL="448945" lvl="1" indent="0">
              <a:buNone/>
            </a:pPr>
            <a:r>
              <a:rPr kumimoji="1" lang="zh-CN" altLang="zh-CN" dirty="0"/>
              <a:t> </a:t>
            </a:r>
            <a:r>
              <a:rPr kumimoji="1" lang="zh-CN" altLang="en-US" dirty="0"/>
              <a:t>    各种软硬件资源</a:t>
            </a:r>
            <a:endParaRPr kumimoji="1" lang="en-US" altLang="zh-CN" dirty="0"/>
          </a:p>
          <a:p>
            <a:r>
              <a:rPr kumimoji="1" lang="zh-CN" altLang="en-US" dirty="0"/>
              <a:t>操作接口</a:t>
            </a:r>
            <a:endParaRPr kumimoji="1" lang="en-US" altLang="zh-CN" dirty="0"/>
          </a:p>
          <a:p>
            <a:pPr lvl="1"/>
            <a:r>
              <a:rPr kumimoji="1" lang="zh-CN" altLang="en-US" dirty="0"/>
              <a:t>由一组</a:t>
            </a:r>
            <a:r>
              <a:rPr kumimoji="1" lang="zh-CN" altLang="en-US" dirty="0">
                <a:solidFill>
                  <a:srgbClr val="FF0000"/>
                </a:solidFill>
              </a:rPr>
              <a:t>控制命令</a:t>
            </a:r>
            <a:r>
              <a:rPr kumimoji="1" lang="zh-CN" altLang="en-US" dirty="0"/>
              <a:t>和（或）</a:t>
            </a:r>
            <a:endParaRPr kumimoji="1" lang="en-US" altLang="zh-CN" dirty="0"/>
          </a:p>
          <a:p>
            <a:pPr marL="448945" lvl="1" indent="0">
              <a:buNone/>
            </a:pPr>
            <a:r>
              <a:rPr kumimoji="1" lang="zh-CN" altLang="en-US" dirty="0"/>
              <a:t>      </a:t>
            </a:r>
            <a:r>
              <a:rPr kumimoji="1" lang="zh-CN" altLang="en-US" dirty="0">
                <a:solidFill>
                  <a:srgbClr val="FF0000"/>
                </a:solidFill>
              </a:rPr>
              <a:t>作业卡控制语言</a:t>
            </a:r>
            <a:r>
              <a:rPr kumimoji="1" lang="zh-CN" altLang="en-US" dirty="0"/>
              <a:t>组成</a:t>
            </a:r>
            <a:endParaRPr kumimoji="1" lang="en-US" altLang="zh-CN" dirty="0"/>
          </a:p>
          <a:p>
            <a:pPr lvl="1"/>
            <a:r>
              <a:rPr kumimoji="1" lang="zh-CN" altLang="en-US" dirty="0"/>
              <a:t>是操作系统为用户提供的组织和</a:t>
            </a:r>
            <a:endParaRPr kumimoji="1" lang="en-US" altLang="zh-CN" dirty="0"/>
          </a:p>
          <a:p>
            <a:pPr marL="448945" lvl="1" indent="0">
              <a:buNone/>
            </a:pPr>
            <a:r>
              <a:rPr kumimoji="1" lang="zh-CN" altLang="en-US" dirty="0"/>
              <a:t>      控制其作业执行的手段</a:t>
            </a:r>
            <a:endParaRPr kumimoji="1" lang="zh-CN" altLang="en-US" dirty="0"/>
          </a:p>
        </p:txBody>
      </p:sp>
      <p:grpSp>
        <p:nvGrpSpPr>
          <p:cNvPr id="8" name="组 7"/>
          <p:cNvGrpSpPr/>
          <p:nvPr/>
        </p:nvGrpSpPr>
        <p:grpSpPr>
          <a:xfrm>
            <a:off x="4263678" y="1765895"/>
            <a:ext cx="4772818" cy="4543425"/>
            <a:chOff x="4191670" y="1765895"/>
            <a:chExt cx="4772818" cy="4543425"/>
          </a:xfrm>
        </p:grpSpPr>
        <p:sp>
          <p:nvSpPr>
            <p:cNvPr id="80922" name="Text Box 26"/>
            <p:cNvSpPr txBox="1">
              <a:spLocks noChangeArrowheads="1"/>
            </p:cNvSpPr>
            <p:nvPr/>
          </p:nvSpPr>
          <p:spPr bwMode="auto">
            <a:xfrm>
              <a:off x="4191670" y="4099520"/>
              <a:ext cx="1844079" cy="754063"/>
            </a:xfrm>
            <a:prstGeom prst="rect">
              <a:avLst/>
            </a:prstGeom>
            <a:solidFill>
              <a:srgbClr val="CCFF66"/>
            </a:solidFill>
            <a:ln w="19050">
              <a:solidFill>
                <a:srgbClr val="000000"/>
              </a:solidFill>
              <a:miter lim="800000"/>
            </a:ln>
            <a:effectLst>
              <a:outerShdw dist="107763" dir="18900000" algn="ctr" rotWithShape="0">
                <a:srgbClr val="808080"/>
              </a:outerShdw>
            </a:effectLst>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dirty="0">
                  <a:solidFill>
                    <a:srgbClr val="0000FF"/>
                  </a:solidFill>
                  <a:latin typeface="STXinwei" pitchFamily="2" charset="-122"/>
                  <a:ea typeface="STXinwei" pitchFamily="2" charset="-122"/>
                </a:rPr>
                <a:t>系统调用</a:t>
              </a:r>
              <a:endParaRPr lang="zh-CN" altLang="en-US" sz="2000" dirty="0">
                <a:solidFill>
                  <a:srgbClr val="0000FF"/>
                </a:solidFill>
                <a:latin typeface="STXinwei" pitchFamily="2" charset="-122"/>
                <a:ea typeface="STXinwei" pitchFamily="2" charset="-122"/>
              </a:endParaRPr>
            </a:p>
            <a:p>
              <a:pPr algn="ctr" eaLnBrk="1" hangingPunct="1"/>
              <a:r>
                <a:rPr lang="en-US" altLang="zh-CN" sz="2000" dirty="0">
                  <a:solidFill>
                    <a:srgbClr val="0000FF"/>
                  </a:solidFill>
                  <a:latin typeface="STXinwei" pitchFamily="2" charset="-122"/>
                  <a:ea typeface="STXinwei" pitchFamily="2" charset="-122"/>
                </a:rPr>
                <a:t>(</a:t>
              </a:r>
              <a:r>
                <a:rPr lang="zh-CN" altLang="en-US" sz="2000" dirty="0">
                  <a:solidFill>
                    <a:srgbClr val="FF0000"/>
                  </a:solidFill>
                  <a:latin typeface="STXinwei" pitchFamily="2" charset="-122"/>
                  <a:ea typeface="STXinwei" pitchFamily="2" charset="-122"/>
                </a:rPr>
                <a:t>程序接口</a:t>
              </a:r>
              <a:r>
                <a:rPr lang="en-US" altLang="zh-CN" sz="2000" dirty="0">
                  <a:solidFill>
                    <a:srgbClr val="0000FF"/>
                  </a:solidFill>
                  <a:latin typeface="STXinwei" pitchFamily="2" charset="-122"/>
                  <a:ea typeface="STXinwei" pitchFamily="2" charset="-122"/>
                </a:rPr>
                <a:t>)</a:t>
              </a:r>
              <a:endParaRPr lang="en-US" altLang="zh-CN" sz="2000" dirty="0">
                <a:solidFill>
                  <a:srgbClr val="0000FF"/>
                </a:solidFill>
                <a:latin typeface="STXinwei" pitchFamily="2" charset="-122"/>
                <a:ea typeface="STXinwei" pitchFamily="2" charset="-122"/>
              </a:endParaRPr>
            </a:p>
          </p:txBody>
        </p:sp>
        <p:grpSp>
          <p:nvGrpSpPr>
            <p:cNvPr id="2" name="Group 56"/>
            <p:cNvGrpSpPr/>
            <p:nvPr/>
          </p:nvGrpSpPr>
          <p:grpSpPr bwMode="auto">
            <a:xfrm>
              <a:off x="7115869" y="3091458"/>
              <a:ext cx="1830387" cy="631825"/>
              <a:chOff x="3411" y="1661"/>
              <a:chExt cx="1153" cy="398"/>
            </a:xfrm>
          </p:grpSpPr>
          <p:sp>
            <p:nvSpPr>
              <p:cNvPr id="4123" name="AutoShape 27"/>
              <p:cNvSpPr>
                <a:spLocks noChangeArrowheads="1"/>
              </p:cNvSpPr>
              <p:nvPr/>
            </p:nvSpPr>
            <p:spPr bwMode="auto">
              <a:xfrm>
                <a:off x="3411" y="1661"/>
                <a:ext cx="1153" cy="398"/>
              </a:xfrm>
              <a:prstGeom prst="flowChartManualOperation">
                <a:avLst/>
              </a:prstGeom>
              <a:solidFill>
                <a:srgbClr val="CCFF66"/>
              </a:solidFill>
              <a:ln w="9525">
                <a:solidFill>
                  <a:srgbClr val="000000"/>
                </a:solidFill>
                <a:miter lim="800000"/>
              </a:ln>
            </p:spPr>
            <p:txBody>
              <a:bodyPr anchor="ctr" anchorCtr="1"/>
              <a:lstStyle/>
              <a:p>
                <a:endParaRPr lang="zh-CN" altLang="en-US">
                  <a:latin typeface="STXinwei" pitchFamily="2" charset="-122"/>
                  <a:ea typeface="STXinwei" pitchFamily="2" charset="-122"/>
                </a:endParaRPr>
              </a:p>
            </p:txBody>
          </p:sp>
          <p:sp>
            <p:nvSpPr>
              <p:cNvPr id="4124" name="Text Box 28"/>
              <p:cNvSpPr txBox="1">
                <a:spLocks noChangeArrowheads="1"/>
              </p:cNvSpPr>
              <p:nvPr/>
            </p:nvSpPr>
            <p:spPr bwMode="auto">
              <a:xfrm>
                <a:off x="3576" y="1668"/>
                <a:ext cx="823" cy="265"/>
              </a:xfrm>
              <a:prstGeom prst="rect">
                <a:avLst/>
              </a:prstGeom>
              <a:solidFill>
                <a:srgbClr val="CCFF66"/>
              </a:solidFill>
              <a:ln>
                <a:noFill/>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dirty="0">
                    <a:solidFill>
                      <a:srgbClr val="0000FF"/>
                    </a:solidFill>
                    <a:latin typeface="STXinwei" pitchFamily="2" charset="-122"/>
                    <a:ea typeface="STXinwei" pitchFamily="2" charset="-122"/>
                  </a:rPr>
                  <a:t>操作命令</a:t>
                </a:r>
                <a:endParaRPr lang="en-US" altLang="zh-CN" sz="2000" dirty="0">
                  <a:solidFill>
                    <a:srgbClr val="0000FF"/>
                  </a:solidFill>
                  <a:latin typeface="STXinwei" pitchFamily="2" charset="-122"/>
                  <a:ea typeface="STXinwei" pitchFamily="2" charset="-122"/>
                </a:endParaRPr>
              </a:p>
            </p:txBody>
          </p:sp>
        </p:grpSp>
        <p:sp>
          <p:nvSpPr>
            <p:cNvPr id="80926" name="Line 30"/>
            <p:cNvSpPr>
              <a:spLocks noChangeShapeType="1"/>
            </p:cNvSpPr>
            <p:nvPr/>
          </p:nvSpPr>
          <p:spPr bwMode="auto">
            <a:xfrm>
              <a:off x="5171653" y="4891731"/>
              <a:ext cx="1368152" cy="360041"/>
            </a:xfrm>
            <a:prstGeom prst="line">
              <a:avLst/>
            </a:prstGeom>
            <a:noFill/>
            <a:ln w="19050">
              <a:solidFill>
                <a:srgbClr val="000000"/>
              </a:solidFill>
              <a:round/>
              <a:tailEnd type="triangle" w="med" len="med"/>
            </a:ln>
          </p:spPr>
          <p:txBody>
            <a:bodyPr lIns="0" tIns="0" rIns="0" bIns="0" anchor="ctr" anchorCtr="1"/>
            <a:lstStyle/>
            <a:p>
              <a:endParaRPr lang="zh-CN" altLang="en-US">
                <a:latin typeface="STXinwei" pitchFamily="2" charset="-122"/>
                <a:ea typeface="STXinwei" pitchFamily="2" charset="-122"/>
              </a:endParaRPr>
            </a:p>
          </p:txBody>
        </p:sp>
        <p:sp>
          <p:nvSpPr>
            <p:cNvPr id="80927" name="Line 31"/>
            <p:cNvSpPr>
              <a:spLocks noChangeShapeType="1"/>
            </p:cNvSpPr>
            <p:nvPr/>
          </p:nvSpPr>
          <p:spPr bwMode="auto">
            <a:xfrm flipH="1">
              <a:off x="6971853" y="4851995"/>
              <a:ext cx="1168176" cy="399777"/>
            </a:xfrm>
            <a:prstGeom prst="line">
              <a:avLst/>
            </a:prstGeom>
            <a:noFill/>
            <a:ln w="19050">
              <a:solidFill>
                <a:srgbClr val="000000"/>
              </a:solidFill>
              <a:round/>
              <a:tailEnd type="triangle" w="med" len="med"/>
            </a:ln>
          </p:spPr>
          <p:txBody>
            <a:bodyPr lIns="0" tIns="0" rIns="0" bIns="0" anchor="ctr" anchorCtr="1"/>
            <a:lstStyle/>
            <a:p>
              <a:endParaRPr lang="zh-CN" altLang="en-US">
                <a:latin typeface="STXinwei" pitchFamily="2" charset="-122"/>
                <a:ea typeface="STXinwei" pitchFamily="2" charset="-122"/>
              </a:endParaRPr>
            </a:p>
          </p:txBody>
        </p:sp>
        <p:grpSp>
          <p:nvGrpSpPr>
            <p:cNvPr id="3" name="Group 32"/>
            <p:cNvGrpSpPr/>
            <p:nvPr/>
          </p:nvGrpSpPr>
          <p:grpSpPr bwMode="auto">
            <a:xfrm>
              <a:off x="6053285" y="1765895"/>
              <a:ext cx="574675" cy="1509713"/>
              <a:chOff x="5121" y="6041"/>
              <a:chExt cx="360" cy="936"/>
            </a:xfrm>
          </p:grpSpPr>
          <p:sp>
            <p:nvSpPr>
              <p:cNvPr id="4115" name="Oval 33"/>
              <p:cNvSpPr>
                <a:spLocks noChangeArrowheads="1"/>
              </p:cNvSpPr>
              <p:nvPr/>
            </p:nvSpPr>
            <p:spPr bwMode="auto">
              <a:xfrm>
                <a:off x="5121" y="6041"/>
                <a:ext cx="360" cy="312"/>
              </a:xfrm>
              <a:prstGeom prst="ellipse">
                <a:avLst/>
              </a:prstGeom>
              <a:solidFill>
                <a:srgbClr val="CCFF66"/>
              </a:solidFill>
              <a:ln w="19050">
                <a:solidFill>
                  <a:srgbClr val="000000"/>
                </a:solidFill>
                <a:round/>
              </a:ln>
            </p:spPr>
            <p:txBody>
              <a:bodyPr lIns="0" tIns="0" rIns="0" bIns="0" anchor="ctr" anchorCtr="1"/>
              <a:lstStyle/>
              <a:p>
                <a:endParaRPr lang="zh-CN" altLang="en-US">
                  <a:latin typeface="STXinwei" pitchFamily="2" charset="-122"/>
                  <a:ea typeface="STXinwei" pitchFamily="2" charset="-122"/>
                </a:endParaRPr>
              </a:p>
            </p:txBody>
          </p:sp>
          <p:sp>
            <p:nvSpPr>
              <p:cNvPr id="4116" name="Line 34"/>
              <p:cNvSpPr>
                <a:spLocks noChangeShapeType="1"/>
              </p:cNvSpPr>
              <p:nvPr/>
            </p:nvSpPr>
            <p:spPr bwMode="auto">
              <a:xfrm>
                <a:off x="5301" y="6353"/>
                <a:ext cx="0" cy="468"/>
              </a:xfrm>
              <a:prstGeom prst="line">
                <a:avLst/>
              </a:prstGeom>
              <a:noFill/>
              <a:ln w="19050">
                <a:solidFill>
                  <a:srgbClr val="000000"/>
                </a:solidFill>
                <a:round/>
              </a:ln>
            </p:spPr>
            <p:txBody>
              <a:bodyPr lIns="0" tIns="0" rIns="0" bIns="0" anchor="ctr" anchorCtr="1"/>
              <a:lstStyle/>
              <a:p>
                <a:endParaRPr lang="zh-CN" altLang="en-US">
                  <a:latin typeface="STXinwei" pitchFamily="2" charset="-122"/>
                  <a:ea typeface="STXinwei" pitchFamily="2" charset="-122"/>
                </a:endParaRPr>
              </a:p>
            </p:txBody>
          </p:sp>
          <p:sp>
            <p:nvSpPr>
              <p:cNvPr id="4117" name="Line 35"/>
              <p:cNvSpPr>
                <a:spLocks noChangeShapeType="1"/>
              </p:cNvSpPr>
              <p:nvPr/>
            </p:nvSpPr>
            <p:spPr bwMode="auto">
              <a:xfrm flipV="1">
                <a:off x="5121" y="6821"/>
                <a:ext cx="180" cy="156"/>
              </a:xfrm>
              <a:prstGeom prst="line">
                <a:avLst/>
              </a:prstGeom>
              <a:noFill/>
              <a:ln w="19050">
                <a:solidFill>
                  <a:srgbClr val="000000"/>
                </a:solidFill>
                <a:round/>
              </a:ln>
            </p:spPr>
            <p:txBody>
              <a:bodyPr lIns="0" tIns="0" rIns="0" bIns="0" anchor="ctr" anchorCtr="1"/>
              <a:lstStyle/>
              <a:p>
                <a:endParaRPr lang="zh-CN" altLang="en-US">
                  <a:latin typeface="STXinwei" pitchFamily="2" charset="-122"/>
                  <a:ea typeface="STXinwei" pitchFamily="2" charset="-122"/>
                </a:endParaRPr>
              </a:p>
            </p:txBody>
          </p:sp>
          <p:sp>
            <p:nvSpPr>
              <p:cNvPr id="4118" name="Line 36"/>
              <p:cNvSpPr>
                <a:spLocks noChangeShapeType="1"/>
              </p:cNvSpPr>
              <p:nvPr/>
            </p:nvSpPr>
            <p:spPr bwMode="auto">
              <a:xfrm flipH="1" flipV="1">
                <a:off x="5301" y="6821"/>
                <a:ext cx="180" cy="156"/>
              </a:xfrm>
              <a:prstGeom prst="line">
                <a:avLst/>
              </a:prstGeom>
              <a:noFill/>
              <a:ln w="19050">
                <a:solidFill>
                  <a:srgbClr val="000000"/>
                </a:solidFill>
                <a:round/>
              </a:ln>
            </p:spPr>
            <p:txBody>
              <a:bodyPr lIns="0" tIns="0" rIns="0" bIns="0" anchor="ctr" anchorCtr="1"/>
              <a:lstStyle/>
              <a:p>
                <a:endParaRPr lang="zh-CN" altLang="en-US">
                  <a:latin typeface="STXinwei" pitchFamily="2" charset="-122"/>
                  <a:ea typeface="STXinwei" pitchFamily="2" charset="-122"/>
                </a:endParaRPr>
              </a:p>
            </p:txBody>
          </p:sp>
          <p:sp>
            <p:nvSpPr>
              <p:cNvPr id="4119" name="Line 37"/>
              <p:cNvSpPr>
                <a:spLocks noChangeShapeType="1"/>
              </p:cNvSpPr>
              <p:nvPr/>
            </p:nvSpPr>
            <p:spPr bwMode="auto">
              <a:xfrm flipH="1">
                <a:off x="5121" y="6353"/>
                <a:ext cx="180" cy="156"/>
              </a:xfrm>
              <a:prstGeom prst="line">
                <a:avLst/>
              </a:prstGeom>
              <a:noFill/>
              <a:ln w="19050">
                <a:solidFill>
                  <a:srgbClr val="000000"/>
                </a:solidFill>
                <a:round/>
              </a:ln>
            </p:spPr>
            <p:txBody>
              <a:bodyPr lIns="0" tIns="0" rIns="0" bIns="0" anchor="ctr" anchorCtr="1"/>
              <a:lstStyle/>
              <a:p>
                <a:endParaRPr lang="zh-CN" altLang="en-US">
                  <a:latin typeface="STXinwei" pitchFamily="2" charset="-122"/>
                  <a:ea typeface="STXinwei" pitchFamily="2" charset="-122"/>
                </a:endParaRPr>
              </a:p>
            </p:txBody>
          </p:sp>
          <p:sp>
            <p:nvSpPr>
              <p:cNvPr id="4120" name="Line 38"/>
              <p:cNvSpPr>
                <a:spLocks noChangeShapeType="1"/>
              </p:cNvSpPr>
              <p:nvPr/>
            </p:nvSpPr>
            <p:spPr bwMode="auto">
              <a:xfrm>
                <a:off x="5301" y="6353"/>
                <a:ext cx="180" cy="156"/>
              </a:xfrm>
              <a:prstGeom prst="line">
                <a:avLst/>
              </a:prstGeom>
              <a:noFill/>
              <a:ln w="19050">
                <a:solidFill>
                  <a:srgbClr val="000000"/>
                </a:solidFill>
                <a:round/>
              </a:ln>
            </p:spPr>
            <p:txBody>
              <a:bodyPr lIns="0" tIns="0" rIns="0" bIns="0" anchor="ctr" anchorCtr="1"/>
              <a:lstStyle/>
              <a:p>
                <a:endParaRPr lang="zh-CN" altLang="en-US">
                  <a:latin typeface="STXinwei" pitchFamily="2" charset="-122"/>
                  <a:ea typeface="STXinwei" pitchFamily="2" charset="-122"/>
                </a:endParaRPr>
              </a:p>
            </p:txBody>
          </p:sp>
          <p:sp>
            <p:nvSpPr>
              <p:cNvPr id="4121" name="Line 39"/>
              <p:cNvSpPr>
                <a:spLocks noChangeShapeType="1"/>
              </p:cNvSpPr>
              <p:nvPr/>
            </p:nvSpPr>
            <p:spPr bwMode="auto">
              <a:xfrm>
                <a:off x="5121" y="6509"/>
                <a:ext cx="0" cy="156"/>
              </a:xfrm>
              <a:prstGeom prst="line">
                <a:avLst/>
              </a:prstGeom>
              <a:noFill/>
              <a:ln w="19050">
                <a:solidFill>
                  <a:srgbClr val="000000"/>
                </a:solidFill>
                <a:round/>
              </a:ln>
            </p:spPr>
            <p:txBody>
              <a:bodyPr lIns="0" tIns="0" rIns="0" bIns="0" anchor="ctr" anchorCtr="1"/>
              <a:lstStyle/>
              <a:p>
                <a:endParaRPr lang="zh-CN" altLang="en-US">
                  <a:latin typeface="STXinwei" pitchFamily="2" charset="-122"/>
                  <a:ea typeface="STXinwei" pitchFamily="2" charset="-122"/>
                </a:endParaRPr>
              </a:p>
            </p:txBody>
          </p:sp>
          <p:sp>
            <p:nvSpPr>
              <p:cNvPr id="4122" name="Line 40"/>
              <p:cNvSpPr>
                <a:spLocks noChangeShapeType="1"/>
              </p:cNvSpPr>
              <p:nvPr/>
            </p:nvSpPr>
            <p:spPr bwMode="auto">
              <a:xfrm>
                <a:off x="5481" y="6509"/>
                <a:ext cx="0" cy="156"/>
              </a:xfrm>
              <a:prstGeom prst="line">
                <a:avLst/>
              </a:prstGeom>
              <a:noFill/>
              <a:ln w="19050">
                <a:solidFill>
                  <a:srgbClr val="000000"/>
                </a:solidFill>
                <a:round/>
              </a:ln>
            </p:spPr>
            <p:txBody>
              <a:bodyPr lIns="0" tIns="0" rIns="0" bIns="0" anchor="ctr" anchorCtr="1"/>
              <a:lstStyle/>
              <a:p>
                <a:endParaRPr lang="zh-CN" altLang="en-US">
                  <a:latin typeface="STXinwei" pitchFamily="2" charset="-122"/>
                  <a:ea typeface="STXinwei" pitchFamily="2" charset="-122"/>
                </a:endParaRPr>
              </a:p>
            </p:txBody>
          </p:sp>
        </p:grpSp>
        <p:grpSp>
          <p:nvGrpSpPr>
            <p:cNvPr id="4" name="Group 55"/>
            <p:cNvGrpSpPr/>
            <p:nvPr/>
          </p:nvGrpSpPr>
          <p:grpSpPr bwMode="auto">
            <a:xfrm>
              <a:off x="5891733" y="5383808"/>
              <a:ext cx="1888058" cy="925512"/>
              <a:chOff x="1775" y="3105"/>
              <a:chExt cx="1994" cy="583"/>
            </a:xfrm>
          </p:grpSpPr>
          <p:sp>
            <p:nvSpPr>
              <p:cNvPr id="80925" name="Text Box 29"/>
              <p:cNvSpPr txBox="1">
                <a:spLocks noChangeArrowheads="1"/>
              </p:cNvSpPr>
              <p:nvPr/>
            </p:nvSpPr>
            <p:spPr bwMode="auto">
              <a:xfrm>
                <a:off x="1775" y="3105"/>
                <a:ext cx="1994" cy="31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dirty="0">
                    <a:solidFill>
                      <a:srgbClr val="0000FF"/>
                    </a:solidFill>
                    <a:latin typeface="STXinwei" pitchFamily="2" charset="-122"/>
                    <a:ea typeface="STXinwei" pitchFamily="2" charset="-122"/>
                  </a:rPr>
                  <a:t>操作系统</a:t>
                </a:r>
                <a:endParaRPr lang="zh-CN" altLang="en-US" sz="2000" dirty="0">
                  <a:solidFill>
                    <a:srgbClr val="0000FF"/>
                  </a:solidFill>
                  <a:latin typeface="STXinwei" pitchFamily="2" charset="-122"/>
                  <a:ea typeface="STXinwei" pitchFamily="2" charset="-122"/>
                </a:endParaRPr>
              </a:p>
            </p:txBody>
          </p:sp>
          <p:sp>
            <p:nvSpPr>
              <p:cNvPr id="4114" name="Text Box 41"/>
              <p:cNvSpPr txBox="1">
                <a:spLocks noChangeArrowheads="1"/>
              </p:cNvSpPr>
              <p:nvPr/>
            </p:nvSpPr>
            <p:spPr bwMode="auto">
              <a:xfrm>
                <a:off x="1775" y="3371"/>
                <a:ext cx="1994" cy="317"/>
              </a:xfrm>
              <a:prstGeom prst="rect">
                <a:avLst/>
              </a:prstGeom>
              <a:solidFill>
                <a:schemeClr val="accent1"/>
              </a:solidFill>
              <a:ln w="19050">
                <a:solidFill>
                  <a:srgbClr val="000000"/>
                </a:solidFill>
                <a:miter lim="800000"/>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dirty="0">
                    <a:solidFill>
                      <a:srgbClr val="0000FF"/>
                    </a:solidFill>
                    <a:latin typeface="STXinwei" pitchFamily="2" charset="-122"/>
                    <a:ea typeface="STXinwei" pitchFamily="2" charset="-122"/>
                  </a:rPr>
                  <a:t>裸    机</a:t>
                </a:r>
                <a:endParaRPr lang="zh-CN" altLang="en-US" sz="2000" dirty="0">
                  <a:solidFill>
                    <a:srgbClr val="0000FF"/>
                  </a:solidFill>
                  <a:latin typeface="STXinwei" pitchFamily="2" charset="-122"/>
                  <a:ea typeface="STXinwei" pitchFamily="2" charset="-122"/>
                </a:endParaRPr>
              </a:p>
            </p:txBody>
          </p:sp>
        </p:grpSp>
        <p:grpSp>
          <p:nvGrpSpPr>
            <p:cNvPr id="5" name="Group 42"/>
            <p:cNvGrpSpPr/>
            <p:nvPr/>
          </p:nvGrpSpPr>
          <p:grpSpPr bwMode="auto">
            <a:xfrm>
              <a:off x="4254574" y="3020020"/>
              <a:ext cx="1308100" cy="842963"/>
              <a:chOff x="9180" y="6900"/>
              <a:chExt cx="900" cy="780"/>
            </a:xfrm>
          </p:grpSpPr>
          <p:sp>
            <p:nvSpPr>
              <p:cNvPr id="4111" name="AutoShape 43"/>
              <p:cNvSpPr>
                <a:spLocks noChangeArrowheads="1"/>
              </p:cNvSpPr>
              <p:nvPr/>
            </p:nvSpPr>
            <p:spPr bwMode="auto">
              <a:xfrm>
                <a:off x="9180" y="6900"/>
                <a:ext cx="900" cy="780"/>
              </a:xfrm>
              <a:prstGeom prst="flowChartPunchedTape">
                <a:avLst/>
              </a:prstGeom>
              <a:solidFill>
                <a:srgbClr val="CCFF66"/>
              </a:solidFill>
              <a:ln w="9525">
                <a:solidFill>
                  <a:srgbClr val="000000"/>
                </a:solidFill>
                <a:miter lim="800000"/>
              </a:ln>
            </p:spPr>
            <p:txBody>
              <a:bodyPr anchor="ctr" anchorCtr="1"/>
              <a:lstStyle/>
              <a:p>
                <a:endParaRPr lang="zh-CN" altLang="en-US">
                  <a:latin typeface="STXinwei" pitchFamily="2" charset="-122"/>
                  <a:ea typeface="STXinwei" pitchFamily="2" charset="-122"/>
                </a:endParaRPr>
              </a:p>
            </p:txBody>
          </p:sp>
          <p:sp>
            <p:nvSpPr>
              <p:cNvPr id="4112" name="Text Box 44"/>
              <p:cNvSpPr txBox="1">
                <a:spLocks noChangeArrowheads="1"/>
              </p:cNvSpPr>
              <p:nvPr/>
            </p:nvSpPr>
            <p:spPr bwMode="auto">
              <a:xfrm>
                <a:off x="9200" y="7079"/>
                <a:ext cx="830" cy="379"/>
              </a:xfrm>
              <a:prstGeom prst="rect">
                <a:avLst/>
              </a:prstGeom>
              <a:solidFill>
                <a:srgbClr val="CCFF66"/>
              </a:solidFill>
              <a:ln>
                <a:noFill/>
              </a:ln>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dirty="0">
                    <a:solidFill>
                      <a:srgbClr val="0000FF"/>
                    </a:solidFill>
                    <a:latin typeface="STXinwei" pitchFamily="2" charset="-122"/>
                    <a:ea typeface="STXinwei" pitchFamily="2" charset="-122"/>
                  </a:rPr>
                  <a:t> </a:t>
                </a:r>
                <a:r>
                  <a:rPr lang="zh-CN" altLang="en-US" sz="2000" dirty="0">
                    <a:solidFill>
                      <a:srgbClr val="0000FF"/>
                    </a:solidFill>
                    <a:latin typeface="STXinwei" pitchFamily="2" charset="-122"/>
                    <a:ea typeface="STXinwei" pitchFamily="2" charset="-122"/>
                  </a:rPr>
                  <a:t>应用程序</a:t>
                </a:r>
                <a:endParaRPr lang="zh-CN" altLang="en-US" sz="2000" dirty="0">
                  <a:solidFill>
                    <a:srgbClr val="0000FF"/>
                  </a:solidFill>
                  <a:latin typeface="STXinwei" pitchFamily="2" charset="-122"/>
                  <a:ea typeface="STXinwei" pitchFamily="2" charset="-122"/>
                </a:endParaRPr>
              </a:p>
            </p:txBody>
          </p:sp>
        </p:grpSp>
        <p:sp>
          <p:nvSpPr>
            <p:cNvPr id="80941" name="Line 45"/>
            <p:cNvSpPr>
              <a:spLocks noChangeShapeType="1"/>
            </p:cNvSpPr>
            <p:nvPr/>
          </p:nvSpPr>
          <p:spPr bwMode="auto">
            <a:xfrm>
              <a:off x="5038799" y="3696295"/>
              <a:ext cx="0" cy="422275"/>
            </a:xfrm>
            <a:prstGeom prst="line">
              <a:avLst/>
            </a:prstGeom>
            <a:noFill/>
            <a:ln w="19050">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80942" name="Line 46"/>
            <p:cNvSpPr>
              <a:spLocks noChangeShapeType="1"/>
            </p:cNvSpPr>
            <p:nvPr/>
          </p:nvSpPr>
          <p:spPr bwMode="auto">
            <a:xfrm flipH="1">
              <a:off x="4739604" y="2642195"/>
              <a:ext cx="1191443" cy="449337"/>
            </a:xfrm>
            <a:prstGeom prst="line">
              <a:avLst/>
            </a:prstGeom>
            <a:noFill/>
            <a:ln w="19050">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80943" name="Text Box 47"/>
            <p:cNvSpPr txBox="1">
              <a:spLocks noChangeArrowheads="1"/>
            </p:cNvSpPr>
            <p:nvPr/>
          </p:nvSpPr>
          <p:spPr bwMode="auto">
            <a:xfrm>
              <a:off x="7308304" y="4099520"/>
              <a:ext cx="1656184" cy="754063"/>
            </a:xfrm>
            <a:prstGeom prst="rect">
              <a:avLst/>
            </a:prstGeom>
            <a:solidFill>
              <a:srgbClr val="CCFF66"/>
            </a:solidFill>
            <a:ln w="19050">
              <a:solidFill>
                <a:srgbClr val="000000"/>
              </a:solidFill>
              <a:miter lim="800000"/>
            </a:ln>
            <a:effectLst>
              <a:outerShdw dist="107763" dir="18900000" algn="ctr" rotWithShape="0">
                <a:srgbClr val="808080"/>
              </a:outerShdw>
            </a:effectLst>
          </p:spPr>
          <p:txBody>
            <a:bodyPr lIns="0" tIns="0" rIns="0" bIns="0" anchor="ctr" anchorCtr="1"/>
            <a:lstStyle>
              <a:lvl1pPr eaLnBrk="0" hangingPunct="0">
                <a:defRPr kumimoji="1" sz="2400">
                  <a:solidFill>
                    <a:schemeClr val="tx1"/>
                  </a:solidFill>
                  <a:latin typeface="Times New Roman" pitchFamily="18" charset="0"/>
                  <a:ea typeface="宋体" pitchFamily="2" charset="-122"/>
                  <a:cs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dirty="0">
                  <a:solidFill>
                    <a:srgbClr val="0000FF"/>
                  </a:solidFill>
                  <a:latin typeface="STXinwei" pitchFamily="2" charset="-122"/>
                  <a:ea typeface="STXinwei" pitchFamily="2" charset="-122"/>
                </a:rPr>
                <a:t>系统程序</a:t>
              </a:r>
              <a:endParaRPr lang="zh-CN" altLang="en-US" sz="2000" dirty="0">
                <a:solidFill>
                  <a:srgbClr val="0000FF"/>
                </a:solidFill>
                <a:latin typeface="STXinwei" pitchFamily="2" charset="-122"/>
                <a:ea typeface="STXinwei" pitchFamily="2" charset="-122"/>
              </a:endParaRPr>
            </a:p>
            <a:p>
              <a:pPr algn="ctr" eaLnBrk="1" hangingPunct="1"/>
              <a:r>
                <a:rPr lang="en-US" altLang="zh-CN" sz="2000" dirty="0">
                  <a:solidFill>
                    <a:srgbClr val="0000FF"/>
                  </a:solidFill>
                  <a:latin typeface="STXinwei" pitchFamily="2" charset="-122"/>
                  <a:ea typeface="STXinwei" pitchFamily="2" charset="-122"/>
                </a:rPr>
                <a:t>(</a:t>
              </a:r>
              <a:r>
                <a:rPr lang="zh-CN" altLang="en-US" sz="2000" dirty="0">
                  <a:solidFill>
                    <a:srgbClr val="FF0000"/>
                  </a:solidFill>
                  <a:latin typeface="STXinwei" pitchFamily="2" charset="-122"/>
                  <a:ea typeface="STXinwei" pitchFamily="2" charset="-122"/>
                </a:rPr>
                <a:t>操作接口</a:t>
              </a:r>
              <a:r>
                <a:rPr lang="en-US" altLang="zh-CN" sz="2000" dirty="0">
                  <a:solidFill>
                    <a:srgbClr val="0000FF"/>
                  </a:solidFill>
                  <a:latin typeface="STXinwei" pitchFamily="2" charset="-122"/>
                  <a:ea typeface="STXinwei" pitchFamily="2" charset="-122"/>
                </a:rPr>
                <a:t>)</a:t>
              </a:r>
              <a:endParaRPr lang="en-US" altLang="zh-CN" sz="2000" dirty="0">
                <a:solidFill>
                  <a:srgbClr val="0000FF"/>
                </a:solidFill>
                <a:latin typeface="STXinwei" pitchFamily="2" charset="-122"/>
                <a:ea typeface="STXinwei" pitchFamily="2" charset="-122"/>
              </a:endParaRPr>
            </a:p>
          </p:txBody>
        </p:sp>
        <p:sp>
          <p:nvSpPr>
            <p:cNvPr id="80944" name="Line 48"/>
            <p:cNvSpPr>
              <a:spLocks noChangeShapeType="1"/>
            </p:cNvSpPr>
            <p:nvPr/>
          </p:nvSpPr>
          <p:spPr bwMode="auto">
            <a:xfrm>
              <a:off x="8162031" y="3696295"/>
              <a:ext cx="0" cy="422275"/>
            </a:xfrm>
            <a:prstGeom prst="line">
              <a:avLst/>
            </a:prstGeom>
            <a:noFill/>
            <a:ln w="19050">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sp>
          <p:nvSpPr>
            <p:cNvPr id="80945" name="Line 49"/>
            <p:cNvSpPr>
              <a:spLocks noChangeShapeType="1"/>
            </p:cNvSpPr>
            <p:nvPr/>
          </p:nvSpPr>
          <p:spPr bwMode="auto">
            <a:xfrm>
              <a:off x="6715273" y="2642195"/>
              <a:ext cx="1568450" cy="422275"/>
            </a:xfrm>
            <a:prstGeom prst="line">
              <a:avLst/>
            </a:prstGeom>
            <a:noFill/>
            <a:ln w="19050">
              <a:solidFill>
                <a:srgbClr val="000000"/>
              </a:solidFill>
              <a:round/>
              <a:tailEnd type="triangle" w="med" len="med"/>
            </a:ln>
          </p:spPr>
          <p:txBody>
            <a:bodyPr anchor="ctr" anchorCtr="1"/>
            <a:lstStyle/>
            <a:p>
              <a:endParaRPr lang="zh-CN" altLang="en-US">
                <a:latin typeface="STXinwei" pitchFamily="2" charset="-122"/>
                <a:ea typeface="STXinwei" pitchFamily="2" charset="-122"/>
              </a:endParaRPr>
            </a:p>
          </p:txBody>
        </p:sp>
      </p:grpSp>
      <p:sp>
        <p:nvSpPr>
          <p:cNvPr id="6" name="标题 5"/>
          <p:cNvSpPr>
            <a:spLocks noGrp="1"/>
          </p:cNvSpPr>
          <p:nvPr>
            <p:ph type="title"/>
          </p:nvPr>
        </p:nvSpPr>
        <p:spPr/>
        <p:txBody>
          <a:bodyPr/>
          <a:lstStyle/>
          <a:p>
            <a:r>
              <a:rPr lang="zh-CN" altLang="en-US" dirty="0">
                <a:latin typeface="华文新魏"/>
                <a:ea typeface="华文新魏"/>
                <a:cs typeface="华文新魏"/>
              </a:rPr>
              <a:t>操作系统的</a:t>
            </a:r>
            <a:r>
              <a:rPr lang="en-US" altLang="zh-CN" dirty="0">
                <a:latin typeface="华文新魏"/>
                <a:ea typeface="华文新魏"/>
                <a:cs typeface="华文新魏"/>
              </a:rPr>
              <a:t>用户</a:t>
            </a:r>
            <a:r>
              <a:rPr lang="zh-CN" altLang="en-US" dirty="0">
                <a:latin typeface="华文新魏"/>
                <a:ea typeface="华文新魏"/>
                <a:cs typeface="华文新魏"/>
              </a:rPr>
              <a:t>接口</a:t>
            </a:r>
            <a:endParaRPr kumimoji="1" lang="zh-CN" altLang="en-US" dirty="0"/>
          </a:p>
        </p:txBody>
      </p:sp>
      <p:sp>
        <p:nvSpPr>
          <p:cNvPr id="7" name="幻灯片编号占位符 6"/>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dirty="0"/>
          </a:p>
        </p:txBody>
      </p:sp>
    </p:spTree>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zh-CN" altLang="en-US" dirty="0"/>
              <a:t>操作系统系统结构（</a:t>
            </a:r>
            <a:r>
              <a:rPr lang="en-US" altLang="zh-CN" dirty="0"/>
              <a:t>Linux</a:t>
            </a:r>
            <a:r>
              <a:rPr lang="zh-CN" altLang="en-US" dirty="0"/>
              <a:t>为例）</a:t>
            </a:r>
            <a:endParaRPr lang="zh-CN" altLang="en-US" dirty="0"/>
          </a:p>
        </p:txBody>
      </p:sp>
      <p:sp>
        <p:nvSpPr>
          <p:cNvPr id="713731" name="Rectangle 3"/>
          <p:cNvSpPr>
            <a:spLocks noGrp="1" noChangeArrowheads="1"/>
          </p:cNvSpPr>
          <p:nvPr>
            <p:ph type="body" idx="1"/>
          </p:nvPr>
        </p:nvSpPr>
        <p:spPr/>
        <p:txBody>
          <a:bodyPr/>
          <a:lstStyle/>
          <a:p>
            <a:endParaRPr lang="zh-CN" altLang="zh-CN" dirty="0">
              <a:latin typeface="STXinwei" pitchFamily="2" charset="-122"/>
              <a:ea typeface="STXinwei" pitchFamily="2" charset="-122"/>
            </a:endParaRPr>
          </a:p>
        </p:txBody>
      </p:sp>
      <p:graphicFrame>
        <p:nvGraphicFramePr>
          <p:cNvPr id="713732" name="Object 4"/>
          <p:cNvGraphicFramePr>
            <a:graphicFrameLocks noChangeAspect="1"/>
          </p:cNvGraphicFramePr>
          <p:nvPr/>
        </p:nvGraphicFramePr>
        <p:xfrm>
          <a:off x="755650" y="1700213"/>
          <a:ext cx="5873750" cy="4627562"/>
        </p:xfrm>
        <a:graphic>
          <a:graphicData uri="http://schemas.openxmlformats.org/presentationml/2006/ole">
            <mc:AlternateContent xmlns:mc="http://schemas.openxmlformats.org/markup-compatibility/2006">
              <mc:Choice xmlns:v="urn:schemas-microsoft-com:vml" Requires="v">
                <p:oleObj spid="_x0000_s3102" name="图片" r:id="rId1" imgW="0" imgH="0" progId="Word.Picture.8">
                  <p:embed/>
                </p:oleObj>
              </mc:Choice>
              <mc:Fallback>
                <p:oleObj name="图片" r:id="rId1" imgW="0" imgH="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00213"/>
                        <a:ext cx="5873750" cy="4627562"/>
                      </a:xfrm>
                      <a:prstGeom prst="rect">
                        <a:avLst/>
                      </a:prstGeom>
                      <a:noFill/>
                    </p:spPr>
                  </p:pic>
                </p:oleObj>
              </mc:Fallback>
            </mc:AlternateContent>
          </a:graphicData>
        </a:graphic>
      </p:graphicFrame>
      <p:sp>
        <p:nvSpPr>
          <p:cNvPr id="713733" name="Line 5"/>
          <p:cNvSpPr>
            <a:spLocks noChangeShapeType="1"/>
          </p:cNvSpPr>
          <p:nvPr/>
        </p:nvSpPr>
        <p:spPr bwMode="auto">
          <a:xfrm>
            <a:off x="6516688" y="3538538"/>
            <a:ext cx="504825" cy="0"/>
          </a:xfrm>
          <a:prstGeom prst="line">
            <a:avLst/>
          </a:prstGeom>
          <a:noFill/>
          <a:ln w="2857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713734" name="Line 6"/>
          <p:cNvSpPr>
            <a:spLocks noChangeShapeType="1"/>
          </p:cNvSpPr>
          <p:nvPr/>
        </p:nvSpPr>
        <p:spPr bwMode="auto">
          <a:xfrm>
            <a:off x="6516688" y="2060575"/>
            <a:ext cx="576262" cy="0"/>
          </a:xfrm>
          <a:prstGeom prst="line">
            <a:avLst/>
          </a:prstGeom>
          <a:noFill/>
          <a:ln w="2857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713735" name="Text Box 7"/>
          <p:cNvSpPr txBox="1">
            <a:spLocks noChangeArrowheads="1"/>
          </p:cNvSpPr>
          <p:nvPr/>
        </p:nvSpPr>
        <p:spPr bwMode="auto">
          <a:xfrm>
            <a:off x="7067550" y="1878013"/>
            <a:ext cx="1728788" cy="366712"/>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3333FF"/>
                </a:solidFill>
                <a:effectLst/>
                <a:latin typeface="STXinwei" pitchFamily="2" charset="-122"/>
                <a:ea typeface="STXinwei" pitchFamily="2" charset="-122"/>
              </a:rPr>
              <a:t>用户应用程序</a:t>
            </a:r>
            <a:endParaRPr kumimoji="0" lang="zh-CN" altLang="en-US" sz="1800" b="1" dirty="0">
              <a:solidFill>
                <a:srgbClr val="3333FF"/>
              </a:solidFill>
              <a:effectLst/>
              <a:latin typeface="STXinwei" pitchFamily="2" charset="-122"/>
              <a:ea typeface="STXinwei" pitchFamily="2" charset="-122"/>
            </a:endParaRPr>
          </a:p>
        </p:txBody>
      </p:sp>
      <p:sp>
        <p:nvSpPr>
          <p:cNvPr id="713736" name="Text Box 8"/>
          <p:cNvSpPr txBox="1">
            <a:spLocks noChangeArrowheads="1"/>
          </p:cNvSpPr>
          <p:nvPr/>
        </p:nvSpPr>
        <p:spPr bwMode="auto">
          <a:xfrm>
            <a:off x="7035828" y="3348038"/>
            <a:ext cx="1511300" cy="366712"/>
          </a:xfrm>
          <a:prstGeom prst="rect">
            <a:avLst/>
          </a:prstGeom>
          <a:noFill/>
          <a:ln w="9525">
            <a:noFill/>
            <a:miter lim="800000"/>
          </a:ln>
          <a:effectLst/>
        </p:spPr>
        <p:txBody>
          <a:bodyPr>
            <a:spAutoFit/>
          </a:bodyPr>
          <a:lstStyle/>
          <a:p>
            <a:pPr>
              <a:spcBef>
                <a:spcPct val="50000"/>
              </a:spcBef>
              <a:buClrTx/>
              <a:buFontTx/>
              <a:buNone/>
            </a:pPr>
            <a:r>
              <a:rPr kumimoji="0" lang="zh-CN" altLang="en-US" sz="1800" b="1" dirty="0">
                <a:solidFill>
                  <a:srgbClr val="993366"/>
                </a:solidFill>
                <a:effectLst/>
                <a:latin typeface="STXinwei" pitchFamily="2" charset="-122"/>
                <a:ea typeface="STXinwei" pitchFamily="2" charset="-122"/>
              </a:rPr>
              <a:t>系统调用</a:t>
            </a:r>
            <a:endParaRPr kumimoji="0" lang="en-US" altLang="zh-CN" sz="1800" b="1" dirty="0">
              <a:solidFill>
                <a:srgbClr val="993366"/>
              </a:solidFill>
              <a:effectLst/>
              <a:latin typeface="STXinwei" pitchFamily="2" charset="-122"/>
              <a:ea typeface="STXinwei" pitchFamily="2" charset="-122"/>
            </a:endParaRPr>
          </a:p>
        </p:txBody>
      </p:sp>
      <p:sp>
        <p:nvSpPr>
          <p:cNvPr id="713737" name="Line 9"/>
          <p:cNvSpPr>
            <a:spLocks noChangeShapeType="1"/>
          </p:cNvSpPr>
          <p:nvPr/>
        </p:nvSpPr>
        <p:spPr bwMode="auto">
          <a:xfrm>
            <a:off x="6516688" y="5318125"/>
            <a:ext cx="504825" cy="0"/>
          </a:xfrm>
          <a:prstGeom prst="line">
            <a:avLst/>
          </a:prstGeom>
          <a:noFill/>
          <a:ln w="2857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713738" name="Text Box 10"/>
          <p:cNvSpPr txBox="1">
            <a:spLocks noChangeArrowheads="1"/>
          </p:cNvSpPr>
          <p:nvPr/>
        </p:nvSpPr>
        <p:spPr bwMode="auto">
          <a:xfrm>
            <a:off x="7000892" y="5136132"/>
            <a:ext cx="2143108" cy="369332"/>
          </a:xfrm>
          <a:prstGeom prst="rect">
            <a:avLst/>
          </a:prstGeom>
          <a:noFill/>
          <a:ln w="9525">
            <a:noFill/>
            <a:miter lim="800000"/>
          </a:ln>
          <a:effectLst/>
        </p:spPr>
        <p:txBody>
          <a:bodyPr wrap="square">
            <a:spAutoFit/>
          </a:bodyPr>
          <a:lstStyle/>
          <a:p>
            <a:pPr>
              <a:spcBef>
                <a:spcPct val="50000"/>
              </a:spcBef>
              <a:buClrTx/>
            </a:pPr>
            <a:r>
              <a:rPr kumimoji="0" lang="zh-CN" altLang="en-US" sz="1800" b="1" dirty="0">
                <a:solidFill>
                  <a:srgbClr val="993366"/>
                </a:solidFill>
                <a:effectLst/>
                <a:latin typeface="STXinwei" pitchFamily="2" charset="-122"/>
                <a:ea typeface="STXinwei" pitchFamily="2" charset="-122"/>
              </a:rPr>
              <a:t>硬件资源管理接口</a:t>
            </a:r>
            <a:endParaRPr kumimoji="0" lang="zh-CN" altLang="en-US" sz="1800" b="1" dirty="0">
              <a:solidFill>
                <a:srgbClr val="993366"/>
              </a:solidFill>
              <a:effectLst/>
              <a:latin typeface="STXinwei" pitchFamily="2" charset="-122"/>
              <a:ea typeface="STXinwei" pitchFamily="2" charset="-122"/>
            </a:endParaRPr>
          </a:p>
        </p:txBody>
      </p:sp>
      <p:sp>
        <p:nvSpPr>
          <p:cNvPr id="713739" name="Line 11"/>
          <p:cNvSpPr>
            <a:spLocks noChangeShapeType="1"/>
          </p:cNvSpPr>
          <p:nvPr/>
        </p:nvSpPr>
        <p:spPr bwMode="auto">
          <a:xfrm>
            <a:off x="6516688" y="2852738"/>
            <a:ext cx="576262" cy="0"/>
          </a:xfrm>
          <a:prstGeom prst="line">
            <a:avLst/>
          </a:prstGeom>
          <a:noFill/>
          <a:ln w="2857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713740" name="Text Box 12"/>
          <p:cNvSpPr txBox="1">
            <a:spLocks noChangeArrowheads="1"/>
          </p:cNvSpPr>
          <p:nvPr/>
        </p:nvSpPr>
        <p:spPr bwMode="auto">
          <a:xfrm>
            <a:off x="7092950" y="2708275"/>
            <a:ext cx="1439863" cy="366713"/>
          </a:xfrm>
          <a:prstGeom prst="rect">
            <a:avLst/>
          </a:prstGeom>
          <a:noFill/>
          <a:ln w="9525">
            <a:noFill/>
            <a:miter lim="800000"/>
          </a:ln>
          <a:effectLst/>
        </p:spPr>
        <p:txBody>
          <a:bodyPr>
            <a:spAutoFit/>
          </a:bodyPr>
          <a:lstStyle/>
          <a:p>
            <a:pPr>
              <a:spcBef>
                <a:spcPct val="50000"/>
              </a:spcBef>
              <a:buClrTx/>
              <a:buFontTx/>
              <a:buNone/>
            </a:pPr>
            <a:endParaRPr kumimoji="0" lang="zh-CN" altLang="zh-CN" sz="1800">
              <a:solidFill>
                <a:schemeClr val="tx1"/>
              </a:solidFill>
              <a:effectLst/>
              <a:latin typeface="STXinwei" pitchFamily="2" charset="-122"/>
              <a:ea typeface="STXinwei" pitchFamily="2" charset="-122"/>
            </a:endParaRPr>
          </a:p>
        </p:txBody>
      </p:sp>
      <p:sp>
        <p:nvSpPr>
          <p:cNvPr id="713741" name="Text Box 13"/>
          <p:cNvSpPr txBox="1">
            <a:spLocks noChangeArrowheads="1"/>
          </p:cNvSpPr>
          <p:nvPr/>
        </p:nvSpPr>
        <p:spPr bwMode="auto">
          <a:xfrm>
            <a:off x="7080250" y="2670175"/>
            <a:ext cx="1693892" cy="369332"/>
          </a:xfrm>
          <a:prstGeom prst="rect">
            <a:avLst/>
          </a:prstGeom>
          <a:noFill/>
          <a:ln w="9525">
            <a:noFill/>
            <a:miter lim="800000"/>
          </a:ln>
          <a:effectLst/>
        </p:spPr>
        <p:txBody>
          <a:bodyPr wrap="square">
            <a:spAutoFit/>
          </a:bodyPr>
          <a:lstStyle/>
          <a:p>
            <a:pPr>
              <a:spcBef>
                <a:spcPct val="50000"/>
              </a:spcBef>
              <a:buClrTx/>
              <a:buFontTx/>
              <a:buNone/>
            </a:pPr>
            <a:r>
              <a:rPr kumimoji="0" lang="en-US" altLang="zh-CN" sz="1800" b="1" dirty="0">
                <a:solidFill>
                  <a:srgbClr val="3333FF"/>
                </a:solidFill>
                <a:effectLst/>
                <a:latin typeface="STXinwei" pitchFamily="2" charset="-122"/>
                <a:ea typeface="STXinwei" pitchFamily="2" charset="-122"/>
              </a:rPr>
              <a:t>Shell</a:t>
            </a:r>
            <a:r>
              <a:rPr kumimoji="0" lang="zh-CN" altLang="en-US" sz="1800" b="1" dirty="0">
                <a:solidFill>
                  <a:srgbClr val="3333FF"/>
                </a:solidFill>
                <a:effectLst/>
                <a:latin typeface="STXinwei" pitchFamily="2" charset="-122"/>
                <a:ea typeface="STXinwei" pitchFamily="2" charset="-122"/>
              </a:rPr>
              <a:t>，库函数</a:t>
            </a:r>
            <a:endParaRPr kumimoji="0" lang="en-US" altLang="zh-CN" sz="1800" b="1" dirty="0">
              <a:solidFill>
                <a:srgbClr val="3333FF"/>
              </a:solidFill>
              <a:effectLst/>
              <a:latin typeface="STXinwei" pitchFamily="2" charset="-122"/>
              <a:ea typeface="STXinwei" pitchFamily="2" charset="-122"/>
            </a:endParaRPr>
          </a:p>
        </p:txBody>
      </p:sp>
      <p:sp>
        <p:nvSpPr>
          <p:cNvPr id="713742" name="Line 14"/>
          <p:cNvSpPr>
            <a:spLocks noChangeShapeType="1"/>
          </p:cNvSpPr>
          <p:nvPr/>
        </p:nvSpPr>
        <p:spPr bwMode="auto">
          <a:xfrm>
            <a:off x="6587455" y="4293096"/>
            <a:ext cx="504825" cy="0"/>
          </a:xfrm>
          <a:prstGeom prst="line">
            <a:avLst/>
          </a:prstGeom>
          <a:noFill/>
          <a:ln w="28575">
            <a:solidFill>
              <a:schemeClr val="tx1"/>
            </a:solidFill>
            <a:round/>
            <a:tailEnd type="triangle" w="med" len="med"/>
          </a:ln>
          <a:effectLst/>
        </p:spPr>
        <p:txBody>
          <a:bodyPr/>
          <a:lstStyle/>
          <a:p>
            <a:endParaRPr lang="zh-CN" altLang="en-US">
              <a:latin typeface="STXinwei" pitchFamily="2" charset="-122"/>
              <a:ea typeface="STXinwei" pitchFamily="2" charset="-122"/>
            </a:endParaRPr>
          </a:p>
        </p:txBody>
      </p:sp>
      <p:sp>
        <p:nvSpPr>
          <p:cNvPr id="713743" name="Text Box 15"/>
          <p:cNvSpPr txBox="1">
            <a:spLocks noChangeArrowheads="1"/>
          </p:cNvSpPr>
          <p:nvPr/>
        </p:nvSpPr>
        <p:spPr bwMode="auto">
          <a:xfrm>
            <a:off x="7080250" y="4139788"/>
            <a:ext cx="2051050" cy="369332"/>
          </a:xfrm>
          <a:prstGeom prst="rect">
            <a:avLst/>
          </a:prstGeom>
          <a:noFill/>
          <a:ln w="9525">
            <a:noFill/>
            <a:miter lim="800000"/>
          </a:ln>
          <a:effectLst/>
        </p:spPr>
        <p:txBody>
          <a:bodyPr>
            <a:spAutoFit/>
          </a:bodyPr>
          <a:lstStyle/>
          <a:p>
            <a:pPr algn="l">
              <a:spcBef>
                <a:spcPct val="50000"/>
              </a:spcBef>
              <a:buClrTx/>
              <a:buFontTx/>
              <a:buNone/>
            </a:pPr>
            <a:r>
              <a:rPr kumimoji="0" lang="zh-CN" altLang="en-US" sz="1800" b="1" dirty="0">
                <a:solidFill>
                  <a:srgbClr val="993366"/>
                </a:solidFill>
                <a:effectLst/>
                <a:latin typeface="STXinwei" pitchFamily="2" charset="-122"/>
                <a:ea typeface="STXinwei" pitchFamily="2" charset="-122"/>
              </a:rPr>
              <a:t>内核实现</a:t>
            </a:r>
            <a:endParaRPr kumimoji="0" lang="en-US" altLang="zh-CN" sz="1800" b="1" dirty="0">
              <a:solidFill>
                <a:srgbClr val="993366"/>
              </a:solidFill>
              <a:effectLst/>
              <a:latin typeface="STXinwei" pitchFamily="2" charset="-122"/>
              <a:ea typeface="STXinwei" pitchFamily="2" charset="-122"/>
            </a:endParaRPr>
          </a:p>
        </p:txBody>
      </p:sp>
      <p:grpSp>
        <p:nvGrpSpPr>
          <p:cNvPr id="24" name="组合 23"/>
          <p:cNvGrpSpPr/>
          <p:nvPr/>
        </p:nvGrpSpPr>
        <p:grpSpPr>
          <a:xfrm>
            <a:off x="6660232" y="1803230"/>
            <a:ext cx="2160240" cy="1440508"/>
            <a:chOff x="6660232" y="1803230"/>
            <a:chExt cx="2160240" cy="1440508"/>
          </a:xfrm>
        </p:grpSpPr>
        <p:sp>
          <p:nvSpPr>
            <p:cNvPr id="19" name="Text Box 4"/>
            <p:cNvSpPr txBox="1">
              <a:spLocks noChangeArrowheads="1"/>
            </p:cNvSpPr>
            <p:nvPr/>
          </p:nvSpPr>
          <p:spPr bwMode="auto">
            <a:xfrm>
              <a:off x="7164288" y="1844824"/>
              <a:ext cx="1656184" cy="1368152"/>
            </a:xfrm>
            <a:prstGeom prst="rect">
              <a:avLst/>
            </a:prstGeom>
            <a:solidFill>
              <a:srgbClr val="FFFF00">
                <a:alpha val="13000"/>
              </a:srgbClr>
            </a:solidFill>
            <a:ln w="9525">
              <a:noFill/>
              <a:miter lim="800000"/>
            </a:ln>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STXinwei" pitchFamily="2" charset="-122"/>
                  <a:ea typeface="STXinwei" pitchFamily="2" charset="-122"/>
                </a:rPr>
                <a:t>用户态</a:t>
              </a:r>
              <a:endParaRPr kumimoji="0" lang="zh-CN" sz="2000" b="1" i="0" u="none" strike="noStrike" cap="none" normalizeH="0" baseline="0" dirty="0">
                <a:ln>
                  <a:noFill/>
                </a:ln>
                <a:solidFill>
                  <a:srgbClr val="FF0000"/>
                </a:solidFill>
                <a:effectLst/>
                <a:latin typeface="STXinwei" pitchFamily="2" charset="-122"/>
                <a:ea typeface="STXinwei" pitchFamily="2" charset="-122"/>
              </a:endParaRPr>
            </a:p>
          </p:txBody>
        </p:sp>
        <p:sp>
          <p:nvSpPr>
            <p:cNvPr id="20" name="AutoShape 20"/>
            <p:cNvSpPr/>
            <p:nvPr/>
          </p:nvSpPr>
          <p:spPr bwMode="auto">
            <a:xfrm>
              <a:off x="6660232" y="1803230"/>
              <a:ext cx="541943" cy="1440508"/>
            </a:xfrm>
            <a:prstGeom prst="rightBrace">
              <a:avLst>
                <a:gd name="adj1" fmla="val 2932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grpSp>
      <p:grpSp>
        <p:nvGrpSpPr>
          <p:cNvPr id="23" name="组合 22"/>
          <p:cNvGrpSpPr/>
          <p:nvPr/>
        </p:nvGrpSpPr>
        <p:grpSpPr>
          <a:xfrm>
            <a:off x="6660232" y="3399557"/>
            <a:ext cx="2274430" cy="2189683"/>
            <a:chOff x="6660232" y="3399557"/>
            <a:chExt cx="2274430" cy="2189683"/>
          </a:xfrm>
        </p:grpSpPr>
        <p:sp>
          <p:nvSpPr>
            <p:cNvPr id="21" name="Text Box 21"/>
            <p:cNvSpPr txBox="1">
              <a:spLocks noChangeArrowheads="1"/>
            </p:cNvSpPr>
            <p:nvPr/>
          </p:nvSpPr>
          <p:spPr bwMode="auto">
            <a:xfrm>
              <a:off x="7134462" y="3399557"/>
              <a:ext cx="1800200" cy="2189683"/>
            </a:xfrm>
            <a:prstGeom prst="rect">
              <a:avLst/>
            </a:prstGeom>
            <a:solidFill>
              <a:srgbClr val="66FF33">
                <a:alpha val="32000"/>
              </a:srgbClr>
            </a:solidFill>
            <a:ln w="9525">
              <a:noFill/>
              <a:miter lim="800000"/>
            </a:ln>
          </p:spPr>
          <p:txBody>
            <a:bodyPr vert="horz" wrap="square" lIns="91440" tIns="45720" rIns="91440" bIns="45720" numCol="1" anchor="ctr" anchorCtr="1"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STXinwei" pitchFamily="2" charset="-122"/>
                  <a:ea typeface="STXinwei" pitchFamily="2" charset="-122"/>
                </a:rPr>
                <a:t>核心态</a:t>
              </a:r>
              <a:endParaRPr kumimoji="0" lang="zh-CN" sz="2000" b="1" i="0" u="none" strike="noStrike" cap="none" normalizeH="0" baseline="0" dirty="0">
                <a:ln>
                  <a:noFill/>
                </a:ln>
                <a:solidFill>
                  <a:srgbClr val="FF0000"/>
                </a:solidFill>
                <a:effectLst/>
                <a:latin typeface="STXinwei" pitchFamily="2" charset="-122"/>
                <a:ea typeface="STXinwei" pitchFamily="2" charset="-122"/>
              </a:endParaRPr>
            </a:p>
          </p:txBody>
        </p:sp>
        <p:sp>
          <p:nvSpPr>
            <p:cNvPr id="22" name="AutoShape 22"/>
            <p:cNvSpPr/>
            <p:nvPr/>
          </p:nvSpPr>
          <p:spPr bwMode="auto">
            <a:xfrm>
              <a:off x="6660232" y="3449525"/>
              <a:ext cx="541943" cy="2139715"/>
            </a:xfrm>
            <a:prstGeom prst="rightBrace">
              <a:avLst>
                <a:gd name="adj1" fmla="val 56759"/>
                <a:gd name="adj2" fmla="val 50000"/>
              </a:avLst>
            </a:prstGeom>
            <a:noFill/>
            <a:ln w="9525">
              <a:solidFill>
                <a:srgbClr val="000000"/>
              </a:solidFill>
              <a:round/>
            </a:ln>
          </p:spPr>
          <p:txBody>
            <a:bodyPr vert="horz" wrap="square" lIns="91440" tIns="45720" rIns="91440" bIns="45720" numCol="1" anchor="ctr" anchorCtr="1" compatLnSpc="1"/>
            <a:lstStyle/>
            <a:p>
              <a:pPr algn="ctr"/>
              <a:endParaRPr lang="zh-CN" altLang="en-US" sz="2000" b="1">
                <a:solidFill>
                  <a:srgbClr val="0000FF"/>
                </a:solidFill>
                <a:latin typeface="STXinwei" pitchFamily="2" charset="-122"/>
                <a:ea typeface="STXinwei" pitchFamily="2" charset="-122"/>
              </a:endParaRPr>
            </a:p>
          </p:txBody>
        </p:sp>
      </p:grpSp>
      <p:sp>
        <p:nvSpPr>
          <p:cNvPr id="25" name="幻灯片编号占位符 6"/>
          <p:cNvSpPr txBox="1"/>
          <p:nvPr/>
        </p:nvSpPr>
        <p:spPr>
          <a:xfrm>
            <a:off x="8460432" y="6525344"/>
            <a:ext cx="574205" cy="297543"/>
          </a:xfrm>
          <a:prstGeom prst="rect">
            <a:avLst/>
          </a:prstGeom>
        </p:spPr>
        <p:txBody>
          <a:bodyPr/>
          <a:ls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defRPr/>
            </a:pPr>
            <a:fld id="{824D2062-5B48-43FB-8412-C50E20A68548}" type="slidenum">
              <a:rPr lang="en-US" altLang="zh-CN" smtClean="0"/>
            </a:fld>
            <a:endParaRPr lang="en-US" altLang="zh-CN"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37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37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37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37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37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37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37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37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3" grpId="0" animBg="1"/>
      <p:bldP spid="713734" grpId="0" animBg="1"/>
      <p:bldP spid="713735" grpId="0"/>
      <p:bldP spid="713736" grpId="0"/>
      <p:bldP spid="713737" grpId="0" animBg="1"/>
      <p:bldP spid="713738" grpId="0"/>
      <p:bldP spid="713739" grpId="0" animBg="1"/>
      <p:bldP spid="713741" grpId="0"/>
      <p:bldP spid="713742" grpId="0" animBg="1"/>
      <p:bldP spid="71374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用户态与内核态</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
        <p:nvSpPr>
          <p:cNvPr id="5" name="Rectangle 7"/>
          <p:cNvSpPr>
            <a:spLocks noChangeArrowheads="1"/>
          </p:cNvSpPr>
          <p:nvPr/>
        </p:nvSpPr>
        <p:spPr bwMode="auto">
          <a:xfrm>
            <a:off x="2218291" y="3046239"/>
            <a:ext cx="1774221" cy="863600"/>
          </a:xfrm>
          <a:prstGeom prst="rect">
            <a:avLst/>
          </a:prstGeom>
          <a:solidFill>
            <a:srgbClr val="9900CC"/>
          </a:solidFill>
          <a:ln w="9525">
            <a:solidFill>
              <a:srgbClr val="FFC000"/>
            </a:solidFill>
            <a:miter lim="800000"/>
          </a:ln>
          <a:effectLst/>
        </p:spPr>
        <p:txBody>
          <a:bodyPr wrap="none" anchor="ctr"/>
          <a:lstStyle/>
          <a:p>
            <a:endParaRPr lang="zh-CN" altLang="en-US" b="1">
              <a:latin typeface="STXinwei" pitchFamily="2" charset="-122"/>
              <a:ea typeface="STXinwei" pitchFamily="2" charset="-122"/>
            </a:endParaRPr>
          </a:p>
        </p:txBody>
      </p:sp>
      <p:sp>
        <p:nvSpPr>
          <p:cNvPr id="6" name="Rectangle 9"/>
          <p:cNvSpPr>
            <a:spLocks noChangeArrowheads="1"/>
          </p:cNvSpPr>
          <p:nvPr/>
        </p:nvSpPr>
        <p:spPr bwMode="auto">
          <a:xfrm>
            <a:off x="3982616" y="3046239"/>
            <a:ext cx="1584325" cy="863600"/>
          </a:xfrm>
          <a:prstGeom prst="rect">
            <a:avLst/>
          </a:prstGeom>
          <a:solidFill>
            <a:srgbClr val="0000FF"/>
          </a:solidFill>
          <a:ln w="9525">
            <a:solidFill>
              <a:srgbClr val="FFC000"/>
            </a:solidFill>
            <a:miter lim="800000"/>
          </a:ln>
          <a:effectLst/>
        </p:spPr>
        <p:txBody>
          <a:bodyPr wrap="none" anchor="ctr"/>
          <a:lstStyle/>
          <a:p>
            <a:endParaRPr lang="zh-CN" altLang="en-US" b="1">
              <a:latin typeface="STXinwei" pitchFamily="2" charset="-122"/>
              <a:ea typeface="STXinwei" pitchFamily="2" charset="-122"/>
            </a:endParaRPr>
          </a:p>
        </p:txBody>
      </p:sp>
      <p:sp>
        <p:nvSpPr>
          <p:cNvPr id="7" name="Freeform 10"/>
          <p:cNvSpPr/>
          <p:nvPr/>
        </p:nvSpPr>
        <p:spPr bwMode="auto">
          <a:xfrm>
            <a:off x="2771353" y="3620914"/>
            <a:ext cx="1800225" cy="960437"/>
          </a:xfrm>
          <a:custGeom>
            <a:avLst/>
            <a:gdLst/>
            <a:ahLst/>
            <a:cxnLst>
              <a:cxn ang="0">
                <a:pos x="0" y="0"/>
              </a:cxn>
              <a:cxn ang="0">
                <a:pos x="272" y="499"/>
              </a:cxn>
              <a:cxn ang="0">
                <a:pos x="998" y="545"/>
              </a:cxn>
              <a:cxn ang="0">
                <a:pos x="1089" y="137"/>
              </a:cxn>
            </a:cxnLst>
            <a:rect l="0" t="0" r="r" b="b"/>
            <a:pathLst>
              <a:path w="1134" h="605">
                <a:moveTo>
                  <a:pt x="0" y="0"/>
                </a:moveTo>
                <a:cubicBezTo>
                  <a:pt x="53" y="204"/>
                  <a:pt x="106" y="408"/>
                  <a:pt x="272" y="499"/>
                </a:cubicBezTo>
                <a:cubicBezTo>
                  <a:pt x="438" y="590"/>
                  <a:pt x="862" y="605"/>
                  <a:pt x="998" y="545"/>
                </a:cubicBezTo>
                <a:cubicBezTo>
                  <a:pt x="1134" y="485"/>
                  <a:pt x="1074" y="205"/>
                  <a:pt x="1089" y="137"/>
                </a:cubicBezTo>
              </a:path>
            </a:pathLst>
          </a:custGeom>
          <a:noFill/>
          <a:ln w="28575" cmpd="sng">
            <a:solidFill>
              <a:srgbClr val="FF0000"/>
            </a:solidFill>
            <a:round/>
            <a:headEnd type="none" w="med" len="med"/>
            <a:tailEnd type="triangle" w="med" len="med"/>
          </a:ln>
          <a:effectLst/>
        </p:spPr>
        <p:txBody>
          <a:bodyPr/>
          <a:lstStyle/>
          <a:p>
            <a:endParaRPr lang="zh-CN" altLang="en-US" b="1">
              <a:latin typeface="STXinwei" pitchFamily="2" charset="-122"/>
              <a:ea typeface="STXinwei" pitchFamily="2" charset="-122"/>
            </a:endParaRPr>
          </a:p>
        </p:txBody>
      </p:sp>
      <p:sp>
        <p:nvSpPr>
          <p:cNvPr id="8" name="Text Box 11"/>
          <p:cNvSpPr txBox="1">
            <a:spLocks noChangeArrowheads="1"/>
          </p:cNvSpPr>
          <p:nvPr/>
        </p:nvSpPr>
        <p:spPr bwMode="auto">
          <a:xfrm>
            <a:off x="3326978" y="4362276"/>
            <a:ext cx="788999" cy="36933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en-US" altLang="zh-CN" sz="1800" b="1">
                <a:latin typeface="STXinwei" pitchFamily="2" charset="-122"/>
                <a:ea typeface="STXinwei" pitchFamily="2" charset="-122"/>
              </a:rPr>
              <a:t>IDT</a:t>
            </a:r>
            <a:r>
              <a:rPr kumimoji="0" lang="zh-CN" altLang="en-US" sz="1800" b="1">
                <a:latin typeface="STXinwei" pitchFamily="2" charset="-122"/>
                <a:ea typeface="STXinwei" pitchFamily="2" charset="-122"/>
              </a:rPr>
              <a:t>表</a:t>
            </a:r>
            <a:endParaRPr kumimoji="0" lang="zh-CN" altLang="en-US" sz="1800" b="1">
              <a:latin typeface="STXinwei" pitchFamily="2" charset="-122"/>
              <a:ea typeface="STXinwei" pitchFamily="2" charset="-122"/>
            </a:endParaRPr>
          </a:p>
        </p:txBody>
      </p:sp>
      <p:sp>
        <p:nvSpPr>
          <p:cNvPr id="9" name="Text Box 12"/>
          <p:cNvSpPr txBox="1">
            <a:spLocks noChangeArrowheads="1"/>
          </p:cNvSpPr>
          <p:nvPr/>
        </p:nvSpPr>
        <p:spPr bwMode="auto">
          <a:xfrm>
            <a:off x="3184103" y="4851226"/>
            <a:ext cx="1387475" cy="376238"/>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dirty="0">
                <a:solidFill>
                  <a:schemeClr val="tx1"/>
                </a:solidFill>
                <a:latin typeface="STXinwei" pitchFamily="2" charset="-122"/>
                <a:ea typeface="STXinwei" pitchFamily="2" charset="-122"/>
              </a:rPr>
              <a:t>中断</a:t>
            </a:r>
            <a:endParaRPr kumimoji="0" lang="zh-CN" altLang="en-US" sz="1800" b="1" dirty="0">
              <a:solidFill>
                <a:schemeClr val="tx1"/>
              </a:solidFill>
              <a:latin typeface="STXinwei" pitchFamily="2" charset="-122"/>
              <a:ea typeface="STXinwei" pitchFamily="2" charset="-122"/>
            </a:endParaRPr>
          </a:p>
        </p:txBody>
      </p:sp>
      <p:sp>
        <p:nvSpPr>
          <p:cNvPr id="10" name="Text Box 13"/>
          <p:cNvSpPr txBox="1">
            <a:spLocks noChangeArrowheads="1"/>
          </p:cNvSpPr>
          <p:nvPr/>
        </p:nvSpPr>
        <p:spPr bwMode="auto">
          <a:xfrm>
            <a:off x="3184103" y="5205239"/>
            <a:ext cx="1387475" cy="376237"/>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a:solidFill>
                  <a:schemeClr val="tx1"/>
                </a:solidFill>
                <a:latin typeface="STXinwei" pitchFamily="2" charset="-122"/>
                <a:ea typeface="STXinwei" pitchFamily="2" charset="-122"/>
              </a:rPr>
              <a:t>异常</a:t>
            </a:r>
            <a:endParaRPr kumimoji="0" lang="zh-CN" altLang="en-US" sz="1800" b="1">
              <a:solidFill>
                <a:schemeClr val="tx1"/>
              </a:solidFill>
              <a:latin typeface="STXinwei" pitchFamily="2" charset="-122"/>
              <a:ea typeface="STXinwei" pitchFamily="2" charset="-122"/>
            </a:endParaRPr>
          </a:p>
        </p:txBody>
      </p:sp>
      <p:sp>
        <p:nvSpPr>
          <p:cNvPr id="11" name="Text Box 14"/>
          <p:cNvSpPr txBox="1">
            <a:spLocks noChangeArrowheads="1"/>
          </p:cNvSpPr>
          <p:nvPr/>
        </p:nvSpPr>
        <p:spPr bwMode="auto">
          <a:xfrm>
            <a:off x="3184103" y="5565601"/>
            <a:ext cx="1387475" cy="376238"/>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a:solidFill>
                  <a:schemeClr val="tx1"/>
                </a:solidFill>
                <a:latin typeface="STXinwei" pitchFamily="2" charset="-122"/>
                <a:ea typeface="STXinwei" pitchFamily="2" charset="-122"/>
              </a:rPr>
              <a:t>系统调用</a:t>
            </a:r>
            <a:endParaRPr kumimoji="0" lang="zh-CN" altLang="en-US" sz="1800" b="1">
              <a:solidFill>
                <a:schemeClr val="tx1"/>
              </a:solidFill>
              <a:latin typeface="STXinwei" pitchFamily="2" charset="-122"/>
              <a:ea typeface="STXinwei" pitchFamily="2" charset="-122"/>
            </a:endParaRPr>
          </a:p>
        </p:txBody>
      </p:sp>
      <p:sp>
        <p:nvSpPr>
          <p:cNvPr id="12" name="Freeform 15"/>
          <p:cNvSpPr/>
          <p:nvPr/>
        </p:nvSpPr>
        <p:spPr bwMode="auto">
          <a:xfrm>
            <a:off x="2915816" y="2204864"/>
            <a:ext cx="2303462" cy="841375"/>
          </a:xfrm>
          <a:custGeom>
            <a:avLst/>
            <a:gdLst/>
            <a:ahLst/>
            <a:cxnLst>
              <a:cxn ang="0">
                <a:pos x="1451" y="530"/>
              </a:cxn>
              <a:cxn ang="0">
                <a:pos x="998" y="76"/>
              </a:cxn>
              <a:cxn ang="0">
                <a:pos x="181" y="76"/>
              </a:cxn>
              <a:cxn ang="0">
                <a:pos x="0" y="530"/>
              </a:cxn>
            </a:cxnLst>
            <a:rect l="0" t="0" r="r" b="b"/>
            <a:pathLst>
              <a:path w="1451" h="530">
                <a:moveTo>
                  <a:pt x="1451" y="530"/>
                </a:moveTo>
                <a:cubicBezTo>
                  <a:pt x="1330" y="341"/>
                  <a:pt x="1210" y="152"/>
                  <a:pt x="998" y="76"/>
                </a:cubicBezTo>
                <a:cubicBezTo>
                  <a:pt x="786" y="0"/>
                  <a:pt x="347" y="0"/>
                  <a:pt x="181" y="76"/>
                </a:cubicBezTo>
                <a:cubicBezTo>
                  <a:pt x="15" y="152"/>
                  <a:pt x="7" y="341"/>
                  <a:pt x="0" y="530"/>
                </a:cubicBezTo>
              </a:path>
            </a:pathLst>
          </a:custGeom>
          <a:noFill/>
          <a:ln w="28575" cmpd="sng">
            <a:solidFill>
              <a:srgbClr val="FF0000"/>
            </a:solidFill>
            <a:round/>
            <a:headEnd type="none" w="med" len="med"/>
            <a:tailEnd type="triangle" w="med" len="med"/>
          </a:ln>
          <a:effectLst/>
        </p:spPr>
        <p:txBody>
          <a:bodyPr/>
          <a:lstStyle/>
          <a:p>
            <a:endParaRPr lang="zh-CN" altLang="en-US" b="1">
              <a:latin typeface="STXinwei" pitchFamily="2" charset="-122"/>
              <a:ea typeface="STXinwei" pitchFamily="2" charset="-122"/>
            </a:endParaRPr>
          </a:p>
        </p:txBody>
      </p:sp>
      <p:sp>
        <p:nvSpPr>
          <p:cNvPr id="13" name="Text Box 16"/>
          <p:cNvSpPr txBox="1">
            <a:spLocks noChangeArrowheads="1"/>
          </p:cNvSpPr>
          <p:nvPr/>
        </p:nvSpPr>
        <p:spPr bwMode="auto">
          <a:xfrm>
            <a:off x="3577141" y="2109614"/>
            <a:ext cx="516488" cy="36933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en-US" altLang="zh-CN" sz="1800" b="1">
                <a:latin typeface="STXinwei" pitchFamily="2" charset="-122"/>
                <a:ea typeface="STXinwei" pitchFamily="2" charset="-122"/>
              </a:rPr>
              <a:t>iret</a:t>
            </a:r>
            <a:endParaRPr kumimoji="0" lang="en-US" altLang="zh-CN" sz="1800" b="1">
              <a:latin typeface="STXinwei" pitchFamily="2" charset="-122"/>
              <a:ea typeface="STXinwei" pitchFamily="2" charset="-122"/>
            </a:endParaRPr>
          </a:p>
        </p:txBody>
      </p:sp>
      <p:sp>
        <p:nvSpPr>
          <p:cNvPr id="14" name="Text Box 17"/>
          <p:cNvSpPr txBox="1">
            <a:spLocks noChangeArrowheads="1"/>
          </p:cNvSpPr>
          <p:nvPr/>
        </p:nvSpPr>
        <p:spPr bwMode="auto">
          <a:xfrm>
            <a:off x="4937649" y="2109614"/>
            <a:ext cx="2502608" cy="923330"/>
          </a:xfrm>
          <a:prstGeom prst="rect">
            <a:avLst/>
          </a:prstGeom>
          <a:noFill/>
          <a:ln w="9525">
            <a:noFill/>
            <a:miter lim="800000"/>
          </a:ln>
          <a:effectLst/>
        </p:spPr>
        <p:txBody>
          <a:bodyPr wrap="none">
            <a:spAutoFit/>
          </a:bodyPr>
          <a:lstStyle/>
          <a:p>
            <a:pPr>
              <a:spcBef>
                <a:spcPct val="0"/>
              </a:spcBef>
              <a:buClrTx/>
              <a:buFontTx/>
              <a:buNone/>
            </a:pPr>
            <a:r>
              <a:rPr kumimoji="0" lang="en-US" altLang="zh-CN" sz="1800" b="1" dirty="0" err="1">
                <a:solidFill>
                  <a:schemeClr val="tx1"/>
                </a:solidFill>
                <a:latin typeface="STXinwei" pitchFamily="2" charset="-122"/>
                <a:ea typeface="STXinwei" pitchFamily="2" charset="-122"/>
              </a:rPr>
              <a:t>return_from_intr</a:t>
            </a:r>
            <a:endParaRPr kumimoji="0" lang="en-US" altLang="zh-CN" sz="1800" b="1" dirty="0">
              <a:solidFill>
                <a:schemeClr val="tx1"/>
              </a:solidFill>
              <a:latin typeface="STXinwei" pitchFamily="2" charset="-122"/>
              <a:ea typeface="STXinwei" pitchFamily="2" charset="-122"/>
            </a:endParaRPr>
          </a:p>
          <a:p>
            <a:pPr>
              <a:spcBef>
                <a:spcPct val="0"/>
              </a:spcBef>
              <a:buClrTx/>
              <a:buFontTx/>
              <a:buNone/>
            </a:pPr>
            <a:r>
              <a:rPr kumimoji="0" lang="en-US" altLang="zh-CN" sz="1800" b="1" dirty="0" err="1">
                <a:solidFill>
                  <a:schemeClr val="tx1"/>
                </a:solidFill>
                <a:latin typeface="STXinwei" pitchFamily="2" charset="-122"/>
                <a:ea typeface="STXinwei" pitchFamily="2" charset="-122"/>
              </a:rPr>
              <a:t>return_from_exception</a:t>
            </a:r>
            <a:endParaRPr kumimoji="0" lang="en-US" altLang="zh-CN" sz="1800" b="1" dirty="0">
              <a:solidFill>
                <a:schemeClr val="tx1"/>
              </a:solidFill>
              <a:latin typeface="STXinwei" pitchFamily="2" charset="-122"/>
              <a:ea typeface="STXinwei" pitchFamily="2" charset="-122"/>
            </a:endParaRPr>
          </a:p>
          <a:p>
            <a:pPr>
              <a:spcBef>
                <a:spcPct val="0"/>
              </a:spcBef>
              <a:buClrTx/>
              <a:buFontTx/>
              <a:buNone/>
            </a:pPr>
            <a:r>
              <a:rPr kumimoji="0" lang="en-US" altLang="zh-CN" sz="1800" b="1" dirty="0" err="1">
                <a:solidFill>
                  <a:schemeClr val="tx1"/>
                </a:solidFill>
                <a:latin typeface="STXinwei" pitchFamily="2" charset="-122"/>
                <a:ea typeface="STXinwei" pitchFamily="2" charset="-122"/>
              </a:rPr>
              <a:t>return_from_syscall</a:t>
            </a:r>
            <a:endParaRPr kumimoji="0" lang="en-US" altLang="zh-CN" sz="1800" b="1" dirty="0">
              <a:solidFill>
                <a:schemeClr val="tx1"/>
              </a:solidFill>
              <a:latin typeface="STXinwei" pitchFamily="2" charset="-122"/>
              <a:ea typeface="STXinwei" pitchFamily="2" charset="-122"/>
            </a:endParaRPr>
          </a:p>
        </p:txBody>
      </p:sp>
      <p:sp>
        <p:nvSpPr>
          <p:cNvPr id="15" name="Text Box 6"/>
          <p:cNvSpPr txBox="1">
            <a:spLocks noChangeArrowheads="1"/>
          </p:cNvSpPr>
          <p:nvPr/>
        </p:nvSpPr>
        <p:spPr bwMode="auto">
          <a:xfrm>
            <a:off x="2608819" y="3324060"/>
            <a:ext cx="958917" cy="400110"/>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FFC000"/>
                </a:solidFill>
                <a:latin typeface="STXinwei" pitchFamily="2" charset="-122"/>
                <a:ea typeface="STXinwei" pitchFamily="2" charset="-122"/>
              </a:rPr>
              <a:t>用户态</a:t>
            </a:r>
            <a:endParaRPr kumimoji="0" lang="zh-CN" altLang="en-US" sz="2000" b="1" dirty="0">
              <a:solidFill>
                <a:srgbClr val="FFC000"/>
              </a:solidFill>
              <a:latin typeface="STXinwei" pitchFamily="2" charset="-122"/>
              <a:ea typeface="STXinwei" pitchFamily="2" charset="-122"/>
            </a:endParaRPr>
          </a:p>
        </p:txBody>
      </p:sp>
      <p:sp>
        <p:nvSpPr>
          <p:cNvPr id="16" name="Text Box 8"/>
          <p:cNvSpPr txBox="1">
            <a:spLocks noChangeArrowheads="1"/>
          </p:cNvSpPr>
          <p:nvPr/>
        </p:nvSpPr>
        <p:spPr bwMode="auto">
          <a:xfrm>
            <a:off x="4323331" y="3324060"/>
            <a:ext cx="958917" cy="400110"/>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FFC000"/>
                </a:solidFill>
                <a:latin typeface="STXinwei" pitchFamily="2" charset="-122"/>
                <a:ea typeface="STXinwei" pitchFamily="2" charset="-122"/>
              </a:rPr>
              <a:t>内核态</a:t>
            </a:r>
            <a:endParaRPr kumimoji="0" lang="zh-CN" altLang="en-US" sz="2000" b="1" dirty="0">
              <a:solidFill>
                <a:srgbClr val="FFC000"/>
              </a:solidFill>
              <a:latin typeface="STXinwei" pitchFamily="2" charset="-122"/>
              <a:ea typeface="STXinwei" pitchFamily="2" charset="-122"/>
            </a:endParaRPr>
          </a:p>
        </p:txBody>
      </p:sp>
    </p:spTree>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中断概念</a:t>
            </a:r>
            <a:endParaRPr kumimoji="1" lang="zh-CN" altLang="en-US" dirty="0"/>
          </a:p>
        </p:txBody>
      </p:sp>
      <p:sp>
        <p:nvSpPr>
          <p:cNvPr id="3" name="内容占位符 2"/>
          <p:cNvSpPr>
            <a:spLocks noGrp="1"/>
          </p:cNvSpPr>
          <p:nvPr>
            <p:ph idx="1"/>
          </p:nvPr>
        </p:nvSpPr>
        <p:spPr/>
        <p:txBody>
          <a:bodyPr/>
          <a:lstStyle/>
          <a:p>
            <a:r>
              <a:rPr lang="zh-CN" altLang="en-US" dirty="0">
                <a:latin typeface="STXinwei" pitchFamily="2" charset="-122"/>
                <a:ea typeface="STXinwei" pitchFamily="2" charset="-122"/>
              </a:rPr>
              <a:t>内核的一个主要功能就是处理硬件</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处理器速度一般比外设快很多</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内核必须处理其他任务，只有当外设真正准备好时</a:t>
            </a:r>
            <a:r>
              <a:rPr lang="en-US" altLang="zh-CN" dirty="0">
                <a:latin typeface="STXinwei" pitchFamily="2" charset="-122"/>
                <a:ea typeface="STXinwei" pitchFamily="2" charset="-122"/>
              </a:rPr>
              <a:t>CPU</a:t>
            </a:r>
            <a:r>
              <a:rPr lang="zh-CN" altLang="en-US" dirty="0">
                <a:latin typeface="STXinwei" pitchFamily="2" charset="-122"/>
                <a:ea typeface="STXinwei" pitchFamily="2" charset="-122"/>
              </a:rPr>
              <a:t>才切换出来处理外设</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也可以用</a:t>
            </a:r>
            <a:r>
              <a:rPr lang="zh-CN" altLang="en-US" dirty="0">
                <a:solidFill>
                  <a:srgbClr val="FF0000"/>
                </a:solidFill>
                <a:latin typeface="STXinwei" pitchFamily="2" charset="-122"/>
                <a:ea typeface="STXinwei" pitchFamily="2" charset="-122"/>
              </a:rPr>
              <a:t>轮询</a:t>
            </a:r>
            <a:r>
              <a:rPr lang="zh-CN" altLang="en-US" dirty="0">
                <a:latin typeface="STXinwei" pitchFamily="2" charset="-122"/>
                <a:ea typeface="STXinwei" pitchFamily="2" charset="-122"/>
              </a:rPr>
              <a:t>的方式来处理，但效率不高</a:t>
            </a:r>
            <a:endParaRPr lang="zh-CN" altLang="en-US" dirty="0">
              <a:latin typeface="STXinwei" pitchFamily="2" charset="-122"/>
              <a:ea typeface="STXinwei" pitchFamily="2" charset="-122"/>
            </a:endParaRPr>
          </a:p>
          <a:p>
            <a:pPr lvl="1"/>
            <a:r>
              <a:rPr lang="zh-CN" altLang="en-US" dirty="0">
                <a:solidFill>
                  <a:srgbClr val="FF0000"/>
                </a:solidFill>
                <a:latin typeface="STXinwei" pitchFamily="2" charset="-122"/>
                <a:ea typeface="STXinwei" pitchFamily="2" charset="-122"/>
              </a:rPr>
              <a:t>中断机制</a:t>
            </a:r>
            <a:r>
              <a:rPr lang="zh-CN" altLang="en-US" dirty="0">
                <a:latin typeface="STXinwei" pitchFamily="2" charset="-122"/>
                <a:ea typeface="STXinwei" pitchFamily="2" charset="-122"/>
              </a:rPr>
              <a:t>是满足上述条件的一种解决办法</a:t>
            </a:r>
            <a:endParaRPr lang="zh-CN" altLang="en-US" dirty="0">
              <a:latin typeface="STXinwei" pitchFamily="2" charset="-122"/>
              <a:ea typeface="STXinwei" pitchFamily="2" charset="-122"/>
            </a:endParaRPr>
          </a:p>
          <a:p>
            <a:r>
              <a:rPr lang="zh-CN" altLang="en-US" dirty="0">
                <a:latin typeface="STXinwei" pitchFamily="2" charset="-122"/>
                <a:ea typeface="STXinwei" pitchFamily="2" charset="-122"/>
              </a:rPr>
              <a:t>中断</a:t>
            </a:r>
            <a:endParaRPr lang="zh-CN" altLang="en-US" dirty="0">
              <a:latin typeface="STXinwei" pitchFamily="2" charset="-122"/>
              <a:ea typeface="STXinwei" pitchFamily="2" charset="-122"/>
            </a:endParaRPr>
          </a:p>
          <a:p>
            <a:pPr lvl="1"/>
            <a:r>
              <a:rPr lang="zh-CN" altLang="en-US" dirty="0">
                <a:latin typeface="STXinwei" pitchFamily="2" charset="-122"/>
                <a:ea typeface="STXinwei" pitchFamily="2" charset="-122"/>
              </a:rPr>
              <a:t>直接处理由硬件发过来的中断信号</a:t>
            </a:r>
            <a:endParaRPr lang="zh-CN" altLang="en-US" dirty="0">
              <a:latin typeface="STXinwei" pitchFamily="2" charset="-122"/>
              <a:ea typeface="STXinwei" pitchFamily="2" charset="-122"/>
            </a:endParaRPr>
          </a:p>
          <a:p>
            <a:pPr lvl="2"/>
            <a:r>
              <a:rPr lang="en-US" altLang="zh-CN" dirty="0">
                <a:latin typeface="STXinwei" pitchFamily="2" charset="-122"/>
                <a:ea typeface="STXinwei" pitchFamily="2" charset="-122"/>
              </a:rPr>
              <a:t>CPU</a:t>
            </a:r>
            <a:r>
              <a:rPr lang="zh-CN" altLang="en-US" dirty="0">
                <a:latin typeface="STXinwei" pitchFamily="2" charset="-122"/>
                <a:ea typeface="STXinwei" pitchFamily="2" charset="-122"/>
              </a:rPr>
              <a:t>停止正在执行的指令，转而执行</a:t>
            </a:r>
            <a:r>
              <a:rPr lang="zh-CN" altLang="en-US" dirty="0">
                <a:solidFill>
                  <a:srgbClr val="FF0000"/>
                </a:solidFill>
                <a:latin typeface="STXinwei" pitchFamily="2" charset="-122"/>
                <a:ea typeface="STXinwei" pitchFamily="2" charset="-122"/>
              </a:rPr>
              <a:t>中断服务例程</a:t>
            </a:r>
            <a:endParaRPr lang="zh-CN" altLang="en-US" dirty="0">
              <a:solidFill>
                <a:srgbClr val="FF0000"/>
              </a:solidFill>
              <a:latin typeface="STXinwei" pitchFamily="2" charset="-122"/>
              <a:ea typeface="STXinwei" pitchFamily="2" charset="-122"/>
            </a:endParaRPr>
          </a:p>
          <a:p>
            <a:pPr lvl="2"/>
            <a:r>
              <a:rPr lang="zh-CN" altLang="en-US" dirty="0">
                <a:latin typeface="STXinwei" pitchFamily="2" charset="-122"/>
                <a:ea typeface="STXinwei" pitchFamily="2" charset="-122"/>
              </a:rPr>
              <a:t>中断服务例程一般在</a:t>
            </a:r>
            <a:r>
              <a:rPr lang="en-US" altLang="zh-CN" dirty="0">
                <a:latin typeface="STXinwei" pitchFamily="2" charset="-122"/>
                <a:ea typeface="STXinwei" pitchFamily="2" charset="-122"/>
              </a:rPr>
              <a:t>CPU</a:t>
            </a:r>
            <a:r>
              <a:rPr lang="zh-CN" altLang="en-US" dirty="0">
                <a:latin typeface="STXinwei" pitchFamily="2" charset="-122"/>
                <a:ea typeface="STXinwei" pitchFamily="2" charset="-122"/>
              </a:rPr>
              <a:t>的中断方式下运行查看相应设备的状态寄存器变化，并做相应操作</a:t>
            </a:r>
            <a:endParaRPr lang="zh-CN" altLang="en-US" dirty="0">
              <a:latin typeface="STXinwei" pitchFamily="2" charset="-122"/>
              <a:ea typeface="STXinwei" pitchFamily="2" charset="-122"/>
            </a:endParaRPr>
          </a:p>
          <a:p>
            <a:pPr lvl="2"/>
            <a:r>
              <a:rPr lang="zh-CN" altLang="en-US" dirty="0">
                <a:latin typeface="STXinwei" pitchFamily="2" charset="-122"/>
                <a:ea typeface="STXinwei" pitchFamily="2" charset="-122"/>
              </a:rPr>
              <a:t>当中断处理完毕以后，</a:t>
            </a:r>
            <a:r>
              <a:rPr lang="en-US" altLang="zh-CN" dirty="0">
                <a:latin typeface="STXinwei" pitchFamily="2" charset="-122"/>
                <a:ea typeface="STXinwei" pitchFamily="2" charset="-122"/>
              </a:rPr>
              <a:t>CPU</a:t>
            </a:r>
            <a:r>
              <a:rPr lang="zh-CN" altLang="en-US" dirty="0">
                <a:latin typeface="STXinwei" pitchFamily="2" charset="-122"/>
                <a:ea typeface="STXinwei" pitchFamily="2" charset="-122"/>
              </a:rPr>
              <a:t>将恢复到以前的状态，继续执行中断处理前正在执行的指令 </a:t>
            </a:r>
            <a:endParaRPr lang="zh-CN" altLang="en-US" dirty="0">
              <a:latin typeface="STXinwei" pitchFamily="2" charset="-122"/>
              <a:ea typeface="STXinwei" pitchFamily="2"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中断与异常</a:t>
            </a:r>
            <a:endParaRPr kumimoji="1" lang="zh-CN" altLang="en-US" dirty="0"/>
          </a:p>
        </p:txBody>
      </p:sp>
      <p:sp>
        <p:nvSpPr>
          <p:cNvPr id="3" name="内容占位符 2"/>
          <p:cNvSpPr>
            <a:spLocks noGrp="1"/>
          </p:cNvSpPr>
          <p:nvPr>
            <p:ph idx="1"/>
          </p:nvPr>
        </p:nvSpPr>
        <p:spPr/>
        <p:txBody>
          <a:bodyPr/>
          <a:lstStyle/>
          <a:p>
            <a:pPr>
              <a:spcBef>
                <a:spcPts val="0"/>
              </a:spcBef>
            </a:pPr>
            <a:r>
              <a:rPr lang="zh-CN" altLang="en-US" sz="2400" dirty="0"/>
              <a:t>中断（外中断）</a:t>
            </a:r>
            <a:endParaRPr lang="zh-CN" altLang="en-US" sz="2400" dirty="0"/>
          </a:p>
          <a:p>
            <a:pPr lvl="1">
              <a:spcBef>
                <a:spcPts val="0"/>
              </a:spcBef>
            </a:pPr>
            <a:r>
              <a:rPr lang="zh-CN" altLang="en-US" sz="2200" dirty="0">
                <a:solidFill>
                  <a:srgbClr val="FF0000"/>
                </a:solidFill>
              </a:rPr>
              <a:t>异步的</a:t>
            </a:r>
            <a:r>
              <a:rPr lang="zh-CN" altLang="en-US" sz="2200" dirty="0"/>
              <a:t>，来自处理器之外的中断信号，在程序执行的任何时候可能出现</a:t>
            </a:r>
            <a:endParaRPr lang="zh-CN" altLang="en-US" sz="2200" dirty="0"/>
          </a:p>
          <a:p>
            <a:pPr lvl="1">
              <a:spcBef>
                <a:spcPts val="0"/>
              </a:spcBef>
            </a:pPr>
            <a:r>
              <a:rPr lang="zh-CN" altLang="en-US" sz="2200" dirty="0"/>
              <a:t>会改变处理器执行指令的顺序</a:t>
            </a:r>
            <a:endParaRPr lang="zh-CN" altLang="en-US" sz="2200" dirty="0"/>
          </a:p>
          <a:p>
            <a:pPr lvl="1">
              <a:spcBef>
                <a:spcPts val="0"/>
              </a:spcBef>
            </a:pPr>
            <a:r>
              <a:rPr lang="zh-CN" altLang="en-US" sz="2200" dirty="0"/>
              <a:t>通常与</a:t>
            </a:r>
            <a:r>
              <a:rPr lang="en-US" altLang="zh-CN" sz="2200" dirty="0"/>
              <a:t>CPU</a:t>
            </a:r>
            <a:r>
              <a:rPr lang="zh-CN" altLang="en-US" sz="2200" dirty="0"/>
              <a:t>芯片内部</a:t>
            </a:r>
            <a:r>
              <a:rPr lang="en-US" altLang="zh-CN" sz="2200" dirty="0"/>
              <a:t>/</a:t>
            </a:r>
            <a:r>
              <a:rPr lang="zh-CN" altLang="en-US" sz="2200" dirty="0"/>
              <a:t>外部硬件电路产生的电信号相对应</a:t>
            </a:r>
            <a:endParaRPr lang="zh-CN" altLang="en-US" sz="2200" dirty="0"/>
          </a:p>
          <a:p>
            <a:pPr>
              <a:spcBef>
                <a:spcPts val="0"/>
              </a:spcBef>
            </a:pPr>
            <a:r>
              <a:rPr lang="zh-CN" altLang="en-US" sz="2400" dirty="0"/>
              <a:t>异常（内中断）</a:t>
            </a:r>
            <a:endParaRPr lang="zh-CN" altLang="en-US" sz="2400" dirty="0"/>
          </a:p>
          <a:p>
            <a:pPr lvl="1">
              <a:spcBef>
                <a:spcPts val="0"/>
              </a:spcBef>
            </a:pPr>
            <a:r>
              <a:rPr lang="zh-CN" altLang="en-US" sz="2200" dirty="0">
                <a:solidFill>
                  <a:srgbClr val="FF0000"/>
                </a:solidFill>
              </a:rPr>
              <a:t>同步的</a:t>
            </a:r>
            <a:r>
              <a:rPr lang="zh-CN" altLang="en-US" sz="2200" dirty="0"/>
              <a:t>，在（特殊或出错）指令执行时由</a:t>
            </a:r>
            <a:r>
              <a:rPr lang="en-US" altLang="zh-CN" sz="2200" dirty="0"/>
              <a:t>CPU</a:t>
            </a:r>
            <a:r>
              <a:rPr lang="zh-CN" altLang="en-US" sz="2200" dirty="0"/>
              <a:t>控制单元产生</a:t>
            </a:r>
            <a:endParaRPr lang="zh-CN" altLang="en-US" sz="2200" dirty="0"/>
          </a:p>
          <a:p>
            <a:pPr lvl="1">
              <a:spcBef>
                <a:spcPts val="0"/>
              </a:spcBef>
            </a:pPr>
            <a:r>
              <a:rPr lang="zh-CN" altLang="en-US" sz="2200" dirty="0"/>
              <a:t>内核为每个异常提供一个专门的异常处理程序</a:t>
            </a:r>
            <a:endParaRPr lang="zh-CN" altLang="en-US" sz="2200" dirty="0"/>
          </a:p>
          <a:p>
            <a:pPr lvl="1">
              <a:spcBef>
                <a:spcPts val="0"/>
              </a:spcBef>
            </a:pPr>
            <a:r>
              <a:rPr lang="zh-CN" altLang="en-US" sz="2200" dirty="0"/>
              <a:t>异常处理程序的执行一般依赖于执行程序的当前现场，</a:t>
            </a:r>
            <a:r>
              <a:rPr lang="zh-CN" altLang="en-US" sz="2200" dirty="0">
                <a:solidFill>
                  <a:srgbClr val="FF0000"/>
                </a:solidFill>
              </a:rPr>
              <a:t>不能被屏蔽</a:t>
            </a:r>
            <a:r>
              <a:rPr lang="zh-CN" altLang="en-US" sz="2200" dirty="0"/>
              <a:t>，一旦出现应立即响应并进行处理 </a:t>
            </a:r>
            <a:endParaRPr lang="zh-CN" altLang="en-US" sz="2200" dirty="0"/>
          </a:p>
          <a:p>
            <a:pPr>
              <a:spcBef>
                <a:spcPts val="0"/>
              </a:spcBef>
            </a:pPr>
            <a:r>
              <a:rPr lang="zh-CN" altLang="en-US" sz="2400" dirty="0"/>
              <a:t>区别</a:t>
            </a:r>
            <a:endParaRPr lang="zh-CN" altLang="en-US" sz="2400" dirty="0"/>
          </a:p>
          <a:p>
            <a:pPr lvl="1">
              <a:spcBef>
                <a:spcPts val="0"/>
              </a:spcBef>
            </a:pPr>
            <a:r>
              <a:rPr lang="zh-CN" altLang="en-US" sz="2200" dirty="0">
                <a:solidFill>
                  <a:srgbClr val="FF0000"/>
                </a:solidFill>
              </a:rPr>
              <a:t>中断允许嵌套</a:t>
            </a:r>
            <a:r>
              <a:rPr lang="zh-CN" altLang="en-US" sz="2200" dirty="0"/>
              <a:t>发生，但异常多数情况为一重</a:t>
            </a:r>
            <a:endParaRPr lang="zh-CN" altLang="en-US" sz="2200" dirty="0"/>
          </a:p>
          <a:p>
            <a:pPr lvl="1">
              <a:spcBef>
                <a:spcPts val="0"/>
              </a:spcBef>
            </a:pPr>
            <a:r>
              <a:rPr lang="zh-CN" altLang="en-US" sz="2200" dirty="0"/>
              <a:t>异常处理过程中可能产生中断，但反之则不会发生 </a:t>
            </a:r>
            <a:endParaRPr lang="zh-CN" altLang="en-US" sz="2200" dirty="0"/>
          </a:p>
          <a:p>
            <a:pPr>
              <a:spcBef>
                <a:spcPts val="0"/>
              </a:spcBef>
            </a:pPr>
            <a:r>
              <a:rPr lang="zh-CN" altLang="en-US" sz="2400" dirty="0"/>
              <a:t>“</a:t>
            </a:r>
            <a:r>
              <a:rPr lang="zh-CN" altLang="en-US" sz="2400" dirty="0">
                <a:solidFill>
                  <a:srgbClr val="FF0000"/>
                </a:solidFill>
              </a:rPr>
              <a:t>中断信号</a:t>
            </a:r>
            <a:r>
              <a:rPr lang="zh-CN" altLang="en-US" sz="2400" dirty="0"/>
              <a:t>”通称这两种类型的中断</a:t>
            </a:r>
            <a:endParaRPr lang="zh-CN" altLang="en-US" sz="2400"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异常分类</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a:spcBef>
                <a:spcPts val="0"/>
              </a:spcBef>
            </a:pPr>
            <a:r>
              <a:rPr lang="zh-CN" altLang="en-US" dirty="0">
                <a:latin typeface="STXinwei" pitchFamily="2" charset="-122"/>
                <a:ea typeface="STXinwei" pitchFamily="2" charset="-122"/>
              </a:rPr>
              <a:t>处理器探测异常</a:t>
            </a:r>
            <a:endParaRPr lang="en-US" altLang="zh-CN" dirty="0">
              <a:latin typeface="STXinwei" pitchFamily="2" charset="-122"/>
              <a:ea typeface="STXinwei" pitchFamily="2" charset="-122"/>
            </a:endParaRPr>
          </a:p>
          <a:p>
            <a:pPr lvl="1">
              <a:spcBef>
                <a:spcPts val="0"/>
              </a:spcBef>
            </a:pPr>
            <a:r>
              <a:rPr lang="en-US" altLang="zh-CN" dirty="0">
                <a:latin typeface="STXinwei" pitchFamily="2" charset="-122"/>
                <a:ea typeface="STXinwei" pitchFamily="2" charset="-122"/>
              </a:rPr>
              <a:t>CPU</a:t>
            </a:r>
            <a:r>
              <a:rPr lang="zh-CN" altLang="en-US" dirty="0">
                <a:latin typeface="STXinwei" pitchFamily="2" charset="-122"/>
                <a:ea typeface="STXinwei" pitchFamily="2" charset="-122"/>
              </a:rPr>
              <a:t>执行指令时探测到一个</a:t>
            </a:r>
            <a:r>
              <a:rPr lang="zh-CN" altLang="en-US" dirty="0">
                <a:solidFill>
                  <a:srgbClr val="FF0000"/>
                </a:solidFill>
                <a:latin typeface="STXinwei" pitchFamily="2" charset="-122"/>
                <a:ea typeface="STXinwei" pitchFamily="2" charset="-122"/>
              </a:rPr>
              <a:t>反常条件</a:t>
            </a:r>
            <a:r>
              <a:rPr lang="zh-CN" altLang="en-US" dirty="0">
                <a:latin typeface="STXinwei" pitchFamily="2" charset="-122"/>
                <a:ea typeface="STXinwei" pitchFamily="2" charset="-122"/>
              </a:rPr>
              <a:t>所产生的异常</a:t>
            </a:r>
            <a:endParaRPr lang="en-US" altLang="zh-CN" dirty="0">
              <a:latin typeface="STXinwei" pitchFamily="2" charset="-122"/>
              <a:ea typeface="STXinwei" pitchFamily="2" charset="-122"/>
            </a:endParaRPr>
          </a:p>
          <a:p>
            <a:pPr lvl="1">
              <a:spcBef>
                <a:spcPts val="0"/>
              </a:spcBef>
            </a:pPr>
            <a:r>
              <a:rPr lang="zh-CN" altLang="en-US" dirty="0">
                <a:latin typeface="STXinwei" pitchFamily="2" charset="-122"/>
                <a:ea typeface="STXinwei" pitchFamily="2" charset="-122"/>
              </a:rPr>
              <a:t>根据</a:t>
            </a:r>
            <a:r>
              <a:rPr lang="en-US" altLang="zh-CN" dirty="0">
                <a:latin typeface="STXinwei" pitchFamily="2" charset="-122"/>
                <a:ea typeface="STXinwei" pitchFamily="2" charset="-122"/>
              </a:rPr>
              <a:t>CPU</a:t>
            </a:r>
            <a:r>
              <a:rPr lang="zh-CN" altLang="en-US" dirty="0">
                <a:latin typeface="STXinwei" pitchFamily="2" charset="-122"/>
                <a:ea typeface="STXinwei" pitchFamily="2" charset="-122"/>
              </a:rPr>
              <a:t>控制单元产生异常时保存在内核堆栈</a:t>
            </a:r>
            <a:r>
              <a:rPr lang="en-US" altLang="zh-CN" dirty="0" err="1">
                <a:solidFill>
                  <a:srgbClr val="FF0000"/>
                </a:solidFill>
                <a:latin typeface="STXinwei" pitchFamily="2" charset="-122"/>
                <a:ea typeface="STXinwei" pitchFamily="2" charset="-122"/>
              </a:rPr>
              <a:t>eip</a:t>
            </a:r>
            <a:r>
              <a:rPr lang="zh-CN" altLang="en-US" dirty="0">
                <a:solidFill>
                  <a:srgbClr val="FF0000"/>
                </a:solidFill>
                <a:latin typeface="STXinwei" pitchFamily="2" charset="-122"/>
                <a:ea typeface="STXinwei" pitchFamily="2" charset="-122"/>
              </a:rPr>
              <a:t>寄存器</a:t>
            </a:r>
            <a:r>
              <a:rPr lang="zh-CN" altLang="en-US" dirty="0">
                <a:latin typeface="STXinwei" pitchFamily="2" charset="-122"/>
                <a:ea typeface="STXinwei" pitchFamily="2" charset="-122"/>
              </a:rPr>
              <a:t>中的值，可分为三种类型</a:t>
            </a:r>
            <a:endParaRPr lang="en-US" altLang="zh-CN" dirty="0">
              <a:latin typeface="STXinwei" pitchFamily="2" charset="-122"/>
              <a:ea typeface="STXinwei" pitchFamily="2" charset="-122"/>
            </a:endParaRPr>
          </a:p>
          <a:p>
            <a:pPr lvl="2">
              <a:spcBef>
                <a:spcPts val="0"/>
              </a:spcBef>
            </a:pPr>
            <a:r>
              <a:rPr lang="zh-CN" altLang="en-US" dirty="0">
                <a:latin typeface="STXinwei" pitchFamily="2" charset="-122"/>
                <a:ea typeface="STXinwei" pitchFamily="2" charset="-122"/>
              </a:rPr>
              <a:t>故障</a:t>
            </a:r>
            <a:r>
              <a:rPr lang="en-US" altLang="zh-CN" dirty="0">
                <a:latin typeface="STXinwei" pitchFamily="2" charset="-122"/>
                <a:ea typeface="STXinwei" pitchFamily="2" charset="-122"/>
              </a:rPr>
              <a:t>(fault)</a:t>
            </a:r>
            <a:endParaRPr lang="en-US" altLang="zh-CN" dirty="0">
              <a:latin typeface="STXinwei" pitchFamily="2" charset="-122"/>
              <a:ea typeface="STXinwei" pitchFamily="2" charset="-122"/>
            </a:endParaRPr>
          </a:p>
          <a:p>
            <a:pPr lvl="3">
              <a:spcBef>
                <a:spcPts val="0"/>
              </a:spcBef>
            </a:pPr>
            <a:r>
              <a:rPr lang="zh-CN" altLang="en-US" dirty="0">
                <a:latin typeface="STXinwei" pitchFamily="2" charset="-122"/>
                <a:ea typeface="STXinwei" pitchFamily="2" charset="-122"/>
              </a:rPr>
              <a:t>可恢复错误，</a:t>
            </a:r>
            <a:r>
              <a:rPr lang="zh-CN" altLang="en-US" dirty="0">
                <a:solidFill>
                  <a:srgbClr val="FF0000"/>
                </a:solidFill>
                <a:latin typeface="STXinwei" pitchFamily="2" charset="-122"/>
                <a:ea typeface="STXinwei" pitchFamily="2" charset="-122"/>
              </a:rPr>
              <a:t>处理后可返回当前指令再次执行</a:t>
            </a:r>
            <a:r>
              <a:rPr lang="zh-CN" altLang="en-US" dirty="0">
                <a:latin typeface="STXinwei" pitchFamily="2" charset="-122"/>
                <a:ea typeface="STXinwei" pitchFamily="2" charset="-122"/>
              </a:rPr>
              <a:t>，如页面故障</a:t>
            </a:r>
            <a:endParaRPr lang="en-US" altLang="zh-CN" dirty="0">
              <a:latin typeface="STXinwei" pitchFamily="2" charset="-122"/>
              <a:ea typeface="STXinwei" pitchFamily="2" charset="-122"/>
            </a:endParaRPr>
          </a:p>
          <a:p>
            <a:pPr lvl="3">
              <a:spcBef>
                <a:spcPts val="0"/>
              </a:spcBef>
            </a:pPr>
            <a:r>
              <a:rPr lang="en-US" altLang="zh-CN" dirty="0" err="1">
                <a:latin typeface="STXinwei" pitchFamily="2" charset="-122"/>
                <a:ea typeface="STXinwei" pitchFamily="2" charset="-122"/>
              </a:rPr>
              <a:t>eip</a:t>
            </a:r>
            <a:r>
              <a:rPr lang="zh-CN" altLang="en-US" dirty="0">
                <a:latin typeface="STXinwei" pitchFamily="2" charset="-122"/>
                <a:ea typeface="STXinwei" pitchFamily="2" charset="-122"/>
              </a:rPr>
              <a:t>保存引起故障的指令地址</a:t>
            </a:r>
            <a:endParaRPr lang="zh-CN" altLang="en-US" dirty="0">
              <a:latin typeface="STXinwei" pitchFamily="2" charset="-122"/>
              <a:ea typeface="STXinwei" pitchFamily="2" charset="-122"/>
            </a:endParaRPr>
          </a:p>
          <a:p>
            <a:pPr lvl="2">
              <a:spcBef>
                <a:spcPts val="0"/>
              </a:spcBef>
            </a:pPr>
            <a:r>
              <a:rPr lang="zh-CN" altLang="en-US" dirty="0">
                <a:latin typeface="STXinwei" pitchFamily="2" charset="-122"/>
                <a:ea typeface="STXinwei" pitchFamily="2" charset="-122"/>
              </a:rPr>
              <a:t>陷阱</a:t>
            </a:r>
            <a:r>
              <a:rPr lang="en-US" altLang="zh-CN" dirty="0">
                <a:latin typeface="STXinwei" pitchFamily="2" charset="-122"/>
                <a:ea typeface="STXinwei" pitchFamily="2" charset="-122"/>
              </a:rPr>
              <a:t>(trap)</a:t>
            </a:r>
            <a:endParaRPr lang="en-US" altLang="zh-CN" dirty="0">
              <a:latin typeface="STXinwei" pitchFamily="2" charset="-122"/>
              <a:ea typeface="STXinwei" pitchFamily="2" charset="-122"/>
            </a:endParaRPr>
          </a:p>
          <a:p>
            <a:pPr lvl="3">
              <a:spcBef>
                <a:spcPts val="0"/>
              </a:spcBef>
            </a:pPr>
            <a:r>
              <a:rPr lang="zh-CN" altLang="en-US" dirty="0">
                <a:latin typeface="STXinwei" pitchFamily="2" charset="-122"/>
                <a:ea typeface="STXinwei" pitchFamily="2" charset="-122"/>
              </a:rPr>
              <a:t>内核把控制权返回给程序后可</a:t>
            </a:r>
            <a:r>
              <a:rPr lang="zh-CN" altLang="en-US" dirty="0">
                <a:solidFill>
                  <a:srgbClr val="FF0000"/>
                </a:solidFill>
                <a:latin typeface="STXinwei" pitchFamily="2" charset="-122"/>
                <a:ea typeface="STXinwei" pitchFamily="2" charset="-122"/>
              </a:rPr>
              <a:t>继续执行而不失连续性</a:t>
            </a:r>
            <a:endParaRPr lang="en-US" altLang="zh-CN" dirty="0">
              <a:solidFill>
                <a:srgbClr val="FF0000"/>
              </a:solidFill>
              <a:latin typeface="STXinwei" pitchFamily="2" charset="-122"/>
              <a:ea typeface="STXinwei" pitchFamily="2" charset="-122"/>
            </a:endParaRPr>
          </a:p>
          <a:p>
            <a:pPr lvl="3">
              <a:spcBef>
                <a:spcPts val="0"/>
              </a:spcBef>
            </a:pPr>
            <a:r>
              <a:rPr lang="zh-CN" altLang="en-US" dirty="0">
                <a:solidFill>
                  <a:srgbClr val="FF0000"/>
                </a:solidFill>
                <a:latin typeface="STXinwei" pitchFamily="2" charset="-122"/>
                <a:ea typeface="STXinwei" pitchFamily="2" charset="-122"/>
              </a:rPr>
              <a:t>只有不必重新执行已终止指令时才触发陷阱</a:t>
            </a:r>
            <a:r>
              <a:rPr lang="zh-CN" altLang="en-US" dirty="0">
                <a:latin typeface="STXinwei" pitchFamily="2" charset="-122"/>
                <a:ea typeface="STXinwei" pitchFamily="2" charset="-122"/>
              </a:rPr>
              <a:t>，如调试程序</a:t>
            </a:r>
            <a:endParaRPr lang="en-US" altLang="zh-CN" dirty="0">
              <a:latin typeface="STXinwei" pitchFamily="2" charset="-122"/>
              <a:ea typeface="STXinwei" pitchFamily="2" charset="-122"/>
            </a:endParaRPr>
          </a:p>
          <a:p>
            <a:pPr lvl="3">
              <a:spcBef>
                <a:spcPts val="0"/>
              </a:spcBef>
            </a:pPr>
            <a:r>
              <a:rPr lang="en-US" altLang="zh-CN" dirty="0" err="1">
                <a:latin typeface="STXinwei" pitchFamily="2" charset="-122"/>
                <a:ea typeface="STXinwei" pitchFamily="2" charset="-122"/>
              </a:rPr>
              <a:t>eip</a:t>
            </a:r>
            <a:r>
              <a:rPr lang="zh-CN" altLang="en-US" dirty="0">
                <a:latin typeface="STXinwei" pitchFamily="2" charset="-122"/>
                <a:ea typeface="STXinwei" pitchFamily="2" charset="-122"/>
              </a:rPr>
              <a:t>保存随后要执行的指令地址</a:t>
            </a:r>
            <a:endParaRPr lang="zh-CN" altLang="en-US" dirty="0">
              <a:latin typeface="STXinwei" pitchFamily="2" charset="-122"/>
              <a:ea typeface="STXinwei" pitchFamily="2" charset="-122"/>
            </a:endParaRPr>
          </a:p>
          <a:p>
            <a:pPr lvl="2">
              <a:spcBef>
                <a:spcPts val="0"/>
              </a:spcBef>
            </a:pPr>
            <a:r>
              <a:rPr lang="zh-CN" altLang="en-US" dirty="0">
                <a:latin typeface="STXinwei" pitchFamily="2" charset="-122"/>
                <a:ea typeface="STXinwei" pitchFamily="2" charset="-122"/>
              </a:rPr>
              <a:t>终止</a:t>
            </a:r>
            <a:r>
              <a:rPr lang="en-US" altLang="zh-CN" dirty="0">
                <a:latin typeface="STXinwei" pitchFamily="2" charset="-122"/>
                <a:ea typeface="STXinwei" pitchFamily="2" charset="-122"/>
              </a:rPr>
              <a:t>(abort)</a:t>
            </a:r>
            <a:endParaRPr lang="en-US" altLang="zh-CN" dirty="0">
              <a:latin typeface="STXinwei" pitchFamily="2" charset="-122"/>
              <a:ea typeface="STXinwei" pitchFamily="2" charset="-122"/>
            </a:endParaRPr>
          </a:p>
          <a:p>
            <a:pPr lvl="3">
              <a:spcBef>
                <a:spcPts val="0"/>
              </a:spcBef>
            </a:pPr>
            <a:r>
              <a:rPr lang="zh-CN" altLang="en-US" dirty="0">
                <a:latin typeface="STXinwei" pitchFamily="2" charset="-122"/>
                <a:ea typeface="STXinwei" pitchFamily="2" charset="-122"/>
              </a:rPr>
              <a:t>控制单元出现问题，不能在</a:t>
            </a:r>
            <a:r>
              <a:rPr lang="en-US" altLang="zh-CN" dirty="0" err="1">
                <a:latin typeface="STXinwei" pitchFamily="2" charset="-122"/>
                <a:ea typeface="STXinwei" pitchFamily="2" charset="-122"/>
              </a:rPr>
              <a:t>eip</a:t>
            </a:r>
            <a:r>
              <a:rPr lang="zh-CN" altLang="en-US" dirty="0">
                <a:latin typeface="STXinwei" pitchFamily="2" charset="-122"/>
                <a:ea typeface="STXinwei" pitchFamily="2" charset="-122"/>
              </a:rPr>
              <a:t>中保存引起异常的指令所在的确切位置</a:t>
            </a:r>
            <a:endParaRPr lang="zh-CN" altLang="en-US" dirty="0">
              <a:latin typeface="STXinwei" pitchFamily="2" charset="-122"/>
              <a:ea typeface="STXinwei" pitchFamily="2" charset="-122"/>
            </a:endParaRPr>
          </a:p>
          <a:p>
            <a:pPr lvl="3">
              <a:spcBef>
                <a:spcPts val="0"/>
              </a:spcBef>
            </a:pPr>
            <a:r>
              <a:rPr lang="zh-CN" altLang="en-US" dirty="0">
                <a:latin typeface="STXinwei" pitchFamily="2" charset="-122"/>
                <a:ea typeface="STXinwei" pitchFamily="2" charset="-122"/>
              </a:rPr>
              <a:t>致命的不可恢复错误，通常</a:t>
            </a:r>
            <a:r>
              <a:rPr lang="zh-CN" altLang="en-US" dirty="0">
                <a:solidFill>
                  <a:srgbClr val="FF0000"/>
                </a:solidFill>
                <a:latin typeface="STXinwei" pitchFamily="2" charset="-122"/>
                <a:ea typeface="STXinwei" pitchFamily="2" charset="-122"/>
              </a:rPr>
              <a:t>不会返回原程序而转向内核特殊函数处理 </a:t>
            </a:r>
            <a:endParaRPr lang="en-US" altLang="zh-CN" dirty="0">
              <a:solidFill>
                <a:srgbClr val="FF0000"/>
              </a:solidFill>
              <a:latin typeface="STXinwei" pitchFamily="2" charset="-122"/>
              <a:ea typeface="STXinwei" pitchFamily="2" charset="-122"/>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中断的硬件处理</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1484784"/>
            <a:ext cx="7896225" cy="1504950"/>
          </a:xfrm>
          <a:prstGeom prst="rect">
            <a:avLst/>
          </a:prstGeom>
          <a:noFill/>
          <a:ln>
            <a:noFill/>
          </a:ln>
        </p:spPr>
      </p:pic>
      <p:grpSp>
        <p:nvGrpSpPr>
          <p:cNvPr id="6" name="Group 4"/>
          <p:cNvGrpSpPr/>
          <p:nvPr/>
        </p:nvGrpSpPr>
        <p:grpSpPr bwMode="auto">
          <a:xfrm>
            <a:off x="1115616" y="2964111"/>
            <a:ext cx="6911975" cy="896937"/>
            <a:chOff x="1111" y="1867"/>
            <a:chExt cx="4354" cy="565"/>
          </a:xfrm>
        </p:grpSpPr>
        <p:sp>
          <p:nvSpPr>
            <p:cNvPr id="7" name="Rectangle 5"/>
            <p:cNvSpPr>
              <a:spLocks noChangeArrowheads="1"/>
            </p:cNvSpPr>
            <p:nvPr/>
          </p:nvSpPr>
          <p:spPr bwMode="auto">
            <a:xfrm>
              <a:off x="1192" y="2081"/>
              <a:ext cx="2113" cy="351"/>
            </a:xfrm>
            <a:prstGeom prst="rect">
              <a:avLst/>
            </a:prstGeom>
            <a:solidFill>
              <a:srgbClr val="FFFF99"/>
            </a:solidFill>
            <a:ln w="9525">
              <a:solidFill>
                <a:schemeClr val="tx1"/>
              </a:solidFill>
              <a:miter lim="800000"/>
            </a:ln>
            <a:effectLst/>
          </p:spPr>
          <p:txBody>
            <a:bodyPr wrap="none" anchor="ctr"/>
            <a:lstStyle/>
            <a:p>
              <a:pPr algn="ctr">
                <a:spcBef>
                  <a:spcPct val="0"/>
                </a:spcBef>
                <a:buClrTx/>
                <a:buFontTx/>
                <a:buNone/>
              </a:pPr>
              <a:r>
                <a:rPr kumimoji="0" lang="zh-CN" altLang="en-US" sz="2000" b="1">
                  <a:solidFill>
                    <a:schemeClr val="tx1"/>
                  </a:solidFill>
                  <a:effectLst>
                    <a:outerShdw blurRad="38100" dist="38100" dir="2700000" algn="tl">
                      <a:srgbClr val="000000"/>
                    </a:outerShdw>
                  </a:effectLst>
                  <a:latin typeface="STXinwei" pitchFamily="2" charset="-122"/>
                  <a:ea typeface="STXinwei" pitchFamily="2" charset="-122"/>
                </a:rPr>
                <a:t>索引号</a:t>
              </a:r>
              <a:endParaRPr kumimoji="0" lang="zh-CN" altLang="en-US" sz="2000" b="1">
                <a:solidFill>
                  <a:schemeClr val="tx1"/>
                </a:solidFill>
                <a:effectLst>
                  <a:outerShdw blurRad="38100" dist="38100" dir="2700000" algn="tl">
                    <a:srgbClr val="000000"/>
                  </a:outerShdw>
                </a:effectLst>
                <a:latin typeface="STXinwei" pitchFamily="2" charset="-122"/>
                <a:ea typeface="STXinwei" pitchFamily="2" charset="-122"/>
              </a:endParaRPr>
            </a:p>
          </p:txBody>
        </p:sp>
        <p:sp>
          <p:nvSpPr>
            <p:cNvPr id="8" name="Rectangle 6"/>
            <p:cNvSpPr>
              <a:spLocks noChangeArrowheads="1"/>
            </p:cNvSpPr>
            <p:nvPr/>
          </p:nvSpPr>
          <p:spPr bwMode="auto">
            <a:xfrm>
              <a:off x="3305" y="2081"/>
              <a:ext cx="437" cy="351"/>
            </a:xfrm>
            <a:prstGeom prst="rect">
              <a:avLst/>
            </a:prstGeom>
            <a:solidFill>
              <a:srgbClr val="FFFF99"/>
            </a:solidFill>
            <a:ln w="9525">
              <a:solidFill>
                <a:schemeClr val="tx1"/>
              </a:solidFill>
              <a:miter lim="800000"/>
            </a:ln>
            <a:effectLst/>
          </p:spPr>
          <p:txBody>
            <a:bodyPr wrap="none" anchor="ctr"/>
            <a:lstStyle/>
            <a:p>
              <a:pPr algn="ctr">
                <a:spcBef>
                  <a:spcPct val="0"/>
                </a:spcBef>
                <a:buClrTx/>
                <a:buFontTx/>
                <a:buNone/>
              </a:pPr>
              <a:r>
                <a:rPr kumimoji="0" lang="en-US" altLang="zh-CN" sz="2000" b="1">
                  <a:solidFill>
                    <a:schemeClr val="tx1"/>
                  </a:solidFill>
                  <a:effectLst>
                    <a:outerShdw blurRad="38100" dist="38100" dir="2700000" algn="tl">
                      <a:srgbClr val="000000"/>
                    </a:outerShdw>
                  </a:effectLst>
                  <a:latin typeface="STXinwei" pitchFamily="2" charset="-122"/>
                  <a:ea typeface="STXinwei" pitchFamily="2" charset="-122"/>
                </a:rPr>
                <a:t>TI</a:t>
              </a:r>
              <a:endParaRPr kumimoji="0" lang="en-US" altLang="zh-CN" sz="2000" b="1">
                <a:solidFill>
                  <a:schemeClr val="tx1"/>
                </a:solidFill>
                <a:effectLst>
                  <a:outerShdw blurRad="38100" dist="38100" dir="2700000" algn="tl">
                    <a:srgbClr val="000000"/>
                  </a:outerShdw>
                </a:effectLst>
                <a:latin typeface="STXinwei" pitchFamily="2" charset="-122"/>
                <a:ea typeface="STXinwei" pitchFamily="2" charset="-122"/>
              </a:endParaRPr>
            </a:p>
          </p:txBody>
        </p:sp>
        <p:sp>
          <p:nvSpPr>
            <p:cNvPr id="9" name="Rectangle 7"/>
            <p:cNvSpPr>
              <a:spLocks noChangeArrowheads="1"/>
            </p:cNvSpPr>
            <p:nvPr/>
          </p:nvSpPr>
          <p:spPr bwMode="auto">
            <a:xfrm>
              <a:off x="3696" y="2081"/>
              <a:ext cx="651" cy="351"/>
            </a:xfrm>
            <a:prstGeom prst="rect">
              <a:avLst/>
            </a:prstGeom>
            <a:solidFill>
              <a:srgbClr val="FFFF99"/>
            </a:solidFill>
            <a:ln w="9525">
              <a:solidFill>
                <a:schemeClr val="tx1"/>
              </a:solidFill>
              <a:miter lim="800000"/>
            </a:ln>
            <a:effectLst/>
          </p:spPr>
          <p:txBody>
            <a:bodyPr wrap="none" anchor="ctr"/>
            <a:lstStyle/>
            <a:p>
              <a:pPr algn="ctr">
                <a:spcBef>
                  <a:spcPct val="0"/>
                </a:spcBef>
                <a:buClrTx/>
                <a:buFontTx/>
                <a:buNone/>
              </a:pPr>
              <a:r>
                <a:rPr kumimoji="0" lang="en-US" altLang="zh-CN" sz="2000" b="1" dirty="0">
                  <a:effectLst>
                    <a:outerShdw blurRad="38100" dist="38100" dir="2700000" algn="tl">
                      <a:srgbClr val="000000"/>
                    </a:outerShdw>
                  </a:effectLst>
                  <a:latin typeface="STXinwei" pitchFamily="2" charset="-122"/>
                  <a:ea typeface="STXinwei" pitchFamily="2" charset="-122"/>
                </a:rPr>
                <a:t>RPL</a:t>
              </a:r>
              <a:endParaRPr kumimoji="0" lang="en-US" altLang="zh-CN" sz="2000" b="1" dirty="0">
                <a:effectLst>
                  <a:outerShdw blurRad="38100" dist="38100" dir="2700000" algn="tl">
                    <a:srgbClr val="000000"/>
                  </a:outerShdw>
                </a:effectLst>
                <a:latin typeface="STXinwei" pitchFamily="2" charset="-122"/>
                <a:ea typeface="STXinwei" pitchFamily="2" charset="-122"/>
              </a:endParaRPr>
            </a:p>
          </p:txBody>
        </p:sp>
        <p:sp>
          <p:nvSpPr>
            <p:cNvPr id="10" name="Text Box 8"/>
            <p:cNvSpPr txBox="1">
              <a:spLocks noChangeArrowheads="1"/>
            </p:cNvSpPr>
            <p:nvPr/>
          </p:nvSpPr>
          <p:spPr bwMode="auto">
            <a:xfrm>
              <a:off x="3016" y="1867"/>
              <a:ext cx="1361" cy="231"/>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STXinwei" pitchFamily="2" charset="-122"/>
                  <a:ea typeface="STXinwei" pitchFamily="2" charset="-122"/>
                </a:rPr>
                <a:t>    3    2    1     0</a:t>
              </a:r>
              <a:endParaRPr kumimoji="0" lang="en-US" altLang="zh-CN" sz="1800">
                <a:solidFill>
                  <a:schemeClr val="tx1"/>
                </a:solidFill>
                <a:effectLst/>
                <a:latin typeface="STXinwei" pitchFamily="2" charset="-122"/>
                <a:ea typeface="STXinwei" pitchFamily="2" charset="-122"/>
              </a:endParaRPr>
            </a:p>
          </p:txBody>
        </p:sp>
        <p:sp>
          <p:nvSpPr>
            <p:cNvPr id="11" name="Text Box 9"/>
            <p:cNvSpPr txBox="1">
              <a:spLocks noChangeArrowheads="1"/>
            </p:cNvSpPr>
            <p:nvPr/>
          </p:nvSpPr>
          <p:spPr bwMode="auto">
            <a:xfrm>
              <a:off x="1111" y="1888"/>
              <a:ext cx="772" cy="231"/>
            </a:xfrm>
            <a:prstGeom prst="rect">
              <a:avLst/>
            </a:prstGeom>
            <a:noFill/>
            <a:ln w="9525">
              <a:noFill/>
              <a:miter lim="800000"/>
            </a:ln>
            <a:effectLst/>
          </p:spPr>
          <p:txBody>
            <a:bodyPr>
              <a:spAutoFit/>
            </a:bodyPr>
            <a:lstStyle/>
            <a:p>
              <a:pPr>
                <a:spcBef>
                  <a:spcPct val="50000"/>
                </a:spcBef>
                <a:buClrTx/>
                <a:buFontTx/>
                <a:buNone/>
              </a:pPr>
              <a:r>
                <a:rPr kumimoji="0" lang="en-US" altLang="zh-CN" sz="1800">
                  <a:solidFill>
                    <a:schemeClr val="tx1"/>
                  </a:solidFill>
                  <a:effectLst/>
                  <a:latin typeface="STXinwei" pitchFamily="2" charset="-122"/>
                  <a:ea typeface="STXinwei" pitchFamily="2" charset="-122"/>
                </a:rPr>
                <a:t>15</a:t>
              </a:r>
              <a:endParaRPr kumimoji="0" lang="en-US" altLang="zh-CN" sz="1800">
                <a:solidFill>
                  <a:schemeClr val="tx1"/>
                </a:solidFill>
                <a:effectLst/>
                <a:latin typeface="STXinwei" pitchFamily="2" charset="-122"/>
                <a:ea typeface="STXinwei" pitchFamily="2" charset="-122"/>
              </a:endParaRPr>
            </a:p>
          </p:txBody>
        </p:sp>
        <p:sp>
          <p:nvSpPr>
            <p:cNvPr id="12" name="Text Box 10"/>
            <p:cNvSpPr txBox="1">
              <a:spLocks noChangeArrowheads="1"/>
            </p:cNvSpPr>
            <p:nvPr/>
          </p:nvSpPr>
          <p:spPr bwMode="auto">
            <a:xfrm>
              <a:off x="4377" y="2128"/>
              <a:ext cx="1088" cy="250"/>
            </a:xfrm>
            <a:prstGeom prst="rect">
              <a:avLst/>
            </a:prstGeom>
            <a:noFill/>
            <a:ln w="9525">
              <a:noFill/>
              <a:miter lim="800000"/>
            </a:ln>
            <a:effectLst/>
          </p:spPr>
          <p:txBody>
            <a:bodyPr>
              <a:spAutoFit/>
            </a:bodyPr>
            <a:lstStyle/>
            <a:p>
              <a:pPr>
                <a:spcBef>
                  <a:spcPct val="50000"/>
                </a:spcBef>
                <a:buClrTx/>
                <a:buFontTx/>
                <a:buNone/>
              </a:pPr>
              <a:r>
                <a:rPr kumimoji="0" lang="zh-CN" altLang="en-US" sz="2000" b="1">
                  <a:solidFill>
                    <a:srgbClr val="0000FF"/>
                  </a:solidFill>
                  <a:effectLst>
                    <a:outerShdw blurRad="38100" dist="38100" dir="2700000" algn="tl">
                      <a:srgbClr val="C0C0C0"/>
                    </a:outerShdw>
                  </a:effectLst>
                  <a:latin typeface="STXinwei" pitchFamily="2" charset="-122"/>
                  <a:ea typeface="STXinwei" pitchFamily="2" charset="-122"/>
                </a:rPr>
                <a:t>段选择子格式</a:t>
              </a:r>
              <a:endParaRPr kumimoji="0" lang="zh-CN" altLang="en-US" sz="2000" b="1">
                <a:solidFill>
                  <a:srgbClr val="0000FF"/>
                </a:solidFill>
                <a:effectLst>
                  <a:outerShdw blurRad="38100" dist="38100" dir="2700000" algn="tl">
                    <a:srgbClr val="C0C0C0"/>
                  </a:outerShdw>
                </a:effectLst>
                <a:latin typeface="STXinwei" pitchFamily="2" charset="-122"/>
                <a:ea typeface="STXinwei" pitchFamily="2" charset="-122"/>
              </a:endParaRPr>
            </a:p>
          </p:txBody>
        </p:sp>
      </p:gr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221088"/>
            <a:ext cx="7965193" cy="2160240"/>
          </a:xfrm>
          <a:prstGeom prst="rect">
            <a:avLst/>
          </a:prstGeom>
          <a:noFill/>
          <a:ln>
            <a:noFill/>
          </a:ln>
        </p:spPr>
      </p:pic>
      <p:sp>
        <p:nvSpPr>
          <p:cNvPr id="14" name="椭圆 13"/>
          <p:cNvSpPr/>
          <p:nvPr/>
        </p:nvSpPr>
        <p:spPr bwMode="auto">
          <a:xfrm>
            <a:off x="5076056" y="1916832"/>
            <a:ext cx="360040" cy="504056"/>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5" name="椭圆 14"/>
          <p:cNvSpPr/>
          <p:nvPr/>
        </p:nvSpPr>
        <p:spPr bwMode="auto">
          <a:xfrm>
            <a:off x="5556015" y="3358586"/>
            <a:ext cx="360040" cy="504056"/>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6" name="椭圆 15"/>
          <p:cNvSpPr/>
          <p:nvPr/>
        </p:nvSpPr>
        <p:spPr bwMode="auto">
          <a:xfrm>
            <a:off x="5076056" y="4841369"/>
            <a:ext cx="360040" cy="504056"/>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华文新魏"/>
                <a:cs typeface="华文新魏"/>
              </a:rPr>
              <a:t>程序接口与系统调用</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en-US" dirty="0">
                <a:latin typeface="Times New Roman" pitchFamily="18" charset="0"/>
                <a:ea typeface="华文新魏"/>
                <a:cs typeface="华文新魏"/>
              </a:rPr>
              <a:t>程序的运行空间被分为</a:t>
            </a:r>
            <a:r>
              <a:rPr lang="zh-CN" altLang="en-US" dirty="0">
                <a:solidFill>
                  <a:srgbClr val="FF0000"/>
                </a:solidFill>
                <a:latin typeface="Times New Roman" pitchFamily="18" charset="0"/>
                <a:ea typeface="华文新魏"/>
                <a:cs typeface="华文新魏"/>
              </a:rPr>
              <a:t>内核空间</a:t>
            </a:r>
            <a:r>
              <a:rPr lang="zh-CN" altLang="en-US" dirty="0">
                <a:latin typeface="Times New Roman" pitchFamily="18" charset="0"/>
                <a:ea typeface="华文新魏"/>
                <a:cs typeface="华文新魏"/>
              </a:rPr>
              <a:t>和</a:t>
            </a:r>
            <a:r>
              <a:rPr lang="zh-CN" altLang="en-US" dirty="0">
                <a:solidFill>
                  <a:srgbClr val="FF0000"/>
                </a:solidFill>
                <a:latin typeface="Times New Roman" pitchFamily="18" charset="0"/>
                <a:ea typeface="华文新魏"/>
                <a:cs typeface="华文新魏"/>
              </a:rPr>
              <a:t>用户空间</a:t>
            </a:r>
            <a:endParaRPr lang="en-US" altLang="zh-CN" dirty="0">
              <a:solidFill>
                <a:srgbClr val="FF0000"/>
              </a:solidFill>
              <a:latin typeface="Times New Roman" pitchFamily="18" charset="0"/>
              <a:ea typeface="华文新魏"/>
              <a:cs typeface="华文新魏"/>
            </a:endParaRPr>
          </a:p>
          <a:p>
            <a:pPr lvl="1" eaLnBrk="1" hangingPunct="1"/>
            <a:r>
              <a:rPr lang="zh-CN" altLang="en-US" dirty="0">
                <a:latin typeface="Times New Roman" pitchFamily="18" charset="0"/>
                <a:ea typeface="华文新魏"/>
                <a:cs typeface="华文新魏"/>
              </a:rPr>
              <a:t>内核的主体是系统调用的集合，内核可以看成是特殊的公共子程序</a:t>
            </a:r>
            <a:endParaRPr lang="en-US" altLang="zh-CN" dirty="0">
              <a:latin typeface="华文新魏"/>
              <a:ea typeface="华文新魏"/>
              <a:cs typeface="华文新魏"/>
            </a:endParaRPr>
          </a:p>
          <a:p>
            <a:pPr eaLnBrk="1" hangingPunct="1"/>
            <a:r>
              <a:rPr lang="zh-CN" altLang="en-US" dirty="0">
                <a:latin typeface="华文新魏"/>
                <a:ea typeface="华文新魏"/>
                <a:cs typeface="华文新魏"/>
              </a:rPr>
              <a:t>系统调用</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操作系统的功能通过一组称为</a:t>
            </a:r>
            <a:r>
              <a:rPr lang="zh-CN" altLang="en-US" dirty="0">
                <a:solidFill>
                  <a:srgbClr val="FF0000"/>
                </a:solidFill>
                <a:latin typeface="华文新魏"/>
                <a:ea typeface="华文新魏"/>
                <a:cs typeface="华文新魏"/>
              </a:rPr>
              <a:t>系统调用</a:t>
            </a:r>
            <a:r>
              <a:rPr lang="en-US" altLang="zh-CN" dirty="0">
                <a:latin typeface="华文新魏"/>
                <a:ea typeface="华文新魏"/>
                <a:cs typeface="华文新魏"/>
              </a:rPr>
              <a:t>(system call)</a:t>
            </a:r>
            <a:r>
              <a:rPr lang="zh-CN" altLang="en-US" dirty="0">
                <a:latin typeface="华文新魏"/>
                <a:ea typeface="华文新魏"/>
                <a:cs typeface="华文新魏"/>
              </a:rPr>
              <a:t>的接口呈现给用户</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内核提供一系列实现预定功能的内核函数，系统调用把应用程序的请求传达给内核，内核调用对应的内核函数完成请求所需处理后，再将处理结果返回给应用程序。 </a:t>
            </a:r>
            <a:endParaRPr lang="en-US" altLang="zh-CN" dirty="0">
              <a:latin typeface="华文新魏"/>
              <a:ea typeface="华文新魏"/>
              <a:cs typeface="华文新魏"/>
            </a:endParaRPr>
          </a:p>
          <a:p>
            <a:pPr eaLnBrk="1" hangingPunct="1">
              <a:lnSpc>
                <a:spcPct val="90000"/>
              </a:lnSpc>
            </a:pPr>
            <a:endParaRPr lang="zh-CN" altLang="en-US" dirty="0">
              <a:latin typeface="Times New Roman" pitchFamily="18" charset="0"/>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a:ea typeface="华文新魏"/>
                <a:cs typeface="华文新魏"/>
              </a:rPr>
              <a:t>系统调用的作用</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ea typeface="华文新魏"/>
                <a:cs typeface="华文新魏"/>
              </a:rPr>
              <a:t>系统调用是一种中介角色，把用户与硬件隔离开来，应用程序通过系统调用才能请求系统服务和使用系统资源，</a:t>
            </a:r>
            <a:endParaRPr lang="zh-CN" altLang="en-US" dirty="0">
              <a:latin typeface="华文新魏"/>
              <a:ea typeface="华文新魏"/>
              <a:cs typeface="华文新魏"/>
            </a:endParaRPr>
          </a:p>
          <a:p>
            <a:pPr eaLnBrk="1" hangingPunct="1"/>
            <a:r>
              <a:rPr lang="zh-CN" altLang="en-US" dirty="0">
                <a:latin typeface="华文新魏"/>
                <a:ea typeface="华文新魏"/>
                <a:cs typeface="华文新魏"/>
              </a:rPr>
              <a:t>引入系统调用的根本原因是为了对系统进行“</a:t>
            </a:r>
            <a:r>
              <a:rPr lang="zh-CN" altLang="en-US" dirty="0">
                <a:solidFill>
                  <a:srgbClr val="FF0000"/>
                </a:solidFill>
                <a:latin typeface="华文新魏"/>
                <a:ea typeface="华文新魏"/>
                <a:cs typeface="华文新魏"/>
              </a:rPr>
              <a:t>保护</a:t>
            </a:r>
            <a:r>
              <a:rPr lang="zh-CN" altLang="en-US" dirty="0">
                <a:latin typeface="华文新魏"/>
                <a:ea typeface="华文新魏"/>
                <a:cs typeface="华文新魏"/>
              </a:rPr>
              <a:t>”</a:t>
            </a:r>
            <a:r>
              <a:rPr lang="zh-CN" altLang="zh-CN" dirty="0">
                <a:latin typeface="华文新魏"/>
                <a:ea typeface="华文新魏"/>
                <a:cs typeface="华文新魏"/>
              </a:rPr>
              <a:t>，</a:t>
            </a:r>
            <a:r>
              <a:rPr lang="zh-CN" altLang="en-US" dirty="0">
                <a:latin typeface="华文新魏"/>
                <a:ea typeface="华文新魏"/>
                <a:cs typeface="华文新魏"/>
              </a:rPr>
              <a:t>系统调用是应用程序获得操作系统服务的唯一途径</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内核可以</a:t>
            </a:r>
            <a:r>
              <a:rPr lang="zh-CN" altLang="en-US" dirty="0">
                <a:solidFill>
                  <a:srgbClr val="FF0000"/>
                </a:solidFill>
                <a:latin typeface="华文新魏"/>
                <a:ea typeface="华文新魏"/>
                <a:cs typeface="华文新魏"/>
              </a:rPr>
              <a:t>基于权限和规则</a:t>
            </a:r>
            <a:r>
              <a:rPr lang="zh-CN" altLang="en-US" dirty="0">
                <a:latin typeface="华文新魏"/>
                <a:ea typeface="华文新魏"/>
                <a:cs typeface="华文新魏"/>
              </a:rPr>
              <a:t>对资源访问进行裁决，保证系统的安全性</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系统调用对资源进行抽象，提供一致性接口，避免使用资源发生错误</a:t>
            </a:r>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a:ea typeface="华文新魏"/>
                <a:cs typeface="华文新魏"/>
              </a:rPr>
              <a:t>API、</a:t>
            </a:r>
            <a:r>
              <a:rPr lang="zh-CN" altLang="en-US" dirty="0">
                <a:latin typeface="华文新魏"/>
                <a:ea typeface="华文新魏"/>
                <a:cs typeface="华文新魏"/>
              </a:rPr>
              <a:t>库函数</a:t>
            </a:r>
            <a:r>
              <a:rPr lang="en-US" altLang="zh-CN" dirty="0">
                <a:latin typeface="华文新魏"/>
                <a:ea typeface="华文新魏"/>
                <a:cs typeface="华文新魏"/>
              </a:rPr>
              <a:t>、</a:t>
            </a:r>
            <a:r>
              <a:rPr lang="zh-CN" altLang="en-US" dirty="0">
                <a:latin typeface="华文新魏"/>
                <a:ea typeface="华文新魏"/>
                <a:cs typeface="华文新魏"/>
              </a:rPr>
              <a:t>系统调用</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a:ea typeface="华文新魏"/>
                <a:cs typeface="华文新魏"/>
              </a:rPr>
              <a:t>POSIX(Portable Operating System Interface for Computer Environment)</a:t>
            </a:r>
            <a:r>
              <a:rPr lang="zh-CN" altLang="en-US" dirty="0">
                <a:latin typeface="华文新魏"/>
                <a:ea typeface="华文新魏"/>
                <a:cs typeface="华文新魏"/>
              </a:rPr>
              <a:t>标准</a:t>
            </a:r>
            <a:endParaRPr lang="en-US" altLang="zh-CN" dirty="0">
              <a:latin typeface="Times New Roman" pitchFamily="18" charset="0"/>
              <a:ea typeface="宋体" pitchFamily="2" charset="-122"/>
            </a:endParaRPr>
          </a:p>
          <a:p>
            <a:pPr lvl="1" eaLnBrk="1" hangingPunct="1"/>
            <a:r>
              <a:rPr lang="zh-CN" altLang="en-US" dirty="0">
                <a:latin typeface="华文新魏"/>
                <a:ea typeface="华文新魏"/>
                <a:cs typeface="华文新魏"/>
              </a:rPr>
              <a:t>为不同平台下的应用程序提供相拥的应用程序接口</a:t>
            </a:r>
            <a:r>
              <a:rPr lang="en-US" altLang="zh-CN" dirty="0">
                <a:latin typeface="华文新魏"/>
                <a:ea typeface="华文新魏"/>
                <a:cs typeface="华文新魏"/>
              </a:rPr>
              <a:t>API</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提高程序在不同操作系统之间的可移植性</a:t>
            </a:r>
            <a:endParaRPr lang="en-US" altLang="zh-CN" dirty="0">
              <a:latin typeface="华文新魏"/>
              <a:ea typeface="华文新魏"/>
              <a:cs typeface="华文新魏"/>
            </a:endParaRPr>
          </a:p>
          <a:p>
            <a:pPr lvl="1" eaLnBrk="1" hangingPunct="1"/>
            <a:r>
              <a:rPr lang="en-US" altLang="zh-CN" dirty="0">
                <a:latin typeface="华文新魏"/>
                <a:ea typeface="华文新魏"/>
                <a:cs typeface="华文新魏"/>
              </a:rPr>
              <a:t>POSIX</a:t>
            </a:r>
            <a:r>
              <a:rPr lang="zh-CN" altLang="en-US" dirty="0">
                <a:latin typeface="华文新魏"/>
                <a:ea typeface="华文新魏"/>
                <a:cs typeface="华文新魏"/>
              </a:rPr>
              <a:t>只规定符合该标准的操作系统必须提供的</a:t>
            </a:r>
            <a:r>
              <a:rPr lang="en-US" altLang="zh-CN" dirty="0">
                <a:latin typeface="华文新魏"/>
                <a:ea typeface="华文新魏"/>
                <a:cs typeface="华文新魏"/>
              </a:rPr>
              <a:t>API</a:t>
            </a:r>
            <a:r>
              <a:rPr lang="zh-CN" altLang="en-US" dirty="0">
                <a:latin typeface="华文新魏"/>
                <a:ea typeface="华文新魏"/>
                <a:cs typeface="华文新魏"/>
              </a:rPr>
              <a:t>，但未规定接口的实现是采用系统调用、库函数还是其他形式</a:t>
            </a:r>
            <a:endParaRPr lang="zh-CN" altLang="en-US" dirty="0">
              <a:latin typeface="华文新魏"/>
              <a:ea typeface="华文新魏"/>
              <a:cs typeface="华文新魏"/>
            </a:endParaRPr>
          </a:p>
          <a:p>
            <a:pPr eaLnBrk="1" hangingPunct="1"/>
            <a:r>
              <a:rPr lang="en-US" altLang="zh-CN" dirty="0">
                <a:latin typeface="华文新魏"/>
                <a:ea typeface="华文新魏"/>
                <a:cs typeface="华文新魏"/>
              </a:rPr>
              <a:t>API</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是一个函数定义，强调如何通过接口获得所需服务</a:t>
            </a:r>
            <a:endParaRPr lang="en-US" altLang="zh-CN" dirty="0">
              <a:latin typeface="华文新魏"/>
              <a:ea typeface="华文新魏"/>
              <a:cs typeface="华文新魏"/>
            </a:endParaRPr>
          </a:p>
          <a:p>
            <a:pPr lvl="1" eaLnBrk="1" hangingPunct="1"/>
            <a:r>
              <a:rPr lang="zh-CN" altLang="en-US" dirty="0">
                <a:latin typeface="华文新魏"/>
                <a:ea typeface="华文新魏"/>
                <a:cs typeface="华文新魏"/>
              </a:rPr>
              <a:t>包括系统调用及各种各样的编程接口</a:t>
            </a:r>
            <a:endParaRPr lang="zh-CN" altLang="en-US" dirty="0">
              <a:latin typeface="华文新魏"/>
              <a:ea typeface="华文新魏"/>
              <a:cs typeface="华文新魏"/>
            </a:endParaRPr>
          </a:p>
          <a:p>
            <a:pPr eaLnBrk="1" hangingPunct="1"/>
            <a:r>
              <a:rPr lang="zh-CN" altLang="en-US" dirty="0">
                <a:latin typeface="华文新魏"/>
                <a:ea typeface="华文新魏"/>
                <a:cs typeface="华文新魏"/>
              </a:rPr>
              <a:t>函数库</a:t>
            </a:r>
            <a:endParaRPr lang="en-US" altLang="zh-CN" dirty="0">
              <a:latin typeface="华文新魏"/>
              <a:ea typeface="华文新魏"/>
              <a:cs typeface="华文新魏"/>
            </a:endParaRPr>
          </a:p>
          <a:p>
            <a:pPr lvl="1"/>
            <a:r>
              <a:rPr lang="zh-CN" altLang="en-US" dirty="0"/>
              <a:t>静态库</a:t>
            </a:r>
            <a:endParaRPr lang="en-GB" altLang="zh-CN" dirty="0"/>
          </a:p>
          <a:p>
            <a:pPr lvl="1"/>
            <a:r>
              <a:rPr lang="zh-CN" altLang="en-US" dirty="0"/>
              <a:t>动态库</a:t>
            </a:r>
            <a:r>
              <a:rPr lang="en-GB" altLang="zh-CN" dirty="0"/>
              <a:t>/</a:t>
            </a:r>
            <a:r>
              <a:rPr lang="zh-CN" altLang="en-US" dirty="0"/>
              <a:t>共享库</a:t>
            </a:r>
            <a:endParaRPr lang="en-US" altLang="zh-CN" dirty="0">
              <a:latin typeface="华文新魏"/>
              <a:ea typeface="华文新魏"/>
              <a:cs typeface="华文新魏"/>
            </a:endParaRPr>
          </a:p>
          <a:p>
            <a:pPr lvl="1" eaLnBrk="1" hangingPunct="1"/>
            <a:endParaRPr lang="zh-CN" altLang="en-US" dirty="0">
              <a:latin typeface="华文新魏"/>
              <a:ea typeface="华文新魏"/>
              <a:cs typeface="华文新魏"/>
            </a:endParaRPr>
          </a:p>
          <a:p>
            <a:endParaRPr kumimoji="1" lang="zh-CN" altLang="en-US" dirty="0"/>
          </a:p>
        </p:txBody>
      </p:sp>
      <p:sp>
        <p:nvSpPr>
          <p:cNvPr id="4" name="幻灯片编号占位符 3"/>
          <p:cNvSpPr>
            <a:spLocks noGrp="1"/>
          </p:cNvSpPr>
          <p:nvPr>
            <p:ph type="sldNum" sz="quarter" idx="4294967295"/>
          </p:nvPr>
        </p:nvSpPr>
        <p:spPr>
          <a:xfrm>
            <a:off x="8460432" y="6525344"/>
            <a:ext cx="574205" cy="297543"/>
          </a:xfrm>
          <a:prstGeom prst="rect">
            <a:avLst/>
          </a:prstGeom>
        </p:spPr>
        <p:txBody>
          <a:bodyPr/>
          <a:lstStyle/>
          <a:p>
            <a:pPr>
              <a:defRPr/>
            </a:pPr>
            <a:fld id="{824D2062-5B48-43FB-8412-C50E20A68548}" type="slidenum">
              <a:rPr lang="en-US" altLang="zh-CN" smtClean="0"/>
            </a:fld>
            <a:endParaRPr lang="en-US" altLang="zh-CN"/>
          </a:p>
        </p:txBody>
      </p:sp>
    </p:spTree>
  </p:cSld>
  <p:clrMapOvr>
    <a:masterClrMapping/>
  </p:clrMapOvr>
  <p:transition spd="slow">
    <p:wipe/>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全屏显示(4:3)</PresentationFormat>
  <Paragraphs>2020</Paragraphs>
  <Slides>0</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181</vt:i4>
      </vt:variant>
    </vt:vector>
  </HeadingPairs>
  <TitlesOfParts>
    <vt:vector size="194" baseType="lpstr">
      <vt:lpstr>Arial</vt:lpstr>
      <vt:lpstr>SimSun</vt:lpstr>
      <vt:lpstr>Wingdings</vt:lpstr>
      <vt:lpstr>Times New Roman</vt:lpstr>
      <vt:lpstr>宋体</vt:lpstr>
      <vt:lpstr>华文新魏</vt:lpstr>
      <vt:lpstr>华文行楷</vt:lpstr>
      <vt:lpstr>STXinwei</vt:lpstr>
      <vt:lpstr>Times</vt:lpstr>
      <vt:lpstr>黑体</vt:lpstr>
      <vt:lpstr>仿宋_GB2312</vt:lpstr>
      <vt:lpstr>Axis</vt:lpstr>
      <vt:lpstr>Word.Picture.8</vt:lpstr>
      <vt:lpstr>第一章 操作系统概论</vt:lpstr>
      <vt:lpstr>内容概要</vt:lpstr>
      <vt:lpstr>操作系统与计算机系统</vt:lpstr>
      <vt:lpstr>计算机系统软、硬件层次结构</vt:lpstr>
      <vt:lpstr>计算机系统软、硬件层次结构（续）</vt:lpstr>
      <vt:lpstr>操作系统  vs. 支撑及应用软件</vt:lpstr>
      <vt:lpstr>操作系统的主要目标</vt:lpstr>
      <vt:lpstr>操作系统资源管理技术</vt:lpstr>
      <vt:lpstr>资源管理—复用 </vt:lpstr>
      <vt:lpstr>资源管理—复用 </vt:lpstr>
      <vt:lpstr>资源管理—复用 </vt:lpstr>
      <vt:lpstr>资源管理—虚拟</vt:lpstr>
      <vt:lpstr>资源管理—抽象</vt:lpstr>
      <vt:lpstr>资源管理—抽象</vt:lpstr>
      <vt:lpstr>资源管理—抽象</vt:lpstr>
      <vt:lpstr>资源管理—抽象</vt:lpstr>
      <vt:lpstr>资源管理—抽象</vt:lpstr>
      <vt:lpstr>资源管理—组合使用资源管理技术</vt:lpstr>
      <vt:lpstr>操作系统的基础抽象</vt:lpstr>
      <vt:lpstr>操作系统的基础抽象—进程抽象</vt:lpstr>
      <vt:lpstr>操作系统的基础抽象—虚存抽象</vt:lpstr>
      <vt:lpstr>操作系统的基础抽象—文件抽象</vt:lpstr>
      <vt:lpstr>基础抽象的包含关系</vt:lpstr>
      <vt:lpstr>其他资源抽象</vt:lpstr>
      <vt:lpstr>操作系统虚拟机</vt:lpstr>
      <vt:lpstr>操作系统虚拟机</vt:lpstr>
      <vt:lpstr> 操作系统定义</vt:lpstr>
      <vt:lpstr> 操作系统作用</vt:lpstr>
      <vt:lpstr> 观察和研究操作系统总纲</vt:lpstr>
      <vt:lpstr>观察和研究操作系统的4种观点</vt:lpstr>
      <vt:lpstr>服务用户观点</vt:lpstr>
      <vt:lpstr>进程交互观点</vt:lpstr>
      <vt:lpstr>系统实现观点</vt:lpstr>
      <vt:lpstr>资源管理观点</vt:lpstr>
      <vt:lpstr>资源管理观点</vt:lpstr>
      <vt:lpstr>  操作系统主要功能</vt:lpstr>
      <vt:lpstr>处理机管理</vt:lpstr>
      <vt:lpstr>存储管理</vt:lpstr>
      <vt:lpstr>设备管理</vt:lpstr>
      <vt:lpstr>文件管理</vt:lpstr>
      <vt:lpstr>网络与通信管理</vt:lpstr>
      <vt:lpstr>操作系统主要特性</vt:lpstr>
      <vt:lpstr>操作系统主要特性—并发性</vt:lpstr>
      <vt:lpstr> </vt:lpstr>
      <vt:lpstr>操作系统主要特性—并发性</vt:lpstr>
      <vt:lpstr>操作系统主要特性—并发性</vt:lpstr>
      <vt:lpstr>操作系统主要特性—共享性</vt:lpstr>
      <vt:lpstr>共享性 vs. 并发性</vt:lpstr>
      <vt:lpstr>操作系统主要特性—异步性</vt:lpstr>
      <vt:lpstr>操作系统主要特性—异步性</vt:lpstr>
      <vt:lpstr>内容概要</vt:lpstr>
      <vt:lpstr>操作系统形成和发展</vt:lpstr>
      <vt:lpstr>人工操作阶段</vt:lpstr>
      <vt:lpstr>人工操作阶段缺点</vt:lpstr>
      <vt:lpstr>执行系统阶段</vt:lpstr>
      <vt:lpstr> 多道程序设计与操作系统形成</vt:lpstr>
      <vt:lpstr> 多道程序设计特点</vt:lpstr>
      <vt:lpstr> 多道程序设计举例（1）</vt:lpstr>
      <vt:lpstr> 多道程序设计举例（2）</vt:lpstr>
      <vt:lpstr> 多道程序设计效果</vt:lpstr>
      <vt:lpstr>多道程序设计的道数问题</vt:lpstr>
      <vt:lpstr>多道提高效率举例</vt:lpstr>
      <vt:lpstr>多道程序设计的优点与缺点</vt:lpstr>
      <vt:lpstr>多道程序设计系统 vs.多重处理系统</vt:lpstr>
      <vt:lpstr>操作系统的形成</vt:lpstr>
      <vt:lpstr>操作系统的形成</vt:lpstr>
      <vt:lpstr>操作系统分类</vt:lpstr>
      <vt:lpstr>批处理操作系统</vt:lpstr>
      <vt:lpstr>分时操作系统</vt:lpstr>
      <vt:lpstr>分时操作系统</vt:lpstr>
      <vt:lpstr>分时操作系统 vs. 批处理操作系统</vt:lpstr>
      <vt:lpstr>实时操作系统</vt:lpstr>
      <vt:lpstr>实时操作系统</vt:lpstr>
      <vt:lpstr>实时操作系统</vt:lpstr>
      <vt:lpstr>操作系统进一步发展</vt:lpstr>
      <vt:lpstr>内容概要</vt:lpstr>
      <vt:lpstr>操作系统基本工作模式</vt:lpstr>
      <vt:lpstr>内存地址</vt:lpstr>
      <vt:lpstr>段机制</vt:lpstr>
      <vt:lpstr>段描述符</vt:lpstr>
      <vt:lpstr>Intel微处理器的地址转换方式</vt:lpstr>
      <vt:lpstr>硬件中的分段</vt:lpstr>
      <vt:lpstr>i386的段寄存器</vt:lpstr>
      <vt:lpstr>i386中的状态/控制寄存器 </vt:lpstr>
      <vt:lpstr>CR0控制寄存器 </vt:lpstr>
      <vt:lpstr>i386中的系统地址寄存器 </vt:lpstr>
      <vt:lpstr>内容概要</vt:lpstr>
      <vt:lpstr>操作系统基本服务和用户接口</vt:lpstr>
      <vt:lpstr>操作系统基本服务 </vt:lpstr>
      <vt:lpstr>操作系统的用户接口</vt:lpstr>
      <vt:lpstr>操作系统系统结构（Linux为例）</vt:lpstr>
      <vt:lpstr>用户态与内核态</vt:lpstr>
      <vt:lpstr>中断概念</vt:lpstr>
      <vt:lpstr>中断与异常</vt:lpstr>
      <vt:lpstr>异常分类</vt:lpstr>
      <vt:lpstr>中断的硬件处理</vt:lpstr>
      <vt:lpstr>程序接口与系统调用</vt:lpstr>
      <vt:lpstr>系统调用的作用</vt:lpstr>
      <vt:lpstr>API、库函数、系统调用</vt:lpstr>
      <vt:lpstr> 应用程序、库函数、系统调用关系</vt:lpstr>
      <vt:lpstr> 应用程序、库函数、系统调用关系链</vt:lpstr>
      <vt:lpstr>系统程序、库函数、系统调用分层关系</vt:lpstr>
      <vt:lpstr>系统调用实现 </vt:lpstr>
      <vt:lpstr>系统调用实现要点 </vt:lpstr>
      <vt:lpstr>系统调用分类</vt:lpstr>
      <vt:lpstr>系统调用处理过程</vt:lpstr>
      <vt:lpstr>系统调用时的内核栈</vt:lpstr>
      <vt:lpstr>系统调用参数传递</vt:lpstr>
      <vt:lpstr>系统调用与函数调用的区别</vt:lpstr>
      <vt:lpstr>Linux系统调用及实现机制</vt:lpstr>
      <vt:lpstr> Linux系统调用实现机制</vt:lpstr>
      <vt:lpstr>保护现场</vt:lpstr>
      <vt:lpstr>参数传递</vt:lpstr>
      <vt:lpstr>系统调用列表</vt:lpstr>
      <vt:lpstr>系统调用编号</vt:lpstr>
      <vt:lpstr>服务例程调用方式</vt:lpstr>
      <vt:lpstr>Linux系统调用添加步骤</vt:lpstr>
      <vt:lpstr>Linux常见系统调用的封装例程</vt:lpstr>
      <vt:lpstr>示例：添加一个Linux系统调用</vt:lpstr>
      <vt:lpstr>示例：添加一个Linux系统调用</vt:lpstr>
      <vt:lpstr>示例：添加一个Linux系统调用</vt:lpstr>
      <vt:lpstr>示例：添加一个Linux系统调用</vt:lpstr>
      <vt:lpstr>示例：添加一个Linux系统调用</vt:lpstr>
      <vt:lpstr>操作接口与系统程序 </vt:lpstr>
      <vt:lpstr>联机作业控制接口—操作控制命令</vt:lpstr>
      <vt:lpstr>脱机作业控制接口—作业控制语言</vt:lpstr>
      <vt:lpstr>IBM 370使用JCL处理批作业示例 </vt:lpstr>
      <vt:lpstr>命令解释程序</vt:lpstr>
      <vt:lpstr>Linux命令解释器shell</vt:lpstr>
      <vt:lpstr>系统程序</vt:lpstr>
      <vt:lpstr> 系统程序分类</vt:lpstr>
      <vt:lpstr>内容概要</vt:lpstr>
      <vt:lpstr>操作系统结构和运行模型 </vt:lpstr>
      <vt:lpstr>操作系统结构设计 </vt:lpstr>
      <vt:lpstr>操作系统结构分类 </vt:lpstr>
      <vt:lpstr>单体式结构操作系统</vt:lpstr>
      <vt:lpstr>  单体式结构操作系统示意图</vt:lpstr>
      <vt:lpstr>层次式结构操作系统</vt:lpstr>
      <vt:lpstr>  层次式结构操作系统层次分类</vt:lpstr>
      <vt:lpstr>虚拟机结构操作系统</vt:lpstr>
      <vt:lpstr>虚拟机结构操作系统示例图</vt:lpstr>
      <vt:lpstr>虚拟机结构操作系统特点</vt:lpstr>
      <vt:lpstr>操作系统内核</vt:lpstr>
      <vt:lpstr>内核的功能</vt:lpstr>
      <vt:lpstr>内核的属性</vt:lpstr>
      <vt:lpstr>机制与策略分离 </vt:lpstr>
      <vt:lpstr>微内核结构操作系统</vt:lpstr>
      <vt:lpstr>微内核结构操作系统示意图</vt:lpstr>
      <vt:lpstr>微内核结构操作系统特点</vt:lpstr>
      <vt:lpstr>典型操作系统的内核结构</vt:lpstr>
      <vt:lpstr>Linux操作系统结构设计</vt:lpstr>
      <vt:lpstr>Linux单内核结构</vt:lpstr>
      <vt:lpstr>Linux内核子系统及其依赖关系</vt:lpstr>
      <vt:lpstr>Linux内核子系统依赖关系举例</vt:lpstr>
      <vt:lpstr>Linux内核的可加载内核模块机制</vt:lpstr>
      <vt:lpstr>内核模块的优点</vt:lpstr>
      <vt:lpstr>内核模块的使用</vt:lpstr>
      <vt:lpstr>内核模块常用操作命令</vt:lpstr>
      <vt:lpstr>内核模块示例：简单示例</vt:lpstr>
      <vt:lpstr>内核模块示例：简单示例</vt:lpstr>
      <vt:lpstr>内核模块示例：带参数的内核模块</vt:lpstr>
      <vt:lpstr>内核模块示例：带参数的内核模块</vt:lpstr>
      <vt:lpstr>内核模块示例：带参数的内核模块</vt:lpstr>
      <vt:lpstr>内核模块与应用程序的差别</vt:lpstr>
      <vt:lpstr>操作系统运行模型</vt:lpstr>
      <vt:lpstr>操作系统运行模型</vt:lpstr>
      <vt:lpstr>操作系统运行模型</vt:lpstr>
      <vt:lpstr>操作系统运行机制（Linux为例）</vt:lpstr>
      <vt:lpstr>CPU执行指令角度</vt:lpstr>
      <vt:lpstr>从内存角度</vt:lpstr>
      <vt:lpstr>堆栈</vt:lpstr>
      <vt:lpstr>堆栈相关寄存器</vt:lpstr>
      <vt:lpstr>cs:eip的寻址方式</vt:lpstr>
      <vt:lpstr>堆栈操作</vt:lpstr>
      <vt:lpstr>利用堆栈实现函数调用和返回</vt:lpstr>
      <vt:lpstr>函数堆栈框架的形成</vt:lpstr>
      <vt:lpstr>堆栈其他作用</vt:lpstr>
      <vt:lpstr>观察p2的堆栈框架</vt:lpstr>
      <vt:lpstr>观察main函数是如何传递参数给p2的</vt:lpstr>
      <vt:lpstr>PowerPoint 演示文稿</vt:lpstr>
      <vt:lpstr>观察程序运行时堆栈的变化</vt:lpstr>
    </vt:vector>
  </TitlesOfParts>
  <Company>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Newt</cp:lastModifiedBy>
  <cp:revision>2059</cp:revision>
  <dcterms:created xsi:type="dcterms:W3CDTF">1900-01-01T00:00:00Z</dcterms:created>
  <dcterms:modified xsi:type="dcterms:W3CDTF">1900-01-01T00:00:00Z</dcterms:modified>
</cp:coreProperties>
</file>