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sldIdLst>
    <p:sldId id="256" r:id="rId2"/>
    <p:sldId id="297" r:id="rId3"/>
    <p:sldId id="298" r:id="rId4"/>
    <p:sldId id="292" r:id="rId5"/>
    <p:sldId id="303" r:id="rId6"/>
    <p:sldId id="301" r:id="rId7"/>
    <p:sldId id="299" r:id="rId8"/>
    <p:sldId id="300" r:id="rId9"/>
    <p:sldId id="302" r:id="rId10"/>
    <p:sldId id="296" r:id="rId11"/>
    <p:sldId id="294" r:id="rId12"/>
  </p:sldIdLst>
  <p:sldSz cx="9144000" cy="6858000" type="screen4x3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80FF00"/>
    <a:srgbClr val="66FFFF"/>
    <a:srgbClr val="FFFF66"/>
    <a:srgbClr val="0000FF"/>
    <a:srgbClr val="008000"/>
    <a:srgbClr val="CC6600"/>
    <a:srgbClr val="00CC00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2831" autoAdjust="0"/>
  </p:normalViewPr>
  <p:slideViewPr>
    <p:cSldViewPr>
      <p:cViewPr>
        <p:scale>
          <a:sx n="100" d="100"/>
          <a:sy n="100" d="100"/>
        </p:scale>
        <p:origin x="-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65257B-888D-47A6-888A-402FB5658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2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663F88B-6D4E-49CF-9380-CA2E712846E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28800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204864"/>
            <a:ext cx="4724400" cy="151216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204864"/>
            <a:ext cx="4724400" cy="151216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915816" y="4725144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021556" y="2208946"/>
            <a:ext cx="7405688" cy="1600200"/>
          </a:xfrm>
        </p:spPr>
        <p:txBody>
          <a:bodyPr anchor="ctr"/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43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5576" y="404664"/>
            <a:ext cx="7357564" cy="576262"/>
          </a:xfrm>
        </p:spPr>
        <p:txBody>
          <a:bodyPr/>
          <a:lstStyle/>
          <a:p>
            <a:r>
              <a:rPr lang="zh-CN" altLang="en-US" dirty="0" smtClean="0"/>
              <a:t>单击此编辑母版标题样式处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4968552"/>
          </a:xfrm>
        </p:spPr>
        <p:txBody>
          <a:bodyPr/>
          <a:lstStyle>
            <a:lvl1pPr>
              <a:spcBef>
                <a:spcPts val="0"/>
              </a:spcBef>
              <a:defRPr b="1"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spcBef>
                <a:spcPts val="0"/>
              </a:spcBef>
              <a:defRPr b="1">
                <a:latin typeface="华文新魏"/>
                <a:ea typeface="华文新魏"/>
                <a:cs typeface="华文新魏"/>
              </a:defRPr>
            </a:lvl2pPr>
            <a:lvl3pPr>
              <a:spcBef>
                <a:spcPts val="0"/>
              </a:spcBef>
              <a:defRPr b="1">
                <a:latin typeface="Times New Roman" pitchFamily="18" charset="0"/>
                <a:cs typeface="Times New Roman" pitchFamily="18" charset="0"/>
              </a:defRPr>
            </a:lvl3pPr>
            <a:lvl4pPr>
              <a:spcBef>
                <a:spcPts val="0"/>
              </a:spcBef>
              <a:defRPr b="1">
                <a:latin typeface="Times New Roman" pitchFamily="18" charset="0"/>
                <a:cs typeface="Times New Roman" pitchFamily="18" charset="0"/>
              </a:defRPr>
            </a:lvl4pPr>
            <a:lvl5pPr>
              <a:spcBef>
                <a:spcPts val="0"/>
              </a:spcBef>
              <a:defRPr b="1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2813" y="6428184"/>
            <a:ext cx="586408" cy="457200"/>
          </a:xfrm>
        </p:spPr>
        <p:txBody>
          <a:bodyPr/>
          <a:lstStyle/>
          <a:p>
            <a:fld id="{D6D231FB-BE32-466D-9578-B7FA97B8D28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78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3633" y="404813"/>
            <a:ext cx="735756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327268"/>
            <a:ext cx="8784975" cy="502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79" y="101377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99" y="6424761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813" y="6428184"/>
            <a:ext cx="586408" cy="457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A2B9967-6818-474F-95A7-40AE71F6EFE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C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新魏"/>
          <a:ea typeface="华文新魏"/>
          <a:cs typeface="华文新魏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ts val="300"/>
        </a:spcBef>
        <a:spcAft>
          <a:spcPct val="0"/>
        </a:spcAft>
        <a:buClr>
          <a:srgbClr val="CC6600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华文新魏"/>
          <a:ea typeface="华文新魏"/>
          <a:cs typeface="华文新魏"/>
        </a:defRPr>
      </a:lvl1pPr>
      <a:lvl2pPr marL="889000" indent="-439738" algn="l" rtl="0" eaLnBrk="0" fontAlgn="base" hangingPunct="0">
        <a:spcBef>
          <a:spcPts val="3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93813" indent="-4032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 b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81163" indent="-385763" algn="l" rtl="0" eaLnBrk="0" fontAlgn="base" hangingPunct="0">
        <a:spcBef>
          <a:spcPts val="3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 b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70100" indent="-387350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 b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9.wmf"/><Relationship Id="rId5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420888"/>
            <a:ext cx="8641208" cy="1152128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0000CC"/>
                </a:solidFill>
              </a:rPr>
              <a:t>第二章 </a:t>
            </a:r>
            <a:r>
              <a:rPr lang="zh-CN" altLang="en-US" sz="4800" dirty="0" smtClean="0">
                <a:latin typeface="华文新魏" charset="0"/>
                <a:ea typeface="华文新魏" charset="0"/>
                <a:cs typeface="华文新魏" charset="0"/>
              </a:rPr>
              <a:t>中断补充</a:t>
            </a:r>
            <a:endParaRPr lang="zh-CN" altLang="zh-CN" sz="4800" b="1" dirty="0" smtClean="0">
              <a:solidFill>
                <a:srgbClr val="0000CC"/>
              </a:solidFill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683568" y="4941888"/>
            <a:ext cx="78488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叶保留</a:t>
            </a:r>
            <a:endParaRPr lang="en-US" altLang="zh-CN" sz="2800" b="1" dirty="0" smtClean="0">
              <a:solidFill>
                <a:srgbClr val="0000FF"/>
              </a:solidFill>
              <a:latin typeface="华文新魏"/>
              <a:ea typeface="华文新魏"/>
              <a:cs typeface="华文新魏"/>
            </a:endParaRPr>
          </a:p>
          <a:p>
            <a:r>
              <a:rPr lang="en-US" altLang="zh-CN" sz="2800" b="1" dirty="0" err="1" smtClean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yebl@nju.edu.cn</a:t>
            </a:r>
            <a:endParaRPr lang="en-US" altLang="zh-CN" sz="2800" b="1" dirty="0">
              <a:solidFill>
                <a:srgbClr val="0000FF"/>
              </a:solidFill>
              <a:latin typeface="华文新魏"/>
              <a:ea typeface="华文新魏"/>
              <a:cs typeface="华文新魏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南京大学</a:t>
            </a:r>
            <a:endParaRPr lang="zh-CN" altLang="en-US" sz="2800" b="1" dirty="0">
              <a:solidFill>
                <a:srgbClr val="0000FF"/>
              </a:solidFill>
              <a:latin typeface="华文新魏"/>
              <a:ea typeface="华文新魏"/>
              <a:cs typeface="华文新魏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3F37-BFC0-414E-9252-59EFB873702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handle_IRQ_event</a:t>
            </a:r>
            <a:r>
              <a:rPr lang="en-US" altLang="zh-CN" dirty="0"/>
              <a:t>(</a:t>
            </a:r>
            <a:r>
              <a:rPr lang="en-US" altLang="zh-CN" dirty="0" smtClean="0"/>
              <a:t>)</a:t>
            </a:r>
            <a:r>
              <a:rPr lang="zh-CN" altLang="en-US" dirty="0" smtClean="0"/>
              <a:t>说明</a:t>
            </a:r>
            <a:endParaRPr lang="en-US" altLang="zh-CN" dirty="0"/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925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484784"/>
            <a:ext cx="7632849" cy="4922468"/>
          </a:xfrm>
          <a:prstGeom prst="rect">
            <a:avLst/>
          </a:prstGeom>
          <a:noFill/>
        </p:spPr>
      </p:pic>
      <p:cxnSp>
        <p:nvCxnSpPr>
          <p:cNvPr id="9" name="直线连接符 8"/>
          <p:cNvCxnSpPr/>
          <p:nvPr/>
        </p:nvCxnSpPr>
        <p:spPr bwMode="auto">
          <a:xfrm>
            <a:off x="1907704" y="4365104"/>
            <a:ext cx="612068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矩形 2"/>
          <p:cNvSpPr/>
          <p:nvPr/>
        </p:nvSpPr>
        <p:spPr bwMode="auto">
          <a:xfrm>
            <a:off x="1259632" y="3645024"/>
            <a:ext cx="6984776" cy="1224136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dev_id</a:t>
            </a:r>
            <a:r>
              <a:rPr kumimoji="1" lang="zh-CN" altLang="en-US" dirty="0" smtClean="0"/>
              <a:t>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4968552"/>
          </a:xfrm>
        </p:spPr>
        <p:txBody>
          <a:bodyPr/>
          <a:lstStyle/>
          <a:p>
            <a:r>
              <a:rPr lang="zh-CN" altLang="en-US" dirty="0">
                <a:latin typeface="华文新魏"/>
                <a:cs typeface="华文新魏"/>
              </a:rPr>
              <a:t>中断注册</a:t>
            </a:r>
            <a:endParaRPr lang="en-US" altLang="zh-CN" dirty="0">
              <a:latin typeface="华文新魏"/>
              <a:cs typeface="华文新魏"/>
            </a:endParaRPr>
          </a:p>
          <a:p>
            <a:pPr lvl="1"/>
            <a:r>
              <a:rPr lang="en-US" altLang="zh-CN" dirty="0" err="1" smtClean="0">
                <a:solidFill>
                  <a:srgbClr val="292929"/>
                </a:solidFill>
              </a:rPr>
              <a:t>int</a:t>
            </a:r>
            <a:r>
              <a:rPr lang="en-US" altLang="zh-CN" dirty="0" smtClean="0">
                <a:solidFill>
                  <a:srgbClr val="292929"/>
                </a:solidFill>
              </a:rPr>
              <a:t> </a:t>
            </a:r>
            <a:r>
              <a:rPr lang="en-US" altLang="zh-CN" dirty="0" err="1">
                <a:solidFill>
                  <a:srgbClr val="292929"/>
                </a:solidFill>
              </a:rPr>
              <a:t>request_irq</a:t>
            </a:r>
            <a:r>
              <a:rPr lang="en-US" altLang="zh-CN" dirty="0">
                <a:solidFill>
                  <a:srgbClr val="292929"/>
                </a:solidFill>
              </a:rPr>
              <a:t>(unsigned </a:t>
            </a:r>
            <a:r>
              <a:rPr lang="en-US" altLang="zh-CN" dirty="0" err="1">
                <a:solidFill>
                  <a:srgbClr val="292929"/>
                </a:solidFill>
              </a:rPr>
              <a:t>int</a:t>
            </a:r>
            <a:r>
              <a:rPr lang="en-US" altLang="zh-CN" dirty="0">
                <a:solidFill>
                  <a:srgbClr val="292929"/>
                </a:solidFill>
              </a:rPr>
              <a:t> </a:t>
            </a:r>
            <a:r>
              <a:rPr lang="en-US" altLang="zh-CN" dirty="0" err="1">
                <a:solidFill>
                  <a:srgbClr val="292929"/>
                </a:solidFill>
              </a:rPr>
              <a:t>irq</a:t>
            </a:r>
            <a:r>
              <a:rPr lang="en-US" altLang="zh-CN" dirty="0">
                <a:solidFill>
                  <a:srgbClr val="292929"/>
                </a:solidFill>
              </a:rPr>
              <a:t>,</a:t>
            </a:r>
            <a:r>
              <a:rPr lang="zh-CN" altLang="en-US" dirty="0">
                <a:solidFill>
                  <a:srgbClr val="292929"/>
                </a:solidFill>
              </a:rPr>
              <a:t> </a:t>
            </a:r>
            <a:r>
              <a:rPr lang="en-US" altLang="zh-CN" dirty="0" err="1">
                <a:solidFill>
                  <a:srgbClr val="292929"/>
                </a:solidFill>
              </a:rPr>
              <a:t>irqreturn_t</a:t>
            </a:r>
            <a:r>
              <a:rPr lang="en-US" altLang="zh-CN" dirty="0">
                <a:solidFill>
                  <a:srgbClr val="292929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(*handler)(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irq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void </a:t>
            </a:r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err="1">
                <a:solidFill>
                  <a:srgbClr val="FF0000"/>
                </a:solidFill>
              </a:rPr>
              <a:t>dev_id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pt_regs</a:t>
            </a:r>
            <a:r>
              <a:rPr lang="en-US" altLang="zh-CN" dirty="0">
                <a:solidFill>
                  <a:srgbClr val="FF0000"/>
                </a:solidFill>
              </a:rPr>
              <a:t> *</a:t>
            </a:r>
            <a:r>
              <a:rPr lang="en-US" altLang="zh-CN" dirty="0">
                <a:solidFill>
                  <a:srgbClr val="292929"/>
                </a:solidFill>
              </a:rPr>
              <a:t>)</a:t>
            </a:r>
            <a:r>
              <a:rPr lang="en-US" altLang="zh-CN" dirty="0" smtClean="0">
                <a:solidFill>
                  <a:srgbClr val="292929"/>
                </a:solidFill>
              </a:rPr>
              <a:t>,</a:t>
            </a:r>
            <a:r>
              <a:rPr lang="zh-CN" altLang="en-US" dirty="0" smtClean="0">
                <a:solidFill>
                  <a:srgbClr val="292929"/>
                </a:solidFill>
              </a:rPr>
              <a:t> </a:t>
            </a:r>
            <a:r>
              <a:rPr lang="en-US" altLang="zh-CN" dirty="0" smtClean="0">
                <a:solidFill>
                  <a:srgbClr val="292929"/>
                </a:solidFill>
              </a:rPr>
              <a:t>unsigned </a:t>
            </a:r>
            <a:r>
              <a:rPr lang="en-US" altLang="zh-CN" dirty="0">
                <a:solidFill>
                  <a:srgbClr val="292929"/>
                </a:solidFill>
              </a:rPr>
              <a:t>long </a:t>
            </a:r>
            <a:r>
              <a:rPr lang="en-US" altLang="zh-CN" dirty="0" err="1">
                <a:solidFill>
                  <a:srgbClr val="292929"/>
                </a:solidFill>
              </a:rPr>
              <a:t>irqflags</a:t>
            </a:r>
            <a:r>
              <a:rPr lang="en-US" altLang="zh-CN" dirty="0">
                <a:solidFill>
                  <a:srgbClr val="292929"/>
                </a:solidFill>
              </a:rPr>
              <a:t>, </a:t>
            </a:r>
            <a:r>
              <a:rPr lang="en-US" altLang="zh-CN" dirty="0" err="1">
                <a:solidFill>
                  <a:srgbClr val="292929"/>
                </a:solidFill>
              </a:rPr>
              <a:t>const</a:t>
            </a:r>
            <a:r>
              <a:rPr lang="en-US" altLang="zh-CN" dirty="0">
                <a:solidFill>
                  <a:srgbClr val="292929"/>
                </a:solidFill>
              </a:rPr>
              <a:t> char *</a:t>
            </a:r>
            <a:r>
              <a:rPr lang="en-US" altLang="zh-CN" dirty="0" err="1">
                <a:solidFill>
                  <a:srgbClr val="292929"/>
                </a:solidFill>
              </a:rPr>
              <a:t>devname</a:t>
            </a:r>
            <a:r>
              <a:rPr lang="en-US" altLang="zh-CN" dirty="0">
                <a:solidFill>
                  <a:srgbClr val="292929"/>
                </a:solidFill>
              </a:rPr>
              <a:t>, void *</a:t>
            </a:r>
            <a:r>
              <a:rPr lang="en-US" altLang="zh-CN" dirty="0" err="1">
                <a:solidFill>
                  <a:srgbClr val="292929"/>
                </a:solidFill>
              </a:rPr>
              <a:t>dev_id</a:t>
            </a:r>
            <a:r>
              <a:rPr lang="zh-CN" altLang="en-US" dirty="0">
                <a:solidFill>
                  <a:srgbClr val="292929"/>
                </a:solidFill>
              </a:rPr>
              <a:t>)</a:t>
            </a:r>
            <a:endParaRPr lang="en-US" altLang="zh-CN" dirty="0">
              <a:solidFill>
                <a:srgbClr val="292929"/>
              </a:solidFill>
            </a:endParaRPr>
          </a:p>
          <a:p>
            <a:r>
              <a:rPr lang="zh-CN" altLang="en-US" dirty="0" smtClean="0">
                <a:latin typeface="华文新魏"/>
                <a:cs typeface="华文新魏"/>
              </a:rPr>
              <a:t>中断服务程序定义形式</a:t>
            </a:r>
            <a:endParaRPr lang="zh-CN" altLang="en-US" dirty="0">
              <a:latin typeface="华文新魏"/>
              <a:cs typeface="华文新魏"/>
            </a:endParaRPr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/>
              <a:t>irqreturn_t</a:t>
            </a:r>
            <a:r>
              <a:rPr lang="en-US" altLang="zh-CN" dirty="0"/>
              <a:t> </a:t>
            </a:r>
            <a:r>
              <a:rPr lang="en-US" altLang="zh-CN" dirty="0" err="1"/>
              <a:t>intr_handler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irq</a:t>
            </a:r>
            <a:r>
              <a:rPr lang="en-US" altLang="zh-CN" dirty="0"/>
              <a:t>, void *</a:t>
            </a:r>
            <a:r>
              <a:rPr lang="en-US" altLang="zh-CN" dirty="0" err="1"/>
              <a:t>dev_id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pt_regs</a:t>
            </a:r>
            <a:r>
              <a:rPr lang="en-US" altLang="zh-CN" dirty="0"/>
              <a:t> *</a:t>
            </a:r>
            <a:r>
              <a:rPr lang="en-US" altLang="zh-CN" dirty="0" err="1"/>
              <a:t>regs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2"/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request_irq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（）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的</a:t>
            </a:r>
            <a:r>
              <a:rPr lang="en-US" altLang="zh-CN" dirty="0" err="1">
                <a:latin typeface="华文新魏"/>
                <a:ea typeface="华文新魏"/>
                <a:cs typeface="华文新魏"/>
              </a:rPr>
              <a:t>dev_id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参数会传递给中断服务程序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的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dev_id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因此可将驱动程序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设备结构体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通过</a:t>
            </a:r>
            <a:r>
              <a:rPr lang="en-US" altLang="zh-CN" dirty="0" err="1">
                <a:latin typeface="华文新魏"/>
                <a:ea typeface="华文新魏"/>
                <a:cs typeface="华文新魏"/>
              </a:rPr>
              <a:t>dev_id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传递给</a:t>
            </a:r>
            <a:r>
              <a:rPr lang="zh-CN" altLang="en-US" dirty="0" smtClean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中断服务程序</a:t>
            </a:r>
            <a:endParaRPr lang="en-US" altLang="zh-CN" dirty="0" smtClean="0">
              <a:solidFill>
                <a:srgbClr val="0000FF"/>
              </a:solidFill>
              <a:latin typeface="华文新魏"/>
              <a:ea typeface="华文新魏"/>
              <a:cs typeface="华文新魏"/>
            </a:endParaRPr>
          </a:p>
          <a:p>
            <a:pPr lvl="1"/>
            <a:r>
              <a:rPr lang="en-US" altLang="zh-CN" dirty="0" err="1" smtClean="0">
                <a:latin typeface="华文新魏"/>
                <a:cs typeface="华文新魏"/>
              </a:rPr>
              <a:t>irqaction</a:t>
            </a:r>
            <a:r>
              <a:rPr lang="en-US" altLang="zh-CN" dirty="0">
                <a:latin typeface="华文新魏"/>
                <a:cs typeface="华文新魏"/>
              </a:rPr>
              <a:t>-&gt;handler</a:t>
            </a:r>
            <a:r>
              <a:rPr lang="zh-CN" altLang="en-US" dirty="0">
                <a:latin typeface="华文新魏"/>
                <a:cs typeface="华文新魏"/>
              </a:rPr>
              <a:t>函数有责任识别出是否是自己的硬件设备产生了</a:t>
            </a:r>
            <a:r>
              <a:rPr lang="zh-CN" altLang="en-US" dirty="0" smtClean="0">
                <a:latin typeface="华文新魏"/>
                <a:cs typeface="华文新魏"/>
              </a:rPr>
              <a:t>中断</a:t>
            </a:r>
            <a:r>
              <a:rPr lang="zh-CN" altLang="zh-CN" dirty="0">
                <a:latin typeface="华文新魏"/>
                <a:cs typeface="华文新魏"/>
              </a:rPr>
              <a:t>,</a:t>
            </a:r>
            <a:r>
              <a:rPr lang="zh-CN" altLang="en-US" dirty="0" smtClean="0"/>
              <a:t>然后再执行该中断处理函数</a:t>
            </a:r>
            <a:endParaRPr lang="en-US" altLang="zh-CN" dirty="0" smtClean="0"/>
          </a:p>
          <a:p>
            <a:pPr lvl="2"/>
            <a:r>
              <a:rPr lang="zh-CN" altLang="en-US" dirty="0">
                <a:latin typeface="华文新魏"/>
                <a:ea typeface="华文新魏"/>
                <a:cs typeface="华文新魏"/>
              </a:rPr>
              <a:t>通常是通过读取该硬件设备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提供的中断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flag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标志位进行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判断</a:t>
            </a:r>
            <a:endParaRPr lang="zh-CN" altLang="en-US" dirty="0">
              <a:latin typeface="华文新魏"/>
              <a:ea typeface="华文新魏"/>
              <a:cs typeface="华文新魏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231FB-BE32-466D-9578-B7FA97B8D282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0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11684-9828-47C5-9468-249943CD055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中断响应与服务过程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01667"/>
            <a:ext cx="8919014" cy="5589587"/>
          </a:xfrm>
        </p:spPr>
        <p:txBody>
          <a:bodyPr/>
          <a:lstStyle/>
          <a:p>
            <a:r>
              <a:rPr lang="zh-CN" altLang="en-US" dirty="0"/>
              <a:t>堆栈切换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从中断控制器中取得中断向量，然后根据这个中断向量和</a:t>
            </a:r>
            <a:r>
              <a:rPr lang="en-US" altLang="zh-CN" dirty="0"/>
              <a:t>IDTR</a:t>
            </a:r>
            <a:r>
              <a:rPr lang="zh-CN" altLang="en-US" dirty="0"/>
              <a:t>从中断向量表</a:t>
            </a:r>
            <a:r>
              <a:rPr lang="en-US" altLang="zh-CN" dirty="0"/>
              <a:t>IDT</a:t>
            </a:r>
            <a:r>
              <a:rPr lang="zh-CN" altLang="en-US" dirty="0"/>
              <a:t>中找到对应</a:t>
            </a:r>
            <a:r>
              <a:rPr lang="zh-CN" altLang="en-US" dirty="0" smtClean="0"/>
              <a:t>的中断门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 smtClean="0">
                <a:solidFill>
                  <a:srgbClr val="FF0000"/>
                </a:solidFill>
              </a:rPr>
              <a:t>CPL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DPL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 smtClean="0"/>
              <a:t>，需要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00FF"/>
                </a:solidFill>
              </a:rPr>
              <a:t>堆栈切换</a:t>
            </a:r>
          </a:p>
          <a:p>
            <a:pPr lvl="2"/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首先将被中断进程（当前进程）的</a:t>
            </a:r>
            <a:r>
              <a:rPr lang="zh-CN" altLang="en-US" dirty="0" smtClean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用户态堆栈指针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SS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ESP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）、</a:t>
            </a:r>
            <a:r>
              <a:rPr lang="en-US" altLang="zh-CN" dirty="0" smtClean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EFLAGS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、</a:t>
            </a:r>
            <a:r>
              <a:rPr lang="zh-CN" altLang="en-US" dirty="0" smtClean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返回</a:t>
            </a:r>
            <a:r>
              <a:rPr lang="zh-CN" altLang="en-US" dirty="0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地址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CS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EIP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）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压入新的堆栈（即内核堆栈中）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2"/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从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被中断进程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TSS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中获得</a:t>
            </a:r>
            <a:r>
              <a:rPr lang="en-US" altLang="zh-CN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SS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ESP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，从而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切换到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内核堆栈（此时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中断处理程序成为当前进程的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一部分）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lvl="3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此时，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CS:EIP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的值为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IDT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表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marL="1371600" lvl="3" indent="0">
              <a:buNone/>
            </a:pP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  第</a:t>
            </a:r>
            <a:r>
              <a:rPr lang="en-US" altLang="zh-CN" dirty="0" err="1" smtClean="0">
                <a:latin typeface="华文新魏"/>
                <a:ea typeface="华文新魏"/>
                <a:cs typeface="华文新魏"/>
              </a:rPr>
              <a:t>i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项门描述符的段选择符合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marL="1371600" lvl="3" indent="0">
              <a:buNone/>
            </a:pPr>
            <a:r>
              <a:rPr lang="en-US" altLang="zh-CN" dirty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偏移量的值（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CPU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将跳</a:t>
            </a:r>
            <a:endParaRPr lang="en-US" altLang="zh-CN" dirty="0" smtClean="0">
              <a:latin typeface="华文新魏"/>
              <a:ea typeface="华文新魏"/>
              <a:cs typeface="华文新魏"/>
            </a:endParaRPr>
          </a:p>
          <a:p>
            <a:pPr marL="1371600" lvl="3" indent="0">
              <a:buNone/>
            </a:pP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   转到中断或异常处理程序）</a:t>
            </a:r>
            <a:endParaRPr lang="zh-CN" altLang="en-US" dirty="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776194" name="Picture 2" descr="http://www.eefocus.com/data/09-06/4155_1243997133/12445443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3700897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中断处理程序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的执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中断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信号由外部设备发送到中断控制器，</a:t>
            </a:r>
            <a:r>
              <a:rPr lang="en-US" altLang="zh-CN" dirty="0">
                <a:latin typeface="华文新魏" charset="0"/>
                <a:ea typeface="华文新魏" charset="0"/>
                <a:cs typeface="华文新魏" charset="0"/>
              </a:rPr>
              <a:t>IRQ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号转换成中断向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量号传送给</a:t>
            </a:r>
            <a:r>
              <a:rPr lang="en-US" altLang="zh-CN" dirty="0" smtClean="0">
                <a:latin typeface="华文新魏" charset="0"/>
                <a:ea typeface="华文新魏" charset="0"/>
                <a:cs typeface="华文新魏" charset="0"/>
              </a:rPr>
              <a:t>CPU</a:t>
            </a:r>
            <a:endParaRPr lang="zh-CN" altLang="zh-CN" dirty="0">
              <a:latin typeface="华文新魏" charset="0"/>
              <a:ea typeface="华文新魏" charset="0"/>
              <a:cs typeface="华文新魏" charset="0"/>
            </a:endParaRPr>
          </a:p>
          <a:p>
            <a:r>
              <a:rPr lang="en-US" altLang="zh-CN" dirty="0" smtClean="0">
                <a:latin typeface="华文新魏" charset="0"/>
                <a:ea typeface="华文新魏" charset="0"/>
                <a:cs typeface="华文新魏" charset="0"/>
              </a:rPr>
              <a:t>CPU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响应和接收中断，根据中断向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量号查找</a:t>
            </a:r>
            <a:r>
              <a:rPr lang="en-US" altLang="zh-CN" dirty="0">
                <a:latin typeface="华文新魏" charset="0"/>
                <a:ea typeface="华文新魏" charset="0"/>
                <a:cs typeface="华文新魏" charset="0"/>
              </a:rPr>
              <a:t>IDT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表，找到门描述符，也就找到了对应的</a:t>
            </a:r>
            <a:r>
              <a:rPr lang="en-US" altLang="zh-CN" dirty="0">
                <a:solidFill>
                  <a:srgbClr val="FF0000"/>
                </a:solidFill>
                <a:latin typeface="华文新魏" charset="0"/>
                <a:ea typeface="华文新魏" charset="0"/>
                <a:cs typeface="华文新魏" charset="0"/>
              </a:rPr>
              <a:t>IRQ0x0n_interrupt( )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中断处理程序入口地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址</a:t>
            </a:r>
            <a:endParaRPr lang="en-US" altLang="zh-CN" dirty="0">
              <a:latin typeface="华文新魏" charset="0"/>
              <a:ea typeface="华文新魏" charset="0"/>
              <a:cs typeface="华文新魏" charset="0"/>
            </a:endParaRPr>
          </a:p>
          <a:p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跳转到</a:t>
            </a:r>
            <a:r>
              <a:rPr lang="en-US" altLang="zh-CN" dirty="0" err="1">
                <a:solidFill>
                  <a:srgbClr val="FF0000"/>
                </a:solidFill>
                <a:latin typeface="华文新魏" charset="0"/>
                <a:ea typeface="华文新魏" charset="0"/>
                <a:cs typeface="华文新魏" charset="0"/>
              </a:rPr>
              <a:t>common_interrupt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代码执行，其做的工作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有</a:t>
            </a:r>
            <a:endParaRPr lang="en-US" altLang="zh-CN" dirty="0" smtClean="0">
              <a:latin typeface="华文新魏" charset="0"/>
              <a:ea typeface="华文新魏" charset="0"/>
              <a:cs typeface="华文新魏" charset="0"/>
            </a:endParaRPr>
          </a:p>
          <a:p>
            <a:pPr lvl="1"/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中断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向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量号入栈</a:t>
            </a:r>
            <a:endParaRPr lang="en-US" altLang="zh-CN" dirty="0" smtClean="0">
              <a:latin typeface="华文新魏" charset="0"/>
              <a:ea typeface="华文新魏" charset="0"/>
              <a:cs typeface="华文新魏" charset="0"/>
            </a:endParaRPr>
          </a:p>
          <a:p>
            <a:pPr lvl="1"/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利用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宏</a:t>
            </a:r>
            <a:r>
              <a:rPr lang="en-US" altLang="zh-CN" dirty="0">
                <a:latin typeface="华文新魏" charset="0"/>
                <a:ea typeface="华文新魏" charset="0"/>
                <a:cs typeface="华文新魏" charset="0"/>
              </a:rPr>
              <a:t>SAVE_ALL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保护寄存器到核心栈</a:t>
            </a:r>
            <a:endParaRPr lang="en-US" altLang="zh-CN" dirty="0" smtClean="0">
              <a:latin typeface="华文新魏" charset="0"/>
              <a:ea typeface="华文新魏" charset="0"/>
              <a:cs typeface="华文新魏" charset="0"/>
            </a:endParaRPr>
          </a:p>
          <a:p>
            <a:pPr lvl="1"/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调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用</a:t>
            </a:r>
            <a:r>
              <a:rPr lang="en-US" altLang="zh-CN" dirty="0" err="1">
                <a:latin typeface="华文新魏" charset="0"/>
                <a:ea typeface="华文新魏" charset="0"/>
                <a:cs typeface="华文新魏" charset="0"/>
              </a:rPr>
              <a:t>do_IRQ</a:t>
            </a:r>
            <a:r>
              <a:rPr lang="en-US" altLang="zh-CN" dirty="0">
                <a:latin typeface="华文新魏" charset="0"/>
                <a:ea typeface="华文新魏" charset="0"/>
                <a:cs typeface="华文新魏" charset="0"/>
              </a:rPr>
              <a:t>( )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函数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632" y="5301208"/>
            <a:ext cx="3024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6600CC"/>
                </a:solidFill>
                <a:ea typeface="华文新魏" pitchFamily="2" charset="-122"/>
              </a:rPr>
              <a:t>IRQn_interrupt</a:t>
            </a:r>
            <a:r>
              <a:rPr lang="en-US" altLang="zh-CN" sz="2000" b="1" dirty="0">
                <a:solidFill>
                  <a:srgbClr val="6600CC"/>
                </a:solidFill>
                <a:ea typeface="华文新魏" pitchFamily="2" charset="-122"/>
              </a:rPr>
              <a:t>: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6600CC"/>
                </a:solidFill>
                <a:ea typeface="华文新魏" pitchFamily="2" charset="-122"/>
              </a:rPr>
              <a:t>   </a:t>
            </a:r>
            <a:r>
              <a:rPr lang="en-US" altLang="zh-CN" sz="2000" b="1" dirty="0" err="1" smtClean="0">
                <a:solidFill>
                  <a:srgbClr val="6600CC"/>
                </a:solidFill>
                <a:ea typeface="华文新魏" pitchFamily="2" charset="-122"/>
              </a:rPr>
              <a:t>pushl</a:t>
            </a:r>
            <a:r>
              <a:rPr lang="en-US" altLang="zh-CN" sz="2000" b="1" dirty="0" smtClean="0">
                <a:solidFill>
                  <a:srgbClr val="6600CC"/>
                </a:solidFill>
                <a:ea typeface="华文新魏" pitchFamily="2" charset="-122"/>
              </a:rPr>
              <a:t> </a:t>
            </a:r>
            <a:r>
              <a:rPr lang="en-US" altLang="zh-CN" sz="2000" b="1" dirty="0">
                <a:solidFill>
                  <a:srgbClr val="6600CC"/>
                </a:solidFill>
                <a:ea typeface="华文新魏" pitchFamily="2" charset="-122"/>
              </a:rPr>
              <a:t>$n-256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ea typeface="华文新魏" pitchFamily="2" charset="-122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华文新魏" pitchFamily="2" charset="-122"/>
              </a:rPr>
              <a:t>jmp</a:t>
            </a:r>
            <a:r>
              <a:rPr lang="en-US" altLang="zh-CN" sz="2000" b="1" dirty="0" smtClean="0">
                <a:solidFill>
                  <a:srgbClr val="FF0000"/>
                </a:solidFill>
                <a:ea typeface="华文新魏" pitchFamily="2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a typeface="华文新魏" pitchFamily="2" charset="-122"/>
              </a:rPr>
              <a:t>common_interrupt</a:t>
            </a:r>
            <a:endParaRPr lang="en-US" altLang="zh-CN" sz="20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6016" y="5085184"/>
            <a:ext cx="31262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altLang="zh-CN" sz="2000" b="1" dirty="0" err="1" smtClean="0">
                <a:solidFill>
                  <a:srgbClr val="6600CC"/>
                </a:solidFill>
                <a:ea typeface="华文新魏" pitchFamily="2" charset="-122"/>
              </a:rPr>
              <a:t>common_interrupt</a:t>
            </a:r>
            <a:r>
              <a:rPr lang="en-US" altLang="zh-CN" sz="2000" b="1" dirty="0" smtClean="0">
                <a:solidFill>
                  <a:srgbClr val="6600CC"/>
                </a:solidFill>
                <a:ea typeface="华文新魏" pitchFamily="2" charset="-122"/>
              </a:rPr>
              <a:t>:</a:t>
            </a:r>
          </a:p>
          <a:p>
            <a:pPr algn="l">
              <a:buFont typeface="Wingdings" pitchFamily="2" charset="2"/>
              <a:buNone/>
            </a:pPr>
            <a:r>
              <a:rPr lang="zh-CN" altLang="zh-CN" sz="2000" b="1" dirty="0">
                <a:solidFill>
                  <a:srgbClr val="6600CC"/>
                </a:solidFill>
                <a:ea typeface="华文新魏" pitchFamily="2" charset="-122"/>
              </a:rPr>
              <a:t> </a:t>
            </a:r>
            <a:r>
              <a:rPr lang="zh-CN" altLang="en-US" sz="2000" b="1" dirty="0" smtClean="0">
                <a:solidFill>
                  <a:srgbClr val="6600CC"/>
                </a:solidFill>
                <a:ea typeface="华文新魏" pitchFamily="2" charset="-122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ea typeface="华文新魏" pitchFamily="2" charset="-122"/>
              </a:rPr>
              <a:t>SAVE_ALL</a:t>
            </a:r>
            <a:endParaRPr lang="en-US" altLang="zh-CN" sz="2000" b="1" dirty="0">
              <a:solidFill>
                <a:srgbClr val="0000FF"/>
              </a:solidFill>
              <a:ea typeface="华文新魏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zh-CN" sz="2000" b="1" dirty="0" smtClean="0">
                <a:solidFill>
                  <a:srgbClr val="6600CC"/>
                </a:solidFill>
                <a:ea typeface="华文新魏" pitchFamily="2" charset="-122"/>
              </a:rPr>
              <a:t> </a:t>
            </a:r>
            <a:r>
              <a:rPr lang="zh-CN" altLang="en-US" sz="2000" b="1" dirty="0" smtClean="0">
                <a:solidFill>
                  <a:srgbClr val="6600CC"/>
                </a:solidFill>
                <a:ea typeface="华文新魏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a typeface="华文新魏" pitchFamily="2" charset="-122"/>
              </a:rPr>
              <a:t>call </a:t>
            </a:r>
            <a:r>
              <a:rPr lang="en-US" altLang="zh-CN" sz="2000" b="1" dirty="0" err="1" smtClean="0">
                <a:solidFill>
                  <a:srgbClr val="FF0000"/>
                </a:solidFill>
                <a:ea typeface="华文新魏" pitchFamily="2" charset="-122"/>
              </a:rPr>
              <a:t>do_IRQ</a:t>
            </a:r>
            <a:endParaRPr lang="en-US" altLang="zh-CN" sz="2000" b="1" dirty="0" smtClean="0">
              <a:solidFill>
                <a:srgbClr val="FF0000"/>
              </a:solidFill>
              <a:ea typeface="华文新魏" pitchFamily="2" charset="-122"/>
            </a:endParaRPr>
          </a:p>
          <a:p>
            <a:pPr algn="l">
              <a:buFont typeface="Wingdings" pitchFamily="2" charset="2"/>
              <a:buNone/>
            </a:pPr>
            <a:r>
              <a:rPr lang="zh-CN" altLang="zh-CN" sz="2000" b="1" dirty="0">
                <a:solidFill>
                  <a:srgbClr val="FF0000"/>
                </a:solidFill>
                <a:ea typeface="华文新魏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a typeface="华文新魏" pitchFamily="2" charset="-122"/>
              </a:rPr>
              <a:t>   </a:t>
            </a:r>
            <a:r>
              <a:rPr lang="en-US" altLang="zh-CN" sz="2000" b="1" dirty="0" err="1" smtClean="0">
                <a:solidFill>
                  <a:srgbClr val="6600CC"/>
                </a:solidFill>
                <a:ea typeface="华文新魏" pitchFamily="2" charset="-122"/>
              </a:rPr>
              <a:t>jmp</a:t>
            </a:r>
            <a:r>
              <a:rPr lang="en-US" altLang="zh-CN" sz="2000" b="1" dirty="0" smtClean="0">
                <a:solidFill>
                  <a:srgbClr val="6600CC"/>
                </a:solidFill>
                <a:ea typeface="华文新魏" pitchFamily="2" charset="-122"/>
              </a:rPr>
              <a:t> </a:t>
            </a:r>
            <a:r>
              <a:rPr lang="en-US" altLang="zh-CN" sz="2000" b="1" dirty="0">
                <a:solidFill>
                  <a:srgbClr val="6600CC"/>
                </a:solidFill>
                <a:ea typeface="华文新魏" pitchFamily="2" charset="-122"/>
              </a:rPr>
              <a:t>$</a:t>
            </a:r>
            <a:r>
              <a:rPr lang="en-US" altLang="zh-CN" sz="2000" b="1" dirty="0" err="1">
                <a:solidFill>
                  <a:srgbClr val="6600CC"/>
                </a:solidFill>
                <a:ea typeface="华文新魏" pitchFamily="2" charset="-122"/>
              </a:rPr>
              <a:t>ret_from_intr</a:t>
            </a:r>
            <a:endParaRPr lang="en-US" altLang="zh-CN" sz="2000" b="1" dirty="0">
              <a:solidFill>
                <a:srgbClr val="6600CC"/>
              </a:solidFill>
              <a:ea typeface="华文新魏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2813" y="6428184"/>
            <a:ext cx="586408" cy="457200"/>
          </a:xfrm>
        </p:spPr>
        <p:txBody>
          <a:bodyPr/>
          <a:lstStyle/>
          <a:p>
            <a:fld id="{D6D231FB-BE32-466D-9578-B7FA97B8D282}" type="slidenum">
              <a:rPr lang="en-US" altLang="zh-CN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61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内核堆栈结构变化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2813" y="6453336"/>
            <a:ext cx="586408" cy="457200"/>
          </a:xfrm>
        </p:spPr>
        <p:txBody>
          <a:bodyPr/>
          <a:lstStyle/>
          <a:p>
            <a:fld id="{D6D231FB-BE32-466D-9578-B7FA97B8D282}" type="slidenum">
              <a:rPr lang="en-US" altLang="zh-CN"/>
              <a:pPr/>
              <a:t>4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40768"/>
            <a:ext cx="6048672" cy="489401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3491880" y="2996952"/>
            <a:ext cx="1728192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SAVE_ALL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2813" y="6453336"/>
            <a:ext cx="586408" cy="457200"/>
          </a:xfrm>
        </p:spPr>
        <p:txBody>
          <a:bodyPr/>
          <a:lstStyle/>
          <a:p>
            <a:fld id="{D6D231FB-BE32-466D-9578-B7FA97B8D282}" type="slidenum">
              <a:rPr lang="en-US" altLang="zh-CN"/>
              <a:pPr/>
              <a:t>5</a:t>
            </a:fld>
            <a:endParaRPr lang="en-US" altLang="zh-CN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614" y="2348880"/>
            <a:ext cx="6053138" cy="3884612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28" y="1340768"/>
            <a:ext cx="6048672" cy="48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7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5FCD4-1AAB-483A-B0D7-27679E66F58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SAVE_ALL</a:t>
            </a:r>
            <a:r>
              <a:rPr lang="zh-CN" altLang="en-US" dirty="0"/>
              <a:t>和</a:t>
            </a:r>
            <a:r>
              <a:rPr lang="en-US" altLang="zh-CN" dirty="0"/>
              <a:t>RESTORE_ALL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6901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6053138" cy="3884612"/>
          </a:xfrm>
          <a:prstGeom prst="rect">
            <a:avLst/>
          </a:prstGeom>
          <a:noFill/>
        </p:spPr>
      </p:pic>
      <p:pic>
        <p:nvPicPr>
          <p:cNvPr id="69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0808"/>
            <a:ext cx="3775075" cy="3108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11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中断处理程序的执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4968552"/>
          </a:xfrm>
        </p:spPr>
        <p:txBody>
          <a:bodyPr/>
          <a:lstStyle/>
          <a:p>
            <a:r>
              <a:rPr lang="en-US" altLang="zh-CN" dirty="0" err="1" smtClean="0">
                <a:latin typeface="华文新魏" charset="0"/>
                <a:ea typeface="华文新魏" charset="0"/>
                <a:cs typeface="华文新魏" charset="0"/>
              </a:rPr>
              <a:t>do_IRQ</a:t>
            </a:r>
            <a:r>
              <a:rPr lang="en-US" altLang="zh-CN" dirty="0" smtClean="0">
                <a:latin typeface="华文新魏" charset="0"/>
                <a:ea typeface="华文新魏" charset="0"/>
                <a:cs typeface="华文新魏" charset="0"/>
              </a:rPr>
              <a:t>(</a:t>
            </a:r>
            <a:r>
              <a:rPr lang="en-US" altLang="zh-CN" dirty="0" err="1"/>
              <a:t>struce</a:t>
            </a:r>
            <a:r>
              <a:rPr lang="en-US" altLang="zh-CN" dirty="0"/>
              <a:t> </a:t>
            </a:r>
            <a:r>
              <a:rPr lang="en-US" altLang="zh-CN" dirty="0" err="1"/>
              <a:t>pt_regs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regs</a:t>
            </a:r>
            <a:r>
              <a:rPr lang="en-US" altLang="zh-CN" dirty="0" smtClean="0">
                <a:latin typeface="华文新魏" charset="0"/>
                <a:ea typeface="华文新魏" charset="0"/>
                <a:cs typeface="华文新魏" charset="0"/>
              </a:rPr>
              <a:t>)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函数对中断应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答，禁止该中断线，确保该中断线上有有效中断服务例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程</a:t>
            </a:r>
            <a:endParaRPr lang="en-US" altLang="zh-CN" dirty="0" smtClean="0">
              <a:latin typeface="华文新魏" charset="0"/>
              <a:ea typeface="华文新魏" charset="0"/>
              <a:cs typeface="华文新魏" charset="0"/>
            </a:endParaRPr>
          </a:p>
          <a:p>
            <a:pPr lvl="1"/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在关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中断条件下，</a:t>
            </a:r>
            <a:r>
              <a:rPr lang="en-US" altLang="zh-CN" dirty="0" err="1">
                <a:solidFill>
                  <a:srgbClr val="FF0000"/>
                </a:solidFill>
                <a:latin typeface="华文新魏" charset="0"/>
                <a:ea typeface="华文新魏" charset="0"/>
                <a:cs typeface="华文新魏" charset="0"/>
              </a:rPr>
              <a:t>do_IRQ</a:t>
            </a:r>
            <a:r>
              <a:rPr lang="en-US" altLang="zh-CN" dirty="0">
                <a:solidFill>
                  <a:srgbClr val="FF0000"/>
                </a:solidFill>
                <a:latin typeface="华文新魏" charset="0"/>
                <a:ea typeface="华文新魏" charset="0"/>
                <a:cs typeface="华文新魏" charset="0"/>
              </a:rPr>
              <a:t>( )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调用</a:t>
            </a:r>
            <a:r>
              <a:rPr lang="en-US" altLang="zh-CN" dirty="0" err="1">
                <a:solidFill>
                  <a:srgbClr val="FF0000"/>
                </a:solidFill>
                <a:latin typeface="华文新魏" charset="0"/>
                <a:ea typeface="华文新魏" charset="0"/>
                <a:cs typeface="华文新魏" charset="0"/>
              </a:rPr>
              <a:t>handle_IRQ_event</a:t>
            </a:r>
            <a:r>
              <a:rPr lang="en-US" altLang="zh-CN" dirty="0">
                <a:solidFill>
                  <a:srgbClr val="FF0000"/>
                </a:solidFill>
                <a:latin typeface="华文新魏" charset="0"/>
                <a:ea typeface="华文新魏" charset="0"/>
                <a:cs typeface="华文新魏" charset="0"/>
              </a:rPr>
              <a:t>( ) </a:t>
            </a:r>
            <a:r>
              <a:rPr lang="zh-CN" altLang="zh-CN" dirty="0">
                <a:latin typeface="华文新魏" charset="0"/>
                <a:ea typeface="华文新魏" charset="0"/>
                <a:cs typeface="华文新魏" charset="0"/>
              </a:rPr>
              <a:t>函数来执行注册到该中断线上的所有中断服务例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程</a:t>
            </a:r>
            <a:endParaRPr lang="en-US" altLang="zh-CN" dirty="0" smtClean="0">
              <a:latin typeface="华文新魏" charset="0"/>
              <a:ea typeface="华文新魏" charset="0"/>
              <a:cs typeface="华文新魏" charset="0"/>
            </a:endParaRPr>
          </a:p>
          <a:p>
            <a:pPr lvl="1"/>
            <a:r>
              <a:rPr lang="zh-CN" altLang="en-US" dirty="0" smtClean="0">
                <a:latin typeface="华文新魏" charset="0"/>
                <a:ea typeface="华文新魏" charset="0"/>
                <a:cs typeface="华文新魏" charset="0"/>
              </a:rPr>
              <a:t>相关核心代码</a:t>
            </a:r>
            <a:endParaRPr lang="en-US" altLang="zh-CN" dirty="0">
              <a:latin typeface="华文新魏" charset="0"/>
              <a:ea typeface="华文新魏" charset="0"/>
              <a:cs typeface="华文新魏" charset="0"/>
            </a:endParaRPr>
          </a:p>
          <a:p>
            <a:pPr lvl="2"/>
            <a:r>
              <a:rPr lang="en-US" altLang="zh-CN" dirty="0" err="1" smtClean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int</a:t>
            </a:r>
            <a:r>
              <a:rPr lang="en-US" altLang="zh-CN" dirty="0" smtClean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err="1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irq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=</a:t>
            </a:r>
            <a:r>
              <a:rPr lang="en-US" altLang="zh-CN" dirty="0" err="1">
                <a:solidFill>
                  <a:srgbClr val="0000FF"/>
                </a:solidFill>
                <a:latin typeface="华文新魏"/>
                <a:ea typeface="华文新魏"/>
                <a:cs typeface="华文新魏"/>
              </a:rPr>
              <a:t>regs.orig_eax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 &amp; 0xff;	//</a:t>
            </a:r>
            <a:r>
              <a:rPr lang="en-US" altLang="zh-CN" dirty="0" smtClean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1</a:t>
            </a:r>
          </a:p>
          <a:p>
            <a:pPr lvl="2"/>
            <a:r>
              <a:rPr lang="en-US" altLang="zh-CN" dirty="0" err="1" smtClean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irq_desc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[</a:t>
            </a:r>
            <a:r>
              <a:rPr lang="en-US" altLang="zh-CN" dirty="0" err="1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irq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].handler-&gt;</a:t>
            </a:r>
            <a:r>
              <a:rPr lang="en-US" altLang="zh-CN" dirty="0" err="1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ack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dirty="0" err="1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irq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);	//</a:t>
            </a:r>
            <a:r>
              <a:rPr lang="en-US" altLang="zh-CN" dirty="0" smtClean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2</a:t>
            </a:r>
          </a:p>
          <a:p>
            <a:pPr lvl="2"/>
            <a:r>
              <a:rPr lang="en-US" altLang="zh-CN" dirty="0" err="1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handle_IRQ_event</a:t>
            </a:r>
            <a:r>
              <a:rPr lang="en-US" altLang="zh-CN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irq</a:t>
            </a:r>
            <a:r>
              <a:rPr lang="en-US" altLang="zh-CN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, &amp;</a:t>
            </a:r>
            <a:r>
              <a:rPr lang="en-US" altLang="zh-CN" dirty="0" err="1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regs</a:t>
            </a:r>
            <a:r>
              <a:rPr lang="en-US" altLang="zh-CN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irq_desc</a:t>
            </a:r>
            <a:r>
              <a:rPr lang="en-US" altLang="zh-CN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irq</a:t>
            </a:r>
            <a:r>
              <a:rPr lang="en-US" altLang="zh-CN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].action);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//</a:t>
            </a:r>
            <a:r>
              <a:rPr lang="en-US" altLang="zh-CN" dirty="0" smtClean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3</a:t>
            </a:r>
          </a:p>
          <a:p>
            <a:pPr lvl="2"/>
            <a:r>
              <a:rPr lang="en-US" altLang="zh-CN" dirty="0" err="1" smtClean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irq_desc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[</a:t>
            </a:r>
            <a:r>
              <a:rPr lang="en-US" altLang="zh-CN" dirty="0" err="1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irq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].handler-&gt;end(</a:t>
            </a:r>
            <a:r>
              <a:rPr lang="en-US" altLang="zh-CN" dirty="0" err="1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irq</a:t>
            </a:r>
            <a:r>
              <a:rPr lang="en-US" altLang="zh-CN" dirty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);	//</a:t>
            </a:r>
            <a:r>
              <a:rPr lang="en-US" altLang="zh-CN" dirty="0" smtClean="0">
                <a:solidFill>
                  <a:srgbClr val="9900CC"/>
                </a:solidFill>
                <a:latin typeface="华文新魏"/>
                <a:ea typeface="华文新魏"/>
                <a:cs typeface="华文新魏"/>
              </a:rPr>
              <a:t>4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处</a:t>
            </a:r>
            <a:r>
              <a:rPr lang="zh-CN" altLang="en-US" dirty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理下半</a:t>
            </a:r>
            <a:r>
              <a:rPr lang="zh-CN" altLang="en-US" dirty="0" smtClean="0">
                <a:solidFill>
                  <a:srgbClr val="FF0000"/>
                </a:solidFill>
                <a:latin typeface="华文新魏"/>
                <a:ea typeface="华文新魏"/>
                <a:cs typeface="华文新魏"/>
              </a:rPr>
              <a:t>部分</a:t>
            </a:r>
            <a:endParaRPr lang="en-US" altLang="zh-CN" dirty="0">
              <a:solidFill>
                <a:srgbClr val="FF0000"/>
              </a:solidFill>
              <a:latin typeface="华文新魏"/>
              <a:ea typeface="华文新魏"/>
              <a:cs typeface="华文新魏"/>
            </a:endParaRPr>
          </a:p>
          <a:p>
            <a:pPr lvl="1"/>
            <a:r>
              <a:rPr lang="zh-CN" altLang="en-US" dirty="0">
                <a:solidFill>
                  <a:srgbClr val="9900CC"/>
                </a:solidFill>
              </a:rPr>
              <a:t>	</a:t>
            </a:r>
            <a:r>
              <a:rPr lang="zh-CN" altLang="en-US" dirty="0">
                <a:latin typeface="华文新魏" charset="0"/>
                <a:ea typeface="华文新魏" charset="0"/>
                <a:cs typeface="华文新魏" charset="0"/>
              </a:rPr>
              <a:t>代码说明</a:t>
            </a:r>
            <a:endParaRPr lang="en-US" altLang="zh-CN" dirty="0">
              <a:latin typeface="华文新魏" charset="0"/>
              <a:ea typeface="华文新魏" charset="0"/>
              <a:cs typeface="华文新魏" charset="0"/>
            </a:endParaRPr>
          </a:p>
          <a:p>
            <a:pPr lvl="2"/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第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1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句将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$n-255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转换成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n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，取得对应的中断向量</a:t>
            </a:r>
          </a:p>
          <a:p>
            <a:pPr lvl="2"/>
            <a:r>
              <a:rPr lang="zh-CN" altLang="en-US" dirty="0">
                <a:latin typeface="华文新魏"/>
                <a:ea typeface="华文新魏"/>
                <a:cs typeface="华文新魏"/>
              </a:rPr>
              <a:t>第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2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句应答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PIC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的中断，并禁用这条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IRQ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线</a:t>
            </a:r>
          </a:p>
          <a:p>
            <a:pPr lvl="2"/>
            <a:r>
              <a:rPr lang="zh-CN" altLang="en-US" dirty="0">
                <a:latin typeface="华文新魏"/>
                <a:ea typeface="华文新魏"/>
                <a:cs typeface="华文新魏"/>
              </a:rPr>
              <a:t>第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3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句调用</a:t>
            </a:r>
            <a:r>
              <a:rPr lang="en-US" altLang="zh-CN" dirty="0" err="1">
                <a:latin typeface="华文新魏"/>
                <a:ea typeface="华文新魏"/>
                <a:cs typeface="华文新魏"/>
              </a:rPr>
              <a:t>handle_IRQ_event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()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执行中断服务例程</a:t>
            </a:r>
          </a:p>
          <a:p>
            <a:pPr lvl="2"/>
            <a:r>
              <a:rPr lang="zh-CN" altLang="en-US" dirty="0">
                <a:latin typeface="华文新魏"/>
                <a:ea typeface="华文新魏"/>
                <a:cs typeface="华文新魏"/>
              </a:rPr>
              <a:t>第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4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句通知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PIC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重新激活该</a:t>
            </a:r>
            <a:r>
              <a:rPr lang="en-US" altLang="zh-CN" dirty="0">
                <a:latin typeface="华文新魏"/>
                <a:ea typeface="华文新魏"/>
                <a:cs typeface="华文新魏"/>
              </a:rPr>
              <a:t>IRQ</a:t>
            </a:r>
            <a:r>
              <a:rPr lang="zh-CN" altLang="en-US" dirty="0">
                <a:latin typeface="华文新魏"/>
                <a:ea typeface="华文新魏"/>
                <a:cs typeface="华文新魏"/>
              </a:rPr>
              <a:t>线，允许处理同类型中断</a:t>
            </a:r>
          </a:p>
          <a:p>
            <a:pPr lvl="1"/>
            <a:endParaRPr lang="en-US" altLang="zh-CN" dirty="0" smtClean="0">
              <a:latin typeface="华文新魏" charset="0"/>
              <a:ea typeface="华文新魏" charset="0"/>
              <a:cs typeface="华文新魏" charset="0"/>
            </a:endParaRPr>
          </a:p>
          <a:p>
            <a:pPr lvl="1"/>
            <a:endParaRPr lang="zh-CN" altLang="zh-CN" dirty="0">
              <a:latin typeface="华文新魏" charset="0"/>
              <a:ea typeface="华文新魏" charset="0"/>
              <a:cs typeface="华文新魏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532813" y="6428184"/>
            <a:ext cx="586408" cy="457200"/>
          </a:xfrm>
        </p:spPr>
        <p:txBody>
          <a:bodyPr/>
          <a:lstStyle/>
          <a:p>
            <a:fld id="{D6D231FB-BE32-466D-9578-B7FA97B8D282}" type="slidenum">
              <a:rPr lang="en-US" altLang="zh-CN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60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7366-EC25-4CD2-9C28-9725D26264B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pt_regs</a:t>
            </a:r>
            <a:r>
              <a:rPr lang="zh-CN" altLang="en-US"/>
              <a:t>结构定义</a:t>
            </a:r>
          </a:p>
        </p:txBody>
      </p:sp>
      <p:graphicFrame>
        <p:nvGraphicFramePr>
          <p:cNvPr id="685062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91949"/>
              </p:ext>
            </p:extLst>
          </p:nvPr>
        </p:nvGraphicFramePr>
        <p:xfrm>
          <a:off x="3275856" y="1340768"/>
          <a:ext cx="5472013" cy="501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图片" r:id="rId3" imgW="4000680" imgH="3666960" progId="Word.Picture.8">
                  <p:embed/>
                </p:oleObj>
              </mc:Choice>
              <mc:Fallback>
                <p:oleObj name="图片" r:id="rId3" imgW="4000680" imgH="36669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340768"/>
                        <a:ext cx="5472013" cy="50156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340768"/>
            <a:ext cx="2362200" cy="44831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3491880" y="4293096"/>
            <a:ext cx="1728192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" name="直线箭头连接符 4"/>
          <p:cNvCxnSpPr>
            <a:stCxn id="6" idx="2"/>
          </p:cNvCxnSpPr>
          <p:nvPr/>
        </p:nvCxnSpPr>
        <p:spPr bwMode="auto">
          <a:xfrm flipH="1" flipV="1">
            <a:off x="2771800" y="3212976"/>
            <a:ext cx="720080" cy="122413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线连接符 7"/>
          <p:cNvCxnSpPr/>
          <p:nvPr/>
        </p:nvCxnSpPr>
        <p:spPr bwMode="auto">
          <a:xfrm>
            <a:off x="3779912" y="3717032"/>
            <a:ext cx="648072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0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组合 23"/>
          <p:cNvGrpSpPr>
            <a:grpSpLocks/>
          </p:cNvGrpSpPr>
          <p:nvPr/>
        </p:nvGrpSpPr>
        <p:grpSpPr bwMode="auto">
          <a:xfrm>
            <a:off x="971550" y="1925638"/>
            <a:ext cx="7489825" cy="4333875"/>
            <a:chOff x="971202" y="1925638"/>
            <a:chExt cx="7489788" cy="4334032"/>
          </a:xfrm>
        </p:grpSpPr>
        <p:grpSp>
          <p:nvGrpSpPr>
            <p:cNvPr id="24580" name="Group 3"/>
            <p:cNvGrpSpPr>
              <a:grpSpLocks/>
            </p:cNvGrpSpPr>
            <p:nvPr/>
          </p:nvGrpSpPr>
          <p:grpSpPr bwMode="auto">
            <a:xfrm>
              <a:off x="971202" y="1950166"/>
              <a:ext cx="7489788" cy="4309504"/>
              <a:chOff x="1342" y="6587"/>
              <a:chExt cx="7291" cy="3514"/>
            </a:xfrm>
          </p:grpSpPr>
          <p:grpSp>
            <p:nvGrpSpPr>
              <p:cNvPr id="24584" name="Group 4"/>
              <p:cNvGrpSpPr>
                <a:grpSpLocks/>
              </p:cNvGrpSpPr>
              <p:nvPr/>
            </p:nvGrpSpPr>
            <p:grpSpPr bwMode="auto">
              <a:xfrm>
                <a:off x="1412" y="7080"/>
                <a:ext cx="7221" cy="3021"/>
                <a:chOff x="1565" y="2553"/>
                <a:chExt cx="7221" cy="3021"/>
              </a:xfrm>
            </p:grpSpPr>
            <p:sp>
              <p:nvSpPr>
                <p:cNvPr id="3891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565" y="2553"/>
                  <a:ext cx="981" cy="2281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int main( ) 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{    …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read( …);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     …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}</a:t>
                  </a:r>
                </a:p>
                <a:p>
                  <a:pPr algn="just" eaLnBrk="1" hangingPunct="1"/>
                  <a:endParaRPr lang="zh-CN" sz="1500">
                    <a:latin typeface="Calibri" charset="0"/>
                  </a:endParaRPr>
                </a:p>
              </p:txBody>
            </p:sp>
            <p:sp>
              <p:nvSpPr>
                <p:cNvPr id="389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897" y="2559"/>
                  <a:ext cx="981" cy="2340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int read {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     …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 int $0x80;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     …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}</a:t>
                  </a:r>
                </a:p>
                <a:p>
                  <a:pPr algn="just" eaLnBrk="1" hangingPunct="1"/>
                  <a:endParaRPr lang="zh-CN" sz="1500">
                    <a:latin typeface="Calibri" charset="0"/>
                  </a:endParaRPr>
                </a:p>
              </p:txBody>
            </p:sp>
            <p:sp>
              <p:nvSpPr>
                <p:cNvPr id="389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229" y="2553"/>
                  <a:ext cx="2805" cy="2373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Entry (</a:t>
                  </a:r>
                  <a:r>
                    <a:rPr lang="en-US" altLang="zh-CN" sz="1500" dirty="0" err="1">
                      <a:latin typeface="Calibri" charset="0"/>
                    </a:rPr>
                    <a:t>system_call</a:t>
                  </a:r>
                  <a:r>
                    <a:rPr lang="en-US" altLang="zh-CN" sz="1500" dirty="0">
                      <a:latin typeface="Calibri" charset="0"/>
                    </a:rPr>
                    <a:t>) </a:t>
                  </a:r>
                </a:p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 push 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latin typeface="Calibri" charset="0"/>
                    </a:rPr>
                    <a:t>%</a:t>
                  </a:r>
                  <a:r>
                    <a:rPr lang="en-US" altLang="zh-CN" sz="1500" dirty="0" err="1">
                      <a:solidFill>
                        <a:srgbClr val="FF0000"/>
                      </a:solidFill>
                      <a:latin typeface="Calibri" charset="0"/>
                    </a:rPr>
                    <a:t>eax</a:t>
                  </a:r>
                  <a:endParaRPr lang="en-US" altLang="zh-CN" sz="1500" dirty="0">
                    <a:solidFill>
                      <a:srgbClr val="FF0000"/>
                    </a:solidFill>
                    <a:latin typeface="Calibri" charset="0"/>
                  </a:endParaRPr>
                </a:p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 SAVE_ALL</a:t>
                  </a:r>
                </a:p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 …</a:t>
                  </a:r>
                </a:p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 Call*SYS_NAME(</a:t>
                  </a:r>
                  <a:r>
                    <a:rPr lang="en-US" altLang="zh-CN" sz="1500" dirty="0" err="1">
                      <a:latin typeface="Calibri" charset="0"/>
                    </a:rPr>
                    <a:t>sys_call_table</a:t>
                  </a:r>
                  <a:r>
                    <a:rPr lang="en-US" altLang="zh-CN" sz="1500" dirty="0">
                      <a:latin typeface="Calibri" charset="0"/>
                    </a:rPr>
                    <a:t>)(, </a:t>
                  </a:r>
                  <a:r>
                    <a:rPr lang="en-US" altLang="zh-CN" sz="1500" dirty="0">
                      <a:solidFill>
                        <a:srgbClr val="FF0000"/>
                      </a:solidFill>
                      <a:latin typeface="Calibri" charset="0"/>
                    </a:rPr>
                    <a:t>%</a:t>
                  </a:r>
                  <a:r>
                    <a:rPr lang="en-US" altLang="zh-CN" sz="1500" dirty="0" err="1">
                      <a:solidFill>
                        <a:srgbClr val="FF0000"/>
                      </a:solidFill>
                      <a:latin typeface="Calibri" charset="0"/>
                    </a:rPr>
                    <a:t>eax</a:t>
                  </a:r>
                  <a:r>
                    <a:rPr lang="en-US" altLang="zh-CN" sz="1500" dirty="0">
                      <a:latin typeface="Calibri" charset="0"/>
                    </a:rPr>
                    <a:t>;)</a:t>
                  </a:r>
                  <a:endParaRPr lang="zh-CN" sz="1500" dirty="0">
                    <a:latin typeface="Calibri" charset="0"/>
                  </a:endParaRPr>
                </a:p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…</a:t>
                  </a:r>
                </a:p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Entry ( </a:t>
                  </a:r>
                  <a:r>
                    <a:rPr lang="en-US" altLang="zh-CN" sz="1500" dirty="0" err="1">
                      <a:latin typeface="Calibri" charset="0"/>
                    </a:rPr>
                    <a:t>ret_from_sys_call</a:t>
                  </a:r>
                  <a:r>
                    <a:rPr lang="en-US" altLang="zh-CN" sz="1500" dirty="0">
                      <a:latin typeface="Calibri" charset="0"/>
                    </a:rPr>
                    <a:t>)</a:t>
                  </a:r>
                </a:p>
                <a:p>
                  <a:pPr algn="just" eaLnBrk="1" hangingPunct="1"/>
                  <a:r>
                    <a:rPr lang="en-US" altLang="zh-CN" sz="1600" dirty="0" err="1"/>
                    <a:t>restore_all</a:t>
                  </a:r>
                  <a:r>
                    <a:rPr lang="en-US" altLang="zh-CN" sz="1600" dirty="0"/>
                    <a:t>:</a:t>
                  </a:r>
                  <a:endParaRPr lang="en-US" altLang="zh-CN" sz="1500" dirty="0">
                    <a:latin typeface="Calibri" charset="0"/>
                  </a:endParaRPr>
                </a:p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   RESTORE_ALL</a:t>
                  </a:r>
                </a:p>
                <a:p>
                  <a:pPr algn="just" eaLnBrk="1" hangingPunct="1"/>
                  <a:r>
                    <a:rPr lang="en-US" altLang="zh-CN" sz="1500" dirty="0" err="1">
                      <a:latin typeface="Calibri" charset="0"/>
                    </a:rPr>
                    <a:t>Iret</a:t>
                  </a:r>
                  <a:r>
                    <a:rPr lang="en-US" altLang="zh-CN" sz="1500" dirty="0">
                      <a:latin typeface="Calibri" charset="0"/>
                    </a:rPr>
                    <a:t>;</a:t>
                  </a:r>
                </a:p>
                <a:p>
                  <a:pPr algn="just" eaLnBrk="1" hangingPunct="1"/>
                  <a:r>
                    <a:rPr lang="en-US" altLang="zh-CN" sz="1500" dirty="0">
                      <a:latin typeface="Calibri" charset="0"/>
                    </a:rPr>
                    <a:t>}</a:t>
                  </a:r>
                  <a:endParaRPr lang="zh-CN" sz="1500" dirty="0">
                    <a:latin typeface="Calibri" charset="0"/>
                  </a:endParaRPr>
                </a:p>
              </p:txBody>
            </p:sp>
            <p:sp>
              <p:nvSpPr>
                <p:cNvPr id="3892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84" y="2553"/>
                  <a:ext cx="1402" cy="2281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asmlinkage long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sys_read( ) {</a:t>
                  </a:r>
                </a:p>
                <a:p>
                  <a:pPr algn="just" eaLnBrk="1" hangingPunct="1"/>
                  <a:endParaRPr lang="en-US" altLang="zh-CN" sz="1500">
                    <a:latin typeface="Calibri" charset="0"/>
                  </a:endParaRP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     …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  return; </a:t>
                  </a:r>
                </a:p>
                <a:p>
                  <a:pPr algn="just" eaLnBrk="1" hangingPunct="1"/>
                  <a:r>
                    <a:rPr lang="en-US" altLang="zh-CN" sz="1500">
                      <a:latin typeface="Calibri" charset="0"/>
                    </a:rPr>
                    <a:t>}</a:t>
                  </a:r>
                  <a:endParaRPr lang="zh-CN" sz="1500">
                    <a:latin typeface="Calibri" charset="0"/>
                  </a:endParaRPr>
                </a:p>
              </p:txBody>
            </p:sp>
            <p:sp>
              <p:nvSpPr>
                <p:cNvPr id="2459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519" y="2737"/>
                  <a:ext cx="378" cy="6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851" y="2737"/>
                  <a:ext cx="378" cy="6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006" y="2914"/>
                  <a:ext cx="378" cy="6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3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6998" y="4079"/>
                  <a:ext cx="386" cy="3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4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3851" y="3970"/>
                  <a:ext cx="378" cy="50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5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2477" y="3677"/>
                  <a:ext cx="421" cy="4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6" name="AutoShape 16"/>
                <p:cNvSpPr>
                  <a:spLocks/>
                </p:cNvSpPr>
                <p:nvPr/>
              </p:nvSpPr>
              <p:spPr bwMode="auto">
                <a:xfrm rot="-5400000">
                  <a:off x="2601" y="3909"/>
                  <a:ext cx="336" cy="2220"/>
                </a:xfrm>
                <a:prstGeom prst="leftBrace">
                  <a:avLst>
                    <a:gd name="adj1" fmla="val 55060"/>
                    <a:gd name="adj2" fmla="val 50000"/>
                  </a:avLst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7" name="AutoShape 17"/>
                <p:cNvSpPr>
                  <a:spLocks/>
                </p:cNvSpPr>
                <p:nvPr/>
              </p:nvSpPr>
              <p:spPr bwMode="auto">
                <a:xfrm rot="-5400000">
                  <a:off x="6304" y="2905"/>
                  <a:ext cx="336" cy="4346"/>
                </a:xfrm>
                <a:prstGeom prst="leftBrace">
                  <a:avLst>
                    <a:gd name="adj1" fmla="val 55032"/>
                    <a:gd name="adj2" fmla="val 50000"/>
                  </a:avLst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168" y="5203"/>
                  <a:ext cx="1080" cy="312"/>
                </a:xfrm>
                <a:prstGeom prst="rect">
                  <a:avLst/>
                </a:prstGeom>
                <a:solidFill>
                  <a:srgbClr val="66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just" eaLnBrk="1" hangingPunct="1"/>
                  <a:r>
                    <a:rPr lang="zh-CN" altLang="en-US" sz="2000">
                      <a:latin typeface="Calibri" charset="0"/>
                    </a:rPr>
                    <a:t>用户态</a:t>
                  </a:r>
                </a:p>
              </p:txBody>
            </p:sp>
            <p:sp>
              <p:nvSpPr>
                <p:cNvPr id="245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953" y="5262"/>
                  <a:ext cx="1080" cy="312"/>
                </a:xfrm>
                <a:prstGeom prst="rect">
                  <a:avLst/>
                </a:prstGeom>
                <a:solidFill>
                  <a:srgbClr val="669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just" eaLnBrk="1" hangingPunct="1"/>
                  <a:r>
                    <a:rPr lang="zh-CN" altLang="en-US" sz="2000">
                      <a:latin typeface="Calibri" charset="0"/>
                    </a:rPr>
                    <a:t>内核态</a:t>
                  </a:r>
                </a:p>
              </p:txBody>
            </p:sp>
          </p:grpSp>
          <p:sp>
            <p:nvSpPr>
              <p:cNvPr id="24585" name="Text Box 20"/>
              <p:cNvSpPr txBox="1">
                <a:spLocks noChangeArrowheads="1"/>
              </p:cNvSpPr>
              <p:nvPr/>
            </p:nvSpPr>
            <p:spPr bwMode="auto">
              <a:xfrm>
                <a:off x="1342" y="6585"/>
                <a:ext cx="1191" cy="383"/>
              </a:xfrm>
              <a:prstGeom prst="rect">
                <a:avLst/>
              </a:prstGeom>
              <a:solidFill>
                <a:srgbClr val="6699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pPr algn="just" eaLnBrk="1" hangingPunct="1"/>
                <a:r>
                  <a:rPr lang="zh-CN" altLang="en-US" sz="2000">
                    <a:latin typeface="宋体" charset="0"/>
                  </a:rPr>
                  <a:t>应用程序</a:t>
                </a:r>
              </a:p>
              <a:p>
                <a:pPr eaLnBrk="1" hangingPunct="1"/>
                <a:endParaRPr lang="zh-CN" altLang="en-US" sz="2000">
                  <a:latin typeface="Calibri" charset="0"/>
                </a:endParaRPr>
              </a:p>
            </p:txBody>
          </p:sp>
        </p:grpSp>
        <p:sp>
          <p:nvSpPr>
            <p:cNvPr id="24581" name="Text Box 21"/>
            <p:cNvSpPr txBox="1">
              <a:spLocks noChangeArrowheads="1"/>
            </p:cNvSpPr>
            <p:nvPr/>
          </p:nvSpPr>
          <p:spPr bwMode="auto">
            <a:xfrm>
              <a:off x="2310755" y="1988183"/>
              <a:ext cx="1684714" cy="431686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>
                  <a:latin typeface="Calibri" charset="0"/>
                </a:rPr>
                <a:t>C</a:t>
              </a:r>
              <a:r>
                <a:rPr lang="zh-CN" altLang="en-US" sz="2000">
                  <a:latin typeface="Calibri" charset="0"/>
                </a:rPr>
                <a:t>库封装例程</a:t>
              </a:r>
            </a:p>
            <a:p>
              <a:pPr eaLnBrk="1" hangingPunct="1"/>
              <a:endParaRPr lang="zh-CN"/>
            </a:p>
          </p:txBody>
        </p:sp>
        <p:sp>
          <p:nvSpPr>
            <p:cNvPr id="24582" name="Text Box 22"/>
            <p:cNvSpPr txBox="1">
              <a:spLocks noChangeArrowheads="1"/>
            </p:cNvSpPr>
            <p:nvPr/>
          </p:nvSpPr>
          <p:spPr bwMode="auto">
            <a:xfrm>
              <a:off x="4507047" y="1957524"/>
              <a:ext cx="1936394" cy="469704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Calibri" charset="0"/>
                </a:rPr>
                <a:t>异常处理程序</a:t>
              </a:r>
            </a:p>
            <a:p>
              <a:pPr algn="just" eaLnBrk="1" hangingPunct="1"/>
              <a:endParaRPr lang="zh-CN" sz="2000" dirty="0">
                <a:latin typeface="Calibri" charset="0"/>
              </a:endParaRPr>
            </a:p>
          </p:txBody>
        </p:sp>
        <p:sp>
          <p:nvSpPr>
            <p:cNvPr id="24583" name="Text Box 23"/>
            <p:cNvSpPr txBox="1">
              <a:spLocks noChangeArrowheads="1"/>
            </p:cNvSpPr>
            <p:nvPr/>
          </p:nvSpPr>
          <p:spPr bwMode="auto">
            <a:xfrm>
              <a:off x="7121436" y="1925638"/>
              <a:ext cx="1338526" cy="469704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Calibri" charset="0"/>
                </a:rPr>
                <a:t>内核函数</a:t>
              </a:r>
            </a:p>
            <a:p>
              <a:pPr eaLnBrk="1" hangingPunct="1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charset="0"/>
                <a:ea typeface="华文新魏" charset="0"/>
                <a:cs typeface="华文新魏" charset="0"/>
              </a:rPr>
              <a:t>Linux</a:t>
            </a:r>
            <a:r>
              <a:rPr lang="zh-CN" altLang="zh-CN" dirty="0" smtClean="0">
                <a:latin typeface="华文新魏" charset="0"/>
                <a:ea typeface="华文新魏" charset="0"/>
                <a:cs typeface="华文新魏" charset="0"/>
              </a:rPr>
              <a:t>系统调用</a:t>
            </a:r>
            <a:r>
              <a:rPr lang="zh-CN" altLang="en-US" dirty="0" smtClean="0">
                <a:latin typeface="华文新魏" charset="0"/>
                <a:ea typeface="华文新魏" charset="0"/>
                <a:cs typeface="华文新魏" charset="0"/>
              </a:rPr>
              <a:t>号设置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525344"/>
            <a:ext cx="574205" cy="2975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4D2062-5B48-43FB-8412-C50E20A6854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21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42228</TotalTime>
  <Words>438</Words>
  <Application>Microsoft Macintosh PowerPoint</Application>
  <PresentationFormat>全屏显示(4:3)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Axis</vt:lpstr>
      <vt:lpstr>图片</vt:lpstr>
      <vt:lpstr>第二章 中断补充</vt:lpstr>
      <vt:lpstr>中断响应与服务过程</vt:lpstr>
      <vt:lpstr>中断处理程序的执行</vt:lpstr>
      <vt:lpstr>内核堆栈结构变化</vt:lpstr>
      <vt:lpstr>SAVE_ALL</vt:lpstr>
      <vt:lpstr>SAVE_ALL和RESTORE_ALL</vt:lpstr>
      <vt:lpstr>中断处理程序的执行</vt:lpstr>
      <vt:lpstr>pt_regs结构定义</vt:lpstr>
      <vt:lpstr>Linux系统调用号设置</vt:lpstr>
      <vt:lpstr>handle_IRQ_event()说明</vt:lpstr>
      <vt:lpstr>dev_id说明</vt:lpstr>
    </vt:vector>
  </TitlesOfParts>
  <Company>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Ye Baoliu</cp:lastModifiedBy>
  <cp:revision>2129</cp:revision>
  <dcterms:created xsi:type="dcterms:W3CDTF">2005-03-03T04:54:54Z</dcterms:created>
  <dcterms:modified xsi:type="dcterms:W3CDTF">2016-03-18T05:57:23Z</dcterms:modified>
</cp:coreProperties>
</file>