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122"/>
  </p:notesMasterIdLst>
  <p:sldIdLst>
    <p:sldId id="256" r:id="rId2"/>
    <p:sldId id="321" r:id="rId3"/>
    <p:sldId id="325" r:id="rId4"/>
    <p:sldId id="327" r:id="rId5"/>
    <p:sldId id="329" r:id="rId6"/>
    <p:sldId id="331" r:id="rId7"/>
    <p:sldId id="455" r:id="rId8"/>
    <p:sldId id="332" r:id="rId9"/>
    <p:sldId id="333" r:id="rId10"/>
    <p:sldId id="427" r:id="rId11"/>
    <p:sldId id="334" r:id="rId12"/>
    <p:sldId id="428" r:id="rId13"/>
    <p:sldId id="335" r:id="rId14"/>
    <p:sldId id="336" r:id="rId15"/>
    <p:sldId id="429" r:id="rId16"/>
    <p:sldId id="338" r:id="rId17"/>
    <p:sldId id="431" r:id="rId18"/>
    <p:sldId id="339" r:id="rId19"/>
    <p:sldId id="432" r:id="rId20"/>
    <p:sldId id="342" r:id="rId21"/>
    <p:sldId id="343" r:id="rId22"/>
    <p:sldId id="344" r:id="rId23"/>
    <p:sldId id="345" r:id="rId24"/>
    <p:sldId id="346" r:id="rId25"/>
    <p:sldId id="434" r:id="rId26"/>
    <p:sldId id="347" r:id="rId27"/>
    <p:sldId id="348" r:id="rId28"/>
    <p:sldId id="435" r:id="rId29"/>
    <p:sldId id="436" r:id="rId30"/>
    <p:sldId id="456" r:id="rId31"/>
    <p:sldId id="437" r:id="rId32"/>
    <p:sldId id="349" r:id="rId33"/>
    <p:sldId id="350" r:id="rId34"/>
    <p:sldId id="351" r:id="rId35"/>
    <p:sldId id="438" r:id="rId36"/>
    <p:sldId id="439" r:id="rId37"/>
    <p:sldId id="353" r:id="rId38"/>
    <p:sldId id="355" r:id="rId39"/>
    <p:sldId id="356" r:id="rId40"/>
    <p:sldId id="357" r:id="rId41"/>
    <p:sldId id="359" r:id="rId42"/>
    <p:sldId id="360" r:id="rId43"/>
    <p:sldId id="361" r:id="rId44"/>
    <p:sldId id="362" r:id="rId45"/>
    <p:sldId id="363" r:id="rId46"/>
    <p:sldId id="440" r:id="rId47"/>
    <p:sldId id="365" r:id="rId48"/>
    <p:sldId id="366" r:id="rId49"/>
    <p:sldId id="367" r:id="rId50"/>
    <p:sldId id="368" r:id="rId51"/>
    <p:sldId id="441" r:id="rId52"/>
    <p:sldId id="369" r:id="rId53"/>
    <p:sldId id="370" r:id="rId54"/>
    <p:sldId id="443" r:id="rId55"/>
    <p:sldId id="371" r:id="rId56"/>
    <p:sldId id="444" r:id="rId57"/>
    <p:sldId id="375" r:id="rId58"/>
    <p:sldId id="446" r:id="rId59"/>
    <p:sldId id="457" r:id="rId60"/>
    <p:sldId id="445" r:id="rId61"/>
    <p:sldId id="447" r:id="rId62"/>
    <p:sldId id="376" r:id="rId63"/>
    <p:sldId id="377" r:id="rId64"/>
    <p:sldId id="378" r:id="rId65"/>
    <p:sldId id="379" r:id="rId66"/>
    <p:sldId id="448" r:id="rId67"/>
    <p:sldId id="381" r:id="rId68"/>
    <p:sldId id="449" r:id="rId69"/>
    <p:sldId id="382" r:id="rId70"/>
    <p:sldId id="450" r:id="rId71"/>
    <p:sldId id="383" r:id="rId72"/>
    <p:sldId id="384" r:id="rId73"/>
    <p:sldId id="452" r:id="rId74"/>
    <p:sldId id="451" r:id="rId75"/>
    <p:sldId id="385" r:id="rId76"/>
    <p:sldId id="453" r:id="rId77"/>
    <p:sldId id="386" r:id="rId78"/>
    <p:sldId id="387" r:id="rId79"/>
    <p:sldId id="454" r:id="rId80"/>
    <p:sldId id="388" r:id="rId81"/>
    <p:sldId id="459" r:id="rId82"/>
    <p:sldId id="390" r:id="rId83"/>
    <p:sldId id="391" r:id="rId84"/>
    <p:sldId id="392" r:id="rId85"/>
    <p:sldId id="393" r:id="rId86"/>
    <p:sldId id="460" r:id="rId87"/>
    <p:sldId id="395" r:id="rId88"/>
    <p:sldId id="396" r:id="rId89"/>
    <p:sldId id="397" r:id="rId90"/>
    <p:sldId id="462" r:id="rId91"/>
    <p:sldId id="398" r:id="rId92"/>
    <p:sldId id="400" r:id="rId93"/>
    <p:sldId id="402" r:id="rId94"/>
    <p:sldId id="461" r:id="rId95"/>
    <p:sldId id="404" r:id="rId96"/>
    <p:sldId id="463" r:id="rId97"/>
    <p:sldId id="405" r:id="rId98"/>
    <p:sldId id="406" r:id="rId99"/>
    <p:sldId id="407" r:id="rId100"/>
    <p:sldId id="408" r:id="rId101"/>
    <p:sldId id="409" r:id="rId102"/>
    <p:sldId id="410" r:id="rId103"/>
    <p:sldId id="411" r:id="rId104"/>
    <p:sldId id="412" r:id="rId105"/>
    <p:sldId id="413" r:id="rId106"/>
    <p:sldId id="414" r:id="rId107"/>
    <p:sldId id="415" r:id="rId108"/>
    <p:sldId id="416" r:id="rId109"/>
    <p:sldId id="417" r:id="rId110"/>
    <p:sldId id="418" r:id="rId111"/>
    <p:sldId id="419" r:id="rId112"/>
    <p:sldId id="420" r:id="rId113"/>
    <p:sldId id="421" r:id="rId114"/>
    <p:sldId id="422" r:id="rId115"/>
    <p:sldId id="464" r:id="rId116"/>
    <p:sldId id="423" r:id="rId117"/>
    <p:sldId id="424" r:id="rId118"/>
    <p:sldId id="425" r:id="rId119"/>
    <p:sldId id="426" r:id="rId120"/>
    <p:sldId id="466" r:id="rId121"/>
  </p:sldIdLst>
  <p:sldSz cx="9144000" cy="6858000" type="screen4x3"/>
  <p:notesSz cx="6797675" cy="9874250"/>
  <p:defaultTextStyle>
    <a:defPPr>
      <a:defRPr lang="zh-CN"/>
    </a:defPPr>
    <a:lvl1pPr algn="ctr"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996633"/>
    <a:srgbClr val="CBFFFE"/>
    <a:srgbClr val="80FF90"/>
    <a:srgbClr val="00FA00"/>
    <a:srgbClr val="18D356"/>
    <a:srgbClr val="942092"/>
    <a:srgbClr val="FFFFB0"/>
    <a:srgbClr val="FF66FF"/>
    <a:srgbClr val="8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87" autoAdjust="0"/>
    <p:restoredTop sz="92868" autoAdjust="0"/>
  </p:normalViewPr>
  <p:slideViewPr>
    <p:cSldViewPr>
      <p:cViewPr varScale="1">
        <p:scale>
          <a:sx n="104" d="100"/>
          <a:sy n="104" d="100"/>
        </p:scale>
        <p:origin x="192" y="2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12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22" name="Rectangle 2"/>
          <p:cNvSpPr>
            <a:spLocks noGrp="1" noChangeArrowheads="1"/>
          </p:cNvSpPr>
          <p:nvPr>
            <p:ph type="hdr" sz="quarter"/>
          </p:nvPr>
        </p:nvSpPr>
        <p:spPr bwMode="auto">
          <a:xfrm>
            <a:off x="0" y="0"/>
            <a:ext cx="2946400"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defRPr>
            </a:lvl1pPr>
          </a:lstStyle>
          <a:p>
            <a:pPr>
              <a:defRPr/>
            </a:pPr>
            <a:endParaRPr lang="en-US" altLang="zh-CN"/>
          </a:p>
        </p:txBody>
      </p:sp>
      <p:sp>
        <p:nvSpPr>
          <p:cNvPr id="209923" name="Rectangle 3"/>
          <p:cNvSpPr>
            <a:spLocks noGrp="1" noChangeArrowheads="1"/>
          </p:cNvSpPr>
          <p:nvPr>
            <p:ph type="dt" idx="1"/>
          </p:nvPr>
        </p:nvSpPr>
        <p:spPr bwMode="auto">
          <a:xfrm>
            <a:off x="3849688" y="0"/>
            <a:ext cx="2946400"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12292" name="Rectangle 4"/>
          <p:cNvSpPr>
            <a:spLocks noGrp="1" noRot="1" noChangeAspect="1" noChangeArrowheads="1" noTextEdit="1"/>
          </p:cNvSpPr>
          <p:nvPr>
            <p:ph type="sldImg" idx="2"/>
          </p:nvPr>
        </p:nvSpPr>
        <p:spPr bwMode="auto">
          <a:xfrm>
            <a:off x="931863" y="741363"/>
            <a:ext cx="4935537" cy="370205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09925" name="Rectangle 5"/>
          <p:cNvSpPr>
            <a:spLocks noGrp="1" noChangeArrowheads="1"/>
          </p:cNvSpPr>
          <p:nvPr>
            <p:ph type="body" sz="quarter" idx="3"/>
          </p:nvPr>
        </p:nvSpPr>
        <p:spPr bwMode="auto">
          <a:xfrm>
            <a:off x="679450" y="4691063"/>
            <a:ext cx="5438775" cy="44434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9926" name="Rectangle 6"/>
          <p:cNvSpPr>
            <a:spLocks noGrp="1" noChangeArrowheads="1"/>
          </p:cNvSpPr>
          <p:nvPr>
            <p:ph type="ftr" sz="quarter" idx="4"/>
          </p:nvPr>
        </p:nvSpPr>
        <p:spPr bwMode="auto">
          <a:xfrm>
            <a:off x="0" y="9378950"/>
            <a:ext cx="2946400"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charset="0"/>
              </a:defRPr>
            </a:lvl1pPr>
          </a:lstStyle>
          <a:p>
            <a:pPr>
              <a:defRPr/>
            </a:pPr>
            <a:endParaRPr lang="en-US" altLang="zh-CN"/>
          </a:p>
        </p:txBody>
      </p:sp>
      <p:sp>
        <p:nvSpPr>
          <p:cNvPr id="209927" name="Rectangle 7"/>
          <p:cNvSpPr>
            <a:spLocks noGrp="1" noChangeArrowheads="1"/>
          </p:cNvSpPr>
          <p:nvPr>
            <p:ph type="sldNum" sz="quarter" idx="5"/>
          </p:nvPr>
        </p:nvSpPr>
        <p:spPr bwMode="auto">
          <a:xfrm>
            <a:off x="3849688" y="9378950"/>
            <a:ext cx="2946400"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2F65257B-888D-47A6-888A-402FB565835F}" type="slidenum">
              <a:rPr lang="en-US" altLang="zh-CN"/>
              <a:pPr>
                <a:defRPr/>
              </a:pPr>
              <a:t>‹#›</a:t>
            </a:fld>
            <a:endParaRPr lang="en-US" altLang="zh-CN"/>
          </a:p>
        </p:txBody>
      </p:sp>
    </p:spTree>
    <p:extLst>
      <p:ext uri="{BB962C8B-B14F-4D97-AF65-F5344CB8AC3E}">
        <p14:creationId xmlns:p14="http://schemas.microsoft.com/office/powerpoint/2010/main" val="35212516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fld id="{1663F88B-6D4E-49CF-9380-CA2E712846E7}" type="slidenum">
              <a:rPr lang="en-US" altLang="zh-CN" smtClean="0">
                <a:latin typeface="Arial" charset="0"/>
              </a:rPr>
              <a:pPr eaLnBrk="1" hangingPunct="1"/>
              <a:t>1</a:t>
            </a:fld>
            <a:endParaRPr lang="en-US" altLang="zh-CN">
              <a:latin typeface="Arial" charset="0"/>
            </a:endParaRPr>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2F65257B-888D-47A6-888A-402FB565835F}" type="slidenum">
              <a:rPr lang="en-US" altLang="zh-CN" smtClean="0"/>
              <a:pPr>
                <a:defRPr/>
              </a:pPr>
              <a:t>58</a:t>
            </a:fld>
            <a:endParaRPr lang="en-US" altLang="zh-CN"/>
          </a:p>
        </p:txBody>
      </p:sp>
    </p:spTree>
    <p:extLst>
      <p:ext uri="{BB962C8B-B14F-4D97-AF65-F5344CB8AC3E}">
        <p14:creationId xmlns:p14="http://schemas.microsoft.com/office/powerpoint/2010/main" val="28988973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Oval 6"/>
          <p:cNvSpPr>
            <a:spLocks noChangeArrowheads="1"/>
          </p:cNvSpPr>
          <p:nvPr/>
        </p:nvSpPr>
        <p:spPr bwMode="auto">
          <a:xfrm>
            <a:off x="228600" y="1628800"/>
            <a:ext cx="2514600" cy="2514600"/>
          </a:xfrm>
          <a:prstGeom prst="ellipse">
            <a:avLst/>
          </a:prstGeom>
          <a:noFill/>
          <a:ln w="12700">
            <a:solidFill>
              <a:schemeClr val="accent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zh-CN">
              <a:latin typeface="Times New Roman" pitchFamily="18" charset="0"/>
              <a:cs typeface="Times New Roman" pitchFamily="18" charset="0"/>
            </a:endParaRPr>
          </a:p>
        </p:txBody>
      </p:sp>
      <p:sp>
        <p:nvSpPr>
          <p:cNvPr id="5" name="Rectangle 7"/>
          <p:cNvSpPr>
            <a:spLocks noChangeArrowheads="1"/>
          </p:cNvSpPr>
          <p:nvPr/>
        </p:nvSpPr>
        <p:spPr bwMode="hidden">
          <a:xfrm>
            <a:off x="0" y="2204864"/>
            <a:ext cx="4724400" cy="1512168"/>
          </a:xfrm>
          <a:prstGeom prst="rect">
            <a:avLst/>
          </a:prstGeom>
          <a:solidFill>
            <a:schemeClr val="accent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zh-CN" sz="2400">
              <a:latin typeface="Times New Roman" pitchFamily="18" charset="0"/>
              <a:cs typeface="Times New Roman" pitchFamily="18" charset="0"/>
            </a:endParaRPr>
          </a:p>
        </p:txBody>
      </p:sp>
      <p:sp>
        <p:nvSpPr>
          <p:cNvPr id="6" name="Rectangle 8"/>
          <p:cNvSpPr>
            <a:spLocks noChangeArrowheads="1"/>
          </p:cNvSpPr>
          <p:nvPr/>
        </p:nvSpPr>
        <p:spPr bwMode="hidden">
          <a:xfrm>
            <a:off x="3962400" y="2204864"/>
            <a:ext cx="4724400" cy="1512168"/>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zh-CN" sz="2400">
              <a:latin typeface="Times New Roman" pitchFamily="18" charset="0"/>
              <a:cs typeface="Times New Roman" pitchFamily="18" charset="0"/>
            </a:endParaRPr>
          </a:p>
        </p:txBody>
      </p:sp>
      <p:pic>
        <p:nvPicPr>
          <p:cNvPr id="7" name="Picture 10" descr="tow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2088" y="188913"/>
            <a:ext cx="1990725" cy="1095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11" descr="NJU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52413" y="260350"/>
            <a:ext cx="2303462" cy="904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68413"/>
            <a:ext cx="9117013" cy="28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89442" name="Rectangle 2"/>
          <p:cNvSpPr>
            <a:spLocks noGrp="1" noChangeArrowheads="1"/>
          </p:cNvSpPr>
          <p:nvPr>
            <p:ph type="subTitle" idx="1"/>
          </p:nvPr>
        </p:nvSpPr>
        <p:spPr>
          <a:xfrm>
            <a:off x="2915816" y="4725144"/>
            <a:ext cx="5184775" cy="1336675"/>
          </a:xfrm>
        </p:spPr>
        <p:txBody>
          <a:bodyPr/>
          <a:lstStyle>
            <a:lvl1pPr marL="0" indent="0">
              <a:buFont typeface="Wingdings" pitchFamily="2" charset="2"/>
              <a:buNone/>
              <a:defRPr>
                <a:latin typeface="Times New Roman" pitchFamily="18" charset="0"/>
                <a:cs typeface="Times New Roman" pitchFamily="18" charset="0"/>
              </a:defRPr>
            </a:lvl1pPr>
          </a:lstStyle>
          <a:p>
            <a:r>
              <a:rPr lang="zh-CN" altLang="en-US" dirty="0"/>
              <a:t>单击此处编辑母版副标题样式</a:t>
            </a:r>
          </a:p>
        </p:txBody>
      </p:sp>
      <p:sp>
        <p:nvSpPr>
          <p:cNvPr id="189449" name="Rectangle 9"/>
          <p:cNvSpPr>
            <a:spLocks noGrp="1" noChangeArrowheads="1"/>
          </p:cNvSpPr>
          <p:nvPr>
            <p:ph type="ctrTitle"/>
          </p:nvPr>
        </p:nvSpPr>
        <p:spPr>
          <a:xfrm>
            <a:off x="1021556" y="2208946"/>
            <a:ext cx="7405688" cy="1600200"/>
          </a:xfrm>
        </p:spPr>
        <p:txBody>
          <a:bodyPr anchor="ctr"/>
          <a:lstStyle>
            <a:lvl1pPr>
              <a:defRPr sz="3600" b="1">
                <a:effectLst>
                  <a:outerShdw blurRad="38100" dist="38100" dir="2700000" algn="tl">
                    <a:srgbClr val="000000">
                      <a:alpha val="43137"/>
                    </a:srgbClr>
                  </a:outerShdw>
                </a:effectLst>
                <a:latin typeface="Times New Roman" pitchFamily="18" charset="0"/>
                <a:cs typeface="Times New Roman" pitchFamily="18" charset="0"/>
              </a:defRPr>
            </a:lvl1pPr>
          </a:lstStyle>
          <a:p>
            <a:r>
              <a:rPr lang="zh-CN" altLang="en-US" dirty="0"/>
              <a:t>单击此处编辑母版标题样式</a:t>
            </a:r>
          </a:p>
        </p:txBody>
      </p:sp>
    </p:spTree>
    <p:extLst>
      <p:ext uri="{BB962C8B-B14F-4D97-AF65-F5344CB8AC3E}">
        <p14:creationId xmlns:p14="http://schemas.microsoft.com/office/powerpoint/2010/main" val="2324376684"/>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755576" y="404664"/>
            <a:ext cx="7357564" cy="576262"/>
          </a:xfrm>
        </p:spPr>
        <p:txBody>
          <a:bodyPr/>
          <a:lstStyle/>
          <a:p>
            <a:r>
              <a:rPr lang="zh-CN" altLang="en-US" dirty="0"/>
              <a:t>单击此编辑母版标题样式处</a:t>
            </a:r>
          </a:p>
        </p:txBody>
      </p:sp>
      <p:sp>
        <p:nvSpPr>
          <p:cNvPr id="3" name="内容占位符 2"/>
          <p:cNvSpPr>
            <a:spLocks noGrp="1"/>
          </p:cNvSpPr>
          <p:nvPr>
            <p:ph idx="1"/>
          </p:nvPr>
        </p:nvSpPr>
        <p:spPr>
          <a:xfrm>
            <a:off x="179512" y="1340768"/>
            <a:ext cx="8856984" cy="4968552"/>
          </a:xfrm>
        </p:spPr>
        <p:txBody>
          <a:bodyPr/>
          <a:lstStyle>
            <a:lvl1pPr>
              <a:spcBef>
                <a:spcPts val="0"/>
              </a:spcBef>
              <a:defRPr b="1">
                <a:effectLst/>
                <a:latin typeface="Times New Roman" pitchFamily="18" charset="0"/>
                <a:cs typeface="Times New Roman" pitchFamily="18" charset="0"/>
              </a:defRPr>
            </a:lvl1pPr>
            <a:lvl2pPr>
              <a:spcBef>
                <a:spcPts val="0"/>
              </a:spcBef>
              <a:defRPr b="1">
                <a:latin typeface="华文新魏"/>
                <a:ea typeface="华文新魏"/>
                <a:cs typeface="华文新魏"/>
              </a:defRPr>
            </a:lvl2pPr>
            <a:lvl3pPr>
              <a:spcBef>
                <a:spcPts val="0"/>
              </a:spcBef>
              <a:defRPr b="1">
                <a:latin typeface="Times New Roman" pitchFamily="18" charset="0"/>
                <a:cs typeface="Times New Roman" pitchFamily="18" charset="0"/>
              </a:defRPr>
            </a:lvl3pPr>
            <a:lvl4pPr>
              <a:spcBef>
                <a:spcPts val="0"/>
              </a:spcBef>
              <a:defRPr b="1">
                <a:latin typeface="Times New Roman" pitchFamily="18" charset="0"/>
                <a:cs typeface="Times New Roman" pitchFamily="18" charset="0"/>
              </a:defRPr>
            </a:lvl4pPr>
            <a:lvl5pPr>
              <a:spcBef>
                <a:spcPts val="0"/>
              </a:spcBef>
              <a:defRPr b="1">
                <a:latin typeface="Times New Roman" pitchFamily="18" charset="0"/>
                <a:cs typeface="Times New Roman"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灯片编号占位符 3"/>
          <p:cNvSpPr>
            <a:spLocks noGrp="1"/>
          </p:cNvSpPr>
          <p:nvPr>
            <p:ph type="sldNum" sz="quarter" idx="10"/>
          </p:nvPr>
        </p:nvSpPr>
        <p:spPr>
          <a:xfrm>
            <a:off x="8532813" y="6428184"/>
            <a:ext cx="586408" cy="457200"/>
          </a:xfrm>
        </p:spPr>
        <p:txBody>
          <a:bodyPr/>
          <a:lstStyle/>
          <a:p>
            <a:fld id="{D6D231FB-BE32-466D-9578-B7FA97B8D282}" type="slidenum">
              <a:rPr lang="en-US" altLang="zh-CN"/>
              <a:pPr/>
              <a:t>‹#›</a:t>
            </a:fld>
            <a:endParaRPr lang="en-US" altLang="zh-CN" dirty="0"/>
          </a:p>
        </p:txBody>
      </p:sp>
    </p:spTree>
    <p:extLst>
      <p:ext uri="{BB962C8B-B14F-4D97-AF65-F5344CB8AC3E}">
        <p14:creationId xmlns:p14="http://schemas.microsoft.com/office/powerpoint/2010/main" val="3057860716"/>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1125538"/>
            <a:ext cx="2133600" cy="101600"/>
          </a:xfrm>
          <a:prstGeom prst="rect">
            <a:avLst/>
          </a:prstGeom>
          <a:solidFill>
            <a:schemeClr val="accent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zh-CN" sz="2400"/>
          </a:p>
        </p:txBody>
      </p:sp>
      <p:sp>
        <p:nvSpPr>
          <p:cNvPr id="1027" name="Rectangle 3"/>
          <p:cNvSpPr>
            <a:spLocks noChangeArrowheads="1"/>
          </p:cNvSpPr>
          <p:nvPr/>
        </p:nvSpPr>
        <p:spPr bwMode="auto">
          <a:xfrm>
            <a:off x="1447800" y="1125538"/>
            <a:ext cx="7239000" cy="101600"/>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zh-CN" sz="2400"/>
          </a:p>
        </p:txBody>
      </p:sp>
      <p:sp>
        <p:nvSpPr>
          <p:cNvPr id="1028" name="Rectangle 4"/>
          <p:cNvSpPr>
            <a:spLocks noGrp="1" noChangeArrowheads="1"/>
          </p:cNvSpPr>
          <p:nvPr>
            <p:ph type="title"/>
          </p:nvPr>
        </p:nvSpPr>
        <p:spPr bwMode="auto">
          <a:xfrm>
            <a:off x="813633" y="404813"/>
            <a:ext cx="7357564" cy="576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a:t>单击此处编辑母版标题样式</a:t>
            </a:r>
          </a:p>
        </p:txBody>
      </p:sp>
      <p:sp>
        <p:nvSpPr>
          <p:cNvPr id="1029" name="Rectangle 5"/>
          <p:cNvSpPr>
            <a:spLocks noGrp="1" noChangeArrowheads="1"/>
          </p:cNvSpPr>
          <p:nvPr>
            <p:ph type="body" idx="1"/>
          </p:nvPr>
        </p:nvSpPr>
        <p:spPr bwMode="auto">
          <a:xfrm>
            <a:off x="179512" y="1327268"/>
            <a:ext cx="8784975" cy="50250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1030" name="Picture 6" descr="tow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17779" y="101377"/>
            <a:ext cx="1990725" cy="1095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32" name="Picture 10"/>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499" y="6424761"/>
            <a:ext cx="9117012" cy="28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33" name="Picture 11" descr="校徽"/>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414" y="261938"/>
            <a:ext cx="665162" cy="790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Rectangle 5"/>
          <p:cNvSpPr>
            <a:spLocks noGrp="1" noChangeArrowheads="1"/>
          </p:cNvSpPr>
          <p:nvPr>
            <p:ph type="sldNum" sz="quarter" idx="4"/>
          </p:nvPr>
        </p:nvSpPr>
        <p:spPr>
          <a:xfrm>
            <a:off x="8532813" y="6428184"/>
            <a:ext cx="586408" cy="457200"/>
          </a:xfrm>
          <a:prstGeom prst="rect">
            <a:avLst/>
          </a:prstGeom>
        </p:spPr>
        <p:txBody>
          <a:bodyPr/>
          <a:lstStyle>
            <a:lvl1pPr>
              <a:defRPr b="1">
                <a:solidFill>
                  <a:srgbClr val="0000CC"/>
                </a:solidFill>
                <a:latin typeface="Times New Roman" pitchFamily="18" charset="0"/>
                <a:cs typeface="Times New Roman" pitchFamily="18" charset="0"/>
              </a:defRPr>
            </a:lvl1pPr>
          </a:lstStyle>
          <a:p>
            <a:pPr>
              <a:defRPr/>
            </a:pPr>
            <a:fld id="{7A2B9967-6818-474F-95A7-40AE71F6EFEC}" type="slidenum">
              <a:rPr lang="en-US" altLang="zh-CN" smtClean="0"/>
              <a:pPr>
                <a:defRPr/>
              </a:pPr>
              <a:t>‹#›</a:t>
            </a:fld>
            <a:endParaRPr lang="en-US" altLang="zh-CN" dirty="0"/>
          </a:p>
        </p:txBody>
      </p:sp>
    </p:spTree>
  </p:cSld>
  <p:clrMap bg1="lt1" tx1="dk1" bg2="lt2" tx2="dk2" accent1="accent1" accent2="accent2" accent3="accent3" accent4="accent4" accent5="accent5" accent6="accent6" hlink="hlink" folHlink="folHlink"/>
  <p:sldLayoutIdLst>
    <p:sldLayoutId id="2147484028" r:id="rId1"/>
    <p:sldLayoutId id="2147484027" r:id="rId2"/>
  </p:sldLayoutIdLst>
  <p:transition spd="slow">
    <p:wipe/>
  </p:transition>
  <p:hf hdr="0" ftr="0"/>
  <p:txStyles>
    <p:title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charset="0"/>
          <a:ea typeface="宋体" pitchFamily="2" charset="-122"/>
        </a:defRPr>
      </a:lvl2pPr>
      <a:lvl3pPr algn="ctr" rtl="0" eaLnBrk="0" fontAlgn="base" hangingPunct="0">
        <a:spcBef>
          <a:spcPct val="0"/>
        </a:spcBef>
        <a:spcAft>
          <a:spcPct val="0"/>
        </a:spcAft>
        <a:defRPr sz="3200">
          <a:solidFill>
            <a:schemeClr val="tx1"/>
          </a:solidFill>
          <a:latin typeface="Arial" charset="0"/>
          <a:ea typeface="宋体" pitchFamily="2" charset="-122"/>
        </a:defRPr>
      </a:lvl3pPr>
      <a:lvl4pPr algn="ctr" rtl="0" eaLnBrk="0" fontAlgn="base" hangingPunct="0">
        <a:spcBef>
          <a:spcPct val="0"/>
        </a:spcBef>
        <a:spcAft>
          <a:spcPct val="0"/>
        </a:spcAft>
        <a:defRPr sz="3200">
          <a:solidFill>
            <a:schemeClr val="tx1"/>
          </a:solidFill>
          <a:latin typeface="Arial" charset="0"/>
          <a:ea typeface="宋体" pitchFamily="2" charset="-122"/>
        </a:defRPr>
      </a:lvl4pPr>
      <a:lvl5pPr algn="ctr" rtl="0" eaLnBrk="0" fontAlgn="base" hangingPunct="0">
        <a:spcBef>
          <a:spcPct val="0"/>
        </a:spcBef>
        <a:spcAft>
          <a:spcPct val="0"/>
        </a:spcAft>
        <a:defRPr sz="3200">
          <a:solidFill>
            <a:schemeClr val="tx1"/>
          </a:solidFill>
          <a:latin typeface="Arial" charset="0"/>
          <a:ea typeface="宋体" pitchFamily="2" charset="-122"/>
        </a:defRPr>
      </a:lvl5pPr>
      <a:lvl6pPr marL="457200" algn="ctr" rtl="0" fontAlgn="base">
        <a:spcBef>
          <a:spcPct val="0"/>
        </a:spcBef>
        <a:spcAft>
          <a:spcPct val="0"/>
        </a:spcAft>
        <a:defRPr sz="3200">
          <a:solidFill>
            <a:schemeClr val="tx1"/>
          </a:solidFill>
          <a:latin typeface="Arial" charset="0"/>
          <a:ea typeface="宋体" pitchFamily="2" charset="-122"/>
        </a:defRPr>
      </a:lvl6pPr>
      <a:lvl7pPr marL="914400" algn="ctr" rtl="0" fontAlgn="base">
        <a:spcBef>
          <a:spcPct val="0"/>
        </a:spcBef>
        <a:spcAft>
          <a:spcPct val="0"/>
        </a:spcAft>
        <a:defRPr sz="3200">
          <a:solidFill>
            <a:schemeClr val="tx1"/>
          </a:solidFill>
          <a:latin typeface="Arial" charset="0"/>
          <a:ea typeface="宋体" pitchFamily="2" charset="-122"/>
        </a:defRPr>
      </a:lvl7pPr>
      <a:lvl8pPr marL="1371600" algn="ctr" rtl="0" fontAlgn="base">
        <a:spcBef>
          <a:spcPct val="0"/>
        </a:spcBef>
        <a:spcAft>
          <a:spcPct val="0"/>
        </a:spcAft>
        <a:defRPr sz="3200">
          <a:solidFill>
            <a:schemeClr val="tx1"/>
          </a:solidFill>
          <a:latin typeface="Arial" charset="0"/>
          <a:ea typeface="宋体" pitchFamily="2" charset="-122"/>
        </a:defRPr>
      </a:lvl8pPr>
      <a:lvl9pPr marL="1828800" algn="ctr" rtl="0" fontAlgn="base">
        <a:spcBef>
          <a:spcPct val="0"/>
        </a:spcBef>
        <a:spcAft>
          <a:spcPct val="0"/>
        </a:spcAft>
        <a:defRPr sz="3200">
          <a:solidFill>
            <a:schemeClr val="tx1"/>
          </a:solidFill>
          <a:latin typeface="Arial" charset="0"/>
          <a:ea typeface="宋体" pitchFamily="2" charset="-122"/>
        </a:defRPr>
      </a:lvl9pPr>
    </p:titleStyle>
    <p:bodyStyle>
      <a:lvl1pPr marL="447675" indent="-447675" algn="l" rtl="0" eaLnBrk="0" fontAlgn="base" hangingPunct="0">
        <a:spcBef>
          <a:spcPts val="300"/>
        </a:spcBef>
        <a:spcAft>
          <a:spcPct val="0"/>
        </a:spcAft>
        <a:buClr>
          <a:srgbClr val="CC6600"/>
        </a:buClr>
        <a:buSzPct val="70000"/>
        <a:buFont typeface="Wingdings" pitchFamily="2" charset="2"/>
        <a:buChar char="n"/>
        <a:defRPr sz="2800" b="1">
          <a:solidFill>
            <a:schemeClr val="tx1"/>
          </a:solidFill>
          <a:effectLst>
            <a:outerShdw blurRad="38100" dist="38100" dir="2700000" algn="tl">
              <a:srgbClr val="000000">
                <a:alpha val="43137"/>
              </a:srgbClr>
            </a:outerShdw>
          </a:effectLst>
          <a:latin typeface="华文新魏"/>
          <a:ea typeface="华文新魏"/>
          <a:cs typeface="华文新魏"/>
        </a:defRPr>
      </a:lvl1pPr>
      <a:lvl2pPr marL="889000" indent="-439738" algn="l" rtl="0" eaLnBrk="0" fontAlgn="base" hangingPunct="0">
        <a:spcBef>
          <a:spcPts val="300"/>
        </a:spcBef>
        <a:spcAft>
          <a:spcPct val="0"/>
        </a:spcAft>
        <a:buClr>
          <a:schemeClr val="hlink"/>
        </a:buClr>
        <a:buSzPct val="65000"/>
        <a:buFont typeface="Wingdings" pitchFamily="2" charset="2"/>
        <a:buChar char="¡"/>
        <a:defRPr sz="2400" b="1">
          <a:solidFill>
            <a:schemeClr val="tx1"/>
          </a:solidFill>
          <a:latin typeface="Times New Roman" pitchFamily="18" charset="0"/>
          <a:ea typeface="+mn-ea"/>
          <a:cs typeface="Times New Roman" pitchFamily="18" charset="0"/>
        </a:defRPr>
      </a:lvl2pPr>
      <a:lvl3pPr marL="1293813" indent="-403225" algn="l" rtl="0" eaLnBrk="0" fontAlgn="base" hangingPunct="0">
        <a:spcBef>
          <a:spcPts val="300"/>
        </a:spcBef>
        <a:spcAft>
          <a:spcPct val="0"/>
        </a:spcAft>
        <a:buClr>
          <a:schemeClr val="accent1"/>
        </a:buClr>
        <a:buSzPct val="70000"/>
        <a:buFont typeface="Wingdings" pitchFamily="2" charset="2"/>
        <a:buChar char="n"/>
        <a:defRPr sz="2000" b="0">
          <a:solidFill>
            <a:schemeClr val="tx1"/>
          </a:solidFill>
          <a:latin typeface="Times New Roman" pitchFamily="18" charset="0"/>
          <a:ea typeface="+mn-ea"/>
          <a:cs typeface="Times New Roman" pitchFamily="18" charset="0"/>
        </a:defRPr>
      </a:lvl3pPr>
      <a:lvl4pPr marL="1681163" indent="-385763" algn="l" rtl="0" eaLnBrk="0" fontAlgn="base" hangingPunct="0">
        <a:spcBef>
          <a:spcPts val="300"/>
        </a:spcBef>
        <a:spcAft>
          <a:spcPct val="0"/>
        </a:spcAft>
        <a:buClr>
          <a:schemeClr val="hlink"/>
        </a:buClr>
        <a:buSzPct val="75000"/>
        <a:buFont typeface="Wingdings" pitchFamily="2" charset="2"/>
        <a:buChar char="¡"/>
        <a:defRPr sz="2000" b="0">
          <a:solidFill>
            <a:schemeClr val="tx1"/>
          </a:solidFill>
          <a:latin typeface="Times New Roman" pitchFamily="18" charset="0"/>
          <a:ea typeface="+mn-ea"/>
          <a:cs typeface="Times New Roman" pitchFamily="18" charset="0"/>
        </a:defRPr>
      </a:lvl4pPr>
      <a:lvl5pPr marL="2070100" indent="-387350" algn="l" rtl="0" eaLnBrk="0" fontAlgn="base" hangingPunct="0">
        <a:spcBef>
          <a:spcPts val="300"/>
        </a:spcBef>
        <a:spcAft>
          <a:spcPct val="0"/>
        </a:spcAft>
        <a:buClr>
          <a:schemeClr val="accent1"/>
        </a:buClr>
        <a:buSzPct val="70000"/>
        <a:buFont typeface="Wingdings" pitchFamily="2" charset="2"/>
        <a:buChar char="n"/>
        <a:defRPr sz="1600" b="0">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ctrTitle"/>
          </p:nvPr>
        </p:nvSpPr>
        <p:spPr>
          <a:xfrm>
            <a:off x="395288" y="2420888"/>
            <a:ext cx="8641208" cy="1152128"/>
          </a:xfrm>
        </p:spPr>
        <p:txBody>
          <a:bodyPr/>
          <a:lstStyle/>
          <a:p>
            <a:pPr eaLnBrk="1" hangingPunct="1"/>
            <a:r>
              <a:rPr lang="zh-CN" altLang="en-US" sz="4800" b="1" dirty="0">
                <a:solidFill>
                  <a:srgbClr val="0000CC"/>
                </a:solidFill>
              </a:rPr>
              <a:t>第五章 设备管理</a:t>
            </a:r>
            <a:endParaRPr lang="zh-CN" altLang="zh-CN" sz="4800" b="1" dirty="0">
              <a:solidFill>
                <a:srgbClr val="0000CC"/>
              </a:solidFill>
            </a:endParaRPr>
          </a:p>
        </p:txBody>
      </p:sp>
      <p:sp>
        <p:nvSpPr>
          <p:cNvPr id="6" name="矩形 1"/>
          <p:cNvSpPr>
            <a:spLocks noChangeArrowheads="1"/>
          </p:cNvSpPr>
          <p:nvPr/>
        </p:nvSpPr>
        <p:spPr bwMode="auto">
          <a:xfrm>
            <a:off x="683568" y="4941888"/>
            <a:ext cx="7848871" cy="13849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zh-CN" altLang="en-US" sz="2800" b="1" dirty="0">
                <a:solidFill>
                  <a:srgbClr val="0000FF"/>
                </a:solidFill>
                <a:latin typeface="华文新魏"/>
                <a:ea typeface="华文新魏"/>
                <a:cs typeface="华文新魏"/>
              </a:rPr>
              <a:t>叶保留</a:t>
            </a:r>
            <a:endParaRPr lang="en-US" altLang="zh-CN" sz="2800" b="1" dirty="0">
              <a:solidFill>
                <a:srgbClr val="0000FF"/>
              </a:solidFill>
              <a:latin typeface="华文新魏"/>
              <a:ea typeface="华文新魏"/>
              <a:cs typeface="华文新魏"/>
            </a:endParaRPr>
          </a:p>
          <a:p>
            <a:r>
              <a:rPr lang="en-US" altLang="zh-CN" sz="2800" b="1" dirty="0" err="1">
                <a:solidFill>
                  <a:srgbClr val="0000FF"/>
                </a:solidFill>
                <a:latin typeface="华文新魏"/>
                <a:ea typeface="华文新魏"/>
                <a:cs typeface="华文新魏"/>
              </a:rPr>
              <a:t>yebl@nju.edu.cn</a:t>
            </a:r>
            <a:endParaRPr lang="en-US" altLang="zh-CN" sz="2800" b="1" dirty="0">
              <a:solidFill>
                <a:srgbClr val="0000FF"/>
              </a:solidFill>
              <a:latin typeface="华文新魏"/>
              <a:ea typeface="华文新魏"/>
              <a:cs typeface="华文新魏"/>
            </a:endParaRPr>
          </a:p>
          <a:p>
            <a:r>
              <a:rPr lang="zh-CN" altLang="en-US" sz="2800" b="1" dirty="0">
                <a:solidFill>
                  <a:srgbClr val="0000FF"/>
                </a:solidFill>
                <a:latin typeface="华文新魏"/>
                <a:ea typeface="华文新魏"/>
                <a:cs typeface="华文新魏"/>
              </a:rPr>
              <a:t>南京大学</a:t>
            </a:r>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中断方式性能特点</a:t>
            </a:r>
            <a:endParaRPr kumimoji="1" lang="zh-CN" altLang="en-US" dirty="0"/>
          </a:p>
        </p:txBody>
      </p:sp>
      <p:sp>
        <p:nvSpPr>
          <p:cNvPr id="3" name="内容占位符 2"/>
          <p:cNvSpPr>
            <a:spLocks noGrp="1"/>
          </p:cNvSpPr>
          <p:nvPr>
            <p:ph idx="1"/>
          </p:nvPr>
        </p:nvSpPr>
        <p:spPr>
          <a:xfrm>
            <a:off x="0" y="1340768"/>
            <a:ext cx="9036496" cy="5112568"/>
          </a:xfrm>
        </p:spPr>
        <p:txBody>
          <a:bodyPr/>
          <a:lstStyle/>
          <a:p>
            <a:pPr eaLnBrk="1" hangingPunct="1"/>
            <a:r>
              <a:rPr lang="zh-CN" altLang="zh-CN" dirty="0">
                <a:latin typeface="华文新魏"/>
                <a:cs typeface="华文新魏"/>
              </a:rPr>
              <a:t>程序中断方式</a:t>
            </a:r>
            <a:r>
              <a:rPr lang="en-US" altLang="zh-CN" dirty="0">
                <a:latin typeface="华文新魏"/>
                <a:cs typeface="华文新魏"/>
              </a:rPr>
              <a:t>I/O</a:t>
            </a:r>
            <a:r>
              <a:rPr lang="zh-CN" altLang="zh-CN" dirty="0">
                <a:latin typeface="华文新魏"/>
                <a:cs typeface="华文新魏"/>
              </a:rPr>
              <a:t>不必忙式轮询设备的准备情况，</a:t>
            </a:r>
            <a:r>
              <a:rPr lang="en-US" altLang="zh-CN" dirty="0">
                <a:latin typeface="华文新魏"/>
                <a:cs typeface="华文新魏"/>
              </a:rPr>
              <a:t>CPU</a:t>
            </a:r>
            <a:r>
              <a:rPr lang="zh-CN" altLang="zh-CN" dirty="0">
                <a:latin typeface="华文新魏"/>
                <a:cs typeface="华文新魏"/>
              </a:rPr>
              <a:t>和设备可实现部分并行操作</a:t>
            </a:r>
            <a:endParaRPr lang="en-US" altLang="zh-CN" dirty="0">
              <a:latin typeface="华文新魏"/>
              <a:cs typeface="华文新魏"/>
            </a:endParaRPr>
          </a:p>
          <a:p>
            <a:pPr lvl="1" eaLnBrk="1" hangingPunct="1"/>
            <a:r>
              <a:rPr lang="zh-CN" altLang="zh-CN" dirty="0"/>
              <a:t>与程序查询</a:t>
            </a:r>
            <a:r>
              <a:rPr lang="en-US" altLang="zh-CN" dirty="0"/>
              <a:t>I/O</a:t>
            </a:r>
            <a:r>
              <a:rPr lang="zh-CN" altLang="zh-CN" dirty="0"/>
              <a:t>串行工作方式相比，</a:t>
            </a:r>
            <a:r>
              <a:rPr lang="en-US" altLang="zh-CN" dirty="0"/>
              <a:t>CPU</a:t>
            </a:r>
            <a:r>
              <a:rPr lang="zh-CN" altLang="zh-CN" dirty="0"/>
              <a:t>资源更充分利用 </a:t>
            </a:r>
            <a:endParaRPr kumimoji="1" lang="zh-CN" altLang="en-US" dirty="0"/>
          </a:p>
          <a:p>
            <a:pPr eaLnBrk="1" hangingPunct="1"/>
            <a:r>
              <a:rPr lang="zh-CN" altLang="zh-CN" dirty="0">
                <a:latin typeface="华文新魏"/>
                <a:cs typeface="华文新魏"/>
              </a:rPr>
              <a:t>设备控制器的</a:t>
            </a:r>
            <a:r>
              <a:rPr lang="zh-CN" altLang="zh-CN" dirty="0">
                <a:solidFill>
                  <a:srgbClr val="0000FF"/>
                </a:solidFill>
                <a:latin typeface="华文新魏"/>
                <a:cs typeface="华文新魏"/>
              </a:rPr>
              <a:t>数据缓冲区</a:t>
            </a:r>
            <a:r>
              <a:rPr lang="zh-CN" altLang="en-US" dirty="0">
                <a:solidFill>
                  <a:srgbClr val="0000FF"/>
                </a:solidFill>
                <a:latin typeface="华文新魏"/>
                <a:cs typeface="华文新魏"/>
              </a:rPr>
              <a:t>大小</a:t>
            </a:r>
            <a:r>
              <a:rPr lang="zh-CN" altLang="en-US" dirty="0">
                <a:latin typeface="华文新魏"/>
                <a:cs typeface="华文新魏"/>
              </a:rPr>
              <a:t>对中断性能的影响</a:t>
            </a:r>
            <a:endParaRPr lang="en-US" altLang="zh-CN" dirty="0">
              <a:latin typeface="华文新魏"/>
              <a:cs typeface="华文新魏"/>
            </a:endParaRPr>
          </a:p>
          <a:p>
            <a:pPr lvl="1" eaLnBrk="1" hangingPunct="1"/>
            <a:r>
              <a:rPr lang="zh-CN" altLang="zh-CN" dirty="0"/>
              <a:t>当缓冲器装满后便会发生中断，</a:t>
            </a:r>
            <a:r>
              <a:rPr lang="zh-CN" altLang="en-US" dirty="0"/>
              <a:t>导致</a:t>
            </a:r>
            <a:r>
              <a:rPr lang="zh-CN" altLang="zh-CN" dirty="0"/>
              <a:t>数据传输过程中</a:t>
            </a:r>
            <a:r>
              <a:rPr lang="zh-CN" altLang="zh-CN" dirty="0">
                <a:solidFill>
                  <a:srgbClr val="FF0000"/>
                </a:solidFill>
              </a:rPr>
              <a:t>发生中断次数会较多</a:t>
            </a:r>
            <a:r>
              <a:rPr lang="zh-CN" altLang="zh-CN" dirty="0"/>
              <a:t>，这样就</a:t>
            </a:r>
            <a:r>
              <a:rPr lang="zh-CN" altLang="zh-CN" dirty="0">
                <a:solidFill>
                  <a:srgbClr val="FF0000"/>
                </a:solidFill>
              </a:rPr>
              <a:t>耗用大量</a:t>
            </a:r>
            <a:r>
              <a:rPr lang="en-US" altLang="zh-CN" dirty="0">
                <a:solidFill>
                  <a:srgbClr val="FF0000"/>
                </a:solidFill>
              </a:rPr>
              <a:t>CPU</a:t>
            </a:r>
            <a:r>
              <a:rPr lang="zh-CN" altLang="zh-CN" dirty="0">
                <a:solidFill>
                  <a:srgbClr val="FF0000"/>
                </a:solidFill>
              </a:rPr>
              <a:t>时间</a:t>
            </a:r>
            <a:endParaRPr lang="en-US" altLang="zh-CN" dirty="0">
              <a:solidFill>
                <a:srgbClr val="FF0000"/>
              </a:solidFill>
            </a:endParaRPr>
          </a:p>
          <a:p>
            <a:pPr eaLnBrk="1" hangingPunct="1"/>
            <a:r>
              <a:rPr lang="zh-CN" altLang="zh-CN" dirty="0">
                <a:latin typeface="华文新魏"/>
                <a:cs typeface="华文新魏"/>
              </a:rPr>
              <a:t>多设备</a:t>
            </a:r>
            <a:r>
              <a:rPr lang="zh-CN" altLang="en-US" dirty="0">
                <a:latin typeface="华文新魏"/>
                <a:cs typeface="华文新魏"/>
              </a:rPr>
              <a:t>对中断性能的影响</a:t>
            </a:r>
            <a:endParaRPr lang="en-US" altLang="zh-CN" dirty="0">
              <a:latin typeface="华文新魏"/>
              <a:cs typeface="华文新魏"/>
            </a:endParaRPr>
          </a:p>
          <a:p>
            <a:pPr lvl="1" eaLnBrk="1" hangingPunct="1"/>
            <a:r>
              <a:rPr lang="zh-CN" altLang="en-US" dirty="0"/>
              <a:t>所有</a:t>
            </a:r>
            <a:r>
              <a:rPr lang="zh-CN" altLang="zh-CN" dirty="0">
                <a:latin typeface="华文新魏"/>
                <a:cs typeface="华文新魏"/>
              </a:rPr>
              <a:t>设备都通过中断处理方式实现并行工作，会使中断次数急剧增加，造成</a:t>
            </a:r>
            <a:r>
              <a:rPr lang="en-US" altLang="zh-CN" dirty="0">
                <a:solidFill>
                  <a:srgbClr val="FF0000"/>
                </a:solidFill>
                <a:latin typeface="华文新魏"/>
                <a:cs typeface="华文新魏"/>
              </a:rPr>
              <a:t>CPU</a:t>
            </a:r>
            <a:r>
              <a:rPr lang="zh-CN" altLang="zh-CN" dirty="0">
                <a:solidFill>
                  <a:srgbClr val="FF0000"/>
                </a:solidFill>
                <a:latin typeface="华文新魏"/>
                <a:cs typeface="华文新魏"/>
              </a:rPr>
              <a:t>来不及响应</a:t>
            </a:r>
            <a:r>
              <a:rPr lang="zh-CN" altLang="zh-CN" dirty="0">
                <a:latin typeface="华文新魏"/>
                <a:cs typeface="华文新魏"/>
              </a:rPr>
              <a:t>或</a:t>
            </a:r>
            <a:r>
              <a:rPr lang="zh-CN" altLang="zh-CN" dirty="0">
                <a:solidFill>
                  <a:srgbClr val="FF0000"/>
                </a:solidFill>
                <a:latin typeface="华文新魏"/>
                <a:cs typeface="华文新魏"/>
              </a:rPr>
              <a:t>丢失数据现象</a:t>
            </a:r>
            <a:endParaRPr lang="en-US" altLang="zh-CN" dirty="0">
              <a:solidFill>
                <a:srgbClr val="FF0000"/>
              </a:solidFill>
              <a:latin typeface="华文新魏"/>
              <a:cs typeface="华文新魏"/>
            </a:endParaRPr>
          </a:p>
          <a:p>
            <a:pPr eaLnBrk="1" hangingPunct="1"/>
            <a:r>
              <a:rPr lang="zh-CN" altLang="en-US" dirty="0">
                <a:solidFill>
                  <a:srgbClr val="292929"/>
                </a:solidFill>
                <a:latin typeface="华文新魏"/>
                <a:cs typeface="华文新魏"/>
              </a:rPr>
              <a:t>缺陷</a:t>
            </a:r>
            <a:endParaRPr lang="en-US" altLang="zh-CN" dirty="0">
              <a:solidFill>
                <a:srgbClr val="292929"/>
              </a:solidFill>
              <a:latin typeface="华文新魏"/>
              <a:cs typeface="华文新魏"/>
            </a:endParaRPr>
          </a:p>
          <a:p>
            <a:pPr lvl="1" eaLnBrk="1" hangingPunct="1"/>
            <a:r>
              <a:rPr lang="zh-CN" altLang="en-US" dirty="0">
                <a:latin typeface="华文新魏"/>
                <a:cs typeface="华文新魏"/>
              </a:rPr>
              <a:t>响应中断请求后必须暂停现行程序，转入中断处理并参与数据传输</a:t>
            </a:r>
            <a:endParaRPr lang="en-US" altLang="zh-CN" dirty="0">
              <a:latin typeface="华文新魏"/>
              <a:cs typeface="华文新魏"/>
            </a:endParaRPr>
          </a:p>
          <a:p>
            <a:pPr lvl="1" eaLnBrk="1" hangingPunct="1"/>
            <a:r>
              <a:rPr lang="zh-CN" altLang="en-US" dirty="0">
                <a:solidFill>
                  <a:srgbClr val="0000FF"/>
                </a:solidFill>
              </a:rPr>
              <a:t>问题：</a:t>
            </a:r>
            <a:r>
              <a:rPr lang="zh-CN" altLang="en-US" dirty="0">
                <a:solidFill>
                  <a:srgbClr val="FF0000"/>
                </a:solidFill>
                <a:latin typeface="华文新魏"/>
                <a:cs typeface="华文新魏"/>
              </a:rPr>
              <a:t>如何较少</a:t>
            </a:r>
            <a:r>
              <a:rPr lang="en-US" altLang="zh-CN" dirty="0">
                <a:solidFill>
                  <a:srgbClr val="FF0000"/>
                </a:solidFill>
                <a:latin typeface="华文新魏"/>
                <a:cs typeface="华文新魏"/>
              </a:rPr>
              <a:t>CPU</a:t>
            </a:r>
            <a:r>
              <a:rPr lang="zh-CN" altLang="en-US" dirty="0">
                <a:solidFill>
                  <a:srgbClr val="FF0000"/>
                </a:solidFill>
                <a:latin typeface="华文新魏"/>
                <a:cs typeface="华文新魏"/>
              </a:rPr>
              <a:t>的参与</a:t>
            </a:r>
            <a:endParaRPr lang="en-US" altLang="zh-CN" dirty="0">
              <a:solidFill>
                <a:srgbClr val="FF0000"/>
              </a:solidFill>
              <a:latin typeface="华文新魏"/>
              <a:cs typeface="华文新魏"/>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10</a:t>
            </a:fld>
            <a:endParaRPr lang="en-US" altLang="zh-CN" dirty="0"/>
          </a:p>
        </p:txBody>
      </p:sp>
    </p:spTree>
    <p:extLst>
      <p:ext uri="{BB962C8B-B14F-4D97-AF65-F5344CB8AC3E}">
        <p14:creationId xmlns:p14="http://schemas.microsoft.com/office/powerpoint/2010/main" val="2171202486"/>
      </p:ext>
    </p:extLst>
  </p:cSld>
  <p:clrMapOvr>
    <a:masterClrMapping/>
  </p:clrMapOvr>
  <p:transition spd="slow">
    <p:wipe/>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100</a:t>
            </a:fld>
            <a:endParaRPr lang="en-US" altLang="zh-CN" dirty="0"/>
          </a:p>
        </p:txBody>
      </p:sp>
      <p:sp>
        <p:nvSpPr>
          <p:cNvPr id="2" name="标题 1"/>
          <p:cNvSpPr>
            <a:spLocks noGrp="1"/>
          </p:cNvSpPr>
          <p:nvPr>
            <p:ph type="title"/>
          </p:nvPr>
        </p:nvSpPr>
        <p:spPr/>
        <p:txBody>
          <a:bodyPr/>
          <a:lstStyle/>
          <a:p>
            <a:r>
              <a:rPr lang="en-US" altLang="zh-CN" dirty="0">
                <a:latin typeface="华文新魏" charset="0"/>
                <a:ea typeface="华文新魏" charset="0"/>
                <a:cs typeface="华文新魏" charset="0"/>
              </a:rPr>
              <a:t> </a:t>
            </a:r>
            <a:r>
              <a:rPr lang="en-US" altLang="zh-CN" dirty="0" err="1">
                <a:latin typeface="华文新魏" charset="0"/>
                <a:ea typeface="华文新魏" charset="0"/>
                <a:cs typeface="华文新魏" charset="0"/>
              </a:rPr>
              <a:t>file_operations</a:t>
            </a:r>
            <a:endParaRPr kumimoji="1" lang="zh-CN" altLang="en-US" dirty="0"/>
          </a:p>
        </p:txBody>
      </p:sp>
      <p:sp>
        <p:nvSpPr>
          <p:cNvPr id="3" name="内容占位符 2"/>
          <p:cNvSpPr>
            <a:spLocks noGrp="1"/>
          </p:cNvSpPr>
          <p:nvPr>
            <p:ph idx="1"/>
          </p:nvPr>
        </p:nvSpPr>
        <p:spPr/>
        <p:txBody>
          <a:bodyPr/>
          <a:lstStyle/>
          <a:p>
            <a:r>
              <a:rPr lang="zh-CN" altLang="en-US" dirty="0">
                <a:latin typeface="华文新魏" charset="0"/>
                <a:ea typeface="华文新魏" charset="0"/>
                <a:cs typeface="华文新魏" charset="0"/>
              </a:rPr>
              <a:t>在</a:t>
            </a:r>
            <a:r>
              <a:rPr lang="zh-CN" altLang="zh-CN" dirty="0">
                <a:latin typeface="华文新魏" charset="0"/>
                <a:ea typeface="华文新魏" charset="0"/>
                <a:cs typeface="华文新魏" charset="0"/>
              </a:rPr>
              <a:t>内核</a:t>
            </a:r>
            <a:r>
              <a:rPr lang="zh-CN" altLang="en-US" dirty="0">
                <a:latin typeface="华文新魏" charset="0"/>
                <a:ea typeface="华文新魏" charset="0"/>
                <a:cs typeface="华文新魏" charset="0"/>
              </a:rPr>
              <a:t>中，</a:t>
            </a:r>
            <a:r>
              <a:rPr lang="zh-CN" altLang="zh-CN" dirty="0">
                <a:latin typeface="华文新魏" charset="0"/>
                <a:ea typeface="华文新魏" charset="0"/>
                <a:cs typeface="华文新魏" charset="0"/>
              </a:rPr>
              <a:t>通过包含一个指向</a:t>
            </a:r>
            <a:r>
              <a:rPr lang="en-US" altLang="zh-CN" dirty="0" err="1">
                <a:latin typeface="华文新魏" charset="0"/>
                <a:ea typeface="华文新魏" charset="0"/>
                <a:cs typeface="华文新魏" charset="0"/>
              </a:rPr>
              <a:t>file_operations</a:t>
            </a:r>
            <a:r>
              <a:rPr lang="zh-CN" altLang="zh-CN" dirty="0">
                <a:latin typeface="华文新魏" charset="0"/>
                <a:ea typeface="华文新魏" charset="0"/>
                <a:cs typeface="华文新魏" charset="0"/>
              </a:rPr>
              <a:t>结构的</a:t>
            </a:r>
            <a:r>
              <a:rPr lang="en-US" altLang="zh-CN" dirty="0" err="1">
                <a:solidFill>
                  <a:srgbClr val="0000FF"/>
                </a:solidFill>
                <a:latin typeface="华文新魏" charset="0"/>
                <a:ea typeface="华文新魏" charset="0"/>
                <a:cs typeface="华文新魏" charset="0"/>
              </a:rPr>
              <a:t>f_op</a:t>
            </a:r>
            <a:r>
              <a:rPr lang="zh-CN" altLang="zh-CN" dirty="0">
                <a:solidFill>
                  <a:srgbClr val="0000FF"/>
                </a:solidFill>
                <a:latin typeface="华文新魏" charset="0"/>
                <a:ea typeface="华文新魏" charset="0"/>
                <a:cs typeface="华文新魏" charset="0"/>
              </a:rPr>
              <a:t>字段</a:t>
            </a:r>
            <a:r>
              <a:rPr lang="zh-CN" altLang="en-US" dirty="0">
                <a:latin typeface="华文新魏" charset="0"/>
                <a:ea typeface="华文新魏" charset="0"/>
                <a:cs typeface="华文新魏" charset="0"/>
              </a:rPr>
              <a:t>，</a:t>
            </a:r>
            <a:r>
              <a:rPr lang="zh-CN" altLang="zh-CN" dirty="0">
                <a:latin typeface="华文新魏" charset="0"/>
                <a:ea typeface="华文新魏" charset="0"/>
                <a:cs typeface="华文新魏" charset="0"/>
              </a:rPr>
              <a:t>每个打开的设备文件都会与一组文件操作函数相关联</a:t>
            </a:r>
            <a:endParaRPr lang="en-US" altLang="zh-CN" dirty="0">
              <a:latin typeface="华文新魏" charset="0"/>
              <a:ea typeface="华文新魏" charset="0"/>
              <a:cs typeface="华文新魏" charset="0"/>
            </a:endParaRPr>
          </a:p>
          <a:p>
            <a:pPr lvl="1"/>
            <a:r>
              <a:rPr lang="zh-CN" altLang="zh-CN" dirty="0">
                <a:latin typeface="华文新魏" charset="0"/>
                <a:ea typeface="华文新魏" charset="0"/>
                <a:cs typeface="华文新魏" charset="0"/>
              </a:rPr>
              <a:t>如</a:t>
            </a:r>
            <a:r>
              <a:rPr lang="en-US" altLang="zh-CN" dirty="0">
                <a:latin typeface="华文新魏" charset="0"/>
                <a:ea typeface="华文新魏" charset="0"/>
                <a:cs typeface="华文新魏" charset="0"/>
              </a:rPr>
              <a:t>open( )</a:t>
            </a:r>
            <a:r>
              <a:rPr lang="zh-CN" altLang="zh-CN" dirty="0">
                <a:latin typeface="华文新魏" charset="0"/>
                <a:ea typeface="华文新魏" charset="0"/>
                <a:cs typeface="华文新魏" charset="0"/>
              </a:rPr>
              <a:t>、</a:t>
            </a:r>
            <a:r>
              <a:rPr lang="en-US" altLang="zh-CN" dirty="0">
                <a:latin typeface="华文新魏" charset="0"/>
                <a:ea typeface="华文新魏" charset="0"/>
                <a:cs typeface="华文新魏" charset="0"/>
              </a:rPr>
              <a:t>release( )</a:t>
            </a:r>
            <a:r>
              <a:rPr lang="zh-CN" altLang="zh-CN" dirty="0">
                <a:latin typeface="华文新魏" charset="0"/>
                <a:ea typeface="华文新魏" charset="0"/>
                <a:cs typeface="华文新魏" charset="0"/>
              </a:rPr>
              <a:t>、</a:t>
            </a:r>
            <a:r>
              <a:rPr lang="en-US" altLang="zh-CN" dirty="0">
                <a:latin typeface="华文新魏" charset="0"/>
                <a:ea typeface="华文新魏" charset="0"/>
                <a:cs typeface="华文新魏" charset="0"/>
              </a:rPr>
              <a:t>read( )</a:t>
            </a:r>
            <a:r>
              <a:rPr lang="zh-CN" altLang="zh-CN" dirty="0">
                <a:latin typeface="华文新魏" charset="0"/>
                <a:ea typeface="华文新魏" charset="0"/>
                <a:cs typeface="华文新魏" charset="0"/>
              </a:rPr>
              <a:t>、</a:t>
            </a:r>
            <a:r>
              <a:rPr lang="en-US" altLang="zh-CN" dirty="0">
                <a:latin typeface="华文新魏" charset="0"/>
                <a:ea typeface="华文新魏" charset="0"/>
                <a:cs typeface="华文新魏" charset="0"/>
              </a:rPr>
              <a:t>write( )</a:t>
            </a:r>
            <a:r>
              <a:rPr lang="zh-CN" altLang="zh-CN" dirty="0">
                <a:latin typeface="华文新魏" charset="0"/>
                <a:ea typeface="华文新魏" charset="0"/>
                <a:cs typeface="华文新魏" charset="0"/>
              </a:rPr>
              <a:t>、</a:t>
            </a:r>
            <a:r>
              <a:rPr lang="en-US" altLang="zh-CN" dirty="0" err="1">
                <a:latin typeface="华文新魏" charset="0"/>
                <a:ea typeface="华文新魏" charset="0"/>
                <a:cs typeface="华文新魏" charset="0"/>
              </a:rPr>
              <a:t>ioctl</a:t>
            </a:r>
            <a:r>
              <a:rPr lang="en-US" altLang="zh-CN" dirty="0">
                <a:latin typeface="华文新魏" charset="0"/>
                <a:ea typeface="华文新魏" charset="0"/>
                <a:cs typeface="华文新魏" charset="0"/>
              </a:rPr>
              <a:t>( )</a:t>
            </a:r>
            <a:r>
              <a:rPr lang="zh-CN" altLang="zh-CN" dirty="0">
                <a:latin typeface="华文新魏" charset="0"/>
                <a:ea typeface="华文新魏" charset="0"/>
                <a:cs typeface="华文新魏" charset="0"/>
              </a:rPr>
              <a:t>等</a:t>
            </a:r>
            <a:endParaRPr lang="en-US" altLang="zh-CN" dirty="0">
              <a:latin typeface="华文新魏" charset="0"/>
              <a:ea typeface="华文新魏" charset="0"/>
              <a:cs typeface="华文新魏" charset="0"/>
            </a:endParaRPr>
          </a:p>
          <a:p>
            <a:r>
              <a:rPr lang="en-US" altLang="zh-CN" dirty="0" err="1">
                <a:latin typeface="华文新魏" charset="0"/>
                <a:ea typeface="华文新魏" charset="0"/>
                <a:cs typeface="华文新魏" charset="0"/>
              </a:rPr>
              <a:t>file_operations</a:t>
            </a:r>
            <a:r>
              <a:rPr lang="zh-CN" altLang="zh-CN" dirty="0">
                <a:latin typeface="华文新魏" charset="0"/>
                <a:ea typeface="华文新魏" charset="0"/>
                <a:cs typeface="华文新魏" charset="0"/>
              </a:rPr>
              <a:t>结构的</a:t>
            </a:r>
            <a:r>
              <a:rPr lang="zh-CN" altLang="zh-CN" dirty="0">
                <a:solidFill>
                  <a:srgbClr val="FF0000"/>
                </a:solidFill>
                <a:latin typeface="华文新魏" charset="0"/>
                <a:ea typeface="华文新魏" charset="0"/>
                <a:cs typeface="华文新魏" charset="0"/>
              </a:rPr>
              <a:t>每个字段都必须指向驱动程序中实现特定操作的具体函数</a:t>
            </a:r>
            <a:endParaRPr lang="en-US" altLang="zh-CN" dirty="0">
              <a:solidFill>
                <a:srgbClr val="FF0000"/>
              </a:solidFill>
              <a:latin typeface="华文新魏" charset="0"/>
              <a:ea typeface="华文新魏" charset="0"/>
              <a:cs typeface="华文新魏" charset="0"/>
            </a:endParaRPr>
          </a:p>
          <a:p>
            <a:pPr lvl="1"/>
            <a:r>
              <a:rPr lang="zh-CN" altLang="zh-CN" dirty="0">
                <a:latin typeface="华文新魏" charset="0"/>
                <a:ea typeface="华文新魏" charset="0"/>
                <a:cs typeface="华文新魏" charset="0"/>
              </a:rPr>
              <a:t>对于不支持的文件操作，对应字段可以设置为</a:t>
            </a:r>
            <a:r>
              <a:rPr lang="en-US" altLang="zh-CN" dirty="0">
                <a:latin typeface="华文新魏" charset="0"/>
                <a:ea typeface="华文新魏" charset="0"/>
                <a:cs typeface="华文新魏" charset="0"/>
              </a:rPr>
              <a:t>NULL</a:t>
            </a:r>
            <a:r>
              <a:rPr lang="zh-CN" altLang="zh-CN" dirty="0">
                <a:latin typeface="华文新魏" charset="0"/>
                <a:ea typeface="华文新魏" charset="0"/>
                <a:cs typeface="华文新魏" charset="0"/>
              </a:rPr>
              <a:t>值</a:t>
            </a:r>
          </a:p>
          <a:p>
            <a:endParaRPr kumimoji="1" lang="zh-CN" altLang="en-US" dirty="0"/>
          </a:p>
        </p:txBody>
      </p:sp>
    </p:spTree>
    <p:extLst>
      <p:ext uri="{BB962C8B-B14F-4D97-AF65-F5344CB8AC3E}">
        <p14:creationId xmlns:p14="http://schemas.microsoft.com/office/powerpoint/2010/main" val="1672516462"/>
      </p:ext>
    </p:extLst>
  </p:cSld>
  <p:clrMapOvr>
    <a:masterClrMapping/>
  </p:clrMapOvr>
  <p:transition spd="slow">
    <p:wipe/>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101</a:t>
            </a:fld>
            <a:endParaRPr lang="en-US" altLang="zh-CN" dirty="0"/>
          </a:p>
        </p:txBody>
      </p:sp>
      <p:sp>
        <p:nvSpPr>
          <p:cNvPr id="2" name="标题 1"/>
          <p:cNvSpPr>
            <a:spLocks noGrp="1"/>
          </p:cNvSpPr>
          <p:nvPr>
            <p:ph type="title"/>
          </p:nvPr>
        </p:nvSpPr>
        <p:spPr/>
        <p:txBody>
          <a:bodyPr/>
          <a:lstStyle/>
          <a:p>
            <a:r>
              <a:rPr lang="en-US" altLang="zh-CN" dirty="0">
                <a:latin typeface="华文新魏" charset="0"/>
                <a:ea typeface="华文新魏" charset="0"/>
                <a:cs typeface="华文新魏" charset="0"/>
              </a:rPr>
              <a:t>file</a:t>
            </a:r>
            <a:endParaRPr kumimoji="1" lang="zh-CN" altLang="en-US" dirty="0"/>
          </a:p>
        </p:txBody>
      </p:sp>
      <p:sp>
        <p:nvSpPr>
          <p:cNvPr id="5" name="内容占位符 4"/>
          <p:cNvSpPr>
            <a:spLocks noGrp="1"/>
          </p:cNvSpPr>
          <p:nvPr>
            <p:ph idx="1"/>
          </p:nvPr>
        </p:nvSpPr>
        <p:spPr/>
        <p:txBody>
          <a:bodyPr/>
          <a:lstStyle/>
          <a:p>
            <a:r>
              <a:rPr lang="en-US" altLang="zh-CN" dirty="0">
                <a:latin typeface="华文新魏" charset="0"/>
                <a:ea typeface="华文新魏" charset="0"/>
                <a:cs typeface="华文新魏" charset="0"/>
              </a:rPr>
              <a:t>file</a:t>
            </a:r>
            <a:r>
              <a:rPr lang="zh-CN" altLang="zh-CN" dirty="0">
                <a:latin typeface="华文新魏" charset="0"/>
                <a:ea typeface="华文新魏" charset="0"/>
                <a:cs typeface="华文新魏" charset="0"/>
              </a:rPr>
              <a:t>结构代表一个</a:t>
            </a:r>
            <a:r>
              <a:rPr lang="zh-CN" altLang="zh-CN" dirty="0">
                <a:solidFill>
                  <a:srgbClr val="FF0000"/>
                </a:solidFill>
                <a:latin typeface="华文新魏" charset="0"/>
                <a:ea typeface="华文新魏" charset="0"/>
                <a:cs typeface="华文新魏" charset="0"/>
              </a:rPr>
              <a:t>打开的文件</a:t>
            </a:r>
            <a:endParaRPr lang="en-US" altLang="zh-CN" dirty="0">
              <a:solidFill>
                <a:srgbClr val="FF0000"/>
              </a:solidFill>
              <a:latin typeface="华文新魏" charset="0"/>
              <a:ea typeface="华文新魏" charset="0"/>
              <a:cs typeface="华文新魏" charset="0"/>
            </a:endParaRPr>
          </a:p>
          <a:p>
            <a:pPr lvl="1"/>
            <a:r>
              <a:rPr lang="zh-CN" altLang="zh-CN" dirty="0">
                <a:latin typeface="华文新魏" charset="0"/>
                <a:ea typeface="华文新魏" charset="0"/>
                <a:cs typeface="华文新魏" charset="0"/>
              </a:rPr>
              <a:t>使用</a:t>
            </a:r>
            <a:r>
              <a:rPr lang="en-US" altLang="zh-CN" dirty="0">
                <a:latin typeface="华文新魏" charset="0"/>
                <a:ea typeface="华文新魏" charset="0"/>
                <a:cs typeface="华文新魏" charset="0"/>
              </a:rPr>
              <a:t>open( )</a:t>
            </a:r>
            <a:r>
              <a:rPr lang="zh-CN" altLang="zh-CN" dirty="0">
                <a:latin typeface="华文新魏" charset="0"/>
                <a:ea typeface="华文新魏" charset="0"/>
                <a:cs typeface="华文新魏" charset="0"/>
              </a:rPr>
              <a:t>函数时它被内核建立，并传递给该文件上进行操作的所有函数，直到最后的</a:t>
            </a:r>
            <a:r>
              <a:rPr lang="en-US" altLang="zh-CN" dirty="0">
                <a:latin typeface="华文新魏" charset="0"/>
                <a:ea typeface="华文新魏" charset="0"/>
                <a:cs typeface="华文新魏" charset="0"/>
              </a:rPr>
              <a:t>close( )</a:t>
            </a:r>
            <a:r>
              <a:rPr lang="zh-CN" altLang="zh-CN" dirty="0">
                <a:latin typeface="华文新魏" charset="0"/>
                <a:ea typeface="华文新魏" charset="0"/>
                <a:cs typeface="华文新魏" charset="0"/>
              </a:rPr>
              <a:t>函数</a:t>
            </a:r>
            <a:endParaRPr lang="en-US" altLang="zh-CN" dirty="0">
              <a:latin typeface="华文新魏" charset="0"/>
              <a:ea typeface="华文新魏" charset="0"/>
              <a:cs typeface="华文新魏" charset="0"/>
            </a:endParaRPr>
          </a:p>
          <a:p>
            <a:pPr lvl="1"/>
            <a:r>
              <a:rPr lang="zh-CN" altLang="zh-CN" dirty="0">
                <a:latin typeface="华文新魏" charset="0"/>
                <a:ea typeface="华文新魏" charset="0"/>
                <a:cs typeface="华文新魏" charset="0"/>
              </a:rPr>
              <a:t>当文件所有操作结束后，内核释放该数据结构</a:t>
            </a:r>
          </a:p>
          <a:p>
            <a:pPr marL="0" indent="0">
              <a:buNone/>
            </a:pPr>
            <a:r>
              <a:rPr lang="zh-CN" altLang="en-US" sz="2200" dirty="0">
                <a:solidFill>
                  <a:srgbClr val="008000"/>
                </a:solidFill>
                <a:latin typeface="华文新魏" charset="0"/>
                <a:ea typeface="华文新魏" charset="0"/>
                <a:cs typeface="华文新魏" charset="0"/>
              </a:rPr>
              <a:t>    </a:t>
            </a:r>
            <a:r>
              <a:rPr lang="en-US" altLang="zh-CN" sz="2200" dirty="0">
                <a:solidFill>
                  <a:srgbClr val="008000"/>
                </a:solidFill>
                <a:latin typeface="华文新魏" charset="0"/>
                <a:ea typeface="华文新魏" charset="0"/>
                <a:cs typeface="华文新魏" charset="0"/>
              </a:rPr>
              <a:t>struct file{</a:t>
            </a:r>
            <a:endParaRPr lang="zh-CN" altLang="zh-CN" sz="2200" dirty="0">
              <a:solidFill>
                <a:srgbClr val="008000"/>
              </a:solidFill>
              <a:latin typeface="华文新魏" charset="0"/>
              <a:ea typeface="华文新魏" charset="0"/>
              <a:cs typeface="华文新魏" charset="0"/>
            </a:endParaRPr>
          </a:p>
          <a:p>
            <a:pPr marL="0" indent="0">
              <a:buNone/>
            </a:pPr>
            <a:r>
              <a:rPr lang="en-US" altLang="zh-CN" sz="2200" dirty="0">
                <a:solidFill>
                  <a:srgbClr val="008000"/>
                </a:solidFill>
                <a:latin typeface="华文新魏" charset="0"/>
                <a:ea typeface="华文新魏" charset="0"/>
                <a:cs typeface="华文新魏" charset="0"/>
              </a:rPr>
              <a:t>	</a:t>
            </a:r>
            <a:r>
              <a:rPr lang="en-US" altLang="zh-CN" sz="2200" dirty="0" err="1">
                <a:solidFill>
                  <a:srgbClr val="008000"/>
                </a:solidFill>
                <a:latin typeface="华文新魏" charset="0"/>
                <a:ea typeface="华文新魏" charset="0"/>
                <a:cs typeface="华文新魏" charset="0"/>
              </a:rPr>
              <a:t>mode_t</a:t>
            </a:r>
            <a:r>
              <a:rPr lang="en-US" altLang="zh-CN" sz="2200" dirty="0">
                <a:solidFill>
                  <a:srgbClr val="008000"/>
                </a:solidFill>
                <a:latin typeface="华文新魏" charset="0"/>
                <a:ea typeface="华文新魏" charset="0"/>
                <a:cs typeface="华文新魏" charset="0"/>
              </a:rPr>
              <a:t>  </a:t>
            </a:r>
            <a:r>
              <a:rPr lang="en-US" altLang="zh-CN" sz="2200" dirty="0" err="1">
                <a:solidFill>
                  <a:srgbClr val="008000"/>
                </a:solidFill>
                <a:latin typeface="华文新魏" charset="0"/>
                <a:ea typeface="华文新魏" charset="0"/>
                <a:cs typeface="华文新魏" charset="0"/>
              </a:rPr>
              <a:t>f_mode</a:t>
            </a:r>
            <a:r>
              <a:rPr lang="en-US" altLang="zh-CN" sz="2200" dirty="0">
                <a:solidFill>
                  <a:srgbClr val="008000"/>
                </a:solidFill>
                <a:latin typeface="华文新魏" charset="0"/>
                <a:ea typeface="华文新魏" charset="0"/>
                <a:cs typeface="华文新魏" charset="0"/>
              </a:rPr>
              <a:t>;/*</a:t>
            </a:r>
            <a:r>
              <a:rPr lang="zh-CN" altLang="zh-CN" sz="2200" dirty="0">
                <a:solidFill>
                  <a:srgbClr val="008000"/>
                </a:solidFill>
                <a:latin typeface="华文新魏" charset="0"/>
                <a:ea typeface="华文新魏" charset="0"/>
                <a:cs typeface="华文新魏" charset="0"/>
              </a:rPr>
              <a:t>文件模式，用于标记文件是否可读或可写</a:t>
            </a:r>
            <a:r>
              <a:rPr lang="en-US" altLang="zh-CN" sz="2200" dirty="0">
                <a:solidFill>
                  <a:srgbClr val="008000"/>
                </a:solidFill>
                <a:latin typeface="华文新魏" charset="0"/>
                <a:ea typeface="华文新魏" charset="0"/>
                <a:cs typeface="华文新魏" charset="0"/>
              </a:rPr>
              <a:t>*/</a:t>
            </a:r>
            <a:endParaRPr lang="zh-CN" altLang="zh-CN" sz="2200" dirty="0">
              <a:solidFill>
                <a:srgbClr val="008000"/>
              </a:solidFill>
              <a:latin typeface="华文新魏" charset="0"/>
              <a:ea typeface="华文新魏" charset="0"/>
              <a:cs typeface="华文新魏" charset="0"/>
            </a:endParaRPr>
          </a:p>
          <a:p>
            <a:pPr marL="0" indent="0">
              <a:buNone/>
            </a:pPr>
            <a:r>
              <a:rPr lang="en-US" altLang="zh-CN" sz="2200" dirty="0">
                <a:solidFill>
                  <a:srgbClr val="008000"/>
                </a:solidFill>
                <a:latin typeface="华文新魏" charset="0"/>
                <a:ea typeface="华文新魏" charset="0"/>
                <a:cs typeface="华文新魏" charset="0"/>
              </a:rPr>
              <a:t>	</a:t>
            </a:r>
            <a:r>
              <a:rPr lang="en-US" altLang="zh-CN" sz="2200" dirty="0" err="1">
                <a:solidFill>
                  <a:srgbClr val="008000"/>
                </a:solidFill>
                <a:latin typeface="华文新魏" charset="0"/>
                <a:ea typeface="华文新魏" charset="0"/>
                <a:cs typeface="华文新魏" charset="0"/>
              </a:rPr>
              <a:t>loff_t</a:t>
            </a:r>
            <a:r>
              <a:rPr lang="en-US" altLang="zh-CN" sz="2200" dirty="0">
                <a:solidFill>
                  <a:srgbClr val="008000"/>
                </a:solidFill>
                <a:latin typeface="华文新魏" charset="0"/>
                <a:ea typeface="华文新魏" charset="0"/>
                <a:cs typeface="华文新魏" charset="0"/>
              </a:rPr>
              <a:t>  </a:t>
            </a:r>
            <a:r>
              <a:rPr lang="en-US" altLang="zh-CN" sz="2200" dirty="0" err="1">
                <a:solidFill>
                  <a:srgbClr val="008000"/>
                </a:solidFill>
                <a:latin typeface="华文新魏" charset="0"/>
                <a:ea typeface="华文新魏" charset="0"/>
                <a:cs typeface="华文新魏" charset="0"/>
              </a:rPr>
              <a:t>f_pos</a:t>
            </a:r>
            <a:r>
              <a:rPr lang="en-US" altLang="zh-CN" sz="2200" dirty="0">
                <a:solidFill>
                  <a:srgbClr val="008000"/>
                </a:solidFill>
                <a:latin typeface="华文新魏" charset="0"/>
                <a:ea typeface="华文新魏" charset="0"/>
                <a:cs typeface="华文新魏" charset="0"/>
              </a:rPr>
              <a:t>;		  /*</a:t>
            </a:r>
            <a:r>
              <a:rPr lang="zh-CN" altLang="zh-CN" sz="2200" dirty="0">
                <a:solidFill>
                  <a:srgbClr val="008000"/>
                </a:solidFill>
                <a:latin typeface="华文新魏" charset="0"/>
                <a:ea typeface="华文新魏" charset="0"/>
                <a:cs typeface="华文新魏" charset="0"/>
              </a:rPr>
              <a:t>当前的读</a:t>
            </a:r>
            <a:r>
              <a:rPr lang="en-US" altLang="zh-CN" sz="2200" dirty="0">
                <a:solidFill>
                  <a:srgbClr val="008000"/>
                </a:solidFill>
                <a:latin typeface="华文新魏" charset="0"/>
                <a:ea typeface="华文新魏" charset="0"/>
                <a:cs typeface="华文新魏" charset="0"/>
              </a:rPr>
              <a:t>/</a:t>
            </a:r>
            <a:r>
              <a:rPr lang="zh-CN" altLang="zh-CN" sz="2200" dirty="0">
                <a:solidFill>
                  <a:srgbClr val="008000"/>
                </a:solidFill>
                <a:latin typeface="华文新魏" charset="0"/>
                <a:ea typeface="华文新魏" charset="0"/>
                <a:cs typeface="华文新魏" charset="0"/>
              </a:rPr>
              <a:t>写位置</a:t>
            </a:r>
            <a:r>
              <a:rPr lang="en-US" altLang="zh-CN" sz="2200" dirty="0">
                <a:solidFill>
                  <a:srgbClr val="008000"/>
                </a:solidFill>
                <a:latin typeface="华文新魏" charset="0"/>
                <a:ea typeface="华文新魏" charset="0"/>
                <a:cs typeface="华文新魏" charset="0"/>
              </a:rPr>
              <a:t>*/</a:t>
            </a:r>
            <a:endParaRPr lang="zh-CN" altLang="zh-CN" sz="2200" dirty="0">
              <a:solidFill>
                <a:srgbClr val="008000"/>
              </a:solidFill>
              <a:latin typeface="华文新魏" charset="0"/>
              <a:ea typeface="华文新魏" charset="0"/>
              <a:cs typeface="华文新魏" charset="0"/>
            </a:endParaRPr>
          </a:p>
          <a:p>
            <a:pPr marL="0" indent="0">
              <a:buNone/>
            </a:pPr>
            <a:r>
              <a:rPr lang="en-US" altLang="zh-CN" sz="2200" dirty="0">
                <a:solidFill>
                  <a:srgbClr val="008000"/>
                </a:solidFill>
                <a:latin typeface="华文新魏" charset="0"/>
                <a:ea typeface="华文新魏" charset="0"/>
                <a:cs typeface="华文新魏" charset="0"/>
              </a:rPr>
              <a:t>	</a:t>
            </a:r>
            <a:r>
              <a:rPr lang="en-US" altLang="zh-CN" sz="2200" dirty="0" err="1">
                <a:solidFill>
                  <a:srgbClr val="008000"/>
                </a:solidFill>
                <a:latin typeface="华文新魏" charset="0"/>
                <a:ea typeface="华文新魏" charset="0"/>
                <a:cs typeface="华文新魏" charset="0"/>
              </a:rPr>
              <a:t>file_operations</a:t>
            </a:r>
            <a:r>
              <a:rPr lang="en-US" altLang="zh-CN" sz="2200" dirty="0">
                <a:solidFill>
                  <a:srgbClr val="008000"/>
                </a:solidFill>
                <a:latin typeface="华文新魏" charset="0"/>
                <a:ea typeface="华文新魏" charset="0"/>
                <a:cs typeface="华文新魏" charset="0"/>
              </a:rPr>
              <a:t>  *</a:t>
            </a:r>
            <a:r>
              <a:rPr lang="en-US" altLang="zh-CN" sz="2200" dirty="0" err="1">
                <a:solidFill>
                  <a:srgbClr val="0000FF"/>
                </a:solidFill>
                <a:latin typeface="华文新魏" charset="0"/>
                <a:ea typeface="华文新魏" charset="0"/>
                <a:cs typeface="华文新魏" charset="0"/>
              </a:rPr>
              <a:t>f_op</a:t>
            </a:r>
            <a:r>
              <a:rPr lang="en-US" altLang="zh-CN" sz="2200" dirty="0">
                <a:solidFill>
                  <a:srgbClr val="008000"/>
                </a:solidFill>
                <a:latin typeface="华文新魏" charset="0"/>
                <a:ea typeface="华文新魏" charset="0"/>
                <a:cs typeface="华文新魏" charset="0"/>
              </a:rPr>
              <a:t>;	 /*</a:t>
            </a:r>
            <a:r>
              <a:rPr lang="zh-CN" altLang="zh-CN" sz="2200" dirty="0">
                <a:solidFill>
                  <a:srgbClr val="008000"/>
                </a:solidFill>
                <a:latin typeface="华文新魏" charset="0"/>
                <a:ea typeface="华文新魏" charset="0"/>
                <a:cs typeface="华文新魏" charset="0"/>
              </a:rPr>
              <a:t>与文件相关的具体操作。内核执行</a:t>
            </a:r>
            <a:r>
              <a:rPr lang="en-US" altLang="zh-CN" sz="2200" dirty="0">
                <a:solidFill>
                  <a:srgbClr val="008000"/>
                </a:solidFill>
                <a:latin typeface="华文新魏" charset="0"/>
                <a:ea typeface="华文新魏" charset="0"/>
                <a:cs typeface="华文新魏" charset="0"/>
              </a:rPr>
              <a:t>open( )</a:t>
            </a:r>
            <a:r>
              <a:rPr lang="zh-CN" altLang="zh-CN" sz="2200" dirty="0">
                <a:solidFill>
                  <a:srgbClr val="008000"/>
                </a:solidFill>
                <a:latin typeface="华文新魏" charset="0"/>
                <a:ea typeface="华文新魏" charset="0"/>
                <a:cs typeface="华文新魏" charset="0"/>
              </a:rPr>
              <a:t>操作时对该指针赋值</a:t>
            </a:r>
            <a:r>
              <a:rPr lang="en-US" altLang="zh-CN" sz="2200" dirty="0">
                <a:solidFill>
                  <a:srgbClr val="008000"/>
                </a:solidFill>
                <a:latin typeface="华文新魏" charset="0"/>
                <a:ea typeface="华文新魏" charset="0"/>
                <a:cs typeface="华文新魏" charset="0"/>
              </a:rPr>
              <a:t>*/</a:t>
            </a:r>
            <a:endParaRPr lang="zh-CN" altLang="zh-CN" sz="2200" dirty="0">
              <a:solidFill>
                <a:srgbClr val="008000"/>
              </a:solidFill>
              <a:latin typeface="华文新魏" charset="0"/>
              <a:ea typeface="华文新魏" charset="0"/>
              <a:cs typeface="华文新魏" charset="0"/>
            </a:endParaRPr>
          </a:p>
          <a:p>
            <a:pPr marL="0" indent="0">
              <a:buNone/>
            </a:pPr>
            <a:r>
              <a:rPr lang="en-US" altLang="zh-CN" sz="2200" dirty="0">
                <a:solidFill>
                  <a:srgbClr val="008000"/>
                </a:solidFill>
                <a:latin typeface="华文新魏" charset="0"/>
                <a:ea typeface="华文新魏" charset="0"/>
                <a:cs typeface="华文新魏" charset="0"/>
              </a:rPr>
              <a:t>	void *</a:t>
            </a:r>
            <a:r>
              <a:rPr lang="en-US" altLang="zh-CN" sz="2200" dirty="0" err="1">
                <a:solidFill>
                  <a:srgbClr val="008000"/>
                </a:solidFill>
                <a:latin typeface="华文新魏" charset="0"/>
                <a:ea typeface="华文新魏" charset="0"/>
                <a:cs typeface="华文新魏" charset="0"/>
              </a:rPr>
              <a:t>private_data</a:t>
            </a:r>
            <a:r>
              <a:rPr lang="en-US" altLang="zh-CN" sz="2200" dirty="0">
                <a:solidFill>
                  <a:srgbClr val="008000"/>
                </a:solidFill>
                <a:latin typeface="华文新魏" charset="0"/>
                <a:ea typeface="华文新魏" charset="0"/>
                <a:cs typeface="华文新魏" charset="0"/>
              </a:rPr>
              <a:t>;	 /*</a:t>
            </a:r>
            <a:r>
              <a:rPr lang="zh-CN" altLang="zh-CN" sz="2200" dirty="0">
                <a:solidFill>
                  <a:srgbClr val="008000"/>
                </a:solidFill>
                <a:latin typeface="华文新魏" charset="0"/>
                <a:ea typeface="华文新魏" charset="0"/>
                <a:cs typeface="华文新魏" charset="0"/>
              </a:rPr>
              <a:t>驱动程序可将这个字段用于任何目的，但是要在</a:t>
            </a:r>
            <a:r>
              <a:rPr lang="en-US" altLang="zh-CN" sz="2200" dirty="0">
                <a:solidFill>
                  <a:srgbClr val="008000"/>
                </a:solidFill>
                <a:latin typeface="华文新魏" charset="0"/>
                <a:ea typeface="华文新魏" charset="0"/>
                <a:cs typeface="华文新魏" charset="0"/>
              </a:rPr>
              <a:t>release( )</a:t>
            </a:r>
            <a:r>
              <a:rPr lang="zh-CN" altLang="zh-CN" sz="2200" dirty="0">
                <a:solidFill>
                  <a:srgbClr val="008000"/>
                </a:solidFill>
                <a:latin typeface="华文新魏" charset="0"/>
                <a:ea typeface="华文新魏" charset="0"/>
                <a:cs typeface="华文新魏" charset="0"/>
              </a:rPr>
              <a:t>方法中，释放该字段占用的内存</a:t>
            </a:r>
            <a:r>
              <a:rPr lang="en-US" altLang="zh-CN" sz="2200" dirty="0">
                <a:solidFill>
                  <a:srgbClr val="008000"/>
                </a:solidFill>
                <a:latin typeface="华文新魏" charset="0"/>
                <a:ea typeface="华文新魏" charset="0"/>
                <a:cs typeface="华文新魏" charset="0"/>
              </a:rPr>
              <a:t>*/</a:t>
            </a:r>
            <a:endParaRPr lang="zh-CN" altLang="zh-CN" sz="2200" dirty="0">
              <a:solidFill>
                <a:srgbClr val="008000"/>
              </a:solidFill>
              <a:latin typeface="华文新魏" charset="0"/>
              <a:ea typeface="华文新魏" charset="0"/>
              <a:cs typeface="华文新魏" charset="0"/>
            </a:endParaRPr>
          </a:p>
          <a:p>
            <a:pPr marL="0" indent="0">
              <a:buNone/>
            </a:pPr>
            <a:r>
              <a:rPr lang="en-US" altLang="zh-CN" sz="2200" dirty="0">
                <a:solidFill>
                  <a:srgbClr val="008000"/>
                </a:solidFill>
                <a:latin typeface="华文新魏" charset="0"/>
                <a:ea typeface="华文新魏" charset="0"/>
                <a:cs typeface="华文新魏" charset="0"/>
              </a:rPr>
              <a:t>	…</a:t>
            </a:r>
            <a:endParaRPr lang="zh-CN" altLang="zh-CN" sz="2200" dirty="0">
              <a:solidFill>
                <a:srgbClr val="008000"/>
              </a:solidFill>
              <a:latin typeface="华文新魏" charset="0"/>
              <a:ea typeface="华文新魏" charset="0"/>
              <a:cs typeface="华文新魏" charset="0"/>
            </a:endParaRPr>
          </a:p>
          <a:p>
            <a:pPr marL="0" indent="0">
              <a:buNone/>
            </a:pPr>
            <a:r>
              <a:rPr lang="en-US" altLang="zh-CN" sz="2200" dirty="0">
                <a:solidFill>
                  <a:srgbClr val="008000"/>
                </a:solidFill>
                <a:latin typeface="华文新魏" charset="0"/>
                <a:ea typeface="华文新魏" charset="0"/>
                <a:cs typeface="华文新魏" charset="0"/>
              </a:rPr>
              <a:t>};</a:t>
            </a:r>
            <a:endParaRPr lang="zh-CN" altLang="zh-CN" sz="2200" dirty="0">
              <a:solidFill>
                <a:srgbClr val="008000"/>
              </a:solidFill>
              <a:latin typeface="华文新魏" charset="0"/>
              <a:ea typeface="华文新魏" charset="0"/>
              <a:cs typeface="华文新魏" charset="0"/>
            </a:endParaRPr>
          </a:p>
          <a:p>
            <a:endParaRPr kumimoji="1" lang="zh-CN" altLang="en-US" dirty="0"/>
          </a:p>
        </p:txBody>
      </p:sp>
    </p:spTree>
    <p:extLst>
      <p:ext uri="{BB962C8B-B14F-4D97-AF65-F5344CB8AC3E}">
        <p14:creationId xmlns:p14="http://schemas.microsoft.com/office/powerpoint/2010/main" val="2463243139"/>
      </p:ext>
    </p:extLst>
  </p:cSld>
  <p:clrMapOvr>
    <a:masterClrMapping/>
  </p:clrMapOvr>
  <p:transition spd="slow">
    <p:wipe/>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102</a:t>
            </a:fld>
            <a:endParaRPr lang="en-US" altLang="zh-CN" dirty="0"/>
          </a:p>
        </p:txBody>
      </p:sp>
      <p:sp>
        <p:nvSpPr>
          <p:cNvPr id="2" name="标题 1"/>
          <p:cNvSpPr>
            <a:spLocks noGrp="1"/>
          </p:cNvSpPr>
          <p:nvPr>
            <p:ph type="title"/>
          </p:nvPr>
        </p:nvSpPr>
        <p:spPr/>
        <p:txBody>
          <a:bodyPr/>
          <a:lstStyle/>
          <a:p>
            <a:r>
              <a:rPr lang="en-US" altLang="zh-CN" dirty="0" err="1">
                <a:latin typeface="华文新魏" charset="0"/>
                <a:ea typeface="华文新魏" charset="0"/>
                <a:cs typeface="华文新魏" charset="0"/>
              </a:rPr>
              <a:t>inode</a:t>
            </a:r>
            <a:endParaRPr kumimoji="1" lang="zh-CN" altLang="en-US" dirty="0"/>
          </a:p>
        </p:txBody>
      </p:sp>
      <p:sp>
        <p:nvSpPr>
          <p:cNvPr id="3" name="内容占位符 2"/>
          <p:cNvSpPr>
            <a:spLocks noGrp="1"/>
          </p:cNvSpPr>
          <p:nvPr>
            <p:ph idx="1"/>
          </p:nvPr>
        </p:nvSpPr>
        <p:spPr/>
        <p:txBody>
          <a:bodyPr/>
          <a:lstStyle/>
          <a:p>
            <a:r>
              <a:rPr lang="zh-CN" altLang="zh-CN" dirty="0">
                <a:latin typeface="华文新魏" charset="0"/>
                <a:ea typeface="华文新魏" charset="0"/>
                <a:cs typeface="华文新魏" charset="0"/>
              </a:rPr>
              <a:t>内核用</a:t>
            </a:r>
            <a:r>
              <a:rPr lang="en-US" altLang="zh-CN" dirty="0" err="1">
                <a:latin typeface="华文新魏" charset="0"/>
                <a:ea typeface="华文新魏" charset="0"/>
                <a:cs typeface="华文新魏" charset="0"/>
              </a:rPr>
              <a:t>inode</a:t>
            </a:r>
            <a:r>
              <a:rPr lang="zh-CN" altLang="zh-CN" dirty="0">
                <a:latin typeface="华文新魏" charset="0"/>
                <a:ea typeface="华文新魏" charset="0"/>
                <a:cs typeface="华文新魏" charset="0"/>
              </a:rPr>
              <a:t>结构在</a:t>
            </a:r>
            <a:r>
              <a:rPr lang="zh-CN" altLang="zh-CN" dirty="0">
                <a:solidFill>
                  <a:srgbClr val="FF0000"/>
                </a:solidFill>
                <a:latin typeface="华文新魏" charset="0"/>
                <a:ea typeface="华文新魏" charset="0"/>
                <a:cs typeface="华文新魏" charset="0"/>
              </a:rPr>
              <a:t>内部标识文件</a:t>
            </a:r>
            <a:endParaRPr lang="en-US" altLang="zh-CN" dirty="0">
              <a:solidFill>
                <a:srgbClr val="FF0000"/>
              </a:solidFill>
              <a:latin typeface="华文新魏" charset="0"/>
              <a:ea typeface="华文新魏" charset="0"/>
              <a:cs typeface="华文新魏" charset="0"/>
            </a:endParaRPr>
          </a:p>
          <a:p>
            <a:pPr lvl="1"/>
            <a:r>
              <a:rPr lang="en-US" altLang="zh-CN" dirty="0">
                <a:latin typeface="华文新魏" charset="0"/>
                <a:ea typeface="华文新魏" charset="0"/>
                <a:cs typeface="华文新魏" charset="0"/>
              </a:rPr>
              <a:t>file</a:t>
            </a:r>
            <a:r>
              <a:rPr lang="zh-CN" altLang="zh-CN" dirty="0">
                <a:latin typeface="华文新魏" charset="0"/>
                <a:ea typeface="华文新魏" charset="0"/>
                <a:cs typeface="华文新魏" charset="0"/>
              </a:rPr>
              <a:t>结构后者标识</a:t>
            </a:r>
            <a:r>
              <a:rPr lang="zh-CN" altLang="zh-CN" dirty="0">
                <a:solidFill>
                  <a:srgbClr val="FF0000"/>
                </a:solidFill>
                <a:latin typeface="华文新魏" charset="0"/>
                <a:ea typeface="华文新魏" charset="0"/>
                <a:cs typeface="华文新魏" charset="0"/>
              </a:rPr>
              <a:t>打开的文件描述符</a:t>
            </a:r>
            <a:endParaRPr lang="en-US" altLang="zh-CN" dirty="0">
              <a:solidFill>
                <a:srgbClr val="FF0000"/>
              </a:solidFill>
              <a:latin typeface="华文新魏" charset="0"/>
              <a:ea typeface="华文新魏" charset="0"/>
              <a:cs typeface="华文新魏" charset="0"/>
            </a:endParaRPr>
          </a:p>
          <a:p>
            <a:pPr lvl="1"/>
            <a:r>
              <a:rPr lang="zh-CN" altLang="zh-CN" dirty="0">
                <a:latin typeface="华文新魏" charset="0"/>
                <a:ea typeface="华文新魏" charset="0"/>
                <a:cs typeface="华文新魏" charset="0"/>
              </a:rPr>
              <a:t>对于单个文件，可能会有许多个表示打开的文件描述符的</a:t>
            </a:r>
            <a:r>
              <a:rPr lang="en-US" altLang="zh-CN" dirty="0">
                <a:latin typeface="华文新魏" charset="0"/>
                <a:ea typeface="华文新魏" charset="0"/>
                <a:cs typeface="华文新魏" charset="0"/>
              </a:rPr>
              <a:t>file</a:t>
            </a:r>
            <a:r>
              <a:rPr lang="zh-CN" altLang="zh-CN" dirty="0">
                <a:latin typeface="华文新魏" charset="0"/>
                <a:ea typeface="华文新魏" charset="0"/>
                <a:cs typeface="华文新魏" charset="0"/>
              </a:rPr>
              <a:t>结构，它们都可能指向同一个</a:t>
            </a:r>
            <a:r>
              <a:rPr lang="en-US" altLang="zh-CN" dirty="0" err="1">
                <a:latin typeface="华文新魏" charset="0"/>
                <a:ea typeface="华文新魏" charset="0"/>
                <a:cs typeface="华文新魏" charset="0"/>
              </a:rPr>
              <a:t>inode</a:t>
            </a:r>
            <a:r>
              <a:rPr lang="zh-CN" altLang="zh-CN" dirty="0">
                <a:latin typeface="华文新魏" charset="0"/>
                <a:ea typeface="华文新魏" charset="0"/>
                <a:cs typeface="华文新魏" charset="0"/>
              </a:rPr>
              <a:t>结构</a:t>
            </a:r>
            <a:endParaRPr lang="en-US" altLang="zh-CN" dirty="0">
              <a:latin typeface="华文新魏" charset="0"/>
              <a:ea typeface="华文新魏" charset="0"/>
              <a:cs typeface="华文新魏" charset="0"/>
            </a:endParaRPr>
          </a:p>
          <a:p>
            <a:pPr lvl="1"/>
            <a:r>
              <a:rPr lang="zh-CN" altLang="zh-CN" dirty="0">
                <a:latin typeface="华文新魏" charset="0"/>
                <a:ea typeface="华文新魏" charset="0"/>
                <a:cs typeface="华文新魏" charset="0"/>
              </a:rPr>
              <a:t>设备文件的</a:t>
            </a:r>
            <a:r>
              <a:rPr lang="en-US" altLang="zh-CN" dirty="0" err="1">
                <a:latin typeface="华文新魏" charset="0"/>
                <a:ea typeface="华文新魏" charset="0"/>
                <a:cs typeface="华文新魏" charset="0"/>
              </a:rPr>
              <a:t>inode</a:t>
            </a:r>
            <a:r>
              <a:rPr lang="zh-CN" altLang="zh-CN" dirty="0">
                <a:latin typeface="华文新魏" charset="0"/>
                <a:ea typeface="华文新魏" charset="0"/>
                <a:cs typeface="华文新魏" charset="0"/>
              </a:rPr>
              <a:t>并不对磁盘上的数据块编址，而是</a:t>
            </a:r>
            <a:r>
              <a:rPr lang="zh-CN" altLang="zh-CN" dirty="0">
                <a:solidFill>
                  <a:srgbClr val="FF0000"/>
                </a:solidFill>
                <a:latin typeface="华文新魏" charset="0"/>
                <a:ea typeface="华文新魏" charset="0"/>
                <a:cs typeface="华文新魏" charset="0"/>
              </a:rPr>
              <a:t>包含硬件设备相关信息的一个表示</a:t>
            </a:r>
            <a:endParaRPr lang="en-US" altLang="zh-CN" dirty="0">
              <a:solidFill>
                <a:srgbClr val="FF0000"/>
              </a:solidFill>
              <a:latin typeface="华文新魏" charset="0"/>
              <a:ea typeface="华文新魏" charset="0"/>
              <a:cs typeface="华文新魏" charset="0"/>
            </a:endParaRPr>
          </a:p>
          <a:p>
            <a:pPr lvl="2"/>
            <a:r>
              <a:rPr lang="zh-CN" altLang="en-US" dirty="0">
                <a:latin typeface="华文新魏" charset="0"/>
                <a:ea typeface="华文新魏" charset="0"/>
                <a:cs typeface="华文新魏" charset="0"/>
              </a:rPr>
              <a:t>如</a:t>
            </a:r>
            <a:r>
              <a:rPr lang="zh-CN" altLang="zh-CN" dirty="0">
                <a:latin typeface="华文新魏" charset="0"/>
                <a:ea typeface="华文新魏" charset="0"/>
                <a:cs typeface="华文新魏" charset="0"/>
              </a:rPr>
              <a:t>文件名</a:t>
            </a:r>
            <a:r>
              <a:rPr lang="zh-CN" altLang="en-US" dirty="0">
                <a:latin typeface="华文新魏" charset="0"/>
                <a:ea typeface="华文新魏" charset="0"/>
                <a:cs typeface="华文新魏" charset="0"/>
              </a:rPr>
              <a:t>、</a:t>
            </a:r>
            <a:r>
              <a:rPr lang="zh-CN" altLang="zh-CN" dirty="0">
                <a:latin typeface="华文新魏" charset="0"/>
                <a:ea typeface="华文新魏" charset="0"/>
                <a:cs typeface="华文新魏" charset="0"/>
              </a:rPr>
              <a:t>设备类型，还有主设备号和次设备号</a:t>
            </a:r>
          </a:p>
          <a:p>
            <a:endParaRPr kumimoji="1" lang="zh-CN" altLang="en-US" dirty="0"/>
          </a:p>
        </p:txBody>
      </p:sp>
    </p:spTree>
    <p:extLst>
      <p:ext uri="{BB962C8B-B14F-4D97-AF65-F5344CB8AC3E}">
        <p14:creationId xmlns:p14="http://schemas.microsoft.com/office/powerpoint/2010/main" val="342008546"/>
      </p:ext>
    </p:extLst>
  </p:cSld>
  <p:clrMapOvr>
    <a:masterClrMapping/>
  </p:clrMapOvr>
  <p:transition spd="slow">
    <p:wipe/>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103</a:t>
            </a:fld>
            <a:endParaRPr lang="en-US" altLang="zh-CN" dirty="0"/>
          </a:p>
        </p:txBody>
      </p:sp>
      <p:sp>
        <p:nvSpPr>
          <p:cNvPr id="2" name="标题 1"/>
          <p:cNvSpPr>
            <a:spLocks noGrp="1"/>
          </p:cNvSpPr>
          <p:nvPr>
            <p:ph type="title"/>
          </p:nvPr>
        </p:nvSpPr>
        <p:spPr/>
        <p:txBody>
          <a:bodyPr/>
          <a:lstStyle/>
          <a:p>
            <a:r>
              <a:rPr lang="zh-CN" altLang="zh-CN" dirty="0">
                <a:latin typeface="华文新魏" charset="0"/>
                <a:ea typeface="华文新魏" charset="0"/>
                <a:cs typeface="华文新魏" charset="0"/>
              </a:rPr>
              <a:t>申请与释放</a:t>
            </a:r>
            <a:r>
              <a:rPr lang="zh-CN" altLang="en-US" dirty="0">
                <a:latin typeface="华文新魏" charset="0"/>
                <a:ea typeface="华文新魏" charset="0"/>
                <a:cs typeface="华文新魏" charset="0"/>
              </a:rPr>
              <a:t>字符</a:t>
            </a:r>
            <a:r>
              <a:rPr lang="zh-CN" altLang="zh-CN" dirty="0">
                <a:latin typeface="华文新魏" charset="0"/>
                <a:ea typeface="华文新魏" charset="0"/>
                <a:cs typeface="华文新魏" charset="0"/>
              </a:rPr>
              <a:t>设备编号</a:t>
            </a:r>
            <a:endParaRPr lang="zh-CN" altLang="en-US" dirty="0">
              <a:latin typeface="华文新魏" charset="0"/>
              <a:ea typeface="华文新魏" charset="0"/>
              <a:cs typeface="华文新魏" charset="0"/>
            </a:endParaRPr>
          </a:p>
        </p:txBody>
      </p:sp>
      <p:sp>
        <p:nvSpPr>
          <p:cNvPr id="3" name="内容占位符 2"/>
          <p:cNvSpPr>
            <a:spLocks noGrp="1"/>
          </p:cNvSpPr>
          <p:nvPr>
            <p:ph idx="1"/>
          </p:nvPr>
        </p:nvSpPr>
        <p:spPr/>
        <p:txBody>
          <a:bodyPr/>
          <a:lstStyle/>
          <a:p>
            <a:r>
              <a:rPr lang="zh-CN" altLang="zh-CN" dirty="0">
                <a:latin typeface="华文新魏" charset="0"/>
                <a:ea typeface="华文新魏" charset="0"/>
                <a:cs typeface="华文新魏" charset="0"/>
              </a:rPr>
              <a:t>使用字符设备前</a:t>
            </a:r>
            <a:r>
              <a:rPr lang="zh-CN" altLang="en-US" dirty="0">
                <a:latin typeface="华文新魏" charset="0"/>
                <a:ea typeface="华文新魏" charset="0"/>
                <a:cs typeface="华文新魏" charset="0"/>
              </a:rPr>
              <a:t>，</a:t>
            </a:r>
            <a:r>
              <a:rPr lang="zh-CN" altLang="zh-CN" dirty="0">
                <a:latin typeface="华文新魏" charset="0"/>
                <a:ea typeface="华文新魏" charset="0"/>
                <a:cs typeface="华文新魏" charset="0"/>
              </a:rPr>
              <a:t>需要给设备</a:t>
            </a:r>
            <a:r>
              <a:rPr lang="zh-CN" altLang="zh-CN" dirty="0">
                <a:solidFill>
                  <a:srgbClr val="FF0000"/>
                </a:solidFill>
                <a:latin typeface="华文新魏" charset="0"/>
                <a:ea typeface="华文新魏" charset="0"/>
                <a:cs typeface="华文新魏" charset="0"/>
              </a:rPr>
              <a:t>申请设备编号</a:t>
            </a:r>
            <a:endParaRPr lang="en-US" altLang="zh-CN" dirty="0">
              <a:solidFill>
                <a:srgbClr val="FF0000"/>
              </a:solidFill>
              <a:latin typeface="华文新魏" charset="0"/>
              <a:ea typeface="华文新魏" charset="0"/>
              <a:cs typeface="华文新魏" charset="0"/>
            </a:endParaRPr>
          </a:p>
          <a:p>
            <a:pPr lvl="1"/>
            <a:r>
              <a:rPr lang="zh-CN" altLang="zh-CN" dirty="0">
                <a:latin typeface="华文新魏" charset="0"/>
                <a:ea typeface="华文新魏" charset="0"/>
                <a:cs typeface="华文新魏" charset="0"/>
              </a:rPr>
              <a:t>静态申请设备编号</a:t>
            </a:r>
            <a:r>
              <a:rPr lang="zh-CN" altLang="en-US" dirty="0">
                <a:latin typeface="华文新魏" charset="0"/>
                <a:ea typeface="华文新魏" charset="0"/>
                <a:cs typeface="华文新魏" charset="0"/>
              </a:rPr>
              <a:t>：</a:t>
            </a:r>
            <a:r>
              <a:rPr lang="en-US" altLang="zh-CN" dirty="0" err="1">
                <a:solidFill>
                  <a:srgbClr val="0000FF"/>
                </a:solidFill>
                <a:latin typeface="华文新魏" charset="0"/>
                <a:ea typeface="华文新魏" charset="0"/>
                <a:cs typeface="华文新魏" charset="0"/>
              </a:rPr>
              <a:t>register_chrdev_region</a:t>
            </a:r>
            <a:r>
              <a:rPr lang="en-US" altLang="zh-CN" dirty="0">
                <a:solidFill>
                  <a:srgbClr val="0000FF"/>
                </a:solidFill>
                <a:latin typeface="华文新魏" charset="0"/>
                <a:ea typeface="华文新魏" charset="0"/>
                <a:cs typeface="华文新魏" charset="0"/>
              </a:rPr>
              <a:t>( )</a:t>
            </a:r>
            <a:r>
              <a:rPr lang="zh-CN" altLang="zh-CN" dirty="0">
                <a:solidFill>
                  <a:srgbClr val="0000FF"/>
                </a:solidFill>
                <a:latin typeface="华文新魏" charset="0"/>
                <a:ea typeface="华文新魏" charset="0"/>
                <a:cs typeface="华文新魏" charset="0"/>
              </a:rPr>
              <a:t> </a:t>
            </a:r>
            <a:endParaRPr lang="en-US" altLang="zh-CN" dirty="0">
              <a:solidFill>
                <a:srgbClr val="0000FF"/>
              </a:solidFill>
              <a:latin typeface="华文新魏" charset="0"/>
              <a:ea typeface="华文新魏" charset="0"/>
              <a:cs typeface="华文新魏" charset="0"/>
            </a:endParaRPr>
          </a:p>
          <a:p>
            <a:pPr lvl="1"/>
            <a:r>
              <a:rPr lang="zh-CN" altLang="zh-CN" dirty="0">
                <a:latin typeface="华文新魏" charset="0"/>
                <a:ea typeface="华文新魏" charset="0"/>
                <a:cs typeface="华文新魏" charset="0"/>
              </a:rPr>
              <a:t>部分主设备号</a:t>
            </a:r>
            <a:r>
              <a:rPr lang="zh-CN" altLang="zh-CN" dirty="0">
                <a:solidFill>
                  <a:srgbClr val="FF0000"/>
                </a:solidFill>
                <a:latin typeface="华文新魏" charset="0"/>
                <a:ea typeface="华文新魏" charset="0"/>
                <a:cs typeface="华文新魏" charset="0"/>
              </a:rPr>
              <a:t>已静态地分配</a:t>
            </a:r>
            <a:r>
              <a:rPr lang="zh-CN" altLang="zh-CN" dirty="0">
                <a:latin typeface="华文新魏" charset="0"/>
                <a:ea typeface="华文新魏" charset="0"/>
                <a:cs typeface="华文新魏" charset="0"/>
              </a:rPr>
              <a:t>给常见设备</a:t>
            </a:r>
            <a:endParaRPr lang="en-US" altLang="zh-CN" dirty="0">
              <a:latin typeface="华文新魏" charset="0"/>
              <a:ea typeface="华文新魏" charset="0"/>
              <a:cs typeface="华文新魏" charset="0"/>
            </a:endParaRPr>
          </a:p>
          <a:p>
            <a:pPr lvl="2"/>
            <a:r>
              <a:rPr lang="zh-CN" altLang="zh-CN" dirty="0">
                <a:latin typeface="华文新魏" charset="0"/>
                <a:ea typeface="华文新魏" charset="0"/>
                <a:cs typeface="华文新魏" charset="0"/>
              </a:rPr>
              <a:t>内核源代码的</a:t>
            </a:r>
            <a:r>
              <a:rPr lang="en-US" altLang="zh-CN" dirty="0">
                <a:solidFill>
                  <a:srgbClr val="0000FF"/>
                </a:solidFill>
                <a:latin typeface="华文新魏" charset="0"/>
                <a:ea typeface="华文新魏" charset="0"/>
                <a:cs typeface="华文新魏" charset="0"/>
              </a:rPr>
              <a:t>documentation/</a:t>
            </a:r>
            <a:r>
              <a:rPr lang="en-US" altLang="zh-CN" dirty="0" err="1">
                <a:solidFill>
                  <a:srgbClr val="0000FF"/>
                </a:solidFill>
                <a:latin typeface="华文新魏" charset="0"/>
                <a:ea typeface="华文新魏" charset="0"/>
                <a:cs typeface="华文新魏" charset="0"/>
              </a:rPr>
              <a:t>devices.txt</a:t>
            </a:r>
            <a:r>
              <a:rPr lang="zh-CN" altLang="zh-CN" dirty="0">
                <a:latin typeface="华文新魏" charset="0"/>
                <a:ea typeface="华文新魏" charset="0"/>
                <a:cs typeface="华文新魏" charset="0"/>
              </a:rPr>
              <a:t>文件中有这个列表，对于这些设备，设备号申请不会遇到问题 </a:t>
            </a:r>
            <a:endParaRPr lang="en-US" altLang="zh-CN" dirty="0">
              <a:latin typeface="华文新魏" charset="0"/>
              <a:ea typeface="华文新魏" charset="0"/>
              <a:cs typeface="华文新魏" charset="0"/>
            </a:endParaRPr>
          </a:p>
          <a:p>
            <a:pPr lvl="1"/>
            <a:r>
              <a:rPr lang="zh-CN" altLang="zh-CN" dirty="0">
                <a:latin typeface="华文新魏" charset="0"/>
                <a:ea typeface="华文新魏" charset="0"/>
                <a:cs typeface="华文新魏" charset="0"/>
              </a:rPr>
              <a:t>对于新设备，驱动程序要用函数</a:t>
            </a:r>
            <a:r>
              <a:rPr lang="en-US" altLang="zh-CN" dirty="0" err="1">
                <a:solidFill>
                  <a:srgbClr val="0000FF"/>
                </a:solidFill>
                <a:latin typeface="华文新魏" charset="0"/>
                <a:ea typeface="华文新魏" charset="0"/>
                <a:cs typeface="华文新魏" charset="0"/>
              </a:rPr>
              <a:t>alloc_chrdev_region</a:t>
            </a:r>
            <a:r>
              <a:rPr lang="en-US" altLang="zh-CN" dirty="0">
                <a:solidFill>
                  <a:srgbClr val="0000FF"/>
                </a:solidFill>
                <a:latin typeface="华文新魏" charset="0"/>
                <a:ea typeface="华文新魏" charset="0"/>
                <a:cs typeface="华文新魏" charset="0"/>
              </a:rPr>
              <a:t>( )</a:t>
            </a:r>
            <a:r>
              <a:rPr lang="zh-CN" altLang="zh-CN" dirty="0">
                <a:latin typeface="华文新魏" charset="0"/>
                <a:ea typeface="华文新魏" charset="0"/>
                <a:cs typeface="华文新魏" charset="0"/>
              </a:rPr>
              <a:t>对设备号进行</a:t>
            </a:r>
            <a:r>
              <a:rPr lang="zh-CN" altLang="zh-CN" dirty="0">
                <a:solidFill>
                  <a:srgbClr val="FF0000"/>
                </a:solidFill>
                <a:latin typeface="华文新魏" charset="0"/>
                <a:ea typeface="华文新魏" charset="0"/>
                <a:cs typeface="华文新魏" charset="0"/>
              </a:rPr>
              <a:t>动态申请</a:t>
            </a:r>
            <a:endParaRPr lang="en-US" altLang="zh-CN" dirty="0">
              <a:solidFill>
                <a:srgbClr val="FF0000"/>
              </a:solidFill>
              <a:latin typeface="华文新魏" charset="0"/>
              <a:ea typeface="华文新魏" charset="0"/>
              <a:cs typeface="华文新魏" charset="0"/>
            </a:endParaRPr>
          </a:p>
          <a:p>
            <a:pPr lvl="2"/>
            <a:r>
              <a:rPr lang="zh-CN" altLang="zh-CN" dirty="0">
                <a:latin typeface="华文新魏" charset="0"/>
                <a:ea typeface="华文新魏" charset="0"/>
                <a:cs typeface="华文新魏" charset="0"/>
              </a:rPr>
              <a:t>在驱动程序注册后，</a:t>
            </a:r>
            <a:r>
              <a:rPr lang="zh-CN" altLang="en-US" dirty="0">
                <a:latin typeface="华文新魏" charset="0"/>
                <a:ea typeface="华文新魏" charset="0"/>
                <a:cs typeface="华文新魏" charset="0"/>
              </a:rPr>
              <a:t>需要</a:t>
            </a:r>
            <a:r>
              <a:rPr lang="zh-CN" altLang="zh-CN" dirty="0">
                <a:latin typeface="华文新魏" charset="0"/>
                <a:ea typeface="华文新魏" charset="0"/>
                <a:cs typeface="华文新魏" charset="0"/>
              </a:rPr>
              <a:t>从</a:t>
            </a:r>
            <a:r>
              <a:rPr lang="en-US" altLang="zh-CN" dirty="0">
                <a:solidFill>
                  <a:srgbClr val="0000FF"/>
                </a:solidFill>
                <a:latin typeface="华文新魏" charset="0"/>
                <a:ea typeface="华文新魏" charset="0"/>
                <a:cs typeface="华文新魏" charset="0"/>
              </a:rPr>
              <a:t>/</a:t>
            </a:r>
            <a:r>
              <a:rPr lang="en-US" altLang="zh-CN" dirty="0" err="1">
                <a:solidFill>
                  <a:srgbClr val="0000FF"/>
                </a:solidFill>
                <a:latin typeface="华文新魏" charset="0"/>
                <a:ea typeface="华文新魏" charset="0"/>
                <a:cs typeface="华文新魏" charset="0"/>
              </a:rPr>
              <a:t>proc</a:t>
            </a:r>
            <a:r>
              <a:rPr lang="en-US" altLang="zh-CN" dirty="0">
                <a:solidFill>
                  <a:srgbClr val="0000FF"/>
                </a:solidFill>
                <a:latin typeface="华文新魏" charset="0"/>
                <a:ea typeface="华文新魏" charset="0"/>
                <a:cs typeface="华文新魏" charset="0"/>
              </a:rPr>
              <a:t>/devices</a:t>
            </a:r>
            <a:r>
              <a:rPr lang="zh-CN" altLang="zh-CN" dirty="0">
                <a:latin typeface="华文新魏" charset="0"/>
                <a:ea typeface="华文新魏" charset="0"/>
                <a:cs typeface="华文新魏" charset="0"/>
              </a:rPr>
              <a:t>中读取到设备所用的设备编号，然后</a:t>
            </a:r>
            <a:r>
              <a:rPr lang="zh-CN" altLang="zh-CN" dirty="0">
                <a:solidFill>
                  <a:srgbClr val="FF0000"/>
                </a:solidFill>
                <a:latin typeface="华文新魏" charset="0"/>
                <a:ea typeface="华文新魏" charset="0"/>
                <a:cs typeface="华文新魏" charset="0"/>
              </a:rPr>
              <a:t>创建相应设备文件</a:t>
            </a:r>
            <a:endParaRPr lang="en-US" altLang="zh-CN" dirty="0">
              <a:solidFill>
                <a:srgbClr val="FF0000"/>
              </a:solidFill>
              <a:latin typeface="华文新魏" charset="0"/>
              <a:ea typeface="华文新魏" charset="0"/>
              <a:cs typeface="华文新魏" charset="0"/>
            </a:endParaRPr>
          </a:p>
          <a:p>
            <a:r>
              <a:rPr lang="zh-CN" altLang="zh-CN" dirty="0">
                <a:latin typeface="华文新魏" charset="0"/>
                <a:ea typeface="华文新魏" charset="0"/>
                <a:cs typeface="华文新魏" charset="0"/>
              </a:rPr>
              <a:t>设备不再使用时，驱动程序需要将申请的设备编号释放</a:t>
            </a:r>
            <a:endParaRPr lang="en-US" altLang="zh-CN" dirty="0">
              <a:latin typeface="华文新魏" charset="0"/>
              <a:ea typeface="华文新魏" charset="0"/>
              <a:cs typeface="华文新魏" charset="0"/>
            </a:endParaRPr>
          </a:p>
          <a:p>
            <a:pPr lvl="1"/>
            <a:r>
              <a:rPr lang="zh-CN" altLang="zh-CN" dirty="0">
                <a:solidFill>
                  <a:srgbClr val="0000FF"/>
                </a:solidFill>
                <a:latin typeface="华文新魏" charset="0"/>
                <a:ea typeface="华文新魏" charset="0"/>
                <a:cs typeface="华文新魏" charset="0"/>
              </a:rPr>
              <a:t>采用</a:t>
            </a:r>
            <a:r>
              <a:rPr lang="en-US" altLang="zh-CN" dirty="0" err="1">
                <a:solidFill>
                  <a:srgbClr val="0000FF"/>
                </a:solidFill>
                <a:latin typeface="华文新魏" charset="0"/>
                <a:ea typeface="华文新魏" charset="0"/>
                <a:cs typeface="华文新魏" charset="0"/>
              </a:rPr>
              <a:t>unregister_chrdev_region</a:t>
            </a:r>
            <a:r>
              <a:rPr lang="en-US" altLang="zh-CN" dirty="0">
                <a:solidFill>
                  <a:srgbClr val="0000FF"/>
                </a:solidFill>
                <a:latin typeface="华文新魏" charset="0"/>
                <a:ea typeface="华文新魏" charset="0"/>
                <a:cs typeface="华文新魏" charset="0"/>
              </a:rPr>
              <a:t>( )</a:t>
            </a:r>
            <a:r>
              <a:rPr lang="zh-CN" altLang="zh-CN" dirty="0">
                <a:latin typeface="华文新魏" charset="0"/>
                <a:ea typeface="华文新魏" charset="0"/>
                <a:cs typeface="华文新魏" charset="0"/>
              </a:rPr>
              <a:t>释放设备编号</a:t>
            </a:r>
            <a:endParaRPr lang="zh-CN" altLang="en-US" dirty="0">
              <a:latin typeface="华文新魏" charset="0"/>
              <a:ea typeface="华文新魏" charset="0"/>
              <a:cs typeface="华文新魏" charset="0"/>
            </a:endParaRPr>
          </a:p>
          <a:p>
            <a:endParaRPr kumimoji="1" lang="zh-CN" altLang="en-US" dirty="0"/>
          </a:p>
        </p:txBody>
      </p:sp>
    </p:spTree>
    <p:extLst>
      <p:ext uri="{BB962C8B-B14F-4D97-AF65-F5344CB8AC3E}">
        <p14:creationId xmlns:p14="http://schemas.microsoft.com/office/powerpoint/2010/main" val="3409528574"/>
      </p:ext>
    </p:extLst>
  </p:cSld>
  <p:clrMapOvr>
    <a:masterClrMapping/>
  </p:clrMapOvr>
  <p:transition spd="slow">
    <p:wipe/>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104</a:t>
            </a:fld>
            <a:endParaRPr lang="en-US" altLang="zh-CN" dirty="0"/>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字符</a:t>
            </a:r>
            <a:r>
              <a:rPr lang="zh-CN" altLang="zh-CN" dirty="0">
                <a:latin typeface="华文新魏" charset="0"/>
                <a:ea typeface="华文新魏" charset="0"/>
                <a:cs typeface="华文新魏" charset="0"/>
              </a:rPr>
              <a:t>设备</a:t>
            </a:r>
            <a:r>
              <a:rPr lang="zh-CN" altLang="en-US" dirty="0">
                <a:latin typeface="华文新魏" charset="0"/>
                <a:ea typeface="华文新魏" charset="0"/>
                <a:cs typeface="华文新魏" charset="0"/>
              </a:rPr>
              <a:t>的内核表述结构</a:t>
            </a:r>
            <a:endParaRPr kumimoji="1" lang="zh-CN" altLang="en-US" dirty="0"/>
          </a:p>
        </p:txBody>
      </p:sp>
      <p:sp>
        <p:nvSpPr>
          <p:cNvPr id="3" name="内容占位符 2"/>
          <p:cNvSpPr>
            <a:spLocks noGrp="1"/>
          </p:cNvSpPr>
          <p:nvPr>
            <p:ph idx="1"/>
          </p:nvPr>
        </p:nvSpPr>
        <p:spPr/>
        <p:txBody>
          <a:bodyPr/>
          <a:lstStyle/>
          <a:p>
            <a:r>
              <a:rPr lang="zh-CN" altLang="zh-CN" dirty="0">
                <a:latin typeface="华文新魏" charset="0"/>
                <a:ea typeface="华文新魏" charset="0"/>
                <a:cs typeface="华文新魏" charset="0"/>
              </a:rPr>
              <a:t>内核用</a:t>
            </a:r>
            <a:r>
              <a:rPr lang="en-US" altLang="zh-CN" dirty="0">
                <a:solidFill>
                  <a:srgbClr val="0000FF"/>
                </a:solidFill>
                <a:latin typeface="华文新魏" charset="0"/>
                <a:ea typeface="华文新魏" charset="0"/>
                <a:cs typeface="华文新魏" charset="0"/>
              </a:rPr>
              <a:t>struct </a:t>
            </a:r>
            <a:r>
              <a:rPr lang="en-US" altLang="zh-CN" dirty="0" err="1">
                <a:solidFill>
                  <a:srgbClr val="0000FF"/>
                </a:solidFill>
                <a:latin typeface="华文新魏" charset="0"/>
                <a:ea typeface="华文新魏" charset="0"/>
                <a:cs typeface="华文新魏" charset="0"/>
              </a:rPr>
              <a:t>cdev</a:t>
            </a:r>
            <a:r>
              <a:rPr lang="zh-CN" altLang="zh-CN" dirty="0">
                <a:solidFill>
                  <a:srgbClr val="0000FF"/>
                </a:solidFill>
                <a:latin typeface="华文新魏" charset="0"/>
                <a:ea typeface="华文新魏" charset="0"/>
                <a:cs typeface="华文新魏" charset="0"/>
              </a:rPr>
              <a:t>结构</a:t>
            </a:r>
            <a:r>
              <a:rPr lang="zh-CN" altLang="zh-CN" dirty="0">
                <a:latin typeface="华文新魏" charset="0"/>
                <a:ea typeface="华文新魏" charset="0"/>
                <a:cs typeface="华文新魏" charset="0"/>
              </a:rPr>
              <a:t>表示字符设备，其定义如下</a:t>
            </a:r>
          </a:p>
          <a:p>
            <a:pPr marL="449262" lvl="1" indent="0">
              <a:buNone/>
            </a:pPr>
            <a:r>
              <a:rPr lang="en-US" altLang="zh-CN" dirty="0">
                <a:solidFill>
                  <a:srgbClr val="008000"/>
                </a:solidFill>
                <a:latin typeface="华文新魏" charset="0"/>
                <a:ea typeface="华文新魏" charset="0"/>
                <a:cs typeface="华文新魏" charset="0"/>
              </a:rPr>
              <a:t>struct </a:t>
            </a:r>
            <a:r>
              <a:rPr lang="en-US" altLang="zh-CN" dirty="0" err="1">
                <a:solidFill>
                  <a:srgbClr val="008000"/>
                </a:solidFill>
                <a:latin typeface="华文新魏" charset="0"/>
                <a:ea typeface="华文新魏" charset="0"/>
                <a:cs typeface="华文新魏" charset="0"/>
              </a:rPr>
              <a:t>cdev</a:t>
            </a:r>
            <a:r>
              <a:rPr lang="en-US" altLang="zh-CN" dirty="0">
                <a:solidFill>
                  <a:srgbClr val="008000"/>
                </a:solidFill>
                <a:latin typeface="华文新魏" charset="0"/>
                <a:ea typeface="华文新魏" charset="0"/>
                <a:cs typeface="华文新魏" charset="0"/>
              </a:rPr>
              <a:t> {</a:t>
            </a:r>
            <a:endParaRPr lang="zh-CN" altLang="zh-CN" dirty="0">
              <a:solidFill>
                <a:srgbClr val="008000"/>
              </a:solidFill>
              <a:latin typeface="华文新魏" charset="0"/>
              <a:ea typeface="华文新魏" charset="0"/>
              <a:cs typeface="华文新魏" charset="0"/>
            </a:endParaRPr>
          </a:p>
          <a:p>
            <a:pPr marL="449262" lvl="1" indent="0">
              <a:buNone/>
            </a:pPr>
            <a:r>
              <a:rPr lang="en-US" altLang="zh-CN" dirty="0">
                <a:solidFill>
                  <a:srgbClr val="008000"/>
                </a:solidFill>
                <a:latin typeface="华文新魏" charset="0"/>
                <a:ea typeface="华文新魏" charset="0"/>
                <a:cs typeface="华文新魏" charset="0"/>
              </a:rPr>
              <a:t>   struct </a:t>
            </a:r>
            <a:r>
              <a:rPr lang="en-US" altLang="zh-CN" dirty="0" err="1">
                <a:solidFill>
                  <a:srgbClr val="008000"/>
                </a:solidFill>
                <a:latin typeface="华文新魏" charset="0"/>
                <a:ea typeface="华文新魏" charset="0"/>
                <a:cs typeface="华文新魏" charset="0"/>
              </a:rPr>
              <a:t>kobject</a:t>
            </a:r>
            <a:r>
              <a:rPr lang="en-US" altLang="zh-CN" dirty="0">
                <a:solidFill>
                  <a:srgbClr val="008000"/>
                </a:solidFill>
                <a:latin typeface="华文新魏" charset="0"/>
                <a:ea typeface="华文新魏" charset="0"/>
                <a:cs typeface="华文新魏" charset="0"/>
              </a:rPr>
              <a:t> </a:t>
            </a:r>
            <a:r>
              <a:rPr lang="en-US" altLang="zh-CN" dirty="0" err="1">
                <a:solidFill>
                  <a:srgbClr val="008000"/>
                </a:solidFill>
                <a:latin typeface="华文新魏" charset="0"/>
                <a:ea typeface="华文新魏" charset="0"/>
                <a:cs typeface="华文新魏" charset="0"/>
              </a:rPr>
              <a:t>kobj</a:t>
            </a:r>
            <a:r>
              <a:rPr lang="en-US" altLang="zh-CN" dirty="0">
                <a:solidFill>
                  <a:srgbClr val="008000"/>
                </a:solidFill>
                <a:latin typeface="华文新魏" charset="0"/>
                <a:ea typeface="华文新魏" charset="0"/>
                <a:cs typeface="华文新魏" charset="0"/>
              </a:rPr>
              <a:t>;         /*</a:t>
            </a:r>
            <a:r>
              <a:rPr lang="zh-CN" altLang="zh-CN" dirty="0">
                <a:solidFill>
                  <a:srgbClr val="008000"/>
                </a:solidFill>
                <a:latin typeface="华文新魏" charset="0"/>
                <a:ea typeface="华文新魏" charset="0"/>
                <a:cs typeface="华文新魏" charset="0"/>
              </a:rPr>
              <a:t>驱动模型的基础对象</a:t>
            </a:r>
            <a:r>
              <a:rPr lang="en-US" altLang="zh-CN" dirty="0">
                <a:solidFill>
                  <a:srgbClr val="008000"/>
                </a:solidFill>
                <a:latin typeface="华文新魏" charset="0"/>
                <a:ea typeface="华文新魏" charset="0"/>
                <a:cs typeface="华文新魏" charset="0"/>
              </a:rPr>
              <a:t>*/</a:t>
            </a:r>
            <a:endParaRPr lang="zh-CN" altLang="zh-CN" dirty="0">
              <a:solidFill>
                <a:srgbClr val="008000"/>
              </a:solidFill>
              <a:latin typeface="华文新魏" charset="0"/>
              <a:ea typeface="华文新魏" charset="0"/>
              <a:cs typeface="华文新魏" charset="0"/>
            </a:endParaRPr>
          </a:p>
          <a:p>
            <a:pPr marL="449262" lvl="1" indent="0">
              <a:buNone/>
            </a:pPr>
            <a:r>
              <a:rPr lang="en-US" altLang="zh-CN" dirty="0">
                <a:solidFill>
                  <a:srgbClr val="008000"/>
                </a:solidFill>
                <a:latin typeface="华文新魏" charset="0"/>
                <a:ea typeface="华文新魏" charset="0"/>
                <a:cs typeface="华文新魏" charset="0"/>
              </a:rPr>
              <a:t>   struct module *owner;  /*</a:t>
            </a:r>
            <a:r>
              <a:rPr lang="zh-CN" altLang="zh-CN" dirty="0">
                <a:solidFill>
                  <a:srgbClr val="008000"/>
                </a:solidFill>
                <a:latin typeface="华文新魏" charset="0"/>
                <a:ea typeface="华文新魏" charset="0"/>
                <a:cs typeface="华文新魏" charset="0"/>
              </a:rPr>
              <a:t>驱动程序所属内核模块</a:t>
            </a:r>
            <a:r>
              <a:rPr lang="en-US" altLang="zh-CN" dirty="0">
                <a:solidFill>
                  <a:srgbClr val="008000"/>
                </a:solidFill>
                <a:latin typeface="华文新魏" charset="0"/>
                <a:ea typeface="华文新魏" charset="0"/>
                <a:cs typeface="华文新魏" charset="0"/>
              </a:rPr>
              <a:t>*/</a:t>
            </a:r>
            <a:endParaRPr lang="zh-CN" altLang="zh-CN" dirty="0">
              <a:solidFill>
                <a:srgbClr val="008000"/>
              </a:solidFill>
              <a:latin typeface="华文新魏" charset="0"/>
              <a:ea typeface="华文新魏" charset="0"/>
              <a:cs typeface="华文新魏" charset="0"/>
            </a:endParaRPr>
          </a:p>
          <a:p>
            <a:pPr marL="449262" lvl="1" indent="0">
              <a:buNone/>
            </a:pPr>
            <a:r>
              <a:rPr lang="en-US" altLang="zh-CN" dirty="0">
                <a:solidFill>
                  <a:srgbClr val="0000FF"/>
                </a:solidFill>
                <a:latin typeface="华文新魏" charset="0"/>
                <a:ea typeface="华文新魏" charset="0"/>
                <a:cs typeface="华文新魏" charset="0"/>
              </a:rPr>
              <a:t>   </a:t>
            </a:r>
            <a:r>
              <a:rPr lang="en-US" altLang="zh-CN" dirty="0" err="1">
                <a:solidFill>
                  <a:srgbClr val="0000FF"/>
                </a:solidFill>
                <a:latin typeface="华文新魏" charset="0"/>
                <a:ea typeface="华文新魏" charset="0"/>
                <a:cs typeface="华文新魏" charset="0"/>
              </a:rPr>
              <a:t>const</a:t>
            </a:r>
            <a:r>
              <a:rPr lang="en-US" altLang="zh-CN" dirty="0">
                <a:solidFill>
                  <a:srgbClr val="0000FF"/>
                </a:solidFill>
                <a:latin typeface="华文新魏" charset="0"/>
                <a:ea typeface="华文新魏" charset="0"/>
                <a:cs typeface="华文新魏" charset="0"/>
              </a:rPr>
              <a:t> struct </a:t>
            </a:r>
            <a:r>
              <a:rPr lang="en-US" altLang="zh-CN" dirty="0" err="1">
                <a:solidFill>
                  <a:srgbClr val="0000FF"/>
                </a:solidFill>
                <a:latin typeface="华文新魏" charset="0"/>
                <a:ea typeface="华文新魏" charset="0"/>
                <a:cs typeface="华文新魏" charset="0"/>
              </a:rPr>
              <a:t>file_operations</a:t>
            </a:r>
            <a:r>
              <a:rPr lang="en-US" altLang="zh-CN" dirty="0">
                <a:solidFill>
                  <a:srgbClr val="0000FF"/>
                </a:solidFill>
                <a:latin typeface="华文新魏" charset="0"/>
                <a:ea typeface="华文新魏" charset="0"/>
                <a:cs typeface="华文新魏" charset="0"/>
              </a:rPr>
              <a:t> *ops;   /*</a:t>
            </a:r>
            <a:r>
              <a:rPr lang="zh-CN" altLang="zh-CN" dirty="0">
                <a:solidFill>
                  <a:srgbClr val="0000FF"/>
                </a:solidFill>
                <a:latin typeface="华文新魏" charset="0"/>
                <a:ea typeface="华文新魏" charset="0"/>
                <a:cs typeface="华文新魏" charset="0"/>
              </a:rPr>
              <a:t>文件操作结构体指针</a:t>
            </a:r>
            <a:r>
              <a:rPr lang="en-US" altLang="zh-CN" dirty="0">
                <a:solidFill>
                  <a:srgbClr val="0000FF"/>
                </a:solidFill>
                <a:latin typeface="华文新魏" charset="0"/>
                <a:ea typeface="华文新魏" charset="0"/>
                <a:cs typeface="华文新魏" charset="0"/>
              </a:rPr>
              <a:t>(</a:t>
            </a:r>
            <a:r>
              <a:rPr lang="zh-CN" altLang="zh-CN" dirty="0">
                <a:solidFill>
                  <a:srgbClr val="0000FF"/>
                </a:solidFill>
                <a:latin typeface="华文新魏" charset="0"/>
                <a:ea typeface="华文新魏" charset="0"/>
                <a:cs typeface="华文新魏" charset="0"/>
              </a:rPr>
              <a:t>设备操作函数接口</a:t>
            </a:r>
            <a:r>
              <a:rPr lang="en-US" altLang="zh-CN" dirty="0">
                <a:solidFill>
                  <a:srgbClr val="0000FF"/>
                </a:solidFill>
                <a:latin typeface="华文新魏" charset="0"/>
                <a:ea typeface="华文新魏" charset="0"/>
                <a:cs typeface="华文新魏" charset="0"/>
              </a:rPr>
              <a:t>)*/</a:t>
            </a:r>
            <a:endParaRPr lang="zh-CN" altLang="zh-CN" dirty="0">
              <a:solidFill>
                <a:srgbClr val="0000FF"/>
              </a:solidFill>
              <a:latin typeface="华文新魏" charset="0"/>
              <a:ea typeface="华文新魏" charset="0"/>
              <a:cs typeface="华文新魏" charset="0"/>
            </a:endParaRPr>
          </a:p>
          <a:p>
            <a:pPr marL="449262" lvl="1" indent="0">
              <a:buNone/>
            </a:pPr>
            <a:r>
              <a:rPr lang="en-US" altLang="zh-CN" dirty="0">
                <a:solidFill>
                  <a:srgbClr val="008000"/>
                </a:solidFill>
                <a:latin typeface="华文新魏" charset="0"/>
                <a:ea typeface="华文新魏" charset="0"/>
                <a:cs typeface="华文新魏" charset="0"/>
              </a:rPr>
              <a:t>   struct </a:t>
            </a:r>
            <a:r>
              <a:rPr lang="en-US" altLang="zh-CN" dirty="0" err="1">
                <a:solidFill>
                  <a:srgbClr val="008000"/>
                </a:solidFill>
                <a:latin typeface="华文新魏" charset="0"/>
                <a:ea typeface="华文新魏" charset="0"/>
                <a:cs typeface="华文新魏" charset="0"/>
              </a:rPr>
              <a:t>list_head</a:t>
            </a:r>
            <a:r>
              <a:rPr lang="en-US" altLang="zh-CN" dirty="0">
                <a:solidFill>
                  <a:srgbClr val="008000"/>
                </a:solidFill>
                <a:latin typeface="华文新魏" charset="0"/>
                <a:ea typeface="华文新魏" charset="0"/>
                <a:cs typeface="华文新魏" charset="0"/>
              </a:rPr>
              <a:t> list;             /*</a:t>
            </a:r>
            <a:r>
              <a:rPr lang="zh-CN" altLang="zh-CN" dirty="0">
                <a:solidFill>
                  <a:srgbClr val="008000"/>
                </a:solidFill>
                <a:latin typeface="华文新魏" charset="0"/>
                <a:ea typeface="华文新魏" charset="0"/>
                <a:cs typeface="华文新魏" charset="0"/>
              </a:rPr>
              <a:t>字符设备结构链表</a:t>
            </a:r>
            <a:r>
              <a:rPr lang="en-US" altLang="zh-CN" dirty="0">
                <a:solidFill>
                  <a:srgbClr val="008000"/>
                </a:solidFill>
                <a:latin typeface="华文新魏" charset="0"/>
                <a:ea typeface="华文新魏" charset="0"/>
                <a:cs typeface="华文新魏" charset="0"/>
              </a:rPr>
              <a:t>*/</a:t>
            </a:r>
            <a:endParaRPr lang="zh-CN" altLang="zh-CN" dirty="0">
              <a:solidFill>
                <a:srgbClr val="008000"/>
              </a:solidFill>
              <a:latin typeface="华文新魏" charset="0"/>
              <a:ea typeface="华文新魏" charset="0"/>
              <a:cs typeface="华文新魏" charset="0"/>
            </a:endParaRPr>
          </a:p>
          <a:p>
            <a:pPr marL="449262" lvl="1" indent="0">
              <a:buNone/>
            </a:pPr>
            <a:r>
              <a:rPr lang="en-US" altLang="zh-CN" dirty="0">
                <a:solidFill>
                  <a:srgbClr val="0000FF"/>
                </a:solidFill>
                <a:latin typeface="华文新魏" charset="0"/>
                <a:ea typeface="华文新魏" charset="0"/>
                <a:cs typeface="华文新魏" charset="0"/>
              </a:rPr>
              <a:t>   </a:t>
            </a:r>
            <a:r>
              <a:rPr lang="en-US" altLang="zh-CN" dirty="0" err="1">
                <a:solidFill>
                  <a:srgbClr val="0000FF"/>
                </a:solidFill>
                <a:latin typeface="华文新魏" charset="0"/>
                <a:ea typeface="华文新魏" charset="0"/>
                <a:cs typeface="华文新魏" charset="0"/>
              </a:rPr>
              <a:t>dev_t</a:t>
            </a:r>
            <a:r>
              <a:rPr lang="en-US" altLang="zh-CN" dirty="0">
                <a:solidFill>
                  <a:srgbClr val="0000FF"/>
                </a:solidFill>
                <a:latin typeface="华文新魏" charset="0"/>
                <a:ea typeface="华文新魏" charset="0"/>
                <a:cs typeface="华文新魏" charset="0"/>
              </a:rPr>
              <a:t> </a:t>
            </a:r>
            <a:r>
              <a:rPr lang="en-US" altLang="zh-CN" dirty="0" err="1">
                <a:solidFill>
                  <a:srgbClr val="0000FF"/>
                </a:solidFill>
                <a:latin typeface="华文新魏" charset="0"/>
                <a:ea typeface="华文新魏" charset="0"/>
                <a:cs typeface="华文新魏" charset="0"/>
              </a:rPr>
              <a:t>dev</a:t>
            </a:r>
            <a:r>
              <a:rPr lang="en-US" altLang="zh-CN" dirty="0">
                <a:solidFill>
                  <a:srgbClr val="0000FF"/>
                </a:solidFill>
                <a:latin typeface="华文新魏" charset="0"/>
                <a:ea typeface="华文新魏" charset="0"/>
                <a:cs typeface="华文新魏" charset="0"/>
              </a:rPr>
              <a:t>;                                         /*</a:t>
            </a:r>
            <a:r>
              <a:rPr lang="zh-CN" altLang="zh-CN" dirty="0">
                <a:solidFill>
                  <a:srgbClr val="0000FF"/>
                </a:solidFill>
                <a:latin typeface="华文新魏" charset="0"/>
                <a:ea typeface="华文新魏" charset="0"/>
                <a:cs typeface="华文新魏" charset="0"/>
              </a:rPr>
              <a:t>设备号</a:t>
            </a:r>
            <a:r>
              <a:rPr lang="en-US" altLang="zh-CN" dirty="0">
                <a:solidFill>
                  <a:srgbClr val="0000FF"/>
                </a:solidFill>
                <a:latin typeface="华文新魏" charset="0"/>
                <a:ea typeface="华文新魏" charset="0"/>
                <a:cs typeface="华文新魏" charset="0"/>
              </a:rPr>
              <a:t>*/</a:t>
            </a:r>
            <a:endParaRPr lang="zh-CN" altLang="zh-CN" dirty="0">
              <a:solidFill>
                <a:srgbClr val="0000FF"/>
              </a:solidFill>
              <a:latin typeface="华文新魏" charset="0"/>
              <a:ea typeface="华文新魏" charset="0"/>
              <a:cs typeface="华文新魏" charset="0"/>
            </a:endParaRPr>
          </a:p>
          <a:p>
            <a:pPr marL="449262" lvl="1" indent="0">
              <a:buNone/>
            </a:pPr>
            <a:r>
              <a:rPr lang="en-US" altLang="zh-CN" dirty="0">
                <a:solidFill>
                  <a:srgbClr val="008000"/>
                </a:solidFill>
                <a:latin typeface="华文新魏" charset="0"/>
                <a:ea typeface="华文新魏" charset="0"/>
                <a:cs typeface="华文新魏" charset="0"/>
              </a:rPr>
              <a:t>   unsigned </a:t>
            </a:r>
            <a:r>
              <a:rPr lang="en-US" altLang="zh-CN" dirty="0" err="1">
                <a:solidFill>
                  <a:srgbClr val="008000"/>
                </a:solidFill>
                <a:latin typeface="华文新魏" charset="0"/>
                <a:ea typeface="华文新魏" charset="0"/>
                <a:cs typeface="华文新魏" charset="0"/>
              </a:rPr>
              <a:t>int</a:t>
            </a:r>
            <a:r>
              <a:rPr lang="en-US" altLang="zh-CN" dirty="0">
                <a:solidFill>
                  <a:srgbClr val="008000"/>
                </a:solidFill>
                <a:latin typeface="华文新魏" charset="0"/>
                <a:ea typeface="华文新魏" charset="0"/>
                <a:cs typeface="华文新魏" charset="0"/>
              </a:rPr>
              <a:t> count;                         /*</a:t>
            </a:r>
            <a:r>
              <a:rPr lang="zh-CN" altLang="zh-CN" dirty="0">
                <a:solidFill>
                  <a:srgbClr val="008000"/>
                </a:solidFill>
                <a:latin typeface="华文新魏" charset="0"/>
                <a:ea typeface="华文新魏" charset="0"/>
                <a:cs typeface="华文新魏" charset="0"/>
              </a:rPr>
              <a:t>引用计数</a:t>
            </a:r>
            <a:r>
              <a:rPr lang="en-US" altLang="zh-CN" dirty="0">
                <a:solidFill>
                  <a:srgbClr val="008000"/>
                </a:solidFill>
                <a:latin typeface="华文新魏" charset="0"/>
                <a:ea typeface="华文新魏" charset="0"/>
                <a:cs typeface="华文新魏" charset="0"/>
              </a:rPr>
              <a:t>*/</a:t>
            </a:r>
            <a:endParaRPr lang="zh-CN" altLang="zh-CN" dirty="0">
              <a:solidFill>
                <a:srgbClr val="008000"/>
              </a:solidFill>
              <a:latin typeface="华文新魏" charset="0"/>
              <a:ea typeface="华文新魏" charset="0"/>
              <a:cs typeface="华文新魏" charset="0"/>
            </a:endParaRPr>
          </a:p>
          <a:p>
            <a:pPr marL="449262" lvl="1" indent="0">
              <a:buNone/>
            </a:pPr>
            <a:r>
              <a:rPr lang="en-US" altLang="zh-CN" dirty="0">
                <a:solidFill>
                  <a:srgbClr val="008000"/>
                </a:solidFill>
                <a:latin typeface="华文新魏" charset="0"/>
                <a:ea typeface="华文新魏" charset="0"/>
                <a:cs typeface="华文新魏" charset="0"/>
              </a:rPr>
              <a:t>};</a:t>
            </a:r>
            <a:endParaRPr lang="zh-CN" altLang="zh-CN" dirty="0">
              <a:solidFill>
                <a:srgbClr val="008000"/>
              </a:solidFill>
              <a:latin typeface="华文新魏" charset="0"/>
              <a:ea typeface="华文新魏" charset="0"/>
              <a:cs typeface="华文新魏" charset="0"/>
            </a:endParaRPr>
          </a:p>
          <a:p>
            <a:endParaRPr kumimoji="1" lang="zh-CN" altLang="en-US" dirty="0"/>
          </a:p>
        </p:txBody>
      </p:sp>
    </p:spTree>
    <p:extLst>
      <p:ext uri="{BB962C8B-B14F-4D97-AF65-F5344CB8AC3E}">
        <p14:creationId xmlns:p14="http://schemas.microsoft.com/office/powerpoint/2010/main" val="2327645397"/>
      </p:ext>
    </p:extLst>
  </p:cSld>
  <p:clrMapOvr>
    <a:masterClrMapping/>
  </p:clrMapOvr>
  <p:transition spd="slow">
    <p:wipe/>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105</a:t>
            </a:fld>
            <a:endParaRPr lang="en-US" altLang="zh-CN" dirty="0"/>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字符</a:t>
            </a:r>
            <a:r>
              <a:rPr lang="zh-CN" altLang="zh-CN" dirty="0">
                <a:latin typeface="华文新魏" charset="0"/>
                <a:ea typeface="华文新魏" charset="0"/>
                <a:cs typeface="华文新魏" charset="0"/>
              </a:rPr>
              <a:t>设备注册与注销</a:t>
            </a:r>
            <a:endParaRPr kumimoji="1" lang="zh-CN" altLang="en-US" dirty="0"/>
          </a:p>
        </p:txBody>
      </p:sp>
      <p:sp>
        <p:nvSpPr>
          <p:cNvPr id="3" name="内容占位符 2"/>
          <p:cNvSpPr>
            <a:spLocks noGrp="1"/>
          </p:cNvSpPr>
          <p:nvPr>
            <p:ph idx="1"/>
          </p:nvPr>
        </p:nvSpPr>
        <p:spPr/>
        <p:txBody>
          <a:bodyPr/>
          <a:lstStyle/>
          <a:p>
            <a:r>
              <a:rPr lang="zh-CN" altLang="zh-CN" dirty="0">
                <a:latin typeface="华文新魏" charset="0"/>
                <a:ea typeface="华文新魏" charset="0"/>
                <a:cs typeface="华文新魏" charset="0"/>
              </a:rPr>
              <a:t>在内核调用设备驱动程序执行</a:t>
            </a:r>
            <a:r>
              <a:rPr lang="en-US" altLang="zh-CN" dirty="0">
                <a:latin typeface="华文新魏" charset="0"/>
                <a:ea typeface="华文新魏" charset="0"/>
                <a:cs typeface="华文新魏" charset="0"/>
              </a:rPr>
              <a:t>I/O</a:t>
            </a:r>
            <a:r>
              <a:rPr lang="zh-CN" altLang="zh-CN" dirty="0">
                <a:latin typeface="华文新魏" charset="0"/>
                <a:ea typeface="华文新魏" charset="0"/>
                <a:cs typeface="华文新魏" charset="0"/>
              </a:rPr>
              <a:t>操作前，</a:t>
            </a:r>
            <a:r>
              <a:rPr lang="zh-CN" altLang="zh-CN" dirty="0">
                <a:solidFill>
                  <a:srgbClr val="0000FF"/>
                </a:solidFill>
                <a:latin typeface="华文新魏" charset="0"/>
                <a:ea typeface="华文新魏" charset="0"/>
                <a:cs typeface="华文新魏" charset="0"/>
              </a:rPr>
              <a:t>必须分配并注册</a:t>
            </a:r>
            <a:r>
              <a:rPr lang="en-US" altLang="zh-CN" dirty="0" err="1">
                <a:solidFill>
                  <a:srgbClr val="0000FF"/>
                </a:solidFill>
                <a:latin typeface="华文新魏" charset="0"/>
                <a:ea typeface="华文新魏" charset="0"/>
                <a:cs typeface="华文新魏" charset="0"/>
              </a:rPr>
              <a:t>cdev</a:t>
            </a:r>
            <a:r>
              <a:rPr lang="zh-CN" altLang="zh-CN" dirty="0">
                <a:solidFill>
                  <a:srgbClr val="0000FF"/>
                </a:solidFill>
                <a:latin typeface="华文新魏" charset="0"/>
                <a:ea typeface="华文新魏" charset="0"/>
                <a:cs typeface="华文新魏" charset="0"/>
              </a:rPr>
              <a:t>结构</a:t>
            </a:r>
            <a:r>
              <a:rPr lang="zh-CN" altLang="zh-CN" dirty="0">
                <a:latin typeface="华文新魏" charset="0"/>
                <a:ea typeface="华文新魏" charset="0"/>
                <a:cs typeface="华文新魏" charset="0"/>
              </a:rPr>
              <a:t>，有两种分配和初始化方式</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方式</a:t>
            </a:r>
            <a:r>
              <a:rPr lang="en-US" altLang="zh-CN" dirty="0">
                <a:latin typeface="华文新魏" charset="0"/>
                <a:ea typeface="华文新魏" charset="0"/>
                <a:cs typeface="华文新魏" charset="0"/>
              </a:rPr>
              <a:t>1</a:t>
            </a:r>
            <a:r>
              <a:rPr lang="zh-CN" altLang="en-US" dirty="0">
                <a:latin typeface="华文新魏" charset="0"/>
                <a:ea typeface="华文新魏" charset="0"/>
                <a:cs typeface="华文新魏" charset="0"/>
              </a:rPr>
              <a:t>：</a:t>
            </a:r>
            <a:r>
              <a:rPr lang="zh-CN" altLang="zh-CN" dirty="0">
                <a:solidFill>
                  <a:srgbClr val="FF0000"/>
                </a:solidFill>
                <a:latin typeface="华文新魏" charset="0"/>
                <a:ea typeface="华文新魏" charset="0"/>
                <a:cs typeface="华文新魏" charset="0"/>
              </a:rPr>
              <a:t>运行时</a:t>
            </a:r>
            <a:r>
              <a:rPr lang="zh-CN" altLang="zh-CN" dirty="0">
                <a:latin typeface="华文新魏" charset="0"/>
                <a:ea typeface="华文新魏" charset="0"/>
                <a:cs typeface="华文新魏" charset="0"/>
              </a:rPr>
              <a:t>通过函数</a:t>
            </a:r>
            <a:r>
              <a:rPr lang="en-US" altLang="zh-CN" dirty="0" err="1">
                <a:solidFill>
                  <a:srgbClr val="0000FF"/>
                </a:solidFill>
                <a:latin typeface="华文新魏" charset="0"/>
                <a:ea typeface="华文新魏" charset="0"/>
                <a:cs typeface="华文新魏" charset="0"/>
              </a:rPr>
              <a:t>cdev_alloc</a:t>
            </a:r>
            <a:r>
              <a:rPr lang="en-US" altLang="zh-CN" dirty="0">
                <a:solidFill>
                  <a:srgbClr val="0000FF"/>
                </a:solidFill>
                <a:latin typeface="华文新魏" charset="0"/>
                <a:ea typeface="华文新魏" charset="0"/>
                <a:cs typeface="华文新魏" charset="0"/>
              </a:rPr>
              <a:t>( )</a:t>
            </a:r>
            <a:r>
              <a:rPr lang="zh-CN" altLang="zh-CN" dirty="0">
                <a:latin typeface="华文新魏" charset="0"/>
                <a:ea typeface="华文新魏" charset="0"/>
                <a:cs typeface="华文新魏" charset="0"/>
              </a:rPr>
              <a:t>获得独立的</a:t>
            </a:r>
            <a:r>
              <a:rPr lang="en-US" altLang="zh-CN" dirty="0" err="1">
                <a:latin typeface="华文新魏" charset="0"/>
                <a:ea typeface="华文新魏" charset="0"/>
                <a:cs typeface="华文新魏" charset="0"/>
              </a:rPr>
              <a:t>cdev</a:t>
            </a:r>
            <a:r>
              <a:rPr lang="zh-CN" altLang="zh-CN" dirty="0">
                <a:latin typeface="华文新魏" charset="0"/>
                <a:ea typeface="华文新魏" charset="0"/>
                <a:cs typeface="华文新魏" charset="0"/>
              </a:rPr>
              <a:t>结构</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方式</a:t>
            </a:r>
            <a:r>
              <a:rPr lang="en-US" altLang="zh-CN" dirty="0">
                <a:latin typeface="华文新魏" charset="0"/>
                <a:ea typeface="华文新魏" charset="0"/>
                <a:cs typeface="华文新魏" charset="0"/>
              </a:rPr>
              <a:t>2</a:t>
            </a:r>
            <a:r>
              <a:rPr lang="zh-CN" altLang="en-US" dirty="0">
                <a:latin typeface="华文新魏" charset="0"/>
                <a:ea typeface="华文新魏" charset="0"/>
                <a:cs typeface="华文新魏" charset="0"/>
              </a:rPr>
              <a:t>：</a:t>
            </a:r>
            <a:r>
              <a:rPr lang="zh-CN" altLang="zh-CN" dirty="0">
                <a:latin typeface="华文新魏" charset="0"/>
                <a:ea typeface="华文新魏" charset="0"/>
                <a:cs typeface="华文新魏" charset="0"/>
              </a:rPr>
              <a:t>通过函数</a:t>
            </a:r>
            <a:r>
              <a:rPr lang="en-US" altLang="zh-CN" dirty="0" err="1">
                <a:solidFill>
                  <a:srgbClr val="0000FF"/>
                </a:solidFill>
                <a:latin typeface="华文新魏" charset="0"/>
                <a:ea typeface="华文新魏" charset="0"/>
                <a:cs typeface="华文新魏" charset="0"/>
              </a:rPr>
              <a:t>cdev_init</a:t>
            </a:r>
            <a:r>
              <a:rPr lang="en-US" altLang="zh-CN" dirty="0">
                <a:solidFill>
                  <a:srgbClr val="0000FF"/>
                </a:solidFill>
                <a:latin typeface="华文新魏" charset="0"/>
                <a:ea typeface="华文新魏" charset="0"/>
                <a:cs typeface="华文新魏" charset="0"/>
              </a:rPr>
              <a:t>( )</a:t>
            </a:r>
            <a:r>
              <a:rPr lang="zh-CN" altLang="en-US" dirty="0">
                <a:latin typeface="华文新魏" charset="0"/>
                <a:ea typeface="华文新魏" charset="0"/>
                <a:cs typeface="华文新魏" charset="0"/>
              </a:rPr>
              <a:t>初始化</a:t>
            </a:r>
            <a:r>
              <a:rPr lang="en-US" altLang="zh-CN" dirty="0" err="1">
                <a:latin typeface="华文新魏" charset="0"/>
                <a:ea typeface="华文新魏" charset="0"/>
                <a:cs typeface="华文新魏" charset="0"/>
              </a:rPr>
              <a:t>cdev</a:t>
            </a:r>
            <a:r>
              <a:rPr lang="zh-CN" altLang="zh-CN" dirty="0">
                <a:latin typeface="华文新魏" charset="0"/>
                <a:ea typeface="华文新魏" charset="0"/>
                <a:cs typeface="华文新魏" charset="0"/>
              </a:rPr>
              <a:t>结构</a:t>
            </a:r>
            <a:endParaRPr lang="en-US" altLang="zh-CN" dirty="0">
              <a:latin typeface="华文新魏" charset="0"/>
              <a:ea typeface="华文新魏" charset="0"/>
              <a:cs typeface="华文新魏" charset="0"/>
            </a:endParaRPr>
          </a:p>
          <a:p>
            <a:r>
              <a:rPr lang="zh-CN" altLang="zh-CN" dirty="0">
                <a:latin typeface="华文新魏" charset="0"/>
                <a:ea typeface="华文新魏" charset="0"/>
                <a:cs typeface="华文新魏" charset="0"/>
              </a:rPr>
              <a:t>设置好</a:t>
            </a:r>
            <a:r>
              <a:rPr lang="en-US" altLang="zh-CN" dirty="0" err="1">
                <a:latin typeface="华文新魏" charset="0"/>
                <a:ea typeface="华文新魏" charset="0"/>
                <a:cs typeface="华文新魏" charset="0"/>
              </a:rPr>
              <a:t>cdev</a:t>
            </a:r>
            <a:r>
              <a:rPr lang="zh-CN" altLang="zh-CN" dirty="0">
                <a:latin typeface="华文新魏" charset="0"/>
                <a:ea typeface="华文新魏" charset="0"/>
                <a:cs typeface="华文新魏" charset="0"/>
              </a:rPr>
              <a:t>结构后，通过</a:t>
            </a:r>
            <a:r>
              <a:rPr lang="en-US" altLang="zh-CN" dirty="0" err="1">
                <a:solidFill>
                  <a:srgbClr val="0000FF"/>
                </a:solidFill>
                <a:latin typeface="华文新魏" charset="0"/>
                <a:ea typeface="华文新魏" charset="0"/>
                <a:cs typeface="华文新魏" charset="0"/>
              </a:rPr>
              <a:t>cdev_add</a:t>
            </a:r>
            <a:r>
              <a:rPr lang="en-US" altLang="zh-CN" dirty="0">
                <a:solidFill>
                  <a:srgbClr val="0000FF"/>
                </a:solidFill>
                <a:latin typeface="华文新魏" charset="0"/>
                <a:ea typeface="华文新魏" charset="0"/>
                <a:cs typeface="华文新魏" charset="0"/>
              </a:rPr>
              <a:t>( )</a:t>
            </a:r>
            <a:r>
              <a:rPr lang="zh-CN" altLang="zh-CN" dirty="0">
                <a:latin typeface="华文新魏" charset="0"/>
                <a:ea typeface="华文新魏" charset="0"/>
                <a:cs typeface="华文新魏" charset="0"/>
              </a:rPr>
              <a:t>内核函数</a:t>
            </a:r>
            <a:r>
              <a:rPr lang="zh-CN" altLang="zh-CN" dirty="0">
                <a:solidFill>
                  <a:srgbClr val="FF0000"/>
                </a:solidFill>
                <a:latin typeface="华文新魏" charset="0"/>
                <a:ea typeface="华文新魏" charset="0"/>
                <a:cs typeface="华文新魏" charset="0"/>
              </a:rPr>
              <a:t>将</a:t>
            </a:r>
            <a:r>
              <a:rPr lang="en-US" altLang="zh-CN" dirty="0" err="1">
                <a:solidFill>
                  <a:srgbClr val="FF0000"/>
                </a:solidFill>
                <a:latin typeface="华文新魏" charset="0"/>
                <a:ea typeface="华文新魏" charset="0"/>
                <a:cs typeface="华文新魏" charset="0"/>
              </a:rPr>
              <a:t>cdev</a:t>
            </a:r>
            <a:r>
              <a:rPr lang="zh-CN" altLang="zh-CN" dirty="0">
                <a:solidFill>
                  <a:srgbClr val="FF0000"/>
                </a:solidFill>
                <a:latin typeface="华文新魏" charset="0"/>
                <a:ea typeface="华文新魏" charset="0"/>
                <a:cs typeface="华文新魏" charset="0"/>
              </a:rPr>
              <a:t>结构添加到内核中</a:t>
            </a:r>
            <a:endParaRPr lang="en-US" altLang="zh-CN" dirty="0">
              <a:solidFill>
                <a:srgbClr val="FF0000"/>
              </a:solidFill>
              <a:latin typeface="华文新魏" charset="0"/>
              <a:ea typeface="华文新魏" charset="0"/>
              <a:cs typeface="华文新魏" charset="0"/>
            </a:endParaRPr>
          </a:p>
          <a:p>
            <a:r>
              <a:rPr lang="zh-CN" altLang="zh-CN" dirty="0">
                <a:latin typeface="华文新魏" charset="0"/>
                <a:ea typeface="华文新魏" charset="0"/>
                <a:cs typeface="华文新魏" charset="0"/>
              </a:rPr>
              <a:t>从系统中移除一个字符设备，执行</a:t>
            </a:r>
            <a:r>
              <a:rPr lang="en-US" altLang="zh-CN" dirty="0" err="1">
                <a:solidFill>
                  <a:srgbClr val="0000FF"/>
                </a:solidFill>
                <a:latin typeface="华文新魏" charset="0"/>
                <a:ea typeface="华文新魏" charset="0"/>
                <a:cs typeface="华文新魏" charset="0"/>
              </a:rPr>
              <a:t>cdev_del</a:t>
            </a:r>
            <a:r>
              <a:rPr lang="en-US" altLang="zh-CN" dirty="0">
                <a:solidFill>
                  <a:srgbClr val="0000FF"/>
                </a:solidFill>
                <a:latin typeface="华文新魏" charset="0"/>
                <a:ea typeface="华文新魏" charset="0"/>
                <a:cs typeface="华文新魏" charset="0"/>
              </a:rPr>
              <a:t>()</a:t>
            </a:r>
            <a:r>
              <a:rPr lang="zh-CN" altLang="zh-CN" dirty="0">
                <a:latin typeface="华文新魏" charset="0"/>
                <a:ea typeface="华文新魏" charset="0"/>
                <a:cs typeface="华文新魏" charset="0"/>
              </a:rPr>
              <a:t>函数</a:t>
            </a:r>
          </a:p>
          <a:p>
            <a:endParaRPr kumimoji="1" lang="zh-CN" altLang="en-US" dirty="0"/>
          </a:p>
        </p:txBody>
      </p:sp>
    </p:spTree>
    <p:extLst>
      <p:ext uri="{BB962C8B-B14F-4D97-AF65-F5344CB8AC3E}">
        <p14:creationId xmlns:p14="http://schemas.microsoft.com/office/powerpoint/2010/main" val="1923134198"/>
      </p:ext>
    </p:extLst>
  </p:cSld>
  <p:clrMapOvr>
    <a:masterClrMapping/>
  </p:clrMapOvr>
  <p:transition spd="slow">
    <p:wipe/>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106</a:t>
            </a:fld>
            <a:endParaRPr lang="en-US" altLang="zh-CN" dirty="0"/>
          </a:p>
        </p:txBody>
      </p:sp>
      <p:sp>
        <p:nvSpPr>
          <p:cNvPr id="2" name="标题 1"/>
          <p:cNvSpPr>
            <a:spLocks noGrp="1"/>
          </p:cNvSpPr>
          <p:nvPr>
            <p:ph type="title"/>
          </p:nvPr>
        </p:nvSpPr>
        <p:spPr/>
        <p:txBody>
          <a:bodyPr/>
          <a:lstStyle/>
          <a:p>
            <a:r>
              <a:rPr lang="zh-CN" altLang="zh-CN" dirty="0">
                <a:latin typeface="华文新魏" charset="0"/>
                <a:ea typeface="华文新魏" charset="0"/>
                <a:cs typeface="华文新魏" charset="0"/>
              </a:rPr>
              <a:t>块设备</a:t>
            </a:r>
            <a:endParaRPr kumimoji="1" lang="zh-CN" altLang="en-US" dirty="0"/>
          </a:p>
        </p:txBody>
      </p:sp>
      <p:sp>
        <p:nvSpPr>
          <p:cNvPr id="3" name="内容占位符 2"/>
          <p:cNvSpPr>
            <a:spLocks noGrp="1"/>
          </p:cNvSpPr>
          <p:nvPr>
            <p:ph idx="1"/>
          </p:nvPr>
        </p:nvSpPr>
        <p:spPr/>
        <p:txBody>
          <a:bodyPr/>
          <a:lstStyle/>
          <a:p>
            <a:r>
              <a:rPr kumimoji="1" lang="zh-CN" altLang="zh-CN" dirty="0"/>
              <a:t>申请与释放设备编号</a:t>
            </a:r>
          </a:p>
          <a:p>
            <a:pPr lvl="1"/>
            <a:r>
              <a:rPr kumimoji="1" lang="zh-CN" altLang="zh-CN" dirty="0"/>
              <a:t>块设备驱动程序使用前，</a:t>
            </a:r>
            <a:r>
              <a:rPr kumimoji="1" lang="zh-CN" altLang="en-US" dirty="0"/>
              <a:t>通过</a:t>
            </a:r>
            <a:r>
              <a:rPr kumimoji="1" lang="zh-CN" altLang="zh-CN" dirty="0"/>
              <a:t>内核函数</a:t>
            </a:r>
            <a:r>
              <a:rPr kumimoji="1" lang="en-US" altLang="zh-CN" dirty="0" err="1">
                <a:solidFill>
                  <a:srgbClr val="0000FF"/>
                </a:solidFill>
              </a:rPr>
              <a:t>register_blkdev</a:t>
            </a:r>
            <a:r>
              <a:rPr kumimoji="1" lang="en-US" altLang="zh-CN" dirty="0">
                <a:solidFill>
                  <a:srgbClr val="0000FF"/>
                </a:solidFill>
              </a:rPr>
              <a:t>()</a:t>
            </a:r>
            <a:r>
              <a:rPr kumimoji="1" lang="zh-CN" altLang="zh-CN" dirty="0">
                <a:solidFill>
                  <a:srgbClr val="FF0000"/>
                </a:solidFill>
              </a:rPr>
              <a:t>向内核注册</a:t>
            </a:r>
            <a:r>
              <a:rPr kumimoji="1" lang="zh-CN" altLang="zh-CN" dirty="0">
                <a:solidFill>
                  <a:srgbClr val="0000FF"/>
                </a:solidFill>
              </a:rPr>
              <a:t>主设备号</a:t>
            </a:r>
            <a:endParaRPr kumimoji="1" lang="en-US" altLang="zh-CN" dirty="0">
              <a:solidFill>
                <a:srgbClr val="0000FF"/>
              </a:solidFill>
            </a:endParaRPr>
          </a:p>
          <a:p>
            <a:pPr lvl="1"/>
            <a:r>
              <a:rPr kumimoji="1" lang="zh-CN" altLang="zh-CN" dirty="0"/>
              <a:t>在驱动程序卸载时，执行内核函数</a:t>
            </a:r>
            <a:r>
              <a:rPr kumimoji="1" lang="en-US" altLang="zh-CN" dirty="0"/>
              <a:t> </a:t>
            </a:r>
            <a:r>
              <a:rPr kumimoji="1" lang="en-US" altLang="zh-CN" dirty="0" err="1">
                <a:solidFill>
                  <a:srgbClr val="0000FF"/>
                </a:solidFill>
              </a:rPr>
              <a:t>unregister_blkdev</a:t>
            </a:r>
            <a:r>
              <a:rPr kumimoji="1" lang="en-US" altLang="zh-CN" dirty="0">
                <a:solidFill>
                  <a:srgbClr val="0000FF"/>
                </a:solidFill>
              </a:rPr>
              <a:t>( )</a:t>
            </a:r>
            <a:r>
              <a:rPr kumimoji="1" lang="zh-CN" altLang="en-US" dirty="0"/>
              <a:t>将</a:t>
            </a:r>
            <a:r>
              <a:rPr kumimoji="1" lang="zh-CN" altLang="zh-CN" dirty="0"/>
              <a:t>原先注册的</a:t>
            </a:r>
            <a:r>
              <a:rPr kumimoji="1" lang="zh-CN" altLang="zh-CN" dirty="0">
                <a:solidFill>
                  <a:srgbClr val="0000FF"/>
                </a:solidFill>
              </a:rPr>
              <a:t>主设备号</a:t>
            </a:r>
            <a:r>
              <a:rPr kumimoji="1" lang="zh-CN" altLang="zh-CN" dirty="0">
                <a:solidFill>
                  <a:srgbClr val="FF0000"/>
                </a:solidFill>
              </a:rPr>
              <a:t>归还给内核</a:t>
            </a:r>
            <a:endParaRPr kumimoji="1" lang="zh-CN" altLang="en-US" dirty="0">
              <a:solidFill>
                <a:srgbClr val="FF0000"/>
              </a:solidFill>
            </a:endParaRPr>
          </a:p>
        </p:txBody>
      </p:sp>
    </p:spTree>
    <p:extLst>
      <p:ext uri="{BB962C8B-B14F-4D97-AF65-F5344CB8AC3E}">
        <p14:creationId xmlns:p14="http://schemas.microsoft.com/office/powerpoint/2010/main" val="2555944131"/>
      </p:ext>
    </p:extLst>
  </p:cSld>
  <p:clrMapOvr>
    <a:masterClrMapping/>
  </p:clrMapOvr>
  <p:transition spd="slow">
    <p:wipe/>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107</a:t>
            </a:fld>
            <a:endParaRPr lang="en-US" altLang="zh-CN" dirty="0"/>
          </a:p>
        </p:txBody>
      </p:sp>
      <p:sp>
        <p:nvSpPr>
          <p:cNvPr id="2" name="标题 1"/>
          <p:cNvSpPr>
            <a:spLocks noGrp="1"/>
          </p:cNvSpPr>
          <p:nvPr>
            <p:ph type="title"/>
          </p:nvPr>
        </p:nvSpPr>
        <p:spPr/>
        <p:txBody>
          <a:bodyPr/>
          <a:lstStyle/>
          <a:p>
            <a:r>
              <a:rPr lang="zh-CN" altLang="zh-CN" dirty="0">
                <a:latin typeface="华文新魏" charset="0"/>
                <a:ea typeface="华文新魏" charset="0"/>
                <a:cs typeface="华文新魏" charset="0"/>
              </a:rPr>
              <a:t>注册磁盘</a:t>
            </a:r>
            <a:endParaRPr kumimoji="1" lang="zh-CN" altLang="en-US" dirty="0"/>
          </a:p>
        </p:txBody>
      </p:sp>
      <p:sp>
        <p:nvSpPr>
          <p:cNvPr id="3" name="内容占位符 2"/>
          <p:cNvSpPr>
            <a:spLocks noGrp="1"/>
          </p:cNvSpPr>
          <p:nvPr>
            <p:ph idx="1"/>
          </p:nvPr>
        </p:nvSpPr>
        <p:spPr/>
        <p:txBody>
          <a:bodyPr/>
          <a:lstStyle/>
          <a:p>
            <a:r>
              <a:rPr lang="zh-CN" altLang="zh-CN" dirty="0">
                <a:latin typeface="华文新魏"/>
                <a:cs typeface="华文新魏"/>
              </a:rPr>
              <a:t>驱动程序注册主设备号后，</a:t>
            </a:r>
            <a:r>
              <a:rPr lang="zh-CN" altLang="en-US" dirty="0">
                <a:latin typeface="华文新魏"/>
                <a:cs typeface="华文新魏"/>
              </a:rPr>
              <a:t>还</a:t>
            </a:r>
            <a:r>
              <a:rPr lang="zh-CN" altLang="zh-CN" dirty="0">
                <a:latin typeface="华文新魏"/>
                <a:cs typeface="华文新魏"/>
              </a:rPr>
              <a:t>需要设置</a:t>
            </a:r>
            <a:r>
              <a:rPr lang="en-US" altLang="zh-CN" dirty="0" err="1">
                <a:solidFill>
                  <a:srgbClr val="0000FF"/>
                </a:solidFill>
                <a:latin typeface="华文新魏"/>
                <a:cs typeface="华文新魏"/>
              </a:rPr>
              <a:t>gendisk</a:t>
            </a:r>
            <a:r>
              <a:rPr lang="zh-CN" altLang="zh-CN" dirty="0">
                <a:latin typeface="华文新魏"/>
                <a:cs typeface="华文新魏"/>
              </a:rPr>
              <a:t>结构</a:t>
            </a:r>
            <a:endParaRPr lang="en-US" altLang="zh-CN" dirty="0">
              <a:latin typeface="华文新魏"/>
              <a:cs typeface="华文新魏"/>
            </a:endParaRPr>
          </a:p>
          <a:p>
            <a:pPr lvl="1"/>
            <a:r>
              <a:rPr lang="en-US" altLang="zh-CN" dirty="0" err="1">
                <a:solidFill>
                  <a:srgbClr val="FF0000"/>
                </a:solidFill>
              </a:rPr>
              <a:t>gendisk</a:t>
            </a:r>
            <a:r>
              <a:rPr lang="zh-CN" altLang="zh-CN" dirty="0">
                <a:solidFill>
                  <a:srgbClr val="FF0000"/>
                </a:solidFill>
              </a:rPr>
              <a:t>结构表示一个独立的磁盘设备</a:t>
            </a:r>
            <a:r>
              <a:rPr lang="zh-CN" altLang="zh-CN" dirty="0"/>
              <a:t>，数据结构</a:t>
            </a:r>
            <a:r>
              <a:rPr lang="zh-CN" altLang="en-US" dirty="0"/>
              <a:t>内容如下</a:t>
            </a:r>
            <a:endParaRPr lang="en-US" altLang="zh-CN" dirty="0"/>
          </a:p>
          <a:p>
            <a:pPr lvl="1"/>
            <a:r>
              <a:rPr lang="zh-CN" altLang="zh-CN" dirty="0"/>
              <a:t>块设备的主设备号</a:t>
            </a:r>
            <a:endParaRPr lang="en-US" altLang="zh-CN" dirty="0"/>
          </a:p>
          <a:p>
            <a:pPr lvl="1"/>
            <a:r>
              <a:rPr lang="zh-CN" altLang="zh-CN" dirty="0">
                <a:solidFill>
                  <a:srgbClr val="0000FF"/>
                </a:solidFill>
              </a:rPr>
              <a:t>第</a:t>
            </a:r>
            <a:r>
              <a:rPr lang="en-US" altLang="zh-CN" dirty="0">
                <a:solidFill>
                  <a:srgbClr val="0000FF"/>
                </a:solidFill>
              </a:rPr>
              <a:t>1</a:t>
            </a:r>
            <a:r>
              <a:rPr lang="zh-CN" altLang="zh-CN" dirty="0">
                <a:solidFill>
                  <a:srgbClr val="0000FF"/>
                </a:solidFill>
              </a:rPr>
              <a:t>个次设备号</a:t>
            </a:r>
            <a:endParaRPr lang="en-US" altLang="zh-CN" dirty="0">
              <a:solidFill>
                <a:srgbClr val="0000FF"/>
              </a:solidFill>
            </a:endParaRPr>
          </a:p>
          <a:p>
            <a:pPr lvl="1"/>
            <a:r>
              <a:rPr lang="zh-CN" altLang="zh-CN" dirty="0"/>
              <a:t>次设备号数量</a:t>
            </a:r>
            <a:endParaRPr lang="en-US" altLang="zh-CN" dirty="0"/>
          </a:p>
          <a:p>
            <a:pPr lvl="1"/>
            <a:r>
              <a:rPr lang="zh-CN" altLang="zh-CN" dirty="0">
                <a:solidFill>
                  <a:srgbClr val="0000FF"/>
                </a:solidFill>
              </a:rPr>
              <a:t>操作接口</a:t>
            </a:r>
            <a:r>
              <a:rPr lang="en-US" altLang="zh-CN" dirty="0">
                <a:solidFill>
                  <a:srgbClr val="0000FF"/>
                </a:solidFill>
              </a:rPr>
              <a:t>fops</a:t>
            </a:r>
          </a:p>
          <a:p>
            <a:pPr lvl="2"/>
            <a:r>
              <a:rPr lang="zh-CN" altLang="zh-CN" dirty="0">
                <a:latin typeface="华文新魏"/>
                <a:ea typeface="华文新魏"/>
                <a:cs typeface="华文新魏"/>
              </a:rPr>
              <a:t>块设备提供给内核的接口，通过</a:t>
            </a:r>
            <a:r>
              <a:rPr lang="zh-CN" altLang="en-US" dirty="0">
                <a:latin typeface="华文新魏"/>
                <a:ea typeface="华文新魏"/>
                <a:cs typeface="华文新魏"/>
              </a:rPr>
              <a:t>该</a:t>
            </a:r>
            <a:r>
              <a:rPr lang="zh-CN" altLang="zh-CN" dirty="0">
                <a:latin typeface="华文新魏"/>
                <a:ea typeface="华文新魏"/>
                <a:cs typeface="华文新魏"/>
              </a:rPr>
              <a:t>接口完成用户对设备的驱动操作</a:t>
            </a:r>
            <a:endParaRPr lang="en-US" altLang="zh-CN" dirty="0">
              <a:latin typeface="华文新魏"/>
              <a:ea typeface="华文新魏"/>
              <a:cs typeface="华文新魏"/>
            </a:endParaRPr>
          </a:p>
          <a:p>
            <a:pPr lvl="2"/>
            <a:r>
              <a:rPr kumimoji="1" lang="en-US" altLang="zh-CN" dirty="0">
                <a:latin typeface="华文新魏"/>
                <a:ea typeface="华文新魏"/>
                <a:cs typeface="华文新魏"/>
              </a:rPr>
              <a:t>fops</a:t>
            </a:r>
            <a:r>
              <a:rPr kumimoji="1" lang="zh-CN" altLang="zh-CN" dirty="0">
                <a:latin typeface="华文新魏"/>
                <a:ea typeface="华文新魏"/>
                <a:cs typeface="华文新魏"/>
              </a:rPr>
              <a:t>的类型为</a:t>
            </a:r>
            <a:r>
              <a:rPr kumimoji="1" lang="en-US" altLang="zh-CN" dirty="0" err="1">
                <a:solidFill>
                  <a:srgbClr val="0000FF"/>
                </a:solidFill>
                <a:latin typeface="华文新魏"/>
                <a:ea typeface="华文新魏"/>
                <a:cs typeface="华文新魏"/>
              </a:rPr>
              <a:t>block_device_operations</a:t>
            </a:r>
            <a:r>
              <a:rPr kumimoji="1" lang="zh-CN" altLang="en-US" dirty="0">
                <a:solidFill>
                  <a:srgbClr val="FF0000"/>
                </a:solidFill>
                <a:latin typeface="华文新魏"/>
                <a:ea typeface="华文新魏"/>
                <a:cs typeface="华文新魏"/>
              </a:rPr>
              <a:t>（结构见下页）</a:t>
            </a:r>
            <a:endParaRPr lang="en-US" altLang="zh-CN" dirty="0">
              <a:solidFill>
                <a:srgbClr val="FF0000"/>
              </a:solidFill>
              <a:latin typeface="华文新魏"/>
              <a:ea typeface="华文新魏"/>
              <a:cs typeface="华文新魏"/>
            </a:endParaRPr>
          </a:p>
          <a:p>
            <a:pPr lvl="1"/>
            <a:r>
              <a:rPr lang="en-US" altLang="zh-CN" dirty="0"/>
              <a:t>I/O</a:t>
            </a:r>
            <a:r>
              <a:rPr lang="zh-CN" altLang="zh-CN" dirty="0"/>
              <a:t>请求队列</a:t>
            </a:r>
            <a:r>
              <a:rPr lang="en-US" altLang="zh-CN" dirty="0"/>
              <a:t>queue</a:t>
            </a:r>
          </a:p>
          <a:p>
            <a:pPr lvl="1"/>
            <a:r>
              <a:rPr lang="zh-CN" altLang="zh-CN" dirty="0"/>
              <a:t>磁盘扇区数</a:t>
            </a:r>
            <a:endParaRPr lang="en-US" altLang="zh-CN" dirty="0"/>
          </a:p>
          <a:p>
            <a:pPr lvl="1"/>
            <a:r>
              <a:rPr lang="zh-CN" altLang="zh-CN" dirty="0"/>
              <a:t>磁盘驱动器状态等</a:t>
            </a:r>
            <a:endParaRPr lang="en-US" altLang="zh-CN" dirty="0"/>
          </a:p>
          <a:p>
            <a:r>
              <a:rPr lang="en-US" altLang="zh-CN" dirty="0" err="1">
                <a:latin typeface="华文新魏"/>
                <a:cs typeface="华文新魏"/>
              </a:rPr>
              <a:t>gendisk</a:t>
            </a:r>
            <a:r>
              <a:rPr lang="zh-CN" altLang="zh-CN" dirty="0">
                <a:latin typeface="华文新魏"/>
                <a:cs typeface="华文新魏"/>
              </a:rPr>
              <a:t>结构设置完毕后，</a:t>
            </a:r>
            <a:r>
              <a:rPr lang="zh-CN" altLang="zh-CN" dirty="0">
                <a:solidFill>
                  <a:srgbClr val="FF0000"/>
                </a:solidFill>
                <a:latin typeface="华文新魏"/>
                <a:cs typeface="华文新魏"/>
              </a:rPr>
              <a:t>用</a:t>
            </a:r>
            <a:r>
              <a:rPr lang="en-US" altLang="zh-CN" dirty="0" err="1">
                <a:solidFill>
                  <a:srgbClr val="FF0000"/>
                </a:solidFill>
                <a:latin typeface="华文新魏"/>
                <a:cs typeface="华文新魏"/>
              </a:rPr>
              <a:t>add_disk</a:t>
            </a:r>
            <a:r>
              <a:rPr lang="en-US" altLang="zh-CN" dirty="0">
                <a:solidFill>
                  <a:srgbClr val="FF0000"/>
                </a:solidFill>
                <a:latin typeface="华文新魏"/>
                <a:cs typeface="华文新魏"/>
              </a:rPr>
              <a:t>()</a:t>
            </a:r>
            <a:r>
              <a:rPr lang="zh-CN" altLang="zh-CN" dirty="0">
                <a:solidFill>
                  <a:srgbClr val="FF0000"/>
                </a:solidFill>
                <a:latin typeface="华文新魏"/>
                <a:cs typeface="华文新魏"/>
              </a:rPr>
              <a:t>将</a:t>
            </a:r>
            <a:r>
              <a:rPr lang="en-US" altLang="zh-CN" dirty="0" err="1">
                <a:solidFill>
                  <a:srgbClr val="FF0000"/>
                </a:solidFill>
                <a:latin typeface="华文新魏"/>
                <a:cs typeface="华文新魏"/>
              </a:rPr>
              <a:t>gendisk</a:t>
            </a:r>
            <a:r>
              <a:rPr lang="zh-CN" altLang="zh-CN" dirty="0">
                <a:solidFill>
                  <a:srgbClr val="FF0000"/>
                </a:solidFill>
                <a:latin typeface="华文新魏"/>
                <a:cs typeface="华文新魏"/>
              </a:rPr>
              <a:t>注册进内核</a:t>
            </a:r>
            <a:r>
              <a:rPr lang="zh-CN" altLang="en-US" dirty="0">
                <a:latin typeface="华文新魏"/>
                <a:cs typeface="华文新魏"/>
              </a:rPr>
              <a:t>，使得</a:t>
            </a:r>
            <a:r>
              <a:rPr lang="zh-CN" altLang="zh-CN" dirty="0">
                <a:latin typeface="华文新魏"/>
                <a:cs typeface="华文新魏"/>
              </a:rPr>
              <a:t>内核可以随时操作磁盘</a:t>
            </a:r>
            <a:endParaRPr kumimoji="1" lang="zh-CN" altLang="en-US" dirty="0">
              <a:latin typeface="华文新魏"/>
              <a:cs typeface="华文新魏"/>
            </a:endParaRPr>
          </a:p>
        </p:txBody>
      </p:sp>
    </p:spTree>
    <p:extLst>
      <p:ext uri="{BB962C8B-B14F-4D97-AF65-F5344CB8AC3E}">
        <p14:creationId xmlns:p14="http://schemas.microsoft.com/office/powerpoint/2010/main" val="3208718870"/>
      </p:ext>
    </p:extLst>
  </p:cSld>
  <p:clrMapOvr>
    <a:masterClrMapping/>
  </p:clrMapOvr>
  <p:transition spd="slow">
    <p:wipe/>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108</a:t>
            </a:fld>
            <a:endParaRPr lang="en-US" altLang="zh-CN" dirty="0"/>
          </a:p>
        </p:txBody>
      </p:sp>
      <p:sp>
        <p:nvSpPr>
          <p:cNvPr id="2" name="标题 1"/>
          <p:cNvSpPr>
            <a:spLocks noGrp="1"/>
          </p:cNvSpPr>
          <p:nvPr>
            <p:ph type="title"/>
          </p:nvPr>
        </p:nvSpPr>
        <p:spPr/>
        <p:txBody>
          <a:bodyPr/>
          <a:lstStyle/>
          <a:p>
            <a:r>
              <a:rPr lang="en-US" altLang="zh-CN" dirty="0" err="1">
                <a:latin typeface="华文新魏" charset="0"/>
                <a:ea typeface="华文新魏" charset="0"/>
                <a:cs typeface="华文新魏" charset="0"/>
              </a:rPr>
              <a:t>block_device_operations</a:t>
            </a:r>
            <a:endParaRPr kumimoji="1" lang="zh-CN" altLang="en-US" dirty="0"/>
          </a:p>
        </p:txBody>
      </p:sp>
      <p:sp>
        <p:nvSpPr>
          <p:cNvPr id="3" name="内容占位符 2"/>
          <p:cNvSpPr>
            <a:spLocks noGrp="1"/>
          </p:cNvSpPr>
          <p:nvPr>
            <p:ph idx="1"/>
          </p:nvPr>
        </p:nvSpPr>
        <p:spPr/>
        <p:txBody>
          <a:bodyPr/>
          <a:lstStyle/>
          <a:p>
            <a:r>
              <a:rPr kumimoji="1" lang="zh-CN" altLang="en-US" dirty="0">
                <a:latin typeface="华文新魏"/>
                <a:cs typeface="华文新魏"/>
              </a:rPr>
              <a:t>是</a:t>
            </a:r>
            <a:r>
              <a:rPr kumimoji="1" lang="en-US" altLang="zh-CN" dirty="0">
                <a:latin typeface="华文新魏"/>
                <a:cs typeface="华文新魏"/>
              </a:rPr>
              <a:t>fops</a:t>
            </a:r>
            <a:r>
              <a:rPr kumimoji="1" lang="zh-CN" altLang="zh-CN" dirty="0">
                <a:latin typeface="华文新魏"/>
                <a:cs typeface="华文新魏"/>
              </a:rPr>
              <a:t>的类型，主要成员如下</a:t>
            </a:r>
          </a:p>
          <a:p>
            <a:pPr lvl="1"/>
            <a:r>
              <a:rPr kumimoji="1" lang="en-US" altLang="zh-CN" dirty="0" err="1">
                <a:solidFill>
                  <a:srgbClr val="008000"/>
                </a:solidFill>
              </a:rPr>
              <a:t>int</a:t>
            </a:r>
            <a:r>
              <a:rPr kumimoji="1" lang="en-US" altLang="zh-CN" dirty="0">
                <a:solidFill>
                  <a:srgbClr val="008000"/>
                </a:solidFill>
              </a:rPr>
              <a:t> (*</a:t>
            </a:r>
            <a:r>
              <a:rPr kumimoji="1" lang="en-US" altLang="zh-CN" dirty="0">
                <a:solidFill>
                  <a:srgbClr val="0000FF"/>
                </a:solidFill>
              </a:rPr>
              <a:t>open</a:t>
            </a:r>
            <a:r>
              <a:rPr kumimoji="1" lang="en-US" altLang="zh-CN" dirty="0">
                <a:solidFill>
                  <a:srgbClr val="008000"/>
                </a:solidFill>
              </a:rPr>
              <a:t>) (struct </a:t>
            </a:r>
            <a:r>
              <a:rPr kumimoji="1" lang="en-US" altLang="zh-CN" dirty="0" err="1">
                <a:solidFill>
                  <a:srgbClr val="008000"/>
                </a:solidFill>
              </a:rPr>
              <a:t>inode</a:t>
            </a:r>
            <a:r>
              <a:rPr kumimoji="1" lang="en-US" altLang="zh-CN" dirty="0">
                <a:solidFill>
                  <a:srgbClr val="008000"/>
                </a:solidFill>
              </a:rPr>
              <a:t> *, struct file *);</a:t>
            </a:r>
            <a:endParaRPr kumimoji="1" lang="zh-CN" altLang="zh-CN" dirty="0">
              <a:solidFill>
                <a:srgbClr val="008000"/>
              </a:solidFill>
            </a:endParaRPr>
          </a:p>
          <a:p>
            <a:pPr lvl="1"/>
            <a:r>
              <a:rPr kumimoji="1" lang="en-US" altLang="zh-CN" dirty="0" err="1">
                <a:solidFill>
                  <a:srgbClr val="008000"/>
                </a:solidFill>
              </a:rPr>
              <a:t>int</a:t>
            </a:r>
            <a:r>
              <a:rPr kumimoji="1" lang="en-US" altLang="zh-CN" dirty="0">
                <a:solidFill>
                  <a:srgbClr val="008000"/>
                </a:solidFill>
              </a:rPr>
              <a:t> (*</a:t>
            </a:r>
            <a:r>
              <a:rPr kumimoji="1" lang="en-US" altLang="zh-CN" dirty="0">
                <a:solidFill>
                  <a:srgbClr val="0000FF"/>
                </a:solidFill>
              </a:rPr>
              <a:t>release</a:t>
            </a:r>
            <a:r>
              <a:rPr kumimoji="1" lang="en-US" altLang="zh-CN" dirty="0">
                <a:solidFill>
                  <a:srgbClr val="008000"/>
                </a:solidFill>
              </a:rPr>
              <a:t>) (struct </a:t>
            </a:r>
            <a:r>
              <a:rPr kumimoji="1" lang="en-US" altLang="zh-CN" dirty="0" err="1">
                <a:solidFill>
                  <a:srgbClr val="008000"/>
                </a:solidFill>
              </a:rPr>
              <a:t>inode</a:t>
            </a:r>
            <a:r>
              <a:rPr kumimoji="1" lang="en-US" altLang="zh-CN" dirty="0">
                <a:solidFill>
                  <a:srgbClr val="008000"/>
                </a:solidFill>
              </a:rPr>
              <a:t> *, struct file *);</a:t>
            </a:r>
            <a:endParaRPr kumimoji="1" lang="zh-CN" altLang="zh-CN" dirty="0">
              <a:solidFill>
                <a:srgbClr val="008000"/>
              </a:solidFill>
            </a:endParaRPr>
          </a:p>
          <a:p>
            <a:pPr lvl="1"/>
            <a:r>
              <a:rPr kumimoji="1" lang="en-US" altLang="zh-CN" dirty="0" err="1">
                <a:solidFill>
                  <a:srgbClr val="008000"/>
                </a:solidFill>
              </a:rPr>
              <a:t>int</a:t>
            </a:r>
            <a:r>
              <a:rPr kumimoji="1" lang="en-US" altLang="zh-CN" dirty="0">
                <a:solidFill>
                  <a:srgbClr val="008000"/>
                </a:solidFill>
              </a:rPr>
              <a:t> (*</a:t>
            </a:r>
            <a:r>
              <a:rPr kumimoji="1" lang="en-US" altLang="zh-CN" dirty="0" err="1">
                <a:solidFill>
                  <a:srgbClr val="0000FF"/>
                </a:solidFill>
              </a:rPr>
              <a:t>ioctl</a:t>
            </a:r>
            <a:r>
              <a:rPr kumimoji="1" lang="en-US" altLang="zh-CN" dirty="0">
                <a:solidFill>
                  <a:srgbClr val="008000"/>
                </a:solidFill>
              </a:rPr>
              <a:t>) (struct </a:t>
            </a:r>
            <a:r>
              <a:rPr kumimoji="1" lang="en-US" altLang="zh-CN" dirty="0" err="1">
                <a:solidFill>
                  <a:srgbClr val="008000"/>
                </a:solidFill>
              </a:rPr>
              <a:t>inode</a:t>
            </a:r>
            <a:r>
              <a:rPr kumimoji="1" lang="en-US" altLang="zh-CN" dirty="0">
                <a:solidFill>
                  <a:srgbClr val="008000"/>
                </a:solidFill>
              </a:rPr>
              <a:t> *, struct file *, unsigned, unsigned long);</a:t>
            </a:r>
            <a:endParaRPr kumimoji="1" lang="zh-CN" altLang="zh-CN" dirty="0">
              <a:solidFill>
                <a:srgbClr val="008000"/>
              </a:solidFill>
            </a:endParaRPr>
          </a:p>
          <a:p>
            <a:pPr lvl="1"/>
            <a:r>
              <a:rPr kumimoji="1" lang="en-US" altLang="zh-CN" dirty="0" err="1">
                <a:solidFill>
                  <a:srgbClr val="008000"/>
                </a:solidFill>
              </a:rPr>
              <a:t>int</a:t>
            </a:r>
            <a:r>
              <a:rPr kumimoji="1" lang="en-US" altLang="zh-CN" dirty="0">
                <a:solidFill>
                  <a:srgbClr val="008000"/>
                </a:solidFill>
              </a:rPr>
              <a:t> (*</a:t>
            </a:r>
            <a:r>
              <a:rPr kumimoji="1" lang="en-US" altLang="zh-CN" dirty="0" err="1">
                <a:solidFill>
                  <a:srgbClr val="0000FF"/>
                </a:solidFill>
              </a:rPr>
              <a:t>media_changed</a:t>
            </a:r>
            <a:r>
              <a:rPr kumimoji="1" lang="en-US" altLang="zh-CN" dirty="0">
                <a:solidFill>
                  <a:srgbClr val="008000"/>
                </a:solidFill>
              </a:rPr>
              <a:t>) (struct </a:t>
            </a:r>
            <a:r>
              <a:rPr kumimoji="1" lang="en-US" altLang="zh-CN" dirty="0" err="1">
                <a:solidFill>
                  <a:srgbClr val="008000"/>
                </a:solidFill>
              </a:rPr>
              <a:t>gendisk</a:t>
            </a:r>
            <a:r>
              <a:rPr kumimoji="1" lang="en-US" altLang="zh-CN" dirty="0">
                <a:solidFill>
                  <a:srgbClr val="008000"/>
                </a:solidFill>
              </a:rPr>
              <a:t> *);</a:t>
            </a:r>
            <a:endParaRPr kumimoji="1" lang="zh-CN" altLang="zh-CN" dirty="0">
              <a:solidFill>
                <a:srgbClr val="008000"/>
              </a:solidFill>
            </a:endParaRPr>
          </a:p>
          <a:p>
            <a:pPr lvl="1"/>
            <a:r>
              <a:rPr kumimoji="1" lang="en-US" altLang="zh-CN" dirty="0" err="1">
                <a:solidFill>
                  <a:srgbClr val="008000"/>
                </a:solidFill>
              </a:rPr>
              <a:t>int</a:t>
            </a:r>
            <a:r>
              <a:rPr kumimoji="1" lang="en-US" altLang="zh-CN" dirty="0">
                <a:solidFill>
                  <a:srgbClr val="008000"/>
                </a:solidFill>
              </a:rPr>
              <a:t> (*</a:t>
            </a:r>
            <a:r>
              <a:rPr kumimoji="1" lang="en-US" altLang="zh-CN" dirty="0" err="1">
                <a:solidFill>
                  <a:srgbClr val="008000"/>
                </a:solidFill>
              </a:rPr>
              <a:t>r</a:t>
            </a:r>
            <a:r>
              <a:rPr kumimoji="1" lang="en-US" altLang="zh-CN" dirty="0" err="1">
                <a:solidFill>
                  <a:srgbClr val="0000FF"/>
                </a:solidFill>
              </a:rPr>
              <a:t>evalidate_disk</a:t>
            </a:r>
            <a:r>
              <a:rPr kumimoji="1" lang="en-US" altLang="zh-CN" dirty="0">
                <a:solidFill>
                  <a:srgbClr val="008000"/>
                </a:solidFill>
              </a:rPr>
              <a:t>) (struct </a:t>
            </a:r>
            <a:r>
              <a:rPr kumimoji="1" lang="en-US" altLang="zh-CN" dirty="0" err="1">
                <a:solidFill>
                  <a:srgbClr val="008000"/>
                </a:solidFill>
              </a:rPr>
              <a:t>gendisk</a:t>
            </a:r>
            <a:r>
              <a:rPr kumimoji="1" lang="en-US" altLang="zh-CN" dirty="0">
                <a:solidFill>
                  <a:srgbClr val="008000"/>
                </a:solidFill>
              </a:rPr>
              <a:t> *);</a:t>
            </a:r>
            <a:endParaRPr kumimoji="1" lang="zh-CN" altLang="zh-CN" dirty="0">
              <a:solidFill>
                <a:srgbClr val="008000"/>
              </a:solidFill>
            </a:endParaRPr>
          </a:p>
          <a:p>
            <a:r>
              <a:rPr kumimoji="1" lang="zh-CN" altLang="en-US" dirty="0">
                <a:latin typeface="华文新魏"/>
                <a:cs typeface="华文新魏"/>
              </a:rPr>
              <a:t>其</a:t>
            </a:r>
            <a:r>
              <a:rPr kumimoji="1" lang="zh-CN" altLang="zh-CN" dirty="0">
                <a:latin typeface="华文新魏"/>
                <a:cs typeface="华文新魏"/>
              </a:rPr>
              <a:t>中并没有负责读和写的操作函数</a:t>
            </a:r>
            <a:endParaRPr kumimoji="1" lang="en-US" altLang="zh-CN" dirty="0">
              <a:latin typeface="华文新魏"/>
              <a:cs typeface="华文新魏"/>
            </a:endParaRPr>
          </a:p>
          <a:p>
            <a:r>
              <a:rPr kumimoji="1" lang="zh-CN" altLang="zh-CN" dirty="0">
                <a:latin typeface="华文新魏"/>
                <a:cs typeface="华文新魏"/>
              </a:rPr>
              <a:t>在块设备中，设备读写通过</a:t>
            </a:r>
            <a:r>
              <a:rPr kumimoji="1" lang="zh-CN" altLang="zh-CN" dirty="0">
                <a:solidFill>
                  <a:srgbClr val="0000FF"/>
                </a:solidFill>
                <a:latin typeface="华文新魏"/>
                <a:cs typeface="华文新魏"/>
              </a:rPr>
              <a:t>设备请求队列</a:t>
            </a:r>
            <a:r>
              <a:rPr kumimoji="1" lang="zh-CN" altLang="zh-CN" dirty="0">
                <a:solidFill>
                  <a:srgbClr val="FF0000"/>
                </a:solidFill>
                <a:latin typeface="华文新魏"/>
                <a:cs typeface="华文新魏"/>
              </a:rPr>
              <a:t>和</a:t>
            </a:r>
            <a:r>
              <a:rPr kumimoji="1" lang="en-US" altLang="zh-CN" dirty="0">
                <a:solidFill>
                  <a:srgbClr val="0000FF"/>
                </a:solidFill>
                <a:latin typeface="华文新魏"/>
                <a:cs typeface="华文新魏"/>
              </a:rPr>
              <a:t>bio</a:t>
            </a:r>
            <a:r>
              <a:rPr kumimoji="1" lang="zh-CN" altLang="zh-CN" dirty="0">
                <a:solidFill>
                  <a:srgbClr val="0000FF"/>
                </a:solidFill>
                <a:latin typeface="华文新魏"/>
                <a:cs typeface="华文新魏"/>
              </a:rPr>
              <a:t>结构体</a:t>
            </a:r>
            <a:r>
              <a:rPr kumimoji="1" lang="zh-CN" altLang="zh-CN" dirty="0">
                <a:solidFill>
                  <a:srgbClr val="FF0000"/>
                </a:solidFill>
                <a:latin typeface="华文新魏"/>
                <a:cs typeface="华文新魏"/>
              </a:rPr>
              <a:t>来实现</a:t>
            </a:r>
            <a:endParaRPr kumimoji="1" lang="en-US" altLang="zh-CN" dirty="0">
              <a:latin typeface="华文新魏"/>
              <a:cs typeface="华文新魏"/>
            </a:endParaRPr>
          </a:p>
          <a:p>
            <a:pPr lvl="1"/>
            <a:r>
              <a:rPr kumimoji="1" lang="zh-CN" altLang="zh-CN" dirty="0"/>
              <a:t>前者描述对一个设备提出的所有</a:t>
            </a:r>
            <a:r>
              <a:rPr kumimoji="1" lang="en-US" altLang="zh-CN" dirty="0"/>
              <a:t>I/O</a:t>
            </a:r>
            <a:r>
              <a:rPr kumimoji="1" lang="zh-CN" altLang="zh-CN" dirty="0"/>
              <a:t>请求</a:t>
            </a:r>
            <a:endParaRPr kumimoji="1" lang="en-US" altLang="zh-CN" dirty="0"/>
          </a:p>
          <a:p>
            <a:pPr lvl="1"/>
            <a:r>
              <a:rPr kumimoji="1" lang="zh-CN" altLang="zh-CN" dirty="0"/>
              <a:t>后者描述每个</a:t>
            </a:r>
            <a:r>
              <a:rPr kumimoji="1" lang="en-US" altLang="zh-CN" dirty="0"/>
              <a:t>I/O</a:t>
            </a:r>
            <a:r>
              <a:rPr kumimoji="1" lang="zh-CN" altLang="zh-CN" dirty="0"/>
              <a:t>操作传输的数据块</a:t>
            </a:r>
          </a:p>
          <a:p>
            <a:endParaRPr kumimoji="1" lang="zh-CN" altLang="en-US" dirty="0">
              <a:latin typeface="华文新魏"/>
              <a:cs typeface="华文新魏"/>
            </a:endParaRPr>
          </a:p>
        </p:txBody>
      </p:sp>
    </p:spTree>
    <p:extLst>
      <p:ext uri="{BB962C8B-B14F-4D97-AF65-F5344CB8AC3E}">
        <p14:creationId xmlns:p14="http://schemas.microsoft.com/office/powerpoint/2010/main" val="331587640"/>
      </p:ext>
    </p:extLst>
  </p:cSld>
  <p:clrMapOvr>
    <a:masterClrMapping/>
  </p:clrMapOvr>
  <p:transition spd="slow">
    <p:wipe/>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109</a:t>
            </a:fld>
            <a:endParaRPr lang="en-US" altLang="zh-CN" dirty="0"/>
          </a:p>
        </p:txBody>
      </p:sp>
      <p:sp>
        <p:nvSpPr>
          <p:cNvPr id="2" name="标题 1"/>
          <p:cNvSpPr>
            <a:spLocks noGrp="1"/>
          </p:cNvSpPr>
          <p:nvPr>
            <p:ph type="title"/>
          </p:nvPr>
        </p:nvSpPr>
        <p:spPr/>
        <p:txBody>
          <a:bodyPr/>
          <a:lstStyle/>
          <a:p>
            <a:r>
              <a:rPr lang="en-US" altLang="zh-CN" dirty="0">
                <a:latin typeface="华文新魏" charset="0"/>
                <a:ea typeface="华文新魏" charset="0"/>
                <a:cs typeface="华文新魏" charset="0"/>
              </a:rPr>
              <a:t>bio</a:t>
            </a:r>
            <a:r>
              <a:rPr lang="zh-CN" altLang="zh-CN" dirty="0">
                <a:latin typeface="华文新魏" charset="0"/>
                <a:ea typeface="华文新魏" charset="0"/>
                <a:cs typeface="华文新魏" charset="0"/>
              </a:rPr>
              <a:t>结构体</a:t>
            </a:r>
            <a:endParaRPr kumimoji="1" lang="zh-CN" altLang="en-US" dirty="0"/>
          </a:p>
        </p:txBody>
      </p:sp>
      <p:sp>
        <p:nvSpPr>
          <p:cNvPr id="3" name="内容占位符 2"/>
          <p:cNvSpPr>
            <a:spLocks noGrp="1"/>
          </p:cNvSpPr>
          <p:nvPr>
            <p:ph idx="1"/>
          </p:nvPr>
        </p:nvSpPr>
        <p:spPr/>
        <p:txBody>
          <a:bodyPr/>
          <a:lstStyle/>
          <a:p>
            <a:r>
              <a:rPr lang="zh-CN" altLang="zh-CN" dirty="0">
                <a:latin typeface="华文新魏"/>
                <a:cs typeface="华文新魏"/>
              </a:rPr>
              <a:t>基于支持聚散</a:t>
            </a:r>
            <a:r>
              <a:rPr lang="en-US" altLang="zh-CN" dirty="0">
                <a:latin typeface="华文新魏"/>
                <a:cs typeface="华文新魏"/>
              </a:rPr>
              <a:t>DMA</a:t>
            </a:r>
            <a:r>
              <a:rPr lang="zh-CN" altLang="zh-CN" dirty="0">
                <a:latin typeface="华文新魏"/>
                <a:cs typeface="华文新魏"/>
              </a:rPr>
              <a:t>传输方式的</a:t>
            </a:r>
            <a:r>
              <a:rPr lang="en-US" altLang="zh-CN" dirty="0">
                <a:latin typeface="华文新魏"/>
                <a:cs typeface="华文新魏"/>
              </a:rPr>
              <a:t>I/O</a:t>
            </a:r>
            <a:r>
              <a:rPr lang="zh-CN" altLang="zh-CN" dirty="0">
                <a:latin typeface="华文新魏"/>
                <a:cs typeface="华文新魏"/>
              </a:rPr>
              <a:t>磁盘控制器，为块设备引入新型、灵活的容器</a:t>
            </a:r>
            <a:r>
              <a:rPr lang="en-US" altLang="zh-CN" dirty="0">
                <a:latin typeface="华文新魏"/>
                <a:cs typeface="华文新魏"/>
              </a:rPr>
              <a:t>bio</a:t>
            </a:r>
            <a:r>
              <a:rPr lang="zh-CN" altLang="zh-CN" dirty="0">
                <a:latin typeface="华文新魏"/>
                <a:cs typeface="华文新魏"/>
              </a:rPr>
              <a:t>结构体</a:t>
            </a:r>
            <a:endParaRPr lang="en-US" altLang="zh-CN" dirty="0">
              <a:latin typeface="华文新魏"/>
              <a:cs typeface="华文新魏"/>
            </a:endParaRPr>
          </a:p>
          <a:p>
            <a:pPr lvl="1"/>
            <a:r>
              <a:rPr lang="zh-CN" altLang="zh-CN" dirty="0"/>
              <a:t>该结构体代表</a:t>
            </a:r>
            <a:r>
              <a:rPr lang="zh-CN" altLang="zh-CN" dirty="0">
                <a:solidFill>
                  <a:srgbClr val="FF0000"/>
                </a:solidFill>
              </a:rPr>
              <a:t>正在活动的、以</a:t>
            </a:r>
            <a:r>
              <a:rPr lang="zh-CN" altLang="zh-CN" dirty="0">
                <a:solidFill>
                  <a:srgbClr val="0000FF"/>
                </a:solidFill>
              </a:rPr>
              <a:t>片段</a:t>
            </a:r>
            <a:r>
              <a:rPr lang="en-US" altLang="zh-CN" dirty="0">
                <a:solidFill>
                  <a:srgbClr val="0000FF"/>
                </a:solidFill>
              </a:rPr>
              <a:t>(segment)</a:t>
            </a:r>
            <a:r>
              <a:rPr lang="zh-CN" altLang="zh-CN" dirty="0">
                <a:solidFill>
                  <a:srgbClr val="0000FF"/>
                </a:solidFill>
              </a:rPr>
              <a:t>链表</a:t>
            </a:r>
            <a:r>
              <a:rPr lang="zh-CN" altLang="zh-CN" dirty="0">
                <a:solidFill>
                  <a:srgbClr val="FF0000"/>
                </a:solidFill>
              </a:rPr>
              <a:t>形式组织的</a:t>
            </a:r>
            <a:r>
              <a:rPr lang="zh-CN" altLang="zh-CN" dirty="0">
                <a:solidFill>
                  <a:srgbClr val="0000FF"/>
                </a:solidFill>
              </a:rPr>
              <a:t>块</a:t>
            </a:r>
            <a:r>
              <a:rPr lang="en-US" altLang="zh-CN" dirty="0">
                <a:solidFill>
                  <a:srgbClr val="0000FF"/>
                </a:solidFill>
              </a:rPr>
              <a:t>I/O</a:t>
            </a:r>
            <a:r>
              <a:rPr lang="zh-CN" altLang="zh-CN" dirty="0">
                <a:solidFill>
                  <a:srgbClr val="0000FF"/>
                </a:solidFill>
              </a:rPr>
              <a:t>操作</a:t>
            </a:r>
            <a:endParaRPr lang="en-US" altLang="zh-CN" dirty="0">
              <a:solidFill>
                <a:srgbClr val="0000FF"/>
              </a:solidFill>
            </a:endParaRPr>
          </a:p>
          <a:p>
            <a:pPr lvl="2"/>
            <a:r>
              <a:rPr lang="zh-CN" altLang="zh-CN" dirty="0">
                <a:latin typeface="华文新魏"/>
                <a:ea typeface="华文新魏"/>
                <a:cs typeface="华文新魏"/>
              </a:rPr>
              <a:t>一个片段是需要传输的一小块连续的</a:t>
            </a:r>
            <a:r>
              <a:rPr lang="zh-CN" altLang="zh-CN" dirty="0">
                <a:solidFill>
                  <a:srgbClr val="0000FF"/>
                </a:solidFill>
                <a:latin typeface="华文新魏"/>
                <a:ea typeface="华文新魏"/>
                <a:cs typeface="华文新魏"/>
              </a:rPr>
              <a:t>内存缓冲区</a:t>
            </a:r>
            <a:endParaRPr lang="en-US" altLang="zh-CN" dirty="0">
              <a:solidFill>
                <a:srgbClr val="0000FF"/>
              </a:solidFill>
              <a:latin typeface="华文新魏"/>
              <a:ea typeface="华文新魏"/>
              <a:cs typeface="华文新魏"/>
            </a:endParaRPr>
          </a:p>
          <a:p>
            <a:pPr lvl="1"/>
            <a:r>
              <a:rPr lang="zh-CN" altLang="zh-CN" dirty="0"/>
              <a:t>不需要保证单个缓冲区一定要连续，能够实现传输内存中不邻接的数据块</a:t>
            </a:r>
            <a:endParaRPr lang="en-US" altLang="zh-CN" dirty="0"/>
          </a:p>
          <a:p>
            <a:r>
              <a:rPr lang="en-US" altLang="zh-CN" dirty="0">
                <a:latin typeface="华文新魏"/>
                <a:cs typeface="华文新魏"/>
              </a:rPr>
              <a:t>bio</a:t>
            </a:r>
            <a:r>
              <a:rPr lang="zh-CN" altLang="zh-CN" dirty="0">
                <a:latin typeface="华文新魏"/>
                <a:cs typeface="华文新魏"/>
              </a:rPr>
              <a:t>结构体包含一个块设备完成一次</a:t>
            </a:r>
            <a:r>
              <a:rPr lang="en-US" altLang="zh-CN" dirty="0">
                <a:latin typeface="华文新魏"/>
                <a:cs typeface="华文新魏"/>
              </a:rPr>
              <a:t>I/O</a:t>
            </a:r>
            <a:r>
              <a:rPr lang="zh-CN" altLang="zh-CN" dirty="0">
                <a:latin typeface="华文新魏"/>
                <a:cs typeface="华文新魏"/>
              </a:rPr>
              <a:t>请求所需的全部信息 </a:t>
            </a:r>
            <a:endParaRPr lang="en-US" altLang="zh-CN" dirty="0">
              <a:latin typeface="华文新魏"/>
              <a:cs typeface="华文新魏"/>
            </a:endParaRPr>
          </a:p>
          <a:p>
            <a:pPr lvl="1"/>
            <a:r>
              <a:rPr lang="zh-CN" altLang="zh-CN" dirty="0"/>
              <a:t>该结构体的主要域都是用来管理相关信息的，最重要的成员是</a:t>
            </a:r>
            <a:r>
              <a:rPr lang="en-US" altLang="zh-CN" dirty="0" err="1">
                <a:solidFill>
                  <a:srgbClr val="0000FF"/>
                </a:solidFill>
              </a:rPr>
              <a:t>bi_io_vec</a:t>
            </a:r>
            <a:r>
              <a:rPr lang="zh-CN" altLang="zh-CN" dirty="0"/>
              <a:t>、</a:t>
            </a:r>
            <a:r>
              <a:rPr lang="en-US" altLang="zh-CN" dirty="0" err="1">
                <a:solidFill>
                  <a:srgbClr val="0000FF"/>
                </a:solidFill>
              </a:rPr>
              <a:t>bi_vcnt</a:t>
            </a:r>
            <a:r>
              <a:rPr lang="zh-CN" altLang="zh-CN" dirty="0"/>
              <a:t>和</a:t>
            </a:r>
            <a:r>
              <a:rPr lang="en-US" altLang="zh-CN" dirty="0" err="1">
                <a:solidFill>
                  <a:srgbClr val="0000FF"/>
                </a:solidFill>
              </a:rPr>
              <a:t>bi_idx</a:t>
            </a:r>
            <a:endParaRPr lang="zh-CN" altLang="zh-CN" dirty="0">
              <a:solidFill>
                <a:srgbClr val="0000FF"/>
              </a:solidFill>
            </a:endParaRPr>
          </a:p>
          <a:p>
            <a:endParaRPr kumimoji="1" lang="zh-CN" altLang="en-US" dirty="0">
              <a:latin typeface="华文新魏"/>
              <a:cs typeface="华文新魏"/>
            </a:endParaRPr>
          </a:p>
        </p:txBody>
      </p:sp>
    </p:spTree>
    <p:extLst>
      <p:ext uri="{BB962C8B-B14F-4D97-AF65-F5344CB8AC3E}">
        <p14:creationId xmlns:p14="http://schemas.microsoft.com/office/powerpoint/2010/main" val="3624643594"/>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华文新魏" charset="0"/>
                <a:ea typeface="华文新魏" charset="0"/>
                <a:cs typeface="华文新魏" charset="0"/>
              </a:rPr>
              <a:t>DMA</a:t>
            </a:r>
            <a:r>
              <a:rPr lang="zh-CN" altLang="en-US" dirty="0">
                <a:latin typeface="华文新魏" charset="0"/>
                <a:ea typeface="华文新魏" charset="0"/>
                <a:cs typeface="华文新魏" charset="0"/>
              </a:rPr>
              <a:t>方式</a:t>
            </a:r>
            <a:endParaRPr kumimoji="1" lang="zh-CN" altLang="en-US" dirty="0"/>
          </a:p>
        </p:txBody>
      </p:sp>
      <p:sp>
        <p:nvSpPr>
          <p:cNvPr id="3" name="内容占位符 2"/>
          <p:cNvSpPr>
            <a:spLocks noGrp="1"/>
          </p:cNvSpPr>
          <p:nvPr>
            <p:ph idx="1"/>
          </p:nvPr>
        </p:nvSpPr>
        <p:spPr>
          <a:xfrm>
            <a:off x="179512" y="1268760"/>
            <a:ext cx="8856984" cy="5184576"/>
          </a:xfrm>
        </p:spPr>
        <p:txBody>
          <a:bodyPr/>
          <a:lstStyle/>
          <a:p>
            <a:pPr algn="just" eaLnBrk="1" hangingPunct="1"/>
            <a:r>
              <a:rPr lang="zh-CN" altLang="zh-CN" dirty="0">
                <a:solidFill>
                  <a:srgbClr val="0000FF"/>
                </a:solidFill>
                <a:latin typeface="华文新魏"/>
                <a:cs typeface="华文新魏"/>
              </a:rPr>
              <a:t>直接存储器存取</a:t>
            </a:r>
            <a:r>
              <a:rPr lang="zh-CN" altLang="zh-CN" dirty="0">
                <a:latin typeface="华文新魏"/>
                <a:cs typeface="华文新魏"/>
              </a:rPr>
              <a:t>（</a:t>
            </a:r>
            <a:r>
              <a:rPr lang="en-US" altLang="zh-CN" dirty="0">
                <a:latin typeface="华文新魏"/>
                <a:cs typeface="华文新魏"/>
              </a:rPr>
              <a:t>Direct Memory Access</a:t>
            </a:r>
            <a:r>
              <a:rPr lang="zh-CN" altLang="zh-CN" dirty="0">
                <a:latin typeface="华文新魏"/>
                <a:cs typeface="华文新魏"/>
              </a:rPr>
              <a:t>，</a:t>
            </a:r>
            <a:r>
              <a:rPr lang="en-US" altLang="zh-CN" dirty="0">
                <a:latin typeface="华文新魏"/>
                <a:cs typeface="华文新魏"/>
              </a:rPr>
              <a:t>DMA</a:t>
            </a:r>
            <a:r>
              <a:rPr lang="zh-CN" altLang="zh-CN" dirty="0">
                <a:latin typeface="华文新魏"/>
                <a:cs typeface="华文新魏"/>
              </a:rPr>
              <a:t>） </a:t>
            </a:r>
            <a:endParaRPr lang="en-US" altLang="zh-CN" dirty="0">
              <a:latin typeface="华文新魏"/>
              <a:cs typeface="华文新魏"/>
            </a:endParaRPr>
          </a:p>
          <a:p>
            <a:pPr lvl="1" algn="just" eaLnBrk="1" hangingPunct="1"/>
            <a:r>
              <a:rPr lang="en-US" altLang="zh-CN" dirty="0"/>
              <a:t>I/O</a:t>
            </a:r>
            <a:r>
              <a:rPr lang="zh-CN" altLang="en-US" dirty="0"/>
              <a:t>设备能直接与内存交换数据而</a:t>
            </a:r>
            <a:r>
              <a:rPr lang="zh-CN" altLang="en-US" dirty="0">
                <a:solidFill>
                  <a:srgbClr val="FF0000"/>
                </a:solidFill>
              </a:rPr>
              <a:t>不占用</a:t>
            </a:r>
            <a:r>
              <a:rPr lang="en-US" altLang="zh-CN" dirty="0">
                <a:solidFill>
                  <a:srgbClr val="FF0000"/>
                </a:solidFill>
              </a:rPr>
              <a:t>CPU</a:t>
            </a:r>
          </a:p>
          <a:p>
            <a:pPr lvl="1" algn="just" eaLnBrk="1" hangingPunct="1"/>
            <a:r>
              <a:rPr lang="zh-CN" altLang="zh-CN" dirty="0"/>
              <a:t>内存和设备之间有一条</a:t>
            </a:r>
            <a:r>
              <a:rPr lang="zh-CN" altLang="zh-CN" dirty="0">
                <a:solidFill>
                  <a:srgbClr val="FF0000"/>
                </a:solidFill>
              </a:rPr>
              <a:t>数据通路，</a:t>
            </a:r>
            <a:r>
              <a:rPr lang="zh-CN" altLang="zh-CN" dirty="0">
                <a:solidFill>
                  <a:srgbClr val="0000FF"/>
                </a:solidFill>
              </a:rPr>
              <a:t>成块地</a:t>
            </a:r>
            <a:r>
              <a:rPr lang="zh-CN" altLang="zh-CN" dirty="0">
                <a:solidFill>
                  <a:srgbClr val="FF0000"/>
                </a:solidFill>
              </a:rPr>
              <a:t>传送数据</a:t>
            </a:r>
            <a:r>
              <a:rPr lang="zh-CN" altLang="zh-CN" dirty="0"/>
              <a:t>，无须</a:t>
            </a:r>
            <a:r>
              <a:rPr lang="en-US" altLang="zh-CN" dirty="0"/>
              <a:t> CPU </a:t>
            </a:r>
            <a:r>
              <a:rPr lang="zh-CN" altLang="zh-CN" dirty="0"/>
              <a:t>干预，实际数据传输操作由</a:t>
            </a:r>
            <a:r>
              <a:rPr lang="en-US" altLang="zh-CN" dirty="0"/>
              <a:t>DMA</a:t>
            </a:r>
            <a:r>
              <a:rPr lang="zh-CN" altLang="zh-CN" dirty="0"/>
              <a:t>直接完成 </a:t>
            </a:r>
            <a:endParaRPr lang="en-US" altLang="zh-CN" dirty="0"/>
          </a:p>
          <a:p>
            <a:pPr algn="just" eaLnBrk="1" hangingPunct="1"/>
            <a:r>
              <a:rPr lang="en-US" altLang="zh-CN" dirty="0">
                <a:latin typeface="华文新魏"/>
                <a:cs typeface="华文新魏"/>
              </a:rPr>
              <a:t>DMA</a:t>
            </a:r>
            <a:r>
              <a:rPr lang="zh-CN" altLang="en-US" dirty="0">
                <a:latin typeface="华文新魏"/>
                <a:cs typeface="华文新魏"/>
              </a:rPr>
              <a:t>方式的支撑设施</a:t>
            </a:r>
            <a:endParaRPr lang="en-US" altLang="zh-CN" dirty="0">
              <a:latin typeface="华文新魏"/>
              <a:cs typeface="华文新魏"/>
            </a:endParaRPr>
          </a:p>
          <a:p>
            <a:pPr lvl="1" algn="just" eaLnBrk="1" hangingPunct="1"/>
            <a:r>
              <a:rPr lang="zh-CN" altLang="en-US" dirty="0">
                <a:solidFill>
                  <a:srgbClr val="0000FF"/>
                </a:solidFill>
              </a:rPr>
              <a:t>内存地址寄存器</a:t>
            </a:r>
            <a:r>
              <a:rPr lang="zh-CN" altLang="en-US" dirty="0"/>
              <a:t>：</a:t>
            </a:r>
            <a:r>
              <a:rPr lang="zh-CN" altLang="zh-CN" dirty="0"/>
              <a:t>存放内存中需要交换数据的地址</a:t>
            </a:r>
            <a:r>
              <a:rPr lang="zh-CN" altLang="en-US" dirty="0"/>
              <a:t>，</a:t>
            </a:r>
            <a:r>
              <a:rPr lang="en-US" altLang="zh-CN" dirty="0"/>
              <a:t>DMA</a:t>
            </a:r>
            <a:r>
              <a:rPr lang="zh-CN" altLang="en-US" dirty="0"/>
              <a:t>开始前由程序送入首地址</a:t>
            </a:r>
            <a:r>
              <a:rPr lang="zh-CN" altLang="zh-CN" dirty="0"/>
              <a:t> </a:t>
            </a:r>
            <a:r>
              <a:rPr lang="zh-CN" altLang="en-US" dirty="0"/>
              <a:t>  </a:t>
            </a:r>
            <a:endParaRPr lang="en-US" altLang="zh-CN" dirty="0"/>
          </a:p>
          <a:p>
            <a:pPr lvl="1" algn="just" eaLnBrk="1" hangingPunct="1"/>
            <a:r>
              <a:rPr lang="zh-CN" altLang="en-US" dirty="0">
                <a:solidFill>
                  <a:srgbClr val="0000FF"/>
                </a:solidFill>
              </a:rPr>
              <a:t>字计数器</a:t>
            </a:r>
            <a:r>
              <a:rPr lang="zh-CN" altLang="en-US" dirty="0"/>
              <a:t>：</a:t>
            </a:r>
            <a:r>
              <a:rPr lang="zh-CN" altLang="zh-CN" dirty="0"/>
              <a:t>记录传送数据的总字数 </a:t>
            </a:r>
            <a:endParaRPr lang="en-US" altLang="zh-CN" dirty="0"/>
          </a:p>
          <a:p>
            <a:pPr lvl="1" algn="just" eaLnBrk="1" hangingPunct="1"/>
            <a:r>
              <a:rPr lang="zh-CN" altLang="en-US" dirty="0">
                <a:solidFill>
                  <a:srgbClr val="0000FF"/>
                </a:solidFill>
              </a:rPr>
              <a:t>数据缓冲寄存器</a:t>
            </a:r>
            <a:r>
              <a:rPr lang="zh-CN" altLang="en-US" dirty="0"/>
              <a:t>/</a:t>
            </a:r>
            <a:r>
              <a:rPr lang="zh-CN" altLang="en-US" dirty="0">
                <a:solidFill>
                  <a:srgbClr val="FF0000"/>
                </a:solidFill>
              </a:rPr>
              <a:t>数据缓冲区</a:t>
            </a:r>
            <a:r>
              <a:rPr lang="zh-CN" altLang="en-US" dirty="0"/>
              <a:t>：</a:t>
            </a:r>
            <a:r>
              <a:rPr lang="zh-CN" altLang="zh-CN" dirty="0"/>
              <a:t>暂存每次传送的数据</a:t>
            </a:r>
            <a:endParaRPr lang="en-US" altLang="zh-CN" dirty="0"/>
          </a:p>
          <a:p>
            <a:pPr lvl="1" algn="just" eaLnBrk="1" hangingPunct="1"/>
            <a:r>
              <a:rPr lang="zh-CN" altLang="en-US" dirty="0">
                <a:solidFill>
                  <a:srgbClr val="0000FF"/>
                </a:solidFill>
              </a:rPr>
              <a:t>设备地址寄存器</a:t>
            </a:r>
            <a:endParaRPr lang="en-US" altLang="zh-CN" dirty="0">
              <a:solidFill>
                <a:srgbClr val="0000FF"/>
              </a:solidFill>
            </a:endParaRPr>
          </a:p>
          <a:p>
            <a:pPr lvl="2" algn="just" eaLnBrk="1" hangingPunct="1"/>
            <a:r>
              <a:rPr lang="zh-CN" altLang="zh-CN" dirty="0">
                <a:latin typeface="华文新魏"/>
                <a:ea typeface="华文新魏"/>
                <a:cs typeface="华文新魏"/>
              </a:rPr>
              <a:t>存放</a:t>
            </a:r>
            <a:r>
              <a:rPr lang="en-US" altLang="zh-CN" dirty="0">
                <a:latin typeface="华文新魏"/>
                <a:ea typeface="华文新魏"/>
                <a:cs typeface="华文新魏"/>
              </a:rPr>
              <a:t>I/O</a:t>
            </a:r>
            <a:r>
              <a:rPr lang="zh-CN" altLang="zh-CN" dirty="0">
                <a:latin typeface="华文新魏"/>
                <a:ea typeface="华文新魏"/>
                <a:cs typeface="华文新魏"/>
              </a:rPr>
              <a:t>信息的地址，如磁盘的柱面号、磁头号、扇区号 </a:t>
            </a:r>
            <a:endParaRPr lang="en-US" altLang="zh-CN" dirty="0">
              <a:latin typeface="华文新魏"/>
              <a:ea typeface="华文新魏"/>
              <a:cs typeface="华文新魏"/>
            </a:endParaRPr>
          </a:p>
          <a:p>
            <a:pPr lvl="1" algn="just" eaLnBrk="1" hangingPunct="1"/>
            <a:r>
              <a:rPr lang="zh-CN" altLang="en-US" dirty="0">
                <a:solidFill>
                  <a:srgbClr val="0000FF"/>
                </a:solidFill>
              </a:rPr>
              <a:t>中断机制和控制逻辑</a:t>
            </a:r>
            <a:endParaRPr lang="en-US" altLang="zh-CN" dirty="0">
              <a:solidFill>
                <a:srgbClr val="0000FF"/>
              </a:solidFill>
            </a:endParaRPr>
          </a:p>
          <a:p>
            <a:pPr lvl="2" algn="just" eaLnBrk="1" hangingPunct="1"/>
            <a:r>
              <a:rPr lang="zh-CN" altLang="zh-CN" dirty="0">
                <a:latin typeface="华文新魏"/>
                <a:ea typeface="华文新魏"/>
                <a:cs typeface="华文新魏"/>
              </a:rPr>
              <a:t>向</a:t>
            </a:r>
            <a:r>
              <a:rPr lang="en-US" altLang="zh-CN" dirty="0">
                <a:latin typeface="华文新魏"/>
                <a:ea typeface="华文新魏"/>
                <a:cs typeface="华文新魏"/>
              </a:rPr>
              <a:t>CPU</a:t>
            </a:r>
            <a:r>
              <a:rPr lang="zh-CN" altLang="zh-CN" dirty="0">
                <a:latin typeface="华文新魏"/>
                <a:ea typeface="华文新魏"/>
                <a:cs typeface="华文新魏"/>
              </a:rPr>
              <a:t>提出</a:t>
            </a:r>
            <a:r>
              <a:rPr lang="en-US" altLang="zh-CN" dirty="0">
                <a:latin typeface="华文新魏"/>
                <a:ea typeface="华文新魏"/>
                <a:cs typeface="华文新魏"/>
              </a:rPr>
              <a:t>I/O</a:t>
            </a:r>
            <a:r>
              <a:rPr lang="zh-CN" altLang="zh-CN" dirty="0">
                <a:latin typeface="华文新魏"/>
                <a:ea typeface="华文新魏"/>
                <a:cs typeface="华文新魏"/>
              </a:rPr>
              <a:t>中断请求、保存</a:t>
            </a:r>
            <a:r>
              <a:rPr lang="en-US" altLang="zh-CN" dirty="0">
                <a:latin typeface="华文新魏"/>
                <a:ea typeface="华文新魏"/>
                <a:cs typeface="华文新魏"/>
              </a:rPr>
              <a:t>CPU</a:t>
            </a:r>
            <a:r>
              <a:rPr lang="zh-CN" altLang="zh-CN" dirty="0">
                <a:latin typeface="华文新魏"/>
                <a:ea typeface="华文新魏"/>
                <a:cs typeface="华文新魏"/>
              </a:rPr>
              <a:t>发来的</a:t>
            </a:r>
            <a:r>
              <a:rPr lang="en-US" altLang="zh-CN" dirty="0">
                <a:latin typeface="华文新魏"/>
                <a:ea typeface="华文新魏"/>
                <a:cs typeface="华文新魏"/>
              </a:rPr>
              <a:t>I/O</a:t>
            </a:r>
            <a:r>
              <a:rPr lang="zh-CN" altLang="zh-CN" dirty="0">
                <a:latin typeface="华文新魏"/>
                <a:ea typeface="华文新魏"/>
                <a:cs typeface="华文新魏"/>
              </a:rPr>
              <a:t>命令</a:t>
            </a:r>
            <a:r>
              <a:rPr lang="zh-CN" altLang="en-US" dirty="0">
                <a:latin typeface="华文新魏"/>
                <a:ea typeface="华文新魏"/>
                <a:cs typeface="华文新魏"/>
              </a:rPr>
              <a:t>、</a:t>
            </a:r>
            <a:r>
              <a:rPr lang="zh-CN" altLang="zh-CN" dirty="0">
                <a:latin typeface="华文新魏"/>
                <a:ea typeface="华文新魏"/>
                <a:cs typeface="华文新魏"/>
              </a:rPr>
              <a:t>管理</a:t>
            </a:r>
            <a:r>
              <a:rPr lang="en-US" altLang="zh-CN" dirty="0">
                <a:latin typeface="华文新魏"/>
                <a:ea typeface="华文新魏"/>
                <a:cs typeface="华文新魏"/>
              </a:rPr>
              <a:t>DMA</a:t>
            </a:r>
            <a:r>
              <a:rPr lang="zh-CN" altLang="zh-CN" dirty="0">
                <a:latin typeface="华文新魏"/>
                <a:ea typeface="华文新魏"/>
                <a:cs typeface="华文新魏"/>
              </a:rPr>
              <a:t>的传送过程 </a:t>
            </a:r>
            <a:endParaRPr lang="zh-CN" altLang="en-US" dirty="0">
              <a:latin typeface="华文新魏"/>
              <a:ea typeface="华文新魏"/>
              <a:cs typeface="华文新魏"/>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11</a:t>
            </a:fld>
            <a:endParaRPr lang="en-US" altLang="zh-CN" dirty="0"/>
          </a:p>
        </p:txBody>
      </p:sp>
    </p:spTree>
    <p:extLst>
      <p:ext uri="{BB962C8B-B14F-4D97-AF65-F5344CB8AC3E}">
        <p14:creationId xmlns:p14="http://schemas.microsoft.com/office/powerpoint/2010/main" val="136072433"/>
      </p:ext>
    </p:extLst>
  </p:cSld>
  <p:clrMapOvr>
    <a:masterClrMapping/>
  </p:clrMapOvr>
  <p:transition spd="slow">
    <p:wipe/>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110</a:t>
            </a:fld>
            <a:endParaRPr lang="en-US" altLang="zh-CN" dirty="0"/>
          </a:p>
        </p:txBody>
      </p:sp>
      <p:sp>
        <p:nvSpPr>
          <p:cNvPr id="2" name="标题 1"/>
          <p:cNvSpPr>
            <a:spLocks noGrp="1"/>
          </p:cNvSpPr>
          <p:nvPr>
            <p:ph type="title"/>
          </p:nvPr>
        </p:nvSpPr>
        <p:spPr/>
        <p:txBody>
          <a:bodyPr/>
          <a:lstStyle/>
          <a:p>
            <a:r>
              <a:rPr lang="en-US" altLang="zh-CN" dirty="0">
                <a:latin typeface="华文新魏" charset="0"/>
                <a:ea typeface="华文新魏" charset="0"/>
                <a:cs typeface="华文新魏" charset="0"/>
              </a:rPr>
              <a:t>bio</a:t>
            </a:r>
            <a:r>
              <a:rPr lang="zh-CN" altLang="zh-CN" dirty="0">
                <a:latin typeface="华文新魏" charset="0"/>
                <a:ea typeface="华文新魏" charset="0"/>
                <a:cs typeface="华文新魏" charset="0"/>
              </a:rPr>
              <a:t>、</a:t>
            </a:r>
            <a:r>
              <a:rPr lang="en-US" altLang="zh-CN" dirty="0" err="1">
                <a:latin typeface="华文新魏" charset="0"/>
                <a:ea typeface="华文新魏" charset="0"/>
                <a:cs typeface="华文新魏" charset="0"/>
              </a:rPr>
              <a:t>bio_vec</a:t>
            </a:r>
            <a:r>
              <a:rPr lang="zh-CN" altLang="zh-CN" dirty="0">
                <a:latin typeface="华文新魏" charset="0"/>
                <a:ea typeface="华文新魏" charset="0"/>
                <a:cs typeface="华文新魏" charset="0"/>
              </a:rPr>
              <a:t>及</a:t>
            </a:r>
            <a:r>
              <a:rPr lang="en-US" altLang="zh-CN" dirty="0">
                <a:latin typeface="华文新魏" charset="0"/>
                <a:ea typeface="华文新魏" charset="0"/>
                <a:cs typeface="华文新魏" charset="0"/>
              </a:rPr>
              <a:t>page</a:t>
            </a:r>
            <a:r>
              <a:rPr lang="zh-CN" altLang="zh-CN" dirty="0">
                <a:latin typeface="华文新魏" charset="0"/>
                <a:ea typeface="华文新魏" charset="0"/>
                <a:cs typeface="华文新魏" charset="0"/>
              </a:rPr>
              <a:t>的关系</a:t>
            </a:r>
            <a:endParaRPr kumimoji="1" lang="zh-CN" altLang="en-US" dirty="0"/>
          </a:p>
        </p:txBody>
      </p:sp>
      <p:sp>
        <p:nvSpPr>
          <p:cNvPr id="3" name="内容占位符 2"/>
          <p:cNvSpPr>
            <a:spLocks noGrp="1"/>
          </p:cNvSpPr>
          <p:nvPr>
            <p:ph idx="1"/>
          </p:nvPr>
        </p:nvSpPr>
        <p:spPr/>
        <p:txBody>
          <a:bodyPr/>
          <a:lstStyle/>
          <a:p>
            <a:r>
              <a:rPr lang="en-US" altLang="zh-CN" dirty="0" err="1">
                <a:latin typeface="华文新魏" charset="0"/>
                <a:ea typeface="华文新魏" charset="0"/>
                <a:cs typeface="华文新魏" charset="0"/>
              </a:rPr>
              <a:t>bi_io_vec</a:t>
            </a:r>
            <a:r>
              <a:rPr lang="zh-CN" altLang="zh-CN" dirty="0">
                <a:latin typeface="华文新魏" charset="0"/>
                <a:ea typeface="华文新魏" charset="0"/>
                <a:cs typeface="华文新魏" charset="0"/>
              </a:rPr>
              <a:t>域</a:t>
            </a:r>
            <a:endParaRPr lang="en-US" altLang="zh-CN" dirty="0">
              <a:latin typeface="华文新魏" charset="0"/>
              <a:ea typeface="华文新魏" charset="0"/>
              <a:cs typeface="华文新魏" charset="0"/>
            </a:endParaRPr>
          </a:p>
          <a:p>
            <a:pPr lvl="1"/>
            <a:r>
              <a:rPr lang="zh-CN" altLang="zh-CN" dirty="0">
                <a:latin typeface="华文新魏" charset="0"/>
                <a:ea typeface="华文新魏" charset="0"/>
                <a:cs typeface="华文新魏" charset="0"/>
              </a:rPr>
              <a:t>指向一个</a:t>
            </a:r>
            <a:r>
              <a:rPr lang="en-US" altLang="zh-CN" dirty="0" err="1">
                <a:solidFill>
                  <a:srgbClr val="0000FF"/>
                </a:solidFill>
                <a:latin typeface="华文新魏" charset="0"/>
                <a:ea typeface="华文新魏" charset="0"/>
                <a:cs typeface="华文新魏" charset="0"/>
              </a:rPr>
              <a:t>bio_vec</a:t>
            </a:r>
            <a:r>
              <a:rPr lang="zh-CN" altLang="zh-CN" dirty="0">
                <a:solidFill>
                  <a:srgbClr val="0000FF"/>
                </a:solidFill>
                <a:latin typeface="华文新魏" charset="0"/>
                <a:ea typeface="华文新魏" charset="0"/>
                <a:cs typeface="华文新魏" charset="0"/>
              </a:rPr>
              <a:t>结构体数组</a:t>
            </a:r>
            <a:endParaRPr lang="en-US" altLang="zh-CN" dirty="0">
              <a:solidFill>
                <a:srgbClr val="0000FF"/>
              </a:solidFill>
              <a:latin typeface="华文新魏" charset="0"/>
              <a:ea typeface="华文新魏" charset="0"/>
              <a:cs typeface="华文新魏" charset="0"/>
            </a:endParaRPr>
          </a:p>
          <a:p>
            <a:pPr lvl="1"/>
            <a:r>
              <a:rPr lang="zh-CN" altLang="zh-CN" dirty="0">
                <a:latin typeface="华文新魏" charset="0"/>
                <a:ea typeface="华文新魏" charset="0"/>
                <a:cs typeface="华文新魏" charset="0"/>
              </a:rPr>
              <a:t>该结构体链表包含一个</a:t>
            </a:r>
            <a:r>
              <a:rPr lang="zh-CN" altLang="zh-CN" dirty="0">
                <a:solidFill>
                  <a:srgbClr val="FF0000"/>
                </a:solidFill>
                <a:latin typeface="华文新魏" charset="0"/>
                <a:ea typeface="华文新魏" charset="0"/>
                <a:cs typeface="华文新魏" charset="0"/>
              </a:rPr>
              <a:t>特定</a:t>
            </a:r>
            <a:r>
              <a:rPr lang="en-US" altLang="zh-CN" dirty="0">
                <a:solidFill>
                  <a:srgbClr val="FF0000"/>
                </a:solidFill>
                <a:latin typeface="华文新魏" charset="0"/>
                <a:ea typeface="华文新魏" charset="0"/>
                <a:cs typeface="华文新魏" charset="0"/>
              </a:rPr>
              <a:t>I/O</a:t>
            </a:r>
            <a:r>
              <a:rPr lang="zh-CN" altLang="zh-CN" dirty="0">
                <a:solidFill>
                  <a:srgbClr val="FF0000"/>
                </a:solidFill>
                <a:latin typeface="华文新魏" charset="0"/>
                <a:ea typeface="华文新魏" charset="0"/>
                <a:cs typeface="华文新魏" charset="0"/>
              </a:rPr>
              <a:t>操作所需使用的所有片段</a:t>
            </a:r>
            <a:endParaRPr lang="en-US" altLang="zh-CN" dirty="0">
              <a:solidFill>
                <a:srgbClr val="FF0000"/>
              </a:solidFill>
              <a:latin typeface="华文新魏" charset="0"/>
              <a:ea typeface="华文新魏" charset="0"/>
              <a:cs typeface="华文新魏" charset="0"/>
            </a:endParaRPr>
          </a:p>
          <a:p>
            <a:r>
              <a:rPr lang="en-US" altLang="zh-CN" dirty="0" err="1">
                <a:latin typeface="华文新魏" charset="0"/>
                <a:ea typeface="华文新魏" charset="0"/>
                <a:cs typeface="华文新魏" charset="0"/>
              </a:rPr>
              <a:t>bio_vec</a:t>
            </a:r>
            <a:r>
              <a:rPr lang="zh-CN" altLang="zh-CN" dirty="0">
                <a:latin typeface="华文新魏" charset="0"/>
                <a:ea typeface="华文新魏" charset="0"/>
                <a:cs typeface="华文新魏" charset="0"/>
              </a:rPr>
              <a:t>结构</a:t>
            </a:r>
            <a:endParaRPr lang="en-US" altLang="zh-CN" dirty="0">
              <a:latin typeface="华文新魏" charset="0"/>
              <a:ea typeface="华文新魏" charset="0"/>
              <a:cs typeface="华文新魏" charset="0"/>
            </a:endParaRPr>
          </a:p>
          <a:p>
            <a:pPr lvl="1"/>
            <a:r>
              <a:rPr lang="zh-CN" altLang="zh-CN" dirty="0">
                <a:latin typeface="华文新魏" charset="0"/>
                <a:ea typeface="华文新魏" charset="0"/>
                <a:cs typeface="华文新魏" charset="0"/>
              </a:rPr>
              <a:t>是一个形式为</a:t>
            </a:r>
            <a:r>
              <a:rPr lang="zh-CN" altLang="zh-CN" dirty="0">
                <a:solidFill>
                  <a:srgbClr val="008000"/>
                </a:solidFill>
                <a:latin typeface="华文新魏" charset="0"/>
                <a:ea typeface="华文新魏" charset="0"/>
                <a:cs typeface="华文新魏" charset="0"/>
              </a:rPr>
              <a:t>＜</a:t>
            </a:r>
            <a:r>
              <a:rPr lang="en-US" altLang="zh-CN" dirty="0">
                <a:solidFill>
                  <a:srgbClr val="008000"/>
                </a:solidFill>
                <a:latin typeface="华文新魏" charset="0"/>
                <a:ea typeface="华文新魏" charset="0"/>
                <a:cs typeface="华文新魏" charset="0"/>
              </a:rPr>
              <a:t>page</a:t>
            </a:r>
            <a:r>
              <a:rPr lang="zh-CN" altLang="zh-CN" dirty="0">
                <a:solidFill>
                  <a:srgbClr val="008000"/>
                </a:solidFill>
                <a:latin typeface="华文新魏" charset="0"/>
                <a:ea typeface="华文新魏" charset="0"/>
                <a:cs typeface="华文新魏" charset="0"/>
              </a:rPr>
              <a:t>，</a:t>
            </a:r>
            <a:r>
              <a:rPr lang="en-US" altLang="zh-CN" dirty="0">
                <a:solidFill>
                  <a:srgbClr val="008000"/>
                </a:solidFill>
                <a:latin typeface="华文新魏" charset="0"/>
                <a:ea typeface="华文新魏" charset="0"/>
                <a:cs typeface="华文新魏" charset="0"/>
              </a:rPr>
              <a:t>offset</a:t>
            </a:r>
            <a:r>
              <a:rPr lang="zh-CN" altLang="zh-CN" dirty="0">
                <a:solidFill>
                  <a:srgbClr val="008000"/>
                </a:solidFill>
                <a:latin typeface="华文新魏" charset="0"/>
                <a:ea typeface="华文新魏" charset="0"/>
                <a:cs typeface="华文新魏" charset="0"/>
              </a:rPr>
              <a:t>，</a:t>
            </a:r>
            <a:r>
              <a:rPr lang="en-US" altLang="zh-CN" dirty="0" err="1">
                <a:solidFill>
                  <a:srgbClr val="008000"/>
                </a:solidFill>
                <a:latin typeface="华文新魏" charset="0"/>
                <a:ea typeface="华文新魏" charset="0"/>
                <a:cs typeface="华文新魏" charset="0"/>
              </a:rPr>
              <a:t>len</a:t>
            </a:r>
            <a:r>
              <a:rPr lang="zh-CN" altLang="zh-CN" dirty="0">
                <a:solidFill>
                  <a:srgbClr val="008000"/>
                </a:solidFill>
                <a:latin typeface="华文新魏" charset="0"/>
                <a:ea typeface="华文新魏" charset="0"/>
                <a:cs typeface="华文新魏" charset="0"/>
              </a:rPr>
              <a:t>＞</a:t>
            </a:r>
            <a:r>
              <a:rPr lang="zh-CN" altLang="zh-CN" dirty="0">
                <a:latin typeface="华文新魏" charset="0"/>
                <a:ea typeface="华文新魏" charset="0"/>
                <a:cs typeface="华文新魏" charset="0"/>
              </a:rPr>
              <a:t>的向量，描述一个特定片段，</a:t>
            </a:r>
            <a:r>
              <a:rPr lang="zh-CN" altLang="en-US" dirty="0">
                <a:latin typeface="华文新魏" charset="0"/>
                <a:ea typeface="华文新魏" charset="0"/>
                <a:cs typeface="华文新魏" charset="0"/>
              </a:rPr>
              <a:t>即</a:t>
            </a:r>
            <a:r>
              <a:rPr lang="zh-CN" altLang="zh-CN" dirty="0">
                <a:solidFill>
                  <a:srgbClr val="0000FF"/>
                </a:solidFill>
                <a:latin typeface="华文新魏" charset="0"/>
                <a:ea typeface="华文新魏" charset="0"/>
                <a:cs typeface="华文新魏" charset="0"/>
              </a:rPr>
              <a:t>一个</a:t>
            </a:r>
            <a:r>
              <a:rPr lang="en-US" altLang="zh-CN" dirty="0">
                <a:solidFill>
                  <a:srgbClr val="0000FF"/>
                </a:solidFill>
                <a:latin typeface="华文新魏" charset="0"/>
                <a:ea typeface="华文新魏" charset="0"/>
                <a:cs typeface="华文新魏" charset="0"/>
              </a:rPr>
              <a:t>I/O</a:t>
            </a:r>
            <a:r>
              <a:rPr lang="zh-CN" altLang="zh-CN" dirty="0">
                <a:solidFill>
                  <a:srgbClr val="0000FF"/>
                </a:solidFill>
                <a:latin typeface="华文新魏" charset="0"/>
                <a:ea typeface="华文新魏" charset="0"/>
                <a:cs typeface="华文新魏" charset="0"/>
              </a:rPr>
              <a:t>缓冲区</a:t>
            </a:r>
            <a:r>
              <a:rPr lang="zh-CN" altLang="en-US" dirty="0">
                <a:latin typeface="华文新魏" charset="0"/>
                <a:ea typeface="华文新魏" charset="0"/>
                <a:cs typeface="华文新魏" charset="0"/>
              </a:rPr>
              <a:t>，</a:t>
            </a:r>
            <a:r>
              <a:rPr lang="zh-CN" altLang="zh-CN" dirty="0">
                <a:latin typeface="华文新魏" charset="0"/>
                <a:ea typeface="华文新魏" charset="0"/>
                <a:cs typeface="华文新魏" charset="0"/>
              </a:rPr>
              <a:t>包括</a:t>
            </a:r>
            <a:endParaRPr lang="en-US" altLang="zh-CN" dirty="0">
              <a:latin typeface="华文新魏" charset="0"/>
              <a:ea typeface="华文新魏" charset="0"/>
              <a:cs typeface="华文新魏" charset="0"/>
            </a:endParaRPr>
          </a:p>
          <a:p>
            <a:pPr lvl="2"/>
            <a:r>
              <a:rPr lang="zh-CN" altLang="zh-CN" dirty="0">
                <a:latin typeface="华文新魏" charset="0"/>
                <a:ea typeface="华文新魏" charset="0"/>
                <a:cs typeface="华文新魏" charset="0"/>
              </a:rPr>
              <a:t>片段字节长度</a:t>
            </a:r>
            <a:r>
              <a:rPr lang="en-US" altLang="zh-CN" dirty="0" err="1">
                <a:latin typeface="华文新魏" charset="0"/>
                <a:ea typeface="华文新魏" charset="0"/>
                <a:cs typeface="华文新魏" charset="0"/>
              </a:rPr>
              <a:t>bv_len</a:t>
            </a:r>
            <a:endParaRPr lang="en-US" altLang="zh-CN" dirty="0">
              <a:latin typeface="华文新魏" charset="0"/>
              <a:ea typeface="华文新魏" charset="0"/>
              <a:cs typeface="华文新魏" charset="0"/>
            </a:endParaRPr>
          </a:p>
          <a:p>
            <a:pPr lvl="2"/>
            <a:r>
              <a:rPr lang="zh-CN" altLang="zh-CN" dirty="0">
                <a:latin typeface="华文新魏" charset="0"/>
                <a:ea typeface="华文新魏" charset="0"/>
                <a:cs typeface="华文新魏" charset="0"/>
              </a:rPr>
              <a:t>页框中片段数据偏移量</a:t>
            </a:r>
            <a:r>
              <a:rPr lang="en-US" altLang="zh-CN" dirty="0" err="1">
                <a:latin typeface="华文新魏" charset="0"/>
                <a:ea typeface="华文新魏" charset="0"/>
                <a:cs typeface="华文新魏" charset="0"/>
              </a:rPr>
              <a:t>bv_offset</a:t>
            </a:r>
            <a:endParaRPr lang="en-US" altLang="zh-CN" dirty="0">
              <a:latin typeface="华文新魏" charset="0"/>
              <a:ea typeface="华文新魏" charset="0"/>
              <a:cs typeface="华文新魏" charset="0"/>
            </a:endParaRPr>
          </a:p>
          <a:p>
            <a:pPr lvl="2"/>
            <a:r>
              <a:rPr lang="zh-CN" altLang="zh-CN" dirty="0">
                <a:latin typeface="华文新魏" charset="0"/>
                <a:ea typeface="华文新魏" charset="0"/>
                <a:cs typeface="华文新魏" charset="0"/>
              </a:rPr>
              <a:t>页描述符指针</a:t>
            </a:r>
            <a:r>
              <a:rPr lang="en-US" altLang="zh-CN" dirty="0" err="1">
                <a:latin typeface="华文新魏" charset="0"/>
                <a:ea typeface="华文新魏" charset="0"/>
                <a:cs typeface="华文新魏" charset="0"/>
              </a:rPr>
              <a:t>bv_page</a:t>
            </a:r>
            <a:endParaRPr lang="en-US" altLang="zh-CN" dirty="0">
              <a:latin typeface="华文新魏" charset="0"/>
              <a:ea typeface="华文新魏" charset="0"/>
              <a:cs typeface="华文新魏" charset="0"/>
            </a:endParaRPr>
          </a:p>
          <a:p>
            <a:pPr lvl="1"/>
            <a:r>
              <a:rPr lang="zh-CN" altLang="zh-CN" dirty="0">
                <a:latin typeface="华文新魏" charset="0"/>
                <a:ea typeface="华文新魏" charset="0"/>
                <a:cs typeface="华文新魏" charset="0"/>
              </a:rPr>
              <a:t>整个</a:t>
            </a:r>
            <a:r>
              <a:rPr lang="en-US" altLang="zh-CN" dirty="0" err="1">
                <a:latin typeface="华文新魏" charset="0"/>
                <a:ea typeface="华文新魏" charset="0"/>
                <a:cs typeface="华文新魏" charset="0"/>
              </a:rPr>
              <a:t>bio_io_vec</a:t>
            </a:r>
            <a:r>
              <a:rPr lang="zh-CN" altLang="zh-CN" dirty="0">
                <a:latin typeface="华文新魏" charset="0"/>
                <a:ea typeface="华文新魏" charset="0"/>
                <a:cs typeface="华文新魏" charset="0"/>
              </a:rPr>
              <a:t>结构体数组表示全部的缓冲区</a:t>
            </a:r>
            <a:endParaRPr lang="en-US" altLang="zh-CN" dirty="0">
              <a:latin typeface="华文新魏" charset="0"/>
              <a:ea typeface="华文新魏" charset="0"/>
              <a:cs typeface="华文新魏" charset="0"/>
            </a:endParaRPr>
          </a:p>
          <a:p>
            <a:pPr lvl="1"/>
            <a:r>
              <a:rPr lang="en-US" altLang="zh-CN" dirty="0" err="1">
                <a:latin typeface="华文新魏" charset="0"/>
                <a:ea typeface="华文新魏" charset="0"/>
                <a:cs typeface="华文新魏" charset="0"/>
              </a:rPr>
              <a:t>bi_idx</a:t>
            </a:r>
            <a:r>
              <a:rPr lang="zh-CN" altLang="zh-CN" dirty="0">
                <a:latin typeface="华文新魏" charset="0"/>
                <a:ea typeface="华文新魏" charset="0"/>
                <a:cs typeface="华文新魏" charset="0"/>
              </a:rPr>
              <a:t>域会不断更新，从而，总指向当前传输的片段</a:t>
            </a:r>
          </a:p>
          <a:p>
            <a:endParaRPr lang="zh-CN" altLang="en-US" dirty="0">
              <a:latin typeface="Times New Roman" charset="0"/>
              <a:ea typeface="宋体" charset="0"/>
            </a:endParaRPr>
          </a:p>
          <a:p>
            <a:endParaRPr kumimoji="1" lang="zh-CN" altLang="en-US" dirty="0"/>
          </a:p>
        </p:txBody>
      </p:sp>
    </p:spTree>
    <p:extLst>
      <p:ext uri="{BB962C8B-B14F-4D97-AF65-F5344CB8AC3E}">
        <p14:creationId xmlns:p14="http://schemas.microsoft.com/office/powerpoint/2010/main" val="2029764626"/>
      </p:ext>
    </p:extLst>
  </p:cSld>
  <p:clrMapOvr>
    <a:masterClrMapping/>
  </p:clrMapOvr>
  <p:transition spd="slow">
    <p:wipe/>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111</a:t>
            </a:fld>
            <a:endParaRPr lang="en-US" altLang="zh-CN" dirty="0"/>
          </a:p>
        </p:txBody>
      </p:sp>
      <p:sp>
        <p:nvSpPr>
          <p:cNvPr id="2" name="内容占位符 1"/>
          <p:cNvSpPr>
            <a:spLocks noGrp="1"/>
          </p:cNvSpPr>
          <p:nvPr>
            <p:ph idx="1"/>
          </p:nvPr>
        </p:nvSpPr>
        <p:spPr/>
        <p:txBody>
          <a:bodyPr/>
          <a:lstStyle/>
          <a:p>
            <a:r>
              <a:rPr lang="en-US" altLang="zh-CN" dirty="0" err="1">
                <a:latin typeface="华文新魏" charset="0"/>
                <a:ea typeface="华文新魏" charset="0"/>
                <a:cs typeface="华文新魏" charset="0"/>
              </a:rPr>
              <a:t>bi_vcnt</a:t>
            </a:r>
            <a:r>
              <a:rPr lang="zh-CN" altLang="zh-CN" dirty="0">
                <a:latin typeface="华文新魏" charset="0"/>
                <a:ea typeface="华文新魏" charset="0"/>
                <a:cs typeface="华文新魏" charset="0"/>
              </a:rPr>
              <a:t>域</a:t>
            </a:r>
            <a:endParaRPr lang="en-US" altLang="zh-CN" dirty="0">
              <a:latin typeface="华文新魏" charset="0"/>
              <a:ea typeface="华文新魏" charset="0"/>
              <a:cs typeface="华文新魏" charset="0"/>
            </a:endParaRPr>
          </a:p>
          <a:p>
            <a:pPr lvl="1"/>
            <a:r>
              <a:rPr lang="zh-CN" altLang="zh-CN" dirty="0">
                <a:latin typeface="华文新魏" charset="0"/>
                <a:ea typeface="华文新魏" charset="0"/>
                <a:cs typeface="华文新魏" charset="0"/>
              </a:rPr>
              <a:t>描述</a:t>
            </a:r>
            <a:r>
              <a:rPr lang="en-US" altLang="zh-CN" dirty="0" err="1">
                <a:latin typeface="华文新魏" charset="0"/>
                <a:ea typeface="华文新魏" charset="0"/>
                <a:cs typeface="华文新魏" charset="0"/>
              </a:rPr>
              <a:t>bi_io_vec</a:t>
            </a:r>
            <a:r>
              <a:rPr lang="zh-CN" altLang="zh-CN" dirty="0">
                <a:latin typeface="华文新魏" charset="0"/>
                <a:ea typeface="华文新魏" charset="0"/>
                <a:cs typeface="华文新魏" charset="0"/>
              </a:rPr>
              <a:t>指向的</a:t>
            </a:r>
            <a:r>
              <a:rPr lang="en-US" altLang="zh-CN" dirty="0" err="1">
                <a:latin typeface="华文新魏" charset="0"/>
                <a:ea typeface="华文新魏" charset="0"/>
                <a:cs typeface="华文新魏" charset="0"/>
              </a:rPr>
              <a:t>bio_vec</a:t>
            </a:r>
            <a:r>
              <a:rPr lang="zh-CN" altLang="zh-CN" dirty="0">
                <a:latin typeface="华文新魏" charset="0"/>
                <a:ea typeface="华文新魏" charset="0"/>
                <a:cs typeface="华文新魏" charset="0"/>
              </a:rPr>
              <a:t>数组中</a:t>
            </a:r>
            <a:r>
              <a:rPr lang="zh-CN" altLang="zh-CN" dirty="0">
                <a:solidFill>
                  <a:srgbClr val="FF0000"/>
                </a:solidFill>
                <a:latin typeface="华文新魏" charset="0"/>
                <a:ea typeface="华文新魏" charset="0"/>
                <a:cs typeface="华文新魏" charset="0"/>
              </a:rPr>
              <a:t>段的数目</a:t>
            </a:r>
            <a:endParaRPr lang="en-US" altLang="zh-CN" dirty="0">
              <a:solidFill>
                <a:srgbClr val="FF0000"/>
              </a:solidFill>
              <a:latin typeface="华文新魏" charset="0"/>
              <a:ea typeface="华文新魏" charset="0"/>
              <a:cs typeface="华文新魏" charset="0"/>
            </a:endParaRPr>
          </a:p>
          <a:p>
            <a:pPr lvl="1"/>
            <a:r>
              <a:rPr lang="zh-CN" altLang="zh-CN" dirty="0">
                <a:latin typeface="华文新魏" charset="0"/>
                <a:ea typeface="华文新魏" charset="0"/>
                <a:cs typeface="华文新魏" charset="0"/>
              </a:rPr>
              <a:t>每次块</a:t>
            </a:r>
            <a:r>
              <a:rPr lang="en-US" altLang="zh-CN" dirty="0">
                <a:latin typeface="华文新魏" charset="0"/>
                <a:ea typeface="华文新魏" charset="0"/>
                <a:cs typeface="华文新魏" charset="0"/>
              </a:rPr>
              <a:t>I/O</a:t>
            </a:r>
            <a:r>
              <a:rPr lang="zh-CN" altLang="zh-CN" dirty="0">
                <a:latin typeface="华文新魏" charset="0"/>
                <a:ea typeface="华文新魏" charset="0"/>
                <a:cs typeface="华文新魏" charset="0"/>
              </a:rPr>
              <a:t>请求都通过一个</a:t>
            </a:r>
            <a:r>
              <a:rPr lang="en-US" altLang="zh-CN" dirty="0">
                <a:latin typeface="华文新魏" charset="0"/>
                <a:ea typeface="华文新魏" charset="0"/>
                <a:cs typeface="华文新魏" charset="0"/>
              </a:rPr>
              <a:t>bio</a:t>
            </a:r>
            <a:r>
              <a:rPr lang="zh-CN" altLang="zh-CN" dirty="0">
                <a:latin typeface="华文新魏" charset="0"/>
                <a:ea typeface="华文新魏" charset="0"/>
                <a:cs typeface="华文新魏" charset="0"/>
              </a:rPr>
              <a:t>结构体表示，每个请求包含一个或多个块，这些块存储在</a:t>
            </a:r>
            <a:r>
              <a:rPr lang="en-US" altLang="zh-CN" dirty="0" err="1">
                <a:latin typeface="华文新魏" charset="0"/>
                <a:ea typeface="华文新魏" charset="0"/>
                <a:cs typeface="华文新魏" charset="0"/>
              </a:rPr>
              <a:t>bio_vec</a:t>
            </a:r>
            <a:r>
              <a:rPr lang="zh-CN" altLang="zh-CN" dirty="0">
                <a:latin typeface="华文新魏" charset="0"/>
                <a:ea typeface="华文新魏" charset="0"/>
                <a:cs typeface="华文新魏" charset="0"/>
              </a:rPr>
              <a:t>结构体数组中</a:t>
            </a:r>
            <a:endParaRPr lang="en-US" altLang="zh-CN" dirty="0">
              <a:latin typeface="华文新魏" charset="0"/>
              <a:ea typeface="华文新魏" charset="0"/>
              <a:cs typeface="华文新魏" charset="0"/>
            </a:endParaRPr>
          </a:p>
          <a:p>
            <a:pPr lvl="1"/>
            <a:r>
              <a:rPr lang="zh-CN" altLang="zh-CN" dirty="0">
                <a:latin typeface="华文新魏" charset="0"/>
                <a:ea typeface="华文新魏" charset="0"/>
                <a:cs typeface="华文新魏" charset="0"/>
              </a:rPr>
              <a:t>这些结构体描述每个片段在页框中的实际位置</a:t>
            </a:r>
            <a:endParaRPr lang="en-US" altLang="zh-CN" dirty="0">
              <a:latin typeface="华文新魏" charset="0"/>
              <a:ea typeface="华文新魏" charset="0"/>
              <a:cs typeface="华文新魏" charset="0"/>
            </a:endParaRPr>
          </a:p>
          <a:p>
            <a:pPr lvl="1"/>
            <a:r>
              <a:rPr lang="zh-CN" altLang="zh-CN" dirty="0">
                <a:latin typeface="华文新魏" charset="0"/>
                <a:ea typeface="华文新魏" charset="0"/>
                <a:cs typeface="华文新魏" charset="0"/>
              </a:rPr>
              <a:t>当块</a:t>
            </a:r>
            <a:r>
              <a:rPr lang="en-US" altLang="zh-CN" dirty="0">
                <a:latin typeface="华文新魏" charset="0"/>
                <a:ea typeface="华文新魏" charset="0"/>
                <a:cs typeface="华文新魏" charset="0"/>
              </a:rPr>
              <a:t>I/O</a:t>
            </a:r>
            <a:r>
              <a:rPr lang="zh-CN" altLang="zh-CN" dirty="0">
                <a:latin typeface="华文新魏" charset="0"/>
                <a:ea typeface="华文新魏" charset="0"/>
                <a:cs typeface="华文新魏" charset="0"/>
              </a:rPr>
              <a:t>操作执行完毕后，</a:t>
            </a:r>
            <a:r>
              <a:rPr lang="en-US" altLang="zh-CN" dirty="0" err="1">
                <a:solidFill>
                  <a:srgbClr val="FF0000"/>
                </a:solidFill>
                <a:latin typeface="华文新魏" charset="0"/>
                <a:ea typeface="华文新魏" charset="0"/>
                <a:cs typeface="华文新魏" charset="0"/>
              </a:rPr>
              <a:t>bi_idx</a:t>
            </a:r>
            <a:r>
              <a:rPr lang="zh-CN" altLang="zh-CN" dirty="0">
                <a:solidFill>
                  <a:srgbClr val="FF0000"/>
                </a:solidFill>
                <a:latin typeface="华文新魏" charset="0"/>
                <a:ea typeface="华文新魏" charset="0"/>
                <a:cs typeface="华文新魏" charset="0"/>
              </a:rPr>
              <a:t>域指向</a:t>
            </a:r>
            <a:r>
              <a:rPr lang="en-US" altLang="zh-CN" dirty="0" err="1">
                <a:solidFill>
                  <a:srgbClr val="FF0000"/>
                </a:solidFill>
                <a:latin typeface="华文新魏" charset="0"/>
                <a:ea typeface="华文新魏" charset="0"/>
                <a:cs typeface="华文新魏" charset="0"/>
              </a:rPr>
              <a:t>bio_vec</a:t>
            </a:r>
            <a:r>
              <a:rPr lang="zh-CN" altLang="zh-CN" dirty="0">
                <a:solidFill>
                  <a:srgbClr val="FF0000"/>
                </a:solidFill>
                <a:latin typeface="华文新魏" charset="0"/>
                <a:ea typeface="华文新魏" charset="0"/>
                <a:cs typeface="华文新魏" charset="0"/>
              </a:rPr>
              <a:t>数组的当前索引值</a:t>
            </a:r>
            <a:endParaRPr lang="en-US" altLang="zh-CN" dirty="0">
              <a:solidFill>
                <a:srgbClr val="FF0000"/>
              </a:solidFill>
              <a:latin typeface="华文新魏" charset="0"/>
              <a:ea typeface="华文新魏" charset="0"/>
              <a:cs typeface="华文新魏" charset="0"/>
            </a:endParaRPr>
          </a:p>
          <a:p>
            <a:pPr lvl="1"/>
            <a:r>
              <a:rPr lang="zh-CN" altLang="zh-CN" dirty="0">
                <a:latin typeface="华文新魏" charset="0"/>
                <a:ea typeface="华文新魏" charset="0"/>
                <a:cs typeface="华文新魏" charset="0"/>
              </a:rPr>
              <a:t>每次启动新的</a:t>
            </a:r>
            <a:r>
              <a:rPr lang="en-US" altLang="zh-CN" dirty="0">
                <a:latin typeface="华文新魏" charset="0"/>
                <a:ea typeface="华文新魏" charset="0"/>
                <a:cs typeface="华文新魏" charset="0"/>
              </a:rPr>
              <a:t>I/O</a:t>
            </a:r>
            <a:r>
              <a:rPr lang="zh-CN" altLang="zh-CN" dirty="0">
                <a:latin typeface="华文新魏" charset="0"/>
                <a:ea typeface="华文新魏" charset="0"/>
                <a:cs typeface="华文新魏" charset="0"/>
              </a:rPr>
              <a:t>操作时，通过内核函数</a:t>
            </a:r>
            <a:r>
              <a:rPr lang="en-US" altLang="zh-CN" dirty="0" err="1">
                <a:latin typeface="华文新魏" charset="0"/>
                <a:ea typeface="华文新魏" charset="0"/>
                <a:cs typeface="华文新魏" charset="0"/>
              </a:rPr>
              <a:t>bio_alloc</a:t>
            </a:r>
            <a:r>
              <a:rPr lang="en-US" altLang="zh-CN" dirty="0">
                <a:latin typeface="华文新魏" charset="0"/>
                <a:ea typeface="华文新魏" charset="0"/>
                <a:cs typeface="华文新魏" charset="0"/>
              </a:rPr>
              <a:t>( )</a:t>
            </a:r>
            <a:r>
              <a:rPr lang="zh-CN" altLang="zh-CN" dirty="0">
                <a:latin typeface="华文新魏" charset="0"/>
                <a:ea typeface="华文新魏" charset="0"/>
                <a:cs typeface="华文新魏" charset="0"/>
              </a:rPr>
              <a:t>申请一个新的</a:t>
            </a:r>
            <a:r>
              <a:rPr lang="en-US" altLang="zh-CN" dirty="0">
                <a:latin typeface="华文新魏" charset="0"/>
                <a:ea typeface="华文新魏" charset="0"/>
                <a:cs typeface="华文新魏" charset="0"/>
              </a:rPr>
              <a:t>bio</a:t>
            </a:r>
            <a:r>
              <a:rPr lang="zh-CN" altLang="zh-CN" dirty="0">
                <a:latin typeface="华文新魏" charset="0"/>
                <a:ea typeface="华文新魏" charset="0"/>
                <a:cs typeface="华文新魏" charset="0"/>
              </a:rPr>
              <a:t>结构，</a:t>
            </a:r>
            <a:r>
              <a:rPr lang="zh-CN" altLang="en-US" dirty="0">
                <a:latin typeface="华文新魏" charset="0"/>
                <a:ea typeface="华文新魏" charset="0"/>
                <a:cs typeface="华文新魏" charset="0"/>
              </a:rPr>
              <a:t>它</a:t>
            </a:r>
            <a:r>
              <a:rPr lang="zh-CN" altLang="zh-CN" dirty="0">
                <a:latin typeface="华文新魏" charset="0"/>
                <a:ea typeface="华文新魏" charset="0"/>
                <a:cs typeface="华文新魏" charset="0"/>
              </a:rPr>
              <a:t>通过</a:t>
            </a:r>
            <a:r>
              <a:rPr lang="en-US" altLang="zh-CN" dirty="0">
                <a:latin typeface="华文新魏" charset="0"/>
                <a:ea typeface="华文新魏" charset="0"/>
                <a:cs typeface="华文新魏" charset="0"/>
              </a:rPr>
              <a:t>slab</a:t>
            </a:r>
            <a:r>
              <a:rPr lang="zh-CN" altLang="zh-CN" dirty="0">
                <a:latin typeface="华文新魏" charset="0"/>
                <a:ea typeface="华文新魏" charset="0"/>
                <a:cs typeface="华文新魏" charset="0"/>
              </a:rPr>
              <a:t>分配器分配，但是当内存不足时，内核会使用一个备用的</a:t>
            </a:r>
            <a:r>
              <a:rPr lang="en-US" altLang="zh-CN" dirty="0">
                <a:latin typeface="华文新魏" charset="0"/>
                <a:ea typeface="华文新魏" charset="0"/>
                <a:cs typeface="华文新魏" charset="0"/>
              </a:rPr>
              <a:t>bio</a:t>
            </a:r>
            <a:r>
              <a:rPr lang="zh-CN" altLang="zh-CN" dirty="0">
                <a:latin typeface="华文新魏" charset="0"/>
                <a:ea typeface="华文新魏" charset="0"/>
                <a:cs typeface="华文新魏" charset="0"/>
              </a:rPr>
              <a:t>小内存池</a:t>
            </a:r>
          </a:p>
          <a:p>
            <a:endParaRPr kumimoji="1" lang="zh-CN" altLang="en-US" dirty="0"/>
          </a:p>
        </p:txBody>
      </p:sp>
      <p:sp>
        <p:nvSpPr>
          <p:cNvPr id="3" name="标题 2"/>
          <p:cNvSpPr>
            <a:spLocks noGrp="1"/>
          </p:cNvSpPr>
          <p:nvPr>
            <p:ph type="title"/>
          </p:nvPr>
        </p:nvSpPr>
        <p:spPr/>
        <p:txBody>
          <a:bodyPr/>
          <a:lstStyle/>
          <a:p>
            <a:r>
              <a:rPr lang="en-US" altLang="zh-CN" dirty="0">
                <a:latin typeface="华文新魏" charset="0"/>
                <a:ea typeface="华文新魏" charset="0"/>
                <a:cs typeface="华文新魏" charset="0"/>
              </a:rPr>
              <a:t>bio</a:t>
            </a:r>
            <a:r>
              <a:rPr lang="zh-CN" altLang="zh-CN" dirty="0">
                <a:latin typeface="华文新魏" charset="0"/>
                <a:ea typeface="华文新魏" charset="0"/>
                <a:cs typeface="华文新魏" charset="0"/>
              </a:rPr>
              <a:t>、</a:t>
            </a:r>
            <a:r>
              <a:rPr lang="en-US" altLang="zh-CN" dirty="0" err="1">
                <a:latin typeface="华文新魏" charset="0"/>
                <a:ea typeface="华文新魏" charset="0"/>
                <a:cs typeface="华文新魏" charset="0"/>
              </a:rPr>
              <a:t>bio_vec</a:t>
            </a:r>
            <a:r>
              <a:rPr lang="zh-CN" altLang="zh-CN" dirty="0">
                <a:latin typeface="华文新魏" charset="0"/>
                <a:ea typeface="华文新魏" charset="0"/>
                <a:cs typeface="华文新魏" charset="0"/>
              </a:rPr>
              <a:t>及</a:t>
            </a:r>
            <a:r>
              <a:rPr lang="en-US" altLang="zh-CN" dirty="0">
                <a:latin typeface="华文新魏" charset="0"/>
                <a:ea typeface="华文新魏" charset="0"/>
                <a:cs typeface="华文新魏" charset="0"/>
              </a:rPr>
              <a:t>page</a:t>
            </a:r>
            <a:r>
              <a:rPr lang="zh-CN" altLang="zh-CN" dirty="0">
                <a:latin typeface="华文新魏" charset="0"/>
                <a:ea typeface="华文新魏" charset="0"/>
                <a:cs typeface="华文新魏" charset="0"/>
              </a:rPr>
              <a:t>的关系</a:t>
            </a:r>
            <a:endParaRPr kumimoji="1" lang="zh-CN" altLang="en-US" dirty="0"/>
          </a:p>
        </p:txBody>
      </p:sp>
    </p:spTree>
    <p:extLst>
      <p:ext uri="{BB962C8B-B14F-4D97-AF65-F5344CB8AC3E}">
        <p14:creationId xmlns:p14="http://schemas.microsoft.com/office/powerpoint/2010/main" val="3906876130"/>
      </p:ext>
    </p:extLst>
  </p:cSld>
  <p:clrMapOvr>
    <a:masterClrMapping/>
  </p:clrMapOvr>
  <p:transition spd="slow">
    <p:wipe/>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112</a:t>
            </a:fld>
            <a:endParaRPr lang="en-US" altLang="zh-CN" dirty="0"/>
          </a:p>
        </p:txBody>
      </p:sp>
      <p:sp>
        <p:nvSpPr>
          <p:cNvPr id="2" name="标题 1"/>
          <p:cNvSpPr>
            <a:spLocks noGrp="1"/>
          </p:cNvSpPr>
          <p:nvPr>
            <p:ph type="title"/>
          </p:nvPr>
        </p:nvSpPr>
        <p:spPr/>
        <p:txBody>
          <a:bodyPr/>
          <a:lstStyle/>
          <a:p>
            <a:r>
              <a:rPr lang="en-US" altLang="zh-CN" dirty="0">
                <a:latin typeface="华文新魏" charset="0"/>
                <a:ea typeface="华文新魏" charset="0"/>
                <a:cs typeface="华文新魏" charset="0"/>
              </a:rPr>
              <a:t>bio</a:t>
            </a:r>
            <a:r>
              <a:rPr lang="zh-CN" altLang="zh-CN" dirty="0">
                <a:latin typeface="华文新魏" charset="0"/>
                <a:ea typeface="华文新魏" charset="0"/>
                <a:cs typeface="华文新魏" charset="0"/>
              </a:rPr>
              <a:t>、</a:t>
            </a:r>
            <a:r>
              <a:rPr lang="en-US" altLang="zh-CN" dirty="0" err="1">
                <a:latin typeface="华文新魏" charset="0"/>
                <a:ea typeface="华文新魏" charset="0"/>
                <a:cs typeface="华文新魏" charset="0"/>
              </a:rPr>
              <a:t>bio_vec</a:t>
            </a:r>
            <a:r>
              <a:rPr lang="zh-CN" altLang="zh-CN" dirty="0">
                <a:latin typeface="华文新魏" charset="0"/>
                <a:ea typeface="华文新魏" charset="0"/>
                <a:cs typeface="华文新魏" charset="0"/>
              </a:rPr>
              <a:t>及</a:t>
            </a:r>
            <a:r>
              <a:rPr lang="en-US" altLang="zh-CN" dirty="0">
                <a:latin typeface="华文新魏" charset="0"/>
                <a:ea typeface="华文新魏" charset="0"/>
                <a:cs typeface="华文新魏" charset="0"/>
              </a:rPr>
              <a:t>page</a:t>
            </a:r>
            <a:r>
              <a:rPr lang="zh-CN" altLang="zh-CN" dirty="0">
                <a:latin typeface="华文新魏" charset="0"/>
                <a:ea typeface="华文新魏" charset="0"/>
                <a:cs typeface="华文新魏" charset="0"/>
              </a:rPr>
              <a:t>的关系</a:t>
            </a:r>
            <a:endParaRPr kumimoji="1" lang="zh-CN" altLang="en-US" dirty="0"/>
          </a:p>
        </p:txBody>
      </p:sp>
      <p:pic>
        <p:nvPicPr>
          <p:cNvPr id="3" name="图片 2"/>
          <p:cNvPicPr>
            <a:picLocks noChangeAspect="1"/>
          </p:cNvPicPr>
          <p:nvPr/>
        </p:nvPicPr>
        <p:blipFill>
          <a:blip r:embed="rId2"/>
          <a:stretch>
            <a:fillRect/>
          </a:stretch>
        </p:blipFill>
        <p:spPr>
          <a:xfrm>
            <a:off x="611560" y="1296455"/>
            <a:ext cx="7776864" cy="5084873"/>
          </a:xfrm>
          <a:prstGeom prst="rect">
            <a:avLst/>
          </a:prstGeom>
        </p:spPr>
      </p:pic>
    </p:spTree>
    <p:extLst>
      <p:ext uri="{BB962C8B-B14F-4D97-AF65-F5344CB8AC3E}">
        <p14:creationId xmlns:p14="http://schemas.microsoft.com/office/powerpoint/2010/main" val="2890031629"/>
      </p:ext>
    </p:extLst>
  </p:cSld>
  <p:clrMapOvr>
    <a:masterClrMapping/>
  </p:clrMapOvr>
  <p:transition spd="slow">
    <p:wipe/>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113</a:t>
            </a:fld>
            <a:endParaRPr lang="en-US" altLang="zh-CN" dirty="0"/>
          </a:p>
        </p:txBody>
      </p:sp>
      <p:sp>
        <p:nvSpPr>
          <p:cNvPr id="2" name="标题 1"/>
          <p:cNvSpPr>
            <a:spLocks noGrp="1"/>
          </p:cNvSpPr>
          <p:nvPr>
            <p:ph type="title"/>
          </p:nvPr>
        </p:nvSpPr>
        <p:spPr/>
        <p:txBody>
          <a:bodyPr/>
          <a:lstStyle/>
          <a:p>
            <a:r>
              <a:rPr lang="zh-CN" altLang="zh-CN" dirty="0">
                <a:latin typeface="华文新魏" charset="0"/>
                <a:ea typeface="华文新魏" charset="0"/>
                <a:cs typeface="华文新魏" charset="0"/>
              </a:rPr>
              <a:t>设备请求队列</a:t>
            </a:r>
            <a:endParaRPr kumimoji="1" lang="zh-CN" altLang="en-US" dirty="0"/>
          </a:p>
        </p:txBody>
      </p:sp>
      <p:sp>
        <p:nvSpPr>
          <p:cNvPr id="3" name="内容占位符 2"/>
          <p:cNvSpPr>
            <a:spLocks noGrp="1"/>
          </p:cNvSpPr>
          <p:nvPr>
            <p:ph idx="1"/>
          </p:nvPr>
        </p:nvSpPr>
        <p:spPr>
          <a:xfrm>
            <a:off x="179512" y="1268760"/>
            <a:ext cx="8856984" cy="4968552"/>
          </a:xfrm>
        </p:spPr>
        <p:txBody>
          <a:bodyPr/>
          <a:lstStyle/>
          <a:p>
            <a:r>
              <a:rPr kumimoji="1" lang="zh-CN" altLang="zh-CN" dirty="0">
                <a:latin typeface="华文新魏"/>
                <a:cs typeface="华文新魏"/>
              </a:rPr>
              <a:t>每个块设备都有自己的设备请求队列，挂起的块</a:t>
            </a:r>
            <a:r>
              <a:rPr kumimoji="1" lang="en-US" altLang="zh-CN" dirty="0">
                <a:latin typeface="华文新魏"/>
                <a:cs typeface="华文新魏"/>
              </a:rPr>
              <a:t>I/O</a:t>
            </a:r>
            <a:r>
              <a:rPr kumimoji="1" lang="zh-CN" altLang="zh-CN" dirty="0">
                <a:latin typeface="华文新魏"/>
                <a:cs typeface="华文新魏"/>
              </a:rPr>
              <a:t>请求保存在由</a:t>
            </a:r>
            <a:r>
              <a:rPr kumimoji="1" lang="en-US" altLang="zh-CN" dirty="0" err="1">
                <a:solidFill>
                  <a:srgbClr val="0000FF"/>
                </a:solidFill>
                <a:latin typeface="华文新魏"/>
                <a:cs typeface="华文新魏"/>
              </a:rPr>
              <a:t>request_queue</a:t>
            </a:r>
            <a:r>
              <a:rPr kumimoji="1" lang="zh-CN" altLang="zh-CN" dirty="0">
                <a:latin typeface="华文新魏"/>
                <a:cs typeface="华文新魏"/>
              </a:rPr>
              <a:t>结构体表示</a:t>
            </a:r>
            <a:r>
              <a:rPr kumimoji="1" lang="zh-CN" altLang="en-US" dirty="0">
                <a:latin typeface="华文新魏"/>
                <a:cs typeface="华文新魏"/>
              </a:rPr>
              <a:t>的</a:t>
            </a:r>
            <a:r>
              <a:rPr kumimoji="1" lang="zh-CN" altLang="zh-CN" dirty="0">
                <a:latin typeface="华文新魏"/>
                <a:cs typeface="华文新魏"/>
              </a:rPr>
              <a:t>队列中</a:t>
            </a:r>
          </a:p>
          <a:p>
            <a:pPr marL="449262" lvl="1" indent="0">
              <a:buNone/>
            </a:pPr>
            <a:r>
              <a:rPr kumimoji="1" lang="en-US" altLang="zh-CN" sz="2200" dirty="0">
                <a:solidFill>
                  <a:srgbClr val="008000"/>
                </a:solidFill>
              </a:rPr>
              <a:t>struct  </a:t>
            </a:r>
            <a:r>
              <a:rPr kumimoji="1" lang="en-US" altLang="zh-CN" sz="2200" dirty="0" err="1">
                <a:solidFill>
                  <a:srgbClr val="008000"/>
                </a:solidFill>
              </a:rPr>
              <a:t>request_queue</a:t>
            </a:r>
            <a:r>
              <a:rPr kumimoji="1" lang="en-US" altLang="zh-CN" sz="2200" dirty="0">
                <a:solidFill>
                  <a:srgbClr val="008000"/>
                </a:solidFill>
              </a:rPr>
              <a:t> {</a:t>
            </a:r>
            <a:endParaRPr kumimoji="1" lang="zh-CN" altLang="zh-CN" sz="2200" dirty="0">
              <a:solidFill>
                <a:srgbClr val="008000"/>
              </a:solidFill>
            </a:endParaRPr>
          </a:p>
          <a:p>
            <a:pPr marL="449262" lvl="1" indent="0">
              <a:buNone/>
            </a:pPr>
            <a:r>
              <a:rPr kumimoji="1" lang="en-US" altLang="zh-CN" sz="2200" dirty="0">
                <a:solidFill>
                  <a:srgbClr val="008000"/>
                </a:solidFill>
              </a:rPr>
              <a:t>  struct </a:t>
            </a:r>
            <a:r>
              <a:rPr kumimoji="1" lang="en-US" altLang="zh-CN" sz="2200" dirty="0" err="1">
                <a:solidFill>
                  <a:srgbClr val="008000"/>
                </a:solidFill>
              </a:rPr>
              <a:t>list_head</a:t>
            </a:r>
            <a:r>
              <a:rPr kumimoji="1" lang="en-US" altLang="zh-CN" sz="2200" dirty="0">
                <a:solidFill>
                  <a:srgbClr val="008000"/>
                </a:solidFill>
              </a:rPr>
              <a:t> </a:t>
            </a:r>
            <a:r>
              <a:rPr kumimoji="1" lang="en-US" altLang="zh-CN" sz="2200" dirty="0" err="1">
                <a:solidFill>
                  <a:srgbClr val="008000"/>
                </a:solidFill>
              </a:rPr>
              <a:t>quest_head</a:t>
            </a:r>
            <a:r>
              <a:rPr kumimoji="1" lang="en-US" altLang="zh-CN" sz="2200" dirty="0">
                <a:solidFill>
                  <a:srgbClr val="008000"/>
                </a:solidFill>
              </a:rPr>
              <a:t>;        /*</a:t>
            </a:r>
            <a:r>
              <a:rPr kumimoji="1" lang="zh-CN" altLang="zh-CN" sz="2200" dirty="0">
                <a:solidFill>
                  <a:srgbClr val="008000"/>
                </a:solidFill>
              </a:rPr>
              <a:t>待处理的请求链表头</a:t>
            </a:r>
            <a:r>
              <a:rPr kumimoji="1" lang="en-US" altLang="zh-CN" sz="2200" dirty="0">
                <a:solidFill>
                  <a:srgbClr val="008000"/>
                </a:solidFill>
              </a:rPr>
              <a:t>*/</a:t>
            </a:r>
            <a:endParaRPr kumimoji="1" lang="zh-CN" altLang="zh-CN" sz="2200" dirty="0">
              <a:solidFill>
                <a:srgbClr val="008000"/>
              </a:solidFill>
            </a:endParaRPr>
          </a:p>
          <a:p>
            <a:pPr marL="449262" lvl="1" indent="0">
              <a:buNone/>
            </a:pPr>
            <a:r>
              <a:rPr kumimoji="1" lang="en-US" altLang="zh-CN" sz="2200" dirty="0">
                <a:solidFill>
                  <a:srgbClr val="008000"/>
                </a:solidFill>
              </a:rPr>
              <a:t>  </a:t>
            </a:r>
            <a:r>
              <a:rPr kumimoji="1" lang="en-US" altLang="zh-CN" sz="2200" dirty="0" err="1">
                <a:solidFill>
                  <a:srgbClr val="008000"/>
                </a:solidFill>
              </a:rPr>
              <a:t>request_fn_proc</a:t>
            </a:r>
            <a:r>
              <a:rPr kumimoji="1" lang="en-US" altLang="zh-CN" sz="2200" dirty="0">
                <a:solidFill>
                  <a:srgbClr val="008000"/>
                </a:solidFill>
              </a:rPr>
              <a:t> *</a:t>
            </a:r>
            <a:r>
              <a:rPr kumimoji="1" lang="en-US" altLang="zh-CN" sz="2200" dirty="0" err="1">
                <a:solidFill>
                  <a:srgbClr val="008000"/>
                </a:solidFill>
              </a:rPr>
              <a:t>request_fn</a:t>
            </a:r>
            <a:r>
              <a:rPr kumimoji="1" lang="en-US" altLang="zh-CN" sz="2200" dirty="0">
                <a:solidFill>
                  <a:srgbClr val="008000"/>
                </a:solidFill>
              </a:rPr>
              <a:t>;         /*</a:t>
            </a:r>
            <a:r>
              <a:rPr kumimoji="1" lang="zh-CN" altLang="zh-CN" sz="2200" dirty="0">
                <a:solidFill>
                  <a:srgbClr val="008000"/>
                </a:solidFill>
              </a:rPr>
              <a:t>驱动程序策略例程入口函数</a:t>
            </a:r>
            <a:r>
              <a:rPr kumimoji="1" lang="en-US" altLang="zh-CN" sz="2200" dirty="0">
                <a:solidFill>
                  <a:srgbClr val="008000"/>
                </a:solidFill>
              </a:rPr>
              <a:t>*/ </a:t>
            </a:r>
            <a:endParaRPr kumimoji="1" lang="zh-CN" altLang="zh-CN" sz="2200" dirty="0">
              <a:solidFill>
                <a:srgbClr val="008000"/>
              </a:solidFill>
            </a:endParaRPr>
          </a:p>
          <a:p>
            <a:pPr marL="449262" lvl="1" indent="0">
              <a:buNone/>
            </a:pPr>
            <a:r>
              <a:rPr kumimoji="1" lang="en-US" altLang="zh-CN" sz="2200" dirty="0">
                <a:solidFill>
                  <a:srgbClr val="008000"/>
                </a:solidFill>
              </a:rPr>
              <a:t> </a:t>
            </a:r>
            <a:r>
              <a:rPr kumimoji="1" lang="en-US" altLang="zh-CN" sz="2200" dirty="0" err="1">
                <a:solidFill>
                  <a:srgbClr val="008000"/>
                </a:solidFill>
              </a:rPr>
              <a:t>merge_request_fn</a:t>
            </a:r>
            <a:r>
              <a:rPr kumimoji="1" lang="en-US" altLang="zh-CN" sz="2200" dirty="0">
                <a:solidFill>
                  <a:srgbClr val="008000"/>
                </a:solidFill>
              </a:rPr>
              <a:t> *back_ </a:t>
            </a:r>
            <a:r>
              <a:rPr kumimoji="1" lang="en-US" altLang="zh-CN" sz="2200" dirty="0" err="1">
                <a:solidFill>
                  <a:srgbClr val="008000"/>
                </a:solidFill>
              </a:rPr>
              <a:t>request_fn</a:t>
            </a:r>
            <a:r>
              <a:rPr kumimoji="1" lang="en-US" altLang="zh-CN" sz="2200" dirty="0">
                <a:solidFill>
                  <a:srgbClr val="008000"/>
                </a:solidFill>
              </a:rPr>
              <a:t>; /*bio</a:t>
            </a:r>
            <a:r>
              <a:rPr kumimoji="1" lang="zh-CN" altLang="zh-CN" sz="2200" dirty="0">
                <a:solidFill>
                  <a:srgbClr val="008000"/>
                </a:solidFill>
              </a:rPr>
              <a:t>合并到队列最后一个请求中的函数</a:t>
            </a:r>
            <a:r>
              <a:rPr kumimoji="1" lang="en-US" altLang="zh-CN" sz="2200" dirty="0">
                <a:solidFill>
                  <a:srgbClr val="008000"/>
                </a:solidFill>
              </a:rPr>
              <a:t>*/</a:t>
            </a:r>
            <a:endParaRPr kumimoji="1" lang="zh-CN" altLang="zh-CN" sz="2200" dirty="0">
              <a:solidFill>
                <a:srgbClr val="008000"/>
              </a:solidFill>
            </a:endParaRPr>
          </a:p>
          <a:p>
            <a:pPr marL="449262" lvl="1" indent="0">
              <a:buNone/>
            </a:pPr>
            <a:r>
              <a:rPr kumimoji="1" lang="en-US" altLang="zh-CN" sz="2200" dirty="0" err="1">
                <a:solidFill>
                  <a:srgbClr val="008000"/>
                </a:solidFill>
              </a:rPr>
              <a:t>merge_request_fn</a:t>
            </a:r>
            <a:r>
              <a:rPr kumimoji="1" lang="en-US" altLang="zh-CN" sz="2200" dirty="0">
                <a:solidFill>
                  <a:srgbClr val="008000"/>
                </a:solidFill>
              </a:rPr>
              <a:t> *front_ </a:t>
            </a:r>
            <a:r>
              <a:rPr kumimoji="1" lang="en-US" altLang="zh-CN" sz="2200" dirty="0" err="1">
                <a:solidFill>
                  <a:srgbClr val="008000"/>
                </a:solidFill>
              </a:rPr>
              <a:t>request_fn</a:t>
            </a:r>
            <a:r>
              <a:rPr kumimoji="1" lang="en-US" altLang="zh-CN" sz="2200" dirty="0">
                <a:solidFill>
                  <a:srgbClr val="008000"/>
                </a:solidFill>
              </a:rPr>
              <a:t>;  /* bio</a:t>
            </a:r>
            <a:r>
              <a:rPr kumimoji="1" lang="zh-CN" altLang="zh-CN" sz="2200" dirty="0">
                <a:solidFill>
                  <a:srgbClr val="008000"/>
                </a:solidFill>
              </a:rPr>
              <a:t>合并到队列第一个请求中的函数</a:t>
            </a:r>
            <a:r>
              <a:rPr kumimoji="1" lang="en-US" altLang="zh-CN" sz="2200" dirty="0">
                <a:solidFill>
                  <a:srgbClr val="008000"/>
                </a:solidFill>
              </a:rPr>
              <a:t>*/</a:t>
            </a:r>
            <a:endParaRPr kumimoji="1" lang="zh-CN" altLang="zh-CN" sz="2200" dirty="0">
              <a:solidFill>
                <a:srgbClr val="008000"/>
              </a:solidFill>
            </a:endParaRPr>
          </a:p>
          <a:p>
            <a:pPr marL="449262" lvl="1" indent="0">
              <a:buNone/>
            </a:pPr>
            <a:r>
              <a:rPr kumimoji="1" lang="en-US" altLang="zh-CN" sz="2200" dirty="0">
                <a:solidFill>
                  <a:srgbClr val="008000"/>
                </a:solidFill>
              </a:rPr>
              <a:t> </a:t>
            </a:r>
            <a:r>
              <a:rPr kumimoji="1" lang="en-US" altLang="zh-CN" sz="2200" dirty="0" err="1">
                <a:solidFill>
                  <a:srgbClr val="008000"/>
                </a:solidFill>
              </a:rPr>
              <a:t>merge_request_fn</a:t>
            </a:r>
            <a:r>
              <a:rPr kumimoji="1" lang="en-US" altLang="zh-CN" sz="2200" dirty="0">
                <a:solidFill>
                  <a:srgbClr val="008000"/>
                </a:solidFill>
              </a:rPr>
              <a:t> * </a:t>
            </a:r>
            <a:r>
              <a:rPr kumimoji="1" lang="en-US" altLang="zh-CN" sz="2200" dirty="0" err="1">
                <a:solidFill>
                  <a:srgbClr val="008000"/>
                </a:solidFill>
              </a:rPr>
              <a:t>merge_request_fn</a:t>
            </a:r>
            <a:r>
              <a:rPr kumimoji="1" lang="en-US" altLang="zh-CN" sz="2200" dirty="0">
                <a:solidFill>
                  <a:srgbClr val="008000"/>
                </a:solidFill>
              </a:rPr>
              <a:t>; /*</a:t>
            </a:r>
            <a:r>
              <a:rPr kumimoji="1" lang="zh-CN" altLang="zh-CN" sz="2200" dirty="0">
                <a:solidFill>
                  <a:srgbClr val="008000"/>
                </a:solidFill>
              </a:rPr>
              <a:t>合并队列中两个相邻请求的函数</a:t>
            </a:r>
            <a:r>
              <a:rPr kumimoji="1" lang="en-US" altLang="zh-CN" sz="2200" dirty="0">
                <a:solidFill>
                  <a:srgbClr val="008000"/>
                </a:solidFill>
              </a:rPr>
              <a:t>*/</a:t>
            </a:r>
            <a:endParaRPr kumimoji="1" lang="zh-CN" altLang="zh-CN" sz="2200" dirty="0">
              <a:solidFill>
                <a:srgbClr val="008000"/>
              </a:solidFill>
            </a:endParaRPr>
          </a:p>
          <a:p>
            <a:pPr marL="449262" lvl="1" indent="0">
              <a:buNone/>
            </a:pPr>
            <a:r>
              <a:rPr kumimoji="1" lang="en-US" altLang="zh-CN" sz="2200" dirty="0">
                <a:solidFill>
                  <a:srgbClr val="008000"/>
                </a:solidFill>
              </a:rPr>
              <a:t> </a:t>
            </a:r>
            <a:r>
              <a:rPr kumimoji="1" lang="en-US" altLang="zh-CN" sz="2200" dirty="0" err="1">
                <a:solidFill>
                  <a:srgbClr val="008000"/>
                </a:solidFill>
              </a:rPr>
              <a:t>prep_rq_fn</a:t>
            </a:r>
            <a:r>
              <a:rPr kumimoji="1" lang="en-US" altLang="zh-CN" sz="2200" dirty="0">
                <a:solidFill>
                  <a:srgbClr val="008000"/>
                </a:solidFill>
              </a:rPr>
              <a:t> *</a:t>
            </a:r>
            <a:r>
              <a:rPr kumimoji="1" lang="en-US" altLang="zh-CN" sz="2200" dirty="0" err="1">
                <a:solidFill>
                  <a:srgbClr val="008000"/>
                </a:solidFill>
              </a:rPr>
              <a:t>prep_rq_fn</a:t>
            </a:r>
            <a:r>
              <a:rPr kumimoji="1" lang="en-US" altLang="zh-CN" sz="2200" dirty="0">
                <a:solidFill>
                  <a:srgbClr val="008000"/>
                </a:solidFill>
              </a:rPr>
              <a:t>; /*</a:t>
            </a:r>
            <a:r>
              <a:rPr kumimoji="1" lang="zh-CN" altLang="zh-CN" sz="2200" dirty="0">
                <a:solidFill>
                  <a:srgbClr val="008000"/>
                </a:solidFill>
              </a:rPr>
              <a:t>将处理请求的命令发送给硬设备的函数</a:t>
            </a:r>
            <a:r>
              <a:rPr kumimoji="1" lang="en-US" altLang="zh-CN" sz="2200" dirty="0">
                <a:solidFill>
                  <a:srgbClr val="008000"/>
                </a:solidFill>
              </a:rPr>
              <a:t>*/</a:t>
            </a:r>
            <a:endParaRPr kumimoji="1" lang="zh-CN" altLang="zh-CN" sz="2200" dirty="0">
              <a:solidFill>
                <a:srgbClr val="008000"/>
              </a:solidFill>
            </a:endParaRPr>
          </a:p>
          <a:p>
            <a:pPr marL="449262" lvl="1" indent="0">
              <a:buNone/>
            </a:pPr>
            <a:r>
              <a:rPr kumimoji="1" lang="en-US" altLang="zh-CN" sz="2200" dirty="0">
                <a:solidFill>
                  <a:srgbClr val="008000"/>
                </a:solidFill>
              </a:rPr>
              <a:t>      …</a:t>
            </a:r>
            <a:endParaRPr kumimoji="1" lang="zh-CN" altLang="zh-CN" sz="2200" dirty="0">
              <a:solidFill>
                <a:srgbClr val="008000"/>
              </a:solidFill>
            </a:endParaRPr>
          </a:p>
          <a:p>
            <a:pPr marL="449262" lvl="1" indent="0">
              <a:buNone/>
            </a:pPr>
            <a:r>
              <a:rPr kumimoji="1" lang="en-US" altLang="zh-CN" sz="2200" dirty="0">
                <a:solidFill>
                  <a:srgbClr val="008000"/>
                </a:solidFill>
              </a:rPr>
              <a:t>};</a:t>
            </a:r>
            <a:endParaRPr kumimoji="1" lang="zh-CN" altLang="zh-CN" sz="2200" dirty="0">
              <a:solidFill>
                <a:srgbClr val="008000"/>
              </a:solidFill>
            </a:endParaRPr>
          </a:p>
          <a:p>
            <a:pPr lvl="1"/>
            <a:endParaRPr kumimoji="1" lang="zh-CN" altLang="en-US" sz="2200" dirty="0"/>
          </a:p>
        </p:txBody>
      </p:sp>
    </p:spTree>
    <p:extLst>
      <p:ext uri="{BB962C8B-B14F-4D97-AF65-F5344CB8AC3E}">
        <p14:creationId xmlns:p14="http://schemas.microsoft.com/office/powerpoint/2010/main" val="2049681712"/>
      </p:ext>
    </p:extLst>
  </p:cSld>
  <p:clrMapOvr>
    <a:masterClrMapping/>
  </p:clrMapOvr>
  <p:transition spd="slow">
    <p:wipe/>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114</a:t>
            </a:fld>
            <a:endParaRPr lang="en-US" altLang="zh-CN" dirty="0"/>
          </a:p>
        </p:txBody>
      </p:sp>
      <p:sp>
        <p:nvSpPr>
          <p:cNvPr id="2" name="内容占位符 1"/>
          <p:cNvSpPr>
            <a:spLocks noGrp="1"/>
          </p:cNvSpPr>
          <p:nvPr>
            <p:ph idx="1"/>
          </p:nvPr>
        </p:nvSpPr>
        <p:spPr/>
        <p:txBody>
          <a:bodyPr/>
          <a:lstStyle/>
          <a:p>
            <a:r>
              <a:rPr lang="en-US" altLang="zh-CN" dirty="0">
                <a:latin typeface="华文新魏"/>
                <a:cs typeface="华文新魏"/>
              </a:rPr>
              <a:t>I/O</a:t>
            </a:r>
            <a:r>
              <a:rPr lang="zh-CN" altLang="zh-CN" dirty="0">
                <a:latin typeface="华文新魏"/>
                <a:cs typeface="华文新魏"/>
              </a:rPr>
              <a:t>请求队列只要不为空，队列对应的块设备驱动程序就会</a:t>
            </a:r>
            <a:r>
              <a:rPr lang="zh-CN" altLang="zh-CN" dirty="0">
                <a:solidFill>
                  <a:srgbClr val="FF0000"/>
                </a:solidFill>
                <a:latin typeface="华文新魏"/>
                <a:cs typeface="华文新魏"/>
              </a:rPr>
              <a:t>从队列头获取请求</a:t>
            </a:r>
            <a:r>
              <a:rPr lang="zh-CN" altLang="zh-CN" dirty="0">
                <a:latin typeface="华文新魏"/>
                <a:cs typeface="华文新魏"/>
              </a:rPr>
              <a:t>，然后，将其</a:t>
            </a:r>
            <a:r>
              <a:rPr lang="zh-CN" altLang="zh-CN" dirty="0">
                <a:solidFill>
                  <a:srgbClr val="FF0000"/>
                </a:solidFill>
                <a:latin typeface="华文新魏"/>
                <a:cs typeface="华文新魏"/>
              </a:rPr>
              <a:t>送到对应的块设备</a:t>
            </a:r>
            <a:r>
              <a:rPr lang="zh-CN" altLang="zh-CN" dirty="0">
                <a:latin typeface="华文新魏"/>
                <a:cs typeface="华文新魏"/>
              </a:rPr>
              <a:t>上去完成所需操作</a:t>
            </a:r>
            <a:endParaRPr lang="en-US" altLang="zh-CN" dirty="0">
              <a:latin typeface="华文新魏"/>
              <a:cs typeface="华文新魏"/>
            </a:endParaRPr>
          </a:p>
          <a:p>
            <a:pPr lvl="1"/>
            <a:r>
              <a:rPr lang="zh-CN" altLang="zh-CN" dirty="0"/>
              <a:t>设备请求队列中的每一项都是一个单独</a:t>
            </a:r>
            <a:r>
              <a:rPr lang="en-US" altLang="zh-CN" dirty="0"/>
              <a:t>I/O</a:t>
            </a:r>
            <a:r>
              <a:rPr lang="zh-CN" altLang="zh-CN" dirty="0"/>
              <a:t>请求，由请求描述符 </a:t>
            </a:r>
            <a:r>
              <a:rPr lang="en-US" altLang="zh-CN" dirty="0">
                <a:solidFill>
                  <a:srgbClr val="0000FF"/>
                </a:solidFill>
              </a:rPr>
              <a:t>request</a:t>
            </a:r>
            <a:r>
              <a:rPr lang="zh-CN" altLang="zh-CN" dirty="0">
                <a:solidFill>
                  <a:srgbClr val="0000FF"/>
                </a:solidFill>
              </a:rPr>
              <a:t>结构体</a:t>
            </a:r>
            <a:r>
              <a:rPr lang="zh-CN" altLang="zh-CN" dirty="0"/>
              <a:t>表示</a:t>
            </a:r>
            <a:endParaRPr lang="en-US" altLang="zh-CN" dirty="0"/>
          </a:p>
          <a:p>
            <a:pPr lvl="2"/>
            <a:r>
              <a:rPr lang="zh-CN" altLang="zh-CN" dirty="0">
                <a:latin typeface="华文新魏"/>
                <a:ea typeface="华文新魏"/>
                <a:cs typeface="华文新魏"/>
              </a:rPr>
              <a:t>一个</a:t>
            </a:r>
            <a:r>
              <a:rPr lang="en-US" altLang="zh-CN" dirty="0">
                <a:latin typeface="华文新魏"/>
                <a:ea typeface="华文新魏"/>
                <a:cs typeface="华文新魏"/>
              </a:rPr>
              <a:t>I/O</a:t>
            </a:r>
            <a:r>
              <a:rPr lang="zh-CN" altLang="zh-CN" dirty="0">
                <a:latin typeface="华文新魏"/>
                <a:ea typeface="华文新魏"/>
                <a:cs typeface="华文新魏"/>
              </a:rPr>
              <a:t>请求可能要操作多个连续的磁盘块，</a:t>
            </a:r>
            <a:r>
              <a:rPr lang="zh-CN" altLang="en-US" dirty="0">
                <a:latin typeface="华文新魏"/>
                <a:ea typeface="华文新魏"/>
                <a:cs typeface="华文新魏"/>
              </a:rPr>
              <a:t>因此</a:t>
            </a:r>
            <a:r>
              <a:rPr lang="zh-CN" altLang="zh-CN" dirty="0">
                <a:latin typeface="华文新魏"/>
                <a:ea typeface="华文新魏"/>
                <a:cs typeface="华文新魏"/>
              </a:rPr>
              <a:t>每个</a:t>
            </a:r>
            <a:r>
              <a:rPr lang="en-US" altLang="zh-CN" dirty="0">
                <a:latin typeface="华文新魏"/>
                <a:ea typeface="华文新魏"/>
                <a:cs typeface="华文新魏"/>
              </a:rPr>
              <a:t>I/O</a:t>
            </a:r>
            <a:r>
              <a:rPr lang="zh-CN" altLang="zh-CN" dirty="0">
                <a:latin typeface="华文新魏"/>
                <a:ea typeface="华文新魏"/>
                <a:cs typeface="华文新魏"/>
              </a:rPr>
              <a:t>请求可以由</a:t>
            </a:r>
            <a:r>
              <a:rPr lang="zh-CN" altLang="zh-CN" dirty="0">
                <a:solidFill>
                  <a:srgbClr val="FF0000"/>
                </a:solidFill>
                <a:latin typeface="华文新魏"/>
                <a:ea typeface="华文新魏"/>
                <a:cs typeface="华文新魏"/>
              </a:rPr>
              <a:t>多个</a:t>
            </a:r>
            <a:r>
              <a:rPr lang="en-US" altLang="zh-CN" dirty="0">
                <a:solidFill>
                  <a:srgbClr val="FF0000"/>
                </a:solidFill>
                <a:latin typeface="华文新魏"/>
                <a:ea typeface="华文新魏"/>
                <a:cs typeface="华文新魏"/>
              </a:rPr>
              <a:t>bio</a:t>
            </a:r>
            <a:r>
              <a:rPr lang="zh-CN" altLang="zh-CN" dirty="0">
                <a:solidFill>
                  <a:srgbClr val="FF0000"/>
                </a:solidFill>
                <a:latin typeface="华文新魏"/>
                <a:ea typeface="华文新魏"/>
                <a:cs typeface="华文新魏"/>
              </a:rPr>
              <a:t>结构体组成</a:t>
            </a:r>
            <a:endParaRPr lang="en-US" altLang="zh-CN" dirty="0">
              <a:solidFill>
                <a:srgbClr val="FF0000"/>
              </a:solidFill>
              <a:latin typeface="华文新魏"/>
              <a:ea typeface="华文新魏"/>
              <a:cs typeface="华文新魏"/>
            </a:endParaRPr>
          </a:p>
          <a:p>
            <a:pPr lvl="2"/>
            <a:r>
              <a:rPr lang="zh-CN" altLang="zh-CN" dirty="0">
                <a:latin typeface="华文新魏"/>
                <a:ea typeface="华文新魏"/>
                <a:cs typeface="华文新魏"/>
              </a:rPr>
              <a:t>每个</a:t>
            </a:r>
            <a:r>
              <a:rPr lang="en-US" altLang="zh-CN" dirty="0">
                <a:latin typeface="华文新魏"/>
                <a:ea typeface="华文新魏"/>
                <a:cs typeface="华文新魏"/>
              </a:rPr>
              <a:t>bio</a:t>
            </a:r>
            <a:r>
              <a:rPr lang="zh-CN" altLang="zh-CN" dirty="0">
                <a:latin typeface="华文新魏"/>
                <a:ea typeface="华文新魏"/>
                <a:cs typeface="华文新魏"/>
              </a:rPr>
              <a:t>结构体都可以描述多个片段，虽然磁盘上的块必须连续，但是在内存中这些块并不一定要连续 </a:t>
            </a:r>
            <a:endParaRPr lang="en-US" altLang="zh-CN" dirty="0">
              <a:latin typeface="华文新魏"/>
              <a:ea typeface="华文新魏"/>
              <a:cs typeface="华文新魏"/>
            </a:endParaRPr>
          </a:p>
          <a:p>
            <a:pPr lvl="1"/>
            <a:r>
              <a:rPr lang="zh-CN" altLang="zh-CN" dirty="0"/>
              <a:t>块</a:t>
            </a:r>
            <a:r>
              <a:rPr lang="en-US" altLang="zh-CN" dirty="0"/>
              <a:t>I/O</a:t>
            </a:r>
            <a:r>
              <a:rPr lang="zh-CN" altLang="zh-CN" dirty="0"/>
              <a:t>系统建立</a:t>
            </a:r>
            <a:r>
              <a:rPr lang="en-US" altLang="zh-CN" dirty="0"/>
              <a:t>I/O</a:t>
            </a:r>
            <a:r>
              <a:rPr lang="zh-CN" altLang="zh-CN" dirty="0"/>
              <a:t>请求结构体</a:t>
            </a:r>
            <a:r>
              <a:rPr lang="en-US" altLang="zh-CN" dirty="0"/>
              <a:t>request</a:t>
            </a:r>
            <a:r>
              <a:rPr lang="zh-CN" altLang="zh-CN" dirty="0"/>
              <a:t>后，把它放在设备请求队列中，</a:t>
            </a:r>
            <a:r>
              <a:rPr lang="zh-CN" altLang="en-US" dirty="0">
                <a:solidFill>
                  <a:srgbClr val="FF0000"/>
                </a:solidFill>
              </a:rPr>
              <a:t>再</a:t>
            </a:r>
            <a:r>
              <a:rPr lang="zh-CN" altLang="zh-CN" dirty="0">
                <a:solidFill>
                  <a:srgbClr val="FF0000"/>
                </a:solidFill>
              </a:rPr>
              <a:t>传递给底层驱动程序</a:t>
            </a:r>
            <a:r>
              <a:rPr lang="zh-CN" altLang="zh-CN" dirty="0"/>
              <a:t>，触发</a:t>
            </a:r>
            <a:r>
              <a:rPr lang="en-US" altLang="zh-CN" dirty="0" err="1">
                <a:solidFill>
                  <a:srgbClr val="0000FF"/>
                </a:solidFill>
              </a:rPr>
              <a:t>request_fn</a:t>
            </a:r>
            <a:r>
              <a:rPr lang="en-US" altLang="zh-CN" dirty="0">
                <a:solidFill>
                  <a:srgbClr val="0000FF"/>
                </a:solidFill>
              </a:rPr>
              <a:t>( )</a:t>
            </a:r>
            <a:r>
              <a:rPr lang="zh-CN" altLang="zh-CN" dirty="0"/>
              <a:t>函数来处理请求</a:t>
            </a:r>
            <a:endParaRPr lang="en-US" altLang="zh-CN" dirty="0"/>
          </a:p>
          <a:p>
            <a:pPr lvl="1"/>
            <a:r>
              <a:rPr lang="zh-CN" altLang="zh-CN" dirty="0"/>
              <a:t>内核通过</a:t>
            </a:r>
            <a:r>
              <a:rPr lang="zh-CN" altLang="zh-CN" dirty="0">
                <a:solidFill>
                  <a:srgbClr val="FF0000"/>
                </a:solidFill>
              </a:rPr>
              <a:t>通用的</a:t>
            </a:r>
            <a:r>
              <a:rPr lang="en-US" altLang="zh-CN" dirty="0" err="1">
                <a:solidFill>
                  <a:srgbClr val="0000FF"/>
                </a:solidFill>
              </a:rPr>
              <a:t>generic_file_read</a:t>
            </a:r>
            <a:r>
              <a:rPr lang="en-US" altLang="zh-CN" dirty="0">
                <a:solidFill>
                  <a:srgbClr val="0000FF"/>
                </a:solidFill>
              </a:rPr>
              <a:t>( )</a:t>
            </a:r>
            <a:r>
              <a:rPr lang="zh-CN" altLang="zh-CN" dirty="0"/>
              <a:t>和</a:t>
            </a:r>
            <a:r>
              <a:rPr lang="en-US" altLang="zh-CN" dirty="0" err="1">
                <a:solidFill>
                  <a:srgbClr val="0000FF"/>
                </a:solidFill>
              </a:rPr>
              <a:t>generic_file_write</a:t>
            </a:r>
            <a:r>
              <a:rPr lang="en-US" altLang="zh-CN" dirty="0">
                <a:solidFill>
                  <a:srgbClr val="0000FF"/>
                </a:solidFill>
              </a:rPr>
              <a:t>( )</a:t>
            </a:r>
            <a:r>
              <a:rPr lang="zh-CN" altLang="zh-CN" dirty="0"/>
              <a:t>函数完成对设备的读写</a:t>
            </a:r>
          </a:p>
          <a:p>
            <a:endParaRPr lang="zh-CN" altLang="en-US" dirty="0">
              <a:latin typeface="华文新魏"/>
              <a:cs typeface="华文新魏"/>
            </a:endParaRPr>
          </a:p>
          <a:p>
            <a:endParaRPr kumimoji="1" lang="zh-CN" altLang="en-US" dirty="0">
              <a:latin typeface="华文新魏"/>
              <a:cs typeface="华文新魏"/>
            </a:endParaRPr>
          </a:p>
        </p:txBody>
      </p:sp>
      <p:sp>
        <p:nvSpPr>
          <p:cNvPr id="3" name="标题 2"/>
          <p:cNvSpPr>
            <a:spLocks noGrp="1"/>
          </p:cNvSpPr>
          <p:nvPr>
            <p:ph type="title"/>
          </p:nvPr>
        </p:nvSpPr>
        <p:spPr/>
        <p:txBody>
          <a:bodyPr/>
          <a:lstStyle/>
          <a:p>
            <a:r>
              <a:rPr lang="zh-CN" altLang="zh-CN" dirty="0">
                <a:latin typeface="华文新魏" charset="0"/>
                <a:ea typeface="华文新魏" charset="0"/>
                <a:cs typeface="华文新魏" charset="0"/>
              </a:rPr>
              <a:t>设备请求队列</a:t>
            </a:r>
            <a:endParaRPr kumimoji="1" lang="zh-CN" altLang="en-US" dirty="0"/>
          </a:p>
        </p:txBody>
      </p:sp>
    </p:spTree>
    <p:extLst>
      <p:ext uri="{BB962C8B-B14F-4D97-AF65-F5344CB8AC3E}">
        <p14:creationId xmlns:p14="http://schemas.microsoft.com/office/powerpoint/2010/main" val="2927648253"/>
      </p:ext>
    </p:extLst>
  </p:cSld>
  <p:clrMapOvr>
    <a:masterClrMapping/>
  </p:clrMapOvr>
  <p:transition spd="slow">
    <p:wipe/>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115</a:t>
            </a:fld>
            <a:endParaRPr lang="en-US" altLang="zh-CN" dirty="0"/>
          </a:p>
        </p:txBody>
      </p:sp>
      <p:sp>
        <p:nvSpPr>
          <p:cNvPr id="2" name="内容占位符 1"/>
          <p:cNvSpPr>
            <a:spLocks noGrp="1"/>
          </p:cNvSpPr>
          <p:nvPr>
            <p:ph idx="1"/>
          </p:nvPr>
        </p:nvSpPr>
        <p:spPr/>
        <p:txBody>
          <a:bodyPr/>
          <a:lstStyle/>
          <a:p>
            <a:endParaRPr kumimoji="1" lang="en-US" altLang="zh-CN" dirty="0"/>
          </a:p>
          <a:p>
            <a:pPr marL="449262" lvl="1" indent="0">
              <a:buNone/>
            </a:pPr>
            <a:r>
              <a:rPr lang="en-US" altLang="zh-CN" sz="2000" dirty="0">
                <a:solidFill>
                  <a:srgbClr val="008000"/>
                </a:solidFill>
              </a:rPr>
              <a:t>struct </a:t>
            </a:r>
            <a:r>
              <a:rPr lang="en-US" altLang="zh-CN" sz="2000" dirty="0">
                <a:solidFill>
                  <a:srgbClr val="0000FF"/>
                </a:solidFill>
              </a:rPr>
              <a:t>request</a:t>
            </a:r>
            <a:r>
              <a:rPr lang="en-US" altLang="zh-CN" sz="2000" dirty="0">
                <a:solidFill>
                  <a:srgbClr val="008000"/>
                </a:solidFill>
              </a:rPr>
              <a:t> {</a:t>
            </a:r>
            <a:endParaRPr lang="zh-CN" altLang="zh-CN" sz="2000" dirty="0">
              <a:solidFill>
                <a:srgbClr val="008000"/>
              </a:solidFill>
            </a:endParaRPr>
          </a:p>
          <a:p>
            <a:pPr marL="449262" lvl="1" indent="0">
              <a:buNone/>
            </a:pPr>
            <a:r>
              <a:rPr lang="en-US" altLang="zh-CN" sz="2000" dirty="0">
                <a:solidFill>
                  <a:srgbClr val="008000"/>
                </a:solidFill>
              </a:rPr>
              <a:t>   struct </a:t>
            </a:r>
            <a:r>
              <a:rPr lang="en-US" altLang="zh-CN" sz="2000" dirty="0" err="1">
                <a:solidFill>
                  <a:srgbClr val="008000"/>
                </a:solidFill>
              </a:rPr>
              <a:t>ques</a:t>
            </a:r>
            <a:r>
              <a:rPr lang="en-US" altLang="zh-CN" sz="2000" dirty="0">
                <a:solidFill>
                  <a:srgbClr val="008000"/>
                </a:solidFill>
              </a:rPr>
              <a:t> *next; </a:t>
            </a:r>
            <a:r>
              <a:rPr lang="zh-CN" altLang="en-US" sz="2000" dirty="0">
                <a:solidFill>
                  <a:srgbClr val="008000"/>
                </a:solidFill>
              </a:rPr>
              <a:t>   </a:t>
            </a:r>
            <a:r>
              <a:rPr lang="en-US" altLang="zh-CN" sz="2000" dirty="0">
                <a:solidFill>
                  <a:srgbClr val="008000"/>
                </a:solidFill>
              </a:rPr>
              <a:t>/*</a:t>
            </a:r>
            <a:r>
              <a:rPr lang="zh-CN" altLang="zh-CN" sz="2000" dirty="0">
                <a:solidFill>
                  <a:srgbClr val="008000"/>
                </a:solidFill>
              </a:rPr>
              <a:t>请求队列链表中下一个请求描述符指针</a:t>
            </a:r>
            <a:r>
              <a:rPr lang="en-US" altLang="zh-CN" sz="2000" dirty="0">
                <a:solidFill>
                  <a:srgbClr val="008000"/>
                </a:solidFill>
              </a:rPr>
              <a:t>*/</a:t>
            </a:r>
            <a:endParaRPr lang="zh-CN" altLang="zh-CN" sz="2000" dirty="0">
              <a:solidFill>
                <a:srgbClr val="008000"/>
              </a:solidFill>
            </a:endParaRPr>
          </a:p>
          <a:p>
            <a:pPr marL="449262" lvl="1" indent="0">
              <a:buNone/>
            </a:pPr>
            <a:r>
              <a:rPr lang="en-US" altLang="zh-CN" sz="2000" dirty="0">
                <a:solidFill>
                  <a:srgbClr val="008000"/>
                </a:solidFill>
              </a:rPr>
              <a:t>   </a:t>
            </a:r>
            <a:r>
              <a:rPr lang="en-US" altLang="zh-CN" sz="2000" dirty="0" err="1">
                <a:solidFill>
                  <a:srgbClr val="008000"/>
                </a:solidFill>
              </a:rPr>
              <a:t>kdev_t</a:t>
            </a:r>
            <a:r>
              <a:rPr lang="en-US" altLang="zh-CN" sz="2000" dirty="0">
                <a:solidFill>
                  <a:srgbClr val="008000"/>
                </a:solidFill>
              </a:rPr>
              <a:t> </a:t>
            </a:r>
            <a:r>
              <a:rPr lang="en-US" altLang="zh-CN" sz="2000" dirty="0" err="1">
                <a:solidFill>
                  <a:srgbClr val="008000"/>
                </a:solidFill>
              </a:rPr>
              <a:t>rq_dev</a:t>
            </a:r>
            <a:r>
              <a:rPr lang="en-US" altLang="zh-CN" sz="2000" dirty="0">
                <a:solidFill>
                  <a:srgbClr val="008000"/>
                </a:solidFill>
              </a:rPr>
              <a:t>;</a:t>
            </a:r>
            <a:r>
              <a:rPr lang="zh-CN" altLang="en-US" sz="2000" dirty="0">
                <a:solidFill>
                  <a:srgbClr val="008000"/>
                </a:solidFill>
              </a:rPr>
              <a:t>  </a:t>
            </a:r>
            <a:r>
              <a:rPr lang="en-US" altLang="zh-CN" sz="2000" dirty="0">
                <a:solidFill>
                  <a:srgbClr val="008000"/>
                </a:solidFill>
              </a:rPr>
              <a:t> /* </a:t>
            </a:r>
            <a:r>
              <a:rPr lang="zh-CN" altLang="zh-CN" sz="2000" dirty="0">
                <a:solidFill>
                  <a:srgbClr val="008000"/>
                </a:solidFill>
              </a:rPr>
              <a:t>请求所访问的设备号</a:t>
            </a:r>
            <a:r>
              <a:rPr lang="en-US" altLang="zh-CN" sz="2000" dirty="0">
                <a:solidFill>
                  <a:srgbClr val="008000"/>
                </a:solidFill>
              </a:rPr>
              <a:t>*/</a:t>
            </a:r>
            <a:endParaRPr lang="zh-CN" altLang="zh-CN" sz="2000" dirty="0">
              <a:solidFill>
                <a:srgbClr val="008000"/>
              </a:solidFill>
            </a:endParaRPr>
          </a:p>
          <a:p>
            <a:pPr marL="449262" lvl="1" indent="0">
              <a:buNone/>
            </a:pPr>
            <a:r>
              <a:rPr lang="en-US" altLang="zh-CN" sz="2000" dirty="0">
                <a:solidFill>
                  <a:srgbClr val="008000"/>
                </a:solidFill>
              </a:rPr>
              <a:t>   </a:t>
            </a:r>
            <a:r>
              <a:rPr lang="en-US" altLang="zh-CN" sz="2000" dirty="0" err="1">
                <a:solidFill>
                  <a:srgbClr val="008000"/>
                </a:solidFill>
              </a:rPr>
              <a:t>int</a:t>
            </a:r>
            <a:r>
              <a:rPr lang="en-US" altLang="zh-CN" sz="2000" dirty="0">
                <a:solidFill>
                  <a:srgbClr val="008000"/>
                </a:solidFill>
              </a:rPr>
              <a:t> </a:t>
            </a:r>
            <a:r>
              <a:rPr lang="en-US" altLang="zh-CN" sz="2000" dirty="0" err="1">
                <a:solidFill>
                  <a:srgbClr val="008000"/>
                </a:solidFill>
              </a:rPr>
              <a:t>cmd</a:t>
            </a:r>
            <a:r>
              <a:rPr lang="en-US" altLang="zh-CN" sz="2000" dirty="0">
                <a:solidFill>
                  <a:srgbClr val="008000"/>
                </a:solidFill>
              </a:rPr>
              <a:t>;</a:t>
            </a:r>
            <a:r>
              <a:rPr lang="zh-CN" altLang="en-US" sz="2000" dirty="0">
                <a:solidFill>
                  <a:srgbClr val="008000"/>
                </a:solidFill>
              </a:rPr>
              <a:t>  </a:t>
            </a:r>
            <a:r>
              <a:rPr lang="en-US" altLang="zh-CN" sz="2000" dirty="0">
                <a:solidFill>
                  <a:srgbClr val="008000"/>
                </a:solidFill>
              </a:rPr>
              <a:t> /*</a:t>
            </a:r>
            <a:r>
              <a:rPr lang="zh-CN" altLang="zh-CN" sz="2000" dirty="0">
                <a:solidFill>
                  <a:srgbClr val="008000"/>
                </a:solidFill>
              </a:rPr>
              <a:t>请求所执行操作读或写</a:t>
            </a:r>
            <a:r>
              <a:rPr lang="en-US" altLang="zh-CN" sz="2000" dirty="0">
                <a:solidFill>
                  <a:srgbClr val="008000"/>
                </a:solidFill>
              </a:rPr>
              <a:t>*/</a:t>
            </a:r>
            <a:endParaRPr lang="zh-CN" altLang="zh-CN" sz="2000" dirty="0">
              <a:solidFill>
                <a:srgbClr val="008000"/>
              </a:solidFill>
            </a:endParaRPr>
          </a:p>
          <a:p>
            <a:pPr marL="449262" lvl="1" indent="0">
              <a:buNone/>
            </a:pPr>
            <a:r>
              <a:rPr lang="en-US" altLang="zh-CN" sz="2000" dirty="0">
                <a:solidFill>
                  <a:srgbClr val="008000"/>
                </a:solidFill>
              </a:rPr>
              <a:t>   unsigned long </a:t>
            </a:r>
            <a:r>
              <a:rPr lang="en-US" altLang="zh-CN" sz="2000" dirty="0" err="1">
                <a:solidFill>
                  <a:srgbClr val="008000"/>
                </a:solidFill>
              </a:rPr>
              <a:t>nr_sectors</a:t>
            </a:r>
            <a:r>
              <a:rPr lang="en-US" altLang="zh-CN" sz="2000" dirty="0">
                <a:solidFill>
                  <a:srgbClr val="008000"/>
                </a:solidFill>
              </a:rPr>
              <a:t>;</a:t>
            </a:r>
            <a:r>
              <a:rPr lang="zh-CN" altLang="en-US" sz="2000" dirty="0">
                <a:solidFill>
                  <a:srgbClr val="008000"/>
                </a:solidFill>
              </a:rPr>
              <a:t>  </a:t>
            </a:r>
            <a:r>
              <a:rPr lang="en-US" altLang="zh-CN" sz="2000" dirty="0">
                <a:solidFill>
                  <a:srgbClr val="008000"/>
                </a:solidFill>
              </a:rPr>
              <a:t> /*</a:t>
            </a:r>
            <a:r>
              <a:rPr lang="zh-CN" altLang="zh-CN" sz="2000" dirty="0">
                <a:solidFill>
                  <a:srgbClr val="008000"/>
                </a:solidFill>
              </a:rPr>
              <a:t>整个请求传输的扇区数</a:t>
            </a:r>
            <a:r>
              <a:rPr lang="en-US" altLang="zh-CN" sz="2000" dirty="0">
                <a:solidFill>
                  <a:srgbClr val="008000"/>
                </a:solidFill>
              </a:rPr>
              <a:t>*/</a:t>
            </a:r>
            <a:endParaRPr lang="zh-CN" altLang="zh-CN" sz="2000" dirty="0">
              <a:solidFill>
                <a:srgbClr val="008000"/>
              </a:solidFill>
            </a:endParaRPr>
          </a:p>
          <a:p>
            <a:pPr marL="449262" lvl="1" indent="0">
              <a:buNone/>
            </a:pPr>
            <a:r>
              <a:rPr lang="en-US" altLang="zh-CN" sz="2000" dirty="0">
                <a:solidFill>
                  <a:srgbClr val="008000"/>
                </a:solidFill>
              </a:rPr>
              <a:t>   unsigned long sector; </a:t>
            </a:r>
            <a:r>
              <a:rPr lang="zh-CN" altLang="en-US" sz="2000" dirty="0">
                <a:solidFill>
                  <a:srgbClr val="008000"/>
                </a:solidFill>
              </a:rPr>
              <a:t>  </a:t>
            </a:r>
            <a:r>
              <a:rPr lang="en-US" altLang="zh-CN" sz="2000" dirty="0">
                <a:solidFill>
                  <a:srgbClr val="008000"/>
                </a:solidFill>
              </a:rPr>
              <a:t>/*</a:t>
            </a:r>
            <a:r>
              <a:rPr lang="zh-CN" altLang="zh-CN" sz="2000" dirty="0">
                <a:solidFill>
                  <a:srgbClr val="008000"/>
                </a:solidFill>
              </a:rPr>
              <a:t>当前请求传输的第一个扇区号</a:t>
            </a:r>
            <a:r>
              <a:rPr lang="en-US" altLang="zh-CN" sz="2000" dirty="0">
                <a:solidFill>
                  <a:srgbClr val="008000"/>
                </a:solidFill>
              </a:rPr>
              <a:t>*/</a:t>
            </a:r>
            <a:endParaRPr lang="zh-CN" altLang="zh-CN" sz="2000" dirty="0">
              <a:solidFill>
                <a:srgbClr val="008000"/>
              </a:solidFill>
            </a:endParaRPr>
          </a:p>
          <a:p>
            <a:pPr marL="449262" lvl="1" indent="0">
              <a:buNone/>
            </a:pPr>
            <a:r>
              <a:rPr lang="en-US" altLang="zh-CN" sz="2000" dirty="0">
                <a:solidFill>
                  <a:srgbClr val="008000"/>
                </a:solidFill>
              </a:rPr>
              <a:t>   unsigned long </a:t>
            </a:r>
            <a:r>
              <a:rPr lang="en-US" altLang="zh-CN" sz="2000" dirty="0" err="1">
                <a:solidFill>
                  <a:srgbClr val="008000"/>
                </a:solidFill>
              </a:rPr>
              <a:t>current_nr_sectors</a:t>
            </a:r>
            <a:r>
              <a:rPr lang="en-US" altLang="zh-CN" sz="2000" dirty="0">
                <a:solidFill>
                  <a:srgbClr val="008000"/>
                </a:solidFill>
              </a:rPr>
              <a:t>;    /*</a:t>
            </a:r>
            <a:r>
              <a:rPr lang="zh-CN" altLang="zh-CN" sz="2000" dirty="0">
                <a:solidFill>
                  <a:srgbClr val="008000"/>
                </a:solidFill>
              </a:rPr>
              <a:t>当前</a:t>
            </a:r>
            <a:r>
              <a:rPr lang="en-US" altLang="zh-CN" sz="2000" dirty="0">
                <a:solidFill>
                  <a:srgbClr val="008000"/>
                </a:solidFill>
              </a:rPr>
              <a:t>bio</a:t>
            </a:r>
            <a:r>
              <a:rPr lang="zh-CN" altLang="zh-CN" sz="2000" dirty="0">
                <a:solidFill>
                  <a:srgbClr val="008000"/>
                </a:solidFill>
              </a:rPr>
              <a:t>当前段中传输的扇区数</a:t>
            </a:r>
            <a:r>
              <a:rPr lang="en-US" altLang="zh-CN" sz="2000" dirty="0">
                <a:solidFill>
                  <a:srgbClr val="008000"/>
                </a:solidFill>
              </a:rPr>
              <a:t>*/</a:t>
            </a:r>
            <a:endParaRPr lang="zh-CN" altLang="zh-CN" sz="2000" dirty="0">
              <a:solidFill>
                <a:srgbClr val="008000"/>
              </a:solidFill>
            </a:endParaRPr>
          </a:p>
          <a:p>
            <a:pPr marL="449262" lvl="1" indent="0">
              <a:buNone/>
            </a:pPr>
            <a:r>
              <a:rPr lang="en-US" altLang="zh-CN" sz="2000" dirty="0">
                <a:solidFill>
                  <a:srgbClr val="008000"/>
                </a:solidFill>
              </a:rPr>
              <a:t>   char  *buffer; </a:t>
            </a:r>
            <a:r>
              <a:rPr lang="zh-CN" altLang="en-US" sz="2000" dirty="0">
                <a:solidFill>
                  <a:srgbClr val="008000"/>
                </a:solidFill>
              </a:rPr>
              <a:t>  </a:t>
            </a:r>
            <a:r>
              <a:rPr lang="en-US" altLang="zh-CN" sz="2000" dirty="0">
                <a:solidFill>
                  <a:srgbClr val="008000"/>
                </a:solidFill>
              </a:rPr>
              <a:t>/*</a:t>
            </a:r>
            <a:r>
              <a:rPr lang="zh-CN" altLang="zh-CN" sz="2000" dirty="0">
                <a:solidFill>
                  <a:srgbClr val="008000"/>
                </a:solidFill>
              </a:rPr>
              <a:t>请求读或写的数据内存缓冲区指针</a:t>
            </a:r>
            <a:r>
              <a:rPr lang="en-US" altLang="zh-CN" sz="2000" dirty="0">
                <a:solidFill>
                  <a:srgbClr val="008000"/>
                </a:solidFill>
              </a:rPr>
              <a:t>*/</a:t>
            </a:r>
            <a:endParaRPr lang="zh-CN" altLang="zh-CN" sz="2000" dirty="0">
              <a:solidFill>
                <a:srgbClr val="008000"/>
              </a:solidFill>
            </a:endParaRPr>
          </a:p>
          <a:p>
            <a:pPr marL="449262" lvl="1" indent="0">
              <a:buNone/>
            </a:pPr>
            <a:r>
              <a:rPr lang="en-US" altLang="zh-CN" sz="2000" dirty="0">
                <a:solidFill>
                  <a:srgbClr val="008000"/>
                </a:solidFill>
              </a:rPr>
              <a:t>   struct </a:t>
            </a:r>
            <a:r>
              <a:rPr lang="en-US" altLang="zh-CN" sz="2000" dirty="0" err="1">
                <a:solidFill>
                  <a:srgbClr val="008000"/>
                </a:solidFill>
              </a:rPr>
              <a:t>buffer_head</a:t>
            </a:r>
            <a:r>
              <a:rPr lang="en-US" altLang="zh-CN" sz="2000" dirty="0">
                <a:solidFill>
                  <a:srgbClr val="008000"/>
                </a:solidFill>
              </a:rPr>
              <a:t> *</a:t>
            </a:r>
            <a:r>
              <a:rPr lang="en-US" altLang="zh-CN" sz="2000" dirty="0" err="1">
                <a:solidFill>
                  <a:srgbClr val="008000"/>
                </a:solidFill>
              </a:rPr>
              <a:t>bh</a:t>
            </a:r>
            <a:r>
              <a:rPr lang="en-US" altLang="zh-CN" sz="2000" dirty="0">
                <a:solidFill>
                  <a:srgbClr val="008000"/>
                </a:solidFill>
              </a:rPr>
              <a:t>; /*</a:t>
            </a:r>
            <a:r>
              <a:rPr lang="zh-CN" altLang="zh-CN" sz="2000" dirty="0">
                <a:solidFill>
                  <a:srgbClr val="008000"/>
                </a:solidFill>
              </a:rPr>
              <a:t>请求传输的第一个缓冲区描述符</a:t>
            </a:r>
            <a:r>
              <a:rPr lang="en-US" altLang="zh-CN" sz="2000" dirty="0">
                <a:solidFill>
                  <a:srgbClr val="008000"/>
                </a:solidFill>
              </a:rPr>
              <a:t>*/</a:t>
            </a:r>
            <a:endParaRPr lang="zh-CN" altLang="zh-CN" sz="2000" dirty="0">
              <a:solidFill>
                <a:srgbClr val="008000"/>
              </a:solidFill>
            </a:endParaRPr>
          </a:p>
          <a:p>
            <a:pPr marL="449262" lvl="1" indent="0">
              <a:buNone/>
            </a:pPr>
            <a:r>
              <a:rPr lang="en-US" altLang="zh-CN" sz="2000" dirty="0">
                <a:solidFill>
                  <a:srgbClr val="008000"/>
                </a:solidFill>
              </a:rPr>
              <a:t>struct </a:t>
            </a:r>
            <a:r>
              <a:rPr lang="en-US" altLang="zh-CN" sz="2000" dirty="0" err="1">
                <a:solidFill>
                  <a:srgbClr val="008000"/>
                </a:solidFill>
              </a:rPr>
              <a:t>buffer_head</a:t>
            </a:r>
            <a:r>
              <a:rPr lang="en-US" altLang="zh-CN" sz="2000" dirty="0">
                <a:solidFill>
                  <a:srgbClr val="008000"/>
                </a:solidFill>
              </a:rPr>
              <a:t> *</a:t>
            </a:r>
            <a:r>
              <a:rPr lang="en-US" altLang="zh-CN" sz="2000" dirty="0" err="1">
                <a:solidFill>
                  <a:srgbClr val="008000"/>
                </a:solidFill>
              </a:rPr>
              <a:t>bhtail</a:t>
            </a:r>
            <a:r>
              <a:rPr lang="en-US" altLang="zh-CN" sz="2000" dirty="0">
                <a:solidFill>
                  <a:srgbClr val="008000"/>
                </a:solidFill>
              </a:rPr>
              <a:t>; </a:t>
            </a:r>
            <a:r>
              <a:rPr lang="zh-CN" altLang="en-US" sz="2000" dirty="0">
                <a:solidFill>
                  <a:srgbClr val="008000"/>
                </a:solidFill>
              </a:rPr>
              <a:t>  </a:t>
            </a:r>
            <a:r>
              <a:rPr lang="en-US" altLang="zh-CN" sz="2000" dirty="0">
                <a:solidFill>
                  <a:srgbClr val="008000"/>
                </a:solidFill>
              </a:rPr>
              <a:t>/*</a:t>
            </a:r>
            <a:r>
              <a:rPr lang="zh-CN" altLang="zh-CN" sz="2000" dirty="0">
                <a:solidFill>
                  <a:srgbClr val="008000"/>
                </a:solidFill>
              </a:rPr>
              <a:t>请求传输的最后一个缓冲区描述符</a:t>
            </a:r>
            <a:r>
              <a:rPr lang="en-US" altLang="zh-CN" sz="2000" dirty="0">
                <a:solidFill>
                  <a:srgbClr val="008000"/>
                </a:solidFill>
              </a:rPr>
              <a:t>*/</a:t>
            </a:r>
            <a:endParaRPr lang="zh-CN" altLang="zh-CN" sz="2000" dirty="0">
              <a:solidFill>
                <a:srgbClr val="008000"/>
              </a:solidFill>
            </a:endParaRPr>
          </a:p>
          <a:p>
            <a:pPr marL="449262" lvl="1" indent="0">
              <a:buNone/>
            </a:pPr>
            <a:r>
              <a:rPr lang="en-US" altLang="zh-CN" sz="2000" dirty="0">
                <a:solidFill>
                  <a:srgbClr val="008000"/>
                </a:solidFill>
              </a:rPr>
              <a:t>   struct bio *bio;</a:t>
            </a:r>
            <a:r>
              <a:rPr lang="zh-CN" altLang="en-US" sz="2000" dirty="0">
                <a:solidFill>
                  <a:srgbClr val="008000"/>
                </a:solidFill>
              </a:rPr>
              <a:t>  </a:t>
            </a:r>
            <a:r>
              <a:rPr lang="en-US" altLang="zh-CN" sz="2000" dirty="0">
                <a:solidFill>
                  <a:srgbClr val="008000"/>
                </a:solidFill>
              </a:rPr>
              <a:t> /*</a:t>
            </a:r>
            <a:r>
              <a:rPr lang="zh-CN" altLang="zh-CN" sz="2000" dirty="0">
                <a:solidFill>
                  <a:srgbClr val="008000"/>
                </a:solidFill>
              </a:rPr>
              <a:t>请求中第一个未完成传输操作的</a:t>
            </a:r>
            <a:r>
              <a:rPr lang="en-US" altLang="zh-CN" sz="2000" dirty="0">
                <a:solidFill>
                  <a:srgbClr val="008000"/>
                </a:solidFill>
              </a:rPr>
              <a:t>bio*/</a:t>
            </a:r>
            <a:endParaRPr lang="zh-CN" altLang="zh-CN" sz="2000" dirty="0">
              <a:solidFill>
                <a:srgbClr val="008000"/>
              </a:solidFill>
            </a:endParaRPr>
          </a:p>
          <a:p>
            <a:pPr marL="449262" lvl="1" indent="0">
              <a:buNone/>
            </a:pPr>
            <a:r>
              <a:rPr lang="en-US" altLang="zh-CN" sz="2000" dirty="0">
                <a:solidFill>
                  <a:srgbClr val="008000"/>
                </a:solidFill>
              </a:rPr>
              <a:t>   struct bio *</a:t>
            </a:r>
            <a:r>
              <a:rPr lang="en-US" altLang="zh-CN" sz="2000" dirty="0" err="1">
                <a:solidFill>
                  <a:srgbClr val="008000"/>
                </a:solidFill>
              </a:rPr>
              <a:t>biotail</a:t>
            </a:r>
            <a:r>
              <a:rPr lang="en-US" altLang="zh-CN" sz="2000" dirty="0">
                <a:solidFill>
                  <a:srgbClr val="008000"/>
                </a:solidFill>
              </a:rPr>
              <a:t>; </a:t>
            </a:r>
            <a:r>
              <a:rPr lang="zh-CN" altLang="en-US" sz="2000" dirty="0">
                <a:solidFill>
                  <a:srgbClr val="008000"/>
                </a:solidFill>
              </a:rPr>
              <a:t>  </a:t>
            </a:r>
            <a:r>
              <a:rPr lang="en-US" altLang="zh-CN" sz="2000" dirty="0">
                <a:solidFill>
                  <a:srgbClr val="008000"/>
                </a:solidFill>
              </a:rPr>
              <a:t>/*</a:t>
            </a:r>
            <a:r>
              <a:rPr lang="zh-CN" altLang="zh-CN" sz="2000" dirty="0">
                <a:solidFill>
                  <a:srgbClr val="008000"/>
                </a:solidFill>
              </a:rPr>
              <a:t>请求队列中末尾的</a:t>
            </a:r>
            <a:r>
              <a:rPr lang="en-US" altLang="zh-CN" sz="2000" dirty="0">
                <a:solidFill>
                  <a:srgbClr val="008000"/>
                </a:solidFill>
              </a:rPr>
              <a:t>bio*/</a:t>
            </a:r>
            <a:endParaRPr lang="zh-CN" altLang="zh-CN" sz="2000" dirty="0">
              <a:solidFill>
                <a:srgbClr val="008000"/>
              </a:solidFill>
            </a:endParaRPr>
          </a:p>
          <a:p>
            <a:pPr marL="449262" lvl="1" indent="0">
              <a:buNone/>
            </a:pPr>
            <a:r>
              <a:rPr lang="en-US" altLang="zh-CN" sz="2000" dirty="0">
                <a:solidFill>
                  <a:srgbClr val="008000"/>
                </a:solidFill>
              </a:rPr>
              <a:t>    …</a:t>
            </a:r>
            <a:endParaRPr lang="zh-CN" altLang="zh-CN" sz="2000" dirty="0">
              <a:solidFill>
                <a:srgbClr val="008000"/>
              </a:solidFill>
            </a:endParaRPr>
          </a:p>
          <a:p>
            <a:pPr marL="449262" lvl="1" indent="0">
              <a:buNone/>
            </a:pPr>
            <a:r>
              <a:rPr lang="en-US" altLang="zh-CN" sz="2000" dirty="0">
                <a:solidFill>
                  <a:srgbClr val="008000"/>
                </a:solidFill>
              </a:rPr>
              <a:t>};</a:t>
            </a:r>
            <a:endParaRPr lang="zh-CN" altLang="zh-CN" sz="2000" dirty="0">
              <a:solidFill>
                <a:srgbClr val="008000"/>
              </a:solidFill>
            </a:endParaRPr>
          </a:p>
          <a:p>
            <a:endParaRPr kumimoji="1" lang="zh-CN" altLang="en-US" dirty="0"/>
          </a:p>
        </p:txBody>
      </p:sp>
      <p:sp>
        <p:nvSpPr>
          <p:cNvPr id="3" name="标题 2"/>
          <p:cNvSpPr>
            <a:spLocks noGrp="1"/>
          </p:cNvSpPr>
          <p:nvPr>
            <p:ph type="title"/>
          </p:nvPr>
        </p:nvSpPr>
        <p:spPr/>
        <p:txBody>
          <a:bodyPr/>
          <a:lstStyle/>
          <a:p>
            <a:r>
              <a:rPr lang="zh-CN" altLang="zh-CN" dirty="0">
                <a:latin typeface="华文新魏" charset="0"/>
                <a:ea typeface="华文新魏" charset="0"/>
                <a:cs typeface="华文新魏" charset="0"/>
              </a:rPr>
              <a:t>设备请求队列</a:t>
            </a:r>
            <a:endParaRPr kumimoji="1" lang="zh-CN" altLang="en-US" dirty="0"/>
          </a:p>
        </p:txBody>
      </p:sp>
    </p:spTree>
    <p:extLst>
      <p:ext uri="{BB962C8B-B14F-4D97-AF65-F5344CB8AC3E}">
        <p14:creationId xmlns:p14="http://schemas.microsoft.com/office/powerpoint/2010/main" val="2295142997"/>
      </p:ext>
    </p:extLst>
  </p:cSld>
  <p:clrMapOvr>
    <a:masterClrMapping/>
  </p:clrMapOvr>
  <p:transition spd="slow">
    <p:wipe/>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116</a:t>
            </a:fld>
            <a:endParaRPr lang="en-US" altLang="zh-CN" dirty="0"/>
          </a:p>
        </p:txBody>
      </p:sp>
      <p:sp>
        <p:nvSpPr>
          <p:cNvPr id="2" name="标题 1"/>
          <p:cNvSpPr>
            <a:spLocks noGrp="1"/>
          </p:cNvSpPr>
          <p:nvPr>
            <p:ph type="title"/>
          </p:nvPr>
        </p:nvSpPr>
        <p:spPr/>
        <p:txBody>
          <a:bodyPr/>
          <a:lstStyle/>
          <a:p>
            <a:r>
              <a:rPr lang="zh-CN" altLang="zh-CN" dirty="0">
                <a:latin typeface="华文新魏" charset="0"/>
                <a:ea typeface="华文新魏" charset="0"/>
                <a:cs typeface="华文新魏" charset="0"/>
              </a:rPr>
              <a:t>块设备文件的读写操作</a:t>
            </a:r>
            <a:endParaRPr kumimoji="1" lang="zh-CN" altLang="en-US" dirty="0"/>
          </a:p>
        </p:txBody>
      </p:sp>
      <p:sp>
        <p:nvSpPr>
          <p:cNvPr id="3" name="内容占位符 2"/>
          <p:cNvSpPr>
            <a:spLocks noGrp="1"/>
          </p:cNvSpPr>
          <p:nvPr>
            <p:ph idx="1"/>
          </p:nvPr>
        </p:nvSpPr>
        <p:spPr/>
        <p:txBody>
          <a:bodyPr/>
          <a:lstStyle/>
          <a:p>
            <a:r>
              <a:rPr lang="zh-CN" altLang="zh-CN" dirty="0">
                <a:latin typeface="华文新魏"/>
                <a:cs typeface="华文新魏"/>
              </a:rPr>
              <a:t>进程读取一个磁盘文件的</a:t>
            </a:r>
            <a:r>
              <a:rPr lang="en-US" altLang="zh-CN" dirty="0">
                <a:latin typeface="华文新魏"/>
                <a:cs typeface="华文新魏"/>
              </a:rPr>
              <a:t>I/O</a:t>
            </a:r>
            <a:r>
              <a:rPr lang="zh-CN" altLang="zh-CN" dirty="0">
                <a:latin typeface="华文新魏"/>
                <a:cs typeface="华文新魏"/>
              </a:rPr>
              <a:t>过程 </a:t>
            </a:r>
            <a:endParaRPr kumimoji="1" lang="en-US" altLang="zh-CN" dirty="0">
              <a:latin typeface="华文新魏"/>
              <a:cs typeface="华文新魏"/>
            </a:endParaRPr>
          </a:p>
          <a:p>
            <a:pPr lvl="1"/>
            <a:r>
              <a:rPr lang="en-US" altLang="zh-CN" dirty="0"/>
              <a:t>read( )</a:t>
            </a:r>
            <a:r>
              <a:rPr lang="zh-CN" altLang="zh-CN" dirty="0"/>
              <a:t>函数将文件描述符和文件内偏移量传递给</a:t>
            </a:r>
            <a:r>
              <a:rPr lang="en-US" altLang="zh-CN" dirty="0"/>
              <a:t>VFS</a:t>
            </a:r>
            <a:endParaRPr lang="zh-CN" altLang="zh-CN" dirty="0"/>
          </a:p>
          <a:p>
            <a:pPr lvl="1"/>
            <a:r>
              <a:rPr lang="en-US" altLang="zh-CN" dirty="0"/>
              <a:t>VFS</a:t>
            </a:r>
            <a:r>
              <a:rPr lang="zh-CN" altLang="zh-CN" dirty="0"/>
              <a:t>确定需要获得的数据是否已缓存在</a:t>
            </a:r>
            <a:r>
              <a:rPr lang="zh-CN" altLang="en-US" dirty="0"/>
              <a:t>页</a:t>
            </a:r>
            <a:r>
              <a:rPr lang="zh-CN" altLang="zh-CN" dirty="0"/>
              <a:t>高速缓存中</a:t>
            </a:r>
            <a:endParaRPr lang="en-US" altLang="zh-CN" dirty="0"/>
          </a:p>
          <a:p>
            <a:pPr lvl="2"/>
            <a:r>
              <a:rPr lang="zh-CN" altLang="zh-CN" dirty="0">
                <a:latin typeface="华文新魏"/>
                <a:ea typeface="华文新魏"/>
                <a:cs typeface="华文新魏"/>
              </a:rPr>
              <a:t>如果数据存在，直接将数据回送给用户</a:t>
            </a:r>
            <a:endParaRPr lang="en-US" altLang="zh-CN" dirty="0">
              <a:latin typeface="华文新魏"/>
              <a:ea typeface="华文新魏"/>
              <a:cs typeface="华文新魏"/>
            </a:endParaRPr>
          </a:p>
          <a:p>
            <a:pPr lvl="2"/>
            <a:r>
              <a:rPr lang="zh-CN" altLang="zh-CN" dirty="0">
                <a:latin typeface="华文新魏"/>
                <a:ea typeface="华文新魏"/>
                <a:cs typeface="华文新魏"/>
              </a:rPr>
              <a:t>如果数据不在缓存中，则继续执行</a:t>
            </a:r>
          </a:p>
          <a:p>
            <a:pPr lvl="1"/>
            <a:r>
              <a:rPr lang="zh-CN" altLang="zh-CN" dirty="0"/>
              <a:t>内核通过内核映射层确定数据的物理位置，映射层执行下面两个步骤</a:t>
            </a:r>
            <a:endParaRPr lang="en-US" altLang="zh-CN" dirty="0"/>
          </a:p>
          <a:p>
            <a:pPr lvl="2"/>
            <a:r>
              <a:rPr lang="en-US" altLang="zh-CN" dirty="0">
                <a:latin typeface="华文新魏"/>
                <a:ea typeface="华文新魏"/>
                <a:cs typeface="华文新魏"/>
              </a:rPr>
              <a:t>a) </a:t>
            </a:r>
            <a:r>
              <a:rPr lang="zh-CN" altLang="zh-CN" dirty="0">
                <a:latin typeface="华文新魏"/>
                <a:ea typeface="华文新魏"/>
                <a:cs typeface="华文新魏"/>
              </a:rPr>
              <a:t>文件被看成是由相同大小的块组成。映射层可以通过块大小、文件偏移量确定需要读取的数据相对于文件开始的</a:t>
            </a:r>
            <a:r>
              <a:rPr lang="zh-CN" altLang="zh-CN" dirty="0">
                <a:solidFill>
                  <a:srgbClr val="0000FF"/>
                </a:solidFill>
                <a:latin typeface="华文新魏"/>
                <a:ea typeface="华文新魏"/>
                <a:cs typeface="华文新魏"/>
              </a:rPr>
              <a:t>块号</a:t>
            </a:r>
            <a:endParaRPr lang="en-US" altLang="zh-CN" dirty="0">
              <a:solidFill>
                <a:srgbClr val="0000FF"/>
              </a:solidFill>
              <a:latin typeface="华文新魏"/>
              <a:ea typeface="华文新魏"/>
              <a:cs typeface="华文新魏"/>
            </a:endParaRPr>
          </a:p>
          <a:p>
            <a:pPr lvl="2"/>
            <a:r>
              <a:rPr lang="en-US" altLang="zh-CN" dirty="0">
                <a:latin typeface="华文新魏"/>
                <a:ea typeface="华文新魏"/>
                <a:cs typeface="华文新魏"/>
              </a:rPr>
              <a:t>b)</a:t>
            </a:r>
            <a:r>
              <a:rPr lang="zh-CN" altLang="zh-CN" dirty="0">
                <a:latin typeface="华文新魏"/>
                <a:ea typeface="华文新魏"/>
                <a:cs typeface="华文新魏"/>
              </a:rPr>
              <a:t>内核通过读取文件的</a:t>
            </a:r>
            <a:r>
              <a:rPr lang="en-US" altLang="zh-CN" dirty="0" err="1">
                <a:latin typeface="华文新魏"/>
                <a:ea typeface="华文新魏"/>
                <a:cs typeface="华文新魏"/>
              </a:rPr>
              <a:t>inode</a:t>
            </a:r>
            <a:r>
              <a:rPr lang="zh-CN" altLang="zh-CN" dirty="0">
                <a:latin typeface="华文新魏"/>
                <a:ea typeface="华文新魏"/>
                <a:cs typeface="华文新魏"/>
              </a:rPr>
              <a:t>，获得相应信息</a:t>
            </a:r>
            <a:r>
              <a:rPr lang="zh-CN" altLang="en-US" dirty="0">
                <a:latin typeface="华文新魏"/>
                <a:ea typeface="华文新魏"/>
                <a:cs typeface="华文新魏"/>
              </a:rPr>
              <a:t>，</a:t>
            </a:r>
            <a:r>
              <a:rPr lang="zh-CN" altLang="zh-CN" dirty="0">
                <a:latin typeface="华文新魏"/>
                <a:ea typeface="华文新魏"/>
                <a:cs typeface="华文新魏"/>
              </a:rPr>
              <a:t>将</a:t>
            </a:r>
            <a:r>
              <a:rPr lang="en-US" altLang="zh-CN" dirty="0">
                <a:latin typeface="华文新魏"/>
                <a:ea typeface="华文新魏"/>
                <a:cs typeface="华文新魏"/>
              </a:rPr>
              <a:t>a)</a:t>
            </a:r>
            <a:r>
              <a:rPr lang="zh-CN" altLang="en-US" dirty="0">
                <a:latin typeface="华文新魏"/>
                <a:ea typeface="华文新魏"/>
                <a:cs typeface="华文新魏"/>
              </a:rPr>
              <a:t>输出的</a:t>
            </a:r>
            <a:r>
              <a:rPr lang="zh-CN" altLang="zh-CN" dirty="0">
                <a:latin typeface="华文新魏"/>
                <a:ea typeface="华文新魏"/>
                <a:cs typeface="华文新魏"/>
              </a:rPr>
              <a:t>块号转换成相对于磁盘</a:t>
            </a:r>
            <a:r>
              <a:rPr lang="en-US" altLang="zh-CN" dirty="0">
                <a:latin typeface="华文新魏"/>
                <a:ea typeface="华文新魏"/>
                <a:cs typeface="华文新魏"/>
              </a:rPr>
              <a:t>/</a:t>
            </a:r>
            <a:r>
              <a:rPr lang="zh-CN" altLang="zh-CN" dirty="0">
                <a:latin typeface="华文新魏"/>
                <a:ea typeface="华文新魏"/>
                <a:cs typeface="华文新魏"/>
              </a:rPr>
              <a:t>分区起始地址的物理块号</a:t>
            </a:r>
            <a:endParaRPr lang="en-US" altLang="zh-CN" dirty="0">
              <a:latin typeface="华文新魏"/>
              <a:ea typeface="华文新魏"/>
              <a:cs typeface="华文新魏"/>
            </a:endParaRPr>
          </a:p>
        </p:txBody>
      </p:sp>
    </p:spTree>
    <p:extLst>
      <p:ext uri="{BB962C8B-B14F-4D97-AF65-F5344CB8AC3E}">
        <p14:creationId xmlns:p14="http://schemas.microsoft.com/office/powerpoint/2010/main" val="1433417021"/>
      </p:ext>
    </p:extLst>
  </p:cSld>
  <p:clrMapOvr>
    <a:masterClrMapping/>
  </p:clrMapOvr>
  <p:transition spd="slow">
    <p:wipe/>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117</a:t>
            </a:fld>
            <a:endParaRPr lang="en-US" altLang="zh-CN" dirty="0"/>
          </a:p>
        </p:txBody>
      </p:sp>
      <p:sp>
        <p:nvSpPr>
          <p:cNvPr id="2" name="标题 1"/>
          <p:cNvSpPr>
            <a:spLocks noGrp="1"/>
          </p:cNvSpPr>
          <p:nvPr>
            <p:ph type="title"/>
          </p:nvPr>
        </p:nvSpPr>
        <p:spPr/>
        <p:txBody>
          <a:bodyPr/>
          <a:lstStyle/>
          <a:p>
            <a:r>
              <a:rPr lang="zh-CN" altLang="zh-CN" dirty="0">
                <a:latin typeface="华文新魏" charset="0"/>
                <a:ea typeface="华文新魏" charset="0"/>
                <a:cs typeface="华文新魏" charset="0"/>
              </a:rPr>
              <a:t>块设备文件的读写操作</a:t>
            </a:r>
            <a:endParaRPr kumimoji="1" lang="zh-CN" altLang="en-US" dirty="0"/>
          </a:p>
        </p:txBody>
      </p:sp>
      <p:sp>
        <p:nvSpPr>
          <p:cNvPr id="3" name="内容占位符 2"/>
          <p:cNvSpPr>
            <a:spLocks noGrp="1"/>
          </p:cNvSpPr>
          <p:nvPr>
            <p:ph idx="1"/>
          </p:nvPr>
        </p:nvSpPr>
        <p:spPr/>
        <p:txBody>
          <a:bodyPr/>
          <a:lstStyle/>
          <a:p>
            <a:r>
              <a:rPr lang="zh-CN" altLang="zh-CN" dirty="0">
                <a:latin typeface="华文新魏" charset="0"/>
                <a:ea typeface="华文新魏" charset="0"/>
                <a:cs typeface="华文新魏" charset="0"/>
              </a:rPr>
              <a:t>在获得数据在磁盘中的块号后，内核利用通用块层启动</a:t>
            </a:r>
            <a:r>
              <a:rPr lang="en-US" altLang="zh-CN" dirty="0">
                <a:latin typeface="华文新魏" charset="0"/>
                <a:ea typeface="华文新魏" charset="0"/>
                <a:cs typeface="华文新魏" charset="0"/>
              </a:rPr>
              <a:t>I/O</a:t>
            </a:r>
            <a:r>
              <a:rPr lang="zh-CN" altLang="zh-CN" dirty="0">
                <a:latin typeface="华文新魏" charset="0"/>
                <a:ea typeface="华文新魏" charset="0"/>
                <a:cs typeface="华文新魏" charset="0"/>
              </a:rPr>
              <a:t>操作来传送所请求的数据</a:t>
            </a:r>
            <a:endParaRPr lang="en-US" altLang="zh-CN" dirty="0">
              <a:latin typeface="华文新魏" charset="0"/>
              <a:ea typeface="华文新魏" charset="0"/>
              <a:cs typeface="华文新魏" charset="0"/>
            </a:endParaRPr>
          </a:p>
          <a:p>
            <a:pPr lvl="1"/>
            <a:r>
              <a:rPr lang="zh-CN" altLang="zh-CN" dirty="0">
                <a:latin typeface="华文新魏" charset="0"/>
                <a:ea typeface="华文新魏" charset="0"/>
                <a:cs typeface="华文新魏" charset="0"/>
              </a:rPr>
              <a:t>一般而言，每个</a:t>
            </a:r>
            <a:r>
              <a:rPr lang="en-US" altLang="zh-CN" dirty="0">
                <a:latin typeface="华文新魏" charset="0"/>
                <a:ea typeface="华文新魏" charset="0"/>
                <a:cs typeface="华文新魏" charset="0"/>
              </a:rPr>
              <a:t>I/O</a:t>
            </a:r>
            <a:r>
              <a:rPr lang="zh-CN" altLang="zh-CN" dirty="0">
                <a:latin typeface="华文新魏" charset="0"/>
                <a:ea typeface="华文新魏" charset="0"/>
                <a:cs typeface="华文新魏" charset="0"/>
              </a:rPr>
              <a:t>操作只针对磁盘上一组连续块</a:t>
            </a:r>
            <a:endParaRPr lang="en-US" altLang="zh-CN" dirty="0">
              <a:latin typeface="华文新魏" charset="0"/>
              <a:ea typeface="华文新魏" charset="0"/>
              <a:cs typeface="华文新魏" charset="0"/>
            </a:endParaRPr>
          </a:p>
          <a:p>
            <a:pPr lvl="1"/>
            <a:r>
              <a:rPr lang="zh-CN" altLang="zh-CN" dirty="0">
                <a:latin typeface="华文新魏" charset="0"/>
                <a:ea typeface="华文新魏" charset="0"/>
                <a:cs typeface="华文新魏" charset="0"/>
              </a:rPr>
              <a:t>由于请求的数据不一定在邻接块中，所以通用块层可能启动几次</a:t>
            </a:r>
            <a:r>
              <a:rPr lang="en-US" altLang="zh-CN" dirty="0">
                <a:latin typeface="华文新魏" charset="0"/>
                <a:ea typeface="华文新魏" charset="0"/>
                <a:cs typeface="华文新魏" charset="0"/>
              </a:rPr>
              <a:t>I/O</a:t>
            </a:r>
            <a:r>
              <a:rPr lang="zh-CN" altLang="zh-CN" dirty="0">
                <a:latin typeface="华文新魏" charset="0"/>
                <a:ea typeface="华文新魏" charset="0"/>
                <a:cs typeface="华文新魏" charset="0"/>
              </a:rPr>
              <a:t>操作，每次</a:t>
            </a:r>
            <a:r>
              <a:rPr lang="en-US" altLang="zh-CN" dirty="0">
                <a:latin typeface="华文新魏" charset="0"/>
                <a:ea typeface="华文新魏" charset="0"/>
                <a:cs typeface="华文新魏" charset="0"/>
              </a:rPr>
              <a:t>I/O</a:t>
            </a:r>
            <a:r>
              <a:rPr lang="zh-CN" altLang="zh-CN" dirty="0">
                <a:latin typeface="华文新魏" charset="0"/>
                <a:ea typeface="华文新魏" charset="0"/>
                <a:cs typeface="华文新魏" charset="0"/>
              </a:rPr>
              <a:t>操作通过一个</a:t>
            </a:r>
            <a:r>
              <a:rPr lang="en-US" altLang="zh-CN" dirty="0">
                <a:latin typeface="华文新魏" charset="0"/>
                <a:ea typeface="华文新魏" charset="0"/>
                <a:cs typeface="华文新魏" charset="0"/>
              </a:rPr>
              <a:t>bio</a:t>
            </a:r>
            <a:r>
              <a:rPr lang="zh-CN" altLang="zh-CN" dirty="0">
                <a:latin typeface="华文新魏" charset="0"/>
                <a:ea typeface="华文新魏" charset="0"/>
                <a:cs typeface="华文新魏" charset="0"/>
              </a:rPr>
              <a:t>结构描述</a:t>
            </a:r>
          </a:p>
          <a:p>
            <a:r>
              <a:rPr lang="zh-CN" altLang="zh-CN" dirty="0">
                <a:latin typeface="华文新魏" charset="0"/>
                <a:ea typeface="华文新魏" charset="0"/>
                <a:cs typeface="华文新魏" charset="0"/>
              </a:rPr>
              <a:t>通用块层下的“</a:t>
            </a:r>
            <a:r>
              <a:rPr lang="en-US" altLang="zh-CN" dirty="0">
                <a:latin typeface="华文新魏" charset="0"/>
                <a:ea typeface="华文新魏" charset="0"/>
                <a:cs typeface="华文新魏" charset="0"/>
              </a:rPr>
              <a:t>I/O</a:t>
            </a:r>
            <a:r>
              <a:rPr lang="zh-CN" altLang="zh-CN" dirty="0">
                <a:latin typeface="华文新魏" charset="0"/>
                <a:ea typeface="华文新魏" charset="0"/>
                <a:cs typeface="华文新魏" charset="0"/>
              </a:rPr>
              <a:t>调度程序”根据预先定义的内核策略将待处理的</a:t>
            </a:r>
            <a:r>
              <a:rPr lang="en-US" altLang="zh-CN" dirty="0">
                <a:latin typeface="华文新魏" charset="0"/>
                <a:ea typeface="华文新魏" charset="0"/>
                <a:cs typeface="华文新魏" charset="0"/>
              </a:rPr>
              <a:t>I/O</a:t>
            </a:r>
            <a:r>
              <a:rPr lang="zh-CN" altLang="zh-CN" dirty="0">
                <a:latin typeface="华文新魏" charset="0"/>
                <a:ea typeface="华文新魏" charset="0"/>
                <a:cs typeface="华文新魏" charset="0"/>
              </a:rPr>
              <a:t>数据传送请求进行归类</a:t>
            </a:r>
          </a:p>
          <a:p>
            <a:r>
              <a:rPr lang="zh-CN" altLang="zh-CN" dirty="0">
                <a:latin typeface="华文新魏" charset="0"/>
                <a:ea typeface="华文新魏" charset="0"/>
                <a:cs typeface="华文新魏" charset="0"/>
              </a:rPr>
              <a:t>块设备驱动程序向磁盘控制器的硬件接口发送命令，从而，进行实际数据传送</a:t>
            </a:r>
            <a:endParaRPr lang="zh-CN" altLang="en-US" dirty="0">
              <a:latin typeface="Times New Roman" charset="0"/>
              <a:ea typeface="宋体" charset="0"/>
            </a:endParaRPr>
          </a:p>
          <a:p>
            <a:endParaRPr kumimoji="1" lang="zh-CN" altLang="en-US" dirty="0"/>
          </a:p>
        </p:txBody>
      </p:sp>
    </p:spTree>
    <p:extLst>
      <p:ext uri="{BB962C8B-B14F-4D97-AF65-F5344CB8AC3E}">
        <p14:creationId xmlns:p14="http://schemas.microsoft.com/office/powerpoint/2010/main" val="3785035307"/>
      </p:ext>
    </p:extLst>
  </p:cSld>
  <p:clrMapOvr>
    <a:masterClrMapping/>
  </p:clrMapOvr>
  <p:transition spd="slow">
    <p:wipe/>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118</a:t>
            </a:fld>
            <a:endParaRPr lang="en-US" altLang="zh-CN" dirty="0"/>
          </a:p>
        </p:txBody>
      </p:sp>
      <p:sp>
        <p:nvSpPr>
          <p:cNvPr id="2" name="标题 1"/>
          <p:cNvSpPr>
            <a:spLocks noGrp="1"/>
          </p:cNvSpPr>
          <p:nvPr>
            <p:ph type="title"/>
          </p:nvPr>
        </p:nvSpPr>
        <p:spPr/>
        <p:txBody>
          <a:bodyPr/>
          <a:lstStyle/>
          <a:p>
            <a:r>
              <a:rPr lang="zh-CN" altLang="zh-CN" dirty="0">
                <a:latin typeface="华文新魏" charset="0"/>
                <a:ea typeface="华文新魏" charset="0"/>
                <a:cs typeface="华文新魏" charset="0"/>
              </a:rPr>
              <a:t>页高速缓存</a:t>
            </a:r>
            <a:r>
              <a:rPr lang="en-US" altLang="zh-CN" dirty="0" err="1">
                <a:latin typeface="华文新魏" charset="0"/>
                <a:ea typeface="华文新魏" charset="0"/>
                <a:cs typeface="华文新魏" charset="0"/>
              </a:rPr>
              <a:t>address_space</a:t>
            </a:r>
            <a:endParaRPr kumimoji="1" lang="zh-CN" altLang="en-US" dirty="0"/>
          </a:p>
        </p:txBody>
      </p:sp>
      <p:sp>
        <p:nvSpPr>
          <p:cNvPr id="3" name="内容占位符 2"/>
          <p:cNvSpPr>
            <a:spLocks noGrp="1"/>
          </p:cNvSpPr>
          <p:nvPr>
            <p:ph idx="1"/>
          </p:nvPr>
        </p:nvSpPr>
        <p:spPr>
          <a:xfrm>
            <a:off x="179512" y="1268760"/>
            <a:ext cx="8856984" cy="4968552"/>
          </a:xfrm>
        </p:spPr>
        <p:txBody>
          <a:bodyPr/>
          <a:lstStyle/>
          <a:p>
            <a:r>
              <a:rPr lang="zh-CN" altLang="zh-CN" dirty="0">
                <a:latin typeface="华文新魏" charset="0"/>
                <a:ea typeface="华文新魏" charset="0"/>
                <a:cs typeface="华文新魏" charset="0"/>
              </a:rPr>
              <a:t>内核实现的一种</a:t>
            </a:r>
            <a:r>
              <a:rPr lang="zh-CN" altLang="zh-CN" dirty="0">
                <a:solidFill>
                  <a:srgbClr val="0000FF"/>
                </a:solidFill>
                <a:latin typeface="华文新魏" charset="0"/>
                <a:ea typeface="华文新魏" charset="0"/>
                <a:cs typeface="华文新魏" charset="0"/>
              </a:rPr>
              <a:t>磁盘缓存</a:t>
            </a:r>
            <a:r>
              <a:rPr lang="zh-CN" altLang="zh-CN" dirty="0">
                <a:latin typeface="华文新魏" charset="0"/>
                <a:ea typeface="华文新魏" charset="0"/>
                <a:cs typeface="华文新魏" charset="0"/>
              </a:rPr>
              <a:t>，用来减少磁盘</a:t>
            </a:r>
            <a:r>
              <a:rPr lang="en-US" altLang="zh-CN" dirty="0">
                <a:latin typeface="华文新魏" charset="0"/>
                <a:ea typeface="华文新魏" charset="0"/>
                <a:cs typeface="华文新魏" charset="0"/>
              </a:rPr>
              <a:t>I/O</a:t>
            </a:r>
            <a:r>
              <a:rPr lang="zh-CN" altLang="zh-CN" dirty="0">
                <a:latin typeface="华文新魏" charset="0"/>
                <a:ea typeface="华文新魏" charset="0"/>
                <a:cs typeface="华文新魏" charset="0"/>
              </a:rPr>
              <a:t>操作</a:t>
            </a:r>
            <a:endParaRPr lang="en-US" altLang="zh-CN" dirty="0">
              <a:latin typeface="华文新魏" charset="0"/>
              <a:ea typeface="华文新魏" charset="0"/>
              <a:cs typeface="华文新魏" charset="0"/>
            </a:endParaRPr>
          </a:p>
          <a:p>
            <a:pPr lvl="1"/>
            <a:r>
              <a:rPr lang="zh-CN" altLang="zh-CN" dirty="0">
                <a:solidFill>
                  <a:srgbClr val="FF0000"/>
                </a:solidFill>
                <a:latin typeface="华文新魏" charset="0"/>
                <a:ea typeface="华文新魏" charset="0"/>
                <a:cs typeface="华文新魏" charset="0"/>
              </a:rPr>
              <a:t>通过把磁盘中的数据缓存到物理内存中</a:t>
            </a:r>
            <a:r>
              <a:rPr lang="zh-CN" altLang="zh-CN" dirty="0">
                <a:latin typeface="华文新魏" charset="0"/>
                <a:ea typeface="华文新魏" charset="0"/>
                <a:cs typeface="华文新魏" charset="0"/>
              </a:rPr>
              <a:t>，把对磁盘的访问变为对物理内存的访问</a:t>
            </a:r>
            <a:endParaRPr lang="en-US" altLang="zh-CN" dirty="0">
              <a:latin typeface="华文新魏" charset="0"/>
              <a:ea typeface="华文新魏" charset="0"/>
              <a:cs typeface="华文新魏" charset="0"/>
            </a:endParaRPr>
          </a:p>
          <a:p>
            <a:r>
              <a:rPr lang="zh-CN" altLang="zh-CN" dirty="0">
                <a:latin typeface="华文新魏" charset="0"/>
                <a:ea typeface="华文新魏" charset="0"/>
                <a:cs typeface="华文新魏" charset="0"/>
              </a:rPr>
              <a:t>页高速缓存由</a:t>
            </a:r>
            <a:r>
              <a:rPr lang="zh-CN" altLang="zh-CN" dirty="0">
                <a:solidFill>
                  <a:srgbClr val="FF0000"/>
                </a:solidFill>
                <a:latin typeface="华文新魏" charset="0"/>
                <a:ea typeface="华文新魏" charset="0"/>
                <a:cs typeface="华文新魏" charset="0"/>
              </a:rPr>
              <a:t>内存中的物理页组成</a:t>
            </a:r>
            <a:endParaRPr lang="en-US" altLang="zh-CN" dirty="0">
              <a:solidFill>
                <a:srgbClr val="FF0000"/>
              </a:solidFill>
              <a:latin typeface="华文新魏" charset="0"/>
              <a:ea typeface="华文新魏" charset="0"/>
              <a:cs typeface="华文新魏" charset="0"/>
            </a:endParaRPr>
          </a:p>
          <a:p>
            <a:pPr lvl="1"/>
            <a:r>
              <a:rPr lang="zh-CN" altLang="zh-CN" dirty="0">
                <a:latin typeface="华文新魏" charset="0"/>
                <a:ea typeface="华文新魏" charset="0"/>
                <a:cs typeface="华文新魏" charset="0"/>
              </a:rPr>
              <a:t>缓存中每一页都对应着磁盘中的多个块</a:t>
            </a:r>
            <a:endParaRPr lang="en-US" altLang="zh-CN" dirty="0">
              <a:latin typeface="华文新魏" charset="0"/>
              <a:ea typeface="华文新魏" charset="0"/>
              <a:cs typeface="华文新魏" charset="0"/>
            </a:endParaRPr>
          </a:p>
          <a:p>
            <a:pPr lvl="1"/>
            <a:r>
              <a:rPr lang="zh-CN" altLang="zh-CN" dirty="0">
                <a:latin typeface="华文新魏" charset="0"/>
                <a:ea typeface="华文新魏" charset="0"/>
                <a:cs typeface="华文新魏" charset="0"/>
              </a:rPr>
              <a:t>执行页</a:t>
            </a:r>
            <a:r>
              <a:rPr lang="en-US" altLang="zh-CN" dirty="0">
                <a:latin typeface="华文新魏" charset="0"/>
                <a:ea typeface="华文新魏" charset="0"/>
                <a:cs typeface="华文新魏" charset="0"/>
              </a:rPr>
              <a:t>I/O</a:t>
            </a:r>
            <a:r>
              <a:rPr lang="zh-CN" altLang="zh-CN" dirty="0">
                <a:latin typeface="华文新魏" charset="0"/>
                <a:ea typeface="华文新魏" charset="0"/>
                <a:cs typeface="华文新魏" charset="0"/>
              </a:rPr>
              <a:t>操作时，先会检查数据是否在页高速缓存中</a:t>
            </a:r>
            <a:endParaRPr lang="en-US" altLang="zh-CN" dirty="0">
              <a:latin typeface="华文新魏" charset="0"/>
              <a:ea typeface="华文新魏" charset="0"/>
              <a:cs typeface="华文新魏" charset="0"/>
            </a:endParaRPr>
          </a:p>
          <a:p>
            <a:pPr lvl="2"/>
            <a:r>
              <a:rPr lang="zh-CN" altLang="zh-CN" dirty="0">
                <a:latin typeface="华文新魏" charset="0"/>
                <a:ea typeface="华文新魏" charset="0"/>
                <a:cs typeface="华文新魏" charset="0"/>
              </a:rPr>
              <a:t>如果在，内核就直接使用页高速缓存中的数据，从而避免访问磁盘</a:t>
            </a:r>
            <a:endParaRPr lang="en-US" altLang="zh-CN" dirty="0">
              <a:latin typeface="华文新魏" charset="0"/>
              <a:ea typeface="华文新魏" charset="0"/>
              <a:cs typeface="华文新魏" charset="0"/>
            </a:endParaRPr>
          </a:p>
          <a:p>
            <a:r>
              <a:rPr lang="zh-CN" altLang="zh-CN" dirty="0">
                <a:latin typeface="华文新魏" charset="0"/>
                <a:ea typeface="华文新魏" charset="0"/>
                <a:cs typeface="华文新魏" charset="0"/>
              </a:rPr>
              <a:t>页高速缓存优点</a:t>
            </a:r>
            <a:endParaRPr lang="en-US" altLang="zh-CN" dirty="0">
              <a:latin typeface="华文新魏" charset="0"/>
              <a:ea typeface="华文新魏" charset="0"/>
              <a:cs typeface="华文新魏" charset="0"/>
            </a:endParaRPr>
          </a:p>
          <a:p>
            <a:pPr lvl="1"/>
            <a:r>
              <a:rPr lang="zh-CN" altLang="zh-CN" dirty="0">
                <a:latin typeface="华文新魏" charset="0"/>
                <a:ea typeface="华文新魏" charset="0"/>
                <a:cs typeface="华文新魏" charset="0"/>
              </a:rPr>
              <a:t>当需要将“脏”页面写回到磁盘时，这些“脏”页面可以适当排序，从而高效地写回</a:t>
            </a:r>
            <a:endParaRPr lang="en-US" altLang="zh-CN" dirty="0">
              <a:latin typeface="华文新魏" charset="0"/>
              <a:ea typeface="华文新魏" charset="0"/>
              <a:cs typeface="华文新魏" charset="0"/>
            </a:endParaRPr>
          </a:p>
          <a:p>
            <a:pPr lvl="1"/>
            <a:r>
              <a:rPr lang="zh-CN" altLang="zh-CN" dirty="0">
                <a:latin typeface="华文新魏" charset="0"/>
                <a:ea typeface="华文新魏" charset="0"/>
                <a:cs typeface="华文新魏" charset="0"/>
              </a:rPr>
              <a:t>由于局部性原理，页高速缓存中的页，在从缓存清除之前，极有可能被再次引用，因此，可从页高速缓存找回，减少了磁盘</a:t>
            </a:r>
            <a:r>
              <a:rPr lang="en-US" altLang="zh-CN" dirty="0">
                <a:latin typeface="华文新魏" charset="0"/>
                <a:ea typeface="华文新魏" charset="0"/>
                <a:cs typeface="华文新魏" charset="0"/>
              </a:rPr>
              <a:t>I</a:t>
            </a:r>
            <a:r>
              <a:rPr lang="zh-CN" altLang="zh-CN" dirty="0">
                <a:latin typeface="华文新魏" charset="0"/>
                <a:ea typeface="华文新魏" charset="0"/>
                <a:cs typeface="华文新魏" charset="0"/>
              </a:rPr>
              <a:t>／</a:t>
            </a:r>
            <a:r>
              <a:rPr lang="en-US" altLang="zh-CN" dirty="0">
                <a:latin typeface="华文新魏" charset="0"/>
                <a:ea typeface="华文新魏" charset="0"/>
                <a:cs typeface="华文新魏" charset="0"/>
              </a:rPr>
              <a:t>0</a:t>
            </a:r>
            <a:r>
              <a:rPr lang="zh-CN" altLang="zh-CN" dirty="0">
                <a:latin typeface="华文新魏" charset="0"/>
                <a:ea typeface="华文新魏" charset="0"/>
                <a:cs typeface="华文新魏" charset="0"/>
              </a:rPr>
              <a:t>操作次数</a:t>
            </a:r>
            <a:endParaRPr lang="zh-CN" altLang="en-US" dirty="0">
              <a:latin typeface="华文新魏" charset="0"/>
              <a:ea typeface="华文新魏" charset="0"/>
              <a:cs typeface="华文新魏" charset="0"/>
            </a:endParaRPr>
          </a:p>
          <a:p>
            <a:endParaRPr kumimoji="1" lang="zh-CN" altLang="en-US" dirty="0"/>
          </a:p>
        </p:txBody>
      </p:sp>
    </p:spTree>
    <p:extLst>
      <p:ext uri="{BB962C8B-B14F-4D97-AF65-F5344CB8AC3E}">
        <p14:creationId xmlns:p14="http://schemas.microsoft.com/office/powerpoint/2010/main" val="4280670763"/>
      </p:ext>
    </p:extLst>
  </p:cSld>
  <p:clrMapOvr>
    <a:masterClrMapping/>
  </p:clrMapOvr>
  <p:transition spd="slow">
    <p:wipe/>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119</a:t>
            </a:fld>
            <a:endParaRPr lang="en-US" altLang="zh-CN" dirty="0"/>
          </a:p>
        </p:txBody>
      </p:sp>
      <p:sp>
        <p:nvSpPr>
          <p:cNvPr id="2" name="标题 1"/>
          <p:cNvSpPr>
            <a:spLocks noGrp="1"/>
          </p:cNvSpPr>
          <p:nvPr>
            <p:ph type="title"/>
          </p:nvPr>
        </p:nvSpPr>
        <p:spPr/>
        <p:txBody>
          <a:bodyPr/>
          <a:lstStyle/>
          <a:p>
            <a:r>
              <a:rPr lang="en-US" altLang="zh-CN" dirty="0" err="1">
                <a:latin typeface="华文新魏" charset="0"/>
                <a:ea typeface="华文新魏" charset="0"/>
                <a:cs typeface="华文新魏" charset="0"/>
              </a:rPr>
              <a:t>pdflush</a:t>
            </a:r>
            <a:r>
              <a:rPr lang="zh-CN" altLang="zh-CN" dirty="0">
                <a:latin typeface="华文新魏" charset="0"/>
                <a:ea typeface="华文新魏" charset="0"/>
                <a:cs typeface="华文新魏" charset="0"/>
              </a:rPr>
              <a:t>内核线程</a:t>
            </a:r>
            <a:endParaRPr kumimoji="1" lang="zh-CN" altLang="en-US" dirty="0"/>
          </a:p>
        </p:txBody>
      </p:sp>
      <p:sp>
        <p:nvSpPr>
          <p:cNvPr id="3" name="内容占位符 2"/>
          <p:cNvSpPr>
            <a:spLocks noGrp="1"/>
          </p:cNvSpPr>
          <p:nvPr>
            <p:ph idx="1"/>
          </p:nvPr>
        </p:nvSpPr>
        <p:spPr/>
        <p:txBody>
          <a:bodyPr/>
          <a:lstStyle/>
          <a:p>
            <a:r>
              <a:rPr lang="zh-CN" altLang="zh-CN" dirty="0">
                <a:latin typeface="华文新魏" charset="0"/>
                <a:ea typeface="华文新魏" charset="0"/>
                <a:cs typeface="华文新魏" charset="0"/>
              </a:rPr>
              <a:t>由于页高速缓存的缓存作用，写操作会被延迟</a:t>
            </a:r>
            <a:endParaRPr lang="en-US" altLang="zh-CN" dirty="0">
              <a:latin typeface="华文新魏" charset="0"/>
              <a:ea typeface="华文新魏" charset="0"/>
              <a:cs typeface="华文新魏" charset="0"/>
            </a:endParaRPr>
          </a:p>
          <a:p>
            <a:pPr lvl="1"/>
            <a:r>
              <a:rPr lang="zh-CN" altLang="zh-CN" dirty="0">
                <a:latin typeface="华文新魏" charset="0"/>
                <a:ea typeface="华文新魏" charset="0"/>
                <a:cs typeface="华文新魏" charset="0"/>
              </a:rPr>
              <a:t>当页高速缓存中的数据比磁盘存储的数据更加新时，该数据就被称作脏数据，在内存中累积起来的脏页最终必须被写回磁盘</a:t>
            </a:r>
            <a:endParaRPr lang="en-US" altLang="zh-CN" dirty="0">
              <a:latin typeface="华文新魏" charset="0"/>
              <a:ea typeface="华文新魏" charset="0"/>
              <a:cs typeface="华文新魏" charset="0"/>
            </a:endParaRPr>
          </a:p>
          <a:p>
            <a:r>
              <a:rPr lang="zh-CN" altLang="zh-CN" dirty="0">
                <a:latin typeface="华文新魏" charset="0"/>
                <a:ea typeface="华文新魏" charset="0"/>
                <a:cs typeface="华文新魏" charset="0"/>
              </a:rPr>
              <a:t>在以下情况发生时，脏页被写回磁盘</a:t>
            </a:r>
            <a:endParaRPr lang="en-US" altLang="zh-CN" dirty="0">
              <a:latin typeface="华文新魏" charset="0"/>
              <a:ea typeface="华文新魏" charset="0"/>
              <a:cs typeface="华文新魏" charset="0"/>
            </a:endParaRPr>
          </a:p>
          <a:p>
            <a:pPr lvl="1"/>
            <a:r>
              <a:rPr lang="zh-CN" altLang="zh-CN" dirty="0">
                <a:latin typeface="华文新魏" charset="0"/>
                <a:ea typeface="华文新魏" charset="0"/>
                <a:cs typeface="华文新魏" charset="0"/>
              </a:rPr>
              <a:t>当空闲内存低于特定阈值时，必须将脏页写回磁盘，以便释放内存</a:t>
            </a:r>
            <a:endParaRPr lang="en-US" altLang="zh-CN" dirty="0">
              <a:latin typeface="华文新魏" charset="0"/>
              <a:ea typeface="华文新魏" charset="0"/>
              <a:cs typeface="华文新魏" charset="0"/>
            </a:endParaRPr>
          </a:p>
          <a:p>
            <a:pPr lvl="1"/>
            <a:r>
              <a:rPr lang="zh-CN" altLang="zh-CN" dirty="0">
                <a:latin typeface="华文新魏" charset="0"/>
                <a:ea typeface="华文新魏" charset="0"/>
                <a:cs typeface="华文新魏" charset="0"/>
              </a:rPr>
              <a:t>当脏页在内存中驻留时间超过特定阈值时，必须将超时的脏页写回磁盘，确保脏页不会无限期地驻留在内存中</a:t>
            </a:r>
            <a:endParaRPr lang="en-US" altLang="zh-CN" dirty="0">
              <a:latin typeface="华文新魏" charset="0"/>
              <a:ea typeface="华文新魏" charset="0"/>
              <a:cs typeface="华文新魏" charset="0"/>
            </a:endParaRPr>
          </a:p>
          <a:p>
            <a:r>
              <a:rPr lang="en-US" altLang="zh-CN" dirty="0" err="1">
                <a:latin typeface="华文新魏" charset="0"/>
                <a:ea typeface="华文新魏" charset="0"/>
                <a:cs typeface="华文新魏" charset="0"/>
              </a:rPr>
              <a:t>pdflush</a:t>
            </a:r>
            <a:r>
              <a:rPr lang="zh-CN" altLang="zh-CN" dirty="0">
                <a:latin typeface="华文新魏" charset="0"/>
                <a:ea typeface="华文新魏" charset="0"/>
                <a:cs typeface="华文新魏" charset="0"/>
              </a:rPr>
              <a:t>完成脏数据回写</a:t>
            </a:r>
            <a:r>
              <a:rPr lang="zh-CN" altLang="en-US" dirty="0">
                <a:latin typeface="华文新魏" charset="0"/>
                <a:ea typeface="华文新魏" charset="0"/>
                <a:cs typeface="华文新魏" charset="0"/>
              </a:rPr>
              <a:t>任务</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在</a:t>
            </a:r>
            <a:r>
              <a:rPr lang="zh-CN" altLang="en-US" dirty="0">
                <a:solidFill>
                  <a:srgbClr val="FF0000"/>
                </a:solidFill>
                <a:latin typeface="华文新魏" charset="0"/>
                <a:ea typeface="华文新魏" charset="0"/>
                <a:cs typeface="华文新魏" charset="0"/>
              </a:rPr>
              <a:t>必要时</a:t>
            </a:r>
            <a:r>
              <a:rPr lang="zh-CN" altLang="en-US" dirty="0">
                <a:latin typeface="华文新魏" charset="0"/>
                <a:ea typeface="华文新魏" charset="0"/>
                <a:cs typeface="华文新魏" charset="0"/>
              </a:rPr>
              <a:t>或</a:t>
            </a:r>
            <a:r>
              <a:rPr lang="zh-CN" altLang="zh-CN" dirty="0">
                <a:solidFill>
                  <a:srgbClr val="FF0000"/>
                </a:solidFill>
                <a:latin typeface="华文新魏" charset="0"/>
                <a:ea typeface="华文新魏" charset="0"/>
                <a:cs typeface="华文新魏" charset="0"/>
              </a:rPr>
              <a:t>周期性</a:t>
            </a:r>
            <a:r>
              <a:rPr lang="zh-CN" altLang="en-US" dirty="0">
                <a:solidFill>
                  <a:srgbClr val="FF0000"/>
                </a:solidFill>
                <a:latin typeface="华文新魏" charset="0"/>
                <a:ea typeface="华文新魏" charset="0"/>
                <a:cs typeface="华文新魏" charset="0"/>
              </a:rPr>
              <a:t>地</a:t>
            </a:r>
            <a:r>
              <a:rPr lang="zh-CN" altLang="zh-CN" dirty="0">
                <a:solidFill>
                  <a:srgbClr val="FF0000"/>
                </a:solidFill>
                <a:latin typeface="华文新魏" charset="0"/>
                <a:ea typeface="华文新魏" charset="0"/>
                <a:cs typeface="华文新魏" charset="0"/>
              </a:rPr>
              <a:t>唤醒</a:t>
            </a:r>
            <a:r>
              <a:rPr lang="zh-CN" altLang="zh-CN" dirty="0">
                <a:latin typeface="华文新魏" charset="0"/>
                <a:ea typeface="华文新魏" charset="0"/>
                <a:cs typeface="华文新魏" charset="0"/>
              </a:rPr>
              <a:t>，将在内存中驻留时间过长的脏页写出，以免如果系统发生崩溃，使那些在内存中还没来得及写回磁盘的脏页丢失</a:t>
            </a:r>
          </a:p>
          <a:p>
            <a:endParaRPr kumimoji="1" lang="zh-CN" altLang="en-US" dirty="0"/>
          </a:p>
        </p:txBody>
      </p:sp>
    </p:spTree>
    <p:extLst>
      <p:ext uri="{BB962C8B-B14F-4D97-AF65-F5344CB8AC3E}">
        <p14:creationId xmlns:p14="http://schemas.microsoft.com/office/powerpoint/2010/main" val="2347146640"/>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华文新魏" charset="0"/>
                <a:ea typeface="华文新魏" charset="0"/>
                <a:cs typeface="华文新魏" charset="0"/>
              </a:rPr>
              <a:t>DMA</a:t>
            </a:r>
            <a:r>
              <a:rPr lang="zh-CN" altLang="en-US" dirty="0">
                <a:latin typeface="华文新魏" charset="0"/>
                <a:ea typeface="华文新魏" charset="0"/>
                <a:cs typeface="华文新魏" charset="0"/>
              </a:rPr>
              <a:t>内部缓冲区作用</a:t>
            </a:r>
            <a:endParaRPr kumimoji="1" lang="zh-CN" altLang="en-US" dirty="0"/>
          </a:p>
        </p:txBody>
      </p:sp>
      <p:sp>
        <p:nvSpPr>
          <p:cNvPr id="3" name="内容占位符 2"/>
          <p:cNvSpPr>
            <a:spLocks noGrp="1"/>
          </p:cNvSpPr>
          <p:nvPr>
            <p:ph idx="1"/>
          </p:nvPr>
        </p:nvSpPr>
        <p:spPr/>
        <p:txBody>
          <a:bodyPr/>
          <a:lstStyle/>
          <a:p>
            <a:pPr eaLnBrk="1" hangingPunct="1"/>
            <a:r>
              <a:rPr lang="zh-CN" altLang="zh-CN" dirty="0">
                <a:latin typeface="华文新魏"/>
                <a:cs typeface="华文新魏"/>
              </a:rPr>
              <a:t>控制器从设备读取数据后不立即将其送入内存，而需要内部缓冲区</a:t>
            </a:r>
            <a:r>
              <a:rPr lang="zh-CN" altLang="en-US" dirty="0">
                <a:latin typeface="华文新魏"/>
                <a:cs typeface="华文新魏"/>
              </a:rPr>
              <a:t>（</a:t>
            </a:r>
            <a:r>
              <a:rPr lang="zh-CN" altLang="en-US" dirty="0">
                <a:solidFill>
                  <a:srgbClr val="FF0000"/>
                </a:solidFill>
                <a:latin typeface="华文新魏"/>
                <a:cs typeface="华文新魏"/>
              </a:rPr>
              <a:t>受限于系统总线</a:t>
            </a:r>
            <a:r>
              <a:rPr lang="zh-CN" altLang="en-US" dirty="0">
                <a:latin typeface="华文新魏"/>
                <a:cs typeface="华文新魏"/>
              </a:rPr>
              <a:t>）</a:t>
            </a:r>
            <a:endParaRPr lang="en-US" altLang="zh-CN" dirty="0">
              <a:latin typeface="华文新魏"/>
              <a:cs typeface="华文新魏"/>
            </a:endParaRPr>
          </a:p>
          <a:p>
            <a:pPr lvl="1" eaLnBrk="1" hangingPunct="1"/>
            <a:r>
              <a:rPr lang="zh-CN" altLang="zh-CN" dirty="0"/>
              <a:t>从磁盘读出比特流的速率恒定，一旦磁盘开始读数据，若此时控制器要将数据直接复制到内存中，</a:t>
            </a:r>
            <a:r>
              <a:rPr lang="zh-CN" altLang="zh-CN" dirty="0">
                <a:solidFill>
                  <a:srgbClr val="FF0000"/>
                </a:solidFill>
              </a:rPr>
              <a:t>必须在</a:t>
            </a:r>
            <a:r>
              <a:rPr lang="zh-CN" altLang="zh-CN" dirty="0">
                <a:solidFill>
                  <a:srgbClr val="0000FF"/>
                </a:solidFill>
              </a:rPr>
              <a:t>每个字</a:t>
            </a:r>
            <a:r>
              <a:rPr lang="zh-CN" altLang="zh-CN" dirty="0">
                <a:solidFill>
                  <a:srgbClr val="FF0000"/>
                </a:solidFill>
              </a:rPr>
              <a:t>传送完毕后获得对</a:t>
            </a:r>
            <a:r>
              <a:rPr lang="zh-CN" altLang="zh-CN" dirty="0">
                <a:solidFill>
                  <a:srgbClr val="0000FF"/>
                </a:solidFill>
              </a:rPr>
              <a:t>系统总线</a:t>
            </a:r>
            <a:r>
              <a:rPr lang="zh-CN" altLang="zh-CN" dirty="0">
                <a:solidFill>
                  <a:srgbClr val="FF0000"/>
                </a:solidFill>
              </a:rPr>
              <a:t>的控制权</a:t>
            </a:r>
            <a:endParaRPr lang="en-US" altLang="zh-CN" dirty="0">
              <a:solidFill>
                <a:srgbClr val="FF0000"/>
              </a:solidFill>
            </a:endParaRPr>
          </a:p>
          <a:p>
            <a:pPr lvl="2" eaLnBrk="1" hangingPunct="1"/>
            <a:r>
              <a:rPr lang="zh-CN" altLang="zh-CN" dirty="0">
                <a:latin typeface="华文新魏"/>
                <a:ea typeface="华文新魏"/>
                <a:cs typeface="华文新魏"/>
              </a:rPr>
              <a:t>如果其他设备也在争用总线，则有</a:t>
            </a:r>
            <a:r>
              <a:rPr lang="zh-CN" altLang="zh-CN" dirty="0">
                <a:solidFill>
                  <a:srgbClr val="0000FF"/>
                </a:solidFill>
                <a:latin typeface="华文新魏"/>
                <a:ea typeface="华文新魏"/>
                <a:cs typeface="华文新魏"/>
              </a:rPr>
              <a:t>可能暂时等待</a:t>
            </a:r>
            <a:endParaRPr lang="en-US" altLang="zh-CN" dirty="0">
              <a:solidFill>
                <a:srgbClr val="0000FF"/>
              </a:solidFill>
              <a:latin typeface="华文新魏"/>
              <a:ea typeface="华文新魏"/>
              <a:cs typeface="华文新魏"/>
            </a:endParaRPr>
          </a:p>
          <a:p>
            <a:pPr lvl="2" eaLnBrk="1" hangingPunct="1"/>
            <a:r>
              <a:rPr lang="zh-CN" altLang="zh-CN" dirty="0">
                <a:latin typeface="华文新魏"/>
                <a:ea typeface="华文新魏"/>
                <a:cs typeface="华文新魏"/>
              </a:rPr>
              <a:t>当上一个字还未送入内存而下一个字已经到达时，控制器</a:t>
            </a:r>
            <a:r>
              <a:rPr lang="zh-CN" altLang="zh-CN" dirty="0">
                <a:solidFill>
                  <a:srgbClr val="0000FF"/>
                </a:solidFill>
                <a:latin typeface="华文新魏"/>
                <a:ea typeface="华文新魏"/>
                <a:cs typeface="华文新魏"/>
              </a:rPr>
              <a:t>只能另寻暂存之地</a:t>
            </a:r>
            <a:endParaRPr lang="en-US" altLang="zh-CN" dirty="0">
              <a:solidFill>
                <a:srgbClr val="0000FF"/>
              </a:solidFill>
              <a:latin typeface="华文新魏"/>
              <a:ea typeface="华文新魏"/>
              <a:cs typeface="华文新魏"/>
            </a:endParaRPr>
          </a:p>
          <a:p>
            <a:pPr lvl="2" eaLnBrk="1" hangingPunct="1"/>
            <a:r>
              <a:rPr lang="zh-CN" altLang="zh-CN" dirty="0">
                <a:latin typeface="华文新魏"/>
                <a:ea typeface="华文新魏"/>
                <a:cs typeface="华文新魏"/>
              </a:rPr>
              <a:t>如果总线非常忙，则控制器可能需要</a:t>
            </a:r>
            <a:r>
              <a:rPr lang="zh-CN" altLang="zh-CN" dirty="0">
                <a:solidFill>
                  <a:srgbClr val="0000FF"/>
                </a:solidFill>
                <a:latin typeface="华文新魏"/>
                <a:ea typeface="华文新魏"/>
                <a:cs typeface="华文新魏"/>
              </a:rPr>
              <a:t>对大量信息暂存</a:t>
            </a:r>
            <a:endParaRPr lang="en-US" altLang="zh-CN" dirty="0">
              <a:solidFill>
                <a:srgbClr val="0000FF"/>
              </a:solidFill>
              <a:latin typeface="华文新魏"/>
              <a:ea typeface="华文新魏"/>
              <a:cs typeface="华文新魏"/>
            </a:endParaRPr>
          </a:p>
          <a:p>
            <a:pPr eaLnBrk="1" hangingPunct="1"/>
            <a:r>
              <a:rPr lang="zh-CN" altLang="zh-CN" dirty="0">
                <a:latin typeface="华文新魏"/>
                <a:cs typeface="华文新魏"/>
              </a:rPr>
              <a:t>采用内部缓冲区，</a:t>
            </a:r>
            <a:r>
              <a:rPr lang="zh-CN" altLang="zh-CN" dirty="0">
                <a:solidFill>
                  <a:srgbClr val="FF0000"/>
                </a:solidFill>
                <a:latin typeface="华文新魏"/>
                <a:cs typeface="华文新魏"/>
              </a:rPr>
              <a:t>在</a:t>
            </a:r>
            <a:r>
              <a:rPr lang="en-US" altLang="zh-CN" dirty="0">
                <a:solidFill>
                  <a:srgbClr val="FF0000"/>
                </a:solidFill>
                <a:latin typeface="华文新魏"/>
                <a:cs typeface="华文新魏"/>
              </a:rPr>
              <a:t>DMA</a:t>
            </a:r>
            <a:r>
              <a:rPr lang="zh-CN" altLang="zh-CN" dirty="0">
                <a:solidFill>
                  <a:srgbClr val="FF0000"/>
                </a:solidFill>
                <a:latin typeface="华文新魏"/>
                <a:cs typeface="华文新魏"/>
              </a:rPr>
              <a:t>操作启动前</a:t>
            </a:r>
            <a:r>
              <a:rPr lang="zh-CN" altLang="en-US" dirty="0">
                <a:solidFill>
                  <a:srgbClr val="FF0000"/>
                </a:solidFill>
                <a:latin typeface="华文新魏"/>
                <a:cs typeface="华文新魏"/>
              </a:rPr>
              <a:t>无需</a:t>
            </a:r>
            <a:r>
              <a:rPr lang="zh-CN" altLang="zh-CN" dirty="0">
                <a:solidFill>
                  <a:srgbClr val="FF0000"/>
                </a:solidFill>
                <a:latin typeface="华文新魏"/>
                <a:cs typeface="华文新魏"/>
              </a:rPr>
              <a:t>使用总线</a:t>
            </a:r>
            <a:endParaRPr lang="en-US" altLang="zh-CN" dirty="0">
              <a:solidFill>
                <a:srgbClr val="FF0000"/>
              </a:solidFill>
              <a:latin typeface="华文新魏"/>
              <a:cs typeface="华文新魏"/>
            </a:endParaRPr>
          </a:p>
          <a:p>
            <a:pPr lvl="1" eaLnBrk="1" hangingPunct="1"/>
            <a:r>
              <a:rPr lang="zh-CN" altLang="zh-CN" dirty="0"/>
              <a:t>控制器的设计就比较简单，因为从</a:t>
            </a:r>
            <a:r>
              <a:rPr lang="en-US" altLang="zh-CN" dirty="0"/>
              <a:t>DMA</a:t>
            </a:r>
            <a:r>
              <a:rPr lang="zh-CN" altLang="zh-CN" dirty="0"/>
              <a:t>到内存的传输对时间的要求并不十分严格</a:t>
            </a:r>
            <a:endParaRPr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12</a:t>
            </a:fld>
            <a:endParaRPr lang="en-US" altLang="zh-CN" dirty="0"/>
          </a:p>
        </p:txBody>
      </p:sp>
    </p:spTree>
    <p:extLst>
      <p:ext uri="{BB962C8B-B14F-4D97-AF65-F5344CB8AC3E}">
        <p14:creationId xmlns:p14="http://schemas.microsoft.com/office/powerpoint/2010/main" val="738225835"/>
      </p:ext>
    </p:extLst>
  </p:cSld>
  <p:clrMapOvr>
    <a:masterClrMapping/>
  </p:clrMapOvr>
  <p:transition spd="slow">
    <p:wipe/>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120</a:t>
            </a:fld>
            <a:endParaRPr lang="en-US" altLang="zh-CN" dirty="0"/>
          </a:p>
        </p:txBody>
      </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作业</a:t>
            </a:r>
            <a:endParaRPr kumimoji="1" lang="zh-CN" altLang="en-US" dirty="0"/>
          </a:p>
        </p:txBody>
      </p:sp>
      <p:sp>
        <p:nvSpPr>
          <p:cNvPr id="3" name="内容占位符 2"/>
          <p:cNvSpPr>
            <a:spLocks noGrp="1"/>
          </p:cNvSpPr>
          <p:nvPr>
            <p:ph idx="1"/>
          </p:nvPr>
        </p:nvSpPr>
        <p:spPr/>
        <p:txBody>
          <a:bodyPr/>
          <a:lstStyle/>
          <a:p>
            <a:r>
              <a:rPr lang="en-US" altLang="zh-CN" dirty="0">
                <a:latin typeface="华文新魏" charset="0"/>
                <a:ea typeface="华文新魏" charset="0"/>
                <a:cs typeface="华文新魏" charset="0"/>
              </a:rPr>
              <a:t>7</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13</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15</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21</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22</a:t>
            </a:r>
            <a:endParaRPr lang="zh-CN" altLang="zh-CN" dirty="0">
              <a:latin typeface="华文新魏" charset="0"/>
              <a:ea typeface="华文新魏" charset="0"/>
              <a:cs typeface="华文新魏" charset="0"/>
            </a:endParaRPr>
          </a:p>
          <a:p>
            <a:endParaRPr kumimoji="1" lang="zh-CN" altLang="en-US" dirty="0"/>
          </a:p>
        </p:txBody>
      </p:sp>
    </p:spTree>
    <p:extLst>
      <p:ext uri="{BB962C8B-B14F-4D97-AF65-F5344CB8AC3E}">
        <p14:creationId xmlns:p14="http://schemas.microsoft.com/office/powerpoint/2010/main" val="864728737"/>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华文新魏" charset="0"/>
                <a:ea typeface="华文新魏" charset="0"/>
                <a:cs typeface="华文新魏" charset="0"/>
              </a:rPr>
              <a:t>DMA</a:t>
            </a:r>
            <a:r>
              <a:rPr lang="zh-CN" altLang="en-US" dirty="0">
                <a:latin typeface="华文新魏" charset="0"/>
                <a:ea typeface="华文新魏" charset="0"/>
                <a:cs typeface="华文新魏" charset="0"/>
              </a:rPr>
              <a:t>特点</a:t>
            </a:r>
            <a:endParaRPr kumimoji="1" lang="zh-CN" altLang="en-US" dirty="0"/>
          </a:p>
        </p:txBody>
      </p:sp>
      <p:sp>
        <p:nvSpPr>
          <p:cNvPr id="3" name="内容占位符 2"/>
          <p:cNvSpPr>
            <a:spLocks noGrp="1"/>
          </p:cNvSpPr>
          <p:nvPr>
            <p:ph idx="1"/>
          </p:nvPr>
        </p:nvSpPr>
        <p:spPr/>
        <p:txBody>
          <a:bodyPr/>
          <a:lstStyle/>
          <a:p>
            <a:pPr eaLnBrk="1" hangingPunct="1"/>
            <a:r>
              <a:rPr lang="en-US" altLang="zh-CN" dirty="0">
                <a:latin typeface="华文新魏"/>
                <a:cs typeface="华文新魏"/>
              </a:rPr>
              <a:t>DMA</a:t>
            </a:r>
            <a:r>
              <a:rPr lang="zh-CN" altLang="en-US" dirty="0">
                <a:latin typeface="华文新魏"/>
                <a:cs typeface="华文新魏"/>
              </a:rPr>
              <a:t>不仅设有</a:t>
            </a:r>
            <a:r>
              <a:rPr lang="zh-CN" altLang="en-US" dirty="0">
                <a:solidFill>
                  <a:srgbClr val="FF0000"/>
                </a:solidFill>
                <a:latin typeface="华文新魏"/>
                <a:cs typeface="华文新魏"/>
              </a:rPr>
              <a:t>中断机制</a:t>
            </a:r>
            <a:r>
              <a:rPr lang="zh-CN" altLang="en-US" dirty="0">
                <a:latin typeface="华文新魏"/>
                <a:cs typeface="华文新魏"/>
              </a:rPr>
              <a:t>，还增加</a:t>
            </a:r>
            <a:r>
              <a:rPr lang="en-US" altLang="zh-CN" dirty="0">
                <a:solidFill>
                  <a:srgbClr val="0000FF"/>
                </a:solidFill>
                <a:latin typeface="华文新魏"/>
                <a:cs typeface="华文新魏"/>
              </a:rPr>
              <a:t>DMA</a:t>
            </a:r>
            <a:r>
              <a:rPr lang="zh-CN" altLang="en-US" dirty="0">
                <a:solidFill>
                  <a:srgbClr val="0000FF"/>
                </a:solidFill>
                <a:latin typeface="华文新魏"/>
                <a:cs typeface="华文新魏"/>
              </a:rPr>
              <a:t>传输控制器</a:t>
            </a:r>
            <a:endParaRPr lang="en-US" altLang="zh-CN" dirty="0">
              <a:solidFill>
                <a:srgbClr val="0000FF"/>
              </a:solidFill>
              <a:latin typeface="华文新魏"/>
              <a:cs typeface="华文新魏"/>
            </a:endParaRPr>
          </a:p>
          <a:p>
            <a:pPr lvl="1" eaLnBrk="1" hangingPunct="1"/>
            <a:r>
              <a:rPr lang="zh-CN" altLang="en-US" dirty="0"/>
              <a:t>若出现</a:t>
            </a:r>
            <a:r>
              <a:rPr lang="en-US" altLang="zh-CN" dirty="0"/>
              <a:t>DMA</a:t>
            </a:r>
            <a:r>
              <a:rPr lang="zh-CN" altLang="en-US" dirty="0"/>
              <a:t>与</a:t>
            </a:r>
            <a:r>
              <a:rPr lang="en-US" altLang="zh-CN" dirty="0"/>
              <a:t>CPU</a:t>
            </a:r>
            <a:r>
              <a:rPr lang="zh-CN" altLang="en-US" dirty="0">
                <a:solidFill>
                  <a:srgbClr val="FF0000"/>
                </a:solidFill>
              </a:rPr>
              <a:t>同时经总线访问内存</a:t>
            </a:r>
            <a:r>
              <a:rPr lang="zh-CN" altLang="en-US" dirty="0"/>
              <a:t>，</a:t>
            </a:r>
            <a:r>
              <a:rPr lang="en-US" altLang="zh-CN" dirty="0">
                <a:solidFill>
                  <a:srgbClr val="FF0000"/>
                </a:solidFill>
              </a:rPr>
              <a:t>CPU</a:t>
            </a:r>
            <a:r>
              <a:rPr lang="zh-CN" altLang="en-US" dirty="0">
                <a:solidFill>
                  <a:srgbClr val="FF0000"/>
                </a:solidFill>
              </a:rPr>
              <a:t>把总线占有权让给</a:t>
            </a:r>
            <a:r>
              <a:rPr lang="en-US" altLang="zh-CN" dirty="0">
                <a:solidFill>
                  <a:srgbClr val="FF0000"/>
                </a:solidFill>
              </a:rPr>
              <a:t>DMA</a:t>
            </a:r>
            <a:r>
              <a:rPr lang="en-US" altLang="zh-CN" dirty="0"/>
              <a:t>(</a:t>
            </a:r>
            <a:r>
              <a:rPr lang="zh-CN" altLang="en-US" dirty="0"/>
              <a:t>称“</a:t>
            </a:r>
            <a:r>
              <a:rPr lang="zh-CN" altLang="en-US" dirty="0">
                <a:solidFill>
                  <a:srgbClr val="0000FF"/>
                </a:solidFill>
              </a:rPr>
              <a:t>周期窃用</a:t>
            </a:r>
            <a:r>
              <a:rPr lang="zh-CN" altLang="en-US" dirty="0"/>
              <a:t>”</a:t>
            </a:r>
            <a:r>
              <a:rPr lang="en-US" altLang="zh-CN" dirty="0"/>
              <a:t>)</a:t>
            </a:r>
          </a:p>
          <a:p>
            <a:pPr lvl="1" eaLnBrk="1" hangingPunct="1"/>
            <a:r>
              <a:rPr lang="zh-CN" altLang="en-US" dirty="0"/>
              <a:t>窃取时间通常是一个时间</a:t>
            </a:r>
            <a:r>
              <a:rPr lang="zh-CN" altLang="zh-CN" dirty="0"/>
              <a:t>周期</a:t>
            </a:r>
            <a:r>
              <a:rPr lang="zh-CN" altLang="en-US" dirty="0"/>
              <a:t>（</a:t>
            </a:r>
            <a:r>
              <a:rPr lang="zh-CN" altLang="en-US" dirty="0">
                <a:solidFill>
                  <a:srgbClr val="FF0000"/>
                </a:solidFill>
              </a:rPr>
              <a:t>中断实现</a:t>
            </a:r>
            <a:r>
              <a:rPr lang="zh-CN" altLang="en-US" dirty="0"/>
              <a:t>）</a:t>
            </a:r>
            <a:endParaRPr lang="en-US" altLang="zh-CN" dirty="0"/>
          </a:p>
          <a:p>
            <a:pPr lvl="2" eaLnBrk="1" hangingPunct="1"/>
            <a:r>
              <a:rPr lang="zh-CN" altLang="en-US" dirty="0">
                <a:latin typeface="华文新魏"/>
                <a:ea typeface="华文新魏"/>
                <a:cs typeface="华文新魏"/>
              </a:rPr>
              <a:t>让设备和内存之间交换数据，不再需要</a:t>
            </a:r>
            <a:r>
              <a:rPr lang="en-US" altLang="zh-CN" dirty="0">
                <a:latin typeface="华文新魏"/>
                <a:ea typeface="华文新魏"/>
                <a:cs typeface="华文新魏"/>
              </a:rPr>
              <a:t>CPU</a:t>
            </a:r>
            <a:r>
              <a:rPr lang="zh-CN" altLang="en-US" dirty="0">
                <a:latin typeface="华文新魏"/>
                <a:ea typeface="华文新魏"/>
                <a:cs typeface="华文新魏"/>
              </a:rPr>
              <a:t>干预，</a:t>
            </a:r>
            <a:r>
              <a:rPr lang="zh-CN" altLang="en-US" dirty="0">
                <a:solidFill>
                  <a:srgbClr val="FF0000"/>
                </a:solidFill>
                <a:latin typeface="华文新魏"/>
                <a:ea typeface="华文新魏"/>
                <a:cs typeface="华文新魏"/>
              </a:rPr>
              <a:t>不必进入中断系统</a:t>
            </a:r>
            <a:r>
              <a:rPr lang="zh-CN" altLang="en-US" dirty="0">
                <a:latin typeface="华文新魏"/>
                <a:ea typeface="华文新魏"/>
                <a:cs typeface="华文新魏"/>
              </a:rPr>
              <a:t>，减轻</a:t>
            </a:r>
            <a:r>
              <a:rPr lang="en-US" altLang="zh-CN" dirty="0">
                <a:latin typeface="华文新魏"/>
                <a:ea typeface="华文新魏"/>
                <a:cs typeface="华文新魏"/>
              </a:rPr>
              <a:t>CPU</a:t>
            </a:r>
            <a:r>
              <a:rPr lang="zh-CN" altLang="en-US" dirty="0">
                <a:latin typeface="华文新魏"/>
                <a:ea typeface="华文新魏"/>
                <a:cs typeface="华文新魏"/>
              </a:rPr>
              <a:t>的负担</a:t>
            </a:r>
            <a:endParaRPr lang="en-US" altLang="zh-CN" dirty="0">
              <a:latin typeface="华文新魏"/>
              <a:ea typeface="华文新魏"/>
              <a:cs typeface="华文新魏"/>
            </a:endParaRPr>
          </a:p>
          <a:p>
            <a:pPr lvl="2" eaLnBrk="1" hangingPunct="1"/>
            <a:r>
              <a:rPr lang="zh-CN" altLang="en-US" dirty="0">
                <a:latin typeface="华文新魏"/>
                <a:ea typeface="华文新魏"/>
                <a:cs typeface="华文新魏"/>
              </a:rPr>
              <a:t>每次传输数据时，不必进入中断系统，提高</a:t>
            </a:r>
            <a:r>
              <a:rPr lang="en-US" altLang="zh-CN" dirty="0">
                <a:latin typeface="华文新魏"/>
                <a:ea typeface="华文新魏"/>
                <a:cs typeface="华文新魏"/>
              </a:rPr>
              <a:t>CPU</a:t>
            </a:r>
            <a:r>
              <a:rPr lang="zh-CN" altLang="en-US" dirty="0">
                <a:latin typeface="华文新魏"/>
                <a:ea typeface="华文新魏"/>
                <a:cs typeface="华文新魏"/>
              </a:rPr>
              <a:t>资源使用率</a:t>
            </a:r>
            <a:endParaRPr lang="en-US" altLang="zh-CN" dirty="0">
              <a:latin typeface="华文新魏"/>
              <a:ea typeface="华文新魏"/>
              <a:cs typeface="华文新魏"/>
            </a:endParaRPr>
          </a:p>
          <a:p>
            <a:pPr lvl="2" eaLnBrk="1" hangingPunct="1"/>
            <a:r>
              <a:rPr lang="zh-CN" altLang="en-US" dirty="0">
                <a:latin typeface="华文新魏"/>
                <a:ea typeface="华文新魏"/>
                <a:cs typeface="华文新魏"/>
              </a:rPr>
              <a:t>但</a:t>
            </a:r>
            <a:r>
              <a:rPr lang="en-US" altLang="zh-CN" dirty="0">
                <a:latin typeface="华文新魏"/>
                <a:ea typeface="华文新魏"/>
                <a:cs typeface="华文新魏"/>
              </a:rPr>
              <a:t>DMA</a:t>
            </a:r>
            <a:r>
              <a:rPr lang="zh-CN" altLang="en-US" dirty="0">
                <a:latin typeface="华文新魏"/>
                <a:ea typeface="华文新魏"/>
                <a:cs typeface="华文新魏"/>
              </a:rPr>
              <a:t>传输需要</a:t>
            </a:r>
            <a:r>
              <a:rPr lang="zh-CN" altLang="zh-CN" dirty="0">
                <a:latin typeface="华文新魏"/>
                <a:ea typeface="华文新魏"/>
                <a:cs typeface="华文新魏"/>
              </a:rPr>
              <a:t>窃用时钟周期</a:t>
            </a:r>
            <a:r>
              <a:rPr lang="zh-CN" altLang="en-US" dirty="0">
                <a:latin typeface="华文新魏"/>
                <a:ea typeface="华文新魏"/>
                <a:cs typeface="华文新魏"/>
              </a:rPr>
              <a:t>，</a:t>
            </a:r>
            <a:r>
              <a:rPr lang="zh-CN" altLang="zh-CN" dirty="0">
                <a:latin typeface="华文新魏"/>
                <a:ea typeface="华文新魏"/>
                <a:cs typeface="华文新魏"/>
              </a:rPr>
              <a:t>会降低</a:t>
            </a:r>
            <a:r>
              <a:rPr lang="en-US" altLang="zh-CN" dirty="0">
                <a:latin typeface="华文新魏"/>
                <a:ea typeface="华文新魏"/>
                <a:cs typeface="华文新魏"/>
              </a:rPr>
              <a:t>CPU</a:t>
            </a:r>
            <a:r>
              <a:rPr lang="zh-CN" altLang="zh-CN" dirty="0">
                <a:latin typeface="华文新魏"/>
                <a:ea typeface="华文新魏"/>
                <a:cs typeface="华文新魏"/>
              </a:rPr>
              <a:t>处理效率</a:t>
            </a:r>
            <a:endParaRPr lang="en-US" altLang="zh-CN" dirty="0">
              <a:latin typeface="华文新魏"/>
              <a:ea typeface="华文新魏"/>
              <a:cs typeface="华文新魏"/>
            </a:endParaRPr>
          </a:p>
          <a:p>
            <a:pPr eaLnBrk="1" hangingPunct="1"/>
            <a:r>
              <a:rPr lang="en-US" altLang="zh-CN" dirty="0">
                <a:latin typeface="华文新魏"/>
                <a:cs typeface="华文新魏"/>
              </a:rPr>
              <a:t>DMA</a:t>
            </a:r>
            <a:r>
              <a:rPr lang="zh-CN" altLang="en-US" dirty="0">
                <a:latin typeface="华文新魏"/>
                <a:cs typeface="华文新魏"/>
              </a:rPr>
              <a:t>缺陷</a:t>
            </a:r>
            <a:endParaRPr lang="en-US" altLang="zh-CN" dirty="0">
              <a:latin typeface="华文新魏"/>
              <a:cs typeface="华文新魏"/>
            </a:endParaRPr>
          </a:p>
          <a:p>
            <a:pPr lvl="1" eaLnBrk="1" hangingPunct="1"/>
            <a:r>
              <a:rPr lang="zh-CN" altLang="en-US" dirty="0">
                <a:solidFill>
                  <a:srgbClr val="FF0000"/>
                </a:solidFill>
              </a:rPr>
              <a:t>每</a:t>
            </a:r>
            <a:r>
              <a:rPr lang="zh-CN" altLang="zh-CN" dirty="0">
                <a:solidFill>
                  <a:srgbClr val="FF0000"/>
                </a:solidFill>
              </a:rPr>
              <a:t>次</a:t>
            </a:r>
            <a:r>
              <a:rPr lang="en-US" altLang="zh-CN" dirty="0">
                <a:solidFill>
                  <a:srgbClr val="FF0000"/>
                </a:solidFill>
              </a:rPr>
              <a:t>I/O</a:t>
            </a:r>
            <a:r>
              <a:rPr lang="zh-CN" altLang="zh-CN" dirty="0">
                <a:solidFill>
                  <a:srgbClr val="FF0000"/>
                </a:solidFill>
              </a:rPr>
              <a:t>指令只能读写</a:t>
            </a:r>
            <a:r>
              <a:rPr lang="zh-CN" altLang="zh-CN" dirty="0">
                <a:solidFill>
                  <a:srgbClr val="0000FF"/>
                </a:solidFill>
              </a:rPr>
              <a:t>一个数据块</a:t>
            </a:r>
            <a:endParaRPr lang="en-US" altLang="zh-CN" dirty="0">
              <a:solidFill>
                <a:srgbClr val="0000FF"/>
              </a:solidFill>
            </a:endParaRPr>
          </a:p>
          <a:p>
            <a:pPr lvl="1" eaLnBrk="1" hangingPunct="1"/>
            <a:r>
              <a:rPr lang="zh-CN" altLang="en-US" dirty="0"/>
              <a:t>若</a:t>
            </a:r>
            <a:r>
              <a:rPr lang="zh-CN" altLang="zh-CN" dirty="0"/>
              <a:t>希望一次能够读写多个离散数据块并传送到不同的内存区域或相反，则需要由</a:t>
            </a:r>
            <a:r>
              <a:rPr lang="en-US" altLang="zh-CN" dirty="0"/>
              <a:t>CPU</a:t>
            </a:r>
            <a:r>
              <a:rPr lang="zh-CN" altLang="zh-CN" dirty="0"/>
              <a:t>发出</a:t>
            </a:r>
            <a:r>
              <a:rPr lang="zh-CN" altLang="zh-CN" dirty="0">
                <a:solidFill>
                  <a:srgbClr val="0000FF"/>
                </a:solidFill>
              </a:rPr>
              <a:t>多条启动</a:t>
            </a:r>
            <a:r>
              <a:rPr lang="en-US" altLang="zh-CN" dirty="0">
                <a:solidFill>
                  <a:srgbClr val="0000FF"/>
                </a:solidFill>
              </a:rPr>
              <a:t>I/O</a:t>
            </a:r>
            <a:r>
              <a:rPr lang="zh-CN" altLang="zh-CN" dirty="0">
                <a:solidFill>
                  <a:srgbClr val="0000FF"/>
                </a:solidFill>
              </a:rPr>
              <a:t>指令</a:t>
            </a:r>
            <a:r>
              <a:rPr lang="zh-CN" altLang="zh-CN" dirty="0"/>
              <a:t>及进行</a:t>
            </a:r>
            <a:r>
              <a:rPr lang="zh-CN" altLang="zh-CN" dirty="0">
                <a:solidFill>
                  <a:srgbClr val="0000FF"/>
                </a:solidFill>
              </a:rPr>
              <a:t>多次</a:t>
            </a:r>
            <a:r>
              <a:rPr lang="en-US" altLang="zh-CN" dirty="0">
                <a:solidFill>
                  <a:srgbClr val="0000FF"/>
                </a:solidFill>
              </a:rPr>
              <a:t> I/O</a:t>
            </a:r>
            <a:r>
              <a:rPr lang="zh-CN" altLang="zh-CN" dirty="0">
                <a:solidFill>
                  <a:srgbClr val="0000FF"/>
                </a:solidFill>
              </a:rPr>
              <a:t>中断处理</a:t>
            </a:r>
            <a:r>
              <a:rPr lang="zh-CN" altLang="zh-CN" dirty="0"/>
              <a:t>才能完成</a:t>
            </a:r>
            <a:endParaRPr lang="en-US" altLang="zh-CN" dirty="0"/>
          </a:p>
          <a:p>
            <a:pPr lvl="1" eaLnBrk="1" hangingPunct="1"/>
            <a:r>
              <a:rPr lang="zh-CN" altLang="en-US" dirty="0">
                <a:solidFill>
                  <a:srgbClr val="FF0000"/>
                </a:solidFill>
              </a:rPr>
              <a:t>问题：如何减少</a:t>
            </a:r>
            <a:r>
              <a:rPr lang="en-US" altLang="zh-CN" dirty="0">
                <a:solidFill>
                  <a:srgbClr val="FF0000"/>
                </a:solidFill>
              </a:rPr>
              <a:t>CPU</a:t>
            </a:r>
            <a:r>
              <a:rPr lang="zh-CN" altLang="en-US" dirty="0">
                <a:solidFill>
                  <a:srgbClr val="FF0000"/>
                </a:solidFill>
              </a:rPr>
              <a:t>的干预</a:t>
            </a:r>
            <a:endParaRPr lang="en-US" altLang="zh-CN" dirty="0">
              <a:solidFill>
                <a:srgbClr val="FF0000"/>
              </a:solidFill>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13</a:t>
            </a:fld>
            <a:endParaRPr lang="en-US" altLang="zh-CN" dirty="0"/>
          </a:p>
        </p:txBody>
      </p:sp>
    </p:spTree>
    <p:extLst>
      <p:ext uri="{BB962C8B-B14F-4D97-AF65-F5344CB8AC3E}">
        <p14:creationId xmlns:p14="http://schemas.microsoft.com/office/powerpoint/2010/main" val="2273810956"/>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通道方式</a:t>
            </a:r>
            <a:endParaRPr kumimoji="1" lang="zh-CN" altLang="en-US" dirty="0"/>
          </a:p>
        </p:txBody>
      </p:sp>
      <p:sp>
        <p:nvSpPr>
          <p:cNvPr id="3" name="内容占位符 2"/>
          <p:cNvSpPr>
            <a:spLocks noGrp="1"/>
          </p:cNvSpPr>
          <p:nvPr>
            <p:ph idx="1"/>
          </p:nvPr>
        </p:nvSpPr>
        <p:spPr>
          <a:xfrm>
            <a:off x="179512" y="1268760"/>
            <a:ext cx="8856984" cy="4968552"/>
          </a:xfrm>
        </p:spPr>
        <p:txBody>
          <a:bodyPr/>
          <a:lstStyle/>
          <a:p>
            <a:pPr algn="just" eaLnBrk="1" hangingPunct="1"/>
            <a:r>
              <a:rPr lang="zh-CN" altLang="en-US" dirty="0">
                <a:latin typeface="华文新魏"/>
                <a:cs typeface="华文新魏"/>
              </a:rPr>
              <a:t>通道也称</a:t>
            </a:r>
            <a:r>
              <a:rPr lang="en-US" altLang="zh-CN" dirty="0">
                <a:solidFill>
                  <a:srgbClr val="0000FF"/>
                </a:solidFill>
                <a:latin typeface="华文新魏"/>
                <a:cs typeface="华文新魏"/>
              </a:rPr>
              <a:t>I/O</a:t>
            </a:r>
            <a:r>
              <a:rPr lang="zh-CN" altLang="zh-CN" dirty="0">
                <a:solidFill>
                  <a:srgbClr val="0000FF"/>
                </a:solidFill>
                <a:latin typeface="华文新魏"/>
                <a:cs typeface="华文新魏"/>
              </a:rPr>
              <a:t>处理器</a:t>
            </a:r>
            <a:endParaRPr lang="en-US" altLang="zh-CN" dirty="0">
              <a:solidFill>
                <a:srgbClr val="0000FF"/>
              </a:solidFill>
              <a:latin typeface="华文新魏"/>
              <a:cs typeface="华文新魏"/>
            </a:endParaRPr>
          </a:p>
          <a:p>
            <a:pPr lvl="1" algn="just" eaLnBrk="1" hangingPunct="1"/>
            <a:r>
              <a:rPr lang="zh-CN" altLang="en-US" dirty="0"/>
              <a:t>目标</a:t>
            </a:r>
            <a:endParaRPr lang="en-US" altLang="zh-CN" dirty="0"/>
          </a:p>
          <a:p>
            <a:pPr lvl="2" algn="just" eaLnBrk="1" hangingPunct="1"/>
            <a:r>
              <a:rPr lang="zh-CN" altLang="en-US" dirty="0">
                <a:latin typeface="华文新魏"/>
                <a:ea typeface="华文新魏"/>
                <a:cs typeface="华文新魏"/>
              </a:rPr>
              <a:t>把</a:t>
            </a:r>
            <a:r>
              <a:rPr lang="en-US" altLang="zh-CN" dirty="0">
                <a:latin typeface="华文新魏"/>
                <a:ea typeface="华文新魏"/>
                <a:cs typeface="华文新魏"/>
              </a:rPr>
              <a:t>CPU</a:t>
            </a:r>
            <a:r>
              <a:rPr lang="zh-CN" altLang="en-US" dirty="0">
                <a:latin typeface="华文新魏"/>
                <a:ea typeface="华文新魏"/>
                <a:cs typeface="华文新魏"/>
              </a:rPr>
              <a:t>从琐碎的</a:t>
            </a:r>
            <a:r>
              <a:rPr lang="en-US" altLang="zh-CN" dirty="0">
                <a:latin typeface="华文新魏"/>
                <a:ea typeface="华文新魏"/>
                <a:cs typeface="华文新魏"/>
              </a:rPr>
              <a:t>I/O</a:t>
            </a:r>
            <a:r>
              <a:rPr lang="zh-CN" altLang="en-US" dirty="0">
                <a:latin typeface="华文新魏"/>
                <a:ea typeface="华文新魏"/>
                <a:cs typeface="华文新魏"/>
              </a:rPr>
              <a:t>操作中彻底解放出来</a:t>
            </a:r>
            <a:endParaRPr lang="en-US" altLang="zh-CN" dirty="0">
              <a:latin typeface="华文新魏"/>
              <a:ea typeface="华文新魏"/>
              <a:cs typeface="华文新魏"/>
            </a:endParaRPr>
          </a:p>
          <a:p>
            <a:pPr lvl="2" algn="just" eaLnBrk="1" hangingPunct="1"/>
            <a:r>
              <a:rPr lang="zh-CN" altLang="en-US" dirty="0">
                <a:latin typeface="华文新魏"/>
                <a:ea typeface="华文新魏"/>
                <a:cs typeface="华文新魏"/>
              </a:rPr>
              <a:t>实现</a:t>
            </a:r>
            <a:r>
              <a:rPr lang="en-US" altLang="zh-CN" dirty="0">
                <a:solidFill>
                  <a:srgbClr val="0000FF"/>
                </a:solidFill>
                <a:latin typeface="华文新魏"/>
                <a:ea typeface="华文新魏"/>
                <a:cs typeface="华文新魏"/>
              </a:rPr>
              <a:t>I/O</a:t>
            </a:r>
            <a:r>
              <a:rPr lang="zh-CN" altLang="zh-CN" dirty="0">
                <a:solidFill>
                  <a:srgbClr val="0000FF"/>
                </a:solidFill>
                <a:latin typeface="华文新魏"/>
                <a:ea typeface="华文新魏"/>
                <a:cs typeface="华文新魏"/>
              </a:rPr>
              <a:t>操作</a:t>
            </a:r>
            <a:r>
              <a:rPr lang="zh-CN" altLang="en-US" dirty="0">
                <a:solidFill>
                  <a:srgbClr val="0000FF"/>
                </a:solidFill>
                <a:latin typeface="华文新魏"/>
                <a:ea typeface="华文新魏"/>
                <a:cs typeface="华文新魏"/>
              </a:rPr>
              <a:t>的</a:t>
            </a:r>
            <a:r>
              <a:rPr lang="zh-CN" altLang="zh-CN" dirty="0">
                <a:solidFill>
                  <a:srgbClr val="0000FF"/>
                </a:solidFill>
                <a:latin typeface="华文新魏"/>
                <a:ea typeface="华文新魏"/>
                <a:cs typeface="华文新魏"/>
              </a:rPr>
              <a:t>独立性</a:t>
            </a:r>
            <a:r>
              <a:rPr lang="zh-CN" altLang="zh-CN" dirty="0">
                <a:latin typeface="华文新魏"/>
                <a:ea typeface="华文新魏"/>
                <a:cs typeface="华文新魏"/>
              </a:rPr>
              <a:t>和</a:t>
            </a:r>
            <a:r>
              <a:rPr lang="zh-CN" altLang="zh-CN" dirty="0">
                <a:solidFill>
                  <a:srgbClr val="0000FF"/>
                </a:solidFill>
                <a:latin typeface="华文新魏"/>
                <a:ea typeface="华文新魏"/>
                <a:cs typeface="华文新魏"/>
              </a:rPr>
              <a:t>硬部件工作</a:t>
            </a:r>
            <a:r>
              <a:rPr lang="zh-CN" altLang="en-US" dirty="0">
                <a:solidFill>
                  <a:srgbClr val="0000FF"/>
                </a:solidFill>
                <a:latin typeface="华文新魏"/>
                <a:ea typeface="华文新魏"/>
                <a:cs typeface="华文新魏"/>
              </a:rPr>
              <a:t>的</a:t>
            </a:r>
            <a:r>
              <a:rPr lang="zh-CN" altLang="zh-CN" dirty="0">
                <a:solidFill>
                  <a:srgbClr val="0000FF"/>
                </a:solidFill>
                <a:latin typeface="华文新魏"/>
                <a:ea typeface="华文新魏"/>
                <a:cs typeface="华文新魏"/>
              </a:rPr>
              <a:t>并行性</a:t>
            </a:r>
            <a:endParaRPr lang="en-US" altLang="zh-CN" dirty="0">
              <a:latin typeface="华文新魏"/>
              <a:ea typeface="华文新魏"/>
              <a:cs typeface="华文新魏"/>
            </a:endParaRPr>
          </a:p>
          <a:p>
            <a:pPr lvl="1" algn="just" eaLnBrk="1" hangingPunct="1"/>
            <a:r>
              <a:rPr lang="zh-CN" altLang="en-US" dirty="0"/>
              <a:t>基本思路</a:t>
            </a:r>
            <a:endParaRPr lang="en-US" altLang="zh-CN" dirty="0"/>
          </a:p>
          <a:p>
            <a:pPr lvl="2" algn="just" eaLnBrk="1" hangingPunct="1"/>
            <a:r>
              <a:rPr lang="zh-CN" altLang="en-US" dirty="0">
                <a:latin typeface="华文新魏"/>
                <a:ea typeface="华文新魏"/>
                <a:cs typeface="华文新魏"/>
              </a:rPr>
              <a:t>让</a:t>
            </a:r>
            <a:r>
              <a:rPr lang="zh-CN" altLang="en-US" dirty="0">
                <a:solidFill>
                  <a:srgbClr val="FF0000"/>
                </a:solidFill>
                <a:latin typeface="华文新魏"/>
                <a:ea typeface="华文新魏"/>
                <a:cs typeface="华文新魏"/>
              </a:rPr>
              <a:t>多种异构外围设备以标准的接口连接到系统</a:t>
            </a:r>
            <a:r>
              <a:rPr lang="zh-CN" altLang="en-US" dirty="0">
                <a:latin typeface="华文新魏"/>
                <a:ea typeface="华文新魏"/>
                <a:cs typeface="华文新魏"/>
              </a:rPr>
              <a:t>中</a:t>
            </a:r>
          </a:p>
          <a:p>
            <a:pPr lvl="2" algn="just" eaLnBrk="1" hangingPunct="1"/>
            <a:r>
              <a:rPr lang="zh-CN" altLang="zh-CN" dirty="0">
                <a:latin typeface="华文新魏"/>
                <a:ea typeface="华文新魏"/>
                <a:cs typeface="华文新魏"/>
              </a:rPr>
              <a:t>由</a:t>
            </a:r>
            <a:r>
              <a:rPr lang="zh-CN" altLang="zh-CN" dirty="0">
                <a:solidFill>
                  <a:srgbClr val="0000FF"/>
                </a:solidFill>
                <a:latin typeface="华文新魏"/>
                <a:ea typeface="华文新魏"/>
                <a:cs typeface="华文新魏"/>
              </a:rPr>
              <a:t>通道</a:t>
            </a:r>
            <a:r>
              <a:rPr lang="zh-CN" altLang="zh-CN" dirty="0">
                <a:solidFill>
                  <a:srgbClr val="FF0000"/>
                </a:solidFill>
                <a:latin typeface="华文新魏"/>
                <a:ea typeface="华文新魏"/>
                <a:cs typeface="华文新魏"/>
              </a:rPr>
              <a:t>来管理和控制</a:t>
            </a:r>
            <a:r>
              <a:rPr lang="en-US" altLang="zh-CN" dirty="0">
                <a:solidFill>
                  <a:srgbClr val="FF0000"/>
                </a:solidFill>
                <a:latin typeface="华文新魏"/>
                <a:ea typeface="华文新魏"/>
                <a:cs typeface="华文新魏"/>
              </a:rPr>
              <a:t>I/O</a:t>
            </a:r>
            <a:r>
              <a:rPr lang="zh-CN" altLang="zh-CN" dirty="0">
                <a:solidFill>
                  <a:srgbClr val="FF0000"/>
                </a:solidFill>
                <a:latin typeface="华文新魏"/>
                <a:ea typeface="华文新魏"/>
                <a:cs typeface="华文新魏"/>
              </a:rPr>
              <a:t>操作</a:t>
            </a:r>
            <a:r>
              <a:rPr lang="zh-CN" altLang="en-US" dirty="0">
                <a:latin typeface="华文新魏"/>
                <a:ea typeface="华文新魏"/>
                <a:cs typeface="华文新魏"/>
              </a:rPr>
              <a:t>，减少</a:t>
            </a:r>
            <a:r>
              <a:rPr lang="en-US" altLang="zh-CN" dirty="0">
                <a:latin typeface="华文新魏"/>
                <a:ea typeface="华文新魏"/>
                <a:cs typeface="华文新魏"/>
              </a:rPr>
              <a:t>CPU</a:t>
            </a:r>
            <a:r>
              <a:rPr lang="zh-CN" altLang="zh-CN" dirty="0">
                <a:latin typeface="华文新魏"/>
                <a:ea typeface="华文新魏"/>
                <a:cs typeface="华文新魏"/>
              </a:rPr>
              <a:t>对</a:t>
            </a:r>
            <a:r>
              <a:rPr lang="en-US" altLang="zh-CN" dirty="0">
                <a:latin typeface="华文新魏"/>
                <a:ea typeface="华文新魏"/>
                <a:cs typeface="华文新魏"/>
              </a:rPr>
              <a:t>I/O</a:t>
            </a:r>
            <a:r>
              <a:rPr lang="zh-CN" altLang="zh-CN" dirty="0">
                <a:latin typeface="华文新魏"/>
                <a:ea typeface="华文新魏"/>
                <a:cs typeface="华文新魏"/>
              </a:rPr>
              <a:t>操作的干预，实现</a:t>
            </a:r>
            <a:endParaRPr lang="en-US" altLang="zh-CN" dirty="0">
              <a:latin typeface="华文新魏"/>
              <a:ea typeface="华文新魏"/>
              <a:cs typeface="华文新魏"/>
            </a:endParaRPr>
          </a:p>
          <a:p>
            <a:pPr lvl="3" algn="just" eaLnBrk="1" hangingPunct="1"/>
            <a:r>
              <a:rPr lang="zh-CN" altLang="zh-CN" dirty="0">
                <a:latin typeface="华文新魏"/>
                <a:ea typeface="华文新魏"/>
                <a:cs typeface="华文新魏"/>
              </a:rPr>
              <a:t>设备和</a:t>
            </a:r>
            <a:r>
              <a:rPr lang="en-US" altLang="zh-CN" dirty="0">
                <a:latin typeface="华文新魏"/>
                <a:ea typeface="华文新魏"/>
                <a:cs typeface="华文新魏"/>
              </a:rPr>
              <a:t>CPU</a:t>
            </a:r>
            <a:r>
              <a:rPr lang="zh-CN" altLang="zh-CN" dirty="0">
                <a:latin typeface="华文新魏"/>
                <a:ea typeface="华文新魏"/>
                <a:cs typeface="华文新魏"/>
              </a:rPr>
              <a:t>并行操作 </a:t>
            </a:r>
            <a:endParaRPr lang="en-US" altLang="zh-CN" dirty="0">
              <a:latin typeface="华文新魏"/>
              <a:ea typeface="华文新魏"/>
              <a:cs typeface="华文新魏"/>
            </a:endParaRPr>
          </a:p>
          <a:p>
            <a:pPr lvl="3" algn="just" eaLnBrk="1" hangingPunct="1"/>
            <a:r>
              <a:rPr lang="zh-CN" altLang="zh-CN" dirty="0">
                <a:latin typeface="华文新魏"/>
                <a:ea typeface="华文新魏"/>
                <a:cs typeface="华文新魏"/>
              </a:rPr>
              <a:t>通道之间并行操作</a:t>
            </a:r>
            <a:endParaRPr lang="en-US" altLang="zh-CN" dirty="0">
              <a:latin typeface="华文新魏"/>
              <a:ea typeface="华文新魏"/>
              <a:cs typeface="华文新魏"/>
            </a:endParaRPr>
          </a:p>
          <a:p>
            <a:pPr lvl="3" algn="just" eaLnBrk="1" hangingPunct="1"/>
            <a:r>
              <a:rPr lang="zh-CN" altLang="zh-CN" dirty="0">
                <a:latin typeface="华文新魏"/>
                <a:ea typeface="华文新魏"/>
                <a:cs typeface="华文新魏"/>
              </a:rPr>
              <a:t>设备之间并行操作 </a:t>
            </a:r>
            <a:endParaRPr lang="en-US" altLang="zh-CN" dirty="0">
              <a:latin typeface="华文新魏"/>
              <a:ea typeface="华文新魏"/>
              <a:cs typeface="华文新魏"/>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14</a:t>
            </a:fld>
            <a:endParaRPr lang="en-US" altLang="zh-CN" dirty="0"/>
          </a:p>
        </p:txBody>
      </p:sp>
      <p:pic>
        <p:nvPicPr>
          <p:cNvPr id="5" name="图片 4">
            <a:extLst>
              <a:ext uri="{FF2B5EF4-FFF2-40B4-BE49-F238E27FC236}">
                <a16:creationId xmlns:a16="http://schemas.microsoft.com/office/drawing/2014/main" id="{3B40BFEA-E96E-B24F-8FE2-3B85303000EF}"/>
              </a:ext>
            </a:extLst>
          </p:cNvPr>
          <p:cNvPicPr>
            <a:picLocks noChangeAspect="1"/>
          </p:cNvPicPr>
          <p:nvPr/>
        </p:nvPicPr>
        <p:blipFill>
          <a:blip r:embed="rId2"/>
          <a:stretch>
            <a:fillRect/>
          </a:stretch>
        </p:blipFill>
        <p:spPr>
          <a:xfrm>
            <a:off x="4434358" y="3753217"/>
            <a:ext cx="4030796" cy="2484095"/>
          </a:xfrm>
          <a:prstGeom prst="rect">
            <a:avLst/>
          </a:prstGeom>
        </p:spPr>
      </p:pic>
    </p:spTree>
    <p:extLst>
      <p:ext uri="{BB962C8B-B14F-4D97-AF65-F5344CB8AC3E}">
        <p14:creationId xmlns:p14="http://schemas.microsoft.com/office/powerpoint/2010/main" val="4179323692"/>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通道结构设计及操作过程</a:t>
            </a:r>
            <a:endParaRPr kumimoji="1" lang="zh-CN" altLang="en-US" dirty="0"/>
          </a:p>
        </p:txBody>
      </p:sp>
      <p:sp>
        <p:nvSpPr>
          <p:cNvPr id="3" name="内容占位符 2"/>
          <p:cNvSpPr>
            <a:spLocks noGrp="1"/>
          </p:cNvSpPr>
          <p:nvPr>
            <p:ph idx="1"/>
          </p:nvPr>
        </p:nvSpPr>
        <p:spPr>
          <a:xfrm>
            <a:off x="179512" y="1268760"/>
            <a:ext cx="8856984" cy="5184576"/>
          </a:xfrm>
        </p:spPr>
        <p:txBody>
          <a:bodyPr/>
          <a:lstStyle/>
          <a:p>
            <a:pPr algn="just" eaLnBrk="1" hangingPunct="1"/>
            <a:r>
              <a:rPr lang="zh-CN" altLang="zh-CN" dirty="0">
                <a:solidFill>
                  <a:srgbClr val="0000FF"/>
                </a:solidFill>
              </a:rPr>
              <a:t>主机</a:t>
            </a:r>
            <a:r>
              <a:rPr lang="zh-CN" altLang="zh-CN" dirty="0"/>
              <a:t>、</a:t>
            </a:r>
            <a:r>
              <a:rPr lang="zh-CN" altLang="zh-CN" dirty="0">
                <a:solidFill>
                  <a:srgbClr val="0000FF"/>
                </a:solidFill>
              </a:rPr>
              <a:t>通道</a:t>
            </a:r>
            <a:r>
              <a:rPr lang="zh-CN" altLang="zh-CN" dirty="0"/>
              <a:t>、</a:t>
            </a:r>
            <a:r>
              <a:rPr lang="zh-CN" altLang="zh-CN" dirty="0">
                <a:solidFill>
                  <a:srgbClr val="0000FF"/>
                </a:solidFill>
              </a:rPr>
              <a:t>控制器</a:t>
            </a:r>
            <a:r>
              <a:rPr lang="zh-CN" altLang="zh-CN" dirty="0"/>
              <a:t>和</a:t>
            </a:r>
            <a:r>
              <a:rPr lang="zh-CN" altLang="zh-CN" dirty="0">
                <a:solidFill>
                  <a:srgbClr val="0000FF"/>
                </a:solidFill>
              </a:rPr>
              <a:t>设备</a:t>
            </a:r>
            <a:r>
              <a:rPr lang="zh-CN" altLang="zh-CN" dirty="0"/>
              <a:t>之间</a:t>
            </a:r>
            <a:r>
              <a:rPr lang="zh-CN" altLang="en-US" dirty="0"/>
              <a:t>采用</a:t>
            </a:r>
            <a:r>
              <a:rPr lang="zh-CN" altLang="zh-CN" dirty="0">
                <a:solidFill>
                  <a:srgbClr val="FF0000"/>
                </a:solidFill>
              </a:rPr>
              <a:t>四级连接</a:t>
            </a:r>
            <a:r>
              <a:rPr lang="zh-CN" altLang="zh-CN" dirty="0"/>
              <a:t>，</a:t>
            </a:r>
            <a:r>
              <a:rPr lang="zh-CN" altLang="zh-CN" dirty="0">
                <a:solidFill>
                  <a:srgbClr val="FF0000"/>
                </a:solidFill>
              </a:rPr>
              <a:t>实施三级控制 </a:t>
            </a:r>
            <a:endParaRPr lang="en-US" altLang="zh-CN" dirty="0">
              <a:solidFill>
                <a:srgbClr val="FF0000"/>
              </a:solidFill>
            </a:endParaRPr>
          </a:p>
          <a:p>
            <a:pPr lvl="1" algn="just" eaLnBrk="1" hangingPunct="1"/>
            <a:r>
              <a:rPr lang="zh-CN" altLang="en-US" dirty="0">
                <a:solidFill>
                  <a:srgbClr val="0000FF"/>
                </a:solidFill>
              </a:rPr>
              <a:t>连接：</a:t>
            </a:r>
            <a:r>
              <a:rPr lang="zh-CN" altLang="en-US" dirty="0"/>
              <a:t>一</a:t>
            </a:r>
            <a:r>
              <a:rPr lang="zh-CN" altLang="zh-CN" dirty="0"/>
              <a:t>个</a:t>
            </a:r>
            <a:r>
              <a:rPr lang="en-US" altLang="zh-CN" dirty="0"/>
              <a:t>CPU</a:t>
            </a:r>
            <a:r>
              <a:rPr lang="zh-CN" altLang="zh-CN" dirty="0"/>
              <a:t>通常可以连接若干通道，一个通道可以连接若干控制器，一个控制器可以连接若干设备</a:t>
            </a:r>
            <a:endParaRPr lang="en-US" altLang="zh-CN" dirty="0"/>
          </a:p>
          <a:p>
            <a:pPr lvl="1" algn="just" eaLnBrk="1" hangingPunct="1"/>
            <a:r>
              <a:rPr lang="zh-CN" altLang="en-US" dirty="0">
                <a:solidFill>
                  <a:srgbClr val="0000FF"/>
                </a:solidFill>
              </a:rPr>
              <a:t>控制：</a:t>
            </a:r>
            <a:r>
              <a:rPr lang="en-US" altLang="zh-CN" dirty="0"/>
              <a:t>CPU</a:t>
            </a:r>
            <a:r>
              <a:rPr lang="zh-CN" altLang="zh-CN" dirty="0"/>
              <a:t>通过执行</a:t>
            </a:r>
            <a:r>
              <a:rPr lang="en-US" altLang="zh-CN" dirty="0">
                <a:solidFill>
                  <a:srgbClr val="0000FF"/>
                </a:solidFill>
              </a:rPr>
              <a:t>I/O</a:t>
            </a:r>
            <a:r>
              <a:rPr lang="zh-CN" altLang="zh-CN" dirty="0">
                <a:solidFill>
                  <a:srgbClr val="0000FF"/>
                </a:solidFill>
              </a:rPr>
              <a:t>指令</a:t>
            </a:r>
            <a:r>
              <a:rPr lang="zh-CN" altLang="zh-CN" dirty="0"/>
              <a:t>对通道实施控制，通道通过执行</a:t>
            </a:r>
            <a:r>
              <a:rPr lang="zh-CN" altLang="zh-CN" dirty="0">
                <a:solidFill>
                  <a:srgbClr val="0000FF"/>
                </a:solidFill>
              </a:rPr>
              <a:t>通道命令</a:t>
            </a:r>
            <a:r>
              <a:rPr lang="zh-CN" altLang="zh-CN" dirty="0"/>
              <a:t>对控制器实施控制，控制器发出</a:t>
            </a:r>
            <a:r>
              <a:rPr lang="zh-CN" altLang="zh-CN" dirty="0">
                <a:solidFill>
                  <a:srgbClr val="0000FF"/>
                </a:solidFill>
              </a:rPr>
              <a:t>动作序列</a:t>
            </a:r>
            <a:r>
              <a:rPr lang="zh-CN" altLang="zh-CN" dirty="0"/>
              <a:t>对设备实施控制，设备执行相应</a:t>
            </a:r>
            <a:r>
              <a:rPr lang="en-US" altLang="zh-CN" dirty="0"/>
              <a:t>I/O</a:t>
            </a:r>
            <a:r>
              <a:rPr lang="zh-CN" altLang="zh-CN" dirty="0"/>
              <a:t>操作</a:t>
            </a:r>
            <a:endParaRPr lang="en-US" altLang="zh-CN" dirty="0">
              <a:latin typeface="华文新魏"/>
              <a:ea typeface="华文新魏"/>
              <a:cs typeface="华文新魏"/>
            </a:endParaRPr>
          </a:p>
          <a:p>
            <a:pPr algn="just" eaLnBrk="1" hangingPunct="1"/>
            <a:r>
              <a:rPr lang="zh-CN" altLang="en-US" dirty="0">
                <a:latin typeface="华文新魏"/>
                <a:cs typeface="华文新魏"/>
              </a:rPr>
              <a:t>基于通道的</a:t>
            </a:r>
            <a:r>
              <a:rPr lang="en-US" altLang="zh-CN" dirty="0">
                <a:latin typeface="华文新魏"/>
                <a:cs typeface="华文新魏"/>
              </a:rPr>
              <a:t>I/O</a:t>
            </a:r>
            <a:r>
              <a:rPr lang="zh-CN" altLang="en-US" dirty="0">
                <a:latin typeface="华文新魏"/>
                <a:cs typeface="华文新魏"/>
              </a:rPr>
              <a:t>操作过程</a:t>
            </a:r>
            <a:endParaRPr lang="en-US" altLang="zh-CN" dirty="0">
              <a:latin typeface="华文新魏"/>
              <a:cs typeface="华文新魏"/>
            </a:endParaRPr>
          </a:p>
          <a:p>
            <a:pPr lvl="1" algn="just" eaLnBrk="1" hangingPunct="1"/>
            <a:r>
              <a:rPr lang="en-US" altLang="zh-CN" dirty="0"/>
              <a:t>CPU</a:t>
            </a:r>
            <a:r>
              <a:rPr lang="zh-CN" altLang="en-US" dirty="0"/>
              <a:t>在执行主程序时遇到</a:t>
            </a:r>
            <a:r>
              <a:rPr lang="en-US" altLang="zh-CN" dirty="0"/>
              <a:t>I/O</a:t>
            </a:r>
            <a:r>
              <a:rPr lang="zh-CN" altLang="en-US" dirty="0"/>
              <a:t>请求，</a:t>
            </a:r>
            <a:r>
              <a:rPr lang="zh-CN" altLang="en-US" dirty="0">
                <a:solidFill>
                  <a:srgbClr val="FF0000"/>
                </a:solidFill>
              </a:rPr>
              <a:t>启动指定通道上选址的设备</a:t>
            </a:r>
            <a:endParaRPr lang="en-US" altLang="zh-CN" dirty="0">
              <a:solidFill>
                <a:srgbClr val="FF0000"/>
              </a:solidFill>
            </a:endParaRPr>
          </a:p>
          <a:p>
            <a:pPr lvl="2" algn="just" eaLnBrk="1" hangingPunct="1"/>
            <a:r>
              <a:rPr lang="zh-CN" altLang="en-US" dirty="0">
                <a:latin typeface="华文新魏"/>
                <a:ea typeface="华文新魏"/>
                <a:cs typeface="华文新魏"/>
              </a:rPr>
              <a:t>一旦启动成功，通道开始控制外围设备进行操作</a:t>
            </a:r>
            <a:endParaRPr lang="en-US" altLang="zh-CN" dirty="0">
              <a:latin typeface="华文新魏"/>
              <a:ea typeface="华文新魏"/>
              <a:cs typeface="华文新魏"/>
            </a:endParaRPr>
          </a:p>
          <a:p>
            <a:pPr lvl="1" algn="just" eaLnBrk="1" hangingPunct="1"/>
            <a:r>
              <a:rPr lang="en-US" altLang="zh-CN" dirty="0"/>
              <a:t>CPU</a:t>
            </a:r>
            <a:r>
              <a:rPr lang="zh-CN" altLang="en-US" dirty="0"/>
              <a:t>可执行其他任务并与通道并行工作，直到</a:t>
            </a:r>
            <a:r>
              <a:rPr lang="en-US" altLang="zh-CN" dirty="0"/>
              <a:t>I/O</a:t>
            </a:r>
            <a:r>
              <a:rPr lang="zh-CN" altLang="en-US" dirty="0"/>
              <a:t>操作完成</a:t>
            </a:r>
            <a:endParaRPr lang="en-US" altLang="zh-CN" dirty="0"/>
          </a:p>
          <a:p>
            <a:pPr lvl="2" algn="just" eaLnBrk="1" hangingPunct="1"/>
            <a:r>
              <a:rPr lang="zh-CN" altLang="en-US" dirty="0">
                <a:solidFill>
                  <a:srgbClr val="FF0000"/>
                </a:solidFill>
                <a:latin typeface="华文新魏"/>
                <a:ea typeface="华文新魏"/>
                <a:cs typeface="华文新魏"/>
              </a:rPr>
              <a:t>通道发出</a:t>
            </a:r>
            <a:r>
              <a:rPr lang="zh-CN" altLang="en-US" dirty="0">
                <a:solidFill>
                  <a:srgbClr val="0000FF"/>
                </a:solidFill>
                <a:latin typeface="华文新魏"/>
                <a:ea typeface="华文新魏"/>
                <a:cs typeface="华文新魏"/>
              </a:rPr>
              <a:t>操作结束中断</a:t>
            </a:r>
            <a:r>
              <a:rPr lang="zh-CN" altLang="en-US" dirty="0">
                <a:solidFill>
                  <a:srgbClr val="FF0000"/>
                </a:solidFill>
                <a:latin typeface="华文新魏"/>
                <a:ea typeface="华文新魏"/>
                <a:cs typeface="华文新魏"/>
              </a:rPr>
              <a:t>时，</a:t>
            </a:r>
            <a:r>
              <a:rPr lang="en-US" altLang="zh-CN" dirty="0">
                <a:solidFill>
                  <a:srgbClr val="FF0000"/>
                </a:solidFill>
                <a:latin typeface="华文新魏"/>
                <a:ea typeface="华文新魏"/>
                <a:cs typeface="华文新魏"/>
              </a:rPr>
              <a:t>CPU</a:t>
            </a:r>
            <a:r>
              <a:rPr lang="zh-CN" altLang="en-US" dirty="0">
                <a:solidFill>
                  <a:srgbClr val="FF0000"/>
                </a:solidFill>
                <a:latin typeface="华文新魏"/>
                <a:ea typeface="华文新魏"/>
                <a:cs typeface="华文新魏"/>
              </a:rPr>
              <a:t>才停止当前工作</a:t>
            </a:r>
            <a:r>
              <a:rPr lang="zh-CN" altLang="en-US" dirty="0">
                <a:latin typeface="华文新魏"/>
                <a:ea typeface="华文新魏"/>
                <a:cs typeface="华文新魏"/>
              </a:rPr>
              <a:t>，转向处理</a:t>
            </a:r>
            <a:r>
              <a:rPr lang="en-US" altLang="zh-CN" dirty="0">
                <a:latin typeface="华文新魏"/>
                <a:ea typeface="华文新魏"/>
                <a:cs typeface="华文新魏"/>
              </a:rPr>
              <a:t>I/O</a:t>
            </a:r>
            <a:r>
              <a:rPr lang="zh-CN" altLang="en-US" dirty="0">
                <a:latin typeface="华文新魏"/>
                <a:ea typeface="华文新魏"/>
                <a:cs typeface="华文新魏"/>
              </a:rPr>
              <a:t>操作结束事件</a:t>
            </a:r>
            <a:endParaRPr kumimoji="1" lang="zh-CN" altLang="en-US" dirty="0">
              <a:latin typeface="华文新魏"/>
              <a:ea typeface="华文新魏"/>
              <a:cs typeface="华文新魏"/>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15</a:t>
            </a:fld>
            <a:endParaRPr lang="en-US" altLang="zh-CN" dirty="0"/>
          </a:p>
        </p:txBody>
      </p:sp>
    </p:spTree>
    <p:extLst>
      <p:ext uri="{BB962C8B-B14F-4D97-AF65-F5344CB8AC3E}">
        <p14:creationId xmlns:p14="http://schemas.microsoft.com/office/powerpoint/2010/main" val="1970364658"/>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华文新魏" charset="0"/>
                <a:ea typeface="华文新魏" charset="0"/>
                <a:cs typeface="华文新魏" charset="0"/>
              </a:rPr>
              <a:t>I/O</a:t>
            </a:r>
            <a:r>
              <a:rPr lang="zh-CN" altLang="en-US" dirty="0">
                <a:latin typeface="华文新魏" charset="0"/>
                <a:ea typeface="华文新魏" charset="0"/>
                <a:cs typeface="华文新魏" charset="0"/>
              </a:rPr>
              <a:t>设备控制器</a:t>
            </a:r>
            <a:endParaRPr kumimoji="1" lang="zh-CN" altLang="en-US" dirty="0"/>
          </a:p>
        </p:txBody>
      </p:sp>
      <p:sp>
        <p:nvSpPr>
          <p:cNvPr id="3" name="内容占位符 2"/>
          <p:cNvSpPr>
            <a:spLocks noGrp="1"/>
          </p:cNvSpPr>
          <p:nvPr>
            <p:ph idx="1"/>
          </p:nvPr>
        </p:nvSpPr>
        <p:spPr>
          <a:xfrm>
            <a:off x="179512" y="1268760"/>
            <a:ext cx="8856984" cy="5112568"/>
          </a:xfrm>
        </p:spPr>
        <p:txBody>
          <a:bodyPr/>
          <a:lstStyle/>
          <a:p>
            <a:pPr eaLnBrk="1" hangingPunct="1"/>
            <a:r>
              <a:rPr lang="zh-CN" altLang="en-US" dirty="0">
                <a:latin typeface="华文新魏" charset="0"/>
                <a:ea typeface="华文新魏" charset="0"/>
                <a:cs typeface="华文新魏" charset="0"/>
              </a:rPr>
              <a:t>设备控制器或适配器指</a:t>
            </a:r>
            <a:r>
              <a:rPr lang="en-US" altLang="zh-CN" dirty="0">
                <a:solidFill>
                  <a:srgbClr val="FF0000"/>
                </a:solidFill>
                <a:latin typeface="华文新魏" charset="0"/>
                <a:ea typeface="华文新魏" charset="0"/>
                <a:cs typeface="华文新魏" charset="0"/>
              </a:rPr>
              <a:t>I/O</a:t>
            </a:r>
            <a:r>
              <a:rPr lang="zh-CN" altLang="en-US" dirty="0">
                <a:solidFill>
                  <a:srgbClr val="FF0000"/>
                </a:solidFill>
                <a:latin typeface="华文新魏" charset="0"/>
                <a:ea typeface="华文新魏" charset="0"/>
                <a:cs typeface="华文新魏" charset="0"/>
              </a:rPr>
              <a:t>设备的电子部件</a:t>
            </a:r>
            <a:endParaRPr lang="en-US" altLang="zh-CN" dirty="0">
              <a:solidFill>
                <a:srgbClr val="FF0000"/>
              </a:solidFill>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是可插入主板扩充槽的</a:t>
            </a:r>
            <a:r>
              <a:rPr lang="zh-CN" altLang="en-US" dirty="0">
                <a:solidFill>
                  <a:srgbClr val="0000FF"/>
                </a:solidFill>
                <a:latin typeface="华文新魏" charset="0"/>
                <a:ea typeface="华文新魏" charset="0"/>
                <a:cs typeface="华文新魏" charset="0"/>
              </a:rPr>
              <a:t>印刷电路板</a:t>
            </a:r>
            <a:endParaRPr lang="en-US" altLang="zh-CN" dirty="0">
              <a:solidFill>
                <a:srgbClr val="0000FF"/>
              </a:solidFill>
              <a:latin typeface="华文新魏" charset="0"/>
              <a:ea typeface="华文新魏" charset="0"/>
              <a:cs typeface="华文新魏" charset="0"/>
            </a:endParaRPr>
          </a:p>
          <a:p>
            <a:pPr lvl="1" eaLnBrk="1" hangingPunct="1"/>
            <a:r>
              <a:rPr lang="zh-CN" altLang="en-US" dirty="0">
                <a:solidFill>
                  <a:srgbClr val="FF0000"/>
                </a:solidFill>
                <a:latin typeface="华文新魏" charset="0"/>
                <a:ea typeface="华文新魏" charset="0"/>
                <a:cs typeface="华文新魏" charset="0"/>
              </a:rPr>
              <a:t>机械部件则是设备本身</a:t>
            </a:r>
          </a:p>
          <a:p>
            <a:pPr lvl="2" eaLnBrk="1" hangingPunct="1"/>
            <a:r>
              <a:rPr lang="zh-CN" altLang="en-US" dirty="0">
                <a:latin typeface="华文新魏" charset="0"/>
                <a:ea typeface="华文新魏" charset="0"/>
                <a:cs typeface="华文新魏" charset="0"/>
              </a:rPr>
              <a:t>例如，</a:t>
            </a:r>
            <a:r>
              <a:rPr lang="en-US" altLang="zh-CN" dirty="0">
                <a:latin typeface="华文新魏" charset="0"/>
                <a:ea typeface="华文新魏" charset="0"/>
                <a:cs typeface="华文新魏" charset="0"/>
              </a:rPr>
              <a:t>IDE</a:t>
            </a:r>
            <a:r>
              <a:rPr lang="zh-CN" altLang="en-US" dirty="0">
                <a:latin typeface="华文新魏" charset="0"/>
                <a:ea typeface="华文新魏" charset="0"/>
                <a:cs typeface="华文新魏" charset="0"/>
              </a:rPr>
              <a:t>接口设备、</a:t>
            </a:r>
            <a:r>
              <a:rPr lang="en-US" altLang="zh-CN" dirty="0">
                <a:latin typeface="华文新魏" charset="0"/>
                <a:ea typeface="华文新魏" charset="0"/>
                <a:cs typeface="华文新魏" charset="0"/>
              </a:rPr>
              <a:t>SCSI</a:t>
            </a:r>
            <a:r>
              <a:rPr lang="zh-CN" altLang="en-US" dirty="0">
                <a:latin typeface="华文新魏" charset="0"/>
                <a:ea typeface="华文新魏" charset="0"/>
                <a:cs typeface="华文新魏" charset="0"/>
              </a:rPr>
              <a:t>接口设备</a:t>
            </a:r>
            <a:endParaRPr lang="en-US" altLang="zh-CN" dirty="0">
              <a:latin typeface="华文新魏" charset="0"/>
              <a:ea typeface="华文新魏" charset="0"/>
              <a:cs typeface="华文新魏" charset="0"/>
            </a:endParaRPr>
          </a:p>
          <a:p>
            <a:pPr lvl="1" eaLnBrk="1" hangingPunct="1"/>
            <a:r>
              <a:rPr lang="zh-CN" altLang="zh-CN" dirty="0">
                <a:solidFill>
                  <a:srgbClr val="0000FF"/>
                </a:solidFill>
              </a:rPr>
              <a:t>控制器卡</a:t>
            </a:r>
            <a:r>
              <a:rPr lang="zh-CN" altLang="zh-CN" dirty="0"/>
              <a:t>上一般都有</a:t>
            </a:r>
            <a:r>
              <a:rPr lang="zh-CN" altLang="zh-CN" dirty="0">
                <a:solidFill>
                  <a:srgbClr val="0000FF"/>
                </a:solidFill>
              </a:rPr>
              <a:t>接线器</a:t>
            </a:r>
            <a:r>
              <a:rPr lang="zh-CN" altLang="zh-CN" dirty="0"/>
              <a:t>，与设备相连的电缆线相接</a:t>
            </a:r>
            <a:endParaRPr lang="en-US" altLang="zh-CN" dirty="0"/>
          </a:p>
          <a:p>
            <a:pPr lvl="2" eaLnBrk="1" hangingPunct="1"/>
            <a:r>
              <a:rPr lang="zh-CN" altLang="zh-CN" dirty="0">
                <a:latin typeface="华文新魏" charset="0"/>
                <a:ea typeface="华文新魏" charset="0"/>
                <a:cs typeface="华文新魏" charset="0"/>
              </a:rPr>
              <a:t>许多控制器可以控制两个或更多同类设备 </a:t>
            </a:r>
            <a:endParaRPr lang="en-US" altLang="zh-CN" dirty="0">
              <a:latin typeface="华文新魏" charset="0"/>
              <a:ea typeface="华文新魏" charset="0"/>
              <a:cs typeface="华文新魏" charset="0"/>
            </a:endParaRPr>
          </a:p>
          <a:p>
            <a:pPr eaLnBrk="1" hangingPunct="1"/>
            <a:r>
              <a:rPr lang="zh-CN" altLang="en-US" dirty="0">
                <a:latin typeface="华文新魏" charset="0"/>
                <a:ea typeface="华文新魏" charset="0"/>
                <a:cs typeface="华文新魏" charset="0"/>
              </a:rPr>
              <a:t>操作系统与控制器打交道，而不直接与设备交互</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微机和小型机采用</a:t>
            </a:r>
            <a:r>
              <a:rPr lang="zh-CN" altLang="en-US" dirty="0">
                <a:solidFill>
                  <a:srgbClr val="FF0000"/>
                </a:solidFill>
                <a:latin typeface="华文新魏" charset="0"/>
                <a:ea typeface="华文新魏" charset="0"/>
                <a:cs typeface="华文新魏" charset="0"/>
              </a:rPr>
              <a:t>单总线</a:t>
            </a:r>
            <a:r>
              <a:rPr lang="zh-CN" altLang="en-US" dirty="0">
                <a:latin typeface="华文新魏" charset="0"/>
                <a:ea typeface="华文新魏" charset="0"/>
                <a:cs typeface="华文新魏" charset="0"/>
              </a:rPr>
              <a:t>模型，实现</a:t>
            </a:r>
            <a:r>
              <a:rPr lang="en-US" altLang="zh-CN" dirty="0">
                <a:latin typeface="华文新魏" charset="0"/>
                <a:ea typeface="华文新魏" charset="0"/>
                <a:cs typeface="华文新魏" charset="0"/>
              </a:rPr>
              <a:t>CPU</a:t>
            </a:r>
            <a:r>
              <a:rPr lang="zh-CN" altLang="en-US" dirty="0">
                <a:latin typeface="华文新魏" charset="0"/>
                <a:ea typeface="华文新魏" charset="0"/>
                <a:cs typeface="华文新魏" charset="0"/>
              </a:rPr>
              <a:t>和控制器间的数据传送</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中、大型机则采用</a:t>
            </a:r>
            <a:r>
              <a:rPr lang="zh-CN" altLang="en-US" dirty="0">
                <a:solidFill>
                  <a:srgbClr val="FF0000"/>
                </a:solidFill>
                <a:latin typeface="华文新魏" charset="0"/>
                <a:ea typeface="华文新魏" charset="0"/>
                <a:cs typeface="华文新魏" charset="0"/>
              </a:rPr>
              <a:t>多总线结构</a:t>
            </a:r>
            <a:r>
              <a:rPr lang="zh-CN" altLang="en-US" dirty="0">
                <a:latin typeface="华文新魏" charset="0"/>
                <a:ea typeface="华文新魏" charset="0"/>
                <a:cs typeface="华文新魏" charset="0"/>
              </a:rPr>
              <a:t>和</a:t>
            </a:r>
            <a:r>
              <a:rPr lang="zh-CN" altLang="en-US" dirty="0">
                <a:solidFill>
                  <a:srgbClr val="FF0000"/>
                </a:solidFill>
                <a:latin typeface="华文新魏" charset="0"/>
                <a:ea typeface="华文新魏" charset="0"/>
                <a:cs typeface="华文新魏" charset="0"/>
              </a:rPr>
              <a:t>多通道</a:t>
            </a:r>
            <a:r>
              <a:rPr lang="zh-CN" altLang="en-US" dirty="0">
                <a:latin typeface="华文新魏" charset="0"/>
                <a:ea typeface="华文新魏" charset="0"/>
                <a:cs typeface="华文新魏" charset="0"/>
              </a:rPr>
              <a:t>方式，以提高并行操作程度</a:t>
            </a:r>
          </a:p>
          <a:p>
            <a:pPr lvl="2" eaLnBrk="1" hangingPunct="1"/>
            <a:endParaRPr lang="zh-CN" altLang="en-US" dirty="0">
              <a:latin typeface="华文新魏" charset="0"/>
              <a:ea typeface="华文新魏" charset="0"/>
              <a:cs typeface="华文新魏" charset="0"/>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16</a:t>
            </a:fld>
            <a:endParaRPr lang="en-US" altLang="zh-CN" dirty="0"/>
          </a:p>
        </p:txBody>
      </p:sp>
    </p:spTree>
    <p:extLst>
      <p:ext uri="{BB962C8B-B14F-4D97-AF65-F5344CB8AC3E}">
        <p14:creationId xmlns:p14="http://schemas.microsoft.com/office/powerpoint/2010/main" val="2745347951"/>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设备控制器与设备关系</a:t>
            </a:r>
            <a:endParaRPr kumimoji="1" lang="zh-CN" altLang="en-US" dirty="0"/>
          </a:p>
        </p:txBody>
      </p:sp>
      <p:sp>
        <p:nvSpPr>
          <p:cNvPr id="3" name="内容占位符 2"/>
          <p:cNvSpPr>
            <a:spLocks noGrp="1"/>
          </p:cNvSpPr>
          <p:nvPr>
            <p:ph idx="1"/>
          </p:nvPr>
        </p:nvSpPr>
        <p:spPr>
          <a:xfrm>
            <a:off x="179512" y="1268760"/>
            <a:ext cx="8856984" cy="4968552"/>
          </a:xfrm>
        </p:spPr>
        <p:txBody>
          <a:bodyPr/>
          <a:lstStyle/>
          <a:p>
            <a:pPr eaLnBrk="1" hangingPunct="1"/>
            <a:r>
              <a:rPr lang="zh-CN" altLang="zh-CN" dirty="0"/>
              <a:t>控制器和设备之间的接口是一种</a:t>
            </a:r>
            <a:r>
              <a:rPr lang="zh-CN" altLang="zh-CN" dirty="0">
                <a:solidFill>
                  <a:srgbClr val="0000FF"/>
                </a:solidFill>
              </a:rPr>
              <a:t>低级接口</a:t>
            </a:r>
            <a:r>
              <a:rPr lang="zh-CN" altLang="zh-CN" dirty="0"/>
              <a:t> </a:t>
            </a:r>
            <a:endParaRPr lang="en-US" altLang="zh-CN" dirty="0"/>
          </a:p>
          <a:p>
            <a:pPr eaLnBrk="1" hangingPunct="1"/>
            <a:r>
              <a:rPr lang="zh-CN" altLang="en-US" dirty="0">
                <a:latin typeface="华文新魏" charset="0"/>
                <a:ea typeface="华文新魏" charset="0"/>
                <a:cs typeface="华文新魏" charset="0"/>
              </a:rPr>
              <a:t>举例：磁盘格式化为每个扇区</a:t>
            </a:r>
            <a:r>
              <a:rPr lang="en-US" altLang="zh-CN" dirty="0">
                <a:latin typeface="华文新魏" charset="0"/>
                <a:ea typeface="华文新魏" charset="0"/>
                <a:cs typeface="华文新魏" charset="0"/>
              </a:rPr>
              <a:t>512</a:t>
            </a:r>
            <a:r>
              <a:rPr lang="zh-CN" altLang="en-US" dirty="0">
                <a:latin typeface="华文新魏" charset="0"/>
                <a:ea typeface="华文新魏" charset="0"/>
                <a:cs typeface="华文新魏" charset="0"/>
              </a:rPr>
              <a:t>比特，其读取过程如下</a:t>
            </a:r>
            <a:endParaRPr lang="en-US" altLang="zh-CN" dirty="0">
              <a:latin typeface="华文新魏" charset="0"/>
              <a:ea typeface="华文新魏" charset="0"/>
              <a:cs typeface="华文新魏" charset="0"/>
            </a:endParaRPr>
          </a:p>
          <a:p>
            <a:pPr lvl="1" eaLnBrk="1" hangingPunct="1"/>
            <a:r>
              <a:rPr lang="zh-CN" altLang="zh-CN" dirty="0">
                <a:latin typeface="华文新魏" charset="0"/>
                <a:ea typeface="华文新魏" charset="0"/>
                <a:cs typeface="华文新魏" charset="0"/>
              </a:rPr>
              <a:t>从磁盘读出来的是</a:t>
            </a:r>
            <a:r>
              <a:rPr lang="zh-CN" altLang="zh-CN" dirty="0">
                <a:solidFill>
                  <a:srgbClr val="0000FF"/>
                </a:solidFill>
                <a:latin typeface="华文新魏" charset="0"/>
                <a:ea typeface="华文新魏" charset="0"/>
                <a:cs typeface="华文新魏" charset="0"/>
              </a:rPr>
              <a:t>字位串</a:t>
            </a:r>
            <a:r>
              <a:rPr lang="zh-CN" altLang="zh-CN" dirty="0">
                <a:latin typeface="华文新魏" charset="0"/>
                <a:ea typeface="华文新魏" charset="0"/>
                <a:cs typeface="华文新魏" charset="0"/>
              </a:rPr>
              <a:t>，以</a:t>
            </a:r>
            <a:r>
              <a:rPr lang="zh-CN" altLang="zh-CN" dirty="0">
                <a:solidFill>
                  <a:srgbClr val="0000FF"/>
                </a:solidFill>
                <a:latin typeface="华文新魏" charset="0"/>
                <a:ea typeface="华文新魏" charset="0"/>
                <a:cs typeface="华文新魏" charset="0"/>
              </a:rPr>
              <a:t>头标</a:t>
            </a:r>
            <a:r>
              <a:rPr lang="zh-CN" altLang="zh-CN" dirty="0">
                <a:latin typeface="华文新魏" charset="0"/>
                <a:ea typeface="华文新魏" charset="0"/>
                <a:cs typeface="华文新魏" charset="0"/>
              </a:rPr>
              <a:t>开始，随后是</a:t>
            </a:r>
            <a:r>
              <a:rPr lang="zh-CN" altLang="zh-CN" dirty="0">
                <a:solidFill>
                  <a:srgbClr val="0000FF"/>
                </a:solidFill>
                <a:latin typeface="华文新魏" charset="0"/>
                <a:ea typeface="华文新魏" charset="0"/>
                <a:cs typeface="华文新魏" charset="0"/>
              </a:rPr>
              <a:t>扇区</a:t>
            </a:r>
            <a:r>
              <a:rPr lang="zh-CN" altLang="zh-CN" dirty="0">
                <a:latin typeface="华文新魏" charset="0"/>
                <a:ea typeface="华文新魏" charset="0"/>
                <a:cs typeface="华文新魏" charset="0"/>
              </a:rPr>
              <a:t>的</a:t>
            </a:r>
            <a:r>
              <a:rPr lang="en-US" altLang="zh-CN" dirty="0">
                <a:latin typeface="华文新魏" charset="0"/>
                <a:ea typeface="华文新魏" charset="0"/>
                <a:cs typeface="华文新魏" charset="0"/>
              </a:rPr>
              <a:t>4096</a:t>
            </a:r>
            <a:r>
              <a:rPr lang="zh-CN" altLang="zh-CN" dirty="0">
                <a:latin typeface="华文新魏" charset="0"/>
                <a:ea typeface="华文新魏" charset="0"/>
                <a:cs typeface="华文新魏" charset="0"/>
              </a:rPr>
              <a:t>比特（</a:t>
            </a:r>
            <a:r>
              <a:rPr lang="en-US" altLang="zh-CN" dirty="0">
                <a:latin typeface="华文新魏" charset="0"/>
                <a:ea typeface="华文新魏" charset="0"/>
                <a:cs typeface="华文新魏" charset="0"/>
              </a:rPr>
              <a:t>512×8</a:t>
            </a:r>
            <a:r>
              <a:rPr lang="zh-CN" altLang="zh-CN" dirty="0">
                <a:latin typeface="华文新魏" charset="0"/>
                <a:ea typeface="华文新魏" charset="0"/>
                <a:cs typeface="华文新魏" charset="0"/>
              </a:rPr>
              <a:t>），最后是</a:t>
            </a:r>
            <a:r>
              <a:rPr lang="zh-CN" altLang="zh-CN" dirty="0">
                <a:solidFill>
                  <a:srgbClr val="0000FF"/>
                </a:solidFill>
                <a:latin typeface="华文新魏" charset="0"/>
                <a:ea typeface="华文新魏" charset="0"/>
                <a:cs typeface="华文新魏" charset="0"/>
              </a:rPr>
              <a:t>纠错码</a:t>
            </a:r>
            <a:r>
              <a:rPr lang="zh-CN" altLang="zh-CN" dirty="0">
                <a:latin typeface="华文新魏" charset="0"/>
                <a:ea typeface="华文新魏" charset="0"/>
                <a:cs typeface="华文新魏" charset="0"/>
              </a:rPr>
              <a:t> </a:t>
            </a:r>
            <a:endParaRPr lang="en-US" altLang="zh-CN" dirty="0">
              <a:latin typeface="华文新魏" charset="0"/>
              <a:ea typeface="华文新魏" charset="0"/>
              <a:cs typeface="华文新魏" charset="0"/>
            </a:endParaRPr>
          </a:p>
          <a:p>
            <a:pPr lvl="2" eaLnBrk="1" hangingPunct="1"/>
            <a:r>
              <a:rPr lang="zh-CN" altLang="zh-CN" dirty="0">
                <a:solidFill>
                  <a:srgbClr val="0000FF"/>
                </a:solidFill>
                <a:latin typeface="华文新魏" charset="0"/>
                <a:ea typeface="华文新魏" charset="0"/>
                <a:cs typeface="华文新魏" charset="0"/>
              </a:rPr>
              <a:t>头标</a:t>
            </a:r>
            <a:r>
              <a:rPr lang="zh-CN" altLang="zh-CN" dirty="0">
                <a:latin typeface="华文新魏" charset="0"/>
                <a:ea typeface="华文新魏" charset="0"/>
                <a:cs typeface="华文新魏" charset="0"/>
              </a:rPr>
              <a:t>在磁盘格式化时写入，记录扇区地址，包括柱面号、磁头号、扇区号及同步信息 </a:t>
            </a:r>
            <a:endParaRPr lang="en-US" altLang="zh-CN" dirty="0">
              <a:latin typeface="华文新魏" charset="0"/>
              <a:ea typeface="华文新魏" charset="0"/>
              <a:cs typeface="华文新魏" charset="0"/>
            </a:endParaRPr>
          </a:p>
          <a:p>
            <a:pPr lvl="1" eaLnBrk="1" hangingPunct="1"/>
            <a:r>
              <a:rPr lang="zh-CN" altLang="zh-CN" dirty="0">
                <a:latin typeface="华文新魏" charset="0"/>
                <a:ea typeface="华文新魏" charset="0"/>
                <a:cs typeface="华文新魏" charset="0"/>
              </a:rPr>
              <a:t>控制器的任务是把</a:t>
            </a:r>
            <a:r>
              <a:rPr lang="zh-CN" altLang="zh-CN" dirty="0">
                <a:solidFill>
                  <a:srgbClr val="FF0000"/>
                </a:solidFill>
                <a:latin typeface="华文新魏" charset="0"/>
                <a:ea typeface="华文新魏" charset="0"/>
                <a:cs typeface="华文新魏" charset="0"/>
              </a:rPr>
              <a:t>串行的</a:t>
            </a:r>
            <a:r>
              <a:rPr lang="zh-CN" altLang="zh-CN" dirty="0">
                <a:solidFill>
                  <a:srgbClr val="0000FF"/>
                </a:solidFill>
                <a:latin typeface="华文新魏" charset="0"/>
                <a:ea typeface="华文新魏" charset="0"/>
                <a:cs typeface="华文新魏" charset="0"/>
              </a:rPr>
              <a:t>位流</a:t>
            </a:r>
            <a:r>
              <a:rPr lang="zh-CN" altLang="zh-CN" dirty="0">
                <a:solidFill>
                  <a:srgbClr val="FF0000"/>
                </a:solidFill>
                <a:latin typeface="华文新魏" charset="0"/>
                <a:ea typeface="华文新魏" charset="0"/>
                <a:cs typeface="华文新魏" charset="0"/>
              </a:rPr>
              <a:t>装配成</a:t>
            </a:r>
            <a:r>
              <a:rPr lang="zh-CN" altLang="zh-CN" dirty="0">
                <a:solidFill>
                  <a:srgbClr val="0000FF"/>
                </a:solidFill>
                <a:latin typeface="华文新魏" charset="0"/>
                <a:ea typeface="华文新魏" charset="0"/>
                <a:cs typeface="华文新魏" charset="0"/>
              </a:rPr>
              <a:t>字节</a:t>
            </a:r>
            <a:r>
              <a:rPr lang="zh-CN" altLang="zh-CN" dirty="0">
                <a:latin typeface="华文新魏" charset="0"/>
                <a:ea typeface="华文新魏" charset="0"/>
                <a:cs typeface="华文新魏" charset="0"/>
              </a:rPr>
              <a:t>，存入控制器内部的</a:t>
            </a:r>
            <a:r>
              <a:rPr lang="zh-CN" altLang="zh-CN" dirty="0">
                <a:solidFill>
                  <a:srgbClr val="0000FF"/>
                </a:solidFill>
                <a:latin typeface="华文新魏" charset="0"/>
                <a:ea typeface="华文新魏" charset="0"/>
                <a:cs typeface="华文新魏" charset="0"/>
              </a:rPr>
              <a:t>缓冲区</a:t>
            </a:r>
            <a:r>
              <a:rPr lang="zh-CN" altLang="zh-CN" dirty="0">
                <a:latin typeface="华文新魏" charset="0"/>
                <a:ea typeface="华文新魏" charset="0"/>
                <a:cs typeface="华文新魏" charset="0"/>
              </a:rPr>
              <a:t>以</a:t>
            </a:r>
            <a:r>
              <a:rPr lang="zh-CN" altLang="zh-CN" dirty="0">
                <a:solidFill>
                  <a:srgbClr val="FF0000"/>
                </a:solidFill>
                <a:latin typeface="华文新魏" charset="0"/>
                <a:ea typeface="华文新魏" charset="0"/>
                <a:cs typeface="华文新魏" charset="0"/>
              </a:rPr>
              <a:t>形成字节块</a:t>
            </a:r>
            <a:r>
              <a:rPr lang="zh-CN" altLang="zh-CN" dirty="0">
                <a:latin typeface="华文新魏" charset="0"/>
                <a:ea typeface="华文新魏" charset="0"/>
                <a:cs typeface="华文新魏" charset="0"/>
              </a:rPr>
              <a:t>，在校验和确认无错后，这块数据将被</a:t>
            </a:r>
            <a:r>
              <a:rPr lang="zh-CN" altLang="zh-CN" dirty="0">
                <a:solidFill>
                  <a:srgbClr val="FF0000"/>
                </a:solidFill>
                <a:latin typeface="华文新魏" charset="0"/>
                <a:ea typeface="华文新魏" charset="0"/>
                <a:cs typeface="华文新魏" charset="0"/>
              </a:rPr>
              <a:t>复制到内存</a:t>
            </a:r>
            <a:r>
              <a:rPr lang="zh-CN" altLang="zh-CN" dirty="0">
                <a:latin typeface="华文新魏" charset="0"/>
                <a:ea typeface="华文新魏" charset="0"/>
                <a:cs typeface="华文新魏" charset="0"/>
              </a:rPr>
              <a:t> </a:t>
            </a:r>
            <a:endParaRPr lang="en-US" altLang="zh-CN" dirty="0">
              <a:latin typeface="华文新魏" charset="0"/>
              <a:ea typeface="华文新魏" charset="0"/>
              <a:cs typeface="华文新魏" charset="0"/>
            </a:endParaRPr>
          </a:p>
          <a:p>
            <a:pPr eaLnBrk="1" hangingPunct="1"/>
            <a:r>
              <a:rPr lang="zh-CN" altLang="en-US" dirty="0">
                <a:latin typeface="华文新魏" charset="0"/>
                <a:ea typeface="华文新魏" charset="0"/>
                <a:cs typeface="华文新魏" charset="0"/>
              </a:rPr>
              <a:t>设备控制器作用</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简化系统设计，通过</a:t>
            </a:r>
            <a:r>
              <a:rPr lang="zh-CN" altLang="en-US" dirty="0">
                <a:solidFill>
                  <a:srgbClr val="FF0000"/>
                </a:solidFill>
                <a:latin typeface="华文新魏" charset="0"/>
                <a:ea typeface="华文新魏" charset="0"/>
                <a:cs typeface="华文新魏" charset="0"/>
              </a:rPr>
              <a:t>传递简单参数就可进行</a:t>
            </a:r>
            <a:r>
              <a:rPr lang="en-US" altLang="zh-CN" dirty="0">
                <a:solidFill>
                  <a:srgbClr val="FF0000"/>
                </a:solidFill>
                <a:latin typeface="华文新魏" charset="0"/>
                <a:ea typeface="华文新魏" charset="0"/>
                <a:cs typeface="华文新魏" charset="0"/>
              </a:rPr>
              <a:t>I/O</a:t>
            </a:r>
            <a:r>
              <a:rPr lang="zh-CN" altLang="en-US" dirty="0">
                <a:solidFill>
                  <a:srgbClr val="FF0000"/>
                </a:solidFill>
                <a:latin typeface="华文新魏" charset="0"/>
                <a:ea typeface="华文新魏" charset="0"/>
                <a:cs typeface="华文新魏" charset="0"/>
              </a:rPr>
              <a:t>操作</a:t>
            </a:r>
            <a:r>
              <a:rPr lang="zh-CN" altLang="en-US" dirty="0">
                <a:latin typeface="华文新魏" charset="0"/>
                <a:ea typeface="华文新魏" charset="0"/>
                <a:cs typeface="华文新魏" charset="0"/>
              </a:rPr>
              <a:t>，有利于计算机系统对各类控制器和设备的</a:t>
            </a:r>
            <a:r>
              <a:rPr lang="zh-CN" altLang="en-US" dirty="0">
                <a:solidFill>
                  <a:srgbClr val="0000FF"/>
                </a:solidFill>
                <a:latin typeface="华文新魏" charset="0"/>
                <a:ea typeface="华文新魏" charset="0"/>
                <a:cs typeface="华文新魏" charset="0"/>
              </a:rPr>
              <a:t>兼容性</a:t>
            </a:r>
            <a:endParaRPr kumimoji="1" lang="zh-CN" altLang="en-US" dirty="0">
              <a:solidFill>
                <a:srgbClr val="0000FF"/>
              </a:solidFill>
            </a:endParaRPr>
          </a:p>
          <a:p>
            <a:pPr lvl="1" eaLnBrk="1" hangingPunct="1"/>
            <a:endParaRPr lang="zh-CN" altLang="en-US" dirty="0">
              <a:latin typeface="华文新魏" charset="0"/>
              <a:ea typeface="华文新魏" charset="0"/>
              <a:cs typeface="华文新魏" charset="0"/>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17</a:t>
            </a:fld>
            <a:endParaRPr lang="en-US" altLang="zh-CN" dirty="0"/>
          </a:p>
        </p:txBody>
      </p:sp>
    </p:spTree>
    <p:extLst>
      <p:ext uri="{BB962C8B-B14F-4D97-AF65-F5344CB8AC3E}">
        <p14:creationId xmlns:p14="http://schemas.microsoft.com/office/powerpoint/2010/main" val="685708479"/>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charset="0"/>
                <a:ea typeface="华文新魏" charset="0"/>
                <a:cs typeface="华文新魏" charset="0"/>
              </a:rPr>
              <a:t>设备控制器功能和结构</a:t>
            </a:r>
            <a:endParaRPr kumimoji="1" lang="zh-CN" altLang="en-US" dirty="0"/>
          </a:p>
        </p:txBody>
      </p:sp>
      <p:sp>
        <p:nvSpPr>
          <p:cNvPr id="3" name="内容占位符 2"/>
          <p:cNvSpPr>
            <a:spLocks noGrp="1"/>
          </p:cNvSpPr>
          <p:nvPr>
            <p:ph idx="1"/>
          </p:nvPr>
        </p:nvSpPr>
        <p:spPr/>
        <p:txBody>
          <a:bodyPr/>
          <a:lstStyle/>
          <a:p>
            <a:pPr algn="just" eaLnBrk="1" hangingPunct="1"/>
            <a:r>
              <a:rPr lang="zh-CN" altLang="en-US" dirty="0">
                <a:latin typeface="华文新魏"/>
                <a:cs typeface="华文新魏"/>
              </a:rPr>
              <a:t>设备控制器是</a:t>
            </a:r>
            <a:r>
              <a:rPr lang="en-US" altLang="zh-CN" dirty="0">
                <a:latin typeface="华文新魏"/>
                <a:cs typeface="华文新魏"/>
              </a:rPr>
              <a:t>CPU</a:t>
            </a:r>
            <a:r>
              <a:rPr lang="zh-CN" altLang="en-US" dirty="0">
                <a:latin typeface="华文新魏"/>
                <a:cs typeface="华文新魏"/>
              </a:rPr>
              <a:t>和设备之间的一个接口</a:t>
            </a:r>
            <a:endParaRPr lang="en-US" altLang="zh-CN" dirty="0">
              <a:latin typeface="华文新魏"/>
              <a:cs typeface="华文新魏"/>
            </a:endParaRPr>
          </a:p>
          <a:p>
            <a:pPr lvl="1" algn="just" eaLnBrk="1" hangingPunct="1"/>
            <a:r>
              <a:rPr lang="zh-CN" altLang="en-US" dirty="0">
                <a:solidFill>
                  <a:srgbClr val="FF0000"/>
                </a:solidFill>
              </a:rPr>
              <a:t>接收</a:t>
            </a:r>
            <a:r>
              <a:rPr lang="zh-CN" altLang="en-US" dirty="0"/>
              <a:t>从</a:t>
            </a:r>
            <a:r>
              <a:rPr lang="en-US" altLang="zh-CN" dirty="0"/>
              <a:t>CPU</a:t>
            </a:r>
            <a:r>
              <a:rPr lang="zh-CN" altLang="en-US" dirty="0"/>
              <a:t>或通道发来的</a:t>
            </a:r>
            <a:r>
              <a:rPr lang="zh-CN" altLang="en-US" dirty="0">
                <a:solidFill>
                  <a:srgbClr val="0000FF"/>
                </a:solidFill>
              </a:rPr>
              <a:t>命令</a:t>
            </a:r>
            <a:r>
              <a:rPr lang="en-US" altLang="zh-CN" dirty="0"/>
              <a:t>(</a:t>
            </a:r>
            <a:r>
              <a:rPr lang="zh-CN" altLang="en-US" dirty="0"/>
              <a:t>如磁盘读、写、查找命令</a:t>
            </a:r>
            <a:r>
              <a:rPr lang="en-US" altLang="zh-CN" dirty="0"/>
              <a:t>)</a:t>
            </a:r>
          </a:p>
          <a:p>
            <a:pPr lvl="1" algn="just" eaLnBrk="1" hangingPunct="1"/>
            <a:r>
              <a:rPr lang="zh-CN" altLang="en-US" dirty="0">
                <a:solidFill>
                  <a:srgbClr val="FF0000"/>
                </a:solidFill>
              </a:rPr>
              <a:t>控制</a:t>
            </a:r>
            <a:r>
              <a:rPr lang="en-US" altLang="zh-CN" dirty="0"/>
              <a:t>I/O</a:t>
            </a:r>
            <a:r>
              <a:rPr lang="zh-CN" altLang="en-US" dirty="0"/>
              <a:t>设备</a:t>
            </a:r>
            <a:r>
              <a:rPr lang="zh-CN" altLang="en-US" dirty="0">
                <a:solidFill>
                  <a:srgbClr val="0000FF"/>
                </a:solidFill>
              </a:rPr>
              <a:t>操作</a:t>
            </a:r>
            <a:endParaRPr lang="en-US" altLang="zh-CN" dirty="0">
              <a:solidFill>
                <a:srgbClr val="0000FF"/>
              </a:solidFill>
            </a:endParaRPr>
          </a:p>
          <a:p>
            <a:pPr lvl="1" algn="just" eaLnBrk="1" hangingPunct="1"/>
            <a:r>
              <a:rPr lang="zh-CN" altLang="en-US" dirty="0">
                <a:solidFill>
                  <a:srgbClr val="FF0000"/>
                </a:solidFill>
              </a:rPr>
              <a:t>实现</a:t>
            </a:r>
            <a:r>
              <a:rPr lang="zh-CN" altLang="en-US" dirty="0"/>
              <a:t>内存和设备间、</a:t>
            </a:r>
            <a:r>
              <a:rPr kumimoji="1" lang="zh-CN" altLang="en-US" dirty="0"/>
              <a:t>设备和控制器间</a:t>
            </a:r>
            <a:r>
              <a:rPr lang="zh-CN" altLang="en-US" dirty="0"/>
              <a:t>的</a:t>
            </a:r>
            <a:r>
              <a:rPr lang="zh-CN" altLang="en-US" dirty="0">
                <a:solidFill>
                  <a:srgbClr val="0000FF"/>
                </a:solidFill>
              </a:rPr>
              <a:t>数据传输</a:t>
            </a:r>
            <a:endParaRPr lang="en-US" altLang="zh-CN" dirty="0">
              <a:solidFill>
                <a:srgbClr val="0000FF"/>
              </a:solidFill>
            </a:endParaRPr>
          </a:p>
          <a:p>
            <a:pPr lvl="1" algn="just" eaLnBrk="1" hangingPunct="1"/>
            <a:r>
              <a:rPr lang="zh-CN" altLang="en-US" dirty="0">
                <a:solidFill>
                  <a:srgbClr val="FF0000"/>
                </a:solidFill>
              </a:rPr>
              <a:t>发现和记录</a:t>
            </a:r>
            <a:r>
              <a:rPr lang="zh-CN" altLang="en-US" dirty="0"/>
              <a:t>设备及控制器自身的</a:t>
            </a:r>
            <a:r>
              <a:rPr lang="zh-CN" altLang="en-US" dirty="0">
                <a:solidFill>
                  <a:srgbClr val="0000FF"/>
                </a:solidFill>
              </a:rPr>
              <a:t>状态信息</a:t>
            </a:r>
            <a:r>
              <a:rPr lang="zh-CN" altLang="zh-CN" dirty="0"/>
              <a:t>，</a:t>
            </a:r>
            <a:r>
              <a:rPr lang="zh-CN" altLang="en-US" dirty="0"/>
              <a:t>供</a:t>
            </a:r>
            <a:r>
              <a:rPr lang="en-US" altLang="zh-CN" dirty="0"/>
              <a:t>CPU</a:t>
            </a:r>
            <a:r>
              <a:rPr lang="zh-CN" altLang="en-US" dirty="0"/>
              <a:t>处理</a:t>
            </a:r>
          </a:p>
          <a:p>
            <a:pPr algn="just" eaLnBrk="1" hangingPunct="1"/>
            <a:r>
              <a:rPr lang="zh-CN" altLang="en-US" dirty="0">
                <a:latin typeface="华文新魏"/>
                <a:cs typeface="华文新魏"/>
              </a:rPr>
              <a:t>设备控制器是一个</a:t>
            </a:r>
            <a:r>
              <a:rPr lang="zh-CN" altLang="en-US" dirty="0">
                <a:solidFill>
                  <a:srgbClr val="0000FF"/>
                </a:solidFill>
                <a:latin typeface="华文新魏"/>
                <a:cs typeface="华文新魏"/>
              </a:rPr>
              <a:t>可编址设备</a:t>
            </a:r>
            <a:endParaRPr lang="en-US" altLang="zh-CN" dirty="0">
              <a:solidFill>
                <a:srgbClr val="0000FF"/>
              </a:solidFill>
              <a:latin typeface="华文新魏"/>
              <a:cs typeface="华文新魏"/>
            </a:endParaRPr>
          </a:p>
          <a:p>
            <a:pPr lvl="1" algn="just" eaLnBrk="1" hangingPunct="1"/>
            <a:r>
              <a:rPr lang="zh-CN" altLang="en-US" dirty="0"/>
              <a:t>当连接多台设备时，应具有多个设备地址</a:t>
            </a:r>
            <a:endParaRPr lang="en-US" altLang="zh-CN" dirty="0"/>
          </a:p>
          <a:p>
            <a:pPr algn="just" eaLnBrk="1" hangingPunct="1"/>
            <a:r>
              <a:rPr kumimoji="1" lang="zh-CN" altLang="en-US" dirty="0">
                <a:latin typeface="华文新魏"/>
                <a:cs typeface="华文新魏"/>
              </a:rPr>
              <a:t>设备控制器组成部分</a:t>
            </a:r>
            <a:endParaRPr kumimoji="1" lang="en-US" altLang="zh-CN" dirty="0">
              <a:latin typeface="华文新魏"/>
              <a:cs typeface="华文新魏"/>
            </a:endParaRPr>
          </a:p>
          <a:p>
            <a:pPr lvl="1" algn="just" eaLnBrk="1" hangingPunct="1"/>
            <a:r>
              <a:rPr kumimoji="1" lang="zh-CN" altLang="en-US" dirty="0"/>
              <a:t>命令寄存器及译码器</a:t>
            </a:r>
            <a:endParaRPr kumimoji="1" lang="en-US" altLang="zh-CN" dirty="0"/>
          </a:p>
          <a:p>
            <a:pPr lvl="1" algn="just" eaLnBrk="1" hangingPunct="1"/>
            <a:r>
              <a:rPr kumimoji="1" lang="zh-CN" altLang="en-US" dirty="0"/>
              <a:t>数据寄存器</a:t>
            </a:r>
            <a:endParaRPr kumimoji="1" lang="en-US" altLang="zh-CN" dirty="0"/>
          </a:p>
          <a:p>
            <a:pPr lvl="1" algn="just" eaLnBrk="1" hangingPunct="1"/>
            <a:r>
              <a:rPr kumimoji="1" lang="zh-CN" altLang="en-US" dirty="0"/>
              <a:t>状态寄存器</a:t>
            </a:r>
            <a:endParaRPr kumimoji="1" lang="en-US" altLang="zh-CN" dirty="0"/>
          </a:p>
          <a:p>
            <a:pPr lvl="1" algn="just" eaLnBrk="1" hangingPunct="1"/>
            <a:r>
              <a:rPr kumimoji="1" lang="zh-CN" altLang="en-US" dirty="0"/>
              <a:t>地址译码器</a:t>
            </a:r>
            <a:endParaRPr kumimoji="1" lang="en-US" altLang="zh-CN" dirty="0"/>
          </a:p>
          <a:p>
            <a:pPr lvl="1" algn="just" eaLnBrk="1" hangingPunct="1"/>
            <a:endParaRPr lang="zh-CN" altLang="en-US" dirty="0"/>
          </a:p>
          <a:p>
            <a:endParaRPr kumimoji="1" lang="zh-CN" altLang="en-US" dirty="0">
              <a:latin typeface="华文新魏"/>
              <a:cs typeface="华文新魏"/>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18</a:t>
            </a:fld>
            <a:endParaRPr lang="en-US" altLang="zh-CN" dirty="0"/>
          </a:p>
        </p:txBody>
      </p:sp>
    </p:spTree>
    <p:extLst>
      <p:ext uri="{BB962C8B-B14F-4D97-AF65-F5344CB8AC3E}">
        <p14:creationId xmlns:p14="http://schemas.microsoft.com/office/powerpoint/2010/main" val="849135207"/>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0AB11684-9828-47C5-9468-249943CD0552}" type="slidenum">
              <a:rPr lang="en-US" altLang="zh-CN"/>
              <a:pPr/>
              <a:t>19</a:t>
            </a:fld>
            <a:endParaRPr lang="en-US" altLang="zh-CN" dirty="0"/>
          </a:p>
        </p:txBody>
      </p:sp>
      <p:sp>
        <p:nvSpPr>
          <p:cNvPr id="945154" name="Rectangle 2"/>
          <p:cNvSpPr>
            <a:spLocks noGrp="1" noChangeArrowheads="1"/>
          </p:cNvSpPr>
          <p:nvPr>
            <p:ph type="title"/>
          </p:nvPr>
        </p:nvSpPr>
        <p:spPr/>
        <p:txBody>
          <a:bodyPr/>
          <a:lstStyle/>
          <a:p>
            <a:r>
              <a:rPr lang="zh-CN" altLang="en-US" dirty="0"/>
              <a:t>内容提要</a:t>
            </a:r>
          </a:p>
        </p:txBody>
      </p:sp>
      <p:sp>
        <p:nvSpPr>
          <p:cNvPr id="945155" name="Rectangle 3"/>
          <p:cNvSpPr>
            <a:spLocks noGrp="1" noChangeArrowheads="1"/>
          </p:cNvSpPr>
          <p:nvPr>
            <p:ph type="body" idx="1"/>
          </p:nvPr>
        </p:nvSpPr>
        <p:spPr>
          <a:xfrm>
            <a:off x="179512" y="1201667"/>
            <a:ext cx="8919014" cy="5589587"/>
          </a:xfrm>
        </p:spPr>
        <p:txBody>
          <a:bodyPr/>
          <a:lstStyle/>
          <a:p>
            <a:pPr eaLnBrk="1" hangingPunct="1"/>
            <a:r>
              <a:rPr lang="en-US" altLang="zh-CN" dirty="0">
                <a:latin typeface="华文新魏" charset="0"/>
                <a:ea typeface="华文新魏" charset="0"/>
                <a:cs typeface="华文新魏" charset="0"/>
              </a:rPr>
              <a:t>I/O</a:t>
            </a:r>
            <a:r>
              <a:rPr lang="zh-CN" altLang="en-US" dirty="0">
                <a:latin typeface="华文新魏" charset="0"/>
                <a:ea typeface="华文新魏" charset="0"/>
                <a:cs typeface="华文新魏" charset="0"/>
              </a:rPr>
              <a:t>硬件原理 </a:t>
            </a:r>
            <a:endParaRPr lang="en-US" altLang="zh-CN" dirty="0">
              <a:latin typeface="华文新魏" charset="0"/>
              <a:ea typeface="华文新魏" charset="0"/>
              <a:cs typeface="华文新魏" charset="0"/>
            </a:endParaRPr>
          </a:p>
          <a:p>
            <a:pPr eaLnBrk="1" hangingPunct="1"/>
            <a:r>
              <a:rPr lang="en-US" altLang="zh-CN" dirty="0">
                <a:solidFill>
                  <a:srgbClr val="FF0000"/>
                </a:solidFill>
                <a:latin typeface="华文新魏" charset="0"/>
                <a:ea typeface="华文新魏" charset="0"/>
                <a:cs typeface="华文新魏" charset="0"/>
              </a:rPr>
              <a:t>I/O</a:t>
            </a:r>
            <a:r>
              <a:rPr lang="zh-CN" altLang="zh-CN" dirty="0">
                <a:solidFill>
                  <a:srgbClr val="FF0000"/>
                </a:solidFill>
                <a:latin typeface="华文新魏" charset="0"/>
                <a:ea typeface="华文新魏" charset="0"/>
                <a:cs typeface="华文新魏" charset="0"/>
              </a:rPr>
              <a:t>软件原理 </a:t>
            </a:r>
            <a:r>
              <a:rPr lang="zh-CN" altLang="en-US" dirty="0">
                <a:solidFill>
                  <a:srgbClr val="FF0000"/>
                </a:solidFill>
                <a:latin typeface="华文新魏" charset="0"/>
                <a:ea typeface="华文新魏" charset="0"/>
                <a:cs typeface="华文新魏" charset="0"/>
              </a:rPr>
              <a:t> </a:t>
            </a:r>
            <a:endParaRPr lang="en-US" altLang="zh-CN" dirty="0">
              <a:solidFill>
                <a:srgbClr val="FF0000"/>
              </a:solidFill>
              <a:latin typeface="华文新魏" charset="0"/>
              <a:ea typeface="华文新魏" charset="0"/>
              <a:cs typeface="华文新魏" charset="0"/>
            </a:endParaRPr>
          </a:p>
          <a:p>
            <a:pPr lvl="1" eaLnBrk="1" hangingPunct="1"/>
            <a:r>
              <a:rPr lang="en-US" altLang="zh-CN" dirty="0">
                <a:solidFill>
                  <a:srgbClr val="0000FF"/>
                </a:solidFill>
                <a:latin typeface="华文新魏" charset="0"/>
                <a:ea typeface="华文新魏" charset="0"/>
                <a:cs typeface="华文新魏" charset="0"/>
              </a:rPr>
              <a:t>I/O</a:t>
            </a:r>
            <a:r>
              <a:rPr lang="zh-CN" altLang="zh-CN" dirty="0">
                <a:solidFill>
                  <a:srgbClr val="0000FF"/>
                </a:solidFill>
                <a:latin typeface="华文新魏" charset="0"/>
                <a:ea typeface="华文新魏" charset="0"/>
                <a:cs typeface="华文新魏" charset="0"/>
              </a:rPr>
              <a:t>软件设计目标和原则 </a:t>
            </a:r>
            <a:endParaRPr lang="en-US" altLang="zh-CN" dirty="0">
              <a:solidFill>
                <a:srgbClr val="0000FF"/>
              </a:solidFill>
              <a:latin typeface="华文新魏" charset="0"/>
              <a:ea typeface="华文新魏" charset="0"/>
              <a:cs typeface="华文新魏" charset="0"/>
            </a:endParaRPr>
          </a:p>
          <a:p>
            <a:pPr lvl="1" eaLnBrk="1" hangingPunct="1"/>
            <a:r>
              <a:rPr lang="en-US" altLang="zh-CN" dirty="0">
                <a:solidFill>
                  <a:srgbClr val="0000FF"/>
                </a:solidFill>
                <a:latin typeface="华文新魏" charset="0"/>
                <a:ea typeface="华文新魏" charset="0"/>
                <a:cs typeface="华文新魏" charset="0"/>
              </a:rPr>
              <a:t>I/O</a:t>
            </a:r>
            <a:r>
              <a:rPr lang="zh-CN" altLang="zh-CN" dirty="0">
                <a:solidFill>
                  <a:srgbClr val="0000FF"/>
                </a:solidFill>
                <a:latin typeface="华文新魏" charset="0"/>
                <a:ea typeface="华文新魏" charset="0"/>
                <a:cs typeface="华文新魏" charset="0"/>
              </a:rPr>
              <a:t>中断处理程序 </a:t>
            </a:r>
            <a:endParaRPr lang="en-US" altLang="zh-CN" dirty="0">
              <a:solidFill>
                <a:srgbClr val="0000FF"/>
              </a:solidFill>
              <a:latin typeface="华文新魏" charset="0"/>
              <a:ea typeface="华文新魏" charset="0"/>
              <a:cs typeface="华文新魏" charset="0"/>
            </a:endParaRPr>
          </a:p>
          <a:p>
            <a:pPr lvl="1" eaLnBrk="1" hangingPunct="1"/>
            <a:r>
              <a:rPr lang="en-US" altLang="zh-CN" dirty="0">
                <a:solidFill>
                  <a:srgbClr val="0000FF"/>
                </a:solidFill>
                <a:latin typeface="华文新魏" charset="0"/>
                <a:ea typeface="华文新魏" charset="0"/>
                <a:cs typeface="华文新魏" charset="0"/>
              </a:rPr>
              <a:t>I</a:t>
            </a:r>
            <a:r>
              <a:rPr lang="zh-CN" altLang="zh-CN" dirty="0">
                <a:solidFill>
                  <a:srgbClr val="0000FF"/>
                </a:solidFill>
                <a:latin typeface="华文新魏" charset="0"/>
                <a:ea typeface="华文新魏" charset="0"/>
                <a:cs typeface="华文新魏" charset="0"/>
              </a:rPr>
              <a:t>／</a:t>
            </a:r>
            <a:r>
              <a:rPr lang="en-US" altLang="zh-CN" dirty="0">
                <a:solidFill>
                  <a:srgbClr val="0000FF"/>
                </a:solidFill>
                <a:latin typeface="华文新魏" charset="0"/>
                <a:ea typeface="华文新魏" charset="0"/>
                <a:cs typeface="华文新魏" charset="0"/>
              </a:rPr>
              <a:t>O</a:t>
            </a:r>
            <a:r>
              <a:rPr lang="zh-CN" altLang="zh-CN" dirty="0">
                <a:solidFill>
                  <a:srgbClr val="0000FF"/>
                </a:solidFill>
                <a:latin typeface="华文新魏" charset="0"/>
                <a:ea typeface="华文新魏" charset="0"/>
                <a:cs typeface="华文新魏" charset="0"/>
              </a:rPr>
              <a:t>设备驱动程序 </a:t>
            </a:r>
            <a:endParaRPr lang="en-US" altLang="zh-CN" dirty="0">
              <a:solidFill>
                <a:srgbClr val="0000FF"/>
              </a:solidFill>
              <a:latin typeface="华文新魏" charset="0"/>
              <a:ea typeface="华文新魏" charset="0"/>
              <a:cs typeface="华文新魏" charset="0"/>
            </a:endParaRPr>
          </a:p>
          <a:p>
            <a:pPr lvl="1" eaLnBrk="1" hangingPunct="1"/>
            <a:r>
              <a:rPr lang="zh-CN" altLang="zh-CN" dirty="0">
                <a:solidFill>
                  <a:srgbClr val="0000FF"/>
                </a:solidFill>
                <a:latin typeface="华文新魏" charset="0"/>
                <a:ea typeface="华文新魏" charset="0"/>
                <a:cs typeface="华文新魏" charset="0"/>
              </a:rPr>
              <a:t>独立于设备的</a:t>
            </a:r>
            <a:r>
              <a:rPr lang="en-US" altLang="zh-CN" dirty="0">
                <a:solidFill>
                  <a:srgbClr val="0000FF"/>
                </a:solidFill>
                <a:latin typeface="华文新魏" charset="0"/>
                <a:ea typeface="华文新魏" charset="0"/>
                <a:cs typeface="华文新魏" charset="0"/>
              </a:rPr>
              <a:t>I/O</a:t>
            </a:r>
            <a:r>
              <a:rPr lang="zh-CN" altLang="zh-CN" dirty="0">
                <a:solidFill>
                  <a:srgbClr val="0000FF"/>
                </a:solidFill>
                <a:latin typeface="华文新魏" charset="0"/>
                <a:ea typeface="华文新魏" charset="0"/>
                <a:cs typeface="华文新魏" charset="0"/>
              </a:rPr>
              <a:t>软件 </a:t>
            </a:r>
            <a:endParaRPr lang="en-US" altLang="zh-CN" dirty="0">
              <a:solidFill>
                <a:srgbClr val="0000FF"/>
              </a:solidFill>
              <a:latin typeface="华文新魏" charset="0"/>
              <a:ea typeface="华文新魏" charset="0"/>
              <a:cs typeface="华文新魏" charset="0"/>
            </a:endParaRPr>
          </a:p>
          <a:p>
            <a:pPr lvl="1" eaLnBrk="1" hangingPunct="1"/>
            <a:r>
              <a:rPr lang="zh-CN" altLang="zh-CN" dirty="0">
                <a:solidFill>
                  <a:srgbClr val="0000FF"/>
                </a:solidFill>
                <a:latin typeface="华文新魏" charset="0"/>
                <a:ea typeface="华文新魏" charset="0"/>
                <a:cs typeface="华文新魏" charset="0"/>
              </a:rPr>
              <a:t>用户空间的</a:t>
            </a:r>
            <a:r>
              <a:rPr lang="en-US" altLang="zh-CN" dirty="0">
                <a:solidFill>
                  <a:srgbClr val="0000FF"/>
                </a:solidFill>
                <a:latin typeface="华文新魏" charset="0"/>
                <a:ea typeface="华文新魏" charset="0"/>
                <a:cs typeface="华文新魏" charset="0"/>
              </a:rPr>
              <a:t>I/O</a:t>
            </a:r>
            <a:r>
              <a:rPr lang="zh-CN" altLang="zh-CN" dirty="0">
                <a:solidFill>
                  <a:srgbClr val="0000FF"/>
                </a:solidFill>
                <a:latin typeface="华文新魏" charset="0"/>
                <a:ea typeface="华文新魏" charset="0"/>
                <a:cs typeface="华文新魏" charset="0"/>
              </a:rPr>
              <a:t>软件 </a:t>
            </a:r>
            <a:endParaRPr lang="en-US" altLang="zh-CN" dirty="0">
              <a:solidFill>
                <a:srgbClr val="0000FF"/>
              </a:solidFill>
              <a:latin typeface="华文新魏" charset="0"/>
              <a:ea typeface="华文新魏" charset="0"/>
              <a:cs typeface="华文新魏" charset="0"/>
            </a:endParaRPr>
          </a:p>
          <a:p>
            <a:pPr eaLnBrk="1" hangingPunct="1"/>
            <a:r>
              <a:rPr lang="zh-CN" altLang="en-US" dirty="0">
                <a:latin typeface="华文新魏" charset="0"/>
                <a:ea typeface="华文新魏" charset="0"/>
                <a:cs typeface="华文新魏" charset="0"/>
              </a:rPr>
              <a:t>缓冲技术</a:t>
            </a:r>
            <a:endParaRPr lang="en-US" altLang="zh-CN" dirty="0">
              <a:latin typeface="华文新魏" charset="0"/>
              <a:ea typeface="华文新魏" charset="0"/>
              <a:cs typeface="华文新魏" charset="0"/>
            </a:endParaRPr>
          </a:p>
          <a:p>
            <a:pPr eaLnBrk="1" hangingPunct="1"/>
            <a:r>
              <a:rPr lang="zh-CN" altLang="en-US" dirty="0">
                <a:latin typeface="华文新魏" charset="0"/>
                <a:ea typeface="华文新魏" charset="0"/>
                <a:cs typeface="华文新魏" charset="0"/>
              </a:rPr>
              <a:t>驱动调度技术</a:t>
            </a:r>
            <a:endParaRPr lang="en-US" altLang="zh-CN" dirty="0">
              <a:latin typeface="华文新魏" charset="0"/>
              <a:ea typeface="华文新魏" charset="0"/>
              <a:cs typeface="华文新魏" charset="0"/>
            </a:endParaRPr>
          </a:p>
          <a:p>
            <a:pPr eaLnBrk="1" hangingPunct="1"/>
            <a:r>
              <a:rPr lang="zh-CN" altLang="en-US" dirty="0">
                <a:latin typeface="华文新魏" charset="0"/>
                <a:ea typeface="华文新魏" charset="0"/>
                <a:cs typeface="华文新魏" charset="0"/>
              </a:rPr>
              <a:t>设备分配</a:t>
            </a:r>
            <a:endParaRPr lang="en-US" altLang="zh-CN" dirty="0">
              <a:latin typeface="华文新魏" charset="0"/>
              <a:ea typeface="华文新魏" charset="0"/>
              <a:cs typeface="华文新魏" charset="0"/>
            </a:endParaRPr>
          </a:p>
          <a:p>
            <a:pPr eaLnBrk="1" hangingPunct="1"/>
            <a:r>
              <a:rPr lang="zh-CN" altLang="en-US" dirty="0">
                <a:latin typeface="华文新魏" charset="0"/>
                <a:ea typeface="华文新魏" charset="0"/>
                <a:cs typeface="华文新魏" charset="0"/>
              </a:rPr>
              <a:t>虚拟设备</a:t>
            </a:r>
            <a:endParaRPr lang="en-US" altLang="zh-CN" dirty="0">
              <a:latin typeface="华文新魏" charset="0"/>
              <a:ea typeface="华文新魏" charset="0"/>
              <a:cs typeface="华文新魏" charset="0"/>
            </a:endParaRPr>
          </a:p>
          <a:p>
            <a:pPr eaLnBrk="1" hangingPunct="1"/>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设备管理</a:t>
            </a:r>
          </a:p>
        </p:txBody>
      </p:sp>
    </p:spTree>
    <p:extLst>
      <p:ext uri="{BB962C8B-B14F-4D97-AF65-F5344CB8AC3E}">
        <p14:creationId xmlns:p14="http://schemas.microsoft.com/office/powerpoint/2010/main" val="2391604369"/>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0AB11684-9828-47C5-9468-249943CD0552}" type="slidenum">
              <a:rPr lang="en-US" altLang="zh-CN"/>
              <a:pPr/>
              <a:t>2</a:t>
            </a:fld>
            <a:endParaRPr lang="en-US" altLang="zh-CN" dirty="0"/>
          </a:p>
        </p:txBody>
      </p:sp>
      <p:sp>
        <p:nvSpPr>
          <p:cNvPr id="945154" name="Rectangle 2"/>
          <p:cNvSpPr>
            <a:spLocks noGrp="1" noChangeArrowheads="1"/>
          </p:cNvSpPr>
          <p:nvPr>
            <p:ph type="title"/>
          </p:nvPr>
        </p:nvSpPr>
        <p:spPr/>
        <p:txBody>
          <a:bodyPr/>
          <a:lstStyle/>
          <a:p>
            <a:r>
              <a:rPr lang="zh-CN" altLang="en-US" dirty="0"/>
              <a:t>内容提要</a:t>
            </a:r>
          </a:p>
        </p:txBody>
      </p:sp>
      <p:sp>
        <p:nvSpPr>
          <p:cNvPr id="945155" name="Rectangle 3"/>
          <p:cNvSpPr>
            <a:spLocks noGrp="1" noChangeArrowheads="1"/>
          </p:cNvSpPr>
          <p:nvPr>
            <p:ph type="body" idx="1"/>
          </p:nvPr>
        </p:nvSpPr>
        <p:spPr>
          <a:xfrm>
            <a:off x="179512" y="1345683"/>
            <a:ext cx="8919014" cy="5179661"/>
          </a:xfrm>
        </p:spPr>
        <p:txBody>
          <a:bodyPr/>
          <a:lstStyle/>
          <a:p>
            <a:pPr eaLnBrk="1" hangingPunct="1"/>
            <a:r>
              <a:rPr lang="en-US" altLang="zh-CN" dirty="0">
                <a:solidFill>
                  <a:srgbClr val="FF0000"/>
                </a:solidFill>
                <a:latin typeface="华文新魏" charset="0"/>
                <a:ea typeface="华文新魏" charset="0"/>
                <a:cs typeface="华文新魏" charset="0"/>
              </a:rPr>
              <a:t>I/O</a:t>
            </a:r>
            <a:r>
              <a:rPr lang="zh-CN" altLang="en-US" dirty="0">
                <a:solidFill>
                  <a:srgbClr val="FF0000"/>
                </a:solidFill>
                <a:latin typeface="华文新魏" charset="0"/>
                <a:ea typeface="华文新魏" charset="0"/>
                <a:cs typeface="华文新魏" charset="0"/>
              </a:rPr>
              <a:t>硬件原理 </a:t>
            </a:r>
            <a:endParaRPr lang="en-US" altLang="zh-CN" dirty="0">
              <a:solidFill>
                <a:srgbClr val="FF0000"/>
              </a:solidFill>
              <a:latin typeface="华文新魏" charset="0"/>
              <a:ea typeface="华文新魏" charset="0"/>
              <a:cs typeface="华文新魏" charset="0"/>
            </a:endParaRPr>
          </a:p>
          <a:p>
            <a:pPr lvl="1" eaLnBrk="1" hangingPunct="1"/>
            <a:r>
              <a:rPr lang="en-US" altLang="zh-CN" dirty="0">
                <a:solidFill>
                  <a:srgbClr val="0000FF"/>
                </a:solidFill>
                <a:latin typeface="华文新魏" charset="0"/>
                <a:ea typeface="华文新魏" charset="0"/>
                <a:cs typeface="华文新魏" charset="0"/>
              </a:rPr>
              <a:t>I/O</a:t>
            </a:r>
            <a:r>
              <a:rPr lang="zh-CN" altLang="zh-CN" dirty="0">
                <a:solidFill>
                  <a:srgbClr val="0000FF"/>
                </a:solidFill>
                <a:latin typeface="华文新魏" charset="0"/>
                <a:ea typeface="华文新魏" charset="0"/>
                <a:cs typeface="华文新魏" charset="0"/>
              </a:rPr>
              <a:t>系统 </a:t>
            </a:r>
            <a:r>
              <a:rPr lang="zh-CN" altLang="en-US" dirty="0">
                <a:solidFill>
                  <a:srgbClr val="0000FF"/>
                </a:solidFill>
                <a:latin typeface="华文新魏" charset="0"/>
                <a:ea typeface="华文新魏" charset="0"/>
                <a:cs typeface="华文新魏" charset="0"/>
              </a:rPr>
              <a:t> </a:t>
            </a:r>
          </a:p>
          <a:p>
            <a:pPr lvl="1" eaLnBrk="1" hangingPunct="1"/>
            <a:r>
              <a:rPr lang="en-US" altLang="zh-CN" dirty="0">
                <a:solidFill>
                  <a:srgbClr val="0000FF"/>
                </a:solidFill>
                <a:latin typeface="华文新魏" charset="0"/>
                <a:ea typeface="华文新魏" charset="0"/>
                <a:cs typeface="华文新魏" charset="0"/>
              </a:rPr>
              <a:t>I/O</a:t>
            </a:r>
            <a:r>
              <a:rPr lang="zh-CN" altLang="zh-CN" dirty="0">
                <a:solidFill>
                  <a:srgbClr val="0000FF"/>
                </a:solidFill>
                <a:latin typeface="华文新魏" charset="0"/>
                <a:ea typeface="华文新魏" charset="0"/>
                <a:cs typeface="华文新魏" charset="0"/>
              </a:rPr>
              <a:t>控制方式 </a:t>
            </a:r>
            <a:endParaRPr lang="en-US" altLang="zh-CN" dirty="0">
              <a:solidFill>
                <a:srgbClr val="0000FF"/>
              </a:solidFill>
              <a:latin typeface="华文新魏" charset="0"/>
              <a:ea typeface="华文新魏" charset="0"/>
              <a:cs typeface="华文新魏" charset="0"/>
            </a:endParaRPr>
          </a:p>
          <a:p>
            <a:pPr lvl="1" eaLnBrk="1" hangingPunct="1"/>
            <a:r>
              <a:rPr lang="zh-CN" altLang="zh-CN" dirty="0">
                <a:solidFill>
                  <a:srgbClr val="0000FF"/>
                </a:solidFill>
                <a:latin typeface="华文新魏" charset="0"/>
                <a:ea typeface="华文新魏" charset="0"/>
                <a:cs typeface="华文新魏" charset="0"/>
              </a:rPr>
              <a:t>设备控制器 </a:t>
            </a:r>
            <a:r>
              <a:rPr lang="zh-CN" altLang="en-US" dirty="0">
                <a:solidFill>
                  <a:srgbClr val="0000FF"/>
                </a:solidFill>
                <a:latin typeface="华文新魏" charset="0"/>
                <a:ea typeface="华文新魏" charset="0"/>
                <a:cs typeface="华文新魏" charset="0"/>
              </a:rPr>
              <a:t>  </a:t>
            </a:r>
          </a:p>
          <a:p>
            <a:pPr eaLnBrk="1" hangingPunct="1"/>
            <a:r>
              <a:rPr lang="en-US" altLang="zh-CN" dirty="0">
                <a:latin typeface="华文新魏" charset="0"/>
                <a:ea typeface="华文新魏" charset="0"/>
                <a:cs typeface="华文新魏" charset="0"/>
              </a:rPr>
              <a:t>I/O</a:t>
            </a:r>
            <a:r>
              <a:rPr lang="zh-CN" altLang="zh-CN" dirty="0">
                <a:latin typeface="华文新魏" charset="0"/>
                <a:ea typeface="华文新魏" charset="0"/>
                <a:cs typeface="华文新魏" charset="0"/>
              </a:rPr>
              <a:t>软件原理 </a:t>
            </a:r>
            <a:r>
              <a:rPr lang="zh-CN" altLang="en-US" dirty="0">
                <a:latin typeface="华文新魏" charset="0"/>
                <a:ea typeface="华文新魏" charset="0"/>
                <a:cs typeface="华文新魏" charset="0"/>
              </a:rPr>
              <a:t> </a:t>
            </a:r>
            <a:endParaRPr lang="en-US" altLang="zh-CN" dirty="0">
              <a:latin typeface="华文新魏" charset="0"/>
              <a:ea typeface="华文新魏" charset="0"/>
              <a:cs typeface="华文新魏" charset="0"/>
            </a:endParaRPr>
          </a:p>
          <a:p>
            <a:pPr eaLnBrk="1" hangingPunct="1"/>
            <a:r>
              <a:rPr lang="zh-CN" altLang="en-US" dirty="0">
                <a:latin typeface="华文新魏" charset="0"/>
                <a:ea typeface="华文新魏" charset="0"/>
                <a:cs typeface="华文新魏" charset="0"/>
              </a:rPr>
              <a:t>缓冲技术</a:t>
            </a:r>
            <a:endParaRPr lang="en-US" altLang="zh-CN" dirty="0">
              <a:latin typeface="华文新魏" charset="0"/>
              <a:ea typeface="华文新魏" charset="0"/>
              <a:cs typeface="华文新魏" charset="0"/>
            </a:endParaRPr>
          </a:p>
          <a:p>
            <a:pPr eaLnBrk="1" hangingPunct="1"/>
            <a:r>
              <a:rPr lang="zh-CN" altLang="en-US" dirty="0">
                <a:latin typeface="华文新魏" charset="0"/>
                <a:ea typeface="华文新魏" charset="0"/>
                <a:cs typeface="华文新魏" charset="0"/>
              </a:rPr>
              <a:t>驱动调度技术</a:t>
            </a:r>
            <a:endParaRPr lang="en-US" altLang="zh-CN" dirty="0">
              <a:latin typeface="华文新魏" charset="0"/>
              <a:ea typeface="华文新魏" charset="0"/>
              <a:cs typeface="华文新魏" charset="0"/>
            </a:endParaRPr>
          </a:p>
          <a:p>
            <a:pPr eaLnBrk="1" hangingPunct="1"/>
            <a:r>
              <a:rPr lang="zh-CN" altLang="en-US" dirty="0">
                <a:latin typeface="华文新魏" charset="0"/>
                <a:ea typeface="华文新魏" charset="0"/>
                <a:cs typeface="华文新魏" charset="0"/>
              </a:rPr>
              <a:t>设备分配</a:t>
            </a:r>
            <a:endParaRPr lang="en-US" altLang="zh-CN" dirty="0">
              <a:latin typeface="华文新魏" charset="0"/>
              <a:ea typeface="华文新魏" charset="0"/>
              <a:cs typeface="华文新魏" charset="0"/>
            </a:endParaRPr>
          </a:p>
          <a:p>
            <a:pPr eaLnBrk="1" hangingPunct="1"/>
            <a:r>
              <a:rPr lang="zh-CN" altLang="en-US" dirty="0">
                <a:latin typeface="华文新魏" charset="0"/>
                <a:ea typeface="华文新魏" charset="0"/>
                <a:cs typeface="华文新魏" charset="0"/>
              </a:rPr>
              <a:t>虚拟设备</a:t>
            </a:r>
            <a:endParaRPr lang="en-US" altLang="zh-CN" dirty="0">
              <a:latin typeface="华文新魏" charset="0"/>
              <a:ea typeface="华文新魏" charset="0"/>
              <a:cs typeface="华文新魏" charset="0"/>
            </a:endParaRPr>
          </a:p>
          <a:p>
            <a:pPr eaLnBrk="1" hangingPunct="1"/>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设备管理</a:t>
            </a:r>
          </a:p>
        </p:txBody>
      </p:sp>
    </p:spTree>
    <p:extLst>
      <p:ext uri="{BB962C8B-B14F-4D97-AF65-F5344CB8AC3E}">
        <p14:creationId xmlns:p14="http://schemas.microsoft.com/office/powerpoint/2010/main" val="2416433769"/>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br>
              <a:rPr lang="en-US" altLang="zh-CN" dirty="0">
                <a:latin typeface="华文新魏" charset="0"/>
                <a:ea typeface="华文新魏" charset="0"/>
                <a:cs typeface="华文新魏" charset="0"/>
              </a:rPr>
            </a:br>
            <a:r>
              <a:rPr lang="en-US" altLang="zh-CN" dirty="0">
                <a:latin typeface="华文新魏" charset="0"/>
                <a:ea typeface="华文新魏" charset="0"/>
                <a:cs typeface="华文新魏" charset="0"/>
              </a:rPr>
              <a:t>I/O</a:t>
            </a:r>
            <a:r>
              <a:rPr lang="zh-CN" altLang="en-US" dirty="0">
                <a:latin typeface="华文新魏" charset="0"/>
                <a:ea typeface="华文新魏" charset="0"/>
                <a:cs typeface="华文新魏" charset="0"/>
              </a:rPr>
              <a:t>软件设计目标和原则</a:t>
            </a:r>
            <a:endParaRPr kumimoji="1" lang="zh-CN" altLang="en-US" dirty="0"/>
          </a:p>
        </p:txBody>
      </p:sp>
      <p:sp>
        <p:nvSpPr>
          <p:cNvPr id="3" name="内容占位符 2"/>
          <p:cNvSpPr>
            <a:spLocks noGrp="1"/>
          </p:cNvSpPr>
          <p:nvPr>
            <p:ph idx="1"/>
          </p:nvPr>
        </p:nvSpPr>
        <p:spPr>
          <a:xfrm>
            <a:off x="179512" y="1268760"/>
            <a:ext cx="8856984" cy="4968552"/>
          </a:xfrm>
        </p:spPr>
        <p:txBody>
          <a:bodyPr/>
          <a:lstStyle/>
          <a:p>
            <a:r>
              <a:rPr lang="en-US" altLang="zh-CN" dirty="0">
                <a:latin typeface="华文新魏" charset="0"/>
                <a:ea typeface="华文新魏" charset="0"/>
                <a:cs typeface="华文新魏" charset="0"/>
              </a:rPr>
              <a:t>I/O</a:t>
            </a:r>
            <a:r>
              <a:rPr lang="zh-CN" altLang="en-US" dirty="0">
                <a:latin typeface="华文新魏" charset="0"/>
                <a:ea typeface="华文新魏" charset="0"/>
                <a:cs typeface="华文新魏" charset="0"/>
              </a:rPr>
              <a:t>软件总体设计目标</a:t>
            </a:r>
            <a:endParaRPr lang="en-US" altLang="zh-CN" dirty="0">
              <a:latin typeface="华文新魏" charset="0"/>
              <a:ea typeface="华文新魏" charset="0"/>
              <a:cs typeface="华文新魏" charset="0"/>
            </a:endParaRPr>
          </a:p>
          <a:p>
            <a:pPr lvl="1" eaLnBrk="1" hangingPunct="1"/>
            <a:r>
              <a:rPr lang="zh-CN" altLang="en-US" dirty="0">
                <a:solidFill>
                  <a:srgbClr val="0000FF"/>
                </a:solidFill>
                <a:latin typeface="华文新魏" charset="0"/>
                <a:ea typeface="华文新魏" charset="0"/>
                <a:cs typeface="华文新魏" charset="0"/>
              </a:rPr>
              <a:t>高效率</a:t>
            </a:r>
            <a:r>
              <a:rPr lang="zh-CN"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尤为</a:t>
            </a:r>
            <a:r>
              <a:rPr lang="zh-CN" altLang="en-US" dirty="0">
                <a:solidFill>
                  <a:srgbClr val="FF0000"/>
                </a:solidFill>
                <a:latin typeface="华文新魏" charset="0"/>
                <a:ea typeface="华文新魏" charset="0"/>
                <a:cs typeface="华文新魏" charset="0"/>
              </a:rPr>
              <a:t>磁盘</a:t>
            </a:r>
            <a:r>
              <a:rPr lang="en-US" altLang="zh-CN" dirty="0">
                <a:solidFill>
                  <a:srgbClr val="FF0000"/>
                </a:solidFill>
                <a:latin typeface="华文新魏" charset="0"/>
                <a:ea typeface="华文新魏" charset="0"/>
                <a:cs typeface="华文新魏" charset="0"/>
              </a:rPr>
              <a:t>I/O</a:t>
            </a:r>
            <a:r>
              <a:rPr lang="zh-CN" altLang="en-US" dirty="0">
                <a:solidFill>
                  <a:srgbClr val="FF0000"/>
                </a:solidFill>
                <a:latin typeface="华文新魏" charset="0"/>
                <a:ea typeface="华文新魏" charset="0"/>
                <a:cs typeface="华文新魏" charset="0"/>
              </a:rPr>
              <a:t>效率</a:t>
            </a:r>
          </a:p>
          <a:p>
            <a:pPr lvl="1" eaLnBrk="1" hangingPunct="1"/>
            <a:r>
              <a:rPr lang="zh-CN" altLang="en-US" dirty="0">
                <a:solidFill>
                  <a:srgbClr val="0000FF"/>
                </a:solidFill>
                <a:latin typeface="华文新魏" charset="0"/>
                <a:ea typeface="华文新魏" charset="0"/>
                <a:cs typeface="华文新魏" charset="0"/>
              </a:rPr>
              <a:t>通用性</a:t>
            </a:r>
            <a:r>
              <a:rPr lang="zh-CN" altLang="en-US" dirty="0">
                <a:latin typeface="华文新魏" charset="0"/>
                <a:ea typeface="华文新魏" charset="0"/>
                <a:cs typeface="华文新魏" charset="0"/>
              </a:rPr>
              <a:t> ：统一标准的管理方法管理异构设备</a:t>
            </a:r>
            <a:endParaRPr lang="en-US" altLang="zh-CN" dirty="0">
              <a:latin typeface="华文新魏" charset="0"/>
              <a:ea typeface="华文新魏" charset="0"/>
              <a:cs typeface="华文新魏" charset="0"/>
            </a:endParaRPr>
          </a:p>
          <a:p>
            <a:pPr eaLnBrk="1" hangingPunct="1"/>
            <a:r>
              <a:rPr lang="en-US" altLang="zh-CN" dirty="0">
                <a:latin typeface="华文新魏" charset="0"/>
                <a:ea typeface="华文新魏" charset="0"/>
                <a:cs typeface="华文新魏" charset="0"/>
              </a:rPr>
              <a:t>I/O</a:t>
            </a:r>
            <a:r>
              <a:rPr lang="zh-CN" altLang="en-US" dirty="0">
                <a:latin typeface="华文新魏" charset="0"/>
                <a:ea typeface="华文新魏" charset="0"/>
                <a:cs typeface="华文新魏" charset="0"/>
              </a:rPr>
              <a:t>软件总体设计的问题</a:t>
            </a:r>
          </a:p>
          <a:p>
            <a:pPr lvl="1" eaLnBrk="1" hangingPunct="1"/>
            <a:r>
              <a:rPr lang="zh-CN" altLang="en-US" dirty="0">
                <a:latin typeface="华文新魏" charset="0"/>
                <a:ea typeface="华文新魏" charset="0"/>
                <a:cs typeface="华文新魏" charset="0"/>
              </a:rPr>
              <a:t>编程时的</a:t>
            </a:r>
            <a:r>
              <a:rPr lang="zh-CN" altLang="en-US" dirty="0">
                <a:solidFill>
                  <a:srgbClr val="FF0000"/>
                </a:solidFill>
                <a:latin typeface="华文新魏" charset="0"/>
                <a:ea typeface="华文新魏" charset="0"/>
                <a:cs typeface="华文新魏" charset="0"/>
              </a:rPr>
              <a:t>设备无关性</a:t>
            </a:r>
          </a:p>
          <a:p>
            <a:pPr lvl="1" eaLnBrk="1" hangingPunct="1"/>
            <a:r>
              <a:rPr lang="zh-CN" altLang="en-US" dirty="0">
                <a:solidFill>
                  <a:srgbClr val="FF0000"/>
                </a:solidFill>
                <a:latin typeface="华文新魏" charset="0"/>
                <a:ea typeface="华文新魏" charset="0"/>
                <a:cs typeface="华文新魏" charset="0"/>
              </a:rPr>
              <a:t>出错处理</a:t>
            </a:r>
            <a:r>
              <a:rPr lang="zh-CN" altLang="en-US" dirty="0">
                <a:latin typeface="华文新魏" charset="0"/>
                <a:ea typeface="华文新魏" charset="0"/>
                <a:cs typeface="华文新魏" charset="0"/>
              </a:rPr>
              <a:t>：</a:t>
            </a:r>
            <a:r>
              <a:rPr lang="zh-CN" altLang="zh-CN" dirty="0"/>
              <a:t>尽可能</a:t>
            </a:r>
            <a:r>
              <a:rPr lang="zh-CN" altLang="en-US" dirty="0"/>
              <a:t>在</a:t>
            </a:r>
            <a:r>
              <a:rPr lang="zh-CN" altLang="zh-CN" dirty="0"/>
              <a:t>靠近硬件的地方处理</a:t>
            </a:r>
            <a:r>
              <a:rPr lang="zh-CN" altLang="en-US" dirty="0"/>
              <a:t>，避免高层软件感知</a:t>
            </a:r>
            <a:r>
              <a:rPr lang="zh-CN" altLang="zh-CN" dirty="0"/>
              <a:t> </a:t>
            </a:r>
            <a:endParaRPr lang="zh-CN" altLang="en-US" dirty="0">
              <a:latin typeface="华文新魏" charset="0"/>
              <a:ea typeface="华文新魏" charset="0"/>
              <a:cs typeface="华文新魏" charset="0"/>
            </a:endParaRPr>
          </a:p>
          <a:p>
            <a:pPr lvl="1" eaLnBrk="1" hangingPunct="1"/>
            <a:r>
              <a:rPr lang="zh-CN" altLang="en-US" dirty="0">
                <a:solidFill>
                  <a:srgbClr val="FF0000"/>
                </a:solidFill>
                <a:latin typeface="华文新魏" charset="0"/>
                <a:ea typeface="华文新魏" charset="0"/>
                <a:cs typeface="华文新魏" charset="0"/>
              </a:rPr>
              <a:t>传输模式</a:t>
            </a:r>
            <a:endParaRPr lang="en-US" altLang="zh-CN" dirty="0">
              <a:solidFill>
                <a:srgbClr val="FF0000"/>
              </a:solidFill>
              <a:latin typeface="华文新魏" charset="0"/>
              <a:ea typeface="华文新魏" charset="0"/>
              <a:cs typeface="华文新魏" charset="0"/>
            </a:endParaRPr>
          </a:p>
          <a:p>
            <a:pPr lvl="2" eaLnBrk="1" hangingPunct="1"/>
            <a:r>
              <a:rPr lang="zh-CN" altLang="en-US" dirty="0">
                <a:solidFill>
                  <a:srgbClr val="0000FF"/>
                </a:solidFill>
                <a:latin typeface="华文新魏" charset="0"/>
                <a:ea typeface="华文新魏" charset="0"/>
                <a:cs typeface="华文新魏" charset="0"/>
              </a:rPr>
              <a:t>异步</a:t>
            </a:r>
            <a:r>
              <a:rPr lang="zh-CN" altLang="en-US" dirty="0">
                <a:latin typeface="华文新魏" charset="0"/>
                <a:ea typeface="华文新魏" charset="0"/>
                <a:cs typeface="华文新魏" charset="0"/>
              </a:rPr>
              <a:t>（中断驱动）传输</a:t>
            </a:r>
            <a:r>
              <a:rPr lang="zh-CN" altLang="zh-CN" dirty="0">
                <a:latin typeface="华文新魏" charset="0"/>
                <a:ea typeface="华文新魏" charset="0"/>
                <a:cs typeface="华文新魏" charset="0"/>
              </a:rPr>
              <a:t>：</a:t>
            </a:r>
            <a:r>
              <a:rPr lang="en-US" altLang="zh-CN" dirty="0">
                <a:latin typeface="华文新魏" charset="0"/>
                <a:ea typeface="华文新魏" charset="0"/>
                <a:cs typeface="华文新魏" charset="0"/>
              </a:rPr>
              <a:t>CPU</a:t>
            </a:r>
            <a:r>
              <a:rPr lang="zh-CN" altLang="zh-CN" dirty="0">
                <a:latin typeface="华文新魏" charset="0"/>
                <a:ea typeface="华文新魏" charset="0"/>
                <a:cs typeface="华文新魏" charset="0"/>
              </a:rPr>
              <a:t>在启动</a:t>
            </a:r>
            <a:r>
              <a:rPr lang="en-US" altLang="zh-CN" dirty="0">
                <a:latin typeface="华文新魏" charset="0"/>
                <a:ea typeface="华文新魏" charset="0"/>
                <a:cs typeface="华文新魏" charset="0"/>
              </a:rPr>
              <a:t>I/O</a:t>
            </a:r>
            <a:r>
              <a:rPr lang="zh-CN" altLang="zh-CN" dirty="0">
                <a:latin typeface="华文新魏" charset="0"/>
                <a:ea typeface="华文新魏" charset="0"/>
                <a:cs typeface="华文新魏" charset="0"/>
              </a:rPr>
              <a:t>操作后既可继续执行其他工作，直至中断到达 </a:t>
            </a:r>
            <a:endParaRPr lang="en-US" altLang="zh-CN" dirty="0">
              <a:latin typeface="华文新魏" charset="0"/>
              <a:ea typeface="华文新魏" charset="0"/>
              <a:cs typeface="华文新魏" charset="0"/>
            </a:endParaRPr>
          </a:p>
          <a:p>
            <a:pPr lvl="2" eaLnBrk="1" hangingPunct="1"/>
            <a:r>
              <a:rPr lang="zh-CN" altLang="en-US" dirty="0">
                <a:solidFill>
                  <a:srgbClr val="0000FF"/>
                </a:solidFill>
                <a:latin typeface="华文新魏" charset="0"/>
                <a:ea typeface="华文新魏" charset="0"/>
                <a:cs typeface="华文新魏" charset="0"/>
              </a:rPr>
              <a:t>同步</a:t>
            </a:r>
            <a:r>
              <a:rPr lang="zh-CN" altLang="en-US" dirty="0">
                <a:latin typeface="华文新魏" charset="0"/>
                <a:ea typeface="华文新魏" charset="0"/>
                <a:cs typeface="华文新魏" charset="0"/>
              </a:rPr>
              <a:t>（阻塞）传输：</a:t>
            </a:r>
            <a:r>
              <a:rPr lang="zh-CN" altLang="zh-CN" dirty="0">
                <a:latin typeface="华文新魏" charset="0"/>
                <a:ea typeface="华文新魏" charset="0"/>
                <a:cs typeface="华文新魏" charset="0"/>
              </a:rPr>
              <a:t>启动</a:t>
            </a:r>
            <a:r>
              <a:rPr lang="en-US" altLang="zh-CN" dirty="0">
                <a:latin typeface="华文新魏" charset="0"/>
                <a:ea typeface="华文新魏" charset="0"/>
                <a:cs typeface="华文新魏" charset="0"/>
              </a:rPr>
              <a:t>I/O</a:t>
            </a:r>
            <a:r>
              <a:rPr lang="zh-CN" altLang="zh-CN" dirty="0">
                <a:latin typeface="华文新魏" charset="0"/>
                <a:ea typeface="华文新魏" charset="0"/>
                <a:cs typeface="华文新魏" charset="0"/>
              </a:rPr>
              <a:t>操作的进程挂起等待，直至数据传输完成 </a:t>
            </a:r>
            <a:endParaRPr lang="zh-CN" altLang="en-US" dirty="0">
              <a:latin typeface="华文新魏" charset="0"/>
              <a:ea typeface="华文新魏" charset="0"/>
              <a:cs typeface="华文新魏" charset="0"/>
            </a:endParaRPr>
          </a:p>
          <a:p>
            <a:pPr lvl="1" eaLnBrk="1" hangingPunct="1"/>
            <a:r>
              <a:rPr lang="zh-CN" altLang="en-US" dirty="0">
                <a:solidFill>
                  <a:srgbClr val="FF0000"/>
                </a:solidFill>
                <a:latin typeface="华文新魏" charset="0"/>
                <a:ea typeface="华文新魏" charset="0"/>
                <a:cs typeface="华文新魏" charset="0"/>
              </a:rPr>
              <a:t>缓冲技术</a:t>
            </a:r>
            <a:endParaRPr lang="en-US" altLang="zh-CN" dirty="0">
              <a:solidFill>
                <a:srgbClr val="FF0000"/>
              </a:solidFill>
              <a:latin typeface="华文新魏" charset="0"/>
              <a:ea typeface="华文新魏" charset="0"/>
              <a:cs typeface="华文新魏" charset="0"/>
            </a:endParaRPr>
          </a:p>
          <a:p>
            <a:pPr lvl="2" eaLnBrk="1" hangingPunct="1"/>
            <a:r>
              <a:rPr lang="zh-CN" altLang="zh-CN" dirty="0">
                <a:latin typeface="华文新魏" charset="0"/>
                <a:ea typeface="华文新魏" charset="0"/>
                <a:cs typeface="华文新魏" charset="0"/>
              </a:rPr>
              <a:t>建立数据缓冲区，让数据</a:t>
            </a:r>
            <a:r>
              <a:rPr lang="zh-CN" altLang="zh-CN" dirty="0">
                <a:solidFill>
                  <a:srgbClr val="0000FF"/>
                </a:solidFill>
                <a:latin typeface="华文新魏" charset="0"/>
                <a:ea typeface="华文新魏" charset="0"/>
                <a:cs typeface="华文新魏" charset="0"/>
              </a:rPr>
              <a:t>到达率</a:t>
            </a:r>
            <a:r>
              <a:rPr lang="zh-CN" altLang="zh-CN" dirty="0">
                <a:latin typeface="华文新魏" charset="0"/>
                <a:ea typeface="华文新魏" charset="0"/>
                <a:cs typeface="华文新魏" charset="0"/>
              </a:rPr>
              <a:t>与</a:t>
            </a:r>
            <a:r>
              <a:rPr lang="zh-CN" altLang="zh-CN" dirty="0">
                <a:solidFill>
                  <a:srgbClr val="0000FF"/>
                </a:solidFill>
                <a:latin typeface="华文新魏" charset="0"/>
                <a:ea typeface="华文新魏" charset="0"/>
                <a:cs typeface="华文新魏" charset="0"/>
              </a:rPr>
              <a:t>离去率</a:t>
            </a:r>
            <a:r>
              <a:rPr lang="zh-CN" altLang="zh-CN" dirty="0">
                <a:latin typeface="华文新魏" charset="0"/>
                <a:ea typeface="华文新魏" charset="0"/>
                <a:cs typeface="华文新魏" charset="0"/>
              </a:rPr>
              <a:t>相匹配，提高系统</a:t>
            </a:r>
            <a:r>
              <a:rPr lang="zh-CN" altLang="zh-CN" dirty="0">
                <a:solidFill>
                  <a:srgbClr val="0000FF"/>
                </a:solidFill>
                <a:latin typeface="华文新魏" charset="0"/>
                <a:ea typeface="华文新魏" charset="0"/>
                <a:cs typeface="华文新魏" charset="0"/>
              </a:rPr>
              <a:t>吞吐率</a:t>
            </a:r>
            <a:r>
              <a:rPr lang="zh-CN" altLang="zh-CN" dirty="0">
                <a:latin typeface="华文新魏" charset="0"/>
                <a:ea typeface="华文新魏" charset="0"/>
                <a:cs typeface="华文新魏" charset="0"/>
              </a:rPr>
              <a:t> </a:t>
            </a:r>
            <a:endParaRPr lang="en-US" altLang="zh-CN" dirty="0">
              <a:latin typeface="华文新魏"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20</a:t>
            </a:fld>
            <a:endParaRPr lang="en-US" altLang="zh-CN" dirty="0"/>
          </a:p>
        </p:txBody>
      </p:sp>
    </p:spTree>
    <p:extLst>
      <p:ext uri="{BB962C8B-B14F-4D97-AF65-F5344CB8AC3E}">
        <p14:creationId xmlns:p14="http://schemas.microsoft.com/office/powerpoint/2010/main" val="473006354"/>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华文新魏" charset="0"/>
                <a:ea typeface="华文新魏" charset="0"/>
                <a:cs typeface="华文新魏" charset="0"/>
              </a:rPr>
              <a:t>I/O</a:t>
            </a:r>
            <a:r>
              <a:rPr lang="zh-CN" altLang="en-US" dirty="0">
                <a:latin typeface="华文新魏" charset="0"/>
                <a:ea typeface="华文新魏" charset="0"/>
                <a:cs typeface="华文新魏" charset="0"/>
              </a:rPr>
              <a:t>软件组织的四个层次</a:t>
            </a:r>
            <a:endParaRPr kumimoji="1" lang="zh-CN" altLang="en-US" dirty="0"/>
          </a:p>
        </p:txBody>
      </p:sp>
      <p:sp>
        <p:nvSpPr>
          <p:cNvPr id="3" name="内容占位符 2"/>
          <p:cNvSpPr>
            <a:spLocks noGrp="1"/>
          </p:cNvSpPr>
          <p:nvPr>
            <p:ph idx="1"/>
          </p:nvPr>
        </p:nvSpPr>
        <p:spPr/>
        <p:txBody>
          <a:bodyPr/>
          <a:lstStyle/>
          <a:p>
            <a:r>
              <a:rPr kumimoji="1" lang="en-US" altLang="zh-CN" dirty="0">
                <a:latin typeface="华文新魏"/>
                <a:cs typeface="华文新魏"/>
              </a:rPr>
              <a:t>I/O</a:t>
            </a:r>
            <a:r>
              <a:rPr kumimoji="1" lang="zh-CN" altLang="en-US" dirty="0">
                <a:latin typeface="华文新魏"/>
                <a:cs typeface="华文新魏"/>
              </a:rPr>
              <a:t>中断处理程序</a:t>
            </a:r>
          </a:p>
          <a:p>
            <a:r>
              <a:rPr kumimoji="1" lang="en-US" altLang="zh-CN" dirty="0">
                <a:latin typeface="华文新魏"/>
                <a:cs typeface="华文新魏"/>
              </a:rPr>
              <a:t>I/O</a:t>
            </a:r>
            <a:r>
              <a:rPr kumimoji="1" lang="zh-CN" altLang="en-US" dirty="0">
                <a:latin typeface="华文新魏"/>
                <a:cs typeface="华文新魏"/>
              </a:rPr>
              <a:t>设备驱动程序</a:t>
            </a:r>
          </a:p>
          <a:p>
            <a:r>
              <a:rPr kumimoji="1" lang="zh-CN" altLang="en-US" dirty="0">
                <a:latin typeface="华文新魏"/>
                <a:cs typeface="华文新魏"/>
              </a:rPr>
              <a:t>独立于设备的操作系统</a:t>
            </a:r>
            <a:r>
              <a:rPr kumimoji="1" lang="en-US" altLang="zh-CN" dirty="0">
                <a:latin typeface="华文新魏"/>
                <a:cs typeface="华文新魏"/>
              </a:rPr>
              <a:t>I/O</a:t>
            </a:r>
            <a:r>
              <a:rPr kumimoji="1" lang="zh-CN" altLang="en-US" dirty="0">
                <a:latin typeface="华文新魏"/>
                <a:cs typeface="华文新魏"/>
              </a:rPr>
              <a:t>软件</a:t>
            </a:r>
          </a:p>
          <a:p>
            <a:r>
              <a:rPr kumimoji="1" lang="zh-CN" altLang="en-US" dirty="0">
                <a:latin typeface="华文新魏"/>
                <a:cs typeface="华文新魏"/>
              </a:rPr>
              <a:t>用户空间的</a:t>
            </a:r>
            <a:r>
              <a:rPr kumimoji="1" lang="en-US" altLang="zh-CN" dirty="0">
                <a:latin typeface="华文新魏"/>
                <a:cs typeface="华文新魏"/>
              </a:rPr>
              <a:t>I/O</a:t>
            </a:r>
            <a:r>
              <a:rPr kumimoji="1" lang="zh-CN" altLang="en-US" dirty="0">
                <a:latin typeface="华文新魏"/>
                <a:cs typeface="华文新魏"/>
              </a:rPr>
              <a:t>软件</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21</a:t>
            </a:fld>
            <a:endParaRPr lang="en-US" altLang="zh-CN" dirty="0"/>
          </a:p>
        </p:txBody>
      </p:sp>
    </p:spTree>
    <p:extLst>
      <p:ext uri="{BB962C8B-B14F-4D97-AF65-F5344CB8AC3E}">
        <p14:creationId xmlns:p14="http://schemas.microsoft.com/office/powerpoint/2010/main" val="2065156628"/>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华文新魏" charset="0"/>
                <a:ea typeface="华文新魏" charset="0"/>
                <a:cs typeface="华文新魏" charset="0"/>
              </a:rPr>
              <a:t>I/O</a:t>
            </a:r>
            <a:r>
              <a:rPr lang="zh-CN" altLang="en-US" dirty="0">
                <a:latin typeface="华文新魏" charset="0"/>
                <a:ea typeface="华文新魏" charset="0"/>
                <a:cs typeface="华文新魏" charset="0"/>
              </a:rPr>
              <a:t>中断处理程序</a:t>
            </a:r>
            <a:endParaRPr kumimoji="1" lang="zh-CN" altLang="en-US" dirty="0"/>
          </a:p>
        </p:txBody>
      </p:sp>
      <p:sp>
        <p:nvSpPr>
          <p:cNvPr id="3" name="内容占位符 2"/>
          <p:cNvSpPr>
            <a:spLocks noGrp="1"/>
          </p:cNvSpPr>
          <p:nvPr>
            <p:ph idx="1"/>
          </p:nvPr>
        </p:nvSpPr>
        <p:spPr>
          <a:xfrm>
            <a:off x="179512" y="1196752"/>
            <a:ext cx="8856984" cy="5231432"/>
          </a:xfrm>
        </p:spPr>
        <p:txBody>
          <a:bodyPr/>
          <a:lstStyle/>
          <a:p>
            <a:r>
              <a:rPr lang="zh-CN" altLang="zh-CN" dirty="0">
                <a:latin typeface="华文新魏"/>
                <a:cs typeface="华文新魏"/>
              </a:rPr>
              <a:t>是</a:t>
            </a:r>
            <a:r>
              <a:rPr lang="zh-CN" altLang="en-US" dirty="0">
                <a:latin typeface="华文新魏"/>
                <a:cs typeface="华文新魏"/>
              </a:rPr>
              <a:t>设备驱动程序的重要组成部分，</a:t>
            </a:r>
            <a:r>
              <a:rPr lang="zh-CN" altLang="zh-CN" dirty="0">
                <a:latin typeface="华文新魏"/>
                <a:cs typeface="华文新魏"/>
              </a:rPr>
              <a:t>与硬件设备密切相关</a:t>
            </a:r>
            <a:r>
              <a:rPr lang="zh-CN" altLang="en-US" dirty="0">
                <a:latin typeface="华文新魏"/>
                <a:cs typeface="华文新魏"/>
              </a:rPr>
              <a:t>，</a:t>
            </a:r>
            <a:r>
              <a:rPr lang="zh-CN" altLang="en-US" dirty="0">
                <a:solidFill>
                  <a:srgbClr val="FF0000"/>
                </a:solidFill>
                <a:latin typeface="华文新魏"/>
                <a:cs typeface="华文新魏"/>
              </a:rPr>
              <a:t>与系统其余部分尽可能少发生联系</a:t>
            </a:r>
            <a:r>
              <a:rPr lang="zh-CN" altLang="zh-CN" dirty="0">
                <a:solidFill>
                  <a:srgbClr val="FF0000"/>
                </a:solidFill>
                <a:latin typeface="华文新魏"/>
                <a:cs typeface="华文新魏"/>
              </a:rPr>
              <a:t> </a:t>
            </a:r>
            <a:endParaRPr lang="en-US" altLang="zh-CN" dirty="0">
              <a:solidFill>
                <a:srgbClr val="FF0000"/>
              </a:solidFill>
              <a:latin typeface="华文新魏"/>
              <a:cs typeface="华文新魏"/>
            </a:endParaRPr>
          </a:p>
          <a:p>
            <a:pPr lvl="1"/>
            <a:r>
              <a:rPr kumimoji="1" lang="zh-CN" altLang="en-US" dirty="0">
                <a:latin typeface="华文新魏"/>
                <a:cs typeface="华文新魏"/>
              </a:rPr>
              <a:t>进程请求</a:t>
            </a:r>
            <a:r>
              <a:rPr kumimoji="1" lang="en-US" altLang="zh-CN" dirty="0">
                <a:latin typeface="华文新魏"/>
                <a:cs typeface="华文新魏"/>
              </a:rPr>
              <a:t>I/O</a:t>
            </a:r>
            <a:r>
              <a:rPr kumimoji="1" lang="zh-CN" altLang="en-US" dirty="0">
                <a:latin typeface="华文新魏"/>
                <a:cs typeface="华文新魏"/>
              </a:rPr>
              <a:t>操作时被挂起，直到</a:t>
            </a:r>
            <a:r>
              <a:rPr kumimoji="1" lang="zh-CN" altLang="en-US" dirty="0">
                <a:solidFill>
                  <a:srgbClr val="0000FF"/>
                </a:solidFill>
                <a:latin typeface="华文新魏"/>
                <a:cs typeface="华文新魏"/>
              </a:rPr>
              <a:t>数据传输结束并产生</a:t>
            </a:r>
            <a:r>
              <a:rPr kumimoji="1" lang="en-US" altLang="zh-CN" dirty="0">
                <a:solidFill>
                  <a:srgbClr val="0000FF"/>
                </a:solidFill>
                <a:latin typeface="华文新魏"/>
                <a:cs typeface="华文新魏"/>
              </a:rPr>
              <a:t>I/O</a:t>
            </a:r>
            <a:r>
              <a:rPr kumimoji="1" lang="zh-CN" altLang="en-US" dirty="0">
                <a:solidFill>
                  <a:srgbClr val="0000FF"/>
                </a:solidFill>
                <a:latin typeface="华文新魏"/>
                <a:cs typeface="华文新魏"/>
              </a:rPr>
              <a:t>中断请求</a:t>
            </a:r>
            <a:r>
              <a:rPr kumimoji="1" lang="zh-CN" altLang="en-US" dirty="0">
                <a:latin typeface="华文新魏"/>
                <a:cs typeface="华文新魏"/>
              </a:rPr>
              <a:t>时，操作系统接管</a:t>
            </a:r>
            <a:r>
              <a:rPr kumimoji="1" lang="en-US" altLang="zh-CN" dirty="0">
                <a:latin typeface="华文新魏"/>
                <a:cs typeface="华文新魏"/>
              </a:rPr>
              <a:t>CPU</a:t>
            </a:r>
            <a:r>
              <a:rPr kumimoji="1" lang="zh-CN" altLang="en-US" dirty="0">
                <a:latin typeface="华文新魏"/>
                <a:cs typeface="华文新魏"/>
              </a:rPr>
              <a:t>后执行中断处理程序</a:t>
            </a:r>
            <a:endParaRPr kumimoji="1" lang="en-US" altLang="zh-CN" dirty="0">
              <a:latin typeface="华文新魏"/>
              <a:cs typeface="华文新魏"/>
            </a:endParaRPr>
          </a:p>
          <a:p>
            <a:r>
              <a:rPr kumimoji="1" lang="en-US" altLang="zh-CN" dirty="0">
                <a:latin typeface="华文新魏"/>
                <a:cs typeface="华文新魏"/>
              </a:rPr>
              <a:t>I/O</a:t>
            </a:r>
            <a:r>
              <a:rPr kumimoji="1" lang="zh-CN" altLang="en-US" dirty="0">
                <a:latin typeface="华文新魏"/>
                <a:cs typeface="华文新魏"/>
              </a:rPr>
              <a:t>中断的类型和功能</a:t>
            </a:r>
          </a:p>
          <a:p>
            <a:pPr lvl="1"/>
            <a:r>
              <a:rPr kumimoji="1" lang="zh-CN" altLang="en-US" dirty="0"/>
              <a:t>通知用户程序</a:t>
            </a:r>
            <a:r>
              <a:rPr kumimoji="1" lang="en-US" altLang="zh-CN" dirty="0"/>
              <a:t>I/O</a:t>
            </a:r>
            <a:r>
              <a:rPr kumimoji="1" lang="zh-CN" altLang="en-US" dirty="0"/>
              <a:t>操作</a:t>
            </a:r>
            <a:r>
              <a:rPr kumimoji="1" lang="zh-CN" altLang="en-US" dirty="0">
                <a:solidFill>
                  <a:srgbClr val="FF0000"/>
                </a:solidFill>
              </a:rPr>
              <a:t>沿链推进程度</a:t>
            </a:r>
            <a:r>
              <a:rPr kumimoji="1" lang="zh-CN" altLang="en-US" dirty="0"/>
              <a:t>、</a:t>
            </a:r>
            <a:r>
              <a:rPr kumimoji="1" lang="zh-CN" altLang="en-US" dirty="0">
                <a:solidFill>
                  <a:srgbClr val="FF0000"/>
                </a:solidFill>
              </a:rPr>
              <a:t>正常结束</a:t>
            </a:r>
          </a:p>
          <a:p>
            <a:pPr lvl="1"/>
            <a:r>
              <a:rPr kumimoji="1" lang="zh-CN" altLang="en-US" dirty="0"/>
              <a:t>通知用户程序发现的</a:t>
            </a:r>
            <a:r>
              <a:rPr kumimoji="1" lang="en-US" altLang="zh-CN" dirty="0">
                <a:solidFill>
                  <a:srgbClr val="FF0000"/>
                </a:solidFill>
              </a:rPr>
              <a:t>I/O</a:t>
            </a:r>
            <a:r>
              <a:rPr kumimoji="1" lang="zh-CN" altLang="en-US" dirty="0">
                <a:solidFill>
                  <a:srgbClr val="FF0000"/>
                </a:solidFill>
              </a:rPr>
              <a:t>操作异常</a:t>
            </a:r>
          </a:p>
          <a:p>
            <a:pPr lvl="1"/>
            <a:r>
              <a:rPr kumimoji="1" lang="zh-CN" altLang="en-US" dirty="0"/>
              <a:t>通知用户程序外围设备上的</a:t>
            </a:r>
            <a:r>
              <a:rPr kumimoji="1" lang="zh-CN" altLang="en-US" dirty="0">
                <a:solidFill>
                  <a:srgbClr val="FF0000"/>
                </a:solidFill>
              </a:rPr>
              <a:t>重要异步信号</a:t>
            </a:r>
            <a:endParaRPr kumimoji="1" lang="en-US" altLang="zh-CN" dirty="0">
              <a:solidFill>
                <a:srgbClr val="FF0000"/>
              </a:solidFill>
            </a:endParaRPr>
          </a:p>
          <a:p>
            <a:r>
              <a:rPr lang="en-US" altLang="zh-CN" dirty="0">
                <a:latin typeface="华文新魏"/>
                <a:cs typeface="华文新魏"/>
              </a:rPr>
              <a:t>CPU</a:t>
            </a:r>
            <a:r>
              <a:rPr lang="zh-CN" altLang="en-US" dirty="0">
                <a:latin typeface="华文新魏"/>
                <a:cs typeface="华文新魏"/>
              </a:rPr>
              <a:t>对</a:t>
            </a:r>
            <a:r>
              <a:rPr lang="zh-CN" altLang="zh-CN" dirty="0">
                <a:latin typeface="华文新魏"/>
                <a:cs typeface="华文新魏"/>
              </a:rPr>
              <a:t>中断处理程序</a:t>
            </a:r>
            <a:r>
              <a:rPr lang="zh-CN" altLang="en-US" dirty="0">
                <a:latin typeface="华文新魏"/>
                <a:cs typeface="华文新魏"/>
              </a:rPr>
              <a:t>的相应处理</a:t>
            </a:r>
            <a:r>
              <a:rPr lang="zh-CN" altLang="zh-CN" dirty="0">
                <a:latin typeface="华文新魏"/>
                <a:cs typeface="华文新魏"/>
              </a:rPr>
              <a:t> </a:t>
            </a:r>
            <a:endParaRPr lang="zh-CN" altLang="en-US" dirty="0">
              <a:solidFill>
                <a:schemeClr val="tx2"/>
              </a:solidFill>
              <a:latin typeface="华文新魏"/>
              <a:cs typeface="华文新魏"/>
            </a:endParaRPr>
          </a:p>
          <a:p>
            <a:pPr lvl="1" eaLnBrk="1" hangingPunct="1"/>
            <a:r>
              <a:rPr lang="zh-CN" altLang="zh-CN" dirty="0"/>
              <a:t>检查</a:t>
            </a:r>
            <a:r>
              <a:rPr lang="zh-CN" altLang="zh-CN" dirty="0">
                <a:solidFill>
                  <a:srgbClr val="FF0000"/>
                </a:solidFill>
              </a:rPr>
              <a:t>设备状态寄存器</a:t>
            </a:r>
            <a:r>
              <a:rPr lang="zh-CN" altLang="zh-CN" dirty="0"/>
              <a:t>内容，判断产生中断原因</a:t>
            </a:r>
            <a:endParaRPr lang="en-US" altLang="zh-CN" dirty="0"/>
          </a:p>
          <a:p>
            <a:pPr lvl="1" eaLnBrk="1" hangingPunct="1"/>
            <a:r>
              <a:rPr lang="zh-CN" altLang="zh-CN" dirty="0"/>
              <a:t>根据</a:t>
            </a:r>
            <a:r>
              <a:rPr lang="en-US" altLang="zh-CN" dirty="0"/>
              <a:t>I/O</a:t>
            </a:r>
            <a:r>
              <a:rPr lang="zh-CN" altLang="zh-CN" dirty="0"/>
              <a:t>操作的完成情况进行相应处理</a:t>
            </a:r>
            <a:endParaRPr lang="en-US" altLang="zh-CN" dirty="0"/>
          </a:p>
          <a:p>
            <a:pPr lvl="2" eaLnBrk="1" hangingPunct="1"/>
            <a:r>
              <a:rPr lang="zh-CN" altLang="zh-CN" dirty="0">
                <a:latin typeface="华文新魏"/>
                <a:ea typeface="华文新魏"/>
                <a:cs typeface="华文新魏"/>
              </a:rPr>
              <a:t>若数据</a:t>
            </a:r>
            <a:r>
              <a:rPr lang="zh-CN" altLang="zh-CN" dirty="0">
                <a:solidFill>
                  <a:srgbClr val="FF0000"/>
                </a:solidFill>
                <a:latin typeface="华文新魏"/>
                <a:ea typeface="华文新魏"/>
                <a:cs typeface="华文新魏"/>
              </a:rPr>
              <a:t>传输有错</a:t>
            </a:r>
            <a:r>
              <a:rPr lang="zh-CN" altLang="zh-CN" dirty="0">
                <a:latin typeface="华文新魏"/>
                <a:ea typeface="华文新魏"/>
                <a:cs typeface="华文新魏"/>
              </a:rPr>
              <a:t>，应向上层软件报告设备出错信息，实施重新执行</a:t>
            </a:r>
            <a:endParaRPr lang="en-US" altLang="zh-CN" dirty="0">
              <a:latin typeface="华文新魏"/>
              <a:ea typeface="华文新魏"/>
              <a:cs typeface="华文新魏"/>
            </a:endParaRPr>
          </a:p>
          <a:p>
            <a:pPr lvl="2" eaLnBrk="1" hangingPunct="1"/>
            <a:r>
              <a:rPr lang="zh-CN" altLang="zh-CN" dirty="0">
                <a:latin typeface="华文新魏"/>
                <a:ea typeface="华文新魏"/>
                <a:cs typeface="华文新魏"/>
              </a:rPr>
              <a:t>若</a:t>
            </a:r>
            <a:r>
              <a:rPr lang="zh-CN" altLang="zh-CN" dirty="0">
                <a:solidFill>
                  <a:srgbClr val="FF0000"/>
                </a:solidFill>
                <a:latin typeface="华文新魏"/>
                <a:ea typeface="华文新魏"/>
                <a:cs typeface="华文新魏"/>
              </a:rPr>
              <a:t>正常结束</a:t>
            </a:r>
            <a:r>
              <a:rPr lang="zh-CN" altLang="zh-CN" dirty="0">
                <a:latin typeface="华文新魏"/>
                <a:ea typeface="华文新魏"/>
                <a:cs typeface="华文新魏"/>
              </a:rPr>
              <a:t>，应唤醒等待传输的进程，使其转换为就绪态</a:t>
            </a:r>
            <a:endParaRPr lang="en-US" altLang="zh-CN" dirty="0">
              <a:latin typeface="华文新魏"/>
              <a:ea typeface="华文新魏"/>
              <a:cs typeface="华文新魏"/>
            </a:endParaRPr>
          </a:p>
          <a:p>
            <a:pPr lvl="2" eaLnBrk="1" hangingPunct="1"/>
            <a:r>
              <a:rPr lang="zh-CN" altLang="zh-CN" dirty="0">
                <a:latin typeface="华文新魏"/>
                <a:ea typeface="华文新魏"/>
                <a:cs typeface="华文新魏"/>
              </a:rPr>
              <a:t>若有</a:t>
            </a:r>
            <a:r>
              <a:rPr lang="zh-CN" altLang="zh-CN" dirty="0">
                <a:solidFill>
                  <a:srgbClr val="FF0000"/>
                </a:solidFill>
                <a:latin typeface="华文新魏"/>
                <a:ea typeface="华文新魏"/>
                <a:cs typeface="华文新魏"/>
              </a:rPr>
              <a:t>等待传输的</a:t>
            </a:r>
            <a:r>
              <a:rPr lang="en-US" altLang="zh-CN" dirty="0">
                <a:solidFill>
                  <a:srgbClr val="FF0000"/>
                </a:solidFill>
                <a:latin typeface="华文新魏"/>
                <a:ea typeface="华文新魏"/>
                <a:cs typeface="华文新魏"/>
              </a:rPr>
              <a:t>I/O</a:t>
            </a:r>
            <a:r>
              <a:rPr lang="zh-CN" altLang="zh-CN" dirty="0">
                <a:solidFill>
                  <a:srgbClr val="FF0000"/>
                </a:solidFill>
                <a:latin typeface="华文新魏"/>
                <a:ea typeface="华文新魏"/>
                <a:cs typeface="华文新魏"/>
              </a:rPr>
              <a:t>命令</a:t>
            </a:r>
            <a:r>
              <a:rPr lang="zh-CN" altLang="zh-CN" dirty="0">
                <a:latin typeface="华文新魏"/>
                <a:ea typeface="华文新魏"/>
                <a:cs typeface="华文新魏"/>
              </a:rPr>
              <a:t>，应通知相关软件启动下一个</a:t>
            </a:r>
            <a:r>
              <a:rPr lang="en-US" altLang="zh-CN" dirty="0">
                <a:latin typeface="华文新魏"/>
                <a:ea typeface="华文新魏"/>
                <a:cs typeface="华文新魏"/>
              </a:rPr>
              <a:t>I/O</a:t>
            </a:r>
            <a:r>
              <a:rPr lang="zh-CN" altLang="zh-CN" dirty="0">
                <a:latin typeface="华文新魏"/>
                <a:ea typeface="华文新魏"/>
                <a:cs typeface="华文新魏"/>
              </a:rPr>
              <a:t>请求 </a:t>
            </a:r>
            <a:endParaRPr kumimoji="1" lang="zh-CN" altLang="en-US" dirty="0">
              <a:latin typeface="华文新魏"/>
              <a:ea typeface="华文新魏"/>
              <a:cs typeface="华文新魏"/>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22</a:t>
            </a:fld>
            <a:endParaRPr lang="en-US" altLang="zh-CN" dirty="0"/>
          </a:p>
        </p:txBody>
      </p:sp>
    </p:spTree>
    <p:extLst>
      <p:ext uri="{BB962C8B-B14F-4D97-AF65-F5344CB8AC3E}">
        <p14:creationId xmlns:p14="http://schemas.microsoft.com/office/powerpoint/2010/main" val="3603202805"/>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华文新魏" charset="0"/>
                <a:ea typeface="华文新魏" charset="0"/>
                <a:cs typeface="华文新魏" charset="0"/>
              </a:rPr>
              <a:t>I/O</a:t>
            </a:r>
            <a:r>
              <a:rPr lang="zh-CN" altLang="en-US" dirty="0">
                <a:latin typeface="华文新魏" charset="0"/>
                <a:ea typeface="华文新魏" charset="0"/>
                <a:cs typeface="华文新魏" charset="0"/>
              </a:rPr>
              <a:t>设备驱动程序</a:t>
            </a:r>
            <a:endParaRPr kumimoji="1" lang="zh-CN" altLang="en-US" dirty="0"/>
          </a:p>
        </p:txBody>
      </p:sp>
      <p:sp>
        <p:nvSpPr>
          <p:cNvPr id="3" name="内容占位符 2"/>
          <p:cNvSpPr>
            <a:spLocks noGrp="1"/>
          </p:cNvSpPr>
          <p:nvPr>
            <p:ph idx="1"/>
          </p:nvPr>
        </p:nvSpPr>
        <p:spPr/>
        <p:txBody>
          <a:bodyPr/>
          <a:lstStyle/>
          <a:p>
            <a:pPr algn="just" eaLnBrk="1" hangingPunct="1"/>
            <a:r>
              <a:rPr lang="zh-CN" altLang="en-US" dirty="0">
                <a:latin typeface="华文新魏" charset="0"/>
                <a:ea typeface="华文新魏" charset="0"/>
                <a:cs typeface="华文新魏" charset="0"/>
              </a:rPr>
              <a:t>设备驱动程序包括</a:t>
            </a:r>
            <a:r>
              <a:rPr lang="zh-CN" altLang="en-US" dirty="0">
                <a:solidFill>
                  <a:srgbClr val="FF0000"/>
                </a:solidFill>
                <a:latin typeface="华文新魏" charset="0"/>
                <a:ea typeface="华文新魏" charset="0"/>
                <a:cs typeface="华文新魏" charset="0"/>
              </a:rPr>
              <a:t>与设备相关的代码</a:t>
            </a:r>
            <a:r>
              <a:rPr lang="zh-CN" altLang="en-US" dirty="0">
                <a:latin typeface="华文新魏" charset="0"/>
                <a:ea typeface="华文新魏" charset="0"/>
                <a:cs typeface="华文新魏" charset="0"/>
              </a:rPr>
              <a:t>，主要工作包括</a:t>
            </a:r>
            <a:endParaRPr lang="en-US" altLang="zh-CN" dirty="0">
              <a:latin typeface="华文新魏" charset="0"/>
              <a:ea typeface="华文新魏" charset="0"/>
              <a:cs typeface="华文新魏" charset="0"/>
            </a:endParaRPr>
          </a:p>
          <a:p>
            <a:pPr lvl="1" algn="just" eaLnBrk="1" hangingPunct="1"/>
            <a:r>
              <a:rPr lang="zh-CN" altLang="en-US" dirty="0">
                <a:latin typeface="华文新魏" charset="0"/>
                <a:ea typeface="华文新魏" charset="0"/>
                <a:cs typeface="华文新魏" charset="0"/>
              </a:rPr>
              <a:t>把用户提交的</a:t>
            </a:r>
            <a:r>
              <a:rPr lang="zh-CN" altLang="en-US" dirty="0">
                <a:solidFill>
                  <a:srgbClr val="0000FF"/>
                </a:solidFill>
                <a:latin typeface="华文新魏" charset="0"/>
                <a:ea typeface="华文新魏" charset="0"/>
                <a:cs typeface="华文新魏" charset="0"/>
              </a:rPr>
              <a:t>逻辑</a:t>
            </a:r>
            <a:r>
              <a:rPr lang="en-US" altLang="zh-CN" dirty="0">
                <a:solidFill>
                  <a:srgbClr val="0000FF"/>
                </a:solidFill>
                <a:latin typeface="华文新魏" charset="0"/>
                <a:ea typeface="华文新魏" charset="0"/>
                <a:cs typeface="华文新魏" charset="0"/>
              </a:rPr>
              <a:t>I/O</a:t>
            </a:r>
            <a:r>
              <a:rPr lang="zh-CN" altLang="en-US" dirty="0">
                <a:solidFill>
                  <a:srgbClr val="0000FF"/>
                </a:solidFill>
                <a:latin typeface="华文新魏" charset="0"/>
                <a:ea typeface="华文新魏" charset="0"/>
                <a:cs typeface="华文新魏" charset="0"/>
              </a:rPr>
              <a:t>请求</a:t>
            </a:r>
            <a:r>
              <a:rPr lang="zh-CN" altLang="en-US" dirty="0">
                <a:latin typeface="华文新魏" charset="0"/>
                <a:ea typeface="华文新魏" charset="0"/>
                <a:cs typeface="华文新魏" charset="0"/>
              </a:rPr>
              <a:t>转化为</a:t>
            </a:r>
            <a:r>
              <a:rPr lang="zh-CN" altLang="en-US" dirty="0">
                <a:solidFill>
                  <a:srgbClr val="0000FF"/>
                </a:solidFill>
                <a:latin typeface="华文新魏" charset="0"/>
                <a:ea typeface="华文新魏" charset="0"/>
                <a:cs typeface="华文新魏" charset="0"/>
              </a:rPr>
              <a:t>物理</a:t>
            </a:r>
            <a:r>
              <a:rPr lang="en-US" altLang="zh-CN" dirty="0">
                <a:solidFill>
                  <a:srgbClr val="0000FF"/>
                </a:solidFill>
                <a:latin typeface="华文新魏" charset="0"/>
                <a:ea typeface="华文新魏" charset="0"/>
                <a:cs typeface="华文新魏" charset="0"/>
              </a:rPr>
              <a:t>I/O</a:t>
            </a:r>
            <a:r>
              <a:rPr lang="zh-CN" altLang="en-US" dirty="0">
                <a:solidFill>
                  <a:srgbClr val="0000FF"/>
                </a:solidFill>
                <a:latin typeface="华文新魏" charset="0"/>
                <a:ea typeface="华文新魏" charset="0"/>
                <a:cs typeface="华文新魏" charset="0"/>
              </a:rPr>
              <a:t>操作</a:t>
            </a:r>
            <a:r>
              <a:rPr lang="zh-CN" altLang="en-US" dirty="0">
                <a:latin typeface="华文新魏" charset="0"/>
                <a:ea typeface="华文新魏" charset="0"/>
                <a:cs typeface="华文新魏" charset="0"/>
              </a:rPr>
              <a:t>的</a:t>
            </a:r>
            <a:r>
              <a:rPr lang="zh-CN" altLang="en-US" dirty="0">
                <a:solidFill>
                  <a:srgbClr val="FF0000"/>
                </a:solidFill>
                <a:latin typeface="华文新魏" charset="0"/>
                <a:ea typeface="华文新魏" charset="0"/>
                <a:cs typeface="华文新魏" charset="0"/>
              </a:rPr>
              <a:t>启动</a:t>
            </a:r>
            <a:r>
              <a:rPr lang="zh-CN" altLang="en-US" dirty="0">
                <a:latin typeface="华文新魏" charset="0"/>
                <a:ea typeface="华文新魏" charset="0"/>
                <a:cs typeface="华文新魏" charset="0"/>
              </a:rPr>
              <a:t>和</a:t>
            </a:r>
            <a:r>
              <a:rPr lang="zh-CN" altLang="en-US" dirty="0">
                <a:solidFill>
                  <a:srgbClr val="FF0000"/>
                </a:solidFill>
                <a:latin typeface="华文新魏" charset="0"/>
                <a:ea typeface="华文新魏" charset="0"/>
                <a:cs typeface="华文新魏" charset="0"/>
              </a:rPr>
              <a:t>执行</a:t>
            </a:r>
            <a:r>
              <a:rPr lang="zh-CN" altLang="en-US" dirty="0">
                <a:latin typeface="华文新魏" charset="0"/>
                <a:ea typeface="华文新魏" charset="0"/>
                <a:cs typeface="华文新魏" charset="0"/>
              </a:rPr>
              <a:t>，如</a:t>
            </a:r>
            <a:endParaRPr lang="en-US" altLang="zh-CN" dirty="0">
              <a:latin typeface="华文新魏" charset="0"/>
              <a:ea typeface="华文新魏" charset="0"/>
              <a:cs typeface="华文新魏" charset="0"/>
            </a:endParaRPr>
          </a:p>
          <a:p>
            <a:pPr lvl="2" algn="just" eaLnBrk="1" hangingPunct="1"/>
            <a:r>
              <a:rPr lang="zh-CN" altLang="en-US" dirty="0">
                <a:latin typeface="华文新魏" charset="0"/>
                <a:ea typeface="华文新魏" charset="0"/>
                <a:cs typeface="华文新魏" charset="0"/>
              </a:rPr>
              <a:t>设备名转化为端口地址</a:t>
            </a:r>
            <a:endParaRPr lang="en-US" altLang="zh-CN" dirty="0">
              <a:latin typeface="华文新魏" charset="0"/>
              <a:ea typeface="华文新魏" charset="0"/>
              <a:cs typeface="华文新魏" charset="0"/>
            </a:endParaRPr>
          </a:p>
          <a:p>
            <a:pPr lvl="2" algn="just" eaLnBrk="1" hangingPunct="1"/>
            <a:r>
              <a:rPr lang="zh-CN" altLang="en-US" dirty="0">
                <a:latin typeface="华文新魏" charset="0"/>
                <a:ea typeface="华文新魏" charset="0"/>
                <a:cs typeface="华文新魏" charset="0"/>
              </a:rPr>
              <a:t>逻辑记录转化为物理记录</a:t>
            </a:r>
            <a:endParaRPr lang="en-US" altLang="zh-CN" dirty="0">
              <a:latin typeface="华文新魏" charset="0"/>
              <a:ea typeface="华文新魏" charset="0"/>
              <a:cs typeface="华文新魏" charset="0"/>
            </a:endParaRPr>
          </a:p>
          <a:p>
            <a:pPr lvl="2" algn="just" eaLnBrk="1" hangingPunct="1"/>
            <a:r>
              <a:rPr lang="zh-CN" altLang="en-US" dirty="0">
                <a:latin typeface="华文新魏" charset="0"/>
                <a:ea typeface="华文新魏" charset="0"/>
                <a:cs typeface="华文新魏" charset="0"/>
              </a:rPr>
              <a:t>逻辑操作转化为物理操作</a:t>
            </a:r>
            <a:endParaRPr lang="en-US" altLang="zh-CN" dirty="0">
              <a:latin typeface="华文新魏" charset="0"/>
              <a:ea typeface="华文新魏" charset="0"/>
              <a:cs typeface="华文新魏" charset="0"/>
            </a:endParaRPr>
          </a:p>
          <a:p>
            <a:pPr lvl="1" algn="just" eaLnBrk="1" hangingPunct="1"/>
            <a:r>
              <a:rPr lang="zh-CN" altLang="zh-CN" dirty="0"/>
              <a:t>监督设备是否正确执行</a:t>
            </a:r>
            <a:endParaRPr lang="en-US" altLang="zh-CN" dirty="0"/>
          </a:p>
          <a:p>
            <a:pPr lvl="1" algn="just" eaLnBrk="1" hangingPunct="1"/>
            <a:r>
              <a:rPr lang="zh-CN" altLang="zh-CN" dirty="0"/>
              <a:t>管理数据缓冲区，进行必要的纠错处理 </a:t>
            </a:r>
            <a:endParaRPr lang="en-US" altLang="zh-CN" dirty="0"/>
          </a:p>
          <a:p>
            <a:pPr algn="just" eaLnBrk="1" hangingPunct="1"/>
            <a:r>
              <a:rPr lang="zh-CN" altLang="zh-CN" dirty="0"/>
              <a:t>设备驱动程序</a:t>
            </a:r>
            <a:r>
              <a:rPr lang="zh-CN" altLang="en-US" dirty="0"/>
              <a:t>功能实质</a:t>
            </a:r>
            <a:endParaRPr lang="en-US" altLang="zh-CN" dirty="0"/>
          </a:p>
          <a:p>
            <a:pPr lvl="1" algn="just" eaLnBrk="1" hangingPunct="1"/>
            <a:r>
              <a:rPr lang="zh-CN" altLang="zh-CN" dirty="0">
                <a:solidFill>
                  <a:srgbClr val="FF0000"/>
                </a:solidFill>
              </a:rPr>
              <a:t>从</a:t>
            </a:r>
            <a:r>
              <a:rPr lang="zh-CN" altLang="zh-CN" dirty="0">
                <a:solidFill>
                  <a:srgbClr val="0000FF"/>
                </a:solidFill>
              </a:rPr>
              <a:t>独立于设备的软件</a:t>
            </a:r>
            <a:r>
              <a:rPr lang="zh-CN" altLang="zh-CN" dirty="0">
                <a:solidFill>
                  <a:srgbClr val="FF0000"/>
                </a:solidFill>
              </a:rPr>
              <a:t>中</a:t>
            </a:r>
            <a:r>
              <a:rPr lang="zh-CN" altLang="zh-CN" dirty="0">
                <a:solidFill>
                  <a:srgbClr val="0000FF"/>
                </a:solidFill>
              </a:rPr>
              <a:t>接收并执行</a:t>
            </a:r>
            <a:r>
              <a:rPr lang="en-US" altLang="zh-CN" dirty="0">
                <a:solidFill>
                  <a:srgbClr val="FF0000"/>
                </a:solidFill>
              </a:rPr>
              <a:t>I/O</a:t>
            </a:r>
            <a:r>
              <a:rPr lang="zh-CN" altLang="zh-CN" dirty="0">
                <a:solidFill>
                  <a:srgbClr val="FF0000"/>
                </a:solidFill>
              </a:rPr>
              <a:t>请求 </a:t>
            </a:r>
            <a:endParaRPr lang="en-US" altLang="zh-CN" dirty="0">
              <a:solidFill>
                <a:srgbClr val="FF0000"/>
              </a:solidFill>
              <a:latin typeface="华文新魏"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23</a:t>
            </a:fld>
            <a:endParaRPr lang="en-US" altLang="zh-CN" dirty="0"/>
          </a:p>
        </p:txBody>
      </p:sp>
    </p:spTree>
    <p:extLst>
      <p:ext uri="{BB962C8B-B14F-4D97-AF65-F5344CB8AC3E}">
        <p14:creationId xmlns:p14="http://schemas.microsoft.com/office/powerpoint/2010/main" val="2128648652"/>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79512" y="1268760"/>
            <a:ext cx="8856984" cy="4968552"/>
          </a:xfrm>
        </p:spPr>
        <p:txBody>
          <a:bodyPr/>
          <a:lstStyle/>
          <a:p>
            <a:pPr eaLnBrk="1" hangingPunct="1"/>
            <a:r>
              <a:rPr lang="zh-CN" altLang="zh-CN" dirty="0">
                <a:latin typeface="华文新魏"/>
                <a:cs typeface="华文新魏"/>
              </a:rPr>
              <a:t>将</a:t>
            </a:r>
            <a:r>
              <a:rPr lang="en-US" altLang="zh-CN" dirty="0">
                <a:latin typeface="华文新魏"/>
                <a:cs typeface="华文新魏"/>
              </a:rPr>
              <a:t>I/O</a:t>
            </a:r>
            <a:r>
              <a:rPr lang="zh-CN" altLang="en-US" dirty="0">
                <a:latin typeface="华文新魏"/>
                <a:cs typeface="华文新魏"/>
              </a:rPr>
              <a:t>请求</a:t>
            </a:r>
            <a:r>
              <a:rPr lang="zh-CN" altLang="zh-CN" dirty="0">
                <a:latin typeface="华文新魏"/>
                <a:cs typeface="华文新魏"/>
              </a:rPr>
              <a:t>转换为</a:t>
            </a:r>
            <a:r>
              <a:rPr lang="zh-CN" altLang="zh-CN" dirty="0">
                <a:solidFill>
                  <a:srgbClr val="FF0000"/>
                </a:solidFill>
                <a:latin typeface="华文新魏"/>
                <a:cs typeface="华文新魏"/>
              </a:rPr>
              <a:t>设备要求的具体形式</a:t>
            </a:r>
            <a:endParaRPr lang="en-US" altLang="zh-CN" dirty="0">
              <a:latin typeface="华文新魏"/>
              <a:cs typeface="华文新魏"/>
            </a:endParaRPr>
          </a:p>
          <a:p>
            <a:pPr lvl="1" eaLnBrk="1" hangingPunct="1"/>
            <a:r>
              <a:rPr lang="zh-CN" altLang="zh-CN" dirty="0"/>
              <a:t>确定</a:t>
            </a:r>
            <a:r>
              <a:rPr lang="zh-CN" altLang="en-US" dirty="0"/>
              <a:t>所</a:t>
            </a:r>
            <a:r>
              <a:rPr lang="zh-CN" altLang="zh-CN" dirty="0"/>
              <a:t>需</a:t>
            </a:r>
            <a:r>
              <a:rPr lang="zh-CN" altLang="zh-CN" dirty="0">
                <a:solidFill>
                  <a:srgbClr val="0000FF"/>
                </a:solidFill>
              </a:rPr>
              <a:t>控制器命令</a:t>
            </a:r>
            <a:r>
              <a:rPr lang="zh-CN" altLang="zh-CN" dirty="0"/>
              <a:t>及其</a:t>
            </a:r>
            <a:r>
              <a:rPr lang="zh-CN" altLang="zh-CN" dirty="0">
                <a:solidFill>
                  <a:srgbClr val="0000FF"/>
                </a:solidFill>
              </a:rPr>
              <a:t>执行次序</a:t>
            </a:r>
            <a:r>
              <a:rPr lang="zh-CN" altLang="zh-CN" dirty="0"/>
              <a:t>  </a:t>
            </a:r>
            <a:endParaRPr lang="en-US" altLang="zh-CN" dirty="0"/>
          </a:p>
          <a:p>
            <a:pPr lvl="1" eaLnBrk="1" hangingPunct="1"/>
            <a:r>
              <a:rPr lang="zh-CN" altLang="zh-CN" dirty="0"/>
              <a:t>向</a:t>
            </a:r>
            <a:r>
              <a:rPr lang="zh-CN" altLang="zh-CN" dirty="0">
                <a:solidFill>
                  <a:srgbClr val="0000FF"/>
                </a:solidFill>
              </a:rPr>
              <a:t>控制器</a:t>
            </a:r>
            <a:r>
              <a:rPr lang="zh-CN" altLang="zh-CN" dirty="0"/>
              <a:t>的设备寄存器</a:t>
            </a:r>
            <a:r>
              <a:rPr lang="zh-CN" altLang="zh-CN" dirty="0">
                <a:solidFill>
                  <a:srgbClr val="FF0000"/>
                </a:solidFill>
              </a:rPr>
              <a:t>写入</a:t>
            </a:r>
            <a:r>
              <a:rPr lang="zh-CN" altLang="zh-CN" dirty="0">
                <a:solidFill>
                  <a:srgbClr val="0000FF"/>
                </a:solidFill>
              </a:rPr>
              <a:t>命令和相应参数</a:t>
            </a:r>
            <a:endParaRPr lang="en-US" altLang="zh-CN" dirty="0">
              <a:solidFill>
                <a:srgbClr val="0000FF"/>
              </a:solidFill>
            </a:endParaRPr>
          </a:p>
          <a:p>
            <a:pPr lvl="2" eaLnBrk="1" hangingPunct="1"/>
            <a:r>
              <a:rPr lang="zh-CN" altLang="en-US" dirty="0">
                <a:latin typeface="华文新魏"/>
                <a:ea typeface="华文新魏"/>
                <a:cs typeface="华文新魏"/>
              </a:rPr>
              <a:t>有些</a:t>
            </a:r>
            <a:r>
              <a:rPr lang="zh-CN" altLang="zh-CN" dirty="0">
                <a:latin typeface="华文新魏"/>
                <a:ea typeface="华文新魏"/>
                <a:cs typeface="华文新魏"/>
              </a:rPr>
              <a:t>控制器一次只能接收一条命令（如</a:t>
            </a:r>
            <a:r>
              <a:rPr lang="en-US" altLang="zh-CN" dirty="0">
                <a:latin typeface="华文新魏"/>
                <a:ea typeface="华文新魏"/>
                <a:cs typeface="华文新魏"/>
              </a:rPr>
              <a:t>DMA</a:t>
            </a:r>
            <a:r>
              <a:rPr lang="zh-CN" altLang="zh-CN" dirty="0">
                <a:latin typeface="华文新魏"/>
                <a:ea typeface="华文新魏"/>
                <a:cs typeface="华文新魏"/>
              </a:rPr>
              <a:t>）</a:t>
            </a:r>
            <a:endParaRPr lang="en-US" altLang="zh-CN" dirty="0">
              <a:latin typeface="华文新魏"/>
              <a:ea typeface="华文新魏"/>
              <a:cs typeface="华文新魏"/>
            </a:endParaRPr>
          </a:p>
          <a:p>
            <a:pPr lvl="2" eaLnBrk="1" hangingPunct="1"/>
            <a:r>
              <a:rPr lang="zh-CN" altLang="en-US" dirty="0">
                <a:latin typeface="华文新魏"/>
                <a:ea typeface="华文新魏"/>
                <a:cs typeface="华文新魏"/>
              </a:rPr>
              <a:t>有些</a:t>
            </a:r>
            <a:r>
              <a:rPr lang="zh-CN" altLang="zh-CN" dirty="0">
                <a:latin typeface="华文新魏"/>
                <a:ea typeface="华文新魏"/>
                <a:cs typeface="华文新魏"/>
              </a:rPr>
              <a:t>控制器可接收一串命令并自动进行处理（如通道方式）</a:t>
            </a:r>
            <a:endParaRPr lang="en-US" altLang="zh-CN" dirty="0">
              <a:latin typeface="华文新魏"/>
              <a:ea typeface="华文新魏"/>
              <a:cs typeface="华文新魏"/>
            </a:endParaRPr>
          </a:p>
          <a:p>
            <a:pPr eaLnBrk="1" hangingPunct="1"/>
            <a:r>
              <a:rPr lang="zh-CN" altLang="zh-CN" dirty="0">
                <a:latin typeface="华文新魏"/>
                <a:cs typeface="华文新魏"/>
              </a:rPr>
              <a:t>系统</a:t>
            </a:r>
            <a:r>
              <a:rPr lang="zh-CN" altLang="en-US" dirty="0">
                <a:latin typeface="华文新魏"/>
                <a:cs typeface="华文新魏"/>
              </a:rPr>
              <a:t>接受命令后的</a:t>
            </a:r>
            <a:r>
              <a:rPr lang="zh-CN" altLang="zh-CN" dirty="0">
                <a:latin typeface="华文新魏"/>
                <a:cs typeface="华文新魏"/>
              </a:rPr>
              <a:t>处理方式</a:t>
            </a:r>
            <a:r>
              <a:rPr lang="zh-CN" altLang="en-US" dirty="0">
                <a:latin typeface="华文新魏"/>
                <a:cs typeface="华文新魏"/>
              </a:rPr>
              <a:t>（两种）</a:t>
            </a:r>
            <a:endParaRPr lang="en-US" altLang="zh-CN" dirty="0">
              <a:latin typeface="华文新魏"/>
              <a:cs typeface="华文新魏"/>
            </a:endParaRPr>
          </a:p>
          <a:p>
            <a:pPr lvl="1" eaLnBrk="1" hangingPunct="1"/>
            <a:r>
              <a:rPr lang="zh-CN" altLang="zh-CN" dirty="0"/>
              <a:t>执行设备驱动程序的</a:t>
            </a:r>
            <a:r>
              <a:rPr lang="zh-CN" altLang="zh-CN" dirty="0">
                <a:solidFill>
                  <a:srgbClr val="FF0000"/>
                </a:solidFill>
              </a:rPr>
              <a:t>进程阻塞</a:t>
            </a:r>
            <a:r>
              <a:rPr lang="zh-CN" altLang="zh-CN" dirty="0"/>
              <a:t>，直到中断处理时才解除</a:t>
            </a:r>
            <a:endParaRPr lang="en-US" altLang="zh-CN" dirty="0"/>
          </a:p>
          <a:p>
            <a:pPr lvl="1" eaLnBrk="1" hangingPunct="1"/>
            <a:r>
              <a:rPr lang="zh-CN" altLang="zh-CN" dirty="0"/>
              <a:t>执行驱动程序的</a:t>
            </a:r>
            <a:r>
              <a:rPr lang="zh-CN" altLang="zh-CN" dirty="0">
                <a:solidFill>
                  <a:srgbClr val="FF0000"/>
                </a:solidFill>
              </a:rPr>
              <a:t>进程无须阻塞</a:t>
            </a:r>
            <a:r>
              <a:rPr lang="zh-CN" altLang="zh-CN" dirty="0"/>
              <a:t> </a:t>
            </a:r>
            <a:endParaRPr lang="en-US" altLang="zh-CN" dirty="0"/>
          </a:p>
          <a:p>
            <a:pPr eaLnBrk="1" hangingPunct="1"/>
            <a:r>
              <a:rPr lang="zh-CN" altLang="zh-CN" dirty="0">
                <a:latin typeface="华文新魏"/>
                <a:cs typeface="华文新魏"/>
              </a:rPr>
              <a:t>操作完成后都要检查数据传输</a:t>
            </a:r>
            <a:r>
              <a:rPr lang="zh-CN" altLang="zh-CN" dirty="0">
                <a:solidFill>
                  <a:srgbClr val="FF0000"/>
                </a:solidFill>
                <a:latin typeface="华文新魏"/>
                <a:cs typeface="华文新魏"/>
              </a:rPr>
              <a:t>是否有错</a:t>
            </a:r>
            <a:endParaRPr lang="en-US" altLang="zh-CN" dirty="0">
              <a:solidFill>
                <a:srgbClr val="FF0000"/>
              </a:solidFill>
              <a:latin typeface="华文新魏"/>
              <a:cs typeface="华文新魏"/>
            </a:endParaRPr>
          </a:p>
          <a:p>
            <a:pPr lvl="1" eaLnBrk="1" hangingPunct="1"/>
            <a:r>
              <a:rPr lang="zh-CN" altLang="zh-CN" dirty="0"/>
              <a:t>如果有错，返回错误状态提示信息给调用者</a:t>
            </a:r>
            <a:endParaRPr lang="en-US" altLang="zh-CN" dirty="0"/>
          </a:p>
          <a:p>
            <a:pPr lvl="1" eaLnBrk="1" hangingPunct="1"/>
            <a:r>
              <a:rPr lang="zh-CN" altLang="zh-CN" dirty="0"/>
              <a:t>如果正常，驱动程序将数据传送给与设备无关的软件层 </a:t>
            </a:r>
            <a:endParaRPr lang="en-US" altLang="zh-CN" dirty="0"/>
          </a:p>
          <a:p>
            <a:pPr eaLnBrk="1" hangingPunct="1"/>
            <a:r>
              <a:rPr lang="zh-CN" altLang="zh-CN" dirty="0">
                <a:latin typeface="华文新魏"/>
                <a:cs typeface="华文新魏"/>
              </a:rPr>
              <a:t>如果</a:t>
            </a:r>
            <a:r>
              <a:rPr lang="en-US" altLang="zh-CN" dirty="0">
                <a:latin typeface="华文新魏"/>
                <a:cs typeface="华文新魏"/>
              </a:rPr>
              <a:t> I/O</a:t>
            </a:r>
            <a:r>
              <a:rPr lang="zh-CN" altLang="zh-CN" dirty="0">
                <a:latin typeface="华文新魏"/>
                <a:cs typeface="华文新魏"/>
              </a:rPr>
              <a:t>请求队列中有请求在排队，选中其中一个</a:t>
            </a:r>
            <a:r>
              <a:rPr lang="en-US" altLang="zh-CN" dirty="0">
                <a:latin typeface="华文新魏"/>
                <a:cs typeface="华文新魏"/>
              </a:rPr>
              <a:t>I/O</a:t>
            </a:r>
            <a:r>
              <a:rPr lang="zh-CN" altLang="zh-CN" dirty="0">
                <a:latin typeface="华文新魏"/>
                <a:cs typeface="华文新魏"/>
              </a:rPr>
              <a:t>请求执行</a:t>
            </a:r>
            <a:r>
              <a:rPr lang="zh-CN" altLang="en-US" dirty="0">
                <a:latin typeface="华文新魏"/>
                <a:cs typeface="华文新魏"/>
              </a:rPr>
              <a:t>；</a:t>
            </a:r>
            <a:r>
              <a:rPr lang="zh-CN" altLang="zh-CN" dirty="0">
                <a:latin typeface="华文新魏"/>
                <a:cs typeface="华文新魏"/>
              </a:rPr>
              <a:t>否则等待下一个</a:t>
            </a:r>
            <a:r>
              <a:rPr lang="en-US" altLang="zh-CN" dirty="0">
                <a:latin typeface="华文新魏"/>
                <a:cs typeface="华文新魏"/>
              </a:rPr>
              <a:t>I/O</a:t>
            </a:r>
            <a:r>
              <a:rPr lang="zh-CN" altLang="zh-CN" dirty="0">
                <a:latin typeface="华文新魏"/>
                <a:cs typeface="华文新魏"/>
              </a:rPr>
              <a:t>请求的到来</a:t>
            </a:r>
            <a:endParaRPr kumimoji="1" lang="zh-CN" altLang="en-US" dirty="0">
              <a:latin typeface="华文新魏"/>
              <a:cs typeface="华文新魏"/>
            </a:endParaRPr>
          </a:p>
        </p:txBody>
      </p:sp>
      <p:sp>
        <p:nvSpPr>
          <p:cNvPr id="3" name="标题 2"/>
          <p:cNvSpPr>
            <a:spLocks noGrp="1"/>
          </p:cNvSpPr>
          <p:nvPr>
            <p:ph type="title"/>
          </p:nvPr>
        </p:nvSpPr>
        <p:spPr/>
        <p:txBody>
          <a:bodyPr/>
          <a:lstStyle/>
          <a:p>
            <a:pPr eaLnBrk="1" hangingPunct="1"/>
            <a:r>
              <a:rPr lang="zh-CN" altLang="en-US" dirty="0">
                <a:latin typeface="华文新魏" charset="0"/>
                <a:ea typeface="华文新魏" charset="0"/>
                <a:cs typeface="华文新魏" charset="0"/>
              </a:rPr>
              <a:t>设备驱动程序对</a:t>
            </a:r>
            <a:r>
              <a:rPr lang="en-US" altLang="zh-CN" dirty="0"/>
              <a:t>I/O</a:t>
            </a:r>
            <a:r>
              <a:rPr lang="zh-CN" altLang="zh-CN" dirty="0"/>
              <a:t>请求</a:t>
            </a:r>
            <a:r>
              <a:rPr lang="zh-CN" altLang="en-US" dirty="0"/>
              <a:t>处理过程</a:t>
            </a:r>
            <a:endParaRPr lang="en-US" altLang="zh-CN"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24</a:t>
            </a:fld>
            <a:endParaRPr lang="en-US" altLang="zh-CN" dirty="0"/>
          </a:p>
        </p:txBody>
      </p:sp>
    </p:spTree>
    <p:extLst>
      <p:ext uri="{BB962C8B-B14F-4D97-AF65-F5344CB8AC3E}">
        <p14:creationId xmlns:p14="http://schemas.microsoft.com/office/powerpoint/2010/main" val="1737414103"/>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eaLnBrk="1" hangingPunct="1"/>
            <a:r>
              <a:rPr lang="zh-CN" altLang="en-US" dirty="0">
                <a:latin typeface="华文新魏" charset="0"/>
                <a:ea typeface="华文新魏" charset="0"/>
                <a:cs typeface="华文新魏" charset="0"/>
              </a:rPr>
              <a:t>设备初始化</a:t>
            </a:r>
            <a:endParaRPr lang="en-US" altLang="zh-CN" dirty="0">
              <a:latin typeface="华文新魏" charset="0"/>
              <a:ea typeface="华文新魏" charset="0"/>
              <a:cs typeface="华文新魏" charset="0"/>
            </a:endParaRPr>
          </a:p>
          <a:p>
            <a:pPr lvl="1" eaLnBrk="1" hangingPunct="1"/>
            <a:r>
              <a:rPr lang="zh-CN" altLang="zh-CN" dirty="0"/>
              <a:t>在系统初次启动或设备传输数据时，</a:t>
            </a:r>
            <a:r>
              <a:rPr lang="zh-CN" altLang="zh-CN" dirty="0">
                <a:solidFill>
                  <a:srgbClr val="FF0000"/>
                </a:solidFill>
              </a:rPr>
              <a:t>预置设备和控制器以及通道的状态</a:t>
            </a:r>
            <a:r>
              <a:rPr lang="zh-CN" altLang="zh-CN" dirty="0"/>
              <a:t> </a:t>
            </a:r>
            <a:endParaRPr lang="en-US" altLang="zh-CN" dirty="0">
              <a:latin typeface="华文新魏" charset="0"/>
              <a:ea typeface="华文新魏" charset="0"/>
              <a:cs typeface="华文新魏" charset="0"/>
            </a:endParaRPr>
          </a:p>
          <a:p>
            <a:pPr eaLnBrk="1" hangingPunct="1"/>
            <a:r>
              <a:rPr lang="zh-CN" altLang="en-US" dirty="0">
                <a:latin typeface="华文新魏" charset="0"/>
                <a:ea typeface="华文新魏" charset="0"/>
                <a:cs typeface="华文新魏" charset="0"/>
              </a:rPr>
              <a:t>执行设备驱动例程</a:t>
            </a:r>
            <a:endParaRPr lang="en-US" altLang="zh-CN" dirty="0">
              <a:latin typeface="华文新魏" charset="0"/>
              <a:ea typeface="华文新魏" charset="0"/>
              <a:cs typeface="华文新魏" charset="0"/>
            </a:endParaRPr>
          </a:p>
          <a:p>
            <a:pPr lvl="1" eaLnBrk="1" hangingPunct="1"/>
            <a:r>
              <a:rPr lang="zh-CN" altLang="zh-CN" dirty="0"/>
              <a:t>负责启动设备，</a:t>
            </a:r>
            <a:r>
              <a:rPr lang="zh-CN" altLang="zh-CN" dirty="0">
                <a:solidFill>
                  <a:srgbClr val="FF0000"/>
                </a:solidFill>
              </a:rPr>
              <a:t>进行数据传输</a:t>
            </a:r>
            <a:endParaRPr lang="en-US" altLang="zh-CN" dirty="0"/>
          </a:p>
          <a:p>
            <a:pPr lvl="1" eaLnBrk="1" hangingPunct="1"/>
            <a:r>
              <a:rPr lang="zh-CN" altLang="zh-CN" dirty="0"/>
              <a:t>对于具有通道的</a:t>
            </a:r>
            <a:r>
              <a:rPr lang="en-US" altLang="zh-CN" dirty="0"/>
              <a:t>I/O</a:t>
            </a:r>
            <a:r>
              <a:rPr lang="zh-CN" altLang="zh-CN" dirty="0"/>
              <a:t>系统</a:t>
            </a:r>
            <a:r>
              <a:rPr lang="zh-CN" altLang="en-US" dirty="0"/>
              <a:t>，</a:t>
            </a:r>
            <a:r>
              <a:rPr lang="zh-CN" altLang="zh-CN" dirty="0"/>
              <a:t>负责</a:t>
            </a:r>
            <a:r>
              <a:rPr lang="zh-CN" altLang="zh-CN" dirty="0">
                <a:solidFill>
                  <a:srgbClr val="0000FF"/>
                </a:solidFill>
              </a:rPr>
              <a:t>生成通道指令和通道程序</a:t>
            </a:r>
            <a:r>
              <a:rPr lang="zh-CN" altLang="zh-CN" dirty="0"/>
              <a:t>，</a:t>
            </a:r>
            <a:r>
              <a:rPr lang="zh-CN" altLang="zh-CN" dirty="0">
                <a:solidFill>
                  <a:srgbClr val="FF0000"/>
                </a:solidFill>
              </a:rPr>
              <a:t>启动通道工作</a:t>
            </a:r>
            <a:endParaRPr lang="en-US" altLang="zh-CN" dirty="0">
              <a:solidFill>
                <a:srgbClr val="FF0000"/>
              </a:solidFill>
              <a:latin typeface="华文新魏" charset="0"/>
              <a:ea typeface="华文新魏" charset="0"/>
              <a:cs typeface="华文新魏" charset="0"/>
            </a:endParaRPr>
          </a:p>
          <a:p>
            <a:pPr eaLnBrk="1" hangingPunct="1"/>
            <a:r>
              <a:rPr lang="zh-CN" altLang="zh-CN" dirty="0"/>
              <a:t>调用和执行中断处理程序 </a:t>
            </a:r>
            <a:endParaRPr lang="en-US" altLang="zh-CN" dirty="0"/>
          </a:p>
          <a:p>
            <a:pPr lvl="1" eaLnBrk="1" hangingPunct="1"/>
            <a:r>
              <a:rPr lang="zh-CN" altLang="zh-CN" dirty="0"/>
              <a:t>负责</a:t>
            </a:r>
            <a:r>
              <a:rPr lang="zh-CN" altLang="zh-CN" dirty="0">
                <a:solidFill>
                  <a:srgbClr val="FF0000"/>
                </a:solidFill>
              </a:rPr>
              <a:t>处理</a:t>
            </a:r>
            <a:r>
              <a:rPr lang="zh-CN" altLang="zh-CN" dirty="0"/>
              <a:t>设备和控制器及通道所发出的</a:t>
            </a:r>
            <a:r>
              <a:rPr lang="zh-CN" altLang="zh-CN" dirty="0">
                <a:solidFill>
                  <a:srgbClr val="FF0000"/>
                </a:solidFill>
              </a:rPr>
              <a:t>各种中断</a:t>
            </a:r>
            <a:r>
              <a:rPr lang="zh-CN" altLang="zh-CN" dirty="0"/>
              <a:t> </a:t>
            </a:r>
            <a:endParaRPr kumimoji="1" lang="zh-CN" altLang="en-US" dirty="0"/>
          </a:p>
        </p:txBody>
      </p:sp>
      <p:sp>
        <p:nvSpPr>
          <p:cNvPr id="3" name="标题 2"/>
          <p:cNvSpPr>
            <a:spLocks noGrp="1"/>
          </p:cNvSpPr>
          <p:nvPr>
            <p:ph type="title"/>
          </p:nvPr>
        </p:nvSpPr>
        <p:spPr/>
        <p:txBody>
          <a:bodyPr/>
          <a:lstStyle/>
          <a:p>
            <a:pPr eaLnBrk="1" hangingPunct="1"/>
            <a:r>
              <a:rPr lang="zh-CN" altLang="en-US" dirty="0">
                <a:latin typeface="华文新魏" charset="0"/>
                <a:ea typeface="华文新魏" charset="0"/>
                <a:cs typeface="华文新魏" charset="0"/>
              </a:rPr>
              <a:t>设备驱动程序主要功能</a:t>
            </a:r>
            <a:endParaRPr lang="en-US" altLang="zh-CN" dirty="0">
              <a:latin typeface="华文新魏" charset="0"/>
              <a:ea typeface="华文新魏" charset="0"/>
              <a:cs typeface="华文新魏" charset="0"/>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25</a:t>
            </a:fld>
            <a:endParaRPr lang="en-US" altLang="zh-CN" dirty="0"/>
          </a:p>
        </p:txBody>
      </p:sp>
    </p:spTree>
    <p:extLst>
      <p:ext uri="{BB962C8B-B14F-4D97-AF65-F5344CB8AC3E}">
        <p14:creationId xmlns:p14="http://schemas.microsoft.com/office/powerpoint/2010/main" val="1892283013"/>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独立于设备的</a:t>
            </a:r>
            <a:r>
              <a:rPr lang="en-US" altLang="zh-CN" dirty="0">
                <a:latin typeface="华文新魏" charset="0"/>
                <a:ea typeface="华文新魏" charset="0"/>
                <a:cs typeface="华文新魏" charset="0"/>
              </a:rPr>
              <a:t>I/O</a:t>
            </a:r>
            <a:r>
              <a:rPr lang="zh-CN" altLang="en-US" dirty="0">
                <a:latin typeface="华文新魏" charset="0"/>
                <a:ea typeface="华文新魏" charset="0"/>
                <a:cs typeface="华文新魏" charset="0"/>
              </a:rPr>
              <a:t>软件</a:t>
            </a:r>
            <a:endParaRPr kumimoji="1" lang="zh-CN" altLang="en-US" dirty="0"/>
          </a:p>
        </p:txBody>
      </p:sp>
      <p:sp>
        <p:nvSpPr>
          <p:cNvPr id="3" name="内容占位符 2"/>
          <p:cNvSpPr>
            <a:spLocks noGrp="1"/>
          </p:cNvSpPr>
          <p:nvPr>
            <p:ph idx="1"/>
          </p:nvPr>
        </p:nvSpPr>
        <p:spPr/>
        <p:txBody>
          <a:bodyPr/>
          <a:lstStyle/>
          <a:p>
            <a:r>
              <a:rPr lang="zh-CN" altLang="zh-CN" dirty="0"/>
              <a:t>执行适用于</a:t>
            </a:r>
            <a:r>
              <a:rPr lang="zh-CN" altLang="zh-CN" dirty="0">
                <a:latin typeface="STXinwei" panose="02010800040101010101" pitchFamily="2" charset="-122"/>
                <a:ea typeface="STXinwei" panose="02010800040101010101" pitchFamily="2" charset="-122"/>
              </a:rPr>
              <a:t>所有设备的常用</a:t>
            </a:r>
            <a:r>
              <a:rPr lang="en-US" altLang="zh-CN" dirty="0">
                <a:latin typeface="STXinwei" panose="02010800040101010101" pitchFamily="2" charset="-122"/>
                <a:ea typeface="STXinwei" panose="02010800040101010101" pitchFamily="2" charset="-122"/>
              </a:rPr>
              <a:t>I/O</a:t>
            </a:r>
            <a:r>
              <a:rPr lang="zh-CN" altLang="zh-CN" dirty="0">
                <a:latin typeface="STXinwei" panose="02010800040101010101" pitchFamily="2" charset="-122"/>
                <a:ea typeface="STXinwei" panose="02010800040101010101" pitchFamily="2" charset="-122"/>
              </a:rPr>
              <a:t>功能，</a:t>
            </a:r>
            <a:r>
              <a:rPr lang="zh-CN" altLang="zh-CN" dirty="0">
                <a:solidFill>
                  <a:srgbClr val="FF0000"/>
                </a:solidFill>
                <a:latin typeface="STXinwei" panose="02010800040101010101" pitchFamily="2" charset="-122"/>
                <a:ea typeface="STXinwei" panose="02010800040101010101" pitchFamily="2" charset="-122"/>
              </a:rPr>
              <a:t>并向用户层软件提供一致性接口</a:t>
            </a:r>
            <a:r>
              <a:rPr lang="zh-CN" altLang="zh-CN" dirty="0">
                <a:latin typeface="STXinwei" panose="02010800040101010101" pitchFamily="2" charset="-122"/>
                <a:ea typeface="STXinwei" panose="02010800040101010101" pitchFamily="2" charset="-122"/>
              </a:rPr>
              <a:t> </a:t>
            </a:r>
            <a:endParaRPr kumimoji="1" lang="en-US" altLang="zh-CN" dirty="0">
              <a:latin typeface="STXinwei" panose="02010800040101010101" pitchFamily="2" charset="-122"/>
              <a:ea typeface="STXinwei" panose="02010800040101010101" pitchFamily="2" charset="-122"/>
            </a:endParaRPr>
          </a:p>
          <a:p>
            <a:pPr lvl="1">
              <a:lnSpc>
                <a:spcPct val="90000"/>
              </a:lnSpc>
            </a:pPr>
            <a:r>
              <a:rPr kumimoji="1" lang="zh-CN" altLang="en-US" dirty="0">
                <a:latin typeface="STXinwei" panose="02010800040101010101" pitchFamily="2" charset="-122"/>
                <a:ea typeface="STXinwei" panose="02010800040101010101" pitchFamily="2" charset="-122"/>
              </a:rPr>
              <a:t>设备命名与保护</a:t>
            </a:r>
          </a:p>
          <a:p>
            <a:pPr lvl="1">
              <a:lnSpc>
                <a:spcPct val="90000"/>
              </a:lnSpc>
            </a:pPr>
            <a:r>
              <a:rPr lang="zh-CN" altLang="zh-CN" dirty="0">
                <a:latin typeface="STXinwei" panose="02010800040101010101" pitchFamily="2" charset="-122"/>
                <a:ea typeface="STXinwei" panose="02010800040101010101" pitchFamily="2" charset="-122"/>
              </a:rPr>
              <a:t>提供与设备无关的块尺寸</a:t>
            </a:r>
            <a:endParaRPr lang="en-US" altLang="zh-CN" dirty="0">
              <a:latin typeface="STXinwei" panose="02010800040101010101" pitchFamily="2" charset="-122"/>
              <a:ea typeface="STXinwei" panose="02010800040101010101" pitchFamily="2" charset="-122"/>
            </a:endParaRPr>
          </a:p>
          <a:p>
            <a:pPr lvl="1">
              <a:lnSpc>
                <a:spcPct val="90000"/>
              </a:lnSpc>
            </a:pPr>
            <a:r>
              <a:rPr lang="zh-CN" altLang="zh-CN" dirty="0">
                <a:latin typeface="STXinwei" panose="02010800040101010101" pitchFamily="2" charset="-122"/>
                <a:ea typeface="STXinwei" panose="02010800040101010101" pitchFamily="2" charset="-122"/>
              </a:rPr>
              <a:t>缓冲技术</a:t>
            </a:r>
            <a:endParaRPr lang="en-US" altLang="zh-CN" dirty="0">
              <a:latin typeface="STXinwei" panose="02010800040101010101" pitchFamily="2" charset="-122"/>
              <a:ea typeface="STXinwei" panose="02010800040101010101" pitchFamily="2" charset="-122"/>
            </a:endParaRPr>
          </a:p>
          <a:p>
            <a:pPr lvl="1">
              <a:lnSpc>
                <a:spcPct val="90000"/>
              </a:lnSpc>
            </a:pPr>
            <a:r>
              <a:rPr lang="zh-CN" altLang="zh-CN" dirty="0">
                <a:latin typeface="STXinwei" panose="02010800040101010101" pitchFamily="2" charset="-122"/>
                <a:ea typeface="STXinwei" panose="02010800040101010101" pitchFamily="2" charset="-122"/>
              </a:rPr>
              <a:t>设备分配和状态跟踪</a:t>
            </a:r>
            <a:endParaRPr lang="en-US" altLang="zh-CN" dirty="0">
              <a:latin typeface="STXinwei" panose="02010800040101010101" pitchFamily="2" charset="-122"/>
              <a:ea typeface="STXinwei" panose="02010800040101010101" pitchFamily="2" charset="-122"/>
            </a:endParaRPr>
          </a:p>
          <a:p>
            <a:pPr lvl="1">
              <a:lnSpc>
                <a:spcPct val="90000"/>
              </a:lnSpc>
            </a:pPr>
            <a:r>
              <a:rPr lang="zh-CN" altLang="zh-CN" dirty="0">
                <a:latin typeface="STXinwei" panose="02010800040101010101" pitchFamily="2" charset="-122"/>
                <a:ea typeface="STXinwei" panose="02010800040101010101" pitchFamily="2" charset="-122"/>
              </a:rPr>
              <a:t> 错误处理和报告</a:t>
            </a:r>
            <a:endParaRPr lang="en-US" altLang="zh-CN" dirty="0">
              <a:latin typeface="STXinwei" panose="02010800040101010101" pitchFamily="2" charset="-122"/>
              <a:ea typeface="STXinwei" panose="02010800040101010101" pitchFamily="2" charset="-122"/>
            </a:endParaRPr>
          </a:p>
          <a:p>
            <a:endParaRPr kumimoji="1" lang="zh-CN" altLang="en-US" dirty="0">
              <a:latin typeface="华文新魏"/>
              <a:cs typeface="华文新魏"/>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26</a:t>
            </a:fld>
            <a:endParaRPr lang="en-US" altLang="zh-CN" dirty="0"/>
          </a:p>
        </p:txBody>
      </p:sp>
    </p:spTree>
    <p:extLst>
      <p:ext uri="{BB962C8B-B14F-4D97-AF65-F5344CB8AC3E}">
        <p14:creationId xmlns:p14="http://schemas.microsoft.com/office/powerpoint/2010/main" val="1671883946"/>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latin typeface="华文新魏" charset="0"/>
                <a:ea typeface="华文新魏" charset="0"/>
                <a:cs typeface="华文新魏" charset="0"/>
              </a:rPr>
              <a:t>设备命名和设备保护 </a:t>
            </a:r>
            <a:endParaRPr lang="zh-CN" altLang="en-US" dirty="0">
              <a:latin typeface="华文新魏" charset="0"/>
              <a:ea typeface="华文新魏" charset="0"/>
              <a:cs typeface="华文新魏" charset="0"/>
            </a:endParaRPr>
          </a:p>
        </p:txBody>
      </p:sp>
      <p:sp>
        <p:nvSpPr>
          <p:cNvPr id="3" name="内容占位符 2"/>
          <p:cNvSpPr>
            <a:spLocks noGrp="1"/>
          </p:cNvSpPr>
          <p:nvPr>
            <p:ph idx="1"/>
          </p:nvPr>
        </p:nvSpPr>
        <p:spPr/>
        <p:txBody>
          <a:bodyPr/>
          <a:lstStyle/>
          <a:p>
            <a:pPr eaLnBrk="1" hangingPunct="1"/>
            <a:r>
              <a:rPr lang="zh-CN" altLang="zh-CN" dirty="0">
                <a:latin typeface="华文新魏"/>
                <a:cs typeface="华文新魏"/>
              </a:rPr>
              <a:t>设备都被看做文件，</a:t>
            </a:r>
            <a:r>
              <a:rPr lang="zh-CN" altLang="zh-CN" dirty="0">
                <a:solidFill>
                  <a:srgbClr val="FF0000"/>
                </a:solidFill>
                <a:latin typeface="华文新魏"/>
                <a:cs typeface="华文新魏"/>
              </a:rPr>
              <a:t>通过路径名来寻址 </a:t>
            </a:r>
            <a:endParaRPr lang="en-US" altLang="zh-CN" dirty="0">
              <a:solidFill>
                <a:srgbClr val="FF0000"/>
              </a:solidFill>
              <a:latin typeface="华文新魏"/>
              <a:cs typeface="华文新魏"/>
            </a:endParaRPr>
          </a:p>
          <a:p>
            <a:pPr lvl="1" eaLnBrk="1" hangingPunct="1"/>
            <a:r>
              <a:rPr lang="zh-CN" altLang="en-US" dirty="0"/>
              <a:t>设备文件名、</a:t>
            </a:r>
            <a:r>
              <a:rPr lang="en-US" altLang="zh-CN" dirty="0" err="1"/>
              <a:t>inode</a:t>
            </a:r>
            <a:r>
              <a:rPr lang="zh-CN" altLang="en-US" dirty="0"/>
              <a:t>、文件所有者、权限位  </a:t>
            </a:r>
          </a:p>
          <a:p>
            <a:pPr eaLnBrk="1" hangingPunct="1"/>
            <a:r>
              <a:rPr lang="zh-CN" altLang="en-US" dirty="0">
                <a:latin typeface="华文新魏"/>
                <a:cs typeface="华文新魏"/>
              </a:rPr>
              <a:t>保护对设备的授权访问 </a:t>
            </a:r>
            <a:endParaRPr lang="en-US" altLang="zh-CN" dirty="0">
              <a:latin typeface="华文新魏"/>
              <a:cs typeface="华文新魏"/>
            </a:endParaRPr>
          </a:p>
          <a:p>
            <a:pPr lvl="1" eaLnBrk="1" hangingPunct="1"/>
            <a:r>
              <a:rPr lang="zh-CN" altLang="zh-CN" dirty="0"/>
              <a:t>绝对禁止用户进程直接访问</a:t>
            </a:r>
            <a:r>
              <a:rPr lang="en-US" altLang="zh-CN" dirty="0"/>
              <a:t>I/O</a:t>
            </a:r>
            <a:r>
              <a:rPr lang="zh-CN" altLang="zh-CN" dirty="0"/>
              <a:t>设备</a:t>
            </a:r>
            <a:endParaRPr lang="en-US" altLang="zh-CN" dirty="0"/>
          </a:p>
          <a:p>
            <a:pPr lvl="1" eaLnBrk="1" hangingPunct="1"/>
            <a:r>
              <a:rPr lang="en-US" altLang="zh-CN" dirty="0"/>
              <a:t>I/O</a:t>
            </a:r>
            <a:r>
              <a:rPr lang="zh-CN" altLang="zh-CN" dirty="0"/>
              <a:t>指令</a:t>
            </a:r>
            <a:r>
              <a:rPr lang="zh-CN" altLang="en-US" dirty="0"/>
              <a:t>是</a:t>
            </a:r>
            <a:r>
              <a:rPr lang="zh-CN" altLang="zh-CN" dirty="0">
                <a:solidFill>
                  <a:srgbClr val="FF0000"/>
                </a:solidFill>
              </a:rPr>
              <a:t>特权指令</a:t>
            </a:r>
            <a:r>
              <a:rPr lang="zh-CN" altLang="zh-CN" dirty="0"/>
              <a:t>，通过</a:t>
            </a:r>
            <a:r>
              <a:rPr lang="zh-CN" altLang="zh-CN" dirty="0">
                <a:solidFill>
                  <a:srgbClr val="0000FF"/>
                </a:solidFill>
              </a:rPr>
              <a:t>系统调用</a:t>
            </a:r>
            <a:r>
              <a:rPr lang="zh-CN" altLang="zh-CN" dirty="0"/>
              <a:t>间接地供用户使用</a:t>
            </a:r>
            <a:endParaRPr lang="en-US" altLang="zh-CN" dirty="0"/>
          </a:p>
          <a:p>
            <a:pPr eaLnBrk="1" hangingPunct="1"/>
            <a:r>
              <a:rPr lang="zh-CN" altLang="zh-CN" dirty="0">
                <a:latin typeface="华文新魏"/>
                <a:cs typeface="华文新魏"/>
              </a:rPr>
              <a:t>设备文件依赖于</a:t>
            </a:r>
            <a:r>
              <a:rPr lang="en-US" altLang="zh-CN" dirty="0" err="1">
                <a:latin typeface="华文新魏"/>
                <a:cs typeface="华文新魏"/>
              </a:rPr>
              <a:t>inode</a:t>
            </a:r>
            <a:r>
              <a:rPr lang="zh-CN" altLang="zh-CN" dirty="0">
                <a:latin typeface="华文新魏"/>
                <a:cs typeface="华文新魏"/>
              </a:rPr>
              <a:t>来实现</a:t>
            </a:r>
            <a:endParaRPr lang="en-US" altLang="zh-CN" dirty="0">
              <a:latin typeface="华文新魏"/>
              <a:cs typeface="华文新魏"/>
            </a:endParaRPr>
          </a:p>
          <a:p>
            <a:pPr lvl="1" eaLnBrk="1" hangingPunct="1"/>
            <a:r>
              <a:rPr lang="zh-CN" altLang="zh-CN" dirty="0"/>
              <a:t>文件目录不能区分文件名代表磁盘文件还是设备文件，但</a:t>
            </a:r>
            <a:r>
              <a:rPr lang="en-US" altLang="zh-CN" dirty="0" err="1">
                <a:solidFill>
                  <a:srgbClr val="FF0000"/>
                </a:solidFill>
              </a:rPr>
              <a:t>inode</a:t>
            </a:r>
            <a:r>
              <a:rPr lang="zh-CN" altLang="zh-CN" dirty="0">
                <a:solidFill>
                  <a:srgbClr val="FF0000"/>
                </a:solidFill>
              </a:rPr>
              <a:t>的内容不同</a:t>
            </a:r>
            <a:endParaRPr lang="en-US" altLang="zh-CN" dirty="0">
              <a:solidFill>
                <a:srgbClr val="FF0000"/>
              </a:solidFill>
            </a:endParaRPr>
          </a:p>
          <a:p>
            <a:pPr lvl="2" eaLnBrk="1" hangingPunct="1"/>
            <a:r>
              <a:rPr lang="zh-CN" altLang="zh-CN" dirty="0">
                <a:latin typeface="华文新魏"/>
                <a:ea typeface="华文新魏"/>
                <a:cs typeface="华文新魏"/>
              </a:rPr>
              <a:t>磁盘文件的</a:t>
            </a:r>
            <a:r>
              <a:rPr lang="en-US" altLang="zh-CN" dirty="0" err="1">
                <a:latin typeface="华文新魏"/>
                <a:ea typeface="华文新魏"/>
                <a:cs typeface="华文新魏"/>
              </a:rPr>
              <a:t>inode</a:t>
            </a:r>
            <a:r>
              <a:rPr lang="zh-CN" altLang="zh-CN" dirty="0">
                <a:latin typeface="华文新魏"/>
                <a:ea typeface="华文新魏"/>
                <a:cs typeface="华文新魏"/>
              </a:rPr>
              <a:t>包含</a:t>
            </a:r>
            <a:r>
              <a:rPr lang="zh-CN" altLang="zh-CN" dirty="0">
                <a:solidFill>
                  <a:srgbClr val="0000FF"/>
                </a:solidFill>
                <a:latin typeface="华文新魏"/>
                <a:ea typeface="华文新魏"/>
                <a:cs typeface="华文新魏"/>
              </a:rPr>
              <a:t>指向数据块</a:t>
            </a:r>
            <a:r>
              <a:rPr lang="zh-CN" altLang="zh-CN" dirty="0">
                <a:latin typeface="华文新魏"/>
                <a:ea typeface="华文新魏"/>
                <a:cs typeface="华文新魏"/>
              </a:rPr>
              <a:t>的指针</a:t>
            </a:r>
            <a:endParaRPr lang="en-US" altLang="zh-CN" dirty="0">
              <a:latin typeface="华文新魏"/>
              <a:ea typeface="华文新魏"/>
              <a:cs typeface="华文新魏"/>
            </a:endParaRPr>
          </a:p>
          <a:p>
            <a:pPr lvl="2" eaLnBrk="1" hangingPunct="1"/>
            <a:r>
              <a:rPr lang="zh-CN" altLang="zh-CN" dirty="0">
                <a:latin typeface="华文新魏"/>
                <a:ea typeface="华文新魏"/>
                <a:cs typeface="华文新魏"/>
              </a:rPr>
              <a:t>而设备文件的</a:t>
            </a:r>
            <a:r>
              <a:rPr lang="en-US" altLang="zh-CN" dirty="0" err="1">
                <a:latin typeface="华文新魏"/>
                <a:ea typeface="华文新魏"/>
                <a:cs typeface="华文新魏"/>
              </a:rPr>
              <a:t>inode</a:t>
            </a:r>
            <a:r>
              <a:rPr lang="zh-CN" altLang="zh-CN" dirty="0">
                <a:latin typeface="华文新魏"/>
                <a:ea typeface="华文新魏"/>
                <a:cs typeface="华文新魏"/>
              </a:rPr>
              <a:t>则包含</a:t>
            </a:r>
            <a:r>
              <a:rPr lang="zh-CN" altLang="zh-CN" dirty="0">
                <a:solidFill>
                  <a:srgbClr val="0000FF"/>
                </a:solidFill>
                <a:latin typeface="华文新魏"/>
                <a:ea typeface="华文新魏"/>
                <a:cs typeface="华文新魏"/>
              </a:rPr>
              <a:t>指向内核设备驱动程序</a:t>
            </a:r>
            <a:r>
              <a:rPr lang="zh-CN" altLang="zh-CN" dirty="0">
                <a:latin typeface="华文新魏"/>
                <a:ea typeface="华文新魏"/>
                <a:cs typeface="华文新魏"/>
              </a:rPr>
              <a:t>的指针，用来控制设备的</a:t>
            </a:r>
            <a:r>
              <a:rPr lang="en-US" altLang="zh-CN" dirty="0">
                <a:latin typeface="华文新魏"/>
                <a:ea typeface="华文新魏"/>
                <a:cs typeface="华文新魏"/>
              </a:rPr>
              <a:t>I/O</a:t>
            </a:r>
            <a:r>
              <a:rPr lang="zh-CN" altLang="zh-CN" dirty="0">
                <a:latin typeface="华文新魏"/>
                <a:ea typeface="华文新魏"/>
                <a:cs typeface="华文新魏"/>
              </a:rPr>
              <a:t>操作</a:t>
            </a:r>
            <a:endParaRPr lang="en-US" altLang="zh-CN" dirty="0">
              <a:latin typeface="华文新魏"/>
              <a:ea typeface="华文新魏"/>
              <a:cs typeface="华文新魏"/>
            </a:endParaRPr>
          </a:p>
          <a:p>
            <a:pPr lvl="1" eaLnBrk="1" hangingPunct="1"/>
            <a:r>
              <a:rPr kumimoji="1" lang="zh-CN" altLang="en-US" dirty="0">
                <a:latin typeface="华文新魏"/>
                <a:ea typeface="华文新魏"/>
                <a:cs typeface="华文新魏"/>
              </a:rPr>
              <a:t>举例：</a:t>
            </a:r>
            <a:r>
              <a:rPr kumimoji="1" lang="en-US" altLang="zh-CN" dirty="0">
                <a:solidFill>
                  <a:srgbClr val="0000FF"/>
                </a:solidFill>
                <a:latin typeface="华文新魏"/>
                <a:ea typeface="华文新魏"/>
                <a:cs typeface="华文新魏"/>
              </a:rPr>
              <a:t>/</a:t>
            </a:r>
            <a:r>
              <a:rPr kumimoji="1" lang="en-US" altLang="zh-CN" dirty="0" err="1">
                <a:solidFill>
                  <a:srgbClr val="0000FF"/>
                </a:solidFill>
                <a:latin typeface="华文新魏"/>
                <a:ea typeface="华文新魏"/>
                <a:cs typeface="华文新魏"/>
              </a:rPr>
              <a:t>dev</a:t>
            </a:r>
            <a:r>
              <a:rPr kumimoji="1" lang="en-US" altLang="zh-CN" dirty="0">
                <a:solidFill>
                  <a:srgbClr val="0000FF"/>
                </a:solidFill>
                <a:latin typeface="华文新魏"/>
                <a:ea typeface="华文新魏"/>
                <a:cs typeface="华文新魏"/>
              </a:rPr>
              <a:t>/tty00</a:t>
            </a:r>
          </a:p>
          <a:p>
            <a:pPr lvl="2" eaLnBrk="1" hangingPunct="1"/>
            <a:r>
              <a:rPr kumimoji="1" lang="zh-CN" altLang="en-US" dirty="0">
                <a:latin typeface="华文新魏"/>
                <a:ea typeface="华文新魏"/>
                <a:cs typeface="华文新魏"/>
              </a:rPr>
              <a:t>主设备号：分配终端设备驱动程序</a:t>
            </a:r>
            <a:endParaRPr kumimoji="1" lang="en-US" altLang="zh-CN" dirty="0">
              <a:latin typeface="华文新魏"/>
              <a:ea typeface="华文新魏"/>
              <a:cs typeface="华文新魏"/>
            </a:endParaRPr>
          </a:p>
          <a:p>
            <a:pPr lvl="2" eaLnBrk="1" hangingPunct="1"/>
            <a:r>
              <a:rPr kumimoji="1" lang="zh-CN" altLang="en-US" dirty="0">
                <a:latin typeface="华文新魏"/>
                <a:ea typeface="华文新魏"/>
                <a:cs typeface="华文新魏"/>
              </a:rPr>
              <a:t>次设备号：确定驱动程序需要读写的具体终端设备</a:t>
            </a: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27</a:t>
            </a:fld>
            <a:endParaRPr lang="en-US" altLang="zh-CN" dirty="0"/>
          </a:p>
        </p:txBody>
      </p:sp>
    </p:spTree>
    <p:extLst>
      <p:ext uri="{BB962C8B-B14F-4D97-AF65-F5344CB8AC3E}">
        <p14:creationId xmlns:p14="http://schemas.microsoft.com/office/powerpoint/2010/main" val="1646428121"/>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latin typeface="华文新魏" charset="0"/>
                <a:ea typeface="华文新魏" charset="0"/>
                <a:cs typeface="华文新魏" charset="0"/>
              </a:rPr>
              <a:t>提供与设备无关的块尺寸</a:t>
            </a:r>
            <a:r>
              <a:rPr lang="zh-CN" altLang="zh-CN" dirty="0">
                <a:effectLst/>
              </a:rPr>
              <a:t> </a:t>
            </a:r>
            <a:endParaRPr kumimoji="1" lang="zh-CN" altLang="en-US" dirty="0"/>
          </a:p>
        </p:txBody>
      </p:sp>
      <p:sp>
        <p:nvSpPr>
          <p:cNvPr id="3" name="内容占位符 2"/>
          <p:cNvSpPr>
            <a:spLocks noGrp="1"/>
          </p:cNvSpPr>
          <p:nvPr>
            <p:ph idx="1"/>
          </p:nvPr>
        </p:nvSpPr>
        <p:spPr/>
        <p:txBody>
          <a:bodyPr/>
          <a:lstStyle/>
          <a:p>
            <a:pPr eaLnBrk="1" hangingPunct="1"/>
            <a:r>
              <a:rPr lang="zh-CN" altLang="en-US" dirty="0"/>
              <a:t>块设备（磁盘文件）</a:t>
            </a:r>
            <a:endParaRPr lang="en-US" altLang="zh-CN" dirty="0"/>
          </a:p>
          <a:p>
            <a:pPr lvl="1" eaLnBrk="1" hangingPunct="1"/>
            <a:r>
              <a:rPr lang="zh-CN" altLang="zh-CN" dirty="0"/>
              <a:t>操作系统为每个</a:t>
            </a:r>
            <a:r>
              <a:rPr lang="zh-CN" altLang="zh-CN" dirty="0">
                <a:solidFill>
                  <a:srgbClr val="0000FF"/>
                </a:solidFill>
              </a:rPr>
              <a:t>磁盘</a:t>
            </a:r>
            <a:r>
              <a:rPr lang="zh-CN" altLang="zh-CN" dirty="0"/>
              <a:t>配置一张记录空闲块的</a:t>
            </a:r>
            <a:r>
              <a:rPr lang="zh-CN" altLang="zh-CN" dirty="0">
                <a:solidFill>
                  <a:srgbClr val="0000FF"/>
                </a:solidFill>
              </a:rPr>
              <a:t>表</a:t>
            </a:r>
            <a:r>
              <a:rPr lang="zh-CN" altLang="zh-CN" dirty="0"/>
              <a:t>或</a:t>
            </a:r>
            <a:r>
              <a:rPr lang="zh-CN" altLang="zh-CN" dirty="0">
                <a:solidFill>
                  <a:srgbClr val="0000FF"/>
                </a:solidFill>
              </a:rPr>
              <a:t>位示图</a:t>
            </a:r>
            <a:endParaRPr lang="en-US" altLang="zh-CN" dirty="0">
              <a:solidFill>
                <a:srgbClr val="0000FF"/>
              </a:solidFill>
            </a:endParaRPr>
          </a:p>
          <a:p>
            <a:pPr lvl="1" eaLnBrk="1" hangingPunct="1"/>
            <a:r>
              <a:rPr lang="zh-CN" altLang="zh-CN" dirty="0">
                <a:solidFill>
                  <a:srgbClr val="FF0000"/>
                </a:solidFill>
              </a:rPr>
              <a:t>空闲块分配算法独立于设备</a:t>
            </a:r>
            <a:r>
              <a:rPr lang="zh-CN" altLang="zh-CN" dirty="0"/>
              <a:t>，可在高于设备驱动程序的层次处理 </a:t>
            </a:r>
            <a:endParaRPr lang="en-US" altLang="zh-CN" dirty="0"/>
          </a:p>
          <a:p>
            <a:pPr lvl="1" eaLnBrk="1" hangingPunct="1"/>
            <a:r>
              <a:rPr lang="zh-CN" altLang="zh-CN" dirty="0"/>
              <a:t>不同磁盘的扇区大小可能不同，独立于设备的</a:t>
            </a:r>
            <a:r>
              <a:rPr lang="en-US" altLang="zh-CN" dirty="0"/>
              <a:t>I/O</a:t>
            </a:r>
            <a:r>
              <a:rPr lang="zh-CN" altLang="zh-CN" dirty="0"/>
              <a:t>软件屏蔽这一事实</a:t>
            </a:r>
            <a:r>
              <a:rPr lang="zh-CN" altLang="en-US" dirty="0"/>
              <a:t>，</a:t>
            </a:r>
            <a:r>
              <a:rPr lang="zh-CN" altLang="zh-CN" dirty="0"/>
              <a:t>并向高层软件</a:t>
            </a:r>
            <a:r>
              <a:rPr lang="zh-CN" altLang="zh-CN" dirty="0">
                <a:solidFill>
                  <a:srgbClr val="FF0000"/>
                </a:solidFill>
              </a:rPr>
              <a:t>提供统一的数据块尺寸</a:t>
            </a:r>
            <a:r>
              <a:rPr lang="zh-CN" altLang="zh-CN" dirty="0"/>
              <a:t>，可将若干扇区合并为一个</a:t>
            </a:r>
            <a:r>
              <a:rPr lang="zh-CN" altLang="zh-CN" dirty="0">
                <a:solidFill>
                  <a:srgbClr val="0000FF"/>
                </a:solidFill>
              </a:rPr>
              <a:t>逻辑块</a:t>
            </a:r>
            <a:r>
              <a:rPr lang="zh-CN" altLang="zh-CN" dirty="0"/>
              <a:t>，称为</a:t>
            </a:r>
            <a:r>
              <a:rPr lang="zh-CN" altLang="zh-CN" dirty="0">
                <a:solidFill>
                  <a:srgbClr val="0000FF"/>
                </a:solidFill>
              </a:rPr>
              <a:t>簇</a:t>
            </a:r>
            <a:r>
              <a:rPr lang="zh-CN" altLang="zh-CN" dirty="0"/>
              <a:t> </a:t>
            </a:r>
            <a:endParaRPr lang="en-US" altLang="zh-CN" dirty="0"/>
          </a:p>
          <a:p>
            <a:pPr lvl="1" eaLnBrk="1" hangingPunct="1"/>
            <a:r>
              <a:rPr lang="zh-CN" altLang="zh-CN" dirty="0">
                <a:solidFill>
                  <a:srgbClr val="FF0000"/>
                </a:solidFill>
              </a:rPr>
              <a:t>高层软件只需与大小相同的簇交互</a:t>
            </a:r>
            <a:r>
              <a:rPr lang="zh-CN" altLang="zh-CN" dirty="0"/>
              <a:t>，而不必关心物理扇区尺寸 </a:t>
            </a:r>
            <a:endParaRPr lang="en-US" altLang="zh-CN" dirty="0"/>
          </a:p>
          <a:p>
            <a:pPr eaLnBrk="1" hangingPunct="1"/>
            <a:r>
              <a:rPr kumimoji="1" lang="zh-CN" altLang="en-US" dirty="0">
                <a:latin typeface="华文新魏"/>
                <a:cs typeface="华文新魏"/>
              </a:rPr>
              <a:t>字符设备</a:t>
            </a:r>
            <a:endParaRPr kumimoji="1" lang="en-US" altLang="zh-CN" dirty="0">
              <a:latin typeface="华文新魏"/>
              <a:cs typeface="华文新魏"/>
            </a:endParaRPr>
          </a:p>
          <a:p>
            <a:pPr lvl="1" eaLnBrk="1" hangingPunct="1"/>
            <a:r>
              <a:rPr lang="zh-CN" altLang="zh-CN" dirty="0"/>
              <a:t>每次对一个字符进行操作，有些字符设备操作更大单位的数据（如</a:t>
            </a:r>
            <a:r>
              <a:rPr lang="en-US" altLang="zh-CN" dirty="0"/>
              <a:t>80</a:t>
            </a:r>
            <a:r>
              <a:rPr lang="zh-CN" altLang="zh-CN" dirty="0"/>
              <a:t>个字符），必须在本层屏蔽这类差别</a:t>
            </a:r>
            <a:endParaRPr kumimoji="1" lang="zh-CN" altLang="en-US" dirty="0">
              <a:latin typeface="华文新魏"/>
              <a:ea typeface="华文新魏"/>
              <a:cs typeface="华文新魏"/>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28</a:t>
            </a:fld>
            <a:endParaRPr lang="en-US" altLang="zh-CN" dirty="0"/>
          </a:p>
        </p:txBody>
      </p:sp>
    </p:spTree>
    <p:extLst>
      <p:ext uri="{BB962C8B-B14F-4D97-AF65-F5344CB8AC3E}">
        <p14:creationId xmlns:p14="http://schemas.microsoft.com/office/powerpoint/2010/main" val="2899777038"/>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latin typeface="华文新魏" charset="0"/>
                <a:ea typeface="华文新魏" charset="0"/>
                <a:cs typeface="华文新魏" charset="0"/>
              </a:rPr>
              <a:t>缓冲技术</a:t>
            </a:r>
            <a:r>
              <a:rPr lang="zh-CN" altLang="zh-CN" dirty="0">
                <a:effectLst/>
              </a:rPr>
              <a:t> </a:t>
            </a:r>
            <a:endParaRPr kumimoji="1" lang="zh-CN" altLang="en-US" dirty="0"/>
          </a:p>
        </p:txBody>
      </p:sp>
      <p:sp>
        <p:nvSpPr>
          <p:cNvPr id="3" name="内容占位符 2"/>
          <p:cNvSpPr>
            <a:spLocks noGrp="1"/>
          </p:cNvSpPr>
          <p:nvPr>
            <p:ph idx="1"/>
          </p:nvPr>
        </p:nvSpPr>
        <p:spPr/>
        <p:txBody>
          <a:bodyPr/>
          <a:lstStyle/>
          <a:p>
            <a:pPr eaLnBrk="1" hangingPunct="1"/>
            <a:r>
              <a:rPr lang="zh-CN" altLang="en-US" dirty="0">
                <a:latin typeface="华文新魏"/>
                <a:cs typeface="华文新魏"/>
              </a:rPr>
              <a:t>数据离开设备后不能直接到达目的地，需要经过与数据性质相关的中间处理（如网卡、音频设备）</a:t>
            </a:r>
            <a:endParaRPr lang="en-US" altLang="zh-CN" dirty="0">
              <a:latin typeface="华文新魏"/>
              <a:cs typeface="华文新魏"/>
            </a:endParaRPr>
          </a:p>
          <a:p>
            <a:pPr eaLnBrk="1" hangingPunct="1"/>
            <a:r>
              <a:rPr lang="zh-CN" altLang="zh-CN" dirty="0">
                <a:latin typeface="华文新魏"/>
                <a:cs typeface="华文新魏"/>
              </a:rPr>
              <a:t>通过缓冲区</a:t>
            </a:r>
            <a:r>
              <a:rPr lang="zh-CN" altLang="en-US" dirty="0">
                <a:latin typeface="华文新魏"/>
                <a:cs typeface="华文新魏"/>
              </a:rPr>
              <a:t>（可在内存设置）</a:t>
            </a:r>
            <a:r>
              <a:rPr lang="zh-CN" altLang="zh-CN" dirty="0">
                <a:latin typeface="华文新魏"/>
                <a:cs typeface="华文新魏"/>
              </a:rPr>
              <a:t>来消除</a:t>
            </a:r>
            <a:r>
              <a:rPr lang="zh-CN" altLang="zh-CN" dirty="0">
                <a:solidFill>
                  <a:srgbClr val="0000FF"/>
                </a:solidFill>
                <a:latin typeface="华文新魏"/>
                <a:cs typeface="华文新魏"/>
              </a:rPr>
              <a:t>填满速率</a:t>
            </a:r>
            <a:r>
              <a:rPr lang="zh-CN" altLang="zh-CN" dirty="0">
                <a:latin typeface="华文新魏"/>
                <a:cs typeface="华文新魏"/>
              </a:rPr>
              <a:t>和</a:t>
            </a:r>
            <a:r>
              <a:rPr lang="zh-CN" altLang="zh-CN" dirty="0">
                <a:solidFill>
                  <a:srgbClr val="0000FF"/>
                </a:solidFill>
                <a:latin typeface="华文新魏"/>
                <a:cs typeface="华文新魏"/>
              </a:rPr>
              <a:t>清空速率</a:t>
            </a:r>
            <a:r>
              <a:rPr lang="zh-CN" altLang="zh-CN" dirty="0">
                <a:latin typeface="华文新魏"/>
                <a:cs typeface="华文新魏"/>
              </a:rPr>
              <a:t>的影响</a:t>
            </a:r>
            <a:endParaRPr lang="en-US" altLang="zh-CN" dirty="0">
              <a:latin typeface="华文新魏"/>
              <a:cs typeface="华文新魏"/>
            </a:endParaRPr>
          </a:p>
          <a:p>
            <a:pPr eaLnBrk="1" hangingPunct="1"/>
            <a:r>
              <a:rPr lang="zh-CN" altLang="zh-CN" dirty="0">
                <a:latin typeface="华文新魏"/>
                <a:cs typeface="华文新魏"/>
              </a:rPr>
              <a:t>对于</a:t>
            </a:r>
            <a:r>
              <a:rPr lang="zh-CN" altLang="zh-CN" dirty="0">
                <a:solidFill>
                  <a:srgbClr val="0000FF"/>
                </a:solidFill>
                <a:latin typeface="华文新魏"/>
                <a:cs typeface="华文新魏"/>
              </a:rPr>
              <a:t>块设备</a:t>
            </a:r>
            <a:r>
              <a:rPr lang="zh-CN" altLang="zh-CN" dirty="0">
                <a:latin typeface="华文新魏"/>
                <a:cs typeface="华文新魏"/>
              </a:rPr>
              <a:t>，硬件每次读写均以块为单位，而应用程序可按照任意大小单元处理数据 </a:t>
            </a:r>
            <a:endParaRPr lang="en-US" altLang="zh-CN" dirty="0">
              <a:latin typeface="华文新魏"/>
              <a:cs typeface="华文新魏"/>
            </a:endParaRPr>
          </a:p>
          <a:p>
            <a:pPr lvl="1" eaLnBrk="1" hangingPunct="1"/>
            <a:r>
              <a:rPr lang="zh-CN" altLang="zh-CN" dirty="0"/>
              <a:t>如果应用程序</a:t>
            </a:r>
            <a:r>
              <a:rPr lang="zh-CN" altLang="zh-CN" dirty="0">
                <a:solidFill>
                  <a:srgbClr val="FF0000"/>
                </a:solidFill>
              </a:rPr>
              <a:t>读写的长度和位置不恰好是完整扇区</a:t>
            </a:r>
            <a:r>
              <a:rPr lang="zh-CN" altLang="zh-CN" dirty="0"/>
              <a:t>时，也必须通过缓冲区来实现 </a:t>
            </a:r>
            <a:endParaRPr lang="en-US" altLang="zh-CN" dirty="0"/>
          </a:p>
          <a:p>
            <a:pPr eaLnBrk="1" hangingPunct="1"/>
            <a:r>
              <a:rPr lang="zh-CN" altLang="zh-CN" dirty="0">
                <a:latin typeface="华文新魏"/>
                <a:cs typeface="华文新魏"/>
              </a:rPr>
              <a:t>对于</a:t>
            </a:r>
            <a:r>
              <a:rPr lang="zh-CN" altLang="zh-CN" dirty="0">
                <a:solidFill>
                  <a:srgbClr val="0000FF"/>
                </a:solidFill>
                <a:latin typeface="华文新魏"/>
                <a:cs typeface="华文新魏"/>
              </a:rPr>
              <a:t>字符设备</a:t>
            </a:r>
            <a:r>
              <a:rPr lang="zh-CN" altLang="zh-CN" dirty="0">
                <a:latin typeface="华文新魏"/>
                <a:cs typeface="华文新魏"/>
              </a:rPr>
              <a:t>，当用户把数据写入系统的速度快于系统输出数据的速度，或字符设备提供数据的速度快或慢于应用程序消耗数据的速度时，也需要建立缓冲区</a:t>
            </a:r>
            <a:endParaRPr lang="en-US" altLang="zh-CN" dirty="0">
              <a:latin typeface="华文新魏"/>
              <a:cs typeface="华文新魏"/>
            </a:endParaRPr>
          </a:p>
          <a:p>
            <a:pPr eaLnBrk="1" hangingPunct="1"/>
            <a:r>
              <a:rPr lang="zh-CN" altLang="zh-CN" dirty="0">
                <a:solidFill>
                  <a:srgbClr val="FF0000"/>
                </a:solidFill>
                <a:latin typeface="华文新魏"/>
                <a:cs typeface="华文新魏"/>
              </a:rPr>
              <a:t>缓冲涉及大量复制操作，对</a:t>
            </a:r>
            <a:r>
              <a:rPr lang="en-US" altLang="zh-CN" dirty="0">
                <a:solidFill>
                  <a:srgbClr val="FF0000"/>
                </a:solidFill>
                <a:latin typeface="华文新魏"/>
                <a:cs typeface="华文新魏"/>
              </a:rPr>
              <a:t>I/O</a:t>
            </a:r>
            <a:r>
              <a:rPr lang="zh-CN" altLang="zh-CN" dirty="0">
                <a:solidFill>
                  <a:srgbClr val="FF0000"/>
                </a:solidFill>
                <a:latin typeface="华文新魏"/>
                <a:cs typeface="华文新魏"/>
              </a:rPr>
              <a:t>性能会产生很大影响</a:t>
            </a:r>
            <a:endParaRPr lang="en-US" altLang="zh-CN" dirty="0">
              <a:solidFill>
                <a:srgbClr val="FF0000"/>
              </a:solidFill>
              <a:latin typeface="华文新魏"/>
              <a:cs typeface="华文新魏"/>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29</a:t>
            </a:fld>
            <a:endParaRPr lang="en-US" altLang="zh-CN" dirty="0"/>
          </a:p>
        </p:txBody>
      </p:sp>
    </p:spTree>
    <p:extLst>
      <p:ext uri="{BB962C8B-B14F-4D97-AF65-F5344CB8AC3E}">
        <p14:creationId xmlns:p14="http://schemas.microsoft.com/office/powerpoint/2010/main" val="2588258861"/>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设备管理的功能</a:t>
            </a:r>
            <a:endParaRPr kumimoji="1" lang="zh-CN" altLang="en-US" dirty="0"/>
          </a:p>
        </p:txBody>
      </p:sp>
      <p:sp>
        <p:nvSpPr>
          <p:cNvPr id="3" name="内容占位符 2"/>
          <p:cNvSpPr>
            <a:spLocks noGrp="1"/>
          </p:cNvSpPr>
          <p:nvPr>
            <p:ph idx="1"/>
          </p:nvPr>
        </p:nvSpPr>
        <p:spPr>
          <a:xfrm>
            <a:off x="179512" y="1340768"/>
            <a:ext cx="8856984" cy="5112568"/>
          </a:xfrm>
        </p:spPr>
        <p:txBody>
          <a:bodyPr/>
          <a:lstStyle/>
          <a:p>
            <a:r>
              <a:rPr kumimoji="1" lang="zh-CN" altLang="en-US" dirty="0">
                <a:latin typeface="华文新魏"/>
                <a:cs typeface="华文新魏"/>
              </a:rPr>
              <a:t> 设备分类</a:t>
            </a:r>
            <a:endParaRPr kumimoji="1" lang="en-US" altLang="zh-CN" dirty="0">
              <a:latin typeface="华文新魏"/>
              <a:cs typeface="华文新魏"/>
            </a:endParaRPr>
          </a:p>
          <a:p>
            <a:pPr lvl="1"/>
            <a:r>
              <a:rPr lang="zh-CN" altLang="zh-CN" dirty="0">
                <a:solidFill>
                  <a:srgbClr val="0000FF"/>
                </a:solidFill>
              </a:rPr>
              <a:t>存储型设备</a:t>
            </a:r>
            <a:r>
              <a:rPr kumimoji="1" lang="zh-CN" altLang="en-US" dirty="0"/>
              <a:t>：存储、检索，扩充内存</a:t>
            </a:r>
            <a:r>
              <a:rPr lang="zh-CN" altLang="zh-CN" dirty="0">
                <a:solidFill>
                  <a:srgbClr val="0000FF"/>
                </a:solidFill>
              </a:rPr>
              <a:t> </a:t>
            </a:r>
            <a:endParaRPr lang="en-US" altLang="zh-CN" dirty="0">
              <a:solidFill>
                <a:srgbClr val="0000FF"/>
              </a:solidFill>
            </a:endParaRPr>
          </a:p>
          <a:p>
            <a:pPr lvl="1"/>
            <a:r>
              <a:rPr lang="en-US" altLang="zh-CN" dirty="0">
                <a:solidFill>
                  <a:srgbClr val="0000FF"/>
                </a:solidFill>
              </a:rPr>
              <a:t>I/O</a:t>
            </a:r>
            <a:r>
              <a:rPr lang="zh-CN" altLang="zh-CN" dirty="0">
                <a:solidFill>
                  <a:srgbClr val="0000FF"/>
                </a:solidFill>
              </a:rPr>
              <a:t>型设备</a:t>
            </a:r>
            <a:r>
              <a:rPr kumimoji="1" lang="zh-CN" altLang="en-US" dirty="0"/>
              <a:t>：输入、输出，支持人机交互与通信</a:t>
            </a:r>
            <a:endParaRPr kumimoji="1" lang="en-US" altLang="zh-CN" dirty="0">
              <a:solidFill>
                <a:srgbClr val="0000FF"/>
              </a:solidFill>
            </a:endParaRPr>
          </a:p>
          <a:p>
            <a:r>
              <a:rPr kumimoji="1" lang="zh-CN" altLang="en-US" dirty="0">
                <a:latin typeface="华文新魏"/>
                <a:cs typeface="华文新魏"/>
              </a:rPr>
              <a:t>设备管理目标</a:t>
            </a:r>
          </a:p>
          <a:p>
            <a:pPr lvl="1"/>
            <a:r>
              <a:rPr kumimoji="1" lang="zh-CN" altLang="en-US" dirty="0"/>
              <a:t>解决设备与</a:t>
            </a:r>
            <a:r>
              <a:rPr kumimoji="1" lang="en-US" altLang="zh-CN" dirty="0"/>
              <a:t>CPU</a:t>
            </a:r>
            <a:r>
              <a:rPr kumimoji="1" lang="zh-CN" altLang="en-US" dirty="0"/>
              <a:t>之间的速度</a:t>
            </a:r>
            <a:r>
              <a:rPr kumimoji="1" lang="zh-CN" altLang="en-US" dirty="0">
                <a:solidFill>
                  <a:srgbClr val="FF0000"/>
                </a:solidFill>
              </a:rPr>
              <a:t>不匹配问题</a:t>
            </a:r>
            <a:endParaRPr kumimoji="1" lang="en-US" altLang="zh-CN" dirty="0">
              <a:solidFill>
                <a:srgbClr val="FF0000"/>
              </a:solidFill>
            </a:endParaRPr>
          </a:p>
          <a:p>
            <a:pPr lvl="2"/>
            <a:r>
              <a:rPr kumimoji="1" lang="en-US" altLang="zh-CN" dirty="0">
                <a:latin typeface="华文新魏"/>
                <a:ea typeface="华文新魏"/>
                <a:cs typeface="华文新魏"/>
              </a:rPr>
              <a:t>I/O</a:t>
            </a:r>
            <a:r>
              <a:rPr kumimoji="1" lang="zh-CN" altLang="en-US" dirty="0">
                <a:latin typeface="华文新魏"/>
                <a:ea typeface="华文新魏"/>
                <a:cs typeface="华文新魏"/>
              </a:rPr>
              <a:t>中断</a:t>
            </a:r>
            <a:r>
              <a:rPr kumimoji="1" lang="zh-CN" altLang="zh-CN" dirty="0">
                <a:latin typeface="华文新魏"/>
                <a:ea typeface="华文新魏"/>
                <a:cs typeface="华文新魏"/>
              </a:rPr>
              <a:t>、</a:t>
            </a:r>
            <a:r>
              <a:rPr kumimoji="1" lang="zh-CN" altLang="en-US" dirty="0">
                <a:latin typeface="华文新魏"/>
                <a:ea typeface="华文新魏"/>
                <a:cs typeface="华文新魏"/>
              </a:rPr>
              <a:t>缓冲区管理、</a:t>
            </a:r>
            <a:r>
              <a:rPr lang="zh-CN" altLang="zh-CN" dirty="0">
                <a:latin typeface="华文新魏"/>
                <a:ea typeface="华文新魏"/>
                <a:cs typeface="华文新魏"/>
              </a:rPr>
              <a:t>通道、</a:t>
            </a:r>
            <a:r>
              <a:rPr kumimoji="1" lang="zh-CN" altLang="en-US" dirty="0">
                <a:latin typeface="华文新魏"/>
                <a:ea typeface="华文新魏"/>
                <a:cs typeface="华文新魏"/>
              </a:rPr>
              <a:t>设备驱动调度</a:t>
            </a:r>
          </a:p>
          <a:p>
            <a:pPr lvl="1"/>
            <a:r>
              <a:rPr kumimoji="1" lang="zh-CN" altLang="en-US" dirty="0">
                <a:solidFill>
                  <a:srgbClr val="FF0000"/>
                </a:solidFill>
              </a:rPr>
              <a:t>基于文件的管理</a:t>
            </a:r>
            <a:endParaRPr kumimoji="1" lang="en-US" altLang="zh-CN" dirty="0">
              <a:solidFill>
                <a:srgbClr val="FF0000"/>
              </a:solidFill>
            </a:endParaRPr>
          </a:p>
          <a:p>
            <a:pPr lvl="2"/>
            <a:r>
              <a:rPr lang="zh-CN" altLang="zh-CN" dirty="0">
                <a:latin typeface="华文新魏"/>
                <a:ea typeface="华文新魏"/>
                <a:cs typeface="华文新魏"/>
              </a:rPr>
              <a:t>统一文件和设备的</a:t>
            </a:r>
            <a:r>
              <a:rPr lang="en-US" altLang="zh-CN" dirty="0">
                <a:latin typeface="华文新魏"/>
                <a:ea typeface="华文新魏"/>
                <a:cs typeface="华文新魏"/>
              </a:rPr>
              <a:t>I/O</a:t>
            </a:r>
            <a:r>
              <a:rPr lang="zh-CN" altLang="en-US" dirty="0">
                <a:latin typeface="华文新魏"/>
                <a:ea typeface="华文新魏"/>
                <a:cs typeface="华文新魏"/>
              </a:rPr>
              <a:t>处理，</a:t>
            </a:r>
            <a:r>
              <a:rPr lang="zh-CN" altLang="zh-CN" dirty="0">
                <a:latin typeface="华文新魏"/>
                <a:ea typeface="华文新魏"/>
                <a:cs typeface="华文新魏"/>
              </a:rPr>
              <a:t>把设备文件和普通文件纳入同一保护机制</a:t>
            </a:r>
            <a:endParaRPr lang="en-US" altLang="zh-CN" dirty="0">
              <a:latin typeface="华文新魏"/>
              <a:ea typeface="华文新魏"/>
              <a:cs typeface="华文新魏"/>
            </a:endParaRPr>
          </a:p>
          <a:p>
            <a:pPr lvl="1"/>
            <a:r>
              <a:rPr kumimoji="1" lang="zh-CN" altLang="en-US" dirty="0">
                <a:solidFill>
                  <a:srgbClr val="FF0000"/>
                </a:solidFill>
              </a:rPr>
              <a:t>设备抽象</a:t>
            </a:r>
            <a:endParaRPr lang="en-US" altLang="zh-CN" dirty="0">
              <a:solidFill>
                <a:srgbClr val="FF0000"/>
              </a:solidFill>
            </a:endParaRPr>
          </a:p>
          <a:p>
            <a:pPr lvl="2"/>
            <a:r>
              <a:rPr lang="zh-CN" altLang="en-US" dirty="0">
                <a:latin typeface="华文新魏"/>
                <a:ea typeface="华文新魏"/>
                <a:cs typeface="华文新魏"/>
              </a:rPr>
              <a:t>配置设备驱动程序，</a:t>
            </a:r>
            <a:r>
              <a:rPr lang="zh-CN" altLang="en-US" dirty="0">
                <a:solidFill>
                  <a:srgbClr val="FF0000"/>
                </a:solidFill>
                <a:latin typeface="华文新魏"/>
                <a:ea typeface="华文新魏"/>
                <a:cs typeface="华文新魏"/>
              </a:rPr>
              <a:t>屏蔽物理处理和操作过</a:t>
            </a:r>
            <a:r>
              <a:rPr lang="zh-CN" altLang="en-US" dirty="0">
                <a:latin typeface="华文新魏"/>
                <a:ea typeface="华文新魏"/>
                <a:cs typeface="华文新魏"/>
              </a:rPr>
              <a:t>程，提供统一界面</a:t>
            </a:r>
            <a:endParaRPr lang="en-US" altLang="zh-CN" dirty="0">
              <a:latin typeface="华文新魏"/>
              <a:ea typeface="华文新魏"/>
              <a:cs typeface="华文新魏"/>
            </a:endParaRPr>
          </a:p>
          <a:p>
            <a:r>
              <a:rPr lang="zh-CN" altLang="en-US" dirty="0">
                <a:latin typeface="华文新魏"/>
                <a:cs typeface="华文新魏"/>
              </a:rPr>
              <a:t>设备管理基本功能</a:t>
            </a:r>
            <a:endParaRPr lang="en-US" altLang="zh-CN" dirty="0">
              <a:latin typeface="华文新魏"/>
              <a:cs typeface="华文新魏"/>
            </a:endParaRPr>
          </a:p>
          <a:p>
            <a:pPr lvl="1"/>
            <a:r>
              <a:rPr lang="zh-CN" altLang="zh-CN" dirty="0"/>
              <a:t>设备中断处理</a:t>
            </a:r>
            <a:r>
              <a:rPr lang="zh-CN" altLang="en-US" dirty="0"/>
              <a:t>、</a:t>
            </a:r>
            <a:r>
              <a:rPr lang="zh-CN" altLang="zh-CN" dirty="0"/>
              <a:t>缓冲区管理</a:t>
            </a:r>
            <a:r>
              <a:rPr lang="zh-CN" altLang="en-US" dirty="0"/>
              <a:t>、</a:t>
            </a:r>
            <a:r>
              <a:rPr lang="zh-CN" altLang="zh-CN" dirty="0"/>
              <a:t>设备分配和去配</a:t>
            </a:r>
            <a:r>
              <a:rPr lang="zh-CN" altLang="en-US" dirty="0"/>
              <a:t>、</a:t>
            </a:r>
            <a:r>
              <a:rPr lang="zh-CN" altLang="zh-CN" dirty="0"/>
              <a:t>设备驱动调度</a:t>
            </a:r>
            <a:r>
              <a:rPr lang="zh-CN" altLang="en-US" dirty="0"/>
              <a:t>、</a:t>
            </a:r>
            <a:r>
              <a:rPr lang="zh-CN" altLang="zh-CN" dirty="0"/>
              <a:t>实现虚拟设备 </a:t>
            </a:r>
            <a:endParaRPr lang="en-US" altLang="zh-CN" dirty="0"/>
          </a:p>
          <a:p>
            <a:pPr lvl="1"/>
            <a:endParaRPr kumimoji="1" lang="zh-CN" altLang="en-US" dirty="0"/>
          </a:p>
        </p:txBody>
      </p:sp>
      <p:sp>
        <p:nvSpPr>
          <p:cNvPr id="4" name="灯片编号占位符 3"/>
          <p:cNvSpPr>
            <a:spLocks noGrp="1"/>
          </p:cNvSpPr>
          <p:nvPr>
            <p:ph type="sldNum" sz="quarter" idx="10"/>
          </p:nvPr>
        </p:nvSpPr>
        <p:spPr>
          <a:xfrm>
            <a:off x="8532813" y="6453336"/>
            <a:ext cx="586408" cy="457200"/>
          </a:xfrm>
        </p:spPr>
        <p:txBody>
          <a:bodyPr/>
          <a:lstStyle/>
          <a:p>
            <a:fld id="{0AB11684-9828-47C5-9468-249943CD0552}" type="slidenum">
              <a:rPr lang="en-US" altLang="zh-CN"/>
              <a:pPr/>
              <a:t>3</a:t>
            </a:fld>
            <a:endParaRPr lang="en-US" altLang="zh-CN" dirty="0"/>
          </a:p>
        </p:txBody>
      </p:sp>
    </p:spTree>
    <p:extLst>
      <p:ext uri="{BB962C8B-B14F-4D97-AF65-F5344CB8AC3E}">
        <p14:creationId xmlns:p14="http://schemas.microsoft.com/office/powerpoint/2010/main" val="4058773322"/>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设备分配和状态跟踪</a:t>
            </a:r>
          </a:p>
        </p:txBody>
      </p:sp>
      <p:sp>
        <p:nvSpPr>
          <p:cNvPr id="3" name="内容占位符 2"/>
          <p:cNvSpPr>
            <a:spLocks noGrp="1"/>
          </p:cNvSpPr>
          <p:nvPr>
            <p:ph idx="1"/>
          </p:nvPr>
        </p:nvSpPr>
        <p:spPr>
          <a:xfrm>
            <a:off x="0" y="1340768"/>
            <a:ext cx="9144000" cy="4968552"/>
          </a:xfrm>
        </p:spPr>
        <p:txBody>
          <a:bodyPr/>
          <a:lstStyle/>
          <a:p>
            <a:pPr eaLnBrk="1" hangingPunct="1"/>
            <a:r>
              <a:rPr lang="zh-CN" altLang="en-US" dirty="0">
                <a:latin typeface="华文新魏"/>
                <a:cs typeface="华文新魏"/>
              </a:rPr>
              <a:t>根据设备物理特性制定分配策略</a:t>
            </a:r>
            <a:endParaRPr lang="en-US" altLang="zh-CN" dirty="0">
              <a:latin typeface="华文新魏"/>
              <a:cs typeface="华文新魏"/>
            </a:endParaRPr>
          </a:p>
          <a:p>
            <a:pPr lvl="1" eaLnBrk="1" hangingPunct="1"/>
            <a:r>
              <a:rPr lang="zh-CN" altLang="en-US" dirty="0">
                <a:ea typeface="华文新魏"/>
              </a:rPr>
              <a:t>静态分配</a:t>
            </a:r>
            <a:endParaRPr lang="en-US" altLang="zh-CN" dirty="0">
              <a:ea typeface="华文新魏"/>
            </a:endParaRPr>
          </a:p>
          <a:p>
            <a:pPr lvl="1" eaLnBrk="1" hangingPunct="1"/>
            <a:r>
              <a:rPr lang="zh-CN" altLang="en-US" dirty="0">
                <a:ea typeface="华文新魏"/>
              </a:rPr>
              <a:t>动态分配</a:t>
            </a:r>
            <a:endParaRPr lang="en-US" altLang="zh-CN" dirty="0"/>
          </a:p>
          <a:p>
            <a:pPr lvl="1" eaLnBrk="1" hangingPunct="1"/>
            <a:r>
              <a:rPr lang="zh-CN" altLang="en-US" dirty="0">
                <a:ea typeface="华文新魏"/>
              </a:rPr>
              <a:t>虚拟分配</a:t>
            </a:r>
            <a:endParaRPr lang="en-US" altLang="zh-CN" dirty="0">
              <a:ea typeface="华文新魏"/>
            </a:endParaRPr>
          </a:p>
          <a:p>
            <a:pPr eaLnBrk="1" hangingPunct="1"/>
            <a:r>
              <a:rPr lang="zh-CN" altLang="en-US" dirty="0">
                <a:latin typeface="华文新魏"/>
                <a:cs typeface="华文新魏"/>
              </a:rPr>
              <a:t>独占型设备</a:t>
            </a:r>
            <a:endParaRPr lang="en-US" altLang="zh-CN" dirty="0">
              <a:latin typeface="华文新魏"/>
              <a:cs typeface="华文新魏"/>
            </a:endParaRPr>
          </a:p>
          <a:p>
            <a:pPr lvl="1" eaLnBrk="1" hangingPunct="1"/>
            <a:r>
              <a:rPr lang="zh-CN" altLang="en-US" dirty="0"/>
              <a:t>根据</a:t>
            </a:r>
            <a:r>
              <a:rPr lang="zh-CN" altLang="en-US" dirty="0">
                <a:ea typeface="华文新魏"/>
              </a:rPr>
              <a:t>设备忙闲状态决定是否接受</a:t>
            </a:r>
            <a:r>
              <a:rPr lang="en-US" altLang="zh-CN" dirty="0">
                <a:ea typeface="华文新魏"/>
              </a:rPr>
              <a:t>/</a:t>
            </a:r>
            <a:r>
              <a:rPr lang="zh-CN" altLang="en-US" dirty="0"/>
              <a:t>拒绝请求</a:t>
            </a:r>
            <a:endParaRPr lang="en-US" altLang="zh-CN" dirty="0">
              <a:latin typeface="华文新魏"/>
              <a:ea typeface="华文新魏"/>
              <a:cs typeface="华文新魏"/>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30</a:t>
            </a:fld>
            <a:endParaRPr lang="en-US" altLang="zh-CN" dirty="0"/>
          </a:p>
        </p:txBody>
      </p:sp>
    </p:spTree>
    <p:extLst>
      <p:ext uri="{BB962C8B-B14F-4D97-AF65-F5344CB8AC3E}">
        <p14:creationId xmlns:p14="http://schemas.microsoft.com/office/powerpoint/2010/main" val="1236516422"/>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latin typeface="华文新魏" charset="0"/>
                <a:ea typeface="华文新魏" charset="0"/>
                <a:cs typeface="华文新魏" charset="0"/>
              </a:rPr>
              <a:t>错误处理和报告</a:t>
            </a:r>
            <a:r>
              <a:rPr lang="zh-CN" altLang="zh-CN" dirty="0">
                <a:effectLst/>
              </a:rPr>
              <a:t> </a:t>
            </a:r>
            <a:endParaRPr kumimoji="1" lang="zh-CN" altLang="en-US" dirty="0"/>
          </a:p>
        </p:txBody>
      </p:sp>
      <p:sp>
        <p:nvSpPr>
          <p:cNvPr id="3" name="内容占位符 2"/>
          <p:cNvSpPr>
            <a:spLocks noGrp="1"/>
          </p:cNvSpPr>
          <p:nvPr>
            <p:ph idx="1"/>
          </p:nvPr>
        </p:nvSpPr>
        <p:spPr>
          <a:xfrm>
            <a:off x="0" y="1340768"/>
            <a:ext cx="9144000" cy="4968552"/>
          </a:xfrm>
        </p:spPr>
        <p:txBody>
          <a:bodyPr/>
          <a:lstStyle/>
          <a:p>
            <a:pPr eaLnBrk="1" hangingPunct="1"/>
            <a:r>
              <a:rPr lang="en-US" altLang="zh-CN" dirty="0">
                <a:latin typeface="华文新魏"/>
                <a:cs typeface="华文新魏"/>
              </a:rPr>
              <a:t>I/O</a:t>
            </a:r>
            <a:r>
              <a:rPr lang="zh-CN" altLang="zh-CN" dirty="0">
                <a:latin typeface="华文新魏"/>
                <a:cs typeface="华文新魏"/>
              </a:rPr>
              <a:t>设备</a:t>
            </a:r>
            <a:r>
              <a:rPr lang="zh-CN" altLang="zh-CN" dirty="0">
                <a:solidFill>
                  <a:srgbClr val="FF0000"/>
                </a:solidFill>
                <a:latin typeface="华文新魏"/>
                <a:cs typeface="华文新魏"/>
              </a:rPr>
              <a:t>出错</a:t>
            </a:r>
            <a:r>
              <a:rPr lang="zh-CN" altLang="zh-CN" dirty="0">
                <a:latin typeface="华文新魏"/>
                <a:cs typeface="华文新魏"/>
              </a:rPr>
              <a:t>应</a:t>
            </a:r>
            <a:r>
              <a:rPr lang="zh-CN" altLang="zh-CN" dirty="0">
                <a:solidFill>
                  <a:srgbClr val="FF0000"/>
                </a:solidFill>
                <a:latin typeface="华文新魏"/>
                <a:cs typeface="华文新魏"/>
              </a:rPr>
              <a:t>尽可能在接近硬件</a:t>
            </a:r>
            <a:r>
              <a:rPr lang="zh-CN" altLang="zh-CN" dirty="0">
                <a:latin typeface="华文新魏"/>
                <a:cs typeface="华文新魏"/>
              </a:rPr>
              <a:t>的地方加以处理</a:t>
            </a:r>
            <a:r>
              <a:rPr lang="zh-CN" altLang="en-US" dirty="0">
                <a:latin typeface="华文新魏"/>
                <a:cs typeface="华文新魏"/>
              </a:rPr>
              <a:t>，</a:t>
            </a:r>
            <a:r>
              <a:rPr lang="zh-CN" altLang="zh-CN" dirty="0">
                <a:latin typeface="华文新魏"/>
                <a:cs typeface="华文新魏"/>
              </a:rPr>
              <a:t>低层软件所不能处理的情况交给高层软件处理  </a:t>
            </a:r>
            <a:endParaRPr lang="en-US" altLang="zh-CN" dirty="0">
              <a:latin typeface="华文新魏"/>
              <a:cs typeface="华文新魏"/>
            </a:endParaRPr>
          </a:p>
          <a:p>
            <a:pPr lvl="1" eaLnBrk="1" hangingPunct="1"/>
            <a:r>
              <a:rPr lang="zh-CN" altLang="zh-CN" dirty="0"/>
              <a:t>如果</a:t>
            </a:r>
            <a:r>
              <a:rPr lang="zh-CN" altLang="zh-CN" dirty="0">
                <a:solidFill>
                  <a:srgbClr val="0000FF"/>
                </a:solidFill>
              </a:rPr>
              <a:t>控制器</a:t>
            </a:r>
            <a:r>
              <a:rPr lang="zh-CN" altLang="zh-CN" dirty="0"/>
              <a:t>发现错误，应该设法纠正</a:t>
            </a:r>
            <a:r>
              <a:rPr lang="zh-CN" altLang="en-US" dirty="0"/>
              <a:t>并</a:t>
            </a:r>
            <a:r>
              <a:rPr lang="zh-CN" altLang="zh-CN" dirty="0"/>
              <a:t>加以解决</a:t>
            </a:r>
            <a:endParaRPr lang="en-US" altLang="zh-CN" dirty="0"/>
          </a:p>
          <a:p>
            <a:pPr lvl="1" eaLnBrk="1" hangingPunct="1"/>
            <a:r>
              <a:rPr lang="zh-CN" altLang="zh-CN" dirty="0"/>
              <a:t>如果未能处理错误，再交给</a:t>
            </a:r>
            <a:r>
              <a:rPr lang="zh-CN" altLang="zh-CN" dirty="0">
                <a:solidFill>
                  <a:srgbClr val="0000FF"/>
                </a:solidFill>
              </a:rPr>
              <a:t>设备驱动程序</a:t>
            </a:r>
            <a:endParaRPr lang="en-US" altLang="zh-CN" dirty="0">
              <a:solidFill>
                <a:srgbClr val="0000FF"/>
              </a:solidFill>
            </a:endParaRPr>
          </a:p>
          <a:p>
            <a:pPr lvl="2" eaLnBrk="1" hangingPunct="1"/>
            <a:r>
              <a:rPr lang="zh-CN" altLang="zh-CN" dirty="0">
                <a:latin typeface="华文新魏"/>
                <a:ea typeface="华文新魏"/>
                <a:cs typeface="华文新魏"/>
              </a:rPr>
              <a:t>多数错误是与设备紧密相关的，驱动程序知道应如何对其处理（如重试、忽略或报警） </a:t>
            </a:r>
            <a:endParaRPr lang="en-US" altLang="zh-CN" dirty="0">
              <a:latin typeface="华文新魏"/>
              <a:ea typeface="华文新魏"/>
              <a:cs typeface="华文新魏"/>
            </a:endParaRPr>
          </a:p>
          <a:p>
            <a:pPr lvl="1" eaLnBrk="1" hangingPunct="1"/>
            <a:r>
              <a:rPr lang="zh-CN" altLang="zh-CN" dirty="0"/>
              <a:t>驱动程序发现错误处理不成功，或不能处理错误时，可向</a:t>
            </a:r>
            <a:r>
              <a:rPr lang="zh-CN" altLang="zh-CN" dirty="0">
                <a:solidFill>
                  <a:srgbClr val="0000FF"/>
                </a:solidFill>
              </a:rPr>
              <a:t>独立于设备的</a:t>
            </a:r>
            <a:r>
              <a:rPr lang="en-US" altLang="zh-CN" dirty="0">
                <a:solidFill>
                  <a:srgbClr val="0000FF"/>
                </a:solidFill>
              </a:rPr>
              <a:t>I/O</a:t>
            </a:r>
            <a:r>
              <a:rPr lang="zh-CN" altLang="zh-CN" dirty="0">
                <a:solidFill>
                  <a:srgbClr val="0000FF"/>
                </a:solidFill>
              </a:rPr>
              <a:t>软件</a:t>
            </a:r>
            <a:r>
              <a:rPr lang="zh-CN" altLang="zh-CN" dirty="0"/>
              <a:t>报错 </a:t>
            </a:r>
            <a:endParaRPr lang="en-US" altLang="zh-CN" dirty="0"/>
          </a:p>
          <a:p>
            <a:pPr lvl="2" eaLnBrk="1" hangingPunct="1"/>
            <a:r>
              <a:rPr lang="zh-CN" altLang="zh-CN" dirty="0">
                <a:latin typeface="华文新魏"/>
                <a:ea typeface="华文新魏"/>
                <a:cs typeface="华文新魏"/>
              </a:rPr>
              <a:t>此后，这个错误的处理就与设备驱动程序无关</a:t>
            </a:r>
            <a:endParaRPr lang="en-US" altLang="zh-CN" dirty="0">
              <a:latin typeface="华文新魏"/>
              <a:ea typeface="华文新魏"/>
              <a:cs typeface="华文新魏"/>
            </a:endParaRPr>
          </a:p>
          <a:p>
            <a:pPr eaLnBrk="1" hangingPunct="1"/>
            <a:r>
              <a:rPr lang="zh-CN" altLang="en-US" dirty="0">
                <a:latin typeface="华文新魏"/>
                <a:cs typeface="华文新魏"/>
              </a:rPr>
              <a:t>设备无关的错误处理由独立于设备的</a:t>
            </a:r>
            <a:r>
              <a:rPr lang="en-US" altLang="zh-CN" dirty="0">
                <a:latin typeface="华文新魏"/>
                <a:cs typeface="华文新魏"/>
              </a:rPr>
              <a:t>I/O</a:t>
            </a:r>
            <a:r>
              <a:rPr lang="zh-CN" altLang="en-US" dirty="0">
                <a:latin typeface="华文新魏"/>
                <a:cs typeface="华文新魏"/>
              </a:rPr>
              <a:t>软件完成，如</a:t>
            </a:r>
            <a:endParaRPr lang="en-US" altLang="zh-CN" dirty="0">
              <a:latin typeface="华文新魏"/>
              <a:cs typeface="华文新魏"/>
            </a:endParaRPr>
          </a:p>
          <a:p>
            <a:pPr lvl="1" eaLnBrk="1" hangingPunct="1"/>
            <a:r>
              <a:rPr lang="en-US" altLang="zh-CN" dirty="0"/>
              <a:t>I/O</a:t>
            </a:r>
            <a:r>
              <a:rPr lang="zh-CN" altLang="en-US" dirty="0"/>
              <a:t>编程异常（如无效操作码、无效设备、无效缓冲区地址）</a:t>
            </a:r>
            <a:endParaRPr lang="en-US" altLang="zh-CN" dirty="0"/>
          </a:p>
          <a:p>
            <a:pPr lvl="1" eaLnBrk="1" hangingPunct="1"/>
            <a:r>
              <a:rPr lang="zh-CN" altLang="en-US" dirty="0">
                <a:latin typeface="华文新魏"/>
                <a:cs typeface="华文新魏"/>
              </a:rPr>
              <a:t>关键数据结构（如磁盘位示图）读取错误</a:t>
            </a:r>
            <a:endParaRPr lang="en-US" altLang="zh-CN" dirty="0">
              <a:latin typeface="华文新魏"/>
              <a:cs typeface="华文新魏"/>
            </a:endParaRPr>
          </a:p>
          <a:p>
            <a:pPr lvl="1" eaLnBrk="1" hangingPunct="1"/>
            <a:endParaRPr lang="en-US" altLang="zh-CN" dirty="0">
              <a:latin typeface="华文新魏"/>
              <a:ea typeface="华文新魏"/>
              <a:cs typeface="华文新魏"/>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31</a:t>
            </a:fld>
            <a:endParaRPr lang="en-US" altLang="zh-CN" dirty="0"/>
          </a:p>
        </p:txBody>
      </p:sp>
    </p:spTree>
    <p:extLst>
      <p:ext uri="{BB962C8B-B14F-4D97-AF65-F5344CB8AC3E}">
        <p14:creationId xmlns:p14="http://schemas.microsoft.com/office/powerpoint/2010/main" val="1400152272"/>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用户空间的</a:t>
            </a:r>
            <a:r>
              <a:rPr lang="en-US" altLang="zh-CN" dirty="0">
                <a:latin typeface="华文新魏" charset="0"/>
                <a:ea typeface="华文新魏" charset="0"/>
                <a:cs typeface="华文新魏" charset="0"/>
              </a:rPr>
              <a:t>I/O</a:t>
            </a:r>
            <a:r>
              <a:rPr lang="zh-CN" altLang="en-US" dirty="0">
                <a:latin typeface="华文新魏" charset="0"/>
                <a:ea typeface="华文新魏" charset="0"/>
                <a:cs typeface="华文新魏" charset="0"/>
              </a:rPr>
              <a:t>软件</a:t>
            </a:r>
            <a:endParaRPr kumimoji="1" lang="zh-CN" altLang="en-US" dirty="0"/>
          </a:p>
        </p:txBody>
      </p:sp>
      <p:sp>
        <p:nvSpPr>
          <p:cNvPr id="3" name="内容占位符 2"/>
          <p:cNvSpPr>
            <a:spLocks noGrp="1"/>
          </p:cNvSpPr>
          <p:nvPr>
            <p:ph idx="1"/>
          </p:nvPr>
        </p:nvSpPr>
        <p:spPr/>
        <p:txBody>
          <a:bodyPr/>
          <a:lstStyle/>
          <a:p>
            <a:r>
              <a:rPr kumimoji="1" lang="zh-CN" altLang="en-US" dirty="0">
                <a:latin typeface="华文新魏"/>
                <a:cs typeface="华文新魏"/>
              </a:rPr>
              <a:t>库函数实现的 </a:t>
            </a:r>
            <a:r>
              <a:rPr kumimoji="1" lang="en-US" altLang="zh-CN" dirty="0">
                <a:latin typeface="华文新魏"/>
                <a:cs typeface="华文新魏"/>
              </a:rPr>
              <a:t>I/O</a:t>
            </a:r>
            <a:r>
              <a:rPr kumimoji="1" lang="zh-CN" altLang="en-US" dirty="0">
                <a:latin typeface="华文新魏"/>
                <a:cs typeface="华文新魏"/>
              </a:rPr>
              <a:t>系统调用</a:t>
            </a:r>
            <a:endParaRPr kumimoji="1" lang="en-US" altLang="zh-CN" dirty="0">
              <a:latin typeface="华文新魏"/>
              <a:cs typeface="华文新魏"/>
            </a:endParaRPr>
          </a:p>
          <a:p>
            <a:pPr lvl="1"/>
            <a:r>
              <a:rPr lang="zh-CN" altLang="zh-CN" dirty="0"/>
              <a:t>大部分</a:t>
            </a:r>
            <a:r>
              <a:rPr lang="en-US" altLang="zh-CN" dirty="0"/>
              <a:t>I/O</a:t>
            </a:r>
            <a:r>
              <a:rPr lang="zh-CN" altLang="zh-CN" dirty="0"/>
              <a:t>软件包含在操作系统中，但有部分是与应用程序链接在一起的库函数，甚至完全由用户态程序组成 </a:t>
            </a:r>
            <a:endParaRPr lang="en-US" altLang="zh-CN" dirty="0"/>
          </a:p>
          <a:p>
            <a:pPr lvl="1"/>
            <a:r>
              <a:rPr kumimoji="1" lang="zh-CN" altLang="en-US" dirty="0"/>
              <a:t>系统调用通常由库函数封装后给用户使用</a:t>
            </a:r>
            <a:r>
              <a:rPr kumimoji="1" lang="zh-CN" altLang="zh-CN" dirty="0"/>
              <a:t>，</a:t>
            </a:r>
            <a:r>
              <a:rPr kumimoji="1" lang="zh-CN" altLang="en-US" dirty="0"/>
              <a:t>如</a:t>
            </a:r>
            <a:endParaRPr kumimoji="1" lang="en-US" altLang="zh-CN" dirty="0"/>
          </a:p>
          <a:p>
            <a:pPr lvl="2"/>
            <a:r>
              <a:rPr kumimoji="1" lang="en-US" altLang="zh-CN" dirty="0">
                <a:latin typeface="华文新魏"/>
                <a:ea typeface="华文新魏"/>
                <a:cs typeface="华文新魏"/>
              </a:rPr>
              <a:t>count=write(</a:t>
            </a:r>
            <a:r>
              <a:rPr kumimoji="1" lang="en-US" altLang="zh-CN" dirty="0" err="1">
                <a:latin typeface="华文新魏"/>
                <a:ea typeface="华文新魏"/>
                <a:cs typeface="华文新魏"/>
              </a:rPr>
              <a:t>fd</a:t>
            </a:r>
            <a:r>
              <a:rPr kumimoji="1" lang="zh-CN" altLang="en-US" dirty="0">
                <a:latin typeface="华文新魏"/>
                <a:ea typeface="华文新魏"/>
                <a:cs typeface="华文新魏"/>
              </a:rPr>
              <a:t>，</a:t>
            </a:r>
            <a:r>
              <a:rPr kumimoji="1" lang="en-US" altLang="zh-CN" dirty="0">
                <a:latin typeface="华文新魏"/>
                <a:ea typeface="华文新魏"/>
                <a:cs typeface="华文新魏"/>
              </a:rPr>
              <a:t>buffer</a:t>
            </a:r>
            <a:r>
              <a:rPr kumimoji="1" lang="zh-CN" altLang="en-US" dirty="0">
                <a:latin typeface="华文新魏"/>
                <a:ea typeface="华文新魏"/>
                <a:cs typeface="华文新魏"/>
              </a:rPr>
              <a:t>，</a:t>
            </a:r>
            <a:r>
              <a:rPr kumimoji="1" lang="en-US" altLang="zh-CN" dirty="0" err="1">
                <a:latin typeface="华文新魏"/>
                <a:ea typeface="华文新魏"/>
                <a:cs typeface="华文新魏"/>
              </a:rPr>
              <a:t>nbytes</a:t>
            </a:r>
            <a:r>
              <a:rPr kumimoji="1" lang="en-US" altLang="zh-CN" dirty="0">
                <a:latin typeface="华文新魏"/>
                <a:ea typeface="华文新魏"/>
                <a:cs typeface="华文新魏"/>
              </a:rPr>
              <a:t>)</a:t>
            </a:r>
            <a:r>
              <a:rPr kumimoji="1" lang="zh-CN" altLang="en-US" dirty="0">
                <a:latin typeface="华文新魏"/>
                <a:ea typeface="华文新魏"/>
                <a:cs typeface="华文新魏"/>
              </a:rPr>
              <a:t>；</a:t>
            </a:r>
            <a:endParaRPr kumimoji="1" lang="en-US" altLang="zh-CN" dirty="0">
              <a:latin typeface="华文新魏"/>
              <a:ea typeface="华文新魏"/>
              <a:cs typeface="华文新魏"/>
            </a:endParaRPr>
          </a:p>
          <a:p>
            <a:pPr lvl="1"/>
            <a:r>
              <a:rPr kumimoji="1" lang="zh-CN" altLang="en-US" dirty="0">
                <a:latin typeface="华文新魏"/>
                <a:ea typeface="华文新魏"/>
                <a:cs typeface="华文新魏"/>
              </a:rPr>
              <a:t>系统调用的封装函数显然也是</a:t>
            </a:r>
            <a:r>
              <a:rPr kumimoji="1" lang="en-US" altLang="zh-CN" dirty="0">
                <a:latin typeface="华文新魏"/>
                <a:ea typeface="华文新魏"/>
                <a:cs typeface="华文新魏"/>
              </a:rPr>
              <a:t>I/O</a:t>
            </a:r>
            <a:r>
              <a:rPr kumimoji="1" lang="zh-CN" altLang="en-US" dirty="0">
                <a:latin typeface="华文新魏"/>
                <a:ea typeface="华文新魏"/>
                <a:cs typeface="华文新魏"/>
              </a:rPr>
              <a:t>系统组成部分</a:t>
            </a:r>
            <a:endParaRPr kumimoji="1" lang="en-US" altLang="zh-CN" dirty="0">
              <a:latin typeface="华文新魏"/>
              <a:ea typeface="华文新魏"/>
              <a:cs typeface="华文新魏"/>
            </a:endParaRPr>
          </a:p>
          <a:p>
            <a:pPr lvl="1"/>
            <a:r>
              <a:rPr kumimoji="1" lang="zh-CN" altLang="en-US" dirty="0">
                <a:solidFill>
                  <a:srgbClr val="FF0000"/>
                </a:solidFill>
                <a:latin typeface="华文新魏"/>
                <a:cs typeface="华文新魏"/>
              </a:rPr>
              <a:t>并非所有的用层</a:t>
            </a:r>
            <a:r>
              <a:rPr kumimoji="1" lang="en-US" altLang="zh-CN" dirty="0">
                <a:solidFill>
                  <a:srgbClr val="FF0000"/>
                </a:solidFill>
                <a:latin typeface="华文新魏"/>
                <a:cs typeface="华文新魏"/>
              </a:rPr>
              <a:t>I/O</a:t>
            </a:r>
            <a:r>
              <a:rPr kumimoji="1" lang="zh-CN" altLang="en-US" dirty="0">
                <a:solidFill>
                  <a:srgbClr val="FF0000"/>
                </a:solidFill>
                <a:latin typeface="华文新魏"/>
                <a:cs typeface="华文新魏"/>
              </a:rPr>
              <a:t>软件都由库函数构成</a:t>
            </a:r>
            <a:endParaRPr kumimoji="1" lang="en-US" altLang="zh-CN" dirty="0">
              <a:solidFill>
                <a:srgbClr val="FF0000"/>
              </a:solidFill>
              <a:latin typeface="华文新魏"/>
              <a:cs typeface="华文新魏"/>
            </a:endParaRPr>
          </a:p>
          <a:p>
            <a:r>
              <a:rPr kumimoji="1" lang="en-US" altLang="zh-CN" dirty="0" err="1">
                <a:solidFill>
                  <a:srgbClr val="0000FF"/>
                </a:solidFill>
                <a:latin typeface="华文新魏"/>
                <a:cs typeface="华文新魏"/>
              </a:rPr>
              <a:t>SPOOLing</a:t>
            </a:r>
            <a:r>
              <a:rPr kumimoji="1" lang="zh-CN" altLang="en-US" dirty="0">
                <a:latin typeface="华文新魏"/>
                <a:cs typeface="华文新魏"/>
              </a:rPr>
              <a:t>系统：</a:t>
            </a:r>
            <a:r>
              <a:rPr lang="zh-CN" altLang="zh-CN" dirty="0">
                <a:solidFill>
                  <a:srgbClr val="FF0000"/>
                </a:solidFill>
                <a:latin typeface="华文新魏"/>
                <a:cs typeface="华文新魏"/>
              </a:rPr>
              <a:t>在内核外运行的系统</a:t>
            </a:r>
            <a:r>
              <a:rPr lang="en-US" altLang="zh-CN" dirty="0">
                <a:solidFill>
                  <a:srgbClr val="FF0000"/>
                </a:solidFill>
                <a:latin typeface="华文新魏"/>
                <a:cs typeface="华文新魏"/>
              </a:rPr>
              <a:t>I/O</a:t>
            </a:r>
            <a:r>
              <a:rPr lang="zh-CN" altLang="zh-CN" dirty="0">
                <a:solidFill>
                  <a:srgbClr val="FF0000"/>
                </a:solidFill>
                <a:latin typeface="华文新魏"/>
                <a:cs typeface="华文新魏"/>
              </a:rPr>
              <a:t>软件</a:t>
            </a:r>
            <a:endParaRPr lang="en-US" altLang="zh-CN" dirty="0">
              <a:solidFill>
                <a:srgbClr val="FF0000"/>
              </a:solidFill>
              <a:latin typeface="华文新魏"/>
              <a:cs typeface="华文新魏"/>
            </a:endParaRPr>
          </a:p>
          <a:p>
            <a:pPr lvl="1"/>
            <a:r>
              <a:rPr lang="zh-CN" altLang="zh-CN" dirty="0"/>
              <a:t>采用</a:t>
            </a:r>
            <a:r>
              <a:rPr lang="zh-CN" altLang="zh-CN" dirty="0">
                <a:solidFill>
                  <a:srgbClr val="0000FF"/>
                </a:solidFill>
              </a:rPr>
              <a:t>预输入</a:t>
            </a:r>
            <a:r>
              <a:rPr lang="zh-CN" altLang="zh-CN" dirty="0"/>
              <a:t>、</a:t>
            </a:r>
            <a:r>
              <a:rPr lang="zh-CN" altLang="zh-CN" dirty="0">
                <a:solidFill>
                  <a:srgbClr val="0000FF"/>
                </a:solidFill>
              </a:rPr>
              <a:t>缓输出</a:t>
            </a:r>
            <a:r>
              <a:rPr lang="zh-CN" altLang="zh-CN" dirty="0"/>
              <a:t>和</a:t>
            </a:r>
            <a:r>
              <a:rPr lang="zh-CN" altLang="zh-CN" dirty="0">
                <a:solidFill>
                  <a:srgbClr val="0000FF"/>
                </a:solidFill>
              </a:rPr>
              <a:t>井管理</a:t>
            </a:r>
            <a:r>
              <a:rPr lang="zh-CN" altLang="zh-CN" dirty="0"/>
              <a:t>技术，是多道程序设计系统中处理</a:t>
            </a:r>
            <a:r>
              <a:rPr lang="zh-CN" altLang="zh-CN" dirty="0">
                <a:solidFill>
                  <a:srgbClr val="0000FF"/>
                </a:solidFill>
              </a:rPr>
              <a:t>独占型设备</a:t>
            </a:r>
            <a:r>
              <a:rPr lang="zh-CN" altLang="zh-CN" dirty="0"/>
              <a:t>的一种方法</a:t>
            </a:r>
            <a:endParaRPr lang="en-US" altLang="zh-CN" dirty="0"/>
          </a:p>
          <a:p>
            <a:pPr lvl="1"/>
            <a:r>
              <a:rPr lang="zh-CN" altLang="zh-CN" dirty="0"/>
              <a:t>创建</a:t>
            </a:r>
            <a:r>
              <a:rPr lang="zh-CN" altLang="zh-CN" dirty="0">
                <a:solidFill>
                  <a:srgbClr val="0000FF"/>
                </a:solidFill>
              </a:rPr>
              <a:t>守护进程</a:t>
            </a:r>
            <a:r>
              <a:rPr lang="zh-CN" altLang="zh-CN" dirty="0"/>
              <a:t>和</a:t>
            </a:r>
            <a:r>
              <a:rPr lang="zh-CN" altLang="zh-CN" dirty="0">
                <a:solidFill>
                  <a:srgbClr val="0000FF"/>
                </a:solidFill>
              </a:rPr>
              <a:t>特殊目录</a:t>
            </a:r>
            <a:r>
              <a:rPr lang="zh-CN" altLang="zh-CN" dirty="0"/>
              <a:t>解决独占型设备的</a:t>
            </a:r>
            <a:r>
              <a:rPr lang="zh-CN" altLang="zh-CN" dirty="0">
                <a:solidFill>
                  <a:srgbClr val="FF0000"/>
                </a:solidFill>
              </a:rPr>
              <a:t>空占问题</a:t>
            </a:r>
            <a:r>
              <a:rPr lang="zh-CN" altLang="zh-CN" dirty="0"/>
              <a:t>  </a:t>
            </a:r>
            <a:endParaRPr kumimoji="1" lang="zh-CN" altLang="en-US" dirty="0"/>
          </a:p>
          <a:p>
            <a:endParaRPr kumimoji="1" lang="zh-CN" altLang="en-US" dirty="0">
              <a:latin typeface="华文新魏"/>
              <a:cs typeface="华文新魏"/>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32</a:t>
            </a:fld>
            <a:endParaRPr lang="en-US" altLang="zh-CN" dirty="0"/>
          </a:p>
        </p:txBody>
      </p:sp>
    </p:spTree>
    <p:extLst>
      <p:ext uri="{BB962C8B-B14F-4D97-AF65-F5344CB8AC3E}">
        <p14:creationId xmlns:p14="http://schemas.microsoft.com/office/powerpoint/2010/main" val="73741715"/>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body" idx="1"/>
          </p:nvPr>
        </p:nvSpPr>
        <p:spPr>
          <a:xfrm>
            <a:off x="107504" y="1196752"/>
            <a:ext cx="8856984" cy="4968552"/>
          </a:xfrm>
        </p:spPr>
        <p:txBody>
          <a:bodyPr/>
          <a:lstStyle/>
          <a:p>
            <a:pPr eaLnBrk="1" hangingPunct="1">
              <a:buFontTx/>
              <a:buNone/>
            </a:pPr>
            <a:r>
              <a:rPr lang="en-US" altLang="zh-CN">
                <a:solidFill>
                  <a:srgbClr val="0000CC"/>
                </a:solidFill>
                <a:latin typeface="华文新魏" charset="0"/>
                <a:ea typeface="华文新魏" charset="0"/>
                <a:cs typeface="华文新魏" charset="0"/>
              </a:rPr>
              <a:t>  </a:t>
            </a:r>
          </a:p>
          <a:p>
            <a:pPr eaLnBrk="1" hangingPunct="1"/>
            <a:endParaRPr lang="en-US" altLang="zh-CN">
              <a:solidFill>
                <a:srgbClr val="0000CC"/>
              </a:solidFill>
              <a:latin typeface="华文新魏" charset="0"/>
              <a:ea typeface="华文新魏" charset="0"/>
              <a:cs typeface="华文新魏" charset="0"/>
            </a:endParaRPr>
          </a:p>
        </p:txBody>
      </p:sp>
      <p:grpSp>
        <p:nvGrpSpPr>
          <p:cNvPr id="11268" name="Group 4"/>
          <p:cNvGrpSpPr>
            <a:grpSpLocks/>
          </p:cNvGrpSpPr>
          <p:nvPr/>
        </p:nvGrpSpPr>
        <p:grpSpPr bwMode="auto">
          <a:xfrm>
            <a:off x="308992" y="1341437"/>
            <a:ext cx="8583083" cy="4967884"/>
            <a:chOff x="1881" y="10349"/>
            <a:chExt cx="8110" cy="2981"/>
          </a:xfrm>
        </p:grpSpPr>
        <p:grpSp>
          <p:nvGrpSpPr>
            <p:cNvPr id="11269" name="Group 5"/>
            <p:cNvGrpSpPr>
              <a:grpSpLocks/>
            </p:cNvGrpSpPr>
            <p:nvPr/>
          </p:nvGrpSpPr>
          <p:grpSpPr bwMode="auto">
            <a:xfrm>
              <a:off x="2901" y="10990"/>
              <a:ext cx="7090" cy="2340"/>
              <a:chOff x="2901" y="10990"/>
              <a:chExt cx="7090" cy="2340"/>
            </a:xfrm>
          </p:grpSpPr>
          <p:grpSp>
            <p:nvGrpSpPr>
              <p:cNvPr id="11275" name="Group 6"/>
              <p:cNvGrpSpPr>
                <a:grpSpLocks/>
              </p:cNvGrpSpPr>
              <p:nvPr/>
            </p:nvGrpSpPr>
            <p:grpSpPr bwMode="auto">
              <a:xfrm>
                <a:off x="3141" y="10990"/>
                <a:ext cx="6782" cy="468"/>
                <a:chOff x="4041" y="10522"/>
                <a:chExt cx="6782" cy="468"/>
              </a:xfrm>
            </p:grpSpPr>
            <p:sp>
              <p:nvSpPr>
                <p:cNvPr id="11295" name="Text Box 7"/>
                <p:cNvSpPr txBox="1">
                  <a:spLocks noChangeArrowheads="1"/>
                </p:cNvSpPr>
                <p:nvPr/>
              </p:nvSpPr>
              <p:spPr bwMode="auto">
                <a:xfrm>
                  <a:off x="4041" y="10522"/>
                  <a:ext cx="2160" cy="468"/>
                </a:xfrm>
                <a:prstGeom prst="rect">
                  <a:avLst/>
                </a:prstGeom>
                <a:solidFill>
                  <a:srgbClr val="CBFFFE"/>
                </a:solidFill>
                <a:ln w="9525">
                  <a:solidFill>
                    <a:srgbClr val="000000"/>
                  </a:solidFill>
                  <a:miter lim="800000"/>
                  <a:headEnd/>
                  <a:tailEnd/>
                </a:ln>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2000" dirty="0">
                      <a:solidFill>
                        <a:srgbClr val="660066"/>
                      </a:solidFill>
                      <a:latin typeface="华文新魏" charset="0"/>
                      <a:ea typeface="华文新魏" charset="0"/>
                      <a:cs typeface="华文新魏" charset="0"/>
                    </a:rPr>
                    <a:t>用户进程</a:t>
                  </a:r>
                </a:p>
              </p:txBody>
            </p:sp>
            <p:sp>
              <p:nvSpPr>
                <p:cNvPr id="11296" name="Text Box 8"/>
                <p:cNvSpPr txBox="1">
                  <a:spLocks noChangeArrowheads="1"/>
                </p:cNvSpPr>
                <p:nvPr/>
              </p:nvSpPr>
              <p:spPr bwMode="auto">
                <a:xfrm>
                  <a:off x="6265" y="10522"/>
                  <a:ext cx="4558" cy="468"/>
                </a:xfrm>
                <a:prstGeom prst="rect">
                  <a:avLst/>
                </a:prstGeom>
                <a:solidFill>
                  <a:srgbClr val="FFFFB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nchorCtr="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l"/>
                  <a:r>
                    <a:rPr kumimoji="0" lang="en-US" altLang="zh-CN" sz="2000" dirty="0">
                      <a:solidFill>
                        <a:schemeClr val="tx2"/>
                      </a:solidFill>
                      <a:latin typeface="华文新魏" charset="0"/>
                      <a:ea typeface="华文新魏" charset="0"/>
                      <a:cs typeface="华文新魏" charset="0"/>
                    </a:rPr>
                    <a:t>I/O</a:t>
                  </a:r>
                  <a:r>
                    <a:rPr kumimoji="0" lang="zh-CN" altLang="en-US" sz="2000" dirty="0">
                      <a:solidFill>
                        <a:schemeClr val="tx2"/>
                      </a:solidFill>
                      <a:latin typeface="华文新魏" charset="0"/>
                      <a:ea typeface="华文新魏" charset="0"/>
                      <a:cs typeface="华文新魏" charset="0"/>
                    </a:rPr>
                    <a:t>系统调用；</a:t>
                  </a:r>
                  <a:r>
                    <a:rPr kumimoji="0" lang="en-US" altLang="zh-CN" sz="2000" dirty="0">
                      <a:solidFill>
                        <a:schemeClr val="tx2"/>
                      </a:solidFill>
                      <a:latin typeface="华文新魏" charset="0"/>
                      <a:ea typeface="华文新魏" charset="0"/>
                      <a:cs typeface="华文新魏" charset="0"/>
                    </a:rPr>
                    <a:t>I/O</a:t>
                  </a:r>
                  <a:r>
                    <a:rPr kumimoji="0" lang="zh-CN" altLang="en-US" sz="2000" dirty="0">
                      <a:solidFill>
                        <a:schemeClr val="tx2"/>
                      </a:solidFill>
                      <a:latin typeface="华文新魏" charset="0"/>
                      <a:ea typeface="华文新魏" charset="0"/>
                      <a:cs typeface="华文新魏" charset="0"/>
                    </a:rPr>
                    <a:t>格式化；</a:t>
                  </a:r>
                  <a:r>
                    <a:rPr kumimoji="0" lang="en-US" altLang="zh-CN" sz="2000" dirty="0" err="1">
                      <a:solidFill>
                        <a:schemeClr val="tx2"/>
                      </a:solidFill>
                      <a:latin typeface="华文新魏" charset="0"/>
                      <a:ea typeface="华文新魏" charset="0"/>
                      <a:cs typeface="华文新魏" charset="0"/>
                    </a:rPr>
                    <a:t>SPOOLing</a:t>
                  </a:r>
                  <a:endParaRPr kumimoji="0" lang="en-US" altLang="zh-CN" sz="2000" dirty="0">
                    <a:solidFill>
                      <a:schemeClr val="tx2"/>
                    </a:solidFill>
                    <a:latin typeface="华文新魏" charset="0"/>
                    <a:ea typeface="华文新魏" charset="0"/>
                    <a:cs typeface="华文新魏" charset="0"/>
                  </a:endParaRPr>
                </a:p>
              </p:txBody>
            </p:sp>
          </p:grpSp>
          <p:grpSp>
            <p:nvGrpSpPr>
              <p:cNvPr id="11276" name="Group 9"/>
              <p:cNvGrpSpPr>
                <a:grpSpLocks/>
              </p:cNvGrpSpPr>
              <p:nvPr/>
            </p:nvGrpSpPr>
            <p:grpSpPr bwMode="auto">
              <a:xfrm>
                <a:off x="3141" y="11458"/>
                <a:ext cx="6782" cy="468"/>
                <a:chOff x="4041" y="10522"/>
                <a:chExt cx="6782" cy="468"/>
              </a:xfrm>
            </p:grpSpPr>
            <p:sp>
              <p:nvSpPr>
                <p:cNvPr id="11293" name="Text Box 10"/>
                <p:cNvSpPr txBox="1">
                  <a:spLocks noChangeArrowheads="1"/>
                </p:cNvSpPr>
                <p:nvPr/>
              </p:nvSpPr>
              <p:spPr bwMode="auto">
                <a:xfrm>
                  <a:off x="4041" y="10522"/>
                  <a:ext cx="2160" cy="468"/>
                </a:xfrm>
                <a:prstGeom prst="rect">
                  <a:avLst/>
                </a:prstGeom>
                <a:solidFill>
                  <a:srgbClr val="CBFFFE"/>
                </a:solidFill>
                <a:ln w="9525">
                  <a:solidFill>
                    <a:srgbClr val="000000"/>
                  </a:solidFill>
                  <a:miter lim="800000"/>
                  <a:headEnd/>
                  <a:tailEnd/>
                </a:ln>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2000">
                      <a:solidFill>
                        <a:srgbClr val="660066"/>
                      </a:solidFill>
                      <a:latin typeface="华文新魏" charset="0"/>
                      <a:ea typeface="华文新魏" charset="0"/>
                      <a:cs typeface="华文新魏" charset="0"/>
                    </a:rPr>
                    <a:t>设备无关软件</a:t>
                  </a:r>
                </a:p>
              </p:txBody>
            </p:sp>
            <p:sp>
              <p:nvSpPr>
                <p:cNvPr id="11294" name="Text Box 11"/>
                <p:cNvSpPr txBox="1">
                  <a:spLocks noChangeArrowheads="1"/>
                </p:cNvSpPr>
                <p:nvPr/>
              </p:nvSpPr>
              <p:spPr bwMode="auto">
                <a:xfrm>
                  <a:off x="6265" y="10522"/>
                  <a:ext cx="4558" cy="468"/>
                </a:xfrm>
                <a:prstGeom prst="rect">
                  <a:avLst/>
                </a:prstGeom>
                <a:solidFill>
                  <a:srgbClr val="FFFFB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nchorCtr="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l"/>
                  <a:r>
                    <a:rPr kumimoji="0" lang="zh-CN" altLang="en-US" sz="2000" dirty="0">
                      <a:solidFill>
                        <a:schemeClr val="tx2"/>
                      </a:solidFill>
                      <a:latin typeface="华文新魏" charset="0"/>
                      <a:ea typeface="华文新魏" charset="0"/>
                      <a:cs typeface="华文新魏" charset="0"/>
                    </a:rPr>
                    <a:t>命名、保护、阻塞、缓冲、分配、跟踪</a:t>
                  </a:r>
                </a:p>
              </p:txBody>
            </p:sp>
          </p:grpSp>
          <p:grpSp>
            <p:nvGrpSpPr>
              <p:cNvPr id="11277" name="Group 12"/>
              <p:cNvGrpSpPr>
                <a:grpSpLocks/>
              </p:cNvGrpSpPr>
              <p:nvPr/>
            </p:nvGrpSpPr>
            <p:grpSpPr bwMode="auto">
              <a:xfrm>
                <a:off x="3141" y="11926"/>
                <a:ext cx="6782" cy="468"/>
                <a:chOff x="4041" y="10522"/>
                <a:chExt cx="6782" cy="468"/>
              </a:xfrm>
            </p:grpSpPr>
            <p:sp>
              <p:nvSpPr>
                <p:cNvPr id="11291" name="Text Box 13"/>
                <p:cNvSpPr txBox="1">
                  <a:spLocks noChangeArrowheads="1"/>
                </p:cNvSpPr>
                <p:nvPr/>
              </p:nvSpPr>
              <p:spPr bwMode="auto">
                <a:xfrm>
                  <a:off x="4041" y="10522"/>
                  <a:ext cx="2160" cy="468"/>
                </a:xfrm>
                <a:prstGeom prst="rect">
                  <a:avLst/>
                </a:prstGeom>
                <a:solidFill>
                  <a:srgbClr val="CBFFFE"/>
                </a:solidFill>
                <a:ln w="9525">
                  <a:solidFill>
                    <a:srgbClr val="000000"/>
                  </a:solidFill>
                  <a:miter lim="800000"/>
                  <a:headEnd/>
                  <a:tailEnd/>
                </a:ln>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2000">
                      <a:solidFill>
                        <a:srgbClr val="660066"/>
                      </a:solidFill>
                      <a:latin typeface="华文新魏" charset="0"/>
                      <a:ea typeface="华文新魏" charset="0"/>
                      <a:cs typeface="华文新魏" charset="0"/>
                    </a:rPr>
                    <a:t>设备驱动程序</a:t>
                  </a:r>
                </a:p>
              </p:txBody>
            </p:sp>
            <p:sp>
              <p:nvSpPr>
                <p:cNvPr id="11292" name="Text Box 14"/>
                <p:cNvSpPr txBox="1">
                  <a:spLocks noChangeArrowheads="1"/>
                </p:cNvSpPr>
                <p:nvPr/>
              </p:nvSpPr>
              <p:spPr bwMode="auto">
                <a:xfrm>
                  <a:off x="6265" y="10522"/>
                  <a:ext cx="4558" cy="468"/>
                </a:xfrm>
                <a:prstGeom prst="rect">
                  <a:avLst/>
                </a:prstGeom>
                <a:solidFill>
                  <a:srgbClr val="FFFFB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nchorCtr="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zh-CN" altLang="en-US" sz="2000" dirty="0">
                      <a:solidFill>
                        <a:schemeClr val="tx2"/>
                      </a:solidFill>
                      <a:latin typeface="华文新魏" charset="0"/>
                      <a:ea typeface="华文新魏" charset="0"/>
                      <a:cs typeface="华文新魏" charset="0"/>
                    </a:rPr>
                    <a:t>设备寄存器初值，启动</a:t>
                  </a:r>
                  <a:r>
                    <a:rPr kumimoji="0" lang="en-US" altLang="zh-CN" sz="2000" dirty="0">
                      <a:solidFill>
                        <a:schemeClr val="tx2"/>
                      </a:solidFill>
                      <a:latin typeface="华文新魏" charset="0"/>
                      <a:ea typeface="华文新魏" charset="0"/>
                      <a:cs typeface="华文新魏" charset="0"/>
                    </a:rPr>
                    <a:t>I/O</a:t>
                  </a:r>
                  <a:r>
                    <a:rPr kumimoji="0" lang="zh-CN" altLang="en-US" sz="2000" dirty="0">
                      <a:solidFill>
                        <a:schemeClr val="tx2"/>
                      </a:solidFill>
                      <a:latin typeface="华文新魏" charset="0"/>
                      <a:ea typeface="华文新魏" charset="0"/>
                      <a:cs typeface="华文新魏" charset="0"/>
                    </a:rPr>
                    <a:t>操作、检查状态</a:t>
                  </a:r>
                </a:p>
              </p:txBody>
            </p:sp>
          </p:grpSp>
          <p:grpSp>
            <p:nvGrpSpPr>
              <p:cNvPr id="11278" name="Group 15"/>
              <p:cNvGrpSpPr>
                <a:grpSpLocks/>
              </p:cNvGrpSpPr>
              <p:nvPr/>
            </p:nvGrpSpPr>
            <p:grpSpPr bwMode="auto">
              <a:xfrm>
                <a:off x="3141" y="12862"/>
                <a:ext cx="6850" cy="468"/>
                <a:chOff x="4041" y="10522"/>
                <a:chExt cx="6850" cy="468"/>
              </a:xfrm>
            </p:grpSpPr>
            <p:sp>
              <p:nvSpPr>
                <p:cNvPr id="11289" name="Text Box 16"/>
                <p:cNvSpPr txBox="1">
                  <a:spLocks noChangeArrowheads="1"/>
                </p:cNvSpPr>
                <p:nvPr/>
              </p:nvSpPr>
              <p:spPr bwMode="auto">
                <a:xfrm>
                  <a:off x="4041" y="10522"/>
                  <a:ext cx="2160" cy="468"/>
                </a:xfrm>
                <a:prstGeom prst="rect">
                  <a:avLst/>
                </a:prstGeom>
                <a:solidFill>
                  <a:srgbClr val="CBFFFE"/>
                </a:solidFill>
                <a:ln w="9525">
                  <a:solidFill>
                    <a:srgbClr val="000000"/>
                  </a:solidFill>
                  <a:miter lim="800000"/>
                  <a:headEnd/>
                  <a:tailEnd/>
                </a:ln>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2000">
                      <a:solidFill>
                        <a:srgbClr val="660066"/>
                      </a:solidFill>
                      <a:latin typeface="华文新魏" charset="0"/>
                      <a:ea typeface="华文新魏" charset="0"/>
                      <a:cs typeface="华文新魏" charset="0"/>
                    </a:rPr>
                    <a:t>硬件</a:t>
                  </a:r>
                </a:p>
              </p:txBody>
            </p:sp>
            <p:sp>
              <p:nvSpPr>
                <p:cNvPr id="11290" name="Text Box 17"/>
                <p:cNvSpPr txBox="1">
                  <a:spLocks noChangeArrowheads="1"/>
                </p:cNvSpPr>
                <p:nvPr/>
              </p:nvSpPr>
              <p:spPr bwMode="auto">
                <a:xfrm>
                  <a:off x="6265" y="10522"/>
                  <a:ext cx="4626" cy="468"/>
                </a:xfrm>
                <a:prstGeom prst="rect">
                  <a:avLst/>
                </a:prstGeom>
                <a:solidFill>
                  <a:srgbClr val="FFFFB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nchorCtr="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l"/>
                  <a:r>
                    <a:rPr kumimoji="0" lang="zh-CN" altLang="en-US" sz="2000" dirty="0">
                      <a:solidFill>
                        <a:schemeClr val="tx2"/>
                      </a:solidFill>
                      <a:latin typeface="华文新魏" charset="0"/>
                      <a:ea typeface="华文新魏" charset="0"/>
                      <a:cs typeface="华文新魏" charset="0"/>
                    </a:rPr>
                    <a:t>执行</a:t>
                  </a:r>
                  <a:r>
                    <a:rPr kumimoji="0" lang="en-US" altLang="zh-CN" sz="2000" dirty="0">
                      <a:solidFill>
                        <a:schemeClr val="tx2"/>
                      </a:solidFill>
                      <a:latin typeface="华文新魏" charset="0"/>
                      <a:ea typeface="华文新魏" charset="0"/>
                      <a:cs typeface="华文新魏" charset="0"/>
                    </a:rPr>
                    <a:t>I/O</a:t>
                  </a:r>
                  <a:r>
                    <a:rPr kumimoji="0" lang="zh-CN" altLang="en-US" sz="2000" dirty="0">
                      <a:solidFill>
                        <a:schemeClr val="tx2"/>
                      </a:solidFill>
                      <a:latin typeface="华文新魏" charset="0"/>
                      <a:ea typeface="华文新魏" charset="0"/>
                      <a:cs typeface="华文新魏" charset="0"/>
                    </a:rPr>
                    <a:t>操作</a:t>
                  </a:r>
                </a:p>
              </p:txBody>
            </p:sp>
          </p:grpSp>
          <p:grpSp>
            <p:nvGrpSpPr>
              <p:cNvPr id="11279" name="Group 18"/>
              <p:cNvGrpSpPr>
                <a:grpSpLocks/>
              </p:cNvGrpSpPr>
              <p:nvPr/>
            </p:nvGrpSpPr>
            <p:grpSpPr bwMode="auto">
              <a:xfrm>
                <a:off x="3141" y="12394"/>
                <a:ext cx="6782" cy="468"/>
                <a:chOff x="4041" y="10522"/>
                <a:chExt cx="6782" cy="468"/>
              </a:xfrm>
            </p:grpSpPr>
            <p:sp>
              <p:nvSpPr>
                <p:cNvPr id="11287" name="Text Box 19"/>
                <p:cNvSpPr txBox="1">
                  <a:spLocks noChangeArrowheads="1"/>
                </p:cNvSpPr>
                <p:nvPr/>
              </p:nvSpPr>
              <p:spPr bwMode="auto">
                <a:xfrm>
                  <a:off x="4041" y="10522"/>
                  <a:ext cx="2160" cy="468"/>
                </a:xfrm>
                <a:prstGeom prst="rect">
                  <a:avLst/>
                </a:prstGeom>
                <a:solidFill>
                  <a:srgbClr val="CBFFFE"/>
                </a:solidFill>
                <a:ln w="9525">
                  <a:solidFill>
                    <a:srgbClr val="000000"/>
                  </a:solidFill>
                  <a:miter lim="800000"/>
                  <a:headEnd/>
                  <a:tailEnd/>
                </a:ln>
              </p:spPr>
              <p:txBody>
                <a:bodyPr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2000">
                      <a:solidFill>
                        <a:srgbClr val="660066"/>
                      </a:solidFill>
                      <a:latin typeface="华文新魏" charset="0"/>
                      <a:ea typeface="华文新魏" charset="0"/>
                      <a:cs typeface="华文新魏" charset="0"/>
                    </a:rPr>
                    <a:t>中断处理程序</a:t>
                  </a:r>
                </a:p>
              </p:txBody>
            </p:sp>
            <p:sp>
              <p:nvSpPr>
                <p:cNvPr id="11288" name="Text Box 20"/>
                <p:cNvSpPr txBox="1">
                  <a:spLocks noChangeArrowheads="1"/>
                </p:cNvSpPr>
                <p:nvPr/>
              </p:nvSpPr>
              <p:spPr bwMode="auto">
                <a:xfrm>
                  <a:off x="6265" y="10522"/>
                  <a:ext cx="4558" cy="468"/>
                </a:xfrm>
                <a:prstGeom prst="rect">
                  <a:avLst/>
                </a:prstGeom>
                <a:solidFill>
                  <a:srgbClr val="FFFFB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nchorCtr="0"/>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zh-CN" altLang="en-US" sz="2000" dirty="0">
                      <a:solidFill>
                        <a:schemeClr val="tx2"/>
                      </a:solidFill>
                      <a:latin typeface="华文新魏" charset="0"/>
                      <a:ea typeface="华文新魏" charset="0"/>
                      <a:cs typeface="华文新魏" charset="0"/>
                    </a:rPr>
                    <a:t>处理</a:t>
                  </a:r>
                  <a:r>
                    <a:rPr kumimoji="0" lang="en-US" altLang="zh-CN" sz="2000" dirty="0">
                      <a:solidFill>
                        <a:schemeClr val="tx2"/>
                      </a:solidFill>
                      <a:latin typeface="华文新魏" charset="0"/>
                      <a:ea typeface="华文新魏" charset="0"/>
                      <a:cs typeface="华文新魏" charset="0"/>
                    </a:rPr>
                    <a:t>I/O</a:t>
                  </a:r>
                  <a:r>
                    <a:rPr kumimoji="0" lang="zh-CN" altLang="en-US" sz="2000" dirty="0">
                      <a:solidFill>
                        <a:schemeClr val="tx2"/>
                      </a:solidFill>
                      <a:latin typeface="华文新魏" charset="0"/>
                      <a:ea typeface="华文新魏" charset="0"/>
                      <a:cs typeface="华文新魏" charset="0"/>
                    </a:rPr>
                    <a:t>中断、报告错误、</a:t>
                  </a:r>
                  <a:r>
                    <a:rPr kumimoji="0" lang="en-US" altLang="zh-CN" sz="2000" dirty="0">
                      <a:solidFill>
                        <a:schemeClr val="tx2"/>
                      </a:solidFill>
                      <a:latin typeface="华文新魏" charset="0"/>
                      <a:ea typeface="华文新魏" charset="0"/>
                      <a:cs typeface="华文新魏" charset="0"/>
                    </a:rPr>
                    <a:t>I/O</a:t>
                  </a:r>
                  <a:r>
                    <a:rPr kumimoji="0" lang="zh-CN" altLang="en-US" sz="2000" dirty="0">
                      <a:solidFill>
                        <a:schemeClr val="tx2"/>
                      </a:solidFill>
                      <a:latin typeface="华文新魏" charset="0"/>
                      <a:ea typeface="华文新魏" charset="0"/>
                      <a:cs typeface="华文新魏" charset="0"/>
                    </a:rPr>
                    <a:t>结束时唤醒驱动程序</a:t>
                  </a:r>
                </a:p>
              </p:txBody>
            </p:sp>
          </p:grpSp>
          <p:sp>
            <p:nvSpPr>
              <p:cNvPr id="11280" name="Line 21"/>
              <p:cNvSpPr>
                <a:spLocks noChangeShapeType="1"/>
              </p:cNvSpPr>
              <p:nvPr/>
            </p:nvSpPr>
            <p:spPr bwMode="auto">
              <a:xfrm>
                <a:off x="3321" y="11302"/>
                <a:ext cx="0" cy="312"/>
              </a:xfrm>
              <a:prstGeom prst="line">
                <a:avLst/>
              </a:prstGeom>
              <a:noFill/>
              <a:ln w="12700" cmpd="sng">
                <a:solidFill>
                  <a:srgbClr val="000000"/>
                </a:solidFill>
                <a:round/>
                <a:headEnd type="none"/>
                <a:tailEnd type="triangle" w="sm" len="sm"/>
              </a:ln>
              <a:extLst>
                <a:ext uri="{909E8E84-426E-40dd-AFC4-6F175D3DCCD1}">
                  <a14:hiddenFill xmlns:a14="http://schemas.microsoft.com/office/drawing/2010/main" xmlns="">
                    <a:noFill/>
                  </a14:hiddenFill>
                </a:ext>
              </a:extLst>
            </p:spPr>
            <p:txBody>
              <a:bodyPr/>
              <a:lstStyle/>
              <a:p>
                <a:endParaRPr lang="zh-CN" altLang="en-US"/>
              </a:p>
            </p:txBody>
          </p:sp>
          <p:sp>
            <p:nvSpPr>
              <p:cNvPr id="11281" name="Line 22"/>
              <p:cNvSpPr>
                <a:spLocks noChangeShapeType="1"/>
              </p:cNvSpPr>
              <p:nvPr/>
            </p:nvSpPr>
            <p:spPr bwMode="auto">
              <a:xfrm>
                <a:off x="5121" y="11302"/>
                <a:ext cx="0" cy="312"/>
              </a:xfrm>
              <a:prstGeom prst="line">
                <a:avLst/>
              </a:prstGeom>
              <a:noFill/>
              <a:ln w="9525">
                <a:solidFill>
                  <a:srgbClr val="000000"/>
                </a:solidFill>
                <a:round/>
                <a:headEnd type="triangle" w="sm" len="sm"/>
                <a:tailEnd type="none" w="sm" len="sm"/>
              </a:ln>
              <a:extLst>
                <a:ext uri="{909E8E84-426E-40dd-AFC4-6F175D3DCCD1}">
                  <a14:hiddenFill xmlns:a14="http://schemas.microsoft.com/office/drawing/2010/main" xmlns="">
                    <a:noFill/>
                  </a14:hiddenFill>
                </a:ext>
              </a:extLst>
            </p:spPr>
            <p:txBody>
              <a:bodyPr/>
              <a:lstStyle/>
              <a:p>
                <a:endParaRPr lang="zh-CN" altLang="en-US"/>
              </a:p>
            </p:txBody>
          </p:sp>
          <p:sp>
            <p:nvSpPr>
              <p:cNvPr id="11282" name="Line 23"/>
              <p:cNvSpPr>
                <a:spLocks noChangeShapeType="1"/>
              </p:cNvSpPr>
              <p:nvPr/>
            </p:nvSpPr>
            <p:spPr bwMode="auto">
              <a:xfrm>
                <a:off x="3321" y="11770"/>
                <a:ext cx="0" cy="312"/>
              </a:xfrm>
              <a:prstGeom prst="line">
                <a:avLst/>
              </a:prstGeom>
              <a:noFill/>
              <a:ln w="12700" cmpd="sng">
                <a:solidFill>
                  <a:srgbClr val="000000"/>
                </a:solidFill>
                <a:round/>
                <a:headEnd type="none"/>
                <a:tailEnd type="triangle" w="sm" len="sm"/>
              </a:ln>
              <a:extLst>
                <a:ext uri="{909E8E84-426E-40dd-AFC4-6F175D3DCCD1}">
                  <a14:hiddenFill xmlns:a14="http://schemas.microsoft.com/office/drawing/2010/main" xmlns="">
                    <a:noFill/>
                  </a14:hiddenFill>
                </a:ext>
              </a:extLst>
            </p:spPr>
            <p:txBody>
              <a:bodyPr/>
              <a:lstStyle/>
              <a:p>
                <a:endParaRPr lang="zh-CN" altLang="en-US"/>
              </a:p>
            </p:txBody>
          </p:sp>
          <p:sp>
            <p:nvSpPr>
              <p:cNvPr id="11283" name="Line 24"/>
              <p:cNvSpPr>
                <a:spLocks noChangeShapeType="1"/>
              </p:cNvSpPr>
              <p:nvPr/>
            </p:nvSpPr>
            <p:spPr bwMode="auto">
              <a:xfrm>
                <a:off x="3321" y="12238"/>
                <a:ext cx="0" cy="780"/>
              </a:xfrm>
              <a:prstGeom prst="line">
                <a:avLst/>
              </a:prstGeom>
              <a:noFill/>
              <a:ln w="12700" cmpd="sng">
                <a:solidFill>
                  <a:srgbClr val="000000"/>
                </a:solidFill>
                <a:round/>
                <a:headEnd type="none"/>
                <a:tailEnd type="triangle" w="sm" len="sm"/>
              </a:ln>
              <a:extLst>
                <a:ext uri="{909E8E84-426E-40dd-AFC4-6F175D3DCCD1}">
                  <a14:hiddenFill xmlns:a14="http://schemas.microsoft.com/office/drawing/2010/main" xmlns="">
                    <a:noFill/>
                  </a14:hiddenFill>
                </a:ext>
              </a:extLst>
            </p:spPr>
            <p:txBody>
              <a:bodyPr/>
              <a:lstStyle/>
              <a:p>
                <a:endParaRPr lang="zh-CN" altLang="en-US"/>
              </a:p>
            </p:txBody>
          </p:sp>
          <p:sp>
            <p:nvSpPr>
              <p:cNvPr id="11284" name="Line 25"/>
              <p:cNvSpPr>
                <a:spLocks noChangeShapeType="1"/>
              </p:cNvSpPr>
              <p:nvPr/>
            </p:nvSpPr>
            <p:spPr bwMode="auto">
              <a:xfrm>
                <a:off x="5121" y="12238"/>
                <a:ext cx="0" cy="780"/>
              </a:xfrm>
              <a:prstGeom prst="line">
                <a:avLst/>
              </a:prstGeom>
              <a:noFill/>
              <a:ln w="9525">
                <a:solidFill>
                  <a:srgbClr val="000000"/>
                </a:solidFill>
                <a:round/>
                <a:headEnd type="triangle" w="sm" len="sm"/>
                <a:tailEnd type="none" w="sm" len="sm"/>
              </a:ln>
              <a:extLst>
                <a:ext uri="{909E8E84-426E-40dd-AFC4-6F175D3DCCD1}">
                  <a14:hiddenFill xmlns:a14="http://schemas.microsoft.com/office/drawing/2010/main" xmlns="">
                    <a:noFill/>
                  </a14:hiddenFill>
                </a:ext>
              </a:extLst>
            </p:spPr>
            <p:txBody>
              <a:bodyPr/>
              <a:lstStyle/>
              <a:p>
                <a:endParaRPr lang="zh-CN" altLang="en-US"/>
              </a:p>
            </p:txBody>
          </p:sp>
          <p:sp>
            <p:nvSpPr>
              <p:cNvPr id="11285" name="Line 26"/>
              <p:cNvSpPr>
                <a:spLocks noChangeShapeType="1"/>
              </p:cNvSpPr>
              <p:nvPr/>
            </p:nvSpPr>
            <p:spPr bwMode="auto">
              <a:xfrm>
                <a:off x="5121" y="11770"/>
                <a:ext cx="0" cy="312"/>
              </a:xfrm>
              <a:prstGeom prst="line">
                <a:avLst/>
              </a:prstGeom>
              <a:noFill/>
              <a:ln w="9525">
                <a:solidFill>
                  <a:srgbClr val="000000"/>
                </a:solidFill>
                <a:round/>
                <a:headEnd type="triangle" w="sm" len="sm"/>
                <a:tailEnd type="none" w="sm" len="sm"/>
              </a:ln>
              <a:extLst>
                <a:ext uri="{909E8E84-426E-40dd-AFC4-6F175D3DCCD1}">
                  <a14:hiddenFill xmlns:a14="http://schemas.microsoft.com/office/drawing/2010/main" xmlns="">
                    <a:noFill/>
                  </a14:hiddenFill>
                </a:ext>
              </a:extLst>
            </p:spPr>
            <p:txBody>
              <a:bodyPr/>
              <a:lstStyle/>
              <a:p>
                <a:endParaRPr lang="zh-CN" altLang="en-US"/>
              </a:p>
            </p:txBody>
          </p:sp>
          <p:sp>
            <p:nvSpPr>
              <p:cNvPr id="11286" name="Line 27"/>
              <p:cNvSpPr>
                <a:spLocks noChangeShapeType="1"/>
              </p:cNvSpPr>
              <p:nvPr/>
            </p:nvSpPr>
            <p:spPr bwMode="auto">
              <a:xfrm flipH="1">
                <a:off x="2901" y="11302"/>
                <a:ext cx="360" cy="0"/>
              </a:xfrm>
              <a:prstGeom prst="line">
                <a:avLst/>
              </a:prstGeom>
              <a:noFill/>
              <a:ln w="9525">
                <a:solidFill>
                  <a:srgbClr val="000000"/>
                </a:solidFill>
                <a:round/>
                <a:headEnd type="triangle" w="sm" len="sm"/>
                <a:tailEnd type="none" w="sm" len="sm"/>
              </a:ln>
              <a:extLst>
                <a:ext uri="{909E8E84-426E-40dd-AFC4-6F175D3DCCD1}">
                  <a14:hiddenFill xmlns:a14="http://schemas.microsoft.com/office/drawing/2010/main" xmlns="">
                    <a:noFill/>
                  </a14:hiddenFill>
                </a:ext>
              </a:extLst>
            </p:spPr>
            <p:txBody>
              <a:bodyPr/>
              <a:lstStyle/>
              <a:p>
                <a:endParaRPr lang="zh-CN" altLang="en-US"/>
              </a:p>
            </p:txBody>
          </p:sp>
        </p:grpSp>
        <p:sp>
          <p:nvSpPr>
            <p:cNvPr id="11270" name="Line 28"/>
            <p:cNvSpPr>
              <a:spLocks noChangeShapeType="1"/>
            </p:cNvSpPr>
            <p:nvPr/>
          </p:nvSpPr>
          <p:spPr bwMode="auto">
            <a:xfrm flipH="1">
              <a:off x="5091" y="10651"/>
              <a:ext cx="614" cy="495"/>
            </a:xfrm>
            <a:prstGeom prst="line">
              <a:avLst/>
            </a:prstGeom>
            <a:noFill/>
            <a:ln w="9525">
              <a:solidFill>
                <a:srgbClr val="000000"/>
              </a:solidFill>
              <a:round/>
              <a:headEnd/>
              <a:tailEnd type="triangle" w="sm" len="sm"/>
            </a:ln>
            <a:extLst>
              <a:ext uri="{909E8E84-426E-40dd-AFC4-6F175D3DCCD1}">
                <a14:hiddenFill xmlns:a14="http://schemas.microsoft.com/office/drawing/2010/main" xmlns="">
                  <a:noFill/>
                </a14:hiddenFill>
              </a:ext>
            </a:extLst>
          </p:spPr>
          <p:txBody>
            <a:bodyPr/>
            <a:lstStyle/>
            <a:p>
              <a:endParaRPr lang="zh-CN" altLang="en-US"/>
            </a:p>
          </p:txBody>
        </p:sp>
        <p:sp>
          <p:nvSpPr>
            <p:cNvPr id="11271" name="Text Box 29"/>
            <p:cNvSpPr txBox="1">
              <a:spLocks noChangeArrowheads="1"/>
            </p:cNvSpPr>
            <p:nvPr/>
          </p:nvSpPr>
          <p:spPr bwMode="auto">
            <a:xfrm>
              <a:off x="3498" y="10651"/>
              <a:ext cx="1440" cy="312"/>
            </a:xfrm>
            <a:prstGeom prst="rect">
              <a:avLst/>
            </a:prstGeom>
            <a:solidFill>
              <a:srgbClr val="CBFFF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2000" dirty="0">
                  <a:solidFill>
                    <a:srgbClr val="660066"/>
                  </a:solidFill>
                  <a:latin typeface="华文新魏" charset="0"/>
                  <a:ea typeface="华文新魏" charset="0"/>
                  <a:cs typeface="华文新魏" charset="0"/>
                </a:rPr>
                <a:t>层次</a:t>
              </a:r>
            </a:p>
          </p:txBody>
        </p:sp>
        <p:sp>
          <p:nvSpPr>
            <p:cNvPr id="11272" name="Text Box 30"/>
            <p:cNvSpPr txBox="1">
              <a:spLocks noChangeArrowheads="1"/>
            </p:cNvSpPr>
            <p:nvPr/>
          </p:nvSpPr>
          <p:spPr bwMode="auto">
            <a:xfrm>
              <a:off x="5161" y="10349"/>
              <a:ext cx="1440" cy="312"/>
            </a:xfrm>
            <a:prstGeom prst="rect">
              <a:avLst/>
            </a:prstGeom>
            <a:solidFill>
              <a:srgbClr val="CCFF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dirty="0">
                  <a:solidFill>
                    <a:srgbClr val="0000FF"/>
                  </a:solidFill>
                  <a:latin typeface="华文新魏" charset="0"/>
                  <a:ea typeface="华文新魏" charset="0"/>
                  <a:cs typeface="华文新魏" charset="0"/>
                </a:rPr>
                <a:t>I/O</a:t>
              </a:r>
              <a:r>
                <a:rPr kumimoji="0" lang="zh-CN" altLang="en-US" sz="2000" dirty="0">
                  <a:solidFill>
                    <a:srgbClr val="0000FF"/>
                  </a:solidFill>
                  <a:latin typeface="华文新魏" charset="0"/>
                  <a:ea typeface="华文新魏" charset="0"/>
                  <a:cs typeface="华文新魏" charset="0"/>
                </a:rPr>
                <a:t>应答</a:t>
              </a:r>
            </a:p>
          </p:txBody>
        </p:sp>
        <p:sp>
          <p:nvSpPr>
            <p:cNvPr id="11273" name="Text Box 31"/>
            <p:cNvSpPr txBox="1">
              <a:spLocks noChangeArrowheads="1"/>
            </p:cNvSpPr>
            <p:nvPr/>
          </p:nvSpPr>
          <p:spPr bwMode="auto">
            <a:xfrm>
              <a:off x="6782" y="10694"/>
              <a:ext cx="1440" cy="312"/>
            </a:xfrm>
            <a:prstGeom prst="rect">
              <a:avLst/>
            </a:prstGeom>
            <a:solidFill>
              <a:srgbClr val="FFFFB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dirty="0">
                  <a:solidFill>
                    <a:schemeClr val="tx2"/>
                  </a:solidFill>
                  <a:latin typeface="华文新魏" charset="0"/>
                  <a:ea typeface="华文新魏" charset="0"/>
                  <a:cs typeface="华文新魏" charset="0"/>
                </a:rPr>
                <a:t>I/O</a:t>
              </a:r>
              <a:r>
                <a:rPr kumimoji="0" lang="zh-CN" altLang="en-US" sz="2000" dirty="0">
                  <a:solidFill>
                    <a:schemeClr val="tx2"/>
                  </a:solidFill>
                  <a:latin typeface="华文新魏" charset="0"/>
                  <a:ea typeface="华文新魏" charset="0"/>
                  <a:cs typeface="华文新魏" charset="0"/>
                </a:rPr>
                <a:t>功能</a:t>
              </a:r>
            </a:p>
          </p:txBody>
        </p:sp>
        <p:sp>
          <p:nvSpPr>
            <p:cNvPr id="11274" name="Text Box 32"/>
            <p:cNvSpPr txBox="1">
              <a:spLocks noChangeArrowheads="1"/>
            </p:cNvSpPr>
            <p:nvPr/>
          </p:nvSpPr>
          <p:spPr bwMode="auto">
            <a:xfrm>
              <a:off x="1881" y="11146"/>
              <a:ext cx="1080" cy="312"/>
            </a:xfrm>
            <a:prstGeom prst="rect">
              <a:avLst/>
            </a:prstGeom>
            <a:solidFill>
              <a:srgbClr val="CCFF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2000" dirty="0">
                  <a:solidFill>
                    <a:srgbClr val="0000FF"/>
                  </a:solidFill>
                  <a:latin typeface="华文新魏" charset="0"/>
                  <a:ea typeface="华文新魏" charset="0"/>
                  <a:cs typeface="华文新魏" charset="0"/>
                </a:rPr>
                <a:t>I/O</a:t>
              </a:r>
              <a:r>
                <a:rPr kumimoji="0" lang="zh-CN" altLang="en-US" sz="2000" dirty="0">
                  <a:solidFill>
                    <a:srgbClr val="0000FF"/>
                  </a:solidFill>
                  <a:latin typeface="华文新魏" charset="0"/>
                  <a:ea typeface="华文新魏" charset="0"/>
                  <a:cs typeface="华文新魏" charset="0"/>
                </a:rPr>
                <a:t>请求</a:t>
              </a:r>
            </a:p>
          </p:txBody>
        </p:sp>
      </p:grpSp>
      <p:sp>
        <p:nvSpPr>
          <p:cNvPr id="2" name="标题 1"/>
          <p:cNvSpPr>
            <a:spLocks noGrp="1"/>
          </p:cNvSpPr>
          <p:nvPr>
            <p:ph type="title"/>
          </p:nvPr>
        </p:nvSpPr>
        <p:spPr/>
        <p:txBody>
          <a:bodyPr/>
          <a:lstStyle/>
          <a:p>
            <a:r>
              <a:rPr lang="en-US" altLang="zh-CN" dirty="0">
                <a:latin typeface="华文新魏" charset="0"/>
                <a:ea typeface="华文新魏" charset="0"/>
                <a:cs typeface="华文新魏" charset="0"/>
              </a:rPr>
              <a:t>I/O</a:t>
            </a:r>
            <a:r>
              <a:rPr lang="zh-CN" altLang="en-US" dirty="0">
                <a:latin typeface="华文新魏" charset="0"/>
                <a:ea typeface="华文新魏" charset="0"/>
                <a:cs typeface="华文新魏" charset="0"/>
              </a:rPr>
              <a:t>软件的层次及其主要功能 </a:t>
            </a:r>
            <a:endParaRPr kumimoji="1" lang="zh-CN" altLang="en-US" dirty="0"/>
          </a:p>
        </p:txBody>
      </p:sp>
      <p:sp>
        <p:nvSpPr>
          <p:cNvPr id="33"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33</a:t>
            </a:fld>
            <a:endParaRPr lang="en-US" altLang="zh-CN" dirty="0"/>
          </a:p>
        </p:txBody>
      </p:sp>
    </p:spTree>
    <p:extLst>
      <p:ext uri="{BB962C8B-B14F-4D97-AF65-F5344CB8AC3E}">
        <p14:creationId xmlns:p14="http://schemas.microsoft.com/office/powerpoint/2010/main" val="3948951882"/>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华文新魏" charset="0"/>
                <a:ea typeface="华文新魏" charset="0"/>
                <a:cs typeface="华文新魏" charset="0"/>
              </a:rPr>
              <a:t>I/O</a:t>
            </a:r>
            <a:r>
              <a:rPr lang="zh-CN" altLang="en-US" dirty="0">
                <a:latin typeface="华文新魏" charset="0"/>
                <a:ea typeface="华文新魏" charset="0"/>
                <a:cs typeface="华文新魏" charset="0"/>
              </a:rPr>
              <a:t>操作执行步骤</a:t>
            </a:r>
            <a:r>
              <a:rPr lang="zh-CN" altLang="en-US" dirty="0">
                <a:latin typeface="Times New Roman" charset="0"/>
                <a:ea typeface="宋体" charset="0"/>
              </a:rPr>
              <a:t> </a:t>
            </a:r>
            <a:endParaRPr kumimoji="1" lang="zh-CN" altLang="en-US" dirty="0"/>
          </a:p>
        </p:txBody>
      </p:sp>
      <p:sp>
        <p:nvSpPr>
          <p:cNvPr id="3" name="内容占位符 2"/>
          <p:cNvSpPr>
            <a:spLocks noGrp="1"/>
          </p:cNvSpPr>
          <p:nvPr>
            <p:ph idx="1"/>
          </p:nvPr>
        </p:nvSpPr>
        <p:spPr>
          <a:xfrm>
            <a:off x="107504" y="1340768"/>
            <a:ext cx="8975205" cy="4968552"/>
          </a:xfrm>
        </p:spPr>
        <p:txBody>
          <a:bodyPr/>
          <a:lstStyle/>
          <a:p>
            <a:r>
              <a:rPr kumimoji="1" lang="zh-CN" altLang="en-US" dirty="0">
                <a:solidFill>
                  <a:srgbClr val="0000FF"/>
                </a:solidFill>
                <a:latin typeface="华文新魏"/>
                <a:cs typeface="华文新魏"/>
              </a:rPr>
              <a:t>进程</a:t>
            </a:r>
            <a:r>
              <a:rPr kumimoji="1" lang="zh-CN" altLang="en-US" dirty="0">
                <a:latin typeface="华文新魏"/>
                <a:cs typeface="华文新魏"/>
              </a:rPr>
              <a:t>对已打开文件的文件描述符执行</a:t>
            </a:r>
            <a:r>
              <a:rPr kumimoji="1" lang="zh-CN" altLang="en-US" dirty="0">
                <a:solidFill>
                  <a:srgbClr val="FF0000"/>
                </a:solidFill>
                <a:latin typeface="华文新魏"/>
                <a:cs typeface="华文新魏"/>
              </a:rPr>
              <a:t>读系统调用</a:t>
            </a:r>
          </a:p>
          <a:p>
            <a:pPr>
              <a:lnSpc>
                <a:spcPct val="90000"/>
              </a:lnSpc>
            </a:pPr>
            <a:r>
              <a:rPr kumimoji="1" lang="zh-CN" altLang="en-US" dirty="0">
                <a:solidFill>
                  <a:srgbClr val="0000FF"/>
                </a:solidFill>
                <a:latin typeface="华文新魏"/>
                <a:cs typeface="华文新魏"/>
              </a:rPr>
              <a:t>独立设备</a:t>
            </a:r>
            <a:r>
              <a:rPr kumimoji="1" lang="en-US" altLang="zh-CN" dirty="0">
                <a:solidFill>
                  <a:srgbClr val="0000FF"/>
                </a:solidFill>
                <a:latin typeface="华文新魏"/>
                <a:cs typeface="华文新魏"/>
              </a:rPr>
              <a:t>I/O</a:t>
            </a:r>
            <a:r>
              <a:rPr kumimoji="1" lang="zh-CN" altLang="en-US" dirty="0">
                <a:solidFill>
                  <a:srgbClr val="0000FF"/>
                </a:solidFill>
                <a:latin typeface="华文新魏"/>
                <a:cs typeface="华文新魏"/>
              </a:rPr>
              <a:t>软件</a:t>
            </a:r>
            <a:r>
              <a:rPr kumimoji="1" lang="zh-CN" altLang="en-US" dirty="0">
                <a:solidFill>
                  <a:srgbClr val="FF0000"/>
                </a:solidFill>
                <a:latin typeface="华文新魏"/>
                <a:cs typeface="华文新魏"/>
              </a:rPr>
              <a:t>检查参数正确性</a:t>
            </a:r>
            <a:endParaRPr kumimoji="1" lang="en-US" altLang="zh-CN" dirty="0">
              <a:latin typeface="华文新魏"/>
              <a:cs typeface="华文新魏"/>
            </a:endParaRPr>
          </a:p>
          <a:p>
            <a:pPr lvl="1">
              <a:lnSpc>
                <a:spcPct val="90000"/>
              </a:lnSpc>
            </a:pPr>
            <a:r>
              <a:rPr kumimoji="1" lang="zh-CN" altLang="en-US" dirty="0">
                <a:latin typeface="华文新魏"/>
                <a:cs typeface="华文新魏"/>
              </a:rPr>
              <a:t>若正确，</a:t>
            </a:r>
            <a:r>
              <a:rPr kumimoji="1" lang="zh-CN" altLang="en-US" dirty="0">
                <a:solidFill>
                  <a:srgbClr val="FF0000"/>
                </a:solidFill>
                <a:latin typeface="华文新魏"/>
                <a:cs typeface="华文新魏"/>
              </a:rPr>
              <a:t>检查高速缓存中有要读的信息块</a:t>
            </a:r>
            <a:r>
              <a:rPr kumimoji="1" lang="zh-CN" altLang="en-US" dirty="0">
                <a:latin typeface="华文新魏"/>
                <a:cs typeface="华文新魏"/>
              </a:rPr>
              <a:t>，从缓冲区直接读到用户区，完成</a:t>
            </a:r>
            <a:r>
              <a:rPr kumimoji="1" lang="en-US" altLang="zh-CN" dirty="0">
                <a:latin typeface="华文新魏"/>
                <a:cs typeface="华文新魏"/>
              </a:rPr>
              <a:t>I/O</a:t>
            </a:r>
            <a:r>
              <a:rPr kumimoji="1" lang="zh-CN" altLang="en-US" dirty="0">
                <a:latin typeface="华文新魏"/>
                <a:cs typeface="华文新魏"/>
              </a:rPr>
              <a:t>请求</a:t>
            </a:r>
          </a:p>
          <a:p>
            <a:pPr lvl="1">
              <a:lnSpc>
                <a:spcPct val="90000"/>
              </a:lnSpc>
            </a:pPr>
            <a:r>
              <a:rPr kumimoji="1" lang="zh-CN" altLang="en-US" dirty="0">
                <a:latin typeface="华文新魏"/>
                <a:cs typeface="华文新魏"/>
              </a:rPr>
              <a:t>若数据不在缓冲区，</a:t>
            </a:r>
            <a:r>
              <a:rPr kumimoji="1" lang="zh-CN" altLang="en-US" dirty="0">
                <a:solidFill>
                  <a:srgbClr val="FF0000"/>
                </a:solidFill>
                <a:latin typeface="华文新魏"/>
                <a:cs typeface="华文新魏"/>
              </a:rPr>
              <a:t>执行物理</a:t>
            </a:r>
            <a:r>
              <a:rPr kumimoji="1" lang="en-US" altLang="zh-CN" dirty="0">
                <a:solidFill>
                  <a:srgbClr val="FF0000"/>
                </a:solidFill>
                <a:latin typeface="华文新魏"/>
                <a:cs typeface="华文新魏"/>
              </a:rPr>
              <a:t>I/O</a:t>
            </a:r>
            <a:r>
              <a:rPr kumimoji="1" lang="zh-CN" altLang="en-US" dirty="0">
                <a:latin typeface="华文新魏"/>
                <a:cs typeface="华文新魏"/>
              </a:rPr>
              <a:t>，实现将设备逻辑名转换成物理名</a:t>
            </a:r>
            <a:endParaRPr kumimoji="1" lang="en-US" altLang="zh-CN" dirty="0">
              <a:latin typeface="华文新魏"/>
              <a:cs typeface="华文新魏"/>
            </a:endParaRPr>
          </a:p>
          <a:p>
            <a:pPr lvl="2">
              <a:lnSpc>
                <a:spcPct val="90000"/>
              </a:lnSpc>
            </a:pPr>
            <a:r>
              <a:rPr kumimoji="1" lang="zh-CN" altLang="en-US" dirty="0">
                <a:solidFill>
                  <a:srgbClr val="FF0000"/>
                </a:solidFill>
                <a:latin typeface="STXinwei" panose="02010800040101010101" pitchFamily="2" charset="-122"/>
                <a:ea typeface="STXinwei" panose="02010800040101010101" pitchFamily="2" charset="-122"/>
              </a:rPr>
              <a:t>检查对设备操作的权限</a:t>
            </a:r>
            <a:r>
              <a:rPr kumimoji="1" lang="zh-CN" altLang="en-US" dirty="0">
                <a:latin typeface="STXinwei" panose="02010800040101010101" pitchFamily="2" charset="-122"/>
                <a:ea typeface="STXinwei" panose="02010800040101010101" pitchFamily="2" charset="-122"/>
              </a:rPr>
              <a:t>，将</a:t>
            </a:r>
            <a:r>
              <a:rPr kumimoji="1" lang="en-US" altLang="zh-CN" dirty="0">
                <a:latin typeface="STXinwei" panose="02010800040101010101" pitchFamily="2" charset="-122"/>
                <a:ea typeface="STXinwei" panose="02010800040101010101" pitchFamily="2" charset="-122"/>
              </a:rPr>
              <a:t>I/O</a:t>
            </a:r>
            <a:r>
              <a:rPr kumimoji="1" lang="zh-CN" altLang="en-US" dirty="0">
                <a:latin typeface="STXinwei" panose="02010800040101010101" pitchFamily="2" charset="-122"/>
                <a:ea typeface="STXinwei" panose="02010800040101010101" pitchFamily="2" charset="-122"/>
              </a:rPr>
              <a:t>请求排队，阻塞进程且等待</a:t>
            </a:r>
            <a:r>
              <a:rPr kumimoji="1" lang="en-US" altLang="zh-CN" dirty="0">
                <a:latin typeface="STXinwei" panose="02010800040101010101" pitchFamily="2" charset="-122"/>
                <a:ea typeface="STXinwei" panose="02010800040101010101" pitchFamily="2" charset="-122"/>
              </a:rPr>
              <a:t>I/O</a:t>
            </a:r>
            <a:r>
              <a:rPr kumimoji="1" lang="zh-CN" altLang="en-US" dirty="0">
                <a:latin typeface="STXinwei" panose="02010800040101010101" pitchFamily="2" charset="-122"/>
                <a:ea typeface="STXinwei" panose="02010800040101010101" pitchFamily="2" charset="-122"/>
              </a:rPr>
              <a:t>完成</a:t>
            </a:r>
          </a:p>
          <a:p>
            <a:pPr>
              <a:lnSpc>
                <a:spcPct val="90000"/>
              </a:lnSpc>
            </a:pPr>
            <a:r>
              <a:rPr kumimoji="1" lang="zh-CN" altLang="en-US" dirty="0">
                <a:latin typeface="华文新魏"/>
                <a:cs typeface="华文新魏"/>
              </a:rPr>
              <a:t>内核</a:t>
            </a:r>
            <a:r>
              <a:rPr kumimoji="1" lang="zh-CN" altLang="en-US" dirty="0">
                <a:solidFill>
                  <a:srgbClr val="FF0000"/>
                </a:solidFill>
                <a:latin typeface="华文新魏"/>
                <a:cs typeface="华文新魏"/>
              </a:rPr>
              <a:t>启动</a:t>
            </a:r>
            <a:r>
              <a:rPr kumimoji="1" lang="zh-CN" altLang="en-US" dirty="0">
                <a:solidFill>
                  <a:srgbClr val="0000FF"/>
                </a:solidFill>
                <a:latin typeface="华文新魏"/>
                <a:cs typeface="华文新魏"/>
              </a:rPr>
              <a:t>设备驱动程序</a:t>
            </a:r>
            <a:endParaRPr kumimoji="1" lang="en-US" altLang="zh-CN" dirty="0">
              <a:latin typeface="华文新魏"/>
              <a:cs typeface="华文新魏"/>
            </a:endParaRPr>
          </a:p>
          <a:p>
            <a:pPr lvl="1">
              <a:lnSpc>
                <a:spcPct val="90000"/>
              </a:lnSpc>
            </a:pPr>
            <a:r>
              <a:rPr kumimoji="1" lang="zh-CN" altLang="en-US" dirty="0">
                <a:solidFill>
                  <a:srgbClr val="FF0000"/>
                </a:solidFill>
                <a:latin typeface="华文新魏"/>
                <a:cs typeface="华文新魏"/>
              </a:rPr>
              <a:t>分配存放读出块的缓冲区</a:t>
            </a:r>
            <a:r>
              <a:rPr kumimoji="1" lang="zh-CN" altLang="en-US" dirty="0">
                <a:latin typeface="华文新魏"/>
                <a:cs typeface="华文新魏"/>
              </a:rPr>
              <a:t>，准备接收数据</a:t>
            </a:r>
            <a:endParaRPr kumimoji="1" lang="en-US" altLang="zh-CN" dirty="0">
              <a:latin typeface="华文新魏"/>
              <a:cs typeface="华文新魏"/>
            </a:endParaRPr>
          </a:p>
          <a:p>
            <a:pPr lvl="1">
              <a:lnSpc>
                <a:spcPct val="90000"/>
              </a:lnSpc>
            </a:pPr>
            <a:r>
              <a:rPr kumimoji="1" lang="zh-CN" altLang="en-US" dirty="0">
                <a:latin typeface="华文新魏"/>
                <a:cs typeface="华文新魏"/>
              </a:rPr>
              <a:t>且向</a:t>
            </a:r>
            <a:r>
              <a:rPr kumimoji="1" lang="zh-CN" altLang="en-US" dirty="0">
                <a:solidFill>
                  <a:srgbClr val="0000FF"/>
                </a:solidFill>
                <a:latin typeface="华文新魏"/>
                <a:cs typeface="华文新魏"/>
              </a:rPr>
              <a:t>设备控制寄存器</a:t>
            </a:r>
            <a:r>
              <a:rPr kumimoji="1" lang="zh-CN" altLang="en-US" dirty="0">
                <a:latin typeface="华文新魏"/>
                <a:cs typeface="华文新魏"/>
              </a:rPr>
              <a:t>发启动命令，或建立</a:t>
            </a:r>
            <a:r>
              <a:rPr kumimoji="1" lang="en-US" altLang="zh-CN" dirty="0">
                <a:latin typeface="华文新魏"/>
                <a:cs typeface="华文新魏"/>
              </a:rPr>
              <a:t>DMA</a:t>
            </a:r>
            <a:r>
              <a:rPr kumimoji="1" lang="zh-CN" altLang="en-US" dirty="0">
                <a:latin typeface="华文新魏"/>
                <a:cs typeface="华文新魏"/>
              </a:rPr>
              <a:t>传输，</a:t>
            </a:r>
            <a:r>
              <a:rPr kumimoji="1" lang="zh-CN" altLang="en-US" dirty="0">
                <a:solidFill>
                  <a:srgbClr val="FF0000"/>
                </a:solidFill>
                <a:latin typeface="华文新魏"/>
                <a:cs typeface="华文新魏"/>
              </a:rPr>
              <a:t>启动</a:t>
            </a:r>
            <a:r>
              <a:rPr kumimoji="1" lang="en-US" altLang="zh-CN" dirty="0">
                <a:solidFill>
                  <a:srgbClr val="FF0000"/>
                </a:solidFill>
                <a:latin typeface="华文新魏"/>
                <a:cs typeface="华文新魏"/>
              </a:rPr>
              <a:t>I/O</a:t>
            </a:r>
            <a:endParaRPr kumimoji="1" lang="zh-CN" altLang="en-US" dirty="0">
              <a:solidFill>
                <a:srgbClr val="FF0000"/>
              </a:solidFill>
              <a:latin typeface="华文新魏"/>
              <a:cs typeface="华文新魏"/>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34</a:t>
            </a:fld>
            <a:endParaRPr lang="en-US" altLang="zh-CN" dirty="0"/>
          </a:p>
        </p:txBody>
      </p:sp>
    </p:spTree>
    <p:extLst>
      <p:ext uri="{BB962C8B-B14F-4D97-AF65-F5344CB8AC3E}">
        <p14:creationId xmlns:p14="http://schemas.microsoft.com/office/powerpoint/2010/main" val="1876895474"/>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华文新魏" charset="0"/>
                <a:ea typeface="华文新魏" charset="0"/>
                <a:cs typeface="华文新魏" charset="0"/>
              </a:rPr>
              <a:t>I/O</a:t>
            </a:r>
            <a:r>
              <a:rPr lang="zh-CN" altLang="en-US" dirty="0">
                <a:latin typeface="华文新魏" charset="0"/>
                <a:ea typeface="华文新魏" charset="0"/>
                <a:cs typeface="华文新魏" charset="0"/>
              </a:rPr>
              <a:t>操作执行步骤</a:t>
            </a:r>
            <a:r>
              <a:rPr lang="zh-CN" altLang="en-US" dirty="0">
                <a:latin typeface="Times New Roman" charset="0"/>
                <a:ea typeface="宋体" charset="0"/>
              </a:rPr>
              <a:t> </a:t>
            </a:r>
            <a:endParaRPr kumimoji="1" lang="zh-CN" altLang="en-US" dirty="0"/>
          </a:p>
        </p:txBody>
      </p:sp>
      <p:sp>
        <p:nvSpPr>
          <p:cNvPr id="3" name="内容占位符 2"/>
          <p:cNvSpPr>
            <a:spLocks noGrp="1"/>
          </p:cNvSpPr>
          <p:nvPr>
            <p:ph idx="1"/>
          </p:nvPr>
        </p:nvSpPr>
        <p:spPr>
          <a:xfrm>
            <a:off x="179512" y="1340768"/>
            <a:ext cx="8964488" cy="4968552"/>
          </a:xfrm>
        </p:spPr>
        <p:txBody>
          <a:bodyPr/>
          <a:lstStyle/>
          <a:p>
            <a:pPr>
              <a:lnSpc>
                <a:spcPct val="90000"/>
              </a:lnSpc>
            </a:pPr>
            <a:r>
              <a:rPr kumimoji="1" lang="zh-CN" altLang="en-US" dirty="0">
                <a:latin typeface="华文新魏"/>
                <a:cs typeface="华文新魏"/>
              </a:rPr>
              <a:t>设备控制器操作设备，</a:t>
            </a:r>
            <a:r>
              <a:rPr kumimoji="1" lang="zh-CN" altLang="en-US" dirty="0">
                <a:solidFill>
                  <a:srgbClr val="FF0000"/>
                </a:solidFill>
                <a:latin typeface="华文新魏"/>
                <a:cs typeface="华文新魏"/>
              </a:rPr>
              <a:t>执行数据传输</a:t>
            </a:r>
            <a:endParaRPr kumimoji="1" lang="en-US" altLang="zh-CN" dirty="0">
              <a:solidFill>
                <a:srgbClr val="FF0000"/>
              </a:solidFill>
              <a:latin typeface="华文新魏"/>
              <a:cs typeface="华文新魏"/>
            </a:endParaRPr>
          </a:p>
          <a:p>
            <a:pPr>
              <a:lnSpc>
                <a:spcPct val="90000"/>
              </a:lnSpc>
            </a:pPr>
            <a:r>
              <a:rPr kumimoji="1" lang="zh-CN" altLang="en-US" dirty="0">
                <a:latin typeface="华文新魏"/>
                <a:cs typeface="华文新魏"/>
              </a:rPr>
              <a:t>当采用</a:t>
            </a:r>
            <a:r>
              <a:rPr kumimoji="1" lang="en-US" altLang="zh-CN" dirty="0">
                <a:latin typeface="华文新魏"/>
                <a:cs typeface="华文新魏"/>
              </a:rPr>
              <a:t>DMA</a:t>
            </a:r>
            <a:r>
              <a:rPr kumimoji="1" lang="zh-CN" altLang="en-US" dirty="0">
                <a:latin typeface="华文新魏"/>
                <a:cs typeface="华文新魏"/>
              </a:rPr>
              <a:t>控制器传输数据时，一块传输完成，硬件产生</a:t>
            </a:r>
            <a:r>
              <a:rPr kumimoji="1" lang="en-US" altLang="zh-CN" dirty="0">
                <a:latin typeface="华文新魏"/>
                <a:cs typeface="华文新魏"/>
              </a:rPr>
              <a:t>I/O</a:t>
            </a:r>
            <a:r>
              <a:rPr kumimoji="1" lang="zh-CN" altLang="en-US" dirty="0">
                <a:latin typeface="华文新魏"/>
                <a:cs typeface="华文新魏"/>
              </a:rPr>
              <a:t>结束中断</a:t>
            </a:r>
            <a:endParaRPr kumimoji="1" lang="en-US" altLang="zh-CN" dirty="0">
              <a:latin typeface="华文新魏"/>
              <a:cs typeface="华文新魏"/>
            </a:endParaRPr>
          </a:p>
          <a:p>
            <a:pPr>
              <a:lnSpc>
                <a:spcPct val="90000"/>
              </a:lnSpc>
            </a:pPr>
            <a:r>
              <a:rPr kumimoji="1" lang="en-US" altLang="zh-CN" dirty="0">
                <a:latin typeface="华文新魏"/>
                <a:cs typeface="华文新魏"/>
              </a:rPr>
              <a:t>CPU</a:t>
            </a:r>
            <a:r>
              <a:rPr kumimoji="1" lang="zh-CN" altLang="en-US" dirty="0">
                <a:latin typeface="华文新魏"/>
                <a:cs typeface="华文新魏"/>
              </a:rPr>
              <a:t>响应中断，</a:t>
            </a:r>
            <a:r>
              <a:rPr kumimoji="1" lang="zh-CN" altLang="en-US" dirty="0">
                <a:solidFill>
                  <a:srgbClr val="FF0000"/>
                </a:solidFill>
                <a:latin typeface="华文新魏"/>
                <a:cs typeface="华文新魏"/>
              </a:rPr>
              <a:t>转向</a:t>
            </a:r>
            <a:r>
              <a:rPr kumimoji="1" lang="zh-CN" altLang="en-US" dirty="0">
                <a:solidFill>
                  <a:srgbClr val="0000FF"/>
                </a:solidFill>
                <a:latin typeface="华文新魏"/>
                <a:cs typeface="华文新魏"/>
              </a:rPr>
              <a:t>中断处理程序</a:t>
            </a:r>
            <a:endParaRPr kumimoji="1" lang="en-US" altLang="zh-CN" dirty="0">
              <a:solidFill>
                <a:srgbClr val="0000FF"/>
              </a:solidFill>
              <a:latin typeface="华文新魏"/>
              <a:cs typeface="华文新魏"/>
            </a:endParaRPr>
          </a:p>
          <a:p>
            <a:pPr lvl="1">
              <a:lnSpc>
                <a:spcPct val="90000"/>
              </a:lnSpc>
            </a:pPr>
            <a:r>
              <a:rPr kumimoji="1" lang="zh-CN" altLang="en-US" dirty="0">
                <a:solidFill>
                  <a:srgbClr val="FF0000"/>
                </a:solidFill>
              </a:rPr>
              <a:t>检查中断原因及设备执行状态</a:t>
            </a:r>
            <a:endParaRPr kumimoji="1" lang="en-US" altLang="zh-CN" dirty="0">
              <a:solidFill>
                <a:srgbClr val="FF0000"/>
              </a:solidFill>
            </a:endParaRPr>
          </a:p>
          <a:p>
            <a:pPr lvl="2">
              <a:lnSpc>
                <a:spcPct val="90000"/>
              </a:lnSpc>
            </a:pPr>
            <a:r>
              <a:rPr kumimoji="1" lang="zh-CN" altLang="en-US" dirty="0">
                <a:latin typeface="华文新魏"/>
                <a:ea typeface="华文新魏"/>
                <a:cs typeface="华文新魏"/>
              </a:rPr>
              <a:t>若设备有错，向设备驱动程序发送信号，检查是否能否重复执行</a:t>
            </a:r>
            <a:endParaRPr kumimoji="1" lang="en-US" altLang="zh-CN" dirty="0">
              <a:latin typeface="华文新魏"/>
              <a:ea typeface="华文新魏"/>
              <a:cs typeface="华文新魏"/>
            </a:endParaRPr>
          </a:p>
          <a:p>
            <a:pPr lvl="3">
              <a:lnSpc>
                <a:spcPct val="90000"/>
              </a:lnSpc>
            </a:pPr>
            <a:r>
              <a:rPr kumimoji="1" lang="zh-CN" altLang="en-US" dirty="0">
                <a:latin typeface="华文新魏"/>
                <a:ea typeface="华文新魏"/>
                <a:cs typeface="华文新魏"/>
              </a:rPr>
              <a:t>如果允许，重发启动设备命令</a:t>
            </a:r>
            <a:endParaRPr kumimoji="1" lang="en-US" altLang="zh-CN" dirty="0">
              <a:latin typeface="华文新魏"/>
              <a:ea typeface="华文新魏"/>
              <a:cs typeface="华文新魏"/>
            </a:endParaRPr>
          </a:p>
          <a:p>
            <a:pPr lvl="3">
              <a:lnSpc>
                <a:spcPct val="90000"/>
              </a:lnSpc>
            </a:pPr>
            <a:r>
              <a:rPr kumimoji="1" lang="zh-CN" altLang="en-US" dirty="0">
                <a:latin typeface="华文新魏"/>
                <a:ea typeface="华文新魏"/>
                <a:cs typeface="华文新魏"/>
              </a:rPr>
              <a:t>否则向上层软件报告错误</a:t>
            </a:r>
            <a:endParaRPr kumimoji="1" lang="en-US" altLang="zh-CN" dirty="0">
              <a:latin typeface="华文新魏"/>
              <a:ea typeface="华文新魏"/>
              <a:cs typeface="华文新魏"/>
            </a:endParaRPr>
          </a:p>
          <a:p>
            <a:pPr lvl="2">
              <a:lnSpc>
                <a:spcPct val="90000"/>
              </a:lnSpc>
            </a:pPr>
            <a:r>
              <a:rPr kumimoji="1" lang="zh-CN" altLang="en-US" dirty="0">
                <a:latin typeface="华文新魏"/>
                <a:ea typeface="华文新魏"/>
                <a:cs typeface="华文新魏"/>
              </a:rPr>
              <a:t>若设备</a:t>
            </a:r>
            <a:r>
              <a:rPr kumimoji="1" lang="en-US" altLang="zh-CN" dirty="0">
                <a:latin typeface="华文新魏"/>
                <a:ea typeface="华文新魏"/>
                <a:cs typeface="华文新魏"/>
              </a:rPr>
              <a:t>I/O</a:t>
            </a:r>
            <a:r>
              <a:rPr kumimoji="1" lang="zh-CN" altLang="en-US" dirty="0">
                <a:latin typeface="华文新魏"/>
                <a:ea typeface="华文新魏"/>
                <a:cs typeface="华文新魏"/>
              </a:rPr>
              <a:t>正确完成</a:t>
            </a:r>
            <a:r>
              <a:rPr kumimoji="1" lang="zh-CN" altLang="zh-CN" dirty="0">
                <a:latin typeface="华文新魏"/>
                <a:ea typeface="华文新魏"/>
                <a:cs typeface="华文新魏"/>
              </a:rPr>
              <a:t>，</a:t>
            </a:r>
            <a:r>
              <a:rPr kumimoji="1" lang="zh-CN" altLang="en-US" dirty="0">
                <a:latin typeface="华文新魏"/>
                <a:ea typeface="华文新魏"/>
                <a:cs typeface="华文新魏"/>
              </a:rPr>
              <a:t>将数据传输到制定的用户进程空降，唤醒阻塞进程</a:t>
            </a:r>
            <a:r>
              <a:rPr kumimoji="1" lang="zh-CN" altLang="zh-CN" dirty="0">
                <a:latin typeface="华文新魏"/>
                <a:ea typeface="华文新魏"/>
                <a:cs typeface="华文新魏"/>
              </a:rPr>
              <a:t>，</a:t>
            </a:r>
            <a:r>
              <a:rPr kumimoji="1" lang="zh-CN" altLang="en-US" dirty="0">
                <a:latin typeface="华文新魏"/>
                <a:ea typeface="华文新魏"/>
                <a:cs typeface="华文新魏"/>
              </a:rPr>
              <a:t>随后检查有无</a:t>
            </a:r>
            <a:r>
              <a:rPr kumimoji="1" lang="en-US" altLang="zh-CN" dirty="0">
                <a:latin typeface="华文新魏"/>
                <a:ea typeface="华文新魏"/>
                <a:cs typeface="华文新魏"/>
              </a:rPr>
              <a:t>I/O</a:t>
            </a:r>
            <a:r>
              <a:rPr kumimoji="1" lang="zh-CN" altLang="en-US" dirty="0">
                <a:latin typeface="华文新魏"/>
                <a:ea typeface="华文新魏"/>
                <a:cs typeface="华文新魏"/>
              </a:rPr>
              <a:t>请求排队</a:t>
            </a:r>
            <a:endParaRPr kumimoji="1" lang="en-US" altLang="zh-CN" dirty="0">
              <a:latin typeface="华文新魏"/>
              <a:ea typeface="华文新魏"/>
              <a:cs typeface="华文新魏"/>
            </a:endParaRPr>
          </a:p>
          <a:p>
            <a:pPr lvl="3">
              <a:lnSpc>
                <a:spcPct val="90000"/>
              </a:lnSpc>
            </a:pPr>
            <a:r>
              <a:rPr kumimoji="1" lang="zh-CN" altLang="en-US" dirty="0">
                <a:latin typeface="华文新魏"/>
                <a:ea typeface="华文新魏"/>
                <a:cs typeface="华文新魏"/>
              </a:rPr>
              <a:t>若有再启动设备，继续传输</a:t>
            </a:r>
            <a:endParaRPr kumimoji="1" lang="en-US" altLang="zh-CN" dirty="0">
              <a:latin typeface="华文新魏"/>
              <a:ea typeface="华文新魏"/>
              <a:cs typeface="华文新魏"/>
            </a:endParaRPr>
          </a:p>
          <a:p>
            <a:pPr>
              <a:lnSpc>
                <a:spcPct val="90000"/>
              </a:lnSpc>
            </a:pPr>
            <a:r>
              <a:rPr kumimoji="1" lang="zh-CN" altLang="en-US" dirty="0">
                <a:latin typeface="华文新魏"/>
                <a:cs typeface="华文新魏"/>
              </a:rPr>
              <a:t>当应用进程被再次调度执行时，</a:t>
            </a:r>
            <a:r>
              <a:rPr kumimoji="1" lang="zh-CN" altLang="en-US" dirty="0">
                <a:solidFill>
                  <a:srgbClr val="FF0000"/>
                </a:solidFill>
                <a:latin typeface="华文新魏"/>
                <a:cs typeface="华文新魏"/>
              </a:rPr>
              <a:t>从</a:t>
            </a:r>
            <a:r>
              <a:rPr kumimoji="1" lang="en-US" altLang="zh-CN" dirty="0">
                <a:solidFill>
                  <a:srgbClr val="FF0000"/>
                </a:solidFill>
                <a:latin typeface="华文新魏"/>
                <a:cs typeface="华文新魏"/>
              </a:rPr>
              <a:t>I/O</a:t>
            </a:r>
            <a:r>
              <a:rPr kumimoji="1" lang="zh-CN" altLang="en-US" dirty="0">
                <a:solidFill>
                  <a:srgbClr val="FF0000"/>
                </a:solidFill>
                <a:latin typeface="华文新魏"/>
                <a:cs typeface="华文新魏"/>
              </a:rPr>
              <a:t>系统调用的断点恢复执行</a:t>
            </a:r>
          </a:p>
          <a:p>
            <a:endParaRPr kumimoji="1" lang="zh-CN" altLang="en-US" dirty="0">
              <a:latin typeface="华文新魏"/>
              <a:cs typeface="华文新魏"/>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35</a:t>
            </a:fld>
            <a:endParaRPr lang="en-US" altLang="zh-CN" dirty="0"/>
          </a:p>
        </p:txBody>
      </p:sp>
    </p:spTree>
    <p:extLst>
      <p:ext uri="{BB962C8B-B14F-4D97-AF65-F5344CB8AC3E}">
        <p14:creationId xmlns:p14="http://schemas.microsoft.com/office/powerpoint/2010/main" val="2371056261"/>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0AB11684-9828-47C5-9468-249943CD0552}" type="slidenum">
              <a:rPr lang="en-US" altLang="zh-CN"/>
              <a:pPr/>
              <a:t>36</a:t>
            </a:fld>
            <a:endParaRPr lang="en-US" altLang="zh-CN" dirty="0"/>
          </a:p>
        </p:txBody>
      </p:sp>
      <p:sp>
        <p:nvSpPr>
          <p:cNvPr id="945154" name="Rectangle 2"/>
          <p:cNvSpPr>
            <a:spLocks noGrp="1" noChangeArrowheads="1"/>
          </p:cNvSpPr>
          <p:nvPr>
            <p:ph type="title"/>
          </p:nvPr>
        </p:nvSpPr>
        <p:spPr/>
        <p:txBody>
          <a:bodyPr/>
          <a:lstStyle/>
          <a:p>
            <a:r>
              <a:rPr lang="zh-CN" altLang="en-US" dirty="0"/>
              <a:t>内容提要</a:t>
            </a:r>
          </a:p>
        </p:txBody>
      </p:sp>
      <p:sp>
        <p:nvSpPr>
          <p:cNvPr id="945155" name="Rectangle 3"/>
          <p:cNvSpPr>
            <a:spLocks noGrp="1" noChangeArrowheads="1"/>
          </p:cNvSpPr>
          <p:nvPr>
            <p:ph type="body" idx="1"/>
          </p:nvPr>
        </p:nvSpPr>
        <p:spPr>
          <a:xfrm>
            <a:off x="179512" y="1273675"/>
            <a:ext cx="8919014" cy="5107653"/>
          </a:xfrm>
        </p:spPr>
        <p:txBody>
          <a:bodyPr/>
          <a:lstStyle/>
          <a:p>
            <a:pPr eaLnBrk="1" hangingPunct="1"/>
            <a:r>
              <a:rPr lang="en-US" altLang="zh-CN" dirty="0">
                <a:latin typeface="华文新魏" charset="0"/>
                <a:ea typeface="华文新魏" charset="0"/>
                <a:cs typeface="华文新魏" charset="0"/>
              </a:rPr>
              <a:t>I/O</a:t>
            </a:r>
            <a:r>
              <a:rPr lang="zh-CN" altLang="en-US" dirty="0">
                <a:latin typeface="华文新魏" charset="0"/>
                <a:ea typeface="华文新魏" charset="0"/>
                <a:cs typeface="华文新魏" charset="0"/>
              </a:rPr>
              <a:t>硬件原理 </a:t>
            </a:r>
            <a:endParaRPr lang="en-US" altLang="zh-CN" dirty="0">
              <a:latin typeface="华文新魏" charset="0"/>
              <a:ea typeface="华文新魏" charset="0"/>
              <a:cs typeface="华文新魏" charset="0"/>
            </a:endParaRPr>
          </a:p>
          <a:p>
            <a:pPr eaLnBrk="1" hangingPunct="1"/>
            <a:r>
              <a:rPr lang="en-US" altLang="zh-CN" dirty="0">
                <a:latin typeface="华文新魏" charset="0"/>
                <a:ea typeface="华文新魏" charset="0"/>
                <a:cs typeface="华文新魏" charset="0"/>
              </a:rPr>
              <a:t>I/O</a:t>
            </a:r>
            <a:r>
              <a:rPr lang="zh-CN" altLang="zh-CN" dirty="0">
                <a:latin typeface="华文新魏" charset="0"/>
                <a:ea typeface="华文新魏" charset="0"/>
                <a:cs typeface="华文新魏" charset="0"/>
              </a:rPr>
              <a:t>软件原理 </a:t>
            </a:r>
            <a:r>
              <a:rPr lang="zh-CN" altLang="en-US" dirty="0">
                <a:latin typeface="华文新魏" charset="0"/>
                <a:ea typeface="华文新魏" charset="0"/>
                <a:cs typeface="华文新魏" charset="0"/>
              </a:rPr>
              <a:t> </a:t>
            </a:r>
            <a:endParaRPr lang="en-US" altLang="zh-CN" dirty="0">
              <a:latin typeface="华文新魏" charset="0"/>
              <a:ea typeface="华文新魏" charset="0"/>
              <a:cs typeface="华文新魏" charset="0"/>
            </a:endParaRPr>
          </a:p>
          <a:p>
            <a:pPr eaLnBrk="1" hangingPunct="1"/>
            <a:r>
              <a:rPr lang="zh-CN" altLang="en-US" dirty="0">
                <a:solidFill>
                  <a:srgbClr val="FF0000"/>
                </a:solidFill>
                <a:latin typeface="华文新魏" charset="0"/>
                <a:ea typeface="华文新魏" charset="0"/>
                <a:cs typeface="华文新魏" charset="0"/>
              </a:rPr>
              <a:t>缓冲技术</a:t>
            </a:r>
            <a:endParaRPr lang="en-US" altLang="zh-CN" dirty="0">
              <a:solidFill>
                <a:srgbClr val="FF0000"/>
              </a:solidFill>
              <a:latin typeface="华文新魏" charset="0"/>
              <a:ea typeface="华文新魏" charset="0"/>
              <a:cs typeface="华文新魏" charset="0"/>
            </a:endParaRPr>
          </a:p>
          <a:p>
            <a:pPr lvl="1" eaLnBrk="1" hangingPunct="1"/>
            <a:r>
              <a:rPr lang="zh-CN" altLang="en-US" dirty="0">
                <a:solidFill>
                  <a:srgbClr val="0000FF"/>
                </a:solidFill>
                <a:latin typeface="华文新魏" charset="0"/>
                <a:ea typeface="华文新魏" charset="0"/>
                <a:cs typeface="华文新魏" charset="0"/>
              </a:rPr>
              <a:t>单缓冲 </a:t>
            </a:r>
          </a:p>
          <a:p>
            <a:pPr lvl="1" eaLnBrk="1" hangingPunct="1"/>
            <a:r>
              <a:rPr lang="zh-CN" altLang="en-US" dirty="0">
                <a:solidFill>
                  <a:srgbClr val="0000FF"/>
                </a:solidFill>
                <a:latin typeface="华文新魏" charset="0"/>
                <a:ea typeface="华文新魏" charset="0"/>
                <a:cs typeface="华文新魏" charset="0"/>
              </a:rPr>
              <a:t>双缓冲 </a:t>
            </a:r>
          </a:p>
          <a:p>
            <a:pPr lvl="1" eaLnBrk="1" hangingPunct="1"/>
            <a:r>
              <a:rPr lang="zh-CN" altLang="en-US" dirty="0">
                <a:solidFill>
                  <a:srgbClr val="0000FF"/>
                </a:solidFill>
                <a:latin typeface="华文新魏" charset="0"/>
                <a:ea typeface="华文新魏" charset="0"/>
                <a:cs typeface="华文新魏" charset="0"/>
              </a:rPr>
              <a:t>多缓冲</a:t>
            </a:r>
          </a:p>
          <a:p>
            <a:pPr eaLnBrk="1" hangingPunct="1"/>
            <a:r>
              <a:rPr lang="zh-CN" altLang="en-US" dirty="0">
                <a:latin typeface="华文新魏" charset="0"/>
                <a:ea typeface="华文新魏" charset="0"/>
                <a:cs typeface="华文新魏" charset="0"/>
              </a:rPr>
              <a:t>驱动调度技术</a:t>
            </a:r>
            <a:endParaRPr lang="en-US" altLang="zh-CN" dirty="0">
              <a:latin typeface="华文新魏" charset="0"/>
              <a:ea typeface="华文新魏" charset="0"/>
              <a:cs typeface="华文新魏" charset="0"/>
            </a:endParaRPr>
          </a:p>
          <a:p>
            <a:pPr eaLnBrk="1" hangingPunct="1"/>
            <a:r>
              <a:rPr lang="zh-CN" altLang="en-US" dirty="0">
                <a:latin typeface="华文新魏" charset="0"/>
                <a:ea typeface="华文新魏" charset="0"/>
                <a:cs typeface="华文新魏" charset="0"/>
              </a:rPr>
              <a:t>设备分配</a:t>
            </a:r>
            <a:endParaRPr lang="en-US" altLang="zh-CN" dirty="0">
              <a:latin typeface="华文新魏" charset="0"/>
              <a:ea typeface="华文新魏" charset="0"/>
              <a:cs typeface="华文新魏" charset="0"/>
            </a:endParaRPr>
          </a:p>
          <a:p>
            <a:pPr eaLnBrk="1" hangingPunct="1"/>
            <a:r>
              <a:rPr lang="zh-CN" altLang="en-US" dirty="0">
                <a:latin typeface="华文新魏" charset="0"/>
                <a:ea typeface="华文新魏" charset="0"/>
                <a:cs typeface="华文新魏" charset="0"/>
              </a:rPr>
              <a:t>虚拟设备</a:t>
            </a:r>
            <a:endParaRPr lang="en-US" altLang="zh-CN" dirty="0">
              <a:latin typeface="华文新魏" charset="0"/>
              <a:ea typeface="华文新魏" charset="0"/>
              <a:cs typeface="华文新魏" charset="0"/>
            </a:endParaRPr>
          </a:p>
          <a:p>
            <a:pPr eaLnBrk="1" hangingPunct="1"/>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设备管理</a:t>
            </a:r>
          </a:p>
        </p:txBody>
      </p:sp>
    </p:spTree>
    <p:extLst>
      <p:ext uri="{BB962C8B-B14F-4D97-AF65-F5344CB8AC3E}">
        <p14:creationId xmlns:p14="http://schemas.microsoft.com/office/powerpoint/2010/main" val="4101204468"/>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缓冲技术</a:t>
            </a:r>
            <a:endParaRPr kumimoji="1" lang="zh-CN" altLang="en-US" dirty="0"/>
          </a:p>
        </p:txBody>
      </p:sp>
      <p:sp>
        <p:nvSpPr>
          <p:cNvPr id="3" name="内容占位符 2"/>
          <p:cNvSpPr>
            <a:spLocks noGrp="1"/>
          </p:cNvSpPr>
          <p:nvPr>
            <p:ph idx="1"/>
          </p:nvPr>
        </p:nvSpPr>
        <p:spPr>
          <a:xfrm>
            <a:off x="179512" y="1268760"/>
            <a:ext cx="8856984" cy="4968552"/>
          </a:xfrm>
        </p:spPr>
        <p:txBody>
          <a:bodyPr/>
          <a:lstStyle/>
          <a:p>
            <a:r>
              <a:rPr kumimoji="1" lang="zh-CN" altLang="en-US" dirty="0">
                <a:latin typeface="华文新魏"/>
                <a:cs typeface="华文新魏"/>
              </a:rPr>
              <a:t>缓冲技术引入目的</a:t>
            </a:r>
          </a:p>
          <a:p>
            <a:pPr lvl="1"/>
            <a:r>
              <a:rPr kumimoji="1" lang="zh-CN" altLang="en-US" dirty="0"/>
              <a:t>改善中央处理器与外围设备之间</a:t>
            </a:r>
            <a:r>
              <a:rPr kumimoji="1" lang="zh-CN" altLang="en-US" dirty="0">
                <a:solidFill>
                  <a:srgbClr val="FF0000"/>
                </a:solidFill>
              </a:rPr>
              <a:t>速度不配</a:t>
            </a:r>
            <a:r>
              <a:rPr kumimoji="1" lang="zh-CN" altLang="en-US" dirty="0"/>
              <a:t>矛盾</a:t>
            </a:r>
          </a:p>
          <a:p>
            <a:pPr lvl="1"/>
            <a:r>
              <a:rPr kumimoji="1" lang="zh-CN" altLang="en-US" dirty="0"/>
              <a:t>协调逻辑记录大小与物理记录</a:t>
            </a:r>
            <a:r>
              <a:rPr kumimoji="1" lang="zh-CN" altLang="en-US" dirty="0">
                <a:solidFill>
                  <a:srgbClr val="FF0000"/>
                </a:solidFill>
              </a:rPr>
              <a:t>大小不一致</a:t>
            </a:r>
            <a:endParaRPr kumimoji="1" lang="en-US" altLang="zh-CN" dirty="0">
              <a:solidFill>
                <a:srgbClr val="FF0000"/>
              </a:solidFill>
            </a:endParaRPr>
          </a:p>
          <a:p>
            <a:pPr lvl="1"/>
            <a:r>
              <a:rPr kumimoji="1" lang="zh-CN" altLang="en-US" dirty="0"/>
              <a:t>减少</a:t>
            </a:r>
            <a:r>
              <a:rPr kumimoji="1" lang="en-US" altLang="zh-CN" dirty="0"/>
              <a:t>I/O</a:t>
            </a:r>
            <a:r>
              <a:rPr kumimoji="1" lang="zh-CN" altLang="en-US" dirty="0"/>
              <a:t>操作对 </a:t>
            </a:r>
            <a:r>
              <a:rPr kumimoji="1" lang="en-US" altLang="zh-CN" dirty="0">
                <a:solidFill>
                  <a:srgbClr val="FF0000"/>
                </a:solidFill>
              </a:rPr>
              <a:t>CPU</a:t>
            </a:r>
            <a:r>
              <a:rPr kumimoji="1" lang="zh-CN" altLang="en-US" dirty="0">
                <a:solidFill>
                  <a:srgbClr val="FF0000"/>
                </a:solidFill>
              </a:rPr>
              <a:t>中断次数</a:t>
            </a:r>
          </a:p>
          <a:p>
            <a:pPr lvl="1"/>
            <a:r>
              <a:rPr kumimoji="1" lang="zh-CN" altLang="en-US" dirty="0"/>
              <a:t>放宽</a:t>
            </a:r>
            <a:r>
              <a:rPr kumimoji="1" lang="en-US" altLang="zh-CN" dirty="0"/>
              <a:t>CPU</a:t>
            </a:r>
            <a:r>
              <a:rPr kumimoji="1" lang="zh-CN" altLang="en-US" dirty="0">
                <a:solidFill>
                  <a:srgbClr val="FF0000"/>
                </a:solidFill>
              </a:rPr>
              <a:t>中断响应时间</a:t>
            </a:r>
            <a:r>
              <a:rPr kumimoji="1" lang="zh-CN" altLang="en-US" dirty="0"/>
              <a:t>的要求</a:t>
            </a:r>
            <a:endParaRPr kumimoji="1" lang="en-US" altLang="zh-CN" dirty="0"/>
          </a:p>
          <a:p>
            <a:r>
              <a:rPr lang="en-US" altLang="zh-CN" dirty="0">
                <a:latin typeface="华文新魏"/>
                <a:cs typeface="华文新魏"/>
              </a:rPr>
              <a:t>I/O</a:t>
            </a:r>
            <a:r>
              <a:rPr kumimoji="1" lang="zh-CN" altLang="en-US" dirty="0">
                <a:latin typeface="华文新魏"/>
                <a:cs typeface="华文新魏"/>
              </a:rPr>
              <a:t>缓冲技术基本思想</a:t>
            </a:r>
            <a:endParaRPr kumimoji="1" lang="en-US" altLang="zh-CN" dirty="0">
              <a:latin typeface="华文新魏"/>
              <a:cs typeface="华文新魏"/>
            </a:endParaRPr>
          </a:p>
          <a:p>
            <a:pPr lvl="1" algn="just" eaLnBrk="1" hangingPunct="1"/>
            <a:r>
              <a:rPr lang="zh-CN" altLang="en-US" dirty="0"/>
              <a:t>进程执行</a:t>
            </a:r>
            <a:r>
              <a:rPr lang="zh-CN" altLang="en-US" dirty="0">
                <a:solidFill>
                  <a:srgbClr val="0000FF"/>
                </a:solidFill>
              </a:rPr>
              <a:t>写操作</a:t>
            </a:r>
            <a:r>
              <a:rPr lang="zh-CN" altLang="en-US" dirty="0"/>
              <a:t>输出数据时，向系统</a:t>
            </a:r>
            <a:r>
              <a:rPr lang="zh-CN" altLang="en-US" dirty="0">
                <a:solidFill>
                  <a:srgbClr val="FF0000"/>
                </a:solidFill>
              </a:rPr>
              <a:t>申请一个缓冲区</a:t>
            </a:r>
            <a:endParaRPr lang="en-US" altLang="zh-CN" dirty="0">
              <a:solidFill>
                <a:srgbClr val="FF0000"/>
              </a:solidFill>
            </a:endParaRPr>
          </a:p>
          <a:p>
            <a:pPr lvl="2" algn="just" eaLnBrk="1" hangingPunct="1"/>
            <a:r>
              <a:rPr lang="zh-CN" altLang="en-US" dirty="0">
                <a:latin typeface="华文新魏"/>
                <a:ea typeface="华文新魏"/>
                <a:cs typeface="华文新魏"/>
              </a:rPr>
              <a:t>若为</a:t>
            </a:r>
            <a:r>
              <a:rPr lang="zh-CN" altLang="en-US" dirty="0">
                <a:solidFill>
                  <a:srgbClr val="0000FF"/>
                </a:solidFill>
                <a:latin typeface="华文新魏"/>
                <a:ea typeface="华文新魏"/>
                <a:cs typeface="华文新魏"/>
              </a:rPr>
              <a:t>顺序写请求</a:t>
            </a:r>
            <a:r>
              <a:rPr lang="zh-CN" altLang="en-US" dirty="0">
                <a:latin typeface="华文新魏"/>
                <a:ea typeface="华文新魏"/>
                <a:cs typeface="华文新魏"/>
              </a:rPr>
              <a:t>，则</a:t>
            </a:r>
            <a:r>
              <a:rPr lang="zh-CN" altLang="en-US" dirty="0">
                <a:solidFill>
                  <a:srgbClr val="FF0000"/>
                </a:solidFill>
                <a:latin typeface="华文新魏"/>
                <a:ea typeface="华文新魏"/>
                <a:cs typeface="华文新魏"/>
              </a:rPr>
              <a:t>不断把数据填到缓冲区</a:t>
            </a:r>
            <a:r>
              <a:rPr lang="zh-CN" altLang="en-US" dirty="0">
                <a:latin typeface="华文新魏"/>
                <a:ea typeface="华文新魏"/>
                <a:cs typeface="华文新魏"/>
              </a:rPr>
              <a:t>，直到被装满</a:t>
            </a:r>
            <a:endParaRPr lang="en-US" altLang="zh-CN" dirty="0">
              <a:latin typeface="华文新魏"/>
              <a:ea typeface="华文新魏"/>
              <a:cs typeface="华文新魏"/>
            </a:endParaRPr>
          </a:p>
          <a:p>
            <a:pPr lvl="2" algn="just" eaLnBrk="1" hangingPunct="1"/>
            <a:r>
              <a:rPr lang="zh-CN" altLang="en-US" dirty="0">
                <a:latin typeface="华文新魏"/>
                <a:ea typeface="华文新魏"/>
                <a:cs typeface="华文新魏"/>
              </a:rPr>
              <a:t>此后，进程继续它的计算，系统将缓冲区内容写到</a:t>
            </a:r>
            <a:r>
              <a:rPr lang="en-US" altLang="zh-CN" dirty="0">
                <a:latin typeface="华文新魏"/>
                <a:ea typeface="华文新魏"/>
                <a:cs typeface="华文新魏"/>
              </a:rPr>
              <a:t>I/O</a:t>
            </a:r>
            <a:r>
              <a:rPr lang="zh-CN" altLang="en-US" dirty="0">
                <a:latin typeface="华文新魏"/>
                <a:ea typeface="华文新魏"/>
                <a:cs typeface="华文新魏"/>
              </a:rPr>
              <a:t>设备上</a:t>
            </a:r>
            <a:endParaRPr lang="en-US" altLang="zh-CN" dirty="0">
              <a:latin typeface="华文新魏"/>
              <a:ea typeface="华文新魏"/>
              <a:cs typeface="华文新魏"/>
            </a:endParaRPr>
          </a:p>
          <a:p>
            <a:pPr lvl="2" algn="just" eaLnBrk="1" hangingPunct="1"/>
            <a:r>
              <a:rPr lang="zh-CN" altLang="en-US" dirty="0">
                <a:solidFill>
                  <a:srgbClr val="FF0000"/>
                </a:solidFill>
                <a:latin typeface="华文新魏"/>
                <a:ea typeface="华文新魏"/>
                <a:cs typeface="华文新魏"/>
              </a:rPr>
              <a:t>只有在系统还来不及腾空缓冲而进程又要写数据时，它才需要等待</a:t>
            </a:r>
          </a:p>
          <a:p>
            <a:pPr lvl="1" algn="just" eaLnBrk="1" hangingPunct="1"/>
            <a:r>
              <a:rPr lang="zh-CN" altLang="en-US" dirty="0"/>
              <a:t>进程执行</a:t>
            </a:r>
            <a:r>
              <a:rPr lang="zh-CN" altLang="en-US" dirty="0">
                <a:solidFill>
                  <a:srgbClr val="0000FF"/>
                </a:solidFill>
              </a:rPr>
              <a:t>读操作</a:t>
            </a:r>
            <a:r>
              <a:rPr lang="zh-CN" altLang="en-US" dirty="0"/>
              <a:t>输入数据时，向系统申请一个缓冲区</a:t>
            </a:r>
            <a:endParaRPr lang="en-US" altLang="zh-CN" dirty="0"/>
          </a:p>
          <a:p>
            <a:pPr lvl="2" algn="just" eaLnBrk="1" hangingPunct="1"/>
            <a:r>
              <a:rPr lang="zh-CN" altLang="en-US" dirty="0">
                <a:latin typeface="华文新魏"/>
                <a:ea typeface="华文新魏"/>
                <a:cs typeface="华文新魏"/>
              </a:rPr>
              <a:t>系统将一个</a:t>
            </a:r>
            <a:r>
              <a:rPr lang="zh-CN" altLang="en-US" dirty="0">
                <a:solidFill>
                  <a:srgbClr val="FF0000"/>
                </a:solidFill>
                <a:latin typeface="华文新魏"/>
                <a:ea typeface="华文新魏"/>
                <a:cs typeface="华文新魏"/>
              </a:rPr>
              <a:t>物理记录的内容读到缓冲区</a:t>
            </a:r>
            <a:r>
              <a:rPr lang="zh-CN" altLang="en-US" dirty="0">
                <a:latin typeface="华文新魏"/>
                <a:ea typeface="华文新魏"/>
                <a:cs typeface="华文新魏"/>
              </a:rPr>
              <a:t>，根据进程要求，把当前需要的逻辑记录从缓冲区中选出并传送给进程</a:t>
            </a:r>
          </a:p>
          <a:p>
            <a:pPr lvl="2" algn="just" eaLnBrk="1" hangingPunct="1"/>
            <a:r>
              <a:rPr lang="zh-CN" altLang="en-US" dirty="0">
                <a:solidFill>
                  <a:srgbClr val="FF0000"/>
                </a:solidFill>
                <a:latin typeface="华文新魏"/>
                <a:ea typeface="华文新魏"/>
                <a:cs typeface="华文新魏"/>
              </a:rPr>
              <a:t>仅当缓冲区空而进程又要从中读取数据时，它才被迫等待</a:t>
            </a:r>
          </a:p>
          <a:p>
            <a:endParaRPr kumimoji="1" lang="zh-CN" altLang="en-US" dirty="0">
              <a:latin typeface="华文新魏"/>
              <a:cs typeface="华文新魏"/>
            </a:endParaRPr>
          </a:p>
          <a:p>
            <a:endParaRPr kumimoji="1" lang="zh-CN" altLang="en-US" dirty="0">
              <a:latin typeface="华文新魏"/>
              <a:cs typeface="华文新魏"/>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37</a:t>
            </a:fld>
            <a:endParaRPr lang="en-US" altLang="zh-CN" dirty="0"/>
          </a:p>
        </p:txBody>
      </p:sp>
    </p:spTree>
    <p:extLst>
      <p:ext uri="{BB962C8B-B14F-4D97-AF65-F5344CB8AC3E}">
        <p14:creationId xmlns:p14="http://schemas.microsoft.com/office/powerpoint/2010/main" val="3145237877"/>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单缓冲</a:t>
            </a:r>
            <a:endParaRPr kumimoji="1" lang="zh-CN" altLang="en-US" dirty="0"/>
          </a:p>
        </p:txBody>
      </p:sp>
      <p:sp>
        <p:nvSpPr>
          <p:cNvPr id="3" name="内容占位符 2"/>
          <p:cNvSpPr>
            <a:spLocks noGrp="1"/>
          </p:cNvSpPr>
          <p:nvPr>
            <p:ph idx="1"/>
          </p:nvPr>
        </p:nvSpPr>
        <p:spPr/>
        <p:txBody>
          <a:bodyPr/>
          <a:lstStyle/>
          <a:p>
            <a:pPr eaLnBrk="1" hangingPunct="1"/>
            <a:r>
              <a:rPr lang="zh-CN" altLang="zh-CN" dirty="0">
                <a:latin typeface="华文新魏"/>
                <a:cs typeface="华文新魏"/>
              </a:rPr>
              <a:t>每当应用进程发出</a:t>
            </a:r>
            <a:r>
              <a:rPr lang="en-US" altLang="zh-CN" dirty="0">
                <a:latin typeface="华文新魏"/>
                <a:cs typeface="华文新魏"/>
              </a:rPr>
              <a:t>I/O</a:t>
            </a:r>
            <a:r>
              <a:rPr lang="zh-CN" altLang="zh-CN" dirty="0">
                <a:latin typeface="华文新魏"/>
                <a:cs typeface="华文新魏"/>
              </a:rPr>
              <a:t>请求时，操作系统在内存的系统区中开设一个缓冲区 </a:t>
            </a:r>
            <a:endParaRPr lang="en-US" altLang="zh-CN" dirty="0">
              <a:latin typeface="华文新魏"/>
              <a:cs typeface="华文新魏"/>
            </a:endParaRPr>
          </a:p>
          <a:p>
            <a:pPr eaLnBrk="1" hangingPunct="1"/>
            <a:r>
              <a:rPr lang="zh-CN" altLang="en-US" dirty="0">
                <a:solidFill>
                  <a:srgbClr val="FF0000"/>
                </a:solidFill>
                <a:latin typeface="华文新魏"/>
                <a:cs typeface="华文新魏"/>
              </a:rPr>
              <a:t>块设备读取</a:t>
            </a:r>
            <a:r>
              <a:rPr lang="zh-CN" altLang="en-US" dirty="0">
                <a:latin typeface="华文新魏"/>
                <a:cs typeface="华文新魏"/>
              </a:rPr>
              <a:t>的单缓冲机制</a:t>
            </a:r>
            <a:endParaRPr lang="en-US" altLang="zh-CN" dirty="0">
              <a:latin typeface="华文新魏"/>
              <a:cs typeface="华文新魏"/>
            </a:endParaRPr>
          </a:p>
          <a:p>
            <a:pPr lvl="1" eaLnBrk="1" hangingPunct="1"/>
            <a:r>
              <a:rPr lang="zh-CN" altLang="zh-CN" dirty="0"/>
              <a:t>先从磁盘把一块数据</a:t>
            </a:r>
            <a:r>
              <a:rPr lang="zh-CN" altLang="zh-CN" dirty="0">
                <a:solidFill>
                  <a:srgbClr val="FF0000"/>
                </a:solidFill>
              </a:rPr>
              <a:t>读至缓冲区</a:t>
            </a:r>
            <a:r>
              <a:rPr lang="zh-CN" altLang="zh-CN" dirty="0"/>
              <a:t>，假设花费时间</a:t>
            </a:r>
            <a:r>
              <a:rPr lang="en-US" altLang="zh-CN" dirty="0">
                <a:solidFill>
                  <a:srgbClr val="008000"/>
                </a:solidFill>
              </a:rPr>
              <a:t>T</a:t>
            </a:r>
          </a:p>
          <a:p>
            <a:pPr lvl="1" eaLnBrk="1" hangingPunct="1"/>
            <a:r>
              <a:rPr lang="zh-CN" altLang="zh-CN" dirty="0"/>
              <a:t>接着，把缓冲区数据</a:t>
            </a:r>
            <a:r>
              <a:rPr lang="zh-CN" altLang="zh-CN" dirty="0">
                <a:solidFill>
                  <a:srgbClr val="FF0000"/>
                </a:solidFill>
              </a:rPr>
              <a:t>送到用户区</a:t>
            </a:r>
            <a:r>
              <a:rPr lang="zh-CN" altLang="zh-CN" dirty="0"/>
              <a:t>，设所消耗的时间为</a:t>
            </a:r>
            <a:r>
              <a:rPr lang="en-US" altLang="zh-CN" dirty="0">
                <a:solidFill>
                  <a:srgbClr val="FF0000"/>
                </a:solidFill>
              </a:rPr>
              <a:t>M</a:t>
            </a:r>
          </a:p>
          <a:p>
            <a:pPr lvl="2" eaLnBrk="1" hangingPunct="1"/>
            <a:r>
              <a:rPr lang="zh-CN" altLang="zh-CN" dirty="0">
                <a:latin typeface="华文新魏"/>
                <a:ea typeface="华文新魏"/>
                <a:cs typeface="华文新魏"/>
              </a:rPr>
              <a:t>此时缓冲区已空，可预读紧接着的下一块</a:t>
            </a:r>
            <a:endParaRPr lang="en-US" altLang="zh-CN" dirty="0">
              <a:latin typeface="华文新魏"/>
              <a:ea typeface="华文新魏"/>
              <a:cs typeface="华文新魏"/>
            </a:endParaRPr>
          </a:p>
          <a:p>
            <a:pPr lvl="1" eaLnBrk="1" hangingPunct="1"/>
            <a:r>
              <a:rPr lang="zh-CN" altLang="zh-CN" dirty="0"/>
              <a:t>然后，应用进程对这批数据</a:t>
            </a:r>
            <a:r>
              <a:rPr lang="zh-CN" altLang="zh-CN" dirty="0">
                <a:solidFill>
                  <a:srgbClr val="FF0000"/>
                </a:solidFill>
              </a:rPr>
              <a:t>进行计算</a:t>
            </a:r>
            <a:r>
              <a:rPr lang="zh-CN" altLang="zh-CN" dirty="0"/>
              <a:t>，共耗时</a:t>
            </a:r>
            <a:r>
              <a:rPr lang="en-US" altLang="zh-CN" dirty="0">
                <a:solidFill>
                  <a:srgbClr val="008000"/>
                </a:solidFill>
              </a:rPr>
              <a:t>C</a:t>
            </a:r>
          </a:p>
          <a:p>
            <a:pPr lvl="1" eaLnBrk="1" hangingPunct="1"/>
            <a:r>
              <a:rPr lang="zh-CN" altLang="en-US" dirty="0">
                <a:solidFill>
                  <a:srgbClr val="0000FF"/>
                </a:solidFill>
              </a:rPr>
              <a:t>读入缓冲和计算</a:t>
            </a:r>
            <a:r>
              <a:rPr lang="zh-CN" altLang="en-US" dirty="0">
                <a:solidFill>
                  <a:srgbClr val="FF0000"/>
                </a:solidFill>
              </a:rPr>
              <a:t>可以并行</a:t>
            </a:r>
            <a:endParaRPr lang="en-US" altLang="zh-CN" dirty="0">
              <a:solidFill>
                <a:srgbClr val="FF0000"/>
              </a:solidFill>
            </a:endParaRPr>
          </a:p>
          <a:p>
            <a:pPr eaLnBrk="1" hangingPunct="1"/>
            <a:r>
              <a:rPr lang="zh-CN" altLang="en-US" dirty="0">
                <a:latin typeface="华文新魏"/>
                <a:cs typeface="华文新魏"/>
              </a:rPr>
              <a:t>性能分析</a:t>
            </a:r>
            <a:endParaRPr lang="en-US" altLang="zh-CN" dirty="0">
              <a:latin typeface="华文新魏"/>
              <a:cs typeface="华文新魏"/>
            </a:endParaRPr>
          </a:p>
          <a:p>
            <a:pPr lvl="1" eaLnBrk="1" hangingPunct="1"/>
            <a:r>
              <a:rPr lang="zh-CN" altLang="zh-CN" dirty="0"/>
              <a:t>不采用缓冲技术，数据直接从磁盘传送到用户区，每批数据处理时间约为</a:t>
            </a:r>
            <a:r>
              <a:rPr lang="en-US" altLang="zh-CN" dirty="0">
                <a:solidFill>
                  <a:srgbClr val="008000"/>
                </a:solidFill>
              </a:rPr>
              <a:t>T</a:t>
            </a:r>
            <a:r>
              <a:rPr lang="zh-CN" altLang="zh-CN" dirty="0">
                <a:solidFill>
                  <a:srgbClr val="008000"/>
                </a:solidFill>
              </a:rPr>
              <a:t>＋</a:t>
            </a:r>
            <a:r>
              <a:rPr lang="en-US" altLang="zh-CN" dirty="0">
                <a:solidFill>
                  <a:srgbClr val="008000"/>
                </a:solidFill>
              </a:rPr>
              <a:t>C</a:t>
            </a:r>
          </a:p>
          <a:p>
            <a:pPr lvl="1" eaLnBrk="1" hangingPunct="1"/>
            <a:r>
              <a:rPr lang="zh-CN" altLang="zh-CN" dirty="0"/>
              <a:t>而采用单缓冲，每批数据处理时间为</a:t>
            </a:r>
            <a:r>
              <a:rPr lang="en-US" altLang="zh-CN" dirty="0">
                <a:solidFill>
                  <a:srgbClr val="008000"/>
                </a:solidFill>
              </a:rPr>
              <a:t>max(C,</a:t>
            </a:r>
            <a:r>
              <a:rPr lang="zh-CN" altLang="en-US" dirty="0">
                <a:solidFill>
                  <a:srgbClr val="008000"/>
                </a:solidFill>
              </a:rPr>
              <a:t> </a:t>
            </a:r>
            <a:r>
              <a:rPr lang="en-US" altLang="zh-CN" dirty="0">
                <a:solidFill>
                  <a:srgbClr val="008000"/>
                </a:solidFill>
              </a:rPr>
              <a:t>T)</a:t>
            </a:r>
            <a:r>
              <a:rPr lang="zh-CN" altLang="zh-CN" dirty="0">
                <a:solidFill>
                  <a:srgbClr val="008000"/>
                </a:solidFill>
              </a:rPr>
              <a:t>＋</a:t>
            </a:r>
            <a:r>
              <a:rPr lang="en-US" altLang="zh-CN" dirty="0">
                <a:solidFill>
                  <a:srgbClr val="FF0000"/>
                </a:solidFill>
              </a:rPr>
              <a:t>M</a:t>
            </a:r>
          </a:p>
          <a:p>
            <a:pPr lvl="2" eaLnBrk="1" hangingPunct="1"/>
            <a:r>
              <a:rPr lang="zh-CN" altLang="zh-CN" dirty="0">
                <a:latin typeface="华文新魏"/>
                <a:ea typeface="华文新魏"/>
                <a:cs typeface="华文新魏"/>
              </a:rPr>
              <a:t>通常</a:t>
            </a:r>
            <a:r>
              <a:rPr lang="en-US" altLang="zh-CN" dirty="0">
                <a:solidFill>
                  <a:srgbClr val="FF0000"/>
                </a:solidFill>
                <a:latin typeface="华文新魏"/>
                <a:ea typeface="华文新魏"/>
                <a:cs typeface="华文新魏"/>
              </a:rPr>
              <a:t>M</a:t>
            </a:r>
            <a:r>
              <a:rPr lang="zh-CN" altLang="zh-CN" dirty="0">
                <a:solidFill>
                  <a:srgbClr val="FF0000"/>
                </a:solidFill>
                <a:latin typeface="华文新魏"/>
                <a:ea typeface="华文新魏"/>
                <a:cs typeface="华文新魏"/>
              </a:rPr>
              <a:t>远远小于</a:t>
            </a:r>
            <a:r>
              <a:rPr lang="en-US" altLang="zh-CN" dirty="0">
                <a:solidFill>
                  <a:srgbClr val="FF0000"/>
                </a:solidFill>
                <a:latin typeface="华文新魏"/>
                <a:ea typeface="华文新魏"/>
                <a:cs typeface="华文新魏"/>
              </a:rPr>
              <a:t>C</a:t>
            </a:r>
            <a:r>
              <a:rPr lang="zh-CN" altLang="zh-CN" dirty="0">
                <a:solidFill>
                  <a:srgbClr val="FF0000"/>
                </a:solidFill>
                <a:latin typeface="华文新魏"/>
                <a:ea typeface="华文新魏"/>
                <a:cs typeface="华文新魏"/>
              </a:rPr>
              <a:t>或</a:t>
            </a:r>
            <a:r>
              <a:rPr lang="en-US" altLang="zh-CN" dirty="0">
                <a:solidFill>
                  <a:srgbClr val="FF0000"/>
                </a:solidFill>
                <a:latin typeface="华文新魏"/>
                <a:ea typeface="华文新魏"/>
                <a:cs typeface="华文新魏"/>
              </a:rPr>
              <a:t>T</a:t>
            </a:r>
            <a:r>
              <a:rPr lang="zh-CN" altLang="zh-CN" dirty="0">
                <a:latin typeface="华文新魏"/>
                <a:ea typeface="华文新魏"/>
                <a:cs typeface="华文新魏"/>
              </a:rPr>
              <a:t>，故速度会快很多 </a:t>
            </a:r>
            <a:r>
              <a:rPr lang="zh-CN" altLang="en-US" dirty="0">
                <a:latin typeface="华文新魏"/>
                <a:ea typeface="华文新魏"/>
                <a:cs typeface="华文新魏"/>
              </a:rPr>
              <a:t> </a:t>
            </a:r>
          </a:p>
          <a:p>
            <a:pPr eaLnBrk="1" hangingPunct="1">
              <a:buFontTx/>
              <a:buNone/>
            </a:pPr>
            <a:r>
              <a:rPr lang="zh-CN" altLang="en-US" dirty="0">
                <a:latin typeface="华文新魏"/>
                <a:cs typeface="华文新魏"/>
              </a:rPr>
              <a:t>     </a:t>
            </a:r>
            <a:endParaRPr kumimoji="1" lang="zh-CN" altLang="en-US" dirty="0">
              <a:latin typeface="华文新魏"/>
              <a:cs typeface="华文新魏"/>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38</a:t>
            </a:fld>
            <a:endParaRPr lang="en-US" altLang="zh-CN" dirty="0"/>
          </a:p>
        </p:txBody>
      </p:sp>
    </p:spTree>
    <p:extLst>
      <p:ext uri="{BB962C8B-B14F-4D97-AF65-F5344CB8AC3E}">
        <p14:creationId xmlns:p14="http://schemas.microsoft.com/office/powerpoint/2010/main" val="3078925018"/>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双缓冲</a:t>
            </a:r>
            <a:endParaRPr kumimoji="1" lang="zh-CN" altLang="en-US" dirty="0"/>
          </a:p>
        </p:txBody>
      </p:sp>
      <p:sp>
        <p:nvSpPr>
          <p:cNvPr id="3" name="内容占位符 2"/>
          <p:cNvSpPr>
            <a:spLocks noGrp="1"/>
          </p:cNvSpPr>
          <p:nvPr>
            <p:ph idx="1"/>
          </p:nvPr>
        </p:nvSpPr>
        <p:spPr>
          <a:xfrm>
            <a:off x="72008" y="1340768"/>
            <a:ext cx="9036496" cy="4968552"/>
          </a:xfrm>
        </p:spPr>
        <p:txBody>
          <a:bodyPr/>
          <a:lstStyle/>
          <a:p>
            <a:pPr eaLnBrk="1" hangingPunct="1"/>
            <a:r>
              <a:rPr lang="zh-CN" altLang="en-US" dirty="0"/>
              <a:t>设计目标</a:t>
            </a:r>
            <a:endParaRPr lang="en-US" altLang="zh-CN" dirty="0"/>
          </a:p>
          <a:p>
            <a:pPr lvl="1" eaLnBrk="1" hangingPunct="1"/>
            <a:r>
              <a:rPr lang="zh-CN" altLang="en-US" dirty="0"/>
              <a:t>加</a:t>
            </a:r>
            <a:r>
              <a:rPr lang="zh-CN" altLang="zh-CN" dirty="0"/>
              <a:t>快</a:t>
            </a:r>
            <a:r>
              <a:rPr lang="en-US" altLang="zh-CN" dirty="0"/>
              <a:t>I/O</a:t>
            </a:r>
            <a:r>
              <a:rPr lang="zh-CN" altLang="zh-CN" dirty="0"/>
              <a:t>操作执行速度，实现</a:t>
            </a:r>
            <a:r>
              <a:rPr lang="en-US" altLang="zh-CN" dirty="0"/>
              <a:t>I/O</a:t>
            </a:r>
            <a:r>
              <a:rPr lang="zh-CN" altLang="zh-CN" dirty="0"/>
              <a:t>并行工作和提高设备利用率 </a:t>
            </a:r>
            <a:endParaRPr lang="en-US" altLang="zh-CN" dirty="0">
              <a:latin typeface="华文新魏" charset="0"/>
              <a:ea typeface="华文新魏" charset="0"/>
              <a:cs typeface="华文新魏" charset="0"/>
            </a:endParaRPr>
          </a:p>
          <a:p>
            <a:pPr eaLnBrk="1" hangingPunct="1"/>
            <a:r>
              <a:rPr lang="zh-CN" altLang="en-US" dirty="0">
                <a:latin typeface="华文新魏" charset="0"/>
                <a:ea typeface="华文新魏" charset="0"/>
                <a:cs typeface="华文新魏" charset="0"/>
              </a:rPr>
              <a:t>工作原理</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输入数据时，首先填满</a:t>
            </a:r>
            <a:r>
              <a:rPr lang="zh-CN" altLang="en-US" dirty="0">
                <a:solidFill>
                  <a:srgbClr val="0000FF"/>
                </a:solidFill>
                <a:latin typeface="华文新魏" charset="0"/>
                <a:ea typeface="华文新魏" charset="0"/>
                <a:cs typeface="华文新魏" charset="0"/>
              </a:rPr>
              <a:t>缓冲区</a:t>
            </a:r>
            <a:r>
              <a:rPr lang="en-US" altLang="zh-CN" dirty="0">
                <a:solidFill>
                  <a:srgbClr val="0000FF"/>
                </a:solidFill>
                <a:latin typeface="华文新魏" charset="0"/>
                <a:ea typeface="华文新魏" charset="0"/>
                <a:cs typeface="华文新魏" charset="0"/>
              </a:rPr>
              <a:t>1</a:t>
            </a:r>
          </a:p>
          <a:p>
            <a:pPr lvl="2" eaLnBrk="1" hangingPunct="1"/>
            <a:r>
              <a:rPr lang="zh-CN" altLang="en-US" dirty="0">
                <a:latin typeface="华文新魏" charset="0"/>
                <a:ea typeface="华文新魏" charset="0"/>
                <a:cs typeface="华文新魏" charset="0"/>
              </a:rPr>
              <a:t>操作系统可从</a:t>
            </a:r>
            <a:r>
              <a:rPr lang="zh-CN" altLang="en-US" dirty="0">
                <a:solidFill>
                  <a:srgbClr val="0000FF"/>
                </a:solidFill>
                <a:latin typeface="华文新魏" charset="0"/>
                <a:ea typeface="华文新魏" charset="0"/>
                <a:cs typeface="华文新魏" charset="0"/>
              </a:rPr>
              <a:t>缓冲区</a:t>
            </a:r>
            <a:r>
              <a:rPr lang="en-US" altLang="zh-CN" dirty="0">
                <a:solidFill>
                  <a:srgbClr val="0000FF"/>
                </a:solidFill>
                <a:latin typeface="华文新魏" charset="0"/>
                <a:ea typeface="华文新魏" charset="0"/>
                <a:cs typeface="华文新魏" charset="0"/>
              </a:rPr>
              <a:t>1</a:t>
            </a:r>
            <a:r>
              <a:rPr lang="zh-CN" altLang="en-US" dirty="0">
                <a:latin typeface="华文新魏" charset="0"/>
                <a:ea typeface="华文新魏" charset="0"/>
                <a:cs typeface="华文新魏" charset="0"/>
              </a:rPr>
              <a:t>把数据送到用户进程区</a:t>
            </a:r>
            <a:r>
              <a:rPr lang="zh-CN"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用户进程便可对数据进行加工计算</a:t>
            </a:r>
            <a:endParaRPr lang="en-US" altLang="zh-CN" dirty="0">
              <a:latin typeface="华文新魏" charset="0"/>
              <a:ea typeface="华文新魏" charset="0"/>
              <a:cs typeface="华文新魏" charset="0"/>
            </a:endParaRPr>
          </a:p>
          <a:p>
            <a:pPr lvl="2" eaLnBrk="1" hangingPunct="1"/>
            <a:r>
              <a:rPr lang="zh-CN" altLang="en-US" dirty="0">
                <a:solidFill>
                  <a:srgbClr val="FF0000"/>
                </a:solidFill>
                <a:latin typeface="华文新魏" charset="0"/>
                <a:ea typeface="华文新魏" charset="0"/>
                <a:cs typeface="华文新魏" charset="0"/>
              </a:rPr>
              <a:t>与此同时</a:t>
            </a:r>
            <a:r>
              <a:rPr lang="zh-CN" altLang="en-US" dirty="0">
                <a:latin typeface="华文新魏" charset="0"/>
                <a:ea typeface="华文新魏" charset="0"/>
                <a:cs typeface="华文新魏" charset="0"/>
              </a:rPr>
              <a:t>，输入设备填充</a:t>
            </a:r>
            <a:r>
              <a:rPr lang="zh-CN" altLang="en-US" dirty="0">
                <a:solidFill>
                  <a:srgbClr val="0000FF"/>
                </a:solidFill>
                <a:latin typeface="华文新魏" charset="0"/>
                <a:ea typeface="华文新魏" charset="0"/>
                <a:cs typeface="华文新魏" charset="0"/>
              </a:rPr>
              <a:t>缓冲区</a:t>
            </a:r>
            <a:r>
              <a:rPr lang="en-US" altLang="zh-CN" dirty="0">
                <a:solidFill>
                  <a:srgbClr val="0000FF"/>
                </a:solidFill>
                <a:latin typeface="华文新魏" charset="0"/>
                <a:ea typeface="华文新魏" charset="0"/>
                <a:cs typeface="华文新魏" charset="0"/>
              </a:rPr>
              <a:t>2</a:t>
            </a:r>
          </a:p>
          <a:p>
            <a:pPr lvl="1" eaLnBrk="1" hangingPunct="1"/>
            <a:r>
              <a:rPr lang="zh-CN" altLang="en-US" dirty="0">
                <a:latin typeface="华文新魏" charset="0"/>
                <a:ea typeface="华文新魏" charset="0"/>
                <a:cs typeface="华文新魏" charset="0"/>
              </a:rPr>
              <a:t>当</a:t>
            </a:r>
            <a:r>
              <a:rPr lang="zh-CN" altLang="en-US" dirty="0">
                <a:solidFill>
                  <a:srgbClr val="0000FF"/>
                </a:solidFill>
                <a:latin typeface="华文新魏" charset="0"/>
                <a:ea typeface="华文新魏" charset="0"/>
                <a:cs typeface="华文新魏" charset="0"/>
              </a:rPr>
              <a:t>缓冲区</a:t>
            </a:r>
            <a:r>
              <a:rPr lang="en-US" altLang="zh-CN" dirty="0">
                <a:solidFill>
                  <a:srgbClr val="0000FF"/>
                </a:solidFill>
                <a:latin typeface="华文新魏" charset="0"/>
                <a:ea typeface="华文新魏" charset="0"/>
                <a:cs typeface="华文新魏" charset="0"/>
              </a:rPr>
              <a:t>1</a:t>
            </a:r>
            <a:r>
              <a:rPr lang="zh-CN" altLang="en-US" dirty="0">
                <a:latin typeface="华文新魏" charset="0"/>
                <a:ea typeface="华文新魏" charset="0"/>
                <a:cs typeface="华文新魏" charset="0"/>
              </a:rPr>
              <a:t>空出后，输入设备再次向</a:t>
            </a:r>
            <a:r>
              <a:rPr lang="zh-CN" altLang="en-US" dirty="0">
                <a:solidFill>
                  <a:srgbClr val="0000FF"/>
                </a:solidFill>
                <a:latin typeface="华文新魏" charset="0"/>
                <a:ea typeface="华文新魏" charset="0"/>
                <a:cs typeface="华文新魏" charset="0"/>
              </a:rPr>
              <a:t>缓冲区</a:t>
            </a:r>
            <a:r>
              <a:rPr lang="en-US" altLang="zh-CN" dirty="0">
                <a:solidFill>
                  <a:srgbClr val="0000FF"/>
                </a:solidFill>
                <a:latin typeface="华文新魏" charset="0"/>
                <a:ea typeface="华文新魏" charset="0"/>
                <a:cs typeface="华文新魏" charset="0"/>
              </a:rPr>
              <a:t>1</a:t>
            </a:r>
            <a:r>
              <a:rPr lang="zh-CN" altLang="en-US" dirty="0">
                <a:latin typeface="华文新魏" charset="0"/>
                <a:ea typeface="华文新魏" charset="0"/>
                <a:cs typeface="华文新魏" charset="0"/>
              </a:rPr>
              <a:t>输入</a:t>
            </a:r>
            <a:endParaRPr lang="en-US" altLang="zh-CN" dirty="0">
              <a:latin typeface="华文新魏" charset="0"/>
              <a:ea typeface="华文新魏" charset="0"/>
              <a:cs typeface="华文新魏" charset="0"/>
            </a:endParaRPr>
          </a:p>
          <a:p>
            <a:pPr lvl="2" eaLnBrk="1" hangingPunct="1"/>
            <a:r>
              <a:rPr lang="zh-CN" altLang="en-US" dirty="0">
                <a:latin typeface="华文新魏" charset="0"/>
                <a:ea typeface="华文新魏" charset="0"/>
                <a:cs typeface="华文新魏" charset="0"/>
              </a:rPr>
              <a:t>操作系统又可把</a:t>
            </a:r>
            <a:r>
              <a:rPr lang="zh-CN" altLang="en-US" dirty="0">
                <a:solidFill>
                  <a:srgbClr val="0000FF"/>
                </a:solidFill>
                <a:latin typeface="华文新魏" charset="0"/>
                <a:ea typeface="华文新魏" charset="0"/>
                <a:cs typeface="华文新魏" charset="0"/>
              </a:rPr>
              <a:t>缓冲区</a:t>
            </a:r>
            <a:r>
              <a:rPr lang="en-US" altLang="zh-CN" dirty="0">
                <a:solidFill>
                  <a:srgbClr val="0000FF"/>
                </a:solidFill>
                <a:latin typeface="华文新魏" charset="0"/>
                <a:ea typeface="华文新魏" charset="0"/>
                <a:cs typeface="华文新魏" charset="0"/>
              </a:rPr>
              <a:t>2</a:t>
            </a:r>
            <a:r>
              <a:rPr lang="zh-CN" altLang="en-US" dirty="0">
                <a:latin typeface="华文新魏" charset="0"/>
                <a:ea typeface="华文新魏" charset="0"/>
                <a:cs typeface="华文新魏" charset="0"/>
              </a:rPr>
              <a:t>的数据传送到用户进程区</a:t>
            </a:r>
            <a:r>
              <a:rPr lang="zh-CN"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用户进程开始加工</a:t>
            </a:r>
            <a:r>
              <a:rPr lang="zh-CN" altLang="en-US" dirty="0">
                <a:solidFill>
                  <a:srgbClr val="0000FF"/>
                </a:solidFill>
                <a:latin typeface="华文新魏" charset="0"/>
                <a:ea typeface="华文新魏" charset="0"/>
                <a:cs typeface="华文新魏" charset="0"/>
              </a:rPr>
              <a:t>缓冲区</a:t>
            </a:r>
            <a:r>
              <a:rPr lang="en-US" altLang="zh-CN" dirty="0">
                <a:solidFill>
                  <a:srgbClr val="0000FF"/>
                </a:solidFill>
                <a:latin typeface="华文新魏" charset="0"/>
                <a:ea typeface="华文新魏" charset="0"/>
                <a:cs typeface="华文新魏" charset="0"/>
              </a:rPr>
              <a:t>2</a:t>
            </a:r>
            <a:r>
              <a:rPr lang="zh-CN" altLang="en-US" dirty="0">
                <a:latin typeface="华文新魏" charset="0"/>
                <a:ea typeface="华文新魏" charset="0"/>
                <a:cs typeface="华文新魏" charset="0"/>
              </a:rPr>
              <a:t>的数据</a:t>
            </a:r>
            <a:endParaRPr lang="en-US" altLang="zh-CN" dirty="0">
              <a:latin typeface="华文新魏" charset="0"/>
              <a:ea typeface="华文新魏" charset="0"/>
              <a:cs typeface="华文新魏" charset="0"/>
            </a:endParaRPr>
          </a:p>
          <a:p>
            <a:pPr lvl="1" eaLnBrk="1" hangingPunct="1"/>
            <a:r>
              <a:rPr lang="zh-CN" altLang="zh-CN" dirty="0"/>
              <a:t>两个缓冲区交替使用，使</a:t>
            </a:r>
            <a:r>
              <a:rPr lang="en-US" altLang="zh-CN" dirty="0"/>
              <a:t>CPU</a:t>
            </a:r>
            <a:r>
              <a:rPr lang="zh-CN" altLang="zh-CN" dirty="0"/>
              <a:t>和设备、设备和设备间的并行性进一步提高</a:t>
            </a:r>
            <a:endParaRPr lang="en-US" altLang="zh-CN" dirty="0"/>
          </a:p>
          <a:p>
            <a:pPr lvl="2" eaLnBrk="1" hangingPunct="1"/>
            <a:r>
              <a:rPr lang="zh-CN" altLang="zh-CN" dirty="0">
                <a:latin typeface="华文新魏" charset="0"/>
                <a:ea typeface="华文新魏" charset="0"/>
                <a:cs typeface="华文新魏" charset="0"/>
              </a:rPr>
              <a:t>当两个缓冲区都为空且进程还要提取数据时，它才被迫等待</a:t>
            </a:r>
            <a:endParaRPr lang="zh-CN" altLang="en-US" dirty="0">
              <a:latin typeface="华文新魏"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39</a:t>
            </a:fld>
            <a:endParaRPr lang="en-US" altLang="zh-CN" dirty="0"/>
          </a:p>
        </p:txBody>
      </p:sp>
    </p:spTree>
    <p:extLst>
      <p:ext uri="{BB962C8B-B14F-4D97-AF65-F5344CB8AC3E}">
        <p14:creationId xmlns:p14="http://schemas.microsoft.com/office/powerpoint/2010/main" val="324303481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华文新魏" charset="0"/>
                <a:ea typeface="华文新魏" charset="0"/>
                <a:cs typeface="华文新魏" charset="0"/>
              </a:rPr>
              <a:t>I/O</a:t>
            </a:r>
            <a:r>
              <a:rPr lang="zh-CN" altLang="en-US" dirty="0">
                <a:latin typeface="华文新魏" charset="0"/>
                <a:ea typeface="华文新魏" charset="0"/>
                <a:cs typeface="华文新魏" charset="0"/>
              </a:rPr>
              <a:t>系统</a:t>
            </a:r>
            <a:endParaRPr kumimoji="1" lang="zh-CN" altLang="en-US" dirty="0"/>
          </a:p>
        </p:txBody>
      </p:sp>
      <p:sp>
        <p:nvSpPr>
          <p:cNvPr id="3" name="内容占位符 2"/>
          <p:cNvSpPr>
            <a:spLocks noGrp="1"/>
          </p:cNvSpPr>
          <p:nvPr>
            <p:ph idx="1"/>
          </p:nvPr>
        </p:nvSpPr>
        <p:spPr/>
        <p:txBody>
          <a:bodyPr/>
          <a:lstStyle/>
          <a:p>
            <a:pPr eaLnBrk="1" hangingPunct="1"/>
            <a:r>
              <a:rPr lang="en-US" altLang="zh-CN" dirty="0">
                <a:latin typeface="华文新魏" charset="0"/>
                <a:ea typeface="华文新魏" charset="0"/>
                <a:cs typeface="华文新魏" charset="0"/>
              </a:rPr>
              <a:t>I/O</a:t>
            </a:r>
            <a:r>
              <a:rPr lang="zh-CN" altLang="en-US" dirty="0">
                <a:latin typeface="华文新魏" charset="0"/>
                <a:ea typeface="华文新魏" charset="0"/>
                <a:cs typeface="华文新魏" charset="0"/>
              </a:rPr>
              <a:t>系统</a:t>
            </a:r>
            <a:endParaRPr lang="en-US" altLang="zh-CN" dirty="0">
              <a:latin typeface="华文新魏" charset="0"/>
              <a:ea typeface="华文新魏" charset="0"/>
              <a:cs typeface="华文新魏" charset="0"/>
            </a:endParaRPr>
          </a:p>
          <a:p>
            <a:pPr lvl="1" eaLnBrk="1" hangingPunct="1"/>
            <a:r>
              <a:rPr lang="en-US" altLang="zh-CN" dirty="0">
                <a:solidFill>
                  <a:srgbClr val="0000FF"/>
                </a:solidFill>
                <a:latin typeface="华文新魏" charset="0"/>
                <a:ea typeface="华文新魏" charset="0"/>
                <a:cs typeface="华文新魏" charset="0"/>
              </a:rPr>
              <a:t>I/O</a:t>
            </a:r>
            <a:r>
              <a:rPr lang="zh-CN" altLang="en-US" dirty="0">
                <a:solidFill>
                  <a:srgbClr val="0000FF"/>
                </a:solidFill>
                <a:latin typeface="华文新魏" charset="0"/>
                <a:ea typeface="华文新魏" charset="0"/>
                <a:cs typeface="华文新魏" charset="0"/>
              </a:rPr>
              <a:t>设备</a:t>
            </a:r>
            <a:r>
              <a:rPr lang="zh-CN" altLang="en-US" dirty="0">
                <a:latin typeface="华文新魏" charset="0"/>
                <a:ea typeface="华文新魏" charset="0"/>
                <a:cs typeface="华文新魏" charset="0"/>
              </a:rPr>
              <a:t>及其</a:t>
            </a:r>
            <a:r>
              <a:rPr lang="zh-CN" altLang="en-US" dirty="0">
                <a:solidFill>
                  <a:srgbClr val="0000FF"/>
                </a:solidFill>
                <a:latin typeface="华文新魏" charset="0"/>
                <a:ea typeface="华文新魏" charset="0"/>
                <a:cs typeface="华文新魏" charset="0"/>
              </a:rPr>
              <a:t>接口线路</a:t>
            </a:r>
            <a:r>
              <a:rPr lang="zh-CN" altLang="en-US" dirty="0">
                <a:latin typeface="华文新魏" charset="0"/>
                <a:ea typeface="华文新魏" charset="0"/>
                <a:cs typeface="华文新魏" charset="0"/>
              </a:rPr>
              <a:t>、</a:t>
            </a:r>
            <a:r>
              <a:rPr lang="zh-CN" altLang="en-US" dirty="0">
                <a:solidFill>
                  <a:srgbClr val="0000FF"/>
                </a:solidFill>
                <a:latin typeface="华文新魏" charset="0"/>
                <a:ea typeface="华文新魏" charset="0"/>
                <a:cs typeface="华文新魏" charset="0"/>
              </a:rPr>
              <a:t>控制部件</a:t>
            </a:r>
            <a:r>
              <a:rPr lang="zh-CN" altLang="en-US" dirty="0">
                <a:latin typeface="华文新魏" charset="0"/>
                <a:ea typeface="华文新魏" charset="0"/>
                <a:cs typeface="华文新魏" charset="0"/>
              </a:rPr>
              <a:t>、</a:t>
            </a:r>
            <a:r>
              <a:rPr lang="zh-CN" altLang="en-US" dirty="0">
                <a:solidFill>
                  <a:srgbClr val="0000FF"/>
                </a:solidFill>
                <a:latin typeface="华文新魏" charset="0"/>
                <a:ea typeface="华文新魏" charset="0"/>
                <a:cs typeface="华文新魏" charset="0"/>
              </a:rPr>
              <a:t>通道</a:t>
            </a:r>
            <a:r>
              <a:rPr lang="zh-CN" altLang="en-US" dirty="0">
                <a:latin typeface="华文新魏" charset="0"/>
                <a:ea typeface="华文新魏" charset="0"/>
                <a:cs typeface="华文新魏" charset="0"/>
              </a:rPr>
              <a:t>和</a:t>
            </a:r>
            <a:r>
              <a:rPr lang="zh-CN" altLang="en-US" dirty="0">
                <a:solidFill>
                  <a:srgbClr val="0000FF"/>
                </a:solidFill>
                <a:latin typeface="华文新魏" charset="0"/>
                <a:ea typeface="华文新魏" charset="0"/>
                <a:cs typeface="华文新魏" charset="0"/>
              </a:rPr>
              <a:t>管理软件</a:t>
            </a:r>
            <a:r>
              <a:rPr lang="zh-CN" altLang="en-US" dirty="0">
                <a:latin typeface="华文新魏" charset="0"/>
                <a:ea typeface="华文新魏" charset="0"/>
                <a:cs typeface="华文新魏" charset="0"/>
              </a:rPr>
              <a:t>的总称</a:t>
            </a:r>
          </a:p>
          <a:p>
            <a:pPr eaLnBrk="1" hangingPunct="1"/>
            <a:r>
              <a:rPr lang="en-US" altLang="zh-CN" dirty="0">
                <a:latin typeface="华文新魏" charset="0"/>
                <a:ea typeface="华文新魏" charset="0"/>
                <a:cs typeface="华文新魏" charset="0"/>
              </a:rPr>
              <a:t>I/O</a:t>
            </a:r>
            <a:r>
              <a:rPr lang="zh-CN" altLang="en-US" dirty="0">
                <a:latin typeface="华文新魏" charset="0"/>
                <a:ea typeface="华文新魏" charset="0"/>
                <a:cs typeface="华文新魏" charset="0"/>
              </a:rPr>
              <a:t>操作</a:t>
            </a:r>
            <a:endParaRPr lang="en-US" altLang="zh-CN" dirty="0">
              <a:latin typeface="华文新魏" charset="0"/>
              <a:ea typeface="华文新魏" charset="0"/>
              <a:cs typeface="华文新魏" charset="0"/>
            </a:endParaRPr>
          </a:p>
          <a:p>
            <a:pPr lvl="1" eaLnBrk="1" hangingPunct="1"/>
            <a:r>
              <a:rPr lang="zh-CN" altLang="en-US" dirty="0">
                <a:solidFill>
                  <a:srgbClr val="0000FF"/>
                </a:solidFill>
                <a:latin typeface="华文新魏" charset="0"/>
                <a:ea typeface="华文新魏" charset="0"/>
                <a:cs typeface="华文新魏" charset="0"/>
              </a:rPr>
              <a:t>内存</a:t>
            </a:r>
            <a:r>
              <a:rPr lang="zh-CN" altLang="en-US" dirty="0">
                <a:latin typeface="华文新魏" charset="0"/>
                <a:ea typeface="华文新魏" charset="0"/>
                <a:cs typeface="华文新魏" charset="0"/>
              </a:rPr>
              <a:t>和</a:t>
            </a:r>
            <a:r>
              <a:rPr lang="zh-CN" altLang="en-US" dirty="0">
                <a:solidFill>
                  <a:srgbClr val="0000FF"/>
                </a:solidFill>
                <a:latin typeface="华文新魏" charset="0"/>
                <a:ea typeface="华文新魏" charset="0"/>
                <a:cs typeface="华文新魏" charset="0"/>
              </a:rPr>
              <a:t>外设介质</a:t>
            </a:r>
            <a:r>
              <a:rPr lang="zh-CN" altLang="en-US" dirty="0">
                <a:latin typeface="华文新魏" charset="0"/>
                <a:ea typeface="华文新魏" charset="0"/>
                <a:cs typeface="华文新魏" charset="0"/>
              </a:rPr>
              <a:t>之间的</a:t>
            </a:r>
            <a:r>
              <a:rPr lang="zh-CN" altLang="en-US" dirty="0">
                <a:solidFill>
                  <a:srgbClr val="FF0000"/>
                </a:solidFill>
                <a:latin typeface="华文新魏" charset="0"/>
                <a:ea typeface="华文新魏" charset="0"/>
                <a:cs typeface="华文新魏" charset="0"/>
              </a:rPr>
              <a:t>信息传送操作</a:t>
            </a:r>
            <a:endParaRPr lang="en-US" altLang="zh-CN" dirty="0">
              <a:solidFill>
                <a:srgbClr val="FF0000"/>
              </a:solidFill>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影响计算机的</a:t>
            </a:r>
            <a:r>
              <a:rPr lang="zh-CN" altLang="en-US" dirty="0">
                <a:solidFill>
                  <a:srgbClr val="0000FF"/>
                </a:solidFill>
                <a:latin typeface="华文新魏" charset="0"/>
                <a:ea typeface="华文新魏" charset="0"/>
                <a:cs typeface="华文新魏" charset="0"/>
              </a:rPr>
              <a:t>通用性</a:t>
            </a:r>
            <a:r>
              <a:rPr lang="zh-CN" altLang="en-US" dirty="0">
                <a:latin typeface="华文新魏" charset="0"/>
                <a:ea typeface="华文新魏" charset="0"/>
                <a:cs typeface="华文新魏" charset="0"/>
              </a:rPr>
              <a:t>和</a:t>
            </a:r>
            <a:r>
              <a:rPr lang="zh-CN" altLang="en-US" dirty="0">
                <a:solidFill>
                  <a:srgbClr val="0000FF"/>
                </a:solidFill>
                <a:latin typeface="华文新魏" charset="0"/>
                <a:ea typeface="华文新魏" charset="0"/>
                <a:cs typeface="华文新魏" charset="0"/>
              </a:rPr>
              <a:t>可扩展性</a:t>
            </a:r>
            <a:r>
              <a:rPr lang="zh-CN" altLang="en-US" dirty="0">
                <a:latin typeface="华文新魏" charset="0"/>
                <a:ea typeface="华文新魏" charset="0"/>
                <a:cs typeface="华文新魏" charset="0"/>
              </a:rPr>
              <a:t>，是</a:t>
            </a:r>
            <a:r>
              <a:rPr lang="zh-CN" altLang="en-US" dirty="0">
                <a:solidFill>
                  <a:srgbClr val="0000FF"/>
                </a:solidFill>
                <a:latin typeface="华文新魏" charset="0"/>
                <a:ea typeface="华文新魏" charset="0"/>
                <a:cs typeface="华文新魏" charset="0"/>
              </a:rPr>
              <a:t>综合处理能力</a:t>
            </a:r>
            <a:r>
              <a:rPr lang="zh-CN" altLang="en-US" dirty="0">
                <a:latin typeface="华文新魏" charset="0"/>
                <a:ea typeface="华文新魏" charset="0"/>
                <a:cs typeface="华文新魏" charset="0"/>
              </a:rPr>
              <a:t>和</a:t>
            </a:r>
            <a:r>
              <a:rPr lang="zh-CN" altLang="en-US" dirty="0">
                <a:solidFill>
                  <a:srgbClr val="0000FF"/>
                </a:solidFill>
                <a:latin typeface="华文新魏" charset="0"/>
                <a:ea typeface="华文新魏" charset="0"/>
                <a:cs typeface="华文新魏" charset="0"/>
              </a:rPr>
              <a:t>性能价格比</a:t>
            </a:r>
            <a:r>
              <a:rPr lang="zh-CN" altLang="en-US" dirty="0">
                <a:latin typeface="华文新魏" charset="0"/>
                <a:ea typeface="华文新魏" charset="0"/>
                <a:cs typeface="华文新魏" charset="0"/>
              </a:rPr>
              <a:t>的重要因素</a:t>
            </a:r>
            <a:endParaRPr lang="en-US" altLang="zh-CN" dirty="0">
              <a:latin typeface="华文新魏" charset="0"/>
              <a:ea typeface="华文新魏" charset="0"/>
              <a:cs typeface="华文新魏" charset="0"/>
            </a:endParaRPr>
          </a:p>
          <a:p>
            <a:pPr eaLnBrk="1" hangingPunct="1"/>
            <a:r>
              <a:rPr lang="en-US" altLang="zh-CN" dirty="0">
                <a:latin typeface="华文新魏" charset="0"/>
                <a:ea typeface="华文新魏" charset="0"/>
                <a:cs typeface="华文新魏" charset="0"/>
              </a:rPr>
              <a:t>I/O</a:t>
            </a:r>
            <a:r>
              <a:rPr lang="zh-CN" altLang="en-US" dirty="0">
                <a:latin typeface="华文新魏" charset="0"/>
                <a:ea typeface="华文新魏" charset="0"/>
                <a:cs typeface="华文新魏" charset="0"/>
              </a:rPr>
              <a:t>设备分类</a:t>
            </a:r>
            <a:endParaRPr lang="en-US" altLang="zh-CN" dirty="0">
              <a:latin typeface="华文新魏" charset="0"/>
              <a:ea typeface="华文新魏" charset="0"/>
              <a:cs typeface="华文新魏" charset="0"/>
            </a:endParaRPr>
          </a:p>
          <a:p>
            <a:pPr lvl="1" algn="just" eaLnBrk="1" hangingPunct="1"/>
            <a:r>
              <a:rPr lang="en-US" altLang="zh-CN" dirty="0">
                <a:latin typeface="华文新魏" charset="0"/>
                <a:ea typeface="华文新魏" charset="0"/>
                <a:cs typeface="华文新魏" charset="0"/>
              </a:rPr>
              <a:t>I/O</a:t>
            </a:r>
            <a:r>
              <a:rPr lang="zh-CN" altLang="en-US" dirty="0">
                <a:latin typeface="华文新魏" charset="0"/>
                <a:ea typeface="华文新魏" charset="0"/>
                <a:cs typeface="华文新魏" charset="0"/>
              </a:rPr>
              <a:t>操作特性</a:t>
            </a:r>
            <a:endParaRPr lang="en-US" altLang="zh-CN" dirty="0">
              <a:latin typeface="华文新魏" charset="0"/>
              <a:ea typeface="华文新魏" charset="0"/>
              <a:cs typeface="华文新魏" charset="0"/>
            </a:endParaRPr>
          </a:p>
          <a:p>
            <a:pPr lvl="2" algn="just" eaLnBrk="1" hangingPunct="1"/>
            <a:r>
              <a:rPr lang="zh-CN" altLang="en-US" dirty="0">
                <a:latin typeface="华文新魏" charset="0"/>
                <a:ea typeface="华文新魏" charset="0"/>
                <a:cs typeface="华文新魏" charset="0"/>
              </a:rPr>
              <a:t>输入型、输出型、存储型</a:t>
            </a:r>
            <a:endParaRPr lang="en-US" altLang="zh-CN" dirty="0">
              <a:latin typeface="华文新魏" charset="0"/>
              <a:ea typeface="华文新魏" charset="0"/>
              <a:cs typeface="华文新魏" charset="0"/>
            </a:endParaRPr>
          </a:p>
          <a:p>
            <a:pPr lvl="1" algn="just" eaLnBrk="1" hangingPunct="1"/>
            <a:r>
              <a:rPr lang="en-US" altLang="zh-CN" dirty="0">
                <a:latin typeface="华文新魏" charset="0"/>
                <a:ea typeface="华文新魏" charset="0"/>
                <a:cs typeface="华文新魏" charset="0"/>
              </a:rPr>
              <a:t>I/O</a:t>
            </a:r>
            <a:r>
              <a:rPr lang="zh-CN" altLang="en-US" dirty="0">
                <a:latin typeface="华文新魏" charset="0"/>
                <a:ea typeface="华文新魏" charset="0"/>
                <a:cs typeface="华文新魏" charset="0"/>
              </a:rPr>
              <a:t>信息交换单位</a:t>
            </a:r>
            <a:endParaRPr lang="en-US" altLang="zh-CN" dirty="0">
              <a:latin typeface="华文新魏" charset="0"/>
              <a:ea typeface="华文新魏" charset="0"/>
              <a:cs typeface="华文新魏" charset="0"/>
            </a:endParaRPr>
          </a:p>
          <a:p>
            <a:pPr lvl="2" algn="just" eaLnBrk="1" hangingPunct="1"/>
            <a:r>
              <a:rPr lang="zh-CN" altLang="en-US" dirty="0">
                <a:latin typeface="华文新魏" charset="0"/>
                <a:ea typeface="华文新魏" charset="0"/>
                <a:cs typeface="华文新魏" charset="0"/>
              </a:rPr>
              <a:t>字符设备、块设备</a:t>
            </a:r>
            <a:endParaRPr lang="en-US" altLang="zh-CN" dirty="0">
              <a:latin typeface="华文新魏" charset="0"/>
              <a:ea typeface="华文新魏" charset="0"/>
              <a:cs typeface="华文新魏" charset="0"/>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4</a:t>
            </a:fld>
            <a:endParaRPr lang="en-US" altLang="zh-CN" dirty="0"/>
          </a:p>
        </p:txBody>
      </p:sp>
    </p:spTree>
    <p:extLst>
      <p:ext uri="{BB962C8B-B14F-4D97-AF65-F5344CB8AC3E}">
        <p14:creationId xmlns:p14="http://schemas.microsoft.com/office/powerpoint/2010/main" val="3000653927"/>
      </p:ext>
    </p:extLst>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双缓冲</a:t>
            </a:r>
            <a:endParaRPr kumimoji="1" lang="zh-CN" altLang="en-US" dirty="0"/>
          </a:p>
        </p:txBody>
      </p:sp>
      <p:sp>
        <p:nvSpPr>
          <p:cNvPr id="3" name="内容占位符 2"/>
          <p:cNvSpPr>
            <a:spLocks noGrp="1"/>
          </p:cNvSpPr>
          <p:nvPr>
            <p:ph idx="1"/>
          </p:nvPr>
        </p:nvSpPr>
        <p:spPr/>
        <p:txBody>
          <a:bodyPr/>
          <a:lstStyle/>
          <a:p>
            <a:r>
              <a:rPr kumimoji="1" lang="zh-CN" altLang="en-US" dirty="0">
                <a:latin typeface="华文新魏"/>
                <a:cs typeface="华文新魏"/>
              </a:rPr>
              <a:t>单块数据传输和处理时间分析</a:t>
            </a:r>
            <a:endParaRPr kumimoji="1" lang="en-US" altLang="zh-CN" dirty="0">
              <a:latin typeface="华文新魏"/>
              <a:cs typeface="华文新魏"/>
            </a:endParaRPr>
          </a:p>
          <a:p>
            <a:r>
              <a:rPr kumimoji="1" lang="zh-CN" altLang="en-US" dirty="0">
                <a:latin typeface="华文新魏"/>
                <a:cs typeface="华文新魏"/>
              </a:rPr>
              <a:t>如果</a:t>
            </a:r>
            <a:r>
              <a:rPr kumimoji="1" lang="en-US" altLang="zh-CN" dirty="0">
                <a:solidFill>
                  <a:srgbClr val="008000"/>
                </a:solidFill>
                <a:latin typeface="华文新魏"/>
                <a:cs typeface="华文新魏"/>
              </a:rPr>
              <a:t>C&lt;T</a:t>
            </a:r>
            <a:r>
              <a:rPr kumimoji="1" lang="zh-CN" altLang="en-US" dirty="0">
                <a:latin typeface="华文新魏"/>
                <a:cs typeface="华文新魏"/>
              </a:rPr>
              <a:t>，由于</a:t>
            </a:r>
            <a:r>
              <a:rPr kumimoji="1" lang="en-US" altLang="zh-CN" dirty="0">
                <a:solidFill>
                  <a:srgbClr val="008000"/>
                </a:solidFill>
                <a:latin typeface="华文新魏"/>
                <a:cs typeface="华文新魏"/>
              </a:rPr>
              <a:t>M</a:t>
            </a:r>
            <a:r>
              <a:rPr kumimoji="1" lang="zh-CN" altLang="en-US" dirty="0">
                <a:solidFill>
                  <a:srgbClr val="FF0000"/>
                </a:solidFill>
                <a:latin typeface="华文新魏"/>
                <a:cs typeface="华文新魏"/>
              </a:rPr>
              <a:t>远小于</a:t>
            </a:r>
            <a:r>
              <a:rPr kumimoji="1" lang="en-US" altLang="zh-CN" dirty="0">
                <a:solidFill>
                  <a:srgbClr val="008000"/>
                </a:solidFill>
                <a:latin typeface="华文新魏"/>
                <a:cs typeface="华文新魏"/>
              </a:rPr>
              <a:t>T</a:t>
            </a:r>
            <a:r>
              <a:rPr kumimoji="1" lang="zh-CN" altLang="en-US" dirty="0">
                <a:latin typeface="华文新魏"/>
                <a:cs typeface="华文新魏"/>
              </a:rPr>
              <a:t>，在将磁盘上的一块数据传送到缓冲区期间，计算机已完成将另一个缓冲区中的数据传送到用户区并对这块数据进行计算的工作</a:t>
            </a:r>
          </a:p>
          <a:p>
            <a:pPr lvl="1"/>
            <a:r>
              <a:rPr kumimoji="1" lang="zh-CN" altLang="en-US" dirty="0"/>
              <a:t>单块数据的传输和处理时间为</a:t>
            </a:r>
            <a:r>
              <a:rPr kumimoji="1" lang="en-US" altLang="zh-CN" dirty="0">
                <a:solidFill>
                  <a:srgbClr val="008000"/>
                </a:solidFill>
              </a:rPr>
              <a:t>T</a:t>
            </a:r>
            <a:r>
              <a:rPr kumimoji="1" lang="zh-CN" altLang="en-US" dirty="0"/>
              <a:t>（即</a:t>
            </a:r>
            <a:r>
              <a:rPr kumimoji="1" lang="en-US" altLang="zh-CN" dirty="0">
                <a:solidFill>
                  <a:srgbClr val="008000"/>
                </a:solidFill>
              </a:rPr>
              <a:t>max(C,</a:t>
            </a:r>
            <a:r>
              <a:rPr kumimoji="1" lang="zh-CN" altLang="en-US" dirty="0">
                <a:solidFill>
                  <a:srgbClr val="008000"/>
                </a:solidFill>
              </a:rPr>
              <a:t> </a:t>
            </a:r>
            <a:r>
              <a:rPr kumimoji="1" lang="en-US" altLang="zh-CN" dirty="0">
                <a:solidFill>
                  <a:srgbClr val="008000"/>
                </a:solidFill>
              </a:rPr>
              <a:t>T)</a:t>
            </a:r>
            <a:r>
              <a:rPr kumimoji="1" lang="zh-CN" altLang="en-US" dirty="0"/>
              <a:t>）</a:t>
            </a:r>
            <a:endParaRPr kumimoji="1" lang="en-US" altLang="zh-CN" dirty="0">
              <a:solidFill>
                <a:srgbClr val="008000"/>
              </a:solidFill>
            </a:endParaRPr>
          </a:p>
          <a:p>
            <a:pPr lvl="1"/>
            <a:r>
              <a:rPr kumimoji="1" lang="zh-CN" altLang="en-US" dirty="0"/>
              <a:t>此时可保证块设备连续工作</a:t>
            </a:r>
            <a:endParaRPr kumimoji="1" lang="en-US" altLang="zh-CN" dirty="0"/>
          </a:p>
          <a:p>
            <a:pPr eaLnBrk="1" hangingPunct="1"/>
            <a:r>
              <a:rPr lang="zh-CN" altLang="en-US" dirty="0">
                <a:latin typeface="华文新魏"/>
                <a:cs typeface="华文新魏"/>
              </a:rPr>
              <a:t>如果</a:t>
            </a:r>
            <a:r>
              <a:rPr lang="en-US" altLang="zh-CN" dirty="0">
                <a:solidFill>
                  <a:srgbClr val="008000"/>
                </a:solidFill>
                <a:latin typeface="华文新魏"/>
                <a:cs typeface="华文新魏"/>
              </a:rPr>
              <a:t>C&gt;T</a:t>
            </a:r>
            <a:r>
              <a:rPr lang="zh-CN" altLang="en-US" dirty="0">
                <a:latin typeface="华文新魏"/>
                <a:cs typeface="华文新魏"/>
              </a:rPr>
              <a:t>，当上一块数据计算完毕后，需把一个缓冲区中的数据传送到用户区，花费时间为</a:t>
            </a:r>
            <a:r>
              <a:rPr lang="en-US" altLang="zh-CN" dirty="0">
                <a:solidFill>
                  <a:srgbClr val="008000"/>
                </a:solidFill>
                <a:latin typeface="华文新魏"/>
                <a:cs typeface="华文新魏"/>
              </a:rPr>
              <a:t>M</a:t>
            </a:r>
            <a:r>
              <a:rPr lang="zh-CN" altLang="en-US" dirty="0">
                <a:latin typeface="华文新魏"/>
                <a:cs typeface="华文新魏"/>
              </a:rPr>
              <a:t>，再对这块数据进行计算，花费时间为</a:t>
            </a:r>
            <a:r>
              <a:rPr lang="en-US" altLang="zh-CN" dirty="0">
                <a:solidFill>
                  <a:srgbClr val="008000"/>
                </a:solidFill>
                <a:latin typeface="华文新魏"/>
                <a:cs typeface="华文新魏"/>
              </a:rPr>
              <a:t>C</a:t>
            </a:r>
            <a:endParaRPr lang="zh-CN" altLang="en-US" dirty="0">
              <a:solidFill>
                <a:srgbClr val="008000"/>
              </a:solidFill>
              <a:latin typeface="华文新魏"/>
              <a:cs typeface="华文新魏"/>
            </a:endParaRPr>
          </a:p>
          <a:p>
            <a:pPr lvl="1" eaLnBrk="1" hangingPunct="1"/>
            <a:r>
              <a:rPr lang="zh-CN" altLang="en-US" dirty="0">
                <a:latin typeface="华文新魏"/>
                <a:cs typeface="华文新魏"/>
              </a:rPr>
              <a:t>单块数据的传输和处理时间为</a:t>
            </a:r>
            <a:r>
              <a:rPr lang="en-US" altLang="zh-CN" dirty="0">
                <a:solidFill>
                  <a:srgbClr val="008000"/>
                </a:solidFill>
                <a:latin typeface="华文新魏"/>
                <a:cs typeface="华文新魏"/>
              </a:rPr>
              <a:t>C+</a:t>
            </a:r>
            <a:r>
              <a:rPr lang="en-US" altLang="zh-CN" dirty="0">
                <a:solidFill>
                  <a:srgbClr val="FF0000"/>
                </a:solidFill>
                <a:latin typeface="华文新魏"/>
                <a:cs typeface="华文新魏"/>
              </a:rPr>
              <a:t>M</a:t>
            </a:r>
            <a:r>
              <a:rPr lang="zh-CN" altLang="en-US" dirty="0">
                <a:latin typeface="华文新魏"/>
                <a:cs typeface="华文新魏"/>
              </a:rPr>
              <a:t>、即</a:t>
            </a:r>
            <a:r>
              <a:rPr lang="en-US" altLang="zh-CN" dirty="0">
                <a:solidFill>
                  <a:srgbClr val="008000"/>
                </a:solidFill>
                <a:latin typeface="华文新魏"/>
                <a:cs typeface="华文新魏"/>
              </a:rPr>
              <a:t>max(C,T)+</a:t>
            </a:r>
            <a:r>
              <a:rPr lang="en-US" altLang="zh-CN" dirty="0">
                <a:solidFill>
                  <a:srgbClr val="FF0000"/>
                </a:solidFill>
                <a:latin typeface="华文新魏"/>
                <a:cs typeface="华文新魏"/>
              </a:rPr>
              <a:t>M</a:t>
            </a:r>
            <a:r>
              <a:rPr lang="zh-CN" altLang="en-US" dirty="0">
                <a:latin typeface="华文新魏"/>
                <a:cs typeface="华文新魏"/>
              </a:rPr>
              <a:t>，此时进程不必要等待</a:t>
            </a:r>
            <a:r>
              <a:rPr lang="en-US" altLang="zh-CN" dirty="0">
                <a:latin typeface="华文新魏"/>
                <a:cs typeface="华文新魏"/>
              </a:rPr>
              <a:t>I/O</a:t>
            </a:r>
            <a:endParaRPr lang="zh-CN" altLang="en-US" dirty="0">
              <a:latin typeface="华文新魏"/>
              <a:cs typeface="华文新魏"/>
            </a:endParaRPr>
          </a:p>
          <a:p>
            <a:pPr lvl="1"/>
            <a:endParaRPr kumimoji="1" lang="zh-CN" altLang="en-US" dirty="0"/>
          </a:p>
          <a:p>
            <a:endParaRPr kumimoji="1" lang="zh-CN" altLang="en-US" dirty="0">
              <a:latin typeface="华文新魏"/>
              <a:cs typeface="华文新魏"/>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40</a:t>
            </a:fld>
            <a:endParaRPr lang="en-US" altLang="zh-CN" dirty="0"/>
          </a:p>
        </p:txBody>
      </p:sp>
    </p:spTree>
    <p:extLst>
      <p:ext uri="{BB962C8B-B14F-4D97-AF65-F5344CB8AC3E}">
        <p14:creationId xmlns:p14="http://schemas.microsoft.com/office/powerpoint/2010/main" val="4192375178"/>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a:solidFill>
                  <a:srgbClr val="008000"/>
                </a:solidFill>
                <a:latin typeface="华文新魏" charset="0"/>
                <a:ea typeface="华文新魏" charset="0"/>
                <a:cs typeface="华文新魏" charset="0"/>
              </a:rPr>
              <a:t>C&lt;T</a:t>
            </a:r>
            <a:r>
              <a:rPr lang="zh-CN" altLang="en-US" dirty="0">
                <a:latin typeface="华文新魏" charset="0"/>
                <a:ea typeface="华文新魏" charset="0"/>
                <a:cs typeface="华文新魏" charset="0"/>
              </a:rPr>
              <a:t>，</a:t>
            </a:r>
            <a:r>
              <a:rPr lang="en-US" altLang="zh-CN" dirty="0">
                <a:solidFill>
                  <a:srgbClr val="008000"/>
                </a:solidFill>
                <a:latin typeface="华文新魏" charset="0"/>
                <a:ea typeface="华文新魏" charset="0"/>
                <a:cs typeface="华文新魏" charset="0"/>
              </a:rPr>
              <a:t>M&lt;&lt;T</a:t>
            </a:r>
          </a:p>
          <a:p>
            <a:pPr lvl="1"/>
            <a:r>
              <a:rPr lang="en-US" altLang="zh-CN" dirty="0">
                <a:solidFill>
                  <a:srgbClr val="008000"/>
                </a:solidFill>
                <a:latin typeface="华文新魏" charset="0"/>
                <a:ea typeface="华文新魏" charset="0"/>
                <a:cs typeface="华文新魏" charset="0"/>
              </a:rPr>
              <a:t>max(C,T)=T</a:t>
            </a:r>
            <a:r>
              <a:rPr lang="zh-CN" altLang="en-US" dirty="0">
                <a:latin typeface="华文新魏" charset="0"/>
                <a:ea typeface="华文新魏" charset="0"/>
                <a:cs typeface="华文新魏" charset="0"/>
              </a:rPr>
              <a:t>，保证设备连续工作</a:t>
            </a:r>
            <a:endParaRPr lang="en-US" altLang="zh-CN" dirty="0">
              <a:latin typeface="华文新魏" charset="0"/>
              <a:ea typeface="华文新魏" charset="0"/>
              <a:cs typeface="华文新魏" charset="0"/>
            </a:endParaRPr>
          </a:p>
          <a:p>
            <a:r>
              <a:rPr lang="en-US" altLang="zh-CN" dirty="0">
                <a:solidFill>
                  <a:srgbClr val="008000"/>
                </a:solidFill>
                <a:latin typeface="华文新魏" charset="0"/>
                <a:ea typeface="华文新魏" charset="0"/>
                <a:cs typeface="华文新魏" charset="0"/>
              </a:rPr>
              <a:t>C&gt;T</a:t>
            </a:r>
            <a:r>
              <a:rPr lang="en-US" altLang="zh-CN" dirty="0">
                <a:latin typeface="华文新魏" charset="0"/>
                <a:ea typeface="华文新魏" charset="0"/>
                <a:cs typeface="华文新魏" charset="0"/>
              </a:rPr>
              <a:t>, </a:t>
            </a:r>
            <a:r>
              <a:rPr lang="en-US" altLang="zh-CN" dirty="0">
                <a:solidFill>
                  <a:srgbClr val="008000"/>
                </a:solidFill>
                <a:latin typeface="华文新魏" charset="0"/>
                <a:ea typeface="华文新魏" charset="0"/>
                <a:cs typeface="华文新魏" charset="0"/>
              </a:rPr>
              <a:t>M&lt;&lt;T</a:t>
            </a:r>
          </a:p>
          <a:p>
            <a:pPr lvl="1"/>
            <a:r>
              <a:rPr lang="en-US" altLang="zh-CN" dirty="0">
                <a:solidFill>
                  <a:srgbClr val="008000"/>
                </a:solidFill>
                <a:latin typeface="华文新魏" charset="0"/>
                <a:ea typeface="华文新魏" charset="0"/>
                <a:cs typeface="华文新魏" charset="0"/>
              </a:rPr>
              <a:t>max(C,T)+M=C+M</a:t>
            </a:r>
            <a:r>
              <a:rPr lang="zh-CN" altLang="en-US" dirty="0">
                <a:latin typeface="华文新魏" charset="0"/>
                <a:ea typeface="华文新魏" charset="0"/>
                <a:cs typeface="华文新魏" charset="0"/>
              </a:rPr>
              <a:t>，保证进程不等</a:t>
            </a:r>
            <a:r>
              <a:rPr lang="en-US" altLang="zh-CN" dirty="0">
                <a:latin typeface="华文新魏" charset="0"/>
                <a:ea typeface="华文新魏" charset="0"/>
                <a:cs typeface="华文新魏" charset="0"/>
              </a:rPr>
              <a:t>I/O</a:t>
            </a:r>
            <a:endParaRPr lang="zh-CN" altLang="en-US" dirty="0">
              <a:latin typeface="Times New Roman" charset="0"/>
              <a:ea typeface="宋体" charset="0"/>
            </a:endParaRPr>
          </a:p>
          <a:p>
            <a:endParaRPr kumimoji="1" lang="zh-CN" altLang="en-US" dirty="0"/>
          </a:p>
        </p:txBody>
      </p:sp>
      <p:sp>
        <p:nvSpPr>
          <p:cNvPr id="9220" name="Rectangle 4"/>
          <p:cNvSpPr>
            <a:spLocks noChangeArrowheads="1"/>
          </p:cNvSpPr>
          <p:nvPr/>
        </p:nvSpPr>
        <p:spPr bwMode="auto">
          <a:xfrm>
            <a:off x="3924003" y="4292625"/>
            <a:ext cx="792162" cy="647700"/>
          </a:xfrm>
          <a:prstGeom prst="rect">
            <a:avLst/>
          </a:prstGeom>
          <a:solidFill>
            <a:schemeClr val="accent1"/>
          </a:solidFill>
          <a:ln w="9525">
            <a:solidFill>
              <a:schemeClr val="tx1"/>
            </a:solidFill>
            <a:miter lim="800000"/>
            <a:headEnd/>
            <a:tailEnd/>
          </a:ln>
        </p:spPr>
        <p:txBody>
          <a:bodyPr wrap="none" anchor="ctr"/>
          <a:lstStyle/>
          <a:p>
            <a:endParaRPr lang="zh-CN" altLang="en-US">
              <a:latin typeface="华文新魏"/>
              <a:ea typeface="华文新魏"/>
              <a:cs typeface="华文新魏"/>
            </a:endParaRPr>
          </a:p>
        </p:txBody>
      </p:sp>
      <p:sp>
        <p:nvSpPr>
          <p:cNvPr id="9221" name="Rectangle 5"/>
          <p:cNvSpPr>
            <a:spLocks noChangeArrowheads="1"/>
          </p:cNvSpPr>
          <p:nvPr/>
        </p:nvSpPr>
        <p:spPr bwMode="auto">
          <a:xfrm>
            <a:off x="3995440" y="5516587"/>
            <a:ext cx="792163" cy="720725"/>
          </a:xfrm>
          <a:prstGeom prst="rect">
            <a:avLst/>
          </a:prstGeom>
          <a:solidFill>
            <a:srgbClr val="FF6600"/>
          </a:solidFill>
          <a:ln w="9525">
            <a:solidFill>
              <a:schemeClr val="tx1"/>
            </a:solidFill>
            <a:miter lim="800000"/>
            <a:headEnd/>
            <a:tailEnd/>
          </a:ln>
        </p:spPr>
        <p:txBody>
          <a:bodyPr wrap="none" anchor="ctr"/>
          <a:lstStyle/>
          <a:p>
            <a:endParaRPr lang="zh-CN" altLang="en-US">
              <a:latin typeface="华文新魏"/>
              <a:ea typeface="华文新魏"/>
              <a:cs typeface="华文新魏"/>
            </a:endParaRPr>
          </a:p>
        </p:txBody>
      </p:sp>
      <p:sp>
        <p:nvSpPr>
          <p:cNvPr id="9222" name="AutoShape 6"/>
          <p:cNvSpPr>
            <a:spLocks noChangeArrowheads="1"/>
          </p:cNvSpPr>
          <p:nvPr/>
        </p:nvSpPr>
        <p:spPr bwMode="auto">
          <a:xfrm>
            <a:off x="6156028" y="4724425"/>
            <a:ext cx="863600" cy="863600"/>
          </a:xfrm>
          <a:prstGeom prst="flowChartMagneticTape">
            <a:avLst/>
          </a:prstGeom>
          <a:solidFill>
            <a:srgbClr val="6600CC"/>
          </a:solidFill>
          <a:ln w="9525">
            <a:solidFill>
              <a:schemeClr val="tx1"/>
            </a:solidFill>
            <a:miter lim="800000"/>
            <a:headEnd/>
            <a:tailEnd/>
          </a:ln>
        </p:spPr>
        <p:txBody>
          <a:bodyPr wrap="none" anchor="ctr"/>
          <a:lstStyle/>
          <a:p>
            <a:endParaRPr lang="zh-CN" altLang="en-US">
              <a:latin typeface="华文新魏"/>
              <a:ea typeface="华文新魏"/>
              <a:cs typeface="华文新魏"/>
            </a:endParaRPr>
          </a:p>
        </p:txBody>
      </p:sp>
      <p:sp>
        <p:nvSpPr>
          <p:cNvPr id="9223" name="Line 7"/>
          <p:cNvSpPr>
            <a:spLocks noChangeShapeType="1"/>
          </p:cNvSpPr>
          <p:nvPr/>
        </p:nvSpPr>
        <p:spPr bwMode="auto">
          <a:xfrm flipH="1">
            <a:off x="4787603" y="5445150"/>
            <a:ext cx="1296987" cy="358775"/>
          </a:xfrm>
          <a:prstGeom prst="line">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latin typeface="华文新魏"/>
              <a:ea typeface="华文新魏"/>
              <a:cs typeface="华文新魏"/>
            </a:endParaRPr>
          </a:p>
        </p:txBody>
      </p:sp>
      <p:sp>
        <p:nvSpPr>
          <p:cNvPr id="9224" name="Oval 8"/>
          <p:cNvSpPr>
            <a:spLocks noChangeArrowheads="1"/>
          </p:cNvSpPr>
          <p:nvPr/>
        </p:nvSpPr>
        <p:spPr bwMode="auto">
          <a:xfrm>
            <a:off x="1476078" y="4795862"/>
            <a:ext cx="1008062" cy="936625"/>
          </a:xfrm>
          <a:prstGeom prst="ellipse">
            <a:avLst/>
          </a:prstGeom>
          <a:solidFill>
            <a:srgbClr val="FFCC66"/>
          </a:solidFill>
          <a:ln w="9525">
            <a:solidFill>
              <a:schemeClr val="tx1"/>
            </a:solidFill>
            <a:round/>
            <a:headEnd/>
            <a:tailEnd/>
          </a:ln>
        </p:spPr>
        <p:txBody>
          <a:bodyPr wrap="none" anchor="ctr"/>
          <a:lstStyle/>
          <a:p>
            <a:endParaRPr lang="zh-CN" altLang="en-US">
              <a:latin typeface="华文新魏"/>
              <a:ea typeface="华文新魏"/>
              <a:cs typeface="华文新魏"/>
            </a:endParaRPr>
          </a:p>
        </p:txBody>
      </p:sp>
      <p:sp>
        <p:nvSpPr>
          <p:cNvPr id="9225" name="Line 9"/>
          <p:cNvSpPr>
            <a:spLocks noChangeShapeType="1"/>
          </p:cNvSpPr>
          <p:nvPr/>
        </p:nvSpPr>
        <p:spPr bwMode="auto">
          <a:xfrm flipV="1">
            <a:off x="1907878" y="3787800"/>
            <a:ext cx="0" cy="1008062"/>
          </a:xfrm>
          <a:prstGeom prst="line">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latin typeface="华文新魏"/>
              <a:ea typeface="华文新魏"/>
              <a:cs typeface="华文新魏"/>
            </a:endParaRPr>
          </a:p>
        </p:txBody>
      </p:sp>
      <p:sp>
        <p:nvSpPr>
          <p:cNvPr id="9226" name="Line 10"/>
          <p:cNvSpPr>
            <a:spLocks noChangeShapeType="1"/>
          </p:cNvSpPr>
          <p:nvPr/>
        </p:nvSpPr>
        <p:spPr bwMode="auto">
          <a:xfrm flipH="1">
            <a:off x="2484140" y="4579962"/>
            <a:ext cx="1366838" cy="431800"/>
          </a:xfrm>
          <a:prstGeom prst="line">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latin typeface="华文新魏"/>
              <a:ea typeface="华文新魏"/>
              <a:cs typeface="华文新魏"/>
            </a:endParaRPr>
          </a:p>
        </p:txBody>
      </p:sp>
      <p:sp>
        <p:nvSpPr>
          <p:cNvPr id="9227" name="Text Box 11"/>
          <p:cNvSpPr txBox="1">
            <a:spLocks noChangeArrowheads="1"/>
          </p:cNvSpPr>
          <p:nvPr/>
        </p:nvSpPr>
        <p:spPr bwMode="auto">
          <a:xfrm>
            <a:off x="1331640" y="4221187"/>
            <a:ext cx="6477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pPr>
            <a:r>
              <a:rPr lang="en-US" altLang="zh-CN" dirty="0">
                <a:solidFill>
                  <a:srgbClr val="008000"/>
                </a:solidFill>
                <a:latin typeface="华文新魏"/>
                <a:ea typeface="华文新魏"/>
                <a:cs typeface="华文新魏"/>
              </a:rPr>
              <a:t>C</a:t>
            </a:r>
          </a:p>
        </p:txBody>
      </p:sp>
      <p:sp>
        <p:nvSpPr>
          <p:cNvPr id="9228" name="Text Box 12"/>
          <p:cNvSpPr txBox="1">
            <a:spLocks noChangeArrowheads="1"/>
          </p:cNvSpPr>
          <p:nvPr/>
        </p:nvSpPr>
        <p:spPr bwMode="auto">
          <a:xfrm>
            <a:off x="2771478" y="4293096"/>
            <a:ext cx="6477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pPr>
            <a:r>
              <a:rPr lang="en-US" altLang="zh-CN" dirty="0">
                <a:solidFill>
                  <a:srgbClr val="008000"/>
                </a:solidFill>
                <a:latin typeface="华文新魏"/>
                <a:ea typeface="华文新魏"/>
                <a:cs typeface="华文新魏"/>
              </a:rPr>
              <a:t>M</a:t>
            </a:r>
          </a:p>
        </p:txBody>
      </p:sp>
      <p:sp>
        <p:nvSpPr>
          <p:cNvPr id="9229" name="Text Box 13"/>
          <p:cNvSpPr txBox="1">
            <a:spLocks noChangeArrowheads="1"/>
          </p:cNvSpPr>
          <p:nvPr/>
        </p:nvSpPr>
        <p:spPr bwMode="auto">
          <a:xfrm>
            <a:off x="5219403" y="5013176"/>
            <a:ext cx="6477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pPr>
            <a:r>
              <a:rPr lang="en-US" altLang="zh-CN" dirty="0">
                <a:solidFill>
                  <a:srgbClr val="008000"/>
                </a:solidFill>
                <a:latin typeface="华文新魏"/>
                <a:ea typeface="华文新魏"/>
                <a:cs typeface="华文新魏"/>
              </a:rPr>
              <a:t>T</a:t>
            </a:r>
          </a:p>
        </p:txBody>
      </p:sp>
      <p:sp>
        <p:nvSpPr>
          <p:cNvPr id="2" name="矩形 1"/>
          <p:cNvSpPr/>
          <p:nvPr/>
        </p:nvSpPr>
        <p:spPr>
          <a:xfrm>
            <a:off x="1475284" y="3399383"/>
            <a:ext cx="5760640" cy="461665"/>
          </a:xfrm>
          <a:prstGeom prst="rect">
            <a:avLst/>
          </a:prstGeom>
        </p:spPr>
        <p:txBody>
          <a:bodyPr wrap="square">
            <a:spAutoFit/>
          </a:bodyPr>
          <a:lstStyle/>
          <a:p>
            <a:pPr algn="l"/>
            <a:r>
              <a:rPr lang="en-US" altLang="zh-CN" sz="2400" dirty="0">
                <a:latin typeface="华文新魏"/>
                <a:ea typeface="华文新魏"/>
                <a:cs typeface="华文新魏"/>
              </a:rPr>
              <a:t> </a:t>
            </a:r>
            <a:r>
              <a:rPr lang="zh-CN" altLang="en-US" sz="2400" dirty="0">
                <a:latin typeface="华文新魏"/>
                <a:ea typeface="华文新魏"/>
                <a:cs typeface="华文新魏"/>
              </a:rPr>
              <a:t>进程                        系统                   设备</a:t>
            </a:r>
          </a:p>
        </p:txBody>
      </p:sp>
      <p:sp>
        <p:nvSpPr>
          <p:cNvPr id="4" name="标题 3"/>
          <p:cNvSpPr>
            <a:spLocks noGrp="1"/>
          </p:cNvSpPr>
          <p:nvPr>
            <p:ph type="title"/>
          </p:nvPr>
        </p:nvSpPr>
        <p:spPr/>
        <p:txBody>
          <a:bodyPr/>
          <a:lstStyle/>
          <a:p>
            <a:r>
              <a:rPr lang="zh-CN" altLang="en-US" dirty="0">
                <a:latin typeface="华文新魏" charset="0"/>
                <a:ea typeface="华文新魏" charset="0"/>
                <a:cs typeface="华文新魏" charset="0"/>
              </a:rPr>
              <a:t>双缓冲</a:t>
            </a:r>
            <a:endParaRPr kumimoji="1" lang="zh-CN" altLang="en-US" dirty="0"/>
          </a:p>
        </p:txBody>
      </p:sp>
      <p:sp>
        <p:nvSpPr>
          <p:cNvPr id="15"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41</a:t>
            </a:fld>
            <a:endParaRPr lang="en-US" altLang="zh-CN" dirty="0"/>
          </a:p>
        </p:txBody>
      </p:sp>
    </p:spTree>
    <p:extLst>
      <p:ext uri="{BB962C8B-B14F-4D97-AF65-F5344CB8AC3E}">
        <p14:creationId xmlns:p14="http://schemas.microsoft.com/office/powerpoint/2010/main" val="94421152"/>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多缓冲</a:t>
            </a:r>
            <a:endParaRPr kumimoji="1" lang="zh-CN" altLang="en-US" dirty="0"/>
          </a:p>
        </p:txBody>
      </p:sp>
      <p:sp>
        <p:nvSpPr>
          <p:cNvPr id="3" name="内容占位符 2"/>
          <p:cNvSpPr>
            <a:spLocks noGrp="1"/>
          </p:cNvSpPr>
          <p:nvPr>
            <p:ph idx="1"/>
          </p:nvPr>
        </p:nvSpPr>
        <p:spPr/>
        <p:txBody>
          <a:bodyPr/>
          <a:lstStyle/>
          <a:p>
            <a:pPr eaLnBrk="1" hangingPunct="1"/>
            <a:r>
              <a:rPr lang="zh-CN" altLang="en-US" dirty="0">
                <a:latin typeface="华文新魏"/>
                <a:cs typeface="华文新魏"/>
              </a:rPr>
              <a:t>双缓冲能提高设备并行工作程度，但设备和进程速度不匹配的情况仍不十分理想</a:t>
            </a:r>
            <a:endParaRPr lang="en-US" altLang="zh-CN" dirty="0">
              <a:latin typeface="华文新魏"/>
              <a:cs typeface="华文新魏"/>
            </a:endParaRPr>
          </a:p>
          <a:p>
            <a:pPr lvl="1" eaLnBrk="1" hangingPunct="1"/>
            <a:r>
              <a:rPr lang="zh-CN" altLang="en-US" dirty="0">
                <a:solidFill>
                  <a:srgbClr val="FF0000"/>
                </a:solidFill>
              </a:rPr>
              <a:t>存在一种设备等待的可能</a:t>
            </a:r>
            <a:endParaRPr lang="en-US" altLang="zh-CN" dirty="0">
              <a:solidFill>
                <a:srgbClr val="FF0000"/>
              </a:solidFill>
            </a:endParaRPr>
          </a:p>
          <a:p>
            <a:pPr eaLnBrk="1" hangingPunct="1"/>
            <a:r>
              <a:rPr lang="zh-CN" altLang="en-US" dirty="0">
                <a:latin typeface="华文新魏"/>
                <a:cs typeface="华文新魏"/>
              </a:rPr>
              <a:t>操作系统从内存区域中分配一组缓冲区组成</a:t>
            </a:r>
            <a:r>
              <a:rPr lang="zh-CN" altLang="en-US" dirty="0">
                <a:solidFill>
                  <a:srgbClr val="0000FF"/>
                </a:solidFill>
                <a:latin typeface="华文新魏"/>
                <a:cs typeface="华文新魏"/>
              </a:rPr>
              <a:t>循环缓冲</a:t>
            </a:r>
            <a:endParaRPr lang="en-US" altLang="zh-CN" dirty="0">
              <a:latin typeface="华文新魏"/>
              <a:cs typeface="华文新魏"/>
            </a:endParaRPr>
          </a:p>
          <a:p>
            <a:pPr lvl="1" eaLnBrk="1" hangingPunct="1"/>
            <a:r>
              <a:rPr lang="zh-CN" altLang="en-US" dirty="0"/>
              <a:t>每个缓冲区的大小等于物理记录的大小</a:t>
            </a:r>
            <a:endParaRPr lang="en-US" altLang="zh-CN" dirty="0"/>
          </a:p>
          <a:p>
            <a:pPr lvl="1" eaLnBrk="1" hangingPunct="1"/>
            <a:r>
              <a:rPr lang="zh-CN" altLang="en-US" dirty="0"/>
              <a:t>多缓冲的缓冲区是系统的公共资源，可供各个进程共享，并由系统统一分配和管理</a:t>
            </a:r>
          </a:p>
          <a:p>
            <a:pPr eaLnBrk="1" hangingPunct="1"/>
            <a:r>
              <a:rPr lang="zh-CN" altLang="en-US" dirty="0">
                <a:latin typeface="华文新魏"/>
                <a:cs typeface="华文新魏"/>
              </a:rPr>
              <a:t>缓冲区用途分类</a:t>
            </a:r>
            <a:endParaRPr lang="en-US" altLang="zh-CN" dirty="0">
              <a:latin typeface="华文新魏"/>
              <a:cs typeface="华文新魏"/>
            </a:endParaRPr>
          </a:p>
          <a:p>
            <a:pPr lvl="1" eaLnBrk="1" hangingPunct="1"/>
            <a:r>
              <a:rPr lang="zh-CN" altLang="en-US" dirty="0"/>
              <a:t>输入缓冲区</a:t>
            </a:r>
            <a:r>
              <a:rPr lang="zh-CN" altLang="zh-CN" dirty="0"/>
              <a:t>、</a:t>
            </a:r>
            <a:r>
              <a:rPr lang="zh-CN" altLang="en-US" dirty="0"/>
              <a:t>处理缓冲区</a:t>
            </a:r>
            <a:r>
              <a:rPr lang="zh-CN" altLang="zh-CN" dirty="0"/>
              <a:t>、</a:t>
            </a:r>
            <a:r>
              <a:rPr lang="zh-CN" altLang="en-US" dirty="0"/>
              <a:t>输出缓冲区 </a:t>
            </a:r>
            <a:endParaRPr lang="en-US" altLang="zh-CN" dirty="0"/>
          </a:p>
          <a:p>
            <a:pPr eaLnBrk="1" hangingPunct="1"/>
            <a:r>
              <a:rPr lang="zh-CN" altLang="en-US" dirty="0">
                <a:latin typeface="华文新魏"/>
                <a:cs typeface="华文新魏"/>
              </a:rPr>
              <a:t>缓冲区工作方式</a:t>
            </a:r>
            <a:endParaRPr lang="en-US" altLang="zh-CN" dirty="0">
              <a:latin typeface="华文新魏"/>
              <a:cs typeface="华文新魏"/>
            </a:endParaRPr>
          </a:p>
          <a:p>
            <a:pPr lvl="1" eaLnBrk="1" hangingPunct="1"/>
            <a:r>
              <a:rPr kumimoji="1" lang="zh-CN" altLang="en-US" dirty="0"/>
              <a:t>字符型设备：先进先出方式</a:t>
            </a:r>
            <a:endParaRPr kumimoji="1" lang="en-US" altLang="zh-CN" dirty="0"/>
          </a:p>
          <a:p>
            <a:pPr lvl="1" eaLnBrk="1" hangingPunct="1"/>
            <a:r>
              <a:rPr kumimoji="1" lang="zh-CN" altLang="en-US" dirty="0"/>
              <a:t>磁盘类直接存储型设备</a:t>
            </a:r>
            <a:endParaRPr kumimoji="1" lang="en-US" altLang="zh-CN" dirty="0"/>
          </a:p>
          <a:p>
            <a:pPr lvl="2" eaLnBrk="1" hangingPunct="1"/>
            <a:r>
              <a:rPr kumimoji="1" lang="zh-CN" altLang="en-US" dirty="0">
                <a:latin typeface="华文新魏"/>
                <a:ea typeface="华文新魏"/>
                <a:cs typeface="华文新魏"/>
              </a:rPr>
              <a:t>按进程要求随机访问，同一数据可能被多次访问，</a:t>
            </a:r>
            <a:r>
              <a:rPr kumimoji="1" lang="zh-CN" altLang="en-US" dirty="0">
                <a:solidFill>
                  <a:srgbClr val="FF0000"/>
                </a:solidFill>
                <a:latin typeface="华文新魏"/>
                <a:ea typeface="华文新魏"/>
                <a:cs typeface="华文新魏"/>
              </a:rPr>
              <a:t>如何优化？</a:t>
            </a:r>
            <a:endParaRPr kumimoji="1" lang="en-US" altLang="zh-CN" dirty="0">
              <a:solidFill>
                <a:srgbClr val="FF0000"/>
              </a:solidFill>
              <a:latin typeface="华文新魏"/>
              <a:ea typeface="华文新魏"/>
              <a:cs typeface="华文新魏"/>
            </a:endParaRPr>
          </a:p>
          <a:p>
            <a:pPr lvl="1" eaLnBrk="1" hangingPunct="1"/>
            <a:endParaRPr lang="zh-CN" altLang="en-US" dirty="0"/>
          </a:p>
          <a:p>
            <a:endParaRPr kumimoji="1" lang="zh-CN" altLang="en-US" dirty="0">
              <a:latin typeface="华文新魏"/>
              <a:cs typeface="华文新魏"/>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42</a:t>
            </a:fld>
            <a:endParaRPr lang="en-US" altLang="zh-CN" dirty="0"/>
          </a:p>
        </p:txBody>
      </p:sp>
    </p:spTree>
    <p:extLst>
      <p:ext uri="{BB962C8B-B14F-4D97-AF65-F5344CB8AC3E}">
        <p14:creationId xmlns:p14="http://schemas.microsoft.com/office/powerpoint/2010/main" val="166437212"/>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latin typeface="华文新魏" charset="0"/>
                <a:ea typeface="华文新魏" charset="0"/>
                <a:cs typeface="华文新魏" charset="0"/>
              </a:rPr>
              <a:t>数据缓冲区高速缓存 </a:t>
            </a:r>
            <a:endParaRPr lang="zh-CN" altLang="en-US" dirty="0">
              <a:latin typeface="华文新魏" charset="0"/>
              <a:ea typeface="华文新魏" charset="0"/>
              <a:cs typeface="华文新魏" charset="0"/>
            </a:endParaRPr>
          </a:p>
        </p:txBody>
      </p:sp>
      <p:sp>
        <p:nvSpPr>
          <p:cNvPr id="3" name="内容占位符 2"/>
          <p:cNvSpPr>
            <a:spLocks noGrp="1"/>
          </p:cNvSpPr>
          <p:nvPr>
            <p:ph idx="1"/>
          </p:nvPr>
        </p:nvSpPr>
        <p:spPr/>
        <p:txBody>
          <a:bodyPr/>
          <a:lstStyle/>
          <a:p>
            <a:r>
              <a:rPr kumimoji="1" lang="zh-CN" altLang="en-US" dirty="0"/>
              <a:t>在</a:t>
            </a:r>
            <a:r>
              <a:rPr lang="zh-CN" altLang="zh-CN" dirty="0"/>
              <a:t>内核建立</a:t>
            </a:r>
            <a:r>
              <a:rPr lang="zh-CN" altLang="en-US" dirty="0"/>
              <a:t>、</a:t>
            </a:r>
            <a:r>
              <a:rPr lang="zh-CN" altLang="zh-CN" dirty="0"/>
              <a:t>专门用于保存最近使用过的磁盘块 </a:t>
            </a:r>
            <a:endParaRPr lang="en-US" altLang="zh-CN" dirty="0"/>
          </a:p>
          <a:p>
            <a:r>
              <a:rPr lang="zh-CN" altLang="zh-CN" dirty="0"/>
              <a:t>位于</a:t>
            </a:r>
            <a:r>
              <a:rPr lang="zh-CN" altLang="zh-CN" dirty="0">
                <a:solidFill>
                  <a:srgbClr val="0000FF"/>
                </a:solidFill>
              </a:rPr>
              <a:t>文件系统</a:t>
            </a:r>
            <a:r>
              <a:rPr lang="zh-CN" altLang="zh-CN" dirty="0"/>
              <a:t>和</a:t>
            </a:r>
            <a:r>
              <a:rPr lang="zh-CN" altLang="zh-CN" dirty="0">
                <a:solidFill>
                  <a:srgbClr val="0000FF"/>
                </a:solidFill>
              </a:rPr>
              <a:t>磁盘设备驱动程序</a:t>
            </a:r>
            <a:r>
              <a:rPr lang="zh-CN" altLang="zh-CN" dirty="0"/>
              <a:t>之间 </a:t>
            </a:r>
            <a:endParaRPr lang="en-US" altLang="zh-CN" dirty="0"/>
          </a:p>
          <a:p>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 </a:t>
            </a:r>
            <a:r>
              <a:rPr lang="en-US" altLang="zh-CN" dirty="0">
                <a:latin typeface="华文新魏" charset="0"/>
                <a:ea typeface="华文新魏" charset="0"/>
                <a:cs typeface="华文新魏" charset="0"/>
              </a:rPr>
              <a:t>2.4</a:t>
            </a:r>
            <a:r>
              <a:rPr lang="zh-CN" altLang="en-US" dirty="0">
                <a:latin typeface="华文新魏" charset="0"/>
                <a:ea typeface="华文新魏" charset="0"/>
                <a:cs typeface="华文新魏" charset="0"/>
              </a:rPr>
              <a:t>内核取消缓冲区高速缓存，只剩下唯一的磁盘块缓存：</a:t>
            </a:r>
            <a:r>
              <a:rPr lang="zh-CN" altLang="zh-CN" dirty="0">
                <a:solidFill>
                  <a:srgbClr val="0000FF"/>
                </a:solidFill>
                <a:latin typeface="华文新魏" charset="0"/>
                <a:ea typeface="华文新魏" charset="0"/>
                <a:cs typeface="华文新魏" charset="0"/>
              </a:rPr>
              <a:t>页高速缓存</a:t>
            </a:r>
            <a:endParaRPr lang="en-US" altLang="zh-CN" dirty="0">
              <a:latin typeface="华文新魏" charset="0"/>
              <a:ea typeface="华文新魏" charset="0"/>
              <a:cs typeface="华文新魏" charset="0"/>
            </a:endParaRPr>
          </a:p>
          <a:p>
            <a:pPr lvl="1"/>
            <a:r>
              <a:rPr lang="zh-CN" altLang="zh-CN" dirty="0">
                <a:latin typeface="华文新魏" charset="0"/>
                <a:ea typeface="华文新魏" charset="0"/>
                <a:cs typeface="华文新魏" charset="0"/>
              </a:rPr>
              <a:t>每当应用进程打开、关闭或撤销文件时，激活高速缓存管理程序</a:t>
            </a:r>
            <a:r>
              <a:rPr lang="zh-CN" altLang="en-US" dirty="0">
                <a:latin typeface="华文新魏" charset="0"/>
                <a:ea typeface="华文新魏" charset="0"/>
                <a:cs typeface="华文新魏" charset="0"/>
              </a:rPr>
              <a:t>管理文件的数据块</a:t>
            </a: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43</a:t>
            </a:fld>
            <a:endParaRPr lang="en-US" altLang="zh-CN" dirty="0"/>
          </a:p>
        </p:txBody>
      </p:sp>
    </p:spTree>
    <p:extLst>
      <p:ext uri="{BB962C8B-B14F-4D97-AF65-F5344CB8AC3E}">
        <p14:creationId xmlns:p14="http://schemas.microsoft.com/office/powerpoint/2010/main" val="3184712514"/>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latin typeface="华文新魏" charset="0"/>
                <a:ea typeface="华文新魏" charset="0"/>
                <a:cs typeface="华文新魏" charset="0"/>
              </a:rPr>
              <a:t>页高速缓存</a:t>
            </a:r>
            <a:r>
              <a:rPr lang="zh-CN" altLang="en-US" dirty="0">
                <a:latin typeface="华文新魏" charset="0"/>
                <a:ea typeface="华文新魏" charset="0"/>
                <a:cs typeface="华文新魏" charset="0"/>
              </a:rPr>
              <a:t>实现思想</a:t>
            </a:r>
            <a:endParaRPr kumimoji="1" lang="zh-CN" altLang="en-US" dirty="0"/>
          </a:p>
        </p:txBody>
      </p:sp>
      <p:sp>
        <p:nvSpPr>
          <p:cNvPr id="3" name="内容占位符 2"/>
          <p:cNvSpPr>
            <a:spLocks noGrp="1"/>
          </p:cNvSpPr>
          <p:nvPr>
            <p:ph idx="1"/>
          </p:nvPr>
        </p:nvSpPr>
        <p:spPr>
          <a:xfrm>
            <a:off x="179512" y="1268760"/>
            <a:ext cx="8856984" cy="4968552"/>
          </a:xfrm>
        </p:spPr>
        <p:txBody>
          <a:bodyPr/>
          <a:lstStyle/>
          <a:p>
            <a:r>
              <a:rPr kumimoji="1" lang="zh-CN" altLang="zh-CN" dirty="0">
                <a:latin typeface="华文新魏"/>
                <a:cs typeface="华文新魏"/>
              </a:rPr>
              <a:t>当请求从指定文件读写数据时，给定</a:t>
            </a:r>
            <a:r>
              <a:rPr kumimoji="1" lang="zh-CN" altLang="zh-CN" dirty="0">
                <a:solidFill>
                  <a:srgbClr val="0000FF"/>
                </a:solidFill>
                <a:latin typeface="华文新魏"/>
                <a:cs typeface="华文新魏"/>
              </a:rPr>
              <a:t>设备号</a:t>
            </a:r>
            <a:r>
              <a:rPr kumimoji="1" lang="zh-CN" altLang="zh-CN" dirty="0">
                <a:latin typeface="华文新魏"/>
                <a:cs typeface="华文新魏"/>
              </a:rPr>
              <a:t>和</a:t>
            </a:r>
            <a:r>
              <a:rPr kumimoji="1" lang="zh-CN" altLang="zh-CN" dirty="0">
                <a:solidFill>
                  <a:srgbClr val="0000FF"/>
                </a:solidFill>
                <a:latin typeface="华文新魏"/>
                <a:cs typeface="华文新魏"/>
              </a:rPr>
              <a:t>磁盘块号</a:t>
            </a:r>
            <a:r>
              <a:rPr kumimoji="1" lang="zh-CN" altLang="zh-CN" dirty="0">
                <a:latin typeface="华文新魏"/>
                <a:cs typeface="华文新魏"/>
              </a:rPr>
              <a:t>，快速查询所需数据块</a:t>
            </a:r>
            <a:r>
              <a:rPr kumimoji="1" lang="zh-CN" altLang="zh-CN" dirty="0">
                <a:solidFill>
                  <a:srgbClr val="FF0000"/>
                </a:solidFill>
                <a:latin typeface="华文新魏"/>
                <a:cs typeface="华文新魏"/>
              </a:rPr>
              <a:t>是否在页高速缓存中</a:t>
            </a:r>
            <a:endParaRPr kumimoji="1" lang="en-US" altLang="zh-CN" dirty="0">
              <a:solidFill>
                <a:srgbClr val="FF0000"/>
              </a:solidFill>
              <a:latin typeface="华文新魏"/>
              <a:cs typeface="华文新魏"/>
            </a:endParaRPr>
          </a:p>
          <a:p>
            <a:pPr lvl="1"/>
            <a:r>
              <a:rPr kumimoji="1" lang="zh-CN" altLang="zh-CN" dirty="0"/>
              <a:t>如果在，</a:t>
            </a:r>
            <a:r>
              <a:rPr kumimoji="1" lang="zh-CN" altLang="en-US" dirty="0">
                <a:solidFill>
                  <a:srgbClr val="FF0000"/>
                </a:solidFill>
              </a:rPr>
              <a:t>判断</a:t>
            </a:r>
            <a:r>
              <a:rPr kumimoji="1" lang="zh-CN" altLang="zh-CN" dirty="0">
                <a:solidFill>
                  <a:srgbClr val="FF0000"/>
                </a:solidFill>
              </a:rPr>
              <a:t>在哪个缓冲区并获得其内容</a:t>
            </a:r>
            <a:endParaRPr kumimoji="1" lang="en-US" altLang="zh-CN" dirty="0">
              <a:solidFill>
                <a:srgbClr val="FF0000"/>
              </a:solidFill>
            </a:endParaRPr>
          </a:p>
          <a:p>
            <a:pPr lvl="2"/>
            <a:r>
              <a:rPr kumimoji="1" lang="zh-CN" altLang="zh-CN" dirty="0">
                <a:solidFill>
                  <a:srgbClr val="0000FF"/>
                </a:solidFill>
                <a:latin typeface="华文新魏"/>
                <a:ea typeface="华文新魏"/>
                <a:cs typeface="华文新魏"/>
              </a:rPr>
              <a:t>散列表</a:t>
            </a:r>
            <a:r>
              <a:rPr kumimoji="1" lang="zh-CN" altLang="en-US" dirty="0">
                <a:latin typeface="华文新魏"/>
                <a:ea typeface="华文新魏"/>
                <a:cs typeface="华文新魏"/>
              </a:rPr>
              <a:t>实现快速</a:t>
            </a:r>
            <a:r>
              <a:rPr kumimoji="1" lang="zh-CN" altLang="zh-CN" dirty="0">
                <a:latin typeface="华文新魏"/>
                <a:ea typeface="华文新魏"/>
                <a:cs typeface="华文新魏"/>
              </a:rPr>
              <a:t>访问缓冲区，</a:t>
            </a:r>
            <a:r>
              <a:rPr kumimoji="1" lang="zh-CN" altLang="zh-CN" dirty="0">
                <a:solidFill>
                  <a:srgbClr val="FF0000"/>
                </a:solidFill>
                <a:latin typeface="华文新魏"/>
                <a:ea typeface="华文新魏"/>
                <a:cs typeface="华文新魏"/>
              </a:rPr>
              <a:t>散列数组的每个元素指向一个缓冲区链表</a:t>
            </a:r>
            <a:r>
              <a:rPr kumimoji="1" lang="zh-CN" altLang="zh-CN" dirty="0">
                <a:latin typeface="华文新魏"/>
                <a:ea typeface="华文新魏"/>
                <a:cs typeface="华文新魏"/>
              </a:rPr>
              <a:t>，把具有相同散列值的磁盘块链接在一起</a:t>
            </a:r>
            <a:endParaRPr kumimoji="1" lang="en-US" altLang="zh-CN" dirty="0">
              <a:latin typeface="华文新魏"/>
              <a:ea typeface="华文新魏"/>
              <a:cs typeface="华文新魏"/>
            </a:endParaRPr>
          </a:p>
          <a:p>
            <a:pPr lvl="2"/>
            <a:r>
              <a:rPr kumimoji="1" lang="zh-CN" altLang="zh-CN" dirty="0">
                <a:latin typeface="华文新魏"/>
                <a:ea typeface="华文新魏"/>
                <a:cs typeface="华文新魏"/>
              </a:rPr>
              <a:t>每个缓冲区链表都有一个</a:t>
            </a:r>
            <a:r>
              <a:rPr kumimoji="1" lang="zh-CN" altLang="zh-CN" dirty="0">
                <a:solidFill>
                  <a:srgbClr val="0000FF"/>
                </a:solidFill>
                <a:latin typeface="华文新魏"/>
                <a:ea typeface="华文新魏"/>
                <a:cs typeface="华文新魏"/>
              </a:rPr>
              <a:t>缓冲控制块</a:t>
            </a:r>
            <a:r>
              <a:rPr kumimoji="1" lang="zh-CN" altLang="zh-CN" dirty="0">
                <a:latin typeface="华文新魏"/>
                <a:ea typeface="华文新魏"/>
                <a:cs typeface="华文新魏"/>
              </a:rPr>
              <a:t>，包含如下信息</a:t>
            </a:r>
            <a:endParaRPr kumimoji="1" lang="en-US" altLang="zh-CN" dirty="0">
              <a:latin typeface="华文新魏"/>
              <a:ea typeface="华文新魏"/>
              <a:cs typeface="华文新魏"/>
            </a:endParaRPr>
          </a:p>
          <a:p>
            <a:pPr lvl="3"/>
            <a:r>
              <a:rPr kumimoji="1" lang="zh-CN" altLang="zh-CN" dirty="0">
                <a:latin typeface="华文新魏"/>
                <a:ea typeface="华文新魏"/>
                <a:cs typeface="华文新魏"/>
              </a:rPr>
              <a:t>逻辑设备号、磁盘块号、高速缓存虚拟地址、数据所属文件的文件描述符、数据在文件内的位移、缓冲区链接指针、空闲缓冲区指针、活动计数 、状态字等</a:t>
            </a:r>
            <a:endParaRPr kumimoji="1" lang="en-US" altLang="zh-CN" dirty="0">
              <a:latin typeface="华文新魏"/>
              <a:ea typeface="华文新魏"/>
              <a:cs typeface="华文新魏"/>
            </a:endParaRPr>
          </a:p>
          <a:p>
            <a:pPr lvl="1"/>
            <a:r>
              <a:rPr lang="zh-CN" altLang="en-US" dirty="0"/>
              <a:t>若</a:t>
            </a:r>
            <a:r>
              <a:rPr lang="zh-CN" altLang="zh-CN" dirty="0"/>
              <a:t>不在高速缓存中，</a:t>
            </a:r>
            <a:r>
              <a:rPr lang="zh-CN" altLang="en-US" dirty="0"/>
              <a:t>就</a:t>
            </a:r>
            <a:r>
              <a:rPr lang="zh-CN" altLang="zh-CN" dirty="0"/>
              <a:t>从</a:t>
            </a:r>
            <a:r>
              <a:rPr lang="zh-CN" altLang="zh-CN" dirty="0">
                <a:solidFill>
                  <a:srgbClr val="FF0000"/>
                </a:solidFill>
              </a:rPr>
              <a:t>磁盘读取数据</a:t>
            </a:r>
            <a:r>
              <a:rPr lang="zh-CN" altLang="en-US" dirty="0">
                <a:solidFill>
                  <a:srgbClr val="FF0000"/>
                </a:solidFill>
              </a:rPr>
              <a:t>并</a:t>
            </a:r>
            <a:r>
              <a:rPr lang="zh-CN" altLang="zh-CN" dirty="0">
                <a:solidFill>
                  <a:srgbClr val="FF0000"/>
                </a:solidFill>
              </a:rPr>
              <a:t>缓</a:t>
            </a:r>
            <a:r>
              <a:rPr lang="zh-CN" altLang="en-US" dirty="0">
                <a:solidFill>
                  <a:srgbClr val="FF0000"/>
                </a:solidFill>
              </a:rPr>
              <a:t>存</a:t>
            </a:r>
            <a:endParaRPr lang="en-US" altLang="zh-CN" dirty="0">
              <a:solidFill>
                <a:srgbClr val="FF0000"/>
              </a:solidFill>
            </a:endParaRPr>
          </a:p>
          <a:p>
            <a:pPr lvl="2"/>
            <a:r>
              <a:rPr lang="zh-CN" altLang="zh-CN" dirty="0">
                <a:latin typeface="华文新魏"/>
                <a:ea typeface="华文新魏"/>
                <a:cs typeface="华文新魏"/>
              </a:rPr>
              <a:t>系统</a:t>
            </a:r>
            <a:r>
              <a:rPr lang="zh-CN" altLang="en-US" dirty="0">
                <a:latin typeface="华文新魏"/>
                <a:ea typeface="华文新魏"/>
                <a:cs typeface="华文新魏"/>
              </a:rPr>
              <a:t>要</a:t>
            </a:r>
            <a:r>
              <a:rPr lang="zh-CN" altLang="zh-CN" dirty="0">
                <a:latin typeface="华文新魏"/>
                <a:ea typeface="华文新魏"/>
                <a:cs typeface="华文新魏"/>
              </a:rPr>
              <a:t>把尽可能多的数据保存在缓冲区高速缓存</a:t>
            </a:r>
            <a:endParaRPr lang="en-US" altLang="zh-CN" dirty="0">
              <a:latin typeface="华文新魏"/>
              <a:ea typeface="华文新魏"/>
              <a:cs typeface="华文新魏"/>
            </a:endParaRPr>
          </a:p>
          <a:p>
            <a:pPr lvl="2"/>
            <a:r>
              <a:rPr lang="zh-CN" altLang="zh-CN" dirty="0">
                <a:latin typeface="华文新魏"/>
                <a:ea typeface="华文新魏"/>
                <a:cs typeface="华文新魏"/>
              </a:rPr>
              <a:t>向</a:t>
            </a:r>
            <a:r>
              <a:rPr lang="zh-CN" altLang="zh-CN" dirty="0">
                <a:solidFill>
                  <a:srgbClr val="FF0000"/>
                </a:solidFill>
                <a:latin typeface="华文新魏"/>
                <a:ea typeface="华文新魏"/>
                <a:cs typeface="华文新魏"/>
              </a:rPr>
              <a:t>磁盘写入数据也暂存于数据缓冲区高速缓存中</a:t>
            </a:r>
            <a:r>
              <a:rPr lang="zh-CN" altLang="zh-CN" dirty="0">
                <a:latin typeface="华文新魏"/>
                <a:ea typeface="华文新魏"/>
                <a:cs typeface="华文新魏"/>
              </a:rPr>
              <a:t>，供回写磁盘前再次使用</a:t>
            </a:r>
            <a:endParaRPr lang="en-US" altLang="zh-CN" dirty="0">
              <a:latin typeface="华文新魏"/>
              <a:ea typeface="华文新魏"/>
              <a:cs typeface="华文新魏"/>
            </a:endParaRPr>
          </a:p>
          <a:p>
            <a:pPr lvl="2"/>
            <a:r>
              <a:rPr lang="zh-CN" altLang="zh-CN" dirty="0">
                <a:latin typeface="华文新魏"/>
                <a:ea typeface="华文新魏"/>
                <a:cs typeface="华文新魏"/>
              </a:rPr>
              <a:t>内核</a:t>
            </a:r>
            <a:r>
              <a:rPr lang="zh-CN" altLang="en-US" dirty="0">
                <a:latin typeface="华文新魏"/>
                <a:ea typeface="华文新魏"/>
                <a:cs typeface="华文新魏"/>
              </a:rPr>
              <a:t>需</a:t>
            </a:r>
            <a:r>
              <a:rPr lang="zh-CN" altLang="zh-CN" dirty="0">
                <a:latin typeface="华文新魏"/>
                <a:ea typeface="华文新魏"/>
                <a:cs typeface="华文新魏"/>
              </a:rPr>
              <a:t>判定数据是否需要回写，或是否很快就要被回写，</a:t>
            </a:r>
            <a:r>
              <a:rPr lang="zh-CN" altLang="zh-CN" dirty="0">
                <a:solidFill>
                  <a:srgbClr val="FF0000"/>
                </a:solidFill>
                <a:latin typeface="华文新魏"/>
                <a:ea typeface="华文新魏"/>
                <a:cs typeface="华文新魏"/>
              </a:rPr>
              <a:t>采用延迟写减少</a:t>
            </a:r>
            <a:r>
              <a:rPr lang="en-US" altLang="zh-CN" dirty="0">
                <a:solidFill>
                  <a:srgbClr val="FF0000"/>
                </a:solidFill>
                <a:latin typeface="华文新魏"/>
                <a:ea typeface="华文新魏"/>
                <a:cs typeface="华文新魏"/>
              </a:rPr>
              <a:t>I</a:t>
            </a:r>
            <a:r>
              <a:rPr lang="zh-CN" altLang="zh-CN" dirty="0">
                <a:solidFill>
                  <a:srgbClr val="FF0000"/>
                </a:solidFill>
                <a:latin typeface="华文新魏"/>
                <a:ea typeface="华文新魏"/>
                <a:cs typeface="华文新魏"/>
              </a:rPr>
              <a:t>/</a:t>
            </a:r>
            <a:r>
              <a:rPr lang="en-US" altLang="zh-CN" dirty="0">
                <a:solidFill>
                  <a:srgbClr val="FF0000"/>
                </a:solidFill>
                <a:latin typeface="华文新魏"/>
                <a:ea typeface="华文新魏"/>
                <a:cs typeface="华文新魏"/>
              </a:rPr>
              <a:t>O </a:t>
            </a:r>
            <a:r>
              <a:rPr lang="zh-CN" altLang="zh-CN" dirty="0">
                <a:solidFill>
                  <a:srgbClr val="FF0000"/>
                </a:solidFill>
                <a:latin typeface="华文新魏"/>
                <a:ea typeface="华文新魏"/>
                <a:cs typeface="华文新魏"/>
              </a:rPr>
              <a:t>操作</a:t>
            </a:r>
            <a:endParaRPr lang="en-US" altLang="zh-CN" dirty="0">
              <a:solidFill>
                <a:srgbClr val="FF0000"/>
              </a:solidFill>
              <a:latin typeface="华文新魏"/>
              <a:ea typeface="华文新魏"/>
              <a:cs typeface="华文新魏"/>
            </a:endParaRPr>
          </a:p>
          <a:p>
            <a:endParaRPr kumimoji="1" lang="zh-CN" altLang="en-US" dirty="0">
              <a:latin typeface="华文新魏"/>
              <a:cs typeface="华文新魏"/>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44</a:t>
            </a:fld>
            <a:endParaRPr lang="en-US" altLang="zh-CN" dirty="0"/>
          </a:p>
        </p:txBody>
      </p:sp>
    </p:spTree>
    <p:extLst>
      <p:ext uri="{BB962C8B-B14F-4D97-AF65-F5344CB8AC3E}">
        <p14:creationId xmlns:p14="http://schemas.microsoft.com/office/powerpoint/2010/main" val="2680109686"/>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latin typeface="华文新魏" charset="0"/>
                <a:ea typeface="华文新魏" charset="0"/>
                <a:cs typeface="华文新魏" charset="0"/>
              </a:rPr>
              <a:t>页高速缓存</a:t>
            </a:r>
            <a:r>
              <a:rPr lang="zh-CN" altLang="en-US" dirty="0">
                <a:latin typeface="华文新魏" charset="0"/>
                <a:ea typeface="华文新魏" charset="0"/>
                <a:cs typeface="华文新魏" charset="0"/>
              </a:rPr>
              <a:t>实现思想</a:t>
            </a:r>
            <a:endParaRPr kumimoji="1" lang="zh-CN" altLang="en-US" dirty="0"/>
          </a:p>
        </p:txBody>
      </p:sp>
      <p:sp>
        <p:nvSpPr>
          <p:cNvPr id="3" name="内容占位符 2"/>
          <p:cNvSpPr>
            <a:spLocks noGrp="1"/>
          </p:cNvSpPr>
          <p:nvPr>
            <p:ph idx="1"/>
          </p:nvPr>
        </p:nvSpPr>
        <p:spPr/>
        <p:txBody>
          <a:bodyPr/>
          <a:lstStyle/>
          <a:p>
            <a:pPr eaLnBrk="1" hangingPunct="1"/>
            <a:r>
              <a:rPr lang="zh-CN" altLang="zh-CN" dirty="0">
                <a:latin typeface="华文新魏" charset="0"/>
                <a:ea typeface="华文新魏" charset="0"/>
                <a:cs typeface="华文新魏" charset="0"/>
              </a:rPr>
              <a:t>当文件关闭或撤销时，</a:t>
            </a:r>
            <a:r>
              <a:rPr lang="zh-CN" altLang="zh-CN" dirty="0">
                <a:solidFill>
                  <a:srgbClr val="FF0000"/>
                </a:solidFill>
                <a:latin typeface="华文新魏" charset="0"/>
                <a:ea typeface="华文新魏" charset="0"/>
                <a:cs typeface="华文新魏" charset="0"/>
              </a:rPr>
              <a:t>释放和重用缓冲区</a:t>
            </a:r>
            <a:endParaRPr lang="en-US" altLang="zh-CN" dirty="0">
              <a:solidFill>
                <a:srgbClr val="FF0000"/>
              </a:solidFill>
              <a:latin typeface="华文新魏" charset="0"/>
              <a:ea typeface="华文新魏" charset="0"/>
              <a:cs typeface="华文新魏" charset="0"/>
            </a:endParaRPr>
          </a:p>
          <a:p>
            <a:pPr lvl="1" eaLnBrk="1" hangingPunct="1"/>
            <a:r>
              <a:rPr lang="zh-CN" altLang="zh-CN" dirty="0">
                <a:latin typeface="华文新魏" charset="0"/>
                <a:ea typeface="华文新魏" charset="0"/>
                <a:cs typeface="华文新魏" charset="0"/>
              </a:rPr>
              <a:t>可采用一定策略 （如</a:t>
            </a:r>
            <a:r>
              <a:rPr lang="en-US" altLang="zh-CN" dirty="0">
                <a:latin typeface="华文新魏" charset="0"/>
                <a:ea typeface="华文新魏" charset="0"/>
                <a:cs typeface="华文新魏" charset="0"/>
              </a:rPr>
              <a:t>LRU</a:t>
            </a:r>
            <a:r>
              <a:rPr lang="zh-CN" altLang="zh-CN" dirty="0">
                <a:latin typeface="华文新魏" charset="0"/>
                <a:ea typeface="华文新魏" charset="0"/>
                <a:cs typeface="华文新魏" charset="0"/>
              </a:rPr>
              <a:t>） 把单独的缓冲区链接在一起</a:t>
            </a:r>
            <a:endParaRPr lang="en-US" altLang="zh-CN" dirty="0">
              <a:latin typeface="华文新魏" charset="0"/>
              <a:ea typeface="华文新魏" charset="0"/>
              <a:cs typeface="华文新魏" charset="0"/>
            </a:endParaRPr>
          </a:p>
          <a:p>
            <a:pPr lvl="1" eaLnBrk="1" hangingPunct="1"/>
            <a:r>
              <a:rPr lang="zh-CN" altLang="zh-CN" dirty="0">
                <a:latin typeface="华文新魏" charset="0"/>
                <a:ea typeface="华文新魏" charset="0"/>
                <a:cs typeface="华文新魏" charset="0"/>
              </a:rPr>
              <a:t>最不可能被再次访问的缓冲区将被最先释放重用</a:t>
            </a:r>
            <a:endParaRPr lang="en-US" altLang="zh-CN" dirty="0">
              <a:latin typeface="华文新魏" charset="0"/>
              <a:ea typeface="华文新魏" charset="0"/>
              <a:cs typeface="华文新魏" charset="0"/>
            </a:endParaRPr>
          </a:p>
          <a:p>
            <a:pPr eaLnBrk="1" hangingPunct="1"/>
            <a:r>
              <a:rPr lang="zh-CN" altLang="zh-CN" dirty="0">
                <a:latin typeface="华文新魏" charset="0"/>
                <a:ea typeface="华文新魏" charset="0"/>
                <a:cs typeface="华文新魏" charset="0"/>
              </a:rPr>
              <a:t>提供高速缓存操作，为文件驱动程序实现读写文件数据</a:t>
            </a:r>
            <a:endParaRPr lang="en-US" altLang="zh-CN" dirty="0">
              <a:latin typeface="华文新魏" charset="0"/>
              <a:ea typeface="华文新魏" charset="0"/>
              <a:cs typeface="华文新魏" charset="0"/>
            </a:endParaRPr>
          </a:p>
          <a:p>
            <a:pPr lvl="1" eaLnBrk="1" hangingPunct="1"/>
            <a:r>
              <a:rPr lang="zh-CN" altLang="zh-CN" dirty="0">
                <a:latin typeface="华文新魏" charset="0"/>
                <a:ea typeface="华文新魏" charset="0"/>
                <a:cs typeface="华文新魏" charset="0"/>
              </a:rPr>
              <a:t>写缓存</a:t>
            </a:r>
            <a:endParaRPr lang="en-US" altLang="zh-CN" dirty="0">
              <a:latin typeface="华文新魏" charset="0"/>
              <a:ea typeface="华文新魏" charset="0"/>
              <a:cs typeface="华文新魏" charset="0"/>
            </a:endParaRPr>
          </a:p>
          <a:p>
            <a:pPr lvl="1" eaLnBrk="1" hangingPunct="1"/>
            <a:r>
              <a:rPr lang="zh-CN" altLang="zh-CN" dirty="0">
                <a:latin typeface="华文新魏" charset="0"/>
                <a:ea typeface="华文新魏" charset="0"/>
                <a:cs typeface="华文新魏" charset="0"/>
              </a:rPr>
              <a:t>延迟写缓存</a:t>
            </a:r>
            <a:endParaRPr lang="en-US" altLang="zh-CN" dirty="0">
              <a:latin typeface="华文新魏" charset="0"/>
              <a:ea typeface="华文新魏" charset="0"/>
              <a:cs typeface="华文新魏" charset="0"/>
            </a:endParaRPr>
          </a:p>
          <a:p>
            <a:pPr lvl="1" eaLnBrk="1" hangingPunct="1"/>
            <a:r>
              <a:rPr lang="zh-CN" altLang="zh-CN" dirty="0">
                <a:latin typeface="华文新魏" charset="0"/>
                <a:ea typeface="华文新魏" charset="0"/>
                <a:cs typeface="华文新魏" charset="0"/>
              </a:rPr>
              <a:t>读缓存</a:t>
            </a:r>
            <a:endParaRPr lang="en-US" altLang="zh-CN" dirty="0">
              <a:latin typeface="华文新魏" charset="0"/>
              <a:ea typeface="华文新魏" charset="0"/>
              <a:cs typeface="华文新魏" charset="0"/>
            </a:endParaRPr>
          </a:p>
          <a:p>
            <a:pPr lvl="1" eaLnBrk="1" hangingPunct="1"/>
            <a:r>
              <a:rPr lang="zh-CN" altLang="zh-CN" dirty="0">
                <a:latin typeface="华文新魏" charset="0"/>
                <a:ea typeface="华文新魏" charset="0"/>
                <a:cs typeface="华文新魏" charset="0"/>
              </a:rPr>
              <a:t>预读缓存等</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45</a:t>
            </a:fld>
            <a:endParaRPr lang="en-US" altLang="zh-CN" dirty="0"/>
          </a:p>
        </p:txBody>
      </p:sp>
    </p:spTree>
    <p:extLst>
      <p:ext uri="{BB962C8B-B14F-4D97-AF65-F5344CB8AC3E}">
        <p14:creationId xmlns:p14="http://schemas.microsoft.com/office/powerpoint/2010/main" val="4059865074"/>
      </p:ext>
    </p:extLst>
  </p:cSld>
  <p:clrMapOvr>
    <a:masterClrMapping/>
  </p:clrMapOvr>
  <p:transition spd="slow">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5154" name="Rectangle 2"/>
          <p:cNvSpPr>
            <a:spLocks noGrp="1" noChangeArrowheads="1"/>
          </p:cNvSpPr>
          <p:nvPr>
            <p:ph type="title"/>
          </p:nvPr>
        </p:nvSpPr>
        <p:spPr/>
        <p:txBody>
          <a:bodyPr/>
          <a:lstStyle/>
          <a:p>
            <a:r>
              <a:rPr lang="zh-CN" altLang="en-US" dirty="0"/>
              <a:t>内容提要</a:t>
            </a:r>
          </a:p>
        </p:txBody>
      </p:sp>
      <p:sp>
        <p:nvSpPr>
          <p:cNvPr id="945155" name="Rectangle 3"/>
          <p:cNvSpPr>
            <a:spLocks noGrp="1" noChangeArrowheads="1"/>
          </p:cNvSpPr>
          <p:nvPr>
            <p:ph type="body" idx="1"/>
          </p:nvPr>
        </p:nvSpPr>
        <p:spPr>
          <a:xfrm>
            <a:off x="179512" y="1201667"/>
            <a:ext cx="8919014" cy="5589587"/>
          </a:xfrm>
        </p:spPr>
        <p:txBody>
          <a:bodyPr/>
          <a:lstStyle/>
          <a:p>
            <a:pPr eaLnBrk="1" hangingPunct="1"/>
            <a:r>
              <a:rPr lang="en-US" altLang="zh-CN" dirty="0">
                <a:latin typeface="华文新魏" charset="0"/>
                <a:ea typeface="华文新魏" charset="0"/>
                <a:cs typeface="华文新魏" charset="0"/>
              </a:rPr>
              <a:t>I/O</a:t>
            </a:r>
            <a:r>
              <a:rPr lang="zh-CN" altLang="en-US" dirty="0">
                <a:latin typeface="华文新魏" charset="0"/>
                <a:ea typeface="华文新魏" charset="0"/>
                <a:cs typeface="华文新魏" charset="0"/>
              </a:rPr>
              <a:t>硬件原理 </a:t>
            </a:r>
            <a:endParaRPr lang="en-US" altLang="zh-CN" dirty="0">
              <a:latin typeface="华文新魏" charset="0"/>
              <a:ea typeface="华文新魏" charset="0"/>
              <a:cs typeface="华文新魏" charset="0"/>
            </a:endParaRPr>
          </a:p>
          <a:p>
            <a:pPr eaLnBrk="1" hangingPunct="1"/>
            <a:r>
              <a:rPr lang="en-US" altLang="zh-CN" dirty="0">
                <a:latin typeface="华文新魏" charset="0"/>
                <a:ea typeface="华文新魏" charset="0"/>
                <a:cs typeface="华文新魏" charset="0"/>
              </a:rPr>
              <a:t>I/O</a:t>
            </a:r>
            <a:r>
              <a:rPr lang="zh-CN" altLang="zh-CN" dirty="0">
                <a:latin typeface="华文新魏" charset="0"/>
                <a:ea typeface="华文新魏" charset="0"/>
                <a:cs typeface="华文新魏" charset="0"/>
              </a:rPr>
              <a:t>软件原理 </a:t>
            </a:r>
            <a:r>
              <a:rPr lang="zh-CN" altLang="en-US" dirty="0">
                <a:latin typeface="华文新魏" charset="0"/>
                <a:ea typeface="华文新魏" charset="0"/>
                <a:cs typeface="华文新魏" charset="0"/>
              </a:rPr>
              <a:t> </a:t>
            </a:r>
            <a:endParaRPr lang="en-US" altLang="zh-CN" dirty="0">
              <a:latin typeface="华文新魏" charset="0"/>
              <a:ea typeface="华文新魏" charset="0"/>
              <a:cs typeface="华文新魏" charset="0"/>
            </a:endParaRPr>
          </a:p>
          <a:p>
            <a:pPr eaLnBrk="1" hangingPunct="1"/>
            <a:r>
              <a:rPr lang="zh-CN" altLang="en-US" dirty="0">
                <a:latin typeface="华文新魏" charset="0"/>
                <a:ea typeface="华文新魏" charset="0"/>
                <a:cs typeface="华文新魏" charset="0"/>
              </a:rPr>
              <a:t>缓冲技术</a:t>
            </a:r>
            <a:endParaRPr lang="en-US" altLang="zh-CN" dirty="0">
              <a:latin typeface="华文新魏" charset="0"/>
              <a:ea typeface="华文新魏" charset="0"/>
              <a:cs typeface="华文新魏" charset="0"/>
            </a:endParaRPr>
          </a:p>
          <a:p>
            <a:pPr eaLnBrk="1" hangingPunct="1"/>
            <a:r>
              <a:rPr lang="zh-CN" altLang="en-US" dirty="0">
                <a:solidFill>
                  <a:srgbClr val="FF0000"/>
                </a:solidFill>
                <a:latin typeface="华文新魏" charset="0"/>
                <a:ea typeface="华文新魏" charset="0"/>
                <a:cs typeface="华文新魏" charset="0"/>
              </a:rPr>
              <a:t>驱动调度技术</a:t>
            </a:r>
            <a:endParaRPr lang="en-US" altLang="zh-CN" dirty="0">
              <a:solidFill>
                <a:srgbClr val="FF0000"/>
              </a:solidFill>
              <a:latin typeface="华文新魏" charset="0"/>
              <a:ea typeface="华文新魏" charset="0"/>
              <a:cs typeface="华文新魏" charset="0"/>
            </a:endParaRPr>
          </a:p>
          <a:p>
            <a:pPr lvl="1" eaLnBrk="1" hangingPunct="1"/>
            <a:r>
              <a:rPr lang="zh-CN" altLang="en-US" dirty="0">
                <a:solidFill>
                  <a:srgbClr val="0000FF"/>
                </a:solidFill>
                <a:latin typeface="华文新魏" charset="0"/>
                <a:ea typeface="华文新魏" charset="0"/>
                <a:cs typeface="华文新魏" charset="0"/>
              </a:rPr>
              <a:t>存储设备的物理结构 </a:t>
            </a:r>
          </a:p>
          <a:p>
            <a:pPr lvl="1" eaLnBrk="1" hangingPunct="1"/>
            <a:r>
              <a:rPr lang="zh-CN" altLang="en-US" dirty="0">
                <a:solidFill>
                  <a:srgbClr val="0000FF"/>
                </a:solidFill>
                <a:latin typeface="华文新魏" charset="0"/>
                <a:ea typeface="华文新魏" charset="0"/>
                <a:cs typeface="华文新魏" charset="0"/>
              </a:rPr>
              <a:t>循环排序 </a:t>
            </a:r>
          </a:p>
          <a:p>
            <a:pPr lvl="1" eaLnBrk="1" hangingPunct="1"/>
            <a:r>
              <a:rPr lang="zh-CN" altLang="en-US" dirty="0">
                <a:solidFill>
                  <a:srgbClr val="0000FF"/>
                </a:solidFill>
                <a:latin typeface="华文新魏" charset="0"/>
                <a:ea typeface="华文新魏" charset="0"/>
                <a:cs typeface="华文新魏" charset="0"/>
              </a:rPr>
              <a:t>优化分布</a:t>
            </a:r>
          </a:p>
          <a:p>
            <a:pPr lvl="1" eaLnBrk="1" hangingPunct="1"/>
            <a:r>
              <a:rPr lang="zh-CN" altLang="en-US" dirty="0">
                <a:solidFill>
                  <a:srgbClr val="0000FF"/>
                </a:solidFill>
                <a:latin typeface="华文新魏" charset="0"/>
                <a:ea typeface="华文新魏" charset="0"/>
                <a:cs typeface="华文新魏" charset="0"/>
              </a:rPr>
              <a:t>搜查定位 </a:t>
            </a:r>
          </a:p>
          <a:p>
            <a:pPr lvl="1" eaLnBrk="1" hangingPunct="1"/>
            <a:r>
              <a:rPr lang="zh-CN" altLang="en-US" dirty="0">
                <a:solidFill>
                  <a:srgbClr val="0000FF"/>
                </a:solidFill>
                <a:latin typeface="华文新魏" charset="0"/>
                <a:ea typeface="华文新魏" charset="0"/>
                <a:cs typeface="华文新魏" charset="0"/>
              </a:rPr>
              <a:t>提高磁盘</a:t>
            </a:r>
            <a:r>
              <a:rPr lang="en-US" altLang="zh-CN" dirty="0">
                <a:solidFill>
                  <a:srgbClr val="0000FF"/>
                </a:solidFill>
                <a:latin typeface="华文新魏" charset="0"/>
                <a:ea typeface="华文新魏" charset="0"/>
                <a:cs typeface="华文新魏" charset="0"/>
              </a:rPr>
              <a:t>I/O</a:t>
            </a:r>
            <a:r>
              <a:rPr lang="zh-CN" altLang="en-US" dirty="0">
                <a:solidFill>
                  <a:srgbClr val="0000FF"/>
                </a:solidFill>
                <a:latin typeface="华文新魏" charset="0"/>
                <a:ea typeface="华文新魏" charset="0"/>
                <a:cs typeface="华文新魏" charset="0"/>
              </a:rPr>
              <a:t>速度的方法</a:t>
            </a:r>
            <a:endParaRPr lang="en-US" altLang="zh-CN" dirty="0">
              <a:solidFill>
                <a:srgbClr val="0000FF"/>
              </a:solidFill>
              <a:latin typeface="华文新魏" charset="0"/>
              <a:ea typeface="华文新魏" charset="0"/>
              <a:cs typeface="华文新魏" charset="0"/>
            </a:endParaRPr>
          </a:p>
          <a:p>
            <a:pPr lvl="1" eaLnBrk="1" hangingPunct="1"/>
            <a:r>
              <a:rPr lang="en-US" altLang="zh-CN" dirty="0">
                <a:solidFill>
                  <a:srgbClr val="0000FF"/>
                </a:solidFill>
                <a:latin typeface="华文新魏" charset="0"/>
                <a:ea typeface="华文新魏" charset="0"/>
                <a:cs typeface="华文新魏" charset="0"/>
              </a:rPr>
              <a:t>Linux</a:t>
            </a:r>
            <a:r>
              <a:rPr lang="zh-CN" altLang="zh-CN" dirty="0">
                <a:solidFill>
                  <a:srgbClr val="0000FF"/>
                </a:solidFill>
                <a:latin typeface="华文新魏" charset="0"/>
                <a:ea typeface="华文新魏" charset="0"/>
                <a:cs typeface="华文新魏" charset="0"/>
              </a:rPr>
              <a:t>磁盘</a:t>
            </a:r>
            <a:r>
              <a:rPr lang="en-US" altLang="zh-CN" dirty="0">
                <a:solidFill>
                  <a:srgbClr val="0000FF"/>
                </a:solidFill>
                <a:latin typeface="华文新魏" charset="0"/>
                <a:ea typeface="华文新魏" charset="0"/>
                <a:cs typeface="华文新魏" charset="0"/>
              </a:rPr>
              <a:t>I/O</a:t>
            </a:r>
            <a:r>
              <a:rPr lang="zh-CN" altLang="zh-CN" dirty="0">
                <a:solidFill>
                  <a:srgbClr val="0000FF"/>
                </a:solidFill>
                <a:latin typeface="华文新魏" charset="0"/>
                <a:ea typeface="华文新魏" charset="0"/>
                <a:cs typeface="华文新魏" charset="0"/>
              </a:rPr>
              <a:t>调度程序</a:t>
            </a:r>
            <a:endParaRPr lang="en-US" altLang="zh-CN" dirty="0">
              <a:latin typeface="华文新魏" charset="0"/>
              <a:ea typeface="华文新魏" charset="0"/>
              <a:cs typeface="华文新魏" charset="0"/>
            </a:endParaRPr>
          </a:p>
          <a:p>
            <a:pPr eaLnBrk="1" hangingPunct="1"/>
            <a:r>
              <a:rPr lang="zh-CN" altLang="en-US" dirty="0">
                <a:latin typeface="华文新魏" charset="0"/>
                <a:ea typeface="华文新魏" charset="0"/>
                <a:cs typeface="华文新魏" charset="0"/>
              </a:rPr>
              <a:t>设备分配</a:t>
            </a:r>
            <a:endParaRPr lang="en-US" altLang="zh-CN" dirty="0">
              <a:latin typeface="华文新魏" charset="0"/>
              <a:ea typeface="华文新魏" charset="0"/>
              <a:cs typeface="华文新魏" charset="0"/>
            </a:endParaRPr>
          </a:p>
          <a:p>
            <a:pPr eaLnBrk="1" hangingPunct="1"/>
            <a:r>
              <a:rPr lang="zh-CN" altLang="en-US" dirty="0">
                <a:latin typeface="华文新魏" charset="0"/>
                <a:ea typeface="华文新魏" charset="0"/>
                <a:cs typeface="华文新魏" charset="0"/>
              </a:rPr>
              <a:t>虚拟设备</a:t>
            </a:r>
            <a:endParaRPr lang="en-US" altLang="zh-CN" dirty="0">
              <a:latin typeface="华文新魏" charset="0"/>
              <a:ea typeface="华文新魏" charset="0"/>
              <a:cs typeface="华文新魏" charset="0"/>
            </a:endParaRPr>
          </a:p>
          <a:p>
            <a:pPr eaLnBrk="1" hangingPunct="1"/>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设备管理</a:t>
            </a:r>
          </a:p>
        </p:txBody>
      </p:sp>
      <p:sp>
        <p:nvSpPr>
          <p:cNvPr id="5" name="灯片编号占位符 3"/>
          <p:cNvSpPr txBox="1">
            <a:spLocks/>
          </p:cNvSpPr>
          <p:nvPr/>
        </p:nvSpPr>
        <p:spPr>
          <a:xfrm>
            <a:off x="8594104" y="6428184"/>
            <a:ext cx="586408" cy="457200"/>
          </a:xfrm>
          <a:prstGeom prst="rect">
            <a:avLst/>
          </a:prstGeom>
        </p:spPr>
        <p:txBody>
          <a:bodyPr/>
          <a:lstStyle>
            <a:defPPr>
              <a:defRPr lang="zh-CN"/>
            </a:defPPr>
            <a:lvl1pPr algn="ctr" rtl="0" fontAlgn="base">
              <a:spcBef>
                <a:spcPct val="0"/>
              </a:spcBef>
              <a:spcAft>
                <a:spcPct val="0"/>
              </a:spcAft>
              <a:defRPr b="1" kern="1200">
                <a:solidFill>
                  <a:srgbClr val="0000CC"/>
                </a:solidFill>
                <a:latin typeface="Times New Roman" pitchFamily="18" charset="0"/>
                <a:ea typeface="宋体" pitchFamily="2" charset="-122"/>
                <a:cs typeface="Times New Roman" pitchFamily="18" charset="0"/>
              </a:defRPr>
            </a:lvl1pPr>
            <a:lvl2pPr marL="457200" algn="ctr"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a:lstStyle>
          <a:p>
            <a:fld id="{0AB11684-9828-47C5-9468-249943CD0552}" type="slidenum">
              <a:rPr lang="en-US" altLang="zh-CN" smtClean="0"/>
              <a:pPr/>
              <a:t>46</a:t>
            </a:fld>
            <a:endParaRPr lang="en-US" altLang="zh-CN" dirty="0"/>
          </a:p>
        </p:txBody>
      </p:sp>
    </p:spTree>
    <p:extLst>
      <p:ext uri="{BB962C8B-B14F-4D97-AF65-F5344CB8AC3E}">
        <p14:creationId xmlns:p14="http://schemas.microsoft.com/office/powerpoint/2010/main" val="2787338745"/>
      </p:ext>
    </p:extLst>
  </p:cSld>
  <p:clrMapOvr>
    <a:masterClrMapping/>
  </p:clrMapOvr>
  <p:transition spd="slow">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latin typeface="华文新魏" charset="0"/>
                <a:ea typeface="华文新魏" charset="0"/>
                <a:cs typeface="华文新魏" charset="0"/>
              </a:rPr>
              <a:t> </a:t>
            </a:r>
            <a:r>
              <a:rPr lang="zh-CN" altLang="en-US" dirty="0">
                <a:latin typeface="华文新魏" charset="0"/>
                <a:ea typeface="华文新魏" charset="0"/>
                <a:cs typeface="华文新魏" charset="0"/>
              </a:rPr>
              <a:t>驱动调度技术</a:t>
            </a:r>
            <a:endParaRPr kumimoji="1" lang="zh-CN" altLang="en-US" dirty="0"/>
          </a:p>
        </p:txBody>
      </p:sp>
      <p:sp>
        <p:nvSpPr>
          <p:cNvPr id="3" name="内容占位符 2"/>
          <p:cNvSpPr>
            <a:spLocks noGrp="1"/>
          </p:cNvSpPr>
          <p:nvPr>
            <p:ph idx="1"/>
          </p:nvPr>
        </p:nvSpPr>
        <p:spPr/>
        <p:txBody>
          <a:bodyPr/>
          <a:lstStyle/>
          <a:p>
            <a:pPr algn="just" eaLnBrk="1" hangingPunct="1"/>
            <a:r>
              <a:rPr lang="zh-CN" altLang="en-US" dirty="0">
                <a:latin typeface="华文新魏" charset="0"/>
                <a:ea typeface="华文新魏" charset="0"/>
                <a:cs typeface="华文新魏" charset="0"/>
              </a:rPr>
              <a:t>驱动调度</a:t>
            </a:r>
            <a:endParaRPr lang="en-US" altLang="zh-CN" dirty="0">
              <a:latin typeface="华文新魏" charset="0"/>
              <a:ea typeface="华文新魏" charset="0"/>
              <a:cs typeface="华文新魏" charset="0"/>
            </a:endParaRPr>
          </a:p>
          <a:p>
            <a:pPr lvl="1" algn="just" eaLnBrk="1" hangingPunct="1"/>
            <a:r>
              <a:rPr lang="zh-CN" altLang="zh-CN" dirty="0"/>
              <a:t>在繁重的</a:t>
            </a:r>
            <a:r>
              <a:rPr lang="en-US" altLang="zh-CN" dirty="0"/>
              <a:t>I/O</a:t>
            </a:r>
            <a:r>
              <a:rPr lang="zh-CN" altLang="zh-CN" dirty="0"/>
              <a:t>负载下，同时会有若干传输请求</a:t>
            </a:r>
            <a:r>
              <a:rPr lang="zh-CN" altLang="en-US" dirty="0"/>
              <a:t>到达</a:t>
            </a:r>
            <a:r>
              <a:rPr lang="zh-CN" altLang="zh-CN" dirty="0"/>
              <a:t>并等待处理，系统必须采用一种</a:t>
            </a:r>
            <a:r>
              <a:rPr lang="zh-CN" altLang="zh-CN" dirty="0">
                <a:solidFill>
                  <a:srgbClr val="FF0000"/>
                </a:solidFill>
              </a:rPr>
              <a:t>调度策略</a:t>
            </a:r>
            <a:r>
              <a:rPr lang="zh-CN" altLang="zh-CN" dirty="0"/>
              <a:t>，能够按最佳次序执行要求访问的诸多请求</a:t>
            </a:r>
            <a:endParaRPr lang="en-US" altLang="zh-CN" dirty="0">
              <a:latin typeface="华文新魏" charset="0"/>
              <a:ea typeface="华文新魏" charset="0"/>
              <a:cs typeface="华文新魏" charset="0"/>
            </a:endParaRPr>
          </a:p>
          <a:p>
            <a:pPr algn="just" eaLnBrk="1" hangingPunct="1"/>
            <a:r>
              <a:rPr lang="zh-CN" altLang="en-US" dirty="0">
                <a:latin typeface="华文新魏" charset="0"/>
                <a:ea typeface="华文新魏" charset="0"/>
                <a:cs typeface="华文新魏" charset="0"/>
              </a:rPr>
              <a:t>驱动调度功能</a:t>
            </a:r>
            <a:endParaRPr lang="en-US" altLang="zh-CN" dirty="0">
              <a:latin typeface="华文新魏" charset="0"/>
              <a:ea typeface="华文新魏" charset="0"/>
              <a:cs typeface="华文新魏" charset="0"/>
            </a:endParaRPr>
          </a:p>
          <a:p>
            <a:pPr lvl="1" algn="just" eaLnBrk="1" hangingPunct="1"/>
            <a:r>
              <a:rPr lang="zh-CN" altLang="en-US" dirty="0">
                <a:latin typeface="华文新魏" charset="0"/>
                <a:ea typeface="华文新魏" charset="0"/>
                <a:cs typeface="华文新魏" charset="0"/>
              </a:rPr>
              <a:t>能减少为若干个</a:t>
            </a:r>
            <a:r>
              <a:rPr lang="en-US" altLang="zh-CN" dirty="0">
                <a:latin typeface="华文新魏" charset="0"/>
                <a:ea typeface="华文新魏" charset="0"/>
                <a:cs typeface="华文新魏" charset="0"/>
              </a:rPr>
              <a:t>I/O</a:t>
            </a:r>
            <a:r>
              <a:rPr lang="zh-CN" altLang="en-US" dirty="0">
                <a:latin typeface="华文新魏" charset="0"/>
                <a:ea typeface="华文新魏" charset="0"/>
                <a:cs typeface="华文新魏" charset="0"/>
              </a:rPr>
              <a:t>请求服务</a:t>
            </a:r>
            <a:r>
              <a:rPr lang="zh-CN" altLang="en-US" dirty="0">
                <a:solidFill>
                  <a:srgbClr val="FF0000"/>
                </a:solidFill>
                <a:latin typeface="华文新魏" charset="0"/>
                <a:ea typeface="华文新魏" charset="0"/>
                <a:cs typeface="华文新魏" charset="0"/>
              </a:rPr>
              <a:t>所需的总时间</a:t>
            </a:r>
            <a:r>
              <a:rPr lang="zh-CN" altLang="en-US" dirty="0">
                <a:latin typeface="华文新魏" charset="0"/>
                <a:ea typeface="华文新魏" charset="0"/>
                <a:cs typeface="华文新魏" charset="0"/>
              </a:rPr>
              <a:t>，提高</a:t>
            </a:r>
            <a:r>
              <a:rPr lang="zh-CN" altLang="en-US" dirty="0">
                <a:solidFill>
                  <a:srgbClr val="FF0000"/>
                </a:solidFill>
                <a:latin typeface="华文新魏" charset="0"/>
                <a:ea typeface="华文新魏" charset="0"/>
                <a:cs typeface="华文新魏" charset="0"/>
              </a:rPr>
              <a:t>系统效率</a:t>
            </a:r>
            <a:endParaRPr lang="en-US" altLang="zh-CN" dirty="0">
              <a:solidFill>
                <a:srgbClr val="FF0000"/>
              </a:solidFill>
              <a:latin typeface="华文新魏" charset="0"/>
              <a:ea typeface="华文新魏" charset="0"/>
              <a:cs typeface="华文新魏" charset="0"/>
            </a:endParaRPr>
          </a:p>
          <a:p>
            <a:pPr algn="just" eaLnBrk="1" hangingPunct="1"/>
            <a:r>
              <a:rPr lang="zh-CN" altLang="en-US" dirty="0">
                <a:latin typeface="华文新魏" charset="0"/>
                <a:ea typeface="华文新魏" charset="0"/>
                <a:cs typeface="华文新魏" charset="0"/>
              </a:rPr>
              <a:t>访问速度影响因素</a:t>
            </a:r>
            <a:endParaRPr lang="en-US" altLang="zh-CN" dirty="0">
              <a:latin typeface="华文新魏" charset="0"/>
              <a:ea typeface="华文新魏" charset="0"/>
              <a:cs typeface="华文新魏" charset="0"/>
            </a:endParaRPr>
          </a:p>
          <a:p>
            <a:pPr lvl="1" algn="just" eaLnBrk="1" hangingPunct="1"/>
            <a:r>
              <a:rPr lang="en-US" altLang="zh-CN" dirty="0">
                <a:latin typeface="华文新魏" charset="0"/>
                <a:ea typeface="华文新魏" charset="0"/>
                <a:cs typeface="华文新魏" charset="0"/>
              </a:rPr>
              <a:t>I/O</a:t>
            </a:r>
            <a:r>
              <a:rPr lang="zh-CN" altLang="en-US" dirty="0">
                <a:latin typeface="华文新魏" charset="0"/>
                <a:ea typeface="华文新魏" charset="0"/>
                <a:cs typeface="华文新魏" charset="0"/>
              </a:rPr>
              <a:t>请求的</a:t>
            </a:r>
            <a:r>
              <a:rPr lang="zh-CN" altLang="en-US" dirty="0">
                <a:solidFill>
                  <a:srgbClr val="0000FF"/>
                </a:solidFill>
                <a:latin typeface="华文新魏" charset="0"/>
                <a:ea typeface="华文新魏" charset="0"/>
                <a:cs typeface="华文新魏" charset="0"/>
              </a:rPr>
              <a:t>优化排序</a:t>
            </a:r>
            <a:endParaRPr lang="en-US" altLang="zh-CN" dirty="0">
              <a:solidFill>
                <a:srgbClr val="0000FF"/>
              </a:solidFill>
              <a:latin typeface="华文新魏" charset="0"/>
              <a:ea typeface="华文新魏" charset="0"/>
              <a:cs typeface="华文新魏" charset="0"/>
            </a:endParaRPr>
          </a:p>
          <a:p>
            <a:pPr lvl="1" algn="just" eaLnBrk="1" hangingPunct="1"/>
            <a:r>
              <a:rPr lang="zh-CN" altLang="en-US" dirty="0">
                <a:latin typeface="华文新魏" charset="0"/>
                <a:ea typeface="华文新魏" charset="0"/>
                <a:cs typeface="华文新魏" charset="0"/>
              </a:rPr>
              <a:t>信息在辅助存储器上的</a:t>
            </a:r>
            <a:r>
              <a:rPr lang="zh-CN" altLang="en-US" dirty="0">
                <a:solidFill>
                  <a:srgbClr val="0000FF"/>
                </a:solidFill>
                <a:latin typeface="华文新魏" charset="0"/>
                <a:ea typeface="华文新魏" charset="0"/>
                <a:cs typeface="华文新魏" charset="0"/>
              </a:rPr>
              <a:t>排列方式</a:t>
            </a:r>
            <a:endParaRPr lang="en-US" altLang="zh-CN" dirty="0">
              <a:solidFill>
                <a:srgbClr val="0000FF"/>
              </a:solidFill>
              <a:latin typeface="华文新魏" charset="0"/>
              <a:ea typeface="华文新魏" charset="0"/>
              <a:cs typeface="华文新魏" charset="0"/>
            </a:endParaRPr>
          </a:p>
          <a:p>
            <a:pPr lvl="1" algn="just" eaLnBrk="1" hangingPunct="1"/>
            <a:r>
              <a:rPr lang="zh-CN" altLang="en-US" dirty="0">
                <a:latin typeface="华文新魏" charset="0"/>
                <a:ea typeface="华文新魏" charset="0"/>
                <a:cs typeface="华文新魏" charset="0"/>
              </a:rPr>
              <a:t>存储空间</a:t>
            </a:r>
            <a:r>
              <a:rPr lang="zh-CN" altLang="en-US" dirty="0">
                <a:solidFill>
                  <a:srgbClr val="0000FF"/>
                </a:solidFill>
                <a:latin typeface="华文新魏" charset="0"/>
                <a:ea typeface="华文新魏" charset="0"/>
                <a:cs typeface="华文新魏" charset="0"/>
              </a:rPr>
              <a:t>分配方法</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47</a:t>
            </a:fld>
            <a:endParaRPr lang="en-US" altLang="zh-CN" dirty="0"/>
          </a:p>
        </p:txBody>
      </p:sp>
    </p:spTree>
    <p:extLst>
      <p:ext uri="{BB962C8B-B14F-4D97-AF65-F5344CB8AC3E}">
        <p14:creationId xmlns:p14="http://schemas.microsoft.com/office/powerpoint/2010/main" val="188664096"/>
      </p:ext>
    </p:ext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8" name="Group 4"/>
          <p:cNvGrpSpPr>
            <a:grpSpLocks/>
          </p:cNvGrpSpPr>
          <p:nvPr/>
        </p:nvGrpSpPr>
        <p:grpSpPr bwMode="auto">
          <a:xfrm>
            <a:off x="1066800" y="3657600"/>
            <a:ext cx="7226300" cy="1981200"/>
            <a:chOff x="2016" y="11430"/>
            <a:chExt cx="8610" cy="2184"/>
          </a:xfrm>
        </p:grpSpPr>
        <p:sp>
          <p:nvSpPr>
            <p:cNvPr id="16389" name="Text Box 5"/>
            <p:cNvSpPr txBox="1">
              <a:spLocks noChangeArrowheads="1"/>
            </p:cNvSpPr>
            <p:nvPr/>
          </p:nvSpPr>
          <p:spPr bwMode="auto">
            <a:xfrm>
              <a:off x="2016" y="12366"/>
              <a:ext cx="420" cy="1248"/>
            </a:xfrm>
            <a:prstGeom prst="rect">
              <a:avLst/>
            </a:prstGeom>
            <a:solidFill>
              <a:schemeClr val="accent1"/>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900">
                  <a:solidFill>
                    <a:srgbClr val="00FA00"/>
                  </a:solidFill>
                  <a:latin typeface="华文新魏" charset="0"/>
                  <a:ea typeface="华文新魏" charset="0"/>
                  <a:cs typeface="华文新魏" charset="0"/>
                </a:rPr>
                <a:t>■</a:t>
              </a:r>
            </a:p>
            <a:p>
              <a:pPr algn="ctr"/>
              <a:r>
                <a:rPr kumimoji="0" lang="zh-CN" altLang="en-US" sz="1800">
                  <a:solidFill>
                    <a:srgbClr val="00FA00"/>
                  </a:solidFill>
                  <a:latin typeface="华文新魏" charset="0"/>
                  <a:ea typeface="华文新魏" charset="0"/>
                  <a:cs typeface="华文新魏" charset="0"/>
                </a:rPr>
                <a:t>始点</a:t>
              </a:r>
            </a:p>
          </p:txBody>
        </p:sp>
        <p:sp>
          <p:nvSpPr>
            <p:cNvPr id="16390" name="Text Box 6"/>
            <p:cNvSpPr txBox="1">
              <a:spLocks noChangeArrowheads="1"/>
            </p:cNvSpPr>
            <p:nvPr/>
          </p:nvSpPr>
          <p:spPr bwMode="auto">
            <a:xfrm>
              <a:off x="2436" y="12366"/>
              <a:ext cx="630" cy="1248"/>
            </a:xfrm>
            <a:prstGeom prst="rect">
              <a:avLst/>
            </a:prstGeom>
            <a:solidFill>
              <a:schemeClr val="accent1"/>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800">
                  <a:solidFill>
                    <a:srgbClr val="00FA00"/>
                  </a:solidFill>
                  <a:latin typeface="华文新魏" charset="0"/>
                  <a:ea typeface="华文新魏" charset="0"/>
                  <a:cs typeface="华文新魏" charset="0"/>
                </a:rPr>
                <a:t>块</a:t>
              </a:r>
            </a:p>
            <a:p>
              <a:pPr algn="ctr"/>
              <a:endParaRPr kumimoji="0" lang="zh-CN" altLang="en-US" sz="1800">
                <a:solidFill>
                  <a:srgbClr val="00FA00"/>
                </a:solidFill>
                <a:latin typeface="华文新魏" charset="0"/>
                <a:ea typeface="华文新魏" charset="0"/>
                <a:cs typeface="华文新魏" charset="0"/>
              </a:endParaRPr>
            </a:p>
            <a:p>
              <a:pPr algn="ctr"/>
              <a:r>
                <a:rPr kumimoji="0" lang="en-US" altLang="zh-CN" sz="1800">
                  <a:solidFill>
                    <a:srgbClr val="00FA00"/>
                  </a:solidFill>
                  <a:latin typeface="华文新魏" charset="0"/>
                  <a:ea typeface="华文新魏" charset="0"/>
                  <a:cs typeface="华文新魏" charset="0"/>
                </a:rPr>
                <a:t>1</a:t>
              </a:r>
            </a:p>
          </p:txBody>
        </p:sp>
        <p:sp>
          <p:nvSpPr>
            <p:cNvPr id="16391" name="Text Box 7"/>
            <p:cNvSpPr txBox="1">
              <a:spLocks noChangeArrowheads="1"/>
            </p:cNvSpPr>
            <p:nvPr/>
          </p:nvSpPr>
          <p:spPr bwMode="auto">
            <a:xfrm>
              <a:off x="3066" y="12366"/>
              <a:ext cx="315" cy="1248"/>
            </a:xfrm>
            <a:prstGeom prst="rect">
              <a:avLst/>
            </a:prstGeom>
            <a:solidFill>
              <a:schemeClr val="accent1"/>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800" dirty="0">
                  <a:solidFill>
                    <a:srgbClr val="00FA00"/>
                  </a:solidFill>
                  <a:latin typeface="华文新魏" charset="0"/>
                  <a:ea typeface="华文新魏" charset="0"/>
                  <a:cs typeface="华文新魏" charset="0"/>
                </a:rPr>
                <a:t>间</a:t>
              </a:r>
            </a:p>
            <a:p>
              <a:pPr algn="ctr"/>
              <a:endParaRPr kumimoji="0" lang="zh-CN" altLang="en-US" sz="1800" dirty="0">
                <a:solidFill>
                  <a:srgbClr val="00FA00"/>
                </a:solidFill>
                <a:latin typeface="华文新魏" charset="0"/>
                <a:ea typeface="华文新魏" charset="0"/>
                <a:cs typeface="华文新魏" charset="0"/>
              </a:endParaRPr>
            </a:p>
            <a:p>
              <a:pPr algn="ctr"/>
              <a:r>
                <a:rPr kumimoji="0" lang="zh-CN" altLang="en-US" sz="1800" dirty="0">
                  <a:solidFill>
                    <a:srgbClr val="00FA00"/>
                  </a:solidFill>
                  <a:latin typeface="华文新魏" charset="0"/>
                  <a:ea typeface="华文新魏" charset="0"/>
                  <a:cs typeface="华文新魏" charset="0"/>
                </a:rPr>
                <a:t>隙</a:t>
              </a:r>
            </a:p>
          </p:txBody>
        </p:sp>
        <p:sp>
          <p:nvSpPr>
            <p:cNvPr id="16392" name="Text Box 8"/>
            <p:cNvSpPr txBox="1">
              <a:spLocks noChangeArrowheads="1"/>
            </p:cNvSpPr>
            <p:nvPr/>
          </p:nvSpPr>
          <p:spPr bwMode="auto">
            <a:xfrm>
              <a:off x="3381" y="12366"/>
              <a:ext cx="630" cy="1248"/>
            </a:xfrm>
            <a:prstGeom prst="rect">
              <a:avLst/>
            </a:prstGeom>
            <a:solidFill>
              <a:schemeClr val="accent1"/>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800">
                  <a:solidFill>
                    <a:srgbClr val="00FA00"/>
                  </a:solidFill>
                  <a:latin typeface="华文新魏" charset="0"/>
                  <a:ea typeface="华文新魏" charset="0"/>
                  <a:cs typeface="华文新魏" charset="0"/>
                </a:rPr>
                <a:t>块</a:t>
              </a:r>
            </a:p>
            <a:p>
              <a:pPr algn="ctr"/>
              <a:endParaRPr kumimoji="0" lang="zh-CN" altLang="en-US" sz="1800">
                <a:solidFill>
                  <a:srgbClr val="00FA00"/>
                </a:solidFill>
                <a:latin typeface="华文新魏" charset="0"/>
                <a:ea typeface="华文新魏" charset="0"/>
                <a:cs typeface="华文新魏" charset="0"/>
              </a:endParaRPr>
            </a:p>
            <a:p>
              <a:pPr algn="ctr"/>
              <a:r>
                <a:rPr kumimoji="0" lang="en-US" altLang="zh-CN" sz="1800">
                  <a:solidFill>
                    <a:srgbClr val="00FA00"/>
                  </a:solidFill>
                  <a:latin typeface="华文新魏" charset="0"/>
                  <a:ea typeface="华文新魏" charset="0"/>
                  <a:cs typeface="华文新魏" charset="0"/>
                </a:rPr>
                <a:t>2</a:t>
              </a:r>
            </a:p>
          </p:txBody>
        </p:sp>
        <p:sp>
          <p:nvSpPr>
            <p:cNvPr id="16393" name="Text Box 9"/>
            <p:cNvSpPr txBox="1">
              <a:spLocks noChangeArrowheads="1"/>
            </p:cNvSpPr>
            <p:nvPr/>
          </p:nvSpPr>
          <p:spPr bwMode="auto">
            <a:xfrm>
              <a:off x="4011" y="12366"/>
              <a:ext cx="315" cy="1248"/>
            </a:xfrm>
            <a:prstGeom prst="rect">
              <a:avLst/>
            </a:prstGeom>
            <a:solidFill>
              <a:schemeClr val="accent1"/>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800">
                  <a:solidFill>
                    <a:srgbClr val="00FA00"/>
                  </a:solidFill>
                  <a:latin typeface="华文新魏" charset="0"/>
                  <a:ea typeface="华文新魏" charset="0"/>
                  <a:cs typeface="华文新魏" charset="0"/>
                </a:rPr>
                <a:t>间</a:t>
              </a:r>
            </a:p>
            <a:p>
              <a:pPr algn="ctr"/>
              <a:endParaRPr kumimoji="0" lang="zh-CN" altLang="en-US" sz="1800">
                <a:solidFill>
                  <a:srgbClr val="00FA00"/>
                </a:solidFill>
                <a:latin typeface="华文新魏" charset="0"/>
                <a:ea typeface="华文新魏" charset="0"/>
                <a:cs typeface="华文新魏" charset="0"/>
              </a:endParaRPr>
            </a:p>
            <a:p>
              <a:pPr algn="ctr"/>
              <a:r>
                <a:rPr kumimoji="0" lang="zh-CN" altLang="en-US" sz="1800">
                  <a:solidFill>
                    <a:srgbClr val="00FA00"/>
                  </a:solidFill>
                  <a:latin typeface="华文新魏" charset="0"/>
                  <a:ea typeface="华文新魏" charset="0"/>
                  <a:cs typeface="华文新魏" charset="0"/>
                </a:rPr>
                <a:t>隙</a:t>
              </a:r>
            </a:p>
          </p:txBody>
        </p:sp>
        <p:sp>
          <p:nvSpPr>
            <p:cNvPr id="16394" name="Text Box 10"/>
            <p:cNvSpPr txBox="1">
              <a:spLocks noChangeArrowheads="1"/>
            </p:cNvSpPr>
            <p:nvPr/>
          </p:nvSpPr>
          <p:spPr bwMode="auto">
            <a:xfrm>
              <a:off x="4326" y="12366"/>
              <a:ext cx="630" cy="1248"/>
            </a:xfrm>
            <a:prstGeom prst="rect">
              <a:avLst/>
            </a:prstGeom>
            <a:solidFill>
              <a:schemeClr val="accent1"/>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800">
                  <a:solidFill>
                    <a:srgbClr val="00FA00"/>
                  </a:solidFill>
                  <a:latin typeface="华文新魏" charset="0"/>
                  <a:ea typeface="华文新魏" charset="0"/>
                  <a:cs typeface="华文新魏" charset="0"/>
                </a:rPr>
                <a:t>块</a:t>
              </a:r>
            </a:p>
            <a:p>
              <a:pPr algn="ctr"/>
              <a:endParaRPr kumimoji="0" lang="zh-CN" altLang="en-US" sz="1800">
                <a:solidFill>
                  <a:srgbClr val="00FA00"/>
                </a:solidFill>
                <a:latin typeface="华文新魏" charset="0"/>
                <a:ea typeface="华文新魏" charset="0"/>
                <a:cs typeface="华文新魏" charset="0"/>
              </a:endParaRPr>
            </a:p>
            <a:p>
              <a:pPr algn="ctr"/>
              <a:r>
                <a:rPr kumimoji="0" lang="en-US" altLang="zh-CN" sz="1800">
                  <a:solidFill>
                    <a:srgbClr val="00FA00"/>
                  </a:solidFill>
                  <a:latin typeface="华文新魏" charset="0"/>
                  <a:ea typeface="华文新魏" charset="0"/>
                  <a:cs typeface="华文新魏" charset="0"/>
                </a:rPr>
                <a:t>3</a:t>
              </a:r>
            </a:p>
          </p:txBody>
        </p:sp>
        <p:sp>
          <p:nvSpPr>
            <p:cNvPr id="16395" name="Text Box 11"/>
            <p:cNvSpPr txBox="1">
              <a:spLocks noChangeArrowheads="1"/>
            </p:cNvSpPr>
            <p:nvPr/>
          </p:nvSpPr>
          <p:spPr bwMode="auto">
            <a:xfrm>
              <a:off x="4956" y="12366"/>
              <a:ext cx="315" cy="1248"/>
            </a:xfrm>
            <a:prstGeom prst="rect">
              <a:avLst/>
            </a:prstGeom>
            <a:solidFill>
              <a:schemeClr val="accent1"/>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800">
                  <a:solidFill>
                    <a:srgbClr val="00FA00"/>
                  </a:solidFill>
                  <a:latin typeface="华文新魏" charset="0"/>
                  <a:ea typeface="华文新魏" charset="0"/>
                  <a:cs typeface="华文新魏" charset="0"/>
                </a:rPr>
                <a:t>间</a:t>
              </a:r>
            </a:p>
            <a:p>
              <a:pPr algn="ctr"/>
              <a:endParaRPr kumimoji="0" lang="zh-CN" altLang="en-US" sz="1800">
                <a:solidFill>
                  <a:srgbClr val="00FA00"/>
                </a:solidFill>
                <a:latin typeface="华文新魏" charset="0"/>
                <a:ea typeface="华文新魏" charset="0"/>
                <a:cs typeface="华文新魏" charset="0"/>
              </a:endParaRPr>
            </a:p>
            <a:p>
              <a:pPr algn="ctr"/>
              <a:r>
                <a:rPr kumimoji="0" lang="zh-CN" altLang="en-US" sz="1800">
                  <a:solidFill>
                    <a:srgbClr val="00FA00"/>
                  </a:solidFill>
                  <a:latin typeface="华文新魏" charset="0"/>
                  <a:ea typeface="华文新魏" charset="0"/>
                  <a:cs typeface="华文新魏" charset="0"/>
                </a:rPr>
                <a:t>隙</a:t>
              </a:r>
            </a:p>
          </p:txBody>
        </p:sp>
        <p:sp>
          <p:nvSpPr>
            <p:cNvPr id="16396" name="Text Box 12"/>
            <p:cNvSpPr txBox="1">
              <a:spLocks noChangeArrowheads="1"/>
            </p:cNvSpPr>
            <p:nvPr/>
          </p:nvSpPr>
          <p:spPr bwMode="auto">
            <a:xfrm>
              <a:off x="6951" y="12366"/>
              <a:ext cx="630" cy="1248"/>
            </a:xfrm>
            <a:prstGeom prst="rect">
              <a:avLst/>
            </a:prstGeom>
            <a:solidFill>
              <a:schemeClr val="accent1"/>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800">
                  <a:solidFill>
                    <a:srgbClr val="00FA00"/>
                  </a:solidFill>
                  <a:latin typeface="华文新魏" charset="0"/>
                  <a:ea typeface="华文新魏" charset="0"/>
                  <a:cs typeface="华文新魏" charset="0"/>
                </a:rPr>
                <a:t>块</a:t>
              </a:r>
            </a:p>
            <a:p>
              <a:pPr algn="ctr"/>
              <a:endParaRPr kumimoji="0" lang="zh-CN" altLang="en-US" sz="1800">
                <a:solidFill>
                  <a:srgbClr val="00FA00"/>
                </a:solidFill>
                <a:latin typeface="华文新魏" charset="0"/>
                <a:ea typeface="华文新魏" charset="0"/>
                <a:cs typeface="华文新魏" charset="0"/>
              </a:endParaRPr>
            </a:p>
            <a:p>
              <a:pPr algn="ctr"/>
              <a:r>
                <a:rPr kumimoji="0" lang="en-US" altLang="zh-CN" sz="1800">
                  <a:solidFill>
                    <a:srgbClr val="00FA00"/>
                  </a:solidFill>
                  <a:latin typeface="华文新魏" charset="0"/>
                  <a:ea typeface="华文新魏" charset="0"/>
                  <a:cs typeface="华文新魏" charset="0"/>
                </a:rPr>
                <a:t>i</a:t>
              </a:r>
            </a:p>
          </p:txBody>
        </p:sp>
        <p:sp>
          <p:nvSpPr>
            <p:cNvPr id="16397" name="Text Box 13"/>
            <p:cNvSpPr txBox="1">
              <a:spLocks noChangeArrowheads="1"/>
            </p:cNvSpPr>
            <p:nvPr/>
          </p:nvSpPr>
          <p:spPr bwMode="auto">
            <a:xfrm>
              <a:off x="7581" y="12366"/>
              <a:ext cx="315" cy="1248"/>
            </a:xfrm>
            <a:prstGeom prst="rect">
              <a:avLst/>
            </a:prstGeom>
            <a:solidFill>
              <a:schemeClr val="accent1"/>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800">
                  <a:solidFill>
                    <a:srgbClr val="00FA00"/>
                  </a:solidFill>
                  <a:latin typeface="华文新魏" charset="0"/>
                  <a:ea typeface="华文新魏" charset="0"/>
                  <a:cs typeface="华文新魏" charset="0"/>
                </a:rPr>
                <a:t>间</a:t>
              </a:r>
            </a:p>
            <a:p>
              <a:pPr algn="ctr"/>
              <a:endParaRPr kumimoji="0" lang="zh-CN" altLang="en-US" sz="1800">
                <a:solidFill>
                  <a:srgbClr val="00FA00"/>
                </a:solidFill>
                <a:latin typeface="华文新魏" charset="0"/>
                <a:ea typeface="华文新魏" charset="0"/>
                <a:cs typeface="华文新魏" charset="0"/>
              </a:endParaRPr>
            </a:p>
            <a:p>
              <a:pPr algn="ctr"/>
              <a:r>
                <a:rPr kumimoji="0" lang="zh-CN" altLang="en-US" sz="1800">
                  <a:solidFill>
                    <a:srgbClr val="00FA00"/>
                  </a:solidFill>
                  <a:latin typeface="华文新魏" charset="0"/>
                  <a:ea typeface="华文新魏" charset="0"/>
                  <a:cs typeface="华文新魏" charset="0"/>
                </a:rPr>
                <a:t>隙</a:t>
              </a:r>
            </a:p>
          </p:txBody>
        </p:sp>
        <p:sp>
          <p:nvSpPr>
            <p:cNvPr id="16398" name="Text Box 14"/>
            <p:cNvSpPr txBox="1">
              <a:spLocks noChangeArrowheads="1"/>
            </p:cNvSpPr>
            <p:nvPr/>
          </p:nvSpPr>
          <p:spPr bwMode="auto">
            <a:xfrm>
              <a:off x="7896" y="12366"/>
              <a:ext cx="630" cy="1248"/>
            </a:xfrm>
            <a:prstGeom prst="rect">
              <a:avLst/>
            </a:prstGeom>
            <a:solidFill>
              <a:schemeClr val="accent1"/>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800">
                  <a:solidFill>
                    <a:srgbClr val="00FA00"/>
                  </a:solidFill>
                  <a:latin typeface="华文新魏" charset="0"/>
                  <a:ea typeface="华文新魏" charset="0"/>
                  <a:cs typeface="华文新魏" charset="0"/>
                </a:rPr>
                <a:t>块</a:t>
              </a:r>
            </a:p>
            <a:p>
              <a:pPr algn="ctr"/>
              <a:endParaRPr kumimoji="0" lang="zh-CN" altLang="en-US" sz="1800">
                <a:solidFill>
                  <a:srgbClr val="00FA00"/>
                </a:solidFill>
                <a:latin typeface="华文新魏" charset="0"/>
                <a:ea typeface="华文新魏" charset="0"/>
                <a:cs typeface="华文新魏" charset="0"/>
              </a:endParaRPr>
            </a:p>
            <a:p>
              <a:pPr algn="ctr"/>
              <a:r>
                <a:rPr kumimoji="0" lang="en-US" altLang="zh-CN" sz="1800">
                  <a:solidFill>
                    <a:srgbClr val="00FA00"/>
                  </a:solidFill>
                  <a:latin typeface="华文新魏" charset="0"/>
                  <a:ea typeface="华文新魏" charset="0"/>
                  <a:cs typeface="华文新魏" charset="0"/>
                </a:rPr>
                <a:t>i+1</a:t>
              </a:r>
            </a:p>
          </p:txBody>
        </p:sp>
        <p:sp>
          <p:nvSpPr>
            <p:cNvPr id="16399" name="Text Box 15"/>
            <p:cNvSpPr txBox="1">
              <a:spLocks noChangeArrowheads="1"/>
            </p:cNvSpPr>
            <p:nvPr/>
          </p:nvSpPr>
          <p:spPr bwMode="auto">
            <a:xfrm>
              <a:off x="10206" y="12366"/>
              <a:ext cx="420" cy="1248"/>
            </a:xfrm>
            <a:prstGeom prst="rect">
              <a:avLst/>
            </a:prstGeom>
            <a:solidFill>
              <a:schemeClr val="accent1"/>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900">
                  <a:solidFill>
                    <a:srgbClr val="00FA00"/>
                  </a:solidFill>
                  <a:latin typeface="华文新魏" charset="0"/>
                  <a:ea typeface="华文新魏" charset="0"/>
                  <a:cs typeface="华文新魏" charset="0"/>
                </a:rPr>
                <a:t>■</a:t>
              </a:r>
            </a:p>
            <a:p>
              <a:pPr algn="ctr"/>
              <a:r>
                <a:rPr kumimoji="0" lang="zh-CN" altLang="en-US" sz="1800">
                  <a:solidFill>
                    <a:srgbClr val="00FA00"/>
                  </a:solidFill>
                  <a:latin typeface="华文新魏" charset="0"/>
                  <a:ea typeface="华文新魏" charset="0"/>
                  <a:cs typeface="华文新魏" charset="0"/>
                </a:rPr>
                <a:t>末点</a:t>
              </a:r>
            </a:p>
          </p:txBody>
        </p:sp>
        <p:sp>
          <p:nvSpPr>
            <p:cNvPr id="16400" name="Text Box 16"/>
            <p:cNvSpPr txBox="1">
              <a:spLocks noChangeArrowheads="1"/>
            </p:cNvSpPr>
            <p:nvPr/>
          </p:nvSpPr>
          <p:spPr bwMode="auto">
            <a:xfrm>
              <a:off x="5271" y="12366"/>
              <a:ext cx="1680" cy="1248"/>
            </a:xfrm>
            <a:prstGeom prst="rect">
              <a:avLst/>
            </a:prstGeom>
            <a:solidFill>
              <a:schemeClr val="accent1"/>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endParaRPr kumimoji="0" lang="en-US" altLang="zh-CN" sz="900">
                <a:solidFill>
                  <a:srgbClr val="00FA00"/>
                </a:solidFill>
                <a:latin typeface="华文新魏" charset="0"/>
                <a:ea typeface="华文新魏" charset="0"/>
                <a:cs typeface="华文新魏" charset="0"/>
              </a:endParaRPr>
            </a:p>
            <a:p>
              <a:pPr algn="ctr"/>
              <a:r>
                <a:rPr kumimoji="0" lang="en-US" altLang="zh-CN" sz="1800">
                  <a:solidFill>
                    <a:srgbClr val="00FA00"/>
                  </a:solidFill>
                  <a:ea typeface="华文新魏" charset="0"/>
                  <a:cs typeface="华文新魏" charset="0"/>
                </a:rPr>
                <a:t>…</a:t>
              </a:r>
              <a:r>
                <a:rPr kumimoji="0" lang="en-US" altLang="zh-CN" sz="1800">
                  <a:solidFill>
                    <a:srgbClr val="00FA00"/>
                  </a:solidFill>
                  <a:latin typeface="华文新魏" charset="0"/>
                  <a:ea typeface="华文新魏" charset="0"/>
                  <a:cs typeface="华文新魏" charset="0"/>
                </a:rPr>
                <a:t> </a:t>
              </a:r>
              <a:r>
                <a:rPr kumimoji="0" lang="en-US" altLang="zh-CN" sz="1800">
                  <a:solidFill>
                    <a:srgbClr val="00FA00"/>
                  </a:solidFill>
                  <a:ea typeface="华文新魏" charset="0"/>
                  <a:cs typeface="华文新魏" charset="0"/>
                </a:rPr>
                <a:t>…</a:t>
              </a:r>
              <a:endParaRPr kumimoji="0" lang="en-US" altLang="zh-CN" sz="1800">
                <a:solidFill>
                  <a:srgbClr val="00FA00"/>
                </a:solidFill>
                <a:latin typeface="华文新魏" charset="0"/>
                <a:ea typeface="华文新魏" charset="0"/>
                <a:cs typeface="华文新魏" charset="0"/>
              </a:endParaRPr>
            </a:p>
          </p:txBody>
        </p:sp>
        <p:sp>
          <p:nvSpPr>
            <p:cNvPr id="16401" name="Text Box 17"/>
            <p:cNvSpPr txBox="1">
              <a:spLocks noChangeArrowheads="1"/>
            </p:cNvSpPr>
            <p:nvPr/>
          </p:nvSpPr>
          <p:spPr bwMode="auto">
            <a:xfrm>
              <a:off x="8526" y="12366"/>
              <a:ext cx="1680" cy="1248"/>
            </a:xfrm>
            <a:prstGeom prst="rect">
              <a:avLst/>
            </a:prstGeom>
            <a:solidFill>
              <a:schemeClr val="accent1"/>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endParaRPr kumimoji="0" lang="en-US" altLang="zh-CN" sz="1800" b="1">
                <a:solidFill>
                  <a:srgbClr val="00FA00"/>
                </a:solidFill>
                <a:latin typeface="华文新魏" charset="0"/>
                <a:ea typeface="华文新魏" charset="0"/>
                <a:cs typeface="华文新魏" charset="0"/>
              </a:endParaRPr>
            </a:p>
            <a:p>
              <a:pPr algn="ctr"/>
              <a:r>
                <a:rPr kumimoji="0" lang="en-US" altLang="zh-CN" sz="1800">
                  <a:solidFill>
                    <a:srgbClr val="00FA00"/>
                  </a:solidFill>
                  <a:ea typeface="华文新魏" charset="0"/>
                  <a:cs typeface="华文新魏" charset="0"/>
                </a:rPr>
                <a:t>…</a:t>
              </a:r>
              <a:r>
                <a:rPr kumimoji="0" lang="en-US" altLang="zh-CN" sz="1800">
                  <a:solidFill>
                    <a:srgbClr val="00FA00"/>
                  </a:solidFill>
                  <a:latin typeface="华文新魏" charset="0"/>
                  <a:ea typeface="华文新魏" charset="0"/>
                  <a:cs typeface="华文新魏" charset="0"/>
                </a:rPr>
                <a:t> </a:t>
              </a:r>
              <a:r>
                <a:rPr kumimoji="0" lang="en-US" altLang="zh-CN" sz="1800">
                  <a:solidFill>
                    <a:srgbClr val="00FA00"/>
                  </a:solidFill>
                  <a:ea typeface="华文新魏" charset="0"/>
                  <a:cs typeface="华文新魏" charset="0"/>
                </a:rPr>
                <a:t>…</a:t>
              </a:r>
              <a:endParaRPr kumimoji="0" lang="en-US" altLang="zh-CN" sz="1800">
                <a:solidFill>
                  <a:srgbClr val="00FA00"/>
                </a:solidFill>
                <a:latin typeface="华文新魏" charset="0"/>
                <a:ea typeface="华文新魏" charset="0"/>
                <a:cs typeface="华文新魏" charset="0"/>
              </a:endParaRPr>
            </a:p>
          </p:txBody>
        </p:sp>
        <p:sp>
          <p:nvSpPr>
            <p:cNvPr id="16402" name="AutoShape 18"/>
            <p:cNvSpPr>
              <a:spLocks noChangeArrowheads="1"/>
            </p:cNvSpPr>
            <p:nvPr/>
          </p:nvSpPr>
          <p:spPr bwMode="auto">
            <a:xfrm>
              <a:off x="3486" y="12054"/>
              <a:ext cx="420" cy="312"/>
            </a:xfrm>
            <a:prstGeom prst="flowChartMerge">
              <a:avLst/>
            </a:prstGeom>
            <a:solidFill>
              <a:schemeClr val="accent1"/>
            </a:solidFill>
            <a:ln w="19050">
              <a:solidFill>
                <a:srgbClr val="000000"/>
              </a:solidFill>
              <a:miter lim="800000"/>
              <a:headEnd/>
              <a:tailEnd/>
            </a:ln>
          </p:spPr>
          <p:txBody>
            <a:bodyPr anchor="ctr" anchorCtr="1"/>
            <a:lstStyle/>
            <a:p>
              <a:endParaRPr lang="zh-CN" altLang="en-US">
                <a:solidFill>
                  <a:srgbClr val="00FA00"/>
                </a:solidFill>
              </a:endParaRPr>
            </a:p>
          </p:txBody>
        </p:sp>
        <p:sp>
          <p:nvSpPr>
            <p:cNvPr id="16403" name="Text Box 19"/>
            <p:cNvSpPr txBox="1">
              <a:spLocks noChangeArrowheads="1"/>
            </p:cNvSpPr>
            <p:nvPr/>
          </p:nvSpPr>
          <p:spPr bwMode="auto">
            <a:xfrm>
              <a:off x="3486" y="11430"/>
              <a:ext cx="6510" cy="468"/>
            </a:xfrm>
            <a:prstGeom prst="rect">
              <a:avLst/>
            </a:prstGeom>
            <a:solidFill>
              <a:schemeClr val="accent1"/>
            </a:solidFill>
            <a:ln>
              <a:noFill/>
            </a:ln>
            <a:extLst>
              <a:ext uri="{91240B29-F687-4f45-9708-019B960494DF}">
                <a14:hiddenLine xmlns:a14="http://schemas.microsoft.com/office/drawing/2010/main" xmlns="" w="19050">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zh-CN" altLang="en-US" sz="2000" dirty="0">
                  <a:solidFill>
                    <a:srgbClr val="00FA00"/>
                  </a:solidFill>
                  <a:latin typeface="华文新魏" charset="0"/>
                  <a:ea typeface="华文新魏" charset="0"/>
                  <a:cs typeface="华文新魏" charset="0"/>
                </a:rPr>
                <a:t>磁头</a:t>
              </a:r>
              <a:r>
                <a:rPr kumimoji="0" lang="en-US" altLang="zh-CN" sz="2000" dirty="0">
                  <a:solidFill>
                    <a:srgbClr val="00FA00"/>
                  </a:solidFill>
                  <a:latin typeface="华文新魏" charset="0"/>
                  <a:ea typeface="华文新魏" charset="0"/>
                  <a:cs typeface="华文新魏" charset="0"/>
                </a:rPr>
                <a:t>(</a:t>
              </a:r>
              <a:r>
                <a:rPr kumimoji="0" lang="zh-CN" altLang="en-US" sz="2000" dirty="0">
                  <a:solidFill>
                    <a:srgbClr val="00FA00"/>
                  </a:solidFill>
                  <a:latin typeface="华文新魏" charset="0"/>
                  <a:ea typeface="华文新魏" charset="0"/>
                  <a:cs typeface="华文新魏" charset="0"/>
                </a:rPr>
                <a:t>正走</a:t>
              </a:r>
              <a:r>
                <a:rPr kumimoji="0" lang="en-US" altLang="zh-CN" sz="2000" dirty="0">
                  <a:solidFill>
                    <a:srgbClr val="00FA00"/>
                  </a:solidFill>
                  <a:latin typeface="华文新魏" charset="0"/>
                  <a:ea typeface="华文新魏" charset="0"/>
                  <a:cs typeface="华文新魏" charset="0"/>
                </a:rPr>
                <a:t>,</a:t>
              </a:r>
              <a:r>
                <a:rPr kumimoji="0" lang="zh-CN" altLang="en-US" sz="2000" dirty="0">
                  <a:solidFill>
                    <a:srgbClr val="00FA00"/>
                  </a:solidFill>
                  <a:latin typeface="华文新魏" charset="0"/>
                  <a:ea typeface="华文新魏" charset="0"/>
                  <a:cs typeface="华文新魏" charset="0"/>
                </a:rPr>
                <a:t>反走</a:t>
              </a:r>
              <a:r>
                <a:rPr kumimoji="0" lang="en-US" altLang="zh-CN" sz="2000" dirty="0">
                  <a:solidFill>
                    <a:srgbClr val="00FA00"/>
                  </a:solidFill>
                  <a:latin typeface="华文新魏" charset="0"/>
                  <a:ea typeface="华文新魏" charset="0"/>
                  <a:cs typeface="华文新魏" charset="0"/>
                </a:rPr>
                <a:t>,</a:t>
              </a:r>
              <a:r>
                <a:rPr kumimoji="0" lang="zh-CN" altLang="en-US" sz="2000" dirty="0">
                  <a:solidFill>
                    <a:srgbClr val="00FA00"/>
                  </a:solidFill>
                  <a:latin typeface="华文新魏" charset="0"/>
                  <a:ea typeface="华文新魏" charset="0"/>
                  <a:cs typeface="华文新魏" charset="0"/>
                </a:rPr>
                <a:t>正读</a:t>
              </a:r>
              <a:r>
                <a:rPr kumimoji="0" lang="en-US" altLang="zh-CN" sz="2000" dirty="0">
                  <a:solidFill>
                    <a:srgbClr val="00FA00"/>
                  </a:solidFill>
                  <a:latin typeface="华文新魏" charset="0"/>
                  <a:ea typeface="华文新魏" charset="0"/>
                  <a:cs typeface="华文新魏" charset="0"/>
                </a:rPr>
                <a:t>,</a:t>
              </a:r>
              <a:r>
                <a:rPr kumimoji="0" lang="zh-CN" altLang="en-US" sz="2000" dirty="0">
                  <a:solidFill>
                    <a:srgbClr val="00FA00"/>
                  </a:solidFill>
                  <a:latin typeface="华文新魏" charset="0"/>
                  <a:ea typeface="华文新魏" charset="0"/>
                  <a:cs typeface="华文新魏" charset="0"/>
                </a:rPr>
                <a:t>反读</a:t>
              </a:r>
              <a:r>
                <a:rPr kumimoji="0" lang="en-US" altLang="zh-CN" sz="2000" dirty="0">
                  <a:solidFill>
                    <a:srgbClr val="00FA00"/>
                  </a:solidFill>
                  <a:latin typeface="华文新魏" charset="0"/>
                  <a:ea typeface="华文新魏" charset="0"/>
                  <a:cs typeface="华文新魏" charset="0"/>
                </a:rPr>
                <a:t>,</a:t>
              </a:r>
              <a:r>
                <a:rPr kumimoji="0" lang="zh-CN" altLang="en-US" sz="2000" dirty="0">
                  <a:solidFill>
                    <a:srgbClr val="00FA00"/>
                  </a:solidFill>
                  <a:latin typeface="华文新魏" charset="0"/>
                  <a:ea typeface="华文新魏" charset="0"/>
                  <a:cs typeface="华文新魏" charset="0"/>
                </a:rPr>
                <a:t>正写</a:t>
              </a:r>
              <a:r>
                <a:rPr kumimoji="0" lang="en-US" altLang="zh-CN" sz="2000" dirty="0">
                  <a:solidFill>
                    <a:srgbClr val="00FA00"/>
                  </a:solidFill>
                  <a:latin typeface="华文新魏" charset="0"/>
                  <a:ea typeface="华文新魏" charset="0"/>
                  <a:cs typeface="华文新魏" charset="0"/>
                </a:rPr>
                <a:t>,</a:t>
              </a:r>
              <a:r>
                <a:rPr kumimoji="0" lang="zh-CN" altLang="en-US" sz="2000" dirty="0">
                  <a:solidFill>
                    <a:srgbClr val="00FA00"/>
                  </a:solidFill>
                  <a:latin typeface="华文新魏" charset="0"/>
                  <a:ea typeface="华文新魏" charset="0"/>
                  <a:cs typeface="华文新魏" charset="0"/>
                </a:rPr>
                <a:t>反写</a:t>
              </a:r>
              <a:r>
                <a:rPr kumimoji="0" lang="en-US" altLang="zh-CN" sz="2000" dirty="0">
                  <a:solidFill>
                    <a:srgbClr val="00FA00"/>
                  </a:solidFill>
                  <a:latin typeface="华文新魏" charset="0"/>
                  <a:ea typeface="华文新魏" charset="0"/>
                  <a:cs typeface="华文新魏" charset="0"/>
                </a:rPr>
                <a:t>,</a:t>
              </a:r>
              <a:r>
                <a:rPr kumimoji="0" lang="zh-CN" altLang="en-US" sz="2000" dirty="0">
                  <a:solidFill>
                    <a:srgbClr val="00FA00"/>
                  </a:solidFill>
                  <a:latin typeface="华文新魏" charset="0"/>
                  <a:ea typeface="华文新魏" charset="0"/>
                  <a:cs typeface="华文新魏" charset="0"/>
                </a:rPr>
                <a:t>倒带</a:t>
              </a:r>
              <a:r>
                <a:rPr kumimoji="0" lang="en-US" altLang="zh-CN" sz="2000" dirty="0">
                  <a:solidFill>
                    <a:srgbClr val="00FA00"/>
                  </a:solidFill>
                  <a:latin typeface="华文新魏" charset="0"/>
                  <a:ea typeface="华文新魏" charset="0"/>
                  <a:cs typeface="华文新魏" charset="0"/>
                </a:rPr>
                <a:t>)</a:t>
              </a:r>
            </a:p>
          </p:txBody>
        </p:sp>
      </p:gr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存储设备的物理结构</a:t>
            </a:r>
            <a:endParaRPr kumimoji="1" lang="zh-CN" altLang="en-US" dirty="0"/>
          </a:p>
        </p:txBody>
      </p:sp>
      <p:sp>
        <p:nvSpPr>
          <p:cNvPr id="3" name="内容占位符 2"/>
          <p:cNvSpPr>
            <a:spLocks noGrp="1"/>
          </p:cNvSpPr>
          <p:nvPr>
            <p:ph idx="1"/>
          </p:nvPr>
        </p:nvSpPr>
        <p:spPr/>
        <p:txBody>
          <a:bodyPr/>
          <a:lstStyle/>
          <a:p>
            <a:pPr eaLnBrk="1" hangingPunct="1"/>
            <a:r>
              <a:rPr lang="zh-CN" altLang="en-US" dirty="0">
                <a:solidFill>
                  <a:srgbClr val="0000FF"/>
                </a:solidFill>
                <a:latin typeface="华文新魏" charset="0"/>
                <a:ea typeface="华文新魏" charset="0"/>
                <a:cs typeface="华文新魏" charset="0"/>
              </a:rPr>
              <a:t>顺序存取存储设备</a:t>
            </a:r>
            <a:endParaRPr lang="en-US" altLang="zh-CN" dirty="0">
              <a:solidFill>
                <a:srgbClr val="0000FF"/>
              </a:solidFill>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严格</a:t>
            </a:r>
            <a:r>
              <a:rPr lang="zh-CN" altLang="en-US" dirty="0">
                <a:solidFill>
                  <a:srgbClr val="FF0000"/>
                </a:solidFill>
                <a:latin typeface="华文新魏" charset="0"/>
                <a:ea typeface="华文新魏" charset="0"/>
                <a:cs typeface="华文新魏" charset="0"/>
              </a:rPr>
              <a:t>依赖信息的物理位置</a:t>
            </a:r>
            <a:r>
              <a:rPr lang="zh-CN" altLang="en-US" dirty="0">
                <a:latin typeface="华文新魏" charset="0"/>
                <a:ea typeface="华文新魏" charset="0"/>
                <a:cs typeface="华文新魏" charset="0"/>
              </a:rPr>
              <a:t>进行定位和读写的存储设备 </a:t>
            </a:r>
          </a:p>
          <a:p>
            <a:pPr lvl="1" eaLnBrk="1" hangingPunct="1"/>
            <a:r>
              <a:rPr lang="zh-CN" altLang="en-US" dirty="0">
                <a:latin typeface="华文新魏" charset="0"/>
                <a:ea typeface="华文新魏" charset="0"/>
                <a:cs typeface="华文新魏" charset="0"/>
              </a:rPr>
              <a:t>具有存储容量大、稳定可靠、卷可装卸和便于保存等优点 </a:t>
            </a:r>
          </a:p>
          <a:p>
            <a:endParaRPr kumimoji="1" lang="zh-CN" altLang="en-US" dirty="0"/>
          </a:p>
        </p:txBody>
      </p:sp>
      <p:sp>
        <p:nvSpPr>
          <p:cNvPr id="20"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48</a:t>
            </a:fld>
            <a:endParaRPr lang="en-US" altLang="zh-CN" dirty="0"/>
          </a:p>
        </p:txBody>
      </p:sp>
    </p:spTree>
    <p:extLst>
      <p:ext uri="{BB962C8B-B14F-4D97-AF65-F5344CB8AC3E}">
        <p14:creationId xmlns:p14="http://schemas.microsoft.com/office/powerpoint/2010/main" val="2831997808"/>
      </p:ext>
    </p:extLst>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eaLnBrk="1" hangingPunct="1"/>
            <a:r>
              <a:rPr lang="zh-CN" altLang="zh-CN" dirty="0">
                <a:solidFill>
                  <a:srgbClr val="0000FF"/>
                </a:solidFill>
                <a:latin typeface="华文新魏"/>
                <a:cs typeface="华文新魏"/>
              </a:rPr>
              <a:t>直接存取存储设备</a:t>
            </a:r>
            <a:r>
              <a:rPr lang="zh-CN" altLang="en-US" dirty="0">
                <a:latin typeface="华文新魏"/>
                <a:cs typeface="华文新魏"/>
              </a:rPr>
              <a:t>，</a:t>
            </a:r>
            <a:r>
              <a:rPr lang="zh-CN" altLang="zh-CN" dirty="0">
                <a:latin typeface="华文新魏"/>
                <a:cs typeface="华文新魏"/>
              </a:rPr>
              <a:t>又称</a:t>
            </a:r>
            <a:r>
              <a:rPr lang="zh-CN" altLang="zh-CN" dirty="0">
                <a:solidFill>
                  <a:srgbClr val="0000FF"/>
                </a:solidFill>
                <a:latin typeface="华文新魏"/>
                <a:cs typeface="华文新魏"/>
              </a:rPr>
              <a:t>随机存取存储设备</a:t>
            </a:r>
            <a:endParaRPr lang="en-US" altLang="zh-CN" dirty="0">
              <a:solidFill>
                <a:srgbClr val="0000FF"/>
              </a:solidFill>
              <a:latin typeface="华文新魏"/>
              <a:cs typeface="华文新魏"/>
            </a:endParaRPr>
          </a:p>
          <a:p>
            <a:pPr lvl="1" eaLnBrk="1" hangingPunct="1"/>
            <a:r>
              <a:rPr lang="zh-CN" altLang="zh-CN" dirty="0"/>
              <a:t>每条物理记录都有</a:t>
            </a:r>
            <a:r>
              <a:rPr lang="zh-CN" altLang="zh-CN" dirty="0">
                <a:solidFill>
                  <a:srgbClr val="FF0000"/>
                </a:solidFill>
              </a:rPr>
              <a:t>确定位置</a:t>
            </a:r>
            <a:r>
              <a:rPr lang="zh-CN" altLang="zh-CN" dirty="0"/>
              <a:t>和</a:t>
            </a:r>
            <a:r>
              <a:rPr lang="zh-CN" altLang="zh-CN" dirty="0">
                <a:solidFill>
                  <a:srgbClr val="FF0000"/>
                </a:solidFill>
              </a:rPr>
              <a:t>唯一地址</a:t>
            </a:r>
            <a:r>
              <a:rPr lang="zh-CN" altLang="zh-CN" dirty="0"/>
              <a:t>   </a:t>
            </a:r>
            <a:endParaRPr lang="en-US" altLang="zh-CN" dirty="0"/>
          </a:p>
          <a:p>
            <a:pPr lvl="1" eaLnBrk="1" hangingPunct="1"/>
            <a:r>
              <a:rPr lang="zh-CN" altLang="en-US" dirty="0"/>
              <a:t>存取任一物理块所需的时间几乎不依赖于此信息的位置</a:t>
            </a:r>
          </a:p>
          <a:p>
            <a:pPr marL="447675" lvl="1" indent="-447675" eaLnBrk="1" hangingPunct="1">
              <a:buClr>
                <a:srgbClr val="CC6600"/>
              </a:buClr>
              <a:buSzPct val="70000"/>
              <a:buFont typeface="Wingdings" pitchFamily="2" charset="2"/>
              <a:buChar char="n"/>
            </a:pPr>
            <a:r>
              <a:rPr lang="zh-CN" altLang="en-US" sz="2800" dirty="0"/>
              <a:t>磁盘是一种直接</a:t>
            </a:r>
            <a:r>
              <a:rPr lang="en-US" altLang="zh-CN" sz="2800" dirty="0"/>
              <a:t>(</a:t>
            </a:r>
            <a:r>
              <a:rPr lang="zh-CN" altLang="en-US" sz="2800" dirty="0"/>
              <a:t>随机</a:t>
            </a:r>
            <a:r>
              <a:rPr lang="en-US" altLang="zh-CN" sz="2800" dirty="0"/>
              <a:t>)</a:t>
            </a:r>
            <a:r>
              <a:rPr lang="zh-CN" altLang="en-US" sz="2800" dirty="0"/>
              <a:t>存取存储设备</a:t>
            </a:r>
            <a:endParaRPr lang="en-US" altLang="zh-CN" sz="2800" dirty="0"/>
          </a:p>
          <a:p>
            <a:pPr eaLnBrk="1" hangingPunct="1"/>
            <a:r>
              <a:rPr lang="zh-CN" altLang="zh-CN" dirty="0">
                <a:latin typeface="华文新魏"/>
                <a:cs typeface="华文新魏"/>
              </a:rPr>
              <a:t>磁盘结构</a:t>
            </a:r>
            <a:endParaRPr lang="en-US" altLang="zh-CN" dirty="0">
              <a:latin typeface="华文新魏"/>
              <a:cs typeface="华文新魏"/>
            </a:endParaRPr>
          </a:p>
          <a:p>
            <a:pPr lvl="1" eaLnBrk="1" hangingPunct="1"/>
            <a:r>
              <a:rPr lang="zh-CN" altLang="zh-CN" dirty="0"/>
              <a:t>包括多个</a:t>
            </a:r>
            <a:r>
              <a:rPr lang="zh-CN" altLang="zh-CN" dirty="0">
                <a:solidFill>
                  <a:srgbClr val="0000FF"/>
                </a:solidFill>
              </a:rPr>
              <a:t>盘面</a:t>
            </a:r>
            <a:r>
              <a:rPr lang="zh-CN" altLang="zh-CN" dirty="0"/>
              <a:t>用于存储数据，每个盘面有一个</a:t>
            </a:r>
            <a:r>
              <a:rPr lang="zh-CN" altLang="zh-CN" dirty="0">
                <a:solidFill>
                  <a:srgbClr val="0000FF"/>
                </a:solidFill>
              </a:rPr>
              <a:t>读写磁头</a:t>
            </a:r>
            <a:endParaRPr lang="en-US" altLang="zh-CN" dirty="0">
              <a:solidFill>
                <a:srgbClr val="0000FF"/>
              </a:solidFill>
            </a:endParaRPr>
          </a:p>
          <a:p>
            <a:pPr lvl="2" eaLnBrk="1" hangingPunct="1"/>
            <a:r>
              <a:rPr lang="zh-CN" altLang="zh-CN" dirty="0">
                <a:latin typeface="华文新魏"/>
                <a:ea typeface="华文新魏"/>
                <a:cs typeface="华文新魏"/>
              </a:rPr>
              <a:t>所有读写磁头都固定在唯一的</a:t>
            </a:r>
            <a:r>
              <a:rPr lang="zh-CN" altLang="zh-CN" dirty="0">
                <a:solidFill>
                  <a:srgbClr val="0000FF"/>
                </a:solidFill>
                <a:latin typeface="华文新魏"/>
                <a:ea typeface="华文新魏"/>
                <a:cs typeface="华文新魏"/>
              </a:rPr>
              <a:t>移动臂上</a:t>
            </a:r>
            <a:r>
              <a:rPr lang="zh-CN" altLang="zh-CN" dirty="0">
                <a:latin typeface="华文新魏"/>
                <a:ea typeface="华文新魏"/>
                <a:cs typeface="华文新魏"/>
              </a:rPr>
              <a:t>同时移动</a:t>
            </a:r>
            <a:endParaRPr lang="en-US" altLang="zh-CN" dirty="0">
              <a:latin typeface="华文新魏"/>
              <a:ea typeface="华文新魏"/>
              <a:cs typeface="华文新魏"/>
            </a:endParaRPr>
          </a:p>
          <a:p>
            <a:pPr lvl="1" eaLnBrk="1" hangingPunct="1"/>
            <a:r>
              <a:rPr lang="zh-CN" altLang="zh-CN" dirty="0"/>
              <a:t>一个盘面上的读写磁头的轨迹称为</a:t>
            </a:r>
            <a:r>
              <a:rPr lang="zh-CN" altLang="zh-CN" dirty="0">
                <a:solidFill>
                  <a:srgbClr val="0000FF"/>
                </a:solidFill>
              </a:rPr>
              <a:t>磁道</a:t>
            </a:r>
            <a:endParaRPr lang="en-US" altLang="zh-CN" dirty="0"/>
          </a:p>
          <a:p>
            <a:pPr lvl="2" eaLnBrk="1" hangingPunct="1"/>
            <a:r>
              <a:rPr lang="zh-CN" altLang="zh-CN" dirty="0">
                <a:latin typeface="华文新魏"/>
                <a:ea typeface="华文新魏"/>
                <a:cs typeface="华文新魏"/>
              </a:rPr>
              <a:t>读写磁头下的</a:t>
            </a:r>
            <a:r>
              <a:rPr lang="zh-CN" altLang="zh-CN" dirty="0">
                <a:solidFill>
                  <a:srgbClr val="FF0000"/>
                </a:solidFill>
                <a:latin typeface="华文新魏"/>
                <a:ea typeface="华文新魏"/>
                <a:cs typeface="华文新魏"/>
              </a:rPr>
              <a:t>所有磁道所组成</a:t>
            </a:r>
            <a:r>
              <a:rPr lang="zh-CN" altLang="zh-CN" dirty="0">
                <a:latin typeface="华文新魏"/>
                <a:ea typeface="华文新魏"/>
                <a:cs typeface="华文新魏"/>
              </a:rPr>
              <a:t>的圆柱体称为</a:t>
            </a:r>
            <a:r>
              <a:rPr lang="zh-CN" altLang="zh-CN" dirty="0">
                <a:solidFill>
                  <a:srgbClr val="0000FF"/>
                </a:solidFill>
                <a:latin typeface="华文新魏"/>
                <a:ea typeface="华文新魏"/>
                <a:cs typeface="华文新魏"/>
              </a:rPr>
              <a:t>柱面</a:t>
            </a:r>
            <a:endParaRPr lang="en-US" altLang="zh-CN" dirty="0">
              <a:latin typeface="华文新魏"/>
              <a:ea typeface="华文新魏"/>
              <a:cs typeface="华文新魏"/>
            </a:endParaRPr>
          </a:p>
          <a:p>
            <a:pPr lvl="2" eaLnBrk="1" hangingPunct="1"/>
            <a:r>
              <a:rPr lang="zh-CN" altLang="zh-CN" dirty="0">
                <a:latin typeface="华文新魏"/>
                <a:ea typeface="华文新魏"/>
                <a:cs typeface="华文新魏"/>
              </a:rPr>
              <a:t>一个磁道又可划分成多个</a:t>
            </a:r>
            <a:r>
              <a:rPr lang="zh-CN" altLang="zh-CN" dirty="0">
                <a:solidFill>
                  <a:srgbClr val="0000FF"/>
                </a:solidFill>
                <a:latin typeface="华文新魏"/>
                <a:ea typeface="华文新魏"/>
                <a:cs typeface="华文新魏"/>
              </a:rPr>
              <a:t>扇区</a:t>
            </a:r>
            <a:r>
              <a:rPr lang="zh-CN" altLang="zh-CN" dirty="0">
                <a:latin typeface="华文新魏"/>
                <a:ea typeface="华文新魏"/>
                <a:cs typeface="华文新魏"/>
              </a:rPr>
              <a:t>（</a:t>
            </a:r>
            <a:r>
              <a:rPr lang="zh-CN" altLang="zh-CN" dirty="0">
                <a:solidFill>
                  <a:srgbClr val="FF0000"/>
                </a:solidFill>
                <a:latin typeface="华文新魏"/>
                <a:ea typeface="华文新魏"/>
                <a:cs typeface="华文新魏"/>
              </a:rPr>
              <a:t>物理块</a:t>
            </a:r>
            <a:r>
              <a:rPr lang="zh-CN" altLang="zh-CN" dirty="0">
                <a:latin typeface="华文新魏"/>
                <a:ea typeface="华文新魏"/>
                <a:cs typeface="华文新魏"/>
              </a:rPr>
              <a:t>）  </a:t>
            </a:r>
            <a:endParaRPr lang="en-US" altLang="zh-CN" dirty="0">
              <a:latin typeface="华文新魏"/>
              <a:ea typeface="华文新魏"/>
              <a:cs typeface="华文新魏"/>
            </a:endParaRPr>
          </a:p>
          <a:p>
            <a:endParaRPr kumimoji="1" lang="zh-CN" altLang="en-US" dirty="0">
              <a:latin typeface="华文新魏"/>
              <a:cs typeface="华文新魏"/>
            </a:endParaRPr>
          </a:p>
        </p:txBody>
      </p:sp>
      <p:sp>
        <p:nvSpPr>
          <p:cNvPr id="3" name="标题 2"/>
          <p:cNvSpPr>
            <a:spLocks noGrp="1"/>
          </p:cNvSpPr>
          <p:nvPr>
            <p:ph type="title"/>
          </p:nvPr>
        </p:nvSpPr>
        <p:spPr/>
        <p:txBody>
          <a:bodyPr/>
          <a:lstStyle/>
          <a:p>
            <a:r>
              <a:rPr lang="zh-CN" altLang="en-US" dirty="0">
                <a:latin typeface="华文新魏" charset="0"/>
                <a:ea typeface="华文新魏" charset="0"/>
                <a:cs typeface="华文新魏" charset="0"/>
              </a:rPr>
              <a:t>存储设备的物理结构</a:t>
            </a: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49</a:t>
            </a:fld>
            <a:endParaRPr lang="en-US" altLang="zh-CN" dirty="0"/>
          </a:p>
        </p:txBody>
      </p:sp>
    </p:spTree>
    <p:extLst>
      <p:ext uri="{BB962C8B-B14F-4D97-AF65-F5344CB8AC3E}">
        <p14:creationId xmlns:p14="http://schemas.microsoft.com/office/powerpoint/2010/main" val="1733927613"/>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07504" y="1268760"/>
            <a:ext cx="8964488" cy="4968552"/>
          </a:xfrm>
        </p:spPr>
        <p:txBody>
          <a:bodyPr/>
          <a:lstStyle/>
          <a:p>
            <a:pPr algn="just" eaLnBrk="1" hangingPunct="1"/>
            <a:r>
              <a:rPr lang="zh-CN" altLang="en-US" dirty="0">
                <a:solidFill>
                  <a:srgbClr val="0000FF"/>
                </a:solidFill>
                <a:latin typeface="华文新魏" charset="0"/>
                <a:ea typeface="华文新魏" charset="0"/>
                <a:cs typeface="华文新魏" charset="0"/>
              </a:rPr>
              <a:t>输入</a:t>
            </a:r>
            <a:r>
              <a:rPr lang="zh-CN" altLang="en-US" dirty="0">
                <a:latin typeface="华文新魏" charset="0"/>
                <a:ea typeface="华文新魏" charset="0"/>
                <a:cs typeface="华文新魏" charset="0"/>
              </a:rPr>
              <a:t>、</a:t>
            </a:r>
            <a:r>
              <a:rPr lang="zh-CN" altLang="en-US" dirty="0">
                <a:solidFill>
                  <a:srgbClr val="0000FF"/>
                </a:solidFill>
                <a:latin typeface="华文新魏" charset="0"/>
                <a:ea typeface="华文新魏" charset="0"/>
                <a:cs typeface="华文新魏" charset="0"/>
              </a:rPr>
              <a:t>输出型</a:t>
            </a:r>
            <a:r>
              <a:rPr lang="zh-CN" altLang="en-US" dirty="0">
                <a:latin typeface="华文新魏" charset="0"/>
                <a:ea typeface="华文新魏" charset="0"/>
                <a:cs typeface="华文新魏" charset="0"/>
              </a:rPr>
              <a:t>外围设备一般为</a:t>
            </a:r>
            <a:r>
              <a:rPr lang="zh-CN" altLang="en-US" dirty="0">
                <a:solidFill>
                  <a:srgbClr val="FF0000"/>
                </a:solidFill>
                <a:latin typeface="华文新魏" charset="0"/>
                <a:ea typeface="华文新魏" charset="0"/>
                <a:cs typeface="华文新魏" charset="0"/>
              </a:rPr>
              <a:t>字符设备</a:t>
            </a:r>
            <a:r>
              <a:rPr lang="zh-CN" altLang="en-US" dirty="0">
                <a:latin typeface="华文新魏" charset="0"/>
                <a:ea typeface="华文新魏" charset="0"/>
                <a:cs typeface="华文新魏" charset="0"/>
              </a:rPr>
              <a:t>，与</a:t>
            </a:r>
            <a:r>
              <a:rPr lang="zh-CN" altLang="en-US" dirty="0">
                <a:solidFill>
                  <a:srgbClr val="FF0000"/>
                </a:solidFill>
                <a:latin typeface="华文新魏" charset="0"/>
                <a:ea typeface="华文新魏" charset="0"/>
                <a:cs typeface="华文新魏" charset="0"/>
              </a:rPr>
              <a:t>内存信息交换</a:t>
            </a:r>
            <a:r>
              <a:rPr lang="zh-CN" altLang="en-US" dirty="0">
                <a:latin typeface="华文新魏" charset="0"/>
                <a:ea typeface="华文新魏" charset="0"/>
                <a:cs typeface="华文新魏" charset="0"/>
              </a:rPr>
              <a:t>的单位是</a:t>
            </a:r>
            <a:r>
              <a:rPr lang="zh-CN" altLang="en-US" dirty="0">
                <a:solidFill>
                  <a:srgbClr val="0000FF"/>
                </a:solidFill>
                <a:latin typeface="华文新魏" charset="0"/>
                <a:ea typeface="华文新魏" charset="0"/>
                <a:cs typeface="华文新魏" charset="0"/>
              </a:rPr>
              <a:t>字节</a:t>
            </a:r>
            <a:endParaRPr lang="en-US" altLang="zh-CN" dirty="0">
              <a:solidFill>
                <a:srgbClr val="0000FF"/>
              </a:solidFill>
              <a:latin typeface="华文新魏" charset="0"/>
              <a:ea typeface="华文新魏" charset="0"/>
              <a:cs typeface="华文新魏" charset="0"/>
            </a:endParaRPr>
          </a:p>
          <a:p>
            <a:pPr algn="just" eaLnBrk="1" hangingPunct="1"/>
            <a:r>
              <a:rPr lang="zh-CN" altLang="en-US" dirty="0">
                <a:solidFill>
                  <a:srgbClr val="0000FF"/>
                </a:solidFill>
                <a:latin typeface="华文新魏" charset="0"/>
                <a:ea typeface="华文新魏" charset="0"/>
                <a:cs typeface="华文新魏" charset="0"/>
              </a:rPr>
              <a:t>存储型</a:t>
            </a:r>
            <a:r>
              <a:rPr lang="zh-CN" altLang="en-US" dirty="0">
                <a:latin typeface="华文新魏" charset="0"/>
                <a:ea typeface="华文新魏" charset="0"/>
                <a:cs typeface="华文新魏" charset="0"/>
              </a:rPr>
              <a:t>外围设备一般为</a:t>
            </a:r>
            <a:r>
              <a:rPr lang="zh-CN" altLang="en-US" dirty="0">
                <a:solidFill>
                  <a:srgbClr val="FF0000"/>
                </a:solidFill>
                <a:latin typeface="华文新魏" charset="0"/>
                <a:ea typeface="华文新魏" charset="0"/>
                <a:cs typeface="华文新魏" charset="0"/>
              </a:rPr>
              <a:t>块设备</a:t>
            </a:r>
          </a:p>
          <a:p>
            <a:pPr lvl="1" algn="just" eaLnBrk="1" hangingPunct="1"/>
            <a:r>
              <a:rPr lang="zh-CN" altLang="en-US" dirty="0">
                <a:solidFill>
                  <a:srgbClr val="0000FF"/>
                </a:solidFill>
                <a:latin typeface="华文新魏" charset="0"/>
                <a:ea typeface="华文新魏" charset="0"/>
                <a:cs typeface="华文新魏" charset="0"/>
              </a:rPr>
              <a:t>顺序存取</a:t>
            </a:r>
            <a:r>
              <a:rPr lang="zh-CN" altLang="en-US" dirty="0">
                <a:latin typeface="华文新魏" charset="0"/>
                <a:ea typeface="华文新魏" charset="0"/>
                <a:cs typeface="华文新魏" charset="0"/>
              </a:rPr>
              <a:t>存储设备</a:t>
            </a:r>
          </a:p>
          <a:p>
            <a:pPr lvl="2" algn="just" eaLnBrk="1" hangingPunct="1"/>
            <a:r>
              <a:rPr lang="zh-CN" altLang="en-US" dirty="0">
                <a:latin typeface="华文新魏" charset="0"/>
                <a:ea typeface="华文新魏" charset="0"/>
                <a:cs typeface="华文新魏" charset="0"/>
              </a:rPr>
              <a:t>顺序存取存储设备严格</a:t>
            </a:r>
            <a:r>
              <a:rPr lang="zh-CN" altLang="en-US" dirty="0">
                <a:solidFill>
                  <a:srgbClr val="FF0000"/>
                </a:solidFill>
                <a:latin typeface="华文新魏" charset="0"/>
                <a:ea typeface="华文新魏" charset="0"/>
                <a:cs typeface="华文新魏" charset="0"/>
              </a:rPr>
              <a:t>依赖信息物理位置</a:t>
            </a:r>
            <a:r>
              <a:rPr lang="zh-CN" altLang="en-US" dirty="0">
                <a:latin typeface="华文新魏" charset="0"/>
                <a:ea typeface="华文新魏" charset="0"/>
                <a:cs typeface="华文新魏" charset="0"/>
              </a:rPr>
              <a:t>进行定位和读写，如磁带</a:t>
            </a:r>
          </a:p>
          <a:p>
            <a:pPr lvl="1" algn="just" eaLnBrk="1" hangingPunct="1"/>
            <a:r>
              <a:rPr lang="zh-CN" altLang="en-US" dirty="0">
                <a:solidFill>
                  <a:srgbClr val="0000FF"/>
                </a:solidFill>
                <a:latin typeface="华文新魏" charset="0"/>
                <a:ea typeface="华文新魏" charset="0"/>
                <a:cs typeface="华文新魏" charset="0"/>
              </a:rPr>
              <a:t>直接存取</a:t>
            </a:r>
            <a:r>
              <a:rPr lang="zh-CN" altLang="en-US" dirty="0">
                <a:latin typeface="华文新魏" charset="0"/>
                <a:ea typeface="华文新魏" charset="0"/>
                <a:cs typeface="华文新魏" charset="0"/>
              </a:rPr>
              <a:t>存储设备</a:t>
            </a:r>
          </a:p>
          <a:p>
            <a:pPr lvl="2" algn="just" eaLnBrk="1" hangingPunct="1"/>
            <a:r>
              <a:rPr lang="zh-CN" altLang="en-US" dirty="0">
                <a:latin typeface="华文新魏" charset="0"/>
                <a:ea typeface="华文新魏" charset="0"/>
                <a:cs typeface="华文新魏" charset="0"/>
              </a:rPr>
              <a:t>直接存取存储设备的重要特性是存取任何一个物理块所需时间几乎</a:t>
            </a:r>
            <a:r>
              <a:rPr lang="zh-CN" altLang="en-US" dirty="0">
                <a:solidFill>
                  <a:srgbClr val="FF0000"/>
                </a:solidFill>
                <a:latin typeface="华文新魏" charset="0"/>
                <a:ea typeface="华文新魏" charset="0"/>
                <a:cs typeface="华文新魏" charset="0"/>
              </a:rPr>
              <a:t>不依赖于此信息的位置</a:t>
            </a:r>
            <a:r>
              <a:rPr lang="zh-CN" altLang="en-US" dirty="0">
                <a:latin typeface="华文新魏" charset="0"/>
                <a:ea typeface="华文新魏" charset="0"/>
                <a:cs typeface="华文新魏" charset="0"/>
              </a:rPr>
              <a:t>，如磁盘</a:t>
            </a:r>
            <a:endParaRPr lang="en-US" altLang="zh-CN" dirty="0">
              <a:latin typeface="华文新魏" charset="0"/>
              <a:ea typeface="华文新魏" charset="0"/>
              <a:cs typeface="华文新魏" charset="0"/>
            </a:endParaRPr>
          </a:p>
          <a:p>
            <a:pPr algn="just" eaLnBrk="1" hangingPunct="1"/>
            <a:r>
              <a:rPr lang="zh-CN" altLang="en-US" dirty="0">
                <a:latin typeface="华文新魏" charset="0"/>
                <a:ea typeface="华文新魏" charset="0"/>
                <a:cs typeface="华文新魏" charset="0"/>
              </a:rPr>
              <a:t>设备的物理特性差异</a:t>
            </a:r>
            <a:endParaRPr lang="en-US" altLang="zh-CN" dirty="0">
              <a:latin typeface="华文新魏" charset="0"/>
              <a:ea typeface="华文新魏" charset="0"/>
              <a:cs typeface="华文新魏" charset="0"/>
            </a:endParaRPr>
          </a:p>
          <a:p>
            <a:pPr lvl="1"/>
            <a:r>
              <a:rPr kumimoji="1" lang="zh-CN" altLang="en-US" dirty="0"/>
              <a:t>数据传输率  </a:t>
            </a:r>
          </a:p>
          <a:p>
            <a:pPr lvl="1"/>
            <a:r>
              <a:rPr kumimoji="1" lang="zh-CN" altLang="en-US" dirty="0"/>
              <a:t>数据表示方式  </a:t>
            </a:r>
          </a:p>
          <a:p>
            <a:pPr lvl="1"/>
            <a:r>
              <a:rPr kumimoji="1" lang="zh-CN" altLang="en-US" dirty="0"/>
              <a:t>传输单位  </a:t>
            </a:r>
          </a:p>
          <a:p>
            <a:pPr lvl="1"/>
            <a:r>
              <a:rPr kumimoji="1" lang="zh-CN" altLang="en-US" dirty="0"/>
              <a:t>出错</a:t>
            </a:r>
            <a:r>
              <a:rPr kumimoji="1" lang="en-US" altLang="en-US" dirty="0" err="1"/>
              <a:t>处理</a:t>
            </a:r>
            <a:endParaRPr lang="zh-CN" altLang="en-US" dirty="0">
              <a:latin typeface="华文新魏" charset="0"/>
              <a:ea typeface="华文新魏" charset="0"/>
              <a:cs typeface="华文新魏" charset="0"/>
            </a:endParaRPr>
          </a:p>
        </p:txBody>
      </p:sp>
      <p:sp>
        <p:nvSpPr>
          <p:cNvPr id="5" name="标题 1"/>
          <p:cNvSpPr>
            <a:spLocks noGrp="1"/>
          </p:cNvSpPr>
          <p:nvPr>
            <p:ph type="title"/>
          </p:nvPr>
        </p:nvSpPr>
        <p:spPr>
          <a:xfrm>
            <a:off x="755576" y="404664"/>
            <a:ext cx="7357564" cy="576262"/>
          </a:xfrm>
        </p:spPr>
        <p:txBody>
          <a:bodyPr/>
          <a:lstStyle/>
          <a:p>
            <a:r>
              <a:rPr lang="en-US" altLang="zh-CN" dirty="0">
                <a:latin typeface="华文新魏" charset="0"/>
                <a:ea typeface="华文新魏" charset="0"/>
                <a:cs typeface="华文新魏" charset="0"/>
              </a:rPr>
              <a:t>I/O</a:t>
            </a:r>
            <a:r>
              <a:rPr lang="zh-CN" altLang="en-US" dirty="0">
                <a:latin typeface="华文新魏" charset="0"/>
                <a:ea typeface="华文新魏" charset="0"/>
                <a:cs typeface="华文新魏" charset="0"/>
              </a:rPr>
              <a:t>系统</a:t>
            </a: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5</a:t>
            </a:fld>
            <a:endParaRPr lang="en-US" altLang="zh-CN" dirty="0"/>
          </a:p>
        </p:txBody>
      </p:sp>
    </p:spTree>
    <p:extLst>
      <p:ext uri="{BB962C8B-B14F-4D97-AF65-F5344CB8AC3E}">
        <p14:creationId xmlns:p14="http://schemas.microsoft.com/office/powerpoint/2010/main" val="1328153224"/>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存储设备的物理结构</a:t>
            </a:r>
            <a:endParaRPr kumimoji="1" lang="zh-CN" altLang="en-US" dirty="0"/>
          </a:p>
        </p:txBody>
      </p:sp>
      <p:pic>
        <p:nvPicPr>
          <p:cNvPr id="4" name="图片 3"/>
          <p:cNvPicPr>
            <a:picLocks noChangeAspect="1"/>
          </p:cNvPicPr>
          <p:nvPr/>
        </p:nvPicPr>
        <p:blipFill>
          <a:blip r:embed="rId2"/>
          <a:stretch>
            <a:fillRect/>
          </a:stretch>
        </p:blipFill>
        <p:spPr>
          <a:xfrm>
            <a:off x="1619671" y="1700808"/>
            <a:ext cx="5988173" cy="4176464"/>
          </a:xfrm>
          <a:prstGeom prst="rect">
            <a:avLst/>
          </a:prstGeom>
        </p:spPr>
      </p:pic>
      <p:sp>
        <p:nvSpPr>
          <p:cNvPr id="6"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50</a:t>
            </a:fld>
            <a:endParaRPr lang="en-US" altLang="zh-CN" dirty="0"/>
          </a:p>
        </p:txBody>
      </p:sp>
    </p:spTree>
    <p:extLst>
      <p:ext uri="{BB962C8B-B14F-4D97-AF65-F5344CB8AC3E}">
        <p14:creationId xmlns:p14="http://schemas.microsoft.com/office/powerpoint/2010/main" val="3475520605"/>
      </p:ext>
    </p:extLst>
  </p:cSld>
  <p:clrMapOvr>
    <a:masterClrMapping/>
  </p:clrMapOvr>
  <p:transition spd="slow">
    <p:wip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eaLnBrk="1" hangingPunct="1"/>
            <a:r>
              <a:rPr lang="zh-CN" altLang="zh-CN" dirty="0">
                <a:latin typeface="华文新魏"/>
                <a:cs typeface="华文新魏"/>
              </a:rPr>
              <a:t>文件信息</a:t>
            </a:r>
            <a:r>
              <a:rPr lang="zh-CN" altLang="en-US" dirty="0">
                <a:latin typeface="华文新魏"/>
                <a:cs typeface="华文新魏"/>
              </a:rPr>
              <a:t>访问</a:t>
            </a:r>
            <a:endParaRPr lang="en-US" altLang="zh-CN" dirty="0">
              <a:latin typeface="华文新魏"/>
              <a:cs typeface="华文新魏"/>
            </a:endParaRPr>
          </a:p>
          <a:p>
            <a:pPr lvl="1" eaLnBrk="1" hangingPunct="1"/>
            <a:r>
              <a:rPr lang="zh-CN" altLang="zh-CN" dirty="0"/>
              <a:t>通常并</a:t>
            </a:r>
            <a:r>
              <a:rPr lang="zh-CN" altLang="zh-CN" dirty="0">
                <a:solidFill>
                  <a:srgbClr val="FF0000"/>
                </a:solidFill>
              </a:rPr>
              <a:t>不记录在同一盘面的磁道</a:t>
            </a:r>
            <a:r>
              <a:rPr lang="zh-CN" altLang="zh-CN" dirty="0"/>
              <a:t>上，而是记录在</a:t>
            </a:r>
            <a:r>
              <a:rPr lang="zh-CN" altLang="zh-CN" dirty="0">
                <a:solidFill>
                  <a:srgbClr val="FF0000"/>
                </a:solidFill>
              </a:rPr>
              <a:t>同一柱面的不同磁道上</a:t>
            </a:r>
            <a:endParaRPr lang="en-US" altLang="zh-CN" dirty="0">
              <a:solidFill>
                <a:srgbClr val="FF0000"/>
              </a:solidFill>
            </a:endParaRPr>
          </a:p>
          <a:p>
            <a:pPr lvl="2" eaLnBrk="1" hangingPunct="1"/>
            <a:r>
              <a:rPr lang="zh-CN" altLang="zh-CN" dirty="0">
                <a:latin typeface="华文新魏"/>
                <a:ea typeface="华文新魏"/>
                <a:cs typeface="华文新魏"/>
              </a:rPr>
              <a:t>这样可</a:t>
            </a:r>
            <a:r>
              <a:rPr lang="zh-CN" altLang="zh-CN" dirty="0">
                <a:solidFill>
                  <a:srgbClr val="FF0000"/>
                </a:solidFill>
                <a:latin typeface="华文新魏"/>
                <a:ea typeface="华文新魏"/>
                <a:cs typeface="华文新魏"/>
              </a:rPr>
              <a:t>减少移动臂的移动次数</a:t>
            </a:r>
            <a:r>
              <a:rPr lang="zh-CN" altLang="zh-CN" dirty="0">
                <a:latin typeface="华文新魏"/>
                <a:ea typeface="华文新魏"/>
                <a:cs typeface="华文新魏"/>
              </a:rPr>
              <a:t>，缩短存取信息的时间</a:t>
            </a:r>
            <a:endParaRPr lang="en-US" altLang="zh-CN" dirty="0">
              <a:latin typeface="华文新魏"/>
              <a:ea typeface="华文新魏"/>
              <a:cs typeface="华文新魏"/>
            </a:endParaRPr>
          </a:p>
          <a:p>
            <a:pPr lvl="1" eaLnBrk="1" hangingPunct="1"/>
            <a:r>
              <a:rPr lang="zh-CN" altLang="zh-CN" dirty="0"/>
              <a:t>访问磁盘上的一条物理记录，必须给出</a:t>
            </a:r>
            <a:r>
              <a:rPr lang="en-US" altLang="zh-CN" dirty="0"/>
              <a:t>3</a:t>
            </a:r>
            <a:r>
              <a:rPr lang="zh-CN" altLang="zh-CN" dirty="0"/>
              <a:t>个参数</a:t>
            </a:r>
            <a:endParaRPr lang="en-US" altLang="zh-CN" dirty="0"/>
          </a:p>
          <a:p>
            <a:pPr lvl="2" eaLnBrk="1" hangingPunct="1"/>
            <a:r>
              <a:rPr lang="zh-CN" altLang="zh-CN" dirty="0">
                <a:solidFill>
                  <a:srgbClr val="0000FF"/>
                </a:solidFill>
                <a:latin typeface="华文新魏"/>
                <a:ea typeface="华文新魏"/>
                <a:cs typeface="华文新魏"/>
              </a:rPr>
              <a:t>柱面号</a:t>
            </a:r>
            <a:r>
              <a:rPr lang="zh-CN" altLang="zh-CN" dirty="0">
                <a:latin typeface="华文新魏"/>
                <a:ea typeface="华文新魏"/>
                <a:cs typeface="华文新魏"/>
              </a:rPr>
              <a:t>、</a:t>
            </a:r>
            <a:r>
              <a:rPr lang="zh-CN" altLang="zh-CN" dirty="0">
                <a:solidFill>
                  <a:srgbClr val="0000FF"/>
                </a:solidFill>
                <a:latin typeface="华文新魏"/>
                <a:ea typeface="华文新魏"/>
                <a:cs typeface="华文新魏"/>
              </a:rPr>
              <a:t>磁头号</a:t>
            </a:r>
            <a:r>
              <a:rPr lang="zh-CN" altLang="zh-CN" dirty="0">
                <a:latin typeface="华文新魏"/>
                <a:ea typeface="华文新魏"/>
                <a:cs typeface="华文新魏"/>
              </a:rPr>
              <a:t>、</a:t>
            </a:r>
            <a:r>
              <a:rPr lang="zh-CN" altLang="zh-CN" dirty="0">
                <a:solidFill>
                  <a:srgbClr val="0000FF"/>
                </a:solidFill>
                <a:latin typeface="华文新魏"/>
                <a:ea typeface="华文新魏"/>
                <a:cs typeface="华文新魏"/>
              </a:rPr>
              <a:t>扇区号</a:t>
            </a:r>
            <a:endParaRPr lang="en-US" altLang="zh-CN" dirty="0">
              <a:solidFill>
                <a:srgbClr val="0000FF"/>
              </a:solidFill>
              <a:latin typeface="华文新魏"/>
              <a:ea typeface="华文新魏"/>
              <a:cs typeface="华文新魏"/>
            </a:endParaRPr>
          </a:p>
          <a:p>
            <a:pPr lvl="1" eaLnBrk="1" hangingPunct="1"/>
            <a:r>
              <a:rPr lang="zh-CN" altLang="zh-CN" dirty="0"/>
              <a:t>磁盘机根据柱面号控制移动臂作横向机械移动，带动读写磁头</a:t>
            </a:r>
            <a:r>
              <a:rPr lang="zh-CN" altLang="zh-CN" dirty="0">
                <a:solidFill>
                  <a:srgbClr val="0000FF"/>
                </a:solidFill>
              </a:rPr>
              <a:t>到达指定柱面</a:t>
            </a:r>
            <a:r>
              <a:rPr lang="zh-CN" altLang="zh-CN" dirty="0"/>
              <a:t>，</a:t>
            </a:r>
            <a:r>
              <a:rPr lang="zh-CN" altLang="en-US" dirty="0"/>
              <a:t>该</a:t>
            </a:r>
            <a:r>
              <a:rPr lang="zh-CN" altLang="zh-CN" dirty="0"/>
              <a:t>动作执行速度较慢，称为</a:t>
            </a:r>
            <a:r>
              <a:rPr lang="en-US" altLang="zh-CN" dirty="0"/>
              <a:t>“</a:t>
            </a:r>
            <a:r>
              <a:rPr lang="zh-CN" altLang="zh-CN" dirty="0">
                <a:solidFill>
                  <a:srgbClr val="FF0000"/>
                </a:solidFill>
              </a:rPr>
              <a:t>查找时间</a:t>
            </a:r>
            <a:r>
              <a:rPr lang="en-US" altLang="zh-CN" dirty="0"/>
              <a:t>”</a:t>
            </a:r>
          </a:p>
          <a:p>
            <a:pPr lvl="1" eaLnBrk="1" hangingPunct="1"/>
            <a:r>
              <a:rPr lang="zh-CN" altLang="zh-CN" dirty="0"/>
              <a:t>下一步</a:t>
            </a:r>
            <a:r>
              <a:rPr lang="zh-CN" altLang="zh-CN" dirty="0">
                <a:solidFill>
                  <a:srgbClr val="0000FF"/>
                </a:solidFill>
              </a:rPr>
              <a:t>选择磁头号</a:t>
            </a:r>
            <a:r>
              <a:rPr lang="zh-CN" altLang="zh-CN" dirty="0"/>
              <a:t>，然后，等待被访问的扇区旋转到读写磁头下时，按扇区号存取信息，称为</a:t>
            </a:r>
            <a:r>
              <a:rPr lang="en-US" altLang="zh-CN" dirty="0"/>
              <a:t>“</a:t>
            </a:r>
            <a:r>
              <a:rPr lang="zh-CN" altLang="zh-CN" dirty="0">
                <a:solidFill>
                  <a:srgbClr val="FF0000"/>
                </a:solidFill>
              </a:rPr>
              <a:t>搜索延迟</a:t>
            </a:r>
            <a:r>
              <a:rPr lang="en-US" altLang="zh-CN" dirty="0"/>
              <a:t>”</a:t>
            </a:r>
          </a:p>
          <a:p>
            <a:pPr lvl="1" eaLnBrk="1" hangingPunct="1"/>
            <a:r>
              <a:rPr lang="zh-CN" altLang="zh-CN" dirty="0"/>
              <a:t>实现磁盘机操作的命令有查找、搜索、转移和读写等 </a:t>
            </a:r>
            <a:endParaRPr kumimoji="1" lang="zh-CN" altLang="en-US" dirty="0"/>
          </a:p>
        </p:txBody>
      </p:sp>
      <p:sp>
        <p:nvSpPr>
          <p:cNvPr id="3" name="标题 2"/>
          <p:cNvSpPr>
            <a:spLocks noGrp="1"/>
          </p:cNvSpPr>
          <p:nvPr>
            <p:ph type="title"/>
          </p:nvPr>
        </p:nvSpPr>
        <p:spPr/>
        <p:txBody>
          <a:bodyPr/>
          <a:lstStyle/>
          <a:p>
            <a:r>
              <a:rPr lang="zh-CN" altLang="en-US" dirty="0">
                <a:latin typeface="华文新魏" charset="0"/>
                <a:ea typeface="华文新魏" charset="0"/>
                <a:cs typeface="华文新魏" charset="0"/>
              </a:rPr>
              <a:t>存储设备的物理结构</a:t>
            </a: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51</a:t>
            </a:fld>
            <a:endParaRPr lang="en-US" altLang="zh-CN" dirty="0"/>
          </a:p>
        </p:txBody>
      </p:sp>
    </p:spTree>
    <p:extLst>
      <p:ext uri="{BB962C8B-B14F-4D97-AF65-F5344CB8AC3E}">
        <p14:creationId xmlns:p14="http://schemas.microsoft.com/office/powerpoint/2010/main" val="3923715144"/>
      </p:ext>
    </p:extLst>
  </p:cSld>
  <p:clrMapOvr>
    <a:masterClrMapping/>
  </p:clrMapOvr>
  <p:transition spd="slow">
    <p:wip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gn="just" eaLnBrk="1" hangingPunct="1"/>
            <a:r>
              <a:rPr lang="zh-CN" altLang="zh-CN" dirty="0">
                <a:solidFill>
                  <a:srgbClr val="0000FF"/>
                </a:solidFill>
              </a:rPr>
              <a:t>旋转型存储设备</a:t>
            </a:r>
            <a:r>
              <a:rPr lang="zh-CN" altLang="en-US" dirty="0"/>
              <a:t>上</a:t>
            </a:r>
            <a:r>
              <a:rPr lang="zh-CN" altLang="zh-CN" dirty="0">
                <a:solidFill>
                  <a:srgbClr val="FF0000"/>
                </a:solidFill>
              </a:rPr>
              <a:t>不同物理块存取时间</a:t>
            </a:r>
            <a:r>
              <a:rPr lang="zh-CN" altLang="zh-CN" dirty="0"/>
              <a:t>存在明显差别</a:t>
            </a:r>
            <a:endParaRPr lang="en-US" altLang="zh-CN" dirty="0"/>
          </a:p>
          <a:p>
            <a:pPr lvl="1" algn="just" eaLnBrk="1" hangingPunct="1"/>
            <a:r>
              <a:rPr lang="zh-CN" altLang="zh-CN" dirty="0"/>
              <a:t>为缩短延迟时间，</a:t>
            </a:r>
            <a:r>
              <a:rPr lang="zh-CN" altLang="en-US" dirty="0"/>
              <a:t>需要设计</a:t>
            </a:r>
            <a:r>
              <a:rPr lang="en-US" altLang="zh-CN" dirty="0"/>
              <a:t>I/O</a:t>
            </a:r>
            <a:r>
              <a:rPr lang="zh-CN" altLang="zh-CN" dirty="0"/>
              <a:t>请求的排序方法</a:t>
            </a:r>
            <a:endParaRPr lang="en-US" altLang="zh-CN" dirty="0">
              <a:latin typeface="华文新魏" charset="0"/>
              <a:ea typeface="华文新魏" charset="0"/>
              <a:cs typeface="华文新魏" charset="0"/>
            </a:endParaRPr>
          </a:p>
          <a:p>
            <a:pPr algn="just" eaLnBrk="1" hangingPunct="1"/>
            <a:r>
              <a:rPr lang="zh-CN" altLang="en-US" dirty="0">
                <a:latin typeface="华文新魏" charset="0"/>
                <a:ea typeface="华文新魏" charset="0"/>
                <a:cs typeface="华文新魏" charset="0"/>
              </a:rPr>
              <a:t>举例</a:t>
            </a:r>
            <a:endParaRPr lang="en-US" altLang="zh-CN" dirty="0">
              <a:latin typeface="华文新魏" charset="0"/>
              <a:ea typeface="华文新魏" charset="0"/>
              <a:cs typeface="华文新魏" charset="0"/>
            </a:endParaRPr>
          </a:p>
          <a:p>
            <a:pPr lvl="1" algn="just" eaLnBrk="1" hangingPunct="1"/>
            <a:r>
              <a:rPr lang="zh-CN" altLang="en-US" dirty="0">
                <a:latin typeface="华文新魏" charset="0"/>
                <a:ea typeface="华文新魏" charset="0"/>
                <a:cs typeface="华文新魏" charset="0"/>
              </a:rPr>
              <a:t>考虑磁道保存</a:t>
            </a:r>
            <a:r>
              <a:rPr lang="en-US" altLang="zh-CN" dirty="0">
                <a:solidFill>
                  <a:srgbClr val="008000"/>
                </a:solidFill>
                <a:latin typeface="华文新魏" charset="0"/>
                <a:ea typeface="华文新魏" charset="0"/>
                <a:cs typeface="华文新魏" charset="0"/>
              </a:rPr>
              <a:t>4</a:t>
            </a:r>
            <a:r>
              <a:rPr lang="zh-CN" altLang="en-US" dirty="0">
                <a:latin typeface="华文新魏" charset="0"/>
                <a:ea typeface="华文新魏" charset="0"/>
                <a:cs typeface="华文新魏" charset="0"/>
              </a:rPr>
              <a:t>个记录的旋转型设备</a:t>
            </a:r>
            <a:endParaRPr lang="en-US" altLang="zh-CN" dirty="0">
              <a:latin typeface="华文新魏" charset="0"/>
              <a:ea typeface="华文新魏" charset="0"/>
              <a:cs typeface="华文新魏" charset="0"/>
            </a:endParaRPr>
          </a:p>
          <a:p>
            <a:pPr lvl="1" algn="just" eaLnBrk="1" hangingPunct="1"/>
            <a:r>
              <a:rPr lang="zh-CN" altLang="zh-CN" dirty="0"/>
              <a:t>旋转一周耗时</a:t>
            </a:r>
            <a:r>
              <a:rPr lang="en-US" altLang="zh-CN" dirty="0">
                <a:solidFill>
                  <a:srgbClr val="008000"/>
                </a:solidFill>
              </a:rPr>
              <a:t>20 </a:t>
            </a:r>
            <a:r>
              <a:rPr lang="en-US" altLang="zh-CN" dirty="0" err="1">
                <a:solidFill>
                  <a:srgbClr val="008000"/>
                </a:solidFill>
              </a:rPr>
              <a:t>ms</a:t>
            </a:r>
            <a:r>
              <a:rPr lang="zh-CN" altLang="zh-CN" dirty="0">
                <a:solidFill>
                  <a:srgbClr val="008000"/>
                </a:solidFill>
              </a:rPr>
              <a:t> </a:t>
            </a:r>
            <a:endParaRPr lang="en-US" altLang="zh-CN" dirty="0">
              <a:solidFill>
                <a:srgbClr val="008000"/>
              </a:solidFill>
              <a:latin typeface="华文新魏" charset="0"/>
              <a:ea typeface="华文新魏" charset="0"/>
              <a:cs typeface="华文新魏" charset="0"/>
            </a:endParaRPr>
          </a:p>
          <a:p>
            <a:pPr lvl="1" algn="just" eaLnBrk="1" hangingPunct="1"/>
            <a:r>
              <a:rPr lang="zh-CN" altLang="en-US" dirty="0">
                <a:latin typeface="华文新魏" charset="0"/>
                <a:ea typeface="华文新魏" charset="0"/>
                <a:cs typeface="华文新魏" charset="0"/>
              </a:rPr>
              <a:t>假定收到四个</a:t>
            </a:r>
            <a:r>
              <a:rPr lang="en-US" altLang="zh-CN" dirty="0">
                <a:latin typeface="华文新魏" charset="0"/>
                <a:ea typeface="华文新魏" charset="0"/>
                <a:cs typeface="华文新魏" charset="0"/>
              </a:rPr>
              <a:t>I/O</a:t>
            </a:r>
            <a:r>
              <a:rPr lang="zh-CN" altLang="en-US" dirty="0">
                <a:latin typeface="华文新魏" charset="0"/>
                <a:ea typeface="华文新魏" charset="0"/>
                <a:cs typeface="华文新魏" charset="0"/>
              </a:rPr>
              <a:t>请求</a:t>
            </a:r>
            <a:endParaRPr lang="en-US" altLang="zh-CN" dirty="0">
              <a:latin typeface="华文新魏" charset="0"/>
              <a:ea typeface="华文新魏" charset="0"/>
              <a:cs typeface="华文新魏" charset="0"/>
            </a:endParaRPr>
          </a:p>
          <a:p>
            <a:pPr lvl="1" algn="just" eaLnBrk="1" hangingPunct="1"/>
            <a:endParaRPr lang="zh-CN" altLang="en-US" dirty="0">
              <a:latin typeface="华文新魏" charset="0"/>
              <a:ea typeface="华文新魏" charset="0"/>
              <a:cs typeface="华文新魏" charset="0"/>
            </a:endParaRPr>
          </a:p>
          <a:p>
            <a:pPr lvl="1" algn="just" eaLnBrk="1" hangingPunct="1">
              <a:buFontTx/>
              <a:buNone/>
            </a:pPr>
            <a:r>
              <a:rPr lang="zh-CN" altLang="en-US" dirty="0">
                <a:solidFill>
                  <a:srgbClr val="008000"/>
                </a:solidFill>
                <a:latin typeface="华文新魏" charset="0"/>
                <a:ea typeface="华文新魏" charset="0"/>
                <a:cs typeface="华文新魏" charset="0"/>
              </a:rPr>
              <a:t>    </a:t>
            </a:r>
            <a:r>
              <a:rPr lang="zh-CN" altLang="en-US" dirty="0">
                <a:solidFill>
                  <a:srgbClr val="0000FF"/>
                </a:solidFill>
                <a:latin typeface="华文新魏" charset="0"/>
                <a:ea typeface="华文新魏" charset="0"/>
                <a:cs typeface="华文新魏" charset="0"/>
              </a:rPr>
              <a:t>  请求次序    记录号</a:t>
            </a:r>
          </a:p>
          <a:p>
            <a:pPr lvl="1" algn="just" eaLnBrk="1" hangingPunct="1">
              <a:buFontTx/>
              <a:buNone/>
            </a:pPr>
            <a:r>
              <a:rPr lang="zh-CN" altLang="en-US" dirty="0">
                <a:solidFill>
                  <a:srgbClr val="008000"/>
                </a:solidFill>
                <a:latin typeface="华文新魏" charset="0"/>
                <a:ea typeface="华文新魏" charset="0"/>
                <a:cs typeface="华文新魏" charset="0"/>
              </a:rPr>
              <a:t>       （</a:t>
            </a:r>
            <a:r>
              <a:rPr lang="en-US" altLang="zh-CN" dirty="0">
                <a:solidFill>
                  <a:srgbClr val="008000"/>
                </a:solidFill>
                <a:latin typeface="华文新魏" charset="0"/>
                <a:ea typeface="华文新魏" charset="0"/>
                <a:cs typeface="华文新魏" charset="0"/>
              </a:rPr>
              <a:t>1</a:t>
            </a:r>
            <a:r>
              <a:rPr lang="zh-CN" altLang="en-US" dirty="0">
                <a:solidFill>
                  <a:srgbClr val="008000"/>
                </a:solidFill>
                <a:latin typeface="华文新魏" charset="0"/>
                <a:ea typeface="华文新魏" charset="0"/>
                <a:cs typeface="华文新魏" charset="0"/>
              </a:rPr>
              <a:t>）     读记录</a:t>
            </a:r>
            <a:r>
              <a:rPr lang="en-US" altLang="zh-CN" dirty="0">
                <a:solidFill>
                  <a:srgbClr val="008000"/>
                </a:solidFill>
                <a:latin typeface="华文新魏" charset="0"/>
                <a:ea typeface="华文新魏" charset="0"/>
                <a:cs typeface="华文新魏" charset="0"/>
              </a:rPr>
              <a:t>4</a:t>
            </a:r>
          </a:p>
          <a:p>
            <a:pPr lvl="1" algn="just" eaLnBrk="1" hangingPunct="1">
              <a:buFontTx/>
              <a:buNone/>
            </a:pPr>
            <a:r>
              <a:rPr lang="en-US" altLang="zh-CN" dirty="0">
                <a:solidFill>
                  <a:srgbClr val="008000"/>
                </a:solidFill>
                <a:latin typeface="华文新魏" charset="0"/>
                <a:ea typeface="华文新魏" charset="0"/>
                <a:cs typeface="华文新魏" charset="0"/>
              </a:rPr>
              <a:t>       </a:t>
            </a:r>
            <a:r>
              <a:rPr lang="zh-CN" altLang="en-US" dirty="0">
                <a:solidFill>
                  <a:srgbClr val="008000"/>
                </a:solidFill>
                <a:latin typeface="华文新魏" charset="0"/>
                <a:ea typeface="华文新魏" charset="0"/>
                <a:cs typeface="华文新魏" charset="0"/>
              </a:rPr>
              <a:t>（</a:t>
            </a:r>
            <a:r>
              <a:rPr lang="en-US" altLang="zh-CN" dirty="0">
                <a:solidFill>
                  <a:srgbClr val="008000"/>
                </a:solidFill>
                <a:latin typeface="华文新魏" charset="0"/>
                <a:ea typeface="华文新魏" charset="0"/>
                <a:cs typeface="华文新魏" charset="0"/>
              </a:rPr>
              <a:t>2</a:t>
            </a:r>
            <a:r>
              <a:rPr lang="zh-CN" altLang="en-US" dirty="0">
                <a:solidFill>
                  <a:srgbClr val="008000"/>
                </a:solidFill>
                <a:latin typeface="华文新魏" charset="0"/>
                <a:ea typeface="华文新魏" charset="0"/>
                <a:cs typeface="华文新魏" charset="0"/>
              </a:rPr>
              <a:t>）     读记录</a:t>
            </a:r>
            <a:r>
              <a:rPr lang="en-US" altLang="zh-CN" dirty="0">
                <a:solidFill>
                  <a:srgbClr val="008000"/>
                </a:solidFill>
                <a:latin typeface="华文新魏" charset="0"/>
                <a:ea typeface="华文新魏" charset="0"/>
                <a:cs typeface="华文新魏" charset="0"/>
              </a:rPr>
              <a:t>3</a:t>
            </a:r>
          </a:p>
          <a:p>
            <a:pPr lvl="1" algn="just" eaLnBrk="1" hangingPunct="1">
              <a:buFontTx/>
              <a:buNone/>
            </a:pPr>
            <a:r>
              <a:rPr lang="en-US" altLang="zh-CN" dirty="0">
                <a:solidFill>
                  <a:srgbClr val="008000"/>
                </a:solidFill>
                <a:latin typeface="华文新魏" charset="0"/>
                <a:ea typeface="华文新魏" charset="0"/>
                <a:cs typeface="华文新魏" charset="0"/>
              </a:rPr>
              <a:t>       </a:t>
            </a:r>
            <a:r>
              <a:rPr lang="zh-CN" altLang="en-US" dirty="0">
                <a:solidFill>
                  <a:srgbClr val="008000"/>
                </a:solidFill>
                <a:latin typeface="华文新魏" charset="0"/>
                <a:ea typeface="华文新魏" charset="0"/>
                <a:cs typeface="华文新魏" charset="0"/>
              </a:rPr>
              <a:t>（</a:t>
            </a:r>
            <a:r>
              <a:rPr lang="en-US" altLang="zh-CN" dirty="0">
                <a:solidFill>
                  <a:srgbClr val="008000"/>
                </a:solidFill>
                <a:latin typeface="华文新魏" charset="0"/>
                <a:ea typeface="华文新魏" charset="0"/>
                <a:cs typeface="华文新魏" charset="0"/>
              </a:rPr>
              <a:t>3</a:t>
            </a:r>
            <a:r>
              <a:rPr lang="zh-CN" altLang="en-US" dirty="0">
                <a:solidFill>
                  <a:srgbClr val="008000"/>
                </a:solidFill>
                <a:latin typeface="华文新魏" charset="0"/>
                <a:ea typeface="华文新魏" charset="0"/>
                <a:cs typeface="华文新魏" charset="0"/>
              </a:rPr>
              <a:t>）     读记录</a:t>
            </a:r>
            <a:r>
              <a:rPr lang="en-US" altLang="zh-CN" dirty="0">
                <a:solidFill>
                  <a:srgbClr val="008000"/>
                </a:solidFill>
                <a:latin typeface="华文新魏" charset="0"/>
                <a:ea typeface="华文新魏" charset="0"/>
                <a:cs typeface="华文新魏" charset="0"/>
              </a:rPr>
              <a:t>2</a:t>
            </a:r>
          </a:p>
          <a:p>
            <a:pPr lvl="1" algn="just" eaLnBrk="1" hangingPunct="1">
              <a:buFontTx/>
              <a:buNone/>
            </a:pPr>
            <a:r>
              <a:rPr lang="en-US" altLang="zh-CN" dirty="0">
                <a:solidFill>
                  <a:srgbClr val="008000"/>
                </a:solidFill>
                <a:latin typeface="华文新魏" charset="0"/>
                <a:ea typeface="华文新魏" charset="0"/>
                <a:cs typeface="华文新魏" charset="0"/>
              </a:rPr>
              <a:t>       </a:t>
            </a:r>
            <a:r>
              <a:rPr lang="zh-CN" altLang="en-US" dirty="0">
                <a:solidFill>
                  <a:srgbClr val="008000"/>
                </a:solidFill>
                <a:latin typeface="华文新魏" charset="0"/>
                <a:ea typeface="华文新魏" charset="0"/>
                <a:cs typeface="华文新魏" charset="0"/>
              </a:rPr>
              <a:t>（</a:t>
            </a:r>
            <a:r>
              <a:rPr lang="en-US" altLang="zh-CN" dirty="0">
                <a:solidFill>
                  <a:srgbClr val="008000"/>
                </a:solidFill>
                <a:latin typeface="华文新魏" charset="0"/>
                <a:ea typeface="华文新魏" charset="0"/>
                <a:cs typeface="华文新魏" charset="0"/>
              </a:rPr>
              <a:t>4</a:t>
            </a:r>
            <a:r>
              <a:rPr lang="zh-CN" altLang="en-US" dirty="0">
                <a:solidFill>
                  <a:srgbClr val="008000"/>
                </a:solidFill>
                <a:latin typeface="华文新魏" charset="0"/>
                <a:ea typeface="华文新魏" charset="0"/>
                <a:cs typeface="华文新魏" charset="0"/>
              </a:rPr>
              <a:t>）     读记录</a:t>
            </a:r>
            <a:r>
              <a:rPr lang="en-US" altLang="zh-CN" dirty="0">
                <a:solidFill>
                  <a:srgbClr val="008000"/>
                </a:solidFill>
                <a:latin typeface="华文新魏" charset="0"/>
                <a:ea typeface="华文新魏" charset="0"/>
                <a:cs typeface="华文新魏" charset="0"/>
              </a:rPr>
              <a:t>1</a:t>
            </a:r>
          </a:p>
          <a:p>
            <a:endParaRPr kumimoji="1" lang="zh-CN" altLang="en-US" dirty="0"/>
          </a:p>
        </p:txBody>
      </p:sp>
      <p:grpSp>
        <p:nvGrpSpPr>
          <p:cNvPr id="19460" name="Group 12"/>
          <p:cNvGrpSpPr>
            <a:grpSpLocks/>
          </p:cNvGrpSpPr>
          <p:nvPr/>
        </p:nvGrpSpPr>
        <p:grpSpPr bwMode="auto">
          <a:xfrm>
            <a:off x="6372200" y="3141663"/>
            <a:ext cx="1944687" cy="1944687"/>
            <a:chOff x="3832" y="1979"/>
            <a:chExt cx="1225" cy="1225"/>
          </a:xfrm>
        </p:grpSpPr>
        <p:sp>
          <p:nvSpPr>
            <p:cNvPr id="19461" name="AutoShape 4"/>
            <p:cNvSpPr>
              <a:spLocks noChangeArrowheads="1"/>
            </p:cNvSpPr>
            <p:nvPr/>
          </p:nvSpPr>
          <p:spPr bwMode="auto">
            <a:xfrm>
              <a:off x="3832" y="1979"/>
              <a:ext cx="1225" cy="1225"/>
            </a:xfrm>
            <a:prstGeom prst="can">
              <a:avLst>
                <a:gd name="adj" fmla="val 25000"/>
              </a:avLst>
            </a:prstGeom>
            <a:solidFill>
              <a:srgbClr val="FFCC66"/>
            </a:solidFill>
            <a:ln w="9525">
              <a:solidFill>
                <a:schemeClr val="tx1"/>
              </a:solidFill>
              <a:round/>
              <a:headEnd/>
              <a:tailEnd/>
            </a:ln>
          </p:spPr>
          <p:txBody>
            <a:bodyPr wrap="none" anchor="ctr"/>
            <a:lstStyle/>
            <a:p>
              <a:endParaRPr lang="zh-CN" altLang="en-US"/>
            </a:p>
          </p:txBody>
        </p:sp>
        <p:sp>
          <p:nvSpPr>
            <p:cNvPr id="19462" name="Line 5"/>
            <p:cNvSpPr>
              <a:spLocks noChangeShapeType="1"/>
            </p:cNvSpPr>
            <p:nvPr/>
          </p:nvSpPr>
          <p:spPr bwMode="auto">
            <a:xfrm>
              <a:off x="4422" y="2296"/>
              <a:ext cx="0" cy="90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9463" name="Line 6"/>
            <p:cNvSpPr>
              <a:spLocks noChangeShapeType="1"/>
            </p:cNvSpPr>
            <p:nvPr/>
          </p:nvSpPr>
          <p:spPr bwMode="auto">
            <a:xfrm>
              <a:off x="4059" y="2251"/>
              <a:ext cx="0" cy="90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9464" name="Line 7"/>
            <p:cNvSpPr>
              <a:spLocks noChangeShapeType="1"/>
            </p:cNvSpPr>
            <p:nvPr/>
          </p:nvSpPr>
          <p:spPr bwMode="auto">
            <a:xfrm>
              <a:off x="4785" y="2251"/>
              <a:ext cx="0" cy="90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9465" name="Text Box 8"/>
            <p:cNvSpPr txBox="1">
              <a:spLocks noChangeArrowheads="1"/>
            </p:cNvSpPr>
            <p:nvPr/>
          </p:nvSpPr>
          <p:spPr bwMode="auto">
            <a:xfrm>
              <a:off x="3833" y="2568"/>
              <a:ext cx="181"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pPr>
              <a:r>
                <a:rPr lang="en-US" altLang="zh-CN"/>
                <a:t>1</a:t>
              </a:r>
            </a:p>
          </p:txBody>
        </p:sp>
        <p:sp>
          <p:nvSpPr>
            <p:cNvPr id="19466" name="Text Box 9"/>
            <p:cNvSpPr txBox="1">
              <a:spLocks noChangeArrowheads="1"/>
            </p:cNvSpPr>
            <p:nvPr/>
          </p:nvSpPr>
          <p:spPr bwMode="auto">
            <a:xfrm>
              <a:off x="4105" y="2568"/>
              <a:ext cx="227"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pPr>
              <a:r>
                <a:rPr lang="en-US" altLang="zh-CN"/>
                <a:t>2</a:t>
              </a:r>
            </a:p>
          </p:txBody>
        </p:sp>
        <p:sp>
          <p:nvSpPr>
            <p:cNvPr id="19467" name="Text Box 10"/>
            <p:cNvSpPr txBox="1">
              <a:spLocks noChangeArrowheads="1"/>
            </p:cNvSpPr>
            <p:nvPr/>
          </p:nvSpPr>
          <p:spPr bwMode="auto">
            <a:xfrm>
              <a:off x="4468" y="2568"/>
              <a:ext cx="227"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pPr>
              <a:r>
                <a:rPr lang="en-US" altLang="zh-CN"/>
                <a:t>3</a:t>
              </a:r>
            </a:p>
          </p:txBody>
        </p:sp>
        <p:sp>
          <p:nvSpPr>
            <p:cNvPr id="19468" name="Text Box 11"/>
            <p:cNvSpPr txBox="1">
              <a:spLocks noChangeArrowheads="1"/>
            </p:cNvSpPr>
            <p:nvPr/>
          </p:nvSpPr>
          <p:spPr bwMode="auto">
            <a:xfrm>
              <a:off x="4740" y="2568"/>
              <a:ext cx="227"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eaLnBrk="1" hangingPunct="1">
                <a:spcBef>
                  <a:spcPct val="50000"/>
                </a:spcBef>
              </a:pPr>
              <a:r>
                <a:rPr lang="en-US" altLang="zh-CN"/>
                <a:t>4</a:t>
              </a:r>
            </a:p>
          </p:txBody>
        </p:sp>
      </p:grpSp>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循环排序</a:t>
            </a:r>
            <a:endParaRPr kumimoji="1" lang="zh-CN" altLang="en-US" dirty="0"/>
          </a:p>
        </p:txBody>
      </p:sp>
      <p:sp>
        <p:nvSpPr>
          <p:cNvPr id="13"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52</a:t>
            </a:fld>
            <a:endParaRPr lang="en-US" altLang="zh-CN" dirty="0"/>
          </a:p>
        </p:txBody>
      </p:sp>
      <p:sp>
        <p:nvSpPr>
          <p:cNvPr id="5" name="右弧形箭头 4">
            <a:extLst>
              <a:ext uri="{FF2B5EF4-FFF2-40B4-BE49-F238E27FC236}">
                <a16:creationId xmlns:a16="http://schemas.microsoft.com/office/drawing/2014/main" id="{A911A171-0343-C941-9A2C-87221FC1412F}"/>
              </a:ext>
            </a:extLst>
          </p:cNvPr>
          <p:cNvSpPr/>
          <p:nvPr/>
        </p:nvSpPr>
        <p:spPr bwMode="auto">
          <a:xfrm>
            <a:off x="5794649" y="2794137"/>
            <a:ext cx="1369813" cy="1320924"/>
          </a:xfrm>
          <a:prstGeom prst="curvedRightArrow">
            <a:avLst/>
          </a:prstGeom>
          <a:solidFill>
            <a:schemeClr val="bg1"/>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2810688096"/>
      </p:ext>
    </p:extLst>
  </p:cSld>
  <p:clrMapOvr>
    <a:masterClrMapping/>
  </p:clrMapOvr>
  <p:transition spd="slow">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华文新魏" charset="0"/>
                <a:ea typeface="华文新魏" charset="0"/>
                <a:cs typeface="华文新魏" charset="0"/>
              </a:rPr>
              <a:t>循环排序</a:t>
            </a:r>
            <a:endParaRPr kumimoji="1" lang="zh-CN" altLang="en-US" dirty="0"/>
          </a:p>
        </p:txBody>
      </p:sp>
      <p:sp>
        <p:nvSpPr>
          <p:cNvPr id="4" name="内容占位符 3"/>
          <p:cNvSpPr>
            <a:spLocks noGrp="1"/>
          </p:cNvSpPr>
          <p:nvPr>
            <p:ph idx="1"/>
          </p:nvPr>
        </p:nvSpPr>
        <p:spPr>
          <a:xfrm>
            <a:off x="179512" y="1268760"/>
            <a:ext cx="8964488" cy="5256584"/>
          </a:xfrm>
        </p:spPr>
        <p:txBody>
          <a:bodyPr/>
          <a:lstStyle/>
          <a:p>
            <a:r>
              <a:rPr lang="zh-CN" altLang="en-US" dirty="0">
                <a:latin typeface="华文新魏"/>
                <a:cs typeface="华文新魏"/>
              </a:rPr>
              <a:t>方法</a:t>
            </a:r>
            <a:r>
              <a:rPr lang="en-US" altLang="zh-CN" dirty="0">
                <a:latin typeface="华文新魏"/>
                <a:cs typeface="华文新魏"/>
              </a:rPr>
              <a:t>1</a:t>
            </a:r>
            <a:r>
              <a:rPr lang="zh-CN" altLang="en-US" dirty="0">
                <a:latin typeface="华文新魏"/>
                <a:cs typeface="华文新魏"/>
              </a:rPr>
              <a:t>：按照</a:t>
            </a:r>
            <a:r>
              <a:rPr lang="en-US" altLang="zh-CN" dirty="0">
                <a:latin typeface="华文新魏"/>
                <a:cs typeface="华文新魏"/>
              </a:rPr>
              <a:t>I/O</a:t>
            </a:r>
            <a:r>
              <a:rPr lang="zh-CN" altLang="en-US" dirty="0">
                <a:latin typeface="华文新魏"/>
                <a:cs typeface="华文新魏"/>
              </a:rPr>
              <a:t>请求次序读块</a:t>
            </a:r>
            <a:r>
              <a:rPr lang="en-US" altLang="zh-CN" dirty="0">
                <a:solidFill>
                  <a:srgbClr val="008000"/>
                </a:solidFill>
                <a:latin typeface="华文新魏"/>
                <a:cs typeface="华文新魏"/>
              </a:rPr>
              <a:t>4</a:t>
            </a:r>
            <a:r>
              <a:rPr lang="zh-CN" altLang="en-US" dirty="0">
                <a:solidFill>
                  <a:srgbClr val="008000"/>
                </a:solidFill>
                <a:latin typeface="华文新魏"/>
                <a:cs typeface="华文新魏"/>
              </a:rPr>
              <a:t>、</a:t>
            </a:r>
            <a:r>
              <a:rPr lang="en-US" altLang="zh-CN" dirty="0">
                <a:solidFill>
                  <a:srgbClr val="008000"/>
                </a:solidFill>
                <a:latin typeface="华文新魏"/>
                <a:cs typeface="华文新魏"/>
              </a:rPr>
              <a:t>3</a:t>
            </a:r>
            <a:r>
              <a:rPr lang="zh-CN" altLang="en-US" dirty="0">
                <a:solidFill>
                  <a:srgbClr val="008000"/>
                </a:solidFill>
                <a:latin typeface="华文新魏"/>
                <a:cs typeface="华文新魏"/>
              </a:rPr>
              <a:t>、</a:t>
            </a:r>
            <a:r>
              <a:rPr lang="en-US" altLang="zh-CN" dirty="0">
                <a:solidFill>
                  <a:srgbClr val="008000"/>
                </a:solidFill>
                <a:latin typeface="华文新魏"/>
                <a:cs typeface="华文新魏"/>
              </a:rPr>
              <a:t>2</a:t>
            </a:r>
            <a:r>
              <a:rPr lang="zh-CN" altLang="en-US" dirty="0">
                <a:solidFill>
                  <a:srgbClr val="008000"/>
                </a:solidFill>
                <a:latin typeface="华文新魏"/>
                <a:cs typeface="华文新魏"/>
              </a:rPr>
              <a:t>、</a:t>
            </a:r>
            <a:r>
              <a:rPr lang="en-US" altLang="zh-CN" dirty="0">
                <a:solidFill>
                  <a:srgbClr val="008000"/>
                </a:solidFill>
                <a:latin typeface="华文新魏"/>
                <a:cs typeface="华文新魏"/>
              </a:rPr>
              <a:t>1</a:t>
            </a:r>
          </a:p>
          <a:p>
            <a:pPr lvl="1"/>
            <a:r>
              <a:rPr lang="zh-CN" altLang="en-US" dirty="0"/>
              <a:t>假设平均用</a:t>
            </a:r>
            <a:r>
              <a:rPr lang="en-US" altLang="zh-CN" dirty="0">
                <a:solidFill>
                  <a:srgbClr val="008000"/>
                </a:solidFill>
              </a:rPr>
              <a:t>1/2</a:t>
            </a:r>
            <a:r>
              <a:rPr lang="zh-CN" altLang="en-US" dirty="0"/>
              <a:t>周</a:t>
            </a:r>
            <a:r>
              <a:rPr lang="zh-CN" altLang="en-US" dirty="0">
                <a:solidFill>
                  <a:srgbClr val="FF0000"/>
                </a:solidFill>
              </a:rPr>
              <a:t>定位</a:t>
            </a:r>
            <a:r>
              <a:rPr lang="zh-CN" altLang="en-US" dirty="0"/>
              <a:t>，再加上</a:t>
            </a:r>
            <a:r>
              <a:rPr lang="en-US" altLang="zh-CN" dirty="0">
                <a:solidFill>
                  <a:srgbClr val="008000"/>
                </a:solidFill>
              </a:rPr>
              <a:t>1/4</a:t>
            </a:r>
            <a:r>
              <a:rPr lang="zh-CN" altLang="en-US" dirty="0"/>
              <a:t>周</a:t>
            </a:r>
            <a:r>
              <a:rPr lang="zh-CN" altLang="en-US" dirty="0">
                <a:solidFill>
                  <a:srgbClr val="FF0000"/>
                </a:solidFill>
              </a:rPr>
              <a:t>读出记录</a:t>
            </a:r>
            <a:endParaRPr lang="en-US" altLang="zh-CN" dirty="0">
              <a:solidFill>
                <a:srgbClr val="FF0000"/>
              </a:solidFill>
            </a:endParaRPr>
          </a:p>
          <a:p>
            <a:pPr lvl="1"/>
            <a:r>
              <a:rPr lang="zh-CN" altLang="zh-CN" dirty="0"/>
              <a:t>当读出块</a:t>
            </a:r>
            <a:r>
              <a:rPr lang="en-US" altLang="zh-CN" dirty="0"/>
              <a:t>4</a:t>
            </a:r>
            <a:r>
              <a:rPr lang="zh-CN" altLang="zh-CN" dirty="0"/>
              <a:t>后需要转过</a:t>
            </a:r>
            <a:r>
              <a:rPr lang="en-US" altLang="zh-CN" dirty="0">
                <a:solidFill>
                  <a:srgbClr val="008000"/>
                </a:solidFill>
              </a:rPr>
              <a:t>3/4</a:t>
            </a:r>
            <a:r>
              <a:rPr lang="zh-CN" altLang="zh-CN" dirty="0"/>
              <a:t>周才能读块</a:t>
            </a:r>
            <a:r>
              <a:rPr lang="en-US" altLang="zh-CN" dirty="0"/>
              <a:t>3</a:t>
            </a:r>
            <a:r>
              <a:rPr lang="zh-CN" altLang="zh-CN" dirty="0"/>
              <a:t> </a:t>
            </a:r>
            <a:endParaRPr lang="en-US" altLang="zh-CN" dirty="0"/>
          </a:p>
          <a:p>
            <a:pPr lvl="1"/>
            <a:r>
              <a:rPr lang="zh-CN" altLang="en-US" dirty="0"/>
              <a:t>总处理时间：</a:t>
            </a:r>
            <a:r>
              <a:rPr lang="en-US" altLang="zh-CN" dirty="0">
                <a:solidFill>
                  <a:srgbClr val="008000"/>
                </a:solidFill>
              </a:rPr>
              <a:t>1/2</a:t>
            </a:r>
            <a:r>
              <a:rPr lang="zh-CN" altLang="zh-CN" dirty="0">
                <a:solidFill>
                  <a:srgbClr val="008000"/>
                </a:solidFill>
              </a:rPr>
              <a:t>＋</a:t>
            </a:r>
            <a:r>
              <a:rPr lang="en-US" altLang="zh-CN" dirty="0">
                <a:solidFill>
                  <a:srgbClr val="008000"/>
                </a:solidFill>
              </a:rPr>
              <a:t>1/4</a:t>
            </a:r>
            <a:r>
              <a:rPr lang="zh-CN" altLang="zh-CN" dirty="0">
                <a:solidFill>
                  <a:srgbClr val="008000"/>
                </a:solidFill>
              </a:rPr>
              <a:t>＋</a:t>
            </a:r>
            <a:r>
              <a:rPr lang="en-US" altLang="zh-CN" dirty="0">
                <a:solidFill>
                  <a:srgbClr val="FF0000"/>
                </a:solidFill>
              </a:rPr>
              <a:t>3</a:t>
            </a:r>
            <a:r>
              <a:rPr lang="en-US" altLang="zh-CN" dirty="0">
                <a:solidFill>
                  <a:srgbClr val="008000"/>
                </a:solidFill>
              </a:rPr>
              <a:t>×</a:t>
            </a:r>
            <a:r>
              <a:rPr lang="en-US" altLang="zh-CN" dirty="0">
                <a:solidFill>
                  <a:srgbClr val="0000FF"/>
                </a:solidFill>
              </a:rPr>
              <a:t>3/4</a:t>
            </a:r>
            <a:r>
              <a:rPr lang="zh-CN" altLang="zh-CN" dirty="0"/>
              <a:t>＝</a:t>
            </a:r>
            <a:r>
              <a:rPr lang="en-US" altLang="zh-CN" dirty="0"/>
              <a:t>3</a:t>
            </a:r>
            <a:r>
              <a:rPr lang="zh-CN" altLang="zh-CN" dirty="0"/>
              <a:t>周，即</a:t>
            </a:r>
            <a:r>
              <a:rPr lang="en-US" altLang="zh-CN" dirty="0"/>
              <a:t>60 </a:t>
            </a:r>
            <a:r>
              <a:rPr lang="en-US" altLang="zh-CN" dirty="0" err="1"/>
              <a:t>ms</a:t>
            </a:r>
            <a:endParaRPr lang="en-US" altLang="zh-CN" dirty="0"/>
          </a:p>
          <a:p>
            <a:r>
              <a:rPr lang="zh-CN" altLang="en-US" dirty="0">
                <a:latin typeface="华文新魏"/>
                <a:cs typeface="华文新魏"/>
              </a:rPr>
              <a:t>方法</a:t>
            </a:r>
            <a:r>
              <a:rPr lang="en-US" altLang="zh-CN" dirty="0">
                <a:latin typeface="华文新魏"/>
                <a:cs typeface="华文新魏"/>
              </a:rPr>
              <a:t>2</a:t>
            </a:r>
            <a:r>
              <a:rPr lang="zh-CN" altLang="en-US" dirty="0">
                <a:latin typeface="华文新魏"/>
                <a:cs typeface="华文新魏"/>
              </a:rPr>
              <a:t>：</a:t>
            </a:r>
            <a:r>
              <a:rPr lang="zh-CN" altLang="zh-CN" dirty="0">
                <a:latin typeface="华文新魏"/>
                <a:cs typeface="华文新魏"/>
              </a:rPr>
              <a:t>按照</a:t>
            </a:r>
            <a:r>
              <a:rPr lang="en-US" altLang="zh-CN" dirty="0">
                <a:latin typeface="华文新魏"/>
                <a:cs typeface="华文新魏"/>
              </a:rPr>
              <a:t>I/O</a:t>
            </a:r>
            <a:r>
              <a:rPr lang="zh-CN" altLang="zh-CN" dirty="0">
                <a:latin typeface="华文新魏"/>
                <a:cs typeface="华文新魏"/>
              </a:rPr>
              <a:t>请求次序</a:t>
            </a:r>
            <a:r>
              <a:rPr lang="zh-CN" altLang="en-US" dirty="0">
                <a:latin typeface="华文新魏"/>
                <a:cs typeface="华文新魏"/>
              </a:rPr>
              <a:t>读块</a:t>
            </a:r>
            <a:r>
              <a:rPr lang="en-US" altLang="zh-CN" dirty="0">
                <a:solidFill>
                  <a:srgbClr val="008000"/>
                </a:solidFill>
                <a:latin typeface="华文新魏"/>
                <a:cs typeface="华文新魏"/>
              </a:rPr>
              <a:t>1</a:t>
            </a:r>
            <a:r>
              <a:rPr lang="zh-CN" altLang="en-US" dirty="0">
                <a:solidFill>
                  <a:srgbClr val="008000"/>
                </a:solidFill>
                <a:latin typeface="华文新魏"/>
                <a:cs typeface="华文新魏"/>
              </a:rPr>
              <a:t>、</a:t>
            </a:r>
            <a:r>
              <a:rPr lang="en-US" altLang="zh-CN" dirty="0">
                <a:solidFill>
                  <a:srgbClr val="008000"/>
                </a:solidFill>
                <a:latin typeface="华文新魏"/>
                <a:cs typeface="华文新魏"/>
              </a:rPr>
              <a:t>2</a:t>
            </a:r>
            <a:r>
              <a:rPr lang="zh-CN" altLang="en-US" dirty="0">
                <a:solidFill>
                  <a:srgbClr val="008000"/>
                </a:solidFill>
                <a:latin typeface="华文新魏"/>
                <a:cs typeface="华文新魏"/>
              </a:rPr>
              <a:t>、</a:t>
            </a:r>
            <a:r>
              <a:rPr lang="en-US" altLang="zh-CN" dirty="0">
                <a:solidFill>
                  <a:srgbClr val="008000"/>
                </a:solidFill>
                <a:latin typeface="华文新魏"/>
                <a:cs typeface="华文新魏"/>
              </a:rPr>
              <a:t>3</a:t>
            </a:r>
            <a:r>
              <a:rPr lang="zh-CN" altLang="en-US" dirty="0">
                <a:solidFill>
                  <a:srgbClr val="008000"/>
                </a:solidFill>
                <a:latin typeface="华文新魏"/>
                <a:cs typeface="华文新魏"/>
              </a:rPr>
              <a:t>、</a:t>
            </a:r>
            <a:r>
              <a:rPr lang="en-US" altLang="zh-CN" dirty="0">
                <a:solidFill>
                  <a:srgbClr val="008000"/>
                </a:solidFill>
                <a:latin typeface="华文新魏"/>
                <a:cs typeface="华文新魏"/>
              </a:rPr>
              <a:t>4</a:t>
            </a:r>
          </a:p>
          <a:p>
            <a:pPr lvl="1"/>
            <a:r>
              <a:rPr lang="zh-CN" altLang="en-US" dirty="0"/>
              <a:t>总处理时间：</a:t>
            </a:r>
            <a:r>
              <a:rPr lang="en-US" altLang="zh-CN" dirty="0">
                <a:solidFill>
                  <a:srgbClr val="008000"/>
                </a:solidFill>
              </a:rPr>
              <a:t>1/2</a:t>
            </a:r>
            <a:r>
              <a:rPr lang="zh-CN" altLang="zh-CN" dirty="0">
                <a:solidFill>
                  <a:srgbClr val="008000"/>
                </a:solidFill>
              </a:rPr>
              <a:t>＋</a:t>
            </a:r>
            <a:r>
              <a:rPr lang="en-US" altLang="zh-CN" dirty="0">
                <a:solidFill>
                  <a:srgbClr val="008000"/>
                </a:solidFill>
              </a:rPr>
              <a:t>1/4</a:t>
            </a:r>
            <a:r>
              <a:rPr lang="zh-CN" altLang="zh-CN" dirty="0">
                <a:solidFill>
                  <a:srgbClr val="008000"/>
                </a:solidFill>
              </a:rPr>
              <a:t>＋</a:t>
            </a:r>
            <a:r>
              <a:rPr lang="en-US" altLang="zh-CN" dirty="0">
                <a:solidFill>
                  <a:srgbClr val="FF0000"/>
                </a:solidFill>
              </a:rPr>
              <a:t>3</a:t>
            </a:r>
            <a:r>
              <a:rPr lang="en-US" altLang="zh-CN" dirty="0"/>
              <a:t>×</a:t>
            </a:r>
            <a:r>
              <a:rPr lang="en-US" altLang="zh-CN" dirty="0">
                <a:solidFill>
                  <a:srgbClr val="0000FF"/>
                </a:solidFill>
              </a:rPr>
              <a:t>1/4</a:t>
            </a:r>
            <a:r>
              <a:rPr lang="zh-CN" altLang="zh-CN" dirty="0"/>
              <a:t>＝</a:t>
            </a:r>
            <a:r>
              <a:rPr lang="en-US" altLang="zh-CN" dirty="0"/>
              <a:t>1.5</a:t>
            </a:r>
            <a:r>
              <a:rPr lang="zh-CN" altLang="zh-CN" dirty="0"/>
              <a:t>周，即</a:t>
            </a:r>
            <a:r>
              <a:rPr lang="en-US" altLang="zh-CN" dirty="0"/>
              <a:t>30 </a:t>
            </a:r>
            <a:r>
              <a:rPr lang="en-US" altLang="zh-CN" dirty="0" err="1"/>
              <a:t>ms</a:t>
            </a:r>
            <a:endParaRPr lang="en-US" altLang="zh-CN" dirty="0"/>
          </a:p>
          <a:p>
            <a:r>
              <a:rPr lang="zh-CN" altLang="en-US" dirty="0">
                <a:latin typeface="华文新魏"/>
                <a:cs typeface="华文新魏"/>
              </a:rPr>
              <a:t>方法</a:t>
            </a:r>
            <a:r>
              <a:rPr lang="en-US" altLang="zh-CN" dirty="0">
                <a:latin typeface="华文新魏"/>
                <a:cs typeface="华文新魏"/>
              </a:rPr>
              <a:t>3</a:t>
            </a:r>
            <a:r>
              <a:rPr lang="zh-CN" altLang="en-US" dirty="0">
                <a:latin typeface="华文新魏"/>
                <a:cs typeface="华文新魏"/>
              </a:rPr>
              <a:t>：已知当前读位置是记录</a:t>
            </a:r>
            <a:r>
              <a:rPr lang="en-US" altLang="zh-CN" dirty="0">
                <a:latin typeface="华文新魏"/>
                <a:cs typeface="华文新魏"/>
              </a:rPr>
              <a:t>3</a:t>
            </a:r>
            <a:r>
              <a:rPr lang="zh-CN" altLang="en-US" dirty="0">
                <a:latin typeface="华文新魏"/>
                <a:cs typeface="华文新魏"/>
              </a:rPr>
              <a:t>，则采用次序为读记录</a:t>
            </a:r>
            <a:r>
              <a:rPr lang="en-US" altLang="zh-CN" dirty="0">
                <a:solidFill>
                  <a:srgbClr val="008000"/>
                </a:solidFill>
                <a:latin typeface="华文新魏"/>
                <a:cs typeface="华文新魏"/>
              </a:rPr>
              <a:t>4</a:t>
            </a:r>
            <a:r>
              <a:rPr lang="zh-CN" altLang="en-US" dirty="0">
                <a:solidFill>
                  <a:srgbClr val="008000"/>
                </a:solidFill>
                <a:latin typeface="华文新魏"/>
                <a:cs typeface="华文新魏"/>
              </a:rPr>
              <a:t>、</a:t>
            </a:r>
            <a:r>
              <a:rPr lang="en-US" altLang="zh-CN" dirty="0">
                <a:solidFill>
                  <a:srgbClr val="008000"/>
                </a:solidFill>
                <a:latin typeface="华文新魏"/>
                <a:cs typeface="华文新魏"/>
              </a:rPr>
              <a:t>1</a:t>
            </a:r>
            <a:r>
              <a:rPr lang="zh-CN" altLang="en-US" dirty="0">
                <a:solidFill>
                  <a:srgbClr val="008000"/>
                </a:solidFill>
                <a:latin typeface="华文新魏"/>
                <a:cs typeface="华文新魏"/>
              </a:rPr>
              <a:t>、</a:t>
            </a:r>
            <a:r>
              <a:rPr lang="en-US" altLang="zh-CN" dirty="0">
                <a:solidFill>
                  <a:srgbClr val="008000"/>
                </a:solidFill>
                <a:latin typeface="华文新魏"/>
                <a:cs typeface="华文新魏"/>
              </a:rPr>
              <a:t>2</a:t>
            </a:r>
            <a:r>
              <a:rPr lang="zh-CN" altLang="en-US" dirty="0">
                <a:solidFill>
                  <a:srgbClr val="008000"/>
                </a:solidFill>
                <a:latin typeface="华文新魏"/>
                <a:cs typeface="华文新魏"/>
              </a:rPr>
              <a:t>、</a:t>
            </a:r>
            <a:r>
              <a:rPr lang="en-US" altLang="zh-CN" dirty="0">
                <a:solidFill>
                  <a:srgbClr val="008000"/>
                </a:solidFill>
                <a:latin typeface="华文新魏"/>
                <a:cs typeface="华文新魏"/>
              </a:rPr>
              <a:t>3</a:t>
            </a:r>
          </a:p>
          <a:p>
            <a:pPr lvl="1"/>
            <a:r>
              <a:rPr lang="zh-CN" altLang="en-US" dirty="0"/>
              <a:t>总处理时间等于</a:t>
            </a:r>
            <a:r>
              <a:rPr lang="en-US" altLang="zh-CN" dirty="0">
                <a:solidFill>
                  <a:srgbClr val="008000"/>
                </a:solidFill>
              </a:rPr>
              <a:t>1/4</a:t>
            </a:r>
            <a:r>
              <a:rPr lang="zh-CN" altLang="zh-CN" dirty="0">
                <a:solidFill>
                  <a:srgbClr val="008000"/>
                </a:solidFill>
              </a:rPr>
              <a:t>＋</a:t>
            </a:r>
            <a:r>
              <a:rPr lang="en-US" altLang="zh-CN" dirty="0">
                <a:solidFill>
                  <a:srgbClr val="FF0000"/>
                </a:solidFill>
              </a:rPr>
              <a:t>3</a:t>
            </a:r>
            <a:r>
              <a:rPr lang="en-US" altLang="zh-CN" dirty="0"/>
              <a:t>×</a:t>
            </a:r>
            <a:r>
              <a:rPr lang="en-US" altLang="zh-CN" dirty="0">
                <a:solidFill>
                  <a:srgbClr val="0000FF"/>
                </a:solidFill>
              </a:rPr>
              <a:t>1/4</a:t>
            </a:r>
            <a:r>
              <a:rPr lang="zh-CN" altLang="en-US" dirty="0"/>
              <a:t>周</a:t>
            </a:r>
            <a:r>
              <a:rPr lang="zh-CN" altLang="zh-CN" dirty="0"/>
              <a:t>＝1周</a:t>
            </a:r>
            <a:r>
              <a:rPr lang="zh-CN" altLang="en-US" dirty="0"/>
              <a:t>，即</a:t>
            </a:r>
            <a:r>
              <a:rPr lang="en-US" altLang="zh-CN" dirty="0"/>
              <a:t>20</a:t>
            </a:r>
            <a:r>
              <a:rPr lang="zh-CN" altLang="en-US" dirty="0"/>
              <a:t>毫秒</a:t>
            </a:r>
            <a:endParaRPr lang="en-US" altLang="zh-CN" dirty="0"/>
          </a:p>
          <a:p>
            <a:r>
              <a:rPr lang="zh-CN" altLang="en-US" dirty="0">
                <a:latin typeface="华文新魏"/>
                <a:cs typeface="华文新魏"/>
              </a:rPr>
              <a:t>分析</a:t>
            </a:r>
            <a:endParaRPr lang="en-US" altLang="zh-CN" dirty="0">
              <a:latin typeface="华文新魏"/>
              <a:cs typeface="华文新魏"/>
            </a:endParaRPr>
          </a:p>
          <a:p>
            <a:pPr lvl="1"/>
            <a:r>
              <a:rPr lang="zh-CN" altLang="zh-CN" dirty="0"/>
              <a:t>为实现方法</a:t>
            </a:r>
            <a:r>
              <a:rPr lang="en-US" altLang="zh-CN" dirty="0"/>
              <a:t>3</a:t>
            </a:r>
            <a:r>
              <a:rPr lang="zh-CN" altLang="zh-CN" dirty="0"/>
              <a:t>，驱动调度算法</a:t>
            </a:r>
            <a:r>
              <a:rPr lang="zh-CN" altLang="zh-CN" dirty="0">
                <a:solidFill>
                  <a:srgbClr val="FF0000"/>
                </a:solidFill>
              </a:rPr>
              <a:t>必须知道旋转型设备的当前位置</a:t>
            </a:r>
            <a:r>
              <a:rPr lang="zh-CN" altLang="zh-CN" dirty="0"/>
              <a:t> ，称作</a:t>
            </a:r>
            <a:r>
              <a:rPr lang="zh-CN" altLang="zh-CN" dirty="0">
                <a:solidFill>
                  <a:srgbClr val="0000FF"/>
                </a:solidFill>
              </a:rPr>
              <a:t>旋转位置测定</a:t>
            </a:r>
            <a:endParaRPr lang="en-US" altLang="zh-CN" dirty="0">
              <a:solidFill>
                <a:srgbClr val="0000FF"/>
              </a:solidFill>
            </a:endParaRPr>
          </a:p>
          <a:p>
            <a:pPr lvl="1"/>
            <a:r>
              <a:rPr lang="zh-CN" altLang="en-US" dirty="0"/>
              <a:t>若</a:t>
            </a:r>
            <a:r>
              <a:rPr lang="zh-CN" altLang="zh-CN" dirty="0"/>
              <a:t>未设置</a:t>
            </a:r>
            <a:r>
              <a:rPr lang="zh-CN" altLang="en-US" dirty="0"/>
              <a:t>相应</a:t>
            </a:r>
            <a:r>
              <a:rPr lang="zh-CN" altLang="zh-CN" dirty="0"/>
              <a:t>硬件，因无法测定磁头当前位置会平均多花费半周时间 </a:t>
            </a:r>
            <a:endParaRPr lang="zh-CN" altLang="en-US" dirty="0"/>
          </a:p>
          <a:p>
            <a:endParaRPr kumimoji="1" lang="zh-CN" altLang="en-US" dirty="0">
              <a:latin typeface="华文新魏"/>
              <a:cs typeface="华文新魏"/>
            </a:endParaRPr>
          </a:p>
        </p:txBody>
      </p:sp>
      <p:sp>
        <p:nvSpPr>
          <p:cNvPr id="5"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53</a:t>
            </a:fld>
            <a:endParaRPr lang="en-US" altLang="zh-CN" dirty="0"/>
          </a:p>
        </p:txBody>
      </p:sp>
    </p:spTree>
    <p:extLst>
      <p:ext uri="{BB962C8B-B14F-4D97-AF65-F5344CB8AC3E}">
        <p14:creationId xmlns:p14="http://schemas.microsoft.com/office/powerpoint/2010/main" val="3997303053"/>
      </p:ext>
    </p:extLst>
  </p:cSld>
  <p:clrMapOvr>
    <a:masterClrMapping/>
  </p:clrMapOvr>
  <p:transition spd="slow">
    <p:wip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优化分布</a:t>
            </a:r>
            <a:endParaRPr kumimoji="1" lang="zh-CN" altLang="en-US" dirty="0"/>
          </a:p>
        </p:txBody>
      </p:sp>
      <p:sp>
        <p:nvSpPr>
          <p:cNvPr id="3" name="内容占位符 2"/>
          <p:cNvSpPr>
            <a:spLocks noGrp="1"/>
          </p:cNvSpPr>
          <p:nvPr>
            <p:ph idx="1"/>
          </p:nvPr>
        </p:nvSpPr>
        <p:spPr>
          <a:xfrm>
            <a:off x="179512" y="1412776"/>
            <a:ext cx="8856984" cy="4968552"/>
          </a:xfrm>
        </p:spPr>
        <p:txBody>
          <a:bodyPr/>
          <a:lstStyle/>
          <a:p>
            <a:pPr algn="just" eaLnBrk="1" hangingPunct="1"/>
            <a:r>
              <a:rPr lang="zh-CN" altLang="zh-CN" dirty="0"/>
              <a:t>信息在存储空间中的</a:t>
            </a:r>
            <a:r>
              <a:rPr lang="zh-CN" altLang="zh-CN" dirty="0">
                <a:solidFill>
                  <a:srgbClr val="FF0000"/>
                </a:solidFill>
              </a:rPr>
              <a:t>排列方式</a:t>
            </a:r>
            <a:r>
              <a:rPr lang="zh-CN" altLang="zh-CN" dirty="0"/>
              <a:t>会影响存取等待时间</a:t>
            </a:r>
            <a:endParaRPr lang="en-US" altLang="zh-CN" dirty="0"/>
          </a:p>
          <a:p>
            <a:pPr algn="just" eaLnBrk="1" hangingPunct="1"/>
            <a:r>
              <a:rPr lang="zh-CN" altLang="en-US" dirty="0"/>
              <a:t>举例</a:t>
            </a:r>
            <a:r>
              <a:rPr lang="zh-CN" altLang="zh-CN" dirty="0"/>
              <a:t> </a:t>
            </a:r>
            <a:endParaRPr lang="en-US" altLang="zh-CN" dirty="0">
              <a:latin typeface="华文新魏" charset="0"/>
              <a:ea typeface="华文新魏" charset="0"/>
              <a:cs typeface="华文新魏" charset="0"/>
            </a:endParaRPr>
          </a:p>
          <a:p>
            <a:pPr lvl="1" algn="just" eaLnBrk="1" hangingPunct="1"/>
            <a:r>
              <a:rPr lang="zh-CN" altLang="en-US" dirty="0">
                <a:latin typeface="华文新魏" charset="0"/>
                <a:ea typeface="华文新魏" charset="0"/>
                <a:cs typeface="华文新魏" charset="0"/>
              </a:rPr>
              <a:t>考虑</a:t>
            </a:r>
            <a:r>
              <a:rPr lang="en-US" altLang="zh-CN" dirty="0">
                <a:latin typeface="华文新魏" charset="0"/>
                <a:ea typeface="华文新魏" charset="0"/>
                <a:cs typeface="华文新魏" charset="0"/>
              </a:rPr>
              <a:t>10</a:t>
            </a:r>
            <a:r>
              <a:rPr lang="zh-CN" altLang="en-US" dirty="0">
                <a:latin typeface="华文新魏" charset="0"/>
                <a:ea typeface="华文新魏" charset="0"/>
                <a:cs typeface="华文新魏" charset="0"/>
              </a:rPr>
              <a:t>个逻辑记录</a:t>
            </a:r>
            <a:r>
              <a:rPr lang="en-US" altLang="zh-CN" dirty="0">
                <a:solidFill>
                  <a:srgbClr val="0000FF"/>
                </a:solidFill>
                <a:latin typeface="华文新魏" charset="0"/>
                <a:ea typeface="华文新魏" charset="0"/>
                <a:cs typeface="华文新魏" charset="0"/>
              </a:rPr>
              <a:t>A</a:t>
            </a:r>
            <a:r>
              <a:rPr lang="zh-CN" altLang="en-US" dirty="0">
                <a:solidFill>
                  <a:srgbClr val="0000FF"/>
                </a:solidFill>
                <a:latin typeface="华文新魏" charset="0"/>
                <a:ea typeface="华文新魏" charset="0"/>
                <a:cs typeface="华文新魏" charset="0"/>
              </a:rPr>
              <a:t>，</a:t>
            </a:r>
            <a:r>
              <a:rPr lang="en-US" altLang="zh-CN" dirty="0">
                <a:solidFill>
                  <a:srgbClr val="0000FF"/>
                </a:solidFill>
                <a:latin typeface="华文新魏" charset="0"/>
                <a:ea typeface="华文新魏" charset="0"/>
                <a:cs typeface="华文新魏" charset="0"/>
              </a:rPr>
              <a:t>B</a:t>
            </a:r>
            <a:r>
              <a:rPr lang="en-US" altLang="zh-CN" dirty="0">
                <a:solidFill>
                  <a:srgbClr val="0000FF"/>
                </a:solidFill>
                <a:latin typeface="Times New Roman" charset="0"/>
                <a:ea typeface="华文新魏" charset="0"/>
                <a:cs typeface="华文新魏" charset="0"/>
              </a:rPr>
              <a:t>……</a:t>
            </a:r>
            <a:r>
              <a:rPr lang="zh-CN" altLang="en-US" dirty="0">
                <a:solidFill>
                  <a:srgbClr val="0000FF"/>
                </a:solidFill>
                <a:latin typeface="华文新魏" charset="0"/>
                <a:ea typeface="华文新魏" charset="0"/>
                <a:cs typeface="华文新魏" charset="0"/>
              </a:rPr>
              <a:t>，</a:t>
            </a:r>
            <a:r>
              <a:rPr lang="en-US" altLang="zh-CN" dirty="0">
                <a:solidFill>
                  <a:srgbClr val="0000FF"/>
                </a:solidFill>
                <a:latin typeface="华文新魏" charset="0"/>
                <a:ea typeface="华文新魏" charset="0"/>
                <a:cs typeface="华文新魏" charset="0"/>
              </a:rPr>
              <a:t>J</a:t>
            </a:r>
            <a:r>
              <a:rPr lang="zh-CN" altLang="en-US" dirty="0">
                <a:latin typeface="华文新魏" charset="0"/>
                <a:ea typeface="华文新魏" charset="0"/>
                <a:cs typeface="华文新魏" charset="0"/>
              </a:rPr>
              <a:t>被存于旋转型设备上</a:t>
            </a:r>
            <a:endParaRPr lang="en-US" altLang="zh-CN" dirty="0">
              <a:latin typeface="华文新魏" charset="0"/>
              <a:ea typeface="华文新魏" charset="0"/>
              <a:cs typeface="华文新魏" charset="0"/>
            </a:endParaRPr>
          </a:p>
          <a:p>
            <a:pPr lvl="2" algn="just" eaLnBrk="1" hangingPunct="1"/>
            <a:r>
              <a:rPr lang="zh-CN" altLang="en-US" dirty="0">
                <a:solidFill>
                  <a:srgbClr val="FF0000"/>
                </a:solidFill>
                <a:latin typeface="华文新魏" charset="0"/>
                <a:ea typeface="华文新魏" charset="0"/>
                <a:cs typeface="华文新魏" charset="0"/>
              </a:rPr>
              <a:t>每道存放</a:t>
            </a:r>
            <a:r>
              <a:rPr lang="en-US" altLang="zh-CN" dirty="0">
                <a:solidFill>
                  <a:srgbClr val="FF0000"/>
                </a:solidFill>
                <a:latin typeface="华文新魏" charset="0"/>
                <a:ea typeface="华文新魏" charset="0"/>
                <a:cs typeface="华文新魏" charset="0"/>
              </a:rPr>
              <a:t>10</a:t>
            </a:r>
            <a:r>
              <a:rPr lang="zh-CN" altLang="en-US" dirty="0">
                <a:solidFill>
                  <a:srgbClr val="FF0000"/>
                </a:solidFill>
                <a:latin typeface="华文新魏" charset="0"/>
                <a:ea typeface="华文新魏" charset="0"/>
                <a:cs typeface="华文新魏" charset="0"/>
              </a:rPr>
              <a:t>个记录</a:t>
            </a:r>
            <a:endParaRPr lang="en-US" altLang="zh-CN" dirty="0">
              <a:solidFill>
                <a:srgbClr val="FF0000"/>
              </a:solidFill>
              <a:latin typeface="华文新魏" charset="0"/>
              <a:ea typeface="华文新魏" charset="0"/>
              <a:cs typeface="华文新魏" charset="0"/>
            </a:endParaRPr>
          </a:p>
          <a:p>
            <a:pPr lvl="1" algn="just" eaLnBrk="1" hangingPunct="1"/>
            <a:r>
              <a:rPr lang="zh-CN" altLang="zh-CN" dirty="0">
                <a:latin typeface="华文新魏" charset="0"/>
                <a:ea typeface="华文新魏" charset="0"/>
                <a:cs typeface="华文新魏" charset="0"/>
              </a:rPr>
              <a:t>假定需要经常顺序处理这些记录</a:t>
            </a:r>
            <a:endParaRPr lang="en-US" altLang="zh-CN" dirty="0">
              <a:latin typeface="华文新魏" charset="0"/>
              <a:ea typeface="华文新魏" charset="0"/>
              <a:cs typeface="华文新魏" charset="0"/>
            </a:endParaRPr>
          </a:p>
          <a:p>
            <a:pPr lvl="2" algn="just" eaLnBrk="1" hangingPunct="1"/>
            <a:r>
              <a:rPr lang="zh-CN" altLang="zh-CN" dirty="0">
                <a:latin typeface="华文新魏" charset="0"/>
                <a:ea typeface="华文新魏" charset="0"/>
                <a:cs typeface="华文新魏" charset="0"/>
              </a:rPr>
              <a:t>旋转速度为一周</a:t>
            </a:r>
            <a:r>
              <a:rPr lang="en-US" altLang="zh-CN" dirty="0">
                <a:solidFill>
                  <a:srgbClr val="008000"/>
                </a:solidFill>
                <a:latin typeface="华文新魏" charset="0"/>
                <a:ea typeface="华文新魏" charset="0"/>
                <a:cs typeface="华文新魏" charset="0"/>
              </a:rPr>
              <a:t>20ms</a:t>
            </a:r>
          </a:p>
          <a:p>
            <a:pPr lvl="2" algn="just" eaLnBrk="1" hangingPunct="1"/>
            <a:r>
              <a:rPr lang="zh-CN" altLang="zh-CN" dirty="0">
                <a:latin typeface="华文新魏" charset="0"/>
                <a:ea typeface="华文新魏" charset="0"/>
                <a:cs typeface="华文新魏" charset="0"/>
              </a:rPr>
              <a:t>处理程序读出每块后花</a:t>
            </a:r>
            <a:r>
              <a:rPr lang="en-US" altLang="zh-CN" dirty="0">
                <a:solidFill>
                  <a:srgbClr val="008000"/>
                </a:solidFill>
                <a:latin typeface="华文新魏" charset="0"/>
                <a:ea typeface="华文新魏" charset="0"/>
                <a:cs typeface="华文新魏" charset="0"/>
              </a:rPr>
              <a:t>4ms</a:t>
            </a:r>
            <a:r>
              <a:rPr lang="zh-CN" altLang="zh-CN" dirty="0">
                <a:latin typeface="华文新魏" charset="0"/>
                <a:ea typeface="华文新魏" charset="0"/>
                <a:cs typeface="华文新魏" charset="0"/>
              </a:rPr>
              <a:t>进行处理</a:t>
            </a:r>
            <a:endParaRPr lang="en-US" altLang="zh-CN" dirty="0">
              <a:latin typeface="华文新魏" charset="0"/>
              <a:ea typeface="华文新魏" charset="0"/>
              <a:cs typeface="华文新魏" charset="0"/>
            </a:endParaRPr>
          </a:p>
          <a:p>
            <a:pPr lvl="1" algn="just" eaLnBrk="1" hangingPunct="1"/>
            <a:r>
              <a:rPr lang="zh-CN" altLang="en-US" dirty="0">
                <a:solidFill>
                  <a:srgbClr val="FF0000"/>
                </a:solidFill>
                <a:latin typeface="华文新魏" charset="0"/>
                <a:ea typeface="华文新魏" charset="0"/>
                <a:cs typeface="华文新魏" charset="0"/>
              </a:rPr>
              <a:t>读取</a:t>
            </a:r>
            <a:r>
              <a:rPr lang="en-US" altLang="zh-CN" dirty="0">
                <a:solidFill>
                  <a:srgbClr val="FF0000"/>
                </a:solidFill>
                <a:latin typeface="华文新魏" charset="0"/>
                <a:ea typeface="华文新魏" charset="0"/>
                <a:cs typeface="华文新魏" charset="0"/>
              </a:rPr>
              <a:t>A</a:t>
            </a:r>
            <a:r>
              <a:rPr lang="zh-CN" altLang="en-US" dirty="0">
                <a:solidFill>
                  <a:srgbClr val="FF0000"/>
                </a:solidFill>
                <a:latin typeface="华文新魏" charset="0"/>
                <a:ea typeface="华文新魏" charset="0"/>
                <a:cs typeface="华文新魏" charset="0"/>
              </a:rPr>
              <a:t>之后再访问</a:t>
            </a:r>
            <a:r>
              <a:rPr lang="en-US" altLang="zh-CN" dirty="0">
                <a:solidFill>
                  <a:srgbClr val="FF0000"/>
                </a:solidFill>
                <a:latin typeface="华文新魏" charset="0"/>
                <a:ea typeface="华文新魏" charset="0"/>
                <a:cs typeface="华文新魏" charset="0"/>
              </a:rPr>
              <a:t>B</a:t>
            </a:r>
            <a:r>
              <a:rPr lang="zh-CN" altLang="en-US" dirty="0">
                <a:solidFill>
                  <a:srgbClr val="FF0000"/>
                </a:solidFill>
                <a:latin typeface="华文新魏" charset="0"/>
                <a:ea typeface="华文新魏" charset="0"/>
                <a:cs typeface="华文新魏" charset="0"/>
              </a:rPr>
              <a:t>，计算时间开销</a:t>
            </a: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54</a:t>
            </a:fld>
            <a:endParaRPr lang="en-US" altLang="zh-CN" dirty="0"/>
          </a:p>
        </p:txBody>
      </p:sp>
    </p:spTree>
    <p:extLst>
      <p:ext uri="{BB962C8B-B14F-4D97-AF65-F5344CB8AC3E}">
        <p14:creationId xmlns:p14="http://schemas.microsoft.com/office/powerpoint/2010/main" val="3949098879"/>
      </p:ext>
    </p:extLst>
  </p:cSld>
  <p:clrMapOvr>
    <a:masterClrMapping/>
  </p:clrMapOvr>
  <p:transition spd="slow">
    <p:wip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优化分布</a:t>
            </a:r>
            <a:endParaRPr kumimoji="1" lang="zh-CN" altLang="en-US" dirty="0"/>
          </a:p>
        </p:txBody>
      </p:sp>
      <p:sp>
        <p:nvSpPr>
          <p:cNvPr id="3" name="内容占位符 2"/>
          <p:cNvSpPr>
            <a:spLocks noGrp="1"/>
          </p:cNvSpPr>
          <p:nvPr>
            <p:ph idx="1"/>
          </p:nvPr>
        </p:nvSpPr>
        <p:spPr>
          <a:xfrm>
            <a:off x="179512" y="1196752"/>
            <a:ext cx="8856984" cy="4968552"/>
          </a:xfrm>
        </p:spPr>
        <p:txBody>
          <a:bodyPr/>
          <a:lstStyle/>
          <a:p>
            <a:pPr algn="just" eaLnBrk="1" hangingPunct="1"/>
            <a:r>
              <a:rPr lang="zh-CN" altLang="en-US" dirty="0">
                <a:latin typeface="华文新魏"/>
                <a:cs typeface="华文新魏"/>
              </a:rPr>
              <a:t>分布方案</a:t>
            </a:r>
            <a:r>
              <a:rPr lang="en-US" altLang="zh-CN" dirty="0">
                <a:latin typeface="华文新魏"/>
                <a:cs typeface="华文新魏"/>
              </a:rPr>
              <a:t>1</a:t>
            </a:r>
          </a:p>
          <a:p>
            <a:pPr lvl="1" algn="just" eaLnBrk="1" hangingPunct="1"/>
            <a:r>
              <a:rPr lang="zh-CN" altLang="zh-CN" dirty="0">
                <a:solidFill>
                  <a:srgbClr val="FF0000"/>
                </a:solidFill>
              </a:rPr>
              <a:t>读出并处理</a:t>
            </a:r>
            <a:r>
              <a:rPr lang="zh-CN" altLang="zh-CN" dirty="0"/>
              <a:t>记录</a:t>
            </a:r>
            <a:r>
              <a:rPr lang="en-US" altLang="zh-CN" dirty="0">
                <a:solidFill>
                  <a:srgbClr val="0000FF"/>
                </a:solidFill>
              </a:rPr>
              <a:t>A</a:t>
            </a:r>
            <a:r>
              <a:rPr lang="zh-CN" altLang="zh-CN" dirty="0"/>
              <a:t>之后将</a:t>
            </a:r>
            <a:r>
              <a:rPr lang="zh-CN" altLang="zh-CN" dirty="0">
                <a:solidFill>
                  <a:srgbClr val="FF0000"/>
                </a:solidFill>
              </a:rPr>
              <a:t>旋转到</a:t>
            </a:r>
            <a:r>
              <a:rPr lang="zh-CN" altLang="zh-CN" dirty="0"/>
              <a:t>记录</a:t>
            </a:r>
            <a:r>
              <a:rPr lang="en-US" altLang="zh-CN" dirty="0">
                <a:solidFill>
                  <a:srgbClr val="7030A0"/>
                </a:solidFill>
              </a:rPr>
              <a:t>D</a:t>
            </a:r>
            <a:r>
              <a:rPr lang="zh-CN" altLang="zh-CN" dirty="0"/>
              <a:t>的开始处</a:t>
            </a:r>
            <a:endParaRPr lang="en-US" altLang="zh-CN" dirty="0"/>
          </a:p>
          <a:p>
            <a:pPr lvl="1" algn="just" eaLnBrk="1" hangingPunct="1"/>
            <a:r>
              <a:rPr lang="zh-CN" altLang="zh-CN" dirty="0"/>
              <a:t>为了读出记录</a:t>
            </a:r>
            <a:r>
              <a:rPr lang="en-US" altLang="zh-CN" dirty="0">
                <a:solidFill>
                  <a:srgbClr val="FF0000"/>
                </a:solidFill>
              </a:rPr>
              <a:t>B</a:t>
            </a:r>
            <a:r>
              <a:rPr lang="zh-CN" altLang="zh-CN" dirty="0"/>
              <a:t>，必须再转一周 </a:t>
            </a:r>
            <a:endParaRPr lang="en-US" altLang="zh-CN" dirty="0"/>
          </a:p>
          <a:p>
            <a:pPr lvl="1" algn="just" eaLnBrk="1" hangingPunct="1"/>
            <a:r>
              <a:rPr lang="zh-CN" altLang="zh-CN" dirty="0"/>
              <a:t>处理</a:t>
            </a:r>
            <a:r>
              <a:rPr lang="en-US" altLang="zh-CN" dirty="0"/>
              <a:t>10</a:t>
            </a:r>
            <a:r>
              <a:rPr lang="zh-CN" altLang="zh-CN" dirty="0"/>
              <a:t>条记录的总时间</a:t>
            </a:r>
            <a:endParaRPr lang="en-US" altLang="zh-CN" dirty="0"/>
          </a:p>
          <a:p>
            <a:pPr lvl="2" algn="just" eaLnBrk="1" hangingPunct="1"/>
            <a:r>
              <a:rPr lang="en-US" altLang="zh-CN" dirty="0">
                <a:solidFill>
                  <a:srgbClr val="008000"/>
                </a:solidFill>
                <a:latin typeface="华文新魏"/>
                <a:ea typeface="华文新魏"/>
                <a:cs typeface="华文新魏"/>
              </a:rPr>
              <a:t>10ms</a:t>
            </a:r>
            <a:r>
              <a:rPr lang="zh-CN" altLang="zh-CN" dirty="0">
                <a:solidFill>
                  <a:srgbClr val="008000"/>
                </a:solidFill>
                <a:latin typeface="华文新魏"/>
                <a:ea typeface="华文新魏"/>
                <a:cs typeface="华文新魏"/>
              </a:rPr>
              <a:t>（旋转到记录</a:t>
            </a:r>
            <a:r>
              <a:rPr lang="en-US" altLang="zh-CN" dirty="0">
                <a:solidFill>
                  <a:srgbClr val="008000"/>
                </a:solidFill>
                <a:latin typeface="华文新魏"/>
                <a:ea typeface="华文新魏"/>
                <a:cs typeface="华文新魏"/>
              </a:rPr>
              <a:t>A</a:t>
            </a:r>
            <a:r>
              <a:rPr lang="zh-CN" altLang="zh-CN" dirty="0">
                <a:solidFill>
                  <a:srgbClr val="008000"/>
                </a:solidFill>
                <a:latin typeface="华文新魏"/>
                <a:ea typeface="华文新魏"/>
                <a:cs typeface="华文新魏"/>
              </a:rPr>
              <a:t>的平均时间）</a:t>
            </a:r>
            <a:r>
              <a:rPr lang="zh-CN" altLang="zh-CN" dirty="0">
                <a:latin typeface="华文新魏"/>
                <a:ea typeface="华文新魏"/>
                <a:cs typeface="华文新魏"/>
              </a:rPr>
              <a:t>＋</a:t>
            </a:r>
            <a:r>
              <a:rPr lang="en-US" altLang="zh-CN" dirty="0">
                <a:solidFill>
                  <a:srgbClr val="660066"/>
                </a:solidFill>
                <a:latin typeface="华文新魏"/>
                <a:ea typeface="华文新魏"/>
                <a:cs typeface="华文新魏"/>
              </a:rPr>
              <a:t>2ms</a:t>
            </a:r>
            <a:r>
              <a:rPr lang="zh-CN" altLang="zh-CN" dirty="0">
                <a:solidFill>
                  <a:srgbClr val="660066"/>
                </a:solidFill>
                <a:latin typeface="华文新魏"/>
                <a:ea typeface="华文新魏"/>
                <a:cs typeface="华文新魏"/>
              </a:rPr>
              <a:t>（读记录</a:t>
            </a:r>
            <a:r>
              <a:rPr lang="en-US" altLang="zh-CN" dirty="0">
                <a:solidFill>
                  <a:srgbClr val="660066"/>
                </a:solidFill>
                <a:latin typeface="华文新魏"/>
                <a:ea typeface="华文新魏"/>
                <a:cs typeface="华文新魏"/>
              </a:rPr>
              <a:t>A</a:t>
            </a:r>
            <a:r>
              <a:rPr lang="zh-CN" altLang="zh-CN" dirty="0">
                <a:solidFill>
                  <a:srgbClr val="660066"/>
                </a:solidFill>
                <a:latin typeface="华文新魏"/>
                <a:ea typeface="华文新魏"/>
                <a:cs typeface="华文新魏"/>
              </a:rPr>
              <a:t>）＋</a:t>
            </a:r>
            <a:r>
              <a:rPr lang="en-US" altLang="zh-CN" dirty="0">
                <a:solidFill>
                  <a:srgbClr val="660066"/>
                </a:solidFill>
                <a:latin typeface="华文新魏"/>
                <a:ea typeface="华文新魏"/>
                <a:cs typeface="华文新魏"/>
              </a:rPr>
              <a:t>4ms</a:t>
            </a:r>
            <a:r>
              <a:rPr lang="zh-CN" altLang="zh-CN" dirty="0">
                <a:solidFill>
                  <a:srgbClr val="660066"/>
                </a:solidFill>
                <a:latin typeface="华文新魏"/>
                <a:ea typeface="华文新魏"/>
                <a:cs typeface="华文新魏"/>
              </a:rPr>
              <a:t>（处理记录</a:t>
            </a:r>
            <a:r>
              <a:rPr lang="en-US" altLang="zh-CN" dirty="0">
                <a:solidFill>
                  <a:srgbClr val="660066"/>
                </a:solidFill>
                <a:latin typeface="华文新魏"/>
                <a:ea typeface="华文新魏"/>
                <a:cs typeface="华文新魏"/>
              </a:rPr>
              <a:t>A</a:t>
            </a:r>
            <a:r>
              <a:rPr lang="zh-CN" altLang="zh-CN" dirty="0">
                <a:solidFill>
                  <a:srgbClr val="660066"/>
                </a:solidFill>
                <a:latin typeface="华文新魏"/>
                <a:ea typeface="华文新魏"/>
                <a:cs typeface="华文新魏"/>
              </a:rPr>
              <a:t>）</a:t>
            </a:r>
            <a:r>
              <a:rPr lang="zh-CN" altLang="zh-CN" dirty="0">
                <a:latin typeface="华文新魏"/>
                <a:ea typeface="华文新魏"/>
                <a:cs typeface="华文新魏"/>
              </a:rPr>
              <a:t>＋</a:t>
            </a:r>
            <a:r>
              <a:rPr lang="en-US" altLang="zh-CN" dirty="0">
                <a:solidFill>
                  <a:srgbClr val="FF0000"/>
                </a:solidFill>
                <a:latin typeface="华文新魏"/>
                <a:ea typeface="华文新魏"/>
                <a:cs typeface="华文新魏"/>
              </a:rPr>
              <a:t>9</a:t>
            </a:r>
            <a:r>
              <a:rPr lang="en-US" altLang="zh-CN" dirty="0">
                <a:latin typeface="华文新魏"/>
                <a:ea typeface="华文新魏"/>
                <a:cs typeface="华文新魏"/>
              </a:rPr>
              <a:t>×[</a:t>
            </a:r>
            <a:r>
              <a:rPr lang="en-US" altLang="zh-CN" dirty="0">
                <a:solidFill>
                  <a:srgbClr val="0000FF"/>
                </a:solidFill>
                <a:latin typeface="华文新魏"/>
                <a:ea typeface="华文新魏"/>
                <a:cs typeface="华文新魏"/>
              </a:rPr>
              <a:t>16ms</a:t>
            </a:r>
            <a:r>
              <a:rPr lang="zh-CN" altLang="zh-CN" dirty="0">
                <a:solidFill>
                  <a:srgbClr val="0000FF"/>
                </a:solidFill>
                <a:latin typeface="华文新魏"/>
                <a:ea typeface="华文新魏"/>
                <a:cs typeface="华文新魏"/>
              </a:rPr>
              <a:t>（</a:t>
            </a:r>
            <a:r>
              <a:rPr lang="zh-CN" altLang="en-US" dirty="0">
                <a:solidFill>
                  <a:srgbClr val="0000FF"/>
                </a:solidFill>
                <a:latin typeface="华文新魏"/>
                <a:ea typeface="华文新魏"/>
                <a:cs typeface="华文新魏"/>
              </a:rPr>
              <a:t>即</a:t>
            </a:r>
            <a:r>
              <a:rPr lang="en-US" altLang="zh-CN" dirty="0">
                <a:solidFill>
                  <a:srgbClr val="996633"/>
                </a:solidFill>
                <a:latin typeface="华文新魏"/>
                <a:ea typeface="华文新魏"/>
                <a:cs typeface="华文新魏"/>
              </a:rPr>
              <a:t>2×8</a:t>
            </a:r>
            <a:r>
              <a:rPr lang="zh-CN" altLang="en-US" dirty="0">
                <a:latin typeface="华文新魏"/>
                <a:ea typeface="华文新魏"/>
                <a:cs typeface="华文新魏"/>
              </a:rPr>
              <a:t>，</a:t>
            </a:r>
            <a:r>
              <a:rPr lang="zh-CN" altLang="zh-CN" dirty="0">
                <a:solidFill>
                  <a:srgbClr val="0000FF"/>
                </a:solidFill>
                <a:latin typeface="华文新魏"/>
                <a:ea typeface="华文新魏"/>
                <a:cs typeface="华文新魏"/>
              </a:rPr>
              <a:t>访问下一条记录）</a:t>
            </a:r>
            <a:r>
              <a:rPr lang="zh-CN" altLang="zh-CN" dirty="0">
                <a:latin typeface="华文新魏"/>
                <a:ea typeface="华文新魏"/>
                <a:cs typeface="华文新魏"/>
              </a:rPr>
              <a:t>＋</a:t>
            </a:r>
            <a:r>
              <a:rPr lang="en-US" altLang="zh-CN" dirty="0">
                <a:solidFill>
                  <a:srgbClr val="660066"/>
                </a:solidFill>
                <a:latin typeface="华文新魏"/>
                <a:ea typeface="华文新魏"/>
                <a:cs typeface="华文新魏"/>
              </a:rPr>
              <a:t>2ms</a:t>
            </a:r>
            <a:r>
              <a:rPr lang="zh-CN" altLang="zh-CN" dirty="0">
                <a:solidFill>
                  <a:srgbClr val="660066"/>
                </a:solidFill>
                <a:latin typeface="华文新魏"/>
                <a:ea typeface="华文新魏"/>
                <a:cs typeface="华文新魏"/>
              </a:rPr>
              <a:t>（读记录</a:t>
            </a:r>
            <a:r>
              <a:rPr lang="zh-CN" altLang="en-US" dirty="0">
                <a:solidFill>
                  <a:srgbClr val="660066"/>
                </a:solidFill>
                <a:latin typeface="华文新魏"/>
                <a:ea typeface="华文新魏"/>
                <a:cs typeface="华文新魏"/>
              </a:rPr>
              <a:t>）</a:t>
            </a:r>
            <a:r>
              <a:rPr lang="zh-CN" altLang="zh-CN" dirty="0">
                <a:solidFill>
                  <a:srgbClr val="660066"/>
                </a:solidFill>
                <a:latin typeface="华文新魏"/>
                <a:ea typeface="华文新魏"/>
                <a:cs typeface="华文新魏"/>
              </a:rPr>
              <a:t>＋</a:t>
            </a:r>
            <a:r>
              <a:rPr lang="en-US" altLang="zh-CN" dirty="0">
                <a:solidFill>
                  <a:srgbClr val="660066"/>
                </a:solidFill>
                <a:latin typeface="华文新魏"/>
                <a:ea typeface="华文新魏"/>
                <a:cs typeface="华文新魏"/>
              </a:rPr>
              <a:t>4 </a:t>
            </a:r>
            <a:r>
              <a:rPr lang="en-US" altLang="zh-CN" dirty="0" err="1">
                <a:solidFill>
                  <a:srgbClr val="660066"/>
                </a:solidFill>
                <a:latin typeface="华文新魏"/>
                <a:ea typeface="华文新魏"/>
                <a:cs typeface="华文新魏"/>
              </a:rPr>
              <a:t>ms</a:t>
            </a:r>
            <a:r>
              <a:rPr lang="zh-CN" altLang="zh-CN" dirty="0">
                <a:solidFill>
                  <a:srgbClr val="660066"/>
                </a:solidFill>
                <a:latin typeface="华文新魏"/>
                <a:ea typeface="华文新魏"/>
                <a:cs typeface="华文新魏"/>
              </a:rPr>
              <a:t>（处理记录）</a:t>
            </a:r>
            <a:r>
              <a:rPr lang="en-US" altLang="zh-CN" dirty="0">
                <a:latin typeface="华文新魏"/>
                <a:ea typeface="华文新魏"/>
                <a:cs typeface="华文新魏"/>
              </a:rPr>
              <a:t>]</a:t>
            </a:r>
            <a:r>
              <a:rPr lang="zh-CN" altLang="zh-CN" dirty="0">
                <a:latin typeface="华文新魏"/>
                <a:ea typeface="华文新魏"/>
                <a:cs typeface="华文新魏"/>
              </a:rPr>
              <a:t>＝</a:t>
            </a:r>
            <a:r>
              <a:rPr lang="en-US" altLang="zh-CN" dirty="0">
                <a:latin typeface="华文新魏"/>
                <a:ea typeface="华文新魏"/>
                <a:cs typeface="华文新魏"/>
              </a:rPr>
              <a:t>214 </a:t>
            </a:r>
            <a:r>
              <a:rPr lang="en-US" altLang="zh-CN" dirty="0" err="1">
                <a:latin typeface="华文新魏"/>
                <a:ea typeface="华文新魏"/>
                <a:cs typeface="华文新魏"/>
              </a:rPr>
              <a:t>ms</a:t>
            </a:r>
            <a:r>
              <a:rPr lang="zh-CN" altLang="zh-CN" dirty="0">
                <a:latin typeface="华文新魏"/>
                <a:ea typeface="华文新魏"/>
                <a:cs typeface="华文新魏"/>
              </a:rPr>
              <a:t> </a:t>
            </a:r>
            <a:endParaRPr lang="zh-CN" altLang="en-US" dirty="0">
              <a:latin typeface="华文新魏"/>
              <a:ea typeface="华文新魏"/>
              <a:cs typeface="华文新魏"/>
            </a:endParaRPr>
          </a:p>
        </p:txBody>
      </p:sp>
      <p:grpSp>
        <p:nvGrpSpPr>
          <p:cNvPr id="4" name="Group 1"/>
          <p:cNvGrpSpPr>
            <a:grpSpLocks/>
          </p:cNvGrpSpPr>
          <p:nvPr/>
        </p:nvGrpSpPr>
        <p:grpSpPr bwMode="auto">
          <a:xfrm>
            <a:off x="5363888" y="3467268"/>
            <a:ext cx="2304456" cy="2914172"/>
            <a:chOff x="1888" y="811"/>
            <a:chExt cx="2248" cy="3960"/>
          </a:xfrm>
        </p:grpSpPr>
        <p:sp>
          <p:nvSpPr>
            <p:cNvPr id="11" name="Text Box 3"/>
            <p:cNvSpPr txBox="1">
              <a:spLocks noChangeArrowheads="1"/>
            </p:cNvSpPr>
            <p:nvPr/>
          </p:nvSpPr>
          <p:spPr bwMode="auto">
            <a:xfrm>
              <a:off x="1888" y="871"/>
              <a:ext cx="2248" cy="3900"/>
            </a:xfrm>
            <a:prstGeom prst="rect">
              <a:avLst/>
            </a:prstGeom>
            <a:solidFill>
              <a:srgbClr val="FFFFFF"/>
            </a:solidFill>
            <a:ln w="9525">
              <a:solidFill>
                <a:srgbClr val="000000"/>
              </a:solidFill>
              <a:miter lim="800000"/>
              <a:headEnd/>
              <a:tailEnd/>
            </a:ln>
            <a:effectLst>
              <a:outerShdw blurRad="63500" dist="107763" dir="18900000" algn="ctr" rotWithShape="0">
                <a:srgbClr val="000000">
                  <a:alpha val="50000"/>
                </a:srgbClr>
              </a:outerShdw>
            </a:effectLst>
          </p:spPr>
          <p:txBody>
            <a:bodyPr vert="horz" wrap="square" lIns="91440" tIns="45720" rIns="91440" bIns="45720" numCol="1" anchor="t" anchorCtr="0" compatLnSpc="1">
              <a:prstTxWarp prst="textNoShape">
                <a:avLst/>
              </a:prstTxWarp>
            </a:bodyPr>
            <a:lstStyle>
              <a:lvl1pPr algn="l">
                <a:defRPr kumimoji="1" sz="2400">
                  <a:solidFill>
                    <a:schemeClr val="tx1"/>
                  </a:solidFill>
                  <a:latin typeface="Arial" charset="0"/>
                  <a:ea typeface="宋体" charset="0"/>
                </a:defRPr>
              </a:lvl1pPr>
              <a:lvl2pPr algn="l">
                <a:defRPr kumimoji="1" sz="2400">
                  <a:solidFill>
                    <a:schemeClr val="tx1"/>
                  </a:solidFill>
                  <a:latin typeface="Arial" charset="0"/>
                  <a:ea typeface="宋体" charset="0"/>
                </a:defRPr>
              </a:lvl2pPr>
              <a:lvl3pPr algn="l">
                <a:defRPr kumimoji="1" sz="2400">
                  <a:solidFill>
                    <a:schemeClr val="tx1"/>
                  </a:solidFill>
                  <a:latin typeface="Arial" charset="0"/>
                  <a:ea typeface="宋体" charset="0"/>
                </a:defRPr>
              </a:lvl3pPr>
              <a:lvl4pPr algn="l">
                <a:defRPr kumimoji="1" sz="2400">
                  <a:solidFill>
                    <a:schemeClr val="tx1"/>
                  </a:solidFill>
                  <a:latin typeface="Arial" charset="0"/>
                  <a:ea typeface="宋体" charset="0"/>
                </a:defRPr>
              </a:lvl4pPr>
              <a:lvl5pPr algn="l">
                <a:defRPr kumimoji="1" sz="2400">
                  <a:solidFill>
                    <a:schemeClr val="tx1"/>
                  </a:solidFill>
                  <a:latin typeface="Arial" charset="0"/>
                  <a:ea typeface="宋体" charset="0"/>
                </a:defRPr>
              </a:lvl5pPr>
              <a:lvl6pPr fontAlgn="base">
                <a:spcBef>
                  <a:spcPct val="0"/>
                </a:spcBef>
                <a:spcAft>
                  <a:spcPct val="0"/>
                </a:spcAft>
                <a:defRPr kumimoji="1" sz="2400">
                  <a:solidFill>
                    <a:schemeClr val="tx1"/>
                  </a:solidFill>
                  <a:latin typeface="Arial" charset="0"/>
                  <a:ea typeface="宋体" charset="0"/>
                </a:defRPr>
              </a:lvl6pPr>
              <a:lvl7pPr fontAlgn="base">
                <a:spcBef>
                  <a:spcPct val="0"/>
                </a:spcBef>
                <a:spcAft>
                  <a:spcPct val="0"/>
                </a:spcAft>
                <a:defRPr kumimoji="1" sz="2400">
                  <a:solidFill>
                    <a:schemeClr val="tx1"/>
                  </a:solidFill>
                  <a:latin typeface="Arial" charset="0"/>
                  <a:ea typeface="宋体" charset="0"/>
                </a:defRPr>
              </a:lvl7pPr>
              <a:lvl8pPr fontAlgn="base">
                <a:spcBef>
                  <a:spcPct val="0"/>
                </a:spcBef>
                <a:spcAft>
                  <a:spcPct val="0"/>
                </a:spcAft>
                <a:defRPr kumimoji="1" sz="2400">
                  <a:solidFill>
                    <a:schemeClr val="tx1"/>
                  </a:solidFill>
                  <a:latin typeface="Arial" charset="0"/>
                  <a:ea typeface="宋体" charset="0"/>
                </a:defRPr>
              </a:lvl8pPr>
              <a:lvl9pPr fontAlgn="base">
                <a:spcBef>
                  <a:spcPct val="0"/>
                </a:spcBef>
                <a:spcAft>
                  <a:spcPct val="0"/>
                </a:spcAft>
                <a:defRPr kumimoji="1" sz="2400">
                  <a:solidFill>
                    <a:schemeClr val="tx1"/>
                  </a:solidFill>
                  <a:latin typeface="Arial" charset="0"/>
                  <a:ea typeface="宋体"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500" b="1" i="0" u="none" strike="noStrike" cap="none" normalizeH="0" baseline="0" dirty="0">
                  <a:ln>
                    <a:noFill/>
                  </a:ln>
                  <a:solidFill>
                    <a:srgbClr val="008000"/>
                  </a:solidFill>
                  <a:effectLst/>
                  <a:latin typeface="华文新魏"/>
                  <a:ea typeface="华文新魏"/>
                  <a:cs typeface="华文新魏"/>
                </a:rPr>
                <a:t>物理块</a:t>
              </a:r>
              <a:r>
                <a:rPr kumimoji="1" lang="en-US" altLang="zh-CN" sz="1500" b="1" i="0" u="none" strike="noStrike" cap="none" normalizeH="0" baseline="0" dirty="0">
                  <a:ln>
                    <a:noFill/>
                  </a:ln>
                  <a:solidFill>
                    <a:srgbClr val="008000"/>
                  </a:solidFill>
                  <a:effectLst/>
                  <a:latin typeface="华文新魏"/>
                  <a:ea typeface="华文新魏"/>
                  <a:cs typeface="华文新魏"/>
                </a:rPr>
                <a:t>         </a:t>
              </a:r>
              <a:r>
                <a:rPr kumimoji="1" lang="zh-CN" altLang="en-US" sz="1500" b="1" i="0" u="none" strike="noStrike" cap="none" normalizeH="0" baseline="0" dirty="0">
                  <a:ln>
                    <a:noFill/>
                  </a:ln>
                  <a:solidFill>
                    <a:srgbClr val="008000"/>
                  </a:solidFill>
                  <a:effectLst/>
                  <a:latin typeface="华文新魏"/>
                  <a:ea typeface="华文新魏"/>
                  <a:cs typeface="华文新魏"/>
                </a:rPr>
                <a:t>逻辑记录</a:t>
              </a:r>
              <a:endParaRPr kumimoji="1" lang="zh-CN" altLang="zh-CN" sz="1500" b="1" i="0" u="none" strike="noStrike" cap="none" normalizeH="0" baseline="0" dirty="0">
                <a:ln>
                  <a:noFill/>
                </a:ln>
                <a:solidFill>
                  <a:srgbClr val="008000"/>
                </a:solidFill>
                <a:effectLst/>
                <a:latin typeface="华文新魏"/>
                <a:ea typeface="华文新魏"/>
                <a:cs typeface="华文新魏"/>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1" lang="zh-CN" altLang="zh-CN" sz="1500" b="1" i="0" u="none" strike="noStrike" cap="none" normalizeH="0" baseline="0" dirty="0">
                <a:ln>
                  <a:noFill/>
                </a:ln>
                <a:solidFill>
                  <a:srgbClr val="008000"/>
                </a:solidFill>
                <a:effectLst/>
                <a:latin typeface="华文新魏"/>
                <a:ea typeface="华文新魏"/>
                <a:cs typeface="华文新魏"/>
              </a:endParaRPr>
            </a:p>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500" b="1" i="0" u="none" strike="noStrike" cap="none" normalizeH="0" baseline="0" dirty="0">
                  <a:ln>
                    <a:noFill/>
                  </a:ln>
                  <a:solidFill>
                    <a:srgbClr val="008000"/>
                  </a:solidFill>
                  <a:effectLst/>
                  <a:latin typeface="华文新魏"/>
                  <a:ea typeface="华文新魏"/>
                  <a:cs typeface="华文新魏"/>
                </a:rPr>
                <a:t>1              </a:t>
              </a:r>
              <a:r>
                <a:rPr kumimoji="1" lang="zh-CN" altLang="en-US" sz="1500" b="1" i="0" u="none" strike="noStrike" cap="none" normalizeH="0" baseline="0" dirty="0">
                  <a:ln>
                    <a:noFill/>
                  </a:ln>
                  <a:solidFill>
                    <a:srgbClr val="008000"/>
                  </a:solidFill>
                  <a:effectLst/>
                  <a:latin typeface="华文新魏"/>
                  <a:ea typeface="华文新魏"/>
                  <a:cs typeface="华文新魏"/>
                </a:rPr>
                <a:t> </a:t>
              </a:r>
              <a:r>
                <a:rPr kumimoji="1" lang="en-US" altLang="zh-CN" sz="1500" b="1" i="0" u="none" strike="noStrike" cap="none" normalizeH="0" baseline="0" dirty="0">
                  <a:ln>
                    <a:noFill/>
                  </a:ln>
                  <a:solidFill>
                    <a:srgbClr val="008000"/>
                  </a:solidFill>
                  <a:effectLst/>
                  <a:latin typeface="华文新魏"/>
                  <a:ea typeface="华文新魏"/>
                  <a:cs typeface="华文新魏"/>
                </a:rPr>
                <a:t>  </a:t>
              </a:r>
              <a:r>
                <a:rPr kumimoji="1" lang="en-US" altLang="zh-CN" sz="1500" b="1" i="0" u="none" strike="noStrike" cap="none" normalizeH="0" baseline="0" dirty="0">
                  <a:ln>
                    <a:noFill/>
                  </a:ln>
                  <a:solidFill>
                    <a:srgbClr val="0000FF"/>
                  </a:solidFill>
                  <a:effectLst/>
                  <a:latin typeface="华文新魏"/>
                  <a:ea typeface="华文新魏"/>
                  <a:cs typeface="华文新魏"/>
                </a:rPr>
                <a:t>A</a:t>
              </a:r>
            </a:p>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500" b="1" i="0" u="none" strike="noStrike" cap="none" normalizeH="0" baseline="0" dirty="0">
                  <a:ln>
                    <a:noFill/>
                  </a:ln>
                  <a:solidFill>
                    <a:srgbClr val="FF0000"/>
                  </a:solidFill>
                  <a:effectLst/>
                  <a:latin typeface="华文新魏"/>
                  <a:ea typeface="华文新魏"/>
                  <a:cs typeface="华文新魏"/>
                </a:rPr>
                <a:t>2                B</a:t>
              </a:r>
            </a:p>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500" b="1" i="0" u="none" strike="noStrike" cap="none" normalizeH="0" baseline="0" dirty="0">
                  <a:ln>
                    <a:noFill/>
                  </a:ln>
                  <a:solidFill>
                    <a:srgbClr val="FF0000"/>
                  </a:solidFill>
                  <a:effectLst/>
                  <a:latin typeface="华文新魏"/>
                  <a:ea typeface="华文新魏"/>
                  <a:cs typeface="华文新魏"/>
                </a:rPr>
                <a:t>3                C</a:t>
              </a:r>
            </a:p>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500" b="1" i="0" u="none" strike="noStrike" cap="none" normalizeH="0" baseline="0" dirty="0">
                  <a:ln>
                    <a:noFill/>
                  </a:ln>
                  <a:solidFill>
                    <a:srgbClr val="008000"/>
                  </a:solidFill>
                  <a:effectLst/>
                  <a:latin typeface="华文新魏"/>
                  <a:ea typeface="华文新魏"/>
                  <a:cs typeface="华文新魏"/>
                </a:rPr>
                <a:t>4                </a:t>
              </a:r>
              <a:r>
                <a:rPr kumimoji="1" lang="en-US" altLang="zh-CN" sz="1500" b="1" i="0" u="none" strike="noStrike" cap="none" normalizeH="0" baseline="0" dirty="0">
                  <a:ln>
                    <a:noFill/>
                  </a:ln>
                  <a:solidFill>
                    <a:srgbClr val="660066"/>
                  </a:solidFill>
                  <a:effectLst/>
                  <a:latin typeface="华文新魏"/>
                  <a:ea typeface="华文新魏"/>
                  <a:cs typeface="华文新魏"/>
                </a:rPr>
                <a:t>D</a:t>
              </a:r>
            </a:p>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500" b="1" i="0" u="none" strike="noStrike" cap="none" normalizeH="0" baseline="0" dirty="0">
                  <a:ln>
                    <a:noFill/>
                  </a:ln>
                  <a:solidFill>
                    <a:srgbClr val="008000"/>
                  </a:solidFill>
                  <a:effectLst/>
                  <a:latin typeface="华文新魏"/>
                  <a:ea typeface="华文新魏"/>
                  <a:cs typeface="华文新魏"/>
                </a:rPr>
                <a:t>5                E</a:t>
              </a:r>
            </a:p>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500" b="1" i="0" u="none" strike="noStrike" cap="none" normalizeH="0" baseline="0" dirty="0">
                  <a:ln>
                    <a:noFill/>
                  </a:ln>
                  <a:solidFill>
                    <a:srgbClr val="008000"/>
                  </a:solidFill>
                  <a:effectLst/>
                  <a:latin typeface="华文新魏"/>
                  <a:ea typeface="华文新魏"/>
                  <a:cs typeface="华文新魏"/>
                </a:rPr>
                <a:t>6                F</a:t>
              </a:r>
            </a:p>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500" b="1" i="0" u="none" strike="noStrike" cap="none" normalizeH="0" baseline="0" dirty="0">
                  <a:ln>
                    <a:noFill/>
                  </a:ln>
                  <a:solidFill>
                    <a:srgbClr val="008000"/>
                  </a:solidFill>
                  <a:effectLst/>
                  <a:latin typeface="华文新魏"/>
                  <a:ea typeface="华文新魏"/>
                  <a:cs typeface="华文新魏"/>
                </a:rPr>
                <a:t>7                G</a:t>
              </a:r>
            </a:p>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500" b="1" i="0" u="none" strike="noStrike" cap="none" normalizeH="0" baseline="0" dirty="0">
                  <a:ln>
                    <a:noFill/>
                  </a:ln>
                  <a:solidFill>
                    <a:srgbClr val="008000"/>
                  </a:solidFill>
                  <a:effectLst/>
                  <a:latin typeface="华文新魏"/>
                  <a:ea typeface="华文新魏"/>
                  <a:cs typeface="华文新魏"/>
                </a:rPr>
                <a:t>8                H</a:t>
              </a:r>
            </a:p>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500" b="1" i="0" u="none" strike="noStrike" cap="none" normalizeH="0" baseline="0" dirty="0">
                  <a:ln>
                    <a:noFill/>
                  </a:ln>
                  <a:solidFill>
                    <a:srgbClr val="008000"/>
                  </a:solidFill>
                  <a:effectLst/>
                  <a:latin typeface="华文新魏"/>
                  <a:ea typeface="华文新魏"/>
                  <a:cs typeface="华文新魏"/>
                </a:rPr>
                <a:t>9                I</a:t>
              </a:r>
            </a:p>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500" b="1" i="0" u="none" strike="noStrike" cap="none" normalizeH="0" baseline="0" dirty="0">
                  <a:ln>
                    <a:noFill/>
                  </a:ln>
                  <a:solidFill>
                    <a:srgbClr val="008000"/>
                  </a:solidFill>
                  <a:effectLst/>
                  <a:latin typeface="华文新魏"/>
                  <a:ea typeface="华文新魏"/>
                  <a:cs typeface="华文新魏"/>
                </a:rPr>
                <a:t>10               J</a:t>
              </a:r>
            </a:p>
          </p:txBody>
        </p:sp>
        <p:sp>
          <p:nvSpPr>
            <p:cNvPr id="7" name="Line 5"/>
            <p:cNvSpPr>
              <a:spLocks noChangeShapeType="1"/>
            </p:cNvSpPr>
            <p:nvPr/>
          </p:nvSpPr>
          <p:spPr bwMode="auto">
            <a:xfrm flipV="1">
              <a:off x="1888" y="1444"/>
              <a:ext cx="2248" cy="37"/>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107763" dir="18900000" algn="ctr" rotWithShape="0">
                      <a:srgbClr val="000000">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zh-CN" altLang="en-US" sz="1500" b="1">
                <a:solidFill>
                  <a:srgbClr val="008000"/>
                </a:solidFill>
                <a:latin typeface="华文新魏"/>
                <a:ea typeface="华文新魏"/>
                <a:cs typeface="华文新魏"/>
              </a:endParaRPr>
            </a:p>
          </p:txBody>
        </p:sp>
        <p:sp>
          <p:nvSpPr>
            <p:cNvPr id="8" name="Line 6"/>
            <p:cNvSpPr>
              <a:spLocks noChangeShapeType="1"/>
            </p:cNvSpPr>
            <p:nvPr/>
          </p:nvSpPr>
          <p:spPr bwMode="auto">
            <a:xfrm>
              <a:off x="2871" y="811"/>
              <a:ext cx="0" cy="390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107763" dir="18900000" algn="ctr" rotWithShape="0">
                      <a:srgbClr val="000000">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zh-CN" altLang="en-US" sz="1500" b="1">
                <a:solidFill>
                  <a:srgbClr val="008000"/>
                </a:solidFill>
                <a:latin typeface="华文新魏"/>
                <a:ea typeface="华文新魏"/>
                <a:cs typeface="华文新魏"/>
              </a:endParaRPr>
            </a:p>
          </p:txBody>
        </p:sp>
      </p:grpSp>
      <p:sp>
        <p:nvSpPr>
          <p:cNvPr id="9"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55</a:t>
            </a:fld>
            <a:endParaRPr lang="en-US" altLang="zh-CN" dirty="0"/>
          </a:p>
        </p:txBody>
      </p:sp>
    </p:spTree>
    <p:extLst>
      <p:ext uri="{BB962C8B-B14F-4D97-AF65-F5344CB8AC3E}">
        <p14:creationId xmlns:p14="http://schemas.microsoft.com/office/powerpoint/2010/main" val="2301485343"/>
      </p:ext>
    </p:extLst>
  </p:cSld>
  <p:clrMapOvr>
    <a:masterClrMapping/>
  </p:clrMapOvr>
  <p:transition spd="slow">
    <p:wip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优化分布</a:t>
            </a:r>
            <a:endParaRPr kumimoji="1" lang="zh-CN" altLang="en-US" dirty="0"/>
          </a:p>
        </p:txBody>
      </p:sp>
      <p:sp>
        <p:nvSpPr>
          <p:cNvPr id="3" name="内容占位符 2"/>
          <p:cNvSpPr>
            <a:spLocks noGrp="1"/>
          </p:cNvSpPr>
          <p:nvPr>
            <p:ph idx="1"/>
          </p:nvPr>
        </p:nvSpPr>
        <p:spPr>
          <a:xfrm>
            <a:off x="179512" y="1268760"/>
            <a:ext cx="8856984" cy="4968552"/>
          </a:xfrm>
        </p:spPr>
        <p:txBody>
          <a:bodyPr/>
          <a:lstStyle/>
          <a:p>
            <a:pPr algn="just" eaLnBrk="1" hangingPunct="1"/>
            <a:r>
              <a:rPr lang="zh-CN" altLang="en-US" dirty="0">
                <a:latin typeface="华文新魏"/>
                <a:cs typeface="华文新魏"/>
              </a:rPr>
              <a:t>分布方案</a:t>
            </a:r>
            <a:r>
              <a:rPr lang="en-US" altLang="zh-CN" dirty="0">
                <a:latin typeface="华文新魏"/>
                <a:cs typeface="华文新魏"/>
              </a:rPr>
              <a:t>2</a:t>
            </a:r>
          </a:p>
          <a:p>
            <a:pPr lvl="1" algn="just" eaLnBrk="1" hangingPunct="1"/>
            <a:r>
              <a:rPr lang="zh-CN" altLang="zh-CN" dirty="0"/>
              <a:t>当读出记录</a:t>
            </a:r>
            <a:r>
              <a:rPr lang="en-US" altLang="zh-CN" dirty="0">
                <a:solidFill>
                  <a:srgbClr val="0000FF"/>
                </a:solidFill>
              </a:rPr>
              <a:t>A</a:t>
            </a:r>
            <a:r>
              <a:rPr lang="zh-CN" altLang="zh-CN" dirty="0"/>
              <a:t>并处理结束后，恰巧旋转至记录</a:t>
            </a:r>
            <a:r>
              <a:rPr lang="en-US" altLang="zh-CN" dirty="0">
                <a:solidFill>
                  <a:srgbClr val="FF0000"/>
                </a:solidFill>
              </a:rPr>
              <a:t>B</a:t>
            </a:r>
            <a:r>
              <a:rPr lang="zh-CN" altLang="zh-CN" dirty="0"/>
              <a:t>的位置，立即就可读出记录</a:t>
            </a:r>
            <a:r>
              <a:rPr lang="en-US" altLang="zh-CN" dirty="0">
                <a:solidFill>
                  <a:srgbClr val="FF0000"/>
                </a:solidFill>
              </a:rPr>
              <a:t>B</a:t>
            </a:r>
            <a:r>
              <a:rPr lang="zh-CN" altLang="zh-CN" dirty="0"/>
              <a:t>并处</a:t>
            </a:r>
            <a:endParaRPr lang="en-US" altLang="zh-CN" dirty="0"/>
          </a:p>
          <a:p>
            <a:pPr lvl="1" algn="just" eaLnBrk="1" hangingPunct="1"/>
            <a:r>
              <a:rPr lang="zh-CN" altLang="zh-CN" dirty="0"/>
              <a:t>处理</a:t>
            </a:r>
            <a:r>
              <a:rPr lang="en-US" altLang="zh-CN" dirty="0"/>
              <a:t>10</a:t>
            </a:r>
            <a:r>
              <a:rPr lang="zh-CN" altLang="zh-CN" dirty="0"/>
              <a:t>条记录的总时间</a:t>
            </a:r>
            <a:endParaRPr lang="en-US" altLang="zh-CN" dirty="0"/>
          </a:p>
          <a:p>
            <a:pPr lvl="2" algn="just" eaLnBrk="1" hangingPunct="1"/>
            <a:r>
              <a:rPr lang="en-US" altLang="zh-CN" dirty="0">
                <a:solidFill>
                  <a:srgbClr val="008000"/>
                </a:solidFill>
                <a:latin typeface="华文新魏"/>
                <a:ea typeface="华文新魏"/>
                <a:cs typeface="华文新魏"/>
              </a:rPr>
              <a:t>10ms</a:t>
            </a:r>
            <a:r>
              <a:rPr lang="zh-CN" altLang="zh-CN" dirty="0">
                <a:solidFill>
                  <a:srgbClr val="008000"/>
                </a:solidFill>
                <a:latin typeface="华文新魏"/>
                <a:ea typeface="华文新魏"/>
                <a:cs typeface="华文新魏"/>
              </a:rPr>
              <a:t>（旋转到记录</a:t>
            </a:r>
            <a:r>
              <a:rPr lang="en-US" altLang="zh-CN" dirty="0">
                <a:solidFill>
                  <a:srgbClr val="008000"/>
                </a:solidFill>
                <a:latin typeface="华文新魏"/>
                <a:ea typeface="华文新魏"/>
                <a:cs typeface="华文新魏"/>
              </a:rPr>
              <a:t>A</a:t>
            </a:r>
            <a:r>
              <a:rPr lang="zh-CN" altLang="zh-CN" dirty="0">
                <a:solidFill>
                  <a:srgbClr val="008000"/>
                </a:solidFill>
                <a:latin typeface="华文新魏"/>
                <a:ea typeface="华文新魏"/>
                <a:cs typeface="华文新魏"/>
              </a:rPr>
              <a:t>的平均时间）</a:t>
            </a:r>
            <a:r>
              <a:rPr lang="zh-CN" altLang="zh-CN" dirty="0">
                <a:latin typeface="华文新魏"/>
                <a:ea typeface="华文新魏"/>
                <a:cs typeface="华文新魏"/>
              </a:rPr>
              <a:t>＋</a:t>
            </a:r>
            <a:r>
              <a:rPr lang="en-US" altLang="zh-CN" dirty="0">
                <a:solidFill>
                  <a:srgbClr val="FF0000"/>
                </a:solidFill>
                <a:latin typeface="华文新魏"/>
                <a:ea typeface="华文新魏"/>
                <a:cs typeface="华文新魏"/>
              </a:rPr>
              <a:t>10</a:t>
            </a:r>
            <a:r>
              <a:rPr lang="en-US" altLang="zh-CN" dirty="0">
                <a:latin typeface="华文新魏"/>
                <a:ea typeface="华文新魏"/>
                <a:cs typeface="华文新魏"/>
              </a:rPr>
              <a:t>×[</a:t>
            </a:r>
            <a:r>
              <a:rPr lang="en-US" altLang="zh-CN" dirty="0">
                <a:solidFill>
                  <a:srgbClr val="660066"/>
                </a:solidFill>
                <a:latin typeface="华文新魏"/>
                <a:ea typeface="华文新魏"/>
                <a:cs typeface="华文新魏"/>
              </a:rPr>
              <a:t>2ms</a:t>
            </a:r>
            <a:r>
              <a:rPr lang="zh-CN" altLang="zh-CN" dirty="0">
                <a:solidFill>
                  <a:srgbClr val="660066"/>
                </a:solidFill>
                <a:latin typeface="华文新魏"/>
                <a:ea typeface="华文新魏"/>
                <a:cs typeface="华文新魏"/>
              </a:rPr>
              <a:t>（读记录）＋</a:t>
            </a:r>
            <a:r>
              <a:rPr lang="en-US" altLang="zh-CN" dirty="0">
                <a:solidFill>
                  <a:srgbClr val="660066"/>
                </a:solidFill>
                <a:latin typeface="华文新魏"/>
                <a:ea typeface="华文新魏"/>
                <a:cs typeface="华文新魏"/>
              </a:rPr>
              <a:t>4ms</a:t>
            </a:r>
            <a:r>
              <a:rPr lang="zh-CN" altLang="zh-CN" dirty="0">
                <a:solidFill>
                  <a:srgbClr val="660066"/>
                </a:solidFill>
                <a:latin typeface="华文新魏"/>
                <a:ea typeface="华文新魏"/>
                <a:cs typeface="华文新魏"/>
              </a:rPr>
              <a:t>（处理记录）</a:t>
            </a:r>
            <a:r>
              <a:rPr lang="en-US" altLang="zh-CN" dirty="0">
                <a:latin typeface="华文新魏"/>
                <a:ea typeface="华文新魏"/>
                <a:cs typeface="华文新魏"/>
              </a:rPr>
              <a:t>]</a:t>
            </a:r>
            <a:r>
              <a:rPr lang="zh-CN" altLang="zh-CN" dirty="0">
                <a:latin typeface="华文新魏"/>
                <a:ea typeface="华文新魏"/>
                <a:cs typeface="华文新魏"/>
              </a:rPr>
              <a:t>＝</a:t>
            </a:r>
            <a:r>
              <a:rPr lang="en-US" altLang="zh-CN" dirty="0">
                <a:latin typeface="华文新魏"/>
                <a:ea typeface="华文新魏"/>
                <a:cs typeface="华文新魏"/>
              </a:rPr>
              <a:t>70 </a:t>
            </a:r>
            <a:r>
              <a:rPr lang="en-US" altLang="zh-CN" dirty="0" err="1">
                <a:latin typeface="华文新魏"/>
                <a:ea typeface="华文新魏"/>
                <a:cs typeface="华文新魏"/>
              </a:rPr>
              <a:t>ms</a:t>
            </a:r>
            <a:endParaRPr lang="en-US" altLang="zh-CN" dirty="0">
              <a:latin typeface="华文新魏"/>
              <a:ea typeface="华文新魏"/>
              <a:cs typeface="华文新魏"/>
            </a:endParaRPr>
          </a:p>
          <a:p>
            <a:pPr lvl="2" algn="just" eaLnBrk="1" hangingPunct="1"/>
            <a:r>
              <a:rPr lang="zh-CN" altLang="zh-CN" dirty="0">
                <a:latin typeface="华文新魏"/>
                <a:ea typeface="华文新魏"/>
                <a:cs typeface="华文新魏"/>
              </a:rPr>
              <a:t>所花费的时间是原方案的</a:t>
            </a:r>
            <a:r>
              <a:rPr lang="en-US" altLang="zh-CN" dirty="0">
                <a:latin typeface="华文新魏"/>
                <a:ea typeface="华文新魏"/>
                <a:cs typeface="华文新魏"/>
              </a:rPr>
              <a:t>1/3</a:t>
            </a:r>
            <a:r>
              <a:rPr lang="zh-CN" altLang="zh-CN" dirty="0">
                <a:latin typeface="华文新魏"/>
                <a:ea typeface="华文新魏"/>
                <a:cs typeface="华文新魏"/>
              </a:rPr>
              <a:t> </a:t>
            </a:r>
            <a:endParaRPr lang="en-US" altLang="zh-CN" dirty="0">
              <a:latin typeface="华文新魏"/>
              <a:ea typeface="华文新魏"/>
              <a:cs typeface="华文新魏"/>
            </a:endParaRPr>
          </a:p>
        </p:txBody>
      </p:sp>
      <p:grpSp>
        <p:nvGrpSpPr>
          <p:cNvPr id="4" name="Group 1"/>
          <p:cNvGrpSpPr>
            <a:grpSpLocks/>
          </p:cNvGrpSpPr>
          <p:nvPr/>
        </p:nvGrpSpPr>
        <p:grpSpPr bwMode="auto">
          <a:xfrm>
            <a:off x="5652120" y="3429000"/>
            <a:ext cx="2304256" cy="2880320"/>
            <a:chOff x="5128" y="857"/>
            <a:chExt cx="2880" cy="3914"/>
          </a:xfrm>
        </p:grpSpPr>
        <p:sp>
          <p:nvSpPr>
            <p:cNvPr id="12" name="Text Box 4"/>
            <p:cNvSpPr txBox="1">
              <a:spLocks noChangeArrowheads="1"/>
            </p:cNvSpPr>
            <p:nvPr/>
          </p:nvSpPr>
          <p:spPr bwMode="auto">
            <a:xfrm>
              <a:off x="5128" y="871"/>
              <a:ext cx="2880" cy="3900"/>
            </a:xfrm>
            <a:prstGeom prst="rect">
              <a:avLst/>
            </a:prstGeom>
            <a:solidFill>
              <a:srgbClr val="FFFFFF"/>
            </a:solidFill>
            <a:ln w="9525">
              <a:solidFill>
                <a:srgbClr val="000000"/>
              </a:solidFill>
              <a:miter lim="800000"/>
              <a:headEnd/>
              <a:tailEnd/>
            </a:ln>
            <a:effectLst>
              <a:outerShdw blurRad="63500" dist="107763" dir="18900000" algn="ctr" rotWithShape="0">
                <a:srgbClr val="000000">
                  <a:alpha val="50000"/>
                </a:srgbClr>
              </a:outerShdw>
            </a:effectLst>
          </p:spPr>
          <p:txBody>
            <a:bodyPr vert="horz" wrap="square" lIns="91440" tIns="45720" rIns="91440" bIns="45720" numCol="1" anchor="t" anchorCtr="0" compatLnSpc="1">
              <a:prstTxWarp prst="textNoShape">
                <a:avLst/>
              </a:prstTxWarp>
            </a:bodyPr>
            <a:lstStyle>
              <a:lvl1pPr algn="l">
                <a:defRPr kumimoji="1" sz="2400">
                  <a:solidFill>
                    <a:schemeClr val="tx1"/>
                  </a:solidFill>
                  <a:latin typeface="Arial" charset="0"/>
                  <a:ea typeface="宋体" charset="0"/>
                </a:defRPr>
              </a:lvl1pPr>
              <a:lvl2pPr algn="l">
                <a:defRPr kumimoji="1" sz="2400">
                  <a:solidFill>
                    <a:schemeClr val="tx1"/>
                  </a:solidFill>
                  <a:latin typeface="Arial" charset="0"/>
                  <a:ea typeface="宋体" charset="0"/>
                </a:defRPr>
              </a:lvl2pPr>
              <a:lvl3pPr algn="l">
                <a:defRPr kumimoji="1" sz="2400">
                  <a:solidFill>
                    <a:schemeClr val="tx1"/>
                  </a:solidFill>
                  <a:latin typeface="Arial" charset="0"/>
                  <a:ea typeface="宋体" charset="0"/>
                </a:defRPr>
              </a:lvl3pPr>
              <a:lvl4pPr algn="l">
                <a:defRPr kumimoji="1" sz="2400">
                  <a:solidFill>
                    <a:schemeClr val="tx1"/>
                  </a:solidFill>
                  <a:latin typeface="Arial" charset="0"/>
                  <a:ea typeface="宋体" charset="0"/>
                </a:defRPr>
              </a:lvl4pPr>
              <a:lvl5pPr algn="l">
                <a:defRPr kumimoji="1" sz="2400">
                  <a:solidFill>
                    <a:schemeClr val="tx1"/>
                  </a:solidFill>
                  <a:latin typeface="Arial" charset="0"/>
                  <a:ea typeface="宋体" charset="0"/>
                </a:defRPr>
              </a:lvl5pPr>
              <a:lvl6pPr fontAlgn="base">
                <a:spcBef>
                  <a:spcPct val="0"/>
                </a:spcBef>
                <a:spcAft>
                  <a:spcPct val="0"/>
                </a:spcAft>
                <a:defRPr kumimoji="1" sz="2400">
                  <a:solidFill>
                    <a:schemeClr val="tx1"/>
                  </a:solidFill>
                  <a:latin typeface="Arial" charset="0"/>
                  <a:ea typeface="宋体" charset="0"/>
                </a:defRPr>
              </a:lvl6pPr>
              <a:lvl7pPr fontAlgn="base">
                <a:spcBef>
                  <a:spcPct val="0"/>
                </a:spcBef>
                <a:spcAft>
                  <a:spcPct val="0"/>
                </a:spcAft>
                <a:defRPr kumimoji="1" sz="2400">
                  <a:solidFill>
                    <a:schemeClr val="tx1"/>
                  </a:solidFill>
                  <a:latin typeface="Arial" charset="0"/>
                  <a:ea typeface="宋体" charset="0"/>
                </a:defRPr>
              </a:lvl7pPr>
              <a:lvl8pPr fontAlgn="base">
                <a:spcBef>
                  <a:spcPct val="0"/>
                </a:spcBef>
                <a:spcAft>
                  <a:spcPct val="0"/>
                </a:spcAft>
                <a:defRPr kumimoji="1" sz="2400">
                  <a:solidFill>
                    <a:schemeClr val="tx1"/>
                  </a:solidFill>
                  <a:latin typeface="Arial" charset="0"/>
                  <a:ea typeface="宋体" charset="0"/>
                </a:defRPr>
              </a:lvl8pPr>
              <a:lvl9pPr fontAlgn="base">
                <a:spcBef>
                  <a:spcPct val="0"/>
                </a:spcBef>
                <a:spcAft>
                  <a:spcPct val="0"/>
                </a:spcAft>
                <a:defRPr kumimoji="1" sz="2400">
                  <a:solidFill>
                    <a:schemeClr val="tx1"/>
                  </a:solidFill>
                  <a:latin typeface="Arial" charset="0"/>
                  <a:ea typeface="宋体"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500" b="1" i="0" u="none" strike="noStrike" cap="none" normalizeH="0" baseline="0" dirty="0">
                  <a:ln>
                    <a:noFill/>
                  </a:ln>
                  <a:solidFill>
                    <a:srgbClr val="008000"/>
                  </a:solidFill>
                  <a:effectLst/>
                  <a:latin typeface="华文新魏"/>
                  <a:ea typeface="华文新魏"/>
                  <a:cs typeface="华文新魏"/>
                </a:rPr>
                <a:t>物理块</a:t>
              </a:r>
              <a:r>
                <a:rPr kumimoji="1" lang="en-US" altLang="zh-CN" sz="1500" b="1" i="0" u="none" strike="noStrike" cap="none" normalizeH="0" baseline="0" dirty="0">
                  <a:ln>
                    <a:noFill/>
                  </a:ln>
                  <a:solidFill>
                    <a:srgbClr val="008000"/>
                  </a:solidFill>
                  <a:effectLst/>
                  <a:latin typeface="华文新魏"/>
                  <a:ea typeface="华文新魏"/>
                  <a:cs typeface="华文新魏"/>
                </a:rPr>
                <a:t>         </a:t>
              </a:r>
              <a:r>
                <a:rPr kumimoji="1" lang="zh-CN" altLang="en-US" sz="1500" b="1" i="0" u="none" strike="noStrike" cap="none" normalizeH="0" baseline="0" dirty="0">
                  <a:ln>
                    <a:noFill/>
                  </a:ln>
                  <a:solidFill>
                    <a:srgbClr val="008000"/>
                  </a:solidFill>
                  <a:effectLst/>
                  <a:latin typeface="华文新魏"/>
                  <a:ea typeface="华文新魏"/>
                  <a:cs typeface="华文新魏"/>
                </a:rPr>
                <a:t>逻辑记录</a:t>
              </a:r>
              <a:endParaRPr kumimoji="1" lang="zh-CN" altLang="zh-CN" sz="1500" b="1" i="0" u="none" strike="noStrike" cap="none" normalizeH="0" baseline="0" dirty="0">
                <a:ln>
                  <a:noFill/>
                </a:ln>
                <a:solidFill>
                  <a:srgbClr val="008000"/>
                </a:solidFill>
                <a:effectLst/>
                <a:latin typeface="华文新魏"/>
                <a:ea typeface="华文新魏"/>
                <a:cs typeface="华文新魏"/>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1" lang="zh-CN" altLang="zh-CN" sz="1500" b="1" i="0" u="none" strike="noStrike" cap="none" normalizeH="0" baseline="0" dirty="0">
                <a:ln>
                  <a:noFill/>
                </a:ln>
                <a:solidFill>
                  <a:srgbClr val="008000"/>
                </a:solidFill>
                <a:effectLst/>
                <a:latin typeface="华文新魏"/>
                <a:ea typeface="华文新魏"/>
                <a:cs typeface="华文新魏"/>
              </a:endParaRPr>
            </a:p>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500" b="1" i="0" u="none" strike="noStrike" cap="none" normalizeH="0" baseline="0" dirty="0">
                  <a:ln>
                    <a:noFill/>
                  </a:ln>
                  <a:solidFill>
                    <a:srgbClr val="008000"/>
                  </a:solidFill>
                  <a:effectLst/>
                  <a:latin typeface="华文新魏"/>
                  <a:ea typeface="华文新魏"/>
                  <a:cs typeface="华文新魏"/>
                </a:rPr>
                <a:t>1                </a:t>
              </a:r>
              <a:r>
                <a:rPr kumimoji="1" lang="en-US" altLang="zh-CN" sz="1500" b="1" i="0" u="none" strike="noStrike" cap="none" normalizeH="0" baseline="0" dirty="0">
                  <a:ln>
                    <a:noFill/>
                  </a:ln>
                  <a:solidFill>
                    <a:srgbClr val="0000FF"/>
                  </a:solidFill>
                  <a:effectLst/>
                  <a:latin typeface="华文新魏"/>
                  <a:ea typeface="华文新魏"/>
                  <a:cs typeface="华文新魏"/>
                </a:rPr>
                <a:t>A</a:t>
              </a:r>
            </a:p>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500" b="1" i="0" u="none" strike="noStrike" cap="none" normalizeH="0" baseline="0" dirty="0">
                  <a:ln>
                    <a:noFill/>
                  </a:ln>
                  <a:solidFill>
                    <a:srgbClr val="008000"/>
                  </a:solidFill>
                  <a:effectLst/>
                  <a:latin typeface="华文新魏"/>
                  <a:ea typeface="华文新魏"/>
                  <a:cs typeface="华文新魏"/>
                </a:rPr>
                <a:t>2                H</a:t>
              </a:r>
            </a:p>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500" b="1" i="0" u="none" strike="noStrike" cap="none" normalizeH="0" baseline="0" dirty="0">
                  <a:ln>
                    <a:noFill/>
                  </a:ln>
                  <a:solidFill>
                    <a:srgbClr val="008000"/>
                  </a:solidFill>
                  <a:effectLst/>
                  <a:latin typeface="华文新魏"/>
                  <a:ea typeface="华文新魏"/>
                  <a:cs typeface="华文新魏"/>
                </a:rPr>
                <a:t>3                E</a:t>
              </a:r>
            </a:p>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500" b="1" i="0" u="none" strike="noStrike" cap="none" normalizeH="0" baseline="0" dirty="0">
                  <a:ln>
                    <a:noFill/>
                  </a:ln>
                  <a:solidFill>
                    <a:srgbClr val="008000"/>
                  </a:solidFill>
                  <a:effectLst/>
                  <a:latin typeface="华文新魏"/>
                  <a:ea typeface="华文新魏"/>
                  <a:cs typeface="华文新魏"/>
                </a:rPr>
                <a:t>4                </a:t>
              </a:r>
              <a:r>
                <a:rPr kumimoji="1" lang="en-US" altLang="zh-CN" sz="1500" b="1" i="0" u="none" strike="noStrike" cap="none" normalizeH="0" baseline="0" dirty="0">
                  <a:ln>
                    <a:noFill/>
                  </a:ln>
                  <a:solidFill>
                    <a:srgbClr val="FF0000"/>
                  </a:solidFill>
                  <a:effectLst/>
                  <a:latin typeface="华文新魏"/>
                  <a:ea typeface="华文新魏"/>
                  <a:cs typeface="华文新魏"/>
                </a:rPr>
                <a:t>B</a:t>
              </a:r>
            </a:p>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500" b="1" i="0" u="none" strike="noStrike" cap="none" normalizeH="0" baseline="0" dirty="0">
                  <a:ln>
                    <a:noFill/>
                  </a:ln>
                  <a:solidFill>
                    <a:srgbClr val="008000"/>
                  </a:solidFill>
                  <a:effectLst/>
                  <a:latin typeface="华文新魏"/>
                  <a:ea typeface="华文新魏"/>
                  <a:cs typeface="华文新魏"/>
                </a:rPr>
                <a:t>5                I</a:t>
              </a:r>
            </a:p>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500" b="1" i="0" u="none" strike="noStrike" cap="none" normalizeH="0" baseline="0" dirty="0">
                  <a:ln>
                    <a:noFill/>
                  </a:ln>
                  <a:solidFill>
                    <a:srgbClr val="008000"/>
                  </a:solidFill>
                  <a:effectLst/>
                  <a:latin typeface="华文新魏"/>
                  <a:ea typeface="华文新魏"/>
                  <a:cs typeface="华文新魏"/>
                </a:rPr>
                <a:t>6                F</a:t>
              </a:r>
            </a:p>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500" b="1" i="0" u="none" strike="noStrike" cap="none" normalizeH="0" baseline="0" dirty="0">
                  <a:ln>
                    <a:noFill/>
                  </a:ln>
                  <a:solidFill>
                    <a:srgbClr val="008000"/>
                  </a:solidFill>
                  <a:effectLst/>
                  <a:latin typeface="华文新魏"/>
                  <a:ea typeface="华文新魏"/>
                  <a:cs typeface="华文新魏"/>
                </a:rPr>
                <a:t>7                C</a:t>
              </a:r>
            </a:p>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500" b="1" i="0" u="none" strike="noStrike" cap="none" normalizeH="0" baseline="0" dirty="0">
                  <a:ln>
                    <a:noFill/>
                  </a:ln>
                  <a:solidFill>
                    <a:srgbClr val="008000"/>
                  </a:solidFill>
                  <a:effectLst/>
                  <a:latin typeface="华文新魏"/>
                  <a:ea typeface="华文新魏"/>
                  <a:cs typeface="华文新魏"/>
                </a:rPr>
                <a:t>8                J</a:t>
              </a:r>
            </a:p>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500" b="1" i="0" u="none" strike="noStrike" cap="none" normalizeH="0" baseline="0" dirty="0">
                  <a:ln>
                    <a:noFill/>
                  </a:ln>
                  <a:solidFill>
                    <a:srgbClr val="008000"/>
                  </a:solidFill>
                  <a:effectLst/>
                  <a:latin typeface="华文新魏"/>
                  <a:ea typeface="华文新魏"/>
                  <a:cs typeface="华文新魏"/>
                </a:rPr>
                <a:t>9                G</a:t>
              </a:r>
            </a:p>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500" b="1" i="0" u="none" strike="noStrike" cap="none" normalizeH="0" baseline="0" dirty="0">
                  <a:ln>
                    <a:noFill/>
                  </a:ln>
                  <a:solidFill>
                    <a:srgbClr val="008000"/>
                  </a:solidFill>
                  <a:effectLst/>
                  <a:latin typeface="华文新魏"/>
                  <a:ea typeface="华文新魏"/>
                  <a:cs typeface="华文新魏"/>
                </a:rPr>
                <a:t>10               D</a:t>
              </a:r>
            </a:p>
          </p:txBody>
        </p:sp>
        <p:sp>
          <p:nvSpPr>
            <p:cNvPr id="9" name="Line 7"/>
            <p:cNvSpPr>
              <a:spLocks noChangeShapeType="1"/>
            </p:cNvSpPr>
            <p:nvPr/>
          </p:nvSpPr>
          <p:spPr bwMode="auto">
            <a:xfrm>
              <a:off x="5128" y="1481"/>
              <a:ext cx="2880"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107763" dir="18900000" algn="ctr" rotWithShape="0">
                      <a:srgbClr val="000000">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zh-CN" altLang="en-US" sz="1500" b="1">
                <a:solidFill>
                  <a:srgbClr val="008000"/>
                </a:solidFill>
                <a:latin typeface="华文新魏"/>
                <a:ea typeface="华文新魏"/>
                <a:cs typeface="华文新魏"/>
              </a:endParaRPr>
            </a:p>
          </p:txBody>
        </p:sp>
        <p:sp>
          <p:nvSpPr>
            <p:cNvPr id="10" name="Line 8"/>
            <p:cNvSpPr>
              <a:spLocks noChangeShapeType="1"/>
            </p:cNvSpPr>
            <p:nvPr/>
          </p:nvSpPr>
          <p:spPr bwMode="auto">
            <a:xfrm>
              <a:off x="6568" y="857"/>
              <a:ext cx="0" cy="390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107763" dir="18900000" algn="ctr" rotWithShape="0">
                      <a:srgbClr val="000000">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zh-CN" altLang="en-US" sz="1500" b="1">
                <a:solidFill>
                  <a:srgbClr val="008000"/>
                </a:solidFill>
                <a:latin typeface="华文新魏"/>
                <a:ea typeface="华文新魏"/>
                <a:cs typeface="华文新魏"/>
              </a:endParaRPr>
            </a:p>
          </p:txBody>
        </p:sp>
      </p:grpSp>
      <p:sp>
        <p:nvSpPr>
          <p:cNvPr id="8"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56</a:t>
            </a:fld>
            <a:endParaRPr lang="en-US" altLang="zh-CN" dirty="0"/>
          </a:p>
        </p:txBody>
      </p:sp>
    </p:spTree>
    <p:extLst>
      <p:ext uri="{BB962C8B-B14F-4D97-AF65-F5344CB8AC3E}">
        <p14:creationId xmlns:p14="http://schemas.microsoft.com/office/powerpoint/2010/main" val="1014208481"/>
      </p:ext>
    </p:extLst>
  </p:cSld>
  <p:clrMapOvr>
    <a:masterClrMapping/>
  </p:clrMapOvr>
  <p:transition spd="slow">
    <p:wip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搜查定位</a:t>
            </a:r>
            <a:endParaRPr kumimoji="1" lang="zh-CN" altLang="en-US" dirty="0"/>
          </a:p>
        </p:txBody>
      </p:sp>
      <p:sp>
        <p:nvSpPr>
          <p:cNvPr id="3" name="内容占位符 2"/>
          <p:cNvSpPr>
            <a:spLocks noGrp="1"/>
          </p:cNvSpPr>
          <p:nvPr>
            <p:ph idx="1"/>
          </p:nvPr>
        </p:nvSpPr>
        <p:spPr>
          <a:xfrm>
            <a:off x="179512" y="1268760"/>
            <a:ext cx="8856984" cy="4968552"/>
          </a:xfrm>
        </p:spPr>
        <p:txBody>
          <a:bodyPr/>
          <a:lstStyle/>
          <a:p>
            <a:pPr eaLnBrk="1" hangingPunct="1"/>
            <a:r>
              <a:rPr lang="zh-CN" altLang="zh-CN" dirty="0">
                <a:latin typeface="华文新魏"/>
                <a:cs typeface="华文新魏"/>
              </a:rPr>
              <a:t>对于磁盘，除旋转延迟外，还有</a:t>
            </a:r>
            <a:r>
              <a:rPr lang="zh-CN" altLang="zh-CN" dirty="0">
                <a:solidFill>
                  <a:srgbClr val="FF0000"/>
                </a:solidFill>
                <a:latin typeface="华文新魏"/>
                <a:cs typeface="华文新魏"/>
              </a:rPr>
              <a:t>搜查寻道延迟</a:t>
            </a:r>
            <a:endParaRPr lang="en-US" altLang="zh-CN" dirty="0">
              <a:solidFill>
                <a:srgbClr val="FF0000"/>
              </a:solidFill>
              <a:latin typeface="华文新魏"/>
              <a:cs typeface="华文新魏"/>
            </a:endParaRPr>
          </a:p>
          <a:p>
            <a:pPr lvl="1" eaLnBrk="1" hangingPunct="1"/>
            <a:r>
              <a:rPr lang="en-US" altLang="zh-CN" dirty="0"/>
              <a:t>I/O</a:t>
            </a:r>
            <a:r>
              <a:rPr lang="zh-CN" altLang="zh-CN" dirty="0"/>
              <a:t>请求需要</a:t>
            </a:r>
            <a:r>
              <a:rPr lang="en-US" altLang="zh-CN" dirty="0"/>
              <a:t>3</a:t>
            </a:r>
            <a:r>
              <a:rPr lang="zh-CN" altLang="zh-CN" dirty="0"/>
              <a:t>个参数：</a:t>
            </a:r>
            <a:r>
              <a:rPr lang="zh-CN" altLang="zh-CN" dirty="0">
                <a:solidFill>
                  <a:srgbClr val="0000FF"/>
                </a:solidFill>
              </a:rPr>
              <a:t>柱面号、磁头号和扇区号 </a:t>
            </a:r>
            <a:endParaRPr lang="en-US" altLang="zh-CN" dirty="0">
              <a:solidFill>
                <a:srgbClr val="0000FF"/>
              </a:solidFill>
            </a:endParaRPr>
          </a:p>
          <a:p>
            <a:pPr eaLnBrk="1" hangingPunct="1"/>
            <a:r>
              <a:rPr kumimoji="1" lang="zh-CN" altLang="en-US" dirty="0">
                <a:latin typeface="华文新魏"/>
                <a:cs typeface="华文新魏"/>
              </a:rPr>
              <a:t>举例：</a:t>
            </a:r>
            <a:r>
              <a:rPr lang="zh-CN" altLang="zh-CN" dirty="0">
                <a:latin typeface="华文新魏"/>
                <a:cs typeface="华文新魏"/>
              </a:rPr>
              <a:t>磁盘依次有</a:t>
            </a:r>
            <a:r>
              <a:rPr lang="en-US" altLang="zh-CN" dirty="0">
                <a:latin typeface="华文新魏"/>
                <a:cs typeface="华文新魏"/>
              </a:rPr>
              <a:t>5</a:t>
            </a:r>
            <a:r>
              <a:rPr lang="zh-CN" altLang="zh-CN" dirty="0">
                <a:latin typeface="华文新魏"/>
                <a:cs typeface="华文新魏"/>
              </a:rPr>
              <a:t>个访问请求</a:t>
            </a:r>
            <a:endParaRPr lang="en-US" altLang="zh-CN" dirty="0">
              <a:latin typeface="华文新魏"/>
              <a:cs typeface="华文新魏"/>
            </a:endParaRPr>
          </a:p>
          <a:p>
            <a:pPr lvl="1" eaLnBrk="1" hangingPunct="1"/>
            <a:r>
              <a:rPr lang="zh-CN" altLang="zh-CN" dirty="0"/>
              <a:t>假设移动臂当前</a:t>
            </a:r>
            <a:r>
              <a:rPr lang="zh-CN" altLang="zh-CN" dirty="0">
                <a:solidFill>
                  <a:srgbClr val="FF0000"/>
                </a:solidFill>
              </a:rPr>
              <a:t>处于</a:t>
            </a:r>
            <a:r>
              <a:rPr lang="en-US" altLang="zh-CN" dirty="0">
                <a:solidFill>
                  <a:srgbClr val="FF0000"/>
                </a:solidFill>
              </a:rPr>
              <a:t>0</a:t>
            </a:r>
            <a:r>
              <a:rPr lang="zh-CN" altLang="zh-CN" dirty="0">
                <a:solidFill>
                  <a:srgbClr val="FF0000"/>
                </a:solidFill>
              </a:rPr>
              <a:t>号柱面</a:t>
            </a:r>
            <a:endParaRPr lang="en-US" altLang="zh-CN" dirty="0">
              <a:solidFill>
                <a:srgbClr val="FF0000"/>
              </a:solidFill>
            </a:endParaRPr>
          </a:p>
          <a:p>
            <a:pPr lvl="1" eaLnBrk="1" hangingPunct="1"/>
            <a:endParaRPr lang="en-US" altLang="zh-CN" dirty="0">
              <a:solidFill>
                <a:srgbClr val="FF0000"/>
              </a:solidFill>
            </a:endParaRPr>
          </a:p>
          <a:p>
            <a:pPr lvl="2" eaLnBrk="1" hangingPunct="1"/>
            <a:endParaRPr lang="en-US" altLang="zh-CN" dirty="0"/>
          </a:p>
          <a:p>
            <a:pPr lvl="1" eaLnBrk="1" hangingPunct="1"/>
            <a:endParaRPr kumimoji="1" lang="zh-CN" altLang="en-US" dirty="0"/>
          </a:p>
        </p:txBody>
      </p:sp>
      <p:grpSp>
        <p:nvGrpSpPr>
          <p:cNvPr id="4" name="Group 1"/>
          <p:cNvGrpSpPr>
            <a:grpSpLocks/>
          </p:cNvGrpSpPr>
          <p:nvPr/>
        </p:nvGrpSpPr>
        <p:grpSpPr bwMode="auto">
          <a:xfrm>
            <a:off x="1475656" y="3751947"/>
            <a:ext cx="5544616" cy="2088232"/>
            <a:chOff x="2790" y="1253"/>
            <a:chExt cx="3632" cy="2296"/>
          </a:xfrm>
        </p:grpSpPr>
        <p:sp>
          <p:nvSpPr>
            <p:cNvPr id="5" name="Text Box 2"/>
            <p:cNvSpPr txBox="1">
              <a:spLocks noChangeArrowheads="1"/>
            </p:cNvSpPr>
            <p:nvPr/>
          </p:nvSpPr>
          <p:spPr bwMode="auto">
            <a:xfrm>
              <a:off x="2814" y="1253"/>
              <a:ext cx="3608" cy="2296"/>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91440" tIns="46800" rIns="91440" bIns="45720" numCol="1" anchor="ctr" anchorCtr="1" compatLnSpc="1">
              <a:prstTxWarp prst="textNoShape">
                <a:avLst/>
              </a:prstTxWarp>
            </a:bodyPr>
            <a:lstStyle>
              <a:lvl1pPr algn="l">
                <a:defRPr kumimoji="1" sz="2400">
                  <a:solidFill>
                    <a:schemeClr val="tx1"/>
                  </a:solidFill>
                  <a:latin typeface="Arial" charset="0"/>
                  <a:ea typeface="宋体" charset="0"/>
                </a:defRPr>
              </a:lvl1pPr>
              <a:lvl2pPr algn="l">
                <a:defRPr kumimoji="1" sz="2400">
                  <a:solidFill>
                    <a:schemeClr val="tx1"/>
                  </a:solidFill>
                  <a:latin typeface="Arial" charset="0"/>
                  <a:ea typeface="宋体" charset="0"/>
                </a:defRPr>
              </a:lvl2pPr>
              <a:lvl3pPr algn="l">
                <a:defRPr kumimoji="1" sz="2400">
                  <a:solidFill>
                    <a:schemeClr val="tx1"/>
                  </a:solidFill>
                  <a:latin typeface="Arial" charset="0"/>
                  <a:ea typeface="宋体" charset="0"/>
                </a:defRPr>
              </a:lvl3pPr>
              <a:lvl4pPr algn="l">
                <a:defRPr kumimoji="1" sz="2400">
                  <a:solidFill>
                    <a:schemeClr val="tx1"/>
                  </a:solidFill>
                  <a:latin typeface="Arial" charset="0"/>
                  <a:ea typeface="宋体" charset="0"/>
                </a:defRPr>
              </a:lvl4pPr>
              <a:lvl5pPr algn="l">
                <a:defRPr kumimoji="1" sz="2400">
                  <a:solidFill>
                    <a:schemeClr val="tx1"/>
                  </a:solidFill>
                  <a:latin typeface="Arial" charset="0"/>
                  <a:ea typeface="宋体" charset="0"/>
                </a:defRPr>
              </a:lvl5pPr>
              <a:lvl6pPr fontAlgn="base">
                <a:spcBef>
                  <a:spcPct val="0"/>
                </a:spcBef>
                <a:spcAft>
                  <a:spcPct val="0"/>
                </a:spcAft>
                <a:defRPr kumimoji="1" sz="2400">
                  <a:solidFill>
                    <a:schemeClr val="tx1"/>
                  </a:solidFill>
                  <a:latin typeface="Arial" charset="0"/>
                  <a:ea typeface="宋体" charset="0"/>
                </a:defRPr>
              </a:lvl6pPr>
              <a:lvl7pPr fontAlgn="base">
                <a:spcBef>
                  <a:spcPct val="0"/>
                </a:spcBef>
                <a:spcAft>
                  <a:spcPct val="0"/>
                </a:spcAft>
                <a:defRPr kumimoji="1" sz="2400">
                  <a:solidFill>
                    <a:schemeClr val="tx1"/>
                  </a:solidFill>
                  <a:latin typeface="Arial" charset="0"/>
                  <a:ea typeface="宋体" charset="0"/>
                </a:defRPr>
              </a:lvl7pPr>
              <a:lvl8pPr fontAlgn="base">
                <a:spcBef>
                  <a:spcPct val="0"/>
                </a:spcBef>
                <a:spcAft>
                  <a:spcPct val="0"/>
                </a:spcAft>
                <a:defRPr kumimoji="1" sz="2400">
                  <a:solidFill>
                    <a:schemeClr val="tx1"/>
                  </a:solidFill>
                  <a:latin typeface="Arial" charset="0"/>
                  <a:ea typeface="宋体" charset="0"/>
                </a:defRPr>
              </a:lvl8pPr>
              <a:lvl9pPr fontAlgn="base">
                <a:spcBef>
                  <a:spcPct val="0"/>
                </a:spcBef>
                <a:spcAft>
                  <a:spcPct val="0"/>
                </a:spcAft>
                <a:defRPr kumimoji="1" sz="2400">
                  <a:solidFill>
                    <a:schemeClr val="tx1"/>
                  </a:solidFill>
                  <a:latin typeface="Arial" charset="0"/>
                  <a:ea typeface="宋体" charset="0"/>
                </a:defRPr>
              </a:lvl9pPr>
            </a:lstStyle>
            <a:p>
              <a:pPr marL="0" marR="0" lvl="0" indent="0"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rPr>
                <a:t>柱面号</a:t>
              </a:r>
              <a:r>
                <a:rPr kumimoji="1" lang="en-US" altLang="zh-CN" sz="20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rPr>
                <a:t>          </a:t>
              </a:r>
              <a:r>
                <a:rPr kumimoji="1" lang="zh-CN" altLang="en-US" sz="20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rPr>
                <a:t> </a:t>
              </a:r>
              <a:r>
                <a:rPr kumimoji="1" lang="en-US" altLang="zh-CN" sz="20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rPr>
                <a:t>  </a:t>
              </a:r>
              <a:r>
                <a:rPr kumimoji="1" lang="zh-CN" altLang="en-US" sz="20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rPr>
                <a:t>     磁头号</a:t>
              </a:r>
              <a:r>
                <a:rPr kumimoji="1" lang="en-US" altLang="zh-CN" sz="20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rPr>
                <a:t>             </a:t>
              </a:r>
              <a:r>
                <a:rPr kumimoji="1" lang="zh-CN" altLang="en-US" sz="20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rPr>
                <a:t>         扇区号</a:t>
              </a:r>
              <a:endParaRPr kumimoji="1" lang="zh-CN" altLang="zh-CN" sz="20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endParaRPr>
            </a:p>
            <a:p>
              <a:pPr marL="0" marR="0" lvl="0" indent="0" defTabSz="914400" rtl="0" eaLnBrk="1" fontAlgn="base" latinLnBrk="0" hangingPunct="1">
                <a:lnSpc>
                  <a:spcPct val="100000"/>
                </a:lnSpc>
                <a:spcBef>
                  <a:spcPts val="1200"/>
                </a:spcBef>
                <a:spcAft>
                  <a:spcPct val="0"/>
                </a:spcAft>
                <a:buClrTx/>
                <a:buSzTx/>
                <a:buFontTx/>
                <a:buNone/>
                <a:tabLst/>
              </a:pPr>
              <a:r>
                <a:rPr kumimoji="1" lang="zh-CN" altLang="en-US" sz="20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rPr>
                <a:t>    </a:t>
              </a:r>
              <a:r>
                <a:rPr kumimoji="1" lang="en-US" altLang="zh-CN" sz="20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rPr>
                <a:t>7                             4                            1</a:t>
              </a:r>
            </a:p>
            <a:p>
              <a:pPr marL="0" marR="0" lvl="0" indent="0" defTabSz="914400" rtl="0" eaLnBrk="1" fontAlgn="base" latinLnBrk="0" hangingPunct="1">
                <a:lnSpc>
                  <a:spcPct val="100000"/>
                </a:lnSpc>
                <a:spcBef>
                  <a:spcPct val="0"/>
                </a:spcBef>
                <a:spcAft>
                  <a:spcPct val="0"/>
                </a:spcAft>
                <a:buClrTx/>
                <a:buSzTx/>
                <a:buFontTx/>
                <a:buNone/>
                <a:tabLst/>
              </a:pPr>
              <a:r>
                <a:rPr lang="zh-CN" altLang="zh-CN" sz="2000" b="1" dirty="0">
                  <a:latin typeface="STXinwei" panose="02010800040101010101" pitchFamily="2" charset="-122"/>
                  <a:ea typeface="STXinwei" panose="02010800040101010101" pitchFamily="2" charset="-122"/>
                </a:rPr>
                <a:t> </a:t>
              </a:r>
              <a:r>
                <a:rPr lang="zh-CN" altLang="en-US" sz="2000" b="1" dirty="0">
                  <a:latin typeface="STXinwei" panose="02010800040101010101" pitchFamily="2" charset="-122"/>
                  <a:ea typeface="STXinwei" panose="02010800040101010101" pitchFamily="2" charset="-122"/>
                </a:rPr>
                <a:t>    </a:t>
              </a:r>
              <a:r>
                <a:rPr kumimoji="1" lang="en-US" altLang="zh-CN" sz="20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rPr>
                <a:t>7                </a:t>
              </a:r>
              <a:r>
                <a:rPr kumimoji="1" lang="zh-CN" altLang="en-US" sz="20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rPr>
                <a:t>             </a:t>
              </a:r>
              <a:r>
                <a:rPr kumimoji="1" lang="en-US" altLang="zh-CN" sz="20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rPr>
                <a:t>4                   </a:t>
              </a:r>
              <a:r>
                <a:rPr kumimoji="1" lang="zh-CN" altLang="en-US" sz="20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rPr>
                <a:t>        </a:t>
              </a:r>
              <a:r>
                <a:rPr kumimoji="1" lang="en-US" altLang="zh-CN" sz="20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rPr>
                <a:t> 8</a:t>
              </a:r>
            </a:p>
            <a:p>
              <a:pPr marL="0" marR="0" lvl="0" indent="0"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rPr>
                <a:t>     </a:t>
              </a:r>
              <a:r>
                <a:rPr kumimoji="1" lang="en-US" altLang="zh-CN" sz="20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rPr>
                <a:t>7                     </a:t>
              </a:r>
              <a:r>
                <a:rPr kumimoji="1" lang="zh-CN" altLang="en-US" sz="20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rPr>
                <a:t>        </a:t>
              </a:r>
              <a:r>
                <a:rPr kumimoji="1" lang="en-US" altLang="zh-CN" sz="20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rPr>
                <a:t>4                       </a:t>
              </a:r>
              <a:r>
                <a:rPr kumimoji="1" lang="zh-CN" altLang="en-US" sz="20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rPr>
                <a:t>  </a:t>
              </a:r>
              <a:r>
                <a:rPr kumimoji="1" lang="en-US" altLang="zh-CN" sz="20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rPr>
                <a:t>  </a:t>
              </a:r>
              <a:r>
                <a:rPr kumimoji="1" lang="zh-CN" altLang="en-US" sz="20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rPr>
                <a:t> </a:t>
              </a:r>
              <a:r>
                <a:rPr kumimoji="1" lang="en-US" altLang="zh-CN" sz="20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rPr>
                <a:t>5</a:t>
              </a:r>
            </a:p>
            <a:p>
              <a:pPr marL="0" marR="0" lvl="0" indent="0"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rPr>
                <a:t>   </a:t>
              </a:r>
              <a:r>
                <a:rPr kumimoji="1" lang="en-US" altLang="zh-CN" sz="20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rPr>
                <a:t>40                          </a:t>
              </a:r>
              <a:r>
                <a:rPr kumimoji="1" lang="zh-CN" altLang="en-US" sz="20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rPr>
                <a:t> </a:t>
              </a:r>
              <a:r>
                <a:rPr kumimoji="1" lang="en-US" altLang="zh-CN" sz="20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rPr>
                <a:t> 6                            4</a:t>
              </a:r>
            </a:p>
            <a:p>
              <a:pPr marL="0" marR="0" lvl="0" indent="0"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rPr>
                <a:t>    </a:t>
              </a:r>
              <a:r>
                <a:rPr kumimoji="1" lang="en-US" altLang="zh-CN" sz="20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rPr>
                <a:t>2                             </a:t>
              </a:r>
              <a:r>
                <a:rPr kumimoji="1" lang="zh-CN" altLang="en-US" sz="20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rPr>
                <a:t> </a:t>
              </a:r>
              <a:r>
                <a:rPr kumimoji="1" lang="en-US" altLang="zh-CN" sz="20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rPr>
                <a:t>7                            7</a:t>
              </a:r>
            </a:p>
          </p:txBody>
        </p:sp>
        <p:cxnSp>
          <p:nvCxnSpPr>
            <p:cNvPr id="1027" name="AutoShape 3"/>
            <p:cNvCxnSpPr>
              <a:cxnSpLocks noChangeShapeType="1"/>
            </p:cNvCxnSpPr>
            <p:nvPr/>
          </p:nvCxnSpPr>
          <p:spPr bwMode="auto">
            <a:xfrm>
              <a:off x="2790" y="1833"/>
              <a:ext cx="3632" cy="13"/>
            </a:xfrm>
            <a:prstGeom prst="straightConnector1">
              <a:avLst/>
            </a:prstGeom>
            <a:noFill/>
            <a:ln w="9525">
              <a:solidFill>
                <a:srgbClr val="000000"/>
              </a:solidFill>
              <a:round/>
              <a:headEnd/>
              <a:tailEnd/>
            </a:ln>
            <a:extLst>
              <a:ext uri="{909E8E84-426E-40dd-AFC4-6F175D3DCCD1}">
                <a14:hiddenFill xmlns:a14="http://schemas.microsoft.com/office/drawing/2010/main" xmlns="">
                  <a:noFill/>
                </a14:hiddenFill>
              </a:ext>
            </a:extLst>
          </p:spPr>
        </p:cxnSp>
        <p:cxnSp>
          <p:nvCxnSpPr>
            <p:cNvPr id="1028" name="AutoShape 4"/>
            <p:cNvCxnSpPr>
              <a:cxnSpLocks noChangeShapeType="1"/>
            </p:cNvCxnSpPr>
            <p:nvPr/>
          </p:nvCxnSpPr>
          <p:spPr bwMode="auto">
            <a:xfrm>
              <a:off x="5176" y="1253"/>
              <a:ext cx="0" cy="2281"/>
            </a:xfrm>
            <a:prstGeom prst="straightConnector1">
              <a:avLst/>
            </a:prstGeom>
            <a:noFill/>
            <a:ln w="9525">
              <a:solidFill>
                <a:srgbClr val="000000"/>
              </a:solidFill>
              <a:round/>
              <a:headEnd/>
              <a:tailEnd/>
            </a:ln>
            <a:extLst>
              <a:ext uri="{909E8E84-426E-40dd-AFC4-6F175D3DCCD1}">
                <a14:hiddenFill xmlns:a14="http://schemas.microsoft.com/office/drawing/2010/main" xmlns="">
                  <a:noFill/>
                </a14:hiddenFill>
              </a:ext>
            </a:extLst>
          </p:spPr>
        </p:cxnSp>
        <p:cxnSp>
          <p:nvCxnSpPr>
            <p:cNvPr id="1029" name="AutoShape 5"/>
            <p:cNvCxnSpPr>
              <a:cxnSpLocks noChangeShapeType="1"/>
            </p:cNvCxnSpPr>
            <p:nvPr/>
          </p:nvCxnSpPr>
          <p:spPr bwMode="auto">
            <a:xfrm>
              <a:off x="3912" y="1253"/>
              <a:ext cx="0" cy="2281"/>
            </a:xfrm>
            <a:prstGeom prst="straightConnector1">
              <a:avLst/>
            </a:prstGeom>
            <a:noFill/>
            <a:ln w="9525">
              <a:solidFill>
                <a:srgbClr val="000000"/>
              </a:solidFill>
              <a:round/>
              <a:headEnd/>
              <a:tailEnd/>
            </a:ln>
            <a:extLst>
              <a:ext uri="{909E8E84-426E-40dd-AFC4-6F175D3DCCD1}">
                <a14:hiddenFill xmlns:a14="http://schemas.microsoft.com/office/drawing/2010/main" xmlns="">
                  <a:noFill/>
                </a14:hiddenFill>
              </a:ext>
            </a:extLst>
          </p:spPr>
        </p:cxnSp>
      </p:grpSp>
      <p:sp>
        <p:nvSpPr>
          <p:cNvPr id="9"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57</a:t>
            </a:fld>
            <a:endParaRPr lang="en-US" altLang="zh-CN" dirty="0"/>
          </a:p>
        </p:txBody>
      </p:sp>
    </p:spTree>
    <p:extLst>
      <p:ext uri="{BB962C8B-B14F-4D97-AF65-F5344CB8AC3E}">
        <p14:creationId xmlns:p14="http://schemas.microsoft.com/office/powerpoint/2010/main" val="487725693"/>
      </p:ext>
    </p:extLst>
  </p:cSld>
  <p:clrMapOvr>
    <a:masterClrMapping/>
  </p:clrMapOvr>
  <p:transition spd="slow">
    <p:wip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搜查定位</a:t>
            </a:r>
            <a:endParaRPr kumimoji="1" lang="zh-CN" altLang="en-US" dirty="0"/>
          </a:p>
        </p:txBody>
      </p:sp>
      <p:sp>
        <p:nvSpPr>
          <p:cNvPr id="3" name="内容占位符 2"/>
          <p:cNvSpPr>
            <a:spLocks noGrp="1"/>
          </p:cNvSpPr>
          <p:nvPr>
            <p:ph idx="1"/>
          </p:nvPr>
        </p:nvSpPr>
        <p:spPr>
          <a:xfrm>
            <a:off x="179512" y="1268760"/>
            <a:ext cx="8856984" cy="4968552"/>
          </a:xfrm>
        </p:spPr>
        <p:txBody>
          <a:bodyPr/>
          <a:lstStyle/>
          <a:p>
            <a:pPr eaLnBrk="1" hangingPunct="1"/>
            <a:r>
              <a:rPr kumimoji="1" lang="zh-CN" altLang="en-US" dirty="0">
                <a:latin typeface="华文新魏"/>
                <a:cs typeface="华文新魏"/>
              </a:rPr>
              <a:t>举例：</a:t>
            </a:r>
            <a:r>
              <a:rPr lang="zh-CN" altLang="zh-CN" dirty="0">
                <a:latin typeface="华文新魏"/>
                <a:cs typeface="华文新魏"/>
              </a:rPr>
              <a:t>磁盘依次有</a:t>
            </a:r>
            <a:r>
              <a:rPr lang="en-US" altLang="zh-CN" dirty="0">
                <a:latin typeface="华文新魏"/>
                <a:cs typeface="华文新魏"/>
              </a:rPr>
              <a:t>5</a:t>
            </a:r>
            <a:r>
              <a:rPr lang="zh-CN" altLang="zh-CN" dirty="0">
                <a:latin typeface="华文新魏"/>
                <a:cs typeface="华文新魏"/>
              </a:rPr>
              <a:t>个访问请求</a:t>
            </a:r>
            <a:endParaRPr lang="en-US" altLang="zh-CN" dirty="0">
              <a:latin typeface="华文新魏"/>
              <a:cs typeface="华文新魏"/>
            </a:endParaRPr>
          </a:p>
          <a:p>
            <a:pPr lvl="1" eaLnBrk="1" hangingPunct="1"/>
            <a:r>
              <a:rPr lang="zh-CN" altLang="en-US" dirty="0"/>
              <a:t>考查</a:t>
            </a:r>
            <a:r>
              <a:rPr lang="zh-CN" altLang="zh-CN" dirty="0">
                <a:solidFill>
                  <a:srgbClr val="0000FF"/>
                </a:solidFill>
              </a:rPr>
              <a:t>柱面</a:t>
            </a:r>
            <a:r>
              <a:rPr lang="zh-CN" altLang="en-US" dirty="0"/>
              <a:t>访问顺序（</a:t>
            </a:r>
            <a:r>
              <a:rPr lang="zh-CN" altLang="en-US" dirty="0">
                <a:solidFill>
                  <a:srgbClr val="FF0000"/>
                </a:solidFill>
              </a:rPr>
              <a:t>移动臂开销</a:t>
            </a:r>
            <a:r>
              <a:rPr lang="zh-CN" altLang="en-US" dirty="0"/>
              <a:t>）</a:t>
            </a:r>
            <a:r>
              <a:rPr lang="zh-CN" altLang="zh-CN" dirty="0"/>
              <a:t> </a:t>
            </a:r>
            <a:endParaRPr lang="en-US" altLang="zh-CN" dirty="0"/>
          </a:p>
          <a:p>
            <a:pPr lvl="2" eaLnBrk="1" hangingPunct="1"/>
            <a:r>
              <a:rPr lang="zh-CN" altLang="en-US" dirty="0">
                <a:latin typeface="华文新魏"/>
                <a:ea typeface="华文新魏"/>
                <a:cs typeface="华文新魏"/>
              </a:rPr>
              <a:t>按</a:t>
            </a:r>
            <a:r>
              <a:rPr lang="en-US" altLang="zh-CN" dirty="0">
                <a:solidFill>
                  <a:srgbClr val="FF0000"/>
                </a:solidFill>
                <a:latin typeface="华文新魏"/>
                <a:ea typeface="华文新魏"/>
                <a:cs typeface="华文新魏"/>
              </a:rPr>
              <a:t>FIFO</a:t>
            </a:r>
            <a:r>
              <a:rPr lang="zh-CN" altLang="zh-CN" dirty="0">
                <a:solidFill>
                  <a:srgbClr val="FF0000"/>
                </a:solidFill>
                <a:latin typeface="华文新魏"/>
                <a:ea typeface="华文新魏"/>
                <a:cs typeface="华文新魏"/>
              </a:rPr>
              <a:t>算法</a:t>
            </a:r>
            <a:r>
              <a:rPr lang="zh-CN" altLang="en-US" dirty="0">
                <a:latin typeface="华文新魏"/>
                <a:ea typeface="华文新魏"/>
                <a:cs typeface="华文新魏"/>
              </a:rPr>
              <a:t>访问顺序：</a:t>
            </a:r>
            <a:r>
              <a:rPr lang="en-US" altLang="zh-CN" dirty="0">
                <a:solidFill>
                  <a:srgbClr val="008000"/>
                </a:solidFill>
                <a:latin typeface="华文新魏"/>
                <a:ea typeface="华文新魏"/>
                <a:cs typeface="华文新魏"/>
              </a:rPr>
              <a:t>7</a:t>
            </a:r>
            <a:r>
              <a:rPr lang="zh-CN" altLang="en-US" dirty="0">
                <a:solidFill>
                  <a:srgbClr val="008000"/>
                </a:solidFill>
                <a:latin typeface="华文新魏"/>
                <a:ea typeface="华文新魏"/>
                <a:cs typeface="华文新魏"/>
              </a:rPr>
              <a:t>、</a:t>
            </a:r>
            <a:r>
              <a:rPr lang="en-US" altLang="zh-CN" dirty="0">
                <a:solidFill>
                  <a:srgbClr val="008000"/>
                </a:solidFill>
                <a:latin typeface="华文新魏"/>
                <a:ea typeface="华文新魏"/>
                <a:cs typeface="华文新魏"/>
              </a:rPr>
              <a:t>7</a:t>
            </a:r>
            <a:r>
              <a:rPr lang="zh-CN" altLang="en-US" dirty="0">
                <a:solidFill>
                  <a:srgbClr val="008000"/>
                </a:solidFill>
                <a:latin typeface="华文新魏"/>
                <a:ea typeface="华文新魏"/>
                <a:cs typeface="华文新魏"/>
              </a:rPr>
              <a:t>、</a:t>
            </a:r>
            <a:r>
              <a:rPr lang="en-US" altLang="zh-CN" dirty="0">
                <a:solidFill>
                  <a:srgbClr val="008000"/>
                </a:solidFill>
                <a:latin typeface="华文新魏"/>
                <a:ea typeface="华文新魏"/>
                <a:cs typeface="华文新魏"/>
              </a:rPr>
              <a:t>7</a:t>
            </a:r>
            <a:r>
              <a:rPr lang="zh-CN" altLang="en-US" dirty="0">
                <a:solidFill>
                  <a:srgbClr val="008000"/>
                </a:solidFill>
                <a:latin typeface="华文新魏"/>
                <a:ea typeface="华文新魏"/>
                <a:cs typeface="华文新魏"/>
              </a:rPr>
              <a:t>、</a:t>
            </a:r>
            <a:r>
              <a:rPr lang="en-US" altLang="zh-CN" dirty="0">
                <a:solidFill>
                  <a:srgbClr val="008000"/>
                </a:solidFill>
                <a:latin typeface="华文新魏"/>
                <a:ea typeface="华文新魏"/>
                <a:cs typeface="华文新魏"/>
              </a:rPr>
              <a:t>40</a:t>
            </a:r>
            <a:r>
              <a:rPr lang="zh-CN" altLang="en-US" dirty="0">
                <a:solidFill>
                  <a:srgbClr val="008000"/>
                </a:solidFill>
                <a:latin typeface="华文新魏"/>
                <a:ea typeface="华文新魏"/>
                <a:cs typeface="华文新魏"/>
              </a:rPr>
              <a:t>、</a:t>
            </a:r>
            <a:r>
              <a:rPr lang="en-US" altLang="zh-CN" dirty="0">
                <a:solidFill>
                  <a:srgbClr val="008000"/>
                </a:solidFill>
                <a:latin typeface="华文新魏"/>
                <a:ea typeface="华文新魏"/>
                <a:cs typeface="华文新魏"/>
              </a:rPr>
              <a:t>2</a:t>
            </a:r>
          </a:p>
          <a:p>
            <a:pPr lvl="3" eaLnBrk="1" hangingPunct="1"/>
            <a:r>
              <a:rPr lang="zh-CN" altLang="en-US" dirty="0">
                <a:latin typeface="华文新魏"/>
                <a:ea typeface="华文新魏"/>
                <a:cs typeface="华文新魏"/>
              </a:rPr>
              <a:t>移动臂移动顺序：</a:t>
            </a:r>
            <a:r>
              <a:rPr lang="en-US" altLang="zh-CN" dirty="0">
                <a:latin typeface="华文新魏"/>
                <a:ea typeface="华文新魏"/>
                <a:cs typeface="华文新魏"/>
              </a:rPr>
              <a:t>0</a:t>
            </a:r>
            <a:r>
              <a:rPr lang="zh-CN" altLang="en-US" dirty="0">
                <a:latin typeface="华文新魏"/>
                <a:ea typeface="华文新魏"/>
                <a:cs typeface="华文新魏"/>
              </a:rPr>
              <a:t>、</a:t>
            </a:r>
            <a:r>
              <a:rPr lang="en-US" altLang="zh-CN" dirty="0">
                <a:latin typeface="华文新魏"/>
                <a:ea typeface="华文新魏"/>
                <a:cs typeface="华文新魏"/>
              </a:rPr>
              <a:t>7</a:t>
            </a:r>
            <a:r>
              <a:rPr lang="zh-CN" altLang="en-US" dirty="0">
                <a:latin typeface="华文新魏"/>
                <a:ea typeface="华文新魏"/>
                <a:cs typeface="华文新魏"/>
              </a:rPr>
              <a:t>、</a:t>
            </a:r>
            <a:r>
              <a:rPr lang="en-US" altLang="zh-CN" dirty="0">
                <a:latin typeface="华文新魏"/>
                <a:ea typeface="华文新魏"/>
                <a:cs typeface="华文新魏"/>
              </a:rPr>
              <a:t>40</a:t>
            </a:r>
            <a:r>
              <a:rPr lang="zh-CN" altLang="en-US" dirty="0">
                <a:latin typeface="华文新魏"/>
                <a:ea typeface="华文新魏"/>
                <a:cs typeface="华文新魏"/>
              </a:rPr>
              <a:t>、</a:t>
            </a:r>
            <a:r>
              <a:rPr lang="en-US" altLang="zh-CN" dirty="0">
                <a:latin typeface="华文新魏"/>
                <a:ea typeface="华文新魏"/>
                <a:cs typeface="华文新魏"/>
              </a:rPr>
              <a:t>2</a:t>
            </a:r>
          </a:p>
          <a:p>
            <a:pPr lvl="4" eaLnBrk="1" hangingPunct="1"/>
            <a:r>
              <a:rPr lang="zh-CN" altLang="en-US" dirty="0">
                <a:latin typeface="华文新魏"/>
                <a:ea typeface="华文新魏"/>
                <a:cs typeface="华文新魏"/>
              </a:rPr>
              <a:t>需要一周时间</a:t>
            </a:r>
            <a:endParaRPr lang="en-US" altLang="zh-CN" dirty="0">
              <a:latin typeface="华文新魏"/>
              <a:ea typeface="华文新魏"/>
              <a:cs typeface="华文新魏"/>
            </a:endParaRPr>
          </a:p>
          <a:p>
            <a:pPr lvl="2" eaLnBrk="1" hangingPunct="1"/>
            <a:r>
              <a:rPr lang="zh-CN" altLang="en-US" dirty="0">
                <a:latin typeface="华文新魏"/>
                <a:ea typeface="华文新魏"/>
                <a:cs typeface="华文新魏"/>
              </a:rPr>
              <a:t>按</a:t>
            </a:r>
            <a:r>
              <a:rPr lang="zh-CN" altLang="en-US" dirty="0">
                <a:solidFill>
                  <a:srgbClr val="FF0000"/>
                </a:solidFill>
                <a:latin typeface="华文新魏"/>
                <a:ea typeface="华文新魏"/>
                <a:cs typeface="华文新魏"/>
              </a:rPr>
              <a:t>请求柱面号</a:t>
            </a:r>
            <a:r>
              <a:rPr lang="zh-CN" altLang="en-US" dirty="0">
                <a:latin typeface="华文新魏"/>
                <a:ea typeface="华文新魏"/>
                <a:cs typeface="华文新魏"/>
              </a:rPr>
              <a:t>访问顺序：</a:t>
            </a:r>
            <a:r>
              <a:rPr lang="en-US" altLang="zh-CN" dirty="0">
                <a:solidFill>
                  <a:srgbClr val="008000"/>
                </a:solidFill>
                <a:latin typeface="华文新魏"/>
                <a:ea typeface="华文新魏"/>
                <a:cs typeface="华文新魏"/>
              </a:rPr>
              <a:t>2</a:t>
            </a:r>
            <a:r>
              <a:rPr lang="zh-CN" altLang="en-US" dirty="0">
                <a:solidFill>
                  <a:srgbClr val="008000"/>
                </a:solidFill>
                <a:latin typeface="华文新魏"/>
                <a:ea typeface="华文新魏"/>
                <a:cs typeface="华文新魏"/>
              </a:rPr>
              <a:t>、</a:t>
            </a:r>
            <a:r>
              <a:rPr lang="en-US" altLang="zh-CN" dirty="0">
                <a:solidFill>
                  <a:srgbClr val="008000"/>
                </a:solidFill>
                <a:latin typeface="华文新魏"/>
                <a:ea typeface="华文新魏"/>
                <a:cs typeface="华文新魏"/>
              </a:rPr>
              <a:t>7</a:t>
            </a:r>
            <a:r>
              <a:rPr lang="zh-CN" altLang="en-US" dirty="0">
                <a:solidFill>
                  <a:srgbClr val="008000"/>
                </a:solidFill>
                <a:latin typeface="华文新魏"/>
                <a:ea typeface="华文新魏"/>
                <a:cs typeface="华文新魏"/>
              </a:rPr>
              <a:t>、</a:t>
            </a:r>
            <a:r>
              <a:rPr lang="en-US" altLang="zh-CN" dirty="0">
                <a:solidFill>
                  <a:srgbClr val="008000"/>
                </a:solidFill>
                <a:latin typeface="华文新魏"/>
                <a:ea typeface="华文新魏"/>
                <a:cs typeface="华文新魏"/>
              </a:rPr>
              <a:t>7</a:t>
            </a:r>
            <a:r>
              <a:rPr lang="zh-CN" altLang="en-US" dirty="0">
                <a:solidFill>
                  <a:srgbClr val="008000"/>
                </a:solidFill>
                <a:latin typeface="华文新魏"/>
                <a:ea typeface="华文新魏"/>
                <a:cs typeface="华文新魏"/>
              </a:rPr>
              <a:t>、</a:t>
            </a:r>
            <a:r>
              <a:rPr lang="en-US" altLang="zh-CN" dirty="0">
                <a:solidFill>
                  <a:srgbClr val="008000"/>
                </a:solidFill>
                <a:latin typeface="华文新魏"/>
                <a:ea typeface="华文新魏"/>
                <a:cs typeface="华文新魏"/>
              </a:rPr>
              <a:t>7</a:t>
            </a:r>
            <a:r>
              <a:rPr lang="zh-CN" altLang="en-US" dirty="0">
                <a:solidFill>
                  <a:srgbClr val="008000"/>
                </a:solidFill>
                <a:latin typeface="华文新魏"/>
                <a:ea typeface="华文新魏"/>
                <a:cs typeface="华文新魏"/>
              </a:rPr>
              <a:t>、</a:t>
            </a:r>
            <a:r>
              <a:rPr lang="en-US" altLang="zh-CN" dirty="0">
                <a:solidFill>
                  <a:srgbClr val="008000"/>
                </a:solidFill>
                <a:latin typeface="华文新魏"/>
                <a:ea typeface="华文新魏"/>
                <a:cs typeface="华文新魏"/>
              </a:rPr>
              <a:t>40</a:t>
            </a:r>
          </a:p>
          <a:p>
            <a:pPr lvl="3" eaLnBrk="1" hangingPunct="1"/>
            <a:r>
              <a:rPr lang="zh-CN" altLang="en-US" dirty="0">
                <a:latin typeface="华文新魏"/>
                <a:ea typeface="华文新魏"/>
                <a:cs typeface="华文新魏"/>
              </a:rPr>
              <a:t>移动臂移动顺序：</a:t>
            </a:r>
            <a:r>
              <a:rPr lang="en-US" altLang="zh-CN" dirty="0">
                <a:latin typeface="华文新魏"/>
                <a:ea typeface="华文新魏"/>
                <a:cs typeface="华文新魏"/>
              </a:rPr>
              <a:t>0</a:t>
            </a:r>
            <a:r>
              <a:rPr lang="zh-CN" altLang="en-US" dirty="0">
                <a:latin typeface="华文新魏"/>
                <a:ea typeface="华文新魏"/>
                <a:cs typeface="华文新魏"/>
              </a:rPr>
              <a:t>、</a:t>
            </a:r>
            <a:r>
              <a:rPr lang="zh-CN" altLang="zh-CN" dirty="0">
                <a:latin typeface="华文新魏"/>
                <a:ea typeface="华文新魏"/>
                <a:cs typeface="华文新魏"/>
              </a:rPr>
              <a:t>2</a:t>
            </a:r>
            <a:r>
              <a:rPr lang="zh-CN" altLang="en-US" dirty="0">
                <a:latin typeface="华文新魏"/>
                <a:ea typeface="华文新魏"/>
                <a:cs typeface="华文新魏"/>
              </a:rPr>
              <a:t>、</a:t>
            </a:r>
            <a:r>
              <a:rPr lang="en-US" altLang="zh-CN" dirty="0">
                <a:latin typeface="华文新魏"/>
                <a:ea typeface="华文新魏"/>
                <a:cs typeface="华文新魏"/>
              </a:rPr>
              <a:t>7</a:t>
            </a:r>
            <a:r>
              <a:rPr lang="zh-CN" altLang="en-US" dirty="0">
                <a:latin typeface="华文新魏"/>
                <a:ea typeface="华文新魏"/>
                <a:cs typeface="华文新魏"/>
              </a:rPr>
              <a:t>、</a:t>
            </a:r>
            <a:r>
              <a:rPr lang="en-US" altLang="zh-CN" dirty="0">
                <a:latin typeface="华文新魏"/>
                <a:ea typeface="华文新魏"/>
                <a:cs typeface="华文新魏"/>
              </a:rPr>
              <a:t>40</a:t>
            </a:r>
          </a:p>
          <a:p>
            <a:pPr lvl="3" eaLnBrk="1" hangingPunct="1"/>
            <a:r>
              <a:rPr lang="zh-CN" altLang="en-US" dirty="0">
                <a:solidFill>
                  <a:srgbClr val="008000"/>
                </a:solidFill>
                <a:latin typeface="华文新魏"/>
                <a:ea typeface="华文新魏"/>
                <a:cs typeface="华文新魏"/>
              </a:rPr>
              <a:t>节省很多时间</a:t>
            </a:r>
            <a:endParaRPr lang="en-US" altLang="zh-CN" dirty="0">
              <a:latin typeface="华文新魏"/>
              <a:ea typeface="华文新魏"/>
              <a:cs typeface="华文新魏"/>
            </a:endParaRPr>
          </a:p>
        </p:txBody>
      </p:sp>
      <p:grpSp>
        <p:nvGrpSpPr>
          <p:cNvPr id="4" name="Group 1"/>
          <p:cNvGrpSpPr>
            <a:grpSpLocks/>
          </p:cNvGrpSpPr>
          <p:nvPr/>
        </p:nvGrpSpPr>
        <p:grpSpPr bwMode="auto">
          <a:xfrm>
            <a:off x="323528" y="4149080"/>
            <a:ext cx="5544616" cy="2088232"/>
            <a:chOff x="2790" y="1253"/>
            <a:chExt cx="3632" cy="2296"/>
          </a:xfrm>
        </p:grpSpPr>
        <p:sp>
          <p:nvSpPr>
            <p:cNvPr id="5" name="Text Box 2"/>
            <p:cNvSpPr txBox="1">
              <a:spLocks noChangeArrowheads="1"/>
            </p:cNvSpPr>
            <p:nvPr/>
          </p:nvSpPr>
          <p:spPr bwMode="auto">
            <a:xfrm>
              <a:off x="2814" y="1253"/>
              <a:ext cx="3608" cy="2296"/>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91440" tIns="46800" rIns="91440" bIns="45720" numCol="1" anchor="ctr" anchorCtr="1" compatLnSpc="1">
              <a:prstTxWarp prst="textNoShape">
                <a:avLst/>
              </a:prstTxWarp>
            </a:bodyPr>
            <a:lstStyle>
              <a:lvl1pPr algn="l">
                <a:defRPr kumimoji="1" sz="2400">
                  <a:solidFill>
                    <a:schemeClr val="tx1"/>
                  </a:solidFill>
                  <a:latin typeface="Arial" charset="0"/>
                  <a:ea typeface="宋体" charset="0"/>
                </a:defRPr>
              </a:lvl1pPr>
              <a:lvl2pPr algn="l">
                <a:defRPr kumimoji="1" sz="2400">
                  <a:solidFill>
                    <a:schemeClr val="tx1"/>
                  </a:solidFill>
                  <a:latin typeface="Arial" charset="0"/>
                  <a:ea typeface="宋体" charset="0"/>
                </a:defRPr>
              </a:lvl2pPr>
              <a:lvl3pPr algn="l">
                <a:defRPr kumimoji="1" sz="2400">
                  <a:solidFill>
                    <a:schemeClr val="tx1"/>
                  </a:solidFill>
                  <a:latin typeface="Arial" charset="0"/>
                  <a:ea typeface="宋体" charset="0"/>
                </a:defRPr>
              </a:lvl3pPr>
              <a:lvl4pPr algn="l">
                <a:defRPr kumimoji="1" sz="2400">
                  <a:solidFill>
                    <a:schemeClr val="tx1"/>
                  </a:solidFill>
                  <a:latin typeface="Arial" charset="0"/>
                  <a:ea typeface="宋体" charset="0"/>
                </a:defRPr>
              </a:lvl4pPr>
              <a:lvl5pPr algn="l">
                <a:defRPr kumimoji="1" sz="2400">
                  <a:solidFill>
                    <a:schemeClr val="tx1"/>
                  </a:solidFill>
                  <a:latin typeface="Arial" charset="0"/>
                  <a:ea typeface="宋体" charset="0"/>
                </a:defRPr>
              </a:lvl5pPr>
              <a:lvl6pPr fontAlgn="base">
                <a:spcBef>
                  <a:spcPct val="0"/>
                </a:spcBef>
                <a:spcAft>
                  <a:spcPct val="0"/>
                </a:spcAft>
                <a:defRPr kumimoji="1" sz="2400">
                  <a:solidFill>
                    <a:schemeClr val="tx1"/>
                  </a:solidFill>
                  <a:latin typeface="Arial" charset="0"/>
                  <a:ea typeface="宋体" charset="0"/>
                </a:defRPr>
              </a:lvl6pPr>
              <a:lvl7pPr fontAlgn="base">
                <a:spcBef>
                  <a:spcPct val="0"/>
                </a:spcBef>
                <a:spcAft>
                  <a:spcPct val="0"/>
                </a:spcAft>
                <a:defRPr kumimoji="1" sz="2400">
                  <a:solidFill>
                    <a:schemeClr val="tx1"/>
                  </a:solidFill>
                  <a:latin typeface="Arial" charset="0"/>
                  <a:ea typeface="宋体" charset="0"/>
                </a:defRPr>
              </a:lvl7pPr>
              <a:lvl8pPr fontAlgn="base">
                <a:spcBef>
                  <a:spcPct val="0"/>
                </a:spcBef>
                <a:spcAft>
                  <a:spcPct val="0"/>
                </a:spcAft>
                <a:defRPr kumimoji="1" sz="2400">
                  <a:solidFill>
                    <a:schemeClr val="tx1"/>
                  </a:solidFill>
                  <a:latin typeface="Arial" charset="0"/>
                  <a:ea typeface="宋体" charset="0"/>
                </a:defRPr>
              </a:lvl8pPr>
              <a:lvl9pPr fontAlgn="base">
                <a:spcBef>
                  <a:spcPct val="0"/>
                </a:spcBef>
                <a:spcAft>
                  <a:spcPct val="0"/>
                </a:spcAft>
                <a:defRPr kumimoji="1" sz="2400">
                  <a:solidFill>
                    <a:schemeClr val="tx1"/>
                  </a:solidFill>
                  <a:latin typeface="Arial" charset="0"/>
                  <a:ea typeface="宋体" charset="0"/>
                </a:defRPr>
              </a:lvl9pPr>
            </a:lstStyle>
            <a:p>
              <a:pPr marL="0" marR="0" lvl="0" indent="0"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rPr>
                <a:t>柱面号</a:t>
              </a:r>
              <a:r>
                <a:rPr kumimoji="1" lang="en-US" altLang="zh-CN" sz="20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rPr>
                <a:t>          </a:t>
              </a:r>
              <a:r>
                <a:rPr kumimoji="1" lang="zh-CN" altLang="en-US" sz="20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rPr>
                <a:t> </a:t>
              </a:r>
              <a:r>
                <a:rPr kumimoji="1" lang="en-US" altLang="zh-CN" sz="20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rPr>
                <a:t>  </a:t>
              </a:r>
              <a:r>
                <a:rPr kumimoji="1" lang="zh-CN" altLang="en-US" sz="20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rPr>
                <a:t>     磁头号</a:t>
              </a:r>
              <a:r>
                <a:rPr kumimoji="1" lang="en-US" altLang="zh-CN" sz="20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rPr>
                <a:t>             </a:t>
              </a:r>
              <a:r>
                <a:rPr kumimoji="1" lang="zh-CN" altLang="en-US" sz="20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rPr>
                <a:t>   扇区号</a:t>
              </a:r>
              <a:endParaRPr kumimoji="1" lang="zh-CN" altLang="zh-CN" sz="20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endParaRPr>
            </a:p>
            <a:p>
              <a:pPr marL="0" marR="0" lvl="0" indent="0" defTabSz="914400" rtl="0" eaLnBrk="1" fontAlgn="base" latinLnBrk="0" hangingPunct="1">
                <a:lnSpc>
                  <a:spcPct val="100000"/>
                </a:lnSpc>
                <a:spcBef>
                  <a:spcPts val="1200"/>
                </a:spcBef>
                <a:spcAft>
                  <a:spcPct val="0"/>
                </a:spcAft>
                <a:buClrTx/>
                <a:buSzTx/>
                <a:buFontTx/>
                <a:buNone/>
                <a:tabLst/>
              </a:pPr>
              <a:r>
                <a:rPr kumimoji="1" lang="zh-CN" altLang="en-US" sz="20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rPr>
                <a:t>    </a:t>
              </a:r>
              <a:r>
                <a:rPr kumimoji="1" lang="en-US" altLang="zh-CN" sz="2000" b="1" i="0" u="none" strike="noStrike" cap="none" normalizeH="0" baseline="0" dirty="0">
                  <a:ln>
                    <a:noFill/>
                  </a:ln>
                  <a:solidFill>
                    <a:srgbClr val="7030A0"/>
                  </a:solidFill>
                  <a:effectLst/>
                  <a:latin typeface="STXinwei" panose="02010800040101010101" pitchFamily="2" charset="-122"/>
                  <a:ea typeface="STXinwei" panose="02010800040101010101" pitchFamily="2" charset="-122"/>
                </a:rPr>
                <a:t>7</a:t>
              </a:r>
              <a:r>
                <a:rPr kumimoji="1" lang="en-US" altLang="zh-CN" sz="20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rPr>
                <a:t>                             4                            1</a:t>
              </a:r>
            </a:p>
            <a:p>
              <a:pPr marL="0" marR="0" lvl="0" indent="0" defTabSz="914400" rtl="0" eaLnBrk="1" fontAlgn="base" latinLnBrk="0" hangingPunct="1">
                <a:lnSpc>
                  <a:spcPct val="100000"/>
                </a:lnSpc>
                <a:spcBef>
                  <a:spcPct val="0"/>
                </a:spcBef>
                <a:spcAft>
                  <a:spcPct val="0"/>
                </a:spcAft>
                <a:buClrTx/>
                <a:buSzTx/>
                <a:buFontTx/>
                <a:buNone/>
                <a:tabLst/>
              </a:pPr>
              <a:r>
                <a:rPr lang="zh-CN" altLang="zh-CN" sz="2000" b="1" dirty="0">
                  <a:solidFill>
                    <a:srgbClr val="7030A0"/>
                  </a:solidFill>
                  <a:latin typeface="STXinwei" panose="02010800040101010101" pitchFamily="2" charset="-122"/>
                  <a:ea typeface="STXinwei" panose="02010800040101010101" pitchFamily="2" charset="-122"/>
                </a:rPr>
                <a:t> </a:t>
              </a:r>
              <a:r>
                <a:rPr lang="zh-CN" altLang="en-US" sz="2000" b="1" dirty="0">
                  <a:solidFill>
                    <a:srgbClr val="7030A0"/>
                  </a:solidFill>
                  <a:latin typeface="STXinwei" panose="02010800040101010101" pitchFamily="2" charset="-122"/>
                  <a:ea typeface="STXinwei" panose="02010800040101010101" pitchFamily="2" charset="-122"/>
                </a:rPr>
                <a:t>    </a:t>
              </a:r>
              <a:r>
                <a:rPr kumimoji="1" lang="en-US" altLang="zh-CN" sz="2000" b="1" i="0" u="none" strike="noStrike" cap="none" normalizeH="0" baseline="0" dirty="0">
                  <a:ln>
                    <a:noFill/>
                  </a:ln>
                  <a:solidFill>
                    <a:srgbClr val="7030A0"/>
                  </a:solidFill>
                  <a:effectLst/>
                  <a:latin typeface="STXinwei" panose="02010800040101010101" pitchFamily="2" charset="-122"/>
                  <a:ea typeface="STXinwei" panose="02010800040101010101" pitchFamily="2" charset="-122"/>
                </a:rPr>
                <a:t>7</a:t>
              </a:r>
              <a:r>
                <a:rPr kumimoji="1" lang="en-US" altLang="zh-CN" sz="20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rPr>
                <a:t>                </a:t>
              </a:r>
              <a:r>
                <a:rPr kumimoji="1" lang="zh-CN" altLang="en-US" sz="20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rPr>
                <a:t>             </a:t>
              </a:r>
              <a:r>
                <a:rPr kumimoji="1" lang="en-US" altLang="zh-CN" sz="20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rPr>
                <a:t>4                   </a:t>
              </a:r>
              <a:r>
                <a:rPr kumimoji="1" lang="zh-CN" altLang="en-US" sz="20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rPr>
                <a:t>        </a:t>
              </a:r>
              <a:r>
                <a:rPr kumimoji="1" lang="en-US" altLang="zh-CN" sz="20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rPr>
                <a:t> 8</a:t>
              </a:r>
            </a:p>
            <a:p>
              <a:pPr marL="0" marR="0" lvl="0" indent="0"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rgbClr val="7030A0"/>
                  </a:solidFill>
                  <a:effectLst/>
                  <a:latin typeface="STXinwei" panose="02010800040101010101" pitchFamily="2" charset="-122"/>
                  <a:ea typeface="STXinwei" panose="02010800040101010101" pitchFamily="2" charset="-122"/>
                </a:rPr>
                <a:t>     </a:t>
              </a:r>
              <a:r>
                <a:rPr kumimoji="1" lang="en-US" altLang="zh-CN" sz="2000" b="1" i="0" u="none" strike="noStrike" cap="none" normalizeH="0" baseline="0" dirty="0">
                  <a:ln>
                    <a:noFill/>
                  </a:ln>
                  <a:solidFill>
                    <a:srgbClr val="7030A0"/>
                  </a:solidFill>
                  <a:effectLst/>
                  <a:latin typeface="STXinwei" panose="02010800040101010101" pitchFamily="2" charset="-122"/>
                  <a:ea typeface="STXinwei" panose="02010800040101010101" pitchFamily="2" charset="-122"/>
                </a:rPr>
                <a:t>7</a:t>
              </a:r>
              <a:r>
                <a:rPr kumimoji="1" lang="en-US" altLang="zh-CN" sz="20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rPr>
                <a:t>                     </a:t>
              </a:r>
              <a:r>
                <a:rPr kumimoji="1" lang="zh-CN" altLang="en-US" sz="20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rPr>
                <a:t>        </a:t>
              </a:r>
              <a:r>
                <a:rPr kumimoji="1" lang="en-US" altLang="zh-CN" sz="20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rPr>
                <a:t>4                       </a:t>
              </a:r>
              <a:r>
                <a:rPr kumimoji="1" lang="zh-CN" altLang="en-US" sz="20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rPr>
                <a:t>  </a:t>
              </a:r>
              <a:r>
                <a:rPr kumimoji="1" lang="en-US" altLang="zh-CN" sz="20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rPr>
                <a:t>  </a:t>
              </a:r>
              <a:r>
                <a:rPr kumimoji="1" lang="zh-CN" altLang="en-US" sz="20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rPr>
                <a:t> </a:t>
              </a:r>
              <a:r>
                <a:rPr kumimoji="1" lang="en-US" altLang="zh-CN" sz="20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rPr>
                <a:t>5</a:t>
              </a:r>
            </a:p>
            <a:p>
              <a:pPr marL="0" marR="0" lvl="0" indent="0"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rPr>
                <a:t>   </a:t>
              </a:r>
              <a:r>
                <a:rPr kumimoji="1" lang="en-US" altLang="zh-CN" sz="2000" b="1" i="0" u="none" strike="noStrike" cap="none" normalizeH="0" baseline="0" dirty="0">
                  <a:ln>
                    <a:noFill/>
                  </a:ln>
                  <a:solidFill>
                    <a:srgbClr val="7030A0"/>
                  </a:solidFill>
                  <a:effectLst/>
                  <a:latin typeface="STXinwei" panose="02010800040101010101" pitchFamily="2" charset="-122"/>
                  <a:ea typeface="STXinwei" panose="02010800040101010101" pitchFamily="2" charset="-122"/>
                </a:rPr>
                <a:t>40   </a:t>
              </a:r>
              <a:r>
                <a:rPr kumimoji="1" lang="en-US" altLang="zh-CN" sz="20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rPr>
                <a:t>                       </a:t>
              </a:r>
              <a:r>
                <a:rPr kumimoji="1" lang="zh-CN" altLang="en-US" sz="20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rPr>
                <a:t> </a:t>
              </a:r>
              <a:r>
                <a:rPr kumimoji="1" lang="en-US" altLang="zh-CN" sz="20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rPr>
                <a:t> 6                            4</a:t>
              </a:r>
            </a:p>
            <a:p>
              <a:pPr marL="0" marR="0" lvl="0" indent="0"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rPr>
                <a:t>    </a:t>
              </a:r>
              <a:r>
                <a:rPr kumimoji="1" lang="en-US" altLang="zh-CN" sz="2000" b="1" i="0" u="none" strike="noStrike" cap="none" normalizeH="0" baseline="0" dirty="0">
                  <a:ln>
                    <a:noFill/>
                  </a:ln>
                  <a:solidFill>
                    <a:srgbClr val="7030A0"/>
                  </a:solidFill>
                  <a:effectLst/>
                  <a:latin typeface="STXinwei" panose="02010800040101010101" pitchFamily="2" charset="-122"/>
                  <a:ea typeface="STXinwei" panose="02010800040101010101" pitchFamily="2" charset="-122"/>
                </a:rPr>
                <a:t>2 </a:t>
              </a:r>
              <a:r>
                <a:rPr kumimoji="1" lang="en-US" altLang="zh-CN" sz="20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rPr>
                <a:t>                            </a:t>
              </a:r>
              <a:r>
                <a:rPr kumimoji="1" lang="zh-CN" altLang="en-US" sz="20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rPr>
                <a:t> </a:t>
              </a:r>
              <a:r>
                <a:rPr kumimoji="1" lang="en-US" altLang="zh-CN" sz="20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rPr>
                <a:t>7                            7</a:t>
              </a:r>
            </a:p>
          </p:txBody>
        </p:sp>
        <p:cxnSp>
          <p:nvCxnSpPr>
            <p:cNvPr id="1027" name="AutoShape 3"/>
            <p:cNvCxnSpPr>
              <a:cxnSpLocks noChangeShapeType="1"/>
            </p:cNvCxnSpPr>
            <p:nvPr/>
          </p:nvCxnSpPr>
          <p:spPr bwMode="auto">
            <a:xfrm>
              <a:off x="2790" y="1833"/>
              <a:ext cx="3632" cy="13"/>
            </a:xfrm>
            <a:prstGeom prst="straightConnector1">
              <a:avLst/>
            </a:prstGeom>
            <a:noFill/>
            <a:ln w="9525">
              <a:solidFill>
                <a:srgbClr val="000000"/>
              </a:solidFill>
              <a:round/>
              <a:headEnd/>
              <a:tailEnd/>
            </a:ln>
            <a:extLst>
              <a:ext uri="{909E8E84-426E-40dd-AFC4-6F175D3DCCD1}">
                <a14:hiddenFill xmlns:a14="http://schemas.microsoft.com/office/drawing/2010/main" xmlns="">
                  <a:noFill/>
                </a14:hiddenFill>
              </a:ext>
            </a:extLst>
          </p:spPr>
        </p:cxnSp>
        <p:cxnSp>
          <p:nvCxnSpPr>
            <p:cNvPr id="1028" name="AutoShape 4"/>
            <p:cNvCxnSpPr>
              <a:cxnSpLocks noChangeShapeType="1"/>
            </p:cNvCxnSpPr>
            <p:nvPr/>
          </p:nvCxnSpPr>
          <p:spPr bwMode="auto">
            <a:xfrm>
              <a:off x="5176" y="1253"/>
              <a:ext cx="0" cy="2281"/>
            </a:xfrm>
            <a:prstGeom prst="straightConnector1">
              <a:avLst/>
            </a:prstGeom>
            <a:noFill/>
            <a:ln w="9525">
              <a:solidFill>
                <a:srgbClr val="000000"/>
              </a:solidFill>
              <a:round/>
              <a:headEnd/>
              <a:tailEnd/>
            </a:ln>
            <a:extLst>
              <a:ext uri="{909E8E84-426E-40dd-AFC4-6F175D3DCCD1}">
                <a14:hiddenFill xmlns:a14="http://schemas.microsoft.com/office/drawing/2010/main" xmlns="">
                  <a:noFill/>
                </a14:hiddenFill>
              </a:ext>
            </a:extLst>
          </p:spPr>
        </p:cxnSp>
        <p:cxnSp>
          <p:nvCxnSpPr>
            <p:cNvPr id="1029" name="AutoShape 5"/>
            <p:cNvCxnSpPr>
              <a:cxnSpLocks noChangeShapeType="1"/>
            </p:cNvCxnSpPr>
            <p:nvPr/>
          </p:nvCxnSpPr>
          <p:spPr bwMode="auto">
            <a:xfrm>
              <a:off x="3912" y="1253"/>
              <a:ext cx="0" cy="2281"/>
            </a:xfrm>
            <a:prstGeom prst="straightConnector1">
              <a:avLst/>
            </a:prstGeom>
            <a:noFill/>
            <a:ln w="9525">
              <a:solidFill>
                <a:srgbClr val="000000"/>
              </a:solidFill>
              <a:round/>
              <a:headEnd/>
              <a:tailEnd/>
            </a:ln>
            <a:extLst>
              <a:ext uri="{909E8E84-426E-40dd-AFC4-6F175D3DCCD1}">
                <a14:hiddenFill xmlns:a14="http://schemas.microsoft.com/office/drawing/2010/main" xmlns="">
                  <a:noFill/>
                </a14:hiddenFill>
              </a:ext>
            </a:extLst>
          </p:spPr>
        </p:cxnSp>
      </p:grpSp>
      <p:sp>
        <p:nvSpPr>
          <p:cNvPr id="9"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58</a:t>
            </a:fld>
            <a:endParaRPr lang="en-US" altLang="zh-CN" dirty="0"/>
          </a:p>
        </p:txBody>
      </p:sp>
      <p:pic>
        <p:nvPicPr>
          <p:cNvPr id="16" name="图片 15">
            <a:extLst>
              <a:ext uri="{FF2B5EF4-FFF2-40B4-BE49-F238E27FC236}">
                <a16:creationId xmlns:a16="http://schemas.microsoft.com/office/drawing/2014/main" id="{C1EA8D3D-7FE3-964A-9281-9828AEB45E5B}"/>
              </a:ext>
            </a:extLst>
          </p:cNvPr>
          <p:cNvPicPr>
            <a:picLocks noChangeAspect="1"/>
          </p:cNvPicPr>
          <p:nvPr/>
        </p:nvPicPr>
        <p:blipFill>
          <a:blip r:embed="rId3"/>
          <a:stretch>
            <a:fillRect/>
          </a:stretch>
        </p:blipFill>
        <p:spPr>
          <a:xfrm>
            <a:off x="6110143" y="4149079"/>
            <a:ext cx="2974525" cy="2074589"/>
          </a:xfrm>
          <a:prstGeom prst="rect">
            <a:avLst/>
          </a:prstGeom>
        </p:spPr>
      </p:pic>
      <p:cxnSp>
        <p:nvCxnSpPr>
          <p:cNvPr id="10" name="直线箭头连接符 9">
            <a:extLst>
              <a:ext uri="{FF2B5EF4-FFF2-40B4-BE49-F238E27FC236}">
                <a16:creationId xmlns:a16="http://schemas.microsoft.com/office/drawing/2014/main" id="{B12AA6F9-6DA1-7D41-B7A5-BE7888A7B55B}"/>
              </a:ext>
            </a:extLst>
          </p:cNvPr>
          <p:cNvCxnSpPr/>
          <p:nvPr/>
        </p:nvCxnSpPr>
        <p:spPr bwMode="auto">
          <a:xfrm>
            <a:off x="7380312" y="4149079"/>
            <a:ext cx="1440160" cy="0"/>
          </a:xfrm>
          <a:prstGeom prst="straightConnector1">
            <a:avLst/>
          </a:prstGeom>
          <a:solidFill>
            <a:schemeClr val="bg1"/>
          </a:solidFill>
          <a:ln w="9525" cap="flat" cmpd="sng" algn="ctr">
            <a:solidFill>
              <a:srgbClr val="FF0000"/>
            </a:solidFill>
            <a:prstDash val="solid"/>
            <a:round/>
            <a:headEnd type="none" w="med" len="med"/>
            <a:tailEnd type="triangle"/>
          </a:ln>
          <a:effectLst/>
        </p:spPr>
      </p:cxnSp>
    </p:spTree>
    <p:extLst>
      <p:ext uri="{BB962C8B-B14F-4D97-AF65-F5344CB8AC3E}">
        <p14:creationId xmlns:p14="http://schemas.microsoft.com/office/powerpoint/2010/main" val="2310532356"/>
      </p:ext>
    </p:extLst>
  </p:cSld>
  <p:clrMapOvr>
    <a:masterClrMapping/>
  </p:clrMapOvr>
  <p:transition spd="slow">
    <p:wip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搜查定位</a:t>
            </a:r>
            <a:endParaRPr kumimoji="1" lang="zh-CN" altLang="en-US" dirty="0"/>
          </a:p>
        </p:txBody>
      </p:sp>
      <p:sp>
        <p:nvSpPr>
          <p:cNvPr id="3" name="内容占位符 2"/>
          <p:cNvSpPr>
            <a:spLocks noGrp="1"/>
          </p:cNvSpPr>
          <p:nvPr>
            <p:ph idx="1"/>
          </p:nvPr>
        </p:nvSpPr>
        <p:spPr>
          <a:xfrm>
            <a:off x="179512" y="1268760"/>
            <a:ext cx="8856984" cy="4968552"/>
          </a:xfrm>
        </p:spPr>
        <p:txBody>
          <a:bodyPr/>
          <a:lstStyle/>
          <a:p>
            <a:pPr eaLnBrk="1" hangingPunct="1"/>
            <a:r>
              <a:rPr kumimoji="1" lang="zh-CN" altLang="en-US" dirty="0">
                <a:latin typeface="华文新魏"/>
                <a:cs typeface="华文新魏"/>
              </a:rPr>
              <a:t>举例：</a:t>
            </a:r>
            <a:r>
              <a:rPr lang="zh-CN" altLang="zh-CN" dirty="0">
                <a:latin typeface="华文新魏"/>
                <a:cs typeface="华文新魏"/>
              </a:rPr>
              <a:t>磁盘依次有</a:t>
            </a:r>
            <a:r>
              <a:rPr lang="en-US" altLang="zh-CN" dirty="0">
                <a:latin typeface="华文新魏"/>
                <a:cs typeface="华文新魏"/>
              </a:rPr>
              <a:t>5</a:t>
            </a:r>
            <a:r>
              <a:rPr lang="zh-CN" altLang="zh-CN" dirty="0">
                <a:latin typeface="华文新魏"/>
                <a:cs typeface="华文新魏"/>
              </a:rPr>
              <a:t>个访问请求</a:t>
            </a:r>
            <a:endParaRPr lang="en-US" altLang="zh-CN" dirty="0">
              <a:latin typeface="华文新魏"/>
              <a:cs typeface="华文新魏"/>
            </a:endParaRPr>
          </a:p>
          <a:p>
            <a:pPr lvl="1" eaLnBrk="1" hangingPunct="1"/>
            <a:r>
              <a:rPr lang="zh-CN" altLang="zh-CN" dirty="0"/>
              <a:t>考查</a:t>
            </a:r>
            <a:r>
              <a:rPr lang="en-US" altLang="zh-CN" dirty="0">
                <a:solidFill>
                  <a:srgbClr val="0000FF"/>
                </a:solidFill>
              </a:rPr>
              <a:t>7</a:t>
            </a:r>
            <a:r>
              <a:rPr lang="zh-CN" altLang="zh-CN" dirty="0">
                <a:solidFill>
                  <a:srgbClr val="0000FF"/>
                </a:solidFill>
              </a:rPr>
              <a:t>号柱面</a:t>
            </a:r>
            <a:r>
              <a:rPr lang="zh-CN" altLang="en-US" dirty="0">
                <a:solidFill>
                  <a:srgbClr val="0000FF"/>
                </a:solidFill>
              </a:rPr>
              <a:t>上的四个扇区</a:t>
            </a:r>
            <a:r>
              <a:rPr lang="en-US" altLang="zh-CN" dirty="0">
                <a:solidFill>
                  <a:srgbClr val="7030A0"/>
                </a:solidFill>
              </a:rPr>
              <a:t>7</a:t>
            </a:r>
            <a:r>
              <a:rPr lang="zh-CN" altLang="en-US" dirty="0">
                <a:solidFill>
                  <a:srgbClr val="7030A0"/>
                </a:solidFill>
              </a:rPr>
              <a:t>、</a:t>
            </a:r>
            <a:r>
              <a:rPr lang="en-US" altLang="zh-CN" dirty="0">
                <a:solidFill>
                  <a:srgbClr val="7030A0"/>
                </a:solidFill>
              </a:rPr>
              <a:t>1</a:t>
            </a:r>
            <a:r>
              <a:rPr lang="zh-CN" altLang="en-US" dirty="0">
                <a:solidFill>
                  <a:srgbClr val="7030A0"/>
                </a:solidFill>
              </a:rPr>
              <a:t>、</a:t>
            </a:r>
            <a:r>
              <a:rPr lang="en-US" altLang="zh-CN" dirty="0">
                <a:solidFill>
                  <a:srgbClr val="7030A0"/>
                </a:solidFill>
              </a:rPr>
              <a:t>8</a:t>
            </a:r>
            <a:r>
              <a:rPr lang="zh-CN" altLang="en-US" dirty="0">
                <a:solidFill>
                  <a:srgbClr val="7030A0"/>
                </a:solidFill>
              </a:rPr>
              <a:t>、</a:t>
            </a:r>
            <a:r>
              <a:rPr lang="en-US" altLang="zh-CN" dirty="0">
                <a:solidFill>
                  <a:srgbClr val="7030A0"/>
                </a:solidFill>
              </a:rPr>
              <a:t>5</a:t>
            </a:r>
            <a:r>
              <a:rPr lang="zh-CN" altLang="en-US" dirty="0">
                <a:solidFill>
                  <a:srgbClr val="0000FF"/>
                </a:solidFill>
              </a:rPr>
              <a:t>的访问</a:t>
            </a:r>
            <a:endParaRPr lang="en-US" altLang="zh-CN" dirty="0"/>
          </a:p>
          <a:p>
            <a:pPr lvl="2" eaLnBrk="1" hangingPunct="1"/>
            <a:r>
              <a:rPr lang="zh-CN" altLang="en-US" dirty="0">
                <a:solidFill>
                  <a:schemeClr val="tx2"/>
                </a:solidFill>
                <a:latin typeface="华文新魏"/>
                <a:ea typeface="华文新魏"/>
                <a:cs typeface="华文新魏"/>
              </a:rPr>
              <a:t>默认顺序：</a:t>
            </a:r>
            <a:r>
              <a:rPr lang="en-US" altLang="zh-CN" dirty="0">
                <a:solidFill>
                  <a:srgbClr val="7030A0"/>
                </a:solidFill>
                <a:latin typeface="华文新魏"/>
                <a:ea typeface="华文新魏"/>
                <a:cs typeface="华文新魏"/>
              </a:rPr>
              <a:t>7</a:t>
            </a:r>
            <a:r>
              <a:rPr lang="zh-CN" altLang="en-US" dirty="0">
                <a:solidFill>
                  <a:srgbClr val="7030A0"/>
                </a:solidFill>
                <a:latin typeface="华文新魏"/>
                <a:ea typeface="华文新魏"/>
                <a:cs typeface="华文新魏"/>
              </a:rPr>
              <a:t>、</a:t>
            </a:r>
            <a:r>
              <a:rPr lang="en-US" altLang="zh-CN" dirty="0">
                <a:solidFill>
                  <a:srgbClr val="7030A0"/>
                </a:solidFill>
                <a:latin typeface="华文新魏"/>
                <a:ea typeface="华文新魏"/>
                <a:cs typeface="华文新魏"/>
              </a:rPr>
              <a:t>1</a:t>
            </a:r>
            <a:r>
              <a:rPr lang="zh-CN" altLang="en-US" dirty="0">
                <a:solidFill>
                  <a:srgbClr val="7030A0"/>
                </a:solidFill>
                <a:latin typeface="华文新魏"/>
                <a:ea typeface="华文新魏"/>
                <a:cs typeface="华文新魏"/>
              </a:rPr>
              <a:t>、</a:t>
            </a:r>
            <a:r>
              <a:rPr lang="en-US" altLang="zh-CN" dirty="0">
                <a:solidFill>
                  <a:srgbClr val="7030A0"/>
                </a:solidFill>
                <a:latin typeface="华文新魏"/>
                <a:ea typeface="华文新魏"/>
                <a:cs typeface="华文新魏"/>
              </a:rPr>
              <a:t>8</a:t>
            </a:r>
            <a:r>
              <a:rPr lang="zh-CN" altLang="en-US" dirty="0">
                <a:solidFill>
                  <a:srgbClr val="7030A0"/>
                </a:solidFill>
                <a:latin typeface="华文新魏"/>
                <a:ea typeface="华文新魏"/>
                <a:cs typeface="华文新魏"/>
              </a:rPr>
              <a:t>、</a:t>
            </a:r>
            <a:r>
              <a:rPr lang="en-US" altLang="zh-CN" dirty="0">
                <a:solidFill>
                  <a:srgbClr val="7030A0"/>
                </a:solidFill>
                <a:latin typeface="华文新魏"/>
                <a:ea typeface="华文新魏"/>
                <a:cs typeface="华文新魏"/>
              </a:rPr>
              <a:t>5</a:t>
            </a:r>
          </a:p>
          <a:p>
            <a:pPr lvl="2" eaLnBrk="1" hangingPunct="1"/>
            <a:r>
              <a:rPr lang="zh-CN" altLang="en-US" dirty="0">
                <a:latin typeface="华文新魏"/>
                <a:ea typeface="华文新魏"/>
                <a:cs typeface="华文新魏"/>
              </a:rPr>
              <a:t>优化顺序：</a:t>
            </a:r>
            <a:r>
              <a:rPr lang="en-US" altLang="zh-CN" dirty="0">
                <a:solidFill>
                  <a:srgbClr val="7030A0"/>
                </a:solidFill>
                <a:latin typeface="华文新魏"/>
                <a:ea typeface="华文新魏"/>
                <a:cs typeface="华文新魏"/>
              </a:rPr>
              <a:t>7</a:t>
            </a:r>
            <a:r>
              <a:rPr lang="zh-CN" altLang="en-US" dirty="0">
                <a:solidFill>
                  <a:srgbClr val="7030A0"/>
                </a:solidFill>
                <a:latin typeface="华文新魏"/>
                <a:ea typeface="华文新魏"/>
                <a:cs typeface="华文新魏"/>
              </a:rPr>
              <a:t>、</a:t>
            </a:r>
            <a:r>
              <a:rPr lang="en-US" altLang="zh-CN" dirty="0">
                <a:solidFill>
                  <a:srgbClr val="7030A0"/>
                </a:solidFill>
                <a:latin typeface="华文新魏"/>
                <a:ea typeface="华文新魏"/>
                <a:cs typeface="华文新魏"/>
              </a:rPr>
              <a:t>8</a:t>
            </a:r>
            <a:r>
              <a:rPr lang="zh-CN" altLang="en-US" dirty="0">
                <a:solidFill>
                  <a:srgbClr val="7030A0"/>
                </a:solidFill>
                <a:latin typeface="华文新魏"/>
                <a:ea typeface="华文新魏"/>
                <a:cs typeface="华文新魏"/>
              </a:rPr>
              <a:t>、</a:t>
            </a:r>
            <a:r>
              <a:rPr lang="en-US" altLang="zh-CN" dirty="0">
                <a:solidFill>
                  <a:srgbClr val="7030A0"/>
                </a:solidFill>
                <a:latin typeface="华文新魏"/>
                <a:ea typeface="华文新魏"/>
                <a:cs typeface="华文新魏"/>
              </a:rPr>
              <a:t>1</a:t>
            </a:r>
            <a:r>
              <a:rPr lang="zh-CN" altLang="en-US" dirty="0">
                <a:solidFill>
                  <a:srgbClr val="7030A0"/>
                </a:solidFill>
                <a:latin typeface="华文新魏"/>
                <a:ea typeface="华文新魏"/>
                <a:cs typeface="华文新魏"/>
              </a:rPr>
              <a:t>、</a:t>
            </a:r>
            <a:r>
              <a:rPr lang="en-US" altLang="zh-CN" dirty="0">
                <a:solidFill>
                  <a:srgbClr val="7030A0"/>
                </a:solidFill>
                <a:latin typeface="华文新魏"/>
                <a:ea typeface="华文新魏"/>
                <a:cs typeface="华文新魏"/>
              </a:rPr>
              <a:t>5</a:t>
            </a:r>
          </a:p>
          <a:p>
            <a:pPr eaLnBrk="1" hangingPunct="1"/>
            <a:r>
              <a:rPr lang="zh-CN" altLang="en-US" dirty="0">
                <a:latin typeface="华文新魏"/>
                <a:cs typeface="华文新魏"/>
              </a:rPr>
              <a:t>结论</a:t>
            </a:r>
            <a:endParaRPr lang="en-US" altLang="zh-CN" dirty="0">
              <a:latin typeface="华文新魏"/>
              <a:cs typeface="华文新魏"/>
            </a:endParaRPr>
          </a:p>
          <a:p>
            <a:pPr lvl="1" eaLnBrk="1" hangingPunct="1"/>
            <a:r>
              <a:rPr lang="zh-CN" altLang="en-US" dirty="0"/>
              <a:t>按</a:t>
            </a:r>
            <a:r>
              <a:rPr lang="zh-CN" altLang="zh-CN" dirty="0"/>
              <a:t>驱动调度策略对</a:t>
            </a:r>
            <a:r>
              <a:rPr lang="en-US" altLang="zh-CN" dirty="0"/>
              <a:t>I/O</a:t>
            </a:r>
            <a:r>
              <a:rPr lang="zh-CN" altLang="zh-CN" dirty="0"/>
              <a:t>请求进行优化排序十分必要</a:t>
            </a:r>
            <a:endParaRPr lang="en-US" altLang="zh-CN" dirty="0"/>
          </a:p>
          <a:p>
            <a:pPr lvl="2" eaLnBrk="1" hangingPunct="1"/>
            <a:r>
              <a:rPr lang="zh-CN" altLang="zh-CN" dirty="0">
                <a:solidFill>
                  <a:srgbClr val="FF0000"/>
                </a:solidFill>
                <a:latin typeface="华文新魏"/>
                <a:ea typeface="华文新魏"/>
                <a:cs typeface="华文新魏"/>
              </a:rPr>
              <a:t>使旋转圈数达到最少</a:t>
            </a:r>
            <a:r>
              <a:rPr lang="zh-CN" altLang="zh-CN" dirty="0">
                <a:latin typeface="华文新魏"/>
                <a:ea typeface="华文新魏"/>
                <a:cs typeface="华文新魏"/>
              </a:rPr>
              <a:t>的调度策略</a:t>
            </a:r>
            <a:r>
              <a:rPr lang="en-US" altLang="zh-CN" dirty="0">
                <a:solidFill>
                  <a:srgbClr val="0000FF"/>
                </a:solidFill>
                <a:latin typeface="华文新魏"/>
                <a:ea typeface="华文新魏"/>
                <a:cs typeface="华文新魏"/>
              </a:rPr>
              <a:t>+</a:t>
            </a:r>
            <a:r>
              <a:rPr lang="zh-CN" altLang="zh-CN" dirty="0">
                <a:solidFill>
                  <a:srgbClr val="FF0000"/>
                </a:solidFill>
                <a:latin typeface="华文新魏"/>
                <a:ea typeface="华文新魏"/>
                <a:cs typeface="华文新魏"/>
              </a:rPr>
              <a:t>移动臂移动时间最短</a:t>
            </a:r>
            <a:r>
              <a:rPr lang="zh-CN" altLang="zh-CN" dirty="0">
                <a:latin typeface="华文新魏"/>
                <a:ea typeface="华文新魏"/>
                <a:cs typeface="华文新魏"/>
              </a:rPr>
              <a:t>的调度策略   </a:t>
            </a:r>
            <a:endParaRPr kumimoji="1" lang="zh-CN" altLang="en-US" dirty="0">
              <a:latin typeface="华文新魏"/>
              <a:ea typeface="华文新魏"/>
              <a:cs typeface="华文新魏"/>
            </a:endParaRPr>
          </a:p>
        </p:txBody>
      </p:sp>
      <p:grpSp>
        <p:nvGrpSpPr>
          <p:cNvPr id="4" name="Group 1"/>
          <p:cNvGrpSpPr>
            <a:grpSpLocks/>
          </p:cNvGrpSpPr>
          <p:nvPr/>
        </p:nvGrpSpPr>
        <p:grpSpPr bwMode="auto">
          <a:xfrm>
            <a:off x="467544" y="4293096"/>
            <a:ext cx="5544616" cy="2088232"/>
            <a:chOff x="2790" y="1253"/>
            <a:chExt cx="3632" cy="2296"/>
          </a:xfrm>
        </p:grpSpPr>
        <p:sp>
          <p:nvSpPr>
            <p:cNvPr id="5" name="Text Box 2"/>
            <p:cNvSpPr txBox="1">
              <a:spLocks noChangeArrowheads="1"/>
            </p:cNvSpPr>
            <p:nvPr/>
          </p:nvSpPr>
          <p:spPr bwMode="auto">
            <a:xfrm>
              <a:off x="2814" y="1253"/>
              <a:ext cx="3608" cy="2296"/>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91440" tIns="46800" rIns="91440" bIns="45720" numCol="1" anchor="ctr" anchorCtr="1" compatLnSpc="1">
              <a:prstTxWarp prst="textNoShape">
                <a:avLst/>
              </a:prstTxWarp>
            </a:bodyPr>
            <a:lstStyle>
              <a:lvl1pPr algn="l">
                <a:defRPr kumimoji="1" sz="2400">
                  <a:solidFill>
                    <a:schemeClr val="tx1"/>
                  </a:solidFill>
                  <a:latin typeface="Arial" charset="0"/>
                  <a:ea typeface="宋体" charset="0"/>
                </a:defRPr>
              </a:lvl1pPr>
              <a:lvl2pPr algn="l">
                <a:defRPr kumimoji="1" sz="2400">
                  <a:solidFill>
                    <a:schemeClr val="tx1"/>
                  </a:solidFill>
                  <a:latin typeface="Arial" charset="0"/>
                  <a:ea typeface="宋体" charset="0"/>
                </a:defRPr>
              </a:lvl2pPr>
              <a:lvl3pPr algn="l">
                <a:defRPr kumimoji="1" sz="2400">
                  <a:solidFill>
                    <a:schemeClr val="tx1"/>
                  </a:solidFill>
                  <a:latin typeface="Arial" charset="0"/>
                  <a:ea typeface="宋体" charset="0"/>
                </a:defRPr>
              </a:lvl3pPr>
              <a:lvl4pPr algn="l">
                <a:defRPr kumimoji="1" sz="2400">
                  <a:solidFill>
                    <a:schemeClr val="tx1"/>
                  </a:solidFill>
                  <a:latin typeface="Arial" charset="0"/>
                  <a:ea typeface="宋体" charset="0"/>
                </a:defRPr>
              </a:lvl4pPr>
              <a:lvl5pPr algn="l">
                <a:defRPr kumimoji="1" sz="2400">
                  <a:solidFill>
                    <a:schemeClr val="tx1"/>
                  </a:solidFill>
                  <a:latin typeface="Arial" charset="0"/>
                  <a:ea typeface="宋体" charset="0"/>
                </a:defRPr>
              </a:lvl5pPr>
              <a:lvl6pPr fontAlgn="base">
                <a:spcBef>
                  <a:spcPct val="0"/>
                </a:spcBef>
                <a:spcAft>
                  <a:spcPct val="0"/>
                </a:spcAft>
                <a:defRPr kumimoji="1" sz="2400">
                  <a:solidFill>
                    <a:schemeClr val="tx1"/>
                  </a:solidFill>
                  <a:latin typeface="Arial" charset="0"/>
                  <a:ea typeface="宋体" charset="0"/>
                </a:defRPr>
              </a:lvl6pPr>
              <a:lvl7pPr fontAlgn="base">
                <a:spcBef>
                  <a:spcPct val="0"/>
                </a:spcBef>
                <a:spcAft>
                  <a:spcPct val="0"/>
                </a:spcAft>
                <a:defRPr kumimoji="1" sz="2400">
                  <a:solidFill>
                    <a:schemeClr val="tx1"/>
                  </a:solidFill>
                  <a:latin typeface="Arial" charset="0"/>
                  <a:ea typeface="宋体" charset="0"/>
                </a:defRPr>
              </a:lvl7pPr>
              <a:lvl8pPr fontAlgn="base">
                <a:spcBef>
                  <a:spcPct val="0"/>
                </a:spcBef>
                <a:spcAft>
                  <a:spcPct val="0"/>
                </a:spcAft>
                <a:defRPr kumimoji="1" sz="2400">
                  <a:solidFill>
                    <a:schemeClr val="tx1"/>
                  </a:solidFill>
                  <a:latin typeface="Arial" charset="0"/>
                  <a:ea typeface="宋体" charset="0"/>
                </a:defRPr>
              </a:lvl8pPr>
              <a:lvl9pPr fontAlgn="base">
                <a:spcBef>
                  <a:spcPct val="0"/>
                </a:spcBef>
                <a:spcAft>
                  <a:spcPct val="0"/>
                </a:spcAft>
                <a:defRPr kumimoji="1" sz="2400">
                  <a:solidFill>
                    <a:schemeClr val="tx1"/>
                  </a:solidFill>
                  <a:latin typeface="Arial" charset="0"/>
                  <a:ea typeface="宋体" charset="0"/>
                </a:defRPr>
              </a:lvl9pPr>
            </a:lstStyle>
            <a:p>
              <a:pPr marL="0" marR="0" lvl="0" indent="0"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rPr>
                <a:t>柱面号</a:t>
              </a:r>
              <a:r>
                <a:rPr kumimoji="1" lang="en-US" altLang="zh-CN" sz="20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rPr>
                <a:t>          </a:t>
              </a:r>
              <a:r>
                <a:rPr kumimoji="1" lang="zh-CN" altLang="en-US" sz="20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rPr>
                <a:t> </a:t>
              </a:r>
              <a:r>
                <a:rPr kumimoji="1" lang="en-US" altLang="zh-CN" sz="20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rPr>
                <a:t> </a:t>
              </a:r>
              <a:r>
                <a:rPr kumimoji="1" lang="zh-CN" altLang="en-US" sz="20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rPr>
                <a:t>      磁头号</a:t>
              </a:r>
              <a:r>
                <a:rPr kumimoji="1" lang="en-US" altLang="zh-CN" sz="20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rPr>
                <a:t>             </a:t>
              </a:r>
              <a:r>
                <a:rPr kumimoji="1" lang="zh-CN" altLang="en-US" sz="20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rPr>
                <a:t>扇区号</a:t>
              </a:r>
              <a:endParaRPr kumimoji="1" lang="zh-CN" altLang="zh-CN" sz="20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endParaRPr>
            </a:p>
            <a:p>
              <a:pPr marL="0" marR="0" lvl="0" indent="0" defTabSz="914400" rtl="0" eaLnBrk="1" fontAlgn="base" latinLnBrk="0" hangingPunct="1">
                <a:lnSpc>
                  <a:spcPct val="100000"/>
                </a:lnSpc>
                <a:spcBef>
                  <a:spcPts val="1200"/>
                </a:spcBef>
                <a:spcAft>
                  <a:spcPct val="0"/>
                </a:spcAft>
                <a:buClrTx/>
                <a:buSzTx/>
                <a:buFontTx/>
                <a:buNone/>
                <a:tabLst/>
              </a:pPr>
              <a:r>
                <a:rPr kumimoji="1" lang="zh-CN" altLang="en-US" sz="2000" b="1" i="0" u="none" strike="noStrike" cap="none" normalizeH="0" baseline="0" dirty="0">
                  <a:ln>
                    <a:noFill/>
                  </a:ln>
                  <a:effectLst/>
                  <a:latin typeface="STXinwei" panose="02010800040101010101" pitchFamily="2" charset="-122"/>
                  <a:ea typeface="STXinwei" panose="02010800040101010101" pitchFamily="2" charset="-122"/>
                </a:rPr>
                <a:t>    </a:t>
              </a:r>
              <a:r>
                <a:rPr kumimoji="1" lang="en-US" altLang="zh-CN" sz="2000" b="1" i="0" u="none" strike="noStrike" cap="none" normalizeH="0" baseline="0" dirty="0">
                  <a:ln>
                    <a:noFill/>
                  </a:ln>
                  <a:effectLst/>
                  <a:latin typeface="STXinwei" panose="02010800040101010101" pitchFamily="2" charset="-122"/>
                  <a:ea typeface="STXinwei" panose="02010800040101010101" pitchFamily="2" charset="-122"/>
                </a:rPr>
                <a:t>7                             4                          </a:t>
              </a:r>
              <a:r>
                <a:rPr kumimoji="1" lang="en-US" altLang="zh-CN" sz="2000" b="1" i="0" u="none" strike="noStrike" cap="none" normalizeH="0" baseline="0" dirty="0">
                  <a:ln>
                    <a:noFill/>
                  </a:ln>
                  <a:solidFill>
                    <a:srgbClr val="7030A0"/>
                  </a:solidFill>
                  <a:effectLst/>
                  <a:latin typeface="STXinwei" panose="02010800040101010101" pitchFamily="2" charset="-122"/>
                  <a:ea typeface="STXinwei" panose="02010800040101010101" pitchFamily="2" charset="-122"/>
                </a:rPr>
                <a:t>1</a:t>
              </a:r>
            </a:p>
            <a:p>
              <a:pPr marL="0" marR="0" lvl="0" indent="0" defTabSz="914400" rtl="0" eaLnBrk="1" fontAlgn="base" latinLnBrk="0" hangingPunct="1">
                <a:lnSpc>
                  <a:spcPct val="100000"/>
                </a:lnSpc>
                <a:spcBef>
                  <a:spcPct val="0"/>
                </a:spcBef>
                <a:spcAft>
                  <a:spcPct val="0"/>
                </a:spcAft>
                <a:buClrTx/>
                <a:buSzTx/>
                <a:buFontTx/>
                <a:buNone/>
                <a:tabLst/>
              </a:pPr>
              <a:r>
                <a:rPr lang="zh-CN" altLang="zh-CN" sz="2000" b="1" dirty="0">
                  <a:latin typeface="STXinwei" panose="02010800040101010101" pitchFamily="2" charset="-122"/>
                  <a:ea typeface="STXinwei" panose="02010800040101010101" pitchFamily="2" charset="-122"/>
                </a:rPr>
                <a:t> </a:t>
              </a:r>
              <a:r>
                <a:rPr lang="zh-CN" altLang="en-US" sz="2000" b="1" dirty="0">
                  <a:latin typeface="STXinwei" panose="02010800040101010101" pitchFamily="2" charset="-122"/>
                  <a:ea typeface="STXinwei" panose="02010800040101010101" pitchFamily="2" charset="-122"/>
                </a:rPr>
                <a:t>    </a:t>
              </a:r>
              <a:r>
                <a:rPr kumimoji="1" lang="en-US" altLang="zh-CN" sz="2000" b="1" i="0" u="none" strike="noStrike" cap="none" normalizeH="0" baseline="0" dirty="0">
                  <a:ln>
                    <a:noFill/>
                  </a:ln>
                  <a:effectLst/>
                  <a:latin typeface="STXinwei" panose="02010800040101010101" pitchFamily="2" charset="-122"/>
                  <a:ea typeface="STXinwei" panose="02010800040101010101" pitchFamily="2" charset="-122"/>
                </a:rPr>
                <a:t>7                </a:t>
              </a:r>
              <a:r>
                <a:rPr kumimoji="1" lang="zh-CN" altLang="en-US" sz="2000" b="1" i="0" u="none" strike="noStrike" cap="none" normalizeH="0" baseline="0" dirty="0">
                  <a:ln>
                    <a:noFill/>
                  </a:ln>
                  <a:effectLst/>
                  <a:latin typeface="STXinwei" panose="02010800040101010101" pitchFamily="2" charset="-122"/>
                  <a:ea typeface="STXinwei" panose="02010800040101010101" pitchFamily="2" charset="-122"/>
                </a:rPr>
                <a:t>             </a:t>
              </a:r>
              <a:r>
                <a:rPr kumimoji="1" lang="en-US" altLang="zh-CN" sz="2000" b="1" i="0" u="none" strike="noStrike" cap="none" normalizeH="0" baseline="0" dirty="0">
                  <a:ln>
                    <a:noFill/>
                  </a:ln>
                  <a:effectLst/>
                  <a:latin typeface="STXinwei" panose="02010800040101010101" pitchFamily="2" charset="-122"/>
                  <a:ea typeface="STXinwei" panose="02010800040101010101" pitchFamily="2" charset="-122"/>
                </a:rPr>
                <a:t>4                   </a:t>
              </a:r>
              <a:r>
                <a:rPr kumimoji="1" lang="zh-CN" altLang="en-US" sz="2000" b="1" i="0" u="none" strike="noStrike" cap="none" normalizeH="0" baseline="0" dirty="0">
                  <a:ln>
                    <a:noFill/>
                  </a:ln>
                  <a:effectLst/>
                  <a:latin typeface="STXinwei" panose="02010800040101010101" pitchFamily="2" charset="-122"/>
                  <a:ea typeface="STXinwei" panose="02010800040101010101" pitchFamily="2" charset="-122"/>
                </a:rPr>
                <a:t>      </a:t>
              </a:r>
              <a:r>
                <a:rPr kumimoji="1" lang="en-US" altLang="zh-CN" sz="2000" b="1" i="0" u="none" strike="noStrike" cap="none" normalizeH="0" baseline="0" dirty="0">
                  <a:ln>
                    <a:noFill/>
                  </a:ln>
                  <a:solidFill>
                    <a:srgbClr val="7030A0"/>
                  </a:solidFill>
                  <a:effectLst/>
                  <a:latin typeface="STXinwei" panose="02010800040101010101" pitchFamily="2" charset="-122"/>
                  <a:ea typeface="STXinwei" panose="02010800040101010101" pitchFamily="2" charset="-122"/>
                </a:rPr>
                <a:t>8</a:t>
              </a:r>
            </a:p>
            <a:p>
              <a:pPr marL="0" marR="0" lvl="0" indent="0"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effectLst/>
                  <a:latin typeface="STXinwei" panose="02010800040101010101" pitchFamily="2" charset="-122"/>
                  <a:ea typeface="STXinwei" panose="02010800040101010101" pitchFamily="2" charset="-122"/>
                </a:rPr>
                <a:t>     </a:t>
              </a:r>
              <a:r>
                <a:rPr kumimoji="1" lang="en-US" altLang="zh-CN" sz="2000" b="1" i="0" u="none" strike="noStrike" cap="none" normalizeH="0" baseline="0" dirty="0">
                  <a:ln>
                    <a:noFill/>
                  </a:ln>
                  <a:effectLst/>
                  <a:latin typeface="STXinwei" panose="02010800040101010101" pitchFamily="2" charset="-122"/>
                  <a:ea typeface="STXinwei" panose="02010800040101010101" pitchFamily="2" charset="-122"/>
                </a:rPr>
                <a:t>7                     </a:t>
              </a:r>
              <a:r>
                <a:rPr kumimoji="1" lang="zh-CN" altLang="en-US" sz="2000" b="1" i="0" u="none" strike="noStrike" cap="none" normalizeH="0" baseline="0" dirty="0">
                  <a:ln>
                    <a:noFill/>
                  </a:ln>
                  <a:effectLst/>
                  <a:latin typeface="STXinwei" panose="02010800040101010101" pitchFamily="2" charset="-122"/>
                  <a:ea typeface="STXinwei" panose="02010800040101010101" pitchFamily="2" charset="-122"/>
                </a:rPr>
                <a:t>        </a:t>
              </a:r>
              <a:r>
                <a:rPr kumimoji="1" lang="en-US" altLang="zh-CN" sz="2000" b="1" i="0" u="none" strike="noStrike" cap="none" normalizeH="0" baseline="0" dirty="0">
                  <a:ln>
                    <a:noFill/>
                  </a:ln>
                  <a:effectLst/>
                  <a:latin typeface="STXinwei" panose="02010800040101010101" pitchFamily="2" charset="-122"/>
                  <a:ea typeface="STXinwei" panose="02010800040101010101" pitchFamily="2" charset="-122"/>
                </a:rPr>
                <a:t>4                       </a:t>
              </a:r>
              <a:r>
                <a:rPr kumimoji="1" lang="zh-CN" altLang="en-US" sz="2000" b="1" i="0" u="none" strike="noStrike" cap="none" normalizeH="0" baseline="0" dirty="0">
                  <a:ln>
                    <a:noFill/>
                  </a:ln>
                  <a:effectLst/>
                  <a:latin typeface="STXinwei" panose="02010800040101010101" pitchFamily="2" charset="-122"/>
                  <a:ea typeface="STXinwei" panose="02010800040101010101" pitchFamily="2" charset="-122"/>
                </a:rPr>
                <a:t>  </a:t>
              </a:r>
              <a:r>
                <a:rPr kumimoji="1" lang="en-US" altLang="zh-CN" sz="2000" b="1" i="0" u="none" strike="noStrike" cap="none" normalizeH="0" baseline="0" dirty="0">
                  <a:ln>
                    <a:noFill/>
                  </a:ln>
                  <a:solidFill>
                    <a:srgbClr val="7030A0"/>
                  </a:solidFill>
                  <a:effectLst/>
                  <a:latin typeface="STXinwei" panose="02010800040101010101" pitchFamily="2" charset="-122"/>
                  <a:ea typeface="STXinwei" panose="02010800040101010101" pitchFamily="2" charset="-122"/>
                </a:rPr>
                <a:t>5</a:t>
              </a:r>
            </a:p>
            <a:p>
              <a:pPr marL="0" marR="0" lvl="0" indent="0"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rPr>
                <a:t>   </a:t>
              </a:r>
              <a:r>
                <a:rPr kumimoji="1" lang="en-US" altLang="zh-CN" sz="20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rPr>
                <a:t>40                          </a:t>
              </a:r>
              <a:r>
                <a:rPr kumimoji="1" lang="zh-CN" altLang="en-US" sz="20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rPr>
                <a:t> </a:t>
              </a:r>
              <a:r>
                <a:rPr kumimoji="1" lang="en-US" altLang="zh-CN" sz="20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rPr>
                <a:t> 6                          </a:t>
              </a:r>
              <a:r>
                <a:rPr kumimoji="1" lang="en-US" altLang="zh-CN" sz="2000" b="1" i="0" u="none" strike="noStrike" cap="none" normalizeH="0" baseline="0" dirty="0">
                  <a:ln>
                    <a:noFill/>
                  </a:ln>
                  <a:effectLst/>
                  <a:latin typeface="STXinwei" panose="02010800040101010101" pitchFamily="2" charset="-122"/>
                  <a:ea typeface="STXinwei" panose="02010800040101010101" pitchFamily="2" charset="-122"/>
                </a:rPr>
                <a:t>4</a:t>
              </a:r>
            </a:p>
            <a:p>
              <a:pPr marL="0" marR="0" lvl="0" indent="0"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rPr>
                <a:t>    </a:t>
              </a:r>
              <a:r>
                <a:rPr lang="en-US" altLang="zh-CN" sz="2000" b="1" dirty="0">
                  <a:latin typeface="STXinwei" panose="02010800040101010101" pitchFamily="2" charset="-122"/>
                  <a:ea typeface="STXinwei" panose="02010800040101010101" pitchFamily="2" charset="-122"/>
                </a:rPr>
                <a:t>7</a:t>
              </a:r>
              <a:r>
                <a:rPr kumimoji="1" lang="en-US" altLang="zh-CN" sz="20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rPr>
                <a:t>                             </a:t>
              </a:r>
              <a:r>
                <a:rPr kumimoji="1" lang="zh-CN" altLang="en-US" sz="20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rPr>
                <a:t> </a:t>
              </a:r>
              <a:r>
                <a:rPr kumimoji="1" lang="en-US" altLang="zh-CN" sz="20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rPr>
                <a:t>7                         </a:t>
              </a:r>
              <a:r>
                <a:rPr lang="zh-CN" altLang="en-US" sz="2000" b="1" dirty="0">
                  <a:latin typeface="STXinwei" panose="02010800040101010101" pitchFamily="2" charset="-122"/>
                  <a:ea typeface="STXinwei" panose="02010800040101010101" pitchFamily="2" charset="-122"/>
                </a:rPr>
                <a:t> </a:t>
              </a:r>
              <a:r>
                <a:rPr kumimoji="1" lang="en-US" altLang="zh-CN" sz="2000" b="1" i="0" u="none" strike="noStrike" cap="none" normalizeH="0" baseline="0" dirty="0">
                  <a:ln>
                    <a:noFill/>
                  </a:ln>
                  <a:solidFill>
                    <a:srgbClr val="7030A0"/>
                  </a:solidFill>
                  <a:effectLst/>
                  <a:latin typeface="STXinwei" panose="02010800040101010101" pitchFamily="2" charset="-122"/>
                  <a:ea typeface="STXinwei" panose="02010800040101010101" pitchFamily="2" charset="-122"/>
                </a:rPr>
                <a:t>7</a:t>
              </a:r>
            </a:p>
          </p:txBody>
        </p:sp>
        <p:cxnSp>
          <p:nvCxnSpPr>
            <p:cNvPr id="1027" name="AutoShape 3"/>
            <p:cNvCxnSpPr>
              <a:cxnSpLocks noChangeShapeType="1"/>
            </p:cNvCxnSpPr>
            <p:nvPr/>
          </p:nvCxnSpPr>
          <p:spPr bwMode="auto">
            <a:xfrm>
              <a:off x="2790" y="1833"/>
              <a:ext cx="3632" cy="13"/>
            </a:xfrm>
            <a:prstGeom prst="straightConnector1">
              <a:avLst/>
            </a:prstGeom>
            <a:noFill/>
            <a:ln w="9525">
              <a:solidFill>
                <a:srgbClr val="000000"/>
              </a:solidFill>
              <a:round/>
              <a:headEnd/>
              <a:tailEnd/>
            </a:ln>
            <a:extLst>
              <a:ext uri="{909E8E84-426E-40dd-AFC4-6F175D3DCCD1}">
                <a14:hiddenFill xmlns:a14="http://schemas.microsoft.com/office/drawing/2010/main" xmlns="">
                  <a:noFill/>
                </a14:hiddenFill>
              </a:ext>
            </a:extLst>
          </p:spPr>
        </p:cxnSp>
        <p:cxnSp>
          <p:nvCxnSpPr>
            <p:cNvPr id="1028" name="AutoShape 4"/>
            <p:cNvCxnSpPr>
              <a:cxnSpLocks noChangeShapeType="1"/>
            </p:cNvCxnSpPr>
            <p:nvPr/>
          </p:nvCxnSpPr>
          <p:spPr bwMode="auto">
            <a:xfrm>
              <a:off x="5176" y="1253"/>
              <a:ext cx="0" cy="2281"/>
            </a:xfrm>
            <a:prstGeom prst="straightConnector1">
              <a:avLst/>
            </a:prstGeom>
            <a:noFill/>
            <a:ln w="9525">
              <a:solidFill>
                <a:srgbClr val="000000"/>
              </a:solidFill>
              <a:round/>
              <a:headEnd/>
              <a:tailEnd/>
            </a:ln>
            <a:extLst>
              <a:ext uri="{909E8E84-426E-40dd-AFC4-6F175D3DCCD1}">
                <a14:hiddenFill xmlns:a14="http://schemas.microsoft.com/office/drawing/2010/main" xmlns="">
                  <a:noFill/>
                </a14:hiddenFill>
              </a:ext>
            </a:extLst>
          </p:spPr>
        </p:cxnSp>
        <p:cxnSp>
          <p:nvCxnSpPr>
            <p:cNvPr id="1029" name="AutoShape 5"/>
            <p:cNvCxnSpPr>
              <a:cxnSpLocks noChangeShapeType="1"/>
            </p:cNvCxnSpPr>
            <p:nvPr/>
          </p:nvCxnSpPr>
          <p:spPr bwMode="auto">
            <a:xfrm>
              <a:off x="3912" y="1253"/>
              <a:ext cx="0" cy="2281"/>
            </a:xfrm>
            <a:prstGeom prst="straightConnector1">
              <a:avLst/>
            </a:prstGeom>
            <a:noFill/>
            <a:ln w="9525">
              <a:solidFill>
                <a:srgbClr val="000000"/>
              </a:solidFill>
              <a:round/>
              <a:headEnd/>
              <a:tailEnd/>
            </a:ln>
            <a:extLst>
              <a:ext uri="{909E8E84-426E-40dd-AFC4-6F175D3DCCD1}">
                <a14:hiddenFill xmlns:a14="http://schemas.microsoft.com/office/drawing/2010/main" xmlns="">
                  <a:noFill/>
                </a14:hiddenFill>
              </a:ext>
            </a:extLst>
          </p:spPr>
        </p:cxnSp>
      </p:grpSp>
      <p:sp>
        <p:nvSpPr>
          <p:cNvPr id="9"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59</a:t>
            </a:fld>
            <a:endParaRPr lang="en-US" altLang="zh-CN" dirty="0"/>
          </a:p>
        </p:txBody>
      </p:sp>
      <p:sp>
        <p:nvSpPr>
          <p:cNvPr id="6" name="椭圆 5">
            <a:extLst>
              <a:ext uri="{FF2B5EF4-FFF2-40B4-BE49-F238E27FC236}">
                <a16:creationId xmlns:a16="http://schemas.microsoft.com/office/drawing/2014/main" id="{A2D5B1E0-88D5-CF44-9507-5EB0151AEF62}"/>
              </a:ext>
            </a:extLst>
          </p:cNvPr>
          <p:cNvSpPr/>
          <p:nvPr/>
        </p:nvSpPr>
        <p:spPr bwMode="auto">
          <a:xfrm>
            <a:off x="6939987" y="4539557"/>
            <a:ext cx="1581665" cy="1581665"/>
          </a:xfrm>
          <a:prstGeom prst="ellipse">
            <a:avLst/>
          </a:prstGeom>
          <a:no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a typeface="宋体" pitchFamily="2" charset="-122"/>
            </a:endParaRPr>
          </a:p>
        </p:txBody>
      </p:sp>
      <p:cxnSp>
        <p:nvCxnSpPr>
          <p:cNvPr id="8" name="直线连接符 7">
            <a:extLst>
              <a:ext uri="{FF2B5EF4-FFF2-40B4-BE49-F238E27FC236}">
                <a16:creationId xmlns:a16="http://schemas.microsoft.com/office/drawing/2014/main" id="{0DDB5D4D-FBF7-8C47-8898-7EBF1D3F248C}"/>
              </a:ext>
            </a:extLst>
          </p:cNvPr>
          <p:cNvCxnSpPr>
            <a:stCxn id="6" idx="0"/>
            <a:endCxn id="6" idx="4"/>
          </p:cNvCxnSpPr>
          <p:nvPr/>
        </p:nvCxnSpPr>
        <p:spPr bwMode="auto">
          <a:xfrm>
            <a:off x="7730820" y="4539557"/>
            <a:ext cx="0" cy="1581665"/>
          </a:xfrm>
          <a:prstGeom prst="line">
            <a:avLst/>
          </a:prstGeom>
          <a:solidFill>
            <a:schemeClr val="bg1"/>
          </a:solidFill>
          <a:ln w="9525" cap="flat" cmpd="sng" algn="ctr">
            <a:solidFill>
              <a:srgbClr val="FF0000"/>
            </a:solidFill>
            <a:prstDash val="solid"/>
            <a:round/>
            <a:headEnd type="none" w="med" len="med"/>
            <a:tailEnd type="none" w="med" len="med"/>
          </a:ln>
          <a:effectLst/>
        </p:spPr>
      </p:cxnSp>
      <p:cxnSp>
        <p:nvCxnSpPr>
          <p:cNvPr id="11" name="直线连接符 10">
            <a:extLst>
              <a:ext uri="{FF2B5EF4-FFF2-40B4-BE49-F238E27FC236}">
                <a16:creationId xmlns:a16="http://schemas.microsoft.com/office/drawing/2014/main" id="{6397FFA8-F6A3-EB42-A15C-5D302390E36E}"/>
              </a:ext>
            </a:extLst>
          </p:cNvPr>
          <p:cNvCxnSpPr>
            <a:stCxn id="6" idx="2"/>
            <a:endCxn id="6" idx="6"/>
          </p:cNvCxnSpPr>
          <p:nvPr/>
        </p:nvCxnSpPr>
        <p:spPr bwMode="auto">
          <a:xfrm>
            <a:off x="6939987" y="5330390"/>
            <a:ext cx="1581665" cy="0"/>
          </a:xfrm>
          <a:prstGeom prst="line">
            <a:avLst/>
          </a:prstGeom>
          <a:solidFill>
            <a:schemeClr val="bg1"/>
          </a:solidFill>
          <a:ln w="9525" cap="flat" cmpd="sng" algn="ctr">
            <a:solidFill>
              <a:srgbClr val="FF0000"/>
            </a:solidFill>
            <a:prstDash val="solid"/>
            <a:round/>
            <a:headEnd type="none" w="med" len="med"/>
            <a:tailEnd type="none" w="med" len="med"/>
          </a:ln>
          <a:effectLst/>
        </p:spPr>
      </p:cxnSp>
      <p:cxnSp>
        <p:nvCxnSpPr>
          <p:cNvPr id="13" name="直线连接符 12">
            <a:extLst>
              <a:ext uri="{FF2B5EF4-FFF2-40B4-BE49-F238E27FC236}">
                <a16:creationId xmlns:a16="http://schemas.microsoft.com/office/drawing/2014/main" id="{40166B6E-BA83-784D-8E94-0820E40DCC23}"/>
              </a:ext>
            </a:extLst>
          </p:cNvPr>
          <p:cNvCxnSpPr>
            <a:stCxn id="6" idx="1"/>
            <a:endCxn id="6" idx="5"/>
          </p:cNvCxnSpPr>
          <p:nvPr/>
        </p:nvCxnSpPr>
        <p:spPr bwMode="auto">
          <a:xfrm>
            <a:off x="7171616" y="4771186"/>
            <a:ext cx="1118407" cy="1118407"/>
          </a:xfrm>
          <a:prstGeom prst="line">
            <a:avLst/>
          </a:prstGeom>
          <a:solidFill>
            <a:schemeClr val="bg1"/>
          </a:solidFill>
          <a:ln w="9525" cap="flat" cmpd="sng" algn="ctr">
            <a:solidFill>
              <a:srgbClr val="FF0000"/>
            </a:solidFill>
            <a:prstDash val="solid"/>
            <a:round/>
            <a:headEnd type="none" w="med" len="med"/>
            <a:tailEnd type="none" w="med" len="med"/>
          </a:ln>
          <a:effectLst/>
        </p:spPr>
      </p:cxnSp>
      <p:cxnSp>
        <p:nvCxnSpPr>
          <p:cNvPr id="15" name="直线连接符 14">
            <a:extLst>
              <a:ext uri="{FF2B5EF4-FFF2-40B4-BE49-F238E27FC236}">
                <a16:creationId xmlns:a16="http://schemas.microsoft.com/office/drawing/2014/main" id="{CD43E8A2-B6AD-FC47-AB64-09B22B1B5857}"/>
              </a:ext>
            </a:extLst>
          </p:cNvPr>
          <p:cNvCxnSpPr>
            <a:stCxn id="6" idx="7"/>
            <a:endCxn id="6" idx="3"/>
          </p:cNvCxnSpPr>
          <p:nvPr/>
        </p:nvCxnSpPr>
        <p:spPr bwMode="auto">
          <a:xfrm flipH="1">
            <a:off x="7171616" y="4771186"/>
            <a:ext cx="1118407" cy="1118407"/>
          </a:xfrm>
          <a:prstGeom prst="line">
            <a:avLst/>
          </a:prstGeom>
          <a:solidFill>
            <a:schemeClr val="bg1"/>
          </a:solidFill>
          <a:ln w="9525" cap="flat" cmpd="sng" algn="ctr">
            <a:solidFill>
              <a:srgbClr val="FF0000"/>
            </a:solidFill>
            <a:prstDash val="solid"/>
            <a:round/>
            <a:headEnd type="none" w="med" len="med"/>
            <a:tailEnd type="none" w="med" len="med"/>
          </a:ln>
          <a:effectLst/>
        </p:spPr>
      </p:cxnSp>
      <p:sp>
        <p:nvSpPr>
          <p:cNvPr id="16" name="矩形 15">
            <a:extLst>
              <a:ext uri="{FF2B5EF4-FFF2-40B4-BE49-F238E27FC236}">
                <a16:creationId xmlns:a16="http://schemas.microsoft.com/office/drawing/2014/main" id="{DB33524B-E91A-1D4C-852C-19C84C45D60F}"/>
              </a:ext>
            </a:extLst>
          </p:cNvPr>
          <p:cNvSpPr/>
          <p:nvPr/>
        </p:nvSpPr>
        <p:spPr>
          <a:xfrm>
            <a:off x="7779180" y="4683378"/>
            <a:ext cx="276037" cy="369332"/>
          </a:xfrm>
          <a:prstGeom prst="rect">
            <a:avLst/>
          </a:prstGeom>
        </p:spPr>
        <p:txBody>
          <a:bodyPr wrap="none">
            <a:spAutoFit/>
          </a:bodyPr>
          <a:lstStyle/>
          <a:p>
            <a:r>
              <a:rPr lang="en-US" altLang="zh-CN" dirty="0">
                <a:solidFill>
                  <a:srgbClr val="7030A0"/>
                </a:solidFill>
                <a:latin typeface="华文新魏"/>
                <a:ea typeface="华文新魏"/>
                <a:cs typeface="华文新魏"/>
              </a:rPr>
              <a:t>1</a:t>
            </a:r>
            <a:endParaRPr lang="zh-CN" altLang="en-US" dirty="0">
              <a:solidFill>
                <a:srgbClr val="7030A0"/>
              </a:solidFill>
            </a:endParaRPr>
          </a:p>
        </p:txBody>
      </p:sp>
      <p:sp>
        <p:nvSpPr>
          <p:cNvPr id="20" name="矩形 19">
            <a:extLst>
              <a:ext uri="{FF2B5EF4-FFF2-40B4-BE49-F238E27FC236}">
                <a16:creationId xmlns:a16="http://schemas.microsoft.com/office/drawing/2014/main" id="{2D2C8AE9-6928-8445-8463-D59E5FDE840D}"/>
              </a:ext>
            </a:extLst>
          </p:cNvPr>
          <p:cNvSpPr/>
          <p:nvPr/>
        </p:nvSpPr>
        <p:spPr>
          <a:xfrm>
            <a:off x="8049621" y="4995470"/>
            <a:ext cx="316112" cy="369332"/>
          </a:xfrm>
          <a:prstGeom prst="rect">
            <a:avLst/>
          </a:prstGeom>
        </p:spPr>
        <p:txBody>
          <a:bodyPr wrap="none">
            <a:spAutoFit/>
          </a:bodyPr>
          <a:lstStyle/>
          <a:p>
            <a:r>
              <a:rPr lang="en-US" altLang="zh-CN" dirty="0">
                <a:solidFill>
                  <a:srgbClr val="008000"/>
                </a:solidFill>
                <a:latin typeface="华文新魏"/>
                <a:ea typeface="华文新魏"/>
                <a:cs typeface="华文新魏"/>
              </a:rPr>
              <a:t>2</a:t>
            </a:r>
            <a:endParaRPr lang="zh-CN" altLang="en-US" dirty="0"/>
          </a:p>
        </p:txBody>
      </p:sp>
      <p:sp>
        <p:nvSpPr>
          <p:cNvPr id="21" name="矩形 20">
            <a:extLst>
              <a:ext uri="{FF2B5EF4-FFF2-40B4-BE49-F238E27FC236}">
                <a16:creationId xmlns:a16="http://schemas.microsoft.com/office/drawing/2014/main" id="{AF8D6E6E-4010-2D49-BB9A-CBF3D92E611A}"/>
              </a:ext>
            </a:extLst>
          </p:cNvPr>
          <p:cNvSpPr/>
          <p:nvPr/>
        </p:nvSpPr>
        <p:spPr>
          <a:xfrm>
            <a:off x="8069659" y="5418199"/>
            <a:ext cx="316112" cy="369332"/>
          </a:xfrm>
          <a:prstGeom prst="rect">
            <a:avLst/>
          </a:prstGeom>
        </p:spPr>
        <p:txBody>
          <a:bodyPr wrap="none">
            <a:spAutoFit/>
          </a:bodyPr>
          <a:lstStyle/>
          <a:p>
            <a:r>
              <a:rPr lang="en-US" altLang="zh-CN" dirty="0">
                <a:solidFill>
                  <a:srgbClr val="008000"/>
                </a:solidFill>
                <a:latin typeface="华文新魏"/>
                <a:ea typeface="华文新魏"/>
                <a:cs typeface="华文新魏"/>
              </a:rPr>
              <a:t>3</a:t>
            </a:r>
            <a:endParaRPr lang="zh-CN" altLang="en-US" dirty="0"/>
          </a:p>
        </p:txBody>
      </p:sp>
      <p:sp>
        <p:nvSpPr>
          <p:cNvPr id="22" name="矩形 21">
            <a:extLst>
              <a:ext uri="{FF2B5EF4-FFF2-40B4-BE49-F238E27FC236}">
                <a16:creationId xmlns:a16="http://schemas.microsoft.com/office/drawing/2014/main" id="{58CD5395-034F-4449-9C59-5B17989B0371}"/>
              </a:ext>
            </a:extLst>
          </p:cNvPr>
          <p:cNvSpPr/>
          <p:nvPr/>
        </p:nvSpPr>
        <p:spPr>
          <a:xfrm>
            <a:off x="7753547" y="5700520"/>
            <a:ext cx="316112" cy="369332"/>
          </a:xfrm>
          <a:prstGeom prst="rect">
            <a:avLst/>
          </a:prstGeom>
        </p:spPr>
        <p:txBody>
          <a:bodyPr wrap="none">
            <a:spAutoFit/>
          </a:bodyPr>
          <a:lstStyle/>
          <a:p>
            <a:r>
              <a:rPr lang="en-US" altLang="zh-CN" dirty="0">
                <a:solidFill>
                  <a:srgbClr val="008000"/>
                </a:solidFill>
                <a:latin typeface="华文新魏"/>
                <a:ea typeface="华文新魏"/>
                <a:cs typeface="华文新魏"/>
              </a:rPr>
              <a:t>4</a:t>
            </a:r>
            <a:endParaRPr lang="zh-CN" altLang="en-US" dirty="0"/>
          </a:p>
        </p:txBody>
      </p:sp>
      <p:sp>
        <p:nvSpPr>
          <p:cNvPr id="23" name="矩形 22">
            <a:extLst>
              <a:ext uri="{FF2B5EF4-FFF2-40B4-BE49-F238E27FC236}">
                <a16:creationId xmlns:a16="http://schemas.microsoft.com/office/drawing/2014/main" id="{7B231FF1-64C5-8F49-9E41-A4C16D87F91B}"/>
              </a:ext>
            </a:extLst>
          </p:cNvPr>
          <p:cNvSpPr/>
          <p:nvPr/>
        </p:nvSpPr>
        <p:spPr>
          <a:xfrm>
            <a:off x="7403346" y="5700520"/>
            <a:ext cx="316112" cy="369332"/>
          </a:xfrm>
          <a:prstGeom prst="rect">
            <a:avLst/>
          </a:prstGeom>
        </p:spPr>
        <p:txBody>
          <a:bodyPr wrap="none">
            <a:spAutoFit/>
          </a:bodyPr>
          <a:lstStyle/>
          <a:p>
            <a:r>
              <a:rPr lang="en-US" altLang="zh-CN" dirty="0">
                <a:solidFill>
                  <a:srgbClr val="7030A0"/>
                </a:solidFill>
                <a:latin typeface="华文新魏"/>
                <a:ea typeface="华文新魏"/>
                <a:cs typeface="华文新魏"/>
              </a:rPr>
              <a:t>5</a:t>
            </a:r>
            <a:endParaRPr lang="zh-CN" altLang="en-US" dirty="0">
              <a:solidFill>
                <a:srgbClr val="7030A0"/>
              </a:solidFill>
            </a:endParaRPr>
          </a:p>
        </p:txBody>
      </p:sp>
      <p:sp>
        <p:nvSpPr>
          <p:cNvPr id="24" name="矩形 23">
            <a:extLst>
              <a:ext uri="{FF2B5EF4-FFF2-40B4-BE49-F238E27FC236}">
                <a16:creationId xmlns:a16="http://schemas.microsoft.com/office/drawing/2014/main" id="{D8917C05-F695-8A44-8EC1-C5A9F08EC1BF}"/>
              </a:ext>
            </a:extLst>
          </p:cNvPr>
          <p:cNvSpPr/>
          <p:nvPr/>
        </p:nvSpPr>
        <p:spPr>
          <a:xfrm>
            <a:off x="7108851" y="5402634"/>
            <a:ext cx="316112" cy="369332"/>
          </a:xfrm>
          <a:prstGeom prst="rect">
            <a:avLst/>
          </a:prstGeom>
        </p:spPr>
        <p:txBody>
          <a:bodyPr wrap="none">
            <a:spAutoFit/>
          </a:bodyPr>
          <a:lstStyle/>
          <a:p>
            <a:r>
              <a:rPr lang="en-US" altLang="zh-CN" dirty="0">
                <a:solidFill>
                  <a:srgbClr val="008000"/>
                </a:solidFill>
                <a:latin typeface="华文新魏"/>
                <a:ea typeface="华文新魏"/>
                <a:cs typeface="华文新魏"/>
              </a:rPr>
              <a:t>6</a:t>
            </a:r>
            <a:endParaRPr lang="zh-CN" altLang="en-US" dirty="0"/>
          </a:p>
        </p:txBody>
      </p:sp>
      <p:sp>
        <p:nvSpPr>
          <p:cNvPr id="25" name="矩形 24">
            <a:extLst>
              <a:ext uri="{FF2B5EF4-FFF2-40B4-BE49-F238E27FC236}">
                <a16:creationId xmlns:a16="http://schemas.microsoft.com/office/drawing/2014/main" id="{05D803CA-157B-B443-83CA-575F0A5FD29F}"/>
              </a:ext>
            </a:extLst>
          </p:cNvPr>
          <p:cNvSpPr/>
          <p:nvPr/>
        </p:nvSpPr>
        <p:spPr>
          <a:xfrm>
            <a:off x="7144631" y="5002605"/>
            <a:ext cx="316112" cy="369332"/>
          </a:xfrm>
          <a:prstGeom prst="rect">
            <a:avLst/>
          </a:prstGeom>
        </p:spPr>
        <p:txBody>
          <a:bodyPr wrap="none">
            <a:spAutoFit/>
          </a:bodyPr>
          <a:lstStyle/>
          <a:p>
            <a:r>
              <a:rPr lang="en-US" altLang="zh-CN" dirty="0">
                <a:solidFill>
                  <a:srgbClr val="7030A0"/>
                </a:solidFill>
                <a:latin typeface="华文新魏"/>
                <a:ea typeface="华文新魏"/>
                <a:cs typeface="华文新魏"/>
              </a:rPr>
              <a:t>7</a:t>
            </a:r>
            <a:endParaRPr lang="zh-CN" altLang="en-US" dirty="0">
              <a:solidFill>
                <a:srgbClr val="7030A0"/>
              </a:solidFill>
            </a:endParaRPr>
          </a:p>
        </p:txBody>
      </p:sp>
      <p:sp>
        <p:nvSpPr>
          <p:cNvPr id="26" name="矩形 25">
            <a:extLst>
              <a:ext uri="{FF2B5EF4-FFF2-40B4-BE49-F238E27FC236}">
                <a16:creationId xmlns:a16="http://schemas.microsoft.com/office/drawing/2014/main" id="{B7E04846-6A23-CB42-BF6A-D42F7AC883D0}"/>
              </a:ext>
            </a:extLst>
          </p:cNvPr>
          <p:cNvSpPr/>
          <p:nvPr/>
        </p:nvSpPr>
        <p:spPr>
          <a:xfrm>
            <a:off x="7428349" y="4729534"/>
            <a:ext cx="316112" cy="369332"/>
          </a:xfrm>
          <a:prstGeom prst="rect">
            <a:avLst/>
          </a:prstGeom>
        </p:spPr>
        <p:txBody>
          <a:bodyPr wrap="none">
            <a:spAutoFit/>
          </a:bodyPr>
          <a:lstStyle/>
          <a:p>
            <a:r>
              <a:rPr lang="en-US" altLang="zh-CN" dirty="0">
                <a:solidFill>
                  <a:srgbClr val="7030A0"/>
                </a:solidFill>
                <a:latin typeface="华文新魏"/>
                <a:ea typeface="华文新魏"/>
                <a:cs typeface="华文新魏"/>
              </a:rPr>
              <a:t>8</a:t>
            </a:r>
            <a:endParaRPr lang="zh-CN" altLang="en-US" dirty="0">
              <a:solidFill>
                <a:srgbClr val="7030A0"/>
              </a:solidFill>
            </a:endParaRPr>
          </a:p>
        </p:txBody>
      </p:sp>
      <p:sp>
        <p:nvSpPr>
          <p:cNvPr id="18" name="环形箭头 17">
            <a:extLst>
              <a:ext uri="{FF2B5EF4-FFF2-40B4-BE49-F238E27FC236}">
                <a16:creationId xmlns:a16="http://schemas.microsoft.com/office/drawing/2014/main" id="{51BA1CA7-503F-5140-A4CE-175E53DAC8F2}"/>
              </a:ext>
            </a:extLst>
          </p:cNvPr>
          <p:cNvSpPr/>
          <p:nvPr/>
        </p:nvSpPr>
        <p:spPr bwMode="auto">
          <a:xfrm rot="2736581">
            <a:off x="7697787" y="4357491"/>
            <a:ext cx="1188828" cy="936239"/>
          </a:xfrm>
          <a:prstGeom prst="circularArrow">
            <a:avLst/>
          </a:prstGeom>
          <a:solidFill>
            <a:schemeClr val="bg1"/>
          </a:solidFill>
          <a:ln w="9525"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3340664836"/>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华文新魏" charset="0"/>
                <a:ea typeface="华文新魏" charset="0"/>
                <a:cs typeface="华文新魏" charset="0"/>
              </a:rPr>
              <a:t>I/O</a:t>
            </a:r>
            <a:r>
              <a:rPr lang="zh-CN" altLang="en-US" dirty="0">
                <a:latin typeface="华文新魏" charset="0"/>
                <a:ea typeface="华文新魏" charset="0"/>
                <a:cs typeface="华文新魏" charset="0"/>
              </a:rPr>
              <a:t>控制方式</a:t>
            </a:r>
            <a:endParaRPr kumimoji="1" lang="zh-CN" altLang="en-US" dirty="0"/>
          </a:p>
        </p:txBody>
      </p:sp>
      <p:sp>
        <p:nvSpPr>
          <p:cNvPr id="3" name="内容占位符 2"/>
          <p:cNvSpPr>
            <a:spLocks noGrp="1"/>
          </p:cNvSpPr>
          <p:nvPr>
            <p:ph idx="1"/>
          </p:nvPr>
        </p:nvSpPr>
        <p:spPr/>
        <p:txBody>
          <a:bodyPr/>
          <a:lstStyle/>
          <a:p>
            <a:pPr eaLnBrk="1" hangingPunct="1"/>
            <a:r>
              <a:rPr lang="en-US" altLang="zh-CN" dirty="0">
                <a:latin typeface="华文新魏" charset="0"/>
                <a:ea typeface="华文新魏" charset="0"/>
                <a:cs typeface="华文新魏" charset="0"/>
              </a:rPr>
              <a:t>I/O</a:t>
            </a:r>
            <a:r>
              <a:rPr lang="zh-CN" altLang="en-US" dirty="0">
                <a:latin typeface="华文新魏" charset="0"/>
                <a:ea typeface="华文新魏" charset="0"/>
                <a:cs typeface="华文新魏" charset="0"/>
              </a:rPr>
              <a:t>控制目的</a:t>
            </a:r>
            <a:endParaRPr lang="en-US" altLang="zh-CN" dirty="0">
              <a:latin typeface="华文新魏" charset="0"/>
              <a:ea typeface="华文新魏" charset="0"/>
              <a:cs typeface="华文新魏" charset="0"/>
            </a:endParaRPr>
          </a:p>
          <a:p>
            <a:pPr lvl="1" eaLnBrk="1" hangingPunct="1"/>
            <a:r>
              <a:rPr lang="zh-CN" altLang="zh-CN" dirty="0"/>
              <a:t>通过软硬件技术，对</a:t>
            </a:r>
            <a:r>
              <a:rPr lang="en-US" altLang="zh-CN" dirty="0"/>
              <a:t>CPU</a:t>
            </a:r>
            <a:r>
              <a:rPr lang="zh-CN" altLang="zh-CN" dirty="0"/>
              <a:t>和设备的职能进行</a:t>
            </a:r>
            <a:r>
              <a:rPr lang="zh-CN" altLang="zh-CN" dirty="0">
                <a:solidFill>
                  <a:srgbClr val="FF0000"/>
                </a:solidFill>
              </a:rPr>
              <a:t>合理分工</a:t>
            </a:r>
            <a:r>
              <a:rPr lang="zh-CN" altLang="zh-CN" dirty="0"/>
              <a:t>，</a:t>
            </a:r>
            <a:r>
              <a:rPr lang="zh-CN" altLang="zh-CN" dirty="0">
                <a:solidFill>
                  <a:srgbClr val="FF0000"/>
                </a:solidFill>
              </a:rPr>
              <a:t>平衡系统性能和硬件成本</a:t>
            </a:r>
            <a:r>
              <a:rPr lang="zh-CN" altLang="zh-CN" dirty="0"/>
              <a:t>之间的矛盾 </a:t>
            </a:r>
            <a:endParaRPr lang="en-US" altLang="zh-CN" dirty="0">
              <a:latin typeface="华文新魏" charset="0"/>
              <a:ea typeface="华文新魏" charset="0"/>
              <a:cs typeface="华文新魏" charset="0"/>
            </a:endParaRPr>
          </a:p>
          <a:p>
            <a:pPr eaLnBrk="1" hangingPunct="1"/>
            <a:r>
              <a:rPr lang="en-US" altLang="zh-CN" dirty="0">
                <a:latin typeface="华文新魏" charset="0"/>
                <a:ea typeface="华文新魏" charset="0"/>
                <a:cs typeface="华文新魏" charset="0"/>
              </a:rPr>
              <a:t>I/O</a:t>
            </a:r>
            <a:r>
              <a:rPr lang="zh-CN" altLang="en-US" dirty="0">
                <a:latin typeface="华文新魏" charset="0"/>
                <a:ea typeface="华文新魏" charset="0"/>
                <a:cs typeface="华文新魏" charset="0"/>
              </a:rPr>
              <a:t>控制方式分类原则</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控制器</a:t>
            </a:r>
            <a:r>
              <a:rPr lang="zh-CN" altLang="en-US" dirty="0">
                <a:solidFill>
                  <a:srgbClr val="FF0000"/>
                </a:solidFill>
                <a:latin typeface="华文新魏" charset="0"/>
                <a:ea typeface="华文新魏" charset="0"/>
                <a:cs typeface="华文新魏" charset="0"/>
              </a:rPr>
              <a:t>功能强弱</a:t>
            </a:r>
            <a:r>
              <a:rPr lang="zh-CN" altLang="en-US" dirty="0">
                <a:latin typeface="华文新魏" charset="0"/>
                <a:ea typeface="华文新魏" charset="0"/>
                <a:cs typeface="华文新魏" charset="0"/>
              </a:rPr>
              <a:t>、与</a:t>
            </a:r>
            <a:r>
              <a:rPr lang="en-US" altLang="zh-CN" dirty="0">
                <a:latin typeface="华文新魏" charset="0"/>
                <a:ea typeface="华文新魏" charset="0"/>
                <a:cs typeface="华文新魏" charset="0"/>
              </a:rPr>
              <a:t>CPU</a:t>
            </a:r>
            <a:r>
              <a:rPr lang="zh-CN" altLang="en-US" dirty="0">
                <a:latin typeface="华文新魏" charset="0"/>
                <a:ea typeface="华文新魏" charset="0"/>
                <a:cs typeface="华文新魏" charset="0"/>
              </a:rPr>
              <a:t>间</a:t>
            </a:r>
            <a:r>
              <a:rPr lang="zh-CN" altLang="en-US" dirty="0">
                <a:solidFill>
                  <a:srgbClr val="FF0000"/>
                </a:solidFill>
                <a:latin typeface="华文新魏" charset="0"/>
                <a:ea typeface="华文新魏" charset="0"/>
                <a:cs typeface="华文新魏" charset="0"/>
              </a:rPr>
              <a:t>联系方式</a:t>
            </a:r>
            <a:endParaRPr lang="zh-CN" altLang="en-US" dirty="0">
              <a:latin typeface="华文新魏" charset="0"/>
              <a:ea typeface="华文新魏" charset="0"/>
              <a:cs typeface="华文新魏" charset="0"/>
            </a:endParaRPr>
          </a:p>
          <a:p>
            <a:pPr lvl="1" eaLnBrk="1" hangingPunct="1"/>
            <a:r>
              <a:rPr lang="en-US" altLang="zh-CN" dirty="0">
                <a:latin typeface="华文新魏" charset="0"/>
                <a:ea typeface="华文新魏" charset="0"/>
                <a:cs typeface="华文新魏" charset="0"/>
              </a:rPr>
              <a:t>CPU</a:t>
            </a:r>
            <a:r>
              <a:rPr lang="zh-CN" altLang="en-US" dirty="0">
                <a:latin typeface="华文新魏" charset="0"/>
                <a:ea typeface="华文新魏" charset="0"/>
                <a:cs typeface="华文新魏" charset="0"/>
              </a:rPr>
              <a:t>和外围设备</a:t>
            </a:r>
            <a:r>
              <a:rPr lang="zh-CN" altLang="zh-CN" dirty="0">
                <a:solidFill>
                  <a:srgbClr val="FF0000"/>
                </a:solidFill>
              </a:rPr>
              <a:t>并行工作方式和程度</a:t>
            </a:r>
            <a:endParaRPr lang="zh-CN" altLang="en-US" dirty="0">
              <a:latin typeface="华文新魏" charset="0"/>
              <a:ea typeface="华文新魏" charset="0"/>
              <a:cs typeface="华文新魏" charset="0"/>
            </a:endParaRPr>
          </a:p>
          <a:p>
            <a:pPr eaLnBrk="1" hangingPunct="1"/>
            <a:r>
              <a:rPr lang="en-US" altLang="zh-CN" dirty="0">
                <a:latin typeface="华文新魏" charset="0"/>
                <a:ea typeface="华文新魏" charset="0"/>
                <a:cs typeface="华文新魏" charset="0"/>
              </a:rPr>
              <a:t>I/O</a:t>
            </a:r>
            <a:r>
              <a:rPr lang="zh-CN" altLang="en-US" dirty="0">
                <a:latin typeface="华文新魏" charset="0"/>
                <a:ea typeface="华文新魏" charset="0"/>
                <a:cs typeface="华文新魏" charset="0"/>
              </a:rPr>
              <a:t>控制方式分类（</a:t>
            </a:r>
            <a:r>
              <a:rPr lang="zh-CN" altLang="en-US" dirty="0">
                <a:solidFill>
                  <a:srgbClr val="FF0000"/>
                </a:solidFill>
                <a:latin typeface="华文新魏" charset="0"/>
                <a:ea typeface="华文新魏" charset="0"/>
                <a:cs typeface="华文新魏" charset="0"/>
              </a:rPr>
              <a:t>优化</a:t>
            </a:r>
            <a:r>
              <a:rPr lang="en-US" altLang="zh-CN" dirty="0">
                <a:solidFill>
                  <a:srgbClr val="FF0000"/>
                </a:solidFill>
                <a:latin typeface="华文新魏" charset="0"/>
                <a:ea typeface="华文新魏" charset="0"/>
                <a:cs typeface="华文新魏" charset="0"/>
              </a:rPr>
              <a:t>CPU</a:t>
            </a:r>
            <a:r>
              <a:rPr lang="zh-CN" altLang="en-US" dirty="0">
                <a:solidFill>
                  <a:srgbClr val="FF0000"/>
                </a:solidFill>
                <a:latin typeface="华文新魏" charset="0"/>
                <a:ea typeface="华文新魏" charset="0"/>
                <a:cs typeface="华文新魏" charset="0"/>
              </a:rPr>
              <a:t>与设备的并行性</a:t>
            </a:r>
            <a:r>
              <a:rPr lang="zh-CN" altLang="en-US" dirty="0">
                <a:latin typeface="华文新魏" charset="0"/>
                <a:ea typeface="华文新魏" charset="0"/>
                <a:cs typeface="华文新魏" charset="0"/>
              </a:rPr>
              <a:t>）</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轮询方式：</a:t>
            </a:r>
            <a:r>
              <a:rPr lang="en-US" altLang="zh-CN" dirty="0">
                <a:latin typeface="华文新魏" charset="0"/>
                <a:ea typeface="华文新魏" charset="0"/>
                <a:cs typeface="华文新魏" charset="0"/>
              </a:rPr>
              <a:t>CPU</a:t>
            </a:r>
            <a:r>
              <a:rPr lang="zh-CN" altLang="en-US" dirty="0">
                <a:latin typeface="华文新魏" charset="0"/>
                <a:ea typeface="华文新魏" charset="0"/>
                <a:cs typeface="华文新魏" charset="0"/>
              </a:rPr>
              <a:t>全称参与</a:t>
            </a:r>
            <a:r>
              <a:rPr lang="en-US" altLang="zh-CN" dirty="0">
                <a:latin typeface="华文新魏" charset="0"/>
                <a:ea typeface="华文新魏" charset="0"/>
                <a:cs typeface="华文新魏" charset="0"/>
              </a:rPr>
              <a:t>I/O</a:t>
            </a:r>
            <a:r>
              <a:rPr lang="zh-CN" altLang="en-US" dirty="0">
                <a:latin typeface="华文新魏" charset="0"/>
                <a:ea typeface="华文新魏" charset="0"/>
                <a:cs typeface="华文新魏" charset="0"/>
              </a:rPr>
              <a:t>操作</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中断方式：减少</a:t>
            </a:r>
            <a:r>
              <a:rPr lang="en-US" altLang="zh-CN" dirty="0">
                <a:latin typeface="华文新魏" charset="0"/>
                <a:ea typeface="华文新魏" charset="0"/>
                <a:cs typeface="华文新魏" charset="0"/>
              </a:rPr>
              <a:t>CPU</a:t>
            </a:r>
            <a:r>
              <a:rPr lang="zh-CN" altLang="en-US" dirty="0">
                <a:latin typeface="华文新魏" charset="0"/>
                <a:ea typeface="华文新魏" charset="0"/>
                <a:cs typeface="华文新魏" charset="0"/>
              </a:rPr>
              <a:t>参与工作量</a:t>
            </a:r>
            <a:endParaRPr lang="en-US" altLang="zh-CN" dirty="0">
              <a:latin typeface="华文新魏" charset="0"/>
              <a:ea typeface="华文新魏" charset="0"/>
              <a:cs typeface="华文新魏" charset="0"/>
            </a:endParaRPr>
          </a:p>
          <a:p>
            <a:pPr lvl="1" eaLnBrk="1" hangingPunct="1"/>
            <a:r>
              <a:rPr lang="en-US" altLang="zh-CN" dirty="0">
                <a:latin typeface="华文新魏" charset="0"/>
                <a:ea typeface="华文新魏" charset="0"/>
                <a:cs typeface="华文新魏" charset="0"/>
              </a:rPr>
              <a:t>DMA</a:t>
            </a:r>
            <a:r>
              <a:rPr lang="zh-CN" altLang="en-US" dirty="0">
                <a:latin typeface="华文新魏" charset="0"/>
                <a:ea typeface="华文新魏" charset="0"/>
                <a:cs typeface="华文新魏" charset="0"/>
              </a:rPr>
              <a:t>方式：消除</a:t>
            </a:r>
            <a:r>
              <a:rPr lang="en-US" altLang="zh-CN" dirty="0">
                <a:latin typeface="华文新魏" charset="0"/>
                <a:ea typeface="华文新魏" charset="0"/>
                <a:cs typeface="华文新魏" charset="0"/>
              </a:rPr>
              <a:t>CPU</a:t>
            </a:r>
            <a:r>
              <a:rPr lang="zh-CN" altLang="en-US" dirty="0">
                <a:latin typeface="华文新魏" charset="0"/>
                <a:ea typeface="华文新魏" charset="0"/>
                <a:cs typeface="华文新魏" charset="0"/>
              </a:rPr>
              <a:t>的参与</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通道方式：消除</a:t>
            </a:r>
            <a:r>
              <a:rPr lang="en-US" altLang="zh-CN" dirty="0">
                <a:latin typeface="华文新魏" charset="0"/>
                <a:ea typeface="华文新魏" charset="0"/>
                <a:cs typeface="华文新魏" charset="0"/>
              </a:rPr>
              <a:t>CPU</a:t>
            </a:r>
            <a:r>
              <a:rPr lang="zh-CN" altLang="en-US" dirty="0">
                <a:latin typeface="华文新魏" charset="0"/>
                <a:ea typeface="华文新魏" charset="0"/>
                <a:cs typeface="华文新魏" charset="0"/>
              </a:rPr>
              <a:t>的参与</a:t>
            </a:r>
            <a:endParaRPr lang="en-US" altLang="zh-CN" dirty="0">
              <a:latin typeface="华文新魏" charset="0"/>
              <a:ea typeface="华文新魏" charset="0"/>
              <a:cs typeface="华文新魏" charset="0"/>
            </a:endParaRPr>
          </a:p>
          <a:p>
            <a:pPr eaLnBrk="1" hangingPunct="1"/>
            <a:r>
              <a:rPr lang="en-US" altLang="zh-CN" dirty="0">
                <a:latin typeface="华文新魏" charset="0"/>
                <a:ea typeface="华文新魏" charset="0"/>
                <a:cs typeface="华文新魏" charset="0"/>
              </a:rPr>
              <a:t>I/O</a:t>
            </a:r>
            <a:r>
              <a:rPr lang="zh-CN" altLang="en-US" dirty="0">
                <a:latin typeface="华文新魏" charset="0"/>
                <a:ea typeface="华文新魏" charset="0"/>
                <a:cs typeface="华文新魏" charset="0"/>
              </a:rPr>
              <a:t>控制器（</a:t>
            </a:r>
            <a:r>
              <a:rPr lang="zh-CN" altLang="en-US" dirty="0">
                <a:solidFill>
                  <a:srgbClr val="FF0000"/>
                </a:solidFill>
                <a:latin typeface="华文新魏" charset="0"/>
                <a:ea typeface="华文新魏" charset="0"/>
                <a:cs typeface="华文新魏" charset="0"/>
              </a:rPr>
              <a:t>屏蔽用户对设备的直接控制</a:t>
            </a:r>
            <a:r>
              <a:rPr lang="zh-CN" altLang="en-US" dirty="0">
                <a:latin typeface="华文新魏" charset="0"/>
                <a:ea typeface="华文新魏" charset="0"/>
                <a:cs typeface="华文新魏" charset="0"/>
              </a:rPr>
              <a:t>）</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6</a:t>
            </a:fld>
            <a:endParaRPr lang="en-US" altLang="zh-CN" dirty="0"/>
          </a:p>
        </p:txBody>
      </p:sp>
    </p:spTree>
    <p:extLst>
      <p:ext uri="{BB962C8B-B14F-4D97-AF65-F5344CB8AC3E}">
        <p14:creationId xmlns:p14="http://schemas.microsoft.com/office/powerpoint/2010/main" val="2027749038"/>
      </p:ext>
    </p:extLst>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移臂调度有若干策略 </a:t>
            </a:r>
            <a:endParaRPr kumimoji="1" lang="zh-CN" altLang="en-US" dirty="0"/>
          </a:p>
        </p:txBody>
      </p:sp>
      <p:sp>
        <p:nvSpPr>
          <p:cNvPr id="3" name="内容占位符 2"/>
          <p:cNvSpPr>
            <a:spLocks noGrp="1"/>
          </p:cNvSpPr>
          <p:nvPr>
            <p:ph idx="1"/>
          </p:nvPr>
        </p:nvSpPr>
        <p:spPr/>
        <p:txBody>
          <a:bodyPr/>
          <a:lstStyle/>
          <a:p>
            <a:r>
              <a:rPr lang="en-US" altLang="zh-CN" dirty="0">
                <a:latin typeface="华文新魏" charset="0"/>
                <a:ea typeface="华文新魏" charset="0"/>
                <a:cs typeface="华文新魏" charset="0"/>
              </a:rPr>
              <a:t>先来先服务</a:t>
            </a:r>
            <a:r>
              <a:rPr lang="zh-CN" altLang="en-US" dirty="0">
                <a:latin typeface="华文新魏" charset="0"/>
                <a:ea typeface="华文新魏" charset="0"/>
                <a:cs typeface="华文新魏" charset="0"/>
              </a:rPr>
              <a:t>算法</a:t>
            </a:r>
            <a:endParaRPr lang="en-US" altLang="zh-CN" dirty="0">
              <a:latin typeface="华文新魏" charset="0"/>
              <a:ea typeface="华文新魏" charset="0"/>
              <a:cs typeface="华文新魏" charset="0"/>
            </a:endParaRPr>
          </a:p>
          <a:p>
            <a:r>
              <a:rPr lang="zh-CN" altLang="en-US" dirty="0">
                <a:latin typeface="华文新魏" charset="0"/>
                <a:ea typeface="华文新魏" charset="0"/>
                <a:cs typeface="华文新魏" charset="0"/>
              </a:rPr>
              <a:t>最短查找时间优先算法 </a:t>
            </a:r>
            <a:endParaRPr lang="en-US" altLang="zh-CN" dirty="0">
              <a:latin typeface="华文新魏" charset="0"/>
              <a:ea typeface="华文新魏" charset="0"/>
              <a:cs typeface="华文新魏" charset="0"/>
            </a:endParaRPr>
          </a:p>
          <a:p>
            <a:r>
              <a:rPr lang="zh-CN" altLang="en-US" dirty="0">
                <a:latin typeface="华文新魏" charset="0"/>
                <a:ea typeface="华文新魏" charset="0"/>
                <a:cs typeface="华文新魏" charset="0"/>
              </a:rPr>
              <a:t>扫描算法</a:t>
            </a:r>
            <a:endParaRPr lang="en-US" altLang="zh-CN" dirty="0">
              <a:latin typeface="华文新魏" charset="0"/>
              <a:ea typeface="华文新魏" charset="0"/>
              <a:cs typeface="华文新魏" charset="0"/>
            </a:endParaRPr>
          </a:p>
          <a:p>
            <a:r>
              <a:rPr lang="zh-CN" altLang="en-US" dirty="0">
                <a:latin typeface="华文新魏" charset="0"/>
                <a:ea typeface="华文新魏" charset="0"/>
                <a:cs typeface="华文新魏" charset="0"/>
              </a:rPr>
              <a:t>分步扫描算法 </a:t>
            </a:r>
            <a:endParaRPr lang="en-US" altLang="zh-CN" dirty="0">
              <a:latin typeface="华文新魏" charset="0"/>
              <a:ea typeface="华文新魏" charset="0"/>
              <a:cs typeface="华文新魏" charset="0"/>
            </a:endParaRPr>
          </a:p>
          <a:p>
            <a:r>
              <a:rPr lang="zh-CN" altLang="en-US" dirty="0">
                <a:latin typeface="华文新魏" charset="0"/>
                <a:ea typeface="华文新魏" charset="0"/>
                <a:cs typeface="华文新魏" charset="0"/>
              </a:rPr>
              <a:t>电梯调度算法</a:t>
            </a:r>
            <a:endParaRPr lang="en-US" altLang="zh-CN" dirty="0">
              <a:latin typeface="华文新魏" charset="0"/>
              <a:ea typeface="华文新魏" charset="0"/>
              <a:cs typeface="华文新魏" charset="0"/>
            </a:endParaRPr>
          </a:p>
          <a:p>
            <a:r>
              <a:rPr lang="zh-CN" altLang="en-US" dirty="0">
                <a:latin typeface="华文新魏" charset="0"/>
                <a:ea typeface="华文新魏" charset="0"/>
                <a:cs typeface="华文新魏" charset="0"/>
              </a:rPr>
              <a:t>循环扫描算法 </a:t>
            </a:r>
            <a:endParaRPr lang="en-US" altLang="zh-CN" dirty="0">
              <a:latin typeface="华文新魏"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60</a:t>
            </a:fld>
            <a:endParaRPr lang="en-US" altLang="zh-CN" dirty="0"/>
          </a:p>
        </p:txBody>
      </p:sp>
    </p:spTree>
    <p:extLst>
      <p:ext uri="{BB962C8B-B14F-4D97-AF65-F5344CB8AC3E}">
        <p14:creationId xmlns:p14="http://schemas.microsoft.com/office/powerpoint/2010/main" val="2452005189"/>
      </p:ext>
    </p:extLst>
  </p:cSld>
  <p:clrMapOvr>
    <a:masterClrMapping/>
  </p:clrMapOvr>
  <p:transition spd="slow">
    <p:wip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移臂调度有若干策略举例 </a:t>
            </a:r>
            <a:endParaRPr kumimoji="1" lang="zh-CN" altLang="en-US" dirty="0"/>
          </a:p>
        </p:txBody>
      </p:sp>
      <p:sp>
        <p:nvSpPr>
          <p:cNvPr id="3" name="内容占位符 2"/>
          <p:cNvSpPr>
            <a:spLocks noGrp="1"/>
          </p:cNvSpPr>
          <p:nvPr>
            <p:ph idx="1"/>
          </p:nvPr>
        </p:nvSpPr>
        <p:spPr/>
        <p:txBody>
          <a:bodyPr/>
          <a:lstStyle/>
          <a:p>
            <a:r>
              <a:rPr lang="zh-CN" altLang="zh-CN" dirty="0">
                <a:latin typeface="华文新魏" charset="0"/>
                <a:ea typeface="华文新魏" charset="0"/>
                <a:cs typeface="华文新魏" charset="0"/>
              </a:rPr>
              <a:t>假如磁盘机共有</a:t>
            </a:r>
            <a:r>
              <a:rPr lang="en-US" altLang="zh-CN" dirty="0">
                <a:solidFill>
                  <a:srgbClr val="008000"/>
                </a:solidFill>
                <a:latin typeface="华文新魏" charset="0"/>
                <a:ea typeface="华文新魏" charset="0"/>
                <a:cs typeface="华文新魏" charset="0"/>
              </a:rPr>
              <a:t>200</a:t>
            </a:r>
            <a:r>
              <a:rPr lang="zh-CN" altLang="zh-CN" dirty="0">
                <a:latin typeface="华文新魏" charset="0"/>
                <a:ea typeface="华文新魏" charset="0"/>
                <a:cs typeface="华文新魏" charset="0"/>
              </a:rPr>
              <a:t>个柱面，编号</a:t>
            </a:r>
            <a:r>
              <a:rPr lang="en-US" altLang="zh-CN" dirty="0">
                <a:latin typeface="华文新魏" charset="0"/>
                <a:ea typeface="华文新魏" charset="0"/>
                <a:cs typeface="华文新魏" charset="0"/>
              </a:rPr>
              <a:t>0</a:t>
            </a:r>
            <a:r>
              <a:rPr lang="zh-CN" altLang="zh-CN" dirty="0">
                <a:latin typeface="华文新魏" charset="0"/>
                <a:ea typeface="华文新魏" charset="0"/>
                <a:cs typeface="华文新魏" charset="0"/>
              </a:rPr>
              <a:t>至</a:t>
            </a:r>
            <a:r>
              <a:rPr lang="en-US" altLang="zh-CN" dirty="0">
                <a:latin typeface="华文新魏" charset="0"/>
                <a:ea typeface="华文新魏" charset="0"/>
                <a:cs typeface="华文新魏" charset="0"/>
              </a:rPr>
              <a:t>199</a:t>
            </a:r>
            <a:r>
              <a:rPr lang="zh-CN" altLang="zh-CN" dirty="0">
                <a:latin typeface="华文新魏" charset="0"/>
                <a:ea typeface="华文新魏" charset="0"/>
                <a:cs typeface="华文新魏" charset="0"/>
              </a:rPr>
              <a:t>，考虑依次到达下列柱面访问请求序列</a:t>
            </a:r>
          </a:p>
          <a:p>
            <a:pPr lvl="1"/>
            <a:r>
              <a:rPr lang="en-US" altLang="zh-CN" dirty="0">
                <a:solidFill>
                  <a:srgbClr val="008000"/>
                </a:solidFill>
                <a:latin typeface="华文新魏" charset="0"/>
                <a:ea typeface="华文新魏" charset="0"/>
                <a:cs typeface="华文新魏" charset="0"/>
              </a:rPr>
              <a:t>150</a:t>
            </a:r>
            <a:r>
              <a:rPr lang="zh-CN" altLang="zh-CN" dirty="0">
                <a:solidFill>
                  <a:srgbClr val="008000"/>
                </a:solidFill>
                <a:latin typeface="华文新魏" charset="0"/>
                <a:ea typeface="华文新魏" charset="0"/>
                <a:cs typeface="华文新魏" charset="0"/>
              </a:rPr>
              <a:t>，</a:t>
            </a:r>
            <a:r>
              <a:rPr lang="en-US" altLang="zh-CN" dirty="0">
                <a:solidFill>
                  <a:srgbClr val="008000"/>
                </a:solidFill>
                <a:latin typeface="华文新魏" charset="0"/>
                <a:ea typeface="华文新魏" charset="0"/>
                <a:cs typeface="华文新魏" charset="0"/>
              </a:rPr>
              <a:t>30</a:t>
            </a:r>
            <a:r>
              <a:rPr lang="zh-CN" altLang="zh-CN" dirty="0">
                <a:solidFill>
                  <a:srgbClr val="008000"/>
                </a:solidFill>
                <a:latin typeface="华文新魏" charset="0"/>
                <a:ea typeface="华文新魏" charset="0"/>
                <a:cs typeface="华文新魏" charset="0"/>
              </a:rPr>
              <a:t>，</a:t>
            </a:r>
            <a:r>
              <a:rPr lang="en-US" altLang="zh-CN" dirty="0">
                <a:solidFill>
                  <a:srgbClr val="008000"/>
                </a:solidFill>
                <a:latin typeface="华文新魏" charset="0"/>
                <a:ea typeface="华文新魏" charset="0"/>
                <a:cs typeface="华文新魏" charset="0"/>
              </a:rPr>
              <a:t>190</a:t>
            </a:r>
            <a:r>
              <a:rPr lang="zh-CN" altLang="zh-CN" dirty="0">
                <a:solidFill>
                  <a:srgbClr val="008000"/>
                </a:solidFill>
                <a:latin typeface="华文新魏" charset="0"/>
                <a:ea typeface="华文新魏" charset="0"/>
                <a:cs typeface="华文新魏" charset="0"/>
              </a:rPr>
              <a:t>，</a:t>
            </a:r>
            <a:r>
              <a:rPr lang="en-US" altLang="zh-CN" dirty="0">
                <a:solidFill>
                  <a:srgbClr val="008000"/>
                </a:solidFill>
                <a:latin typeface="华文新魏" charset="0"/>
                <a:ea typeface="华文新魏" charset="0"/>
                <a:cs typeface="华文新魏" charset="0"/>
              </a:rPr>
              <a:t>20</a:t>
            </a:r>
            <a:r>
              <a:rPr lang="zh-CN" altLang="zh-CN" dirty="0">
                <a:solidFill>
                  <a:srgbClr val="008000"/>
                </a:solidFill>
                <a:latin typeface="华文新魏" charset="0"/>
                <a:ea typeface="华文新魏" charset="0"/>
                <a:cs typeface="华文新魏" charset="0"/>
              </a:rPr>
              <a:t>，</a:t>
            </a:r>
            <a:r>
              <a:rPr lang="en-US" altLang="zh-CN" dirty="0">
                <a:solidFill>
                  <a:srgbClr val="008000"/>
                </a:solidFill>
                <a:latin typeface="华文新魏" charset="0"/>
                <a:ea typeface="华文新魏" charset="0"/>
                <a:cs typeface="华文新魏" charset="0"/>
              </a:rPr>
              <a:t>100</a:t>
            </a:r>
            <a:r>
              <a:rPr lang="zh-CN" altLang="zh-CN" dirty="0">
                <a:solidFill>
                  <a:srgbClr val="008000"/>
                </a:solidFill>
                <a:latin typeface="华文新魏" charset="0"/>
                <a:ea typeface="华文新魏" charset="0"/>
                <a:cs typeface="华文新魏" charset="0"/>
              </a:rPr>
              <a:t>，</a:t>
            </a:r>
            <a:r>
              <a:rPr lang="en-US" altLang="zh-CN" dirty="0">
                <a:solidFill>
                  <a:srgbClr val="008000"/>
                </a:solidFill>
                <a:latin typeface="华文新魏" charset="0"/>
                <a:ea typeface="华文新魏" charset="0"/>
                <a:cs typeface="华文新魏" charset="0"/>
              </a:rPr>
              <a:t>55</a:t>
            </a:r>
            <a:r>
              <a:rPr lang="zh-CN" altLang="zh-CN" dirty="0">
                <a:solidFill>
                  <a:srgbClr val="008000"/>
                </a:solidFill>
                <a:latin typeface="华文新魏" charset="0"/>
                <a:ea typeface="华文新魏" charset="0"/>
                <a:cs typeface="华文新魏" charset="0"/>
              </a:rPr>
              <a:t>，</a:t>
            </a:r>
            <a:r>
              <a:rPr lang="en-US" altLang="zh-CN" dirty="0">
                <a:solidFill>
                  <a:srgbClr val="008000"/>
                </a:solidFill>
                <a:latin typeface="华文新魏" charset="0"/>
                <a:ea typeface="华文新魏" charset="0"/>
                <a:cs typeface="华文新魏" charset="0"/>
              </a:rPr>
              <a:t>90</a:t>
            </a:r>
            <a:endParaRPr lang="zh-CN" altLang="zh-CN" dirty="0">
              <a:solidFill>
                <a:srgbClr val="008000"/>
              </a:solidFill>
              <a:latin typeface="华文新魏" charset="0"/>
              <a:ea typeface="华文新魏" charset="0"/>
              <a:cs typeface="华文新魏" charset="0"/>
            </a:endParaRPr>
          </a:p>
          <a:p>
            <a:pPr lvl="1"/>
            <a:r>
              <a:rPr lang="zh-CN" altLang="zh-CN" dirty="0">
                <a:latin typeface="华文新魏" charset="0"/>
                <a:ea typeface="华文新魏" charset="0"/>
                <a:cs typeface="华文新魏" charset="0"/>
              </a:rPr>
              <a:t>同时假磁头当前处于</a:t>
            </a:r>
            <a:r>
              <a:rPr lang="en-US" altLang="zh-CN" dirty="0">
                <a:solidFill>
                  <a:srgbClr val="FF0000"/>
                </a:solidFill>
                <a:latin typeface="华文新魏" charset="0"/>
                <a:ea typeface="华文新魏" charset="0"/>
                <a:cs typeface="华文新魏" charset="0"/>
              </a:rPr>
              <a:t>50</a:t>
            </a:r>
            <a:r>
              <a:rPr lang="zh-CN" altLang="zh-CN" dirty="0">
                <a:solidFill>
                  <a:srgbClr val="FF0000"/>
                </a:solidFill>
                <a:latin typeface="华文新魏" charset="0"/>
                <a:ea typeface="华文新魏" charset="0"/>
                <a:cs typeface="华文新魏" charset="0"/>
              </a:rPr>
              <a:t>号柱面位置</a:t>
            </a:r>
            <a:r>
              <a:rPr lang="zh-CN" altLang="zh-CN" dirty="0">
                <a:latin typeface="华文新魏" charset="0"/>
                <a:ea typeface="华文新魏" charset="0"/>
                <a:cs typeface="华文新魏" charset="0"/>
              </a:rPr>
              <a:t>，且正在向柱面号</a:t>
            </a:r>
            <a:r>
              <a:rPr lang="zh-CN" altLang="zh-CN" dirty="0">
                <a:solidFill>
                  <a:srgbClr val="FF0000"/>
                </a:solidFill>
                <a:latin typeface="华文新魏" charset="0"/>
                <a:ea typeface="华文新魏" charset="0"/>
                <a:cs typeface="华文新魏" charset="0"/>
              </a:rPr>
              <a:t>大的方向移动</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61</a:t>
            </a:fld>
            <a:endParaRPr lang="en-US" altLang="zh-CN" dirty="0"/>
          </a:p>
        </p:txBody>
      </p:sp>
    </p:spTree>
    <p:extLst>
      <p:ext uri="{BB962C8B-B14F-4D97-AF65-F5344CB8AC3E}">
        <p14:creationId xmlns:p14="http://schemas.microsoft.com/office/powerpoint/2010/main" val="1435058042"/>
      </p:ext>
    </p:extLst>
  </p:cSld>
  <p:clrMapOvr>
    <a:masterClrMapping/>
  </p:clrMapOvr>
  <p:transition spd="slow">
    <p:wip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移臂调度有若干策略举例 </a:t>
            </a:r>
            <a:endParaRPr kumimoji="1" lang="zh-CN" altLang="en-US" dirty="0"/>
          </a:p>
        </p:txBody>
      </p:sp>
      <p:sp>
        <p:nvSpPr>
          <p:cNvPr id="3" name="内容占位符 2"/>
          <p:cNvSpPr>
            <a:spLocks noGrp="1"/>
          </p:cNvSpPr>
          <p:nvPr>
            <p:ph idx="1"/>
          </p:nvPr>
        </p:nvSpPr>
        <p:spPr/>
        <p:txBody>
          <a:bodyPr/>
          <a:lstStyle/>
          <a:p>
            <a:r>
              <a:rPr kumimoji="1" lang="zh-CN" altLang="en-US" dirty="0">
                <a:solidFill>
                  <a:srgbClr val="0000FF"/>
                </a:solidFill>
                <a:latin typeface="华文新魏"/>
                <a:cs typeface="华文新魏"/>
              </a:rPr>
              <a:t>先来先服务策略（</a:t>
            </a:r>
            <a:r>
              <a:rPr lang="en-US" altLang="zh-CN" dirty="0">
                <a:solidFill>
                  <a:srgbClr val="008000"/>
                </a:solidFill>
                <a:latin typeface="华文新魏" charset="0"/>
                <a:ea typeface="华文新魏" charset="0"/>
                <a:cs typeface="华文新魏" charset="0"/>
              </a:rPr>
              <a:t>150</a:t>
            </a:r>
            <a:r>
              <a:rPr lang="zh-CN" altLang="zh-CN" dirty="0">
                <a:solidFill>
                  <a:srgbClr val="008000"/>
                </a:solidFill>
                <a:latin typeface="华文新魏" charset="0"/>
                <a:ea typeface="华文新魏" charset="0"/>
                <a:cs typeface="华文新魏" charset="0"/>
              </a:rPr>
              <a:t>，</a:t>
            </a:r>
            <a:r>
              <a:rPr lang="en-US" altLang="zh-CN" dirty="0">
                <a:solidFill>
                  <a:srgbClr val="008000"/>
                </a:solidFill>
                <a:latin typeface="华文新魏" charset="0"/>
                <a:ea typeface="华文新魏" charset="0"/>
                <a:cs typeface="华文新魏" charset="0"/>
              </a:rPr>
              <a:t>30</a:t>
            </a:r>
            <a:r>
              <a:rPr lang="zh-CN" altLang="zh-CN" dirty="0">
                <a:solidFill>
                  <a:srgbClr val="008000"/>
                </a:solidFill>
                <a:latin typeface="华文新魏" charset="0"/>
                <a:ea typeface="华文新魏" charset="0"/>
                <a:cs typeface="华文新魏" charset="0"/>
              </a:rPr>
              <a:t>，</a:t>
            </a:r>
            <a:r>
              <a:rPr lang="en-US" altLang="zh-CN" dirty="0">
                <a:solidFill>
                  <a:srgbClr val="008000"/>
                </a:solidFill>
                <a:latin typeface="华文新魏" charset="0"/>
                <a:ea typeface="华文新魏" charset="0"/>
                <a:cs typeface="华文新魏" charset="0"/>
              </a:rPr>
              <a:t>190</a:t>
            </a:r>
            <a:r>
              <a:rPr lang="zh-CN" altLang="zh-CN" dirty="0">
                <a:solidFill>
                  <a:srgbClr val="008000"/>
                </a:solidFill>
                <a:latin typeface="华文新魏" charset="0"/>
                <a:ea typeface="华文新魏" charset="0"/>
                <a:cs typeface="华文新魏" charset="0"/>
              </a:rPr>
              <a:t>，</a:t>
            </a:r>
            <a:r>
              <a:rPr lang="en-US" altLang="zh-CN" dirty="0">
                <a:solidFill>
                  <a:srgbClr val="008000"/>
                </a:solidFill>
                <a:latin typeface="华文新魏" charset="0"/>
                <a:ea typeface="华文新魏" charset="0"/>
                <a:cs typeface="华文新魏" charset="0"/>
              </a:rPr>
              <a:t>20</a:t>
            </a:r>
            <a:r>
              <a:rPr lang="zh-CN" altLang="zh-CN" dirty="0">
                <a:solidFill>
                  <a:srgbClr val="008000"/>
                </a:solidFill>
                <a:latin typeface="华文新魏" charset="0"/>
                <a:ea typeface="华文新魏" charset="0"/>
                <a:cs typeface="华文新魏" charset="0"/>
              </a:rPr>
              <a:t>，</a:t>
            </a:r>
            <a:r>
              <a:rPr lang="en-US" altLang="zh-CN" dirty="0">
                <a:solidFill>
                  <a:srgbClr val="008000"/>
                </a:solidFill>
                <a:latin typeface="华文新魏" charset="0"/>
                <a:ea typeface="华文新魏" charset="0"/>
                <a:cs typeface="华文新魏" charset="0"/>
              </a:rPr>
              <a:t>100</a:t>
            </a:r>
            <a:r>
              <a:rPr lang="zh-CN" altLang="zh-CN" dirty="0">
                <a:solidFill>
                  <a:srgbClr val="008000"/>
                </a:solidFill>
                <a:latin typeface="华文新魏" charset="0"/>
                <a:ea typeface="华文新魏" charset="0"/>
                <a:cs typeface="华文新魏" charset="0"/>
              </a:rPr>
              <a:t>，</a:t>
            </a:r>
            <a:r>
              <a:rPr lang="en-US" altLang="zh-CN" dirty="0">
                <a:solidFill>
                  <a:srgbClr val="008000"/>
                </a:solidFill>
                <a:latin typeface="华文新魏" charset="0"/>
                <a:ea typeface="华文新魏" charset="0"/>
                <a:cs typeface="华文新魏" charset="0"/>
              </a:rPr>
              <a:t>55</a:t>
            </a:r>
            <a:r>
              <a:rPr lang="zh-CN" altLang="zh-CN" dirty="0">
                <a:solidFill>
                  <a:srgbClr val="008000"/>
                </a:solidFill>
                <a:latin typeface="华文新魏" charset="0"/>
                <a:ea typeface="华文新魏" charset="0"/>
                <a:cs typeface="华文新魏" charset="0"/>
              </a:rPr>
              <a:t>，</a:t>
            </a:r>
            <a:r>
              <a:rPr lang="en-US" altLang="zh-CN" dirty="0">
                <a:solidFill>
                  <a:srgbClr val="008000"/>
                </a:solidFill>
                <a:latin typeface="华文新魏" charset="0"/>
                <a:ea typeface="华文新魏" charset="0"/>
                <a:cs typeface="华文新魏" charset="0"/>
              </a:rPr>
              <a:t>90</a:t>
            </a:r>
            <a:r>
              <a:rPr kumimoji="1" lang="zh-CN" altLang="en-US" dirty="0">
                <a:solidFill>
                  <a:srgbClr val="0000FF"/>
                </a:solidFill>
                <a:latin typeface="华文新魏"/>
                <a:cs typeface="华文新魏"/>
              </a:rPr>
              <a:t>）</a:t>
            </a:r>
            <a:endParaRPr kumimoji="1" lang="en-US" altLang="zh-CN" dirty="0">
              <a:solidFill>
                <a:srgbClr val="0000FF"/>
              </a:solidFill>
              <a:latin typeface="华文新魏"/>
              <a:cs typeface="华文新魏"/>
            </a:endParaRPr>
          </a:p>
          <a:p>
            <a:pPr lvl="1"/>
            <a:r>
              <a:rPr lang="zh-CN" altLang="zh-CN" dirty="0"/>
              <a:t>磁盘臂是随机移动的，不考虑各</a:t>
            </a:r>
            <a:r>
              <a:rPr lang="en-US" altLang="zh-CN" dirty="0"/>
              <a:t> I/O </a:t>
            </a:r>
            <a:r>
              <a:rPr lang="zh-CN" altLang="zh-CN" dirty="0"/>
              <a:t>请求间的相对次序和移动臂当前所处位置，进程等待</a:t>
            </a:r>
            <a:r>
              <a:rPr lang="en-US" altLang="zh-CN" dirty="0"/>
              <a:t> I/O </a:t>
            </a:r>
            <a:r>
              <a:rPr lang="zh-CN" altLang="zh-CN" dirty="0"/>
              <a:t>请求时间会很长，寻道性能较差</a:t>
            </a:r>
            <a:endParaRPr lang="en-US" altLang="zh-CN" dirty="0"/>
          </a:p>
          <a:p>
            <a:pPr lvl="1"/>
            <a:r>
              <a:rPr lang="zh-CN" altLang="zh-CN" dirty="0"/>
              <a:t>移动臂移动柱面总数</a:t>
            </a:r>
            <a:endParaRPr lang="en-US" altLang="zh-CN" dirty="0"/>
          </a:p>
          <a:p>
            <a:pPr lvl="2"/>
            <a:r>
              <a:rPr lang="en-US" altLang="zh-CN" dirty="0">
                <a:latin typeface="华文新魏"/>
                <a:ea typeface="华文新魏"/>
                <a:cs typeface="华文新魏"/>
              </a:rPr>
              <a:t>(150-50)+(150-30)+(190-30)+(190-20)+(100-20)+(100-55)+(90-55)=710</a:t>
            </a:r>
            <a:r>
              <a:rPr lang="zh-CN" altLang="zh-CN" dirty="0">
                <a:latin typeface="华文新魏"/>
                <a:ea typeface="华文新魏"/>
                <a:cs typeface="华文新魏"/>
              </a:rPr>
              <a:t> </a:t>
            </a:r>
          </a:p>
          <a:p>
            <a:endParaRPr lang="zh-CN" altLang="en-US" dirty="0">
              <a:latin typeface="华文新魏"/>
              <a:cs typeface="华文新魏"/>
            </a:endParaRPr>
          </a:p>
          <a:p>
            <a:endParaRPr kumimoji="1" lang="zh-CN" altLang="en-US" dirty="0">
              <a:latin typeface="华文新魏"/>
              <a:cs typeface="华文新魏"/>
            </a:endParaRPr>
          </a:p>
        </p:txBody>
      </p:sp>
      <p:pic>
        <p:nvPicPr>
          <p:cNvPr id="4" name="图片 3"/>
          <p:cNvPicPr>
            <a:picLocks noChangeAspect="1"/>
          </p:cNvPicPr>
          <p:nvPr/>
        </p:nvPicPr>
        <p:blipFill>
          <a:blip r:embed="rId2"/>
          <a:stretch>
            <a:fillRect/>
          </a:stretch>
        </p:blipFill>
        <p:spPr>
          <a:xfrm>
            <a:off x="539552" y="4365104"/>
            <a:ext cx="8377977" cy="1737921"/>
          </a:xfrm>
          <a:prstGeom prst="rect">
            <a:avLst/>
          </a:prstGeom>
        </p:spPr>
      </p:pic>
      <p:sp>
        <p:nvSpPr>
          <p:cNvPr id="5"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62</a:t>
            </a:fld>
            <a:endParaRPr lang="en-US" altLang="zh-CN" dirty="0"/>
          </a:p>
        </p:txBody>
      </p:sp>
    </p:spTree>
    <p:extLst>
      <p:ext uri="{BB962C8B-B14F-4D97-AF65-F5344CB8AC3E}">
        <p14:creationId xmlns:p14="http://schemas.microsoft.com/office/powerpoint/2010/main" val="765240914"/>
      </p:ext>
    </p:extLst>
  </p:cSld>
  <p:clrMapOvr>
    <a:masterClrMapping/>
  </p:clrMapOvr>
  <p:transition spd="slow">
    <p:wip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solidFill>
                  <a:srgbClr val="0000FF"/>
                </a:solidFill>
                <a:latin typeface="华文新魏"/>
                <a:cs typeface="华文新魏"/>
              </a:rPr>
              <a:t>最短查找时间优先</a:t>
            </a:r>
            <a:r>
              <a:rPr kumimoji="1" lang="zh-CN" altLang="en-US" dirty="0">
                <a:solidFill>
                  <a:srgbClr val="0000FF"/>
                </a:solidFill>
                <a:latin typeface="华文新魏"/>
                <a:cs typeface="华文新魏"/>
              </a:rPr>
              <a:t>（</a:t>
            </a:r>
            <a:r>
              <a:rPr lang="en-US" altLang="zh-CN" dirty="0">
                <a:solidFill>
                  <a:srgbClr val="008000"/>
                </a:solidFill>
                <a:latin typeface="华文新魏" charset="0"/>
                <a:ea typeface="华文新魏" charset="0"/>
                <a:cs typeface="华文新魏" charset="0"/>
              </a:rPr>
              <a:t>150</a:t>
            </a:r>
            <a:r>
              <a:rPr lang="zh-CN" altLang="zh-CN" dirty="0">
                <a:solidFill>
                  <a:srgbClr val="008000"/>
                </a:solidFill>
                <a:latin typeface="华文新魏" charset="0"/>
                <a:ea typeface="华文新魏" charset="0"/>
                <a:cs typeface="华文新魏" charset="0"/>
              </a:rPr>
              <a:t>，</a:t>
            </a:r>
            <a:r>
              <a:rPr lang="en-US" altLang="zh-CN" dirty="0">
                <a:solidFill>
                  <a:srgbClr val="008000"/>
                </a:solidFill>
                <a:latin typeface="华文新魏" charset="0"/>
                <a:ea typeface="华文新魏" charset="0"/>
                <a:cs typeface="华文新魏" charset="0"/>
              </a:rPr>
              <a:t>30</a:t>
            </a:r>
            <a:r>
              <a:rPr lang="zh-CN" altLang="zh-CN" dirty="0">
                <a:solidFill>
                  <a:srgbClr val="008000"/>
                </a:solidFill>
                <a:latin typeface="华文新魏" charset="0"/>
                <a:ea typeface="华文新魏" charset="0"/>
                <a:cs typeface="华文新魏" charset="0"/>
              </a:rPr>
              <a:t>，</a:t>
            </a:r>
            <a:r>
              <a:rPr lang="en-US" altLang="zh-CN" dirty="0">
                <a:solidFill>
                  <a:srgbClr val="008000"/>
                </a:solidFill>
                <a:latin typeface="华文新魏" charset="0"/>
                <a:ea typeface="华文新魏" charset="0"/>
                <a:cs typeface="华文新魏" charset="0"/>
              </a:rPr>
              <a:t>190</a:t>
            </a:r>
            <a:r>
              <a:rPr lang="zh-CN" altLang="zh-CN" dirty="0">
                <a:solidFill>
                  <a:srgbClr val="008000"/>
                </a:solidFill>
                <a:latin typeface="华文新魏" charset="0"/>
                <a:ea typeface="华文新魏" charset="0"/>
                <a:cs typeface="华文新魏" charset="0"/>
              </a:rPr>
              <a:t>，</a:t>
            </a:r>
            <a:r>
              <a:rPr lang="en-US" altLang="zh-CN" dirty="0">
                <a:solidFill>
                  <a:srgbClr val="008000"/>
                </a:solidFill>
                <a:latin typeface="华文新魏" charset="0"/>
                <a:ea typeface="华文新魏" charset="0"/>
                <a:cs typeface="华文新魏" charset="0"/>
              </a:rPr>
              <a:t>20</a:t>
            </a:r>
            <a:r>
              <a:rPr lang="zh-CN" altLang="zh-CN" dirty="0">
                <a:solidFill>
                  <a:srgbClr val="008000"/>
                </a:solidFill>
                <a:latin typeface="华文新魏" charset="0"/>
                <a:ea typeface="华文新魏" charset="0"/>
                <a:cs typeface="华文新魏" charset="0"/>
              </a:rPr>
              <a:t>，</a:t>
            </a:r>
            <a:r>
              <a:rPr lang="en-US" altLang="zh-CN" dirty="0">
                <a:solidFill>
                  <a:srgbClr val="008000"/>
                </a:solidFill>
                <a:latin typeface="华文新魏" charset="0"/>
                <a:ea typeface="华文新魏" charset="0"/>
                <a:cs typeface="华文新魏" charset="0"/>
              </a:rPr>
              <a:t>100</a:t>
            </a:r>
            <a:r>
              <a:rPr lang="zh-CN" altLang="zh-CN" dirty="0">
                <a:solidFill>
                  <a:srgbClr val="008000"/>
                </a:solidFill>
                <a:latin typeface="华文新魏" charset="0"/>
                <a:ea typeface="华文新魏" charset="0"/>
                <a:cs typeface="华文新魏" charset="0"/>
              </a:rPr>
              <a:t>，</a:t>
            </a:r>
            <a:r>
              <a:rPr lang="en-US" altLang="zh-CN" dirty="0">
                <a:solidFill>
                  <a:srgbClr val="008000"/>
                </a:solidFill>
                <a:latin typeface="华文新魏" charset="0"/>
                <a:ea typeface="华文新魏" charset="0"/>
                <a:cs typeface="华文新魏" charset="0"/>
              </a:rPr>
              <a:t>55</a:t>
            </a:r>
            <a:r>
              <a:rPr lang="zh-CN" altLang="zh-CN" dirty="0">
                <a:solidFill>
                  <a:srgbClr val="008000"/>
                </a:solidFill>
                <a:latin typeface="华文新魏" charset="0"/>
                <a:ea typeface="华文新魏" charset="0"/>
                <a:cs typeface="华文新魏" charset="0"/>
              </a:rPr>
              <a:t>，</a:t>
            </a:r>
            <a:r>
              <a:rPr lang="en-US" altLang="zh-CN" dirty="0">
                <a:solidFill>
                  <a:srgbClr val="008000"/>
                </a:solidFill>
                <a:latin typeface="华文新魏" charset="0"/>
                <a:ea typeface="华文新魏" charset="0"/>
                <a:cs typeface="华文新魏" charset="0"/>
              </a:rPr>
              <a:t>90</a:t>
            </a:r>
            <a:r>
              <a:rPr kumimoji="1" lang="zh-CN" altLang="en-US" dirty="0">
                <a:solidFill>
                  <a:srgbClr val="0000FF"/>
                </a:solidFill>
                <a:latin typeface="华文新魏"/>
                <a:cs typeface="华文新魏"/>
              </a:rPr>
              <a:t>）</a:t>
            </a:r>
            <a:endParaRPr lang="en-US" altLang="zh-CN" dirty="0">
              <a:solidFill>
                <a:srgbClr val="0000FF"/>
              </a:solidFill>
              <a:latin typeface="华文新魏"/>
              <a:cs typeface="华文新魏"/>
            </a:endParaRPr>
          </a:p>
          <a:p>
            <a:pPr lvl="1"/>
            <a:r>
              <a:rPr lang="zh-CN" altLang="zh-CN" dirty="0"/>
              <a:t>考虑</a:t>
            </a:r>
            <a:r>
              <a:rPr lang="en-US" altLang="zh-CN" dirty="0"/>
              <a:t> I/O </a:t>
            </a:r>
            <a:r>
              <a:rPr lang="zh-CN" altLang="zh-CN" dirty="0"/>
              <a:t>请求之间的区别，先执行</a:t>
            </a:r>
            <a:r>
              <a:rPr lang="zh-CN" altLang="zh-CN" dirty="0">
                <a:solidFill>
                  <a:srgbClr val="FF0000"/>
                </a:solidFill>
              </a:rPr>
              <a:t>查找时间最短</a:t>
            </a:r>
            <a:r>
              <a:rPr lang="zh-CN" altLang="zh-CN" dirty="0"/>
              <a:t>的请求</a:t>
            </a:r>
            <a:endParaRPr lang="en-US" altLang="zh-CN" dirty="0"/>
          </a:p>
          <a:p>
            <a:pPr lvl="1"/>
            <a:r>
              <a:rPr lang="zh-CN" altLang="zh-CN" dirty="0"/>
              <a:t>与</a:t>
            </a:r>
            <a:r>
              <a:rPr lang="en-US" altLang="zh-CN" dirty="0"/>
              <a:t>FIFO </a:t>
            </a:r>
            <a:r>
              <a:rPr lang="zh-CN" altLang="zh-CN" dirty="0"/>
              <a:t>算法相比有较好寻道性能</a:t>
            </a:r>
            <a:endParaRPr lang="en-US" altLang="zh-CN" dirty="0"/>
          </a:p>
          <a:p>
            <a:pPr lvl="1"/>
            <a:r>
              <a:rPr lang="zh-CN" altLang="zh-CN" dirty="0">
                <a:solidFill>
                  <a:srgbClr val="FF0000"/>
                </a:solidFill>
              </a:rPr>
              <a:t>存在</a:t>
            </a:r>
            <a:r>
              <a:rPr lang="en-US" altLang="zh-CN" dirty="0">
                <a:solidFill>
                  <a:srgbClr val="FF0000"/>
                </a:solidFill>
              </a:rPr>
              <a:t>“</a:t>
            </a:r>
            <a:r>
              <a:rPr lang="zh-CN" altLang="zh-CN" dirty="0">
                <a:solidFill>
                  <a:srgbClr val="FF0000"/>
                </a:solidFill>
              </a:rPr>
              <a:t>饥饿</a:t>
            </a:r>
            <a:r>
              <a:rPr lang="en-US" altLang="zh-CN" dirty="0">
                <a:solidFill>
                  <a:srgbClr val="FF0000"/>
                </a:solidFill>
              </a:rPr>
              <a:t>”</a:t>
            </a:r>
            <a:r>
              <a:rPr lang="zh-CN" altLang="zh-CN" dirty="0">
                <a:solidFill>
                  <a:srgbClr val="FF0000"/>
                </a:solidFill>
              </a:rPr>
              <a:t>现象</a:t>
            </a:r>
            <a:endParaRPr lang="en-US" altLang="zh-CN" dirty="0">
              <a:solidFill>
                <a:srgbClr val="FF0000"/>
              </a:solidFill>
            </a:endParaRPr>
          </a:p>
          <a:p>
            <a:pPr lvl="2"/>
            <a:r>
              <a:rPr lang="zh-CN" altLang="zh-CN" dirty="0">
                <a:latin typeface="华文新魏"/>
                <a:ea typeface="华文新魏"/>
                <a:cs typeface="华文新魏"/>
              </a:rPr>
              <a:t>随着靠近当前磁头位置读写请求的不断到来，到来时间早但距离当前磁头位置较远的</a:t>
            </a:r>
            <a:r>
              <a:rPr lang="en-US" altLang="zh-CN" dirty="0">
                <a:latin typeface="华文新魏"/>
                <a:ea typeface="华文新魏"/>
                <a:cs typeface="华文新魏"/>
              </a:rPr>
              <a:t>I/O</a:t>
            </a:r>
            <a:r>
              <a:rPr lang="zh-CN" altLang="zh-CN" dirty="0">
                <a:latin typeface="华文新魏"/>
                <a:ea typeface="华文新魏"/>
                <a:cs typeface="华文新魏"/>
              </a:rPr>
              <a:t>请求服务</a:t>
            </a:r>
            <a:r>
              <a:rPr lang="zh-CN" altLang="zh-CN" dirty="0">
                <a:solidFill>
                  <a:srgbClr val="FF0000"/>
                </a:solidFill>
                <a:latin typeface="华文新魏"/>
                <a:ea typeface="华文新魏"/>
                <a:cs typeface="华文新魏"/>
              </a:rPr>
              <a:t>被无限期地推迟</a:t>
            </a:r>
            <a:r>
              <a:rPr lang="zh-CN" altLang="zh-CN" dirty="0">
                <a:latin typeface="华文新魏"/>
                <a:ea typeface="华文新魏"/>
                <a:cs typeface="华文新魏"/>
              </a:rPr>
              <a:t> </a:t>
            </a:r>
            <a:endParaRPr lang="en-US" altLang="zh-CN" dirty="0">
              <a:latin typeface="华文新魏"/>
              <a:ea typeface="华文新魏"/>
              <a:cs typeface="华文新魏"/>
            </a:endParaRPr>
          </a:p>
          <a:p>
            <a:pPr lvl="1"/>
            <a:r>
              <a:rPr lang="zh-CN" altLang="zh-CN" dirty="0"/>
              <a:t>移动臂移动柱面总数</a:t>
            </a:r>
            <a:endParaRPr lang="en-US" altLang="zh-CN" dirty="0"/>
          </a:p>
          <a:p>
            <a:pPr lvl="2"/>
            <a:r>
              <a:rPr lang="en-US" altLang="zh-CN" dirty="0">
                <a:latin typeface="华文新魏"/>
                <a:ea typeface="华文新魏"/>
                <a:cs typeface="华文新魏"/>
              </a:rPr>
              <a:t>(55-50)+(55-30)+(30-20)+(90-20)+(100-90)+(150-100)+(190-150)=210</a:t>
            </a:r>
            <a:r>
              <a:rPr lang="zh-CN" altLang="zh-CN" dirty="0">
                <a:latin typeface="华文新魏"/>
                <a:ea typeface="华文新魏"/>
                <a:cs typeface="华文新魏"/>
              </a:rPr>
              <a:t> </a:t>
            </a:r>
            <a:endParaRPr lang="zh-CN" altLang="en-US" dirty="0">
              <a:latin typeface="华文新魏"/>
              <a:ea typeface="华文新魏"/>
              <a:cs typeface="华文新魏"/>
            </a:endParaRPr>
          </a:p>
          <a:p>
            <a:endParaRPr kumimoji="1" lang="zh-CN" altLang="en-US" dirty="0">
              <a:latin typeface="华文新魏"/>
              <a:cs typeface="华文新魏"/>
            </a:endParaRPr>
          </a:p>
        </p:txBody>
      </p:sp>
      <p:pic>
        <p:nvPicPr>
          <p:cNvPr id="3" name="图片 2"/>
          <p:cNvPicPr>
            <a:picLocks noChangeAspect="1"/>
          </p:cNvPicPr>
          <p:nvPr/>
        </p:nvPicPr>
        <p:blipFill>
          <a:blip r:embed="rId2"/>
          <a:stretch>
            <a:fillRect/>
          </a:stretch>
        </p:blipFill>
        <p:spPr>
          <a:xfrm>
            <a:off x="1019678" y="4869160"/>
            <a:ext cx="7093462" cy="1473380"/>
          </a:xfrm>
          <a:prstGeom prst="rect">
            <a:avLst/>
          </a:prstGeom>
        </p:spPr>
      </p:pic>
      <p:sp>
        <p:nvSpPr>
          <p:cNvPr id="4" name="标题 3"/>
          <p:cNvSpPr>
            <a:spLocks noGrp="1"/>
          </p:cNvSpPr>
          <p:nvPr>
            <p:ph type="title"/>
          </p:nvPr>
        </p:nvSpPr>
        <p:spPr/>
        <p:txBody>
          <a:bodyPr/>
          <a:lstStyle/>
          <a:p>
            <a:r>
              <a:rPr lang="zh-CN" altLang="en-US" dirty="0">
                <a:latin typeface="华文新魏" charset="0"/>
                <a:ea typeface="华文新魏" charset="0"/>
                <a:cs typeface="华文新魏" charset="0"/>
              </a:rPr>
              <a:t>移臂调度有若干策略举例 </a:t>
            </a:r>
            <a:endParaRPr kumimoji="1" lang="zh-CN" altLang="en-US" dirty="0"/>
          </a:p>
        </p:txBody>
      </p:sp>
      <p:sp>
        <p:nvSpPr>
          <p:cNvPr id="5"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63</a:t>
            </a:fld>
            <a:endParaRPr lang="en-US" altLang="zh-CN" dirty="0"/>
          </a:p>
        </p:txBody>
      </p:sp>
    </p:spTree>
    <p:extLst>
      <p:ext uri="{BB962C8B-B14F-4D97-AF65-F5344CB8AC3E}">
        <p14:creationId xmlns:p14="http://schemas.microsoft.com/office/powerpoint/2010/main" val="1420024967"/>
      </p:ext>
    </p:extLst>
  </p:cSld>
  <p:clrMapOvr>
    <a:masterClrMapping/>
  </p:clrMapOvr>
  <p:transition spd="slow">
    <p:wip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移臂调度有若干策略举例 </a:t>
            </a:r>
            <a:endParaRPr kumimoji="1" lang="zh-CN" altLang="en-US" dirty="0"/>
          </a:p>
        </p:txBody>
      </p:sp>
      <p:sp>
        <p:nvSpPr>
          <p:cNvPr id="3" name="内容占位符 2"/>
          <p:cNvSpPr>
            <a:spLocks noGrp="1"/>
          </p:cNvSpPr>
          <p:nvPr>
            <p:ph idx="1"/>
          </p:nvPr>
        </p:nvSpPr>
        <p:spPr/>
        <p:txBody>
          <a:bodyPr/>
          <a:lstStyle/>
          <a:p>
            <a:r>
              <a:rPr lang="zh-CN" altLang="en-US" dirty="0">
                <a:solidFill>
                  <a:srgbClr val="0000FF"/>
                </a:solidFill>
                <a:latin typeface="华文新魏"/>
                <a:cs typeface="华文新魏"/>
              </a:rPr>
              <a:t>扫描算法 </a:t>
            </a:r>
            <a:r>
              <a:rPr kumimoji="1" lang="zh-CN" altLang="en-US" dirty="0">
                <a:solidFill>
                  <a:srgbClr val="0000FF"/>
                </a:solidFill>
                <a:latin typeface="华文新魏"/>
                <a:cs typeface="华文新魏"/>
              </a:rPr>
              <a:t>（</a:t>
            </a:r>
            <a:r>
              <a:rPr lang="en-US" altLang="zh-CN" dirty="0">
                <a:solidFill>
                  <a:srgbClr val="008000"/>
                </a:solidFill>
                <a:latin typeface="华文新魏" charset="0"/>
                <a:ea typeface="华文新魏" charset="0"/>
                <a:cs typeface="华文新魏" charset="0"/>
              </a:rPr>
              <a:t>150</a:t>
            </a:r>
            <a:r>
              <a:rPr lang="zh-CN" altLang="zh-CN" dirty="0">
                <a:solidFill>
                  <a:srgbClr val="008000"/>
                </a:solidFill>
                <a:latin typeface="华文新魏" charset="0"/>
                <a:ea typeface="华文新魏" charset="0"/>
                <a:cs typeface="华文新魏" charset="0"/>
              </a:rPr>
              <a:t>，</a:t>
            </a:r>
            <a:r>
              <a:rPr lang="en-US" altLang="zh-CN" dirty="0">
                <a:solidFill>
                  <a:srgbClr val="008000"/>
                </a:solidFill>
                <a:latin typeface="华文新魏" charset="0"/>
                <a:ea typeface="华文新魏" charset="0"/>
                <a:cs typeface="华文新魏" charset="0"/>
              </a:rPr>
              <a:t>30</a:t>
            </a:r>
            <a:r>
              <a:rPr lang="zh-CN" altLang="zh-CN" dirty="0">
                <a:solidFill>
                  <a:srgbClr val="008000"/>
                </a:solidFill>
                <a:latin typeface="华文新魏" charset="0"/>
                <a:ea typeface="华文新魏" charset="0"/>
                <a:cs typeface="华文新魏" charset="0"/>
              </a:rPr>
              <a:t>，</a:t>
            </a:r>
            <a:r>
              <a:rPr lang="en-US" altLang="zh-CN" dirty="0">
                <a:solidFill>
                  <a:srgbClr val="008000"/>
                </a:solidFill>
                <a:latin typeface="华文新魏" charset="0"/>
                <a:ea typeface="华文新魏" charset="0"/>
                <a:cs typeface="华文新魏" charset="0"/>
              </a:rPr>
              <a:t>190</a:t>
            </a:r>
            <a:r>
              <a:rPr lang="zh-CN" altLang="zh-CN" dirty="0">
                <a:solidFill>
                  <a:srgbClr val="008000"/>
                </a:solidFill>
                <a:latin typeface="华文新魏" charset="0"/>
                <a:ea typeface="华文新魏" charset="0"/>
                <a:cs typeface="华文新魏" charset="0"/>
              </a:rPr>
              <a:t>，</a:t>
            </a:r>
            <a:r>
              <a:rPr lang="en-US" altLang="zh-CN" dirty="0">
                <a:solidFill>
                  <a:srgbClr val="008000"/>
                </a:solidFill>
                <a:latin typeface="华文新魏" charset="0"/>
                <a:ea typeface="华文新魏" charset="0"/>
                <a:cs typeface="华文新魏" charset="0"/>
              </a:rPr>
              <a:t>20</a:t>
            </a:r>
            <a:r>
              <a:rPr lang="zh-CN" altLang="zh-CN" dirty="0">
                <a:solidFill>
                  <a:srgbClr val="008000"/>
                </a:solidFill>
                <a:latin typeface="华文新魏" charset="0"/>
                <a:ea typeface="华文新魏" charset="0"/>
                <a:cs typeface="华文新魏" charset="0"/>
              </a:rPr>
              <a:t>，</a:t>
            </a:r>
            <a:r>
              <a:rPr lang="en-US" altLang="zh-CN" dirty="0">
                <a:solidFill>
                  <a:srgbClr val="008000"/>
                </a:solidFill>
                <a:latin typeface="华文新魏" charset="0"/>
                <a:ea typeface="华文新魏" charset="0"/>
                <a:cs typeface="华文新魏" charset="0"/>
              </a:rPr>
              <a:t>100</a:t>
            </a:r>
            <a:r>
              <a:rPr lang="zh-CN" altLang="zh-CN" dirty="0">
                <a:solidFill>
                  <a:srgbClr val="008000"/>
                </a:solidFill>
                <a:latin typeface="华文新魏" charset="0"/>
                <a:ea typeface="华文新魏" charset="0"/>
                <a:cs typeface="华文新魏" charset="0"/>
              </a:rPr>
              <a:t>，</a:t>
            </a:r>
            <a:r>
              <a:rPr lang="en-US" altLang="zh-CN" dirty="0">
                <a:solidFill>
                  <a:srgbClr val="008000"/>
                </a:solidFill>
                <a:latin typeface="华文新魏" charset="0"/>
                <a:ea typeface="华文新魏" charset="0"/>
                <a:cs typeface="华文新魏" charset="0"/>
              </a:rPr>
              <a:t>55</a:t>
            </a:r>
            <a:r>
              <a:rPr lang="zh-CN" altLang="zh-CN" dirty="0">
                <a:solidFill>
                  <a:srgbClr val="008000"/>
                </a:solidFill>
                <a:latin typeface="华文新魏" charset="0"/>
                <a:ea typeface="华文新魏" charset="0"/>
                <a:cs typeface="华文新魏" charset="0"/>
              </a:rPr>
              <a:t>，</a:t>
            </a:r>
            <a:r>
              <a:rPr lang="en-US" altLang="zh-CN" dirty="0">
                <a:solidFill>
                  <a:srgbClr val="008000"/>
                </a:solidFill>
                <a:latin typeface="华文新魏" charset="0"/>
                <a:ea typeface="华文新魏" charset="0"/>
                <a:cs typeface="华文新魏" charset="0"/>
              </a:rPr>
              <a:t>90</a:t>
            </a:r>
            <a:r>
              <a:rPr kumimoji="1" lang="zh-CN" altLang="en-US" dirty="0">
                <a:solidFill>
                  <a:srgbClr val="0000FF"/>
                </a:solidFill>
                <a:latin typeface="华文新魏"/>
                <a:cs typeface="华文新魏"/>
              </a:rPr>
              <a:t>）</a:t>
            </a:r>
            <a:endParaRPr lang="en-US" altLang="zh-CN" dirty="0">
              <a:solidFill>
                <a:srgbClr val="0000FF"/>
              </a:solidFill>
              <a:latin typeface="华文新魏"/>
              <a:cs typeface="华文新魏"/>
            </a:endParaRPr>
          </a:p>
          <a:p>
            <a:pPr lvl="1"/>
            <a:r>
              <a:rPr lang="zh-CN" altLang="en-US" dirty="0"/>
              <a:t>磁盘臂每次</a:t>
            </a:r>
            <a:r>
              <a:rPr lang="zh-CN" altLang="en-US" dirty="0">
                <a:solidFill>
                  <a:srgbClr val="FF0000"/>
                </a:solidFill>
              </a:rPr>
              <a:t>沿一个方向移动</a:t>
            </a:r>
            <a:r>
              <a:rPr lang="zh-CN" altLang="en-US" dirty="0"/>
              <a:t>，扫过所有柱面，</a:t>
            </a:r>
            <a:r>
              <a:rPr lang="zh-CN" altLang="en-US" dirty="0">
                <a:solidFill>
                  <a:srgbClr val="FF0000"/>
                </a:solidFill>
              </a:rPr>
              <a:t>遇到最近的</a:t>
            </a:r>
            <a:r>
              <a:rPr lang="en-US" altLang="zh-CN" dirty="0">
                <a:solidFill>
                  <a:srgbClr val="FF0000"/>
                </a:solidFill>
              </a:rPr>
              <a:t>I/O</a:t>
            </a:r>
            <a:r>
              <a:rPr lang="zh-CN" altLang="en-US" dirty="0">
                <a:solidFill>
                  <a:srgbClr val="FF0000"/>
                </a:solidFill>
              </a:rPr>
              <a:t>请求</a:t>
            </a:r>
            <a:r>
              <a:rPr lang="zh-CN" altLang="en-US" dirty="0"/>
              <a:t>便进行处理</a:t>
            </a:r>
            <a:endParaRPr lang="en-US" altLang="zh-CN" dirty="0"/>
          </a:p>
          <a:p>
            <a:pPr lvl="1"/>
            <a:r>
              <a:rPr lang="zh-CN" altLang="en-US" dirty="0"/>
              <a:t>直到最后一个柱面后，再向</a:t>
            </a:r>
            <a:r>
              <a:rPr lang="zh-CN" altLang="en-US" dirty="0">
                <a:solidFill>
                  <a:srgbClr val="FF0000"/>
                </a:solidFill>
              </a:rPr>
              <a:t>相反方向移回</a:t>
            </a:r>
            <a:endParaRPr lang="en-US" altLang="zh-CN" dirty="0">
              <a:solidFill>
                <a:srgbClr val="FF0000"/>
              </a:solidFill>
            </a:endParaRPr>
          </a:p>
          <a:p>
            <a:pPr lvl="1"/>
            <a:r>
              <a:rPr lang="zh-CN" altLang="en-US" dirty="0"/>
              <a:t>扫描算法偏爱最</a:t>
            </a:r>
            <a:r>
              <a:rPr lang="zh-CN" altLang="en-US" dirty="0">
                <a:solidFill>
                  <a:srgbClr val="0000FF"/>
                </a:solidFill>
              </a:rPr>
              <a:t>接近里面</a:t>
            </a:r>
            <a:r>
              <a:rPr lang="zh-CN" altLang="en-US" dirty="0"/>
              <a:t>或</a:t>
            </a:r>
            <a:r>
              <a:rPr lang="zh-CN" altLang="en-US" dirty="0">
                <a:solidFill>
                  <a:srgbClr val="0000FF"/>
                </a:solidFill>
              </a:rPr>
              <a:t>靠近外面</a:t>
            </a:r>
            <a:r>
              <a:rPr lang="zh-CN" altLang="en-US" dirty="0"/>
              <a:t>的请求</a:t>
            </a:r>
            <a:endParaRPr lang="en-US" altLang="zh-CN" dirty="0"/>
          </a:p>
          <a:p>
            <a:pPr lvl="1"/>
            <a:r>
              <a:rPr lang="zh-CN" altLang="zh-CN" dirty="0"/>
              <a:t>移动臂移动柱面总数</a:t>
            </a:r>
            <a:endParaRPr lang="en-US" altLang="zh-CN" dirty="0"/>
          </a:p>
          <a:p>
            <a:pPr lvl="2"/>
            <a:r>
              <a:rPr lang="en-US" altLang="zh-CN" dirty="0">
                <a:latin typeface="华文新魏"/>
                <a:ea typeface="华文新魏"/>
                <a:cs typeface="华文新魏"/>
              </a:rPr>
              <a:t>(55-50)+(90-55)+(100-90)+(150-100)+(190-150)+(199-190)+(199-30)+(30-20)=328</a:t>
            </a:r>
            <a:r>
              <a:rPr lang="zh-CN" altLang="zh-CN" dirty="0">
                <a:latin typeface="华文新魏"/>
                <a:ea typeface="华文新魏"/>
                <a:cs typeface="华文新魏"/>
              </a:rPr>
              <a:t> </a:t>
            </a:r>
            <a:endParaRPr lang="zh-CN" altLang="en-US" dirty="0">
              <a:latin typeface="华文新魏"/>
              <a:ea typeface="华文新魏"/>
              <a:cs typeface="华文新魏"/>
            </a:endParaRPr>
          </a:p>
          <a:p>
            <a:endParaRPr kumimoji="1" lang="zh-CN" altLang="en-US" dirty="0">
              <a:latin typeface="华文新魏"/>
              <a:cs typeface="华文新魏"/>
            </a:endParaRPr>
          </a:p>
        </p:txBody>
      </p:sp>
      <p:pic>
        <p:nvPicPr>
          <p:cNvPr id="4" name="图片 3"/>
          <p:cNvPicPr>
            <a:picLocks noChangeAspect="1"/>
          </p:cNvPicPr>
          <p:nvPr/>
        </p:nvPicPr>
        <p:blipFill>
          <a:blip r:embed="rId2"/>
          <a:stretch>
            <a:fillRect/>
          </a:stretch>
        </p:blipFill>
        <p:spPr>
          <a:xfrm>
            <a:off x="971600" y="4509120"/>
            <a:ext cx="7483689" cy="1728192"/>
          </a:xfrm>
          <a:prstGeom prst="rect">
            <a:avLst/>
          </a:prstGeom>
        </p:spPr>
      </p:pic>
      <p:sp>
        <p:nvSpPr>
          <p:cNvPr id="5"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64</a:t>
            </a:fld>
            <a:endParaRPr lang="en-US" altLang="zh-CN" dirty="0"/>
          </a:p>
        </p:txBody>
      </p:sp>
    </p:spTree>
    <p:extLst>
      <p:ext uri="{BB962C8B-B14F-4D97-AF65-F5344CB8AC3E}">
        <p14:creationId xmlns:p14="http://schemas.microsoft.com/office/powerpoint/2010/main" val="526555680"/>
      </p:ext>
    </p:extLst>
  </p:cSld>
  <p:clrMapOvr>
    <a:masterClrMapping/>
  </p:clrMapOvr>
  <p:transition spd="slow">
    <p:wip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solidFill>
                  <a:srgbClr val="0000FF"/>
                </a:solidFill>
                <a:latin typeface="华文新魏"/>
                <a:cs typeface="华文新魏"/>
              </a:rPr>
              <a:t>分步扫描算法</a:t>
            </a:r>
            <a:endParaRPr lang="en-US" altLang="zh-CN" dirty="0">
              <a:solidFill>
                <a:srgbClr val="0000FF"/>
              </a:solidFill>
              <a:latin typeface="华文新魏"/>
              <a:cs typeface="华文新魏"/>
            </a:endParaRPr>
          </a:p>
          <a:p>
            <a:pPr lvl="1"/>
            <a:r>
              <a:rPr lang="zh-CN" altLang="en-US" dirty="0"/>
              <a:t>算法背景</a:t>
            </a:r>
            <a:endParaRPr lang="en-US" altLang="zh-CN" dirty="0"/>
          </a:p>
          <a:p>
            <a:pPr lvl="2"/>
            <a:r>
              <a:rPr lang="zh-CN" altLang="zh-CN" dirty="0">
                <a:latin typeface="华文新魏"/>
                <a:ea typeface="华文新魏"/>
                <a:cs typeface="华文新魏"/>
              </a:rPr>
              <a:t>进程</a:t>
            </a:r>
            <a:r>
              <a:rPr lang="zh-CN" altLang="zh-CN" dirty="0">
                <a:solidFill>
                  <a:srgbClr val="FF0000"/>
                </a:solidFill>
                <a:latin typeface="华文新魏"/>
                <a:ea typeface="华文新魏"/>
                <a:cs typeface="华文新魏"/>
              </a:rPr>
              <a:t>重复请求访问同一柱面</a:t>
            </a:r>
            <a:r>
              <a:rPr lang="zh-CN" altLang="zh-CN" dirty="0">
                <a:latin typeface="华文新魏"/>
                <a:ea typeface="华文新魏"/>
                <a:cs typeface="华文新魏"/>
              </a:rPr>
              <a:t>会垄断设备，造成</a:t>
            </a:r>
            <a:r>
              <a:rPr lang="en-US" altLang="zh-CN" dirty="0">
                <a:latin typeface="华文新魏"/>
                <a:ea typeface="华文新魏"/>
                <a:cs typeface="华文新魏"/>
              </a:rPr>
              <a:t>“</a:t>
            </a:r>
            <a:r>
              <a:rPr lang="zh-CN" altLang="zh-CN" dirty="0">
                <a:solidFill>
                  <a:srgbClr val="0000FF"/>
                </a:solidFill>
                <a:latin typeface="华文新魏"/>
                <a:ea typeface="华文新魏"/>
                <a:cs typeface="华文新魏"/>
              </a:rPr>
              <a:t>磁臂粘性</a:t>
            </a:r>
            <a:r>
              <a:rPr lang="en-US" altLang="zh-CN" dirty="0">
                <a:latin typeface="华文新魏"/>
                <a:ea typeface="华文新魏"/>
                <a:cs typeface="华文新魏"/>
              </a:rPr>
              <a:t>”</a:t>
            </a:r>
            <a:r>
              <a:rPr lang="zh-CN" altLang="zh-CN" dirty="0">
                <a:latin typeface="华文新魏"/>
                <a:ea typeface="华文新魏"/>
                <a:cs typeface="华文新魏"/>
              </a:rPr>
              <a:t>，</a:t>
            </a:r>
            <a:r>
              <a:rPr lang="zh-CN" altLang="en-US" dirty="0">
                <a:latin typeface="华文新魏"/>
                <a:ea typeface="华文新魏"/>
                <a:cs typeface="华文新魏"/>
              </a:rPr>
              <a:t>导致</a:t>
            </a:r>
            <a:r>
              <a:rPr lang="zh-CN" altLang="zh-CN" dirty="0">
                <a:latin typeface="华文新魏"/>
                <a:ea typeface="华文新魏"/>
                <a:cs typeface="华文新魏"/>
              </a:rPr>
              <a:t>其他柱面访问请求长时间得不到服务</a:t>
            </a:r>
            <a:endParaRPr lang="en-US" altLang="zh-CN" dirty="0">
              <a:latin typeface="华文新魏"/>
              <a:ea typeface="华文新魏"/>
              <a:cs typeface="华文新魏"/>
            </a:endParaRPr>
          </a:p>
          <a:p>
            <a:pPr lvl="1"/>
            <a:r>
              <a:rPr lang="zh-CN" altLang="en-US" dirty="0"/>
              <a:t>算法思路</a:t>
            </a:r>
            <a:endParaRPr lang="en-US" altLang="zh-CN" dirty="0"/>
          </a:p>
          <a:p>
            <a:pPr lvl="2"/>
            <a:r>
              <a:rPr lang="zh-CN" altLang="zh-CN" dirty="0">
                <a:latin typeface="华文新魏"/>
                <a:ea typeface="华文新魏"/>
                <a:cs typeface="华文新魏"/>
              </a:rPr>
              <a:t>将</a:t>
            </a:r>
            <a:r>
              <a:rPr lang="en-US" altLang="zh-CN" dirty="0">
                <a:latin typeface="华文新魏"/>
                <a:ea typeface="华文新魏"/>
                <a:cs typeface="华文新魏"/>
              </a:rPr>
              <a:t> I/O </a:t>
            </a:r>
            <a:r>
              <a:rPr lang="zh-CN" altLang="zh-CN" dirty="0">
                <a:latin typeface="华文新魏"/>
                <a:ea typeface="华文新魏"/>
                <a:cs typeface="华文新魏"/>
              </a:rPr>
              <a:t>请求分为长度为</a:t>
            </a:r>
            <a:r>
              <a:rPr lang="en-US" altLang="zh-CN" dirty="0">
                <a:solidFill>
                  <a:srgbClr val="008000"/>
                </a:solidFill>
                <a:latin typeface="华文新魏"/>
                <a:ea typeface="华文新魏"/>
                <a:cs typeface="华文新魏"/>
              </a:rPr>
              <a:t>N</a:t>
            </a:r>
            <a:r>
              <a:rPr lang="zh-CN" altLang="zh-CN" dirty="0">
                <a:latin typeface="华文新魏"/>
                <a:ea typeface="华文新魏"/>
                <a:cs typeface="华文新魏"/>
              </a:rPr>
              <a:t>的</a:t>
            </a:r>
            <a:r>
              <a:rPr lang="zh-CN" altLang="zh-CN" dirty="0">
                <a:solidFill>
                  <a:srgbClr val="0000FF"/>
                </a:solidFill>
                <a:latin typeface="华文新魏"/>
                <a:ea typeface="华文新魏"/>
                <a:cs typeface="华文新魏"/>
              </a:rPr>
              <a:t>子队列</a:t>
            </a:r>
            <a:r>
              <a:rPr lang="zh-CN" altLang="zh-CN" dirty="0">
                <a:latin typeface="华文新魏"/>
                <a:ea typeface="华文新魏"/>
                <a:cs typeface="华文新魏"/>
              </a:rPr>
              <a:t>，按</a:t>
            </a:r>
            <a:r>
              <a:rPr lang="en-US" altLang="zh-CN" dirty="0">
                <a:solidFill>
                  <a:srgbClr val="0000FF"/>
                </a:solidFill>
                <a:latin typeface="华文新魏"/>
                <a:ea typeface="华文新魏"/>
                <a:cs typeface="华文新魏"/>
              </a:rPr>
              <a:t>FIFO</a:t>
            </a:r>
            <a:r>
              <a:rPr lang="zh-CN" altLang="zh-CN" dirty="0">
                <a:solidFill>
                  <a:srgbClr val="0000FF"/>
                </a:solidFill>
                <a:latin typeface="华文新魏"/>
                <a:ea typeface="华文新魏"/>
                <a:cs typeface="华文新魏"/>
              </a:rPr>
              <a:t>算法</a:t>
            </a:r>
            <a:r>
              <a:rPr lang="zh-CN" altLang="zh-CN" dirty="0">
                <a:solidFill>
                  <a:srgbClr val="FF0000"/>
                </a:solidFill>
                <a:latin typeface="华文新魏"/>
                <a:ea typeface="华文新魏"/>
                <a:cs typeface="华文新魏"/>
              </a:rPr>
              <a:t>依次处理</a:t>
            </a:r>
            <a:r>
              <a:rPr lang="zh-CN" altLang="en-US" dirty="0">
                <a:solidFill>
                  <a:srgbClr val="FF0000"/>
                </a:solidFill>
                <a:latin typeface="华文新魏"/>
                <a:ea typeface="华文新魏"/>
                <a:cs typeface="华文新魏"/>
              </a:rPr>
              <a:t>各</a:t>
            </a:r>
            <a:r>
              <a:rPr lang="zh-CN" altLang="zh-CN" dirty="0">
                <a:solidFill>
                  <a:srgbClr val="FF0000"/>
                </a:solidFill>
                <a:latin typeface="华文新魏"/>
                <a:ea typeface="华文新魏"/>
                <a:cs typeface="华文新魏"/>
              </a:rPr>
              <a:t>子队列</a:t>
            </a:r>
            <a:endParaRPr lang="en-US" altLang="zh-CN" dirty="0">
              <a:solidFill>
                <a:srgbClr val="FF0000"/>
              </a:solidFill>
              <a:latin typeface="华文新魏"/>
              <a:ea typeface="华文新魏"/>
              <a:cs typeface="华文新魏"/>
            </a:endParaRPr>
          </a:p>
          <a:p>
            <a:pPr lvl="2"/>
            <a:r>
              <a:rPr lang="zh-CN" altLang="zh-CN" dirty="0">
                <a:latin typeface="华文新魏"/>
                <a:ea typeface="华文新魏"/>
                <a:cs typeface="华文新魏"/>
              </a:rPr>
              <a:t>每个</a:t>
            </a:r>
            <a:r>
              <a:rPr lang="zh-CN" altLang="zh-CN" dirty="0">
                <a:solidFill>
                  <a:srgbClr val="FF0000"/>
                </a:solidFill>
                <a:latin typeface="华文新魏"/>
                <a:ea typeface="华文新魏"/>
                <a:cs typeface="华文新魏"/>
              </a:rPr>
              <a:t>子队列</a:t>
            </a:r>
            <a:r>
              <a:rPr lang="zh-CN" altLang="en-US" dirty="0">
                <a:solidFill>
                  <a:srgbClr val="FF0000"/>
                </a:solidFill>
                <a:latin typeface="华文新魏"/>
                <a:ea typeface="华文新魏"/>
                <a:cs typeface="华文新魏"/>
              </a:rPr>
              <a:t>内</a:t>
            </a:r>
            <a:r>
              <a:rPr lang="zh-CN" altLang="zh-CN" dirty="0">
                <a:solidFill>
                  <a:srgbClr val="FF0000"/>
                </a:solidFill>
                <a:latin typeface="华文新魏"/>
                <a:ea typeface="华文新魏"/>
                <a:cs typeface="华文新魏"/>
              </a:rPr>
              <a:t>采用</a:t>
            </a:r>
            <a:r>
              <a:rPr lang="zh-CN" altLang="zh-CN" dirty="0">
                <a:solidFill>
                  <a:srgbClr val="0000FF"/>
                </a:solidFill>
                <a:latin typeface="华文新魏"/>
                <a:ea typeface="华文新魏"/>
                <a:cs typeface="华文新魏"/>
              </a:rPr>
              <a:t>扫描算法</a:t>
            </a:r>
            <a:r>
              <a:rPr lang="zh-CN" altLang="zh-CN" dirty="0">
                <a:latin typeface="华文新魏"/>
                <a:ea typeface="华文新魏"/>
                <a:cs typeface="华文新魏"/>
              </a:rPr>
              <a:t>，处理完一个后再服务下一个子队列</a:t>
            </a:r>
            <a:r>
              <a:rPr lang="zh-CN" altLang="en-US" dirty="0">
                <a:latin typeface="华文新魏"/>
                <a:ea typeface="华文新魏"/>
                <a:cs typeface="华文新魏"/>
              </a:rPr>
              <a:t>，</a:t>
            </a:r>
            <a:r>
              <a:rPr lang="zh-CN" altLang="zh-CN" dirty="0">
                <a:latin typeface="华文新魏"/>
                <a:ea typeface="华文新魏"/>
                <a:cs typeface="华文新魏"/>
              </a:rPr>
              <a:t>以避免出现磁臂粘住现象</a:t>
            </a:r>
            <a:endParaRPr lang="en-US" altLang="zh-CN" dirty="0">
              <a:latin typeface="华文新魏"/>
              <a:ea typeface="华文新魏"/>
              <a:cs typeface="华文新魏"/>
            </a:endParaRPr>
          </a:p>
          <a:p>
            <a:r>
              <a:rPr lang="zh-CN" altLang="en-US" dirty="0">
                <a:latin typeface="华文新魏"/>
                <a:cs typeface="华文新魏"/>
              </a:rPr>
              <a:t>算法特点</a:t>
            </a:r>
            <a:endParaRPr lang="en-US" altLang="zh-CN" dirty="0">
              <a:latin typeface="华文新魏"/>
              <a:cs typeface="华文新魏"/>
            </a:endParaRPr>
          </a:p>
          <a:p>
            <a:pPr lvl="1"/>
            <a:r>
              <a:rPr lang="zh-CN" altLang="zh-CN" dirty="0"/>
              <a:t>能保证每个</a:t>
            </a:r>
            <a:r>
              <a:rPr lang="en-US" altLang="zh-CN" dirty="0"/>
              <a:t>I/O</a:t>
            </a:r>
            <a:r>
              <a:rPr lang="zh-CN" altLang="zh-CN" dirty="0"/>
              <a:t>请求的等待时间不致太长</a:t>
            </a:r>
            <a:endParaRPr lang="en-US" altLang="zh-CN" dirty="0"/>
          </a:p>
          <a:p>
            <a:pPr lvl="2"/>
            <a:r>
              <a:rPr lang="zh-CN" altLang="zh-CN" dirty="0">
                <a:latin typeface="华文新魏"/>
                <a:ea typeface="华文新魏"/>
                <a:cs typeface="华文新魏"/>
              </a:rPr>
              <a:t>当</a:t>
            </a:r>
            <a:r>
              <a:rPr lang="en-US" altLang="zh-CN" dirty="0">
                <a:latin typeface="华文新魏"/>
                <a:ea typeface="华文新魏"/>
                <a:cs typeface="华文新魏"/>
              </a:rPr>
              <a:t> N </a:t>
            </a:r>
            <a:r>
              <a:rPr lang="zh-CN" altLang="zh-CN" dirty="0">
                <a:latin typeface="华文新魏"/>
                <a:ea typeface="华文新魏"/>
                <a:cs typeface="华文新魏"/>
              </a:rPr>
              <a:t>值很大时，接近于</a:t>
            </a:r>
            <a:r>
              <a:rPr lang="en-US" altLang="zh-CN" dirty="0">
                <a:latin typeface="华文新魏"/>
                <a:ea typeface="华文新魏"/>
                <a:cs typeface="华文新魏"/>
              </a:rPr>
              <a:t>“</a:t>
            </a:r>
            <a:r>
              <a:rPr lang="zh-CN" altLang="zh-CN" dirty="0">
                <a:latin typeface="华文新魏"/>
                <a:ea typeface="华文新魏"/>
                <a:cs typeface="华文新魏"/>
              </a:rPr>
              <a:t>扫描</a:t>
            </a:r>
            <a:r>
              <a:rPr lang="en-US" altLang="zh-CN" dirty="0">
                <a:latin typeface="华文新魏"/>
                <a:ea typeface="华文新魏"/>
                <a:cs typeface="华文新魏"/>
              </a:rPr>
              <a:t>”</a:t>
            </a:r>
            <a:r>
              <a:rPr lang="zh-CN" altLang="zh-CN" dirty="0">
                <a:latin typeface="华文新魏"/>
                <a:ea typeface="华文新魏"/>
                <a:cs typeface="华文新魏"/>
              </a:rPr>
              <a:t>算法性能</a:t>
            </a:r>
            <a:endParaRPr lang="en-US" altLang="zh-CN" dirty="0">
              <a:latin typeface="华文新魏"/>
              <a:ea typeface="华文新魏"/>
              <a:cs typeface="华文新魏"/>
            </a:endParaRPr>
          </a:p>
          <a:p>
            <a:pPr lvl="2"/>
            <a:r>
              <a:rPr lang="zh-CN" altLang="zh-CN" dirty="0">
                <a:latin typeface="华文新魏"/>
                <a:ea typeface="华文新魏"/>
                <a:cs typeface="华文新魏"/>
              </a:rPr>
              <a:t>当</a:t>
            </a:r>
            <a:r>
              <a:rPr lang="en-US" altLang="zh-CN" dirty="0">
                <a:latin typeface="华文新魏"/>
                <a:ea typeface="华文新魏"/>
                <a:cs typeface="华文新魏"/>
              </a:rPr>
              <a:t>N</a:t>
            </a:r>
            <a:r>
              <a:rPr lang="zh-CN" altLang="zh-CN" dirty="0">
                <a:latin typeface="华文新魏"/>
                <a:ea typeface="华文新魏"/>
                <a:cs typeface="华文新魏"/>
              </a:rPr>
              <a:t>＝１时，接近于</a:t>
            </a:r>
            <a:r>
              <a:rPr lang="en-US" altLang="zh-CN" dirty="0">
                <a:latin typeface="华文新魏"/>
                <a:ea typeface="华文新魏"/>
                <a:cs typeface="华文新魏"/>
              </a:rPr>
              <a:t> FIFO</a:t>
            </a:r>
            <a:r>
              <a:rPr lang="zh-CN" altLang="zh-CN" dirty="0">
                <a:latin typeface="华文新魏"/>
                <a:ea typeface="华文新魏"/>
                <a:cs typeface="华文新魏"/>
              </a:rPr>
              <a:t>算法性能</a:t>
            </a:r>
            <a:endParaRPr kumimoji="1" lang="zh-CN" altLang="en-US" dirty="0">
              <a:latin typeface="华文新魏"/>
              <a:cs typeface="华文新魏"/>
            </a:endParaRPr>
          </a:p>
        </p:txBody>
      </p:sp>
      <p:sp>
        <p:nvSpPr>
          <p:cNvPr id="3" name="标题 2"/>
          <p:cNvSpPr>
            <a:spLocks noGrp="1"/>
          </p:cNvSpPr>
          <p:nvPr>
            <p:ph type="title"/>
          </p:nvPr>
        </p:nvSpPr>
        <p:spPr/>
        <p:txBody>
          <a:bodyPr/>
          <a:lstStyle/>
          <a:p>
            <a:r>
              <a:rPr lang="zh-CN" altLang="en-US" dirty="0">
                <a:latin typeface="华文新魏" charset="0"/>
                <a:ea typeface="华文新魏" charset="0"/>
                <a:cs typeface="华文新魏" charset="0"/>
              </a:rPr>
              <a:t>移臂调度有若干策略举例 </a:t>
            </a: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65</a:t>
            </a:fld>
            <a:endParaRPr lang="en-US" altLang="zh-CN" dirty="0"/>
          </a:p>
        </p:txBody>
      </p:sp>
    </p:spTree>
    <p:extLst>
      <p:ext uri="{BB962C8B-B14F-4D97-AF65-F5344CB8AC3E}">
        <p14:creationId xmlns:p14="http://schemas.microsoft.com/office/powerpoint/2010/main" val="422450378"/>
      </p:ext>
    </p:extLst>
  </p:cSld>
  <p:clrMapOvr>
    <a:masterClrMapping/>
  </p:clrMapOvr>
  <p:transition spd="slow">
    <p:wip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zh-CN" dirty="0">
                <a:solidFill>
                  <a:srgbClr val="0000FF"/>
                </a:solidFill>
                <a:latin typeface="华文新魏"/>
                <a:cs typeface="华文新魏"/>
              </a:rPr>
              <a:t>电梯调度</a:t>
            </a:r>
            <a:r>
              <a:rPr lang="zh-CN" altLang="en-US" dirty="0">
                <a:solidFill>
                  <a:srgbClr val="0000FF"/>
                </a:solidFill>
                <a:latin typeface="华文新魏"/>
                <a:cs typeface="华文新魏"/>
              </a:rPr>
              <a:t>算法</a:t>
            </a:r>
            <a:r>
              <a:rPr lang="zh-CN" altLang="zh-CN" dirty="0">
                <a:latin typeface="华文新魏"/>
                <a:cs typeface="华文新魏"/>
              </a:rPr>
              <a:t>（</a:t>
            </a:r>
            <a:r>
              <a:rPr lang="en-US" altLang="zh-CN" dirty="0">
                <a:latin typeface="华文新魏"/>
                <a:cs typeface="华文新魏"/>
              </a:rPr>
              <a:t>elevator algorithm</a:t>
            </a:r>
            <a:r>
              <a:rPr lang="zh-CN" altLang="zh-CN" dirty="0">
                <a:latin typeface="华文新魏"/>
                <a:cs typeface="华文新魏"/>
              </a:rPr>
              <a:t>）</a:t>
            </a:r>
            <a:r>
              <a:rPr lang="zh-CN" altLang="en-US" dirty="0">
                <a:latin typeface="华文新魏"/>
                <a:cs typeface="华文新魏"/>
              </a:rPr>
              <a:t>，</a:t>
            </a:r>
            <a:r>
              <a:rPr lang="zh-CN" altLang="zh-CN" dirty="0">
                <a:latin typeface="华文新魏"/>
                <a:cs typeface="华文新魏"/>
              </a:rPr>
              <a:t>又称</a:t>
            </a:r>
            <a:r>
              <a:rPr lang="en-US" altLang="zh-CN" dirty="0">
                <a:latin typeface="华文新魏"/>
                <a:cs typeface="华文新魏"/>
              </a:rPr>
              <a:t>LOCK</a:t>
            </a:r>
            <a:r>
              <a:rPr lang="zh-CN" altLang="zh-CN" dirty="0">
                <a:latin typeface="华文新魏"/>
                <a:cs typeface="华文新魏"/>
              </a:rPr>
              <a:t>算法</a:t>
            </a:r>
            <a:endParaRPr lang="en-US" altLang="zh-CN" dirty="0">
              <a:latin typeface="华文新魏"/>
              <a:cs typeface="华文新魏"/>
            </a:endParaRPr>
          </a:p>
          <a:p>
            <a:pPr lvl="1"/>
            <a:r>
              <a:rPr lang="zh-CN" altLang="zh-CN" dirty="0"/>
              <a:t>是</a:t>
            </a:r>
            <a:r>
              <a:rPr lang="zh-CN" altLang="zh-CN" dirty="0">
                <a:solidFill>
                  <a:srgbClr val="FF0000"/>
                </a:solidFill>
              </a:rPr>
              <a:t>扫描算法的一种改进</a:t>
            </a:r>
            <a:endParaRPr lang="en-US" altLang="zh-CN" dirty="0">
              <a:solidFill>
                <a:srgbClr val="FF0000"/>
              </a:solidFill>
            </a:endParaRPr>
          </a:p>
          <a:p>
            <a:pPr lvl="2"/>
            <a:r>
              <a:rPr lang="zh-CN" altLang="zh-CN" dirty="0">
                <a:latin typeface="华文新魏"/>
                <a:ea typeface="华文新魏"/>
                <a:cs typeface="华文新魏"/>
              </a:rPr>
              <a:t>扫描算法</a:t>
            </a:r>
            <a:r>
              <a:rPr lang="zh-CN" altLang="zh-CN" dirty="0">
                <a:solidFill>
                  <a:srgbClr val="0000FF"/>
                </a:solidFill>
                <a:latin typeface="华文新魏"/>
                <a:ea typeface="华文新魏"/>
                <a:cs typeface="华文新魏"/>
              </a:rPr>
              <a:t>每次都移动到柱面尽头</a:t>
            </a:r>
            <a:r>
              <a:rPr lang="zh-CN" altLang="zh-CN" dirty="0">
                <a:latin typeface="华文新魏"/>
                <a:ea typeface="华文新魏"/>
                <a:cs typeface="华文新魏"/>
              </a:rPr>
              <a:t>，无论前端是否有访问请求 </a:t>
            </a:r>
            <a:endParaRPr lang="en-US" altLang="zh-CN" dirty="0">
              <a:latin typeface="华文新魏"/>
              <a:ea typeface="华文新魏"/>
              <a:cs typeface="华文新魏"/>
            </a:endParaRPr>
          </a:p>
          <a:p>
            <a:pPr lvl="1"/>
            <a:r>
              <a:rPr lang="zh-CN" altLang="zh-CN" dirty="0"/>
              <a:t>无访问请求时，移动臂停止不动，有访问请求时，移动臂按电梯规律移动</a:t>
            </a:r>
            <a:r>
              <a:rPr lang="en-US" altLang="zh-CN" dirty="0"/>
              <a:t> </a:t>
            </a:r>
          </a:p>
          <a:p>
            <a:pPr lvl="2"/>
            <a:r>
              <a:rPr lang="zh-CN" altLang="zh-CN" dirty="0">
                <a:latin typeface="华文新魏"/>
                <a:ea typeface="华文新魏"/>
                <a:cs typeface="华文新魏"/>
              </a:rPr>
              <a:t>每次总是</a:t>
            </a:r>
            <a:r>
              <a:rPr lang="zh-CN" altLang="zh-CN" dirty="0">
                <a:solidFill>
                  <a:srgbClr val="FF0000"/>
                </a:solidFill>
                <a:latin typeface="华文新魏"/>
                <a:ea typeface="华文新魏"/>
                <a:cs typeface="华文新魏"/>
              </a:rPr>
              <a:t>选择沿移动臂的移动方向</a:t>
            </a:r>
            <a:r>
              <a:rPr lang="zh-CN" altLang="zh-CN" dirty="0">
                <a:solidFill>
                  <a:srgbClr val="0000FF"/>
                </a:solidFill>
                <a:latin typeface="华文新魏"/>
                <a:ea typeface="华文新魏"/>
                <a:cs typeface="华文新魏"/>
              </a:rPr>
              <a:t>最近</a:t>
            </a:r>
            <a:r>
              <a:rPr lang="zh-CN" altLang="zh-CN" dirty="0">
                <a:solidFill>
                  <a:srgbClr val="FF0000"/>
                </a:solidFill>
                <a:latin typeface="华文新魏"/>
                <a:ea typeface="华文新魏"/>
                <a:cs typeface="华文新魏"/>
              </a:rPr>
              <a:t>的那个柱面</a:t>
            </a:r>
            <a:endParaRPr lang="en-US" altLang="zh-CN" dirty="0">
              <a:solidFill>
                <a:srgbClr val="FF0000"/>
              </a:solidFill>
              <a:latin typeface="华文新魏"/>
              <a:ea typeface="华文新魏"/>
              <a:cs typeface="华文新魏"/>
            </a:endParaRPr>
          </a:p>
          <a:p>
            <a:pPr lvl="3"/>
            <a:r>
              <a:rPr lang="zh-CN" altLang="zh-CN" dirty="0">
                <a:latin typeface="华文新魏"/>
                <a:ea typeface="华文新魏"/>
                <a:cs typeface="华文新魏"/>
              </a:rPr>
              <a:t>若同一柱面上有多个请求，还需进行旋转优化</a:t>
            </a:r>
            <a:endParaRPr lang="en-US" altLang="zh-CN" dirty="0">
              <a:latin typeface="华文新魏"/>
              <a:ea typeface="华文新魏"/>
              <a:cs typeface="华文新魏"/>
            </a:endParaRPr>
          </a:p>
          <a:p>
            <a:pPr lvl="2"/>
            <a:r>
              <a:rPr lang="zh-CN" altLang="zh-CN" dirty="0">
                <a:latin typeface="华文新魏"/>
                <a:ea typeface="华文新魏"/>
                <a:cs typeface="华文新魏"/>
              </a:rPr>
              <a:t>如果当前移动方向上没有但相反方向有访问请求时，</a:t>
            </a:r>
            <a:r>
              <a:rPr lang="zh-CN" altLang="zh-CN" dirty="0">
                <a:solidFill>
                  <a:srgbClr val="FF0000"/>
                </a:solidFill>
                <a:latin typeface="华文新魏"/>
                <a:ea typeface="华文新魏"/>
                <a:cs typeface="华文新魏"/>
              </a:rPr>
              <a:t>就改变移动臂的移动方向</a:t>
            </a:r>
            <a:r>
              <a:rPr lang="zh-CN" altLang="zh-CN" dirty="0">
                <a:latin typeface="华文新魏"/>
                <a:ea typeface="华文新魏"/>
                <a:cs typeface="华文新魏"/>
              </a:rPr>
              <a:t>，然后，处理所遇到的最近的</a:t>
            </a:r>
            <a:r>
              <a:rPr lang="en-US" altLang="zh-CN" dirty="0">
                <a:latin typeface="华文新魏"/>
                <a:ea typeface="华文新魏"/>
                <a:cs typeface="华文新魏"/>
              </a:rPr>
              <a:t>I/O</a:t>
            </a:r>
            <a:r>
              <a:rPr lang="zh-CN" altLang="zh-CN" dirty="0">
                <a:latin typeface="华文新魏"/>
                <a:ea typeface="华文新魏"/>
                <a:cs typeface="华文新魏"/>
              </a:rPr>
              <a:t>请求</a:t>
            </a:r>
            <a:endParaRPr lang="en-US" altLang="zh-CN" dirty="0">
              <a:latin typeface="华文新魏"/>
              <a:ea typeface="华文新魏"/>
              <a:cs typeface="华文新魏"/>
            </a:endParaRPr>
          </a:p>
          <a:p>
            <a:pPr lvl="2"/>
            <a:r>
              <a:rPr lang="zh-CN" altLang="zh-CN" dirty="0">
                <a:latin typeface="华文新魏"/>
                <a:ea typeface="华文新魏"/>
                <a:cs typeface="华文新魏"/>
              </a:rPr>
              <a:t>每当要求访问磁盘时，操作系统</a:t>
            </a:r>
            <a:r>
              <a:rPr lang="zh-CN" altLang="zh-CN" dirty="0">
                <a:solidFill>
                  <a:srgbClr val="FF0000"/>
                </a:solidFill>
                <a:latin typeface="华文新魏"/>
                <a:ea typeface="华文新魏"/>
                <a:cs typeface="华文新魏"/>
              </a:rPr>
              <a:t>查看磁盘机是否空闲</a:t>
            </a:r>
            <a:endParaRPr lang="en-US" altLang="zh-CN" dirty="0">
              <a:solidFill>
                <a:srgbClr val="FF0000"/>
              </a:solidFill>
              <a:latin typeface="华文新魏"/>
              <a:ea typeface="华文新魏"/>
              <a:cs typeface="华文新魏"/>
            </a:endParaRPr>
          </a:p>
          <a:p>
            <a:pPr lvl="3"/>
            <a:r>
              <a:rPr lang="zh-CN" altLang="zh-CN" dirty="0">
                <a:latin typeface="华文新魏"/>
                <a:ea typeface="华文新魏"/>
                <a:cs typeface="华文新魏"/>
              </a:rPr>
              <a:t>如果空闲就立即移臂，将当前移动方向和本次停留位置都记录下来</a:t>
            </a:r>
            <a:endParaRPr lang="en-US" altLang="zh-CN" dirty="0">
              <a:latin typeface="华文新魏"/>
              <a:ea typeface="华文新魏"/>
              <a:cs typeface="华文新魏"/>
            </a:endParaRPr>
          </a:p>
          <a:p>
            <a:pPr lvl="3"/>
            <a:r>
              <a:rPr lang="zh-CN" altLang="zh-CN" dirty="0">
                <a:latin typeface="华文新魏"/>
                <a:ea typeface="华文新魏"/>
                <a:cs typeface="华文新魏"/>
              </a:rPr>
              <a:t>如果非空，就让请求者等待并把记录的访问位置按照既定的调度算法对全体等待者进行寻查定序优化 </a:t>
            </a:r>
          </a:p>
          <a:p>
            <a:endParaRPr kumimoji="1" lang="zh-CN" altLang="en-US" dirty="0">
              <a:latin typeface="华文新魏"/>
              <a:cs typeface="华文新魏"/>
            </a:endParaRPr>
          </a:p>
        </p:txBody>
      </p:sp>
      <p:sp>
        <p:nvSpPr>
          <p:cNvPr id="3" name="标题 2"/>
          <p:cNvSpPr>
            <a:spLocks noGrp="1"/>
          </p:cNvSpPr>
          <p:nvPr>
            <p:ph type="title"/>
          </p:nvPr>
        </p:nvSpPr>
        <p:spPr/>
        <p:txBody>
          <a:bodyPr/>
          <a:lstStyle/>
          <a:p>
            <a:r>
              <a:rPr lang="zh-CN" altLang="en-US" dirty="0">
                <a:latin typeface="华文新魏" charset="0"/>
                <a:ea typeface="华文新魏" charset="0"/>
                <a:cs typeface="华文新魏" charset="0"/>
              </a:rPr>
              <a:t>移臂调度有若干策略举例 </a:t>
            </a: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66</a:t>
            </a:fld>
            <a:endParaRPr lang="en-US" altLang="zh-CN" dirty="0"/>
          </a:p>
        </p:txBody>
      </p:sp>
    </p:spTree>
    <p:extLst>
      <p:ext uri="{BB962C8B-B14F-4D97-AF65-F5344CB8AC3E}">
        <p14:creationId xmlns:p14="http://schemas.microsoft.com/office/powerpoint/2010/main" val="3354988522"/>
      </p:ext>
    </p:extLst>
  </p:cSld>
  <p:clrMapOvr>
    <a:masterClrMapping/>
  </p:clrMapOvr>
  <p:transition spd="slow">
    <p:wip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type="body" idx="1"/>
          </p:nvPr>
        </p:nvSpPr>
        <p:spPr>
          <a:xfrm>
            <a:off x="304800" y="1557338"/>
            <a:ext cx="8229600" cy="5300662"/>
          </a:xfrm>
        </p:spPr>
        <p:txBody>
          <a:bodyPr/>
          <a:lstStyle/>
          <a:p>
            <a:pPr eaLnBrk="1" hangingPunct="1">
              <a:buFontTx/>
              <a:buNone/>
            </a:pPr>
            <a:r>
              <a:rPr lang="en-US" altLang="zh-CN" sz="4000">
                <a:latin typeface="华文新魏" charset="0"/>
                <a:ea typeface="华文新魏" charset="0"/>
                <a:cs typeface="华文新魏" charset="0"/>
              </a:rPr>
              <a:t>             </a:t>
            </a:r>
            <a:r>
              <a:rPr lang="en-US" altLang="zh-CN">
                <a:latin typeface="华文新魏" charset="0"/>
                <a:ea typeface="华文新魏" charset="0"/>
                <a:cs typeface="华文新魏" charset="0"/>
              </a:rPr>
              <a:t>    </a:t>
            </a:r>
          </a:p>
        </p:txBody>
      </p:sp>
      <p:grpSp>
        <p:nvGrpSpPr>
          <p:cNvPr id="31748" name="Group 98"/>
          <p:cNvGrpSpPr>
            <a:grpSpLocks/>
          </p:cNvGrpSpPr>
          <p:nvPr/>
        </p:nvGrpSpPr>
        <p:grpSpPr bwMode="auto">
          <a:xfrm>
            <a:off x="457200" y="981075"/>
            <a:ext cx="7848600" cy="5800725"/>
            <a:chOff x="288" y="960"/>
            <a:chExt cx="4944" cy="3312"/>
          </a:xfrm>
        </p:grpSpPr>
        <p:sp>
          <p:nvSpPr>
            <p:cNvPr id="31749" name="Text Box 5"/>
            <p:cNvSpPr txBox="1">
              <a:spLocks noChangeArrowheads="1"/>
            </p:cNvSpPr>
            <p:nvPr/>
          </p:nvSpPr>
          <p:spPr bwMode="auto">
            <a:xfrm>
              <a:off x="2185" y="960"/>
              <a:ext cx="503" cy="346"/>
            </a:xfrm>
            <a:prstGeom prst="rect">
              <a:avLst/>
            </a:prstGeom>
            <a:solidFill>
              <a:schemeClr val="accent1"/>
            </a:solidFill>
            <a:ln w="9525">
              <a:solidFill>
                <a:srgbClr val="FFFFFF"/>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r>
                <a:rPr kumimoji="0" lang="zh-CN" altLang="en-US" sz="1400">
                  <a:solidFill>
                    <a:srgbClr val="6600CC"/>
                  </a:solidFill>
                  <a:latin typeface="华文新魏" charset="0"/>
                  <a:ea typeface="华文新魏" charset="0"/>
                  <a:cs typeface="华文新魏" charset="0"/>
                </a:rPr>
                <a:t>电梯调</a:t>
              </a:r>
            </a:p>
            <a:p>
              <a:pPr algn="just"/>
              <a:r>
                <a:rPr kumimoji="0" lang="zh-CN" altLang="en-US" sz="1400">
                  <a:solidFill>
                    <a:srgbClr val="6600CC"/>
                  </a:solidFill>
                  <a:latin typeface="华文新魏" charset="0"/>
                  <a:ea typeface="华文新魏" charset="0"/>
                  <a:cs typeface="华文新魏" charset="0"/>
                </a:rPr>
                <a:t>度算法</a:t>
              </a:r>
            </a:p>
          </p:txBody>
        </p:sp>
        <p:grpSp>
          <p:nvGrpSpPr>
            <p:cNvPr id="31750" name="Group 6"/>
            <p:cNvGrpSpPr>
              <a:grpSpLocks/>
            </p:cNvGrpSpPr>
            <p:nvPr/>
          </p:nvGrpSpPr>
          <p:grpSpPr bwMode="auto">
            <a:xfrm>
              <a:off x="2185" y="960"/>
              <a:ext cx="455" cy="435"/>
              <a:chOff x="4500" y="7164"/>
              <a:chExt cx="720" cy="624"/>
            </a:xfrm>
          </p:grpSpPr>
          <p:sp>
            <p:nvSpPr>
              <p:cNvPr id="31832" name="Line 7"/>
              <p:cNvSpPr>
                <a:spLocks noChangeShapeType="1"/>
              </p:cNvSpPr>
              <p:nvPr/>
            </p:nvSpPr>
            <p:spPr bwMode="auto">
              <a:xfrm>
                <a:off x="5220" y="7164"/>
                <a:ext cx="0" cy="31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1833" name="Line 8"/>
              <p:cNvSpPr>
                <a:spLocks noChangeShapeType="1"/>
              </p:cNvSpPr>
              <p:nvPr/>
            </p:nvSpPr>
            <p:spPr bwMode="auto">
              <a:xfrm>
                <a:off x="4500" y="7164"/>
                <a:ext cx="72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1834" name="Line 9"/>
              <p:cNvSpPr>
                <a:spLocks noChangeShapeType="1"/>
              </p:cNvSpPr>
              <p:nvPr/>
            </p:nvSpPr>
            <p:spPr bwMode="auto">
              <a:xfrm>
                <a:off x="4500" y="7164"/>
                <a:ext cx="0" cy="31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1835" name="Line 10"/>
              <p:cNvSpPr>
                <a:spLocks noChangeShapeType="1"/>
              </p:cNvSpPr>
              <p:nvPr/>
            </p:nvSpPr>
            <p:spPr bwMode="auto">
              <a:xfrm>
                <a:off x="4500" y="7476"/>
                <a:ext cx="360" cy="31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1836" name="Line 11"/>
              <p:cNvSpPr>
                <a:spLocks noChangeShapeType="1"/>
              </p:cNvSpPr>
              <p:nvPr/>
            </p:nvSpPr>
            <p:spPr bwMode="auto">
              <a:xfrm flipV="1">
                <a:off x="4860" y="7476"/>
                <a:ext cx="360" cy="31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sp>
          <p:nvSpPr>
            <p:cNvPr id="31751" name="Line 12"/>
            <p:cNvSpPr>
              <a:spLocks noChangeShapeType="1"/>
            </p:cNvSpPr>
            <p:nvPr/>
          </p:nvSpPr>
          <p:spPr bwMode="auto">
            <a:xfrm>
              <a:off x="2434" y="1395"/>
              <a:ext cx="0" cy="122"/>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pSp>
          <p:nvGrpSpPr>
            <p:cNvPr id="31752" name="Group 13"/>
            <p:cNvGrpSpPr>
              <a:grpSpLocks/>
            </p:cNvGrpSpPr>
            <p:nvPr/>
          </p:nvGrpSpPr>
          <p:grpSpPr bwMode="auto">
            <a:xfrm>
              <a:off x="2060" y="1517"/>
              <a:ext cx="747" cy="245"/>
              <a:chOff x="4320" y="2532"/>
              <a:chExt cx="1080" cy="624"/>
            </a:xfrm>
          </p:grpSpPr>
          <p:sp>
            <p:nvSpPr>
              <p:cNvPr id="31827" name="Text Box 14"/>
              <p:cNvSpPr txBox="1">
                <a:spLocks noChangeArrowheads="1"/>
              </p:cNvSpPr>
              <p:nvPr/>
            </p:nvSpPr>
            <p:spPr bwMode="auto">
              <a:xfrm>
                <a:off x="4500" y="2532"/>
                <a:ext cx="900" cy="624"/>
              </a:xfrm>
              <a:prstGeom prst="rect">
                <a:avLst/>
              </a:prstGeom>
              <a:solidFill>
                <a:schemeClr val="accent1"/>
              </a:solidFill>
              <a:ln w="9525">
                <a:solidFill>
                  <a:srgbClr val="FFFFFF"/>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zh-CN" altLang="en-US" sz="1200">
                    <a:solidFill>
                      <a:srgbClr val="6600CC"/>
                    </a:solidFill>
                    <a:latin typeface="华文新魏" charset="0"/>
                    <a:ea typeface="华文新魏" charset="0"/>
                    <a:cs typeface="华文新魏" charset="0"/>
                  </a:rPr>
                  <a:t>有等待</a:t>
                </a:r>
              </a:p>
              <a:p>
                <a:r>
                  <a:rPr kumimoji="0" lang="zh-CN" altLang="en-US" sz="1200">
                    <a:solidFill>
                      <a:srgbClr val="6600CC"/>
                    </a:solidFill>
                    <a:latin typeface="华文新魏" charset="0"/>
                    <a:ea typeface="华文新魏" charset="0"/>
                    <a:cs typeface="华文新魏" charset="0"/>
                  </a:rPr>
                  <a:t>请求</a:t>
                </a:r>
                <a:r>
                  <a:rPr kumimoji="0" lang="en-US" altLang="zh-CN" sz="1200">
                    <a:solidFill>
                      <a:srgbClr val="6600CC"/>
                    </a:solidFill>
                    <a:latin typeface="华文新魏" charset="0"/>
                    <a:ea typeface="华文新魏" charset="0"/>
                    <a:cs typeface="华文新魏" charset="0"/>
                  </a:rPr>
                  <a:t>?</a:t>
                </a:r>
              </a:p>
            </p:txBody>
          </p:sp>
          <p:sp>
            <p:nvSpPr>
              <p:cNvPr id="31828" name="Line 15"/>
              <p:cNvSpPr>
                <a:spLocks noChangeShapeType="1"/>
              </p:cNvSpPr>
              <p:nvPr/>
            </p:nvSpPr>
            <p:spPr bwMode="auto">
              <a:xfrm flipH="1">
                <a:off x="4320" y="2532"/>
                <a:ext cx="540" cy="31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1829" name="Line 16"/>
              <p:cNvSpPr>
                <a:spLocks noChangeShapeType="1"/>
              </p:cNvSpPr>
              <p:nvPr/>
            </p:nvSpPr>
            <p:spPr bwMode="auto">
              <a:xfrm>
                <a:off x="4320" y="2844"/>
                <a:ext cx="540" cy="31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1830" name="Line 17"/>
              <p:cNvSpPr>
                <a:spLocks noChangeShapeType="1"/>
              </p:cNvSpPr>
              <p:nvPr/>
            </p:nvSpPr>
            <p:spPr bwMode="auto">
              <a:xfrm>
                <a:off x="4860" y="2532"/>
                <a:ext cx="540" cy="31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1831" name="Line 18"/>
              <p:cNvSpPr>
                <a:spLocks noChangeShapeType="1"/>
              </p:cNvSpPr>
              <p:nvPr/>
            </p:nvSpPr>
            <p:spPr bwMode="auto">
              <a:xfrm flipV="1">
                <a:off x="4860" y="2844"/>
                <a:ext cx="540" cy="31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sp>
          <p:nvSpPr>
            <p:cNvPr id="31753" name="Line 19"/>
            <p:cNvSpPr>
              <a:spLocks noChangeShapeType="1"/>
            </p:cNvSpPr>
            <p:nvPr/>
          </p:nvSpPr>
          <p:spPr bwMode="auto">
            <a:xfrm>
              <a:off x="1562" y="1640"/>
              <a:ext cx="0" cy="122"/>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31754" name="Text Box 20"/>
            <p:cNvSpPr txBox="1">
              <a:spLocks noChangeArrowheads="1"/>
            </p:cNvSpPr>
            <p:nvPr/>
          </p:nvSpPr>
          <p:spPr bwMode="auto">
            <a:xfrm>
              <a:off x="1313" y="1762"/>
              <a:ext cx="415" cy="206"/>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zh-CN" altLang="en-US" sz="1400">
                  <a:solidFill>
                    <a:srgbClr val="6600CC"/>
                  </a:solidFill>
                  <a:latin typeface="华文新魏" charset="0"/>
                  <a:ea typeface="华文新魏" charset="0"/>
                  <a:cs typeface="华文新魏" charset="0"/>
                </a:rPr>
                <a:t>结束</a:t>
              </a:r>
            </a:p>
          </p:txBody>
        </p:sp>
        <p:sp>
          <p:nvSpPr>
            <p:cNvPr id="31755" name="Line 21"/>
            <p:cNvSpPr>
              <a:spLocks noChangeShapeType="1"/>
            </p:cNvSpPr>
            <p:nvPr/>
          </p:nvSpPr>
          <p:spPr bwMode="auto">
            <a:xfrm>
              <a:off x="3430" y="1640"/>
              <a:ext cx="0" cy="122"/>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pSp>
          <p:nvGrpSpPr>
            <p:cNvPr id="31756" name="Group 22"/>
            <p:cNvGrpSpPr>
              <a:grpSpLocks/>
            </p:cNvGrpSpPr>
            <p:nvPr/>
          </p:nvGrpSpPr>
          <p:grpSpPr bwMode="auto">
            <a:xfrm>
              <a:off x="3056" y="1762"/>
              <a:ext cx="872" cy="307"/>
              <a:chOff x="5760" y="3156"/>
              <a:chExt cx="1260" cy="780"/>
            </a:xfrm>
          </p:grpSpPr>
          <p:sp>
            <p:nvSpPr>
              <p:cNvPr id="31825" name="Text Box 23"/>
              <p:cNvSpPr txBox="1">
                <a:spLocks noChangeArrowheads="1"/>
              </p:cNvSpPr>
              <p:nvPr/>
            </p:nvSpPr>
            <p:spPr bwMode="auto">
              <a:xfrm>
                <a:off x="5760" y="3312"/>
                <a:ext cx="1080" cy="624"/>
              </a:xfrm>
              <a:prstGeom prst="rect">
                <a:avLst/>
              </a:prstGeom>
              <a:solidFill>
                <a:schemeClr val="accent1"/>
              </a:solidFill>
              <a:ln w="9525">
                <a:solidFill>
                  <a:srgbClr val="FFFFFF"/>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zh-CN" altLang="en-US" sz="1200">
                    <a:solidFill>
                      <a:srgbClr val="6600CC"/>
                    </a:solidFill>
                    <a:latin typeface="华文新魏" charset="0"/>
                    <a:ea typeface="华文新魏" charset="0"/>
                    <a:cs typeface="华文新魏" charset="0"/>
                  </a:rPr>
                  <a:t>请求与当前</a:t>
                </a:r>
              </a:p>
              <a:p>
                <a:r>
                  <a:rPr kumimoji="0" lang="zh-CN" altLang="en-US" sz="1200">
                    <a:solidFill>
                      <a:srgbClr val="6600CC"/>
                    </a:solidFill>
                    <a:latin typeface="华文新魏" charset="0"/>
                    <a:ea typeface="华文新魏" charset="0"/>
                    <a:cs typeface="华文新魏" charset="0"/>
                  </a:rPr>
                  <a:t> 柱面相同</a:t>
                </a:r>
                <a:r>
                  <a:rPr kumimoji="0" lang="en-US" altLang="zh-CN" sz="1200">
                    <a:solidFill>
                      <a:srgbClr val="6600CC"/>
                    </a:solidFill>
                    <a:latin typeface="华文新魏" charset="0"/>
                    <a:ea typeface="华文新魏" charset="0"/>
                    <a:cs typeface="华文新魏" charset="0"/>
                  </a:rPr>
                  <a:t>?</a:t>
                </a:r>
              </a:p>
            </p:txBody>
          </p:sp>
          <p:sp>
            <p:nvSpPr>
              <p:cNvPr id="31826" name="Line 24"/>
              <p:cNvSpPr>
                <a:spLocks noChangeShapeType="1"/>
              </p:cNvSpPr>
              <p:nvPr/>
            </p:nvSpPr>
            <p:spPr bwMode="auto">
              <a:xfrm>
                <a:off x="6300" y="3156"/>
                <a:ext cx="720" cy="468"/>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sp>
          <p:nvSpPr>
            <p:cNvPr id="31757" name="Line 25"/>
            <p:cNvSpPr>
              <a:spLocks noChangeShapeType="1"/>
            </p:cNvSpPr>
            <p:nvPr/>
          </p:nvSpPr>
          <p:spPr bwMode="auto">
            <a:xfrm flipV="1">
              <a:off x="3430" y="1946"/>
              <a:ext cx="498" cy="184"/>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1758" name="Line 26"/>
            <p:cNvSpPr>
              <a:spLocks noChangeShapeType="1"/>
            </p:cNvSpPr>
            <p:nvPr/>
          </p:nvSpPr>
          <p:spPr bwMode="auto">
            <a:xfrm>
              <a:off x="4426" y="1946"/>
              <a:ext cx="0" cy="123"/>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31759" name="Text Box 27"/>
            <p:cNvSpPr txBox="1">
              <a:spLocks noChangeArrowheads="1"/>
            </p:cNvSpPr>
            <p:nvPr/>
          </p:nvSpPr>
          <p:spPr bwMode="auto">
            <a:xfrm>
              <a:off x="3984" y="2064"/>
              <a:ext cx="1248" cy="192"/>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zh-CN" altLang="en-US" sz="1400">
                  <a:solidFill>
                    <a:srgbClr val="6600CC"/>
                  </a:solidFill>
                  <a:latin typeface="华文新魏" charset="0"/>
                  <a:ea typeface="华文新魏" charset="0"/>
                  <a:cs typeface="华文新魏" charset="0"/>
                </a:rPr>
                <a:t>处理有最近块号的请求</a:t>
              </a:r>
            </a:p>
          </p:txBody>
        </p:sp>
        <p:sp>
          <p:nvSpPr>
            <p:cNvPr id="31760" name="Line 28"/>
            <p:cNvSpPr>
              <a:spLocks noChangeShapeType="1"/>
            </p:cNvSpPr>
            <p:nvPr/>
          </p:nvSpPr>
          <p:spPr bwMode="auto">
            <a:xfrm>
              <a:off x="4426" y="2271"/>
              <a:ext cx="0" cy="123"/>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31761" name="Text Box 29"/>
            <p:cNvSpPr txBox="1">
              <a:spLocks noChangeArrowheads="1"/>
            </p:cNvSpPr>
            <p:nvPr/>
          </p:nvSpPr>
          <p:spPr bwMode="auto">
            <a:xfrm>
              <a:off x="4225" y="2394"/>
              <a:ext cx="431" cy="150"/>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zh-CN" altLang="en-US" sz="1200">
                  <a:solidFill>
                    <a:srgbClr val="6600CC"/>
                  </a:solidFill>
                  <a:latin typeface="华文新魏" charset="0"/>
                  <a:ea typeface="华文新魏" charset="0"/>
                  <a:cs typeface="华文新魏" charset="0"/>
                </a:rPr>
                <a:t>启动</a:t>
              </a:r>
            </a:p>
          </p:txBody>
        </p:sp>
        <p:sp>
          <p:nvSpPr>
            <p:cNvPr id="31762" name="Line 30"/>
            <p:cNvSpPr>
              <a:spLocks noChangeShapeType="1"/>
            </p:cNvSpPr>
            <p:nvPr/>
          </p:nvSpPr>
          <p:spPr bwMode="auto">
            <a:xfrm>
              <a:off x="4426" y="2544"/>
              <a:ext cx="0" cy="122"/>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31763" name="Text Box 31"/>
            <p:cNvSpPr txBox="1">
              <a:spLocks noChangeArrowheads="1"/>
            </p:cNvSpPr>
            <p:nvPr/>
          </p:nvSpPr>
          <p:spPr bwMode="auto">
            <a:xfrm>
              <a:off x="4302" y="2639"/>
              <a:ext cx="306" cy="145"/>
            </a:xfrm>
            <a:prstGeom prst="rect">
              <a:avLst/>
            </a:prstGeom>
            <a:solidFill>
              <a:srgbClr val="CCFF33"/>
            </a:solidFill>
            <a:ln w="9525">
              <a:solidFill>
                <a:srgbClr val="FFFFFF"/>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spcBef>
                  <a:spcPts val="600"/>
                </a:spcBef>
                <a:spcAft>
                  <a:spcPts val="600"/>
                </a:spcAft>
              </a:pPr>
              <a:r>
                <a:rPr kumimoji="0" lang="en-US" altLang="zh-CN" sz="1200" b="1">
                  <a:solidFill>
                    <a:srgbClr val="6600CC"/>
                  </a:solidFill>
                  <a:latin typeface="华文新魏" charset="0"/>
                  <a:ea typeface="华文新魏" charset="0"/>
                  <a:cs typeface="华文新魏" charset="0"/>
                </a:rPr>
                <a:t>C</a:t>
              </a:r>
            </a:p>
          </p:txBody>
        </p:sp>
        <p:sp>
          <p:nvSpPr>
            <p:cNvPr id="31764" name="Line 32"/>
            <p:cNvSpPr>
              <a:spLocks noChangeShapeType="1"/>
            </p:cNvSpPr>
            <p:nvPr/>
          </p:nvSpPr>
          <p:spPr bwMode="auto">
            <a:xfrm flipH="1">
              <a:off x="2434" y="1414"/>
              <a:ext cx="498"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31765" name="Text Box 33"/>
            <p:cNvSpPr txBox="1">
              <a:spLocks noChangeArrowheads="1"/>
            </p:cNvSpPr>
            <p:nvPr/>
          </p:nvSpPr>
          <p:spPr bwMode="auto">
            <a:xfrm>
              <a:off x="2932" y="1352"/>
              <a:ext cx="266" cy="142"/>
            </a:xfrm>
            <a:prstGeom prst="rect">
              <a:avLst/>
            </a:prstGeom>
            <a:solidFill>
              <a:srgbClr val="CCFF33"/>
            </a:solidFill>
            <a:ln w="9525">
              <a:solidFill>
                <a:srgbClr val="FFFFFF"/>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spcBef>
                  <a:spcPts val="600"/>
                </a:spcBef>
                <a:spcAft>
                  <a:spcPts val="600"/>
                </a:spcAft>
              </a:pPr>
              <a:r>
                <a:rPr kumimoji="0" lang="en-US" altLang="zh-CN" sz="1200" b="1">
                  <a:solidFill>
                    <a:srgbClr val="6600CC"/>
                  </a:solidFill>
                  <a:latin typeface="华文新魏" charset="0"/>
                  <a:ea typeface="华文新魏" charset="0"/>
                  <a:cs typeface="华文新魏" charset="0"/>
                </a:rPr>
                <a:t>C</a:t>
              </a:r>
            </a:p>
            <a:p>
              <a:pPr algn="just"/>
              <a:endParaRPr kumimoji="0" lang="en-US" altLang="zh-CN" sz="1200">
                <a:solidFill>
                  <a:srgbClr val="6600CC"/>
                </a:solidFill>
                <a:latin typeface="华文新魏" charset="0"/>
                <a:ea typeface="华文新魏" charset="0"/>
                <a:cs typeface="华文新魏" charset="0"/>
              </a:endParaRPr>
            </a:p>
            <a:p>
              <a:pPr algn="just"/>
              <a:r>
                <a:rPr kumimoji="0" lang="zh-CN" altLang="en-US" sz="1200">
                  <a:solidFill>
                    <a:srgbClr val="6600CC"/>
                  </a:solidFill>
                  <a:latin typeface="华文新魏" charset="0"/>
                  <a:ea typeface="华文新魏" charset="0"/>
                  <a:cs typeface="华文新魏" charset="0"/>
                </a:rPr>
                <a:t>是</a:t>
              </a:r>
            </a:p>
            <a:p>
              <a:pPr algn="just"/>
              <a:endParaRPr kumimoji="0" lang="en-US" altLang="zh-CN" sz="700">
                <a:solidFill>
                  <a:srgbClr val="6600CC"/>
                </a:solidFill>
                <a:latin typeface="华文新魏" charset="0"/>
                <a:ea typeface="华文新魏" charset="0"/>
                <a:cs typeface="华文新魏" charset="0"/>
              </a:endParaRPr>
            </a:p>
          </p:txBody>
        </p:sp>
        <p:sp>
          <p:nvSpPr>
            <p:cNvPr id="31766" name="Line 34"/>
            <p:cNvSpPr>
              <a:spLocks noChangeShapeType="1"/>
            </p:cNvSpPr>
            <p:nvPr/>
          </p:nvSpPr>
          <p:spPr bwMode="auto">
            <a:xfrm>
              <a:off x="2434" y="1946"/>
              <a:ext cx="0" cy="123"/>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pSp>
          <p:nvGrpSpPr>
            <p:cNvPr id="31767" name="Group 35"/>
            <p:cNvGrpSpPr>
              <a:grpSpLocks/>
            </p:cNvGrpSpPr>
            <p:nvPr/>
          </p:nvGrpSpPr>
          <p:grpSpPr bwMode="auto">
            <a:xfrm>
              <a:off x="2060" y="2069"/>
              <a:ext cx="747" cy="245"/>
              <a:chOff x="4320" y="2532"/>
              <a:chExt cx="1080" cy="624"/>
            </a:xfrm>
          </p:grpSpPr>
          <p:sp>
            <p:nvSpPr>
              <p:cNvPr id="31820" name="Text Box 36"/>
              <p:cNvSpPr txBox="1">
                <a:spLocks noChangeArrowheads="1"/>
              </p:cNvSpPr>
              <p:nvPr/>
            </p:nvSpPr>
            <p:spPr bwMode="auto">
              <a:xfrm>
                <a:off x="4500" y="2532"/>
                <a:ext cx="900" cy="624"/>
              </a:xfrm>
              <a:prstGeom prst="rect">
                <a:avLst/>
              </a:prstGeom>
              <a:solidFill>
                <a:schemeClr val="accent1"/>
              </a:solidFill>
              <a:ln w="9525">
                <a:solidFill>
                  <a:srgbClr val="FFFFFF"/>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zh-CN" altLang="en-US" sz="1200">
                    <a:solidFill>
                      <a:srgbClr val="6600CC"/>
                    </a:solidFill>
                    <a:latin typeface="华文新魏" charset="0"/>
                    <a:ea typeface="华文新魏" charset="0"/>
                    <a:cs typeface="华文新魏" charset="0"/>
                  </a:rPr>
                  <a:t>向里或</a:t>
                </a:r>
              </a:p>
              <a:p>
                <a:r>
                  <a:rPr kumimoji="0" lang="zh-CN" altLang="en-US" sz="1200">
                    <a:solidFill>
                      <a:srgbClr val="6600CC"/>
                    </a:solidFill>
                    <a:latin typeface="华文新魏" charset="0"/>
                    <a:ea typeface="华文新魏" charset="0"/>
                    <a:cs typeface="华文新魏" charset="0"/>
                  </a:rPr>
                  <a:t>向外移</a:t>
                </a:r>
                <a:r>
                  <a:rPr kumimoji="0" lang="en-US" altLang="zh-CN" sz="1200">
                    <a:solidFill>
                      <a:srgbClr val="6600CC"/>
                    </a:solidFill>
                    <a:latin typeface="华文新魏" charset="0"/>
                    <a:ea typeface="华文新魏" charset="0"/>
                    <a:cs typeface="华文新魏" charset="0"/>
                  </a:rPr>
                  <a:t>?</a:t>
                </a:r>
              </a:p>
            </p:txBody>
          </p:sp>
          <p:sp>
            <p:nvSpPr>
              <p:cNvPr id="31821" name="Line 37"/>
              <p:cNvSpPr>
                <a:spLocks noChangeShapeType="1"/>
              </p:cNvSpPr>
              <p:nvPr/>
            </p:nvSpPr>
            <p:spPr bwMode="auto">
              <a:xfrm flipH="1">
                <a:off x="4320" y="2532"/>
                <a:ext cx="540" cy="31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1822" name="Line 38"/>
              <p:cNvSpPr>
                <a:spLocks noChangeShapeType="1"/>
              </p:cNvSpPr>
              <p:nvPr/>
            </p:nvSpPr>
            <p:spPr bwMode="auto">
              <a:xfrm>
                <a:off x="4320" y="2844"/>
                <a:ext cx="540" cy="31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1823" name="Line 39"/>
              <p:cNvSpPr>
                <a:spLocks noChangeShapeType="1"/>
              </p:cNvSpPr>
              <p:nvPr/>
            </p:nvSpPr>
            <p:spPr bwMode="auto">
              <a:xfrm>
                <a:off x="4860" y="2532"/>
                <a:ext cx="540" cy="31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1824" name="Line 40"/>
              <p:cNvSpPr>
                <a:spLocks noChangeShapeType="1"/>
              </p:cNvSpPr>
              <p:nvPr/>
            </p:nvSpPr>
            <p:spPr bwMode="auto">
              <a:xfrm flipV="1">
                <a:off x="4860" y="2844"/>
                <a:ext cx="540" cy="31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sp>
          <p:nvSpPr>
            <p:cNvPr id="31768" name="Line 41"/>
            <p:cNvSpPr>
              <a:spLocks noChangeShapeType="1"/>
            </p:cNvSpPr>
            <p:nvPr/>
          </p:nvSpPr>
          <p:spPr bwMode="auto">
            <a:xfrm>
              <a:off x="2807" y="1640"/>
              <a:ext cx="623"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1769" name="Text Box 42"/>
            <p:cNvSpPr txBox="1">
              <a:spLocks noChangeArrowheads="1"/>
            </p:cNvSpPr>
            <p:nvPr/>
          </p:nvSpPr>
          <p:spPr bwMode="auto">
            <a:xfrm>
              <a:off x="3928" y="1728"/>
              <a:ext cx="296" cy="192"/>
            </a:xfrm>
            <a:prstGeom prst="rect">
              <a:avLst/>
            </a:prstGeom>
            <a:solidFill>
              <a:srgbClr val="FF6600"/>
            </a:solidFill>
            <a:ln w="9525">
              <a:solidFill>
                <a:srgbClr val="FFFFFF"/>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zh-CN" altLang="en-US" sz="1200">
                  <a:solidFill>
                    <a:srgbClr val="6600CC"/>
                  </a:solidFill>
                  <a:latin typeface="华文新魏" charset="0"/>
                  <a:ea typeface="华文新魏" charset="0"/>
                  <a:cs typeface="华文新魏" charset="0"/>
                </a:rPr>
                <a:t>是</a:t>
              </a:r>
            </a:p>
          </p:txBody>
        </p:sp>
        <p:sp>
          <p:nvSpPr>
            <p:cNvPr id="31770" name="Line 43"/>
            <p:cNvSpPr>
              <a:spLocks noChangeShapeType="1"/>
            </p:cNvSpPr>
            <p:nvPr/>
          </p:nvSpPr>
          <p:spPr bwMode="auto">
            <a:xfrm>
              <a:off x="3928" y="1946"/>
              <a:ext cx="498"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1771" name="Text Box 44"/>
            <p:cNvSpPr txBox="1">
              <a:spLocks noChangeArrowheads="1"/>
            </p:cNvSpPr>
            <p:nvPr/>
          </p:nvSpPr>
          <p:spPr bwMode="auto">
            <a:xfrm>
              <a:off x="1686" y="1392"/>
              <a:ext cx="282" cy="192"/>
            </a:xfrm>
            <a:prstGeom prst="rect">
              <a:avLst/>
            </a:prstGeom>
            <a:solidFill>
              <a:srgbClr val="FF6600"/>
            </a:solidFill>
            <a:ln w="9525">
              <a:solidFill>
                <a:srgbClr val="FFFFFF"/>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zh-CN" altLang="en-US" sz="1400">
                  <a:solidFill>
                    <a:srgbClr val="6600CC"/>
                  </a:solidFill>
                  <a:latin typeface="华文新魏" charset="0"/>
                  <a:ea typeface="华文新魏" charset="0"/>
                  <a:cs typeface="华文新魏" charset="0"/>
                </a:rPr>
                <a:t>否</a:t>
              </a:r>
            </a:p>
          </p:txBody>
        </p:sp>
        <p:sp>
          <p:nvSpPr>
            <p:cNvPr id="31772" name="Line 45"/>
            <p:cNvSpPr>
              <a:spLocks noChangeShapeType="1"/>
            </p:cNvSpPr>
            <p:nvPr/>
          </p:nvSpPr>
          <p:spPr bwMode="auto">
            <a:xfrm>
              <a:off x="1562" y="1640"/>
              <a:ext cx="498"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1773" name="Text Box 46"/>
            <p:cNvSpPr txBox="1">
              <a:spLocks noChangeArrowheads="1"/>
            </p:cNvSpPr>
            <p:nvPr/>
          </p:nvSpPr>
          <p:spPr bwMode="auto">
            <a:xfrm>
              <a:off x="2558" y="1824"/>
              <a:ext cx="374" cy="122"/>
            </a:xfrm>
            <a:prstGeom prst="rect">
              <a:avLst/>
            </a:prstGeom>
            <a:solidFill>
              <a:srgbClr val="FF6600"/>
            </a:solidFill>
            <a:ln w="9525">
              <a:solidFill>
                <a:srgbClr val="FFFFFF"/>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zh-CN" altLang="en-US" sz="1200">
                  <a:solidFill>
                    <a:srgbClr val="6600CC"/>
                  </a:solidFill>
                  <a:latin typeface="华文新魏" charset="0"/>
                  <a:ea typeface="华文新魏" charset="0"/>
                  <a:cs typeface="华文新魏" charset="0"/>
                </a:rPr>
                <a:t>否</a:t>
              </a:r>
            </a:p>
          </p:txBody>
        </p:sp>
        <p:sp>
          <p:nvSpPr>
            <p:cNvPr id="31774" name="Line 47"/>
            <p:cNvSpPr>
              <a:spLocks noChangeShapeType="1"/>
            </p:cNvSpPr>
            <p:nvPr/>
          </p:nvSpPr>
          <p:spPr bwMode="auto">
            <a:xfrm>
              <a:off x="2434" y="1946"/>
              <a:ext cx="498"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1775" name="Line 48"/>
            <p:cNvSpPr>
              <a:spLocks noChangeShapeType="1"/>
            </p:cNvSpPr>
            <p:nvPr/>
          </p:nvSpPr>
          <p:spPr bwMode="auto">
            <a:xfrm>
              <a:off x="3430" y="2191"/>
              <a:ext cx="0" cy="201"/>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31776" name="Line 49"/>
            <p:cNvSpPr>
              <a:spLocks noChangeShapeType="1"/>
            </p:cNvSpPr>
            <p:nvPr/>
          </p:nvSpPr>
          <p:spPr bwMode="auto">
            <a:xfrm>
              <a:off x="1437" y="2191"/>
              <a:ext cx="0" cy="201"/>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31777" name="Text Box 50"/>
            <p:cNvSpPr txBox="1">
              <a:spLocks noChangeArrowheads="1"/>
            </p:cNvSpPr>
            <p:nvPr/>
          </p:nvSpPr>
          <p:spPr bwMode="auto">
            <a:xfrm>
              <a:off x="2784" y="2016"/>
              <a:ext cx="361" cy="192"/>
            </a:xfrm>
            <a:prstGeom prst="rect">
              <a:avLst/>
            </a:prstGeom>
            <a:solidFill>
              <a:srgbClr val="FF6600"/>
            </a:solidFill>
            <a:ln w="9525">
              <a:solidFill>
                <a:srgbClr val="FFFFFF"/>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zh-CN" altLang="en-US" sz="1200">
                  <a:solidFill>
                    <a:srgbClr val="6600CC"/>
                  </a:solidFill>
                  <a:latin typeface="华文新魏" charset="0"/>
                  <a:ea typeface="华文新魏" charset="0"/>
                  <a:cs typeface="华文新魏" charset="0"/>
                </a:rPr>
                <a:t>向外</a:t>
              </a:r>
            </a:p>
          </p:txBody>
        </p:sp>
        <p:sp>
          <p:nvSpPr>
            <p:cNvPr id="31778" name="Line 51"/>
            <p:cNvSpPr>
              <a:spLocks noChangeShapeType="1"/>
            </p:cNvSpPr>
            <p:nvPr/>
          </p:nvSpPr>
          <p:spPr bwMode="auto">
            <a:xfrm>
              <a:off x="2807" y="2191"/>
              <a:ext cx="623"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1779" name="Line 52"/>
            <p:cNvSpPr>
              <a:spLocks noChangeShapeType="1"/>
            </p:cNvSpPr>
            <p:nvPr/>
          </p:nvSpPr>
          <p:spPr bwMode="auto">
            <a:xfrm>
              <a:off x="2932" y="1946"/>
              <a:ext cx="498" cy="184"/>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1780" name="Text Box 53"/>
            <p:cNvSpPr txBox="1">
              <a:spLocks noChangeArrowheads="1"/>
            </p:cNvSpPr>
            <p:nvPr/>
          </p:nvSpPr>
          <p:spPr bwMode="auto">
            <a:xfrm>
              <a:off x="1562" y="2016"/>
              <a:ext cx="406" cy="139"/>
            </a:xfrm>
            <a:prstGeom prst="rect">
              <a:avLst/>
            </a:prstGeom>
            <a:solidFill>
              <a:srgbClr val="FF6600"/>
            </a:solidFill>
            <a:ln w="9525">
              <a:solidFill>
                <a:srgbClr val="FFFFFF"/>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zh-CN" altLang="en-US" sz="1200">
                  <a:solidFill>
                    <a:srgbClr val="6600CC"/>
                  </a:solidFill>
                  <a:latin typeface="华文新魏" charset="0"/>
                  <a:ea typeface="华文新魏" charset="0"/>
                  <a:cs typeface="华文新魏" charset="0"/>
                </a:rPr>
                <a:t>向里</a:t>
              </a:r>
            </a:p>
          </p:txBody>
        </p:sp>
        <p:sp>
          <p:nvSpPr>
            <p:cNvPr id="31781" name="Line 54"/>
            <p:cNvSpPr>
              <a:spLocks noChangeShapeType="1"/>
            </p:cNvSpPr>
            <p:nvPr/>
          </p:nvSpPr>
          <p:spPr bwMode="auto">
            <a:xfrm>
              <a:off x="1437" y="2191"/>
              <a:ext cx="623"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1782" name="Line 55"/>
            <p:cNvSpPr>
              <a:spLocks noChangeShapeType="1"/>
            </p:cNvSpPr>
            <p:nvPr/>
          </p:nvSpPr>
          <p:spPr bwMode="auto">
            <a:xfrm flipH="1">
              <a:off x="2932" y="1762"/>
              <a:ext cx="498" cy="184"/>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1783" name="Text Box 56"/>
            <p:cNvSpPr txBox="1">
              <a:spLocks noChangeArrowheads="1"/>
            </p:cNvSpPr>
            <p:nvPr/>
          </p:nvSpPr>
          <p:spPr bwMode="auto">
            <a:xfrm>
              <a:off x="3056" y="2455"/>
              <a:ext cx="748" cy="307"/>
            </a:xfrm>
            <a:prstGeom prst="rect">
              <a:avLst/>
            </a:prstGeom>
            <a:solidFill>
              <a:schemeClr val="accent1"/>
            </a:solidFill>
            <a:ln w="9525">
              <a:solidFill>
                <a:srgbClr val="FFFFFF"/>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zh-CN" altLang="en-US" sz="1200">
                  <a:solidFill>
                    <a:srgbClr val="6600CC"/>
                  </a:solidFill>
                  <a:latin typeface="华文新魏" charset="0"/>
                  <a:ea typeface="华文新魏" charset="0"/>
                  <a:cs typeface="华文新魏" charset="0"/>
                </a:rPr>
                <a:t>有比当前柱</a:t>
              </a:r>
            </a:p>
            <a:p>
              <a:r>
                <a:rPr kumimoji="0" lang="zh-CN" altLang="en-US" sz="1200">
                  <a:solidFill>
                    <a:srgbClr val="6600CC"/>
                  </a:solidFill>
                  <a:latin typeface="华文新魏" charset="0"/>
                  <a:ea typeface="华文新魏" charset="0"/>
                  <a:cs typeface="华文新魏" charset="0"/>
                </a:rPr>
                <a:t>面小的请求</a:t>
              </a:r>
              <a:r>
                <a:rPr kumimoji="0" lang="en-US" altLang="zh-CN" sz="1200">
                  <a:solidFill>
                    <a:srgbClr val="6600CC"/>
                  </a:solidFill>
                  <a:latin typeface="华文新魏" charset="0"/>
                  <a:ea typeface="华文新魏" charset="0"/>
                  <a:cs typeface="华文新魏" charset="0"/>
                </a:rPr>
                <a:t>?</a:t>
              </a:r>
            </a:p>
          </p:txBody>
        </p:sp>
        <p:sp>
          <p:nvSpPr>
            <p:cNvPr id="31784" name="Line 57"/>
            <p:cNvSpPr>
              <a:spLocks noChangeShapeType="1"/>
            </p:cNvSpPr>
            <p:nvPr/>
          </p:nvSpPr>
          <p:spPr bwMode="auto">
            <a:xfrm flipH="1">
              <a:off x="2932" y="2394"/>
              <a:ext cx="498" cy="184"/>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1785" name="Line 58"/>
            <p:cNvSpPr>
              <a:spLocks noChangeShapeType="1"/>
            </p:cNvSpPr>
            <p:nvPr/>
          </p:nvSpPr>
          <p:spPr bwMode="auto">
            <a:xfrm>
              <a:off x="2932" y="2578"/>
              <a:ext cx="498" cy="184"/>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1786" name="Line 59"/>
            <p:cNvSpPr>
              <a:spLocks noChangeShapeType="1"/>
            </p:cNvSpPr>
            <p:nvPr/>
          </p:nvSpPr>
          <p:spPr bwMode="auto">
            <a:xfrm flipV="1">
              <a:off x="3430" y="2578"/>
              <a:ext cx="498" cy="184"/>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1787" name="Line 60"/>
            <p:cNvSpPr>
              <a:spLocks noChangeShapeType="1"/>
            </p:cNvSpPr>
            <p:nvPr/>
          </p:nvSpPr>
          <p:spPr bwMode="auto">
            <a:xfrm flipH="1">
              <a:off x="4176" y="2578"/>
              <a:ext cx="1" cy="254"/>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31788" name="Text Box 61"/>
            <p:cNvSpPr txBox="1">
              <a:spLocks noChangeArrowheads="1"/>
            </p:cNvSpPr>
            <p:nvPr/>
          </p:nvSpPr>
          <p:spPr bwMode="auto">
            <a:xfrm>
              <a:off x="3804" y="2810"/>
              <a:ext cx="804" cy="214"/>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zh-CN" altLang="en-US" sz="1400">
                  <a:solidFill>
                    <a:srgbClr val="6600CC"/>
                  </a:solidFill>
                  <a:latin typeface="华文新魏" charset="0"/>
                  <a:ea typeface="华文新魏" charset="0"/>
                  <a:cs typeface="华文新魏" charset="0"/>
                </a:rPr>
                <a:t>改变移动方向</a:t>
              </a:r>
            </a:p>
          </p:txBody>
        </p:sp>
        <p:sp>
          <p:nvSpPr>
            <p:cNvPr id="31789" name="Line 62"/>
            <p:cNvSpPr>
              <a:spLocks noChangeShapeType="1"/>
            </p:cNvSpPr>
            <p:nvPr/>
          </p:nvSpPr>
          <p:spPr bwMode="auto">
            <a:xfrm>
              <a:off x="4176" y="3045"/>
              <a:ext cx="0" cy="123"/>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31790" name="Text Box 63"/>
            <p:cNvSpPr txBox="1">
              <a:spLocks noChangeArrowheads="1"/>
            </p:cNvSpPr>
            <p:nvPr/>
          </p:nvSpPr>
          <p:spPr bwMode="auto">
            <a:xfrm>
              <a:off x="4101" y="3199"/>
              <a:ext cx="267" cy="161"/>
            </a:xfrm>
            <a:prstGeom prst="rect">
              <a:avLst/>
            </a:prstGeom>
            <a:solidFill>
              <a:srgbClr val="FFCC66"/>
            </a:solidFill>
            <a:ln w="9525">
              <a:solidFill>
                <a:srgbClr val="FFFFFF"/>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spcBef>
                  <a:spcPts val="600"/>
                </a:spcBef>
                <a:spcAft>
                  <a:spcPts val="600"/>
                </a:spcAft>
              </a:pPr>
              <a:r>
                <a:rPr kumimoji="0" lang="en-US" altLang="zh-CN" sz="1200" b="1">
                  <a:solidFill>
                    <a:srgbClr val="6600CC"/>
                  </a:solidFill>
                  <a:latin typeface="华文新魏" charset="0"/>
                  <a:ea typeface="华文新魏" charset="0"/>
                  <a:cs typeface="华文新魏" charset="0"/>
                </a:rPr>
                <a:t>A</a:t>
              </a:r>
            </a:p>
          </p:txBody>
        </p:sp>
        <p:sp>
          <p:nvSpPr>
            <p:cNvPr id="31791" name="Text Box 64"/>
            <p:cNvSpPr txBox="1">
              <a:spLocks noChangeArrowheads="1"/>
            </p:cNvSpPr>
            <p:nvPr/>
          </p:nvSpPr>
          <p:spPr bwMode="auto">
            <a:xfrm>
              <a:off x="1064" y="2455"/>
              <a:ext cx="747" cy="307"/>
            </a:xfrm>
            <a:prstGeom prst="rect">
              <a:avLst/>
            </a:prstGeom>
            <a:solidFill>
              <a:schemeClr val="accent1"/>
            </a:solidFill>
            <a:ln w="9525">
              <a:solidFill>
                <a:srgbClr val="FFFFFF"/>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zh-CN" altLang="en-US" sz="1200">
                  <a:solidFill>
                    <a:srgbClr val="6600CC"/>
                  </a:solidFill>
                  <a:latin typeface="华文新魏" charset="0"/>
                  <a:ea typeface="华文新魏" charset="0"/>
                  <a:cs typeface="华文新魏" charset="0"/>
                </a:rPr>
                <a:t>有比当前柱</a:t>
              </a:r>
            </a:p>
            <a:p>
              <a:r>
                <a:rPr kumimoji="0" lang="zh-CN" altLang="en-US" sz="1200">
                  <a:solidFill>
                    <a:srgbClr val="6600CC"/>
                  </a:solidFill>
                  <a:latin typeface="华文新魏" charset="0"/>
                  <a:ea typeface="华文新魏" charset="0"/>
                  <a:cs typeface="华文新魏" charset="0"/>
                </a:rPr>
                <a:t>面大的请求</a:t>
              </a:r>
              <a:r>
                <a:rPr kumimoji="0" lang="en-US" altLang="zh-CN" sz="1200">
                  <a:solidFill>
                    <a:srgbClr val="6600CC"/>
                  </a:solidFill>
                  <a:latin typeface="华文新魏" charset="0"/>
                  <a:ea typeface="华文新魏" charset="0"/>
                  <a:cs typeface="华文新魏" charset="0"/>
                </a:rPr>
                <a:t>?</a:t>
              </a:r>
            </a:p>
          </p:txBody>
        </p:sp>
        <p:sp>
          <p:nvSpPr>
            <p:cNvPr id="31792" name="Line 65"/>
            <p:cNvSpPr>
              <a:spLocks noChangeShapeType="1"/>
            </p:cNvSpPr>
            <p:nvPr/>
          </p:nvSpPr>
          <p:spPr bwMode="auto">
            <a:xfrm>
              <a:off x="1437" y="2394"/>
              <a:ext cx="499" cy="184"/>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1793" name="Line 66"/>
            <p:cNvSpPr>
              <a:spLocks noChangeShapeType="1"/>
            </p:cNvSpPr>
            <p:nvPr/>
          </p:nvSpPr>
          <p:spPr bwMode="auto">
            <a:xfrm>
              <a:off x="939" y="2578"/>
              <a:ext cx="498" cy="184"/>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1794" name="Line 67"/>
            <p:cNvSpPr>
              <a:spLocks noChangeShapeType="1"/>
            </p:cNvSpPr>
            <p:nvPr/>
          </p:nvSpPr>
          <p:spPr bwMode="auto">
            <a:xfrm flipV="1">
              <a:off x="1437" y="2578"/>
              <a:ext cx="499" cy="184"/>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1795" name="Line 68"/>
            <p:cNvSpPr>
              <a:spLocks noChangeShapeType="1"/>
            </p:cNvSpPr>
            <p:nvPr/>
          </p:nvSpPr>
          <p:spPr bwMode="auto">
            <a:xfrm flipH="1">
              <a:off x="672" y="2578"/>
              <a:ext cx="18" cy="158"/>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31796" name="Text Box 69"/>
            <p:cNvSpPr txBox="1">
              <a:spLocks noChangeArrowheads="1"/>
            </p:cNvSpPr>
            <p:nvPr/>
          </p:nvSpPr>
          <p:spPr bwMode="auto">
            <a:xfrm>
              <a:off x="288" y="2736"/>
              <a:ext cx="768" cy="192"/>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zh-CN" altLang="en-US" sz="1200">
                  <a:solidFill>
                    <a:srgbClr val="6600CC"/>
                  </a:solidFill>
                  <a:latin typeface="华文新魏" charset="0"/>
                  <a:ea typeface="华文新魏" charset="0"/>
                  <a:cs typeface="华文新魏" charset="0"/>
                </a:rPr>
                <a:t>改变移动方向</a:t>
              </a:r>
            </a:p>
          </p:txBody>
        </p:sp>
        <p:sp>
          <p:nvSpPr>
            <p:cNvPr id="31797" name="Line 70"/>
            <p:cNvSpPr>
              <a:spLocks noChangeShapeType="1"/>
            </p:cNvSpPr>
            <p:nvPr/>
          </p:nvSpPr>
          <p:spPr bwMode="auto">
            <a:xfrm>
              <a:off x="690" y="2902"/>
              <a:ext cx="0" cy="122"/>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31798" name="Line 71"/>
            <p:cNvSpPr>
              <a:spLocks noChangeShapeType="1"/>
            </p:cNvSpPr>
            <p:nvPr/>
          </p:nvSpPr>
          <p:spPr bwMode="auto">
            <a:xfrm>
              <a:off x="1936" y="2578"/>
              <a:ext cx="124"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1799" name="Text Box 72"/>
            <p:cNvSpPr txBox="1">
              <a:spLocks noChangeArrowheads="1"/>
            </p:cNvSpPr>
            <p:nvPr/>
          </p:nvSpPr>
          <p:spPr bwMode="auto">
            <a:xfrm>
              <a:off x="690" y="2400"/>
              <a:ext cx="270" cy="144"/>
            </a:xfrm>
            <a:prstGeom prst="rect">
              <a:avLst/>
            </a:prstGeom>
            <a:solidFill>
              <a:srgbClr val="FF6600"/>
            </a:solidFill>
            <a:ln w="9525">
              <a:solidFill>
                <a:srgbClr val="FFFFFF"/>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zh-CN" altLang="en-US" sz="1200">
                  <a:solidFill>
                    <a:srgbClr val="6600CC"/>
                  </a:solidFill>
                  <a:latin typeface="华文新魏" charset="0"/>
                  <a:ea typeface="华文新魏" charset="0"/>
                  <a:cs typeface="华文新魏" charset="0"/>
                </a:rPr>
                <a:t>否</a:t>
              </a:r>
            </a:p>
          </p:txBody>
        </p:sp>
        <p:sp>
          <p:nvSpPr>
            <p:cNvPr id="31800" name="Line 73"/>
            <p:cNvSpPr>
              <a:spLocks noChangeShapeType="1"/>
            </p:cNvSpPr>
            <p:nvPr/>
          </p:nvSpPr>
          <p:spPr bwMode="auto">
            <a:xfrm flipH="1">
              <a:off x="939" y="2394"/>
              <a:ext cx="498" cy="184"/>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1801" name="Line 74"/>
            <p:cNvSpPr>
              <a:spLocks noChangeShapeType="1"/>
            </p:cNvSpPr>
            <p:nvPr/>
          </p:nvSpPr>
          <p:spPr bwMode="auto">
            <a:xfrm>
              <a:off x="690" y="2578"/>
              <a:ext cx="249"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1802" name="Text Box 75"/>
            <p:cNvSpPr txBox="1">
              <a:spLocks noChangeArrowheads="1"/>
            </p:cNvSpPr>
            <p:nvPr/>
          </p:nvSpPr>
          <p:spPr bwMode="auto">
            <a:xfrm>
              <a:off x="3804" y="2400"/>
              <a:ext cx="276" cy="137"/>
            </a:xfrm>
            <a:prstGeom prst="rect">
              <a:avLst/>
            </a:prstGeom>
            <a:solidFill>
              <a:srgbClr val="FF6600"/>
            </a:solidFill>
            <a:ln w="9525">
              <a:solidFill>
                <a:srgbClr val="FFFFFF"/>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zh-CN" altLang="en-US" sz="1200">
                  <a:solidFill>
                    <a:srgbClr val="6600CC"/>
                  </a:solidFill>
                  <a:latin typeface="华文新魏" charset="0"/>
                  <a:ea typeface="华文新魏" charset="0"/>
                  <a:cs typeface="华文新魏" charset="0"/>
                </a:rPr>
                <a:t>否</a:t>
              </a:r>
            </a:p>
          </p:txBody>
        </p:sp>
        <p:sp>
          <p:nvSpPr>
            <p:cNvPr id="31803" name="Line 76"/>
            <p:cNvSpPr>
              <a:spLocks noChangeShapeType="1"/>
            </p:cNvSpPr>
            <p:nvPr/>
          </p:nvSpPr>
          <p:spPr bwMode="auto">
            <a:xfrm>
              <a:off x="3928" y="2578"/>
              <a:ext cx="249"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1804" name="Line 77"/>
            <p:cNvSpPr>
              <a:spLocks noChangeShapeType="1"/>
            </p:cNvSpPr>
            <p:nvPr/>
          </p:nvSpPr>
          <p:spPr bwMode="auto">
            <a:xfrm>
              <a:off x="3430" y="2394"/>
              <a:ext cx="498" cy="184"/>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1805" name="Line 78"/>
            <p:cNvSpPr>
              <a:spLocks noChangeShapeType="1"/>
            </p:cNvSpPr>
            <p:nvPr/>
          </p:nvSpPr>
          <p:spPr bwMode="auto">
            <a:xfrm>
              <a:off x="2058" y="2428"/>
              <a:ext cx="0" cy="334"/>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31806" name="Text Box 80"/>
            <p:cNvSpPr txBox="1">
              <a:spLocks noChangeArrowheads="1"/>
            </p:cNvSpPr>
            <p:nvPr/>
          </p:nvSpPr>
          <p:spPr bwMode="auto">
            <a:xfrm>
              <a:off x="1440" y="2762"/>
              <a:ext cx="1248" cy="310"/>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zh-CN" altLang="en-US" sz="1200">
                  <a:solidFill>
                    <a:srgbClr val="6600CC"/>
                  </a:solidFill>
                  <a:latin typeface="华文新魏" charset="0"/>
                  <a:ea typeface="华文新魏" charset="0"/>
                  <a:cs typeface="华文新魏" charset="0"/>
                </a:rPr>
                <a:t>处理大于当前柱面号请求中柱面号最小的请求</a:t>
              </a:r>
            </a:p>
          </p:txBody>
        </p:sp>
        <p:sp>
          <p:nvSpPr>
            <p:cNvPr id="31807" name="Line 81"/>
            <p:cNvSpPr>
              <a:spLocks noChangeShapeType="1"/>
            </p:cNvSpPr>
            <p:nvPr/>
          </p:nvSpPr>
          <p:spPr bwMode="auto">
            <a:xfrm>
              <a:off x="2807" y="2578"/>
              <a:ext cx="125"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1808" name="Line 82"/>
            <p:cNvSpPr>
              <a:spLocks noChangeShapeType="1"/>
            </p:cNvSpPr>
            <p:nvPr/>
          </p:nvSpPr>
          <p:spPr bwMode="auto">
            <a:xfrm>
              <a:off x="2807" y="2439"/>
              <a:ext cx="0" cy="69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31809" name="Text Box 84"/>
            <p:cNvSpPr txBox="1">
              <a:spLocks noChangeArrowheads="1"/>
            </p:cNvSpPr>
            <p:nvPr/>
          </p:nvSpPr>
          <p:spPr bwMode="auto">
            <a:xfrm>
              <a:off x="2434" y="3129"/>
              <a:ext cx="1214" cy="327"/>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zh-CN" altLang="en-US" sz="1200">
                  <a:solidFill>
                    <a:srgbClr val="6600CC"/>
                  </a:solidFill>
                  <a:latin typeface="华文新魏" charset="0"/>
                  <a:ea typeface="华文新魏" charset="0"/>
                  <a:cs typeface="华文新魏" charset="0"/>
                </a:rPr>
                <a:t>处理小于当前柱面号请求中的柱面号最大的请求</a:t>
              </a:r>
            </a:p>
          </p:txBody>
        </p:sp>
        <p:sp>
          <p:nvSpPr>
            <p:cNvPr id="31810" name="Line 85"/>
            <p:cNvSpPr>
              <a:spLocks noChangeShapeType="1"/>
            </p:cNvSpPr>
            <p:nvPr/>
          </p:nvSpPr>
          <p:spPr bwMode="auto">
            <a:xfrm>
              <a:off x="2058" y="3068"/>
              <a:ext cx="0" cy="468"/>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31811" name="Text Box 86"/>
            <p:cNvSpPr txBox="1">
              <a:spLocks noChangeArrowheads="1"/>
            </p:cNvSpPr>
            <p:nvPr/>
          </p:nvSpPr>
          <p:spPr bwMode="auto">
            <a:xfrm>
              <a:off x="1936" y="3558"/>
              <a:ext cx="1136" cy="330"/>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zh-CN" altLang="en-US" sz="1400">
                  <a:solidFill>
                    <a:srgbClr val="6600CC"/>
                  </a:solidFill>
                  <a:latin typeface="华文新魏" charset="0"/>
                  <a:ea typeface="华文新魏" charset="0"/>
                  <a:cs typeface="华文新魏" charset="0"/>
                </a:rPr>
                <a:t>移动磁头到指定柱面，登记当前位置</a:t>
              </a:r>
            </a:p>
          </p:txBody>
        </p:sp>
        <p:sp>
          <p:nvSpPr>
            <p:cNvPr id="31812" name="Line 87"/>
            <p:cNvSpPr>
              <a:spLocks noChangeShapeType="1"/>
            </p:cNvSpPr>
            <p:nvPr/>
          </p:nvSpPr>
          <p:spPr bwMode="auto">
            <a:xfrm>
              <a:off x="2932" y="3436"/>
              <a:ext cx="0" cy="111"/>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31813" name="Line 88"/>
            <p:cNvSpPr>
              <a:spLocks noChangeShapeType="1"/>
            </p:cNvSpPr>
            <p:nvPr/>
          </p:nvSpPr>
          <p:spPr bwMode="auto">
            <a:xfrm>
              <a:off x="2434" y="3861"/>
              <a:ext cx="0" cy="123"/>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31814" name="Text Box 89"/>
            <p:cNvSpPr txBox="1">
              <a:spLocks noChangeArrowheads="1"/>
            </p:cNvSpPr>
            <p:nvPr/>
          </p:nvSpPr>
          <p:spPr bwMode="auto">
            <a:xfrm>
              <a:off x="2233" y="3974"/>
              <a:ext cx="407" cy="154"/>
            </a:xfrm>
            <a:prstGeom prst="rect">
              <a:avLst/>
            </a:prstGeom>
            <a:solidFill>
              <a:schemeClr val="accent1"/>
            </a:solidFill>
            <a:ln w="9525">
              <a:solidFill>
                <a:srgbClr val="000000"/>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r>
                <a:rPr kumimoji="0" lang="zh-CN" altLang="en-US" sz="1200">
                  <a:solidFill>
                    <a:srgbClr val="6600CC"/>
                  </a:solidFill>
                  <a:latin typeface="华文新魏" charset="0"/>
                  <a:ea typeface="华文新魏" charset="0"/>
                  <a:cs typeface="华文新魏" charset="0"/>
                </a:rPr>
                <a:t>启动</a:t>
              </a:r>
            </a:p>
          </p:txBody>
        </p:sp>
        <p:sp>
          <p:nvSpPr>
            <p:cNvPr id="31815" name="Line 90"/>
            <p:cNvSpPr>
              <a:spLocks noChangeShapeType="1"/>
            </p:cNvSpPr>
            <p:nvPr/>
          </p:nvSpPr>
          <p:spPr bwMode="auto">
            <a:xfrm>
              <a:off x="2434" y="4149"/>
              <a:ext cx="0" cy="123"/>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31816" name="Text Box 91"/>
            <p:cNvSpPr txBox="1">
              <a:spLocks noChangeArrowheads="1"/>
            </p:cNvSpPr>
            <p:nvPr/>
          </p:nvSpPr>
          <p:spPr bwMode="auto">
            <a:xfrm>
              <a:off x="2558" y="4139"/>
              <a:ext cx="274" cy="133"/>
            </a:xfrm>
            <a:prstGeom prst="rect">
              <a:avLst/>
            </a:prstGeom>
            <a:solidFill>
              <a:srgbClr val="CCFF33"/>
            </a:solidFill>
            <a:ln w="9525">
              <a:solidFill>
                <a:srgbClr val="FFFFFF"/>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just">
                <a:spcBef>
                  <a:spcPts val="600"/>
                </a:spcBef>
                <a:spcAft>
                  <a:spcPts val="600"/>
                </a:spcAft>
              </a:pPr>
              <a:r>
                <a:rPr kumimoji="0" lang="en-US" altLang="zh-CN" sz="1200" b="1">
                  <a:solidFill>
                    <a:srgbClr val="6600CC"/>
                  </a:solidFill>
                  <a:latin typeface="华文新魏" charset="0"/>
                  <a:ea typeface="华文新魏" charset="0"/>
                  <a:cs typeface="华文新魏" charset="0"/>
                </a:rPr>
                <a:t>C</a:t>
              </a:r>
            </a:p>
          </p:txBody>
        </p:sp>
        <p:sp>
          <p:nvSpPr>
            <p:cNvPr id="31817" name="Text Box 93"/>
            <p:cNvSpPr txBox="1">
              <a:spLocks noChangeArrowheads="1"/>
            </p:cNvSpPr>
            <p:nvPr/>
          </p:nvSpPr>
          <p:spPr bwMode="auto">
            <a:xfrm>
              <a:off x="566" y="3041"/>
              <a:ext cx="250" cy="175"/>
            </a:xfrm>
            <a:prstGeom prst="rect">
              <a:avLst/>
            </a:prstGeom>
            <a:solidFill>
              <a:srgbClr val="FFCCCC"/>
            </a:solidFill>
            <a:ln w="9525">
              <a:solidFill>
                <a:srgbClr val="FFFFFF"/>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spcBef>
                  <a:spcPts val="600"/>
                </a:spcBef>
                <a:spcAft>
                  <a:spcPts val="600"/>
                </a:spcAft>
              </a:pPr>
              <a:r>
                <a:rPr kumimoji="0" lang="en-US" altLang="zh-CN" sz="1200" b="1">
                  <a:solidFill>
                    <a:srgbClr val="6600CC"/>
                  </a:solidFill>
                  <a:latin typeface="华文新魏" charset="0"/>
                  <a:ea typeface="华文新魏" charset="0"/>
                  <a:cs typeface="华文新魏" charset="0"/>
                </a:rPr>
                <a:t>B</a:t>
              </a:r>
            </a:p>
          </p:txBody>
        </p:sp>
        <p:sp>
          <p:nvSpPr>
            <p:cNvPr id="31818" name="Text Box 94"/>
            <p:cNvSpPr txBox="1">
              <a:spLocks noChangeArrowheads="1"/>
            </p:cNvSpPr>
            <p:nvPr/>
          </p:nvSpPr>
          <p:spPr bwMode="auto">
            <a:xfrm>
              <a:off x="2683" y="2333"/>
              <a:ext cx="293" cy="163"/>
            </a:xfrm>
            <a:prstGeom prst="rect">
              <a:avLst/>
            </a:prstGeom>
            <a:solidFill>
              <a:srgbClr val="FFCCCC"/>
            </a:solidFill>
            <a:ln w="9525">
              <a:solidFill>
                <a:srgbClr val="FFFFFF"/>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spcBef>
                  <a:spcPts val="600"/>
                </a:spcBef>
                <a:spcAft>
                  <a:spcPts val="600"/>
                </a:spcAft>
              </a:pPr>
              <a:r>
                <a:rPr kumimoji="0" lang="en-US" altLang="zh-CN" sz="1200" b="1">
                  <a:solidFill>
                    <a:srgbClr val="6600CC"/>
                  </a:solidFill>
                  <a:latin typeface="华文新魏" charset="0"/>
                  <a:ea typeface="华文新魏" charset="0"/>
                  <a:cs typeface="华文新魏" charset="0"/>
                </a:rPr>
                <a:t>B</a:t>
              </a:r>
            </a:p>
          </p:txBody>
        </p:sp>
        <p:sp>
          <p:nvSpPr>
            <p:cNvPr id="31819" name="Text Box 95"/>
            <p:cNvSpPr txBox="1">
              <a:spLocks noChangeArrowheads="1"/>
            </p:cNvSpPr>
            <p:nvPr/>
          </p:nvSpPr>
          <p:spPr bwMode="auto">
            <a:xfrm>
              <a:off x="1936" y="2333"/>
              <a:ext cx="224" cy="163"/>
            </a:xfrm>
            <a:prstGeom prst="rect">
              <a:avLst/>
            </a:prstGeom>
            <a:solidFill>
              <a:srgbClr val="FFCC66"/>
            </a:solidFill>
            <a:ln w="9525">
              <a:solidFill>
                <a:srgbClr val="FFFFFF"/>
              </a:solidFill>
              <a:miter lim="800000"/>
              <a:headEnd/>
              <a:tailEnd/>
            </a:ln>
          </p:spPr>
          <p:txBody>
            <a:bodyPr/>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spcBef>
                  <a:spcPts val="600"/>
                </a:spcBef>
                <a:spcAft>
                  <a:spcPts val="600"/>
                </a:spcAft>
              </a:pPr>
              <a:r>
                <a:rPr kumimoji="0" lang="en-US" altLang="zh-CN" sz="1200" b="1">
                  <a:solidFill>
                    <a:srgbClr val="6600CC"/>
                  </a:solidFill>
                  <a:latin typeface="华文新魏" charset="0"/>
                  <a:ea typeface="华文新魏" charset="0"/>
                  <a:cs typeface="华文新魏" charset="0"/>
                </a:rPr>
                <a:t>A</a:t>
              </a:r>
            </a:p>
          </p:txBody>
        </p:sp>
      </p:grpSp>
      <p:sp>
        <p:nvSpPr>
          <p:cNvPr id="2" name="标题 1"/>
          <p:cNvSpPr>
            <a:spLocks noGrp="1"/>
          </p:cNvSpPr>
          <p:nvPr>
            <p:ph type="title"/>
          </p:nvPr>
        </p:nvSpPr>
        <p:spPr/>
        <p:txBody>
          <a:bodyPr/>
          <a:lstStyle/>
          <a:p>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电梯调度”算法流程</a:t>
            </a:r>
            <a:r>
              <a:rPr lang="en-US" altLang="zh-CN" dirty="0">
                <a:latin typeface="华文新魏" charset="0"/>
                <a:ea typeface="华文新魏" charset="0"/>
                <a:cs typeface="华文新魏" charset="0"/>
              </a:rPr>
              <a:t> </a:t>
            </a:r>
            <a:endParaRPr kumimoji="1" lang="zh-CN" altLang="en-US" dirty="0"/>
          </a:p>
        </p:txBody>
      </p:sp>
      <p:sp>
        <p:nvSpPr>
          <p:cNvPr id="93"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67</a:t>
            </a:fld>
            <a:endParaRPr lang="en-US" altLang="zh-CN" dirty="0"/>
          </a:p>
        </p:txBody>
      </p:sp>
    </p:spTree>
    <p:extLst>
      <p:ext uri="{BB962C8B-B14F-4D97-AF65-F5344CB8AC3E}">
        <p14:creationId xmlns:p14="http://schemas.microsoft.com/office/powerpoint/2010/main" val="233325292"/>
      </p:ext>
    </p:extLst>
  </p:cSld>
  <p:clrMapOvr>
    <a:masterClrMapping/>
  </p:clrMapOvr>
  <p:transition spd="slow">
    <p:wip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79512" y="1340768"/>
            <a:ext cx="8964488" cy="4968552"/>
          </a:xfrm>
        </p:spPr>
        <p:txBody>
          <a:bodyPr/>
          <a:lstStyle/>
          <a:p>
            <a:r>
              <a:rPr lang="zh-CN" altLang="zh-CN" dirty="0">
                <a:latin typeface="华文新魏"/>
                <a:cs typeface="华文新魏"/>
              </a:rPr>
              <a:t>电梯调度</a:t>
            </a:r>
            <a:r>
              <a:rPr lang="zh-CN" altLang="en-US" dirty="0">
                <a:latin typeface="华文新魏"/>
                <a:cs typeface="华文新魏"/>
              </a:rPr>
              <a:t>算法</a:t>
            </a:r>
            <a:r>
              <a:rPr kumimoji="1" lang="zh-CN" altLang="en-US" dirty="0">
                <a:solidFill>
                  <a:srgbClr val="0000FF"/>
                </a:solidFill>
                <a:latin typeface="华文新魏"/>
                <a:cs typeface="华文新魏"/>
              </a:rPr>
              <a:t>（</a:t>
            </a:r>
            <a:r>
              <a:rPr lang="en-US" altLang="zh-CN" dirty="0">
                <a:solidFill>
                  <a:srgbClr val="008000"/>
                </a:solidFill>
                <a:latin typeface="华文新魏" charset="0"/>
                <a:ea typeface="华文新魏" charset="0"/>
                <a:cs typeface="华文新魏" charset="0"/>
              </a:rPr>
              <a:t>150</a:t>
            </a:r>
            <a:r>
              <a:rPr lang="zh-CN" altLang="zh-CN" dirty="0">
                <a:solidFill>
                  <a:srgbClr val="008000"/>
                </a:solidFill>
                <a:latin typeface="华文新魏" charset="0"/>
                <a:ea typeface="华文新魏" charset="0"/>
                <a:cs typeface="华文新魏" charset="0"/>
              </a:rPr>
              <a:t>，</a:t>
            </a:r>
            <a:r>
              <a:rPr lang="en-US" altLang="zh-CN" dirty="0">
                <a:solidFill>
                  <a:srgbClr val="008000"/>
                </a:solidFill>
                <a:latin typeface="华文新魏" charset="0"/>
                <a:ea typeface="华文新魏" charset="0"/>
                <a:cs typeface="华文新魏" charset="0"/>
              </a:rPr>
              <a:t>30</a:t>
            </a:r>
            <a:r>
              <a:rPr lang="zh-CN" altLang="zh-CN" dirty="0">
                <a:solidFill>
                  <a:srgbClr val="008000"/>
                </a:solidFill>
                <a:latin typeface="华文新魏" charset="0"/>
                <a:ea typeface="华文新魏" charset="0"/>
                <a:cs typeface="华文新魏" charset="0"/>
              </a:rPr>
              <a:t>，</a:t>
            </a:r>
            <a:r>
              <a:rPr lang="en-US" altLang="zh-CN" dirty="0">
                <a:solidFill>
                  <a:srgbClr val="008000"/>
                </a:solidFill>
                <a:latin typeface="华文新魏" charset="0"/>
                <a:ea typeface="华文新魏" charset="0"/>
                <a:cs typeface="华文新魏" charset="0"/>
              </a:rPr>
              <a:t>190</a:t>
            </a:r>
            <a:r>
              <a:rPr lang="zh-CN" altLang="zh-CN" dirty="0">
                <a:solidFill>
                  <a:srgbClr val="008000"/>
                </a:solidFill>
                <a:latin typeface="华文新魏" charset="0"/>
                <a:ea typeface="华文新魏" charset="0"/>
                <a:cs typeface="华文新魏" charset="0"/>
              </a:rPr>
              <a:t>，</a:t>
            </a:r>
            <a:r>
              <a:rPr lang="en-US" altLang="zh-CN" dirty="0">
                <a:solidFill>
                  <a:srgbClr val="008000"/>
                </a:solidFill>
                <a:latin typeface="华文新魏" charset="0"/>
                <a:ea typeface="华文新魏" charset="0"/>
                <a:cs typeface="华文新魏" charset="0"/>
              </a:rPr>
              <a:t>20</a:t>
            </a:r>
            <a:r>
              <a:rPr lang="zh-CN" altLang="zh-CN" dirty="0">
                <a:solidFill>
                  <a:srgbClr val="008000"/>
                </a:solidFill>
                <a:latin typeface="华文新魏" charset="0"/>
                <a:ea typeface="华文新魏" charset="0"/>
                <a:cs typeface="华文新魏" charset="0"/>
              </a:rPr>
              <a:t>，</a:t>
            </a:r>
            <a:r>
              <a:rPr lang="en-US" altLang="zh-CN" dirty="0">
                <a:solidFill>
                  <a:srgbClr val="008000"/>
                </a:solidFill>
                <a:latin typeface="华文新魏" charset="0"/>
                <a:ea typeface="华文新魏" charset="0"/>
                <a:cs typeface="华文新魏" charset="0"/>
              </a:rPr>
              <a:t>100</a:t>
            </a:r>
            <a:r>
              <a:rPr lang="zh-CN" altLang="zh-CN" dirty="0">
                <a:solidFill>
                  <a:srgbClr val="008000"/>
                </a:solidFill>
                <a:latin typeface="华文新魏" charset="0"/>
                <a:ea typeface="华文新魏" charset="0"/>
                <a:cs typeface="华文新魏" charset="0"/>
              </a:rPr>
              <a:t>，</a:t>
            </a:r>
            <a:r>
              <a:rPr lang="en-US" altLang="zh-CN" dirty="0">
                <a:solidFill>
                  <a:srgbClr val="FF0000"/>
                </a:solidFill>
                <a:latin typeface="华文新魏" charset="0"/>
                <a:ea typeface="华文新魏" charset="0"/>
                <a:cs typeface="华文新魏" charset="0"/>
              </a:rPr>
              <a:t>55</a:t>
            </a:r>
            <a:r>
              <a:rPr lang="zh-CN" altLang="zh-CN" dirty="0">
                <a:solidFill>
                  <a:srgbClr val="008000"/>
                </a:solidFill>
                <a:latin typeface="华文新魏" charset="0"/>
                <a:ea typeface="华文新魏" charset="0"/>
                <a:cs typeface="华文新魏" charset="0"/>
              </a:rPr>
              <a:t>，</a:t>
            </a:r>
            <a:r>
              <a:rPr lang="en-US" altLang="zh-CN" dirty="0">
                <a:solidFill>
                  <a:srgbClr val="008000"/>
                </a:solidFill>
                <a:latin typeface="华文新魏" charset="0"/>
                <a:ea typeface="华文新魏" charset="0"/>
                <a:cs typeface="华文新魏" charset="0"/>
              </a:rPr>
              <a:t>90</a:t>
            </a:r>
            <a:r>
              <a:rPr kumimoji="1" lang="zh-CN" altLang="en-US" dirty="0">
                <a:solidFill>
                  <a:srgbClr val="0000FF"/>
                </a:solidFill>
                <a:latin typeface="华文新魏"/>
                <a:cs typeface="华文新魏"/>
              </a:rPr>
              <a:t>）</a:t>
            </a:r>
            <a:endParaRPr lang="en-US" altLang="zh-CN" dirty="0">
              <a:latin typeface="华文新魏"/>
              <a:cs typeface="华文新魏"/>
            </a:endParaRPr>
          </a:p>
          <a:p>
            <a:pPr lvl="1"/>
            <a:r>
              <a:rPr lang="zh-CN" altLang="zh-CN" dirty="0"/>
              <a:t>移动臂移动柱面总数</a:t>
            </a:r>
            <a:endParaRPr lang="en-US" altLang="zh-CN" dirty="0"/>
          </a:p>
          <a:p>
            <a:pPr lvl="2"/>
            <a:r>
              <a:rPr lang="en-US" altLang="zh-CN" dirty="0">
                <a:latin typeface="华文新魏"/>
                <a:ea typeface="华文新魏"/>
                <a:cs typeface="华文新魏"/>
              </a:rPr>
              <a:t>(55-50)+(90-55)+(100-90)+(150-100)+(190-150)+(190-30)+(30-20)=310</a:t>
            </a:r>
            <a:r>
              <a:rPr lang="zh-CN" altLang="zh-CN" dirty="0">
                <a:latin typeface="华文新魏"/>
                <a:ea typeface="华文新魏"/>
                <a:cs typeface="华文新魏"/>
              </a:rPr>
              <a:t> </a:t>
            </a:r>
            <a:endParaRPr lang="en-US" altLang="zh-CN" dirty="0">
              <a:latin typeface="华文新魏"/>
              <a:ea typeface="华文新魏"/>
              <a:cs typeface="华文新魏"/>
            </a:endParaRPr>
          </a:p>
        </p:txBody>
      </p:sp>
      <p:sp>
        <p:nvSpPr>
          <p:cNvPr id="3" name="标题 2"/>
          <p:cNvSpPr>
            <a:spLocks noGrp="1"/>
          </p:cNvSpPr>
          <p:nvPr>
            <p:ph type="title"/>
          </p:nvPr>
        </p:nvSpPr>
        <p:spPr/>
        <p:txBody>
          <a:bodyPr/>
          <a:lstStyle/>
          <a:p>
            <a:r>
              <a:rPr lang="zh-CN" altLang="en-US" dirty="0">
                <a:latin typeface="华文新魏" charset="0"/>
                <a:ea typeface="华文新魏" charset="0"/>
                <a:cs typeface="华文新魏" charset="0"/>
              </a:rPr>
              <a:t>移臂调度有若干策略举例 </a:t>
            </a:r>
            <a:endParaRPr kumimoji="1" lang="zh-CN" altLang="en-US" dirty="0"/>
          </a:p>
        </p:txBody>
      </p:sp>
      <p:pic>
        <p:nvPicPr>
          <p:cNvPr id="4" name="图片 3"/>
          <p:cNvPicPr>
            <a:picLocks noChangeAspect="1"/>
          </p:cNvPicPr>
          <p:nvPr/>
        </p:nvPicPr>
        <p:blipFill>
          <a:blip r:embed="rId2"/>
          <a:stretch>
            <a:fillRect/>
          </a:stretch>
        </p:blipFill>
        <p:spPr>
          <a:xfrm>
            <a:off x="827584" y="3861048"/>
            <a:ext cx="7495026" cy="1440160"/>
          </a:xfrm>
          <a:prstGeom prst="rect">
            <a:avLst/>
          </a:prstGeom>
        </p:spPr>
      </p:pic>
      <p:sp>
        <p:nvSpPr>
          <p:cNvPr id="5"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68</a:t>
            </a:fld>
            <a:endParaRPr lang="en-US" altLang="zh-CN" dirty="0"/>
          </a:p>
        </p:txBody>
      </p:sp>
    </p:spTree>
    <p:extLst>
      <p:ext uri="{BB962C8B-B14F-4D97-AF65-F5344CB8AC3E}">
        <p14:creationId xmlns:p14="http://schemas.microsoft.com/office/powerpoint/2010/main" val="2998811093"/>
      </p:ext>
    </p:extLst>
  </p:cSld>
  <p:clrMapOvr>
    <a:masterClrMapping/>
  </p:clrMapOvr>
  <p:transition spd="slow">
    <p:wip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latin typeface="华文新魏" charset="0"/>
                <a:ea typeface="华文新魏" charset="0"/>
                <a:cs typeface="华文新魏" charset="0"/>
              </a:rPr>
              <a:t>移臂调度有若干策略举例 </a:t>
            </a:r>
            <a:endParaRPr kumimoji="1" lang="zh-CN" altLang="en-US" dirty="0"/>
          </a:p>
        </p:txBody>
      </p:sp>
      <p:sp>
        <p:nvSpPr>
          <p:cNvPr id="7" name="内容占位符 6"/>
          <p:cNvSpPr>
            <a:spLocks noGrp="1"/>
          </p:cNvSpPr>
          <p:nvPr>
            <p:ph idx="1"/>
          </p:nvPr>
        </p:nvSpPr>
        <p:spPr>
          <a:xfrm>
            <a:off x="179512" y="1196752"/>
            <a:ext cx="8856984" cy="4968552"/>
          </a:xfrm>
        </p:spPr>
        <p:txBody>
          <a:bodyPr/>
          <a:lstStyle/>
          <a:p>
            <a:r>
              <a:rPr lang="zh-CN" altLang="en-US" dirty="0">
                <a:latin typeface="华文新魏"/>
                <a:cs typeface="华文新魏"/>
              </a:rPr>
              <a:t>循环扫描算法</a:t>
            </a:r>
            <a:endParaRPr lang="en-US" altLang="zh-CN" dirty="0">
              <a:latin typeface="华文新魏"/>
              <a:cs typeface="华文新魏"/>
            </a:endParaRPr>
          </a:p>
          <a:p>
            <a:pPr lvl="1"/>
            <a:r>
              <a:rPr lang="zh-CN" altLang="zh-CN" dirty="0"/>
              <a:t>为适应有</a:t>
            </a:r>
            <a:r>
              <a:rPr lang="zh-CN" altLang="zh-CN" dirty="0">
                <a:solidFill>
                  <a:srgbClr val="FF0000"/>
                </a:solidFill>
              </a:rPr>
              <a:t>大量柱面均匀分布</a:t>
            </a:r>
            <a:r>
              <a:rPr lang="zh-CN" altLang="zh-CN" dirty="0"/>
              <a:t>的存取请求进入系统而设计</a:t>
            </a:r>
            <a:endParaRPr lang="en-US" altLang="zh-CN" dirty="0"/>
          </a:p>
          <a:p>
            <a:pPr lvl="1"/>
            <a:r>
              <a:rPr lang="zh-CN" altLang="zh-CN" dirty="0"/>
              <a:t>移动臂总是从</a:t>
            </a:r>
            <a:r>
              <a:rPr lang="en-US" altLang="zh-CN" dirty="0">
                <a:solidFill>
                  <a:srgbClr val="0000FF"/>
                </a:solidFill>
              </a:rPr>
              <a:t>0</a:t>
            </a:r>
            <a:r>
              <a:rPr lang="zh-CN" altLang="zh-CN" dirty="0">
                <a:solidFill>
                  <a:srgbClr val="0000FF"/>
                </a:solidFill>
              </a:rPr>
              <a:t>柱面</a:t>
            </a:r>
            <a:r>
              <a:rPr lang="zh-CN" altLang="zh-CN" dirty="0">
                <a:solidFill>
                  <a:srgbClr val="FF0000"/>
                </a:solidFill>
              </a:rPr>
              <a:t>至</a:t>
            </a:r>
            <a:r>
              <a:rPr lang="zh-CN" altLang="zh-CN" dirty="0">
                <a:solidFill>
                  <a:srgbClr val="0000FF"/>
                </a:solidFill>
              </a:rPr>
              <a:t>最大号柱面</a:t>
            </a:r>
            <a:r>
              <a:rPr lang="zh-CN" altLang="zh-CN" dirty="0">
                <a:solidFill>
                  <a:srgbClr val="FF0000"/>
                </a:solidFill>
              </a:rPr>
              <a:t>顺序扫描</a:t>
            </a:r>
            <a:r>
              <a:rPr lang="zh-CN" altLang="zh-CN" dirty="0"/>
              <a:t>，然后</a:t>
            </a:r>
            <a:r>
              <a:rPr lang="zh-CN" altLang="zh-CN" dirty="0">
                <a:solidFill>
                  <a:srgbClr val="FF0000"/>
                </a:solidFill>
              </a:rPr>
              <a:t>直接返回</a:t>
            </a:r>
            <a:r>
              <a:rPr lang="en-US" altLang="zh-CN" dirty="0">
                <a:solidFill>
                  <a:srgbClr val="FF0000"/>
                </a:solidFill>
              </a:rPr>
              <a:t>0</a:t>
            </a:r>
            <a:r>
              <a:rPr lang="zh-CN" altLang="zh-CN" dirty="0">
                <a:solidFill>
                  <a:srgbClr val="FF0000"/>
                </a:solidFill>
              </a:rPr>
              <a:t>柱面</a:t>
            </a:r>
            <a:r>
              <a:rPr lang="zh-CN" altLang="zh-CN" dirty="0"/>
              <a:t>重复进行</a:t>
            </a:r>
            <a:endParaRPr lang="en-US" altLang="zh-CN" dirty="0"/>
          </a:p>
          <a:p>
            <a:pPr lvl="2"/>
            <a:r>
              <a:rPr lang="zh-CN" altLang="zh-CN" dirty="0">
                <a:solidFill>
                  <a:srgbClr val="FF0000"/>
                </a:solidFill>
                <a:latin typeface="华文新魏"/>
                <a:ea typeface="华文新魏"/>
                <a:cs typeface="华文新魏"/>
              </a:rPr>
              <a:t>归途中不再提供服务</a:t>
            </a:r>
            <a:r>
              <a:rPr lang="zh-CN" altLang="zh-CN" dirty="0">
                <a:latin typeface="华文新魏"/>
                <a:ea typeface="华文新魏"/>
                <a:cs typeface="华文新魏"/>
              </a:rPr>
              <a:t>，构成一个循环，缩短处理新请求的最大延迟</a:t>
            </a:r>
            <a:endParaRPr lang="en-US" altLang="zh-CN" dirty="0">
              <a:latin typeface="华文新魏"/>
              <a:ea typeface="华文新魏"/>
              <a:cs typeface="华文新魏"/>
            </a:endParaRPr>
          </a:p>
          <a:p>
            <a:pPr lvl="1"/>
            <a:r>
              <a:rPr lang="zh-CN" altLang="zh-CN" dirty="0"/>
              <a:t>在一个柱面上，移动臂停留至磁盘旋转一定的圈数，再移向下一个柱面</a:t>
            </a:r>
            <a:endParaRPr lang="en-US" altLang="zh-CN" dirty="0"/>
          </a:p>
          <a:p>
            <a:pPr lvl="2"/>
            <a:r>
              <a:rPr lang="zh-CN" altLang="zh-CN" dirty="0">
                <a:latin typeface="华文新魏"/>
                <a:ea typeface="华文新魏"/>
                <a:cs typeface="华文新魏"/>
              </a:rPr>
              <a:t>这样能够缩短刚离开的柱面上又到达的大量</a:t>
            </a:r>
            <a:r>
              <a:rPr lang="en-US" altLang="zh-CN" dirty="0">
                <a:latin typeface="华文新魏"/>
                <a:ea typeface="华文新魏"/>
                <a:cs typeface="华文新魏"/>
              </a:rPr>
              <a:t>I/O</a:t>
            </a:r>
            <a:r>
              <a:rPr lang="zh-CN" altLang="zh-CN" dirty="0">
                <a:latin typeface="华文新魏"/>
                <a:ea typeface="华文新魏"/>
                <a:cs typeface="华文新魏"/>
              </a:rPr>
              <a:t>请求的等待时间 </a:t>
            </a:r>
            <a:endParaRPr lang="en-US" altLang="zh-CN" dirty="0">
              <a:latin typeface="华文新魏"/>
              <a:ea typeface="华文新魏"/>
              <a:cs typeface="华文新魏"/>
            </a:endParaRPr>
          </a:p>
          <a:p>
            <a:pPr lvl="1"/>
            <a:r>
              <a:rPr lang="zh-CN" altLang="zh-CN" dirty="0"/>
              <a:t>移动臂移动柱面总数</a:t>
            </a:r>
            <a:endParaRPr lang="en-US" altLang="zh-CN" dirty="0"/>
          </a:p>
          <a:p>
            <a:pPr lvl="2"/>
            <a:r>
              <a:rPr lang="en-US" altLang="zh-CN" dirty="0">
                <a:latin typeface="华文新魏"/>
                <a:ea typeface="华文新魏"/>
                <a:cs typeface="华文新魏"/>
              </a:rPr>
              <a:t>(55-50)+(90-55)+(100-90)+(150-100)+(190-150)+(199-190)+(199-0)+(20-0)+(30-20)=378</a:t>
            </a:r>
            <a:r>
              <a:rPr lang="zh-CN" altLang="zh-CN" dirty="0">
                <a:latin typeface="华文新魏"/>
                <a:ea typeface="华文新魏"/>
                <a:cs typeface="华文新魏"/>
              </a:rPr>
              <a:t> </a:t>
            </a:r>
            <a:endParaRPr lang="zh-CN" altLang="en-US" dirty="0">
              <a:latin typeface="华文新魏"/>
              <a:ea typeface="华文新魏"/>
              <a:cs typeface="华文新魏"/>
            </a:endParaRPr>
          </a:p>
          <a:p>
            <a:endParaRPr kumimoji="1" lang="zh-CN" altLang="en-US" dirty="0">
              <a:latin typeface="华文新魏"/>
              <a:cs typeface="华文新魏"/>
            </a:endParaRPr>
          </a:p>
        </p:txBody>
      </p:sp>
      <p:pic>
        <p:nvPicPr>
          <p:cNvPr id="8" name="图片 7"/>
          <p:cNvPicPr>
            <a:picLocks noChangeAspect="1"/>
          </p:cNvPicPr>
          <p:nvPr/>
        </p:nvPicPr>
        <p:blipFill>
          <a:blip r:embed="rId2"/>
          <a:stretch>
            <a:fillRect/>
          </a:stretch>
        </p:blipFill>
        <p:spPr>
          <a:xfrm>
            <a:off x="2051720" y="5085184"/>
            <a:ext cx="5270004" cy="1287496"/>
          </a:xfrm>
          <a:prstGeom prst="rect">
            <a:avLst/>
          </a:prstGeom>
        </p:spPr>
      </p:pic>
      <p:sp>
        <p:nvSpPr>
          <p:cNvPr id="30"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69</a:t>
            </a:fld>
            <a:endParaRPr lang="en-US" altLang="zh-CN" dirty="0"/>
          </a:p>
        </p:txBody>
      </p:sp>
    </p:spTree>
    <p:extLst>
      <p:ext uri="{BB962C8B-B14F-4D97-AF65-F5344CB8AC3E}">
        <p14:creationId xmlns:p14="http://schemas.microsoft.com/office/powerpoint/2010/main" val="1555630152"/>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轮询方式</a:t>
            </a:r>
            <a:endParaRPr kumimoji="1" lang="zh-CN" altLang="en-US" dirty="0"/>
          </a:p>
        </p:txBody>
      </p:sp>
      <p:sp>
        <p:nvSpPr>
          <p:cNvPr id="3" name="内容占位符 2"/>
          <p:cNvSpPr>
            <a:spLocks noGrp="1"/>
          </p:cNvSpPr>
          <p:nvPr>
            <p:ph idx="1"/>
          </p:nvPr>
        </p:nvSpPr>
        <p:spPr>
          <a:xfrm>
            <a:off x="179512" y="1177508"/>
            <a:ext cx="8856984" cy="5250676"/>
          </a:xfrm>
        </p:spPr>
        <p:txBody>
          <a:bodyPr/>
          <a:lstStyle/>
          <a:p>
            <a:pPr eaLnBrk="1" hangingPunct="1"/>
            <a:r>
              <a:rPr lang="zh-CN" altLang="en-US" dirty="0">
                <a:latin typeface="华文新魏" charset="0"/>
                <a:ea typeface="华文新魏" charset="0"/>
                <a:cs typeface="华文新魏" charset="0"/>
              </a:rPr>
              <a:t>也称</a:t>
            </a:r>
            <a:r>
              <a:rPr lang="zh-CN" altLang="zh-CN" dirty="0"/>
              <a:t>程序</a:t>
            </a:r>
            <a:r>
              <a:rPr lang="zh-CN" altLang="zh-CN" dirty="0">
                <a:solidFill>
                  <a:srgbClr val="0000FF"/>
                </a:solidFill>
              </a:rPr>
              <a:t>直接控制方式</a:t>
            </a:r>
            <a:r>
              <a:rPr lang="zh-CN" altLang="en-US" dirty="0"/>
              <a:t>，</a:t>
            </a:r>
            <a:r>
              <a:rPr lang="zh-CN" altLang="en-US" dirty="0">
                <a:latin typeface="华文新魏" charset="0"/>
                <a:ea typeface="华文新魏" charset="0"/>
                <a:cs typeface="华文新魏" charset="0"/>
              </a:rPr>
              <a:t>使用</a:t>
            </a:r>
            <a:r>
              <a:rPr lang="zh-CN" altLang="en-US" dirty="0">
                <a:solidFill>
                  <a:srgbClr val="FF0000"/>
                </a:solidFill>
                <a:latin typeface="华文新魏" charset="0"/>
                <a:ea typeface="华文新魏" charset="0"/>
                <a:cs typeface="华文新魏" charset="0"/>
              </a:rPr>
              <a:t>查询指令测试</a:t>
            </a:r>
            <a:r>
              <a:rPr lang="zh-CN" altLang="en-US" dirty="0">
                <a:latin typeface="华文新魏" charset="0"/>
                <a:ea typeface="华文新魏" charset="0"/>
                <a:cs typeface="华文新魏" charset="0"/>
              </a:rPr>
              <a:t>设备控制器的</a:t>
            </a:r>
            <a:r>
              <a:rPr lang="zh-CN" altLang="en-US" dirty="0">
                <a:solidFill>
                  <a:srgbClr val="FF0000"/>
                </a:solidFill>
                <a:latin typeface="华文新魏" charset="0"/>
                <a:ea typeface="华文新魏" charset="0"/>
                <a:cs typeface="华文新魏" charset="0"/>
              </a:rPr>
              <a:t>忙闲状态位</a:t>
            </a:r>
            <a:r>
              <a:rPr lang="zh-CN" altLang="en-US" dirty="0">
                <a:latin typeface="华文新魏" charset="0"/>
                <a:ea typeface="华文新魏" charset="0"/>
                <a:cs typeface="华文新魏" charset="0"/>
              </a:rPr>
              <a:t>，决定内存和设备是否能交换数据</a:t>
            </a:r>
          </a:p>
          <a:p>
            <a:pPr eaLnBrk="1" hangingPunct="1"/>
            <a:r>
              <a:rPr lang="zh-CN" altLang="en-US" dirty="0">
                <a:latin typeface="华文新魏" charset="0"/>
                <a:ea typeface="华文新魏" charset="0"/>
                <a:cs typeface="华文新魏" charset="0"/>
              </a:rPr>
              <a:t>轮询方式命令</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查询指令：查询设备是否就绪</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读</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写指令：设备就绪时，执行数据交换</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转移指令：设备未就绪时，执行</a:t>
            </a:r>
            <a:r>
              <a:rPr lang="zh-CN" altLang="en-US" dirty="0">
                <a:solidFill>
                  <a:srgbClr val="0000FF"/>
                </a:solidFill>
                <a:latin typeface="华文新魏" charset="0"/>
                <a:ea typeface="华文新魏" charset="0"/>
                <a:cs typeface="华文新魏" charset="0"/>
              </a:rPr>
              <a:t>转移指令</a:t>
            </a:r>
            <a:r>
              <a:rPr lang="zh-Hans" altLang="en-US" dirty="0">
                <a:latin typeface="华文新魏" charset="0"/>
                <a:ea typeface="华文新魏" charset="0"/>
                <a:cs typeface="华文新魏" charset="0"/>
              </a:rPr>
              <a:t>，</a:t>
            </a:r>
            <a:r>
              <a:rPr lang="zh-CN" altLang="en-US" dirty="0">
                <a:solidFill>
                  <a:srgbClr val="FF0000"/>
                </a:solidFill>
                <a:latin typeface="华文新魏" charset="0"/>
                <a:ea typeface="华文新魏" charset="0"/>
                <a:cs typeface="华文新魏" charset="0"/>
              </a:rPr>
              <a:t>转向</a:t>
            </a:r>
            <a:r>
              <a:rPr lang="zh-CN" altLang="en-US" dirty="0">
                <a:solidFill>
                  <a:srgbClr val="0000FF"/>
                </a:solidFill>
                <a:latin typeface="华文新魏" charset="0"/>
                <a:ea typeface="华文新魏" charset="0"/>
                <a:cs typeface="华文新魏" charset="0"/>
              </a:rPr>
              <a:t>查询指令</a:t>
            </a:r>
            <a:r>
              <a:rPr lang="zh-CN" altLang="en-US" dirty="0">
                <a:solidFill>
                  <a:srgbClr val="FF0000"/>
                </a:solidFill>
                <a:latin typeface="华文新魏" charset="0"/>
                <a:ea typeface="华文新魏" charset="0"/>
                <a:cs typeface="华文新魏" charset="0"/>
              </a:rPr>
              <a:t>继续查询</a:t>
            </a:r>
          </a:p>
          <a:p>
            <a:pPr eaLnBrk="1" hangingPunct="1"/>
            <a:r>
              <a:rPr lang="zh-CN" altLang="en-US" dirty="0">
                <a:latin typeface="华文新魏" charset="0"/>
                <a:ea typeface="华文新魏" charset="0"/>
                <a:cs typeface="华文新魏" charset="0"/>
              </a:rPr>
              <a:t>举例：</a:t>
            </a:r>
            <a:r>
              <a:rPr lang="en-US" altLang="zh-CN" dirty="0">
                <a:latin typeface="华文新魏" charset="0"/>
                <a:ea typeface="华文新魏" charset="0"/>
                <a:cs typeface="华文新魏" charset="0"/>
              </a:rPr>
              <a:t>CPU</a:t>
            </a:r>
            <a:r>
              <a:rPr lang="zh-CN" altLang="en-US" dirty="0">
                <a:latin typeface="华文新魏" charset="0"/>
                <a:ea typeface="华文新魏" charset="0"/>
                <a:cs typeface="华文新魏" charset="0"/>
              </a:rPr>
              <a:t>从设备读入一批数据</a:t>
            </a:r>
            <a:endParaRPr lang="en-US" altLang="zh-CN" dirty="0">
              <a:latin typeface="华文新魏" charset="0"/>
              <a:ea typeface="华文新魏" charset="0"/>
              <a:cs typeface="华文新魏" charset="0"/>
            </a:endParaRPr>
          </a:p>
          <a:p>
            <a:pPr lvl="1" eaLnBrk="1" hangingPunct="1"/>
            <a:r>
              <a:rPr lang="en-US" altLang="zh-CN" dirty="0">
                <a:latin typeface="华文新魏" charset="0"/>
                <a:ea typeface="华文新魏" charset="0"/>
                <a:cs typeface="华文新魏" charset="0"/>
              </a:rPr>
              <a:t>CPU</a:t>
            </a:r>
            <a:r>
              <a:rPr lang="zh-CN" altLang="en-US" dirty="0">
                <a:latin typeface="华文新魏" charset="0"/>
                <a:ea typeface="华文新魏" charset="0"/>
                <a:cs typeface="华文新魏" charset="0"/>
              </a:rPr>
              <a:t>程序</a:t>
            </a:r>
            <a:r>
              <a:rPr lang="zh-CN" altLang="en-US" dirty="0">
                <a:solidFill>
                  <a:srgbClr val="FF0000"/>
                </a:solidFill>
                <a:latin typeface="华文新魏" charset="0"/>
                <a:ea typeface="华文新魏" charset="0"/>
                <a:cs typeface="华文新魏" charset="0"/>
              </a:rPr>
              <a:t>设置交换字节数和读入内存的起始地址</a:t>
            </a:r>
            <a:endParaRPr lang="en-US" altLang="zh-CN" dirty="0">
              <a:solidFill>
                <a:srgbClr val="FF0000"/>
              </a:solidFill>
              <a:latin typeface="华文新魏" charset="0"/>
              <a:ea typeface="华文新魏" charset="0"/>
              <a:cs typeface="华文新魏" charset="0"/>
            </a:endParaRPr>
          </a:p>
          <a:p>
            <a:pPr lvl="1" eaLnBrk="1" hangingPunct="1"/>
            <a:r>
              <a:rPr kumimoji="1" lang="zh-CN" altLang="en-US" dirty="0">
                <a:latin typeface="华文新魏" charset="0"/>
                <a:ea typeface="华文新魏" charset="0"/>
                <a:cs typeface="华文新魏" charset="0"/>
              </a:rPr>
              <a:t>向设备发送查询指令</a:t>
            </a:r>
            <a:endParaRPr kumimoji="1" lang="en-US" altLang="zh-CN" dirty="0">
              <a:latin typeface="华文新魏" charset="0"/>
              <a:ea typeface="华文新魏" charset="0"/>
              <a:cs typeface="华文新魏" charset="0"/>
            </a:endParaRPr>
          </a:p>
          <a:p>
            <a:pPr lvl="1" eaLnBrk="1" hangingPunct="1"/>
            <a:r>
              <a:rPr kumimoji="1" lang="zh-CN" altLang="en-US" dirty="0">
                <a:latin typeface="华文新魏" charset="0"/>
                <a:ea typeface="华文新魏" charset="0"/>
                <a:cs typeface="华文新魏" charset="0"/>
              </a:rPr>
              <a:t>设备控制器把状态返回</a:t>
            </a:r>
            <a:r>
              <a:rPr kumimoji="1" lang="en-US" altLang="zh-CN" dirty="0">
                <a:latin typeface="华文新魏" charset="0"/>
                <a:ea typeface="华文新魏" charset="0"/>
                <a:cs typeface="华文新魏" charset="0"/>
              </a:rPr>
              <a:t>CPU</a:t>
            </a:r>
          </a:p>
          <a:p>
            <a:pPr lvl="2" eaLnBrk="1" hangingPunct="1"/>
            <a:r>
              <a:rPr kumimoji="1" lang="zh-CN" altLang="en-US" dirty="0">
                <a:latin typeface="华文新魏" charset="0"/>
                <a:ea typeface="华文新魏" charset="0"/>
                <a:cs typeface="华文新魏" charset="0"/>
              </a:rPr>
              <a:t>如果忙或未就绪，重复测试过程，继续查询</a:t>
            </a:r>
            <a:endParaRPr kumimoji="1" lang="en-US" altLang="zh-CN" dirty="0">
              <a:latin typeface="华文新魏" charset="0"/>
              <a:ea typeface="华文新魏" charset="0"/>
              <a:cs typeface="华文新魏" charset="0"/>
            </a:endParaRPr>
          </a:p>
          <a:p>
            <a:pPr lvl="2" eaLnBrk="1" hangingPunct="1"/>
            <a:r>
              <a:rPr kumimoji="1" lang="zh-CN" altLang="en-US" dirty="0">
                <a:latin typeface="华文新魏" charset="0"/>
                <a:ea typeface="华文新魏" charset="0"/>
                <a:cs typeface="华文新魏" charset="0"/>
              </a:rPr>
              <a:t>否则，开始数据传送，</a:t>
            </a:r>
            <a:r>
              <a:rPr kumimoji="1" lang="en-US" altLang="zh-CN" dirty="0">
                <a:latin typeface="华文新魏" charset="0"/>
                <a:ea typeface="华文新魏" charset="0"/>
                <a:cs typeface="华文新魏" charset="0"/>
              </a:rPr>
              <a:t>CPU</a:t>
            </a:r>
            <a:r>
              <a:rPr kumimoji="1" lang="zh-CN" altLang="en-US" dirty="0">
                <a:latin typeface="华文新魏" charset="0"/>
                <a:ea typeface="华文新魏" charset="0"/>
                <a:cs typeface="华文新魏" charset="0"/>
              </a:rPr>
              <a:t>从</a:t>
            </a:r>
            <a:r>
              <a:rPr kumimoji="1" lang="en-US" altLang="zh-CN" dirty="0">
                <a:latin typeface="华文新魏" charset="0"/>
                <a:ea typeface="华文新魏" charset="0"/>
                <a:cs typeface="华文新魏" charset="0"/>
              </a:rPr>
              <a:t>I/O</a:t>
            </a:r>
            <a:r>
              <a:rPr kumimoji="1" lang="zh-CN" altLang="en-US" dirty="0">
                <a:latin typeface="华文新魏" charset="0"/>
                <a:ea typeface="华文新魏" charset="0"/>
                <a:cs typeface="华文新魏" charset="0"/>
              </a:rPr>
              <a:t>接口</a:t>
            </a:r>
            <a:r>
              <a:rPr kumimoji="1" lang="zh-CN" altLang="en-US" dirty="0">
                <a:solidFill>
                  <a:srgbClr val="FF0000"/>
                </a:solidFill>
                <a:latin typeface="华文新魏" charset="0"/>
                <a:ea typeface="华文新魏" charset="0"/>
                <a:cs typeface="华文新魏" charset="0"/>
              </a:rPr>
              <a:t>读取一个字</a:t>
            </a:r>
            <a:r>
              <a:rPr kumimoji="1" lang="zh-CN" altLang="en-US" dirty="0">
                <a:latin typeface="华文新魏" charset="0"/>
                <a:ea typeface="华文新魏" charset="0"/>
                <a:cs typeface="华文新魏" charset="0"/>
              </a:rPr>
              <a:t>并保存到内存</a:t>
            </a:r>
            <a:endParaRPr kumimoji="1" lang="en-US" altLang="zh-CN" dirty="0">
              <a:latin typeface="华文新魏" charset="0"/>
              <a:ea typeface="华文新魏" charset="0"/>
              <a:cs typeface="华文新魏" charset="0"/>
            </a:endParaRPr>
          </a:p>
          <a:p>
            <a:pPr lvl="1" eaLnBrk="1" hangingPunct="1"/>
            <a:r>
              <a:rPr kumimoji="1" lang="zh-CN" altLang="en-US" dirty="0">
                <a:latin typeface="华文新魏" charset="0"/>
                <a:ea typeface="华文新魏" charset="0"/>
                <a:cs typeface="华文新魏" charset="0"/>
              </a:rPr>
              <a:t>如果传送尚未结束，继续发查询指令，直到全部传输完成</a:t>
            </a:r>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7</a:t>
            </a:fld>
            <a:endParaRPr lang="en-US" altLang="zh-CN" dirty="0"/>
          </a:p>
        </p:txBody>
      </p:sp>
    </p:spTree>
    <p:extLst>
      <p:ext uri="{BB962C8B-B14F-4D97-AF65-F5344CB8AC3E}">
        <p14:creationId xmlns:p14="http://schemas.microsoft.com/office/powerpoint/2010/main" val="2571021870"/>
      </p:ext>
    </p:extLst>
  </p:cSld>
  <p:clrMapOvr>
    <a:masterClrMapping/>
  </p:clrMapOvr>
  <p:transition spd="slow">
    <p:wip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磁盘</a:t>
            </a:r>
            <a:r>
              <a:rPr lang="en-US" altLang="zh-CN" dirty="0">
                <a:latin typeface="华文新魏" charset="0"/>
                <a:ea typeface="华文新魏" charset="0"/>
                <a:cs typeface="华文新魏" charset="0"/>
              </a:rPr>
              <a:t>I/O</a:t>
            </a:r>
            <a:r>
              <a:rPr lang="zh-CN" altLang="en-US" dirty="0">
                <a:latin typeface="华文新魏" charset="0"/>
                <a:ea typeface="华文新魏" charset="0"/>
                <a:cs typeface="华文新魏" charset="0"/>
              </a:rPr>
              <a:t>速度提高方法</a:t>
            </a:r>
            <a:endParaRPr kumimoji="1" lang="zh-CN" altLang="en-US" dirty="0"/>
          </a:p>
        </p:txBody>
      </p:sp>
      <p:sp>
        <p:nvSpPr>
          <p:cNvPr id="3" name="内容占位符 2"/>
          <p:cNvSpPr>
            <a:spLocks noGrp="1"/>
          </p:cNvSpPr>
          <p:nvPr>
            <p:ph idx="1"/>
          </p:nvPr>
        </p:nvSpPr>
        <p:spPr>
          <a:xfrm>
            <a:off x="179512" y="1268760"/>
            <a:ext cx="8856984" cy="5159424"/>
          </a:xfrm>
        </p:spPr>
        <p:txBody>
          <a:bodyPr/>
          <a:lstStyle/>
          <a:p>
            <a:r>
              <a:rPr kumimoji="1" lang="zh-CN" altLang="en-US" dirty="0">
                <a:latin typeface="华文新魏"/>
                <a:cs typeface="华文新魏"/>
              </a:rPr>
              <a:t>基本思路</a:t>
            </a:r>
            <a:endParaRPr kumimoji="1" lang="en-US" altLang="zh-CN" dirty="0">
              <a:latin typeface="华文新魏"/>
              <a:cs typeface="华文新魏"/>
            </a:endParaRPr>
          </a:p>
          <a:p>
            <a:pPr lvl="1"/>
            <a:r>
              <a:rPr lang="zh-CN" altLang="zh-CN" dirty="0">
                <a:solidFill>
                  <a:srgbClr val="FF0000"/>
                </a:solidFill>
              </a:rPr>
              <a:t>设置</a:t>
            </a:r>
            <a:r>
              <a:rPr lang="zh-CN" altLang="zh-CN" dirty="0"/>
              <a:t>磁盘数据缓冲区</a:t>
            </a:r>
            <a:r>
              <a:rPr lang="zh-CN" altLang="zh-CN" dirty="0">
                <a:solidFill>
                  <a:srgbClr val="FF0000"/>
                </a:solidFill>
              </a:rPr>
              <a:t>高速缓存</a:t>
            </a:r>
            <a:r>
              <a:rPr lang="zh-CN" altLang="zh-CN" dirty="0"/>
              <a:t>，缩短等待磁盘</a:t>
            </a:r>
            <a:r>
              <a:rPr lang="en-US" altLang="zh-CN" dirty="0"/>
              <a:t>I/O</a:t>
            </a:r>
            <a:r>
              <a:rPr lang="zh-CN" altLang="zh-CN" dirty="0"/>
              <a:t>的时间 </a:t>
            </a:r>
            <a:endParaRPr kumimoji="1" lang="en-US" altLang="zh-CN" dirty="0"/>
          </a:p>
          <a:p>
            <a:r>
              <a:rPr kumimoji="1" lang="zh-CN" altLang="en-US" dirty="0">
                <a:latin typeface="华文新魏"/>
                <a:cs typeface="华文新魏"/>
              </a:rPr>
              <a:t>实现机制</a:t>
            </a:r>
            <a:endParaRPr kumimoji="1" lang="en-US" altLang="zh-CN" dirty="0">
              <a:latin typeface="华文新魏"/>
              <a:cs typeface="华文新魏"/>
            </a:endParaRPr>
          </a:p>
          <a:p>
            <a:pPr lvl="1"/>
            <a:r>
              <a:rPr kumimoji="1" lang="zh-CN" altLang="en-US" dirty="0"/>
              <a:t>提前读</a:t>
            </a:r>
            <a:endParaRPr kumimoji="1" lang="en-US" altLang="zh-CN" dirty="0"/>
          </a:p>
          <a:p>
            <a:pPr lvl="2"/>
            <a:r>
              <a:rPr lang="zh-CN" altLang="zh-CN" dirty="0">
                <a:latin typeface="华文新魏"/>
                <a:ea typeface="华文新魏"/>
                <a:cs typeface="华文新魏"/>
              </a:rPr>
              <a:t>对于采用</a:t>
            </a:r>
            <a:r>
              <a:rPr lang="zh-CN" altLang="zh-CN" dirty="0">
                <a:solidFill>
                  <a:srgbClr val="0000FF"/>
                </a:solidFill>
                <a:latin typeface="华文新魏"/>
                <a:ea typeface="华文新魏"/>
                <a:cs typeface="华文新魏"/>
              </a:rPr>
              <a:t>顺序方式所访问</a:t>
            </a:r>
            <a:r>
              <a:rPr lang="zh-CN" altLang="zh-CN" dirty="0">
                <a:latin typeface="华文新魏"/>
                <a:ea typeface="华文新魏"/>
                <a:cs typeface="华文新魏"/>
              </a:rPr>
              <a:t>的文件数据</a:t>
            </a:r>
            <a:r>
              <a:rPr lang="zh-CN" altLang="en-US" dirty="0">
                <a:latin typeface="华文新魏"/>
                <a:ea typeface="华文新魏"/>
                <a:cs typeface="华文新魏"/>
              </a:rPr>
              <a:t>，</a:t>
            </a:r>
            <a:r>
              <a:rPr lang="zh-CN" altLang="zh-CN" dirty="0">
                <a:latin typeface="华文新魏"/>
                <a:ea typeface="华文新魏"/>
                <a:cs typeface="华文新魏"/>
              </a:rPr>
              <a:t>提前把下一磁盘块的数据也读入磁盘缓冲区  </a:t>
            </a:r>
            <a:endParaRPr kumimoji="1" lang="en-US" altLang="zh-CN" dirty="0">
              <a:latin typeface="华文新魏"/>
              <a:ea typeface="华文新魏"/>
              <a:cs typeface="华文新魏"/>
            </a:endParaRPr>
          </a:p>
          <a:p>
            <a:pPr lvl="1"/>
            <a:r>
              <a:rPr kumimoji="1" lang="zh-CN" altLang="en-US" dirty="0"/>
              <a:t>延迟写</a:t>
            </a:r>
            <a:endParaRPr kumimoji="1" lang="en-US" altLang="zh-CN" dirty="0"/>
          </a:p>
          <a:p>
            <a:pPr lvl="2"/>
            <a:r>
              <a:rPr lang="zh-CN" altLang="zh-CN" dirty="0">
                <a:latin typeface="华文新魏"/>
                <a:ea typeface="华文新魏"/>
                <a:cs typeface="华文新魏"/>
              </a:rPr>
              <a:t>考虑到此缓冲区中的数据不久之后会再次被进程访问</a:t>
            </a:r>
            <a:r>
              <a:rPr lang="zh-CN" altLang="en-US" dirty="0">
                <a:latin typeface="华文新魏"/>
                <a:ea typeface="华文新魏"/>
                <a:cs typeface="华文新魏"/>
              </a:rPr>
              <a:t>，将修改后的内容</a:t>
            </a:r>
            <a:r>
              <a:rPr lang="zh-CN" altLang="zh-CN" dirty="0">
                <a:latin typeface="华文新魏"/>
                <a:ea typeface="华文新魏"/>
                <a:cs typeface="华文新魏"/>
              </a:rPr>
              <a:t>挂在</a:t>
            </a:r>
            <a:r>
              <a:rPr lang="zh-CN" altLang="zh-CN" dirty="0">
                <a:solidFill>
                  <a:srgbClr val="FF0000"/>
                </a:solidFill>
                <a:latin typeface="华文新魏"/>
                <a:ea typeface="华文新魏"/>
                <a:cs typeface="华文新魏"/>
              </a:rPr>
              <a:t>空闲缓冲区队列末尾</a:t>
            </a:r>
            <a:r>
              <a:rPr lang="zh-CN" altLang="zh-CN" dirty="0">
                <a:latin typeface="华文新魏"/>
                <a:ea typeface="华文新魏"/>
                <a:cs typeface="华文新魏"/>
              </a:rPr>
              <a:t>  </a:t>
            </a:r>
            <a:endParaRPr lang="en-US" altLang="zh-CN" dirty="0">
              <a:latin typeface="华文新魏"/>
              <a:ea typeface="华文新魏"/>
              <a:cs typeface="华文新魏"/>
            </a:endParaRPr>
          </a:p>
          <a:p>
            <a:pPr lvl="2"/>
            <a:r>
              <a:rPr lang="zh-CN" altLang="zh-CN" dirty="0">
                <a:latin typeface="华文新魏"/>
                <a:ea typeface="华文新魏"/>
                <a:cs typeface="华文新魏"/>
              </a:rPr>
              <a:t>直至</a:t>
            </a:r>
            <a:r>
              <a:rPr lang="zh-CN" altLang="zh-CN" dirty="0">
                <a:solidFill>
                  <a:srgbClr val="FF0000"/>
                </a:solidFill>
                <a:latin typeface="华文新魏"/>
                <a:ea typeface="华文新魏"/>
                <a:cs typeface="华文新魏"/>
              </a:rPr>
              <a:t>移动</a:t>
            </a:r>
            <a:r>
              <a:rPr lang="zh-CN" altLang="zh-CN" dirty="0">
                <a:latin typeface="华文新魏"/>
                <a:ea typeface="华文新魏"/>
                <a:cs typeface="华文新魏"/>
              </a:rPr>
              <a:t>到空闲</a:t>
            </a:r>
            <a:r>
              <a:rPr lang="zh-CN" altLang="zh-CN" dirty="0">
                <a:solidFill>
                  <a:srgbClr val="FF0000"/>
                </a:solidFill>
                <a:latin typeface="华文新魏"/>
                <a:ea typeface="华文新魏"/>
                <a:cs typeface="华文新魏"/>
              </a:rPr>
              <a:t>缓冲区队列之首</a:t>
            </a:r>
            <a:r>
              <a:rPr lang="zh-CN" altLang="zh-CN" dirty="0">
                <a:latin typeface="华文新魏"/>
                <a:ea typeface="华文新魏"/>
                <a:cs typeface="华文新魏"/>
              </a:rPr>
              <a:t>，当再有进程申请缓冲区且分配到此缓冲区时，才把其中的数据</a:t>
            </a:r>
            <a:r>
              <a:rPr lang="zh-CN" altLang="zh-CN" dirty="0">
                <a:solidFill>
                  <a:srgbClr val="FF0000"/>
                </a:solidFill>
                <a:latin typeface="华文新魏"/>
                <a:ea typeface="华文新魏"/>
                <a:cs typeface="华文新魏"/>
              </a:rPr>
              <a:t>写到磁盘上</a:t>
            </a:r>
            <a:r>
              <a:rPr lang="zh-CN" altLang="zh-CN" dirty="0">
                <a:latin typeface="华文新魏"/>
                <a:ea typeface="华文新魏"/>
                <a:cs typeface="华文新魏"/>
              </a:rPr>
              <a:t> </a:t>
            </a:r>
            <a:endParaRPr kumimoji="1" lang="en-US" altLang="zh-CN" dirty="0">
              <a:latin typeface="华文新魏"/>
              <a:ea typeface="华文新魏"/>
              <a:cs typeface="华文新魏"/>
            </a:endParaRPr>
          </a:p>
          <a:p>
            <a:pPr lvl="1"/>
            <a:r>
              <a:rPr kumimoji="1" lang="zh-CN" altLang="en-US" dirty="0"/>
              <a:t>虚拟盘 </a:t>
            </a:r>
            <a:endParaRPr kumimoji="1" lang="en-US" altLang="zh-CN" dirty="0"/>
          </a:p>
          <a:p>
            <a:pPr lvl="2"/>
            <a:r>
              <a:rPr lang="zh-CN" altLang="zh-CN" dirty="0">
                <a:latin typeface="华文新魏"/>
                <a:ea typeface="华文新魏"/>
                <a:cs typeface="华文新魏"/>
              </a:rPr>
              <a:t>用</a:t>
            </a:r>
            <a:r>
              <a:rPr lang="zh-CN" altLang="zh-CN" dirty="0">
                <a:solidFill>
                  <a:srgbClr val="FF0000"/>
                </a:solidFill>
                <a:latin typeface="华文新魏"/>
                <a:ea typeface="华文新魏"/>
                <a:cs typeface="华文新魏"/>
              </a:rPr>
              <a:t>内存空间去仿真磁盘</a:t>
            </a:r>
            <a:r>
              <a:rPr lang="zh-CN" altLang="zh-CN" dirty="0">
                <a:latin typeface="华文新魏"/>
                <a:ea typeface="华文新魏"/>
                <a:cs typeface="华文新魏"/>
              </a:rPr>
              <a:t>，又叫</a:t>
            </a:r>
            <a:r>
              <a:rPr lang="en-US" altLang="zh-CN" dirty="0">
                <a:latin typeface="华文新魏"/>
                <a:ea typeface="华文新魏"/>
                <a:cs typeface="华文新魏"/>
              </a:rPr>
              <a:t>RAM</a:t>
            </a:r>
            <a:r>
              <a:rPr lang="zh-CN" altLang="zh-CN" dirty="0">
                <a:latin typeface="华文新魏"/>
                <a:ea typeface="华文新魏"/>
                <a:cs typeface="华文新魏"/>
              </a:rPr>
              <a:t>盘 </a:t>
            </a:r>
            <a:endParaRPr lang="en-US" altLang="zh-CN" dirty="0">
              <a:latin typeface="华文新魏"/>
              <a:ea typeface="华文新魏"/>
              <a:cs typeface="华文新魏"/>
            </a:endParaRPr>
          </a:p>
          <a:p>
            <a:pPr lvl="2"/>
            <a:r>
              <a:rPr lang="zh-CN" altLang="zh-CN" dirty="0">
                <a:latin typeface="华文新魏"/>
                <a:ea typeface="华文新魏"/>
                <a:cs typeface="华文新魏"/>
              </a:rPr>
              <a:t>虚拟盘</a:t>
            </a:r>
            <a:r>
              <a:rPr lang="en-US" altLang="zh-CN" dirty="0" err="1">
                <a:latin typeface="华文新魏"/>
                <a:ea typeface="华文新魏"/>
                <a:cs typeface="华文新魏"/>
              </a:rPr>
              <a:t>vs</a:t>
            </a:r>
            <a:r>
              <a:rPr lang="zh-CN" altLang="en-US" dirty="0">
                <a:latin typeface="华文新魏"/>
                <a:ea typeface="华文新魏"/>
                <a:cs typeface="华文新魏"/>
              </a:rPr>
              <a:t>.</a:t>
            </a:r>
            <a:r>
              <a:rPr lang="zh-CN" altLang="zh-CN" dirty="0">
                <a:latin typeface="华文新魏"/>
                <a:ea typeface="华文新魏"/>
                <a:cs typeface="华文新魏"/>
              </a:rPr>
              <a:t>数据缓冲区高速缓存：前者的内容完全由用户控制，而后者的内容由操作系统控制 </a:t>
            </a:r>
            <a:endParaRPr kumimoji="1" lang="zh-CN" altLang="en-US" dirty="0">
              <a:latin typeface="华文新魏"/>
              <a:ea typeface="华文新魏"/>
              <a:cs typeface="华文新魏"/>
            </a:endParaRPr>
          </a:p>
          <a:p>
            <a:endParaRPr kumimoji="1" lang="zh-CN" altLang="en-US" dirty="0">
              <a:latin typeface="华文新魏"/>
              <a:cs typeface="华文新魏"/>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70</a:t>
            </a:fld>
            <a:endParaRPr lang="en-US" altLang="zh-CN" dirty="0"/>
          </a:p>
        </p:txBody>
      </p:sp>
    </p:spTree>
    <p:extLst>
      <p:ext uri="{BB962C8B-B14F-4D97-AF65-F5344CB8AC3E}">
        <p14:creationId xmlns:p14="http://schemas.microsoft.com/office/powerpoint/2010/main" val="777152847"/>
      </p:ext>
    </p:extLst>
  </p:cSld>
  <p:clrMapOvr>
    <a:masterClrMapping/>
  </p:clrMapOvr>
  <p:transition spd="slow">
    <p:wip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磁盘</a:t>
            </a:r>
            <a:r>
              <a:rPr lang="en-US" altLang="zh-CN" dirty="0">
                <a:latin typeface="华文新魏" charset="0"/>
                <a:ea typeface="华文新魏" charset="0"/>
                <a:cs typeface="华文新魏" charset="0"/>
              </a:rPr>
              <a:t>I/O</a:t>
            </a:r>
            <a:r>
              <a:rPr lang="zh-CN" altLang="en-US" dirty="0">
                <a:latin typeface="华文新魏" charset="0"/>
                <a:ea typeface="华文新魏" charset="0"/>
                <a:cs typeface="华文新魏" charset="0"/>
              </a:rPr>
              <a:t>速度提高方法</a:t>
            </a:r>
            <a:endParaRPr kumimoji="1" lang="zh-CN" altLang="en-US" dirty="0"/>
          </a:p>
        </p:txBody>
      </p:sp>
      <p:sp>
        <p:nvSpPr>
          <p:cNvPr id="3" name="内容占位符 2"/>
          <p:cNvSpPr>
            <a:spLocks noGrp="1"/>
          </p:cNvSpPr>
          <p:nvPr>
            <p:ph idx="1"/>
          </p:nvPr>
        </p:nvSpPr>
        <p:spPr/>
        <p:txBody>
          <a:bodyPr/>
          <a:lstStyle/>
          <a:p>
            <a:r>
              <a:rPr kumimoji="1" lang="en-US" altLang="zh-CN" dirty="0">
                <a:latin typeface="华文新魏"/>
                <a:cs typeface="华文新魏"/>
              </a:rPr>
              <a:t>Linux</a:t>
            </a:r>
            <a:r>
              <a:rPr kumimoji="1" lang="zh-CN" altLang="en-US" dirty="0">
                <a:latin typeface="华文新魏"/>
                <a:cs typeface="华文新魏"/>
              </a:rPr>
              <a:t>提供两种读盘和三种写盘方式</a:t>
            </a:r>
            <a:endParaRPr kumimoji="1" lang="en-US" altLang="zh-CN" dirty="0">
              <a:latin typeface="华文新魏"/>
              <a:cs typeface="华文新魏"/>
            </a:endParaRPr>
          </a:p>
          <a:p>
            <a:pPr lvl="1"/>
            <a:r>
              <a:rPr kumimoji="1" lang="zh-CN" altLang="en-US" dirty="0">
                <a:solidFill>
                  <a:srgbClr val="0000FF"/>
                </a:solidFill>
              </a:rPr>
              <a:t>正常读</a:t>
            </a:r>
            <a:endParaRPr kumimoji="1" lang="en-US" altLang="zh-CN" dirty="0">
              <a:solidFill>
                <a:srgbClr val="0000FF"/>
              </a:solidFill>
            </a:endParaRPr>
          </a:p>
          <a:p>
            <a:pPr lvl="2"/>
            <a:r>
              <a:rPr kumimoji="1" lang="zh-CN" altLang="en-US" dirty="0">
                <a:latin typeface="华文新魏"/>
                <a:ea typeface="华文新魏"/>
                <a:cs typeface="华文新魏"/>
              </a:rPr>
              <a:t>把磁盘块信息块读入内存缓冲区</a:t>
            </a:r>
            <a:endParaRPr kumimoji="1" lang="en-US" altLang="zh-CN" dirty="0">
              <a:latin typeface="华文新魏"/>
              <a:ea typeface="华文新魏"/>
              <a:cs typeface="华文新魏"/>
            </a:endParaRPr>
          </a:p>
          <a:p>
            <a:pPr lvl="1"/>
            <a:r>
              <a:rPr kumimoji="1" lang="zh-CN" altLang="en-US" dirty="0">
                <a:solidFill>
                  <a:srgbClr val="0000FF"/>
                </a:solidFill>
              </a:rPr>
              <a:t>提前读</a:t>
            </a:r>
            <a:endParaRPr kumimoji="1" lang="en-US" altLang="zh-CN" dirty="0">
              <a:solidFill>
                <a:srgbClr val="0000FF"/>
              </a:solidFill>
            </a:endParaRPr>
          </a:p>
          <a:p>
            <a:pPr lvl="2"/>
            <a:r>
              <a:rPr kumimoji="1" lang="zh-CN" altLang="en-US" dirty="0">
                <a:latin typeface="华文新魏"/>
                <a:ea typeface="华文新魏"/>
                <a:cs typeface="华文新魏"/>
              </a:rPr>
              <a:t>读磁盘当前块时，</a:t>
            </a:r>
            <a:r>
              <a:rPr kumimoji="1" lang="zh-CN" altLang="en-US" dirty="0">
                <a:solidFill>
                  <a:srgbClr val="FF0000"/>
                </a:solidFill>
                <a:latin typeface="华文新魏"/>
                <a:ea typeface="华文新魏"/>
                <a:cs typeface="华文新魏"/>
              </a:rPr>
              <a:t>下一磁盘块也读入内存缓冲区</a:t>
            </a:r>
            <a:endParaRPr kumimoji="1" lang="en-US" altLang="zh-CN" dirty="0">
              <a:solidFill>
                <a:srgbClr val="FF0000"/>
              </a:solidFill>
              <a:latin typeface="华文新魏"/>
              <a:ea typeface="华文新魏"/>
              <a:cs typeface="华文新魏"/>
            </a:endParaRPr>
          </a:p>
          <a:p>
            <a:pPr lvl="1"/>
            <a:r>
              <a:rPr kumimoji="1" lang="zh-CN" altLang="en-US" dirty="0">
                <a:solidFill>
                  <a:srgbClr val="660066"/>
                </a:solidFill>
              </a:rPr>
              <a:t>正常写</a:t>
            </a:r>
            <a:endParaRPr kumimoji="1" lang="en-US" altLang="zh-CN" dirty="0">
              <a:solidFill>
                <a:srgbClr val="660066"/>
              </a:solidFill>
            </a:endParaRPr>
          </a:p>
          <a:p>
            <a:pPr lvl="2"/>
            <a:r>
              <a:rPr kumimoji="1" lang="zh-CN" altLang="en-US" dirty="0">
                <a:latin typeface="华文新魏"/>
                <a:ea typeface="华文新魏"/>
                <a:cs typeface="华文新魏"/>
              </a:rPr>
              <a:t>把内存缓冲区中的信息写到磁盘块，且写进程应等待写操作完成</a:t>
            </a:r>
          </a:p>
          <a:p>
            <a:pPr lvl="1"/>
            <a:r>
              <a:rPr kumimoji="1" lang="zh-CN" altLang="en-US" dirty="0">
                <a:solidFill>
                  <a:srgbClr val="660066"/>
                </a:solidFill>
              </a:rPr>
              <a:t>异步写</a:t>
            </a:r>
            <a:endParaRPr kumimoji="1" lang="en-US" altLang="zh-CN" dirty="0">
              <a:solidFill>
                <a:srgbClr val="660066"/>
              </a:solidFill>
            </a:endParaRPr>
          </a:p>
          <a:p>
            <a:pPr lvl="2"/>
            <a:r>
              <a:rPr kumimoji="1" lang="zh-CN" altLang="en-US" dirty="0">
                <a:latin typeface="华文新魏"/>
                <a:ea typeface="华文新魏"/>
                <a:cs typeface="华文新魏"/>
              </a:rPr>
              <a:t>写进程</a:t>
            </a:r>
            <a:r>
              <a:rPr kumimoji="1" lang="zh-CN" altLang="en-US" dirty="0">
                <a:solidFill>
                  <a:srgbClr val="FF0000"/>
                </a:solidFill>
                <a:latin typeface="华文新魏"/>
                <a:ea typeface="华文新魏"/>
                <a:cs typeface="华文新魏"/>
              </a:rPr>
              <a:t>无需等待写盘结束就可返回工作</a:t>
            </a:r>
          </a:p>
          <a:p>
            <a:pPr lvl="1"/>
            <a:r>
              <a:rPr kumimoji="1" lang="zh-CN" altLang="en-US" dirty="0">
                <a:solidFill>
                  <a:srgbClr val="660066"/>
                </a:solidFill>
              </a:rPr>
              <a:t>延迟写</a:t>
            </a:r>
            <a:endParaRPr kumimoji="1" lang="en-US" altLang="zh-CN" dirty="0">
              <a:solidFill>
                <a:srgbClr val="660066"/>
              </a:solidFill>
            </a:endParaRPr>
          </a:p>
          <a:p>
            <a:pPr lvl="2"/>
            <a:r>
              <a:rPr kumimoji="1" lang="zh-CN" altLang="en-US" dirty="0">
                <a:latin typeface="华文新魏"/>
                <a:ea typeface="华文新魏"/>
                <a:cs typeface="华文新魏"/>
              </a:rPr>
              <a:t>仅在缓冲区首部</a:t>
            </a:r>
            <a:r>
              <a:rPr kumimoji="1" lang="zh-CN" altLang="en-US" dirty="0">
                <a:solidFill>
                  <a:srgbClr val="FF0000"/>
                </a:solidFill>
                <a:latin typeface="华文新魏"/>
                <a:ea typeface="华文新魏"/>
                <a:cs typeface="华文新魏"/>
              </a:rPr>
              <a:t>设置延迟写标志</a:t>
            </a:r>
            <a:r>
              <a:rPr kumimoji="1" lang="zh-CN" altLang="en-US" dirty="0">
                <a:latin typeface="华文新魏"/>
                <a:ea typeface="华文新魏"/>
                <a:cs typeface="华文新魏"/>
              </a:rPr>
              <a:t>，然后，释放此缓冲区，并把该缓冲区链入空闲缓冲区链表的</a:t>
            </a:r>
            <a:r>
              <a:rPr kumimoji="1" lang="zh-CN" altLang="en-US" dirty="0">
                <a:solidFill>
                  <a:srgbClr val="FF0000"/>
                </a:solidFill>
                <a:latin typeface="华文新魏"/>
                <a:ea typeface="华文新魏"/>
                <a:cs typeface="华文新魏"/>
              </a:rPr>
              <a:t>尾部</a:t>
            </a:r>
            <a:endParaRPr kumimoji="1" lang="en-US" altLang="zh-CN" dirty="0">
              <a:solidFill>
                <a:srgbClr val="FF0000"/>
              </a:solidFill>
              <a:latin typeface="华文新魏"/>
              <a:ea typeface="华文新魏"/>
              <a:cs typeface="华文新魏"/>
            </a:endParaRPr>
          </a:p>
          <a:p>
            <a:pPr lvl="2"/>
            <a:r>
              <a:rPr kumimoji="1" lang="zh-CN" altLang="en-US" dirty="0">
                <a:latin typeface="华文新魏"/>
                <a:ea typeface="华文新魏"/>
                <a:cs typeface="华文新魏"/>
              </a:rPr>
              <a:t>当其他进程申请到该缓冲区时，才真正把缓冲区信息写回磁盘块</a:t>
            </a:r>
          </a:p>
          <a:p>
            <a:endParaRPr kumimoji="1" lang="zh-CN" altLang="en-US" dirty="0">
              <a:latin typeface="华文新魏"/>
              <a:cs typeface="华文新魏"/>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71</a:t>
            </a:fld>
            <a:endParaRPr lang="en-US" altLang="zh-CN" dirty="0"/>
          </a:p>
        </p:txBody>
      </p:sp>
    </p:spTree>
    <p:extLst>
      <p:ext uri="{BB962C8B-B14F-4D97-AF65-F5344CB8AC3E}">
        <p14:creationId xmlns:p14="http://schemas.microsoft.com/office/powerpoint/2010/main" val="433438251"/>
      </p:ext>
    </p:extLst>
  </p:cSld>
  <p:clrMapOvr>
    <a:masterClrMapping/>
  </p:clrMapOvr>
  <p:transition spd="slow">
    <p:wip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磁盘</a:t>
            </a:r>
            <a:r>
              <a:rPr lang="en-US" altLang="zh-CN" dirty="0">
                <a:latin typeface="华文新魏" charset="0"/>
                <a:ea typeface="华文新魏" charset="0"/>
                <a:cs typeface="华文新魏" charset="0"/>
              </a:rPr>
              <a:t>I/O</a:t>
            </a:r>
            <a:r>
              <a:rPr lang="zh-CN" altLang="en-US" dirty="0">
                <a:latin typeface="华文新魏" charset="0"/>
                <a:ea typeface="华文新魏" charset="0"/>
                <a:cs typeface="华文新魏" charset="0"/>
              </a:rPr>
              <a:t>调度算法</a:t>
            </a:r>
            <a:endParaRPr kumimoji="1" lang="zh-CN" altLang="en-US" dirty="0"/>
          </a:p>
        </p:txBody>
      </p:sp>
      <p:sp>
        <p:nvSpPr>
          <p:cNvPr id="3" name="内容占位符 2"/>
          <p:cNvSpPr>
            <a:spLocks noGrp="1"/>
          </p:cNvSpPr>
          <p:nvPr>
            <p:ph idx="1"/>
          </p:nvPr>
        </p:nvSpPr>
        <p:spPr/>
        <p:txBody>
          <a:bodyPr/>
          <a:lstStyle/>
          <a:p>
            <a:r>
              <a:rPr lang="zh-CN" altLang="zh-CN" dirty="0">
                <a:latin typeface="华文新魏"/>
                <a:cs typeface="华文新魏"/>
              </a:rPr>
              <a:t>磁盘寻址</a:t>
            </a:r>
            <a:r>
              <a:rPr lang="zh-CN" altLang="en-US" dirty="0">
                <a:latin typeface="华文新魏"/>
                <a:cs typeface="华文新魏"/>
              </a:rPr>
              <a:t>目的</a:t>
            </a:r>
            <a:endParaRPr lang="en-US" altLang="zh-CN" dirty="0">
              <a:latin typeface="华文新魏"/>
              <a:cs typeface="华文新魏"/>
            </a:endParaRPr>
          </a:p>
          <a:p>
            <a:pPr lvl="1"/>
            <a:r>
              <a:rPr lang="zh-CN" altLang="zh-CN" dirty="0">
                <a:solidFill>
                  <a:srgbClr val="FF0000"/>
                </a:solidFill>
              </a:rPr>
              <a:t>尽量缩短磁头移动到特定块上某个位置的时间</a:t>
            </a:r>
            <a:r>
              <a:rPr lang="zh-CN" altLang="zh-CN" dirty="0"/>
              <a:t>是提高系统性能的关键 </a:t>
            </a:r>
            <a:endParaRPr lang="en-US" altLang="zh-CN" dirty="0"/>
          </a:p>
          <a:p>
            <a:pPr lvl="1"/>
            <a:r>
              <a:rPr lang="zh-CN" altLang="zh-CN" dirty="0"/>
              <a:t>为了优化寻址操作，内核会在提交驱动磁盘之前，</a:t>
            </a:r>
            <a:r>
              <a:rPr lang="zh-CN" altLang="zh-CN" dirty="0">
                <a:solidFill>
                  <a:srgbClr val="FF0000"/>
                </a:solidFill>
              </a:rPr>
              <a:t>先执行合并与排序预操作</a:t>
            </a:r>
            <a:r>
              <a:rPr lang="zh-CN" altLang="zh-CN" dirty="0"/>
              <a:t>，这种预操作可以极大地提高系统整体性能 </a:t>
            </a:r>
            <a:endParaRPr lang="en-US" altLang="zh-CN" dirty="0"/>
          </a:p>
          <a:p>
            <a:r>
              <a:rPr lang="en-US" altLang="zh-CN" dirty="0">
                <a:latin typeface="华文新魏"/>
                <a:cs typeface="华文新魏"/>
              </a:rPr>
              <a:t>I/O</a:t>
            </a:r>
            <a:r>
              <a:rPr lang="zh-CN" altLang="zh-CN" dirty="0">
                <a:latin typeface="华文新魏"/>
                <a:cs typeface="华文新魏"/>
              </a:rPr>
              <a:t>调度程序</a:t>
            </a:r>
            <a:r>
              <a:rPr lang="zh-CN" altLang="en-US" dirty="0">
                <a:latin typeface="华文新魏"/>
                <a:cs typeface="华文新魏"/>
              </a:rPr>
              <a:t>：</a:t>
            </a:r>
            <a:r>
              <a:rPr lang="zh-CN" altLang="zh-CN" dirty="0">
                <a:latin typeface="华文新魏"/>
                <a:cs typeface="华文新魏"/>
              </a:rPr>
              <a:t>内核中负责提交</a:t>
            </a:r>
            <a:r>
              <a:rPr lang="en-US" altLang="zh-CN" dirty="0">
                <a:latin typeface="华文新魏"/>
                <a:cs typeface="华文新魏"/>
              </a:rPr>
              <a:t>I/O</a:t>
            </a:r>
            <a:r>
              <a:rPr lang="zh-CN" altLang="zh-CN" dirty="0">
                <a:latin typeface="华文新魏"/>
                <a:cs typeface="华文新魏"/>
              </a:rPr>
              <a:t>请求的子系统</a:t>
            </a:r>
            <a:endParaRPr lang="en-US" altLang="zh-CN" dirty="0">
              <a:latin typeface="华文新魏"/>
              <a:cs typeface="华文新魏"/>
            </a:endParaRPr>
          </a:p>
          <a:p>
            <a:pPr lvl="1"/>
            <a:r>
              <a:rPr lang="zh-CN" altLang="zh-CN" dirty="0">
                <a:solidFill>
                  <a:srgbClr val="0000FF"/>
                </a:solidFill>
              </a:rPr>
              <a:t>进程调度程序</a:t>
            </a:r>
            <a:r>
              <a:rPr lang="zh-CN" altLang="zh-CN" dirty="0"/>
              <a:t>和</a:t>
            </a:r>
            <a:r>
              <a:rPr lang="en-US" altLang="zh-CN" dirty="0">
                <a:solidFill>
                  <a:srgbClr val="0000FF"/>
                </a:solidFill>
              </a:rPr>
              <a:t>I/O</a:t>
            </a:r>
            <a:r>
              <a:rPr lang="zh-CN" altLang="zh-CN" dirty="0">
                <a:solidFill>
                  <a:srgbClr val="0000FF"/>
                </a:solidFill>
              </a:rPr>
              <a:t>调度程序</a:t>
            </a:r>
            <a:r>
              <a:rPr lang="zh-CN" altLang="zh-CN" dirty="0"/>
              <a:t>都是</a:t>
            </a:r>
            <a:r>
              <a:rPr lang="zh-CN" altLang="zh-CN" dirty="0">
                <a:solidFill>
                  <a:srgbClr val="FF0000"/>
                </a:solidFill>
              </a:rPr>
              <a:t>将一个资源虚化</a:t>
            </a:r>
            <a:r>
              <a:rPr lang="zh-CN" altLang="zh-CN" dirty="0"/>
              <a:t>，</a:t>
            </a:r>
            <a:r>
              <a:rPr lang="zh-CN" altLang="zh-CN" dirty="0">
                <a:solidFill>
                  <a:srgbClr val="FF0000"/>
                </a:solidFill>
              </a:rPr>
              <a:t>并分给多个对象使用</a:t>
            </a:r>
            <a:endParaRPr lang="en-US" altLang="zh-CN" dirty="0">
              <a:solidFill>
                <a:srgbClr val="FF0000"/>
              </a:solidFill>
            </a:endParaRPr>
          </a:p>
          <a:p>
            <a:pPr lvl="2"/>
            <a:r>
              <a:rPr lang="en-US" altLang="zh-CN" dirty="0">
                <a:latin typeface="华文新魏"/>
                <a:ea typeface="华文新魏"/>
                <a:cs typeface="华文新魏"/>
              </a:rPr>
              <a:t>I/O</a:t>
            </a:r>
            <a:r>
              <a:rPr lang="zh-CN" altLang="zh-CN" dirty="0">
                <a:latin typeface="华文新魏"/>
                <a:ea typeface="华文新魏"/>
                <a:cs typeface="华文新魏"/>
              </a:rPr>
              <a:t>调度程序虚化磁盘设备，为多个磁盘</a:t>
            </a:r>
            <a:r>
              <a:rPr lang="en-US" altLang="zh-CN" dirty="0">
                <a:latin typeface="华文新魏"/>
                <a:ea typeface="华文新魏"/>
                <a:cs typeface="华文新魏"/>
              </a:rPr>
              <a:t>I/O</a:t>
            </a:r>
            <a:r>
              <a:rPr lang="zh-CN" altLang="zh-CN" dirty="0">
                <a:latin typeface="华文新魏"/>
                <a:ea typeface="华文新魏"/>
                <a:cs typeface="华文新魏"/>
              </a:rPr>
              <a:t>请求服务，以便降低磁盘寻址时间，确保磁盘性能的最优化    </a:t>
            </a:r>
            <a:endParaRPr kumimoji="1" lang="zh-CN" altLang="en-US" dirty="0">
              <a:latin typeface="华文新魏"/>
              <a:ea typeface="华文新魏"/>
              <a:cs typeface="华文新魏"/>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72</a:t>
            </a:fld>
            <a:endParaRPr lang="en-US" altLang="zh-CN" dirty="0"/>
          </a:p>
        </p:txBody>
      </p:sp>
    </p:spTree>
    <p:extLst>
      <p:ext uri="{BB962C8B-B14F-4D97-AF65-F5344CB8AC3E}">
        <p14:creationId xmlns:p14="http://schemas.microsoft.com/office/powerpoint/2010/main" val="3660779714"/>
      </p:ext>
    </p:extLst>
  </p:cSld>
  <p:clrMapOvr>
    <a:masterClrMapping/>
  </p:clrMapOvr>
  <p:transition spd="slow">
    <p:wip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磁盘</a:t>
            </a:r>
            <a:r>
              <a:rPr lang="en-US" altLang="zh-CN" dirty="0">
                <a:latin typeface="华文新魏" charset="0"/>
                <a:ea typeface="华文新魏" charset="0"/>
                <a:cs typeface="华文新魏" charset="0"/>
              </a:rPr>
              <a:t>I/O</a:t>
            </a:r>
            <a:r>
              <a:rPr lang="zh-CN" altLang="en-US" dirty="0">
                <a:latin typeface="华文新魏" charset="0"/>
                <a:ea typeface="华文新魏" charset="0"/>
                <a:cs typeface="华文新魏" charset="0"/>
              </a:rPr>
              <a:t>调度算法</a:t>
            </a:r>
            <a:endParaRPr kumimoji="1" lang="zh-CN" altLang="en-US" dirty="0"/>
          </a:p>
        </p:txBody>
      </p:sp>
      <p:sp>
        <p:nvSpPr>
          <p:cNvPr id="3" name="内容占位符 2"/>
          <p:cNvSpPr>
            <a:spLocks noGrp="1"/>
          </p:cNvSpPr>
          <p:nvPr>
            <p:ph idx="1"/>
          </p:nvPr>
        </p:nvSpPr>
        <p:spPr/>
        <p:txBody>
          <a:bodyPr/>
          <a:lstStyle/>
          <a:p>
            <a:r>
              <a:rPr lang="en-US" altLang="zh-CN" dirty="0">
                <a:latin typeface="华文新魏"/>
                <a:cs typeface="华文新魏"/>
              </a:rPr>
              <a:t>I/O</a:t>
            </a:r>
            <a:r>
              <a:rPr lang="zh-CN" altLang="zh-CN" dirty="0">
                <a:latin typeface="华文新魏"/>
                <a:cs typeface="华文新魏"/>
              </a:rPr>
              <a:t>调度程序</a:t>
            </a:r>
            <a:r>
              <a:rPr lang="zh-CN" altLang="en-US" dirty="0">
                <a:latin typeface="华文新魏"/>
                <a:cs typeface="华文新魏"/>
              </a:rPr>
              <a:t>的主要工作：</a:t>
            </a:r>
            <a:r>
              <a:rPr lang="zh-CN" altLang="zh-CN" dirty="0">
                <a:solidFill>
                  <a:srgbClr val="FF0000"/>
                </a:solidFill>
                <a:latin typeface="华文新魏"/>
                <a:cs typeface="华文新魏"/>
              </a:rPr>
              <a:t>管理块设备的请求队列</a:t>
            </a:r>
            <a:endParaRPr lang="en-US" altLang="zh-CN" dirty="0">
              <a:solidFill>
                <a:srgbClr val="FF0000"/>
              </a:solidFill>
              <a:latin typeface="华文新魏"/>
              <a:cs typeface="华文新魏"/>
            </a:endParaRPr>
          </a:p>
          <a:p>
            <a:r>
              <a:rPr lang="zh-CN" altLang="zh-CN" dirty="0">
                <a:latin typeface="华文新魏"/>
                <a:cs typeface="华文新魏"/>
              </a:rPr>
              <a:t>通过</a:t>
            </a:r>
            <a:r>
              <a:rPr lang="zh-CN" altLang="zh-CN" dirty="0">
                <a:solidFill>
                  <a:srgbClr val="0000FF"/>
                </a:solidFill>
                <a:latin typeface="华文新魏"/>
                <a:cs typeface="华文新魏"/>
              </a:rPr>
              <a:t>合并</a:t>
            </a:r>
            <a:r>
              <a:rPr lang="zh-CN" altLang="zh-CN" dirty="0">
                <a:latin typeface="华文新魏"/>
                <a:cs typeface="华文新魏"/>
              </a:rPr>
              <a:t>与</a:t>
            </a:r>
            <a:r>
              <a:rPr lang="zh-CN" altLang="zh-CN" dirty="0">
                <a:solidFill>
                  <a:srgbClr val="0000FF"/>
                </a:solidFill>
                <a:latin typeface="华文新魏"/>
                <a:cs typeface="华文新魏"/>
              </a:rPr>
              <a:t>排序</a:t>
            </a:r>
            <a:r>
              <a:rPr lang="zh-CN" altLang="en-US" dirty="0">
                <a:latin typeface="华文新魏"/>
                <a:cs typeface="华文新魏"/>
              </a:rPr>
              <a:t>来</a:t>
            </a:r>
            <a:r>
              <a:rPr lang="zh-CN" altLang="zh-CN" dirty="0">
                <a:latin typeface="华文新魏"/>
                <a:cs typeface="华文新魏"/>
              </a:rPr>
              <a:t>减少磁盘寻址时间</a:t>
            </a:r>
            <a:endParaRPr lang="en-US" altLang="zh-CN" dirty="0">
              <a:latin typeface="华文新魏"/>
              <a:cs typeface="华文新魏"/>
            </a:endParaRPr>
          </a:p>
          <a:p>
            <a:pPr lvl="1"/>
            <a:r>
              <a:rPr lang="zh-CN" altLang="zh-CN" dirty="0">
                <a:solidFill>
                  <a:srgbClr val="0000FF"/>
                </a:solidFill>
              </a:rPr>
              <a:t>合并</a:t>
            </a:r>
            <a:r>
              <a:rPr lang="zh-CN" altLang="zh-CN" dirty="0"/>
              <a:t>指将两个或多个请求结合成一个新请求 </a:t>
            </a:r>
            <a:endParaRPr lang="en-US" altLang="zh-CN" dirty="0"/>
          </a:p>
          <a:p>
            <a:pPr lvl="2"/>
            <a:r>
              <a:rPr lang="zh-CN" altLang="zh-CN" dirty="0">
                <a:latin typeface="华文新魏"/>
                <a:ea typeface="华文新魏"/>
                <a:cs typeface="华文新魏"/>
              </a:rPr>
              <a:t>若有访问的磁盘扇区和当前请求访问的</a:t>
            </a:r>
            <a:r>
              <a:rPr lang="zh-CN" altLang="zh-CN" dirty="0">
                <a:solidFill>
                  <a:srgbClr val="FF0000"/>
                </a:solidFill>
                <a:latin typeface="华文新魏"/>
                <a:ea typeface="华文新魏"/>
                <a:cs typeface="华文新魏"/>
              </a:rPr>
              <a:t>磁盘扇区相邻</a:t>
            </a:r>
            <a:r>
              <a:rPr lang="zh-CN" altLang="zh-CN" dirty="0">
                <a:latin typeface="华文新魏"/>
                <a:ea typeface="华文新魏"/>
                <a:cs typeface="华文新魏"/>
              </a:rPr>
              <a:t>，两个请求就可合并为一个对单个和多个相邻磁盘扇区操作的新请求</a:t>
            </a:r>
            <a:endParaRPr lang="en-US" altLang="zh-CN" dirty="0">
              <a:latin typeface="华文新魏"/>
              <a:ea typeface="华文新魏"/>
              <a:cs typeface="华文新魏"/>
            </a:endParaRPr>
          </a:p>
          <a:p>
            <a:pPr lvl="2"/>
            <a:r>
              <a:rPr lang="zh-CN" altLang="zh-CN" dirty="0">
                <a:latin typeface="华文新魏"/>
                <a:ea typeface="华文新魏"/>
                <a:cs typeface="华文新魏"/>
              </a:rPr>
              <a:t>通过合并请求，只需要传递给磁盘一条寻址命令，就可以访问到请求合并前必须多次寻址才能访问完成的磁盘区域 </a:t>
            </a:r>
            <a:endParaRPr lang="en-US" altLang="zh-CN" dirty="0">
              <a:latin typeface="华文新魏"/>
              <a:ea typeface="华文新魏"/>
              <a:cs typeface="华文新魏"/>
            </a:endParaRPr>
          </a:p>
          <a:p>
            <a:pPr lvl="1"/>
            <a:r>
              <a:rPr lang="zh-CN" altLang="en-US" dirty="0"/>
              <a:t>合</a:t>
            </a:r>
            <a:r>
              <a:rPr lang="zh-CN" altLang="zh-CN" dirty="0"/>
              <a:t>并请求显然能减少启动磁盘</a:t>
            </a:r>
            <a:r>
              <a:rPr lang="en-US" altLang="zh-CN" dirty="0"/>
              <a:t>I/O</a:t>
            </a:r>
            <a:r>
              <a:rPr lang="zh-CN" altLang="zh-CN" dirty="0"/>
              <a:t>次数和系统开销 </a:t>
            </a:r>
            <a:endParaRPr lang="en-US" altLang="zh-CN" dirty="0"/>
          </a:p>
          <a:p>
            <a:pPr lvl="1"/>
            <a:endParaRPr lang="en-US" altLang="zh-CN" dirty="0"/>
          </a:p>
          <a:p>
            <a:pPr lvl="1"/>
            <a:endParaRPr lang="en-US" altLang="zh-CN" dirty="0"/>
          </a:p>
          <a:p>
            <a:endParaRPr kumimoji="1" lang="zh-CN" altLang="en-US" dirty="0">
              <a:latin typeface="华文新魏"/>
              <a:cs typeface="华文新魏"/>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73</a:t>
            </a:fld>
            <a:endParaRPr lang="en-US" altLang="zh-CN" dirty="0"/>
          </a:p>
        </p:txBody>
      </p:sp>
    </p:spTree>
    <p:extLst>
      <p:ext uri="{BB962C8B-B14F-4D97-AF65-F5344CB8AC3E}">
        <p14:creationId xmlns:p14="http://schemas.microsoft.com/office/powerpoint/2010/main" val="3243277106"/>
      </p:ext>
    </p:extLst>
  </p:cSld>
  <p:clrMapOvr>
    <a:masterClrMapping/>
  </p:clrMapOvr>
  <p:transition spd="slow">
    <p:wip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磁盘</a:t>
            </a:r>
            <a:r>
              <a:rPr lang="en-US" altLang="zh-CN" dirty="0">
                <a:latin typeface="华文新魏" charset="0"/>
                <a:ea typeface="华文新魏" charset="0"/>
                <a:cs typeface="华文新魏" charset="0"/>
              </a:rPr>
              <a:t>I/O</a:t>
            </a:r>
            <a:r>
              <a:rPr lang="zh-CN" altLang="en-US" dirty="0">
                <a:latin typeface="华文新魏" charset="0"/>
                <a:ea typeface="华文新魏" charset="0"/>
                <a:cs typeface="华文新魏" charset="0"/>
              </a:rPr>
              <a:t>调度算法</a:t>
            </a:r>
            <a:endParaRPr kumimoji="1" lang="zh-CN" altLang="en-US" dirty="0"/>
          </a:p>
        </p:txBody>
      </p:sp>
      <p:sp>
        <p:nvSpPr>
          <p:cNvPr id="3" name="内容占位符 2"/>
          <p:cNvSpPr>
            <a:spLocks noGrp="1"/>
          </p:cNvSpPr>
          <p:nvPr>
            <p:ph idx="1"/>
          </p:nvPr>
        </p:nvSpPr>
        <p:spPr/>
        <p:txBody>
          <a:bodyPr/>
          <a:lstStyle/>
          <a:p>
            <a:pPr eaLnBrk="1" hangingPunct="1"/>
            <a:r>
              <a:rPr lang="en-US" altLang="zh-CN" dirty="0">
                <a:latin typeface="华文新魏" charset="0"/>
                <a:ea typeface="华文新魏" charset="0"/>
                <a:cs typeface="华文新魏" charset="0"/>
              </a:rPr>
              <a:t>Linus</a:t>
            </a:r>
            <a:r>
              <a:rPr lang="zh-CN" altLang="en-US" dirty="0">
                <a:latin typeface="华文新魏" charset="0"/>
                <a:ea typeface="华文新魏" charset="0"/>
                <a:cs typeface="华文新魏" charset="0"/>
              </a:rPr>
              <a:t>电梯</a:t>
            </a:r>
            <a:r>
              <a:rPr lang="en-US" altLang="zh-CN" dirty="0">
                <a:latin typeface="华文新魏" charset="0"/>
                <a:ea typeface="华文新魏" charset="0"/>
                <a:cs typeface="华文新魏" charset="0"/>
              </a:rPr>
              <a:t>I/O</a:t>
            </a:r>
            <a:r>
              <a:rPr lang="zh-CN" altLang="en-US" dirty="0">
                <a:latin typeface="华文新魏" charset="0"/>
                <a:ea typeface="华文新魏" charset="0"/>
                <a:cs typeface="华文新魏" charset="0"/>
              </a:rPr>
              <a:t>调度算法</a:t>
            </a:r>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 </a:t>
            </a:r>
            <a:r>
              <a:rPr lang="en-US" altLang="zh-CN" dirty="0">
                <a:latin typeface="华文新魏" charset="0"/>
                <a:ea typeface="华文新魏" charset="0"/>
                <a:cs typeface="华文新魏" charset="0"/>
              </a:rPr>
              <a:t>2.4)</a:t>
            </a:r>
          </a:p>
          <a:p>
            <a:pPr eaLnBrk="1" hangingPunct="1"/>
            <a:r>
              <a:rPr lang="zh-CN" altLang="en-US" dirty="0">
                <a:latin typeface="华文新魏" charset="0"/>
                <a:ea typeface="华文新魏" charset="0"/>
                <a:cs typeface="华文新魏" charset="0"/>
              </a:rPr>
              <a:t>时限调度算法 </a:t>
            </a:r>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 </a:t>
            </a:r>
            <a:r>
              <a:rPr lang="en-US" altLang="zh-CN" dirty="0">
                <a:latin typeface="华文新魏" charset="0"/>
                <a:ea typeface="华文新魏" charset="0"/>
                <a:cs typeface="华文新魏" charset="0"/>
              </a:rPr>
              <a:t>2.6)</a:t>
            </a:r>
          </a:p>
          <a:p>
            <a:pPr eaLnBrk="1" hangingPunct="1"/>
            <a:r>
              <a:rPr lang="zh-CN" altLang="en-US" dirty="0">
                <a:latin typeface="华文新魏" charset="0"/>
                <a:ea typeface="华文新魏" charset="0"/>
                <a:cs typeface="华文新魏" charset="0"/>
              </a:rPr>
              <a:t>预期</a:t>
            </a:r>
            <a:r>
              <a:rPr lang="en-US" altLang="zh-CN" dirty="0">
                <a:latin typeface="华文新魏" charset="0"/>
                <a:ea typeface="华文新魏" charset="0"/>
                <a:cs typeface="华文新魏" charset="0"/>
              </a:rPr>
              <a:t>I/O</a:t>
            </a:r>
            <a:r>
              <a:rPr lang="zh-CN" altLang="en-US" dirty="0">
                <a:latin typeface="华文新魏" charset="0"/>
                <a:ea typeface="华文新魏" charset="0"/>
                <a:cs typeface="华文新魏" charset="0"/>
              </a:rPr>
              <a:t>调度算法</a:t>
            </a:r>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 </a:t>
            </a:r>
            <a:r>
              <a:rPr lang="en-US" altLang="zh-CN" dirty="0">
                <a:latin typeface="华文新魏" charset="0"/>
                <a:ea typeface="华文新魏" charset="0"/>
                <a:cs typeface="华文新魏" charset="0"/>
              </a:rPr>
              <a:t>2.6)</a:t>
            </a:r>
          </a:p>
          <a:p>
            <a:pPr eaLnBrk="1" hangingPunct="1"/>
            <a:r>
              <a:rPr lang="zh-CN" altLang="zh-CN" dirty="0">
                <a:latin typeface="华文新魏" charset="0"/>
                <a:ea typeface="华文新魏" charset="0"/>
                <a:cs typeface="华文新魏" charset="0"/>
              </a:rPr>
              <a:t>公平排队</a:t>
            </a:r>
            <a:r>
              <a:rPr lang="en-US" altLang="zh-CN" dirty="0">
                <a:latin typeface="华文新魏" charset="0"/>
                <a:ea typeface="华文新魏" charset="0"/>
                <a:cs typeface="华文新魏" charset="0"/>
              </a:rPr>
              <a:t>I/O</a:t>
            </a:r>
            <a:r>
              <a:rPr lang="zh-CN" altLang="zh-CN" dirty="0">
                <a:latin typeface="华文新魏" charset="0"/>
                <a:ea typeface="华文新魏" charset="0"/>
                <a:cs typeface="华文新魏" charset="0"/>
              </a:rPr>
              <a:t>调度</a:t>
            </a:r>
            <a:r>
              <a:rPr lang="zh-CN" altLang="en-US" dirty="0">
                <a:latin typeface="华文新魏" charset="0"/>
                <a:ea typeface="华文新魏" charset="0"/>
                <a:cs typeface="华文新魏" charset="0"/>
              </a:rPr>
              <a:t>算法</a:t>
            </a:r>
            <a:endParaRPr lang="en-US" altLang="zh-CN" dirty="0">
              <a:latin typeface="华文新魏" charset="0"/>
              <a:ea typeface="华文新魏" charset="0"/>
              <a:cs typeface="华文新魏" charset="0"/>
            </a:endParaRPr>
          </a:p>
        </p:txBody>
      </p:sp>
      <p:sp>
        <p:nvSpPr>
          <p:cNvPr id="5"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74</a:t>
            </a:fld>
            <a:endParaRPr lang="en-US" altLang="zh-CN" dirty="0"/>
          </a:p>
        </p:txBody>
      </p:sp>
    </p:spTree>
    <p:extLst>
      <p:ext uri="{BB962C8B-B14F-4D97-AF65-F5344CB8AC3E}">
        <p14:creationId xmlns:p14="http://schemas.microsoft.com/office/powerpoint/2010/main" val="1091832184"/>
      </p:ext>
    </p:extLst>
  </p:cSld>
  <p:clrMapOvr>
    <a:masterClrMapping/>
  </p:clrMapOvr>
  <p:transition spd="slow">
    <p:wip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华文新魏" charset="0"/>
                <a:ea typeface="华文新魏" charset="0"/>
                <a:cs typeface="华文新魏" charset="0"/>
              </a:rPr>
              <a:t>Linus</a:t>
            </a:r>
            <a:r>
              <a:rPr lang="zh-CN" altLang="en-US" dirty="0">
                <a:latin typeface="华文新魏" charset="0"/>
                <a:ea typeface="华文新魏" charset="0"/>
                <a:cs typeface="华文新魏" charset="0"/>
              </a:rPr>
              <a:t>电梯调度算法 </a:t>
            </a:r>
            <a:endParaRPr kumimoji="1" lang="zh-CN" altLang="en-US" dirty="0"/>
          </a:p>
        </p:txBody>
      </p:sp>
      <p:sp>
        <p:nvSpPr>
          <p:cNvPr id="3" name="内容占位符 2"/>
          <p:cNvSpPr>
            <a:spLocks noGrp="1"/>
          </p:cNvSpPr>
          <p:nvPr>
            <p:ph idx="1"/>
          </p:nvPr>
        </p:nvSpPr>
        <p:spPr/>
        <p:txBody>
          <a:bodyPr/>
          <a:lstStyle/>
          <a:p>
            <a:r>
              <a:rPr lang="zh-CN" altLang="zh-CN" dirty="0">
                <a:latin typeface="华文新魏" charset="0"/>
                <a:ea typeface="华文新魏" charset="0"/>
                <a:cs typeface="华文新魏" charset="0"/>
              </a:rPr>
              <a:t>如果</a:t>
            </a:r>
            <a:r>
              <a:rPr lang="en-US" altLang="zh-CN" dirty="0">
                <a:latin typeface="华文新魏" charset="0"/>
                <a:ea typeface="华文新魏" charset="0"/>
                <a:cs typeface="华文新魏" charset="0"/>
              </a:rPr>
              <a:t>I/O</a:t>
            </a:r>
            <a:r>
              <a:rPr lang="zh-CN" altLang="zh-CN" dirty="0">
                <a:latin typeface="华文新魏" charset="0"/>
                <a:ea typeface="华文新魏" charset="0"/>
                <a:cs typeface="华文新魏" charset="0"/>
              </a:rPr>
              <a:t>请求队</a:t>
            </a:r>
            <a:r>
              <a:rPr lang="zh-CN" altLang="zh-CN" dirty="0">
                <a:solidFill>
                  <a:srgbClr val="FF0000"/>
                </a:solidFill>
                <a:latin typeface="华文新魏" charset="0"/>
                <a:ea typeface="华文新魏" charset="0"/>
                <a:cs typeface="华文新魏" charset="0"/>
              </a:rPr>
              <a:t>列中已存在一个对相邻磁盘扇区操作的请求</a:t>
            </a:r>
            <a:r>
              <a:rPr lang="zh-CN" altLang="zh-CN" dirty="0">
                <a:latin typeface="华文新魏" charset="0"/>
                <a:ea typeface="华文新魏" charset="0"/>
                <a:cs typeface="华文新魏" charset="0"/>
              </a:rPr>
              <a:t>，新</a:t>
            </a:r>
            <a:r>
              <a:rPr lang="en-US" altLang="zh-CN" dirty="0">
                <a:latin typeface="华文新魏" charset="0"/>
                <a:ea typeface="华文新魏" charset="0"/>
                <a:cs typeface="华文新魏" charset="0"/>
              </a:rPr>
              <a:t>I/O</a:t>
            </a:r>
            <a:r>
              <a:rPr lang="zh-CN" altLang="zh-CN" dirty="0">
                <a:latin typeface="华文新魏" charset="0"/>
                <a:ea typeface="华文新魏" charset="0"/>
                <a:cs typeface="华文新魏" charset="0"/>
              </a:rPr>
              <a:t>请求将和这个已经存在的</a:t>
            </a:r>
            <a:r>
              <a:rPr lang="zh-CN" altLang="zh-CN" dirty="0">
                <a:solidFill>
                  <a:srgbClr val="0000FF"/>
                </a:solidFill>
                <a:latin typeface="华文新魏" charset="0"/>
                <a:ea typeface="华文新魏" charset="0"/>
                <a:cs typeface="华文新魏" charset="0"/>
              </a:rPr>
              <a:t>请求合并</a:t>
            </a:r>
            <a:r>
              <a:rPr lang="zh-CN" altLang="zh-CN" dirty="0">
                <a:latin typeface="华文新魏" charset="0"/>
                <a:ea typeface="华文新魏" charset="0"/>
                <a:cs typeface="华文新魏" charset="0"/>
              </a:rPr>
              <a:t>成一个</a:t>
            </a:r>
            <a:r>
              <a:rPr lang="en-US" altLang="zh-CN" dirty="0">
                <a:latin typeface="华文新魏" charset="0"/>
                <a:ea typeface="华文新魏" charset="0"/>
                <a:cs typeface="华文新魏" charset="0"/>
              </a:rPr>
              <a:t>I/O</a:t>
            </a:r>
            <a:r>
              <a:rPr lang="zh-CN" altLang="zh-CN" dirty="0">
                <a:latin typeface="华文新魏" charset="0"/>
                <a:ea typeface="华文新魏" charset="0"/>
                <a:cs typeface="华文新魏" charset="0"/>
              </a:rPr>
              <a:t>请求</a:t>
            </a:r>
          </a:p>
          <a:p>
            <a:r>
              <a:rPr lang="zh-CN" altLang="zh-CN" dirty="0">
                <a:latin typeface="华文新魏" charset="0"/>
                <a:ea typeface="华文新魏" charset="0"/>
                <a:cs typeface="华文新魏" charset="0"/>
              </a:rPr>
              <a:t>如果</a:t>
            </a:r>
            <a:r>
              <a:rPr lang="en-US" altLang="zh-CN" dirty="0">
                <a:latin typeface="华文新魏" charset="0"/>
                <a:ea typeface="华文新魏" charset="0"/>
                <a:cs typeface="华文新魏" charset="0"/>
              </a:rPr>
              <a:t>I/O</a:t>
            </a:r>
            <a:r>
              <a:rPr lang="zh-CN" altLang="zh-CN" dirty="0">
                <a:latin typeface="华文新魏" charset="0"/>
                <a:ea typeface="华文新魏" charset="0"/>
                <a:cs typeface="华文新魏" charset="0"/>
              </a:rPr>
              <a:t>请求队列中存在一个</a:t>
            </a:r>
            <a:r>
              <a:rPr lang="zh-CN" altLang="zh-CN" dirty="0">
                <a:solidFill>
                  <a:srgbClr val="FF0000"/>
                </a:solidFill>
                <a:latin typeface="华文新魏" charset="0"/>
                <a:ea typeface="华文新魏" charset="0"/>
                <a:cs typeface="华文新魏" charset="0"/>
              </a:rPr>
              <a:t>驻留时间过长的请求</a:t>
            </a:r>
            <a:r>
              <a:rPr lang="zh-CN" altLang="zh-CN" dirty="0">
                <a:latin typeface="华文新魏" charset="0"/>
                <a:ea typeface="华文新魏" charset="0"/>
                <a:cs typeface="华文新魏" charset="0"/>
              </a:rPr>
              <a:t>，</a:t>
            </a:r>
            <a:r>
              <a:rPr lang="zh-CN" altLang="zh-CN" dirty="0">
                <a:solidFill>
                  <a:srgbClr val="FF0000"/>
                </a:solidFill>
                <a:latin typeface="华文新魏" charset="0"/>
                <a:ea typeface="华文新魏" charset="0"/>
                <a:cs typeface="华文新魏" charset="0"/>
              </a:rPr>
              <a:t>新</a:t>
            </a:r>
            <a:r>
              <a:rPr lang="en-US" altLang="zh-CN" dirty="0">
                <a:solidFill>
                  <a:srgbClr val="FF0000"/>
                </a:solidFill>
                <a:latin typeface="华文新魏" charset="0"/>
                <a:ea typeface="华文新魏" charset="0"/>
                <a:cs typeface="华文新魏" charset="0"/>
              </a:rPr>
              <a:t>I/O</a:t>
            </a:r>
            <a:r>
              <a:rPr lang="zh-CN" altLang="zh-CN" dirty="0">
                <a:solidFill>
                  <a:srgbClr val="FF0000"/>
                </a:solidFill>
                <a:latin typeface="华文新魏" charset="0"/>
                <a:ea typeface="华文新魏" charset="0"/>
                <a:cs typeface="华文新魏" charset="0"/>
              </a:rPr>
              <a:t>请求将被</a:t>
            </a:r>
            <a:r>
              <a:rPr lang="zh-CN" altLang="zh-CN" dirty="0">
                <a:solidFill>
                  <a:srgbClr val="0000FF"/>
                </a:solidFill>
                <a:latin typeface="华文新魏" charset="0"/>
                <a:ea typeface="华文新魏" charset="0"/>
                <a:cs typeface="华文新魏" charset="0"/>
              </a:rPr>
              <a:t>插入到队列尾部</a:t>
            </a:r>
            <a:r>
              <a:rPr lang="zh-CN" altLang="zh-CN" dirty="0">
                <a:latin typeface="华文新魏" charset="0"/>
                <a:ea typeface="华文新魏" charset="0"/>
                <a:cs typeface="华文新魏" charset="0"/>
              </a:rPr>
              <a:t>，以防止其他旧</a:t>
            </a:r>
            <a:r>
              <a:rPr lang="en-US" altLang="zh-CN" dirty="0">
                <a:latin typeface="华文新魏" charset="0"/>
                <a:ea typeface="华文新魏" charset="0"/>
                <a:cs typeface="华文新魏" charset="0"/>
              </a:rPr>
              <a:t>I/O</a:t>
            </a:r>
            <a:r>
              <a:rPr lang="zh-CN" altLang="zh-CN" dirty="0">
                <a:latin typeface="华文新魏" charset="0"/>
                <a:ea typeface="华文新魏" charset="0"/>
                <a:cs typeface="华文新魏" charset="0"/>
              </a:rPr>
              <a:t>请求发生饥饿</a:t>
            </a:r>
          </a:p>
          <a:p>
            <a:r>
              <a:rPr lang="zh-CN" altLang="zh-CN" dirty="0">
                <a:latin typeface="华文新魏" charset="0"/>
                <a:ea typeface="华文新魏" charset="0"/>
                <a:cs typeface="华文新魏" charset="0"/>
              </a:rPr>
              <a:t>如果</a:t>
            </a:r>
            <a:r>
              <a:rPr lang="en-US" altLang="zh-CN" dirty="0">
                <a:latin typeface="华文新魏" charset="0"/>
                <a:ea typeface="华文新魏" charset="0"/>
                <a:cs typeface="华文新魏" charset="0"/>
              </a:rPr>
              <a:t>I/O</a:t>
            </a:r>
            <a:r>
              <a:rPr lang="zh-CN" altLang="zh-CN" dirty="0">
                <a:latin typeface="华文新魏" charset="0"/>
                <a:ea typeface="华文新魏" charset="0"/>
                <a:cs typeface="华文新魏" charset="0"/>
              </a:rPr>
              <a:t>请求队列中以扇区方向为序</a:t>
            </a:r>
            <a:r>
              <a:rPr lang="zh-CN" altLang="zh-CN" dirty="0">
                <a:solidFill>
                  <a:srgbClr val="FF0000"/>
                </a:solidFill>
                <a:latin typeface="华文新魏" charset="0"/>
                <a:ea typeface="华文新魏" charset="0"/>
                <a:cs typeface="华文新魏" charset="0"/>
              </a:rPr>
              <a:t>存在合适的插入位置</a:t>
            </a:r>
            <a:r>
              <a:rPr lang="zh-CN" altLang="zh-CN" dirty="0">
                <a:latin typeface="华文新魏" charset="0"/>
                <a:ea typeface="华文新魏" charset="0"/>
                <a:cs typeface="华文新魏" charset="0"/>
              </a:rPr>
              <a:t>，</a:t>
            </a:r>
            <a:r>
              <a:rPr lang="zh-CN" altLang="zh-CN" dirty="0">
                <a:solidFill>
                  <a:srgbClr val="FF0000"/>
                </a:solidFill>
                <a:latin typeface="华文新魏" charset="0"/>
                <a:ea typeface="华文新魏" charset="0"/>
                <a:cs typeface="华文新魏" charset="0"/>
              </a:rPr>
              <a:t>新</a:t>
            </a:r>
            <a:r>
              <a:rPr lang="en-US" altLang="zh-CN" dirty="0">
                <a:solidFill>
                  <a:srgbClr val="FF0000"/>
                </a:solidFill>
                <a:latin typeface="华文新魏" charset="0"/>
                <a:ea typeface="华文新魏" charset="0"/>
                <a:cs typeface="华文新魏" charset="0"/>
              </a:rPr>
              <a:t>I/O</a:t>
            </a:r>
            <a:r>
              <a:rPr lang="zh-CN" altLang="zh-CN" dirty="0">
                <a:solidFill>
                  <a:srgbClr val="FF0000"/>
                </a:solidFill>
                <a:latin typeface="华文新魏" charset="0"/>
                <a:ea typeface="华文新魏" charset="0"/>
                <a:cs typeface="华文新魏" charset="0"/>
              </a:rPr>
              <a:t>请求被</a:t>
            </a:r>
            <a:r>
              <a:rPr lang="zh-CN" altLang="zh-CN" dirty="0">
                <a:solidFill>
                  <a:srgbClr val="0000FF"/>
                </a:solidFill>
                <a:latin typeface="华文新魏" charset="0"/>
                <a:ea typeface="华文新魏" charset="0"/>
                <a:cs typeface="华文新魏" charset="0"/>
              </a:rPr>
              <a:t>插入到该位置</a:t>
            </a:r>
            <a:r>
              <a:rPr lang="zh-CN" altLang="zh-CN" dirty="0">
                <a:latin typeface="华文新魏" charset="0"/>
                <a:ea typeface="华文新魏" charset="0"/>
                <a:cs typeface="华文新魏" charset="0"/>
              </a:rPr>
              <a:t>，保证队列中</a:t>
            </a:r>
            <a:r>
              <a:rPr lang="en-US" altLang="zh-CN" dirty="0">
                <a:latin typeface="华文新魏" charset="0"/>
                <a:ea typeface="华文新魏" charset="0"/>
                <a:cs typeface="华文新魏" charset="0"/>
              </a:rPr>
              <a:t>I/O</a:t>
            </a:r>
            <a:r>
              <a:rPr lang="zh-CN" altLang="zh-CN" dirty="0">
                <a:latin typeface="华文新魏" charset="0"/>
                <a:ea typeface="华文新魏" charset="0"/>
                <a:cs typeface="华文新魏" charset="0"/>
              </a:rPr>
              <a:t>请求是以被访问磁盘物理位置为序进行排列的</a:t>
            </a:r>
          </a:p>
          <a:p>
            <a:r>
              <a:rPr lang="zh-CN" altLang="zh-CN" dirty="0">
                <a:latin typeface="华文新魏" charset="0"/>
                <a:ea typeface="华文新魏" charset="0"/>
                <a:cs typeface="华文新魏" charset="0"/>
              </a:rPr>
              <a:t>如果</a:t>
            </a:r>
            <a:r>
              <a:rPr lang="en-US" altLang="zh-CN" dirty="0">
                <a:latin typeface="华文新魏" charset="0"/>
                <a:ea typeface="华文新魏" charset="0"/>
                <a:cs typeface="华文新魏" charset="0"/>
              </a:rPr>
              <a:t>I/O</a:t>
            </a:r>
            <a:r>
              <a:rPr lang="zh-CN" altLang="zh-CN" dirty="0">
                <a:latin typeface="华文新魏" charset="0"/>
                <a:ea typeface="华文新魏" charset="0"/>
                <a:cs typeface="华文新魏" charset="0"/>
              </a:rPr>
              <a:t>请求队列中</a:t>
            </a:r>
            <a:r>
              <a:rPr lang="zh-CN" altLang="zh-CN" dirty="0">
                <a:solidFill>
                  <a:srgbClr val="FF0000"/>
                </a:solidFill>
                <a:latin typeface="华文新魏" charset="0"/>
                <a:ea typeface="华文新魏" charset="0"/>
                <a:cs typeface="华文新魏" charset="0"/>
              </a:rPr>
              <a:t>不存在合适的</a:t>
            </a:r>
            <a:r>
              <a:rPr lang="en-US" altLang="zh-CN" dirty="0">
                <a:solidFill>
                  <a:srgbClr val="FF0000"/>
                </a:solidFill>
                <a:latin typeface="华文新魏" charset="0"/>
                <a:ea typeface="华文新魏" charset="0"/>
                <a:cs typeface="华文新魏" charset="0"/>
              </a:rPr>
              <a:t>I/O</a:t>
            </a:r>
            <a:r>
              <a:rPr lang="zh-CN" altLang="zh-CN" dirty="0">
                <a:solidFill>
                  <a:srgbClr val="FF0000"/>
                </a:solidFill>
                <a:latin typeface="华文新魏" charset="0"/>
                <a:ea typeface="华文新魏" charset="0"/>
                <a:cs typeface="华文新魏" charset="0"/>
              </a:rPr>
              <a:t>请求插入位置</a:t>
            </a:r>
            <a:r>
              <a:rPr lang="zh-CN" altLang="zh-CN" dirty="0">
                <a:latin typeface="华文新魏" charset="0"/>
                <a:ea typeface="华文新魏" charset="0"/>
                <a:cs typeface="华文新魏" charset="0"/>
              </a:rPr>
              <a:t>，</a:t>
            </a:r>
            <a:r>
              <a:rPr lang="zh-CN" altLang="zh-CN" dirty="0">
                <a:solidFill>
                  <a:srgbClr val="FF0000"/>
                </a:solidFill>
                <a:latin typeface="华文新魏" charset="0"/>
                <a:ea typeface="华文新魏" charset="0"/>
                <a:cs typeface="华文新魏" charset="0"/>
              </a:rPr>
              <a:t>新</a:t>
            </a:r>
            <a:r>
              <a:rPr lang="en-US" altLang="zh-CN" dirty="0">
                <a:solidFill>
                  <a:srgbClr val="FF0000"/>
                </a:solidFill>
                <a:latin typeface="华文新魏" charset="0"/>
                <a:ea typeface="华文新魏" charset="0"/>
                <a:cs typeface="华文新魏" charset="0"/>
              </a:rPr>
              <a:t>I/O</a:t>
            </a:r>
            <a:r>
              <a:rPr lang="zh-CN" altLang="zh-CN" dirty="0">
                <a:solidFill>
                  <a:srgbClr val="FF0000"/>
                </a:solidFill>
                <a:latin typeface="华文新魏" charset="0"/>
                <a:ea typeface="华文新魏" charset="0"/>
                <a:cs typeface="华文新魏" charset="0"/>
              </a:rPr>
              <a:t>请求将被</a:t>
            </a:r>
            <a:r>
              <a:rPr lang="zh-CN" altLang="zh-CN" dirty="0">
                <a:solidFill>
                  <a:srgbClr val="0000FF"/>
                </a:solidFill>
                <a:latin typeface="华文新魏" charset="0"/>
                <a:ea typeface="华文新魏" charset="0"/>
                <a:cs typeface="华文新魏" charset="0"/>
              </a:rPr>
              <a:t>插入到队列尾部</a:t>
            </a:r>
          </a:p>
          <a:p>
            <a:endParaRPr kumimoji="1" lang="zh-CN" altLang="en-US" dirty="0"/>
          </a:p>
        </p:txBody>
      </p:sp>
      <p:sp>
        <p:nvSpPr>
          <p:cNvPr id="6"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75</a:t>
            </a:fld>
            <a:endParaRPr lang="en-US" altLang="zh-CN" dirty="0"/>
          </a:p>
        </p:txBody>
      </p:sp>
    </p:spTree>
    <p:extLst>
      <p:ext uri="{BB962C8B-B14F-4D97-AF65-F5344CB8AC3E}">
        <p14:creationId xmlns:p14="http://schemas.microsoft.com/office/powerpoint/2010/main" val="3036359431"/>
      </p:ext>
    </p:extLst>
  </p:cSld>
  <p:clrMapOvr>
    <a:masterClrMapping/>
  </p:clrMapOvr>
  <p:transition spd="slow">
    <p:wip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华文新魏" charset="0"/>
                <a:ea typeface="华文新魏" charset="0"/>
                <a:cs typeface="华文新魏" charset="0"/>
              </a:rPr>
              <a:t>Linus</a:t>
            </a:r>
            <a:r>
              <a:rPr lang="zh-CN" altLang="en-US" dirty="0">
                <a:latin typeface="华文新魏" charset="0"/>
                <a:ea typeface="华文新魏" charset="0"/>
                <a:cs typeface="华文新魏" charset="0"/>
              </a:rPr>
              <a:t>电梯调度算法 </a:t>
            </a:r>
            <a:endParaRPr kumimoji="1" lang="zh-CN" altLang="en-US" dirty="0"/>
          </a:p>
        </p:txBody>
      </p:sp>
      <p:sp>
        <p:nvSpPr>
          <p:cNvPr id="3" name="内容占位符 2"/>
          <p:cNvSpPr>
            <a:spLocks noGrp="1"/>
          </p:cNvSpPr>
          <p:nvPr>
            <p:ph idx="1"/>
          </p:nvPr>
        </p:nvSpPr>
        <p:spPr/>
        <p:txBody>
          <a:bodyPr/>
          <a:lstStyle/>
          <a:p>
            <a:r>
              <a:rPr kumimoji="1" lang="zh-CN" altLang="en-US" dirty="0">
                <a:latin typeface="华文新魏"/>
                <a:cs typeface="华文新魏"/>
              </a:rPr>
              <a:t>缺陷</a:t>
            </a:r>
            <a:endParaRPr kumimoji="1" lang="en-US" altLang="zh-CN" dirty="0">
              <a:latin typeface="华文新魏"/>
              <a:cs typeface="华文新魏"/>
            </a:endParaRPr>
          </a:p>
          <a:p>
            <a:pPr lvl="1"/>
            <a:r>
              <a:rPr lang="zh-CN" altLang="zh-CN" dirty="0"/>
              <a:t>由于队列动态更新原因，</a:t>
            </a:r>
            <a:r>
              <a:rPr lang="zh-CN" altLang="zh-CN" dirty="0">
                <a:solidFill>
                  <a:srgbClr val="FF0000"/>
                </a:solidFill>
              </a:rPr>
              <a:t>相距较远的</a:t>
            </a:r>
            <a:r>
              <a:rPr lang="en-US" altLang="zh-CN" dirty="0">
                <a:solidFill>
                  <a:srgbClr val="FF0000"/>
                </a:solidFill>
              </a:rPr>
              <a:t>I/O</a:t>
            </a:r>
            <a:r>
              <a:rPr lang="zh-CN" altLang="zh-CN" dirty="0">
                <a:solidFill>
                  <a:srgbClr val="FF0000"/>
                </a:solidFill>
              </a:rPr>
              <a:t>请求可能会延迟相当长的时间，导致</a:t>
            </a:r>
            <a:r>
              <a:rPr lang="zh-CN" altLang="zh-CN" dirty="0">
                <a:solidFill>
                  <a:srgbClr val="0000FF"/>
                </a:solidFill>
              </a:rPr>
              <a:t>饥饿</a:t>
            </a:r>
            <a:endParaRPr lang="en-US" altLang="zh-CN" dirty="0">
              <a:solidFill>
                <a:srgbClr val="0000FF"/>
              </a:solidFill>
            </a:endParaRPr>
          </a:p>
          <a:p>
            <a:pPr lvl="1"/>
            <a:r>
              <a:rPr lang="zh-CN" altLang="zh-CN" dirty="0"/>
              <a:t>由于</a:t>
            </a:r>
            <a:r>
              <a:rPr lang="zh-CN" altLang="zh-CN" dirty="0">
                <a:solidFill>
                  <a:srgbClr val="0000FF"/>
                </a:solidFill>
              </a:rPr>
              <a:t>写请求</a:t>
            </a:r>
            <a:r>
              <a:rPr lang="zh-CN" altLang="zh-CN" dirty="0"/>
              <a:t>通常是</a:t>
            </a:r>
            <a:r>
              <a:rPr lang="zh-CN" altLang="zh-CN" dirty="0">
                <a:solidFill>
                  <a:srgbClr val="FF0000"/>
                </a:solidFill>
              </a:rPr>
              <a:t>异步的</a:t>
            </a:r>
            <a:r>
              <a:rPr lang="zh-CN" altLang="zh-CN" dirty="0"/>
              <a:t>，而</a:t>
            </a:r>
            <a:r>
              <a:rPr lang="zh-CN" altLang="zh-CN" dirty="0">
                <a:solidFill>
                  <a:srgbClr val="0000FF"/>
                </a:solidFill>
              </a:rPr>
              <a:t>读请求</a:t>
            </a:r>
            <a:r>
              <a:rPr lang="zh-CN" altLang="zh-CN" dirty="0"/>
              <a:t>大部分是</a:t>
            </a:r>
            <a:r>
              <a:rPr lang="zh-CN" altLang="zh-CN" dirty="0">
                <a:solidFill>
                  <a:srgbClr val="FF0000"/>
                </a:solidFill>
              </a:rPr>
              <a:t>同步</a:t>
            </a:r>
            <a:r>
              <a:rPr lang="zh-CN" altLang="zh-CN" dirty="0"/>
              <a:t>操作</a:t>
            </a:r>
            <a:endParaRPr lang="en-US" altLang="zh-CN" dirty="0"/>
          </a:p>
          <a:p>
            <a:pPr lvl="2"/>
            <a:r>
              <a:rPr lang="zh-CN" altLang="zh-CN" dirty="0">
                <a:latin typeface="华文新魏"/>
                <a:ea typeface="华文新魏"/>
                <a:cs typeface="华文新魏"/>
              </a:rPr>
              <a:t>在写一个大文件时，</a:t>
            </a:r>
            <a:r>
              <a:rPr lang="zh-CN" altLang="zh-CN" dirty="0">
                <a:solidFill>
                  <a:srgbClr val="FF0000"/>
                </a:solidFill>
                <a:latin typeface="华文新魏"/>
                <a:ea typeface="华文新魏"/>
                <a:cs typeface="华文新魏"/>
              </a:rPr>
              <a:t>很可能将一个读请求堵塞很长时间</a:t>
            </a:r>
            <a:r>
              <a:rPr lang="zh-CN" altLang="zh-CN" dirty="0">
                <a:latin typeface="华文新魏"/>
                <a:ea typeface="华文新魏"/>
                <a:cs typeface="华文新魏"/>
              </a:rPr>
              <a:t>，从而阻塞进程 </a:t>
            </a:r>
            <a:endParaRPr kumimoji="1" lang="zh-CN" altLang="en-US" dirty="0">
              <a:latin typeface="华文新魏"/>
              <a:ea typeface="华文新魏"/>
              <a:cs typeface="华文新魏"/>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76</a:t>
            </a:fld>
            <a:endParaRPr lang="en-US" altLang="zh-CN" dirty="0"/>
          </a:p>
        </p:txBody>
      </p:sp>
    </p:spTree>
    <p:extLst>
      <p:ext uri="{BB962C8B-B14F-4D97-AF65-F5344CB8AC3E}">
        <p14:creationId xmlns:p14="http://schemas.microsoft.com/office/powerpoint/2010/main" val="3274625418"/>
      </p:ext>
    </p:extLst>
  </p:cSld>
  <p:clrMapOvr>
    <a:masterClrMapping/>
  </p:clrMapOvr>
  <p:transition spd="slow">
    <p:wip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404664"/>
            <a:ext cx="7357564" cy="576262"/>
          </a:xfrm>
        </p:spPr>
        <p:txBody>
          <a:bodyPr/>
          <a:lstStyle/>
          <a:p>
            <a:r>
              <a:rPr lang="zh-CN" altLang="en-US" dirty="0">
                <a:latin typeface="Times New Roman" charset="0"/>
                <a:ea typeface="华文新魏" charset="0"/>
                <a:cs typeface="华文新魏" charset="0"/>
              </a:rPr>
              <a:t>时限调度算法</a:t>
            </a:r>
            <a:r>
              <a:rPr lang="zh-CN" altLang="en-US" dirty="0">
                <a:latin typeface="Times New Roman" charset="0"/>
                <a:ea typeface="宋体" charset="0"/>
              </a:rPr>
              <a:t> </a:t>
            </a:r>
            <a:endParaRPr kumimoji="1" lang="zh-CN" altLang="en-US" dirty="0"/>
          </a:p>
        </p:txBody>
      </p:sp>
      <p:sp>
        <p:nvSpPr>
          <p:cNvPr id="3" name="内容占位符 2"/>
          <p:cNvSpPr>
            <a:spLocks noGrp="1"/>
          </p:cNvSpPr>
          <p:nvPr>
            <p:ph idx="1"/>
          </p:nvPr>
        </p:nvSpPr>
        <p:spPr/>
        <p:txBody>
          <a:bodyPr/>
          <a:lstStyle/>
          <a:p>
            <a:pPr eaLnBrk="1" hangingPunct="1"/>
            <a:r>
              <a:rPr lang="zh-CN" altLang="en-US" dirty="0">
                <a:latin typeface="华文新魏"/>
                <a:cs typeface="华文新魏"/>
              </a:rPr>
              <a:t>使用三个队列</a:t>
            </a:r>
            <a:endParaRPr lang="en-US" altLang="zh-CN" dirty="0">
              <a:latin typeface="华文新魏"/>
              <a:cs typeface="华文新魏"/>
            </a:endParaRPr>
          </a:p>
          <a:p>
            <a:pPr lvl="1" eaLnBrk="1" hangingPunct="1"/>
            <a:r>
              <a:rPr lang="zh-CN" altLang="en-US" dirty="0">
                <a:solidFill>
                  <a:srgbClr val="0000FF"/>
                </a:solidFill>
              </a:rPr>
              <a:t>读</a:t>
            </a:r>
            <a:r>
              <a:rPr lang="en-US" altLang="zh-CN" dirty="0">
                <a:solidFill>
                  <a:srgbClr val="0000FF"/>
                </a:solidFill>
              </a:rPr>
              <a:t>FIFO</a:t>
            </a:r>
            <a:r>
              <a:rPr lang="zh-CN" altLang="en-US" dirty="0">
                <a:solidFill>
                  <a:srgbClr val="0000FF"/>
                </a:solidFill>
              </a:rPr>
              <a:t>队列</a:t>
            </a:r>
            <a:r>
              <a:rPr lang="zh-CN" altLang="en-US" dirty="0"/>
              <a:t>、</a:t>
            </a:r>
            <a:r>
              <a:rPr lang="zh-CN" altLang="en-US" dirty="0">
                <a:solidFill>
                  <a:srgbClr val="0000FF"/>
                </a:solidFill>
              </a:rPr>
              <a:t>写</a:t>
            </a:r>
            <a:r>
              <a:rPr lang="en-US" altLang="zh-CN" dirty="0">
                <a:solidFill>
                  <a:srgbClr val="0000FF"/>
                </a:solidFill>
              </a:rPr>
              <a:t>FIFO</a:t>
            </a:r>
            <a:r>
              <a:rPr lang="zh-CN" altLang="en-US" dirty="0">
                <a:solidFill>
                  <a:srgbClr val="0000FF"/>
                </a:solidFill>
              </a:rPr>
              <a:t>队列</a:t>
            </a:r>
            <a:r>
              <a:rPr lang="zh-CN" altLang="en-US" dirty="0"/>
              <a:t>和</a:t>
            </a:r>
            <a:r>
              <a:rPr lang="zh-CN" altLang="en-US" dirty="0">
                <a:solidFill>
                  <a:srgbClr val="0000FF"/>
                </a:solidFill>
              </a:rPr>
              <a:t>电梯排序队列</a:t>
            </a:r>
          </a:p>
          <a:p>
            <a:pPr eaLnBrk="1" hangingPunct="1"/>
            <a:r>
              <a:rPr lang="zh-CN" altLang="zh-CN" dirty="0">
                <a:latin typeface="华文新魏"/>
                <a:cs typeface="华文新魏"/>
              </a:rPr>
              <a:t>每个新</a:t>
            </a:r>
            <a:r>
              <a:rPr lang="en-US" altLang="zh-CN" dirty="0">
                <a:latin typeface="华文新魏"/>
                <a:cs typeface="华文新魏"/>
              </a:rPr>
              <a:t>I/O</a:t>
            </a:r>
            <a:r>
              <a:rPr lang="zh-CN" altLang="zh-CN" dirty="0">
                <a:latin typeface="华文新魏"/>
                <a:cs typeface="华文新魏"/>
              </a:rPr>
              <a:t>请求被</a:t>
            </a:r>
            <a:r>
              <a:rPr lang="zh-CN" altLang="en-US" dirty="0">
                <a:latin typeface="华文新魏"/>
                <a:cs typeface="华文新魏"/>
              </a:rPr>
              <a:t>排入</a:t>
            </a:r>
            <a:r>
              <a:rPr lang="zh-CN" altLang="zh-CN" dirty="0">
                <a:solidFill>
                  <a:srgbClr val="0000FF"/>
                </a:solidFill>
                <a:latin typeface="华文新魏"/>
                <a:cs typeface="华文新魏"/>
              </a:rPr>
              <a:t>电梯排序队列</a:t>
            </a:r>
            <a:r>
              <a:rPr lang="zh-CN" altLang="zh-CN" dirty="0">
                <a:latin typeface="华文新魏"/>
                <a:cs typeface="华文新魏"/>
              </a:rPr>
              <a:t>中，此外，同样</a:t>
            </a:r>
            <a:r>
              <a:rPr lang="en-US" altLang="zh-CN" dirty="0">
                <a:latin typeface="华文新魏"/>
                <a:cs typeface="华文新魏"/>
              </a:rPr>
              <a:t>I/O</a:t>
            </a:r>
            <a:r>
              <a:rPr lang="zh-CN" altLang="zh-CN" dirty="0">
                <a:latin typeface="华文新魏"/>
                <a:cs typeface="华文新魏"/>
              </a:rPr>
              <a:t>请求还被放置在</a:t>
            </a:r>
            <a:r>
              <a:rPr lang="en-US" altLang="zh-CN" dirty="0">
                <a:solidFill>
                  <a:srgbClr val="0000FF"/>
                </a:solidFill>
                <a:latin typeface="华文新魏"/>
                <a:cs typeface="华文新魏"/>
              </a:rPr>
              <a:t>FIFO</a:t>
            </a:r>
            <a:r>
              <a:rPr lang="zh-CN" altLang="zh-CN" dirty="0">
                <a:solidFill>
                  <a:srgbClr val="0000FF"/>
                </a:solidFill>
                <a:latin typeface="华文新魏"/>
                <a:cs typeface="华文新魏"/>
              </a:rPr>
              <a:t>读队列</a:t>
            </a:r>
            <a:r>
              <a:rPr lang="en-US" altLang="zh-CN" dirty="0">
                <a:latin typeface="华文新魏"/>
                <a:cs typeface="华文新魏"/>
              </a:rPr>
              <a:t>(</a:t>
            </a:r>
            <a:r>
              <a:rPr lang="zh-CN" altLang="zh-CN" dirty="0">
                <a:latin typeface="华文新魏"/>
                <a:cs typeface="华文新魏"/>
              </a:rPr>
              <a:t>读请求</a:t>
            </a:r>
            <a:r>
              <a:rPr lang="en-US" altLang="zh-CN" dirty="0">
                <a:latin typeface="华文新魏"/>
                <a:cs typeface="华文新魏"/>
              </a:rPr>
              <a:t>)</a:t>
            </a:r>
            <a:r>
              <a:rPr lang="zh-CN" altLang="zh-CN" dirty="0">
                <a:latin typeface="华文新魏"/>
                <a:cs typeface="华文新魏"/>
              </a:rPr>
              <a:t>或</a:t>
            </a:r>
            <a:r>
              <a:rPr lang="en-US" altLang="zh-CN" dirty="0">
                <a:solidFill>
                  <a:srgbClr val="0000FF"/>
                </a:solidFill>
                <a:latin typeface="华文新魏"/>
                <a:cs typeface="华文新魏"/>
              </a:rPr>
              <a:t>FIFO</a:t>
            </a:r>
            <a:r>
              <a:rPr lang="zh-CN" altLang="zh-CN" dirty="0">
                <a:solidFill>
                  <a:srgbClr val="0000FF"/>
                </a:solidFill>
                <a:latin typeface="华文新魏"/>
                <a:cs typeface="华文新魏"/>
              </a:rPr>
              <a:t>写队列</a:t>
            </a:r>
            <a:r>
              <a:rPr lang="en-US" altLang="zh-CN" dirty="0">
                <a:latin typeface="华文新魏"/>
                <a:cs typeface="华文新魏"/>
              </a:rPr>
              <a:t>(</a:t>
            </a:r>
            <a:r>
              <a:rPr lang="zh-CN" altLang="zh-CN" dirty="0">
                <a:latin typeface="华文新魏"/>
                <a:cs typeface="华文新魏"/>
              </a:rPr>
              <a:t>写请求</a:t>
            </a:r>
            <a:r>
              <a:rPr lang="en-US" altLang="zh-CN" dirty="0">
                <a:latin typeface="华文新魏"/>
                <a:cs typeface="华文新魏"/>
              </a:rPr>
              <a:t>)</a:t>
            </a:r>
            <a:r>
              <a:rPr lang="zh-CN" altLang="zh-CN" dirty="0">
                <a:latin typeface="华文新魏"/>
                <a:cs typeface="华文新魏"/>
              </a:rPr>
              <a:t>中</a:t>
            </a:r>
            <a:r>
              <a:rPr lang="zh-CN" altLang="en-US" dirty="0">
                <a:latin typeface="华文新魏"/>
                <a:cs typeface="华文新魏"/>
              </a:rPr>
              <a:t>队列 </a:t>
            </a:r>
          </a:p>
          <a:p>
            <a:pPr eaLnBrk="1" hangingPunct="1"/>
            <a:r>
              <a:rPr lang="zh-CN" altLang="en-US" dirty="0">
                <a:latin typeface="华文新魏"/>
                <a:cs typeface="华文新魏"/>
              </a:rPr>
              <a:t>维护一个</a:t>
            </a:r>
            <a:r>
              <a:rPr lang="zh-CN" altLang="en-US" dirty="0">
                <a:solidFill>
                  <a:srgbClr val="FF0000"/>
                </a:solidFill>
                <a:latin typeface="华文新魏"/>
                <a:cs typeface="华文新魏"/>
              </a:rPr>
              <a:t>按请求发生时间为顺序</a:t>
            </a:r>
            <a:r>
              <a:rPr lang="zh-CN" altLang="en-US" dirty="0">
                <a:latin typeface="华文新魏"/>
                <a:cs typeface="华文新魏"/>
              </a:rPr>
              <a:t>的请求列表</a:t>
            </a:r>
            <a:endParaRPr lang="en-US" altLang="zh-CN" dirty="0">
              <a:latin typeface="华文新魏"/>
              <a:cs typeface="华文新魏"/>
            </a:endParaRPr>
          </a:p>
          <a:p>
            <a:pPr lvl="1" eaLnBrk="1" hangingPunct="1"/>
            <a:r>
              <a:rPr lang="zh-CN" altLang="en-US" dirty="0">
                <a:solidFill>
                  <a:srgbClr val="0000FF"/>
                </a:solidFill>
              </a:rPr>
              <a:t>读请求</a:t>
            </a:r>
            <a:r>
              <a:rPr lang="zh-CN" altLang="en-US" dirty="0"/>
              <a:t>默认值为</a:t>
            </a:r>
            <a:r>
              <a:rPr lang="en-US" altLang="zh-CN" dirty="0">
                <a:solidFill>
                  <a:srgbClr val="008000"/>
                </a:solidFill>
              </a:rPr>
              <a:t>0</a:t>
            </a:r>
            <a:r>
              <a:rPr lang="zh-CN" altLang="en-US" dirty="0">
                <a:solidFill>
                  <a:srgbClr val="008000"/>
                </a:solidFill>
              </a:rPr>
              <a:t>.</a:t>
            </a:r>
            <a:r>
              <a:rPr lang="en-US" altLang="zh-CN" dirty="0">
                <a:solidFill>
                  <a:srgbClr val="008000"/>
                </a:solidFill>
              </a:rPr>
              <a:t>5</a:t>
            </a:r>
            <a:r>
              <a:rPr lang="zh-CN" altLang="en-US" dirty="0">
                <a:solidFill>
                  <a:srgbClr val="008000"/>
                </a:solidFill>
              </a:rPr>
              <a:t>秒</a:t>
            </a:r>
            <a:r>
              <a:rPr lang="zh-CN" altLang="en-US" dirty="0"/>
              <a:t>，</a:t>
            </a:r>
            <a:r>
              <a:rPr lang="zh-CN" altLang="en-US" dirty="0">
                <a:solidFill>
                  <a:srgbClr val="0000FF"/>
                </a:solidFill>
              </a:rPr>
              <a:t>写请求</a:t>
            </a:r>
            <a:r>
              <a:rPr lang="zh-CN" altLang="en-US" dirty="0"/>
              <a:t>默认值为</a:t>
            </a:r>
            <a:r>
              <a:rPr lang="en-US" altLang="zh-CN" dirty="0">
                <a:solidFill>
                  <a:srgbClr val="008000"/>
                </a:solidFill>
              </a:rPr>
              <a:t>5</a:t>
            </a:r>
            <a:r>
              <a:rPr lang="zh-CN" altLang="en-US" dirty="0">
                <a:solidFill>
                  <a:srgbClr val="008000"/>
                </a:solidFill>
              </a:rPr>
              <a:t>秒</a:t>
            </a:r>
            <a:endParaRPr lang="en-US" altLang="zh-CN" dirty="0">
              <a:solidFill>
                <a:srgbClr val="008000"/>
              </a:solidFill>
            </a:endParaRPr>
          </a:p>
          <a:p>
            <a:pPr eaLnBrk="1" hangingPunct="1"/>
            <a:r>
              <a:rPr lang="en-US" altLang="zh-CN" dirty="0">
                <a:latin typeface="华文新魏"/>
                <a:cs typeface="华文新魏"/>
              </a:rPr>
              <a:t>I/O</a:t>
            </a:r>
            <a:r>
              <a:rPr lang="zh-CN" altLang="zh-CN" dirty="0">
                <a:latin typeface="华文新魏"/>
                <a:cs typeface="华文新魏"/>
              </a:rPr>
              <a:t>调度程序从排序队列中分派服务 </a:t>
            </a:r>
            <a:endParaRPr lang="en-US" altLang="zh-CN" dirty="0">
              <a:latin typeface="华文新魏"/>
              <a:cs typeface="华文新魏"/>
            </a:endParaRPr>
          </a:p>
          <a:p>
            <a:pPr lvl="1" eaLnBrk="1" hangingPunct="1"/>
            <a:r>
              <a:rPr lang="zh-CN" altLang="zh-CN" dirty="0"/>
              <a:t>当</a:t>
            </a:r>
            <a:r>
              <a:rPr lang="en-US" altLang="zh-CN" dirty="0"/>
              <a:t>I/O</a:t>
            </a:r>
            <a:r>
              <a:rPr lang="zh-CN" altLang="zh-CN" dirty="0"/>
              <a:t>请求得到满足时，将从电梯排序队列头部移走，同时也从对应</a:t>
            </a:r>
            <a:r>
              <a:rPr lang="en-US" altLang="zh-CN" dirty="0"/>
              <a:t>FIFO</a:t>
            </a:r>
            <a:r>
              <a:rPr lang="zh-CN" altLang="zh-CN" dirty="0"/>
              <a:t>队列移走</a:t>
            </a:r>
            <a:endParaRPr lang="en-US" altLang="zh-CN" dirty="0"/>
          </a:p>
          <a:p>
            <a:pPr lvl="2" eaLnBrk="1" hangingPunct="1"/>
            <a:r>
              <a:rPr lang="zh-CN" altLang="en-US" dirty="0">
                <a:latin typeface="华文新魏"/>
                <a:ea typeface="华文新魏"/>
                <a:cs typeface="华文新魏"/>
              </a:rPr>
              <a:t>但</a:t>
            </a:r>
            <a:r>
              <a:rPr lang="zh-CN" altLang="zh-CN" dirty="0">
                <a:latin typeface="华文新魏"/>
                <a:ea typeface="华文新魏"/>
                <a:cs typeface="华文新魏"/>
              </a:rPr>
              <a:t>当</a:t>
            </a:r>
            <a:r>
              <a:rPr lang="en-US" altLang="zh-CN" dirty="0">
                <a:latin typeface="华文新魏"/>
                <a:ea typeface="华文新魏"/>
                <a:cs typeface="华文新魏"/>
              </a:rPr>
              <a:t>FIFO</a:t>
            </a:r>
            <a:r>
              <a:rPr lang="zh-CN" altLang="zh-CN" dirty="0">
                <a:latin typeface="华文新魏"/>
                <a:ea typeface="华文新魏"/>
                <a:cs typeface="华文新魏"/>
              </a:rPr>
              <a:t>队列</a:t>
            </a:r>
            <a:r>
              <a:rPr lang="zh-CN" altLang="zh-CN" dirty="0">
                <a:solidFill>
                  <a:srgbClr val="FF0000"/>
                </a:solidFill>
                <a:latin typeface="华文新魏"/>
                <a:ea typeface="华文新魏"/>
                <a:cs typeface="华文新魏"/>
              </a:rPr>
              <a:t>头部的请求超过其到期时间时</a:t>
            </a:r>
            <a:r>
              <a:rPr lang="zh-CN" altLang="zh-CN" dirty="0">
                <a:latin typeface="华文新魏"/>
                <a:ea typeface="华文新魏"/>
                <a:cs typeface="华文新魏"/>
              </a:rPr>
              <a:t>，调度程序将从该</a:t>
            </a:r>
            <a:r>
              <a:rPr lang="en-US" altLang="zh-CN" dirty="0">
                <a:latin typeface="华文新魏"/>
                <a:ea typeface="华文新魏"/>
                <a:cs typeface="华文新魏"/>
              </a:rPr>
              <a:t>FIFO</a:t>
            </a:r>
            <a:r>
              <a:rPr lang="zh-CN" altLang="zh-CN" dirty="0">
                <a:latin typeface="华文新魏"/>
                <a:ea typeface="华文新魏"/>
                <a:cs typeface="华文新魏"/>
              </a:rPr>
              <a:t>队列中派遣任务，取出到期</a:t>
            </a:r>
            <a:r>
              <a:rPr lang="en-US" altLang="zh-CN" dirty="0">
                <a:latin typeface="华文新魏"/>
                <a:ea typeface="华文新魏"/>
                <a:cs typeface="华文新魏"/>
              </a:rPr>
              <a:t>I/O</a:t>
            </a:r>
            <a:r>
              <a:rPr lang="zh-CN" altLang="zh-CN" dirty="0">
                <a:latin typeface="华文新魏"/>
                <a:ea typeface="华文新魏"/>
                <a:cs typeface="华文新魏"/>
              </a:rPr>
              <a:t>请求</a:t>
            </a:r>
            <a:r>
              <a:rPr lang="zh-CN" altLang="en-US" dirty="0">
                <a:latin typeface="华文新魏"/>
                <a:ea typeface="华文新魏"/>
                <a:cs typeface="华文新魏"/>
              </a:rPr>
              <a:t>启动</a:t>
            </a:r>
          </a:p>
          <a:p>
            <a:endParaRPr kumimoji="1" lang="zh-CN" altLang="en-US" dirty="0">
              <a:latin typeface="华文新魏"/>
              <a:cs typeface="华文新魏"/>
            </a:endParaRPr>
          </a:p>
        </p:txBody>
      </p:sp>
      <p:sp>
        <p:nvSpPr>
          <p:cNvPr id="6"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77</a:t>
            </a:fld>
            <a:endParaRPr lang="en-US" altLang="zh-CN" dirty="0"/>
          </a:p>
        </p:txBody>
      </p:sp>
    </p:spTree>
    <p:extLst>
      <p:ext uri="{BB962C8B-B14F-4D97-AF65-F5344CB8AC3E}">
        <p14:creationId xmlns:p14="http://schemas.microsoft.com/office/powerpoint/2010/main" val="3984962391"/>
      </p:ext>
    </p:extLst>
  </p:cSld>
  <p:clrMapOvr>
    <a:masterClrMapping/>
  </p:clrMapOvr>
  <p:transition spd="slow">
    <p:wip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预期调度算法</a:t>
            </a:r>
            <a:r>
              <a:rPr lang="zh-CN" altLang="en-US" dirty="0">
                <a:latin typeface="Times New Roman" charset="0"/>
                <a:ea typeface="宋体" charset="0"/>
              </a:rPr>
              <a:t> </a:t>
            </a:r>
            <a:endParaRPr kumimoji="1" lang="zh-CN" altLang="en-US" dirty="0"/>
          </a:p>
        </p:txBody>
      </p:sp>
      <p:sp>
        <p:nvSpPr>
          <p:cNvPr id="3" name="内容占位符 2"/>
          <p:cNvSpPr>
            <a:spLocks noGrp="1"/>
          </p:cNvSpPr>
          <p:nvPr>
            <p:ph idx="1"/>
          </p:nvPr>
        </p:nvSpPr>
        <p:spPr/>
        <p:txBody>
          <a:bodyPr/>
          <a:lstStyle/>
          <a:p>
            <a:pPr eaLnBrk="1" hangingPunct="1"/>
            <a:r>
              <a:rPr lang="zh-CN" altLang="en-US" dirty="0">
                <a:latin typeface="华文新魏"/>
                <a:cs typeface="华文新魏"/>
              </a:rPr>
              <a:t>时限调度算法缺陷（</a:t>
            </a:r>
            <a:r>
              <a:rPr lang="zh-CN" altLang="en-US" dirty="0">
                <a:solidFill>
                  <a:srgbClr val="FF0000"/>
                </a:solidFill>
                <a:latin typeface="华文新魏"/>
                <a:cs typeface="华文新魏"/>
              </a:rPr>
              <a:t>对多作业</a:t>
            </a:r>
            <a:r>
              <a:rPr lang="en-US" altLang="zh-CN" dirty="0">
                <a:solidFill>
                  <a:srgbClr val="FF0000"/>
                </a:solidFill>
                <a:latin typeface="华文新魏"/>
                <a:cs typeface="华文新魏"/>
              </a:rPr>
              <a:t>I/O</a:t>
            </a:r>
            <a:r>
              <a:rPr lang="zh-CN" altLang="en-US" dirty="0">
                <a:solidFill>
                  <a:srgbClr val="FF0000"/>
                </a:solidFill>
                <a:latin typeface="华文新魏"/>
                <a:cs typeface="华文新魏"/>
              </a:rPr>
              <a:t>请求兼顾不足</a:t>
            </a:r>
            <a:r>
              <a:rPr lang="zh-CN" altLang="en-US" dirty="0">
                <a:latin typeface="华文新魏"/>
                <a:cs typeface="华文新魏"/>
              </a:rPr>
              <a:t>）</a:t>
            </a:r>
            <a:endParaRPr lang="en-US" altLang="zh-CN" dirty="0">
              <a:latin typeface="华文新魏"/>
              <a:cs typeface="华文新魏"/>
            </a:endParaRPr>
          </a:p>
          <a:p>
            <a:pPr lvl="1" eaLnBrk="1" hangingPunct="1"/>
            <a:r>
              <a:rPr lang="zh-CN" altLang="en-US" dirty="0"/>
              <a:t>当</a:t>
            </a:r>
            <a:r>
              <a:rPr lang="zh-CN" altLang="zh-CN" dirty="0"/>
              <a:t>存在</a:t>
            </a:r>
            <a:r>
              <a:rPr lang="zh-CN" altLang="zh-CN" dirty="0">
                <a:solidFill>
                  <a:srgbClr val="FF0000"/>
                </a:solidFill>
              </a:rPr>
              <a:t>很多同步读请求</a:t>
            </a:r>
            <a:r>
              <a:rPr lang="zh-CN" altLang="zh-CN" dirty="0"/>
              <a:t>时，</a:t>
            </a:r>
            <a:r>
              <a:rPr lang="zh-CN" altLang="en-US" dirty="0"/>
              <a:t>难以克服</a:t>
            </a:r>
            <a:r>
              <a:rPr lang="zh-CN" altLang="zh-CN" dirty="0">
                <a:solidFill>
                  <a:srgbClr val="0000FF"/>
                </a:solidFill>
              </a:rPr>
              <a:t>饥饿</a:t>
            </a:r>
            <a:r>
              <a:rPr lang="zh-CN" altLang="zh-CN" dirty="0"/>
              <a:t>和</a:t>
            </a:r>
            <a:r>
              <a:rPr lang="zh-CN" altLang="zh-CN" dirty="0">
                <a:solidFill>
                  <a:srgbClr val="0000FF"/>
                </a:solidFill>
              </a:rPr>
              <a:t>读写不一致</a:t>
            </a:r>
            <a:r>
              <a:rPr lang="zh-CN" altLang="zh-CN" dirty="0"/>
              <a:t>问题 </a:t>
            </a:r>
            <a:endParaRPr lang="en-US" altLang="zh-CN" dirty="0"/>
          </a:p>
          <a:p>
            <a:pPr lvl="1" eaLnBrk="1" hangingPunct="1"/>
            <a:r>
              <a:rPr lang="zh-CN" altLang="zh-CN" dirty="0"/>
              <a:t>应用程序会在一个读请求得到满足且数据可用后，才会发出下一个读请求</a:t>
            </a:r>
            <a:endParaRPr lang="en-US" altLang="zh-CN" dirty="0"/>
          </a:p>
          <a:p>
            <a:pPr lvl="2" eaLnBrk="1" hangingPunct="1"/>
            <a:r>
              <a:rPr lang="zh-CN" altLang="zh-CN" dirty="0">
                <a:latin typeface="华文新魏"/>
                <a:ea typeface="华文新魏"/>
                <a:cs typeface="华文新魏"/>
              </a:rPr>
              <a:t>在接受上次读请求的数据和发出下一次读请求之间有个</a:t>
            </a:r>
            <a:r>
              <a:rPr lang="zh-CN" altLang="zh-CN" dirty="0">
                <a:solidFill>
                  <a:srgbClr val="0000FF"/>
                </a:solidFill>
                <a:latin typeface="华文新魏"/>
                <a:ea typeface="华文新魏"/>
                <a:cs typeface="华文新魏"/>
              </a:rPr>
              <a:t>很小延迟</a:t>
            </a:r>
            <a:endParaRPr lang="en-US" altLang="zh-CN" dirty="0">
              <a:solidFill>
                <a:srgbClr val="0000FF"/>
              </a:solidFill>
              <a:latin typeface="华文新魏"/>
              <a:ea typeface="华文新魏"/>
              <a:cs typeface="华文新魏"/>
            </a:endParaRPr>
          </a:p>
          <a:p>
            <a:pPr lvl="2" eaLnBrk="1" hangingPunct="1"/>
            <a:r>
              <a:rPr lang="zh-CN" altLang="zh-CN" dirty="0">
                <a:latin typeface="华文新魏"/>
                <a:ea typeface="华文新魏"/>
                <a:cs typeface="华文新魏"/>
              </a:rPr>
              <a:t>利用这个延迟，调度程序</a:t>
            </a:r>
            <a:r>
              <a:rPr lang="zh-CN" altLang="zh-CN" dirty="0">
                <a:solidFill>
                  <a:srgbClr val="FF0000"/>
                </a:solidFill>
                <a:latin typeface="华文新魏"/>
                <a:ea typeface="华文新魏"/>
                <a:cs typeface="华文新魏"/>
              </a:rPr>
              <a:t>可转去服务其他等待的</a:t>
            </a:r>
            <a:r>
              <a:rPr lang="en-US" altLang="zh-CN" dirty="0">
                <a:solidFill>
                  <a:srgbClr val="FF0000"/>
                </a:solidFill>
                <a:latin typeface="华文新魏"/>
                <a:ea typeface="华文新魏"/>
                <a:cs typeface="华文新魏"/>
              </a:rPr>
              <a:t>I/O</a:t>
            </a:r>
            <a:r>
              <a:rPr lang="zh-CN" altLang="zh-CN" dirty="0">
                <a:solidFill>
                  <a:srgbClr val="FF0000"/>
                </a:solidFill>
                <a:latin typeface="华文新魏"/>
                <a:ea typeface="华文新魏"/>
                <a:cs typeface="华文新魏"/>
              </a:rPr>
              <a:t>请求</a:t>
            </a:r>
            <a:endParaRPr lang="en-US" altLang="zh-CN" dirty="0">
              <a:solidFill>
                <a:srgbClr val="FF0000"/>
              </a:solidFill>
              <a:latin typeface="华文新魏"/>
              <a:ea typeface="华文新魏"/>
              <a:cs typeface="华文新魏"/>
            </a:endParaRPr>
          </a:p>
          <a:p>
            <a:pPr eaLnBrk="1" hangingPunct="1"/>
            <a:r>
              <a:rPr lang="en-US" altLang="en-US" dirty="0"/>
              <a:t>预期</a:t>
            </a:r>
            <a:r>
              <a:rPr lang="zh-CN" altLang="en-US" dirty="0"/>
              <a:t>调度算法原理分析</a:t>
            </a:r>
            <a:endParaRPr lang="en-US" altLang="zh-CN" dirty="0"/>
          </a:p>
          <a:p>
            <a:pPr lvl="1" eaLnBrk="1" hangingPunct="1"/>
            <a:r>
              <a:rPr lang="zh-CN" altLang="zh-CN" dirty="0"/>
              <a:t>由于局部性原理，同一进程的</a:t>
            </a:r>
            <a:r>
              <a:rPr lang="zh-CN" altLang="zh-CN" dirty="0">
                <a:solidFill>
                  <a:srgbClr val="FF0000"/>
                </a:solidFill>
              </a:rPr>
              <a:t>连续读请求会发生在相邻的磁盘块上</a:t>
            </a:r>
            <a:endParaRPr lang="en-US" altLang="zh-CN" dirty="0">
              <a:solidFill>
                <a:srgbClr val="FF0000"/>
              </a:solidFill>
            </a:endParaRPr>
          </a:p>
          <a:p>
            <a:pPr lvl="2" eaLnBrk="1" hangingPunct="1"/>
            <a:r>
              <a:rPr lang="zh-CN" altLang="zh-CN" dirty="0">
                <a:latin typeface="华文新魏"/>
                <a:ea typeface="华文新魏"/>
                <a:cs typeface="华文新魏"/>
              </a:rPr>
              <a:t>如果调度程序在满足一个读请求后</a:t>
            </a:r>
            <a:r>
              <a:rPr lang="zh-CN" altLang="zh-CN" dirty="0">
                <a:solidFill>
                  <a:srgbClr val="FF0000"/>
                </a:solidFill>
                <a:latin typeface="华文新魏"/>
                <a:ea typeface="华文新魏"/>
                <a:cs typeface="华文新魏"/>
              </a:rPr>
              <a:t>能延迟一小段时间</a:t>
            </a:r>
            <a:r>
              <a:rPr lang="zh-CN" altLang="zh-CN" dirty="0">
                <a:latin typeface="华文新魏"/>
                <a:ea typeface="华文新魏"/>
                <a:cs typeface="华文新魏"/>
              </a:rPr>
              <a:t>，</a:t>
            </a:r>
            <a:r>
              <a:rPr lang="zh-CN" altLang="zh-CN" dirty="0">
                <a:solidFill>
                  <a:srgbClr val="FF0000"/>
                </a:solidFill>
                <a:latin typeface="华文新魏"/>
                <a:ea typeface="华文新魏"/>
                <a:cs typeface="华文新魏"/>
              </a:rPr>
              <a:t>检查是否有新的附近的读请求发生</a:t>
            </a:r>
            <a:r>
              <a:rPr lang="zh-CN" altLang="zh-CN" dirty="0">
                <a:latin typeface="华文新魏"/>
                <a:ea typeface="华文新魏"/>
                <a:cs typeface="华文新魏"/>
              </a:rPr>
              <a:t>，则可以提高整个系统性能，这就是时限调度算法的原理 </a:t>
            </a:r>
            <a:endParaRPr lang="en-US" altLang="zh-CN" dirty="0">
              <a:latin typeface="华文新魏"/>
              <a:ea typeface="华文新魏"/>
              <a:cs typeface="华文新魏"/>
            </a:endParaRPr>
          </a:p>
        </p:txBody>
      </p:sp>
      <p:sp>
        <p:nvSpPr>
          <p:cNvPr id="6"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78</a:t>
            </a:fld>
            <a:endParaRPr lang="en-US" altLang="zh-CN" dirty="0"/>
          </a:p>
        </p:txBody>
      </p:sp>
    </p:spTree>
    <p:extLst>
      <p:ext uri="{BB962C8B-B14F-4D97-AF65-F5344CB8AC3E}">
        <p14:creationId xmlns:p14="http://schemas.microsoft.com/office/powerpoint/2010/main" val="4180542304"/>
      </p:ext>
    </p:extLst>
  </p:cSld>
  <p:clrMapOvr>
    <a:masterClrMapping/>
  </p:clrMapOvr>
  <p:transition spd="slow">
    <p:wip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预期调度算法</a:t>
            </a:r>
            <a:r>
              <a:rPr lang="zh-CN" altLang="en-US" dirty="0">
                <a:latin typeface="Times New Roman" charset="0"/>
                <a:ea typeface="宋体" charset="0"/>
              </a:rPr>
              <a:t> </a:t>
            </a:r>
            <a:endParaRPr kumimoji="1" lang="zh-CN" altLang="en-US" dirty="0"/>
          </a:p>
        </p:txBody>
      </p:sp>
      <p:sp>
        <p:nvSpPr>
          <p:cNvPr id="3" name="内容占位符 2"/>
          <p:cNvSpPr>
            <a:spLocks noGrp="1"/>
          </p:cNvSpPr>
          <p:nvPr>
            <p:ph idx="1"/>
          </p:nvPr>
        </p:nvSpPr>
        <p:spPr/>
        <p:txBody>
          <a:bodyPr/>
          <a:lstStyle/>
          <a:p>
            <a:pPr eaLnBrk="1" hangingPunct="1"/>
            <a:r>
              <a:rPr lang="zh-CN" altLang="en-US" dirty="0">
                <a:latin typeface="华文新魏" charset="0"/>
                <a:ea typeface="华文新魏" charset="0"/>
                <a:cs typeface="华文新魏" charset="0"/>
              </a:rPr>
              <a:t>当读请求被分派时，预期调度程序会将调度程序的执行</a:t>
            </a:r>
            <a:r>
              <a:rPr lang="zh-CN" altLang="en-US" dirty="0">
                <a:solidFill>
                  <a:srgbClr val="FF0000"/>
                </a:solidFill>
                <a:latin typeface="华文新魏" charset="0"/>
                <a:ea typeface="华文新魏" charset="0"/>
                <a:cs typeface="华文新魏" charset="0"/>
              </a:rPr>
              <a:t>延迟若干毫秒</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取决于配置文件</a:t>
            </a:r>
            <a:r>
              <a:rPr lang="en-US" altLang="zh-CN" dirty="0">
                <a:latin typeface="华文新魏" charset="0"/>
                <a:ea typeface="华文新魏" charset="0"/>
                <a:cs typeface="华文新魏" charset="0"/>
              </a:rPr>
              <a:t>)</a:t>
            </a:r>
            <a:endParaRPr lang="zh-CN" altLang="en-US" dirty="0">
              <a:latin typeface="华文新魏" charset="0"/>
              <a:ea typeface="华文新魏" charset="0"/>
              <a:cs typeface="华文新魏" charset="0"/>
            </a:endParaRPr>
          </a:p>
          <a:p>
            <a:pPr eaLnBrk="1" hangingPunct="1"/>
            <a:r>
              <a:rPr lang="zh-CN" altLang="en-US" dirty="0">
                <a:latin typeface="华文新魏" charset="0"/>
                <a:ea typeface="华文新魏" charset="0"/>
                <a:cs typeface="华文新魏" charset="0"/>
              </a:rPr>
              <a:t>在</a:t>
            </a:r>
            <a:r>
              <a:rPr lang="zh-CN" altLang="zh-CN" dirty="0"/>
              <a:t>延迟时段中</a:t>
            </a:r>
            <a:r>
              <a:rPr lang="zh-CN" altLang="en-US" dirty="0"/>
              <a:t>，</a:t>
            </a:r>
            <a:r>
              <a:rPr lang="zh-CN" altLang="en-US" dirty="0">
                <a:latin typeface="华文新魏" charset="0"/>
                <a:ea typeface="华文新魏" charset="0"/>
                <a:cs typeface="华文新魏" charset="0"/>
              </a:rPr>
              <a:t>发出上一条</a:t>
            </a:r>
            <a:r>
              <a:rPr lang="zh-CN" altLang="en-US" dirty="0">
                <a:solidFill>
                  <a:srgbClr val="FF0000"/>
                </a:solidFill>
                <a:latin typeface="华文新魏" charset="0"/>
                <a:ea typeface="华文新魏" charset="0"/>
                <a:cs typeface="华文新魏" charset="0"/>
              </a:rPr>
              <a:t>读请求的应用程序有机会发出后继读请求，且该请求发生在相同的磁盘区域</a:t>
            </a:r>
            <a:endParaRPr lang="en-US" altLang="zh-CN" dirty="0">
              <a:solidFill>
                <a:srgbClr val="FF0000"/>
              </a:solidFill>
              <a:latin typeface="华文新魏" charset="0"/>
              <a:ea typeface="华文新魏" charset="0"/>
              <a:cs typeface="华文新魏" charset="0"/>
            </a:endParaRPr>
          </a:p>
          <a:p>
            <a:pPr lvl="1" eaLnBrk="1" hangingPunct="1"/>
            <a:r>
              <a:rPr lang="zh-CN" altLang="en-US" dirty="0"/>
              <a:t>此时</a:t>
            </a:r>
            <a:r>
              <a:rPr lang="zh-CN" altLang="zh-CN" dirty="0"/>
              <a:t>新的</a:t>
            </a:r>
            <a:r>
              <a:rPr lang="en-US" altLang="zh-CN" dirty="0"/>
              <a:t>I/O</a:t>
            </a:r>
            <a:r>
              <a:rPr lang="zh-CN" altLang="zh-CN" dirty="0"/>
              <a:t>请求会立刻获得服务 </a:t>
            </a:r>
            <a:endParaRPr lang="zh-CN" altLang="en-US"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如果没有新请求发生，则调度程序继续使用时限调度算法</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79</a:t>
            </a:fld>
            <a:endParaRPr lang="en-US" altLang="zh-CN" dirty="0"/>
          </a:p>
        </p:txBody>
      </p:sp>
    </p:spTree>
    <p:extLst>
      <p:ext uri="{BB962C8B-B14F-4D97-AF65-F5344CB8AC3E}">
        <p14:creationId xmlns:p14="http://schemas.microsoft.com/office/powerpoint/2010/main" val="235848234"/>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轮询方式</a:t>
            </a:r>
            <a:endParaRPr kumimoji="1" lang="zh-CN" altLang="en-US" dirty="0"/>
          </a:p>
        </p:txBody>
      </p:sp>
      <p:sp>
        <p:nvSpPr>
          <p:cNvPr id="3" name="内容占位符 2"/>
          <p:cNvSpPr>
            <a:spLocks noGrp="1"/>
          </p:cNvSpPr>
          <p:nvPr>
            <p:ph idx="1"/>
          </p:nvPr>
        </p:nvSpPr>
        <p:spPr/>
        <p:txBody>
          <a:bodyPr/>
          <a:lstStyle/>
          <a:p>
            <a:pPr eaLnBrk="1" hangingPunct="1"/>
            <a:r>
              <a:rPr lang="zh-CN" altLang="en-US" dirty="0">
                <a:latin typeface="华文新魏" charset="0"/>
                <a:ea typeface="华文新魏" charset="0"/>
                <a:cs typeface="华文新魏" charset="0"/>
              </a:rPr>
              <a:t>多设备同时要求执行</a:t>
            </a:r>
            <a:r>
              <a:rPr lang="en-US" altLang="zh-CN" dirty="0">
                <a:latin typeface="华文新魏" charset="0"/>
                <a:ea typeface="华文新魏" charset="0"/>
                <a:cs typeface="华文新魏" charset="0"/>
              </a:rPr>
              <a:t>I/O</a:t>
            </a:r>
            <a:r>
              <a:rPr lang="zh-CN" altLang="en-US" dirty="0">
                <a:latin typeface="华文新魏" charset="0"/>
                <a:ea typeface="华文新魏" charset="0"/>
                <a:cs typeface="华文新魏" charset="0"/>
              </a:rPr>
              <a:t>操作的处理</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对</a:t>
            </a:r>
            <a:r>
              <a:rPr lang="zh-CN" altLang="en-US" dirty="0">
                <a:solidFill>
                  <a:srgbClr val="FF0000"/>
                </a:solidFill>
                <a:latin typeface="华文新魏" charset="0"/>
                <a:ea typeface="华文新魏" charset="0"/>
                <a:cs typeface="华文新魏" charset="0"/>
              </a:rPr>
              <a:t>每个设备都编写</a:t>
            </a:r>
            <a:r>
              <a:rPr lang="en-US" altLang="zh-CN" dirty="0">
                <a:solidFill>
                  <a:srgbClr val="0000FF"/>
                </a:solidFill>
                <a:latin typeface="华文新魏" charset="0"/>
                <a:ea typeface="华文新魏" charset="0"/>
                <a:cs typeface="华文新魏" charset="0"/>
              </a:rPr>
              <a:t>I/O</a:t>
            </a:r>
            <a:r>
              <a:rPr lang="zh-CN" altLang="en-US" dirty="0">
                <a:solidFill>
                  <a:srgbClr val="0000FF"/>
                </a:solidFill>
                <a:latin typeface="华文新魏" charset="0"/>
                <a:ea typeface="华文新魏" charset="0"/>
                <a:cs typeface="华文新魏" charset="0"/>
              </a:rPr>
              <a:t>数据处理程序</a:t>
            </a:r>
            <a:r>
              <a:rPr lang="zh-CN" altLang="en-US" dirty="0">
                <a:latin typeface="华文新魏" charset="0"/>
                <a:ea typeface="华文新魏" charset="0"/>
                <a:cs typeface="华文新魏" charset="0"/>
              </a:rPr>
              <a:t>，轮流查询这些设备的状态位</a:t>
            </a:r>
            <a:endParaRPr lang="en-US" altLang="zh-CN" dirty="0">
              <a:latin typeface="华文新魏" charset="0"/>
              <a:ea typeface="华文新魏" charset="0"/>
              <a:cs typeface="华文新魏" charset="0"/>
            </a:endParaRPr>
          </a:p>
          <a:p>
            <a:pPr lvl="2" eaLnBrk="1" hangingPunct="1"/>
            <a:r>
              <a:rPr lang="zh-CN" altLang="en-US" dirty="0">
                <a:latin typeface="华文新魏" charset="0"/>
                <a:ea typeface="华文新魏" charset="0"/>
                <a:cs typeface="华文新魏" charset="0"/>
              </a:rPr>
              <a:t>当某设备准备好</a:t>
            </a:r>
            <a:r>
              <a:rPr lang="en-US" altLang="zh-CN" dirty="0">
                <a:latin typeface="华文新魏" charset="0"/>
                <a:ea typeface="华文新魏" charset="0"/>
                <a:cs typeface="华文新魏" charset="0"/>
              </a:rPr>
              <a:t>I/O</a:t>
            </a:r>
            <a:r>
              <a:rPr lang="zh-CN" altLang="en-US" dirty="0">
                <a:latin typeface="华文新魏" charset="0"/>
                <a:ea typeface="华文新魏" charset="0"/>
                <a:cs typeface="华文新魏" charset="0"/>
              </a:rPr>
              <a:t>数据时，调用该设备的</a:t>
            </a:r>
            <a:r>
              <a:rPr lang="en-US" altLang="zh-CN" dirty="0">
                <a:latin typeface="华文新魏" charset="0"/>
                <a:ea typeface="华文新魏" charset="0"/>
                <a:cs typeface="华文新魏" charset="0"/>
              </a:rPr>
              <a:t>I/O</a:t>
            </a:r>
            <a:r>
              <a:rPr lang="zh-CN" altLang="en-US" dirty="0">
                <a:latin typeface="华文新魏" charset="0"/>
                <a:ea typeface="华文新魏" charset="0"/>
                <a:cs typeface="华文新魏" charset="0"/>
              </a:rPr>
              <a:t>程序处理数据传输</a:t>
            </a:r>
            <a:endParaRPr lang="en-US" altLang="zh-CN" dirty="0">
              <a:latin typeface="华文新魏" charset="0"/>
              <a:ea typeface="华文新魏" charset="0"/>
              <a:cs typeface="华文新魏" charset="0"/>
            </a:endParaRPr>
          </a:p>
          <a:p>
            <a:pPr lvl="2" eaLnBrk="1" hangingPunct="1"/>
            <a:r>
              <a:rPr lang="zh-CN" altLang="en-US" dirty="0">
                <a:latin typeface="华文新魏" charset="0"/>
                <a:ea typeface="华文新魏" charset="0"/>
                <a:cs typeface="华文新魏" charset="0"/>
              </a:rPr>
              <a:t>否则依次轮询下个设备是否准备好</a:t>
            </a:r>
          </a:p>
          <a:p>
            <a:pPr eaLnBrk="1" hangingPunct="1"/>
            <a:r>
              <a:rPr lang="zh-CN" altLang="en-US" dirty="0">
                <a:latin typeface="华文新魏" charset="0"/>
                <a:ea typeface="华文新魏" charset="0"/>
                <a:cs typeface="华文新魏" charset="0"/>
              </a:rPr>
              <a:t>轮询方式缺点</a:t>
            </a:r>
            <a:endParaRPr lang="en-US" altLang="zh-CN" dirty="0">
              <a:latin typeface="华文新魏" charset="0"/>
              <a:ea typeface="华文新魏" charset="0"/>
              <a:cs typeface="华文新魏" charset="0"/>
            </a:endParaRPr>
          </a:p>
          <a:p>
            <a:pPr lvl="1" eaLnBrk="1" hangingPunct="1"/>
            <a:r>
              <a:rPr lang="zh-CN" altLang="en-US" dirty="0">
                <a:solidFill>
                  <a:srgbClr val="FF0000"/>
                </a:solidFill>
                <a:latin typeface="华文新魏" charset="0"/>
                <a:ea typeface="华文新魏" charset="0"/>
                <a:cs typeface="华文新魏" charset="0"/>
              </a:rPr>
              <a:t>终止原程序执行</a:t>
            </a:r>
            <a:r>
              <a:rPr lang="zh-CN" altLang="en-US" dirty="0">
                <a:latin typeface="华文新魏" charset="0"/>
                <a:ea typeface="华文新魏" charset="0"/>
                <a:cs typeface="华文新魏" charset="0"/>
              </a:rPr>
              <a:t>，浪费</a:t>
            </a:r>
            <a:r>
              <a:rPr lang="en-US" altLang="zh-CN" dirty="0">
                <a:latin typeface="华文新魏" charset="0"/>
                <a:ea typeface="华文新魏" charset="0"/>
                <a:cs typeface="华文新魏" charset="0"/>
              </a:rPr>
              <a:t>CPU</a:t>
            </a:r>
            <a:r>
              <a:rPr lang="zh-CN" altLang="en-US" dirty="0">
                <a:latin typeface="华文新魏" charset="0"/>
                <a:ea typeface="华文新魏" charset="0"/>
                <a:cs typeface="华文新魏" charset="0"/>
              </a:rPr>
              <a:t>时间</a:t>
            </a:r>
            <a:endParaRPr lang="en-US" altLang="zh-CN" dirty="0">
              <a:latin typeface="华文新魏" charset="0"/>
              <a:ea typeface="华文新魏" charset="0"/>
              <a:cs typeface="华文新魏" charset="0"/>
            </a:endParaRPr>
          </a:p>
          <a:p>
            <a:pPr lvl="1" eaLnBrk="1" hangingPunct="1"/>
            <a:r>
              <a:rPr lang="en-US" altLang="zh-CN" dirty="0">
                <a:latin typeface="华文新魏" charset="0"/>
                <a:ea typeface="华文新魏" charset="0"/>
                <a:cs typeface="华文新魏" charset="0"/>
              </a:rPr>
              <a:t>CPU</a:t>
            </a:r>
            <a:r>
              <a:rPr lang="zh-CN" altLang="en-US" dirty="0">
                <a:latin typeface="华文新魏" charset="0"/>
                <a:ea typeface="华文新魏" charset="0"/>
                <a:cs typeface="华文新魏" charset="0"/>
              </a:rPr>
              <a:t>参与数据传输工作，</a:t>
            </a:r>
            <a:r>
              <a:rPr lang="zh-CN" altLang="en-US" dirty="0">
                <a:solidFill>
                  <a:srgbClr val="FF0000"/>
                </a:solidFill>
                <a:latin typeface="华文新魏" charset="0"/>
                <a:ea typeface="华文新魏" charset="0"/>
                <a:cs typeface="华文新魏" charset="0"/>
              </a:rPr>
              <a:t>只能与</a:t>
            </a:r>
            <a:r>
              <a:rPr lang="en-US" altLang="zh-CN" dirty="0">
                <a:solidFill>
                  <a:srgbClr val="FF0000"/>
                </a:solidFill>
                <a:latin typeface="华文新魏" charset="0"/>
                <a:ea typeface="华文新魏" charset="0"/>
                <a:cs typeface="华文新魏" charset="0"/>
              </a:rPr>
              <a:t>I/O</a:t>
            </a:r>
            <a:r>
              <a:rPr lang="zh-CN" altLang="en-US" dirty="0">
                <a:solidFill>
                  <a:srgbClr val="FF0000"/>
                </a:solidFill>
                <a:latin typeface="华文新魏" charset="0"/>
                <a:ea typeface="华文新魏" charset="0"/>
                <a:cs typeface="华文新魏" charset="0"/>
              </a:rPr>
              <a:t>设备串行工作</a:t>
            </a:r>
            <a:endParaRPr lang="en-US" altLang="zh-CN" dirty="0">
              <a:solidFill>
                <a:srgbClr val="FF0000"/>
              </a:solidFill>
              <a:latin typeface="华文新魏" charset="0"/>
              <a:ea typeface="华文新魏" charset="0"/>
              <a:cs typeface="华文新魏" charset="0"/>
            </a:endParaRP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8</a:t>
            </a:fld>
            <a:endParaRPr lang="en-US" altLang="zh-CN" dirty="0"/>
          </a:p>
        </p:txBody>
      </p:sp>
    </p:spTree>
    <p:extLst>
      <p:ext uri="{BB962C8B-B14F-4D97-AF65-F5344CB8AC3E}">
        <p14:creationId xmlns:p14="http://schemas.microsoft.com/office/powerpoint/2010/main" val="3298279333"/>
      </p:ext>
    </p:extLst>
  </p:cSld>
  <p:clrMapOvr>
    <a:masterClrMapping/>
  </p:clrMapOvr>
  <p:transition spd="slow">
    <p:wip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latin typeface="华文新魏" charset="0"/>
                <a:ea typeface="华文新魏" charset="0"/>
                <a:cs typeface="华文新魏" charset="0"/>
              </a:rPr>
              <a:t>公平排队</a:t>
            </a:r>
            <a:r>
              <a:rPr lang="en-US" altLang="zh-CN" dirty="0">
                <a:latin typeface="华文新魏" charset="0"/>
                <a:ea typeface="华文新魏" charset="0"/>
                <a:cs typeface="华文新魏" charset="0"/>
              </a:rPr>
              <a:t>I/O</a:t>
            </a:r>
            <a:r>
              <a:rPr lang="zh-CN" altLang="zh-CN" dirty="0">
                <a:latin typeface="华文新魏" charset="0"/>
                <a:ea typeface="华文新魏" charset="0"/>
                <a:cs typeface="华文新魏" charset="0"/>
              </a:rPr>
              <a:t>调度算法</a:t>
            </a:r>
            <a:endParaRPr kumimoji="1" lang="zh-CN" altLang="en-US" dirty="0"/>
          </a:p>
        </p:txBody>
      </p:sp>
      <p:sp>
        <p:nvSpPr>
          <p:cNvPr id="3" name="内容占位符 2"/>
          <p:cNvSpPr>
            <a:spLocks noGrp="1"/>
          </p:cNvSpPr>
          <p:nvPr>
            <p:ph idx="1"/>
          </p:nvPr>
        </p:nvSpPr>
        <p:spPr/>
        <p:txBody>
          <a:bodyPr/>
          <a:lstStyle/>
          <a:p>
            <a:r>
              <a:rPr lang="zh-CN" altLang="en-US" dirty="0">
                <a:latin typeface="华文新魏"/>
                <a:cs typeface="华文新魏"/>
              </a:rPr>
              <a:t>也称</a:t>
            </a:r>
            <a:r>
              <a:rPr lang="zh-CN" altLang="zh-CN" dirty="0">
                <a:solidFill>
                  <a:srgbClr val="0000FF"/>
                </a:solidFill>
                <a:latin typeface="华文新魏"/>
                <a:cs typeface="华文新魏"/>
              </a:rPr>
              <a:t>完全公平排队</a:t>
            </a:r>
            <a:r>
              <a:rPr lang="en-US" altLang="zh-CN" dirty="0">
                <a:latin typeface="华文新魏"/>
                <a:cs typeface="华文新魏"/>
              </a:rPr>
              <a:t>(Complete Fair Queuing</a:t>
            </a:r>
            <a:r>
              <a:rPr lang="zh-CN" altLang="zh-CN" dirty="0">
                <a:latin typeface="华文新魏"/>
                <a:cs typeface="华文新魏"/>
              </a:rPr>
              <a:t>，</a:t>
            </a:r>
            <a:r>
              <a:rPr lang="en-US" altLang="zh-CN" dirty="0">
                <a:latin typeface="华文新魏"/>
                <a:cs typeface="华文新魏"/>
              </a:rPr>
              <a:t>CFQ)</a:t>
            </a:r>
          </a:p>
          <a:p>
            <a:pPr lvl="1"/>
            <a:r>
              <a:rPr lang="en-US" altLang="zh-CN" dirty="0"/>
              <a:t>CFQ</a:t>
            </a:r>
            <a:r>
              <a:rPr lang="zh-CN" altLang="zh-CN" dirty="0"/>
              <a:t>把进入的</a:t>
            </a:r>
            <a:r>
              <a:rPr lang="en-US" altLang="zh-CN" dirty="0"/>
              <a:t>I/O</a:t>
            </a:r>
            <a:r>
              <a:rPr lang="zh-CN" altLang="zh-CN" dirty="0"/>
              <a:t>请求放入特定队列中，</a:t>
            </a:r>
            <a:r>
              <a:rPr lang="zh-CN" altLang="en-US" dirty="0"/>
              <a:t>该</a:t>
            </a:r>
            <a:r>
              <a:rPr lang="zh-CN" altLang="zh-CN" dirty="0"/>
              <a:t>队列</a:t>
            </a:r>
            <a:r>
              <a:rPr lang="zh-CN" altLang="zh-CN" dirty="0">
                <a:solidFill>
                  <a:srgbClr val="FF0000"/>
                </a:solidFill>
              </a:rPr>
              <a:t>根据引起</a:t>
            </a:r>
            <a:r>
              <a:rPr lang="en-US" altLang="zh-CN" dirty="0">
                <a:solidFill>
                  <a:srgbClr val="FF0000"/>
                </a:solidFill>
              </a:rPr>
              <a:t>I/O</a:t>
            </a:r>
            <a:r>
              <a:rPr lang="zh-CN" altLang="zh-CN" dirty="0">
                <a:solidFill>
                  <a:srgbClr val="FF0000"/>
                </a:solidFill>
              </a:rPr>
              <a:t>请求的进程</a:t>
            </a:r>
            <a:r>
              <a:rPr lang="zh-CN" altLang="zh-CN" dirty="0"/>
              <a:t>来组织，</a:t>
            </a:r>
            <a:r>
              <a:rPr lang="zh-CN" altLang="zh-CN" dirty="0">
                <a:solidFill>
                  <a:srgbClr val="0000FF"/>
                </a:solidFill>
              </a:rPr>
              <a:t>不同进程的</a:t>
            </a:r>
            <a:r>
              <a:rPr lang="en-US" altLang="zh-CN" dirty="0">
                <a:solidFill>
                  <a:srgbClr val="0000FF"/>
                </a:solidFill>
              </a:rPr>
              <a:t>I/O</a:t>
            </a:r>
            <a:r>
              <a:rPr lang="zh-CN" altLang="zh-CN" dirty="0">
                <a:solidFill>
                  <a:srgbClr val="0000FF"/>
                </a:solidFill>
              </a:rPr>
              <a:t>请求进入不同</a:t>
            </a:r>
            <a:r>
              <a:rPr lang="en-US" altLang="zh-CN" dirty="0">
                <a:solidFill>
                  <a:srgbClr val="0000FF"/>
                </a:solidFill>
              </a:rPr>
              <a:t>I/O</a:t>
            </a:r>
            <a:r>
              <a:rPr lang="zh-CN" altLang="zh-CN" dirty="0">
                <a:solidFill>
                  <a:srgbClr val="0000FF"/>
                </a:solidFill>
              </a:rPr>
              <a:t>请求队列</a:t>
            </a:r>
            <a:endParaRPr lang="en-US" altLang="zh-CN" dirty="0">
              <a:solidFill>
                <a:srgbClr val="0000FF"/>
              </a:solidFill>
            </a:endParaRPr>
          </a:p>
          <a:p>
            <a:pPr lvl="2"/>
            <a:r>
              <a:rPr lang="zh-CN" altLang="zh-CN" dirty="0">
                <a:latin typeface="华文新魏"/>
                <a:ea typeface="华文新魏"/>
                <a:cs typeface="华文新魏"/>
              </a:rPr>
              <a:t>刚进入的</a:t>
            </a:r>
            <a:r>
              <a:rPr lang="en-US" altLang="zh-CN" dirty="0">
                <a:latin typeface="华文新魏"/>
                <a:ea typeface="华文新魏"/>
                <a:cs typeface="华文新魏"/>
              </a:rPr>
              <a:t>I/O</a:t>
            </a:r>
            <a:r>
              <a:rPr lang="zh-CN" altLang="zh-CN" dirty="0">
                <a:latin typeface="华文新魏"/>
                <a:ea typeface="华文新魏"/>
                <a:cs typeface="华文新魏"/>
              </a:rPr>
              <a:t>请求与相邻</a:t>
            </a:r>
            <a:r>
              <a:rPr lang="en-US" altLang="zh-CN" dirty="0">
                <a:latin typeface="华文新魏"/>
                <a:ea typeface="华文新魏"/>
                <a:cs typeface="华文新魏"/>
              </a:rPr>
              <a:t>I/O</a:t>
            </a:r>
            <a:r>
              <a:rPr lang="zh-CN" altLang="zh-CN" dirty="0">
                <a:latin typeface="华文新魏"/>
                <a:ea typeface="华文新魏"/>
                <a:cs typeface="华文新魏"/>
              </a:rPr>
              <a:t>请求</a:t>
            </a:r>
            <a:r>
              <a:rPr lang="zh-CN" altLang="zh-CN" dirty="0">
                <a:solidFill>
                  <a:srgbClr val="FF0000"/>
                </a:solidFill>
                <a:latin typeface="华文新魏"/>
                <a:ea typeface="华文新魏"/>
                <a:cs typeface="华文新魏"/>
              </a:rPr>
              <a:t>合并</a:t>
            </a:r>
            <a:r>
              <a:rPr lang="zh-CN" altLang="zh-CN" dirty="0">
                <a:latin typeface="华文新魏"/>
                <a:ea typeface="华文新魏"/>
                <a:cs typeface="华文新魏"/>
              </a:rPr>
              <a:t>在一起，并进行</a:t>
            </a:r>
            <a:r>
              <a:rPr lang="zh-CN" altLang="zh-CN" dirty="0">
                <a:solidFill>
                  <a:srgbClr val="FF0000"/>
                </a:solidFill>
                <a:latin typeface="华文新魏"/>
                <a:ea typeface="华文新魏"/>
                <a:cs typeface="华文新魏"/>
              </a:rPr>
              <a:t>插入分类</a:t>
            </a:r>
            <a:r>
              <a:rPr lang="zh-CN" altLang="zh-CN" dirty="0">
                <a:latin typeface="华文新魏"/>
                <a:ea typeface="华文新魏"/>
                <a:cs typeface="华文新魏"/>
              </a:rPr>
              <a:t>，队列由此按扇区方向排序</a:t>
            </a:r>
            <a:endParaRPr lang="en-US" altLang="zh-CN" dirty="0">
              <a:latin typeface="华文新魏"/>
              <a:ea typeface="华文新魏"/>
              <a:cs typeface="华文新魏"/>
            </a:endParaRPr>
          </a:p>
          <a:p>
            <a:pPr lvl="2"/>
            <a:r>
              <a:rPr lang="en-US" altLang="zh-CN" dirty="0">
                <a:latin typeface="华文新魏"/>
                <a:ea typeface="华文新魏"/>
                <a:cs typeface="华文新魏"/>
              </a:rPr>
              <a:t>CFQ</a:t>
            </a:r>
            <a:r>
              <a:rPr lang="zh-CN" altLang="zh-CN" dirty="0">
                <a:latin typeface="华文新魏"/>
                <a:ea typeface="华文新魏"/>
                <a:cs typeface="华文新魏"/>
              </a:rPr>
              <a:t>的差异在于</a:t>
            </a:r>
            <a:r>
              <a:rPr lang="zh-CN" altLang="zh-CN" dirty="0">
                <a:solidFill>
                  <a:srgbClr val="FF0000"/>
                </a:solidFill>
                <a:latin typeface="华文新魏"/>
                <a:ea typeface="华文新魏"/>
                <a:cs typeface="华文新魏"/>
              </a:rPr>
              <a:t>每个提交</a:t>
            </a:r>
            <a:r>
              <a:rPr lang="en-US" altLang="zh-CN" dirty="0">
                <a:solidFill>
                  <a:srgbClr val="FF0000"/>
                </a:solidFill>
                <a:latin typeface="华文新魏"/>
                <a:ea typeface="华文新魏"/>
                <a:cs typeface="华文新魏"/>
              </a:rPr>
              <a:t>I/O</a:t>
            </a:r>
            <a:r>
              <a:rPr lang="zh-CN" altLang="zh-CN" dirty="0">
                <a:solidFill>
                  <a:srgbClr val="FF0000"/>
                </a:solidFill>
                <a:latin typeface="华文新魏"/>
                <a:ea typeface="华文新魏"/>
                <a:cs typeface="华文新魏"/>
              </a:rPr>
              <a:t>的进程都有自己的队列</a:t>
            </a:r>
          </a:p>
          <a:p>
            <a:pPr lvl="1"/>
            <a:r>
              <a:rPr lang="en-US" altLang="zh-CN" dirty="0"/>
              <a:t>CFQ</a:t>
            </a:r>
            <a:r>
              <a:rPr lang="zh-CN" altLang="zh-CN" dirty="0"/>
              <a:t>以</a:t>
            </a:r>
            <a:r>
              <a:rPr lang="zh-CN" altLang="zh-CN" dirty="0">
                <a:solidFill>
                  <a:srgbClr val="0000FF"/>
                </a:solidFill>
              </a:rPr>
              <a:t>时间片轮转</a:t>
            </a:r>
            <a:r>
              <a:rPr lang="zh-CN" altLang="zh-CN" dirty="0"/>
              <a:t>调度</a:t>
            </a:r>
            <a:r>
              <a:rPr lang="en-US" altLang="zh-CN" dirty="0"/>
              <a:t>I/O</a:t>
            </a:r>
            <a:r>
              <a:rPr lang="zh-CN" altLang="zh-CN" dirty="0"/>
              <a:t>请求队列，从每个</a:t>
            </a:r>
            <a:r>
              <a:rPr lang="en-US" altLang="zh-CN" dirty="0"/>
              <a:t>I/O</a:t>
            </a:r>
            <a:r>
              <a:rPr lang="zh-CN" altLang="zh-CN" dirty="0"/>
              <a:t>请求队列中选取请求数，默认值为</a:t>
            </a:r>
            <a:r>
              <a:rPr lang="en-US" altLang="zh-CN" dirty="0">
                <a:solidFill>
                  <a:srgbClr val="008000"/>
                </a:solidFill>
              </a:rPr>
              <a:t>4</a:t>
            </a:r>
            <a:r>
              <a:rPr lang="zh-CN" altLang="zh-CN" dirty="0"/>
              <a:t>，可以进行设置，然后，进行下一轮调度</a:t>
            </a:r>
            <a:endParaRPr lang="en-US" altLang="zh-CN" dirty="0"/>
          </a:p>
          <a:p>
            <a:pPr lvl="2"/>
            <a:r>
              <a:rPr lang="zh-CN" altLang="zh-CN" dirty="0">
                <a:latin typeface="华文新魏"/>
                <a:ea typeface="华文新魏"/>
                <a:cs typeface="华文新魏"/>
              </a:rPr>
              <a:t>提供了</a:t>
            </a:r>
            <a:r>
              <a:rPr lang="zh-CN" altLang="zh-CN" dirty="0">
                <a:solidFill>
                  <a:srgbClr val="FF0000"/>
                </a:solidFill>
                <a:latin typeface="华文新魏"/>
                <a:ea typeface="华文新魏"/>
                <a:cs typeface="华文新魏"/>
              </a:rPr>
              <a:t>进程级公平</a:t>
            </a:r>
            <a:r>
              <a:rPr lang="zh-CN" altLang="zh-CN" dirty="0">
                <a:latin typeface="华文新魏"/>
                <a:ea typeface="华文新魏"/>
                <a:cs typeface="华文新魏"/>
              </a:rPr>
              <a:t>，确保每个进程接收公平的磁盘带宽片断</a:t>
            </a:r>
            <a:endParaRPr lang="en-US" altLang="zh-CN" dirty="0">
              <a:latin typeface="华文新魏"/>
              <a:ea typeface="华文新魏"/>
              <a:cs typeface="华文新魏"/>
            </a:endParaRPr>
          </a:p>
          <a:p>
            <a:pPr lvl="2"/>
            <a:r>
              <a:rPr lang="en-US" altLang="zh-CN" dirty="0">
                <a:latin typeface="华文新魏"/>
                <a:ea typeface="华文新魏"/>
                <a:cs typeface="华文新魏"/>
              </a:rPr>
              <a:t>CFQ</a:t>
            </a:r>
            <a:r>
              <a:rPr lang="zh-CN" altLang="zh-CN" dirty="0">
                <a:latin typeface="华文新魏"/>
                <a:ea typeface="华文新魏"/>
                <a:cs typeface="华文新魏"/>
              </a:rPr>
              <a:t>在很多场合都能很好地工作</a:t>
            </a:r>
          </a:p>
          <a:p>
            <a:endParaRPr kumimoji="1" lang="zh-CN" altLang="en-US" dirty="0">
              <a:latin typeface="华文新魏"/>
              <a:cs typeface="华文新魏"/>
            </a:endParaRPr>
          </a:p>
        </p:txBody>
      </p:sp>
      <p:sp>
        <p:nvSpPr>
          <p:cNvPr id="6"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80</a:t>
            </a:fld>
            <a:endParaRPr lang="en-US" altLang="zh-CN" dirty="0"/>
          </a:p>
        </p:txBody>
      </p:sp>
    </p:spTree>
    <p:extLst>
      <p:ext uri="{BB962C8B-B14F-4D97-AF65-F5344CB8AC3E}">
        <p14:creationId xmlns:p14="http://schemas.microsoft.com/office/powerpoint/2010/main" val="1654196343"/>
      </p:ext>
    </p:extLst>
  </p:cSld>
  <p:clrMapOvr>
    <a:masterClrMapping/>
  </p:clrMapOvr>
  <p:transition spd="slow">
    <p:wip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0AB11684-9828-47C5-9468-249943CD0552}" type="slidenum">
              <a:rPr lang="en-US" altLang="zh-CN"/>
              <a:pPr/>
              <a:t>81</a:t>
            </a:fld>
            <a:endParaRPr lang="en-US" altLang="zh-CN" dirty="0"/>
          </a:p>
        </p:txBody>
      </p:sp>
      <p:sp>
        <p:nvSpPr>
          <p:cNvPr id="945154" name="Rectangle 2"/>
          <p:cNvSpPr>
            <a:spLocks noGrp="1" noChangeArrowheads="1"/>
          </p:cNvSpPr>
          <p:nvPr>
            <p:ph type="title"/>
          </p:nvPr>
        </p:nvSpPr>
        <p:spPr/>
        <p:txBody>
          <a:bodyPr/>
          <a:lstStyle/>
          <a:p>
            <a:r>
              <a:rPr lang="zh-CN" altLang="en-US" dirty="0"/>
              <a:t>内容提要</a:t>
            </a:r>
          </a:p>
        </p:txBody>
      </p:sp>
      <p:sp>
        <p:nvSpPr>
          <p:cNvPr id="945155" name="Rectangle 3"/>
          <p:cNvSpPr>
            <a:spLocks noGrp="1" noChangeArrowheads="1"/>
          </p:cNvSpPr>
          <p:nvPr>
            <p:ph type="body" idx="1"/>
          </p:nvPr>
        </p:nvSpPr>
        <p:spPr>
          <a:xfrm>
            <a:off x="179512" y="1201667"/>
            <a:ext cx="8919014" cy="5589587"/>
          </a:xfrm>
        </p:spPr>
        <p:txBody>
          <a:bodyPr/>
          <a:lstStyle/>
          <a:p>
            <a:pPr eaLnBrk="1" hangingPunct="1"/>
            <a:r>
              <a:rPr lang="en-US" altLang="zh-CN" dirty="0">
                <a:latin typeface="华文新魏" charset="0"/>
                <a:ea typeface="华文新魏" charset="0"/>
                <a:cs typeface="华文新魏" charset="0"/>
              </a:rPr>
              <a:t>I/O</a:t>
            </a:r>
            <a:r>
              <a:rPr lang="zh-CN" altLang="en-US" dirty="0">
                <a:latin typeface="华文新魏" charset="0"/>
                <a:ea typeface="华文新魏" charset="0"/>
                <a:cs typeface="华文新魏" charset="0"/>
              </a:rPr>
              <a:t>硬件原理 </a:t>
            </a:r>
            <a:endParaRPr lang="en-US" altLang="zh-CN" dirty="0">
              <a:latin typeface="华文新魏" charset="0"/>
              <a:ea typeface="华文新魏" charset="0"/>
              <a:cs typeface="华文新魏" charset="0"/>
            </a:endParaRPr>
          </a:p>
          <a:p>
            <a:pPr eaLnBrk="1" hangingPunct="1"/>
            <a:r>
              <a:rPr lang="en-US" altLang="zh-CN" dirty="0">
                <a:latin typeface="华文新魏" charset="0"/>
                <a:ea typeface="华文新魏" charset="0"/>
                <a:cs typeface="华文新魏" charset="0"/>
              </a:rPr>
              <a:t>I/O</a:t>
            </a:r>
            <a:r>
              <a:rPr lang="zh-CN" altLang="zh-CN" dirty="0">
                <a:latin typeface="华文新魏" charset="0"/>
                <a:ea typeface="华文新魏" charset="0"/>
                <a:cs typeface="华文新魏" charset="0"/>
              </a:rPr>
              <a:t>软件原理 </a:t>
            </a:r>
            <a:r>
              <a:rPr lang="zh-CN" altLang="en-US" dirty="0">
                <a:latin typeface="华文新魏" charset="0"/>
                <a:ea typeface="华文新魏" charset="0"/>
                <a:cs typeface="华文新魏" charset="0"/>
              </a:rPr>
              <a:t> </a:t>
            </a:r>
            <a:endParaRPr lang="en-US" altLang="zh-CN" dirty="0">
              <a:latin typeface="华文新魏" charset="0"/>
              <a:ea typeface="华文新魏" charset="0"/>
              <a:cs typeface="华文新魏" charset="0"/>
            </a:endParaRPr>
          </a:p>
          <a:p>
            <a:pPr eaLnBrk="1" hangingPunct="1"/>
            <a:r>
              <a:rPr lang="zh-CN" altLang="en-US" dirty="0">
                <a:latin typeface="华文新魏" charset="0"/>
                <a:ea typeface="华文新魏" charset="0"/>
                <a:cs typeface="华文新魏" charset="0"/>
              </a:rPr>
              <a:t>缓冲技术</a:t>
            </a:r>
            <a:endParaRPr lang="en-US" altLang="zh-CN" dirty="0">
              <a:latin typeface="华文新魏" charset="0"/>
              <a:ea typeface="华文新魏" charset="0"/>
              <a:cs typeface="华文新魏" charset="0"/>
            </a:endParaRPr>
          </a:p>
          <a:p>
            <a:pPr eaLnBrk="1" hangingPunct="1"/>
            <a:r>
              <a:rPr lang="zh-CN" altLang="en-US" dirty="0">
                <a:latin typeface="华文新魏" charset="0"/>
                <a:ea typeface="华文新魏" charset="0"/>
                <a:cs typeface="华文新魏" charset="0"/>
              </a:rPr>
              <a:t>驱动调度技术</a:t>
            </a:r>
            <a:endParaRPr lang="en-US" altLang="zh-CN" dirty="0">
              <a:latin typeface="华文新魏" charset="0"/>
              <a:ea typeface="华文新魏" charset="0"/>
              <a:cs typeface="华文新魏" charset="0"/>
            </a:endParaRPr>
          </a:p>
          <a:p>
            <a:pPr eaLnBrk="1" hangingPunct="1"/>
            <a:r>
              <a:rPr lang="zh-CN" altLang="en-US" dirty="0">
                <a:solidFill>
                  <a:srgbClr val="FF0000"/>
                </a:solidFill>
                <a:latin typeface="华文新魏" charset="0"/>
                <a:ea typeface="华文新魏" charset="0"/>
                <a:cs typeface="华文新魏" charset="0"/>
              </a:rPr>
              <a:t>设备分配</a:t>
            </a:r>
            <a:endParaRPr lang="en-US" altLang="zh-CN" dirty="0">
              <a:solidFill>
                <a:srgbClr val="FF0000"/>
              </a:solidFill>
              <a:latin typeface="华文新魏" charset="0"/>
              <a:ea typeface="华文新魏" charset="0"/>
              <a:cs typeface="华文新魏" charset="0"/>
            </a:endParaRPr>
          </a:p>
          <a:p>
            <a:pPr lvl="1" eaLnBrk="1" hangingPunct="1"/>
            <a:r>
              <a:rPr lang="zh-CN" altLang="en-US" dirty="0">
                <a:solidFill>
                  <a:srgbClr val="0000FF"/>
                </a:solidFill>
                <a:latin typeface="华文新魏" charset="0"/>
                <a:ea typeface="华文新魏" charset="0"/>
                <a:cs typeface="华文新魏" charset="0"/>
              </a:rPr>
              <a:t>设备独立性</a:t>
            </a:r>
          </a:p>
          <a:p>
            <a:pPr lvl="1" eaLnBrk="1" hangingPunct="1"/>
            <a:r>
              <a:rPr lang="zh-CN" altLang="en-US" dirty="0">
                <a:solidFill>
                  <a:srgbClr val="0000FF"/>
                </a:solidFill>
                <a:latin typeface="华文新魏" charset="0"/>
                <a:ea typeface="华文新魏" charset="0"/>
                <a:cs typeface="华文新魏" charset="0"/>
              </a:rPr>
              <a:t>设备分配及其数据结构</a:t>
            </a:r>
            <a:endParaRPr lang="en-US" altLang="zh-CN" dirty="0">
              <a:solidFill>
                <a:srgbClr val="0000FF"/>
              </a:solidFill>
              <a:latin typeface="华文新魏" charset="0"/>
              <a:ea typeface="华文新魏" charset="0"/>
              <a:cs typeface="华文新魏" charset="0"/>
            </a:endParaRPr>
          </a:p>
          <a:p>
            <a:pPr eaLnBrk="1" hangingPunct="1"/>
            <a:r>
              <a:rPr lang="zh-CN" altLang="en-US" dirty="0">
                <a:latin typeface="华文新魏" charset="0"/>
                <a:ea typeface="华文新魏" charset="0"/>
                <a:cs typeface="华文新魏" charset="0"/>
              </a:rPr>
              <a:t>虚拟设备</a:t>
            </a:r>
            <a:endParaRPr lang="en-US" altLang="zh-CN" dirty="0">
              <a:latin typeface="华文新魏" charset="0"/>
              <a:ea typeface="华文新魏" charset="0"/>
              <a:cs typeface="华文新魏" charset="0"/>
            </a:endParaRPr>
          </a:p>
          <a:p>
            <a:pPr eaLnBrk="1" hangingPunct="1"/>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设备管理</a:t>
            </a:r>
          </a:p>
        </p:txBody>
      </p:sp>
    </p:spTree>
    <p:extLst>
      <p:ext uri="{BB962C8B-B14F-4D97-AF65-F5344CB8AC3E}">
        <p14:creationId xmlns:p14="http://schemas.microsoft.com/office/powerpoint/2010/main" val="363021056"/>
      </p:ext>
    </p:extLst>
  </p:cSld>
  <p:clrMapOvr>
    <a:masterClrMapping/>
  </p:clrMapOvr>
  <p:transition spd="slow">
    <p:wip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设备独立性</a:t>
            </a:r>
            <a:endParaRPr kumimoji="1" lang="zh-CN" altLang="en-US" dirty="0"/>
          </a:p>
        </p:txBody>
      </p:sp>
      <p:sp>
        <p:nvSpPr>
          <p:cNvPr id="3" name="内容占位符 2"/>
          <p:cNvSpPr>
            <a:spLocks noGrp="1"/>
          </p:cNvSpPr>
          <p:nvPr>
            <p:ph idx="1"/>
          </p:nvPr>
        </p:nvSpPr>
        <p:spPr>
          <a:xfrm>
            <a:off x="179512" y="1196752"/>
            <a:ext cx="8856984" cy="5184576"/>
          </a:xfrm>
        </p:spPr>
        <p:txBody>
          <a:bodyPr/>
          <a:lstStyle/>
          <a:p>
            <a:pPr algn="just" eaLnBrk="1" hangingPunct="1"/>
            <a:r>
              <a:rPr lang="zh-CN" altLang="en-US" dirty="0">
                <a:latin typeface="华文新魏" charset="0"/>
                <a:ea typeface="华文新魏" charset="0"/>
                <a:cs typeface="华文新魏" charset="0"/>
              </a:rPr>
              <a:t>设备独立性的必要性</a:t>
            </a:r>
            <a:endParaRPr lang="en-US" altLang="zh-CN" dirty="0">
              <a:latin typeface="华文新魏" charset="0"/>
              <a:ea typeface="华文新魏" charset="0"/>
              <a:cs typeface="华文新魏" charset="0"/>
            </a:endParaRPr>
          </a:p>
          <a:p>
            <a:pPr lvl="1" algn="just" eaLnBrk="1" hangingPunct="1"/>
            <a:r>
              <a:rPr lang="zh-CN" altLang="en-US" dirty="0">
                <a:latin typeface="华文新魏" charset="0"/>
                <a:ea typeface="华文新魏" charset="0"/>
                <a:cs typeface="华文新魏" charset="0"/>
              </a:rPr>
              <a:t>解决静态分配</a:t>
            </a:r>
            <a:r>
              <a:rPr lang="zh-CN" altLang="en-US" dirty="0">
                <a:solidFill>
                  <a:srgbClr val="FF0000"/>
                </a:solidFill>
                <a:latin typeface="华文新魏" charset="0"/>
                <a:ea typeface="华文新魏" charset="0"/>
                <a:cs typeface="华文新魏" charset="0"/>
              </a:rPr>
              <a:t>物理设备</a:t>
            </a:r>
            <a:r>
              <a:rPr lang="zh-CN" altLang="en-US" dirty="0">
                <a:latin typeface="华文新魏" charset="0"/>
                <a:ea typeface="华文新魏" charset="0"/>
                <a:cs typeface="华文新魏" charset="0"/>
              </a:rPr>
              <a:t>所缺少的灵活性（容错支持）</a:t>
            </a:r>
            <a:endParaRPr lang="en-US" altLang="zh-CN" dirty="0">
              <a:latin typeface="华文新魏" charset="0"/>
              <a:ea typeface="华文新魏" charset="0"/>
              <a:cs typeface="华文新魏" charset="0"/>
            </a:endParaRPr>
          </a:p>
          <a:p>
            <a:pPr algn="just" eaLnBrk="1" hangingPunct="1"/>
            <a:r>
              <a:rPr lang="zh-CN" altLang="en-US" dirty="0">
                <a:latin typeface="华文新魏" charset="0"/>
                <a:ea typeface="华文新魏" charset="0"/>
                <a:cs typeface="华文新魏" charset="0"/>
              </a:rPr>
              <a:t>设备独立性</a:t>
            </a:r>
            <a:endParaRPr lang="en-US" altLang="zh-CN" dirty="0">
              <a:latin typeface="华文新魏" charset="0"/>
              <a:ea typeface="华文新魏" charset="0"/>
              <a:cs typeface="华文新魏" charset="0"/>
            </a:endParaRPr>
          </a:p>
          <a:p>
            <a:pPr lvl="1" algn="just" eaLnBrk="1" hangingPunct="1"/>
            <a:r>
              <a:rPr lang="zh-CN" altLang="en-US" dirty="0">
                <a:latin typeface="华文新魏" charset="0"/>
                <a:ea typeface="华文新魏" charset="0"/>
                <a:cs typeface="华文新魏" charset="0"/>
              </a:rPr>
              <a:t>用户不指定特定设备，</a:t>
            </a:r>
            <a:r>
              <a:rPr lang="zh-CN" altLang="en-US" dirty="0">
                <a:solidFill>
                  <a:srgbClr val="FF0000"/>
                </a:solidFill>
                <a:latin typeface="华文新魏" charset="0"/>
                <a:ea typeface="华文新魏" charset="0"/>
                <a:cs typeface="华文新魏" charset="0"/>
              </a:rPr>
              <a:t>指定逻辑设备</a:t>
            </a:r>
            <a:r>
              <a:rPr lang="zh-CN" altLang="en-US" dirty="0">
                <a:latin typeface="华文新魏" charset="0"/>
                <a:ea typeface="华文新魏" charset="0"/>
                <a:cs typeface="华文新魏" charset="0"/>
              </a:rPr>
              <a:t>，使得用户作业和物理设备独立开来</a:t>
            </a:r>
          </a:p>
          <a:p>
            <a:pPr lvl="1" algn="just" eaLnBrk="1" hangingPunct="1"/>
            <a:r>
              <a:rPr lang="zh-CN" altLang="en-US" dirty="0">
                <a:latin typeface="华文新魏" charset="0"/>
                <a:ea typeface="华文新魏" charset="0"/>
                <a:cs typeface="华文新魏" charset="0"/>
              </a:rPr>
              <a:t>通过其它途径</a:t>
            </a:r>
            <a:r>
              <a:rPr lang="zh-CN" altLang="en-US" dirty="0">
                <a:solidFill>
                  <a:srgbClr val="FF0000"/>
                </a:solidFill>
                <a:latin typeface="华文新魏" charset="0"/>
                <a:ea typeface="华文新魏" charset="0"/>
                <a:cs typeface="华文新魏" charset="0"/>
              </a:rPr>
              <a:t>建立逻辑设备和物理设备之间对应关系</a:t>
            </a:r>
            <a:endParaRPr lang="en-US" altLang="zh-CN" dirty="0">
              <a:solidFill>
                <a:srgbClr val="FF0000"/>
              </a:solidFill>
              <a:latin typeface="华文新魏" charset="0"/>
              <a:ea typeface="华文新魏" charset="0"/>
              <a:cs typeface="华文新魏" charset="0"/>
            </a:endParaRPr>
          </a:p>
          <a:p>
            <a:pPr lvl="2" algn="just" eaLnBrk="1" hangingPunct="1"/>
            <a:r>
              <a:rPr lang="zh-CN" altLang="zh-CN" sz="2000" dirty="0">
                <a:solidFill>
                  <a:srgbClr val="0000FF"/>
                </a:solidFill>
                <a:latin typeface="华文新魏" charset="0"/>
                <a:ea typeface="华文新魏" charset="0"/>
                <a:cs typeface="华文新魏" charset="0"/>
              </a:rPr>
              <a:t>逻辑设备名</a:t>
            </a:r>
            <a:r>
              <a:rPr lang="zh-CN" altLang="zh-CN" sz="2000" dirty="0">
                <a:latin typeface="华文新魏" charset="0"/>
                <a:ea typeface="华文新魏" charset="0"/>
                <a:cs typeface="华文新魏" charset="0"/>
              </a:rPr>
              <a:t>是用户命名（号）的，</a:t>
            </a:r>
            <a:r>
              <a:rPr lang="zh-CN" altLang="zh-CN" sz="2000" dirty="0">
                <a:solidFill>
                  <a:srgbClr val="FF0000"/>
                </a:solidFill>
                <a:latin typeface="华文新魏" charset="0"/>
                <a:ea typeface="华文新魏" charset="0"/>
                <a:cs typeface="华文新魏" charset="0"/>
              </a:rPr>
              <a:t>可更改</a:t>
            </a:r>
            <a:endParaRPr lang="en-US" altLang="zh-CN" sz="2000" dirty="0">
              <a:solidFill>
                <a:srgbClr val="FF0000"/>
              </a:solidFill>
              <a:latin typeface="华文新魏" charset="0"/>
              <a:ea typeface="华文新魏" charset="0"/>
              <a:cs typeface="华文新魏" charset="0"/>
            </a:endParaRPr>
          </a:p>
          <a:p>
            <a:pPr lvl="2" algn="just" eaLnBrk="1" hangingPunct="1"/>
            <a:r>
              <a:rPr lang="zh-CN" altLang="zh-CN" dirty="0">
                <a:solidFill>
                  <a:srgbClr val="0000FF"/>
                </a:solidFill>
                <a:latin typeface="华文新魏" charset="0"/>
                <a:ea typeface="华文新魏" charset="0"/>
                <a:cs typeface="华文新魏" charset="0"/>
              </a:rPr>
              <a:t>物理设备名</a:t>
            </a:r>
            <a:r>
              <a:rPr lang="zh-CN" altLang="zh-CN" dirty="0">
                <a:latin typeface="华文新魏" charset="0"/>
                <a:ea typeface="华文新魏" charset="0"/>
                <a:cs typeface="华文新魏" charset="0"/>
              </a:rPr>
              <a:t>（号）是系统规定的，</a:t>
            </a:r>
            <a:r>
              <a:rPr lang="zh-CN" altLang="zh-CN" dirty="0">
                <a:solidFill>
                  <a:srgbClr val="FF0000"/>
                </a:solidFill>
                <a:latin typeface="华文新魏" charset="0"/>
                <a:ea typeface="华文新魏" charset="0"/>
                <a:cs typeface="华文新魏" charset="0"/>
              </a:rPr>
              <a:t>不可更改 </a:t>
            </a:r>
            <a:endParaRPr lang="zh-CN" altLang="en-US" dirty="0">
              <a:solidFill>
                <a:srgbClr val="FF0000"/>
              </a:solidFill>
              <a:latin typeface="华文新魏" charset="0"/>
              <a:ea typeface="华文新魏" charset="0"/>
              <a:cs typeface="华文新魏" charset="0"/>
            </a:endParaRPr>
          </a:p>
          <a:p>
            <a:pPr algn="just" eaLnBrk="1" hangingPunct="1"/>
            <a:r>
              <a:rPr lang="zh-CN" altLang="en-US" dirty="0">
                <a:latin typeface="华文新魏" charset="0"/>
                <a:ea typeface="华文新魏" charset="0"/>
                <a:cs typeface="华文新魏" charset="0"/>
              </a:rPr>
              <a:t>设备独立性优点</a:t>
            </a:r>
            <a:endParaRPr lang="en-US" altLang="zh-CN" dirty="0">
              <a:latin typeface="华文新魏" charset="0"/>
              <a:ea typeface="华文新魏" charset="0"/>
              <a:cs typeface="华文新魏" charset="0"/>
            </a:endParaRPr>
          </a:p>
          <a:p>
            <a:pPr lvl="1" algn="just" eaLnBrk="1" hangingPunct="1"/>
            <a:r>
              <a:rPr lang="zh-CN" altLang="en-US" dirty="0">
                <a:latin typeface="华文新魏" charset="0"/>
                <a:ea typeface="华文新魏" charset="0"/>
                <a:cs typeface="华文新魏" charset="0"/>
              </a:rPr>
              <a:t>用户与物理的外围设备无关</a:t>
            </a:r>
            <a:endParaRPr lang="en-US" altLang="zh-CN" dirty="0">
              <a:latin typeface="华文新魏" charset="0"/>
              <a:ea typeface="华文新魏" charset="0"/>
              <a:cs typeface="华文新魏" charset="0"/>
            </a:endParaRPr>
          </a:p>
          <a:p>
            <a:pPr lvl="1" algn="just" eaLnBrk="1" hangingPunct="1"/>
            <a:r>
              <a:rPr lang="zh-CN" altLang="en-US" dirty="0">
                <a:latin typeface="华文新魏" charset="0"/>
                <a:ea typeface="华文新魏" charset="0"/>
                <a:cs typeface="华文新魏" charset="0"/>
              </a:rPr>
              <a:t>系统增减或变更外围设备时程序不必修改</a:t>
            </a:r>
            <a:endParaRPr lang="en-US" altLang="zh-CN" dirty="0">
              <a:latin typeface="华文新魏" charset="0"/>
              <a:ea typeface="华文新魏" charset="0"/>
              <a:cs typeface="华文新魏" charset="0"/>
            </a:endParaRPr>
          </a:p>
          <a:p>
            <a:pPr lvl="1" algn="just" eaLnBrk="1" hangingPunct="1"/>
            <a:r>
              <a:rPr lang="zh-CN" altLang="en-US" dirty="0">
                <a:latin typeface="华文新魏" charset="0"/>
                <a:ea typeface="华文新魏" charset="0"/>
                <a:cs typeface="华文新魏" charset="0"/>
              </a:rPr>
              <a:t>易于对付输入输出设备的故障</a:t>
            </a:r>
            <a:endParaRPr lang="en-US" altLang="zh-CN" dirty="0">
              <a:latin typeface="华文新魏" charset="0"/>
              <a:ea typeface="华文新魏" charset="0"/>
              <a:cs typeface="华文新魏" charset="0"/>
            </a:endParaRPr>
          </a:p>
          <a:p>
            <a:pPr lvl="1" algn="just" eaLnBrk="1" hangingPunct="1"/>
            <a:r>
              <a:rPr lang="zh-CN" altLang="zh-CN" dirty="0"/>
              <a:t>用户利用逻辑设备进行</a:t>
            </a:r>
            <a:r>
              <a:rPr lang="en-US" altLang="zh-CN" dirty="0"/>
              <a:t>I/O</a:t>
            </a:r>
            <a:r>
              <a:rPr lang="zh-CN" altLang="zh-CN" dirty="0"/>
              <a:t>操作，逻辑设备与物理设备之间的转换由系统命令或语言来实现 </a:t>
            </a:r>
            <a:endParaRPr lang="zh-CN" altLang="en-US" dirty="0">
              <a:latin typeface="华文新魏" charset="0"/>
              <a:ea typeface="华文新魏" charset="0"/>
              <a:cs typeface="华文新魏" charset="0"/>
            </a:endParaRPr>
          </a:p>
          <a:p>
            <a:endParaRPr kumimoji="1" lang="zh-CN" altLang="en-US" dirty="0"/>
          </a:p>
        </p:txBody>
      </p:sp>
      <p:sp>
        <p:nvSpPr>
          <p:cNvPr id="6"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82</a:t>
            </a:fld>
            <a:endParaRPr lang="en-US" altLang="zh-CN" dirty="0"/>
          </a:p>
        </p:txBody>
      </p:sp>
    </p:spTree>
    <p:extLst>
      <p:ext uri="{BB962C8B-B14F-4D97-AF65-F5344CB8AC3E}">
        <p14:creationId xmlns:p14="http://schemas.microsoft.com/office/powerpoint/2010/main" val="1189522785"/>
      </p:ext>
    </p:extLst>
  </p:cSld>
  <p:clrMapOvr>
    <a:masterClrMapping/>
  </p:clrMapOvr>
  <p:transition spd="slow">
    <p:wip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设备分配</a:t>
            </a:r>
            <a:endParaRPr kumimoji="1" lang="zh-CN" altLang="en-US" dirty="0"/>
          </a:p>
        </p:txBody>
      </p:sp>
      <p:sp>
        <p:nvSpPr>
          <p:cNvPr id="3" name="内容占位符 2"/>
          <p:cNvSpPr>
            <a:spLocks noGrp="1"/>
          </p:cNvSpPr>
          <p:nvPr>
            <p:ph idx="1"/>
          </p:nvPr>
        </p:nvSpPr>
        <p:spPr>
          <a:xfrm>
            <a:off x="179512" y="1196752"/>
            <a:ext cx="8856984" cy="5400600"/>
          </a:xfrm>
        </p:spPr>
        <p:txBody>
          <a:bodyPr/>
          <a:lstStyle/>
          <a:p>
            <a:pPr eaLnBrk="1" hangingPunct="1"/>
            <a:r>
              <a:rPr lang="zh-CN" altLang="en-US" dirty="0">
                <a:latin typeface="华文新魏" charset="0"/>
                <a:ea typeface="华文新魏" charset="0"/>
                <a:cs typeface="华文新魏" charset="0"/>
              </a:rPr>
              <a:t>设备特性分类</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独占设备、共享设备、虚拟设备</a:t>
            </a:r>
          </a:p>
          <a:p>
            <a:pPr eaLnBrk="1" hangingPunct="1"/>
            <a:r>
              <a:rPr lang="zh-CN" altLang="en-US" dirty="0">
                <a:latin typeface="华文新魏" charset="0"/>
                <a:ea typeface="华文新魏" charset="0"/>
                <a:cs typeface="华文新魏" charset="0"/>
              </a:rPr>
              <a:t>相应管理和分配外围设备技术</a:t>
            </a:r>
            <a:endParaRPr lang="en-US" altLang="zh-CN" dirty="0">
              <a:latin typeface="华文新魏" charset="0"/>
              <a:ea typeface="华文新魏" charset="0"/>
              <a:cs typeface="华文新魏" charset="0"/>
            </a:endParaRPr>
          </a:p>
          <a:p>
            <a:pPr lvl="1" eaLnBrk="1" hangingPunct="1"/>
            <a:r>
              <a:rPr lang="zh-CN" altLang="en-US" dirty="0">
                <a:solidFill>
                  <a:srgbClr val="0000FF"/>
                </a:solidFill>
                <a:latin typeface="华文新魏" charset="0"/>
                <a:ea typeface="华文新魏" charset="0"/>
                <a:cs typeface="华文新魏" charset="0"/>
              </a:rPr>
              <a:t>独占方式</a:t>
            </a:r>
            <a:r>
              <a:rPr lang="zh-CN" altLang="en-US" dirty="0">
                <a:latin typeface="华文新魏" charset="0"/>
                <a:ea typeface="华文新魏" charset="0"/>
                <a:cs typeface="华文新魏" charset="0"/>
              </a:rPr>
              <a:t>：作业执行依赖独占设备（如卡片机）</a:t>
            </a:r>
            <a:endParaRPr lang="en-US" altLang="zh-CN" dirty="0">
              <a:latin typeface="华文新魏" charset="0"/>
              <a:ea typeface="华文新魏" charset="0"/>
              <a:cs typeface="华文新魏" charset="0"/>
            </a:endParaRPr>
          </a:p>
          <a:p>
            <a:pPr lvl="2" eaLnBrk="1" hangingPunct="1"/>
            <a:r>
              <a:rPr lang="zh-CN" altLang="en-US" dirty="0">
                <a:latin typeface="华文新魏" charset="0"/>
                <a:ea typeface="华文新魏" charset="0"/>
                <a:cs typeface="华文新魏" charset="0"/>
              </a:rPr>
              <a:t>静态分配，</a:t>
            </a:r>
            <a:r>
              <a:rPr lang="zh-CN" altLang="zh-CN" dirty="0">
                <a:solidFill>
                  <a:srgbClr val="FF0000"/>
                </a:solidFill>
                <a:latin typeface="华文新魏" charset="0"/>
                <a:ea typeface="华文新魏" charset="0"/>
                <a:cs typeface="华文新魏" charset="0"/>
              </a:rPr>
              <a:t>作业执行前</a:t>
            </a:r>
            <a:r>
              <a:rPr lang="zh-CN" altLang="zh-CN" dirty="0">
                <a:latin typeface="华文新魏" charset="0"/>
                <a:ea typeface="华文新魏" charset="0"/>
                <a:cs typeface="华文新魏" charset="0"/>
              </a:rPr>
              <a:t>将所要使用的设备全部分配给它 </a:t>
            </a:r>
            <a:endParaRPr lang="en-US" altLang="zh-CN" dirty="0">
              <a:latin typeface="华文新魏" charset="0"/>
              <a:ea typeface="华文新魏" charset="0"/>
              <a:cs typeface="华文新魏" charset="0"/>
            </a:endParaRPr>
          </a:p>
          <a:p>
            <a:pPr lvl="1" eaLnBrk="1" hangingPunct="1"/>
            <a:r>
              <a:rPr lang="zh-CN" altLang="en-US" dirty="0">
                <a:solidFill>
                  <a:srgbClr val="0000FF"/>
                </a:solidFill>
                <a:latin typeface="华文新魏" charset="0"/>
                <a:ea typeface="华文新魏" charset="0"/>
                <a:cs typeface="华文新魏" charset="0"/>
              </a:rPr>
              <a:t>共享方式</a:t>
            </a:r>
            <a:r>
              <a:rPr lang="zh-CN" altLang="en-US" dirty="0">
                <a:latin typeface="华文新魏" charset="0"/>
                <a:ea typeface="华文新魏" charset="0"/>
                <a:cs typeface="华文新魏" charset="0"/>
              </a:rPr>
              <a:t>：执行过程中临时需要共享设备（如打印机）</a:t>
            </a:r>
            <a:endParaRPr lang="en-US" altLang="zh-CN" dirty="0">
              <a:latin typeface="华文新魏" charset="0"/>
              <a:ea typeface="华文新魏" charset="0"/>
              <a:cs typeface="华文新魏" charset="0"/>
            </a:endParaRPr>
          </a:p>
          <a:p>
            <a:pPr lvl="2" eaLnBrk="1" hangingPunct="1"/>
            <a:r>
              <a:rPr lang="zh-CN" altLang="en-US" dirty="0">
                <a:latin typeface="华文新魏" charset="0"/>
                <a:ea typeface="华文新魏" charset="0"/>
                <a:cs typeface="华文新魏" charset="0"/>
              </a:rPr>
              <a:t>动态分配，</a:t>
            </a:r>
            <a:r>
              <a:rPr lang="zh-CN" altLang="zh-CN" dirty="0">
                <a:solidFill>
                  <a:srgbClr val="FF0000"/>
                </a:solidFill>
                <a:latin typeface="华文新魏" charset="0"/>
                <a:ea typeface="华文新魏" charset="0"/>
                <a:cs typeface="华文新魏" charset="0"/>
              </a:rPr>
              <a:t>作业执行过程中</a:t>
            </a:r>
            <a:r>
              <a:rPr lang="zh-CN" altLang="en-US" dirty="0">
                <a:latin typeface="华文新魏" charset="0"/>
                <a:ea typeface="华文新魏" charset="0"/>
                <a:cs typeface="华文新魏" charset="0"/>
              </a:rPr>
              <a:t>动态分配设备资源</a:t>
            </a:r>
            <a:endParaRPr lang="en-US" altLang="zh-CN" dirty="0">
              <a:latin typeface="华文新魏" charset="0"/>
              <a:ea typeface="华文新魏" charset="0"/>
              <a:cs typeface="华文新魏" charset="0"/>
            </a:endParaRPr>
          </a:p>
          <a:p>
            <a:pPr lvl="1" eaLnBrk="1" hangingPunct="1"/>
            <a:r>
              <a:rPr lang="zh-CN" altLang="en-US" dirty="0">
                <a:solidFill>
                  <a:srgbClr val="0000FF"/>
                </a:solidFill>
                <a:latin typeface="华文新魏" charset="0"/>
                <a:ea typeface="华文新魏" charset="0"/>
                <a:cs typeface="华文新魏" charset="0"/>
              </a:rPr>
              <a:t>虚拟方式</a:t>
            </a:r>
            <a:r>
              <a:rPr lang="zh-CN" altLang="en-US" dirty="0">
                <a:latin typeface="华文新魏" charset="0"/>
                <a:ea typeface="华文新魏" charset="0"/>
                <a:cs typeface="华文新魏" charset="0"/>
              </a:rPr>
              <a:t>：如磁盘</a:t>
            </a:r>
            <a:endParaRPr lang="en-US" altLang="zh-CN" dirty="0">
              <a:latin typeface="华文新魏" charset="0"/>
              <a:ea typeface="华文新魏" charset="0"/>
              <a:cs typeface="华文新魏" charset="0"/>
            </a:endParaRPr>
          </a:p>
          <a:p>
            <a:pPr lvl="2" eaLnBrk="1" hangingPunct="1"/>
            <a:r>
              <a:rPr lang="zh-CN" altLang="en-US" dirty="0">
                <a:solidFill>
                  <a:srgbClr val="FF0000"/>
                </a:solidFill>
                <a:latin typeface="华文新魏" charset="0"/>
                <a:ea typeface="华文新魏" charset="0"/>
                <a:cs typeface="华文新魏" charset="0"/>
              </a:rPr>
              <a:t>不需要显式分配</a:t>
            </a:r>
            <a:r>
              <a:rPr lang="zh-CN" altLang="en-US" dirty="0">
                <a:latin typeface="华文新魏" charset="0"/>
                <a:ea typeface="华文新魏" charset="0"/>
                <a:cs typeface="华文新魏" charset="0"/>
              </a:rPr>
              <a:t>，</a:t>
            </a:r>
            <a:r>
              <a:rPr lang="zh-CN" altLang="zh-CN" dirty="0">
                <a:latin typeface="华文新魏" charset="0"/>
                <a:ea typeface="华文新魏" charset="0"/>
                <a:cs typeface="华文新魏" charset="0"/>
              </a:rPr>
              <a:t>设备管理的主要工作是</a:t>
            </a:r>
            <a:r>
              <a:rPr lang="zh-CN" altLang="zh-CN" dirty="0">
                <a:solidFill>
                  <a:srgbClr val="0000FF"/>
                </a:solidFill>
                <a:latin typeface="华文新魏" charset="0"/>
                <a:ea typeface="华文新魏" charset="0"/>
                <a:cs typeface="华文新魏" charset="0"/>
              </a:rPr>
              <a:t>驱动调度</a:t>
            </a:r>
            <a:r>
              <a:rPr lang="zh-CN" altLang="zh-CN" dirty="0">
                <a:latin typeface="华文新魏" charset="0"/>
                <a:ea typeface="华文新魏" charset="0"/>
                <a:cs typeface="华文新魏" charset="0"/>
              </a:rPr>
              <a:t>和</a:t>
            </a:r>
            <a:r>
              <a:rPr lang="zh-CN" altLang="zh-CN" dirty="0">
                <a:solidFill>
                  <a:srgbClr val="0000FF"/>
                </a:solidFill>
                <a:latin typeface="华文新魏" charset="0"/>
                <a:ea typeface="华文新魏" charset="0"/>
                <a:cs typeface="华文新魏" charset="0"/>
              </a:rPr>
              <a:t>实施驱动</a:t>
            </a:r>
            <a:endParaRPr lang="en-US" altLang="zh-CN" dirty="0">
              <a:solidFill>
                <a:srgbClr val="0000FF"/>
              </a:solidFill>
              <a:latin typeface="华文新魏" charset="0"/>
              <a:ea typeface="华文新魏" charset="0"/>
              <a:cs typeface="华文新魏" charset="0"/>
            </a:endParaRPr>
          </a:p>
          <a:p>
            <a:pPr eaLnBrk="1" hangingPunct="1"/>
            <a:r>
              <a:rPr lang="zh-CN" altLang="en-US" dirty="0">
                <a:latin typeface="华文新魏" charset="0"/>
                <a:ea typeface="华文新魏" charset="0"/>
                <a:cs typeface="华文新魏" charset="0"/>
              </a:rPr>
              <a:t>常用设备分配算法</a:t>
            </a:r>
            <a:endParaRPr lang="en-US" altLang="zh-CN" dirty="0">
              <a:latin typeface="华文新魏" charset="0"/>
              <a:ea typeface="华文新魏" charset="0"/>
              <a:cs typeface="华文新魏" charset="0"/>
            </a:endParaRPr>
          </a:p>
          <a:p>
            <a:pPr lvl="1" eaLnBrk="1" hangingPunct="1"/>
            <a:r>
              <a:rPr lang="zh-CN" altLang="zh-CN" dirty="0">
                <a:solidFill>
                  <a:srgbClr val="0000FF"/>
                </a:solidFill>
                <a:latin typeface="华文新魏" charset="0"/>
                <a:ea typeface="华文新魏" charset="0"/>
                <a:cs typeface="华文新魏" charset="0"/>
              </a:rPr>
              <a:t>先来先服务</a:t>
            </a:r>
            <a:r>
              <a:rPr lang="zh-CN" altLang="zh-CN" dirty="0">
                <a:latin typeface="华文新魏" charset="0"/>
                <a:ea typeface="华文新魏" charset="0"/>
                <a:cs typeface="华文新魏" charset="0"/>
              </a:rPr>
              <a:t>、</a:t>
            </a:r>
            <a:r>
              <a:rPr lang="zh-CN" altLang="zh-CN" dirty="0">
                <a:solidFill>
                  <a:srgbClr val="0000FF"/>
                </a:solidFill>
                <a:latin typeface="华文新魏" charset="0"/>
                <a:ea typeface="华文新魏" charset="0"/>
                <a:cs typeface="华文新魏" charset="0"/>
              </a:rPr>
              <a:t>优先级高者先服务</a:t>
            </a:r>
            <a:r>
              <a:rPr lang="zh-CN" altLang="zh-CN" dirty="0">
                <a:latin typeface="华文新魏" charset="0"/>
                <a:ea typeface="华文新魏" charset="0"/>
                <a:cs typeface="华文新魏" charset="0"/>
              </a:rPr>
              <a:t>等</a:t>
            </a:r>
            <a:endParaRPr lang="en-US" altLang="zh-CN" dirty="0">
              <a:latin typeface="华文新魏" charset="0"/>
              <a:ea typeface="华文新魏" charset="0"/>
              <a:cs typeface="华文新魏" charset="0"/>
            </a:endParaRPr>
          </a:p>
          <a:p>
            <a:pPr lvl="1" eaLnBrk="1" hangingPunct="1"/>
            <a:r>
              <a:rPr lang="zh-CN" altLang="en-US" dirty="0"/>
              <a:t>多</a:t>
            </a:r>
            <a:r>
              <a:rPr lang="zh-CN" altLang="zh-CN" dirty="0"/>
              <a:t>个进程请求分配设备时，应防止产生死锁 </a:t>
            </a:r>
            <a:endParaRPr lang="en-US" altLang="zh-CN" dirty="0">
              <a:latin typeface="华文新魏" charset="0"/>
              <a:ea typeface="华文新魏" charset="0"/>
              <a:cs typeface="华文新魏" charset="0"/>
            </a:endParaRPr>
          </a:p>
          <a:p>
            <a:pPr eaLnBrk="1" hangingPunct="1"/>
            <a:r>
              <a:rPr lang="zh-CN" altLang="en-US" dirty="0">
                <a:latin typeface="华文新魏" charset="0"/>
                <a:ea typeface="华文新魏" charset="0"/>
                <a:cs typeface="华文新魏" charset="0"/>
              </a:rPr>
              <a:t>说明</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独占设备实施共享及虚拟分配可以提高设备利用率</a:t>
            </a:r>
            <a:endParaRPr lang="en-US" altLang="zh-CN" dirty="0">
              <a:latin typeface="华文新魏" charset="0"/>
              <a:ea typeface="华文新魏" charset="0"/>
              <a:cs typeface="华文新魏" charset="0"/>
            </a:endParaRPr>
          </a:p>
          <a:p>
            <a:pPr lvl="1" eaLnBrk="1" hangingPunct="1"/>
            <a:endParaRPr lang="zh-CN" altLang="en-US" sz="2000" dirty="0">
              <a:latin typeface="华文新魏" charset="0"/>
              <a:ea typeface="华文新魏" charset="0"/>
              <a:cs typeface="华文新魏" charset="0"/>
            </a:endParaRPr>
          </a:p>
          <a:p>
            <a:endParaRPr lang="zh-CN" altLang="en-US" sz="2000" dirty="0">
              <a:latin typeface="华文新魏" charset="0"/>
              <a:ea typeface="华文新魏" charset="0"/>
              <a:cs typeface="华文新魏" charset="0"/>
            </a:endParaRPr>
          </a:p>
        </p:txBody>
      </p:sp>
      <p:sp>
        <p:nvSpPr>
          <p:cNvPr id="6"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83</a:t>
            </a:fld>
            <a:endParaRPr lang="en-US" altLang="zh-CN" dirty="0"/>
          </a:p>
        </p:txBody>
      </p:sp>
    </p:spTree>
    <p:extLst>
      <p:ext uri="{BB962C8B-B14F-4D97-AF65-F5344CB8AC3E}">
        <p14:creationId xmlns:p14="http://schemas.microsoft.com/office/powerpoint/2010/main" val="958929382"/>
      </p:ext>
    </p:extLst>
  </p:cSld>
  <p:clrMapOvr>
    <a:masterClrMapping/>
  </p:clrMapOvr>
  <p:transition spd="slow">
    <p:wip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t>设备分配的数据结构</a:t>
            </a:r>
          </a:p>
        </p:txBody>
      </p:sp>
      <p:sp>
        <p:nvSpPr>
          <p:cNvPr id="4" name="内容占位符 3"/>
          <p:cNvSpPr>
            <a:spLocks noGrp="1"/>
          </p:cNvSpPr>
          <p:nvPr>
            <p:ph idx="1"/>
          </p:nvPr>
        </p:nvSpPr>
        <p:spPr/>
        <p:txBody>
          <a:bodyPr/>
          <a:lstStyle/>
          <a:p>
            <a:pPr algn="just" eaLnBrk="1" hangingPunct="1"/>
            <a:r>
              <a:rPr lang="zh-CN" altLang="en-US" dirty="0">
                <a:latin typeface="华文新魏" charset="0"/>
                <a:ea typeface="华文新魏" charset="0"/>
                <a:cs typeface="华文新魏" charset="0"/>
              </a:rPr>
              <a:t>设备类表</a:t>
            </a:r>
          </a:p>
          <a:p>
            <a:pPr lvl="1" algn="just" eaLnBrk="1" hangingPunct="1"/>
            <a:r>
              <a:rPr lang="zh-CN" altLang="en-US" dirty="0">
                <a:latin typeface="华文新魏" charset="0"/>
                <a:ea typeface="华文新魏" charset="0"/>
                <a:cs typeface="华文新魏" charset="0"/>
              </a:rPr>
              <a:t>维护系统中的设备类型，</a:t>
            </a:r>
            <a:r>
              <a:rPr lang="zh-CN" altLang="en-US" dirty="0">
                <a:solidFill>
                  <a:srgbClr val="FF0000"/>
                </a:solidFill>
                <a:latin typeface="华文新魏" charset="0"/>
                <a:ea typeface="华文新魏" charset="0"/>
                <a:cs typeface="华文新魏" charset="0"/>
              </a:rPr>
              <a:t>每类设备都有一栏</a:t>
            </a:r>
            <a:r>
              <a:rPr lang="zh-CN" altLang="en-US" dirty="0">
                <a:latin typeface="华文新魏" charset="0"/>
                <a:ea typeface="华文新魏" charset="0"/>
                <a:cs typeface="华文新魏" charset="0"/>
              </a:rPr>
              <a:t>，包括</a:t>
            </a:r>
            <a:endParaRPr lang="en-US" altLang="zh-CN" dirty="0">
              <a:latin typeface="华文新魏" charset="0"/>
              <a:ea typeface="华文新魏" charset="0"/>
              <a:cs typeface="华文新魏" charset="0"/>
            </a:endParaRPr>
          </a:p>
          <a:p>
            <a:pPr lvl="2" algn="just" eaLnBrk="1" hangingPunct="1"/>
            <a:r>
              <a:rPr lang="zh-CN" altLang="en-US" dirty="0">
                <a:latin typeface="华文新魏" charset="0"/>
                <a:ea typeface="华文新魏" charset="0"/>
                <a:cs typeface="华文新魏" charset="0"/>
              </a:rPr>
              <a:t>设备类</a:t>
            </a:r>
            <a:endParaRPr lang="en-US" altLang="zh-CN" dirty="0">
              <a:latin typeface="华文新魏" charset="0"/>
              <a:ea typeface="华文新魏" charset="0"/>
              <a:cs typeface="华文新魏" charset="0"/>
            </a:endParaRPr>
          </a:p>
          <a:p>
            <a:pPr lvl="2" algn="just" eaLnBrk="1" hangingPunct="1"/>
            <a:r>
              <a:rPr lang="zh-CN" altLang="en-US" dirty="0">
                <a:latin typeface="华文新魏" charset="0"/>
                <a:ea typeface="华文新魏" charset="0"/>
                <a:cs typeface="华文新魏" charset="0"/>
              </a:rPr>
              <a:t>总台数</a:t>
            </a:r>
            <a:endParaRPr lang="en-US" altLang="zh-CN" dirty="0">
              <a:latin typeface="华文新魏" charset="0"/>
              <a:ea typeface="华文新魏" charset="0"/>
              <a:cs typeface="华文新魏" charset="0"/>
            </a:endParaRPr>
          </a:p>
          <a:p>
            <a:pPr lvl="2" algn="just" eaLnBrk="1" hangingPunct="1"/>
            <a:r>
              <a:rPr lang="zh-CN" altLang="en-US" dirty="0">
                <a:latin typeface="华文新魏" charset="0"/>
                <a:ea typeface="华文新魏" charset="0"/>
                <a:cs typeface="华文新魏" charset="0"/>
              </a:rPr>
              <a:t>空闲台数</a:t>
            </a:r>
            <a:endParaRPr lang="en-US" altLang="zh-CN" dirty="0">
              <a:latin typeface="华文新魏" charset="0"/>
              <a:ea typeface="华文新魏" charset="0"/>
              <a:cs typeface="华文新魏" charset="0"/>
            </a:endParaRPr>
          </a:p>
          <a:p>
            <a:pPr lvl="2" algn="just" eaLnBrk="1" hangingPunct="1"/>
            <a:r>
              <a:rPr lang="zh-CN" altLang="en-US" dirty="0">
                <a:latin typeface="华文新魏" charset="0"/>
                <a:ea typeface="华文新魏" charset="0"/>
                <a:cs typeface="华文新魏" charset="0"/>
              </a:rPr>
              <a:t>设备表起始地址</a:t>
            </a:r>
            <a:endParaRPr lang="en-US" altLang="zh-CN" dirty="0">
              <a:latin typeface="华文新魏" charset="0"/>
              <a:ea typeface="华文新魏" charset="0"/>
              <a:cs typeface="华文新魏" charset="0"/>
            </a:endParaRPr>
          </a:p>
          <a:p>
            <a:pPr algn="just" eaLnBrk="1" hangingPunct="1"/>
            <a:r>
              <a:rPr lang="zh-CN" altLang="en-US" dirty="0">
                <a:latin typeface="华文新魏" charset="0"/>
                <a:ea typeface="华文新魏" charset="0"/>
                <a:cs typeface="华文新魏" charset="0"/>
              </a:rPr>
              <a:t>设备表</a:t>
            </a:r>
          </a:p>
          <a:p>
            <a:pPr lvl="1" algn="just" eaLnBrk="1" hangingPunct="1"/>
            <a:r>
              <a:rPr lang="zh-CN" altLang="en-US" dirty="0">
                <a:solidFill>
                  <a:srgbClr val="FF0000"/>
                </a:solidFill>
                <a:latin typeface="华文新魏" charset="0"/>
                <a:ea typeface="华文新魏" charset="0"/>
                <a:cs typeface="华文新魏" charset="0"/>
              </a:rPr>
              <a:t>每一类设备一张设备表</a:t>
            </a:r>
            <a:r>
              <a:rPr lang="zh-CN" altLang="en-US" dirty="0">
                <a:latin typeface="华文新魏" charset="0"/>
                <a:ea typeface="华文新魏" charset="0"/>
                <a:cs typeface="华文新魏" charset="0"/>
              </a:rPr>
              <a:t>，记录每台同类设备的状态，包括</a:t>
            </a:r>
            <a:endParaRPr lang="en-US" altLang="zh-CN" dirty="0">
              <a:latin typeface="华文新魏" charset="0"/>
              <a:ea typeface="华文新魏" charset="0"/>
              <a:cs typeface="华文新魏" charset="0"/>
            </a:endParaRPr>
          </a:p>
          <a:p>
            <a:pPr lvl="2" algn="just" eaLnBrk="1" hangingPunct="1"/>
            <a:r>
              <a:rPr lang="zh-CN" altLang="en-US" dirty="0">
                <a:latin typeface="华文新魏" charset="0"/>
                <a:ea typeface="华文新魏" charset="0"/>
                <a:cs typeface="华文新魏" charset="0"/>
              </a:rPr>
              <a:t>物理设备名</a:t>
            </a:r>
            <a:endParaRPr lang="en-US" altLang="zh-CN" dirty="0">
              <a:latin typeface="华文新魏" charset="0"/>
              <a:ea typeface="华文新魏" charset="0"/>
              <a:cs typeface="华文新魏" charset="0"/>
            </a:endParaRPr>
          </a:p>
          <a:p>
            <a:pPr lvl="2" algn="just" eaLnBrk="1" hangingPunct="1"/>
            <a:r>
              <a:rPr lang="zh-CN" altLang="en-US" dirty="0">
                <a:latin typeface="华文新魏" charset="0"/>
                <a:ea typeface="华文新魏" charset="0"/>
                <a:cs typeface="华文新魏" charset="0"/>
              </a:rPr>
              <a:t>逻辑设备名</a:t>
            </a:r>
            <a:endParaRPr lang="en-US" altLang="zh-CN" dirty="0">
              <a:latin typeface="华文新魏" charset="0"/>
              <a:ea typeface="华文新魏" charset="0"/>
              <a:cs typeface="华文新魏" charset="0"/>
            </a:endParaRPr>
          </a:p>
          <a:p>
            <a:pPr lvl="2" algn="just" eaLnBrk="1" hangingPunct="1"/>
            <a:r>
              <a:rPr lang="zh-CN" altLang="en-US" dirty="0">
                <a:latin typeface="华文新魏" charset="0"/>
                <a:ea typeface="华文新魏" charset="0"/>
                <a:cs typeface="华文新魏" charset="0"/>
              </a:rPr>
              <a:t>占有设备的进程号</a:t>
            </a:r>
            <a:endParaRPr lang="en-US" altLang="zh-CN" dirty="0">
              <a:latin typeface="华文新魏" charset="0"/>
              <a:ea typeface="华文新魏" charset="0"/>
              <a:cs typeface="华文新魏" charset="0"/>
            </a:endParaRPr>
          </a:p>
          <a:p>
            <a:pPr lvl="2" algn="just" eaLnBrk="1" hangingPunct="1"/>
            <a:r>
              <a:rPr lang="zh-CN" altLang="en-US" dirty="0">
                <a:latin typeface="华文新魏" charset="0"/>
                <a:ea typeface="华文新魏" charset="0"/>
                <a:cs typeface="华文新魏" charset="0"/>
              </a:rPr>
              <a:t>已分配</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未分配</a:t>
            </a:r>
            <a:endParaRPr lang="en-US" altLang="zh-CN" dirty="0">
              <a:latin typeface="华文新魏" charset="0"/>
              <a:ea typeface="华文新魏" charset="0"/>
              <a:cs typeface="华文新魏" charset="0"/>
            </a:endParaRPr>
          </a:p>
          <a:p>
            <a:pPr lvl="2" algn="just" eaLnBrk="1" hangingPunct="1"/>
            <a:r>
              <a:rPr lang="zh-CN" altLang="en-US" dirty="0">
                <a:latin typeface="华文新魏" charset="0"/>
                <a:ea typeface="华文新魏" charset="0"/>
                <a:cs typeface="华文新魏" charset="0"/>
              </a:rPr>
              <a:t>好</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坏</a:t>
            </a:r>
          </a:p>
          <a:p>
            <a:endParaRPr kumimoji="1" lang="zh-CN" altLang="en-US" dirty="0"/>
          </a:p>
        </p:txBody>
      </p:sp>
      <p:sp>
        <p:nvSpPr>
          <p:cNvPr id="7"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84</a:t>
            </a:fld>
            <a:endParaRPr lang="en-US" altLang="zh-CN" dirty="0"/>
          </a:p>
        </p:txBody>
      </p:sp>
    </p:spTree>
    <p:extLst>
      <p:ext uri="{BB962C8B-B14F-4D97-AF65-F5344CB8AC3E}">
        <p14:creationId xmlns:p14="http://schemas.microsoft.com/office/powerpoint/2010/main" val="1544507378"/>
      </p:ext>
    </p:extLst>
  </p:cSld>
  <p:clrMapOvr>
    <a:masterClrMapping/>
  </p:clrMapOvr>
  <p:transition spd="slow">
    <p:wip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latin typeface="华文新魏" charset="0"/>
                <a:ea typeface="华文新魏" charset="0"/>
                <a:cs typeface="华文新魏" charset="0"/>
              </a:rPr>
              <a:t>I/O</a:t>
            </a:r>
            <a:r>
              <a:rPr lang="zh-CN" altLang="en-US" dirty="0">
                <a:latin typeface="华文新魏" charset="0"/>
                <a:ea typeface="华文新魏" charset="0"/>
                <a:cs typeface="华文新魏" charset="0"/>
              </a:rPr>
              <a:t>设备分配的实现</a:t>
            </a:r>
            <a:endParaRPr kumimoji="1" lang="zh-CN" altLang="en-US" dirty="0"/>
          </a:p>
        </p:txBody>
      </p:sp>
      <p:sp>
        <p:nvSpPr>
          <p:cNvPr id="4" name="内容占位符 3"/>
          <p:cNvSpPr>
            <a:spLocks noGrp="1"/>
          </p:cNvSpPr>
          <p:nvPr>
            <p:ph idx="1"/>
          </p:nvPr>
        </p:nvSpPr>
        <p:spPr/>
        <p:txBody>
          <a:bodyPr/>
          <a:lstStyle/>
          <a:p>
            <a:pPr algn="just" eaLnBrk="1" hangingPunct="1"/>
            <a:r>
              <a:rPr lang="zh-CN" altLang="en-US" dirty="0">
                <a:solidFill>
                  <a:srgbClr val="FF0000"/>
                </a:solidFill>
                <a:latin typeface="华文新魏" charset="0"/>
                <a:ea typeface="华文新魏" charset="0"/>
                <a:cs typeface="华文新魏" charset="0"/>
              </a:rPr>
              <a:t>通道结构系统</a:t>
            </a:r>
            <a:r>
              <a:rPr lang="zh-CN" altLang="zh-CN" dirty="0"/>
              <a:t>需要对</a:t>
            </a:r>
            <a:r>
              <a:rPr lang="zh-CN" altLang="zh-CN" dirty="0">
                <a:solidFill>
                  <a:srgbClr val="0000FF"/>
                </a:solidFill>
              </a:rPr>
              <a:t>通道</a:t>
            </a:r>
            <a:r>
              <a:rPr lang="zh-CN" altLang="zh-CN" dirty="0"/>
              <a:t>、</a:t>
            </a:r>
            <a:r>
              <a:rPr lang="zh-CN" altLang="zh-CN" dirty="0">
                <a:solidFill>
                  <a:srgbClr val="0000FF"/>
                </a:solidFill>
              </a:rPr>
              <a:t>控制器</a:t>
            </a:r>
            <a:r>
              <a:rPr lang="zh-CN" altLang="zh-CN" dirty="0"/>
              <a:t>和</a:t>
            </a:r>
            <a:r>
              <a:rPr lang="zh-CN" altLang="zh-CN" dirty="0">
                <a:solidFill>
                  <a:srgbClr val="0000FF"/>
                </a:solidFill>
              </a:rPr>
              <a:t>每台物理设备</a:t>
            </a:r>
            <a:r>
              <a:rPr lang="zh-CN" altLang="zh-CN" dirty="0"/>
              <a:t>进行管理和控制</a:t>
            </a:r>
            <a:r>
              <a:rPr lang="zh-CN" altLang="en-US" dirty="0"/>
              <a:t>，</a:t>
            </a:r>
            <a:r>
              <a:rPr lang="zh-CN" altLang="en-US" dirty="0">
                <a:latin typeface="华文新魏" charset="0"/>
                <a:ea typeface="华文新魏" charset="0"/>
                <a:cs typeface="华文新魏" charset="0"/>
              </a:rPr>
              <a:t>设备分配的数据结构包括</a:t>
            </a:r>
            <a:endParaRPr lang="en-US" altLang="zh-CN" dirty="0">
              <a:latin typeface="华文新魏" charset="0"/>
              <a:ea typeface="华文新魏" charset="0"/>
              <a:cs typeface="华文新魏" charset="0"/>
            </a:endParaRPr>
          </a:p>
          <a:p>
            <a:pPr lvl="1" algn="just" eaLnBrk="1" hangingPunct="1"/>
            <a:r>
              <a:rPr lang="zh-CN" altLang="en-US" dirty="0">
                <a:solidFill>
                  <a:srgbClr val="0000FF"/>
                </a:solidFill>
                <a:latin typeface="华文新魏" charset="0"/>
                <a:ea typeface="华文新魏" charset="0"/>
                <a:cs typeface="华文新魏" charset="0"/>
              </a:rPr>
              <a:t>系统设备表</a:t>
            </a:r>
            <a:r>
              <a:rPr lang="zh-CN" altLang="en-US" dirty="0">
                <a:latin typeface="华文新魏" charset="0"/>
                <a:ea typeface="华文新魏" charset="0"/>
                <a:cs typeface="华文新魏" charset="0"/>
              </a:rPr>
              <a:t>、</a:t>
            </a:r>
            <a:r>
              <a:rPr lang="zh-CN" altLang="en-US" dirty="0">
                <a:solidFill>
                  <a:srgbClr val="0000FF"/>
                </a:solidFill>
                <a:latin typeface="华文新魏" charset="0"/>
                <a:ea typeface="华文新魏" charset="0"/>
                <a:cs typeface="华文新魏" charset="0"/>
              </a:rPr>
              <a:t>通道控制表</a:t>
            </a:r>
            <a:r>
              <a:rPr lang="zh-CN" altLang="en-US" dirty="0">
                <a:latin typeface="华文新魏" charset="0"/>
                <a:ea typeface="华文新魏" charset="0"/>
                <a:cs typeface="华文新魏" charset="0"/>
              </a:rPr>
              <a:t>、</a:t>
            </a:r>
            <a:r>
              <a:rPr lang="zh-CN" altLang="en-US" dirty="0">
                <a:solidFill>
                  <a:srgbClr val="0000FF"/>
                </a:solidFill>
                <a:latin typeface="华文新魏" charset="0"/>
                <a:ea typeface="华文新魏" charset="0"/>
                <a:cs typeface="华文新魏" charset="0"/>
              </a:rPr>
              <a:t>控制器控制表</a:t>
            </a:r>
            <a:r>
              <a:rPr lang="zh-CN" altLang="en-US" dirty="0">
                <a:latin typeface="华文新魏" charset="0"/>
                <a:ea typeface="华文新魏" charset="0"/>
                <a:cs typeface="华文新魏" charset="0"/>
              </a:rPr>
              <a:t>和</a:t>
            </a:r>
            <a:r>
              <a:rPr lang="zh-CN" altLang="en-US" dirty="0">
                <a:solidFill>
                  <a:srgbClr val="0000FF"/>
                </a:solidFill>
                <a:latin typeface="华文新魏" charset="0"/>
                <a:ea typeface="华文新魏" charset="0"/>
                <a:cs typeface="华文新魏" charset="0"/>
              </a:rPr>
              <a:t>设备控制表</a:t>
            </a:r>
          </a:p>
          <a:p>
            <a:pPr lvl="2" algn="just" eaLnBrk="1" hangingPunct="1"/>
            <a:r>
              <a:rPr lang="zh-CN" altLang="en-US" dirty="0">
                <a:latin typeface="华文新魏" charset="0"/>
                <a:ea typeface="华文新魏" charset="0"/>
                <a:cs typeface="华文新魏" charset="0"/>
              </a:rPr>
              <a:t>整个系统建立一张</a:t>
            </a:r>
            <a:r>
              <a:rPr lang="zh-CN" altLang="en-US" dirty="0">
                <a:solidFill>
                  <a:srgbClr val="FF0000"/>
                </a:solidFill>
                <a:latin typeface="华文新魏" charset="0"/>
                <a:ea typeface="华文新魏" charset="0"/>
                <a:cs typeface="华文新魏" charset="0"/>
              </a:rPr>
              <a:t>系统设备表</a:t>
            </a:r>
            <a:r>
              <a:rPr lang="zh-CN" altLang="en-US" dirty="0">
                <a:latin typeface="华文新魏" charset="0"/>
                <a:ea typeface="华文新魏" charset="0"/>
                <a:cs typeface="华文新魏" charset="0"/>
              </a:rPr>
              <a:t>，记录配置在系统中的所有物理设备的情况</a:t>
            </a:r>
          </a:p>
          <a:p>
            <a:pPr lvl="2" algn="just" eaLnBrk="1" hangingPunct="1"/>
            <a:r>
              <a:rPr lang="zh-CN" altLang="en-US" dirty="0">
                <a:solidFill>
                  <a:srgbClr val="FF0000"/>
                </a:solidFill>
                <a:latin typeface="华文新魏" charset="0"/>
                <a:ea typeface="华文新魏" charset="0"/>
                <a:cs typeface="华文新魏" charset="0"/>
              </a:rPr>
              <a:t>每个通道、控制器、设备各设置一张表</a:t>
            </a:r>
            <a:r>
              <a:rPr lang="zh-CN" altLang="en-US" dirty="0">
                <a:latin typeface="华文新魏" charset="0"/>
                <a:ea typeface="华文新魏" charset="0"/>
                <a:cs typeface="华文新魏" charset="0"/>
              </a:rPr>
              <a:t>，记录各自的</a:t>
            </a:r>
            <a:endParaRPr lang="en-US" altLang="zh-CN" dirty="0">
              <a:latin typeface="华文新魏" charset="0"/>
              <a:ea typeface="华文新魏" charset="0"/>
              <a:cs typeface="华文新魏" charset="0"/>
            </a:endParaRPr>
          </a:p>
          <a:p>
            <a:pPr lvl="3" algn="just" eaLnBrk="1" hangingPunct="1"/>
            <a:r>
              <a:rPr lang="zh-CN" altLang="en-US" dirty="0">
                <a:latin typeface="华文新魏" charset="0"/>
                <a:ea typeface="华文新魏" charset="0"/>
                <a:cs typeface="华文新魏" charset="0"/>
              </a:rPr>
              <a:t>地址</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标识符</a:t>
            </a:r>
            <a:r>
              <a:rPr lang="en-US" altLang="zh-CN" dirty="0">
                <a:latin typeface="华文新魏" charset="0"/>
                <a:ea typeface="华文新魏" charset="0"/>
                <a:cs typeface="华文新魏" charset="0"/>
              </a:rPr>
              <a:t>)</a:t>
            </a:r>
          </a:p>
          <a:p>
            <a:pPr lvl="3" algn="just" eaLnBrk="1" hangingPunct="1"/>
            <a:r>
              <a:rPr lang="zh-CN" altLang="en-US" dirty="0">
                <a:latin typeface="华文新魏" charset="0"/>
                <a:ea typeface="华文新魏" charset="0"/>
                <a:cs typeface="华文新魏" charset="0"/>
              </a:rPr>
              <a:t>状态</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忙</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闲</a:t>
            </a:r>
            <a:r>
              <a:rPr lang="en-US" altLang="zh-CN" dirty="0">
                <a:latin typeface="华文新魏" charset="0"/>
                <a:ea typeface="华文新魏" charset="0"/>
                <a:cs typeface="华文新魏" charset="0"/>
              </a:rPr>
              <a:t>)</a:t>
            </a:r>
          </a:p>
          <a:p>
            <a:pPr lvl="3" algn="just" eaLnBrk="1" hangingPunct="1"/>
            <a:r>
              <a:rPr lang="zh-CN" altLang="en-US" dirty="0">
                <a:latin typeface="华文新魏" charset="0"/>
                <a:ea typeface="华文新魏" charset="0"/>
                <a:cs typeface="华文新魏" charset="0"/>
              </a:rPr>
              <a:t>等待获得此部件的</a:t>
            </a:r>
            <a:r>
              <a:rPr lang="zh-CN" altLang="en-US" dirty="0">
                <a:solidFill>
                  <a:srgbClr val="0000FF"/>
                </a:solidFill>
                <a:latin typeface="华文新魏" charset="0"/>
                <a:ea typeface="华文新魏" charset="0"/>
                <a:cs typeface="华文新魏" charset="0"/>
              </a:rPr>
              <a:t>进程队列指针</a:t>
            </a:r>
            <a:endParaRPr lang="en-US" altLang="zh-CN" dirty="0">
              <a:solidFill>
                <a:srgbClr val="0000FF"/>
              </a:solidFill>
              <a:latin typeface="华文新魏" charset="0"/>
              <a:ea typeface="华文新魏" charset="0"/>
              <a:cs typeface="华文新魏" charset="0"/>
            </a:endParaRPr>
          </a:p>
          <a:p>
            <a:pPr lvl="3" algn="just" eaLnBrk="1" hangingPunct="1"/>
            <a:r>
              <a:rPr lang="zh-CN" altLang="en-US" dirty="0">
                <a:latin typeface="华文新魏" charset="0"/>
                <a:ea typeface="华文新魏" charset="0"/>
                <a:cs typeface="华文新魏" charset="0"/>
              </a:rPr>
              <a:t>一次</a:t>
            </a:r>
            <a:r>
              <a:rPr lang="zh-CN" altLang="en-US" dirty="0">
                <a:solidFill>
                  <a:srgbClr val="0000FF"/>
                </a:solidFill>
                <a:latin typeface="华文新魏" charset="0"/>
                <a:ea typeface="华文新魏" charset="0"/>
                <a:cs typeface="华文新魏" charset="0"/>
              </a:rPr>
              <a:t>分配后相互勾链的指针</a:t>
            </a:r>
            <a:r>
              <a:rPr lang="zh-CN" altLang="en-US" dirty="0">
                <a:latin typeface="华文新魏" charset="0"/>
                <a:ea typeface="华文新魏" charset="0"/>
                <a:cs typeface="华文新魏" charset="0"/>
              </a:rPr>
              <a:t>，以备分配和执行</a:t>
            </a:r>
            <a:r>
              <a:rPr lang="en-US" altLang="zh-CN" dirty="0">
                <a:latin typeface="华文新魏" charset="0"/>
                <a:ea typeface="华文新魏" charset="0"/>
                <a:cs typeface="华文新魏" charset="0"/>
              </a:rPr>
              <a:t>I/O</a:t>
            </a:r>
            <a:r>
              <a:rPr lang="zh-CN" altLang="en-US" dirty="0">
                <a:latin typeface="华文新魏" charset="0"/>
                <a:ea typeface="华文新魏" charset="0"/>
                <a:cs typeface="华文新魏" charset="0"/>
              </a:rPr>
              <a:t>时使用</a:t>
            </a:r>
          </a:p>
          <a:p>
            <a:endParaRPr kumimoji="1" lang="zh-CN" altLang="en-US" dirty="0"/>
          </a:p>
        </p:txBody>
      </p:sp>
      <p:sp>
        <p:nvSpPr>
          <p:cNvPr id="7"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85</a:t>
            </a:fld>
            <a:endParaRPr lang="en-US" altLang="zh-CN" dirty="0"/>
          </a:p>
        </p:txBody>
      </p:sp>
    </p:spTree>
    <p:extLst>
      <p:ext uri="{BB962C8B-B14F-4D97-AF65-F5344CB8AC3E}">
        <p14:creationId xmlns:p14="http://schemas.microsoft.com/office/powerpoint/2010/main" val="753788150"/>
      </p:ext>
    </p:extLst>
  </p:cSld>
  <p:clrMapOvr>
    <a:masterClrMapping/>
  </p:clrMapOvr>
  <p:transition spd="slow">
    <p:wip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5154" name="Rectangle 2"/>
          <p:cNvSpPr>
            <a:spLocks noGrp="1" noChangeArrowheads="1"/>
          </p:cNvSpPr>
          <p:nvPr>
            <p:ph type="title"/>
          </p:nvPr>
        </p:nvSpPr>
        <p:spPr/>
        <p:txBody>
          <a:bodyPr/>
          <a:lstStyle/>
          <a:p>
            <a:r>
              <a:rPr lang="zh-CN" altLang="en-US" dirty="0"/>
              <a:t>内容提要</a:t>
            </a:r>
          </a:p>
        </p:txBody>
      </p:sp>
      <p:sp>
        <p:nvSpPr>
          <p:cNvPr id="945155" name="Rectangle 3"/>
          <p:cNvSpPr>
            <a:spLocks noGrp="1" noChangeArrowheads="1"/>
          </p:cNvSpPr>
          <p:nvPr>
            <p:ph type="body" idx="1"/>
          </p:nvPr>
        </p:nvSpPr>
        <p:spPr>
          <a:xfrm>
            <a:off x="179512" y="1201667"/>
            <a:ext cx="8919014" cy="5589587"/>
          </a:xfrm>
        </p:spPr>
        <p:txBody>
          <a:bodyPr/>
          <a:lstStyle/>
          <a:p>
            <a:pPr eaLnBrk="1" hangingPunct="1"/>
            <a:r>
              <a:rPr lang="en-US" altLang="zh-CN" dirty="0">
                <a:latin typeface="华文新魏" charset="0"/>
                <a:ea typeface="华文新魏" charset="0"/>
                <a:cs typeface="华文新魏" charset="0"/>
              </a:rPr>
              <a:t>I/O</a:t>
            </a:r>
            <a:r>
              <a:rPr lang="zh-CN" altLang="en-US" dirty="0">
                <a:latin typeface="华文新魏" charset="0"/>
                <a:ea typeface="华文新魏" charset="0"/>
                <a:cs typeface="华文新魏" charset="0"/>
              </a:rPr>
              <a:t>硬件原理 </a:t>
            </a:r>
            <a:endParaRPr lang="en-US" altLang="zh-CN" dirty="0">
              <a:latin typeface="华文新魏" charset="0"/>
              <a:ea typeface="华文新魏" charset="0"/>
              <a:cs typeface="华文新魏" charset="0"/>
            </a:endParaRPr>
          </a:p>
          <a:p>
            <a:pPr eaLnBrk="1" hangingPunct="1"/>
            <a:r>
              <a:rPr lang="en-US" altLang="zh-CN" dirty="0">
                <a:latin typeface="华文新魏" charset="0"/>
                <a:ea typeface="华文新魏" charset="0"/>
                <a:cs typeface="华文新魏" charset="0"/>
              </a:rPr>
              <a:t>I/O</a:t>
            </a:r>
            <a:r>
              <a:rPr lang="zh-CN" altLang="zh-CN" dirty="0">
                <a:latin typeface="华文新魏" charset="0"/>
                <a:ea typeface="华文新魏" charset="0"/>
                <a:cs typeface="华文新魏" charset="0"/>
              </a:rPr>
              <a:t>软件原理 </a:t>
            </a:r>
            <a:r>
              <a:rPr lang="zh-CN" altLang="en-US" dirty="0">
                <a:latin typeface="华文新魏" charset="0"/>
                <a:ea typeface="华文新魏" charset="0"/>
                <a:cs typeface="华文新魏" charset="0"/>
              </a:rPr>
              <a:t> </a:t>
            </a:r>
            <a:endParaRPr lang="en-US" altLang="zh-CN" dirty="0">
              <a:latin typeface="华文新魏" charset="0"/>
              <a:ea typeface="华文新魏" charset="0"/>
              <a:cs typeface="华文新魏" charset="0"/>
            </a:endParaRPr>
          </a:p>
          <a:p>
            <a:pPr eaLnBrk="1" hangingPunct="1"/>
            <a:r>
              <a:rPr lang="zh-CN" altLang="en-US" dirty="0">
                <a:latin typeface="华文新魏" charset="0"/>
                <a:ea typeface="华文新魏" charset="0"/>
                <a:cs typeface="华文新魏" charset="0"/>
              </a:rPr>
              <a:t>缓冲技术</a:t>
            </a:r>
            <a:endParaRPr lang="en-US" altLang="zh-CN" dirty="0">
              <a:latin typeface="华文新魏" charset="0"/>
              <a:ea typeface="华文新魏" charset="0"/>
              <a:cs typeface="华文新魏" charset="0"/>
            </a:endParaRPr>
          </a:p>
          <a:p>
            <a:pPr eaLnBrk="1" hangingPunct="1"/>
            <a:r>
              <a:rPr lang="zh-CN" altLang="en-US" dirty="0">
                <a:latin typeface="华文新魏" charset="0"/>
                <a:ea typeface="华文新魏" charset="0"/>
                <a:cs typeface="华文新魏" charset="0"/>
              </a:rPr>
              <a:t>驱动调度技术</a:t>
            </a:r>
            <a:endParaRPr lang="en-US" altLang="zh-CN" dirty="0">
              <a:latin typeface="华文新魏" charset="0"/>
              <a:ea typeface="华文新魏" charset="0"/>
              <a:cs typeface="华文新魏" charset="0"/>
            </a:endParaRPr>
          </a:p>
          <a:p>
            <a:pPr eaLnBrk="1" hangingPunct="1"/>
            <a:r>
              <a:rPr lang="zh-CN" altLang="en-US" dirty="0">
                <a:latin typeface="华文新魏" charset="0"/>
                <a:ea typeface="华文新魏" charset="0"/>
                <a:cs typeface="华文新魏" charset="0"/>
              </a:rPr>
              <a:t>设备分配</a:t>
            </a:r>
            <a:endParaRPr lang="en-US" altLang="zh-CN" dirty="0">
              <a:latin typeface="华文新魏" charset="0"/>
              <a:ea typeface="华文新魏" charset="0"/>
              <a:cs typeface="华文新魏" charset="0"/>
            </a:endParaRPr>
          </a:p>
          <a:p>
            <a:pPr eaLnBrk="1" hangingPunct="1"/>
            <a:r>
              <a:rPr lang="zh-CN" altLang="en-US" dirty="0">
                <a:solidFill>
                  <a:srgbClr val="FF0000"/>
                </a:solidFill>
                <a:latin typeface="华文新魏" charset="0"/>
                <a:ea typeface="华文新魏" charset="0"/>
                <a:cs typeface="华文新魏" charset="0"/>
              </a:rPr>
              <a:t>虚拟设备</a:t>
            </a:r>
            <a:endParaRPr lang="en-US" altLang="zh-CN" dirty="0">
              <a:solidFill>
                <a:srgbClr val="FF0000"/>
              </a:solidFill>
              <a:latin typeface="华文新魏" charset="0"/>
              <a:ea typeface="华文新魏" charset="0"/>
              <a:cs typeface="华文新魏" charset="0"/>
            </a:endParaRPr>
          </a:p>
          <a:p>
            <a:pPr lvl="1" eaLnBrk="1" hangingPunct="1"/>
            <a:r>
              <a:rPr lang="zh-CN" altLang="en-US" dirty="0">
                <a:solidFill>
                  <a:srgbClr val="0000FF"/>
                </a:solidFill>
                <a:latin typeface="华文新魏" charset="0"/>
                <a:ea typeface="华文新魏" charset="0"/>
                <a:cs typeface="华文新魏" charset="0"/>
              </a:rPr>
              <a:t>引入背景</a:t>
            </a:r>
          </a:p>
          <a:p>
            <a:pPr lvl="1" eaLnBrk="1" hangingPunct="1"/>
            <a:r>
              <a:rPr lang="en-US" altLang="zh-CN" dirty="0">
                <a:solidFill>
                  <a:srgbClr val="0000FF"/>
                </a:solidFill>
                <a:latin typeface="华文新魏" charset="0"/>
                <a:ea typeface="华文新魏" charset="0"/>
                <a:cs typeface="华文新魏" charset="0"/>
              </a:rPr>
              <a:t>SPOOLING</a:t>
            </a:r>
            <a:r>
              <a:rPr lang="zh-CN" altLang="en-US" dirty="0">
                <a:solidFill>
                  <a:srgbClr val="0000FF"/>
                </a:solidFill>
                <a:latin typeface="华文新魏" charset="0"/>
                <a:ea typeface="华文新魏" charset="0"/>
                <a:cs typeface="华文新魏" charset="0"/>
              </a:rPr>
              <a:t>设计和实现 </a:t>
            </a:r>
          </a:p>
          <a:p>
            <a:pPr lvl="1" eaLnBrk="1" hangingPunct="1"/>
            <a:r>
              <a:rPr lang="en-US" altLang="zh-CN" dirty="0">
                <a:solidFill>
                  <a:srgbClr val="0000FF"/>
                </a:solidFill>
                <a:latin typeface="华文新魏" charset="0"/>
                <a:ea typeface="华文新魏" charset="0"/>
                <a:cs typeface="华文新魏" charset="0"/>
              </a:rPr>
              <a:t>SPOOLING</a:t>
            </a:r>
            <a:r>
              <a:rPr lang="zh-CN" altLang="en-US" dirty="0">
                <a:solidFill>
                  <a:srgbClr val="0000FF"/>
                </a:solidFill>
                <a:latin typeface="华文新魏" charset="0"/>
                <a:ea typeface="华文新魏" charset="0"/>
                <a:cs typeface="华文新魏" charset="0"/>
              </a:rPr>
              <a:t>应用 </a:t>
            </a:r>
            <a:endParaRPr lang="en-US" altLang="zh-CN" dirty="0">
              <a:solidFill>
                <a:srgbClr val="0000FF"/>
              </a:solidFill>
              <a:latin typeface="华文新魏" charset="0"/>
              <a:ea typeface="华文新魏" charset="0"/>
              <a:cs typeface="华文新魏" charset="0"/>
            </a:endParaRPr>
          </a:p>
          <a:p>
            <a:pPr eaLnBrk="1" hangingPunct="1"/>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设备管理</a:t>
            </a:r>
          </a:p>
        </p:txBody>
      </p:sp>
      <p:sp>
        <p:nvSpPr>
          <p:cNvPr id="5" name="灯片编号占位符 3"/>
          <p:cNvSpPr txBox="1">
            <a:spLocks/>
          </p:cNvSpPr>
          <p:nvPr/>
        </p:nvSpPr>
        <p:spPr>
          <a:xfrm>
            <a:off x="8594104" y="6428184"/>
            <a:ext cx="586408" cy="457200"/>
          </a:xfrm>
          <a:prstGeom prst="rect">
            <a:avLst/>
          </a:prstGeom>
        </p:spPr>
        <p:txBody>
          <a:bodyPr/>
          <a:lstStyle>
            <a:defPPr>
              <a:defRPr lang="zh-CN"/>
            </a:defPPr>
            <a:lvl1pPr algn="ctr" rtl="0" fontAlgn="base">
              <a:spcBef>
                <a:spcPct val="0"/>
              </a:spcBef>
              <a:spcAft>
                <a:spcPct val="0"/>
              </a:spcAft>
              <a:defRPr b="1" kern="1200">
                <a:solidFill>
                  <a:srgbClr val="0000CC"/>
                </a:solidFill>
                <a:latin typeface="Times New Roman" pitchFamily="18" charset="0"/>
                <a:ea typeface="宋体" pitchFamily="2" charset="-122"/>
                <a:cs typeface="Times New Roman" pitchFamily="18" charset="0"/>
              </a:defRPr>
            </a:lvl1pPr>
            <a:lvl2pPr marL="457200" algn="ctr"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a:lstStyle>
          <a:p>
            <a:fld id="{0AB11684-9828-47C5-9468-249943CD0552}" type="slidenum">
              <a:rPr lang="en-US" altLang="zh-CN" smtClean="0"/>
              <a:pPr/>
              <a:t>86</a:t>
            </a:fld>
            <a:endParaRPr lang="en-US" altLang="zh-CN" dirty="0"/>
          </a:p>
        </p:txBody>
      </p:sp>
    </p:spTree>
    <p:extLst>
      <p:ext uri="{BB962C8B-B14F-4D97-AF65-F5344CB8AC3E}">
        <p14:creationId xmlns:p14="http://schemas.microsoft.com/office/powerpoint/2010/main" val="363001919"/>
      </p:ext>
    </p:extLst>
  </p:cSld>
  <p:clrMapOvr>
    <a:masterClrMapping/>
  </p:clrMapOvr>
  <p:transition spd="slow">
    <p:wip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引入背景 </a:t>
            </a:r>
            <a:endParaRPr kumimoji="1" lang="zh-CN" altLang="en-US" dirty="0"/>
          </a:p>
        </p:txBody>
      </p:sp>
      <p:sp>
        <p:nvSpPr>
          <p:cNvPr id="3" name="内容占位符 2"/>
          <p:cNvSpPr>
            <a:spLocks noGrp="1"/>
          </p:cNvSpPr>
          <p:nvPr>
            <p:ph idx="1"/>
          </p:nvPr>
        </p:nvSpPr>
        <p:spPr>
          <a:xfrm>
            <a:off x="179512" y="1196752"/>
            <a:ext cx="8856984" cy="5231432"/>
          </a:xfrm>
        </p:spPr>
        <p:txBody>
          <a:bodyPr/>
          <a:lstStyle/>
          <a:p>
            <a:pPr eaLnBrk="1" hangingPunct="1"/>
            <a:r>
              <a:rPr lang="zh-CN" altLang="en-US" dirty="0">
                <a:latin typeface="华文新魏"/>
                <a:cs typeface="华文新魏"/>
              </a:rPr>
              <a:t>静态分配方式不利于提高系统效率 </a:t>
            </a:r>
            <a:endParaRPr lang="en-US" altLang="zh-CN" dirty="0">
              <a:latin typeface="华文新魏"/>
              <a:cs typeface="华文新魏"/>
            </a:endParaRPr>
          </a:p>
          <a:p>
            <a:pPr lvl="1" eaLnBrk="1" hangingPunct="1"/>
            <a:r>
              <a:rPr lang="zh-CN" altLang="zh-CN" dirty="0"/>
              <a:t>设备在作业执行期间，部分时间在工作，其余时间空闲</a:t>
            </a:r>
            <a:endParaRPr lang="en-US" altLang="zh-CN" dirty="0"/>
          </a:p>
          <a:p>
            <a:pPr lvl="1" eaLnBrk="1" hangingPunct="1"/>
            <a:r>
              <a:rPr lang="zh-CN" altLang="zh-CN" dirty="0"/>
              <a:t>设备被分配出去以后，</a:t>
            </a:r>
            <a:r>
              <a:rPr lang="zh-CN" altLang="en-US" dirty="0"/>
              <a:t>新的</a:t>
            </a:r>
            <a:r>
              <a:rPr lang="zh-CN" altLang="zh-CN" dirty="0"/>
              <a:t>设备</a:t>
            </a:r>
            <a:r>
              <a:rPr lang="zh-CN" altLang="en-US" dirty="0"/>
              <a:t>申请会</a:t>
            </a:r>
            <a:r>
              <a:rPr lang="zh-CN" altLang="zh-CN" dirty="0"/>
              <a:t>被拒绝接受 </a:t>
            </a:r>
            <a:endParaRPr lang="zh-CN" altLang="en-US" dirty="0"/>
          </a:p>
          <a:p>
            <a:pPr eaLnBrk="1" hangingPunct="1"/>
            <a:r>
              <a:rPr lang="zh-CN" altLang="en-US" dirty="0">
                <a:latin typeface="华文新魏"/>
                <a:cs typeface="华文新魏"/>
              </a:rPr>
              <a:t>解决思路</a:t>
            </a:r>
            <a:endParaRPr lang="en-US" altLang="zh-CN" dirty="0">
              <a:latin typeface="华文新魏"/>
              <a:cs typeface="华文新魏"/>
            </a:endParaRPr>
          </a:p>
          <a:p>
            <a:pPr lvl="1" eaLnBrk="1" hangingPunct="1"/>
            <a:r>
              <a:rPr lang="zh-CN" altLang="en-US" dirty="0">
                <a:solidFill>
                  <a:srgbClr val="FF0000"/>
                </a:solidFill>
              </a:rPr>
              <a:t>让</a:t>
            </a:r>
            <a:r>
              <a:rPr lang="zh-CN" altLang="zh-CN" dirty="0">
                <a:solidFill>
                  <a:srgbClr val="FF0000"/>
                </a:solidFill>
              </a:rPr>
              <a:t>处理器执行计算的同时</a:t>
            </a:r>
            <a:r>
              <a:rPr lang="zh-CN" altLang="en-US" dirty="0">
                <a:solidFill>
                  <a:srgbClr val="FF0000"/>
                </a:solidFill>
              </a:rPr>
              <a:t>，</a:t>
            </a:r>
            <a:r>
              <a:rPr lang="zh-CN" altLang="zh-CN" dirty="0">
                <a:solidFill>
                  <a:srgbClr val="FF0000"/>
                </a:solidFill>
              </a:rPr>
              <a:t>进行联机外部设备操作</a:t>
            </a:r>
            <a:endParaRPr lang="en-US" altLang="zh-CN" dirty="0">
              <a:solidFill>
                <a:srgbClr val="FF0000"/>
              </a:solidFill>
            </a:endParaRPr>
          </a:p>
          <a:p>
            <a:pPr lvl="2" eaLnBrk="1" hangingPunct="1"/>
            <a:r>
              <a:rPr lang="zh-CN" altLang="zh-CN" dirty="0">
                <a:solidFill>
                  <a:srgbClr val="FF0000"/>
                </a:solidFill>
                <a:latin typeface="华文新魏"/>
                <a:ea typeface="华文新魏"/>
                <a:cs typeface="华文新魏"/>
              </a:rPr>
              <a:t>预输入</a:t>
            </a:r>
            <a:r>
              <a:rPr lang="zh-CN" altLang="en-US" dirty="0">
                <a:latin typeface="华文新魏"/>
                <a:ea typeface="华文新魏"/>
                <a:cs typeface="华文新魏"/>
              </a:rPr>
              <a:t>：</a:t>
            </a:r>
            <a:r>
              <a:rPr lang="zh-CN" altLang="zh-CN" dirty="0">
                <a:latin typeface="华文新魏"/>
                <a:ea typeface="华文新魏"/>
                <a:cs typeface="华文新魏"/>
              </a:rPr>
              <a:t>操作系统将一批作业从输入设备上预先输入至</a:t>
            </a:r>
            <a:r>
              <a:rPr lang="zh-CN" altLang="zh-CN" dirty="0">
                <a:solidFill>
                  <a:srgbClr val="0000FF"/>
                </a:solidFill>
                <a:latin typeface="华文新魏"/>
                <a:ea typeface="华文新魏"/>
                <a:cs typeface="华文新魏"/>
              </a:rPr>
              <a:t>磁盘的输入缓冲区</a:t>
            </a:r>
            <a:r>
              <a:rPr lang="zh-CN" altLang="zh-CN" dirty="0">
                <a:latin typeface="华文新魏"/>
                <a:ea typeface="华文新魏"/>
                <a:cs typeface="华文新魏"/>
              </a:rPr>
              <a:t>中暂存 </a:t>
            </a:r>
            <a:endParaRPr lang="en-US" altLang="zh-CN" dirty="0">
              <a:latin typeface="华文新魏"/>
              <a:ea typeface="华文新魏"/>
              <a:cs typeface="华文新魏"/>
            </a:endParaRPr>
          </a:p>
          <a:p>
            <a:pPr lvl="3" eaLnBrk="1" hangingPunct="1"/>
            <a:r>
              <a:rPr lang="zh-CN" altLang="zh-CN" dirty="0">
                <a:solidFill>
                  <a:srgbClr val="0000FF"/>
                </a:solidFill>
                <a:latin typeface="华文新魏"/>
                <a:ea typeface="华文新魏"/>
                <a:cs typeface="华文新魏"/>
              </a:rPr>
              <a:t>作业调度程序</a:t>
            </a:r>
            <a:r>
              <a:rPr lang="zh-CN" altLang="zh-CN" dirty="0">
                <a:latin typeface="华文新魏"/>
                <a:ea typeface="华文新魏"/>
                <a:cs typeface="华文新魏"/>
              </a:rPr>
              <a:t>调度作业执行，</a:t>
            </a:r>
            <a:r>
              <a:rPr lang="zh-CN" altLang="zh-CN" dirty="0">
                <a:solidFill>
                  <a:srgbClr val="FF0000"/>
                </a:solidFill>
                <a:latin typeface="华文新魏"/>
                <a:ea typeface="华文新魏"/>
                <a:cs typeface="华文新魏"/>
              </a:rPr>
              <a:t>作业使用数据时不必再启动输入设备</a:t>
            </a:r>
            <a:r>
              <a:rPr lang="zh-CN" altLang="zh-CN" dirty="0">
                <a:latin typeface="华文新魏"/>
                <a:ea typeface="华文新魏"/>
                <a:cs typeface="华文新魏"/>
              </a:rPr>
              <a:t>，只要从磁盘的输入缓冲区中读入  </a:t>
            </a:r>
            <a:endParaRPr lang="en-US" altLang="zh-CN" dirty="0">
              <a:latin typeface="华文新魏"/>
              <a:ea typeface="华文新魏"/>
              <a:cs typeface="华文新魏"/>
            </a:endParaRPr>
          </a:p>
          <a:p>
            <a:pPr lvl="3" eaLnBrk="1" hangingPunct="1"/>
            <a:r>
              <a:rPr lang="zh-CN" altLang="zh-CN" dirty="0">
                <a:latin typeface="华文新魏"/>
                <a:ea typeface="华文新魏"/>
                <a:cs typeface="华文新魏"/>
              </a:rPr>
              <a:t>作业执行过程中</a:t>
            </a:r>
            <a:r>
              <a:rPr lang="zh-CN" altLang="zh-CN" dirty="0">
                <a:solidFill>
                  <a:srgbClr val="FF0000"/>
                </a:solidFill>
                <a:latin typeface="华文新魏"/>
                <a:ea typeface="华文新魏"/>
                <a:cs typeface="华文新魏"/>
              </a:rPr>
              <a:t>不必直接启动输出设备</a:t>
            </a:r>
            <a:r>
              <a:rPr lang="zh-CN" altLang="zh-CN" dirty="0">
                <a:latin typeface="华文新魏"/>
                <a:ea typeface="华文新魏"/>
                <a:cs typeface="华文新魏"/>
              </a:rPr>
              <a:t>，只要将作业的输出数据暂时保存到</a:t>
            </a:r>
            <a:r>
              <a:rPr lang="zh-CN" altLang="zh-CN" dirty="0">
                <a:solidFill>
                  <a:srgbClr val="0000FF"/>
                </a:solidFill>
                <a:latin typeface="华文新魏"/>
                <a:ea typeface="华文新魏"/>
                <a:cs typeface="华文新魏"/>
              </a:rPr>
              <a:t>磁盘</a:t>
            </a:r>
            <a:r>
              <a:rPr lang="zh-CN" altLang="en-US" dirty="0">
                <a:solidFill>
                  <a:srgbClr val="0000FF"/>
                </a:solidFill>
                <a:latin typeface="华文新魏"/>
                <a:ea typeface="华文新魏"/>
                <a:cs typeface="华文新魏"/>
              </a:rPr>
              <a:t>的输出缓冲区</a:t>
            </a:r>
            <a:r>
              <a:rPr lang="zh-CN" altLang="zh-CN" dirty="0">
                <a:latin typeface="华文新魏"/>
                <a:ea typeface="华文新魏"/>
                <a:cs typeface="华文新魏"/>
              </a:rPr>
              <a:t> </a:t>
            </a:r>
            <a:endParaRPr lang="en-US" altLang="zh-CN" dirty="0">
              <a:latin typeface="华文新魏"/>
              <a:ea typeface="华文新魏"/>
              <a:cs typeface="华文新魏"/>
            </a:endParaRPr>
          </a:p>
          <a:p>
            <a:pPr lvl="2" eaLnBrk="1" hangingPunct="1"/>
            <a:r>
              <a:rPr lang="zh-CN" altLang="zh-CN" dirty="0">
                <a:solidFill>
                  <a:srgbClr val="FF0000"/>
                </a:solidFill>
                <a:latin typeface="华文新魏"/>
                <a:ea typeface="华文新魏"/>
                <a:cs typeface="华文新魏"/>
              </a:rPr>
              <a:t>缓输出</a:t>
            </a:r>
            <a:r>
              <a:rPr lang="zh-CN" altLang="zh-CN" dirty="0">
                <a:latin typeface="华文新魏"/>
                <a:ea typeface="华文新魏"/>
                <a:cs typeface="华文新魏"/>
              </a:rPr>
              <a:t>：作业执行完毕后，由操作系统组织信息成批输出</a:t>
            </a:r>
            <a:endParaRPr lang="en-US" altLang="zh-CN" dirty="0">
              <a:latin typeface="华文新魏"/>
              <a:ea typeface="华文新魏"/>
              <a:cs typeface="华文新魏"/>
            </a:endParaRPr>
          </a:p>
          <a:p>
            <a:pPr eaLnBrk="1" hangingPunct="1"/>
            <a:r>
              <a:rPr kumimoji="1" lang="zh-CN" altLang="en-US" dirty="0">
                <a:latin typeface="华文新魏"/>
                <a:cs typeface="华文新魏"/>
              </a:rPr>
              <a:t>特点</a:t>
            </a:r>
            <a:endParaRPr kumimoji="1" lang="en-US" altLang="zh-CN" dirty="0">
              <a:latin typeface="华文新魏"/>
              <a:cs typeface="华文新魏"/>
            </a:endParaRPr>
          </a:p>
          <a:p>
            <a:pPr lvl="1" eaLnBrk="1" hangingPunct="1"/>
            <a:r>
              <a:rPr lang="zh-CN" altLang="zh-CN" dirty="0"/>
              <a:t>作业执行时需要</a:t>
            </a:r>
            <a:r>
              <a:rPr lang="en-US" altLang="zh-CN" dirty="0"/>
              <a:t>I/O</a:t>
            </a:r>
            <a:r>
              <a:rPr lang="zh-CN" altLang="zh-CN" dirty="0"/>
              <a:t>数据时不再和低速设备联系，而是与高速磁盘交互</a:t>
            </a:r>
            <a:r>
              <a:rPr lang="zh-CN" altLang="en-US" dirty="0"/>
              <a:t>，</a:t>
            </a:r>
            <a:r>
              <a:rPr lang="zh-CN" altLang="en-US" dirty="0">
                <a:solidFill>
                  <a:srgbClr val="FF0000"/>
                </a:solidFill>
              </a:rPr>
              <a:t>提高</a:t>
            </a:r>
            <a:r>
              <a:rPr lang="zh-CN" altLang="zh-CN" dirty="0">
                <a:solidFill>
                  <a:srgbClr val="FF0000"/>
                </a:solidFill>
              </a:rPr>
              <a:t>设备利用率，</a:t>
            </a:r>
            <a:r>
              <a:rPr lang="zh-CN" altLang="en-US" dirty="0">
                <a:solidFill>
                  <a:srgbClr val="FF0000"/>
                </a:solidFill>
              </a:rPr>
              <a:t>缩短</a:t>
            </a:r>
            <a:r>
              <a:rPr lang="zh-CN" altLang="zh-CN" dirty="0">
                <a:solidFill>
                  <a:srgbClr val="FF0000"/>
                </a:solidFill>
              </a:rPr>
              <a:t>作业运行时间</a:t>
            </a:r>
            <a:endParaRPr kumimoji="1" lang="zh-CN" altLang="en-US" dirty="0">
              <a:solidFill>
                <a:srgbClr val="FF0000"/>
              </a:solidFill>
            </a:endParaRPr>
          </a:p>
        </p:txBody>
      </p:sp>
      <p:sp>
        <p:nvSpPr>
          <p:cNvPr id="6"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87</a:t>
            </a:fld>
            <a:endParaRPr lang="en-US" altLang="zh-CN" dirty="0"/>
          </a:p>
        </p:txBody>
      </p:sp>
    </p:spTree>
    <p:extLst>
      <p:ext uri="{BB962C8B-B14F-4D97-AF65-F5344CB8AC3E}">
        <p14:creationId xmlns:p14="http://schemas.microsoft.com/office/powerpoint/2010/main" val="3266202888"/>
      </p:ext>
    </p:extLst>
  </p:cSld>
  <p:clrMapOvr>
    <a:masterClrMapping/>
  </p:clrMapOvr>
  <p:transition spd="slow">
    <p:wip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latin typeface="华文新魏" charset="0"/>
                <a:ea typeface="华文新魏" charset="0"/>
                <a:cs typeface="华文新魏" charset="0"/>
              </a:rPr>
              <a:t>SPOOLing</a:t>
            </a:r>
            <a:r>
              <a:rPr lang="zh-CN" altLang="en-US" dirty="0">
                <a:latin typeface="华文新魏" charset="0"/>
                <a:ea typeface="华文新魏" charset="0"/>
                <a:cs typeface="华文新魏" charset="0"/>
              </a:rPr>
              <a:t>设计和实现</a:t>
            </a:r>
            <a:endParaRPr kumimoji="1" lang="zh-CN" altLang="en-US" dirty="0"/>
          </a:p>
        </p:txBody>
      </p:sp>
      <p:sp>
        <p:nvSpPr>
          <p:cNvPr id="3" name="内容占位符 2"/>
          <p:cNvSpPr>
            <a:spLocks noGrp="1"/>
          </p:cNvSpPr>
          <p:nvPr>
            <p:ph idx="1"/>
          </p:nvPr>
        </p:nvSpPr>
        <p:spPr/>
        <p:txBody>
          <a:bodyPr/>
          <a:lstStyle/>
          <a:p>
            <a:pPr algn="just" eaLnBrk="1" hangingPunct="1"/>
            <a:r>
              <a:rPr lang="zh-CN" altLang="en-US" dirty="0">
                <a:solidFill>
                  <a:srgbClr val="0000FF"/>
                </a:solidFill>
                <a:latin typeface="Times New Roman" charset="0"/>
                <a:ea typeface="华文新魏" charset="0"/>
                <a:cs typeface="华文新魏" charset="0"/>
              </a:rPr>
              <a:t>输入井</a:t>
            </a:r>
            <a:r>
              <a:rPr lang="zh-CN" altLang="en-US" dirty="0">
                <a:latin typeface="Times New Roman" charset="0"/>
                <a:ea typeface="华文新魏" charset="0"/>
                <a:cs typeface="华文新魏" charset="0"/>
              </a:rPr>
              <a:t>和</a:t>
            </a:r>
            <a:r>
              <a:rPr lang="zh-CN" altLang="en-US" dirty="0">
                <a:solidFill>
                  <a:srgbClr val="0000FF"/>
                </a:solidFill>
                <a:latin typeface="Times New Roman" charset="0"/>
                <a:ea typeface="华文新魏" charset="0"/>
                <a:cs typeface="华文新魏" charset="0"/>
              </a:rPr>
              <a:t>输出井</a:t>
            </a:r>
            <a:endParaRPr lang="en-US" altLang="zh-CN" dirty="0">
              <a:solidFill>
                <a:srgbClr val="0000FF"/>
              </a:solidFill>
              <a:latin typeface="Times New Roman" charset="0"/>
              <a:ea typeface="华文新魏" charset="0"/>
              <a:cs typeface="华文新魏" charset="0"/>
            </a:endParaRPr>
          </a:p>
          <a:p>
            <a:pPr lvl="1" algn="just" eaLnBrk="1" hangingPunct="1"/>
            <a:r>
              <a:rPr lang="zh-CN" altLang="en-US" dirty="0">
                <a:latin typeface="华文新魏" charset="0"/>
                <a:ea typeface="华文新魏" charset="0"/>
                <a:cs typeface="华文新魏" charset="0"/>
              </a:rPr>
              <a:t>磁盘上用作缓冲的存储区域</a:t>
            </a:r>
            <a:endParaRPr lang="en-US" altLang="zh-CN" dirty="0">
              <a:latin typeface="华文新魏" charset="0"/>
              <a:ea typeface="华文新魏" charset="0"/>
              <a:cs typeface="华文新魏" charset="0"/>
            </a:endParaRPr>
          </a:p>
          <a:p>
            <a:pPr lvl="2" algn="just" eaLnBrk="1" hangingPunct="1"/>
            <a:r>
              <a:rPr lang="zh-CN" altLang="en-US" dirty="0">
                <a:latin typeface="华文新魏" charset="0"/>
                <a:ea typeface="华文新魏" charset="0"/>
                <a:cs typeface="华文新魏" charset="0"/>
              </a:rPr>
              <a:t>调节供求之间的矛盾，消除人工干预带来的损失</a:t>
            </a:r>
          </a:p>
          <a:p>
            <a:pPr algn="just" eaLnBrk="1" hangingPunct="1"/>
            <a:r>
              <a:rPr lang="zh-CN" altLang="en-US" dirty="0">
                <a:latin typeface="华文新魏" charset="0"/>
                <a:ea typeface="华文新魏" charset="0"/>
                <a:cs typeface="华文新魏" charset="0"/>
              </a:rPr>
              <a:t>预输入程序</a:t>
            </a:r>
            <a:endParaRPr lang="en-US" altLang="zh-CN" dirty="0">
              <a:latin typeface="华文新魏" charset="0"/>
              <a:ea typeface="华文新魏" charset="0"/>
              <a:cs typeface="华文新魏" charset="0"/>
            </a:endParaRPr>
          </a:p>
          <a:p>
            <a:pPr lvl="1" algn="just" eaLnBrk="1" hangingPunct="1"/>
            <a:r>
              <a:rPr lang="zh-CN" altLang="zh-CN" dirty="0"/>
              <a:t>控制信息</a:t>
            </a:r>
            <a:r>
              <a:rPr lang="zh-CN" altLang="zh-CN" dirty="0">
                <a:solidFill>
                  <a:srgbClr val="FF0000"/>
                </a:solidFill>
              </a:rPr>
              <a:t>从输入设备</a:t>
            </a:r>
            <a:r>
              <a:rPr lang="zh-CN" altLang="zh-CN" dirty="0">
                <a:solidFill>
                  <a:srgbClr val="0000FF"/>
                </a:solidFill>
              </a:rPr>
              <a:t>输入</a:t>
            </a:r>
            <a:r>
              <a:rPr lang="zh-CN" altLang="zh-CN" dirty="0">
                <a:solidFill>
                  <a:srgbClr val="FF0000"/>
                </a:solidFill>
              </a:rPr>
              <a:t>至输入井</a:t>
            </a:r>
            <a:r>
              <a:rPr lang="zh-CN" altLang="zh-CN" dirty="0"/>
              <a:t>，填写</a:t>
            </a:r>
            <a:r>
              <a:rPr lang="zh-CN" altLang="zh-CN" dirty="0">
                <a:solidFill>
                  <a:srgbClr val="0000FF"/>
                </a:solidFill>
              </a:rPr>
              <a:t>预输入表</a:t>
            </a:r>
            <a:r>
              <a:rPr lang="zh-CN" altLang="zh-CN" dirty="0"/>
              <a:t>以便作业执行过程可以随时找到其存放位置 </a:t>
            </a:r>
            <a:endParaRPr lang="zh-CN" altLang="en-US" dirty="0">
              <a:latin typeface="华文新魏" charset="0"/>
              <a:ea typeface="华文新魏" charset="0"/>
              <a:cs typeface="华文新魏" charset="0"/>
            </a:endParaRPr>
          </a:p>
          <a:p>
            <a:pPr algn="just" eaLnBrk="1" hangingPunct="1"/>
            <a:r>
              <a:rPr lang="zh-CN" altLang="en-US" dirty="0">
                <a:latin typeface="华文新魏" charset="0"/>
                <a:ea typeface="华文新魏" charset="0"/>
                <a:cs typeface="华文新魏" charset="0"/>
              </a:rPr>
              <a:t>缓输出程序</a:t>
            </a:r>
            <a:endParaRPr lang="en-US" altLang="zh-CN" dirty="0">
              <a:latin typeface="华文新魏" charset="0"/>
              <a:ea typeface="华文新魏" charset="0"/>
              <a:cs typeface="华文新魏" charset="0"/>
            </a:endParaRPr>
          </a:p>
          <a:p>
            <a:pPr lvl="1" algn="just" eaLnBrk="1" hangingPunct="1"/>
            <a:r>
              <a:rPr lang="zh-CN" altLang="zh-CN" dirty="0">
                <a:solidFill>
                  <a:srgbClr val="0000FF"/>
                </a:solidFill>
              </a:rPr>
              <a:t>缓输出程序</a:t>
            </a:r>
            <a:r>
              <a:rPr lang="zh-CN" altLang="en-US" dirty="0">
                <a:solidFill>
                  <a:srgbClr val="FF0000"/>
                </a:solidFill>
              </a:rPr>
              <a:t>在</a:t>
            </a:r>
            <a:r>
              <a:rPr lang="zh-CN" altLang="zh-CN" dirty="0">
                <a:solidFill>
                  <a:srgbClr val="FF0000"/>
                </a:solidFill>
              </a:rPr>
              <a:t>处理器空闲时</a:t>
            </a:r>
            <a:r>
              <a:rPr lang="zh-CN" altLang="zh-CN" dirty="0"/>
              <a:t>执行缓输出</a:t>
            </a:r>
            <a:endParaRPr lang="en-US" altLang="zh-CN" dirty="0"/>
          </a:p>
          <a:p>
            <a:pPr algn="just" eaLnBrk="1" hangingPunct="1"/>
            <a:r>
              <a:rPr lang="zh-CN" altLang="en-US" dirty="0">
                <a:latin typeface="华文新魏" charset="0"/>
                <a:ea typeface="华文新魏" charset="0"/>
                <a:cs typeface="华文新魏" charset="0"/>
              </a:rPr>
              <a:t>井管理程序</a:t>
            </a:r>
            <a:endParaRPr lang="en-US" altLang="zh-CN" dirty="0">
              <a:latin typeface="华文新魏" charset="0"/>
              <a:ea typeface="华文新魏" charset="0"/>
              <a:cs typeface="华文新魏" charset="0"/>
            </a:endParaRPr>
          </a:p>
          <a:p>
            <a:pPr lvl="1" algn="just" eaLnBrk="1" hangingPunct="1"/>
            <a:r>
              <a:rPr lang="zh-CN" altLang="zh-CN" dirty="0">
                <a:solidFill>
                  <a:srgbClr val="0000FF"/>
                </a:solidFill>
              </a:rPr>
              <a:t>作业控制程序</a:t>
            </a:r>
            <a:r>
              <a:rPr lang="zh-CN" altLang="zh-CN" dirty="0">
                <a:solidFill>
                  <a:srgbClr val="FF0000"/>
                </a:solidFill>
              </a:rPr>
              <a:t>截获</a:t>
            </a:r>
            <a:r>
              <a:rPr lang="zh-CN" altLang="en-US" dirty="0">
                <a:solidFill>
                  <a:srgbClr val="FF0000"/>
                </a:solidFill>
              </a:rPr>
              <a:t>设备</a:t>
            </a:r>
            <a:r>
              <a:rPr lang="en-US" altLang="zh-CN" dirty="0">
                <a:solidFill>
                  <a:srgbClr val="FF0000"/>
                </a:solidFill>
              </a:rPr>
              <a:t>I/O</a:t>
            </a:r>
            <a:r>
              <a:rPr lang="zh-CN" altLang="zh-CN" dirty="0">
                <a:solidFill>
                  <a:srgbClr val="FF0000"/>
                </a:solidFill>
              </a:rPr>
              <a:t>操作</a:t>
            </a:r>
            <a:r>
              <a:rPr lang="zh-CN" altLang="en-US" dirty="0">
                <a:solidFill>
                  <a:srgbClr val="FF0000"/>
                </a:solidFill>
              </a:rPr>
              <a:t>请求时</a:t>
            </a:r>
            <a:r>
              <a:rPr lang="zh-CN" altLang="en-US" dirty="0"/>
              <a:t>，</a:t>
            </a:r>
            <a:r>
              <a:rPr lang="zh-CN" altLang="zh-CN" dirty="0"/>
              <a:t>调用</a:t>
            </a:r>
            <a:r>
              <a:rPr lang="zh-CN" altLang="zh-CN" dirty="0">
                <a:solidFill>
                  <a:srgbClr val="0000FF"/>
                </a:solidFill>
              </a:rPr>
              <a:t>井管理程序</a:t>
            </a:r>
            <a:r>
              <a:rPr lang="zh-CN" altLang="zh-CN" dirty="0"/>
              <a:t>控制从相应输入井读取信息，或将信息送至输出井 </a:t>
            </a:r>
            <a:endParaRPr lang="zh-CN" altLang="en-US" dirty="0">
              <a:latin typeface="华文新魏" charset="0"/>
              <a:ea typeface="华文新魏" charset="0"/>
              <a:cs typeface="华文新魏" charset="0"/>
            </a:endParaRPr>
          </a:p>
          <a:p>
            <a:pPr eaLnBrk="1" hangingPunct="1">
              <a:buFontTx/>
              <a:buNone/>
            </a:pPr>
            <a:endParaRPr lang="en-US" altLang="zh-CN" dirty="0">
              <a:latin typeface="华文新魏" charset="0"/>
              <a:ea typeface="华文新魏" charset="0"/>
              <a:cs typeface="华文新魏" charset="0"/>
            </a:endParaRPr>
          </a:p>
          <a:p>
            <a:endParaRPr kumimoji="1" lang="zh-CN" altLang="en-US" dirty="0"/>
          </a:p>
        </p:txBody>
      </p:sp>
      <p:sp>
        <p:nvSpPr>
          <p:cNvPr id="6"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88</a:t>
            </a:fld>
            <a:endParaRPr lang="en-US" altLang="zh-CN" dirty="0"/>
          </a:p>
        </p:txBody>
      </p:sp>
    </p:spTree>
    <p:extLst>
      <p:ext uri="{BB962C8B-B14F-4D97-AF65-F5344CB8AC3E}">
        <p14:creationId xmlns:p14="http://schemas.microsoft.com/office/powerpoint/2010/main" val="1767348257"/>
      </p:ext>
    </p:extLst>
  </p:cSld>
  <p:clrMapOvr>
    <a:masterClrMapping/>
  </p:clrMapOvr>
  <p:transition spd="slow">
    <p:wipe/>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ltLang="zh-CN">
                <a:latin typeface="华文新魏" charset="0"/>
                <a:ea typeface="华文新魏" charset="0"/>
                <a:cs typeface="华文新魏" charset="0"/>
              </a:rPr>
              <a:t> </a:t>
            </a:r>
          </a:p>
        </p:txBody>
      </p:sp>
      <p:sp>
        <p:nvSpPr>
          <p:cNvPr id="48131" name="Rectangle 3"/>
          <p:cNvSpPr>
            <a:spLocks noGrp="1" noChangeArrowheads="1"/>
          </p:cNvSpPr>
          <p:nvPr>
            <p:ph type="body" idx="1"/>
          </p:nvPr>
        </p:nvSpPr>
        <p:spPr/>
        <p:txBody>
          <a:bodyPr/>
          <a:lstStyle/>
          <a:p>
            <a:pPr eaLnBrk="1" hangingPunct="1">
              <a:buFontTx/>
              <a:buNone/>
            </a:pPr>
            <a:r>
              <a:rPr lang="en-US" altLang="zh-CN" dirty="0">
                <a:latin typeface="华文新魏" charset="0"/>
                <a:ea typeface="华文新魏" charset="0"/>
                <a:cs typeface="华文新魏" charset="0"/>
              </a:rPr>
              <a:t>   </a:t>
            </a:r>
          </a:p>
        </p:txBody>
      </p:sp>
      <p:grpSp>
        <p:nvGrpSpPr>
          <p:cNvPr id="48132" name="Group 40"/>
          <p:cNvGrpSpPr>
            <a:grpSpLocks/>
          </p:cNvGrpSpPr>
          <p:nvPr/>
        </p:nvGrpSpPr>
        <p:grpSpPr bwMode="auto">
          <a:xfrm>
            <a:off x="1276052" y="1844824"/>
            <a:ext cx="6464300" cy="4419600"/>
            <a:chOff x="584" y="1200"/>
            <a:chExt cx="4072" cy="2784"/>
          </a:xfrm>
        </p:grpSpPr>
        <p:sp>
          <p:nvSpPr>
            <p:cNvPr id="48134" name="Text Box 5"/>
            <p:cNvSpPr txBox="1">
              <a:spLocks noChangeArrowheads="1"/>
            </p:cNvSpPr>
            <p:nvPr/>
          </p:nvSpPr>
          <p:spPr bwMode="auto">
            <a:xfrm>
              <a:off x="2412" y="1282"/>
              <a:ext cx="888" cy="327"/>
            </a:xfrm>
            <a:prstGeom prst="rect">
              <a:avLst/>
            </a:prstGeom>
            <a:solidFill>
              <a:srgbClr val="FFCC66"/>
            </a:solidFill>
            <a:ln w="19050">
              <a:solidFill>
                <a:srgbClr val="000000"/>
              </a:solidFill>
              <a:miter lim="800000"/>
              <a:headEnd/>
              <a:tailEnd/>
            </a:ln>
          </p:spPr>
          <p:txBody>
            <a:bodyPr lIns="0" tIns="3600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2000" dirty="0">
                  <a:solidFill>
                    <a:srgbClr val="0000FF"/>
                  </a:solidFill>
                  <a:latin typeface="华文新魏" charset="0"/>
                  <a:ea typeface="华文新魏" charset="0"/>
                  <a:cs typeface="华文新魏" charset="0"/>
                </a:rPr>
                <a:t>预输入程序</a:t>
              </a:r>
            </a:p>
          </p:txBody>
        </p:sp>
        <p:sp>
          <p:nvSpPr>
            <p:cNvPr id="48135" name="Oval 6"/>
            <p:cNvSpPr>
              <a:spLocks noChangeArrowheads="1"/>
            </p:cNvSpPr>
            <p:nvPr/>
          </p:nvSpPr>
          <p:spPr bwMode="auto">
            <a:xfrm>
              <a:off x="3767" y="1200"/>
              <a:ext cx="889" cy="164"/>
            </a:xfrm>
            <a:prstGeom prst="ellipse">
              <a:avLst/>
            </a:prstGeom>
            <a:solidFill>
              <a:schemeClr val="accent1"/>
            </a:solidFill>
            <a:ln w="19050">
              <a:solidFill>
                <a:srgbClr val="000000"/>
              </a:solidFill>
              <a:round/>
              <a:headEnd/>
              <a:tailEnd/>
            </a:ln>
          </p:spPr>
          <p:txBody>
            <a:bodyPr anchor="ctr" anchorCtr="1"/>
            <a:lstStyle/>
            <a:p>
              <a:endParaRPr lang="zh-CN" altLang="en-US"/>
            </a:p>
          </p:txBody>
        </p:sp>
        <p:sp>
          <p:nvSpPr>
            <p:cNvPr id="48136" name="Oval 7"/>
            <p:cNvSpPr>
              <a:spLocks noChangeArrowheads="1"/>
            </p:cNvSpPr>
            <p:nvPr/>
          </p:nvSpPr>
          <p:spPr bwMode="auto">
            <a:xfrm>
              <a:off x="3767" y="3820"/>
              <a:ext cx="889" cy="164"/>
            </a:xfrm>
            <a:prstGeom prst="ellipse">
              <a:avLst/>
            </a:prstGeom>
            <a:solidFill>
              <a:schemeClr val="accent1"/>
            </a:solidFill>
            <a:ln w="19050">
              <a:solidFill>
                <a:srgbClr val="000000"/>
              </a:solidFill>
              <a:round/>
              <a:headEnd/>
              <a:tailEnd/>
            </a:ln>
          </p:spPr>
          <p:txBody>
            <a:bodyPr anchor="ctr" anchorCtr="1"/>
            <a:lstStyle/>
            <a:p>
              <a:endParaRPr lang="zh-CN" altLang="en-US"/>
            </a:p>
          </p:txBody>
        </p:sp>
        <p:sp>
          <p:nvSpPr>
            <p:cNvPr id="48137" name="Line 8"/>
            <p:cNvSpPr>
              <a:spLocks noChangeShapeType="1"/>
            </p:cNvSpPr>
            <p:nvPr/>
          </p:nvSpPr>
          <p:spPr bwMode="auto">
            <a:xfrm>
              <a:off x="3767" y="1282"/>
              <a:ext cx="0" cy="262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nchor="ctr" anchorCtr="1"/>
            <a:lstStyle/>
            <a:p>
              <a:endParaRPr lang="zh-CN" altLang="en-US"/>
            </a:p>
          </p:txBody>
        </p:sp>
        <p:sp>
          <p:nvSpPr>
            <p:cNvPr id="48138" name="Line 9"/>
            <p:cNvSpPr>
              <a:spLocks noChangeShapeType="1"/>
            </p:cNvSpPr>
            <p:nvPr/>
          </p:nvSpPr>
          <p:spPr bwMode="auto">
            <a:xfrm>
              <a:off x="4656" y="1282"/>
              <a:ext cx="0" cy="262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nchor="ctr" anchorCtr="1"/>
            <a:lstStyle/>
            <a:p>
              <a:endParaRPr lang="zh-CN" altLang="en-US"/>
            </a:p>
          </p:txBody>
        </p:sp>
        <p:sp>
          <p:nvSpPr>
            <p:cNvPr id="48139" name="Text Box 10"/>
            <p:cNvSpPr txBox="1">
              <a:spLocks noChangeArrowheads="1"/>
            </p:cNvSpPr>
            <p:nvPr/>
          </p:nvSpPr>
          <p:spPr bwMode="auto">
            <a:xfrm>
              <a:off x="3814" y="1773"/>
              <a:ext cx="795" cy="244"/>
            </a:xfrm>
            <a:prstGeom prst="rect">
              <a:avLst/>
            </a:prstGeom>
            <a:solidFill>
              <a:srgbClr val="CBFFFE"/>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800" dirty="0">
                  <a:solidFill>
                    <a:srgbClr val="663300"/>
                  </a:solidFill>
                  <a:latin typeface="华文新魏" charset="0"/>
                  <a:ea typeface="华文新魏" charset="0"/>
                  <a:cs typeface="华文新魏" charset="0"/>
                </a:rPr>
                <a:t>作业</a:t>
              </a:r>
              <a:r>
                <a:rPr kumimoji="0" lang="en-US" altLang="zh-CN" sz="1800" dirty="0">
                  <a:solidFill>
                    <a:srgbClr val="663300"/>
                  </a:solidFill>
                  <a:latin typeface="华文新魏" charset="0"/>
                  <a:ea typeface="华文新魏" charset="0"/>
                  <a:cs typeface="华文新魏" charset="0"/>
                </a:rPr>
                <a:t>1</a:t>
              </a:r>
              <a:r>
                <a:rPr kumimoji="0" lang="zh-CN" altLang="en-US" sz="1800" dirty="0">
                  <a:solidFill>
                    <a:srgbClr val="663300"/>
                  </a:solidFill>
                  <a:latin typeface="华文新魏" charset="0"/>
                  <a:ea typeface="华文新魏" charset="0"/>
                  <a:cs typeface="华文新魏" charset="0"/>
                </a:rPr>
                <a:t>信息</a:t>
              </a:r>
            </a:p>
          </p:txBody>
        </p:sp>
        <p:sp>
          <p:nvSpPr>
            <p:cNvPr id="48140" name="Line 11"/>
            <p:cNvSpPr>
              <a:spLocks noChangeShapeType="1"/>
            </p:cNvSpPr>
            <p:nvPr/>
          </p:nvSpPr>
          <p:spPr bwMode="auto">
            <a:xfrm>
              <a:off x="3299" y="2674"/>
              <a:ext cx="515" cy="246"/>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anchor="ctr" anchorCtr="1"/>
            <a:lstStyle/>
            <a:p>
              <a:endParaRPr lang="zh-CN" altLang="en-US"/>
            </a:p>
          </p:txBody>
        </p:sp>
        <p:sp>
          <p:nvSpPr>
            <p:cNvPr id="48141" name="Line 12"/>
            <p:cNvSpPr>
              <a:spLocks noChangeShapeType="1"/>
            </p:cNvSpPr>
            <p:nvPr/>
          </p:nvSpPr>
          <p:spPr bwMode="auto">
            <a:xfrm flipH="1">
              <a:off x="3299" y="2264"/>
              <a:ext cx="515" cy="328"/>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anchor="ctr" anchorCtr="1"/>
            <a:lstStyle/>
            <a:p>
              <a:endParaRPr lang="zh-CN" altLang="en-US"/>
            </a:p>
          </p:txBody>
        </p:sp>
        <p:sp>
          <p:nvSpPr>
            <p:cNvPr id="48142" name="Line 13"/>
            <p:cNvSpPr>
              <a:spLocks noChangeShapeType="1"/>
            </p:cNvSpPr>
            <p:nvPr/>
          </p:nvSpPr>
          <p:spPr bwMode="auto">
            <a:xfrm flipH="1">
              <a:off x="3345" y="3165"/>
              <a:ext cx="469" cy="246"/>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anchor="ctr" anchorCtr="1"/>
            <a:lstStyle/>
            <a:p>
              <a:endParaRPr lang="zh-CN" altLang="en-US"/>
            </a:p>
          </p:txBody>
        </p:sp>
        <p:sp>
          <p:nvSpPr>
            <p:cNvPr id="48143" name="Line 14"/>
            <p:cNvSpPr>
              <a:spLocks noChangeShapeType="1"/>
            </p:cNvSpPr>
            <p:nvPr/>
          </p:nvSpPr>
          <p:spPr bwMode="auto">
            <a:xfrm>
              <a:off x="3299" y="1446"/>
              <a:ext cx="515" cy="573"/>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anchor="ctr" anchorCtr="1"/>
            <a:lstStyle/>
            <a:p>
              <a:endParaRPr lang="zh-CN" altLang="en-US"/>
            </a:p>
          </p:txBody>
        </p:sp>
        <p:sp>
          <p:nvSpPr>
            <p:cNvPr id="48144" name="Text Box 15"/>
            <p:cNvSpPr txBox="1">
              <a:spLocks noChangeArrowheads="1"/>
            </p:cNvSpPr>
            <p:nvPr/>
          </p:nvSpPr>
          <p:spPr bwMode="auto">
            <a:xfrm>
              <a:off x="3814" y="2019"/>
              <a:ext cx="795" cy="244"/>
            </a:xfrm>
            <a:prstGeom prst="rect">
              <a:avLst/>
            </a:prstGeom>
            <a:solidFill>
              <a:srgbClr val="CBFFFE"/>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1800" b="1">
                  <a:solidFill>
                    <a:srgbClr val="663300"/>
                  </a:solidFill>
                  <a:ea typeface="华文新魏" charset="0"/>
                  <a:cs typeface="华文新魏" charset="0"/>
                </a:rPr>
                <a:t>…</a:t>
              </a:r>
              <a:endParaRPr kumimoji="0" lang="en-US" altLang="zh-CN" sz="1800" b="1">
                <a:solidFill>
                  <a:srgbClr val="663300"/>
                </a:solidFill>
                <a:latin typeface="华文新魏" charset="0"/>
                <a:ea typeface="华文新魏" charset="0"/>
                <a:cs typeface="华文新魏" charset="0"/>
              </a:endParaRPr>
            </a:p>
          </p:txBody>
        </p:sp>
        <p:sp>
          <p:nvSpPr>
            <p:cNvPr id="48145" name="Text Box 16"/>
            <p:cNvSpPr txBox="1">
              <a:spLocks noChangeArrowheads="1"/>
            </p:cNvSpPr>
            <p:nvPr/>
          </p:nvSpPr>
          <p:spPr bwMode="auto">
            <a:xfrm>
              <a:off x="3814" y="2264"/>
              <a:ext cx="795" cy="245"/>
            </a:xfrm>
            <a:prstGeom prst="rect">
              <a:avLst/>
            </a:prstGeom>
            <a:solidFill>
              <a:srgbClr val="CBFFFE"/>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800">
                  <a:solidFill>
                    <a:srgbClr val="663300"/>
                  </a:solidFill>
                  <a:latin typeface="华文新魏" charset="0"/>
                  <a:ea typeface="华文新魏" charset="0"/>
                  <a:cs typeface="华文新魏" charset="0"/>
                </a:rPr>
                <a:t>作业</a:t>
              </a:r>
              <a:r>
                <a:rPr kumimoji="0" lang="en-US" altLang="zh-CN" sz="1800">
                  <a:solidFill>
                    <a:srgbClr val="663300"/>
                  </a:solidFill>
                  <a:latin typeface="华文新魏" charset="0"/>
                  <a:ea typeface="华文新魏" charset="0"/>
                  <a:cs typeface="华文新魏" charset="0"/>
                </a:rPr>
                <a:t>n</a:t>
              </a:r>
              <a:r>
                <a:rPr kumimoji="0" lang="zh-CN" altLang="en-US" sz="1800">
                  <a:solidFill>
                    <a:srgbClr val="663300"/>
                  </a:solidFill>
                  <a:latin typeface="华文新魏" charset="0"/>
                  <a:ea typeface="华文新魏" charset="0"/>
                  <a:cs typeface="华文新魏" charset="0"/>
                </a:rPr>
                <a:t>信息</a:t>
              </a:r>
            </a:p>
          </p:txBody>
        </p:sp>
        <p:sp>
          <p:nvSpPr>
            <p:cNvPr id="48146" name="Text Box 17"/>
            <p:cNvSpPr txBox="1">
              <a:spLocks noChangeArrowheads="1"/>
            </p:cNvSpPr>
            <p:nvPr/>
          </p:nvSpPr>
          <p:spPr bwMode="auto">
            <a:xfrm>
              <a:off x="3814" y="1446"/>
              <a:ext cx="782" cy="244"/>
            </a:xfrm>
            <a:prstGeom prst="rect">
              <a:avLst/>
            </a:prstGeom>
            <a:solidFill>
              <a:srgbClr val="CBFFFE"/>
            </a:solidFill>
            <a:ln>
              <a:noFill/>
            </a:ln>
            <a:extLst>
              <a:ext uri="{91240B29-F687-4f45-9708-019B960494DF}">
                <a14:hiddenLine xmlns:a14="http://schemas.microsoft.com/office/drawing/2010/main" xmlns="" w="19050">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2000" dirty="0">
                  <a:solidFill>
                    <a:srgbClr val="663300"/>
                  </a:solidFill>
                  <a:latin typeface="华文新魏" charset="0"/>
                  <a:ea typeface="华文新魏" charset="0"/>
                  <a:cs typeface="华文新魏" charset="0"/>
                </a:rPr>
                <a:t>输入井</a:t>
              </a:r>
            </a:p>
          </p:txBody>
        </p:sp>
        <p:sp>
          <p:nvSpPr>
            <p:cNvPr id="48147" name="Text Box 18"/>
            <p:cNvSpPr txBox="1">
              <a:spLocks noChangeArrowheads="1"/>
            </p:cNvSpPr>
            <p:nvPr/>
          </p:nvSpPr>
          <p:spPr bwMode="auto">
            <a:xfrm>
              <a:off x="3814" y="2675"/>
              <a:ext cx="795" cy="245"/>
            </a:xfrm>
            <a:prstGeom prst="rect">
              <a:avLst/>
            </a:prstGeom>
            <a:solidFill>
              <a:srgbClr val="80FF90"/>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800" dirty="0">
                  <a:solidFill>
                    <a:srgbClr val="663300"/>
                  </a:solidFill>
                  <a:latin typeface="华文新魏" charset="0"/>
                  <a:ea typeface="华文新魏" charset="0"/>
                  <a:cs typeface="华文新魏" charset="0"/>
                </a:rPr>
                <a:t>作业</a:t>
              </a:r>
              <a:r>
                <a:rPr kumimoji="0" lang="en-US" altLang="zh-CN" sz="1800" dirty="0">
                  <a:solidFill>
                    <a:srgbClr val="663300"/>
                  </a:solidFill>
                  <a:latin typeface="华文新魏" charset="0"/>
                  <a:ea typeface="华文新魏" charset="0"/>
                  <a:cs typeface="华文新魏" charset="0"/>
                </a:rPr>
                <a:t>1</a:t>
              </a:r>
              <a:r>
                <a:rPr kumimoji="0" lang="zh-CN" altLang="en-US" sz="1800" dirty="0">
                  <a:solidFill>
                    <a:srgbClr val="663300"/>
                  </a:solidFill>
                  <a:latin typeface="华文新魏" charset="0"/>
                  <a:ea typeface="华文新魏" charset="0"/>
                  <a:cs typeface="华文新魏" charset="0"/>
                </a:rPr>
                <a:t>结果</a:t>
              </a:r>
            </a:p>
          </p:txBody>
        </p:sp>
        <p:sp>
          <p:nvSpPr>
            <p:cNvPr id="48148" name="Text Box 19"/>
            <p:cNvSpPr txBox="1">
              <a:spLocks noChangeArrowheads="1"/>
            </p:cNvSpPr>
            <p:nvPr/>
          </p:nvSpPr>
          <p:spPr bwMode="auto">
            <a:xfrm>
              <a:off x="3814" y="2921"/>
              <a:ext cx="795" cy="244"/>
            </a:xfrm>
            <a:prstGeom prst="rect">
              <a:avLst/>
            </a:prstGeom>
            <a:solidFill>
              <a:srgbClr val="80FF90"/>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en-US" altLang="zh-CN" sz="1800" b="1">
                  <a:solidFill>
                    <a:srgbClr val="663300"/>
                  </a:solidFill>
                  <a:ea typeface="华文新魏" charset="0"/>
                  <a:cs typeface="华文新魏" charset="0"/>
                </a:rPr>
                <a:t>…</a:t>
              </a:r>
              <a:endParaRPr kumimoji="0" lang="en-US" altLang="zh-CN" sz="1800" b="1">
                <a:solidFill>
                  <a:srgbClr val="663300"/>
                </a:solidFill>
                <a:latin typeface="华文新魏" charset="0"/>
                <a:ea typeface="华文新魏" charset="0"/>
                <a:cs typeface="华文新魏" charset="0"/>
              </a:endParaRPr>
            </a:p>
          </p:txBody>
        </p:sp>
        <p:sp>
          <p:nvSpPr>
            <p:cNvPr id="48149" name="Text Box 20"/>
            <p:cNvSpPr txBox="1">
              <a:spLocks noChangeArrowheads="1"/>
            </p:cNvSpPr>
            <p:nvPr/>
          </p:nvSpPr>
          <p:spPr bwMode="auto">
            <a:xfrm>
              <a:off x="3814" y="3165"/>
              <a:ext cx="795" cy="244"/>
            </a:xfrm>
            <a:prstGeom prst="rect">
              <a:avLst/>
            </a:prstGeom>
            <a:solidFill>
              <a:srgbClr val="80FF90"/>
            </a:solidFill>
            <a:ln w="19050">
              <a:solidFill>
                <a:srgbClr val="000000"/>
              </a:solidFill>
              <a:miter lim="800000"/>
              <a:headEnd/>
              <a:tailEnd/>
            </a:ln>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1800">
                  <a:solidFill>
                    <a:srgbClr val="663300"/>
                  </a:solidFill>
                  <a:latin typeface="华文新魏" charset="0"/>
                  <a:ea typeface="华文新魏" charset="0"/>
                  <a:cs typeface="华文新魏" charset="0"/>
                </a:rPr>
                <a:t>作业</a:t>
              </a:r>
              <a:r>
                <a:rPr kumimoji="0" lang="en-US" altLang="zh-CN" sz="1800">
                  <a:solidFill>
                    <a:srgbClr val="663300"/>
                  </a:solidFill>
                  <a:latin typeface="华文新魏" charset="0"/>
                  <a:ea typeface="华文新魏" charset="0"/>
                  <a:cs typeface="华文新魏" charset="0"/>
                </a:rPr>
                <a:t>n</a:t>
              </a:r>
              <a:r>
                <a:rPr kumimoji="0" lang="zh-CN" altLang="en-US" sz="1800">
                  <a:solidFill>
                    <a:srgbClr val="663300"/>
                  </a:solidFill>
                  <a:latin typeface="华文新魏" charset="0"/>
                  <a:ea typeface="华文新魏" charset="0"/>
                  <a:cs typeface="华文新魏" charset="0"/>
                </a:rPr>
                <a:t>结果</a:t>
              </a:r>
            </a:p>
          </p:txBody>
        </p:sp>
        <p:sp>
          <p:nvSpPr>
            <p:cNvPr id="48150" name="Text Box 21"/>
            <p:cNvSpPr txBox="1">
              <a:spLocks noChangeArrowheads="1"/>
            </p:cNvSpPr>
            <p:nvPr/>
          </p:nvSpPr>
          <p:spPr bwMode="auto">
            <a:xfrm>
              <a:off x="3827" y="3494"/>
              <a:ext cx="782" cy="244"/>
            </a:xfrm>
            <a:prstGeom prst="rect">
              <a:avLst/>
            </a:prstGeom>
            <a:solidFill>
              <a:srgbClr val="80FF90"/>
            </a:solidFill>
            <a:ln>
              <a:noFill/>
            </a:ln>
            <a:extLst>
              <a:ext uri="{91240B29-F687-4f45-9708-019B960494DF}">
                <a14:hiddenLine xmlns:a14="http://schemas.microsoft.com/office/drawing/2010/main" xmlns="" w="19050">
                  <a:solidFill>
                    <a:srgbClr val="000000"/>
                  </a:solidFill>
                  <a:miter lim="800000"/>
                  <a:headEnd/>
                  <a:tailEnd/>
                </a14:hiddenLine>
              </a:ext>
            </a:extLst>
          </p:spPr>
          <p:txBody>
            <a:bodyPr lIns="0" tIns="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2000" dirty="0">
                  <a:solidFill>
                    <a:srgbClr val="660066"/>
                  </a:solidFill>
                  <a:latin typeface="华文新魏" charset="0"/>
                  <a:ea typeface="华文新魏" charset="0"/>
                  <a:cs typeface="华文新魏" charset="0"/>
                </a:rPr>
                <a:t>输出井</a:t>
              </a:r>
            </a:p>
          </p:txBody>
        </p:sp>
        <p:sp>
          <p:nvSpPr>
            <p:cNvPr id="48151" name="Text Box 22"/>
            <p:cNvSpPr txBox="1">
              <a:spLocks noChangeArrowheads="1"/>
            </p:cNvSpPr>
            <p:nvPr/>
          </p:nvSpPr>
          <p:spPr bwMode="auto">
            <a:xfrm>
              <a:off x="2458" y="3247"/>
              <a:ext cx="887" cy="328"/>
            </a:xfrm>
            <a:prstGeom prst="rect">
              <a:avLst/>
            </a:prstGeom>
            <a:solidFill>
              <a:srgbClr val="FFCC66"/>
            </a:solidFill>
            <a:ln w="19050">
              <a:solidFill>
                <a:srgbClr val="000000"/>
              </a:solidFill>
              <a:miter lim="800000"/>
              <a:headEnd/>
              <a:tailEnd/>
            </a:ln>
          </p:spPr>
          <p:txBody>
            <a:bodyPr lIns="0" tIns="3600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2000" dirty="0">
                  <a:solidFill>
                    <a:srgbClr val="0000FF"/>
                  </a:solidFill>
                  <a:latin typeface="华文新魏" charset="0"/>
                  <a:ea typeface="华文新魏" charset="0"/>
                  <a:cs typeface="华文新魏" charset="0"/>
                </a:rPr>
                <a:t>缓输出程序</a:t>
              </a:r>
            </a:p>
          </p:txBody>
        </p:sp>
        <p:sp>
          <p:nvSpPr>
            <p:cNvPr id="48152" name="Text Box 23"/>
            <p:cNvSpPr txBox="1">
              <a:spLocks noChangeArrowheads="1"/>
            </p:cNvSpPr>
            <p:nvPr/>
          </p:nvSpPr>
          <p:spPr bwMode="auto">
            <a:xfrm>
              <a:off x="2784" y="2346"/>
              <a:ext cx="516" cy="574"/>
            </a:xfrm>
            <a:prstGeom prst="rect">
              <a:avLst/>
            </a:prstGeom>
            <a:solidFill>
              <a:srgbClr val="FFCC66"/>
            </a:solidFill>
            <a:ln w="19050">
              <a:solidFill>
                <a:srgbClr val="000000"/>
              </a:solidFill>
              <a:miter lim="800000"/>
              <a:headEnd/>
              <a:tailEnd/>
            </a:ln>
          </p:spPr>
          <p:txBody>
            <a:bodyPr lIns="0" tIns="3600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2000" dirty="0">
                  <a:solidFill>
                    <a:srgbClr val="0000FF"/>
                  </a:solidFill>
                  <a:latin typeface="华文新魏" charset="0"/>
                  <a:ea typeface="华文新魏" charset="0"/>
                  <a:cs typeface="华文新魏" charset="0"/>
                </a:rPr>
                <a:t>井管理</a:t>
              </a:r>
            </a:p>
            <a:p>
              <a:pPr algn="ctr"/>
              <a:r>
                <a:rPr kumimoji="0" lang="zh-CN" altLang="en-US" sz="2000" dirty="0">
                  <a:solidFill>
                    <a:srgbClr val="0000FF"/>
                  </a:solidFill>
                  <a:latin typeface="华文新魏" charset="0"/>
                  <a:ea typeface="华文新魏" charset="0"/>
                  <a:cs typeface="华文新魏" charset="0"/>
                </a:rPr>
                <a:t>程序</a:t>
              </a:r>
            </a:p>
          </p:txBody>
        </p:sp>
        <p:sp>
          <p:nvSpPr>
            <p:cNvPr id="48153" name="Text Box 24"/>
            <p:cNvSpPr txBox="1">
              <a:spLocks noChangeArrowheads="1"/>
            </p:cNvSpPr>
            <p:nvPr/>
          </p:nvSpPr>
          <p:spPr bwMode="auto">
            <a:xfrm>
              <a:off x="1426" y="2510"/>
              <a:ext cx="748" cy="328"/>
            </a:xfrm>
            <a:prstGeom prst="rect">
              <a:avLst/>
            </a:prstGeom>
            <a:solidFill>
              <a:srgbClr val="FFFF00"/>
            </a:solidFill>
            <a:ln w="19050">
              <a:solidFill>
                <a:srgbClr val="000000"/>
              </a:solidFill>
              <a:miter lim="800000"/>
              <a:headEnd/>
              <a:tailEnd/>
            </a:ln>
          </p:spPr>
          <p:txBody>
            <a:bodyPr lIns="0" tIns="3600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2000" dirty="0">
                  <a:solidFill>
                    <a:srgbClr val="FF0000"/>
                  </a:solidFill>
                  <a:latin typeface="华文新魏" charset="0"/>
                  <a:ea typeface="华文新魏" charset="0"/>
                  <a:cs typeface="华文新魏" charset="0"/>
                </a:rPr>
                <a:t>运行作业</a:t>
              </a:r>
            </a:p>
          </p:txBody>
        </p:sp>
        <p:sp>
          <p:nvSpPr>
            <p:cNvPr id="48154" name="Text Box 25"/>
            <p:cNvSpPr txBox="1">
              <a:spLocks noChangeArrowheads="1"/>
            </p:cNvSpPr>
            <p:nvPr/>
          </p:nvSpPr>
          <p:spPr bwMode="auto">
            <a:xfrm>
              <a:off x="1473" y="1282"/>
              <a:ext cx="701" cy="327"/>
            </a:xfrm>
            <a:prstGeom prst="rect">
              <a:avLst/>
            </a:prstGeom>
            <a:solidFill>
              <a:schemeClr val="accent1"/>
            </a:solidFill>
            <a:ln w="19050">
              <a:solidFill>
                <a:srgbClr val="000000"/>
              </a:solidFill>
              <a:miter lim="800000"/>
              <a:headEnd/>
              <a:tailEnd/>
            </a:ln>
          </p:spPr>
          <p:txBody>
            <a:bodyPr lIns="0" tIns="3600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2000" dirty="0">
                  <a:solidFill>
                    <a:srgbClr val="663300"/>
                  </a:solidFill>
                  <a:latin typeface="华文新魏" charset="0"/>
                  <a:ea typeface="华文新魏" charset="0"/>
                  <a:cs typeface="华文新魏" charset="0"/>
                </a:rPr>
                <a:t>输入设备</a:t>
              </a:r>
            </a:p>
          </p:txBody>
        </p:sp>
        <p:sp>
          <p:nvSpPr>
            <p:cNvPr id="48155" name="Text Box 26"/>
            <p:cNvSpPr txBox="1">
              <a:spLocks noChangeArrowheads="1"/>
            </p:cNvSpPr>
            <p:nvPr/>
          </p:nvSpPr>
          <p:spPr bwMode="auto">
            <a:xfrm>
              <a:off x="1520" y="3247"/>
              <a:ext cx="701" cy="328"/>
            </a:xfrm>
            <a:prstGeom prst="rect">
              <a:avLst/>
            </a:prstGeom>
            <a:solidFill>
              <a:schemeClr val="accent1"/>
            </a:solidFill>
            <a:ln w="19050">
              <a:solidFill>
                <a:srgbClr val="000000"/>
              </a:solidFill>
              <a:miter lim="800000"/>
              <a:headEnd/>
              <a:tailEnd/>
            </a:ln>
          </p:spPr>
          <p:txBody>
            <a:bodyPr lIns="0" tIns="3600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2000">
                  <a:solidFill>
                    <a:srgbClr val="663300"/>
                  </a:solidFill>
                  <a:latin typeface="华文新魏" charset="0"/>
                  <a:ea typeface="华文新魏" charset="0"/>
                  <a:cs typeface="华文新魏" charset="0"/>
                </a:rPr>
                <a:t>输出设备</a:t>
              </a:r>
            </a:p>
          </p:txBody>
        </p:sp>
        <p:sp>
          <p:nvSpPr>
            <p:cNvPr id="48156" name="AutoShape 27"/>
            <p:cNvSpPr>
              <a:spLocks noChangeArrowheads="1"/>
            </p:cNvSpPr>
            <p:nvPr/>
          </p:nvSpPr>
          <p:spPr bwMode="auto">
            <a:xfrm>
              <a:off x="631" y="3247"/>
              <a:ext cx="655" cy="491"/>
            </a:xfrm>
            <a:prstGeom prst="flowChartMultidocument">
              <a:avLst/>
            </a:prstGeom>
            <a:solidFill>
              <a:schemeClr val="accent1"/>
            </a:solidFill>
            <a:ln w="9525">
              <a:solidFill>
                <a:srgbClr val="000000"/>
              </a:solidFill>
              <a:miter lim="800000"/>
              <a:headEnd/>
              <a:tailEnd/>
            </a:ln>
          </p:spPr>
          <p:txBody>
            <a:bodyPr anchor="ctr" anchorCtr="1"/>
            <a:lstStyle/>
            <a:p>
              <a:endParaRPr lang="zh-CN" altLang="en-US"/>
            </a:p>
          </p:txBody>
        </p:sp>
        <p:sp>
          <p:nvSpPr>
            <p:cNvPr id="48157" name="AutoShape 28"/>
            <p:cNvSpPr>
              <a:spLocks noChangeArrowheads="1"/>
            </p:cNvSpPr>
            <p:nvPr/>
          </p:nvSpPr>
          <p:spPr bwMode="auto">
            <a:xfrm>
              <a:off x="678" y="1200"/>
              <a:ext cx="548" cy="378"/>
            </a:xfrm>
            <a:prstGeom prst="flowChartManualInput">
              <a:avLst/>
            </a:prstGeom>
            <a:solidFill>
              <a:schemeClr val="accent1"/>
            </a:solidFill>
            <a:ln w="9525">
              <a:solidFill>
                <a:srgbClr val="000000"/>
              </a:solidFill>
              <a:miter lim="800000"/>
              <a:headEnd/>
              <a:tailEnd/>
            </a:ln>
          </p:spPr>
          <p:txBody>
            <a:bodyPr anchor="ctr" anchorCtr="1"/>
            <a:lstStyle/>
            <a:p>
              <a:endParaRPr lang="zh-CN" altLang="en-US"/>
            </a:p>
          </p:txBody>
        </p:sp>
        <p:sp>
          <p:nvSpPr>
            <p:cNvPr id="48158" name="AutoShape 29"/>
            <p:cNvSpPr>
              <a:spLocks noChangeArrowheads="1"/>
            </p:cNvSpPr>
            <p:nvPr/>
          </p:nvSpPr>
          <p:spPr bwMode="auto">
            <a:xfrm>
              <a:off x="631" y="1282"/>
              <a:ext cx="548" cy="378"/>
            </a:xfrm>
            <a:prstGeom prst="flowChartManualInput">
              <a:avLst/>
            </a:prstGeom>
            <a:solidFill>
              <a:schemeClr val="accent1"/>
            </a:solidFill>
            <a:ln w="9525">
              <a:solidFill>
                <a:srgbClr val="000000"/>
              </a:solidFill>
              <a:miter lim="800000"/>
              <a:headEnd/>
              <a:tailEnd/>
            </a:ln>
          </p:spPr>
          <p:txBody>
            <a:bodyPr anchor="ctr" anchorCtr="1"/>
            <a:lstStyle/>
            <a:p>
              <a:endParaRPr lang="zh-CN" altLang="en-US"/>
            </a:p>
          </p:txBody>
        </p:sp>
        <p:sp>
          <p:nvSpPr>
            <p:cNvPr id="48159" name="AutoShape 30"/>
            <p:cNvSpPr>
              <a:spLocks noChangeArrowheads="1"/>
            </p:cNvSpPr>
            <p:nvPr/>
          </p:nvSpPr>
          <p:spPr bwMode="auto">
            <a:xfrm>
              <a:off x="584" y="1364"/>
              <a:ext cx="548" cy="378"/>
            </a:xfrm>
            <a:prstGeom prst="flowChartManualInput">
              <a:avLst/>
            </a:prstGeom>
            <a:solidFill>
              <a:schemeClr val="accent1"/>
            </a:solidFill>
            <a:ln w="9525">
              <a:solidFill>
                <a:srgbClr val="000000"/>
              </a:solidFill>
              <a:miter lim="800000"/>
              <a:headEnd/>
              <a:tailEnd/>
            </a:ln>
          </p:spPr>
          <p:txBody>
            <a:bodyPr anchor="ctr" anchorCtr="1"/>
            <a:lstStyle/>
            <a:p>
              <a:endParaRPr lang="zh-CN" altLang="en-US"/>
            </a:p>
          </p:txBody>
        </p:sp>
        <p:sp>
          <p:nvSpPr>
            <p:cNvPr id="48160" name="Line 31"/>
            <p:cNvSpPr>
              <a:spLocks noChangeShapeType="1"/>
            </p:cNvSpPr>
            <p:nvPr/>
          </p:nvSpPr>
          <p:spPr bwMode="auto">
            <a:xfrm>
              <a:off x="2175" y="1446"/>
              <a:ext cx="234" cy="0"/>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anchor="ctr" anchorCtr="1"/>
            <a:lstStyle/>
            <a:p>
              <a:endParaRPr lang="zh-CN" altLang="en-US"/>
            </a:p>
          </p:txBody>
        </p:sp>
        <p:sp>
          <p:nvSpPr>
            <p:cNvPr id="48161" name="Line 32"/>
            <p:cNvSpPr>
              <a:spLocks noChangeShapeType="1"/>
            </p:cNvSpPr>
            <p:nvPr/>
          </p:nvSpPr>
          <p:spPr bwMode="auto">
            <a:xfrm>
              <a:off x="1239" y="1446"/>
              <a:ext cx="234" cy="0"/>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anchor="ctr" anchorCtr="1"/>
            <a:lstStyle/>
            <a:p>
              <a:endParaRPr lang="zh-CN" altLang="en-US"/>
            </a:p>
          </p:txBody>
        </p:sp>
        <p:sp>
          <p:nvSpPr>
            <p:cNvPr id="48162" name="Line 33"/>
            <p:cNvSpPr>
              <a:spLocks noChangeShapeType="1"/>
            </p:cNvSpPr>
            <p:nvPr/>
          </p:nvSpPr>
          <p:spPr bwMode="auto">
            <a:xfrm flipH="1">
              <a:off x="2222" y="3411"/>
              <a:ext cx="234" cy="0"/>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anchor="ctr" anchorCtr="1"/>
            <a:lstStyle/>
            <a:p>
              <a:endParaRPr lang="zh-CN" altLang="en-US"/>
            </a:p>
          </p:txBody>
        </p:sp>
        <p:sp>
          <p:nvSpPr>
            <p:cNvPr id="48163" name="Line 34"/>
            <p:cNvSpPr>
              <a:spLocks noChangeShapeType="1"/>
            </p:cNvSpPr>
            <p:nvPr/>
          </p:nvSpPr>
          <p:spPr bwMode="auto">
            <a:xfrm flipH="1">
              <a:off x="1286" y="3411"/>
              <a:ext cx="234" cy="0"/>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anchor="ctr" anchorCtr="1"/>
            <a:lstStyle/>
            <a:p>
              <a:endParaRPr lang="zh-CN" altLang="en-US"/>
            </a:p>
          </p:txBody>
        </p:sp>
        <p:sp>
          <p:nvSpPr>
            <p:cNvPr id="48164" name="Line 35"/>
            <p:cNvSpPr>
              <a:spLocks noChangeShapeType="1"/>
            </p:cNvSpPr>
            <p:nvPr/>
          </p:nvSpPr>
          <p:spPr bwMode="auto">
            <a:xfrm flipH="1">
              <a:off x="2175" y="2674"/>
              <a:ext cx="609" cy="0"/>
            </a:xfrm>
            <a:prstGeom prst="line">
              <a:avLst/>
            </a:prstGeom>
            <a:noFill/>
            <a:ln w="19050">
              <a:solidFill>
                <a:srgbClr val="000000"/>
              </a:solidFill>
              <a:round/>
              <a:headEnd type="triangle" w="med" len="med"/>
              <a:tailEnd type="triangle" w="med" len="med"/>
            </a:ln>
            <a:extLst>
              <a:ext uri="{909E8E84-426E-40dd-AFC4-6F175D3DCCD1}">
                <a14:hiddenFill xmlns:a14="http://schemas.microsoft.com/office/drawing/2010/main" xmlns="">
                  <a:noFill/>
                </a14:hiddenFill>
              </a:ext>
            </a:extLst>
          </p:spPr>
          <p:txBody>
            <a:bodyPr anchor="ctr" anchorCtr="1"/>
            <a:lstStyle/>
            <a:p>
              <a:endParaRPr lang="zh-CN" altLang="en-US"/>
            </a:p>
          </p:txBody>
        </p:sp>
        <p:sp>
          <p:nvSpPr>
            <p:cNvPr id="48165" name="Text Box 36"/>
            <p:cNvSpPr txBox="1">
              <a:spLocks noChangeArrowheads="1"/>
            </p:cNvSpPr>
            <p:nvPr/>
          </p:nvSpPr>
          <p:spPr bwMode="auto">
            <a:xfrm>
              <a:off x="2316" y="1773"/>
              <a:ext cx="1076" cy="328"/>
            </a:xfrm>
            <a:prstGeom prst="rect">
              <a:avLst/>
            </a:prstGeom>
            <a:solidFill>
              <a:srgbClr val="FF0000"/>
            </a:solidFill>
            <a:ln w="19050">
              <a:solidFill>
                <a:srgbClr val="000000"/>
              </a:solidFill>
              <a:prstDash val="dash"/>
              <a:miter lim="800000"/>
              <a:headEnd/>
              <a:tailEnd/>
            </a:ln>
          </p:spPr>
          <p:txBody>
            <a:bodyPr lIns="0" tIns="36000" rIns="0" bIns="0" anchor="ctr" anchorCtr="1"/>
            <a:lstStyle>
              <a:lvl1pPr eaLnBrk="0" hangingPunct="0">
                <a:defRPr kumimoji="1" sz="2400">
                  <a:solidFill>
                    <a:schemeClr val="tx1"/>
                  </a:solidFill>
                  <a:latin typeface="Times New Roman" charset="0"/>
                  <a:ea typeface="宋体" charset="0"/>
                  <a:cs typeface="宋体" charset="0"/>
                </a:defRPr>
              </a:lvl1pPr>
              <a:lvl2pPr marL="742950" indent="-285750" eaLnBrk="0" hangingPunct="0">
                <a:defRPr kumimoji="1" sz="2400">
                  <a:solidFill>
                    <a:schemeClr val="tx1"/>
                  </a:solidFill>
                  <a:latin typeface="Times New Roman" charset="0"/>
                  <a:ea typeface="宋体" charset="0"/>
                </a:defRPr>
              </a:lvl2pPr>
              <a:lvl3pPr marL="1143000" indent="-228600" eaLnBrk="0" hangingPunct="0">
                <a:defRPr kumimoji="1" sz="2400">
                  <a:solidFill>
                    <a:schemeClr val="tx1"/>
                  </a:solidFill>
                  <a:latin typeface="Times New Roman" charset="0"/>
                  <a:ea typeface="宋体" charset="0"/>
                </a:defRPr>
              </a:lvl3pPr>
              <a:lvl4pPr marL="1600200" indent="-228600" eaLnBrk="0" hangingPunct="0">
                <a:defRPr kumimoji="1" sz="2400">
                  <a:solidFill>
                    <a:schemeClr val="tx1"/>
                  </a:solidFill>
                  <a:latin typeface="Times New Roman" charset="0"/>
                  <a:ea typeface="宋体" charset="0"/>
                </a:defRPr>
              </a:lvl4pPr>
              <a:lvl5pPr marL="2057400" indent="-228600" eaLnBrk="0" hangingPunct="0">
                <a:defRPr kumimoji="1" sz="2400">
                  <a:solidFill>
                    <a:schemeClr val="tx1"/>
                  </a:solidFill>
                  <a:latin typeface="Times New Roman" charset="0"/>
                  <a:ea typeface="宋体" charset="0"/>
                </a:defRPr>
              </a:lvl5pPr>
              <a:lvl6pPr marL="2514600" indent="-228600" eaLnBrk="0" fontAlgn="base" hangingPunct="0">
                <a:spcBef>
                  <a:spcPct val="0"/>
                </a:spcBef>
                <a:spcAft>
                  <a:spcPct val="0"/>
                </a:spcAft>
                <a:defRPr kumimoji="1" sz="2400">
                  <a:solidFill>
                    <a:schemeClr val="tx1"/>
                  </a:solidFill>
                  <a:latin typeface="Times New Roman" charset="0"/>
                  <a:ea typeface="宋体" charset="0"/>
                </a:defRPr>
              </a:lvl6pPr>
              <a:lvl7pPr marL="2971800" indent="-228600" eaLnBrk="0" fontAlgn="base" hangingPunct="0">
                <a:spcBef>
                  <a:spcPct val="0"/>
                </a:spcBef>
                <a:spcAft>
                  <a:spcPct val="0"/>
                </a:spcAft>
                <a:defRPr kumimoji="1" sz="2400">
                  <a:solidFill>
                    <a:schemeClr val="tx1"/>
                  </a:solidFill>
                  <a:latin typeface="Times New Roman" charset="0"/>
                  <a:ea typeface="宋体" charset="0"/>
                </a:defRPr>
              </a:lvl7pPr>
              <a:lvl8pPr marL="3429000" indent="-228600" eaLnBrk="0" fontAlgn="base" hangingPunct="0">
                <a:spcBef>
                  <a:spcPct val="0"/>
                </a:spcBef>
                <a:spcAft>
                  <a:spcPct val="0"/>
                </a:spcAft>
                <a:defRPr kumimoji="1" sz="2400">
                  <a:solidFill>
                    <a:schemeClr val="tx1"/>
                  </a:solidFill>
                  <a:latin typeface="Times New Roman" charset="0"/>
                  <a:ea typeface="宋体" charset="0"/>
                </a:defRPr>
              </a:lvl8pPr>
              <a:lvl9pPr marL="3886200" indent="-228600" eaLnBrk="0" fontAlgn="base" hangingPunct="0">
                <a:spcBef>
                  <a:spcPct val="0"/>
                </a:spcBef>
                <a:spcAft>
                  <a:spcPct val="0"/>
                </a:spcAft>
                <a:defRPr kumimoji="1" sz="2400">
                  <a:solidFill>
                    <a:schemeClr val="tx1"/>
                  </a:solidFill>
                  <a:latin typeface="Times New Roman" charset="0"/>
                  <a:ea typeface="宋体" charset="0"/>
                </a:defRPr>
              </a:lvl9pPr>
            </a:lstStyle>
            <a:p>
              <a:pPr algn="ctr"/>
              <a:r>
                <a:rPr kumimoji="0" lang="zh-CN" altLang="en-US" sz="2000" dirty="0">
                  <a:solidFill>
                    <a:srgbClr val="FFFF00"/>
                  </a:solidFill>
                  <a:latin typeface="华文新魏" charset="0"/>
                  <a:ea typeface="华文新魏" charset="0"/>
                  <a:cs typeface="华文新魏" charset="0"/>
                </a:rPr>
                <a:t>作业调度程序</a:t>
              </a:r>
            </a:p>
          </p:txBody>
        </p:sp>
        <p:sp>
          <p:nvSpPr>
            <p:cNvPr id="48166" name="Line 37"/>
            <p:cNvSpPr>
              <a:spLocks noChangeShapeType="1"/>
            </p:cNvSpPr>
            <p:nvPr/>
          </p:nvSpPr>
          <p:spPr bwMode="auto">
            <a:xfrm>
              <a:off x="2831" y="1609"/>
              <a:ext cx="0" cy="164"/>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anchor="ctr" anchorCtr="1"/>
            <a:lstStyle/>
            <a:p>
              <a:endParaRPr lang="zh-CN" altLang="en-US"/>
            </a:p>
          </p:txBody>
        </p:sp>
        <p:sp>
          <p:nvSpPr>
            <p:cNvPr id="48167" name="Line 38"/>
            <p:cNvSpPr>
              <a:spLocks noChangeShapeType="1"/>
            </p:cNvSpPr>
            <p:nvPr/>
          </p:nvSpPr>
          <p:spPr bwMode="auto">
            <a:xfrm flipH="1">
              <a:off x="1801" y="2101"/>
              <a:ext cx="1030" cy="409"/>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anchor="ctr" anchorCtr="1"/>
            <a:lstStyle/>
            <a:p>
              <a:endParaRPr lang="zh-CN" altLang="en-US"/>
            </a:p>
          </p:txBody>
        </p:sp>
      </p:grpSp>
      <p:sp>
        <p:nvSpPr>
          <p:cNvPr id="40" name="标题 1"/>
          <p:cNvSpPr txBox="1">
            <a:spLocks/>
          </p:cNvSpPr>
          <p:nvPr/>
        </p:nvSpPr>
        <p:spPr bwMode="auto">
          <a:xfrm>
            <a:off x="907976" y="557064"/>
            <a:ext cx="7357564" cy="576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0000CC"/>
                </a:solidFill>
                <a:effectLst>
                  <a:outerShdw blurRad="38100" dist="38100" dir="2700000" algn="tl">
                    <a:srgbClr val="000000">
                      <a:alpha val="43137"/>
                    </a:srgbClr>
                  </a:outerShdw>
                </a:effectLst>
                <a:latin typeface="华文新魏"/>
                <a:ea typeface="华文新魏"/>
                <a:cs typeface="华文新魏"/>
              </a:defRPr>
            </a:lvl1pPr>
            <a:lvl2pPr algn="ctr" rtl="0" eaLnBrk="0" fontAlgn="base" hangingPunct="0">
              <a:spcBef>
                <a:spcPct val="0"/>
              </a:spcBef>
              <a:spcAft>
                <a:spcPct val="0"/>
              </a:spcAft>
              <a:defRPr sz="3200">
                <a:solidFill>
                  <a:schemeClr val="tx1"/>
                </a:solidFill>
                <a:latin typeface="Arial" charset="0"/>
                <a:ea typeface="宋体" pitchFamily="2" charset="-122"/>
              </a:defRPr>
            </a:lvl2pPr>
            <a:lvl3pPr algn="ctr" rtl="0" eaLnBrk="0" fontAlgn="base" hangingPunct="0">
              <a:spcBef>
                <a:spcPct val="0"/>
              </a:spcBef>
              <a:spcAft>
                <a:spcPct val="0"/>
              </a:spcAft>
              <a:defRPr sz="3200">
                <a:solidFill>
                  <a:schemeClr val="tx1"/>
                </a:solidFill>
                <a:latin typeface="Arial" charset="0"/>
                <a:ea typeface="宋体" pitchFamily="2" charset="-122"/>
              </a:defRPr>
            </a:lvl3pPr>
            <a:lvl4pPr algn="ctr" rtl="0" eaLnBrk="0" fontAlgn="base" hangingPunct="0">
              <a:spcBef>
                <a:spcPct val="0"/>
              </a:spcBef>
              <a:spcAft>
                <a:spcPct val="0"/>
              </a:spcAft>
              <a:defRPr sz="3200">
                <a:solidFill>
                  <a:schemeClr val="tx1"/>
                </a:solidFill>
                <a:latin typeface="Arial" charset="0"/>
                <a:ea typeface="宋体" pitchFamily="2" charset="-122"/>
              </a:defRPr>
            </a:lvl4pPr>
            <a:lvl5pPr algn="ctr" rtl="0" eaLnBrk="0" fontAlgn="base" hangingPunct="0">
              <a:spcBef>
                <a:spcPct val="0"/>
              </a:spcBef>
              <a:spcAft>
                <a:spcPct val="0"/>
              </a:spcAft>
              <a:defRPr sz="3200">
                <a:solidFill>
                  <a:schemeClr val="tx1"/>
                </a:solidFill>
                <a:latin typeface="Arial" charset="0"/>
                <a:ea typeface="宋体" pitchFamily="2" charset="-122"/>
              </a:defRPr>
            </a:lvl5pPr>
            <a:lvl6pPr marL="457200" algn="ctr" rtl="0" fontAlgn="base">
              <a:spcBef>
                <a:spcPct val="0"/>
              </a:spcBef>
              <a:spcAft>
                <a:spcPct val="0"/>
              </a:spcAft>
              <a:defRPr sz="3200">
                <a:solidFill>
                  <a:schemeClr val="tx1"/>
                </a:solidFill>
                <a:latin typeface="Arial" charset="0"/>
                <a:ea typeface="宋体" pitchFamily="2" charset="-122"/>
              </a:defRPr>
            </a:lvl6pPr>
            <a:lvl7pPr marL="914400" algn="ctr" rtl="0" fontAlgn="base">
              <a:spcBef>
                <a:spcPct val="0"/>
              </a:spcBef>
              <a:spcAft>
                <a:spcPct val="0"/>
              </a:spcAft>
              <a:defRPr sz="3200">
                <a:solidFill>
                  <a:schemeClr val="tx1"/>
                </a:solidFill>
                <a:latin typeface="Arial" charset="0"/>
                <a:ea typeface="宋体" pitchFamily="2" charset="-122"/>
              </a:defRPr>
            </a:lvl7pPr>
            <a:lvl8pPr marL="1371600" algn="ctr" rtl="0" fontAlgn="base">
              <a:spcBef>
                <a:spcPct val="0"/>
              </a:spcBef>
              <a:spcAft>
                <a:spcPct val="0"/>
              </a:spcAft>
              <a:defRPr sz="3200">
                <a:solidFill>
                  <a:schemeClr val="tx1"/>
                </a:solidFill>
                <a:latin typeface="Arial" charset="0"/>
                <a:ea typeface="宋体" pitchFamily="2" charset="-122"/>
              </a:defRPr>
            </a:lvl8pPr>
            <a:lvl9pPr marL="1828800" algn="ctr" rtl="0" fontAlgn="base">
              <a:spcBef>
                <a:spcPct val="0"/>
              </a:spcBef>
              <a:spcAft>
                <a:spcPct val="0"/>
              </a:spcAft>
              <a:defRPr sz="3200">
                <a:solidFill>
                  <a:schemeClr val="tx1"/>
                </a:solidFill>
                <a:latin typeface="Arial" charset="0"/>
                <a:ea typeface="宋体" pitchFamily="2" charset="-122"/>
              </a:defRPr>
            </a:lvl9pPr>
          </a:lstStyle>
          <a:p>
            <a:r>
              <a:rPr lang="en-US" altLang="zh-CN">
                <a:latin typeface="华文新魏" charset="0"/>
                <a:ea typeface="华文新魏" charset="0"/>
                <a:cs typeface="华文新魏" charset="0"/>
              </a:rPr>
              <a:t>SPOOLing</a:t>
            </a:r>
            <a:r>
              <a:rPr lang="zh-CN" altLang="en-US">
                <a:latin typeface="华文新魏" charset="0"/>
                <a:ea typeface="华文新魏" charset="0"/>
                <a:cs typeface="华文新魏" charset="0"/>
              </a:rPr>
              <a:t>设计和实现</a:t>
            </a:r>
            <a:endParaRPr kumimoji="1" lang="zh-CN" altLang="en-US" dirty="0"/>
          </a:p>
        </p:txBody>
      </p:sp>
      <p:sp>
        <p:nvSpPr>
          <p:cNvPr id="41"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89</a:t>
            </a:fld>
            <a:endParaRPr lang="en-US" altLang="zh-CN" dirty="0"/>
          </a:p>
        </p:txBody>
      </p:sp>
      <p:sp>
        <p:nvSpPr>
          <p:cNvPr id="3" name="矩形 2">
            <a:extLst>
              <a:ext uri="{FF2B5EF4-FFF2-40B4-BE49-F238E27FC236}">
                <a16:creationId xmlns:a16="http://schemas.microsoft.com/office/drawing/2014/main" id="{F3C65534-2E69-5343-8DA8-BD3A7C89C86E}"/>
              </a:ext>
            </a:extLst>
          </p:cNvPr>
          <p:cNvSpPr/>
          <p:nvPr/>
        </p:nvSpPr>
        <p:spPr>
          <a:xfrm flipH="1">
            <a:off x="7839755" y="3090496"/>
            <a:ext cx="986262" cy="369332"/>
          </a:xfrm>
          <a:prstGeom prst="rect">
            <a:avLst/>
          </a:prstGeom>
          <a:solidFill>
            <a:srgbClr val="CBFFFE"/>
          </a:solidFill>
        </p:spPr>
        <p:txBody>
          <a:bodyPr wrap="square">
            <a:spAutoFit/>
          </a:bodyPr>
          <a:lstStyle/>
          <a:p>
            <a:r>
              <a:rPr lang="zh-CN" altLang="zh-CN" dirty="0">
                <a:solidFill>
                  <a:srgbClr val="FF0000"/>
                </a:solidFill>
                <a:latin typeface="STXinwei" panose="02010800040101010101" pitchFamily="2" charset="-122"/>
                <a:ea typeface="STXinwei" panose="02010800040101010101" pitchFamily="2" charset="-122"/>
                <a:cs typeface="华文新魏"/>
              </a:rPr>
              <a:t>作业</a:t>
            </a:r>
            <a:r>
              <a:rPr lang="zh-CN" altLang="en-US" dirty="0">
                <a:solidFill>
                  <a:srgbClr val="FF0000"/>
                </a:solidFill>
                <a:latin typeface="STXinwei" panose="02010800040101010101" pitchFamily="2" charset="-122"/>
                <a:ea typeface="STXinwei" panose="02010800040101010101" pitchFamily="2" charset="-122"/>
                <a:cs typeface="华文新魏"/>
              </a:rPr>
              <a:t>表</a:t>
            </a:r>
            <a:endParaRPr lang="zh-CN" altLang="en-US" dirty="0">
              <a:solidFill>
                <a:srgbClr val="FF0000"/>
              </a:solidFill>
              <a:latin typeface="STXinwei" panose="02010800040101010101" pitchFamily="2" charset="-122"/>
              <a:ea typeface="STXinwei" panose="02010800040101010101" pitchFamily="2" charset="-122"/>
            </a:endParaRPr>
          </a:p>
        </p:txBody>
      </p:sp>
      <p:sp>
        <p:nvSpPr>
          <p:cNvPr id="43" name="矩形 42">
            <a:extLst>
              <a:ext uri="{FF2B5EF4-FFF2-40B4-BE49-F238E27FC236}">
                <a16:creationId xmlns:a16="http://schemas.microsoft.com/office/drawing/2014/main" id="{77A41622-73A0-014F-86E2-3A1BBEC6A303}"/>
              </a:ext>
            </a:extLst>
          </p:cNvPr>
          <p:cNvSpPr/>
          <p:nvPr/>
        </p:nvSpPr>
        <p:spPr>
          <a:xfrm flipH="1">
            <a:off x="7812360" y="4653136"/>
            <a:ext cx="1190054" cy="369332"/>
          </a:xfrm>
          <a:prstGeom prst="rect">
            <a:avLst/>
          </a:prstGeom>
          <a:solidFill>
            <a:srgbClr val="80FF90"/>
          </a:solidFill>
        </p:spPr>
        <p:txBody>
          <a:bodyPr wrap="square">
            <a:spAutoFit/>
          </a:bodyPr>
          <a:lstStyle/>
          <a:p>
            <a:r>
              <a:rPr lang="zh-CN" altLang="en-US" dirty="0">
                <a:solidFill>
                  <a:srgbClr val="FF0000"/>
                </a:solidFill>
                <a:latin typeface="STXinwei" panose="02010800040101010101" pitchFamily="2" charset="-122"/>
                <a:ea typeface="STXinwei" panose="02010800040101010101" pitchFamily="2" charset="-122"/>
                <a:cs typeface="华文新魏"/>
              </a:rPr>
              <a:t>缓输出表</a:t>
            </a:r>
            <a:endParaRPr lang="zh-CN" altLang="en-US" dirty="0">
              <a:solidFill>
                <a:srgbClr val="FF0000"/>
              </a:solidFill>
              <a:latin typeface="STXinwei" panose="02010800040101010101" pitchFamily="2" charset="-122"/>
              <a:ea typeface="STXinwei" panose="02010800040101010101" pitchFamily="2" charset="-122"/>
            </a:endParaRPr>
          </a:p>
        </p:txBody>
      </p:sp>
    </p:spTree>
    <p:extLst>
      <p:ext uri="{BB962C8B-B14F-4D97-AF65-F5344CB8AC3E}">
        <p14:creationId xmlns:p14="http://schemas.microsoft.com/office/powerpoint/2010/main" val="2575161864"/>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新魏" charset="0"/>
                <a:ea typeface="华文新魏" charset="0"/>
                <a:cs typeface="华文新魏" charset="0"/>
              </a:rPr>
              <a:t>中断方式</a:t>
            </a:r>
            <a:endParaRPr kumimoji="1" lang="zh-CN" altLang="en-US" dirty="0"/>
          </a:p>
        </p:txBody>
      </p:sp>
      <p:sp>
        <p:nvSpPr>
          <p:cNvPr id="3" name="内容占位符 2"/>
          <p:cNvSpPr>
            <a:spLocks noGrp="1"/>
          </p:cNvSpPr>
          <p:nvPr>
            <p:ph idx="1"/>
          </p:nvPr>
        </p:nvSpPr>
        <p:spPr>
          <a:xfrm>
            <a:off x="0" y="1340768"/>
            <a:ext cx="9036496" cy="4968552"/>
          </a:xfrm>
        </p:spPr>
        <p:txBody>
          <a:bodyPr/>
          <a:lstStyle/>
          <a:p>
            <a:pPr eaLnBrk="1" hangingPunct="1"/>
            <a:r>
              <a:rPr lang="zh-CN" altLang="en-US" dirty="0">
                <a:latin typeface="华文新魏" charset="0"/>
                <a:ea typeface="华文新魏" charset="0"/>
                <a:cs typeface="华文新魏" charset="0"/>
              </a:rPr>
              <a:t>要求</a:t>
            </a:r>
            <a:r>
              <a:rPr lang="en-US" altLang="zh-CN" dirty="0">
                <a:latin typeface="华文新魏" charset="0"/>
                <a:ea typeface="华文新魏" charset="0"/>
                <a:cs typeface="华文新魏" charset="0"/>
              </a:rPr>
              <a:t>CPU</a:t>
            </a:r>
            <a:r>
              <a:rPr lang="zh-CN" altLang="en-US" dirty="0">
                <a:latin typeface="华文新魏" charset="0"/>
                <a:ea typeface="华文新魏" charset="0"/>
                <a:cs typeface="华文新魏" charset="0"/>
              </a:rPr>
              <a:t>与设备控制器及设备之间有</a:t>
            </a:r>
            <a:r>
              <a:rPr lang="zh-CN" altLang="en-US" dirty="0">
                <a:solidFill>
                  <a:srgbClr val="0000FF"/>
                </a:solidFill>
                <a:latin typeface="华文新魏" charset="0"/>
                <a:ea typeface="华文新魏" charset="0"/>
                <a:cs typeface="华文新魏" charset="0"/>
              </a:rPr>
              <a:t>中断请求线</a:t>
            </a:r>
            <a:r>
              <a:rPr lang="zh-CN" altLang="en-US" dirty="0">
                <a:latin typeface="华文新魏" charset="0"/>
                <a:ea typeface="华文新魏" charset="0"/>
                <a:cs typeface="华文新魏" charset="0"/>
              </a:rPr>
              <a:t>，控制器的状态寄存器有相应</a:t>
            </a:r>
            <a:r>
              <a:rPr lang="zh-CN" altLang="en-US" dirty="0">
                <a:solidFill>
                  <a:srgbClr val="0000FF"/>
                </a:solidFill>
                <a:latin typeface="华文新魏" charset="0"/>
                <a:ea typeface="华文新魏" charset="0"/>
                <a:cs typeface="华文新魏" charset="0"/>
              </a:rPr>
              <a:t>中断允许位</a:t>
            </a:r>
          </a:p>
          <a:p>
            <a:pPr eaLnBrk="1" hangingPunct="1"/>
            <a:r>
              <a:rPr lang="zh-CN" altLang="en-US" dirty="0">
                <a:latin typeface="华文新魏" charset="0"/>
                <a:ea typeface="华文新魏" charset="0"/>
                <a:cs typeface="华文新魏" charset="0"/>
              </a:rPr>
              <a:t> </a:t>
            </a:r>
            <a:r>
              <a:rPr lang="en-US" altLang="zh-CN" dirty="0">
                <a:latin typeface="华文新魏" charset="0"/>
                <a:ea typeface="华文新魏" charset="0"/>
                <a:cs typeface="华文新魏" charset="0"/>
              </a:rPr>
              <a:t>CPU</a:t>
            </a:r>
            <a:r>
              <a:rPr lang="zh-CN" altLang="en-US" dirty="0">
                <a:latin typeface="华文新魏" charset="0"/>
                <a:ea typeface="华文新魏" charset="0"/>
                <a:cs typeface="华文新魏" charset="0"/>
              </a:rPr>
              <a:t>与设备间数据传输过程</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进程发出</a:t>
            </a:r>
            <a:r>
              <a:rPr lang="zh-CN" altLang="en-US" dirty="0">
                <a:solidFill>
                  <a:srgbClr val="0000FF"/>
                </a:solidFill>
                <a:latin typeface="华文新魏" charset="0"/>
                <a:ea typeface="华文新魏" charset="0"/>
                <a:cs typeface="华文新魏" charset="0"/>
              </a:rPr>
              <a:t>启动</a:t>
            </a:r>
            <a:r>
              <a:rPr lang="en-US" altLang="zh-CN" dirty="0">
                <a:solidFill>
                  <a:srgbClr val="0000FF"/>
                </a:solidFill>
                <a:latin typeface="华文新魏" charset="0"/>
                <a:ea typeface="华文新魏" charset="0"/>
                <a:cs typeface="华文新魏" charset="0"/>
              </a:rPr>
              <a:t>I/O</a:t>
            </a:r>
            <a:r>
              <a:rPr lang="zh-CN" altLang="en-US" dirty="0">
                <a:solidFill>
                  <a:srgbClr val="0000FF"/>
                </a:solidFill>
                <a:latin typeface="华文新魏" charset="0"/>
                <a:ea typeface="华文新魏" charset="0"/>
                <a:cs typeface="华文新魏" charset="0"/>
              </a:rPr>
              <a:t>指令</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CPU</a:t>
            </a:r>
            <a:r>
              <a:rPr lang="zh-CN" altLang="en-US" dirty="0">
                <a:solidFill>
                  <a:srgbClr val="FF0000"/>
                </a:solidFill>
                <a:latin typeface="华文新魏" charset="0"/>
                <a:ea typeface="华文新魏" charset="0"/>
                <a:cs typeface="华文新魏" charset="0"/>
              </a:rPr>
              <a:t>加载</a:t>
            </a:r>
            <a:r>
              <a:rPr lang="zh-CN" altLang="en-US" dirty="0">
                <a:solidFill>
                  <a:srgbClr val="0000FF"/>
                </a:solidFill>
                <a:latin typeface="华文新魏" charset="0"/>
                <a:ea typeface="华文新魏" charset="0"/>
                <a:cs typeface="华文新魏" charset="0"/>
              </a:rPr>
              <a:t>控制信息</a:t>
            </a:r>
            <a:r>
              <a:rPr lang="zh-CN" altLang="en-US" dirty="0">
                <a:solidFill>
                  <a:srgbClr val="FF0000"/>
                </a:solidFill>
                <a:latin typeface="华文新魏" charset="0"/>
                <a:ea typeface="华文新魏" charset="0"/>
                <a:cs typeface="华文新魏" charset="0"/>
              </a:rPr>
              <a:t>到</a:t>
            </a:r>
            <a:r>
              <a:rPr lang="zh-CN" altLang="en-US" dirty="0">
                <a:solidFill>
                  <a:srgbClr val="0000FF"/>
                </a:solidFill>
                <a:latin typeface="华文新魏" charset="0"/>
                <a:ea typeface="华文新魏" charset="0"/>
                <a:cs typeface="华文新魏" charset="0"/>
              </a:rPr>
              <a:t>设备控制器寄存器</a:t>
            </a:r>
            <a:r>
              <a:rPr lang="zh-CN" altLang="en-US" dirty="0">
                <a:latin typeface="华文新魏" charset="0"/>
                <a:ea typeface="华文新魏" charset="0"/>
                <a:cs typeface="华文新魏" charset="0"/>
              </a:rPr>
              <a:t>，然后</a:t>
            </a:r>
            <a:endParaRPr lang="en-US" altLang="zh-CN" dirty="0">
              <a:latin typeface="华文新魏" charset="0"/>
              <a:ea typeface="华文新魏" charset="0"/>
              <a:cs typeface="华文新魏" charset="0"/>
            </a:endParaRPr>
          </a:p>
          <a:p>
            <a:pPr lvl="2" eaLnBrk="1" hangingPunct="1"/>
            <a:r>
              <a:rPr lang="zh-CN" altLang="en-US" dirty="0">
                <a:latin typeface="华文新魏" charset="0"/>
                <a:ea typeface="华文新魏" charset="0"/>
                <a:cs typeface="华文新魏" charset="0"/>
              </a:rPr>
              <a:t>进程</a:t>
            </a:r>
            <a:r>
              <a:rPr lang="zh-CN" altLang="en-US" dirty="0">
                <a:solidFill>
                  <a:srgbClr val="FF0000"/>
                </a:solidFill>
                <a:latin typeface="华文新魏" charset="0"/>
                <a:ea typeface="华文新魏" charset="0"/>
                <a:cs typeface="华文新魏" charset="0"/>
              </a:rPr>
              <a:t>继续执行</a:t>
            </a:r>
            <a:r>
              <a:rPr lang="zh-CN" altLang="en-US" dirty="0">
                <a:latin typeface="华文新魏" charset="0"/>
                <a:ea typeface="华文新魏" charset="0"/>
                <a:cs typeface="华文新魏" charset="0"/>
              </a:rPr>
              <a:t>不涉及本次</a:t>
            </a:r>
            <a:r>
              <a:rPr lang="en-US" altLang="zh-CN" dirty="0">
                <a:latin typeface="华文新魏" charset="0"/>
                <a:ea typeface="华文新魏" charset="0"/>
                <a:cs typeface="华文新魏" charset="0"/>
              </a:rPr>
              <a:t>I</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O</a:t>
            </a:r>
            <a:r>
              <a:rPr lang="zh-CN" altLang="en-US" dirty="0">
                <a:latin typeface="华文新魏" charset="0"/>
                <a:ea typeface="华文新魏" charset="0"/>
                <a:cs typeface="华文新魏" charset="0"/>
              </a:rPr>
              <a:t>数据的任务，或</a:t>
            </a:r>
            <a:endParaRPr lang="en-US" altLang="zh-CN" dirty="0">
              <a:latin typeface="华文新魏" charset="0"/>
              <a:ea typeface="华文新魏" charset="0"/>
              <a:cs typeface="华文新魏" charset="0"/>
            </a:endParaRPr>
          </a:p>
          <a:p>
            <a:pPr lvl="2" eaLnBrk="1" hangingPunct="1"/>
            <a:r>
              <a:rPr lang="zh-CN" altLang="en-US" dirty="0">
                <a:solidFill>
                  <a:srgbClr val="FF0000"/>
                </a:solidFill>
                <a:latin typeface="华文新魏" charset="0"/>
                <a:ea typeface="华文新魏" charset="0"/>
                <a:cs typeface="华文新魏" charset="0"/>
              </a:rPr>
              <a:t>放弃</a:t>
            </a:r>
            <a:r>
              <a:rPr lang="en-US" altLang="zh-CN" dirty="0">
                <a:latin typeface="华文新魏" charset="0"/>
                <a:ea typeface="华文新魏" charset="0"/>
                <a:cs typeface="华文新魏" charset="0"/>
              </a:rPr>
              <a:t>CPU</a:t>
            </a:r>
            <a:r>
              <a:rPr lang="zh-CN" altLang="en-US" dirty="0">
                <a:latin typeface="华文新魏" charset="0"/>
                <a:ea typeface="华文新魏" charset="0"/>
                <a:cs typeface="华文新魏" charset="0"/>
              </a:rPr>
              <a:t>等待设备操作完成</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设备控制器</a:t>
            </a:r>
            <a:r>
              <a:rPr lang="zh-CN" altLang="en-US" dirty="0">
                <a:solidFill>
                  <a:srgbClr val="FF0000"/>
                </a:solidFill>
                <a:latin typeface="华文新魏" charset="0"/>
                <a:ea typeface="华文新魏" charset="0"/>
                <a:cs typeface="华文新魏" charset="0"/>
              </a:rPr>
              <a:t>检查状态寄存器</a:t>
            </a:r>
            <a:endParaRPr lang="en-US" altLang="zh-CN" dirty="0">
              <a:solidFill>
                <a:srgbClr val="FF0000"/>
              </a:solidFill>
              <a:latin typeface="华文新魏" charset="0"/>
              <a:ea typeface="华文新魏" charset="0"/>
              <a:cs typeface="华文新魏" charset="0"/>
            </a:endParaRPr>
          </a:p>
          <a:p>
            <a:pPr lvl="2" eaLnBrk="1" hangingPunct="1"/>
            <a:r>
              <a:rPr lang="zh-CN" altLang="en-US" dirty="0">
                <a:latin typeface="华文新魏" charset="0"/>
                <a:ea typeface="华文新魏" charset="0"/>
                <a:cs typeface="华文新魏" charset="0"/>
              </a:rPr>
              <a:t>按照</a:t>
            </a:r>
            <a:r>
              <a:rPr lang="en-US" altLang="zh-CN" dirty="0">
                <a:latin typeface="华文新魏" charset="0"/>
                <a:ea typeface="华文新魏" charset="0"/>
                <a:cs typeface="华文新魏" charset="0"/>
              </a:rPr>
              <a:t>I/O</a:t>
            </a:r>
            <a:r>
              <a:rPr lang="zh-CN" altLang="en-US" dirty="0">
                <a:latin typeface="华文新魏" charset="0"/>
                <a:ea typeface="华文新魏" charset="0"/>
                <a:cs typeface="华文新魏" charset="0"/>
              </a:rPr>
              <a:t>指令要求，执行相应</a:t>
            </a:r>
            <a:r>
              <a:rPr lang="en-US" altLang="zh-CN" dirty="0">
                <a:latin typeface="华文新魏" charset="0"/>
                <a:ea typeface="华文新魏" charset="0"/>
                <a:cs typeface="华文新魏" charset="0"/>
              </a:rPr>
              <a:t>I/O</a:t>
            </a:r>
            <a:r>
              <a:rPr lang="zh-CN" altLang="en-US" dirty="0">
                <a:latin typeface="华文新魏" charset="0"/>
                <a:ea typeface="华文新魏" charset="0"/>
                <a:cs typeface="华文新魏" charset="0"/>
              </a:rPr>
              <a:t>操作</a:t>
            </a:r>
            <a:r>
              <a:rPr lang="en-US" altLang="zh-CN" dirty="0">
                <a:latin typeface="华文新魏" charset="0"/>
                <a:ea typeface="华文新魏" charset="0"/>
                <a:cs typeface="华文新魏" charset="0"/>
              </a:rPr>
              <a:t>(</a:t>
            </a:r>
            <a:r>
              <a:rPr lang="zh-CN" altLang="en-US" dirty="0">
                <a:latin typeface="华文新魏" charset="0"/>
                <a:ea typeface="华文新魏" charset="0"/>
                <a:cs typeface="华文新魏" charset="0"/>
              </a:rPr>
              <a:t>如将数据读入</a:t>
            </a:r>
            <a:r>
              <a:rPr lang="en-US" altLang="zh-CN" dirty="0">
                <a:latin typeface="华文新魏" charset="0"/>
                <a:ea typeface="华文新魏" charset="0"/>
                <a:cs typeface="华文新魏" charset="0"/>
              </a:rPr>
              <a:t>I/O</a:t>
            </a:r>
            <a:r>
              <a:rPr lang="zh-CN" altLang="en-US" dirty="0">
                <a:solidFill>
                  <a:srgbClr val="0000FF"/>
                </a:solidFill>
                <a:latin typeface="华文新魏" charset="0"/>
                <a:ea typeface="华文新魏" charset="0"/>
                <a:cs typeface="华文新魏" charset="0"/>
              </a:rPr>
              <a:t>缓冲寄存器</a:t>
            </a:r>
            <a:r>
              <a:rPr lang="en-US" altLang="zh-CN" dirty="0">
                <a:latin typeface="华文新魏" charset="0"/>
                <a:ea typeface="华文新魏" charset="0"/>
                <a:cs typeface="华文新魏" charset="0"/>
              </a:rPr>
              <a:t>)</a:t>
            </a:r>
          </a:p>
          <a:p>
            <a:pPr lvl="2" eaLnBrk="1" hangingPunct="1"/>
            <a:r>
              <a:rPr lang="zh-CN" altLang="en-US" dirty="0">
                <a:latin typeface="华文新魏" charset="0"/>
                <a:ea typeface="华文新魏" charset="0"/>
                <a:cs typeface="华文新魏" charset="0"/>
              </a:rPr>
              <a:t>一旦传输完成，设备控制器通过中断请求线</a:t>
            </a:r>
            <a:r>
              <a:rPr lang="zh-CN" altLang="en-US" dirty="0">
                <a:solidFill>
                  <a:srgbClr val="FF0000"/>
                </a:solidFill>
                <a:latin typeface="华文新魏" charset="0"/>
                <a:ea typeface="华文新魏" charset="0"/>
                <a:cs typeface="华文新魏" charset="0"/>
              </a:rPr>
              <a:t>发出</a:t>
            </a:r>
            <a:r>
              <a:rPr lang="en-US" altLang="zh-CN" dirty="0">
                <a:solidFill>
                  <a:srgbClr val="0000FF"/>
                </a:solidFill>
                <a:latin typeface="华文新魏" charset="0"/>
                <a:ea typeface="华文新魏" charset="0"/>
                <a:cs typeface="华文新魏" charset="0"/>
              </a:rPr>
              <a:t>I/O</a:t>
            </a:r>
            <a:r>
              <a:rPr lang="zh-CN" altLang="en-US" dirty="0">
                <a:solidFill>
                  <a:srgbClr val="0000FF"/>
                </a:solidFill>
                <a:latin typeface="华文新魏" charset="0"/>
                <a:ea typeface="华文新魏" charset="0"/>
                <a:cs typeface="华文新魏" charset="0"/>
              </a:rPr>
              <a:t>中断信号</a:t>
            </a:r>
            <a:endParaRPr lang="en-US" altLang="zh-CN" dirty="0">
              <a:solidFill>
                <a:srgbClr val="0000FF"/>
              </a:solidFill>
              <a:latin typeface="华文新魏" charset="0"/>
              <a:ea typeface="华文新魏" charset="0"/>
              <a:cs typeface="华文新魏" charset="0"/>
            </a:endParaRPr>
          </a:p>
          <a:p>
            <a:pPr lvl="1" eaLnBrk="1" hangingPunct="1"/>
            <a:r>
              <a:rPr lang="en-US" altLang="zh-CN" dirty="0">
                <a:latin typeface="华文新魏" charset="0"/>
                <a:ea typeface="华文新魏" charset="0"/>
                <a:cs typeface="华文新魏" charset="0"/>
              </a:rPr>
              <a:t>CPU</a:t>
            </a:r>
            <a:r>
              <a:rPr lang="zh-CN" altLang="en-US" dirty="0">
                <a:latin typeface="华文新魏" charset="0"/>
                <a:ea typeface="华文新魏" charset="0"/>
                <a:cs typeface="华文新魏" charset="0"/>
              </a:rPr>
              <a:t>收到并响应</a:t>
            </a:r>
            <a:r>
              <a:rPr lang="en-US" altLang="zh-CN" dirty="0">
                <a:latin typeface="华文新魏" charset="0"/>
                <a:ea typeface="华文新魏" charset="0"/>
                <a:cs typeface="华文新魏" charset="0"/>
              </a:rPr>
              <a:t>I/O</a:t>
            </a:r>
            <a:r>
              <a:rPr lang="zh-CN" altLang="en-US" dirty="0">
                <a:latin typeface="华文新魏" charset="0"/>
                <a:ea typeface="华文新魏" charset="0"/>
                <a:cs typeface="华文新魏" charset="0"/>
              </a:rPr>
              <a:t>中断后，转向</a:t>
            </a:r>
            <a:r>
              <a:rPr lang="zh-CN" altLang="en-US" dirty="0">
                <a:solidFill>
                  <a:srgbClr val="FF0000"/>
                </a:solidFill>
                <a:latin typeface="华文新魏" charset="0"/>
                <a:ea typeface="华文新魏" charset="0"/>
                <a:cs typeface="华文新魏" charset="0"/>
              </a:rPr>
              <a:t>执行该设备的</a:t>
            </a:r>
            <a:r>
              <a:rPr lang="en-US" altLang="zh-CN" dirty="0">
                <a:solidFill>
                  <a:srgbClr val="FF0000"/>
                </a:solidFill>
                <a:latin typeface="华文新魏" charset="0"/>
                <a:ea typeface="华文新魏" charset="0"/>
                <a:cs typeface="华文新魏" charset="0"/>
              </a:rPr>
              <a:t>I/O</a:t>
            </a:r>
            <a:r>
              <a:rPr lang="zh-CN" altLang="en-US" dirty="0">
                <a:solidFill>
                  <a:srgbClr val="FF0000"/>
                </a:solidFill>
                <a:latin typeface="华文新魏" charset="0"/>
                <a:ea typeface="华文新魏" charset="0"/>
                <a:cs typeface="华文新魏" charset="0"/>
              </a:rPr>
              <a:t>中断例程</a:t>
            </a:r>
            <a:endParaRPr lang="en-US" altLang="zh-CN" dirty="0">
              <a:solidFill>
                <a:srgbClr val="FF0000"/>
              </a:solidFill>
              <a:latin typeface="华文新魏" charset="0"/>
              <a:ea typeface="华文新魏" charset="0"/>
              <a:cs typeface="华文新魏" charset="0"/>
            </a:endParaRPr>
          </a:p>
          <a:p>
            <a:pPr lvl="2" eaLnBrk="1" hangingPunct="1"/>
            <a:r>
              <a:rPr lang="zh-CN" altLang="en-US" dirty="0">
                <a:latin typeface="华文新魏" charset="0"/>
                <a:ea typeface="华文新魏" charset="0"/>
                <a:cs typeface="华文新魏" charset="0"/>
              </a:rPr>
              <a:t>中断处理例程执行数据读取操作，</a:t>
            </a:r>
            <a:r>
              <a:rPr lang="zh-CN" altLang="en-US" dirty="0">
                <a:solidFill>
                  <a:srgbClr val="FF0000"/>
                </a:solidFill>
                <a:latin typeface="华文新魏" charset="0"/>
                <a:ea typeface="华文新魏" charset="0"/>
                <a:cs typeface="华文新魏" charset="0"/>
              </a:rPr>
              <a:t>将</a:t>
            </a:r>
            <a:r>
              <a:rPr lang="en-US" altLang="zh-CN" dirty="0">
                <a:solidFill>
                  <a:srgbClr val="FF0000"/>
                </a:solidFill>
                <a:latin typeface="华文新魏" charset="0"/>
                <a:ea typeface="华文新魏" charset="0"/>
                <a:cs typeface="华文新魏" charset="0"/>
              </a:rPr>
              <a:t>I/O</a:t>
            </a:r>
            <a:r>
              <a:rPr lang="zh-CN" altLang="en-US" dirty="0">
                <a:solidFill>
                  <a:srgbClr val="FF0000"/>
                </a:solidFill>
                <a:latin typeface="华文新魏" charset="0"/>
                <a:ea typeface="华文新魏" charset="0"/>
                <a:cs typeface="华文新魏" charset="0"/>
              </a:rPr>
              <a:t>缓冲寄存器的内容写入内存</a:t>
            </a:r>
            <a:endParaRPr lang="en-US" altLang="zh-CN" dirty="0">
              <a:solidFill>
                <a:srgbClr val="FF0000"/>
              </a:solidFill>
              <a:latin typeface="华文新魏" charset="0"/>
              <a:ea typeface="华文新魏" charset="0"/>
              <a:cs typeface="华文新魏" charset="0"/>
            </a:endParaRPr>
          </a:p>
          <a:p>
            <a:pPr lvl="2" eaLnBrk="1" hangingPunct="1"/>
            <a:r>
              <a:rPr lang="zh-CN" altLang="en-US" dirty="0">
                <a:latin typeface="华文新魏" charset="0"/>
                <a:ea typeface="华文新魏" charset="0"/>
                <a:cs typeface="华文新魏" charset="0"/>
              </a:rPr>
              <a:t>操作结束后退出中断处理程序，返回中断前的执行状态</a:t>
            </a:r>
            <a:endParaRPr lang="en-US" altLang="zh-CN" dirty="0">
              <a:latin typeface="华文新魏" charset="0"/>
              <a:ea typeface="华文新魏" charset="0"/>
              <a:cs typeface="华文新魏" charset="0"/>
            </a:endParaRPr>
          </a:p>
          <a:p>
            <a:pPr lvl="1" eaLnBrk="1" hangingPunct="1"/>
            <a:r>
              <a:rPr lang="zh-CN" altLang="en-US" dirty="0">
                <a:latin typeface="华文新魏" charset="0"/>
                <a:ea typeface="华文新魏" charset="0"/>
                <a:cs typeface="华文新魏" charset="0"/>
              </a:rPr>
              <a:t>进程调度程序在适当时刻恢复得到数据的进程执行</a:t>
            </a:r>
          </a:p>
          <a:p>
            <a:endParaRPr kumimoji="1" lang="zh-CN" altLang="en-US" dirty="0"/>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9</a:t>
            </a:fld>
            <a:endParaRPr lang="en-US" altLang="zh-CN" dirty="0"/>
          </a:p>
        </p:txBody>
      </p:sp>
    </p:spTree>
    <p:extLst>
      <p:ext uri="{BB962C8B-B14F-4D97-AF65-F5344CB8AC3E}">
        <p14:creationId xmlns:p14="http://schemas.microsoft.com/office/powerpoint/2010/main" val="3601756295"/>
      </p:ext>
    </p:extLst>
  </p:cSld>
  <p:clrMapOvr>
    <a:masterClrMapping/>
  </p:clrMapOvr>
  <p:transition spd="slow">
    <p:wipe/>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404664"/>
            <a:ext cx="7560840" cy="576262"/>
          </a:xfrm>
        </p:spPr>
        <p:txBody>
          <a:bodyPr/>
          <a:lstStyle/>
          <a:p>
            <a:r>
              <a:rPr lang="en-US" altLang="zh-CN" dirty="0" err="1">
                <a:latin typeface="华文新魏" charset="0"/>
                <a:ea typeface="华文新魏" charset="0"/>
                <a:cs typeface="华文新魏" charset="0"/>
              </a:rPr>
              <a:t>SPOOLing</a:t>
            </a:r>
            <a:r>
              <a:rPr lang="zh-CN" altLang="en-US" dirty="0">
                <a:latin typeface="华文新魏" charset="0"/>
                <a:ea typeface="华文新魏" charset="0"/>
                <a:cs typeface="华文新魏" charset="0"/>
              </a:rPr>
              <a:t>的数据结构</a:t>
            </a:r>
            <a:endParaRPr kumimoji="1" lang="zh-CN" altLang="en-US" dirty="0"/>
          </a:p>
        </p:txBody>
      </p:sp>
      <p:sp>
        <p:nvSpPr>
          <p:cNvPr id="3" name="内容占位符 2"/>
          <p:cNvSpPr>
            <a:spLocks noGrp="1"/>
          </p:cNvSpPr>
          <p:nvPr>
            <p:ph idx="1"/>
          </p:nvPr>
        </p:nvSpPr>
        <p:spPr/>
        <p:txBody>
          <a:bodyPr/>
          <a:lstStyle/>
          <a:p>
            <a:pPr algn="just" eaLnBrk="1" hangingPunct="1"/>
            <a:r>
              <a:rPr lang="zh-CN" altLang="zh-CN" dirty="0">
                <a:latin typeface="华文新魏"/>
                <a:cs typeface="华文新魏"/>
              </a:rPr>
              <a:t>作业表 </a:t>
            </a:r>
            <a:endParaRPr lang="en-US" altLang="zh-CN" dirty="0">
              <a:latin typeface="华文新魏"/>
              <a:cs typeface="华文新魏"/>
            </a:endParaRPr>
          </a:p>
          <a:p>
            <a:pPr lvl="1" algn="just" eaLnBrk="1" hangingPunct="1"/>
            <a:r>
              <a:rPr lang="zh-CN" altLang="zh-CN" dirty="0"/>
              <a:t>登记进入系统的所有作业的</a:t>
            </a:r>
            <a:r>
              <a:rPr lang="en-US" altLang="zh-CN" dirty="0"/>
              <a:t>JCB</a:t>
            </a:r>
            <a:r>
              <a:rPr lang="zh-CN" altLang="zh-CN" dirty="0"/>
              <a:t>，包含</a:t>
            </a:r>
            <a:endParaRPr lang="en-US" altLang="zh-CN" dirty="0"/>
          </a:p>
          <a:p>
            <a:pPr lvl="2" algn="just" eaLnBrk="1" hangingPunct="1"/>
            <a:r>
              <a:rPr lang="zh-CN" altLang="zh-CN" dirty="0">
                <a:latin typeface="华文新魏"/>
                <a:ea typeface="华文新魏"/>
                <a:cs typeface="华文新魏"/>
              </a:rPr>
              <a:t>作业名、作业状态、</a:t>
            </a:r>
            <a:r>
              <a:rPr lang="zh-CN" altLang="zh-CN" dirty="0">
                <a:solidFill>
                  <a:srgbClr val="0000FF"/>
                </a:solidFill>
                <a:latin typeface="华文新魏"/>
                <a:ea typeface="华文新魏"/>
                <a:cs typeface="华文新魏"/>
              </a:rPr>
              <a:t>预输入表位置</a:t>
            </a:r>
            <a:r>
              <a:rPr lang="zh-CN" altLang="zh-CN" dirty="0">
                <a:latin typeface="华文新魏"/>
                <a:ea typeface="华文新魏"/>
                <a:cs typeface="华文新魏"/>
              </a:rPr>
              <a:t>和</a:t>
            </a:r>
            <a:r>
              <a:rPr lang="zh-CN" altLang="zh-CN" dirty="0">
                <a:solidFill>
                  <a:srgbClr val="0000FF"/>
                </a:solidFill>
                <a:latin typeface="华文新魏"/>
                <a:ea typeface="华文新魏"/>
                <a:cs typeface="华文新魏"/>
              </a:rPr>
              <a:t>缓输出表位置</a:t>
            </a:r>
            <a:r>
              <a:rPr lang="zh-CN" altLang="zh-CN" dirty="0">
                <a:latin typeface="华文新魏"/>
                <a:ea typeface="华文新魏"/>
                <a:cs typeface="华文新魏"/>
              </a:rPr>
              <a:t>等信息</a:t>
            </a:r>
            <a:endParaRPr lang="en-US" altLang="zh-CN" dirty="0">
              <a:latin typeface="华文新魏"/>
              <a:cs typeface="华文新魏"/>
            </a:endParaRPr>
          </a:p>
          <a:p>
            <a:pPr algn="just" eaLnBrk="1" hangingPunct="1"/>
            <a:r>
              <a:rPr lang="zh-CN" altLang="zh-CN" dirty="0">
                <a:latin typeface="华文新魏"/>
                <a:cs typeface="华文新魏"/>
              </a:rPr>
              <a:t>预输入表</a:t>
            </a:r>
            <a:endParaRPr lang="en-US" altLang="zh-CN" dirty="0">
              <a:latin typeface="华文新魏"/>
              <a:cs typeface="华文新魏"/>
            </a:endParaRPr>
          </a:p>
          <a:p>
            <a:pPr lvl="1" algn="just" eaLnBrk="1" hangingPunct="1"/>
            <a:r>
              <a:rPr lang="zh-CN" altLang="zh-CN" dirty="0"/>
              <a:t>用来登记作业的各个输入文件的情况，包括</a:t>
            </a:r>
            <a:endParaRPr lang="en-US" altLang="zh-CN" dirty="0"/>
          </a:p>
          <a:p>
            <a:pPr lvl="2" algn="just" eaLnBrk="1" hangingPunct="1"/>
            <a:r>
              <a:rPr lang="zh-CN" altLang="zh-CN" dirty="0">
                <a:latin typeface="华文新魏"/>
                <a:ea typeface="华文新魏"/>
                <a:cs typeface="华文新魏"/>
              </a:rPr>
              <a:t>设备类、文件名、信息长度及存放位置等</a:t>
            </a:r>
            <a:endParaRPr lang="en-US" altLang="zh-CN" dirty="0">
              <a:latin typeface="华文新魏"/>
              <a:ea typeface="华文新魏"/>
              <a:cs typeface="华文新魏"/>
            </a:endParaRPr>
          </a:p>
          <a:p>
            <a:pPr algn="just" eaLnBrk="1" hangingPunct="1"/>
            <a:r>
              <a:rPr lang="zh-CN" altLang="zh-CN" dirty="0">
                <a:latin typeface="华文新魏"/>
                <a:cs typeface="华文新魏"/>
              </a:rPr>
              <a:t>缓输出表</a:t>
            </a:r>
            <a:endParaRPr lang="en-US" altLang="zh-CN" dirty="0">
              <a:latin typeface="华文新魏"/>
              <a:cs typeface="华文新魏"/>
            </a:endParaRPr>
          </a:p>
          <a:p>
            <a:pPr lvl="1" algn="just" eaLnBrk="1" hangingPunct="1"/>
            <a:r>
              <a:rPr lang="zh-CN" altLang="zh-CN" dirty="0"/>
              <a:t>用来登记作业的各个输出文件的情况，包括</a:t>
            </a:r>
            <a:endParaRPr lang="en-US" altLang="zh-CN" dirty="0"/>
          </a:p>
          <a:p>
            <a:pPr lvl="2" algn="just" eaLnBrk="1" hangingPunct="1"/>
            <a:r>
              <a:rPr lang="zh-CN" altLang="zh-CN" dirty="0">
                <a:latin typeface="华文新魏"/>
                <a:ea typeface="华文新魏"/>
                <a:cs typeface="华文新魏"/>
              </a:rPr>
              <a:t>设备类、文件名、信息长度及存放位置</a:t>
            </a:r>
            <a:endParaRPr lang="en-US" altLang="zh-CN" dirty="0">
              <a:latin typeface="华文新魏"/>
              <a:ea typeface="华文新魏"/>
              <a:cs typeface="华文新魏"/>
            </a:endParaRPr>
          </a:p>
        </p:txBody>
      </p:sp>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90</a:t>
            </a:fld>
            <a:endParaRPr lang="en-US" altLang="zh-CN" dirty="0"/>
          </a:p>
        </p:txBody>
      </p:sp>
    </p:spTree>
    <p:extLst>
      <p:ext uri="{BB962C8B-B14F-4D97-AF65-F5344CB8AC3E}">
        <p14:creationId xmlns:p14="http://schemas.microsoft.com/office/powerpoint/2010/main" val="4262362282"/>
      </p:ext>
    </p:extLst>
  </p:cSld>
  <p:clrMapOvr>
    <a:masterClrMapping/>
  </p:clrMapOvr>
  <p:transition spd="slow">
    <p:wipe/>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79512" y="1268760"/>
            <a:ext cx="8856984" cy="4968552"/>
          </a:xfrm>
        </p:spPr>
        <p:txBody>
          <a:bodyPr/>
          <a:lstStyle/>
          <a:p>
            <a:r>
              <a:rPr kumimoji="1" lang="zh-CN" altLang="en-US" dirty="0"/>
              <a:t>输入状态</a:t>
            </a:r>
            <a:endParaRPr kumimoji="1" lang="en-US" altLang="zh-CN" dirty="0"/>
          </a:p>
          <a:p>
            <a:pPr lvl="1"/>
            <a:r>
              <a:rPr lang="zh-CN" altLang="zh-CN" dirty="0"/>
              <a:t>作业信息正在从输入设备上预输入 </a:t>
            </a:r>
            <a:endParaRPr lang="en-US" altLang="zh-CN" dirty="0"/>
          </a:p>
          <a:p>
            <a:pPr lvl="1"/>
            <a:r>
              <a:rPr lang="zh-CN" altLang="zh-CN" dirty="0">
                <a:solidFill>
                  <a:srgbClr val="0000FF"/>
                </a:solidFill>
              </a:rPr>
              <a:t>操作员</a:t>
            </a:r>
            <a:r>
              <a:rPr lang="zh-CN" altLang="zh-CN" dirty="0"/>
              <a:t>输入命令启动</a:t>
            </a:r>
            <a:r>
              <a:rPr lang="zh-CN" altLang="zh-CN" dirty="0">
                <a:solidFill>
                  <a:srgbClr val="0000FF"/>
                </a:solidFill>
              </a:rPr>
              <a:t>预输入程序</a:t>
            </a:r>
            <a:r>
              <a:rPr lang="zh-CN" altLang="zh-CN" dirty="0"/>
              <a:t>工作</a:t>
            </a:r>
            <a:r>
              <a:rPr lang="zh-CN" altLang="en-US" dirty="0"/>
              <a:t>，</a:t>
            </a:r>
            <a:r>
              <a:rPr lang="zh-CN" altLang="zh-CN" dirty="0"/>
              <a:t>预输入程序查看作业表及输入井能否容纳新作业</a:t>
            </a:r>
            <a:endParaRPr kumimoji="1" lang="zh-CN" altLang="en-US" dirty="0"/>
          </a:p>
          <a:p>
            <a:r>
              <a:rPr kumimoji="1" lang="zh-CN" altLang="en-US" dirty="0"/>
              <a:t>收容收态</a:t>
            </a:r>
            <a:endParaRPr kumimoji="1" lang="en-US" altLang="zh-CN" dirty="0"/>
          </a:p>
          <a:p>
            <a:pPr lvl="1"/>
            <a:r>
              <a:rPr lang="zh-CN" altLang="zh-CN" dirty="0"/>
              <a:t>作业预输入结束，但</a:t>
            </a:r>
            <a:r>
              <a:rPr lang="zh-CN" altLang="zh-CN" dirty="0">
                <a:solidFill>
                  <a:srgbClr val="FF0000"/>
                </a:solidFill>
              </a:rPr>
              <a:t>未被选中执行</a:t>
            </a:r>
            <a:r>
              <a:rPr lang="zh-CN" altLang="zh-CN" dirty="0"/>
              <a:t> </a:t>
            </a:r>
            <a:endParaRPr lang="en-US" altLang="zh-CN" dirty="0"/>
          </a:p>
          <a:p>
            <a:pPr lvl="1"/>
            <a:r>
              <a:rPr lang="zh-CN" altLang="zh-CN" dirty="0">
                <a:solidFill>
                  <a:srgbClr val="0000FF"/>
                </a:solidFill>
              </a:rPr>
              <a:t>作业调度程序</a:t>
            </a:r>
            <a:r>
              <a:rPr lang="zh-CN" altLang="zh-CN" dirty="0"/>
              <a:t>根据预定的调度算法选择处于收容状态的作业执行 </a:t>
            </a:r>
            <a:endParaRPr kumimoji="1" lang="zh-CN" altLang="en-US" dirty="0"/>
          </a:p>
          <a:p>
            <a:r>
              <a:rPr kumimoji="1" lang="zh-CN" altLang="en-US" dirty="0"/>
              <a:t>执行状态</a:t>
            </a:r>
            <a:endParaRPr kumimoji="1" lang="en-US" altLang="zh-CN" dirty="0"/>
          </a:p>
          <a:p>
            <a:pPr lvl="1"/>
            <a:r>
              <a:rPr lang="zh-CN" altLang="zh-CN" dirty="0"/>
              <a:t>作业已被选中运行，在运行过程中</a:t>
            </a:r>
            <a:r>
              <a:rPr lang="zh-CN" altLang="zh-CN" dirty="0">
                <a:solidFill>
                  <a:srgbClr val="FF0000"/>
                </a:solidFill>
              </a:rPr>
              <a:t>可从输入井中读取数据，也可向输出井写入数据</a:t>
            </a:r>
            <a:r>
              <a:rPr lang="zh-CN" altLang="zh-CN" dirty="0"/>
              <a:t> </a:t>
            </a:r>
            <a:endParaRPr kumimoji="1" lang="zh-CN" altLang="en-US" dirty="0"/>
          </a:p>
          <a:p>
            <a:r>
              <a:rPr kumimoji="1" lang="zh-CN" altLang="en-US" dirty="0"/>
              <a:t>完成状态</a:t>
            </a:r>
            <a:endParaRPr kumimoji="1" lang="en-US" altLang="zh-CN" dirty="0"/>
          </a:p>
          <a:p>
            <a:pPr lvl="1"/>
            <a:r>
              <a:rPr lang="zh-CN" altLang="zh-CN" dirty="0"/>
              <a:t>作业已经撤离，作业的输出结果</a:t>
            </a:r>
            <a:r>
              <a:rPr lang="zh-CN" altLang="zh-CN" dirty="0">
                <a:solidFill>
                  <a:srgbClr val="FF0000"/>
                </a:solidFill>
              </a:rPr>
              <a:t>等待缓输出</a:t>
            </a:r>
            <a:r>
              <a:rPr lang="zh-CN" altLang="zh-CN" dirty="0"/>
              <a:t> </a:t>
            </a:r>
            <a:endParaRPr kumimoji="1" lang="zh-CN" altLang="en-US" dirty="0"/>
          </a:p>
          <a:p>
            <a:endParaRPr kumimoji="1" lang="zh-CN" altLang="en-US" dirty="0"/>
          </a:p>
        </p:txBody>
      </p:sp>
      <p:sp>
        <p:nvSpPr>
          <p:cNvPr id="3" name="标题 2"/>
          <p:cNvSpPr>
            <a:spLocks noGrp="1"/>
          </p:cNvSpPr>
          <p:nvPr>
            <p:ph type="title"/>
          </p:nvPr>
        </p:nvSpPr>
        <p:spPr/>
        <p:txBody>
          <a:bodyPr/>
          <a:lstStyle/>
          <a:p>
            <a:r>
              <a:rPr lang="en-US" altLang="zh-CN" dirty="0" err="1">
                <a:latin typeface="华文新魏" charset="0"/>
                <a:ea typeface="华文新魏" charset="0"/>
                <a:cs typeface="华文新魏" charset="0"/>
              </a:rPr>
              <a:t>SPOOLing</a:t>
            </a:r>
            <a:r>
              <a:rPr lang="zh-CN" altLang="en-US" dirty="0">
                <a:latin typeface="华文新魏" charset="0"/>
                <a:ea typeface="华文新魏" charset="0"/>
                <a:cs typeface="华文新魏" charset="0"/>
              </a:rPr>
              <a:t>输入井中作业状态</a:t>
            </a:r>
            <a:endParaRPr kumimoji="1" lang="zh-CN" altLang="en-US" dirty="0"/>
          </a:p>
        </p:txBody>
      </p:sp>
      <p:sp>
        <p:nvSpPr>
          <p:cNvPr id="6"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91</a:t>
            </a:fld>
            <a:endParaRPr lang="en-US" altLang="zh-CN" dirty="0"/>
          </a:p>
        </p:txBody>
      </p:sp>
    </p:spTree>
    <p:extLst>
      <p:ext uri="{BB962C8B-B14F-4D97-AF65-F5344CB8AC3E}">
        <p14:creationId xmlns:p14="http://schemas.microsoft.com/office/powerpoint/2010/main" val="4207427828"/>
      </p:ext>
    </p:extLst>
  </p:cSld>
  <p:clrMapOvr>
    <a:masterClrMapping/>
  </p:clrMapOvr>
  <p:transition spd="slow">
    <p:wipe/>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latin typeface="华文新魏" charset="0"/>
                <a:ea typeface="华文新魏" charset="0"/>
                <a:cs typeface="华文新魏" charset="0"/>
              </a:rPr>
              <a:t>SPOOLing</a:t>
            </a:r>
            <a:r>
              <a:rPr lang="zh-CN" altLang="en-US" dirty="0">
                <a:latin typeface="华文新魏" charset="0"/>
                <a:ea typeface="华文新魏" charset="0"/>
                <a:cs typeface="华文新魏" charset="0"/>
              </a:rPr>
              <a:t>井文件空间的管理</a:t>
            </a:r>
            <a:endParaRPr kumimoji="1" lang="zh-CN" altLang="en-US" dirty="0"/>
          </a:p>
        </p:txBody>
      </p:sp>
      <p:sp>
        <p:nvSpPr>
          <p:cNvPr id="3" name="内容占位符 2"/>
          <p:cNvSpPr>
            <a:spLocks noGrp="1"/>
          </p:cNvSpPr>
          <p:nvPr>
            <p:ph idx="1"/>
          </p:nvPr>
        </p:nvSpPr>
        <p:spPr>
          <a:xfrm>
            <a:off x="179512" y="1340768"/>
            <a:ext cx="8856984" cy="5184576"/>
          </a:xfrm>
        </p:spPr>
        <p:txBody>
          <a:bodyPr/>
          <a:lstStyle/>
          <a:p>
            <a:r>
              <a:rPr lang="zh-CN" altLang="zh-CN" dirty="0"/>
              <a:t>存放在井中的文件称为</a:t>
            </a:r>
            <a:r>
              <a:rPr lang="zh-CN" altLang="zh-CN" dirty="0">
                <a:solidFill>
                  <a:srgbClr val="0000FF"/>
                </a:solidFill>
              </a:rPr>
              <a:t>井文件</a:t>
            </a:r>
            <a:r>
              <a:rPr lang="zh-CN" altLang="en-US" dirty="0"/>
              <a:t>，井文件</a:t>
            </a:r>
            <a:r>
              <a:rPr lang="zh-CN" altLang="zh-CN" dirty="0"/>
              <a:t>被划分成</a:t>
            </a:r>
            <a:r>
              <a:rPr lang="zh-CN" altLang="zh-CN" dirty="0">
                <a:solidFill>
                  <a:srgbClr val="FF0000"/>
                </a:solidFill>
              </a:rPr>
              <a:t>等长的</a:t>
            </a:r>
            <a:r>
              <a:rPr lang="zh-CN" altLang="zh-CN" dirty="0">
                <a:solidFill>
                  <a:srgbClr val="0000FF"/>
                </a:solidFill>
              </a:rPr>
              <a:t>物理块</a:t>
            </a:r>
            <a:r>
              <a:rPr lang="zh-CN" altLang="zh-CN" dirty="0"/>
              <a:t>，</a:t>
            </a:r>
            <a:r>
              <a:rPr lang="zh-CN" altLang="zh-CN" dirty="0">
                <a:solidFill>
                  <a:srgbClr val="FF0000"/>
                </a:solidFill>
              </a:rPr>
              <a:t>每块用于存放一条或多条</a:t>
            </a:r>
            <a:r>
              <a:rPr lang="zh-CN" altLang="zh-CN" dirty="0">
                <a:solidFill>
                  <a:srgbClr val="0000FF"/>
                </a:solidFill>
              </a:rPr>
              <a:t>逻辑记录</a:t>
            </a:r>
            <a:endParaRPr lang="en-US" altLang="zh-CN" dirty="0">
              <a:solidFill>
                <a:srgbClr val="0000FF"/>
              </a:solidFill>
            </a:endParaRPr>
          </a:p>
          <a:p>
            <a:r>
              <a:rPr lang="zh-CN" altLang="en-US" dirty="0">
                <a:latin typeface="华文新魏" charset="0"/>
                <a:ea typeface="华文新魏" charset="0"/>
                <a:cs typeface="华文新魏" charset="0"/>
              </a:rPr>
              <a:t>作业的数据信息存放方式</a:t>
            </a:r>
            <a:endParaRPr lang="en-US" altLang="zh-CN" dirty="0">
              <a:latin typeface="华文新魏" charset="0"/>
              <a:ea typeface="华文新魏" charset="0"/>
              <a:cs typeface="华文新魏" charset="0"/>
            </a:endParaRPr>
          </a:p>
          <a:p>
            <a:pPr lvl="1"/>
            <a:r>
              <a:rPr lang="zh-CN" altLang="en-US" dirty="0">
                <a:latin typeface="华文新魏" charset="0"/>
                <a:ea typeface="华文新魏" charset="0"/>
                <a:cs typeface="华文新魏" charset="0"/>
              </a:rPr>
              <a:t>连接方式</a:t>
            </a:r>
            <a:endParaRPr lang="en-US" altLang="zh-CN" dirty="0">
              <a:latin typeface="华文新魏" charset="0"/>
              <a:ea typeface="华文新魏" charset="0"/>
              <a:cs typeface="华文新魏" charset="0"/>
            </a:endParaRPr>
          </a:p>
          <a:p>
            <a:pPr lvl="2"/>
            <a:r>
              <a:rPr lang="zh-CN" altLang="en-US" dirty="0">
                <a:latin typeface="华文新魏" charset="0"/>
                <a:ea typeface="华文新魏" charset="0"/>
                <a:cs typeface="华文新魏" charset="0"/>
              </a:rPr>
              <a:t>输入的信息被组织成</a:t>
            </a:r>
            <a:r>
              <a:rPr lang="zh-CN" altLang="en-US" dirty="0">
                <a:solidFill>
                  <a:srgbClr val="0000FF"/>
                </a:solidFill>
                <a:latin typeface="华文新魏" charset="0"/>
                <a:ea typeface="华文新魏" charset="0"/>
                <a:cs typeface="华文新魏" charset="0"/>
              </a:rPr>
              <a:t>链接文件</a:t>
            </a:r>
            <a:r>
              <a:rPr lang="zh-CN" altLang="en-US" dirty="0">
                <a:latin typeface="华文新魏" charset="0"/>
                <a:ea typeface="华文新魏" charset="0"/>
                <a:cs typeface="华文新魏" charset="0"/>
              </a:rPr>
              <a:t>，</a:t>
            </a:r>
            <a:r>
              <a:rPr lang="zh-CN" altLang="zh-CN" dirty="0">
                <a:latin typeface="华文新魏" charset="0"/>
                <a:ea typeface="华文新魏" charset="0"/>
                <a:cs typeface="华文新魏" charset="0"/>
              </a:rPr>
              <a:t>文件的第一块的位置登记在输入表中，其后各块用指针</a:t>
            </a:r>
            <a:r>
              <a:rPr lang="zh-CN" altLang="en-US" dirty="0">
                <a:latin typeface="华文新魏" charset="0"/>
                <a:ea typeface="华文新魏" charset="0"/>
                <a:cs typeface="华文新魏" charset="0"/>
              </a:rPr>
              <a:t>链</a:t>
            </a:r>
            <a:r>
              <a:rPr lang="zh-CN" altLang="zh-CN" dirty="0">
                <a:latin typeface="华文新魏" charset="0"/>
                <a:ea typeface="华文新魏" charset="0"/>
                <a:cs typeface="华文新魏" charset="0"/>
              </a:rPr>
              <a:t>接起来 </a:t>
            </a:r>
            <a:endParaRPr lang="en-US" altLang="zh-CN" dirty="0">
              <a:latin typeface="华文新魏" charset="0"/>
              <a:ea typeface="华文新魏" charset="0"/>
              <a:cs typeface="华文新魏" charset="0"/>
            </a:endParaRPr>
          </a:p>
          <a:p>
            <a:pPr lvl="2"/>
            <a:r>
              <a:rPr lang="zh-CN" altLang="en-US" dirty="0">
                <a:latin typeface="华文新魏" charset="0"/>
                <a:ea typeface="华文新魏" charset="0"/>
                <a:cs typeface="华文新魏" charset="0"/>
              </a:rPr>
              <a:t>优点是</a:t>
            </a:r>
            <a:r>
              <a:rPr lang="zh-CN" altLang="en-US" dirty="0">
                <a:solidFill>
                  <a:srgbClr val="FF0000"/>
                </a:solidFill>
                <a:latin typeface="华文新魏" charset="0"/>
                <a:ea typeface="华文新魏" charset="0"/>
                <a:cs typeface="华文新魏" charset="0"/>
              </a:rPr>
              <a:t>数据信息可以不连续存放</a:t>
            </a:r>
            <a:r>
              <a:rPr lang="zh-CN" altLang="en-US" dirty="0">
                <a:latin typeface="华文新魏" charset="0"/>
                <a:ea typeface="华文新魏" charset="0"/>
                <a:cs typeface="华文新魏" charset="0"/>
              </a:rPr>
              <a:t>，文件空间利用率高</a:t>
            </a:r>
            <a:endParaRPr lang="en-US" altLang="zh-CN" dirty="0">
              <a:latin typeface="华文新魏" charset="0"/>
              <a:ea typeface="华文新魏" charset="0"/>
              <a:cs typeface="华文新魏" charset="0"/>
            </a:endParaRPr>
          </a:p>
          <a:p>
            <a:pPr lvl="1"/>
            <a:r>
              <a:rPr lang="zh-CN" altLang="zh-CN" dirty="0"/>
              <a:t>计算方式 </a:t>
            </a:r>
            <a:endParaRPr lang="en-US" altLang="zh-CN" dirty="0"/>
          </a:p>
          <a:p>
            <a:pPr lvl="2" algn="just" eaLnBrk="1" hangingPunct="1"/>
            <a:r>
              <a:rPr lang="zh-CN" altLang="en-US" dirty="0">
                <a:latin typeface="华文新魏" charset="0"/>
                <a:ea typeface="华文新魏" charset="0"/>
                <a:cs typeface="华文新魏" charset="0"/>
              </a:rPr>
              <a:t>假定每张</a:t>
            </a:r>
            <a:r>
              <a:rPr lang="zh-CN" altLang="en-US" dirty="0">
                <a:solidFill>
                  <a:srgbClr val="0000FF"/>
                </a:solidFill>
                <a:latin typeface="华文新魏" charset="0"/>
                <a:ea typeface="华文新魏" charset="0"/>
                <a:cs typeface="华文新魏" charset="0"/>
              </a:rPr>
              <a:t>卡片</a:t>
            </a:r>
            <a:r>
              <a:rPr lang="zh-CN" altLang="en-US" dirty="0">
                <a:latin typeface="华文新魏" charset="0"/>
                <a:ea typeface="华文新魏" charset="0"/>
                <a:cs typeface="华文新魏" charset="0"/>
              </a:rPr>
              <a:t>为</a:t>
            </a:r>
            <a:r>
              <a:rPr lang="en-US" altLang="zh-CN" dirty="0">
                <a:solidFill>
                  <a:srgbClr val="008000"/>
                </a:solidFill>
                <a:latin typeface="华文新魏" charset="0"/>
                <a:ea typeface="华文新魏" charset="0"/>
                <a:cs typeface="华文新魏" charset="0"/>
              </a:rPr>
              <a:t>80</a:t>
            </a:r>
            <a:r>
              <a:rPr lang="zh-CN" altLang="en-US" dirty="0">
                <a:solidFill>
                  <a:srgbClr val="008000"/>
                </a:solidFill>
                <a:latin typeface="华文新魏" charset="0"/>
                <a:ea typeface="华文新魏" charset="0"/>
                <a:cs typeface="华文新魏" charset="0"/>
              </a:rPr>
              <a:t>个字节</a:t>
            </a:r>
            <a:r>
              <a:rPr lang="zh-CN" altLang="en-US" dirty="0">
                <a:latin typeface="华文新魏" charset="0"/>
                <a:ea typeface="华文新魏" charset="0"/>
                <a:cs typeface="华文新魏" charset="0"/>
              </a:rPr>
              <a:t>，每个</a:t>
            </a:r>
            <a:r>
              <a:rPr lang="zh-CN" altLang="en-US" dirty="0">
                <a:solidFill>
                  <a:srgbClr val="0000FF"/>
                </a:solidFill>
                <a:latin typeface="华文新魏" charset="0"/>
                <a:ea typeface="华文新魏" charset="0"/>
                <a:cs typeface="华文新魏" charset="0"/>
              </a:rPr>
              <a:t>磁道</a:t>
            </a:r>
            <a:r>
              <a:rPr lang="zh-CN" altLang="en-US" dirty="0">
                <a:latin typeface="华文新魏" charset="0"/>
                <a:ea typeface="华文新魏" charset="0"/>
                <a:cs typeface="华文新魏" charset="0"/>
              </a:rPr>
              <a:t>可存放</a:t>
            </a:r>
            <a:r>
              <a:rPr lang="en-US" altLang="zh-CN" dirty="0">
                <a:solidFill>
                  <a:srgbClr val="7030A0"/>
                </a:solidFill>
                <a:latin typeface="华文新魏" charset="0"/>
                <a:ea typeface="华文新魏" charset="0"/>
                <a:cs typeface="华文新魏" charset="0"/>
              </a:rPr>
              <a:t>100</a:t>
            </a:r>
            <a:r>
              <a:rPr lang="zh-CN" altLang="en-US" dirty="0">
                <a:solidFill>
                  <a:srgbClr val="7030A0"/>
                </a:solidFill>
                <a:latin typeface="华文新魏" charset="0"/>
                <a:ea typeface="华文新魏" charset="0"/>
                <a:cs typeface="华文新魏" charset="0"/>
              </a:rPr>
              <a:t>个</a:t>
            </a:r>
            <a:r>
              <a:rPr lang="en-US" altLang="zh-CN" dirty="0">
                <a:solidFill>
                  <a:srgbClr val="008000"/>
                </a:solidFill>
                <a:latin typeface="华文新魏" charset="0"/>
                <a:ea typeface="华文新魏" charset="0"/>
                <a:cs typeface="华文新魏" charset="0"/>
              </a:rPr>
              <a:t>80</a:t>
            </a:r>
            <a:r>
              <a:rPr lang="zh-CN" altLang="en-US" dirty="0">
                <a:solidFill>
                  <a:srgbClr val="008000"/>
                </a:solidFill>
                <a:latin typeface="华文新魏" charset="0"/>
                <a:ea typeface="华文新魏" charset="0"/>
                <a:cs typeface="华文新魏" charset="0"/>
              </a:rPr>
              <a:t>字节</a:t>
            </a:r>
            <a:r>
              <a:rPr lang="zh-CN" altLang="en-US" dirty="0">
                <a:latin typeface="华文新魏" charset="0"/>
                <a:ea typeface="华文新魏" charset="0"/>
                <a:cs typeface="华文新魏" charset="0"/>
              </a:rPr>
              <a:t>记录</a:t>
            </a:r>
            <a:endParaRPr lang="en-US" altLang="zh-CN" dirty="0">
              <a:latin typeface="华文新魏" charset="0"/>
              <a:ea typeface="华文新魏" charset="0"/>
              <a:cs typeface="华文新魏" charset="0"/>
            </a:endParaRPr>
          </a:p>
          <a:p>
            <a:pPr lvl="2" algn="just" eaLnBrk="1" hangingPunct="1"/>
            <a:r>
              <a:rPr lang="zh-CN" altLang="en-US" dirty="0">
                <a:latin typeface="华文新魏" charset="0"/>
                <a:ea typeface="华文新魏" charset="0"/>
                <a:cs typeface="华文新魏" charset="0"/>
              </a:rPr>
              <a:t>若每个</a:t>
            </a:r>
            <a:r>
              <a:rPr lang="zh-CN" altLang="en-US" dirty="0">
                <a:solidFill>
                  <a:srgbClr val="0000FF"/>
                </a:solidFill>
                <a:latin typeface="华文新魏" charset="0"/>
                <a:ea typeface="华文新魏" charset="0"/>
                <a:cs typeface="华文新魏" charset="0"/>
              </a:rPr>
              <a:t>柱面</a:t>
            </a:r>
            <a:r>
              <a:rPr lang="zh-CN" altLang="en-US" dirty="0">
                <a:latin typeface="华文新魏" charset="0"/>
                <a:ea typeface="华文新魏" charset="0"/>
                <a:cs typeface="华文新魏" charset="0"/>
              </a:rPr>
              <a:t>有</a:t>
            </a:r>
            <a:r>
              <a:rPr lang="en-US" altLang="zh-CN" dirty="0">
                <a:solidFill>
                  <a:srgbClr val="C00000"/>
                </a:solidFill>
                <a:latin typeface="华文新魏" charset="0"/>
                <a:ea typeface="华文新魏" charset="0"/>
                <a:cs typeface="华文新魏" charset="0"/>
              </a:rPr>
              <a:t>20</a:t>
            </a:r>
            <a:r>
              <a:rPr lang="zh-CN" altLang="en-US" dirty="0">
                <a:solidFill>
                  <a:srgbClr val="C00000"/>
                </a:solidFill>
                <a:latin typeface="华文新魏" charset="0"/>
                <a:ea typeface="华文新魏" charset="0"/>
                <a:cs typeface="华文新魏" charset="0"/>
              </a:rPr>
              <a:t>个</a:t>
            </a:r>
            <a:r>
              <a:rPr lang="zh-CN" altLang="en-US" dirty="0">
                <a:solidFill>
                  <a:srgbClr val="008000"/>
                </a:solidFill>
                <a:latin typeface="华文新魏" charset="0"/>
                <a:ea typeface="华文新魏" charset="0"/>
                <a:cs typeface="华文新魏" charset="0"/>
              </a:rPr>
              <a:t>磁道</a:t>
            </a:r>
            <a:r>
              <a:rPr lang="zh-CN" altLang="en-US" dirty="0">
                <a:latin typeface="华文新魏" charset="0"/>
                <a:ea typeface="华文新魏" charset="0"/>
                <a:cs typeface="华文新魏" charset="0"/>
              </a:rPr>
              <a:t>，则一个柱面可存放</a:t>
            </a:r>
            <a:r>
              <a:rPr lang="en-US" altLang="zh-CN" dirty="0">
                <a:solidFill>
                  <a:srgbClr val="008000"/>
                </a:solidFill>
                <a:latin typeface="华文新魏" charset="0"/>
                <a:ea typeface="华文新魏" charset="0"/>
                <a:cs typeface="华文新魏" charset="0"/>
              </a:rPr>
              <a:t>2000</a:t>
            </a:r>
            <a:r>
              <a:rPr lang="zh-CN" altLang="en-US" dirty="0">
                <a:solidFill>
                  <a:srgbClr val="008000"/>
                </a:solidFill>
                <a:latin typeface="华文新魏" charset="0"/>
                <a:ea typeface="华文新魏" charset="0"/>
                <a:cs typeface="华文新魏" charset="0"/>
              </a:rPr>
              <a:t>（</a:t>
            </a:r>
            <a:r>
              <a:rPr lang="en-US" altLang="zh-CN" dirty="0">
                <a:solidFill>
                  <a:srgbClr val="C00000"/>
                </a:solidFill>
                <a:latin typeface="华文新魏" charset="0"/>
                <a:ea typeface="华文新魏" charset="0"/>
                <a:cs typeface="华文新魏" charset="0"/>
              </a:rPr>
              <a:t>20</a:t>
            </a:r>
            <a:r>
              <a:rPr lang="zh-CN" altLang="en-US" dirty="0">
                <a:solidFill>
                  <a:srgbClr val="008000"/>
                </a:solidFill>
                <a:latin typeface="华文新魏" charset="0"/>
                <a:ea typeface="华文新魏" charset="0"/>
                <a:cs typeface="华文新魏" charset="0"/>
              </a:rPr>
              <a:t>*</a:t>
            </a:r>
            <a:r>
              <a:rPr lang="en-US" altLang="zh-CN" dirty="0">
                <a:solidFill>
                  <a:srgbClr val="7030A0"/>
                </a:solidFill>
                <a:latin typeface="华文新魏" charset="0"/>
                <a:ea typeface="华文新魏" charset="0"/>
                <a:cs typeface="华文新魏" charset="0"/>
              </a:rPr>
              <a:t>100</a:t>
            </a:r>
            <a:r>
              <a:rPr lang="zh-CN" altLang="en-US" dirty="0">
                <a:solidFill>
                  <a:srgbClr val="008000"/>
                </a:solidFill>
                <a:latin typeface="华文新魏" charset="0"/>
                <a:ea typeface="华文新魏" charset="0"/>
                <a:cs typeface="华文新魏" charset="0"/>
              </a:rPr>
              <a:t>）张卡片</a:t>
            </a:r>
            <a:r>
              <a:rPr lang="zh-CN" altLang="en-US" dirty="0">
                <a:latin typeface="华文新魏" charset="0"/>
                <a:ea typeface="华文新魏" charset="0"/>
                <a:cs typeface="华文新魏" charset="0"/>
              </a:rPr>
              <a:t>信息</a:t>
            </a:r>
            <a:endParaRPr lang="en-US" altLang="zh-CN" dirty="0">
              <a:latin typeface="华文新魏" charset="0"/>
              <a:ea typeface="华文新魏" charset="0"/>
              <a:cs typeface="华文新魏" charset="0"/>
            </a:endParaRPr>
          </a:p>
          <a:p>
            <a:pPr lvl="2" algn="just" eaLnBrk="1" hangingPunct="1"/>
            <a:r>
              <a:rPr lang="zh-CN" altLang="en-US" dirty="0">
                <a:latin typeface="华文新魏" charset="0"/>
                <a:ea typeface="华文新魏" charset="0"/>
                <a:cs typeface="华文新魏" charset="0"/>
              </a:rPr>
              <a:t>第</a:t>
            </a:r>
            <a:r>
              <a:rPr lang="en-US" altLang="zh-CN" dirty="0">
                <a:solidFill>
                  <a:srgbClr val="008000"/>
                </a:solidFill>
                <a:latin typeface="华文新魏" charset="0"/>
                <a:ea typeface="华文新魏" charset="0"/>
                <a:cs typeface="华文新魏" charset="0"/>
              </a:rPr>
              <a:t>n</a:t>
            </a:r>
            <a:r>
              <a:rPr lang="zh-CN" altLang="en-US" dirty="0">
                <a:latin typeface="华文新魏" charset="0"/>
                <a:ea typeface="华文新魏" charset="0"/>
                <a:cs typeface="华文新魏" charset="0"/>
              </a:rPr>
              <a:t>张卡片信息被存放在</a:t>
            </a:r>
            <a:endParaRPr lang="en-US" altLang="zh-CN" dirty="0">
              <a:latin typeface="华文新魏" charset="0"/>
              <a:ea typeface="华文新魏" charset="0"/>
              <a:cs typeface="华文新魏" charset="0"/>
            </a:endParaRPr>
          </a:p>
          <a:p>
            <a:pPr lvl="3" algn="just" eaLnBrk="1" hangingPunct="1"/>
            <a:r>
              <a:rPr lang="zh-CN" altLang="en-US" dirty="0">
                <a:latin typeface="华文新魏" charset="0"/>
                <a:ea typeface="华文新魏" charset="0"/>
                <a:cs typeface="华文新魏" charset="0"/>
              </a:rPr>
              <a:t>磁道号＝卡片号</a:t>
            </a:r>
            <a:r>
              <a:rPr lang="en-US" altLang="zh-CN" dirty="0">
                <a:solidFill>
                  <a:srgbClr val="008000"/>
                </a:solidFill>
                <a:latin typeface="华文新魏" charset="0"/>
                <a:ea typeface="华文新魏" charset="0"/>
                <a:cs typeface="华文新魏" charset="0"/>
              </a:rPr>
              <a:t>n /</a:t>
            </a:r>
            <a:r>
              <a:rPr lang="en-US" altLang="zh-CN" dirty="0">
                <a:solidFill>
                  <a:srgbClr val="7030A0"/>
                </a:solidFill>
                <a:latin typeface="华文新魏" charset="0"/>
                <a:ea typeface="华文新魏" charset="0"/>
                <a:cs typeface="华文新魏" charset="0"/>
              </a:rPr>
              <a:t>100</a:t>
            </a:r>
          </a:p>
          <a:p>
            <a:pPr lvl="3" algn="just" eaLnBrk="1" hangingPunct="1"/>
            <a:r>
              <a:rPr lang="zh-CN" altLang="en-US" dirty="0">
                <a:latin typeface="华文新魏" charset="0"/>
                <a:ea typeface="华文新魏" charset="0"/>
                <a:cs typeface="华文新魏" charset="0"/>
              </a:rPr>
              <a:t>记录号＝（卡片号</a:t>
            </a:r>
            <a:r>
              <a:rPr lang="en-US" altLang="zh-CN" dirty="0">
                <a:solidFill>
                  <a:srgbClr val="008000"/>
                </a:solidFill>
                <a:latin typeface="华文新魏" charset="0"/>
                <a:ea typeface="华文新魏" charset="0"/>
                <a:cs typeface="华文新魏" charset="0"/>
              </a:rPr>
              <a:t>n</a:t>
            </a:r>
            <a:r>
              <a:rPr lang="zh-CN" altLang="en-US" dirty="0">
                <a:latin typeface="华文新魏" charset="0"/>
                <a:ea typeface="华文新魏" charset="0"/>
                <a:cs typeface="华文新魏" charset="0"/>
              </a:rPr>
              <a:t>）</a:t>
            </a:r>
            <a:r>
              <a:rPr lang="en-US" altLang="zh-CN" dirty="0">
                <a:latin typeface="华文新魏" charset="0"/>
                <a:ea typeface="华文新魏" charset="0"/>
                <a:cs typeface="华文新魏" charset="0"/>
              </a:rPr>
              <a:t>% </a:t>
            </a:r>
            <a:r>
              <a:rPr lang="en-US" altLang="zh-CN" dirty="0">
                <a:solidFill>
                  <a:srgbClr val="7030A0"/>
                </a:solidFill>
                <a:latin typeface="华文新魏" charset="0"/>
                <a:ea typeface="华文新魏" charset="0"/>
                <a:cs typeface="华文新魏" charset="0"/>
              </a:rPr>
              <a:t>100</a:t>
            </a:r>
          </a:p>
          <a:p>
            <a:pPr lvl="2" algn="just" eaLnBrk="1" hangingPunct="1"/>
            <a:r>
              <a:rPr lang="zh-CN" altLang="en-US" dirty="0">
                <a:latin typeface="华文新魏" charset="0"/>
                <a:ea typeface="华文新魏" charset="0"/>
                <a:cs typeface="华文新魏" charset="0"/>
              </a:rPr>
              <a:t>卡片号</a:t>
            </a:r>
            <a:r>
              <a:rPr lang="en-US" altLang="zh-CN" dirty="0">
                <a:solidFill>
                  <a:srgbClr val="008000"/>
                </a:solidFill>
                <a:latin typeface="华文新魏" charset="0"/>
                <a:ea typeface="华文新魏" charset="0"/>
                <a:cs typeface="华文新魏" charset="0"/>
              </a:rPr>
              <a:t>n</a:t>
            </a:r>
            <a:r>
              <a:rPr lang="zh-CN" altLang="en-US" dirty="0">
                <a:solidFill>
                  <a:srgbClr val="008000"/>
                </a:solidFill>
                <a:latin typeface="华文新魏" charset="0"/>
                <a:ea typeface="华文新魏" charset="0"/>
                <a:cs typeface="华文新魏" charset="0"/>
              </a:rPr>
              <a:t>除以</a:t>
            </a:r>
            <a:r>
              <a:rPr lang="en-US" altLang="zh-CN" dirty="0">
                <a:solidFill>
                  <a:srgbClr val="008000"/>
                </a:solidFill>
                <a:latin typeface="华文新魏" charset="0"/>
                <a:ea typeface="华文新魏" charset="0"/>
                <a:cs typeface="华文新魏" charset="0"/>
              </a:rPr>
              <a:t>100</a:t>
            </a:r>
            <a:r>
              <a:rPr lang="zh-CN" altLang="en-US" dirty="0">
                <a:latin typeface="华文新魏" charset="0"/>
                <a:ea typeface="华文新魏" charset="0"/>
                <a:cs typeface="华文新魏" charset="0"/>
              </a:rPr>
              <a:t>的</a:t>
            </a:r>
            <a:r>
              <a:rPr lang="zh-CN" altLang="en-US" dirty="0">
                <a:solidFill>
                  <a:srgbClr val="0000FF"/>
                </a:solidFill>
                <a:latin typeface="华文新魏" charset="0"/>
                <a:ea typeface="华文新魏" charset="0"/>
                <a:cs typeface="华文新魏" charset="0"/>
              </a:rPr>
              <a:t>整数</a:t>
            </a:r>
            <a:r>
              <a:rPr lang="zh-CN" altLang="en-US" dirty="0">
                <a:latin typeface="华文新魏" charset="0"/>
                <a:ea typeface="华文新魏" charset="0"/>
                <a:cs typeface="华文新魏" charset="0"/>
              </a:rPr>
              <a:t>和</a:t>
            </a:r>
            <a:r>
              <a:rPr lang="zh-CN" altLang="en-US" dirty="0">
                <a:solidFill>
                  <a:srgbClr val="996633"/>
                </a:solidFill>
                <a:latin typeface="华文新魏" charset="0"/>
                <a:ea typeface="华文新魏" charset="0"/>
                <a:cs typeface="华文新魏" charset="0"/>
              </a:rPr>
              <a:t>余数</a:t>
            </a:r>
            <a:r>
              <a:rPr lang="zh-CN" altLang="en-US" dirty="0">
                <a:latin typeface="华文新魏" charset="0"/>
                <a:ea typeface="华文新魏" charset="0"/>
                <a:cs typeface="华文新魏" charset="0"/>
              </a:rPr>
              <a:t>分别为其存放的</a:t>
            </a:r>
            <a:r>
              <a:rPr lang="zh-CN" altLang="en-US" dirty="0">
                <a:solidFill>
                  <a:srgbClr val="0000FF"/>
                </a:solidFill>
                <a:latin typeface="华文新魏" charset="0"/>
                <a:ea typeface="华文新魏" charset="0"/>
                <a:cs typeface="华文新魏" charset="0"/>
              </a:rPr>
              <a:t>磁道号</a:t>
            </a:r>
            <a:r>
              <a:rPr lang="zh-CN" altLang="en-US" dirty="0">
                <a:latin typeface="华文新魏" charset="0"/>
                <a:ea typeface="华文新魏" charset="0"/>
                <a:cs typeface="华文新魏" charset="0"/>
              </a:rPr>
              <a:t>和</a:t>
            </a:r>
            <a:r>
              <a:rPr lang="zh-CN" altLang="en-US" dirty="0">
                <a:solidFill>
                  <a:srgbClr val="996633"/>
                </a:solidFill>
                <a:latin typeface="华文新魏" charset="0"/>
                <a:ea typeface="华文新魏" charset="0"/>
                <a:cs typeface="华文新魏" charset="0"/>
              </a:rPr>
              <a:t>记录号</a:t>
            </a:r>
          </a:p>
          <a:p>
            <a:pPr lvl="1"/>
            <a:endParaRPr kumimoji="1" lang="zh-CN" altLang="en-US" dirty="0"/>
          </a:p>
        </p:txBody>
      </p:sp>
      <p:sp>
        <p:nvSpPr>
          <p:cNvPr id="6"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92</a:t>
            </a:fld>
            <a:endParaRPr lang="en-US" altLang="zh-CN" dirty="0"/>
          </a:p>
        </p:txBody>
      </p:sp>
    </p:spTree>
    <p:extLst>
      <p:ext uri="{BB962C8B-B14F-4D97-AF65-F5344CB8AC3E}">
        <p14:creationId xmlns:p14="http://schemas.microsoft.com/office/powerpoint/2010/main" val="3152368689"/>
      </p:ext>
    </p:extLst>
  </p:cSld>
  <p:clrMapOvr>
    <a:masterClrMapping/>
  </p:clrMapOvr>
  <p:transition spd="slow">
    <p:wipe/>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latin typeface="华文新魏" charset="0"/>
                <a:ea typeface="华文新魏" charset="0"/>
                <a:cs typeface="华文新魏" charset="0"/>
              </a:rPr>
              <a:t>SPOOLing</a:t>
            </a:r>
            <a:r>
              <a:rPr lang="zh-CN" altLang="en-US" dirty="0">
                <a:latin typeface="华文新魏" charset="0"/>
                <a:ea typeface="华文新魏" charset="0"/>
                <a:cs typeface="华文新魏" charset="0"/>
              </a:rPr>
              <a:t>应用示例</a:t>
            </a:r>
            <a:endParaRPr kumimoji="1" lang="zh-CN" altLang="en-US" dirty="0"/>
          </a:p>
        </p:txBody>
      </p:sp>
      <p:sp>
        <p:nvSpPr>
          <p:cNvPr id="3" name="内容占位符 2"/>
          <p:cNvSpPr>
            <a:spLocks noGrp="1"/>
          </p:cNvSpPr>
          <p:nvPr>
            <p:ph idx="1"/>
          </p:nvPr>
        </p:nvSpPr>
        <p:spPr/>
        <p:txBody>
          <a:bodyPr/>
          <a:lstStyle/>
          <a:p>
            <a:r>
              <a:rPr lang="zh-CN" altLang="en-US" dirty="0">
                <a:latin typeface="华文新魏"/>
                <a:cs typeface="华文新魏"/>
              </a:rPr>
              <a:t>打印机</a:t>
            </a:r>
            <a:r>
              <a:rPr lang="en-US" altLang="zh-CN" dirty="0">
                <a:latin typeface="华文新魏"/>
                <a:cs typeface="华文新魏"/>
              </a:rPr>
              <a:t>spooling</a:t>
            </a:r>
            <a:r>
              <a:rPr lang="zh-CN" altLang="en-US" dirty="0">
                <a:latin typeface="华文新魏"/>
                <a:cs typeface="华文新魏"/>
              </a:rPr>
              <a:t>守护进程</a:t>
            </a:r>
            <a:endParaRPr lang="en-US" altLang="zh-CN" dirty="0">
              <a:latin typeface="华文新魏"/>
              <a:cs typeface="华文新魏"/>
            </a:endParaRPr>
          </a:p>
          <a:p>
            <a:pPr lvl="1"/>
            <a:r>
              <a:rPr lang="zh-CN" altLang="zh-CN" dirty="0">
                <a:solidFill>
                  <a:srgbClr val="0000FF"/>
                </a:solidFill>
              </a:rPr>
              <a:t>打印机守护进程</a:t>
            </a:r>
            <a:r>
              <a:rPr lang="zh-CN" altLang="zh-CN" dirty="0"/>
              <a:t>+</a:t>
            </a:r>
            <a:r>
              <a:rPr lang="en-US" altLang="zh-CN" dirty="0">
                <a:solidFill>
                  <a:srgbClr val="0000FF"/>
                </a:solidFill>
              </a:rPr>
              <a:t>spool</a:t>
            </a:r>
            <a:r>
              <a:rPr lang="zh-CN" altLang="zh-CN" dirty="0">
                <a:solidFill>
                  <a:srgbClr val="0000FF"/>
                </a:solidFill>
              </a:rPr>
              <a:t>打印目录 </a:t>
            </a:r>
            <a:endParaRPr lang="en-US" altLang="zh-CN" dirty="0">
              <a:solidFill>
                <a:srgbClr val="0000FF"/>
              </a:solidFill>
            </a:endParaRPr>
          </a:p>
          <a:p>
            <a:pPr lvl="1"/>
            <a:r>
              <a:rPr lang="zh-CN" altLang="zh-CN" dirty="0"/>
              <a:t>打印前，应用程序首先产生完整的</a:t>
            </a:r>
            <a:r>
              <a:rPr lang="zh-CN" altLang="zh-CN" dirty="0">
                <a:solidFill>
                  <a:srgbClr val="0000FF"/>
                </a:solidFill>
              </a:rPr>
              <a:t>待打印文件</a:t>
            </a:r>
            <a:r>
              <a:rPr lang="zh-CN" altLang="zh-CN" dirty="0"/>
              <a:t>并将其存放在打印目录下</a:t>
            </a:r>
            <a:endParaRPr lang="en-US" altLang="zh-CN" dirty="0"/>
          </a:p>
          <a:p>
            <a:pPr lvl="1"/>
            <a:r>
              <a:rPr lang="zh-CN" altLang="en-US" dirty="0"/>
              <a:t>打印机</a:t>
            </a:r>
            <a:r>
              <a:rPr lang="zh-CN" altLang="zh-CN" dirty="0"/>
              <a:t>守护进程是</a:t>
            </a:r>
            <a:r>
              <a:rPr lang="zh-CN" altLang="zh-CN" dirty="0">
                <a:solidFill>
                  <a:srgbClr val="FF0000"/>
                </a:solidFill>
              </a:rPr>
              <a:t>唯一有特权使用打印机设备</a:t>
            </a:r>
            <a:r>
              <a:rPr lang="zh-CN" altLang="zh-CN" dirty="0"/>
              <a:t>的进程</a:t>
            </a:r>
            <a:endParaRPr lang="en-US" altLang="zh-CN" dirty="0"/>
          </a:p>
          <a:p>
            <a:pPr lvl="2"/>
            <a:r>
              <a:rPr lang="zh-CN" altLang="zh-CN" dirty="0">
                <a:latin typeface="华文新魏"/>
                <a:ea typeface="华文新魏"/>
                <a:cs typeface="华文新魏"/>
              </a:rPr>
              <a:t>当打印机空闲时，便启动守护进程，打印待输出的文件</a:t>
            </a:r>
            <a:endParaRPr lang="en-US" altLang="zh-CN" dirty="0">
              <a:latin typeface="华文新魏"/>
              <a:ea typeface="华文新魏"/>
              <a:cs typeface="华文新魏"/>
            </a:endParaRPr>
          </a:p>
          <a:p>
            <a:pPr lvl="2"/>
            <a:r>
              <a:rPr lang="zh-CN" altLang="zh-CN" dirty="0">
                <a:latin typeface="华文新魏"/>
                <a:ea typeface="华文新魏"/>
                <a:cs typeface="华文新魏"/>
              </a:rPr>
              <a:t>通过</a:t>
            </a:r>
            <a:r>
              <a:rPr lang="zh-CN" altLang="zh-CN" dirty="0">
                <a:solidFill>
                  <a:srgbClr val="FF0000"/>
                </a:solidFill>
                <a:latin typeface="华文新魏"/>
                <a:ea typeface="华文新魏"/>
                <a:cs typeface="华文新魏"/>
              </a:rPr>
              <a:t>禁止用户直接使用打印机解决打印机空占问题</a:t>
            </a:r>
            <a:r>
              <a:rPr lang="zh-CN" altLang="zh-CN" dirty="0">
                <a:latin typeface="华文新魏"/>
                <a:ea typeface="华文新魏"/>
                <a:cs typeface="华文新魏"/>
              </a:rPr>
              <a:t> </a:t>
            </a:r>
            <a:endParaRPr lang="en-US" altLang="zh-CN" dirty="0">
              <a:latin typeface="华文新魏"/>
              <a:ea typeface="华文新魏"/>
              <a:cs typeface="华文新魏"/>
            </a:endParaRPr>
          </a:p>
          <a:p>
            <a:r>
              <a:rPr lang="zh-CN" altLang="en-US" dirty="0">
                <a:latin typeface="华文新魏"/>
                <a:cs typeface="华文新魏"/>
              </a:rPr>
              <a:t>网络通信</a:t>
            </a:r>
            <a:r>
              <a:rPr lang="en-US" altLang="zh-CN" dirty="0">
                <a:latin typeface="华文新魏"/>
                <a:cs typeface="华文新魏"/>
              </a:rPr>
              <a:t>spooling</a:t>
            </a:r>
            <a:r>
              <a:rPr lang="zh-CN" altLang="en-US" dirty="0">
                <a:latin typeface="华文新魏"/>
                <a:cs typeface="华文新魏"/>
              </a:rPr>
              <a:t>守护进程</a:t>
            </a:r>
            <a:endParaRPr lang="en-US" altLang="zh-CN" dirty="0">
              <a:latin typeface="华文新魏"/>
              <a:cs typeface="华文新魏"/>
            </a:endParaRPr>
          </a:p>
          <a:p>
            <a:pPr lvl="1"/>
            <a:r>
              <a:rPr lang="zh-CN" altLang="zh-CN" dirty="0"/>
              <a:t>发送文件</a:t>
            </a:r>
            <a:r>
              <a:rPr lang="zh-CN" altLang="en-US" dirty="0"/>
              <a:t>（如电子邮件）</a:t>
            </a:r>
            <a:r>
              <a:rPr lang="zh-CN" altLang="zh-CN" dirty="0"/>
              <a:t>前将其放在</a:t>
            </a:r>
            <a:r>
              <a:rPr lang="zh-CN" altLang="en-US" dirty="0"/>
              <a:t>特定的</a:t>
            </a:r>
            <a:r>
              <a:rPr lang="zh-CN" altLang="zh-CN" dirty="0"/>
              <a:t>网络</a:t>
            </a:r>
            <a:r>
              <a:rPr lang="en-US" altLang="zh-CN" dirty="0"/>
              <a:t>spool</a:t>
            </a:r>
            <a:r>
              <a:rPr lang="zh-CN" altLang="zh-CN" dirty="0"/>
              <a:t>目录</a:t>
            </a:r>
            <a:r>
              <a:rPr lang="zh-CN" altLang="en-US" dirty="0"/>
              <a:t>（如电子邮件</a:t>
            </a:r>
            <a:r>
              <a:rPr lang="en-US" altLang="zh-CN" dirty="0"/>
              <a:t>spool</a:t>
            </a:r>
            <a:r>
              <a:rPr lang="zh-CN" altLang="zh-CN" dirty="0"/>
              <a:t>目录</a:t>
            </a:r>
            <a:r>
              <a:rPr lang="zh-CN" altLang="en-US" dirty="0"/>
              <a:t>）</a:t>
            </a:r>
            <a:r>
              <a:rPr lang="zh-CN" altLang="zh-CN" dirty="0"/>
              <a:t>下</a:t>
            </a:r>
            <a:endParaRPr lang="en-US" altLang="zh-CN" dirty="0"/>
          </a:p>
          <a:p>
            <a:pPr lvl="1"/>
            <a:r>
              <a:rPr lang="zh-CN" altLang="zh-CN" dirty="0"/>
              <a:t>网络通信守护进程</a:t>
            </a:r>
            <a:r>
              <a:rPr lang="zh-CN" altLang="en-US" dirty="0"/>
              <a:t>（如电子邮件系统软件）</a:t>
            </a:r>
            <a:r>
              <a:rPr lang="zh-CN" altLang="zh-CN" dirty="0"/>
              <a:t>将其取出并发送出去</a:t>
            </a:r>
            <a:endParaRPr lang="zh-CN" altLang="en-US" dirty="0"/>
          </a:p>
          <a:p>
            <a:endParaRPr kumimoji="1" lang="zh-CN" altLang="en-US" dirty="0">
              <a:latin typeface="华文新魏"/>
              <a:cs typeface="华文新魏"/>
            </a:endParaRPr>
          </a:p>
        </p:txBody>
      </p:sp>
      <p:sp>
        <p:nvSpPr>
          <p:cNvPr id="6"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93</a:t>
            </a:fld>
            <a:endParaRPr lang="en-US" altLang="zh-CN" dirty="0"/>
          </a:p>
        </p:txBody>
      </p:sp>
    </p:spTree>
    <p:extLst>
      <p:ext uri="{BB962C8B-B14F-4D97-AF65-F5344CB8AC3E}">
        <p14:creationId xmlns:p14="http://schemas.microsoft.com/office/powerpoint/2010/main" val="2298773734"/>
      </p:ext>
    </p:extLst>
  </p:cSld>
  <p:clrMapOvr>
    <a:masterClrMapping/>
  </p:clrMapOvr>
  <p:transition spd="slow">
    <p:wipe/>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0AB11684-9828-47C5-9468-249943CD0552}" type="slidenum">
              <a:rPr lang="en-US" altLang="zh-CN"/>
              <a:pPr/>
              <a:t>94</a:t>
            </a:fld>
            <a:endParaRPr lang="en-US" altLang="zh-CN" dirty="0"/>
          </a:p>
        </p:txBody>
      </p:sp>
      <p:sp>
        <p:nvSpPr>
          <p:cNvPr id="945154" name="Rectangle 2"/>
          <p:cNvSpPr>
            <a:spLocks noGrp="1" noChangeArrowheads="1"/>
          </p:cNvSpPr>
          <p:nvPr>
            <p:ph type="title"/>
          </p:nvPr>
        </p:nvSpPr>
        <p:spPr/>
        <p:txBody>
          <a:bodyPr/>
          <a:lstStyle/>
          <a:p>
            <a:r>
              <a:rPr lang="zh-CN" altLang="en-US" dirty="0"/>
              <a:t>内容提要</a:t>
            </a:r>
          </a:p>
        </p:txBody>
      </p:sp>
      <p:sp>
        <p:nvSpPr>
          <p:cNvPr id="945155" name="Rectangle 3"/>
          <p:cNvSpPr>
            <a:spLocks noGrp="1" noChangeArrowheads="1"/>
          </p:cNvSpPr>
          <p:nvPr>
            <p:ph type="body" idx="1"/>
          </p:nvPr>
        </p:nvSpPr>
        <p:spPr>
          <a:xfrm>
            <a:off x="179512" y="1201667"/>
            <a:ext cx="8919014" cy="5589587"/>
          </a:xfrm>
        </p:spPr>
        <p:txBody>
          <a:bodyPr/>
          <a:lstStyle/>
          <a:p>
            <a:pPr eaLnBrk="1" hangingPunct="1"/>
            <a:r>
              <a:rPr lang="en-US" altLang="zh-CN" dirty="0">
                <a:latin typeface="华文新魏" charset="0"/>
                <a:ea typeface="华文新魏" charset="0"/>
                <a:cs typeface="华文新魏" charset="0"/>
              </a:rPr>
              <a:t>I/O</a:t>
            </a:r>
            <a:r>
              <a:rPr lang="zh-CN" altLang="en-US" dirty="0">
                <a:latin typeface="华文新魏" charset="0"/>
                <a:ea typeface="华文新魏" charset="0"/>
                <a:cs typeface="华文新魏" charset="0"/>
              </a:rPr>
              <a:t>硬件原理 </a:t>
            </a:r>
            <a:endParaRPr lang="en-US" altLang="zh-CN" dirty="0">
              <a:latin typeface="华文新魏" charset="0"/>
              <a:ea typeface="华文新魏" charset="0"/>
              <a:cs typeface="华文新魏" charset="0"/>
            </a:endParaRPr>
          </a:p>
          <a:p>
            <a:pPr eaLnBrk="1" hangingPunct="1"/>
            <a:r>
              <a:rPr lang="en-US" altLang="zh-CN" dirty="0">
                <a:latin typeface="华文新魏" charset="0"/>
                <a:ea typeface="华文新魏" charset="0"/>
                <a:cs typeface="华文新魏" charset="0"/>
              </a:rPr>
              <a:t>I/O</a:t>
            </a:r>
            <a:r>
              <a:rPr lang="zh-CN" altLang="zh-CN" dirty="0">
                <a:latin typeface="华文新魏" charset="0"/>
                <a:ea typeface="华文新魏" charset="0"/>
                <a:cs typeface="华文新魏" charset="0"/>
              </a:rPr>
              <a:t>软件原理 </a:t>
            </a:r>
            <a:r>
              <a:rPr lang="zh-CN" altLang="en-US" dirty="0">
                <a:latin typeface="华文新魏" charset="0"/>
                <a:ea typeface="华文新魏" charset="0"/>
                <a:cs typeface="华文新魏" charset="0"/>
              </a:rPr>
              <a:t> </a:t>
            </a:r>
            <a:endParaRPr lang="en-US" altLang="zh-CN" dirty="0">
              <a:latin typeface="华文新魏" charset="0"/>
              <a:ea typeface="华文新魏" charset="0"/>
              <a:cs typeface="华文新魏" charset="0"/>
            </a:endParaRPr>
          </a:p>
          <a:p>
            <a:pPr eaLnBrk="1" hangingPunct="1"/>
            <a:r>
              <a:rPr lang="zh-CN" altLang="en-US" dirty="0">
                <a:latin typeface="华文新魏" charset="0"/>
                <a:ea typeface="华文新魏" charset="0"/>
                <a:cs typeface="华文新魏" charset="0"/>
              </a:rPr>
              <a:t>缓冲技术</a:t>
            </a:r>
            <a:endParaRPr lang="en-US" altLang="zh-CN" dirty="0">
              <a:latin typeface="华文新魏" charset="0"/>
              <a:ea typeface="华文新魏" charset="0"/>
              <a:cs typeface="华文新魏" charset="0"/>
            </a:endParaRPr>
          </a:p>
          <a:p>
            <a:pPr eaLnBrk="1" hangingPunct="1"/>
            <a:r>
              <a:rPr lang="zh-CN" altLang="en-US" dirty="0">
                <a:latin typeface="华文新魏" charset="0"/>
                <a:ea typeface="华文新魏" charset="0"/>
                <a:cs typeface="华文新魏" charset="0"/>
              </a:rPr>
              <a:t>驱动调度技术</a:t>
            </a:r>
            <a:endParaRPr lang="en-US" altLang="zh-CN" dirty="0">
              <a:latin typeface="华文新魏" charset="0"/>
              <a:ea typeface="华文新魏" charset="0"/>
              <a:cs typeface="华文新魏" charset="0"/>
            </a:endParaRPr>
          </a:p>
          <a:p>
            <a:pPr eaLnBrk="1" hangingPunct="1"/>
            <a:r>
              <a:rPr lang="zh-CN" altLang="en-US" dirty="0">
                <a:latin typeface="华文新魏" charset="0"/>
                <a:ea typeface="华文新魏" charset="0"/>
                <a:cs typeface="华文新魏" charset="0"/>
              </a:rPr>
              <a:t>设备分配</a:t>
            </a:r>
            <a:endParaRPr lang="en-US" altLang="zh-CN" dirty="0">
              <a:latin typeface="华文新魏" charset="0"/>
              <a:ea typeface="华文新魏" charset="0"/>
              <a:cs typeface="华文新魏" charset="0"/>
            </a:endParaRPr>
          </a:p>
          <a:p>
            <a:pPr eaLnBrk="1" hangingPunct="1"/>
            <a:r>
              <a:rPr lang="zh-CN" altLang="en-US" dirty="0">
                <a:latin typeface="华文新魏" charset="0"/>
                <a:ea typeface="华文新魏" charset="0"/>
                <a:cs typeface="华文新魏" charset="0"/>
              </a:rPr>
              <a:t>虚拟设备</a:t>
            </a:r>
            <a:endParaRPr lang="en-US" altLang="zh-CN" dirty="0">
              <a:latin typeface="华文新魏" charset="0"/>
              <a:ea typeface="华文新魏" charset="0"/>
              <a:cs typeface="华文新魏" charset="0"/>
            </a:endParaRPr>
          </a:p>
          <a:p>
            <a:pPr eaLnBrk="1" hangingPunct="1"/>
            <a:r>
              <a:rPr lang="en-US" altLang="zh-CN" dirty="0">
                <a:solidFill>
                  <a:srgbClr val="FF0000"/>
                </a:solidFill>
                <a:latin typeface="华文新魏" charset="0"/>
                <a:ea typeface="华文新魏" charset="0"/>
                <a:cs typeface="华文新魏" charset="0"/>
              </a:rPr>
              <a:t>Linux</a:t>
            </a:r>
            <a:r>
              <a:rPr lang="zh-CN" altLang="en-US" dirty="0">
                <a:solidFill>
                  <a:srgbClr val="FF0000"/>
                </a:solidFill>
                <a:latin typeface="华文新魏" charset="0"/>
                <a:ea typeface="华文新魏" charset="0"/>
                <a:cs typeface="华文新魏" charset="0"/>
              </a:rPr>
              <a:t>设备管理</a:t>
            </a:r>
            <a:endParaRPr lang="en-US" altLang="zh-CN" dirty="0">
              <a:solidFill>
                <a:srgbClr val="FF0000"/>
              </a:solidFill>
              <a:latin typeface="华文新魏" charset="0"/>
              <a:ea typeface="华文新魏" charset="0"/>
              <a:cs typeface="华文新魏" charset="0"/>
            </a:endParaRPr>
          </a:p>
          <a:p>
            <a:pPr lvl="1" eaLnBrk="1" hangingPunct="1"/>
            <a:r>
              <a:rPr lang="zh-CN" altLang="en-US" dirty="0">
                <a:solidFill>
                  <a:srgbClr val="0000FF"/>
                </a:solidFill>
                <a:latin typeface="华文新魏" charset="0"/>
                <a:ea typeface="华文新魏" charset="0"/>
                <a:cs typeface="华文新魏" charset="0"/>
              </a:rPr>
              <a:t>设备管理概述</a:t>
            </a:r>
          </a:p>
          <a:p>
            <a:pPr lvl="1" eaLnBrk="1" hangingPunct="1"/>
            <a:r>
              <a:rPr lang="en-US" altLang="zh-CN" dirty="0">
                <a:solidFill>
                  <a:srgbClr val="0000FF"/>
                </a:solidFill>
                <a:latin typeface="华文新魏" charset="0"/>
                <a:ea typeface="华文新魏" charset="0"/>
                <a:cs typeface="华文新魏" charset="0"/>
              </a:rPr>
              <a:t>字符</a:t>
            </a:r>
            <a:r>
              <a:rPr lang="zh-CN" altLang="en-US" dirty="0">
                <a:solidFill>
                  <a:srgbClr val="0000FF"/>
                </a:solidFill>
                <a:latin typeface="华文新魏" charset="0"/>
                <a:ea typeface="华文新魏" charset="0"/>
                <a:cs typeface="华文新魏" charset="0"/>
              </a:rPr>
              <a:t>设备</a:t>
            </a:r>
          </a:p>
          <a:p>
            <a:pPr lvl="1" eaLnBrk="1" hangingPunct="1"/>
            <a:r>
              <a:rPr lang="en-US" altLang="zh-CN" dirty="0">
                <a:solidFill>
                  <a:srgbClr val="0000FF"/>
                </a:solidFill>
                <a:latin typeface="华文新魏" charset="0"/>
                <a:ea typeface="华文新魏" charset="0"/>
                <a:cs typeface="华文新魏" charset="0"/>
              </a:rPr>
              <a:t>块</a:t>
            </a:r>
            <a:r>
              <a:rPr lang="zh-CN" altLang="en-US" dirty="0">
                <a:solidFill>
                  <a:srgbClr val="0000FF"/>
                </a:solidFill>
                <a:latin typeface="华文新魏" charset="0"/>
                <a:ea typeface="华文新魏" charset="0"/>
                <a:cs typeface="华文新魏" charset="0"/>
              </a:rPr>
              <a:t>设备</a:t>
            </a:r>
          </a:p>
          <a:p>
            <a:pPr eaLnBrk="1" hangingPunct="1"/>
            <a:endParaRPr lang="zh-CN" altLang="en-US" dirty="0">
              <a:solidFill>
                <a:srgbClr val="FF0000"/>
              </a:solidFill>
              <a:latin typeface="华文新魏" charset="0"/>
              <a:ea typeface="华文新魏" charset="0"/>
              <a:cs typeface="华文新魏" charset="0"/>
            </a:endParaRPr>
          </a:p>
        </p:txBody>
      </p:sp>
    </p:spTree>
    <p:extLst>
      <p:ext uri="{BB962C8B-B14F-4D97-AF65-F5344CB8AC3E}">
        <p14:creationId xmlns:p14="http://schemas.microsoft.com/office/powerpoint/2010/main" val="2097193208"/>
      </p:ext>
    </p:extLst>
  </p:cSld>
  <p:clrMapOvr>
    <a:masterClrMapping/>
  </p:clrMapOvr>
  <p:transition spd="slow">
    <p:wipe/>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95</a:t>
            </a:fld>
            <a:endParaRPr lang="en-US" altLang="zh-CN" dirty="0"/>
          </a:p>
        </p:txBody>
      </p:sp>
      <p:sp>
        <p:nvSpPr>
          <p:cNvPr id="2" name="标题 1"/>
          <p:cNvSpPr>
            <a:spLocks noGrp="1"/>
          </p:cNvSpPr>
          <p:nvPr>
            <p:ph type="title"/>
          </p:nvPr>
        </p:nvSpPr>
        <p:spPr/>
        <p:txBody>
          <a:bodyPr/>
          <a:lstStyle/>
          <a:p>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设备管理概述</a:t>
            </a:r>
            <a:endParaRPr kumimoji="1" lang="zh-CN" altLang="en-US" dirty="0"/>
          </a:p>
        </p:txBody>
      </p:sp>
      <p:sp>
        <p:nvSpPr>
          <p:cNvPr id="3" name="内容占位符 2"/>
          <p:cNvSpPr>
            <a:spLocks noGrp="1"/>
          </p:cNvSpPr>
          <p:nvPr>
            <p:ph idx="1"/>
          </p:nvPr>
        </p:nvSpPr>
        <p:spPr>
          <a:xfrm>
            <a:off x="179512" y="1340768"/>
            <a:ext cx="8856984" cy="5328592"/>
          </a:xfrm>
        </p:spPr>
        <p:txBody>
          <a:bodyPr/>
          <a:lstStyle/>
          <a:p>
            <a:r>
              <a:rPr kumimoji="1" lang="zh-CN" altLang="en-US" dirty="0">
                <a:latin typeface="华文新魏"/>
                <a:cs typeface="华文新魏"/>
              </a:rPr>
              <a:t>设备</a:t>
            </a:r>
            <a:r>
              <a:rPr lang="zh-CN" altLang="zh-CN" dirty="0">
                <a:latin typeface="华文新魏"/>
                <a:cs typeface="华文新魏"/>
              </a:rPr>
              <a:t>驱动程序是内核和硬件设备之间的接口</a:t>
            </a:r>
            <a:endParaRPr lang="en-US" altLang="zh-CN" dirty="0">
              <a:latin typeface="华文新魏"/>
              <a:cs typeface="华文新魏"/>
            </a:endParaRPr>
          </a:p>
          <a:p>
            <a:pPr lvl="1"/>
            <a:r>
              <a:rPr kumimoji="1" lang="zh-CN" altLang="zh-CN" dirty="0"/>
              <a:t>每个设备对应一个文件名，在内核中对应一个</a:t>
            </a:r>
            <a:r>
              <a:rPr kumimoji="1" lang="en-US" altLang="zh-CN" dirty="0" err="1">
                <a:solidFill>
                  <a:srgbClr val="0000FF"/>
                </a:solidFill>
              </a:rPr>
              <a:t>inode</a:t>
            </a:r>
            <a:r>
              <a:rPr kumimoji="1" lang="zh-CN" altLang="zh-CN" dirty="0"/>
              <a:t>，</a:t>
            </a:r>
            <a:r>
              <a:rPr kumimoji="1" lang="en-US" altLang="zh-CN" dirty="0" err="1"/>
              <a:t>调用</a:t>
            </a:r>
            <a:r>
              <a:rPr kumimoji="1" lang="en-US" altLang="zh-CN" dirty="0" err="1">
                <a:solidFill>
                  <a:srgbClr val="FF0000"/>
                </a:solidFill>
              </a:rPr>
              <a:t>mknod</a:t>
            </a:r>
            <a:r>
              <a:rPr kumimoji="1" lang="en-US" altLang="zh-CN" dirty="0">
                <a:solidFill>
                  <a:srgbClr val="FF0000"/>
                </a:solidFill>
              </a:rPr>
              <a:t>( )</a:t>
            </a:r>
            <a:r>
              <a:rPr kumimoji="1" lang="zh-CN" altLang="zh-CN" dirty="0">
                <a:solidFill>
                  <a:srgbClr val="FF0000"/>
                </a:solidFill>
              </a:rPr>
              <a:t>函数</a:t>
            </a:r>
            <a:r>
              <a:rPr kumimoji="1" lang="zh-CN" altLang="zh-CN" dirty="0"/>
              <a:t>用来创建设备文件</a:t>
            </a:r>
            <a:endParaRPr kumimoji="1" lang="en-US" altLang="zh-CN" dirty="0"/>
          </a:p>
          <a:p>
            <a:pPr>
              <a:lnSpc>
                <a:spcPct val="90000"/>
              </a:lnSpc>
            </a:pPr>
            <a:r>
              <a:rPr kumimoji="1" lang="en-US" altLang="zh-CN" dirty="0">
                <a:latin typeface="华文新魏"/>
                <a:cs typeface="华文新魏"/>
              </a:rPr>
              <a:t>Linux</a:t>
            </a:r>
            <a:r>
              <a:rPr kumimoji="1" lang="zh-CN" altLang="zh-CN" dirty="0">
                <a:latin typeface="华文新魏"/>
                <a:cs typeface="华文新魏"/>
              </a:rPr>
              <a:t>硬件设备分类</a:t>
            </a:r>
            <a:endParaRPr kumimoji="1" lang="en-US" altLang="zh-CN" dirty="0">
              <a:latin typeface="华文新魏"/>
              <a:cs typeface="华文新魏"/>
            </a:endParaRPr>
          </a:p>
          <a:p>
            <a:pPr lvl="1">
              <a:lnSpc>
                <a:spcPct val="90000"/>
              </a:lnSpc>
            </a:pPr>
            <a:r>
              <a:rPr kumimoji="1" lang="zh-CN" altLang="zh-CN" dirty="0"/>
              <a:t>块设备</a:t>
            </a:r>
            <a:r>
              <a:rPr kumimoji="1" lang="en-US" altLang="zh-CN" dirty="0"/>
              <a:t>(</a:t>
            </a:r>
            <a:r>
              <a:rPr kumimoji="1" lang="zh-CN" altLang="zh-CN" dirty="0"/>
              <a:t>文件</a:t>
            </a:r>
            <a:r>
              <a:rPr kumimoji="1" lang="en-US" altLang="zh-CN" dirty="0"/>
              <a:t>)</a:t>
            </a:r>
            <a:r>
              <a:rPr kumimoji="1" lang="zh-CN" altLang="en-US" dirty="0"/>
              <a:t>：</a:t>
            </a:r>
            <a:r>
              <a:rPr lang="zh-CN" altLang="zh-CN" dirty="0"/>
              <a:t>可被</a:t>
            </a:r>
            <a:r>
              <a:rPr lang="zh-CN" altLang="zh-CN" dirty="0">
                <a:solidFill>
                  <a:srgbClr val="FF0000"/>
                </a:solidFill>
              </a:rPr>
              <a:t>随机访问</a:t>
            </a:r>
            <a:r>
              <a:rPr lang="zh-CN" altLang="zh-CN" dirty="0"/>
              <a:t>，</a:t>
            </a:r>
            <a:r>
              <a:rPr lang="en-US" altLang="zh-CN" dirty="0"/>
              <a:t>I/O</a:t>
            </a:r>
            <a:r>
              <a:rPr lang="zh-CN" altLang="zh-CN" dirty="0"/>
              <a:t>操作</a:t>
            </a:r>
            <a:r>
              <a:rPr lang="zh-CN" altLang="zh-CN" dirty="0">
                <a:solidFill>
                  <a:srgbClr val="FF0000"/>
                </a:solidFill>
              </a:rPr>
              <a:t>通过内核空间中的</a:t>
            </a:r>
            <a:r>
              <a:rPr lang="en-US" altLang="zh-CN" dirty="0">
                <a:solidFill>
                  <a:srgbClr val="FF0000"/>
                </a:solidFill>
              </a:rPr>
              <a:t>I/O</a:t>
            </a:r>
            <a:r>
              <a:rPr lang="zh-CN" altLang="zh-CN" dirty="0">
                <a:solidFill>
                  <a:srgbClr val="FF0000"/>
                </a:solidFill>
              </a:rPr>
              <a:t>缓冲区</a:t>
            </a:r>
            <a:r>
              <a:rPr lang="zh-CN" altLang="en-US" dirty="0"/>
              <a:t>进行</a:t>
            </a:r>
            <a:endParaRPr kumimoji="1" lang="en-US" altLang="zh-CN" dirty="0"/>
          </a:p>
          <a:p>
            <a:pPr lvl="1">
              <a:lnSpc>
                <a:spcPct val="90000"/>
              </a:lnSpc>
            </a:pPr>
            <a:r>
              <a:rPr kumimoji="1" lang="zh-CN" altLang="zh-CN" dirty="0"/>
              <a:t>字符设备</a:t>
            </a:r>
            <a:r>
              <a:rPr kumimoji="1" lang="en-US" altLang="zh-CN" dirty="0"/>
              <a:t>(</a:t>
            </a:r>
            <a:r>
              <a:rPr kumimoji="1" lang="zh-CN" altLang="zh-CN" dirty="0"/>
              <a:t>文件</a:t>
            </a:r>
            <a:r>
              <a:rPr kumimoji="1" lang="en-US" altLang="zh-CN" dirty="0"/>
              <a:t>)</a:t>
            </a:r>
            <a:r>
              <a:rPr kumimoji="1" lang="zh-CN" altLang="en-US" dirty="0"/>
              <a:t>：</a:t>
            </a:r>
            <a:r>
              <a:rPr lang="zh-CN" altLang="zh-CN" dirty="0"/>
              <a:t>不经过系统</a:t>
            </a:r>
            <a:r>
              <a:rPr lang="en-US" altLang="zh-CN" dirty="0"/>
              <a:t>I/O</a:t>
            </a:r>
            <a:r>
              <a:rPr lang="zh-CN" altLang="zh-CN" dirty="0"/>
              <a:t>缓冲区</a:t>
            </a:r>
            <a:r>
              <a:rPr lang="zh-CN" altLang="en-US" dirty="0"/>
              <a:t>，</a:t>
            </a:r>
            <a:r>
              <a:rPr lang="zh-CN" altLang="zh-CN" dirty="0"/>
              <a:t>需要管理自己的缓冲区结构  </a:t>
            </a:r>
            <a:endParaRPr kumimoji="1" lang="zh-CN" altLang="zh-CN" dirty="0"/>
          </a:p>
          <a:p>
            <a:endParaRPr kumimoji="1" lang="zh-CN" altLang="en-US" dirty="0">
              <a:latin typeface="华文新魏"/>
              <a:cs typeface="华文新魏"/>
            </a:endParaRPr>
          </a:p>
        </p:txBody>
      </p:sp>
    </p:spTree>
    <p:extLst>
      <p:ext uri="{BB962C8B-B14F-4D97-AF65-F5344CB8AC3E}">
        <p14:creationId xmlns:p14="http://schemas.microsoft.com/office/powerpoint/2010/main" val="4073744599"/>
      </p:ext>
    </p:extLst>
  </p:cSld>
  <p:clrMapOvr>
    <a:masterClrMapping/>
  </p:clrMapOvr>
  <p:transition spd="slow">
    <p:wipe/>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96</a:t>
            </a:fld>
            <a:endParaRPr lang="en-US" altLang="zh-CN" dirty="0"/>
          </a:p>
        </p:txBody>
      </p:sp>
      <p:sp>
        <p:nvSpPr>
          <p:cNvPr id="2" name="标题 1"/>
          <p:cNvSpPr>
            <a:spLocks noGrp="1"/>
          </p:cNvSpPr>
          <p:nvPr>
            <p:ph type="title"/>
          </p:nvPr>
        </p:nvSpPr>
        <p:spPr/>
        <p:txBody>
          <a:bodyPr/>
          <a:lstStyle/>
          <a:p>
            <a:r>
              <a:rPr lang="en-US" altLang="zh-CN" dirty="0">
                <a:latin typeface="华文新魏" charset="0"/>
                <a:ea typeface="华文新魏" charset="0"/>
                <a:cs typeface="华文新魏" charset="0"/>
              </a:rPr>
              <a:t>Linux</a:t>
            </a:r>
            <a:r>
              <a:rPr lang="zh-CN" altLang="en-US" dirty="0">
                <a:latin typeface="华文新魏" charset="0"/>
                <a:ea typeface="华文新魏" charset="0"/>
                <a:cs typeface="华文新魏" charset="0"/>
              </a:rPr>
              <a:t>设备管理概述</a:t>
            </a:r>
            <a:endParaRPr kumimoji="1" lang="zh-CN" altLang="en-US" dirty="0"/>
          </a:p>
        </p:txBody>
      </p:sp>
      <p:sp>
        <p:nvSpPr>
          <p:cNvPr id="3" name="内容占位符 2"/>
          <p:cNvSpPr>
            <a:spLocks noGrp="1"/>
          </p:cNvSpPr>
          <p:nvPr>
            <p:ph idx="1"/>
          </p:nvPr>
        </p:nvSpPr>
        <p:spPr>
          <a:xfrm>
            <a:off x="179512" y="1215996"/>
            <a:ext cx="8856984" cy="5328592"/>
          </a:xfrm>
        </p:spPr>
        <p:txBody>
          <a:bodyPr/>
          <a:lstStyle/>
          <a:p>
            <a:r>
              <a:rPr kumimoji="1" lang="zh-CN" altLang="en-US" dirty="0">
                <a:latin typeface="华文新魏"/>
                <a:cs typeface="华文新魏"/>
              </a:rPr>
              <a:t>设备文件放置在</a:t>
            </a:r>
            <a:r>
              <a:rPr lang="en-US" altLang="zh-CN" dirty="0">
                <a:solidFill>
                  <a:srgbClr val="FF0000"/>
                </a:solidFill>
                <a:latin typeface="华文新魏"/>
                <a:cs typeface="华文新魏"/>
              </a:rPr>
              <a:t>/</a:t>
            </a:r>
            <a:r>
              <a:rPr lang="en-US" altLang="zh-CN" dirty="0" err="1">
                <a:solidFill>
                  <a:srgbClr val="FF0000"/>
                </a:solidFill>
                <a:latin typeface="华文新魏"/>
                <a:cs typeface="华文新魏"/>
              </a:rPr>
              <a:t>dev</a:t>
            </a:r>
            <a:r>
              <a:rPr lang="zh-CN" altLang="zh-CN" dirty="0">
                <a:solidFill>
                  <a:srgbClr val="FF0000"/>
                </a:solidFill>
                <a:latin typeface="华文新魏"/>
                <a:cs typeface="华文新魏"/>
              </a:rPr>
              <a:t>目录</a:t>
            </a:r>
            <a:r>
              <a:rPr lang="zh-CN" altLang="zh-CN" dirty="0">
                <a:latin typeface="华文新魏"/>
                <a:cs typeface="华文新魏"/>
              </a:rPr>
              <a:t>下，</a:t>
            </a:r>
            <a:r>
              <a:rPr lang="en-US" altLang="zh-CN" dirty="0">
                <a:latin typeface="华文新魏"/>
                <a:cs typeface="华文新魏"/>
              </a:rPr>
              <a:t>Linux v2.3.46</a:t>
            </a:r>
            <a:r>
              <a:rPr lang="zh-CN" altLang="zh-CN" dirty="0">
                <a:latin typeface="华文新魏"/>
                <a:cs typeface="华文新魏"/>
              </a:rPr>
              <a:t>版本起正式引入</a:t>
            </a:r>
            <a:r>
              <a:rPr lang="zh-CN" altLang="zh-CN" dirty="0">
                <a:solidFill>
                  <a:srgbClr val="FF0000"/>
                </a:solidFill>
                <a:latin typeface="华文新魏"/>
                <a:cs typeface="华文新魏"/>
              </a:rPr>
              <a:t>设备文件系统</a:t>
            </a:r>
            <a:r>
              <a:rPr lang="en-US" altLang="zh-CN" dirty="0" err="1">
                <a:solidFill>
                  <a:srgbClr val="FF0000"/>
                </a:solidFill>
                <a:latin typeface="华文新魏"/>
                <a:cs typeface="华文新魏"/>
              </a:rPr>
              <a:t>devf</a:t>
            </a:r>
            <a:endParaRPr lang="en-US" altLang="zh-CN" dirty="0">
              <a:solidFill>
                <a:srgbClr val="FF0000"/>
              </a:solidFill>
              <a:latin typeface="华文新魏"/>
              <a:cs typeface="华文新魏"/>
            </a:endParaRPr>
          </a:p>
          <a:p>
            <a:pPr lvl="1"/>
            <a:r>
              <a:rPr lang="zh-CN" altLang="zh-CN" dirty="0"/>
              <a:t>设备文件作为</a:t>
            </a:r>
            <a:r>
              <a:rPr lang="zh-CN" altLang="zh-CN" dirty="0">
                <a:solidFill>
                  <a:srgbClr val="FF0000"/>
                </a:solidFill>
              </a:rPr>
              <a:t>可挂接的文件系统</a:t>
            </a:r>
            <a:r>
              <a:rPr lang="zh-CN" altLang="zh-CN" dirty="0"/>
              <a:t>纳入文件系统管理范围 </a:t>
            </a:r>
            <a:endParaRPr kumimoji="1" lang="en-US" altLang="zh-CN" dirty="0"/>
          </a:p>
          <a:p>
            <a:r>
              <a:rPr lang="zh-CN" altLang="zh-CN" dirty="0">
                <a:latin typeface="华文新魏"/>
                <a:cs typeface="华文新魏"/>
              </a:rPr>
              <a:t>设备文件的</a:t>
            </a:r>
            <a:r>
              <a:rPr lang="en-US" altLang="zh-CN" dirty="0" err="1">
                <a:solidFill>
                  <a:srgbClr val="FF0000"/>
                </a:solidFill>
                <a:latin typeface="华文新魏"/>
                <a:cs typeface="华文新魏"/>
              </a:rPr>
              <a:t>inode</a:t>
            </a:r>
            <a:r>
              <a:rPr lang="zh-CN" altLang="zh-CN" dirty="0">
                <a:solidFill>
                  <a:srgbClr val="FF0000"/>
                </a:solidFill>
                <a:latin typeface="华文新魏"/>
                <a:cs typeface="华文新魏"/>
              </a:rPr>
              <a:t>不对磁盘上的数据块编址</a:t>
            </a:r>
            <a:r>
              <a:rPr lang="zh-CN" altLang="zh-CN" dirty="0">
                <a:latin typeface="华文新魏"/>
                <a:cs typeface="华文新魏"/>
              </a:rPr>
              <a:t>，而是包含硬件设备相关信息的一个表示</a:t>
            </a:r>
            <a:endParaRPr lang="en-US" altLang="zh-CN" dirty="0">
              <a:latin typeface="华文新魏"/>
              <a:cs typeface="华文新魏"/>
            </a:endParaRPr>
          </a:p>
          <a:p>
            <a:pPr lvl="1"/>
            <a:r>
              <a:rPr lang="zh-CN" altLang="zh-CN" dirty="0"/>
              <a:t>除文件名和</a:t>
            </a:r>
            <a:r>
              <a:rPr lang="zh-CN" altLang="zh-CN" dirty="0">
                <a:solidFill>
                  <a:srgbClr val="0000FF"/>
                </a:solidFill>
              </a:rPr>
              <a:t>设备类型</a:t>
            </a:r>
            <a:r>
              <a:rPr lang="en-US" altLang="zh-CN" dirty="0"/>
              <a:t>(</a:t>
            </a:r>
            <a:r>
              <a:rPr lang="zh-CN" altLang="zh-CN" dirty="0"/>
              <a:t>字符设备或块设备</a:t>
            </a:r>
            <a:r>
              <a:rPr lang="en-US" altLang="zh-CN" dirty="0"/>
              <a:t>)</a:t>
            </a:r>
            <a:r>
              <a:rPr lang="zh-CN" altLang="zh-CN" dirty="0"/>
              <a:t>外，还有两个主要属性：</a:t>
            </a:r>
            <a:r>
              <a:rPr lang="zh-CN" altLang="zh-CN" dirty="0">
                <a:solidFill>
                  <a:srgbClr val="0000FF"/>
                </a:solidFill>
              </a:rPr>
              <a:t>主设备号和次设备号</a:t>
            </a:r>
            <a:endParaRPr lang="en-US" altLang="zh-CN" dirty="0">
              <a:solidFill>
                <a:srgbClr val="0000FF"/>
              </a:solidFill>
            </a:endParaRPr>
          </a:p>
          <a:p>
            <a:pPr lvl="1"/>
            <a:r>
              <a:rPr lang="zh-CN" altLang="zh-CN" dirty="0">
                <a:solidFill>
                  <a:srgbClr val="0000FF"/>
                </a:solidFill>
              </a:rPr>
              <a:t> </a:t>
            </a:r>
            <a:r>
              <a:rPr lang="en-US" altLang="zh-CN" dirty="0" err="1">
                <a:solidFill>
                  <a:srgbClr val="0000FF"/>
                </a:solidFill>
              </a:rPr>
              <a:t>dev_t</a:t>
            </a:r>
            <a:r>
              <a:rPr lang="zh-CN" altLang="zh-CN" dirty="0"/>
              <a:t>类型保存设备编号</a:t>
            </a:r>
            <a:endParaRPr kumimoji="1" lang="en-US" altLang="zh-CN" dirty="0"/>
          </a:p>
          <a:p>
            <a:pPr lvl="1"/>
            <a:r>
              <a:rPr kumimoji="1" lang="zh-CN" altLang="zh-CN" dirty="0"/>
              <a:t>主设备号</a:t>
            </a:r>
            <a:r>
              <a:rPr kumimoji="1" lang="zh-CN" altLang="en-US" dirty="0"/>
              <a:t>（</a:t>
            </a:r>
            <a:r>
              <a:rPr lang="zh-CN" altLang="zh-CN" dirty="0">
                <a:solidFill>
                  <a:srgbClr val="0000FF"/>
                </a:solidFill>
              </a:rPr>
              <a:t> </a:t>
            </a:r>
            <a:r>
              <a:rPr lang="en-US" altLang="zh-CN" dirty="0" err="1">
                <a:solidFill>
                  <a:srgbClr val="0000FF"/>
                </a:solidFill>
              </a:rPr>
              <a:t>dev_t</a:t>
            </a:r>
            <a:r>
              <a:rPr lang="zh-CN" altLang="en-US" dirty="0">
                <a:solidFill>
                  <a:srgbClr val="292929"/>
                </a:solidFill>
              </a:rPr>
              <a:t>中</a:t>
            </a:r>
            <a:r>
              <a:rPr lang="en-US" altLang="zh-CN" dirty="0">
                <a:solidFill>
                  <a:srgbClr val="008000"/>
                </a:solidFill>
              </a:rPr>
              <a:t>12</a:t>
            </a:r>
            <a:r>
              <a:rPr lang="zh-CN" altLang="zh-CN" dirty="0">
                <a:solidFill>
                  <a:srgbClr val="008000"/>
                </a:solidFill>
              </a:rPr>
              <a:t>位</a:t>
            </a:r>
            <a:r>
              <a:rPr lang="zh-CN" altLang="zh-CN" dirty="0"/>
              <a:t>标识 </a:t>
            </a:r>
            <a:r>
              <a:rPr kumimoji="1" lang="zh-CN" altLang="en-US" dirty="0"/>
              <a:t>）</a:t>
            </a:r>
            <a:endParaRPr kumimoji="1" lang="en-US" altLang="zh-CN" dirty="0"/>
          </a:p>
          <a:p>
            <a:pPr lvl="2"/>
            <a:r>
              <a:rPr kumimoji="1" lang="zh-CN" altLang="zh-CN" dirty="0">
                <a:latin typeface="华文新魏"/>
                <a:ea typeface="华文新魏"/>
                <a:cs typeface="华文新魏"/>
              </a:rPr>
              <a:t>指明</a:t>
            </a:r>
            <a:r>
              <a:rPr kumimoji="1" lang="zh-CN" altLang="zh-CN" dirty="0">
                <a:solidFill>
                  <a:srgbClr val="0000FF"/>
                </a:solidFill>
                <a:latin typeface="华文新魏"/>
                <a:ea typeface="华文新魏"/>
                <a:cs typeface="华文新魏"/>
              </a:rPr>
              <a:t>设备类型</a:t>
            </a:r>
            <a:r>
              <a:rPr kumimoji="1" lang="zh-CN" altLang="zh-CN" dirty="0">
                <a:latin typeface="华文新魏"/>
                <a:ea typeface="华文新魏"/>
                <a:cs typeface="华文新魏"/>
              </a:rPr>
              <a:t>，即</a:t>
            </a:r>
            <a:r>
              <a:rPr kumimoji="1" lang="zh-CN" altLang="zh-CN" dirty="0">
                <a:solidFill>
                  <a:srgbClr val="0000FF"/>
                </a:solidFill>
                <a:latin typeface="华文新魏"/>
                <a:ea typeface="华文新魏"/>
                <a:cs typeface="华文新魏"/>
              </a:rPr>
              <a:t>标识设备驱动程序类型</a:t>
            </a:r>
            <a:r>
              <a:rPr kumimoji="1" lang="zh-CN" altLang="zh-CN" dirty="0">
                <a:latin typeface="华文新魏"/>
                <a:ea typeface="华文新魏"/>
                <a:cs typeface="华文新魏"/>
              </a:rPr>
              <a:t>，是设备表中表项的索引</a:t>
            </a:r>
            <a:endParaRPr kumimoji="1" lang="en-US" altLang="zh-CN" dirty="0">
              <a:latin typeface="华文新魏"/>
              <a:ea typeface="华文新魏"/>
              <a:cs typeface="华文新魏"/>
            </a:endParaRPr>
          </a:p>
          <a:p>
            <a:pPr lvl="2"/>
            <a:r>
              <a:rPr kumimoji="1" lang="zh-CN" altLang="zh-CN" dirty="0">
                <a:latin typeface="华文新魏"/>
                <a:ea typeface="华文新魏"/>
                <a:cs typeface="华文新魏"/>
              </a:rPr>
              <a:t>内核</a:t>
            </a:r>
            <a:r>
              <a:rPr kumimoji="1" lang="zh-CN" altLang="zh-CN" dirty="0">
                <a:solidFill>
                  <a:srgbClr val="FF0000"/>
                </a:solidFill>
                <a:latin typeface="华文新魏"/>
                <a:ea typeface="华文新魏"/>
                <a:cs typeface="华文新魏"/>
              </a:rPr>
              <a:t>允许多个驱动程序共享主设备号</a:t>
            </a:r>
            <a:r>
              <a:rPr kumimoji="1" lang="zh-CN" altLang="en-US" dirty="0">
                <a:latin typeface="华文新魏"/>
                <a:ea typeface="华文新魏"/>
                <a:cs typeface="华文新魏"/>
              </a:rPr>
              <a:t>，但大多数情况下按照“</a:t>
            </a:r>
            <a:r>
              <a:rPr lang="zh-CN" altLang="zh-CN" dirty="0">
                <a:solidFill>
                  <a:srgbClr val="FF0000"/>
                </a:solidFill>
                <a:latin typeface="华文新魏"/>
                <a:ea typeface="华文新魏"/>
                <a:cs typeface="华文新魏"/>
              </a:rPr>
              <a:t>一个主设备号对应一个驱动程</a:t>
            </a:r>
            <a:r>
              <a:rPr lang="zh-CN" altLang="zh-CN" dirty="0">
                <a:latin typeface="华文新魏"/>
                <a:ea typeface="华文新魏"/>
                <a:cs typeface="华文新魏"/>
              </a:rPr>
              <a:t>序”的原则组织 </a:t>
            </a:r>
            <a:endParaRPr kumimoji="1" lang="en-US" altLang="zh-CN" dirty="0">
              <a:latin typeface="华文新魏"/>
              <a:ea typeface="华文新魏"/>
              <a:cs typeface="华文新魏"/>
            </a:endParaRPr>
          </a:p>
          <a:p>
            <a:pPr lvl="1"/>
            <a:r>
              <a:rPr kumimoji="1" lang="zh-CN" altLang="zh-CN" dirty="0"/>
              <a:t>次设备号</a:t>
            </a:r>
            <a:r>
              <a:rPr kumimoji="1" lang="zh-CN" altLang="en-US" dirty="0"/>
              <a:t>（</a:t>
            </a:r>
            <a:r>
              <a:rPr lang="zh-CN" altLang="zh-CN" dirty="0">
                <a:solidFill>
                  <a:srgbClr val="0000FF"/>
                </a:solidFill>
              </a:rPr>
              <a:t> </a:t>
            </a:r>
            <a:r>
              <a:rPr lang="en-US" altLang="zh-CN" dirty="0" err="1">
                <a:solidFill>
                  <a:srgbClr val="0000FF"/>
                </a:solidFill>
              </a:rPr>
              <a:t>dev_t</a:t>
            </a:r>
            <a:r>
              <a:rPr lang="zh-CN" altLang="en-US" dirty="0"/>
              <a:t>中</a:t>
            </a:r>
            <a:r>
              <a:rPr lang="en-US" altLang="zh-CN" dirty="0">
                <a:solidFill>
                  <a:srgbClr val="008000"/>
                </a:solidFill>
              </a:rPr>
              <a:t>20</a:t>
            </a:r>
            <a:r>
              <a:rPr lang="zh-CN" altLang="zh-CN" dirty="0">
                <a:solidFill>
                  <a:srgbClr val="008000"/>
                </a:solidFill>
              </a:rPr>
              <a:t>位</a:t>
            </a:r>
            <a:r>
              <a:rPr lang="zh-CN" altLang="zh-CN" dirty="0"/>
              <a:t>标识 </a:t>
            </a:r>
            <a:r>
              <a:rPr kumimoji="1" lang="zh-CN" altLang="en-US" dirty="0"/>
              <a:t>）</a:t>
            </a:r>
            <a:endParaRPr kumimoji="1" lang="en-US" altLang="zh-CN" dirty="0"/>
          </a:p>
          <a:p>
            <a:pPr lvl="2"/>
            <a:r>
              <a:rPr kumimoji="1" lang="zh-CN" altLang="zh-CN" dirty="0">
                <a:latin typeface="华文新魏"/>
                <a:ea typeface="华文新魏"/>
                <a:cs typeface="华文新魏"/>
              </a:rPr>
              <a:t>用于在</a:t>
            </a:r>
            <a:r>
              <a:rPr kumimoji="1" lang="zh-CN" altLang="zh-CN" dirty="0">
                <a:solidFill>
                  <a:srgbClr val="0000FF"/>
                </a:solidFill>
                <a:latin typeface="华文新魏"/>
                <a:ea typeface="华文新魏"/>
                <a:cs typeface="华文新魏"/>
              </a:rPr>
              <a:t>主设备号相同</a:t>
            </a:r>
            <a:r>
              <a:rPr kumimoji="1" lang="zh-CN" altLang="zh-CN" dirty="0">
                <a:latin typeface="华文新魏"/>
                <a:ea typeface="华文新魏"/>
                <a:cs typeface="华文新魏"/>
              </a:rPr>
              <a:t>的设备之间</a:t>
            </a:r>
            <a:r>
              <a:rPr kumimoji="1" lang="zh-CN" altLang="zh-CN" dirty="0">
                <a:solidFill>
                  <a:srgbClr val="FF0000"/>
                </a:solidFill>
                <a:latin typeface="华文新魏"/>
                <a:ea typeface="华文新魏"/>
                <a:cs typeface="华文新魏"/>
              </a:rPr>
              <a:t>唯一标识特定设备</a:t>
            </a:r>
            <a:endParaRPr kumimoji="1" lang="zh-CN" altLang="en-US" dirty="0">
              <a:solidFill>
                <a:srgbClr val="FF0000"/>
              </a:solidFill>
              <a:latin typeface="华文新魏"/>
              <a:cs typeface="华文新魏"/>
            </a:endParaRPr>
          </a:p>
        </p:txBody>
      </p:sp>
    </p:spTree>
    <p:extLst>
      <p:ext uri="{BB962C8B-B14F-4D97-AF65-F5344CB8AC3E}">
        <p14:creationId xmlns:p14="http://schemas.microsoft.com/office/powerpoint/2010/main" val="3717078380"/>
      </p:ext>
    </p:extLst>
  </p:cSld>
  <p:clrMapOvr>
    <a:masterClrMapping/>
  </p:clrMapOvr>
  <p:transition spd="slow">
    <p:wipe/>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97</a:t>
            </a:fld>
            <a:endParaRPr lang="en-US" altLang="zh-CN" dirty="0"/>
          </a:p>
        </p:txBody>
      </p:sp>
      <p:sp>
        <p:nvSpPr>
          <p:cNvPr id="2" name="标题 1"/>
          <p:cNvSpPr>
            <a:spLocks noGrp="1"/>
          </p:cNvSpPr>
          <p:nvPr>
            <p:ph type="title"/>
          </p:nvPr>
        </p:nvSpPr>
        <p:spPr/>
        <p:txBody>
          <a:bodyPr/>
          <a:lstStyle/>
          <a:p>
            <a:r>
              <a:rPr lang="en-US" altLang="zh-CN" dirty="0">
                <a:latin typeface="华文新魏" charset="0"/>
                <a:ea typeface="华文新魏" charset="0"/>
                <a:cs typeface="华文新魏" charset="0"/>
              </a:rPr>
              <a:t>Linux</a:t>
            </a:r>
            <a:r>
              <a:rPr lang="zh-CN" altLang="zh-CN" dirty="0">
                <a:latin typeface="华文新魏" charset="0"/>
                <a:ea typeface="华文新魏" charset="0"/>
                <a:cs typeface="华文新魏" charset="0"/>
              </a:rPr>
              <a:t>设备文件的</a:t>
            </a:r>
            <a:r>
              <a:rPr lang="en-US" altLang="zh-CN" dirty="0">
                <a:latin typeface="华文新魏" charset="0"/>
                <a:ea typeface="华文新魏" charset="0"/>
                <a:cs typeface="华文新魏" charset="0"/>
              </a:rPr>
              <a:t>VFS</a:t>
            </a:r>
            <a:r>
              <a:rPr lang="zh-CN" altLang="zh-CN" dirty="0">
                <a:latin typeface="华文新魏" charset="0"/>
                <a:ea typeface="华文新魏" charset="0"/>
                <a:cs typeface="华文新魏" charset="0"/>
              </a:rPr>
              <a:t>处理</a:t>
            </a:r>
            <a:endParaRPr kumimoji="1" lang="zh-CN" altLang="en-US" dirty="0"/>
          </a:p>
        </p:txBody>
      </p:sp>
      <p:sp>
        <p:nvSpPr>
          <p:cNvPr id="3" name="内容占位符 2"/>
          <p:cNvSpPr>
            <a:spLocks noGrp="1"/>
          </p:cNvSpPr>
          <p:nvPr>
            <p:ph idx="1"/>
          </p:nvPr>
        </p:nvSpPr>
        <p:spPr/>
        <p:txBody>
          <a:bodyPr/>
          <a:lstStyle/>
          <a:p>
            <a:r>
              <a:rPr lang="zh-CN" altLang="zh-CN" dirty="0">
                <a:latin typeface="华文新魏" charset="0"/>
                <a:ea typeface="华文新魏" charset="0"/>
                <a:cs typeface="华文新魏" charset="0"/>
              </a:rPr>
              <a:t>通过同一组文件操作函数访问设备文件与普通文件</a:t>
            </a:r>
            <a:endParaRPr lang="en-US" altLang="zh-CN" dirty="0">
              <a:latin typeface="华文新魏" charset="0"/>
              <a:ea typeface="华文新魏" charset="0"/>
              <a:cs typeface="华文新魏" charset="0"/>
            </a:endParaRPr>
          </a:p>
          <a:p>
            <a:pPr lvl="1"/>
            <a:r>
              <a:rPr lang="zh-CN" altLang="zh-CN" dirty="0"/>
              <a:t>访问普通文件时，将用户操作转换成对磁盘分区中数据块的操作 </a:t>
            </a:r>
            <a:endParaRPr lang="en-US" altLang="zh-CN" dirty="0">
              <a:latin typeface="华文新魏" charset="0"/>
              <a:ea typeface="华文新魏" charset="0"/>
              <a:cs typeface="华文新魏" charset="0"/>
            </a:endParaRPr>
          </a:p>
          <a:p>
            <a:pPr lvl="1"/>
            <a:r>
              <a:rPr lang="zh-CN" altLang="zh-CN" dirty="0">
                <a:latin typeface="华文新魏" charset="0"/>
                <a:ea typeface="华文新魏" charset="0"/>
                <a:cs typeface="华文新魏" charset="0"/>
              </a:rPr>
              <a:t>访问设备文件时，将用户的操作转换成对设备的驱动操作</a:t>
            </a:r>
            <a:endParaRPr lang="en-US" altLang="zh-CN" dirty="0">
              <a:latin typeface="华文新魏" charset="0"/>
              <a:ea typeface="华文新魏" charset="0"/>
              <a:cs typeface="华文新魏" charset="0"/>
            </a:endParaRPr>
          </a:p>
          <a:p>
            <a:r>
              <a:rPr lang="zh-CN" altLang="zh-CN" dirty="0">
                <a:latin typeface="华文新魏" charset="0"/>
                <a:ea typeface="华文新魏" charset="0"/>
                <a:cs typeface="华文新魏" charset="0"/>
              </a:rPr>
              <a:t>在</a:t>
            </a:r>
            <a:r>
              <a:rPr lang="en-US" altLang="zh-CN" dirty="0">
                <a:latin typeface="华文新魏" charset="0"/>
                <a:ea typeface="华文新魏" charset="0"/>
                <a:cs typeface="华文新魏" charset="0"/>
              </a:rPr>
              <a:t>VFS</a:t>
            </a:r>
            <a:r>
              <a:rPr lang="zh-CN" altLang="zh-CN" dirty="0">
                <a:latin typeface="华文新魏" charset="0"/>
                <a:ea typeface="华文新魏" charset="0"/>
                <a:cs typeface="华文新魏" charset="0"/>
              </a:rPr>
              <a:t>中，</a:t>
            </a:r>
            <a:r>
              <a:rPr lang="en-US" altLang="zh-CN" dirty="0" err="1">
                <a:solidFill>
                  <a:srgbClr val="0000FF"/>
                </a:solidFill>
                <a:latin typeface="华文新魏" charset="0"/>
                <a:ea typeface="华文新魏" charset="0"/>
                <a:cs typeface="华文新魏" charset="0"/>
              </a:rPr>
              <a:t>inode</a:t>
            </a:r>
            <a:r>
              <a:rPr lang="zh-CN" altLang="zh-CN" dirty="0">
                <a:latin typeface="华文新魏" charset="0"/>
                <a:ea typeface="华文新魏" charset="0"/>
                <a:cs typeface="华文新魏" charset="0"/>
              </a:rPr>
              <a:t>结构</a:t>
            </a:r>
            <a:r>
              <a:rPr lang="zh-CN" altLang="en-US" dirty="0">
                <a:latin typeface="华文新魏" charset="0"/>
                <a:ea typeface="华文新魏" charset="0"/>
                <a:cs typeface="华文新魏" charset="0"/>
              </a:rPr>
              <a:t>的</a:t>
            </a:r>
            <a:r>
              <a:rPr lang="en-US" altLang="zh-CN" dirty="0" err="1">
                <a:solidFill>
                  <a:srgbClr val="0000FF"/>
                </a:solidFill>
                <a:latin typeface="华文新魏" charset="0"/>
                <a:ea typeface="华文新魏" charset="0"/>
                <a:cs typeface="华文新魏" charset="0"/>
              </a:rPr>
              <a:t>i_fop</a:t>
            </a:r>
            <a:r>
              <a:rPr lang="zh-CN" altLang="zh-CN" dirty="0">
                <a:latin typeface="华文新魏" charset="0"/>
                <a:ea typeface="华文新魏" charset="0"/>
                <a:cs typeface="华文新魏" charset="0"/>
              </a:rPr>
              <a:t>成员</a:t>
            </a:r>
            <a:r>
              <a:rPr lang="zh-CN" altLang="zh-CN" dirty="0">
                <a:solidFill>
                  <a:srgbClr val="FF0000"/>
                </a:solidFill>
                <a:latin typeface="华文新魏" charset="0"/>
                <a:ea typeface="华文新魏" charset="0"/>
                <a:cs typeface="华文新魏" charset="0"/>
              </a:rPr>
              <a:t>定义文件的操作</a:t>
            </a:r>
            <a:endParaRPr lang="en-US" altLang="zh-CN" dirty="0">
              <a:solidFill>
                <a:srgbClr val="FF0000"/>
              </a:solidFill>
              <a:latin typeface="华文新魏" charset="0"/>
              <a:ea typeface="华文新魏" charset="0"/>
              <a:cs typeface="华文新魏" charset="0"/>
            </a:endParaRPr>
          </a:p>
          <a:p>
            <a:pPr lvl="1"/>
            <a:r>
              <a:rPr lang="en-US" altLang="zh-CN" dirty="0">
                <a:latin typeface="华文新魏" charset="0"/>
                <a:ea typeface="华文新魏" charset="0"/>
                <a:cs typeface="华文新魏" charset="0"/>
              </a:rPr>
              <a:t>VFS</a:t>
            </a:r>
            <a:r>
              <a:rPr lang="zh-CN" altLang="zh-CN" dirty="0">
                <a:latin typeface="华文新魏" charset="0"/>
                <a:ea typeface="华文新魏" charset="0"/>
                <a:cs typeface="华文新魏" charset="0"/>
              </a:rPr>
              <a:t>在设备文件打开时，改变</a:t>
            </a:r>
            <a:r>
              <a:rPr lang="en-US" altLang="zh-CN" dirty="0" err="1">
                <a:latin typeface="华文新魏" charset="0"/>
                <a:ea typeface="华文新魏" charset="0"/>
                <a:cs typeface="华文新魏" charset="0"/>
              </a:rPr>
              <a:t>inode</a:t>
            </a:r>
            <a:r>
              <a:rPr lang="zh-CN" altLang="zh-CN" dirty="0">
                <a:latin typeface="华文新魏" charset="0"/>
                <a:ea typeface="华文新魏" charset="0"/>
                <a:cs typeface="华文新魏" charset="0"/>
              </a:rPr>
              <a:t>结构中</a:t>
            </a:r>
            <a:r>
              <a:rPr lang="en-US" altLang="zh-CN" dirty="0" err="1">
                <a:latin typeface="华文新魏" charset="0"/>
                <a:ea typeface="华文新魏" charset="0"/>
                <a:cs typeface="华文新魏" charset="0"/>
              </a:rPr>
              <a:t>i_fop</a:t>
            </a:r>
            <a:r>
              <a:rPr lang="zh-CN" altLang="zh-CN" dirty="0">
                <a:latin typeface="华文新魏" charset="0"/>
                <a:ea typeface="华文新魏" charset="0"/>
                <a:cs typeface="华文新魏" charset="0"/>
              </a:rPr>
              <a:t>成员的默认值，替换成与该设备相关的具体操作函数</a:t>
            </a:r>
          </a:p>
          <a:p>
            <a:pPr lvl="1"/>
            <a:r>
              <a:rPr lang="zh-CN" altLang="zh-CN" dirty="0">
                <a:latin typeface="华文新魏" charset="0"/>
                <a:ea typeface="华文新魏" charset="0"/>
                <a:cs typeface="华文新魏" charset="0"/>
              </a:rPr>
              <a:t>访问设备文件时，</a:t>
            </a:r>
            <a:r>
              <a:rPr lang="zh-CN" altLang="en-US" dirty="0">
                <a:latin typeface="华文新魏" charset="0"/>
                <a:ea typeface="华文新魏" charset="0"/>
                <a:cs typeface="华文新魏" charset="0"/>
              </a:rPr>
              <a:t>内核将相应</a:t>
            </a:r>
            <a:r>
              <a:rPr lang="en-US" altLang="zh-CN" dirty="0" err="1">
                <a:latin typeface="华文新魏" charset="0"/>
                <a:ea typeface="华文新魏" charset="0"/>
                <a:cs typeface="华文新魏" charset="0"/>
              </a:rPr>
              <a:t>inode</a:t>
            </a:r>
            <a:r>
              <a:rPr lang="zh-CN" altLang="en-US" dirty="0">
                <a:latin typeface="华文新魏" charset="0"/>
                <a:ea typeface="华文新魏" charset="0"/>
                <a:cs typeface="华文新魏" charset="0"/>
              </a:rPr>
              <a:t>中</a:t>
            </a:r>
            <a:r>
              <a:rPr lang="zh-CN" altLang="zh-CN" dirty="0">
                <a:latin typeface="华文新魏" charset="0"/>
                <a:ea typeface="华文新魏" charset="0"/>
                <a:cs typeface="华文新魏" charset="0"/>
              </a:rPr>
              <a:t>文</a:t>
            </a:r>
            <a:r>
              <a:rPr lang="zh-CN" altLang="zh-CN" dirty="0">
                <a:solidFill>
                  <a:srgbClr val="FF0000"/>
                </a:solidFill>
                <a:latin typeface="华文新魏" charset="0"/>
                <a:ea typeface="华文新魏" charset="0"/>
                <a:cs typeface="华文新魏" charset="0"/>
              </a:rPr>
              <a:t>件的主设备号与次设备号写入</a:t>
            </a:r>
            <a:r>
              <a:rPr lang="en-US" altLang="zh-CN" dirty="0" err="1">
                <a:solidFill>
                  <a:srgbClr val="0000FF"/>
                </a:solidFill>
                <a:latin typeface="华文新魏" charset="0"/>
                <a:ea typeface="华文新魏" charset="0"/>
                <a:cs typeface="华文新魏" charset="0"/>
              </a:rPr>
              <a:t>inode</a:t>
            </a:r>
            <a:r>
              <a:rPr lang="zh-CN" altLang="zh-CN" dirty="0">
                <a:solidFill>
                  <a:srgbClr val="0000FF"/>
                </a:solidFill>
                <a:latin typeface="华文新魏" charset="0"/>
                <a:ea typeface="华文新魏" charset="0"/>
                <a:cs typeface="华文新魏" charset="0"/>
              </a:rPr>
              <a:t>结构</a:t>
            </a:r>
            <a:r>
              <a:rPr lang="zh-CN" altLang="zh-CN" dirty="0">
                <a:solidFill>
                  <a:srgbClr val="FF0000"/>
                </a:solidFill>
                <a:latin typeface="华文新魏" charset="0"/>
                <a:ea typeface="华文新魏" charset="0"/>
                <a:cs typeface="华文新魏" charset="0"/>
              </a:rPr>
              <a:t>中的</a:t>
            </a:r>
            <a:r>
              <a:rPr lang="en-US" altLang="zh-CN" dirty="0" err="1">
                <a:solidFill>
                  <a:srgbClr val="0000FF"/>
                </a:solidFill>
                <a:latin typeface="华文新魏" charset="0"/>
                <a:ea typeface="华文新魏" charset="0"/>
                <a:cs typeface="华文新魏" charset="0"/>
              </a:rPr>
              <a:t>i_rdev</a:t>
            </a:r>
            <a:r>
              <a:rPr lang="zh-CN" altLang="zh-CN" dirty="0">
                <a:solidFill>
                  <a:srgbClr val="0000FF"/>
                </a:solidFill>
                <a:latin typeface="华文新魏" charset="0"/>
                <a:ea typeface="华文新魏" charset="0"/>
                <a:cs typeface="华文新魏" charset="0"/>
              </a:rPr>
              <a:t>字段</a:t>
            </a:r>
            <a:r>
              <a:rPr lang="zh-CN" altLang="zh-CN" dirty="0">
                <a:latin typeface="华文新魏" charset="0"/>
                <a:ea typeface="华文新魏" charset="0"/>
                <a:cs typeface="华文新魏" charset="0"/>
              </a:rPr>
              <a:t>，并将</a:t>
            </a:r>
            <a:r>
              <a:rPr lang="en-US" altLang="zh-CN" dirty="0" err="1">
                <a:solidFill>
                  <a:srgbClr val="0000FF"/>
                </a:solidFill>
                <a:latin typeface="华文新魏" charset="0"/>
                <a:ea typeface="华文新魏" charset="0"/>
                <a:cs typeface="华文新魏" charset="0"/>
              </a:rPr>
              <a:t>i_fop</a:t>
            </a:r>
            <a:r>
              <a:rPr lang="zh-CN" altLang="zh-CN" dirty="0">
                <a:solidFill>
                  <a:srgbClr val="FF0000"/>
                </a:solidFill>
                <a:latin typeface="华文新魏" charset="0"/>
                <a:ea typeface="华文新魏" charset="0"/>
                <a:cs typeface="华文新魏" charset="0"/>
              </a:rPr>
              <a:t>字段设置成</a:t>
            </a:r>
            <a:r>
              <a:rPr lang="en-US" altLang="zh-CN" dirty="0" err="1">
                <a:solidFill>
                  <a:srgbClr val="0000FF"/>
                </a:solidFill>
                <a:latin typeface="华文新魏" charset="0"/>
                <a:ea typeface="华文新魏" charset="0"/>
                <a:cs typeface="华文新魏" charset="0"/>
              </a:rPr>
              <a:t>def_blk_fops</a:t>
            </a:r>
            <a:r>
              <a:rPr lang="en-US" altLang="zh-CN" dirty="0">
                <a:latin typeface="华文新魏" charset="0"/>
                <a:ea typeface="华文新魏" charset="0"/>
                <a:cs typeface="华文新魏" charset="0"/>
              </a:rPr>
              <a:t>(</a:t>
            </a:r>
            <a:r>
              <a:rPr lang="zh-CN" altLang="zh-CN" dirty="0">
                <a:latin typeface="华文新魏" charset="0"/>
                <a:ea typeface="华文新魏" charset="0"/>
                <a:cs typeface="华文新魏" charset="0"/>
              </a:rPr>
              <a:t>块设备</a:t>
            </a:r>
            <a:r>
              <a:rPr lang="en-US" altLang="zh-CN" dirty="0">
                <a:latin typeface="华文新魏" charset="0"/>
                <a:ea typeface="华文新魏" charset="0"/>
                <a:cs typeface="华文新魏" charset="0"/>
              </a:rPr>
              <a:t>)</a:t>
            </a:r>
            <a:r>
              <a:rPr lang="zh-CN" altLang="zh-CN" dirty="0">
                <a:solidFill>
                  <a:srgbClr val="FF0000"/>
                </a:solidFill>
                <a:latin typeface="华文新魏" charset="0"/>
                <a:ea typeface="华文新魏" charset="0"/>
                <a:cs typeface="华文新魏" charset="0"/>
              </a:rPr>
              <a:t>或</a:t>
            </a:r>
            <a:r>
              <a:rPr lang="en-US" altLang="zh-CN" dirty="0" err="1">
                <a:solidFill>
                  <a:srgbClr val="0000FF"/>
                </a:solidFill>
                <a:latin typeface="华文新魏" charset="0"/>
                <a:ea typeface="华文新魏" charset="0"/>
                <a:cs typeface="华文新魏" charset="0"/>
              </a:rPr>
              <a:t>def_chr_fops</a:t>
            </a:r>
            <a:r>
              <a:rPr lang="en-US" altLang="zh-CN" dirty="0">
                <a:latin typeface="华文新魏" charset="0"/>
                <a:ea typeface="华文新魏" charset="0"/>
                <a:cs typeface="华文新魏" charset="0"/>
              </a:rPr>
              <a:t>(</a:t>
            </a:r>
            <a:r>
              <a:rPr lang="zh-CN" altLang="zh-CN" dirty="0">
                <a:latin typeface="华文新魏" charset="0"/>
                <a:ea typeface="华文新魏" charset="0"/>
                <a:cs typeface="华文新魏" charset="0"/>
              </a:rPr>
              <a:t>字符设备</a:t>
            </a:r>
            <a:r>
              <a:rPr lang="en-US" altLang="zh-CN" dirty="0">
                <a:latin typeface="华文新魏" charset="0"/>
                <a:ea typeface="华文新魏" charset="0"/>
                <a:cs typeface="华文新魏" charset="0"/>
              </a:rPr>
              <a:t>)</a:t>
            </a:r>
          </a:p>
          <a:p>
            <a:pPr lvl="2"/>
            <a:r>
              <a:rPr lang="zh-CN" altLang="zh-CN" dirty="0">
                <a:latin typeface="华文新魏" charset="0"/>
                <a:ea typeface="华文新魏" charset="0"/>
                <a:cs typeface="华文新魏" charset="0"/>
              </a:rPr>
              <a:t>通过</a:t>
            </a:r>
            <a:r>
              <a:rPr lang="zh-CN" altLang="en-US" dirty="0">
                <a:latin typeface="华文新魏" charset="0"/>
                <a:ea typeface="华文新魏" charset="0"/>
                <a:cs typeface="华文新魏" charset="0"/>
              </a:rPr>
              <a:t>该</a:t>
            </a:r>
            <a:r>
              <a:rPr lang="zh-CN" altLang="zh-CN" dirty="0">
                <a:latin typeface="华文新魏" charset="0"/>
                <a:ea typeface="华文新魏" charset="0"/>
                <a:cs typeface="华文新魏" charset="0"/>
              </a:rPr>
              <a:t>设置，用户对设备文件的操作便能转换成对设备的驱动操作</a:t>
            </a:r>
          </a:p>
          <a:p>
            <a:endParaRPr kumimoji="1" lang="zh-CN" altLang="en-US" dirty="0"/>
          </a:p>
        </p:txBody>
      </p:sp>
    </p:spTree>
    <p:extLst>
      <p:ext uri="{BB962C8B-B14F-4D97-AF65-F5344CB8AC3E}">
        <p14:creationId xmlns:p14="http://schemas.microsoft.com/office/powerpoint/2010/main" val="987804843"/>
      </p:ext>
    </p:extLst>
  </p:cSld>
  <p:clrMapOvr>
    <a:masterClrMapping/>
  </p:clrMapOvr>
  <p:transition spd="slow">
    <p:wipe/>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98</a:t>
            </a:fld>
            <a:endParaRPr lang="en-US" altLang="zh-CN" dirty="0"/>
          </a:p>
        </p:txBody>
      </p:sp>
      <p:sp>
        <p:nvSpPr>
          <p:cNvPr id="2" name="标题 1"/>
          <p:cNvSpPr>
            <a:spLocks noGrp="1"/>
          </p:cNvSpPr>
          <p:nvPr>
            <p:ph type="title"/>
          </p:nvPr>
        </p:nvSpPr>
        <p:spPr/>
        <p:txBody>
          <a:bodyPr/>
          <a:lstStyle/>
          <a:p>
            <a:r>
              <a:rPr lang="zh-CN" altLang="zh-CN" dirty="0">
                <a:latin typeface="华文新魏" charset="0"/>
                <a:ea typeface="华文新魏" charset="0"/>
                <a:cs typeface="华文新魏" charset="0"/>
              </a:rPr>
              <a:t>字符设备</a:t>
            </a:r>
            <a:endParaRPr kumimoji="1" lang="zh-CN" altLang="en-US" dirty="0"/>
          </a:p>
        </p:txBody>
      </p:sp>
      <p:sp>
        <p:nvSpPr>
          <p:cNvPr id="3" name="内容占位符 2"/>
          <p:cNvSpPr>
            <a:spLocks noGrp="1"/>
          </p:cNvSpPr>
          <p:nvPr>
            <p:ph idx="1"/>
          </p:nvPr>
        </p:nvSpPr>
        <p:spPr/>
        <p:txBody>
          <a:bodyPr/>
          <a:lstStyle/>
          <a:p>
            <a:r>
              <a:rPr lang="zh-CN" altLang="zh-CN" dirty="0">
                <a:latin typeface="华文新魏" charset="0"/>
                <a:ea typeface="华文新魏" charset="0"/>
                <a:cs typeface="华文新魏" charset="0"/>
              </a:rPr>
              <a:t>字符设备驱动程序主要涉及</a:t>
            </a:r>
            <a:r>
              <a:rPr lang="en-US" altLang="zh-CN" dirty="0">
                <a:latin typeface="华文新魏" charset="0"/>
                <a:ea typeface="华文新魏" charset="0"/>
                <a:cs typeface="华文新魏" charset="0"/>
              </a:rPr>
              <a:t>3</a:t>
            </a:r>
            <a:r>
              <a:rPr lang="zh-CN" altLang="zh-CN" dirty="0">
                <a:latin typeface="华文新魏" charset="0"/>
                <a:ea typeface="华文新魏" charset="0"/>
                <a:cs typeface="华文新魏" charset="0"/>
              </a:rPr>
              <a:t>个重要内核数据结构</a:t>
            </a:r>
            <a:endParaRPr lang="en-US" altLang="zh-CN" dirty="0">
              <a:latin typeface="华文新魏" charset="0"/>
              <a:ea typeface="华文新魏" charset="0"/>
              <a:cs typeface="华文新魏" charset="0"/>
            </a:endParaRPr>
          </a:p>
          <a:p>
            <a:pPr lvl="1"/>
            <a:r>
              <a:rPr lang="en-US" altLang="zh-CN" dirty="0" err="1">
                <a:solidFill>
                  <a:srgbClr val="0000FF"/>
                </a:solidFill>
                <a:latin typeface="华文新魏" charset="0"/>
                <a:ea typeface="华文新魏" charset="0"/>
                <a:cs typeface="华文新魏" charset="0"/>
              </a:rPr>
              <a:t>file_operations</a:t>
            </a:r>
            <a:endParaRPr lang="en-US" altLang="zh-CN" dirty="0">
              <a:solidFill>
                <a:srgbClr val="0000FF"/>
              </a:solidFill>
              <a:latin typeface="华文新魏" charset="0"/>
              <a:ea typeface="华文新魏" charset="0"/>
              <a:cs typeface="华文新魏" charset="0"/>
            </a:endParaRPr>
          </a:p>
          <a:p>
            <a:pPr lvl="1"/>
            <a:r>
              <a:rPr lang="en-US" altLang="zh-CN" dirty="0">
                <a:solidFill>
                  <a:srgbClr val="0000FF"/>
                </a:solidFill>
                <a:latin typeface="华文新魏" charset="0"/>
                <a:ea typeface="华文新魏" charset="0"/>
                <a:cs typeface="华文新魏" charset="0"/>
              </a:rPr>
              <a:t>file</a:t>
            </a:r>
          </a:p>
          <a:p>
            <a:pPr lvl="1"/>
            <a:r>
              <a:rPr lang="en-US" altLang="zh-CN" dirty="0" err="1">
                <a:solidFill>
                  <a:srgbClr val="0000FF"/>
                </a:solidFill>
                <a:latin typeface="华文新魏" charset="0"/>
                <a:ea typeface="华文新魏" charset="0"/>
                <a:cs typeface="华文新魏" charset="0"/>
              </a:rPr>
              <a:t>inode</a:t>
            </a:r>
            <a:endParaRPr lang="en-US" altLang="zh-CN" dirty="0">
              <a:solidFill>
                <a:srgbClr val="0000FF"/>
              </a:solidFill>
              <a:latin typeface="华文新魏" charset="0"/>
              <a:ea typeface="华文新魏" charset="0"/>
              <a:cs typeface="华文新魏" charset="0"/>
            </a:endParaRPr>
          </a:p>
          <a:p>
            <a:r>
              <a:rPr lang="zh-CN" altLang="zh-CN" dirty="0">
                <a:latin typeface="华文新魏" charset="0"/>
                <a:ea typeface="华文新魏" charset="0"/>
                <a:cs typeface="华文新魏" charset="0"/>
              </a:rPr>
              <a:t>内核通过这</a:t>
            </a:r>
            <a:r>
              <a:rPr lang="en-US" altLang="zh-CN" dirty="0">
                <a:latin typeface="华文新魏" charset="0"/>
                <a:ea typeface="华文新魏" charset="0"/>
                <a:cs typeface="华文新魏" charset="0"/>
              </a:rPr>
              <a:t>3</a:t>
            </a:r>
            <a:r>
              <a:rPr lang="zh-CN" altLang="zh-CN" dirty="0">
                <a:latin typeface="华文新魏" charset="0"/>
                <a:ea typeface="华文新魏" charset="0"/>
                <a:cs typeface="华文新魏" charset="0"/>
              </a:rPr>
              <a:t>个数据结构的关联，</a:t>
            </a:r>
            <a:r>
              <a:rPr lang="zh-CN" altLang="zh-CN" dirty="0">
                <a:solidFill>
                  <a:srgbClr val="0000FF"/>
                </a:solidFill>
                <a:latin typeface="华文新魏" charset="0"/>
                <a:ea typeface="华文新魏" charset="0"/>
                <a:cs typeface="华文新魏" charset="0"/>
              </a:rPr>
              <a:t>将用户对设备文件的操作转换为对驱动程序相关函数的调用</a:t>
            </a:r>
            <a:r>
              <a:rPr lang="zh-CN" altLang="zh-CN" dirty="0">
                <a:latin typeface="华文新魏" charset="0"/>
                <a:ea typeface="华文新魏" charset="0"/>
                <a:cs typeface="华文新魏" charset="0"/>
              </a:rPr>
              <a:t>，进而实现对设备的驱动操作</a:t>
            </a:r>
          </a:p>
          <a:p>
            <a:endParaRPr kumimoji="1" lang="zh-CN" altLang="en-US" dirty="0"/>
          </a:p>
        </p:txBody>
      </p:sp>
    </p:spTree>
    <p:extLst>
      <p:ext uri="{BB962C8B-B14F-4D97-AF65-F5344CB8AC3E}">
        <p14:creationId xmlns:p14="http://schemas.microsoft.com/office/powerpoint/2010/main" val="4227950676"/>
      </p:ext>
    </p:extLst>
  </p:cSld>
  <p:clrMapOvr>
    <a:masterClrMapping/>
  </p:clrMapOvr>
  <p:transition spd="slow">
    <p:wipe/>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8532813" y="6428184"/>
            <a:ext cx="586408" cy="457200"/>
          </a:xfrm>
        </p:spPr>
        <p:txBody>
          <a:bodyPr/>
          <a:lstStyle/>
          <a:p>
            <a:fld id="{0AB11684-9828-47C5-9468-249943CD0552}" type="slidenum">
              <a:rPr lang="en-US" altLang="zh-CN"/>
              <a:pPr/>
              <a:t>99</a:t>
            </a:fld>
            <a:endParaRPr lang="en-US" altLang="zh-CN" dirty="0"/>
          </a:p>
        </p:txBody>
      </p:sp>
      <p:sp>
        <p:nvSpPr>
          <p:cNvPr id="2" name="标题 1"/>
          <p:cNvSpPr>
            <a:spLocks noGrp="1"/>
          </p:cNvSpPr>
          <p:nvPr>
            <p:ph type="title"/>
          </p:nvPr>
        </p:nvSpPr>
        <p:spPr/>
        <p:txBody>
          <a:bodyPr/>
          <a:lstStyle/>
          <a:p>
            <a:r>
              <a:rPr lang="en-US" altLang="zh-CN" dirty="0" err="1">
                <a:latin typeface="华文新魏" charset="0"/>
                <a:ea typeface="华文新魏" charset="0"/>
                <a:cs typeface="华文新魏" charset="0"/>
              </a:rPr>
              <a:t>file_operations</a:t>
            </a:r>
            <a:endParaRPr kumimoji="1" lang="zh-CN" altLang="en-US" dirty="0"/>
          </a:p>
        </p:txBody>
      </p:sp>
      <p:sp>
        <p:nvSpPr>
          <p:cNvPr id="5" name="内容占位符 4"/>
          <p:cNvSpPr>
            <a:spLocks noGrp="1"/>
          </p:cNvSpPr>
          <p:nvPr>
            <p:ph idx="1"/>
          </p:nvPr>
        </p:nvSpPr>
        <p:spPr/>
        <p:txBody>
          <a:bodyPr/>
          <a:lstStyle/>
          <a:p>
            <a:r>
              <a:rPr kumimoji="1" lang="zh-CN" altLang="zh-CN" dirty="0"/>
              <a:t>是一组函数指针集合，其结构为</a:t>
            </a:r>
          </a:p>
          <a:p>
            <a:pPr marL="449262" lvl="1" indent="0">
              <a:buNone/>
            </a:pPr>
            <a:r>
              <a:rPr lang="en-US" altLang="zh-CN" sz="2200" dirty="0">
                <a:solidFill>
                  <a:srgbClr val="008000"/>
                </a:solidFill>
                <a:latin typeface="华文新魏" charset="0"/>
                <a:ea typeface="华文新魏" charset="0"/>
                <a:cs typeface="华文新魏" charset="0"/>
              </a:rPr>
              <a:t>struct </a:t>
            </a:r>
            <a:r>
              <a:rPr lang="en-US" altLang="zh-CN" sz="2200" dirty="0" err="1">
                <a:solidFill>
                  <a:srgbClr val="008000"/>
                </a:solidFill>
                <a:latin typeface="华文新魏" charset="0"/>
                <a:ea typeface="华文新魏" charset="0"/>
                <a:cs typeface="华文新魏" charset="0"/>
              </a:rPr>
              <a:t>file_operations</a:t>
            </a:r>
            <a:r>
              <a:rPr lang="en-US" altLang="zh-CN" sz="2200" dirty="0">
                <a:solidFill>
                  <a:srgbClr val="008000"/>
                </a:solidFill>
                <a:latin typeface="华文新魏" charset="0"/>
                <a:ea typeface="华文新魏" charset="0"/>
                <a:cs typeface="华文新魏" charset="0"/>
              </a:rPr>
              <a:t> {</a:t>
            </a:r>
            <a:endParaRPr lang="zh-CN" altLang="zh-CN" sz="2200" dirty="0">
              <a:solidFill>
                <a:srgbClr val="008000"/>
              </a:solidFill>
              <a:latin typeface="华文新魏" charset="0"/>
              <a:ea typeface="华文新魏" charset="0"/>
              <a:cs typeface="华文新魏" charset="0"/>
            </a:endParaRPr>
          </a:p>
          <a:p>
            <a:pPr marL="449262" lvl="1" indent="0">
              <a:buNone/>
            </a:pPr>
            <a:r>
              <a:rPr lang="en-US" altLang="zh-CN" sz="2200" dirty="0">
                <a:solidFill>
                  <a:srgbClr val="008000"/>
                </a:solidFill>
                <a:latin typeface="华文新魏" charset="0"/>
                <a:ea typeface="华文新魏" charset="0"/>
                <a:cs typeface="华文新魏" charset="0"/>
              </a:rPr>
              <a:t>	…</a:t>
            </a:r>
            <a:endParaRPr lang="zh-CN" altLang="zh-CN" sz="2200" dirty="0">
              <a:solidFill>
                <a:srgbClr val="008000"/>
              </a:solidFill>
              <a:latin typeface="华文新魏" charset="0"/>
              <a:ea typeface="华文新魏" charset="0"/>
              <a:cs typeface="华文新魏" charset="0"/>
            </a:endParaRPr>
          </a:p>
          <a:p>
            <a:pPr marL="449262" lvl="1" indent="0">
              <a:buNone/>
            </a:pPr>
            <a:r>
              <a:rPr lang="en-US" altLang="zh-CN" sz="2200" dirty="0">
                <a:solidFill>
                  <a:srgbClr val="008000"/>
                </a:solidFill>
                <a:latin typeface="华文新魏" charset="0"/>
                <a:ea typeface="华文新魏" charset="0"/>
                <a:cs typeface="华文新魏" charset="0"/>
              </a:rPr>
              <a:t>	</a:t>
            </a:r>
            <a:r>
              <a:rPr lang="en-US" altLang="zh-CN" sz="2200" dirty="0" err="1">
                <a:solidFill>
                  <a:srgbClr val="008000"/>
                </a:solidFill>
                <a:latin typeface="华文新魏" charset="0"/>
                <a:ea typeface="华文新魏" charset="0"/>
                <a:cs typeface="华文新魏" charset="0"/>
              </a:rPr>
              <a:t>loff_t</a:t>
            </a:r>
            <a:r>
              <a:rPr lang="en-US" altLang="zh-CN" sz="2200" dirty="0">
                <a:solidFill>
                  <a:srgbClr val="008000"/>
                </a:solidFill>
                <a:latin typeface="华文新魏" charset="0"/>
                <a:ea typeface="华文新魏" charset="0"/>
                <a:cs typeface="华文新魏" charset="0"/>
              </a:rPr>
              <a:t> (*</a:t>
            </a:r>
            <a:r>
              <a:rPr lang="en-US" altLang="zh-CN" sz="2200" dirty="0" err="1">
                <a:solidFill>
                  <a:srgbClr val="0000FF"/>
                </a:solidFill>
                <a:latin typeface="华文新魏" charset="0"/>
                <a:ea typeface="华文新魏" charset="0"/>
                <a:cs typeface="华文新魏" charset="0"/>
              </a:rPr>
              <a:t>llseek</a:t>
            </a:r>
            <a:r>
              <a:rPr lang="en-US" altLang="zh-CN" sz="2200" dirty="0">
                <a:solidFill>
                  <a:srgbClr val="008000"/>
                </a:solidFill>
                <a:latin typeface="华文新魏" charset="0"/>
                <a:ea typeface="华文新魏" charset="0"/>
                <a:cs typeface="华文新魏" charset="0"/>
              </a:rPr>
              <a:t>) (struct file *, </a:t>
            </a:r>
            <a:r>
              <a:rPr lang="en-US" altLang="zh-CN" sz="2200" dirty="0" err="1">
                <a:solidFill>
                  <a:srgbClr val="008000"/>
                </a:solidFill>
                <a:latin typeface="华文新魏" charset="0"/>
                <a:ea typeface="华文新魏" charset="0"/>
                <a:cs typeface="华文新魏" charset="0"/>
              </a:rPr>
              <a:t>loff_t</a:t>
            </a:r>
            <a:r>
              <a:rPr lang="en-US" altLang="zh-CN" sz="2200" dirty="0">
                <a:solidFill>
                  <a:srgbClr val="008000"/>
                </a:solidFill>
                <a:latin typeface="华文新魏" charset="0"/>
                <a:ea typeface="华文新魏" charset="0"/>
                <a:cs typeface="华文新魏" charset="0"/>
              </a:rPr>
              <a:t>, </a:t>
            </a:r>
            <a:r>
              <a:rPr lang="en-US" altLang="zh-CN" sz="2200" dirty="0" err="1">
                <a:solidFill>
                  <a:srgbClr val="008000"/>
                </a:solidFill>
                <a:latin typeface="华文新魏" charset="0"/>
                <a:ea typeface="华文新魏" charset="0"/>
                <a:cs typeface="华文新魏" charset="0"/>
              </a:rPr>
              <a:t>int</a:t>
            </a:r>
            <a:r>
              <a:rPr lang="en-US" altLang="zh-CN" sz="2200" dirty="0">
                <a:solidFill>
                  <a:srgbClr val="008000"/>
                </a:solidFill>
                <a:latin typeface="华文新魏" charset="0"/>
                <a:ea typeface="华文新魏" charset="0"/>
                <a:cs typeface="华文新魏" charset="0"/>
              </a:rPr>
              <a:t>);</a:t>
            </a:r>
            <a:endParaRPr lang="zh-CN" altLang="zh-CN" sz="2200" dirty="0">
              <a:solidFill>
                <a:srgbClr val="008000"/>
              </a:solidFill>
              <a:latin typeface="华文新魏" charset="0"/>
              <a:ea typeface="华文新魏" charset="0"/>
              <a:cs typeface="华文新魏" charset="0"/>
            </a:endParaRPr>
          </a:p>
          <a:p>
            <a:pPr marL="449262" lvl="1" indent="0">
              <a:buNone/>
            </a:pPr>
            <a:r>
              <a:rPr lang="en-US" altLang="zh-CN" sz="2200" dirty="0">
                <a:solidFill>
                  <a:srgbClr val="008000"/>
                </a:solidFill>
                <a:latin typeface="华文新魏" charset="0"/>
                <a:ea typeface="华文新魏" charset="0"/>
                <a:cs typeface="华文新魏" charset="0"/>
              </a:rPr>
              <a:t>	</a:t>
            </a:r>
            <a:r>
              <a:rPr lang="en-US" altLang="zh-CN" sz="2200" dirty="0" err="1">
                <a:solidFill>
                  <a:srgbClr val="008000"/>
                </a:solidFill>
                <a:latin typeface="华文新魏" charset="0"/>
                <a:ea typeface="华文新魏" charset="0"/>
                <a:cs typeface="华文新魏" charset="0"/>
              </a:rPr>
              <a:t>ssize_t</a:t>
            </a:r>
            <a:r>
              <a:rPr lang="en-US" altLang="zh-CN" sz="2200" dirty="0">
                <a:solidFill>
                  <a:srgbClr val="008000"/>
                </a:solidFill>
                <a:latin typeface="华文新魏" charset="0"/>
                <a:ea typeface="华文新魏" charset="0"/>
                <a:cs typeface="华文新魏" charset="0"/>
              </a:rPr>
              <a:t> (*</a:t>
            </a:r>
            <a:r>
              <a:rPr lang="en-US" altLang="zh-CN" sz="2200" dirty="0">
                <a:solidFill>
                  <a:srgbClr val="0000FF"/>
                </a:solidFill>
                <a:latin typeface="华文新魏" charset="0"/>
                <a:ea typeface="华文新魏" charset="0"/>
                <a:cs typeface="华文新魏" charset="0"/>
              </a:rPr>
              <a:t>read)</a:t>
            </a:r>
            <a:r>
              <a:rPr lang="en-US" altLang="zh-CN" sz="2200" dirty="0">
                <a:solidFill>
                  <a:srgbClr val="008000"/>
                </a:solidFill>
                <a:latin typeface="华文新魏" charset="0"/>
                <a:ea typeface="华文新魏" charset="0"/>
                <a:cs typeface="华文新魏" charset="0"/>
              </a:rPr>
              <a:t> (struct file *, char--user *, </a:t>
            </a:r>
            <a:r>
              <a:rPr lang="en-US" altLang="zh-CN" sz="2200" dirty="0" err="1">
                <a:solidFill>
                  <a:srgbClr val="008000"/>
                </a:solidFill>
                <a:latin typeface="华文新魏" charset="0"/>
                <a:ea typeface="华文新魏" charset="0"/>
                <a:cs typeface="华文新魏" charset="0"/>
              </a:rPr>
              <a:t>size_t</a:t>
            </a:r>
            <a:r>
              <a:rPr lang="en-US" altLang="zh-CN" sz="2200" dirty="0">
                <a:solidFill>
                  <a:srgbClr val="008000"/>
                </a:solidFill>
                <a:latin typeface="华文新魏" charset="0"/>
                <a:ea typeface="华文新魏" charset="0"/>
                <a:cs typeface="华文新魏" charset="0"/>
              </a:rPr>
              <a:t>, </a:t>
            </a:r>
            <a:r>
              <a:rPr lang="en-US" altLang="zh-CN" sz="2200" dirty="0" err="1">
                <a:solidFill>
                  <a:srgbClr val="008000"/>
                </a:solidFill>
                <a:latin typeface="华文新魏" charset="0"/>
                <a:ea typeface="华文新魏" charset="0"/>
                <a:cs typeface="华文新魏" charset="0"/>
              </a:rPr>
              <a:t>loff_t</a:t>
            </a:r>
            <a:r>
              <a:rPr lang="en-US" altLang="zh-CN" sz="2200" dirty="0">
                <a:solidFill>
                  <a:srgbClr val="008000"/>
                </a:solidFill>
                <a:latin typeface="华文新魏" charset="0"/>
                <a:ea typeface="华文新魏" charset="0"/>
                <a:cs typeface="华文新魏" charset="0"/>
              </a:rPr>
              <a:t> *);</a:t>
            </a:r>
            <a:endParaRPr lang="zh-CN" altLang="zh-CN" sz="2200" dirty="0">
              <a:solidFill>
                <a:srgbClr val="008000"/>
              </a:solidFill>
              <a:latin typeface="华文新魏" charset="0"/>
              <a:ea typeface="华文新魏" charset="0"/>
              <a:cs typeface="华文新魏" charset="0"/>
            </a:endParaRPr>
          </a:p>
          <a:p>
            <a:pPr marL="449262" lvl="1" indent="0">
              <a:buNone/>
            </a:pPr>
            <a:r>
              <a:rPr lang="en-US" altLang="zh-CN" sz="2200" dirty="0">
                <a:solidFill>
                  <a:srgbClr val="008000"/>
                </a:solidFill>
                <a:latin typeface="华文新魏" charset="0"/>
                <a:ea typeface="华文新魏" charset="0"/>
                <a:cs typeface="华文新魏" charset="0"/>
              </a:rPr>
              <a:t>	</a:t>
            </a:r>
            <a:r>
              <a:rPr lang="en-US" altLang="zh-CN" sz="2200" dirty="0" err="1">
                <a:solidFill>
                  <a:srgbClr val="008000"/>
                </a:solidFill>
                <a:latin typeface="华文新魏" charset="0"/>
                <a:ea typeface="华文新魏" charset="0"/>
                <a:cs typeface="华文新魏" charset="0"/>
              </a:rPr>
              <a:t>ssize_t</a:t>
            </a:r>
            <a:r>
              <a:rPr lang="en-US" altLang="zh-CN" sz="2200" dirty="0">
                <a:solidFill>
                  <a:srgbClr val="008000"/>
                </a:solidFill>
                <a:latin typeface="华文新魏" charset="0"/>
                <a:ea typeface="华文新魏" charset="0"/>
                <a:cs typeface="华文新魏" charset="0"/>
              </a:rPr>
              <a:t> (*</a:t>
            </a:r>
            <a:r>
              <a:rPr lang="en-US" altLang="zh-CN" sz="2200" dirty="0">
                <a:solidFill>
                  <a:srgbClr val="0000FF"/>
                </a:solidFill>
                <a:latin typeface="华文新魏" charset="0"/>
                <a:ea typeface="华文新魏" charset="0"/>
                <a:cs typeface="华文新魏" charset="0"/>
              </a:rPr>
              <a:t>write</a:t>
            </a:r>
            <a:r>
              <a:rPr lang="en-US" altLang="zh-CN" sz="2200" dirty="0">
                <a:solidFill>
                  <a:srgbClr val="008000"/>
                </a:solidFill>
                <a:latin typeface="华文新魏" charset="0"/>
                <a:ea typeface="华文新魏" charset="0"/>
                <a:cs typeface="华文新魏" charset="0"/>
              </a:rPr>
              <a:t>) (struct file *, </a:t>
            </a:r>
            <a:r>
              <a:rPr lang="en-US" altLang="zh-CN" sz="2200" dirty="0" err="1">
                <a:solidFill>
                  <a:srgbClr val="008000"/>
                </a:solidFill>
                <a:latin typeface="华文新魏" charset="0"/>
                <a:ea typeface="华文新魏" charset="0"/>
                <a:cs typeface="华文新魏" charset="0"/>
              </a:rPr>
              <a:t>const</a:t>
            </a:r>
            <a:r>
              <a:rPr lang="en-US" altLang="zh-CN" sz="2200" dirty="0">
                <a:solidFill>
                  <a:srgbClr val="008000"/>
                </a:solidFill>
                <a:latin typeface="华文新魏" charset="0"/>
                <a:ea typeface="华文新魏" charset="0"/>
                <a:cs typeface="华文新魏" charset="0"/>
              </a:rPr>
              <a:t> char--user *, </a:t>
            </a:r>
            <a:r>
              <a:rPr lang="en-US" altLang="zh-CN" sz="2200" dirty="0" err="1">
                <a:solidFill>
                  <a:srgbClr val="008000"/>
                </a:solidFill>
                <a:latin typeface="华文新魏" charset="0"/>
                <a:ea typeface="华文新魏" charset="0"/>
                <a:cs typeface="华文新魏" charset="0"/>
              </a:rPr>
              <a:t>size_t</a:t>
            </a:r>
            <a:r>
              <a:rPr lang="en-US" altLang="zh-CN" sz="2200" dirty="0">
                <a:solidFill>
                  <a:srgbClr val="008000"/>
                </a:solidFill>
                <a:latin typeface="华文新魏" charset="0"/>
                <a:ea typeface="华文新魏" charset="0"/>
                <a:cs typeface="华文新魏" charset="0"/>
              </a:rPr>
              <a:t>, </a:t>
            </a:r>
            <a:r>
              <a:rPr lang="en-US" altLang="zh-CN" sz="2200" dirty="0" err="1">
                <a:solidFill>
                  <a:srgbClr val="008000"/>
                </a:solidFill>
                <a:latin typeface="华文新魏" charset="0"/>
                <a:ea typeface="华文新魏" charset="0"/>
                <a:cs typeface="华文新魏" charset="0"/>
              </a:rPr>
              <a:t>loff_t</a:t>
            </a:r>
            <a:r>
              <a:rPr lang="en-US" altLang="zh-CN" sz="2200" dirty="0">
                <a:solidFill>
                  <a:srgbClr val="008000"/>
                </a:solidFill>
                <a:latin typeface="华文新魏" charset="0"/>
                <a:ea typeface="华文新魏" charset="0"/>
                <a:cs typeface="华文新魏" charset="0"/>
              </a:rPr>
              <a:t> *);</a:t>
            </a:r>
            <a:endParaRPr lang="zh-CN" altLang="zh-CN" sz="2200" dirty="0">
              <a:solidFill>
                <a:srgbClr val="008000"/>
              </a:solidFill>
              <a:latin typeface="华文新魏" charset="0"/>
              <a:ea typeface="华文新魏" charset="0"/>
              <a:cs typeface="华文新魏" charset="0"/>
            </a:endParaRPr>
          </a:p>
          <a:p>
            <a:pPr marL="449262" lvl="1" indent="0">
              <a:buNone/>
            </a:pPr>
            <a:r>
              <a:rPr lang="en-US" altLang="zh-CN" sz="2200" dirty="0">
                <a:solidFill>
                  <a:srgbClr val="008000"/>
                </a:solidFill>
                <a:latin typeface="华文新魏" charset="0"/>
                <a:ea typeface="华文新魏" charset="0"/>
                <a:cs typeface="华文新魏" charset="0"/>
              </a:rPr>
              <a:t>	…</a:t>
            </a:r>
            <a:endParaRPr lang="zh-CN" altLang="zh-CN" sz="2200" dirty="0">
              <a:solidFill>
                <a:srgbClr val="008000"/>
              </a:solidFill>
              <a:latin typeface="华文新魏" charset="0"/>
              <a:ea typeface="华文新魏" charset="0"/>
              <a:cs typeface="华文新魏" charset="0"/>
            </a:endParaRPr>
          </a:p>
          <a:p>
            <a:pPr marL="449262" lvl="1" indent="0">
              <a:buNone/>
            </a:pPr>
            <a:r>
              <a:rPr lang="en-US" altLang="zh-CN" sz="2200" dirty="0">
                <a:solidFill>
                  <a:srgbClr val="008000"/>
                </a:solidFill>
                <a:latin typeface="华文新魏" charset="0"/>
                <a:ea typeface="华文新魏" charset="0"/>
                <a:cs typeface="华文新魏" charset="0"/>
              </a:rPr>
              <a:t>	</a:t>
            </a:r>
            <a:r>
              <a:rPr lang="en-US" altLang="zh-CN" sz="2200" dirty="0" err="1">
                <a:solidFill>
                  <a:srgbClr val="008000"/>
                </a:solidFill>
                <a:latin typeface="华文新魏" charset="0"/>
                <a:ea typeface="华文新魏" charset="0"/>
                <a:cs typeface="华文新魏" charset="0"/>
              </a:rPr>
              <a:t>int</a:t>
            </a:r>
            <a:r>
              <a:rPr lang="en-US" altLang="zh-CN" sz="2200" dirty="0">
                <a:solidFill>
                  <a:srgbClr val="008000"/>
                </a:solidFill>
                <a:latin typeface="华文新魏" charset="0"/>
                <a:ea typeface="华文新魏" charset="0"/>
                <a:cs typeface="华文新魏" charset="0"/>
              </a:rPr>
              <a:t> (*</a:t>
            </a:r>
            <a:r>
              <a:rPr lang="en-US" altLang="zh-CN" sz="2200" dirty="0">
                <a:solidFill>
                  <a:srgbClr val="0000FF"/>
                </a:solidFill>
                <a:latin typeface="华文新魏" charset="0"/>
                <a:ea typeface="华文新魏" charset="0"/>
                <a:cs typeface="华文新魏" charset="0"/>
              </a:rPr>
              <a:t>open</a:t>
            </a:r>
            <a:r>
              <a:rPr lang="en-US" altLang="zh-CN" sz="2200" dirty="0">
                <a:solidFill>
                  <a:srgbClr val="008000"/>
                </a:solidFill>
                <a:latin typeface="华文新魏" charset="0"/>
                <a:ea typeface="华文新魏" charset="0"/>
                <a:cs typeface="华文新魏" charset="0"/>
              </a:rPr>
              <a:t>) (struct </a:t>
            </a:r>
            <a:r>
              <a:rPr lang="en-US" altLang="zh-CN" sz="2200" dirty="0" err="1">
                <a:solidFill>
                  <a:srgbClr val="008000"/>
                </a:solidFill>
                <a:latin typeface="华文新魏" charset="0"/>
                <a:ea typeface="华文新魏" charset="0"/>
                <a:cs typeface="华文新魏" charset="0"/>
              </a:rPr>
              <a:t>inode</a:t>
            </a:r>
            <a:r>
              <a:rPr lang="en-US" altLang="zh-CN" sz="2200" dirty="0">
                <a:solidFill>
                  <a:srgbClr val="008000"/>
                </a:solidFill>
                <a:latin typeface="华文新魏" charset="0"/>
                <a:ea typeface="华文新魏" charset="0"/>
                <a:cs typeface="华文新魏" charset="0"/>
              </a:rPr>
              <a:t> *, struct file *);</a:t>
            </a:r>
            <a:endParaRPr lang="zh-CN" altLang="zh-CN" sz="2200" dirty="0">
              <a:solidFill>
                <a:srgbClr val="008000"/>
              </a:solidFill>
              <a:latin typeface="华文新魏" charset="0"/>
              <a:ea typeface="华文新魏" charset="0"/>
              <a:cs typeface="华文新魏" charset="0"/>
            </a:endParaRPr>
          </a:p>
          <a:p>
            <a:pPr marL="449262" lvl="1" indent="0">
              <a:buNone/>
            </a:pPr>
            <a:r>
              <a:rPr lang="en-US" altLang="zh-CN" sz="2200" dirty="0">
                <a:solidFill>
                  <a:srgbClr val="008000"/>
                </a:solidFill>
                <a:latin typeface="华文新魏" charset="0"/>
                <a:ea typeface="华文新魏" charset="0"/>
                <a:cs typeface="华文新魏" charset="0"/>
              </a:rPr>
              <a:t>	</a:t>
            </a:r>
            <a:r>
              <a:rPr lang="en-US" altLang="zh-CN" sz="2200" dirty="0" err="1">
                <a:solidFill>
                  <a:srgbClr val="008000"/>
                </a:solidFill>
                <a:latin typeface="华文新魏" charset="0"/>
                <a:ea typeface="华文新魏" charset="0"/>
                <a:cs typeface="华文新魏" charset="0"/>
              </a:rPr>
              <a:t>int</a:t>
            </a:r>
            <a:r>
              <a:rPr lang="en-US" altLang="zh-CN" sz="2200" dirty="0">
                <a:solidFill>
                  <a:srgbClr val="008000"/>
                </a:solidFill>
                <a:latin typeface="华文新魏" charset="0"/>
                <a:ea typeface="华文新魏" charset="0"/>
                <a:cs typeface="华文新魏" charset="0"/>
              </a:rPr>
              <a:t> (*</a:t>
            </a:r>
            <a:r>
              <a:rPr lang="en-US" altLang="zh-CN" sz="2200" dirty="0">
                <a:solidFill>
                  <a:srgbClr val="0000FF"/>
                </a:solidFill>
                <a:latin typeface="华文新魏" charset="0"/>
                <a:ea typeface="华文新魏" charset="0"/>
                <a:cs typeface="华文新魏" charset="0"/>
              </a:rPr>
              <a:t>flush</a:t>
            </a:r>
            <a:r>
              <a:rPr lang="en-US" altLang="zh-CN" sz="2200" dirty="0">
                <a:solidFill>
                  <a:srgbClr val="008000"/>
                </a:solidFill>
                <a:latin typeface="华文新魏" charset="0"/>
                <a:ea typeface="华文新魏" charset="0"/>
                <a:cs typeface="华文新魏" charset="0"/>
              </a:rPr>
              <a:t>) (struct file *, </a:t>
            </a:r>
            <a:r>
              <a:rPr lang="en-US" altLang="zh-CN" sz="2200" dirty="0" err="1">
                <a:solidFill>
                  <a:srgbClr val="008000"/>
                </a:solidFill>
                <a:latin typeface="华文新魏" charset="0"/>
                <a:ea typeface="华文新魏" charset="0"/>
                <a:cs typeface="华文新魏" charset="0"/>
              </a:rPr>
              <a:t>fl_owner_t</a:t>
            </a:r>
            <a:r>
              <a:rPr lang="en-US" altLang="zh-CN" sz="2200" dirty="0">
                <a:solidFill>
                  <a:srgbClr val="008000"/>
                </a:solidFill>
                <a:latin typeface="华文新魏" charset="0"/>
                <a:ea typeface="华文新魏" charset="0"/>
                <a:cs typeface="华文新魏" charset="0"/>
              </a:rPr>
              <a:t> id);</a:t>
            </a:r>
            <a:endParaRPr lang="zh-CN" altLang="zh-CN" sz="2200" dirty="0">
              <a:solidFill>
                <a:srgbClr val="008000"/>
              </a:solidFill>
              <a:latin typeface="华文新魏" charset="0"/>
              <a:ea typeface="华文新魏" charset="0"/>
              <a:cs typeface="华文新魏" charset="0"/>
            </a:endParaRPr>
          </a:p>
          <a:p>
            <a:pPr marL="449262" lvl="1" indent="0">
              <a:buNone/>
            </a:pPr>
            <a:r>
              <a:rPr lang="en-US" altLang="zh-CN" sz="2200" dirty="0">
                <a:solidFill>
                  <a:srgbClr val="008000"/>
                </a:solidFill>
                <a:latin typeface="华文新魏" charset="0"/>
                <a:ea typeface="华文新魏" charset="0"/>
                <a:cs typeface="华文新魏" charset="0"/>
              </a:rPr>
              <a:t>	</a:t>
            </a:r>
            <a:r>
              <a:rPr lang="en-US" altLang="zh-CN" sz="2200" dirty="0" err="1">
                <a:solidFill>
                  <a:srgbClr val="008000"/>
                </a:solidFill>
                <a:latin typeface="华文新魏" charset="0"/>
                <a:ea typeface="华文新魏" charset="0"/>
                <a:cs typeface="华文新魏" charset="0"/>
              </a:rPr>
              <a:t>int</a:t>
            </a:r>
            <a:r>
              <a:rPr lang="en-US" altLang="zh-CN" sz="2200" dirty="0">
                <a:solidFill>
                  <a:srgbClr val="008000"/>
                </a:solidFill>
                <a:latin typeface="华文新魏" charset="0"/>
                <a:ea typeface="华文新魏" charset="0"/>
                <a:cs typeface="华文新魏" charset="0"/>
              </a:rPr>
              <a:t> (*</a:t>
            </a:r>
            <a:r>
              <a:rPr lang="en-US" altLang="zh-CN" sz="2200" dirty="0">
                <a:solidFill>
                  <a:srgbClr val="0000FF"/>
                </a:solidFill>
                <a:latin typeface="华文新魏" charset="0"/>
                <a:ea typeface="华文新魏" charset="0"/>
                <a:cs typeface="华文新魏" charset="0"/>
              </a:rPr>
              <a:t>release</a:t>
            </a:r>
            <a:r>
              <a:rPr lang="en-US" altLang="zh-CN" sz="2200" dirty="0">
                <a:solidFill>
                  <a:srgbClr val="008000"/>
                </a:solidFill>
                <a:latin typeface="华文新魏" charset="0"/>
                <a:ea typeface="华文新魏" charset="0"/>
                <a:cs typeface="华文新魏" charset="0"/>
              </a:rPr>
              <a:t>) (struct </a:t>
            </a:r>
            <a:r>
              <a:rPr lang="en-US" altLang="zh-CN" sz="2200" dirty="0" err="1">
                <a:solidFill>
                  <a:srgbClr val="008000"/>
                </a:solidFill>
                <a:latin typeface="华文新魏" charset="0"/>
                <a:ea typeface="华文新魏" charset="0"/>
                <a:cs typeface="华文新魏" charset="0"/>
              </a:rPr>
              <a:t>inode</a:t>
            </a:r>
            <a:r>
              <a:rPr lang="en-US" altLang="zh-CN" sz="2200" dirty="0">
                <a:solidFill>
                  <a:srgbClr val="008000"/>
                </a:solidFill>
                <a:latin typeface="华文新魏" charset="0"/>
                <a:ea typeface="华文新魏" charset="0"/>
                <a:cs typeface="华文新魏" charset="0"/>
              </a:rPr>
              <a:t> *, struct file *);</a:t>
            </a:r>
            <a:endParaRPr lang="zh-CN" altLang="zh-CN" sz="2200" dirty="0">
              <a:solidFill>
                <a:srgbClr val="008000"/>
              </a:solidFill>
              <a:latin typeface="华文新魏" charset="0"/>
              <a:ea typeface="华文新魏" charset="0"/>
              <a:cs typeface="华文新魏" charset="0"/>
            </a:endParaRPr>
          </a:p>
          <a:p>
            <a:pPr marL="449262" lvl="1" indent="0">
              <a:buNone/>
            </a:pPr>
            <a:r>
              <a:rPr lang="en-US" altLang="zh-CN" sz="2200" dirty="0">
                <a:solidFill>
                  <a:srgbClr val="008000"/>
                </a:solidFill>
                <a:latin typeface="华文新魏" charset="0"/>
                <a:ea typeface="华文新魏" charset="0"/>
                <a:cs typeface="华文新魏" charset="0"/>
              </a:rPr>
              <a:t>	</a:t>
            </a:r>
            <a:r>
              <a:rPr lang="en-US" altLang="zh-CN" sz="2200" dirty="0" err="1">
                <a:solidFill>
                  <a:srgbClr val="008000"/>
                </a:solidFill>
                <a:latin typeface="华文新魏" charset="0"/>
                <a:ea typeface="华文新魏" charset="0"/>
                <a:cs typeface="华文新魏" charset="0"/>
              </a:rPr>
              <a:t>ssize_t</a:t>
            </a:r>
            <a:r>
              <a:rPr lang="en-US" altLang="zh-CN" sz="2200" dirty="0">
                <a:solidFill>
                  <a:srgbClr val="008000"/>
                </a:solidFill>
                <a:latin typeface="华文新魏" charset="0"/>
                <a:ea typeface="华文新魏" charset="0"/>
                <a:cs typeface="华文新魏" charset="0"/>
              </a:rPr>
              <a:t> (*</a:t>
            </a:r>
            <a:r>
              <a:rPr lang="en-US" altLang="zh-CN" sz="2200" dirty="0" err="1">
                <a:solidFill>
                  <a:srgbClr val="0000FF"/>
                </a:solidFill>
                <a:latin typeface="华文新魏" charset="0"/>
                <a:ea typeface="华文新魏" charset="0"/>
                <a:cs typeface="华文新魏" charset="0"/>
              </a:rPr>
              <a:t>readv</a:t>
            </a:r>
            <a:r>
              <a:rPr lang="en-US" altLang="zh-CN" sz="2200" dirty="0">
                <a:solidFill>
                  <a:srgbClr val="008000"/>
                </a:solidFill>
                <a:latin typeface="华文新魏" charset="0"/>
                <a:ea typeface="华文新魏" charset="0"/>
                <a:cs typeface="华文新魏" charset="0"/>
              </a:rPr>
              <a:t>) (struct file *, </a:t>
            </a:r>
            <a:r>
              <a:rPr lang="en-US" altLang="zh-CN" sz="2200" dirty="0" err="1">
                <a:solidFill>
                  <a:srgbClr val="008000"/>
                </a:solidFill>
                <a:latin typeface="华文新魏" charset="0"/>
                <a:ea typeface="华文新魏" charset="0"/>
                <a:cs typeface="华文新魏" charset="0"/>
              </a:rPr>
              <a:t>const</a:t>
            </a:r>
            <a:r>
              <a:rPr lang="en-US" altLang="zh-CN" sz="2200" dirty="0">
                <a:solidFill>
                  <a:srgbClr val="008000"/>
                </a:solidFill>
                <a:latin typeface="华文新魏" charset="0"/>
                <a:ea typeface="华文新魏" charset="0"/>
                <a:cs typeface="华文新魏" charset="0"/>
              </a:rPr>
              <a:t> struct </a:t>
            </a:r>
            <a:r>
              <a:rPr lang="en-US" altLang="zh-CN" sz="2200" dirty="0" err="1">
                <a:solidFill>
                  <a:srgbClr val="008000"/>
                </a:solidFill>
                <a:latin typeface="华文新魏" charset="0"/>
                <a:ea typeface="华文新魏" charset="0"/>
                <a:cs typeface="华文新魏" charset="0"/>
              </a:rPr>
              <a:t>iovec</a:t>
            </a:r>
            <a:r>
              <a:rPr lang="en-US" altLang="zh-CN" sz="2200" dirty="0">
                <a:solidFill>
                  <a:srgbClr val="008000"/>
                </a:solidFill>
                <a:latin typeface="华文新魏" charset="0"/>
                <a:ea typeface="华文新魏" charset="0"/>
                <a:cs typeface="华文新魏" charset="0"/>
              </a:rPr>
              <a:t> *, unsigned long, </a:t>
            </a:r>
            <a:r>
              <a:rPr lang="en-US" altLang="zh-CN" sz="2200" dirty="0" err="1">
                <a:solidFill>
                  <a:srgbClr val="008000"/>
                </a:solidFill>
                <a:latin typeface="华文新魏" charset="0"/>
                <a:ea typeface="华文新魏" charset="0"/>
                <a:cs typeface="华文新魏" charset="0"/>
              </a:rPr>
              <a:t>loff_t</a:t>
            </a:r>
            <a:r>
              <a:rPr lang="en-US" altLang="zh-CN" sz="2200" dirty="0">
                <a:solidFill>
                  <a:srgbClr val="008000"/>
                </a:solidFill>
                <a:latin typeface="华文新魏" charset="0"/>
                <a:ea typeface="华文新魏" charset="0"/>
                <a:cs typeface="华文新魏" charset="0"/>
              </a:rPr>
              <a:t> *);</a:t>
            </a:r>
            <a:endParaRPr lang="zh-CN" altLang="zh-CN" sz="2200" dirty="0">
              <a:solidFill>
                <a:srgbClr val="008000"/>
              </a:solidFill>
              <a:latin typeface="华文新魏" charset="0"/>
              <a:ea typeface="华文新魏" charset="0"/>
              <a:cs typeface="华文新魏" charset="0"/>
            </a:endParaRPr>
          </a:p>
          <a:p>
            <a:pPr marL="449262" lvl="1" indent="0">
              <a:buNone/>
            </a:pPr>
            <a:r>
              <a:rPr lang="en-US" altLang="zh-CN" sz="2200" dirty="0">
                <a:solidFill>
                  <a:srgbClr val="008000"/>
                </a:solidFill>
                <a:latin typeface="华文新魏" charset="0"/>
                <a:ea typeface="华文新魏" charset="0"/>
                <a:cs typeface="华文新魏" charset="0"/>
              </a:rPr>
              <a:t>	…</a:t>
            </a:r>
            <a:endParaRPr lang="zh-CN" altLang="zh-CN" sz="2200" dirty="0">
              <a:solidFill>
                <a:srgbClr val="008000"/>
              </a:solidFill>
              <a:latin typeface="华文新魏" charset="0"/>
              <a:ea typeface="华文新魏" charset="0"/>
              <a:cs typeface="华文新魏" charset="0"/>
            </a:endParaRPr>
          </a:p>
          <a:p>
            <a:pPr marL="449262" lvl="1" indent="0">
              <a:buNone/>
            </a:pPr>
            <a:r>
              <a:rPr lang="en-US" altLang="zh-CN" sz="2200" dirty="0">
                <a:solidFill>
                  <a:srgbClr val="008000"/>
                </a:solidFill>
                <a:latin typeface="华文新魏" charset="0"/>
                <a:ea typeface="华文新魏" charset="0"/>
                <a:cs typeface="华文新魏" charset="0"/>
              </a:rPr>
              <a:t>};</a:t>
            </a:r>
            <a:endParaRPr lang="zh-CN" altLang="zh-CN" sz="2200" dirty="0">
              <a:solidFill>
                <a:srgbClr val="008000"/>
              </a:solidFill>
              <a:latin typeface="华文新魏" charset="0"/>
              <a:ea typeface="华文新魏" charset="0"/>
              <a:cs typeface="华文新魏" charset="0"/>
            </a:endParaRPr>
          </a:p>
          <a:p>
            <a:pPr lvl="1"/>
            <a:endParaRPr kumimoji="1" lang="zh-CN" altLang="en-US" dirty="0"/>
          </a:p>
        </p:txBody>
      </p:sp>
    </p:spTree>
    <p:extLst>
      <p:ext uri="{BB962C8B-B14F-4D97-AF65-F5344CB8AC3E}">
        <p14:creationId xmlns:p14="http://schemas.microsoft.com/office/powerpoint/2010/main" val="1566090746"/>
      </p:ext>
    </p:extLst>
  </p:cSld>
  <p:clrMapOvr>
    <a:masterClrMapping/>
  </p:clrMapOvr>
  <p:transition spd="slow">
    <p:wipe/>
  </p:transition>
</p:sld>
</file>

<file path=ppt/theme/theme1.xml><?xml version="1.0" encoding="utf-8"?>
<a:theme xmlns:a="http://schemas.openxmlformats.org/drawingml/2006/main" name="Axis">
  <a:themeElements>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Axi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57106</TotalTime>
  <Words>13358</Words>
  <Application>Microsoft Macintosh PowerPoint</Application>
  <PresentationFormat>全屏显示(4:3)</PresentationFormat>
  <Paragraphs>1366</Paragraphs>
  <Slides>120</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120</vt:i4>
      </vt:variant>
    </vt:vector>
  </HeadingPairs>
  <TitlesOfParts>
    <vt:vector size="127" baseType="lpstr">
      <vt:lpstr>华文新魏</vt:lpstr>
      <vt:lpstr>华文新魏</vt:lpstr>
      <vt:lpstr>宋体</vt:lpstr>
      <vt:lpstr>Arial</vt:lpstr>
      <vt:lpstr>Times New Roman</vt:lpstr>
      <vt:lpstr>Wingdings</vt:lpstr>
      <vt:lpstr>Axis</vt:lpstr>
      <vt:lpstr>第五章 设备管理</vt:lpstr>
      <vt:lpstr>内容提要</vt:lpstr>
      <vt:lpstr>设备管理的功能</vt:lpstr>
      <vt:lpstr>I/O系统</vt:lpstr>
      <vt:lpstr>I/O系统</vt:lpstr>
      <vt:lpstr>I/O控制方式</vt:lpstr>
      <vt:lpstr>轮询方式</vt:lpstr>
      <vt:lpstr>轮询方式</vt:lpstr>
      <vt:lpstr>中断方式</vt:lpstr>
      <vt:lpstr>中断方式性能特点</vt:lpstr>
      <vt:lpstr>DMA方式</vt:lpstr>
      <vt:lpstr>DMA内部缓冲区作用</vt:lpstr>
      <vt:lpstr>DMA特点</vt:lpstr>
      <vt:lpstr>通道方式</vt:lpstr>
      <vt:lpstr>通道结构设计及操作过程</vt:lpstr>
      <vt:lpstr>I/O设备控制器</vt:lpstr>
      <vt:lpstr>设备控制器与设备关系</vt:lpstr>
      <vt:lpstr>设备控制器功能和结构</vt:lpstr>
      <vt:lpstr>内容提要</vt:lpstr>
      <vt:lpstr> I/O软件设计目标和原则</vt:lpstr>
      <vt:lpstr>I/O软件组织的四个层次</vt:lpstr>
      <vt:lpstr>I/O中断处理程序</vt:lpstr>
      <vt:lpstr>I/O设备驱动程序</vt:lpstr>
      <vt:lpstr>设备驱动程序对I/O请求处理过程</vt:lpstr>
      <vt:lpstr>设备驱动程序主要功能</vt:lpstr>
      <vt:lpstr>独立于设备的I/O软件</vt:lpstr>
      <vt:lpstr>设备命名和设备保护 </vt:lpstr>
      <vt:lpstr>提供与设备无关的块尺寸 </vt:lpstr>
      <vt:lpstr>缓冲技术 </vt:lpstr>
      <vt:lpstr>设备分配和状态跟踪</vt:lpstr>
      <vt:lpstr>错误处理和报告 </vt:lpstr>
      <vt:lpstr>用户空间的I/O软件</vt:lpstr>
      <vt:lpstr>I/O软件的层次及其主要功能 </vt:lpstr>
      <vt:lpstr>I/O操作执行步骤 </vt:lpstr>
      <vt:lpstr>I/O操作执行步骤 </vt:lpstr>
      <vt:lpstr>内容提要</vt:lpstr>
      <vt:lpstr>缓冲技术</vt:lpstr>
      <vt:lpstr>单缓冲</vt:lpstr>
      <vt:lpstr>双缓冲</vt:lpstr>
      <vt:lpstr>双缓冲</vt:lpstr>
      <vt:lpstr>双缓冲</vt:lpstr>
      <vt:lpstr>多缓冲</vt:lpstr>
      <vt:lpstr>数据缓冲区高速缓存 </vt:lpstr>
      <vt:lpstr>页高速缓存实现思想</vt:lpstr>
      <vt:lpstr>页高速缓存实现思想</vt:lpstr>
      <vt:lpstr>内容提要</vt:lpstr>
      <vt:lpstr> 驱动调度技术</vt:lpstr>
      <vt:lpstr>存储设备的物理结构</vt:lpstr>
      <vt:lpstr>存储设备的物理结构</vt:lpstr>
      <vt:lpstr>存储设备的物理结构</vt:lpstr>
      <vt:lpstr>存储设备的物理结构</vt:lpstr>
      <vt:lpstr>循环排序</vt:lpstr>
      <vt:lpstr>循环排序</vt:lpstr>
      <vt:lpstr>优化分布</vt:lpstr>
      <vt:lpstr>优化分布</vt:lpstr>
      <vt:lpstr>优化分布</vt:lpstr>
      <vt:lpstr>搜查定位</vt:lpstr>
      <vt:lpstr>搜查定位</vt:lpstr>
      <vt:lpstr>搜查定位</vt:lpstr>
      <vt:lpstr>移臂调度有若干策略 </vt:lpstr>
      <vt:lpstr>移臂调度有若干策略举例 </vt:lpstr>
      <vt:lpstr>移臂调度有若干策略举例 </vt:lpstr>
      <vt:lpstr>移臂调度有若干策略举例 </vt:lpstr>
      <vt:lpstr>移臂调度有若干策略举例 </vt:lpstr>
      <vt:lpstr>移臂调度有若干策略举例 </vt:lpstr>
      <vt:lpstr>移臂调度有若干策略举例 </vt:lpstr>
      <vt:lpstr>“电梯调度”算法流程 </vt:lpstr>
      <vt:lpstr>移臂调度有若干策略举例 </vt:lpstr>
      <vt:lpstr>移臂调度有若干策略举例 </vt:lpstr>
      <vt:lpstr>磁盘I/O速度提高方法</vt:lpstr>
      <vt:lpstr>磁盘I/O速度提高方法</vt:lpstr>
      <vt:lpstr>Linux磁盘I/O调度算法</vt:lpstr>
      <vt:lpstr>Linux磁盘I/O调度算法</vt:lpstr>
      <vt:lpstr>Linux磁盘I/O调度算法</vt:lpstr>
      <vt:lpstr>Linus电梯调度算法 </vt:lpstr>
      <vt:lpstr>Linus电梯调度算法 </vt:lpstr>
      <vt:lpstr>时限调度算法 </vt:lpstr>
      <vt:lpstr>预期调度算法 </vt:lpstr>
      <vt:lpstr>预期调度算法 </vt:lpstr>
      <vt:lpstr>公平排队I/O调度算法</vt:lpstr>
      <vt:lpstr>内容提要</vt:lpstr>
      <vt:lpstr>设备独立性</vt:lpstr>
      <vt:lpstr>设备分配</vt:lpstr>
      <vt:lpstr>设备分配的数据结构</vt:lpstr>
      <vt:lpstr>I/O设备分配的实现</vt:lpstr>
      <vt:lpstr>内容提要</vt:lpstr>
      <vt:lpstr>引入背景 </vt:lpstr>
      <vt:lpstr>SPOOLing设计和实现</vt:lpstr>
      <vt:lpstr> </vt:lpstr>
      <vt:lpstr>SPOOLing的数据结构</vt:lpstr>
      <vt:lpstr>SPOOLing输入井中作业状态</vt:lpstr>
      <vt:lpstr>SPOOLing井文件空间的管理</vt:lpstr>
      <vt:lpstr>SPOOLing应用示例</vt:lpstr>
      <vt:lpstr>内容提要</vt:lpstr>
      <vt:lpstr>Linux设备管理概述</vt:lpstr>
      <vt:lpstr>Linux设备管理概述</vt:lpstr>
      <vt:lpstr>Linux设备文件的VFS处理</vt:lpstr>
      <vt:lpstr>字符设备</vt:lpstr>
      <vt:lpstr>file_operations</vt:lpstr>
      <vt:lpstr> file_operations</vt:lpstr>
      <vt:lpstr>file</vt:lpstr>
      <vt:lpstr>inode</vt:lpstr>
      <vt:lpstr>申请与释放字符设备编号</vt:lpstr>
      <vt:lpstr>字符设备的内核表述结构</vt:lpstr>
      <vt:lpstr>字符设备注册与注销</vt:lpstr>
      <vt:lpstr>块设备</vt:lpstr>
      <vt:lpstr>注册磁盘</vt:lpstr>
      <vt:lpstr>block_device_operations</vt:lpstr>
      <vt:lpstr>bio结构体</vt:lpstr>
      <vt:lpstr>bio、bio_vec及page的关系</vt:lpstr>
      <vt:lpstr>bio、bio_vec及page的关系</vt:lpstr>
      <vt:lpstr>bio、bio_vec及page的关系</vt:lpstr>
      <vt:lpstr>设备请求队列</vt:lpstr>
      <vt:lpstr>设备请求队列</vt:lpstr>
      <vt:lpstr>设备请求队列</vt:lpstr>
      <vt:lpstr>块设备文件的读写操作</vt:lpstr>
      <vt:lpstr>块设备文件的读写操作</vt:lpstr>
      <vt:lpstr>页高速缓存address_space</vt:lpstr>
      <vt:lpstr>pdflush内核线程</vt:lpstr>
      <vt:lpstr>作业</vt:lpstr>
    </vt:vector>
  </TitlesOfParts>
  <Company>ics</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HMM词性标注</dc:title>
  <dc:creator>HuangShujian</dc:creator>
  <cp:lastModifiedBy>Microsoft Office 用户</cp:lastModifiedBy>
  <cp:revision>3416</cp:revision>
  <dcterms:created xsi:type="dcterms:W3CDTF">2005-03-03T04:54:54Z</dcterms:created>
  <dcterms:modified xsi:type="dcterms:W3CDTF">2019-06-11T01:56:46Z</dcterms:modified>
</cp:coreProperties>
</file>