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66"/>
  </p:notesMasterIdLst>
  <p:sldIdLst>
    <p:sldId id="256" r:id="rId2"/>
    <p:sldId id="321" r:id="rId3"/>
    <p:sldId id="323" r:id="rId4"/>
    <p:sldId id="449" r:id="rId5"/>
    <p:sldId id="326" r:id="rId6"/>
    <p:sldId id="450" r:id="rId7"/>
    <p:sldId id="451" r:id="rId8"/>
    <p:sldId id="329" r:id="rId9"/>
    <p:sldId id="330" r:id="rId10"/>
    <p:sldId id="331" r:id="rId11"/>
    <p:sldId id="334" r:id="rId12"/>
    <p:sldId id="452" r:id="rId13"/>
    <p:sldId id="336" r:id="rId14"/>
    <p:sldId id="337" r:id="rId15"/>
    <p:sldId id="338" r:id="rId16"/>
    <p:sldId id="468" r:id="rId17"/>
    <p:sldId id="339" r:id="rId18"/>
    <p:sldId id="340" r:id="rId19"/>
    <p:sldId id="341" r:id="rId20"/>
    <p:sldId id="509" r:id="rId21"/>
    <p:sldId id="344" r:id="rId22"/>
    <p:sldId id="345" r:id="rId23"/>
    <p:sldId id="456" r:id="rId24"/>
    <p:sldId id="457" r:id="rId25"/>
    <p:sldId id="347" r:id="rId26"/>
    <p:sldId id="458" r:id="rId27"/>
    <p:sldId id="467" r:id="rId28"/>
    <p:sldId id="469" r:id="rId29"/>
    <p:sldId id="454" r:id="rId30"/>
    <p:sldId id="349" r:id="rId31"/>
    <p:sldId id="351" r:id="rId32"/>
    <p:sldId id="352" r:id="rId33"/>
    <p:sldId id="353" r:id="rId34"/>
    <p:sldId id="354" r:id="rId35"/>
    <p:sldId id="355" r:id="rId36"/>
    <p:sldId id="356" r:id="rId37"/>
    <p:sldId id="459" r:id="rId38"/>
    <p:sldId id="460" r:id="rId39"/>
    <p:sldId id="357" r:id="rId40"/>
    <p:sldId id="358" r:id="rId41"/>
    <p:sldId id="359" r:id="rId42"/>
    <p:sldId id="360" r:id="rId43"/>
    <p:sldId id="361" r:id="rId44"/>
    <p:sldId id="362" r:id="rId45"/>
    <p:sldId id="363" r:id="rId46"/>
    <p:sldId id="364" r:id="rId47"/>
    <p:sldId id="365" r:id="rId48"/>
    <p:sldId id="366" r:id="rId49"/>
    <p:sldId id="461" r:id="rId50"/>
    <p:sldId id="462" r:id="rId51"/>
    <p:sldId id="367" r:id="rId52"/>
    <p:sldId id="368" r:id="rId53"/>
    <p:sldId id="463" r:id="rId54"/>
    <p:sldId id="369" r:id="rId55"/>
    <p:sldId id="464" r:id="rId56"/>
    <p:sldId id="370" r:id="rId57"/>
    <p:sldId id="465" r:id="rId58"/>
    <p:sldId id="466" r:id="rId59"/>
    <p:sldId id="453" r:id="rId60"/>
    <p:sldId id="375" r:id="rId61"/>
    <p:sldId id="376" r:id="rId62"/>
    <p:sldId id="471" r:id="rId63"/>
    <p:sldId id="377" r:id="rId64"/>
    <p:sldId id="378" r:id="rId65"/>
    <p:sldId id="379" r:id="rId66"/>
    <p:sldId id="380" r:id="rId67"/>
    <p:sldId id="381" r:id="rId68"/>
    <p:sldId id="382" r:id="rId69"/>
    <p:sldId id="383" r:id="rId70"/>
    <p:sldId id="384" r:id="rId71"/>
    <p:sldId id="385" r:id="rId72"/>
    <p:sldId id="386" r:id="rId73"/>
    <p:sldId id="388" r:id="rId74"/>
    <p:sldId id="389" r:id="rId75"/>
    <p:sldId id="390" r:id="rId76"/>
    <p:sldId id="392" r:id="rId77"/>
    <p:sldId id="395" r:id="rId78"/>
    <p:sldId id="473" r:id="rId79"/>
    <p:sldId id="472" r:id="rId80"/>
    <p:sldId id="474" r:id="rId81"/>
    <p:sldId id="475" r:id="rId82"/>
    <p:sldId id="493" r:id="rId83"/>
    <p:sldId id="396" r:id="rId84"/>
    <p:sldId id="397" r:id="rId85"/>
    <p:sldId id="398" r:id="rId86"/>
    <p:sldId id="399" r:id="rId87"/>
    <p:sldId id="400" r:id="rId88"/>
    <p:sldId id="401" r:id="rId89"/>
    <p:sldId id="402" r:id="rId90"/>
    <p:sldId id="403" r:id="rId91"/>
    <p:sldId id="404" r:id="rId92"/>
    <p:sldId id="494" r:id="rId93"/>
    <p:sldId id="510" r:id="rId94"/>
    <p:sldId id="405" r:id="rId95"/>
    <p:sldId id="476" r:id="rId96"/>
    <p:sldId id="406" r:id="rId97"/>
    <p:sldId id="477" r:id="rId98"/>
    <p:sldId id="478" r:id="rId99"/>
    <p:sldId id="408" r:id="rId100"/>
    <p:sldId id="479" r:id="rId101"/>
    <p:sldId id="409" r:id="rId102"/>
    <p:sldId id="480" r:id="rId103"/>
    <p:sldId id="410" r:id="rId104"/>
    <p:sldId id="414" r:id="rId105"/>
    <p:sldId id="415" r:id="rId106"/>
    <p:sldId id="482" r:id="rId107"/>
    <p:sldId id="416" r:id="rId108"/>
    <p:sldId id="417" r:id="rId109"/>
    <p:sldId id="481" r:id="rId110"/>
    <p:sldId id="418" r:id="rId111"/>
    <p:sldId id="419" r:id="rId112"/>
    <p:sldId id="411" r:id="rId113"/>
    <p:sldId id="412" r:id="rId114"/>
    <p:sldId id="413" r:id="rId115"/>
    <p:sldId id="455" r:id="rId116"/>
    <p:sldId id="483" r:id="rId117"/>
    <p:sldId id="421" r:id="rId118"/>
    <p:sldId id="422" r:id="rId119"/>
    <p:sldId id="423" r:id="rId120"/>
    <p:sldId id="484" r:id="rId121"/>
    <p:sldId id="424" r:id="rId122"/>
    <p:sldId id="425" r:id="rId123"/>
    <p:sldId id="485" r:id="rId124"/>
    <p:sldId id="426" r:id="rId125"/>
    <p:sldId id="486" r:id="rId126"/>
    <p:sldId id="427" r:id="rId127"/>
    <p:sldId id="428" r:id="rId128"/>
    <p:sldId id="487" r:id="rId129"/>
    <p:sldId id="429" r:id="rId130"/>
    <p:sldId id="430" r:id="rId131"/>
    <p:sldId id="488" r:id="rId132"/>
    <p:sldId id="489" r:id="rId133"/>
    <p:sldId id="431" r:id="rId134"/>
    <p:sldId id="432" r:id="rId135"/>
    <p:sldId id="434" r:id="rId136"/>
    <p:sldId id="490" r:id="rId137"/>
    <p:sldId id="435" r:id="rId138"/>
    <p:sldId id="491" r:id="rId139"/>
    <p:sldId id="508" r:id="rId140"/>
    <p:sldId id="436" r:id="rId141"/>
    <p:sldId id="437" r:id="rId142"/>
    <p:sldId id="492" r:id="rId143"/>
    <p:sldId id="438" r:id="rId144"/>
    <p:sldId id="497" r:id="rId145"/>
    <p:sldId id="498" r:id="rId146"/>
    <p:sldId id="499" r:id="rId147"/>
    <p:sldId id="500" r:id="rId148"/>
    <p:sldId id="501" r:id="rId149"/>
    <p:sldId id="439" r:id="rId150"/>
    <p:sldId id="440" r:id="rId151"/>
    <p:sldId id="502" r:id="rId152"/>
    <p:sldId id="441" r:id="rId153"/>
    <p:sldId id="442" r:id="rId154"/>
    <p:sldId id="443" r:id="rId155"/>
    <p:sldId id="444" r:id="rId156"/>
    <p:sldId id="445" r:id="rId157"/>
    <p:sldId id="506" r:id="rId158"/>
    <p:sldId id="507" r:id="rId159"/>
    <p:sldId id="446" r:id="rId160"/>
    <p:sldId id="503" r:id="rId161"/>
    <p:sldId id="504" r:id="rId162"/>
    <p:sldId id="447" r:id="rId163"/>
    <p:sldId id="448" r:id="rId164"/>
    <p:sldId id="505" r:id="rId165"/>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FF7B"/>
    <a:srgbClr val="0000FF"/>
    <a:srgbClr val="CCFFCC"/>
    <a:srgbClr val="FFCFF4"/>
    <a:srgbClr val="FF918A"/>
    <a:srgbClr val="0432FF"/>
    <a:srgbClr val="FFFF00"/>
    <a:srgbClr val="FFFEC0"/>
    <a:srgbClr val="E3FFA7"/>
    <a:srgbClr val="F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9" autoAdjust="0"/>
    <p:restoredTop sz="92667" autoAdjust="0"/>
  </p:normalViewPr>
  <p:slideViewPr>
    <p:cSldViewPr>
      <p:cViewPr varScale="1">
        <p:scale>
          <a:sx n="108" d="100"/>
          <a:sy n="108" d="100"/>
        </p:scale>
        <p:origin x="43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44</a:t>
            </a:fld>
            <a:endParaRPr lang="en-US" altLang="zh-CN"/>
          </a:p>
        </p:txBody>
      </p:sp>
    </p:spTree>
    <p:extLst>
      <p:ext uri="{BB962C8B-B14F-4D97-AF65-F5344CB8AC3E}">
        <p14:creationId xmlns:p14="http://schemas.microsoft.com/office/powerpoint/2010/main" val="363842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F65257B-888D-47A6-888A-402FB565835F}" type="slidenum">
              <a:rPr lang="en-US" altLang="zh-CN" smtClean="0"/>
              <a:pPr>
                <a:defRPr/>
              </a:pPr>
              <a:t>117</a:t>
            </a:fld>
            <a:endParaRPr lang="en-US" altLang="zh-CN"/>
          </a:p>
        </p:txBody>
      </p:sp>
    </p:spTree>
    <p:extLst>
      <p:ext uri="{BB962C8B-B14F-4D97-AF65-F5344CB8AC3E}">
        <p14:creationId xmlns:p14="http://schemas.microsoft.com/office/powerpoint/2010/main" val="413905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124</a:t>
            </a:fld>
            <a:endParaRPr lang="en-US" altLang="zh-CN"/>
          </a:p>
        </p:txBody>
      </p:sp>
    </p:spTree>
    <p:extLst>
      <p:ext uri="{BB962C8B-B14F-4D97-AF65-F5344CB8AC3E}">
        <p14:creationId xmlns:p14="http://schemas.microsoft.com/office/powerpoint/2010/main" val="3478320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第六章 文件管理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文件属性保护</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文件保护属性用于防止文件被破坏，包括两个方面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防止系统崩溃所造成的文件破坏</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定时转储 </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多副本 </a:t>
            </a:r>
          </a:p>
          <a:p>
            <a:pPr lvl="1" eaLnBrk="1" hangingPunct="1"/>
            <a:r>
              <a:rPr lang="zh-CN" altLang="en-US" dirty="0">
                <a:latin typeface="华文新魏" charset="0"/>
                <a:ea typeface="华文新魏" charset="0"/>
                <a:cs typeface="华文新魏" charset="0"/>
              </a:rPr>
              <a:t>防止文件主和其他用户有意或无意的非法操作所造成的文件不安全性</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访问控制</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建立三元组</a:t>
            </a:r>
            <a:r>
              <a:rPr lang="zh-CN" altLang="en-US" dirty="0">
                <a:solidFill>
                  <a:srgbClr val="0000FF"/>
                </a:solidFill>
                <a:latin typeface="华文新魏" charset="0"/>
                <a:ea typeface="华文新魏" charset="0"/>
                <a:cs typeface="华文新魏" charset="0"/>
              </a:rPr>
              <a:t>（用户、对象、存取权限</a:t>
            </a:r>
            <a:r>
              <a:rPr lang="en-US" altLang="zh-CN" dirty="0">
                <a:solidFill>
                  <a:srgbClr val="0000FF"/>
                </a:solidFill>
                <a:latin typeface="华文新魏" charset="0"/>
                <a:ea typeface="华文新魏" charset="0"/>
                <a:cs typeface="华文新魏" charset="0"/>
              </a:rPr>
              <a:t>)</a:t>
            </a: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的访问控制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把用户分为</a:t>
            </a:r>
            <a:r>
              <a:rPr lang="zh-CN" altLang="en-US" dirty="0">
                <a:solidFill>
                  <a:srgbClr val="0000FF"/>
                </a:solidFill>
                <a:latin typeface="华文新魏" charset="0"/>
                <a:ea typeface="华文新魏" charset="0"/>
                <a:cs typeface="华文新魏" charset="0"/>
              </a:rPr>
              <a:t>文件主</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同组用户</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其他用户</a:t>
            </a:r>
            <a:r>
              <a:rPr lang="zh-CN" altLang="en-US" dirty="0">
                <a:latin typeface="华文新魏" charset="0"/>
                <a:ea typeface="华文新魏" charset="0"/>
                <a:cs typeface="华文新魏" charset="0"/>
              </a:rPr>
              <a:t>三类</a:t>
            </a:r>
          </a:p>
          <a:p>
            <a:pPr lvl="1" eaLnBrk="1" hangingPunct="1"/>
            <a:r>
              <a:rPr lang="zh-CN" altLang="en-US" dirty="0">
                <a:latin typeface="华文新魏" charset="0"/>
                <a:ea typeface="华文新魏" charset="0"/>
                <a:cs typeface="华文新魏" charset="0"/>
              </a:rPr>
              <a:t>定义存取权限</a:t>
            </a:r>
            <a:r>
              <a:rPr lang="zh-CN" altLang="en-US" dirty="0">
                <a:solidFill>
                  <a:srgbClr val="0000FF"/>
                </a:solidFill>
                <a:latin typeface="华文新魏" charset="0"/>
                <a:ea typeface="华文新魏" charset="0"/>
                <a:cs typeface="华文新魏" charset="0"/>
              </a:rPr>
              <a:t>可读</a:t>
            </a:r>
            <a:r>
              <a:rPr lang="en-US" altLang="zh-CN" dirty="0">
                <a:solidFill>
                  <a:srgbClr val="0000FF"/>
                </a:solidFill>
                <a:latin typeface="华文新魏" charset="0"/>
                <a:ea typeface="华文新魏" charset="0"/>
                <a:cs typeface="华文新魏" charset="0"/>
              </a:rPr>
              <a:t>r</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可写</a:t>
            </a:r>
            <a:r>
              <a:rPr lang="en-US" altLang="zh-CN" dirty="0">
                <a:solidFill>
                  <a:srgbClr val="0000FF"/>
                </a:solidFill>
                <a:latin typeface="华文新魏" charset="0"/>
                <a:ea typeface="华文新魏" charset="0"/>
                <a:cs typeface="华文新魏" charset="0"/>
              </a:rPr>
              <a:t>w</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可执行</a:t>
            </a:r>
            <a:r>
              <a:rPr lang="en-US" altLang="zh-CN" dirty="0">
                <a:solidFill>
                  <a:srgbClr val="0000FF"/>
                </a:solidFill>
                <a:latin typeface="华文新魏" charset="0"/>
                <a:ea typeface="华文新魏" charset="0"/>
                <a:cs typeface="华文新魏" charset="0"/>
              </a:rPr>
              <a:t>x</a:t>
            </a:r>
          </a:p>
          <a:p>
            <a:pPr lvl="1" eaLnBrk="1" hangingPunct="1"/>
            <a:r>
              <a:rPr lang="zh-CN" altLang="en-US" dirty="0">
                <a:latin typeface="华文新魏" charset="0"/>
                <a:ea typeface="华文新魏" charset="0"/>
                <a:cs typeface="华文新魏" charset="0"/>
              </a:rPr>
              <a:t>文件属性共有</a:t>
            </a:r>
            <a:r>
              <a:rPr lang="en-US" altLang="zh-CN" dirty="0">
                <a:latin typeface="华文新魏" charset="0"/>
                <a:ea typeface="华文新魏" charset="0"/>
                <a:cs typeface="华文新魏" charset="0"/>
              </a:rPr>
              <a:t>10</a:t>
            </a:r>
            <a:r>
              <a:rPr lang="zh-CN" altLang="en-US" dirty="0">
                <a:latin typeface="华文新魏" charset="0"/>
                <a:ea typeface="华文新魏" charset="0"/>
                <a:cs typeface="华文新魏" charset="0"/>
              </a:rPr>
              <a:t>位：</a:t>
            </a:r>
            <a:r>
              <a:rPr lang="en-US" altLang="zh-CN" dirty="0">
                <a:solidFill>
                  <a:srgbClr val="008000"/>
                </a:solidFill>
                <a:latin typeface="华文新魏" charset="0"/>
                <a:ea typeface="华文新魏" charset="0"/>
                <a:cs typeface="华文新魏" charset="0"/>
              </a:rPr>
              <a:t>-</a:t>
            </a:r>
            <a:r>
              <a:rPr lang="en-US" altLang="zh-CN" dirty="0" err="1">
                <a:solidFill>
                  <a:srgbClr val="008000"/>
                </a:solidFill>
                <a:latin typeface="华文新魏" charset="0"/>
                <a:ea typeface="华文新魏" charset="0"/>
                <a:cs typeface="华文新魏" charset="0"/>
              </a:rPr>
              <a:t>rwxrwxrwx</a:t>
            </a:r>
            <a:endParaRPr lang="en-US" altLang="zh-CN" dirty="0">
              <a:solidFill>
                <a:srgbClr val="008000"/>
              </a:solidFill>
              <a:latin typeface="华文新魏" charset="0"/>
              <a:ea typeface="华文新魏" charset="0"/>
              <a:cs typeface="华文新魏" charset="0"/>
            </a:endParaRPr>
          </a:p>
          <a:p>
            <a:pPr lvl="1" eaLnBrk="1" hangingPunct="1"/>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77176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成组空闲块链</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分配空闲磁盘块</a:t>
            </a:r>
            <a:endParaRPr lang="en-US" altLang="zh-CN" dirty="0">
              <a:latin typeface="华文新魏"/>
              <a:cs typeface="华文新魏"/>
            </a:endParaRPr>
          </a:p>
          <a:p>
            <a:pPr lvl="1" eaLnBrk="1" hangingPunct="1"/>
            <a:r>
              <a:rPr lang="zh-CN" altLang="zh-CN" dirty="0"/>
              <a:t>总是先把</a:t>
            </a:r>
            <a:r>
              <a:rPr lang="zh-CN" altLang="zh-CN" dirty="0">
                <a:solidFill>
                  <a:srgbClr val="0000FF"/>
                </a:solidFill>
              </a:rPr>
              <a:t>专用块</a:t>
            </a:r>
            <a:r>
              <a:rPr lang="zh-CN" altLang="zh-CN" dirty="0"/>
              <a:t>中的</a:t>
            </a:r>
            <a:r>
              <a:rPr lang="zh-CN" altLang="zh-CN" dirty="0">
                <a:solidFill>
                  <a:srgbClr val="0000FF"/>
                </a:solidFill>
              </a:rPr>
              <a:t>空闲块计数</a:t>
            </a:r>
            <a:r>
              <a:rPr lang="zh-CN" altLang="zh-CN" dirty="0">
                <a:solidFill>
                  <a:srgbClr val="FF0000"/>
                </a:solidFill>
              </a:rPr>
              <a:t>减</a:t>
            </a:r>
            <a:r>
              <a:rPr lang="en-US" altLang="zh-CN" dirty="0">
                <a:solidFill>
                  <a:srgbClr val="FF0000"/>
                </a:solidFill>
              </a:rPr>
              <a:t>1</a:t>
            </a:r>
            <a:r>
              <a:rPr lang="zh-CN" altLang="zh-CN" dirty="0"/>
              <a:t>，以它为指针</a:t>
            </a:r>
            <a:r>
              <a:rPr lang="zh-CN" altLang="zh-CN" dirty="0">
                <a:solidFill>
                  <a:srgbClr val="FF0000"/>
                </a:solidFill>
              </a:rPr>
              <a:t>找到</a:t>
            </a:r>
            <a:r>
              <a:rPr lang="zh-CN" altLang="zh-CN" dirty="0"/>
              <a:t>专用块的</a:t>
            </a:r>
            <a:r>
              <a:rPr lang="zh-CN" altLang="zh-CN" dirty="0">
                <a:solidFill>
                  <a:srgbClr val="0000FF"/>
                </a:solidFill>
              </a:rPr>
              <a:t>相应表项</a:t>
            </a:r>
            <a:r>
              <a:rPr lang="zh-CN" altLang="zh-CN" dirty="0"/>
              <a:t>，其内容就是要分配的空闲磁盘块号</a:t>
            </a:r>
            <a:endParaRPr lang="en-US" altLang="zh-CN" dirty="0"/>
          </a:p>
          <a:p>
            <a:pPr lvl="1" eaLnBrk="1" hangingPunct="1"/>
            <a:r>
              <a:rPr lang="zh-CN" altLang="zh-CN" dirty="0"/>
              <a:t>当空闲块计数减</a:t>
            </a:r>
            <a:r>
              <a:rPr lang="en-US" altLang="zh-CN" dirty="0"/>
              <a:t>1</a:t>
            </a:r>
            <a:r>
              <a:rPr lang="zh-CN" altLang="zh-CN" dirty="0"/>
              <a:t>后</a:t>
            </a:r>
            <a:r>
              <a:rPr lang="zh-CN" altLang="zh-CN" dirty="0">
                <a:solidFill>
                  <a:srgbClr val="FF0000"/>
                </a:solidFill>
              </a:rPr>
              <a:t>等于</a:t>
            </a:r>
            <a:r>
              <a:rPr lang="en-US" altLang="zh-CN" dirty="0">
                <a:solidFill>
                  <a:srgbClr val="FF0000"/>
                </a:solidFill>
              </a:rPr>
              <a:t>0</a:t>
            </a:r>
            <a:r>
              <a:rPr lang="zh-CN" altLang="zh-CN" dirty="0">
                <a:solidFill>
                  <a:srgbClr val="FF0000"/>
                </a:solidFill>
              </a:rPr>
              <a:t>时</a:t>
            </a:r>
            <a:r>
              <a:rPr lang="zh-CN" altLang="zh-CN" dirty="0"/>
              <a:t>，专用块中</a:t>
            </a:r>
            <a:r>
              <a:rPr lang="zh-CN" altLang="zh-CN" dirty="0">
                <a:solidFill>
                  <a:srgbClr val="FF0000"/>
                </a:solidFill>
              </a:rPr>
              <a:t>仅剩</a:t>
            </a:r>
            <a:r>
              <a:rPr lang="en-US" altLang="zh-CN" dirty="0">
                <a:solidFill>
                  <a:srgbClr val="FF0000"/>
                </a:solidFill>
              </a:rPr>
              <a:t>1</a:t>
            </a:r>
            <a:r>
              <a:rPr lang="zh-CN" altLang="zh-CN" dirty="0">
                <a:solidFill>
                  <a:srgbClr val="FF0000"/>
                </a:solidFill>
              </a:rPr>
              <a:t>个磁盘块号</a:t>
            </a:r>
            <a:endParaRPr lang="en-US" altLang="zh-CN" dirty="0">
              <a:solidFill>
                <a:srgbClr val="FF0000"/>
              </a:solidFill>
            </a:endParaRPr>
          </a:p>
          <a:p>
            <a:pPr lvl="2" eaLnBrk="1" hangingPunct="1"/>
            <a:r>
              <a:rPr lang="zh-CN" altLang="zh-CN" dirty="0">
                <a:latin typeface="华文新魏"/>
                <a:ea typeface="华文新魏"/>
                <a:cs typeface="华文新魏"/>
              </a:rPr>
              <a:t>此时取出表项中的磁盘块号</a:t>
            </a:r>
            <a:r>
              <a:rPr lang="en-US" altLang="zh-CN" dirty="0">
                <a:latin typeface="华文新魏"/>
                <a:ea typeface="华文新魏"/>
                <a:cs typeface="华文新魏"/>
              </a:rPr>
              <a:t>(</a:t>
            </a:r>
            <a:r>
              <a:rPr lang="zh-CN" altLang="zh-CN" dirty="0">
                <a:latin typeface="华文新魏"/>
                <a:ea typeface="华文新魏"/>
                <a:cs typeface="华文新魏"/>
              </a:rPr>
              <a:t>设为</a:t>
            </a:r>
            <a:r>
              <a:rPr lang="en-US" altLang="zh-CN" dirty="0" err="1">
                <a:solidFill>
                  <a:srgbClr val="008000"/>
                </a:solidFill>
                <a:latin typeface="华文新魏"/>
                <a:ea typeface="华文新魏"/>
                <a:cs typeface="华文新魏"/>
              </a:rPr>
              <a:t>i</a:t>
            </a:r>
            <a:r>
              <a:rPr lang="en-US" altLang="zh-CN" dirty="0">
                <a:latin typeface="华文新魏"/>
                <a:ea typeface="华文新魏"/>
                <a:cs typeface="华文新魏"/>
              </a:rPr>
              <a:t>)</a:t>
            </a:r>
            <a:r>
              <a:rPr lang="zh-CN" altLang="zh-CN" dirty="0">
                <a:latin typeface="华文新魏"/>
                <a:ea typeface="华文新魏"/>
                <a:cs typeface="华文新魏"/>
              </a:rPr>
              <a:t>，把此盘块中所保存的</a:t>
            </a:r>
            <a:r>
              <a:rPr lang="zh-CN" altLang="zh-CN" dirty="0">
                <a:solidFill>
                  <a:srgbClr val="0000FF"/>
                </a:solidFill>
                <a:latin typeface="华文新魏"/>
                <a:ea typeface="华文新魏"/>
                <a:cs typeface="华文新魏"/>
              </a:rPr>
              <a:t>下一组空闲磁盘块链接信息</a:t>
            </a:r>
            <a:r>
              <a:rPr lang="zh-CN" altLang="zh-CN" dirty="0">
                <a:latin typeface="华文新魏"/>
                <a:ea typeface="华文新魏"/>
                <a:cs typeface="华文新魏"/>
              </a:rPr>
              <a:t>经缓冲区</a:t>
            </a:r>
            <a:r>
              <a:rPr lang="zh-CN" altLang="zh-CN" dirty="0">
                <a:solidFill>
                  <a:srgbClr val="FF0000"/>
                </a:solidFill>
                <a:latin typeface="华文新魏"/>
                <a:ea typeface="华文新魏"/>
                <a:cs typeface="华文新魏"/>
              </a:rPr>
              <a:t>复制到</a:t>
            </a:r>
            <a:r>
              <a:rPr lang="zh-CN" altLang="zh-CN" dirty="0">
                <a:solidFill>
                  <a:srgbClr val="0000FF"/>
                </a:solidFill>
                <a:latin typeface="华文新魏"/>
                <a:ea typeface="华文新魏"/>
                <a:cs typeface="华文新魏"/>
              </a:rPr>
              <a:t>内存专用块</a:t>
            </a:r>
            <a:r>
              <a:rPr lang="zh-CN" altLang="zh-CN" dirty="0">
                <a:solidFill>
                  <a:srgbClr val="FF0000"/>
                </a:solidFill>
                <a:latin typeface="华文新魏"/>
                <a:ea typeface="华文新魏"/>
                <a:cs typeface="华文新魏"/>
              </a:rPr>
              <a:t>中</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然后，把当前磁盘块</a:t>
            </a:r>
            <a:r>
              <a:rPr lang="en-US" altLang="zh-CN" dirty="0" err="1">
                <a:solidFill>
                  <a:srgbClr val="008000"/>
                </a:solidFill>
                <a:latin typeface="华文新魏"/>
                <a:ea typeface="华文新魏"/>
                <a:cs typeface="华文新魏"/>
              </a:rPr>
              <a:t>i</a:t>
            </a:r>
            <a:r>
              <a:rPr lang="zh-CN" altLang="zh-CN" dirty="0">
                <a:latin typeface="华文新魏"/>
                <a:ea typeface="华文新魏"/>
                <a:cs typeface="华文新魏"/>
              </a:rPr>
              <a:t>分配出去</a:t>
            </a:r>
            <a:endParaRPr lang="en-US" altLang="zh-CN" dirty="0">
              <a:latin typeface="华文新魏"/>
              <a:ea typeface="华文新魏"/>
              <a:cs typeface="华文新魏"/>
            </a:endParaRPr>
          </a:p>
          <a:p>
            <a:pPr eaLnBrk="1" hangingPunct="1"/>
            <a:r>
              <a:rPr lang="zh-CN" altLang="zh-CN" dirty="0">
                <a:latin typeface="华文新魏"/>
                <a:cs typeface="华文新魏"/>
              </a:rPr>
              <a:t>释放存储块 </a:t>
            </a:r>
            <a:endParaRPr lang="en-US" altLang="zh-CN" dirty="0">
              <a:latin typeface="华文新魏"/>
              <a:cs typeface="华文新魏"/>
            </a:endParaRPr>
          </a:p>
          <a:p>
            <a:pPr lvl="1" eaLnBrk="1" hangingPunct="1"/>
            <a:r>
              <a:rPr lang="zh-CN" altLang="zh-CN" dirty="0"/>
              <a:t>将</a:t>
            </a:r>
            <a:r>
              <a:rPr lang="zh-CN" altLang="zh-CN" dirty="0">
                <a:solidFill>
                  <a:srgbClr val="0000FF"/>
                </a:solidFill>
              </a:rPr>
              <a:t>磁盘块号</a:t>
            </a:r>
            <a:r>
              <a:rPr lang="zh-CN" altLang="zh-CN" dirty="0"/>
              <a:t>记录在专用块所指示的表项中，然后，空闲块计数</a:t>
            </a:r>
            <a:r>
              <a:rPr lang="zh-CN" altLang="zh-CN" dirty="0">
                <a:solidFill>
                  <a:srgbClr val="FF0000"/>
                </a:solidFill>
              </a:rPr>
              <a:t>加</a:t>
            </a:r>
            <a:r>
              <a:rPr lang="en-US" altLang="zh-CN" dirty="0">
                <a:solidFill>
                  <a:srgbClr val="FF0000"/>
                </a:solidFill>
              </a:rPr>
              <a:t>1</a:t>
            </a:r>
          </a:p>
          <a:p>
            <a:pPr lvl="2" eaLnBrk="1" hangingPunct="1"/>
            <a:r>
              <a:rPr lang="zh-CN" altLang="zh-CN" dirty="0">
                <a:latin typeface="华文新魏"/>
                <a:ea typeface="华文新魏"/>
                <a:cs typeface="华文新魏"/>
              </a:rPr>
              <a:t>若发现此</a:t>
            </a:r>
            <a:r>
              <a:rPr lang="zh-CN" altLang="zh-CN" dirty="0">
                <a:solidFill>
                  <a:srgbClr val="FF0000"/>
                </a:solidFill>
                <a:latin typeface="华文新魏"/>
                <a:ea typeface="华文新魏"/>
                <a:cs typeface="华文新魏"/>
              </a:rPr>
              <a:t>表已满</a:t>
            </a:r>
            <a:r>
              <a:rPr lang="zh-CN" altLang="zh-CN" dirty="0">
                <a:latin typeface="华文新魏"/>
                <a:ea typeface="华文新魏"/>
                <a:cs typeface="华文新魏"/>
              </a:rPr>
              <a:t>（达</a:t>
            </a:r>
            <a:r>
              <a:rPr lang="en-US" altLang="zh-CN" dirty="0">
                <a:latin typeface="华文新魏"/>
                <a:ea typeface="华文新魏"/>
                <a:cs typeface="华文新魏"/>
              </a:rPr>
              <a:t>100</a:t>
            </a:r>
            <a:r>
              <a:rPr lang="zh-CN" altLang="zh-CN" dirty="0">
                <a:latin typeface="华文新魏"/>
                <a:ea typeface="华文新魏"/>
                <a:cs typeface="华文新魏"/>
              </a:rPr>
              <a:t>项），则应把</a:t>
            </a:r>
            <a:r>
              <a:rPr lang="zh-CN" altLang="zh-CN" dirty="0">
                <a:solidFill>
                  <a:srgbClr val="0000FF"/>
                </a:solidFill>
                <a:latin typeface="华文新魏"/>
                <a:ea typeface="华文新魏"/>
                <a:cs typeface="华文新魏"/>
              </a:rPr>
              <a:t>整个表的内容</a:t>
            </a:r>
            <a:r>
              <a:rPr lang="zh-CN" altLang="zh-CN" dirty="0">
                <a:solidFill>
                  <a:srgbClr val="FF0000"/>
                </a:solidFill>
                <a:latin typeface="华文新魏"/>
                <a:ea typeface="华文新魏"/>
                <a:cs typeface="华文新魏"/>
              </a:rPr>
              <a:t>经缓冲区复制到下面</a:t>
            </a:r>
            <a:r>
              <a:rPr lang="zh-CN" altLang="zh-CN" dirty="0">
                <a:solidFill>
                  <a:srgbClr val="0000FF"/>
                </a:solidFill>
                <a:latin typeface="华文新魏"/>
                <a:ea typeface="华文新魏"/>
                <a:cs typeface="华文新魏"/>
              </a:rPr>
              <a:t>要释放的磁盘块</a:t>
            </a:r>
            <a:r>
              <a:rPr lang="zh-CN" altLang="zh-CN" dirty="0">
                <a:solidFill>
                  <a:srgbClr val="FF0000"/>
                </a:solidFill>
                <a:latin typeface="华文新魏"/>
                <a:ea typeface="华文新魏"/>
                <a:cs typeface="华文新魏"/>
              </a:rPr>
              <a:t>中</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将</a:t>
            </a:r>
            <a:r>
              <a:rPr lang="zh-CN" altLang="zh-CN" dirty="0">
                <a:solidFill>
                  <a:srgbClr val="0000FF"/>
                </a:solidFill>
                <a:latin typeface="华文新魏"/>
                <a:ea typeface="华文新魏"/>
                <a:cs typeface="华文新魏"/>
              </a:rPr>
              <a:t>释放块的块号</a:t>
            </a:r>
            <a:r>
              <a:rPr lang="zh-CN" altLang="zh-CN" dirty="0">
                <a:solidFill>
                  <a:srgbClr val="FF0000"/>
                </a:solidFill>
                <a:latin typeface="华文新魏"/>
                <a:ea typeface="华文新魏"/>
                <a:cs typeface="华文新魏"/>
              </a:rPr>
              <a:t>写入</a:t>
            </a:r>
            <a:r>
              <a:rPr lang="zh-CN" altLang="zh-CN" dirty="0">
                <a:latin typeface="华文新魏"/>
                <a:ea typeface="华文新魏"/>
                <a:cs typeface="华文新魏"/>
              </a:rPr>
              <a:t>专用块中的</a:t>
            </a:r>
            <a:r>
              <a:rPr lang="zh-CN" altLang="zh-CN" dirty="0">
                <a:solidFill>
                  <a:srgbClr val="0000FF"/>
                </a:solidFill>
                <a:latin typeface="华文新魏"/>
                <a:ea typeface="华文新魏"/>
                <a:cs typeface="华文新魏"/>
              </a:rPr>
              <a:t>第一个位置</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置</a:t>
            </a:r>
            <a:r>
              <a:rPr lang="zh-CN" altLang="zh-CN" dirty="0">
                <a:solidFill>
                  <a:srgbClr val="0000FF"/>
                </a:solidFill>
                <a:latin typeface="华文新魏"/>
                <a:ea typeface="华文新魏"/>
                <a:cs typeface="华文新魏"/>
              </a:rPr>
              <a:t>空闲块计数</a:t>
            </a:r>
            <a:r>
              <a:rPr lang="zh-CN" altLang="zh-CN" dirty="0">
                <a:solidFill>
                  <a:srgbClr val="FF0000"/>
                </a:solidFill>
                <a:latin typeface="华文新魏"/>
                <a:ea typeface="华文新魏"/>
                <a:cs typeface="华文新魏"/>
              </a:rPr>
              <a:t>为</a:t>
            </a:r>
            <a:r>
              <a:rPr lang="en-US" altLang="zh-CN" dirty="0">
                <a:solidFill>
                  <a:srgbClr val="FF0000"/>
                </a:solidFill>
                <a:latin typeface="华文新魏"/>
                <a:ea typeface="华文新魏"/>
                <a:cs typeface="华文新魏"/>
              </a:rPr>
              <a:t>1</a:t>
            </a:r>
          </a:p>
          <a:p>
            <a:pPr lvl="2" eaLnBrk="1" hangingPunct="1"/>
            <a:r>
              <a:rPr lang="zh-CN" altLang="zh-CN" dirty="0">
                <a:latin typeface="华文新魏"/>
                <a:ea typeface="华文新魏"/>
                <a:cs typeface="华文新魏"/>
              </a:rPr>
              <a:t>搜索到磁盘块中的</a:t>
            </a:r>
            <a:r>
              <a:rPr lang="zh-CN" altLang="zh-CN" dirty="0">
                <a:solidFill>
                  <a:srgbClr val="0000FF"/>
                </a:solidFill>
                <a:latin typeface="华文新魏"/>
                <a:ea typeface="华文新魏"/>
                <a:cs typeface="华文新魏"/>
              </a:rPr>
              <a:t>第</a:t>
            </a:r>
            <a:r>
              <a:rPr lang="en-US" altLang="zh-CN" dirty="0">
                <a:solidFill>
                  <a:srgbClr val="0000FF"/>
                </a:solidFill>
                <a:latin typeface="华文新魏"/>
                <a:ea typeface="华文新魏"/>
                <a:cs typeface="华文新魏"/>
              </a:rPr>
              <a:t>1</a:t>
            </a:r>
            <a:r>
              <a:rPr lang="zh-CN" altLang="zh-CN" dirty="0">
                <a:solidFill>
                  <a:srgbClr val="0000FF"/>
                </a:solidFill>
                <a:latin typeface="华文新魏"/>
                <a:ea typeface="华文新魏"/>
                <a:cs typeface="华文新魏"/>
              </a:rPr>
              <a:t>项</a:t>
            </a:r>
            <a:r>
              <a:rPr lang="zh-CN" altLang="zh-CN" dirty="0">
                <a:solidFill>
                  <a:srgbClr val="FF0000"/>
                </a:solidFill>
                <a:latin typeface="华文新魏"/>
                <a:ea typeface="华文新魏"/>
                <a:cs typeface="华文新魏"/>
              </a:rPr>
              <a:t>是</a:t>
            </a:r>
            <a:r>
              <a:rPr lang="en-US" altLang="zh-CN" dirty="0">
                <a:solidFill>
                  <a:srgbClr val="FF0000"/>
                </a:solidFill>
                <a:latin typeface="华文新魏"/>
                <a:ea typeface="华文新魏"/>
                <a:cs typeface="华文新魏"/>
              </a:rPr>
              <a:t>0</a:t>
            </a:r>
            <a:r>
              <a:rPr lang="zh-CN" altLang="zh-CN" dirty="0">
                <a:solidFill>
                  <a:srgbClr val="FF0000"/>
                </a:solidFill>
                <a:latin typeface="华文新魏"/>
                <a:ea typeface="华文新魏"/>
                <a:cs typeface="华文新魏"/>
              </a:rPr>
              <a:t>时</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表明空闲块已经用完</a:t>
            </a:r>
          </a:p>
          <a:p>
            <a:pPr eaLnBrk="1" hangingPunct="1"/>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Tree>
    <p:extLst>
      <p:ext uri="{BB962C8B-B14F-4D97-AF65-F5344CB8AC3E}">
        <p14:creationId xmlns:p14="http://schemas.microsoft.com/office/powerpoint/2010/main" val="389397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59300" y="5148263"/>
            <a:ext cx="4562475"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buFontTx/>
              <a:buChar char="•"/>
            </a:pPr>
            <a:endParaRPr lang="en-US" altLang="zh-CN" sz="3200">
              <a:latin typeface="华文新魏" charset="0"/>
              <a:ea typeface="华文新魏" charset="0"/>
              <a:cs typeface="华文新魏" charset="0"/>
            </a:endParaRPr>
          </a:p>
          <a:p>
            <a:pPr>
              <a:spcBef>
                <a:spcPct val="50000"/>
              </a:spcBef>
              <a:buFontTx/>
              <a:buChar char="•"/>
            </a:pPr>
            <a:endParaRPr lang="en-US" altLang="zh-CN" sz="320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内存映射文件</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也称</a:t>
            </a:r>
            <a:r>
              <a:rPr lang="zh-CN" altLang="en-US" dirty="0">
                <a:solidFill>
                  <a:srgbClr val="0000FF"/>
                </a:solidFill>
                <a:latin typeface="华文新魏"/>
                <a:cs typeface="华文新魏"/>
              </a:rPr>
              <a:t>映射文件</a:t>
            </a:r>
            <a:r>
              <a:rPr lang="en-US" altLang="zh-CN" dirty="0">
                <a:solidFill>
                  <a:srgbClr val="0000FF"/>
                </a:solidFill>
                <a:latin typeface="华文新魏"/>
                <a:cs typeface="华文新魏"/>
              </a:rPr>
              <a:t>I/O</a:t>
            </a:r>
            <a:r>
              <a:rPr lang="zh-CN" altLang="en-US" dirty="0">
                <a:latin typeface="华文新魏"/>
                <a:cs typeface="华文新魏"/>
              </a:rPr>
              <a:t>（</a:t>
            </a:r>
            <a:r>
              <a:rPr lang="en-US" altLang="zh-CN" dirty="0">
                <a:latin typeface="华文新魏"/>
                <a:cs typeface="华文新魏"/>
              </a:rPr>
              <a:t>Memory Mapped File</a:t>
            </a:r>
            <a:r>
              <a:rPr lang="zh-CN" altLang="zh-CN" dirty="0">
                <a:latin typeface="华文新魏"/>
                <a:cs typeface="华文新魏"/>
              </a:rPr>
              <a:t>，</a:t>
            </a:r>
            <a:r>
              <a:rPr lang="en-US" altLang="zh-CN" dirty="0">
                <a:latin typeface="华文新魏"/>
                <a:cs typeface="华文新魏"/>
              </a:rPr>
              <a:t>MMF</a:t>
            </a:r>
            <a:r>
              <a:rPr lang="zh-CN" altLang="en-US" dirty="0">
                <a:latin typeface="华文新魏"/>
                <a:cs typeface="华文新魏"/>
              </a:rPr>
              <a:t>）</a:t>
            </a:r>
            <a:endParaRPr lang="en-US" altLang="zh-CN" dirty="0">
              <a:latin typeface="华文新魏"/>
              <a:cs typeface="华文新魏"/>
            </a:endParaRPr>
          </a:p>
          <a:p>
            <a:pPr lvl="1" eaLnBrk="1" hangingPunct="1"/>
            <a:r>
              <a:rPr lang="zh-CN" altLang="en-US" dirty="0"/>
              <a:t>实现</a:t>
            </a:r>
            <a:r>
              <a:rPr lang="zh-CN" altLang="zh-CN" dirty="0"/>
              <a:t>把</a:t>
            </a:r>
            <a:r>
              <a:rPr lang="zh-CN" altLang="zh-CN" dirty="0">
                <a:solidFill>
                  <a:srgbClr val="FF0000"/>
                </a:solidFill>
              </a:rPr>
              <a:t>磁盘访问转变为内存访问</a:t>
            </a:r>
            <a:r>
              <a:rPr lang="zh-CN" altLang="zh-CN" dirty="0"/>
              <a:t>的手段 </a:t>
            </a:r>
            <a:endParaRPr lang="en-US" altLang="zh-CN" dirty="0"/>
          </a:p>
          <a:p>
            <a:pPr lvl="1" eaLnBrk="1" hangingPunct="1"/>
            <a:r>
              <a:rPr lang="zh-CN" altLang="zh-CN" dirty="0"/>
              <a:t>通过结合</a:t>
            </a:r>
            <a:r>
              <a:rPr lang="zh-CN" altLang="zh-CN" dirty="0">
                <a:solidFill>
                  <a:srgbClr val="0000FF"/>
                </a:solidFill>
              </a:rPr>
              <a:t>虚存管理</a:t>
            </a:r>
            <a:r>
              <a:rPr lang="zh-CN" altLang="zh-CN" dirty="0"/>
              <a:t>和</a:t>
            </a:r>
            <a:r>
              <a:rPr lang="zh-CN" altLang="zh-CN" dirty="0">
                <a:solidFill>
                  <a:srgbClr val="0000FF"/>
                </a:solidFill>
              </a:rPr>
              <a:t>文件管理技术</a:t>
            </a:r>
            <a:r>
              <a:rPr lang="zh-CN" altLang="zh-CN" dirty="0"/>
              <a:t>首创的另一种文件访问方法，</a:t>
            </a:r>
            <a:r>
              <a:rPr lang="zh-CN" altLang="en-US" dirty="0"/>
              <a:t>可解决文件读写操作效率低下问题</a:t>
            </a:r>
            <a:endParaRPr lang="en-US" altLang="zh-CN" dirty="0"/>
          </a:p>
          <a:p>
            <a:pPr eaLnBrk="1" hangingPunct="1"/>
            <a:r>
              <a:rPr lang="zh-CN" altLang="en-US" dirty="0">
                <a:latin typeface="华文新魏"/>
                <a:cs typeface="华文新魏"/>
              </a:rPr>
              <a:t>内存映射文件原理</a:t>
            </a:r>
            <a:endParaRPr lang="en-US" altLang="zh-CN" dirty="0">
              <a:latin typeface="华文新魏"/>
              <a:cs typeface="华文新魏"/>
            </a:endParaRPr>
          </a:p>
          <a:p>
            <a:pPr lvl="1" eaLnBrk="1" hangingPunct="1"/>
            <a:r>
              <a:rPr lang="zh-CN" altLang="zh-CN" dirty="0"/>
              <a:t>把进程需要访问的</a:t>
            </a:r>
            <a:r>
              <a:rPr lang="zh-CN" altLang="zh-CN" dirty="0">
                <a:solidFill>
                  <a:srgbClr val="FF0000"/>
                </a:solidFill>
              </a:rPr>
              <a:t>文件映射到其虚地址空间</a:t>
            </a:r>
            <a:r>
              <a:rPr lang="zh-CN" altLang="zh-CN" dirty="0"/>
              <a:t>中，</a:t>
            </a:r>
            <a:r>
              <a:rPr lang="zh-CN" altLang="en-US" dirty="0"/>
              <a:t>以</a:t>
            </a:r>
            <a:r>
              <a:rPr lang="zh-CN" altLang="zh-CN" dirty="0"/>
              <a:t>便可</a:t>
            </a:r>
            <a:r>
              <a:rPr lang="zh-CN" altLang="zh-CN" dirty="0">
                <a:solidFill>
                  <a:srgbClr val="FF0000"/>
                </a:solidFill>
              </a:rPr>
              <a:t>通过读写</a:t>
            </a:r>
            <a:r>
              <a:rPr lang="zh-CN" altLang="en-US" dirty="0">
                <a:solidFill>
                  <a:srgbClr val="FF0000"/>
                </a:solidFill>
              </a:rPr>
              <a:t>相应</a:t>
            </a:r>
            <a:r>
              <a:rPr lang="zh-CN" altLang="zh-CN" dirty="0">
                <a:solidFill>
                  <a:srgbClr val="0000FF"/>
                </a:solidFill>
              </a:rPr>
              <a:t>虚地址</a:t>
            </a:r>
            <a:r>
              <a:rPr lang="zh-CN" altLang="zh-CN" dirty="0">
                <a:solidFill>
                  <a:srgbClr val="FF0000"/>
                </a:solidFill>
              </a:rPr>
              <a:t>进行文件访问</a:t>
            </a:r>
            <a:endParaRPr lang="en-US" altLang="zh-CN" dirty="0">
              <a:solidFill>
                <a:srgbClr val="FF0000"/>
              </a:solidFill>
            </a:endParaRPr>
          </a:p>
          <a:p>
            <a:pPr lvl="1" eaLnBrk="1" hangingPunct="1"/>
            <a:r>
              <a:rPr lang="zh-CN" altLang="zh-CN" dirty="0"/>
              <a:t>内存映射文件</a:t>
            </a:r>
            <a:r>
              <a:rPr lang="zh-CN" altLang="zh-CN" dirty="0">
                <a:solidFill>
                  <a:srgbClr val="FF0000"/>
                </a:solidFill>
              </a:rPr>
              <a:t>按照文件名来访问</a:t>
            </a:r>
            <a:endParaRPr lang="en-US" altLang="zh-CN" dirty="0"/>
          </a:p>
          <a:p>
            <a:pPr lvl="2" eaLnBrk="1" hangingPunct="1"/>
            <a:r>
              <a:rPr lang="zh-CN" altLang="zh-CN" dirty="0">
                <a:latin typeface="华文新魏"/>
                <a:ea typeface="华文新魏"/>
                <a:cs typeface="华文新魏"/>
              </a:rPr>
              <a:t>多个进程可同时把同一个文件映射到各自的虚地址空间中，且虚地址不必相同</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随着进程的运行，被引用的映射文件由存储管理程序装入内存，多个进程读写虚存的映射文件区，就可以共享文件信息</a:t>
            </a:r>
            <a:endParaRPr kumimoji="1" lang="zh-CN" altLang="en-US" dirty="0">
              <a:latin typeface="华文新魏"/>
              <a:ea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Tree>
    <p:extLst>
      <p:ext uri="{BB962C8B-B14F-4D97-AF65-F5344CB8AC3E}">
        <p14:creationId xmlns:p14="http://schemas.microsoft.com/office/powerpoint/2010/main" val="59171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59300" y="5148263"/>
            <a:ext cx="4562475"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buFontTx/>
              <a:buChar char="•"/>
            </a:pPr>
            <a:endParaRPr lang="en-US" altLang="zh-CN" sz="3200">
              <a:latin typeface="华文新魏" charset="0"/>
              <a:ea typeface="华文新魏" charset="0"/>
              <a:cs typeface="华文新魏" charset="0"/>
            </a:endParaRPr>
          </a:p>
          <a:p>
            <a:pPr>
              <a:spcBef>
                <a:spcPct val="50000"/>
              </a:spcBef>
              <a:buFontTx/>
              <a:buChar char="•"/>
            </a:pPr>
            <a:endParaRPr lang="en-US" altLang="zh-CN" sz="320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内存映射文件</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分页系统对内存映射文件的支持</a:t>
            </a:r>
            <a:endParaRPr lang="en-US" altLang="zh-CN" dirty="0">
              <a:latin typeface="华文新魏" charset="0"/>
              <a:ea typeface="华文新魏" charset="0"/>
              <a:cs typeface="华文新魏" charset="0"/>
            </a:endParaRPr>
          </a:p>
          <a:p>
            <a:pPr lvl="1" eaLnBrk="1" hangingPunct="1"/>
            <a:r>
              <a:rPr lang="zh-CN" altLang="zh-CN" dirty="0"/>
              <a:t>每个页表表项</a:t>
            </a:r>
            <a:r>
              <a:rPr lang="zh-CN" altLang="en-US" dirty="0">
                <a:solidFill>
                  <a:srgbClr val="FF0000"/>
                </a:solidFill>
              </a:rPr>
              <a:t>同时</a:t>
            </a:r>
            <a:r>
              <a:rPr lang="zh-CN" altLang="zh-CN" dirty="0">
                <a:solidFill>
                  <a:srgbClr val="FF0000"/>
                </a:solidFill>
              </a:rPr>
              <a:t>指向</a:t>
            </a:r>
            <a:r>
              <a:rPr lang="zh-CN" altLang="zh-CN" dirty="0">
                <a:solidFill>
                  <a:srgbClr val="0000FF"/>
                </a:solidFill>
              </a:rPr>
              <a:t>一个页框</a:t>
            </a:r>
            <a:r>
              <a:rPr lang="zh-CN" altLang="en-US" dirty="0"/>
              <a:t>和</a:t>
            </a:r>
            <a:r>
              <a:rPr lang="zh-CN" altLang="zh-CN" dirty="0">
                <a:solidFill>
                  <a:srgbClr val="0000FF"/>
                </a:solidFill>
              </a:rPr>
              <a:t>磁盘块</a:t>
            </a:r>
            <a:endParaRPr lang="en-US" altLang="zh-CN" dirty="0">
              <a:solidFill>
                <a:srgbClr val="0000FF"/>
              </a:solidFill>
            </a:endParaRPr>
          </a:p>
          <a:p>
            <a:pPr lvl="1" eaLnBrk="1" hangingPunct="1"/>
            <a:r>
              <a:rPr lang="zh-CN" altLang="zh-CN" dirty="0"/>
              <a:t>对于内存映射文件而言，</a:t>
            </a:r>
            <a:r>
              <a:rPr lang="zh-CN" altLang="zh-CN" dirty="0">
                <a:solidFill>
                  <a:srgbClr val="FF0000"/>
                </a:solidFill>
              </a:rPr>
              <a:t>磁盘块属于被映射的文件</a:t>
            </a:r>
            <a:r>
              <a:rPr lang="zh-CN" altLang="zh-CN" dirty="0"/>
              <a:t>，可使用和分页相同的底层机制来访问内存映射文件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系统调用支持</a:t>
            </a:r>
            <a:endParaRPr lang="en-US" altLang="zh-CN" dirty="0">
              <a:latin typeface="华文新魏" charset="0"/>
              <a:ea typeface="华文新魏" charset="0"/>
              <a:cs typeface="华文新魏" charset="0"/>
            </a:endParaRPr>
          </a:p>
          <a:p>
            <a:pPr lvl="1" eaLnBrk="1" hangingPunct="1"/>
            <a:r>
              <a:rPr lang="en-US" altLang="zh-CN" dirty="0" err="1">
                <a:solidFill>
                  <a:srgbClr val="0000FF"/>
                </a:solidFill>
              </a:rPr>
              <a:t>mmap</a:t>
            </a:r>
            <a:r>
              <a:rPr lang="en-US" altLang="zh-CN" dirty="0">
                <a:solidFill>
                  <a:srgbClr val="0000FF"/>
                </a:solidFill>
              </a:rPr>
              <a:t>()</a:t>
            </a:r>
            <a:r>
              <a:rPr lang="zh-CN" altLang="en-US" dirty="0">
                <a:solidFill>
                  <a:srgbClr val="0000FF"/>
                </a:solidFill>
              </a:rPr>
              <a:t>：</a:t>
            </a:r>
            <a:r>
              <a:rPr lang="zh-CN" altLang="zh-CN" dirty="0"/>
              <a:t>映射文件</a:t>
            </a:r>
            <a:endParaRPr lang="en-US" altLang="zh-CN" dirty="0"/>
          </a:p>
          <a:p>
            <a:pPr lvl="2" eaLnBrk="1" hangingPunct="1"/>
            <a:r>
              <a:rPr lang="zh-CN" altLang="en-US" dirty="0">
                <a:latin typeface="华文新魏" charset="0"/>
                <a:ea typeface="华文新魏" charset="0"/>
                <a:cs typeface="华文新魏" charset="0"/>
              </a:rPr>
              <a:t>把一个文件映射到进程地址空间</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有两个参数：一个文件名和一个虚拟地址</a:t>
            </a:r>
            <a:endParaRPr lang="en-US" altLang="zh-CN" dirty="0">
              <a:latin typeface="华文新魏" charset="0"/>
              <a:ea typeface="华文新魏" charset="0"/>
              <a:cs typeface="华文新魏" charset="0"/>
            </a:endParaRPr>
          </a:p>
          <a:p>
            <a:pPr lvl="1" eaLnBrk="1" hangingPunct="1"/>
            <a:r>
              <a:rPr lang="en-US" altLang="zh-CN" dirty="0" err="1">
                <a:solidFill>
                  <a:srgbClr val="0000FF"/>
                </a:solidFill>
              </a:rPr>
              <a:t>unmmap</a:t>
            </a:r>
            <a:r>
              <a:rPr lang="en-US" altLang="zh-CN" dirty="0">
                <a:solidFill>
                  <a:srgbClr val="0000FF"/>
                </a:solidFill>
              </a:rPr>
              <a:t>()</a:t>
            </a:r>
            <a:r>
              <a:rPr lang="zh-CN" altLang="en-US" dirty="0">
                <a:solidFill>
                  <a:srgbClr val="0000FF"/>
                </a:solidFill>
              </a:rPr>
              <a:t>：</a:t>
            </a:r>
            <a:r>
              <a:rPr lang="zh-CN" altLang="en-US" dirty="0">
                <a:latin typeface="华文新魏" charset="0"/>
                <a:ea typeface="华文新魏" charset="0"/>
                <a:cs typeface="华文新魏" charset="0"/>
              </a:rPr>
              <a:t>移去映射文件</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让文件与进程地址空间断开，并把映射文件的数据写回磁盘文件</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多进程共享文件的支持</a:t>
            </a:r>
            <a:endParaRPr lang="en-US" altLang="zh-CN" dirty="0">
              <a:latin typeface="华文新魏" charset="0"/>
              <a:ea typeface="华文新魏" charset="0"/>
              <a:cs typeface="华文新魏" charset="0"/>
            </a:endParaRPr>
          </a:p>
          <a:p>
            <a:pPr lvl="1" eaLnBrk="1" hangingPunct="1"/>
            <a:r>
              <a:rPr lang="zh-CN" altLang="zh-CN" dirty="0"/>
              <a:t>把共享映射文件的进程的</a:t>
            </a:r>
            <a:r>
              <a:rPr lang="zh-CN" altLang="zh-CN" dirty="0">
                <a:solidFill>
                  <a:srgbClr val="FF0000"/>
                </a:solidFill>
              </a:rPr>
              <a:t>虚页面指向相同的页框</a:t>
            </a:r>
            <a:r>
              <a:rPr lang="zh-CN" altLang="zh-CN" dirty="0"/>
              <a:t>，而页框中则保存磁盘文件的页面副本 </a:t>
            </a:r>
            <a:endParaRPr lang="zh-CN" altLang="en-US" dirty="0">
              <a:latin typeface="华文新魏" charset="0"/>
              <a:ea typeface="华文新魏" charset="0"/>
              <a:cs typeface="华文新魏" charset="0"/>
            </a:endParaRP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Tree>
    <p:extLst>
      <p:ext uri="{BB962C8B-B14F-4D97-AF65-F5344CB8AC3E}">
        <p14:creationId xmlns:p14="http://schemas.microsoft.com/office/powerpoint/2010/main" val="119375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内存映射文件示意图</a:t>
            </a:r>
            <a:endParaRPr kumimoji="1" lang="zh-CN" altLang="en-US" dirty="0"/>
          </a:p>
        </p:txBody>
      </p:sp>
      <p:pic>
        <p:nvPicPr>
          <p:cNvPr id="3" name="图片 2"/>
          <p:cNvPicPr>
            <a:picLocks noChangeAspect="1"/>
          </p:cNvPicPr>
          <p:nvPr/>
        </p:nvPicPr>
        <p:blipFill>
          <a:blip r:embed="rId2"/>
          <a:stretch>
            <a:fillRect/>
          </a:stretch>
        </p:blipFill>
        <p:spPr>
          <a:xfrm>
            <a:off x="179512" y="1484784"/>
            <a:ext cx="8831893" cy="4752528"/>
          </a:xfrm>
          <a:prstGeom prst="rect">
            <a:avLst/>
          </a:prstGeom>
        </p:spPr>
      </p:pic>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
        <p:nvSpPr>
          <p:cNvPr id="5" name="矩形 4"/>
          <p:cNvSpPr/>
          <p:nvPr/>
        </p:nvSpPr>
        <p:spPr bwMode="auto">
          <a:xfrm>
            <a:off x="3923928" y="2852936"/>
            <a:ext cx="1296144" cy="1728192"/>
          </a:xfrm>
          <a:prstGeom prst="rect">
            <a:avLst/>
          </a:prstGeom>
          <a:solidFill>
            <a:srgbClr val="FFFEC0">
              <a:alpha val="43000"/>
            </a:srgbClr>
          </a:solidFill>
          <a:ln w="9525" cap="flat" cmpd="sng" algn="ctr">
            <a:solidFill>
              <a:srgbClr val="FFFF00">
                <a:alpha val="2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3741432" y="5392460"/>
            <a:ext cx="1872208" cy="432048"/>
          </a:xfrm>
          <a:prstGeom prst="rect">
            <a:avLst/>
          </a:prstGeom>
          <a:solidFill>
            <a:srgbClr val="FFFEC0">
              <a:alpha val="43000"/>
            </a:srgbClr>
          </a:solidFill>
          <a:ln w="9525" cap="flat" cmpd="sng" algn="ctr">
            <a:solidFill>
              <a:srgbClr val="FFFF00">
                <a:alpha val="2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13700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a:t>
            </a:r>
            <a:r>
              <a:rPr lang="zh-CN" altLang="zh-CN" dirty="0">
                <a:latin typeface="华文新魏" charset="0"/>
                <a:ea typeface="华文新魏" charset="0"/>
                <a:cs typeface="华文新魏" charset="0"/>
              </a:rPr>
              <a:t>件系统性能和可靠性问题</a:t>
            </a:r>
            <a:endParaRPr kumimoji="1" lang="zh-CN" altLang="en-US" dirty="0"/>
          </a:p>
        </p:txBody>
      </p:sp>
      <p:sp>
        <p:nvSpPr>
          <p:cNvPr id="3" name="内容占位符 2"/>
          <p:cNvSpPr>
            <a:spLocks noGrp="1"/>
          </p:cNvSpPr>
          <p:nvPr>
            <p:ph idx="1"/>
          </p:nvPr>
        </p:nvSpPr>
        <p:spPr>
          <a:xfrm>
            <a:off x="179512" y="1268760"/>
            <a:ext cx="8856984" cy="5040560"/>
          </a:xfrm>
        </p:spPr>
        <p:txBody>
          <a:bodyPr/>
          <a:lstStyle/>
          <a:p>
            <a:r>
              <a:rPr kumimoji="1" lang="zh-CN" altLang="zh-CN" dirty="0">
                <a:latin typeface="华文新魏"/>
                <a:cs typeface="华文新魏"/>
              </a:rPr>
              <a:t>文件系统性能</a:t>
            </a:r>
            <a:r>
              <a:rPr kumimoji="1" lang="zh-CN" altLang="en-US" dirty="0">
                <a:latin typeface="华文新魏"/>
                <a:cs typeface="华文新魏"/>
              </a:rPr>
              <a:t>优化途径</a:t>
            </a:r>
            <a:endParaRPr kumimoji="1" lang="zh-CN" altLang="zh-CN" dirty="0">
              <a:latin typeface="华文新魏"/>
              <a:cs typeface="华文新魏"/>
            </a:endParaRPr>
          </a:p>
          <a:p>
            <a:pPr lvl="1"/>
            <a:r>
              <a:rPr kumimoji="1" lang="zh-CN" altLang="zh-CN" dirty="0">
                <a:solidFill>
                  <a:srgbClr val="0000FF"/>
                </a:solidFill>
              </a:rPr>
              <a:t>盘块高速缓存</a:t>
            </a:r>
            <a:endParaRPr kumimoji="1" lang="en-US" altLang="zh-CN" dirty="0">
              <a:solidFill>
                <a:srgbClr val="0000FF"/>
              </a:solidFill>
            </a:endParaRPr>
          </a:p>
          <a:p>
            <a:pPr lvl="2"/>
            <a:r>
              <a:rPr kumimoji="1" lang="zh-CN" altLang="en-US" dirty="0">
                <a:latin typeface="华文新魏"/>
                <a:ea typeface="华文新魏"/>
                <a:cs typeface="华文新魏"/>
              </a:rPr>
              <a:t>数据块缓存、</a:t>
            </a:r>
            <a:r>
              <a:rPr lang="en-US" altLang="zh-CN" dirty="0" err="1">
                <a:latin typeface="华文新魏"/>
                <a:ea typeface="华文新魏"/>
                <a:cs typeface="华文新魏"/>
              </a:rPr>
              <a:t>inode</a:t>
            </a:r>
            <a:r>
              <a:rPr lang="zh-CN" altLang="zh-CN" dirty="0">
                <a:latin typeface="华文新魏"/>
                <a:ea typeface="华文新魏"/>
                <a:cs typeface="华文新魏"/>
              </a:rPr>
              <a:t>高速缓存、</a:t>
            </a:r>
            <a:r>
              <a:rPr lang="en-US" altLang="zh-CN" dirty="0" err="1">
                <a:latin typeface="华文新魏"/>
                <a:ea typeface="华文新魏"/>
                <a:cs typeface="华文新魏"/>
              </a:rPr>
              <a:t>dentry</a:t>
            </a:r>
            <a:r>
              <a:rPr lang="zh-CN" altLang="zh-CN" dirty="0">
                <a:latin typeface="华文新魏"/>
                <a:ea typeface="华文新魏"/>
                <a:cs typeface="华文新魏"/>
              </a:rPr>
              <a:t>高速缓存 </a:t>
            </a:r>
            <a:endParaRPr kumimoji="1" lang="en-US" altLang="zh-CN" dirty="0">
              <a:latin typeface="华文新魏"/>
              <a:ea typeface="华文新魏"/>
              <a:cs typeface="华文新魏"/>
            </a:endParaRPr>
          </a:p>
          <a:p>
            <a:pPr lvl="1"/>
            <a:r>
              <a:rPr kumimoji="1" lang="zh-CN" altLang="zh-CN" dirty="0">
                <a:solidFill>
                  <a:srgbClr val="0000FF"/>
                </a:solidFill>
              </a:rPr>
              <a:t>数据预先读入</a:t>
            </a:r>
            <a:endParaRPr kumimoji="1" lang="en-US" altLang="zh-CN" dirty="0">
              <a:solidFill>
                <a:srgbClr val="0000FF"/>
              </a:solidFill>
            </a:endParaRPr>
          </a:p>
          <a:p>
            <a:pPr lvl="2"/>
            <a:r>
              <a:rPr lang="zh-CN" altLang="zh-CN" dirty="0">
                <a:latin typeface="华文新魏"/>
                <a:ea typeface="华文新魏"/>
                <a:cs typeface="华文新魏"/>
              </a:rPr>
              <a:t>仅适合文件的顺序访问，</a:t>
            </a:r>
            <a:r>
              <a:rPr lang="zh-CN" altLang="en-US" dirty="0">
                <a:latin typeface="华文新魏"/>
                <a:ea typeface="华文新魏"/>
                <a:cs typeface="华文新魏"/>
              </a:rPr>
              <a:t>需跟踪当前访问模式</a:t>
            </a:r>
            <a:endParaRPr kumimoji="1" lang="en-US" altLang="zh-CN" dirty="0">
              <a:latin typeface="华文新魏"/>
              <a:ea typeface="华文新魏"/>
              <a:cs typeface="华文新魏"/>
            </a:endParaRPr>
          </a:p>
          <a:p>
            <a:pPr lvl="1"/>
            <a:r>
              <a:rPr kumimoji="1" lang="zh-CN" altLang="zh-CN" dirty="0">
                <a:solidFill>
                  <a:srgbClr val="0000FF"/>
                </a:solidFill>
              </a:rPr>
              <a:t>信息优化分布</a:t>
            </a:r>
            <a:endParaRPr kumimoji="1" lang="en-US" altLang="zh-CN" dirty="0">
              <a:solidFill>
                <a:srgbClr val="0000FF"/>
              </a:solidFill>
            </a:endParaRPr>
          </a:p>
          <a:p>
            <a:pPr lvl="2"/>
            <a:r>
              <a:rPr kumimoji="1" lang="zh-CN" altLang="en-US" dirty="0">
                <a:latin typeface="华文新魏"/>
                <a:ea typeface="华文新魏"/>
                <a:cs typeface="华文新魏"/>
              </a:rPr>
              <a:t>编排信息存储位置、合理分配磁盘空间</a:t>
            </a:r>
            <a:endParaRPr kumimoji="1" lang="en-US" altLang="zh-CN" dirty="0">
              <a:latin typeface="华文新魏"/>
              <a:ea typeface="华文新魏"/>
              <a:cs typeface="华文新魏"/>
            </a:endParaRPr>
          </a:p>
          <a:p>
            <a:pPr lvl="1"/>
            <a:r>
              <a:rPr kumimoji="1" lang="zh-CN" altLang="zh-CN" dirty="0">
                <a:solidFill>
                  <a:srgbClr val="0000FF"/>
                </a:solidFill>
              </a:rPr>
              <a:t>磁盘驱动调度</a:t>
            </a:r>
            <a:endParaRPr kumimoji="1" lang="en-US" altLang="zh-CN" dirty="0">
              <a:solidFill>
                <a:srgbClr val="0000FF"/>
              </a:solidFill>
            </a:endParaRPr>
          </a:p>
          <a:p>
            <a:pPr lvl="2"/>
            <a:r>
              <a:rPr kumimoji="1" lang="zh-CN" altLang="en-US" dirty="0">
                <a:latin typeface="华文新魏"/>
                <a:ea typeface="华文新魏"/>
                <a:cs typeface="华文新魏"/>
              </a:rPr>
              <a:t>减少</a:t>
            </a:r>
            <a:r>
              <a:rPr kumimoji="1" lang="en-US" altLang="zh-CN" dirty="0">
                <a:latin typeface="华文新魏"/>
                <a:ea typeface="华文新魏"/>
                <a:cs typeface="华文新魏"/>
              </a:rPr>
              <a:t>I/O</a:t>
            </a:r>
            <a:r>
              <a:rPr kumimoji="1" lang="zh-CN" altLang="en-US" dirty="0">
                <a:latin typeface="华文新魏"/>
                <a:ea typeface="华文新魏"/>
                <a:cs typeface="华文新魏"/>
              </a:rPr>
              <a:t>请求服务耗时</a:t>
            </a:r>
            <a:endParaRPr kumimoji="1" lang="en-US" altLang="zh-CN" dirty="0">
              <a:latin typeface="华文新魏"/>
              <a:ea typeface="华文新魏"/>
              <a:cs typeface="华文新魏"/>
            </a:endParaRPr>
          </a:p>
          <a:p>
            <a:pPr lvl="1"/>
            <a:r>
              <a:rPr kumimoji="1" lang="zh-CN" altLang="zh-CN" dirty="0">
                <a:solidFill>
                  <a:srgbClr val="0000FF"/>
                </a:solidFill>
              </a:rPr>
              <a:t>内存映射文件</a:t>
            </a:r>
            <a:endParaRPr kumimoji="1" lang="en-US" altLang="zh-CN" dirty="0">
              <a:solidFill>
                <a:srgbClr val="0000FF"/>
              </a:solidFill>
            </a:endParaRPr>
          </a:p>
          <a:p>
            <a:pPr lvl="1"/>
            <a:endParaRPr kumimoji="1"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Tree>
    <p:extLst>
      <p:ext uri="{BB962C8B-B14F-4D97-AF65-F5344CB8AC3E}">
        <p14:creationId xmlns:p14="http://schemas.microsoft.com/office/powerpoint/2010/main" val="207984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zh-CN" dirty="0">
                <a:latin typeface="华文新魏"/>
                <a:cs typeface="华文新魏"/>
              </a:rPr>
              <a:t>提高文件系统可靠性的措施</a:t>
            </a:r>
            <a:endParaRPr kumimoji="1" lang="en-US" altLang="zh-CN" dirty="0">
              <a:latin typeface="华文新魏"/>
              <a:cs typeface="华文新魏"/>
            </a:endParaRPr>
          </a:p>
          <a:p>
            <a:pPr lvl="1"/>
            <a:r>
              <a:rPr kumimoji="1" lang="zh-CN" altLang="zh-CN" dirty="0">
                <a:solidFill>
                  <a:srgbClr val="0000FF"/>
                </a:solidFill>
              </a:rPr>
              <a:t>磁盘坏块管理</a:t>
            </a:r>
            <a:endParaRPr kumimoji="1" lang="en-US" altLang="zh-CN" dirty="0">
              <a:solidFill>
                <a:srgbClr val="0000FF"/>
              </a:solidFill>
            </a:endParaRPr>
          </a:p>
          <a:p>
            <a:pPr lvl="2"/>
            <a:r>
              <a:rPr kumimoji="1" lang="zh-CN" altLang="zh-CN" dirty="0">
                <a:latin typeface="华文新魏"/>
                <a:ea typeface="华文新魏"/>
                <a:cs typeface="华文新魏"/>
              </a:rPr>
              <a:t>硬件方法：</a:t>
            </a:r>
            <a:r>
              <a:rPr lang="zh-CN" altLang="zh-CN" dirty="0">
                <a:solidFill>
                  <a:srgbClr val="FF0000"/>
                </a:solidFill>
                <a:latin typeface="华文新魏"/>
                <a:ea typeface="华文新魏"/>
                <a:cs typeface="华文新魏"/>
              </a:rPr>
              <a:t>在磁盘一个扇区中记录坏块清单</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当控制器第</a:t>
            </a:r>
            <a:r>
              <a:rPr lang="en-US" altLang="zh-CN" dirty="0">
                <a:latin typeface="华文新魏"/>
                <a:ea typeface="华文新魏"/>
                <a:cs typeface="华文新魏"/>
              </a:rPr>
              <a:t>l</a:t>
            </a:r>
            <a:r>
              <a:rPr lang="zh-CN" altLang="zh-CN" dirty="0">
                <a:latin typeface="华文新魏"/>
                <a:ea typeface="华文新魏"/>
                <a:cs typeface="华文新魏"/>
              </a:rPr>
              <a:t>次进行初始化时，读取</a:t>
            </a:r>
            <a:r>
              <a:rPr lang="zh-CN" altLang="zh-CN" dirty="0">
                <a:solidFill>
                  <a:srgbClr val="0000FF"/>
                </a:solidFill>
                <a:latin typeface="华文新魏"/>
                <a:ea typeface="华文新魏"/>
                <a:cs typeface="华文新魏"/>
              </a:rPr>
              <a:t>坏块清单</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并且挑选备份块取代缺陷块</a:t>
            </a:r>
            <a:r>
              <a:rPr lang="zh-CN" altLang="zh-CN" dirty="0">
                <a:latin typeface="华文新魏"/>
                <a:ea typeface="华文新魏"/>
                <a:cs typeface="华文新魏"/>
              </a:rPr>
              <a:t>，在坏块清单中记下这种映射</a:t>
            </a:r>
            <a:endParaRPr lang="en-US" altLang="zh-CN" dirty="0">
              <a:latin typeface="华文新魏"/>
              <a:ea typeface="华文新魏"/>
              <a:cs typeface="华文新魏"/>
            </a:endParaRPr>
          </a:p>
          <a:p>
            <a:pPr lvl="3"/>
            <a:r>
              <a:rPr lang="zh-CN" altLang="zh-CN" dirty="0">
                <a:latin typeface="华文新魏"/>
                <a:ea typeface="华文新魏"/>
                <a:cs typeface="华文新魏"/>
              </a:rPr>
              <a:t>访问到坏块时就由对应的备份块代替 </a:t>
            </a:r>
            <a:endParaRPr kumimoji="1" lang="en-US" altLang="zh-CN" dirty="0">
              <a:latin typeface="华文新魏"/>
              <a:ea typeface="华文新魏"/>
              <a:cs typeface="华文新魏"/>
            </a:endParaRPr>
          </a:p>
          <a:p>
            <a:pPr lvl="2"/>
            <a:r>
              <a:rPr kumimoji="1" lang="zh-CN" altLang="zh-CN" dirty="0">
                <a:latin typeface="华文新魏"/>
                <a:ea typeface="华文新魏"/>
                <a:cs typeface="华文新魏"/>
              </a:rPr>
              <a:t>软件方法：</a:t>
            </a:r>
            <a:r>
              <a:rPr lang="zh-CN" altLang="zh-CN" dirty="0">
                <a:solidFill>
                  <a:srgbClr val="FF0000"/>
                </a:solidFill>
                <a:latin typeface="华文新魏"/>
                <a:ea typeface="华文新魏"/>
                <a:cs typeface="华文新魏"/>
              </a:rPr>
              <a:t>用户或文件系统额外构造一个文件</a:t>
            </a:r>
            <a:endParaRPr lang="en-US" altLang="zh-CN" dirty="0">
              <a:solidFill>
                <a:srgbClr val="FF0000"/>
              </a:solidFill>
              <a:latin typeface="华文新魏"/>
              <a:ea typeface="华文新魏"/>
              <a:cs typeface="华文新魏"/>
            </a:endParaRPr>
          </a:p>
          <a:p>
            <a:pPr lvl="3"/>
            <a:r>
              <a:rPr lang="zh-CN" altLang="en-US" dirty="0">
                <a:latin typeface="华文新魏"/>
                <a:ea typeface="华文新魏"/>
                <a:cs typeface="华文新魏"/>
              </a:rPr>
              <a:t>该文件</a:t>
            </a:r>
            <a:r>
              <a:rPr lang="zh-CN" altLang="zh-CN" dirty="0">
                <a:latin typeface="华文新魏"/>
                <a:ea typeface="华文新魏"/>
                <a:cs typeface="华文新魏"/>
              </a:rPr>
              <a:t>包含全部坏块，把这些坏块在盘块自由链中清除，使之不分配给数据文件使用 </a:t>
            </a:r>
            <a:endParaRPr kumimoji="1" lang="en-US" altLang="zh-CN" dirty="0">
              <a:latin typeface="华文新魏"/>
              <a:ea typeface="华文新魏"/>
              <a:cs typeface="华文新魏"/>
            </a:endParaRPr>
          </a:p>
          <a:p>
            <a:pPr lvl="1"/>
            <a:r>
              <a:rPr kumimoji="1" lang="zh-CN" altLang="zh-CN" dirty="0">
                <a:solidFill>
                  <a:srgbClr val="0000FF"/>
                </a:solidFill>
                <a:latin typeface="华文新魏"/>
                <a:cs typeface="华文新魏"/>
              </a:rPr>
              <a:t>备份数据</a:t>
            </a:r>
            <a:endParaRPr kumimoji="1" lang="en-US" altLang="zh-CN" dirty="0">
              <a:solidFill>
                <a:srgbClr val="0000FF"/>
              </a:solidFill>
              <a:latin typeface="华文新魏"/>
              <a:cs typeface="华文新魏"/>
            </a:endParaRPr>
          </a:p>
          <a:p>
            <a:pPr lvl="2"/>
            <a:r>
              <a:rPr lang="zh-CN" altLang="zh-CN" dirty="0">
                <a:latin typeface="华文新魏"/>
                <a:ea typeface="华文新魏"/>
                <a:cs typeface="华文新魏"/>
              </a:rPr>
              <a:t>完全备份</a:t>
            </a:r>
            <a:endParaRPr lang="en-US" altLang="zh-CN" dirty="0">
              <a:latin typeface="华文新魏"/>
              <a:ea typeface="华文新魏"/>
              <a:cs typeface="华文新魏"/>
            </a:endParaRPr>
          </a:p>
          <a:p>
            <a:pPr lvl="2"/>
            <a:r>
              <a:rPr lang="zh-CN" altLang="zh-CN" dirty="0">
                <a:latin typeface="华文新魏"/>
                <a:ea typeface="华文新魏"/>
                <a:cs typeface="华文新魏"/>
              </a:rPr>
              <a:t>增量备份</a:t>
            </a:r>
            <a:endParaRPr lang="en-US" altLang="zh-CN" dirty="0">
              <a:latin typeface="华文新魏"/>
              <a:ea typeface="华文新魏"/>
              <a:cs typeface="华文新魏"/>
            </a:endParaRPr>
          </a:p>
          <a:p>
            <a:pPr lvl="2"/>
            <a:r>
              <a:rPr lang="zh-CN" altLang="zh-CN" dirty="0">
                <a:latin typeface="华文新魏"/>
                <a:ea typeface="华文新魏"/>
                <a:cs typeface="华文新魏"/>
              </a:rPr>
              <a:t>更新备份 </a:t>
            </a:r>
            <a:endParaRPr kumimoji="1" lang="zh-CN" altLang="en-US" dirty="0">
              <a:latin typeface="华文新魏"/>
              <a:ea typeface="华文新魏"/>
              <a:cs typeface="华文新魏"/>
            </a:endParaRPr>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zh-CN" dirty="0">
                <a:latin typeface="华文新魏" charset="0"/>
                <a:ea typeface="华文新魏" charset="0"/>
                <a:cs typeface="华文新魏" charset="0"/>
              </a:rPr>
              <a:t>文件系统可靠性问题</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Tree>
    <p:extLst>
      <p:ext uri="{BB962C8B-B14F-4D97-AF65-F5344CB8AC3E}">
        <p14:creationId xmlns:p14="http://schemas.microsoft.com/office/powerpoint/2010/main" val="121116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文件系统一致性检查</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zh-CN" dirty="0">
                <a:latin typeface="华文新魏"/>
                <a:cs typeface="华文新魏"/>
              </a:rPr>
              <a:t>磁盘块一致性检查</a:t>
            </a:r>
            <a:endParaRPr kumimoji="1" lang="en-US" altLang="zh-CN" dirty="0">
              <a:latin typeface="华文新魏"/>
              <a:cs typeface="华文新魏"/>
            </a:endParaRPr>
          </a:p>
          <a:p>
            <a:r>
              <a:rPr kumimoji="1" lang="zh-CN" altLang="en-US" dirty="0">
                <a:latin typeface="华文新魏"/>
                <a:cs typeface="华文新魏"/>
              </a:rPr>
              <a:t>文件一致性检查</a:t>
            </a:r>
            <a:endParaRPr kumimoji="1" lang="en-US" altLang="zh-CN"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spTree>
    <p:extLst>
      <p:ext uri="{BB962C8B-B14F-4D97-AF65-F5344CB8AC3E}">
        <p14:creationId xmlns:p14="http://schemas.microsoft.com/office/powerpoint/2010/main" val="190494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zh-CN" dirty="0"/>
              <a:t>磁盘块一致性检查</a:t>
            </a:r>
            <a:endParaRPr kumimoji="1" lang="en-US" altLang="zh-CN" dirty="0"/>
          </a:p>
        </p:txBody>
      </p:sp>
      <p:sp>
        <p:nvSpPr>
          <p:cNvPr id="3" name="内容占位符 2"/>
          <p:cNvSpPr>
            <a:spLocks noGrp="1"/>
          </p:cNvSpPr>
          <p:nvPr>
            <p:ph idx="1"/>
          </p:nvPr>
        </p:nvSpPr>
        <p:spPr>
          <a:xfrm>
            <a:off x="0" y="1268760"/>
            <a:ext cx="9144000" cy="5328592"/>
          </a:xfrm>
        </p:spPr>
        <p:txBody>
          <a:bodyPr/>
          <a:lstStyle/>
          <a:p>
            <a:r>
              <a:rPr kumimoji="1" lang="zh-CN" altLang="en-US" dirty="0"/>
              <a:t>原理：</a:t>
            </a:r>
            <a:r>
              <a:rPr kumimoji="1" lang="zh-CN" altLang="zh-CN" dirty="0"/>
              <a:t>操作系统为每个磁盘块建立两个计数器</a:t>
            </a:r>
            <a:endParaRPr kumimoji="1" lang="en-US" altLang="zh-CN" dirty="0"/>
          </a:p>
          <a:p>
            <a:pPr lvl="1"/>
            <a:r>
              <a:rPr kumimoji="1" lang="zh-CN" altLang="zh-CN" dirty="0">
                <a:solidFill>
                  <a:srgbClr val="0000FF"/>
                </a:solidFill>
                <a:latin typeface="华文新魏"/>
                <a:ea typeface="华文新魏"/>
                <a:cs typeface="华文新魏"/>
              </a:rPr>
              <a:t>占用计数器</a:t>
            </a:r>
            <a:r>
              <a:rPr kumimoji="1" lang="zh-CN" altLang="en-US" dirty="0">
                <a:latin typeface="华文新魏"/>
                <a:ea typeface="华文新魏"/>
                <a:cs typeface="华文新魏"/>
              </a:rPr>
              <a:t>：</a:t>
            </a:r>
            <a:r>
              <a:rPr kumimoji="1" lang="zh-CN" altLang="zh-CN" dirty="0">
                <a:latin typeface="华文新魏"/>
                <a:ea typeface="华文新魏"/>
                <a:cs typeface="华文新魏"/>
              </a:rPr>
              <a:t>记录磁盘块</a:t>
            </a:r>
            <a:r>
              <a:rPr kumimoji="1" lang="zh-CN" altLang="zh-CN" dirty="0">
                <a:solidFill>
                  <a:srgbClr val="FF0000"/>
                </a:solidFill>
                <a:latin typeface="华文新魏"/>
                <a:ea typeface="华文新魏"/>
                <a:cs typeface="华文新魏"/>
              </a:rPr>
              <a:t>在文件中</a:t>
            </a:r>
            <a:r>
              <a:rPr kumimoji="1" lang="zh-CN" altLang="zh-CN" dirty="0">
                <a:latin typeface="华文新魏"/>
                <a:ea typeface="华文新魏"/>
                <a:cs typeface="华文新魏"/>
              </a:rPr>
              <a:t>出现次数，</a:t>
            </a:r>
            <a:r>
              <a:rPr kumimoji="1" lang="zh-CN" altLang="en-US" dirty="0">
                <a:latin typeface="华文新魏"/>
                <a:ea typeface="华文新魏"/>
                <a:cs typeface="华文新魏"/>
              </a:rPr>
              <a:t>初值</a:t>
            </a:r>
            <a:r>
              <a:rPr kumimoji="1" lang="zh-CN" altLang="zh-CN" dirty="0">
                <a:latin typeface="华文新魏"/>
                <a:ea typeface="华文新魏"/>
                <a:cs typeface="华文新魏"/>
              </a:rPr>
              <a:t>置</a:t>
            </a:r>
            <a:r>
              <a:rPr lang="en-US" altLang="zh-CN" dirty="0">
                <a:solidFill>
                  <a:srgbClr val="008000"/>
                </a:solidFill>
              </a:rPr>
              <a:t>0</a:t>
            </a:r>
          </a:p>
          <a:p>
            <a:pPr lvl="1"/>
            <a:r>
              <a:rPr kumimoji="1" lang="zh-CN" altLang="zh-CN" dirty="0">
                <a:solidFill>
                  <a:srgbClr val="0000FF"/>
                </a:solidFill>
                <a:latin typeface="华文新魏"/>
                <a:ea typeface="华文新魏"/>
                <a:cs typeface="华文新魏"/>
              </a:rPr>
              <a:t>空闲计数器</a:t>
            </a:r>
            <a:r>
              <a:rPr kumimoji="1" lang="zh-CN" altLang="en-US" dirty="0">
                <a:latin typeface="华文新魏"/>
                <a:ea typeface="华文新魏"/>
                <a:cs typeface="华文新魏"/>
              </a:rPr>
              <a:t>：</a:t>
            </a:r>
            <a:r>
              <a:rPr kumimoji="1" lang="zh-CN" altLang="zh-CN" dirty="0">
                <a:latin typeface="华文新魏"/>
                <a:ea typeface="华文新魏"/>
                <a:cs typeface="华文新魏"/>
              </a:rPr>
              <a:t>记录磁盘块</a:t>
            </a:r>
            <a:r>
              <a:rPr kumimoji="1" lang="zh-CN" altLang="zh-CN" dirty="0">
                <a:solidFill>
                  <a:srgbClr val="FF0000"/>
                </a:solidFill>
                <a:latin typeface="华文新魏"/>
                <a:ea typeface="华文新魏"/>
                <a:cs typeface="华文新魏"/>
              </a:rPr>
              <a:t>在空闲块链表中</a:t>
            </a:r>
            <a:r>
              <a:rPr kumimoji="1" lang="zh-CN" altLang="zh-CN" dirty="0">
                <a:latin typeface="华文新魏"/>
                <a:ea typeface="华文新魏"/>
                <a:cs typeface="华文新魏"/>
              </a:rPr>
              <a:t>出现次数，</a:t>
            </a:r>
            <a:r>
              <a:rPr kumimoji="1" lang="zh-CN" altLang="en-US" dirty="0">
                <a:latin typeface="华文新魏"/>
                <a:ea typeface="华文新魏"/>
                <a:cs typeface="华文新魏"/>
              </a:rPr>
              <a:t>初值</a:t>
            </a:r>
            <a:r>
              <a:rPr lang="en-US" altLang="zh-CN" dirty="0">
                <a:solidFill>
                  <a:srgbClr val="008000"/>
                </a:solidFill>
              </a:rPr>
              <a:t>0</a:t>
            </a:r>
          </a:p>
          <a:p>
            <a:pPr lvl="1"/>
            <a:r>
              <a:rPr kumimoji="1" lang="zh-CN" altLang="zh-CN" dirty="0">
                <a:latin typeface="华文新魏"/>
                <a:ea typeface="华文新魏"/>
                <a:cs typeface="华文新魏"/>
              </a:rPr>
              <a:t>当磁盘块分配给文件使用时</a:t>
            </a:r>
            <a:r>
              <a:rPr kumimoji="1" lang="zh-CN" altLang="en-US" dirty="0">
                <a:latin typeface="华文新魏"/>
                <a:ea typeface="华文新魏"/>
                <a:cs typeface="华文新魏"/>
              </a:rPr>
              <a:t>，</a:t>
            </a:r>
            <a:r>
              <a:rPr kumimoji="1" lang="zh-CN" altLang="zh-CN" dirty="0">
                <a:latin typeface="华文新魏"/>
                <a:ea typeface="华文新魏"/>
                <a:cs typeface="华文新魏"/>
              </a:rPr>
              <a:t>空闲计数器置</a:t>
            </a:r>
            <a:r>
              <a:rPr lang="en-US" altLang="zh-CN" dirty="0">
                <a:solidFill>
                  <a:srgbClr val="008000"/>
                </a:solidFill>
              </a:rPr>
              <a:t>0</a:t>
            </a:r>
            <a:r>
              <a:rPr kumimoji="1" lang="zh-CN" altLang="zh-CN" dirty="0">
                <a:latin typeface="华文新魏"/>
                <a:ea typeface="华文新魏"/>
                <a:cs typeface="华文新魏"/>
              </a:rPr>
              <a:t>，占用计数器置</a:t>
            </a:r>
            <a:r>
              <a:rPr lang="en-US" altLang="zh-CN" dirty="0">
                <a:solidFill>
                  <a:srgbClr val="008000"/>
                </a:solidFill>
              </a:rPr>
              <a:t>1</a:t>
            </a:r>
          </a:p>
          <a:p>
            <a:r>
              <a:rPr lang="zh-CN" altLang="en-US" dirty="0"/>
              <a:t>磁盘一致性</a:t>
            </a:r>
            <a:r>
              <a:rPr lang="zh-CN" altLang="zh-CN" dirty="0"/>
              <a:t>检查</a:t>
            </a:r>
            <a:r>
              <a:rPr lang="zh-CN" altLang="en-US" dirty="0"/>
              <a:t>方法</a:t>
            </a:r>
            <a:r>
              <a:rPr lang="zh-CN" altLang="zh-CN" dirty="0"/>
              <a:t> </a:t>
            </a:r>
            <a:endParaRPr kumimoji="1" lang="en-US" altLang="zh-CN" dirty="0"/>
          </a:p>
          <a:p>
            <a:pPr lvl="1"/>
            <a:r>
              <a:rPr lang="zh-CN" altLang="zh-CN" dirty="0">
                <a:latin typeface="华文新魏"/>
                <a:ea typeface="华文新魏"/>
                <a:cs typeface="华文新魏"/>
              </a:rPr>
              <a:t>读出所有文件的</a:t>
            </a:r>
            <a:r>
              <a:rPr lang="en-US" altLang="zh-CN" dirty="0" err="1">
                <a:latin typeface="华文新魏"/>
                <a:ea typeface="华文新魏"/>
                <a:cs typeface="华文新魏"/>
              </a:rPr>
              <a:t>inode</a:t>
            </a:r>
            <a:r>
              <a:rPr lang="zh-CN" altLang="zh-CN" dirty="0">
                <a:latin typeface="华文新魏"/>
                <a:ea typeface="华文新魏"/>
                <a:cs typeface="华文新魏"/>
              </a:rPr>
              <a:t>，</a:t>
            </a:r>
            <a:r>
              <a:rPr lang="zh-CN" altLang="en-US" dirty="0">
                <a:latin typeface="华文新魏"/>
                <a:ea typeface="华文新魏"/>
                <a:cs typeface="华文新魏"/>
              </a:rPr>
              <a:t>获得</a:t>
            </a:r>
            <a:r>
              <a:rPr lang="zh-CN" altLang="en-US" dirty="0"/>
              <a:t>各</a:t>
            </a:r>
            <a:r>
              <a:rPr lang="zh-CN" altLang="zh-CN" dirty="0">
                <a:latin typeface="华文新魏"/>
                <a:ea typeface="华文新魏"/>
                <a:cs typeface="华文新魏"/>
              </a:rPr>
              <a:t>文件中使用的</a:t>
            </a:r>
            <a:r>
              <a:rPr lang="zh-CN" altLang="zh-CN" dirty="0">
                <a:solidFill>
                  <a:srgbClr val="FF0000"/>
                </a:solidFill>
                <a:latin typeface="华文新魏"/>
                <a:ea typeface="华文新魏"/>
                <a:cs typeface="华文新魏"/>
              </a:rPr>
              <a:t>所有磁盘块的</a:t>
            </a:r>
            <a:r>
              <a:rPr lang="zh-CN" altLang="zh-CN" dirty="0">
                <a:solidFill>
                  <a:srgbClr val="0000FF"/>
                </a:solidFill>
                <a:latin typeface="华文新魏"/>
                <a:ea typeface="华文新魏"/>
                <a:cs typeface="华文新魏"/>
              </a:rPr>
              <a:t>块号表</a:t>
            </a:r>
            <a:r>
              <a:rPr lang="zh-CN" altLang="zh-CN" dirty="0">
                <a:latin typeface="华文新魏"/>
                <a:ea typeface="华文新魏"/>
                <a:cs typeface="华文新魏"/>
              </a:rPr>
              <a:t>，每读到一个块号，该磁盘块</a:t>
            </a:r>
            <a:r>
              <a:rPr lang="zh-CN" altLang="zh-CN" dirty="0">
                <a:solidFill>
                  <a:srgbClr val="0432FF"/>
                </a:solidFill>
                <a:latin typeface="华文新魏"/>
                <a:ea typeface="华文新魏"/>
                <a:cs typeface="华文新魏"/>
              </a:rPr>
              <a:t>占用计数器</a:t>
            </a:r>
            <a:r>
              <a:rPr lang="zh-CN" altLang="zh-CN" dirty="0">
                <a:solidFill>
                  <a:srgbClr val="FF0000"/>
                </a:solidFill>
                <a:latin typeface="华文新魏"/>
                <a:ea typeface="华文新魏"/>
                <a:cs typeface="华文新魏"/>
              </a:rPr>
              <a:t>加</a:t>
            </a:r>
            <a:r>
              <a:rPr lang="en-US" altLang="zh-CN" dirty="0">
                <a:solidFill>
                  <a:srgbClr val="008000"/>
                </a:solidFill>
              </a:rPr>
              <a:t>1</a:t>
            </a:r>
          </a:p>
          <a:p>
            <a:pPr lvl="1"/>
            <a:r>
              <a:rPr lang="zh-CN" altLang="zh-CN" dirty="0">
                <a:solidFill>
                  <a:srgbClr val="FF0000"/>
                </a:solidFill>
                <a:latin typeface="华文新魏"/>
                <a:ea typeface="华文新魏"/>
                <a:cs typeface="华文新魏"/>
              </a:rPr>
              <a:t>检查</a:t>
            </a:r>
            <a:r>
              <a:rPr lang="zh-CN" altLang="zh-CN" dirty="0">
                <a:solidFill>
                  <a:srgbClr val="0000FF"/>
                </a:solidFill>
                <a:latin typeface="华文新魏"/>
                <a:ea typeface="华文新魏"/>
                <a:cs typeface="华文新魏"/>
              </a:rPr>
              <a:t>空闲块链表</a:t>
            </a:r>
            <a:r>
              <a:rPr lang="zh-CN" altLang="zh-CN" dirty="0">
                <a:latin typeface="华文新魏"/>
                <a:ea typeface="华文新魏"/>
                <a:cs typeface="华文新魏"/>
              </a:rPr>
              <a:t>，找出全部未使用的磁盘块</a:t>
            </a:r>
            <a:r>
              <a:rPr lang="zh-CN" altLang="en-US" dirty="0">
                <a:latin typeface="华文新魏"/>
                <a:ea typeface="华文新魏"/>
                <a:cs typeface="华文新魏"/>
              </a:rPr>
              <a:t>，并</a:t>
            </a:r>
            <a:r>
              <a:rPr lang="zh-CN" altLang="zh-CN" dirty="0">
                <a:latin typeface="华文新魏"/>
                <a:ea typeface="华文新魏"/>
                <a:cs typeface="华文新魏"/>
              </a:rPr>
              <a:t>把该磁盘块的</a:t>
            </a:r>
            <a:r>
              <a:rPr lang="zh-CN" altLang="zh-CN" dirty="0">
                <a:solidFill>
                  <a:srgbClr val="0000FF"/>
                </a:solidFill>
                <a:latin typeface="华文新魏"/>
                <a:ea typeface="华文新魏"/>
                <a:cs typeface="华文新魏"/>
              </a:rPr>
              <a:t>空闲计数器</a:t>
            </a:r>
            <a:r>
              <a:rPr lang="zh-CN" altLang="zh-CN" dirty="0">
                <a:latin typeface="华文新魏"/>
                <a:ea typeface="华文新魏"/>
                <a:cs typeface="华文新魏"/>
              </a:rPr>
              <a:t>加</a:t>
            </a:r>
            <a:r>
              <a:rPr lang="en-US" altLang="zh-CN" dirty="0">
                <a:solidFill>
                  <a:srgbClr val="008000"/>
                </a:solidFill>
              </a:rPr>
              <a:t>1</a:t>
            </a:r>
          </a:p>
          <a:p>
            <a:pPr lvl="1"/>
            <a:r>
              <a:rPr lang="zh-CN" altLang="zh-CN" dirty="0">
                <a:solidFill>
                  <a:srgbClr val="FF0000"/>
                </a:solidFill>
                <a:latin typeface="华文新魏"/>
                <a:ea typeface="华文新魏"/>
                <a:cs typeface="华文新魏"/>
              </a:rPr>
              <a:t>比对每个磁盘块的两个计数器</a:t>
            </a:r>
            <a:r>
              <a:rPr lang="zh-CN" altLang="zh-CN" dirty="0">
                <a:latin typeface="华文新魏"/>
                <a:ea typeface="华文新魏"/>
                <a:cs typeface="华文新魏"/>
              </a:rPr>
              <a:t>来判断是否存在磁盘块不一致的状态</a:t>
            </a:r>
            <a:endParaRPr lang="en-US" altLang="zh-CN" dirty="0">
              <a:latin typeface="华文新魏"/>
              <a:ea typeface="华文新魏"/>
              <a:cs typeface="华文新魏"/>
            </a:endParaRPr>
          </a:p>
          <a:p>
            <a:pPr lvl="2"/>
            <a:r>
              <a:rPr lang="zh-CN" altLang="zh-CN" dirty="0">
                <a:latin typeface="华文新魏"/>
                <a:ea typeface="华文新魏"/>
                <a:cs typeface="华文新魏"/>
              </a:rPr>
              <a:t>如果一个计数器为</a:t>
            </a:r>
            <a:r>
              <a:rPr lang="en-US" altLang="zh-CN" dirty="0">
                <a:solidFill>
                  <a:srgbClr val="008000"/>
                </a:solidFill>
                <a:latin typeface="华文新魏"/>
                <a:ea typeface="华文新魏"/>
              </a:rPr>
              <a:t>0</a:t>
            </a:r>
            <a:r>
              <a:rPr lang="zh-CN" altLang="zh-CN" dirty="0">
                <a:latin typeface="华文新魏"/>
                <a:ea typeface="华文新魏"/>
                <a:cs typeface="华文新魏"/>
              </a:rPr>
              <a:t>时，其另一个计数器为</a:t>
            </a:r>
            <a:r>
              <a:rPr lang="en-US" altLang="zh-CN" dirty="0">
                <a:solidFill>
                  <a:srgbClr val="008000"/>
                </a:solidFill>
                <a:latin typeface="华文新魏"/>
                <a:ea typeface="华文新魏"/>
              </a:rPr>
              <a:t>1</a:t>
            </a:r>
            <a:r>
              <a:rPr lang="zh-CN" altLang="zh-CN" dirty="0">
                <a:latin typeface="华文新魏"/>
                <a:ea typeface="华文新魏"/>
                <a:cs typeface="华文新魏"/>
              </a:rPr>
              <a:t>（</a:t>
            </a:r>
            <a:r>
              <a:rPr lang="zh-CN" altLang="en-US" dirty="0">
                <a:latin typeface="华文新魏"/>
                <a:ea typeface="华文新魏"/>
                <a:cs typeface="华文新魏"/>
              </a:rPr>
              <a:t>即</a:t>
            </a:r>
            <a:r>
              <a:rPr lang="zh-CN" altLang="zh-CN" dirty="0">
                <a:solidFill>
                  <a:srgbClr val="FF0000"/>
                </a:solidFill>
                <a:latin typeface="华文新魏"/>
                <a:ea typeface="华文新魏"/>
                <a:cs typeface="华文新魏"/>
              </a:rPr>
              <a:t>两个计数器之值是</a:t>
            </a:r>
            <a:r>
              <a:rPr lang="zh-CN" altLang="zh-CN" dirty="0">
                <a:solidFill>
                  <a:srgbClr val="0000FF"/>
                </a:solidFill>
                <a:latin typeface="华文新魏"/>
                <a:ea typeface="华文新魏"/>
                <a:cs typeface="华文新魏"/>
              </a:rPr>
              <a:t>互补的</a:t>
            </a:r>
            <a:r>
              <a:rPr lang="zh-CN" altLang="en-US" dirty="0">
                <a:latin typeface="华文新魏"/>
                <a:ea typeface="华文新魏"/>
                <a:cs typeface="华文新魏"/>
              </a:rPr>
              <a:t>）</a:t>
            </a:r>
            <a:r>
              <a:rPr lang="zh-CN" altLang="zh-CN" dirty="0">
                <a:latin typeface="华文新魏"/>
                <a:ea typeface="华文新魏"/>
                <a:cs typeface="华文新魏"/>
              </a:rPr>
              <a:t>，此时系统中的所有磁盘块处于一致性状态</a:t>
            </a:r>
            <a:endParaRPr kumimoji="1"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Tree>
    <p:extLst>
      <p:ext uri="{BB962C8B-B14F-4D97-AF65-F5344CB8AC3E}">
        <p14:creationId xmlns:p14="http://schemas.microsoft.com/office/powerpoint/2010/main" val="367913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4968552"/>
          </a:xfrm>
        </p:spPr>
        <p:txBody>
          <a:bodyPr/>
          <a:lstStyle/>
          <a:p>
            <a:r>
              <a:rPr lang="zh-CN" altLang="en-US" dirty="0">
                <a:latin typeface="华文新魏"/>
                <a:cs typeface="华文新魏"/>
              </a:rPr>
              <a:t>两个计数器值不同组合及其处理方法</a:t>
            </a:r>
            <a:endParaRPr lang="en-US" altLang="zh-CN" dirty="0">
              <a:latin typeface="华文新魏"/>
              <a:cs typeface="华文新魏"/>
            </a:endParaRPr>
          </a:p>
          <a:p>
            <a:pPr lvl="1"/>
            <a:r>
              <a:rPr lang="zh-CN" altLang="zh-CN" dirty="0"/>
              <a:t>情况</a:t>
            </a:r>
            <a:r>
              <a:rPr lang="en-US" altLang="zh-CN" dirty="0"/>
              <a:t>1</a:t>
            </a:r>
            <a:r>
              <a:rPr lang="zh-CN" altLang="zh-CN" dirty="0"/>
              <a:t>：磁盘块对应的</a:t>
            </a:r>
            <a:r>
              <a:rPr lang="zh-CN" altLang="zh-CN" dirty="0">
                <a:solidFill>
                  <a:srgbClr val="FF0000"/>
                </a:solidFill>
              </a:rPr>
              <a:t>两个计数器均为</a:t>
            </a:r>
            <a:r>
              <a:rPr lang="en-US" altLang="zh-CN" dirty="0">
                <a:solidFill>
                  <a:srgbClr val="008000"/>
                </a:solidFill>
              </a:rPr>
              <a:t>1</a:t>
            </a:r>
          </a:p>
          <a:p>
            <a:pPr lvl="2"/>
            <a:r>
              <a:rPr lang="zh-CN" altLang="en-US" dirty="0">
                <a:latin typeface="华文新魏"/>
                <a:ea typeface="华文新魏"/>
                <a:cs typeface="华文新魏"/>
              </a:rPr>
              <a:t>该</a:t>
            </a:r>
            <a:r>
              <a:rPr lang="zh-CN" altLang="zh-CN" dirty="0">
                <a:latin typeface="华文新魏"/>
                <a:ea typeface="华文新魏"/>
                <a:cs typeface="华文新魏"/>
              </a:rPr>
              <a:t>块既是空闲的，又是被占用的</a:t>
            </a:r>
            <a:endParaRPr lang="en-US" altLang="zh-CN" dirty="0">
              <a:latin typeface="华文新魏"/>
              <a:ea typeface="华文新魏"/>
              <a:cs typeface="华文新魏"/>
            </a:endParaRPr>
          </a:p>
          <a:p>
            <a:pPr lvl="2"/>
            <a:r>
              <a:rPr lang="zh-CN" altLang="en-US" dirty="0">
                <a:latin typeface="华文新魏"/>
                <a:ea typeface="华文新魏"/>
                <a:cs typeface="华文新魏"/>
              </a:rPr>
              <a:t>解决方法：</a:t>
            </a:r>
            <a:r>
              <a:rPr lang="zh-CN" altLang="zh-CN" dirty="0">
                <a:solidFill>
                  <a:srgbClr val="0000FF"/>
                </a:solidFill>
                <a:latin typeface="华文新魏"/>
                <a:ea typeface="华文新魏"/>
                <a:cs typeface="华文新魏"/>
              </a:rPr>
              <a:t>空闲计数器置</a:t>
            </a:r>
            <a:r>
              <a:rPr lang="en-US" altLang="zh-CN" dirty="0">
                <a:solidFill>
                  <a:srgbClr val="0000FF"/>
                </a:solidFill>
                <a:latin typeface="华文新魏"/>
                <a:ea typeface="华文新魏"/>
                <a:cs typeface="华文新魏"/>
              </a:rPr>
              <a:t>”</a:t>
            </a:r>
            <a:r>
              <a:rPr lang="en-US" altLang="zh-CN" dirty="0">
                <a:solidFill>
                  <a:srgbClr val="008000"/>
                </a:solidFill>
                <a:latin typeface="华文新魏"/>
                <a:ea typeface="华文新魏"/>
              </a:rPr>
              <a:t>0</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，并从空闲块链表中丢弃</a:t>
            </a:r>
            <a:endParaRPr lang="en-US" altLang="zh-CN" dirty="0">
              <a:latin typeface="华文新魏"/>
              <a:ea typeface="华文新魏"/>
              <a:cs typeface="华文新魏"/>
            </a:endParaRPr>
          </a:p>
          <a:p>
            <a:pPr lvl="1"/>
            <a:r>
              <a:rPr lang="zh-CN" altLang="zh-CN" dirty="0"/>
              <a:t>情况</a:t>
            </a:r>
            <a:r>
              <a:rPr lang="en-US" altLang="zh-CN" dirty="0"/>
              <a:t>2</a:t>
            </a:r>
            <a:r>
              <a:rPr lang="zh-CN" altLang="zh-CN" dirty="0"/>
              <a:t>：有一个磁盘块对应的</a:t>
            </a:r>
            <a:r>
              <a:rPr lang="zh-CN" altLang="zh-CN" dirty="0">
                <a:solidFill>
                  <a:srgbClr val="FF0000"/>
                </a:solidFill>
              </a:rPr>
              <a:t>两个计数器均为</a:t>
            </a:r>
            <a:r>
              <a:rPr lang="en-US" altLang="zh-CN" dirty="0">
                <a:solidFill>
                  <a:srgbClr val="008000"/>
                </a:solidFill>
              </a:rPr>
              <a:t>0</a:t>
            </a:r>
          </a:p>
          <a:p>
            <a:pPr lvl="2"/>
            <a:r>
              <a:rPr lang="zh-CN" altLang="zh-CN" dirty="0">
                <a:latin typeface="华文新魏"/>
                <a:ea typeface="华文新魏"/>
                <a:cs typeface="华文新魏"/>
              </a:rPr>
              <a:t>该块既非空闲的，又非被占用的，</a:t>
            </a:r>
            <a:r>
              <a:rPr lang="zh-CN" altLang="en-US" dirty="0">
                <a:latin typeface="华文新魏"/>
                <a:ea typeface="华文新魏"/>
                <a:cs typeface="华文新魏"/>
              </a:rPr>
              <a:t>从</a:t>
            </a:r>
            <a:r>
              <a:rPr lang="zh-CN" altLang="zh-CN" dirty="0">
                <a:latin typeface="华文新魏"/>
                <a:ea typeface="华文新魏"/>
                <a:cs typeface="华文新魏"/>
              </a:rPr>
              <a:t>系统中消失</a:t>
            </a:r>
            <a:endParaRPr lang="en-US" altLang="zh-CN" dirty="0">
              <a:latin typeface="华文新魏"/>
              <a:ea typeface="华文新魏"/>
              <a:cs typeface="华文新魏"/>
            </a:endParaRPr>
          </a:p>
          <a:p>
            <a:pPr lvl="2"/>
            <a:r>
              <a:rPr lang="zh-CN" altLang="en-US" dirty="0">
                <a:latin typeface="华文新魏"/>
                <a:ea typeface="华文新魏"/>
                <a:cs typeface="华文新魏"/>
              </a:rPr>
              <a:t>解决方法：</a:t>
            </a:r>
            <a:r>
              <a:rPr lang="zh-CN" altLang="zh-CN" dirty="0">
                <a:solidFill>
                  <a:srgbClr val="0000FF"/>
                </a:solidFill>
                <a:latin typeface="华文新魏"/>
                <a:ea typeface="华文新魏"/>
                <a:cs typeface="华文新魏"/>
              </a:rPr>
              <a:t>空闲计数器置</a:t>
            </a:r>
            <a:r>
              <a:rPr lang="en-US" altLang="zh-CN" dirty="0">
                <a:solidFill>
                  <a:srgbClr val="0000FF"/>
                </a:solidFill>
                <a:latin typeface="华文新魏"/>
                <a:ea typeface="华文新魏"/>
                <a:cs typeface="华文新魏"/>
              </a:rPr>
              <a:t>”</a:t>
            </a:r>
            <a:r>
              <a:rPr lang="en-US" altLang="zh-CN" dirty="0">
                <a:solidFill>
                  <a:srgbClr val="008000"/>
                </a:solidFill>
                <a:latin typeface="华文新魏"/>
                <a:ea typeface="华文新魏"/>
              </a:rPr>
              <a:t>1</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，并将其加入空闲块链表  </a:t>
            </a:r>
            <a:endParaRPr lang="en-US" altLang="zh-CN" dirty="0">
              <a:latin typeface="华文新魏"/>
              <a:ea typeface="华文新魏"/>
              <a:cs typeface="华文新魏"/>
            </a:endParaRPr>
          </a:p>
          <a:p>
            <a:pPr lvl="1"/>
            <a:r>
              <a:rPr lang="zh-CN" altLang="zh-CN" dirty="0"/>
              <a:t>情况</a:t>
            </a:r>
            <a:r>
              <a:rPr lang="en-US" altLang="zh-CN" dirty="0"/>
              <a:t>3</a:t>
            </a:r>
            <a:r>
              <a:rPr lang="zh-CN" altLang="zh-CN" dirty="0"/>
              <a:t>：磁盘块</a:t>
            </a:r>
            <a:r>
              <a:rPr lang="zh-CN" altLang="zh-CN" dirty="0">
                <a:solidFill>
                  <a:srgbClr val="FF0000"/>
                </a:solidFill>
              </a:rPr>
              <a:t>占用计数器为</a:t>
            </a:r>
            <a:r>
              <a:rPr lang="en-US" altLang="zh-CN" dirty="0">
                <a:solidFill>
                  <a:srgbClr val="008000"/>
                </a:solidFill>
              </a:rPr>
              <a:t>0</a:t>
            </a:r>
            <a:r>
              <a:rPr lang="zh-CN" altLang="zh-CN" dirty="0">
                <a:solidFill>
                  <a:srgbClr val="FF0000"/>
                </a:solidFill>
              </a:rPr>
              <a:t>，且空闲计数器为</a:t>
            </a:r>
            <a:r>
              <a:rPr lang="en-US" altLang="zh-CN" dirty="0">
                <a:solidFill>
                  <a:srgbClr val="008000"/>
                </a:solidFill>
              </a:rPr>
              <a:t>2</a:t>
            </a:r>
          </a:p>
          <a:p>
            <a:pPr lvl="2"/>
            <a:r>
              <a:rPr lang="zh-CN" altLang="en-US" dirty="0">
                <a:latin typeface="华文新魏"/>
                <a:ea typeface="华文新魏"/>
                <a:cs typeface="华文新魏"/>
              </a:rPr>
              <a:t>解决方法：</a:t>
            </a:r>
            <a:r>
              <a:rPr lang="zh-CN" altLang="en-US" dirty="0">
                <a:solidFill>
                  <a:srgbClr val="0000FF"/>
                </a:solidFill>
                <a:latin typeface="华文新魏"/>
                <a:ea typeface="华文新魏"/>
                <a:cs typeface="华文新魏"/>
              </a:rPr>
              <a:t>将</a:t>
            </a:r>
            <a:r>
              <a:rPr lang="zh-CN" altLang="zh-CN" dirty="0">
                <a:solidFill>
                  <a:srgbClr val="0000FF"/>
                </a:solidFill>
                <a:latin typeface="华文新魏"/>
                <a:ea typeface="华文新魏"/>
                <a:cs typeface="华文新魏"/>
              </a:rPr>
              <a:t>空闲计数器置为</a:t>
            </a:r>
            <a:r>
              <a:rPr lang="en-US" altLang="zh-CN" dirty="0">
                <a:solidFill>
                  <a:srgbClr val="008000"/>
                </a:solidFill>
                <a:latin typeface="华文新魏"/>
                <a:ea typeface="华文新魏"/>
              </a:rPr>
              <a:t>1</a:t>
            </a:r>
            <a:r>
              <a:rPr lang="zh-CN" altLang="zh-CN" dirty="0">
                <a:latin typeface="华文新魏"/>
                <a:ea typeface="华文新魏"/>
                <a:cs typeface="华文新魏"/>
              </a:rPr>
              <a:t>，并重建空闲块链表 </a:t>
            </a:r>
            <a:endParaRPr lang="en-US" altLang="zh-CN" dirty="0">
              <a:latin typeface="华文新魏"/>
              <a:ea typeface="华文新魏"/>
              <a:cs typeface="华文新魏"/>
            </a:endParaRPr>
          </a:p>
          <a:p>
            <a:pPr lvl="1"/>
            <a:r>
              <a:rPr lang="zh-CN" altLang="zh-CN" dirty="0"/>
              <a:t>情况</a:t>
            </a:r>
            <a:r>
              <a:rPr lang="en-US" altLang="zh-CN" dirty="0"/>
              <a:t>4</a:t>
            </a:r>
            <a:r>
              <a:rPr lang="zh-CN" altLang="zh-CN" dirty="0"/>
              <a:t>：</a:t>
            </a:r>
            <a:r>
              <a:rPr lang="zh-CN" altLang="zh-CN" dirty="0">
                <a:solidFill>
                  <a:srgbClr val="FF0000"/>
                </a:solidFill>
              </a:rPr>
              <a:t>占用计数器为</a:t>
            </a:r>
            <a:r>
              <a:rPr lang="en-US" altLang="zh-CN" dirty="0">
                <a:solidFill>
                  <a:srgbClr val="008000"/>
                </a:solidFill>
              </a:rPr>
              <a:t>2</a:t>
            </a:r>
            <a:r>
              <a:rPr lang="zh-CN" altLang="zh-CN" dirty="0">
                <a:solidFill>
                  <a:srgbClr val="FF0000"/>
                </a:solidFill>
              </a:rPr>
              <a:t>，且空闲计数器为</a:t>
            </a:r>
            <a:r>
              <a:rPr lang="en-US" altLang="zh-CN" dirty="0">
                <a:solidFill>
                  <a:srgbClr val="008000"/>
                </a:solidFill>
              </a:rPr>
              <a:t>0</a:t>
            </a:r>
          </a:p>
        </p:txBody>
      </p:sp>
      <p:sp>
        <p:nvSpPr>
          <p:cNvPr id="2" name="标题 1"/>
          <p:cNvSpPr>
            <a:spLocks noGrp="1"/>
          </p:cNvSpPr>
          <p:nvPr>
            <p:ph type="title"/>
          </p:nvPr>
        </p:nvSpPr>
        <p:spPr/>
        <p:txBody>
          <a:bodyPr/>
          <a:lstStyle/>
          <a:p>
            <a:r>
              <a:rPr kumimoji="1" lang="zh-CN" altLang="zh-CN" dirty="0"/>
              <a:t>磁盘块一致性检查</a:t>
            </a:r>
            <a:endParaRPr kumimoji="1" lang="zh-CN" altLang="en-US" dirty="0"/>
          </a:p>
        </p:txBody>
      </p:sp>
      <p:pic>
        <p:nvPicPr>
          <p:cNvPr id="4" name="图片 3"/>
          <p:cNvPicPr>
            <a:picLocks noChangeAspect="1"/>
          </p:cNvPicPr>
          <p:nvPr/>
        </p:nvPicPr>
        <p:blipFill>
          <a:blip r:embed="rId2"/>
          <a:stretch>
            <a:fillRect/>
          </a:stretch>
        </p:blipFill>
        <p:spPr>
          <a:xfrm>
            <a:off x="1691680" y="4827462"/>
            <a:ext cx="5583560" cy="1586781"/>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
        <p:nvSpPr>
          <p:cNvPr id="7" name="矩形 6"/>
          <p:cNvSpPr/>
          <p:nvPr/>
        </p:nvSpPr>
        <p:spPr bwMode="auto">
          <a:xfrm>
            <a:off x="4087184" y="5157192"/>
            <a:ext cx="216024" cy="1152128"/>
          </a:xfrm>
          <a:prstGeom prst="rect">
            <a:avLst/>
          </a:prstGeom>
          <a:solidFill>
            <a:srgbClr val="CCFFCC">
              <a:alpha val="39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 </a:t>
            </a:r>
          </a:p>
        </p:txBody>
      </p:sp>
      <p:sp>
        <p:nvSpPr>
          <p:cNvPr id="9" name="矩形 8"/>
          <p:cNvSpPr/>
          <p:nvPr/>
        </p:nvSpPr>
        <p:spPr bwMode="auto">
          <a:xfrm>
            <a:off x="4624768" y="5157192"/>
            <a:ext cx="216024" cy="1152128"/>
          </a:xfrm>
          <a:prstGeom prst="rect">
            <a:avLst/>
          </a:prstGeom>
          <a:solidFill>
            <a:srgbClr val="FFFEC0">
              <a:alpha val="39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 </a:t>
            </a:r>
          </a:p>
        </p:txBody>
      </p:sp>
      <p:sp>
        <p:nvSpPr>
          <p:cNvPr id="10" name="矩形 9"/>
          <p:cNvSpPr/>
          <p:nvPr/>
        </p:nvSpPr>
        <p:spPr bwMode="auto">
          <a:xfrm>
            <a:off x="5378376" y="5157192"/>
            <a:ext cx="216024" cy="1152128"/>
          </a:xfrm>
          <a:prstGeom prst="rect">
            <a:avLst/>
          </a:prstGeom>
          <a:solidFill>
            <a:srgbClr val="00FF00">
              <a:alpha val="39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 </a:t>
            </a:r>
          </a:p>
        </p:txBody>
      </p:sp>
      <p:sp>
        <p:nvSpPr>
          <p:cNvPr id="11" name="矩形 10"/>
          <p:cNvSpPr/>
          <p:nvPr/>
        </p:nvSpPr>
        <p:spPr bwMode="auto">
          <a:xfrm>
            <a:off x="6156176" y="5157192"/>
            <a:ext cx="216024" cy="1152128"/>
          </a:xfrm>
          <a:prstGeom prst="rect">
            <a:avLst/>
          </a:prstGeom>
          <a:solidFill>
            <a:srgbClr val="CE71FF">
              <a:alpha val="39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 </a:t>
            </a:r>
          </a:p>
        </p:txBody>
      </p:sp>
    </p:spTree>
    <p:extLst>
      <p:ext uri="{BB962C8B-B14F-4D97-AF65-F5344CB8AC3E}">
        <p14:creationId xmlns:p14="http://schemas.microsoft.com/office/powerpoint/2010/main" val="97456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华文新魏"/>
                <a:cs typeface="华文新魏"/>
              </a:rPr>
              <a:t>两个计数器值不同组合及其处理方法</a:t>
            </a:r>
            <a:endParaRPr lang="en-US" altLang="zh-CN" dirty="0">
              <a:latin typeface="华文新魏"/>
              <a:cs typeface="华文新魏"/>
            </a:endParaRPr>
          </a:p>
          <a:p>
            <a:pPr lvl="1"/>
            <a:r>
              <a:rPr lang="zh-CN" altLang="zh-CN" dirty="0"/>
              <a:t>情况</a:t>
            </a:r>
            <a:r>
              <a:rPr lang="en-US" altLang="zh-CN" dirty="0"/>
              <a:t>4</a:t>
            </a:r>
            <a:r>
              <a:rPr lang="zh-CN" altLang="zh-CN" dirty="0"/>
              <a:t>：</a:t>
            </a:r>
            <a:r>
              <a:rPr lang="zh-CN" altLang="zh-CN" dirty="0">
                <a:solidFill>
                  <a:srgbClr val="FF0000"/>
                </a:solidFill>
              </a:rPr>
              <a:t>占用计数器为</a:t>
            </a:r>
            <a:r>
              <a:rPr lang="en-US" altLang="zh-CN" dirty="0">
                <a:solidFill>
                  <a:srgbClr val="008000"/>
                </a:solidFill>
              </a:rPr>
              <a:t>2</a:t>
            </a:r>
            <a:r>
              <a:rPr lang="zh-CN" altLang="zh-CN" dirty="0">
                <a:solidFill>
                  <a:srgbClr val="FF0000"/>
                </a:solidFill>
              </a:rPr>
              <a:t>，且空闲计数器为</a:t>
            </a:r>
            <a:r>
              <a:rPr lang="en-US" altLang="zh-CN" dirty="0">
                <a:solidFill>
                  <a:srgbClr val="008000"/>
                </a:solidFill>
              </a:rPr>
              <a:t>0</a:t>
            </a:r>
          </a:p>
          <a:p>
            <a:pPr lvl="2"/>
            <a:r>
              <a:rPr kumimoji="1" lang="zh-CN" altLang="en-US" dirty="0">
                <a:latin typeface="华文新魏"/>
                <a:ea typeface="华文新魏"/>
                <a:cs typeface="华文新魏"/>
              </a:rPr>
              <a:t>解决思路分析</a:t>
            </a:r>
            <a:endParaRPr kumimoji="1" lang="en-US" altLang="zh-CN" dirty="0">
              <a:latin typeface="华文新魏"/>
              <a:ea typeface="华文新魏"/>
              <a:cs typeface="华文新魏"/>
            </a:endParaRPr>
          </a:p>
          <a:p>
            <a:pPr lvl="3"/>
            <a:r>
              <a:rPr lang="zh-CN" altLang="zh-CN" dirty="0">
                <a:latin typeface="华文新魏"/>
                <a:ea typeface="华文新魏"/>
                <a:cs typeface="华文新魏"/>
              </a:rPr>
              <a:t>如果其中一个文件被删除，在添加该磁盘块到空闲块链表后，将会导致该块的</a:t>
            </a:r>
            <a:r>
              <a:rPr lang="zh-CN" altLang="zh-CN" dirty="0">
                <a:solidFill>
                  <a:srgbClr val="FF0000"/>
                </a:solidFill>
                <a:latin typeface="华文新魏"/>
                <a:ea typeface="华文新魏"/>
                <a:cs typeface="华文新魏"/>
              </a:rPr>
              <a:t>两个计数器</a:t>
            </a:r>
            <a:r>
              <a:rPr lang="zh-CN" altLang="zh-CN" dirty="0">
                <a:latin typeface="华文新魏"/>
                <a:ea typeface="华文新魏"/>
                <a:cs typeface="华文新魏"/>
              </a:rPr>
              <a:t>均为</a:t>
            </a:r>
            <a:r>
              <a:rPr lang="en-US" altLang="zh-CN" dirty="0">
                <a:latin typeface="华文新魏"/>
                <a:ea typeface="华文新魏"/>
                <a:cs typeface="华文新魏"/>
              </a:rPr>
              <a:t>1(</a:t>
            </a:r>
            <a:r>
              <a:rPr lang="zh-CN" altLang="zh-CN" dirty="0">
                <a:solidFill>
                  <a:srgbClr val="0000FF"/>
                </a:solidFill>
                <a:latin typeface="华文新魏"/>
                <a:ea typeface="华文新魏"/>
                <a:cs typeface="华文新魏"/>
              </a:rPr>
              <a:t>情况</a:t>
            </a:r>
            <a:r>
              <a:rPr lang="en-US" altLang="zh-CN" dirty="0">
                <a:solidFill>
                  <a:srgbClr val="0000FF"/>
                </a:solidFill>
                <a:latin typeface="华文新魏"/>
                <a:ea typeface="华文新魏"/>
                <a:cs typeface="华文新魏"/>
              </a:rPr>
              <a:t>1</a:t>
            </a:r>
            <a:r>
              <a:rPr lang="en-US" altLang="zh-CN" dirty="0">
                <a:latin typeface="华文新魏"/>
                <a:ea typeface="华文新魏"/>
                <a:cs typeface="华文新魏"/>
              </a:rPr>
              <a:t>)</a:t>
            </a:r>
            <a:r>
              <a:rPr lang="zh-CN" altLang="zh-CN" dirty="0">
                <a:latin typeface="华文新魏"/>
                <a:ea typeface="华文新魏"/>
                <a:cs typeface="华文新魏"/>
              </a:rPr>
              <a:t> </a:t>
            </a:r>
            <a:endParaRPr lang="en-US" altLang="zh-CN" dirty="0">
              <a:latin typeface="华文新魏"/>
              <a:ea typeface="华文新魏"/>
              <a:cs typeface="华文新魏"/>
            </a:endParaRPr>
          </a:p>
          <a:p>
            <a:pPr lvl="3"/>
            <a:r>
              <a:rPr lang="zh-CN" altLang="zh-CN" dirty="0">
                <a:latin typeface="华文新魏"/>
                <a:ea typeface="华文新魏"/>
                <a:cs typeface="华文新魏"/>
              </a:rPr>
              <a:t>若删除其中两个文件，会导致该块在</a:t>
            </a:r>
            <a:r>
              <a:rPr lang="zh-CN" altLang="zh-CN" dirty="0">
                <a:solidFill>
                  <a:srgbClr val="FF0000"/>
                </a:solidFill>
                <a:latin typeface="华文新魏"/>
                <a:ea typeface="华文新魏"/>
                <a:cs typeface="华文新魏"/>
              </a:rPr>
              <a:t>空闲块链表中</a:t>
            </a:r>
            <a:r>
              <a:rPr lang="zh-CN" altLang="zh-CN" dirty="0">
                <a:latin typeface="华文新魏"/>
                <a:ea typeface="华文新魏"/>
                <a:cs typeface="华文新魏"/>
              </a:rPr>
              <a:t>出现两次</a:t>
            </a:r>
            <a:r>
              <a:rPr lang="en-US" altLang="zh-CN" dirty="0">
                <a:latin typeface="华文新魏"/>
                <a:ea typeface="华文新魏"/>
                <a:cs typeface="华文新魏"/>
              </a:rPr>
              <a:t>(</a:t>
            </a:r>
            <a:r>
              <a:rPr lang="zh-CN" altLang="zh-CN" dirty="0">
                <a:solidFill>
                  <a:srgbClr val="0000FF"/>
                </a:solidFill>
                <a:latin typeface="华文新魏"/>
                <a:ea typeface="华文新魏"/>
                <a:cs typeface="华文新魏"/>
              </a:rPr>
              <a:t>情况</a:t>
            </a:r>
            <a:r>
              <a:rPr lang="en-US" altLang="zh-CN" dirty="0">
                <a:solidFill>
                  <a:srgbClr val="0000FF"/>
                </a:solidFill>
                <a:latin typeface="华文新魏"/>
                <a:ea typeface="华文新魏"/>
                <a:cs typeface="华文新魏"/>
              </a:rPr>
              <a:t>3</a:t>
            </a:r>
            <a:r>
              <a:rPr lang="en-US" altLang="zh-CN" dirty="0">
                <a:latin typeface="华文新魏"/>
                <a:ea typeface="华文新魏"/>
                <a:cs typeface="华文新魏"/>
              </a:rPr>
              <a:t>)</a:t>
            </a:r>
            <a:r>
              <a:rPr lang="zh-CN" altLang="zh-CN" dirty="0">
                <a:latin typeface="华文新魏"/>
                <a:ea typeface="华文新魏"/>
                <a:cs typeface="华文新魏"/>
              </a:rPr>
              <a:t> </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解决方法</a:t>
            </a:r>
            <a:endParaRPr kumimoji="1" lang="en-US" altLang="zh-CN" dirty="0">
              <a:latin typeface="华文新魏"/>
              <a:ea typeface="华文新魏"/>
              <a:cs typeface="华文新魏"/>
            </a:endParaRPr>
          </a:p>
          <a:p>
            <a:pPr lvl="3"/>
            <a:r>
              <a:rPr lang="zh-CN" altLang="en-US" dirty="0">
                <a:solidFill>
                  <a:srgbClr val="FF0000"/>
                </a:solidFill>
                <a:latin typeface="华文新魏"/>
                <a:ea typeface="华文新魏"/>
                <a:cs typeface="华文新魏"/>
              </a:rPr>
              <a:t>分</a:t>
            </a:r>
            <a:r>
              <a:rPr lang="zh-CN" altLang="zh-CN" dirty="0">
                <a:solidFill>
                  <a:srgbClr val="FF0000"/>
                </a:solidFill>
                <a:latin typeface="华文新魏"/>
                <a:ea typeface="华文新魏"/>
                <a:cs typeface="华文新魏"/>
              </a:rPr>
              <a:t>配</a:t>
            </a:r>
            <a:r>
              <a:rPr lang="zh-CN" altLang="zh-CN" dirty="0">
                <a:latin typeface="华文新魏"/>
                <a:ea typeface="华文新魏"/>
                <a:cs typeface="华文新魏"/>
              </a:rPr>
              <a:t>一个</a:t>
            </a:r>
            <a:r>
              <a:rPr lang="zh-CN" altLang="zh-CN" dirty="0">
                <a:solidFill>
                  <a:srgbClr val="0000FF"/>
                </a:solidFill>
                <a:latin typeface="华文新魏"/>
                <a:ea typeface="华文新魏"/>
                <a:cs typeface="华文新魏"/>
              </a:rPr>
              <a:t>空闲磁盘块</a:t>
            </a:r>
            <a:r>
              <a:rPr lang="zh-CN" altLang="zh-CN" dirty="0">
                <a:latin typeface="华文新魏"/>
                <a:ea typeface="华文新魏"/>
                <a:cs typeface="华文新魏"/>
              </a:rPr>
              <a:t>，把占用块的内容复制到该空闲磁盘块中，</a:t>
            </a:r>
            <a:r>
              <a:rPr lang="zh-CN" altLang="en-US" dirty="0">
                <a:latin typeface="华文新魏"/>
                <a:ea typeface="华文新魏"/>
                <a:cs typeface="华文新魏"/>
              </a:rPr>
              <a:t>从而</a:t>
            </a:r>
            <a:r>
              <a:rPr lang="zh-CN" altLang="zh-CN" dirty="0">
                <a:latin typeface="华文新魏"/>
                <a:ea typeface="华文新魏"/>
                <a:cs typeface="华文新魏"/>
              </a:rPr>
              <a:t>替换其中一个文件的原磁盘块，对原占用计数器值进行修改</a:t>
            </a:r>
            <a:endParaRPr lang="en-US" altLang="zh-CN" dirty="0">
              <a:latin typeface="华文新魏"/>
              <a:ea typeface="华文新魏"/>
              <a:cs typeface="华文新魏"/>
            </a:endParaRPr>
          </a:p>
          <a:p>
            <a:pPr lvl="3"/>
            <a:r>
              <a:rPr lang="zh-CN" altLang="zh-CN" dirty="0">
                <a:latin typeface="华文新魏"/>
                <a:ea typeface="华文新魏"/>
                <a:cs typeface="华文新魏"/>
              </a:rPr>
              <a:t>这样文件内容未变（尽管可以肯定其中一个文件是不正确的），文件系统的一致性也得到保证 </a:t>
            </a:r>
            <a:endParaRPr kumimoji="1" lang="zh-CN" altLang="en-US" dirty="0">
              <a:latin typeface="华文新魏"/>
              <a:ea typeface="华文新魏"/>
              <a:cs typeface="华文新魏"/>
            </a:endParaRPr>
          </a:p>
        </p:txBody>
      </p:sp>
      <p:sp>
        <p:nvSpPr>
          <p:cNvPr id="2" name="标题 1"/>
          <p:cNvSpPr>
            <a:spLocks noGrp="1"/>
          </p:cNvSpPr>
          <p:nvPr>
            <p:ph type="title"/>
          </p:nvPr>
        </p:nvSpPr>
        <p:spPr/>
        <p:txBody>
          <a:bodyPr/>
          <a:lstStyle/>
          <a:p>
            <a:r>
              <a:rPr kumimoji="1" lang="zh-CN" altLang="zh-CN" dirty="0"/>
              <a:t>磁盘块一致性检查</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Tree>
    <p:extLst>
      <p:ext uri="{BB962C8B-B14F-4D97-AF65-F5344CB8AC3E}">
        <p14:creationId xmlns:p14="http://schemas.microsoft.com/office/powerpoint/2010/main" val="233785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文件存储方法</a:t>
            </a:r>
          </a:p>
        </p:txBody>
      </p:sp>
      <p:sp>
        <p:nvSpPr>
          <p:cNvPr id="3" name="内容占位符 2"/>
          <p:cNvSpPr>
            <a:spLocks noGrp="1"/>
          </p:cNvSpPr>
          <p:nvPr>
            <p:ph idx="1"/>
          </p:nvPr>
        </p:nvSpPr>
        <p:spPr>
          <a:xfrm>
            <a:off x="0" y="1340768"/>
            <a:ext cx="9144000" cy="4968552"/>
          </a:xfrm>
        </p:spPr>
        <p:txBody>
          <a:bodyPr/>
          <a:lstStyle/>
          <a:p>
            <a:r>
              <a:rPr kumimoji="1" lang="zh-CN" altLang="en-US" dirty="0">
                <a:latin typeface="华文新魏"/>
                <a:cs typeface="华文新魏"/>
              </a:rPr>
              <a:t>操作系统为用户程序提供的使用文件（流式文件、记录式文件）的技术和手段</a:t>
            </a:r>
          </a:p>
          <a:p>
            <a:pPr lvl="1"/>
            <a:r>
              <a:rPr kumimoji="1" lang="zh-CN" altLang="en-US" dirty="0"/>
              <a:t>顺序存取</a:t>
            </a:r>
            <a:endParaRPr kumimoji="1" lang="en-US" altLang="zh-CN" dirty="0"/>
          </a:p>
          <a:p>
            <a:pPr lvl="2"/>
            <a:r>
              <a:rPr lang="zh-CN" altLang="zh-CN" dirty="0">
                <a:latin typeface="华文新魏"/>
                <a:ea typeface="华文新魏"/>
                <a:cs typeface="华文新魏"/>
              </a:rPr>
              <a:t>设置</a:t>
            </a:r>
            <a:r>
              <a:rPr lang="zh-CN" altLang="zh-CN" dirty="0">
                <a:solidFill>
                  <a:srgbClr val="0432FF"/>
                </a:solidFill>
                <a:latin typeface="华文新魏"/>
                <a:ea typeface="华文新魏"/>
                <a:cs typeface="华文新魏"/>
              </a:rPr>
              <a:t>读</a:t>
            </a:r>
            <a:r>
              <a:rPr lang="zh-CN" altLang="en-US" dirty="0">
                <a:solidFill>
                  <a:srgbClr val="0432FF"/>
                </a:solidFill>
                <a:latin typeface="华文新魏"/>
                <a:ea typeface="华文新魏"/>
                <a:cs typeface="华文新魏"/>
              </a:rPr>
              <a:t>、</a:t>
            </a:r>
            <a:r>
              <a:rPr lang="zh-CN" altLang="zh-CN" dirty="0">
                <a:solidFill>
                  <a:srgbClr val="0432FF"/>
                </a:solidFill>
                <a:latin typeface="华文新魏"/>
                <a:ea typeface="华文新魏"/>
                <a:cs typeface="华文新魏"/>
              </a:rPr>
              <a:t>写</a:t>
            </a:r>
            <a:r>
              <a:rPr lang="zh-CN" altLang="zh-CN" dirty="0">
                <a:latin typeface="华文新魏"/>
                <a:ea typeface="华文新魏"/>
                <a:cs typeface="华文新魏"/>
              </a:rPr>
              <a:t>两个位置指针，指向要读出或写入的字节位置或记录位置</a:t>
            </a:r>
            <a:endParaRPr lang="en-US" altLang="zh-CN" dirty="0">
              <a:latin typeface="华文新魏"/>
              <a:ea typeface="华文新魏"/>
              <a:cs typeface="华文新魏"/>
            </a:endParaRPr>
          </a:p>
          <a:p>
            <a:pPr lvl="2"/>
            <a:r>
              <a:rPr lang="zh-CN" altLang="en-US" dirty="0">
                <a:solidFill>
                  <a:srgbClr val="FF0000"/>
                </a:solidFill>
                <a:latin typeface="华文新魏"/>
                <a:ea typeface="华文新魏"/>
                <a:cs typeface="华文新魏"/>
              </a:rPr>
              <a:t>存取操作在上次操作的基础上进行，自动修改指针</a:t>
            </a:r>
            <a:r>
              <a:rPr lang="zh-CN" altLang="zh-CN" dirty="0">
                <a:solidFill>
                  <a:srgbClr val="FF0000"/>
                </a:solidFill>
                <a:latin typeface="华文新魏"/>
                <a:ea typeface="华文新魏"/>
                <a:cs typeface="华文新魏"/>
              </a:rPr>
              <a:t> </a:t>
            </a:r>
            <a:endParaRPr kumimoji="1" lang="zh-CN" altLang="en-US" dirty="0">
              <a:solidFill>
                <a:srgbClr val="FF0000"/>
              </a:solidFill>
              <a:latin typeface="华文新魏"/>
              <a:ea typeface="华文新魏"/>
              <a:cs typeface="华文新魏"/>
            </a:endParaRPr>
          </a:p>
          <a:p>
            <a:pPr lvl="1"/>
            <a:r>
              <a:rPr kumimoji="1" lang="zh-CN" altLang="en-US" dirty="0"/>
              <a:t>直接存取</a:t>
            </a:r>
            <a:endParaRPr kumimoji="1" lang="en-US" altLang="zh-CN" dirty="0"/>
          </a:p>
          <a:p>
            <a:pPr lvl="2"/>
            <a:r>
              <a:rPr lang="zh-CN" altLang="zh-CN" dirty="0">
                <a:latin typeface="华文新魏"/>
                <a:ea typeface="华文新魏"/>
                <a:cs typeface="华文新魏"/>
              </a:rPr>
              <a:t>文件由顺序编号的</a:t>
            </a:r>
            <a:r>
              <a:rPr lang="zh-CN" altLang="zh-CN" dirty="0">
                <a:solidFill>
                  <a:srgbClr val="0432FF"/>
                </a:solidFill>
                <a:latin typeface="华文新魏"/>
                <a:ea typeface="华文新魏"/>
                <a:cs typeface="华文新魏"/>
              </a:rPr>
              <a:t>等长物理块</a:t>
            </a:r>
            <a:r>
              <a:rPr lang="zh-CN" altLang="zh-CN" dirty="0">
                <a:latin typeface="华文新魏"/>
                <a:ea typeface="华文新魏"/>
                <a:cs typeface="华文新魏"/>
              </a:rPr>
              <a:t>组成，作为定位和存取的最小单位 </a:t>
            </a:r>
            <a:endParaRPr kumimoji="1" lang="en-US" altLang="zh-CN" dirty="0">
              <a:latin typeface="华文新魏"/>
              <a:ea typeface="华文新魏"/>
              <a:cs typeface="华文新魏"/>
            </a:endParaRPr>
          </a:p>
          <a:p>
            <a:pPr lvl="2"/>
            <a:r>
              <a:rPr lang="zh-CN" altLang="zh-CN" dirty="0">
                <a:latin typeface="华文新魏"/>
                <a:ea typeface="华文新魏"/>
                <a:cs typeface="华文新魏"/>
              </a:rPr>
              <a:t>用户向操作系统提供的是</a:t>
            </a:r>
            <a:r>
              <a:rPr lang="zh-CN" altLang="zh-CN" dirty="0">
                <a:solidFill>
                  <a:srgbClr val="0000FF"/>
                </a:solidFill>
                <a:latin typeface="华文新魏"/>
                <a:ea typeface="华文新魏"/>
                <a:cs typeface="华文新魏"/>
              </a:rPr>
              <a:t>相对块号</a:t>
            </a:r>
            <a:r>
              <a:rPr lang="zh-CN" altLang="zh-CN" dirty="0">
                <a:latin typeface="华文新魏"/>
                <a:ea typeface="华文新魏"/>
                <a:cs typeface="华文新魏"/>
              </a:rPr>
              <a:t>，它是相对于文件开始位置的位移量，而</a:t>
            </a:r>
            <a:r>
              <a:rPr lang="zh-CN" altLang="zh-CN" dirty="0">
                <a:solidFill>
                  <a:srgbClr val="0000FF"/>
                </a:solidFill>
                <a:latin typeface="华文新魏"/>
                <a:ea typeface="华文新魏"/>
                <a:cs typeface="华文新魏"/>
              </a:rPr>
              <a:t>绝对块号</a:t>
            </a:r>
            <a:r>
              <a:rPr lang="zh-CN" altLang="zh-CN" dirty="0">
                <a:latin typeface="华文新魏"/>
                <a:ea typeface="华文新魏"/>
                <a:cs typeface="华文新魏"/>
              </a:rPr>
              <a:t>则由系统经换算得到 </a:t>
            </a:r>
            <a:endParaRPr kumimoji="1" lang="en-US" altLang="zh-CN" dirty="0">
              <a:latin typeface="华文新魏"/>
              <a:ea typeface="华文新魏"/>
              <a:cs typeface="华文新魏"/>
            </a:endParaRPr>
          </a:p>
          <a:p>
            <a:pPr lvl="1"/>
            <a:r>
              <a:rPr kumimoji="1" lang="zh-CN" altLang="en-US" dirty="0"/>
              <a:t>索引存取（</a:t>
            </a:r>
            <a:r>
              <a:rPr lang="zh-CN" altLang="zh-CN" dirty="0"/>
              <a:t>基于</a:t>
            </a:r>
            <a:r>
              <a:rPr lang="zh-CN" altLang="zh-CN" dirty="0">
                <a:solidFill>
                  <a:srgbClr val="FF0000"/>
                </a:solidFill>
              </a:rPr>
              <a:t>索引文件</a:t>
            </a:r>
            <a:r>
              <a:rPr lang="zh-CN" altLang="zh-CN" dirty="0"/>
              <a:t>的存取方法</a:t>
            </a:r>
            <a:r>
              <a:rPr kumimoji="1" lang="zh-CN" altLang="en-US" dirty="0"/>
              <a:t>）</a:t>
            </a:r>
            <a:endParaRPr kumimoji="1" lang="en-US" altLang="zh-CN" dirty="0"/>
          </a:p>
          <a:p>
            <a:pPr lvl="3"/>
            <a:r>
              <a:rPr lang="zh-CN" altLang="zh-CN" dirty="0">
                <a:latin typeface="华文新魏"/>
                <a:ea typeface="华文新魏"/>
                <a:cs typeface="华文新魏"/>
              </a:rPr>
              <a:t>文件中的记录</a:t>
            </a:r>
            <a:r>
              <a:rPr lang="zh-CN" altLang="zh-CN" dirty="0">
                <a:solidFill>
                  <a:srgbClr val="FF0000"/>
                </a:solidFill>
                <a:latin typeface="华文新魏"/>
                <a:ea typeface="华文新魏"/>
                <a:cs typeface="华文新魏"/>
              </a:rPr>
              <a:t>不按位置</a:t>
            </a:r>
            <a:r>
              <a:rPr lang="zh-CN" altLang="zh-CN" dirty="0">
                <a:latin typeface="华文新魏"/>
                <a:ea typeface="华文新魏"/>
                <a:cs typeface="华文新魏"/>
              </a:rPr>
              <a:t>而是按其</a:t>
            </a:r>
            <a:r>
              <a:rPr lang="zh-CN" altLang="zh-CN" dirty="0">
                <a:solidFill>
                  <a:srgbClr val="0000FF"/>
                </a:solidFill>
                <a:latin typeface="华文新魏"/>
                <a:ea typeface="华文新魏"/>
                <a:cs typeface="华文新魏"/>
              </a:rPr>
              <a:t>记录名</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记录键</a:t>
            </a:r>
            <a:r>
              <a:rPr lang="zh-CN" altLang="zh-CN" dirty="0">
                <a:solidFill>
                  <a:srgbClr val="FF0000"/>
                </a:solidFill>
                <a:latin typeface="华文新魏"/>
                <a:ea typeface="华文新魏"/>
                <a:cs typeface="华文新魏"/>
              </a:rPr>
              <a:t>来编址</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用户提供记录名或记录键后，先按名搜索，再查找所需记录 </a:t>
            </a:r>
            <a:endParaRPr lang="en-US" altLang="zh-CN" dirty="0">
              <a:latin typeface="华文新魏"/>
              <a:ea typeface="华文新魏"/>
              <a:cs typeface="华文新魏"/>
            </a:endParaRPr>
          </a:p>
          <a:p>
            <a:pPr lvl="3"/>
            <a:r>
              <a:rPr lang="zh-CN" altLang="zh-CN" dirty="0">
                <a:latin typeface="华文新魏"/>
                <a:ea typeface="华文新魏"/>
                <a:cs typeface="华文新魏"/>
              </a:rPr>
              <a:t>采用记录键时应</a:t>
            </a:r>
            <a:r>
              <a:rPr lang="zh-CN" altLang="zh-CN" dirty="0">
                <a:solidFill>
                  <a:srgbClr val="FF0000"/>
                </a:solidFill>
                <a:latin typeface="华文新魏"/>
                <a:ea typeface="华文新魏"/>
                <a:cs typeface="华文新魏"/>
              </a:rPr>
              <a:t>按某种顺序存放 </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除采用按键存取外，</a:t>
            </a:r>
            <a:r>
              <a:rPr lang="zh-CN" altLang="zh-CN" dirty="0">
                <a:solidFill>
                  <a:srgbClr val="FF0000"/>
                </a:solidFill>
                <a:latin typeface="华文新魏"/>
                <a:ea typeface="华文新魏"/>
                <a:cs typeface="华文新魏"/>
              </a:rPr>
              <a:t>也可采用顺序存取或直接存取方法</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信息块的地址都可以通过查找记录键而换算出来 </a:t>
            </a:r>
            <a:endParaRPr kumimoji="1" lang="zh-CN" altLang="en-US" dirty="0">
              <a:latin typeface="华文新魏"/>
              <a:ea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241171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文件系统一致性检查</a:t>
            </a:r>
            <a:endParaRPr kumimoji="1" lang="zh-CN" altLang="en-US" dirty="0"/>
          </a:p>
        </p:txBody>
      </p:sp>
      <p:sp>
        <p:nvSpPr>
          <p:cNvPr id="3" name="内容占位符 2"/>
          <p:cNvSpPr>
            <a:spLocks noGrp="1"/>
          </p:cNvSpPr>
          <p:nvPr>
            <p:ph idx="1"/>
          </p:nvPr>
        </p:nvSpPr>
        <p:spPr>
          <a:xfrm>
            <a:off x="179512" y="1340768"/>
            <a:ext cx="8856984" cy="5087416"/>
          </a:xfrm>
        </p:spPr>
        <p:txBody>
          <a:bodyPr/>
          <a:lstStyle/>
          <a:p>
            <a:r>
              <a:rPr lang="zh-CN" altLang="en-US" dirty="0">
                <a:latin typeface="华文新魏" charset="0"/>
                <a:ea typeface="华文新魏" charset="0"/>
                <a:cs typeface="华文新魏" charset="0"/>
              </a:rPr>
              <a:t>文件创建过程</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分配</a:t>
            </a:r>
            <a:r>
              <a:rPr lang="en-US" altLang="zh-CN" dirty="0" err="1">
                <a:solidFill>
                  <a:srgbClr val="FF0000"/>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存入磁盘</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区</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建立目录项</a:t>
            </a:r>
            <a:r>
              <a:rPr lang="zh-CN" altLang="en-US" dirty="0">
                <a:latin typeface="华文新魏" charset="0"/>
                <a:ea typeface="华文新魏" charset="0"/>
                <a:cs typeface="华文新魏" charset="0"/>
              </a:rPr>
              <a:t>，记录</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号和文件名，支持按名查找</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检查原理：</a:t>
            </a:r>
            <a:r>
              <a:rPr lang="zh-CN" altLang="zh-CN" dirty="0">
                <a:latin typeface="华文新魏" charset="0"/>
                <a:ea typeface="华文新魏" charset="0"/>
                <a:cs typeface="华文新魏" charset="0"/>
              </a:rPr>
              <a:t>检查文件</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中的</a:t>
            </a:r>
            <a:r>
              <a:rPr lang="zh-CN" altLang="zh-CN" dirty="0">
                <a:solidFill>
                  <a:srgbClr val="0000FF"/>
                </a:solidFill>
                <a:latin typeface="华文新魏" charset="0"/>
                <a:ea typeface="华文新魏" charset="0"/>
                <a:cs typeface="华文新魏" charset="0"/>
              </a:rPr>
              <a:t>链接数</a:t>
            </a:r>
            <a:r>
              <a:rPr lang="en-US" altLang="zh-CN" dirty="0" err="1">
                <a:solidFill>
                  <a:srgbClr val="008000"/>
                </a:solidFill>
                <a:latin typeface="华文新魏" charset="0"/>
                <a:ea typeface="华文新魏" charset="0"/>
                <a:cs typeface="华文新魏" charset="0"/>
              </a:rPr>
              <a:t>i_nlink</a:t>
            </a:r>
            <a:r>
              <a:rPr lang="zh-CN" altLang="zh-CN" dirty="0">
                <a:latin typeface="华文新魏" charset="0"/>
                <a:ea typeface="华文新魏" charset="0"/>
                <a:cs typeface="华文新魏" charset="0"/>
              </a:rPr>
              <a:t>与其出现在文件系统中</a:t>
            </a:r>
            <a:r>
              <a:rPr lang="zh-CN" altLang="zh-CN" dirty="0">
                <a:solidFill>
                  <a:srgbClr val="0000FF"/>
                </a:solidFill>
                <a:latin typeface="华文新魏" charset="0"/>
                <a:ea typeface="华文新魏" charset="0"/>
                <a:cs typeface="华文新魏" charset="0"/>
              </a:rPr>
              <a:t>不同位置的次数</a:t>
            </a:r>
            <a:r>
              <a:rPr lang="zh-CN" altLang="zh-CN" dirty="0">
                <a:latin typeface="华文新魏" charset="0"/>
                <a:ea typeface="华文新魏" charset="0"/>
                <a:cs typeface="华文新魏" charset="0"/>
              </a:rPr>
              <a:t>是否一致</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具体做法</a:t>
            </a:r>
            <a:endParaRPr lang="en-US" altLang="zh-CN" dirty="0">
              <a:latin typeface="华文新魏" charset="0"/>
              <a:ea typeface="华文新魏" charset="0"/>
              <a:cs typeface="华文新魏" charset="0"/>
            </a:endParaRPr>
          </a:p>
          <a:p>
            <a:pPr lvl="1"/>
            <a:r>
              <a:rPr lang="zh-CN" altLang="zh-CN" dirty="0">
                <a:solidFill>
                  <a:srgbClr val="FF0000"/>
                </a:solidFill>
                <a:latin typeface="华文新魏" charset="0"/>
                <a:ea typeface="华文新魏" charset="0"/>
                <a:cs typeface="华文新魏" charset="0"/>
              </a:rPr>
              <a:t>查看目录系统</a:t>
            </a:r>
            <a:r>
              <a:rPr lang="zh-CN" altLang="zh-CN" dirty="0">
                <a:latin typeface="华文新魏" charset="0"/>
                <a:ea typeface="华文新魏" charset="0"/>
                <a:cs typeface="华文新魏" charset="0"/>
              </a:rPr>
              <a:t>，为每个文件</a:t>
            </a: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inode</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建立</a:t>
            </a:r>
            <a:r>
              <a:rPr lang="zh-CN" altLang="zh-CN" dirty="0">
                <a:solidFill>
                  <a:srgbClr val="0000FF"/>
                </a:solidFill>
                <a:latin typeface="华文新魏" charset="0"/>
                <a:ea typeface="华文新魏" charset="0"/>
                <a:cs typeface="华文新魏" charset="0"/>
              </a:rPr>
              <a:t>一个计数器</a:t>
            </a:r>
            <a:endParaRPr lang="en-US" altLang="zh-CN" dirty="0">
              <a:solidFill>
                <a:srgbClr val="0000FF"/>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从根目录开始，沿目录树依次向下查找</a:t>
            </a:r>
            <a:endParaRPr lang="en-US" altLang="zh-CN" dirty="0">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对于每个目录中的每个文件，其</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的计数器值加</a:t>
            </a:r>
            <a:r>
              <a:rPr lang="en-US" altLang="zh-CN" dirty="0">
                <a:latin typeface="华文新魏" charset="0"/>
                <a:ea typeface="华文新魏" charset="0"/>
                <a:cs typeface="华文新魏" charset="0"/>
              </a:rPr>
              <a:t>1</a:t>
            </a:r>
          </a:p>
          <a:p>
            <a:pPr lvl="2"/>
            <a:r>
              <a:rPr lang="zh-CN" altLang="zh-CN" dirty="0">
                <a:latin typeface="华文新魏" charset="0"/>
                <a:ea typeface="华文新魏" charset="0"/>
                <a:cs typeface="华文新魏" charset="0"/>
              </a:rPr>
              <a:t>检查结束后，获得每个</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计数器的值</a:t>
            </a:r>
            <a:endParaRPr lang="en-US" altLang="zh-CN" dirty="0">
              <a:solidFill>
                <a:srgbClr val="0000FF"/>
              </a:solidFill>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表明该文件包含在多少个目录中</a:t>
            </a:r>
            <a:endParaRPr lang="en-US" altLang="zh-CN" dirty="0">
              <a:latin typeface="华文新魏" charset="0"/>
              <a:ea typeface="华文新魏" charset="0"/>
              <a:cs typeface="华文新魏" charset="0"/>
            </a:endParaRPr>
          </a:p>
          <a:p>
            <a:pPr lvl="1"/>
            <a:r>
              <a:rPr lang="zh-CN" altLang="zh-CN" dirty="0">
                <a:solidFill>
                  <a:srgbClr val="FF0000"/>
                </a:solidFill>
                <a:latin typeface="华文新魏" charset="0"/>
                <a:ea typeface="华文新魏" charset="0"/>
                <a:cs typeface="华文新魏" charset="0"/>
              </a:rPr>
              <a:t>比较</a:t>
            </a:r>
            <a:r>
              <a:rPr lang="zh-CN" altLang="zh-CN" dirty="0">
                <a:latin typeface="华文新魏" charset="0"/>
                <a:ea typeface="华文新魏" charset="0"/>
                <a:cs typeface="华文新魏" charset="0"/>
              </a:rPr>
              <a:t>计数器的值与</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中的链接数</a:t>
            </a:r>
            <a:r>
              <a:rPr lang="en-US" altLang="zh-CN" dirty="0" err="1">
                <a:solidFill>
                  <a:srgbClr val="008000"/>
                </a:solidFill>
                <a:latin typeface="华文新魏" charset="0"/>
                <a:ea typeface="华文新魏" charset="0"/>
                <a:cs typeface="华文新魏" charset="0"/>
              </a:rPr>
              <a:t>i_nlink</a:t>
            </a:r>
            <a:r>
              <a:rPr lang="zh-CN" altLang="en-US" dirty="0">
                <a:latin typeface="华文新魏" charset="0"/>
                <a:ea typeface="华文新魏" charset="0"/>
                <a:cs typeface="华文新魏" charset="0"/>
              </a:rPr>
              <a:t>的值</a:t>
            </a:r>
            <a:endParaRPr lang="en-US" altLang="zh-CN" dirty="0">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如果两个值相同，说明文件系统保持了一致性</a:t>
            </a:r>
            <a:endParaRPr lang="en-US" altLang="zh-CN" dirty="0">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否则，出现两种错误，即</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的链接数</a:t>
            </a:r>
            <a:r>
              <a:rPr lang="en-US" altLang="zh-CN" dirty="0" err="1">
                <a:solidFill>
                  <a:srgbClr val="008000"/>
                </a:solidFill>
                <a:latin typeface="华文新魏" charset="0"/>
                <a:ea typeface="华文新魏" charset="0"/>
                <a:cs typeface="华文新魏" charset="0"/>
              </a:rPr>
              <a:t>i_nlink</a:t>
            </a:r>
            <a:r>
              <a:rPr lang="zh-CN" altLang="zh-CN" dirty="0">
                <a:latin typeface="华文新魏" charset="0"/>
                <a:ea typeface="华文新魏" charset="0"/>
                <a:cs typeface="华文新魏" charset="0"/>
              </a:rPr>
              <a:t>太大或太小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Tree>
    <p:extLst>
      <p:ext uri="{BB962C8B-B14F-4D97-AF65-F5344CB8AC3E}">
        <p14:creationId xmlns:p14="http://schemas.microsoft.com/office/powerpoint/2010/main" val="412290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文件系统一致性检查</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文件系统不一致处理方法</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情形</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中链接计数</a:t>
            </a:r>
            <a:r>
              <a:rPr lang="en-US" altLang="zh-CN" dirty="0" err="1">
                <a:solidFill>
                  <a:srgbClr val="008000"/>
                </a:solidFill>
                <a:latin typeface="华文新魏" charset="0"/>
                <a:ea typeface="华文新魏" charset="0"/>
                <a:cs typeface="华文新魏" charset="0"/>
              </a:rPr>
              <a:t>i_nlink</a:t>
            </a:r>
            <a:r>
              <a:rPr lang="zh-CN" altLang="zh-CN" dirty="0">
                <a:solidFill>
                  <a:srgbClr val="FF0000"/>
                </a:solidFill>
                <a:latin typeface="华文新魏" charset="0"/>
                <a:ea typeface="华文新魏" charset="0"/>
                <a:cs typeface="华文新魏" charset="0"/>
              </a:rPr>
              <a:t>大于</a:t>
            </a:r>
            <a:r>
              <a:rPr lang="zh-CN" altLang="zh-CN" dirty="0">
                <a:latin typeface="华文新魏" charset="0"/>
                <a:ea typeface="华文新魏" charset="0"/>
                <a:cs typeface="华文新魏" charset="0"/>
              </a:rPr>
              <a:t>目录项数</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问题</a:t>
            </a:r>
            <a:r>
              <a:rPr lang="zh-CN" altLang="zh-CN" dirty="0">
                <a:latin typeface="华文新魏" charset="0"/>
                <a:ea typeface="华文新魏" charset="0"/>
                <a:cs typeface="华文新魏" charset="0"/>
              </a:rPr>
              <a:t>：导致</a:t>
            </a:r>
            <a:r>
              <a:rPr lang="zh-CN" altLang="zh-CN" dirty="0">
                <a:solidFill>
                  <a:srgbClr val="FF0000"/>
                </a:solidFill>
                <a:latin typeface="华文新魏" charset="0"/>
                <a:ea typeface="华文新魏" charset="0"/>
                <a:cs typeface="华文新魏" charset="0"/>
              </a:rPr>
              <a:t>无法释放</a:t>
            </a:r>
            <a:r>
              <a:rPr lang="en-US" altLang="zh-CN" dirty="0" err="1">
                <a:solidFill>
                  <a:srgbClr val="FF0000"/>
                </a:solidFill>
                <a:latin typeface="华文新魏" charset="0"/>
                <a:ea typeface="华文新魏" charset="0"/>
                <a:cs typeface="华文新魏" charset="0"/>
              </a:rPr>
              <a:t>inode</a:t>
            </a:r>
            <a:endParaRPr lang="en-US" altLang="zh-CN" dirty="0">
              <a:solidFill>
                <a:srgbClr val="FF0000"/>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解决办法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把</a:t>
            </a:r>
            <a:r>
              <a:rPr lang="en-US" altLang="zh-CN" dirty="0" err="1">
                <a:solidFill>
                  <a:srgbClr val="008000"/>
                </a:solidFill>
                <a:latin typeface="华文新魏" charset="0"/>
                <a:ea typeface="华文新魏" charset="0"/>
                <a:cs typeface="华文新魏" charset="0"/>
              </a:rPr>
              <a:t>i_nlink</a:t>
            </a:r>
            <a:r>
              <a:rPr lang="zh-CN" altLang="zh-CN" dirty="0">
                <a:latin typeface="华文新魏" charset="0"/>
                <a:ea typeface="华文新魏" charset="0"/>
                <a:cs typeface="华文新魏" charset="0"/>
              </a:rPr>
              <a:t>减少并改为正确值</a:t>
            </a:r>
            <a:endParaRPr lang="en-US" altLang="zh-CN" dirty="0">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如正确值为</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，则应删除该文件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情形</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中的链接计数</a:t>
            </a:r>
            <a:r>
              <a:rPr lang="en-US" altLang="zh-CN" dirty="0" err="1">
                <a:solidFill>
                  <a:srgbClr val="008000"/>
                </a:solidFill>
                <a:latin typeface="华文新魏" charset="0"/>
                <a:ea typeface="华文新魏" charset="0"/>
                <a:cs typeface="华文新魏" charset="0"/>
              </a:rPr>
              <a:t>i_nlink</a:t>
            </a:r>
            <a:r>
              <a:rPr lang="zh-CN" altLang="zh-CN" dirty="0">
                <a:solidFill>
                  <a:srgbClr val="FF0000"/>
                </a:solidFill>
                <a:latin typeface="华文新魏" charset="0"/>
                <a:ea typeface="华文新魏" charset="0"/>
                <a:cs typeface="华文新魏" charset="0"/>
              </a:rPr>
              <a:t>小于</a:t>
            </a:r>
            <a:r>
              <a:rPr lang="zh-CN" altLang="zh-CN" dirty="0">
                <a:latin typeface="华文新魏" charset="0"/>
                <a:ea typeface="华文新魏" charset="0"/>
                <a:cs typeface="华文新魏" charset="0"/>
              </a:rPr>
              <a:t>目录项数</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问题</a:t>
            </a:r>
            <a:r>
              <a:rPr lang="zh-CN" altLang="zh-CN" dirty="0">
                <a:latin typeface="华文新魏" charset="0"/>
                <a:ea typeface="华文新魏" charset="0"/>
                <a:cs typeface="华文新魏" charset="0"/>
              </a:rPr>
              <a:t>：在删除文件过程中会导致</a:t>
            </a:r>
            <a:r>
              <a:rPr lang="en-US" altLang="zh-CN" dirty="0" err="1">
                <a:solidFill>
                  <a:srgbClr val="FF0000"/>
                </a:solidFill>
                <a:latin typeface="华文新魏" charset="0"/>
                <a:ea typeface="华文新魏" charset="0"/>
                <a:cs typeface="华文新魏" charset="0"/>
              </a:rPr>
              <a:t>inode</a:t>
            </a:r>
            <a:r>
              <a:rPr lang="zh-CN" altLang="zh-CN" dirty="0">
                <a:solidFill>
                  <a:srgbClr val="FF0000"/>
                </a:solidFill>
                <a:latin typeface="华文新魏" charset="0"/>
                <a:ea typeface="华文新魏" charset="0"/>
                <a:cs typeface="华文新魏" charset="0"/>
              </a:rPr>
              <a:t>提前释放</a:t>
            </a:r>
            <a:r>
              <a:rPr lang="zh-CN" altLang="zh-CN" dirty="0">
                <a:latin typeface="华文新魏" charset="0"/>
                <a:ea typeface="华文新魏" charset="0"/>
                <a:cs typeface="华文新魏" charset="0"/>
              </a:rPr>
              <a:t>，使得文件系统中还</a:t>
            </a:r>
            <a:r>
              <a:rPr lang="zh-CN" altLang="zh-CN" dirty="0">
                <a:solidFill>
                  <a:srgbClr val="FF0000"/>
                </a:solidFill>
                <a:latin typeface="华文新魏" charset="0"/>
                <a:ea typeface="华文新魏" charset="0"/>
                <a:cs typeface="华文新魏" charset="0"/>
              </a:rPr>
              <a:t>有一个目录指向不可用的</a:t>
            </a:r>
            <a:r>
              <a:rPr lang="en-US" altLang="zh-CN" dirty="0" err="1">
                <a:solidFill>
                  <a:srgbClr val="FF0000"/>
                </a:solidFill>
                <a:latin typeface="华文新魏" charset="0"/>
                <a:ea typeface="华文新魏" charset="0"/>
                <a:cs typeface="华文新魏" charset="0"/>
              </a:rPr>
              <a:t>inode</a:t>
            </a:r>
            <a:endParaRPr lang="en-US" altLang="zh-CN" dirty="0">
              <a:solidFill>
                <a:srgbClr val="FF0000"/>
              </a:solidFill>
              <a:latin typeface="华文新魏" charset="0"/>
              <a:ea typeface="华文新魏" charset="0"/>
              <a:cs typeface="华文新魏" charset="0"/>
            </a:endParaRPr>
          </a:p>
          <a:p>
            <a:pPr lvl="3"/>
            <a:r>
              <a:rPr lang="zh-CN" altLang="zh-CN" dirty="0">
                <a:latin typeface="华文新魏" charset="0"/>
                <a:ea typeface="华文新魏" charset="0"/>
                <a:cs typeface="华文新魏" charset="0"/>
              </a:rPr>
              <a:t>如果该</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又分配给其他文件，将会造成严重后果</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解决方法：</a:t>
            </a:r>
            <a:r>
              <a:rPr lang="zh-CN" altLang="zh-CN" dirty="0">
                <a:latin typeface="华文新魏" charset="0"/>
                <a:ea typeface="华文新魏" charset="0"/>
                <a:cs typeface="华文新魏" charset="0"/>
              </a:rPr>
              <a:t>把</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的链接计数</a:t>
            </a:r>
            <a:r>
              <a:rPr lang="zh-CN" altLang="en-US" dirty="0">
                <a:latin typeface="华文新魏" charset="0"/>
                <a:ea typeface="华文新魏" charset="0"/>
                <a:cs typeface="华文新魏" charset="0"/>
              </a:rPr>
              <a:t>修改</a:t>
            </a:r>
            <a:r>
              <a:rPr lang="zh-CN" altLang="zh-CN" dirty="0">
                <a:latin typeface="华文新魏" charset="0"/>
                <a:ea typeface="华文新魏" charset="0"/>
                <a:cs typeface="华文新魏" charset="0"/>
              </a:rPr>
              <a:t>改为等于实际的目录项</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Tree>
    <p:extLst>
      <p:ext uri="{BB962C8B-B14F-4D97-AF65-F5344CB8AC3E}">
        <p14:creationId xmlns:p14="http://schemas.microsoft.com/office/powerpoint/2010/main" val="3846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虚拟文件系统</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背景</a:t>
            </a:r>
            <a:r>
              <a:rPr lang="zh-CN" altLang="zh-CN" dirty="0">
                <a:latin typeface="华文新魏"/>
                <a:cs typeface="华文新魏"/>
              </a:rPr>
              <a:t>：</a:t>
            </a:r>
            <a:r>
              <a:rPr lang="zh-CN" altLang="en-US" dirty="0">
                <a:solidFill>
                  <a:srgbClr val="FF0000"/>
                </a:solidFill>
                <a:latin typeface="华文新魏"/>
                <a:cs typeface="华文新魏"/>
              </a:rPr>
              <a:t>多种文件系统的集成支持</a:t>
            </a:r>
          </a:p>
          <a:p>
            <a:pPr eaLnBrk="1" hangingPunct="1"/>
            <a:r>
              <a:rPr lang="zh-CN" altLang="en-US" dirty="0">
                <a:latin typeface="华文新魏"/>
                <a:cs typeface="华文新魏"/>
              </a:rPr>
              <a:t>目标：</a:t>
            </a:r>
            <a:r>
              <a:rPr lang="zh-CN" altLang="zh-CN" dirty="0">
                <a:latin typeface="华文新魏"/>
                <a:cs typeface="华文新魏"/>
              </a:rPr>
              <a:t>把多种具体文件系统纳入统一框架</a:t>
            </a:r>
            <a:endParaRPr lang="en-US" altLang="zh-CN" dirty="0">
              <a:latin typeface="华文新魏"/>
              <a:cs typeface="华文新魏"/>
            </a:endParaRPr>
          </a:p>
          <a:p>
            <a:pPr lvl="1" eaLnBrk="1" hangingPunct="1"/>
            <a:r>
              <a:rPr lang="zh-CN" altLang="zh-CN" dirty="0">
                <a:solidFill>
                  <a:srgbClr val="FF0000"/>
                </a:solidFill>
              </a:rPr>
              <a:t>不同磁盘分区可包含不同具体文件系统</a:t>
            </a:r>
            <a:r>
              <a:rPr lang="zh-CN" altLang="zh-CN" dirty="0"/>
              <a:t>，对它们的使用和传统的单一文件系统并无区别</a:t>
            </a:r>
            <a:endParaRPr lang="en-US" altLang="zh-CN" dirty="0"/>
          </a:p>
          <a:p>
            <a:pPr lvl="1" eaLnBrk="1" hangingPunct="1"/>
            <a:r>
              <a:rPr lang="zh-CN" altLang="zh-CN" dirty="0"/>
              <a:t>用户可通过</a:t>
            </a:r>
            <a:r>
              <a:rPr lang="zh-CN" altLang="zh-CN" dirty="0">
                <a:solidFill>
                  <a:srgbClr val="FF0000"/>
                </a:solidFill>
              </a:rPr>
              <a:t>同一组系统调用</a:t>
            </a:r>
            <a:r>
              <a:rPr lang="zh-CN" altLang="zh-CN" dirty="0"/>
              <a:t>对不同的文件系统及文件进行操作</a:t>
            </a:r>
            <a:endParaRPr lang="en-US" altLang="zh-CN" dirty="0"/>
          </a:p>
          <a:p>
            <a:pPr lvl="2" eaLnBrk="1" hangingPunct="1"/>
            <a:r>
              <a:rPr lang="zh-CN" altLang="zh-CN" dirty="0">
                <a:latin typeface="华文新魏"/>
                <a:ea typeface="华文新魏"/>
                <a:cs typeface="华文新魏"/>
              </a:rPr>
              <a:t>系统调用</a:t>
            </a:r>
            <a:r>
              <a:rPr lang="zh-CN" altLang="zh-CN" dirty="0">
                <a:solidFill>
                  <a:srgbClr val="FF0000"/>
                </a:solidFill>
                <a:latin typeface="华文新魏"/>
                <a:ea typeface="华文新魏"/>
                <a:cs typeface="华文新魏"/>
              </a:rPr>
              <a:t>可以跨物理介质和跨文件系统</a:t>
            </a:r>
            <a:r>
              <a:rPr lang="zh-CN" altLang="zh-CN" dirty="0">
                <a:latin typeface="华文新魏"/>
                <a:ea typeface="华文新魏"/>
                <a:cs typeface="华文新魏"/>
              </a:rPr>
              <a:t>执行，如</a:t>
            </a:r>
            <a:endParaRPr lang="en-US" altLang="zh-CN" dirty="0">
              <a:latin typeface="华文新魏"/>
              <a:ea typeface="华文新魏"/>
              <a:cs typeface="华文新魏"/>
            </a:endParaRPr>
          </a:p>
          <a:p>
            <a:pPr lvl="3" eaLnBrk="1" hangingPunct="1"/>
            <a:r>
              <a:rPr lang="zh-CN" altLang="zh-CN" dirty="0">
                <a:latin typeface="华文新魏"/>
                <a:ea typeface="华文新魏"/>
                <a:cs typeface="华文新魏"/>
              </a:rPr>
              <a:t>从一个文件系统复制或移动数据到另一个文件系统中，即提供对不同文件系统透明的相互访问</a:t>
            </a:r>
            <a:endParaRPr lang="en-US" altLang="zh-CN" dirty="0">
              <a:latin typeface="华文新魏"/>
              <a:ea typeface="华文新魏"/>
              <a:cs typeface="华文新魏"/>
            </a:endParaRPr>
          </a:p>
          <a:p>
            <a:pPr lvl="1" eaLnBrk="1" hangingPunct="1"/>
            <a:r>
              <a:rPr lang="zh-CN" altLang="zh-CN" dirty="0">
                <a:solidFill>
                  <a:srgbClr val="FF0000"/>
                </a:solidFill>
              </a:rPr>
              <a:t>对网络共享文件</a:t>
            </a:r>
            <a:r>
              <a:rPr lang="zh-CN" altLang="zh-CN" dirty="0"/>
              <a:t>提供完全的支持，访问远程节点上的文件应该与访问本地节点文件是一样的 </a:t>
            </a:r>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Tree>
    <p:extLst>
      <p:ext uri="{BB962C8B-B14F-4D97-AF65-F5344CB8AC3E}">
        <p14:creationId xmlns:p14="http://schemas.microsoft.com/office/powerpoint/2010/main" val="323846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虚拟文件系统设计思想</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虚拟文件系统</a:t>
            </a:r>
            <a:r>
              <a:rPr lang="en-US" altLang="zh-CN" dirty="0">
                <a:latin typeface="华文新魏"/>
                <a:cs typeface="华文新魏"/>
              </a:rPr>
              <a:t>VFS</a:t>
            </a:r>
            <a:r>
              <a:rPr lang="zh-CN" altLang="zh-CN" dirty="0">
                <a:latin typeface="华文新魏"/>
                <a:cs typeface="华文新魏"/>
              </a:rPr>
              <a:t>是内核的一个子系统</a:t>
            </a:r>
            <a:endParaRPr lang="en-US" altLang="zh-CN" dirty="0">
              <a:latin typeface="华文新魏"/>
              <a:cs typeface="华文新魏"/>
            </a:endParaRPr>
          </a:p>
          <a:p>
            <a:pPr lvl="1"/>
            <a:r>
              <a:rPr lang="zh-CN" altLang="zh-CN" dirty="0"/>
              <a:t>提供一个通用文件系统模型</a:t>
            </a:r>
            <a:endParaRPr lang="en-US" altLang="zh-CN" dirty="0"/>
          </a:p>
          <a:p>
            <a:pPr lvl="1"/>
            <a:r>
              <a:rPr lang="zh-CN" altLang="zh-CN" dirty="0"/>
              <a:t>概括所能见到的具体文件系统的常用功能和行为</a:t>
            </a:r>
            <a:endParaRPr lang="en-US" altLang="zh-CN" dirty="0"/>
          </a:p>
          <a:p>
            <a:pPr lvl="1"/>
            <a:r>
              <a:rPr lang="zh-CN" altLang="zh-CN" dirty="0"/>
              <a:t>处理一切与底层设备管理相关的细节，为应用程序提供标准接口（文件系统</a:t>
            </a:r>
            <a:r>
              <a:rPr lang="en-US" altLang="zh-CN" dirty="0"/>
              <a:t>API</a:t>
            </a:r>
            <a:r>
              <a:rPr lang="zh-CN" altLang="zh-CN" dirty="0"/>
              <a:t>）</a:t>
            </a:r>
            <a:endParaRPr lang="en-US" altLang="zh-CN" dirty="0"/>
          </a:p>
          <a:p>
            <a:pPr lvl="1"/>
            <a:r>
              <a:rPr lang="zh-CN" altLang="zh-CN" dirty="0"/>
              <a:t>各</a:t>
            </a:r>
            <a:r>
              <a:rPr lang="zh-CN" altLang="en-US" dirty="0"/>
              <a:t>具体</a:t>
            </a:r>
            <a:r>
              <a:rPr lang="zh-CN" altLang="zh-CN" dirty="0"/>
              <a:t>文件系统不但依赖于</a:t>
            </a:r>
            <a:r>
              <a:rPr lang="en-US" altLang="zh-CN" dirty="0"/>
              <a:t>VFS</a:t>
            </a:r>
            <a:r>
              <a:rPr lang="zh-CN" altLang="zh-CN" dirty="0"/>
              <a:t>共存，也依靠</a:t>
            </a:r>
            <a:r>
              <a:rPr lang="en-US" altLang="zh-CN" dirty="0"/>
              <a:t>VFS</a:t>
            </a:r>
            <a:r>
              <a:rPr lang="zh-CN" altLang="zh-CN" dirty="0"/>
              <a:t>协同工作</a:t>
            </a:r>
            <a:endParaRPr lang="en-US" altLang="zh-CN" dirty="0"/>
          </a:p>
          <a:p>
            <a:r>
              <a:rPr lang="zh-CN" altLang="en-US" dirty="0">
                <a:latin typeface="华文新魏"/>
                <a:cs typeface="华文新魏"/>
              </a:rPr>
              <a:t>虚拟文件系统设计要点</a:t>
            </a:r>
            <a:endParaRPr lang="en-US" altLang="zh-CN" dirty="0">
              <a:latin typeface="华文新魏"/>
              <a:cs typeface="华文新魏"/>
            </a:endParaRPr>
          </a:p>
          <a:p>
            <a:pPr lvl="1"/>
            <a:r>
              <a:rPr lang="zh-CN" altLang="zh-CN" dirty="0">
                <a:solidFill>
                  <a:srgbClr val="0000FF"/>
                </a:solidFill>
              </a:rPr>
              <a:t>应用层</a:t>
            </a:r>
            <a:endParaRPr lang="en-US" altLang="zh-CN" dirty="0">
              <a:solidFill>
                <a:srgbClr val="0000FF"/>
              </a:solidFill>
            </a:endParaRPr>
          </a:p>
          <a:p>
            <a:pPr lvl="2"/>
            <a:r>
              <a:rPr lang="zh-CN" altLang="en-US" dirty="0">
                <a:latin typeface="华文新魏"/>
                <a:ea typeface="华文新魏"/>
                <a:cs typeface="华文新魏"/>
              </a:rPr>
              <a:t>提供标准系统调用来操作文件</a:t>
            </a:r>
            <a:endParaRPr lang="en-US" altLang="zh-CN" dirty="0">
              <a:latin typeface="华文新魏"/>
              <a:ea typeface="华文新魏"/>
              <a:cs typeface="华文新魏"/>
            </a:endParaRPr>
          </a:p>
          <a:p>
            <a:pPr lvl="1"/>
            <a:r>
              <a:rPr lang="zh-CN" altLang="zh-CN" dirty="0"/>
              <a:t> </a:t>
            </a:r>
            <a:r>
              <a:rPr lang="zh-CN" altLang="zh-CN" dirty="0">
                <a:solidFill>
                  <a:srgbClr val="0000FF"/>
                </a:solidFill>
              </a:rPr>
              <a:t>虚拟层</a:t>
            </a:r>
            <a:endParaRPr lang="en-US" altLang="zh-CN" dirty="0">
              <a:solidFill>
                <a:srgbClr val="0000FF"/>
              </a:solidFill>
            </a:endParaRPr>
          </a:p>
          <a:p>
            <a:pPr lvl="2"/>
            <a:r>
              <a:rPr lang="zh-CN" altLang="en-US" dirty="0">
                <a:latin typeface="华文新魏"/>
                <a:ea typeface="华文新魏"/>
                <a:cs typeface="华文新魏"/>
              </a:rPr>
              <a:t>对文件共性抽象描述，形成与具体文件系统无关的虚拟层，</a:t>
            </a:r>
            <a:r>
              <a:rPr lang="zh-CN" altLang="zh-CN" dirty="0">
                <a:latin typeface="华文新魏"/>
                <a:ea typeface="华文新魏"/>
                <a:cs typeface="华文新魏"/>
              </a:rPr>
              <a:t>并在其上定义用户的一致性接口 </a:t>
            </a:r>
            <a:endParaRPr lang="en-US" altLang="zh-CN" dirty="0">
              <a:latin typeface="华文新魏"/>
              <a:ea typeface="华文新魏"/>
              <a:cs typeface="华文新魏"/>
            </a:endParaRPr>
          </a:p>
          <a:p>
            <a:pPr lvl="1"/>
            <a:r>
              <a:rPr lang="zh-CN" altLang="zh-CN" dirty="0">
                <a:solidFill>
                  <a:srgbClr val="0000FF"/>
                </a:solidFill>
              </a:rPr>
              <a:t>实现层</a:t>
            </a:r>
            <a:endParaRPr lang="en-US" altLang="zh-CN" dirty="0">
              <a:solidFill>
                <a:srgbClr val="0000FF"/>
              </a:solidFill>
            </a:endParaRPr>
          </a:p>
          <a:p>
            <a:pPr lvl="2"/>
            <a:r>
              <a:rPr lang="zh-CN" altLang="zh-CN" dirty="0">
                <a:latin typeface="华文新魏"/>
                <a:ea typeface="华文新魏"/>
                <a:cs typeface="华文新魏"/>
              </a:rPr>
              <a:t>使用切换技术</a:t>
            </a:r>
            <a:r>
              <a:rPr lang="zh-CN" altLang="en-US" dirty="0">
                <a:latin typeface="华文新魏"/>
                <a:ea typeface="华文新魏"/>
                <a:cs typeface="华文新魏"/>
              </a:rPr>
              <a:t>转接</a:t>
            </a:r>
            <a:r>
              <a:rPr lang="zh-CN" altLang="zh-CN" dirty="0">
                <a:latin typeface="华文新魏"/>
                <a:ea typeface="华文新魏"/>
                <a:cs typeface="华文新魏"/>
              </a:rPr>
              <a:t>具体文件系统，实现各文件系统的操作细节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Tree>
    <p:extLst>
      <p:ext uri="{BB962C8B-B14F-4D97-AF65-F5344CB8AC3E}">
        <p14:creationId xmlns:p14="http://schemas.microsoft.com/office/powerpoint/2010/main" val="184398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虚拟文件系统</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VFS</a:t>
            </a:r>
            <a:r>
              <a:rPr lang="zh-CN" altLang="en-US" dirty="0">
                <a:latin typeface="华文新魏" charset="0"/>
                <a:ea typeface="华文新魏" charset="0"/>
                <a:cs typeface="华文新魏" charset="0"/>
              </a:rPr>
              <a:t>实质上是一种</a:t>
            </a:r>
            <a:r>
              <a:rPr lang="zh-CN" altLang="en-US" dirty="0">
                <a:solidFill>
                  <a:srgbClr val="FF0000"/>
                </a:solidFill>
                <a:latin typeface="华文新魏" charset="0"/>
                <a:ea typeface="华文新魏" charset="0"/>
                <a:cs typeface="华文新魏" charset="0"/>
              </a:rPr>
              <a:t>存在于内存中</a:t>
            </a:r>
            <a:r>
              <a:rPr lang="zh-CN" altLang="en-US" dirty="0">
                <a:latin typeface="华文新魏" charset="0"/>
                <a:ea typeface="华文新魏" charset="0"/>
                <a:cs typeface="华文新魏" charset="0"/>
              </a:rPr>
              <a:t>的，支持多种类型具体文件系统的</a:t>
            </a:r>
            <a:r>
              <a:rPr lang="zh-CN" altLang="en-US" dirty="0">
                <a:solidFill>
                  <a:srgbClr val="FF0000"/>
                </a:solidFill>
                <a:latin typeface="华文新魏" charset="0"/>
                <a:ea typeface="华文新魏" charset="0"/>
                <a:cs typeface="华文新魏" charset="0"/>
              </a:rPr>
              <a:t>运行环境</a:t>
            </a:r>
            <a:r>
              <a:rPr lang="zh-CN" altLang="en-US" dirty="0">
                <a:latin typeface="华文新魏" charset="0"/>
                <a:ea typeface="华文新魏" charset="0"/>
                <a:cs typeface="华文新魏" charset="0"/>
              </a:rPr>
              <a:t>，功能有</a:t>
            </a:r>
          </a:p>
          <a:p>
            <a:pPr lvl="1" eaLnBrk="1" hangingPunct="1"/>
            <a:r>
              <a:rPr lang="zh-CN" altLang="en-US" dirty="0">
                <a:solidFill>
                  <a:srgbClr val="FF0000"/>
                </a:solidFill>
                <a:latin typeface="华文新魏" charset="0"/>
                <a:ea typeface="华文新魏" charset="0"/>
                <a:cs typeface="华文新魏" charset="0"/>
              </a:rPr>
              <a:t>记录</a:t>
            </a:r>
            <a:r>
              <a:rPr lang="zh-CN" altLang="en-US" dirty="0">
                <a:latin typeface="华文新魏" charset="0"/>
                <a:ea typeface="华文新魏" charset="0"/>
                <a:cs typeface="华文新魏" charset="0"/>
              </a:rPr>
              <a:t>安装的文件</a:t>
            </a:r>
            <a:r>
              <a:rPr lang="zh-CN" altLang="en-US" dirty="0">
                <a:solidFill>
                  <a:srgbClr val="0000FF"/>
                </a:solidFill>
                <a:latin typeface="华文新魏" charset="0"/>
                <a:ea typeface="华文新魏" charset="0"/>
                <a:cs typeface="华文新魏" charset="0"/>
              </a:rPr>
              <a:t>系统类型</a:t>
            </a:r>
          </a:p>
          <a:p>
            <a:pPr lvl="1" eaLnBrk="1" hangingPunct="1"/>
            <a:r>
              <a:rPr lang="zh-CN" altLang="en-US" dirty="0">
                <a:solidFill>
                  <a:srgbClr val="FF0000"/>
                </a:solidFill>
                <a:latin typeface="华文新魏" charset="0"/>
                <a:ea typeface="华文新魏" charset="0"/>
                <a:cs typeface="华文新魏" charset="0"/>
              </a:rPr>
              <a:t>建立</a:t>
            </a:r>
            <a:r>
              <a:rPr lang="zh-CN" altLang="en-US" dirty="0">
                <a:latin typeface="华文新魏" charset="0"/>
                <a:ea typeface="华文新魏" charset="0"/>
                <a:cs typeface="华文新魏" charset="0"/>
              </a:rPr>
              <a:t>设备与文件系统的</a:t>
            </a:r>
            <a:r>
              <a:rPr lang="zh-CN" altLang="en-US" dirty="0">
                <a:solidFill>
                  <a:srgbClr val="0000FF"/>
                </a:solidFill>
                <a:latin typeface="华文新魏" charset="0"/>
                <a:ea typeface="华文新魏" charset="0"/>
                <a:cs typeface="华文新魏" charset="0"/>
              </a:rPr>
              <a:t>联系</a:t>
            </a:r>
          </a:p>
          <a:p>
            <a:pPr lvl="1" eaLnBrk="1" hangingPunct="1"/>
            <a:r>
              <a:rPr lang="zh-CN" altLang="en-US" dirty="0">
                <a:solidFill>
                  <a:srgbClr val="FF0000"/>
                </a:solidFill>
                <a:latin typeface="华文新魏" charset="0"/>
                <a:ea typeface="华文新魏" charset="0"/>
                <a:cs typeface="华文新魏" charset="0"/>
              </a:rPr>
              <a:t>实现</a:t>
            </a:r>
            <a:r>
              <a:rPr lang="zh-CN" altLang="en-US" dirty="0">
                <a:latin typeface="华文新魏" charset="0"/>
                <a:ea typeface="华文新魏" charset="0"/>
                <a:cs typeface="华文新魏" charset="0"/>
              </a:rPr>
              <a:t>面向文件的</a:t>
            </a:r>
            <a:r>
              <a:rPr lang="zh-CN" altLang="en-US" dirty="0">
                <a:solidFill>
                  <a:srgbClr val="0000FF"/>
                </a:solidFill>
                <a:latin typeface="华文新魏" charset="0"/>
                <a:ea typeface="华文新魏" charset="0"/>
                <a:cs typeface="华文新魏" charset="0"/>
              </a:rPr>
              <a:t>通用操作</a:t>
            </a:r>
          </a:p>
          <a:p>
            <a:pPr lvl="1" eaLnBrk="1" hangingPunct="1"/>
            <a:r>
              <a:rPr lang="zh-CN" altLang="en-US" dirty="0">
                <a:latin typeface="华文新魏" charset="0"/>
                <a:ea typeface="华文新魏" charset="0"/>
                <a:cs typeface="华文新魏" charset="0"/>
              </a:rPr>
              <a:t>涉及特定文件系统的</a:t>
            </a:r>
            <a:r>
              <a:rPr lang="zh-CN" altLang="en-US" dirty="0">
                <a:solidFill>
                  <a:srgbClr val="FF0000"/>
                </a:solidFill>
                <a:latin typeface="华文新魏" charset="0"/>
                <a:ea typeface="华文新魏" charset="0"/>
                <a:cs typeface="华文新魏" charset="0"/>
              </a:rPr>
              <a:t>操作时映射</a:t>
            </a:r>
            <a:r>
              <a:rPr lang="zh-CN" altLang="en-US" dirty="0">
                <a:latin typeface="华文新魏" charset="0"/>
                <a:ea typeface="华文新魏" charset="0"/>
                <a:cs typeface="华文新魏" charset="0"/>
              </a:rPr>
              <a:t>到具体文件系统中去</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Tree>
    <p:extLst>
      <p:ext uri="{BB962C8B-B14F-4D97-AF65-F5344CB8AC3E}">
        <p14:creationId xmlns:p14="http://schemas.microsoft.com/office/powerpoint/2010/main" val="4616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115</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zh-CN" altLang="en-US" dirty="0">
                <a:latin typeface="华文新魏" charset="0"/>
                <a:ea typeface="华文新魏" charset="0"/>
                <a:cs typeface="华文新魏" charset="0"/>
              </a:rPr>
              <a:t>文件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文件目录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文件组织与数据存储  </a:t>
            </a:r>
          </a:p>
          <a:p>
            <a:pPr eaLnBrk="1" hangingPunct="1"/>
            <a:r>
              <a:rPr lang="zh-CN" altLang="en-US" dirty="0">
                <a:latin typeface="华文新魏" charset="0"/>
                <a:ea typeface="华文新魏" charset="0"/>
                <a:cs typeface="华文新魏" charset="0"/>
              </a:rPr>
              <a:t>文件系统功能及实现 </a:t>
            </a:r>
          </a:p>
          <a:p>
            <a:pPr eaLnBrk="1" hangingPunct="1"/>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文件管理 </a:t>
            </a:r>
            <a:endParaRPr lang="en-US" altLang="zh-CN" dirty="0">
              <a:solidFill>
                <a:srgbClr val="FF0000"/>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Linux</a:t>
            </a:r>
            <a:r>
              <a:rPr lang="zh-CN" altLang="en-US" dirty="0">
                <a:solidFill>
                  <a:srgbClr val="0000FF"/>
                </a:solidFill>
                <a:latin typeface="华文新魏" charset="0"/>
                <a:ea typeface="华文新魏" charset="0"/>
                <a:cs typeface="华文新魏" charset="0"/>
              </a:rPr>
              <a:t>虚拟文件系统</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VFS</a:t>
            </a:r>
            <a:r>
              <a:rPr lang="zh-CN" altLang="zh-CN" dirty="0">
                <a:solidFill>
                  <a:srgbClr val="0000FF"/>
                </a:solidFill>
                <a:latin typeface="华文新魏" charset="0"/>
                <a:ea typeface="华文新魏" charset="0"/>
                <a:cs typeface="华文新魏" charset="0"/>
              </a:rPr>
              <a:t>数据结构及管理</a:t>
            </a:r>
          </a:p>
          <a:p>
            <a:pPr lvl="1" eaLnBrk="1" hangingPunct="1"/>
            <a:r>
              <a:rPr lang="en-US" altLang="zh-CN" dirty="0">
                <a:solidFill>
                  <a:srgbClr val="0000FF"/>
                </a:solidFill>
                <a:latin typeface="华文新魏" charset="0"/>
                <a:ea typeface="华文新魏" charset="0"/>
                <a:cs typeface="华文新魏" charset="0"/>
              </a:rPr>
              <a:t>VFS</a:t>
            </a:r>
            <a:r>
              <a:rPr lang="zh-CN" altLang="zh-CN" dirty="0">
                <a:solidFill>
                  <a:srgbClr val="0000FF"/>
                </a:solidFill>
                <a:latin typeface="华文新魏" charset="0"/>
                <a:ea typeface="华文新魏" charset="0"/>
                <a:cs typeface="华文新魏" charset="0"/>
              </a:rPr>
              <a:t>文件系统调用实现</a:t>
            </a:r>
          </a:p>
          <a:p>
            <a:pPr lvl="1" eaLnBrk="1" hangingPunct="1"/>
            <a:r>
              <a:rPr lang="en-US" altLang="zh-CN" dirty="0">
                <a:solidFill>
                  <a:srgbClr val="0000FF"/>
                </a:solidFill>
                <a:latin typeface="华文新魏" charset="0"/>
                <a:ea typeface="华文新魏" charset="0"/>
                <a:cs typeface="华文新魏" charset="0"/>
              </a:rPr>
              <a:t>Linux</a:t>
            </a:r>
            <a:r>
              <a:rPr lang="zh-CN" altLang="zh-CN" dirty="0">
                <a:solidFill>
                  <a:srgbClr val="0000FF"/>
                </a:solidFill>
                <a:latin typeface="华文新魏" charset="0"/>
                <a:ea typeface="华文新魏" charset="0"/>
                <a:cs typeface="华文新魏" charset="0"/>
              </a:rPr>
              <a:t>文件系统高速缓存机制</a:t>
            </a:r>
          </a:p>
          <a:p>
            <a:pPr lvl="1" eaLnBrk="1" hangingPunct="1"/>
            <a:r>
              <a:rPr lang="en-US" altLang="zh-CN" dirty="0">
                <a:solidFill>
                  <a:srgbClr val="0000FF"/>
                </a:solidFill>
                <a:latin typeface="华文新魏" charset="0"/>
                <a:ea typeface="华文新魏" charset="0"/>
                <a:cs typeface="华文新魏" charset="0"/>
              </a:rPr>
              <a:t>Linux ext2 </a:t>
            </a:r>
            <a:r>
              <a:rPr lang="zh-CN" altLang="zh-CN" dirty="0">
                <a:solidFill>
                  <a:srgbClr val="0000FF"/>
                </a:solidFill>
                <a:latin typeface="华文新魏" charset="0"/>
                <a:ea typeface="华文新魏" charset="0"/>
                <a:cs typeface="华文新魏" charset="0"/>
              </a:rPr>
              <a:t>文件系统</a:t>
            </a:r>
          </a:p>
          <a:p>
            <a:pPr lvl="1" eaLnBrk="1" hangingPunct="1"/>
            <a:r>
              <a:rPr lang="en-US" altLang="zh-CN" dirty="0">
                <a:solidFill>
                  <a:srgbClr val="0000FF"/>
                </a:solidFill>
                <a:latin typeface="华文新魏" charset="0"/>
                <a:ea typeface="华文新魏" charset="0"/>
                <a:cs typeface="华文新魏" charset="0"/>
              </a:rPr>
              <a:t>Linux </a:t>
            </a:r>
            <a:r>
              <a:rPr lang="en-US" altLang="zh-CN" dirty="0" err="1">
                <a:solidFill>
                  <a:srgbClr val="0000FF"/>
                </a:solidFill>
                <a:latin typeface="华文新魏" charset="0"/>
                <a:ea typeface="华文新魏" charset="0"/>
                <a:cs typeface="华文新魏" charset="0"/>
              </a:rPr>
              <a:t>proc</a:t>
            </a:r>
            <a:r>
              <a:rPr lang="zh-CN" altLang="zh-CN" dirty="0">
                <a:solidFill>
                  <a:srgbClr val="0000FF"/>
                </a:solidFill>
                <a:latin typeface="华文新魏" charset="0"/>
                <a:ea typeface="华文新魏" charset="0"/>
                <a:cs typeface="华文新魏" charset="0"/>
              </a:rPr>
              <a:t>文件系统</a:t>
            </a:r>
          </a:p>
          <a:p>
            <a:pPr lvl="1" eaLnBrk="1" hangingPunct="1"/>
            <a:endParaRPr lang="zh-CN" altLang="en-US" dirty="0">
              <a:solidFill>
                <a:srgbClr val="0000FF"/>
              </a:solidFill>
              <a:latin typeface="华文新魏" charset="0"/>
              <a:ea typeface="华文新魏" charset="0"/>
              <a:cs typeface="华文新魏" charset="0"/>
            </a:endParaRPr>
          </a:p>
        </p:txBody>
      </p:sp>
    </p:spTree>
    <p:extLst>
      <p:ext uri="{BB962C8B-B14F-4D97-AF65-F5344CB8AC3E}">
        <p14:creationId xmlns:p14="http://schemas.microsoft.com/office/powerpoint/2010/main" val="26827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116</a:t>
            </a:fld>
            <a:endParaRPr lang="en-US" altLang="zh-CN" dirty="0"/>
          </a:p>
        </p:txBody>
      </p:sp>
      <p:sp>
        <p:nvSpPr>
          <p:cNvPr id="945154" name="Rectangle 2"/>
          <p:cNvSpPr>
            <a:spLocks noGrp="1" noChangeArrowheads="1"/>
          </p:cNvSpPr>
          <p:nvPr>
            <p:ph type="title"/>
          </p:nvPr>
        </p:nvSpPr>
        <p:spPr/>
        <p:txBody>
          <a:bodyPr/>
          <a:lstStyle/>
          <a:p>
            <a:r>
              <a:rPr lang="en-US" altLang="zh-CN" dirty="0"/>
              <a:t>Linux</a:t>
            </a:r>
            <a:r>
              <a:rPr lang="zh-CN" altLang="en-US" dirty="0"/>
              <a:t>文件系统特点</a:t>
            </a:r>
          </a:p>
        </p:txBody>
      </p:sp>
      <p:sp>
        <p:nvSpPr>
          <p:cNvPr id="2" name="内容占位符 1"/>
          <p:cNvSpPr>
            <a:spLocks noGrp="1"/>
          </p:cNvSpPr>
          <p:nvPr>
            <p:ph idx="1"/>
          </p:nvPr>
        </p:nvSpPr>
        <p:spPr/>
        <p:txBody>
          <a:bodyPr/>
          <a:lstStyle/>
          <a:p>
            <a:pPr eaLnBrk="1" hangingPunct="1"/>
            <a:r>
              <a:rPr lang="zh-CN" altLang="en-US" dirty="0">
                <a:latin typeface="华文新魏"/>
                <a:cs typeface="华文新魏"/>
              </a:rPr>
              <a:t>基于</a:t>
            </a:r>
            <a:r>
              <a:rPr lang="en-US" altLang="zh-CN" dirty="0" err="1">
                <a:latin typeface="华文新魏"/>
                <a:cs typeface="华文新魏"/>
              </a:rPr>
              <a:t>Minix</a:t>
            </a:r>
            <a:r>
              <a:rPr lang="zh-CN" altLang="en-US" dirty="0">
                <a:latin typeface="华文新魏"/>
                <a:cs typeface="华文新魏"/>
              </a:rPr>
              <a:t>文件系统实现</a:t>
            </a:r>
            <a:r>
              <a:rPr lang="en-US" altLang="zh-CN" dirty="0">
                <a:latin typeface="华文新魏"/>
                <a:cs typeface="华文新魏"/>
              </a:rPr>
              <a:t>:</a:t>
            </a:r>
            <a:r>
              <a:rPr lang="en-US" altLang="zh-CN" dirty="0">
                <a:solidFill>
                  <a:srgbClr val="0000FF"/>
                </a:solidFill>
                <a:latin typeface="华文新魏"/>
                <a:cs typeface="华文新魏"/>
              </a:rPr>
              <a:t>Ext</a:t>
            </a:r>
            <a:r>
              <a:rPr lang="zh-CN" altLang="zh-CN" dirty="0">
                <a:latin typeface="华文新魏"/>
                <a:cs typeface="华文新魏"/>
              </a:rPr>
              <a:t>（</a:t>
            </a:r>
            <a:r>
              <a:rPr lang="en-US" altLang="zh-CN" dirty="0">
                <a:latin typeface="华文新魏"/>
                <a:cs typeface="华文新魏"/>
              </a:rPr>
              <a:t>Extended File System</a:t>
            </a:r>
            <a:r>
              <a:rPr lang="zh-CN" altLang="zh-CN" dirty="0">
                <a:latin typeface="华文新魏"/>
                <a:cs typeface="华文新魏"/>
              </a:rPr>
              <a:t>）</a:t>
            </a:r>
            <a:endParaRPr lang="en-US" altLang="zh-CN" dirty="0">
              <a:latin typeface="华文新魏"/>
              <a:cs typeface="华文新魏"/>
            </a:endParaRPr>
          </a:p>
          <a:p>
            <a:pPr lvl="1" eaLnBrk="1" hangingPunct="1"/>
            <a:r>
              <a:rPr lang="zh-CN" altLang="zh-CN" dirty="0"/>
              <a:t> </a:t>
            </a:r>
            <a:r>
              <a:rPr lang="en-US" altLang="zh-CN" dirty="0"/>
              <a:t>Ext2</a:t>
            </a:r>
            <a:r>
              <a:rPr lang="zh-CN" altLang="zh-CN" dirty="0"/>
              <a:t>和</a:t>
            </a:r>
            <a:r>
              <a:rPr lang="en-US" altLang="zh-CN" dirty="0"/>
              <a:t>Ext3</a:t>
            </a:r>
          </a:p>
          <a:p>
            <a:pPr eaLnBrk="1" hangingPunct="1"/>
            <a:r>
              <a:rPr lang="zh-CN" altLang="en-US" dirty="0">
                <a:latin typeface="华文新魏"/>
                <a:cs typeface="华文新魏"/>
              </a:rPr>
              <a:t>引入</a:t>
            </a:r>
            <a:r>
              <a:rPr lang="en-US" altLang="zh-CN" dirty="0">
                <a:latin typeface="华文新魏"/>
                <a:cs typeface="华文新魏"/>
              </a:rPr>
              <a:t>VFS</a:t>
            </a:r>
            <a:r>
              <a:rPr lang="zh-CN" altLang="en-US" dirty="0">
                <a:latin typeface="华文新魏"/>
                <a:cs typeface="华文新魏"/>
              </a:rPr>
              <a:t>，</a:t>
            </a:r>
            <a:r>
              <a:rPr lang="zh-CN" altLang="zh-CN" dirty="0">
                <a:latin typeface="华文新魏"/>
                <a:cs typeface="华文新魏"/>
              </a:rPr>
              <a:t>提供统一、抽象的文件系统界面</a:t>
            </a:r>
            <a:r>
              <a:rPr lang="zh-CN" altLang="en-US" dirty="0">
                <a:latin typeface="华文新魏"/>
                <a:cs typeface="华文新魏"/>
              </a:rPr>
              <a:t>，支持</a:t>
            </a:r>
            <a:endParaRPr lang="en-US" altLang="zh-CN" dirty="0">
              <a:latin typeface="华文新魏"/>
              <a:cs typeface="华文新魏"/>
            </a:endParaRPr>
          </a:p>
          <a:p>
            <a:pPr lvl="1" eaLnBrk="1" hangingPunct="1"/>
            <a:r>
              <a:rPr lang="en-US" altLang="zh-CN" dirty="0"/>
              <a:t>Ext2</a:t>
            </a:r>
          </a:p>
          <a:p>
            <a:pPr lvl="1" eaLnBrk="1" hangingPunct="1"/>
            <a:r>
              <a:rPr lang="en-US" altLang="zh-CN" dirty="0"/>
              <a:t>Ext3</a:t>
            </a:r>
          </a:p>
          <a:p>
            <a:pPr lvl="1" eaLnBrk="1" hangingPunct="1"/>
            <a:r>
              <a:rPr lang="en-US" altLang="zh-CN" dirty="0"/>
              <a:t>FAT</a:t>
            </a:r>
          </a:p>
          <a:p>
            <a:pPr lvl="1" eaLnBrk="1" hangingPunct="1"/>
            <a:r>
              <a:rPr lang="en-US" altLang="zh-CN" dirty="0" err="1"/>
              <a:t>Minix</a:t>
            </a:r>
            <a:r>
              <a:rPr lang="zh-CN" altLang="zh-CN" dirty="0"/>
              <a:t>、</a:t>
            </a:r>
            <a:r>
              <a:rPr lang="en-US" altLang="zh-CN" dirty="0" err="1"/>
              <a:t>proc</a:t>
            </a:r>
            <a:r>
              <a:rPr lang="zh-CN" altLang="zh-CN" dirty="0"/>
              <a:t>（</a:t>
            </a:r>
            <a:r>
              <a:rPr lang="en-US" altLang="zh-CN" dirty="0"/>
              <a:t>Linux</a:t>
            </a:r>
            <a:r>
              <a:rPr lang="zh-CN" altLang="zh-CN" dirty="0"/>
              <a:t>进程信息文件系统）</a:t>
            </a:r>
            <a:endParaRPr lang="en-US" altLang="zh-CN" dirty="0"/>
          </a:p>
          <a:p>
            <a:pPr lvl="1" eaLnBrk="1" hangingPunct="1"/>
            <a:r>
              <a:rPr lang="en-US" altLang="zh-CN" dirty="0"/>
              <a:t>ISO9660</a:t>
            </a:r>
            <a:r>
              <a:rPr lang="zh-CN" altLang="zh-CN" dirty="0"/>
              <a:t>（</a:t>
            </a:r>
            <a:r>
              <a:rPr lang="en-US" altLang="zh-CN" dirty="0"/>
              <a:t>CD</a:t>
            </a:r>
            <a:r>
              <a:rPr lang="zh-CN" altLang="zh-CN" dirty="0"/>
              <a:t>－</a:t>
            </a:r>
            <a:r>
              <a:rPr lang="en-US" altLang="zh-CN" dirty="0"/>
              <a:t>ROM</a:t>
            </a:r>
            <a:r>
              <a:rPr lang="zh-CN" altLang="zh-CN" dirty="0"/>
              <a:t>文件系统）</a:t>
            </a:r>
            <a:endParaRPr lang="en-US" altLang="zh-CN" dirty="0"/>
          </a:p>
          <a:p>
            <a:pPr lvl="1" eaLnBrk="1" hangingPunct="1"/>
            <a:r>
              <a:rPr lang="en-US" altLang="zh-CN" dirty="0"/>
              <a:t>HPFS</a:t>
            </a:r>
            <a:r>
              <a:rPr lang="zh-CN" altLang="zh-CN" dirty="0"/>
              <a:t>（</a:t>
            </a:r>
            <a:r>
              <a:rPr lang="en-US" altLang="zh-CN" dirty="0"/>
              <a:t>OS/2</a:t>
            </a:r>
            <a:r>
              <a:rPr lang="zh-CN" altLang="zh-CN" dirty="0"/>
              <a:t>文件系统）</a:t>
            </a:r>
            <a:endParaRPr lang="en-US" altLang="zh-CN" dirty="0"/>
          </a:p>
          <a:p>
            <a:pPr lvl="1" eaLnBrk="1" hangingPunct="1"/>
            <a:r>
              <a:rPr lang="en-US" altLang="zh-CN" dirty="0"/>
              <a:t>NTFS(Windows</a:t>
            </a:r>
            <a:r>
              <a:rPr lang="zh-CN" altLang="zh-CN" dirty="0"/>
              <a:t>文件系统</a:t>
            </a:r>
            <a:r>
              <a:rPr lang="en-US" altLang="zh-CN" dirty="0"/>
              <a:t>)</a:t>
            </a:r>
          </a:p>
          <a:p>
            <a:pPr lvl="1" eaLnBrk="1" hangingPunct="1"/>
            <a:r>
              <a:rPr lang="en-US" altLang="zh-CN" dirty="0"/>
              <a:t>ROM FS</a:t>
            </a:r>
            <a:r>
              <a:rPr lang="zh-CN" altLang="zh-CN" dirty="0"/>
              <a:t>（只读内存文件系统</a:t>
            </a:r>
            <a:endParaRPr lang="en-US" altLang="zh-CN" dirty="0"/>
          </a:p>
          <a:p>
            <a:pPr lvl="1" eaLnBrk="1" hangingPunct="1"/>
            <a:r>
              <a:rPr lang="en-US" altLang="zh-CN" dirty="0"/>
              <a:t>NFS</a:t>
            </a:r>
            <a:r>
              <a:rPr lang="zh-CN" altLang="zh-CN" dirty="0"/>
              <a:t>（</a:t>
            </a:r>
            <a:r>
              <a:rPr lang="en-US" altLang="zh-CN" dirty="0"/>
              <a:t>SUN</a:t>
            </a:r>
            <a:r>
              <a:rPr lang="zh-CN" altLang="zh-CN" dirty="0"/>
              <a:t>网络文件系统）</a:t>
            </a:r>
            <a:endParaRPr lang="en-US" altLang="zh-CN" dirty="0"/>
          </a:p>
          <a:p>
            <a:pPr lvl="1" eaLnBrk="1" hangingPunct="1"/>
            <a:r>
              <a:rPr kumimoji="1" lang="is-IS" altLang="zh-CN" dirty="0">
                <a:latin typeface="华文新魏"/>
                <a:cs typeface="华文新魏"/>
              </a:rPr>
              <a:t>……</a:t>
            </a:r>
            <a:endParaRPr kumimoji="1" lang="zh-CN" altLang="en-US" dirty="0">
              <a:latin typeface="华文新魏"/>
              <a:cs typeface="华文新魏"/>
            </a:endParaRPr>
          </a:p>
        </p:txBody>
      </p:sp>
    </p:spTree>
    <p:extLst>
      <p:ext uri="{BB962C8B-B14F-4D97-AF65-F5344CB8AC3E}">
        <p14:creationId xmlns:p14="http://schemas.microsoft.com/office/powerpoint/2010/main" val="250690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文件系统结构</a:t>
            </a:r>
          </a:p>
        </p:txBody>
      </p:sp>
      <p:pic>
        <p:nvPicPr>
          <p:cNvPr id="6" name="图片 5"/>
          <p:cNvPicPr>
            <a:picLocks noChangeAspect="1"/>
          </p:cNvPicPr>
          <p:nvPr/>
        </p:nvPicPr>
        <p:blipFill>
          <a:blip r:embed="rId3"/>
          <a:stretch>
            <a:fillRect/>
          </a:stretch>
        </p:blipFill>
        <p:spPr>
          <a:xfrm>
            <a:off x="395536" y="1308248"/>
            <a:ext cx="8424936" cy="5073080"/>
          </a:xfrm>
          <a:prstGeom prst="rect">
            <a:avLst/>
          </a:prstGeom>
        </p:spPr>
      </p:pic>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sp>
        <p:nvSpPr>
          <p:cNvPr id="3" name="矩形 2"/>
          <p:cNvSpPr/>
          <p:nvPr/>
        </p:nvSpPr>
        <p:spPr bwMode="auto">
          <a:xfrm>
            <a:off x="4663248" y="2226380"/>
            <a:ext cx="1440000" cy="751328"/>
          </a:xfrm>
          <a:prstGeom prst="rect">
            <a:avLst/>
          </a:prstGeom>
          <a:solidFill>
            <a:srgbClr val="FFFEC0">
              <a:alpha val="42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13497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VFS</a:t>
            </a:r>
            <a:r>
              <a:rPr lang="zh-CN" altLang="en-US" dirty="0">
                <a:latin typeface="华文新魏" charset="0"/>
                <a:ea typeface="华文新魏" charset="0"/>
                <a:cs typeface="华文新魏" charset="0"/>
              </a:rPr>
              <a:t>的组成</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基于面向对象思想实现，由</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类对象组成</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超级块对象</a:t>
            </a:r>
            <a:r>
              <a:rPr lang="en-US" altLang="zh-CN" dirty="0"/>
              <a:t>(superblock object)</a:t>
            </a:r>
            <a:r>
              <a:rPr lang="zh-CN" altLang="zh-CN" dirty="0"/>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代表一个文件系统</a:t>
            </a:r>
          </a:p>
          <a:p>
            <a:pPr lvl="1" eaLnBrk="1" hangingPunct="1"/>
            <a:r>
              <a:rPr lang="zh-CN" altLang="en-US" dirty="0">
                <a:solidFill>
                  <a:srgbClr val="0000FF"/>
                </a:solidFill>
                <a:latin typeface="华文新魏" charset="0"/>
                <a:ea typeface="华文新魏" charset="0"/>
                <a:cs typeface="华文新魏" charset="0"/>
              </a:rPr>
              <a:t>索引节点对象</a:t>
            </a:r>
            <a:r>
              <a:rPr lang="en-US" altLang="zh-CN" dirty="0"/>
              <a:t>(</a:t>
            </a:r>
            <a:r>
              <a:rPr lang="en-US" altLang="zh-CN" dirty="0" err="1"/>
              <a:t>inode</a:t>
            </a:r>
            <a:r>
              <a:rPr lang="en-US" altLang="zh-CN" dirty="0"/>
              <a:t> object)</a:t>
            </a:r>
            <a:r>
              <a:rPr lang="zh-CN" altLang="zh-CN" dirty="0"/>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代表一个文件</a:t>
            </a:r>
          </a:p>
          <a:p>
            <a:pPr lvl="1" eaLnBrk="1" hangingPunct="1"/>
            <a:r>
              <a:rPr lang="zh-CN" altLang="en-US" dirty="0">
                <a:solidFill>
                  <a:srgbClr val="0000FF"/>
                </a:solidFill>
                <a:latin typeface="华文新魏" charset="0"/>
                <a:ea typeface="华文新魏" charset="0"/>
                <a:cs typeface="华文新魏" charset="0"/>
              </a:rPr>
              <a:t>目录项对象</a:t>
            </a:r>
            <a:r>
              <a:rPr lang="en-US" altLang="zh-CN" dirty="0"/>
              <a:t>(</a:t>
            </a:r>
            <a:r>
              <a:rPr lang="en-US" altLang="zh-CN" dirty="0" err="1"/>
              <a:t>dentry</a:t>
            </a:r>
            <a:r>
              <a:rPr lang="en-US" altLang="zh-CN" dirty="0"/>
              <a:t> object)</a:t>
            </a:r>
            <a:r>
              <a:rPr lang="zh-CN" altLang="zh-CN" dirty="0"/>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代表路径中的一个组成部分 </a:t>
            </a:r>
          </a:p>
          <a:p>
            <a:pPr lvl="1" eaLnBrk="1" hangingPunct="1"/>
            <a:r>
              <a:rPr lang="zh-CN" altLang="en-US" dirty="0">
                <a:solidFill>
                  <a:srgbClr val="0000FF"/>
                </a:solidFill>
                <a:latin typeface="华文新魏" charset="0"/>
                <a:ea typeface="华文新魏" charset="0"/>
                <a:cs typeface="华文新魏" charset="0"/>
              </a:rPr>
              <a:t>文件对象</a:t>
            </a:r>
            <a:r>
              <a:rPr lang="zh-CN" altLang="zh-CN" dirty="0"/>
              <a:t>（</a:t>
            </a:r>
            <a:r>
              <a:rPr lang="en-US" altLang="zh-CN" dirty="0"/>
              <a:t>file object</a:t>
            </a:r>
            <a:r>
              <a:rPr lang="zh-CN" altLang="zh-CN" dirty="0"/>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代表由进程已打开的一个文件</a:t>
            </a:r>
          </a:p>
          <a:p>
            <a:pPr lvl="1" eaLnBrk="1" hangingPunct="1"/>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spTree>
    <p:extLst>
      <p:ext uri="{BB962C8B-B14F-4D97-AF65-F5344CB8AC3E}">
        <p14:creationId xmlns:p14="http://schemas.microsoft.com/office/powerpoint/2010/main" val="161857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超级块</a:t>
            </a:r>
            <a:r>
              <a:rPr lang="zh-CN" altLang="en-US" dirty="0">
                <a:latin typeface="华文新魏" charset="0"/>
                <a:ea typeface="华文新魏" charset="0"/>
                <a:cs typeface="华文新魏" charset="0"/>
              </a:rPr>
              <a:t>对象</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对于</a:t>
            </a:r>
            <a:r>
              <a:rPr lang="zh-CN" altLang="zh-CN" dirty="0">
                <a:latin typeface="华文新魏"/>
                <a:cs typeface="华文新魏"/>
              </a:rPr>
              <a:t>基于磁盘的具体文件系统，该对象对应于磁盘上的具体</a:t>
            </a:r>
            <a:r>
              <a:rPr lang="zh-CN" altLang="zh-CN" dirty="0">
                <a:solidFill>
                  <a:srgbClr val="0000FF"/>
                </a:solidFill>
                <a:latin typeface="华文新魏"/>
                <a:cs typeface="华文新魏"/>
              </a:rPr>
              <a:t>文件系统控制块</a:t>
            </a:r>
            <a:endParaRPr lang="en-US" altLang="zh-CN" dirty="0">
              <a:solidFill>
                <a:srgbClr val="0000FF"/>
              </a:solidFill>
              <a:latin typeface="华文新魏"/>
              <a:cs typeface="华文新魏"/>
            </a:endParaRPr>
          </a:p>
          <a:p>
            <a:pPr lvl="1"/>
            <a:r>
              <a:rPr lang="zh-CN" altLang="zh-CN" dirty="0"/>
              <a:t>由于每个具体文件系统都有其超级块，并被</a:t>
            </a:r>
            <a:r>
              <a:rPr lang="zh-CN" altLang="zh-CN" dirty="0">
                <a:solidFill>
                  <a:srgbClr val="FF0000"/>
                </a:solidFill>
              </a:rPr>
              <a:t>存放在磁盘的特定扇区上</a:t>
            </a:r>
            <a:endParaRPr lang="en-US" altLang="zh-CN" dirty="0">
              <a:solidFill>
                <a:srgbClr val="FF0000"/>
              </a:solidFill>
            </a:endParaRPr>
          </a:p>
          <a:p>
            <a:pPr lvl="1"/>
            <a:r>
              <a:rPr lang="zh-CN" altLang="zh-CN" dirty="0"/>
              <a:t>当内核对一个具体文件系统进行</a:t>
            </a:r>
            <a:r>
              <a:rPr lang="zh-CN" altLang="zh-CN" dirty="0">
                <a:solidFill>
                  <a:srgbClr val="FF0000"/>
                </a:solidFill>
              </a:rPr>
              <a:t>初始化和注册时</a:t>
            </a:r>
            <a:endParaRPr lang="en-US" altLang="zh-CN" dirty="0"/>
          </a:p>
          <a:p>
            <a:pPr lvl="2"/>
            <a:r>
              <a:rPr lang="zh-CN" altLang="zh-CN" dirty="0">
                <a:latin typeface="华文新魏"/>
                <a:ea typeface="华文新魏"/>
                <a:cs typeface="华文新魏"/>
              </a:rPr>
              <a:t>调用</a:t>
            </a:r>
            <a:r>
              <a:rPr lang="en-US" altLang="zh-CN" dirty="0" err="1">
                <a:solidFill>
                  <a:srgbClr val="0000FF"/>
                </a:solidFill>
                <a:latin typeface="华文新魏"/>
                <a:ea typeface="华文新魏"/>
                <a:cs typeface="华文新魏"/>
              </a:rPr>
              <a:t>alloc_super</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函数为其</a:t>
            </a:r>
            <a:r>
              <a:rPr lang="zh-CN" altLang="zh-CN" dirty="0">
                <a:solidFill>
                  <a:srgbClr val="FF0000"/>
                </a:solidFill>
                <a:latin typeface="华文新魏"/>
                <a:ea typeface="华文新魏"/>
                <a:cs typeface="华文新魏"/>
              </a:rPr>
              <a:t>分配</a:t>
            </a:r>
            <a:r>
              <a:rPr lang="zh-CN" altLang="zh-CN" dirty="0">
                <a:latin typeface="华文新魏"/>
                <a:ea typeface="华文新魏"/>
                <a:cs typeface="华文新魏"/>
              </a:rPr>
              <a:t>一个</a:t>
            </a:r>
            <a:r>
              <a:rPr lang="en-US" altLang="zh-CN" dirty="0">
                <a:latin typeface="华文新魏"/>
                <a:ea typeface="华文新魏"/>
                <a:cs typeface="华文新魏"/>
              </a:rPr>
              <a:t>VFS</a:t>
            </a:r>
            <a:r>
              <a:rPr lang="zh-CN" altLang="zh-CN" dirty="0">
                <a:latin typeface="华文新魏"/>
                <a:ea typeface="华文新魏"/>
                <a:cs typeface="华文新魏"/>
              </a:rPr>
              <a:t>超级块</a:t>
            </a:r>
            <a:endParaRPr lang="en-US" altLang="zh-CN" dirty="0">
              <a:latin typeface="华文新魏"/>
              <a:ea typeface="华文新魏"/>
              <a:cs typeface="华文新魏"/>
            </a:endParaRPr>
          </a:p>
          <a:p>
            <a:pPr lvl="2"/>
            <a:r>
              <a:rPr lang="zh-CN" altLang="zh-CN" dirty="0">
                <a:latin typeface="华文新魏"/>
                <a:ea typeface="华文新魏"/>
                <a:cs typeface="华文新魏"/>
              </a:rPr>
              <a:t>并通过</a:t>
            </a:r>
            <a:r>
              <a:rPr lang="en-US" altLang="zh-CN" dirty="0" err="1">
                <a:solidFill>
                  <a:srgbClr val="0000FF"/>
                </a:solidFill>
                <a:latin typeface="华文新魏"/>
                <a:ea typeface="华文新魏"/>
                <a:cs typeface="华文新魏"/>
              </a:rPr>
              <a:t>read_super</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函数从磁盘</a:t>
            </a:r>
            <a:r>
              <a:rPr lang="zh-CN" altLang="zh-CN" dirty="0">
                <a:solidFill>
                  <a:srgbClr val="FF0000"/>
                </a:solidFill>
                <a:latin typeface="华文新魏"/>
                <a:ea typeface="华文新魏"/>
                <a:cs typeface="华文新魏"/>
              </a:rPr>
              <a:t>读取</a:t>
            </a:r>
            <a:r>
              <a:rPr lang="zh-CN" altLang="zh-CN" dirty="0">
                <a:latin typeface="华文新魏"/>
                <a:ea typeface="华文新魏"/>
                <a:cs typeface="华文新魏"/>
              </a:rPr>
              <a:t>具体文件系统超级块中的信息填充进来</a:t>
            </a:r>
            <a:endParaRPr lang="en-US" altLang="zh-CN" dirty="0">
              <a:latin typeface="华文新魏"/>
              <a:ea typeface="华文新魏"/>
              <a:cs typeface="华文新魏"/>
            </a:endParaRPr>
          </a:p>
          <a:p>
            <a:pPr lvl="3"/>
            <a:r>
              <a:rPr lang="zh-CN" altLang="zh-CN" dirty="0">
                <a:latin typeface="华文新魏"/>
                <a:ea typeface="华文新魏"/>
                <a:cs typeface="华文新魏"/>
              </a:rPr>
              <a:t>即</a:t>
            </a:r>
            <a:r>
              <a:rPr lang="en-US" altLang="zh-CN" dirty="0">
                <a:latin typeface="华文新魏"/>
                <a:ea typeface="华文新魏"/>
                <a:cs typeface="华文新魏"/>
              </a:rPr>
              <a:t> VFS </a:t>
            </a:r>
            <a:r>
              <a:rPr lang="zh-CN" altLang="zh-CN" dirty="0">
                <a:latin typeface="华文新魏"/>
                <a:ea typeface="华文新魏"/>
                <a:cs typeface="华文新魏"/>
              </a:rPr>
              <a:t>超级块在具体文件系统安装时才建立，并在卸载时自动删除</a:t>
            </a:r>
            <a:endParaRPr lang="en-US" altLang="zh-CN" dirty="0">
              <a:latin typeface="华文新魏"/>
              <a:ea typeface="华文新魏"/>
              <a:cs typeface="华文新魏"/>
            </a:endParaRPr>
          </a:p>
          <a:p>
            <a:r>
              <a:rPr lang="en-US" altLang="zh-CN" dirty="0">
                <a:latin typeface="华文新魏"/>
                <a:ea typeface="华文新魏"/>
                <a:cs typeface="华文新魏"/>
              </a:rPr>
              <a:t>VFS</a:t>
            </a:r>
            <a:r>
              <a:rPr lang="zh-CN" altLang="zh-CN" dirty="0">
                <a:latin typeface="华文新魏"/>
                <a:ea typeface="华文新魏"/>
                <a:cs typeface="华文新魏"/>
              </a:rPr>
              <a:t>超级块仅</a:t>
            </a:r>
            <a:r>
              <a:rPr lang="zh-CN" altLang="zh-CN" dirty="0">
                <a:solidFill>
                  <a:srgbClr val="FF0000"/>
                </a:solidFill>
                <a:latin typeface="华文新魏"/>
                <a:ea typeface="华文新魏"/>
                <a:cs typeface="华文新魏"/>
              </a:rPr>
              <a:t>存于内存</a:t>
            </a:r>
            <a:r>
              <a:rPr lang="zh-CN" altLang="zh-CN" dirty="0">
                <a:latin typeface="华文新魏"/>
                <a:ea typeface="华文新魏"/>
                <a:cs typeface="华文新魏"/>
              </a:rPr>
              <a:t>中</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Tree>
    <p:extLst>
      <p:ext uri="{BB962C8B-B14F-4D97-AF65-F5344CB8AC3E}">
        <p14:creationId xmlns:p14="http://schemas.microsoft.com/office/powerpoint/2010/main" val="236702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zh-CN" altLang="en-US" dirty="0">
                <a:latin typeface="华文新魏" charset="0"/>
                <a:ea typeface="华文新魏" charset="0"/>
                <a:cs typeface="华文新魏" charset="0"/>
              </a:rPr>
              <a:t>文件 </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文件目录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文件控制块、文件目录与目录文件 </a:t>
            </a:r>
          </a:p>
          <a:p>
            <a:pPr lvl="1" eaLnBrk="1" hangingPunct="1"/>
            <a:r>
              <a:rPr lang="zh-CN" altLang="en-US" dirty="0">
                <a:solidFill>
                  <a:srgbClr val="0000FF"/>
                </a:solidFill>
                <a:latin typeface="华文新魏" charset="0"/>
                <a:ea typeface="华文新魏" charset="0"/>
                <a:cs typeface="华文新魏" charset="0"/>
              </a:rPr>
              <a:t>层次目录结构</a:t>
            </a:r>
          </a:p>
          <a:p>
            <a:pPr lvl="1" eaLnBrk="1" hangingPunct="1"/>
            <a:r>
              <a:rPr lang="en-US" altLang="zh-CN" dirty="0">
                <a:solidFill>
                  <a:srgbClr val="0000FF"/>
                </a:solidFill>
                <a:latin typeface="华文新魏" charset="0"/>
                <a:ea typeface="华文新魏" charset="0"/>
                <a:cs typeface="华文新魏" charset="0"/>
              </a:rPr>
              <a:t>文件</a:t>
            </a:r>
            <a:r>
              <a:rPr lang="zh-CN" altLang="en-US" dirty="0">
                <a:solidFill>
                  <a:srgbClr val="0000FF"/>
                </a:solidFill>
                <a:latin typeface="华文新魏" charset="0"/>
                <a:ea typeface="华文新魏" charset="0"/>
                <a:cs typeface="华文新魏" charset="0"/>
              </a:rPr>
              <a:t>目录检索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文件组织与数据存储  </a:t>
            </a:r>
          </a:p>
          <a:p>
            <a:pPr eaLnBrk="1" hangingPunct="1"/>
            <a:r>
              <a:rPr lang="zh-CN" altLang="en-US" dirty="0">
                <a:latin typeface="华文新魏" charset="0"/>
                <a:ea typeface="华文新魏" charset="0"/>
                <a:cs typeface="华文新魏" charset="0"/>
              </a:rPr>
              <a:t>文件系统功能及实现 </a:t>
            </a: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文件管理 </a:t>
            </a:r>
          </a:p>
        </p:txBody>
      </p:sp>
    </p:spTree>
    <p:extLst>
      <p:ext uri="{BB962C8B-B14F-4D97-AF65-F5344CB8AC3E}">
        <p14:creationId xmlns:p14="http://schemas.microsoft.com/office/powerpoint/2010/main" val="305139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超级块</a:t>
            </a:r>
            <a:r>
              <a:rPr lang="zh-CN" altLang="en-US" dirty="0">
                <a:latin typeface="华文新魏" charset="0"/>
                <a:ea typeface="华文新魏" charset="0"/>
                <a:cs typeface="华文新魏" charset="0"/>
              </a:rPr>
              <a:t>对象</a:t>
            </a:r>
            <a:r>
              <a:rPr lang="zh-CN" altLang="zh-CN" dirty="0">
                <a:latin typeface="华文新魏" charset="0"/>
                <a:ea typeface="华文新魏" charset="0"/>
                <a:cs typeface="华文新魏" charset="0"/>
              </a:rPr>
              <a:t>数据结构</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r>
              <a:rPr lang="zh-CN" altLang="zh-CN" sz="2600" dirty="0">
                <a:latin typeface="华文新魏" charset="0"/>
                <a:ea typeface="华文新魏" charset="0"/>
                <a:cs typeface="华文新魏" charset="0"/>
              </a:rPr>
              <a:t>与文件系统</a:t>
            </a:r>
            <a:r>
              <a:rPr lang="zh-CN" altLang="zh-CN" sz="2600" dirty="0">
                <a:solidFill>
                  <a:srgbClr val="FF0000"/>
                </a:solidFill>
                <a:latin typeface="华文新魏" charset="0"/>
                <a:ea typeface="华文新魏" charset="0"/>
                <a:cs typeface="华文新魏" charset="0"/>
              </a:rPr>
              <a:t>整体信息相关</a:t>
            </a:r>
            <a:r>
              <a:rPr lang="zh-CN" altLang="zh-CN" sz="2600" dirty="0">
                <a:latin typeface="华文新魏" charset="0"/>
                <a:ea typeface="华文新魏" charset="0"/>
                <a:cs typeface="华文新魏" charset="0"/>
              </a:rPr>
              <a:t>的域</a:t>
            </a:r>
            <a:endParaRPr lang="en-US" altLang="zh-CN" sz="2600" dirty="0">
              <a:latin typeface="华文新魏" charset="0"/>
              <a:ea typeface="华文新魏" charset="0"/>
              <a:cs typeface="华文新魏" charset="0"/>
            </a:endParaRPr>
          </a:p>
          <a:p>
            <a:pPr lvl="1"/>
            <a:r>
              <a:rPr lang="zh-CN" altLang="zh-CN" sz="2200" dirty="0"/>
              <a:t>超级块标识、超级块所在块设备标识符、具体文件系统中数据块大小、文件最大长度等 </a:t>
            </a:r>
            <a:endParaRPr lang="zh-CN" altLang="zh-CN" sz="2200" dirty="0">
              <a:latin typeface="华文新魏" charset="0"/>
              <a:ea typeface="华文新魏" charset="0"/>
              <a:cs typeface="华文新魏" charset="0"/>
            </a:endParaRPr>
          </a:p>
          <a:p>
            <a:r>
              <a:rPr lang="zh-CN" altLang="zh-CN" sz="2600" dirty="0">
                <a:latin typeface="华文新魏" charset="0"/>
                <a:ea typeface="华文新魏" charset="0"/>
                <a:cs typeface="华文新魏" charset="0"/>
              </a:rPr>
              <a:t>与管理</a:t>
            </a:r>
            <a:r>
              <a:rPr lang="zh-CN" altLang="zh-CN" sz="2600" dirty="0">
                <a:solidFill>
                  <a:srgbClr val="FF0000"/>
                </a:solidFill>
                <a:latin typeface="华文新魏" charset="0"/>
                <a:ea typeface="华文新魏" charset="0"/>
                <a:cs typeface="华文新魏" charset="0"/>
              </a:rPr>
              <a:t>超级块有关</a:t>
            </a:r>
            <a:r>
              <a:rPr lang="zh-CN" altLang="zh-CN" sz="2600" dirty="0">
                <a:latin typeface="华文新魏" charset="0"/>
                <a:ea typeface="华文新魏" charset="0"/>
                <a:cs typeface="华文新魏" charset="0"/>
              </a:rPr>
              <a:t>的域</a:t>
            </a:r>
            <a:endParaRPr lang="en-US" altLang="zh-CN" sz="2600" dirty="0">
              <a:latin typeface="华文新魏" charset="0"/>
              <a:ea typeface="华文新魏" charset="0"/>
              <a:cs typeface="华文新魏" charset="0"/>
            </a:endParaRPr>
          </a:p>
          <a:p>
            <a:pPr lvl="1"/>
            <a:r>
              <a:rPr lang="zh-CN" altLang="zh-CN" sz="2200" dirty="0"/>
              <a:t>超级块修改标识、超级块使用计数、已加载具体文件系统个数、具体文件系统中被打开的文件表、多种同步机制、超级块互斥操作锁等 </a:t>
            </a:r>
            <a:endParaRPr lang="zh-CN" altLang="zh-CN" sz="2200" dirty="0">
              <a:latin typeface="华文新魏" charset="0"/>
              <a:ea typeface="华文新魏" charset="0"/>
              <a:cs typeface="华文新魏" charset="0"/>
            </a:endParaRPr>
          </a:p>
          <a:p>
            <a:r>
              <a:rPr lang="zh-CN" altLang="zh-CN" sz="2600" dirty="0">
                <a:latin typeface="华文新魏" charset="0"/>
                <a:ea typeface="华文新魏" charset="0"/>
                <a:cs typeface="华文新魏" charset="0"/>
              </a:rPr>
              <a:t>与具体</a:t>
            </a:r>
            <a:r>
              <a:rPr lang="zh-CN" altLang="zh-CN" sz="2600" dirty="0">
                <a:solidFill>
                  <a:srgbClr val="FF0000"/>
                </a:solidFill>
                <a:latin typeface="华文新魏" charset="0"/>
                <a:ea typeface="华文新魏" charset="0"/>
                <a:cs typeface="华文新魏" charset="0"/>
              </a:rPr>
              <a:t>文件系统联系</a:t>
            </a:r>
            <a:r>
              <a:rPr lang="zh-CN" altLang="zh-CN" sz="2600" dirty="0">
                <a:latin typeface="华文新魏" charset="0"/>
                <a:ea typeface="华文新魏" charset="0"/>
                <a:cs typeface="华文新魏" charset="0"/>
              </a:rPr>
              <a:t>的域</a:t>
            </a:r>
            <a:endParaRPr lang="en-US" altLang="zh-CN" sz="2600" dirty="0">
              <a:latin typeface="华文新魏" charset="0"/>
              <a:ea typeface="华文新魏" charset="0"/>
              <a:cs typeface="华文新魏" charset="0"/>
            </a:endParaRPr>
          </a:p>
          <a:p>
            <a:pPr lvl="1"/>
            <a:r>
              <a:rPr lang="zh-CN" altLang="zh-CN" sz="2200" dirty="0"/>
              <a:t>指向具体文件系统</a:t>
            </a:r>
            <a:r>
              <a:rPr lang="zh-CN" altLang="en-US" sz="2200" dirty="0"/>
              <a:t>类型</a:t>
            </a:r>
            <a:r>
              <a:rPr lang="en-US" altLang="zh-CN" sz="2200" dirty="0" err="1">
                <a:solidFill>
                  <a:srgbClr val="0000FF"/>
                </a:solidFill>
              </a:rPr>
              <a:t>file_system_struct</a:t>
            </a:r>
            <a:r>
              <a:rPr lang="zh-CN" altLang="zh-CN" sz="2200" dirty="0"/>
              <a:t>结构</a:t>
            </a:r>
            <a:r>
              <a:rPr lang="zh-CN" altLang="en-US" sz="2200" dirty="0"/>
              <a:t>、操作函数</a:t>
            </a:r>
            <a:r>
              <a:rPr lang="en-US" altLang="zh-CN" sz="2200" dirty="0" err="1">
                <a:solidFill>
                  <a:srgbClr val="0000FF"/>
                </a:solidFill>
              </a:rPr>
              <a:t>super_operations</a:t>
            </a:r>
            <a:r>
              <a:rPr lang="zh-CN" altLang="zh-CN" sz="2200" dirty="0"/>
              <a:t>结构</a:t>
            </a:r>
            <a:r>
              <a:rPr lang="zh-CN" altLang="en-US" sz="2200" dirty="0"/>
              <a:t>、</a:t>
            </a:r>
            <a:r>
              <a:rPr lang="zh-CN" altLang="zh-CN" sz="2200" dirty="0"/>
              <a:t>输出操作</a:t>
            </a:r>
            <a:r>
              <a:rPr lang="en-US" altLang="zh-CN" sz="2200" dirty="0" err="1">
                <a:solidFill>
                  <a:srgbClr val="0000FF"/>
                </a:solidFill>
              </a:rPr>
              <a:t>export_operations</a:t>
            </a:r>
            <a:r>
              <a:rPr lang="zh-CN" altLang="zh-CN" sz="2200" dirty="0"/>
              <a:t>结构的指针、</a:t>
            </a:r>
            <a:r>
              <a:rPr lang="zh-CN" altLang="zh-CN" sz="2200" dirty="0">
                <a:solidFill>
                  <a:srgbClr val="0000FF"/>
                </a:solidFill>
              </a:rPr>
              <a:t>块设备链表</a:t>
            </a:r>
            <a:r>
              <a:rPr lang="zh-CN" altLang="zh-CN" sz="2200" dirty="0"/>
              <a:t>的指针 </a:t>
            </a:r>
            <a:endParaRPr lang="zh-CN" altLang="zh-CN" sz="2200" dirty="0">
              <a:latin typeface="华文新魏" charset="0"/>
              <a:ea typeface="华文新魏" charset="0"/>
              <a:cs typeface="华文新魏" charset="0"/>
            </a:endParaRPr>
          </a:p>
          <a:p>
            <a:r>
              <a:rPr lang="en-US" altLang="zh-CN" sz="2600" dirty="0">
                <a:solidFill>
                  <a:srgbClr val="FF0000"/>
                </a:solidFill>
                <a:latin typeface="华文新魏" charset="0"/>
                <a:ea typeface="华文新魏" charset="0"/>
                <a:cs typeface="华文新魏" charset="0"/>
              </a:rPr>
              <a:t>union</a:t>
            </a:r>
            <a:r>
              <a:rPr lang="zh-CN" altLang="zh-CN" sz="2600" dirty="0">
                <a:solidFill>
                  <a:srgbClr val="FF0000"/>
                </a:solidFill>
                <a:latin typeface="华文新魏" charset="0"/>
                <a:ea typeface="华文新魏" charset="0"/>
                <a:cs typeface="华文新魏" charset="0"/>
              </a:rPr>
              <a:t>联合体</a:t>
            </a:r>
            <a:endParaRPr lang="en-US" altLang="zh-CN" sz="2600" dirty="0">
              <a:latin typeface="华文新魏" charset="0"/>
              <a:ea typeface="华文新魏" charset="0"/>
              <a:cs typeface="华文新魏" charset="0"/>
            </a:endParaRPr>
          </a:p>
          <a:p>
            <a:pPr lvl="1"/>
            <a:r>
              <a:rPr lang="zh-CN" altLang="zh-CN" sz="2200" dirty="0">
                <a:latin typeface="华文新魏" charset="0"/>
                <a:ea typeface="华文新魏" charset="0"/>
                <a:cs typeface="华文新魏" charset="0"/>
              </a:rPr>
              <a:t>其成员是具体文件系统的</a:t>
            </a:r>
            <a:r>
              <a:rPr lang="en-US" altLang="zh-CN" sz="2200" dirty="0">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fsname_sb_info</a:t>
            </a:r>
            <a:r>
              <a:rPr lang="zh-CN" altLang="zh-CN" sz="2200" dirty="0">
                <a:latin typeface="华文新魏" charset="0"/>
                <a:ea typeface="华文新魏" charset="0"/>
                <a:cs typeface="华文新魏" charset="0"/>
              </a:rPr>
              <a:t>数据结构，这是实现支持多种具体文件系统的关键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Tree>
    <p:extLst>
      <p:ext uri="{BB962C8B-B14F-4D97-AF65-F5344CB8AC3E}">
        <p14:creationId xmlns:p14="http://schemas.microsoft.com/office/powerpoint/2010/main" val="67181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12456" y="1340768"/>
            <a:ext cx="8964488" cy="5040411"/>
          </a:xfrm>
        </p:spPr>
        <p:txBody>
          <a:bodyPr/>
          <a:lstStyle/>
          <a:p>
            <a:pPr marL="0" indent="0" eaLnBrk="1" hangingPunct="1">
              <a:lnSpc>
                <a:spcPct val="80000"/>
              </a:lnSpc>
              <a:buNone/>
            </a:pP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super_block</a:t>
            </a:r>
            <a:r>
              <a:rPr lang="en-US" altLang="zh-CN" sz="1800" dirty="0">
                <a:solidFill>
                  <a:srgbClr val="008000"/>
                </a:solidFill>
                <a:latin typeface="华文新魏"/>
                <a:cs typeface="华文新魏"/>
              </a:rPr>
              <a:t> {</a:t>
            </a:r>
          </a:p>
          <a:p>
            <a:pPr marL="0" indent="0" eaLnBrk="1" hangingPunct="1">
              <a:lnSpc>
                <a:spcPct val="80000"/>
              </a:lnSpc>
              <a:buNone/>
            </a:pPr>
            <a:r>
              <a:rPr lang="en-US" altLang="zh-CN" sz="1800" dirty="0">
                <a:solidFill>
                  <a:srgbClr val="008000"/>
                </a:solidFill>
                <a:latin typeface="华文新魏"/>
                <a:cs typeface="华文新魏"/>
              </a:rPr>
              <a:t>  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s_list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把所有超级块双向链接起来</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err="1">
                <a:solidFill>
                  <a:srgbClr val="008000"/>
                </a:solidFill>
                <a:latin typeface="华文新魏"/>
                <a:cs typeface="华文新魏"/>
              </a:rPr>
              <a:t>kdev_t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s_dev</a:t>
            </a:r>
            <a:r>
              <a:rPr lang="en-US" altLang="zh-CN" sz="1800" dirty="0">
                <a:solidFill>
                  <a:srgbClr val="008000"/>
                </a:solidFill>
                <a:latin typeface="华文新魏"/>
                <a:cs typeface="华文新魏"/>
              </a:rPr>
              <a:t>;                              /* </a:t>
            </a:r>
            <a:r>
              <a:rPr lang="zh-CN" altLang="en-US" sz="1800" dirty="0">
                <a:solidFill>
                  <a:srgbClr val="008000"/>
                </a:solidFill>
                <a:latin typeface="华文新魏"/>
                <a:cs typeface="华文新魏"/>
              </a:rPr>
              <a:t>文件系统所在设备标识符</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s_blocksize</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以字节为单位的盘块大小</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char  </a:t>
            </a:r>
            <a:r>
              <a:rPr lang="en-US" altLang="zh-CN" sz="1800" dirty="0" err="1">
                <a:solidFill>
                  <a:srgbClr val="008000"/>
                </a:solidFill>
                <a:latin typeface="华文新魏"/>
                <a:cs typeface="华文新魏"/>
              </a:rPr>
              <a:t>s_blocksize_bits</a:t>
            </a:r>
            <a:r>
              <a:rPr lang="en-US" altLang="zh-CN" sz="1800" dirty="0">
                <a:solidFill>
                  <a:srgbClr val="008000"/>
                </a:solidFill>
                <a:latin typeface="华文新魏"/>
                <a:cs typeface="华文新魏"/>
              </a:rPr>
              <a:t>;/*</a:t>
            </a:r>
            <a:r>
              <a:rPr lang="zh-CN" altLang="en-US" sz="1800" dirty="0">
                <a:solidFill>
                  <a:srgbClr val="008000"/>
                </a:solidFill>
                <a:latin typeface="华文新魏"/>
                <a:cs typeface="华文新魏"/>
              </a:rPr>
              <a:t>以</a:t>
            </a:r>
            <a:r>
              <a:rPr lang="en-US" altLang="zh-CN" sz="1800" dirty="0">
                <a:solidFill>
                  <a:srgbClr val="008000"/>
                </a:solidFill>
                <a:latin typeface="华文新魏"/>
                <a:cs typeface="华文新魏"/>
              </a:rPr>
              <a:t>2</a:t>
            </a:r>
            <a:r>
              <a:rPr lang="zh-CN" altLang="en-US" sz="1800" dirty="0">
                <a:solidFill>
                  <a:srgbClr val="008000"/>
                </a:solidFill>
                <a:latin typeface="华文新魏"/>
                <a:cs typeface="华文新魏"/>
              </a:rPr>
              <a:t>幂次表示的块大小，如块为</a:t>
            </a:r>
            <a:r>
              <a:rPr lang="en-US" altLang="zh-CN" sz="1800" dirty="0">
                <a:solidFill>
                  <a:srgbClr val="008000"/>
                </a:solidFill>
                <a:latin typeface="华文新魏"/>
                <a:cs typeface="华文新魏"/>
              </a:rPr>
              <a:t>4KB</a:t>
            </a:r>
            <a:r>
              <a:rPr lang="zh-CN" altLang="en-US" sz="1800" dirty="0">
                <a:solidFill>
                  <a:srgbClr val="008000"/>
                </a:solidFill>
                <a:latin typeface="华文新魏"/>
                <a:cs typeface="华文新魏"/>
              </a:rPr>
              <a:t>，值为</a:t>
            </a:r>
            <a:r>
              <a:rPr lang="en-US" altLang="zh-CN" sz="1800" dirty="0">
                <a:solidFill>
                  <a:srgbClr val="008000"/>
                </a:solidFill>
                <a:latin typeface="华文新魏"/>
                <a:cs typeface="华文新魏"/>
              </a:rPr>
              <a:t>12 */</a:t>
            </a:r>
          </a:p>
          <a:p>
            <a:pPr marL="0" indent="0" eaLnBrk="1" hangingPunct="1">
              <a:lnSpc>
                <a:spcPct val="80000"/>
              </a:lnSpc>
              <a:buNone/>
            </a:pPr>
            <a:r>
              <a:rPr lang="en-US" altLang="zh-CN" sz="1800" dirty="0">
                <a:solidFill>
                  <a:srgbClr val="008000"/>
                </a:solidFill>
                <a:latin typeface="华文新魏"/>
                <a:cs typeface="华文新魏"/>
              </a:rPr>
              <a:t>  unsigned long long </a:t>
            </a:r>
            <a:r>
              <a:rPr lang="en-US" altLang="zh-CN" sz="1800" dirty="0" err="1">
                <a:solidFill>
                  <a:srgbClr val="008000"/>
                </a:solidFill>
                <a:latin typeface="华文新魏"/>
                <a:cs typeface="华文新魏"/>
              </a:rPr>
              <a:t>s_maxbytes</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文件大小上限</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char  </a:t>
            </a:r>
            <a:r>
              <a:rPr lang="en-US" altLang="zh-CN" sz="1800" dirty="0" err="1">
                <a:solidFill>
                  <a:srgbClr val="008000"/>
                </a:solidFill>
                <a:latin typeface="华文新魏"/>
                <a:cs typeface="华文新魏"/>
              </a:rPr>
              <a:t>s_dirt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修改</a:t>
            </a:r>
            <a:r>
              <a:rPr lang="en-US" altLang="zh-CN" sz="1800" dirty="0">
                <a:solidFill>
                  <a:srgbClr val="008000"/>
                </a:solidFill>
                <a:latin typeface="华文新魏"/>
                <a:cs typeface="华文新魏"/>
              </a:rPr>
              <a:t>(</a:t>
            </a:r>
            <a:r>
              <a:rPr lang="zh-CN" altLang="en-US" sz="1800" dirty="0">
                <a:solidFill>
                  <a:srgbClr val="008000"/>
                </a:solidFill>
                <a:latin typeface="华文新魏"/>
                <a:cs typeface="华文新魏"/>
              </a:rPr>
              <a:t>脏</a:t>
            </a:r>
            <a:r>
              <a:rPr lang="en-US" altLang="zh-CN" sz="1800" dirty="0">
                <a:solidFill>
                  <a:srgbClr val="008000"/>
                </a:solidFill>
                <a:latin typeface="华文新魏"/>
                <a:cs typeface="华文新魏"/>
              </a:rPr>
              <a:t>)</a:t>
            </a:r>
            <a:r>
              <a:rPr lang="zh-CN" altLang="en-US" sz="1800" dirty="0">
                <a:solidFill>
                  <a:srgbClr val="008000"/>
                </a:solidFill>
                <a:latin typeface="华文新魏"/>
                <a:cs typeface="华文新魏"/>
              </a:rPr>
              <a:t>标志</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a:t>
            </a:r>
          </a:p>
          <a:p>
            <a:pPr marL="0" indent="0" eaLnBrk="1" hangingPunct="1">
              <a:lnSpc>
                <a:spcPct val="80000"/>
              </a:lnSpc>
              <a:buNone/>
            </a:pPr>
            <a:r>
              <a:rPr lang="en-US" altLang="zh-CN" sz="1800" dirty="0">
                <a:solidFill>
                  <a:srgbClr val="008000"/>
                </a:solidFill>
                <a:latin typeface="华文新魏"/>
                <a:cs typeface="华文新魏"/>
              </a:rPr>
              <a:t> struct </a:t>
            </a:r>
            <a:r>
              <a:rPr lang="en-US" altLang="zh-CN" sz="1800" dirty="0" err="1">
                <a:solidFill>
                  <a:srgbClr val="008000"/>
                </a:solidFill>
                <a:latin typeface="华文新魏"/>
                <a:cs typeface="华文新魏"/>
              </a:rPr>
              <a:t>file_system_type</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s_type</a:t>
            </a:r>
            <a:r>
              <a:rPr lang="en-US" altLang="zh-CN" sz="1800" dirty="0">
                <a:solidFill>
                  <a:srgbClr val="008000"/>
                </a:solidFill>
                <a:latin typeface="华文新魏"/>
                <a:cs typeface="华文新魏"/>
              </a:rPr>
              <a:t>; /* </a:t>
            </a:r>
            <a:r>
              <a:rPr lang="zh-CN" altLang="en-US" sz="1800" dirty="0">
                <a:solidFill>
                  <a:srgbClr val="008000"/>
                </a:solidFill>
                <a:latin typeface="华文新魏"/>
                <a:cs typeface="华文新魏"/>
              </a:rPr>
              <a:t>指向注册表</a:t>
            </a:r>
            <a:r>
              <a:rPr lang="en-US" altLang="zh-CN" sz="1800" dirty="0" err="1">
                <a:solidFill>
                  <a:srgbClr val="008000"/>
                </a:solidFill>
                <a:latin typeface="华文新魏"/>
                <a:cs typeface="华文新魏"/>
              </a:rPr>
              <a:t>file_system_type</a:t>
            </a:r>
            <a:r>
              <a:rPr lang="zh-CN" altLang="en-US" sz="1800" dirty="0">
                <a:solidFill>
                  <a:srgbClr val="008000"/>
                </a:solidFill>
                <a:latin typeface="华文新魏"/>
                <a:cs typeface="华文新魏"/>
              </a:rPr>
              <a:t>结构的指针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00FF"/>
                </a:solidFill>
                <a:latin typeface="华文新魏"/>
                <a:cs typeface="华文新魏"/>
              </a:rPr>
              <a:t>super_operations</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s_op</a:t>
            </a:r>
            <a:r>
              <a:rPr lang="en-US" altLang="zh-CN" sz="1800" dirty="0">
                <a:solidFill>
                  <a:srgbClr val="008000"/>
                </a:solidFill>
                <a:latin typeface="华文新魏"/>
                <a:cs typeface="华文新魏"/>
              </a:rPr>
              <a:t>;    /* </a:t>
            </a:r>
            <a:r>
              <a:rPr lang="zh-CN" altLang="en-US" sz="1800" dirty="0">
                <a:solidFill>
                  <a:srgbClr val="008000"/>
                </a:solidFill>
                <a:latin typeface="华文新魏"/>
                <a:cs typeface="华文新魏"/>
              </a:rPr>
              <a:t>指向超级块操作函数集的指针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00FF"/>
                </a:solidFill>
                <a:latin typeface="华文新魏"/>
                <a:cs typeface="华文新魏"/>
              </a:rPr>
              <a:t>dentry</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s_root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安装目录的目录项对象</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rw_semaphore</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s_umount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卸载信号量</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semaphore </a:t>
            </a:r>
            <a:r>
              <a:rPr lang="en-US" altLang="zh-CN" sz="1800" dirty="0" err="1">
                <a:solidFill>
                  <a:srgbClr val="008000"/>
                </a:solidFill>
                <a:latin typeface="华文新魏"/>
                <a:cs typeface="华文新魏"/>
              </a:rPr>
              <a:t>s_lock</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超级块信号量</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err="1">
                <a:solidFill>
                  <a:srgbClr val="008000"/>
                </a:solidFill>
                <a:latin typeface="华文新魏"/>
                <a:cs typeface="华文新魏"/>
              </a:rPr>
              <a:t>int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s_count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超级块引用计数</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s_dirty</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脏节点</a:t>
            </a:r>
            <a:r>
              <a:rPr lang="en-US" altLang="zh-CN" sz="1800" dirty="0">
                <a:solidFill>
                  <a:srgbClr val="008000"/>
                </a:solidFill>
                <a:latin typeface="华文新魏"/>
                <a:cs typeface="华文新魏"/>
              </a:rPr>
              <a:t>inode</a:t>
            </a:r>
            <a:r>
              <a:rPr lang="zh-CN" altLang="en-US" sz="1800" dirty="0">
                <a:solidFill>
                  <a:srgbClr val="008000"/>
                </a:solidFill>
                <a:latin typeface="华文新魏"/>
                <a:cs typeface="华文新魏"/>
              </a:rPr>
              <a:t>链表</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s_io</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回写链表</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char </a:t>
            </a:r>
            <a:r>
              <a:rPr lang="en-US" altLang="zh-CN" sz="1800" dirty="0" err="1">
                <a:solidFill>
                  <a:srgbClr val="008000"/>
                </a:solidFill>
                <a:latin typeface="华文新魏"/>
                <a:cs typeface="华文新魏"/>
              </a:rPr>
              <a:t>s_id</a:t>
            </a:r>
            <a:r>
              <a:rPr lang="en-US" altLang="zh-CN" sz="1800" dirty="0">
                <a:solidFill>
                  <a:srgbClr val="008000"/>
                </a:solidFill>
                <a:latin typeface="华文新魏"/>
                <a:cs typeface="华文新魏"/>
              </a:rPr>
              <a:t>[32];                              /*</a:t>
            </a:r>
            <a:r>
              <a:rPr lang="zh-CN" altLang="en-US" sz="1800" dirty="0">
                <a:solidFill>
                  <a:srgbClr val="008000"/>
                </a:solidFill>
                <a:latin typeface="华文新魏"/>
                <a:cs typeface="华文新魏"/>
              </a:rPr>
              <a:t>文本名字 </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a:t>
            </a:r>
          </a:p>
          <a:p>
            <a:pPr marL="0" indent="0" eaLnBrk="1" hangingPunct="1">
              <a:lnSpc>
                <a:spcPct val="80000"/>
              </a:lnSpc>
              <a:buNone/>
            </a:pPr>
            <a:r>
              <a:rPr lang="en-US" altLang="zh-CN" sz="1800" dirty="0">
                <a:solidFill>
                  <a:srgbClr val="008000"/>
                </a:solidFill>
                <a:latin typeface="华文新魏"/>
                <a:cs typeface="华文新魏"/>
              </a:rPr>
              <a:t>  union  {    //</a:t>
            </a:r>
            <a:r>
              <a:rPr lang="zh-CN" altLang="en-US" sz="1800" dirty="0">
                <a:solidFill>
                  <a:srgbClr val="008000"/>
                </a:solidFill>
                <a:latin typeface="华文新魏"/>
                <a:cs typeface="华文新魏"/>
              </a:rPr>
              <a:t>一个联合体，成员是各个具体文件系统的</a:t>
            </a:r>
            <a:r>
              <a:rPr lang="en-US" altLang="zh-CN" sz="1800" dirty="0" err="1">
                <a:solidFill>
                  <a:srgbClr val="008000"/>
                </a:solidFill>
                <a:latin typeface="华文新魏"/>
                <a:cs typeface="华文新魏"/>
              </a:rPr>
              <a:t>fsname_sb_info</a:t>
            </a:r>
            <a:r>
              <a:rPr lang="zh-CN" altLang="en-US" sz="1800" dirty="0">
                <a:solidFill>
                  <a:srgbClr val="008000"/>
                </a:solidFill>
                <a:latin typeface="华文新魏"/>
                <a:cs typeface="华文新魏"/>
              </a:rPr>
              <a:t>数据结构</a:t>
            </a:r>
          </a:p>
          <a:p>
            <a:pPr marL="0" indent="0" eaLnBrk="1" hangingPunct="1">
              <a:lnSpc>
                <a:spcPct val="80000"/>
              </a:lnSpc>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minix_sb_info</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minix_sb</a:t>
            </a:r>
            <a:r>
              <a:rPr lang="en-US" altLang="zh-CN" sz="1800" dirty="0">
                <a:solidFill>
                  <a:srgbClr val="008000"/>
                </a:solidFill>
                <a:latin typeface="华文新魏"/>
                <a:cs typeface="华文新魏"/>
              </a:rPr>
              <a:t>;</a:t>
            </a:r>
          </a:p>
          <a:p>
            <a:pPr marL="0" indent="0" eaLnBrk="1" hangingPunct="1">
              <a:lnSpc>
                <a:spcPct val="80000"/>
              </a:lnSpc>
              <a:buNone/>
            </a:pPr>
            <a:r>
              <a:rPr lang="en-US" altLang="zh-CN" sz="1800" dirty="0">
                <a:solidFill>
                  <a:srgbClr val="008000"/>
                </a:solidFill>
                <a:latin typeface="华文新魏"/>
                <a:cs typeface="华文新魏"/>
              </a:rPr>
              <a:t>…</a:t>
            </a:r>
          </a:p>
          <a:p>
            <a:pPr marL="0" indent="0" eaLnBrk="1" hangingPunct="1">
              <a:lnSpc>
                <a:spcPct val="80000"/>
              </a:lnSpc>
              <a:buNone/>
            </a:pPr>
            <a:r>
              <a:rPr lang="en-US" altLang="zh-CN" sz="1800" dirty="0">
                <a:solidFill>
                  <a:srgbClr val="008000"/>
                </a:solidFill>
                <a:latin typeface="华文新魏"/>
                <a:cs typeface="华文新魏"/>
              </a:rPr>
              <a:t>   } u;</a:t>
            </a:r>
          </a:p>
          <a:p>
            <a:pPr marL="0" indent="0" eaLnBrk="1" hangingPunct="1">
              <a:lnSpc>
                <a:spcPct val="80000"/>
              </a:lnSpc>
              <a:buNone/>
            </a:pPr>
            <a:r>
              <a:rPr lang="en-US" altLang="zh-CN" sz="1800" dirty="0">
                <a:solidFill>
                  <a:srgbClr val="008000"/>
                </a:solidFill>
                <a:latin typeface="华文新魏"/>
                <a:cs typeface="华文新魏"/>
              </a:rPr>
              <a:t>};</a:t>
            </a:r>
          </a:p>
        </p:txBody>
      </p:sp>
      <p:sp>
        <p:nvSpPr>
          <p:cNvPr id="3" name="标题 1"/>
          <p:cNvSpPr>
            <a:spLocks noGrp="1"/>
          </p:cNvSpPr>
          <p:nvPr>
            <p:ph type="title"/>
          </p:nvPr>
        </p:nvSpPr>
        <p:spPr>
          <a:xfrm>
            <a:off x="755576" y="404664"/>
            <a:ext cx="7357564" cy="576262"/>
          </a:xfrm>
        </p:spPr>
        <p:txBody>
          <a:bodyPr/>
          <a:lstStyle/>
          <a:p>
            <a:r>
              <a:rPr lang="zh-CN" altLang="zh-CN" dirty="0">
                <a:latin typeface="华文新魏" charset="0"/>
                <a:ea typeface="华文新魏" charset="0"/>
                <a:cs typeface="华文新魏" charset="0"/>
              </a:rPr>
              <a:t>超级块</a:t>
            </a:r>
            <a:r>
              <a:rPr lang="zh-CN" altLang="en-US" dirty="0">
                <a:latin typeface="华文新魏" charset="0"/>
                <a:ea typeface="华文新魏" charset="0"/>
                <a:cs typeface="华文新魏" charset="0"/>
              </a:rPr>
              <a:t>对象</a:t>
            </a:r>
            <a:r>
              <a:rPr lang="zh-CN" altLang="zh-CN" dirty="0">
                <a:latin typeface="华文新魏" charset="0"/>
                <a:ea typeface="华文新魏" charset="0"/>
                <a:cs typeface="华文新魏" charset="0"/>
              </a:rPr>
              <a:t>数据结构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121</a:t>
            </a:fld>
            <a:endParaRPr lang="en-US" altLang="zh-CN" dirty="0"/>
          </a:p>
        </p:txBody>
      </p:sp>
    </p:spTree>
    <p:extLst>
      <p:ext uri="{BB962C8B-B14F-4D97-AF65-F5344CB8AC3E}">
        <p14:creationId xmlns:p14="http://schemas.microsoft.com/office/powerpoint/2010/main" val="12716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索引结点对象</a:t>
            </a:r>
            <a:endParaRPr kumimoji="1" lang="zh-CN" altLang="en-US" dirty="0"/>
          </a:p>
        </p:txBody>
      </p:sp>
      <p:sp>
        <p:nvSpPr>
          <p:cNvPr id="3" name="内容占位符 2"/>
          <p:cNvSpPr>
            <a:spLocks noGrp="1"/>
          </p:cNvSpPr>
          <p:nvPr>
            <p:ph idx="1"/>
          </p:nvPr>
        </p:nvSpPr>
        <p:spPr>
          <a:xfrm>
            <a:off x="179512" y="1340768"/>
            <a:ext cx="8856984" cy="5087416"/>
          </a:xfrm>
        </p:spPr>
        <p:txBody>
          <a:bodyPr/>
          <a:lstStyle/>
          <a:p>
            <a:r>
              <a:rPr lang="zh-CN" altLang="zh-CN" dirty="0">
                <a:latin typeface="华文新魏"/>
                <a:cs typeface="华文新魏"/>
              </a:rPr>
              <a:t>每个文件和每个目录都有且只有一个</a:t>
            </a:r>
            <a:r>
              <a:rPr lang="en-US" altLang="zh-CN" dirty="0">
                <a:solidFill>
                  <a:srgbClr val="0000FF"/>
                </a:solidFill>
                <a:latin typeface="华文新魏"/>
                <a:cs typeface="华文新魏"/>
              </a:rPr>
              <a:t>VFS </a:t>
            </a:r>
            <a:r>
              <a:rPr lang="en-US" altLang="zh-CN" dirty="0" err="1">
                <a:solidFill>
                  <a:srgbClr val="0000FF"/>
                </a:solidFill>
                <a:latin typeface="华文新魏"/>
                <a:cs typeface="华文新魏"/>
              </a:rPr>
              <a:t>inode</a:t>
            </a:r>
            <a:endParaRPr lang="en-US" altLang="zh-CN" dirty="0">
              <a:solidFill>
                <a:srgbClr val="0000FF"/>
              </a:solidFill>
              <a:latin typeface="华文新魏"/>
              <a:cs typeface="华文新魏"/>
            </a:endParaRPr>
          </a:p>
          <a:p>
            <a:pPr lvl="1"/>
            <a:r>
              <a:rPr lang="zh-CN" altLang="zh-CN" dirty="0"/>
              <a:t>具体文件系统的</a:t>
            </a:r>
            <a:r>
              <a:rPr lang="en-US" altLang="zh-CN" dirty="0" err="1"/>
              <a:t>inode</a:t>
            </a:r>
            <a:r>
              <a:rPr lang="zh-CN" altLang="zh-CN" dirty="0"/>
              <a:t>存储在磁盘上，称为</a:t>
            </a:r>
            <a:r>
              <a:rPr lang="zh-CN" altLang="zh-CN" dirty="0">
                <a:solidFill>
                  <a:srgbClr val="0000FF"/>
                </a:solidFill>
              </a:rPr>
              <a:t>静态节点</a:t>
            </a:r>
            <a:r>
              <a:rPr lang="zh-CN" altLang="zh-CN" dirty="0"/>
              <a:t>，也称为</a:t>
            </a:r>
            <a:r>
              <a:rPr lang="zh-CN" altLang="zh-CN" dirty="0">
                <a:solidFill>
                  <a:srgbClr val="0000FF"/>
                </a:solidFill>
              </a:rPr>
              <a:t>文件控制块</a:t>
            </a:r>
            <a:r>
              <a:rPr lang="en-US" altLang="zh-CN" dirty="0">
                <a:solidFill>
                  <a:srgbClr val="0000FF"/>
                </a:solidFill>
              </a:rPr>
              <a:t>FCB</a:t>
            </a:r>
          </a:p>
          <a:p>
            <a:pPr lvl="1"/>
            <a:r>
              <a:rPr lang="en-US" altLang="zh-CN" dirty="0">
                <a:solidFill>
                  <a:srgbClr val="0000FF"/>
                </a:solidFill>
              </a:rPr>
              <a:t>VFS </a:t>
            </a:r>
            <a:r>
              <a:rPr lang="en-US" altLang="zh-CN" dirty="0" err="1">
                <a:solidFill>
                  <a:srgbClr val="0000FF"/>
                </a:solidFill>
              </a:rPr>
              <a:t>inode</a:t>
            </a:r>
            <a:r>
              <a:rPr lang="zh-CN" altLang="zh-CN" dirty="0">
                <a:solidFill>
                  <a:srgbClr val="0000FF"/>
                </a:solidFill>
              </a:rPr>
              <a:t>是动态节点</a:t>
            </a:r>
            <a:r>
              <a:rPr lang="zh-CN" altLang="zh-CN" dirty="0"/>
              <a:t>，仅当文件在使用时，所填写</a:t>
            </a:r>
            <a:r>
              <a:rPr lang="en-US" altLang="zh-CN" dirty="0"/>
              <a:t>VFS</a:t>
            </a:r>
            <a:r>
              <a:rPr lang="zh-CN" altLang="zh-CN" dirty="0"/>
              <a:t>的</a:t>
            </a:r>
            <a:r>
              <a:rPr lang="en-US" altLang="zh-CN" dirty="0" err="1"/>
              <a:t>inode</a:t>
            </a:r>
            <a:r>
              <a:rPr lang="zh-CN" altLang="zh-CN" dirty="0"/>
              <a:t>才存在于内存中</a:t>
            </a:r>
            <a:endParaRPr lang="en-US" altLang="zh-CN" dirty="0"/>
          </a:p>
          <a:p>
            <a:pPr lvl="1"/>
            <a:r>
              <a:rPr lang="zh-CN" altLang="zh-CN" dirty="0"/>
              <a:t>每个</a:t>
            </a:r>
            <a:r>
              <a:rPr lang="en-US" altLang="zh-CN" dirty="0" err="1"/>
              <a:t>inode</a:t>
            </a:r>
            <a:r>
              <a:rPr lang="zh-CN" altLang="zh-CN" dirty="0"/>
              <a:t>都有一个</a:t>
            </a:r>
            <a:r>
              <a:rPr lang="en-US" altLang="zh-CN" dirty="0" err="1"/>
              <a:t>inode</a:t>
            </a:r>
            <a:r>
              <a:rPr lang="zh-CN" altLang="zh-CN" dirty="0"/>
              <a:t>索引节点号，唯一标识某个文件系统中的指定文件</a:t>
            </a:r>
            <a:endParaRPr lang="en-US" altLang="zh-CN" dirty="0"/>
          </a:p>
          <a:p>
            <a:pPr lvl="1"/>
            <a:r>
              <a:rPr lang="en-US" altLang="zh-CN" dirty="0" err="1"/>
              <a:t>inode</a:t>
            </a:r>
            <a:r>
              <a:rPr lang="zh-CN" altLang="zh-CN" dirty="0"/>
              <a:t>对象内包含内核操作文件或目录时所需要的全部信息</a:t>
            </a:r>
            <a:endParaRPr lang="en-US" altLang="zh-CN" dirty="0"/>
          </a:p>
          <a:p>
            <a:pPr lvl="2"/>
            <a:r>
              <a:rPr lang="zh-CN" altLang="zh-CN" dirty="0">
                <a:latin typeface="华文新魏"/>
                <a:ea typeface="华文新魏"/>
                <a:cs typeface="华文新魏"/>
              </a:rPr>
              <a:t>文件名可更改，但</a:t>
            </a:r>
            <a:r>
              <a:rPr lang="en-US" altLang="zh-CN" dirty="0" err="1">
                <a:latin typeface="华文新魏"/>
                <a:ea typeface="华文新魏"/>
                <a:cs typeface="华文新魏"/>
              </a:rPr>
              <a:t>inode</a:t>
            </a:r>
            <a:r>
              <a:rPr lang="zh-CN" altLang="zh-CN" dirty="0">
                <a:latin typeface="华文新魏"/>
                <a:ea typeface="华文新魏"/>
                <a:cs typeface="华文新魏"/>
              </a:rPr>
              <a:t>对文件是唯一的，且伴随文件的存在而存在</a:t>
            </a:r>
            <a:endParaRPr lang="en-US" altLang="zh-CN" dirty="0">
              <a:latin typeface="华文新魏"/>
              <a:ea typeface="华文新魏"/>
              <a:cs typeface="华文新魏"/>
            </a:endParaRPr>
          </a:p>
          <a:p>
            <a:pPr lvl="1"/>
            <a:r>
              <a:rPr lang="zh-CN" altLang="zh-CN" dirty="0"/>
              <a:t>对于</a:t>
            </a:r>
            <a:r>
              <a:rPr lang="en-US" altLang="zh-CN" dirty="0"/>
              <a:t> UNIX </a:t>
            </a:r>
            <a:r>
              <a:rPr lang="zh-CN" altLang="zh-CN" dirty="0"/>
              <a:t>类文件系统而言，这些信息从磁盘</a:t>
            </a:r>
            <a:r>
              <a:rPr lang="en-US" altLang="zh-CN" dirty="0"/>
              <a:t> </a:t>
            </a:r>
            <a:r>
              <a:rPr lang="en-US" altLang="zh-CN" dirty="0" err="1"/>
              <a:t>inode</a:t>
            </a:r>
            <a:r>
              <a:rPr lang="en-US" altLang="zh-CN" dirty="0"/>
              <a:t> </a:t>
            </a:r>
            <a:r>
              <a:rPr lang="zh-CN" altLang="zh-CN" dirty="0"/>
              <a:t>直接读入</a:t>
            </a:r>
            <a:r>
              <a:rPr lang="en-US" altLang="zh-CN" dirty="0"/>
              <a:t>VFS</a:t>
            </a:r>
            <a:r>
              <a:rPr lang="zh-CN" altLang="zh-CN" dirty="0"/>
              <a:t>的</a:t>
            </a:r>
            <a:r>
              <a:rPr lang="en-US" altLang="zh-CN" dirty="0" err="1"/>
              <a:t>inode</a:t>
            </a:r>
            <a:r>
              <a:rPr lang="zh-CN" altLang="zh-CN" dirty="0"/>
              <a:t>对象中</a:t>
            </a:r>
            <a:endParaRPr lang="en-US" altLang="zh-CN" dirty="0"/>
          </a:p>
          <a:p>
            <a:pPr lvl="1"/>
            <a:r>
              <a:rPr lang="zh-CN" altLang="zh-CN" dirty="0">
                <a:solidFill>
                  <a:srgbClr val="FF0000"/>
                </a:solidFill>
              </a:rPr>
              <a:t>如果某文件系统没有</a:t>
            </a:r>
            <a:r>
              <a:rPr lang="en-US" altLang="zh-CN" dirty="0" err="1">
                <a:solidFill>
                  <a:srgbClr val="FF0000"/>
                </a:solidFill>
              </a:rPr>
              <a:t>inode</a:t>
            </a:r>
            <a:r>
              <a:rPr lang="zh-CN" altLang="zh-CN" dirty="0">
                <a:solidFill>
                  <a:srgbClr val="FF0000"/>
                </a:solidFill>
              </a:rPr>
              <a:t>，无论相关信息在磁盘上如何存放，都必须将其提取出来，并构造它的</a:t>
            </a:r>
            <a:r>
              <a:rPr lang="en-US" altLang="zh-CN" dirty="0" err="1">
                <a:solidFill>
                  <a:srgbClr val="FF0000"/>
                </a:solidFill>
              </a:rPr>
              <a:t>inode</a:t>
            </a:r>
            <a:r>
              <a:rPr lang="zh-CN" altLang="zh-CN" dirty="0">
                <a:solidFill>
                  <a:srgbClr val="FF0000"/>
                </a:solidFill>
              </a:rPr>
              <a:t> </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122</a:t>
            </a:fld>
            <a:endParaRPr lang="en-US" altLang="zh-CN" dirty="0"/>
          </a:p>
        </p:txBody>
      </p:sp>
    </p:spTree>
    <p:extLst>
      <p:ext uri="{BB962C8B-B14F-4D97-AF65-F5344CB8AC3E}">
        <p14:creationId xmlns:p14="http://schemas.microsoft.com/office/powerpoint/2010/main" val="28719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索引结点对象</a:t>
            </a:r>
            <a:r>
              <a:rPr lang="zh-CN" altLang="zh-CN" dirty="0">
                <a:latin typeface="华文新魏" charset="0"/>
                <a:ea typeface="华文新魏" charset="0"/>
                <a:cs typeface="华文新魏" charset="0"/>
              </a:rPr>
              <a:t>数据结构</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描述</a:t>
            </a:r>
            <a:r>
              <a:rPr lang="zh-CN" altLang="zh-CN" dirty="0">
                <a:solidFill>
                  <a:srgbClr val="0000FF"/>
                </a:solidFill>
                <a:latin typeface="华文新魏" charset="0"/>
                <a:ea typeface="华文新魏" charset="0"/>
                <a:cs typeface="华文新魏" charset="0"/>
              </a:rPr>
              <a:t>文件信息</a:t>
            </a:r>
            <a:r>
              <a:rPr lang="zh-CN" altLang="zh-CN" dirty="0">
                <a:latin typeface="华文新魏" charset="0"/>
                <a:ea typeface="华文新魏" charset="0"/>
                <a:cs typeface="华文新魏" charset="0"/>
              </a:rPr>
              <a:t>的域</a:t>
            </a:r>
            <a:endParaRPr lang="en-US" altLang="zh-CN" dirty="0">
              <a:latin typeface="华文新魏" charset="0"/>
              <a:ea typeface="华文新魏" charset="0"/>
              <a:cs typeface="华文新魏" charset="0"/>
            </a:endParaRPr>
          </a:p>
          <a:p>
            <a:pPr lvl="1"/>
            <a:r>
              <a:rPr lang="zh-CN" altLang="zh-CN" dirty="0"/>
              <a:t>文件类型和访问权限、</a:t>
            </a:r>
            <a:r>
              <a:rPr lang="zh-CN" altLang="en-US" dirty="0"/>
              <a:t>属主信息、大小、修改时间等</a:t>
            </a:r>
            <a:endParaRPr lang="zh-CN"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用于</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管理</a:t>
            </a:r>
            <a:r>
              <a:rPr lang="zh-CN" altLang="zh-CN" dirty="0">
                <a:latin typeface="华文新魏" charset="0"/>
                <a:ea typeface="华文新魏" charset="0"/>
                <a:cs typeface="华文新魏" charset="0"/>
              </a:rPr>
              <a:t>的域</a:t>
            </a:r>
            <a:endParaRPr lang="en-US" altLang="zh-CN" dirty="0">
              <a:latin typeface="华文新魏" charset="0"/>
              <a:ea typeface="华文新魏" charset="0"/>
              <a:cs typeface="华文新魏" charset="0"/>
            </a:endParaRPr>
          </a:p>
          <a:p>
            <a:pPr lvl="1"/>
            <a:r>
              <a:rPr lang="zh-CN" altLang="zh-CN" dirty="0"/>
              <a:t>哈希链表、</a:t>
            </a:r>
            <a:r>
              <a:rPr lang="en-US" altLang="zh-CN" dirty="0" err="1"/>
              <a:t>inode</a:t>
            </a:r>
            <a:r>
              <a:rPr lang="zh-CN" altLang="zh-CN" dirty="0"/>
              <a:t>所在文件系统的超级块链表头节点、分类索引节点链表、指向该</a:t>
            </a:r>
            <a:r>
              <a:rPr lang="en-US" altLang="zh-CN" dirty="0" err="1"/>
              <a:t>inode</a:t>
            </a:r>
            <a:r>
              <a:rPr lang="zh-CN" altLang="zh-CN" dirty="0"/>
              <a:t>的目录项链表头 </a:t>
            </a:r>
            <a:endParaRPr lang="zh-CN"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用于</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操作</a:t>
            </a:r>
            <a:r>
              <a:rPr lang="zh-CN" altLang="zh-CN" dirty="0">
                <a:latin typeface="华文新魏" charset="0"/>
                <a:ea typeface="华文新魏" charset="0"/>
                <a:cs typeface="华文新魏" charset="0"/>
              </a:rPr>
              <a:t>的域</a:t>
            </a:r>
            <a:endParaRPr lang="en-US" altLang="zh-CN" dirty="0">
              <a:latin typeface="华文新魏" charset="0"/>
              <a:ea typeface="华文新魏" charset="0"/>
              <a:cs typeface="华文新魏" charset="0"/>
            </a:endParaRPr>
          </a:p>
          <a:p>
            <a:pPr lvl="1"/>
            <a:r>
              <a:rPr lang="en-US" altLang="zh-CN" dirty="0" err="1"/>
              <a:t>inode</a:t>
            </a:r>
            <a:r>
              <a:rPr lang="zh-CN" altLang="zh-CN" dirty="0"/>
              <a:t>标识符、指向</a:t>
            </a:r>
            <a:r>
              <a:rPr lang="en-US" altLang="zh-CN" dirty="0" err="1">
                <a:solidFill>
                  <a:srgbClr val="0000FF"/>
                </a:solidFill>
              </a:rPr>
              <a:t>inode_operations</a:t>
            </a:r>
            <a:r>
              <a:rPr lang="zh-CN" altLang="zh-CN" dirty="0"/>
              <a:t>结构</a:t>
            </a:r>
            <a:r>
              <a:rPr lang="zh-CN" altLang="en-US" dirty="0"/>
              <a:t>、</a:t>
            </a:r>
            <a:r>
              <a:rPr lang="en-US" altLang="zh-CN" dirty="0" err="1">
                <a:solidFill>
                  <a:srgbClr val="0000FF"/>
                </a:solidFill>
              </a:rPr>
              <a:t>file_operations</a:t>
            </a:r>
            <a:r>
              <a:rPr lang="zh-CN" altLang="zh-CN" dirty="0"/>
              <a:t>结构</a:t>
            </a:r>
            <a:r>
              <a:rPr lang="zh-CN" altLang="en-US" dirty="0"/>
              <a:t>、</a:t>
            </a:r>
            <a:r>
              <a:rPr lang="zh-CN" altLang="zh-CN" dirty="0"/>
              <a:t>具体文件系统的超级块的指针、使用该</a:t>
            </a:r>
            <a:r>
              <a:rPr lang="en-US" altLang="zh-CN" dirty="0" err="1"/>
              <a:t>inode</a:t>
            </a:r>
            <a:r>
              <a:rPr lang="zh-CN" altLang="zh-CN" dirty="0"/>
              <a:t>的进程数 </a:t>
            </a:r>
            <a:endParaRPr lang="zh-CN" altLang="zh-CN" dirty="0">
              <a:latin typeface="华文新魏" charset="0"/>
              <a:ea typeface="华文新魏" charset="0"/>
              <a:cs typeface="华文新魏" charset="0"/>
            </a:endParaRPr>
          </a:p>
          <a:p>
            <a:r>
              <a:rPr lang="en-US" altLang="zh-CN" dirty="0">
                <a:solidFill>
                  <a:srgbClr val="0000FF"/>
                </a:solidFill>
                <a:latin typeface="华文新魏" charset="0"/>
                <a:ea typeface="华文新魏" charset="0"/>
                <a:cs typeface="华文新魏" charset="0"/>
              </a:rPr>
              <a:t>union</a:t>
            </a:r>
            <a:r>
              <a:rPr lang="zh-CN" altLang="zh-CN" dirty="0">
                <a:solidFill>
                  <a:srgbClr val="0000FF"/>
                </a:solidFill>
                <a:latin typeface="华文新魏" charset="0"/>
                <a:ea typeface="华文新魏" charset="0"/>
                <a:cs typeface="华文新魏" charset="0"/>
              </a:rPr>
              <a:t>联合体</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存放多种具体文件系统的</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信息</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因此，根据具体文件系统不同，可将</a:t>
            </a:r>
            <a:r>
              <a:rPr lang="en-US" altLang="zh-CN" dirty="0">
                <a:latin typeface="华文新魏" charset="0"/>
                <a:ea typeface="华文新魏" charset="0"/>
                <a:cs typeface="华文新魏" charset="0"/>
              </a:rPr>
              <a:t>union</a:t>
            </a:r>
            <a:r>
              <a:rPr lang="zh-CN" altLang="zh-CN" dirty="0">
                <a:latin typeface="华文新魏" charset="0"/>
                <a:ea typeface="华文新魏" charset="0"/>
                <a:cs typeface="华文新魏" charset="0"/>
              </a:rPr>
              <a:t>解释成不同具体文件系统的数据结构</a:t>
            </a:r>
            <a:endParaRPr lang="zh-CN" altLang="en-US" dirty="0">
              <a:latin typeface="Times New Roman" charset="0"/>
              <a:ea typeface="宋体"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123</a:t>
            </a:fld>
            <a:endParaRPr lang="en-US" altLang="zh-CN" dirty="0"/>
          </a:p>
        </p:txBody>
      </p:sp>
    </p:spTree>
    <p:extLst>
      <p:ext uri="{BB962C8B-B14F-4D97-AF65-F5344CB8AC3E}">
        <p14:creationId xmlns:p14="http://schemas.microsoft.com/office/powerpoint/2010/main" val="35818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539552" y="1196901"/>
            <a:ext cx="8424936" cy="5328443"/>
          </a:xfrm>
        </p:spPr>
        <p:txBody>
          <a:bodyPr/>
          <a:lstStyle/>
          <a:p>
            <a:pPr marL="0" indent="0" eaLnBrk="1" hangingPunct="1">
              <a:lnSpc>
                <a:spcPct val="80000"/>
              </a:lnSpc>
              <a:buNone/>
            </a:pPr>
            <a:r>
              <a:rPr lang="en-US" altLang="zh-CN" sz="1600" dirty="0">
                <a:solidFill>
                  <a:srgbClr val="008000"/>
                </a:solidFill>
                <a:latin typeface="华文新魏"/>
                <a:cs typeface="华文新魏"/>
              </a:rPr>
              <a:t>struct inode { </a:t>
            </a:r>
          </a:p>
          <a:p>
            <a:pPr marL="0" indent="0" eaLnBrk="1" hangingPunct="1">
              <a:lnSpc>
                <a:spcPct val="80000"/>
              </a:lnSpc>
              <a:buNone/>
            </a:pPr>
            <a:r>
              <a:rPr lang="en-US" altLang="zh-CN" sz="1600" dirty="0">
                <a:solidFill>
                  <a:srgbClr val="008000"/>
                </a:solidFill>
                <a:latin typeface="华文新魏"/>
                <a:cs typeface="华文新魏"/>
              </a:rPr>
              <a:t>  struct </a:t>
            </a:r>
            <a:r>
              <a:rPr lang="en-US" altLang="zh-CN" sz="1600" dirty="0" err="1">
                <a:solidFill>
                  <a:srgbClr val="008000"/>
                </a:solidFill>
                <a:latin typeface="华文新魏"/>
                <a:cs typeface="华文新魏"/>
              </a:rPr>
              <a:t>list_head</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i_hash</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散列值相同的</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链表</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list_head</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i_list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链表的指针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00FF"/>
                </a:solidFill>
                <a:latin typeface="华文新魏"/>
                <a:cs typeface="华文新魏"/>
              </a:rPr>
              <a:t>  </a:t>
            </a:r>
            <a:r>
              <a:rPr lang="en-US" altLang="zh-CN" sz="1600" dirty="0">
                <a:solidFill>
                  <a:srgbClr val="0000FF"/>
                </a:solidFill>
                <a:latin typeface="华文新魏"/>
                <a:cs typeface="华文新魏"/>
              </a:rPr>
              <a:t>struct </a:t>
            </a:r>
            <a:r>
              <a:rPr lang="en-US" altLang="zh-CN" sz="1600" dirty="0" err="1">
                <a:solidFill>
                  <a:srgbClr val="0000FF"/>
                </a:solidFill>
                <a:latin typeface="华文新魏"/>
                <a:cs typeface="华文新魏"/>
              </a:rPr>
              <a:t>list_head</a:t>
            </a:r>
            <a:r>
              <a:rPr lang="en-US" altLang="zh-CN" sz="1600" dirty="0">
                <a:solidFill>
                  <a:srgbClr val="0000FF"/>
                </a:solidFill>
                <a:latin typeface="华文新魏"/>
                <a:cs typeface="华文新魏"/>
              </a:rPr>
              <a:t> </a:t>
            </a:r>
            <a:r>
              <a:rPr lang="en-US" altLang="zh-CN" sz="1600" dirty="0" err="1">
                <a:solidFill>
                  <a:srgbClr val="0000FF"/>
                </a:solidFill>
                <a:latin typeface="华文新魏"/>
                <a:cs typeface="华文新魏"/>
              </a:rPr>
              <a:t>i_dentry</a:t>
            </a:r>
            <a:r>
              <a:rPr lang="en-US" altLang="zh-CN" sz="1600" dirty="0">
                <a:solidFill>
                  <a:srgbClr val="0000FF"/>
                </a:solidFill>
                <a:latin typeface="华文新魏"/>
                <a:cs typeface="华文新魏"/>
              </a:rPr>
              <a:t>;  /*</a:t>
            </a:r>
            <a:r>
              <a:rPr lang="zh-CN" altLang="en-US" sz="1600" dirty="0">
                <a:solidFill>
                  <a:srgbClr val="0000FF"/>
                </a:solidFill>
                <a:latin typeface="华文新魏"/>
                <a:cs typeface="华文新魏"/>
              </a:rPr>
              <a:t>同属一个</a:t>
            </a:r>
            <a:r>
              <a:rPr lang="en-US" altLang="zh-CN" sz="1600" dirty="0" err="1">
                <a:solidFill>
                  <a:srgbClr val="0000FF"/>
                </a:solidFill>
                <a:latin typeface="华文新魏"/>
                <a:cs typeface="华文新魏"/>
              </a:rPr>
              <a:t>inode</a:t>
            </a:r>
            <a:r>
              <a:rPr lang="zh-CN" altLang="en-US" sz="1600" dirty="0">
                <a:solidFill>
                  <a:srgbClr val="0000FF"/>
                </a:solidFill>
                <a:latin typeface="华文新魏"/>
                <a:cs typeface="华文新魏"/>
              </a:rPr>
              <a:t>的</a:t>
            </a:r>
            <a:r>
              <a:rPr lang="en-US" altLang="zh-CN" sz="1600" dirty="0" err="1">
                <a:solidFill>
                  <a:srgbClr val="0000FF"/>
                </a:solidFill>
                <a:latin typeface="华文新魏"/>
                <a:cs typeface="华文新魏"/>
              </a:rPr>
              <a:t>dentry</a:t>
            </a:r>
            <a:r>
              <a:rPr lang="zh-CN" altLang="en-US" sz="1600" dirty="0">
                <a:solidFill>
                  <a:srgbClr val="0000FF"/>
                </a:solidFill>
                <a:latin typeface="华文新魏"/>
                <a:cs typeface="华文新魏"/>
              </a:rPr>
              <a:t>链表</a:t>
            </a:r>
            <a:r>
              <a:rPr lang="en-US" altLang="zh-CN" sz="1600" dirty="0">
                <a:solidFill>
                  <a:srgbClr val="0000FF"/>
                </a:solidFill>
                <a:latin typeface="华文新魏"/>
                <a:cs typeface="华文新魏"/>
              </a:rPr>
              <a:t>*/</a:t>
            </a:r>
            <a:endParaRPr lang="zh-CN" altLang="en-US" sz="1600" dirty="0">
              <a:solidFill>
                <a:srgbClr val="0000FF"/>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unsigned long </a:t>
            </a:r>
            <a:r>
              <a:rPr lang="en-US" altLang="zh-CN" sz="1600" dirty="0" err="1">
                <a:solidFill>
                  <a:srgbClr val="008000"/>
                </a:solidFill>
                <a:latin typeface="华文新魏"/>
                <a:cs typeface="华文新魏"/>
              </a:rPr>
              <a:t>i_ino</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inode</a:t>
            </a:r>
            <a:r>
              <a:rPr lang="zh-CN" altLang="en-US" sz="1600" dirty="0">
                <a:solidFill>
                  <a:srgbClr val="008000"/>
                </a:solidFill>
                <a:latin typeface="华文新魏"/>
                <a:cs typeface="华文新魏"/>
              </a:rPr>
              <a:t>号</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kdevt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idev</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所在设备的设备号</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umode_t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i_mode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文件类型及存取权限</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 </a:t>
            </a: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nlink_t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i_nlink</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连接到该</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的硬连接数 </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uid_t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i_uid</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文件拥有者的用户</a:t>
            </a:r>
            <a:r>
              <a:rPr lang="en-US" altLang="zh-CN" sz="1600" dirty="0">
                <a:solidFill>
                  <a:srgbClr val="008000"/>
                </a:solidFill>
                <a:latin typeface="华文新魏"/>
                <a:cs typeface="华文新魏"/>
              </a:rPr>
              <a:t>ID */</a:t>
            </a:r>
          </a:p>
          <a:p>
            <a:pPr marL="0" indent="0" eaLnBrk="1" hangingPunct="1">
              <a:lnSpc>
                <a:spcPct val="80000"/>
              </a:lnSpc>
              <a:buNone/>
            </a:pP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gid_t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i_gid</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用户所在组的</a:t>
            </a:r>
            <a:r>
              <a:rPr lang="en-US" altLang="zh-CN" sz="1600" dirty="0">
                <a:solidFill>
                  <a:srgbClr val="008000"/>
                </a:solidFill>
                <a:latin typeface="华文新魏"/>
                <a:cs typeface="华文新魏"/>
              </a:rPr>
              <a:t>ID */</a:t>
            </a:r>
          </a:p>
          <a:p>
            <a:pPr marL="0" indent="0" eaLnBrk="1" hangingPunct="1">
              <a:lnSpc>
                <a:spcPct val="80000"/>
              </a:lnSpc>
              <a:buNone/>
            </a:pP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loff_t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i_size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字节为单位文件大小</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a:solidFill>
                  <a:srgbClr val="008000"/>
                </a:solidFill>
                <a:latin typeface="华文新魏"/>
                <a:cs typeface="华文新魏"/>
              </a:rPr>
              <a:t>  struct semaphore;                         /*inode</a:t>
            </a:r>
            <a:r>
              <a:rPr lang="zh-CN" altLang="en-US" sz="1600" dirty="0">
                <a:solidFill>
                  <a:srgbClr val="008000"/>
                </a:solidFill>
                <a:latin typeface="华文新魏"/>
                <a:cs typeface="华文新魏"/>
              </a:rPr>
              <a:t>信号量</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inode_operations</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i_op</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操作函数的指针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super_block</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i_sb</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指向该文件系统超级块的指针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atomic_t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i_count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当前使用该</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的引用计数，</a:t>
            </a:r>
            <a:r>
              <a:rPr lang="en-US" altLang="zh-CN" sz="1600" dirty="0">
                <a:solidFill>
                  <a:srgbClr val="008000"/>
                </a:solidFill>
                <a:latin typeface="华文新魏"/>
                <a:cs typeface="华文新魏"/>
              </a:rPr>
              <a:t>0</a:t>
            </a:r>
            <a:r>
              <a:rPr lang="zh-CN" altLang="en-US" sz="1600" dirty="0">
                <a:solidFill>
                  <a:srgbClr val="008000"/>
                </a:solidFill>
                <a:latin typeface="华文新魏"/>
                <a:cs typeface="华文新魏"/>
              </a:rPr>
              <a:t>表示空闲</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atomic_t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i_writecount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写者计数</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file_operations</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i_fop</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指向文件操作函数的指针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time_t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i_atime</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i_mtime</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i_ctime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最近访问时间</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修改时间</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创建时间</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pipe_inode_info</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i_pipe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管道信息</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unsigned long  </a:t>
            </a:r>
            <a:r>
              <a:rPr lang="en-US" altLang="zh-CN" sz="1600" dirty="0" err="1">
                <a:solidFill>
                  <a:srgbClr val="008000"/>
                </a:solidFill>
                <a:latin typeface="华文新魏"/>
                <a:cs typeface="华文新魏"/>
              </a:rPr>
              <a:t>i_state</a:t>
            </a:r>
            <a:r>
              <a:rPr lang="en-US" altLang="zh-CN" sz="1600" dirty="0">
                <a:solidFill>
                  <a:srgbClr val="008000"/>
                </a:solidFill>
                <a:latin typeface="华文新魏"/>
                <a:cs typeface="华文新魏"/>
              </a:rPr>
              <a:t>;                  /*inode</a:t>
            </a:r>
            <a:r>
              <a:rPr lang="zh-CN" altLang="en-US" sz="1600" dirty="0">
                <a:solidFill>
                  <a:srgbClr val="008000"/>
                </a:solidFill>
                <a:latin typeface="华文新魏"/>
                <a:cs typeface="华文新魏"/>
              </a:rPr>
              <a:t>状态标志</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unsigned </a:t>
            </a:r>
            <a:r>
              <a:rPr lang="en-US" altLang="zh-CN" sz="1600" dirty="0" err="1">
                <a:solidFill>
                  <a:srgbClr val="008000"/>
                </a:solidFill>
                <a:latin typeface="华文新魏"/>
                <a:cs typeface="华文新魏"/>
              </a:rPr>
              <a:t>int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i_flags</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文件系统标志</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a:solidFill>
                  <a:srgbClr val="008000"/>
                </a:solidFill>
                <a:latin typeface="华文新魏"/>
                <a:cs typeface="华文新魏"/>
              </a:rPr>
              <a:t>  union{      //</a:t>
            </a:r>
            <a:r>
              <a:rPr lang="zh-CN" altLang="en-US" sz="1600" dirty="0">
                <a:solidFill>
                  <a:srgbClr val="008000"/>
                </a:solidFill>
                <a:latin typeface="华文新魏"/>
                <a:cs typeface="华文新魏"/>
              </a:rPr>
              <a:t>联合体成员指向具体文件系统的</a:t>
            </a:r>
            <a:r>
              <a:rPr lang="en-US" altLang="zh-CN" sz="1600" dirty="0" err="1">
                <a:solidFill>
                  <a:srgbClr val="008000"/>
                </a:solidFill>
                <a:latin typeface="华文新魏"/>
                <a:cs typeface="华文新魏"/>
              </a:rPr>
              <a:t>inode</a:t>
            </a:r>
            <a:r>
              <a:rPr lang="zh-CN" altLang="en-US" sz="1600" dirty="0">
                <a:solidFill>
                  <a:srgbClr val="008000"/>
                </a:solidFill>
                <a:latin typeface="华文新魏"/>
                <a:cs typeface="华文新魏"/>
              </a:rPr>
              <a:t>结构</a:t>
            </a:r>
            <a:r>
              <a:rPr lang="en-US" altLang="zh-CN" sz="1600" dirty="0">
                <a:solidFill>
                  <a:srgbClr val="008000"/>
                </a:solidFill>
                <a:latin typeface="华文新魏"/>
                <a:cs typeface="华文新魏"/>
              </a:rPr>
              <a:t>  </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minix_inode_info</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minix_i</a:t>
            </a:r>
            <a:r>
              <a:rPr lang="en-US" altLang="zh-CN" sz="1600" dirty="0">
                <a:solidFill>
                  <a:srgbClr val="008000"/>
                </a:solidFill>
                <a:latin typeface="华文新魏"/>
                <a:cs typeface="华文新魏"/>
              </a:rPr>
              <a:t>; </a:t>
            </a:r>
          </a:p>
          <a:p>
            <a:pPr marL="0" indent="0" eaLnBrk="1" hangingPunct="1">
              <a:lnSpc>
                <a:spcPct val="80000"/>
              </a:lnSpc>
              <a:buNone/>
            </a:pPr>
            <a:r>
              <a:rPr lang="zh-CN" altLang="zh-CN" sz="1600" dirty="0">
                <a:solidFill>
                  <a:srgbClr val="008000"/>
                </a:solidFill>
                <a:latin typeface="华文新魏"/>
                <a:cs typeface="华文新魏"/>
              </a:rPr>
              <a:t> </a:t>
            </a: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struct</a:t>
            </a:r>
            <a:r>
              <a:rPr lang="en-US" altLang="zh-CN" sz="1600" dirty="0">
                <a:solidFill>
                  <a:srgbClr val="008000"/>
                </a:solidFill>
                <a:latin typeface="华文新魏"/>
                <a:cs typeface="华文新魏"/>
              </a:rPr>
              <a:t> ext2_inode_info</a:t>
            </a: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ext2_i;</a:t>
            </a:r>
            <a:r>
              <a:rPr lang="zh-CN" altLang="en-US" sz="1600" dirty="0">
                <a:solidFill>
                  <a:srgbClr val="008000"/>
                </a:solidFill>
                <a:latin typeface="华文新魏"/>
                <a:cs typeface="华文新魏"/>
              </a:rPr>
              <a:t> </a:t>
            </a:r>
            <a:endParaRPr lang="en-US" altLang="zh-CN"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a:t>
            </a: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a:solidFill>
                  <a:srgbClr val="008000"/>
                </a:solidFill>
                <a:latin typeface="华文新魏"/>
                <a:cs typeface="华文新魏"/>
              </a:rPr>
              <a:t>};</a:t>
            </a:r>
          </a:p>
        </p:txBody>
      </p:sp>
      <p:sp>
        <p:nvSpPr>
          <p:cNvPr id="3" name="标题 1"/>
          <p:cNvSpPr>
            <a:spLocks noGrp="1"/>
          </p:cNvSpPr>
          <p:nvPr>
            <p:ph type="title"/>
          </p:nvPr>
        </p:nvSpPr>
        <p:spPr>
          <a:xfrm>
            <a:off x="755576" y="404664"/>
            <a:ext cx="7357564" cy="576262"/>
          </a:xfrm>
        </p:spPr>
        <p:txBody>
          <a:bodyPr/>
          <a:lstStyle/>
          <a:p>
            <a:r>
              <a:rPr lang="zh-CN" altLang="en-US" dirty="0">
                <a:latin typeface="华文新魏" charset="0"/>
                <a:ea typeface="华文新魏" charset="0"/>
                <a:cs typeface="华文新魏" charset="0"/>
              </a:rPr>
              <a:t>索引结点对象</a:t>
            </a:r>
            <a:r>
              <a:rPr lang="zh-CN" altLang="zh-CN" dirty="0">
                <a:latin typeface="华文新魏" charset="0"/>
                <a:ea typeface="华文新魏" charset="0"/>
                <a:cs typeface="华文新魏" charset="0"/>
              </a:rPr>
              <a:t>数据结构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124</a:t>
            </a:fld>
            <a:endParaRPr lang="en-US" altLang="zh-CN" dirty="0"/>
          </a:p>
        </p:txBody>
      </p:sp>
    </p:spTree>
    <p:extLst>
      <p:ext uri="{BB962C8B-B14F-4D97-AF65-F5344CB8AC3E}">
        <p14:creationId xmlns:p14="http://schemas.microsoft.com/office/powerpoint/2010/main" val="36442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索引结点</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相关说明</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每个</a:t>
            </a:r>
            <a:r>
              <a:rPr lang="en-US" altLang="zh-CN" dirty="0" err="1">
                <a:latin typeface="华文新魏"/>
                <a:cs typeface="华文新魏"/>
              </a:rPr>
              <a:t>inode</a:t>
            </a:r>
            <a:r>
              <a:rPr lang="zh-CN" altLang="zh-CN" dirty="0">
                <a:latin typeface="华文新魏"/>
                <a:cs typeface="华文新魏"/>
              </a:rPr>
              <a:t>至少出现在下列循环双向链表之一</a:t>
            </a:r>
            <a:endParaRPr lang="en-US" altLang="zh-CN" dirty="0">
              <a:latin typeface="华文新魏"/>
              <a:cs typeface="华文新魏"/>
            </a:endParaRPr>
          </a:p>
          <a:p>
            <a:pPr lvl="1"/>
            <a:r>
              <a:rPr lang="zh-CN" altLang="zh-CN" dirty="0"/>
              <a:t>未用</a:t>
            </a:r>
            <a:r>
              <a:rPr lang="en-US" altLang="zh-CN" dirty="0" err="1"/>
              <a:t>inode</a:t>
            </a:r>
            <a:r>
              <a:rPr lang="zh-CN" altLang="zh-CN" dirty="0"/>
              <a:t>链表</a:t>
            </a:r>
            <a:endParaRPr lang="en-US" altLang="zh-CN" dirty="0"/>
          </a:p>
          <a:p>
            <a:pPr lvl="1"/>
            <a:r>
              <a:rPr lang="zh-CN" altLang="zh-CN" dirty="0"/>
              <a:t>正在使用</a:t>
            </a:r>
            <a:r>
              <a:rPr lang="en-US" altLang="zh-CN" dirty="0" err="1"/>
              <a:t>inode</a:t>
            </a:r>
            <a:r>
              <a:rPr lang="zh-CN" altLang="zh-CN" dirty="0"/>
              <a:t>链表</a:t>
            </a:r>
            <a:endParaRPr lang="en-US" altLang="zh-CN" dirty="0"/>
          </a:p>
          <a:p>
            <a:pPr lvl="1"/>
            <a:r>
              <a:rPr lang="zh-CN" altLang="zh-CN" dirty="0"/>
              <a:t>已更改</a:t>
            </a:r>
            <a:r>
              <a:rPr lang="en-US" altLang="zh-CN" dirty="0" err="1"/>
              <a:t>inode</a:t>
            </a:r>
            <a:r>
              <a:rPr lang="zh-CN" altLang="zh-CN" dirty="0"/>
              <a:t>链表</a:t>
            </a:r>
            <a:r>
              <a:rPr lang="en-US" altLang="zh-CN" dirty="0"/>
              <a:t>(</a:t>
            </a:r>
            <a:r>
              <a:rPr lang="zh-CN" altLang="zh-CN" dirty="0"/>
              <a:t>脏节点</a:t>
            </a:r>
            <a:r>
              <a:rPr lang="en-US" altLang="zh-CN" dirty="0"/>
              <a:t>)</a:t>
            </a:r>
          </a:p>
          <a:p>
            <a:r>
              <a:rPr lang="zh-CN" altLang="zh-CN" dirty="0">
                <a:latin typeface="华文新魏"/>
                <a:cs typeface="华文新魏"/>
              </a:rPr>
              <a:t>与</a:t>
            </a:r>
            <a:r>
              <a:rPr lang="en-US" altLang="zh-CN" dirty="0" err="1">
                <a:latin typeface="华文新魏"/>
                <a:cs typeface="华文新魏"/>
              </a:rPr>
              <a:t>inode</a:t>
            </a:r>
            <a:r>
              <a:rPr lang="zh-CN" altLang="zh-CN" dirty="0">
                <a:latin typeface="华文新魏"/>
                <a:cs typeface="华文新魏"/>
              </a:rPr>
              <a:t>关联的方法是</a:t>
            </a:r>
            <a:r>
              <a:rPr lang="en-US" altLang="zh-CN" dirty="0">
                <a:latin typeface="华文新魏"/>
                <a:cs typeface="华文新魏"/>
              </a:rPr>
              <a:t> </a:t>
            </a:r>
            <a:r>
              <a:rPr lang="en-US" altLang="zh-CN" dirty="0" err="1">
                <a:solidFill>
                  <a:srgbClr val="0000FF"/>
                </a:solidFill>
                <a:latin typeface="华文新魏"/>
                <a:cs typeface="华文新魏"/>
              </a:rPr>
              <a:t>inode_operation</a:t>
            </a:r>
            <a:r>
              <a:rPr lang="zh-CN" altLang="zh-CN" dirty="0">
                <a:latin typeface="华文新魏"/>
                <a:cs typeface="华文新魏"/>
              </a:rPr>
              <a:t>操作对象，主要函数有</a:t>
            </a:r>
            <a:endParaRPr lang="en-US" altLang="zh-CN" dirty="0">
              <a:latin typeface="华文新魏"/>
              <a:cs typeface="华文新魏"/>
            </a:endParaRPr>
          </a:p>
          <a:p>
            <a:pPr lvl="1"/>
            <a:r>
              <a:rPr lang="en-US" altLang="zh-CN" dirty="0">
                <a:solidFill>
                  <a:srgbClr val="0000FF"/>
                </a:solidFill>
              </a:rPr>
              <a:t>create()</a:t>
            </a:r>
            <a:r>
              <a:rPr lang="zh-CN" altLang="en-US" dirty="0"/>
              <a:t>：</a:t>
            </a:r>
            <a:r>
              <a:rPr lang="zh-CN" altLang="zh-CN" dirty="0"/>
              <a:t>创建</a:t>
            </a:r>
            <a:r>
              <a:rPr lang="en-US" altLang="zh-CN" dirty="0" err="1"/>
              <a:t>inode</a:t>
            </a:r>
            <a:endParaRPr lang="en-US" altLang="zh-CN" dirty="0"/>
          </a:p>
          <a:p>
            <a:pPr lvl="1"/>
            <a:r>
              <a:rPr lang="en-US" altLang="zh-CN" dirty="0" err="1">
                <a:solidFill>
                  <a:srgbClr val="0000FF"/>
                </a:solidFill>
              </a:rPr>
              <a:t>loopup</a:t>
            </a:r>
            <a:r>
              <a:rPr lang="en-US" altLang="zh-CN" dirty="0">
                <a:solidFill>
                  <a:srgbClr val="0000FF"/>
                </a:solidFill>
              </a:rPr>
              <a:t>()</a:t>
            </a:r>
            <a:r>
              <a:rPr lang="zh-CN" altLang="en-US" dirty="0"/>
              <a:t>：</a:t>
            </a:r>
            <a:r>
              <a:rPr lang="zh-CN" altLang="zh-CN" dirty="0"/>
              <a:t>在</a:t>
            </a:r>
            <a:r>
              <a:rPr lang="en-US" altLang="zh-CN" dirty="0"/>
              <a:t>VFS</a:t>
            </a:r>
            <a:r>
              <a:rPr lang="zh-CN" altLang="zh-CN" dirty="0"/>
              <a:t>目录中查找</a:t>
            </a:r>
            <a:r>
              <a:rPr lang="en-US" altLang="zh-CN" dirty="0"/>
              <a:t> </a:t>
            </a:r>
            <a:r>
              <a:rPr lang="en-US" altLang="zh-CN" dirty="0" err="1"/>
              <a:t>inode</a:t>
            </a:r>
            <a:r>
              <a:rPr lang="en-US" altLang="zh-CN" dirty="0"/>
              <a:t> </a:t>
            </a:r>
          </a:p>
          <a:p>
            <a:pPr lvl="1"/>
            <a:r>
              <a:rPr lang="en-US" altLang="zh-CN" dirty="0">
                <a:solidFill>
                  <a:srgbClr val="0000FF"/>
                </a:solidFill>
              </a:rPr>
              <a:t>link()</a:t>
            </a:r>
            <a:r>
              <a:rPr lang="en-US" altLang="zh-CN" dirty="0"/>
              <a:t>/</a:t>
            </a:r>
            <a:r>
              <a:rPr lang="en-US" altLang="zh-CN" dirty="0">
                <a:solidFill>
                  <a:srgbClr val="0000FF"/>
                </a:solidFill>
              </a:rPr>
              <a:t>unlink</a:t>
            </a:r>
            <a:r>
              <a:rPr lang="zh-CN" altLang="zh-CN" dirty="0">
                <a:solidFill>
                  <a:srgbClr val="0000FF"/>
                </a:solidFill>
              </a:rPr>
              <a:t>(</a:t>
            </a:r>
            <a:r>
              <a:rPr lang="en-US" altLang="zh-CN" dirty="0">
                <a:solidFill>
                  <a:srgbClr val="0000FF"/>
                </a:solidFill>
              </a:rPr>
              <a:t>)</a:t>
            </a:r>
            <a:r>
              <a:rPr lang="zh-CN" altLang="en-US" dirty="0"/>
              <a:t>：</a:t>
            </a:r>
            <a:r>
              <a:rPr lang="zh-CN" altLang="zh-CN" dirty="0"/>
              <a:t>创建和删除硬链接</a:t>
            </a:r>
            <a:endParaRPr lang="en-US" altLang="zh-CN" dirty="0"/>
          </a:p>
          <a:p>
            <a:pPr lvl="1"/>
            <a:r>
              <a:rPr lang="en-US" altLang="zh-CN" dirty="0" err="1">
                <a:solidFill>
                  <a:srgbClr val="0000FF"/>
                </a:solidFill>
              </a:rPr>
              <a:t>symlink</a:t>
            </a:r>
            <a:r>
              <a:rPr lang="en-US" altLang="zh-CN" dirty="0">
                <a:solidFill>
                  <a:srgbClr val="0000FF"/>
                </a:solidFill>
              </a:rPr>
              <a:t>()</a:t>
            </a:r>
            <a:r>
              <a:rPr lang="zh-CN" altLang="en-US" dirty="0"/>
              <a:t>：</a:t>
            </a:r>
            <a:r>
              <a:rPr lang="zh-CN" altLang="zh-CN" dirty="0"/>
              <a:t>创建符号链接</a:t>
            </a:r>
            <a:endParaRPr lang="en-US" altLang="zh-CN" dirty="0"/>
          </a:p>
          <a:p>
            <a:pPr lvl="1"/>
            <a:r>
              <a:rPr lang="en-US" altLang="zh-CN" dirty="0" err="1">
                <a:solidFill>
                  <a:srgbClr val="0000FF"/>
                </a:solidFill>
              </a:rPr>
              <a:t>mkdir</a:t>
            </a:r>
            <a:r>
              <a:rPr lang="en-US" altLang="zh-CN" dirty="0">
                <a:solidFill>
                  <a:srgbClr val="0000FF"/>
                </a:solidFill>
              </a:rPr>
              <a:t>()/ </a:t>
            </a:r>
            <a:r>
              <a:rPr lang="en-US" altLang="zh-CN" dirty="0" err="1">
                <a:solidFill>
                  <a:srgbClr val="0000FF"/>
                </a:solidFill>
              </a:rPr>
              <a:t>rmdir</a:t>
            </a:r>
            <a:r>
              <a:rPr lang="en-US" altLang="zh-CN" dirty="0">
                <a:solidFill>
                  <a:srgbClr val="0000FF"/>
                </a:solidFill>
              </a:rPr>
              <a:t>()</a:t>
            </a:r>
            <a:r>
              <a:rPr lang="zh-CN" altLang="en-US" dirty="0"/>
              <a:t>：</a:t>
            </a:r>
            <a:r>
              <a:rPr lang="zh-CN" altLang="zh-CN" dirty="0"/>
              <a:t>创建和删除子目录</a:t>
            </a:r>
            <a:r>
              <a:rPr lang="en-US" altLang="zh-CN" dirty="0" err="1"/>
              <a:t>inode</a:t>
            </a:r>
            <a:endParaRPr lang="en-US" altLang="zh-CN" dirty="0"/>
          </a:p>
          <a:p>
            <a:pPr lvl="1"/>
            <a:r>
              <a:rPr lang="en-US" altLang="zh-CN" dirty="0">
                <a:solidFill>
                  <a:srgbClr val="0000FF"/>
                </a:solidFill>
              </a:rPr>
              <a:t>rename()</a:t>
            </a:r>
            <a:r>
              <a:rPr lang="zh-CN" altLang="en-US" dirty="0"/>
              <a:t>：</a:t>
            </a:r>
            <a:r>
              <a:rPr lang="zh-CN" altLang="zh-CN" dirty="0"/>
              <a:t>文件或目录重命名</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125</a:t>
            </a:fld>
            <a:endParaRPr lang="en-US" altLang="zh-CN" dirty="0"/>
          </a:p>
        </p:txBody>
      </p:sp>
    </p:spTree>
    <p:extLst>
      <p:ext uri="{BB962C8B-B14F-4D97-AF65-F5344CB8AC3E}">
        <p14:creationId xmlns:p14="http://schemas.microsoft.com/office/powerpoint/2010/main" val="274503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目录项对象</a:t>
            </a:r>
            <a:endParaRPr kumimoji="1" lang="zh-CN" altLang="en-US" dirty="0"/>
          </a:p>
        </p:txBody>
      </p:sp>
      <p:sp>
        <p:nvSpPr>
          <p:cNvPr id="4" name="内容占位符 3"/>
          <p:cNvSpPr>
            <a:spLocks noGrp="1"/>
          </p:cNvSpPr>
          <p:nvPr>
            <p:ph idx="1"/>
          </p:nvPr>
        </p:nvSpPr>
        <p:spPr/>
        <p:txBody>
          <a:bodyPr/>
          <a:lstStyle/>
          <a:p>
            <a:r>
              <a:rPr lang="en-US" altLang="zh-CN" dirty="0">
                <a:latin typeface="华文新魏"/>
                <a:cs typeface="华文新魏"/>
              </a:rPr>
              <a:t>VFS</a:t>
            </a:r>
            <a:r>
              <a:rPr lang="zh-CN" altLang="zh-CN" dirty="0">
                <a:latin typeface="华文新魏"/>
                <a:cs typeface="华文新魏"/>
              </a:rPr>
              <a:t>引入</a:t>
            </a:r>
            <a:r>
              <a:rPr lang="zh-CN" altLang="zh-CN" dirty="0">
                <a:solidFill>
                  <a:srgbClr val="FF0000"/>
                </a:solidFill>
                <a:latin typeface="华文新魏"/>
                <a:cs typeface="华文新魏"/>
              </a:rPr>
              <a:t>目录项</a:t>
            </a:r>
            <a:r>
              <a:rPr lang="zh-CN" altLang="zh-CN" dirty="0">
                <a:latin typeface="华文新魏"/>
                <a:cs typeface="华文新魏"/>
              </a:rPr>
              <a:t>概念，每个</a:t>
            </a:r>
            <a:r>
              <a:rPr lang="en-US" altLang="zh-CN" dirty="0" err="1">
                <a:solidFill>
                  <a:srgbClr val="0000FF"/>
                </a:solidFill>
                <a:latin typeface="华文新魏"/>
                <a:cs typeface="华文新魏"/>
              </a:rPr>
              <a:t>dentry</a:t>
            </a:r>
            <a:r>
              <a:rPr lang="zh-CN" altLang="zh-CN" dirty="0">
                <a:latin typeface="华文新魏"/>
                <a:cs typeface="华文新魏"/>
              </a:rPr>
              <a:t>代表一个路径分量</a:t>
            </a:r>
            <a:r>
              <a:rPr lang="zh-CN" altLang="en-US" dirty="0">
                <a:latin typeface="华文新魏"/>
                <a:cs typeface="华文新魏"/>
              </a:rPr>
              <a:t>，</a:t>
            </a:r>
            <a:r>
              <a:rPr lang="zh-CN" altLang="zh-CN" dirty="0">
                <a:solidFill>
                  <a:srgbClr val="FF0000"/>
                </a:solidFill>
                <a:latin typeface="华文新魏"/>
                <a:cs typeface="华文新魏"/>
              </a:rPr>
              <a:t>描述文件名及与其关联的</a:t>
            </a:r>
            <a:r>
              <a:rPr lang="en-US" altLang="zh-CN" dirty="0" err="1">
                <a:solidFill>
                  <a:srgbClr val="FF0000"/>
                </a:solidFill>
                <a:latin typeface="华文新魏"/>
                <a:cs typeface="华文新魏"/>
              </a:rPr>
              <a:t>inode</a:t>
            </a:r>
            <a:r>
              <a:rPr lang="zh-CN" altLang="zh-CN" dirty="0">
                <a:solidFill>
                  <a:srgbClr val="FF0000"/>
                </a:solidFill>
                <a:latin typeface="华文新魏"/>
                <a:cs typeface="华文新魏"/>
              </a:rPr>
              <a:t>信息</a:t>
            </a:r>
            <a:endParaRPr lang="en-US" altLang="zh-CN" dirty="0">
              <a:solidFill>
                <a:srgbClr val="FF0000"/>
              </a:solidFill>
              <a:latin typeface="华文新魏"/>
              <a:cs typeface="华文新魏"/>
            </a:endParaRPr>
          </a:p>
          <a:p>
            <a:pPr lvl="1"/>
            <a:r>
              <a:rPr lang="zh-CN" altLang="zh-CN" dirty="0"/>
              <a:t>每个文件除了有一个</a:t>
            </a:r>
            <a:r>
              <a:rPr lang="en-US" altLang="zh-CN" dirty="0" err="1"/>
              <a:t>inode</a:t>
            </a:r>
            <a:r>
              <a:rPr lang="zh-CN" altLang="zh-CN" dirty="0"/>
              <a:t>数据结构外，还有一个</a:t>
            </a:r>
            <a:r>
              <a:rPr lang="en-US" altLang="zh-CN" dirty="0" err="1"/>
              <a:t>dentry</a:t>
            </a:r>
            <a:r>
              <a:rPr lang="zh-CN" altLang="zh-CN" dirty="0"/>
              <a:t>结构与之关联</a:t>
            </a:r>
            <a:endParaRPr lang="en-US" altLang="zh-CN" dirty="0"/>
          </a:p>
          <a:p>
            <a:pPr lvl="1"/>
            <a:r>
              <a:rPr lang="en-US" altLang="zh-CN" dirty="0" err="1"/>
              <a:t>dentry</a:t>
            </a:r>
            <a:r>
              <a:rPr lang="zh-CN" altLang="zh-CN" dirty="0"/>
              <a:t>结构中的</a:t>
            </a:r>
            <a:r>
              <a:rPr lang="en-US" altLang="zh-CN" dirty="0" err="1"/>
              <a:t>d_inode</a:t>
            </a:r>
            <a:r>
              <a:rPr lang="zh-CN" altLang="zh-CN" dirty="0"/>
              <a:t>指针指向对应的</a:t>
            </a:r>
            <a:r>
              <a:rPr lang="en-US" altLang="zh-CN" dirty="0" err="1"/>
              <a:t>inode</a:t>
            </a:r>
            <a:r>
              <a:rPr lang="zh-CN" altLang="zh-CN" dirty="0"/>
              <a:t>结构</a:t>
            </a:r>
            <a:endParaRPr lang="en-US" altLang="zh-CN" dirty="0"/>
          </a:p>
          <a:p>
            <a:r>
              <a:rPr lang="en-US" altLang="zh-CN" dirty="0" err="1">
                <a:latin typeface="华文新魏"/>
                <a:cs typeface="华文新魏"/>
              </a:rPr>
              <a:t>dentry</a:t>
            </a:r>
            <a:r>
              <a:rPr lang="zh-CN" altLang="zh-CN" dirty="0">
                <a:latin typeface="华文新魏"/>
                <a:cs typeface="华文新魏"/>
              </a:rPr>
              <a:t> </a:t>
            </a:r>
            <a:r>
              <a:rPr lang="en-US" altLang="zh-CN" i="1" dirty="0">
                <a:latin typeface="华文新魏"/>
                <a:cs typeface="华文新魏"/>
              </a:rPr>
              <a:t>vs.</a:t>
            </a:r>
            <a:r>
              <a:rPr lang="zh-CN" altLang="en-US" dirty="0">
                <a:latin typeface="华文新魏"/>
                <a:cs typeface="华文新魏"/>
              </a:rPr>
              <a:t> </a:t>
            </a:r>
            <a:r>
              <a:rPr lang="en-US" altLang="zh-CN" dirty="0" err="1">
                <a:latin typeface="华文新魏"/>
                <a:cs typeface="华文新魏"/>
              </a:rPr>
              <a:t>inode</a:t>
            </a:r>
            <a:endParaRPr lang="en-US" altLang="zh-CN" dirty="0">
              <a:latin typeface="华文新魏"/>
              <a:cs typeface="华文新魏"/>
            </a:endParaRPr>
          </a:p>
          <a:p>
            <a:pPr lvl="1"/>
            <a:r>
              <a:rPr lang="en-US" altLang="zh-CN" dirty="0" err="1"/>
              <a:t>dentry</a:t>
            </a:r>
            <a:r>
              <a:rPr lang="zh-CN" altLang="zh-CN" dirty="0"/>
              <a:t>代表</a:t>
            </a:r>
            <a:r>
              <a:rPr lang="zh-CN" altLang="zh-CN" dirty="0">
                <a:solidFill>
                  <a:srgbClr val="FF0000"/>
                </a:solidFill>
              </a:rPr>
              <a:t>逻辑意义</a:t>
            </a:r>
            <a:r>
              <a:rPr lang="zh-CN" altLang="zh-CN" dirty="0"/>
              <a:t>上的文件</a:t>
            </a:r>
            <a:r>
              <a:rPr lang="zh-CN" altLang="en-US" dirty="0"/>
              <a:t>，</a:t>
            </a:r>
            <a:r>
              <a:rPr lang="zh-CN" altLang="zh-CN" dirty="0"/>
              <a:t>在磁盘上没有对应映像</a:t>
            </a:r>
            <a:endParaRPr lang="en-US" altLang="zh-CN" dirty="0"/>
          </a:p>
          <a:p>
            <a:pPr lvl="2"/>
            <a:r>
              <a:rPr lang="zh-CN" altLang="zh-CN" dirty="0">
                <a:latin typeface="华文新魏"/>
                <a:ea typeface="华文新魏"/>
                <a:cs typeface="华文新魏"/>
              </a:rPr>
              <a:t>描述文件的逻辑属性，记录文件名、访问权限等信息</a:t>
            </a:r>
            <a:endParaRPr lang="en-US" altLang="zh-CN" dirty="0">
              <a:latin typeface="华文新魏"/>
              <a:ea typeface="华文新魏"/>
              <a:cs typeface="华文新魏"/>
            </a:endParaRPr>
          </a:p>
          <a:p>
            <a:pPr lvl="1"/>
            <a:r>
              <a:rPr lang="en-US" altLang="zh-CN" dirty="0" err="1"/>
              <a:t>inode</a:t>
            </a:r>
            <a:r>
              <a:rPr lang="en-US" altLang="zh-CN" dirty="0"/>
              <a:t> </a:t>
            </a:r>
            <a:r>
              <a:rPr lang="zh-CN" altLang="zh-CN" dirty="0"/>
              <a:t>代表</a:t>
            </a:r>
            <a:r>
              <a:rPr lang="zh-CN" altLang="zh-CN" dirty="0">
                <a:solidFill>
                  <a:srgbClr val="FF0000"/>
                </a:solidFill>
              </a:rPr>
              <a:t>物理意义</a:t>
            </a:r>
            <a:r>
              <a:rPr lang="zh-CN" altLang="zh-CN" dirty="0"/>
              <a:t>上的文件</a:t>
            </a:r>
            <a:r>
              <a:rPr lang="zh-CN" altLang="en-US" dirty="0"/>
              <a:t>，</a:t>
            </a:r>
            <a:r>
              <a:rPr lang="zh-CN" altLang="zh-CN" dirty="0"/>
              <a:t>在磁盘上有对应映像</a:t>
            </a:r>
            <a:endParaRPr lang="en-US" altLang="zh-CN" dirty="0"/>
          </a:p>
          <a:p>
            <a:pPr lvl="2"/>
            <a:r>
              <a:rPr lang="zh-CN" altLang="zh-CN" dirty="0">
                <a:latin typeface="华文新魏"/>
                <a:ea typeface="华文新魏"/>
                <a:cs typeface="华文新魏"/>
              </a:rPr>
              <a:t>记录文件物理属性，</a:t>
            </a:r>
            <a:r>
              <a:rPr lang="zh-CN" altLang="en-US" dirty="0">
                <a:latin typeface="华文新魏"/>
                <a:ea typeface="华文新魏"/>
                <a:cs typeface="华文新魏"/>
              </a:rPr>
              <a:t>包括</a:t>
            </a:r>
            <a:r>
              <a:rPr lang="zh-CN" altLang="zh-CN" dirty="0">
                <a:latin typeface="华文新魏"/>
                <a:ea typeface="华文新魏"/>
                <a:cs typeface="华文新魏"/>
              </a:rPr>
              <a:t>文件系统类型、文件所在的物理存储设备等</a:t>
            </a:r>
            <a:endParaRPr lang="en-US" altLang="zh-CN" dirty="0">
              <a:latin typeface="华文新魏"/>
              <a:ea typeface="华文新魏"/>
              <a:cs typeface="华文新魏"/>
            </a:endParaRPr>
          </a:p>
          <a:p>
            <a:r>
              <a:rPr lang="en-US" altLang="zh-CN" dirty="0" err="1">
                <a:latin typeface="华文新魏"/>
                <a:cs typeface="华文新魏"/>
              </a:rPr>
              <a:t>dentry</a:t>
            </a:r>
            <a:r>
              <a:rPr lang="zh-CN" altLang="zh-CN" dirty="0">
                <a:latin typeface="华文新魏"/>
                <a:cs typeface="华文新魏"/>
              </a:rPr>
              <a:t>引入目的</a:t>
            </a:r>
            <a:endParaRPr lang="en-US" altLang="zh-CN" dirty="0">
              <a:latin typeface="华文新魏"/>
              <a:cs typeface="华文新魏"/>
            </a:endParaRPr>
          </a:p>
          <a:p>
            <a:pPr lvl="1"/>
            <a:r>
              <a:rPr lang="zh-CN" altLang="zh-CN" dirty="0"/>
              <a:t>对目录项缓存，加快文件定位，提高文件系统查找效率</a:t>
            </a:r>
            <a:endParaRPr lang="en-US" altLang="zh-CN" dirty="0"/>
          </a:p>
          <a:p>
            <a:pPr lvl="1"/>
            <a:endParaRPr lang="zh-CN" altLang="zh-CN" dirty="0"/>
          </a:p>
          <a:p>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126</a:t>
            </a:fld>
            <a:endParaRPr lang="en-US" altLang="zh-CN" dirty="0"/>
          </a:p>
        </p:txBody>
      </p:sp>
    </p:spTree>
    <p:extLst>
      <p:ext uri="{BB962C8B-B14F-4D97-AF65-F5344CB8AC3E}">
        <p14:creationId xmlns:p14="http://schemas.microsoft.com/office/powerpoint/2010/main" val="289801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611560" y="1197471"/>
            <a:ext cx="7772400" cy="4319761"/>
          </a:xfrm>
        </p:spPr>
        <p:txBody>
          <a:bodyPr/>
          <a:lstStyle/>
          <a:p>
            <a:pPr marL="0" indent="0" eaLnBrk="1" hangingPunct="1">
              <a:buNone/>
            </a:pP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dentry</a:t>
            </a:r>
            <a:r>
              <a:rPr lang="en-US" altLang="zh-CN" sz="1800" dirty="0">
                <a:solidFill>
                  <a:srgbClr val="008000"/>
                </a:solidFill>
                <a:latin typeface="华文新魏"/>
                <a:cs typeface="华文新魏"/>
              </a:rPr>
              <a:t> {</a:t>
            </a:r>
          </a:p>
          <a:p>
            <a:pPr marL="0" indent="0" eaLnBrk="1" hangingPunct="1">
              <a:buNone/>
            </a:pP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atomic_t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d_count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目录项引用计数</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d_vfs_flags</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目录项缓存标志</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a:t>
            </a:r>
            <a:r>
              <a:rPr lang="en-US" altLang="zh-CN" sz="1800" dirty="0" err="1">
                <a:solidFill>
                  <a:srgbClr val="008000"/>
                </a:solidFill>
                <a:latin typeface="华文新魏"/>
                <a:cs typeface="华文新魏"/>
              </a:rPr>
              <a:t>int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d_flags</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目录项状态标志</a:t>
            </a:r>
          </a:p>
          <a:p>
            <a:pPr marL="0" indent="0" eaLnBrk="1" hangingPunct="1">
              <a:buNone/>
            </a:pPr>
            <a:r>
              <a:rPr lang="zh-CN" altLang="en-US" sz="1800" dirty="0">
                <a:solidFill>
                  <a:srgbClr val="0000FF"/>
                </a:solidFill>
                <a:latin typeface="华文新魏"/>
                <a:cs typeface="华文新魏"/>
              </a:rPr>
              <a:t>   </a:t>
            </a:r>
            <a:r>
              <a:rPr lang="en-US" altLang="zh-CN" sz="1800" dirty="0">
                <a:solidFill>
                  <a:srgbClr val="0000FF"/>
                </a:solidFill>
                <a:latin typeface="华文新魏"/>
                <a:cs typeface="华文新魏"/>
              </a:rPr>
              <a:t>struct inode * </a:t>
            </a:r>
            <a:r>
              <a:rPr lang="en-US" altLang="zh-CN" sz="1800" dirty="0" err="1">
                <a:solidFill>
                  <a:srgbClr val="0000FF"/>
                </a:solidFill>
                <a:latin typeface="华文新魏"/>
                <a:cs typeface="华文新魏"/>
              </a:rPr>
              <a:t>d_inode</a:t>
            </a:r>
            <a:r>
              <a:rPr lang="en-US" altLang="zh-CN" sz="1800" dirty="0">
                <a:solidFill>
                  <a:srgbClr val="0000FF"/>
                </a:solidFill>
                <a:latin typeface="华文新魏"/>
                <a:cs typeface="华文新魏"/>
              </a:rPr>
              <a:t>;           //</a:t>
            </a:r>
            <a:r>
              <a:rPr lang="en-US" altLang="zh-CN" sz="1800" dirty="0" err="1">
                <a:solidFill>
                  <a:srgbClr val="0000FF"/>
                </a:solidFill>
                <a:latin typeface="华文新魏"/>
                <a:cs typeface="华文新魏"/>
              </a:rPr>
              <a:t>dentry</a:t>
            </a:r>
            <a:r>
              <a:rPr lang="zh-CN" altLang="en-US" sz="1800" dirty="0">
                <a:solidFill>
                  <a:srgbClr val="0000FF"/>
                </a:solidFill>
                <a:latin typeface="华文新魏"/>
                <a:cs typeface="华文新魏"/>
              </a:rPr>
              <a:t>所属的</a:t>
            </a:r>
            <a:r>
              <a:rPr lang="en-US" altLang="zh-CN" sz="1800" dirty="0">
                <a:solidFill>
                  <a:srgbClr val="0000FF"/>
                </a:solidFill>
                <a:latin typeface="华文新魏"/>
                <a:cs typeface="华文新魏"/>
              </a:rPr>
              <a:t>inode</a:t>
            </a:r>
          </a:p>
          <a:p>
            <a:pPr marL="0" indent="0" eaLnBrk="1" hangingPunct="1">
              <a:buNone/>
            </a:pPr>
            <a:r>
              <a:rPr lang="en-US" altLang="zh-CN" sz="1800" dirty="0">
                <a:solidFill>
                  <a:srgbClr val="008000"/>
                </a:solidFill>
                <a:latin typeface="华文新魏"/>
                <a:cs typeface="华文新魏"/>
              </a:rPr>
              <a:t>   struct </a:t>
            </a:r>
            <a:r>
              <a:rPr lang="en-US" altLang="zh-CN" sz="1800" dirty="0" err="1">
                <a:solidFill>
                  <a:srgbClr val="008000"/>
                </a:solidFill>
                <a:latin typeface="华文新魏"/>
                <a:cs typeface="华文新魏"/>
              </a:rPr>
              <a:t>dentry</a:t>
            </a:r>
            <a:r>
              <a:rPr lang="en-US" altLang="zh-CN" sz="1800" dirty="0">
                <a:solidFill>
                  <a:srgbClr val="008000"/>
                </a:solidFill>
                <a:latin typeface="华文新魏"/>
                <a:cs typeface="华文新魏"/>
              </a:rPr>
              <a:t> * </a:t>
            </a:r>
            <a:r>
              <a:rPr lang="en-US" altLang="zh-CN" sz="1800" dirty="0" err="1">
                <a:solidFill>
                  <a:srgbClr val="008000"/>
                </a:solidFill>
                <a:latin typeface="华文新魏"/>
                <a:cs typeface="华文新魏"/>
              </a:rPr>
              <a:t>d_parent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父目录的目录项对象</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d_hash</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目录项形成的哈希表</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d_child</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父目录的子目录项形成双向链表</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d_subdirs</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该目录项的子目录的双向链表</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d_alias</a:t>
            </a:r>
            <a:r>
              <a:rPr lang="en-US" altLang="zh-CN" sz="1800" dirty="0">
                <a:solidFill>
                  <a:srgbClr val="008000"/>
                </a:solidFill>
                <a:latin typeface="华文新魏"/>
                <a:cs typeface="华文新魏"/>
              </a:rPr>
              <a:t>;           //inode</a:t>
            </a:r>
            <a:r>
              <a:rPr lang="zh-CN" altLang="en-US" sz="1800" dirty="0">
                <a:solidFill>
                  <a:srgbClr val="008000"/>
                </a:solidFill>
                <a:latin typeface="华文新魏"/>
                <a:cs typeface="华文新魏"/>
              </a:rPr>
              <a:t>别名的链表</a:t>
            </a:r>
          </a:p>
          <a:p>
            <a:pPr marL="0" indent="0" eaLnBrk="1" hangingPunct="1">
              <a:buNone/>
            </a:pPr>
            <a:r>
              <a:rPr lang="zh-CN" altLang="en-US" sz="1800" dirty="0">
                <a:solidFill>
                  <a:srgbClr val="008000"/>
                </a:solidFill>
                <a:latin typeface="华文新魏"/>
                <a:cs typeface="华文新魏"/>
              </a:rPr>
              <a:t>   </a:t>
            </a:r>
            <a:r>
              <a:rPr lang="en-US" altLang="zh-CN" sz="1800" dirty="0" err="1">
                <a:solidFill>
                  <a:srgbClr val="008000"/>
                </a:solidFill>
                <a:latin typeface="华文新魏"/>
                <a:cs typeface="华文新魏"/>
              </a:rPr>
              <a:t>int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d_mounted</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是安装点目录项吗</a:t>
            </a:r>
            <a:r>
              <a:rPr lang="en-US" altLang="zh-CN" sz="1800" dirty="0">
                <a:solidFill>
                  <a:srgbClr val="008000"/>
                </a:solidFill>
                <a:latin typeface="华文新魏"/>
                <a:cs typeface="华文新魏"/>
              </a:rPr>
              <a:t>?</a:t>
            </a:r>
          </a:p>
          <a:p>
            <a:pPr marL="0" indent="0" eaLnBrk="1" hangingPunct="1">
              <a:buNone/>
            </a:pPr>
            <a:r>
              <a:rPr lang="en-US" altLang="zh-CN" sz="1800" dirty="0">
                <a:solidFill>
                  <a:srgbClr val="008000"/>
                </a:solidFill>
                <a:latin typeface="华文新魏"/>
                <a:cs typeface="华文新魏"/>
              </a:rPr>
              <a:t>   struct </a:t>
            </a:r>
            <a:r>
              <a:rPr lang="en-US" altLang="zh-CN" sz="1800" dirty="0" err="1">
                <a:solidFill>
                  <a:srgbClr val="008000"/>
                </a:solidFill>
                <a:latin typeface="华文新魏"/>
                <a:cs typeface="华文新魏"/>
              </a:rPr>
              <a:t>qstr</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d_name</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目录项名字，用于快速查找</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d_time</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重新生效时间</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dentry_operations</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d_op</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操作目录项的函数</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super_block</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d_sb</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指向文件的超级块</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hlist_node</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d_hash</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哈希表</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hlist_head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d_bucket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哈希表头    </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char </a:t>
            </a:r>
            <a:r>
              <a:rPr lang="en-US" altLang="zh-CN" sz="1800" dirty="0" err="1">
                <a:solidFill>
                  <a:srgbClr val="008000"/>
                </a:solidFill>
                <a:latin typeface="华文新魏"/>
                <a:cs typeface="华文新魏"/>
              </a:rPr>
              <a:t>d_iname</a:t>
            </a:r>
            <a:r>
              <a:rPr lang="zh-CN" altLang="en-US" sz="1800" dirty="0">
                <a:solidFill>
                  <a:srgbClr val="008000"/>
                </a:solidFill>
                <a:latin typeface="华文新魏"/>
                <a:cs typeface="华文新魏"/>
              </a:rPr>
              <a:t>［</a:t>
            </a:r>
            <a:r>
              <a:rPr lang="en-US" altLang="zh-CN" sz="1800" dirty="0">
                <a:solidFill>
                  <a:srgbClr val="008000"/>
                </a:solidFill>
                <a:latin typeface="华文新魏"/>
                <a:cs typeface="华文新魏"/>
              </a:rPr>
              <a:t>DNAME_INLINE_LEN</a:t>
            </a:r>
            <a:r>
              <a:rPr lang="zh-CN" altLang="en-US" sz="1800" dirty="0">
                <a:solidFill>
                  <a:srgbClr val="008000"/>
                </a:solidFill>
                <a:latin typeface="华文新魏"/>
                <a:cs typeface="华文新魏"/>
              </a:rPr>
              <a:t>］</a:t>
            </a:r>
            <a:r>
              <a:rPr lang="en-US" altLang="zh-CN" sz="1800" dirty="0">
                <a:solidFill>
                  <a:srgbClr val="008000"/>
                </a:solidFill>
                <a:latin typeface="华文新魏"/>
                <a:cs typeface="华文新魏"/>
              </a:rPr>
              <a:t>;//</a:t>
            </a:r>
            <a:r>
              <a:rPr lang="zh-CN" altLang="en-US" sz="1800" dirty="0">
                <a:solidFill>
                  <a:srgbClr val="008000"/>
                </a:solidFill>
                <a:latin typeface="华文新魏"/>
                <a:cs typeface="华文新魏"/>
              </a:rPr>
              <a:t>文件名前</a:t>
            </a:r>
            <a:r>
              <a:rPr lang="en-US" altLang="zh-CN" sz="1800" dirty="0">
                <a:solidFill>
                  <a:srgbClr val="008000"/>
                </a:solidFill>
                <a:latin typeface="华文新魏"/>
                <a:cs typeface="华文新魏"/>
              </a:rPr>
              <a:t>15</a:t>
            </a:r>
            <a:r>
              <a:rPr lang="zh-CN" altLang="en-US" sz="1800" dirty="0">
                <a:solidFill>
                  <a:srgbClr val="008000"/>
                </a:solidFill>
                <a:latin typeface="华文新魏"/>
                <a:cs typeface="华文新魏"/>
              </a:rPr>
              <a:t>个字符</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a:t>
            </a:r>
          </a:p>
          <a:p>
            <a:pPr marL="0" indent="0" eaLnBrk="1" hangingPunct="1">
              <a:buNone/>
            </a:pPr>
            <a:r>
              <a:rPr lang="en-US" altLang="zh-CN" sz="1800" dirty="0">
                <a:solidFill>
                  <a:srgbClr val="008000"/>
                </a:solidFill>
                <a:latin typeface="华文新魏"/>
                <a:cs typeface="华文新魏"/>
              </a:rPr>
              <a:t>};;</a:t>
            </a:r>
          </a:p>
        </p:txBody>
      </p:sp>
      <p:sp>
        <p:nvSpPr>
          <p:cNvPr id="3" name="标题 1"/>
          <p:cNvSpPr>
            <a:spLocks noGrp="1"/>
          </p:cNvSpPr>
          <p:nvPr>
            <p:ph type="title"/>
          </p:nvPr>
        </p:nvSpPr>
        <p:spPr>
          <a:xfrm>
            <a:off x="755576" y="404664"/>
            <a:ext cx="7357564" cy="576262"/>
          </a:xfrm>
        </p:spPr>
        <p:txBody>
          <a:bodyPr/>
          <a:lstStyle/>
          <a:p>
            <a:r>
              <a:rPr lang="zh-CN" altLang="zh-CN" dirty="0">
                <a:latin typeface="华文新魏" charset="0"/>
                <a:ea typeface="华文新魏" charset="0"/>
                <a:cs typeface="华文新魏" charset="0"/>
              </a:rPr>
              <a:t>目录项对象</a:t>
            </a:r>
            <a:r>
              <a:rPr lang="en-US" altLang="zh-CN" dirty="0" err="1">
                <a:latin typeface="华文新魏" charset="0"/>
                <a:ea typeface="华文新魏" charset="0"/>
                <a:cs typeface="华文新魏" charset="0"/>
              </a:rPr>
              <a:t>dentry</a:t>
            </a:r>
            <a:r>
              <a:rPr lang="zh-CN" altLang="en-US" dirty="0">
                <a:latin typeface="华文新魏" charset="0"/>
                <a:ea typeface="华文新魏" charset="0"/>
                <a:cs typeface="华文新魏" charset="0"/>
              </a:rPr>
              <a:t>数据结构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127</a:t>
            </a:fld>
            <a:endParaRPr lang="en-US" altLang="zh-CN" dirty="0"/>
          </a:p>
        </p:txBody>
      </p:sp>
    </p:spTree>
    <p:extLst>
      <p:ext uri="{BB962C8B-B14F-4D97-AF65-F5344CB8AC3E}">
        <p14:creationId xmlns:p14="http://schemas.microsoft.com/office/powerpoint/2010/main" val="295623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dentry</a:t>
            </a:r>
            <a:r>
              <a:rPr lang="zh-CN" altLang="en-US" dirty="0"/>
              <a:t>与</a:t>
            </a:r>
            <a:r>
              <a:rPr lang="en-US" altLang="zh-CN" dirty="0" err="1"/>
              <a:t>inode</a:t>
            </a:r>
            <a:r>
              <a:rPr lang="zh-CN" altLang="en-US" dirty="0"/>
              <a:t>的关系</a:t>
            </a:r>
            <a:endParaRPr lang="en-US" altLang="zh-CN" dirty="0"/>
          </a:p>
        </p:txBody>
      </p:sp>
      <p:sp>
        <p:nvSpPr>
          <p:cNvPr id="4" name="内容占位符 3"/>
          <p:cNvSpPr>
            <a:spLocks noGrp="1"/>
          </p:cNvSpPr>
          <p:nvPr>
            <p:ph idx="1"/>
          </p:nvPr>
        </p:nvSpPr>
        <p:spPr/>
        <p:txBody>
          <a:bodyPr/>
          <a:lstStyle/>
          <a:p>
            <a:r>
              <a:rPr lang="en-US" altLang="zh-CN" dirty="0" err="1">
                <a:latin typeface="华文新魏"/>
                <a:cs typeface="华文新魏"/>
              </a:rPr>
              <a:t>dentry</a:t>
            </a:r>
            <a:r>
              <a:rPr lang="zh-CN" altLang="zh-CN" dirty="0">
                <a:latin typeface="华文新魏"/>
                <a:cs typeface="华文新魏"/>
              </a:rPr>
              <a:t>在文件和</a:t>
            </a:r>
            <a:r>
              <a:rPr lang="en-US" altLang="zh-CN" dirty="0" err="1">
                <a:latin typeface="华文新魏"/>
                <a:cs typeface="华文新魏"/>
              </a:rPr>
              <a:t>inode</a:t>
            </a:r>
            <a:r>
              <a:rPr lang="zh-CN" altLang="zh-CN" dirty="0">
                <a:latin typeface="华文新魏"/>
                <a:cs typeface="华文新魏"/>
              </a:rPr>
              <a:t>之间起</a:t>
            </a:r>
            <a:r>
              <a:rPr lang="zh-CN" altLang="zh-CN" dirty="0">
                <a:solidFill>
                  <a:srgbClr val="FF0000"/>
                </a:solidFill>
                <a:latin typeface="华文新魏"/>
                <a:cs typeface="华文新魏"/>
              </a:rPr>
              <a:t>中介</a:t>
            </a:r>
            <a:r>
              <a:rPr lang="zh-CN" altLang="zh-CN" dirty="0">
                <a:latin typeface="华文新魏"/>
                <a:cs typeface="华文新魏"/>
              </a:rPr>
              <a:t>的角色</a:t>
            </a:r>
            <a:endParaRPr lang="en-US" altLang="zh-CN" dirty="0">
              <a:latin typeface="华文新魏"/>
              <a:cs typeface="华文新魏"/>
            </a:endParaRPr>
          </a:p>
          <a:p>
            <a:pPr lvl="1"/>
            <a:r>
              <a:rPr lang="zh-CN" altLang="zh-CN" dirty="0"/>
              <a:t>每个打开的文件都对应一个</a:t>
            </a:r>
            <a:r>
              <a:rPr lang="en-US" altLang="zh-CN" dirty="0" err="1"/>
              <a:t>dentry</a:t>
            </a:r>
            <a:r>
              <a:rPr lang="zh-CN" altLang="zh-CN" dirty="0"/>
              <a:t>，而一个有效的</a:t>
            </a:r>
            <a:r>
              <a:rPr lang="en-US" altLang="zh-CN" dirty="0" err="1"/>
              <a:t>dentry</a:t>
            </a:r>
            <a:r>
              <a:rPr lang="en-US" altLang="zh-CN" dirty="0"/>
              <a:t> </a:t>
            </a:r>
            <a:r>
              <a:rPr lang="zh-CN" altLang="zh-CN" dirty="0"/>
              <a:t>必定对应一个</a:t>
            </a:r>
            <a:r>
              <a:rPr lang="en-US" altLang="zh-CN" dirty="0" err="1"/>
              <a:t>inode</a:t>
            </a:r>
            <a:r>
              <a:rPr lang="zh-CN" altLang="zh-CN" dirty="0"/>
              <a:t>，这是因为</a:t>
            </a:r>
            <a:r>
              <a:rPr lang="zh-CN" altLang="zh-CN" dirty="0">
                <a:solidFill>
                  <a:srgbClr val="FF0000"/>
                </a:solidFill>
              </a:rPr>
              <a:t>目录项要么代表一个目录，要么代表一个文件</a:t>
            </a:r>
            <a:endParaRPr lang="en-US" altLang="zh-CN" dirty="0">
              <a:solidFill>
                <a:srgbClr val="FF0000"/>
              </a:solidFill>
            </a:endParaRPr>
          </a:p>
          <a:p>
            <a:pPr lvl="2"/>
            <a:r>
              <a:rPr lang="zh-CN" altLang="zh-CN" dirty="0">
                <a:latin typeface="华文新魏"/>
                <a:ea typeface="华文新魏"/>
                <a:cs typeface="华文新魏"/>
              </a:rPr>
              <a:t>目录实际上也是文件，只要</a:t>
            </a:r>
            <a:r>
              <a:rPr lang="en-US" altLang="zh-CN" dirty="0" err="1">
                <a:latin typeface="华文新魏"/>
                <a:ea typeface="华文新魏"/>
                <a:cs typeface="华文新魏"/>
              </a:rPr>
              <a:t>dentry</a:t>
            </a:r>
            <a:r>
              <a:rPr lang="zh-CN" altLang="zh-CN" dirty="0">
                <a:latin typeface="华文新魏"/>
                <a:ea typeface="华文新魏"/>
                <a:cs typeface="华文新魏"/>
              </a:rPr>
              <a:t>结构有效，则其指针</a:t>
            </a:r>
            <a:r>
              <a:rPr lang="en-US" altLang="zh-CN" dirty="0" err="1">
                <a:latin typeface="华文新魏"/>
                <a:ea typeface="华文新魏"/>
                <a:cs typeface="华文新魏"/>
              </a:rPr>
              <a:t>d_inode</a:t>
            </a:r>
            <a:r>
              <a:rPr lang="zh-CN" altLang="zh-CN" dirty="0">
                <a:latin typeface="华文新魏"/>
                <a:ea typeface="华文新魏"/>
                <a:cs typeface="华文新魏"/>
              </a:rPr>
              <a:t>必定指向一个</a:t>
            </a:r>
            <a:r>
              <a:rPr lang="en-US" altLang="zh-CN" dirty="0" err="1">
                <a:latin typeface="华文新魏"/>
                <a:ea typeface="华文新魏"/>
                <a:cs typeface="华文新魏"/>
              </a:rPr>
              <a:t>inode</a:t>
            </a:r>
            <a:r>
              <a:rPr lang="zh-CN" altLang="zh-CN" dirty="0">
                <a:latin typeface="华文新魏"/>
                <a:ea typeface="华文新魏"/>
                <a:cs typeface="华文新魏"/>
              </a:rPr>
              <a:t>结构</a:t>
            </a:r>
            <a:endParaRPr lang="en-US" altLang="zh-CN" dirty="0">
              <a:latin typeface="华文新魏"/>
              <a:ea typeface="华文新魏"/>
              <a:cs typeface="华文新魏"/>
            </a:endParaRPr>
          </a:p>
          <a:p>
            <a:pPr lvl="2"/>
            <a:r>
              <a:rPr lang="zh-CN" altLang="zh-CN" dirty="0">
                <a:latin typeface="华文新魏"/>
                <a:ea typeface="华文新魏"/>
                <a:cs typeface="华文新魏"/>
              </a:rPr>
              <a:t>反之不然，</a:t>
            </a:r>
            <a:r>
              <a:rPr lang="zh-CN" altLang="zh-CN" dirty="0">
                <a:solidFill>
                  <a:srgbClr val="FF0000"/>
                </a:solidFill>
                <a:latin typeface="华文新魏"/>
                <a:ea typeface="华文新魏"/>
                <a:cs typeface="华文新魏"/>
              </a:rPr>
              <a:t>一个</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可能对应多个</a:t>
            </a:r>
            <a:r>
              <a:rPr lang="en-US" altLang="zh-CN" dirty="0" err="1">
                <a:solidFill>
                  <a:srgbClr val="FF0000"/>
                </a:solidFill>
                <a:latin typeface="华文新魏"/>
                <a:ea typeface="华文新魏"/>
                <a:cs typeface="华文新魏"/>
              </a:rPr>
              <a:t>dentry</a:t>
            </a:r>
            <a:r>
              <a:rPr lang="zh-CN" altLang="zh-CN" dirty="0">
                <a:solidFill>
                  <a:srgbClr val="FF0000"/>
                </a:solidFill>
                <a:latin typeface="华文新魏"/>
                <a:ea typeface="华文新魏"/>
                <a:cs typeface="华文新魏"/>
              </a:rPr>
              <a:t>结构</a:t>
            </a:r>
            <a:r>
              <a:rPr lang="zh-CN" altLang="zh-CN" dirty="0">
                <a:latin typeface="华文新魏"/>
                <a:ea typeface="华文新魏"/>
                <a:cs typeface="华文新魏"/>
              </a:rPr>
              <a:t>，</a:t>
            </a:r>
            <a:r>
              <a:rPr lang="zh-CN" altLang="en-US" dirty="0">
                <a:latin typeface="华文新魏"/>
                <a:ea typeface="华文新魏"/>
                <a:cs typeface="华文新魏"/>
              </a:rPr>
              <a:t>即</a:t>
            </a:r>
            <a:r>
              <a:rPr lang="zh-CN" altLang="zh-CN" dirty="0">
                <a:latin typeface="华文新魏"/>
                <a:ea typeface="华文新魏"/>
                <a:cs typeface="华文新魏"/>
              </a:rPr>
              <a:t>一个文件可以有多个文件名或路径名</a:t>
            </a:r>
            <a:endParaRPr lang="en-US" altLang="zh-CN" dirty="0">
              <a:latin typeface="华文新魏"/>
              <a:ea typeface="华文新魏"/>
              <a:cs typeface="华文新魏"/>
            </a:endParaRPr>
          </a:p>
          <a:p>
            <a:pPr lvl="3"/>
            <a:r>
              <a:rPr lang="zh-CN" altLang="zh-CN" dirty="0">
                <a:latin typeface="华文新魏"/>
                <a:ea typeface="华文新魏"/>
                <a:cs typeface="华文新魏"/>
              </a:rPr>
              <a:t>这是因为已经建立的文件可被链接至其他文件名</a:t>
            </a:r>
            <a:endParaRPr lang="en-US" altLang="zh-CN" dirty="0">
              <a:latin typeface="华文新魏"/>
              <a:ea typeface="华文新魏"/>
              <a:cs typeface="华文新魏"/>
            </a:endParaRPr>
          </a:p>
          <a:p>
            <a:pPr lvl="3"/>
            <a:r>
              <a:rPr lang="zh-CN" altLang="en-US" dirty="0">
                <a:latin typeface="华文新魏"/>
                <a:ea typeface="华文新魏"/>
                <a:cs typeface="华文新魏"/>
              </a:rPr>
              <a:t>因此，</a:t>
            </a:r>
            <a:r>
              <a:rPr lang="zh-CN" altLang="zh-CN" dirty="0">
                <a:latin typeface="华文新魏"/>
                <a:ea typeface="华文新魏"/>
                <a:cs typeface="华文新魏"/>
              </a:rPr>
              <a:t>在</a:t>
            </a:r>
            <a:r>
              <a:rPr lang="en-US" altLang="zh-CN" dirty="0" err="1">
                <a:latin typeface="华文新魏"/>
                <a:ea typeface="华文新魏"/>
                <a:cs typeface="华文新魏"/>
              </a:rPr>
              <a:t>inode</a:t>
            </a:r>
            <a:r>
              <a:rPr lang="zh-CN" altLang="zh-CN" dirty="0">
                <a:latin typeface="华文新魏"/>
                <a:ea typeface="华文新魏"/>
                <a:cs typeface="华文新魏"/>
              </a:rPr>
              <a:t>结构中有一个队列</a:t>
            </a:r>
            <a:r>
              <a:rPr lang="en-US" altLang="zh-CN" dirty="0" err="1">
                <a:solidFill>
                  <a:srgbClr val="0000FF"/>
                </a:solidFill>
                <a:latin typeface="华文新魏"/>
                <a:ea typeface="华文新魏"/>
                <a:cs typeface="华文新魏"/>
              </a:rPr>
              <a:t>i_dentry</a:t>
            </a:r>
            <a:r>
              <a:rPr lang="zh-CN" altLang="zh-CN" dirty="0">
                <a:latin typeface="华文新魏"/>
                <a:ea typeface="华文新魏"/>
                <a:cs typeface="华文新魏"/>
              </a:rPr>
              <a:t>，凡</a:t>
            </a:r>
            <a:r>
              <a:rPr lang="zh-CN" altLang="zh-CN" dirty="0">
                <a:solidFill>
                  <a:srgbClr val="FF0000"/>
                </a:solidFill>
                <a:latin typeface="华文新魏"/>
                <a:ea typeface="华文新魏"/>
                <a:cs typeface="华文新魏"/>
              </a:rPr>
              <a:t>代表同一个文件的所有目录项</a:t>
            </a:r>
            <a:r>
              <a:rPr lang="zh-CN" altLang="zh-CN" dirty="0">
                <a:latin typeface="华文新魏"/>
                <a:ea typeface="华文新魏"/>
                <a:cs typeface="华文新魏"/>
              </a:rPr>
              <a:t>都通过其</a:t>
            </a:r>
            <a:r>
              <a:rPr lang="en-US" altLang="zh-CN" dirty="0" err="1">
                <a:latin typeface="华文新魏"/>
                <a:ea typeface="华文新魏"/>
                <a:cs typeface="华文新魏"/>
              </a:rPr>
              <a:t>dentry</a:t>
            </a:r>
            <a:r>
              <a:rPr lang="zh-CN" altLang="zh-CN" dirty="0">
                <a:latin typeface="华文新魏"/>
                <a:ea typeface="华文新魏"/>
                <a:cs typeface="华文新魏"/>
              </a:rPr>
              <a:t>结构中的</a:t>
            </a:r>
            <a:r>
              <a:rPr lang="en-US" altLang="zh-CN" dirty="0" err="1">
                <a:solidFill>
                  <a:srgbClr val="0000FF"/>
                </a:solidFill>
                <a:latin typeface="华文新魏"/>
                <a:ea typeface="华文新魏"/>
                <a:cs typeface="华文新魏"/>
              </a:rPr>
              <a:t>d_alias</a:t>
            </a:r>
            <a:r>
              <a:rPr lang="zh-CN" altLang="zh-CN" dirty="0">
                <a:latin typeface="华文新魏"/>
                <a:ea typeface="华文新魏"/>
                <a:cs typeface="华文新魏"/>
              </a:rPr>
              <a:t>域链入相应</a:t>
            </a:r>
            <a:r>
              <a:rPr lang="en-US" altLang="zh-CN" dirty="0" err="1">
                <a:latin typeface="华文新魏"/>
                <a:ea typeface="华文新魏"/>
                <a:cs typeface="华文新魏"/>
              </a:rPr>
              <a:t>inode</a:t>
            </a:r>
            <a:r>
              <a:rPr lang="zh-CN" altLang="zh-CN" dirty="0">
                <a:latin typeface="华文新魏"/>
                <a:ea typeface="华文新魏"/>
                <a:cs typeface="华文新魏"/>
              </a:rPr>
              <a:t>结构中的</a:t>
            </a:r>
            <a:r>
              <a:rPr lang="en-US" altLang="zh-CN" dirty="0" err="1">
                <a:latin typeface="华文新魏"/>
                <a:ea typeface="华文新魏"/>
                <a:cs typeface="华文新魏"/>
              </a:rPr>
              <a:t>i_dentry</a:t>
            </a:r>
            <a:r>
              <a:rPr lang="zh-CN" altLang="zh-CN" dirty="0">
                <a:latin typeface="华文新魏"/>
                <a:ea typeface="华文新魏"/>
                <a:cs typeface="华文新魏"/>
              </a:rPr>
              <a:t>队列</a:t>
            </a:r>
            <a:endParaRPr kumimoji="1" lang="zh-CN" altLang="en-US" dirty="0">
              <a:latin typeface="华文新魏"/>
              <a:ea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128</a:t>
            </a:fld>
            <a:endParaRPr lang="en-US" altLang="zh-CN" dirty="0"/>
          </a:p>
        </p:txBody>
      </p:sp>
    </p:spTree>
    <p:extLst>
      <p:ext uri="{BB962C8B-B14F-4D97-AF65-F5344CB8AC3E}">
        <p14:creationId xmlns:p14="http://schemas.microsoft.com/office/powerpoint/2010/main" val="303437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文件对象</a:t>
            </a:r>
            <a:endParaRPr kumimoji="1" lang="zh-CN" altLang="en-US" dirty="0"/>
          </a:p>
        </p:txBody>
      </p:sp>
      <p:sp>
        <p:nvSpPr>
          <p:cNvPr id="4" name="内容占位符 3"/>
          <p:cNvSpPr>
            <a:spLocks noGrp="1"/>
          </p:cNvSpPr>
          <p:nvPr>
            <p:ph idx="1"/>
          </p:nvPr>
        </p:nvSpPr>
        <p:spPr>
          <a:xfrm>
            <a:off x="107505" y="1196752"/>
            <a:ext cx="9011716" cy="5328592"/>
          </a:xfrm>
        </p:spPr>
        <p:txBody>
          <a:bodyPr/>
          <a:lstStyle/>
          <a:p>
            <a:r>
              <a:rPr lang="zh-CN" altLang="zh-CN" dirty="0">
                <a:latin typeface="华文新魏"/>
                <a:cs typeface="华文新魏"/>
              </a:rPr>
              <a:t>表示一个已打开的文件，存放进程与该已打开文件的交互信息</a:t>
            </a:r>
            <a:r>
              <a:rPr lang="zh-CN" altLang="en-US" dirty="0">
                <a:latin typeface="华文新魏"/>
                <a:cs typeface="华文新魏"/>
              </a:rPr>
              <a:t>（</a:t>
            </a:r>
            <a:r>
              <a:rPr lang="zh-CN" altLang="en-US" dirty="0">
                <a:solidFill>
                  <a:srgbClr val="FF0000"/>
                </a:solidFill>
                <a:latin typeface="华文新魏"/>
                <a:cs typeface="华文新魏"/>
              </a:rPr>
              <a:t>每打开一次都创建一个</a:t>
            </a:r>
            <a:r>
              <a:rPr lang="en-US" altLang="zh-CN" dirty="0">
                <a:solidFill>
                  <a:srgbClr val="FF0000"/>
                </a:solidFill>
                <a:latin typeface="华文新魏"/>
                <a:cs typeface="华文新魏"/>
              </a:rPr>
              <a:t>file</a:t>
            </a:r>
            <a:r>
              <a:rPr lang="zh-CN" altLang="en-US" dirty="0">
                <a:solidFill>
                  <a:srgbClr val="FF0000"/>
                </a:solidFill>
                <a:latin typeface="华文新魏"/>
                <a:cs typeface="华文新魏"/>
              </a:rPr>
              <a:t>结构</a:t>
            </a:r>
            <a:r>
              <a:rPr lang="zh-CN" altLang="en-US" dirty="0">
                <a:latin typeface="华文新魏"/>
                <a:cs typeface="华文新魏"/>
              </a:rPr>
              <a:t>）</a:t>
            </a:r>
            <a:endParaRPr lang="en-US" altLang="zh-CN" dirty="0">
              <a:latin typeface="华文新魏"/>
              <a:cs typeface="华文新魏"/>
            </a:endParaRPr>
          </a:p>
          <a:p>
            <a:pPr lvl="1"/>
            <a:r>
              <a:rPr lang="en-US" altLang="zh-CN" dirty="0">
                <a:solidFill>
                  <a:srgbClr val="0000FF"/>
                </a:solidFill>
              </a:rPr>
              <a:t>file</a:t>
            </a:r>
            <a:r>
              <a:rPr lang="zh-CN" altLang="zh-CN" dirty="0">
                <a:solidFill>
                  <a:srgbClr val="0000FF"/>
                </a:solidFill>
              </a:rPr>
              <a:t>结构</a:t>
            </a:r>
            <a:r>
              <a:rPr lang="zh-CN" altLang="zh-CN" dirty="0"/>
              <a:t>形成一个</a:t>
            </a:r>
            <a:r>
              <a:rPr lang="zh-CN" altLang="zh-CN" dirty="0">
                <a:solidFill>
                  <a:srgbClr val="FF0000"/>
                </a:solidFill>
              </a:rPr>
              <a:t>双向链表</a:t>
            </a:r>
            <a:r>
              <a:rPr lang="zh-CN" altLang="zh-CN" dirty="0"/>
              <a:t>，称为</a:t>
            </a:r>
            <a:r>
              <a:rPr lang="zh-CN" altLang="zh-CN" dirty="0">
                <a:solidFill>
                  <a:srgbClr val="FF0000"/>
                </a:solidFill>
              </a:rPr>
              <a:t>系统打开文件表</a:t>
            </a:r>
            <a:endParaRPr lang="en-US" altLang="zh-CN" dirty="0"/>
          </a:p>
          <a:p>
            <a:pPr lvl="1"/>
            <a:r>
              <a:rPr lang="zh-CN" altLang="zh-CN" dirty="0"/>
              <a:t>每个文件都用一个</a:t>
            </a:r>
            <a:r>
              <a:rPr lang="en-US" altLang="zh-CN" dirty="0">
                <a:solidFill>
                  <a:srgbClr val="0000FF"/>
                </a:solidFill>
              </a:rPr>
              <a:t>3</a:t>
            </a:r>
            <a:r>
              <a:rPr lang="en-US" altLang="zh-Hans" dirty="0">
                <a:solidFill>
                  <a:srgbClr val="0000FF"/>
                </a:solidFill>
              </a:rPr>
              <a:t>2</a:t>
            </a:r>
            <a:r>
              <a:rPr lang="zh-CN" altLang="zh-CN" dirty="0">
                <a:solidFill>
                  <a:srgbClr val="0000FF"/>
                </a:solidFill>
              </a:rPr>
              <a:t>位数字</a:t>
            </a:r>
            <a:r>
              <a:rPr lang="zh-CN" altLang="zh-CN" dirty="0"/>
              <a:t>来表示下一个读写的字节位置，通常称其为文件位置或偏移量（</a:t>
            </a:r>
            <a:r>
              <a:rPr lang="en-US" altLang="zh-CN" dirty="0" err="1">
                <a:solidFill>
                  <a:srgbClr val="0000FF"/>
                </a:solidFill>
              </a:rPr>
              <a:t>f_offset</a:t>
            </a:r>
            <a:r>
              <a:rPr lang="zh-CN" altLang="zh-CN" dirty="0"/>
              <a:t>）</a:t>
            </a:r>
            <a:endParaRPr lang="en-US" altLang="zh-CN" dirty="0"/>
          </a:p>
          <a:p>
            <a:pPr lvl="1"/>
            <a:r>
              <a:rPr lang="zh-CN" altLang="zh-CN" dirty="0"/>
              <a:t>每当打开一个文件时，就要创建一个</a:t>
            </a:r>
            <a:r>
              <a:rPr lang="en-US" altLang="zh-CN" dirty="0"/>
              <a:t> file </a:t>
            </a:r>
            <a:r>
              <a:rPr lang="zh-CN" altLang="zh-CN" dirty="0"/>
              <a:t>数据结构，其偏移量设置为</a:t>
            </a:r>
            <a:r>
              <a:rPr lang="en-US" altLang="zh-CN" dirty="0"/>
              <a:t>0</a:t>
            </a:r>
            <a:r>
              <a:rPr lang="zh-CN" altLang="zh-CN" dirty="0"/>
              <a:t>，读写操作便从这里开始</a:t>
            </a:r>
            <a:endParaRPr lang="en-US" altLang="zh-CN" dirty="0"/>
          </a:p>
          <a:p>
            <a:pPr lvl="2"/>
            <a:r>
              <a:rPr lang="zh-CN" altLang="zh-CN" dirty="0">
                <a:latin typeface="华文新魏"/>
                <a:ea typeface="华文新魏"/>
                <a:cs typeface="华文新魏"/>
              </a:rPr>
              <a:t>允许通过系统调用</a:t>
            </a:r>
            <a:r>
              <a:rPr lang="en-US" altLang="zh-CN" dirty="0" err="1">
                <a:solidFill>
                  <a:srgbClr val="0000FF"/>
                </a:solidFill>
                <a:latin typeface="华文新魏"/>
                <a:ea typeface="华文新魏"/>
                <a:cs typeface="华文新魏"/>
              </a:rPr>
              <a:t>lseek</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对文件位置进行随机定位</a:t>
            </a:r>
            <a:endParaRPr lang="en-US" altLang="zh-CN" dirty="0">
              <a:latin typeface="华文新魏"/>
              <a:ea typeface="华文新魏"/>
              <a:cs typeface="华文新魏"/>
            </a:endParaRPr>
          </a:p>
          <a:p>
            <a:r>
              <a:rPr lang="zh-CN" altLang="zh-CN" dirty="0">
                <a:latin typeface="华文新魏"/>
                <a:cs typeface="华文新魏"/>
              </a:rPr>
              <a:t>每个</a:t>
            </a:r>
            <a:r>
              <a:rPr lang="en-US" altLang="zh-CN" dirty="0">
                <a:solidFill>
                  <a:srgbClr val="0000FF"/>
                </a:solidFill>
                <a:latin typeface="华文新魏"/>
                <a:cs typeface="华文新魏"/>
              </a:rPr>
              <a:t>file</a:t>
            </a:r>
            <a:r>
              <a:rPr lang="zh-CN" altLang="zh-CN" dirty="0">
                <a:solidFill>
                  <a:srgbClr val="0000FF"/>
                </a:solidFill>
                <a:latin typeface="华文新魏"/>
                <a:cs typeface="华文新魏"/>
              </a:rPr>
              <a:t>结构</a:t>
            </a:r>
            <a:r>
              <a:rPr lang="zh-CN" altLang="zh-CN" dirty="0">
                <a:latin typeface="华文新魏"/>
                <a:cs typeface="华文新魏"/>
              </a:rPr>
              <a:t>包含在下列链表之一</a:t>
            </a:r>
            <a:endParaRPr lang="en-US" altLang="zh-CN" dirty="0">
              <a:latin typeface="华文新魏"/>
              <a:cs typeface="华文新魏"/>
            </a:endParaRPr>
          </a:p>
          <a:p>
            <a:pPr lvl="1"/>
            <a:r>
              <a:rPr lang="zh-CN" altLang="zh-CN" dirty="0">
                <a:solidFill>
                  <a:srgbClr val="0000FF"/>
                </a:solidFill>
              </a:rPr>
              <a:t>系统打开文件表</a:t>
            </a:r>
            <a:r>
              <a:rPr lang="zh-CN" altLang="zh-CN" dirty="0"/>
              <a:t>：内存中以</a:t>
            </a:r>
            <a:r>
              <a:rPr lang="en-US" altLang="zh-CN" dirty="0"/>
              <a:t>file</a:t>
            </a:r>
            <a:r>
              <a:rPr lang="zh-CN" altLang="zh-CN" dirty="0"/>
              <a:t>结构作为节点的双向链表，其中包含该文件的</a:t>
            </a:r>
            <a:r>
              <a:rPr lang="en-US" altLang="zh-CN" dirty="0" err="1"/>
              <a:t>inode</a:t>
            </a:r>
            <a:r>
              <a:rPr lang="zh-CN" altLang="zh-CN" dirty="0"/>
              <a:t>、操作函数等</a:t>
            </a:r>
            <a:endParaRPr lang="en-US" altLang="zh-CN" dirty="0"/>
          </a:p>
          <a:p>
            <a:pPr lvl="1"/>
            <a:r>
              <a:rPr lang="zh-CN" altLang="zh-CN" dirty="0"/>
              <a:t> </a:t>
            </a:r>
            <a:r>
              <a:rPr lang="zh-CN" altLang="zh-CN" dirty="0">
                <a:solidFill>
                  <a:srgbClr val="0000FF"/>
                </a:solidFill>
              </a:rPr>
              <a:t>未使用</a:t>
            </a:r>
            <a:r>
              <a:rPr lang="en-US" altLang="zh-CN" dirty="0">
                <a:solidFill>
                  <a:srgbClr val="0000FF"/>
                </a:solidFill>
              </a:rPr>
              <a:t>file</a:t>
            </a:r>
            <a:r>
              <a:rPr lang="zh-CN" altLang="zh-CN" dirty="0">
                <a:solidFill>
                  <a:srgbClr val="0000FF"/>
                </a:solidFill>
              </a:rPr>
              <a:t>结构链表</a:t>
            </a:r>
            <a:r>
              <a:rPr lang="zh-CN" altLang="zh-CN" dirty="0"/>
              <a:t>：它可以用做</a:t>
            </a:r>
            <a:r>
              <a:rPr lang="en-US" altLang="zh-CN" dirty="0"/>
              <a:t>file</a:t>
            </a:r>
            <a:r>
              <a:rPr lang="zh-CN" altLang="zh-CN" dirty="0"/>
              <a:t>对象的内存高速缓存</a:t>
            </a:r>
            <a:endParaRPr lang="en-US" altLang="zh-CN" dirty="0"/>
          </a:p>
          <a:p>
            <a:pPr lvl="1"/>
            <a:r>
              <a:rPr lang="zh-CN" altLang="zh-CN" dirty="0"/>
              <a:t> </a:t>
            </a:r>
            <a:r>
              <a:rPr lang="zh-CN" altLang="zh-CN" dirty="0">
                <a:solidFill>
                  <a:srgbClr val="0000FF"/>
                </a:solidFill>
              </a:rPr>
              <a:t>新分配文件对象链表</a:t>
            </a:r>
            <a:r>
              <a:rPr lang="zh-CN" altLang="en-US" dirty="0"/>
              <a:t>：</a:t>
            </a:r>
            <a:r>
              <a:rPr lang="zh-CN" altLang="zh-CN" dirty="0"/>
              <a:t>其中每个元素至少有一个进程正在使用</a:t>
            </a:r>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129</a:t>
            </a:fld>
            <a:endParaRPr lang="en-US" altLang="zh-CN" dirty="0"/>
          </a:p>
        </p:txBody>
      </p:sp>
    </p:spTree>
    <p:extLst>
      <p:ext uri="{BB962C8B-B14F-4D97-AF65-F5344CB8AC3E}">
        <p14:creationId xmlns:p14="http://schemas.microsoft.com/office/powerpoint/2010/main" val="77363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文件系统的分层结构</a:t>
            </a:r>
          </a:p>
        </p:txBody>
      </p:sp>
      <p:sp>
        <p:nvSpPr>
          <p:cNvPr id="3" name="内容占位符 2"/>
          <p:cNvSpPr>
            <a:spLocks noGrp="1"/>
          </p:cNvSpPr>
          <p:nvPr>
            <p:ph idx="1"/>
          </p:nvPr>
        </p:nvSpPr>
        <p:spPr/>
        <p:txBody>
          <a:bodyPr/>
          <a:lstStyle/>
          <a:p>
            <a:pPr eaLnBrk="1" hangingPunct="1"/>
            <a:r>
              <a:rPr lang="zh-CN" altLang="en-US" dirty="0">
                <a:solidFill>
                  <a:srgbClr val="0000FF"/>
                </a:solidFill>
                <a:latin typeface="华文新魏" charset="0"/>
                <a:ea typeface="华文新魏" charset="0"/>
                <a:cs typeface="华文新魏" charset="0"/>
              </a:rPr>
              <a:t>文件管理层</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实现文件的逻辑结构</a:t>
            </a:r>
            <a:r>
              <a:rPr lang="zh-CN" altLang="en-US" dirty="0">
                <a:latin typeface="华文新魏" charset="0"/>
                <a:ea typeface="华文新魏" charset="0"/>
                <a:cs typeface="华文新魏" charset="0"/>
              </a:rPr>
              <a:t>，为用户提供各种文件系统调用，及文件访问权限的设置等工作</a:t>
            </a:r>
          </a:p>
          <a:p>
            <a:pPr eaLnBrk="1" hangingPunct="1"/>
            <a:r>
              <a:rPr lang="zh-CN" altLang="en-US" dirty="0">
                <a:solidFill>
                  <a:srgbClr val="0000FF"/>
                </a:solidFill>
                <a:latin typeface="华文新魏" charset="0"/>
                <a:ea typeface="华文新魏" charset="0"/>
                <a:cs typeface="华文新魏" charset="0"/>
              </a:rPr>
              <a:t>目录管理层</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负责查找文件描述符</a:t>
            </a:r>
            <a:r>
              <a:rPr lang="zh-CN" altLang="en-US" dirty="0">
                <a:latin typeface="华文新魏" charset="0"/>
                <a:ea typeface="华文新魏" charset="0"/>
                <a:cs typeface="华文新魏" charset="0"/>
              </a:rPr>
              <a:t>，进而找到需要访问的文件</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进行访问权限检查等工作</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完成目录的添加、删除、重排等操作</a:t>
            </a:r>
            <a:r>
              <a:rPr lang="zh-CN" altLang="en-US" dirty="0">
                <a:latin typeface="华文新魏" charset="0"/>
                <a:ea typeface="华文新魏" charset="0"/>
                <a:cs typeface="华文新魏" charset="0"/>
              </a:rPr>
              <a:t>。</a:t>
            </a:r>
          </a:p>
          <a:p>
            <a:pPr eaLnBrk="1" hangingPunct="1"/>
            <a:r>
              <a:rPr lang="zh-CN" altLang="en-US" dirty="0">
                <a:solidFill>
                  <a:srgbClr val="0000FF"/>
                </a:solidFill>
                <a:latin typeface="华文新魏" charset="0"/>
                <a:ea typeface="华文新魏" charset="0"/>
                <a:cs typeface="华文新魏" charset="0"/>
              </a:rPr>
              <a:t>磁盘管理层</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将文件的逻辑地址转换成磁盘的物理地址</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即由</a:t>
            </a:r>
            <a:r>
              <a:rPr lang="zh-CN" altLang="en-US" dirty="0">
                <a:solidFill>
                  <a:srgbClr val="0432FF"/>
                </a:solidFill>
                <a:latin typeface="华文新魏" charset="0"/>
                <a:ea typeface="华文新魏" charset="0"/>
                <a:cs typeface="华文新魏" charset="0"/>
              </a:rPr>
              <a:t>逻辑块号</a:t>
            </a:r>
            <a:r>
              <a:rPr lang="zh-CN" altLang="en-US" dirty="0">
                <a:latin typeface="华文新魏" charset="0"/>
                <a:ea typeface="华文新魏" charset="0"/>
                <a:cs typeface="华文新魏" charset="0"/>
              </a:rPr>
              <a:t>找到</a:t>
            </a:r>
            <a:r>
              <a:rPr lang="zh-CN" altLang="en-US" dirty="0">
                <a:solidFill>
                  <a:srgbClr val="0432FF"/>
                </a:solidFill>
                <a:latin typeface="华文新魏" charset="0"/>
                <a:ea typeface="华文新魏" charset="0"/>
                <a:cs typeface="华文新魏" charset="0"/>
              </a:rPr>
              <a:t>柱面号</a:t>
            </a:r>
            <a:r>
              <a:rPr lang="zh-CN" altLang="en-US" dirty="0">
                <a:latin typeface="华文新魏" charset="0"/>
                <a:ea typeface="华文新魏" charset="0"/>
                <a:cs typeface="华文新魏" charset="0"/>
              </a:rPr>
              <a:t>、</a:t>
            </a:r>
            <a:r>
              <a:rPr lang="zh-CN" altLang="en-US" dirty="0">
                <a:solidFill>
                  <a:srgbClr val="0432FF"/>
                </a:solidFill>
                <a:latin typeface="华文新魏" charset="0"/>
                <a:ea typeface="华文新魏" charset="0"/>
                <a:cs typeface="华文新魏" charset="0"/>
              </a:rPr>
              <a:t>磁道号</a:t>
            </a:r>
            <a:r>
              <a:rPr lang="zh-CN" altLang="en-US" dirty="0">
                <a:latin typeface="华文新魏" charset="0"/>
                <a:ea typeface="华文新魏" charset="0"/>
                <a:cs typeface="华文新魏" charset="0"/>
              </a:rPr>
              <a:t>和</a:t>
            </a:r>
            <a:r>
              <a:rPr lang="zh-CN" altLang="en-US" dirty="0">
                <a:solidFill>
                  <a:srgbClr val="0432FF"/>
                </a:solidFill>
                <a:latin typeface="华文新魏" charset="0"/>
                <a:ea typeface="华文新魏" charset="0"/>
                <a:cs typeface="华文新魏" charset="0"/>
              </a:rPr>
              <a:t>扇区号</a:t>
            </a:r>
            <a:endParaRPr lang="en-US" altLang="zh-CN" dirty="0">
              <a:solidFill>
                <a:srgbClr val="0432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具体的数据传输操作由设备管理实现</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Tree>
    <p:extLst>
      <p:ext uri="{BB962C8B-B14F-4D97-AF65-F5344CB8AC3E}">
        <p14:creationId xmlns:p14="http://schemas.microsoft.com/office/powerpoint/2010/main" val="284465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539552" y="1628800"/>
            <a:ext cx="8207375" cy="4176315"/>
          </a:xfrm>
        </p:spPr>
        <p:txBody>
          <a:bodyPr/>
          <a:lstStyle/>
          <a:p>
            <a:pPr marL="0" indent="0" eaLnBrk="1" hangingPunct="1">
              <a:buNone/>
            </a:pPr>
            <a:r>
              <a:rPr lang="en-US" altLang="zh-CN" sz="1800" dirty="0">
                <a:solidFill>
                  <a:srgbClr val="008000"/>
                </a:solidFill>
                <a:latin typeface="华文新魏"/>
                <a:cs typeface="华文新魏"/>
              </a:rPr>
              <a:t>struct file {</a:t>
            </a: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list_head</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f_list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所有打开文件形成的链表</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dentry</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f_dentry</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指向相关目录项的指针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vfsmount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f_vfsmnt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指向</a:t>
            </a:r>
            <a:r>
              <a:rPr lang="en-US" altLang="zh-CN" sz="1800" dirty="0">
                <a:solidFill>
                  <a:srgbClr val="008000"/>
                </a:solidFill>
                <a:latin typeface="华文新魏"/>
                <a:cs typeface="华文新魏"/>
              </a:rPr>
              <a:t>VFS</a:t>
            </a:r>
            <a:r>
              <a:rPr lang="zh-CN" altLang="en-US" sz="1800" dirty="0">
                <a:solidFill>
                  <a:srgbClr val="008000"/>
                </a:solidFill>
                <a:latin typeface="华文新魏"/>
                <a:cs typeface="华文新魏"/>
              </a:rPr>
              <a:t>安装点的指针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struct </a:t>
            </a:r>
            <a:r>
              <a:rPr lang="en-US" altLang="zh-CN" sz="1800" dirty="0" err="1">
                <a:solidFill>
                  <a:srgbClr val="008000"/>
                </a:solidFill>
                <a:latin typeface="华文新魏"/>
                <a:cs typeface="华文新魏"/>
              </a:rPr>
              <a:t>file_operation</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f_op</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指向文件操作函数的指针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f_reada</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预读标志</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f_ramax</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预读的最多页数</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f_raend</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上次预读后的指针</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f_ralen</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预读的字节数</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long </a:t>
            </a:r>
            <a:r>
              <a:rPr lang="en-US" altLang="zh-CN" sz="1800" dirty="0" err="1">
                <a:solidFill>
                  <a:srgbClr val="008000"/>
                </a:solidFill>
                <a:latin typeface="华文新魏"/>
                <a:cs typeface="华文新魏"/>
              </a:rPr>
              <a:t>f_rawin</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预读的页数</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err="1">
                <a:solidFill>
                  <a:srgbClr val="008000"/>
                </a:solidFill>
                <a:latin typeface="华文新魏"/>
                <a:cs typeface="华文新魏"/>
              </a:rPr>
              <a:t>mode_t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f_mode</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文件访问模式</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err="1">
                <a:solidFill>
                  <a:srgbClr val="008000"/>
                </a:solidFill>
                <a:latin typeface="华文新魏"/>
                <a:cs typeface="华文新魏"/>
              </a:rPr>
              <a:t>loff_t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f_pos</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文件当前偏移量</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short </a:t>
            </a:r>
            <a:r>
              <a:rPr lang="en-US" altLang="zh-CN" sz="1800" dirty="0" err="1">
                <a:solidFill>
                  <a:srgbClr val="008000"/>
                </a:solidFill>
                <a:latin typeface="华文新魏"/>
                <a:cs typeface="华文新魏"/>
              </a:rPr>
              <a:t>f_count</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使用该文件的进程数</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a:t>
            </a:r>
            <a:r>
              <a:rPr lang="en-US" altLang="zh-CN" sz="1800" dirty="0" err="1">
                <a:solidFill>
                  <a:srgbClr val="008000"/>
                </a:solidFill>
                <a:latin typeface="华文新魏"/>
                <a:cs typeface="华文新魏"/>
              </a:rPr>
              <a:t>int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f_uid</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使用者的用户标识</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unsigned </a:t>
            </a:r>
            <a:r>
              <a:rPr lang="en-US" altLang="zh-CN" sz="1800" dirty="0" err="1">
                <a:solidFill>
                  <a:srgbClr val="008000"/>
                </a:solidFill>
                <a:latin typeface="华文新魏"/>
                <a:cs typeface="华文新魏"/>
              </a:rPr>
              <a:t>int</a:t>
            </a:r>
            <a:r>
              <a:rPr lang="en-US" altLang="zh-CN" sz="1800" dirty="0">
                <a:solidFill>
                  <a:srgbClr val="008000"/>
                </a:solidFill>
                <a:latin typeface="华文新魏"/>
                <a:cs typeface="华文新魏"/>
              </a:rPr>
              <a:t> </a:t>
            </a:r>
            <a:r>
              <a:rPr lang="en-US" altLang="zh-CN" sz="1800" dirty="0" err="1">
                <a:solidFill>
                  <a:srgbClr val="008000"/>
                </a:solidFill>
                <a:latin typeface="华文新魏"/>
                <a:cs typeface="华文新魏"/>
              </a:rPr>
              <a:t>f_gid</a:t>
            </a:r>
            <a:r>
              <a:rPr lang="en-US" altLang="zh-CN" sz="1800" dirty="0">
                <a:solidFill>
                  <a:srgbClr val="008000"/>
                </a:solidFill>
                <a:latin typeface="华文新魏"/>
                <a:cs typeface="华文新魏"/>
              </a:rPr>
              <a:t>;              /*</a:t>
            </a:r>
            <a:r>
              <a:rPr lang="zh-CN" altLang="en-US" sz="1800" dirty="0">
                <a:solidFill>
                  <a:srgbClr val="008000"/>
                </a:solidFill>
                <a:latin typeface="华文新魏"/>
                <a:cs typeface="华文新魏"/>
              </a:rPr>
              <a:t>使用者的用户组标识</a:t>
            </a:r>
            <a:r>
              <a:rPr lang="en-US" altLang="zh-CN" sz="1800" dirty="0">
                <a:solidFill>
                  <a:srgbClr val="008000"/>
                </a:solidFill>
                <a:latin typeface="华文新魏"/>
                <a:cs typeface="华文新魏"/>
              </a:rPr>
              <a:t>*/</a:t>
            </a:r>
            <a:endParaRPr lang="zh-CN" altLang="en-US" sz="1800" dirty="0">
              <a:solidFill>
                <a:srgbClr val="008000"/>
              </a:solidFill>
              <a:latin typeface="华文新魏"/>
              <a:cs typeface="华文新魏"/>
            </a:endParaRPr>
          </a:p>
          <a:p>
            <a:pPr marL="0" indent="0" eaLnBrk="1" hangingPunct="1">
              <a:buNone/>
            </a:pPr>
            <a:r>
              <a:rPr lang="zh-CN" altLang="en-US" sz="1800" dirty="0">
                <a:solidFill>
                  <a:srgbClr val="008000"/>
                </a:solidFill>
                <a:latin typeface="华文新魏"/>
                <a:cs typeface="华文新魏"/>
              </a:rPr>
              <a:t>  </a:t>
            </a:r>
            <a:r>
              <a:rPr lang="en-US" altLang="zh-CN" sz="1800" dirty="0">
                <a:solidFill>
                  <a:srgbClr val="008000"/>
                </a:solidFill>
                <a:latin typeface="华文新魏"/>
                <a:cs typeface="华文新魏"/>
              </a:rPr>
              <a:t>…</a:t>
            </a:r>
          </a:p>
          <a:p>
            <a:pPr marL="0" indent="0" eaLnBrk="1" hangingPunct="1">
              <a:buNone/>
            </a:pPr>
            <a:r>
              <a:rPr lang="en-US" altLang="zh-CN" sz="1800" dirty="0">
                <a:solidFill>
                  <a:srgbClr val="008000"/>
                </a:solidFill>
                <a:latin typeface="华文新魏"/>
                <a:cs typeface="华文新魏"/>
              </a:rPr>
              <a:t>};</a:t>
            </a:r>
          </a:p>
          <a:p>
            <a:pPr marL="0" indent="0" eaLnBrk="1" hangingPunct="1">
              <a:buNone/>
            </a:pPr>
            <a:endParaRPr lang="en-US" altLang="zh-CN" sz="1800" dirty="0">
              <a:solidFill>
                <a:srgbClr val="008000"/>
              </a:solidFill>
              <a:latin typeface="华文新魏"/>
              <a:cs typeface="华文新魏"/>
            </a:endParaRPr>
          </a:p>
        </p:txBody>
      </p:sp>
      <p:sp>
        <p:nvSpPr>
          <p:cNvPr id="3" name="标题 1"/>
          <p:cNvSpPr>
            <a:spLocks noGrp="1"/>
          </p:cNvSpPr>
          <p:nvPr>
            <p:ph type="title"/>
          </p:nvPr>
        </p:nvSpPr>
        <p:spPr>
          <a:xfrm>
            <a:off x="755576" y="404664"/>
            <a:ext cx="7357564" cy="576262"/>
          </a:xfrm>
        </p:spPr>
        <p:txBody>
          <a:bodyPr/>
          <a:lstStyle/>
          <a:p>
            <a:r>
              <a:rPr lang="zh-CN" altLang="zh-CN" dirty="0">
                <a:latin typeface="华文新魏" charset="0"/>
                <a:ea typeface="华文新魏" charset="0"/>
                <a:cs typeface="华文新魏" charset="0"/>
              </a:rPr>
              <a:t>文件对象数据结构包含内容</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130</a:t>
            </a:fld>
            <a:endParaRPr lang="en-US" altLang="zh-CN" dirty="0"/>
          </a:p>
        </p:txBody>
      </p:sp>
    </p:spTree>
    <p:extLst>
      <p:ext uri="{BB962C8B-B14F-4D97-AF65-F5344CB8AC3E}">
        <p14:creationId xmlns:p14="http://schemas.microsoft.com/office/powerpoint/2010/main" val="263995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latin typeface="华文新魏"/>
                <a:cs typeface="华文新魏"/>
              </a:rPr>
              <a:t>在进程的</a:t>
            </a:r>
            <a:r>
              <a:rPr lang="en-US" altLang="zh-CN" dirty="0" err="1">
                <a:latin typeface="华文新魏"/>
                <a:cs typeface="华文新魏"/>
              </a:rPr>
              <a:t>task_struct</a:t>
            </a:r>
            <a:r>
              <a:rPr lang="zh-CN" altLang="zh-CN" dirty="0">
                <a:latin typeface="华文新魏"/>
                <a:cs typeface="华文新魏"/>
              </a:rPr>
              <a:t>结构中有如下成员</a:t>
            </a:r>
          </a:p>
          <a:p>
            <a:pPr marL="449262" lvl="1" indent="0">
              <a:buNone/>
            </a:pPr>
            <a:r>
              <a:rPr lang="en-US" altLang="zh-CN" dirty="0">
                <a:solidFill>
                  <a:srgbClr val="008000"/>
                </a:solidFill>
              </a:rPr>
              <a:t>struct </a:t>
            </a:r>
            <a:r>
              <a:rPr lang="en-US" altLang="zh-CN" dirty="0" err="1">
                <a:solidFill>
                  <a:srgbClr val="008000"/>
                </a:solidFill>
              </a:rPr>
              <a:t>task_struct</a:t>
            </a:r>
            <a:r>
              <a:rPr lang="en-US" altLang="zh-CN" dirty="0">
                <a:solidFill>
                  <a:srgbClr val="008000"/>
                </a:solidFill>
              </a:rPr>
              <a:t> {</a:t>
            </a:r>
            <a:endParaRPr lang="zh-CN" altLang="zh-CN" dirty="0">
              <a:solidFill>
                <a:srgbClr val="008000"/>
              </a:solidFill>
            </a:endParaRPr>
          </a:p>
          <a:p>
            <a:pPr marL="449262" lvl="1" indent="0">
              <a:buNone/>
            </a:pPr>
            <a:r>
              <a:rPr lang="en-US" altLang="zh-CN" dirty="0">
                <a:solidFill>
                  <a:srgbClr val="008000"/>
                </a:solidFill>
              </a:rPr>
              <a:t>  … </a:t>
            </a:r>
            <a:endParaRPr lang="zh-CN" altLang="zh-CN" dirty="0">
              <a:solidFill>
                <a:srgbClr val="008000"/>
              </a:solidFill>
            </a:endParaRPr>
          </a:p>
          <a:p>
            <a:pPr marL="449262" lvl="1" indent="0">
              <a:buNone/>
            </a:pPr>
            <a:r>
              <a:rPr lang="en-US" altLang="zh-CN" dirty="0">
                <a:solidFill>
                  <a:srgbClr val="008000"/>
                </a:solidFill>
              </a:rPr>
              <a:t>  struct </a:t>
            </a:r>
            <a:r>
              <a:rPr lang="en-US" altLang="zh-CN" dirty="0" err="1">
                <a:solidFill>
                  <a:srgbClr val="FF0000"/>
                </a:solidFill>
              </a:rPr>
              <a:t>fs_struct</a:t>
            </a:r>
            <a:r>
              <a:rPr lang="en-US" altLang="zh-CN" dirty="0">
                <a:solidFill>
                  <a:srgbClr val="008000"/>
                </a:solidFill>
              </a:rPr>
              <a:t> *</a:t>
            </a:r>
            <a:r>
              <a:rPr lang="en-US" altLang="zh-CN" dirty="0" err="1">
                <a:solidFill>
                  <a:srgbClr val="008000"/>
                </a:solidFill>
              </a:rPr>
              <a:t>fs</a:t>
            </a:r>
            <a:r>
              <a:rPr lang="en-US" altLang="zh-CN" dirty="0">
                <a:solidFill>
                  <a:srgbClr val="008000"/>
                </a:solidFill>
              </a:rPr>
              <a:t>;              /*</a:t>
            </a:r>
            <a:r>
              <a:rPr lang="zh-CN" altLang="zh-CN" dirty="0">
                <a:solidFill>
                  <a:srgbClr val="008000"/>
                </a:solidFill>
              </a:rPr>
              <a:t>文件系统信息</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struct </a:t>
            </a:r>
            <a:r>
              <a:rPr lang="en-US" altLang="zh-CN" dirty="0" err="1">
                <a:solidFill>
                  <a:srgbClr val="FF0000"/>
                </a:solidFill>
              </a:rPr>
              <a:t>files_struct</a:t>
            </a:r>
            <a:r>
              <a:rPr lang="en-US" altLang="zh-CN" dirty="0">
                <a:solidFill>
                  <a:srgbClr val="008000"/>
                </a:solidFill>
              </a:rPr>
              <a:t> *files;       /*</a:t>
            </a:r>
            <a:r>
              <a:rPr lang="zh-CN" altLang="zh-CN" dirty="0">
                <a:solidFill>
                  <a:srgbClr val="008000"/>
                </a:solidFill>
              </a:rPr>
              <a:t>已打开文件信息</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r>
              <a:rPr lang="zh-CN" altLang="en-US" dirty="0">
                <a:latin typeface="华文新魏"/>
                <a:cs typeface="华文新魏"/>
              </a:rPr>
              <a:t>说明</a:t>
            </a:r>
            <a:endParaRPr lang="en-US" altLang="zh-CN" dirty="0">
              <a:latin typeface="华文新魏"/>
              <a:cs typeface="华文新魏"/>
            </a:endParaRPr>
          </a:p>
          <a:p>
            <a:pPr lvl="1"/>
            <a:r>
              <a:rPr lang="en-US" altLang="zh-CN" dirty="0" err="1"/>
              <a:t>files_struct</a:t>
            </a:r>
            <a:r>
              <a:rPr lang="zh-CN" altLang="en-US" dirty="0"/>
              <a:t>：</a:t>
            </a:r>
            <a:r>
              <a:rPr lang="zh-CN" altLang="zh-CN" dirty="0"/>
              <a:t>用户打开文件表</a:t>
            </a:r>
            <a:endParaRPr lang="en-US" altLang="zh-CN" dirty="0"/>
          </a:p>
          <a:p>
            <a:pPr lvl="1"/>
            <a:r>
              <a:rPr lang="en-US" altLang="zh-CN" dirty="0" err="1"/>
              <a:t>fs_struct</a:t>
            </a:r>
            <a:r>
              <a:rPr lang="zh-CN" altLang="en-US" dirty="0"/>
              <a:t>：</a:t>
            </a:r>
            <a:r>
              <a:rPr lang="zh-CN" altLang="zh-CN" dirty="0"/>
              <a:t>目录信息</a:t>
            </a:r>
            <a:endParaRPr lang="en-US" altLang="zh-CN" dirty="0">
              <a:solidFill>
                <a:srgbClr val="008000"/>
              </a:solidFill>
            </a:endParaRPr>
          </a:p>
          <a:p>
            <a:endParaRPr kumimoji="1" lang="zh-CN" altLang="en-US" dirty="0">
              <a:solidFill>
                <a:srgbClr val="008000"/>
              </a:solidFill>
              <a:latin typeface="华文新魏"/>
              <a:cs typeface="华文新魏"/>
            </a:endParaRPr>
          </a:p>
        </p:txBody>
      </p:sp>
      <p:sp>
        <p:nvSpPr>
          <p:cNvPr id="3" name="标题 2"/>
          <p:cNvSpPr>
            <a:spLocks noGrp="1"/>
          </p:cNvSpPr>
          <p:nvPr>
            <p:ph type="title"/>
          </p:nvPr>
        </p:nvSpPr>
        <p:spPr/>
        <p:txBody>
          <a:bodyPr/>
          <a:lstStyle/>
          <a:p>
            <a:r>
              <a:rPr lang="zh-CN" altLang="zh-CN" dirty="0">
                <a:latin typeface="华文新魏" charset="0"/>
                <a:ea typeface="华文新魏" charset="0"/>
                <a:cs typeface="华文新魏" charset="0"/>
              </a:rPr>
              <a:t>与进程密切相关的文件系统数据结构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131</a:t>
            </a:fld>
            <a:endParaRPr lang="en-US" altLang="zh-CN" dirty="0"/>
          </a:p>
        </p:txBody>
      </p:sp>
    </p:spTree>
    <p:extLst>
      <p:ext uri="{BB962C8B-B14F-4D97-AF65-F5344CB8AC3E}">
        <p14:creationId xmlns:p14="http://schemas.microsoft.com/office/powerpoint/2010/main" val="16986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23"/>
          <p:cNvGrpSpPr>
            <a:grpSpLocks/>
          </p:cNvGrpSpPr>
          <p:nvPr/>
        </p:nvGrpSpPr>
        <p:grpSpPr bwMode="auto">
          <a:xfrm>
            <a:off x="1981150" y="1903624"/>
            <a:ext cx="5543131" cy="4045656"/>
            <a:chOff x="2715" y="1752"/>
            <a:chExt cx="6545" cy="3980"/>
          </a:xfrm>
        </p:grpSpPr>
        <p:sp>
          <p:nvSpPr>
            <p:cNvPr id="15378" name="Line 24"/>
            <p:cNvSpPr>
              <a:spLocks noChangeShapeType="1"/>
            </p:cNvSpPr>
            <p:nvPr/>
          </p:nvSpPr>
          <p:spPr bwMode="auto">
            <a:xfrm flipH="1">
              <a:off x="3975" y="292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80" name="Line 26"/>
            <p:cNvSpPr>
              <a:spLocks noChangeShapeType="1"/>
            </p:cNvSpPr>
            <p:nvPr/>
          </p:nvSpPr>
          <p:spPr bwMode="auto">
            <a:xfrm>
              <a:off x="3975" y="2451"/>
              <a:ext cx="3240" cy="5"/>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81" name="Line 27"/>
            <p:cNvSpPr>
              <a:spLocks noChangeShapeType="1"/>
            </p:cNvSpPr>
            <p:nvPr/>
          </p:nvSpPr>
          <p:spPr bwMode="auto">
            <a:xfrm>
              <a:off x="3975" y="2143"/>
              <a:ext cx="3960" cy="1"/>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82" name="Line 28"/>
            <p:cNvSpPr>
              <a:spLocks noChangeShapeType="1"/>
            </p:cNvSpPr>
            <p:nvPr/>
          </p:nvSpPr>
          <p:spPr bwMode="auto">
            <a:xfrm>
              <a:off x="7935" y="2144"/>
              <a:ext cx="1325" cy="117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83" name="Line 29"/>
            <p:cNvSpPr>
              <a:spLocks noChangeShapeType="1"/>
            </p:cNvSpPr>
            <p:nvPr/>
          </p:nvSpPr>
          <p:spPr bwMode="auto">
            <a:xfrm>
              <a:off x="7215" y="2456"/>
              <a:ext cx="540" cy="78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84" name="Text Box 30"/>
            <p:cNvSpPr txBox="1">
              <a:spLocks noChangeArrowheads="1"/>
            </p:cNvSpPr>
            <p:nvPr/>
          </p:nvSpPr>
          <p:spPr bwMode="auto">
            <a:xfrm>
              <a:off x="2715" y="2379"/>
              <a:ext cx="1080" cy="46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rPr>
                <a:t> </a:t>
              </a:r>
              <a:r>
                <a:rPr lang="zh-CN" altLang="en-US" sz="1600" b="1">
                  <a:solidFill>
                    <a:srgbClr val="660066"/>
                  </a:solidFill>
                  <a:latin typeface="STXinwei" panose="02010800040101010101" pitchFamily="2" charset="-122"/>
                  <a:ea typeface="STXinwei" panose="02010800040101010101" pitchFamily="2" charset="-122"/>
                </a:rPr>
                <a:t>磁盘</a:t>
              </a:r>
            </a:p>
          </p:txBody>
        </p:sp>
        <p:grpSp>
          <p:nvGrpSpPr>
            <p:cNvPr id="15385" name="Group 31"/>
            <p:cNvGrpSpPr>
              <a:grpSpLocks/>
            </p:cNvGrpSpPr>
            <p:nvPr/>
          </p:nvGrpSpPr>
          <p:grpSpPr bwMode="auto">
            <a:xfrm>
              <a:off x="2762" y="3704"/>
              <a:ext cx="1980" cy="2028"/>
              <a:chOff x="2715" y="3704"/>
              <a:chExt cx="1980" cy="2028"/>
            </a:xfrm>
          </p:grpSpPr>
          <p:sp>
            <p:nvSpPr>
              <p:cNvPr id="15405" name="Text Box 32"/>
              <p:cNvSpPr txBox="1">
                <a:spLocks noChangeArrowheads="1"/>
              </p:cNvSpPr>
              <p:nvPr/>
            </p:nvSpPr>
            <p:spPr bwMode="auto">
              <a:xfrm>
                <a:off x="3061" y="4092"/>
                <a:ext cx="1259" cy="452"/>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rPr>
                  <a:t>files(</a:t>
                </a:r>
                <a:r>
                  <a:rPr lang="en-US" altLang="zh-CN" sz="1600" b="1" dirty="0" err="1">
                    <a:solidFill>
                      <a:srgbClr val="660066"/>
                    </a:solidFill>
                    <a:latin typeface="STXinwei" panose="02010800040101010101" pitchFamily="2" charset="-122"/>
                    <a:ea typeface="STXinwei" panose="02010800040101010101" pitchFamily="2" charset="-122"/>
                  </a:rPr>
                  <a:t>fdb</a:t>
                </a:r>
                <a:r>
                  <a:rPr lang="en-US" altLang="zh-CN" sz="1600" b="1" dirty="0">
                    <a:solidFill>
                      <a:srgbClr val="660066"/>
                    </a:solidFill>
                    <a:latin typeface="STXinwei" panose="02010800040101010101" pitchFamily="2" charset="-122"/>
                    <a:ea typeface="STXinwei" panose="02010800040101010101" pitchFamily="2" charset="-122"/>
                  </a:rPr>
                  <a:t>)</a:t>
                </a:r>
              </a:p>
            </p:txBody>
          </p:sp>
          <p:sp>
            <p:nvSpPr>
              <p:cNvPr id="15406" name="Text Box 33"/>
              <p:cNvSpPr txBox="1">
                <a:spLocks noChangeArrowheads="1"/>
              </p:cNvSpPr>
              <p:nvPr/>
            </p:nvSpPr>
            <p:spPr bwMode="auto">
              <a:xfrm>
                <a:off x="3060" y="4640"/>
                <a:ext cx="1260" cy="452"/>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rPr>
                  <a:t>files(fdc1)</a:t>
                </a:r>
              </a:p>
            </p:txBody>
          </p:sp>
          <p:sp>
            <p:nvSpPr>
              <p:cNvPr id="15407" name="Text Box 34"/>
              <p:cNvSpPr txBox="1">
                <a:spLocks noChangeArrowheads="1"/>
              </p:cNvSpPr>
              <p:nvPr/>
            </p:nvSpPr>
            <p:spPr bwMode="auto">
              <a:xfrm>
                <a:off x="3060" y="5264"/>
                <a:ext cx="126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rPr>
                  <a:t>files(fdc2)</a:t>
                </a:r>
              </a:p>
            </p:txBody>
          </p:sp>
          <p:sp>
            <p:nvSpPr>
              <p:cNvPr id="15408" name="Line 35"/>
              <p:cNvSpPr>
                <a:spLocks noChangeShapeType="1"/>
              </p:cNvSpPr>
              <p:nvPr/>
            </p:nvSpPr>
            <p:spPr bwMode="auto">
              <a:xfrm>
                <a:off x="2715" y="3783"/>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09" name="Line 36"/>
              <p:cNvSpPr>
                <a:spLocks noChangeShapeType="1"/>
              </p:cNvSpPr>
              <p:nvPr/>
            </p:nvSpPr>
            <p:spPr bwMode="auto">
              <a:xfrm>
                <a:off x="2715" y="4328"/>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0" name="Line 37"/>
              <p:cNvSpPr>
                <a:spLocks noChangeShapeType="1"/>
              </p:cNvSpPr>
              <p:nvPr/>
            </p:nvSpPr>
            <p:spPr bwMode="auto">
              <a:xfrm flipV="1">
                <a:off x="2715" y="4953"/>
                <a:ext cx="360" cy="15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1" name="Line 38"/>
              <p:cNvSpPr>
                <a:spLocks noChangeShapeType="1"/>
              </p:cNvSpPr>
              <p:nvPr/>
            </p:nvSpPr>
            <p:spPr bwMode="auto">
              <a:xfrm>
                <a:off x="2715" y="5108"/>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2" name="Line 39"/>
              <p:cNvSpPr>
                <a:spLocks noChangeShapeType="1"/>
              </p:cNvSpPr>
              <p:nvPr/>
            </p:nvSpPr>
            <p:spPr bwMode="auto">
              <a:xfrm>
                <a:off x="4335" y="3704"/>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3" name="Line 40"/>
              <p:cNvSpPr>
                <a:spLocks noChangeShapeType="1"/>
              </p:cNvSpPr>
              <p:nvPr/>
            </p:nvSpPr>
            <p:spPr bwMode="auto">
              <a:xfrm>
                <a:off x="4335" y="4328"/>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4" name="Line 41"/>
              <p:cNvSpPr>
                <a:spLocks noChangeShapeType="1"/>
              </p:cNvSpPr>
              <p:nvPr/>
            </p:nvSpPr>
            <p:spPr bwMode="auto">
              <a:xfrm>
                <a:off x="4335" y="4951"/>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15" name="Line 42"/>
              <p:cNvSpPr>
                <a:spLocks noChangeShapeType="1"/>
              </p:cNvSpPr>
              <p:nvPr/>
            </p:nvSpPr>
            <p:spPr bwMode="auto">
              <a:xfrm>
                <a:off x="4335" y="5420"/>
                <a:ext cx="3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grpSp>
        <p:grpSp>
          <p:nvGrpSpPr>
            <p:cNvPr id="15386" name="Group 43"/>
            <p:cNvGrpSpPr>
              <a:grpSpLocks/>
            </p:cNvGrpSpPr>
            <p:nvPr/>
          </p:nvGrpSpPr>
          <p:grpSpPr bwMode="auto">
            <a:xfrm>
              <a:off x="4335" y="2690"/>
              <a:ext cx="4245" cy="3042"/>
              <a:chOff x="4335" y="2690"/>
              <a:chExt cx="4245" cy="3042"/>
            </a:xfrm>
          </p:grpSpPr>
          <p:sp>
            <p:nvSpPr>
              <p:cNvPr id="15388" name="Text Box 44"/>
              <p:cNvSpPr txBox="1">
                <a:spLocks noChangeArrowheads="1"/>
              </p:cNvSpPr>
              <p:nvPr/>
            </p:nvSpPr>
            <p:spPr bwMode="auto">
              <a:xfrm>
                <a:off x="4335" y="2690"/>
                <a:ext cx="1609" cy="468"/>
              </a:xfrm>
              <a:prstGeom prst="rect">
                <a:avLst/>
              </a:prstGeom>
              <a:solidFill>
                <a:srgbClr val="FFD4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660066"/>
                    </a:solidFill>
                    <a:latin typeface="STXinwei" panose="02010800040101010101" pitchFamily="2" charset="-122"/>
                    <a:ea typeface="STXinwei" panose="02010800040101010101" pitchFamily="2" charset="-122"/>
                  </a:rPr>
                  <a:t>super_block</a:t>
                </a:r>
                <a:endParaRPr lang="en-US" altLang="zh-CN" sz="1600" b="1" dirty="0">
                  <a:solidFill>
                    <a:srgbClr val="660066"/>
                  </a:solidFill>
                  <a:latin typeface="STXinwei" panose="02010800040101010101" pitchFamily="2" charset="-122"/>
                  <a:ea typeface="STXinwei" panose="02010800040101010101" pitchFamily="2" charset="-122"/>
                </a:endParaRPr>
              </a:p>
            </p:txBody>
          </p:sp>
          <p:grpSp>
            <p:nvGrpSpPr>
              <p:cNvPr id="15389" name="Group 45"/>
              <p:cNvGrpSpPr>
                <a:grpSpLocks/>
              </p:cNvGrpSpPr>
              <p:nvPr/>
            </p:nvGrpSpPr>
            <p:grpSpPr bwMode="auto">
              <a:xfrm>
                <a:off x="4695" y="3392"/>
                <a:ext cx="2184" cy="2340"/>
                <a:chOff x="4695" y="3392"/>
                <a:chExt cx="2184" cy="2340"/>
              </a:xfrm>
            </p:grpSpPr>
            <p:grpSp>
              <p:nvGrpSpPr>
                <p:cNvPr id="15398" name="Group 46"/>
                <p:cNvGrpSpPr>
                  <a:grpSpLocks/>
                </p:cNvGrpSpPr>
                <p:nvPr/>
              </p:nvGrpSpPr>
              <p:grpSpPr bwMode="auto">
                <a:xfrm>
                  <a:off x="4695" y="3392"/>
                  <a:ext cx="1080" cy="1716"/>
                  <a:chOff x="4695" y="3392"/>
                  <a:chExt cx="1080" cy="1716"/>
                </a:xfrm>
              </p:grpSpPr>
              <p:sp>
                <p:nvSpPr>
                  <p:cNvPr id="15402" name="Text Box 47"/>
                  <p:cNvSpPr txBox="1">
                    <a:spLocks noChangeArrowheads="1"/>
                  </p:cNvSpPr>
                  <p:nvPr/>
                </p:nvSpPr>
                <p:spPr bwMode="auto">
                  <a:xfrm>
                    <a:off x="4695" y="4016"/>
                    <a:ext cx="1080" cy="468"/>
                  </a:xfrm>
                  <a:prstGeom prst="rect">
                    <a:avLst/>
                  </a:prstGeom>
                  <a:solidFill>
                    <a:srgbClr val="00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rPr>
                      <a:t>fileb</a:t>
                    </a:r>
                  </a:p>
                </p:txBody>
              </p:sp>
              <p:sp>
                <p:nvSpPr>
                  <p:cNvPr id="15403" name="Text Box 48"/>
                  <p:cNvSpPr txBox="1">
                    <a:spLocks noChangeArrowheads="1"/>
                  </p:cNvSpPr>
                  <p:nvPr/>
                </p:nvSpPr>
                <p:spPr bwMode="auto">
                  <a:xfrm>
                    <a:off x="4695" y="3392"/>
                    <a:ext cx="1080" cy="468"/>
                  </a:xfrm>
                  <a:prstGeom prst="rect">
                    <a:avLst/>
                  </a:prstGeom>
                  <a:solidFill>
                    <a:srgbClr val="00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660066"/>
                        </a:solidFill>
                        <a:latin typeface="STXinwei" panose="02010800040101010101" pitchFamily="2" charset="-122"/>
                        <a:ea typeface="STXinwei" panose="02010800040101010101" pitchFamily="2" charset="-122"/>
                      </a:rPr>
                      <a:t>filea</a:t>
                    </a:r>
                    <a:endParaRPr lang="en-US" altLang="zh-CN" sz="1600" b="1" dirty="0">
                      <a:solidFill>
                        <a:srgbClr val="660066"/>
                      </a:solidFill>
                      <a:latin typeface="STXinwei" panose="02010800040101010101" pitchFamily="2" charset="-122"/>
                      <a:ea typeface="STXinwei" panose="02010800040101010101" pitchFamily="2" charset="-122"/>
                    </a:endParaRPr>
                  </a:p>
                </p:txBody>
              </p:sp>
              <p:sp>
                <p:nvSpPr>
                  <p:cNvPr id="15404" name="Text Box 49"/>
                  <p:cNvSpPr txBox="1">
                    <a:spLocks noChangeArrowheads="1"/>
                  </p:cNvSpPr>
                  <p:nvPr/>
                </p:nvSpPr>
                <p:spPr bwMode="auto">
                  <a:xfrm>
                    <a:off x="4695" y="4640"/>
                    <a:ext cx="1080" cy="468"/>
                  </a:xfrm>
                  <a:prstGeom prst="rect">
                    <a:avLst/>
                  </a:prstGeom>
                  <a:solidFill>
                    <a:srgbClr val="00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rPr>
                      <a:t>filec1</a:t>
                    </a:r>
                  </a:p>
                </p:txBody>
              </p:sp>
            </p:grpSp>
            <p:sp>
              <p:nvSpPr>
                <p:cNvPr id="15399" name="Text Box 50"/>
                <p:cNvSpPr txBox="1">
                  <a:spLocks noChangeArrowheads="1"/>
                </p:cNvSpPr>
                <p:nvPr/>
              </p:nvSpPr>
              <p:spPr bwMode="auto">
                <a:xfrm>
                  <a:off x="4695" y="5264"/>
                  <a:ext cx="1080" cy="468"/>
                </a:xfrm>
                <a:prstGeom prst="rect">
                  <a:avLst/>
                </a:prstGeom>
                <a:solidFill>
                  <a:srgbClr val="00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rPr>
                    <a:t>filec2</a:t>
                  </a:r>
                </a:p>
              </p:txBody>
            </p:sp>
            <p:sp>
              <p:nvSpPr>
                <p:cNvPr id="15400" name="Line 51"/>
                <p:cNvSpPr>
                  <a:spLocks noChangeShapeType="1"/>
                </p:cNvSpPr>
                <p:nvPr/>
              </p:nvSpPr>
              <p:spPr bwMode="auto">
                <a:xfrm flipV="1">
                  <a:off x="5775" y="4315"/>
                  <a:ext cx="1104" cy="1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401" name="Line 52"/>
                <p:cNvSpPr>
                  <a:spLocks noChangeShapeType="1"/>
                </p:cNvSpPr>
                <p:nvPr/>
              </p:nvSpPr>
              <p:spPr bwMode="auto">
                <a:xfrm>
                  <a:off x="5775" y="3625"/>
                  <a:ext cx="1104" cy="54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grpSp>
          <p:sp>
            <p:nvSpPr>
              <p:cNvPr id="15390" name="Text Box 53"/>
              <p:cNvSpPr txBox="1">
                <a:spLocks noChangeArrowheads="1"/>
              </p:cNvSpPr>
              <p:nvPr/>
            </p:nvSpPr>
            <p:spPr bwMode="auto">
              <a:xfrm>
                <a:off x="7035" y="3236"/>
                <a:ext cx="90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rPr>
                  <a:t>inode</a:t>
                </a:r>
              </a:p>
            </p:txBody>
          </p:sp>
          <p:sp>
            <p:nvSpPr>
              <p:cNvPr id="15391" name="Line 54"/>
              <p:cNvSpPr>
                <a:spLocks noChangeShapeType="1"/>
              </p:cNvSpPr>
              <p:nvPr/>
            </p:nvSpPr>
            <p:spPr bwMode="auto">
              <a:xfrm>
                <a:off x="5775" y="4873"/>
                <a:ext cx="23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2" name="Line 55"/>
              <p:cNvSpPr>
                <a:spLocks noChangeShapeType="1"/>
              </p:cNvSpPr>
              <p:nvPr/>
            </p:nvSpPr>
            <p:spPr bwMode="auto">
              <a:xfrm flipV="1">
                <a:off x="7215" y="3704"/>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3" name="Line 56"/>
              <p:cNvSpPr>
                <a:spLocks noChangeShapeType="1"/>
              </p:cNvSpPr>
              <p:nvPr/>
            </p:nvSpPr>
            <p:spPr bwMode="auto">
              <a:xfrm flipV="1">
                <a:off x="7755" y="3704"/>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4" name="Line 57"/>
              <p:cNvSpPr>
                <a:spLocks noChangeShapeType="1"/>
              </p:cNvSpPr>
              <p:nvPr/>
            </p:nvSpPr>
            <p:spPr bwMode="auto">
              <a:xfrm flipV="1">
                <a:off x="8115" y="4560"/>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5" name="Line 58"/>
              <p:cNvSpPr>
                <a:spLocks noChangeShapeType="1"/>
              </p:cNvSpPr>
              <p:nvPr/>
            </p:nvSpPr>
            <p:spPr bwMode="auto">
              <a:xfrm flipH="1" flipV="1">
                <a:off x="5775" y="3080"/>
                <a:ext cx="12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6" name="Line 59"/>
              <p:cNvSpPr>
                <a:spLocks noChangeShapeType="1"/>
              </p:cNvSpPr>
              <p:nvPr/>
            </p:nvSpPr>
            <p:spPr bwMode="auto">
              <a:xfrm>
                <a:off x="5775" y="2924"/>
                <a:ext cx="2340" cy="0"/>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97" name="Line 60"/>
              <p:cNvSpPr>
                <a:spLocks noChangeShapeType="1"/>
              </p:cNvSpPr>
              <p:nvPr/>
            </p:nvSpPr>
            <p:spPr bwMode="auto">
              <a:xfrm>
                <a:off x="8115" y="2924"/>
                <a:ext cx="465" cy="110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grpSp>
        <p:sp>
          <p:nvSpPr>
            <p:cNvPr id="15387" name="AutoShape 61"/>
            <p:cNvSpPr>
              <a:spLocks noChangeArrowheads="1"/>
            </p:cNvSpPr>
            <p:nvPr/>
          </p:nvSpPr>
          <p:spPr bwMode="auto">
            <a:xfrm>
              <a:off x="2715" y="1752"/>
              <a:ext cx="1258" cy="1484"/>
            </a:xfrm>
            <a:prstGeom prst="can">
              <a:avLst>
                <a:gd name="adj" fmla="val 29491"/>
              </a:avLst>
            </a:prstGeom>
            <a:solidFill>
              <a:schemeClr val="accent1"/>
            </a:solidFill>
            <a:ln w="9525">
              <a:solidFill>
                <a:srgbClr val="000000"/>
              </a:solidFill>
              <a:round/>
              <a:headEnd/>
              <a:tailEnd/>
            </a:ln>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grpSp>
      <p:grpSp>
        <p:nvGrpSpPr>
          <p:cNvPr id="15364" name="Group 62"/>
          <p:cNvGrpSpPr>
            <a:grpSpLocks/>
          </p:cNvGrpSpPr>
          <p:nvPr/>
        </p:nvGrpSpPr>
        <p:grpSpPr bwMode="auto">
          <a:xfrm>
            <a:off x="1260425" y="3486359"/>
            <a:ext cx="6911975" cy="2102510"/>
            <a:chOff x="1620" y="3312"/>
            <a:chExt cx="7920" cy="2203"/>
          </a:xfrm>
        </p:grpSpPr>
        <p:grpSp>
          <p:nvGrpSpPr>
            <p:cNvPr id="15365" name="Group 63"/>
            <p:cNvGrpSpPr>
              <a:grpSpLocks/>
            </p:cNvGrpSpPr>
            <p:nvPr/>
          </p:nvGrpSpPr>
          <p:grpSpPr bwMode="auto">
            <a:xfrm>
              <a:off x="6480" y="4092"/>
              <a:ext cx="3060" cy="468"/>
              <a:chOff x="7200" y="4404"/>
              <a:chExt cx="3060" cy="468"/>
            </a:xfrm>
          </p:grpSpPr>
          <p:sp>
            <p:nvSpPr>
              <p:cNvPr id="15375" name="Text Box 64"/>
              <p:cNvSpPr txBox="1">
                <a:spLocks noChangeArrowheads="1"/>
              </p:cNvSpPr>
              <p:nvPr/>
            </p:nvSpPr>
            <p:spPr bwMode="auto">
              <a:xfrm>
                <a:off x="8280" y="4404"/>
                <a:ext cx="90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cs typeface="华文新魏" charset="0"/>
                  </a:rPr>
                  <a:t>dentry</a:t>
                </a:r>
              </a:p>
            </p:txBody>
          </p:sp>
          <p:sp>
            <p:nvSpPr>
              <p:cNvPr id="15376" name="Text Box 65"/>
              <p:cNvSpPr txBox="1">
                <a:spLocks noChangeArrowheads="1"/>
              </p:cNvSpPr>
              <p:nvPr/>
            </p:nvSpPr>
            <p:spPr bwMode="auto">
              <a:xfrm>
                <a:off x="9360" y="4404"/>
                <a:ext cx="90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STXinwei" panose="02010800040101010101" pitchFamily="2" charset="-122"/>
                    <a:ea typeface="STXinwei" panose="02010800040101010101" pitchFamily="2" charset="-122"/>
                    <a:cs typeface="华文新魏" charset="0"/>
                  </a:rPr>
                  <a:t>dentry</a:t>
                </a:r>
              </a:p>
            </p:txBody>
          </p:sp>
          <p:sp>
            <p:nvSpPr>
              <p:cNvPr id="15377" name="Text Box 66"/>
              <p:cNvSpPr txBox="1">
                <a:spLocks noChangeArrowheads="1"/>
              </p:cNvSpPr>
              <p:nvPr/>
            </p:nvSpPr>
            <p:spPr bwMode="auto">
              <a:xfrm>
                <a:off x="7200" y="4404"/>
                <a:ext cx="90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660066"/>
                    </a:solidFill>
                    <a:latin typeface="STXinwei" panose="02010800040101010101" pitchFamily="2" charset="-122"/>
                    <a:ea typeface="STXinwei" panose="02010800040101010101" pitchFamily="2" charset="-122"/>
                    <a:cs typeface="华文新魏" charset="0"/>
                  </a:rPr>
                  <a:t>dentry</a:t>
                </a:r>
                <a:endParaRPr lang="en-US" altLang="zh-CN" sz="1600" b="1" dirty="0">
                  <a:solidFill>
                    <a:srgbClr val="660066"/>
                  </a:solidFill>
                  <a:latin typeface="STXinwei" panose="02010800040101010101" pitchFamily="2" charset="-122"/>
                  <a:ea typeface="STXinwei" panose="02010800040101010101" pitchFamily="2" charset="-122"/>
                  <a:cs typeface="华文新魏" charset="0"/>
                </a:endParaRPr>
              </a:p>
            </p:txBody>
          </p:sp>
        </p:grpSp>
        <p:sp>
          <p:nvSpPr>
            <p:cNvPr id="15366" name="Text Box 67"/>
            <p:cNvSpPr txBox="1">
              <a:spLocks noChangeArrowheads="1"/>
            </p:cNvSpPr>
            <p:nvPr/>
          </p:nvSpPr>
          <p:spPr bwMode="auto">
            <a:xfrm>
              <a:off x="1620" y="3468"/>
              <a:ext cx="1080"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660066"/>
                  </a:solidFill>
                  <a:latin typeface="STXinwei" panose="02010800040101010101" pitchFamily="2" charset="-122"/>
                  <a:ea typeface="STXinwei" panose="02010800040101010101" pitchFamily="2" charset="-122"/>
                  <a:cs typeface="华文新魏" charset="0"/>
                </a:rPr>
                <a:t>进程</a:t>
              </a:r>
              <a:r>
                <a:rPr lang="en-US" altLang="zh-CN" sz="1600" b="1" dirty="0">
                  <a:solidFill>
                    <a:srgbClr val="660066"/>
                  </a:solidFill>
                  <a:latin typeface="STXinwei" panose="02010800040101010101" pitchFamily="2" charset="-122"/>
                  <a:ea typeface="STXinwei" panose="02010800040101010101" pitchFamily="2" charset="-122"/>
                  <a:cs typeface="华文新魏" charset="0"/>
                </a:rPr>
                <a:t>A</a:t>
              </a:r>
            </a:p>
          </p:txBody>
        </p:sp>
        <p:sp>
          <p:nvSpPr>
            <p:cNvPr id="15367" name="Text Box 68"/>
            <p:cNvSpPr txBox="1">
              <a:spLocks noChangeArrowheads="1"/>
            </p:cNvSpPr>
            <p:nvPr/>
          </p:nvSpPr>
          <p:spPr bwMode="auto">
            <a:xfrm>
              <a:off x="1620" y="4092"/>
              <a:ext cx="1080"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660066"/>
                  </a:solidFill>
                  <a:latin typeface="STXinwei" panose="02010800040101010101" pitchFamily="2" charset="-122"/>
                  <a:ea typeface="STXinwei" panose="02010800040101010101" pitchFamily="2" charset="-122"/>
                  <a:cs typeface="华文新魏" charset="0"/>
                </a:rPr>
                <a:t>进程</a:t>
              </a:r>
              <a:r>
                <a:rPr lang="en-US" altLang="zh-CN" sz="1600" b="1">
                  <a:solidFill>
                    <a:srgbClr val="660066"/>
                  </a:solidFill>
                  <a:latin typeface="STXinwei" panose="02010800040101010101" pitchFamily="2" charset="-122"/>
                  <a:ea typeface="STXinwei" panose="02010800040101010101" pitchFamily="2" charset="-122"/>
                  <a:cs typeface="华文新魏" charset="0"/>
                </a:rPr>
                <a:t>B</a:t>
              </a:r>
            </a:p>
          </p:txBody>
        </p:sp>
        <p:sp>
          <p:nvSpPr>
            <p:cNvPr id="15368" name="Text Box 69"/>
            <p:cNvSpPr txBox="1">
              <a:spLocks noChangeArrowheads="1"/>
            </p:cNvSpPr>
            <p:nvPr/>
          </p:nvSpPr>
          <p:spPr bwMode="auto">
            <a:xfrm>
              <a:off x="2819" y="3484"/>
              <a:ext cx="1260" cy="452"/>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cs typeface="华文新魏" charset="0"/>
                </a:rPr>
                <a:t>files(</a:t>
              </a:r>
              <a:r>
                <a:rPr lang="en-US" altLang="zh-CN" sz="1600" b="1" dirty="0" err="1">
                  <a:solidFill>
                    <a:srgbClr val="660066"/>
                  </a:solidFill>
                  <a:latin typeface="STXinwei" panose="02010800040101010101" pitchFamily="2" charset="-122"/>
                  <a:ea typeface="STXinwei" panose="02010800040101010101" pitchFamily="2" charset="-122"/>
                  <a:cs typeface="华文新魏" charset="0"/>
                </a:rPr>
                <a:t>fda</a:t>
              </a:r>
              <a:r>
                <a:rPr lang="en-US" altLang="zh-CN" sz="1600" b="1" dirty="0">
                  <a:solidFill>
                    <a:srgbClr val="660066"/>
                  </a:solidFill>
                  <a:latin typeface="STXinwei" panose="02010800040101010101" pitchFamily="2" charset="-122"/>
                  <a:ea typeface="STXinwei" panose="02010800040101010101" pitchFamily="2" charset="-122"/>
                  <a:cs typeface="华文新魏" charset="0"/>
                </a:rPr>
                <a:t>)</a:t>
              </a:r>
            </a:p>
          </p:txBody>
        </p:sp>
        <p:sp>
          <p:nvSpPr>
            <p:cNvPr id="15369" name="Text Box 70"/>
            <p:cNvSpPr txBox="1">
              <a:spLocks noChangeArrowheads="1"/>
            </p:cNvSpPr>
            <p:nvPr/>
          </p:nvSpPr>
          <p:spPr bwMode="auto">
            <a:xfrm>
              <a:off x="1620" y="4872"/>
              <a:ext cx="1080"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660066"/>
                  </a:solidFill>
                  <a:latin typeface="STXinwei" panose="02010800040101010101" pitchFamily="2" charset="-122"/>
                  <a:ea typeface="STXinwei" panose="02010800040101010101" pitchFamily="2" charset="-122"/>
                  <a:cs typeface="华文新魏" charset="0"/>
                </a:rPr>
                <a:t>进程</a:t>
              </a:r>
              <a:r>
                <a:rPr lang="en-US" altLang="zh-CN" sz="1600" b="1">
                  <a:solidFill>
                    <a:srgbClr val="660066"/>
                  </a:solidFill>
                  <a:latin typeface="STXinwei" panose="02010800040101010101" pitchFamily="2" charset="-122"/>
                  <a:ea typeface="STXinwei" panose="02010800040101010101" pitchFamily="2" charset="-122"/>
                  <a:cs typeface="华文新魏" charset="0"/>
                </a:rPr>
                <a:t>C</a:t>
              </a:r>
            </a:p>
          </p:txBody>
        </p:sp>
        <p:sp>
          <p:nvSpPr>
            <p:cNvPr id="15371" name="Text Box 72"/>
            <p:cNvSpPr txBox="1">
              <a:spLocks noChangeArrowheads="1"/>
            </p:cNvSpPr>
            <p:nvPr/>
          </p:nvSpPr>
          <p:spPr bwMode="auto">
            <a:xfrm>
              <a:off x="8460" y="3312"/>
              <a:ext cx="90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STXinwei" panose="02010800040101010101" pitchFamily="2" charset="-122"/>
                  <a:ea typeface="STXinwei" panose="02010800040101010101" pitchFamily="2" charset="-122"/>
                  <a:cs typeface="华文新魏" charset="0"/>
                </a:rPr>
                <a:t>inode</a:t>
              </a:r>
            </a:p>
          </p:txBody>
        </p:sp>
        <p:sp>
          <p:nvSpPr>
            <p:cNvPr id="15372" name="Line 73"/>
            <p:cNvSpPr>
              <a:spLocks noChangeShapeType="1"/>
            </p:cNvSpPr>
            <p:nvPr/>
          </p:nvSpPr>
          <p:spPr bwMode="auto">
            <a:xfrm flipV="1">
              <a:off x="8999" y="3780"/>
              <a:ext cx="1"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73" name="Line 74"/>
            <p:cNvSpPr>
              <a:spLocks noChangeShapeType="1"/>
            </p:cNvSpPr>
            <p:nvPr/>
          </p:nvSpPr>
          <p:spPr bwMode="auto">
            <a:xfrm flipV="1">
              <a:off x="9000" y="4640"/>
              <a:ext cx="1" cy="85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sp>
          <p:nvSpPr>
            <p:cNvPr id="15374" name="Line 75"/>
            <p:cNvSpPr>
              <a:spLocks noChangeShapeType="1"/>
            </p:cNvSpPr>
            <p:nvPr/>
          </p:nvSpPr>
          <p:spPr bwMode="auto">
            <a:xfrm flipV="1">
              <a:off x="5415" y="5501"/>
              <a:ext cx="3585" cy="1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latin typeface="STXinwei" panose="02010800040101010101" pitchFamily="2" charset="-122"/>
                <a:ea typeface="STXinwei" panose="02010800040101010101" pitchFamily="2" charset="-122"/>
              </a:endParaRPr>
            </a:p>
          </p:txBody>
        </p:sp>
      </p:gr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VFS</a:t>
            </a:r>
            <a:r>
              <a:rPr lang="zh-CN" altLang="en-US" dirty="0">
                <a:latin typeface="华文新魏" charset="0"/>
                <a:ea typeface="华文新魏" charset="0"/>
                <a:cs typeface="华文新魏" charset="0"/>
              </a:rPr>
              <a:t>各种对象之间的关系</a:t>
            </a:r>
            <a:endParaRPr kumimoji="1"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132</a:t>
            </a:fld>
            <a:endParaRPr lang="en-US" altLang="zh-CN" dirty="0"/>
          </a:p>
        </p:txBody>
      </p:sp>
    </p:spTree>
    <p:extLst>
      <p:ext uri="{BB962C8B-B14F-4D97-AF65-F5344CB8AC3E}">
        <p14:creationId xmlns:p14="http://schemas.microsoft.com/office/powerpoint/2010/main" val="214502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latin typeface="华文新魏" charset="0"/>
                <a:ea typeface="华文新魏" charset="0"/>
                <a:cs typeface="华文新魏" charset="0"/>
              </a:rPr>
              <a:t>每个进程用一个</a:t>
            </a:r>
            <a:r>
              <a:rPr lang="en-US" altLang="zh-CN" dirty="0">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files_struct</a:t>
            </a:r>
            <a:r>
              <a:rPr lang="zh-CN" altLang="zh-CN" dirty="0">
                <a:latin typeface="华文新魏" charset="0"/>
                <a:ea typeface="华文新魏" charset="0"/>
                <a:cs typeface="华文新魏" charset="0"/>
              </a:rPr>
              <a:t>结构记录文件描述符的使用情况，描述进程与一个打开文件的交互过程</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其形式为</a:t>
            </a:r>
            <a:r>
              <a:rPr lang="en-US" altLang="zh-CN" dirty="0">
                <a:solidFill>
                  <a:srgbClr val="0000FF"/>
                </a:solidFill>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fd</a:t>
            </a:r>
            <a:r>
              <a:rPr lang="en-US" altLang="zh-CN" dirty="0">
                <a:solidFill>
                  <a:srgbClr val="0000FF"/>
                </a:solidFill>
                <a:latin typeface="华文新魏" charset="0"/>
                <a:ea typeface="华文新魏" charset="0"/>
                <a:cs typeface="华文新魏" charset="0"/>
              </a:rPr>
              <a:t>[NR_OPEN]</a:t>
            </a:r>
          </a:p>
          <a:p>
            <a:pPr lvl="1"/>
            <a:r>
              <a:rPr lang="zh-CN" altLang="zh-CN" dirty="0">
                <a:latin typeface="华文新魏" charset="0"/>
                <a:ea typeface="华文新魏" charset="0"/>
                <a:cs typeface="华文新魏" charset="0"/>
              </a:rPr>
              <a:t>这个结构称为用户打开文件表或文件描述符表</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指向此结构的指针被保存在</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task_struct</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结构的成员</a:t>
            </a:r>
            <a:r>
              <a:rPr lang="en-US" altLang="zh-CN" dirty="0">
                <a:latin typeface="华文新魏" charset="0"/>
                <a:ea typeface="华文新魏" charset="0"/>
                <a:cs typeface="华文新魏" charset="0"/>
              </a:rPr>
              <a:t> files </a:t>
            </a:r>
            <a:r>
              <a:rPr lang="zh-CN" altLang="zh-CN" dirty="0">
                <a:latin typeface="华文新魏" charset="0"/>
                <a:ea typeface="华文新魏" charset="0"/>
                <a:cs typeface="华文新魏" charset="0"/>
              </a:rPr>
              <a:t>中</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系统打开文件表</a:t>
            </a:r>
            <a:r>
              <a:rPr lang="en-US" altLang="zh-CN" dirty="0">
                <a:latin typeface="华文新魏" charset="0"/>
                <a:ea typeface="华文新魏" charset="0"/>
                <a:cs typeface="华文新魏" charset="0"/>
              </a:rPr>
              <a:t>file</a:t>
            </a:r>
            <a:r>
              <a:rPr lang="zh-CN" altLang="zh-CN" dirty="0">
                <a:latin typeface="华文新魏" charset="0"/>
                <a:ea typeface="华文新魏" charset="0"/>
                <a:cs typeface="华文新魏" charset="0"/>
              </a:rPr>
              <a:t>结构</a:t>
            </a:r>
            <a:r>
              <a:rPr lang="en-US" altLang="zh-CN" dirty="0">
                <a:latin typeface="华文新魏" charset="0"/>
                <a:ea typeface="华文新魏" charset="0"/>
                <a:cs typeface="华文新魏" charset="0"/>
              </a:rPr>
              <a:t>vs.</a:t>
            </a:r>
            <a:r>
              <a:rPr lang="zh-CN" altLang="zh-CN" dirty="0">
                <a:latin typeface="华文新魏" charset="0"/>
                <a:ea typeface="华文新魏" charset="0"/>
                <a:cs typeface="华文新魏" charset="0"/>
              </a:rPr>
              <a:t>用户打开文件表</a:t>
            </a:r>
            <a:r>
              <a:rPr lang="en-US" altLang="zh-CN" dirty="0">
                <a:latin typeface="华文新魏" charset="0"/>
                <a:ea typeface="华文新魏" charset="0"/>
                <a:cs typeface="华文新魏" charset="0"/>
              </a:rPr>
              <a:t>files</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系统打开文件表是</a:t>
            </a:r>
            <a:r>
              <a:rPr lang="en-US" altLang="zh-CN" dirty="0">
                <a:solidFill>
                  <a:srgbClr val="FF0000"/>
                </a:solidFill>
                <a:latin typeface="华文新魏" charset="0"/>
                <a:ea typeface="华文新魏" charset="0"/>
                <a:cs typeface="华文新魏" charset="0"/>
              </a:rPr>
              <a:t> file </a:t>
            </a:r>
            <a:r>
              <a:rPr lang="zh-CN" altLang="zh-CN" dirty="0">
                <a:solidFill>
                  <a:srgbClr val="FF0000"/>
                </a:solidFill>
                <a:latin typeface="华文新魏" charset="0"/>
                <a:ea typeface="华文新魏" charset="0"/>
                <a:cs typeface="华文新魏" charset="0"/>
              </a:rPr>
              <a:t>对象组成的链表</a:t>
            </a:r>
            <a:r>
              <a:rPr lang="zh-CN" altLang="zh-CN" dirty="0">
                <a:latin typeface="华文新魏" charset="0"/>
                <a:ea typeface="华文新魏" charset="0"/>
                <a:cs typeface="华文新魏" charset="0"/>
              </a:rPr>
              <a:t>，处于</a:t>
            </a:r>
            <a:r>
              <a:rPr lang="zh-CN" altLang="zh-CN" dirty="0">
                <a:solidFill>
                  <a:srgbClr val="0000FF"/>
                </a:solidFill>
                <a:latin typeface="华文新魏" charset="0"/>
                <a:ea typeface="华文新魏" charset="0"/>
                <a:cs typeface="华文新魏" charset="0"/>
              </a:rPr>
              <a:t>内核态</a:t>
            </a:r>
            <a:r>
              <a:rPr lang="zh-CN" altLang="zh-CN" dirty="0">
                <a:latin typeface="华文新魏" charset="0"/>
                <a:ea typeface="华文新魏" charset="0"/>
                <a:cs typeface="华文新魏" charset="0"/>
              </a:rPr>
              <a:t>，由内核控制</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用户打开文件表是</a:t>
            </a:r>
            <a:r>
              <a:rPr lang="zh-CN" altLang="zh-CN" dirty="0">
                <a:solidFill>
                  <a:srgbClr val="FF0000"/>
                </a:solidFill>
                <a:latin typeface="华文新魏" charset="0"/>
                <a:ea typeface="华文新魏" charset="0"/>
                <a:cs typeface="华文新魏" charset="0"/>
              </a:rPr>
              <a:t>文件描述符表</a:t>
            </a:r>
            <a:r>
              <a:rPr lang="zh-CN" altLang="zh-CN" dirty="0">
                <a:latin typeface="华文新魏" charset="0"/>
                <a:ea typeface="华文新魏" charset="0"/>
                <a:cs typeface="华文新魏" charset="0"/>
              </a:rPr>
              <a:t>，在</a:t>
            </a:r>
            <a:r>
              <a:rPr lang="zh-CN" altLang="zh-CN" dirty="0">
                <a:solidFill>
                  <a:srgbClr val="0000FF"/>
                </a:solidFill>
                <a:latin typeface="华文新魏" charset="0"/>
                <a:ea typeface="华文新魏" charset="0"/>
                <a:cs typeface="华文新魏" charset="0"/>
              </a:rPr>
              <a:t>用户进程空间</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是进程的私有数据</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应用程序只能用文件描述符作为参数的系统调用才能访问系统打开文件表 </a:t>
            </a:r>
          </a:p>
          <a:p>
            <a:endParaRPr lang="en-US" altLang="zh-CN" dirty="0">
              <a:latin typeface="华文新魏" charset="0"/>
              <a:ea typeface="华文新魏" charset="0"/>
              <a:cs typeface="华文新魏" charset="0"/>
            </a:endParaRPr>
          </a:p>
          <a:p>
            <a:endParaRPr kumimoji="1" lang="zh-CN" altLang="en-US" dirty="0"/>
          </a:p>
        </p:txBody>
      </p:sp>
      <p:sp>
        <p:nvSpPr>
          <p:cNvPr id="3" name="标题 2"/>
          <p:cNvSpPr>
            <a:spLocks noGrp="1"/>
          </p:cNvSpPr>
          <p:nvPr>
            <p:ph type="title"/>
          </p:nvPr>
        </p:nvSpPr>
        <p:spPr/>
        <p:txBody>
          <a:bodyPr/>
          <a:lstStyle/>
          <a:p>
            <a:r>
              <a:rPr lang="zh-CN" altLang="zh-CN" dirty="0">
                <a:latin typeface="华文新魏" charset="0"/>
                <a:ea typeface="华文新魏" charset="0"/>
                <a:cs typeface="华文新魏" charset="0"/>
              </a:rPr>
              <a:t>用户打开文件表</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133</a:t>
            </a:fld>
            <a:endParaRPr lang="en-US" altLang="zh-CN" dirty="0"/>
          </a:p>
        </p:txBody>
      </p:sp>
    </p:spTree>
    <p:extLst>
      <p:ext uri="{BB962C8B-B14F-4D97-AF65-F5344CB8AC3E}">
        <p14:creationId xmlns:p14="http://schemas.microsoft.com/office/powerpoint/2010/main" val="35156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txBox="1">
            <a:spLocks/>
          </p:cNvSpPr>
          <p:nvPr/>
        </p:nvSpPr>
        <p:spPr bwMode="auto">
          <a:xfrm>
            <a:off x="179512" y="1196752"/>
            <a:ext cx="8856984" cy="4968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en-US" dirty="0">
                <a:latin typeface="华文新魏"/>
                <a:cs typeface="华文新魏"/>
              </a:rPr>
              <a:t>说明</a:t>
            </a:r>
            <a:endParaRPr lang="en-US" altLang="zh-CN" dirty="0">
              <a:latin typeface="华文新魏"/>
              <a:cs typeface="华文新魏"/>
            </a:endParaRPr>
          </a:p>
          <a:p>
            <a:pPr lvl="1"/>
            <a:r>
              <a:rPr lang="en-US" altLang="zh-CN" dirty="0" err="1"/>
              <a:t>fd</a:t>
            </a:r>
            <a:r>
              <a:rPr lang="zh-CN" altLang="en-US" dirty="0"/>
              <a:t>是</a:t>
            </a:r>
            <a:r>
              <a:rPr lang="zh-CN" altLang="zh-CN" dirty="0"/>
              <a:t>指向文件对象的</a:t>
            </a:r>
            <a:r>
              <a:rPr lang="zh-CN" altLang="zh-CN" dirty="0">
                <a:solidFill>
                  <a:srgbClr val="0000FF"/>
                </a:solidFill>
              </a:rPr>
              <a:t>指针数组</a:t>
            </a:r>
            <a:r>
              <a:rPr lang="zh-CN" altLang="zh-CN" dirty="0"/>
              <a:t>的指针</a:t>
            </a:r>
            <a:endParaRPr lang="en-US" altLang="zh-CN" dirty="0"/>
          </a:p>
          <a:p>
            <a:pPr lvl="2"/>
            <a:r>
              <a:rPr lang="zh-CN" altLang="zh-CN" dirty="0">
                <a:latin typeface="华文新魏"/>
                <a:ea typeface="华文新魏"/>
                <a:cs typeface="华文新魏"/>
              </a:rPr>
              <a:t>这个数组就是</a:t>
            </a:r>
            <a:r>
              <a:rPr lang="en-US" altLang="zh-CN" dirty="0" err="1">
                <a:solidFill>
                  <a:srgbClr val="0000FF"/>
                </a:solidFill>
                <a:latin typeface="华文新魏"/>
                <a:ea typeface="华文新魏"/>
                <a:cs typeface="华文新魏"/>
              </a:rPr>
              <a:t>fd_array</a:t>
            </a:r>
            <a:r>
              <a:rPr lang="en-US" altLang="zh-CN" dirty="0">
                <a:solidFill>
                  <a:srgbClr val="0000FF"/>
                </a:solidFill>
                <a:latin typeface="华文新魏"/>
                <a:ea typeface="华文新魏"/>
                <a:cs typeface="华文新魏"/>
              </a:rPr>
              <a:t>[]</a:t>
            </a:r>
            <a:r>
              <a:rPr lang="zh-CN" altLang="en-US" dirty="0">
                <a:latin typeface="华文新魏"/>
                <a:ea typeface="华文新魏"/>
                <a:cs typeface="华文新魏"/>
              </a:rPr>
              <a:t>，</a:t>
            </a:r>
            <a:r>
              <a:rPr lang="en-US" altLang="zh-CN" dirty="0" err="1">
                <a:solidFill>
                  <a:srgbClr val="0000FF"/>
                </a:solidFill>
                <a:latin typeface="华文新魏"/>
                <a:ea typeface="华文新魏"/>
                <a:cs typeface="华文新魏"/>
              </a:rPr>
              <a:t>fd_array</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的下标就是文件描述符</a:t>
            </a:r>
            <a:endParaRPr lang="en-US" altLang="zh-CN" dirty="0">
              <a:latin typeface="华文新魏"/>
              <a:ea typeface="华文新魏"/>
              <a:cs typeface="华文新魏"/>
            </a:endParaRPr>
          </a:p>
          <a:p>
            <a:pPr lvl="2"/>
            <a:r>
              <a:rPr lang="zh-CN" altLang="zh-CN" dirty="0">
                <a:latin typeface="华文新魏"/>
                <a:ea typeface="华文新魏"/>
                <a:cs typeface="华文新魏"/>
              </a:rPr>
              <a:t>该数组初始化后包含</a:t>
            </a:r>
            <a:r>
              <a:rPr lang="en-US" altLang="zh-CN" dirty="0">
                <a:latin typeface="华文新魏"/>
                <a:ea typeface="华文新魏"/>
                <a:cs typeface="华文新魏"/>
              </a:rPr>
              <a:t>32</a:t>
            </a:r>
            <a:r>
              <a:rPr lang="zh-CN" altLang="zh-CN" dirty="0">
                <a:latin typeface="华文新魏"/>
                <a:ea typeface="华文新魏"/>
                <a:cs typeface="华文新魏"/>
              </a:rPr>
              <a:t>个文件对象指针，如果进程打开的文件数目多于</a:t>
            </a:r>
            <a:r>
              <a:rPr lang="en-US" altLang="zh-CN" dirty="0">
                <a:latin typeface="华文新魏"/>
                <a:ea typeface="华文新魏"/>
                <a:cs typeface="华文新魏"/>
              </a:rPr>
              <a:t>32</a:t>
            </a:r>
            <a:r>
              <a:rPr lang="zh-CN" altLang="zh-CN" dirty="0">
                <a:latin typeface="华文新魏"/>
                <a:ea typeface="华文新魏"/>
                <a:cs typeface="华文新魏"/>
              </a:rPr>
              <a:t>个，就新分配一个更大的文件对象指针数组</a:t>
            </a:r>
            <a:endParaRPr lang="en-US" altLang="zh-CN" dirty="0">
              <a:latin typeface="华文新魏"/>
              <a:ea typeface="华文新魏"/>
              <a:cs typeface="华文新魏"/>
            </a:endParaRPr>
          </a:p>
          <a:p>
            <a:pPr lvl="2"/>
            <a:r>
              <a:rPr lang="zh-CN" altLang="zh-CN" dirty="0">
                <a:latin typeface="华文新魏"/>
                <a:ea typeface="华文新魏"/>
                <a:cs typeface="华文新魏"/>
              </a:rPr>
              <a:t>进程一旦被启动，文件描述符</a:t>
            </a:r>
            <a:r>
              <a:rPr lang="en-US" altLang="zh-CN" dirty="0">
                <a:solidFill>
                  <a:srgbClr val="008000"/>
                </a:solidFill>
                <a:latin typeface="华文新魏"/>
                <a:ea typeface="华文新魏"/>
                <a:cs typeface="华文新魏"/>
              </a:rPr>
              <a:t>0</a:t>
            </a:r>
            <a:r>
              <a:rPr lang="zh-CN" altLang="zh-CN" dirty="0">
                <a:latin typeface="华文新魏"/>
                <a:ea typeface="华文新魏"/>
                <a:cs typeface="华文新魏"/>
              </a:rPr>
              <a:t>、</a:t>
            </a:r>
            <a:r>
              <a:rPr lang="en-US" altLang="zh-CN" dirty="0">
                <a:solidFill>
                  <a:srgbClr val="008000"/>
                </a:solidFill>
                <a:latin typeface="华文新魏"/>
                <a:ea typeface="华文新魏"/>
                <a:cs typeface="华文新魏"/>
              </a:rPr>
              <a:t>1</a:t>
            </a:r>
            <a:r>
              <a:rPr lang="zh-CN" altLang="zh-CN" dirty="0">
                <a:latin typeface="华文新魏"/>
                <a:ea typeface="华文新魏"/>
                <a:cs typeface="华文新魏"/>
              </a:rPr>
              <a:t>和</a:t>
            </a:r>
            <a:r>
              <a:rPr lang="en-US" altLang="zh-CN" dirty="0">
                <a:solidFill>
                  <a:srgbClr val="008000"/>
                </a:solidFill>
                <a:latin typeface="华文新魏"/>
                <a:ea typeface="华文新魏"/>
                <a:cs typeface="华文新魏"/>
              </a:rPr>
              <a:t>2</a:t>
            </a:r>
            <a:r>
              <a:rPr lang="zh-CN" altLang="zh-CN" dirty="0">
                <a:latin typeface="华文新魏"/>
                <a:ea typeface="华文新魏"/>
                <a:cs typeface="华文新魏"/>
              </a:rPr>
              <a:t>被分配给特殊文件使用</a:t>
            </a:r>
            <a:endParaRPr kumimoji="1" lang="zh-CN" altLang="en-US" dirty="0">
              <a:latin typeface="华文新魏"/>
              <a:ea typeface="华文新魏"/>
              <a:cs typeface="华文新魏"/>
            </a:endParaRPr>
          </a:p>
        </p:txBody>
      </p:sp>
      <p:sp>
        <p:nvSpPr>
          <p:cNvPr id="14338" name="Rectangle 3"/>
          <p:cNvSpPr>
            <a:spLocks noGrp="1" noChangeArrowheads="1"/>
          </p:cNvSpPr>
          <p:nvPr>
            <p:ph type="body" idx="1"/>
          </p:nvPr>
        </p:nvSpPr>
        <p:spPr>
          <a:xfrm>
            <a:off x="1115616" y="3212976"/>
            <a:ext cx="7416824" cy="3456384"/>
          </a:xfrm>
        </p:spPr>
        <p:txBody>
          <a:bodyPr/>
          <a:lstStyle/>
          <a:p>
            <a:pPr marL="0" indent="0" eaLnBrk="1" hangingPunct="1">
              <a:buNone/>
            </a:pP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files_struct</a:t>
            </a:r>
            <a:r>
              <a:rPr lang="en-US" altLang="zh-CN" sz="1600" dirty="0">
                <a:solidFill>
                  <a:srgbClr val="008000"/>
                </a:solidFill>
                <a:latin typeface="华文新魏"/>
                <a:cs typeface="华文新魏"/>
              </a:rPr>
              <a:t>{</a:t>
            </a:r>
          </a:p>
          <a:p>
            <a:pPr marL="0" indent="0" eaLnBrk="1" hangingPunct="1">
              <a:buNone/>
            </a:pPr>
            <a:r>
              <a:rPr lang="zh-CN" altLang="zh-CN" sz="1600" dirty="0">
                <a:solidFill>
                  <a:srgbClr val="008000"/>
                </a:solidFill>
                <a:latin typeface="华文新魏"/>
                <a:cs typeface="华文新魏"/>
              </a:rPr>
              <a:t> </a:t>
            </a: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atomic_t</a:t>
            </a:r>
            <a:r>
              <a:rPr lang="en-US" altLang="zh-CN" sz="1600" dirty="0">
                <a:solidFill>
                  <a:srgbClr val="008000"/>
                </a:solidFill>
                <a:latin typeface="华文新魏"/>
                <a:cs typeface="华文新魏"/>
              </a:rPr>
              <a:t> count;               //</a:t>
            </a:r>
            <a:r>
              <a:rPr lang="zh-CN" altLang="en-US" sz="1600" dirty="0">
                <a:solidFill>
                  <a:srgbClr val="008000"/>
                </a:solidFill>
                <a:latin typeface="华文新魏"/>
                <a:cs typeface="华文新魏"/>
              </a:rPr>
              <a:t>共享该表的进程数</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rwlock_t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file_lock</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保护该结构体的锁</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int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max_fds</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进程当前具有的最大文件数</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int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max_fdset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当前文件描述符的最大数</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int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next_fd</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已分配的最大文件描述符加</a:t>
            </a:r>
            <a:r>
              <a:rPr lang="en-US" altLang="zh-CN" sz="1600" dirty="0">
                <a:solidFill>
                  <a:srgbClr val="008000"/>
                </a:solidFill>
                <a:latin typeface="华文新魏"/>
                <a:cs typeface="华文新魏"/>
              </a:rPr>
              <a:t>1</a:t>
            </a:r>
          </a:p>
          <a:p>
            <a:pPr marL="0" indent="0" eaLnBrk="1" hangingPunct="1">
              <a:buNone/>
            </a:pPr>
            <a:r>
              <a:rPr lang="zh-CN" altLang="zh-CN" sz="1600" dirty="0">
                <a:solidFill>
                  <a:srgbClr val="008000"/>
                </a:solidFill>
                <a:latin typeface="华文新魏"/>
                <a:cs typeface="华文新魏"/>
              </a:rPr>
              <a:t> </a:t>
            </a:r>
            <a:r>
              <a:rPr lang="zh-CN" altLang="en-US" sz="1600" dirty="0">
                <a:solidFill>
                  <a:srgbClr val="008000"/>
                </a:solidFill>
                <a:latin typeface="华文新魏"/>
                <a:cs typeface="华文新魏"/>
              </a:rPr>
              <a:t>  </a:t>
            </a:r>
            <a:r>
              <a:rPr lang="en-US" altLang="zh-CN" sz="1600" dirty="0">
                <a:solidFill>
                  <a:srgbClr val="0000FF"/>
                </a:solidFill>
                <a:latin typeface="华文新魏"/>
                <a:cs typeface="华文新魏"/>
              </a:rPr>
              <a:t>struct file  **</a:t>
            </a:r>
            <a:r>
              <a:rPr lang="en-US" altLang="zh-CN" sz="1600" dirty="0" err="1">
                <a:solidFill>
                  <a:srgbClr val="0000FF"/>
                </a:solidFill>
                <a:latin typeface="华文新魏"/>
                <a:cs typeface="华文新魏"/>
              </a:rPr>
              <a:t>fd</a:t>
            </a:r>
            <a:r>
              <a:rPr lang="en-US" altLang="zh-CN" sz="1600" dirty="0">
                <a:solidFill>
                  <a:srgbClr val="0000FF"/>
                </a:solidFill>
                <a:latin typeface="华文新魏"/>
                <a:cs typeface="华文新魏"/>
              </a:rPr>
              <a:t>;              </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指向文件对象</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系统打开文件表项</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的指针数组</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fd_set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close_on_exec</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指向执行</a:t>
            </a:r>
            <a:r>
              <a:rPr lang="en-US" altLang="zh-CN" sz="1600" dirty="0">
                <a:solidFill>
                  <a:srgbClr val="008000"/>
                </a:solidFill>
                <a:latin typeface="华文新魏"/>
                <a:cs typeface="华文新魏"/>
              </a:rPr>
              <a:t>exec( )</a:t>
            </a:r>
            <a:r>
              <a:rPr lang="zh-CN" altLang="en-US" sz="1600" dirty="0">
                <a:solidFill>
                  <a:srgbClr val="008000"/>
                </a:solidFill>
                <a:latin typeface="华文新魏"/>
                <a:cs typeface="华文新魏"/>
              </a:rPr>
              <a:t>时需关闭的文件描述符</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fd_set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open_fds</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指向打开文件的描述符的指针</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fd_set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close_on_exec_init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执行</a:t>
            </a:r>
            <a:r>
              <a:rPr lang="en-US" altLang="zh-CN" sz="1600" dirty="0">
                <a:solidFill>
                  <a:srgbClr val="008000"/>
                </a:solidFill>
                <a:latin typeface="华文新魏"/>
                <a:cs typeface="华文新魏"/>
              </a:rPr>
              <a:t>exec( )</a:t>
            </a:r>
            <a:r>
              <a:rPr lang="zh-CN" altLang="en-US" sz="1600" dirty="0">
                <a:solidFill>
                  <a:srgbClr val="008000"/>
                </a:solidFill>
                <a:latin typeface="华文新魏"/>
                <a:cs typeface="华文新魏"/>
              </a:rPr>
              <a:t>时需关闭的文件描述符初值集</a:t>
            </a:r>
          </a:p>
          <a:p>
            <a:pPr marL="0" indent="0" eaLnBrk="1" hangingPunct="1">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fd_set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open_fds_init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文件描述符初值集</a:t>
            </a:r>
          </a:p>
          <a:p>
            <a:pPr marL="0" indent="0" eaLnBrk="1" hangingPunct="1">
              <a:buNone/>
            </a:pPr>
            <a:r>
              <a:rPr lang="zh-CN" altLang="en-US" sz="1600" dirty="0">
                <a:solidFill>
                  <a:srgbClr val="008000"/>
                </a:solidFill>
                <a:latin typeface="华文新魏"/>
                <a:cs typeface="华文新魏"/>
              </a:rPr>
              <a:t>  </a:t>
            </a:r>
            <a:r>
              <a:rPr lang="en-US" altLang="zh-CN" sz="1600" dirty="0">
                <a:solidFill>
                  <a:srgbClr val="0000FF"/>
                </a:solidFill>
                <a:latin typeface="华文新魏"/>
                <a:cs typeface="华文新魏"/>
              </a:rPr>
              <a:t>struct file *</a:t>
            </a:r>
            <a:r>
              <a:rPr lang="en-US" altLang="zh-CN" sz="1600" dirty="0" err="1">
                <a:solidFill>
                  <a:srgbClr val="0000FF"/>
                </a:solidFill>
                <a:latin typeface="华文新魏"/>
                <a:cs typeface="华文新魏"/>
              </a:rPr>
              <a:t>fd_array</a:t>
            </a:r>
            <a:r>
              <a:rPr lang="en-US" altLang="zh-CN" sz="1600" dirty="0">
                <a:solidFill>
                  <a:srgbClr val="0000FF"/>
                </a:solidFill>
                <a:latin typeface="华文新魏"/>
                <a:cs typeface="华文新魏"/>
              </a:rPr>
              <a:t>[32];  </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指向文件对象的初始化指针数组</a:t>
            </a:r>
          </a:p>
          <a:p>
            <a:pPr marL="0" indent="0" eaLnBrk="1" hangingPunct="1">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a:t>
            </a:r>
          </a:p>
        </p:txBody>
      </p:sp>
      <p:sp>
        <p:nvSpPr>
          <p:cNvPr id="3" name="标题 2"/>
          <p:cNvSpPr>
            <a:spLocks noGrp="1"/>
          </p:cNvSpPr>
          <p:nvPr>
            <p:ph type="title"/>
          </p:nvPr>
        </p:nvSpPr>
        <p:spPr>
          <a:xfrm>
            <a:off x="755576" y="404664"/>
            <a:ext cx="7357564" cy="576262"/>
          </a:xfrm>
        </p:spPr>
        <p:txBody>
          <a:bodyPr/>
          <a:lstStyle/>
          <a:p>
            <a:r>
              <a:rPr lang="en-US" altLang="zh-CN" dirty="0">
                <a:latin typeface="华文新魏" charset="0"/>
                <a:ea typeface="华文新魏" charset="0"/>
                <a:cs typeface="华文新魏" charset="0"/>
              </a:rPr>
              <a:t>files</a:t>
            </a:r>
            <a:r>
              <a:rPr lang="zh-CN" altLang="zh-CN" dirty="0">
                <a:latin typeface="华文新魏" charset="0"/>
                <a:ea typeface="华文新魏" charset="0"/>
                <a:cs typeface="华文新魏" charset="0"/>
              </a:rPr>
              <a:t>结构 </a:t>
            </a: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134</a:t>
            </a:fld>
            <a:endParaRPr lang="en-US" altLang="zh-CN" dirty="0"/>
          </a:p>
        </p:txBody>
      </p:sp>
    </p:spTree>
    <p:extLst>
      <p:ext uri="{BB962C8B-B14F-4D97-AF65-F5344CB8AC3E}">
        <p14:creationId xmlns:p14="http://schemas.microsoft.com/office/powerpoint/2010/main" val="39532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目录信息</a:t>
            </a:r>
            <a:r>
              <a:rPr lang="en-US" altLang="zh-CN" dirty="0" err="1">
                <a:latin typeface="华文新魏" charset="0"/>
                <a:ea typeface="华文新魏" charset="0"/>
                <a:cs typeface="华文新魏" charset="0"/>
              </a:rPr>
              <a:t>fs_struct</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当程序通过文件名访问文件时，内核遍历文件系统目录树</a:t>
            </a:r>
            <a:r>
              <a:rPr lang="zh-CN" altLang="zh-CN" dirty="0">
                <a:solidFill>
                  <a:srgbClr val="FF0000"/>
                </a:solidFill>
                <a:latin typeface="华文新魏" charset="0"/>
                <a:ea typeface="华文新魏" charset="0"/>
                <a:cs typeface="华文新魏" charset="0"/>
              </a:rPr>
              <a:t>找到对应文件的目录</a:t>
            </a:r>
            <a:r>
              <a:rPr lang="zh-CN" altLang="zh-CN" dirty="0">
                <a:latin typeface="华文新魏" charset="0"/>
                <a:ea typeface="华文新魏" charset="0"/>
                <a:cs typeface="华文新魏" charset="0"/>
              </a:rPr>
              <a:t>，在此目录中找到</a:t>
            </a:r>
            <a:r>
              <a:rPr lang="zh-CN" altLang="zh-CN" dirty="0">
                <a:solidFill>
                  <a:srgbClr val="0000FF"/>
                </a:solidFill>
                <a:latin typeface="华文新魏" charset="0"/>
                <a:ea typeface="华文新魏" charset="0"/>
                <a:cs typeface="华文新魏" charset="0"/>
              </a:rPr>
              <a:t>文件名</a:t>
            </a:r>
            <a:r>
              <a:rPr lang="zh-CN" altLang="zh-CN" dirty="0">
                <a:latin typeface="华文新魏" charset="0"/>
                <a:ea typeface="华文新魏" charset="0"/>
                <a:cs typeface="华文新魏" charset="0"/>
              </a:rPr>
              <a:t>和存放它的</a:t>
            </a:r>
            <a:r>
              <a:rPr lang="en-US" altLang="zh-CN"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inode</a:t>
            </a:r>
            <a:r>
              <a:rPr lang="en-US" altLang="zh-CN" dirty="0">
                <a:solidFill>
                  <a:srgbClr val="0000FF"/>
                </a:solidFill>
                <a:latin typeface="华文新魏" charset="0"/>
                <a:ea typeface="华文新魏" charset="0"/>
                <a:cs typeface="华文新魏" charset="0"/>
              </a:rPr>
              <a:t> </a:t>
            </a:r>
            <a:r>
              <a:rPr lang="zh-CN" altLang="zh-CN" dirty="0">
                <a:solidFill>
                  <a:srgbClr val="0000FF"/>
                </a:solidFill>
                <a:latin typeface="华文新魏" charset="0"/>
                <a:ea typeface="华文新魏" charset="0"/>
                <a:cs typeface="华文新魏" charset="0"/>
              </a:rPr>
              <a:t>号</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有了</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inode</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号，就能确定文件在磁盘上的物理位置</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因此，</a:t>
            </a:r>
            <a:r>
              <a:rPr lang="zh-CN" altLang="zh-CN" dirty="0">
                <a:latin typeface="华文新魏" charset="0"/>
                <a:ea typeface="华文新魏" charset="0"/>
                <a:cs typeface="华文新魏" charset="0"/>
              </a:rPr>
              <a:t>每个进程都有</a:t>
            </a:r>
            <a:r>
              <a:rPr lang="zh-CN" altLang="zh-CN" dirty="0">
                <a:solidFill>
                  <a:srgbClr val="0000FF"/>
                </a:solidFill>
                <a:latin typeface="华文新魏" charset="0"/>
                <a:ea typeface="华文新魏" charset="0"/>
                <a:cs typeface="华文新魏" charset="0"/>
              </a:rPr>
              <a:t>当前工作目录</a:t>
            </a:r>
            <a:r>
              <a:rPr lang="zh-CN" altLang="zh-CN" dirty="0">
                <a:latin typeface="华文新魏" charset="0"/>
                <a:ea typeface="华文新魏" charset="0"/>
                <a:cs typeface="华文新魏" charset="0"/>
              </a:rPr>
              <a:t>和当前工作目录所在文件系统的</a:t>
            </a:r>
            <a:r>
              <a:rPr lang="zh-CN" altLang="zh-CN" dirty="0">
                <a:solidFill>
                  <a:srgbClr val="0000FF"/>
                </a:solidFill>
                <a:latin typeface="华文新魏" charset="0"/>
                <a:ea typeface="华文新魏" charset="0"/>
                <a:cs typeface="华文新魏" charset="0"/>
              </a:rPr>
              <a:t>根目录</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是进程状态的一部分</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用户既可使用相对路径名也可使用绝对路径名来访问所需要的文件</a:t>
            </a:r>
            <a:endParaRPr lang="en-US" altLang="zh-CN" dirty="0">
              <a:latin typeface="华文新魏" charset="0"/>
              <a:ea typeface="华文新魏" charset="0"/>
              <a:cs typeface="华文新魏" charset="0"/>
            </a:endParaRPr>
          </a:p>
          <a:p>
            <a:pPr lvl="1"/>
            <a:r>
              <a:rPr lang="en-US" altLang="zh-CN" dirty="0" err="1">
                <a:solidFill>
                  <a:srgbClr val="0000FF"/>
                </a:solidFill>
                <a:latin typeface="华文新魏" charset="0"/>
                <a:ea typeface="华文新魏" charset="0"/>
                <a:cs typeface="华文新魏" charset="0"/>
              </a:rPr>
              <a:t>fs_struct</a:t>
            </a:r>
            <a:r>
              <a:rPr lang="en-US" altLang="zh-CN" dirty="0">
                <a:solidFill>
                  <a:srgbClr val="0000FF"/>
                </a:solidFill>
                <a:latin typeface="华文新魏" charset="0"/>
                <a:ea typeface="华文新魏" charset="0"/>
                <a:cs typeface="华文新魏" charset="0"/>
              </a:rPr>
              <a:t> </a:t>
            </a:r>
            <a:r>
              <a:rPr lang="zh-CN" altLang="zh-CN" dirty="0">
                <a:solidFill>
                  <a:srgbClr val="0000FF"/>
                </a:solidFill>
                <a:latin typeface="华文新魏" charset="0"/>
                <a:ea typeface="华文新魏" charset="0"/>
                <a:cs typeface="华文新魏" charset="0"/>
              </a:rPr>
              <a:t>结构体</a:t>
            </a:r>
            <a:r>
              <a:rPr lang="zh-CN" altLang="zh-CN" dirty="0">
                <a:latin typeface="华文新魏" charset="0"/>
                <a:ea typeface="华文新魏" charset="0"/>
                <a:cs typeface="华文新魏" charset="0"/>
              </a:rPr>
              <a:t>含有指向当前进程的工作目录的</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inode</a:t>
            </a:r>
            <a:r>
              <a:rPr lang="en-US" altLang="zh-CN" dirty="0">
                <a:latin typeface="华文新魏" charset="0"/>
                <a:ea typeface="华文新魏" charset="0"/>
                <a:cs typeface="华文新魏" charset="0"/>
              </a:rPr>
              <a:t> </a:t>
            </a:r>
            <a:r>
              <a:rPr lang="zh-CN" altLang="zh-CN" dirty="0">
                <a:solidFill>
                  <a:srgbClr val="0000FF"/>
                </a:solidFill>
                <a:latin typeface="华文新魏" charset="0"/>
                <a:ea typeface="华文新魏" charset="0"/>
                <a:cs typeface="华文新魏" charset="0"/>
              </a:rPr>
              <a:t>指针</a:t>
            </a:r>
            <a:r>
              <a:rPr lang="en-US" altLang="zh-CN"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pwd</a:t>
            </a:r>
            <a:r>
              <a:rPr lang="zh-CN" altLang="zh-CN" dirty="0">
                <a:latin typeface="华文新魏" charset="0"/>
                <a:ea typeface="华文新魏" charset="0"/>
                <a:cs typeface="华文新魏" charset="0"/>
              </a:rPr>
              <a:t>，以及指向当 前工作目录所在文件系统的根目录</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inode</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指针</a:t>
            </a:r>
            <a:r>
              <a:rPr lang="en-US" altLang="zh-CN" dirty="0">
                <a:solidFill>
                  <a:srgbClr val="0000FF"/>
                </a:solidFill>
                <a:latin typeface="华文新魏" charset="0"/>
                <a:ea typeface="华文新魏" charset="0"/>
                <a:cs typeface="华文新魏" charset="0"/>
              </a:rPr>
              <a:t> root</a:t>
            </a:r>
            <a:endParaRPr lang="zh-CN" altLang="en-US" dirty="0">
              <a:solidFill>
                <a:srgbClr val="0000FF"/>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135</a:t>
            </a:fld>
            <a:endParaRPr lang="en-US" altLang="zh-CN" dirty="0"/>
          </a:p>
        </p:txBody>
      </p:sp>
    </p:spTree>
    <p:extLst>
      <p:ext uri="{BB962C8B-B14F-4D97-AF65-F5344CB8AC3E}">
        <p14:creationId xmlns:p14="http://schemas.microsoft.com/office/powerpoint/2010/main" val="162371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fs_struct</a:t>
            </a:r>
            <a:r>
              <a:rPr lang="zh-CN" altLang="zh-CN" dirty="0">
                <a:latin typeface="华文新魏" charset="0"/>
                <a:ea typeface="华文新魏" charset="0"/>
                <a:cs typeface="华文新魏" charset="0"/>
              </a:rPr>
              <a:t>数据结构</a:t>
            </a:r>
            <a:endParaRPr kumimoji="1" lang="zh-CN" altLang="en-US" dirty="0"/>
          </a:p>
        </p:txBody>
      </p:sp>
      <p:sp>
        <p:nvSpPr>
          <p:cNvPr id="3" name="内容占位符 2"/>
          <p:cNvSpPr>
            <a:spLocks noGrp="1"/>
          </p:cNvSpPr>
          <p:nvPr>
            <p:ph idx="1"/>
          </p:nvPr>
        </p:nvSpPr>
        <p:spPr/>
        <p:txBody>
          <a:bodyPr/>
          <a:lstStyle/>
          <a:p>
            <a:r>
              <a:rPr lang="en-US" altLang="zh-CN" dirty="0" err="1">
                <a:latin typeface="华文新魏"/>
                <a:cs typeface="华文新魏"/>
              </a:rPr>
              <a:t>fs_struct</a:t>
            </a:r>
            <a:r>
              <a:rPr lang="zh-CN" altLang="zh-CN" dirty="0">
                <a:latin typeface="华文新魏"/>
                <a:cs typeface="华文新魏"/>
              </a:rPr>
              <a:t>结构的内容有</a:t>
            </a:r>
            <a:endParaRPr lang="en-US" altLang="zh-CN" dirty="0">
              <a:latin typeface="华文新魏"/>
              <a:cs typeface="华文新魏"/>
            </a:endParaRPr>
          </a:p>
          <a:p>
            <a:pPr lvl="1"/>
            <a:r>
              <a:rPr lang="zh-CN" altLang="zh-CN" dirty="0">
                <a:latin typeface="华文新魏"/>
                <a:cs typeface="华文新魏"/>
              </a:rPr>
              <a:t>共享</a:t>
            </a:r>
            <a:r>
              <a:rPr lang="en-US" altLang="zh-CN" dirty="0" err="1">
                <a:latin typeface="华文新魏"/>
                <a:cs typeface="华文新魏"/>
              </a:rPr>
              <a:t>fs</a:t>
            </a:r>
            <a:r>
              <a:rPr lang="zh-CN" altLang="zh-CN" dirty="0">
                <a:latin typeface="华文新魏"/>
                <a:cs typeface="华文新魏"/>
              </a:rPr>
              <a:t>的进程数</a:t>
            </a:r>
            <a:endParaRPr lang="en-US" altLang="zh-CN" dirty="0">
              <a:latin typeface="华文新魏"/>
              <a:cs typeface="华文新魏"/>
            </a:endParaRPr>
          </a:p>
          <a:p>
            <a:pPr lvl="1"/>
            <a:r>
              <a:rPr lang="zh-CN" altLang="zh-CN" dirty="0">
                <a:latin typeface="华文新魏"/>
                <a:cs typeface="华文新魏"/>
              </a:rPr>
              <a:t>保护锁、文件访问权限</a:t>
            </a:r>
            <a:endParaRPr lang="en-US" altLang="zh-CN" dirty="0">
              <a:latin typeface="华文新魏"/>
              <a:cs typeface="华文新魏"/>
            </a:endParaRPr>
          </a:p>
          <a:p>
            <a:pPr lvl="1"/>
            <a:r>
              <a:rPr lang="zh-CN" altLang="zh-CN" dirty="0">
                <a:latin typeface="华文新魏"/>
                <a:cs typeface="华文新魏"/>
              </a:rPr>
              <a:t>根目录的目录项对象、当前工作目录的目录项对象</a:t>
            </a:r>
            <a:endParaRPr lang="en-US" altLang="zh-CN" dirty="0">
              <a:latin typeface="华文新魏"/>
              <a:cs typeface="华文新魏"/>
            </a:endParaRPr>
          </a:p>
          <a:p>
            <a:pPr lvl="1"/>
            <a:r>
              <a:rPr lang="zh-CN" altLang="zh-CN" dirty="0">
                <a:latin typeface="华文新魏"/>
                <a:cs typeface="华文新魏"/>
              </a:rPr>
              <a:t>根目录的安装点对象、当前工作目录的安装点对象等 </a:t>
            </a:r>
            <a:endParaRPr lang="en-US" altLang="zh-CN" dirty="0">
              <a:latin typeface="华文新魏"/>
              <a:cs typeface="华文新魏"/>
            </a:endParaRPr>
          </a:p>
          <a:p>
            <a:pPr lvl="1"/>
            <a:endParaRPr lang="en-US" altLang="zh-CN" dirty="0">
              <a:latin typeface="华文新魏"/>
              <a:cs typeface="华文新魏"/>
            </a:endParaRPr>
          </a:p>
          <a:p>
            <a:pPr marL="0" indent="0">
              <a:buNone/>
            </a:pPr>
            <a:r>
              <a:rPr lang="zh-CN" altLang="zh-CN" sz="2000" dirty="0">
                <a:solidFill>
                  <a:srgbClr val="008000"/>
                </a:solidFill>
                <a:latin typeface="华文新魏"/>
                <a:cs typeface="华文新魏"/>
              </a:rPr>
              <a:t> </a:t>
            </a: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struct </a:t>
            </a:r>
            <a:r>
              <a:rPr lang="en-US" altLang="zh-CN" sz="2000" dirty="0" err="1">
                <a:solidFill>
                  <a:srgbClr val="008000"/>
                </a:solidFill>
                <a:latin typeface="华文新魏"/>
                <a:cs typeface="华文新魏"/>
              </a:rPr>
              <a:t>fs_struct</a:t>
            </a:r>
            <a:r>
              <a:rPr lang="en-US" altLang="zh-CN" sz="2000" dirty="0">
                <a:solidFill>
                  <a:srgbClr val="008000"/>
                </a:solidFill>
                <a:latin typeface="华文新魏"/>
                <a:cs typeface="华文新魏"/>
              </a:rPr>
              <a:t> {</a:t>
            </a:r>
            <a:endParaRPr lang="zh-CN" altLang="zh-CN" sz="2000" dirty="0">
              <a:solidFill>
                <a:srgbClr val="008000"/>
              </a:solidFill>
              <a:latin typeface="华文新魏"/>
              <a:cs typeface="华文新魏"/>
            </a:endParaRPr>
          </a:p>
          <a:p>
            <a:pPr marL="449262" lvl="1" indent="0">
              <a:buNone/>
            </a:pPr>
            <a:r>
              <a:rPr lang="en-US" altLang="zh-CN" sz="2000" dirty="0">
                <a:solidFill>
                  <a:srgbClr val="008000"/>
                </a:solidFill>
              </a:rPr>
              <a:t>  </a:t>
            </a:r>
            <a:r>
              <a:rPr lang="en-US" altLang="zh-CN" sz="2000" dirty="0" err="1">
                <a:solidFill>
                  <a:srgbClr val="008000"/>
                </a:solidFill>
              </a:rPr>
              <a:t>int</a:t>
            </a:r>
            <a:r>
              <a:rPr lang="en-US" altLang="zh-CN" sz="2000" dirty="0">
                <a:solidFill>
                  <a:srgbClr val="008000"/>
                </a:solidFill>
              </a:rPr>
              <a:t> </a:t>
            </a:r>
            <a:r>
              <a:rPr lang="en-US" altLang="zh-CN" sz="2000" dirty="0" err="1">
                <a:solidFill>
                  <a:srgbClr val="008000"/>
                </a:solidFill>
              </a:rPr>
              <a:t>umask</a:t>
            </a:r>
            <a:r>
              <a:rPr lang="en-US" altLang="zh-CN" sz="2000" dirty="0">
                <a:solidFill>
                  <a:srgbClr val="008000"/>
                </a:solidFill>
              </a:rPr>
              <a:t>; /*</a:t>
            </a:r>
            <a:r>
              <a:rPr lang="zh-CN" altLang="zh-CN" sz="2000" dirty="0">
                <a:solidFill>
                  <a:srgbClr val="008000"/>
                </a:solidFill>
              </a:rPr>
              <a:t>默认访问权限</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atomic_t</a:t>
            </a:r>
            <a:r>
              <a:rPr lang="en-US" altLang="zh-CN" sz="2000" dirty="0">
                <a:solidFill>
                  <a:srgbClr val="008000"/>
                </a:solidFill>
              </a:rPr>
              <a:t> count; /*</a:t>
            </a:r>
            <a:r>
              <a:rPr lang="zh-CN" altLang="zh-CN" sz="2000" dirty="0">
                <a:solidFill>
                  <a:srgbClr val="008000"/>
                </a:solidFill>
              </a:rPr>
              <a:t>使用计数</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rwlock_t</a:t>
            </a:r>
            <a:r>
              <a:rPr lang="en-US" altLang="zh-CN" sz="2000" dirty="0">
                <a:solidFill>
                  <a:srgbClr val="008000"/>
                </a:solidFill>
              </a:rPr>
              <a:t> lock; /*</a:t>
            </a:r>
            <a:r>
              <a:rPr lang="zh-CN" altLang="zh-CN" sz="2000" dirty="0">
                <a:solidFill>
                  <a:srgbClr val="008000"/>
                </a:solidFill>
              </a:rPr>
              <a:t>结构体保护锁</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struct </a:t>
            </a:r>
            <a:r>
              <a:rPr lang="en-US" altLang="zh-CN" sz="2000" dirty="0" err="1">
                <a:solidFill>
                  <a:srgbClr val="008000"/>
                </a:solidFill>
              </a:rPr>
              <a:t>dentry</a:t>
            </a:r>
            <a:r>
              <a:rPr lang="en-US" altLang="zh-CN" sz="2000" dirty="0">
                <a:solidFill>
                  <a:srgbClr val="008000"/>
                </a:solidFill>
              </a:rPr>
              <a:t> *</a:t>
            </a:r>
            <a:r>
              <a:rPr lang="en-US" altLang="zh-CN" sz="2000" dirty="0">
                <a:solidFill>
                  <a:srgbClr val="0000FF"/>
                </a:solidFill>
              </a:rPr>
              <a:t>root</a:t>
            </a:r>
            <a:r>
              <a:rPr lang="en-US" altLang="zh-CN" sz="2000" dirty="0">
                <a:solidFill>
                  <a:srgbClr val="008000"/>
                </a:solidFill>
              </a:rPr>
              <a:t>,*</a:t>
            </a:r>
            <a:r>
              <a:rPr lang="en-US" altLang="zh-CN" sz="2000" dirty="0" err="1">
                <a:solidFill>
                  <a:srgbClr val="0000FF"/>
                </a:solidFill>
              </a:rPr>
              <a:t>pwd</a:t>
            </a:r>
            <a:r>
              <a:rPr lang="en-US" altLang="zh-CN" sz="2000" dirty="0">
                <a:solidFill>
                  <a:srgbClr val="008000"/>
                </a:solidFill>
              </a:rPr>
              <a:t>, *</a:t>
            </a:r>
            <a:r>
              <a:rPr lang="en-US" altLang="zh-CN" sz="2000" dirty="0" err="1">
                <a:solidFill>
                  <a:srgbClr val="008000"/>
                </a:solidFill>
              </a:rPr>
              <a:t>altroot</a:t>
            </a:r>
            <a:r>
              <a:rPr lang="en-US" altLang="zh-CN" sz="2000" dirty="0">
                <a:solidFill>
                  <a:srgbClr val="008000"/>
                </a:solidFill>
              </a:rPr>
              <a:t>; /*</a:t>
            </a:r>
            <a:r>
              <a:rPr lang="zh-CN" altLang="zh-CN" sz="2000" dirty="0">
                <a:solidFill>
                  <a:srgbClr val="008000"/>
                </a:solidFill>
              </a:rPr>
              <a:t>根、当前和可选根目录目录项对象</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struct </a:t>
            </a:r>
            <a:r>
              <a:rPr lang="en-US" altLang="zh-CN" sz="2000" dirty="0" err="1">
                <a:solidFill>
                  <a:srgbClr val="008000"/>
                </a:solidFill>
              </a:rPr>
              <a:t>vfsmount</a:t>
            </a:r>
            <a:r>
              <a:rPr lang="en-US" altLang="zh-CN" sz="2000" dirty="0">
                <a:solidFill>
                  <a:srgbClr val="008000"/>
                </a:solidFill>
              </a:rPr>
              <a:t> *</a:t>
            </a:r>
            <a:r>
              <a:rPr lang="en-US" altLang="zh-CN" sz="2000" dirty="0" err="1">
                <a:solidFill>
                  <a:srgbClr val="008000"/>
                </a:solidFill>
              </a:rPr>
              <a:t>rootmnt</a:t>
            </a:r>
            <a:r>
              <a:rPr lang="en-US" altLang="zh-CN" sz="2000" dirty="0">
                <a:solidFill>
                  <a:srgbClr val="008000"/>
                </a:solidFill>
              </a:rPr>
              <a:t>,*</a:t>
            </a:r>
            <a:r>
              <a:rPr lang="en-US" altLang="zh-CN" sz="2000" dirty="0" err="1">
                <a:solidFill>
                  <a:srgbClr val="008000"/>
                </a:solidFill>
              </a:rPr>
              <a:t>pwdmnt</a:t>
            </a:r>
            <a:r>
              <a:rPr lang="en-US" altLang="zh-CN" sz="2000" dirty="0">
                <a:solidFill>
                  <a:srgbClr val="008000"/>
                </a:solidFill>
              </a:rPr>
              <a:t>,*</a:t>
            </a:r>
            <a:r>
              <a:rPr lang="en-US" altLang="zh-CN" sz="2000" dirty="0" err="1">
                <a:solidFill>
                  <a:srgbClr val="008000"/>
                </a:solidFill>
              </a:rPr>
              <a:t>altrootmnt</a:t>
            </a:r>
            <a:r>
              <a:rPr lang="en-US" altLang="zh-CN" sz="2000" dirty="0">
                <a:solidFill>
                  <a:srgbClr val="008000"/>
                </a:solidFill>
              </a:rPr>
              <a:t>;/* </a:t>
            </a:r>
            <a:r>
              <a:rPr lang="zh-CN" altLang="zh-CN" sz="2000" dirty="0">
                <a:solidFill>
                  <a:srgbClr val="008000"/>
                </a:solidFill>
              </a:rPr>
              <a:t>根、当前和可选根目录安装点</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endParaRPr lang="zh-CN" altLang="zh-CN" sz="2000" dirty="0">
              <a:solidFill>
                <a:srgbClr val="008000"/>
              </a:solidFill>
            </a:endParaRPr>
          </a:p>
          <a:p>
            <a:pPr marL="449262" lvl="1" indent="0">
              <a:buNone/>
            </a:pPr>
            <a:r>
              <a:rPr lang="en-US" altLang="zh-CN" sz="2000" dirty="0">
                <a:solidFill>
                  <a:srgbClr val="008000"/>
                </a:solidFill>
              </a:rPr>
              <a:t>};  </a:t>
            </a:r>
            <a:endParaRPr lang="zh-CN" altLang="zh-CN" sz="2000" dirty="0">
              <a:solidFill>
                <a:srgbClr val="008000"/>
              </a:solidFill>
            </a:endParaRPr>
          </a:p>
          <a:p>
            <a:pPr marL="449262" lvl="1" indent="0">
              <a:buNone/>
            </a:pPr>
            <a:endParaRPr kumimoji="1" lang="zh-CN" altLang="en-US" sz="2000" dirty="0">
              <a:solidFill>
                <a:srgbClr val="008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136</a:t>
            </a:fld>
            <a:endParaRPr lang="en-US" altLang="zh-CN" dirty="0"/>
          </a:p>
        </p:txBody>
      </p:sp>
    </p:spTree>
    <p:extLst>
      <p:ext uri="{BB962C8B-B14F-4D97-AF65-F5344CB8AC3E}">
        <p14:creationId xmlns:p14="http://schemas.microsoft.com/office/powerpoint/2010/main" val="400745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612209" y="1340768"/>
            <a:ext cx="7776215" cy="5183856"/>
            <a:chOff x="612209" y="1340768"/>
            <a:chExt cx="7776215" cy="5183856"/>
          </a:xfrm>
        </p:grpSpPr>
        <p:sp>
          <p:nvSpPr>
            <p:cNvPr id="17412" name="Text Box 6"/>
            <p:cNvSpPr txBox="1">
              <a:spLocks noChangeArrowheads="1"/>
            </p:cNvSpPr>
            <p:nvPr/>
          </p:nvSpPr>
          <p:spPr bwMode="auto">
            <a:xfrm>
              <a:off x="612209" y="2398806"/>
              <a:ext cx="1123378" cy="31767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err="1">
                  <a:solidFill>
                    <a:srgbClr val="0000FF"/>
                  </a:solidFill>
                  <a:latin typeface="华文新魏" charset="0"/>
                  <a:ea typeface="华文新魏" charset="0"/>
                  <a:cs typeface="华文新魏" charset="0"/>
                </a:rPr>
                <a:t>task_struct</a:t>
              </a:r>
              <a:endParaRPr lang="en-US" altLang="zh-CN" sz="1600" b="1" dirty="0">
                <a:solidFill>
                  <a:srgbClr val="0000FF"/>
                </a:solidFill>
                <a:latin typeface="华文新魏" charset="0"/>
                <a:ea typeface="华文新魏" charset="0"/>
                <a:cs typeface="华文新魏" charset="0"/>
              </a:endParaRPr>
            </a:p>
          </p:txBody>
        </p:sp>
        <p:sp>
          <p:nvSpPr>
            <p:cNvPr id="17413" name="Text Box 7"/>
            <p:cNvSpPr txBox="1">
              <a:spLocks noChangeArrowheads="1"/>
            </p:cNvSpPr>
            <p:nvPr/>
          </p:nvSpPr>
          <p:spPr bwMode="auto">
            <a:xfrm>
              <a:off x="3942752" y="3940671"/>
              <a:ext cx="917178" cy="20868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660066"/>
                  </a:solidFill>
                  <a:latin typeface="华文新魏" charset="0"/>
                  <a:ea typeface="华文新魏" charset="0"/>
                  <a:cs typeface="华文新魏" charset="0"/>
                </a:rPr>
                <a:t>file</a:t>
              </a:r>
            </a:p>
          </p:txBody>
        </p:sp>
        <p:sp>
          <p:nvSpPr>
            <p:cNvPr id="17414" name="Text Box 8"/>
            <p:cNvSpPr txBox="1">
              <a:spLocks noChangeArrowheads="1"/>
            </p:cNvSpPr>
            <p:nvPr/>
          </p:nvSpPr>
          <p:spPr bwMode="auto">
            <a:xfrm>
              <a:off x="3868520" y="2671291"/>
              <a:ext cx="1083787" cy="23659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660066"/>
                  </a:solidFill>
                  <a:latin typeface="华文新魏" charset="0"/>
                  <a:ea typeface="华文新魏" charset="0"/>
                  <a:cs typeface="华文新魏" charset="0"/>
                </a:rPr>
                <a:t> dentry</a:t>
              </a:r>
            </a:p>
          </p:txBody>
        </p:sp>
        <p:grpSp>
          <p:nvGrpSpPr>
            <p:cNvPr id="17415" name="Group 9"/>
            <p:cNvGrpSpPr>
              <a:grpSpLocks/>
            </p:cNvGrpSpPr>
            <p:nvPr/>
          </p:nvGrpSpPr>
          <p:grpSpPr bwMode="auto">
            <a:xfrm>
              <a:off x="943779" y="2822819"/>
              <a:ext cx="694482" cy="1268051"/>
              <a:chOff x="2160" y="2532"/>
              <a:chExt cx="720" cy="1872"/>
            </a:xfrm>
          </p:grpSpPr>
          <p:sp>
            <p:nvSpPr>
              <p:cNvPr id="17480" name="Text Box 10"/>
              <p:cNvSpPr txBox="1">
                <a:spLocks noChangeArrowheads="1"/>
              </p:cNvSpPr>
              <p:nvPr/>
            </p:nvSpPr>
            <p:spPr bwMode="auto">
              <a:xfrm>
                <a:off x="2160" y="2532"/>
                <a:ext cx="72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0000FF"/>
                    </a:solidFill>
                    <a:ea typeface="华文新魏" charset="0"/>
                    <a:cs typeface="华文新魏" charset="0"/>
                  </a:rPr>
                  <a:t>…</a:t>
                </a:r>
                <a:endParaRPr lang="en-US" altLang="zh-CN" sz="1600" b="1" dirty="0">
                  <a:solidFill>
                    <a:srgbClr val="0000FF"/>
                  </a:solidFill>
                  <a:latin typeface="华文新魏" charset="0"/>
                  <a:ea typeface="华文新魏" charset="0"/>
                  <a:cs typeface="华文新魏" charset="0"/>
                </a:endParaRPr>
              </a:p>
            </p:txBody>
          </p:sp>
          <p:sp>
            <p:nvSpPr>
              <p:cNvPr id="17481" name="Text Box 11"/>
              <p:cNvSpPr txBox="1">
                <a:spLocks noChangeArrowheads="1"/>
              </p:cNvSpPr>
              <p:nvPr/>
            </p:nvSpPr>
            <p:spPr bwMode="auto">
              <a:xfrm>
                <a:off x="2160" y="3000"/>
                <a:ext cx="72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err="1">
                    <a:solidFill>
                      <a:srgbClr val="0000FF"/>
                    </a:solidFill>
                    <a:latin typeface="华文新魏" charset="0"/>
                    <a:ea typeface="华文新魏" charset="0"/>
                    <a:cs typeface="华文新魏" charset="0"/>
                  </a:rPr>
                  <a:t>fs</a:t>
                </a:r>
                <a:endParaRPr lang="en-US" altLang="zh-CN" sz="1600" b="1" dirty="0">
                  <a:solidFill>
                    <a:srgbClr val="0000FF"/>
                  </a:solidFill>
                  <a:latin typeface="华文新魏" charset="0"/>
                  <a:ea typeface="华文新魏" charset="0"/>
                  <a:cs typeface="华文新魏" charset="0"/>
                </a:endParaRPr>
              </a:p>
            </p:txBody>
          </p:sp>
          <p:sp>
            <p:nvSpPr>
              <p:cNvPr id="17482" name="Text Box 12"/>
              <p:cNvSpPr txBox="1">
                <a:spLocks noChangeArrowheads="1"/>
              </p:cNvSpPr>
              <p:nvPr/>
            </p:nvSpPr>
            <p:spPr bwMode="auto">
              <a:xfrm>
                <a:off x="2160" y="3468"/>
                <a:ext cx="72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latin typeface="华文新魏" charset="0"/>
                    <a:ea typeface="华文新魏" charset="0"/>
                    <a:cs typeface="华文新魏" charset="0"/>
                  </a:rPr>
                  <a:t>files</a:t>
                </a:r>
              </a:p>
            </p:txBody>
          </p:sp>
          <p:sp>
            <p:nvSpPr>
              <p:cNvPr id="17483" name="Text Box 13"/>
              <p:cNvSpPr txBox="1">
                <a:spLocks noChangeArrowheads="1"/>
              </p:cNvSpPr>
              <p:nvPr/>
            </p:nvSpPr>
            <p:spPr bwMode="auto">
              <a:xfrm>
                <a:off x="2160" y="3936"/>
                <a:ext cx="72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0000FF"/>
                    </a:solidFill>
                    <a:ea typeface="华文新魏" charset="0"/>
                    <a:cs typeface="华文新魏" charset="0"/>
                  </a:rPr>
                  <a:t>…</a:t>
                </a:r>
                <a:endParaRPr lang="en-US" altLang="zh-CN" sz="1600" b="1">
                  <a:solidFill>
                    <a:srgbClr val="0000FF"/>
                  </a:solidFill>
                  <a:latin typeface="华文新魏" charset="0"/>
                  <a:ea typeface="华文新魏" charset="0"/>
                  <a:cs typeface="华文新魏" charset="0"/>
                </a:endParaRPr>
              </a:p>
            </p:txBody>
          </p:sp>
        </p:grpSp>
        <p:grpSp>
          <p:nvGrpSpPr>
            <p:cNvPr id="17416" name="Group 14"/>
            <p:cNvGrpSpPr>
              <a:grpSpLocks/>
            </p:cNvGrpSpPr>
            <p:nvPr/>
          </p:nvGrpSpPr>
          <p:grpSpPr bwMode="auto">
            <a:xfrm>
              <a:off x="2157884" y="1658445"/>
              <a:ext cx="1042547" cy="1587057"/>
              <a:chOff x="3780" y="1596"/>
              <a:chExt cx="1080" cy="2340"/>
            </a:xfrm>
          </p:grpSpPr>
          <p:sp>
            <p:nvSpPr>
              <p:cNvPr id="17475" name="Text Box 15"/>
              <p:cNvSpPr txBox="1">
                <a:spLocks noChangeArrowheads="1"/>
              </p:cNvSpPr>
              <p:nvPr/>
            </p:nvSpPr>
            <p:spPr bwMode="auto">
              <a:xfrm>
                <a:off x="3780" y="1596"/>
                <a:ext cx="1080" cy="468"/>
              </a:xfrm>
              <a:prstGeom prst="rect">
                <a:avLst/>
              </a:prstGeom>
              <a:solidFill>
                <a:srgbClr val="ADFF0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0000FF"/>
                    </a:solidFill>
                    <a:latin typeface="华文新魏" charset="0"/>
                    <a:ea typeface="华文新魏" charset="0"/>
                    <a:cs typeface="华文新魏" charset="0"/>
                  </a:rPr>
                  <a:t>count</a:t>
                </a:r>
              </a:p>
            </p:txBody>
          </p:sp>
          <p:sp>
            <p:nvSpPr>
              <p:cNvPr id="17476" name="Text Box 16"/>
              <p:cNvSpPr txBox="1">
                <a:spLocks noChangeArrowheads="1"/>
              </p:cNvSpPr>
              <p:nvPr/>
            </p:nvSpPr>
            <p:spPr bwMode="auto">
              <a:xfrm>
                <a:off x="3780" y="2064"/>
                <a:ext cx="1080" cy="468"/>
              </a:xfrm>
              <a:prstGeom prst="rect">
                <a:avLst/>
              </a:prstGeom>
              <a:solidFill>
                <a:srgbClr val="ADFF0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0000FF"/>
                    </a:solidFill>
                    <a:latin typeface="华文新魏" charset="0"/>
                    <a:ea typeface="华文新魏" charset="0"/>
                    <a:cs typeface="华文新魏" charset="0"/>
                  </a:rPr>
                  <a:t>umask</a:t>
                </a:r>
              </a:p>
            </p:txBody>
          </p:sp>
          <p:sp>
            <p:nvSpPr>
              <p:cNvPr id="17477" name="Text Box 17"/>
              <p:cNvSpPr txBox="1">
                <a:spLocks noChangeArrowheads="1"/>
              </p:cNvSpPr>
              <p:nvPr/>
            </p:nvSpPr>
            <p:spPr bwMode="auto">
              <a:xfrm>
                <a:off x="3780" y="2532"/>
                <a:ext cx="1080" cy="468"/>
              </a:xfrm>
              <a:prstGeom prst="rect">
                <a:avLst/>
              </a:prstGeom>
              <a:solidFill>
                <a:srgbClr val="ADFF0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FF0000"/>
                    </a:solidFill>
                    <a:latin typeface="华文新魏" charset="0"/>
                    <a:ea typeface="华文新魏" charset="0"/>
                    <a:cs typeface="华文新魏" charset="0"/>
                  </a:rPr>
                  <a:t>*root</a:t>
                </a:r>
              </a:p>
            </p:txBody>
          </p:sp>
          <p:sp>
            <p:nvSpPr>
              <p:cNvPr id="17478" name="Text Box 18"/>
              <p:cNvSpPr txBox="1">
                <a:spLocks noChangeArrowheads="1"/>
              </p:cNvSpPr>
              <p:nvPr/>
            </p:nvSpPr>
            <p:spPr bwMode="auto">
              <a:xfrm>
                <a:off x="3780" y="3000"/>
                <a:ext cx="1080" cy="468"/>
              </a:xfrm>
              <a:prstGeom prst="rect">
                <a:avLst/>
              </a:prstGeom>
              <a:solidFill>
                <a:srgbClr val="ADFF0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FF0000"/>
                    </a:solidFill>
                    <a:latin typeface="华文新魏" charset="0"/>
                    <a:ea typeface="华文新魏" charset="0"/>
                    <a:cs typeface="华文新魏" charset="0"/>
                  </a:rPr>
                  <a:t>*</a:t>
                </a:r>
                <a:r>
                  <a:rPr lang="en-US" altLang="zh-CN" sz="1600" b="1" dirty="0" err="1">
                    <a:solidFill>
                      <a:srgbClr val="FF0000"/>
                    </a:solidFill>
                    <a:latin typeface="华文新魏" charset="0"/>
                    <a:ea typeface="华文新魏" charset="0"/>
                    <a:cs typeface="华文新魏" charset="0"/>
                  </a:rPr>
                  <a:t>pwd</a:t>
                </a:r>
                <a:endParaRPr lang="en-US" altLang="zh-CN" sz="1600" b="1" dirty="0">
                  <a:solidFill>
                    <a:srgbClr val="FF0000"/>
                  </a:solidFill>
                  <a:latin typeface="华文新魏" charset="0"/>
                  <a:ea typeface="华文新魏" charset="0"/>
                  <a:cs typeface="华文新魏" charset="0"/>
                </a:endParaRPr>
              </a:p>
            </p:txBody>
          </p:sp>
          <p:sp>
            <p:nvSpPr>
              <p:cNvPr id="17479" name="Text Box 19"/>
              <p:cNvSpPr txBox="1">
                <a:spLocks noChangeArrowheads="1"/>
              </p:cNvSpPr>
              <p:nvPr/>
            </p:nvSpPr>
            <p:spPr bwMode="auto">
              <a:xfrm>
                <a:off x="3780" y="3468"/>
                <a:ext cx="1080" cy="468"/>
              </a:xfrm>
              <a:prstGeom prst="rect">
                <a:avLst/>
              </a:prstGeom>
              <a:solidFill>
                <a:srgbClr val="ADFF0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0000FF"/>
                    </a:solidFill>
                    <a:latin typeface="华文新魏" charset="0"/>
                    <a:ea typeface="华文新魏" charset="0"/>
                    <a:cs typeface="华文新魏" charset="0"/>
                  </a:rPr>
                  <a:t>*altroot</a:t>
                </a:r>
              </a:p>
            </p:txBody>
          </p:sp>
        </p:grpSp>
        <p:sp>
          <p:nvSpPr>
            <p:cNvPr id="17417" name="Text Box 20"/>
            <p:cNvSpPr txBox="1">
              <a:spLocks noChangeArrowheads="1"/>
            </p:cNvSpPr>
            <p:nvPr/>
          </p:nvSpPr>
          <p:spPr bwMode="auto">
            <a:xfrm>
              <a:off x="2091900" y="3669516"/>
              <a:ext cx="1161318" cy="31634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0000FF"/>
                  </a:solidFill>
                  <a:latin typeface="华文新魏" charset="0"/>
                  <a:ea typeface="华文新魏" charset="0"/>
                  <a:cs typeface="华文新魏" charset="0"/>
                </a:rPr>
                <a:t>count</a:t>
              </a:r>
            </a:p>
          </p:txBody>
        </p:sp>
        <p:sp>
          <p:nvSpPr>
            <p:cNvPr id="17418" name="Text Box 21"/>
            <p:cNvSpPr txBox="1">
              <a:spLocks noChangeArrowheads="1"/>
            </p:cNvSpPr>
            <p:nvPr/>
          </p:nvSpPr>
          <p:spPr bwMode="auto">
            <a:xfrm>
              <a:off x="2091900" y="3985864"/>
              <a:ext cx="1161318" cy="422684"/>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0000FF"/>
                  </a:solidFill>
                  <a:latin typeface="华文新魏" charset="0"/>
                  <a:ea typeface="华文新魏" charset="0"/>
                  <a:cs typeface="华文新魏" charset="0"/>
                </a:rPr>
                <a:t>close_on_exec</a:t>
              </a:r>
            </a:p>
          </p:txBody>
        </p:sp>
        <p:grpSp>
          <p:nvGrpSpPr>
            <p:cNvPr id="17419" name="Group 22"/>
            <p:cNvGrpSpPr>
              <a:grpSpLocks/>
            </p:cNvGrpSpPr>
            <p:nvPr/>
          </p:nvGrpSpPr>
          <p:grpSpPr bwMode="auto">
            <a:xfrm>
              <a:off x="2091900" y="4408547"/>
              <a:ext cx="1161318" cy="1269380"/>
              <a:chOff x="3447" y="7212"/>
              <a:chExt cx="1129" cy="1872"/>
            </a:xfrm>
          </p:grpSpPr>
          <p:sp>
            <p:nvSpPr>
              <p:cNvPr id="17471" name="Text Box 23"/>
              <p:cNvSpPr txBox="1">
                <a:spLocks noChangeArrowheads="1"/>
              </p:cNvSpPr>
              <p:nvPr/>
            </p:nvSpPr>
            <p:spPr bwMode="auto">
              <a:xfrm>
                <a:off x="3447" y="7212"/>
                <a:ext cx="1129"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0000FF"/>
                    </a:solidFill>
                    <a:latin typeface="华文新魏" charset="0"/>
                    <a:ea typeface="华文新魏" charset="0"/>
                    <a:cs typeface="华文新魏" charset="0"/>
                  </a:rPr>
                  <a:t>open_fds</a:t>
                </a:r>
                <a:endParaRPr lang="en-US" altLang="zh-CN" sz="1600" b="1" dirty="0">
                  <a:solidFill>
                    <a:srgbClr val="0000FF"/>
                  </a:solidFill>
                  <a:latin typeface="华文新魏" charset="0"/>
                  <a:ea typeface="华文新魏" charset="0"/>
                  <a:cs typeface="华文新魏" charset="0"/>
                </a:endParaRPr>
              </a:p>
            </p:txBody>
          </p:sp>
          <p:sp>
            <p:nvSpPr>
              <p:cNvPr id="17472" name="Text Box 24"/>
              <p:cNvSpPr txBox="1">
                <a:spLocks noChangeArrowheads="1"/>
              </p:cNvSpPr>
              <p:nvPr/>
            </p:nvSpPr>
            <p:spPr bwMode="auto">
              <a:xfrm>
                <a:off x="3447" y="7680"/>
                <a:ext cx="1129"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FF0000"/>
                    </a:solidFill>
                    <a:latin typeface="华文新魏" charset="0"/>
                    <a:ea typeface="华文新魏" charset="0"/>
                    <a:cs typeface="华文新魏" charset="0"/>
                  </a:rPr>
                  <a:t>fd</a:t>
                </a:r>
                <a:r>
                  <a:rPr lang="en-US" altLang="zh-CN" sz="1600" b="1" dirty="0">
                    <a:solidFill>
                      <a:srgbClr val="FF0000"/>
                    </a:solidFill>
                    <a:latin typeface="华文新魏" charset="0"/>
                    <a:ea typeface="华文新魏" charset="0"/>
                    <a:cs typeface="华文新魏" charset="0"/>
                  </a:rPr>
                  <a:t>[0]</a:t>
                </a:r>
              </a:p>
            </p:txBody>
          </p:sp>
          <p:sp>
            <p:nvSpPr>
              <p:cNvPr id="17473" name="Text Box 25"/>
              <p:cNvSpPr txBox="1">
                <a:spLocks noChangeArrowheads="1"/>
              </p:cNvSpPr>
              <p:nvPr/>
            </p:nvSpPr>
            <p:spPr bwMode="auto">
              <a:xfrm>
                <a:off x="3447" y="8148"/>
                <a:ext cx="1129"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FF0000"/>
                    </a:solidFill>
                    <a:ea typeface="华文新魏" charset="0"/>
                    <a:cs typeface="华文新魏" charset="0"/>
                  </a:rPr>
                  <a:t>…</a:t>
                </a:r>
                <a:endParaRPr lang="en-US" altLang="zh-CN" sz="1600" b="1">
                  <a:solidFill>
                    <a:srgbClr val="FF0000"/>
                  </a:solidFill>
                  <a:latin typeface="华文新魏" charset="0"/>
                  <a:ea typeface="华文新魏" charset="0"/>
                  <a:cs typeface="华文新魏" charset="0"/>
                </a:endParaRPr>
              </a:p>
            </p:txBody>
          </p:sp>
          <p:sp>
            <p:nvSpPr>
              <p:cNvPr id="17474" name="Text Box 26"/>
              <p:cNvSpPr txBox="1">
                <a:spLocks noChangeArrowheads="1"/>
              </p:cNvSpPr>
              <p:nvPr/>
            </p:nvSpPr>
            <p:spPr bwMode="auto">
              <a:xfrm>
                <a:off x="3447" y="8616"/>
                <a:ext cx="1129" cy="468"/>
              </a:xfrm>
              <a:prstGeom prst="rect">
                <a:avLst/>
              </a:prstGeom>
              <a:solidFill>
                <a:srgbClr val="E3FF7B"/>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FF0000"/>
                    </a:solidFill>
                    <a:latin typeface="华文新魏" charset="0"/>
                    <a:ea typeface="华文新魏" charset="0"/>
                    <a:cs typeface="华文新魏" charset="0"/>
                  </a:rPr>
                  <a:t>fd[255]</a:t>
                </a:r>
              </a:p>
            </p:txBody>
          </p:sp>
        </p:grpSp>
        <p:sp>
          <p:nvSpPr>
            <p:cNvPr id="17420" name="Text Box 27"/>
            <p:cNvSpPr txBox="1">
              <a:spLocks noChangeArrowheads="1"/>
            </p:cNvSpPr>
            <p:nvPr/>
          </p:nvSpPr>
          <p:spPr bwMode="auto">
            <a:xfrm>
              <a:off x="3893264" y="2927825"/>
              <a:ext cx="1042547" cy="317677"/>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sp>
          <p:nvSpPr>
            <p:cNvPr id="17421" name="Text Box 28"/>
            <p:cNvSpPr txBox="1">
              <a:spLocks noChangeArrowheads="1"/>
            </p:cNvSpPr>
            <p:nvPr/>
          </p:nvSpPr>
          <p:spPr bwMode="auto">
            <a:xfrm>
              <a:off x="3893264" y="3245503"/>
              <a:ext cx="1042547" cy="31634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d_inode</a:t>
              </a:r>
            </a:p>
          </p:txBody>
        </p:sp>
        <p:sp>
          <p:nvSpPr>
            <p:cNvPr id="17422" name="Text Box 29"/>
            <p:cNvSpPr txBox="1">
              <a:spLocks noChangeArrowheads="1"/>
            </p:cNvSpPr>
            <p:nvPr/>
          </p:nvSpPr>
          <p:spPr bwMode="auto">
            <a:xfrm>
              <a:off x="3893264" y="3561851"/>
              <a:ext cx="1042547" cy="319007"/>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sp>
          <p:nvSpPr>
            <p:cNvPr id="17423" name="Text Box 30"/>
            <p:cNvSpPr txBox="1">
              <a:spLocks noChangeArrowheads="1"/>
            </p:cNvSpPr>
            <p:nvPr/>
          </p:nvSpPr>
          <p:spPr bwMode="auto">
            <a:xfrm>
              <a:off x="2136440" y="1340768"/>
              <a:ext cx="1095334" cy="24058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err="1">
                  <a:solidFill>
                    <a:srgbClr val="0000FF"/>
                  </a:solidFill>
                  <a:latin typeface="华文新魏" charset="0"/>
                  <a:ea typeface="华文新魏" charset="0"/>
                  <a:cs typeface="华文新魏" charset="0"/>
                </a:rPr>
                <a:t>fs_struct</a:t>
              </a:r>
              <a:endParaRPr lang="en-US" altLang="zh-CN" sz="1600" b="1" dirty="0">
                <a:solidFill>
                  <a:srgbClr val="0000FF"/>
                </a:solidFill>
                <a:latin typeface="华文新魏" charset="0"/>
                <a:ea typeface="华文新魏" charset="0"/>
                <a:cs typeface="华文新魏" charset="0"/>
              </a:endParaRPr>
            </a:p>
          </p:txBody>
        </p:sp>
        <p:sp>
          <p:nvSpPr>
            <p:cNvPr id="17424" name="Text Box 31"/>
            <p:cNvSpPr txBox="1">
              <a:spLocks noChangeArrowheads="1"/>
            </p:cNvSpPr>
            <p:nvPr/>
          </p:nvSpPr>
          <p:spPr bwMode="auto">
            <a:xfrm>
              <a:off x="2136440" y="3351838"/>
              <a:ext cx="1095334" cy="219317"/>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err="1">
                  <a:solidFill>
                    <a:srgbClr val="0000FF"/>
                  </a:solidFill>
                  <a:latin typeface="华文新魏" charset="0"/>
                  <a:ea typeface="华文新魏" charset="0"/>
                  <a:cs typeface="华文新魏" charset="0"/>
                </a:rPr>
                <a:t>files_struct</a:t>
              </a:r>
              <a:endParaRPr lang="en-US" altLang="zh-CN" sz="1600" b="1" dirty="0">
                <a:solidFill>
                  <a:srgbClr val="0000FF"/>
                </a:solidFill>
                <a:latin typeface="华文新魏" charset="0"/>
                <a:ea typeface="华文新魏" charset="0"/>
                <a:cs typeface="华文新魏" charset="0"/>
              </a:endParaRPr>
            </a:p>
          </p:txBody>
        </p:sp>
        <p:sp>
          <p:nvSpPr>
            <p:cNvPr id="17425" name="Text Box 32"/>
            <p:cNvSpPr txBox="1">
              <a:spLocks noChangeArrowheads="1"/>
            </p:cNvSpPr>
            <p:nvPr/>
          </p:nvSpPr>
          <p:spPr bwMode="auto">
            <a:xfrm>
              <a:off x="3893264" y="4198535"/>
              <a:ext cx="1042547" cy="316348"/>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f_mode</a:t>
              </a:r>
            </a:p>
          </p:txBody>
        </p:sp>
        <p:sp>
          <p:nvSpPr>
            <p:cNvPr id="17426" name="Text Box 33"/>
            <p:cNvSpPr txBox="1">
              <a:spLocks noChangeArrowheads="1"/>
            </p:cNvSpPr>
            <p:nvPr/>
          </p:nvSpPr>
          <p:spPr bwMode="auto">
            <a:xfrm>
              <a:off x="3893264" y="4514883"/>
              <a:ext cx="1042547" cy="317677"/>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f_pos</a:t>
              </a:r>
            </a:p>
          </p:txBody>
        </p:sp>
        <p:sp>
          <p:nvSpPr>
            <p:cNvPr id="17427" name="Text Box 34"/>
            <p:cNvSpPr txBox="1">
              <a:spLocks noChangeArrowheads="1"/>
            </p:cNvSpPr>
            <p:nvPr/>
          </p:nvSpPr>
          <p:spPr bwMode="auto">
            <a:xfrm>
              <a:off x="3893264" y="4832560"/>
              <a:ext cx="1042547" cy="316348"/>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f_flages</a:t>
              </a:r>
            </a:p>
          </p:txBody>
        </p:sp>
        <p:sp>
          <p:nvSpPr>
            <p:cNvPr id="17428" name="Text Box 35"/>
            <p:cNvSpPr txBox="1">
              <a:spLocks noChangeArrowheads="1"/>
            </p:cNvSpPr>
            <p:nvPr/>
          </p:nvSpPr>
          <p:spPr bwMode="auto">
            <a:xfrm>
              <a:off x="3893264" y="5148908"/>
              <a:ext cx="1042547" cy="317677"/>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f_count</a:t>
              </a:r>
            </a:p>
          </p:txBody>
        </p:sp>
        <p:sp>
          <p:nvSpPr>
            <p:cNvPr id="17429" name="Text Box 36"/>
            <p:cNvSpPr txBox="1">
              <a:spLocks noChangeArrowheads="1"/>
            </p:cNvSpPr>
            <p:nvPr/>
          </p:nvSpPr>
          <p:spPr bwMode="auto">
            <a:xfrm>
              <a:off x="3893264" y="5466586"/>
              <a:ext cx="1042547" cy="319007"/>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f_owner</a:t>
              </a:r>
            </a:p>
          </p:txBody>
        </p:sp>
        <p:grpSp>
          <p:nvGrpSpPr>
            <p:cNvPr id="17430" name="Group 38"/>
            <p:cNvGrpSpPr>
              <a:grpSpLocks/>
            </p:cNvGrpSpPr>
            <p:nvPr/>
          </p:nvGrpSpPr>
          <p:grpSpPr bwMode="auto">
            <a:xfrm>
              <a:off x="3891614" y="1658445"/>
              <a:ext cx="1044197" cy="953032"/>
              <a:chOff x="5400" y="2064"/>
              <a:chExt cx="1080" cy="1404"/>
            </a:xfrm>
          </p:grpSpPr>
          <p:sp>
            <p:nvSpPr>
              <p:cNvPr id="17468" name="Text Box 39"/>
              <p:cNvSpPr txBox="1">
                <a:spLocks noChangeArrowheads="1"/>
              </p:cNvSpPr>
              <p:nvPr/>
            </p:nvSpPr>
            <p:spPr bwMode="auto">
              <a:xfrm>
                <a:off x="5400" y="2064"/>
                <a:ext cx="1080" cy="468"/>
              </a:xfrm>
              <a:prstGeom prst="rect">
                <a:avLst/>
              </a:prstGeom>
              <a:solidFill>
                <a:schemeClr val="accent1"/>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sp>
            <p:nvSpPr>
              <p:cNvPr id="17469" name="Text Box 40"/>
              <p:cNvSpPr txBox="1">
                <a:spLocks noChangeArrowheads="1"/>
              </p:cNvSpPr>
              <p:nvPr/>
            </p:nvSpPr>
            <p:spPr bwMode="auto">
              <a:xfrm>
                <a:off x="5400" y="2532"/>
                <a:ext cx="1080" cy="468"/>
              </a:xfrm>
              <a:prstGeom prst="rect">
                <a:avLst/>
              </a:prstGeom>
              <a:solidFill>
                <a:schemeClr val="accent1"/>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d_inode</a:t>
                </a:r>
              </a:p>
            </p:txBody>
          </p:sp>
          <p:sp>
            <p:nvSpPr>
              <p:cNvPr id="17470" name="Text Box 41"/>
              <p:cNvSpPr txBox="1">
                <a:spLocks noChangeArrowheads="1"/>
              </p:cNvSpPr>
              <p:nvPr/>
            </p:nvSpPr>
            <p:spPr bwMode="auto">
              <a:xfrm>
                <a:off x="5400" y="3000"/>
                <a:ext cx="1080" cy="468"/>
              </a:xfrm>
              <a:prstGeom prst="rect">
                <a:avLst/>
              </a:prstGeom>
              <a:solidFill>
                <a:schemeClr val="accent1"/>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grpSp>
        <p:sp>
          <p:nvSpPr>
            <p:cNvPr id="17431" name="Text Box 42"/>
            <p:cNvSpPr txBox="1">
              <a:spLocks noChangeArrowheads="1"/>
            </p:cNvSpPr>
            <p:nvPr/>
          </p:nvSpPr>
          <p:spPr bwMode="auto">
            <a:xfrm>
              <a:off x="3959248" y="1340768"/>
              <a:ext cx="973264" cy="24058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660066"/>
                  </a:solidFill>
                  <a:latin typeface="华文新魏" charset="0"/>
                  <a:ea typeface="华文新魏" charset="0"/>
                  <a:cs typeface="华文新魏" charset="0"/>
                </a:rPr>
                <a:t>  </a:t>
              </a:r>
              <a:r>
                <a:rPr lang="en-US" altLang="zh-CN" sz="1600" b="1" dirty="0" err="1">
                  <a:solidFill>
                    <a:srgbClr val="660066"/>
                  </a:solidFill>
                  <a:latin typeface="华文新魏" charset="0"/>
                  <a:ea typeface="华文新魏" charset="0"/>
                  <a:cs typeface="华文新魏" charset="0"/>
                </a:rPr>
                <a:t>dentry</a:t>
              </a:r>
              <a:endParaRPr lang="en-US" altLang="zh-CN" sz="1600" b="1" dirty="0">
                <a:solidFill>
                  <a:srgbClr val="660066"/>
                </a:solidFill>
                <a:latin typeface="华文新魏" charset="0"/>
                <a:ea typeface="华文新魏" charset="0"/>
                <a:cs typeface="华文新魏" charset="0"/>
              </a:endParaRPr>
            </a:p>
          </p:txBody>
        </p:sp>
        <p:sp>
          <p:nvSpPr>
            <p:cNvPr id="17432" name="Text Box 43"/>
            <p:cNvSpPr txBox="1">
              <a:spLocks noChangeArrowheads="1"/>
            </p:cNvSpPr>
            <p:nvPr/>
          </p:nvSpPr>
          <p:spPr bwMode="auto">
            <a:xfrm>
              <a:off x="3893264" y="5785592"/>
              <a:ext cx="1042547" cy="316348"/>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f_dentry</a:t>
              </a:r>
            </a:p>
          </p:txBody>
        </p:sp>
        <p:sp>
          <p:nvSpPr>
            <p:cNvPr id="17433" name="Text Box 44"/>
            <p:cNvSpPr txBox="1">
              <a:spLocks noChangeArrowheads="1"/>
            </p:cNvSpPr>
            <p:nvPr/>
          </p:nvSpPr>
          <p:spPr bwMode="auto">
            <a:xfrm>
              <a:off x="3893264" y="6101940"/>
              <a:ext cx="1042547" cy="317677"/>
            </a:xfrm>
            <a:prstGeom prst="rect">
              <a:avLst/>
            </a:prstGeom>
            <a:solidFill>
              <a:schemeClr val="accent1">
                <a:lumMod val="20000"/>
                <a:lumOff val="8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f_op</a:t>
              </a:r>
            </a:p>
          </p:txBody>
        </p:sp>
        <p:grpSp>
          <p:nvGrpSpPr>
            <p:cNvPr id="17434" name="Group 46"/>
            <p:cNvGrpSpPr>
              <a:grpSpLocks/>
            </p:cNvGrpSpPr>
            <p:nvPr/>
          </p:nvGrpSpPr>
          <p:grpSpPr bwMode="auto">
            <a:xfrm>
              <a:off x="5453785" y="4092199"/>
              <a:ext cx="1040898" cy="951703"/>
              <a:chOff x="5400" y="2064"/>
              <a:chExt cx="1080" cy="1404"/>
            </a:xfrm>
          </p:grpSpPr>
          <p:sp>
            <p:nvSpPr>
              <p:cNvPr id="17465" name="Text Box 47"/>
              <p:cNvSpPr txBox="1">
                <a:spLocks noChangeArrowheads="1"/>
              </p:cNvSpPr>
              <p:nvPr/>
            </p:nvSpPr>
            <p:spPr bwMode="auto">
              <a:xfrm>
                <a:off x="5400" y="2064"/>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sp>
            <p:nvSpPr>
              <p:cNvPr id="17466" name="Text Box 48"/>
              <p:cNvSpPr txBox="1">
                <a:spLocks noChangeArrowheads="1"/>
              </p:cNvSpPr>
              <p:nvPr/>
            </p:nvSpPr>
            <p:spPr bwMode="auto">
              <a:xfrm>
                <a:off x="5400" y="2532"/>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d_inode</a:t>
                </a:r>
              </a:p>
            </p:txBody>
          </p:sp>
          <p:sp>
            <p:nvSpPr>
              <p:cNvPr id="17467" name="Text Box 49"/>
              <p:cNvSpPr txBox="1">
                <a:spLocks noChangeArrowheads="1"/>
              </p:cNvSpPr>
              <p:nvPr/>
            </p:nvSpPr>
            <p:spPr bwMode="auto">
              <a:xfrm>
                <a:off x="5400" y="3000"/>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d_op</a:t>
                </a:r>
              </a:p>
            </p:txBody>
          </p:sp>
        </p:grpSp>
        <p:sp>
          <p:nvSpPr>
            <p:cNvPr id="17435" name="Text Box 50"/>
            <p:cNvSpPr txBox="1">
              <a:spLocks noChangeArrowheads="1"/>
            </p:cNvSpPr>
            <p:nvPr/>
          </p:nvSpPr>
          <p:spPr bwMode="auto">
            <a:xfrm>
              <a:off x="5504923" y="3774522"/>
              <a:ext cx="869339" cy="2179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660066"/>
                  </a:solidFill>
                  <a:latin typeface="华文新魏" charset="0"/>
                  <a:ea typeface="华文新魏" charset="0"/>
                  <a:cs typeface="华文新魏" charset="0"/>
                </a:rPr>
                <a:t>dentry</a:t>
              </a:r>
            </a:p>
          </p:txBody>
        </p:sp>
        <p:sp>
          <p:nvSpPr>
            <p:cNvPr id="17436" name="Text Box 51"/>
            <p:cNvSpPr txBox="1">
              <a:spLocks noChangeArrowheads="1"/>
            </p:cNvSpPr>
            <p:nvPr/>
          </p:nvSpPr>
          <p:spPr bwMode="auto">
            <a:xfrm>
              <a:off x="5453785" y="5466586"/>
              <a:ext cx="1042547" cy="319007"/>
            </a:xfrm>
            <a:prstGeom prst="rect">
              <a:avLst/>
            </a:prstGeom>
            <a:solidFill>
              <a:schemeClr val="accent5">
                <a:lumMod val="60000"/>
                <a:lumOff val="4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read</a:t>
              </a:r>
            </a:p>
          </p:txBody>
        </p:sp>
        <p:sp>
          <p:nvSpPr>
            <p:cNvPr id="17437" name="Text Box 52"/>
            <p:cNvSpPr txBox="1">
              <a:spLocks noChangeArrowheads="1"/>
            </p:cNvSpPr>
            <p:nvPr/>
          </p:nvSpPr>
          <p:spPr bwMode="auto">
            <a:xfrm>
              <a:off x="5453785" y="5785592"/>
              <a:ext cx="1042547" cy="316348"/>
            </a:xfrm>
            <a:prstGeom prst="rect">
              <a:avLst/>
            </a:prstGeom>
            <a:solidFill>
              <a:schemeClr val="accent5">
                <a:lumMod val="60000"/>
                <a:lumOff val="40000"/>
              </a:schemeClr>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write</a:t>
              </a:r>
            </a:p>
          </p:txBody>
        </p:sp>
        <p:sp>
          <p:nvSpPr>
            <p:cNvPr id="17438" name="Text Box 53"/>
            <p:cNvSpPr txBox="1">
              <a:spLocks noChangeArrowheads="1"/>
            </p:cNvSpPr>
            <p:nvPr/>
          </p:nvSpPr>
          <p:spPr bwMode="auto">
            <a:xfrm>
              <a:off x="5280577" y="5148908"/>
              <a:ext cx="1468144" cy="231280"/>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err="1">
                  <a:solidFill>
                    <a:srgbClr val="660066"/>
                  </a:solidFill>
                  <a:latin typeface="华文新魏" charset="0"/>
                  <a:ea typeface="华文新魏" charset="0"/>
                  <a:cs typeface="华文新魏" charset="0"/>
                </a:rPr>
                <a:t>file_operation</a:t>
              </a:r>
              <a:endParaRPr lang="en-US" altLang="zh-CN" sz="1600" b="1" dirty="0">
                <a:solidFill>
                  <a:srgbClr val="660066"/>
                </a:solidFill>
                <a:latin typeface="华文新魏" charset="0"/>
                <a:ea typeface="华文新魏" charset="0"/>
                <a:cs typeface="华文新魏" charset="0"/>
              </a:endParaRPr>
            </a:p>
          </p:txBody>
        </p:sp>
        <p:grpSp>
          <p:nvGrpSpPr>
            <p:cNvPr id="17439" name="Group 55"/>
            <p:cNvGrpSpPr>
              <a:grpSpLocks/>
            </p:cNvGrpSpPr>
            <p:nvPr/>
          </p:nvGrpSpPr>
          <p:grpSpPr bwMode="auto">
            <a:xfrm>
              <a:off x="7017606" y="3879528"/>
              <a:ext cx="1040898" cy="953032"/>
              <a:chOff x="5400" y="2064"/>
              <a:chExt cx="1080" cy="1404"/>
            </a:xfrm>
          </p:grpSpPr>
          <p:sp>
            <p:nvSpPr>
              <p:cNvPr id="17462" name="Text Box 56"/>
              <p:cNvSpPr txBox="1">
                <a:spLocks noChangeArrowheads="1"/>
              </p:cNvSpPr>
              <p:nvPr/>
            </p:nvSpPr>
            <p:spPr bwMode="auto">
              <a:xfrm>
                <a:off x="5400" y="2064"/>
                <a:ext cx="108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sp>
            <p:nvSpPr>
              <p:cNvPr id="17463" name="Text Box 57"/>
              <p:cNvSpPr txBox="1">
                <a:spLocks noChangeArrowheads="1"/>
              </p:cNvSpPr>
              <p:nvPr/>
            </p:nvSpPr>
            <p:spPr bwMode="auto">
              <a:xfrm>
                <a:off x="5400" y="2532"/>
                <a:ext cx="108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a:solidFill>
                      <a:srgbClr val="660066"/>
                    </a:solidFill>
                    <a:latin typeface="华文新魏" charset="0"/>
                    <a:ea typeface="华文新魏" charset="0"/>
                    <a:cs typeface="华文新魏" charset="0"/>
                  </a:rPr>
                  <a:t>union</a:t>
                </a:r>
              </a:p>
            </p:txBody>
          </p:sp>
          <p:sp>
            <p:nvSpPr>
              <p:cNvPr id="17464" name="Text Box 58"/>
              <p:cNvSpPr txBox="1">
                <a:spLocks noChangeArrowheads="1"/>
              </p:cNvSpPr>
              <p:nvPr/>
            </p:nvSpPr>
            <p:spPr bwMode="auto">
              <a:xfrm>
                <a:off x="5400" y="3000"/>
                <a:ext cx="108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i_op</a:t>
                </a:r>
              </a:p>
            </p:txBody>
          </p:sp>
        </p:grpSp>
        <p:sp>
          <p:nvSpPr>
            <p:cNvPr id="17440" name="Text Box 59"/>
            <p:cNvSpPr txBox="1">
              <a:spLocks noChangeArrowheads="1"/>
            </p:cNvSpPr>
            <p:nvPr/>
          </p:nvSpPr>
          <p:spPr bwMode="auto">
            <a:xfrm>
              <a:off x="6992862" y="3561851"/>
              <a:ext cx="951819" cy="2498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660066"/>
                  </a:solidFill>
                  <a:latin typeface="华文新魏" charset="0"/>
                  <a:ea typeface="华文新魏" charset="0"/>
                  <a:cs typeface="华文新魏" charset="0"/>
                </a:rPr>
                <a:t> inode</a:t>
              </a:r>
            </a:p>
          </p:txBody>
        </p:sp>
        <p:sp>
          <p:nvSpPr>
            <p:cNvPr id="17441" name="Line 60"/>
            <p:cNvSpPr>
              <a:spLocks noChangeShapeType="1"/>
            </p:cNvSpPr>
            <p:nvPr/>
          </p:nvSpPr>
          <p:spPr bwMode="auto">
            <a:xfrm flipV="1">
              <a:off x="6496333" y="3880857"/>
              <a:ext cx="519624" cy="6340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2" name="Line 61"/>
            <p:cNvSpPr>
              <a:spLocks noChangeShapeType="1"/>
            </p:cNvSpPr>
            <p:nvPr/>
          </p:nvSpPr>
          <p:spPr bwMode="auto">
            <a:xfrm flipV="1">
              <a:off x="4935811" y="5466586"/>
              <a:ext cx="517974" cy="74036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3" name="Line 62"/>
            <p:cNvSpPr>
              <a:spLocks noChangeShapeType="1"/>
            </p:cNvSpPr>
            <p:nvPr/>
          </p:nvSpPr>
          <p:spPr bwMode="auto">
            <a:xfrm flipV="1">
              <a:off x="4935811" y="4090870"/>
              <a:ext cx="517974" cy="179972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4" name="Line 63"/>
            <p:cNvSpPr>
              <a:spLocks noChangeShapeType="1"/>
            </p:cNvSpPr>
            <p:nvPr/>
          </p:nvSpPr>
          <p:spPr bwMode="auto">
            <a:xfrm flipV="1">
              <a:off x="3200432" y="4198535"/>
              <a:ext cx="692832" cy="6340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5" name="Line 64"/>
            <p:cNvSpPr>
              <a:spLocks noChangeShapeType="1"/>
            </p:cNvSpPr>
            <p:nvPr/>
          </p:nvSpPr>
          <p:spPr bwMode="auto">
            <a:xfrm>
              <a:off x="3200432" y="2716484"/>
              <a:ext cx="692832" cy="21134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6" name="Line 65"/>
            <p:cNvSpPr>
              <a:spLocks noChangeShapeType="1"/>
            </p:cNvSpPr>
            <p:nvPr/>
          </p:nvSpPr>
          <p:spPr bwMode="auto">
            <a:xfrm flipV="1">
              <a:off x="3200432" y="1658445"/>
              <a:ext cx="692832" cy="84536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47" name="Line 66"/>
            <p:cNvSpPr>
              <a:spLocks noChangeShapeType="1"/>
            </p:cNvSpPr>
            <p:nvPr/>
          </p:nvSpPr>
          <p:spPr bwMode="auto">
            <a:xfrm>
              <a:off x="1638260" y="3561851"/>
              <a:ext cx="519624" cy="10766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0000FF"/>
                </a:solidFill>
              </a:endParaRPr>
            </a:p>
          </p:txBody>
        </p:sp>
        <p:sp>
          <p:nvSpPr>
            <p:cNvPr id="17448" name="Line 67"/>
            <p:cNvSpPr>
              <a:spLocks noChangeShapeType="1"/>
            </p:cNvSpPr>
            <p:nvPr/>
          </p:nvSpPr>
          <p:spPr bwMode="auto">
            <a:xfrm flipV="1">
              <a:off x="1638260" y="1658445"/>
              <a:ext cx="519624" cy="169339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0000FF"/>
                </a:solidFill>
              </a:endParaRPr>
            </a:p>
          </p:txBody>
        </p:sp>
        <p:grpSp>
          <p:nvGrpSpPr>
            <p:cNvPr id="17449" name="Group 70"/>
            <p:cNvGrpSpPr>
              <a:grpSpLocks/>
            </p:cNvGrpSpPr>
            <p:nvPr/>
          </p:nvGrpSpPr>
          <p:grpSpPr bwMode="auto">
            <a:xfrm>
              <a:off x="3891614" y="1658445"/>
              <a:ext cx="1044197" cy="953032"/>
              <a:chOff x="5400" y="2064"/>
              <a:chExt cx="1080" cy="1404"/>
            </a:xfrm>
          </p:grpSpPr>
          <p:sp>
            <p:nvSpPr>
              <p:cNvPr id="17459" name="Text Box 71"/>
              <p:cNvSpPr txBox="1">
                <a:spLocks noChangeArrowheads="1"/>
              </p:cNvSpPr>
              <p:nvPr/>
            </p:nvSpPr>
            <p:spPr bwMode="auto">
              <a:xfrm>
                <a:off x="5400" y="2064"/>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dirty="0">
                  <a:solidFill>
                    <a:srgbClr val="660066"/>
                  </a:solidFill>
                  <a:latin typeface="华文新魏" charset="0"/>
                  <a:ea typeface="华文新魏" charset="0"/>
                  <a:cs typeface="华文新魏" charset="0"/>
                </a:endParaRPr>
              </a:p>
            </p:txBody>
          </p:sp>
          <p:sp>
            <p:nvSpPr>
              <p:cNvPr id="17460" name="Text Box 72"/>
              <p:cNvSpPr txBox="1">
                <a:spLocks noChangeArrowheads="1"/>
              </p:cNvSpPr>
              <p:nvPr/>
            </p:nvSpPr>
            <p:spPr bwMode="auto">
              <a:xfrm>
                <a:off x="5400" y="2532"/>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latin typeface="华文新魏" charset="0"/>
                    <a:ea typeface="华文新魏" charset="0"/>
                    <a:cs typeface="华文新魏" charset="0"/>
                  </a:rPr>
                  <a:t>d_inode</a:t>
                </a:r>
              </a:p>
            </p:txBody>
          </p:sp>
          <p:sp>
            <p:nvSpPr>
              <p:cNvPr id="17461" name="Text Box 73"/>
              <p:cNvSpPr txBox="1">
                <a:spLocks noChangeArrowheads="1"/>
              </p:cNvSpPr>
              <p:nvPr/>
            </p:nvSpPr>
            <p:spPr bwMode="auto">
              <a:xfrm>
                <a:off x="5400" y="3000"/>
                <a:ext cx="108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600" b="1">
                  <a:solidFill>
                    <a:srgbClr val="660066"/>
                  </a:solidFill>
                  <a:latin typeface="华文新魏" charset="0"/>
                  <a:ea typeface="华文新魏" charset="0"/>
                  <a:cs typeface="华文新魏" charset="0"/>
                </a:endParaRPr>
              </a:p>
            </p:txBody>
          </p:sp>
        </p:grpSp>
        <p:sp>
          <p:nvSpPr>
            <p:cNvPr id="17451" name="AutoShape 75"/>
            <p:cNvSpPr>
              <a:spLocks noChangeArrowheads="1"/>
            </p:cNvSpPr>
            <p:nvPr/>
          </p:nvSpPr>
          <p:spPr bwMode="auto">
            <a:xfrm>
              <a:off x="5109019" y="1658445"/>
              <a:ext cx="1735379" cy="316348"/>
            </a:xfrm>
            <a:prstGeom prst="wedgeRectCallout">
              <a:avLst>
                <a:gd name="adj1" fmla="val -64778"/>
                <a:gd name="adj2" fmla="val 105343"/>
              </a:avLst>
            </a:prstGeom>
            <a:noFill/>
            <a:ln w="9525">
              <a:solidFill>
                <a:srgbClr val="000000"/>
              </a:solidFill>
              <a:miter lim="800000"/>
              <a:headEnd/>
              <a:tailEnd/>
            </a:ln>
          </p:spPr>
          <p:txBody>
            <a:bodyPr anchor="ctr" anchorCtr="1"/>
            <a:lstStyle/>
            <a:p>
              <a:pPr algn="just"/>
              <a:r>
                <a:rPr lang="zh-CN" altLang="en-US" sz="1600" b="1" dirty="0">
                  <a:solidFill>
                    <a:srgbClr val="660066"/>
                  </a:solidFill>
                  <a:latin typeface="华文新魏" charset="0"/>
                  <a:ea typeface="华文新魏" charset="0"/>
                  <a:cs typeface="华文新魏" charset="0"/>
                </a:rPr>
                <a:t>根目录</a:t>
              </a:r>
              <a:r>
                <a:rPr lang="en-US" altLang="zh-CN" sz="1600" b="1" dirty="0">
                  <a:solidFill>
                    <a:srgbClr val="660066"/>
                  </a:solidFill>
                  <a:latin typeface="华文新魏" charset="0"/>
                  <a:ea typeface="华文新魏" charset="0"/>
                  <a:cs typeface="华文新魏" charset="0"/>
                </a:rPr>
                <a:t>inode</a:t>
              </a:r>
            </a:p>
          </p:txBody>
        </p:sp>
        <p:sp>
          <p:nvSpPr>
            <p:cNvPr id="17452" name="AutoShape 76"/>
            <p:cNvSpPr>
              <a:spLocks noChangeArrowheads="1"/>
            </p:cNvSpPr>
            <p:nvPr/>
          </p:nvSpPr>
          <p:spPr bwMode="auto">
            <a:xfrm>
              <a:off x="5109019" y="2927825"/>
              <a:ext cx="1906938" cy="317677"/>
            </a:xfrm>
            <a:prstGeom prst="wedgeRectCallout">
              <a:avLst>
                <a:gd name="adj1" fmla="val -63435"/>
                <a:gd name="adj2" fmla="val 105343"/>
              </a:avLst>
            </a:prstGeom>
            <a:noFill/>
            <a:ln w="9525">
              <a:solidFill>
                <a:srgbClr val="000000"/>
              </a:solidFill>
              <a:miter lim="800000"/>
              <a:headEnd/>
              <a:tailEnd/>
            </a:ln>
          </p:spPr>
          <p:txBody>
            <a:bodyPr anchor="ctr" anchorCtr="1"/>
            <a:lstStyle/>
            <a:p>
              <a:pPr algn="just"/>
              <a:r>
                <a:rPr lang="zh-CN" altLang="en-US" sz="1600" b="1" dirty="0">
                  <a:solidFill>
                    <a:srgbClr val="660066"/>
                  </a:solidFill>
                  <a:latin typeface="华文新魏" charset="0"/>
                  <a:ea typeface="华文新魏" charset="0"/>
                  <a:cs typeface="华文新魏" charset="0"/>
                </a:rPr>
                <a:t>当前目录</a:t>
              </a:r>
              <a:r>
                <a:rPr lang="en-US" altLang="zh-CN" sz="1600" b="1" dirty="0">
                  <a:solidFill>
                    <a:srgbClr val="660066"/>
                  </a:solidFill>
                  <a:latin typeface="华文新魏" charset="0"/>
                  <a:ea typeface="华文新魏" charset="0"/>
                  <a:cs typeface="华文新魏" charset="0"/>
                </a:rPr>
                <a:t>inode</a:t>
              </a:r>
            </a:p>
          </p:txBody>
        </p:sp>
        <p:sp>
          <p:nvSpPr>
            <p:cNvPr id="17453" name="Text Box 77"/>
            <p:cNvSpPr txBox="1">
              <a:spLocks noChangeArrowheads="1"/>
            </p:cNvSpPr>
            <p:nvPr/>
          </p:nvSpPr>
          <p:spPr bwMode="auto">
            <a:xfrm>
              <a:off x="1110388" y="6055419"/>
              <a:ext cx="1471443" cy="259193"/>
            </a:xfrm>
            <a:prstGeom prst="rect">
              <a:avLst/>
            </a:prstGeom>
            <a:solidFill>
              <a:srgbClr val="FF9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b="1">
                  <a:solidFill>
                    <a:srgbClr val="FF0000"/>
                  </a:solidFill>
                  <a:latin typeface="华文新魏" charset="0"/>
                  <a:ea typeface="华文新魏" charset="0"/>
                  <a:cs typeface="华文新魏" charset="0"/>
                </a:rPr>
                <a:t>用户空间</a:t>
              </a:r>
            </a:p>
          </p:txBody>
        </p:sp>
        <p:sp>
          <p:nvSpPr>
            <p:cNvPr id="17454" name="Text Box 78"/>
            <p:cNvSpPr txBox="1">
              <a:spLocks noChangeArrowheads="1"/>
            </p:cNvSpPr>
            <p:nvPr/>
          </p:nvSpPr>
          <p:spPr bwMode="auto">
            <a:xfrm>
              <a:off x="6916981" y="5949083"/>
              <a:ext cx="1471443" cy="36021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b="1" dirty="0">
                  <a:solidFill>
                    <a:srgbClr val="FF0000"/>
                  </a:solidFill>
                  <a:latin typeface="华文新魏" charset="0"/>
                  <a:ea typeface="华文新魏" charset="0"/>
                  <a:cs typeface="华文新魏" charset="0"/>
                </a:rPr>
                <a:t>核心空间</a:t>
              </a:r>
            </a:p>
          </p:txBody>
        </p:sp>
        <p:sp>
          <p:nvSpPr>
            <p:cNvPr id="17456" name="Line 80"/>
            <p:cNvSpPr>
              <a:spLocks noChangeShapeType="1"/>
            </p:cNvSpPr>
            <p:nvPr/>
          </p:nvSpPr>
          <p:spPr bwMode="auto">
            <a:xfrm>
              <a:off x="3599635" y="1445774"/>
              <a:ext cx="0" cy="507885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nchor="ctr" anchorCtr="1"/>
            <a:lstStyle/>
            <a:p>
              <a:endParaRPr lang="zh-CN" altLang="en-US" sz="1600" b="1">
                <a:solidFill>
                  <a:srgbClr val="660066"/>
                </a:solidFill>
              </a:endParaRPr>
            </a:p>
          </p:txBody>
        </p:sp>
        <p:sp>
          <p:nvSpPr>
            <p:cNvPr id="17457" name="AutoShape 81"/>
            <p:cNvSpPr>
              <a:spLocks noChangeArrowheads="1"/>
            </p:cNvSpPr>
            <p:nvPr/>
          </p:nvSpPr>
          <p:spPr bwMode="auto">
            <a:xfrm>
              <a:off x="612209" y="4727554"/>
              <a:ext cx="1327928" cy="316348"/>
            </a:xfrm>
            <a:prstGeom prst="wedgeRectCallout">
              <a:avLst>
                <a:gd name="adj1" fmla="val 56528"/>
                <a:gd name="adj2" fmla="val 92523"/>
              </a:avLst>
            </a:prstGeom>
            <a:noFill/>
            <a:ln w="9525">
              <a:solidFill>
                <a:srgbClr val="000000"/>
              </a:solidFill>
              <a:miter lim="800000"/>
              <a:headEnd/>
              <a:tailEnd/>
            </a:ln>
          </p:spPr>
          <p:txBody>
            <a:bodyPr anchor="ctr" anchorCtr="1"/>
            <a:lstStyle/>
            <a:p>
              <a:pPr algn="just"/>
              <a:r>
                <a:rPr lang="zh-CN" altLang="en-US" sz="1600" b="1" dirty="0">
                  <a:solidFill>
                    <a:srgbClr val="FF0000"/>
                  </a:solidFill>
                  <a:latin typeface="华文新魏" charset="0"/>
                  <a:ea typeface="华文新魏" charset="0"/>
                  <a:cs typeface="华文新魏" charset="0"/>
                </a:rPr>
                <a:t>文件描述符</a:t>
              </a:r>
            </a:p>
          </p:txBody>
        </p:sp>
        <p:sp>
          <p:nvSpPr>
            <p:cNvPr id="17458" name="AutoShape 82"/>
            <p:cNvSpPr>
              <a:spLocks noChangeArrowheads="1"/>
            </p:cNvSpPr>
            <p:nvPr/>
          </p:nvSpPr>
          <p:spPr bwMode="auto">
            <a:xfrm>
              <a:off x="6916981" y="5148908"/>
              <a:ext cx="1327928" cy="317677"/>
            </a:xfrm>
            <a:prstGeom prst="wedgeRectCallout">
              <a:avLst>
                <a:gd name="adj1" fmla="val 15903"/>
                <a:gd name="adj2" fmla="val -147861"/>
              </a:avLst>
            </a:prstGeom>
            <a:noFill/>
            <a:ln w="9525">
              <a:solidFill>
                <a:srgbClr val="000000"/>
              </a:solidFill>
              <a:miter lim="800000"/>
              <a:headEnd/>
              <a:tailEnd/>
            </a:ln>
          </p:spPr>
          <p:txBody>
            <a:bodyPr anchor="ctr" anchorCtr="1"/>
            <a:lstStyle/>
            <a:p>
              <a:pPr algn="just"/>
              <a:r>
                <a:rPr lang="zh-CN" altLang="en-US" sz="1600" b="1" dirty="0">
                  <a:solidFill>
                    <a:srgbClr val="660066"/>
                  </a:solidFill>
                  <a:latin typeface="华文新魏" charset="0"/>
                  <a:ea typeface="华文新魏" charset="0"/>
                  <a:cs typeface="华文新魏" charset="0"/>
                </a:rPr>
                <a:t>文件</a:t>
              </a:r>
              <a:r>
                <a:rPr lang="en-US" altLang="zh-CN" sz="1600" b="1" dirty="0">
                  <a:solidFill>
                    <a:srgbClr val="660066"/>
                  </a:solidFill>
                  <a:latin typeface="华文新魏" charset="0"/>
                  <a:ea typeface="华文新魏" charset="0"/>
                  <a:cs typeface="华文新魏" charset="0"/>
                </a:rPr>
                <a:t>inode</a:t>
              </a:r>
            </a:p>
          </p:txBody>
        </p:sp>
      </p:grpSp>
      <p:sp>
        <p:nvSpPr>
          <p:cNvPr id="3" name="标题 2"/>
          <p:cNvSpPr>
            <a:spLocks noGrp="1"/>
          </p:cNvSpPr>
          <p:nvPr>
            <p:ph type="title"/>
          </p:nvPr>
        </p:nvSpPr>
        <p:spPr/>
        <p:txBody>
          <a:bodyPr/>
          <a:lstStyle/>
          <a:p>
            <a:r>
              <a:rPr kumimoji="1" lang="en-US" altLang="zh-CN" dirty="0"/>
              <a:t>Linux</a:t>
            </a:r>
            <a:r>
              <a:rPr kumimoji="1" lang="zh-CN" altLang="zh-CN" dirty="0"/>
              <a:t>文件系统逻辑结构 </a:t>
            </a:r>
            <a:endParaRPr kumimoji="1" lang="zh-CN" altLang="en-US" dirty="0"/>
          </a:p>
        </p:txBody>
      </p:sp>
      <p:sp>
        <p:nvSpPr>
          <p:cNvPr id="7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137</a:t>
            </a:fld>
            <a:endParaRPr lang="en-US" altLang="zh-CN" dirty="0"/>
          </a:p>
        </p:txBody>
      </p:sp>
    </p:spTree>
    <p:extLst>
      <p:ext uri="{BB962C8B-B14F-4D97-AF65-F5344CB8AC3E}">
        <p14:creationId xmlns:p14="http://schemas.microsoft.com/office/powerpoint/2010/main" val="2406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中的文件共享实现机制</a:t>
            </a:r>
          </a:p>
        </p:txBody>
      </p:sp>
      <p:sp>
        <p:nvSpPr>
          <p:cNvPr id="3" name="内容占位符 2"/>
          <p:cNvSpPr>
            <a:spLocks noGrp="1"/>
          </p:cNvSpPr>
          <p:nvPr>
            <p:ph idx="1"/>
          </p:nvPr>
        </p:nvSpPr>
        <p:spPr/>
        <p:txBody>
          <a:bodyPr/>
          <a:lstStyle/>
          <a:p>
            <a:r>
              <a:rPr lang="zh-CN" altLang="en-US" dirty="0">
                <a:latin typeface="华文新魏"/>
                <a:cs typeface="华文新魏"/>
              </a:rPr>
              <a:t>基于</a:t>
            </a:r>
            <a:r>
              <a:rPr lang="en-US" altLang="zh-CN" dirty="0" err="1">
                <a:solidFill>
                  <a:srgbClr val="0000FF"/>
                </a:solidFill>
                <a:latin typeface="华文新魏"/>
                <a:cs typeface="华文新魏"/>
              </a:rPr>
              <a:t>fs_struct</a:t>
            </a:r>
            <a:r>
              <a:rPr lang="zh-CN" altLang="zh-CN" dirty="0">
                <a:latin typeface="华文新魏"/>
                <a:cs typeface="华文新魏"/>
              </a:rPr>
              <a:t>、</a:t>
            </a:r>
            <a:r>
              <a:rPr lang="en-US" altLang="zh-CN" dirty="0" err="1">
                <a:solidFill>
                  <a:srgbClr val="0000FF"/>
                </a:solidFill>
                <a:latin typeface="华文新魏"/>
                <a:cs typeface="华文新魏"/>
              </a:rPr>
              <a:t>file_struct</a:t>
            </a:r>
            <a:r>
              <a:rPr lang="zh-CN" altLang="zh-CN" dirty="0">
                <a:latin typeface="华文新魏"/>
                <a:cs typeface="华文新魏"/>
              </a:rPr>
              <a:t>和</a:t>
            </a:r>
            <a:r>
              <a:rPr lang="en-US" altLang="zh-CN" dirty="0" err="1">
                <a:solidFill>
                  <a:srgbClr val="0000FF"/>
                </a:solidFill>
                <a:latin typeface="华文新魏"/>
                <a:cs typeface="华文新魏"/>
              </a:rPr>
              <a:t>files_struct</a:t>
            </a:r>
            <a:r>
              <a:rPr lang="zh-CN" altLang="zh-CN" dirty="0">
                <a:latin typeface="华文新魏"/>
                <a:cs typeface="华文新魏"/>
              </a:rPr>
              <a:t>结构，可通过两种途径共享文件</a:t>
            </a:r>
            <a:endParaRPr lang="en-US" altLang="zh-CN" dirty="0">
              <a:latin typeface="华文新魏"/>
              <a:cs typeface="华文新魏"/>
            </a:endParaRPr>
          </a:p>
          <a:p>
            <a:pPr lvl="1"/>
            <a:r>
              <a:rPr lang="zh-CN" altLang="en-US" dirty="0">
                <a:solidFill>
                  <a:srgbClr val="0000FF"/>
                </a:solidFill>
              </a:rPr>
              <a:t>途径</a:t>
            </a:r>
            <a:r>
              <a:rPr lang="en-US" altLang="zh-CN" dirty="0">
                <a:solidFill>
                  <a:srgbClr val="0000FF"/>
                </a:solidFill>
              </a:rPr>
              <a:t>1</a:t>
            </a:r>
            <a:r>
              <a:rPr lang="zh-CN" altLang="en-US" dirty="0"/>
              <a:t>：</a:t>
            </a:r>
            <a:r>
              <a:rPr lang="zh-CN" altLang="zh-CN" dirty="0"/>
              <a:t>多个进程</a:t>
            </a:r>
            <a:r>
              <a:rPr lang="zh-CN" altLang="zh-CN" dirty="0">
                <a:solidFill>
                  <a:srgbClr val="FF0000"/>
                </a:solidFill>
              </a:rPr>
              <a:t>共享同一个</a:t>
            </a:r>
            <a:r>
              <a:rPr lang="en-US" altLang="zh-CN" dirty="0">
                <a:solidFill>
                  <a:srgbClr val="FF0000"/>
                </a:solidFill>
              </a:rPr>
              <a:t>file</a:t>
            </a:r>
            <a:r>
              <a:rPr lang="zh-CN" altLang="zh-CN" dirty="0">
                <a:solidFill>
                  <a:srgbClr val="FF0000"/>
                </a:solidFill>
              </a:rPr>
              <a:t>结构</a:t>
            </a:r>
            <a:r>
              <a:rPr lang="zh-CN" altLang="zh-CN" dirty="0"/>
              <a:t>，</a:t>
            </a:r>
            <a:r>
              <a:rPr lang="en-US" altLang="zh-CN" dirty="0"/>
              <a:t>file</a:t>
            </a:r>
            <a:r>
              <a:rPr lang="zh-CN" altLang="zh-CN" dirty="0"/>
              <a:t>唯一对应于一个文件</a:t>
            </a:r>
            <a:endParaRPr lang="en-US" altLang="zh-CN" dirty="0"/>
          </a:p>
          <a:p>
            <a:pPr lvl="2"/>
            <a:r>
              <a:rPr lang="zh-CN" altLang="zh-CN" dirty="0">
                <a:latin typeface="华文新魏"/>
                <a:ea typeface="华文新魏"/>
                <a:cs typeface="华文新魏"/>
              </a:rPr>
              <a:t>在父子进程间发生，当调用</a:t>
            </a:r>
            <a:r>
              <a:rPr lang="en-US" altLang="zh-CN" dirty="0">
                <a:latin typeface="华文新魏"/>
                <a:ea typeface="华文新魏"/>
                <a:cs typeface="华文新魏"/>
              </a:rPr>
              <a:t>fork()</a:t>
            </a:r>
            <a:r>
              <a:rPr lang="zh-CN" altLang="zh-CN" dirty="0">
                <a:latin typeface="华文新魏"/>
                <a:ea typeface="华文新魏"/>
                <a:cs typeface="华文新魏"/>
              </a:rPr>
              <a:t>生成一个子进程时，</a:t>
            </a:r>
            <a:r>
              <a:rPr lang="zh-CN" altLang="zh-CN" dirty="0">
                <a:solidFill>
                  <a:srgbClr val="FF0000"/>
                </a:solidFill>
                <a:latin typeface="华文新魏"/>
                <a:ea typeface="华文新魏"/>
                <a:cs typeface="华文新魏"/>
              </a:rPr>
              <a:t>子进程复制父进程的文件描述符</a:t>
            </a:r>
            <a:r>
              <a:rPr lang="zh-CN" altLang="zh-CN" dirty="0">
                <a:latin typeface="华文新魏"/>
                <a:ea typeface="华文新魏"/>
                <a:cs typeface="华文新魏"/>
              </a:rPr>
              <a:t>，两者有相同的用户打开文件表，都有项指向同一个</a:t>
            </a:r>
            <a:r>
              <a:rPr lang="en-US" altLang="zh-CN" dirty="0">
                <a:latin typeface="华文新魏"/>
                <a:ea typeface="华文新魏"/>
                <a:cs typeface="华文新魏"/>
              </a:rPr>
              <a:t>file</a:t>
            </a:r>
            <a:r>
              <a:rPr lang="zh-CN" altLang="zh-CN" dirty="0">
                <a:latin typeface="华文新魏"/>
                <a:ea typeface="华文新魏"/>
                <a:cs typeface="华文新魏"/>
              </a:rPr>
              <a:t>结构</a:t>
            </a:r>
            <a:endParaRPr lang="en-US" altLang="zh-CN" dirty="0">
              <a:latin typeface="华文新魏"/>
              <a:ea typeface="华文新魏"/>
              <a:cs typeface="华文新魏"/>
            </a:endParaRPr>
          </a:p>
          <a:p>
            <a:pPr lvl="1"/>
            <a:r>
              <a:rPr lang="zh-CN" altLang="en-US" dirty="0">
                <a:solidFill>
                  <a:srgbClr val="0000FF"/>
                </a:solidFill>
              </a:rPr>
              <a:t>途径</a:t>
            </a:r>
            <a:r>
              <a:rPr lang="en-US" altLang="zh-CN" dirty="0">
                <a:solidFill>
                  <a:srgbClr val="0000FF"/>
                </a:solidFill>
              </a:rPr>
              <a:t>2</a:t>
            </a:r>
            <a:r>
              <a:rPr lang="zh-CN" altLang="en-US" dirty="0"/>
              <a:t>：</a:t>
            </a:r>
            <a:r>
              <a:rPr lang="zh-CN" altLang="zh-CN" dirty="0"/>
              <a:t>多个进程的</a:t>
            </a:r>
            <a:r>
              <a:rPr lang="en-US" altLang="zh-CN" dirty="0"/>
              <a:t>file</a:t>
            </a:r>
            <a:r>
              <a:rPr lang="zh-CN" altLang="zh-CN" dirty="0"/>
              <a:t>结构</a:t>
            </a:r>
            <a:r>
              <a:rPr lang="zh-CN" altLang="zh-CN" dirty="0">
                <a:solidFill>
                  <a:srgbClr val="FF0000"/>
                </a:solidFill>
              </a:rPr>
              <a:t>共享一个</a:t>
            </a:r>
            <a:r>
              <a:rPr lang="en-US" altLang="zh-CN" dirty="0" err="1">
                <a:solidFill>
                  <a:srgbClr val="FF0000"/>
                </a:solidFill>
              </a:rPr>
              <a:t>inode</a:t>
            </a:r>
            <a:r>
              <a:rPr lang="zh-CN" altLang="zh-CN" dirty="0"/>
              <a:t>，</a:t>
            </a:r>
            <a:r>
              <a:rPr lang="en-US" altLang="zh-CN" dirty="0" err="1"/>
              <a:t>inode</a:t>
            </a:r>
            <a:r>
              <a:rPr lang="zh-CN" altLang="zh-CN" dirty="0"/>
              <a:t>唯一对应于一个文件</a:t>
            </a:r>
            <a:endParaRPr lang="en-US" altLang="zh-CN" dirty="0"/>
          </a:p>
          <a:p>
            <a:pPr lvl="2"/>
            <a:r>
              <a:rPr lang="zh-CN" altLang="zh-CN" dirty="0">
                <a:solidFill>
                  <a:srgbClr val="FF0000"/>
                </a:solidFill>
                <a:latin typeface="华文新魏"/>
                <a:ea typeface="华文新魏"/>
                <a:cs typeface="华文新魏"/>
              </a:rPr>
              <a:t>通过文件的</a:t>
            </a:r>
            <a:r>
              <a:rPr lang="en-US" altLang="zh-CN" dirty="0">
                <a:solidFill>
                  <a:srgbClr val="FF0000"/>
                </a:solidFill>
                <a:latin typeface="华文新魏"/>
                <a:ea typeface="华文新魏"/>
                <a:cs typeface="华文新魏"/>
              </a:rPr>
              <a:t>link</a:t>
            </a:r>
            <a:r>
              <a:rPr lang="zh-CN" altLang="zh-CN" dirty="0">
                <a:solidFill>
                  <a:srgbClr val="FF0000"/>
                </a:solidFill>
                <a:latin typeface="华文新魏"/>
                <a:ea typeface="华文新魏"/>
                <a:cs typeface="华文新魏"/>
              </a:rPr>
              <a:t>机制实现</a:t>
            </a:r>
            <a:endParaRPr lang="en-US" altLang="zh-CN" dirty="0">
              <a:latin typeface="华文新魏"/>
              <a:ea typeface="华文新魏"/>
              <a:cs typeface="华文新魏"/>
            </a:endParaRPr>
          </a:p>
          <a:p>
            <a:pPr lvl="2"/>
            <a:r>
              <a:rPr lang="zh-CN" altLang="zh-CN" dirty="0">
                <a:latin typeface="华文新魏"/>
                <a:ea typeface="华文新魏"/>
                <a:cs typeface="华文新魏"/>
              </a:rPr>
              <a:t>两个独立进程打开同一文件也属于这种共享</a:t>
            </a:r>
            <a:endParaRPr lang="en-US" altLang="zh-CN" dirty="0">
              <a:latin typeface="华文新魏"/>
              <a:ea typeface="华文新魏"/>
              <a:cs typeface="华文新魏"/>
            </a:endParaRPr>
          </a:p>
          <a:p>
            <a:pPr lvl="3"/>
            <a:r>
              <a:rPr lang="zh-CN" altLang="zh-CN" dirty="0">
                <a:latin typeface="华文新魏"/>
                <a:ea typeface="华文新魏"/>
                <a:cs typeface="华文新魏"/>
              </a:rPr>
              <a:t>系统中专门设计文件锁，解决两个进程同时读写文件时出现的互斥问题</a:t>
            </a:r>
            <a:endParaRPr kumimoji="1" lang="zh-CN" altLang="en-US" dirty="0">
              <a:solidFill>
                <a:srgbClr val="008000"/>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138</a:t>
            </a:fld>
            <a:endParaRPr lang="en-US" altLang="zh-CN" dirty="0"/>
          </a:p>
        </p:txBody>
      </p:sp>
    </p:spTree>
    <p:extLst>
      <p:ext uri="{BB962C8B-B14F-4D97-AF65-F5344CB8AC3E}">
        <p14:creationId xmlns:p14="http://schemas.microsoft.com/office/powerpoint/2010/main" val="243145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0"/>
          <p:cNvSpPr txBox="1">
            <a:spLocks noChangeArrowheads="1"/>
          </p:cNvSpPr>
          <p:nvPr/>
        </p:nvSpPr>
        <p:spPr bwMode="auto">
          <a:xfrm>
            <a:off x="2229718" y="4113959"/>
            <a:ext cx="584200" cy="525261"/>
          </a:xfrm>
          <a:prstGeom prst="rect">
            <a:avLst/>
          </a:prstGeom>
          <a:solidFill>
            <a:schemeClr val="bg1"/>
          </a:solid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solidFill>
                  <a:srgbClr val="FF0000"/>
                </a:solidFill>
                <a:latin typeface="华文新魏" charset="0"/>
                <a:ea typeface="华文新魏" charset="0"/>
                <a:cs typeface="华文新魏" charset="0"/>
              </a:rPr>
              <a:t>内存</a:t>
            </a:r>
            <a:endParaRPr lang="zh-CN" altLang="en-US" sz="1600" b="1" dirty="0">
              <a:solidFill>
                <a:srgbClr val="FF0000"/>
              </a:solidFill>
              <a:latin typeface="华文新魏" charset="0"/>
              <a:ea typeface="华文新魏" charset="0"/>
              <a:cs typeface="华文新魏" charset="0"/>
            </a:endParaRPr>
          </a:p>
        </p:txBody>
      </p:sp>
      <p:grpSp>
        <p:nvGrpSpPr>
          <p:cNvPr id="5124" name="Group 15"/>
          <p:cNvGrpSpPr>
            <a:grpSpLocks/>
          </p:cNvGrpSpPr>
          <p:nvPr/>
        </p:nvGrpSpPr>
        <p:grpSpPr bwMode="auto">
          <a:xfrm>
            <a:off x="5599574" y="1771379"/>
            <a:ext cx="1041017" cy="3025773"/>
            <a:chOff x="6635" y="4468"/>
            <a:chExt cx="1285" cy="4304"/>
          </a:xfrm>
          <a:solidFill>
            <a:srgbClr val="FFFFB0"/>
          </a:solidFill>
        </p:grpSpPr>
        <p:grpSp>
          <p:nvGrpSpPr>
            <p:cNvPr id="5186" name="Group 16"/>
            <p:cNvGrpSpPr>
              <a:grpSpLocks/>
            </p:cNvGrpSpPr>
            <p:nvPr/>
          </p:nvGrpSpPr>
          <p:grpSpPr bwMode="auto">
            <a:xfrm>
              <a:off x="6660" y="4560"/>
              <a:ext cx="1260" cy="4212"/>
              <a:chOff x="9360" y="1284"/>
              <a:chExt cx="1260" cy="2028"/>
            </a:xfrm>
            <a:grpFill/>
          </p:grpSpPr>
          <p:sp>
            <p:nvSpPr>
              <p:cNvPr id="5200" name="AutoShape 17"/>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201" name="AutoShape 18"/>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202" name="Text Box 19"/>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400" b="1">
                    <a:solidFill>
                      <a:srgbClr val="008000"/>
                    </a:solidFill>
                    <a:latin typeface="华文新魏" charset="0"/>
                    <a:ea typeface="华文新魏" charset="0"/>
                    <a:cs typeface="华文新魏" charset="0"/>
                  </a:rPr>
                  <a:t>i_number</a:t>
                </a:r>
              </a:p>
              <a:p>
                <a:pPr algn="just" eaLnBrk="1" hangingPunct="1"/>
                <a:r>
                  <a:rPr lang="en-US" altLang="zh-CN" sz="1400" b="1">
                    <a:solidFill>
                      <a:srgbClr val="008000"/>
                    </a:solidFill>
                    <a:latin typeface="华文新魏" charset="0"/>
                    <a:ea typeface="华文新魏" charset="0"/>
                    <a:cs typeface="华文新魏" charset="0"/>
                  </a:rPr>
                  <a:t>i_count</a:t>
                </a:r>
              </a:p>
            </p:txBody>
          </p:sp>
        </p:grpSp>
        <p:sp>
          <p:nvSpPr>
            <p:cNvPr id="5187" name="Line 20"/>
            <p:cNvSpPr>
              <a:spLocks noChangeShapeType="1"/>
            </p:cNvSpPr>
            <p:nvPr/>
          </p:nvSpPr>
          <p:spPr bwMode="auto">
            <a:xfrm>
              <a:off x="6660" y="5652"/>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grpSp>
          <p:nvGrpSpPr>
            <p:cNvPr id="5188" name="Group 21"/>
            <p:cNvGrpSpPr>
              <a:grpSpLocks/>
            </p:cNvGrpSpPr>
            <p:nvPr/>
          </p:nvGrpSpPr>
          <p:grpSpPr bwMode="auto">
            <a:xfrm>
              <a:off x="6635" y="4468"/>
              <a:ext cx="1285" cy="4303"/>
              <a:chOff x="9335" y="1240"/>
              <a:chExt cx="1285" cy="2072"/>
            </a:xfrm>
            <a:grpFill/>
          </p:grpSpPr>
          <p:sp>
            <p:nvSpPr>
              <p:cNvPr id="5197" name="AutoShape 22"/>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198" name="AutoShape 23"/>
              <p:cNvSpPr>
                <a:spLocks noChangeArrowheads="1"/>
              </p:cNvSpPr>
              <p:nvPr/>
            </p:nvSpPr>
            <p:spPr bwMode="auto">
              <a:xfrm flipV="1">
                <a:off x="9360" y="1240"/>
                <a:ext cx="1260" cy="1092"/>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199" name="Text Box 24"/>
              <p:cNvSpPr txBox="1">
                <a:spLocks noChangeArrowheads="1"/>
              </p:cNvSpPr>
              <p:nvPr/>
            </p:nvSpPr>
            <p:spPr bwMode="auto">
              <a:xfrm>
                <a:off x="9335" y="1488"/>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spcBef>
                    <a:spcPts val="300"/>
                  </a:spcBef>
                </a:pPr>
                <a:r>
                  <a:rPr lang="en-US" altLang="zh-CN" sz="1400" b="1" dirty="0" err="1">
                    <a:solidFill>
                      <a:srgbClr val="008000"/>
                    </a:solidFill>
                    <a:latin typeface="华文新魏" charset="0"/>
                    <a:ea typeface="华文新魏" charset="0"/>
                    <a:cs typeface="华文新魏" charset="0"/>
                  </a:rPr>
                  <a:t>i_ino</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i_count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i_data</a:t>
                </a:r>
                <a:r>
                  <a:rPr lang="en-US" altLang="zh-CN" sz="1400" b="1" dirty="0">
                    <a:solidFill>
                      <a:srgbClr val="008000"/>
                    </a:solidFill>
                    <a:latin typeface="华文新魏" charset="0"/>
                    <a:ea typeface="华文新魏" charset="0"/>
                    <a:cs typeface="华文新魏" charset="0"/>
                  </a:rPr>
                  <a:t>[15]</a:t>
                </a:r>
              </a:p>
              <a:p>
                <a:pPr eaLnBrk="1" hangingPunct="1">
                  <a:spcBef>
                    <a:spcPts val="300"/>
                  </a:spcBef>
                </a:pPr>
                <a:r>
                  <a:rPr lang="en-US" altLang="zh-CN" sz="1400" b="1" dirty="0">
                    <a:solidFill>
                      <a:srgbClr val="008000"/>
                    </a:solidFill>
                    <a:latin typeface="华文新魏" charset="0"/>
                    <a:ea typeface="华文新魏" charset="0"/>
                    <a:cs typeface="华文新魏" charset="0"/>
                  </a:rPr>
                  <a:t>  </a:t>
                </a: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FF0000"/>
                    </a:solidFill>
                    <a:latin typeface="华文新魏" charset="0"/>
                    <a:ea typeface="华文新魏" charset="0"/>
                    <a:cs typeface="华文新魏" charset="0"/>
                  </a:rPr>
                  <a:t>i_ino</a:t>
                </a:r>
                <a:endParaRPr lang="en-US" altLang="zh-CN" sz="1400" b="1" dirty="0">
                  <a:solidFill>
                    <a:srgbClr val="FF0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i_count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i_data</a:t>
                </a:r>
                <a:r>
                  <a:rPr lang="en-US" altLang="zh-CN" sz="1400" b="1" dirty="0">
                    <a:solidFill>
                      <a:srgbClr val="008000"/>
                    </a:solidFill>
                    <a:latin typeface="华文新魏" charset="0"/>
                    <a:ea typeface="华文新魏" charset="0"/>
                    <a:cs typeface="华文新魏" charset="0"/>
                  </a:rPr>
                  <a:t>[15]</a:t>
                </a:r>
              </a:p>
              <a:p>
                <a:pPr eaLnBrk="1" hangingPunct="1">
                  <a:spcBef>
                    <a:spcPts val="300"/>
                  </a:spcBef>
                </a:pPr>
                <a:endParaRPr lang="en-US" altLang="zh-CN" sz="1400" b="1" dirty="0">
                  <a:solidFill>
                    <a:srgbClr val="008000"/>
                  </a:solidFill>
                  <a:latin typeface="华文新魏" charset="0"/>
                  <a:ea typeface="华文新魏" charset="0"/>
                  <a:cs typeface="华文新魏" charset="0"/>
                </a:endParaRPr>
              </a:p>
            </p:txBody>
          </p:sp>
        </p:grpSp>
        <p:sp>
          <p:nvSpPr>
            <p:cNvPr id="5189" name="Line 25"/>
            <p:cNvSpPr>
              <a:spLocks noChangeShapeType="1"/>
            </p:cNvSpPr>
            <p:nvPr/>
          </p:nvSpPr>
          <p:spPr bwMode="auto">
            <a:xfrm>
              <a:off x="6660" y="7236"/>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0" name="Line 26"/>
            <p:cNvSpPr>
              <a:spLocks noChangeShapeType="1"/>
            </p:cNvSpPr>
            <p:nvPr/>
          </p:nvSpPr>
          <p:spPr bwMode="auto">
            <a:xfrm>
              <a:off x="6660" y="5785"/>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1" name="Line 27"/>
            <p:cNvSpPr>
              <a:spLocks noChangeShapeType="1"/>
            </p:cNvSpPr>
            <p:nvPr/>
          </p:nvSpPr>
          <p:spPr bwMode="auto">
            <a:xfrm>
              <a:off x="6660" y="607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2" name="Line 28"/>
            <p:cNvSpPr>
              <a:spLocks noChangeShapeType="1"/>
            </p:cNvSpPr>
            <p:nvPr/>
          </p:nvSpPr>
          <p:spPr bwMode="auto">
            <a:xfrm>
              <a:off x="6660" y="649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3" name="Line 29"/>
            <p:cNvSpPr>
              <a:spLocks noChangeShapeType="1"/>
            </p:cNvSpPr>
            <p:nvPr/>
          </p:nvSpPr>
          <p:spPr bwMode="auto">
            <a:xfrm>
              <a:off x="6660" y="6826"/>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4" name="Line 30"/>
            <p:cNvSpPr>
              <a:spLocks noChangeShapeType="1"/>
            </p:cNvSpPr>
            <p:nvPr/>
          </p:nvSpPr>
          <p:spPr bwMode="auto">
            <a:xfrm>
              <a:off x="6660" y="7591"/>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5" name="Line 31"/>
            <p:cNvSpPr>
              <a:spLocks noChangeShapeType="1"/>
            </p:cNvSpPr>
            <p:nvPr/>
          </p:nvSpPr>
          <p:spPr bwMode="auto">
            <a:xfrm>
              <a:off x="6660" y="826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6" name="Line 32"/>
            <p:cNvSpPr>
              <a:spLocks noChangeShapeType="1"/>
            </p:cNvSpPr>
            <p:nvPr/>
          </p:nvSpPr>
          <p:spPr bwMode="auto">
            <a:xfrm>
              <a:off x="6660" y="5392"/>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grpSp>
      <p:grpSp>
        <p:nvGrpSpPr>
          <p:cNvPr id="5125" name="Group 33"/>
          <p:cNvGrpSpPr>
            <a:grpSpLocks/>
          </p:cNvGrpSpPr>
          <p:nvPr/>
        </p:nvGrpSpPr>
        <p:grpSpPr bwMode="auto">
          <a:xfrm>
            <a:off x="4176786" y="1772965"/>
            <a:ext cx="1042987" cy="2952179"/>
            <a:chOff x="4292" y="4716"/>
            <a:chExt cx="1288" cy="3588"/>
          </a:xfrm>
          <a:solidFill>
            <a:srgbClr val="CBFFFE"/>
          </a:solidFill>
        </p:grpSpPr>
        <p:grpSp>
          <p:nvGrpSpPr>
            <p:cNvPr id="5176" name="Group 34"/>
            <p:cNvGrpSpPr>
              <a:grpSpLocks/>
            </p:cNvGrpSpPr>
            <p:nvPr/>
          </p:nvGrpSpPr>
          <p:grpSpPr bwMode="auto">
            <a:xfrm>
              <a:off x="4292" y="4716"/>
              <a:ext cx="1288" cy="3588"/>
              <a:chOff x="9332" y="1284"/>
              <a:chExt cx="1288" cy="2028"/>
            </a:xfrm>
            <a:grpFill/>
          </p:grpSpPr>
          <p:sp>
            <p:nvSpPr>
              <p:cNvPr id="5182" name="AutoShape 35"/>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00FF"/>
                  </a:solidFill>
                </a:endParaRPr>
              </a:p>
            </p:txBody>
          </p:sp>
          <p:sp>
            <p:nvSpPr>
              <p:cNvPr id="5183" name="AutoShape 36"/>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solidFill>
                    <a:srgbClr val="0000FF"/>
                  </a:solidFill>
                </a:endParaRPr>
              </a:p>
            </p:txBody>
          </p:sp>
          <p:sp>
            <p:nvSpPr>
              <p:cNvPr id="5184" name="Text Box 37"/>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endParaRPr lang="en-US" altLang="zh-CN" sz="1400" b="1">
                  <a:solidFill>
                    <a:srgbClr val="0000FF"/>
                  </a:solidFill>
                  <a:latin typeface="华文新魏" charset="0"/>
                  <a:ea typeface="华文新魏" charset="0"/>
                  <a:cs typeface="华文新魏" charset="0"/>
                </a:endParaRPr>
              </a:p>
              <a:p>
                <a:pPr algn="just" eaLnBrk="1" hangingPunct="1"/>
                <a:endParaRPr lang="en-US" altLang="zh-CN" sz="1400" b="1">
                  <a:solidFill>
                    <a:srgbClr val="0000FF"/>
                  </a:solidFill>
                  <a:latin typeface="华文新魏" charset="0"/>
                  <a:ea typeface="华文新魏" charset="0"/>
                  <a:cs typeface="华文新魏" charset="0"/>
                </a:endParaRPr>
              </a:p>
              <a:p>
                <a:pPr eaLnBrk="1" hangingPunct="1"/>
                <a:r>
                  <a:rPr lang="en-US" altLang="zh-CN" sz="1400" b="1">
                    <a:solidFill>
                      <a:srgbClr val="0000FF"/>
                    </a:solidFill>
                    <a:latin typeface="Calibri" charset="0"/>
                    <a:cs typeface="Times New Roman" charset="0"/>
                  </a:rPr>
                  <a:t>f_flags</a:t>
                </a:r>
                <a:endParaRPr lang="en-US" altLang="zh-CN" sz="1400" b="1">
                  <a:solidFill>
                    <a:srgbClr val="0000FF"/>
                  </a:solidFill>
                </a:endParaRPr>
              </a:p>
              <a:p>
                <a:pPr eaLnBrk="1" hangingPunct="1"/>
                <a:endParaRPr lang="en-US" altLang="zh-CN" sz="1400" b="1">
                  <a:solidFill>
                    <a:srgbClr val="0000FF"/>
                  </a:solidFill>
                  <a:latin typeface="华文新魏" charset="0"/>
                  <a:ea typeface="华文新魏" charset="0"/>
                  <a:cs typeface="华文新魏" charset="0"/>
                </a:endParaRPr>
              </a:p>
            </p:txBody>
          </p:sp>
          <p:sp>
            <p:nvSpPr>
              <p:cNvPr id="5185" name="Text Box 37"/>
              <p:cNvSpPr txBox="1">
                <a:spLocks noChangeArrowheads="1"/>
              </p:cNvSpPr>
              <p:nvPr/>
            </p:nvSpPr>
            <p:spPr bwMode="auto">
              <a:xfrm>
                <a:off x="9332" y="1581"/>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spcBef>
                    <a:spcPts val="300"/>
                  </a:spcBef>
                </a:pPr>
                <a:endParaRPr lang="en-US" altLang="zh-CN" sz="1400" b="1" dirty="0">
                  <a:solidFill>
                    <a:srgbClr val="0000FF"/>
                  </a:solidFill>
                  <a:latin typeface="华文新魏" charset="0"/>
                  <a:ea typeface="华文新魏" charset="0"/>
                  <a:cs typeface="华文新魏" charset="0"/>
                </a:endParaRPr>
              </a:p>
              <a:p>
                <a:pPr eaLnBrk="1" hangingPunct="1">
                  <a:spcBef>
                    <a:spcPts val="300"/>
                  </a:spcBef>
                </a:pPr>
                <a:r>
                  <a:rPr lang="en-US" altLang="zh-CN" sz="1400" b="1" dirty="0" err="1">
                    <a:solidFill>
                      <a:srgbClr val="0000FF"/>
                    </a:solidFill>
                    <a:latin typeface="Calibri" charset="0"/>
                    <a:cs typeface="Times New Roman" charset="0"/>
                  </a:rPr>
                  <a:t>f_flags</a:t>
                </a:r>
                <a:endParaRPr lang="en-US" altLang="zh-CN" sz="1400" b="1" dirty="0">
                  <a:solidFill>
                    <a:srgbClr val="0000FF"/>
                  </a:solidFill>
                </a:endParaRPr>
              </a:p>
              <a:p>
                <a:pPr eaLnBrk="1" hangingPunct="1">
                  <a:spcBef>
                    <a:spcPts val="300"/>
                  </a:spcBef>
                </a:pPr>
                <a:r>
                  <a:rPr lang="en-US" altLang="zh-CN" sz="1400" b="1" dirty="0" err="1">
                    <a:solidFill>
                      <a:srgbClr val="0000FF"/>
                    </a:solidFill>
                    <a:latin typeface="Calibri" charset="0"/>
                    <a:cs typeface="Times New Roman" charset="0"/>
                  </a:rPr>
                  <a:t>f_count</a:t>
                </a:r>
                <a:endParaRPr lang="en-US" altLang="zh-CN" sz="1400" b="1" dirty="0">
                  <a:solidFill>
                    <a:srgbClr val="0000FF"/>
                  </a:solidFill>
                </a:endParaRPr>
              </a:p>
              <a:p>
                <a:pPr eaLnBrk="1" hangingPunct="1">
                  <a:spcBef>
                    <a:spcPts val="300"/>
                  </a:spcBef>
                </a:pPr>
                <a:r>
                  <a:rPr lang="en-US" altLang="zh-CN" sz="1400" b="1" dirty="0">
                    <a:solidFill>
                      <a:srgbClr val="0000FF"/>
                    </a:solidFill>
                    <a:latin typeface="华文新魏" charset="0"/>
                    <a:ea typeface="华文新魏" charset="0"/>
                    <a:cs typeface="华文新魏" charset="0"/>
                  </a:rPr>
                  <a:t>…</a:t>
                </a:r>
              </a:p>
              <a:p>
                <a:pPr eaLnBrk="1" hangingPunct="1">
                  <a:spcBef>
                    <a:spcPts val="300"/>
                  </a:spcBef>
                </a:pPr>
                <a:r>
                  <a:rPr lang="en-US" altLang="zh-CN" sz="1400" b="1" dirty="0" err="1">
                    <a:solidFill>
                      <a:srgbClr val="FF0000"/>
                    </a:solidFill>
                    <a:latin typeface="华文新魏" charset="0"/>
                    <a:ea typeface="华文新魏" charset="0"/>
                    <a:cs typeface="华文新魏" charset="0"/>
                  </a:rPr>
                  <a:t>f_inode</a:t>
                </a:r>
                <a:endParaRPr lang="en-US" altLang="zh-CN" sz="1400" b="1" dirty="0">
                  <a:solidFill>
                    <a:srgbClr val="FF0000"/>
                  </a:solidFill>
                  <a:latin typeface="华文新魏" charset="0"/>
                  <a:ea typeface="华文新魏" charset="0"/>
                  <a:cs typeface="华文新魏" charset="0"/>
                </a:endParaRPr>
              </a:p>
            </p:txBody>
          </p:sp>
        </p:grpSp>
        <p:sp>
          <p:nvSpPr>
            <p:cNvPr id="5177" name="Line 38"/>
            <p:cNvSpPr>
              <a:spLocks noChangeShapeType="1"/>
            </p:cNvSpPr>
            <p:nvPr/>
          </p:nvSpPr>
          <p:spPr bwMode="auto">
            <a:xfrm>
              <a:off x="4320" y="5545"/>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78" name="Line 39"/>
            <p:cNvSpPr>
              <a:spLocks noChangeShapeType="1"/>
            </p:cNvSpPr>
            <p:nvPr/>
          </p:nvSpPr>
          <p:spPr bwMode="auto">
            <a:xfrm>
              <a:off x="4320" y="5900"/>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79" name="Line 40"/>
            <p:cNvSpPr>
              <a:spLocks noChangeShapeType="1"/>
            </p:cNvSpPr>
            <p:nvPr/>
          </p:nvSpPr>
          <p:spPr bwMode="auto">
            <a:xfrm>
              <a:off x="4320" y="620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80" name="Line 41"/>
            <p:cNvSpPr>
              <a:spLocks noChangeShapeType="1"/>
            </p:cNvSpPr>
            <p:nvPr/>
          </p:nvSpPr>
          <p:spPr bwMode="auto">
            <a:xfrm>
              <a:off x="4320" y="642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81" name="Line 42"/>
            <p:cNvSpPr>
              <a:spLocks noChangeShapeType="1"/>
            </p:cNvSpPr>
            <p:nvPr/>
          </p:nvSpPr>
          <p:spPr bwMode="auto">
            <a:xfrm>
              <a:off x="4320" y="687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grpSp>
      <p:sp>
        <p:nvSpPr>
          <p:cNvPr id="5126" name="Line 43"/>
          <p:cNvSpPr>
            <a:spLocks noChangeShapeType="1"/>
          </p:cNvSpPr>
          <p:nvPr/>
        </p:nvSpPr>
        <p:spPr bwMode="auto">
          <a:xfrm>
            <a:off x="5183261" y="3273153"/>
            <a:ext cx="436562"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27" name="Line 47"/>
          <p:cNvSpPr>
            <a:spLocks noChangeShapeType="1"/>
          </p:cNvSpPr>
          <p:nvPr/>
        </p:nvSpPr>
        <p:spPr bwMode="auto">
          <a:xfrm>
            <a:off x="2411760" y="2132856"/>
            <a:ext cx="1750738" cy="36877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grpSp>
        <p:nvGrpSpPr>
          <p:cNvPr id="5128" name="Group 11"/>
          <p:cNvGrpSpPr>
            <a:grpSpLocks/>
          </p:cNvGrpSpPr>
          <p:nvPr/>
        </p:nvGrpSpPr>
        <p:grpSpPr bwMode="auto">
          <a:xfrm>
            <a:off x="1030858" y="1268760"/>
            <a:ext cx="1368425" cy="1471613"/>
            <a:chOff x="9360" y="1284"/>
            <a:chExt cx="1260" cy="2028"/>
          </a:xfrm>
          <a:solidFill>
            <a:srgbClr val="80FF90"/>
          </a:solidFill>
        </p:grpSpPr>
        <p:sp>
          <p:nvSpPr>
            <p:cNvPr id="5173" name="AutoShape 12"/>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p>
          </p:txBody>
        </p:sp>
        <p:sp>
          <p:nvSpPr>
            <p:cNvPr id="5174" name="AutoShape 13"/>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p>
          </p:txBody>
        </p:sp>
        <p:sp>
          <p:nvSpPr>
            <p:cNvPr id="5175" name="Text Box 14"/>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endParaRPr lang="en-US" altLang="zh-CN" sz="1400" b="1" dirty="0">
                <a:solidFill>
                  <a:srgbClr val="660066"/>
                </a:solidFill>
                <a:latin typeface="华文新魏" charset="0"/>
                <a:ea typeface="华文新魏" charset="0"/>
                <a:cs typeface="华文新魏" charset="0"/>
              </a:endParaRPr>
            </a:p>
            <a:p>
              <a:pPr algn="just" eaLnBrk="1" hangingPunct="1"/>
              <a:r>
                <a:rPr lang="en-US" altLang="zh-CN" sz="1400" b="1" dirty="0">
                  <a:solidFill>
                    <a:srgbClr val="660066"/>
                  </a:solidFill>
                  <a:latin typeface="华文新魏" charset="0"/>
                  <a:ea typeface="华文新魏" charset="0"/>
                  <a:cs typeface="华文新魏" charset="0"/>
                </a:rPr>
                <a:t> </a:t>
              </a:r>
            </a:p>
            <a:p>
              <a:pPr algn="just" eaLnBrk="1" hangingPunct="1"/>
              <a:r>
                <a:rPr lang="en-US" altLang="zh-CN" sz="1400" b="1" dirty="0">
                  <a:solidFill>
                    <a:srgbClr val="660066"/>
                  </a:solidFill>
                  <a:latin typeface="华文新魏" charset="0"/>
                  <a:ea typeface="华文新魏" charset="0"/>
                  <a:cs typeface="华文新魏" charset="0"/>
                </a:rPr>
                <a:t>file</a:t>
              </a:r>
              <a:r>
                <a:rPr lang="zh-CN" altLang="en-US" sz="1400" b="1" dirty="0">
                  <a:solidFill>
                    <a:srgbClr val="660066"/>
                  </a:solidFill>
                  <a:latin typeface="华文新魏" charset="0"/>
                  <a:ea typeface="华文新魏" charset="0"/>
                  <a:cs typeface="华文新魏" charset="0"/>
                </a:rPr>
                <a:t>的指针</a:t>
              </a:r>
              <a:r>
                <a:rPr lang="en-US" altLang="zh-CN" sz="1400" b="1" dirty="0" err="1">
                  <a:solidFill>
                    <a:srgbClr val="660066"/>
                  </a:solidFill>
                  <a:latin typeface="华文新魏" charset="0"/>
                  <a:ea typeface="华文新魏" charset="0"/>
                  <a:cs typeface="华文新魏" charset="0"/>
                </a:rPr>
                <a:t>fp</a:t>
              </a:r>
              <a:endParaRPr lang="en-US" altLang="zh-CN" sz="1400" b="1" dirty="0">
                <a:solidFill>
                  <a:srgbClr val="660066"/>
                </a:solidFill>
                <a:latin typeface="华文新魏" charset="0"/>
                <a:ea typeface="华文新魏" charset="0"/>
                <a:cs typeface="华文新魏" charset="0"/>
              </a:endParaRPr>
            </a:p>
            <a:p>
              <a:pPr algn="just" eaLnBrk="1" hangingPunct="1"/>
              <a:r>
                <a:rPr lang="en-US" altLang="zh-CN" sz="1400" b="1" dirty="0">
                  <a:solidFill>
                    <a:srgbClr val="660066"/>
                  </a:solidFill>
                  <a:latin typeface="华文新魏" charset="0"/>
                  <a:ea typeface="华文新魏" charset="0"/>
                  <a:cs typeface="华文新魏" charset="0"/>
                </a:rPr>
                <a:t>  </a:t>
              </a:r>
              <a:r>
                <a:rPr lang="en-US" altLang="zh-CN" sz="1400" b="1" dirty="0">
                  <a:solidFill>
                    <a:srgbClr val="660066"/>
                  </a:solidFill>
                  <a:ea typeface="华文新魏" charset="0"/>
                  <a:cs typeface="华文新魏" charset="0"/>
                </a:rPr>
                <a:t>…</a:t>
              </a:r>
              <a:endParaRPr lang="en-US" altLang="zh-CN" sz="1400" b="1" dirty="0">
                <a:solidFill>
                  <a:srgbClr val="660066"/>
                </a:solidFill>
                <a:latin typeface="华文新魏" charset="0"/>
                <a:ea typeface="华文新魏" charset="0"/>
                <a:cs typeface="华文新魏" charset="0"/>
              </a:endParaRPr>
            </a:p>
          </p:txBody>
        </p:sp>
      </p:grpSp>
      <p:sp>
        <p:nvSpPr>
          <p:cNvPr id="5129" name="Line 44"/>
          <p:cNvSpPr>
            <a:spLocks noChangeShapeType="1"/>
          </p:cNvSpPr>
          <p:nvPr/>
        </p:nvSpPr>
        <p:spPr bwMode="auto">
          <a:xfrm>
            <a:off x="1030858" y="1722785"/>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0" name="Line 45"/>
          <p:cNvSpPr>
            <a:spLocks noChangeShapeType="1"/>
          </p:cNvSpPr>
          <p:nvPr/>
        </p:nvSpPr>
        <p:spPr bwMode="auto">
          <a:xfrm>
            <a:off x="1030858" y="1948210"/>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1" name="Line 46"/>
          <p:cNvSpPr>
            <a:spLocks noChangeShapeType="1"/>
          </p:cNvSpPr>
          <p:nvPr/>
        </p:nvSpPr>
        <p:spPr bwMode="auto">
          <a:xfrm>
            <a:off x="1030858" y="2173635"/>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2" name="Line 48"/>
          <p:cNvSpPr>
            <a:spLocks noChangeShapeType="1"/>
          </p:cNvSpPr>
          <p:nvPr/>
        </p:nvSpPr>
        <p:spPr bwMode="auto">
          <a:xfrm>
            <a:off x="2370211" y="1772816"/>
            <a:ext cx="5970587"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3" name="AutoShape 49"/>
          <p:cNvSpPr>
            <a:spLocks noChangeArrowheads="1"/>
          </p:cNvSpPr>
          <p:nvPr/>
        </p:nvSpPr>
        <p:spPr bwMode="auto">
          <a:xfrm>
            <a:off x="3059832" y="1268760"/>
            <a:ext cx="1327150" cy="504056"/>
          </a:xfrm>
          <a:prstGeom prst="wedgeRectCallout">
            <a:avLst>
              <a:gd name="adj1" fmla="val -104707"/>
              <a:gd name="adj2" fmla="val 22554"/>
            </a:avLst>
          </a:prstGeom>
          <a:solidFill>
            <a:srgbClr val="80FF90"/>
          </a:solidFill>
          <a:ln w="9525">
            <a:solidFill>
              <a:srgbClr val="000000"/>
            </a:solidFill>
            <a:miter lim="800000"/>
            <a:headEnd/>
            <a:tailEnd/>
          </a:ln>
        </p:spPr>
        <p:txBody>
          <a:bodyPr/>
          <a:lstStyle/>
          <a:p>
            <a:r>
              <a:rPr lang="zh-CN" altLang="en-US" sz="1400" b="1" dirty="0">
                <a:solidFill>
                  <a:srgbClr val="660066"/>
                </a:solidFill>
                <a:latin typeface="华文新魏" charset="0"/>
                <a:ea typeface="华文新魏" charset="0"/>
                <a:cs typeface="华文新魏" charset="0"/>
              </a:rPr>
              <a:t>用户打开文件表</a:t>
            </a:r>
            <a:r>
              <a:rPr lang="en-US" altLang="zh-CN" sz="1400" b="1" dirty="0" err="1">
                <a:solidFill>
                  <a:srgbClr val="FF0000"/>
                </a:solidFill>
                <a:latin typeface="华文新魏" charset="0"/>
                <a:ea typeface="华文新魏" charset="0"/>
                <a:cs typeface="华文新魏" charset="0"/>
              </a:rPr>
              <a:t>files_struct</a:t>
            </a:r>
            <a:endParaRPr lang="en-US" altLang="zh-CN" sz="1400" b="1" dirty="0">
              <a:solidFill>
                <a:srgbClr val="FF0000"/>
              </a:solidFill>
              <a:latin typeface="华文新魏" charset="0"/>
              <a:ea typeface="华文新魏" charset="0"/>
              <a:cs typeface="华文新魏" charset="0"/>
            </a:endParaRPr>
          </a:p>
        </p:txBody>
      </p:sp>
      <p:sp>
        <p:nvSpPr>
          <p:cNvPr id="5134" name="Text Box 50"/>
          <p:cNvSpPr txBox="1">
            <a:spLocks noChangeArrowheads="1"/>
          </p:cNvSpPr>
          <p:nvPr/>
        </p:nvSpPr>
        <p:spPr bwMode="auto">
          <a:xfrm>
            <a:off x="35496" y="1835498"/>
            <a:ext cx="777875" cy="452437"/>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文件描述符</a:t>
            </a:r>
            <a:r>
              <a:rPr altLang="zh-CN" sz="1400" b="1" noProof="1">
                <a:solidFill>
                  <a:srgbClr val="660066"/>
                </a:solidFill>
                <a:latin typeface="华文新魏" charset="0"/>
                <a:ea typeface="华文新魏" charset="0"/>
                <a:cs typeface="华文新魏" charset="0"/>
              </a:rPr>
              <a:t>fd</a:t>
            </a:r>
            <a:endParaRPr lang="en-US" altLang="zh-CN" sz="1400" b="1" dirty="0">
              <a:solidFill>
                <a:srgbClr val="660066"/>
              </a:solidFill>
              <a:latin typeface="华文新魏" charset="0"/>
              <a:ea typeface="华文新魏" charset="0"/>
              <a:cs typeface="华文新魏" charset="0"/>
            </a:endParaRPr>
          </a:p>
        </p:txBody>
      </p:sp>
      <p:sp>
        <p:nvSpPr>
          <p:cNvPr id="5135" name="Line 51"/>
          <p:cNvSpPr>
            <a:spLocks noChangeShapeType="1"/>
          </p:cNvSpPr>
          <p:nvPr/>
        </p:nvSpPr>
        <p:spPr bwMode="auto">
          <a:xfrm>
            <a:off x="699071" y="2062510"/>
            <a:ext cx="33178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6" name="AutoShape 54"/>
          <p:cNvSpPr>
            <a:spLocks noChangeArrowheads="1"/>
          </p:cNvSpPr>
          <p:nvPr/>
        </p:nvSpPr>
        <p:spPr bwMode="auto">
          <a:xfrm>
            <a:off x="4572000" y="1268760"/>
            <a:ext cx="1273175" cy="441325"/>
          </a:xfrm>
          <a:prstGeom prst="wedgeRectCallout">
            <a:avLst>
              <a:gd name="adj1" fmla="val -43405"/>
              <a:gd name="adj2" fmla="val 104772"/>
            </a:avLst>
          </a:prstGeom>
          <a:solidFill>
            <a:srgbClr val="CBFFFE"/>
          </a:solidFill>
          <a:ln w="9525">
            <a:solidFill>
              <a:srgbClr val="000000"/>
            </a:solidFill>
            <a:miter lim="800000"/>
            <a:headEnd/>
            <a:tailEnd/>
          </a:ln>
        </p:spPr>
        <p:txBody>
          <a:bodyPr/>
          <a:lstStyle/>
          <a:p>
            <a:r>
              <a:rPr lang="zh-CN" altLang="en-US" sz="1400" b="1" dirty="0">
                <a:solidFill>
                  <a:srgbClr val="0000FF"/>
                </a:solidFill>
                <a:latin typeface="华文新魏" charset="0"/>
                <a:ea typeface="华文新魏" charset="0"/>
                <a:cs typeface="华文新魏" charset="0"/>
              </a:rPr>
              <a:t>系统打开文件表</a:t>
            </a:r>
            <a:r>
              <a:rPr lang="en-US" altLang="zh-CN" sz="1400" b="1" dirty="0" err="1">
                <a:solidFill>
                  <a:srgbClr val="FF0000"/>
                </a:solidFill>
                <a:latin typeface="华文新魏" charset="0"/>
                <a:ea typeface="华文新魏" charset="0"/>
                <a:cs typeface="华文新魏" charset="0"/>
              </a:rPr>
              <a:t>file_struct</a:t>
            </a:r>
            <a:endParaRPr lang="en-US" altLang="zh-CN" sz="1400" b="1" dirty="0">
              <a:solidFill>
                <a:srgbClr val="FF0000"/>
              </a:solidFill>
              <a:latin typeface="华文新魏" charset="0"/>
              <a:ea typeface="华文新魏" charset="0"/>
              <a:cs typeface="华文新魏" charset="0"/>
            </a:endParaRPr>
          </a:p>
        </p:txBody>
      </p:sp>
      <p:sp>
        <p:nvSpPr>
          <p:cNvPr id="5137" name="Text Box 55"/>
          <p:cNvSpPr txBox="1">
            <a:spLocks noChangeArrowheads="1"/>
          </p:cNvSpPr>
          <p:nvPr/>
        </p:nvSpPr>
        <p:spPr bwMode="auto">
          <a:xfrm>
            <a:off x="2627784" y="2780928"/>
            <a:ext cx="1388664" cy="64807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latin typeface="华文新魏" charset="0"/>
                <a:ea typeface="华文新魏" charset="0"/>
                <a:cs typeface="华文新魏" charset="0"/>
              </a:rPr>
              <a:t>一个打开</a:t>
            </a:r>
          </a:p>
          <a:p>
            <a:pPr eaLnBrk="1" hangingPunct="1"/>
            <a:r>
              <a:rPr sz="1600" b="1" noProof="1">
                <a:latin typeface="华文新魏" charset="0"/>
                <a:ea typeface="华文新魏" charset="0"/>
                <a:cs typeface="华文新魏" charset="0"/>
              </a:rPr>
              <a:t>文件的</a:t>
            </a:r>
            <a:r>
              <a:rPr altLang="zh-CN" sz="1600" b="1" noProof="1">
                <a:solidFill>
                  <a:srgbClr val="FF0000"/>
                </a:solidFill>
                <a:latin typeface="华文新魏" charset="0"/>
                <a:ea typeface="华文新魏" charset="0"/>
                <a:cs typeface="华文新魏" charset="0"/>
              </a:rPr>
              <a:t>file</a:t>
            </a:r>
            <a:endParaRPr lang="en-US" altLang="zh-CN" sz="1600" b="1" dirty="0">
              <a:solidFill>
                <a:srgbClr val="FF0000"/>
              </a:solidFill>
              <a:latin typeface="华文新魏" charset="0"/>
              <a:ea typeface="华文新魏" charset="0"/>
              <a:cs typeface="华文新魏" charset="0"/>
            </a:endParaRPr>
          </a:p>
        </p:txBody>
      </p:sp>
      <p:sp>
        <p:nvSpPr>
          <p:cNvPr id="5138" name="AutoShape 56"/>
          <p:cNvSpPr>
            <a:spLocks/>
          </p:cNvSpPr>
          <p:nvPr/>
        </p:nvSpPr>
        <p:spPr bwMode="auto">
          <a:xfrm>
            <a:off x="3870398" y="2501628"/>
            <a:ext cx="292100" cy="881062"/>
          </a:xfrm>
          <a:prstGeom prst="leftBrace">
            <a:avLst>
              <a:gd name="adj1" fmla="val 25136"/>
              <a:gd name="adj2" fmla="val 50000"/>
            </a:avLst>
          </a:prstGeom>
          <a:noFill/>
          <a:ln w="9525">
            <a:solidFill>
              <a:srgbClr val="000000"/>
            </a:solidFill>
            <a:round/>
            <a:headEnd/>
            <a:tailEnd/>
          </a:ln>
        </p:spPr>
        <p:txBody>
          <a:bodyPr/>
          <a:lstStyle/>
          <a:p>
            <a:endParaRPr lang="zh-CN" altLang="en-US" sz="1400" b="1"/>
          </a:p>
        </p:txBody>
      </p:sp>
      <p:sp>
        <p:nvSpPr>
          <p:cNvPr id="5139" name="Text Box 57"/>
          <p:cNvSpPr txBox="1">
            <a:spLocks noChangeArrowheads="1"/>
          </p:cNvSpPr>
          <p:nvPr/>
        </p:nvSpPr>
        <p:spPr bwMode="auto">
          <a:xfrm>
            <a:off x="6932686" y="3645024"/>
            <a:ext cx="874712" cy="441325"/>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活动</a:t>
            </a:r>
            <a:r>
              <a:rPr altLang="zh-CN" sz="1400" b="1" noProof="1">
                <a:solidFill>
                  <a:srgbClr val="660066"/>
                </a:solidFill>
                <a:latin typeface="华文新魏" charset="0"/>
                <a:ea typeface="华文新魏" charset="0"/>
                <a:cs typeface="华文新魏" charset="0"/>
              </a:rPr>
              <a:t>inode</a:t>
            </a:r>
            <a:endParaRPr lang="en-US" altLang="zh-CN" sz="1400" b="1" dirty="0">
              <a:solidFill>
                <a:srgbClr val="660066"/>
              </a:solidFill>
              <a:latin typeface="华文新魏" charset="0"/>
              <a:ea typeface="华文新魏" charset="0"/>
              <a:cs typeface="华文新魏" charset="0"/>
            </a:endParaRPr>
          </a:p>
        </p:txBody>
      </p:sp>
      <p:sp>
        <p:nvSpPr>
          <p:cNvPr id="5140" name="AutoShape 58"/>
          <p:cNvSpPr>
            <a:spLocks/>
          </p:cNvSpPr>
          <p:nvPr/>
        </p:nvSpPr>
        <p:spPr bwMode="auto">
          <a:xfrm flipH="1">
            <a:off x="6640586" y="3493815"/>
            <a:ext cx="292100" cy="881063"/>
          </a:xfrm>
          <a:prstGeom prst="leftBrace">
            <a:avLst>
              <a:gd name="adj1" fmla="val 25136"/>
              <a:gd name="adj2" fmla="val 50000"/>
            </a:avLst>
          </a:prstGeom>
          <a:noFill/>
          <a:ln w="9525">
            <a:solidFill>
              <a:srgbClr val="000000"/>
            </a:solidFill>
            <a:round/>
            <a:headEnd/>
            <a:tailEnd/>
          </a:ln>
        </p:spPr>
        <p:txBody>
          <a:bodyPr/>
          <a:lstStyle/>
          <a:p>
            <a:endParaRPr lang="zh-CN" altLang="en-US" sz="1400" b="1"/>
          </a:p>
        </p:txBody>
      </p:sp>
      <p:sp>
        <p:nvSpPr>
          <p:cNvPr id="5141" name="AutoShape 59"/>
          <p:cNvSpPr>
            <a:spLocks/>
          </p:cNvSpPr>
          <p:nvPr/>
        </p:nvSpPr>
        <p:spPr bwMode="auto">
          <a:xfrm flipH="1">
            <a:off x="6640586" y="2132856"/>
            <a:ext cx="292100" cy="992188"/>
          </a:xfrm>
          <a:prstGeom prst="leftBrace">
            <a:avLst>
              <a:gd name="adj1" fmla="val 28306"/>
              <a:gd name="adj2" fmla="val 50000"/>
            </a:avLst>
          </a:prstGeom>
          <a:noFill/>
          <a:ln w="9525">
            <a:solidFill>
              <a:srgbClr val="000000"/>
            </a:solidFill>
            <a:round/>
            <a:headEnd/>
            <a:tailEnd/>
          </a:ln>
        </p:spPr>
        <p:txBody>
          <a:bodyPr/>
          <a:lstStyle/>
          <a:p>
            <a:endParaRPr lang="zh-CN" altLang="en-US" sz="1400" b="1"/>
          </a:p>
        </p:txBody>
      </p:sp>
      <p:sp>
        <p:nvSpPr>
          <p:cNvPr id="5142" name="Text Box 60"/>
          <p:cNvSpPr txBox="1">
            <a:spLocks noChangeArrowheads="1"/>
          </p:cNvSpPr>
          <p:nvPr/>
        </p:nvSpPr>
        <p:spPr bwMode="auto">
          <a:xfrm>
            <a:off x="6932686" y="2413199"/>
            <a:ext cx="874712" cy="439737"/>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活动</a:t>
            </a:r>
            <a:r>
              <a:rPr altLang="zh-CN" sz="1400" b="1" noProof="1">
                <a:solidFill>
                  <a:srgbClr val="660066"/>
                </a:solidFill>
                <a:latin typeface="华文新魏" charset="0"/>
                <a:ea typeface="华文新魏" charset="0"/>
                <a:cs typeface="华文新魏" charset="0"/>
              </a:rPr>
              <a:t>inode</a:t>
            </a:r>
            <a:endParaRPr lang="en-US" altLang="zh-CN" sz="1400" b="1" dirty="0">
              <a:solidFill>
                <a:srgbClr val="660066"/>
              </a:solidFill>
              <a:latin typeface="华文新魏" charset="0"/>
              <a:ea typeface="华文新魏" charset="0"/>
              <a:cs typeface="华文新魏" charset="0"/>
            </a:endParaRPr>
          </a:p>
        </p:txBody>
      </p:sp>
      <p:sp>
        <p:nvSpPr>
          <p:cNvPr id="5143" name="AutoShape 61"/>
          <p:cNvSpPr>
            <a:spLocks noChangeArrowheads="1"/>
          </p:cNvSpPr>
          <p:nvPr/>
        </p:nvSpPr>
        <p:spPr bwMode="auto">
          <a:xfrm>
            <a:off x="6660232" y="1268760"/>
            <a:ext cx="1020763" cy="441325"/>
          </a:xfrm>
          <a:prstGeom prst="wedgeRectCallout">
            <a:avLst>
              <a:gd name="adj1" fmla="val -71886"/>
              <a:gd name="adj2" fmla="val 122210"/>
            </a:avLst>
          </a:prstGeom>
          <a:solidFill>
            <a:srgbClr val="FFFFB0"/>
          </a:solidFill>
          <a:ln w="9525">
            <a:solidFill>
              <a:srgbClr val="000000"/>
            </a:solidFill>
            <a:miter lim="800000"/>
            <a:headEnd/>
            <a:tailEnd/>
          </a:ln>
        </p:spPr>
        <p:txBody>
          <a:bodyPr/>
          <a:lstStyle/>
          <a:p>
            <a:r>
              <a:rPr lang="zh-CN" altLang="en-US" sz="1400" b="1" dirty="0">
                <a:solidFill>
                  <a:srgbClr val="FF0000"/>
                </a:solidFill>
                <a:latin typeface="华文新魏" charset="0"/>
                <a:ea typeface="华文新魏" charset="0"/>
                <a:cs typeface="华文新魏" charset="0"/>
              </a:rPr>
              <a:t>内存活动</a:t>
            </a:r>
            <a:r>
              <a:rPr lang="en-US" altLang="zh-CN" sz="1400" b="1" dirty="0" err="1">
                <a:solidFill>
                  <a:srgbClr val="FF0000"/>
                </a:solidFill>
                <a:latin typeface="华文新魏" charset="0"/>
                <a:ea typeface="华文新魏" charset="0"/>
                <a:cs typeface="华文新魏" charset="0"/>
              </a:rPr>
              <a:t>inode</a:t>
            </a:r>
            <a:r>
              <a:rPr lang="zh-CN" altLang="en-US" sz="1400" b="1" dirty="0">
                <a:solidFill>
                  <a:srgbClr val="FF0000"/>
                </a:solidFill>
                <a:latin typeface="华文新魏" charset="0"/>
                <a:ea typeface="华文新魏" charset="0"/>
                <a:cs typeface="华文新魏" charset="0"/>
              </a:rPr>
              <a:t>表</a:t>
            </a:r>
          </a:p>
        </p:txBody>
      </p:sp>
      <p:sp>
        <p:nvSpPr>
          <p:cNvPr id="5144" name="Line 62"/>
          <p:cNvSpPr>
            <a:spLocks noChangeShapeType="1"/>
          </p:cNvSpPr>
          <p:nvPr/>
        </p:nvSpPr>
        <p:spPr bwMode="auto">
          <a:xfrm>
            <a:off x="2267023" y="4814615"/>
            <a:ext cx="5976938"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5" name="Line 63"/>
          <p:cNvSpPr>
            <a:spLocks noChangeShapeType="1"/>
          </p:cNvSpPr>
          <p:nvPr/>
        </p:nvSpPr>
        <p:spPr bwMode="auto">
          <a:xfrm flipH="1">
            <a:off x="4745111" y="3603353"/>
            <a:ext cx="874712" cy="15430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6" name="Line 64"/>
          <p:cNvSpPr>
            <a:spLocks noChangeShapeType="1"/>
          </p:cNvSpPr>
          <p:nvPr/>
        </p:nvSpPr>
        <p:spPr bwMode="auto">
          <a:xfrm flipH="1">
            <a:off x="6640586" y="4263753"/>
            <a:ext cx="436562" cy="8826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7" name="Line 65"/>
          <p:cNvSpPr>
            <a:spLocks noChangeShapeType="1"/>
          </p:cNvSpPr>
          <p:nvPr/>
        </p:nvSpPr>
        <p:spPr bwMode="auto">
          <a:xfrm>
            <a:off x="6640586" y="4263753"/>
            <a:ext cx="43656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grpSp>
        <p:nvGrpSpPr>
          <p:cNvPr id="5148" name="Group 92"/>
          <p:cNvGrpSpPr>
            <a:grpSpLocks/>
          </p:cNvGrpSpPr>
          <p:nvPr/>
        </p:nvGrpSpPr>
        <p:grpSpPr bwMode="auto">
          <a:xfrm>
            <a:off x="1476449" y="4814615"/>
            <a:ext cx="6911976" cy="1566863"/>
            <a:chOff x="522" y="3078"/>
            <a:chExt cx="4354" cy="987"/>
          </a:xfrm>
        </p:grpSpPr>
        <p:sp>
          <p:nvSpPr>
            <p:cNvPr id="5149" name="Text Box 9"/>
            <p:cNvSpPr txBox="1">
              <a:spLocks noChangeArrowheads="1"/>
            </p:cNvSpPr>
            <p:nvPr/>
          </p:nvSpPr>
          <p:spPr bwMode="auto">
            <a:xfrm>
              <a:off x="928" y="3078"/>
              <a:ext cx="505" cy="209"/>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solidFill>
                    <a:srgbClr val="FF0000"/>
                  </a:solidFill>
                  <a:latin typeface="华文新魏" charset="0"/>
                  <a:ea typeface="华文新魏" charset="0"/>
                  <a:cs typeface="华文新魏" charset="0"/>
                </a:rPr>
                <a:t>磁盘</a:t>
              </a:r>
              <a:endParaRPr lang="zh-CN" altLang="en-US" sz="1600" b="1" dirty="0">
                <a:solidFill>
                  <a:srgbClr val="FF0000"/>
                </a:solidFill>
                <a:latin typeface="华文新魏" charset="0"/>
                <a:ea typeface="华文新魏" charset="0"/>
                <a:cs typeface="华文新魏" charset="0"/>
              </a:endParaRPr>
            </a:p>
          </p:txBody>
        </p:sp>
        <p:sp>
          <p:nvSpPr>
            <p:cNvPr id="5150" name="Text Box 67"/>
            <p:cNvSpPr txBox="1">
              <a:spLocks noChangeArrowheads="1"/>
            </p:cNvSpPr>
            <p:nvPr/>
          </p:nvSpPr>
          <p:spPr bwMode="auto">
            <a:xfrm>
              <a:off x="522" y="3294"/>
              <a:ext cx="774" cy="201"/>
            </a:xfrm>
            <a:prstGeom prst="rect">
              <a:avLst/>
            </a:prstGeom>
            <a:solidFill>
              <a:srgbClr val="FFD4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磁盘文件卷</a:t>
              </a:r>
              <a:endParaRPr lang="zh-CN" altLang="en-US" sz="1400" b="1" dirty="0">
                <a:solidFill>
                  <a:srgbClr val="008000"/>
                </a:solidFill>
                <a:latin typeface="华文新魏" charset="0"/>
                <a:ea typeface="华文新魏" charset="0"/>
                <a:cs typeface="华文新魏" charset="0"/>
              </a:endParaRPr>
            </a:p>
          </p:txBody>
        </p:sp>
        <p:grpSp>
          <p:nvGrpSpPr>
            <p:cNvPr id="5151" name="Group 68"/>
            <p:cNvGrpSpPr>
              <a:grpSpLocks/>
            </p:cNvGrpSpPr>
            <p:nvPr/>
          </p:nvGrpSpPr>
          <p:grpSpPr bwMode="auto">
            <a:xfrm>
              <a:off x="1296" y="3287"/>
              <a:ext cx="3489" cy="208"/>
              <a:chOff x="3060" y="9240"/>
              <a:chExt cx="6480" cy="468"/>
            </a:xfrm>
          </p:grpSpPr>
          <p:sp>
            <p:nvSpPr>
              <p:cNvPr id="5159" name="Text Box 69"/>
              <p:cNvSpPr txBox="1">
                <a:spLocks noChangeArrowheads="1"/>
              </p:cNvSpPr>
              <p:nvPr/>
            </p:nvSpPr>
            <p:spPr bwMode="auto">
              <a:xfrm>
                <a:off x="3060" y="9240"/>
                <a:ext cx="540" cy="468"/>
              </a:xfrm>
              <a:prstGeom prst="rect">
                <a:avLst/>
              </a:prstGeom>
              <a:solidFill>
                <a:srgbClr val="FF918A"/>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latin typeface="华文新魏" charset="0"/>
                    <a:ea typeface="华文新魏" charset="0"/>
                    <a:cs typeface="华文新魏" charset="0"/>
                  </a:rPr>
                  <a:t>0#</a:t>
                </a:r>
                <a:endParaRPr lang="en-US" altLang="zh-CN" sz="1400" b="1" dirty="0">
                  <a:solidFill>
                    <a:srgbClr val="008000"/>
                  </a:solidFill>
                  <a:latin typeface="华文新魏" charset="0"/>
                  <a:ea typeface="华文新魏" charset="0"/>
                  <a:cs typeface="华文新魏" charset="0"/>
                </a:endParaRPr>
              </a:p>
            </p:txBody>
          </p:sp>
          <p:sp>
            <p:nvSpPr>
              <p:cNvPr id="5160" name="Text Box 70"/>
              <p:cNvSpPr txBox="1">
                <a:spLocks noChangeArrowheads="1"/>
              </p:cNvSpPr>
              <p:nvPr/>
            </p:nvSpPr>
            <p:spPr bwMode="auto">
              <a:xfrm>
                <a:off x="3600" y="9240"/>
                <a:ext cx="540" cy="468"/>
              </a:xfrm>
              <a:prstGeom prst="rect">
                <a:avLst/>
              </a:prstGeom>
              <a:solidFill>
                <a:srgbClr val="CE71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1#</a:t>
                </a:r>
                <a:endParaRPr lang="en-US" altLang="zh-CN" sz="1400" b="1" dirty="0">
                  <a:solidFill>
                    <a:srgbClr val="0000FF"/>
                  </a:solidFill>
                  <a:latin typeface="华文新魏" charset="0"/>
                  <a:ea typeface="华文新魏" charset="0"/>
                  <a:cs typeface="华文新魏" charset="0"/>
                </a:endParaRPr>
              </a:p>
            </p:txBody>
          </p:sp>
          <p:sp>
            <p:nvSpPr>
              <p:cNvPr id="5161" name="Text Box 71"/>
              <p:cNvSpPr txBox="1">
                <a:spLocks noChangeArrowheads="1"/>
              </p:cNvSpPr>
              <p:nvPr/>
            </p:nvSpPr>
            <p:spPr bwMode="auto">
              <a:xfrm>
                <a:off x="414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latin typeface="华文新魏" charset="0"/>
                    <a:ea typeface="华文新魏" charset="0"/>
                    <a:cs typeface="华文新魏" charset="0"/>
                  </a:rPr>
                  <a:t>2#</a:t>
                </a:r>
                <a:endParaRPr lang="en-US" altLang="zh-CN" sz="1400" b="1">
                  <a:solidFill>
                    <a:srgbClr val="008000"/>
                  </a:solidFill>
                  <a:latin typeface="华文新魏" charset="0"/>
                  <a:ea typeface="华文新魏" charset="0"/>
                  <a:cs typeface="华文新魏" charset="0"/>
                </a:endParaRPr>
              </a:p>
            </p:txBody>
          </p:sp>
          <p:sp>
            <p:nvSpPr>
              <p:cNvPr id="5162" name="Text Box 72"/>
              <p:cNvSpPr txBox="1">
                <a:spLocks noChangeArrowheads="1"/>
              </p:cNvSpPr>
              <p:nvPr/>
            </p:nvSpPr>
            <p:spPr bwMode="auto">
              <a:xfrm>
                <a:off x="468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63" name="Text Box 73"/>
              <p:cNvSpPr txBox="1">
                <a:spLocks noChangeArrowheads="1"/>
              </p:cNvSpPr>
              <p:nvPr/>
            </p:nvSpPr>
            <p:spPr bwMode="auto">
              <a:xfrm>
                <a:off x="522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4" name="Text Box 74"/>
              <p:cNvSpPr txBox="1">
                <a:spLocks noChangeArrowheads="1"/>
              </p:cNvSpPr>
              <p:nvPr/>
            </p:nvSpPr>
            <p:spPr bwMode="auto">
              <a:xfrm>
                <a:off x="576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65" name="Text Box 75"/>
              <p:cNvSpPr txBox="1">
                <a:spLocks noChangeArrowheads="1"/>
              </p:cNvSpPr>
              <p:nvPr/>
            </p:nvSpPr>
            <p:spPr bwMode="auto">
              <a:xfrm>
                <a:off x="630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6" name="Text Box 76"/>
              <p:cNvSpPr txBox="1">
                <a:spLocks noChangeArrowheads="1"/>
              </p:cNvSpPr>
              <p:nvPr/>
            </p:nvSpPr>
            <p:spPr bwMode="auto">
              <a:xfrm>
                <a:off x="684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7" name="Text Box 77"/>
              <p:cNvSpPr txBox="1">
                <a:spLocks noChangeArrowheads="1"/>
              </p:cNvSpPr>
              <p:nvPr/>
            </p:nvSpPr>
            <p:spPr bwMode="auto">
              <a:xfrm>
                <a:off x="7380" y="9240"/>
                <a:ext cx="540" cy="468"/>
              </a:xfrm>
              <a:prstGeom prst="rect">
                <a:avLst/>
              </a:prstGeom>
              <a:solidFill>
                <a:srgbClr val="80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8" name="Text Box 78"/>
              <p:cNvSpPr txBox="1">
                <a:spLocks noChangeArrowheads="1"/>
              </p:cNvSpPr>
              <p:nvPr/>
            </p:nvSpPr>
            <p:spPr bwMode="auto">
              <a:xfrm>
                <a:off x="792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ea typeface="华文新魏" charset="0"/>
                    <a:cs typeface="华文新魏" charset="0"/>
                  </a:rPr>
                  <a:t>…</a:t>
                </a:r>
                <a:endParaRPr lang="en-US" altLang="zh-CN" sz="1400" b="1">
                  <a:latin typeface="华文新魏" charset="0"/>
                  <a:ea typeface="华文新魏" charset="0"/>
                  <a:cs typeface="华文新魏" charset="0"/>
                </a:endParaRPr>
              </a:p>
            </p:txBody>
          </p:sp>
          <p:sp>
            <p:nvSpPr>
              <p:cNvPr id="5169" name="Text Box 79"/>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latin typeface="华文新魏" charset="0"/>
                  <a:ea typeface="华文新魏" charset="0"/>
                  <a:cs typeface="华文新魏" charset="0"/>
                </a:endParaRPr>
              </a:p>
            </p:txBody>
          </p:sp>
          <p:sp>
            <p:nvSpPr>
              <p:cNvPr id="5170" name="Text Box 80"/>
              <p:cNvSpPr txBox="1">
                <a:spLocks noChangeArrowheads="1"/>
              </p:cNvSpPr>
              <p:nvPr/>
            </p:nvSpPr>
            <p:spPr bwMode="auto">
              <a:xfrm>
                <a:off x="792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71" name="Text Box 81"/>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latin typeface="华文新魏" charset="0"/>
                  <a:ea typeface="华文新魏" charset="0"/>
                  <a:cs typeface="华文新魏" charset="0"/>
                </a:endParaRPr>
              </a:p>
            </p:txBody>
          </p:sp>
          <p:sp>
            <p:nvSpPr>
              <p:cNvPr id="5172" name="Text Box 82"/>
              <p:cNvSpPr txBox="1">
                <a:spLocks noChangeArrowheads="1"/>
              </p:cNvSpPr>
              <p:nvPr/>
            </p:nvSpPr>
            <p:spPr bwMode="auto">
              <a:xfrm>
                <a:off x="900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grpSp>
        <p:sp>
          <p:nvSpPr>
            <p:cNvPr id="5152" name="AutoShape 83"/>
            <p:cNvSpPr>
              <a:spLocks noChangeArrowheads="1"/>
            </p:cNvSpPr>
            <p:nvPr/>
          </p:nvSpPr>
          <p:spPr bwMode="auto">
            <a:xfrm>
              <a:off x="928" y="3634"/>
              <a:ext cx="460" cy="208"/>
            </a:xfrm>
            <a:prstGeom prst="wedgeRectCallout">
              <a:avLst>
                <a:gd name="adj1" fmla="val 42556"/>
                <a:gd name="adj2" fmla="val -119657"/>
              </a:avLst>
            </a:prstGeom>
            <a:solidFill>
              <a:srgbClr val="FF918A"/>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引导块</a:t>
              </a:r>
            </a:p>
          </p:txBody>
        </p:sp>
        <p:sp>
          <p:nvSpPr>
            <p:cNvPr id="5153" name="AutoShape 84"/>
            <p:cNvSpPr>
              <a:spLocks noChangeArrowheads="1"/>
            </p:cNvSpPr>
            <p:nvPr/>
          </p:nvSpPr>
          <p:spPr bwMode="auto">
            <a:xfrm>
              <a:off x="1479" y="3634"/>
              <a:ext cx="460" cy="208"/>
            </a:xfrm>
            <a:prstGeom prst="wedgeRectCallout">
              <a:avLst>
                <a:gd name="adj1" fmla="val 7556"/>
                <a:gd name="adj2" fmla="val -110042"/>
              </a:avLst>
            </a:prstGeom>
            <a:solidFill>
              <a:srgbClr val="CE71FF"/>
            </a:solidFill>
            <a:ln w="9525">
              <a:solidFill>
                <a:srgbClr val="000000"/>
              </a:solidFill>
              <a:miter lim="800000"/>
              <a:headEnd/>
              <a:tailEnd/>
            </a:ln>
          </p:spPr>
          <p:txBody>
            <a:bodyPr/>
            <a:lstStyle/>
            <a:p>
              <a:r>
                <a:rPr lang="zh-CN" altLang="en-US" sz="1400" b="1" dirty="0">
                  <a:solidFill>
                    <a:srgbClr val="0000FF"/>
                  </a:solidFill>
                  <a:latin typeface="华文新魏" charset="0"/>
                  <a:ea typeface="华文新魏" charset="0"/>
                  <a:cs typeface="华文新魏" charset="0"/>
                </a:rPr>
                <a:t>超级块</a:t>
              </a:r>
            </a:p>
          </p:txBody>
        </p:sp>
        <p:sp>
          <p:nvSpPr>
            <p:cNvPr id="5154" name="AutoShape 85"/>
            <p:cNvSpPr>
              <a:spLocks/>
            </p:cNvSpPr>
            <p:nvPr/>
          </p:nvSpPr>
          <p:spPr bwMode="auto">
            <a:xfrm rot="5400000" flipH="1">
              <a:off x="2548" y="2886"/>
              <a:ext cx="160" cy="1377"/>
            </a:xfrm>
            <a:prstGeom prst="leftBrace">
              <a:avLst>
                <a:gd name="adj1" fmla="val 71719"/>
                <a:gd name="adj2" fmla="val 50000"/>
              </a:avLst>
            </a:prstGeom>
            <a:noFill/>
            <a:ln w="9525">
              <a:solidFill>
                <a:srgbClr val="000000"/>
              </a:solidFill>
              <a:round/>
              <a:headEnd/>
              <a:tailEnd/>
            </a:ln>
          </p:spPr>
          <p:txBody>
            <a:bodyPr/>
            <a:lstStyle/>
            <a:p>
              <a:endParaRPr lang="zh-CN" altLang="en-US" sz="1400" b="1"/>
            </a:p>
          </p:txBody>
        </p:sp>
        <p:sp>
          <p:nvSpPr>
            <p:cNvPr id="5155" name="AutoShape 86"/>
            <p:cNvSpPr>
              <a:spLocks/>
            </p:cNvSpPr>
            <p:nvPr/>
          </p:nvSpPr>
          <p:spPr bwMode="auto">
            <a:xfrm rot="5400000" flipH="1">
              <a:off x="4017" y="2886"/>
              <a:ext cx="160" cy="1377"/>
            </a:xfrm>
            <a:prstGeom prst="leftBrace">
              <a:avLst>
                <a:gd name="adj1" fmla="val 71719"/>
                <a:gd name="adj2" fmla="val 50000"/>
              </a:avLst>
            </a:prstGeom>
            <a:noFill/>
            <a:ln w="9525">
              <a:solidFill>
                <a:srgbClr val="000000"/>
              </a:solidFill>
              <a:round/>
              <a:headEnd/>
              <a:tailEnd/>
            </a:ln>
          </p:spPr>
          <p:txBody>
            <a:bodyPr/>
            <a:lstStyle/>
            <a:p>
              <a:endParaRPr lang="zh-CN" altLang="en-US" sz="1400" b="1"/>
            </a:p>
          </p:txBody>
        </p:sp>
        <p:sp>
          <p:nvSpPr>
            <p:cNvPr id="5156" name="AutoShape 87"/>
            <p:cNvSpPr>
              <a:spLocks noChangeArrowheads="1"/>
            </p:cNvSpPr>
            <p:nvPr/>
          </p:nvSpPr>
          <p:spPr bwMode="auto">
            <a:xfrm>
              <a:off x="2381" y="3793"/>
              <a:ext cx="735" cy="208"/>
            </a:xfrm>
            <a:prstGeom prst="wedgeRectCallout">
              <a:avLst>
                <a:gd name="adj1" fmla="val -14028"/>
                <a:gd name="adj2" fmla="val -110042"/>
              </a:avLst>
            </a:prstGeom>
            <a:solidFill>
              <a:srgbClr val="FFCFF4"/>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a:t>
              </a:r>
              <a:r>
                <a:rPr lang="en-US" altLang="zh-CN" sz="1400" b="1" dirty="0">
                  <a:latin typeface="华文新魏" charset="0"/>
                  <a:ea typeface="华文新魏" charset="0"/>
                  <a:cs typeface="华文新魏" charset="0"/>
                </a:rPr>
                <a:t>inode</a:t>
              </a:r>
              <a:r>
                <a:rPr lang="zh-CN" altLang="en-US" sz="1400" b="1" dirty="0">
                  <a:latin typeface="华文新魏" charset="0"/>
                  <a:ea typeface="华文新魏" charset="0"/>
                  <a:cs typeface="华文新魏" charset="0"/>
                </a:rPr>
                <a:t>区</a:t>
              </a:r>
            </a:p>
          </p:txBody>
        </p:sp>
        <p:sp>
          <p:nvSpPr>
            <p:cNvPr id="5157" name="AutoShape 88"/>
            <p:cNvSpPr>
              <a:spLocks noChangeArrowheads="1"/>
            </p:cNvSpPr>
            <p:nvPr/>
          </p:nvSpPr>
          <p:spPr bwMode="auto">
            <a:xfrm>
              <a:off x="3959" y="3748"/>
              <a:ext cx="917" cy="317"/>
            </a:xfrm>
            <a:prstGeom prst="wedgeRectCallout">
              <a:avLst>
                <a:gd name="adj1" fmla="val -17069"/>
                <a:gd name="adj2" fmla="val -95032"/>
              </a:avLst>
            </a:prstGeom>
            <a:solidFill>
              <a:srgbClr val="FFD400"/>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磁盘信息区：</a:t>
              </a:r>
            </a:p>
            <a:p>
              <a:r>
                <a:rPr lang="zh-CN" altLang="en-US" sz="1400" b="1" dirty="0">
                  <a:latin typeface="华文新魏" charset="0"/>
                  <a:ea typeface="华文新魏" charset="0"/>
                  <a:cs typeface="华文新魏" charset="0"/>
                </a:rPr>
                <a:t>目录块和数据块</a:t>
              </a:r>
            </a:p>
          </p:txBody>
        </p:sp>
        <p:sp>
          <p:nvSpPr>
            <p:cNvPr id="5158" name="AutoShape 89"/>
            <p:cNvSpPr>
              <a:spLocks noChangeArrowheads="1"/>
            </p:cNvSpPr>
            <p:nvPr/>
          </p:nvSpPr>
          <p:spPr bwMode="auto">
            <a:xfrm>
              <a:off x="3198" y="3720"/>
              <a:ext cx="668" cy="209"/>
            </a:xfrm>
            <a:prstGeom prst="wedgeRectCallout">
              <a:avLst>
                <a:gd name="adj1" fmla="val 43796"/>
                <a:gd name="adj2" fmla="val -154917"/>
              </a:avLst>
            </a:prstGeom>
            <a:solidFill>
              <a:srgbClr val="80FF00"/>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磁盘文件</a:t>
              </a:r>
            </a:p>
          </p:txBody>
        </p:sp>
      </p:gr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文件系统内部结构</a:t>
            </a:r>
            <a:endParaRPr kumimoji="1" lang="zh-CN" altLang="en-US" dirty="0"/>
          </a:p>
        </p:txBody>
      </p:sp>
      <p:sp>
        <p:nvSpPr>
          <p:cNvPr id="8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139</a:t>
            </a:fld>
            <a:endParaRPr lang="en-US" altLang="zh-CN" dirty="0"/>
          </a:p>
        </p:txBody>
      </p:sp>
    </p:spTree>
    <p:extLst>
      <p:ext uri="{BB962C8B-B14F-4D97-AF65-F5344CB8AC3E}">
        <p14:creationId xmlns:p14="http://schemas.microsoft.com/office/powerpoint/2010/main" val="121512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文件控制块</a:t>
            </a:r>
            <a:r>
              <a:rPr lang="en-US" altLang="zh-CN" dirty="0">
                <a:latin typeface="华文新魏" charset="0"/>
                <a:ea typeface="华文新魏" charset="0"/>
                <a:cs typeface="华文新魏" charset="0"/>
              </a:rPr>
              <a:t>FCB</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文件</a:t>
            </a:r>
            <a:r>
              <a:rPr lang="zh-CN" altLang="en-US" dirty="0">
                <a:latin typeface="华文新魏" charset="0"/>
                <a:ea typeface="华文新魏" charset="0"/>
                <a:cs typeface="华文新魏" charset="0"/>
              </a:rPr>
              <a:t>通常由</a:t>
            </a:r>
            <a:r>
              <a:rPr lang="zh-CN"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FCB</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文件体</a:t>
            </a:r>
            <a:r>
              <a:rPr lang="zh-CN" altLang="zh-CN" dirty="0">
                <a:latin typeface="华文新魏" charset="0"/>
                <a:ea typeface="华文新魏" charset="0"/>
                <a:cs typeface="华文新魏" charset="0"/>
              </a:rPr>
              <a:t>（文件信息）两部分组成</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 FCB</a:t>
            </a:r>
            <a:r>
              <a:rPr lang="zh-CN" altLang="zh-CN" dirty="0">
                <a:latin typeface="华文新魏" charset="0"/>
                <a:ea typeface="华文新魏" charset="0"/>
                <a:cs typeface="华文新魏" charset="0"/>
              </a:rPr>
              <a:t>是</a:t>
            </a:r>
            <a:r>
              <a:rPr lang="en-US" altLang="zh-CN" dirty="0">
                <a:latin typeface="华文新魏" charset="0"/>
                <a:ea typeface="华文新魏" charset="0"/>
                <a:cs typeface="华文新魏" charset="0"/>
              </a:rPr>
              <a:t>OS</a:t>
            </a:r>
            <a:r>
              <a:rPr lang="zh-CN" altLang="zh-CN" dirty="0">
                <a:latin typeface="华文新魏" charset="0"/>
                <a:ea typeface="华文新魏" charset="0"/>
                <a:cs typeface="华文新魏" charset="0"/>
              </a:rPr>
              <a:t>为每个文件建立的</a:t>
            </a:r>
            <a:r>
              <a:rPr lang="zh-CN" altLang="zh-CN" dirty="0">
                <a:solidFill>
                  <a:srgbClr val="FF0000"/>
                </a:solidFill>
                <a:latin typeface="华文新魏" charset="0"/>
                <a:ea typeface="华文新魏" charset="0"/>
                <a:cs typeface="华文新魏" charset="0"/>
              </a:rPr>
              <a:t>唯一数据结构</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包含全部文件属性</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既便于用户的操作和使用，又</a:t>
            </a:r>
            <a:r>
              <a:rPr lang="zh-CN" altLang="zh-CN" dirty="0">
                <a:latin typeface="华文新魏" charset="0"/>
                <a:ea typeface="华文新魏" charset="0"/>
                <a:cs typeface="华文新魏" charset="0"/>
              </a:rPr>
              <a:t>便</a:t>
            </a:r>
            <a:r>
              <a:rPr lang="zh-CN" altLang="en-US" dirty="0">
                <a:latin typeface="华文新魏" charset="0"/>
                <a:ea typeface="华文新魏" charset="0"/>
                <a:cs typeface="华文新魏" charset="0"/>
              </a:rPr>
              <a:t>于</a:t>
            </a:r>
            <a:r>
              <a:rPr lang="zh-CN" altLang="zh-CN" dirty="0">
                <a:latin typeface="华文新魏" charset="0"/>
                <a:ea typeface="华文新魏" charset="0"/>
                <a:cs typeface="华文新魏" charset="0"/>
              </a:rPr>
              <a:t>操作系统对文件的管理和控制</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基于</a:t>
            </a:r>
            <a:r>
              <a:rPr lang="en-US" altLang="zh-CN" dirty="0">
                <a:latin typeface="华文新魏" charset="0"/>
                <a:ea typeface="华文新魏" charset="0"/>
                <a:cs typeface="华文新魏" charset="0"/>
              </a:rPr>
              <a:t>FCB</a:t>
            </a:r>
            <a:r>
              <a:rPr lang="zh-CN" altLang="zh-CN" dirty="0">
                <a:latin typeface="华文新魏" charset="0"/>
                <a:ea typeface="华文新魏" charset="0"/>
                <a:cs typeface="华文新魏" charset="0"/>
              </a:rPr>
              <a:t>可以实现文件的</a:t>
            </a:r>
            <a:r>
              <a:rPr lang="zh-CN" altLang="zh-CN" dirty="0">
                <a:solidFill>
                  <a:srgbClr val="FF0000"/>
                </a:solidFill>
                <a:latin typeface="华文新魏" charset="0"/>
                <a:ea typeface="华文新魏" charset="0"/>
                <a:cs typeface="华文新魏" charset="0"/>
              </a:rPr>
              <a:t>按名存取</a:t>
            </a:r>
            <a:endParaRPr lang="en-US" altLang="zh-CN" dirty="0">
              <a:solidFill>
                <a:srgbClr val="FF0000"/>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创建文件时，系统为其建立一个</a:t>
            </a:r>
            <a:r>
              <a:rPr lang="en-US" altLang="zh-CN" dirty="0">
                <a:latin typeface="华文新魏" charset="0"/>
                <a:ea typeface="华文新魏" charset="0"/>
                <a:cs typeface="华文新魏" charset="0"/>
              </a:rPr>
              <a:t>FCB</a:t>
            </a:r>
            <a:r>
              <a:rPr lang="zh-CN" altLang="zh-CN" dirty="0">
                <a:latin typeface="华文新魏" charset="0"/>
                <a:ea typeface="华文新魏" charset="0"/>
                <a:cs typeface="华文新魏" charset="0"/>
              </a:rPr>
              <a:t>，用来</a:t>
            </a:r>
            <a:r>
              <a:rPr lang="zh-CN" altLang="zh-CN" dirty="0">
                <a:solidFill>
                  <a:srgbClr val="FF0000"/>
                </a:solidFill>
                <a:latin typeface="华文新魏" charset="0"/>
                <a:ea typeface="华文新魏" charset="0"/>
                <a:cs typeface="华文新魏" charset="0"/>
              </a:rPr>
              <a:t>记录文件的属性信息</a:t>
            </a:r>
            <a:endParaRPr lang="en-US" altLang="zh-CN" dirty="0">
              <a:solidFill>
                <a:srgbClr val="FF0000"/>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存取文件时，先找到其</a:t>
            </a:r>
            <a:r>
              <a:rPr lang="en-US" altLang="zh-CN" dirty="0">
                <a:latin typeface="华文新魏" charset="0"/>
                <a:ea typeface="华文新魏" charset="0"/>
                <a:cs typeface="华文新魏" charset="0"/>
              </a:rPr>
              <a:t>FCB</a:t>
            </a:r>
            <a:r>
              <a:rPr lang="zh-CN" altLang="zh-CN" dirty="0">
                <a:latin typeface="华文新魏" charset="0"/>
                <a:ea typeface="华文新魏" charset="0"/>
                <a:cs typeface="华文新魏" charset="0"/>
              </a:rPr>
              <a:t>，再找到文件信息盘块号、首块物理位置或索引表</a:t>
            </a:r>
            <a:r>
              <a:rPr lang="zh-CN" altLang="en-US" dirty="0">
                <a:latin typeface="华文新魏" charset="0"/>
                <a:ea typeface="华文新魏" charset="0"/>
                <a:cs typeface="华文新魏" charset="0"/>
              </a:rPr>
              <a:t>，然后</a:t>
            </a:r>
            <a:r>
              <a:rPr lang="zh-CN" altLang="zh-CN" dirty="0">
                <a:latin typeface="华文新魏" charset="0"/>
                <a:ea typeface="华文新魏" charset="0"/>
                <a:cs typeface="华文新魏" charset="0"/>
              </a:rPr>
              <a:t>存取文件信息</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spTree>
    <p:extLst>
      <p:ext uri="{BB962C8B-B14F-4D97-AF65-F5344CB8AC3E}">
        <p14:creationId xmlns:p14="http://schemas.microsoft.com/office/powerpoint/2010/main" val="390614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文件系统注册与注销</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Linux </a:t>
            </a:r>
            <a:r>
              <a:rPr lang="zh-CN" altLang="zh-CN" dirty="0">
                <a:latin typeface="华文新魏"/>
                <a:cs typeface="华文新魏"/>
              </a:rPr>
              <a:t>操作系统支持</a:t>
            </a:r>
            <a:r>
              <a:rPr lang="zh-CN" altLang="en-US" dirty="0">
                <a:latin typeface="华文新魏"/>
                <a:cs typeface="华文新魏"/>
              </a:rPr>
              <a:t>的文件操作系统类型数量</a:t>
            </a:r>
            <a:r>
              <a:rPr lang="zh-CN" altLang="zh-CN" dirty="0">
                <a:latin typeface="华文新魏"/>
                <a:cs typeface="华文新魏"/>
              </a:rPr>
              <a:t>是通过</a:t>
            </a:r>
            <a:r>
              <a:rPr lang="zh-CN" altLang="zh-CN" dirty="0">
                <a:solidFill>
                  <a:srgbClr val="0000FF"/>
                </a:solidFill>
                <a:latin typeface="华文新魏"/>
                <a:cs typeface="华文新魏"/>
              </a:rPr>
              <a:t>文件系统类型注册链表</a:t>
            </a:r>
            <a:r>
              <a:rPr lang="zh-CN" altLang="zh-CN" dirty="0">
                <a:latin typeface="华文新魏"/>
                <a:cs typeface="华文新魏"/>
              </a:rPr>
              <a:t>来描述的</a:t>
            </a:r>
            <a:endParaRPr lang="en-US" altLang="zh-CN" dirty="0">
              <a:latin typeface="华文新魏"/>
              <a:cs typeface="华文新魏"/>
            </a:endParaRPr>
          </a:p>
          <a:p>
            <a:pPr lvl="1" eaLnBrk="1" hangingPunct="1"/>
            <a:r>
              <a:rPr lang="en-US" altLang="zh-CN" dirty="0"/>
              <a:t>VFS </a:t>
            </a:r>
            <a:r>
              <a:rPr lang="zh-CN" altLang="zh-CN" dirty="0"/>
              <a:t>以链表形式管理已注册的具体文件 系统</a:t>
            </a:r>
            <a:endParaRPr lang="en-US" altLang="zh-CN" dirty="0"/>
          </a:p>
          <a:p>
            <a:pPr eaLnBrk="1" hangingPunct="1"/>
            <a:r>
              <a:rPr lang="zh-CN" altLang="zh-CN" dirty="0">
                <a:latin typeface="华文新魏"/>
                <a:cs typeface="华文新魏"/>
              </a:rPr>
              <a:t>向系统注册文件系统类型有两种途径</a:t>
            </a:r>
            <a:endParaRPr lang="en-US" altLang="zh-CN" dirty="0">
              <a:latin typeface="华文新魏"/>
              <a:cs typeface="华文新魏"/>
            </a:endParaRPr>
          </a:p>
          <a:p>
            <a:pPr lvl="1" eaLnBrk="1" hangingPunct="1"/>
            <a:r>
              <a:rPr lang="zh-CN" altLang="zh-CN" dirty="0"/>
              <a:t>一是在编译操作系统内核时确定可支持哪些文件系统，</a:t>
            </a:r>
            <a:r>
              <a:rPr lang="zh-CN" altLang="zh-CN" dirty="0">
                <a:solidFill>
                  <a:srgbClr val="FF0000"/>
                </a:solidFill>
              </a:rPr>
              <a:t>在文件系统被引导时，在</a:t>
            </a:r>
            <a:r>
              <a:rPr lang="en-US" altLang="zh-CN" dirty="0">
                <a:solidFill>
                  <a:srgbClr val="FF0000"/>
                </a:solidFill>
              </a:rPr>
              <a:t> VFS </a:t>
            </a:r>
            <a:r>
              <a:rPr lang="zh-CN" altLang="zh-CN" dirty="0">
                <a:solidFill>
                  <a:srgbClr val="FF0000"/>
                </a:solidFill>
              </a:rPr>
              <a:t>中进行注册</a:t>
            </a:r>
            <a:endParaRPr lang="en-US" altLang="zh-CN" dirty="0">
              <a:solidFill>
                <a:srgbClr val="FF0000"/>
              </a:solidFill>
            </a:endParaRPr>
          </a:p>
          <a:p>
            <a:pPr lvl="1" eaLnBrk="1" hangingPunct="1"/>
            <a:r>
              <a:rPr lang="zh-CN" altLang="zh-CN" dirty="0"/>
              <a:t>二是文件系统</a:t>
            </a:r>
            <a:r>
              <a:rPr lang="zh-CN" altLang="zh-CN" dirty="0">
                <a:solidFill>
                  <a:srgbClr val="FF0000"/>
                </a:solidFill>
              </a:rPr>
              <a:t>当做可装载模块</a:t>
            </a:r>
            <a:r>
              <a:rPr lang="zh-CN" altLang="zh-CN" dirty="0"/>
              <a:t>，通过</a:t>
            </a:r>
            <a:r>
              <a:rPr lang="en-US" altLang="zh-CN" dirty="0" err="1">
                <a:solidFill>
                  <a:srgbClr val="0000FF"/>
                </a:solidFill>
              </a:rPr>
              <a:t>insmod</a:t>
            </a:r>
            <a:r>
              <a:rPr lang="zh-CN" altLang="zh-CN" dirty="0">
                <a:solidFill>
                  <a:srgbClr val="0000FF"/>
                </a:solidFill>
              </a:rPr>
              <a:t>／</a:t>
            </a:r>
            <a:r>
              <a:rPr lang="en-US" altLang="zh-CN" dirty="0" err="1">
                <a:solidFill>
                  <a:srgbClr val="0000FF"/>
                </a:solidFill>
              </a:rPr>
              <a:t>rmmod</a:t>
            </a:r>
            <a:r>
              <a:rPr lang="zh-CN" altLang="zh-CN" dirty="0"/>
              <a:t>命令在装入文件系统模块时向</a:t>
            </a:r>
            <a:r>
              <a:rPr lang="en-US" altLang="zh-CN" dirty="0"/>
              <a:t> VFS </a:t>
            </a:r>
            <a:r>
              <a:rPr lang="zh-CN" altLang="zh-CN" dirty="0"/>
              <a:t>注册／注销 </a:t>
            </a:r>
          </a:p>
          <a:p>
            <a:r>
              <a:rPr kumimoji="1" lang="zh-CN" altLang="en-US" dirty="0">
                <a:latin typeface="华文新魏"/>
                <a:cs typeface="华文新魏"/>
              </a:rPr>
              <a:t>相关内核函数</a:t>
            </a:r>
            <a:endParaRPr kumimoji="1" lang="en-US" altLang="zh-CN" dirty="0">
              <a:latin typeface="华文新魏"/>
              <a:cs typeface="华文新魏"/>
            </a:endParaRPr>
          </a:p>
          <a:p>
            <a:pPr lvl="1"/>
            <a:r>
              <a:rPr lang="en-US" altLang="zh-CN" dirty="0" err="1">
                <a:solidFill>
                  <a:srgbClr val="0000FF"/>
                </a:solidFill>
              </a:rPr>
              <a:t>register_filesystem</a:t>
            </a:r>
            <a:r>
              <a:rPr lang="en-US" altLang="zh-CN" dirty="0">
                <a:solidFill>
                  <a:srgbClr val="0000FF"/>
                </a:solidFill>
              </a:rPr>
              <a:t>()</a:t>
            </a:r>
            <a:r>
              <a:rPr lang="zh-CN" altLang="en-US" dirty="0"/>
              <a:t>：</a:t>
            </a:r>
            <a:r>
              <a:rPr lang="zh-CN" altLang="zh-CN" dirty="0"/>
              <a:t>注册文件系统类型</a:t>
            </a:r>
            <a:endParaRPr lang="en-US" altLang="zh-CN" dirty="0"/>
          </a:p>
          <a:p>
            <a:pPr lvl="2"/>
            <a:r>
              <a:rPr lang="zh-CN" altLang="zh-CN" dirty="0">
                <a:latin typeface="华文新魏"/>
                <a:ea typeface="华文新魏"/>
                <a:cs typeface="华文新魏"/>
              </a:rPr>
              <a:t>注册表数据结构</a:t>
            </a:r>
            <a:r>
              <a:rPr lang="en-US" altLang="zh-CN" dirty="0" err="1">
                <a:solidFill>
                  <a:srgbClr val="0000FF"/>
                </a:solidFill>
                <a:latin typeface="华文新魏"/>
                <a:ea typeface="华文新魏"/>
                <a:cs typeface="华文新魏"/>
              </a:rPr>
              <a:t>file_system_type</a:t>
            </a:r>
            <a:r>
              <a:rPr lang="zh-CN" altLang="zh-CN" dirty="0">
                <a:solidFill>
                  <a:srgbClr val="0000FF"/>
                </a:solidFill>
                <a:latin typeface="华文新魏"/>
                <a:ea typeface="华文新魏"/>
                <a:cs typeface="华文新魏"/>
              </a:rPr>
              <a:t> </a:t>
            </a:r>
            <a:endParaRPr lang="en-US" altLang="zh-CN" dirty="0">
              <a:solidFill>
                <a:srgbClr val="0000FF"/>
              </a:solidFill>
              <a:latin typeface="华文新魏"/>
              <a:ea typeface="华文新魏"/>
              <a:cs typeface="华文新魏"/>
            </a:endParaRPr>
          </a:p>
          <a:p>
            <a:pPr lvl="1"/>
            <a:r>
              <a:rPr lang="en-US" altLang="zh-CN" dirty="0" err="1">
                <a:solidFill>
                  <a:srgbClr val="0000FF"/>
                </a:solidFill>
              </a:rPr>
              <a:t>unregister_filesystem</a:t>
            </a:r>
            <a:r>
              <a:rPr lang="en-US" altLang="zh-CN" dirty="0">
                <a:solidFill>
                  <a:srgbClr val="0000FF"/>
                </a:solidFill>
              </a:rPr>
              <a:t>()</a:t>
            </a:r>
            <a:r>
              <a:rPr lang="zh-CN" altLang="en-US" dirty="0"/>
              <a:t>：</a:t>
            </a:r>
            <a:r>
              <a:rPr lang="zh-CN" altLang="zh-CN" dirty="0"/>
              <a:t>注销一个文件系统类型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140</a:t>
            </a:fld>
            <a:endParaRPr lang="en-US" altLang="zh-CN" dirty="0"/>
          </a:p>
        </p:txBody>
      </p:sp>
    </p:spTree>
    <p:extLst>
      <p:ext uri="{BB962C8B-B14F-4D97-AF65-F5344CB8AC3E}">
        <p14:creationId xmlns:p14="http://schemas.microsoft.com/office/powerpoint/2010/main" val="423350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文件系统安装与卸载</a:t>
            </a:r>
            <a:endParaRPr kumimoji="1" lang="zh-CN" altLang="en-US" dirty="0"/>
          </a:p>
        </p:txBody>
      </p:sp>
      <p:sp>
        <p:nvSpPr>
          <p:cNvPr id="3" name="内容占位符 2"/>
          <p:cNvSpPr>
            <a:spLocks noGrp="1"/>
          </p:cNvSpPr>
          <p:nvPr>
            <p:ph idx="1"/>
          </p:nvPr>
        </p:nvSpPr>
        <p:spPr/>
        <p:txBody>
          <a:bodyPr/>
          <a:lstStyle/>
          <a:p>
            <a:r>
              <a:rPr lang="en-US" altLang="zh-CN" dirty="0">
                <a:latin typeface="华文新魏"/>
                <a:cs typeface="华文新魏"/>
              </a:rPr>
              <a:t>Linux </a:t>
            </a:r>
            <a:r>
              <a:rPr lang="zh-CN" altLang="zh-CN" dirty="0">
                <a:latin typeface="华文新魏"/>
                <a:cs typeface="华文新魏"/>
              </a:rPr>
              <a:t>系统</a:t>
            </a:r>
            <a:r>
              <a:rPr lang="zh-CN" altLang="zh-CN" dirty="0">
                <a:solidFill>
                  <a:srgbClr val="FF0000"/>
                </a:solidFill>
                <a:latin typeface="华文新魏"/>
                <a:cs typeface="华文新魏"/>
              </a:rPr>
              <a:t>不通过</a:t>
            </a:r>
            <a:r>
              <a:rPr lang="zh-CN" altLang="zh-CN" dirty="0">
                <a:solidFill>
                  <a:srgbClr val="0000FF"/>
                </a:solidFill>
                <a:latin typeface="华文新魏"/>
                <a:cs typeface="华文新魏"/>
              </a:rPr>
              <a:t>设备标识</a:t>
            </a:r>
            <a:r>
              <a:rPr lang="zh-CN" altLang="zh-CN" dirty="0">
                <a:solidFill>
                  <a:srgbClr val="FF0000"/>
                </a:solidFill>
                <a:latin typeface="华文新魏"/>
                <a:cs typeface="华文新魏"/>
              </a:rPr>
              <a:t>访问</a:t>
            </a:r>
            <a:r>
              <a:rPr lang="zh-CN" altLang="zh-CN" dirty="0">
                <a:latin typeface="华文新魏"/>
                <a:cs typeface="华文新魏"/>
              </a:rPr>
              <a:t>文件系统，而是</a:t>
            </a:r>
            <a:r>
              <a:rPr lang="zh-CN" altLang="zh-CN" dirty="0">
                <a:solidFill>
                  <a:srgbClr val="FF0000"/>
                </a:solidFill>
                <a:latin typeface="华文新魏"/>
                <a:cs typeface="华文新魏"/>
              </a:rPr>
              <a:t>通过</a:t>
            </a:r>
            <a:r>
              <a:rPr lang="zh-CN" altLang="zh-CN" dirty="0">
                <a:solidFill>
                  <a:srgbClr val="0000FF"/>
                </a:solidFill>
                <a:latin typeface="华文新魏"/>
                <a:cs typeface="华文新魏"/>
              </a:rPr>
              <a:t>命令</a:t>
            </a:r>
            <a:r>
              <a:rPr lang="zh-CN" altLang="zh-CN" dirty="0">
                <a:solidFill>
                  <a:srgbClr val="FF0000"/>
                </a:solidFill>
                <a:latin typeface="华文新魏"/>
                <a:cs typeface="华文新魏"/>
              </a:rPr>
              <a:t>将其安装到</a:t>
            </a:r>
            <a:r>
              <a:rPr lang="zh-CN" altLang="zh-CN" dirty="0">
                <a:latin typeface="华文新魏"/>
                <a:cs typeface="华文新魏"/>
              </a:rPr>
              <a:t>文件系统树目录结构</a:t>
            </a:r>
            <a:r>
              <a:rPr lang="zh-CN" altLang="zh-CN" dirty="0">
                <a:solidFill>
                  <a:srgbClr val="0000FF"/>
                </a:solidFill>
                <a:latin typeface="华文新魏"/>
                <a:cs typeface="华文新魏"/>
              </a:rPr>
              <a:t>的某个目录节点</a:t>
            </a:r>
            <a:r>
              <a:rPr lang="en-US" altLang="zh-CN" dirty="0" err="1">
                <a:solidFill>
                  <a:srgbClr val="0000FF"/>
                </a:solidFill>
                <a:latin typeface="华文新魏"/>
                <a:cs typeface="华文新魏"/>
              </a:rPr>
              <a:t>vfsmount</a:t>
            </a:r>
            <a:endParaRPr lang="en-US" altLang="zh-CN" dirty="0">
              <a:solidFill>
                <a:srgbClr val="0000FF"/>
              </a:solidFill>
              <a:latin typeface="华文新魏"/>
              <a:cs typeface="华文新魏"/>
            </a:endParaRPr>
          </a:p>
          <a:p>
            <a:pPr lvl="1"/>
            <a:r>
              <a:rPr lang="zh-CN" altLang="zh-CN" dirty="0"/>
              <a:t>文件系统的所有文件和子目录是此目录节点的文件和子目录，直到用命令显式地卸载这个文件系统 </a:t>
            </a:r>
            <a:endParaRPr kumimoji="1" lang="en-US" altLang="zh-CN" dirty="0"/>
          </a:p>
          <a:p>
            <a:r>
              <a:rPr lang="zh-CN" altLang="en-US" dirty="0">
                <a:latin typeface="华文新魏"/>
                <a:cs typeface="华文新魏"/>
              </a:rPr>
              <a:t>安</a:t>
            </a:r>
            <a:r>
              <a:rPr lang="zh-CN" altLang="zh-CN" dirty="0">
                <a:latin typeface="华文新魏"/>
                <a:cs typeface="华文新魏"/>
              </a:rPr>
              <a:t>装</a:t>
            </a:r>
            <a:r>
              <a:rPr lang="en-US" altLang="zh-CN" dirty="0">
                <a:latin typeface="华文新魏"/>
                <a:cs typeface="华文新魏"/>
              </a:rPr>
              <a:t>Linux</a:t>
            </a:r>
            <a:r>
              <a:rPr lang="zh-CN" altLang="zh-CN" dirty="0">
                <a:latin typeface="华文新魏"/>
                <a:cs typeface="华文新魏"/>
              </a:rPr>
              <a:t>系统时，磁盘中的一个分区已经安装</a:t>
            </a:r>
            <a:r>
              <a:rPr lang="en-US" altLang="zh-CN" dirty="0">
                <a:solidFill>
                  <a:srgbClr val="0000FF"/>
                </a:solidFill>
                <a:latin typeface="华文新魏"/>
                <a:cs typeface="华文新魏"/>
              </a:rPr>
              <a:t>Ext2</a:t>
            </a:r>
            <a:r>
              <a:rPr lang="zh-CN" altLang="zh-CN" dirty="0">
                <a:latin typeface="华文新魏"/>
                <a:cs typeface="华文新魏"/>
              </a:rPr>
              <a:t>，</a:t>
            </a:r>
            <a:r>
              <a:rPr lang="zh-CN" altLang="zh-CN" dirty="0">
                <a:solidFill>
                  <a:srgbClr val="FF0000"/>
                </a:solidFill>
                <a:latin typeface="华文新魏"/>
                <a:cs typeface="华文新魏"/>
              </a:rPr>
              <a:t>作为</a:t>
            </a:r>
            <a:r>
              <a:rPr lang="zh-CN" altLang="zh-CN" dirty="0">
                <a:solidFill>
                  <a:srgbClr val="0000FF"/>
                </a:solidFill>
                <a:latin typeface="华文新魏"/>
                <a:cs typeface="华文新魏"/>
              </a:rPr>
              <a:t>根文件系统</a:t>
            </a:r>
            <a:r>
              <a:rPr lang="zh-CN" altLang="zh-CN" dirty="0">
                <a:latin typeface="华文新魏"/>
                <a:cs typeface="华文新魏"/>
              </a:rPr>
              <a:t>在启动时自动安装的</a:t>
            </a:r>
            <a:endParaRPr lang="en-US" altLang="zh-CN" dirty="0">
              <a:latin typeface="华文新魏"/>
              <a:cs typeface="华文新魏"/>
            </a:endParaRPr>
          </a:p>
          <a:p>
            <a:r>
              <a:rPr lang="zh-CN" altLang="zh-CN" dirty="0">
                <a:latin typeface="华文新魏"/>
                <a:cs typeface="华文新魏"/>
              </a:rPr>
              <a:t>如果超级用户欲安装另外的具体文件系统，需要指定</a:t>
            </a:r>
            <a:endParaRPr lang="en-US" altLang="zh-CN" dirty="0">
              <a:latin typeface="华文新魏"/>
              <a:cs typeface="华文新魏"/>
            </a:endParaRPr>
          </a:p>
          <a:p>
            <a:pPr lvl="1"/>
            <a:r>
              <a:rPr lang="zh-CN" altLang="zh-CN" dirty="0"/>
              <a:t>文件系统类型名、所在的物理设备名、安装点等信息</a:t>
            </a:r>
            <a:endParaRPr lang="en-US" altLang="zh-CN" dirty="0"/>
          </a:p>
          <a:p>
            <a:pPr lvl="1"/>
            <a:r>
              <a:rPr lang="zh-CN" altLang="zh-CN" dirty="0"/>
              <a:t>再用</a:t>
            </a:r>
            <a:r>
              <a:rPr lang="en-US" altLang="zh-CN" dirty="0">
                <a:solidFill>
                  <a:srgbClr val="0000FF"/>
                </a:solidFill>
              </a:rPr>
              <a:t>mount</a:t>
            </a:r>
            <a:r>
              <a:rPr lang="zh-CN" altLang="zh-CN" dirty="0"/>
              <a:t>命令进行安装</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141</a:t>
            </a:fld>
            <a:endParaRPr lang="en-US" altLang="zh-CN" dirty="0"/>
          </a:p>
        </p:txBody>
      </p:sp>
    </p:spTree>
    <p:extLst>
      <p:ext uri="{BB962C8B-B14F-4D97-AF65-F5344CB8AC3E}">
        <p14:creationId xmlns:p14="http://schemas.microsoft.com/office/powerpoint/2010/main" val="155295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文件系统安装与卸载</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文件系统安装过程</a:t>
            </a:r>
          </a:p>
          <a:p>
            <a:pPr lvl="1"/>
            <a:r>
              <a:rPr lang="zh-CN" altLang="zh-CN" dirty="0"/>
              <a:t>内核首先</a:t>
            </a:r>
            <a:r>
              <a:rPr lang="zh-CN" altLang="zh-CN" dirty="0">
                <a:solidFill>
                  <a:srgbClr val="FF0000"/>
                </a:solidFill>
              </a:rPr>
              <a:t>检查参数的合法性</a:t>
            </a:r>
            <a:endParaRPr lang="en-US" altLang="zh-CN" dirty="0">
              <a:solidFill>
                <a:srgbClr val="FF0000"/>
              </a:solidFill>
            </a:endParaRPr>
          </a:p>
          <a:p>
            <a:pPr lvl="1"/>
            <a:r>
              <a:rPr lang="en-US" altLang="zh-CN" dirty="0"/>
              <a:t>VFS </a:t>
            </a:r>
            <a:r>
              <a:rPr lang="zh-CN" altLang="zh-CN" dirty="0"/>
              <a:t>通过查找由</a:t>
            </a:r>
            <a:r>
              <a:rPr lang="en-US" altLang="zh-CN" dirty="0" err="1">
                <a:solidFill>
                  <a:srgbClr val="0000FF"/>
                </a:solidFill>
              </a:rPr>
              <a:t>file_systems</a:t>
            </a:r>
            <a:r>
              <a:rPr lang="zh-CN" altLang="zh-CN" dirty="0"/>
              <a:t>所指向的注册表，</a:t>
            </a:r>
            <a:r>
              <a:rPr lang="zh-CN" altLang="zh-CN" dirty="0">
                <a:solidFill>
                  <a:srgbClr val="FF0000"/>
                </a:solidFill>
              </a:rPr>
              <a:t>寻找</a:t>
            </a:r>
            <a:r>
              <a:rPr lang="zh-CN" altLang="zh-CN" dirty="0"/>
              <a:t>匹配的</a:t>
            </a:r>
            <a:r>
              <a:rPr lang="en-US" altLang="zh-CN" dirty="0" err="1">
                <a:solidFill>
                  <a:srgbClr val="0000FF"/>
                </a:solidFill>
              </a:rPr>
              <a:t>file_system_type</a:t>
            </a:r>
            <a:r>
              <a:rPr lang="zh-CN" altLang="zh-CN" dirty="0">
                <a:solidFill>
                  <a:srgbClr val="0000FF"/>
                </a:solidFill>
              </a:rPr>
              <a:t> </a:t>
            </a:r>
            <a:endParaRPr kumimoji="1" lang="en-US" altLang="zh-CN" dirty="0">
              <a:solidFill>
                <a:srgbClr val="0000FF"/>
              </a:solidFill>
            </a:endParaRPr>
          </a:p>
          <a:p>
            <a:pPr lvl="1"/>
            <a:r>
              <a:rPr kumimoji="1" lang="zh-CN" altLang="en-US" dirty="0"/>
              <a:t>找到匹配项时，查找安装点</a:t>
            </a:r>
            <a:r>
              <a:rPr kumimoji="1" lang="en-US" altLang="zh-CN" dirty="0">
                <a:solidFill>
                  <a:srgbClr val="FF0000"/>
                </a:solidFill>
              </a:rPr>
              <a:t>VFS </a:t>
            </a:r>
            <a:r>
              <a:rPr kumimoji="1" lang="en-US" altLang="zh-CN" dirty="0" err="1">
                <a:solidFill>
                  <a:srgbClr val="FF0000"/>
                </a:solidFill>
              </a:rPr>
              <a:t>inode</a:t>
            </a:r>
            <a:r>
              <a:rPr kumimoji="1" lang="en-US" altLang="zh-CN" dirty="0">
                <a:solidFill>
                  <a:srgbClr val="FF0000"/>
                </a:solidFill>
              </a:rPr>
              <a:t> </a:t>
            </a:r>
            <a:endParaRPr kumimoji="1" lang="en-US" altLang="zh-CN" dirty="0"/>
          </a:p>
          <a:p>
            <a:pPr lvl="2"/>
            <a:r>
              <a:rPr kumimoji="1" lang="zh-CN" altLang="en-US" dirty="0">
                <a:latin typeface="华文新魏"/>
                <a:ea typeface="华文新魏"/>
                <a:cs typeface="华文新魏"/>
              </a:rPr>
              <a:t>分配一个</a:t>
            </a:r>
            <a:r>
              <a:rPr kumimoji="1" lang="en-US" altLang="zh-CN" dirty="0">
                <a:solidFill>
                  <a:srgbClr val="0000FF"/>
                </a:solidFill>
                <a:latin typeface="华文新魏"/>
                <a:ea typeface="华文新魏"/>
                <a:cs typeface="华文新魏"/>
              </a:rPr>
              <a:t>VFS</a:t>
            </a:r>
            <a:r>
              <a:rPr kumimoji="1" lang="zh-CN" altLang="en-US" dirty="0">
                <a:solidFill>
                  <a:srgbClr val="0000FF"/>
                </a:solidFill>
                <a:latin typeface="华文新魏"/>
                <a:ea typeface="华文新魏"/>
                <a:cs typeface="华文新魏"/>
              </a:rPr>
              <a:t>超级块 </a:t>
            </a:r>
            <a:endParaRPr kumimoji="1" lang="en-US" altLang="zh-CN" dirty="0">
              <a:solidFill>
                <a:srgbClr val="0000FF"/>
              </a:solidFill>
              <a:latin typeface="华文新魏"/>
              <a:ea typeface="华文新魏"/>
              <a:cs typeface="华文新魏"/>
            </a:endParaRPr>
          </a:p>
          <a:p>
            <a:pPr lvl="2"/>
            <a:r>
              <a:rPr kumimoji="1" lang="zh-CN" altLang="en-US" dirty="0">
                <a:latin typeface="华文新魏"/>
                <a:ea typeface="华文新魏"/>
                <a:cs typeface="华文新魏"/>
              </a:rPr>
              <a:t>利用</a:t>
            </a:r>
            <a:r>
              <a:rPr kumimoji="1" lang="en-US" altLang="zh-CN" dirty="0" err="1">
                <a:latin typeface="华文新魏"/>
                <a:ea typeface="华文新魏"/>
                <a:cs typeface="华文新魏"/>
              </a:rPr>
              <a:t>read_super</a:t>
            </a:r>
            <a:r>
              <a:rPr kumimoji="1" lang="en-US" altLang="zh-CN" dirty="0">
                <a:latin typeface="华文新魏"/>
                <a:ea typeface="华文新魏"/>
                <a:cs typeface="华文新魏"/>
              </a:rPr>
              <a:t>( )</a:t>
            </a:r>
            <a:r>
              <a:rPr kumimoji="1" lang="zh-CN" altLang="en-US" dirty="0">
                <a:latin typeface="华文新魏"/>
                <a:ea typeface="华文新魏"/>
                <a:cs typeface="华文新魏"/>
              </a:rPr>
              <a:t>函数</a:t>
            </a:r>
            <a:r>
              <a:rPr kumimoji="1" lang="zh-CN" altLang="en-US" dirty="0">
                <a:solidFill>
                  <a:srgbClr val="FF0000"/>
                </a:solidFill>
                <a:latin typeface="华文新魏"/>
                <a:ea typeface="华文新魏"/>
                <a:cs typeface="华文新魏"/>
              </a:rPr>
              <a:t>读入</a:t>
            </a:r>
            <a:r>
              <a:rPr kumimoji="1" lang="zh-CN" altLang="en-US" dirty="0">
                <a:latin typeface="华文新魏"/>
                <a:ea typeface="华文新魏"/>
                <a:cs typeface="华文新魏"/>
              </a:rPr>
              <a:t>待</a:t>
            </a:r>
            <a:r>
              <a:rPr lang="zh-CN" altLang="zh-CN" dirty="0">
                <a:latin typeface="华文新魏"/>
                <a:ea typeface="华文新魏"/>
                <a:cs typeface="华文新魏"/>
              </a:rPr>
              <a:t>安装文件系统的</a:t>
            </a:r>
            <a:r>
              <a:rPr lang="zh-CN" altLang="zh-CN" dirty="0">
                <a:solidFill>
                  <a:srgbClr val="0000FF"/>
                </a:solidFill>
                <a:latin typeface="华文新魏"/>
                <a:ea typeface="华文新魏"/>
                <a:cs typeface="华文新魏"/>
              </a:rPr>
              <a:t>外存超级块</a:t>
            </a:r>
            <a:r>
              <a:rPr lang="zh-CN" altLang="zh-CN" dirty="0">
                <a:latin typeface="华文新魏"/>
                <a:ea typeface="华文新魏"/>
                <a:cs typeface="华文新魏"/>
              </a:rPr>
              <a:t> </a:t>
            </a:r>
            <a:endParaRPr kumimoji="1" lang="en-US" altLang="zh-CN" dirty="0">
              <a:latin typeface="华文新魏"/>
              <a:ea typeface="华文新魏"/>
              <a:cs typeface="华文新魏"/>
            </a:endParaRPr>
          </a:p>
          <a:p>
            <a:pPr lvl="2"/>
            <a:r>
              <a:rPr kumimoji="1" lang="zh-CN" altLang="en-US" dirty="0">
                <a:solidFill>
                  <a:srgbClr val="FF0000"/>
                </a:solidFill>
                <a:latin typeface="华文新魏"/>
                <a:ea typeface="华文新魏"/>
                <a:cs typeface="华文新魏"/>
              </a:rPr>
              <a:t>申请</a:t>
            </a:r>
            <a:r>
              <a:rPr kumimoji="1" lang="zh-CN" altLang="en-US" dirty="0">
                <a:latin typeface="华文新魏"/>
                <a:ea typeface="华文新魏"/>
                <a:cs typeface="华文新魏"/>
              </a:rPr>
              <a:t>一个</a:t>
            </a:r>
            <a:r>
              <a:rPr kumimoji="1" lang="en-US" altLang="zh-CN" dirty="0" err="1">
                <a:solidFill>
                  <a:srgbClr val="0000FF"/>
                </a:solidFill>
                <a:latin typeface="华文新魏"/>
                <a:ea typeface="华文新魏"/>
                <a:cs typeface="华文新魏"/>
              </a:rPr>
              <a:t>vfsmount</a:t>
            </a:r>
            <a:r>
              <a:rPr kumimoji="1" lang="zh-CN" altLang="en-US" dirty="0">
                <a:solidFill>
                  <a:srgbClr val="0000FF"/>
                </a:solidFill>
                <a:latin typeface="华文新魏"/>
                <a:ea typeface="华文新魏"/>
                <a:cs typeface="华文新魏"/>
              </a:rPr>
              <a:t>数据结构</a:t>
            </a:r>
            <a:r>
              <a:rPr kumimoji="1" lang="zh-CN" altLang="en-US" dirty="0">
                <a:latin typeface="华文新魏"/>
                <a:ea typeface="华文新魏"/>
                <a:cs typeface="华文新魏"/>
              </a:rPr>
              <a:t>（</a:t>
            </a:r>
            <a:r>
              <a:rPr lang="zh-CN" altLang="zh-CN" dirty="0">
                <a:latin typeface="华文新魏"/>
                <a:ea typeface="华文新魏"/>
                <a:cs typeface="华文新魏"/>
              </a:rPr>
              <a:t>包含文件系统所在块设备标识、安装点等 </a:t>
            </a:r>
            <a:r>
              <a:rPr kumimoji="1" lang="zh-CN" altLang="en-US" dirty="0">
                <a:latin typeface="华文新魏"/>
                <a:ea typeface="华文新魏"/>
                <a:cs typeface="华文新魏"/>
              </a:rPr>
              <a:t>） ，</a:t>
            </a:r>
            <a:r>
              <a:rPr lang="zh-CN" altLang="zh-CN" dirty="0">
                <a:latin typeface="华文新魏"/>
                <a:ea typeface="华文新魏"/>
                <a:cs typeface="华文新魏"/>
              </a:rPr>
              <a:t>使其</a:t>
            </a:r>
            <a:r>
              <a:rPr lang="zh-CN" altLang="zh-CN" dirty="0">
                <a:solidFill>
                  <a:srgbClr val="FF0000"/>
                </a:solidFill>
                <a:latin typeface="华文新魏"/>
                <a:ea typeface="华文新魏"/>
                <a:cs typeface="华文新魏"/>
              </a:rPr>
              <a:t>指针指向</a:t>
            </a:r>
            <a:r>
              <a:rPr lang="zh-CN" altLang="zh-CN" dirty="0">
                <a:latin typeface="华文新魏"/>
                <a:ea typeface="华文新魏"/>
                <a:cs typeface="华文新魏"/>
              </a:rPr>
              <a:t>所分配的</a:t>
            </a:r>
            <a:r>
              <a:rPr lang="en-US" altLang="zh-CN" dirty="0">
                <a:solidFill>
                  <a:srgbClr val="0000FF"/>
                </a:solidFill>
                <a:latin typeface="华文新魏"/>
                <a:ea typeface="华文新魏"/>
                <a:cs typeface="华文新魏"/>
              </a:rPr>
              <a:t>VFS</a:t>
            </a:r>
            <a:r>
              <a:rPr lang="zh-CN" altLang="zh-CN" dirty="0">
                <a:solidFill>
                  <a:srgbClr val="0000FF"/>
                </a:solidFill>
                <a:latin typeface="华文新魏"/>
                <a:ea typeface="华文新魏"/>
                <a:cs typeface="华文新魏"/>
              </a:rPr>
              <a:t>超级块</a:t>
            </a:r>
            <a:endParaRPr lang="en-US" altLang="zh-CN" dirty="0">
              <a:solidFill>
                <a:srgbClr val="0000FF"/>
              </a:solidFill>
              <a:latin typeface="华文新魏"/>
              <a:ea typeface="华文新魏"/>
              <a:cs typeface="华文新魏"/>
            </a:endParaRPr>
          </a:p>
          <a:p>
            <a:pPr lvl="2"/>
            <a:r>
              <a:rPr lang="zh-CN" altLang="zh-CN" dirty="0">
                <a:latin typeface="华文新魏"/>
                <a:ea typeface="华文新魏"/>
                <a:cs typeface="华文新魏"/>
              </a:rPr>
              <a:t>文件系统安装后，</a:t>
            </a:r>
            <a:r>
              <a:rPr lang="zh-CN" altLang="en-US" dirty="0">
                <a:latin typeface="华文新魏"/>
                <a:ea typeface="华文新魏"/>
                <a:cs typeface="华文新魏"/>
              </a:rPr>
              <a:t>其</a:t>
            </a:r>
            <a:r>
              <a:rPr lang="zh-CN" altLang="zh-CN" dirty="0">
                <a:latin typeface="华文新魏"/>
                <a:ea typeface="华文新魏"/>
                <a:cs typeface="华文新魏"/>
              </a:rPr>
              <a:t>根</a:t>
            </a:r>
            <a:r>
              <a:rPr lang="en-US" altLang="zh-CN" dirty="0" err="1">
                <a:latin typeface="华文新魏"/>
                <a:ea typeface="华文新魏"/>
                <a:cs typeface="华文新魏"/>
              </a:rPr>
              <a:t>inode</a:t>
            </a:r>
            <a:r>
              <a:rPr lang="zh-CN" altLang="zh-CN" dirty="0">
                <a:latin typeface="华文新魏"/>
                <a:ea typeface="华文新魏"/>
                <a:cs typeface="华文新魏"/>
              </a:rPr>
              <a:t>便常驻在</a:t>
            </a:r>
            <a:r>
              <a:rPr lang="en-US" altLang="zh-CN" dirty="0" err="1">
                <a:latin typeface="华文新魏"/>
                <a:ea typeface="华文新魏"/>
                <a:cs typeface="华文新魏"/>
              </a:rPr>
              <a:t>inode</a:t>
            </a:r>
            <a:r>
              <a:rPr lang="zh-CN" altLang="zh-CN" dirty="0">
                <a:latin typeface="华文新魏"/>
                <a:ea typeface="华文新魏"/>
                <a:cs typeface="华文新魏"/>
              </a:rPr>
              <a:t>高速缓存中 </a:t>
            </a:r>
            <a:endParaRPr kumimoji="1" lang="zh-CN" altLang="en-US" dirty="0">
              <a:latin typeface="华文新魏"/>
              <a:ea typeface="华文新魏"/>
              <a:cs typeface="华文新魏"/>
            </a:endParaRPr>
          </a:p>
          <a:p>
            <a:r>
              <a:rPr kumimoji="1" lang="zh-CN" altLang="en-US" dirty="0">
                <a:latin typeface="华文新魏"/>
                <a:cs typeface="华文新魏"/>
              </a:rPr>
              <a:t>文件系统卸载过程</a:t>
            </a:r>
          </a:p>
          <a:p>
            <a:pPr lvl="1"/>
            <a:r>
              <a:rPr lang="zh-CN" altLang="en-US" dirty="0"/>
              <a:t>检测能否卸载（</a:t>
            </a:r>
            <a:r>
              <a:rPr lang="zh-CN" altLang="zh-CN" dirty="0"/>
              <a:t>正在被使用时不能卸载</a:t>
            </a:r>
            <a:r>
              <a:rPr lang="zh-CN" altLang="en-US" dirty="0"/>
              <a:t>）</a:t>
            </a:r>
            <a:endParaRPr lang="en-US" altLang="zh-CN" dirty="0"/>
          </a:p>
          <a:p>
            <a:pPr lvl="1"/>
            <a:r>
              <a:rPr lang="en-US" altLang="zh-CN" dirty="0"/>
              <a:t>VFS</a:t>
            </a:r>
            <a:r>
              <a:rPr lang="zh-CN" altLang="zh-CN" dirty="0"/>
              <a:t>超级块</a:t>
            </a:r>
            <a:r>
              <a:rPr kumimoji="1" lang="zh-CN" altLang="en-US" dirty="0"/>
              <a:t>为“脏”，先将其写回磁盘</a:t>
            </a:r>
            <a:endParaRPr kumimoji="1" lang="en-US" altLang="zh-CN" dirty="0"/>
          </a:p>
          <a:p>
            <a:pPr lvl="1"/>
            <a:r>
              <a:rPr kumimoji="1" lang="zh-CN" altLang="en-US" dirty="0"/>
              <a:t>删去</a:t>
            </a:r>
            <a:r>
              <a:rPr kumimoji="1" lang="en-US" altLang="zh-CN" dirty="0" err="1"/>
              <a:t>vfsmount</a:t>
            </a:r>
            <a:r>
              <a:rPr kumimoji="1" lang="zh-CN" altLang="en-US" dirty="0"/>
              <a:t>，</a:t>
            </a:r>
            <a:r>
              <a:rPr lang="zh-CN" altLang="zh-CN" dirty="0"/>
              <a:t>安装点数据结构从</a:t>
            </a:r>
            <a:r>
              <a:rPr lang="en-US" altLang="zh-CN" dirty="0" err="1"/>
              <a:t>vfsmntlist</a:t>
            </a:r>
            <a:r>
              <a:rPr lang="zh-CN" altLang="zh-CN" dirty="0"/>
              <a:t>中断开并释放 </a:t>
            </a:r>
            <a:r>
              <a:rPr kumimoji="1" lang="en-US" altLang="zh-CN" dirty="0"/>
              <a:t> </a:t>
            </a:r>
            <a:endParaRPr kumimoji="1"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142</a:t>
            </a:fld>
            <a:endParaRPr lang="en-US" altLang="zh-CN" dirty="0"/>
          </a:p>
        </p:txBody>
      </p:sp>
    </p:spTree>
    <p:extLst>
      <p:ext uri="{BB962C8B-B14F-4D97-AF65-F5344CB8AC3E}">
        <p14:creationId xmlns:p14="http://schemas.microsoft.com/office/powerpoint/2010/main" val="302969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VFS</a:t>
            </a:r>
            <a:r>
              <a:rPr lang="zh-CN" altLang="zh-CN" dirty="0">
                <a:latin typeface="华文新魏" charset="0"/>
                <a:ea typeface="华文新魏" charset="0"/>
                <a:cs typeface="华文新魏" charset="0"/>
              </a:rPr>
              <a:t>文件系统调用实现</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VFS</a:t>
            </a:r>
            <a:r>
              <a:rPr kumimoji="1" lang="zh-CN" altLang="zh-CN" dirty="0">
                <a:latin typeface="华文新魏"/>
                <a:cs typeface="华文新魏"/>
              </a:rPr>
              <a:t>的初始化</a:t>
            </a:r>
            <a:endParaRPr kumimoji="1" lang="en-US" altLang="zh-CN" dirty="0">
              <a:latin typeface="华文新魏"/>
              <a:cs typeface="华文新魏"/>
            </a:endParaRPr>
          </a:p>
          <a:p>
            <a:r>
              <a:rPr kumimoji="1" lang="zh-CN" altLang="zh-CN" dirty="0">
                <a:latin typeface="华文新魏"/>
                <a:cs typeface="华文新魏"/>
              </a:rPr>
              <a:t>文件操作的实现</a:t>
            </a:r>
          </a:p>
          <a:p>
            <a:r>
              <a:rPr kumimoji="1" lang="en-US" altLang="zh-CN" dirty="0">
                <a:latin typeface="华文新魏"/>
                <a:cs typeface="华文新魏"/>
              </a:rPr>
              <a:t>VFS</a:t>
            </a:r>
            <a:r>
              <a:rPr kumimoji="1" lang="zh-CN" altLang="zh-CN" dirty="0">
                <a:latin typeface="华文新魏"/>
                <a:cs typeface="华文新魏"/>
              </a:rPr>
              <a:t>文件系统调用举例</a:t>
            </a:r>
          </a:p>
          <a:p>
            <a:pPr lvl="1"/>
            <a:r>
              <a:rPr kumimoji="1" lang="zh-CN" altLang="zh-CN" dirty="0"/>
              <a:t>文件打开与关闭</a:t>
            </a:r>
          </a:p>
          <a:p>
            <a:pPr lvl="1"/>
            <a:r>
              <a:rPr kumimoji="1" lang="zh-CN" altLang="zh-CN" dirty="0"/>
              <a:t>文件读出与写入</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143</a:t>
            </a:fld>
            <a:endParaRPr lang="en-US" altLang="zh-CN" dirty="0"/>
          </a:p>
        </p:txBody>
      </p:sp>
    </p:spTree>
    <p:extLst>
      <p:ext uri="{BB962C8B-B14F-4D97-AF65-F5344CB8AC3E}">
        <p14:creationId xmlns:p14="http://schemas.microsoft.com/office/powerpoint/2010/main" val="12808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VFS</a:t>
            </a:r>
            <a:r>
              <a:rPr kumimoji="1" lang="zh-CN" altLang="zh-CN" dirty="0"/>
              <a:t>的初始化</a:t>
            </a:r>
            <a:endParaRPr kumimoji="1" lang="en-US" altLang="zh-CN" dirty="0"/>
          </a:p>
        </p:txBody>
      </p:sp>
      <p:sp>
        <p:nvSpPr>
          <p:cNvPr id="3" name="内容占位符 2"/>
          <p:cNvSpPr>
            <a:spLocks noGrp="1"/>
          </p:cNvSpPr>
          <p:nvPr>
            <p:ph idx="1"/>
          </p:nvPr>
        </p:nvSpPr>
        <p:spPr>
          <a:xfrm>
            <a:off x="179512" y="1268760"/>
            <a:ext cx="8856984" cy="5184576"/>
          </a:xfrm>
        </p:spPr>
        <p:txBody>
          <a:bodyPr/>
          <a:lstStyle/>
          <a:p>
            <a:r>
              <a:rPr lang="zh-CN" altLang="en-US" dirty="0">
                <a:latin typeface="华文新魏"/>
                <a:cs typeface="华文新魏"/>
              </a:rPr>
              <a:t>途径</a:t>
            </a:r>
            <a:r>
              <a:rPr lang="en-US" altLang="zh-CN" dirty="0">
                <a:latin typeface="华文新魏"/>
                <a:cs typeface="华文新魏"/>
              </a:rPr>
              <a:t>1</a:t>
            </a:r>
          </a:p>
          <a:p>
            <a:pPr lvl="1"/>
            <a:r>
              <a:rPr lang="zh-CN" altLang="zh-CN" dirty="0"/>
              <a:t>操作系统</a:t>
            </a:r>
            <a:r>
              <a:rPr lang="zh-CN" altLang="zh-CN" dirty="0">
                <a:solidFill>
                  <a:srgbClr val="FF0000"/>
                </a:solidFill>
              </a:rPr>
              <a:t>初始化和系统启动</a:t>
            </a:r>
            <a:r>
              <a:rPr lang="zh-CN" altLang="zh-CN" dirty="0"/>
              <a:t>时，具体文件系统将其自身注册到</a:t>
            </a:r>
            <a:r>
              <a:rPr lang="en-US" altLang="zh-CN" dirty="0"/>
              <a:t>VFS</a:t>
            </a:r>
            <a:r>
              <a:rPr lang="zh-CN" altLang="zh-CN" dirty="0"/>
              <a:t>中</a:t>
            </a:r>
            <a:endParaRPr lang="en-US" altLang="zh-CN" dirty="0"/>
          </a:p>
          <a:p>
            <a:r>
              <a:rPr lang="zh-CN" altLang="en-US" dirty="0">
                <a:latin typeface="华文新魏"/>
                <a:cs typeface="华文新魏"/>
              </a:rPr>
              <a:t>途径</a:t>
            </a:r>
            <a:r>
              <a:rPr lang="en-US" altLang="zh-CN" dirty="0">
                <a:latin typeface="华文新魏"/>
                <a:cs typeface="华文新魏"/>
              </a:rPr>
              <a:t>2</a:t>
            </a:r>
          </a:p>
          <a:p>
            <a:pPr lvl="1"/>
            <a:r>
              <a:rPr lang="zh-CN" altLang="zh-CN" dirty="0"/>
              <a:t>设计成</a:t>
            </a:r>
            <a:r>
              <a:rPr lang="zh-CN" altLang="zh-CN" dirty="0">
                <a:solidFill>
                  <a:srgbClr val="0000FF"/>
                </a:solidFill>
              </a:rPr>
              <a:t>动态可加载模块</a:t>
            </a:r>
            <a:r>
              <a:rPr lang="zh-CN" altLang="zh-CN" dirty="0"/>
              <a:t>，通过</a:t>
            </a:r>
            <a:r>
              <a:rPr lang="en-US" altLang="zh-CN" dirty="0">
                <a:solidFill>
                  <a:srgbClr val="FF0000"/>
                </a:solidFill>
              </a:rPr>
              <a:t>mount</a:t>
            </a:r>
            <a:r>
              <a:rPr lang="zh-CN" altLang="zh-CN" dirty="0">
                <a:solidFill>
                  <a:srgbClr val="FF0000"/>
                </a:solidFill>
              </a:rPr>
              <a:t>命令</a:t>
            </a:r>
            <a:r>
              <a:rPr lang="zh-CN" altLang="zh-CN" dirty="0"/>
              <a:t>在</a:t>
            </a:r>
            <a:r>
              <a:rPr lang="en-US" altLang="zh-CN" dirty="0"/>
              <a:t>VFS</a:t>
            </a:r>
            <a:r>
              <a:rPr lang="zh-CN" altLang="zh-CN" dirty="0"/>
              <a:t>中加载一个新的具体文件系统</a:t>
            </a:r>
            <a:endParaRPr lang="en-US" altLang="zh-CN" dirty="0"/>
          </a:p>
          <a:p>
            <a:pPr lvl="2"/>
            <a:r>
              <a:rPr lang="en-US" altLang="zh-CN" dirty="0">
                <a:latin typeface="华文新魏"/>
                <a:ea typeface="华文新魏"/>
                <a:cs typeface="华文新魏"/>
              </a:rPr>
              <a:t>mount</a:t>
            </a:r>
            <a:r>
              <a:rPr lang="zh-CN" altLang="zh-CN" dirty="0">
                <a:latin typeface="华文新魏"/>
                <a:ea typeface="华文新魏"/>
                <a:cs typeface="华文新魏"/>
              </a:rPr>
              <a:t>一个基于块设备且包含根目录的文件系统时，</a:t>
            </a:r>
            <a:r>
              <a:rPr lang="en-US" altLang="zh-CN" dirty="0">
                <a:latin typeface="华文新魏"/>
                <a:ea typeface="华文新魏"/>
                <a:cs typeface="华文新魏"/>
              </a:rPr>
              <a:t>VFS</a:t>
            </a:r>
            <a:r>
              <a:rPr lang="zh-CN" altLang="zh-CN" dirty="0">
                <a:latin typeface="华文新魏"/>
                <a:ea typeface="华文新魏"/>
                <a:cs typeface="华文新魏"/>
              </a:rPr>
              <a:t>必须读取其超级块</a:t>
            </a:r>
            <a:endParaRPr lang="en-US" altLang="zh-CN" dirty="0">
              <a:latin typeface="华文新魏"/>
              <a:ea typeface="华文新魏"/>
              <a:cs typeface="华文新魏"/>
            </a:endParaRPr>
          </a:p>
          <a:p>
            <a:pPr lvl="2"/>
            <a:r>
              <a:rPr lang="zh-CN" altLang="zh-CN" dirty="0">
                <a:latin typeface="华文新魏"/>
                <a:ea typeface="华文新魏"/>
                <a:cs typeface="华文新魏"/>
              </a:rPr>
              <a:t>具体文件系统的</a:t>
            </a:r>
            <a:r>
              <a:rPr lang="zh-CN" altLang="zh-CN" dirty="0">
                <a:solidFill>
                  <a:srgbClr val="0000FF"/>
                </a:solidFill>
                <a:latin typeface="华文新魏"/>
                <a:ea typeface="华文新魏"/>
                <a:cs typeface="华文新魏"/>
              </a:rPr>
              <a:t>超级块读取函数</a:t>
            </a:r>
            <a:r>
              <a:rPr lang="zh-CN" altLang="zh-CN" dirty="0">
                <a:latin typeface="华文新魏"/>
                <a:ea typeface="华文新魏"/>
                <a:cs typeface="华文新魏"/>
              </a:rPr>
              <a:t>将相关信息</a:t>
            </a:r>
            <a:r>
              <a:rPr lang="zh-CN" altLang="zh-CN" dirty="0">
                <a:solidFill>
                  <a:srgbClr val="FF0000"/>
                </a:solidFill>
                <a:latin typeface="华文新魏"/>
                <a:ea typeface="华文新魏"/>
                <a:cs typeface="华文新魏"/>
              </a:rPr>
              <a:t>映射到</a:t>
            </a:r>
            <a:r>
              <a:rPr lang="en-US" altLang="zh-CN" dirty="0">
                <a:solidFill>
                  <a:srgbClr val="0000FF"/>
                </a:solidFill>
                <a:latin typeface="华文新魏"/>
                <a:ea typeface="华文新魏"/>
                <a:cs typeface="华文新魏"/>
              </a:rPr>
              <a:t>VFS</a:t>
            </a:r>
            <a:r>
              <a:rPr lang="zh-CN" altLang="zh-CN" dirty="0">
                <a:solidFill>
                  <a:srgbClr val="0000FF"/>
                </a:solidFill>
                <a:latin typeface="华文新魏"/>
                <a:ea typeface="华文新魏"/>
                <a:cs typeface="华文新魏"/>
              </a:rPr>
              <a:t>的超级块</a:t>
            </a:r>
            <a:r>
              <a:rPr lang="zh-CN" altLang="zh-CN" dirty="0">
                <a:solidFill>
                  <a:srgbClr val="FF0000"/>
                </a:solidFill>
                <a:latin typeface="华文新魏"/>
                <a:ea typeface="华文新魏"/>
                <a:cs typeface="华文新魏"/>
              </a:rPr>
              <a:t>中</a:t>
            </a:r>
            <a:endParaRPr lang="en-US" altLang="zh-CN" dirty="0">
              <a:solidFill>
                <a:srgbClr val="FF0000"/>
              </a:solidFill>
              <a:latin typeface="华文新魏"/>
              <a:ea typeface="华文新魏"/>
              <a:cs typeface="华文新魏"/>
            </a:endParaRPr>
          </a:p>
          <a:p>
            <a:r>
              <a:rPr lang="zh-CN" altLang="en-US" dirty="0">
                <a:latin typeface="华文新魏"/>
                <a:cs typeface="华文新魏"/>
              </a:rPr>
              <a:t>说明</a:t>
            </a:r>
            <a:endParaRPr lang="en-US" altLang="zh-CN" dirty="0">
              <a:latin typeface="华文新魏"/>
              <a:cs typeface="华文新魏"/>
            </a:endParaRPr>
          </a:p>
          <a:p>
            <a:pPr lvl="1"/>
            <a:r>
              <a:rPr lang="en-US" altLang="zh-CN" dirty="0"/>
              <a:t>VFS</a:t>
            </a:r>
            <a:r>
              <a:rPr lang="zh-CN" altLang="zh-CN" dirty="0"/>
              <a:t>在系统中保存着一组已安装文件系统的</a:t>
            </a:r>
            <a:r>
              <a:rPr lang="zh-CN" altLang="zh-CN" dirty="0">
                <a:solidFill>
                  <a:srgbClr val="0000FF"/>
                </a:solidFill>
              </a:rPr>
              <a:t>链表</a:t>
            </a:r>
            <a:r>
              <a:rPr lang="zh-CN" altLang="zh-CN" dirty="0"/>
              <a:t>及其</a:t>
            </a:r>
            <a:r>
              <a:rPr lang="en-US" altLang="zh-CN" dirty="0">
                <a:solidFill>
                  <a:srgbClr val="0000FF"/>
                </a:solidFill>
              </a:rPr>
              <a:t>VFS</a:t>
            </a:r>
            <a:r>
              <a:rPr lang="zh-CN" altLang="zh-CN" dirty="0">
                <a:solidFill>
                  <a:srgbClr val="0000FF"/>
                </a:solidFill>
              </a:rPr>
              <a:t>超级块</a:t>
            </a:r>
            <a:endParaRPr lang="en-US" altLang="zh-CN" dirty="0">
              <a:solidFill>
                <a:srgbClr val="0000FF"/>
              </a:solidFill>
            </a:endParaRPr>
          </a:p>
          <a:p>
            <a:pPr lvl="1"/>
            <a:r>
              <a:rPr lang="zh-CN" altLang="zh-CN" dirty="0"/>
              <a:t>每个</a:t>
            </a:r>
            <a:r>
              <a:rPr lang="en-US" altLang="zh-CN" dirty="0"/>
              <a:t>VFS</a:t>
            </a:r>
            <a:r>
              <a:rPr lang="zh-CN" altLang="zh-CN" dirty="0"/>
              <a:t>超块包含一个执行特定具体文件系统功能的函数指针 </a:t>
            </a:r>
            <a:endParaRPr kumimoji="1" lang="zh-CN"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144</a:t>
            </a:fld>
            <a:endParaRPr lang="en-US" altLang="zh-CN" dirty="0"/>
          </a:p>
        </p:txBody>
      </p:sp>
    </p:spTree>
    <p:extLst>
      <p:ext uri="{BB962C8B-B14F-4D97-AF65-F5344CB8AC3E}">
        <p14:creationId xmlns:p14="http://schemas.microsoft.com/office/powerpoint/2010/main" val="204065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VFS</a:t>
            </a:r>
            <a:r>
              <a:rPr kumimoji="1" lang="zh-CN" altLang="en-US" dirty="0"/>
              <a:t>文件操作的实现</a:t>
            </a:r>
            <a:endParaRPr kumimoji="1" lang="en-US" altLang="zh-CN" dirty="0"/>
          </a:p>
        </p:txBody>
      </p:sp>
      <p:sp>
        <p:nvSpPr>
          <p:cNvPr id="3" name="内容占位符 2"/>
          <p:cNvSpPr>
            <a:spLocks noGrp="1"/>
          </p:cNvSpPr>
          <p:nvPr>
            <p:ph idx="1"/>
          </p:nvPr>
        </p:nvSpPr>
        <p:spPr>
          <a:xfrm>
            <a:off x="179512" y="1268760"/>
            <a:ext cx="8856984" cy="5184576"/>
          </a:xfrm>
        </p:spPr>
        <p:txBody>
          <a:bodyPr/>
          <a:lstStyle/>
          <a:p>
            <a:r>
              <a:rPr lang="zh-CN" altLang="zh-CN" dirty="0">
                <a:latin typeface="华文新魏"/>
                <a:cs typeface="华文新魏"/>
              </a:rPr>
              <a:t>当某个进程发出一个有关文件或目录的系统调用时</a:t>
            </a:r>
            <a:endParaRPr lang="en-US" altLang="zh-CN" dirty="0">
              <a:latin typeface="华文新魏"/>
              <a:cs typeface="华文新魏"/>
            </a:endParaRPr>
          </a:p>
          <a:p>
            <a:pPr lvl="1"/>
            <a:r>
              <a:rPr lang="zh-CN" altLang="zh-CN" dirty="0"/>
              <a:t>首先，内核需要遍历系统</a:t>
            </a:r>
            <a:r>
              <a:rPr lang="en-US" altLang="zh-CN" dirty="0"/>
              <a:t> </a:t>
            </a:r>
            <a:r>
              <a:rPr lang="en-US" altLang="zh-CN" dirty="0">
                <a:solidFill>
                  <a:srgbClr val="0000FF"/>
                </a:solidFill>
              </a:rPr>
              <a:t>VFS </a:t>
            </a:r>
            <a:r>
              <a:rPr lang="en-US" altLang="zh-CN" dirty="0" err="1">
                <a:solidFill>
                  <a:srgbClr val="0000FF"/>
                </a:solidFill>
              </a:rPr>
              <a:t>inode</a:t>
            </a:r>
            <a:endParaRPr lang="en-US" altLang="zh-CN" dirty="0">
              <a:solidFill>
                <a:srgbClr val="0000FF"/>
              </a:solidFill>
            </a:endParaRPr>
          </a:p>
          <a:p>
            <a:pPr lvl="2"/>
            <a:r>
              <a:rPr lang="zh-CN" altLang="zh-CN" dirty="0">
                <a:latin typeface="华文新魏"/>
                <a:ea typeface="华文新魏"/>
                <a:cs typeface="华文新魏"/>
              </a:rPr>
              <a:t>为了在</a:t>
            </a:r>
            <a:r>
              <a:rPr lang="en-US" altLang="zh-CN" dirty="0">
                <a:latin typeface="华文新魏"/>
                <a:ea typeface="华文新魏"/>
                <a:cs typeface="华文新魏"/>
              </a:rPr>
              <a:t>VFS</a:t>
            </a:r>
            <a:r>
              <a:rPr lang="zh-CN" altLang="zh-CN" dirty="0">
                <a:latin typeface="华文新魏"/>
                <a:ea typeface="华文新魏"/>
                <a:cs typeface="华文新魏"/>
              </a:rPr>
              <a:t>中找到某个文件的</a:t>
            </a:r>
            <a:r>
              <a:rPr lang="en-US" altLang="zh-CN" dirty="0">
                <a:latin typeface="华文新魏"/>
                <a:ea typeface="华文新魏"/>
                <a:cs typeface="华文新魏"/>
              </a:rPr>
              <a:t>VFS </a:t>
            </a:r>
            <a:r>
              <a:rPr lang="en-US" altLang="zh-CN" dirty="0" err="1">
                <a:latin typeface="华文新魏"/>
                <a:ea typeface="华文新魏"/>
                <a:cs typeface="华文新魏"/>
              </a:rPr>
              <a:t>inode</a:t>
            </a:r>
            <a:r>
              <a:rPr lang="zh-CN" altLang="zh-CN" dirty="0">
                <a:latin typeface="华文新魏"/>
                <a:ea typeface="华文新魏"/>
                <a:cs typeface="华文新魏"/>
              </a:rPr>
              <a:t>，必须</a:t>
            </a:r>
            <a:r>
              <a:rPr lang="zh-CN" altLang="zh-CN" dirty="0">
                <a:solidFill>
                  <a:srgbClr val="FF0000"/>
                </a:solidFill>
                <a:latin typeface="华文新魏"/>
                <a:ea typeface="华文新魏"/>
                <a:cs typeface="华文新魏"/>
              </a:rPr>
              <a:t>依次解析此文件名中的</a:t>
            </a:r>
            <a:r>
              <a:rPr lang="zh-CN" altLang="zh-CN" dirty="0">
                <a:solidFill>
                  <a:srgbClr val="0000FF"/>
                </a:solidFill>
                <a:latin typeface="华文新魏"/>
                <a:ea typeface="华文新魏"/>
                <a:cs typeface="华文新魏"/>
              </a:rPr>
              <a:t>中间目录</a:t>
            </a:r>
            <a:r>
              <a:rPr lang="zh-CN" altLang="zh-CN" dirty="0">
                <a:latin typeface="华文新魏"/>
                <a:ea typeface="华文新魏"/>
                <a:cs typeface="华文新魏"/>
              </a:rPr>
              <a:t>直到找到此</a:t>
            </a:r>
            <a:r>
              <a:rPr lang="en-US" altLang="zh-CN" dirty="0">
                <a:latin typeface="华文新魏"/>
                <a:ea typeface="华文新魏"/>
                <a:cs typeface="华文新魏"/>
              </a:rPr>
              <a:t>VFS </a:t>
            </a:r>
            <a:r>
              <a:rPr lang="en-US" altLang="zh-CN" dirty="0" err="1">
                <a:latin typeface="华文新魏"/>
                <a:ea typeface="华文新魏"/>
                <a:cs typeface="华文新魏"/>
              </a:rPr>
              <a:t>inode</a:t>
            </a:r>
            <a:endParaRPr lang="en-US" altLang="zh-CN" dirty="0">
              <a:latin typeface="华文新魏"/>
              <a:ea typeface="华文新魏"/>
              <a:cs typeface="华文新魏"/>
            </a:endParaRPr>
          </a:p>
          <a:p>
            <a:pPr lvl="1"/>
            <a:r>
              <a:rPr lang="zh-CN" altLang="zh-CN" dirty="0"/>
              <a:t>然后内核将调用</a:t>
            </a:r>
            <a:r>
              <a:rPr lang="en-US" altLang="zh-CN" dirty="0"/>
              <a:t>VFS</a:t>
            </a:r>
            <a:r>
              <a:rPr lang="zh-CN" altLang="zh-CN" dirty="0"/>
              <a:t>中相应函数</a:t>
            </a:r>
            <a:endParaRPr lang="en-US" altLang="zh-CN" dirty="0"/>
          </a:p>
          <a:p>
            <a:pPr lvl="2"/>
            <a:r>
              <a:rPr lang="zh-CN" altLang="zh-CN" dirty="0">
                <a:latin typeface="华文新魏"/>
                <a:ea typeface="华文新魏"/>
                <a:cs typeface="华文新魏"/>
              </a:rPr>
              <a:t>该函数处理与物理结构无关的操作，并且把它</a:t>
            </a:r>
            <a:r>
              <a:rPr lang="zh-CN" altLang="zh-CN" dirty="0">
                <a:solidFill>
                  <a:srgbClr val="FF0000"/>
                </a:solidFill>
                <a:latin typeface="华文新魏"/>
                <a:ea typeface="华文新魏"/>
                <a:cs typeface="华文新魏"/>
              </a:rPr>
              <a:t>重定向为具体文件系统中</a:t>
            </a:r>
            <a:r>
              <a:rPr lang="zh-CN" altLang="zh-CN" dirty="0">
                <a:solidFill>
                  <a:srgbClr val="0000FF"/>
                </a:solidFill>
                <a:latin typeface="华文新魏"/>
                <a:ea typeface="华文新魏"/>
                <a:cs typeface="华文新魏"/>
              </a:rPr>
              <a:t>具体操作函数的调用</a:t>
            </a:r>
            <a:endParaRPr lang="en-US" altLang="zh-CN" dirty="0">
              <a:solidFill>
                <a:srgbClr val="0000FF"/>
              </a:solidFill>
              <a:latin typeface="华文新魏"/>
              <a:ea typeface="华文新魏"/>
              <a:cs typeface="华文新魏"/>
            </a:endParaRPr>
          </a:p>
          <a:p>
            <a:pPr lvl="2"/>
            <a:r>
              <a:rPr lang="zh-CN" altLang="zh-CN" dirty="0">
                <a:latin typeface="华文新魏"/>
                <a:ea typeface="华文新魏"/>
                <a:cs typeface="华文新魏"/>
              </a:rPr>
              <a:t>具体操作函数则用来处理那些与物理结构相关的文件或目录操作</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145</a:t>
            </a:fld>
            <a:endParaRPr lang="en-US" altLang="zh-CN" dirty="0"/>
          </a:p>
        </p:txBody>
      </p:sp>
    </p:spTree>
    <p:extLst>
      <p:ext uri="{BB962C8B-B14F-4D97-AF65-F5344CB8AC3E}">
        <p14:creationId xmlns:p14="http://schemas.microsoft.com/office/powerpoint/2010/main" val="8553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VFS</a:t>
            </a:r>
            <a:r>
              <a:rPr kumimoji="1" lang="zh-CN" altLang="en-US" dirty="0"/>
              <a:t>文件打开操作</a:t>
            </a:r>
            <a:endParaRPr kumimoji="1" lang="en-US" altLang="zh-CN" dirty="0"/>
          </a:p>
        </p:txBody>
      </p:sp>
      <p:sp>
        <p:nvSpPr>
          <p:cNvPr id="3" name="内容占位符 2"/>
          <p:cNvSpPr>
            <a:spLocks noGrp="1"/>
          </p:cNvSpPr>
          <p:nvPr>
            <p:ph idx="1"/>
          </p:nvPr>
        </p:nvSpPr>
        <p:spPr>
          <a:xfrm>
            <a:off x="179512" y="1268760"/>
            <a:ext cx="8856984" cy="5184576"/>
          </a:xfrm>
        </p:spPr>
        <p:txBody>
          <a:bodyPr/>
          <a:lstStyle/>
          <a:p>
            <a:r>
              <a:rPr lang="en-US" altLang="zh-CN" dirty="0">
                <a:solidFill>
                  <a:srgbClr val="FF0000"/>
                </a:solidFill>
                <a:latin typeface="华文新魏"/>
                <a:cs typeface="华文新魏"/>
              </a:rPr>
              <a:t>open(*filename,…)</a:t>
            </a:r>
            <a:r>
              <a:rPr lang="zh-CN" altLang="zh-CN" dirty="0">
                <a:solidFill>
                  <a:srgbClr val="FF0000"/>
                </a:solidFill>
                <a:latin typeface="华文新魏"/>
                <a:cs typeface="华文新魏"/>
              </a:rPr>
              <a:t> </a:t>
            </a:r>
            <a:r>
              <a:rPr lang="zh-CN" altLang="en-US" dirty="0">
                <a:latin typeface="华文新魏"/>
                <a:cs typeface="华文新魏"/>
                <a:sym typeface="Wingdings"/>
              </a:rPr>
              <a:t></a:t>
            </a:r>
            <a:r>
              <a:rPr lang="en-US" altLang="zh-CN" dirty="0" err="1">
                <a:solidFill>
                  <a:srgbClr val="FF0000"/>
                </a:solidFill>
                <a:latin typeface="华文新魏"/>
                <a:cs typeface="华文新魏"/>
              </a:rPr>
              <a:t>sys_open</a:t>
            </a:r>
            <a:r>
              <a:rPr lang="en-US" altLang="zh-CN" dirty="0">
                <a:solidFill>
                  <a:srgbClr val="FF0000"/>
                </a:solidFill>
                <a:latin typeface="华文新魏"/>
                <a:cs typeface="华文新魏"/>
              </a:rPr>
              <a:t>()</a:t>
            </a:r>
            <a:r>
              <a:rPr lang="zh-CN" altLang="zh-CN" dirty="0">
                <a:latin typeface="华文新魏"/>
                <a:cs typeface="华文新魏"/>
              </a:rPr>
              <a:t>实现 </a:t>
            </a:r>
            <a:endParaRPr lang="en-US" altLang="zh-CN" dirty="0">
              <a:latin typeface="华文新魏"/>
              <a:cs typeface="华文新魏"/>
            </a:endParaRPr>
          </a:p>
          <a:p>
            <a:pPr lvl="1"/>
            <a:r>
              <a:rPr lang="en-US" altLang="zh-CN" dirty="0" err="1">
                <a:solidFill>
                  <a:srgbClr val="0000FF"/>
                </a:solidFill>
              </a:rPr>
              <a:t>getname</a:t>
            </a:r>
            <a:r>
              <a:rPr lang="en-US" altLang="zh-CN" dirty="0">
                <a:solidFill>
                  <a:srgbClr val="0000FF"/>
                </a:solidFill>
              </a:rPr>
              <a:t>()</a:t>
            </a:r>
            <a:r>
              <a:rPr lang="zh-CN" altLang="zh-CN" dirty="0"/>
              <a:t>检查文件路径名的合法性 </a:t>
            </a:r>
            <a:endParaRPr lang="en-US" altLang="zh-CN" dirty="0"/>
          </a:p>
          <a:p>
            <a:pPr lvl="2"/>
            <a:r>
              <a:rPr lang="zh-CN" altLang="zh-CN" dirty="0">
                <a:latin typeface="华文新魏"/>
                <a:ea typeface="华文新魏"/>
                <a:cs typeface="华文新魏"/>
              </a:rPr>
              <a:t>把</a:t>
            </a:r>
            <a:r>
              <a:rPr lang="en-US" altLang="zh-CN" dirty="0">
                <a:latin typeface="华文新魏"/>
                <a:ea typeface="华文新魏"/>
                <a:cs typeface="华文新魏"/>
              </a:rPr>
              <a:t>filename</a:t>
            </a:r>
            <a:r>
              <a:rPr lang="zh-CN" altLang="zh-CN" dirty="0">
                <a:latin typeface="华文新魏"/>
                <a:ea typeface="华文新魏"/>
                <a:cs typeface="华文新魏"/>
              </a:rPr>
              <a:t>从用户数据区拷贝到内核数据区 </a:t>
            </a:r>
            <a:endParaRPr lang="en-US" altLang="zh-CN" dirty="0">
              <a:latin typeface="华文新魏"/>
              <a:ea typeface="华文新魏"/>
              <a:cs typeface="华文新魏"/>
            </a:endParaRPr>
          </a:p>
          <a:p>
            <a:pPr lvl="1"/>
            <a:r>
              <a:rPr lang="en-US" altLang="zh-CN" dirty="0" err="1">
                <a:solidFill>
                  <a:srgbClr val="0000FF"/>
                </a:solidFill>
              </a:rPr>
              <a:t>get_unused_fd</a:t>
            </a:r>
            <a:r>
              <a:rPr lang="en-US" altLang="zh-CN" dirty="0">
                <a:solidFill>
                  <a:srgbClr val="0000FF"/>
                </a:solidFill>
              </a:rPr>
              <a:t>()</a:t>
            </a:r>
            <a:r>
              <a:rPr lang="zh-CN" altLang="zh-CN" dirty="0"/>
              <a:t>在</a:t>
            </a:r>
            <a:r>
              <a:rPr lang="en-US" altLang="zh-CN" dirty="0">
                <a:solidFill>
                  <a:srgbClr val="0000FF"/>
                </a:solidFill>
              </a:rPr>
              <a:t>current-&gt;files-&gt;</a:t>
            </a:r>
            <a:r>
              <a:rPr lang="en-US" altLang="zh-CN" dirty="0" err="1">
                <a:solidFill>
                  <a:srgbClr val="0000FF"/>
                </a:solidFill>
              </a:rPr>
              <a:t>fd</a:t>
            </a:r>
            <a:r>
              <a:rPr lang="zh-CN" altLang="zh-CN" dirty="0"/>
              <a:t>指向的文件对象指针数组中查找空闲表项 ，</a:t>
            </a:r>
            <a:r>
              <a:rPr lang="zh-CN" altLang="zh-CN" dirty="0">
                <a:latin typeface="华文新魏"/>
                <a:ea typeface="华文新魏"/>
                <a:cs typeface="华文新魏"/>
              </a:rPr>
              <a:t>该表项的下标即为文件描述符</a:t>
            </a:r>
            <a:r>
              <a:rPr lang="en-US" altLang="zh-CN" dirty="0" err="1">
                <a:solidFill>
                  <a:srgbClr val="0000FF"/>
                </a:solidFill>
                <a:latin typeface="华文新魏"/>
                <a:ea typeface="华文新魏"/>
                <a:cs typeface="华文新魏"/>
              </a:rPr>
              <a:t>fd</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r>
              <a:rPr lang="en-US" altLang="zh-CN" dirty="0" err="1">
                <a:solidFill>
                  <a:srgbClr val="0000FF"/>
                </a:solidFill>
              </a:rPr>
              <a:t>filp_open</a:t>
            </a:r>
            <a:r>
              <a:rPr lang="zh-CN" altLang="zh-CN" dirty="0">
                <a:solidFill>
                  <a:srgbClr val="0000FF"/>
                </a:solidFill>
              </a:rPr>
              <a:t>（</a:t>
            </a:r>
            <a:r>
              <a:rPr lang="en-US" altLang="zh-CN" dirty="0">
                <a:solidFill>
                  <a:srgbClr val="0000FF"/>
                </a:solidFill>
              </a:rPr>
              <a:t>*filename,…</a:t>
            </a:r>
            <a:r>
              <a:rPr lang="zh-CN" altLang="zh-CN" dirty="0">
                <a:solidFill>
                  <a:srgbClr val="0000FF"/>
                </a:solidFill>
              </a:rPr>
              <a:t>）</a:t>
            </a:r>
            <a:r>
              <a:rPr lang="zh-CN" altLang="zh-CN" dirty="0"/>
              <a:t>获取文件对应的</a:t>
            </a:r>
            <a:r>
              <a:rPr lang="en-US" altLang="zh-CN" dirty="0"/>
              <a:t>file</a:t>
            </a:r>
            <a:r>
              <a:rPr lang="zh-CN" altLang="zh-CN" dirty="0"/>
              <a:t>结构表项</a:t>
            </a:r>
            <a:endParaRPr lang="en-US" altLang="zh-CN" dirty="0"/>
          </a:p>
          <a:p>
            <a:pPr lvl="2"/>
            <a:r>
              <a:rPr lang="zh-CN" altLang="zh-CN" dirty="0">
                <a:latin typeface="华文新魏"/>
                <a:ea typeface="华文新魏"/>
                <a:cs typeface="华文新魏"/>
              </a:rPr>
              <a:t>调用</a:t>
            </a:r>
            <a:r>
              <a:rPr lang="en-US" altLang="zh-CN" dirty="0" err="1">
                <a:solidFill>
                  <a:srgbClr val="0000FF"/>
                </a:solidFill>
                <a:latin typeface="华文新魏"/>
                <a:ea typeface="华文新魏"/>
                <a:cs typeface="华文新魏"/>
              </a:rPr>
              <a:t>open_namei</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根据文件路径名</a:t>
            </a:r>
            <a:r>
              <a:rPr lang="zh-CN" altLang="zh-CN" dirty="0">
                <a:solidFill>
                  <a:srgbClr val="FF0000"/>
                </a:solidFill>
                <a:latin typeface="华文新魏"/>
                <a:ea typeface="华文新魏"/>
                <a:cs typeface="华文新魏"/>
              </a:rPr>
              <a:t>查找</a:t>
            </a:r>
            <a:r>
              <a:rPr lang="en-US" altLang="zh-CN" dirty="0" err="1">
                <a:solidFill>
                  <a:srgbClr val="0000FF"/>
                </a:solidFill>
                <a:latin typeface="华文新魏"/>
                <a:ea typeface="华文新魏"/>
                <a:cs typeface="华文新魏"/>
              </a:rPr>
              <a:t>dentry</a:t>
            </a:r>
            <a:r>
              <a:rPr lang="zh-CN" altLang="zh-CN" dirty="0">
                <a:solidFill>
                  <a:srgbClr val="0000FF"/>
                </a:solidFill>
                <a:latin typeface="华文新魏"/>
                <a:ea typeface="华文新魏"/>
                <a:cs typeface="华文新魏"/>
              </a:rPr>
              <a:t>节点和对应的</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节点  </a:t>
            </a:r>
            <a:endParaRPr lang="en-US" altLang="zh-CN" dirty="0">
              <a:solidFill>
                <a:srgbClr val="0000FF"/>
              </a:solidFill>
              <a:latin typeface="华文新魏"/>
              <a:ea typeface="华文新魏"/>
              <a:cs typeface="华文新魏"/>
            </a:endParaRPr>
          </a:p>
          <a:p>
            <a:pPr lvl="3"/>
            <a:r>
              <a:rPr lang="zh-CN" altLang="zh-CN" dirty="0">
                <a:latin typeface="华文新魏"/>
                <a:ea typeface="华文新魏"/>
                <a:cs typeface="华文新魏"/>
              </a:rPr>
              <a:t>如果未找到该文件，则进行出错处理 </a:t>
            </a:r>
            <a:endParaRPr lang="en-US" altLang="zh-CN" dirty="0">
              <a:latin typeface="华文新魏"/>
              <a:ea typeface="华文新魏"/>
              <a:cs typeface="华文新魏"/>
            </a:endParaRPr>
          </a:p>
          <a:p>
            <a:pPr lvl="3"/>
            <a:r>
              <a:rPr lang="zh-CN" altLang="zh-CN" dirty="0">
                <a:latin typeface="华文新魏"/>
                <a:ea typeface="华文新魏"/>
                <a:cs typeface="华文新魏"/>
              </a:rPr>
              <a:t>如果找到该文件，</a:t>
            </a:r>
            <a:r>
              <a:rPr lang="zh-CN" altLang="zh-CN" dirty="0">
                <a:solidFill>
                  <a:srgbClr val="FF0000"/>
                </a:solidFill>
                <a:latin typeface="华文新魏"/>
                <a:ea typeface="华文新魏"/>
                <a:cs typeface="华文新魏"/>
              </a:rPr>
              <a:t>若已被打开</a:t>
            </a:r>
            <a:r>
              <a:rPr lang="zh-CN" altLang="zh-CN" dirty="0">
                <a:latin typeface="华文新魏"/>
                <a:ea typeface="华文新魏"/>
                <a:cs typeface="华文新魏"/>
              </a:rPr>
              <a:t>，只需执行</a:t>
            </a:r>
            <a:r>
              <a:rPr lang="en-US" altLang="zh-CN" dirty="0" err="1">
                <a:solidFill>
                  <a:srgbClr val="FF0000"/>
                </a:solidFill>
                <a:latin typeface="华文新魏"/>
                <a:ea typeface="华文新魏"/>
                <a:cs typeface="华文新魏"/>
              </a:rPr>
              <a:t>i_count</a:t>
            </a:r>
            <a:r>
              <a:rPr lang="zh-CN" altLang="zh-CN" dirty="0">
                <a:solidFill>
                  <a:srgbClr val="FF0000"/>
                </a:solidFill>
                <a:latin typeface="华文新魏"/>
                <a:ea typeface="华文新魏"/>
                <a:cs typeface="华文新魏"/>
              </a:rPr>
              <a:t>加</a:t>
            </a:r>
            <a:r>
              <a:rPr lang="en-US" altLang="zh-CN" dirty="0">
                <a:solidFill>
                  <a:srgbClr val="FF0000"/>
                </a:solidFill>
                <a:latin typeface="华文新魏"/>
                <a:ea typeface="华文新魏"/>
                <a:cs typeface="华文新魏"/>
              </a:rPr>
              <a:t>1</a:t>
            </a:r>
            <a:r>
              <a:rPr lang="zh-CN" altLang="zh-CN" dirty="0">
                <a:latin typeface="华文新魏"/>
                <a:ea typeface="华文新魏"/>
                <a:cs typeface="华文新魏"/>
              </a:rPr>
              <a:t>操作；否则调用</a:t>
            </a:r>
            <a:r>
              <a:rPr lang="en-US" altLang="zh-CN" dirty="0" err="1">
                <a:solidFill>
                  <a:srgbClr val="0000FF"/>
                </a:solidFill>
                <a:latin typeface="华文新魏"/>
                <a:ea typeface="华文新魏"/>
                <a:cs typeface="华文新魏"/>
              </a:rPr>
              <a:t>dentry_open</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函数，创建“系统打开文件表</a:t>
            </a:r>
            <a:r>
              <a:rPr lang="en-US" altLang="zh-CN" dirty="0">
                <a:latin typeface="华文新魏"/>
                <a:ea typeface="华文新魏"/>
                <a:cs typeface="华文新魏"/>
              </a:rPr>
              <a:t>”</a:t>
            </a:r>
            <a:r>
              <a:rPr lang="en-US" altLang="zh-CN" dirty="0">
                <a:solidFill>
                  <a:srgbClr val="0000FF"/>
                </a:solidFill>
                <a:latin typeface="华文新魏"/>
                <a:ea typeface="华文新魏"/>
                <a:cs typeface="华文新魏"/>
              </a:rPr>
              <a:t>file</a:t>
            </a:r>
            <a:r>
              <a:rPr lang="zh-CN" altLang="zh-CN" dirty="0">
                <a:solidFill>
                  <a:srgbClr val="0000FF"/>
                </a:solidFill>
                <a:latin typeface="华文新魏"/>
                <a:ea typeface="华文新魏"/>
                <a:cs typeface="华文新魏"/>
              </a:rPr>
              <a:t>结构</a:t>
            </a:r>
            <a:r>
              <a:rPr lang="zh-CN" altLang="zh-CN" dirty="0">
                <a:latin typeface="华文新魏"/>
                <a:ea typeface="华文新魏"/>
                <a:cs typeface="华文新魏"/>
              </a:rPr>
              <a:t>表项，并在活动</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表</a:t>
            </a:r>
            <a:r>
              <a:rPr lang="zh-CN" altLang="zh-CN" dirty="0">
                <a:solidFill>
                  <a:srgbClr val="FF0000"/>
                </a:solidFill>
                <a:latin typeface="华文新魏"/>
                <a:ea typeface="华文新魏"/>
                <a:cs typeface="华文新魏"/>
              </a:rPr>
              <a:t>分配表项</a:t>
            </a:r>
            <a:r>
              <a:rPr lang="zh-CN" altLang="zh-CN" dirty="0">
                <a:latin typeface="华文新魏"/>
                <a:ea typeface="华文新魏"/>
                <a:cs typeface="华文新魏"/>
              </a:rPr>
              <a:t>，再用磁盘</a:t>
            </a:r>
            <a:r>
              <a:rPr lang="en-US" altLang="zh-CN" dirty="0" err="1">
                <a:latin typeface="华文新魏"/>
                <a:ea typeface="华文新魏"/>
                <a:cs typeface="华文新魏"/>
              </a:rPr>
              <a:t>inode</a:t>
            </a:r>
            <a:r>
              <a:rPr lang="zh-CN" altLang="zh-CN" dirty="0">
                <a:latin typeface="华文新魏"/>
                <a:ea typeface="华文新魏"/>
                <a:cs typeface="华文新魏"/>
              </a:rPr>
              <a:t>填充其内容并用指针进行连接</a:t>
            </a:r>
            <a:endParaRPr lang="en-US" altLang="zh-CN" dirty="0">
              <a:latin typeface="华文新魏"/>
              <a:ea typeface="华文新魏"/>
              <a:cs typeface="华文新魏"/>
            </a:endParaRPr>
          </a:p>
          <a:p>
            <a:pPr lvl="1"/>
            <a:r>
              <a:rPr lang="en-US" altLang="zh-CN" dirty="0" err="1">
                <a:solidFill>
                  <a:srgbClr val="0000FF"/>
                </a:solidFill>
              </a:rPr>
              <a:t>fd_install</a:t>
            </a:r>
            <a:r>
              <a:rPr lang="en-US" altLang="zh-CN" dirty="0">
                <a:solidFill>
                  <a:srgbClr val="0000FF"/>
                </a:solidFill>
              </a:rPr>
              <a:t>()</a:t>
            </a:r>
            <a:r>
              <a:rPr lang="zh-CN" altLang="zh-CN" dirty="0"/>
              <a:t>将打开文件的</a:t>
            </a:r>
            <a:r>
              <a:rPr lang="en-US" altLang="zh-CN" dirty="0"/>
              <a:t>file</a:t>
            </a:r>
            <a:r>
              <a:rPr lang="zh-CN" altLang="zh-CN" dirty="0"/>
              <a:t>结构的</a:t>
            </a:r>
            <a:r>
              <a:rPr lang="zh-CN" altLang="zh-CN" dirty="0">
                <a:solidFill>
                  <a:srgbClr val="0000FF"/>
                </a:solidFill>
              </a:rPr>
              <a:t>指针</a:t>
            </a:r>
            <a:r>
              <a:rPr lang="zh-CN" altLang="zh-CN" dirty="0"/>
              <a:t>安装到“</a:t>
            </a:r>
            <a:r>
              <a:rPr lang="zh-CN" altLang="zh-CN" dirty="0">
                <a:solidFill>
                  <a:srgbClr val="0000FF"/>
                </a:solidFill>
              </a:rPr>
              <a:t>用户打开文件表</a:t>
            </a:r>
            <a:r>
              <a:rPr lang="en-US" altLang="zh-CN" dirty="0"/>
              <a:t>”</a:t>
            </a:r>
            <a:r>
              <a:rPr lang="zh-CN" altLang="zh-CN" dirty="0"/>
              <a:t>中已分配的表项处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146</a:t>
            </a:fld>
            <a:endParaRPr lang="en-US" altLang="zh-CN" dirty="0"/>
          </a:p>
        </p:txBody>
      </p:sp>
    </p:spTree>
    <p:extLst>
      <p:ext uri="{BB962C8B-B14F-4D97-AF65-F5344CB8AC3E}">
        <p14:creationId xmlns:p14="http://schemas.microsoft.com/office/powerpoint/2010/main" val="413213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VF</a:t>
            </a:r>
            <a:r>
              <a:rPr kumimoji="1" lang="zh-CN" altLang="en-US" dirty="0"/>
              <a:t>在内核中的</a:t>
            </a:r>
            <a:r>
              <a:rPr kumimoji="1" lang="en-US" altLang="zh-CN" dirty="0"/>
              <a:t>file</a:t>
            </a:r>
            <a:r>
              <a:rPr kumimoji="1" lang="zh-CN" altLang="en-US" dirty="0"/>
              <a:t>结构</a:t>
            </a:r>
            <a:endParaRPr kumimoji="1" lang="en-US" altLang="zh-CN" dirty="0"/>
          </a:p>
        </p:txBody>
      </p:sp>
      <p:sp>
        <p:nvSpPr>
          <p:cNvPr id="3" name="内容占位符 2"/>
          <p:cNvSpPr>
            <a:spLocks noGrp="1"/>
          </p:cNvSpPr>
          <p:nvPr>
            <p:ph idx="1"/>
          </p:nvPr>
        </p:nvSpPr>
        <p:spPr>
          <a:xfrm>
            <a:off x="179512" y="1268760"/>
            <a:ext cx="8856984" cy="5184576"/>
          </a:xfrm>
        </p:spPr>
        <p:txBody>
          <a:bodyPr/>
          <a:lstStyle/>
          <a:p>
            <a:pPr marL="449262" lvl="1" indent="0">
              <a:buNone/>
            </a:pPr>
            <a:r>
              <a:rPr lang="en-US" altLang="zh-CN" dirty="0">
                <a:solidFill>
                  <a:srgbClr val="008000"/>
                </a:solidFill>
              </a:rPr>
              <a:t>struct </a:t>
            </a:r>
            <a:r>
              <a:rPr lang="en-US" altLang="zh-CN" dirty="0">
                <a:solidFill>
                  <a:srgbClr val="0000FF"/>
                </a:solidFill>
              </a:rPr>
              <a:t>file</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pPr marL="449262" lvl="1" indent="0">
              <a:buNone/>
            </a:pPr>
            <a:r>
              <a:rPr lang="zh-CN" altLang="en-US" dirty="0">
                <a:solidFill>
                  <a:srgbClr val="008000"/>
                </a:solidFill>
              </a:rPr>
              <a:t>    </a:t>
            </a:r>
            <a:r>
              <a:rPr lang="en-US" altLang="zh-CN" dirty="0">
                <a:solidFill>
                  <a:srgbClr val="008000"/>
                </a:solidFill>
              </a:rPr>
              <a:t>struct </a:t>
            </a:r>
            <a:r>
              <a:rPr lang="en-US" altLang="zh-CN" dirty="0" err="1">
                <a:solidFill>
                  <a:srgbClr val="FF0000"/>
                </a:solidFill>
              </a:rPr>
              <a:t>file_operation</a:t>
            </a:r>
            <a:r>
              <a:rPr lang="en-US" altLang="zh-CN" dirty="0">
                <a:solidFill>
                  <a:srgbClr val="008000"/>
                </a:solidFill>
              </a:rPr>
              <a:t>  *</a:t>
            </a:r>
            <a:r>
              <a:rPr lang="en-US" altLang="zh-CN" dirty="0" err="1">
                <a:solidFill>
                  <a:srgbClr val="660066"/>
                </a:solidFill>
              </a:rPr>
              <a:t>f_op</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pPr marL="449262" lvl="1" indent="0">
              <a:buNone/>
            </a:pPr>
            <a:r>
              <a:rPr lang="zh-CN" altLang="zh-CN" dirty="0">
                <a:solidFill>
                  <a:srgbClr val="008000"/>
                </a:solidFill>
              </a:rPr>
              <a:t>｝；</a:t>
            </a:r>
            <a:endParaRPr lang="en-US" altLang="zh-CN" dirty="0">
              <a:solidFill>
                <a:srgbClr val="008000"/>
              </a:solidFill>
            </a:endParaRPr>
          </a:p>
          <a:p>
            <a:pPr marL="449262" lvl="1" indent="0">
              <a:buNone/>
            </a:pPr>
            <a:endParaRPr lang="en-US" altLang="zh-CN" dirty="0">
              <a:solidFill>
                <a:srgbClr val="008000"/>
              </a:solidFill>
            </a:endParaRPr>
          </a:p>
          <a:p>
            <a:pPr marL="449262" lvl="1" indent="0">
              <a:buNone/>
            </a:pPr>
            <a:r>
              <a:rPr lang="en-US" altLang="zh-CN" dirty="0">
                <a:solidFill>
                  <a:srgbClr val="008000"/>
                </a:solidFill>
              </a:rPr>
              <a:t>struct </a:t>
            </a:r>
            <a:r>
              <a:rPr lang="en-US" altLang="zh-CN" dirty="0" err="1">
                <a:solidFill>
                  <a:srgbClr val="0000FF"/>
                </a:solidFill>
              </a:rPr>
              <a:t>file_operation</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pPr marL="449262" lvl="1" indent="0">
              <a:buNone/>
            </a:pPr>
            <a:r>
              <a:rPr lang="en-US" altLang="zh-CN" dirty="0">
                <a:solidFill>
                  <a:srgbClr val="008000"/>
                </a:solidFill>
              </a:rPr>
              <a:t>     </a:t>
            </a:r>
            <a:r>
              <a:rPr lang="en-US" altLang="zh-CN" dirty="0" err="1">
                <a:solidFill>
                  <a:srgbClr val="008000"/>
                </a:solidFill>
              </a:rPr>
              <a:t>ssize_t</a:t>
            </a:r>
            <a:r>
              <a:rPr lang="en-US" altLang="zh-CN" dirty="0">
                <a:solidFill>
                  <a:srgbClr val="008000"/>
                </a:solidFill>
              </a:rPr>
              <a:t> (*read)( );</a:t>
            </a:r>
            <a:endParaRPr lang="zh-CN" altLang="zh-CN" dirty="0">
              <a:solidFill>
                <a:srgbClr val="008000"/>
              </a:solidFill>
            </a:endParaRPr>
          </a:p>
          <a:p>
            <a:pPr marL="449262" lvl="1" indent="0">
              <a:buNone/>
            </a:pPr>
            <a:r>
              <a:rPr lang="zh-CN" altLang="en-US" dirty="0">
                <a:solidFill>
                  <a:srgbClr val="008000"/>
                </a:solidFill>
              </a:rPr>
              <a:t>     </a:t>
            </a:r>
            <a:r>
              <a:rPr lang="en-US" altLang="zh-CN" dirty="0" err="1">
                <a:solidFill>
                  <a:srgbClr val="008000"/>
                </a:solidFill>
              </a:rPr>
              <a:t>ssize_t</a:t>
            </a:r>
            <a:r>
              <a:rPr lang="en-US" altLang="zh-CN" dirty="0">
                <a:solidFill>
                  <a:srgbClr val="008000"/>
                </a:solidFill>
              </a:rPr>
              <a:t> (*write)( );</a:t>
            </a:r>
            <a:endParaRPr lang="zh-CN" altLang="zh-CN" dirty="0">
              <a:solidFill>
                <a:srgbClr val="008000"/>
              </a:solidFill>
            </a:endParaRPr>
          </a:p>
          <a:p>
            <a:pPr marL="449262" lvl="1" indent="0">
              <a:buNone/>
            </a:pPr>
            <a:r>
              <a:rPr lang="en-US" altLang="zh-CN" dirty="0">
                <a:solidFill>
                  <a:srgbClr val="008000"/>
                </a:solidFill>
              </a:rPr>
              <a:t>   </a:t>
            </a:r>
            <a:r>
              <a:rPr lang="zh-CN" altLang="en-US" dirty="0">
                <a:solidFill>
                  <a:srgbClr val="008000"/>
                </a:solidFill>
              </a:rPr>
              <a:t> </a:t>
            </a:r>
            <a:r>
              <a:rPr lang="en-US" altLang="zh-CN" dirty="0">
                <a:solidFill>
                  <a:srgbClr val="008000"/>
                </a:solidFill>
              </a:rPr>
              <a:t> </a:t>
            </a:r>
            <a:r>
              <a:rPr lang="en-US" altLang="zh-CN" dirty="0" err="1">
                <a:solidFill>
                  <a:srgbClr val="008000"/>
                </a:solidFill>
              </a:rPr>
              <a:t>int</a:t>
            </a:r>
            <a:r>
              <a:rPr lang="en-US" altLang="zh-CN" dirty="0">
                <a:solidFill>
                  <a:srgbClr val="008000"/>
                </a:solidFill>
              </a:rPr>
              <a:t> (*open)( );</a:t>
            </a:r>
            <a:endParaRPr lang="zh-CN" altLang="zh-CN" dirty="0">
              <a:solidFill>
                <a:srgbClr val="008000"/>
              </a:solidFill>
            </a:endParaRPr>
          </a:p>
          <a:p>
            <a:pPr marL="449262" lvl="1" indent="0">
              <a:buNone/>
            </a:pPr>
            <a:r>
              <a:rPr lang="en-US" altLang="zh-CN" dirty="0">
                <a:solidFill>
                  <a:srgbClr val="008000"/>
                </a:solidFill>
              </a:rPr>
              <a:t> </a:t>
            </a:r>
            <a:r>
              <a:rPr lang="zh-CN" altLang="en-US" dirty="0">
                <a:solidFill>
                  <a:srgbClr val="008000"/>
                </a:solidFill>
              </a:rPr>
              <a:t>    </a:t>
            </a:r>
            <a:r>
              <a:rPr lang="en-US" altLang="zh-CN" dirty="0" err="1">
                <a:solidFill>
                  <a:srgbClr val="008000"/>
                </a:solidFill>
              </a:rPr>
              <a:t>int</a:t>
            </a:r>
            <a:r>
              <a:rPr lang="en-US" altLang="zh-CN" dirty="0">
                <a:solidFill>
                  <a:srgbClr val="008000"/>
                </a:solidFill>
              </a:rPr>
              <a:t>(*close)( );</a:t>
            </a:r>
            <a:endParaRPr lang="zh-CN" altLang="zh-CN" dirty="0">
              <a:solidFill>
                <a:srgbClr val="008000"/>
              </a:solidFill>
            </a:endParaRPr>
          </a:p>
          <a:p>
            <a:pPr marL="449262" lvl="1" indent="0">
              <a:buNone/>
            </a:pPr>
            <a:r>
              <a:rPr lang="zh-CN" altLang="en-US" dirty="0">
                <a:solidFill>
                  <a:srgbClr val="008000"/>
                </a:solidFill>
              </a:rPr>
              <a:t>     </a:t>
            </a:r>
            <a:r>
              <a:rPr lang="en-US" altLang="zh-CN" dirty="0">
                <a:solidFill>
                  <a:srgbClr val="008000"/>
                </a:solidFill>
              </a:rPr>
              <a:t>…</a:t>
            </a:r>
            <a:endParaRPr lang="zh-CN" altLang="zh-CN" dirty="0">
              <a:solidFill>
                <a:srgbClr val="008000"/>
              </a:solidFill>
            </a:endParaRPr>
          </a:p>
          <a:p>
            <a:pPr marL="449262" lvl="1" indent="0">
              <a:buNone/>
            </a:pPr>
            <a:r>
              <a:rPr lang="en-US" altLang="zh-CN" dirty="0">
                <a:solidFill>
                  <a:srgbClr val="008000"/>
                </a:solidFill>
              </a:rPr>
              <a:t>};  </a:t>
            </a:r>
            <a:endParaRPr lang="zh-CN" altLang="zh-CN" dirty="0">
              <a:solidFill>
                <a:srgbClr val="008000"/>
              </a:solidFill>
            </a:endParaRPr>
          </a:p>
          <a:p>
            <a:endParaRPr lang="zh-CN"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147</a:t>
            </a:fld>
            <a:endParaRPr lang="en-US" altLang="zh-CN" dirty="0"/>
          </a:p>
        </p:txBody>
      </p:sp>
    </p:spTree>
    <p:extLst>
      <p:ext uri="{BB962C8B-B14F-4D97-AF65-F5344CB8AC3E}">
        <p14:creationId xmlns:p14="http://schemas.microsoft.com/office/powerpoint/2010/main" val="98703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VFS</a:t>
            </a:r>
            <a:r>
              <a:rPr kumimoji="1" lang="zh-CN" altLang="en-US" dirty="0"/>
              <a:t>文件读出</a:t>
            </a:r>
            <a:endParaRPr kumimoji="1" lang="en-US" altLang="zh-CN" dirty="0"/>
          </a:p>
        </p:txBody>
      </p:sp>
      <p:sp>
        <p:nvSpPr>
          <p:cNvPr id="3" name="内容占位符 2"/>
          <p:cNvSpPr>
            <a:spLocks noGrp="1"/>
          </p:cNvSpPr>
          <p:nvPr>
            <p:ph idx="1"/>
          </p:nvPr>
        </p:nvSpPr>
        <p:spPr>
          <a:xfrm>
            <a:off x="179512" y="1268760"/>
            <a:ext cx="8856984" cy="5184576"/>
          </a:xfrm>
        </p:spPr>
        <p:txBody>
          <a:bodyPr/>
          <a:lstStyle/>
          <a:p>
            <a:r>
              <a:rPr lang="en-US" altLang="zh-CN" dirty="0">
                <a:solidFill>
                  <a:srgbClr val="FF0000"/>
                </a:solidFill>
                <a:latin typeface="华文新魏"/>
                <a:cs typeface="华文新魏"/>
              </a:rPr>
              <a:t>read(</a:t>
            </a:r>
            <a:r>
              <a:rPr lang="en-US" altLang="zh-CN" dirty="0" err="1">
                <a:solidFill>
                  <a:srgbClr val="FF0000"/>
                </a:solidFill>
                <a:latin typeface="华文新魏"/>
                <a:cs typeface="华文新魏"/>
              </a:rPr>
              <a:t>fd</a:t>
            </a:r>
            <a:r>
              <a:rPr lang="en-US" altLang="zh-CN" dirty="0">
                <a:solidFill>
                  <a:srgbClr val="FF0000"/>
                </a:solidFill>
                <a:latin typeface="华文新魏"/>
                <a:cs typeface="华文新魏"/>
              </a:rPr>
              <a:t>,*</a:t>
            </a:r>
            <a:r>
              <a:rPr lang="en-US" altLang="zh-CN" dirty="0" err="1">
                <a:solidFill>
                  <a:srgbClr val="FF0000"/>
                </a:solidFill>
                <a:latin typeface="华文新魏"/>
                <a:cs typeface="华文新魏"/>
              </a:rPr>
              <a:t>buf,count</a:t>
            </a:r>
            <a:r>
              <a:rPr lang="en-US" altLang="zh-CN" dirty="0">
                <a:solidFill>
                  <a:srgbClr val="FF0000"/>
                </a:solidFill>
                <a:latin typeface="华文新魏"/>
                <a:cs typeface="华文新魏"/>
              </a:rPr>
              <a:t>)</a:t>
            </a:r>
            <a:r>
              <a:rPr lang="zh-CN" altLang="zh-CN" dirty="0">
                <a:solidFill>
                  <a:srgbClr val="FF0000"/>
                </a:solidFill>
                <a:latin typeface="华文新魏"/>
                <a:cs typeface="华文新魏"/>
              </a:rPr>
              <a:t> </a:t>
            </a:r>
            <a:r>
              <a:rPr lang="zh-CN" altLang="en-US" dirty="0">
                <a:latin typeface="华文新魏"/>
                <a:cs typeface="华文新魏"/>
                <a:sym typeface="Wingdings"/>
              </a:rPr>
              <a:t></a:t>
            </a:r>
            <a:r>
              <a:rPr lang="en-US" altLang="zh-CN" dirty="0" err="1">
                <a:solidFill>
                  <a:srgbClr val="FF0000"/>
                </a:solidFill>
                <a:latin typeface="华文新魏"/>
                <a:cs typeface="华文新魏"/>
              </a:rPr>
              <a:t>sys_read</a:t>
            </a:r>
            <a:r>
              <a:rPr lang="en-US" altLang="zh-CN" dirty="0">
                <a:solidFill>
                  <a:srgbClr val="FF0000"/>
                </a:solidFill>
                <a:latin typeface="华文新魏"/>
                <a:cs typeface="华文新魏"/>
              </a:rPr>
              <a:t>()</a:t>
            </a:r>
            <a:r>
              <a:rPr lang="zh-CN" altLang="en-US" dirty="0">
                <a:latin typeface="华文新魏"/>
                <a:cs typeface="华文新魏"/>
                <a:sym typeface="Wingdings"/>
              </a:rPr>
              <a:t></a:t>
            </a:r>
            <a:r>
              <a:rPr lang="en-US" altLang="zh-CN" dirty="0" err="1">
                <a:solidFill>
                  <a:srgbClr val="FF0000"/>
                </a:solidFill>
                <a:latin typeface="华文新魏"/>
                <a:cs typeface="华文新魏"/>
              </a:rPr>
              <a:t>vfs_read</a:t>
            </a:r>
            <a:r>
              <a:rPr lang="en-US" altLang="zh-CN" dirty="0">
                <a:solidFill>
                  <a:srgbClr val="FF0000"/>
                </a:solidFill>
                <a:latin typeface="华文新魏"/>
                <a:cs typeface="华文新魏"/>
              </a:rPr>
              <a:t>()</a:t>
            </a:r>
            <a:r>
              <a:rPr lang="zh-CN" altLang="zh-CN" dirty="0">
                <a:latin typeface="华文新魏"/>
                <a:cs typeface="华文新魏"/>
              </a:rPr>
              <a:t>实现 </a:t>
            </a:r>
            <a:endParaRPr lang="en-US" altLang="zh-CN" dirty="0">
              <a:latin typeface="华文新魏"/>
              <a:cs typeface="华文新魏"/>
            </a:endParaRPr>
          </a:p>
          <a:p>
            <a:pPr lvl="1"/>
            <a:r>
              <a:rPr lang="zh-CN" altLang="zh-CN" dirty="0"/>
              <a:t>将</a:t>
            </a:r>
            <a:r>
              <a:rPr lang="en-US" altLang="zh-CN" dirty="0" err="1"/>
              <a:t>f_op</a:t>
            </a:r>
            <a:r>
              <a:rPr lang="zh-CN" altLang="zh-CN" dirty="0"/>
              <a:t>指向某个具体文件系统能</a:t>
            </a:r>
            <a:r>
              <a:rPr lang="en-US" altLang="zh-CN" dirty="0" err="1"/>
              <a:t>file_operatton</a:t>
            </a:r>
            <a:r>
              <a:rPr lang="zh-CN" altLang="zh-CN" dirty="0"/>
              <a:t>结构，就指定了这个文件所属的文件系统，并且与具体文件系统的一组操作函数挂上了钩</a:t>
            </a:r>
            <a:endParaRPr lang="en-US" altLang="zh-CN" dirty="0"/>
          </a:p>
          <a:p>
            <a:pPr lvl="1"/>
            <a:r>
              <a:rPr lang="zh-CN" altLang="en-US" dirty="0"/>
              <a:t>执行步骤</a:t>
            </a:r>
            <a:endParaRPr lang="en-US" altLang="zh-CN" dirty="0"/>
          </a:p>
          <a:p>
            <a:pPr lvl="2"/>
            <a:r>
              <a:rPr lang="en-US" altLang="zh-CN" dirty="0" err="1">
                <a:solidFill>
                  <a:srgbClr val="0000FF"/>
                </a:solidFill>
                <a:latin typeface="华文新魏"/>
                <a:ea typeface="华文新魏"/>
                <a:cs typeface="华文新魏"/>
              </a:rPr>
              <a:t>fget</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内核函数找到</a:t>
            </a:r>
            <a:r>
              <a:rPr lang="en-US" altLang="zh-CN" dirty="0">
                <a:solidFill>
                  <a:srgbClr val="0000FF"/>
                </a:solidFill>
                <a:latin typeface="华文新魏"/>
                <a:ea typeface="华文新魏"/>
                <a:cs typeface="华文新魏"/>
              </a:rPr>
              <a:t>file</a:t>
            </a:r>
            <a:r>
              <a:rPr lang="zh-CN" altLang="zh-CN" dirty="0">
                <a:solidFill>
                  <a:srgbClr val="0000FF"/>
                </a:solidFill>
                <a:latin typeface="华文新魏"/>
                <a:ea typeface="华文新魏"/>
                <a:cs typeface="华文新魏"/>
              </a:rPr>
              <a:t>结构指针</a:t>
            </a:r>
            <a:r>
              <a:rPr lang="zh-CN" altLang="zh-CN" dirty="0">
                <a:latin typeface="华文新魏"/>
                <a:ea typeface="华文新魏"/>
                <a:cs typeface="华文新魏"/>
              </a:rPr>
              <a:t>，并把引用计数</a:t>
            </a:r>
            <a:r>
              <a:rPr lang="en-US" altLang="zh-CN" dirty="0">
                <a:solidFill>
                  <a:srgbClr val="0000FF"/>
                </a:solidFill>
                <a:latin typeface="华文新魏"/>
                <a:ea typeface="华文新魏"/>
                <a:cs typeface="华文新魏"/>
              </a:rPr>
              <a:t>file-&gt;</a:t>
            </a:r>
            <a:r>
              <a:rPr lang="en-US" altLang="zh-CN" dirty="0" err="1">
                <a:solidFill>
                  <a:srgbClr val="0000FF"/>
                </a:solidFill>
                <a:latin typeface="华文新魏"/>
                <a:ea typeface="华文新魏"/>
                <a:cs typeface="华文新魏"/>
              </a:rPr>
              <a:t>f_count</a:t>
            </a:r>
            <a:r>
              <a:rPr lang="zh-CN" altLang="zh-CN" dirty="0">
                <a:solidFill>
                  <a:srgbClr val="0000FF"/>
                </a:solidFill>
                <a:latin typeface="华文新魏"/>
                <a:ea typeface="华文新魏"/>
                <a:cs typeface="华文新魏"/>
              </a:rPr>
              <a:t>加</a:t>
            </a:r>
            <a:r>
              <a:rPr lang="en-US" altLang="zh-CN" dirty="0">
                <a:solidFill>
                  <a:srgbClr val="0000FF"/>
                </a:solidFill>
                <a:latin typeface="华文新魏"/>
                <a:ea typeface="华文新魏"/>
                <a:cs typeface="华文新魏"/>
              </a:rPr>
              <a:t>1</a:t>
            </a:r>
            <a:r>
              <a:rPr lang="zh-CN" altLang="zh-CN" dirty="0">
                <a:solidFill>
                  <a:srgbClr val="0000FF"/>
                </a:solidFill>
                <a:latin typeface="华文新魏"/>
                <a:ea typeface="华文新魏"/>
                <a:cs typeface="华文新魏"/>
              </a:rPr>
              <a:t> </a:t>
            </a:r>
            <a:endParaRPr lang="en-US" altLang="zh-CN" dirty="0">
              <a:solidFill>
                <a:srgbClr val="0000FF"/>
              </a:solidFill>
              <a:latin typeface="华文新魏"/>
              <a:ea typeface="华文新魏"/>
              <a:cs typeface="华文新魏"/>
            </a:endParaRPr>
          </a:p>
          <a:p>
            <a:pPr lvl="2"/>
            <a:r>
              <a:rPr lang="zh-CN" altLang="zh-CN" dirty="0">
                <a:latin typeface="华文新魏"/>
                <a:ea typeface="华文新魏"/>
                <a:cs typeface="华文新魏"/>
              </a:rPr>
              <a:t>检查</a:t>
            </a:r>
            <a:r>
              <a:rPr lang="en-US" altLang="zh-CN" dirty="0">
                <a:solidFill>
                  <a:srgbClr val="0000FF"/>
                </a:solidFill>
                <a:latin typeface="华文新魏"/>
                <a:ea typeface="华文新魏"/>
                <a:cs typeface="华文新魏"/>
              </a:rPr>
              <a:t>file-&gt;</a:t>
            </a:r>
            <a:r>
              <a:rPr lang="en-US" altLang="zh-CN" dirty="0" err="1">
                <a:solidFill>
                  <a:srgbClr val="0000FF"/>
                </a:solidFill>
                <a:latin typeface="华文新魏"/>
                <a:ea typeface="华文新魏"/>
                <a:cs typeface="华文新魏"/>
              </a:rPr>
              <a:t>f_mode</a:t>
            </a:r>
            <a:r>
              <a:rPr lang="zh-CN" altLang="zh-CN" dirty="0">
                <a:latin typeface="华文新魏"/>
                <a:ea typeface="华文新魏"/>
                <a:cs typeface="华文新魏"/>
              </a:rPr>
              <a:t>中的标志位是否允许本次访问；</a:t>
            </a:r>
          </a:p>
          <a:p>
            <a:pPr lvl="2"/>
            <a:r>
              <a:rPr lang="zh-CN" altLang="zh-CN" dirty="0">
                <a:latin typeface="华文新魏"/>
                <a:ea typeface="华文新魏"/>
                <a:cs typeface="华文新魏"/>
              </a:rPr>
              <a:t>调用</a:t>
            </a:r>
            <a:r>
              <a:rPr lang="en-US" altLang="zh-CN" dirty="0" err="1">
                <a:solidFill>
                  <a:srgbClr val="0000FF"/>
                </a:solidFill>
                <a:latin typeface="华文新魏"/>
                <a:ea typeface="华文新魏"/>
                <a:cs typeface="华文新魏"/>
              </a:rPr>
              <a:t>file_pos_read</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获得当前读指针</a:t>
            </a:r>
            <a:r>
              <a:rPr lang="en-US" altLang="zh-CN" dirty="0">
                <a:latin typeface="华文新魏"/>
                <a:ea typeface="华文新魏"/>
                <a:cs typeface="华文新魏"/>
              </a:rPr>
              <a:t>;</a:t>
            </a:r>
            <a:endParaRPr lang="zh-CN" altLang="zh-CN" dirty="0">
              <a:latin typeface="华文新魏"/>
              <a:ea typeface="华文新魏"/>
              <a:cs typeface="华文新魏"/>
            </a:endParaRPr>
          </a:p>
          <a:p>
            <a:pPr lvl="2"/>
            <a:r>
              <a:rPr lang="zh-CN" altLang="zh-CN" dirty="0">
                <a:latin typeface="华文新魏"/>
                <a:ea typeface="华文新魏"/>
                <a:cs typeface="华文新魏"/>
              </a:rPr>
              <a:t>调用</a:t>
            </a:r>
            <a:r>
              <a:rPr lang="en-US" altLang="zh-CN" dirty="0" err="1">
                <a:solidFill>
                  <a:srgbClr val="0000FF"/>
                </a:solidFill>
                <a:latin typeface="华文新魏"/>
                <a:ea typeface="华文新魏"/>
                <a:cs typeface="华文新魏"/>
              </a:rPr>
              <a:t>vfs_read</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执行读操作</a:t>
            </a:r>
          </a:p>
          <a:p>
            <a:pPr lvl="3"/>
            <a:r>
              <a:rPr lang="zh-CN" altLang="zh-CN" dirty="0">
                <a:latin typeface="华文新魏"/>
                <a:ea typeface="华文新魏"/>
                <a:cs typeface="华文新魏"/>
              </a:rPr>
              <a:t>把</a:t>
            </a:r>
            <a:r>
              <a:rPr lang="zh-CN" altLang="zh-CN" dirty="0">
                <a:solidFill>
                  <a:srgbClr val="FF0000"/>
                </a:solidFill>
                <a:latin typeface="华文新魏"/>
                <a:ea typeface="华文新魏"/>
                <a:cs typeface="华文新魏"/>
              </a:rPr>
              <a:t>函数指针</a:t>
            </a:r>
            <a:r>
              <a:rPr lang="en-US" altLang="zh-CN" dirty="0">
                <a:solidFill>
                  <a:srgbClr val="0000FF"/>
                </a:solidFill>
                <a:latin typeface="华文新魏"/>
                <a:ea typeface="华文新魏"/>
                <a:cs typeface="华文新魏"/>
              </a:rPr>
              <a:t>read</a:t>
            </a:r>
            <a:r>
              <a:rPr lang="zh-CN" altLang="zh-CN" dirty="0">
                <a:latin typeface="华文新魏"/>
                <a:ea typeface="华文新魏"/>
                <a:cs typeface="华文新魏"/>
              </a:rPr>
              <a:t>赋值为</a:t>
            </a:r>
            <a:r>
              <a:rPr lang="en-US" altLang="zh-CN" dirty="0">
                <a:solidFill>
                  <a:srgbClr val="0000FF"/>
                </a:solidFill>
                <a:latin typeface="华文新魏"/>
                <a:ea typeface="华文新魏"/>
                <a:cs typeface="华文新魏"/>
              </a:rPr>
              <a:t>file-&gt;</a:t>
            </a:r>
            <a:r>
              <a:rPr lang="en-US" altLang="zh-CN" dirty="0" err="1">
                <a:solidFill>
                  <a:srgbClr val="0000FF"/>
                </a:solidFill>
                <a:latin typeface="华文新魏"/>
                <a:ea typeface="华文新魏"/>
                <a:cs typeface="华文新魏"/>
              </a:rPr>
              <a:t>f_op</a:t>
            </a:r>
            <a:r>
              <a:rPr lang="en-US" altLang="zh-CN" dirty="0">
                <a:solidFill>
                  <a:srgbClr val="0000FF"/>
                </a:solidFill>
                <a:latin typeface="华文新魏"/>
                <a:ea typeface="华文新魏"/>
                <a:cs typeface="华文新魏"/>
              </a:rPr>
              <a:t>-&gt;read</a:t>
            </a:r>
            <a:r>
              <a:rPr lang="zh-CN" altLang="zh-CN" dirty="0">
                <a:latin typeface="华文新魏"/>
                <a:ea typeface="华文新魏"/>
                <a:cs typeface="华文新魏"/>
              </a:rPr>
              <a:t>，由它调用具体文件系统的操作函数</a:t>
            </a:r>
            <a:endParaRPr lang="en-US" altLang="zh-CN" dirty="0">
              <a:latin typeface="华文新魏"/>
              <a:ea typeface="华文新魏"/>
              <a:cs typeface="华文新魏"/>
            </a:endParaRPr>
          </a:p>
          <a:p>
            <a:pPr lvl="3"/>
            <a:r>
              <a:rPr lang="zh-CN" altLang="zh-CN" dirty="0">
                <a:latin typeface="华文新魏"/>
                <a:ea typeface="华文新魏"/>
                <a:cs typeface="华文新魏"/>
              </a:rPr>
              <a:t>读出</a:t>
            </a:r>
            <a:r>
              <a:rPr lang="en-US" altLang="zh-CN" dirty="0">
                <a:solidFill>
                  <a:srgbClr val="0000FF"/>
                </a:solidFill>
                <a:latin typeface="华文新魏"/>
                <a:ea typeface="华文新魏"/>
                <a:cs typeface="华文新魏"/>
              </a:rPr>
              <a:t>count</a:t>
            </a:r>
            <a:r>
              <a:rPr lang="zh-CN" altLang="zh-CN" dirty="0">
                <a:latin typeface="华文新魏"/>
                <a:ea typeface="华文新魏"/>
                <a:cs typeface="华文新魏"/>
              </a:rPr>
              <a:t>个数据到</a:t>
            </a:r>
            <a:r>
              <a:rPr lang="en-US" altLang="zh-CN" dirty="0" err="1">
                <a:solidFill>
                  <a:srgbClr val="0000FF"/>
                </a:solidFill>
                <a:latin typeface="华文新魏"/>
                <a:ea typeface="华文新魏"/>
                <a:cs typeface="华文新魏"/>
              </a:rPr>
              <a:t>buf</a:t>
            </a:r>
            <a:r>
              <a:rPr lang="zh-CN" altLang="zh-CN" dirty="0">
                <a:latin typeface="华文新魏"/>
                <a:ea typeface="华文新魏"/>
                <a:cs typeface="华文新魏"/>
              </a:rPr>
              <a:t>中，并返回实际传送的字节数</a:t>
            </a:r>
            <a:endParaRPr lang="en-US" altLang="zh-CN" dirty="0">
              <a:latin typeface="华文新魏"/>
              <a:ea typeface="华文新魏"/>
              <a:cs typeface="华文新魏"/>
            </a:endParaRPr>
          </a:p>
          <a:p>
            <a:pPr lvl="4"/>
            <a:r>
              <a:rPr lang="zh-CN" altLang="zh-CN" dirty="0">
                <a:latin typeface="华文新魏"/>
                <a:ea typeface="华文新魏"/>
                <a:cs typeface="华文新魏"/>
              </a:rPr>
              <a:t>如果数据已在页缓冲中就不必读磁盘</a:t>
            </a:r>
            <a:endParaRPr lang="en-US" altLang="zh-CN" dirty="0">
              <a:latin typeface="华文新魏"/>
              <a:ea typeface="华文新魏"/>
              <a:cs typeface="华文新魏"/>
            </a:endParaRPr>
          </a:p>
          <a:p>
            <a:pPr lvl="3"/>
            <a:r>
              <a:rPr lang="zh-CN" altLang="zh-CN" dirty="0">
                <a:latin typeface="华文新魏"/>
                <a:ea typeface="华文新魏"/>
                <a:cs typeface="华文新魏"/>
              </a:rPr>
              <a:t>同时调用</a:t>
            </a:r>
            <a:r>
              <a:rPr lang="en-US" altLang="zh-CN" dirty="0" err="1">
                <a:solidFill>
                  <a:srgbClr val="0000FF"/>
                </a:solidFill>
                <a:latin typeface="华文新魏"/>
                <a:ea typeface="华文新魏"/>
                <a:cs typeface="华文新魏"/>
              </a:rPr>
              <a:t>file_pos_write</a:t>
            </a:r>
            <a:r>
              <a:rPr lang="en-US" altLang="zh-CN" dirty="0">
                <a:solidFill>
                  <a:srgbClr val="0000FF"/>
                </a:solidFill>
                <a:latin typeface="华文新魏"/>
                <a:ea typeface="华文新魏"/>
                <a:cs typeface="华文新魏"/>
              </a:rPr>
              <a:t>()</a:t>
            </a:r>
            <a:r>
              <a:rPr lang="zh-CN" altLang="zh-CN" dirty="0">
                <a:solidFill>
                  <a:srgbClr val="FF0000"/>
                </a:solidFill>
                <a:latin typeface="华文新魏"/>
                <a:ea typeface="华文新魏"/>
                <a:cs typeface="华文新魏"/>
              </a:rPr>
              <a:t>更新</a:t>
            </a:r>
            <a:r>
              <a:rPr lang="zh-CN" altLang="zh-CN" dirty="0">
                <a:latin typeface="华文新魏"/>
                <a:ea typeface="华文新魏"/>
                <a:cs typeface="华文新魏"/>
              </a:rPr>
              <a:t>文件</a:t>
            </a:r>
            <a:r>
              <a:rPr lang="zh-CN" altLang="zh-CN" dirty="0">
                <a:solidFill>
                  <a:srgbClr val="0000FF"/>
                </a:solidFill>
                <a:latin typeface="华文新魏"/>
                <a:ea typeface="华文新魏"/>
                <a:cs typeface="华文新魏"/>
              </a:rPr>
              <a:t>当前读指针</a:t>
            </a:r>
            <a:endParaRPr lang="en-US" altLang="zh-CN" dirty="0">
              <a:solidFill>
                <a:srgbClr val="0000FF"/>
              </a:solidFill>
              <a:latin typeface="华文新魏"/>
              <a:ea typeface="华文新魏"/>
              <a:cs typeface="华文新魏"/>
            </a:endParaRPr>
          </a:p>
          <a:p>
            <a:pPr lvl="2"/>
            <a:r>
              <a:rPr lang="zh-CN" altLang="zh-CN" dirty="0">
                <a:latin typeface="华文新魏"/>
                <a:ea typeface="华文新魏"/>
                <a:cs typeface="华文新魏"/>
              </a:rPr>
              <a:t>调用内核函数</a:t>
            </a:r>
            <a:r>
              <a:rPr lang="en-US" altLang="zh-CN" dirty="0" err="1">
                <a:solidFill>
                  <a:srgbClr val="0000FF"/>
                </a:solidFill>
                <a:latin typeface="华文新魏"/>
                <a:ea typeface="华文新魏"/>
                <a:cs typeface="华文新魏"/>
              </a:rPr>
              <a:t>fput</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把引用计数</a:t>
            </a:r>
            <a:r>
              <a:rPr lang="en-US" altLang="zh-CN" dirty="0">
                <a:solidFill>
                  <a:srgbClr val="0000FF"/>
                </a:solidFill>
                <a:latin typeface="华文新魏"/>
                <a:ea typeface="华文新魏"/>
                <a:cs typeface="华文新魏"/>
              </a:rPr>
              <a:t>file-&gt;</a:t>
            </a:r>
            <a:r>
              <a:rPr lang="en-US" altLang="zh-CN" dirty="0" err="1">
                <a:solidFill>
                  <a:srgbClr val="0000FF"/>
                </a:solidFill>
                <a:latin typeface="华文新魏"/>
                <a:ea typeface="华文新魏"/>
                <a:cs typeface="华文新魏"/>
              </a:rPr>
              <a:t>f_count</a:t>
            </a:r>
            <a:r>
              <a:rPr lang="zh-CN" altLang="zh-CN" dirty="0">
                <a:solidFill>
                  <a:srgbClr val="FF0000"/>
                </a:solidFill>
                <a:latin typeface="华文新魏"/>
                <a:ea typeface="华文新魏"/>
                <a:cs typeface="华文新魏"/>
              </a:rPr>
              <a:t>减</a:t>
            </a:r>
            <a:r>
              <a:rPr lang="en-US" altLang="zh-CN" dirty="0">
                <a:solidFill>
                  <a:srgbClr val="0000FF"/>
                </a:solidFill>
                <a:latin typeface="华文新魏"/>
                <a:ea typeface="华文新魏"/>
                <a:cs typeface="华文新魏"/>
              </a:rPr>
              <a:t>1</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释放</a:t>
            </a:r>
            <a:r>
              <a:rPr lang="en-US" altLang="zh-CN" dirty="0">
                <a:solidFill>
                  <a:srgbClr val="0000FF"/>
                </a:solidFill>
                <a:latin typeface="华文新魏"/>
                <a:ea typeface="华文新魏"/>
                <a:cs typeface="华文新魏"/>
              </a:rPr>
              <a:t>file</a:t>
            </a:r>
            <a:r>
              <a:rPr lang="zh-CN" altLang="zh-CN" dirty="0">
                <a:solidFill>
                  <a:srgbClr val="0000FF"/>
                </a:solidFill>
                <a:latin typeface="华文新魏"/>
                <a:ea typeface="华文新魏"/>
                <a:cs typeface="华文新魏"/>
              </a:rPr>
              <a:t>指针</a:t>
            </a:r>
            <a:r>
              <a:rPr lang="zh-CN" altLang="zh-CN" dirty="0">
                <a:latin typeface="华文新魏"/>
                <a:ea typeface="华文新魏"/>
                <a:cs typeface="华文新魏"/>
              </a:rPr>
              <a:t>，</a:t>
            </a:r>
            <a:endParaRPr lang="en-US" altLang="zh-CN" dirty="0">
              <a:latin typeface="华文新魏"/>
              <a:ea typeface="华文新魏"/>
              <a:cs typeface="华文新魏"/>
            </a:endParaRPr>
          </a:p>
          <a:p>
            <a:pPr lvl="2"/>
            <a:r>
              <a:rPr lang="zh-CN" altLang="zh-CN" dirty="0">
                <a:latin typeface="华文新魏"/>
                <a:ea typeface="华文新魏"/>
                <a:cs typeface="华文新魏"/>
              </a:rPr>
              <a:t>结束返回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148</a:t>
            </a:fld>
            <a:endParaRPr lang="en-US" altLang="zh-CN" dirty="0"/>
          </a:p>
        </p:txBody>
      </p:sp>
    </p:spTree>
    <p:extLst>
      <p:ext uri="{BB962C8B-B14F-4D97-AF65-F5344CB8AC3E}">
        <p14:creationId xmlns:p14="http://schemas.microsoft.com/office/powerpoint/2010/main" val="3741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文件系统高速缓存机制</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VFS </a:t>
            </a:r>
            <a:r>
              <a:rPr kumimoji="1" lang="en-US" altLang="zh-CN" dirty="0" err="1">
                <a:latin typeface="华文新魏"/>
                <a:cs typeface="华文新魏"/>
              </a:rPr>
              <a:t>inode</a:t>
            </a:r>
            <a:r>
              <a:rPr kumimoji="1" lang="zh-CN" altLang="en-US" dirty="0">
                <a:latin typeface="华文新魏"/>
                <a:cs typeface="华文新魏"/>
              </a:rPr>
              <a:t>缓存</a:t>
            </a:r>
            <a:r>
              <a:rPr lang="zh-CN" altLang="zh-CN" dirty="0">
                <a:latin typeface="华文新魏"/>
                <a:cs typeface="华文新魏"/>
              </a:rPr>
              <a:t>（</a:t>
            </a:r>
            <a:r>
              <a:rPr lang="en-US" altLang="zh-CN" dirty="0">
                <a:latin typeface="华文新魏"/>
                <a:cs typeface="华文新魏"/>
              </a:rPr>
              <a:t>VFS </a:t>
            </a:r>
            <a:r>
              <a:rPr lang="en-US" altLang="zh-CN" dirty="0" err="1">
                <a:latin typeface="华文新魏"/>
                <a:cs typeface="华文新魏"/>
              </a:rPr>
              <a:t>inde</a:t>
            </a:r>
            <a:r>
              <a:rPr lang="en-US" altLang="zh-CN" dirty="0">
                <a:latin typeface="华文新魏"/>
                <a:cs typeface="华文新魏"/>
              </a:rPr>
              <a:t> cache</a:t>
            </a:r>
            <a:r>
              <a:rPr lang="zh-CN" altLang="zh-CN" dirty="0">
                <a:latin typeface="华文新魏"/>
                <a:cs typeface="华文新魏"/>
              </a:rPr>
              <a:t>） </a:t>
            </a:r>
            <a:endParaRPr kumimoji="1" lang="zh-CN" altLang="en-US" dirty="0">
              <a:latin typeface="华文新魏"/>
              <a:cs typeface="华文新魏"/>
            </a:endParaRPr>
          </a:p>
          <a:p>
            <a:pPr lvl="1"/>
            <a:r>
              <a:rPr kumimoji="1" lang="zh-CN" altLang="en-US" dirty="0"/>
              <a:t>采用</a:t>
            </a:r>
            <a:r>
              <a:rPr kumimoji="1" lang="zh-CN" altLang="en-US" dirty="0">
                <a:solidFill>
                  <a:srgbClr val="FF0000"/>
                </a:solidFill>
              </a:rPr>
              <a:t>散列技术</a:t>
            </a:r>
            <a:r>
              <a:rPr kumimoji="1" lang="zh-CN" altLang="en-US" dirty="0"/>
              <a:t>把当前使用的</a:t>
            </a:r>
            <a:r>
              <a:rPr kumimoji="1" lang="en-US" altLang="zh-CN" dirty="0" err="1"/>
              <a:t>inode</a:t>
            </a:r>
            <a:r>
              <a:rPr kumimoji="1" lang="zh-CN" altLang="en-US" dirty="0"/>
              <a:t>到高速缓存</a:t>
            </a:r>
            <a:endParaRPr kumimoji="1" lang="en-US" altLang="zh-CN" dirty="0"/>
          </a:p>
          <a:p>
            <a:pPr lvl="2"/>
            <a:r>
              <a:rPr lang="en-US" altLang="zh-CN" dirty="0">
                <a:latin typeface="华文新魏"/>
                <a:ea typeface="华文新魏"/>
                <a:cs typeface="华文新魏"/>
              </a:rPr>
              <a:t>VFS </a:t>
            </a:r>
            <a:r>
              <a:rPr lang="en-US" altLang="zh-CN" dirty="0" err="1">
                <a:latin typeface="华文新魏"/>
                <a:ea typeface="华文新魏"/>
                <a:cs typeface="华文新魏"/>
              </a:rPr>
              <a:t>inode</a:t>
            </a:r>
            <a:r>
              <a:rPr lang="zh-CN" altLang="zh-CN" dirty="0">
                <a:latin typeface="华文新魏"/>
                <a:ea typeface="华文新魏"/>
                <a:cs typeface="华文新魏"/>
              </a:rPr>
              <a:t>结构被链入</a:t>
            </a:r>
            <a:r>
              <a:rPr lang="zh-CN" altLang="zh-CN" dirty="0">
                <a:solidFill>
                  <a:srgbClr val="FF0000"/>
                </a:solidFill>
                <a:latin typeface="华文新魏"/>
                <a:ea typeface="华文新魏"/>
                <a:cs typeface="华文新魏"/>
              </a:rPr>
              <a:t>不同的散列队列</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每个散列队列</a:t>
            </a:r>
            <a:r>
              <a:rPr lang="zh-CN" altLang="zh-CN" dirty="0">
                <a:latin typeface="华文新魏"/>
                <a:ea typeface="华文新魏"/>
                <a:cs typeface="华文新魏"/>
              </a:rPr>
              <a:t>是一个双向链表，其中的</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具有相同的散列值</a:t>
            </a:r>
            <a:endParaRPr lang="en-US" altLang="zh-CN" dirty="0">
              <a:solidFill>
                <a:srgbClr val="FF0000"/>
              </a:solidFill>
              <a:latin typeface="华文新魏"/>
              <a:ea typeface="华文新魏"/>
              <a:cs typeface="华文新魏"/>
            </a:endParaRPr>
          </a:p>
          <a:p>
            <a:pPr lvl="2"/>
            <a:r>
              <a:rPr lang="zh-CN" altLang="zh-CN" dirty="0">
                <a:solidFill>
                  <a:srgbClr val="0000FF"/>
                </a:solidFill>
                <a:latin typeface="华文新魏"/>
                <a:ea typeface="华文新魏"/>
                <a:cs typeface="华文新魏"/>
              </a:rPr>
              <a:t>散列值</a:t>
            </a:r>
            <a:r>
              <a:rPr lang="zh-CN" altLang="zh-CN" dirty="0">
                <a:latin typeface="华文新魏"/>
                <a:ea typeface="华文新魏"/>
                <a:cs typeface="华文新魏"/>
              </a:rPr>
              <a:t>根据文件系统所在</a:t>
            </a:r>
            <a:r>
              <a:rPr lang="zh-CN" altLang="zh-CN" dirty="0">
                <a:solidFill>
                  <a:srgbClr val="0000FF"/>
                </a:solidFill>
                <a:latin typeface="华文新魏"/>
                <a:ea typeface="华文新魏"/>
                <a:cs typeface="华文新魏"/>
              </a:rPr>
              <a:t>块设备标识符</a:t>
            </a:r>
            <a:r>
              <a:rPr lang="zh-CN" altLang="zh-CN" dirty="0">
                <a:latin typeface="华文新魏"/>
                <a:ea typeface="华文新魏"/>
                <a:cs typeface="华文新魏"/>
              </a:rPr>
              <a:t>与</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号</a:t>
            </a:r>
            <a:r>
              <a:rPr lang="zh-CN" altLang="zh-CN" dirty="0">
                <a:latin typeface="华文新魏"/>
                <a:ea typeface="华文新魏"/>
                <a:cs typeface="华文新魏"/>
              </a:rPr>
              <a:t>计算得到</a:t>
            </a:r>
            <a:endParaRPr kumimoji="1" lang="en-US" altLang="zh-CN" dirty="0">
              <a:latin typeface="华文新魏"/>
              <a:ea typeface="华文新魏"/>
              <a:cs typeface="华文新魏"/>
            </a:endParaRPr>
          </a:p>
          <a:p>
            <a:pPr lvl="2"/>
            <a:r>
              <a:rPr lang="zh-CN" altLang="zh-CN" dirty="0">
                <a:latin typeface="华文新魏"/>
                <a:ea typeface="华文新魏"/>
                <a:cs typeface="华文新魏"/>
              </a:rPr>
              <a:t>系统设置散列表，每一项包含一个</a:t>
            </a:r>
            <a:r>
              <a:rPr lang="zh-CN" altLang="zh-CN" dirty="0">
                <a:solidFill>
                  <a:srgbClr val="FF0000"/>
                </a:solidFill>
                <a:latin typeface="华文新魏"/>
                <a:ea typeface="华文新魏"/>
                <a:cs typeface="华文新魏"/>
              </a:rPr>
              <a:t>指向</a:t>
            </a:r>
            <a:r>
              <a:rPr lang="zh-CN" altLang="zh-CN" dirty="0">
                <a:solidFill>
                  <a:srgbClr val="0000FF"/>
                </a:solidFill>
                <a:latin typeface="华文新魏"/>
                <a:ea typeface="华文新魏"/>
                <a:cs typeface="华文新魏"/>
              </a:rPr>
              <a:t>某个散列队列的头指针</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r>
              <a:rPr kumimoji="1" lang="en-US" altLang="zh-CN" dirty="0">
                <a:latin typeface="华文新魏"/>
                <a:cs typeface="华文新魏"/>
              </a:rPr>
              <a:t>VFS</a:t>
            </a:r>
            <a:r>
              <a:rPr kumimoji="1" lang="zh-CN" altLang="en-US" dirty="0">
                <a:latin typeface="华文新魏"/>
                <a:cs typeface="华文新魏"/>
              </a:rPr>
              <a:t>目录高速缓存（</a:t>
            </a:r>
            <a:r>
              <a:rPr lang="en-US" altLang="zh-CN" dirty="0">
                <a:latin typeface="华文新魏"/>
                <a:cs typeface="华文新魏"/>
              </a:rPr>
              <a:t>VFS directory cache</a:t>
            </a:r>
            <a:r>
              <a:rPr lang="zh-CN" altLang="zh-CN" dirty="0">
                <a:latin typeface="华文新魏"/>
                <a:cs typeface="华文新魏"/>
              </a:rPr>
              <a:t>） </a:t>
            </a:r>
            <a:endParaRPr kumimoji="1" lang="zh-CN" altLang="en-US" dirty="0">
              <a:latin typeface="华文新魏"/>
              <a:cs typeface="华文新魏"/>
            </a:endParaRPr>
          </a:p>
          <a:p>
            <a:pPr lvl="1"/>
            <a:r>
              <a:rPr kumimoji="1" lang="zh-CN" altLang="en-US" dirty="0"/>
              <a:t>系统采用散列技术维护表达路径与</a:t>
            </a:r>
            <a:r>
              <a:rPr kumimoji="1" lang="en-US" altLang="zh-CN" dirty="0" err="1"/>
              <a:t>inode</a:t>
            </a:r>
            <a:r>
              <a:rPr kumimoji="1" lang="zh-CN" altLang="en-US" dirty="0"/>
              <a:t>对应关系的</a:t>
            </a:r>
            <a:r>
              <a:rPr kumimoji="1" lang="en-US" altLang="zh-CN" dirty="0"/>
              <a:t>VFS</a:t>
            </a:r>
            <a:r>
              <a:rPr kumimoji="1" lang="zh-CN" altLang="en-US" dirty="0"/>
              <a:t>目录缓存，</a:t>
            </a:r>
            <a:r>
              <a:rPr lang="zh-CN" altLang="zh-CN" dirty="0"/>
              <a:t>存放被访问过的目录 </a:t>
            </a:r>
            <a:endParaRPr lang="en-US" altLang="zh-CN" dirty="0"/>
          </a:p>
          <a:p>
            <a:pPr lvl="2"/>
            <a:r>
              <a:rPr lang="zh-CN" altLang="zh-CN" dirty="0">
                <a:latin typeface="华文新魏"/>
                <a:ea typeface="华文新魏"/>
                <a:cs typeface="华文新魏"/>
              </a:rPr>
              <a:t>散列值是根据文件系统所在</a:t>
            </a:r>
            <a:r>
              <a:rPr lang="zh-CN" altLang="zh-CN" dirty="0">
                <a:solidFill>
                  <a:srgbClr val="0000FF"/>
                </a:solidFill>
                <a:latin typeface="华文新魏"/>
                <a:ea typeface="华文新魏"/>
                <a:cs typeface="华文新魏"/>
              </a:rPr>
              <a:t>设备的设备号</a:t>
            </a:r>
            <a:r>
              <a:rPr lang="zh-CN" altLang="zh-CN" dirty="0">
                <a:latin typeface="华文新魏"/>
                <a:ea typeface="华文新魏"/>
                <a:cs typeface="华文新魏"/>
              </a:rPr>
              <a:t>与</a:t>
            </a:r>
            <a:r>
              <a:rPr lang="zh-CN" altLang="zh-CN" dirty="0">
                <a:solidFill>
                  <a:srgbClr val="0000FF"/>
                </a:solidFill>
                <a:latin typeface="华文新魏"/>
                <a:ea typeface="华文新魏"/>
                <a:cs typeface="华文新魏"/>
              </a:rPr>
              <a:t>目录名</a:t>
            </a:r>
            <a:r>
              <a:rPr lang="zh-CN" altLang="zh-CN" dirty="0">
                <a:latin typeface="华文新魏"/>
                <a:ea typeface="华文新魏"/>
                <a:cs typeface="华文新魏"/>
              </a:rPr>
              <a:t>计算得到</a:t>
            </a:r>
            <a:endParaRPr lang="en-US" altLang="zh-CN" dirty="0">
              <a:latin typeface="华文新魏"/>
              <a:ea typeface="华文新魏"/>
              <a:cs typeface="华文新魏"/>
            </a:endParaRPr>
          </a:p>
          <a:p>
            <a:pPr lvl="2"/>
            <a:r>
              <a:rPr lang="zh-CN" altLang="zh-CN" dirty="0">
                <a:latin typeface="华文新魏"/>
                <a:ea typeface="华文新魏"/>
                <a:cs typeface="华文新魏"/>
              </a:rPr>
              <a:t>散列表的每项是一个指针，指向具有相同散列值的目录缓存队列 </a:t>
            </a:r>
            <a:endParaRPr lang="en-US" altLang="zh-CN" dirty="0">
              <a:latin typeface="华文新魏"/>
              <a:ea typeface="华文新魏"/>
              <a:cs typeface="华文新魏"/>
            </a:endParaRPr>
          </a:p>
          <a:p>
            <a:pPr lvl="2"/>
            <a:r>
              <a:rPr lang="en-US" altLang="zh-CN" dirty="0">
                <a:latin typeface="华文新魏"/>
                <a:ea typeface="华文新魏"/>
                <a:cs typeface="华文新魏"/>
              </a:rPr>
              <a:t>VFS</a:t>
            </a:r>
            <a:r>
              <a:rPr lang="zh-CN" altLang="zh-CN" dirty="0">
                <a:latin typeface="华文新魏"/>
                <a:ea typeface="华文新魏"/>
                <a:cs typeface="华文新魏"/>
              </a:rPr>
              <a:t>采用</a:t>
            </a:r>
            <a:r>
              <a:rPr lang="en-US" altLang="zh-CN" dirty="0">
                <a:solidFill>
                  <a:srgbClr val="FF0000"/>
                </a:solidFill>
                <a:latin typeface="华文新魏"/>
                <a:ea typeface="华文新魏"/>
                <a:cs typeface="华文新魏"/>
              </a:rPr>
              <a:t>LRU</a:t>
            </a:r>
            <a:r>
              <a:rPr lang="zh-CN" altLang="zh-CN" dirty="0">
                <a:solidFill>
                  <a:srgbClr val="FF0000"/>
                </a:solidFill>
                <a:latin typeface="华文新魏"/>
                <a:ea typeface="华文新魏"/>
                <a:cs typeface="华文新魏"/>
              </a:rPr>
              <a:t>算法替换缓存</a:t>
            </a:r>
            <a:r>
              <a:rPr lang="zh-CN" altLang="zh-CN" dirty="0">
                <a:latin typeface="华文新魏"/>
                <a:ea typeface="华文新魏"/>
                <a:cs typeface="华文新魏"/>
              </a:rPr>
              <a:t>中的目录项</a:t>
            </a:r>
            <a:endParaRPr lang="en-US" altLang="zh-CN" dirty="0">
              <a:latin typeface="华文新魏"/>
              <a:ea typeface="华文新魏"/>
              <a:cs typeface="华文新魏"/>
            </a:endParaRPr>
          </a:p>
          <a:p>
            <a:pPr lvl="1"/>
            <a:r>
              <a:rPr kumimoji="1" lang="zh-CN" altLang="en-US" dirty="0"/>
              <a:t>页高速缓冲区</a:t>
            </a:r>
          </a:p>
        </p:txBody>
      </p:sp>
    </p:spTree>
    <p:extLst>
      <p:ext uri="{BB962C8B-B14F-4D97-AF65-F5344CB8AC3E}">
        <p14:creationId xmlns:p14="http://schemas.microsoft.com/office/powerpoint/2010/main" val="33404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文件目录</a:t>
            </a:r>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FCB </a:t>
            </a:r>
            <a:r>
              <a:rPr lang="zh-CN" altLang="zh-CN" dirty="0">
                <a:latin typeface="华文新魏" charset="0"/>
                <a:ea typeface="华文新魏" charset="0"/>
                <a:cs typeface="华文新魏" charset="0"/>
              </a:rPr>
              <a:t>汇集和组织在一起形成</a:t>
            </a:r>
            <a:r>
              <a:rPr lang="zh-CN" altLang="zh-CN" dirty="0">
                <a:solidFill>
                  <a:srgbClr val="FF0000"/>
                </a:solidFill>
                <a:latin typeface="华文新魏" charset="0"/>
                <a:ea typeface="华文新魏" charset="0"/>
                <a:cs typeface="华文新魏" charset="0"/>
              </a:rPr>
              <a:t>文件目录</a:t>
            </a:r>
            <a:endParaRPr lang="en-US" altLang="zh-CN" dirty="0">
              <a:solidFill>
                <a:srgbClr val="FF0000"/>
              </a:solidFill>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文件目录包含</a:t>
            </a:r>
            <a:r>
              <a:rPr lang="zh-CN" altLang="zh-CN" dirty="0">
                <a:solidFill>
                  <a:srgbClr val="0000FF"/>
                </a:solidFill>
                <a:latin typeface="华文新魏" charset="0"/>
                <a:ea typeface="华文新魏" charset="0"/>
                <a:cs typeface="华文新魏" charset="0"/>
              </a:rPr>
              <a:t>目录项</a:t>
            </a:r>
            <a:r>
              <a:rPr lang="zh-CN" altLang="zh-CN" dirty="0">
                <a:latin typeface="华文新魏" charset="0"/>
                <a:ea typeface="华文新魏" charset="0"/>
                <a:cs typeface="华文新魏" charset="0"/>
              </a:rPr>
              <a:t>（有两种</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，分别描述</a:t>
            </a:r>
            <a:r>
              <a:rPr lang="zh-CN" altLang="zh-CN" dirty="0">
                <a:solidFill>
                  <a:srgbClr val="0000FF"/>
                </a:solidFill>
                <a:latin typeface="华文新魏" charset="0"/>
                <a:ea typeface="华文新魏" charset="0"/>
                <a:cs typeface="华文新魏" charset="0"/>
              </a:rPr>
              <a:t>子目录</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文件</a:t>
            </a:r>
            <a:endParaRPr lang="en-US" altLang="zh-CN" dirty="0">
              <a:solidFill>
                <a:srgbClr val="0000FF"/>
              </a:solidFill>
              <a:latin typeface="华文新魏" charset="0"/>
              <a:ea typeface="华文新魏" charset="0"/>
              <a:cs typeface="华文新魏" charset="0"/>
            </a:endParaRPr>
          </a:p>
          <a:p>
            <a:pPr algn="just" eaLnBrk="1" hangingPunct="1"/>
            <a:r>
              <a:rPr lang="zh-CN" altLang="zh-CN" dirty="0"/>
              <a:t>目录项的格式按统一标准定义 </a:t>
            </a:r>
            <a:endParaRPr lang="en-US" altLang="zh-CN" dirty="0">
              <a:latin typeface="华文新魏" charset="0"/>
              <a:ea typeface="华文新魏" charset="0"/>
              <a:cs typeface="华文新魏" charset="0"/>
            </a:endParaRPr>
          </a:p>
          <a:p>
            <a:pPr lvl="1" algn="just" eaLnBrk="1" hangingPunct="1"/>
            <a:r>
              <a:rPr lang="zh-CN" altLang="zh-CN" dirty="0">
                <a:solidFill>
                  <a:srgbClr val="0000FF"/>
                </a:solidFill>
                <a:latin typeface="华文新魏" charset="0"/>
                <a:ea typeface="华文新魏" charset="0"/>
                <a:cs typeface="华文新魏" charset="0"/>
              </a:rPr>
              <a:t>目录文件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全部由目录项构成的文件</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主要用于文件查找</a:t>
            </a:r>
            <a:endParaRPr lang="en-US" altLang="zh-CN" dirty="0">
              <a:latin typeface="华文新魏" charset="0"/>
              <a:ea typeface="华文新魏" charset="0"/>
              <a:cs typeface="华文新魏" charset="0"/>
            </a:endParaRPr>
          </a:p>
          <a:p>
            <a:pPr lvl="2" algn="just" eaLnBrk="1" hangingPunct="1"/>
            <a:r>
              <a:rPr lang="zh-CN" altLang="zh-CN" dirty="0">
                <a:latin typeface="华文新魏" charset="0"/>
                <a:ea typeface="华文新魏" charset="0"/>
                <a:cs typeface="华文新魏" charset="0"/>
              </a:rPr>
              <a:t>保存在外存上，查找文件时调入内存工作区</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目录文件 </a:t>
            </a:r>
            <a:r>
              <a:rPr lang="en-US" altLang="zh-CN" dirty="0" err="1">
                <a:latin typeface="华文新魏" charset="0"/>
                <a:ea typeface="华文新魏" charset="0"/>
                <a:cs typeface="华文新魏" charset="0"/>
              </a:rPr>
              <a:t>vs</a:t>
            </a:r>
            <a:r>
              <a:rPr lang="zh-CN" altLang="en-US" dirty="0">
                <a:latin typeface="华文新魏" charset="0"/>
                <a:ea typeface="华文新魏" charset="0"/>
                <a:cs typeface="华文新魏" charset="0"/>
              </a:rPr>
              <a:t>. 普通文件</a:t>
            </a:r>
            <a:endParaRPr lang="en-US" altLang="zh-CN" dirty="0">
              <a:latin typeface="华文新魏" charset="0"/>
              <a:ea typeface="华文新魏" charset="0"/>
              <a:cs typeface="华文新魏" charset="0"/>
            </a:endParaRPr>
          </a:p>
          <a:p>
            <a:pPr lvl="1" algn="just" eaLnBrk="1" hangingPunct="1"/>
            <a:r>
              <a:rPr lang="zh-CN" altLang="zh-CN" dirty="0"/>
              <a:t>目录文件永远不会空，至少包含两个目录项：</a:t>
            </a:r>
            <a:r>
              <a:rPr lang="zh-CN" altLang="zh-CN" dirty="0">
                <a:solidFill>
                  <a:srgbClr val="0000FF"/>
                </a:solidFill>
              </a:rPr>
              <a:t>当前目录项</a:t>
            </a:r>
            <a:r>
              <a:rPr lang="en-US" altLang="zh-CN" dirty="0"/>
              <a:t>“.”</a:t>
            </a:r>
            <a:r>
              <a:rPr lang="zh-CN" altLang="zh-CN" dirty="0"/>
              <a:t>和</a:t>
            </a:r>
            <a:r>
              <a:rPr lang="zh-CN" altLang="zh-CN" dirty="0">
                <a:solidFill>
                  <a:srgbClr val="0000FF"/>
                </a:solidFill>
              </a:rPr>
              <a:t>父目录项</a:t>
            </a:r>
            <a:r>
              <a:rPr lang="en-US" altLang="zh-CN" dirty="0"/>
              <a:t>“..”</a:t>
            </a:r>
            <a:r>
              <a:rPr lang="zh-CN" altLang="zh-CN" dirty="0"/>
              <a:t> </a:t>
            </a:r>
            <a:endParaRPr lang="en-US" altLang="zh-CN" dirty="0"/>
          </a:p>
          <a:p>
            <a:pPr lvl="1" algn="just" eaLnBrk="1" hangingPunct="1"/>
            <a:r>
              <a:rPr lang="zh-CN" altLang="zh-CN" dirty="0"/>
              <a:t>文件目录的基本功能是将</a:t>
            </a:r>
            <a:r>
              <a:rPr lang="zh-CN" altLang="zh-CN" dirty="0">
                <a:solidFill>
                  <a:srgbClr val="FF0000"/>
                </a:solidFill>
              </a:rPr>
              <a:t>文件名转换成此文件信息在磁盘上的物理位置</a:t>
            </a:r>
            <a:r>
              <a:rPr lang="zh-CN" altLang="zh-CN" dirty="0"/>
              <a:t> </a:t>
            </a:r>
            <a:endParaRPr lang="en-US" altLang="zh-CN" dirty="0">
              <a:latin typeface="华文新魏" charset="0"/>
              <a:ea typeface="华文新魏" charset="0"/>
              <a:cs typeface="华文新魏" charset="0"/>
            </a:endParaRPr>
          </a:p>
          <a:p>
            <a:pPr algn="just" eaLnBrk="1" hangingPunct="1"/>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spTree>
    <p:extLst>
      <p:ext uri="{BB962C8B-B14F-4D97-AF65-F5344CB8AC3E}">
        <p14:creationId xmlns:p14="http://schemas.microsoft.com/office/powerpoint/2010/main" val="16942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 Ext2</a:t>
            </a:r>
            <a:r>
              <a:rPr lang="zh-CN" altLang="en-US" dirty="0">
                <a:latin typeface="华文新魏" charset="0"/>
                <a:ea typeface="华文新魏" charset="0"/>
                <a:cs typeface="华文新魏" charset="0"/>
              </a:rPr>
              <a:t>文件系统</a:t>
            </a:r>
            <a:endParaRPr kumimoji="1" lang="zh-CN" altLang="en-US" dirty="0"/>
          </a:p>
        </p:txBody>
      </p:sp>
      <p:sp>
        <p:nvSpPr>
          <p:cNvPr id="3" name="内容占位符 2"/>
          <p:cNvSpPr>
            <a:spLocks noGrp="1"/>
          </p:cNvSpPr>
          <p:nvPr>
            <p:ph idx="1"/>
          </p:nvPr>
        </p:nvSpPr>
        <p:spPr/>
        <p:txBody>
          <a:bodyPr/>
          <a:lstStyle/>
          <a:p>
            <a:pPr algn="just" eaLnBrk="1" hangingPunct="1"/>
            <a:r>
              <a:rPr lang="en-US" altLang="zh-CN" dirty="0">
                <a:latin typeface="华文新魏"/>
                <a:cs typeface="华文新魏"/>
              </a:rPr>
              <a:t>Ext</a:t>
            </a:r>
            <a:r>
              <a:rPr lang="zh-CN" altLang="en-US" dirty="0">
                <a:latin typeface="华文新魏"/>
                <a:cs typeface="华文新魏"/>
              </a:rPr>
              <a:t>（</a:t>
            </a:r>
            <a:r>
              <a:rPr lang="en-US" altLang="zh-CN" dirty="0">
                <a:latin typeface="华文新魏"/>
                <a:cs typeface="华文新魏"/>
              </a:rPr>
              <a:t>92</a:t>
            </a:r>
            <a:r>
              <a:rPr lang="zh-CN" altLang="en-US" dirty="0">
                <a:latin typeface="华文新魏"/>
                <a:cs typeface="华文新魏"/>
              </a:rPr>
              <a:t>年）和</a:t>
            </a:r>
            <a:r>
              <a:rPr lang="en-US" altLang="zh-CN" dirty="0">
                <a:latin typeface="华文新魏"/>
                <a:cs typeface="华文新魏"/>
              </a:rPr>
              <a:t>Ext2</a:t>
            </a:r>
            <a:r>
              <a:rPr lang="zh-CN" altLang="en-US" dirty="0">
                <a:latin typeface="华文新魏"/>
                <a:cs typeface="华文新魏"/>
              </a:rPr>
              <a:t>（</a:t>
            </a:r>
            <a:r>
              <a:rPr lang="en-US" altLang="zh-CN" dirty="0">
                <a:latin typeface="华文新魏"/>
                <a:cs typeface="华文新魏"/>
              </a:rPr>
              <a:t>94</a:t>
            </a:r>
            <a:r>
              <a:rPr lang="zh-CN" altLang="en-US" dirty="0">
                <a:latin typeface="华文新魏"/>
                <a:cs typeface="华文新魏"/>
              </a:rPr>
              <a:t>年）</a:t>
            </a:r>
            <a:endParaRPr lang="en-US" altLang="zh-CN" dirty="0">
              <a:latin typeface="华文新魏"/>
              <a:cs typeface="华文新魏"/>
            </a:endParaRPr>
          </a:p>
          <a:p>
            <a:pPr lvl="1" algn="just" eaLnBrk="1" hangingPunct="1"/>
            <a:r>
              <a:rPr lang="zh-CN" altLang="zh-CN" dirty="0"/>
              <a:t>管理</a:t>
            </a:r>
            <a:r>
              <a:rPr lang="zh-CN" altLang="zh-CN" dirty="0">
                <a:solidFill>
                  <a:srgbClr val="0000FF"/>
                </a:solidFill>
              </a:rPr>
              <a:t>特大磁盘分区</a:t>
            </a:r>
            <a:r>
              <a:rPr lang="zh-CN" altLang="zh-CN" dirty="0"/>
              <a:t>，文件系统最大可达</a:t>
            </a:r>
            <a:r>
              <a:rPr lang="en-US" altLang="zh-CN" dirty="0"/>
              <a:t>4TB</a:t>
            </a:r>
          </a:p>
          <a:p>
            <a:pPr lvl="1" algn="just" eaLnBrk="1" hangingPunct="1"/>
            <a:r>
              <a:rPr lang="zh-CN" altLang="zh-CN" dirty="0"/>
              <a:t>支持</a:t>
            </a:r>
            <a:r>
              <a:rPr lang="zh-CN" altLang="zh-CN" dirty="0">
                <a:solidFill>
                  <a:srgbClr val="0000FF"/>
                </a:solidFill>
              </a:rPr>
              <a:t>长文件名</a:t>
            </a:r>
            <a:r>
              <a:rPr lang="zh-CN" altLang="en-US" dirty="0"/>
              <a:t>，</a:t>
            </a:r>
            <a:r>
              <a:rPr lang="zh-CN" altLang="zh-CN" dirty="0"/>
              <a:t>最长</a:t>
            </a:r>
            <a:r>
              <a:rPr lang="en-US" altLang="zh-CN" dirty="0"/>
              <a:t>1012</a:t>
            </a:r>
            <a:r>
              <a:rPr lang="zh-CN" altLang="zh-CN" dirty="0"/>
              <a:t>个字符</a:t>
            </a:r>
            <a:endParaRPr lang="en-US" altLang="zh-CN" dirty="0"/>
          </a:p>
          <a:p>
            <a:pPr lvl="1" algn="just" eaLnBrk="1" hangingPunct="1"/>
            <a:r>
              <a:rPr lang="zh-CN" altLang="zh-CN" dirty="0"/>
              <a:t>可选</a:t>
            </a:r>
            <a:r>
              <a:rPr lang="zh-CN" altLang="zh-CN" dirty="0">
                <a:solidFill>
                  <a:srgbClr val="0000FF"/>
                </a:solidFill>
              </a:rPr>
              <a:t>逻辑数据块</a:t>
            </a:r>
            <a:r>
              <a:rPr lang="zh-CN" altLang="zh-CN" dirty="0"/>
              <a:t>大小</a:t>
            </a:r>
            <a:endParaRPr lang="en-US" altLang="zh-CN" dirty="0"/>
          </a:p>
          <a:p>
            <a:pPr lvl="1" algn="just" eaLnBrk="1" hangingPunct="1"/>
            <a:r>
              <a:rPr lang="zh-CN" altLang="en-US" dirty="0"/>
              <a:t>支持</a:t>
            </a:r>
            <a:r>
              <a:rPr lang="zh-CN" altLang="zh-CN" dirty="0"/>
              <a:t>数据更新时</a:t>
            </a:r>
            <a:r>
              <a:rPr lang="zh-CN" altLang="zh-CN" dirty="0">
                <a:solidFill>
                  <a:srgbClr val="0000FF"/>
                </a:solidFill>
              </a:rPr>
              <a:t>同步写入</a:t>
            </a:r>
            <a:r>
              <a:rPr lang="zh-CN" altLang="zh-CN" dirty="0"/>
              <a:t>磁盘和快速符号链接</a:t>
            </a:r>
            <a:endParaRPr lang="en-US" altLang="zh-CN" dirty="0"/>
          </a:p>
          <a:p>
            <a:pPr lvl="1" algn="just" eaLnBrk="1" hangingPunct="1"/>
            <a:r>
              <a:rPr lang="en-US" altLang="zh-CN" dirty="0"/>
              <a:t>ext2</a:t>
            </a:r>
            <a:r>
              <a:rPr lang="zh-CN" altLang="zh-CN" dirty="0"/>
              <a:t>文件系统的信息都保存在数据块中</a:t>
            </a:r>
            <a:endParaRPr lang="en-US" altLang="zh-CN" dirty="0"/>
          </a:p>
          <a:p>
            <a:pPr lvl="2" algn="just" eaLnBrk="1" hangingPunct="1"/>
            <a:r>
              <a:rPr lang="zh-CN" altLang="zh-CN" dirty="0">
                <a:solidFill>
                  <a:srgbClr val="0000FF"/>
                </a:solidFill>
                <a:latin typeface="华文新魏"/>
                <a:ea typeface="华文新魏"/>
                <a:cs typeface="华文新魏"/>
              </a:rPr>
              <a:t>数据块的长度相同</a:t>
            </a:r>
            <a:r>
              <a:rPr lang="zh-CN" altLang="zh-CN" dirty="0">
                <a:latin typeface="华文新魏"/>
                <a:ea typeface="华文新魏"/>
                <a:cs typeface="华文新魏"/>
              </a:rPr>
              <a:t>，但不同</a:t>
            </a:r>
            <a:r>
              <a:rPr lang="en-US" altLang="zh-CN" dirty="0">
                <a:latin typeface="华文新魏"/>
                <a:ea typeface="华文新魏"/>
                <a:cs typeface="华文新魏"/>
              </a:rPr>
              <a:t>ext2</a:t>
            </a:r>
            <a:r>
              <a:rPr lang="zh-CN" altLang="zh-CN" dirty="0">
                <a:latin typeface="华文新魏"/>
                <a:ea typeface="华文新魏"/>
                <a:cs typeface="华文新魏"/>
              </a:rPr>
              <a:t>文件系统中的数据块大小可不同 </a:t>
            </a:r>
            <a:endParaRPr kumimoji="1" lang="zh-CN" altLang="en-US" dirty="0">
              <a:latin typeface="华文新魏"/>
              <a:ea typeface="华文新魏"/>
              <a:cs typeface="华文新魏"/>
            </a:endParaRPr>
          </a:p>
        </p:txBody>
      </p:sp>
    </p:spTree>
    <p:extLst>
      <p:ext uri="{BB962C8B-B14F-4D97-AF65-F5344CB8AC3E}">
        <p14:creationId xmlns:p14="http://schemas.microsoft.com/office/powerpoint/2010/main" val="232066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151</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Ext2</a:t>
            </a:r>
            <a:r>
              <a:rPr lang="zh-CN" altLang="en-US" dirty="0">
                <a:latin typeface="华文新魏" charset="0"/>
                <a:ea typeface="华文新魏" charset="0"/>
                <a:cs typeface="华文新魏" charset="0"/>
              </a:rPr>
              <a:t>文件系统的分区管理</a:t>
            </a:r>
            <a:endParaRPr kumimoji="1" lang="zh-CN" altLang="en-US" dirty="0"/>
          </a:p>
        </p:txBody>
      </p:sp>
      <p:sp>
        <p:nvSpPr>
          <p:cNvPr id="3" name="内容占位符 2"/>
          <p:cNvSpPr>
            <a:spLocks noGrp="1"/>
          </p:cNvSpPr>
          <p:nvPr>
            <p:ph idx="1"/>
          </p:nvPr>
        </p:nvSpPr>
        <p:spPr/>
        <p:txBody>
          <a:bodyPr/>
          <a:lstStyle/>
          <a:p>
            <a:pPr algn="just" eaLnBrk="1" hangingPunct="1"/>
            <a:r>
              <a:rPr lang="en-US" altLang="zh-CN" dirty="0">
                <a:latin typeface="华文新魏"/>
                <a:cs typeface="华文新魏"/>
              </a:rPr>
              <a:t>Ext2</a:t>
            </a:r>
            <a:r>
              <a:rPr lang="zh-CN" altLang="zh-CN" dirty="0">
                <a:latin typeface="华文新魏"/>
                <a:cs typeface="华文新魏"/>
              </a:rPr>
              <a:t>所占用的磁盘除引导块外，</a:t>
            </a:r>
            <a:r>
              <a:rPr lang="zh-CN" altLang="zh-CN" dirty="0">
                <a:solidFill>
                  <a:srgbClr val="FF0000"/>
                </a:solidFill>
                <a:latin typeface="华文新魏"/>
                <a:cs typeface="华文新魏"/>
              </a:rPr>
              <a:t>逻辑分区划分为块组</a:t>
            </a:r>
            <a:endParaRPr lang="en-US" altLang="zh-CN" dirty="0">
              <a:solidFill>
                <a:srgbClr val="FF0000"/>
              </a:solidFill>
              <a:latin typeface="华文新魏"/>
              <a:cs typeface="华文新魏"/>
            </a:endParaRPr>
          </a:p>
          <a:p>
            <a:pPr lvl="1" algn="just" eaLnBrk="1" hangingPunct="1"/>
            <a:r>
              <a:rPr lang="zh-CN" altLang="en-US" dirty="0"/>
              <a:t>每个块组依次包括超级块、组描述符表、块位图、</a:t>
            </a:r>
            <a:r>
              <a:rPr lang="en-US" altLang="zh-CN" dirty="0" err="1"/>
              <a:t>inode</a:t>
            </a:r>
            <a:r>
              <a:rPr lang="zh-CN" altLang="en-US" dirty="0"/>
              <a:t>位图、</a:t>
            </a:r>
            <a:r>
              <a:rPr lang="en-US" altLang="zh-CN" dirty="0" err="1"/>
              <a:t>inode</a:t>
            </a:r>
            <a:r>
              <a:rPr lang="zh-CN" altLang="en-US" dirty="0"/>
              <a:t>表以及数据块</a:t>
            </a:r>
            <a:endParaRPr lang="en-US" altLang="zh-CN" dirty="0"/>
          </a:p>
          <a:p>
            <a:pPr lvl="2" algn="just" eaLnBrk="1" hangingPunct="1"/>
            <a:r>
              <a:rPr lang="zh-CN" altLang="en-US" dirty="0">
                <a:solidFill>
                  <a:srgbClr val="0000FF"/>
                </a:solidFill>
                <a:latin typeface="华文新魏"/>
                <a:ea typeface="华文新魏"/>
                <a:cs typeface="华文新魏"/>
              </a:rPr>
              <a:t>块位图</a:t>
            </a:r>
            <a:r>
              <a:rPr lang="zh-CN" altLang="en-US" dirty="0">
                <a:latin typeface="华文新魏"/>
                <a:ea typeface="华文新魏"/>
                <a:cs typeface="华文新魏"/>
              </a:rPr>
              <a:t>记录本组各块使用情况</a:t>
            </a:r>
            <a:endParaRPr lang="en-US" altLang="zh-CN" dirty="0">
              <a:latin typeface="华文新魏"/>
              <a:ea typeface="华文新魏"/>
              <a:cs typeface="华文新魏"/>
            </a:endParaRPr>
          </a:p>
          <a:p>
            <a:pPr lvl="2" algn="just" eaLnBrk="1" hangingPunct="1"/>
            <a:r>
              <a:rPr lang="en-US" altLang="zh-CN" dirty="0" err="1">
                <a:solidFill>
                  <a:srgbClr val="0000FF"/>
                </a:solidFill>
                <a:latin typeface="华文新魏"/>
                <a:ea typeface="华文新魏"/>
                <a:cs typeface="华文新魏"/>
              </a:rPr>
              <a:t>inode</a:t>
            </a:r>
            <a:r>
              <a:rPr lang="zh-CN" altLang="en-US" dirty="0">
                <a:solidFill>
                  <a:srgbClr val="0000FF"/>
                </a:solidFill>
                <a:latin typeface="华文新魏"/>
                <a:ea typeface="华文新魏"/>
                <a:cs typeface="华文新魏"/>
              </a:rPr>
              <a:t>位图</a:t>
            </a:r>
            <a:r>
              <a:rPr lang="zh-CN" altLang="en-US" dirty="0">
                <a:latin typeface="华文新魏"/>
                <a:ea typeface="华文新魏"/>
                <a:cs typeface="华文新魏"/>
              </a:rPr>
              <a:t>记录</a:t>
            </a:r>
            <a:r>
              <a:rPr lang="en-US" altLang="zh-CN" dirty="0" err="1">
                <a:latin typeface="华文新魏"/>
                <a:ea typeface="华文新魏"/>
                <a:cs typeface="华文新魏"/>
              </a:rPr>
              <a:t>inode</a:t>
            </a:r>
            <a:r>
              <a:rPr lang="zh-CN" altLang="en-US" dirty="0">
                <a:latin typeface="华文新魏"/>
                <a:ea typeface="华文新魏"/>
                <a:cs typeface="华文新魏"/>
              </a:rPr>
              <a:t>表中</a:t>
            </a:r>
            <a:r>
              <a:rPr lang="en-US" altLang="zh-CN" dirty="0" err="1">
                <a:latin typeface="华文新魏"/>
                <a:ea typeface="华文新魏"/>
                <a:cs typeface="华文新魏"/>
              </a:rPr>
              <a:t>inode</a:t>
            </a:r>
            <a:r>
              <a:rPr lang="zh-CN" altLang="en-US" dirty="0">
                <a:latin typeface="华文新魏"/>
                <a:ea typeface="华文新魏"/>
                <a:cs typeface="华文新魏"/>
              </a:rPr>
              <a:t>的使用情况</a:t>
            </a:r>
            <a:endParaRPr lang="en-US" altLang="zh-CN" dirty="0">
              <a:latin typeface="华文新魏"/>
              <a:ea typeface="华文新魏"/>
              <a:cs typeface="华文新魏"/>
            </a:endParaRPr>
          </a:p>
          <a:p>
            <a:pPr lvl="1" algn="just" eaLnBrk="1" hangingPunct="1"/>
            <a:r>
              <a:rPr lang="zh-CN" altLang="zh-CN" dirty="0">
                <a:solidFill>
                  <a:srgbClr val="FF0000"/>
                </a:solidFill>
              </a:rPr>
              <a:t>重复保存</a:t>
            </a:r>
            <a:r>
              <a:rPr lang="zh-CN" altLang="zh-CN" dirty="0"/>
              <a:t>文件系统的关键信息及存储的文件和目录信息</a:t>
            </a:r>
            <a:endParaRPr lang="en-US" altLang="zh-CN" dirty="0"/>
          </a:p>
          <a:p>
            <a:pPr lvl="1" algn="just" eaLnBrk="1" hangingPunct="1"/>
            <a:r>
              <a:rPr lang="zh-CN" altLang="zh-CN" dirty="0">
                <a:solidFill>
                  <a:srgbClr val="FF0000"/>
                </a:solidFill>
              </a:rPr>
              <a:t>文件系统保存逻辑块号</a:t>
            </a:r>
            <a:endParaRPr lang="en-US" altLang="zh-CN" dirty="0">
              <a:solidFill>
                <a:srgbClr val="FF0000"/>
              </a:solidFill>
            </a:endParaRPr>
          </a:p>
          <a:p>
            <a:pPr lvl="2" algn="just" eaLnBrk="1" hangingPunct="1"/>
            <a:r>
              <a:rPr lang="zh-CN" altLang="zh-CN" dirty="0">
                <a:latin typeface="华文新魏"/>
                <a:ea typeface="华文新魏"/>
                <a:cs typeface="华文新魏"/>
              </a:rPr>
              <a:t>由</a:t>
            </a:r>
            <a:r>
              <a:rPr lang="zh-CN" altLang="zh-CN" dirty="0">
                <a:solidFill>
                  <a:srgbClr val="0000FF"/>
                </a:solidFill>
                <a:latin typeface="华文新魏"/>
                <a:ea typeface="华文新魏"/>
                <a:cs typeface="华文新魏"/>
              </a:rPr>
              <a:t>块设备驱动程序</a:t>
            </a:r>
            <a:r>
              <a:rPr lang="zh-CN" altLang="zh-CN" dirty="0">
                <a:latin typeface="华文新魏"/>
                <a:ea typeface="华文新魏"/>
                <a:cs typeface="华文新魏"/>
              </a:rPr>
              <a:t>将</a:t>
            </a:r>
            <a:r>
              <a:rPr lang="zh-CN" altLang="zh-CN" dirty="0">
                <a:solidFill>
                  <a:srgbClr val="0000FF"/>
                </a:solidFill>
                <a:latin typeface="华文新魏"/>
                <a:ea typeface="华文新魏"/>
                <a:cs typeface="华文新魏"/>
              </a:rPr>
              <a:t>逻辑块号</a:t>
            </a:r>
            <a:r>
              <a:rPr lang="zh-CN" altLang="zh-CN" dirty="0">
                <a:solidFill>
                  <a:srgbClr val="FF0000"/>
                </a:solidFill>
                <a:latin typeface="华文新魏"/>
                <a:ea typeface="华文新魏"/>
                <a:cs typeface="华文新魏"/>
              </a:rPr>
              <a:t>转换成块设备的</a:t>
            </a:r>
            <a:r>
              <a:rPr lang="zh-CN" altLang="zh-CN" dirty="0">
                <a:solidFill>
                  <a:srgbClr val="0000FF"/>
                </a:solidFill>
                <a:latin typeface="华文新魏"/>
                <a:ea typeface="华文新魏"/>
                <a:cs typeface="华文新魏"/>
              </a:rPr>
              <a:t>物理存储位置</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zh-CN" dirty="0"/>
              <a:t>引导块是磁盘上第一个数据块，</a:t>
            </a:r>
            <a:r>
              <a:rPr lang="zh-CN" altLang="en-US" dirty="0">
                <a:solidFill>
                  <a:srgbClr val="0000FF"/>
                </a:solidFill>
              </a:rPr>
              <a:t>存放</a:t>
            </a:r>
            <a:r>
              <a:rPr lang="zh-CN" altLang="zh-CN" dirty="0">
                <a:solidFill>
                  <a:srgbClr val="0000FF"/>
                </a:solidFill>
              </a:rPr>
              <a:t>根文件系统引导程序</a:t>
            </a:r>
            <a:endParaRPr lang="en-US" altLang="zh-CN" dirty="0">
              <a:solidFill>
                <a:srgbClr val="0000FF"/>
              </a:solidFill>
            </a:endParaRPr>
          </a:p>
          <a:p>
            <a:pPr algn="just" eaLnBrk="1" hangingPunct="1"/>
            <a:r>
              <a:rPr kumimoji="1" lang="zh-CN" altLang="en-US" dirty="0">
                <a:latin typeface="华文新魏"/>
                <a:cs typeface="华文新魏"/>
              </a:rPr>
              <a:t>优点</a:t>
            </a:r>
            <a:endParaRPr kumimoji="1" lang="en-US" altLang="zh-CN" dirty="0">
              <a:latin typeface="华文新魏"/>
              <a:cs typeface="华文新魏"/>
            </a:endParaRPr>
          </a:p>
          <a:p>
            <a:pPr lvl="1" algn="just" eaLnBrk="1" hangingPunct="1"/>
            <a:r>
              <a:rPr lang="zh-CN" altLang="zh-CN" dirty="0"/>
              <a:t>提高文件系统的可靠性，每个块组中都有管理信息的副本</a:t>
            </a:r>
            <a:endParaRPr lang="en-US" altLang="zh-CN" dirty="0"/>
          </a:p>
          <a:p>
            <a:pPr lvl="1" algn="just" eaLnBrk="1" hangingPunct="1"/>
            <a:r>
              <a:rPr lang="zh-CN" altLang="zh-CN" dirty="0"/>
              <a:t>提高文件系统的性能</a:t>
            </a:r>
            <a:endParaRPr lang="en-US" altLang="zh-CN" dirty="0"/>
          </a:p>
          <a:p>
            <a:pPr lvl="2" algn="just" eaLnBrk="1" hangingPunct="1"/>
            <a:r>
              <a:rPr lang="zh-CN" altLang="zh-CN" dirty="0">
                <a:latin typeface="华文新魏"/>
                <a:ea typeface="华文新魏"/>
                <a:cs typeface="华文新魏"/>
              </a:rPr>
              <a:t>块组内的</a:t>
            </a:r>
            <a:r>
              <a:rPr lang="zh-CN" altLang="zh-CN" dirty="0">
                <a:solidFill>
                  <a:srgbClr val="FF0000"/>
                </a:solidFill>
                <a:latin typeface="华文新魏"/>
                <a:ea typeface="华文新魏"/>
                <a:cs typeface="华文新魏"/>
              </a:rPr>
              <a:t>数据块靠近其</a:t>
            </a:r>
            <a:r>
              <a:rPr lang="en-US" altLang="zh-CN" dirty="0" err="1">
                <a:solidFill>
                  <a:srgbClr val="FF0000"/>
                </a:solidFill>
                <a:latin typeface="华文新魏"/>
                <a:ea typeface="华文新魏"/>
                <a:cs typeface="华文新魏"/>
              </a:rPr>
              <a:t>inode</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文件</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靠近其目录</a:t>
            </a:r>
            <a:r>
              <a:rPr lang="en-US" altLang="zh-CN" dirty="0" err="1">
                <a:solidFill>
                  <a:srgbClr val="FF0000"/>
                </a:solidFill>
                <a:latin typeface="华文新魏"/>
                <a:ea typeface="华文新魏"/>
                <a:cs typeface="华文新魏"/>
              </a:rPr>
              <a:t>inode</a:t>
            </a:r>
            <a:r>
              <a:rPr lang="zh-CN" altLang="zh-CN" dirty="0">
                <a:latin typeface="华文新魏"/>
                <a:ea typeface="华文新魏"/>
                <a:cs typeface="华文新魏"/>
              </a:rPr>
              <a:t>，从而，将磁头定位时间缩减至最短，加快磁盘访问速度  </a:t>
            </a:r>
            <a:endParaRPr kumimoji="1" lang="zh-CN" altLang="en-US" dirty="0">
              <a:latin typeface="华文新魏"/>
              <a:ea typeface="华文新魏"/>
              <a:cs typeface="华文新魏"/>
            </a:endParaRPr>
          </a:p>
        </p:txBody>
      </p:sp>
    </p:spTree>
    <p:extLst>
      <p:ext uri="{BB962C8B-B14F-4D97-AF65-F5344CB8AC3E}">
        <p14:creationId xmlns:p14="http://schemas.microsoft.com/office/powerpoint/2010/main" val="8128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045"/>
          <p:cNvGrpSpPr>
            <a:grpSpLocks/>
          </p:cNvGrpSpPr>
          <p:nvPr/>
        </p:nvGrpSpPr>
        <p:grpSpPr bwMode="auto">
          <a:xfrm>
            <a:off x="728612" y="2269336"/>
            <a:ext cx="7032625" cy="639707"/>
            <a:chOff x="384" y="1430"/>
            <a:chExt cx="4430" cy="419"/>
          </a:xfrm>
        </p:grpSpPr>
        <p:sp>
          <p:nvSpPr>
            <p:cNvPr id="23564" name="Text Box 1029"/>
            <p:cNvSpPr txBox="1">
              <a:spLocks noChangeArrowheads="1"/>
            </p:cNvSpPr>
            <p:nvPr/>
          </p:nvSpPr>
          <p:spPr bwMode="auto">
            <a:xfrm>
              <a:off x="1292" y="1434"/>
              <a:ext cx="755" cy="415"/>
            </a:xfrm>
            <a:prstGeom prst="rect">
              <a:avLst/>
            </a:prstGeom>
            <a:solidFill>
              <a:srgbClr val="CCFFCC"/>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块组</a:t>
              </a:r>
              <a:r>
                <a:rPr kumimoji="0" lang="en-US" altLang="zh-CN" sz="2000" dirty="0">
                  <a:solidFill>
                    <a:srgbClr val="660066"/>
                  </a:solidFill>
                  <a:latin typeface="华文新魏" charset="0"/>
                  <a:ea typeface="华文新魏" charset="0"/>
                  <a:cs typeface="华文新魏" charset="0"/>
                </a:rPr>
                <a:t>0</a:t>
              </a:r>
            </a:p>
          </p:txBody>
        </p:sp>
        <p:sp>
          <p:nvSpPr>
            <p:cNvPr id="23565" name="Text Box 1030"/>
            <p:cNvSpPr txBox="1">
              <a:spLocks noChangeArrowheads="1"/>
            </p:cNvSpPr>
            <p:nvPr/>
          </p:nvSpPr>
          <p:spPr bwMode="auto">
            <a:xfrm>
              <a:off x="2199" y="1430"/>
              <a:ext cx="755" cy="415"/>
            </a:xfrm>
            <a:prstGeom prst="rect">
              <a:avLst/>
            </a:prstGeom>
            <a:solidFill>
              <a:srgbClr val="CCFFCC"/>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块组</a:t>
              </a:r>
              <a:r>
                <a:rPr kumimoji="0" lang="en-US" altLang="zh-CN" sz="2000" dirty="0">
                  <a:solidFill>
                    <a:srgbClr val="660066"/>
                  </a:solidFill>
                  <a:latin typeface="华文新魏" charset="0"/>
                  <a:ea typeface="华文新魏" charset="0"/>
                  <a:cs typeface="华文新魏" charset="0"/>
                </a:rPr>
                <a:t>1</a:t>
              </a:r>
            </a:p>
          </p:txBody>
        </p:sp>
        <p:sp>
          <p:nvSpPr>
            <p:cNvPr id="23566" name="Text Box 1031"/>
            <p:cNvSpPr txBox="1">
              <a:spLocks noChangeArrowheads="1"/>
            </p:cNvSpPr>
            <p:nvPr/>
          </p:nvSpPr>
          <p:spPr bwMode="auto">
            <a:xfrm>
              <a:off x="4059" y="1434"/>
              <a:ext cx="755" cy="415"/>
            </a:xfrm>
            <a:prstGeom prst="rect">
              <a:avLst/>
            </a:prstGeom>
            <a:solidFill>
              <a:srgbClr val="CCFFCC"/>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块组</a:t>
              </a:r>
              <a:r>
                <a:rPr kumimoji="0" lang="en-US" altLang="zh-CN" sz="2000" dirty="0">
                  <a:solidFill>
                    <a:srgbClr val="660066"/>
                  </a:solidFill>
                  <a:latin typeface="华文新魏" charset="0"/>
                  <a:ea typeface="华文新魏" charset="0"/>
                  <a:cs typeface="华文新魏" charset="0"/>
                </a:rPr>
                <a:t>n</a:t>
              </a:r>
            </a:p>
          </p:txBody>
        </p:sp>
        <p:sp>
          <p:nvSpPr>
            <p:cNvPr id="23567" name="Text Box 1032"/>
            <p:cNvSpPr txBox="1">
              <a:spLocks noChangeArrowheads="1"/>
            </p:cNvSpPr>
            <p:nvPr/>
          </p:nvSpPr>
          <p:spPr bwMode="auto">
            <a:xfrm>
              <a:off x="384" y="1430"/>
              <a:ext cx="755" cy="415"/>
            </a:xfrm>
            <a:prstGeom prst="rect">
              <a:avLst/>
            </a:prstGeom>
            <a:solidFill>
              <a:srgbClr val="CCFFCC"/>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700" dirty="0">
                  <a:solidFill>
                    <a:srgbClr val="660066"/>
                  </a:solidFill>
                  <a:latin typeface="华文新魏" charset="0"/>
                  <a:ea typeface="华文新魏" charset="0"/>
                  <a:cs typeface="华文新魏" charset="0"/>
                </a:rPr>
                <a:t> </a:t>
              </a:r>
              <a:r>
                <a:rPr kumimoji="0" lang="zh-CN" altLang="en-US" sz="2000" dirty="0">
                  <a:solidFill>
                    <a:srgbClr val="660066"/>
                  </a:solidFill>
                  <a:latin typeface="华文新魏" charset="0"/>
                  <a:ea typeface="华文新魏" charset="0"/>
                  <a:cs typeface="华文新魏" charset="0"/>
                </a:rPr>
                <a:t>引导块</a:t>
              </a:r>
              <a:r>
                <a:rPr kumimoji="0" lang="zh-CN" altLang="en-US" sz="700" dirty="0">
                  <a:solidFill>
                    <a:srgbClr val="660066"/>
                  </a:solidFill>
                  <a:latin typeface="华文新魏" charset="0"/>
                  <a:ea typeface="华文新魏" charset="0"/>
                  <a:cs typeface="华文新魏" charset="0"/>
                </a:rPr>
                <a:t> </a:t>
              </a:r>
            </a:p>
          </p:txBody>
        </p:sp>
        <p:sp>
          <p:nvSpPr>
            <p:cNvPr id="23568" name="Text Box 1033"/>
            <p:cNvSpPr txBox="1">
              <a:spLocks noChangeArrowheads="1"/>
            </p:cNvSpPr>
            <p:nvPr/>
          </p:nvSpPr>
          <p:spPr bwMode="auto">
            <a:xfrm>
              <a:off x="3121" y="1434"/>
              <a:ext cx="755" cy="415"/>
            </a:xfrm>
            <a:prstGeom prst="rect">
              <a:avLst/>
            </a:prstGeom>
            <a:solidFill>
              <a:srgbClr val="CCFFCC"/>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600" dirty="0">
                  <a:solidFill>
                    <a:srgbClr val="660066"/>
                  </a:solidFill>
                  <a:ea typeface="华文新魏" charset="0"/>
                  <a:cs typeface="华文新魏" charset="0"/>
                </a:rPr>
                <a:t>…</a:t>
              </a:r>
              <a:endParaRPr kumimoji="0" lang="en-US" altLang="zh-CN" sz="1600" dirty="0">
                <a:solidFill>
                  <a:srgbClr val="660066"/>
                </a:solidFill>
                <a:latin typeface="华文新魏" charset="0"/>
                <a:ea typeface="华文新魏" charset="0"/>
                <a:cs typeface="华文新魏" charset="0"/>
              </a:endParaRPr>
            </a:p>
          </p:txBody>
        </p:sp>
      </p:grpSp>
      <p:sp>
        <p:nvSpPr>
          <p:cNvPr id="23556" name="Text Box 1034"/>
          <p:cNvSpPr txBox="1">
            <a:spLocks noChangeArrowheads="1"/>
          </p:cNvSpPr>
          <p:nvPr/>
        </p:nvSpPr>
        <p:spPr bwMode="auto">
          <a:xfrm>
            <a:off x="968325" y="4225925"/>
            <a:ext cx="1201737" cy="879475"/>
          </a:xfrm>
          <a:prstGeom prst="rect">
            <a:avLst/>
          </a:prstGeom>
          <a:solidFill>
            <a:srgbClr val="E3FF7B"/>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a:solidFill>
                  <a:srgbClr val="FF0000"/>
                </a:solidFill>
                <a:latin typeface="华文新魏" charset="0"/>
                <a:ea typeface="华文新魏" charset="0"/>
                <a:cs typeface="华文新魏" charset="0"/>
              </a:rPr>
              <a:t> </a:t>
            </a:r>
            <a:r>
              <a:rPr kumimoji="0" lang="zh-CN" altLang="en-US" sz="2000" dirty="0">
                <a:solidFill>
                  <a:srgbClr val="FF0000"/>
                </a:solidFill>
                <a:latin typeface="华文新魏" charset="0"/>
                <a:ea typeface="华文新魏" charset="0"/>
                <a:cs typeface="华文新魏" charset="0"/>
              </a:rPr>
              <a:t>超级块</a:t>
            </a:r>
            <a:endParaRPr kumimoji="0" lang="en-US" altLang="zh-CN" sz="2000" dirty="0">
              <a:solidFill>
                <a:srgbClr val="FF0000"/>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en-US" altLang="zh-CN" sz="1600" dirty="0">
                <a:solidFill>
                  <a:srgbClr val="0000FF"/>
                </a:solidFill>
                <a:latin typeface="华文新魏" charset="0"/>
                <a:ea typeface="华文新魏" charset="0"/>
                <a:cs typeface="华文新魏" charset="0"/>
              </a:rPr>
              <a:t>1</a:t>
            </a:r>
            <a:r>
              <a:rPr kumimoji="0" lang="zh-CN" altLang="en-US" sz="1600" dirty="0">
                <a:solidFill>
                  <a:srgbClr val="0000FF"/>
                </a:solidFill>
                <a:latin typeface="华文新魏" charset="0"/>
                <a:ea typeface="华文新魏" charset="0"/>
                <a:cs typeface="华文新魏" charset="0"/>
              </a:rPr>
              <a:t>个块） </a:t>
            </a:r>
          </a:p>
        </p:txBody>
      </p:sp>
      <p:sp>
        <p:nvSpPr>
          <p:cNvPr id="23557" name="Text Box 1035"/>
          <p:cNvSpPr txBox="1">
            <a:spLocks noChangeArrowheads="1"/>
          </p:cNvSpPr>
          <p:nvPr/>
        </p:nvSpPr>
        <p:spPr bwMode="auto">
          <a:xfrm>
            <a:off x="2170062" y="4225925"/>
            <a:ext cx="1200150" cy="879475"/>
          </a:xfrm>
          <a:prstGeom prst="rect">
            <a:avLst/>
          </a:prstGeom>
          <a:solidFill>
            <a:srgbClr val="FFFEC0"/>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组描述符表</a:t>
            </a:r>
            <a:endParaRPr kumimoji="0" lang="en-US" altLang="zh-CN" sz="2000" dirty="0">
              <a:solidFill>
                <a:srgbClr val="660066"/>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zh-CN" altLang="en-US" sz="1600" dirty="0">
                <a:solidFill>
                  <a:srgbClr val="0000FF"/>
                </a:solidFill>
                <a:latin typeface="华文新魏" charset="0"/>
                <a:ea typeface="华文新魏" charset="0"/>
                <a:cs typeface="华文新魏" charset="0"/>
              </a:rPr>
              <a:t>多个块）</a:t>
            </a:r>
            <a:endParaRPr kumimoji="0" lang="zh-CN" altLang="en-US" sz="1600" dirty="0">
              <a:solidFill>
                <a:srgbClr val="660066"/>
              </a:solidFill>
              <a:latin typeface="华文新魏" charset="0"/>
              <a:ea typeface="华文新魏" charset="0"/>
              <a:cs typeface="华文新魏" charset="0"/>
            </a:endParaRPr>
          </a:p>
        </p:txBody>
      </p:sp>
      <p:sp>
        <p:nvSpPr>
          <p:cNvPr id="23558" name="Text Box 1036"/>
          <p:cNvSpPr txBox="1">
            <a:spLocks noChangeArrowheads="1"/>
          </p:cNvSpPr>
          <p:nvPr/>
        </p:nvSpPr>
        <p:spPr bwMode="auto">
          <a:xfrm>
            <a:off x="3370212" y="4225925"/>
            <a:ext cx="1200150" cy="879475"/>
          </a:xfrm>
          <a:prstGeom prst="rect">
            <a:avLst/>
          </a:prstGeom>
          <a:solidFill>
            <a:srgbClr val="FFFEC0"/>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块位图</a:t>
            </a:r>
            <a:endParaRPr kumimoji="0" lang="en-US" altLang="zh-CN" sz="2000" dirty="0">
              <a:solidFill>
                <a:srgbClr val="660066"/>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en-US" altLang="zh-CN" sz="1600" dirty="0">
                <a:solidFill>
                  <a:srgbClr val="0000FF"/>
                </a:solidFill>
                <a:latin typeface="华文新魏" charset="0"/>
                <a:ea typeface="华文新魏" charset="0"/>
                <a:cs typeface="华文新魏" charset="0"/>
              </a:rPr>
              <a:t>1</a:t>
            </a:r>
            <a:r>
              <a:rPr kumimoji="0" lang="zh-CN" altLang="en-US" sz="1600" dirty="0">
                <a:solidFill>
                  <a:srgbClr val="0000FF"/>
                </a:solidFill>
                <a:latin typeface="华文新魏" charset="0"/>
                <a:ea typeface="华文新魏" charset="0"/>
                <a:cs typeface="华文新魏" charset="0"/>
              </a:rPr>
              <a:t>个块） </a:t>
            </a:r>
            <a:r>
              <a:rPr kumimoji="0" lang="zh-CN" altLang="en-US" sz="1600" dirty="0">
                <a:solidFill>
                  <a:srgbClr val="660066"/>
                </a:solidFill>
                <a:latin typeface="华文新魏" charset="0"/>
                <a:ea typeface="华文新魏" charset="0"/>
                <a:cs typeface="华文新魏" charset="0"/>
              </a:rPr>
              <a:t> </a:t>
            </a:r>
          </a:p>
        </p:txBody>
      </p:sp>
      <p:sp>
        <p:nvSpPr>
          <p:cNvPr id="23559" name="Text Box 1037"/>
          <p:cNvSpPr txBox="1">
            <a:spLocks noChangeArrowheads="1"/>
          </p:cNvSpPr>
          <p:nvPr/>
        </p:nvSpPr>
        <p:spPr bwMode="auto">
          <a:xfrm>
            <a:off x="4570362" y="4225925"/>
            <a:ext cx="1201738" cy="879475"/>
          </a:xfrm>
          <a:prstGeom prst="rect">
            <a:avLst/>
          </a:prstGeom>
          <a:solidFill>
            <a:srgbClr val="FFFEC0"/>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a:solidFill>
                  <a:srgbClr val="660066"/>
                </a:solidFill>
                <a:latin typeface="华文新魏" charset="0"/>
                <a:ea typeface="华文新魏" charset="0"/>
                <a:cs typeface="华文新魏" charset="0"/>
              </a:rPr>
              <a:t>inode</a:t>
            </a:r>
          </a:p>
          <a:p>
            <a:r>
              <a:rPr kumimoji="0" lang="zh-CN" altLang="en-US" sz="2000" dirty="0">
                <a:solidFill>
                  <a:srgbClr val="660066"/>
                </a:solidFill>
                <a:latin typeface="华文新魏" charset="0"/>
                <a:ea typeface="华文新魏" charset="0"/>
                <a:cs typeface="华文新魏" charset="0"/>
              </a:rPr>
              <a:t>位图</a:t>
            </a:r>
            <a:endParaRPr kumimoji="0" lang="en-US" altLang="zh-CN" sz="2000" dirty="0">
              <a:solidFill>
                <a:srgbClr val="660066"/>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en-US" altLang="zh-CN" sz="1600" dirty="0">
                <a:solidFill>
                  <a:srgbClr val="0000FF"/>
                </a:solidFill>
                <a:latin typeface="华文新魏" charset="0"/>
                <a:ea typeface="华文新魏" charset="0"/>
                <a:cs typeface="华文新魏" charset="0"/>
              </a:rPr>
              <a:t>1</a:t>
            </a:r>
            <a:r>
              <a:rPr kumimoji="0" lang="zh-CN" altLang="en-US" sz="1600" dirty="0">
                <a:solidFill>
                  <a:srgbClr val="0000FF"/>
                </a:solidFill>
                <a:latin typeface="华文新魏" charset="0"/>
                <a:ea typeface="华文新魏" charset="0"/>
                <a:cs typeface="华文新魏" charset="0"/>
              </a:rPr>
              <a:t>个块）</a:t>
            </a:r>
            <a:endParaRPr kumimoji="0" lang="zh-CN" altLang="en-US" sz="1600" dirty="0">
              <a:solidFill>
                <a:srgbClr val="660066"/>
              </a:solidFill>
              <a:latin typeface="华文新魏" charset="0"/>
              <a:ea typeface="华文新魏" charset="0"/>
              <a:cs typeface="华文新魏" charset="0"/>
            </a:endParaRPr>
          </a:p>
        </p:txBody>
      </p:sp>
      <p:sp>
        <p:nvSpPr>
          <p:cNvPr id="23560" name="Text Box 1038"/>
          <p:cNvSpPr txBox="1">
            <a:spLocks noChangeArrowheads="1"/>
          </p:cNvSpPr>
          <p:nvPr/>
        </p:nvSpPr>
        <p:spPr bwMode="auto">
          <a:xfrm>
            <a:off x="5772100" y="4225925"/>
            <a:ext cx="1200150" cy="879475"/>
          </a:xfrm>
          <a:prstGeom prst="rect">
            <a:avLst/>
          </a:prstGeom>
          <a:solidFill>
            <a:srgbClr val="FFFEC0"/>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dirty="0" err="1">
                <a:solidFill>
                  <a:srgbClr val="660066"/>
                </a:solidFill>
                <a:latin typeface="华文新魏" charset="0"/>
                <a:ea typeface="华文新魏" charset="0"/>
                <a:cs typeface="华文新魏" charset="0"/>
              </a:rPr>
              <a:t>inode</a:t>
            </a:r>
            <a:r>
              <a:rPr kumimoji="0" lang="zh-CN" altLang="en-US" sz="2000" dirty="0">
                <a:solidFill>
                  <a:srgbClr val="660066"/>
                </a:solidFill>
                <a:latin typeface="华文新魏" charset="0"/>
                <a:ea typeface="华文新魏" charset="0"/>
                <a:cs typeface="华文新魏" charset="0"/>
              </a:rPr>
              <a:t>表</a:t>
            </a:r>
            <a:endParaRPr kumimoji="0" lang="en-US" altLang="zh-CN" sz="2000" dirty="0">
              <a:solidFill>
                <a:srgbClr val="660066"/>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zh-CN" altLang="en-US" sz="1600" dirty="0">
                <a:solidFill>
                  <a:srgbClr val="0000FF"/>
                </a:solidFill>
                <a:latin typeface="华文新魏" charset="0"/>
                <a:ea typeface="华文新魏" charset="0"/>
                <a:cs typeface="华文新魏" charset="0"/>
              </a:rPr>
              <a:t>多个块）</a:t>
            </a:r>
            <a:endParaRPr kumimoji="0" lang="zh-CN" altLang="en-US" sz="2000" dirty="0">
              <a:solidFill>
                <a:srgbClr val="660066"/>
              </a:solidFill>
              <a:latin typeface="华文新魏" charset="0"/>
              <a:ea typeface="华文新魏" charset="0"/>
              <a:cs typeface="华文新魏" charset="0"/>
            </a:endParaRPr>
          </a:p>
        </p:txBody>
      </p:sp>
      <p:sp>
        <p:nvSpPr>
          <p:cNvPr id="23561" name="Text Box 1039"/>
          <p:cNvSpPr txBox="1">
            <a:spLocks noChangeArrowheads="1"/>
          </p:cNvSpPr>
          <p:nvPr/>
        </p:nvSpPr>
        <p:spPr bwMode="auto">
          <a:xfrm>
            <a:off x="6972250" y="4225925"/>
            <a:ext cx="1200150" cy="879475"/>
          </a:xfrm>
          <a:prstGeom prst="rect">
            <a:avLst/>
          </a:prstGeom>
          <a:solidFill>
            <a:srgbClr val="FFFEC0"/>
          </a:solidFill>
          <a:ln w="9525">
            <a:solidFill>
              <a:srgbClr val="0099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660066"/>
                </a:solidFill>
                <a:latin typeface="华文新魏" charset="0"/>
                <a:ea typeface="华文新魏" charset="0"/>
                <a:cs typeface="华文新魏" charset="0"/>
              </a:rPr>
              <a:t>数据块</a:t>
            </a:r>
            <a:endParaRPr kumimoji="0" lang="en-US" altLang="zh-CN" sz="2000" dirty="0">
              <a:solidFill>
                <a:srgbClr val="660066"/>
              </a:solidFill>
              <a:latin typeface="华文新魏" charset="0"/>
              <a:ea typeface="华文新魏" charset="0"/>
              <a:cs typeface="华文新魏" charset="0"/>
            </a:endParaRPr>
          </a:p>
          <a:p>
            <a:r>
              <a:rPr kumimoji="0" lang="zh-CN" altLang="zh-CN" sz="1600" dirty="0">
                <a:solidFill>
                  <a:srgbClr val="0000FF"/>
                </a:solidFill>
                <a:latin typeface="华文新魏" charset="0"/>
                <a:ea typeface="华文新魏" charset="0"/>
                <a:cs typeface="华文新魏" charset="0"/>
              </a:rPr>
              <a:t>（</a:t>
            </a:r>
            <a:r>
              <a:rPr kumimoji="0" lang="en-US" altLang="zh-CN" sz="1600" dirty="0">
                <a:solidFill>
                  <a:srgbClr val="0000FF"/>
                </a:solidFill>
                <a:latin typeface="华文新魏" charset="0"/>
                <a:ea typeface="华文新魏" charset="0"/>
                <a:cs typeface="华文新魏" charset="0"/>
              </a:rPr>
              <a:t>m</a:t>
            </a:r>
            <a:r>
              <a:rPr kumimoji="0" lang="zh-CN" altLang="en-US" sz="1600" dirty="0">
                <a:solidFill>
                  <a:srgbClr val="0000FF"/>
                </a:solidFill>
                <a:latin typeface="华文新魏" charset="0"/>
                <a:ea typeface="华文新魏" charset="0"/>
                <a:cs typeface="华文新魏" charset="0"/>
              </a:rPr>
              <a:t>个块）</a:t>
            </a:r>
            <a:endParaRPr kumimoji="0" lang="zh-CN" altLang="en-US" sz="2000" dirty="0">
              <a:solidFill>
                <a:srgbClr val="660066"/>
              </a:solidFill>
              <a:latin typeface="华文新魏" charset="0"/>
              <a:ea typeface="华文新魏" charset="0"/>
              <a:cs typeface="华文新魏" charset="0"/>
            </a:endParaRPr>
          </a:p>
        </p:txBody>
      </p:sp>
      <p:sp>
        <p:nvSpPr>
          <p:cNvPr id="23562" name="Line 1040"/>
          <p:cNvSpPr>
            <a:spLocks noChangeShapeType="1"/>
          </p:cNvSpPr>
          <p:nvPr/>
        </p:nvSpPr>
        <p:spPr bwMode="auto">
          <a:xfrm flipH="1">
            <a:off x="968325" y="2908300"/>
            <a:ext cx="1201737" cy="1317625"/>
          </a:xfrm>
          <a:prstGeom prst="line">
            <a:avLst/>
          </a:prstGeom>
          <a:noFill/>
          <a:ln w="9525">
            <a:solidFill>
              <a:srgbClr val="0099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solidFill>
                <a:srgbClr val="660066"/>
              </a:solidFill>
            </a:endParaRPr>
          </a:p>
        </p:txBody>
      </p:sp>
      <p:sp>
        <p:nvSpPr>
          <p:cNvPr id="23563" name="Line 1041"/>
          <p:cNvSpPr>
            <a:spLocks noChangeShapeType="1"/>
          </p:cNvSpPr>
          <p:nvPr/>
        </p:nvSpPr>
        <p:spPr bwMode="auto">
          <a:xfrm>
            <a:off x="3370212" y="2908300"/>
            <a:ext cx="4802188" cy="1317625"/>
          </a:xfrm>
          <a:prstGeom prst="line">
            <a:avLst/>
          </a:prstGeom>
          <a:noFill/>
          <a:ln w="9525">
            <a:solidFill>
              <a:srgbClr val="0099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solidFill>
                <a:srgbClr val="660066"/>
              </a:solidFill>
            </a:endParaRPr>
          </a:p>
        </p:txBody>
      </p:sp>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152</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Ext2</a:t>
            </a:r>
            <a:r>
              <a:rPr lang="zh-CN" altLang="en-US" dirty="0">
                <a:latin typeface="华文新魏" charset="0"/>
                <a:ea typeface="华文新魏" charset="0"/>
                <a:cs typeface="华文新魏" charset="0"/>
              </a:rPr>
              <a:t>文件系统系统</a:t>
            </a:r>
            <a:endParaRPr kumimoji="1" lang="zh-CN" altLang="en-US" dirty="0"/>
          </a:p>
        </p:txBody>
      </p:sp>
    </p:spTree>
    <p:extLst>
      <p:ext uri="{BB962C8B-B14F-4D97-AF65-F5344CB8AC3E}">
        <p14:creationId xmlns:p14="http://schemas.microsoft.com/office/powerpoint/2010/main" val="47715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153</a:t>
            </a:fld>
            <a:endParaRPr lang="en-US" altLang="zh-CN" dirty="0"/>
          </a:p>
        </p:txBody>
      </p:sp>
      <p:sp>
        <p:nvSpPr>
          <p:cNvPr id="2" name="标题 1"/>
          <p:cNvSpPr>
            <a:spLocks noGrp="1"/>
          </p:cNvSpPr>
          <p:nvPr>
            <p:ph type="title"/>
          </p:nvPr>
        </p:nvSpPr>
        <p:spPr/>
        <p:txBody>
          <a:bodyPr/>
          <a:lstStyle/>
          <a:p>
            <a:r>
              <a:rPr lang="en-US" altLang="zh-CN" dirty="0">
                <a:latin typeface="Times New Roman" charset="0"/>
                <a:ea typeface="华文新魏" charset="0"/>
                <a:cs typeface="华文新魏" charset="0"/>
              </a:rPr>
              <a:t> </a:t>
            </a:r>
            <a:r>
              <a:rPr lang="en-US" altLang="zh-CN" dirty="0">
                <a:latin typeface="华文新魏" charset="0"/>
                <a:ea typeface="华文新魏" charset="0"/>
                <a:cs typeface="华文新魏" charset="0"/>
              </a:rPr>
              <a:t> Ext2</a:t>
            </a:r>
            <a:r>
              <a:rPr lang="zh-CN" altLang="en-US" dirty="0">
                <a:latin typeface="华文新魏" charset="0"/>
                <a:ea typeface="华文新魏" charset="0"/>
                <a:cs typeface="华文新魏" charset="0"/>
              </a:rPr>
              <a:t>的超级块</a:t>
            </a:r>
            <a:endParaRPr kumimoji="1" lang="zh-CN" altLang="en-US" dirty="0"/>
          </a:p>
        </p:txBody>
      </p:sp>
      <p:sp>
        <p:nvSpPr>
          <p:cNvPr id="3" name="内容占位符 2"/>
          <p:cNvSpPr>
            <a:spLocks noGrp="1"/>
          </p:cNvSpPr>
          <p:nvPr>
            <p:ph idx="1"/>
          </p:nvPr>
        </p:nvSpPr>
        <p:spPr/>
        <p:txBody>
          <a:bodyPr/>
          <a:lstStyle/>
          <a:p>
            <a:pPr algn="just" eaLnBrk="1" hangingPunct="1">
              <a:lnSpc>
                <a:spcPct val="90000"/>
              </a:lnSpc>
            </a:pPr>
            <a:r>
              <a:rPr lang="zh-CN" altLang="en-US" dirty="0">
                <a:latin typeface="华文新魏" charset="0"/>
                <a:ea typeface="华文新魏" charset="0"/>
                <a:cs typeface="华文新魏" charset="0"/>
              </a:rPr>
              <a:t>用来描述目录和文件在磁盘上的静态分布，包括</a:t>
            </a:r>
            <a:r>
              <a:rPr lang="zh-CN" altLang="en-US" dirty="0">
                <a:solidFill>
                  <a:srgbClr val="0000FF"/>
                </a:solidFill>
                <a:latin typeface="华文新魏" charset="0"/>
                <a:ea typeface="华文新魏" charset="0"/>
                <a:cs typeface="华文新魏" charset="0"/>
              </a:rPr>
              <a:t>尺寸</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结构</a:t>
            </a:r>
            <a:endParaRPr lang="en-US" altLang="zh-CN" dirty="0">
              <a:solidFill>
                <a:srgbClr val="0000FF"/>
              </a:solidFill>
              <a:latin typeface="华文新魏" charset="0"/>
              <a:ea typeface="华文新魏" charset="0"/>
              <a:cs typeface="华文新魏" charset="0"/>
            </a:endParaRPr>
          </a:p>
          <a:p>
            <a:pPr algn="just" eaLnBrk="1" hangingPunct="1">
              <a:lnSpc>
                <a:spcPct val="90000"/>
              </a:lnSpc>
            </a:pPr>
            <a:r>
              <a:rPr lang="zh-CN" altLang="en-US" dirty="0">
                <a:latin typeface="华文新魏" charset="0"/>
                <a:ea typeface="华文新魏" charset="0"/>
                <a:cs typeface="华文新魏" charset="0"/>
              </a:rPr>
              <a:t>每个块组都有一个超级块</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一般来说只有</a:t>
            </a:r>
            <a:r>
              <a:rPr lang="zh-CN" altLang="en-US" dirty="0">
                <a:solidFill>
                  <a:srgbClr val="0000FF"/>
                </a:solidFill>
                <a:latin typeface="华文新魏" charset="0"/>
                <a:ea typeface="华文新魏" charset="0"/>
                <a:cs typeface="华文新魏" charset="0"/>
              </a:rPr>
              <a:t>组</a:t>
            </a:r>
            <a:r>
              <a:rPr lang="en-US" altLang="zh-CN" dirty="0">
                <a:solidFill>
                  <a:srgbClr val="0000FF"/>
                </a:solidFill>
                <a:latin typeface="华文新魏" charset="0"/>
                <a:ea typeface="华文新魏" charset="0"/>
                <a:cs typeface="华文新魏" charset="0"/>
              </a:rPr>
              <a:t>0</a:t>
            </a:r>
            <a:r>
              <a:rPr lang="zh-CN" altLang="en-US" dirty="0">
                <a:latin typeface="华文新魏" charset="0"/>
                <a:ea typeface="华文新魏" charset="0"/>
                <a:cs typeface="华文新魏" charset="0"/>
              </a:rPr>
              <a:t>的超级块</a:t>
            </a:r>
            <a:r>
              <a:rPr lang="zh-CN" altLang="en-US" dirty="0">
                <a:solidFill>
                  <a:srgbClr val="FF0000"/>
                </a:solidFill>
                <a:latin typeface="华文新魏" charset="0"/>
                <a:ea typeface="华文新魏" charset="0"/>
                <a:cs typeface="华文新魏" charset="0"/>
              </a:rPr>
              <a:t>才被读入主存超级块</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其它块组的超级块仅仅作为备份</a:t>
            </a:r>
          </a:p>
          <a:p>
            <a:pPr algn="just" eaLnBrk="1" hangingPunct="1">
              <a:lnSpc>
                <a:spcPct val="90000"/>
              </a:lnSpc>
            </a:pPr>
            <a:r>
              <a:rPr lang="en-US" altLang="zh-CN" dirty="0">
                <a:latin typeface="华文新魏" charset="0"/>
                <a:ea typeface="华文新魏" charset="0"/>
                <a:cs typeface="华文新魏" charset="0"/>
              </a:rPr>
              <a:t>Ext2</a:t>
            </a:r>
            <a:r>
              <a:rPr lang="zh-CN" altLang="en-US" dirty="0">
                <a:latin typeface="华文新魏" charset="0"/>
                <a:ea typeface="华文新魏" charset="0"/>
                <a:cs typeface="华文新魏" charset="0"/>
              </a:rPr>
              <a:t>的超级块结构组成包括</a:t>
            </a:r>
            <a:endParaRPr lang="en-US" altLang="zh-CN" dirty="0">
              <a:latin typeface="华文新魏" charset="0"/>
              <a:ea typeface="华文新魏" charset="0"/>
              <a:cs typeface="华文新魏" charset="0"/>
            </a:endParaRPr>
          </a:p>
          <a:p>
            <a:pPr lvl="1" algn="just" eaLnBrk="1" hangingPunct="1">
              <a:lnSpc>
                <a:spcPct val="90000"/>
              </a:lnSpc>
            </a:pP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数量</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块数量、保留块数量、空闲块数量、空闲</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数量</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第一个数据块位置、块长度、片长度</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每个块组块数、每个块组片数、每个块组</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数</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安装时间、最后一次写时间</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安装信息、文件系统状态信息等</a:t>
            </a:r>
          </a:p>
          <a:p>
            <a:endParaRPr kumimoji="1" lang="zh-CN" altLang="en-US" dirty="0"/>
          </a:p>
        </p:txBody>
      </p:sp>
    </p:spTree>
    <p:extLst>
      <p:ext uri="{BB962C8B-B14F-4D97-AF65-F5344CB8AC3E}">
        <p14:creationId xmlns:p14="http://schemas.microsoft.com/office/powerpoint/2010/main" val="226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154</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Ext2</a:t>
            </a:r>
            <a:r>
              <a:rPr lang="zh-CN" altLang="en-US" dirty="0">
                <a:latin typeface="华文新魏" charset="0"/>
                <a:ea typeface="华文新魏" charset="0"/>
                <a:cs typeface="华文新魏" charset="0"/>
              </a:rPr>
              <a:t>的组描述符</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每个块组都有一个组描述符，记录该块组</a:t>
            </a:r>
            <a:endParaRPr lang="en-US" altLang="zh-CN" dirty="0">
              <a:latin typeface="华文新魏" charset="0"/>
              <a:ea typeface="华文新魏" charset="0"/>
              <a:cs typeface="华文新魏" charset="0"/>
            </a:endParaRPr>
          </a:p>
          <a:p>
            <a:pPr lvl="1" algn="just" eaLnBrk="1" hangingPunct="1"/>
            <a:r>
              <a:rPr lang="zh-CN" altLang="en-US" dirty="0">
                <a:solidFill>
                  <a:srgbClr val="0000FF"/>
                </a:solidFill>
                <a:latin typeface="华文新魏" charset="0"/>
                <a:ea typeface="华文新魏" charset="0"/>
                <a:cs typeface="华文新魏" charset="0"/>
              </a:rPr>
              <a:t>数据块位图位置</a:t>
            </a:r>
            <a:r>
              <a:rPr lang="zh-CN" altLang="en-US" dirty="0">
                <a:latin typeface="华文新魏" charset="0"/>
                <a:ea typeface="华文新魏" charset="0"/>
                <a:cs typeface="华文新魏" charset="0"/>
              </a:rPr>
              <a:t>：</a:t>
            </a:r>
            <a:r>
              <a:rPr lang="zh-CN" altLang="zh-CN" dirty="0"/>
              <a:t>反映块组中数据块的分配情况 </a:t>
            </a:r>
            <a:endParaRPr lang="en-US" altLang="zh-CN" dirty="0">
              <a:latin typeface="华文新魏" charset="0"/>
              <a:ea typeface="华文新魏" charset="0"/>
              <a:cs typeface="华文新魏" charset="0"/>
            </a:endParaRPr>
          </a:p>
          <a:p>
            <a:pPr lvl="1" algn="just" eaLnBrk="1" hangingPunct="1"/>
            <a:r>
              <a:rPr lang="en-US" altLang="zh-CN" dirty="0" err="1">
                <a:solidFill>
                  <a:srgbClr val="0000FF"/>
                </a:solidFill>
                <a:latin typeface="华文新魏" charset="0"/>
                <a:ea typeface="华文新魏" charset="0"/>
                <a:cs typeface="华文新魏" charset="0"/>
              </a:rPr>
              <a:t>inode</a:t>
            </a:r>
            <a:r>
              <a:rPr lang="zh-CN" altLang="en-US" dirty="0">
                <a:solidFill>
                  <a:srgbClr val="0000FF"/>
                </a:solidFill>
                <a:latin typeface="华文新魏" charset="0"/>
                <a:ea typeface="华文新魏" charset="0"/>
                <a:cs typeface="华文新魏" charset="0"/>
              </a:rPr>
              <a:t>位图位置</a:t>
            </a:r>
            <a:r>
              <a:rPr lang="zh-CN" altLang="en-US" dirty="0">
                <a:latin typeface="华文新魏" charset="0"/>
                <a:ea typeface="华文新魏" charset="0"/>
                <a:cs typeface="华文新魏" charset="0"/>
              </a:rPr>
              <a:t>：</a:t>
            </a:r>
            <a:r>
              <a:rPr lang="zh-CN" altLang="zh-CN" dirty="0"/>
              <a:t>反映块组中</a:t>
            </a:r>
            <a:r>
              <a:rPr lang="en-US" altLang="zh-CN" dirty="0" err="1"/>
              <a:t>inode</a:t>
            </a:r>
            <a:r>
              <a:rPr lang="zh-CN" altLang="zh-CN" dirty="0"/>
              <a:t>的分配情况 </a:t>
            </a:r>
            <a:endParaRPr lang="en-US" altLang="zh-CN" dirty="0">
              <a:latin typeface="华文新魏" charset="0"/>
              <a:ea typeface="华文新魏" charset="0"/>
              <a:cs typeface="华文新魏" charset="0"/>
            </a:endParaRPr>
          </a:p>
          <a:p>
            <a:pPr lvl="1" algn="just" eaLnBrk="1" hangingPunct="1"/>
            <a:r>
              <a:rPr lang="en-US" altLang="zh-CN" dirty="0" err="1">
                <a:solidFill>
                  <a:srgbClr val="0000FF"/>
                </a:solidFill>
                <a:latin typeface="华文新魏" charset="0"/>
                <a:ea typeface="华文新魏" charset="0"/>
                <a:cs typeface="华文新魏" charset="0"/>
              </a:rPr>
              <a:t>inode</a:t>
            </a:r>
            <a:r>
              <a:rPr lang="zh-CN" altLang="en-US" dirty="0">
                <a:solidFill>
                  <a:srgbClr val="0000FF"/>
                </a:solidFill>
                <a:latin typeface="华文新魏" charset="0"/>
                <a:ea typeface="华文新魏" charset="0"/>
                <a:cs typeface="华文新魏" charset="0"/>
              </a:rPr>
              <a:t>表</a:t>
            </a:r>
            <a:r>
              <a:rPr lang="zh-CN" altLang="en-US" dirty="0">
                <a:latin typeface="华文新魏" charset="0"/>
                <a:ea typeface="华文新魏" charset="0"/>
                <a:cs typeface="华文新魏" charset="0"/>
              </a:rPr>
              <a:t>：</a:t>
            </a:r>
            <a:r>
              <a:rPr lang="zh-CN" altLang="zh-CN" dirty="0"/>
              <a:t>块组中</a:t>
            </a:r>
            <a:r>
              <a:rPr lang="en-US" altLang="zh-CN" dirty="0" err="1"/>
              <a:t>inode</a:t>
            </a:r>
            <a:r>
              <a:rPr lang="zh-CN" altLang="zh-CN" dirty="0"/>
              <a:t>所占用的数据块数 </a:t>
            </a:r>
            <a:endParaRPr lang="en-US" altLang="zh-CN" dirty="0">
              <a:latin typeface="华文新魏" charset="0"/>
              <a:ea typeface="华文新魏" charset="0"/>
              <a:cs typeface="华文新魏" charset="0"/>
            </a:endParaRPr>
          </a:p>
          <a:p>
            <a:pPr lvl="1" algn="just" eaLnBrk="1" hangingPunct="1"/>
            <a:r>
              <a:rPr lang="zh-CN" altLang="en-US" dirty="0">
                <a:solidFill>
                  <a:srgbClr val="0000FF"/>
                </a:solidFill>
                <a:latin typeface="华文新魏" charset="0"/>
                <a:ea typeface="华文新魏" charset="0"/>
                <a:cs typeface="华文新魏" charset="0"/>
              </a:rPr>
              <a:t>空闲块数</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空闲</a:t>
            </a:r>
            <a:r>
              <a:rPr lang="en-US" altLang="zh-CN" dirty="0" err="1">
                <a:solidFill>
                  <a:srgbClr val="0000FF"/>
                </a:solidFill>
                <a:latin typeface="华文新魏" charset="0"/>
                <a:ea typeface="华文新魏" charset="0"/>
                <a:cs typeface="华文新魏" charset="0"/>
              </a:rPr>
              <a:t>inode</a:t>
            </a:r>
            <a:r>
              <a:rPr lang="zh-CN" altLang="en-US" dirty="0">
                <a:solidFill>
                  <a:srgbClr val="0000FF"/>
                </a:solidFill>
                <a:latin typeface="华文新魏" charset="0"/>
                <a:ea typeface="华文新魏" charset="0"/>
                <a:cs typeface="华文新魏" charset="0"/>
              </a:rPr>
              <a:t>数</a:t>
            </a:r>
            <a:r>
              <a:rPr lang="zh-CN" altLang="en-US" dirty="0">
                <a:latin typeface="华文新魏" charset="0"/>
                <a:ea typeface="华文新魏" charset="0"/>
                <a:cs typeface="华文新魏" charset="0"/>
              </a:rPr>
              <a:t>及</a:t>
            </a:r>
            <a:r>
              <a:rPr lang="zh-CN" altLang="en-US" dirty="0">
                <a:solidFill>
                  <a:srgbClr val="0000FF"/>
                </a:solidFill>
                <a:latin typeface="华文新魏" charset="0"/>
                <a:ea typeface="华文新魏" charset="0"/>
                <a:cs typeface="华文新魏" charset="0"/>
              </a:rPr>
              <a:t>已用数</a:t>
            </a:r>
            <a:endParaRPr lang="en-US" altLang="zh-CN" dirty="0">
              <a:solidFill>
                <a:srgbClr val="0000FF"/>
              </a:solidFill>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所有组描述符构成了组描述附表</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同超级块一样，</a:t>
            </a:r>
            <a:r>
              <a:rPr lang="zh-CN" altLang="en-US" dirty="0">
                <a:solidFill>
                  <a:srgbClr val="FF0000"/>
                </a:solidFill>
                <a:latin typeface="华文新魏" charset="0"/>
                <a:ea typeface="华文新魏" charset="0"/>
                <a:cs typeface="华文新魏" charset="0"/>
              </a:rPr>
              <a:t>组描述符表在每个块组中都有备份</a:t>
            </a:r>
            <a:r>
              <a:rPr lang="zh-CN" altLang="en-US" dirty="0">
                <a:latin typeface="华文新魏" charset="0"/>
                <a:ea typeface="华文新魏" charset="0"/>
                <a:cs typeface="华文新魏" charset="0"/>
              </a:rPr>
              <a:t>，当文件系统崩溃时，可以用来恢复文件系统</a:t>
            </a:r>
          </a:p>
          <a:p>
            <a:endParaRPr kumimoji="1" lang="zh-CN" altLang="en-US" dirty="0"/>
          </a:p>
        </p:txBody>
      </p:sp>
    </p:spTree>
    <p:extLst>
      <p:ext uri="{BB962C8B-B14F-4D97-AF65-F5344CB8AC3E}">
        <p14:creationId xmlns:p14="http://schemas.microsoft.com/office/powerpoint/2010/main" val="162909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155</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Ext2</a:t>
            </a:r>
            <a:r>
              <a:rPr lang="zh-CN" altLang="en-US" dirty="0">
                <a:latin typeface="华文新魏" charset="0"/>
                <a:ea typeface="华文新魏" charset="0"/>
                <a:cs typeface="华文新魏" charset="0"/>
              </a:rPr>
              <a:t>的</a:t>
            </a:r>
            <a:r>
              <a:rPr lang="zh-CN" altLang="zh-CN" dirty="0">
                <a:latin typeface="华文新魏" charset="0"/>
                <a:ea typeface="华文新魏" charset="0"/>
                <a:cs typeface="华文新魏" charset="0"/>
              </a:rPr>
              <a:t>目录项</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a:t>
            </a:r>
            <a:r>
              <a:rPr lang="en-US" altLang="zh-CN" dirty="0">
                <a:latin typeface="华文新魏" charset="0"/>
                <a:ea typeface="华文新魏" charset="0"/>
                <a:cs typeface="华文新魏" charset="0"/>
              </a:rPr>
              <a:t>Ext2</a:t>
            </a:r>
            <a:r>
              <a:rPr lang="zh-CN" altLang="zh-CN" dirty="0">
                <a:latin typeface="华文新魏" charset="0"/>
                <a:ea typeface="华文新魏" charset="0"/>
                <a:cs typeface="华文新魏" charset="0"/>
              </a:rPr>
              <a:t>中目录是一种特殊的文件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其</a:t>
            </a:r>
            <a:r>
              <a:rPr lang="zh-CN" altLang="zh-CN" dirty="0">
                <a:latin typeface="华文新魏" charset="0"/>
                <a:ea typeface="华文新魏" charset="0"/>
                <a:cs typeface="华文新魏" charset="0"/>
              </a:rPr>
              <a:t>数据块存放</a:t>
            </a:r>
            <a:r>
              <a:rPr lang="zh-CN" altLang="zh-CN" dirty="0">
                <a:solidFill>
                  <a:srgbClr val="FF0000"/>
                </a:solidFill>
                <a:latin typeface="华文新魏" charset="0"/>
                <a:ea typeface="华文新魏" charset="0"/>
                <a:cs typeface="华文新魏" charset="0"/>
              </a:rPr>
              <a:t>该目录下的</a:t>
            </a:r>
            <a:r>
              <a:rPr lang="zh-CN" altLang="zh-CN" dirty="0">
                <a:solidFill>
                  <a:srgbClr val="0000FF"/>
                </a:solidFill>
                <a:latin typeface="华文新魏" charset="0"/>
                <a:ea typeface="华文新魏" charset="0"/>
                <a:cs typeface="华文新魏" charset="0"/>
              </a:rPr>
              <a:t>所有目录项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目的是</a:t>
            </a:r>
            <a:r>
              <a:rPr lang="zh-CN" altLang="zh-CN" dirty="0">
                <a:solidFill>
                  <a:srgbClr val="FF0000"/>
                </a:solidFill>
                <a:latin typeface="华文新魏" charset="0"/>
                <a:ea typeface="华文新魏" charset="0"/>
                <a:cs typeface="华文新魏" charset="0"/>
              </a:rPr>
              <a:t>根据文件名获得对应</a:t>
            </a:r>
            <a:r>
              <a:rPr lang="en-US" altLang="zh-CN" dirty="0" err="1">
                <a:solidFill>
                  <a:srgbClr val="FF0000"/>
                </a:solidFill>
                <a:latin typeface="华文新魏" charset="0"/>
                <a:ea typeface="华文新魏" charset="0"/>
                <a:cs typeface="华文新魏" charset="0"/>
              </a:rPr>
              <a:t>inode</a:t>
            </a:r>
            <a:endParaRPr lang="en-US" altLang="zh-CN" dirty="0">
              <a:solidFill>
                <a:srgbClr val="FF0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struct  </a:t>
            </a:r>
            <a:r>
              <a:rPr lang="en-US" altLang="zh-CN" sz="2200" dirty="0">
                <a:solidFill>
                  <a:srgbClr val="0000FF"/>
                </a:solidFill>
                <a:latin typeface="华文新魏" charset="0"/>
                <a:ea typeface="华文新魏" charset="0"/>
                <a:cs typeface="华文新魏" charset="0"/>
              </a:rPr>
              <a:t>ext2_dir_entry_2</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   _u32 </a:t>
            </a:r>
            <a:r>
              <a:rPr lang="en-US" altLang="zh-CN" sz="2200" dirty="0" err="1">
                <a:solidFill>
                  <a:srgbClr val="008000"/>
                </a:solidFill>
                <a:latin typeface="华文新魏" charset="0"/>
                <a:ea typeface="华文新魏" charset="0"/>
                <a:cs typeface="华文新魏" charset="0"/>
              </a:rPr>
              <a:t>inode</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inode</a:t>
            </a:r>
            <a:r>
              <a:rPr lang="zh-CN" altLang="zh-CN" sz="2200" dirty="0">
                <a:solidFill>
                  <a:srgbClr val="008000"/>
                </a:solidFill>
                <a:latin typeface="华文新魏" charset="0"/>
                <a:ea typeface="华文新魏" charset="0"/>
                <a:cs typeface="华文新魏" charset="0"/>
              </a:rPr>
              <a:t>号</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   _u16 </a:t>
            </a:r>
            <a:r>
              <a:rPr lang="en-US" altLang="zh-CN" sz="2200" dirty="0" err="1">
                <a:solidFill>
                  <a:srgbClr val="008000"/>
                </a:solidFill>
                <a:latin typeface="华文新魏" charset="0"/>
                <a:ea typeface="华文新魏" charset="0"/>
                <a:cs typeface="华文新魏" charset="0"/>
              </a:rPr>
              <a:t>rec_len</a:t>
            </a:r>
            <a:r>
              <a:rPr lang="en-US" altLang="zh-CN" sz="2200" dirty="0">
                <a:solidFill>
                  <a:srgbClr val="008000"/>
                </a:solidFill>
                <a:latin typeface="华文新魏" charset="0"/>
                <a:ea typeface="华文新魏" charset="0"/>
                <a:cs typeface="华文新魏" charset="0"/>
              </a:rPr>
              <a:t>;   /*</a:t>
            </a:r>
            <a:r>
              <a:rPr lang="zh-CN" altLang="zh-CN" sz="2200" dirty="0">
                <a:solidFill>
                  <a:srgbClr val="008000"/>
                </a:solidFill>
                <a:latin typeface="华文新魏" charset="0"/>
                <a:ea typeface="华文新魏" charset="0"/>
                <a:cs typeface="华文新魏" charset="0"/>
              </a:rPr>
              <a:t>目录项</a:t>
            </a:r>
            <a:r>
              <a:rPr lang="en-US" altLang="zh-CN" sz="2200" dirty="0" err="1">
                <a:solidFill>
                  <a:srgbClr val="008000"/>
                </a:solidFill>
                <a:latin typeface="华文新魏" charset="0"/>
                <a:ea typeface="华文新魏" charset="0"/>
                <a:cs typeface="华文新魏" charset="0"/>
              </a:rPr>
              <a:t>dentry</a:t>
            </a:r>
            <a:r>
              <a:rPr lang="zh-CN" altLang="zh-CN" sz="2200" dirty="0">
                <a:solidFill>
                  <a:srgbClr val="008000"/>
                </a:solidFill>
                <a:latin typeface="华文新魏" charset="0"/>
                <a:ea typeface="华文新魏" charset="0"/>
                <a:cs typeface="华文新魏" charset="0"/>
              </a:rPr>
              <a:t>长度，长度可变</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   _u8 </a:t>
            </a:r>
            <a:r>
              <a:rPr lang="en-US" altLang="zh-CN" sz="2200" dirty="0" err="1">
                <a:solidFill>
                  <a:srgbClr val="008000"/>
                </a:solidFill>
                <a:latin typeface="华文新魏" charset="0"/>
                <a:ea typeface="华文新魏" charset="0"/>
                <a:cs typeface="华文新魏" charset="0"/>
              </a:rPr>
              <a:t>name_len</a:t>
            </a:r>
            <a:r>
              <a:rPr lang="en-US" altLang="zh-CN" sz="2200" dirty="0">
                <a:solidFill>
                  <a:srgbClr val="008000"/>
                </a:solidFill>
                <a:latin typeface="华文新魏" charset="0"/>
                <a:ea typeface="华文新魏" charset="0"/>
                <a:cs typeface="华文新魏" charset="0"/>
              </a:rPr>
              <a:t>; /*</a:t>
            </a:r>
            <a:r>
              <a:rPr lang="zh-CN" altLang="zh-CN" sz="2200" dirty="0">
                <a:solidFill>
                  <a:srgbClr val="008000"/>
                </a:solidFill>
                <a:latin typeface="华文新魏" charset="0"/>
                <a:ea typeface="华文新魏" charset="0"/>
                <a:cs typeface="华文新魏" charset="0"/>
              </a:rPr>
              <a:t>文件名长度，最长</a:t>
            </a:r>
            <a:r>
              <a:rPr lang="en-US" altLang="zh-CN" sz="2200" dirty="0">
                <a:solidFill>
                  <a:srgbClr val="008000"/>
                </a:solidFill>
                <a:latin typeface="华文新魏" charset="0"/>
                <a:ea typeface="华文新魏" charset="0"/>
                <a:cs typeface="华文新魏" charset="0"/>
              </a:rPr>
              <a:t>256B*/</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   _u8 file type;     /*</a:t>
            </a:r>
            <a:r>
              <a:rPr lang="zh-CN" altLang="zh-CN" sz="2200" dirty="0">
                <a:solidFill>
                  <a:srgbClr val="008000"/>
                </a:solidFill>
                <a:latin typeface="华文新魏" charset="0"/>
                <a:ea typeface="华文新魏" charset="0"/>
                <a:cs typeface="华文新魏" charset="0"/>
              </a:rPr>
              <a:t>文件类型</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   char name[EXT2_NAME_LEN]; /*</a:t>
            </a:r>
            <a:r>
              <a:rPr lang="zh-CN" altLang="zh-CN" sz="2200" dirty="0">
                <a:solidFill>
                  <a:srgbClr val="008000"/>
                </a:solidFill>
                <a:latin typeface="华文新魏" charset="0"/>
                <a:ea typeface="华文新魏" charset="0"/>
                <a:cs typeface="华文新魏" charset="0"/>
              </a:rPr>
              <a:t>文件名</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854075" lvl="2" indent="0">
              <a:buNone/>
            </a:pPr>
            <a:r>
              <a:rPr lang="en-US" altLang="zh-CN" sz="2200" dirty="0">
                <a:solidFill>
                  <a:srgbClr val="008000"/>
                </a:solidFill>
                <a:latin typeface="华文新魏" charset="0"/>
                <a:ea typeface="华文新魏" charset="0"/>
                <a:cs typeface="华文新魏" charset="0"/>
              </a:rPr>
              <a:t>};</a:t>
            </a:r>
          </a:p>
          <a:p>
            <a:r>
              <a:rPr lang="zh-CN" altLang="zh-CN" dirty="0">
                <a:latin typeface="华文新魏" charset="0"/>
                <a:ea typeface="华文新魏" charset="0"/>
                <a:cs typeface="华文新魏" charset="0"/>
              </a:rPr>
              <a:t>支持的文件类型</a:t>
            </a:r>
            <a:r>
              <a:rPr lang="zh-CN" altLang="en-US" dirty="0">
                <a:latin typeface="华文新魏" charset="0"/>
                <a:ea typeface="华文新魏" charset="0"/>
                <a:cs typeface="华文新魏" charset="0"/>
              </a:rPr>
              <a:t>说明</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未知、</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普通文件、</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目录、</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字符设备、</a:t>
            </a:r>
            <a:r>
              <a:rPr lang="en-US" altLang="zh-CN" dirty="0">
                <a:latin typeface="华文新魏" charset="0"/>
                <a:ea typeface="华文新魏" charset="0"/>
                <a:cs typeface="华文新魏" charset="0"/>
              </a:rPr>
              <a:t>4-</a:t>
            </a:r>
            <a:r>
              <a:rPr lang="zh-CN" altLang="zh-CN" dirty="0">
                <a:latin typeface="华文新魏" charset="0"/>
                <a:ea typeface="华文新魏" charset="0"/>
                <a:cs typeface="华文新魏" charset="0"/>
              </a:rPr>
              <a:t>块设备、</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有名管道、</a:t>
            </a:r>
            <a:r>
              <a:rPr lang="en-US" altLang="zh-CN" dirty="0">
                <a:latin typeface="华文新魏" charset="0"/>
                <a:ea typeface="华文新魏" charset="0"/>
                <a:cs typeface="华文新魏" charset="0"/>
              </a:rPr>
              <a:t>6-</a:t>
            </a:r>
            <a:r>
              <a:rPr lang="zh-CN" altLang="zh-CN" dirty="0">
                <a:latin typeface="华文新魏" charset="0"/>
                <a:ea typeface="华文新魏" charset="0"/>
                <a:cs typeface="华文新魏" charset="0"/>
              </a:rPr>
              <a:t>套接字、</a:t>
            </a:r>
            <a:r>
              <a:rPr lang="en-US" altLang="zh-CN" dirty="0">
                <a:latin typeface="华文新魏" charset="0"/>
                <a:ea typeface="华文新魏" charset="0"/>
                <a:cs typeface="华文新魏" charset="0"/>
              </a:rPr>
              <a:t>7-</a:t>
            </a:r>
            <a:r>
              <a:rPr lang="zh-CN" altLang="zh-CN" dirty="0">
                <a:latin typeface="华文新魏" charset="0"/>
                <a:ea typeface="华文新魏" charset="0"/>
                <a:cs typeface="华文新魏" charset="0"/>
              </a:rPr>
              <a:t>符号链接 </a:t>
            </a:r>
          </a:p>
          <a:p>
            <a:endParaRPr kumimoji="1" lang="zh-CN" altLang="en-US" dirty="0"/>
          </a:p>
        </p:txBody>
      </p:sp>
    </p:spTree>
    <p:extLst>
      <p:ext uri="{BB962C8B-B14F-4D97-AF65-F5344CB8AC3E}">
        <p14:creationId xmlns:p14="http://schemas.microsoft.com/office/powerpoint/2010/main" val="2246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156</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Ext2</a:t>
            </a:r>
            <a:r>
              <a:rPr lang="zh-CN" altLang="en-US" dirty="0">
                <a:latin typeface="华文新魏" charset="0"/>
                <a:ea typeface="华文新魏" charset="0"/>
                <a:cs typeface="华文新魏" charset="0"/>
              </a:rPr>
              <a:t>的</a:t>
            </a:r>
            <a:r>
              <a:rPr lang="en-US" altLang="zh-CN" dirty="0" err="1">
                <a:latin typeface="华文新魏" charset="0"/>
                <a:ea typeface="华文新魏" charset="0"/>
                <a:cs typeface="华文新魏" charset="0"/>
              </a:rPr>
              <a:t>inode</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Ext</a:t>
            </a:r>
            <a:r>
              <a:rPr lang="zh-CN" altLang="zh-CN" dirty="0">
                <a:latin typeface="华文新魏" charset="0"/>
                <a:ea typeface="华文新魏" charset="0"/>
                <a:cs typeface="华文新魏" charset="0"/>
              </a:rPr>
              <a:t>２中文件由一个</a:t>
            </a:r>
            <a:r>
              <a:rPr lang="en-US" altLang="zh-CN" dirty="0">
                <a:solidFill>
                  <a:srgbClr val="0000FF"/>
                </a:solidFill>
                <a:latin typeface="华文新魏" charset="0"/>
                <a:ea typeface="华文新魏" charset="0"/>
                <a:cs typeface="华文新魏" charset="0"/>
              </a:rPr>
              <a:t>ext2_ </a:t>
            </a:r>
            <a:r>
              <a:rPr lang="en-US" altLang="zh-CN" dirty="0" err="1">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来唯一描述</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其大小为</a:t>
            </a:r>
            <a:r>
              <a:rPr lang="en-US" altLang="zh-CN" dirty="0">
                <a:solidFill>
                  <a:srgbClr val="008000"/>
                </a:solidFill>
                <a:latin typeface="华文新魏" charset="0"/>
                <a:ea typeface="华文新魏" charset="0"/>
                <a:cs typeface="华文新魏" charset="0"/>
              </a:rPr>
              <a:t>128</a:t>
            </a:r>
            <a:r>
              <a:rPr lang="zh-CN" altLang="zh-CN" dirty="0">
                <a:latin typeface="华文新魏" charset="0"/>
                <a:ea typeface="华文新魏" charset="0"/>
                <a:cs typeface="华文新魏" charset="0"/>
              </a:rPr>
              <a:t>个字节</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每个块组的</a:t>
            </a:r>
            <a:r>
              <a:rPr lang="en-US" altLang="zh-CN" dirty="0">
                <a:solidFill>
                  <a:srgbClr val="0000FF"/>
                </a:solidFill>
                <a:latin typeface="华文新魏" charset="0"/>
                <a:ea typeface="华文新魏" charset="0"/>
                <a:cs typeface="华文新魏" charset="0"/>
              </a:rPr>
              <a:t>ext2_inode</a:t>
            </a:r>
            <a:r>
              <a:rPr lang="zh-CN" altLang="zh-CN" dirty="0">
                <a:latin typeface="华文新魏" charset="0"/>
                <a:ea typeface="华文新魏" charset="0"/>
                <a:cs typeface="华文新魏" charset="0"/>
              </a:rPr>
              <a:t>集中存放在一个</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表</a:t>
            </a:r>
            <a:r>
              <a:rPr lang="zh-CN" altLang="zh-CN" dirty="0">
                <a:latin typeface="华文新魏" charset="0"/>
                <a:ea typeface="华文新魏" charset="0"/>
                <a:cs typeface="华文新魏" charset="0"/>
              </a:rPr>
              <a:t>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每个</a:t>
            </a:r>
            <a:r>
              <a:rPr lang="en-US" altLang="zh-CN" dirty="0">
                <a:solidFill>
                  <a:srgbClr val="0000FF"/>
                </a:solidFill>
                <a:latin typeface="华文新魏" charset="0"/>
                <a:ea typeface="华文新魏" charset="0"/>
                <a:cs typeface="华文新魏" charset="0"/>
              </a:rPr>
              <a:t>ext2_inode</a:t>
            </a:r>
            <a:r>
              <a:rPr lang="zh-CN" altLang="zh-CN" dirty="0">
                <a:latin typeface="华文新魏" charset="0"/>
                <a:ea typeface="华文新魏" charset="0"/>
                <a:cs typeface="华文新魏" charset="0"/>
              </a:rPr>
              <a:t>有</a:t>
            </a:r>
            <a:r>
              <a:rPr lang="zh-CN" altLang="zh-CN" dirty="0">
                <a:solidFill>
                  <a:srgbClr val="FF0000"/>
                </a:solidFill>
                <a:latin typeface="华文新魏" charset="0"/>
                <a:ea typeface="华文新魏" charset="0"/>
                <a:cs typeface="华文新魏" charset="0"/>
              </a:rPr>
              <a:t>唯一</a:t>
            </a:r>
            <a:r>
              <a:rPr lang="zh-CN" altLang="zh-CN" dirty="0">
                <a:latin typeface="华文新魏" charset="0"/>
                <a:ea typeface="华文新魏" charset="0"/>
                <a:cs typeface="华文新魏" charset="0"/>
              </a:rPr>
              <a:t>的</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号</a:t>
            </a:r>
            <a:endParaRPr lang="en-US" altLang="zh-CN" dirty="0">
              <a:solidFill>
                <a:srgbClr val="0000FF"/>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创建文件时就分给一个磁盘</a:t>
            </a:r>
            <a:r>
              <a:rPr lang="en-US" altLang="zh-CN" dirty="0">
                <a:solidFill>
                  <a:srgbClr val="0000FF"/>
                </a:solidFill>
                <a:latin typeface="华文新魏" charset="0"/>
                <a:ea typeface="华文新魏" charset="0"/>
                <a:cs typeface="华文新魏" charset="0"/>
              </a:rPr>
              <a:t>ext2_inode</a:t>
            </a:r>
            <a:r>
              <a:rPr lang="zh-CN" altLang="zh-CN" dirty="0">
                <a:latin typeface="华文新魏" charset="0"/>
                <a:ea typeface="华文新魏" charset="0"/>
                <a:cs typeface="华文新魏" charset="0"/>
              </a:rPr>
              <a:t>，文件被打开时，其对应的磁盘</a:t>
            </a:r>
            <a:r>
              <a:rPr lang="en-US" altLang="zh-CN" dirty="0">
                <a:solidFill>
                  <a:srgbClr val="0000FF"/>
                </a:solidFill>
                <a:latin typeface="华文新魏" charset="0"/>
                <a:ea typeface="华文新魏" charset="0"/>
                <a:cs typeface="华文新魏" charset="0"/>
              </a:rPr>
              <a:t>ext2_ </a:t>
            </a:r>
            <a:r>
              <a:rPr lang="en-US" altLang="zh-CN" dirty="0" err="1">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被复制</a:t>
            </a:r>
            <a:r>
              <a:rPr lang="zh-CN" altLang="zh-CN" dirty="0">
                <a:solidFill>
                  <a:srgbClr val="0000FF"/>
                </a:solidFill>
                <a:latin typeface="华文新魏" charset="0"/>
                <a:ea typeface="华文新魏" charset="0"/>
                <a:cs typeface="华文新魏" charset="0"/>
              </a:rPr>
              <a:t>到内存活动</a:t>
            </a:r>
            <a:r>
              <a:rPr lang="en-US" altLang="zh-CN" dirty="0" err="1">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中</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内存活动</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被分成</a:t>
            </a:r>
            <a:r>
              <a:rPr lang="zh-CN" altLang="en-US" dirty="0">
                <a:latin typeface="华文新魏" charset="0"/>
                <a:ea typeface="华文新魏" charset="0"/>
                <a:cs typeface="华文新魏" charset="0"/>
              </a:rPr>
              <a:t>两</a:t>
            </a:r>
            <a:r>
              <a:rPr lang="zh-CN" altLang="zh-CN" dirty="0">
                <a:latin typeface="华文新魏" charset="0"/>
                <a:ea typeface="华文新魏" charset="0"/>
                <a:cs typeface="华文新魏" charset="0"/>
              </a:rPr>
              <a:t>部分</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一部分属于</a:t>
            </a:r>
            <a:r>
              <a:rPr lang="en-US" altLang="zh-CN" dirty="0">
                <a:solidFill>
                  <a:srgbClr val="0000FF"/>
                </a:solidFill>
                <a:latin typeface="华文新魏" charset="0"/>
                <a:ea typeface="华文新魏" charset="0"/>
                <a:cs typeface="华文新魏" charset="0"/>
              </a:rPr>
              <a:t>VFS </a:t>
            </a:r>
            <a:r>
              <a:rPr lang="en-US" altLang="zh-CN" dirty="0" err="1">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，适用于所有文件系统</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另一部分属于</a:t>
            </a:r>
            <a:r>
              <a:rPr lang="en-US" altLang="zh-CN" dirty="0">
                <a:solidFill>
                  <a:srgbClr val="0000FF"/>
                </a:solidFill>
                <a:latin typeface="华文新魏" charset="0"/>
                <a:ea typeface="华文新魏" charset="0"/>
                <a:cs typeface="华文新魏" charset="0"/>
              </a:rPr>
              <a:t>union</a:t>
            </a:r>
            <a:r>
              <a:rPr lang="zh-CN" altLang="zh-CN" dirty="0">
                <a:latin typeface="华文新魏" charset="0"/>
                <a:ea typeface="华文新魏" charset="0"/>
                <a:cs typeface="华文新魏" charset="0"/>
              </a:rPr>
              <a:t>中的具体文件系统</a:t>
            </a:r>
            <a:r>
              <a:rPr lang="en-US" altLang="zh-CN" dirty="0">
                <a:solidFill>
                  <a:srgbClr val="0000FF"/>
                </a:solidFill>
                <a:latin typeface="华文新魏" charset="0"/>
                <a:ea typeface="华文新魏" charset="0"/>
                <a:cs typeface="华文新魏" charset="0"/>
              </a:rPr>
              <a:t>ext2</a:t>
            </a:r>
            <a:r>
              <a:rPr lang="zh-CN" altLang="zh-CN" dirty="0">
                <a:latin typeface="华文新魏" charset="0"/>
                <a:ea typeface="华文新魏" charset="0"/>
                <a:cs typeface="华文新魏" charset="0"/>
              </a:rPr>
              <a:t>，这部分数据形成</a:t>
            </a:r>
            <a:r>
              <a:rPr lang="en-US" altLang="zh-CN" dirty="0">
                <a:solidFill>
                  <a:srgbClr val="0000FF"/>
                </a:solidFill>
                <a:latin typeface="华文新魏" charset="0"/>
                <a:ea typeface="华文新魏" charset="0"/>
                <a:cs typeface="华文新魏" charset="0"/>
              </a:rPr>
              <a:t>ext2_inode_info</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379512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539552" y="1196901"/>
            <a:ext cx="8424936" cy="5328443"/>
          </a:xfrm>
        </p:spPr>
        <p:txBody>
          <a:bodyPr/>
          <a:lstStyle/>
          <a:p>
            <a:pPr marL="0" indent="0" eaLnBrk="1" hangingPunct="1">
              <a:lnSpc>
                <a:spcPct val="80000"/>
              </a:lnSpc>
              <a:buNone/>
            </a:pPr>
            <a:r>
              <a:rPr lang="en-US" altLang="zh-CN" sz="1600" dirty="0">
                <a:solidFill>
                  <a:srgbClr val="008000"/>
                </a:solidFill>
                <a:latin typeface="华文新魏"/>
                <a:cs typeface="华文新魏"/>
              </a:rPr>
              <a:t>struct </a:t>
            </a:r>
            <a:r>
              <a:rPr lang="en-US" altLang="zh-CN" sz="1600" dirty="0">
                <a:solidFill>
                  <a:srgbClr val="0000FF"/>
                </a:solidFill>
                <a:latin typeface="华文新魏"/>
                <a:cs typeface="华文新魏"/>
              </a:rPr>
              <a:t>inode</a:t>
            </a:r>
            <a:r>
              <a:rPr lang="en-US" altLang="zh-CN" sz="1600" dirty="0">
                <a:solidFill>
                  <a:srgbClr val="008000"/>
                </a:solidFill>
                <a:latin typeface="华文新魏"/>
                <a:cs typeface="华文新魏"/>
              </a:rPr>
              <a:t> { </a:t>
            </a:r>
          </a:p>
          <a:p>
            <a:pPr marL="0" indent="0" eaLnBrk="1" hangingPunct="1">
              <a:lnSpc>
                <a:spcPct val="80000"/>
              </a:lnSpc>
              <a:buNone/>
            </a:pPr>
            <a:r>
              <a:rPr lang="en-US" altLang="zh-CN" sz="1600" dirty="0">
                <a:solidFill>
                  <a:srgbClr val="008000"/>
                </a:solidFill>
                <a:latin typeface="华文新魏"/>
                <a:cs typeface="华文新魏"/>
              </a:rPr>
              <a:t>  struct </a:t>
            </a:r>
            <a:r>
              <a:rPr lang="en-US" altLang="zh-CN" sz="1600" dirty="0" err="1">
                <a:solidFill>
                  <a:srgbClr val="008000"/>
                </a:solidFill>
                <a:latin typeface="华文新魏"/>
                <a:cs typeface="华文新魏"/>
              </a:rPr>
              <a:t>list_head</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i_hash</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散列值相同的</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链表</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list_head</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i_list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链表的指针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list_head</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i_dentry</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同属一个</a:t>
            </a:r>
            <a:r>
              <a:rPr lang="en-US" altLang="zh-CN" sz="1600" dirty="0" err="1">
                <a:solidFill>
                  <a:srgbClr val="008000"/>
                </a:solidFill>
                <a:latin typeface="华文新魏"/>
                <a:cs typeface="华文新魏"/>
              </a:rPr>
              <a:t>inode</a:t>
            </a:r>
            <a:r>
              <a:rPr lang="zh-CN" altLang="en-US" sz="1600" dirty="0">
                <a:solidFill>
                  <a:srgbClr val="008000"/>
                </a:solidFill>
                <a:latin typeface="华文新魏"/>
                <a:cs typeface="华文新魏"/>
              </a:rPr>
              <a:t>的</a:t>
            </a:r>
            <a:r>
              <a:rPr lang="en-US" altLang="zh-CN" sz="1600" dirty="0" err="1">
                <a:solidFill>
                  <a:srgbClr val="008000"/>
                </a:solidFill>
                <a:latin typeface="华文新魏"/>
                <a:cs typeface="华文新魏"/>
              </a:rPr>
              <a:t>dentry</a:t>
            </a:r>
            <a:r>
              <a:rPr lang="zh-CN" altLang="en-US" sz="1600" dirty="0">
                <a:solidFill>
                  <a:srgbClr val="008000"/>
                </a:solidFill>
                <a:latin typeface="华文新魏"/>
                <a:cs typeface="华文新魏"/>
              </a:rPr>
              <a:t>链表</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zh-CN" altLang="en-US" sz="1600" dirty="0">
                <a:solidFill>
                  <a:srgbClr val="FF0000"/>
                </a:solidFill>
                <a:latin typeface="华文新魏"/>
                <a:cs typeface="华文新魏"/>
              </a:rPr>
              <a:t>   </a:t>
            </a:r>
            <a:r>
              <a:rPr lang="en-US" altLang="zh-CN" sz="1600" dirty="0">
                <a:solidFill>
                  <a:srgbClr val="FF0000"/>
                </a:solidFill>
                <a:latin typeface="华文新魏"/>
                <a:cs typeface="华文新魏"/>
              </a:rPr>
              <a:t>unsigned long </a:t>
            </a:r>
            <a:r>
              <a:rPr lang="en-US" altLang="zh-CN" sz="1600" dirty="0" err="1">
                <a:solidFill>
                  <a:srgbClr val="FF0000"/>
                </a:solidFill>
                <a:latin typeface="华文新魏"/>
                <a:cs typeface="华文新魏"/>
              </a:rPr>
              <a:t>i_ino</a:t>
            </a:r>
            <a:r>
              <a:rPr lang="en-US" altLang="zh-CN" sz="1600" dirty="0">
                <a:solidFill>
                  <a:srgbClr val="FF0000"/>
                </a:solidFill>
                <a:latin typeface="华文新魏"/>
                <a:cs typeface="华文新魏"/>
              </a:rPr>
              <a:t>;         /*</a:t>
            </a:r>
            <a:r>
              <a:rPr lang="en-US" altLang="zh-CN" sz="1600" dirty="0" err="1">
                <a:solidFill>
                  <a:srgbClr val="FF0000"/>
                </a:solidFill>
                <a:latin typeface="华文新魏"/>
                <a:cs typeface="华文新魏"/>
              </a:rPr>
              <a:t>inode</a:t>
            </a:r>
            <a:r>
              <a:rPr lang="zh-CN" altLang="en-US" sz="1600" dirty="0">
                <a:solidFill>
                  <a:srgbClr val="FF0000"/>
                </a:solidFill>
                <a:latin typeface="华文新魏"/>
                <a:cs typeface="华文新魏"/>
              </a:rPr>
              <a:t>号</a:t>
            </a:r>
            <a:r>
              <a:rPr lang="en-US" altLang="zh-CN" sz="1600" dirty="0">
                <a:solidFill>
                  <a:srgbClr val="FF0000"/>
                </a:solidFill>
                <a:latin typeface="华文新魏"/>
                <a:cs typeface="华文新魏"/>
              </a:rPr>
              <a:t>*/</a:t>
            </a:r>
            <a:endParaRPr lang="zh-CN" altLang="en-US" sz="1600" dirty="0">
              <a:solidFill>
                <a:srgbClr val="FF0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kdevt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idev</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所在设备的设备号</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umode_t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i_mode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文件类型及存取权限</a:t>
            </a:r>
            <a:r>
              <a:rPr lang="en-US" altLang="zh-CN" sz="1600" dirty="0">
                <a:solidFill>
                  <a:srgbClr val="008000"/>
                </a:solidFill>
                <a:latin typeface="华文新魏"/>
                <a:cs typeface="华文新魏"/>
              </a:rPr>
              <a:t>*/</a:t>
            </a:r>
            <a:r>
              <a:rPr lang="zh-CN" altLang="en-US" sz="1600" dirty="0">
                <a:solidFill>
                  <a:srgbClr val="008000"/>
                </a:solidFill>
                <a:latin typeface="华文新魏"/>
                <a:cs typeface="华文新魏"/>
              </a:rPr>
              <a:t> </a:t>
            </a: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nlink_t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i_nlink</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连接到该</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的硬连接数 </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uid_t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i_uid</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文件拥有者的用户</a:t>
            </a:r>
            <a:r>
              <a:rPr lang="en-US" altLang="zh-CN" sz="1600" dirty="0">
                <a:solidFill>
                  <a:srgbClr val="008000"/>
                </a:solidFill>
                <a:latin typeface="华文新魏"/>
                <a:cs typeface="华文新魏"/>
              </a:rPr>
              <a:t>ID */</a:t>
            </a:r>
          </a:p>
          <a:p>
            <a:pPr marL="0" indent="0" eaLnBrk="1" hangingPunct="1">
              <a:lnSpc>
                <a:spcPct val="80000"/>
              </a:lnSpc>
              <a:buNone/>
            </a:pP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gid_t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i_gid</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用户所在组的</a:t>
            </a:r>
            <a:r>
              <a:rPr lang="en-US" altLang="zh-CN" sz="1600" dirty="0">
                <a:solidFill>
                  <a:srgbClr val="008000"/>
                </a:solidFill>
                <a:latin typeface="华文新魏"/>
                <a:cs typeface="华文新魏"/>
              </a:rPr>
              <a:t>ID */</a:t>
            </a:r>
          </a:p>
          <a:p>
            <a:pPr marL="0" indent="0" eaLnBrk="1" hangingPunct="1">
              <a:lnSpc>
                <a:spcPct val="80000"/>
              </a:lnSpc>
              <a:buNone/>
            </a:pP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loff_t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i_size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字节为单位文件大小</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err="1">
                <a:solidFill>
                  <a:srgbClr val="008000"/>
                </a:solidFill>
                <a:latin typeface="华文新魏"/>
                <a:cs typeface="华文新魏"/>
              </a:rPr>
              <a:t>struct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inode_operations</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i_op</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操作函数的指针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super_block</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i_sb</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指向该文件系统超级块的指针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atomic_t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i_count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当前使用该</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的引用计数，</a:t>
            </a:r>
            <a:r>
              <a:rPr lang="en-US" altLang="zh-CN" sz="1600" dirty="0">
                <a:solidFill>
                  <a:srgbClr val="008000"/>
                </a:solidFill>
                <a:latin typeface="华文新魏"/>
                <a:cs typeface="华文新魏"/>
              </a:rPr>
              <a:t>0</a:t>
            </a:r>
            <a:r>
              <a:rPr lang="zh-CN" altLang="en-US" sz="1600" dirty="0">
                <a:solidFill>
                  <a:srgbClr val="008000"/>
                </a:solidFill>
                <a:latin typeface="华文新魏"/>
                <a:cs typeface="华文新魏"/>
              </a:rPr>
              <a:t>表示空闲</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err="1">
                <a:solidFill>
                  <a:srgbClr val="008000"/>
                </a:solidFill>
                <a:latin typeface="华文新魏"/>
                <a:cs typeface="华文新魏"/>
              </a:rPr>
              <a:t>atomic_t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i_writecount</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写者计数</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file_operations</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i_fop</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指向文件操作函数的指针</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en-US" altLang="zh-CN" sz="1600" dirty="0" err="1">
                <a:solidFill>
                  <a:srgbClr val="008000"/>
                </a:solidFill>
                <a:latin typeface="华文新魏"/>
                <a:cs typeface="华文新魏"/>
              </a:rPr>
              <a:t>struct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pipe_inode_info</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i_pipe</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管道信息</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unsigned long  </a:t>
            </a:r>
            <a:r>
              <a:rPr lang="en-US" altLang="zh-CN" sz="1600" dirty="0" err="1">
                <a:solidFill>
                  <a:srgbClr val="008000"/>
                </a:solidFill>
                <a:latin typeface="华文新魏"/>
                <a:cs typeface="华文新魏"/>
              </a:rPr>
              <a:t>i_state</a:t>
            </a:r>
            <a:r>
              <a:rPr lang="en-US" altLang="zh-CN" sz="1600" dirty="0">
                <a:solidFill>
                  <a:srgbClr val="008000"/>
                </a:solidFill>
                <a:latin typeface="华文新魏"/>
                <a:cs typeface="华文新魏"/>
              </a:rPr>
              <a:t>;                  /*inode</a:t>
            </a:r>
            <a:r>
              <a:rPr lang="zh-CN" altLang="en-US" sz="1600" dirty="0">
                <a:solidFill>
                  <a:srgbClr val="008000"/>
                </a:solidFill>
                <a:latin typeface="华文新魏"/>
                <a:cs typeface="华文新魏"/>
              </a:rPr>
              <a:t>状态标志</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unsigned </a:t>
            </a:r>
            <a:r>
              <a:rPr lang="en-US" altLang="zh-CN" sz="1600" dirty="0" err="1">
                <a:solidFill>
                  <a:srgbClr val="008000"/>
                </a:solidFill>
                <a:latin typeface="华文新魏"/>
                <a:cs typeface="华文新魏"/>
              </a:rPr>
              <a:t>int</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i_flags</a:t>
            </a:r>
            <a:r>
              <a:rPr lang="en-US" altLang="zh-CN" sz="1600" dirty="0">
                <a:solidFill>
                  <a:srgbClr val="008000"/>
                </a:solidFill>
                <a:latin typeface="华文新魏"/>
                <a:cs typeface="华文新魏"/>
              </a:rPr>
              <a:t>;                      /*</a:t>
            </a:r>
            <a:r>
              <a:rPr lang="zh-CN" altLang="en-US" sz="1600" dirty="0">
                <a:solidFill>
                  <a:srgbClr val="008000"/>
                </a:solidFill>
                <a:latin typeface="华文新魏"/>
                <a:cs typeface="华文新魏"/>
              </a:rPr>
              <a:t>文件系统标志</a:t>
            </a:r>
            <a:r>
              <a:rPr lang="en-US" altLang="zh-CN" sz="1600" dirty="0">
                <a:solidFill>
                  <a:srgbClr val="008000"/>
                </a:solidFill>
                <a:latin typeface="华文新魏"/>
                <a:cs typeface="华文新魏"/>
              </a:rPr>
              <a:t>*/</a:t>
            </a:r>
            <a:endParaRPr lang="zh-CN" altLang="en-US" sz="1600" dirty="0">
              <a:solidFill>
                <a:srgbClr val="008000"/>
              </a:solidFill>
              <a:latin typeface="华文新魏"/>
              <a:cs typeface="华文新魏"/>
            </a:endParaRPr>
          </a:p>
          <a:p>
            <a:pPr marL="0" indent="0" eaLnBrk="1" hangingPunct="1">
              <a:lnSpc>
                <a:spcPct val="80000"/>
              </a:lnSpc>
              <a:buNone/>
            </a:pP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a:solidFill>
                  <a:srgbClr val="008000"/>
                </a:solidFill>
                <a:latin typeface="华文新魏"/>
                <a:cs typeface="华文新魏"/>
              </a:rPr>
              <a:t>  union</a:t>
            </a:r>
          </a:p>
          <a:p>
            <a:pPr marL="0" indent="0" eaLnBrk="1" hangingPunct="1">
              <a:lnSpc>
                <a:spcPct val="80000"/>
              </a:lnSpc>
              <a:buNone/>
            </a:pPr>
            <a:r>
              <a:rPr lang="en-US" altLang="zh-CN" sz="1600" dirty="0">
                <a:solidFill>
                  <a:srgbClr val="008000"/>
                </a:solidFill>
                <a:latin typeface="华文新魏"/>
                <a:cs typeface="华文新魏"/>
              </a:rPr>
              <a:t>   {      //</a:t>
            </a:r>
            <a:r>
              <a:rPr lang="zh-CN" altLang="en-US" sz="1600" dirty="0">
                <a:solidFill>
                  <a:srgbClr val="008000"/>
                </a:solidFill>
                <a:latin typeface="华文新魏"/>
                <a:cs typeface="华文新魏"/>
              </a:rPr>
              <a:t>联合体成员指向具体文件系统的</a:t>
            </a:r>
            <a:r>
              <a:rPr lang="en-US" altLang="zh-CN" sz="1600" dirty="0">
                <a:solidFill>
                  <a:srgbClr val="008000"/>
                </a:solidFill>
                <a:latin typeface="华文新魏"/>
                <a:cs typeface="华文新魏"/>
              </a:rPr>
              <a:t>inode</a:t>
            </a:r>
            <a:r>
              <a:rPr lang="zh-CN" altLang="en-US" sz="1600" dirty="0">
                <a:solidFill>
                  <a:srgbClr val="008000"/>
                </a:solidFill>
                <a:latin typeface="华文新魏"/>
                <a:cs typeface="华文新魏"/>
              </a:rPr>
              <a:t>结构</a:t>
            </a:r>
          </a:p>
          <a:p>
            <a:pPr marL="0" indent="0" eaLnBrk="1" hangingPunct="1">
              <a:lnSpc>
                <a:spcPct val="80000"/>
              </a:lnSpc>
              <a:buNone/>
            </a:pPr>
            <a:r>
              <a:rPr lang="zh-CN" altLang="en-US" sz="1600" dirty="0">
                <a:solidFill>
                  <a:srgbClr val="008000"/>
                </a:solidFill>
                <a:latin typeface="华文新魏"/>
                <a:cs typeface="华文新魏"/>
              </a:rPr>
              <a:t>        </a:t>
            </a:r>
            <a:r>
              <a:rPr lang="en-US" altLang="zh-CN" sz="1600" dirty="0">
                <a:solidFill>
                  <a:srgbClr val="008000"/>
                </a:solidFill>
                <a:latin typeface="华文新魏"/>
                <a:cs typeface="华文新魏"/>
              </a:rPr>
              <a:t>struct </a:t>
            </a:r>
            <a:r>
              <a:rPr lang="en-US" altLang="zh-CN" sz="1600" dirty="0" err="1">
                <a:solidFill>
                  <a:srgbClr val="008000"/>
                </a:solidFill>
                <a:latin typeface="华文新魏"/>
                <a:cs typeface="华文新魏"/>
              </a:rPr>
              <a:t>minix_inode_info</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minix_i</a:t>
            </a:r>
            <a:r>
              <a:rPr lang="en-US" altLang="zh-CN" sz="1600" dirty="0">
                <a:solidFill>
                  <a:srgbClr val="008000"/>
                </a:solidFill>
                <a:latin typeface="华文新魏"/>
                <a:cs typeface="华文新魏"/>
              </a:rPr>
              <a:t>; </a:t>
            </a:r>
          </a:p>
          <a:p>
            <a:pPr marL="0" indent="0" eaLnBrk="1" hangingPunct="1">
              <a:lnSpc>
                <a:spcPct val="80000"/>
              </a:lnSpc>
              <a:buNone/>
            </a:pPr>
            <a:r>
              <a:rPr lang="zh-CN" altLang="en-US" sz="1600" dirty="0">
                <a:latin typeface="华文新魏"/>
                <a:cs typeface="华文新魏"/>
              </a:rPr>
              <a:t>       </a:t>
            </a:r>
            <a:r>
              <a:rPr lang="zh-CN" altLang="en-US" sz="1600" dirty="0">
                <a:solidFill>
                  <a:srgbClr val="FF0000"/>
                </a:solidFill>
                <a:latin typeface="华文新魏"/>
                <a:cs typeface="华文新魏"/>
              </a:rPr>
              <a:t> </a:t>
            </a:r>
            <a:r>
              <a:rPr lang="en-US" altLang="zh-CN" sz="1600" dirty="0" err="1">
                <a:solidFill>
                  <a:srgbClr val="FF0000"/>
                </a:solidFill>
                <a:latin typeface="华文新魏"/>
                <a:cs typeface="华文新魏"/>
              </a:rPr>
              <a:t>struct</a:t>
            </a:r>
            <a:r>
              <a:rPr lang="en-US" altLang="zh-CN" sz="1600" dirty="0">
                <a:solidFill>
                  <a:srgbClr val="FF0000"/>
                </a:solidFill>
                <a:latin typeface="华文新魏"/>
                <a:cs typeface="华文新魏"/>
              </a:rPr>
              <a:t> ext2_inode_info ext2_i;</a:t>
            </a:r>
          </a:p>
          <a:p>
            <a:pPr marL="0" indent="0" eaLnBrk="1" hangingPunct="1">
              <a:lnSpc>
                <a:spcPct val="80000"/>
              </a:lnSpc>
              <a:buNone/>
            </a:pPr>
            <a:r>
              <a:rPr lang="en-US" altLang="zh-CN" sz="1600" dirty="0">
                <a:solidFill>
                  <a:srgbClr val="008000"/>
                </a:solidFill>
                <a:latin typeface="华文新魏"/>
                <a:cs typeface="华文新魏"/>
              </a:rPr>
              <a:t>…</a:t>
            </a:r>
          </a:p>
          <a:p>
            <a:pPr marL="0" indent="0" eaLnBrk="1" hangingPunct="1">
              <a:lnSpc>
                <a:spcPct val="80000"/>
              </a:lnSpc>
              <a:buNone/>
            </a:pPr>
            <a:r>
              <a:rPr lang="en-US" altLang="zh-CN" sz="1600" dirty="0">
                <a:solidFill>
                  <a:srgbClr val="008000"/>
                </a:solidFill>
                <a:latin typeface="华文新魏"/>
                <a:cs typeface="华文新魏"/>
              </a:rPr>
              <a:t>}u;</a:t>
            </a:r>
          </a:p>
          <a:p>
            <a:pPr marL="0" indent="0" eaLnBrk="1" hangingPunct="1">
              <a:lnSpc>
                <a:spcPct val="80000"/>
              </a:lnSpc>
              <a:buNone/>
            </a:pPr>
            <a:r>
              <a:rPr lang="en-US" altLang="zh-CN" sz="1600" dirty="0">
                <a:solidFill>
                  <a:srgbClr val="008000"/>
                </a:solidFill>
                <a:latin typeface="华文新魏"/>
                <a:cs typeface="华文新魏"/>
              </a:rPr>
              <a:t>};</a:t>
            </a:r>
          </a:p>
        </p:txBody>
      </p:sp>
      <p:sp>
        <p:nvSpPr>
          <p:cNvPr id="3" name="标题 1"/>
          <p:cNvSpPr>
            <a:spLocks noGrp="1"/>
          </p:cNvSpPr>
          <p:nvPr>
            <p:ph type="title"/>
          </p:nvPr>
        </p:nvSpPr>
        <p:spPr>
          <a:xfrm>
            <a:off x="755576" y="404664"/>
            <a:ext cx="7357564" cy="576262"/>
          </a:xfrm>
        </p:spPr>
        <p:txBody>
          <a:bodyPr/>
          <a:lstStyle/>
          <a:p>
            <a:r>
              <a:rPr lang="en-US" altLang="zh-CN" dirty="0">
                <a:latin typeface="华文新魏" charset="0"/>
                <a:ea typeface="华文新魏" charset="0"/>
                <a:cs typeface="华文新魏" charset="0"/>
              </a:rPr>
              <a:t>VFS</a:t>
            </a:r>
            <a:r>
              <a:rPr lang="zh-CN" altLang="en-US"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与</a:t>
            </a:r>
            <a:r>
              <a:rPr lang="en-US" altLang="zh-CN" dirty="0">
                <a:latin typeface="华文新魏" charset="0"/>
                <a:ea typeface="华文新魏" charset="0"/>
                <a:cs typeface="华文新魏" charset="0"/>
              </a:rPr>
              <a:t>Ext2inode</a:t>
            </a:r>
            <a:r>
              <a:rPr lang="zh-CN" altLang="en-US" dirty="0">
                <a:latin typeface="华文新魏" charset="0"/>
                <a:ea typeface="华文新魏" charset="0"/>
                <a:cs typeface="华文新魏" charset="0"/>
              </a:rPr>
              <a:t>关系</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157</a:t>
            </a:fld>
            <a:endParaRPr lang="en-US" altLang="zh-CN" dirty="0"/>
          </a:p>
        </p:txBody>
      </p:sp>
    </p:spTree>
    <p:extLst>
      <p:ext uri="{BB962C8B-B14F-4D97-AF65-F5344CB8AC3E}">
        <p14:creationId xmlns:p14="http://schemas.microsoft.com/office/powerpoint/2010/main" val="137461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539552" y="1268909"/>
            <a:ext cx="8424936" cy="5328443"/>
          </a:xfrm>
        </p:spPr>
        <p:txBody>
          <a:bodyPr/>
          <a:lstStyle/>
          <a:p>
            <a:pPr marL="0" indent="0">
              <a:buNone/>
            </a:pPr>
            <a:r>
              <a:rPr lang="en-US" altLang="zh-CN" sz="1600" dirty="0" err="1">
                <a:solidFill>
                  <a:srgbClr val="008000"/>
                </a:solidFill>
                <a:latin typeface="华文新魏"/>
                <a:cs typeface="华文新魏"/>
              </a:rPr>
              <a:t>struct</a:t>
            </a:r>
            <a:r>
              <a:rPr lang="en-US" altLang="zh-CN" sz="1600" dirty="0">
                <a:solidFill>
                  <a:srgbClr val="008000"/>
                </a:solidFill>
                <a:latin typeface="华文新魏"/>
                <a:cs typeface="华文新魏"/>
              </a:rPr>
              <a:t> </a:t>
            </a:r>
            <a:r>
              <a:rPr lang="en-US" altLang="zh-CN" sz="1600" dirty="0">
                <a:solidFill>
                  <a:srgbClr val="0000FF"/>
                </a:solidFill>
                <a:latin typeface="华文新魏"/>
                <a:cs typeface="华文新魏"/>
              </a:rPr>
              <a:t>ext2_inode</a:t>
            </a:r>
            <a:r>
              <a:rPr lang="en-US" altLang="zh-CN" sz="1600" dirty="0">
                <a:solidFill>
                  <a:srgbClr val="008000"/>
                </a:solidFill>
                <a:latin typeface="华文新魏"/>
                <a:cs typeface="华文新魏"/>
              </a:rPr>
              <a:t> {</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--u16 </a:t>
            </a:r>
            <a:r>
              <a:rPr lang="en-US" altLang="zh-CN" sz="1600" dirty="0" err="1">
                <a:solidFill>
                  <a:srgbClr val="008000"/>
                </a:solidFill>
                <a:latin typeface="华文新魏"/>
                <a:cs typeface="华文新魏"/>
              </a:rPr>
              <a:t>i_mode</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文件访问权限</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--u16 </a:t>
            </a:r>
            <a:r>
              <a:rPr lang="en-US" altLang="zh-CN" sz="1600" dirty="0" err="1">
                <a:solidFill>
                  <a:srgbClr val="008000"/>
                </a:solidFill>
                <a:latin typeface="华文新魏"/>
                <a:cs typeface="华文新魏"/>
              </a:rPr>
              <a:t>i_uid,gid</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文件用户和组</a:t>
            </a:r>
            <a:r>
              <a:rPr lang="en-US" altLang="zh-CN" sz="1600" dirty="0">
                <a:solidFill>
                  <a:srgbClr val="008000"/>
                </a:solidFill>
                <a:latin typeface="华文新魏"/>
                <a:cs typeface="华文新魏"/>
              </a:rPr>
              <a:t>id</a:t>
            </a:r>
            <a:r>
              <a:rPr lang="zh-CN" altLang="zh-CN" sz="1600" dirty="0">
                <a:solidFill>
                  <a:srgbClr val="008000"/>
                </a:solidFill>
                <a:latin typeface="华文新魏"/>
                <a:cs typeface="华文新魏"/>
              </a:rPr>
              <a:t>的低</a:t>
            </a:r>
            <a:r>
              <a:rPr lang="en-US" altLang="zh-CN" sz="1600" dirty="0">
                <a:solidFill>
                  <a:srgbClr val="008000"/>
                </a:solidFill>
                <a:latin typeface="华文新魏"/>
                <a:cs typeface="华文新魏"/>
              </a:rPr>
              <a:t>16</a:t>
            </a:r>
            <a:r>
              <a:rPr lang="zh-CN" altLang="zh-CN" sz="1600" dirty="0">
                <a:solidFill>
                  <a:srgbClr val="008000"/>
                </a:solidFill>
                <a:latin typeface="华文新魏"/>
                <a:cs typeface="华文新魏"/>
              </a:rPr>
              <a:t>位</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i_atime</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i_ctime</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文件访问和建立时间</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--u32 </a:t>
            </a:r>
            <a:r>
              <a:rPr lang="en-US" altLang="zh-CN" sz="1600" dirty="0" err="1">
                <a:solidFill>
                  <a:srgbClr val="008000"/>
                </a:solidFill>
                <a:latin typeface="华文新魏"/>
                <a:cs typeface="华文新魏"/>
              </a:rPr>
              <a:t>i_mtime</a:t>
            </a:r>
            <a:r>
              <a:rPr lang="en-US" altLang="zh-CN" sz="1600" dirty="0">
                <a:solidFill>
                  <a:srgbClr val="008000"/>
                </a:solidFill>
                <a:latin typeface="华文新魏"/>
                <a:cs typeface="华文新魏"/>
              </a:rPr>
              <a:t>, </a:t>
            </a:r>
            <a:r>
              <a:rPr lang="en-US" altLang="zh-CN" sz="1600" dirty="0" err="1">
                <a:solidFill>
                  <a:srgbClr val="008000"/>
                </a:solidFill>
                <a:latin typeface="华文新魏"/>
                <a:cs typeface="华文新魏"/>
              </a:rPr>
              <a:t>i_dtime</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文件修改和删除时间</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i_size</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文件大小，字节计数</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--u16 </a:t>
            </a:r>
            <a:r>
              <a:rPr lang="en-US" altLang="zh-CN" sz="1600" dirty="0" err="1">
                <a:solidFill>
                  <a:srgbClr val="008000"/>
                </a:solidFill>
                <a:latin typeface="华文新魏"/>
                <a:cs typeface="华文新魏"/>
              </a:rPr>
              <a:t>i_links_count</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文件硬连结计数</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i_block_count</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文件数据块计数</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i_flags</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文件特征位</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i_block</a:t>
            </a:r>
            <a:r>
              <a:rPr lang="en-US" altLang="zh-CN" sz="1600" dirty="0">
                <a:solidFill>
                  <a:srgbClr val="008000"/>
                </a:solidFill>
                <a:latin typeface="华文新魏"/>
                <a:cs typeface="华文新魏"/>
              </a:rPr>
              <a:t>[EXT2_N_BLOCKS];          /*</a:t>
            </a:r>
            <a:r>
              <a:rPr lang="zh-CN" altLang="zh-CN" sz="1600" dirty="0">
                <a:solidFill>
                  <a:srgbClr val="008000"/>
                </a:solidFill>
                <a:latin typeface="华文新魏"/>
                <a:cs typeface="华文新魏"/>
              </a:rPr>
              <a:t>文件数据块指针数组</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i_file-acl</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a:t>
            </a:r>
            <a:r>
              <a:rPr lang="en-US" altLang="zh-CN" sz="1600" dirty="0" err="1">
                <a:solidFill>
                  <a:srgbClr val="008000"/>
                </a:solidFill>
                <a:latin typeface="华文新魏"/>
                <a:cs typeface="华文新魏"/>
              </a:rPr>
              <a:t>acl</a:t>
            </a:r>
            <a:r>
              <a:rPr lang="zh-CN" altLang="zh-CN" sz="1600" dirty="0">
                <a:solidFill>
                  <a:srgbClr val="008000"/>
                </a:solidFill>
                <a:latin typeface="华文新魏"/>
                <a:cs typeface="华文新魏"/>
              </a:rPr>
              <a:t>存取控制表</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i_dir_acl</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目录</a:t>
            </a:r>
            <a:r>
              <a:rPr lang="en-US" altLang="zh-CN" sz="1600" dirty="0" err="1">
                <a:solidFill>
                  <a:srgbClr val="008000"/>
                </a:solidFill>
                <a:latin typeface="华文新魏"/>
                <a:cs typeface="华文新魏"/>
              </a:rPr>
              <a:t>acl</a:t>
            </a:r>
            <a:r>
              <a:rPr lang="zh-CN" altLang="zh-CN" sz="1600" dirty="0">
                <a:solidFill>
                  <a:srgbClr val="008000"/>
                </a:solidFill>
                <a:latin typeface="华文新魏"/>
                <a:cs typeface="华文新魏"/>
              </a:rPr>
              <a:t>存取控制表</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i_faddr</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文件分段地址</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err="1">
                <a:solidFill>
                  <a:srgbClr val="008000"/>
                </a:solidFill>
                <a:latin typeface="华文新魏"/>
                <a:cs typeface="华文新魏"/>
              </a:rPr>
              <a:t>struct</a:t>
            </a:r>
            <a:r>
              <a:rPr lang="en-US" altLang="zh-CN" sz="1600" dirty="0">
                <a:solidFill>
                  <a:srgbClr val="008000"/>
                </a:solidFill>
                <a:latin typeface="华文新魏"/>
                <a:cs typeface="华文新魏"/>
              </a:rPr>
              <a:t> </a:t>
            </a:r>
            <a:r>
              <a:rPr lang="en-US" altLang="zh-CN" sz="1600" dirty="0">
                <a:solidFill>
                  <a:srgbClr val="0000FF"/>
                </a:solidFill>
                <a:latin typeface="华文新魏"/>
                <a:cs typeface="华文新魏"/>
              </a:rPr>
              <a:t>ext2_inode_info</a:t>
            </a:r>
            <a:r>
              <a:rPr lang="en-US" altLang="zh-CN" sz="1600" dirty="0">
                <a:solidFill>
                  <a:srgbClr val="008000"/>
                </a:solidFill>
                <a:latin typeface="华文新魏"/>
                <a:cs typeface="华文新魏"/>
              </a:rPr>
              <a:t> {</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i_data</a:t>
            </a:r>
            <a:r>
              <a:rPr lang="en-US" altLang="zh-CN" sz="1600" dirty="0">
                <a:solidFill>
                  <a:srgbClr val="008000"/>
                </a:solidFill>
                <a:latin typeface="华文新魏"/>
                <a:cs typeface="华文新魏"/>
              </a:rPr>
              <a:t>[15];                                      /*</a:t>
            </a:r>
            <a:r>
              <a:rPr lang="zh-CN" altLang="zh-CN" sz="1600" dirty="0">
                <a:solidFill>
                  <a:srgbClr val="008000"/>
                </a:solidFill>
                <a:latin typeface="华文新魏"/>
                <a:cs typeface="华文新魏"/>
              </a:rPr>
              <a:t>数据块地址索引表</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--u32 </a:t>
            </a:r>
            <a:r>
              <a:rPr lang="en-US" altLang="zh-CN" sz="1600" dirty="0" err="1">
                <a:solidFill>
                  <a:srgbClr val="008000"/>
                </a:solidFill>
                <a:latin typeface="华文新魏"/>
                <a:cs typeface="华文新魏"/>
              </a:rPr>
              <a:t>i_flags</a:t>
            </a:r>
            <a:r>
              <a:rPr lang="en-US" altLang="zh-CN" sz="1600" dirty="0">
                <a:solidFill>
                  <a:srgbClr val="008000"/>
                </a:solidFill>
                <a:latin typeface="华文新魏"/>
                <a:cs typeface="华文新魏"/>
              </a:rPr>
              <a:t>;                                          /*</a:t>
            </a:r>
            <a:r>
              <a:rPr lang="zh-CN" altLang="zh-CN" sz="1600" dirty="0">
                <a:solidFill>
                  <a:srgbClr val="008000"/>
                </a:solidFill>
                <a:latin typeface="华文新魏"/>
                <a:cs typeface="华文新魏"/>
              </a:rPr>
              <a:t>文件特征位</a:t>
            </a:r>
            <a:r>
              <a:rPr lang="en-US" altLang="zh-CN" sz="1600" dirty="0">
                <a:solidFill>
                  <a:srgbClr val="008000"/>
                </a:solidFill>
                <a:latin typeface="华文新魏"/>
                <a:cs typeface="华文新魏"/>
              </a:rPr>
              <a:t>*/</a:t>
            </a:r>
            <a:endParaRPr lang="zh-CN" altLang="zh-CN" sz="1600" dirty="0">
              <a:solidFill>
                <a:srgbClr val="008000"/>
              </a:solidFill>
              <a:latin typeface="华文新魏"/>
              <a:cs typeface="华文新魏"/>
            </a:endParaRPr>
          </a:p>
          <a:p>
            <a:pPr marL="0" indent="0">
              <a:buNone/>
            </a:pPr>
            <a:r>
              <a:rPr lang="en-US" altLang="zh-CN" sz="1600" dirty="0">
                <a:solidFill>
                  <a:srgbClr val="008000"/>
                </a:solidFill>
                <a:latin typeface="华文新魏"/>
                <a:cs typeface="华文新魏"/>
              </a:rPr>
              <a:t>          …</a:t>
            </a:r>
          </a:p>
          <a:p>
            <a:pPr marL="0" indent="0">
              <a:buNone/>
            </a:pPr>
            <a:r>
              <a:rPr lang="zh-CN" altLang="zh-CN" sz="1600" dirty="0">
                <a:solidFill>
                  <a:srgbClr val="008000"/>
                </a:solidFill>
                <a:latin typeface="华文新魏"/>
                <a:cs typeface="华文新魏"/>
              </a:rPr>
              <a:t>}</a:t>
            </a:r>
          </a:p>
        </p:txBody>
      </p:sp>
      <p:sp>
        <p:nvSpPr>
          <p:cNvPr id="3" name="标题 1"/>
          <p:cNvSpPr>
            <a:spLocks noGrp="1"/>
          </p:cNvSpPr>
          <p:nvPr>
            <p:ph type="title"/>
          </p:nvPr>
        </p:nvSpPr>
        <p:spPr>
          <a:xfrm>
            <a:off x="755576" y="404664"/>
            <a:ext cx="7357564" cy="576262"/>
          </a:xfrm>
        </p:spPr>
        <p:txBody>
          <a:bodyPr/>
          <a:lstStyle/>
          <a:p>
            <a:r>
              <a:rPr lang="en-US" altLang="zh-CN" dirty="0">
                <a:latin typeface="华文新魏" charset="0"/>
                <a:ea typeface="华文新魏" charset="0"/>
                <a:cs typeface="华文新魏" charset="0"/>
              </a:rPr>
              <a:t>ext2_inode</a:t>
            </a:r>
            <a:r>
              <a:rPr lang="zh-CN" altLang="en-US" dirty="0">
                <a:latin typeface="华文新魏" charset="0"/>
                <a:ea typeface="华文新魏" charset="0"/>
                <a:cs typeface="华文新魏" charset="0"/>
              </a:rPr>
              <a:t>及</a:t>
            </a:r>
            <a:r>
              <a:rPr lang="en-US" altLang="zh-CN" dirty="0">
                <a:latin typeface="华文新魏" charset="0"/>
                <a:ea typeface="华文新魏" charset="0"/>
                <a:cs typeface="华文新魏" charset="0"/>
              </a:rPr>
              <a:t>ext2_inode_info</a:t>
            </a:r>
            <a:r>
              <a:rPr lang="zh-CN" altLang="en-US" dirty="0">
                <a:latin typeface="华文新魏" charset="0"/>
                <a:ea typeface="华文新魏" charset="0"/>
                <a:cs typeface="华文新魏" charset="0"/>
              </a:rPr>
              <a:t>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158</a:t>
            </a:fld>
            <a:endParaRPr lang="en-US" altLang="zh-CN" dirty="0"/>
          </a:p>
        </p:txBody>
      </p:sp>
    </p:spTree>
    <p:extLst>
      <p:ext uri="{BB962C8B-B14F-4D97-AF65-F5344CB8AC3E}">
        <p14:creationId xmlns:p14="http://schemas.microsoft.com/office/powerpoint/2010/main" val="81767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4"/>
          <p:cNvGrpSpPr>
            <a:grpSpLocks/>
          </p:cNvGrpSpPr>
          <p:nvPr/>
        </p:nvGrpSpPr>
        <p:grpSpPr bwMode="auto">
          <a:xfrm>
            <a:off x="1810238" y="1628800"/>
            <a:ext cx="5570074" cy="4220674"/>
            <a:chOff x="2241" y="1420"/>
            <a:chExt cx="3186" cy="2199"/>
          </a:xfrm>
        </p:grpSpPr>
        <p:grpSp>
          <p:nvGrpSpPr>
            <p:cNvPr id="28677" name="Group 5"/>
            <p:cNvGrpSpPr>
              <a:grpSpLocks/>
            </p:cNvGrpSpPr>
            <p:nvPr/>
          </p:nvGrpSpPr>
          <p:grpSpPr bwMode="auto">
            <a:xfrm>
              <a:off x="2241" y="1420"/>
              <a:ext cx="3186" cy="2199"/>
              <a:chOff x="2241" y="1420"/>
              <a:chExt cx="3186" cy="2199"/>
            </a:xfrm>
          </p:grpSpPr>
          <p:sp>
            <p:nvSpPr>
              <p:cNvPr id="19462" name="Text Box 6"/>
              <p:cNvSpPr txBox="1">
                <a:spLocks noChangeArrowheads="1"/>
              </p:cNvSpPr>
              <p:nvPr/>
            </p:nvSpPr>
            <p:spPr bwMode="auto">
              <a:xfrm>
                <a:off x="4147" y="1706"/>
                <a:ext cx="1280" cy="300"/>
              </a:xfrm>
              <a:prstGeom prst="rect">
                <a:avLst/>
              </a:prstGeom>
              <a:no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dirty="0">
                    <a:solidFill>
                      <a:srgbClr val="FF0000"/>
                    </a:solidFill>
                    <a:latin typeface="Calibri" charset="0"/>
                  </a:rPr>
                  <a:t>ext2_ inode</a:t>
                </a:r>
                <a:endParaRPr lang="zh-CN" dirty="0">
                  <a:solidFill>
                    <a:srgbClr val="FF0000"/>
                  </a:solidFill>
                  <a:latin typeface="Calibri" charset="0"/>
                </a:endParaRPr>
              </a:p>
            </p:txBody>
          </p:sp>
          <p:grpSp>
            <p:nvGrpSpPr>
              <p:cNvPr id="28681" name="Group 7"/>
              <p:cNvGrpSpPr>
                <a:grpSpLocks/>
              </p:cNvGrpSpPr>
              <p:nvPr/>
            </p:nvGrpSpPr>
            <p:grpSpPr bwMode="auto">
              <a:xfrm>
                <a:off x="2241" y="1420"/>
                <a:ext cx="3143" cy="2199"/>
                <a:chOff x="2241" y="1420"/>
                <a:chExt cx="3143" cy="2199"/>
              </a:xfrm>
            </p:grpSpPr>
            <p:sp>
              <p:nvSpPr>
                <p:cNvPr id="28682" name="Text Box 8"/>
                <p:cNvSpPr txBox="1">
                  <a:spLocks noChangeArrowheads="1"/>
                </p:cNvSpPr>
                <p:nvPr/>
              </p:nvSpPr>
              <p:spPr bwMode="auto">
                <a:xfrm>
                  <a:off x="2241" y="2606"/>
                  <a:ext cx="1277" cy="22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en-US" altLang="zh-CN" dirty="0">
                      <a:solidFill>
                        <a:srgbClr val="0000FF"/>
                      </a:solidFill>
                      <a:latin typeface="Calibri" charset="0"/>
                    </a:rPr>
                    <a:t>Ext2_inode_info</a:t>
                  </a:r>
                  <a:endParaRPr lang="zh-CN" dirty="0">
                    <a:solidFill>
                      <a:srgbClr val="0000FF"/>
                    </a:solidFill>
                    <a:latin typeface="Calibri" charset="0"/>
                  </a:endParaRPr>
                </a:p>
              </p:txBody>
            </p:sp>
            <p:sp>
              <p:nvSpPr>
                <p:cNvPr id="19465" name="Text Box 9"/>
                <p:cNvSpPr txBox="1">
                  <a:spLocks noChangeArrowheads="1"/>
                </p:cNvSpPr>
                <p:nvPr/>
              </p:nvSpPr>
              <p:spPr bwMode="auto">
                <a:xfrm>
                  <a:off x="2280" y="1420"/>
                  <a:ext cx="1246" cy="248"/>
                </a:xfrm>
                <a:prstGeom prst="rect">
                  <a:avLst/>
                </a:prstGeom>
                <a:no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dirty="0">
                      <a:solidFill>
                        <a:srgbClr val="0000FF"/>
                      </a:solidFill>
                      <a:latin typeface="Calibri" charset="0"/>
                    </a:rPr>
                    <a:t>VFS inode</a:t>
                  </a:r>
                  <a:endParaRPr lang="zh-CN" dirty="0">
                    <a:solidFill>
                      <a:srgbClr val="0000FF"/>
                    </a:solidFill>
                    <a:latin typeface="Calibri" charset="0"/>
                  </a:endParaRPr>
                </a:p>
              </p:txBody>
            </p:sp>
            <p:sp>
              <p:nvSpPr>
                <p:cNvPr id="19466" name="Text Box 10"/>
                <p:cNvSpPr txBox="1">
                  <a:spLocks noChangeArrowheads="1"/>
                </p:cNvSpPr>
                <p:nvPr/>
              </p:nvSpPr>
              <p:spPr bwMode="auto">
                <a:xfrm>
                  <a:off x="2291" y="1665"/>
                  <a:ext cx="1165" cy="741"/>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660066"/>
                      </a:solidFill>
                      <a:latin typeface="华文新魏" charset="0"/>
                      <a:ea typeface="华文新魏" charset="0"/>
                      <a:cs typeface="华文新魏" charset="0"/>
                    </a:rPr>
                    <a:t>文件系统共性部分</a:t>
                  </a:r>
                  <a:endParaRPr lang="zh-CN" sz="2200" dirty="0">
                    <a:solidFill>
                      <a:srgbClr val="660066"/>
                    </a:solidFill>
                  </a:endParaRPr>
                </a:p>
              </p:txBody>
            </p:sp>
            <p:sp>
              <p:nvSpPr>
                <p:cNvPr id="28685" name="Text Box 12"/>
                <p:cNvSpPr txBox="1">
                  <a:spLocks noChangeArrowheads="1"/>
                </p:cNvSpPr>
                <p:nvPr/>
              </p:nvSpPr>
              <p:spPr bwMode="auto">
                <a:xfrm>
                  <a:off x="2267" y="2880"/>
                  <a:ext cx="1189" cy="739"/>
                </a:xfrm>
                <a:prstGeom prst="rect">
                  <a:avLst/>
                </a:prstGeom>
                <a:solidFill>
                  <a:srgbClr val="FFFEC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dirty="0">
                      <a:solidFill>
                        <a:srgbClr val="660066"/>
                      </a:solidFill>
                      <a:latin typeface="华文新魏" charset="0"/>
                      <a:ea typeface="华文新魏" charset="0"/>
                      <a:cs typeface="华文新魏" charset="0"/>
                    </a:rPr>
                    <a:t>Ext2</a:t>
                  </a:r>
                  <a:r>
                    <a:rPr lang="zh-CN" altLang="en-US" sz="2200" dirty="0">
                      <a:solidFill>
                        <a:srgbClr val="660066"/>
                      </a:solidFill>
                      <a:latin typeface="华文新魏" charset="0"/>
                      <a:ea typeface="华文新魏" charset="0"/>
                      <a:cs typeface="华文新魏" charset="0"/>
                    </a:rPr>
                    <a:t>特有部分</a:t>
                  </a:r>
                  <a:endParaRPr lang="zh-CN" sz="2200" dirty="0">
                    <a:solidFill>
                      <a:srgbClr val="660066"/>
                    </a:solidFill>
                    <a:latin typeface="Calibri" charset="0"/>
                  </a:endParaRPr>
                </a:p>
              </p:txBody>
            </p:sp>
            <p:cxnSp>
              <p:nvCxnSpPr>
                <p:cNvPr id="28686" name="AutoShape 13"/>
                <p:cNvCxnSpPr>
                  <a:cxnSpLocks noChangeShapeType="1"/>
                </p:cNvCxnSpPr>
                <p:nvPr/>
              </p:nvCxnSpPr>
              <p:spPr bwMode="auto">
                <a:xfrm>
                  <a:off x="4147" y="2755"/>
                  <a:ext cx="1237" cy="0"/>
                </a:xfrm>
                <a:prstGeom prst="straightConnector1">
                  <a:avLst/>
                </a:prstGeom>
                <a:noFill/>
                <a:ln w="12700">
                  <a:solidFill>
                    <a:srgbClr val="000000"/>
                  </a:solidFill>
                  <a:prstDash val="dash"/>
                  <a:round/>
                  <a:headEnd/>
                  <a:tailEnd/>
                </a:ln>
                <a:extLst>
                  <a:ext uri="{909E8E84-426E-40dd-AFC4-6F175D3DCCD1}">
                    <a14:hiddenFill xmlns:a14="http://schemas.microsoft.com/office/drawing/2010/main" xmlns="">
                      <a:noFill/>
                    </a14:hiddenFill>
                  </a:ext>
                </a:extLst>
              </p:spPr>
            </p:cxnSp>
            <p:sp>
              <p:nvSpPr>
                <p:cNvPr id="18" name="Text Box 10"/>
                <p:cNvSpPr txBox="1">
                  <a:spLocks noChangeArrowheads="1"/>
                </p:cNvSpPr>
                <p:nvPr/>
              </p:nvSpPr>
              <p:spPr bwMode="auto">
                <a:xfrm>
                  <a:off x="4165" y="1997"/>
                  <a:ext cx="1165" cy="741"/>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660066"/>
                      </a:solidFill>
                      <a:latin typeface="华文新魏" charset="0"/>
                      <a:ea typeface="华文新魏" charset="0"/>
                      <a:cs typeface="华文新魏" charset="0"/>
                    </a:rPr>
                    <a:t>文件系统共性部分</a:t>
                  </a:r>
                  <a:endParaRPr lang="zh-CN" sz="2200" dirty="0">
                    <a:solidFill>
                      <a:srgbClr val="660066"/>
                    </a:solidFill>
                  </a:endParaRPr>
                </a:p>
              </p:txBody>
            </p:sp>
            <p:sp>
              <p:nvSpPr>
                <p:cNvPr id="28688" name="Text Box 12"/>
                <p:cNvSpPr txBox="1">
                  <a:spLocks noChangeArrowheads="1"/>
                </p:cNvSpPr>
                <p:nvPr/>
              </p:nvSpPr>
              <p:spPr bwMode="auto">
                <a:xfrm>
                  <a:off x="4164" y="2736"/>
                  <a:ext cx="1166" cy="739"/>
                </a:xfrm>
                <a:prstGeom prst="rect">
                  <a:avLst/>
                </a:prstGeom>
                <a:solidFill>
                  <a:srgbClr val="FFFEC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dirty="0">
                      <a:solidFill>
                        <a:srgbClr val="660066"/>
                      </a:solidFill>
                      <a:latin typeface="华文新魏" charset="0"/>
                      <a:ea typeface="华文新魏" charset="0"/>
                      <a:cs typeface="华文新魏" charset="0"/>
                    </a:rPr>
                    <a:t>Ext2</a:t>
                  </a:r>
                  <a:r>
                    <a:rPr lang="zh-CN" altLang="en-US" sz="2200" dirty="0">
                      <a:solidFill>
                        <a:srgbClr val="660066"/>
                      </a:solidFill>
                      <a:latin typeface="华文新魏" charset="0"/>
                      <a:ea typeface="华文新魏" charset="0"/>
                      <a:cs typeface="华文新魏" charset="0"/>
                    </a:rPr>
                    <a:t>特有部分</a:t>
                  </a:r>
                  <a:endParaRPr lang="zh-CN" sz="2200" dirty="0">
                    <a:solidFill>
                      <a:srgbClr val="660066"/>
                    </a:solidFill>
                    <a:latin typeface="Calibri" charset="0"/>
                  </a:endParaRPr>
                </a:p>
              </p:txBody>
            </p:sp>
          </p:grpSp>
        </p:grpSp>
        <p:cxnSp>
          <p:nvCxnSpPr>
            <p:cNvPr id="28678" name="AutoShape 14"/>
            <p:cNvCxnSpPr>
              <a:cxnSpLocks noChangeShapeType="1"/>
            </p:cNvCxnSpPr>
            <p:nvPr/>
          </p:nvCxnSpPr>
          <p:spPr bwMode="auto">
            <a:xfrm flipH="1" flipV="1">
              <a:off x="3456" y="1953"/>
              <a:ext cx="691" cy="45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8679" name="AutoShape 15"/>
            <p:cNvCxnSpPr>
              <a:cxnSpLocks noChangeShapeType="1"/>
            </p:cNvCxnSpPr>
            <p:nvPr/>
          </p:nvCxnSpPr>
          <p:spPr bwMode="auto">
            <a:xfrm flipH="1">
              <a:off x="3456" y="3005"/>
              <a:ext cx="691" cy="35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ext2_inode</a:t>
            </a:r>
            <a:r>
              <a:rPr lang="zh-CN" altLang="en-US" dirty="0">
                <a:latin typeface="华文新魏" charset="0"/>
                <a:ea typeface="华文新魏" charset="0"/>
                <a:cs typeface="华文新魏" charset="0"/>
              </a:rPr>
              <a:t>读入内存信息划分</a:t>
            </a:r>
            <a:endParaRPr kumimoji="1" lang="zh-CN" altLang="en-US" dirty="0"/>
          </a:p>
        </p:txBody>
      </p:sp>
    </p:spTree>
    <p:extLst>
      <p:ext uri="{BB962C8B-B14F-4D97-AF65-F5344CB8AC3E}">
        <p14:creationId xmlns:p14="http://schemas.microsoft.com/office/powerpoint/2010/main" val="72481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文件系统的信息空间</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由一系列逻辑块组成</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每个逻辑块通常为</a:t>
            </a:r>
            <a:r>
              <a:rPr lang="en-US" altLang="zh-CN" dirty="0">
                <a:solidFill>
                  <a:srgbClr val="0000FF"/>
                </a:solidFill>
                <a:latin typeface="华文新魏" charset="0"/>
                <a:ea typeface="华文新魏" charset="0"/>
                <a:cs typeface="华文新魏" charset="0"/>
              </a:rPr>
              <a:t>512B</a:t>
            </a:r>
            <a:r>
              <a:rPr lang="zh-CN" altLang="en-US" dirty="0">
                <a:latin typeface="华文新魏" charset="0"/>
                <a:ea typeface="华文新魏" charset="0"/>
                <a:cs typeface="华文新魏" charset="0"/>
              </a:rPr>
              <a:t>的整数倍</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不同文件系统的逻辑块大小可以不同，在生成时指定</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逻辑块用于存放文件数据、文件目录或文件相关管理信息</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8356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Ext2</a:t>
            </a:r>
            <a:r>
              <a:rPr lang="zh-CN" altLang="en-US" dirty="0">
                <a:latin typeface="华文新魏" charset="0"/>
                <a:ea typeface="华文新魏" charset="0"/>
                <a:cs typeface="华文新魏" charset="0"/>
              </a:rPr>
              <a:t>目录项</a:t>
            </a:r>
            <a:r>
              <a:rPr lang="en-US" altLang="zh-CN" dirty="0">
                <a:latin typeface="华文新魏" charset="0"/>
                <a:ea typeface="华文新魏" charset="0"/>
                <a:cs typeface="华文新魏" charset="0"/>
              </a:rPr>
              <a:t>ext2_dir_entry_2</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p:txBody>
      </p:sp>
      <p:sp>
        <p:nvSpPr>
          <p:cNvPr id="19" name="内容占位符 2"/>
          <p:cNvSpPr>
            <a:spLocks noGrp="1"/>
          </p:cNvSpPr>
          <p:nvPr>
            <p:ph idx="1"/>
          </p:nvPr>
        </p:nvSpPr>
        <p:spPr>
          <a:xfrm>
            <a:off x="179512" y="1340768"/>
            <a:ext cx="8856984" cy="4968552"/>
          </a:xfrm>
        </p:spPr>
        <p:txBody>
          <a:bodyPr/>
          <a:lstStyle/>
          <a:p>
            <a:r>
              <a:rPr lang="zh-CN" altLang="zh-CN" dirty="0">
                <a:latin typeface="华文新魏"/>
                <a:cs typeface="华文新魏"/>
              </a:rPr>
              <a:t>在内存中由</a:t>
            </a:r>
            <a:r>
              <a:rPr lang="en-US" altLang="zh-CN" dirty="0" err="1">
                <a:latin typeface="华文新魏"/>
                <a:cs typeface="华文新魏"/>
              </a:rPr>
              <a:t>struct</a:t>
            </a:r>
            <a:r>
              <a:rPr lang="en-US" altLang="zh-CN" dirty="0">
                <a:latin typeface="华文新魏"/>
                <a:cs typeface="华文新魏"/>
              </a:rPr>
              <a:t> </a:t>
            </a:r>
            <a:r>
              <a:rPr lang="en-US" altLang="zh-CN" dirty="0" err="1">
                <a:latin typeface="华文新魏"/>
                <a:cs typeface="华文新魏"/>
              </a:rPr>
              <a:t>dentry</a:t>
            </a:r>
            <a:r>
              <a:rPr lang="zh-CN" altLang="zh-CN" dirty="0">
                <a:latin typeface="华文新魏"/>
                <a:cs typeface="华文新魏"/>
              </a:rPr>
              <a:t>结构描述</a:t>
            </a:r>
            <a:endParaRPr lang="en-US" altLang="zh-CN" dirty="0">
              <a:latin typeface="华文新魏"/>
              <a:cs typeface="华文新魏"/>
            </a:endParaRPr>
          </a:p>
          <a:p>
            <a:pPr marL="449262" lvl="1" indent="0">
              <a:buNone/>
            </a:pPr>
            <a:r>
              <a:rPr lang="en-US" altLang="zh-CN" sz="2000" dirty="0" err="1">
                <a:solidFill>
                  <a:srgbClr val="008000"/>
                </a:solidFill>
              </a:rPr>
              <a:t>struct</a:t>
            </a:r>
            <a:r>
              <a:rPr lang="en-US" altLang="zh-CN" sz="2000" dirty="0">
                <a:solidFill>
                  <a:srgbClr val="008000"/>
                </a:solidFill>
              </a:rPr>
              <a:t> </a:t>
            </a:r>
            <a:r>
              <a:rPr lang="en-US" altLang="zh-CN" sz="2000" dirty="0" err="1">
                <a:solidFill>
                  <a:srgbClr val="008000"/>
                </a:solidFill>
              </a:rPr>
              <a:t>dentry</a:t>
            </a:r>
            <a:r>
              <a:rPr lang="en-US" altLang="zh-CN" sz="2000" dirty="0">
                <a:solidFill>
                  <a:srgbClr val="008000"/>
                </a:solidFill>
              </a:rPr>
              <a:t> {</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int</a:t>
            </a:r>
            <a:r>
              <a:rPr lang="en-US" altLang="zh-CN" sz="2000" dirty="0">
                <a:solidFill>
                  <a:srgbClr val="008000"/>
                </a:solidFill>
              </a:rPr>
              <a:t> </a:t>
            </a:r>
            <a:r>
              <a:rPr lang="en-US" altLang="zh-CN" sz="2000" dirty="0" err="1">
                <a:solidFill>
                  <a:srgbClr val="008000"/>
                </a:solidFill>
              </a:rPr>
              <a:t>d_count</a:t>
            </a:r>
            <a:r>
              <a:rPr lang="en-US" altLang="zh-CN" sz="2000" dirty="0">
                <a:solidFill>
                  <a:srgbClr val="008000"/>
                </a:solidFill>
              </a:rPr>
              <a:t>; </a:t>
            </a:r>
            <a:r>
              <a:rPr lang="zh-CN" altLang="en-US" sz="2000" dirty="0">
                <a:solidFill>
                  <a:srgbClr val="008000"/>
                </a:solidFill>
              </a:rPr>
              <a:t> </a:t>
            </a:r>
            <a:r>
              <a:rPr lang="en-US" altLang="zh-CN" sz="2000" dirty="0">
                <a:solidFill>
                  <a:srgbClr val="008000"/>
                </a:solidFill>
              </a:rPr>
              <a:t>/*</a:t>
            </a:r>
            <a:r>
              <a:rPr lang="en-US" altLang="zh-CN" sz="2000" dirty="0" err="1">
                <a:solidFill>
                  <a:srgbClr val="008000"/>
                </a:solidFill>
              </a:rPr>
              <a:t>dentry</a:t>
            </a:r>
            <a:r>
              <a:rPr lang="zh-CN" altLang="zh-CN" sz="2000" dirty="0">
                <a:solidFill>
                  <a:srgbClr val="008000"/>
                </a:solidFill>
              </a:rPr>
              <a:t>引用计数</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a:t>
            </a:r>
            <a:r>
              <a:rPr lang="en-US" altLang="zh-CN" sz="2000" dirty="0" err="1">
                <a:solidFill>
                  <a:srgbClr val="008000"/>
                </a:solidFill>
              </a:rPr>
              <a:t>int</a:t>
            </a:r>
            <a:r>
              <a:rPr lang="en-US" altLang="zh-CN" sz="2000" dirty="0">
                <a:solidFill>
                  <a:srgbClr val="008000"/>
                </a:solidFill>
              </a:rPr>
              <a:t> </a:t>
            </a:r>
            <a:r>
              <a:rPr lang="en-US" altLang="zh-CN" sz="2000" dirty="0" err="1">
                <a:solidFill>
                  <a:srgbClr val="008000"/>
                </a:solidFill>
              </a:rPr>
              <a:t>d_flags</a:t>
            </a:r>
            <a:r>
              <a:rPr lang="en-US" altLang="zh-CN" sz="2000" dirty="0">
                <a:solidFill>
                  <a:srgbClr val="008000"/>
                </a:solidFill>
              </a:rPr>
              <a:t>; /*</a:t>
            </a:r>
            <a:r>
              <a:rPr lang="en-US" altLang="zh-CN" sz="2000" dirty="0" err="1">
                <a:solidFill>
                  <a:srgbClr val="008000"/>
                </a:solidFill>
              </a:rPr>
              <a:t>dentry</a:t>
            </a:r>
            <a:r>
              <a:rPr lang="zh-CN" altLang="zh-CN" sz="2000" dirty="0">
                <a:solidFill>
                  <a:srgbClr val="008000"/>
                </a:solidFill>
              </a:rPr>
              <a:t>标志位</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FF0000"/>
                </a:solidFill>
              </a:rPr>
              <a:t>struct</a:t>
            </a:r>
            <a:r>
              <a:rPr lang="en-US" altLang="zh-CN" sz="2000" dirty="0">
                <a:solidFill>
                  <a:srgbClr val="FF0000"/>
                </a:solidFill>
              </a:rPr>
              <a:t> </a:t>
            </a:r>
            <a:r>
              <a:rPr lang="en-US" altLang="zh-CN" sz="2000" dirty="0" err="1">
                <a:solidFill>
                  <a:srgbClr val="FF0000"/>
                </a:solidFill>
              </a:rPr>
              <a:t>inode</a:t>
            </a:r>
            <a:r>
              <a:rPr lang="en-US" altLang="zh-CN" sz="2000" dirty="0">
                <a:solidFill>
                  <a:srgbClr val="FF0000"/>
                </a:solidFill>
              </a:rPr>
              <a:t> *</a:t>
            </a:r>
            <a:r>
              <a:rPr lang="en-US" altLang="zh-CN" sz="2000" dirty="0" err="1">
                <a:solidFill>
                  <a:srgbClr val="FF0000"/>
                </a:solidFill>
              </a:rPr>
              <a:t>d_inode</a:t>
            </a:r>
            <a:r>
              <a:rPr lang="en-US" altLang="zh-CN" sz="2000" dirty="0">
                <a:solidFill>
                  <a:srgbClr val="FF0000"/>
                </a:solidFill>
              </a:rPr>
              <a:t>; /*</a:t>
            </a:r>
            <a:r>
              <a:rPr lang="en-US" altLang="zh-CN" sz="2000" dirty="0" err="1">
                <a:solidFill>
                  <a:srgbClr val="FF0000"/>
                </a:solidFill>
              </a:rPr>
              <a:t>dentry</a:t>
            </a:r>
            <a:r>
              <a:rPr lang="zh-CN" altLang="zh-CN" sz="2000" dirty="0">
                <a:solidFill>
                  <a:srgbClr val="FF0000"/>
                </a:solidFill>
              </a:rPr>
              <a:t>连结的</a:t>
            </a:r>
            <a:r>
              <a:rPr lang="en-US" altLang="zh-CN" sz="2000" dirty="0" err="1">
                <a:solidFill>
                  <a:srgbClr val="FF0000"/>
                </a:solidFill>
              </a:rPr>
              <a:t>inode</a:t>
            </a:r>
            <a:r>
              <a:rPr lang="en-US" altLang="zh-CN" sz="2000" dirty="0">
                <a:solidFill>
                  <a:srgbClr val="FF0000"/>
                </a:solidFill>
              </a:rPr>
              <a:t>*/</a:t>
            </a:r>
            <a:endParaRPr lang="zh-CN" altLang="zh-CN" sz="2000" dirty="0">
              <a:solidFill>
                <a:srgbClr val="FF0000"/>
              </a:solidFill>
            </a:endParaRPr>
          </a:p>
          <a:p>
            <a:pPr marL="449262" lvl="1" indent="0">
              <a:buNone/>
            </a:pPr>
            <a:r>
              <a:rPr lang="en-US" altLang="zh-CN" sz="2000" dirty="0">
                <a:solidFill>
                  <a:srgbClr val="008000"/>
                </a:solidFill>
              </a:rPr>
              <a:t>   </a:t>
            </a:r>
            <a:r>
              <a:rPr lang="en-US" altLang="zh-CN" sz="2000" dirty="0" err="1">
                <a:solidFill>
                  <a:srgbClr val="008000"/>
                </a:solidFill>
              </a:rPr>
              <a:t>struct</a:t>
            </a:r>
            <a:r>
              <a:rPr lang="en-US" altLang="zh-CN" sz="2000" dirty="0">
                <a:solidFill>
                  <a:srgbClr val="008000"/>
                </a:solidFill>
              </a:rPr>
              <a:t> </a:t>
            </a:r>
            <a:r>
              <a:rPr lang="en-US" altLang="zh-CN" sz="2000" dirty="0" err="1">
                <a:solidFill>
                  <a:srgbClr val="008000"/>
                </a:solidFill>
              </a:rPr>
              <a:t>dentry</a:t>
            </a:r>
            <a:r>
              <a:rPr lang="en-US" altLang="zh-CN" sz="2000" dirty="0">
                <a:solidFill>
                  <a:srgbClr val="008000"/>
                </a:solidFill>
              </a:rPr>
              <a:t> *</a:t>
            </a:r>
            <a:r>
              <a:rPr lang="en-US" altLang="zh-CN" sz="2000" dirty="0" err="1">
                <a:solidFill>
                  <a:srgbClr val="008000"/>
                </a:solidFill>
              </a:rPr>
              <a:t>d_parent</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child; /* </a:t>
            </a:r>
            <a:r>
              <a:rPr lang="en-US" altLang="zh-CN" sz="2000" dirty="0" err="1">
                <a:solidFill>
                  <a:srgbClr val="008000"/>
                </a:solidFill>
              </a:rPr>
              <a:t>dentry</a:t>
            </a:r>
            <a:r>
              <a:rPr lang="zh-CN" altLang="zh-CN" sz="2000" dirty="0">
                <a:solidFill>
                  <a:srgbClr val="008000"/>
                </a:solidFill>
              </a:rPr>
              <a:t>的父目录、子目录</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struct</a:t>
            </a:r>
            <a:r>
              <a:rPr lang="en-US" altLang="zh-CN" sz="2000" dirty="0">
                <a:solidFill>
                  <a:srgbClr val="008000"/>
                </a:solidFill>
              </a:rPr>
              <a:t> </a:t>
            </a:r>
            <a:r>
              <a:rPr lang="en-US" altLang="zh-CN" sz="2000" dirty="0" err="1">
                <a:solidFill>
                  <a:srgbClr val="008000"/>
                </a:solidFill>
              </a:rPr>
              <a:t>list_head</a:t>
            </a:r>
            <a:r>
              <a:rPr lang="en-US" altLang="zh-CN" sz="2000" dirty="0">
                <a:solidFill>
                  <a:srgbClr val="008000"/>
                </a:solidFill>
              </a:rPr>
              <a:t> </a:t>
            </a:r>
            <a:r>
              <a:rPr lang="en-US" altLang="zh-CN" sz="2000" dirty="0" err="1">
                <a:solidFill>
                  <a:srgbClr val="008000"/>
                </a:solidFill>
              </a:rPr>
              <a:t>d_hash</a:t>
            </a:r>
            <a:r>
              <a:rPr lang="en-US" altLang="zh-CN" sz="2000" dirty="0">
                <a:solidFill>
                  <a:srgbClr val="008000"/>
                </a:solidFill>
              </a:rPr>
              <a:t>; /*</a:t>
            </a:r>
            <a:r>
              <a:rPr lang="en-US" altLang="zh-CN" sz="2000" dirty="0" err="1">
                <a:solidFill>
                  <a:srgbClr val="008000"/>
                </a:solidFill>
              </a:rPr>
              <a:t>dentry</a:t>
            </a:r>
            <a:r>
              <a:rPr lang="zh-CN" altLang="zh-CN" sz="2000" dirty="0">
                <a:solidFill>
                  <a:srgbClr val="008000"/>
                </a:solidFill>
              </a:rPr>
              <a:t>哈希链</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00FF"/>
                </a:solidFill>
              </a:rPr>
              <a:t>struct</a:t>
            </a:r>
            <a:r>
              <a:rPr lang="en-US" altLang="zh-CN" sz="2000" dirty="0">
                <a:solidFill>
                  <a:srgbClr val="0000FF"/>
                </a:solidFill>
              </a:rPr>
              <a:t> </a:t>
            </a:r>
            <a:r>
              <a:rPr lang="en-US" altLang="zh-CN" sz="2000" dirty="0" err="1">
                <a:solidFill>
                  <a:srgbClr val="0000FF"/>
                </a:solidFill>
              </a:rPr>
              <a:t>list_head</a:t>
            </a:r>
            <a:r>
              <a:rPr lang="en-US" altLang="zh-CN" sz="2000" dirty="0">
                <a:solidFill>
                  <a:srgbClr val="0000FF"/>
                </a:solidFill>
              </a:rPr>
              <a:t> </a:t>
            </a:r>
            <a:r>
              <a:rPr lang="en-US" altLang="zh-CN" sz="2000" dirty="0" err="1">
                <a:solidFill>
                  <a:srgbClr val="0000FF"/>
                </a:solidFill>
              </a:rPr>
              <a:t>d_alias</a:t>
            </a:r>
            <a:r>
              <a:rPr lang="en-US" altLang="zh-CN" sz="2000" dirty="0">
                <a:solidFill>
                  <a:srgbClr val="0000FF"/>
                </a:solidFill>
              </a:rPr>
              <a:t>; /*</a:t>
            </a:r>
            <a:r>
              <a:rPr lang="zh-CN" altLang="zh-CN" sz="2000" dirty="0">
                <a:solidFill>
                  <a:srgbClr val="0000FF"/>
                </a:solidFill>
              </a:rPr>
              <a:t>对应</a:t>
            </a:r>
            <a:r>
              <a:rPr lang="en-US" altLang="zh-CN" sz="2000" dirty="0" err="1">
                <a:solidFill>
                  <a:srgbClr val="0000FF"/>
                </a:solidFill>
              </a:rPr>
              <a:t>inode</a:t>
            </a:r>
            <a:r>
              <a:rPr lang="zh-CN" altLang="zh-CN" sz="2000" dirty="0">
                <a:solidFill>
                  <a:srgbClr val="0000FF"/>
                </a:solidFill>
              </a:rPr>
              <a:t>别名列表</a:t>
            </a:r>
            <a:r>
              <a:rPr lang="en-US" altLang="zh-CN" sz="2000" dirty="0">
                <a:solidFill>
                  <a:srgbClr val="0000FF"/>
                </a:solidFill>
              </a:rPr>
              <a:t>*/</a:t>
            </a:r>
            <a:endParaRPr lang="zh-CN" altLang="zh-CN" sz="2000" dirty="0">
              <a:solidFill>
                <a:srgbClr val="0000FF"/>
              </a:solidFill>
            </a:endParaRPr>
          </a:p>
          <a:p>
            <a:pPr marL="449262" lvl="1" indent="0">
              <a:buNone/>
            </a:pPr>
            <a:r>
              <a:rPr lang="en-US" altLang="zh-CN" sz="2000" dirty="0">
                <a:solidFill>
                  <a:srgbClr val="008000"/>
                </a:solidFill>
              </a:rPr>
              <a:t>   </a:t>
            </a:r>
            <a:r>
              <a:rPr lang="en-US" altLang="zh-CN" sz="2000" dirty="0" err="1">
                <a:solidFill>
                  <a:srgbClr val="008000"/>
                </a:solidFill>
              </a:rPr>
              <a:t>struct</a:t>
            </a:r>
            <a:r>
              <a:rPr lang="en-US" altLang="zh-CN" sz="2000" dirty="0">
                <a:solidFill>
                  <a:srgbClr val="008000"/>
                </a:solidFill>
              </a:rPr>
              <a:t> </a:t>
            </a:r>
            <a:r>
              <a:rPr lang="en-US" altLang="zh-CN" sz="2000" dirty="0" err="1">
                <a:solidFill>
                  <a:srgbClr val="008000"/>
                </a:solidFill>
              </a:rPr>
              <a:t>dentry_operation</a:t>
            </a:r>
            <a:r>
              <a:rPr lang="en-US" altLang="zh-CN" sz="2000" dirty="0">
                <a:solidFill>
                  <a:srgbClr val="008000"/>
                </a:solidFill>
              </a:rPr>
              <a:t>; *</a:t>
            </a:r>
            <a:r>
              <a:rPr lang="en-US" altLang="zh-CN" sz="2000" dirty="0" err="1">
                <a:solidFill>
                  <a:srgbClr val="008000"/>
                </a:solidFill>
              </a:rPr>
              <a:t>d_op</a:t>
            </a:r>
            <a:r>
              <a:rPr lang="en-US" altLang="zh-CN" sz="2000" dirty="0">
                <a:solidFill>
                  <a:srgbClr val="008000"/>
                </a:solidFill>
              </a:rPr>
              <a:t>; /*</a:t>
            </a:r>
            <a:r>
              <a:rPr lang="en-US" altLang="zh-CN" sz="2000" dirty="0" err="1">
                <a:solidFill>
                  <a:srgbClr val="008000"/>
                </a:solidFill>
              </a:rPr>
              <a:t>dentry</a:t>
            </a:r>
            <a:r>
              <a:rPr lang="zh-CN" altLang="zh-CN" sz="2000" dirty="0">
                <a:solidFill>
                  <a:srgbClr val="008000"/>
                </a:solidFill>
              </a:rPr>
              <a:t>操作集</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struct</a:t>
            </a:r>
            <a:r>
              <a:rPr lang="en-US" altLang="zh-CN" sz="2000" dirty="0">
                <a:solidFill>
                  <a:srgbClr val="008000"/>
                </a:solidFill>
              </a:rPr>
              <a:t> </a:t>
            </a:r>
            <a:r>
              <a:rPr lang="en-US" altLang="zh-CN" sz="2000" dirty="0" err="1">
                <a:solidFill>
                  <a:srgbClr val="008000"/>
                </a:solidFill>
              </a:rPr>
              <a:t>super_block</a:t>
            </a:r>
            <a:r>
              <a:rPr lang="en-US" altLang="zh-CN" sz="2000" dirty="0">
                <a:solidFill>
                  <a:srgbClr val="008000"/>
                </a:solidFill>
              </a:rPr>
              <a:t> *</a:t>
            </a:r>
            <a:r>
              <a:rPr lang="en-US" altLang="zh-CN" sz="2000" dirty="0" err="1">
                <a:solidFill>
                  <a:srgbClr val="008000"/>
                </a:solidFill>
              </a:rPr>
              <a:t>d_sb</a:t>
            </a:r>
            <a:r>
              <a:rPr lang="en-US" altLang="zh-CN" sz="2000" dirty="0">
                <a:solidFill>
                  <a:srgbClr val="008000"/>
                </a:solidFill>
              </a:rPr>
              <a:t>; /*</a:t>
            </a:r>
            <a:r>
              <a:rPr lang="en-US" altLang="zh-CN" sz="2000" dirty="0" err="1">
                <a:solidFill>
                  <a:srgbClr val="008000"/>
                </a:solidFill>
              </a:rPr>
              <a:t>dentry</a:t>
            </a:r>
            <a:r>
              <a:rPr lang="zh-CN" altLang="zh-CN" sz="2000" dirty="0">
                <a:solidFill>
                  <a:srgbClr val="008000"/>
                </a:solidFill>
              </a:rPr>
              <a:t>的根目录</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long </a:t>
            </a:r>
            <a:r>
              <a:rPr lang="en-US" altLang="zh-CN" sz="2000" dirty="0" err="1">
                <a:solidFill>
                  <a:srgbClr val="008000"/>
                </a:solidFill>
              </a:rPr>
              <a:t>d_reftime</a:t>
            </a:r>
            <a:r>
              <a:rPr lang="en-US" altLang="zh-CN" sz="2000" dirty="0">
                <a:solidFill>
                  <a:srgbClr val="008000"/>
                </a:solidFill>
              </a:rPr>
              <a:t>; /*</a:t>
            </a:r>
            <a:r>
              <a:rPr lang="zh-CN" altLang="zh-CN" sz="2000" dirty="0">
                <a:solidFill>
                  <a:srgbClr val="008000"/>
                </a:solidFill>
              </a:rPr>
              <a:t>访问的最后时间</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char </a:t>
            </a:r>
            <a:r>
              <a:rPr lang="en-US" altLang="zh-CN" sz="2000" dirty="0" err="1">
                <a:solidFill>
                  <a:srgbClr val="008000"/>
                </a:solidFill>
              </a:rPr>
              <a:t>d_iname</a:t>
            </a:r>
            <a:r>
              <a:rPr lang="en-US" altLang="zh-CN" sz="2000" dirty="0">
                <a:solidFill>
                  <a:srgbClr val="008000"/>
                </a:solidFill>
              </a:rPr>
              <a:t>[DNAME_INLINE_LEN];/*</a:t>
            </a:r>
            <a:r>
              <a:rPr lang="zh-CN" altLang="zh-CN" sz="2000" dirty="0">
                <a:solidFill>
                  <a:srgbClr val="008000"/>
                </a:solidFill>
              </a:rPr>
              <a:t>短文件名</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endParaRPr lang="zh-CN" altLang="zh-CN" sz="2000" dirty="0">
              <a:solidFill>
                <a:srgbClr val="008000"/>
              </a:solidFill>
            </a:endParaRPr>
          </a:p>
          <a:p>
            <a:pPr marL="449262" lvl="1" indent="0">
              <a:buNone/>
            </a:pPr>
            <a:r>
              <a:rPr lang="en-US" altLang="zh-CN" sz="2000" dirty="0">
                <a:solidFill>
                  <a:srgbClr val="008000"/>
                </a:solidFill>
              </a:rPr>
              <a:t>};  </a:t>
            </a:r>
            <a:endParaRPr lang="zh-CN" altLang="zh-CN" sz="2000" dirty="0">
              <a:solidFill>
                <a:srgbClr val="008000"/>
              </a:solidFill>
            </a:endParaRPr>
          </a:p>
          <a:p>
            <a:pPr marL="449262" lvl="1" indent="0">
              <a:buNone/>
            </a:pPr>
            <a:r>
              <a:rPr lang="zh-CN" altLang="zh-CN" sz="2000" dirty="0">
                <a:solidFill>
                  <a:srgbClr val="008000"/>
                </a:solidFill>
              </a:rPr>
              <a:t> </a:t>
            </a:r>
            <a:endParaRPr kumimoji="1" lang="zh-CN" altLang="en-US" sz="2000" dirty="0">
              <a:solidFill>
                <a:srgbClr val="008000"/>
              </a:solidFill>
            </a:endParaRPr>
          </a:p>
        </p:txBody>
      </p:sp>
    </p:spTree>
    <p:extLst>
      <p:ext uri="{BB962C8B-B14F-4D97-AF65-F5344CB8AC3E}">
        <p14:creationId xmlns:p14="http://schemas.microsoft.com/office/powerpoint/2010/main" val="242512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161</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Ext2</a:t>
            </a:r>
            <a:r>
              <a:rPr lang="en-US" altLang="en-US" dirty="0">
                <a:latin typeface="华文新魏" charset="0"/>
                <a:ea typeface="华文新魏" charset="0"/>
                <a:cs typeface="华文新魏" charset="0"/>
              </a:rPr>
              <a:t>文件系统</a:t>
            </a:r>
            <a:r>
              <a:rPr lang="zh-CN" altLang="en-US" dirty="0">
                <a:latin typeface="华文新魏" charset="0"/>
                <a:ea typeface="华文新魏" charset="0"/>
                <a:cs typeface="华文新魏" charset="0"/>
              </a:rPr>
              <a:t>说明</a:t>
            </a:r>
          </a:p>
        </p:txBody>
      </p:sp>
      <p:sp>
        <p:nvSpPr>
          <p:cNvPr id="19" name="内容占位符 2"/>
          <p:cNvSpPr>
            <a:spLocks noGrp="1"/>
          </p:cNvSpPr>
          <p:nvPr>
            <p:ph idx="1"/>
          </p:nvPr>
        </p:nvSpPr>
        <p:spPr>
          <a:xfrm>
            <a:off x="179512" y="1340768"/>
            <a:ext cx="8856984" cy="4968552"/>
          </a:xfrm>
        </p:spPr>
        <p:txBody>
          <a:bodyPr/>
          <a:lstStyle/>
          <a:p>
            <a:r>
              <a:rPr lang="en-US" altLang="zh-CN" dirty="0">
                <a:latin typeface="华文新魏"/>
                <a:cs typeface="华文新魏"/>
              </a:rPr>
              <a:t>Ext2</a:t>
            </a:r>
            <a:r>
              <a:rPr lang="zh-CN" altLang="en-US" dirty="0">
                <a:latin typeface="华文新魏"/>
                <a:cs typeface="华文新魏"/>
              </a:rPr>
              <a:t>文件系统创建流程</a:t>
            </a:r>
            <a:endParaRPr lang="en-US" altLang="zh-CN" dirty="0">
              <a:latin typeface="华文新魏"/>
              <a:cs typeface="华文新魏"/>
            </a:endParaRPr>
          </a:p>
          <a:p>
            <a:pPr lvl="1"/>
            <a:r>
              <a:rPr lang="zh-CN" altLang="zh-CN" dirty="0"/>
              <a:t>初始化超级块和块组描述符</a:t>
            </a:r>
            <a:endParaRPr lang="en-US" altLang="zh-CN" dirty="0"/>
          </a:p>
          <a:p>
            <a:pPr lvl="1"/>
            <a:r>
              <a:rPr lang="zh-CN" altLang="zh-CN" dirty="0"/>
              <a:t>检查坏块并创建坏块列表</a:t>
            </a:r>
            <a:endParaRPr lang="en-US" altLang="zh-CN" dirty="0"/>
          </a:p>
          <a:p>
            <a:pPr lvl="1"/>
            <a:r>
              <a:rPr lang="zh-CN" altLang="zh-CN" dirty="0"/>
              <a:t>初始化块组位图</a:t>
            </a:r>
            <a:endParaRPr lang="en-US" altLang="zh-CN" dirty="0"/>
          </a:p>
          <a:p>
            <a:pPr lvl="1"/>
            <a:r>
              <a:rPr lang="zh-CN" altLang="zh-CN" dirty="0"/>
              <a:t>初始化块组中的</a:t>
            </a:r>
            <a:r>
              <a:rPr lang="en-US" altLang="zh-CN" dirty="0" err="1"/>
              <a:t>inode</a:t>
            </a:r>
            <a:r>
              <a:rPr lang="zh-CN" altLang="zh-CN" dirty="0"/>
              <a:t>表</a:t>
            </a:r>
            <a:endParaRPr lang="en-US" altLang="zh-CN" dirty="0"/>
          </a:p>
          <a:p>
            <a:pPr lvl="1"/>
            <a:r>
              <a:rPr lang="zh-CN" altLang="zh-CN" dirty="0"/>
              <a:t>创建根目录和更新位图信息</a:t>
            </a:r>
          </a:p>
          <a:p>
            <a:r>
              <a:rPr lang="zh-CN" altLang="en-US" dirty="0">
                <a:latin typeface="华文新魏"/>
                <a:cs typeface="华文新魏"/>
              </a:rPr>
              <a:t>说明</a:t>
            </a:r>
            <a:endParaRPr lang="en-US" altLang="zh-CN" dirty="0">
              <a:latin typeface="华文新魏"/>
              <a:cs typeface="华文新魏"/>
            </a:endParaRPr>
          </a:p>
          <a:p>
            <a:pPr lvl="1"/>
            <a:r>
              <a:rPr lang="en-US" altLang="zh-CN" dirty="0" err="1">
                <a:solidFill>
                  <a:srgbClr val="0000FF"/>
                </a:solidFill>
              </a:rPr>
              <a:t>dentry</a:t>
            </a:r>
            <a:r>
              <a:rPr lang="zh-CN" altLang="zh-CN" dirty="0">
                <a:solidFill>
                  <a:srgbClr val="0000FF"/>
                </a:solidFill>
              </a:rPr>
              <a:t>和</a:t>
            </a:r>
            <a:r>
              <a:rPr lang="en-US" altLang="zh-CN" dirty="0" err="1">
                <a:solidFill>
                  <a:srgbClr val="0000FF"/>
                </a:solidFill>
              </a:rPr>
              <a:t>inone</a:t>
            </a:r>
            <a:r>
              <a:rPr lang="zh-CN" altLang="zh-CN" dirty="0">
                <a:solidFill>
                  <a:srgbClr val="0000FF"/>
                </a:solidFill>
              </a:rPr>
              <a:t>是</a:t>
            </a:r>
            <a:r>
              <a:rPr lang="en-US" altLang="zh-CN" dirty="0">
                <a:solidFill>
                  <a:srgbClr val="0000FF"/>
                </a:solidFill>
              </a:rPr>
              <a:t>VFS</a:t>
            </a:r>
            <a:r>
              <a:rPr lang="zh-CN" altLang="zh-CN" dirty="0">
                <a:solidFill>
                  <a:srgbClr val="0000FF"/>
                </a:solidFill>
              </a:rPr>
              <a:t>层的数据结构</a:t>
            </a:r>
            <a:r>
              <a:rPr lang="zh-CN" altLang="zh-CN" dirty="0"/>
              <a:t>，它针对各种具体文件系统作了抽象</a:t>
            </a:r>
            <a:endParaRPr lang="en-US" altLang="zh-CN" dirty="0"/>
          </a:p>
          <a:p>
            <a:pPr lvl="1"/>
            <a:r>
              <a:rPr lang="zh-CN" altLang="zh-CN" dirty="0"/>
              <a:t>而</a:t>
            </a:r>
            <a:r>
              <a:rPr lang="en-US" altLang="zh-CN" dirty="0"/>
              <a:t>ext2_dir_entry_2</a:t>
            </a:r>
            <a:r>
              <a:rPr lang="zh-CN" altLang="zh-CN" dirty="0"/>
              <a:t>和</a:t>
            </a:r>
            <a:r>
              <a:rPr lang="en-US" altLang="zh-CN" dirty="0"/>
              <a:t>ext2_inode</a:t>
            </a:r>
            <a:r>
              <a:rPr lang="zh-CN" altLang="zh-CN" dirty="0"/>
              <a:t>是具体文件系统</a:t>
            </a:r>
            <a:r>
              <a:rPr lang="en-US" altLang="zh-CN" dirty="0"/>
              <a:t>ext2</a:t>
            </a:r>
            <a:r>
              <a:rPr lang="zh-CN" altLang="zh-CN" dirty="0"/>
              <a:t>中的专用数据结构</a:t>
            </a:r>
            <a:endParaRPr lang="en-US" altLang="zh-CN" dirty="0"/>
          </a:p>
          <a:p>
            <a:pPr lvl="1"/>
            <a:r>
              <a:rPr lang="zh-CN" altLang="en-US" dirty="0"/>
              <a:t>因此，</a:t>
            </a:r>
            <a:r>
              <a:rPr lang="zh-CN" altLang="zh-CN" dirty="0"/>
              <a:t>两者有很大差别 </a:t>
            </a:r>
            <a:r>
              <a:rPr lang="zh-CN" altLang="zh-CN" sz="1600" dirty="0">
                <a:solidFill>
                  <a:srgbClr val="008000"/>
                </a:solidFill>
              </a:rPr>
              <a:t> </a:t>
            </a:r>
            <a:endParaRPr kumimoji="1" lang="zh-CN" altLang="en-US" sz="1600" dirty="0">
              <a:solidFill>
                <a:srgbClr val="008000"/>
              </a:solidFill>
            </a:endParaRPr>
          </a:p>
        </p:txBody>
      </p:sp>
    </p:spTree>
    <p:extLst>
      <p:ext uri="{BB962C8B-B14F-4D97-AF65-F5344CB8AC3E}">
        <p14:creationId xmlns:p14="http://schemas.microsoft.com/office/powerpoint/2010/main" val="225017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162</a:t>
            </a:fld>
            <a:endParaRPr lang="en-US" altLang="zh-CN" dirty="0"/>
          </a:p>
        </p:txBody>
      </p:sp>
      <p:sp>
        <p:nvSpPr>
          <p:cNvPr id="2" name="标题 1"/>
          <p:cNvSpPr>
            <a:spLocks noGrp="1"/>
          </p:cNvSpPr>
          <p:nvPr>
            <p:ph type="title"/>
          </p:nvPr>
        </p:nvSpPr>
        <p:spPr/>
        <p:txBody>
          <a:bodyPr/>
          <a:lstStyle/>
          <a:p>
            <a:br>
              <a:rPr lang="en-US" altLang="zh-CN" dirty="0">
                <a:latin typeface="华文新魏" charset="0"/>
                <a:ea typeface="华文新魏" charset="0"/>
                <a:cs typeface="华文新魏" charset="0"/>
              </a:rPr>
            </a:br>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数据块分配策略</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r>
              <a:rPr kumimoji="1" lang="zh-CN" altLang="zh-CN" dirty="0">
                <a:latin typeface="华文新魏"/>
                <a:cs typeface="华文新魏"/>
              </a:rPr>
              <a:t>碎片合并程序</a:t>
            </a:r>
            <a:r>
              <a:rPr kumimoji="1" lang="en-US" altLang="zh-CN" dirty="0">
                <a:solidFill>
                  <a:srgbClr val="FF0000"/>
                </a:solidFill>
                <a:latin typeface="华文新魏"/>
                <a:cs typeface="华文新魏"/>
              </a:rPr>
              <a:t>defrag</a:t>
            </a:r>
            <a:r>
              <a:rPr kumimoji="1" lang="zh-CN" altLang="zh-CN" dirty="0">
                <a:latin typeface="华文新魏"/>
                <a:cs typeface="华文新魏"/>
              </a:rPr>
              <a:t>（</a:t>
            </a:r>
            <a:r>
              <a:rPr kumimoji="1" lang="en-US" altLang="zh-CN" dirty="0">
                <a:latin typeface="华文新魏"/>
                <a:cs typeface="华文新魏"/>
              </a:rPr>
              <a:t>defrag mentation program</a:t>
            </a:r>
            <a:r>
              <a:rPr kumimoji="1" lang="zh-CN" altLang="zh-CN" dirty="0">
                <a:latin typeface="华文新魏"/>
                <a:cs typeface="华文新魏"/>
              </a:rPr>
              <a:t>）</a:t>
            </a:r>
            <a:endParaRPr kumimoji="1" lang="en-US" altLang="zh-CN" dirty="0">
              <a:latin typeface="华文新魏"/>
              <a:cs typeface="华文新魏"/>
            </a:endParaRPr>
          </a:p>
          <a:p>
            <a:pPr lvl="1"/>
            <a:r>
              <a:rPr kumimoji="1" lang="zh-CN" altLang="en-US" dirty="0">
                <a:solidFill>
                  <a:srgbClr val="0000FF"/>
                </a:solidFill>
              </a:rPr>
              <a:t>原地先查找策略</a:t>
            </a:r>
            <a:endParaRPr kumimoji="1" lang="en-US" altLang="zh-CN" dirty="0">
              <a:solidFill>
                <a:srgbClr val="0000FF"/>
              </a:solidFill>
            </a:endParaRPr>
          </a:p>
          <a:p>
            <a:pPr lvl="2"/>
            <a:r>
              <a:rPr kumimoji="1" lang="zh-CN" altLang="en-US" dirty="0">
                <a:latin typeface="华文新魏"/>
                <a:ea typeface="华文新魏"/>
                <a:cs typeface="华文新魏"/>
              </a:rPr>
              <a:t>为文件分配数据块时，</a:t>
            </a:r>
            <a:r>
              <a:rPr kumimoji="1" lang="zh-CN" altLang="en-US" dirty="0">
                <a:solidFill>
                  <a:srgbClr val="FF0000"/>
                </a:solidFill>
                <a:latin typeface="华文新魏"/>
                <a:ea typeface="华文新魏"/>
                <a:cs typeface="华文新魏"/>
              </a:rPr>
              <a:t>尽量在文件原有数据块附近查找</a:t>
            </a:r>
            <a:endParaRPr kumimoji="1" lang="en-US" altLang="zh-CN" dirty="0">
              <a:solidFill>
                <a:srgbClr val="FF0000"/>
              </a:solidFill>
              <a:latin typeface="华文新魏"/>
              <a:ea typeface="华文新魏"/>
              <a:cs typeface="华文新魏"/>
            </a:endParaRPr>
          </a:p>
          <a:p>
            <a:pPr lvl="2"/>
            <a:r>
              <a:rPr kumimoji="1" lang="zh-CN" altLang="en-US" dirty="0">
                <a:latin typeface="华文新魏"/>
                <a:ea typeface="华文新魏"/>
                <a:cs typeface="华文新魏"/>
              </a:rPr>
              <a:t>先试探</a:t>
            </a:r>
            <a:r>
              <a:rPr kumimoji="1" lang="zh-CN" altLang="en-US" dirty="0">
                <a:solidFill>
                  <a:srgbClr val="FF0000"/>
                </a:solidFill>
                <a:latin typeface="华文新魏"/>
                <a:ea typeface="华文新魏"/>
                <a:cs typeface="华文新魏"/>
              </a:rPr>
              <a:t>紧跟文件末尾的数据块</a:t>
            </a:r>
            <a:r>
              <a:rPr kumimoji="1" lang="zh-CN" altLang="en-US" dirty="0">
                <a:latin typeface="华文新魏"/>
                <a:ea typeface="华文新魏"/>
                <a:cs typeface="华文新魏"/>
              </a:rPr>
              <a:t>，然后试探</a:t>
            </a:r>
            <a:r>
              <a:rPr kumimoji="1" lang="zh-CN" altLang="en-US" dirty="0">
                <a:solidFill>
                  <a:srgbClr val="FF0000"/>
                </a:solidFill>
                <a:latin typeface="华文新魏"/>
                <a:ea typeface="华文新魏"/>
                <a:cs typeface="华文新魏"/>
              </a:rPr>
              <a:t>位于同一个块组相邻的</a:t>
            </a:r>
            <a:r>
              <a:rPr kumimoji="1" lang="en-US" altLang="zh-CN" dirty="0">
                <a:solidFill>
                  <a:srgbClr val="FF0000"/>
                </a:solidFill>
                <a:latin typeface="华文新魏"/>
                <a:ea typeface="华文新魏"/>
                <a:cs typeface="华文新魏"/>
              </a:rPr>
              <a:t>64</a:t>
            </a:r>
            <a:r>
              <a:rPr kumimoji="1" lang="zh-CN" altLang="en-US" dirty="0">
                <a:solidFill>
                  <a:srgbClr val="FF0000"/>
                </a:solidFill>
                <a:latin typeface="华文新魏"/>
                <a:ea typeface="华文新魏"/>
                <a:cs typeface="华文新魏"/>
              </a:rPr>
              <a:t>个数据块</a:t>
            </a:r>
            <a:r>
              <a:rPr kumimoji="1" lang="zh-CN" altLang="zh-CN" dirty="0">
                <a:latin typeface="华文新魏"/>
                <a:ea typeface="华文新魏"/>
                <a:cs typeface="华文新魏"/>
              </a:rPr>
              <a:t>，</a:t>
            </a:r>
            <a:r>
              <a:rPr kumimoji="1" lang="zh-CN" altLang="en-US" dirty="0">
                <a:latin typeface="华文新魏"/>
                <a:ea typeface="华文新魏"/>
                <a:cs typeface="华文新魏"/>
              </a:rPr>
              <a:t>接着在</a:t>
            </a:r>
            <a:r>
              <a:rPr kumimoji="1" lang="zh-CN" altLang="en-US" dirty="0">
                <a:solidFill>
                  <a:srgbClr val="FF0000"/>
                </a:solidFill>
                <a:latin typeface="华文新魏"/>
                <a:ea typeface="华文新魏"/>
                <a:cs typeface="华文新魏"/>
              </a:rPr>
              <a:t>同一个块组中寻找其他空闲数据块</a:t>
            </a:r>
            <a:endParaRPr kumimoji="1" lang="en-US" altLang="zh-CN" dirty="0">
              <a:solidFill>
                <a:srgbClr val="FF0000"/>
              </a:solidFill>
              <a:latin typeface="华文新魏"/>
              <a:ea typeface="华文新魏"/>
              <a:cs typeface="华文新魏"/>
            </a:endParaRPr>
          </a:p>
          <a:p>
            <a:pPr lvl="2"/>
            <a:r>
              <a:rPr kumimoji="1" lang="zh-CN" altLang="en-US" dirty="0">
                <a:latin typeface="华文新魏"/>
                <a:ea typeface="华文新魏"/>
                <a:cs typeface="华文新魏"/>
              </a:rPr>
              <a:t>实在不得己才搜索其他块组，且首先考虑</a:t>
            </a:r>
            <a:r>
              <a:rPr kumimoji="1" lang="en-US" altLang="zh-CN" dirty="0">
                <a:latin typeface="华文新魏"/>
                <a:ea typeface="华文新魏"/>
                <a:cs typeface="华文新魏"/>
              </a:rPr>
              <a:t>8</a:t>
            </a:r>
            <a:r>
              <a:rPr kumimoji="1" lang="zh-CN" altLang="en-US" dirty="0">
                <a:latin typeface="华文新魏"/>
                <a:ea typeface="华文新魏"/>
                <a:cs typeface="华文新魏"/>
              </a:rPr>
              <a:t>个一簇的连续的块</a:t>
            </a:r>
            <a:endParaRPr lang="en-US" altLang="zh-CN" dirty="0">
              <a:latin typeface="华文新魏"/>
              <a:ea typeface="华文新魏"/>
              <a:cs typeface="华文新魏"/>
            </a:endParaRPr>
          </a:p>
          <a:p>
            <a:pPr lvl="1" eaLnBrk="1" hangingPunct="1"/>
            <a:r>
              <a:rPr lang="zh-CN" altLang="en-US" dirty="0">
                <a:solidFill>
                  <a:srgbClr val="0000FF"/>
                </a:solidFill>
              </a:rPr>
              <a:t>预分配策略</a:t>
            </a:r>
            <a:endParaRPr lang="en-US" altLang="zh-CN" dirty="0">
              <a:solidFill>
                <a:srgbClr val="0000FF"/>
              </a:solidFill>
            </a:endParaRPr>
          </a:p>
          <a:p>
            <a:pPr lvl="2" eaLnBrk="1" hangingPunct="1"/>
            <a:r>
              <a:rPr lang="zh-CN" altLang="zh-CN" dirty="0">
                <a:latin typeface="华文新魏"/>
                <a:ea typeface="华文新魏"/>
                <a:cs typeface="华文新魏"/>
              </a:rPr>
              <a:t>如果</a:t>
            </a:r>
            <a:r>
              <a:rPr lang="en-US" altLang="zh-CN" dirty="0">
                <a:latin typeface="华文新魏"/>
                <a:ea typeface="华文新魏"/>
                <a:cs typeface="华文新魏"/>
              </a:rPr>
              <a:t>Ext2</a:t>
            </a:r>
            <a:r>
              <a:rPr lang="zh-CN" altLang="en-US" dirty="0">
                <a:solidFill>
                  <a:srgbClr val="FF0000"/>
                </a:solidFill>
                <a:latin typeface="华文新魏"/>
                <a:ea typeface="华文新魏"/>
                <a:cs typeface="华文新魏"/>
              </a:rPr>
              <a:t>引入预分配机制</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就从预分配的数据块取一块</a:t>
            </a:r>
            <a:r>
              <a:rPr lang="zh-CN" altLang="en-US" dirty="0">
                <a:latin typeface="华文新魏"/>
                <a:ea typeface="华文新魏"/>
                <a:cs typeface="华文新魏"/>
              </a:rPr>
              <a:t>来用，紧跟该块后的若干个数据块空闲的话</a:t>
            </a:r>
            <a:r>
              <a:rPr lang="zh-CN" altLang="en-US" dirty="0">
                <a:solidFill>
                  <a:srgbClr val="FF0000"/>
                </a:solidFill>
                <a:latin typeface="华文新魏"/>
                <a:ea typeface="华文新魏"/>
                <a:cs typeface="华文新魏"/>
              </a:rPr>
              <a:t>也被保留</a:t>
            </a:r>
            <a:r>
              <a:rPr lang="zh-CN" altLang="en-US" dirty="0">
                <a:latin typeface="华文新魏"/>
                <a:ea typeface="华文新魏"/>
                <a:cs typeface="华文新魏"/>
              </a:rPr>
              <a:t>，保证尽可能多的数据块被集中成一簇</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当文件</a:t>
            </a:r>
            <a:r>
              <a:rPr lang="zh-CN" altLang="zh-CN" dirty="0">
                <a:solidFill>
                  <a:srgbClr val="0000FF"/>
                </a:solidFill>
                <a:latin typeface="华文新魏"/>
                <a:ea typeface="华文新魏"/>
                <a:cs typeface="华文新魏"/>
              </a:rPr>
              <a:t>关闭时</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仍保留的数据块予以释放</a:t>
            </a:r>
            <a:r>
              <a:rPr lang="zh-CN" altLang="zh-CN" dirty="0">
                <a:latin typeface="华文新魏"/>
                <a:ea typeface="华文新魏"/>
                <a:cs typeface="华文新魏"/>
              </a:rPr>
              <a:t>，这样保证尽可能多的数据块集中成一簇</a:t>
            </a:r>
            <a:endParaRPr lang="en-US" altLang="zh-CN" dirty="0">
              <a:latin typeface="华文新魏"/>
              <a:ea typeface="华文新魏"/>
              <a:cs typeface="华文新魏"/>
            </a:endParaRPr>
          </a:p>
          <a:p>
            <a:pPr lvl="2" eaLnBrk="1" hangingPunct="1"/>
            <a:r>
              <a:rPr lang="en-US" altLang="zh-CN" dirty="0">
                <a:latin typeface="华文新魏"/>
                <a:ea typeface="华文新魏"/>
                <a:cs typeface="华文新魏"/>
              </a:rPr>
              <a:t>Ext2</a:t>
            </a:r>
            <a:r>
              <a:rPr lang="zh-CN" altLang="zh-CN" dirty="0">
                <a:latin typeface="华文新魏"/>
                <a:ea typeface="华文新魏"/>
                <a:cs typeface="华文新魏"/>
              </a:rPr>
              <a:t>的</a:t>
            </a:r>
            <a:r>
              <a:rPr lang="en-US" altLang="zh-CN" dirty="0" err="1">
                <a:latin typeface="华文新魏"/>
                <a:ea typeface="华文新魏"/>
                <a:cs typeface="华文新魏"/>
              </a:rPr>
              <a:t>inode</a:t>
            </a:r>
            <a:r>
              <a:rPr lang="zh-CN" altLang="zh-CN" dirty="0">
                <a:latin typeface="华文新魏"/>
                <a:ea typeface="华文新魏"/>
                <a:cs typeface="华文新魏"/>
              </a:rPr>
              <a:t>数据结构</a:t>
            </a:r>
            <a:r>
              <a:rPr lang="en-US" altLang="zh-CN" dirty="0">
                <a:latin typeface="华文新魏"/>
                <a:ea typeface="华文新魏"/>
                <a:cs typeface="华文新魏"/>
              </a:rPr>
              <a:t>ext2_inode_info</a:t>
            </a:r>
            <a:r>
              <a:rPr lang="zh-CN" altLang="en-US" dirty="0">
                <a:latin typeface="华文新魏"/>
                <a:ea typeface="华文新魏"/>
                <a:cs typeface="华文新魏"/>
              </a:rPr>
              <a:t>中包含属性</a:t>
            </a:r>
            <a:r>
              <a:rPr lang="en-US" altLang="zh-CN" dirty="0" err="1">
                <a:solidFill>
                  <a:srgbClr val="0000FF"/>
                </a:solidFill>
                <a:latin typeface="华文新魏"/>
                <a:ea typeface="华文新魏"/>
                <a:cs typeface="华文新魏"/>
              </a:rPr>
              <a:t>prealloc_block</a:t>
            </a:r>
            <a:r>
              <a:rPr lang="zh-CN" altLang="en-US" dirty="0">
                <a:latin typeface="华文新魏"/>
                <a:ea typeface="华文新魏"/>
                <a:cs typeface="华文新魏"/>
              </a:rPr>
              <a:t>和</a:t>
            </a:r>
            <a:r>
              <a:rPr lang="en-US" altLang="zh-CN" dirty="0" err="1">
                <a:solidFill>
                  <a:srgbClr val="0000FF"/>
                </a:solidFill>
                <a:latin typeface="华文新魏"/>
                <a:ea typeface="华文新魏"/>
                <a:cs typeface="华文新魏"/>
              </a:rPr>
              <a:t>prealloc_count</a:t>
            </a:r>
            <a:endParaRPr lang="en-US" altLang="zh-CN" dirty="0">
              <a:solidFill>
                <a:srgbClr val="0000FF"/>
              </a:solidFill>
              <a:latin typeface="华文新魏"/>
              <a:ea typeface="华文新魏"/>
              <a:cs typeface="华文新魏"/>
            </a:endParaRPr>
          </a:p>
          <a:p>
            <a:pPr lvl="3" eaLnBrk="1" hangingPunct="1"/>
            <a:r>
              <a:rPr lang="zh-CN" altLang="en-US" dirty="0">
                <a:latin typeface="华文新魏"/>
                <a:ea typeface="华文新魏"/>
                <a:cs typeface="华文新魏"/>
              </a:rPr>
              <a:t>前者指向可预分配数据块链表中</a:t>
            </a:r>
            <a:r>
              <a:rPr lang="zh-CN" altLang="en-US" dirty="0">
                <a:solidFill>
                  <a:srgbClr val="0000FF"/>
                </a:solidFill>
                <a:latin typeface="华文新魏"/>
                <a:ea typeface="华文新魏"/>
                <a:cs typeface="华文新魏"/>
              </a:rPr>
              <a:t>第一块</a:t>
            </a:r>
            <a:r>
              <a:rPr lang="zh-CN" altLang="en-US" dirty="0">
                <a:latin typeface="华文新魏"/>
                <a:ea typeface="华文新魏"/>
                <a:cs typeface="华文新魏"/>
              </a:rPr>
              <a:t>的位置，后者表示可预分配数据块的</a:t>
            </a:r>
            <a:r>
              <a:rPr lang="zh-CN" altLang="en-US" dirty="0">
                <a:solidFill>
                  <a:srgbClr val="0000FF"/>
                </a:solidFill>
                <a:latin typeface="华文新魏"/>
                <a:ea typeface="华文新魏"/>
                <a:cs typeface="华文新魏"/>
              </a:rPr>
              <a:t>总数</a:t>
            </a:r>
          </a:p>
          <a:p>
            <a:pPr lvl="1"/>
            <a:endParaRPr lang="zh-CN" altLang="en-US" dirty="0">
              <a:solidFill>
                <a:srgbClr val="FF0000"/>
              </a:solidFill>
            </a:endParaRPr>
          </a:p>
          <a:p>
            <a:pPr eaLnBrk="1" hangingPunct="1">
              <a:buFontTx/>
              <a:buNone/>
            </a:pPr>
            <a:r>
              <a:rPr lang="zh-CN" altLang="en-US" dirty="0">
                <a:latin typeface="华文新魏"/>
                <a:cs typeface="华文新魏"/>
              </a:rPr>
              <a:t> </a:t>
            </a:r>
          </a:p>
          <a:p>
            <a:endParaRPr kumimoji="1" lang="zh-CN" altLang="en-US" dirty="0">
              <a:latin typeface="华文新魏"/>
              <a:cs typeface="华文新魏"/>
            </a:endParaRPr>
          </a:p>
        </p:txBody>
      </p:sp>
    </p:spTree>
    <p:extLst>
      <p:ext uri="{BB962C8B-B14F-4D97-AF65-F5344CB8AC3E}">
        <p14:creationId xmlns:p14="http://schemas.microsoft.com/office/powerpoint/2010/main" val="333515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163</a:t>
            </a:fld>
            <a:endParaRPr lang="en-US" altLang="zh-CN" dirty="0"/>
          </a:p>
        </p:txBody>
      </p:sp>
      <p:sp>
        <p:nvSpPr>
          <p:cNvPr id="2" name="标题 1"/>
          <p:cNvSpPr>
            <a:spLocks noGrp="1"/>
          </p:cNvSpPr>
          <p:nvPr>
            <p:ph type="title"/>
          </p:nvPr>
        </p:nvSpPr>
        <p:spPr/>
        <p:txBody>
          <a:bodyPr/>
          <a:lstStyle/>
          <a:p>
            <a:r>
              <a:rPr kumimoji="1" lang="en-US" altLang="zh-CN" dirty="0"/>
              <a:t>Linux  </a:t>
            </a:r>
            <a:r>
              <a:rPr kumimoji="1" lang="en-US" altLang="zh-CN" dirty="0" err="1"/>
              <a:t>proc</a:t>
            </a:r>
            <a:r>
              <a:rPr kumimoji="1" lang="zh-CN" altLang="zh-CN" dirty="0"/>
              <a:t>文件系统 </a:t>
            </a:r>
            <a:endParaRPr kumimoji="1" lang="zh-CN" altLang="en-US" dirty="0"/>
          </a:p>
        </p:txBody>
      </p:sp>
      <p:sp>
        <p:nvSpPr>
          <p:cNvPr id="3" name="内容占位符 2"/>
          <p:cNvSpPr>
            <a:spLocks noGrp="1"/>
          </p:cNvSpPr>
          <p:nvPr>
            <p:ph idx="1"/>
          </p:nvPr>
        </p:nvSpPr>
        <p:spPr/>
        <p:txBody>
          <a:bodyPr/>
          <a:lstStyle/>
          <a:p>
            <a:r>
              <a:rPr lang="en-US" altLang="zh-CN" dirty="0">
                <a:latin typeface="华文新魏"/>
                <a:cs typeface="华文新魏"/>
              </a:rPr>
              <a:t>Linux</a:t>
            </a:r>
            <a:r>
              <a:rPr lang="zh-CN" altLang="zh-CN" dirty="0">
                <a:latin typeface="华文新魏"/>
                <a:cs typeface="华文新魏"/>
              </a:rPr>
              <a:t>系统下</a:t>
            </a:r>
            <a:r>
              <a:rPr lang="zh-CN" altLang="zh-CN" dirty="0">
                <a:solidFill>
                  <a:srgbClr val="FF0000"/>
                </a:solidFill>
                <a:latin typeface="华文新魏"/>
                <a:cs typeface="华文新魏"/>
              </a:rPr>
              <a:t>虚构的</a:t>
            </a:r>
            <a:r>
              <a:rPr lang="zh-CN" altLang="zh-CN" dirty="0">
                <a:latin typeface="华文新魏"/>
                <a:cs typeface="华文新魏"/>
              </a:rPr>
              <a:t>一个文件系统，思想来自于</a:t>
            </a:r>
            <a:r>
              <a:rPr lang="en-US" altLang="zh-CN" dirty="0">
                <a:latin typeface="华文新魏"/>
                <a:cs typeface="华文新魏"/>
              </a:rPr>
              <a:t>Bell</a:t>
            </a:r>
            <a:r>
              <a:rPr lang="zh-CN" altLang="zh-CN" dirty="0">
                <a:latin typeface="华文新魏"/>
                <a:cs typeface="华文新魏"/>
              </a:rPr>
              <a:t>实验室开发的</a:t>
            </a:r>
            <a:r>
              <a:rPr lang="en-US" altLang="zh-CN" dirty="0">
                <a:latin typeface="华文新魏"/>
                <a:cs typeface="华文新魏"/>
              </a:rPr>
              <a:t>UNIX v8</a:t>
            </a:r>
          </a:p>
          <a:p>
            <a:pPr lvl="1"/>
            <a:r>
              <a:rPr lang="zh-CN" altLang="zh-CN" dirty="0"/>
              <a:t>提供一种便捷的</a:t>
            </a:r>
            <a:r>
              <a:rPr lang="zh-CN" altLang="zh-CN" dirty="0">
                <a:solidFill>
                  <a:srgbClr val="FF0000"/>
                </a:solidFill>
              </a:rPr>
              <a:t>用户空间和内核空之间进行通信</a:t>
            </a:r>
            <a:r>
              <a:rPr lang="zh-CN" altLang="zh-CN" dirty="0"/>
              <a:t>的方法</a:t>
            </a:r>
            <a:endParaRPr lang="en-US" altLang="zh-CN" dirty="0"/>
          </a:p>
          <a:p>
            <a:pPr lvl="2"/>
            <a:r>
              <a:rPr lang="zh-CN" altLang="zh-CN" dirty="0">
                <a:latin typeface="华文新魏"/>
                <a:ea typeface="华文新魏"/>
                <a:cs typeface="华文新魏"/>
              </a:rPr>
              <a:t>进程可以用文件系统方式，通过对</a:t>
            </a:r>
            <a:r>
              <a:rPr lang="en-US" altLang="zh-CN" dirty="0" err="1">
                <a:latin typeface="华文新魏"/>
                <a:ea typeface="华文新魏"/>
                <a:cs typeface="华文新魏"/>
              </a:rPr>
              <a:t>proc</a:t>
            </a:r>
            <a:r>
              <a:rPr lang="zh-CN" altLang="zh-CN" dirty="0">
                <a:latin typeface="华文新魏"/>
                <a:ea typeface="华文新魏"/>
                <a:cs typeface="华文新魏"/>
              </a:rPr>
              <a:t>文件的</a:t>
            </a:r>
            <a:r>
              <a:rPr lang="zh-CN" altLang="zh-CN" dirty="0">
                <a:solidFill>
                  <a:srgbClr val="FF0000"/>
                </a:solidFill>
                <a:latin typeface="华文新魏"/>
                <a:ea typeface="华文新魏"/>
                <a:cs typeface="华文新魏"/>
              </a:rPr>
              <a:t>读写来实现与内核中数据结构的交互</a:t>
            </a:r>
            <a:endParaRPr lang="en-US" altLang="zh-CN" dirty="0">
              <a:solidFill>
                <a:srgbClr val="FF0000"/>
              </a:solidFill>
              <a:latin typeface="华文新魏"/>
              <a:ea typeface="华文新魏"/>
              <a:cs typeface="华文新魏"/>
            </a:endParaRPr>
          </a:p>
          <a:p>
            <a:pPr lvl="1"/>
            <a:r>
              <a:rPr lang="en-US" altLang="zh-CN" dirty="0" err="1"/>
              <a:t>proc</a:t>
            </a:r>
            <a:r>
              <a:rPr lang="zh-CN" altLang="zh-CN" dirty="0"/>
              <a:t>文件系统包含一些</a:t>
            </a:r>
            <a:r>
              <a:rPr lang="zh-CN" altLang="zh-CN" dirty="0">
                <a:solidFill>
                  <a:srgbClr val="0000FF"/>
                </a:solidFill>
              </a:rPr>
              <a:t>子目录</a:t>
            </a:r>
            <a:r>
              <a:rPr lang="zh-CN" altLang="zh-CN" dirty="0"/>
              <a:t>和</a:t>
            </a:r>
            <a:r>
              <a:rPr lang="en-US" altLang="zh-CN" dirty="0" err="1">
                <a:solidFill>
                  <a:srgbClr val="0000FF"/>
                </a:solidFill>
              </a:rPr>
              <a:t>proc</a:t>
            </a:r>
            <a:r>
              <a:rPr lang="zh-CN" altLang="zh-CN" dirty="0">
                <a:solidFill>
                  <a:srgbClr val="0000FF"/>
                </a:solidFill>
              </a:rPr>
              <a:t>文件</a:t>
            </a:r>
            <a:r>
              <a:rPr lang="zh-CN" altLang="zh-CN" dirty="0"/>
              <a:t> </a:t>
            </a:r>
            <a:endParaRPr lang="en-US" altLang="zh-CN" dirty="0"/>
          </a:p>
          <a:p>
            <a:r>
              <a:rPr lang="en-US" altLang="zh-CN" dirty="0" err="1">
                <a:latin typeface="华文新魏"/>
                <a:cs typeface="华文新魏"/>
              </a:rPr>
              <a:t>proc</a:t>
            </a:r>
            <a:r>
              <a:rPr lang="zh-CN" altLang="en-US" dirty="0">
                <a:latin typeface="华文新魏"/>
                <a:cs typeface="华文新魏"/>
              </a:rPr>
              <a:t>文件系统特点</a:t>
            </a:r>
            <a:endParaRPr lang="en-US" altLang="zh-CN" dirty="0">
              <a:latin typeface="华文新魏"/>
              <a:cs typeface="华文新魏"/>
            </a:endParaRPr>
          </a:p>
          <a:p>
            <a:pPr lvl="1"/>
            <a:r>
              <a:rPr lang="en-US" altLang="zh-CN" dirty="0" err="1"/>
              <a:t>proc</a:t>
            </a:r>
            <a:r>
              <a:rPr lang="zh-CN" altLang="zh-CN" dirty="0"/>
              <a:t>文件的内容都是动态创建的，故它</a:t>
            </a:r>
            <a:r>
              <a:rPr lang="zh-CN" altLang="zh-CN" dirty="0">
                <a:solidFill>
                  <a:srgbClr val="FF0000"/>
                </a:solidFill>
              </a:rPr>
              <a:t>仅存在于内存中</a:t>
            </a:r>
            <a:endParaRPr lang="en-US" altLang="zh-CN" dirty="0">
              <a:solidFill>
                <a:srgbClr val="FF0000"/>
              </a:solidFill>
            </a:endParaRPr>
          </a:p>
          <a:p>
            <a:pPr lvl="1"/>
            <a:r>
              <a:rPr lang="zh-CN" altLang="zh-CN" dirty="0"/>
              <a:t>读取</a:t>
            </a:r>
            <a:r>
              <a:rPr lang="en-US" altLang="zh-CN" dirty="0" err="1"/>
              <a:t>proc</a:t>
            </a:r>
            <a:r>
              <a:rPr lang="zh-CN" altLang="zh-CN" dirty="0"/>
              <a:t>文件文件时，系统按需</a:t>
            </a:r>
            <a:r>
              <a:rPr lang="zh-CN" altLang="zh-CN" dirty="0">
                <a:solidFill>
                  <a:srgbClr val="FF0000"/>
                </a:solidFill>
              </a:rPr>
              <a:t>从进程、系统或内核中抽取这些信息</a:t>
            </a:r>
            <a:r>
              <a:rPr lang="zh-CN" altLang="zh-CN" dirty="0"/>
              <a:t>，并以标准格式将其返回给用户</a:t>
            </a:r>
            <a:endParaRPr lang="en-US" altLang="zh-CN" dirty="0"/>
          </a:p>
          <a:p>
            <a:pPr lvl="1"/>
            <a:r>
              <a:rPr lang="zh-CN" altLang="zh-CN" dirty="0"/>
              <a:t>应用进程只要有正确的访问权限，就可使用</a:t>
            </a:r>
            <a:r>
              <a:rPr lang="en-US" altLang="zh-CN" dirty="0" err="1"/>
              <a:t>proc</a:t>
            </a:r>
            <a:r>
              <a:rPr lang="zh-CN" altLang="zh-CN" dirty="0"/>
              <a:t>文件系统读写进程空间及操作系统整体组织及状态信息</a:t>
            </a:r>
            <a:endParaRPr kumimoji="1" lang="zh-CN" altLang="en-US" dirty="0"/>
          </a:p>
        </p:txBody>
      </p:sp>
    </p:spTree>
    <p:extLst>
      <p:ext uri="{BB962C8B-B14F-4D97-AF65-F5344CB8AC3E}">
        <p14:creationId xmlns:p14="http://schemas.microsoft.com/office/powerpoint/2010/main" val="391098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164</a:t>
            </a:fld>
            <a:endParaRPr lang="en-US" altLang="zh-CN" dirty="0"/>
          </a:p>
        </p:txBody>
      </p:sp>
      <p:sp>
        <p:nvSpPr>
          <p:cNvPr id="2" name="标题 1"/>
          <p:cNvSpPr>
            <a:spLocks noGrp="1"/>
          </p:cNvSpPr>
          <p:nvPr>
            <p:ph type="title"/>
          </p:nvPr>
        </p:nvSpPr>
        <p:spPr/>
        <p:txBody>
          <a:bodyPr/>
          <a:lstStyle/>
          <a:p>
            <a:r>
              <a:rPr kumimoji="1" lang="en-US" altLang="zh-CN" dirty="0"/>
              <a:t>Linux  </a:t>
            </a:r>
            <a:r>
              <a:rPr kumimoji="1" lang="en-US" altLang="zh-CN" dirty="0" err="1"/>
              <a:t>proc</a:t>
            </a:r>
            <a:r>
              <a:rPr kumimoji="1" lang="zh-CN" altLang="zh-CN" dirty="0"/>
              <a:t>文件系统</a:t>
            </a:r>
            <a:r>
              <a:rPr kumimoji="1" lang="zh-CN" altLang="en-US" dirty="0"/>
              <a:t>功能</a:t>
            </a:r>
            <a:r>
              <a:rPr kumimoji="1" lang="zh-CN" altLang="zh-CN" dirty="0"/>
              <a:t> </a:t>
            </a:r>
            <a:endParaRPr kumimoji="1" lang="zh-CN" altLang="en-US" dirty="0"/>
          </a:p>
        </p:txBody>
      </p:sp>
      <p:sp>
        <p:nvSpPr>
          <p:cNvPr id="3" name="内容占位符 2"/>
          <p:cNvSpPr>
            <a:spLocks noGrp="1"/>
          </p:cNvSpPr>
          <p:nvPr>
            <p:ph idx="1"/>
          </p:nvPr>
        </p:nvSpPr>
        <p:spPr>
          <a:xfrm>
            <a:off x="107504" y="1268760"/>
            <a:ext cx="8964488" cy="4968552"/>
          </a:xfrm>
        </p:spPr>
        <p:txBody>
          <a:bodyPr/>
          <a:lstStyle/>
          <a:p>
            <a:r>
              <a:rPr lang="zh-CN" altLang="zh-CN" dirty="0"/>
              <a:t>获取</a:t>
            </a:r>
            <a:r>
              <a:rPr lang="zh-CN" altLang="zh-CN" dirty="0">
                <a:solidFill>
                  <a:srgbClr val="0000FF"/>
                </a:solidFill>
              </a:rPr>
              <a:t>运行进程</a:t>
            </a:r>
            <a:r>
              <a:rPr lang="zh-CN" altLang="zh-CN" dirty="0"/>
              <a:t>信息</a:t>
            </a:r>
            <a:endParaRPr lang="en-US" altLang="zh-CN" dirty="0"/>
          </a:p>
          <a:p>
            <a:pPr lvl="1"/>
            <a:r>
              <a:rPr lang="zh-CN" altLang="zh-CN" dirty="0"/>
              <a:t>每个进程在</a:t>
            </a:r>
            <a:r>
              <a:rPr lang="en-US" altLang="zh-CN" dirty="0" err="1"/>
              <a:t>proc</a:t>
            </a:r>
            <a:r>
              <a:rPr lang="zh-CN" altLang="zh-CN" dirty="0"/>
              <a:t>中创建一个子目录，其名字是进程</a:t>
            </a:r>
            <a:r>
              <a:rPr lang="en-US" altLang="zh-CN" dirty="0" err="1">
                <a:solidFill>
                  <a:srgbClr val="FF0000"/>
                </a:solidFill>
              </a:rPr>
              <a:t>pid</a:t>
            </a:r>
            <a:r>
              <a:rPr lang="zh-CN" altLang="zh-CN" dirty="0">
                <a:solidFill>
                  <a:srgbClr val="FF0000"/>
                </a:solidFill>
              </a:rPr>
              <a:t>的十制数值</a:t>
            </a:r>
            <a:r>
              <a:rPr lang="zh-CN" altLang="zh-CN" dirty="0"/>
              <a:t> </a:t>
            </a:r>
            <a:endParaRPr lang="en-US" altLang="zh-CN" dirty="0"/>
          </a:p>
          <a:p>
            <a:r>
              <a:rPr lang="zh-CN" altLang="zh-CN" dirty="0"/>
              <a:t>获取计算机</a:t>
            </a:r>
            <a:r>
              <a:rPr lang="zh-CN" altLang="zh-CN" dirty="0">
                <a:solidFill>
                  <a:srgbClr val="0000FF"/>
                </a:solidFill>
              </a:rPr>
              <a:t>系统及内核</a:t>
            </a:r>
            <a:r>
              <a:rPr lang="zh-CN" altLang="zh-CN" dirty="0"/>
              <a:t>信息</a:t>
            </a:r>
            <a:r>
              <a:rPr lang="zh-CN" altLang="en-US" dirty="0"/>
              <a:t>（</a:t>
            </a:r>
            <a:r>
              <a:rPr lang="zh-CN" altLang="en-US" dirty="0">
                <a:solidFill>
                  <a:srgbClr val="FF0000"/>
                </a:solidFill>
              </a:rPr>
              <a:t>非</a:t>
            </a:r>
            <a:r>
              <a:rPr lang="zh-CN" altLang="zh-CN" dirty="0">
                <a:solidFill>
                  <a:srgbClr val="FF0000"/>
                </a:solidFill>
              </a:rPr>
              <a:t>特权用户可以读取</a:t>
            </a:r>
            <a:r>
              <a:rPr lang="zh-CN" altLang="zh-CN" dirty="0"/>
              <a:t> </a:t>
            </a:r>
            <a:r>
              <a:rPr lang="zh-CN" altLang="en-US" dirty="0"/>
              <a:t>）</a:t>
            </a:r>
            <a:endParaRPr lang="en-US" altLang="zh-CN" dirty="0"/>
          </a:p>
          <a:p>
            <a:pPr lvl="1"/>
            <a:r>
              <a:rPr lang="zh-CN" altLang="zh-CN" dirty="0"/>
              <a:t>处理器信息</a:t>
            </a:r>
            <a:r>
              <a:rPr lang="en-US" altLang="zh-CN" dirty="0"/>
              <a:t>(</a:t>
            </a:r>
            <a:r>
              <a:rPr lang="zh-CN" altLang="zh-CN" dirty="0"/>
              <a:t>型号、系列、缓存大小</a:t>
            </a:r>
            <a:r>
              <a:rPr lang="en-US" altLang="zh-CN" dirty="0"/>
              <a:t>)</a:t>
            </a:r>
            <a:r>
              <a:rPr lang="zh-CN" altLang="zh-CN" dirty="0"/>
              <a:t>，电源管理信息，中断向量信息，内存和交换空间信息，磁盘分区信息，设备列表信息，系统负载信息，内核版本信息，已加载文件系统列表，已加载模块列表 </a:t>
            </a:r>
            <a:endParaRPr lang="en-US" altLang="zh-CN" dirty="0"/>
          </a:p>
          <a:p>
            <a:r>
              <a:rPr lang="zh-CN" altLang="zh-CN" dirty="0"/>
              <a:t>与</a:t>
            </a:r>
            <a:r>
              <a:rPr lang="zh-CN" altLang="zh-CN" dirty="0">
                <a:solidFill>
                  <a:srgbClr val="0000FF"/>
                </a:solidFill>
              </a:rPr>
              <a:t>内核交互</a:t>
            </a:r>
            <a:r>
              <a:rPr lang="zh-CN" altLang="zh-CN" dirty="0"/>
              <a:t>实现系统优化</a:t>
            </a:r>
            <a:endParaRPr lang="en-US" altLang="zh-CN" dirty="0"/>
          </a:p>
          <a:p>
            <a:pPr lvl="1"/>
            <a:r>
              <a:rPr lang="zh-CN" altLang="en-US" dirty="0"/>
              <a:t>部分</a:t>
            </a:r>
            <a:r>
              <a:rPr lang="en-US" altLang="zh-CN" dirty="0" err="1"/>
              <a:t>proc</a:t>
            </a:r>
            <a:r>
              <a:rPr lang="zh-CN" altLang="zh-CN" dirty="0"/>
              <a:t>文件</a:t>
            </a:r>
            <a:r>
              <a:rPr lang="zh-CN" altLang="zh-CN" dirty="0">
                <a:solidFill>
                  <a:srgbClr val="FF0000"/>
                </a:solidFill>
              </a:rPr>
              <a:t>被设置成可写</a:t>
            </a:r>
            <a:r>
              <a:rPr lang="zh-CN" altLang="zh-CN" dirty="0"/>
              <a:t>，通过写这些文件将参数传递给内核，结直接修改内核相应变量值</a:t>
            </a:r>
            <a:r>
              <a:rPr lang="zh-CN" altLang="en-US" dirty="0"/>
              <a:t>，如</a:t>
            </a:r>
            <a:endParaRPr lang="en-US" altLang="zh-CN" dirty="0"/>
          </a:p>
          <a:p>
            <a:pPr lvl="1"/>
            <a:r>
              <a:rPr lang="en-US" altLang="zh-CN" dirty="0">
                <a:solidFill>
                  <a:srgbClr val="0000FF"/>
                </a:solidFill>
              </a:rPr>
              <a:t>/</a:t>
            </a:r>
            <a:r>
              <a:rPr lang="en-US" altLang="zh-CN" dirty="0" err="1">
                <a:solidFill>
                  <a:srgbClr val="0000FF"/>
                </a:solidFill>
              </a:rPr>
              <a:t>proc</a:t>
            </a:r>
            <a:r>
              <a:rPr lang="en-US" altLang="zh-CN" dirty="0">
                <a:solidFill>
                  <a:srgbClr val="0000FF"/>
                </a:solidFill>
              </a:rPr>
              <a:t>/sys/</a:t>
            </a:r>
            <a:r>
              <a:rPr lang="en-US" altLang="zh-CN" dirty="0" err="1">
                <a:solidFill>
                  <a:srgbClr val="0000FF"/>
                </a:solidFill>
              </a:rPr>
              <a:t>fs</a:t>
            </a:r>
            <a:r>
              <a:rPr lang="en-US" altLang="zh-CN" dirty="0">
                <a:solidFill>
                  <a:srgbClr val="0000FF"/>
                </a:solidFill>
              </a:rPr>
              <a:t>/</a:t>
            </a:r>
            <a:r>
              <a:rPr lang="en-US" altLang="zh-CN" dirty="0" err="1">
                <a:solidFill>
                  <a:srgbClr val="0000FF"/>
                </a:solidFill>
              </a:rPr>
              <a:t>file_max</a:t>
            </a:r>
            <a:r>
              <a:rPr lang="zh-CN" altLang="zh-CN" dirty="0"/>
              <a:t>指定可以分配的文件句柄数</a:t>
            </a:r>
            <a:endParaRPr lang="en-US" altLang="zh-CN" dirty="0"/>
          </a:p>
          <a:p>
            <a:pPr lvl="1"/>
            <a:r>
              <a:rPr lang="en-US" altLang="zh-CN" dirty="0">
                <a:solidFill>
                  <a:srgbClr val="0000FF"/>
                </a:solidFill>
              </a:rPr>
              <a:t>/</a:t>
            </a:r>
            <a:r>
              <a:rPr lang="en-US" altLang="zh-CN" dirty="0" err="1">
                <a:solidFill>
                  <a:srgbClr val="0000FF"/>
                </a:solidFill>
              </a:rPr>
              <a:t>proc</a:t>
            </a:r>
            <a:r>
              <a:rPr lang="en-US" altLang="zh-CN" dirty="0">
                <a:solidFill>
                  <a:srgbClr val="0000FF"/>
                </a:solidFill>
              </a:rPr>
              <a:t>/sys/kernel/</a:t>
            </a:r>
            <a:r>
              <a:rPr lang="en-US" altLang="zh-CN" dirty="0" err="1">
                <a:solidFill>
                  <a:srgbClr val="0000FF"/>
                </a:solidFill>
              </a:rPr>
              <a:t>shmall</a:t>
            </a:r>
            <a:r>
              <a:rPr lang="zh-CN" altLang="zh-CN" dirty="0"/>
              <a:t>指定系统可使用的共享内存总量  </a:t>
            </a:r>
            <a:endParaRPr lang="en-US" altLang="zh-CN" dirty="0"/>
          </a:p>
          <a:p>
            <a:endParaRPr kumimoji="1" lang="zh-CN" altLang="en-US" dirty="0"/>
          </a:p>
        </p:txBody>
      </p:sp>
    </p:spTree>
    <p:extLst>
      <p:ext uri="{BB962C8B-B14F-4D97-AF65-F5344CB8AC3E}">
        <p14:creationId xmlns:p14="http://schemas.microsoft.com/office/powerpoint/2010/main" val="94309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179512" y="1340768"/>
            <a:ext cx="8856984" cy="4968552"/>
          </a:xfrm>
        </p:spPr>
        <p:txBody>
          <a:bodyPr/>
          <a:lstStyle/>
          <a:p>
            <a:pPr algn="just" eaLnBrk="1" hangingPunct="1"/>
            <a:r>
              <a:rPr lang="en-US" altLang="en-US" dirty="0">
                <a:latin typeface="华文新魏"/>
                <a:cs typeface="华文新魏"/>
              </a:rPr>
              <a:t>特</a:t>
            </a:r>
            <a:r>
              <a:rPr lang="zh-CN" altLang="en-US" dirty="0">
                <a:latin typeface="华文新魏"/>
                <a:cs typeface="华文新魏"/>
              </a:rPr>
              <a:t>点：</a:t>
            </a:r>
            <a:r>
              <a:rPr lang="zh-CN" altLang="zh-CN" dirty="0">
                <a:latin typeface="华文新魏"/>
                <a:cs typeface="华文新魏"/>
              </a:rPr>
              <a:t>能够减少检索文件所需访问的磁盘物理块数 </a:t>
            </a:r>
            <a:endParaRPr lang="en-US" altLang="zh-CN" dirty="0">
              <a:latin typeface="华文新魏"/>
              <a:cs typeface="华文新魏"/>
            </a:endParaRPr>
          </a:p>
          <a:p>
            <a:pPr algn="just" eaLnBrk="1" hangingPunct="1"/>
            <a:r>
              <a:rPr lang="en-US" altLang="zh-CN" dirty="0">
                <a:latin typeface="华文新魏"/>
                <a:cs typeface="华文新魏"/>
              </a:rPr>
              <a:t>FCB</a:t>
            </a:r>
            <a:r>
              <a:rPr lang="zh-CN" altLang="zh-CN" dirty="0">
                <a:latin typeface="华文新魏"/>
                <a:cs typeface="华文新魏"/>
              </a:rPr>
              <a:t>中的</a:t>
            </a:r>
            <a:r>
              <a:rPr lang="zh-CN" altLang="zh-CN" dirty="0">
                <a:solidFill>
                  <a:srgbClr val="0432FF"/>
                </a:solidFill>
                <a:latin typeface="华文新魏"/>
                <a:cs typeface="华文新魏"/>
              </a:rPr>
              <a:t>文件名</a:t>
            </a:r>
            <a:r>
              <a:rPr lang="zh-CN" altLang="zh-CN" dirty="0">
                <a:solidFill>
                  <a:schemeClr val="tx2"/>
                </a:solidFill>
                <a:latin typeface="华文新魏"/>
                <a:cs typeface="华文新魏"/>
              </a:rPr>
              <a:t>和</a:t>
            </a:r>
            <a:r>
              <a:rPr lang="zh-CN" altLang="zh-CN" dirty="0">
                <a:solidFill>
                  <a:srgbClr val="0432FF"/>
                </a:solidFill>
                <a:latin typeface="华文新魏"/>
                <a:cs typeface="华文新魏"/>
              </a:rPr>
              <a:t>其他管理信息</a:t>
            </a:r>
            <a:r>
              <a:rPr lang="zh-CN" altLang="zh-CN" dirty="0">
                <a:solidFill>
                  <a:schemeClr val="tx2"/>
                </a:solidFill>
                <a:latin typeface="华文新魏"/>
                <a:cs typeface="华文新魏"/>
              </a:rPr>
              <a:t>分开</a:t>
            </a:r>
            <a:endParaRPr lang="en-US" altLang="zh-CN" dirty="0">
              <a:solidFill>
                <a:schemeClr val="tx2"/>
              </a:solidFill>
              <a:latin typeface="华文新魏"/>
              <a:cs typeface="华文新魏"/>
            </a:endParaRPr>
          </a:p>
          <a:p>
            <a:pPr lvl="1" algn="just" eaLnBrk="1" hangingPunct="1"/>
            <a:r>
              <a:rPr lang="zh-CN" altLang="zh-CN" dirty="0">
                <a:solidFill>
                  <a:srgbClr val="0432FF"/>
                </a:solidFill>
              </a:rPr>
              <a:t>其他信息</a:t>
            </a:r>
            <a:r>
              <a:rPr lang="zh-CN" altLang="zh-CN" dirty="0"/>
              <a:t>单独组成一个称为</a:t>
            </a:r>
            <a:r>
              <a:rPr lang="zh-CN" altLang="zh-CN" dirty="0">
                <a:solidFill>
                  <a:srgbClr val="0000FF"/>
                </a:solidFill>
              </a:rPr>
              <a:t>索引节点</a:t>
            </a:r>
            <a:r>
              <a:rPr lang="en-US" altLang="zh-CN" dirty="0">
                <a:solidFill>
                  <a:srgbClr val="FF0000"/>
                </a:solidFill>
              </a:rPr>
              <a:t>inode</a:t>
            </a:r>
            <a:r>
              <a:rPr lang="zh-CN" altLang="en-US" dirty="0"/>
              <a:t>的</a:t>
            </a:r>
            <a:r>
              <a:rPr lang="zh-CN" altLang="zh-CN" dirty="0"/>
              <a:t>数据结构，索引节点</a:t>
            </a:r>
            <a:r>
              <a:rPr lang="zh-CN" altLang="en-US" dirty="0">
                <a:solidFill>
                  <a:srgbClr val="FF0000"/>
                </a:solidFill>
              </a:rPr>
              <a:t>在磁盘上</a:t>
            </a:r>
            <a:r>
              <a:rPr lang="zh-CN" altLang="zh-CN" dirty="0">
                <a:solidFill>
                  <a:srgbClr val="FF0000"/>
                </a:solidFill>
              </a:rPr>
              <a:t>的位置由</a:t>
            </a:r>
            <a:r>
              <a:rPr lang="en-US" altLang="zh-CN" dirty="0"/>
              <a:t> </a:t>
            </a:r>
            <a:r>
              <a:rPr lang="en-US" altLang="zh-CN" dirty="0">
                <a:solidFill>
                  <a:srgbClr val="0000FF"/>
                </a:solidFill>
              </a:rPr>
              <a:t>inode </a:t>
            </a:r>
            <a:r>
              <a:rPr lang="zh-CN" altLang="zh-CN" dirty="0">
                <a:solidFill>
                  <a:srgbClr val="0000FF"/>
                </a:solidFill>
              </a:rPr>
              <a:t>号</a:t>
            </a:r>
            <a:r>
              <a:rPr lang="zh-CN" altLang="zh-CN" dirty="0">
                <a:solidFill>
                  <a:srgbClr val="FF0000"/>
                </a:solidFill>
              </a:rPr>
              <a:t>标识</a:t>
            </a:r>
            <a:endParaRPr lang="en-US" altLang="zh-CN" dirty="0">
              <a:solidFill>
                <a:srgbClr val="FF0000"/>
              </a:solidFill>
            </a:endParaRPr>
          </a:p>
          <a:p>
            <a:pPr lvl="1" algn="just" eaLnBrk="1" hangingPunct="1"/>
            <a:r>
              <a:rPr lang="zh-CN" altLang="zh-CN" dirty="0">
                <a:solidFill>
                  <a:srgbClr val="FF0000"/>
                </a:solidFill>
              </a:rPr>
              <a:t>目录项</a:t>
            </a:r>
            <a:r>
              <a:rPr lang="zh-CN" altLang="zh-CN" dirty="0"/>
              <a:t>中仅</a:t>
            </a:r>
            <a:r>
              <a:rPr lang="zh-CN" altLang="en-US" dirty="0"/>
              <a:t>包含</a:t>
            </a:r>
            <a:r>
              <a:rPr lang="zh-CN" altLang="zh-CN" dirty="0">
                <a:solidFill>
                  <a:srgbClr val="0000FF"/>
                </a:solidFill>
              </a:rPr>
              <a:t>文件名</a:t>
            </a:r>
            <a:r>
              <a:rPr lang="zh-CN" altLang="zh-CN" dirty="0"/>
              <a:t>和</a:t>
            </a:r>
            <a:r>
              <a:rPr lang="en-US" altLang="zh-CN" dirty="0" err="1">
                <a:solidFill>
                  <a:srgbClr val="0000FF"/>
                </a:solidFill>
              </a:rPr>
              <a:t>inode</a:t>
            </a:r>
            <a:r>
              <a:rPr lang="zh-CN" altLang="zh-CN" dirty="0">
                <a:solidFill>
                  <a:srgbClr val="0000FF"/>
                </a:solidFill>
              </a:rPr>
              <a:t>号</a:t>
            </a:r>
            <a:r>
              <a:rPr lang="zh-CN" altLang="zh-CN" dirty="0"/>
              <a:t>，称为</a:t>
            </a:r>
            <a:r>
              <a:rPr lang="zh-CN" altLang="zh-CN" dirty="0">
                <a:solidFill>
                  <a:srgbClr val="0000FF"/>
                </a:solidFill>
              </a:rPr>
              <a:t>基本目录项</a:t>
            </a:r>
            <a:r>
              <a:rPr lang="zh-CN" altLang="zh-CN" dirty="0"/>
              <a:t> </a:t>
            </a:r>
            <a:endParaRPr lang="en-US" altLang="zh-CN" dirty="0"/>
          </a:p>
          <a:p>
            <a:pPr lvl="2" algn="just" eaLnBrk="1" hangingPunct="1"/>
            <a:r>
              <a:rPr lang="zh-CN" altLang="zh-CN" dirty="0">
                <a:latin typeface="华文新魏"/>
                <a:ea typeface="华文新魏"/>
                <a:cs typeface="华文新魏"/>
              </a:rPr>
              <a:t>一个磁盘块可以存放更多基本目录项</a:t>
            </a:r>
            <a:endParaRPr lang="en-US" altLang="zh-CN" dirty="0">
              <a:latin typeface="华文新魏"/>
              <a:ea typeface="华文新魏"/>
              <a:cs typeface="华文新魏"/>
            </a:endParaRPr>
          </a:p>
          <a:p>
            <a:pPr lvl="1" algn="just" eaLnBrk="1" hangingPunct="1"/>
            <a:r>
              <a:rPr lang="zh-CN" altLang="zh-CN" dirty="0">
                <a:solidFill>
                  <a:srgbClr val="0000FF"/>
                </a:solidFill>
              </a:rPr>
              <a:t>磁盘数据区</a:t>
            </a:r>
            <a:r>
              <a:rPr lang="zh-CN" altLang="en-US" dirty="0"/>
              <a:t>：存放</a:t>
            </a:r>
            <a:r>
              <a:rPr lang="zh-CN" altLang="zh-CN" dirty="0"/>
              <a:t>文件目录项组成的</a:t>
            </a:r>
            <a:r>
              <a:rPr lang="zh-CN" altLang="zh-CN" dirty="0">
                <a:solidFill>
                  <a:srgbClr val="0000FF"/>
                </a:solidFill>
              </a:rPr>
              <a:t>目录文件</a:t>
            </a:r>
            <a:r>
              <a:rPr lang="zh-CN" altLang="zh-CN" dirty="0"/>
              <a:t>和</a:t>
            </a:r>
            <a:r>
              <a:rPr lang="zh-CN" altLang="zh-CN" dirty="0">
                <a:solidFill>
                  <a:srgbClr val="0432FF"/>
                </a:solidFill>
              </a:rPr>
              <a:t>普通文件</a:t>
            </a:r>
            <a:r>
              <a:rPr lang="zh-CN" altLang="en-US" dirty="0"/>
              <a:t>（两者</a:t>
            </a:r>
            <a:r>
              <a:rPr lang="zh-CN" altLang="zh-CN" dirty="0"/>
              <a:t>同等对待</a:t>
            </a:r>
            <a:r>
              <a:rPr lang="zh-CN" altLang="en-US" dirty="0"/>
              <a:t>）</a:t>
            </a:r>
            <a:endParaRPr lang="en-US" altLang="zh-CN" dirty="0"/>
          </a:p>
          <a:p>
            <a:pPr lvl="1" algn="just" eaLnBrk="1" hangingPunct="1"/>
            <a:r>
              <a:rPr lang="zh-CN" altLang="zh-CN" dirty="0">
                <a:solidFill>
                  <a:srgbClr val="0000FF"/>
                </a:solidFill>
              </a:rPr>
              <a:t>磁盘</a:t>
            </a:r>
            <a:r>
              <a:rPr lang="en-US" altLang="zh-CN" dirty="0">
                <a:solidFill>
                  <a:srgbClr val="0000FF"/>
                </a:solidFill>
              </a:rPr>
              <a:t>inode</a:t>
            </a:r>
            <a:r>
              <a:rPr lang="zh-CN" altLang="zh-CN" dirty="0">
                <a:solidFill>
                  <a:srgbClr val="0000FF"/>
                </a:solidFill>
              </a:rPr>
              <a:t>区</a:t>
            </a:r>
            <a:r>
              <a:rPr lang="zh-CN" altLang="en-US" dirty="0"/>
              <a:t>：存放</a:t>
            </a:r>
            <a:r>
              <a:rPr lang="en-US" altLang="zh-CN" dirty="0"/>
              <a:t>inode</a:t>
            </a:r>
            <a:r>
              <a:rPr lang="zh-CN" altLang="en-US" dirty="0"/>
              <a:t>（</a:t>
            </a:r>
            <a:r>
              <a:rPr lang="zh-CN" altLang="zh-CN" dirty="0"/>
              <a:t>每个文件都有一个磁盘</a:t>
            </a:r>
            <a:r>
              <a:rPr lang="en-US" altLang="zh-CN" dirty="0"/>
              <a:t>inode</a:t>
            </a:r>
            <a:r>
              <a:rPr lang="zh-CN" altLang="en-US" dirty="0"/>
              <a:t>）</a:t>
            </a:r>
            <a:endParaRPr lang="en-US" altLang="zh-CN" dirty="0"/>
          </a:p>
          <a:p>
            <a:pPr lvl="1" algn="just" eaLnBrk="1" hangingPunct="1"/>
            <a:endParaRPr lang="zh-CN" altLang="en-US" dirty="0"/>
          </a:p>
        </p:txBody>
      </p:sp>
      <p:grpSp>
        <p:nvGrpSpPr>
          <p:cNvPr id="20483" name="Group 11"/>
          <p:cNvGrpSpPr>
            <a:grpSpLocks/>
          </p:cNvGrpSpPr>
          <p:nvPr/>
        </p:nvGrpSpPr>
        <p:grpSpPr bwMode="auto">
          <a:xfrm>
            <a:off x="1907704" y="4971380"/>
            <a:ext cx="5029200" cy="977900"/>
            <a:chOff x="1056" y="1686"/>
            <a:chExt cx="3168" cy="616"/>
          </a:xfrm>
        </p:grpSpPr>
        <p:sp>
          <p:nvSpPr>
            <p:cNvPr id="20485" name="Text Box 6"/>
            <p:cNvSpPr txBox="1">
              <a:spLocks noChangeArrowheads="1"/>
            </p:cNvSpPr>
            <p:nvPr/>
          </p:nvSpPr>
          <p:spPr bwMode="auto">
            <a:xfrm>
              <a:off x="1056" y="1978"/>
              <a:ext cx="3168" cy="324"/>
            </a:xfrm>
            <a:prstGeom prst="rect">
              <a:avLst/>
            </a:prstGeom>
            <a:solidFill>
              <a:srgbClr val="FFFFB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dirty="0">
                  <a:solidFill>
                    <a:schemeClr val="accent2"/>
                  </a:solidFill>
                  <a:latin typeface="华文新魏" charset="0"/>
                  <a:ea typeface="华文新魏" charset="0"/>
                  <a:cs typeface="华文新魏" charset="0"/>
                </a:rPr>
                <a:t>         </a:t>
              </a:r>
              <a:r>
                <a:rPr kumimoji="0" lang="zh-CN" altLang="en-US" dirty="0">
                  <a:solidFill>
                    <a:srgbClr val="660066"/>
                  </a:solidFill>
                  <a:latin typeface="华文新魏" charset="0"/>
                  <a:ea typeface="华文新魏" charset="0"/>
                  <a:cs typeface="华文新魏" charset="0"/>
                </a:rPr>
                <a:t>文件名                         </a:t>
              </a:r>
              <a:r>
                <a:rPr kumimoji="0" lang="en-US" altLang="zh-CN" dirty="0" err="1">
                  <a:solidFill>
                    <a:srgbClr val="660066"/>
                  </a:solidFill>
                  <a:latin typeface="华文新魏" charset="0"/>
                  <a:ea typeface="华文新魏" charset="0"/>
                  <a:cs typeface="华文新魏" charset="0"/>
                </a:rPr>
                <a:t>inode</a:t>
              </a:r>
              <a:r>
                <a:rPr kumimoji="0" lang="zh-CN" altLang="en-US" dirty="0">
                  <a:solidFill>
                    <a:srgbClr val="660066"/>
                  </a:solidFill>
                  <a:latin typeface="华文新魏" charset="0"/>
                  <a:ea typeface="华文新魏" charset="0"/>
                  <a:cs typeface="华文新魏" charset="0"/>
                </a:rPr>
                <a:t>号</a:t>
              </a:r>
            </a:p>
          </p:txBody>
        </p:sp>
        <p:sp>
          <p:nvSpPr>
            <p:cNvPr id="20486" name="Line 7"/>
            <p:cNvSpPr>
              <a:spLocks noChangeShapeType="1"/>
            </p:cNvSpPr>
            <p:nvPr/>
          </p:nvSpPr>
          <p:spPr bwMode="auto">
            <a:xfrm>
              <a:off x="3006" y="1978"/>
              <a:ext cx="11" cy="32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487" name="Text Box 8"/>
            <p:cNvSpPr txBox="1">
              <a:spLocks noChangeArrowheads="1"/>
            </p:cNvSpPr>
            <p:nvPr/>
          </p:nvSpPr>
          <p:spPr bwMode="auto">
            <a:xfrm>
              <a:off x="1237" y="1686"/>
              <a:ext cx="1542" cy="298"/>
            </a:xfrm>
            <a:prstGeom prst="rect">
              <a:avLst/>
            </a:prstGeom>
            <a:no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dirty="0">
                  <a:solidFill>
                    <a:srgbClr val="008000"/>
                  </a:solidFill>
                  <a:latin typeface="华文新魏" charset="0"/>
                  <a:ea typeface="华文新魏" charset="0"/>
                  <a:cs typeface="华文新魏" charset="0"/>
                </a:rPr>
                <a:t>最长</a:t>
              </a:r>
              <a:r>
                <a:rPr kumimoji="0" lang="en-US" altLang="zh-CN" dirty="0">
                  <a:solidFill>
                    <a:srgbClr val="008000"/>
                  </a:solidFill>
                  <a:latin typeface="华文新魏" charset="0"/>
                  <a:ea typeface="华文新魏" charset="0"/>
                  <a:cs typeface="华文新魏" charset="0"/>
                </a:rPr>
                <a:t>256</a:t>
              </a:r>
              <a:r>
                <a:rPr kumimoji="0" lang="zh-CN" altLang="en-US" dirty="0">
                  <a:solidFill>
                    <a:srgbClr val="008000"/>
                  </a:solidFill>
                  <a:latin typeface="华文新魏" charset="0"/>
                  <a:ea typeface="华文新魏" charset="0"/>
                  <a:cs typeface="华文新魏" charset="0"/>
                </a:rPr>
                <a:t>个字节</a:t>
              </a:r>
            </a:p>
          </p:txBody>
        </p:sp>
        <p:sp>
          <p:nvSpPr>
            <p:cNvPr id="20488" name="Text Box 9"/>
            <p:cNvSpPr txBox="1">
              <a:spLocks noChangeArrowheads="1"/>
            </p:cNvSpPr>
            <p:nvPr/>
          </p:nvSpPr>
          <p:spPr bwMode="auto">
            <a:xfrm>
              <a:off x="3233" y="1686"/>
              <a:ext cx="905" cy="298"/>
            </a:xfrm>
            <a:prstGeom prst="rect">
              <a:avLst/>
            </a:prstGeom>
            <a:no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dirty="0">
                  <a:solidFill>
                    <a:srgbClr val="008000"/>
                  </a:solidFill>
                  <a:latin typeface="华文新魏" charset="0"/>
                  <a:ea typeface="华文新魏" charset="0"/>
                  <a:cs typeface="华文新魏" charset="0"/>
                </a:rPr>
                <a:t>4</a:t>
              </a:r>
              <a:r>
                <a:rPr kumimoji="0" lang="zh-CN" altLang="en-US" dirty="0">
                  <a:solidFill>
                    <a:srgbClr val="008000"/>
                  </a:solidFill>
                  <a:latin typeface="华文新魏" charset="0"/>
                  <a:ea typeface="华文新魏" charset="0"/>
                  <a:cs typeface="华文新魏" charset="0"/>
                </a:rPr>
                <a:t>个字节</a:t>
              </a:r>
            </a:p>
          </p:txBody>
        </p:sp>
      </p:grpSp>
      <p:sp>
        <p:nvSpPr>
          <p:cNvPr id="2" name="标题 1"/>
          <p:cNvSpPr>
            <a:spLocks noGrp="1"/>
          </p:cNvSpPr>
          <p:nvPr>
            <p:ph type="title"/>
          </p:nvPr>
        </p:nvSpPr>
        <p:spPr/>
        <p:txBody>
          <a:bodyPr/>
          <a:lstStyle/>
          <a:p>
            <a:r>
              <a:rPr kumimoji="1" lang="en-US" altLang="zh-CN" dirty="0"/>
              <a:t>Linux</a:t>
            </a:r>
            <a:r>
              <a:rPr kumimoji="1" lang="zh-CN" altLang="en-US" dirty="0"/>
              <a:t>系统的文件目录建立方法</a:t>
            </a:r>
          </a:p>
        </p:txBody>
      </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
        <p:nvSpPr>
          <p:cNvPr id="3" name="矩形 2"/>
          <p:cNvSpPr/>
          <p:nvPr/>
        </p:nvSpPr>
        <p:spPr>
          <a:xfrm>
            <a:off x="4068913" y="6021288"/>
            <a:ext cx="1595309" cy="430887"/>
          </a:xfrm>
          <a:prstGeom prst="rect">
            <a:avLst/>
          </a:prstGeom>
        </p:spPr>
        <p:txBody>
          <a:bodyPr wrap="none">
            <a:spAutoFit/>
          </a:bodyPr>
          <a:lstStyle/>
          <a:p>
            <a:r>
              <a:rPr lang="zh-CN" altLang="zh-CN" sz="2200" dirty="0">
                <a:solidFill>
                  <a:srgbClr val="0000FF"/>
                </a:solidFill>
                <a:latin typeface="华文新魏"/>
                <a:ea typeface="华文新魏"/>
                <a:cs typeface="华文新魏"/>
              </a:rPr>
              <a:t>目录项</a:t>
            </a:r>
            <a:r>
              <a:rPr lang="zh-CN" altLang="en-US" sz="2200" dirty="0">
                <a:solidFill>
                  <a:srgbClr val="0000FF"/>
                </a:solidFill>
                <a:latin typeface="华文新魏"/>
                <a:ea typeface="华文新魏"/>
                <a:cs typeface="华文新魏"/>
              </a:rPr>
              <a:t>结构</a:t>
            </a:r>
          </a:p>
        </p:txBody>
      </p:sp>
    </p:spTree>
    <p:extLst>
      <p:ext uri="{BB962C8B-B14F-4D97-AF65-F5344CB8AC3E}">
        <p14:creationId xmlns:p14="http://schemas.microsoft.com/office/powerpoint/2010/main" val="68208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340768"/>
            <a:ext cx="8820472" cy="4968552"/>
          </a:xfrm>
        </p:spPr>
        <p:txBody>
          <a:bodyPr/>
          <a:lstStyle/>
          <a:p>
            <a:r>
              <a:rPr lang="en-US" altLang="zh-CN" dirty="0">
                <a:latin typeface="华文新魏"/>
                <a:cs typeface="华文新魏"/>
              </a:rPr>
              <a:t>FCB</a:t>
            </a:r>
            <a:r>
              <a:rPr lang="zh-CN" altLang="zh-CN" dirty="0">
                <a:latin typeface="华文新魏"/>
                <a:cs typeface="华文新魏"/>
              </a:rPr>
              <a:t>对于文件的作用犹如</a:t>
            </a:r>
            <a:r>
              <a:rPr lang="en-US" altLang="zh-CN" dirty="0">
                <a:latin typeface="华文新魏"/>
                <a:cs typeface="华文新魏"/>
              </a:rPr>
              <a:t> PCB </a:t>
            </a:r>
            <a:r>
              <a:rPr lang="zh-CN" altLang="zh-CN" dirty="0">
                <a:latin typeface="华文新魏"/>
                <a:cs typeface="华文新魏"/>
              </a:rPr>
              <a:t>对于进程的作用，集中这个文件的所有相关信息</a:t>
            </a:r>
            <a:endParaRPr lang="en-US" altLang="zh-CN" dirty="0">
              <a:latin typeface="华文新魏"/>
              <a:cs typeface="华文新魏"/>
            </a:endParaRPr>
          </a:p>
          <a:p>
            <a:pPr lvl="1"/>
            <a:r>
              <a:rPr lang="zh-CN" altLang="zh-CN" dirty="0"/>
              <a:t>找到</a:t>
            </a:r>
            <a:r>
              <a:rPr lang="en-US" altLang="zh-CN" dirty="0"/>
              <a:t> inode</a:t>
            </a:r>
            <a:r>
              <a:rPr lang="zh-CN" altLang="zh-CN" dirty="0"/>
              <a:t>，就能获得此文件的必要信息</a:t>
            </a:r>
            <a:endParaRPr lang="en-US" altLang="zh-CN" dirty="0"/>
          </a:p>
          <a:p>
            <a:pPr marL="0" indent="0">
              <a:buNone/>
            </a:pPr>
            <a:endParaRPr lang="en-US" altLang="zh-CN" sz="2000" dirty="0">
              <a:solidFill>
                <a:srgbClr val="008000"/>
              </a:solidFill>
              <a:latin typeface="华文新魏"/>
              <a:cs typeface="华文新魏"/>
            </a:endParaRPr>
          </a:p>
          <a:p>
            <a:pPr marL="0" indent="0">
              <a:buNone/>
            </a:pPr>
            <a:r>
              <a:rPr lang="en-US" altLang="zh-CN" sz="2000" dirty="0">
                <a:solidFill>
                  <a:srgbClr val="008000"/>
                </a:solidFill>
                <a:latin typeface="华文新魏"/>
                <a:cs typeface="华文新魏"/>
              </a:rPr>
              <a:t>struct  inode {</a:t>
            </a:r>
            <a:endParaRPr lang="zh-CN" altLang="zh-CN" sz="2000" dirty="0">
              <a:solidFill>
                <a:srgbClr val="008000"/>
              </a:solidFill>
              <a:latin typeface="华文新魏"/>
              <a:cs typeface="华文新魏"/>
            </a:endParaRPr>
          </a:p>
          <a:p>
            <a:pPr marL="0" indent="0">
              <a:buNone/>
            </a:pPr>
            <a:r>
              <a:rPr lang="en-US" altLang="zh-CN" sz="2000" dirty="0">
                <a:solidFill>
                  <a:srgbClr val="008000"/>
                </a:solidFill>
                <a:latin typeface="华文新魏"/>
                <a:cs typeface="华文新魏"/>
              </a:rPr>
              <a:t>   …</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unsigned long </a:t>
            </a:r>
            <a:r>
              <a:rPr lang="en-US" altLang="zh-CN" sz="2000" dirty="0" err="1">
                <a:solidFill>
                  <a:srgbClr val="008000"/>
                </a:solidFill>
                <a:latin typeface="华文新魏"/>
                <a:cs typeface="华文新魏"/>
              </a:rPr>
              <a:t>i_ino</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号</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atomic_t</a:t>
            </a:r>
            <a:r>
              <a:rPr lang="en-US" altLang="zh-CN" sz="2000" dirty="0">
                <a:solidFill>
                  <a:srgbClr val="008000"/>
                </a:solidFill>
                <a:latin typeface="华文新魏"/>
                <a:cs typeface="华文新魏"/>
              </a:rPr>
              <a:t> </a:t>
            </a:r>
            <a:r>
              <a:rPr lang="en-US" altLang="zh-CN" sz="2000" dirty="0" err="1">
                <a:solidFill>
                  <a:srgbClr val="008000"/>
                </a:solidFill>
                <a:latin typeface="华文新魏"/>
                <a:cs typeface="华文新魏"/>
              </a:rPr>
              <a:t>i_count</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引用数</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kdev_t</a:t>
            </a:r>
            <a:r>
              <a:rPr lang="en-US" altLang="zh-CN" sz="2000" dirty="0">
                <a:solidFill>
                  <a:srgbClr val="008000"/>
                </a:solidFill>
                <a:latin typeface="华文新魏"/>
                <a:cs typeface="华文新魏"/>
              </a:rPr>
              <a:t> </a:t>
            </a:r>
            <a:r>
              <a:rPr lang="en-US" altLang="zh-CN" sz="2000" dirty="0" err="1">
                <a:solidFill>
                  <a:srgbClr val="008000"/>
                </a:solidFill>
                <a:latin typeface="华文新魏"/>
                <a:cs typeface="华文新魏"/>
              </a:rPr>
              <a:t>i_dev</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所在设备</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loff_t</a:t>
            </a:r>
            <a:r>
              <a:rPr lang="en-US" altLang="zh-CN" sz="2000" dirty="0">
                <a:solidFill>
                  <a:srgbClr val="008000"/>
                </a:solidFill>
                <a:latin typeface="华文新魏"/>
                <a:cs typeface="华文新魏"/>
              </a:rPr>
              <a:t> </a:t>
            </a:r>
            <a:r>
              <a:rPr lang="en-US" altLang="zh-CN" sz="2000" dirty="0" err="1">
                <a:solidFill>
                  <a:srgbClr val="008000"/>
                </a:solidFill>
                <a:latin typeface="华文新魏"/>
                <a:cs typeface="华文新魏"/>
              </a:rPr>
              <a:t>i_size</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中数据当前大小</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err="1">
                <a:solidFill>
                  <a:srgbClr val="008000"/>
                </a:solidFill>
                <a:latin typeface="华文新魏"/>
                <a:cs typeface="华文新魏"/>
              </a:rPr>
              <a:t>nlink_t</a:t>
            </a:r>
            <a:r>
              <a:rPr lang="en-US" altLang="zh-CN" sz="2000" dirty="0">
                <a:solidFill>
                  <a:srgbClr val="008000"/>
                </a:solidFill>
                <a:latin typeface="华文新魏"/>
                <a:cs typeface="华文新魏"/>
              </a:rPr>
              <a:t> </a:t>
            </a:r>
            <a:r>
              <a:rPr lang="en-US" altLang="zh-CN" sz="2000" dirty="0" err="1">
                <a:solidFill>
                  <a:srgbClr val="008000"/>
                </a:solidFill>
                <a:latin typeface="华文新魏"/>
                <a:cs typeface="华文新魏"/>
              </a:rPr>
              <a:t>i_nlink</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硬连结数</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unsigned long </a:t>
            </a:r>
            <a:r>
              <a:rPr lang="en-US" altLang="zh-CN" sz="2000" dirty="0" err="1">
                <a:solidFill>
                  <a:srgbClr val="008000"/>
                </a:solidFill>
                <a:latin typeface="华文新魏"/>
                <a:cs typeface="华文新魏"/>
              </a:rPr>
              <a:t>i_blksize</a:t>
            </a:r>
            <a:r>
              <a:rPr lang="en-US" altLang="zh-CN" sz="2000" dirty="0">
                <a:solidFill>
                  <a:srgbClr val="008000"/>
                </a:solidFill>
                <a:latin typeface="华文新魏"/>
                <a:cs typeface="华文新魏"/>
              </a:rPr>
              <a:t>; /*</a:t>
            </a:r>
            <a:r>
              <a:rPr lang="zh-CN" altLang="zh-CN" sz="2000" dirty="0">
                <a:solidFill>
                  <a:srgbClr val="008000"/>
                </a:solidFill>
                <a:latin typeface="华文新魏"/>
                <a:cs typeface="华文新魏"/>
              </a:rPr>
              <a:t>数据块大小</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unsigned long </a:t>
            </a:r>
            <a:r>
              <a:rPr lang="en-US" altLang="zh-CN" sz="2000" dirty="0" err="1">
                <a:solidFill>
                  <a:srgbClr val="008000"/>
                </a:solidFill>
                <a:latin typeface="华文新魏"/>
                <a:cs typeface="华文新魏"/>
              </a:rPr>
              <a:t>i_blocks</a:t>
            </a:r>
            <a:r>
              <a:rPr lang="en-US" altLang="zh-CN" sz="2000" dirty="0">
                <a:solidFill>
                  <a:srgbClr val="008000"/>
                </a:solidFill>
                <a:latin typeface="华文新魏"/>
                <a:cs typeface="华文新魏"/>
              </a:rPr>
              <a:t>; /*</a:t>
            </a:r>
            <a:r>
              <a:rPr lang="zh-CN" altLang="zh-CN" sz="2000" dirty="0">
                <a:solidFill>
                  <a:srgbClr val="008000"/>
                </a:solidFill>
                <a:latin typeface="华文新魏"/>
                <a:cs typeface="华文新魏"/>
              </a:rPr>
              <a:t>数据块数</a:t>
            </a:r>
            <a:r>
              <a:rPr lang="en-US" altLang="zh-CN" sz="2000" dirty="0">
                <a:solidFill>
                  <a:srgbClr val="008000"/>
                </a:solidFill>
                <a:latin typeface="华文新魏"/>
                <a:cs typeface="华文新魏"/>
              </a:rPr>
              <a:t>*/</a:t>
            </a:r>
            <a:endParaRPr lang="zh-CN" altLang="zh-CN" sz="2000" dirty="0">
              <a:solidFill>
                <a:srgbClr val="008000"/>
              </a:solidFill>
              <a:latin typeface="华文新魏"/>
              <a:cs typeface="华文新魏"/>
            </a:endParaRPr>
          </a:p>
          <a:p>
            <a:pPr marL="0" indent="0">
              <a:buNone/>
            </a:pPr>
            <a:r>
              <a:rPr lang="zh-CN" altLang="en-US" sz="2000" dirty="0">
                <a:solidFill>
                  <a:srgbClr val="008000"/>
                </a:solidFill>
                <a:latin typeface="华文新魏"/>
                <a:cs typeface="华文新魏"/>
              </a:rPr>
              <a:t>  </a:t>
            </a:r>
            <a:r>
              <a:rPr lang="en-US" altLang="zh-CN" sz="2000" dirty="0">
                <a:solidFill>
                  <a:srgbClr val="008000"/>
                </a:solidFill>
                <a:latin typeface="华文新魏"/>
                <a:cs typeface="华文新魏"/>
              </a:rPr>
              <a:t>struct </a:t>
            </a:r>
            <a:r>
              <a:rPr lang="en-US" altLang="zh-CN" sz="2000" dirty="0" err="1">
                <a:solidFill>
                  <a:srgbClr val="008000"/>
                </a:solidFill>
                <a:latin typeface="华文新魏"/>
                <a:cs typeface="华文新魏"/>
              </a:rPr>
              <a:t>inode_operations</a:t>
            </a:r>
            <a:r>
              <a:rPr lang="en-US" altLang="zh-CN" sz="2000" dirty="0">
                <a:solidFill>
                  <a:srgbClr val="008000"/>
                </a:solidFill>
                <a:latin typeface="华文新魏"/>
                <a:cs typeface="华文新魏"/>
              </a:rPr>
              <a:t> *</a:t>
            </a:r>
            <a:r>
              <a:rPr lang="en-US" altLang="zh-CN" sz="2000" dirty="0" err="1">
                <a:solidFill>
                  <a:srgbClr val="008000"/>
                </a:solidFill>
                <a:latin typeface="华文新魏"/>
                <a:cs typeface="华文新魏"/>
              </a:rPr>
              <a:t>i_op</a:t>
            </a:r>
            <a:r>
              <a:rPr lang="en-US" altLang="zh-CN" sz="2000" dirty="0">
                <a:solidFill>
                  <a:srgbClr val="008000"/>
                </a:solidFill>
                <a:latin typeface="华文新魏"/>
                <a:cs typeface="华文新魏"/>
              </a:rPr>
              <a:t>;  /*inode</a:t>
            </a:r>
            <a:r>
              <a:rPr lang="zh-CN" altLang="zh-CN" sz="2000" dirty="0">
                <a:solidFill>
                  <a:srgbClr val="008000"/>
                </a:solidFill>
                <a:latin typeface="华文新魏"/>
                <a:cs typeface="华文新魏"/>
              </a:rPr>
              <a:t>操作集</a:t>
            </a:r>
            <a:r>
              <a:rPr lang="en-US" altLang="zh-CN" sz="2000" dirty="0">
                <a:solidFill>
                  <a:srgbClr val="008000"/>
                </a:solidFill>
                <a:latin typeface="华文新魏"/>
                <a:cs typeface="华文新魏"/>
              </a:rPr>
              <a:t>*/</a:t>
            </a:r>
            <a:endParaRPr kumimoji="1" lang="zh-CN" altLang="en-US" dirty="0">
              <a:latin typeface="华文新魏"/>
              <a:cs typeface="华文新魏"/>
            </a:endParaRPr>
          </a:p>
        </p:txBody>
      </p:sp>
      <p:sp>
        <p:nvSpPr>
          <p:cNvPr id="2" name="标题 1"/>
          <p:cNvSpPr>
            <a:spLocks noGrp="1"/>
          </p:cNvSpPr>
          <p:nvPr>
            <p:ph type="title"/>
          </p:nvPr>
        </p:nvSpPr>
        <p:spPr/>
        <p:txBody>
          <a:bodyPr/>
          <a:lstStyle/>
          <a:p>
            <a:r>
              <a:rPr kumimoji="1" lang="zh-CN" altLang="en-US" dirty="0"/>
              <a:t>索引节点</a:t>
            </a:r>
            <a:r>
              <a:rPr kumimoji="1" lang="en-US" altLang="zh-CN" dirty="0"/>
              <a:t>inode</a:t>
            </a:r>
            <a:endParaRPr kumimoji="1" lang="zh-CN" altLang="en-US" dirty="0"/>
          </a:p>
        </p:txBody>
      </p:sp>
      <p:sp>
        <p:nvSpPr>
          <p:cNvPr id="4" name="矩形 3"/>
          <p:cNvSpPr/>
          <p:nvPr/>
        </p:nvSpPr>
        <p:spPr>
          <a:xfrm>
            <a:off x="4932040" y="3034695"/>
            <a:ext cx="4067944" cy="2554545"/>
          </a:xfrm>
          <a:prstGeom prst="rect">
            <a:avLst/>
          </a:prstGeom>
        </p:spPr>
        <p:txBody>
          <a:bodyPr wrap="square">
            <a:spAutoFit/>
          </a:bodyPr>
          <a:lstStyle/>
          <a:p>
            <a:pPr algn="l"/>
            <a:endParaRPr lang="zh-CN" altLang="zh-CN" sz="2000" b="1" dirty="0">
              <a:solidFill>
                <a:srgbClr val="008000"/>
              </a:solidFill>
              <a:latin typeface="华文新魏"/>
              <a:ea typeface="华文新魏"/>
              <a:cs typeface="华文新魏"/>
            </a:endParaRPr>
          </a:p>
          <a:p>
            <a:pPr algn="l"/>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union {</a:t>
            </a:r>
            <a:endParaRPr lang="zh-CN" altLang="zh-CN" sz="2000" b="1" dirty="0">
              <a:solidFill>
                <a:srgbClr val="008000"/>
              </a:solidFill>
              <a:latin typeface="华文新魏"/>
              <a:ea typeface="华文新魏"/>
              <a:cs typeface="华文新魏"/>
            </a:endParaRPr>
          </a:p>
          <a:p>
            <a:pPr algn="l"/>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struct </a:t>
            </a:r>
            <a:r>
              <a:rPr lang="en-US" altLang="zh-CN" sz="2000" b="1" dirty="0" err="1">
                <a:solidFill>
                  <a:srgbClr val="008000"/>
                </a:solidFill>
                <a:latin typeface="华文新魏"/>
                <a:ea typeface="华文新魏"/>
                <a:cs typeface="华文新魏"/>
              </a:rPr>
              <a:t>minix_inode_info</a:t>
            </a:r>
            <a:r>
              <a:rPr lang="en-US" altLang="zh-CN" sz="2000" b="1" dirty="0">
                <a:solidFill>
                  <a:srgbClr val="008000"/>
                </a:solidFill>
                <a:latin typeface="华文新魏"/>
                <a:ea typeface="华文新魏"/>
                <a:cs typeface="华文新魏"/>
              </a:rPr>
              <a:t> </a:t>
            </a:r>
            <a:r>
              <a:rPr lang="en-US" altLang="zh-CN" sz="2000" b="1" dirty="0" err="1">
                <a:solidFill>
                  <a:srgbClr val="008000"/>
                </a:solidFill>
                <a:latin typeface="华文新魏"/>
                <a:ea typeface="华文新魏"/>
                <a:cs typeface="华文新魏"/>
              </a:rPr>
              <a:t>minix_i</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struct ext2_inode_info ext2_i;</a:t>
            </a:r>
            <a:endParaRPr lang="zh-CN" altLang="zh-CN" sz="2000" b="1" dirty="0">
              <a:solidFill>
                <a:srgbClr val="008000"/>
              </a:solidFill>
              <a:latin typeface="华文新魏"/>
              <a:ea typeface="华文新魏"/>
              <a:cs typeface="华文新魏"/>
            </a:endParaRPr>
          </a:p>
          <a:p>
            <a:pPr algn="l"/>
            <a:r>
              <a:rPr lang="zh-CN" altLang="en-US" sz="2000" b="1" dirty="0">
                <a:solidFill>
                  <a:srgbClr val="008000"/>
                </a:solidFill>
                <a:latin typeface="华文新魏"/>
                <a:ea typeface="华文新魏"/>
                <a:cs typeface="华文新魏"/>
              </a:rPr>
              <a:t>  </a:t>
            </a:r>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a:solidFill>
                  <a:srgbClr val="008000"/>
                </a:solidFill>
                <a:latin typeface="华文新魏"/>
                <a:ea typeface="华文新魏"/>
                <a:cs typeface="华文新魏"/>
              </a:rPr>
              <a:t>}</a:t>
            </a:r>
            <a:endParaRPr lang="zh-CN" altLang="zh-CN" sz="2000" b="1" dirty="0">
              <a:solidFill>
                <a:srgbClr val="008000"/>
              </a:solidFill>
              <a:latin typeface="华文新魏"/>
              <a:ea typeface="华文新魏"/>
              <a:cs typeface="华文新魏"/>
            </a:endParaRPr>
          </a:p>
          <a:p>
            <a:pPr algn="l"/>
            <a:r>
              <a:rPr lang="en-US" altLang="zh-CN" sz="2000" b="1" dirty="0">
                <a:solidFill>
                  <a:srgbClr val="008000"/>
                </a:solidFill>
                <a:latin typeface="华文新魏"/>
                <a:ea typeface="华文新魏"/>
                <a:cs typeface="华文新魏"/>
              </a:rPr>
              <a:t>};</a:t>
            </a:r>
            <a:r>
              <a:rPr lang="zh-CN" altLang="en-US" sz="2000" b="1" dirty="0">
                <a:solidFill>
                  <a:srgbClr val="008000"/>
                </a:solidFill>
                <a:latin typeface="华文新魏"/>
                <a:ea typeface="华文新魏"/>
                <a:cs typeface="华文新魏"/>
              </a:rPr>
              <a:t> </a:t>
            </a:r>
            <a:endParaRPr lang="zh-CN" altLang="zh-CN" sz="2000" b="1" dirty="0">
              <a:solidFill>
                <a:srgbClr val="008000"/>
              </a:solidFill>
              <a:latin typeface="华文新魏"/>
              <a:ea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300186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inode</a:t>
            </a:r>
            <a:r>
              <a:rPr kumimoji="1" lang="zh-CN" altLang="en-US" dirty="0"/>
              <a:t>访问优化</a:t>
            </a:r>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 inode </a:t>
            </a:r>
            <a:r>
              <a:rPr lang="zh-CN" altLang="en-US" dirty="0">
                <a:latin typeface="华文新魏" charset="0"/>
                <a:ea typeface="华文新魏" charset="0"/>
                <a:cs typeface="华文新魏" charset="0"/>
              </a:rPr>
              <a:t>在</a:t>
            </a:r>
            <a:r>
              <a:rPr lang="zh-CN" altLang="zh-CN" dirty="0">
                <a:latin typeface="华文新魏" charset="0"/>
                <a:ea typeface="华文新魏" charset="0"/>
                <a:cs typeface="华文新魏" charset="0"/>
              </a:rPr>
              <a:t>文件访问过程中会频繁</a:t>
            </a:r>
            <a:r>
              <a:rPr lang="zh-CN" altLang="en-US" dirty="0">
                <a:latin typeface="华文新魏" charset="0"/>
                <a:ea typeface="华文新魏" charset="0"/>
                <a:cs typeface="华文新魏" charset="0"/>
              </a:rPr>
              <a:t>使用</a:t>
            </a:r>
            <a:r>
              <a:rPr lang="zh-CN" altLang="zh-CN" dirty="0">
                <a:latin typeface="华文新魏" charset="0"/>
                <a:ea typeface="华文新魏" charset="0"/>
                <a:cs typeface="华文新魏" charset="0"/>
              </a:rPr>
              <a:t>，不断来回于内外存之间引用</a:t>
            </a:r>
            <a:r>
              <a:rPr lang="zh-CN" altLang="en-US" dirty="0">
                <a:latin typeface="华文新魏" charset="0"/>
                <a:ea typeface="华文新魏" charset="0"/>
                <a:cs typeface="华文新魏" charset="0"/>
              </a:rPr>
              <a:t>会增加</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开销</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在</a:t>
            </a:r>
            <a:r>
              <a:rPr lang="zh-CN" altLang="zh-CN" dirty="0">
                <a:latin typeface="华文新魏" charset="0"/>
                <a:ea typeface="华文新魏" charset="0"/>
                <a:cs typeface="华文新魏" charset="0"/>
              </a:rPr>
              <a:t>内存区开辟一张</a:t>
            </a:r>
            <a:r>
              <a:rPr lang="zh-CN" altLang="zh-CN" dirty="0">
                <a:solidFill>
                  <a:srgbClr val="0000FF"/>
                </a:solidFill>
                <a:latin typeface="华文新魏" charset="0"/>
                <a:ea typeface="华文新魏" charset="0"/>
                <a:cs typeface="华文新魏" charset="0"/>
              </a:rPr>
              <a:t>活动</a:t>
            </a:r>
            <a:r>
              <a:rPr lang="en-US" altLang="zh-CN" dirty="0">
                <a:solidFill>
                  <a:srgbClr val="0000FF"/>
                </a:solidFill>
                <a:latin typeface="华文新魏" charset="0"/>
                <a:ea typeface="华文新魏" charset="0"/>
                <a:cs typeface="华文新魏" charset="0"/>
              </a:rPr>
              <a:t> inode</a:t>
            </a:r>
            <a:r>
              <a:rPr lang="zh-CN" altLang="zh-CN" dirty="0">
                <a:solidFill>
                  <a:srgbClr val="0000FF"/>
                </a:solidFill>
                <a:latin typeface="华文新魏" charset="0"/>
                <a:ea typeface="华文新魏" charset="0"/>
                <a:cs typeface="华文新魏" charset="0"/>
              </a:rPr>
              <a:t>表</a:t>
            </a:r>
            <a:endParaRPr lang="en-US" altLang="zh-CN" dirty="0">
              <a:solidFill>
                <a:srgbClr val="0000FF"/>
              </a:solidFill>
              <a:latin typeface="华文新魏" charset="0"/>
              <a:ea typeface="华文新魏" charset="0"/>
              <a:cs typeface="华文新魏" charset="0"/>
            </a:endParaRPr>
          </a:p>
          <a:p>
            <a:pPr lvl="1"/>
            <a:r>
              <a:rPr lang="zh-CN" altLang="zh-CN" dirty="0">
                <a:solidFill>
                  <a:srgbClr val="0000FF"/>
                </a:solidFill>
                <a:latin typeface="华文新魏" charset="0"/>
                <a:ea typeface="华文新魏" charset="0"/>
                <a:cs typeface="华文新魏" charset="0"/>
              </a:rPr>
              <a:t>磁盘</a:t>
            </a:r>
            <a:r>
              <a:rPr lang="en-US" altLang="zh-CN" dirty="0">
                <a:solidFill>
                  <a:srgbClr val="0000FF"/>
                </a:solidFill>
                <a:latin typeface="华文新魏" charset="0"/>
                <a:ea typeface="华文新魏" charset="0"/>
                <a:cs typeface="华文新魏" charset="0"/>
              </a:rPr>
              <a:t> inode</a:t>
            </a:r>
            <a:r>
              <a:rPr lang="zh-CN" altLang="zh-CN" dirty="0">
                <a:latin typeface="华文新魏" charset="0"/>
                <a:ea typeface="华文新魏" charset="0"/>
                <a:cs typeface="华文新魏" charset="0"/>
              </a:rPr>
              <a:t>反映文件</a:t>
            </a:r>
            <a:r>
              <a:rPr lang="zh-CN" altLang="zh-CN" dirty="0">
                <a:solidFill>
                  <a:srgbClr val="FF0000"/>
                </a:solidFill>
                <a:latin typeface="华文新魏" charset="0"/>
                <a:ea typeface="华文新魏" charset="0"/>
                <a:cs typeface="华文新魏" charset="0"/>
              </a:rPr>
              <a:t>静态特性</a:t>
            </a:r>
            <a:r>
              <a:rPr lang="zh-CN" altLang="zh-CN"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活动</a:t>
            </a:r>
            <a:r>
              <a:rPr lang="en-US" altLang="zh-CN" dirty="0">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反映文件</a:t>
            </a:r>
            <a:r>
              <a:rPr lang="zh-CN" altLang="zh-CN" dirty="0">
                <a:solidFill>
                  <a:srgbClr val="FF0000"/>
                </a:solidFill>
                <a:latin typeface="华文新魏" charset="0"/>
                <a:ea typeface="华文新魏" charset="0"/>
                <a:cs typeface="华文新魏" charset="0"/>
              </a:rPr>
              <a:t>动态特性</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a:t>
            </a:r>
            <a:r>
              <a:rPr lang="zh-CN" altLang="zh-CN" dirty="0">
                <a:solidFill>
                  <a:srgbClr val="FF0000"/>
                </a:solidFill>
                <a:latin typeface="华文新魏" charset="0"/>
                <a:ea typeface="华文新魏" charset="0"/>
                <a:cs typeface="华文新魏" charset="0"/>
              </a:rPr>
              <a:t>访问某文件</a:t>
            </a:r>
            <a:r>
              <a:rPr lang="zh-CN" altLang="zh-CN" dirty="0">
                <a:latin typeface="华文新魏" charset="0"/>
                <a:ea typeface="华文新魏" charset="0"/>
                <a:cs typeface="华文新魏" charset="0"/>
              </a:rPr>
              <a:t>时，若在活动</a:t>
            </a:r>
            <a:r>
              <a:rPr lang="en-US" altLang="zh-CN" dirty="0">
                <a:latin typeface="华文新魏" charset="0"/>
                <a:ea typeface="华文新魏" charset="0"/>
                <a:cs typeface="华文新魏" charset="0"/>
              </a:rPr>
              <a:t> inode </a:t>
            </a:r>
            <a:r>
              <a:rPr lang="zh-CN" altLang="zh-CN" dirty="0">
                <a:latin typeface="华文新魏" charset="0"/>
                <a:ea typeface="华文新魏" charset="0"/>
                <a:cs typeface="华文新魏" charset="0"/>
              </a:rPr>
              <a:t>表中找不到其</a:t>
            </a:r>
            <a:r>
              <a:rPr lang="en-US" altLang="zh-CN" dirty="0">
                <a:latin typeface="华文新魏" charset="0"/>
                <a:ea typeface="华文新魏" charset="0"/>
                <a:cs typeface="华文新魏" charset="0"/>
              </a:rPr>
              <a:t> inode</a:t>
            </a:r>
            <a:r>
              <a:rPr lang="zh-CN" altLang="zh-CN" dirty="0">
                <a:latin typeface="华文新魏" charset="0"/>
                <a:ea typeface="华文新魏" charset="0"/>
                <a:cs typeface="华文新魏" charset="0"/>
              </a:rPr>
              <a:t>，就申请一个空闲活动</a:t>
            </a:r>
            <a:r>
              <a:rPr lang="en-US" altLang="zh-CN" dirty="0">
                <a:latin typeface="华文新魏" charset="0"/>
                <a:ea typeface="华文新魏" charset="0"/>
                <a:cs typeface="华文新魏" charset="0"/>
              </a:rPr>
              <a:t> inode</a:t>
            </a:r>
            <a:r>
              <a:rPr lang="zh-CN" altLang="zh-CN" dirty="0">
                <a:latin typeface="华文新魏" charset="0"/>
                <a:ea typeface="华文新魏" charset="0"/>
                <a:cs typeface="华文新魏" charset="0"/>
              </a:rPr>
              <a:t>，把磁盘</a:t>
            </a:r>
            <a:r>
              <a:rPr lang="en-US" altLang="zh-CN" dirty="0">
                <a:latin typeface="华文新魏" charset="0"/>
                <a:ea typeface="华文新魏" charset="0"/>
                <a:cs typeface="华文新魏" charset="0"/>
              </a:rPr>
              <a:t> inode </a:t>
            </a:r>
            <a:r>
              <a:rPr lang="zh-CN" altLang="zh-CN" dirty="0">
                <a:latin typeface="华文新魏" charset="0"/>
                <a:ea typeface="华文新魏" charset="0"/>
                <a:cs typeface="华文新魏" charset="0"/>
              </a:rPr>
              <a:t>内容复制给它，随之就可用来控制文件读写</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a:t>
            </a:r>
            <a:r>
              <a:rPr lang="zh-CN" altLang="zh-CN" dirty="0">
                <a:solidFill>
                  <a:srgbClr val="FF0000"/>
                </a:solidFill>
                <a:latin typeface="华文新魏" charset="0"/>
                <a:ea typeface="华文新魏" charset="0"/>
                <a:cs typeface="华文新魏" charset="0"/>
              </a:rPr>
              <a:t>关闭文件</a:t>
            </a:r>
            <a:r>
              <a:rPr lang="zh-CN" altLang="en-US" dirty="0">
                <a:latin typeface="华文新魏" charset="0"/>
                <a:ea typeface="华文新魏" charset="0"/>
                <a:cs typeface="华文新魏" charset="0"/>
              </a:rPr>
              <a:t>时</a:t>
            </a:r>
            <a:r>
              <a:rPr lang="zh-CN" altLang="zh-CN" dirty="0">
                <a:latin typeface="华文新魏" charset="0"/>
                <a:ea typeface="华文新魏" charset="0"/>
                <a:cs typeface="华文新魏" charset="0"/>
              </a:rPr>
              <a:t>，活动</a:t>
            </a:r>
            <a:r>
              <a:rPr lang="en-US" altLang="zh-CN" dirty="0">
                <a:latin typeface="华文新魏" charset="0"/>
                <a:ea typeface="华文新魏" charset="0"/>
                <a:cs typeface="华文新魏" charset="0"/>
              </a:rPr>
              <a:t> inode </a:t>
            </a:r>
            <a:r>
              <a:rPr lang="zh-CN" altLang="zh-CN" dirty="0">
                <a:latin typeface="华文新魏" charset="0"/>
                <a:ea typeface="华文新魏" charset="0"/>
                <a:cs typeface="华文新魏" charset="0"/>
              </a:rPr>
              <a:t>的内容回写到对应的磁盘</a:t>
            </a:r>
            <a:r>
              <a:rPr lang="en-US" altLang="zh-CN" dirty="0">
                <a:latin typeface="华文新魏" charset="0"/>
                <a:ea typeface="华文新魏" charset="0"/>
                <a:cs typeface="华文新魏" charset="0"/>
              </a:rPr>
              <a:t> inode </a:t>
            </a:r>
            <a:r>
              <a:rPr lang="zh-CN" altLang="zh-CN" dirty="0">
                <a:latin typeface="华文新魏" charset="0"/>
                <a:ea typeface="华文新魏" charset="0"/>
                <a:cs typeface="华文新魏" charset="0"/>
              </a:rPr>
              <a:t>中，再释放活动</a:t>
            </a:r>
            <a:r>
              <a:rPr lang="en-US" altLang="zh-CN" dirty="0">
                <a:latin typeface="华文新魏" charset="0"/>
                <a:ea typeface="华文新魏" charset="0"/>
                <a:cs typeface="华文新魏" charset="0"/>
              </a:rPr>
              <a:t> inode </a:t>
            </a:r>
            <a:r>
              <a:rPr lang="zh-CN" altLang="zh-CN" dirty="0">
                <a:latin typeface="华文新魏" charset="0"/>
                <a:ea typeface="华文新魏" charset="0"/>
                <a:cs typeface="华文新魏" charset="0"/>
              </a:rPr>
              <a:t>以供它用</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把</a:t>
            </a:r>
            <a:r>
              <a:rPr lang="en-US" altLang="zh-CN" dirty="0">
                <a:latin typeface="华文新魏" charset="0"/>
                <a:ea typeface="华文新魏" charset="0"/>
                <a:cs typeface="华文新魏" charset="0"/>
              </a:rPr>
              <a:t> FCB </a:t>
            </a:r>
            <a:r>
              <a:rPr lang="zh-CN" altLang="zh-CN" dirty="0">
                <a:latin typeface="华文新魏" charset="0"/>
                <a:ea typeface="华文新魏" charset="0"/>
                <a:cs typeface="华文新魏" charset="0"/>
              </a:rPr>
              <a:t>的</a:t>
            </a:r>
            <a:r>
              <a:rPr lang="zh-CN" altLang="zh-CN" dirty="0">
                <a:solidFill>
                  <a:srgbClr val="0432FF"/>
                </a:solidFill>
                <a:latin typeface="华文新魏" charset="0"/>
                <a:ea typeface="华文新魏" charset="0"/>
                <a:cs typeface="华文新魏" charset="0"/>
              </a:rPr>
              <a:t>主要内容</a:t>
            </a:r>
            <a:r>
              <a:rPr lang="zh-CN" altLang="zh-CN" dirty="0">
                <a:latin typeface="华文新魏" charset="0"/>
                <a:ea typeface="华文新魏" charset="0"/>
                <a:cs typeface="华文新魏" charset="0"/>
              </a:rPr>
              <a:t>与</a:t>
            </a:r>
            <a:r>
              <a:rPr lang="zh-CN" altLang="zh-CN" dirty="0">
                <a:solidFill>
                  <a:srgbClr val="0432FF"/>
                </a:solidFill>
                <a:latin typeface="华文新魏" charset="0"/>
                <a:ea typeface="华文新魏" charset="0"/>
                <a:cs typeface="华文新魏" charset="0"/>
              </a:rPr>
              <a:t>索引节点号</a:t>
            </a:r>
            <a:r>
              <a:rPr lang="zh-CN" altLang="zh-CN" dirty="0">
                <a:latin typeface="华文新魏" charset="0"/>
                <a:ea typeface="华文新魏" charset="0"/>
                <a:cs typeface="华文新魏" charset="0"/>
              </a:rPr>
              <a:t>分开，不仅能够</a:t>
            </a:r>
            <a:r>
              <a:rPr lang="zh-CN" altLang="zh-CN" dirty="0">
                <a:solidFill>
                  <a:srgbClr val="FF0000"/>
                </a:solidFill>
                <a:latin typeface="华文新魏" charset="0"/>
                <a:ea typeface="华文新魏" charset="0"/>
                <a:cs typeface="华文新魏" charset="0"/>
              </a:rPr>
              <a:t>加快目录检索速度</a:t>
            </a:r>
            <a:r>
              <a:rPr lang="zh-CN" altLang="zh-CN" dirty="0">
                <a:latin typeface="华文新魏" charset="0"/>
                <a:ea typeface="华文新魏" charset="0"/>
                <a:cs typeface="华文新魏" charset="0"/>
              </a:rPr>
              <a:t>，而且</a:t>
            </a:r>
            <a:r>
              <a:rPr lang="zh-CN" altLang="zh-CN" dirty="0">
                <a:solidFill>
                  <a:srgbClr val="FF0000"/>
                </a:solidFill>
                <a:latin typeface="华文新魏" charset="0"/>
                <a:ea typeface="华文新魏" charset="0"/>
                <a:cs typeface="华文新魏" charset="0"/>
              </a:rPr>
              <a:t>便于实现文件共享</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a:t>
            </a:fld>
            <a:endParaRPr lang="en-US" altLang="zh-CN" dirty="0"/>
          </a:p>
        </p:txBody>
      </p:sp>
    </p:spTree>
    <p:extLst>
      <p:ext uri="{BB962C8B-B14F-4D97-AF65-F5344CB8AC3E}">
        <p14:creationId xmlns:p14="http://schemas.microsoft.com/office/powerpoint/2010/main" val="417872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zh-CN" altLang="en-US" dirty="0">
                <a:solidFill>
                  <a:srgbClr val="FF0000"/>
                </a:solidFill>
                <a:latin typeface="华文新魏" charset="0"/>
                <a:ea typeface="华文新魏" charset="0"/>
                <a:cs typeface="华文新魏" charset="0"/>
              </a:rPr>
              <a:t>文件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文件概念</a:t>
            </a:r>
            <a:r>
              <a:rPr lang="zh-CN" altLang="zh-CN" dirty="0">
                <a:solidFill>
                  <a:srgbClr val="0000FF"/>
                </a:solidFill>
                <a:latin typeface="华文新魏" charset="0"/>
                <a:ea typeface="华文新魏" charset="0"/>
                <a:cs typeface="华文新魏" charset="0"/>
              </a:rPr>
              <a:t>和命名</a:t>
            </a:r>
            <a:endParaRPr lang="zh-CN" altLang="en-US"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文件类型</a:t>
            </a:r>
            <a:r>
              <a:rPr lang="zh-CN" altLang="zh-CN" dirty="0">
                <a:solidFill>
                  <a:srgbClr val="0000FF"/>
                </a:solidFill>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属性</a:t>
            </a:r>
          </a:p>
          <a:p>
            <a:pPr lvl="1" eaLnBrk="1" hangingPunct="1"/>
            <a:r>
              <a:rPr lang="zh-CN" altLang="en-US" dirty="0">
                <a:solidFill>
                  <a:srgbClr val="0000FF"/>
                </a:solidFill>
                <a:latin typeface="华文新魏" charset="0"/>
                <a:ea typeface="华文新魏" charset="0"/>
                <a:cs typeface="华文新魏" charset="0"/>
              </a:rPr>
              <a:t>文件存取方法 </a:t>
            </a:r>
          </a:p>
          <a:p>
            <a:pPr eaLnBrk="1" hangingPunct="1"/>
            <a:r>
              <a:rPr lang="zh-CN" altLang="en-US" dirty="0">
                <a:latin typeface="华文新魏" charset="0"/>
                <a:ea typeface="华文新魏" charset="0"/>
                <a:cs typeface="华文新魏" charset="0"/>
              </a:rPr>
              <a:t>文件目录 </a:t>
            </a:r>
          </a:p>
          <a:p>
            <a:pPr eaLnBrk="1" hangingPunct="1"/>
            <a:r>
              <a:rPr lang="zh-CN" altLang="en-US" dirty="0">
                <a:latin typeface="华文新魏" charset="0"/>
                <a:ea typeface="华文新魏" charset="0"/>
                <a:cs typeface="华文新魏" charset="0"/>
              </a:rPr>
              <a:t>文件组织与数据存储  </a:t>
            </a:r>
          </a:p>
          <a:p>
            <a:pPr eaLnBrk="1" hangingPunct="1"/>
            <a:r>
              <a:rPr lang="zh-CN" altLang="en-US" dirty="0">
                <a:latin typeface="华文新魏" charset="0"/>
                <a:ea typeface="华文新魏" charset="0"/>
                <a:cs typeface="华文新魏" charset="0"/>
              </a:rPr>
              <a:t>文件系统功能及实现 </a:t>
            </a: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文件管理 </a:t>
            </a:r>
          </a:p>
        </p:txBody>
      </p:sp>
    </p:spTree>
    <p:extLst>
      <p:ext uri="{BB962C8B-B14F-4D97-AF65-F5344CB8AC3E}">
        <p14:creationId xmlns:p14="http://schemas.microsoft.com/office/powerpoint/2010/main" val="241643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层次目录结构</a:t>
            </a:r>
          </a:p>
        </p:txBody>
      </p:sp>
      <p:pic>
        <p:nvPicPr>
          <p:cNvPr id="3" name="图片 2"/>
          <p:cNvPicPr>
            <a:picLocks noChangeAspect="1"/>
          </p:cNvPicPr>
          <p:nvPr/>
        </p:nvPicPr>
        <p:blipFill>
          <a:blip r:embed="rId2"/>
          <a:stretch>
            <a:fillRect/>
          </a:stretch>
        </p:blipFill>
        <p:spPr>
          <a:xfrm>
            <a:off x="395536" y="1700808"/>
            <a:ext cx="8280920" cy="3978618"/>
          </a:xfrm>
          <a:prstGeom prst="rect">
            <a:avLst/>
          </a:prstGeom>
        </p:spPr>
      </p:pic>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a:t>
            </a:fld>
            <a:endParaRPr lang="en-US" altLang="zh-CN" dirty="0"/>
          </a:p>
        </p:txBody>
      </p:sp>
    </p:spTree>
    <p:extLst>
      <p:ext uri="{BB962C8B-B14F-4D97-AF65-F5344CB8AC3E}">
        <p14:creationId xmlns:p14="http://schemas.microsoft.com/office/powerpoint/2010/main" val="294957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层次目录结构</a:t>
            </a:r>
          </a:p>
        </p:txBody>
      </p:sp>
      <p:pic>
        <p:nvPicPr>
          <p:cNvPr id="3" name="图片 2"/>
          <p:cNvPicPr>
            <a:picLocks noChangeAspect="1"/>
          </p:cNvPicPr>
          <p:nvPr/>
        </p:nvPicPr>
        <p:blipFill>
          <a:blip r:embed="rId2"/>
          <a:stretch>
            <a:fillRect/>
          </a:stretch>
        </p:blipFill>
        <p:spPr>
          <a:xfrm>
            <a:off x="395536" y="1700808"/>
            <a:ext cx="8280920" cy="3978618"/>
          </a:xfrm>
          <a:prstGeom prst="rect">
            <a:avLst/>
          </a:prstGeom>
        </p:spPr>
      </p:pic>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a:t>
            </a:fld>
            <a:endParaRPr lang="en-US" altLang="zh-CN" dirty="0"/>
          </a:p>
        </p:txBody>
      </p:sp>
    </p:spTree>
    <p:extLst>
      <p:ext uri="{BB962C8B-B14F-4D97-AF65-F5344CB8AC3E}">
        <p14:creationId xmlns:p14="http://schemas.microsoft.com/office/powerpoint/2010/main" val="207606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层次目录结构</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每一级目录可以是下一级子目录的说明，也可以是文件的说明，形成层次关系</a:t>
            </a:r>
          </a:p>
          <a:p>
            <a:pPr algn="just" eaLnBrk="1" hangingPunct="1"/>
            <a:r>
              <a:rPr lang="zh-CN" altLang="en-US" dirty="0">
                <a:latin typeface="华文新魏" charset="0"/>
                <a:ea typeface="华文新魏" charset="0"/>
                <a:cs typeface="华文新魏" charset="0"/>
              </a:rPr>
              <a:t>多级目录结构采用树形结构，是一棵倒向有根树</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树根是</a:t>
            </a:r>
            <a:r>
              <a:rPr lang="zh-CN" altLang="en-US" dirty="0">
                <a:solidFill>
                  <a:srgbClr val="0000FF"/>
                </a:solidFill>
                <a:latin typeface="华文新魏" charset="0"/>
                <a:ea typeface="华文新魏" charset="0"/>
                <a:cs typeface="华文新魏" charset="0"/>
              </a:rPr>
              <a:t>根目录</a:t>
            </a:r>
            <a:endParaRPr lang="en-US" altLang="zh-CN" dirty="0">
              <a:solidFill>
                <a:srgbClr val="0000FF"/>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从根向下，每个树枝是一个</a:t>
            </a:r>
            <a:r>
              <a:rPr lang="zh-CN" altLang="en-US" dirty="0">
                <a:solidFill>
                  <a:srgbClr val="0000FF"/>
                </a:solidFill>
                <a:latin typeface="华文新魏" charset="0"/>
                <a:ea typeface="华文新魏" charset="0"/>
                <a:cs typeface="华文新魏" charset="0"/>
              </a:rPr>
              <a:t>子目录</a:t>
            </a:r>
            <a:endParaRPr lang="en-US" altLang="zh-CN" dirty="0">
              <a:solidFill>
                <a:srgbClr val="0000FF"/>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而树叶是</a:t>
            </a:r>
            <a:r>
              <a:rPr lang="zh-CN" altLang="en-US" dirty="0">
                <a:solidFill>
                  <a:srgbClr val="0000FF"/>
                </a:solidFill>
                <a:latin typeface="华文新魏" charset="0"/>
                <a:ea typeface="华文新魏" charset="0"/>
                <a:cs typeface="华文新魏" charset="0"/>
              </a:rPr>
              <a:t>文件</a:t>
            </a:r>
          </a:p>
          <a:p>
            <a:pPr algn="just" eaLnBrk="1" hangingPunct="1"/>
            <a:r>
              <a:rPr lang="zh-CN" altLang="en-US" dirty="0">
                <a:latin typeface="华文新魏" charset="0"/>
                <a:ea typeface="华文新魏" charset="0"/>
                <a:cs typeface="华文新魏" charset="0"/>
              </a:rPr>
              <a:t>树型多级目录优点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解决重名</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反应数据之间的关系</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支持文件保护</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支持系统维护和查找</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a:t>
            </a:fld>
            <a:endParaRPr lang="en-US" altLang="zh-CN" dirty="0"/>
          </a:p>
        </p:txBody>
      </p:sp>
    </p:spTree>
    <p:extLst>
      <p:ext uri="{BB962C8B-B14F-4D97-AF65-F5344CB8AC3E}">
        <p14:creationId xmlns:p14="http://schemas.microsoft.com/office/powerpoint/2010/main" val="91638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树形目录结构</a:t>
            </a:r>
          </a:p>
        </p:txBody>
      </p:sp>
      <p:sp>
        <p:nvSpPr>
          <p:cNvPr id="3" name="内容占位符 2"/>
          <p:cNvSpPr>
            <a:spLocks noGrp="1"/>
          </p:cNvSpPr>
          <p:nvPr>
            <p:ph idx="1"/>
          </p:nvPr>
        </p:nvSpPr>
        <p:spPr/>
        <p:txBody>
          <a:bodyPr/>
          <a:lstStyle/>
          <a:p>
            <a:pPr algn="just" eaLnBrk="1" hangingPunct="1"/>
            <a:r>
              <a:rPr lang="zh-CN" altLang="zh-CN" dirty="0">
                <a:latin typeface="华文新魏"/>
                <a:cs typeface="华文新魏"/>
              </a:rPr>
              <a:t>纯树型目录结构：每个文件都只有一个父目录</a:t>
            </a:r>
            <a:endParaRPr lang="en-US" altLang="zh-CN" dirty="0">
              <a:latin typeface="华文新魏"/>
              <a:cs typeface="华文新魏"/>
            </a:endParaRPr>
          </a:p>
          <a:p>
            <a:pPr lvl="1" algn="just" eaLnBrk="1" hangingPunct="1"/>
            <a:r>
              <a:rPr lang="zh-CN" altLang="en-US" dirty="0">
                <a:solidFill>
                  <a:srgbClr val="0000FF"/>
                </a:solidFill>
              </a:rPr>
              <a:t>缺点：</a:t>
            </a:r>
            <a:r>
              <a:rPr lang="zh-CN" altLang="zh-CN" dirty="0">
                <a:solidFill>
                  <a:srgbClr val="FF0000"/>
                </a:solidFill>
              </a:rPr>
              <a:t>文件的共享不是对称的</a:t>
            </a:r>
            <a:r>
              <a:rPr lang="zh-CN" altLang="zh-CN" dirty="0"/>
              <a:t>，父目录有效地拥有此文件，其他被授权的用户必须经过属主目录才能对文件进行访问  </a:t>
            </a:r>
            <a:endParaRPr lang="en-US" altLang="zh-CN" dirty="0"/>
          </a:p>
          <a:p>
            <a:pPr algn="just" eaLnBrk="1" hangingPunct="1"/>
            <a:r>
              <a:rPr lang="zh-CN" altLang="zh-CN" dirty="0">
                <a:latin typeface="华文新魏"/>
                <a:cs typeface="华文新魏"/>
              </a:rPr>
              <a:t>有向无环图目录</a:t>
            </a:r>
            <a:r>
              <a:rPr lang="zh-CN" altLang="en-US" dirty="0">
                <a:latin typeface="华文新魏"/>
                <a:cs typeface="华文新魏"/>
              </a:rPr>
              <a:t>：</a:t>
            </a:r>
            <a:r>
              <a:rPr lang="zh-CN" altLang="zh-CN" dirty="0">
                <a:latin typeface="华文新魏"/>
                <a:cs typeface="华文新魏"/>
              </a:rPr>
              <a:t>允许文件有多个父目录</a:t>
            </a:r>
            <a:endParaRPr lang="en-US" altLang="zh-CN" dirty="0">
              <a:latin typeface="华文新魏"/>
              <a:cs typeface="华文新魏"/>
            </a:endParaRPr>
          </a:p>
          <a:p>
            <a:pPr lvl="1" algn="just" eaLnBrk="1" hangingPunct="1"/>
            <a:r>
              <a:rPr lang="zh-CN" altLang="en-US" dirty="0">
                <a:solidFill>
                  <a:srgbClr val="0000FF"/>
                </a:solidFill>
              </a:rPr>
              <a:t>优点</a:t>
            </a:r>
            <a:r>
              <a:rPr lang="zh-CN" altLang="en-US" dirty="0"/>
              <a:t>：支持</a:t>
            </a:r>
            <a:r>
              <a:rPr lang="zh-CN" altLang="zh-CN" dirty="0"/>
              <a:t>不同用户可以对称方式实现文件共享</a:t>
            </a:r>
            <a:endParaRPr lang="en-US" altLang="zh-CN" dirty="0"/>
          </a:p>
          <a:p>
            <a:pPr lvl="2" algn="just" eaLnBrk="1" hangingPunct="1"/>
            <a:r>
              <a:rPr lang="zh-CN" altLang="zh-CN" dirty="0">
                <a:latin typeface="华文新魏"/>
                <a:ea typeface="华文新魏"/>
                <a:cs typeface="华文新魏"/>
              </a:rPr>
              <a:t>即可能</a:t>
            </a:r>
            <a:r>
              <a:rPr lang="zh-CN" altLang="zh-CN" dirty="0">
                <a:solidFill>
                  <a:srgbClr val="FF0000"/>
                </a:solidFill>
                <a:latin typeface="华文新魏"/>
                <a:ea typeface="华文新魏"/>
                <a:cs typeface="华文新魏"/>
              </a:rPr>
              <a:t>属于不同用户的多个目录使用不同的文件名访问和共享同一个文件 </a:t>
            </a:r>
            <a:endParaRPr lang="en-US" altLang="zh-CN" dirty="0">
              <a:solidFill>
                <a:srgbClr val="FF0000"/>
              </a:solidFill>
              <a:latin typeface="华文新魏"/>
              <a:ea typeface="华文新魏"/>
              <a:cs typeface="华文新魏"/>
            </a:endParaRPr>
          </a:p>
          <a:p>
            <a:pPr lvl="1" algn="just" eaLnBrk="1" hangingPunct="1"/>
            <a:r>
              <a:rPr lang="zh-CN" altLang="en-US" dirty="0">
                <a:solidFill>
                  <a:srgbClr val="0000FF"/>
                </a:solidFill>
              </a:rPr>
              <a:t>缺点</a:t>
            </a:r>
            <a:r>
              <a:rPr lang="zh-CN" altLang="en-US" dirty="0"/>
              <a:t>：</a:t>
            </a:r>
            <a:r>
              <a:rPr lang="zh-CN" altLang="zh-CN" dirty="0"/>
              <a:t>维护比纯树型目录结构要复杂</a:t>
            </a:r>
            <a:endParaRPr lang="en-US" altLang="zh-CN" dirty="0"/>
          </a:p>
          <a:p>
            <a:pPr lvl="2" algn="just" eaLnBrk="1" hangingPunct="1"/>
            <a:r>
              <a:rPr lang="zh-CN" altLang="zh-CN" dirty="0">
                <a:latin typeface="华文新魏"/>
                <a:ea typeface="华文新魏"/>
                <a:cs typeface="华文新魏"/>
              </a:rPr>
              <a:t>由于一个文件可能有多个父目录，</a:t>
            </a:r>
            <a:r>
              <a:rPr lang="zh-CN" altLang="zh-CN" dirty="0">
                <a:solidFill>
                  <a:srgbClr val="FF0000"/>
                </a:solidFill>
                <a:latin typeface="华文新魏"/>
                <a:ea typeface="华文新魏"/>
                <a:cs typeface="华文新魏"/>
              </a:rPr>
              <a:t>需要为每个文件维护一个</a:t>
            </a:r>
            <a:r>
              <a:rPr lang="zh-CN" altLang="zh-CN" dirty="0">
                <a:solidFill>
                  <a:srgbClr val="0000FF"/>
                </a:solidFill>
                <a:latin typeface="华文新魏"/>
                <a:ea typeface="华文新魏"/>
                <a:cs typeface="华文新魏"/>
              </a:rPr>
              <a:t>引用计数</a:t>
            </a:r>
            <a:r>
              <a:rPr lang="zh-CN" altLang="zh-CN" dirty="0">
                <a:latin typeface="华文新魏"/>
                <a:ea typeface="华文新魏"/>
                <a:cs typeface="华文新魏"/>
              </a:rPr>
              <a:t>，以此记录文件的父目录个数</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仅当引用计数值为１时，</a:t>
            </a:r>
            <a:r>
              <a:rPr lang="zh-CN" altLang="zh-CN" dirty="0">
                <a:solidFill>
                  <a:srgbClr val="FF0000"/>
                </a:solidFill>
                <a:latin typeface="华文新魏"/>
                <a:ea typeface="华文新魏"/>
                <a:cs typeface="华文新魏"/>
              </a:rPr>
              <a:t>删除操作才移去文件</a:t>
            </a:r>
            <a:r>
              <a:rPr lang="zh-CN" altLang="zh-CN" dirty="0">
                <a:latin typeface="华文新魏"/>
                <a:ea typeface="华文新魏"/>
                <a:cs typeface="华文新魏"/>
              </a:rPr>
              <a:t>，否则仅仅把相关记录从父目录中删除</a:t>
            </a:r>
            <a:endParaRPr lang="en-US" altLang="zh-CN" dirty="0">
              <a:latin typeface="华文新魏"/>
              <a:ea typeface="华文新魏"/>
              <a:cs typeface="华文新魏"/>
            </a:endParaRPr>
          </a:p>
          <a:p>
            <a:pPr algn="just" eaLnBrk="1" hangingPunct="1"/>
            <a:r>
              <a:rPr kumimoji="1" lang="en-US" altLang="zh-CN" dirty="0">
                <a:latin typeface="华文新魏"/>
                <a:cs typeface="华文新魏"/>
              </a:rPr>
              <a:t>Linux</a:t>
            </a:r>
            <a:r>
              <a:rPr kumimoji="1" lang="zh-CN" altLang="en-US" dirty="0">
                <a:latin typeface="华文新魏"/>
                <a:cs typeface="华文新魏"/>
              </a:rPr>
              <a:t>实现</a:t>
            </a:r>
            <a:endParaRPr kumimoji="1" lang="en-US" altLang="zh-CN" dirty="0">
              <a:latin typeface="华文新魏"/>
              <a:cs typeface="华文新魏"/>
            </a:endParaRPr>
          </a:p>
          <a:p>
            <a:pPr lvl="1" algn="just" eaLnBrk="1" hangingPunct="1"/>
            <a:r>
              <a:rPr kumimoji="1" lang="zh-CN" altLang="en-US" dirty="0">
                <a:ea typeface="华文新魏"/>
              </a:rPr>
              <a:t>多父目录：</a:t>
            </a:r>
            <a:r>
              <a:rPr kumimoji="1" lang="zh-CN" altLang="en-US" dirty="0">
                <a:solidFill>
                  <a:srgbClr val="FF0000"/>
                </a:solidFill>
                <a:ea typeface="华文新魏"/>
              </a:rPr>
              <a:t>基于</a:t>
            </a:r>
            <a:r>
              <a:rPr kumimoji="1" lang="en-US" altLang="zh-CN" dirty="0">
                <a:solidFill>
                  <a:srgbClr val="FF0000"/>
                </a:solidFill>
                <a:ea typeface="华文新魏"/>
              </a:rPr>
              <a:t>Link</a:t>
            </a:r>
            <a:r>
              <a:rPr kumimoji="1" lang="zh-CN" altLang="en-US" dirty="0">
                <a:solidFill>
                  <a:srgbClr val="FF0000"/>
                </a:solidFill>
                <a:ea typeface="华文新魏"/>
              </a:rPr>
              <a:t>方式链接和引用文件</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a:t>
            </a:fld>
            <a:endParaRPr lang="en-US" altLang="zh-CN" dirty="0"/>
          </a:p>
        </p:txBody>
      </p:sp>
    </p:spTree>
    <p:extLst>
      <p:ext uri="{BB962C8B-B14F-4D97-AF65-F5344CB8AC3E}">
        <p14:creationId xmlns:p14="http://schemas.microsoft.com/office/powerpoint/2010/main" val="30694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文件目录检索</a:t>
            </a:r>
          </a:p>
        </p:txBody>
      </p:sp>
      <p:sp>
        <p:nvSpPr>
          <p:cNvPr id="3" name="内容占位符 2"/>
          <p:cNvSpPr>
            <a:spLocks noGrp="1"/>
          </p:cNvSpPr>
          <p:nvPr>
            <p:ph idx="1"/>
          </p:nvPr>
        </p:nvSpPr>
        <p:spPr/>
        <p:txBody>
          <a:bodyPr/>
          <a:lstStyle/>
          <a:p>
            <a:pPr algn="just" eaLnBrk="1" hangingPunct="1"/>
            <a:r>
              <a:rPr lang="zh-CN" altLang="zh-CN" dirty="0">
                <a:latin typeface="华文新魏"/>
                <a:cs typeface="华文新魏"/>
              </a:rPr>
              <a:t>每个目录都自动含有两个特殊目录项</a:t>
            </a:r>
            <a:endParaRPr lang="en-US" altLang="zh-CN" dirty="0">
              <a:latin typeface="华文新魏"/>
              <a:cs typeface="华文新魏"/>
            </a:endParaRPr>
          </a:p>
          <a:p>
            <a:pPr lvl="1" algn="just" eaLnBrk="1" hangingPunct="1"/>
            <a:r>
              <a:rPr lang="en-US" altLang="zh-CN" dirty="0"/>
              <a:t>“</a:t>
            </a:r>
            <a:r>
              <a:rPr lang="en-US" altLang="zh-CN" dirty="0">
                <a:solidFill>
                  <a:srgbClr val="0000FF"/>
                </a:solidFill>
              </a:rPr>
              <a:t>.</a:t>
            </a:r>
            <a:r>
              <a:rPr lang="en-US" altLang="zh-CN" dirty="0"/>
              <a:t>”</a:t>
            </a:r>
            <a:r>
              <a:rPr lang="zh-CN" altLang="zh-CN" dirty="0"/>
              <a:t>项指出目录自身的</a:t>
            </a:r>
            <a:r>
              <a:rPr lang="en-US" altLang="zh-CN" dirty="0" err="1"/>
              <a:t>inode</a:t>
            </a:r>
            <a:r>
              <a:rPr lang="zh-CN" altLang="zh-CN" dirty="0"/>
              <a:t>入口,</a:t>
            </a:r>
            <a:r>
              <a:rPr lang="en-US" altLang="zh-CN" dirty="0"/>
              <a:t>“</a:t>
            </a:r>
            <a:r>
              <a:rPr lang="en-US" altLang="zh-CN" dirty="0">
                <a:solidFill>
                  <a:srgbClr val="0000FF"/>
                </a:solidFill>
              </a:rPr>
              <a:t>..</a:t>
            </a:r>
            <a:r>
              <a:rPr lang="en-US" altLang="zh-CN" dirty="0"/>
              <a:t>”</a:t>
            </a:r>
            <a:r>
              <a:rPr lang="zh-CN" altLang="zh-CN" dirty="0"/>
              <a:t>项指出其父目录的</a:t>
            </a:r>
            <a:r>
              <a:rPr lang="en-US" altLang="zh-CN" dirty="0"/>
              <a:t>inode</a:t>
            </a:r>
            <a:r>
              <a:rPr lang="zh-CN" altLang="zh-CN" dirty="0"/>
              <a:t>入口 </a:t>
            </a:r>
            <a:endParaRPr lang="en-US" altLang="zh-CN" dirty="0"/>
          </a:p>
          <a:p>
            <a:pPr lvl="2" algn="just" eaLnBrk="1" hangingPunct="1"/>
            <a:r>
              <a:rPr lang="zh-CN" altLang="en-US" dirty="0">
                <a:latin typeface="华文新魏"/>
                <a:ea typeface="华文新魏"/>
                <a:cs typeface="华文新魏"/>
              </a:rPr>
              <a:t>父目录包含子目录意味包含一个指向子目录</a:t>
            </a:r>
            <a:r>
              <a:rPr lang="en-US" altLang="zh-CN" dirty="0" err="1">
                <a:latin typeface="华文新魏"/>
                <a:ea typeface="华文新魏"/>
                <a:cs typeface="华文新魏"/>
              </a:rPr>
              <a:t>inode</a:t>
            </a:r>
            <a:r>
              <a:rPr lang="zh-CN" altLang="en-US" dirty="0">
                <a:latin typeface="华文新魏"/>
                <a:ea typeface="华文新魏"/>
                <a:cs typeface="华文新魏"/>
              </a:rPr>
              <a:t>的链接</a:t>
            </a:r>
            <a:r>
              <a:rPr lang="en-US" altLang="zh-CN" dirty="0">
                <a:latin typeface="华文新魏"/>
                <a:ea typeface="华文新魏"/>
                <a:cs typeface="华文新魏"/>
              </a:rPr>
              <a:t>“.”</a:t>
            </a:r>
          </a:p>
          <a:p>
            <a:pPr lvl="2" algn="just" eaLnBrk="1" hangingPunct="1"/>
            <a:r>
              <a:rPr lang="zh-CN" altLang="en-US" dirty="0">
                <a:latin typeface="华文新魏"/>
                <a:ea typeface="华文新魏"/>
                <a:cs typeface="华文新魏"/>
              </a:rPr>
              <a:t>子目录具有父目录也可通过指向</a:t>
            </a:r>
            <a:r>
              <a:rPr lang="en-US" altLang="zh-CN" dirty="0" err="1">
                <a:latin typeface="华文新魏"/>
                <a:ea typeface="华文新魏"/>
                <a:cs typeface="华文新魏"/>
              </a:rPr>
              <a:t>inode</a:t>
            </a:r>
            <a:r>
              <a:rPr lang="zh-CN" altLang="en-US" dirty="0">
                <a:latin typeface="华文新魏"/>
                <a:ea typeface="华文新魏"/>
                <a:cs typeface="华文新魏"/>
              </a:rPr>
              <a:t>的链接</a:t>
            </a:r>
            <a:r>
              <a:rPr lang="en-US" altLang="zh-CN" dirty="0">
                <a:latin typeface="华文新魏"/>
                <a:ea typeface="华文新魏"/>
                <a:cs typeface="华文新魏"/>
              </a:rPr>
              <a:t>“..”</a:t>
            </a:r>
          </a:p>
          <a:p>
            <a:pPr algn="just" eaLnBrk="1" hangingPunct="1"/>
            <a:r>
              <a:rPr lang="zh-CN" altLang="zh-CN" dirty="0">
                <a:latin typeface="华文新魏"/>
                <a:cs typeface="华文新魏"/>
              </a:rPr>
              <a:t>根目录</a:t>
            </a:r>
            <a:r>
              <a:rPr lang="zh-CN" altLang="en-US" dirty="0">
                <a:latin typeface="华文新魏"/>
                <a:cs typeface="华文新魏"/>
              </a:rPr>
              <a:t>的表示方法</a:t>
            </a:r>
            <a:endParaRPr lang="en-US" altLang="zh-CN" dirty="0">
              <a:latin typeface="华文新魏"/>
              <a:cs typeface="华文新魏"/>
            </a:endParaRPr>
          </a:p>
          <a:p>
            <a:pPr lvl="1" algn="just" eaLnBrk="1" hangingPunct="1"/>
            <a:r>
              <a:rPr lang="en-US" altLang="zh-CN" dirty="0"/>
              <a:t>“.”</a:t>
            </a:r>
            <a:r>
              <a:rPr lang="zh-CN" altLang="zh-CN" dirty="0"/>
              <a:t>和</a:t>
            </a:r>
            <a:r>
              <a:rPr lang="en-US" altLang="zh-CN" dirty="0"/>
              <a:t>“..”</a:t>
            </a:r>
            <a:r>
              <a:rPr lang="zh-CN" altLang="zh-CN" dirty="0"/>
              <a:t>都指向同一个</a:t>
            </a:r>
            <a:r>
              <a:rPr lang="en-US" altLang="zh-CN" dirty="0" err="1"/>
              <a:t>inode</a:t>
            </a:r>
            <a:endParaRPr lang="en-US" altLang="zh-CN" dirty="0"/>
          </a:p>
          <a:p>
            <a:pPr algn="just" eaLnBrk="1" hangingPunct="1"/>
            <a:r>
              <a:rPr kumimoji="1" lang="zh-CN" altLang="en-US" dirty="0"/>
              <a:t>文件检索</a:t>
            </a:r>
            <a:endParaRPr kumimoji="1" lang="en-US" altLang="zh-CN" dirty="0"/>
          </a:p>
          <a:p>
            <a:pPr lvl="1" algn="just" eaLnBrk="1" hangingPunct="1"/>
            <a:r>
              <a:rPr kumimoji="1" lang="zh-CN" altLang="en-US" dirty="0"/>
              <a:t>根据提供的</a:t>
            </a:r>
            <a:r>
              <a:rPr kumimoji="1" lang="zh-CN" altLang="en-US" dirty="0">
                <a:solidFill>
                  <a:srgbClr val="0000FF"/>
                </a:solidFill>
              </a:rPr>
              <a:t>文件路径名</a:t>
            </a:r>
            <a:r>
              <a:rPr kumimoji="1" lang="zh-CN" altLang="en-US" dirty="0"/>
              <a:t>，从根目录或当前工作目录开始逐渐查找路径中的</a:t>
            </a:r>
            <a:r>
              <a:rPr kumimoji="1" lang="zh-CN" altLang="en-US" dirty="0">
                <a:solidFill>
                  <a:srgbClr val="0000FF"/>
                </a:solidFill>
              </a:rPr>
              <a:t>各个子目录名</a:t>
            </a:r>
            <a:endParaRPr kumimoji="1" lang="en-US" altLang="zh-CN" dirty="0">
              <a:solidFill>
                <a:srgbClr val="0000FF"/>
              </a:solidFill>
            </a:endParaRPr>
          </a:p>
          <a:p>
            <a:pPr lvl="1" algn="just" eaLnBrk="1" hangingPunct="1"/>
            <a:r>
              <a:rPr kumimoji="1" lang="zh-CN" altLang="en-US" dirty="0"/>
              <a:t>用其作为索引，逐层搜索</a:t>
            </a:r>
            <a:r>
              <a:rPr kumimoji="1" lang="zh-CN" altLang="en-US" dirty="0">
                <a:solidFill>
                  <a:srgbClr val="0000FF"/>
                </a:solidFill>
              </a:rPr>
              <a:t>各级目录文件</a:t>
            </a:r>
            <a:r>
              <a:rPr kumimoji="1" lang="zh-CN" altLang="en-US" dirty="0"/>
              <a:t>，最终找到相匹配的文件目录项</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74296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98265"/>
            <a:ext cx="7772400" cy="5399087"/>
          </a:xfrm>
        </p:spPr>
        <p:txBody>
          <a:bodyPr/>
          <a:lstStyle/>
          <a:p>
            <a:pPr eaLnBrk="1" hangingPunct="1">
              <a:buFontTx/>
              <a:buNone/>
            </a:pPr>
            <a:r>
              <a:rPr lang="en-US" altLang="zh-CN">
                <a:latin typeface="Times New Roman" charset="0"/>
                <a:ea typeface="宋体" charset="0"/>
              </a:rPr>
              <a:t>  </a:t>
            </a:r>
          </a:p>
        </p:txBody>
      </p:sp>
      <p:grpSp>
        <p:nvGrpSpPr>
          <p:cNvPr id="28676" name="Group 4"/>
          <p:cNvGrpSpPr>
            <a:grpSpLocks/>
          </p:cNvGrpSpPr>
          <p:nvPr/>
        </p:nvGrpSpPr>
        <p:grpSpPr bwMode="auto">
          <a:xfrm>
            <a:off x="323850" y="1341485"/>
            <a:ext cx="8496300" cy="5002699"/>
            <a:chOff x="1933" y="8273"/>
            <a:chExt cx="7560" cy="5304"/>
          </a:xfrm>
        </p:grpSpPr>
        <p:sp>
          <p:nvSpPr>
            <p:cNvPr id="28677" name="Text Box 5"/>
            <p:cNvSpPr txBox="1">
              <a:spLocks noChangeArrowheads="1"/>
            </p:cNvSpPr>
            <p:nvPr/>
          </p:nvSpPr>
          <p:spPr bwMode="auto">
            <a:xfrm>
              <a:off x="2293" y="13109"/>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(a)</a:t>
              </a:r>
              <a:r>
                <a:rPr lang="zh-CN" altLang="en-US" sz="2000" dirty="0">
                  <a:solidFill>
                    <a:srgbClr val="0000FF"/>
                  </a:solidFill>
                  <a:latin typeface="华文新魏" charset="0"/>
                  <a:ea typeface="华文新魏" charset="0"/>
                  <a:cs typeface="华文新魏" charset="0"/>
                </a:rPr>
                <a:t>用户角度目录结构</a:t>
              </a:r>
            </a:p>
          </p:txBody>
        </p:sp>
        <p:sp>
          <p:nvSpPr>
            <p:cNvPr id="28678" name="Text Box 6"/>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dirty="0"/>
                <a:t>usr</a:t>
              </a:r>
            </a:p>
          </p:txBody>
        </p:sp>
        <p:sp>
          <p:nvSpPr>
            <p:cNvPr id="28679" name="Text Box 7"/>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a:t>myfil</a:t>
              </a:r>
            </a:p>
          </p:txBody>
        </p:sp>
        <p:sp>
          <p:nvSpPr>
            <p:cNvPr id="28680" name="Text Box 8"/>
            <p:cNvSpPr txBox="1">
              <a:spLocks noChangeArrowheads="1"/>
            </p:cNvSpPr>
            <p:nvPr/>
          </p:nvSpPr>
          <p:spPr bwMode="auto">
            <a:xfrm>
              <a:off x="2113" y="11081"/>
              <a:ext cx="72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a:t>xyz</a:t>
              </a:r>
            </a:p>
          </p:txBody>
        </p:sp>
        <p:sp>
          <p:nvSpPr>
            <p:cNvPr id="28681" name="Line 9"/>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4" name="Text Box 10"/>
            <p:cNvSpPr txBox="1">
              <a:spLocks noChangeArrowheads="1"/>
            </p:cNvSpPr>
            <p:nvPr/>
          </p:nvSpPr>
          <p:spPr bwMode="auto">
            <a:xfrm>
              <a:off x="3014" y="10457"/>
              <a:ext cx="719"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660066"/>
                  </a:solidFill>
                  <a:latin typeface="Times New Roman" pitchFamily="18" charset="0"/>
                  <a:ea typeface="宋体" charset="-122"/>
                  <a:cs typeface="+mn-cs"/>
                </a:rPr>
                <a:t>home</a:t>
              </a:r>
            </a:p>
          </p:txBody>
        </p:sp>
        <p:sp>
          <p:nvSpPr>
            <p:cNvPr id="28683" name="Line 11"/>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4" name="Line 12"/>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57" name="Text Box 13"/>
            <p:cNvSpPr txBox="1">
              <a:spLocks noChangeArrowheads="1"/>
            </p:cNvSpPr>
            <p:nvPr/>
          </p:nvSpPr>
          <p:spPr bwMode="auto">
            <a:xfrm>
              <a:off x="19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fei1</a:t>
              </a:r>
            </a:p>
          </p:txBody>
        </p:sp>
        <p:sp>
          <p:nvSpPr>
            <p:cNvPr id="28686" name="Text Box 14"/>
            <p:cNvSpPr txBox="1">
              <a:spLocks noChangeArrowheads="1"/>
            </p:cNvSpPr>
            <p:nvPr/>
          </p:nvSpPr>
          <p:spPr bwMode="auto">
            <a:xfrm>
              <a:off x="2293" y="12641"/>
              <a:ext cx="1080" cy="312"/>
            </a:xfrm>
            <a:prstGeom prst="rect">
              <a:avLst/>
            </a:prstGeom>
            <a:solidFill>
              <a:srgbClr val="CBFFFE"/>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660066"/>
                  </a:solidFill>
                </a:rPr>
                <a:t>myfile.c</a:t>
              </a:r>
              <a:endParaRPr lang="en-US" altLang="zh-CN" sz="1600" b="1" dirty="0">
                <a:solidFill>
                  <a:srgbClr val="660066"/>
                </a:solidFill>
              </a:endParaRPr>
            </a:p>
          </p:txBody>
        </p:sp>
        <p:sp>
          <p:nvSpPr>
            <p:cNvPr id="28687" name="Line 15"/>
            <p:cNvSpPr>
              <a:spLocks noChangeShapeType="1"/>
            </p:cNvSpPr>
            <p:nvPr/>
          </p:nvSpPr>
          <p:spPr bwMode="auto">
            <a:xfrm flipH="1">
              <a:off x="2833" y="12173"/>
              <a:ext cx="360" cy="468"/>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8" name="Line 16"/>
            <p:cNvSpPr>
              <a:spLocks noChangeShapeType="1"/>
            </p:cNvSpPr>
            <p:nvPr/>
          </p:nvSpPr>
          <p:spPr bwMode="auto">
            <a:xfrm>
              <a:off x="2293" y="12173"/>
              <a:ext cx="540" cy="46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1" name="Text Box 17"/>
            <p:cNvSpPr txBox="1">
              <a:spLocks noChangeArrowheads="1"/>
            </p:cNvSpPr>
            <p:nvPr/>
          </p:nvSpPr>
          <p:spPr bwMode="auto">
            <a:xfrm>
              <a:off x="4093" y="1108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fei3</a:t>
              </a:r>
            </a:p>
          </p:txBody>
        </p:sp>
        <p:sp>
          <p:nvSpPr>
            <p:cNvPr id="28690" name="Line 18"/>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3" name="Text Box 19"/>
            <p:cNvSpPr txBox="1">
              <a:spLocks noChangeArrowheads="1"/>
            </p:cNvSpPr>
            <p:nvPr/>
          </p:nvSpPr>
          <p:spPr bwMode="auto">
            <a:xfrm>
              <a:off x="28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fei2</a:t>
              </a:r>
            </a:p>
          </p:txBody>
        </p:sp>
        <p:sp>
          <p:nvSpPr>
            <p:cNvPr id="28692" name="Text Box 20"/>
            <p:cNvSpPr txBox="1">
              <a:spLocks noChangeArrowheads="1"/>
            </p:cNvSpPr>
            <p:nvPr/>
          </p:nvSpPr>
          <p:spPr bwMode="auto">
            <a:xfrm>
              <a:off x="2113" y="11081"/>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A</a:t>
              </a:r>
            </a:p>
          </p:txBody>
        </p:sp>
        <p:sp>
          <p:nvSpPr>
            <p:cNvPr id="28693" name="Line 21"/>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66" name="Text Box 22"/>
            <p:cNvSpPr txBox="1">
              <a:spLocks noChangeArrowheads="1"/>
            </p:cNvSpPr>
            <p:nvPr/>
          </p:nvSpPr>
          <p:spPr bwMode="auto">
            <a:xfrm>
              <a:off x="3733" y="11706"/>
              <a:ext cx="720"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fei4</a:t>
              </a:r>
            </a:p>
          </p:txBody>
        </p:sp>
        <p:sp>
          <p:nvSpPr>
            <p:cNvPr id="108567" name="Text Box 23"/>
            <p:cNvSpPr txBox="1">
              <a:spLocks noChangeArrowheads="1"/>
            </p:cNvSpPr>
            <p:nvPr/>
          </p:nvSpPr>
          <p:spPr bwMode="auto">
            <a:xfrm>
              <a:off x="4632" y="11706"/>
              <a:ext cx="719"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fei5</a:t>
              </a:r>
            </a:p>
          </p:txBody>
        </p:sp>
        <p:sp>
          <p:nvSpPr>
            <p:cNvPr id="28696" name="Line 24"/>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7" name="Line 25"/>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8" name="Line 26"/>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9" name="Text Box 27"/>
            <p:cNvSpPr txBox="1">
              <a:spLocks noChangeArrowheads="1"/>
            </p:cNvSpPr>
            <p:nvPr/>
          </p:nvSpPr>
          <p:spPr bwMode="auto">
            <a:xfrm>
              <a:off x="3553" y="12204"/>
              <a:ext cx="1080" cy="343"/>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testfile.c</a:t>
              </a:r>
            </a:p>
          </p:txBody>
        </p:sp>
        <p:sp>
          <p:nvSpPr>
            <p:cNvPr id="28700" name="Text Box 28"/>
            <p:cNvSpPr txBox="1">
              <a:spLocks noChangeArrowheads="1"/>
            </p:cNvSpPr>
            <p:nvPr/>
          </p:nvSpPr>
          <p:spPr bwMode="auto">
            <a:xfrm>
              <a:off x="4813" y="12329"/>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B</a:t>
              </a:r>
            </a:p>
          </p:txBody>
        </p:sp>
        <p:sp>
          <p:nvSpPr>
            <p:cNvPr id="28701" name="Line 29"/>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2" name="Line 30"/>
            <p:cNvSpPr>
              <a:spLocks noChangeShapeType="1"/>
            </p:cNvSpPr>
            <p:nvPr/>
          </p:nvSpPr>
          <p:spPr bwMode="auto">
            <a:xfrm flipV="1">
              <a:off x="3013" y="12485"/>
              <a:ext cx="900" cy="156"/>
            </a:xfrm>
            <a:prstGeom prst="line">
              <a:avLst/>
            </a:prstGeom>
            <a:noFill/>
            <a:ln w="19050">
              <a:solidFill>
                <a:srgbClr val="FF0000"/>
              </a:solidFill>
              <a:prstDash val="dash"/>
              <a:round/>
              <a:headEnd/>
              <a:tailEnd/>
            </a:ln>
            <a:extLst/>
          </p:spPr>
          <p:txBody>
            <a:bodyPr/>
            <a:lstStyle/>
            <a:p>
              <a:endParaRPr lang="zh-CN" altLang="en-US"/>
            </a:p>
          </p:txBody>
        </p:sp>
        <p:grpSp>
          <p:nvGrpSpPr>
            <p:cNvPr id="28703" name="Group 31"/>
            <p:cNvGrpSpPr>
              <a:grpSpLocks/>
            </p:cNvGrpSpPr>
            <p:nvPr/>
          </p:nvGrpSpPr>
          <p:grpSpPr bwMode="auto">
            <a:xfrm>
              <a:off x="4453" y="8273"/>
              <a:ext cx="5040" cy="4680"/>
              <a:chOff x="5173" y="7212"/>
              <a:chExt cx="5040" cy="4680"/>
            </a:xfrm>
          </p:grpSpPr>
          <p:sp>
            <p:nvSpPr>
              <p:cNvPr id="28706" name="Text Box 32"/>
              <p:cNvSpPr txBox="1">
                <a:spLocks noChangeArrowheads="1"/>
              </p:cNvSpPr>
              <p:nvPr/>
            </p:nvSpPr>
            <p:spPr bwMode="auto">
              <a:xfrm>
                <a:off x="6973" y="721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685</a:t>
                </a:r>
                <a:r>
                  <a:rPr lang="en-US" altLang="zh-CN" sz="1600" b="1" dirty="0">
                    <a:solidFill>
                      <a:srgbClr val="0000FF"/>
                    </a:solidFill>
                  </a:rPr>
                  <a:t>    </a:t>
                </a:r>
                <a:r>
                  <a:rPr lang="zh-CN" altLang="en-US" sz="1600" b="1" dirty="0">
                    <a:solidFill>
                      <a:srgbClr val="0000FF"/>
                    </a:solidFill>
                  </a:rPr>
                  <a:t>．</a:t>
                </a:r>
              </a:p>
            </p:txBody>
          </p:sp>
          <p:sp>
            <p:nvSpPr>
              <p:cNvPr id="28707" name="Text Box 33"/>
              <p:cNvSpPr txBox="1">
                <a:spLocks noChangeArrowheads="1"/>
              </p:cNvSpPr>
              <p:nvPr/>
            </p:nvSpPr>
            <p:spPr bwMode="auto">
              <a:xfrm>
                <a:off x="6973" y="752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100    </a:t>
                </a:r>
                <a:r>
                  <a:rPr lang="zh-CN" altLang="en-US" sz="1600" b="1">
                    <a:solidFill>
                      <a:srgbClr val="0000FF"/>
                    </a:solidFill>
                  </a:rPr>
                  <a:t>．．</a:t>
                </a:r>
              </a:p>
            </p:txBody>
          </p:sp>
          <p:sp>
            <p:nvSpPr>
              <p:cNvPr id="28708" name="Text Box 34"/>
              <p:cNvSpPr txBox="1">
                <a:spLocks noChangeArrowheads="1"/>
              </p:cNvSpPr>
              <p:nvPr/>
            </p:nvSpPr>
            <p:spPr bwMode="auto">
              <a:xfrm>
                <a:off x="6973" y="783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941     A</a:t>
                </a:r>
              </a:p>
            </p:txBody>
          </p:sp>
          <p:sp>
            <p:nvSpPr>
              <p:cNvPr id="28709" name="Text Box 35"/>
              <p:cNvSpPr txBox="1">
                <a:spLocks noChangeArrowheads="1"/>
              </p:cNvSpPr>
              <p:nvPr/>
            </p:nvSpPr>
            <p:spPr bwMode="auto">
              <a:xfrm>
                <a:off x="6973" y="814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270     fei1</a:t>
                </a:r>
              </a:p>
            </p:txBody>
          </p:sp>
          <p:sp>
            <p:nvSpPr>
              <p:cNvPr id="28710" name="Text Box 36"/>
              <p:cNvSpPr txBox="1">
                <a:spLocks noChangeArrowheads="1"/>
              </p:cNvSpPr>
              <p:nvPr/>
            </p:nvSpPr>
            <p:spPr bwMode="auto">
              <a:xfrm>
                <a:off x="6973" y="846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250     fei2</a:t>
                </a:r>
              </a:p>
            </p:txBody>
          </p:sp>
          <p:sp>
            <p:nvSpPr>
              <p:cNvPr id="28711" name="Text Box 37"/>
              <p:cNvSpPr txBox="1">
                <a:spLocks noChangeArrowheads="1"/>
              </p:cNvSpPr>
              <p:nvPr/>
            </p:nvSpPr>
            <p:spPr bwMode="auto">
              <a:xfrm>
                <a:off x="6973" y="877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fei3</a:t>
                </a:r>
              </a:p>
            </p:txBody>
          </p:sp>
          <p:sp>
            <p:nvSpPr>
              <p:cNvPr id="28712" name="Line 38"/>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8713" name="Group 39"/>
              <p:cNvGrpSpPr>
                <a:grpSpLocks/>
              </p:cNvGrpSpPr>
              <p:nvPr/>
            </p:nvGrpSpPr>
            <p:grpSpPr bwMode="auto">
              <a:xfrm>
                <a:off x="5173" y="8148"/>
                <a:ext cx="1440" cy="936"/>
                <a:chOff x="6073" y="9552"/>
                <a:chExt cx="1440" cy="936"/>
              </a:xfrm>
            </p:grpSpPr>
            <p:sp>
              <p:nvSpPr>
                <p:cNvPr id="28745" name="Text Box 40"/>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270      </a:t>
                  </a:r>
                  <a:r>
                    <a:rPr lang="zh-CN" altLang="en-US" sz="1600" b="1" dirty="0">
                      <a:solidFill>
                        <a:srgbClr val="0000FF"/>
                      </a:solidFill>
                    </a:rPr>
                    <a:t>．</a:t>
                  </a:r>
                </a:p>
              </p:txBody>
            </p:sp>
            <p:sp>
              <p:nvSpPr>
                <p:cNvPr id="28746" name="Text Box 41"/>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685</a:t>
                  </a:r>
                  <a:r>
                    <a:rPr lang="en-US" altLang="zh-CN" sz="1600" b="1" dirty="0">
                      <a:solidFill>
                        <a:srgbClr val="0000FF"/>
                      </a:solidFill>
                    </a:rPr>
                    <a:t>      </a:t>
                  </a:r>
                  <a:r>
                    <a:rPr lang="zh-CN" altLang="en-US" sz="1600" b="1" dirty="0">
                      <a:solidFill>
                        <a:srgbClr val="0000FF"/>
                      </a:solidFill>
                    </a:rPr>
                    <a:t>．．</a:t>
                  </a:r>
                </a:p>
              </p:txBody>
            </p:sp>
            <p:sp>
              <p:nvSpPr>
                <p:cNvPr id="28747" name="Text Box 42"/>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66FF"/>
                      </a:solidFill>
                    </a:rPr>
                    <a:t>302      </a:t>
                  </a:r>
                  <a:r>
                    <a:rPr lang="en-US" altLang="zh-CN" sz="1600" b="1" dirty="0" err="1">
                      <a:solidFill>
                        <a:srgbClr val="FF66FF"/>
                      </a:solidFill>
                    </a:rPr>
                    <a:t>myfile.c</a:t>
                  </a:r>
                  <a:endParaRPr lang="en-US" altLang="zh-CN" sz="1600" b="1" dirty="0">
                    <a:solidFill>
                      <a:srgbClr val="FF66FF"/>
                    </a:solidFill>
                  </a:endParaRPr>
                </a:p>
              </p:txBody>
            </p:sp>
            <p:sp>
              <p:nvSpPr>
                <p:cNvPr id="28748" name="Line 43"/>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4" name="Group 44"/>
              <p:cNvGrpSpPr>
                <a:grpSpLocks/>
              </p:cNvGrpSpPr>
              <p:nvPr/>
            </p:nvGrpSpPr>
            <p:grpSpPr bwMode="auto">
              <a:xfrm>
                <a:off x="8773" y="8148"/>
                <a:ext cx="1440" cy="936"/>
                <a:chOff x="7153" y="9396"/>
                <a:chExt cx="1440" cy="936"/>
              </a:xfrm>
            </p:grpSpPr>
            <p:sp>
              <p:nvSpPr>
                <p:cNvPr id="28741" name="Text Box 45"/>
                <p:cNvSpPr txBox="1">
                  <a:spLocks noChangeArrowheads="1"/>
                </p:cNvSpPr>
                <p:nvPr/>
              </p:nvSpPr>
              <p:spPr bwMode="auto">
                <a:xfrm>
                  <a:off x="71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250     </a:t>
                  </a:r>
                  <a:r>
                    <a:rPr lang="zh-CN" altLang="en-US" sz="1600" b="1">
                      <a:solidFill>
                        <a:srgbClr val="0000FF"/>
                      </a:solidFill>
                    </a:rPr>
                    <a:t>．</a:t>
                  </a:r>
                </a:p>
              </p:txBody>
            </p:sp>
            <p:sp>
              <p:nvSpPr>
                <p:cNvPr id="28742" name="Text Box 46"/>
                <p:cNvSpPr txBox="1">
                  <a:spLocks noChangeArrowheads="1"/>
                </p:cNvSpPr>
                <p:nvPr/>
              </p:nvSpPr>
              <p:spPr bwMode="auto">
                <a:xfrm>
                  <a:off x="71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685</a:t>
                  </a:r>
                  <a:r>
                    <a:rPr lang="en-US" altLang="zh-CN" sz="1600" b="1" dirty="0">
                      <a:solidFill>
                        <a:srgbClr val="0000FF"/>
                      </a:solidFill>
                    </a:rPr>
                    <a:t>     </a:t>
                  </a:r>
                  <a:r>
                    <a:rPr lang="zh-CN" altLang="en-US" sz="1600" b="1" dirty="0">
                      <a:solidFill>
                        <a:srgbClr val="0000FF"/>
                      </a:solidFill>
                    </a:rPr>
                    <a:t>．．</a:t>
                  </a:r>
                </a:p>
              </p:txBody>
            </p:sp>
            <p:sp>
              <p:nvSpPr>
                <p:cNvPr id="28743" name="Text Box 47"/>
                <p:cNvSpPr txBox="1">
                  <a:spLocks noChangeArrowheads="1"/>
                </p:cNvSpPr>
                <p:nvPr/>
              </p:nvSpPr>
              <p:spPr bwMode="auto">
                <a:xfrm>
                  <a:off x="71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66FF"/>
                      </a:solidFill>
                    </a:rPr>
                    <a:t>302     </a:t>
                  </a:r>
                  <a:r>
                    <a:rPr lang="en-US" altLang="zh-CN" sz="1600" b="1" dirty="0" err="1">
                      <a:solidFill>
                        <a:srgbClr val="FF66FF"/>
                      </a:solidFill>
                    </a:rPr>
                    <a:t>myfile.c</a:t>
                  </a:r>
                  <a:endParaRPr lang="en-US" altLang="zh-CN" sz="1600" b="1" dirty="0">
                    <a:solidFill>
                      <a:srgbClr val="FF66FF"/>
                    </a:solidFill>
                  </a:endParaRPr>
                </a:p>
              </p:txBody>
            </p:sp>
            <p:sp>
              <p:nvSpPr>
                <p:cNvPr id="28744" name="Line 48"/>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5" name="Group 49"/>
              <p:cNvGrpSpPr>
                <a:grpSpLocks/>
              </p:cNvGrpSpPr>
              <p:nvPr/>
            </p:nvGrpSpPr>
            <p:grpSpPr bwMode="auto">
              <a:xfrm>
                <a:off x="6973" y="9396"/>
                <a:ext cx="1440" cy="1248"/>
                <a:chOff x="8953" y="9396"/>
                <a:chExt cx="1440" cy="1248"/>
              </a:xfrm>
            </p:grpSpPr>
            <p:sp>
              <p:nvSpPr>
                <p:cNvPr id="28736" name="Text Box 50"/>
                <p:cNvSpPr txBox="1">
                  <a:spLocks noChangeArrowheads="1"/>
                </p:cNvSpPr>
                <p:nvPr/>
              </p:nvSpPr>
              <p:spPr bwMode="auto">
                <a:xfrm>
                  <a:off x="89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7030A0"/>
                      </a:solidFill>
                    </a:rPr>
                    <a:t>770</a:t>
                  </a:r>
                  <a:r>
                    <a:rPr lang="en-US" altLang="zh-CN" sz="1600" b="1" dirty="0">
                      <a:solidFill>
                        <a:srgbClr val="0000FF"/>
                      </a:solidFill>
                    </a:rPr>
                    <a:t>     </a:t>
                  </a:r>
                  <a:r>
                    <a:rPr lang="zh-CN" altLang="en-US" sz="1600" b="1" dirty="0">
                      <a:solidFill>
                        <a:srgbClr val="0000FF"/>
                      </a:solidFill>
                    </a:rPr>
                    <a:t>．</a:t>
                  </a:r>
                </a:p>
              </p:txBody>
            </p:sp>
            <p:sp>
              <p:nvSpPr>
                <p:cNvPr id="28737" name="Text Box 51"/>
                <p:cNvSpPr txBox="1">
                  <a:spLocks noChangeArrowheads="1"/>
                </p:cNvSpPr>
                <p:nvPr/>
              </p:nvSpPr>
              <p:spPr bwMode="auto">
                <a:xfrm>
                  <a:off x="89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685</a:t>
                  </a:r>
                  <a:r>
                    <a:rPr lang="en-US" altLang="zh-CN" sz="1600" b="1" dirty="0">
                      <a:solidFill>
                        <a:srgbClr val="0000FF"/>
                      </a:solidFill>
                    </a:rPr>
                    <a:t>     </a:t>
                  </a:r>
                  <a:r>
                    <a:rPr lang="zh-CN" altLang="en-US" sz="1600" b="1" dirty="0">
                      <a:solidFill>
                        <a:srgbClr val="0000FF"/>
                      </a:solidFill>
                    </a:rPr>
                    <a:t>．．</a:t>
                  </a:r>
                </a:p>
              </p:txBody>
            </p:sp>
            <p:sp>
              <p:nvSpPr>
                <p:cNvPr id="28738" name="Text Box 52"/>
                <p:cNvSpPr txBox="1">
                  <a:spLocks noChangeArrowheads="1"/>
                </p:cNvSpPr>
                <p:nvPr/>
              </p:nvSpPr>
              <p:spPr bwMode="auto">
                <a:xfrm>
                  <a:off x="89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fei4</a:t>
                  </a:r>
                </a:p>
              </p:txBody>
            </p:sp>
            <p:sp>
              <p:nvSpPr>
                <p:cNvPr id="28739" name="Text Box 53"/>
                <p:cNvSpPr txBox="1">
                  <a:spLocks noChangeArrowheads="1"/>
                </p:cNvSpPr>
                <p:nvPr/>
              </p:nvSpPr>
              <p:spPr bwMode="auto">
                <a:xfrm>
                  <a:off x="8953" y="1033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fei5</a:t>
                  </a:r>
                </a:p>
              </p:txBody>
            </p:sp>
            <p:sp>
              <p:nvSpPr>
                <p:cNvPr id="28740" name="Line 54"/>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6" name="Group 55"/>
              <p:cNvGrpSpPr>
                <a:grpSpLocks/>
              </p:cNvGrpSpPr>
              <p:nvPr/>
            </p:nvGrpSpPr>
            <p:grpSpPr bwMode="auto">
              <a:xfrm>
                <a:off x="6253" y="10956"/>
                <a:ext cx="1440" cy="936"/>
                <a:chOff x="6073" y="9552"/>
                <a:chExt cx="1440" cy="936"/>
              </a:xfrm>
            </p:grpSpPr>
            <p:sp>
              <p:nvSpPr>
                <p:cNvPr id="28732" name="Text Box 56"/>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a:t>
                  </a:r>
                  <a:r>
                    <a:rPr lang="zh-CN" altLang="en-US" sz="1600" b="1">
                      <a:solidFill>
                        <a:srgbClr val="0000FF"/>
                      </a:solidFill>
                    </a:rPr>
                    <a:t>．</a:t>
                  </a:r>
                </a:p>
              </p:txBody>
            </p:sp>
            <p:sp>
              <p:nvSpPr>
                <p:cNvPr id="28733" name="Text Box 57"/>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7030A0"/>
                      </a:solidFill>
                    </a:rPr>
                    <a:t>770</a:t>
                  </a:r>
                  <a:r>
                    <a:rPr lang="en-US" altLang="zh-CN" sz="1600" b="1" dirty="0">
                      <a:solidFill>
                        <a:srgbClr val="0000FF"/>
                      </a:solidFill>
                    </a:rPr>
                    <a:t>     </a:t>
                  </a:r>
                  <a:r>
                    <a:rPr lang="zh-CN" altLang="en-US" sz="1600" b="1" dirty="0">
                      <a:solidFill>
                        <a:srgbClr val="0000FF"/>
                      </a:solidFill>
                    </a:rPr>
                    <a:t>．．</a:t>
                  </a:r>
                </a:p>
              </p:txBody>
            </p:sp>
            <p:sp>
              <p:nvSpPr>
                <p:cNvPr id="28734" name="Text Box 58"/>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66FF"/>
                      </a:solidFill>
                    </a:rPr>
                    <a:t>302     </a:t>
                  </a:r>
                  <a:r>
                    <a:rPr lang="en-US" altLang="zh-CN" sz="1600" b="1" dirty="0" err="1">
                      <a:solidFill>
                        <a:srgbClr val="008000"/>
                      </a:solidFill>
                    </a:rPr>
                    <a:t>testfile.c</a:t>
                  </a:r>
                  <a:endParaRPr lang="en-US" altLang="zh-CN" sz="1600" b="1" dirty="0">
                    <a:solidFill>
                      <a:srgbClr val="008000"/>
                    </a:solidFill>
                  </a:endParaRPr>
                </a:p>
              </p:txBody>
            </p:sp>
            <p:sp>
              <p:nvSpPr>
                <p:cNvPr id="28735" name="Line 59"/>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7" name="Group 60"/>
              <p:cNvGrpSpPr>
                <a:grpSpLocks/>
              </p:cNvGrpSpPr>
              <p:nvPr/>
            </p:nvGrpSpPr>
            <p:grpSpPr bwMode="auto">
              <a:xfrm>
                <a:off x="8053" y="10956"/>
                <a:ext cx="1440" cy="936"/>
                <a:chOff x="6073" y="9552"/>
                <a:chExt cx="1440" cy="936"/>
              </a:xfrm>
            </p:grpSpPr>
            <p:sp>
              <p:nvSpPr>
                <p:cNvPr id="28728" name="Text Box 61"/>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a:t>
                  </a:r>
                  <a:r>
                    <a:rPr lang="zh-CN" altLang="en-US" sz="1600" b="1">
                      <a:solidFill>
                        <a:srgbClr val="0000FF"/>
                      </a:solidFill>
                    </a:rPr>
                    <a:t>．</a:t>
                  </a:r>
                </a:p>
              </p:txBody>
            </p:sp>
            <p:sp>
              <p:nvSpPr>
                <p:cNvPr id="28729" name="Text Box 62"/>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7030A0"/>
                      </a:solidFill>
                    </a:rPr>
                    <a:t>770</a:t>
                  </a:r>
                  <a:r>
                    <a:rPr lang="en-US" altLang="zh-CN" sz="1600" b="1" dirty="0">
                      <a:solidFill>
                        <a:srgbClr val="0000FF"/>
                      </a:solidFill>
                    </a:rPr>
                    <a:t>     </a:t>
                  </a:r>
                  <a:r>
                    <a:rPr lang="zh-CN" altLang="en-US" sz="1600" b="1" dirty="0">
                      <a:solidFill>
                        <a:srgbClr val="0000FF"/>
                      </a:solidFill>
                    </a:rPr>
                    <a:t>．．</a:t>
                  </a:r>
                </a:p>
              </p:txBody>
            </p:sp>
            <p:sp>
              <p:nvSpPr>
                <p:cNvPr id="28730" name="Text Box 63"/>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824     B</a:t>
                  </a:r>
                </a:p>
              </p:txBody>
            </p:sp>
            <p:sp>
              <p:nvSpPr>
                <p:cNvPr id="28731" name="Line 64"/>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8718" name="Line 65"/>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19" name="Line 66"/>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0" name="Line 67"/>
              <p:cNvSpPr>
                <a:spLocks noChangeShapeType="1"/>
              </p:cNvSpPr>
              <p:nvPr/>
            </p:nvSpPr>
            <p:spPr bwMode="auto">
              <a:xfrm flipV="1">
                <a:off x="6613" y="8655"/>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1" name="Line 68"/>
              <p:cNvSpPr>
                <a:spLocks noChangeShapeType="1"/>
              </p:cNvSpPr>
              <p:nvPr/>
            </p:nvSpPr>
            <p:spPr bwMode="auto">
              <a:xfrm flipH="1">
                <a:off x="6622" y="8234"/>
                <a:ext cx="313" cy="39"/>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2" name="Line 69"/>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3" name="Line 70"/>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4" name="Line 71"/>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5" name="Line 72"/>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6" name="Line 73"/>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7" name="Line 74"/>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8705" name="Text Box 76"/>
            <p:cNvSpPr txBox="1">
              <a:spLocks noChangeArrowheads="1"/>
            </p:cNvSpPr>
            <p:nvPr/>
          </p:nvSpPr>
          <p:spPr bwMode="auto">
            <a:xfrm>
              <a:off x="5893" y="13109"/>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(b)</a:t>
              </a:r>
              <a:r>
                <a:rPr lang="zh-CN" altLang="en-US" sz="2000" dirty="0">
                  <a:solidFill>
                    <a:srgbClr val="0000FF"/>
                  </a:solidFill>
                  <a:latin typeface="华文新魏" charset="0"/>
                  <a:ea typeface="华文新魏" charset="0"/>
                  <a:cs typeface="华文新魏" charset="0"/>
                </a:rPr>
                <a:t>系统角度目录链接</a:t>
              </a:r>
            </a:p>
          </p:txBody>
        </p:sp>
      </p:grpSp>
      <p:sp>
        <p:nvSpPr>
          <p:cNvPr id="2" name="标题 1"/>
          <p:cNvSpPr>
            <a:spLocks noGrp="1"/>
          </p:cNvSpPr>
          <p:nvPr>
            <p:ph type="title"/>
          </p:nvPr>
        </p:nvSpPr>
        <p:spPr/>
        <p:txBody>
          <a:bodyPr/>
          <a:lstStyle/>
          <a:p>
            <a:r>
              <a:rPr kumimoji="1" lang="zh-CN" altLang="en-US" dirty="0"/>
              <a:t>文件目录链接结构</a:t>
            </a:r>
          </a:p>
        </p:txBody>
      </p:sp>
      <p:sp>
        <p:nvSpPr>
          <p:cNvPr id="7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15957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文件检索过程示例</a:t>
            </a:r>
          </a:p>
        </p:txBody>
      </p:sp>
      <p:sp>
        <p:nvSpPr>
          <p:cNvPr id="3" name="内容占位符 2"/>
          <p:cNvSpPr>
            <a:spLocks noGrp="1"/>
          </p:cNvSpPr>
          <p:nvPr>
            <p:ph idx="1"/>
          </p:nvPr>
        </p:nvSpPr>
        <p:spPr/>
        <p:txBody>
          <a:bodyPr/>
          <a:lstStyle/>
          <a:p>
            <a:pPr algn="just" eaLnBrk="1" hangingPunct="1"/>
            <a:r>
              <a:rPr lang="en-US" altLang="zh-CN" dirty="0">
                <a:solidFill>
                  <a:srgbClr val="008000"/>
                </a:solidFill>
                <a:latin typeface="华文新魏"/>
                <a:cs typeface="华文新魏"/>
              </a:rPr>
              <a:t>/home/fei1/</a:t>
            </a:r>
            <a:r>
              <a:rPr lang="en-US" altLang="zh-CN" dirty="0" err="1">
                <a:solidFill>
                  <a:srgbClr val="008000"/>
                </a:solidFill>
                <a:latin typeface="华文新魏"/>
                <a:cs typeface="华文新魏"/>
              </a:rPr>
              <a:t>myfile.c</a:t>
            </a:r>
            <a:r>
              <a:rPr lang="zh-CN" altLang="zh-CN" dirty="0">
                <a:solidFill>
                  <a:srgbClr val="008000"/>
                </a:solidFill>
                <a:latin typeface="华文新魏"/>
                <a:cs typeface="华文新魏"/>
              </a:rPr>
              <a:t> </a:t>
            </a:r>
            <a:endParaRPr lang="en-US" altLang="zh-CN" dirty="0">
              <a:solidFill>
                <a:srgbClr val="008000"/>
              </a:solidFill>
              <a:latin typeface="华文新魏"/>
              <a:cs typeface="华文新魏"/>
            </a:endParaRPr>
          </a:p>
          <a:p>
            <a:pPr lvl="1" algn="just" eaLnBrk="1" hangingPunct="1"/>
            <a:r>
              <a:rPr lang="zh-CN" altLang="zh-CN" dirty="0">
                <a:solidFill>
                  <a:srgbClr val="0000FF"/>
                </a:solidFill>
              </a:rPr>
              <a:t>根目录</a:t>
            </a:r>
            <a:r>
              <a:rPr lang="en-US" altLang="zh-CN" dirty="0">
                <a:solidFill>
                  <a:srgbClr val="0000FF"/>
                </a:solidFill>
              </a:rPr>
              <a:t>“/”</a:t>
            </a:r>
            <a:r>
              <a:rPr lang="zh-CN" altLang="en-US" dirty="0"/>
              <a:t>（</a:t>
            </a:r>
            <a:r>
              <a:rPr lang="zh-CN" altLang="zh-CN" dirty="0"/>
              <a:t>通常存放在磁盘的固定盘块中</a:t>
            </a:r>
            <a:r>
              <a:rPr lang="zh-CN" altLang="en-US" dirty="0"/>
              <a:t>）</a:t>
            </a:r>
            <a:endParaRPr lang="en-US" altLang="zh-CN" dirty="0"/>
          </a:p>
          <a:p>
            <a:pPr lvl="2" algn="just" eaLnBrk="1" hangingPunct="1"/>
            <a:r>
              <a:rPr lang="zh-CN" altLang="zh-CN" dirty="0">
                <a:latin typeface="华文新魏"/>
                <a:ea typeface="华文新魏"/>
                <a:cs typeface="华文新魏"/>
              </a:rPr>
              <a:t>根据</a:t>
            </a:r>
            <a:r>
              <a:rPr lang="zh-CN" altLang="zh-CN" dirty="0">
                <a:solidFill>
                  <a:srgbClr val="0000FF"/>
                </a:solidFill>
                <a:latin typeface="华文新魏"/>
                <a:ea typeface="华文新魏"/>
                <a:cs typeface="华文新魏"/>
              </a:rPr>
              <a:t>活动</a:t>
            </a:r>
            <a:r>
              <a:rPr lang="en-US" altLang="zh-CN" dirty="0">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表</a:t>
            </a:r>
            <a:r>
              <a:rPr lang="zh-CN" altLang="zh-CN" dirty="0">
                <a:latin typeface="华文新魏"/>
                <a:ea typeface="华文新魏"/>
                <a:cs typeface="华文新魏"/>
              </a:rPr>
              <a:t>中根目录活动</a:t>
            </a:r>
            <a:r>
              <a:rPr lang="en-US" altLang="zh-CN" dirty="0">
                <a:latin typeface="华文新魏"/>
                <a:ea typeface="华文新魏"/>
                <a:cs typeface="华文新魏"/>
              </a:rPr>
              <a:t>inode</a:t>
            </a:r>
            <a:r>
              <a:rPr lang="zh-CN" altLang="zh-CN" dirty="0">
                <a:latin typeface="华文新魏"/>
                <a:ea typeface="华文新魏"/>
                <a:cs typeface="华文新魏"/>
              </a:rPr>
              <a:t>，把它</a:t>
            </a:r>
            <a:r>
              <a:rPr lang="zh-CN" altLang="zh-CN" dirty="0">
                <a:solidFill>
                  <a:srgbClr val="660066"/>
                </a:solidFill>
                <a:latin typeface="华文新魏"/>
                <a:ea typeface="华文新魏"/>
                <a:cs typeface="华文新魏"/>
              </a:rPr>
              <a:t>作为当前工作索引节点</a:t>
            </a:r>
            <a:endParaRPr lang="en-US" altLang="zh-CN" dirty="0">
              <a:solidFill>
                <a:srgbClr val="660066"/>
              </a:solidFill>
              <a:latin typeface="华文新魏"/>
              <a:ea typeface="华文新魏"/>
              <a:cs typeface="华文新魏"/>
            </a:endParaRPr>
          </a:p>
          <a:p>
            <a:pPr lvl="3" algn="just" eaLnBrk="1" hangingPunct="1"/>
            <a:r>
              <a:rPr lang="zh-CN" altLang="zh-CN" dirty="0">
                <a:latin typeface="华文新魏"/>
                <a:ea typeface="华文新魏"/>
                <a:cs typeface="华文新魏"/>
              </a:rPr>
              <a:t>将其</a:t>
            </a:r>
            <a:r>
              <a:rPr lang="zh-CN" altLang="zh-CN" dirty="0">
                <a:solidFill>
                  <a:srgbClr val="FF0000"/>
                </a:solidFill>
                <a:latin typeface="华文新魏"/>
                <a:ea typeface="华文新魏"/>
                <a:cs typeface="华文新魏"/>
              </a:rPr>
              <a:t>第一个物理块读入</a:t>
            </a:r>
            <a:r>
              <a:rPr lang="zh-CN" altLang="zh-CN" dirty="0">
                <a:latin typeface="华文新魏"/>
                <a:ea typeface="华文新魏"/>
                <a:cs typeface="华文新魏"/>
              </a:rPr>
              <a:t>内存缓冲区</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接着</a:t>
            </a:r>
            <a:r>
              <a:rPr lang="zh-CN" altLang="zh-CN" dirty="0">
                <a:solidFill>
                  <a:srgbClr val="FF0000"/>
                </a:solidFill>
                <a:latin typeface="华文新魏"/>
                <a:ea typeface="华文新魏"/>
                <a:cs typeface="华文新魏"/>
              </a:rPr>
              <a:t>读入路径的第一个分量字符串</a:t>
            </a:r>
            <a:r>
              <a:rPr lang="en-US" altLang="zh-CN" dirty="0">
                <a:solidFill>
                  <a:srgbClr val="0000FF"/>
                </a:solidFill>
                <a:latin typeface="华文新魏"/>
                <a:ea typeface="华文新魏"/>
                <a:cs typeface="华文新魏"/>
              </a:rPr>
              <a:t>home</a:t>
            </a:r>
          </a:p>
          <a:p>
            <a:pPr lvl="1" algn="just" eaLnBrk="1" hangingPunct="1"/>
            <a:r>
              <a:rPr lang="en-US" altLang="zh-CN" dirty="0">
                <a:solidFill>
                  <a:srgbClr val="0000FF"/>
                </a:solidFill>
              </a:rPr>
              <a:t>home</a:t>
            </a:r>
            <a:r>
              <a:rPr lang="zh-CN" altLang="en-US" dirty="0">
                <a:solidFill>
                  <a:srgbClr val="0000FF"/>
                </a:solidFill>
              </a:rPr>
              <a:t>目录</a:t>
            </a:r>
            <a:endParaRPr lang="en-US" altLang="zh-CN" dirty="0">
              <a:solidFill>
                <a:srgbClr val="0000FF"/>
              </a:solidFill>
            </a:endParaRPr>
          </a:p>
          <a:p>
            <a:pPr lvl="2" algn="just" eaLnBrk="1" hangingPunct="1"/>
            <a:r>
              <a:rPr lang="zh-CN" altLang="zh-CN" dirty="0">
                <a:latin typeface="华文新魏"/>
                <a:ea typeface="华文新魏"/>
                <a:cs typeface="华文新魏"/>
              </a:rPr>
              <a:t>文件系统</a:t>
            </a:r>
            <a:r>
              <a:rPr lang="zh-CN" altLang="zh-CN" dirty="0">
                <a:solidFill>
                  <a:srgbClr val="FF0000"/>
                </a:solidFill>
                <a:latin typeface="华文新魏"/>
                <a:ea typeface="华文新魏"/>
                <a:cs typeface="华文新魏"/>
              </a:rPr>
              <a:t>对根目录的内容进行搜索</a:t>
            </a:r>
            <a:endParaRPr lang="en-US" altLang="zh-CN" dirty="0">
              <a:solidFill>
                <a:srgbClr val="FF0000"/>
              </a:solidFill>
              <a:latin typeface="华文新魏"/>
              <a:ea typeface="华文新魏"/>
              <a:cs typeface="华文新魏"/>
            </a:endParaRPr>
          </a:p>
          <a:p>
            <a:pPr lvl="3" algn="just" eaLnBrk="1" hangingPunct="1"/>
            <a:r>
              <a:rPr lang="zh-CN" altLang="zh-CN" dirty="0">
                <a:latin typeface="华文新魏"/>
                <a:ea typeface="华文新魏"/>
                <a:cs typeface="华文新魏"/>
              </a:rPr>
              <a:t>若找不到</a:t>
            </a:r>
            <a:r>
              <a:rPr lang="en-US" altLang="zh-CN" dirty="0">
                <a:solidFill>
                  <a:srgbClr val="0000FF"/>
                </a:solidFill>
                <a:latin typeface="华文新魏"/>
                <a:ea typeface="华文新魏"/>
                <a:cs typeface="华文新魏"/>
              </a:rPr>
              <a:t>home</a:t>
            </a:r>
            <a:r>
              <a:rPr lang="zh-CN" altLang="zh-CN" dirty="0">
                <a:solidFill>
                  <a:srgbClr val="0000FF"/>
                </a:solidFill>
                <a:latin typeface="华文新魏"/>
                <a:ea typeface="华文新魏"/>
                <a:cs typeface="华文新魏"/>
              </a:rPr>
              <a:t>的活动</a:t>
            </a:r>
            <a:r>
              <a:rPr lang="en-US" altLang="zh-CN" dirty="0" err="1">
                <a:solidFill>
                  <a:srgbClr val="0000FF"/>
                </a:solidFill>
                <a:latin typeface="华文新魏"/>
                <a:ea typeface="华文新魏"/>
                <a:cs typeface="华文新魏"/>
              </a:rPr>
              <a:t>inode</a:t>
            </a:r>
            <a:r>
              <a:rPr lang="zh-CN" altLang="zh-CN" dirty="0">
                <a:latin typeface="华文新魏"/>
                <a:ea typeface="华文新魏"/>
                <a:cs typeface="华文新魏"/>
              </a:rPr>
              <a:t>，则依次读入第二、第三个物理块，</a:t>
            </a:r>
            <a:r>
              <a:rPr lang="en-US" altLang="zh-CN" dirty="0">
                <a:latin typeface="华文新魏"/>
                <a:ea typeface="华文新魏"/>
                <a:cs typeface="华文新魏"/>
              </a:rPr>
              <a:t>…</a:t>
            </a:r>
            <a:r>
              <a:rPr lang="zh-CN" altLang="zh-CN" dirty="0">
                <a:latin typeface="华文新魏"/>
                <a:ea typeface="华文新魏"/>
                <a:cs typeface="华文新魏"/>
              </a:rPr>
              <a:t>，进行比较，直至找到</a:t>
            </a:r>
            <a:r>
              <a:rPr lang="en-US" altLang="zh-CN" dirty="0">
                <a:solidFill>
                  <a:srgbClr val="0000FF"/>
                </a:solidFill>
                <a:latin typeface="华文新魏"/>
                <a:ea typeface="华文新魏"/>
                <a:cs typeface="华文新魏"/>
              </a:rPr>
              <a:t>home</a:t>
            </a:r>
            <a:r>
              <a:rPr lang="zh-CN" altLang="zh-CN" dirty="0">
                <a:solidFill>
                  <a:srgbClr val="0000FF"/>
                </a:solidFill>
                <a:latin typeface="华文新魏"/>
                <a:ea typeface="华文新魏"/>
                <a:cs typeface="华文新魏"/>
              </a:rPr>
              <a:t>的</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号</a:t>
            </a:r>
            <a:endParaRPr lang="en-US" altLang="zh-CN" dirty="0">
              <a:solidFill>
                <a:srgbClr val="0000FF"/>
              </a:solidFill>
              <a:latin typeface="华文新魏"/>
              <a:ea typeface="华文新魏"/>
              <a:cs typeface="华文新魏"/>
            </a:endParaRPr>
          </a:p>
          <a:p>
            <a:pPr lvl="3" algn="just" eaLnBrk="1" hangingPunct="1"/>
            <a:r>
              <a:rPr lang="zh-CN" altLang="zh-CN" dirty="0">
                <a:latin typeface="华文新魏"/>
                <a:ea typeface="华文新魏"/>
                <a:cs typeface="华文新魏"/>
              </a:rPr>
              <a:t>检查</a:t>
            </a:r>
            <a:r>
              <a:rPr lang="zh-CN" altLang="zh-CN" dirty="0">
                <a:solidFill>
                  <a:srgbClr val="0000FF"/>
                </a:solidFill>
                <a:latin typeface="华文新魏"/>
                <a:ea typeface="华文新魏"/>
                <a:cs typeface="华文新魏"/>
              </a:rPr>
              <a:t>活动</a:t>
            </a:r>
            <a:r>
              <a:rPr lang="en-US" altLang="zh-CN" dirty="0">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表</a:t>
            </a:r>
            <a:r>
              <a:rPr lang="zh-CN" altLang="zh-CN" dirty="0">
                <a:latin typeface="华文新魏"/>
                <a:ea typeface="华文新魏"/>
                <a:cs typeface="华文新魏"/>
              </a:rPr>
              <a:t>，若找不到</a:t>
            </a:r>
            <a:r>
              <a:rPr lang="en-US" altLang="zh-CN" dirty="0">
                <a:latin typeface="华文新魏"/>
                <a:ea typeface="华文新魏"/>
                <a:cs typeface="华文新魏"/>
              </a:rPr>
              <a:t>home</a:t>
            </a:r>
            <a:r>
              <a:rPr lang="zh-CN" altLang="zh-CN" dirty="0">
                <a:latin typeface="华文新魏"/>
                <a:ea typeface="华文新魏"/>
                <a:cs typeface="华文新魏"/>
              </a:rPr>
              <a:t>的</a:t>
            </a:r>
            <a:r>
              <a:rPr lang="en-US" altLang="zh-CN" dirty="0">
                <a:latin typeface="华文新魏"/>
                <a:ea typeface="华文新魏"/>
                <a:cs typeface="华文新魏"/>
              </a:rPr>
              <a:t>inode</a:t>
            </a:r>
            <a:r>
              <a:rPr lang="zh-CN" altLang="zh-CN" dirty="0">
                <a:latin typeface="华文新魏"/>
                <a:ea typeface="华文新魏"/>
                <a:cs typeface="华文新魏"/>
              </a:rPr>
              <a:t>，为其</a:t>
            </a:r>
            <a:r>
              <a:rPr lang="zh-CN" altLang="zh-CN" dirty="0">
                <a:solidFill>
                  <a:srgbClr val="FF0000"/>
                </a:solidFill>
                <a:latin typeface="华文新魏"/>
                <a:ea typeface="华文新魏"/>
                <a:cs typeface="华文新魏"/>
              </a:rPr>
              <a:t>分配一个活动</a:t>
            </a:r>
            <a:r>
              <a:rPr lang="en-US" altLang="zh-CN" dirty="0" err="1">
                <a:solidFill>
                  <a:srgbClr val="FF0000"/>
                </a:solidFill>
                <a:latin typeface="华文新魏"/>
                <a:ea typeface="华文新魏"/>
                <a:cs typeface="华文新魏"/>
              </a:rPr>
              <a:t>inode</a:t>
            </a:r>
            <a:endParaRPr lang="en-US" altLang="zh-CN" dirty="0">
              <a:solidFill>
                <a:srgbClr val="FF0000"/>
              </a:solidFill>
              <a:latin typeface="华文新魏"/>
              <a:ea typeface="华文新魏"/>
              <a:cs typeface="华文新魏"/>
            </a:endParaRPr>
          </a:p>
          <a:p>
            <a:pPr lvl="4" algn="just" eaLnBrk="1" hangingPunct="1"/>
            <a:r>
              <a:rPr lang="zh-CN" altLang="zh-CN" dirty="0">
                <a:latin typeface="华文新魏"/>
                <a:ea typeface="华文新魏"/>
                <a:cs typeface="华文新魏"/>
              </a:rPr>
              <a:t>由于每个</a:t>
            </a:r>
            <a:r>
              <a:rPr lang="en-US" altLang="zh-CN" dirty="0">
                <a:latin typeface="华文新魏"/>
                <a:ea typeface="华文新魏"/>
                <a:cs typeface="华文新魏"/>
              </a:rPr>
              <a:t>inode</a:t>
            </a:r>
            <a:r>
              <a:rPr lang="zh-CN" altLang="zh-CN" dirty="0">
                <a:latin typeface="华文新魏"/>
                <a:ea typeface="华文新魏"/>
                <a:cs typeface="华文新魏"/>
              </a:rPr>
              <a:t>位于磁盘上已分配好的固定位置，可从磁盘</a:t>
            </a:r>
            <a:r>
              <a:rPr lang="en-US" altLang="zh-CN" dirty="0">
                <a:latin typeface="华文新魏"/>
                <a:ea typeface="华文新魏"/>
                <a:cs typeface="华文新魏"/>
              </a:rPr>
              <a:t>home</a:t>
            </a:r>
            <a:r>
              <a:rPr lang="zh-CN" altLang="zh-CN" dirty="0">
                <a:latin typeface="华文新魏"/>
                <a:ea typeface="华文新魏"/>
                <a:cs typeface="华文新魏"/>
              </a:rPr>
              <a:t>的</a:t>
            </a:r>
            <a:r>
              <a:rPr lang="en-US" altLang="zh-CN" dirty="0">
                <a:latin typeface="华文新魏"/>
                <a:ea typeface="华文新魏"/>
                <a:cs typeface="华文新魏"/>
              </a:rPr>
              <a:t>inode</a:t>
            </a:r>
            <a:r>
              <a:rPr lang="zh-CN" altLang="zh-CN" dirty="0">
                <a:latin typeface="华文新魏"/>
                <a:ea typeface="华文新魏"/>
                <a:cs typeface="华文新魏"/>
              </a:rPr>
              <a:t>中装入其内容</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否则，直接查找</a:t>
            </a:r>
            <a:r>
              <a:rPr lang="en-US" altLang="zh-CN" dirty="0">
                <a:latin typeface="华文新魏"/>
                <a:ea typeface="华文新魏"/>
                <a:cs typeface="华文新魏"/>
              </a:rPr>
              <a:t>home</a:t>
            </a:r>
            <a:r>
              <a:rPr lang="zh-CN" altLang="zh-CN" dirty="0">
                <a:latin typeface="华文新魏"/>
                <a:ea typeface="华文新魏"/>
                <a:cs typeface="华文新魏"/>
              </a:rPr>
              <a:t>的活动</a:t>
            </a:r>
            <a:r>
              <a:rPr lang="en-US" altLang="zh-CN" dirty="0">
                <a:latin typeface="华文新魏"/>
                <a:ea typeface="华文新魏"/>
                <a:cs typeface="华文新魏"/>
              </a:rPr>
              <a:t>inode</a:t>
            </a:r>
            <a:r>
              <a:rPr lang="zh-CN" altLang="zh-CN" dirty="0">
                <a:latin typeface="华文新魏"/>
                <a:ea typeface="华文新魏"/>
                <a:cs typeface="华文新魏"/>
              </a:rPr>
              <a:t>，通过属性查明</a:t>
            </a:r>
            <a:r>
              <a:rPr lang="en-US" altLang="zh-CN" dirty="0">
                <a:latin typeface="华文新魏"/>
                <a:ea typeface="华文新魏"/>
                <a:cs typeface="华文新魏"/>
              </a:rPr>
              <a:t>home</a:t>
            </a:r>
            <a:r>
              <a:rPr lang="zh-CN" altLang="zh-CN" dirty="0">
                <a:latin typeface="华文新魏"/>
                <a:ea typeface="华文新魏"/>
                <a:cs typeface="华文新魏"/>
              </a:rPr>
              <a:t>为子目录，经核对符合访问权限，把它</a:t>
            </a:r>
            <a:r>
              <a:rPr lang="zh-CN" altLang="zh-CN" dirty="0">
                <a:solidFill>
                  <a:srgbClr val="660066"/>
                </a:solidFill>
                <a:latin typeface="华文新魏"/>
                <a:ea typeface="华文新魏"/>
                <a:cs typeface="华文新魏"/>
              </a:rPr>
              <a:t>作为当前工作索引节点</a:t>
            </a:r>
            <a:r>
              <a:rPr lang="zh-CN" altLang="zh-CN" dirty="0">
                <a:latin typeface="华文新魏"/>
                <a:ea typeface="华文新魏"/>
                <a:cs typeface="华文新魏"/>
              </a:rPr>
              <a:t>，读入路径的第二个分量字符串</a:t>
            </a:r>
            <a:r>
              <a:rPr lang="en-US" altLang="zh-CN" dirty="0">
                <a:solidFill>
                  <a:srgbClr val="0000FF"/>
                </a:solidFill>
                <a:latin typeface="华文新魏"/>
                <a:ea typeface="华文新魏"/>
                <a:cs typeface="华文新魏"/>
              </a:rPr>
              <a:t>fei1</a:t>
            </a:r>
            <a:endParaRPr kumimoji="1" lang="zh-CN" altLang="en-US" dirty="0">
              <a:solidFill>
                <a:srgbClr val="0000FF"/>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Tree>
    <p:extLst>
      <p:ext uri="{BB962C8B-B14F-4D97-AF65-F5344CB8AC3E}">
        <p14:creationId xmlns:p14="http://schemas.microsoft.com/office/powerpoint/2010/main" val="731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文件检索过程示例</a:t>
            </a:r>
          </a:p>
        </p:txBody>
      </p:sp>
      <p:sp>
        <p:nvSpPr>
          <p:cNvPr id="3" name="内容占位符 2"/>
          <p:cNvSpPr>
            <a:spLocks noGrp="1"/>
          </p:cNvSpPr>
          <p:nvPr>
            <p:ph idx="1"/>
          </p:nvPr>
        </p:nvSpPr>
        <p:spPr/>
        <p:txBody>
          <a:bodyPr/>
          <a:lstStyle/>
          <a:p>
            <a:pPr algn="just" eaLnBrk="1" hangingPunct="1"/>
            <a:r>
              <a:rPr lang="en-US" altLang="zh-CN" dirty="0">
                <a:solidFill>
                  <a:srgbClr val="008000"/>
                </a:solidFill>
                <a:latin typeface="华文新魏"/>
                <a:cs typeface="华文新魏"/>
              </a:rPr>
              <a:t>/home/fei1/</a:t>
            </a:r>
            <a:r>
              <a:rPr lang="en-US" altLang="zh-CN" dirty="0" err="1">
                <a:solidFill>
                  <a:srgbClr val="008000"/>
                </a:solidFill>
                <a:latin typeface="华文新魏"/>
                <a:cs typeface="华文新魏"/>
              </a:rPr>
              <a:t>myfile.c</a:t>
            </a:r>
            <a:r>
              <a:rPr lang="zh-CN" altLang="zh-CN" dirty="0">
                <a:solidFill>
                  <a:srgbClr val="008000"/>
                </a:solidFill>
                <a:latin typeface="华文新魏"/>
                <a:cs typeface="华文新魏"/>
              </a:rPr>
              <a:t> </a:t>
            </a:r>
            <a:endParaRPr lang="en-US" altLang="zh-CN" dirty="0">
              <a:solidFill>
                <a:srgbClr val="008000"/>
              </a:solidFill>
              <a:latin typeface="华文新魏"/>
              <a:cs typeface="华文新魏"/>
            </a:endParaRPr>
          </a:p>
          <a:p>
            <a:pPr lvl="1" algn="just" eaLnBrk="1" hangingPunct="1"/>
            <a:r>
              <a:rPr lang="en-US" altLang="zh-CN" dirty="0">
                <a:solidFill>
                  <a:srgbClr val="0000FF"/>
                </a:solidFill>
              </a:rPr>
              <a:t>fei1</a:t>
            </a:r>
            <a:r>
              <a:rPr lang="zh-CN" altLang="en-US" dirty="0">
                <a:solidFill>
                  <a:srgbClr val="0000FF"/>
                </a:solidFill>
              </a:rPr>
              <a:t>目录</a:t>
            </a:r>
            <a:endParaRPr lang="en-US" altLang="zh-CN" dirty="0">
              <a:solidFill>
                <a:srgbClr val="0000FF"/>
              </a:solidFill>
            </a:endParaRPr>
          </a:p>
          <a:p>
            <a:pPr lvl="2" algn="just" eaLnBrk="1" hangingPunct="1"/>
            <a:r>
              <a:rPr lang="zh-CN" altLang="zh-CN" dirty="0">
                <a:latin typeface="华文新魏"/>
                <a:ea typeface="华文新魏"/>
                <a:cs typeface="华文新魏"/>
              </a:rPr>
              <a:t>子目录</a:t>
            </a:r>
            <a:r>
              <a:rPr lang="en-US" altLang="zh-CN" dirty="0">
                <a:latin typeface="华文新魏"/>
                <a:ea typeface="华文新魏"/>
                <a:cs typeface="华文新魏"/>
              </a:rPr>
              <a:t>home</a:t>
            </a:r>
            <a:r>
              <a:rPr lang="zh-CN" altLang="zh-CN" dirty="0">
                <a:latin typeface="华文新魏"/>
                <a:ea typeface="华文新魏"/>
                <a:cs typeface="华文新魏"/>
              </a:rPr>
              <a:t>对应的</a:t>
            </a:r>
            <a:r>
              <a:rPr lang="en-US" altLang="zh-CN" dirty="0">
                <a:latin typeface="华文新魏"/>
                <a:ea typeface="华文新魏"/>
                <a:cs typeface="华文新魏"/>
              </a:rPr>
              <a:t>inode</a:t>
            </a:r>
            <a:r>
              <a:rPr lang="zh-CN" altLang="zh-CN" dirty="0">
                <a:latin typeface="华文新魏"/>
                <a:ea typeface="华文新魏"/>
                <a:cs typeface="华文新魏"/>
              </a:rPr>
              <a:t>为</a:t>
            </a:r>
            <a:r>
              <a:rPr lang="en-US" altLang="zh-CN" dirty="0">
                <a:latin typeface="华文新魏"/>
                <a:ea typeface="华文新魏"/>
                <a:cs typeface="华文新魏"/>
              </a:rPr>
              <a:t>685</a:t>
            </a:r>
            <a:r>
              <a:rPr lang="zh-CN" altLang="zh-CN" dirty="0">
                <a:latin typeface="华文新魏"/>
                <a:ea typeface="华文新魏"/>
                <a:cs typeface="华文新魏"/>
              </a:rPr>
              <a:t>，从目录文件第一个物理块中可找到子目录</a:t>
            </a:r>
            <a:r>
              <a:rPr lang="en-US" altLang="zh-CN" dirty="0">
                <a:latin typeface="华文新魏"/>
                <a:ea typeface="华文新魏"/>
                <a:cs typeface="华文新魏"/>
              </a:rPr>
              <a:t>fei1</a:t>
            </a:r>
            <a:r>
              <a:rPr lang="zh-CN" altLang="zh-CN" dirty="0">
                <a:latin typeface="华文新魏"/>
                <a:ea typeface="华文新魏"/>
                <a:cs typeface="华文新魏"/>
              </a:rPr>
              <a:t>的</a:t>
            </a:r>
            <a:r>
              <a:rPr lang="en-US" altLang="zh-CN" dirty="0">
                <a:latin typeface="华文新魏"/>
                <a:ea typeface="华文新魏"/>
                <a:cs typeface="华文新魏"/>
              </a:rPr>
              <a:t>inode</a:t>
            </a:r>
            <a:r>
              <a:rPr lang="zh-CN" altLang="zh-CN" dirty="0">
                <a:latin typeface="华文新魏"/>
                <a:ea typeface="华文新魏"/>
                <a:cs typeface="华文新魏"/>
              </a:rPr>
              <a:t>为</a:t>
            </a:r>
            <a:r>
              <a:rPr lang="en-US" altLang="zh-CN" dirty="0">
                <a:latin typeface="华文新魏"/>
                <a:ea typeface="华文新魏"/>
                <a:cs typeface="华文新魏"/>
              </a:rPr>
              <a:t>270</a:t>
            </a:r>
          </a:p>
          <a:p>
            <a:pPr lvl="2" algn="just" eaLnBrk="1" hangingPunct="1"/>
            <a:r>
              <a:rPr lang="zh-CN" altLang="zh-CN" dirty="0">
                <a:latin typeface="华文新魏"/>
                <a:ea typeface="华文新魏"/>
                <a:cs typeface="华文新魏"/>
              </a:rPr>
              <a:t>类似地，读入子目录</a:t>
            </a:r>
            <a:r>
              <a:rPr lang="en-US" altLang="zh-CN" dirty="0">
                <a:latin typeface="华文新魏"/>
                <a:ea typeface="华文新魏"/>
                <a:cs typeface="华文新魏"/>
              </a:rPr>
              <a:t>fei1</a:t>
            </a:r>
            <a:r>
              <a:rPr lang="zh-CN" altLang="zh-CN" dirty="0">
                <a:latin typeface="华文新魏"/>
                <a:ea typeface="华文新魏"/>
                <a:cs typeface="华文新魏"/>
              </a:rPr>
              <a:t>目录文件的物理块便能找到</a:t>
            </a:r>
            <a:r>
              <a:rPr lang="en-US" altLang="zh-CN" dirty="0" err="1">
                <a:latin typeface="华文新魏"/>
                <a:ea typeface="华文新魏"/>
                <a:cs typeface="华文新魏"/>
              </a:rPr>
              <a:t>myfile.c</a:t>
            </a:r>
            <a:r>
              <a:rPr lang="zh-CN" altLang="zh-CN" dirty="0">
                <a:latin typeface="华文新魏"/>
                <a:ea typeface="华文新魏"/>
                <a:cs typeface="华文新魏"/>
              </a:rPr>
              <a:t>的</a:t>
            </a:r>
            <a:r>
              <a:rPr lang="en-US" altLang="zh-CN" dirty="0">
                <a:latin typeface="华文新魏"/>
                <a:ea typeface="华文新魏"/>
                <a:cs typeface="华文新魏"/>
              </a:rPr>
              <a:t>inode</a:t>
            </a:r>
            <a:r>
              <a:rPr lang="zh-CN" altLang="zh-CN" dirty="0">
                <a:latin typeface="华文新魏"/>
                <a:ea typeface="华文新魏"/>
                <a:cs typeface="华文新魏"/>
              </a:rPr>
              <a:t>号为</a:t>
            </a:r>
            <a:r>
              <a:rPr lang="en-US" altLang="zh-CN" dirty="0">
                <a:latin typeface="华文新魏"/>
                <a:ea typeface="华文新魏"/>
                <a:cs typeface="华文新魏"/>
              </a:rPr>
              <a:t>302</a:t>
            </a:r>
          </a:p>
          <a:p>
            <a:pPr lvl="1" algn="just" eaLnBrk="1" hangingPunct="1"/>
            <a:r>
              <a:rPr lang="en-US" altLang="zh-CN" dirty="0" err="1">
                <a:solidFill>
                  <a:srgbClr val="0000FF"/>
                </a:solidFill>
                <a:latin typeface="华文新魏"/>
                <a:ea typeface="华文新魏"/>
                <a:cs typeface="华文新魏"/>
              </a:rPr>
              <a:t>myfile.c</a:t>
            </a:r>
            <a:r>
              <a:rPr lang="zh-CN" altLang="en-US" dirty="0">
                <a:solidFill>
                  <a:srgbClr val="0000FF"/>
                </a:solidFill>
                <a:latin typeface="华文新魏"/>
                <a:ea typeface="华文新魏"/>
                <a:cs typeface="华文新魏"/>
              </a:rPr>
              <a:t>文件处理</a:t>
            </a:r>
            <a:endParaRPr lang="en-US" altLang="zh-CN" dirty="0">
              <a:solidFill>
                <a:srgbClr val="0000FF"/>
              </a:solidFill>
              <a:latin typeface="华文新魏"/>
              <a:ea typeface="华文新魏"/>
              <a:cs typeface="华文新魏"/>
            </a:endParaRPr>
          </a:p>
          <a:p>
            <a:pPr lvl="2" algn="just" eaLnBrk="1" hangingPunct="1"/>
            <a:r>
              <a:rPr lang="zh-CN" altLang="zh-CN" dirty="0">
                <a:latin typeface="华文新魏"/>
                <a:ea typeface="华文新魏"/>
                <a:cs typeface="华文新魏"/>
              </a:rPr>
              <a:t>文件系统为此文件在活动</a:t>
            </a:r>
            <a:r>
              <a:rPr lang="en-US" altLang="zh-CN" dirty="0">
                <a:latin typeface="华文新魏"/>
                <a:ea typeface="华文新魏"/>
                <a:cs typeface="华文新魏"/>
              </a:rPr>
              <a:t>inode</a:t>
            </a:r>
            <a:r>
              <a:rPr lang="zh-CN" altLang="zh-CN" dirty="0">
                <a:latin typeface="华文新魏"/>
                <a:ea typeface="华文新魏"/>
                <a:cs typeface="华文新魏"/>
              </a:rPr>
              <a:t>表中</a:t>
            </a:r>
            <a:r>
              <a:rPr lang="zh-CN" altLang="zh-CN" dirty="0">
                <a:solidFill>
                  <a:srgbClr val="FF0000"/>
                </a:solidFill>
                <a:latin typeface="华文新魏"/>
                <a:ea typeface="华文新魏"/>
                <a:cs typeface="华文新魏"/>
              </a:rPr>
              <a:t>分配一个活动</a:t>
            </a:r>
            <a:r>
              <a:rPr lang="en-US" altLang="zh-CN" dirty="0">
                <a:solidFill>
                  <a:srgbClr val="FF0000"/>
                </a:solidFill>
                <a:latin typeface="华文新魏"/>
                <a:ea typeface="华文新魏"/>
                <a:cs typeface="华文新魏"/>
              </a:rPr>
              <a:t>inode</a:t>
            </a:r>
            <a:r>
              <a:rPr lang="zh-CN" altLang="zh-CN" dirty="0">
                <a:latin typeface="华文新魏"/>
                <a:ea typeface="华文新魏"/>
                <a:cs typeface="华文新魏"/>
              </a:rPr>
              <a:t>，从</a:t>
            </a:r>
            <a:r>
              <a:rPr lang="en-US" altLang="zh-CN" dirty="0" err="1">
                <a:latin typeface="华文新魏"/>
                <a:ea typeface="华文新魏"/>
                <a:cs typeface="华文新魏"/>
              </a:rPr>
              <a:t>myfile.c</a:t>
            </a:r>
            <a:r>
              <a:rPr lang="zh-CN" altLang="zh-CN" dirty="0">
                <a:latin typeface="华文新魏"/>
                <a:ea typeface="华文新魏"/>
                <a:cs typeface="华文新魏"/>
              </a:rPr>
              <a:t>的磁盘</a:t>
            </a:r>
            <a:r>
              <a:rPr lang="en-US" altLang="zh-CN" dirty="0" err="1">
                <a:latin typeface="华文新魏"/>
                <a:ea typeface="华文新魏"/>
                <a:cs typeface="华文新魏"/>
              </a:rPr>
              <a:t>inode</a:t>
            </a:r>
            <a:r>
              <a:rPr lang="zh-CN" altLang="zh-CN" dirty="0">
                <a:latin typeface="华文新魏"/>
                <a:ea typeface="华文新魏"/>
                <a:cs typeface="华文新魏"/>
              </a:rPr>
              <a:t>中装入内容</a:t>
            </a:r>
            <a:endParaRPr lang="en-US" altLang="zh-CN" dirty="0">
              <a:latin typeface="华文新魏"/>
              <a:ea typeface="华文新魏"/>
              <a:cs typeface="华文新魏"/>
            </a:endParaRPr>
          </a:p>
          <a:p>
            <a:pPr lvl="1" algn="just" eaLnBrk="1" hangingPunct="1"/>
            <a:r>
              <a:rPr lang="zh-CN" altLang="zh-CN" dirty="0">
                <a:latin typeface="华文新魏"/>
                <a:ea typeface="华文新魏"/>
                <a:cs typeface="华文新魏"/>
              </a:rPr>
              <a:t>由于路径名分析完毕，这时修改活动</a:t>
            </a:r>
            <a:r>
              <a:rPr lang="en-US" altLang="zh-CN" dirty="0">
                <a:latin typeface="华文新魏"/>
                <a:ea typeface="华文新魏"/>
                <a:cs typeface="华文新魏"/>
              </a:rPr>
              <a:t>inode</a:t>
            </a:r>
            <a:r>
              <a:rPr lang="zh-CN" altLang="zh-CN" dirty="0">
                <a:latin typeface="华文新魏"/>
                <a:ea typeface="华文新魏"/>
                <a:cs typeface="华文新魏"/>
              </a:rPr>
              <a:t>的有关内容，打开文件目录的查找操作到此结束</a:t>
            </a:r>
            <a:endParaRPr lang="en-US" altLang="zh-CN" dirty="0">
              <a:latin typeface="华文新魏"/>
              <a:ea typeface="华文新魏"/>
              <a:cs typeface="华文新魏"/>
            </a:endParaRPr>
          </a:p>
          <a:p>
            <a:pPr lvl="1" algn="just" eaLnBrk="1" hangingPunct="1"/>
            <a:endParaRPr lang="en-US" altLang="zh-CN" dirty="0"/>
          </a:p>
          <a:p>
            <a:pPr lvl="1" algn="just"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Tree>
    <p:extLst>
      <p:ext uri="{BB962C8B-B14F-4D97-AF65-F5344CB8AC3E}">
        <p14:creationId xmlns:p14="http://schemas.microsoft.com/office/powerpoint/2010/main" val="391642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98265"/>
            <a:ext cx="7772400" cy="5399087"/>
          </a:xfrm>
        </p:spPr>
        <p:txBody>
          <a:bodyPr/>
          <a:lstStyle/>
          <a:p>
            <a:pPr eaLnBrk="1" hangingPunct="1">
              <a:buFontTx/>
              <a:buNone/>
            </a:pPr>
            <a:r>
              <a:rPr lang="en-US" altLang="zh-CN">
                <a:latin typeface="Times New Roman" charset="0"/>
                <a:ea typeface="宋体" charset="0"/>
              </a:rPr>
              <a:t>  </a:t>
            </a:r>
          </a:p>
        </p:txBody>
      </p:sp>
      <p:grpSp>
        <p:nvGrpSpPr>
          <p:cNvPr id="28676" name="Group 4"/>
          <p:cNvGrpSpPr>
            <a:grpSpLocks/>
          </p:cNvGrpSpPr>
          <p:nvPr/>
        </p:nvGrpSpPr>
        <p:grpSpPr bwMode="auto">
          <a:xfrm>
            <a:off x="323850" y="1341485"/>
            <a:ext cx="8496300" cy="5002699"/>
            <a:chOff x="1933" y="8273"/>
            <a:chExt cx="7560" cy="5304"/>
          </a:xfrm>
        </p:grpSpPr>
        <p:sp>
          <p:nvSpPr>
            <p:cNvPr id="28677" name="Text Box 5"/>
            <p:cNvSpPr txBox="1">
              <a:spLocks noChangeArrowheads="1"/>
            </p:cNvSpPr>
            <p:nvPr/>
          </p:nvSpPr>
          <p:spPr bwMode="auto">
            <a:xfrm>
              <a:off x="2293" y="13109"/>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(a)</a:t>
              </a:r>
              <a:r>
                <a:rPr lang="zh-CN" altLang="en-US" sz="2000" dirty="0">
                  <a:solidFill>
                    <a:srgbClr val="0000FF"/>
                  </a:solidFill>
                  <a:latin typeface="华文新魏" charset="0"/>
                  <a:ea typeface="华文新魏" charset="0"/>
                  <a:cs typeface="华文新魏" charset="0"/>
                </a:rPr>
                <a:t>用户角度目录结构</a:t>
              </a:r>
            </a:p>
          </p:txBody>
        </p:sp>
        <p:sp>
          <p:nvSpPr>
            <p:cNvPr id="28678" name="Text Box 6"/>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dirty="0"/>
                <a:t>usr</a:t>
              </a:r>
            </a:p>
          </p:txBody>
        </p:sp>
        <p:sp>
          <p:nvSpPr>
            <p:cNvPr id="28679" name="Text Box 7"/>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a:t>myfil</a:t>
              </a:r>
            </a:p>
          </p:txBody>
        </p:sp>
        <p:sp>
          <p:nvSpPr>
            <p:cNvPr id="28680" name="Text Box 8"/>
            <p:cNvSpPr txBox="1">
              <a:spLocks noChangeArrowheads="1"/>
            </p:cNvSpPr>
            <p:nvPr/>
          </p:nvSpPr>
          <p:spPr bwMode="auto">
            <a:xfrm>
              <a:off x="2113" y="11081"/>
              <a:ext cx="72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a:t>xyz</a:t>
              </a:r>
            </a:p>
          </p:txBody>
        </p:sp>
        <p:sp>
          <p:nvSpPr>
            <p:cNvPr id="28681" name="Line 9"/>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4" name="Text Box 10"/>
            <p:cNvSpPr txBox="1">
              <a:spLocks noChangeArrowheads="1"/>
            </p:cNvSpPr>
            <p:nvPr/>
          </p:nvSpPr>
          <p:spPr bwMode="auto">
            <a:xfrm>
              <a:off x="3014" y="10457"/>
              <a:ext cx="719"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660066"/>
                  </a:solidFill>
                  <a:latin typeface="Times New Roman" pitchFamily="18" charset="0"/>
                  <a:ea typeface="宋体" charset="-122"/>
                  <a:cs typeface="+mn-cs"/>
                </a:rPr>
                <a:t>home</a:t>
              </a:r>
            </a:p>
          </p:txBody>
        </p:sp>
        <p:sp>
          <p:nvSpPr>
            <p:cNvPr id="28683" name="Line 11"/>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4" name="Line 12"/>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57" name="Text Box 13"/>
            <p:cNvSpPr txBox="1">
              <a:spLocks noChangeArrowheads="1"/>
            </p:cNvSpPr>
            <p:nvPr/>
          </p:nvSpPr>
          <p:spPr bwMode="auto">
            <a:xfrm>
              <a:off x="19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fei1</a:t>
              </a:r>
            </a:p>
          </p:txBody>
        </p:sp>
        <p:sp>
          <p:nvSpPr>
            <p:cNvPr id="28686" name="Text Box 14"/>
            <p:cNvSpPr txBox="1">
              <a:spLocks noChangeArrowheads="1"/>
            </p:cNvSpPr>
            <p:nvPr/>
          </p:nvSpPr>
          <p:spPr bwMode="auto">
            <a:xfrm>
              <a:off x="2293" y="12641"/>
              <a:ext cx="1080" cy="312"/>
            </a:xfrm>
            <a:prstGeom prst="rect">
              <a:avLst/>
            </a:prstGeom>
            <a:solidFill>
              <a:srgbClr val="CBFFFE"/>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660066"/>
                  </a:solidFill>
                </a:rPr>
                <a:t>myfile.c</a:t>
              </a:r>
              <a:endParaRPr lang="en-US" altLang="zh-CN" sz="1600" b="1" dirty="0">
                <a:solidFill>
                  <a:srgbClr val="660066"/>
                </a:solidFill>
              </a:endParaRPr>
            </a:p>
          </p:txBody>
        </p:sp>
        <p:sp>
          <p:nvSpPr>
            <p:cNvPr id="28687" name="Line 15"/>
            <p:cNvSpPr>
              <a:spLocks noChangeShapeType="1"/>
            </p:cNvSpPr>
            <p:nvPr/>
          </p:nvSpPr>
          <p:spPr bwMode="auto">
            <a:xfrm flipH="1">
              <a:off x="2833" y="12173"/>
              <a:ext cx="360" cy="468"/>
            </a:xfrm>
            <a:prstGeom prst="line">
              <a:avLst/>
            </a:prstGeom>
            <a:noFill/>
            <a:ln w="19050">
              <a:solidFill>
                <a:srgbClr val="FF0000"/>
              </a:solidFill>
              <a:prstDash val="dash"/>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8" name="Line 16"/>
            <p:cNvSpPr>
              <a:spLocks noChangeShapeType="1"/>
            </p:cNvSpPr>
            <p:nvPr/>
          </p:nvSpPr>
          <p:spPr bwMode="auto">
            <a:xfrm>
              <a:off x="2293" y="12173"/>
              <a:ext cx="540" cy="46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1" name="Text Box 17"/>
            <p:cNvSpPr txBox="1">
              <a:spLocks noChangeArrowheads="1"/>
            </p:cNvSpPr>
            <p:nvPr/>
          </p:nvSpPr>
          <p:spPr bwMode="auto">
            <a:xfrm>
              <a:off x="4093" y="1108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fei3</a:t>
              </a:r>
            </a:p>
          </p:txBody>
        </p:sp>
        <p:sp>
          <p:nvSpPr>
            <p:cNvPr id="28690" name="Line 18"/>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3" name="Text Box 19"/>
            <p:cNvSpPr txBox="1">
              <a:spLocks noChangeArrowheads="1"/>
            </p:cNvSpPr>
            <p:nvPr/>
          </p:nvSpPr>
          <p:spPr bwMode="auto">
            <a:xfrm>
              <a:off x="28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fei2</a:t>
              </a:r>
            </a:p>
          </p:txBody>
        </p:sp>
        <p:sp>
          <p:nvSpPr>
            <p:cNvPr id="28692" name="Text Box 20"/>
            <p:cNvSpPr txBox="1">
              <a:spLocks noChangeArrowheads="1"/>
            </p:cNvSpPr>
            <p:nvPr/>
          </p:nvSpPr>
          <p:spPr bwMode="auto">
            <a:xfrm>
              <a:off x="2113" y="11081"/>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A</a:t>
              </a:r>
            </a:p>
          </p:txBody>
        </p:sp>
        <p:sp>
          <p:nvSpPr>
            <p:cNvPr id="28693" name="Line 21"/>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66" name="Text Box 22"/>
            <p:cNvSpPr txBox="1">
              <a:spLocks noChangeArrowheads="1"/>
            </p:cNvSpPr>
            <p:nvPr/>
          </p:nvSpPr>
          <p:spPr bwMode="auto">
            <a:xfrm>
              <a:off x="3733" y="11706"/>
              <a:ext cx="720"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fei4</a:t>
              </a:r>
            </a:p>
          </p:txBody>
        </p:sp>
        <p:sp>
          <p:nvSpPr>
            <p:cNvPr id="108567" name="Text Box 23"/>
            <p:cNvSpPr txBox="1">
              <a:spLocks noChangeArrowheads="1"/>
            </p:cNvSpPr>
            <p:nvPr/>
          </p:nvSpPr>
          <p:spPr bwMode="auto">
            <a:xfrm>
              <a:off x="4632" y="11706"/>
              <a:ext cx="719"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fei5</a:t>
              </a:r>
            </a:p>
          </p:txBody>
        </p:sp>
        <p:sp>
          <p:nvSpPr>
            <p:cNvPr id="28696" name="Line 24"/>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7" name="Line 25"/>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8" name="Line 26"/>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9" name="Text Box 27"/>
            <p:cNvSpPr txBox="1">
              <a:spLocks noChangeArrowheads="1"/>
            </p:cNvSpPr>
            <p:nvPr/>
          </p:nvSpPr>
          <p:spPr bwMode="auto">
            <a:xfrm>
              <a:off x="3553" y="12204"/>
              <a:ext cx="1080" cy="343"/>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testfile.c</a:t>
              </a:r>
            </a:p>
          </p:txBody>
        </p:sp>
        <p:sp>
          <p:nvSpPr>
            <p:cNvPr id="28700" name="Text Box 28"/>
            <p:cNvSpPr txBox="1">
              <a:spLocks noChangeArrowheads="1"/>
            </p:cNvSpPr>
            <p:nvPr/>
          </p:nvSpPr>
          <p:spPr bwMode="auto">
            <a:xfrm>
              <a:off x="4813" y="12329"/>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B</a:t>
              </a:r>
            </a:p>
          </p:txBody>
        </p:sp>
        <p:sp>
          <p:nvSpPr>
            <p:cNvPr id="28701" name="Line 29"/>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2" name="Line 30"/>
            <p:cNvSpPr>
              <a:spLocks noChangeShapeType="1"/>
            </p:cNvSpPr>
            <p:nvPr/>
          </p:nvSpPr>
          <p:spPr bwMode="auto">
            <a:xfrm flipV="1">
              <a:off x="3013" y="12485"/>
              <a:ext cx="900" cy="156"/>
            </a:xfrm>
            <a:prstGeom prst="line">
              <a:avLst/>
            </a:prstGeom>
            <a:noFill/>
            <a:ln w="19050">
              <a:solidFill>
                <a:srgbClr val="FF0000"/>
              </a:solidFill>
              <a:prstDash val="dash"/>
              <a:round/>
              <a:headEnd/>
              <a:tailEnd/>
            </a:ln>
            <a:extLst/>
          </p:spPr>
          <p:txBody>
            <a:bodyPr/>
            <a:lstStyle/>
            <a:p>
              <a:endParaRPr lang="zh-CN" altLang="en-US"/>
            </a:p>
          </p:txBody>
        </p:sp>
        <p:grpSp>
          <p:nvGrpSpPr>
            <p:cNvPr id="28703" name="Group 31"/>
            <p:cNvGrpSpPr>
              <a:grpSpLocks/>
            </p:cNvGrpSpPr>
            <p:nvPr/>
          </p:nvGrpSpPr>
          <p:grpSpPr bwMode="auto">
            <a:xfrm>
              <a:off x="4453" y="8273"/>
              <a:ext cx="5040" cy="4680"/>
              <a:chOff x="5173" y="7212"/>
              <a:chExt cx="5040" cy="4680"/>
            </a:xfrm>
          </p:grpSpPr>
          <p:sp>
            <p:nvSpPr>
              <p:cNvPr id="28706" name="Text Box 32"/>
              <p:cNvSpPr txBox="1">
                <a:spLocks noChangeArrowheads="1"/>
              </p:cNvSpPr>
              <p:nvPr/>
            </p:nvSpPr>
            <p:spPr bwMode="auto">
              <a:xfrm>
                <a:off x="6973" y="721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07" name="Text Box 33"/>
              <p:cNvSpPr txBox="1">
                <a:spLocks noChangeArrowheads="1"/>
              </p:cNvSpPr>
              <p:nvPr/>
            </p:nvSpPr>
            <p:spPr bwMode="auto">
              <a:xfrm>
                <a:off x="6973" y="752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100    </a:t>
                </a:r>
                <a:r>
                  <a:rPr lang="zh-CN" altLang="en-US" sz="1600" b="1">
                    <a:solidFill>
                      <a:srgbClr val="0000FF"/>
                    </a:solidFill>
                  </a:rPr>
                  <a:t>．．</a:t>
                </a:r>
              </a:p>
            </p:txBody>
          </p:sp>
          <p:sp>
            <p:nvSpPr>
              <p:cNvPr id="28708" name="Text Box 34"/>
              <p:cNvSpPr txBox="1">
                <a:spLocks noChangeArrowheads="1"/>
              </p:cNvSpPr>
              <p:nvPr/>
            </p:nvSpPr>
            <p:spPr bwMode="auto">
              <a:xfrm>
                <a:off x="6973" y="783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941     A</a:t>
                </a:r>
              </a:p>
            </p:txBody>
          </p:sp>
          <p:sp>
            <p:nvSpPr>
              <p:cNvPr id="28709" name="Text Box 35"/>
              <p:cNvSpPr txBox="1">
                <a:spLocks noChangeArrowheads="1"/>
              </p:cNvSpPr>
              <p:nvPr/>
            </p:nvSpPr>
            <p:spPr bwMode="auto">
              <a:xfrm>
                <a:off x="6973" y="814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270     fei1</a:t>
                </a:r>
              </a:p>
            </p:txBody>
          </p:sp>
          <p:sp>
            <p:nvSpPr>
              <p:cNvPr id="28710" name="Text Box 36"/>
              <p:cNvSpPr txBox="1">
                <a:spLocks noChangeArrowheads="1"/>
              </p:cNvSpPr>
              <p:nvPr/>
            </p:nvSpPr>
            <p:spPr bwMode="auto">
              <a:xfrm>
                <a:off x="6973" y="846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250     fei2</a:t>
                </a:r>
              </a:p>
            </p:txBody>
          </p:sp>
          <p:sp>
            <p:nvSpPr>
              <p:cNvPr id="28711" name="Text Box 37"/>
              <p:cNvSpPr txBox="1">
                <a:spLocks noChangeArrowheads="1"/>
              </p:cNvSpPr>
              <p:nvPr/>
            </p:nvSpPr>
            <p:spPr bwMode="auto">
              <a:xfrm>
                <a:off x="6973" y="877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fei3</a:t>
                </a:r>
              </a:p>
            </p:txBody>
          </p:sp>
          <p:sp>
            <p:nvSpPr>
              <p:cNvPr id="28712" name="Line 38"/>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8713" name="Group 39"/>
              <p:cNvGrpSpPr>
                <a:grpSpLocks/>
              </p:cNvGrpSpPr>
              <p:nvPr/>
            </p:nvGrpSpPr>
            <p:grpSpPr bwMode="auto">
              <a:xfrm>
                <a:off x="5173" y="8148"/>
                <a:ext cx="1440" cy="936"/>
                <a:chOff x="6073" y="9552"/>
                <a:chExt cx="1440" cy="936"/>
              </a:xfrm>
            </p:grpSpPr>
            <p:sp>
              <p:nvSpPr>
                <p:cNvPr id="28745" name="Text Box 40"/>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270      </a:t>
                  </a:r>
                  <a:r>
                    <a:rPr lang="zh-CN" altLang="en-US" sz="1600" b="1">
                      <a:solidFill>
                        <a:srgbClr val="0000FF"/>
                      </a:solidFill>
                    </a:rPr>
                    <a:t>．</a:t>
                  </a:r>
                </a:p>
              </p:txBody>
            </p:sp>
            <p:sp>
              <p:nvSpPr>
                <p:cNvPr id="28746" name="Text Box 41"/>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47" name="Text Box 42"/>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302      </a:t>
                  </a:r>
                  <a:r>
                    <a:rPr lang="en-US" altLang="zh-CN" sz="1600" b="1" dirty="0" err="1">
                      <a:solidFill>
                        <a:srgbClr val="FF0000"/>
                      </a:solidFill>
                    </a:rPr>
                    <a:t>myfile.c</a:t>
                  </a:r>
                  <a:endParaRPr lang="en-US" altLang="zh-CN" sz="1600" b="1" dirty="0">
                    <a:solidFill>
                      <a:srgbClr val="FF0000"/>
                    </a:solidFill>
                  </a:endParaRPr>
                </a:p>
              </p:txBody>
            </p:sp>
            <p:sp>
              <p:nvSpPr>
                <p:cNvPr id="28748" name="Line 43"/>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4" name="Group 44"/>
              <p:cNvGrpSpPr>
                <a:grpSpLocks/>
              </p:cNvGrpSpPr>
              <p:nvPr/>
            </p:nvGrpSpPr>
            <p:grpSpPr bwMode="auto">
              <a:xfrm>
                <a:off x="8773" y="8148"/>
                <a:ext cx="1440" cy="936"/>
                <a:chOff x="7153" y="9396"/>
                <a:chExt cx="1440" cy="936"/>
              </a:xfrm>
            </p:grpSpPr>
            <p:sp>
              <p:nvSpPr>
                <p:cNvPr id="28741" name="Text Box 45"/>
                <p:cNvSpPr txBox="1">
                  <a:spLocks noChangeArrowheads="1"/>
                </p:cNvSpPr>
                <p:nvPr/>
              </p:nvSpPr>
              <p:spPr bwMode="auto">
                <a:xfrm>
                  <a:off x="71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250     </a:t>
                  </a:r>
                  <a:r>
                    <a:rPr lang="zh-CN" altLang="en-US" sz="1600" b="1">
                      <a:solidFill>
                        <a:srgbClr val="0000FF"/>
                      </a:solidFill>
                    </a:rPr>
                    <a:t>．</a:t>
                  </a:r>
                </a:p>
              </p:txBody>
            </p:sp>
            <p:sp>
              <p:nvSpPr>
                <p:cNvPr id="28742" name="Text Box 46"/>
                <p:cNvSpPr txBox="1">
                  <a:spLocks noChangeArrowheads="1"/>
                </p:cNvSpPr>
                <p:nvPr/>
              </p:nvSpPr>
              <p:spPr bwMode="auto">
                <a:xfrm>
                  <a:off x="71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43" name="Text Box 47"/>
                <p:cNvSpPr txBox="1">
                  <a:spLocks noChangeArrowheads="1"/>
                </p:cNvSpPr>
                <p:nvPr/>
              </p:nvSpPr>
              <p:spPr bwMode="auto">
                <a:xfrm>
                  <a:off x="71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302     </a:t>
                  </a:r>
                  <a:r>
                    <a:rPr lang="en-US" altLang="zh-CN" sz="1600" b="1" dirty="0" err="1">
                      <a:solidFill>
                        <a:srgbClr val="0000FF"/>
                      </a:solidFill>
                    </a:rPr>
                    <a:t>myfile.c</a:t>
                  </a:r>
                  <a:endParaRPr lang="en-US" altLang="zh-CN" sz="1600" b="1" dirty="0">
                    <a:solidFill>
                      <a:srgbClr val="0000FF"/>
                    </a:solidFill>
                  </a:endParaRPr>
                </a:p>
              </p:txBody>
            </p:sp>
            <p:sp>
              <p:nvSpPr>
                <p:cNvPr id="28744" name="Line 48"/>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5" name="Group 49"/>
              <p:cNvGrpSpPr>
                <a:grpSpLocks/>
              </p:cNvGrpSpPr>
              <p:nvPr/>
            </p:nvGrpSpPr>
            <p:grpSpPr bwMode="auto">
              <a:xfrm>
                <a:off x="6973" y="9396"/>
                <a:ext cx="1440" cy="1248"/>
                <a:chOff x="8953" y="9396"/>
                <a:chExt cx="1440" cy="1248"/>
              </a:xfrm>
            </p:grpSpPr>
            <p:sp>
              <p:nvSpPr>
                <p:cNvPr id="28736" name="Text Box 50"/>
                <p:cNvSpPr txBox="1">
                  <a:spLocks noChangeArrowheads="1"/>
                </p:cNvSpPr>
                <p:nvPr/>
              </p:nvSpPr>
              <p:spPr bwMode="auto">
                <a:xfrm>
                  <a:off x="89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7" name="Text Box 51"/>
                <p:cNvSpPr txBox="1">
                  <a:spLocks noChangeArrowheads="1"/>
                </p:cNvSpPr>
                <p:nvPr/>
              </p:nvSpPr>
              <p:spPr bwMode="auto">
                <a:xfrm>
                  <a:off x="89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38" name="Text Box 52"/>
                <p:cNvSpPr txBox="1">
                  <a:spLocks noChangeArrowheads="1"/>
                </p:cNvSpPr>
                <p:nvPr/>
              </p:nvSpPr>
              <p:spPr bwMode="auto">
                <a:xfrm>
                  <a:off x="89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fei4</a:t>
                  </a:r>
                </a:p>
              </p:txBody>
            </p:sp>
            <p:sp>
              <p:nvSpPr>
                <p:cNvPr id="28739" name="Text Box 53"/>
                <p:cNvSpPr txBox="1">
                  <a:spLocks noChangeArrowheads="1"/>
                </p:cNvSpPr>
                <p:nvPr/>
              </p:nvSpPr>
              <p:spPr bwMode="auto">
                <a:xfrm>
                  <a:off x="8953" y="1033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fei5</a:t>
                  </a:r>
                </a:p>
              </p:txBody>
            </p:sp>
            <p:sp>
              <p:nvSpPr>
                <p:cNvPr id="28740" name="Line 54"/>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6" name="Group 55"/>
              <p:cNvGrpSpPr>
                <a:grpSpLocks/>
              </p:cNvGrpSpPr>
              <p:nvPr/>
            </p:nvGrpSpPr>
            <p:grpSpPr bwMode="auto">
              <a:xfrm>
                <a:off x="6253" y="10956"/>
                <a:ext cx="1440" cy="936"/>
                <a:chOff x="6073" y="9552"/>
                <a:chExt cx="1440" cy="936"/>
              </a:xfrm>
            </p:grpSpPr>
            <p:sp>
              <p:nvSpPr>
                <p:cNvPr id="28732" name="Text Box 56"/>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a:t>
                  </a:r>
                  <a:r>
                    <a:rPr lang="zh-CN" altLang="en-US" sz="1600" b="1">
                      <a:solidFill>
                        <a:srgbClr val="0000FF"/>
                      </a:solidFill>
                    </a:rPr>
                    <a:t>．</a:t>
                  </a:r>
                </a:p>
              </p:txBody>
            </p:sp>
            <p:sp>
              <p:nvSpPr>
                <p:cNvPr id="28733" name="Text Box 57"/>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4" name="Text Box 58"/>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302     </a:t>
                  </a:r>
                  <a:r>
                    <a:rPr lang="en-US" altLang="zh-CN" sz="1600" b="1" dirty="0" err="1">
                      <a:solidFill>
                        <a:srgbClr val="0000FF"/>
                      </a:solidFill>
                    </a:rPr>
                    <a:t>testfile.c</a:t>
                  </a:r>
                  <a:endParaRPr lang="en-US" altLang="zh-CN" sz="1600" b="1" dirty="0">
                    <a:solidFill>
                      <a:srgbClr val="0000FF"/>
                    </a:solidFill>
                  </a:endParaRPr>
                </a:p>
              </p:txBody>
            </p:sp>
            <p:sp>
              <p:nvSpPr>
                <p:cNvPr id="28735" name="Line 59"/>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7" name="Group 60"/>
              <p:cNvGrpSpPr>
                <a:grpSpLocks/>
              </p:cNvGrpSpPr>
              <p:nvPr/>
            </p:nvGrpSpPr>
            <p:grpSpPr bwMode="auto">
              <a:xfrm>
                <a:off x="8053" y="10956"/>
                <a:ext cx="1440" cy="936"/>
                <a:chOff x="6073" y="9552"/>
                <a:chExt cx="1440" cy="936"/>
              </a:xfrm>
            </p:grpSpPr>
            <p:sp>
              <p:nvSpPr>
                <p:cNvPr id="28728" name="Text Box 61"/>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a:t>
                  </a:r>
                  <a:r>
                    <a:rPr lang="zh-CN" altLang="en-US" sz="1600" b="1">
                      <a:solidFill>
                        <a:srgbClr val="0000FF"/>
                      </a:solidFill>
                    </a:rPr>
                    <a:t>．</a:t>
                  </a:r>
                </a:p>
              </p:txBody>
            </p:sp>
            <p:sp>
              <p:nvSpPr>
                <p:cNvPr id="28729" name="Text Box 62"/>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0" name="Text Box 63"/>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824     B</a:t>
                  </a:r>
                </a:p>
              </p:txBody>
            </p:sp>
            <p:sp>
              <p:nvSpPr>
                <p:cNvPr id="28731" name="Line 64"/>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8718" name="Line 65"/>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19" name="Line 66"/>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0" name="Line 67"/>
              <p:cNvSpPr>
                <a:spLocks noChangeShapeType="1"/>
              </p:cNvSpPr>
              <p:nvPr/>
            </p:nvSpPr>
            <p:spPr bwMode="auto">
              <a:xfrm flipV="1">
                <a:off x="6613" y="846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1" name="Line 68"/>
              <p:cNvSpPr>
                <a:spLocks noChangeShapeType="1"/>
              </p:cNvSpPr>
              <p:nvPr/>
            </p:nvSpPr>
            <p:spPr bwMode="auto">
              <a:xfrm flipH="1">
                <a:off x="6613" y="8148"/>
                <a:ext cx="360" cy="312"/>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2" name="Line 69"/>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3" name="Line 70"/>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4" name="Line 71"/>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5" name="Line 72"/>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6" name="Line 73"/>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7" name="Line 74"/>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8705" name="Text Box 76"/>
            <p:cNvSpPr txBox="1">
              <a:spLocks noChangeArrowheads="1"/>
            </p:cNvSpPr>
            <p:nvPr/>
          </p:nvSpPr>
          <p:spPr bwMode="auto">
            <a:xfrm>
              <a:off x="5893" y="13109"/>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(b)</a:t>
              </a:r>
              <a:r>
                <a:rPr lang="zh-CN" altLang="en-US" sz="2000" dirty="0">
                  <a:solidFill>
                    <a:srgbClr val="0000FF"/>
                  </a:solidFill>
                  <a:latin typeface="华文新魏" charset="0"/>
                  <a:ea typeface="华文新魏" charset="0"/>
                  <a:cs typeface="华文新魏" charset="0"/>
                </a:rPr>
                <a:t>系统角度目录链接</a:t>
              </a:r>
            </a:p>
          </p:txBody>
        </p:sp>
      </p:grpSp>
      <p:sp>
        <p:nvSpPr>
          <p:cNvPr id="2" name="标题 1"/>
          <p:cNvSpPr>
            <a:spLocks noGrp="1"/>
          </p:cNvSpPr>
          <p:nvPr>
            <p:ph type="title"/>
          </p:nvPr>
        </p:nvSpPr>
        <p:spPr/>
        <p:txBody>
          <a:bodyPr/>
          <a:lstStyle/>
          <a:p>
            <a:r>
              <a:rPr kumimoji="1" lang="zh-CN" altLang="en-US" dirty="0"/>
              <a:t>文件检索过程示例</a:t>
            </a:r>
          </a:p>
        </p:txBody>
      </p:sp>
      <p:sp>
        <p:nvSpPr>
          <p:cNvPr id="7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
        <p:nvSpPr>
          <p:cNvPr id="77" name="Text Box 10"/>
          <p:cNvSpPr txBox="1">
            <a:spLocks noChangeArrowheads="1"/>
          </p:cNvSpPr>
          <p:nvPr/>
        </p:nvSpPr>
        <p:spPr bwMode="auto">
          <a:xfrm>
            <a:off x="6804248" y="1340768"/>
            <a:ext cx="194421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latin typeface="Times New Roman" pitchFamily="18" charset="0"/>
                <a:ea typeface="宋体" charset="-122"/>
                <a:cs typeface="+mn-cs"/>
              </a:rPr>
              <a:t>Home</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Tree>
    <p:extLst>
      <p:ext uri="{BB962C8B-B14F-4D97-AF65-F5344CB8AC3E}">
        <p14:creationId xmlns:p14="http://schemas.microsoft.com/office/powerpoint/2010/main" val="346512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29</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zh-CN" altLang="en-US" dirty="0">
                <a:latin typeface="华文新魏" charset="0"/>
                <a:ea typeface="华文新魏" charset="0"/>
                <a:cs typeface="华文新魏" charset="0"/>
              </a:rPr>
              <a:t>文件 </a:t>
            </a:r>
            <a:endParaRPr lang="en-US" altLang="zh-CN" dirty="0">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文件目录 </a:t>
            </a:r>
            <a:endParaRPr lang="en-US" altLang="zh-CN" dirty="0">
              <a:solidFill>
                <a:srgbClr val="292929"/>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文件组织与数据存储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文件的逻辑结构 </a:t>
            </a:r>
          </a:p>
          <a:p>
            <a:pPr lvl="1" eaLnBrk="1" hangingPunct="1"/>
            <a:r>
              <a:rPr lang="zh-CN" altLang="en-US" dirty="0">
                <a:solidFill>
                  <a:srgbClr val="0000FF"/>
                </a:solidFill>
                <a:latin typeface="华文新魏" charset="0"/>
                <a:ea typeface="华文新魏" charset="0"/>
                <a:cs typeface="华文新魏" charset="0"/>
              </a:rPr>
              <a:t>文件的物理结构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文件系统功能及实现 </a:t>
            </a: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文件管理 </a:t>
            </a:r>
          </a:p>
        </p:txBody>
      </p:sp>
      <p:sp>
        <p:nvSpPr>
          <p:cNvPr id="5" name="灯片编号占位符 3"/>
          <p:cNvSpPr txBox="1">
            <a:spLocks/>
          </p:cNvSpPr>
          <p:nvPr/>
        </p:nvSpPr>
        <p:spPr>
          <a:xfrm>
            <a:off x="8685213" y="65805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itchFamily="18" charset="0"/>
                <a:ea typeface="宋体" pitchFamily="2" charset="-122"/>
                <a:cs typeface="Times New Roman" pitchFamily="18" charset="0"/>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smtClean="0"/>
              <a:pPr/>
              <a:t>29</a:t>
            </a:fld>
            <a:endParaRPr lang="en-US" altLang="zh-CN" dirty="0"/>
          </a:p>
        </p:txBody>
      </p:sp>
    </p:spTree>
    <p:extLst>
      <p:ext uri="{BB962C8B-B14F-4D97-AF65-F5344CB8AC3E}">
        <p14:creationId xmlns:p14="http://schemas.microsoft.com/office/powerpoint/2010/main" val="26827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文件系统概述</a:t>
            </a:r>
          </a:p>
        </p:txBody>
      </p:sp>
      <p:sp>
        <p:nvSpPr>
          <p:cNvPr id="4" name="内容占位符 3"/>
          <p:cNvSpPr>
            <a:spLocks noGrp="1"/>
          </p:cNvSpPr>
          <p:nvPr>
            <p:ph idx="1"/>
          </p:nvPr>
        </p:nvSpPr>
        <p:spPr>
          <a:xfrm>
            <a:off x="179512" y="1340768"/>
            <a:ext cx="8856984" cy="5184576"/>
          </a:xfrm>
        </p:spPr>
        <p:txBody>
          <a:bodyPr/>
          <a:lstStyle/>
          <a:p>
            <a:pPr eaLnBrk="1" hangingPunct="1"/>
            <a:r>
              <a:rPr lang="zh-CN" altLang="en-US" dirty="0">
                <a:latin typeface="华文新魏" charset="0"/>
                <a:ea typeface="华文新魏" charset="0"/>
                <a:cs typeface="华文新魏" charset="0"/>
              </a:rPr>
              <a:t>文件系统</a:t>
            </a:r>
            <a:endParaRPr lang="en-US" altLang="zh-CN" dirty="0">
              <a:latin typeface="华文新魏" charset="0"/>
              <a:ea typeface="华文新魏" charset="0"/>
              <a:cs typeface="华文新魏" charset="0"/>
            </a:endParaRPr>
          </a:p>
          <a:p>
            <a:pPr lvl="1" eaLnBrk="1" hangingPunct="1"/>
            <a:r>
              <a:rPr lang="zh-CN" altLang="zh-CN" dirty="0">
                <a:solidFill>
                  <a:srgbClr val="0000FF"/>
                </a:solidFill>
              </a:rPr>
              <a:t>文件</a:t>
            </a:r>
            <a:r>
              <a:rPr lang="zh-CN" altLang="zh-CN" dirty="0"/>
              <a:t>与</a:t>
            </a:r>
            <a:r>
              <a:rPr lang="zh-CN" altLang="zh-CN" dirty="0">
                <a:solidFill>
                  <a:srgbClr val="0000FF"/>
                </a:solidFill>
              </a:rPr>
              <a:t>管理信息资源</a:t>
            </a:r>
            <a:r>
              <a:rPr lang="zh-CN" altLang="zh-CN" dirty="0"/>
              <a:t>的</a:t>
            </a:r>
            <a:r>
              <a:rPr lang="zh-CN" altLang="zh-CN" dirty="0">
                <a:solidFill>
                  <a:srgbClr val="FF0000"/>
                </a:solidFill>
              </a:rPr>
              <a:t>管理程序的集合</a:t>
            </a:r>
            <a:r>
              <a:rPr lang="zh-CN" altLang="zh-CN" dirty="0"/>
              <a:t> </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操作系统中负责存取和管理信息的模块</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用统一的方式管理用户和系统信息的存储、检索、更新、共享和保护</a:t>
            </a:r>
            <a:endParaRPr lang="en-US" altLang="zh-CN" dirty="0">
              <a:latin typeface="华文新魏" charset="0"/>
              <a:ea typeface="华文新魏" charset="0"/>
              <a:cs typeface="华文新魏" charset="0"/>
            </a:endParaRPr>
          </a:p>
          <a:p>
            <a:pPr eaLnBrk="1" hangingPunct="1"/>
            <a:r>
              <a:rPr lang="zh-CN" altLang="zh-CN" dirty="0"/>
              <a:t>逻辑文件（</a:t>
            </a:r>
            <a:r>
              <a:rPr lang="zh-CN" altLang="en-US" dirty="0">
                <a:solidFill>
                  <a:srgbClr val="FF0000"/>
                </a:solidFill>
                <a:latin typeface="华文新魏" charset="0"/>
                <a:ea typeface="华文新魏" charset="0"/>
                <a:cs typeface="华文新魏" charset="0"/>
              </a:rPr>
              <a:t>用户角度</a:t>
            </a:r>
            <a:r>
              <a:rPr lang="zh-CN" altLang="en-US" dirty="0"/>
              <a:t>）</a:t>
            </a:r>
            <a:endParaRPr lang="en-US" altLang="zh-CN" dirty="0"/>
          </a:p>
          <a:p>
            <a:pPr lvl="1" eaLnBrk="1" hangingPunct="1"/>
            <a:r>
              <a:rPr lang="zh-CN" altLang="zh-CN" dirty="0"/>
              <a:t>按照需要并遵循文件系统的规则来</a:t>
            </a:r>
            <a:r>
              <a:rPr lang="zh-CN" altLang="zh-CN" dirty="0">
                <a:solidFill>
                  <a:srgbClr val="FF0000"/>
                </a:solidFill>
              </a:rPr>
              <a:t>定义文件信息的逻辑结构</a:t>
            </a:r>
            <a:r>
              <a:rPr lang="zh-CN" altLang="zh-CN" dirty="0"/>
              <a:t>，由文件系统提供</a:t>
            </a:r>
            <a:r>
              <a:rPr lang="en-US" altLang="zh-CN" dirty="0"/>
              <a:t>“</a:t>
            </a:r>
            <a:r>
              <a:rPr lang="zh-CN" altLang="zh-CN" dirty="0">
                <a:solidFill>
                  <a:srgbClr val="0000FF"/>
                </a:solidFill>
              </a:rPr>
              <a:t>按名存取</a:t>
            </a:r>
            <a:r>
              <a:rPr lang="en-US" altLang="zh-CN" dirty="0"/>
              <a:t>”</a:t>
            </a:r>
            <a:r>
              <a:rPr lang="zh-CN" altLang="zh-CN" dirty="0"/>
              <a:t>方式来实现对文件信息的存储和检索 </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物理文件（</a:t>
            </a:r>
            <a:r>
              <a:rPr lang="zh-CN" altLang="zh-CN" dirty="0">
                <a:solidFill>
                  <a:srgbClr val="FF0000"/>
                </a:solidFill>
              </a:rPr>
              <a:t>系统</a:t>
            </a:r>
            <a:r>
              <a:rPr lang="zh-CN" altLang="en-US" dirty="0">
                <a:solidFill>
                  <a:srgbClr val="FF0000"/>
                </a:solidFill>
              </a:rPr>
              <a:t>角度</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zh-CN" dirty="0"/>
              <a:t>采用</a:t>
            </a:r>
            <a:r>
              <a:rPr lang="zh-CN" altLang="zh-CN" dirty="0">
                <a:solidFill>
                  <a:srgbClr val="0000FF"/>
                </a:solidFill>
              </a:rPr>
              <a:t>特定数据结</a:t>
            </a:r>
            <a:r>
              <a:rPr lang="zh-CN" altLang="zh-CN" dirty="0"/>
              <a:t>构和</a:t>
            </a:r>
            <a:r>
              <a:rPr lang="zh-CN" altLang="zh-CN" dirty="0">
                <a:solidFill>
                  <a:srgbClr val="0000FF"/>
                </a:solidFill>
              </a:rPr>
              <a:t>有效算法</a:t>
            </a:r>
            <a:endParaRPr lang="en-US" altLang="zh-CN" dirty="0"/>
          </a:p>
          <a:p>
            <a:pPr lvl="2" algn="just" eaLnBrk="1" hangingPunct="1"/>
            <a:r>
              <a:rPr lang="zh-CN" altLang="zh-CN" dirty="0">
                <a:latin typeface="华文新魏"/>
                <a:ea typeface="华文新魏"/>
                <a:cs typeface="华文新魏"/>
              </a:rPr>
              <a:t>实现</a:t>
            </a:r>
            <a:r>
              <a:rPr lang="zh-CN" altLang="zh-CN" dirty="0">
                <a:solidFill>
                  <a:srgbClr val="FF0000"/>
                </a:solidFill>
                <a:latin typeface="华文新魏"/>
                <a:ea typeface="华文新魏"/>
                <a:cs typeface="华文新魏"/>
              </a:rPr>
              <a:t>文件逻辑结构到存储结构的映射</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实现对文件</a:t>
            </a:r>
            <a:r>
              <a:rPr lang="zh-CN" altLang="zh-CN" dirty="0">
                <a:solidFill>
                  <a:srgbClr val="FF0000"/>
                </a:solidFill>
                <a:latin typeface="华文新魏"/>
                <a:ea typeface="华文新魏"/>
                <a:cs typeface="华文新魏"/>
              </a:rPr>
              <a:t>存储空间和文件信息的管理</a:t>
            </a:r>
            <a:r>
              <a:rPr lang="zh-CN" altLang="zh-CN" dirty="0">
                <a:latin typeface="华文新魏"/>
                <a:ea typeface="华文新魏"/>
                <a:cs typeface="华文新魏"/>
              </a:rPr>
              <a:t>，提供多种存取方法 </a:t>
            </a:r>
            <a:endParaRPr lang="zh-CN" altLang="en-US" dirty="0">
              <a:latin typeface="华文新魏"/>
              <a:ea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207128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文件组织与数据存储</a:t>
            </a:r>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solidFill>
                  <a:srgbClr val="0000FF"/>
                </a:solidFill>
                <a:latin typeface="华文新魏"/>
                <a:cs typeface="华文新魏"/>
              </a:rPr>
              <a:t>卷</a:t>
            </a:r>
            <a:r>
              <a:rPr lang="zh-CN" altLang="zh-CN" dirty="0">
                <a:latin typeface="华文新魏"/>
                <a:cs typeface="华文新魏"/>
              </a:rPr>
              <a:t>：</a:t>
            </a:r>
            <a:r>
              <a:rPr lang="zh-CN" altLang="en-US" dirty="0">
                <a:latin typeface="华文新魏"/>
                <a:cs typeface="华文新魏"/>
              </a:rPr>
              <a:t>存储介质的</a:t>
            </a:r>
            <a:r>
              <a:rPr lang="zh-CN" altLang="en-US" dirty="0">
                <a:solidFill>
                  <a:srgbClr val="FF0000"/>
                </a:solidFill>
                <a:latin typeface="华文新魏"/>
                <a:cs typeface="华文新魏"/>
              </a:rPr>
              <a:t>物理单位</a:t>
            </a:r>
            <a:endParaRPr lang="en-US" altLang="zh-CN" dirty="0">
              <a:solidFill>
                <a:srgbClr val="FF0000"/>
              </a:solidFill>
              <a:latin typeface="华文新魏"/>
              <a:cs typeface="华文新魏"/>
            </a:endParaRPr>
          </a:p>
          <a:p>
            <a:pPr lvl="1" algn="just" eaLnBrk="1" hangingPunct="1"/>
            <a:r>
              <a:rPr lang="zh-CN" altLang="en-US" dirty="0"/>
              <a:t>如</a:t>
            </a:r>
            <a:r>
              <a:rPr lang="zh-CN" altLang="zh-CN" dirty="0"/>
              <a:t>一盘磁带、一张光盘、一个硬盘分区 </a:t>
            </a:r>
            <a:endParaRPr lang="en-US" altLang="zh-CN" dirty="0"/>
          </a:p>
          <a:p>
            <a:pPr lvl="1" algn="just" eaLnBrk="1" hangingPunct="1"/>
            <a:r>
              <a:rPr lang="zh-CN" altLang="en-US" dirty="0"/>
              <a:t>物理卷和物理设备不总是一致的</a:t>
            </a:r>
          </a:p>
          <a:p>
            <a:pPr algn="just" eaLnBrk="1" hangingPunct="1"/>
            <a:r>
              <a:rPr lang="zh-CN" altLang="en-US" dirty="0">
                <a:solidFill>
                  <a:srgbClr val="0000FF"/>
                </a:solidFill>
                <a:latin typeface="华文新魏"/>
                <a:cs typeface="华文新魏"/>
              </a:rPr>
              <a:t>块</a:t>
            </a:r>
            <a:r>
              <a:rPr lang="en-US" altLang="zh-CN" dirty="0">
                <a:latin typeface="华文新魏"/>
                <a:cs typeface="华文新魏"/>
              </a:rPr>
              <a:t>(</a:t>
            </a:r>
            <a:r>
              <a:rPr lang="zh-CN" altLang="en-US" dirty="0">
                <a:latin typeface="华文新魏"/>
                <a:cs typeface="华文新魏"/>
              </a:rPr>
              <a:t>或</a:t>
            </a:r>
            <a:r>
              <a:rPr lang="zh-CN" altLang="zh-CN" dirty="0">
                <a:latin typeface="华文新魏"/>
                <a:cs typeface="华文新魏"/>
              </a:rPr>
              <a:t>物理记录</a:t>
            </a:r>
            <a:r>
              <a:rPr lang="en-US" altLang="zh-CN" dirty="0">
                <a:latin typeface="华文新魏"/>
                <a:cs typeface="华文新魏"/>
              </a:rPr>
              <a:t>)</a:t>
            </a:r>
            <a:r>
              <a:rPr lang="zh-CN" altLang="en-US" dirty="0">
                <a:latin typeface="华文新魏"/>
                <a:cs typeface="华文新魏"/>
              </a:rPr>
              <a:t>：</a:t>
            </a:r>
            <a:r>
              <a:rPr lang="zh-CN" altLang="zh-CN" dirty="0">
                <a:latin typeface="华文新魏"/>
                <a:cs typeface="华文新魏"/>
              </a:rPr>
              <a:t>存储介质上</a:t>
            </a:r>
            <a:r>
              <a:rPr lang="zh-CN" altLang="zh-CN" dirty="0">
                <a:solidFill>
                  <a:srgbClr val="FF0000"/>
                </a:solidFill>
                <a:latin typeface="华文新魏"/>
                <a:cs typeface="华文新魏"/>
              </a:rPr>
              <a:t>连续信息组成</a:t>
            </a:r>
            <a:r>
              <a:rPr lang="zh-CN" altLang="zh-CN" dirty="0">
                <a:latin typeface="华文新魏"/>
                <a:cs typeface="华文新魏"/>
              </a:rPr>
              <a:t>的一个区域 </a:t>
            </a:r>
            <a:endParaRPr lang="en-US" altLang="zh-CN" dirty="0">
              <a:latin typeface="华文新魏"/>
              <a:cs typeface="华文新魏"/>
            </a:endParaRPr>
          </a:p>
          <a:p>
            <a:pPr lvl="1" algn="just" eaLnBrk="1" hangingPunct="1"/>
            <a:r>
              <a:rPr lang="zh-CN" altLang="zh-CN" dirty="0">
                <a:solidFill>
                  <a:srgbClr val="0432FF"/>
                </a:solidFill>
              </a:rPr>
              <a:t>块</a:t>
            </a:r>
            <a:r>
              <a:rPr lang="zh-CN" altLang="zh-CN" dirty="0">
                <a:solidFill>
                  <a:srgbClr val="FF0000"/>
                </a:solidFill>
              </a:rPr>
              <a:t>是内存和外存进行信息交换的物理单位</a:t>
            </a:r>
            <a:r>
              <a:rPr lang="zh-CN" altLang="zh-CN" dirty="0"/>
              <a:t>，每次总是交换一块或多块信息 </a:t>
            </a:r>
            <a:endParaRPr lang="en-US" altLang="zh-CN" dirty="0"/>
          </a:p>
          <a:p>
            <a:pPr lvl="1" algn="just" eaLnBrk="1" hangingPunct="1"/>
            <a:r>
              <a:rPr lang="zh-CN" altLang="zh-CN" dirty="0"/>
              <a:t>块的大小</a:t>
            </a:r>
            <a:endParaRPr lang="en-US" altLang="zh-CN" dirty="0"/>
          </a:p>
          <a:p>
            <a:pPr lvl="2" algn="just" eaLnBrk="1" hangingPunct="1"/>
            <a:r>
              <a:rPr lang="zh-CN" altLang="en-US" dirty="0">
                <a:latin typeface="华文新魏"/>
                <a:ea typeface="华文新魏"/>
                <a:cs typeface="华文新魏"/>
              </a:rPr>
              <a:t>受</a:t>
            </a:r>
            <a:r>
              <a:rPr lang="zh-CN" altLang="zh-CN" dirty="0">
                <a:latin typeface="华文新魏"/>
                <a:ea typeface="华文新魏"/>
                <a:cs typeface="华文新魏"/>
              </a:rPr>
              <a:t>用户使用方式、数据传输效率和存储设备类型等</a:t>
            </a:r>
            <a:r>
              <a:rPr lang="zh-CN" altLang="zh-CN" dirty="0">
                <a:solidFill>
                  <a:srgbClr val="FF0000"/>
                </a:solidFill>
                <a:latin typeface="华文新魏"/>
                <a:ea typeface="华文新魏"/>
                <a:cs typeface="华文新魏"/>
              </a:rPr>
              <a:t>多种因素</a:t>
            </a:r>
            <a:r>
              <a:rPr lang="zh-CN" altLang="en-US" dirty="0">
                <a:solidFill>
                  <a:srgbClr val="FF0000"/>
                </a:solidFill>
                <a:latin typeface="华文新魏"/>
                <a:ea typeface="华文新魏"/>
                <a:cs typeface="华文新魏"/>
              </a:rPr>
              <a:t>影响</a:t>
            </a:r>
            <a:endParaRPr lang="en-US" altLang="zh-CN" dirty="0">
              <a:solidFill>
                <a:srgbClr val="FF0000"/>
              </a:solidFill>
              <a:latin typeface="华文新魏"/>
              <a:ea typeface="华文新魏"/>
              <a:cs typeface="华文新魏"/>
            </a:endParaRPr>
          </a:p>
          <a:p>
            <a:pPr lvl="2" algn="just" eaLnBrk="1" hangingPunct="1"/>
            <a:r>
              <a:rPr lang="zh-CN" altLang="zh-CN" dirty="0">
                <a:solidFill>
                  <a:srgbClr val="FF0000"/>
                </a:solidFill>
                <a:latin typeface="华文新魏"/>
                <a:ea typeface="华文新魏"/>
                <a:cs typeface="华文新魏"/>
              </a:rPr>
              <a:t>不同类型的存储介质</a:t>
            </a:r>
            <a:r>
              <a:rPr lang="zh-CN" altLang="zh-CN" dirty="0">
                <a:latin typeface="华文新魏"/>
                <a:ea typeface="华文新魏"/>
                <a:cs typeface="华文新魏"/>
              </a:rPr>
              <a:t>，其块的长短各不相同</a:t>
            </a:r>
            <a:endParaRPr lang="en-US" altLang="zh-CN" dirty="0">
              <a:latin typeface="华文新魏"/>
              <a:ea typeface="华文新魏"/>
              <a:cs typeface="华文新魏"/>
            </a:endParaRPr>
          </a:p>
          <a:p>
            <a:pPr lvl="2" algn="just" eaLnBrk="1" hangingPunct="1"/>
            <a:r>
              <a:rPr lang="zh-CN" altLang="zh-CN" dirty="0">
                <a:solidFill>
                  <a:srgbClr val="FF0000"/>
                </a:solidFill>
                <a:latin typeface="华文新魏"/>
                <a:ea typeface="华文新魏"/>
                <a:cs typeface="华文新魏"/>
              </a:rPr>
              <a:t>同一类型的存储介质</a:t>
            </a:r>
            <a:r>
              <a:rPr lang="zh-CN" altLang="zh-CN" dirty="0">
                <a:latin typeface="华文新魏"/>
                <a:ea typeface="华文新魏"/>
                <a:cs typeface="华文新魏"/>
              </a:rPr>
              <a:t>，其块的长短也可以不同 </a:t>
            </a:r>
            <a:endParaRPr lang="zh-CN" altLang="en-US" dirty="0">
              <a:latin typeface="华文新魏"/>
              <a:ea typeface="华文新魏"/>
              <a:cs typeface="华文新魏"/>
            </a:endParaRPr>
          </a:p>
          <a:p>
            <a:pPr lvl="1" algn="just" eaLnBrk="1" hangingPunct="1"/>
            <a:r>
              <a:rPr lang="zh-CN" altLang="zh-CN" dirty="0"/>
              <a:t>有些外部设备出于启停机械动作的要求或识别不同块的特殊需要，</a:t>
            </a:r>
            <a:r>
              <a:rPr lang="zh-CN" altLang="zh-CN" dirty="0">
                <a:solidFill>
                  <a:srgbClr val="FF0000"/>
                </a:solidFill>
              </a:rPr>
              <a:t>相邻块之间必须留有</a:t>
            </a:r>
            <a:r>
              <a:rPr lang="zh-CN" altLang="zh-CN" dirty="0">
                <a:solidFill>
                  <a:srgbClr val="0000FF"/>
                </a:solidFill>
              </a:rPr>
              <a:t>间隙</a:t>
            </a:r>
            <a:endParaRPr lang="en-US" altLang="zh-CN" dirty="0">
              <a:solidFill>
                <a:srgbClr val="0000FF"/>
              </a:solidFill>
            </a:endParaRPr>
          </a:p>
          <a:p>
            <a:pPr lvl="2" algn="just" eaLnBrk="1" hangingPunct="1"/>
            <a:r>
              <a:rPr lang="zh-CN" altLang="zh-CN" dirty="0">
                <a:latin typeface="华文新魏"/>
                <a:ea typeface="华文新魏"/>
                <a:cs typeface="华文新魏"/>
              </a:rPr>
              <a:t>间隙是块之间不记录用户代码信息的区域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Tree>
    <p:extLst>
      <p:ext uri="{BB962C8B-B14F-4D97-AF65-F5344CB8AC3E}">
        <p14:creationId xmlns:p14="http://schemas.microsoft.com/office/powerpoint/2010/main" val="403638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文件逻辑结构</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文件组织指文件中信息的配置和构造方式</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包括文件的</a:t>
            </a:r>
            <a:r>
              <a:rPr lang="zh-CN" altLang="en-US" dirty="0">
                <a:solidFill>
                  <a:srgbClr val="FF0000"/>
                </a:solidFill>
                <a:latin typeface="华文新魏" charset="0"/>
                <a:ea typeface="华文新魏" charset="0"/>
                <a:cs typeface="华文新魏" charset="0"/>
              </a:rPr>
              <a:t>逻辑结构和组织</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物理结构和组织</a:t>
            </a:r>
          </a:p>
          <a:p>
            <a:pPr lvl="1" algn="just" eaLnBrk="1" hangingPunct="1"/>
            <a:r>
              <a:rPr lang="zh-CN" altLang="en-US" dirty="0">
                <a:latin typeface="华文新魏" charset="0"/>
                <a:ea typeface="华文新魏" charset="0"/>
                <a:cs typeface="华文新魏" charset="0"/>
              </a:rPr>
              <a:t>数据</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信息独立于物理环境构造</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文件的逻辑结构和组织</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从</a:t>
            </a:r>
            <a:r>
              <a:rPr lang="zh-CN" altLang="en-US" dirty="0">
                <a:solidFill>
                  <a:srgbClr val="0000FF"/>
                </a:solidFill>
                <a:latin typeface="华文新魏" charset="0"/>
                <a:ea typeface="华文新魏" charset="0"/>
                <a:cs typeface="华文新魏" charset="0"/>
              </a:rPr>
              <a:t>用户观点</a:t>
            </a:r>
            <a:r>
              <a:rPr lang="zh-CN" altLang="en-US" dirty="0">
                <a:latin typeface="华文新魏" charset="0"/>
                <a:ea typeface="华文新魏" charset="0"/>
                <a:cs typeface="华文新魏" charset="0"/>
              </a:rPr>
              <a:t>出发，研究用户概念中的信息组织方式</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是用户能观察到，可加以处理的数据集合</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文件逻辑结构分形式</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流式文件</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记录式文件</a:t>
            </a:r>
          </a:p>
          <a:p>
            <a:pPr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Tree>
    <p:extLst>
      <p:ext uri="{BB962C8B-B14F-4D97-AF65-F5344CB8AC3E}">
        <p14:creationId xmlns:p14="http://schemas.microsoft.com/office/powerpoint/2010/main" val="9956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流式文件</a:t>
            </a:r>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是一种</a:t>
            </a:r>
            <a:r>
              <a:rPr lang="zh-CN" altLang="en-US" dirty="0">
                <a:solidFill>
                  <a:srgbClr val="FF0000"/>
                </a:solidFill>
                <a:latin typeface="华文新魏"/>
                <a:cs typeface="华文新魏"/>
              </a:rPr>
              <a:t>无结构</a:t>
            </a:r>
            <a:r>
              <a:rPr lang="zh-CN" altLang="en-US" dirty="0">
                <a:latin typeface="华文新魏"/>
                <a:cs typeface="华文新魏"/>
              </a:rPr>
              <a:t>的文件</a:t>
            </a:r>
            <a:endParaRPr lang="en-US" altLang="zh-CN" dirty="0">
              <a:latin typeface="华文新魏"/>
              <a:cs typeface="华文新魏"/>
            </a:endParaRPr>
          </a:p>
          <a:p>
            <a:pPr lvl="1" eaLnBrk="1" hangingPunct="1"/>
            <a:r>
              <a:rPr lang="zh-CN" altLang="en-US" dirty="0">
                <a:solidFill>
                  <a:srgbClr val="FF0000"/>
                </a:solidFill>
              </a:rPr>
              <a:t>文件内的数据不再组成记录</a:t>
            </a:r>
            <a:r>
              <a:rPr lang="zh-CN" altLang="en-US" dirty="0"/>
              <a:t>，</a:t>
            </a:r>
            <a:r>
              <a:rPr lang="zh-CN" altLang="zh-CN" dirty="0"/>
              <a:t>只是一串顺序的信息集合，称为</a:t>
            </a:r>
            <a:r>
              <a:rPr lang="zh-CN" altLang="zh-CN" dirty="0">
                <a:solidFill>
                  <a:srgbClr val="0000FF"/>
                </a:solidFill>
              </a:rPr>
              <a:t>字节流文件</a:t>
            </a:r>
            <a:r>
              <a:rPr lang="zh-CN" altLang="zh-CN" dirty="0"/>
              <a:t> </a:t>
            </a:r>
            <a:endParaRPr lang="en-US" altLang="zh-CN" dirty="0"/>
          </a:p>
          <a:p>
            <a:pPr lvl="1" eaLnBrk="1" hangingPunct="1"/>
            <a:r>
              <a:rPr lang="zh-CN" altLang="zh-CN" dirty="0">
                <a:solidFill>
                  <a:srgbClr val="FF0000"/>
                </a:solidFill>
              </a:rPr>
              <a:t>每个字节都有一个索引</a:t>
            </a:r>
            <a:endParaRPr lang="en-US" altLang="zh-CN" dirty="0"/>
          </a:p>
          <a:p>
            <a:pPr lvl="2" eaLnBrk="1" hangingPunct="1"/>
            <a:r>
              <a:rPr lang="zh-CN" altLang="zh-CN" dirty="0">
                <a:latin typeface="华文新魏"/>
                <a:ea typeface="华文新魏"/>
                <a:cs typeface="华文新魏"/>
              </a:rPr>
              <a:t>第一个字节的索引为</a:t>
            </a:r>
            <a:r>
              <a:rPr lang="en-US" altLang="zh-CN" dirty="0">
                <a:solidFill>
                  <a:srgbClr val="008000"/>
                </a:solidFill>
                <a:latin typeface="华文新魏"/>
                <a:ea typeface="华文新魏"/>
                <a:cs typeface="华文新魏"/>
              </a:rPr>
              <a:t>0</a:t>
            </a:r>
            <a:r>
              <a:rPr lang="zh-CN" altLang="zh-CN" dirty="0">
                <a:latin typeface="华文新魏"/>
                <a:ea typeface="华文新魏"/>
                <a:cs typeface="华文新魏"/>
              </a:rPr>
              <a:t>，第二个字节的索引为</a:t>
            </a:r>
            <a:r>
              <a:rPr lang="en-US" altLang="zh-CN" dirty="0">
                <a:solidFill>
                  <a:srgbClr val="008000"/>
                </a:solidFill>
                <a:latin typeface="华文新魏"/>
                <a:ea typeface="华文新魏"/>
                <a:cs typeface="华文新魏"/>
              </a:rPr>
              <a:t>1</a:t>
            </a:r>
            <a:r>
              <a:rPr lang="zh-CN" altLang="zh-CN" dirty="0">
                <a:latin typeface="华文新魏"/>
                <a:ea typeface="华文新魏"/>
                <a:cs typeface="华文新魏"/>
              </a:rPr>
              <a:t>，</a:t>
            </a:r>
            <a:r>
              <a:rPr lang="en-US" altLang="zh-CN" dirty="0">
                <a:latin typeface="华文新魏"/>
                <a:ea typeface="华文新魏"/>
                <a:cs typeface="华文新魏"/>
              </a:rPr>
              <a:t>…</a:t>
            </a:r>
          </a:p>
          <a:p>
            <a:pPr lvl="1" eaLnBrk="1" hangingPunct="1"/>
            <a:r>
              <a:rPr lang="zh-CN" altLang="zh-CN" dirty="0"/>
              <a:t>打开文件的进程用文件</a:t>
            </a:r>
            <a:r>
              <a:rPr lang="zh-CN" altLang="zh-CN" dirty="0">
                <a:solidFill>
                  <a:srgbClr val="0000FF"/>
                </a:solidFill>
              </a:rPr>
              <a:t>读写指针</a:t>
            </a:r>
            <a:r>
              <a:rPr lang="zh-CN" altLang="zh-CN" dirty="0"/>
              <a:t>来访问文件中的</a:t>
            </a:r>
            <a:r>
              <a:rPr lang="zh-CN" altLang="zh-CN" dirty="0">
                <a:solidFill>
                  <a:srgbClr val="FF0000"/>
                </a:solidFill>
              </a:rPr>
              <a:t>特定字节</a:t>
            </a:r>
            <a:endParaRPr lang="en-US" altLang="zh-CN" dirty="0">
              <a:solidFill>
                <a:srgbClr val="FF0000"/>
              </a:solidFill>
            </a:endParaRPr>
          </a:p>
          <a:p>
            <a:pPr lvl="2" eaLnBrk="1" hangingPunct="1"/>
            <a:r>
              <a:rPr lang="zh-CN" altLang="zh-CN" dirty="0">
                <a:latin typeface="华文新魏"/>
                <a:ea typeface="华文新魏"/>
                <a:cs typeface="华文新魏"/>
              </a:rPr>
              <a:t>当文件打开时，文件读写指针指向首字节，每</a:t>
            </a:r>
            <a:r>
              <a:rPr lang="en-US" altLang="zh-CN" dirty="0">
                <a:solidFill>
                  <a:srgbClr val="008000"/>
                </a:solidFill>
                <a:latin typeface="华文新魏"/>
                <a:ea typeface="华文新魏"/>
                <a:cs typeface="华文新魏"/>
              </a:rPr>
              <a:t>k</a:t>
            </a:r>
            <a:r>
              <a:rPr lang="zh-CN" altLang="zh-CN" dirty="0">
                <a:latin typeface="华文新魏"/>
                <a:ea typeface="华文新魏"/>
                <a:cs typeface="华文新魏"/>
              </a:rPr>
              <a:t>个字节的读或写操作完成，则将文件读写指针加</a:t>
            </a:r>
            <a:r>
              <a:rPr lang="en-US" altLang="zh-CN" dirty="0">
                <a:solidFill>
                  <a:srgbClr val="008000"/>
                </a:solidFill>
                <a:latin typeface="华文新魏"/>
                <a:ea typeface="华文新魏"/>
                <a:cs typeface="华文新魏"/>
              </a:rPr>
              <a:t>k</a:t>
            </a:r>
          </a:p>
          <a:p>
            <a:pPr eaLnBrk="1" hangingPunct="1"/>
            <a:r>
              <a:rPr lang="zh-CN" altLang="zh-CN" dirty="0">
                <a:latin typeface="华文新魏"/>
                <a:cs typeface="华文新魏"/>
              </a:rPr>
              <a:t>有许多应用不要求文件内再区分记录，如</a:t>
            </a:r>
            <a:endParaRPr lang="en-US" altLang="zh-CN" dirty="0">
              <a:latin typeface="华文新魏"/>
              <a:cs typeface="华文新魏"/>
            </a:endParaRPr>
          </a:p>
          <a:p>
            <a:pPr lvl="1" eaLnBrk="1" hangingPunct="1"/>
            <a:r>
              <a:rPr lang="zh-CN" altLang="zh-CN" dirty="0"/>
              <a:t>用户作业的源程序就是一个顺序字符流，强制分割源程序文件为若干记录只会带来操作复杂、开销加大等缺点</a:t>
            </a:r>
            <a:endParaRPr lang="en-US" altLang="zh-CN" dirty="0"/>
          </a:p>
          <a:p>
            <a:pPr lvl="1" eaLnBrk="1" hangingPunct="1"/>
            <a:r>
              <a:rPr lang="zh-CN" altLang="zh-CN" dirty="0"/>
              <a:t>为了简化系统，大多数现代操作系统如</a:t>
            </a:r>
            <a:r>
              <a:rPr lang="en-US" altLang="zh-CN" dirty="0"/>
              <a:t>Linux</a:t>
            </a:r>
            <a:r>
              <a:rPr lang="zh-CN" altLang="zh-CN" dirty="0"/>
              <a:t>系统只提供流式文件</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145878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记录式文件</a:t>
            </a:r>
          </a:p>
        </p:txBody>
      </p:sp>
      <p:sp>
        <p:nvSpPr>
          <p:cNvPr id="3" name="内容占位符 2"/>
          <p:cNvSpPr>
            <a:spLocks noGrp="1"/>
          </p:cNvSpPr>
          <p:nvPr>
            <p:ph idx="1"/>
          </p:nvPr>
        </p:nvSpPr>
        <p:spPr>
          <a:xfrm>
            <a:off x="179512" y="1340768"/>
            <a:ext cx="8964488" cy="4968552"/>
          </a:xfrm>
        </p:spPr>
        <p:txBody>
          <a:bodyPr/>
          <a:lstStyle/>
          <a:p>
            <a:r>
              <a:rPr lang="zh-CN" altLang="zh-CN" dirty="0">
                <a:latin typeface="华文新魏"/>
                <a:cs typeface="华文新魏"/>
              </a:rPr>
              <a:t>是一种有结构的文件，包含若干</a:t>
            </a:r>
            <a:r>
              <a:rPr lang="zh-CN" altLang="zh-CN" dirty="0">
                <a:solidFill>
                  <a:srgbClr val="0000FF"/>
                </a:solidFill>
                <a:latin typeface="华文新魏"/>
                <a:cs typeface="华文新魏"/>
              </a:rPr>
              <a:t>逻辑记录</a:t>
            </a:r>
            <a:endParaRPr lang="en-US" altLang="zh-CN" dirty="0">
              <a:solidFill>
                <a:srgbClr val="0000FF"/>
              </a:solidFill>
              <a:latin typeface="华文新魏"/>
              <a:cs typeface="华文新魏"/>
            </a:endParaRPr>
          </a:p>
          <a:p>
            <a:pPr lvl="1"/>
            <a:r>
              <a:rPr lang="zh-CN" altLang="zh-CN" dirty="0"/>
              <a:t>逻辑记录是文件中按信息</a:t>
            </a:r>
            <a:r>
              <a:rPr lang="zh-CN" altLang="zh-CN" dirty="0">
                <a:solidFill>
                  <a:srgbClr val="FF0000"/>
                </a:solidFill>
              </a:rPr>
              <a:t>在逻辑上的独立含义</a:t>
            </a:r>
            <a:r>
              <a:rPr lang="zh-CN" altLang="zh-CN" dirty="0"/>
              <a:t>所划分的信息单位</a:t>
            </a:r>
            <a:endParaRPr lang="en-US" altLang="zh-CN" dirty="0"/>
          </a:p>
          <a:p>
            <a:pPr lvl="1"/>
            <a:r>
              <a:rPr lang="zh-CN" altLang="zh-CN" dirty="0"/>
              <a:t>记录在文件中</a:t>
            </a:r>
            <a:r>
              <a:rPr lang="zh-CN" altLang="en-US" dirty="0">
                <a:solidFill>
                  <a:srgbClr val="FF0000"/>
                </a:solidFill>
              </a:rPr>
              <a:t>按</a:t>
            </a:r>
            <a:r>
              <a:rPr lang="zh-CN" altLang="zh-CN" dirty="0">
                <a:solidFill>
                  <a:srgbClr val="FF0000"/>
                </a:solidFill>
              </a:rPr>
              <a:t>出现次序编号</a:t>
            </a:r>
            <a:endParaRPr lang="en-US" altLang="zh-CN" dirty="0"/>
          </a:p>
          <a:p>
            <a:pPr lvl="2"/>
            <a:r>
              <a:rPr lang="zh-CN" altLang="zh-CN" dirty="0">
                <a:latin typeface="华文新魏"/>
                <a:ea typeface="华文新魏"/>
                <a:cs typeface="华文新魏"/>
              </a:rPr>
              <a:t>记录</a:t>
            </a:r>
            <a:r>
              <a:rPr lang="en-US" altLang="zh-CN" dirty="0">
                <a:solidFill>
                  <a:srgbClr val="008000"/>
                </a:solidFill>
                <a:latin typeface="华文新魏"/>
                <a:ea typeface="华文新魏"/>
                <a:cs typeface="华文新魏"/>
              </a:rPr>
              <a:t>0</a:t>
            </a:r>
            <a:r>
              <a:rPr lang="zh-CN" altLang="zh-CN" dirty="0">
                <a:latin typeface="华文新魏"/>
                <a:ea typeface="华文新魏"/>
                <a:cs typeface="华文新魏"/>
              </a:rPr>
              <a:t>，记录</a:t>
            </a:r>
            <a:r>
              <a:rPr lang="en-US" altLang="zh-CN" dirty="0">
                <a:solidFill>
                  <a:srgbClr val="008000"/>
                </a:solidFill>
                <a:latin typeface="华文新魏"/>
                <a:ea typeface="华文新魏"/>
                <a:cs typeface="华文新魏"/>
              </a:rPr>
              <a:t>1</a:t>
            </a:r>
            <a:r>
              <a:rPr lang="zh-CN" altLang="zh-CN" dirty="0">
                <a:latin typeface="华文新魏"/>
                <a:ea typeface="华文新魏"/>
                <a:cs typeface="华文新魏"/>
              </a:rPr>
              <a:t>，</a:t>
            </a:r>
            <a:r>
              <a:rPr lang="en-US" altLang="zh-CN" dirty="0">
                <a:latin typeface="华文新魏"/>
                <a:ea typeface="华文新魏"/>
                <a:cs typeface="华文新魏"/>
              </a:rPr>
              <a:t>…</a:t>
            </a:r>
          </a:p>
          <a:p>
            <a:r>
              <a:rPr lang="zh-CN" altLang="zh-CN" dirty="0">
                <a:latin typeface="华文新魏"/>
                <a:cs typeface="华文新魏"/>
              </a:rPr>
              <a:t>通过文件</a:t>
            </a:r>
            <a:r>
              <a:rPr lang="zh-CN" altLang="zh-CN" dirty="0">
                <a:solidFill>
                  <a:srgbClr val="0000FF"/>
                </a:solidFill>
                <a:latin typeface="华文新魏"/>
                <a:cs typeface="华文新魏"/>
              </a:rPr>
              <a:t>读写指针</a:t>
            </a:r>
            <a:r>
              <a:rPr lang="zh-CN" altLang="zh-CN" dirty="0">
                <a:latin typeface="华文新魏"/>
                <a:cs typeface="华文新魏"/>
              </a:rPr>
              <a:t>来指定对文件信息的访问</a:t>
            </a:r>
            <a:endParaRPr lang="en-US" altLang="zh-CN" dirty="0">
              <a:latin typeface="华文新魏"/>
              <a:cs typeface="华文新魏"/>
            </a:endParaRPr>
          </a:p>
          <a:p>
            <a:pPr lvl="1"/>
            <a:r>
              <a:rPr lang="zh-CN" altLang="zh-CN" dirty="0"/>
              <a:t>在记录式文件中，文件的</a:t>
            </a:r>
            <a:r>
              <a:rPr lang="zh-CN" altLang="zh-CN" dirty="0">
                <a:solidFill>
                  <a:srgbClr val="FF0000"/>
                </a:solidFill>
              </a:rPr>
              <a:t>记录位置取代字节位置</a:t>
            </a:r>
            <a:endParaRPr lang="en-US" altLang="zh-CN" dirty="0">
              <a:solidFill>
                <a:srgbClr val="FF0000"/>
              </a:solidFill>
            </a:endParaRPr>
          </a:p>
          <a:p>
            <a:pPr lvl="1"/>
            <a:r>
              <a:rPr lang="zh-CN" altLang="zh-CN" dirty="0"/>
              <a:t>记录式文件中有两种常用的记录组织和使用方法</a:t>
            </a:r>
            <a:endParaRPr lang="en-US" altLang="zh-CN" dirty="0"/>
          </a:p>
          <a:p>
            <a:pPr lvl="2"/>
            <a:r>
              <a:rPr lang="zh-CN" altLang="zh-CN" dirty="0">
                <a:solidFill>
                  <a:srgbClr val="0000FF"/>
                </a:solidFill>
                <a:latin typeface="华文新魏"/>
                <a:ea typeface="华文新魏"/>
                <a:cs typeface="华文新魏"/>
              </a:rPr>
              <a:t>记录式顺序文件</a:t>
            </a:r>
            <a:r>
              <a:rPr lang="zh-CN" altLang="zh-CN" dirty="0">
                <a:latin typeface="华文新魏"/>
                <a:ea typeface="华文新魏"/>
                <a:cs typeface="华文新魏"/>
              </a:rPr>
              <a:t>：文件的记录顺序生成并被顺序访问</a:t>
            </a:r>
            <a:endParaRPr lang="en-US" altLang="zh-CN" dirty="0">
              <a:latin typeface="华文新魏"/>
              <a:ea typeface="华文新魏"/>
              <a:cs typeface="华文新魏"/>
            </a:endParaRPr>
          </a:p>
          <a:p>
            <a:pPr lvl="2"/>
            <a:r>
              <a:rPr lang="zh-CN" altLang="zh-CN" dirty="0">
                <a:solidFill>
                  <a:srgbClr val="0000FF"/>
                </a:solidFill>
                <a:latin typeface="华文新魏"/>
                <a:ea typeface="华文新魏"/>
                <a:cs typeface="华文新魏"/>
              </a:rPr>
              <a:t>记录式索引顺序文件</a:t>
            </a:r>
            <a:r>
              <a:rPr lang="zh-CN" altLang="zh-CN" dirty="0">
                <a:latin typeface="华文新魏"/>
                <a:ea typeface="华文新魏"/>
                <a:cs typeface="华文新魏"/>
              </a:rPr>
              <a:t>：这种文件</a:t>
            </a:r>
            <a:r>
              <a:rPr lang="zh-CN" altLang="zh-CN" dirty="0">
                <a:solidFill>
                  <a:srgbClr val="FF0000"/>
                </a:solidFill>
                <a:latin typeface="华文新魏"/>
                <a:ea typeface="华文新魏"/>
                <a:cs typeface="华文新魏"/>
              </a:rPr>
              <a:t>使用索引表</a:t>
            </a:r>
            <a:r>
              <a:rPr lang="zh-CN" altLang="zh-CN" dirty="0">
                <a:latin typeface="华文新魏"/>
                <a:ea typeface="华文新魏"/>
                <a:cs typeface="华文新魏"/>
              </a:rPr>
              <a:t>，表项包含</a:t>
            </a:r>
            <a:r>
              <a:rPr lang="zh-CN" altLang="zh-CN" dirty="0">
                <a:solidFill>
                  <a:srgbClr val="0000FF"/>
                </a:solidFill>
                <a:latin typeface="华文新魏"/>
                <a:ea typeface="华文新魏"/>
                <a:cs typeface="华文新魏"/>
              </a:rPr>
              <a:t>记录键</a:t>
            </a:r>
            <a:r>
              <a:rPr lang="zh-CN" altLang="zh-CN" dirty="0">
                <a:latin typeface="华文新魏"/>
                <a:ea typeface="华文新魏"/>
                <a:cs typeface="华文新魏"/>
              </a:rPr>
              <a:t>和</a:t>
            </a:r>
            <a:r>
              <a:rPr lang="zh-CN" altLang="zh-CN" dirty="0">
                <a:solidFill>
                  <a:srgbClr val="0000FF"/>
                </a:solidFill>
                <a:latin typeface="华文新魏"/>
                <a:ea typeface="华文新魏"/>
                <a:cs typeface="华文新魏"/>
              </a:rPr>
              <a:t>索引指针</a:t>
            </a:r>
            <a:endParaRPr lang="en-US" altLang="zh-CN" dirty="0">
              <a:solidFill>
                <a:srgbClr val="0000FF"/>
              </a:solidFill>
              <a:latin typeface="华文新魏"/>
              <a:ea typeface="华文新魏"/>
              <a:cs typeface="华文新魏"/>
            </a:endParaRPr>
          </a:p>
          <a:p>
            <a:pPr lvl="3"/>
            <a:r>
              <a:rPr lang="zh-CN" altLang="zh-CN" dirty="0">
                <a:solidFill>
                  <a:srgbClr val="FF0000"/>
                </a:solidFill>
                <a:latin typeface="华文新魏"/>
                <a:ea typeface="华文新魏"/>
                <a:cs typeface="华文新魏"/>
              </a:rPr>
              <a:t>记录键由应用程序确定，而索引指针便指向相应记录</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这种文件可针对特定记录进行存取，也保持着顺序访问记录的功能</a:t>
            </a:r>
            <a:endParaRPr lang="en-US" altLang="zh-CN" dirty="0">
              <a:latin typeface="华文新魏"/>
              <a:ea typeface="华文新魏"/>
              <a:cs typeface="华文新魏"/>
            </a:endParaRPr>
          </a:p>
          <a:p>
            <a:pPr lvl="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Tree>
    <p:extLst>
      <p:ext uri="{BB962C8B-B14F-4D97-AF65-F5344CB8AC3E}">
        <p14:creationId xmlns:p14="http://schemas.microsoft.com/office/powerpoint/2010/main" val="169830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逻辑记录与块的关系</a:t>
            </a:r>
          </a:p>
        </p:txBody>
      </p:sp>
      <p:sp>
        <p:nvSpPr>
          <p:cNvPr id="4" name="内容占位符 3"/>
          <p:cNvSpPr>
            <a:spLocks noGrp="1"/>
          </p:cNvSpPr>
          <p:nvPr>
            <p:ph idx="1"/>
          </p:nvPr>
        </p:nvSpPr>
        <p:spPr/>
        <p:txBody>
          <a:bodyPr/>
          <a:lstStyle/>
          <a:p>
            <a:pPr algn="just" eaLnBrk="1" hangingPunct="1">
              <a:lnSpc>
                <a:spcPct val="90000"/>
              </a:lnSpc>
            </a:pPr>
            <a:r>
              <a:rPr lang="zh-CN" altLang="en-US" dirty="0">
                <a:solidFill>
                  <a:srgbClr val="FF0000"/>
                </a:solidFill>
                <a:latin typeface="华文新魏" charset="0"/>
                <a:ea typeface="华文新魏" charset="0"/>
                <a:cs typeface="华文新魏" charset="0"/>
              </a:rPr>
              <a:t>逻辑记录</a:t>
            </a:r>
            <a:r>
              <a:rPr lang="zh-CN" altLang="en-US" dirty="0">
                <a:latin typeface="华文新魏" charset="0"/>
                <a:ea typeface="华文新魏" charset="0"/>
                <a:cs typeface="华文新魏" charset="0"/>
              </a:rPr>
              <a:t>是按信息在逻辑上的</a:t>
            </a:r>
            <a:r>
              <a:rPr lang="zh-CN" altLang="en-US" dirty="0">
                <a:solidFill>
                  <a:srgbClr val="FF0000"/>
                </a:solidFill>
                <a:latin typeface="华文新魏" charset="0"/>
                <a:ea typeface="华文新魏" charset="0"/>
                <a:cs typeface="华文新魏" charset="0"/>
              </a:rPr>
              <a:t>独立含义划分</a:t>
            </a:r>
            <a:r>
              <a:rPr lang="zh-CN" altLang="en-US" dirty="0">
                <a:latin typeface="华文新魏" charset="0"/>
                <a:ea typeface="华文新魏" charset="0"/>
                <a:cs typeface="华文新魏" charset="0"/>
              </a:rPr>
              <a:t>的单位，</a:t>
            </a:r>
            <a:r>
              <a:rPr lang="zh-CN" altLang="en-US" dirty="0">
                <a:solidFill>
                  <a:srgbClr val="FF0000"/>
                </a:solidFill>
                <a:latin typeface="华文新魏" charset="0"/>
                <a:ea typeface="华文新魏" charset="0"/>
                <a:cs typeface="华文新魏" charset="0"/>
              </a:rPr>
              <a:t>块</a:t>
            </a:r>
            <a:r>
              <a:rPr lang="zh-CN" altLang="en-US" dirty="0">
                <a:latin typeface="华文新魏" charset="0"/>
                <a:ea typeface="华文新魏" charset="0"/>
                <a:cs typeface="华文新魏" charset="0"/>
              </a:rPr>
              <a:t>是存储介质上</a:t>
            </a:r>
            <a:r>
              <a:rPr lang="zh-CN" altLang="en-US" dirty="0">
                <a:solidFill>
                  <a:srgbClr val="FF0000"/>
                </a:solidFill>
                <a:latin typeface="华文新魏" charset="0"/>
                <a:ea typeface="华文新魏" charset="0"/>
                <a:cs typeface="华文新魏" charset="0"/>
              </a:rPr>
              <a:t>连续信息所组成</a:t>
            </a:r>
            <a:r>
              <a:rPr lang="zh-CN" altLang="en-US" dirty="0">
                <a:latin typeface="华文新魏" charset="0"/>
                <a:ea typeface="华文新魏" charset="0"/>
                <a:cs typeface="华文新魏" charset="0"/>
              </a:rPr>
              <a:t>的区域</a:t>
            </a:r>
          </a:p>
          <a:p>
            <a:pPr lvl="1" algn="just" eaLnBrk="1" hangingPunct="1">
              <a:lnSpc>
                <a:spcPct val="90000"/>
              </a:lnSpc>
            </a:pPr>
            <a:r>
              <a:rPr lang="zh-CN" altLang="en-US" dirty="0">
                <a:latin typeface="华文新魏" charset="0"/>
                <a:ea typeface="华文新魏" charset="0"/>
                <a:cs typeface="华文新魏" charset="0"/>
              </a:rPr>
              <a:t>逻辑记录被存放到文件存储器的存储介质上时，可能占用一块或多块，也可以一个物理块包含多个逻辑记录</a:t>
            </a:r>
          </a:p>
          <a:p>
            <a:pPr lvl="1" algn="just" eaLnBrk="1" hangingPunct="1">
              <a:lnSpc>
                <a:spcPct val="90000"/>
              </a:lnSpc>
            </a:pPr>
            <a:r>
              <a:rPr lang="zh-CN" altLang="zh-CN" dirty="0"/>
              <a:t>若干逻辑记录合并成一组，写入一块叫做</a:t>
            </a:r>
            <a:r>
              <a:rPr lang="zh-CN" altLang="zh-CN" dirty="0">
                <a:solidFill>
                  <a:srgbClr val="0000FF"/>
                </a:solidFill>
              </a:rPr>
              <a:t>记录成组</a:t>
            </a:r>
            <a:endParaRPr lang="en-US" altLang="zh-CN" dirty="0">
              <a:solidFill>
                <a:srgbClr val="0000FF"/>
              </a:solidFill>
            </a:endParaRPr>
          </a:p>
          <a:p>
            <a:pPr lvl="1" algn="just" eaLnBrk="1" hangingPunct="1">
              <a:lnSpc>
                <a:spcPct val="90000"/>
              </a:lnSpc>
            </a:pPr>
            <a:r>
              <a:rPr lang="zh-CN" altLang="zh-CN" dirty="0"/>
              <a:t>每块中的</a:t>
            </a:r>
            <a:r>
              <a:rPr lang="zh-CN" altLang="zh-CN" dirty="0">
                <a:solidFill>
                  <a:srgbClr val="FF0000"/>
                </a:solidFill>
              </a:rPr>
              <a:t>逻辑记录的个数</a:t>
            </a:r>
            <a:r>
              <a:rPr lang="zh-CN" altLang="zh-CN" dirty="0"/>
              <a:t>称为</a:t>
            </a:r>
            <a:r>
              <a:rPr lang="zh-CN" altLang="zh-CN" dirty="0">
                <a:solidFill>
                  <a:srgbClr val="0000FF"/>
                </a:solidFill>
              </a:rPr>
              <a:t>块因子</a:t>
            </a:r>
            <a:r>
              <a:rPr lang="zh-CN" altLang="zh-CN" dirty="0"/>
              <a:t>  </a:t>
            </a:r>
            <a:endParaRPr lang="en-US" altLang="zh-CN" dirty="0">
              <a:latin typeface="华文新魏" charset="0"/>
              <a:ea typeface="华文新魏" charset="0"/>
              <a:cs typeface="华文新魏" charset="0"/>
            </a:endParaRPr>
          </a:p>
          <a:p>
            <a:pPr algn="just" eaLnBrk="1" hangingPunct="1">
              <a:lnSpc>
                <a:spcPct val="90000"/>
              </a:lnSpc>
            </a:pPr>
            <a:r>
              <a:rPr lang="zh-CN" altLang="en-US" dirty="0">
                <a:latin typeface="华文新魏" charset="0"/>
                <a:ea typeface="华文新魏" charset="0"/>
                <a:cs typeface="华文新魏" charset="0"/>
              </a:rPr>
              <a:t>成组操作</a:t>
            </a:r>
            <a:endParaRPr lang="en-US" altLang="zh-CN" dirty="0">
              <a:latin typeface="华文新魏" charset="0"/>
              <a:ea typeface="华文新魏" charset="0"/>
              <a:cs typeface="华文新魏" charset="0"/>
            </a:endParaRPr>
          </a:p>
          <a:p>
            <a:pPr lvl="1" algn="just" eaLnBrk="1" hangingPunct="1">
              <a:lnSpc>
                <a:spcPct val="90000"/>
              </a:lnSpc>
            </a:pPr>
            <a:r>
              <a:rPr lang="zh-CN" altLang="zh-CN" dirty="0"/>
              <a:t>先在系统</a:t>
            </a:r>
            <a:r>
              <a:rPr lang="zh-CN" altLang="zh-CN" dirty="0">
                <a:solidFill>
                  <a:srgbClr val="0000FF"/>
                </a:solidFill>
              </a:rPr>
              <a:t>输出缓冲区</a:t>
            </a:r>
            <a:r>
              <a:rPr lang="zh-CN" altLang="zh-CN" dirty="0"/>
              <a:t>内进行，凑满一块后才将缓冲区内的信息写到存储介质上</a:t>
            </a:r>
            <a:r>
              <a:rPr lang="zh-CN" altLang="en-US" dirty="0"/>
              <a:t>的操作</a:t>
            </a:r>
            <a:endParaRPr lang="en-US" altLang="zh-CN" dirty="0"/>
          </a:p>
          <a:p>
            <a:pPr algn="just" eaLnBrk="1" hangingPunct="1">
              <a:lnSpc>
                <a:spcPct val="90000"/>
              </a:lnSpc>
            </a:pPr>
            <a:r>
              <a:rPr lang="zh-CN" altLang="en-US" dirty="0">
                <a:latin typeface="华文新魏" charset="0"/>
                <a:ea typeface="华文新魏" charset="0"/>
                <a:cs typeface="华文新魏" charset="0"/>
              </a:rPr>
              <a:t>分解操作</a:t>
            </a:r>
            <a:endParaRPr lang="en-US" altLang="zh-CN" dirty="0"/>
          </a:p>
          <a:p>
            <a:pPr lvl="1" algn="just" eaLnBrk="1" hangingPunct="1">
              <a:lnSpc>
                <a:spcPct val="90000"/>
              </a:lnSpc>
            </a:pPr>
            <a:r>
              <a:rPr lang="zh-CN" altLang="zh-CN" dirty="0"/>
              <a:t>当存储介质上的一个物理块读进系统</a:t>
            </a:r>
            <a:r>
              <a:rPr lang="zh-CN" altLang="zh-CN" dirty="0">
                <a:solidFill>
                  <a:srgbClr val="0000FF"/>
                </a:solidFill>
              </a:rPr>
              <a:t>输入缓冲区</a:t>
            </a:r>
            <a:r>
              <a:rPr lang="zh-CN" altLang="zh-CN" dirty="0"/>
              <a:t>后，把逻辑记录从块中分离出来的操作</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Tree>
    <p:extLst>
      <p:ext uri="{BB962C8B-B14F-4D97-AF65-F5344CB8AC3E}">
        <p14:creationId xmlns:p14="http://schemas.microsoft.com/office/powerpoint/2010/main" val="6788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3"/>
          <p:cNvSpPr txBox="1">
            <a:spLocks/>
          </p:cNvSpPr>
          <p:nvPr/>
        </p:nvSpPr>
        <p:spPr bwMode="auto">
          <a:xfrm>
            <a:off x="107504" y="1196752"/>
            <a:ext cx="8856984" cy="51876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algn="just" eaLnBrk="1" hangingPunct="1">
              <a:lnSpc>
                <a:spcPct val="90000"/>
              </a:lnSpc>
            </a:pPr>
            <a:r>
              <a:rPr lang="zh-CN" altLang="en-US" dirty="0"/>
              <a:t>读过程</a:t>
            </a:r>
            <a:endParaRPr lang="en-US" altLang="zh-CN" dirty="0"/>
          </a:p>
          <a:p>
            <a:pPr lvl="1" algn="just" eaLnBrk="1" hangingPunct="1">
              <a:lnSpc>
                <a:spcPct val="90000"/>
              </a:lnSpc>
            </a:pPr>
            <a:r>
              <a:rPr lang="zh-CN" altLang="zh-CN" dirty="0">
                <a:solidFill>
                  <a:srgbClr val="0000FF"/>
                </a:solidFill>
              </a:rPr>
              <a:t>第一个读请求</a:t>
            </a:r>
            <a:r>
              <a:rPr lang="zh-CN" altLang="zh-CN" dirty="0"/>
              <a:t>导致文件管理将包含逻辑记录</a:t>
            </a:r>
            <a:r>
              <a:rPr lang="zh-CN" altLang="zh-CN" dirty="0">
                <a:solidFill>
                  <a:srgbClr val="FF0000"/>
                </a:solidFill>
              </a:rPr>
              <a:t>的整个物理块读入系统输入缓冲区</a:t>
            </a:r>
            <a:r>
              <a:rPr lang="zh-CN" altLang="zh-CN" dirty="0"/>
              <a:t>，再把第一条逻辑记录传到用户工作区</a:t>
            </a:r>
            <a:endParaRPr lang="en-US" altLang="zh-CN" dirty="0"/>
          </a:p>
          <a:p>
            <a:pPr lvl="1" algn="just" eaLnBrk="1" hangingPunct="1">
              <a:lnSpc>
                <a:spcPct val="90000"/>
              </a:lnSpc>
            </a:pPr>
            <a:r>
              <a:rPr lang="zh-CN" altLang="zh-CN" dirty="0"/>
              <a:t>随后的读请求可直接从系统输入缓冲区取得相继的逻辑记录，直到块中的逻辑记录全部处理完毕</a:t>
            </a:r>
            <a:endParaRPr lang="en-US" altLang="zh-CN" dirty="0"/>
          </a:p>
          <a:p>
            <a:pPr lvl="1" algn="just" eaLnBrk="1" hangingPunct="1">
              <a:lnSpc>
                <a:spcPct val="90000"/>
              </a:lnSpc>
            </a:pPr>
            <a:r>
              <a:rPr lang="zh-CN" altLang="zh-CN" dirty="0"/>
              <a:t>紧接着的读请求便重复上述过程 </a:t>
            </a:r>
            <a:endParaRPr lang="en-US" altLang="zh-CN" dirty="0"/>
          </a:p>
          <a:p>
            <a:pPr algn="just" eaLnBrk="1" hangingPunct="1">
              <a:lnSpc>
                <a:spcPct val="90000"/>
              </a:lnSpc>
            </a:pPr>
            <a:r>
              <a:rPr kumimoji="1" lang="zh-CN" altLang="en-US" dirty="0"/>
              <a:t>写过程（与读相反）</a:t>
            </a:r>
            <a:endParaRPr kumimoji="1" lang="en-US" altLang="zh-CN" dirty="0"/>
          </a:p>
          <a:p>
            <a:pPr algn="just" eaLnBrk="1" hangingPunct="1">
              <a:lnSpc>
                <a:spcPct val="90000"/>
              </a:lnSpc>
            </a:pPr>
            <a:r>
              <a:rPr kumimoji="1" lang="zh-CN" altLang="en-US" dirty="0"/>
              <a:t>缺点</a:t>
            </a:r>
            <a:endParaRPr kumimoji="1" lang="en-US" altLang="zh-CN" dirty="0"/>
          </a:p>
          <a:p>
            <a:pPr lvl="1" algn="just" eaLnBrk="1" hangingPunct="1">
              <a:lnSpc>
                <a:spcPct val="90000"/>
              </a:lnSpc>
            </a:pPr>
            <a:r>
              <a:rPr lang="zh-CN" altLang="zh-CN" dirty="0"/>
              <a:t>需要软件进行成组和分解的</a:t>
            </a:r>
            <a:r>
              <a:rPr lang="zh-CN" altLang="zh-CN" dirty="0">
                <a:solidFill>
                  <a:srgbClr val="FF0000"/>
                </a:solidFill>
              </a:rPr>
              <a:t>额外操作</a:t>
            </a:r>
            <a:endParaRPr lang="en-US" altLang="zh-CN" dirty="0">
              <a:solidFill>
                <a:srgbClr val="FF0000"/>
              </a:solidFill>
            </a:endParaRPr>
          </a:p>
          <a:p>
            <a:pPr lvl="1" algn="just" eaLnBrk="1" hangingPunct="1">
              <a:lnSpc>
                <a:spcPct val="90000"/>
              </a:lnSpc>
            </a:pPr>
            <a:r>
              <a:rPr lang="zh-CN" altLang="zh-CN" dirty="0"/>
              <a:t>需要能</a:t>
            </a:r>
            <a:r>
              <a:rPr lang="zh-CN" altLang="zh-CN" dirty="0">
                <a:solidFill>
                  <a:srgbClr val="FF0000"/>
                </a:solidFill>
              </a:rPr>
              <a:t>容纳最大块长</a:t>
            </a:r>
            <a:r>
              <a:rPr lang="zh-CN" altLang="zh-CN" dirty="0"/>
              <a:t>的系统</a:t>
            </a:r>
            <a:r>
              <a:rPr lang="en-US" altLang="zh-CN" dirty="0"/>
              <a:t>I/O</a:t>
            </a:r>
            <a:r>
              <a:rPr lang="zh-CN" altLang="zh-CN" dirty="0"/>
              <a:t>缓冲区 </a:t>
            </a:r>
            <a:endParaRPr kumimoji="1" lang="zh-CN" altLang="en-US" dirty="0"/>
          </a:p>
        </p:txBody>
      </p:sp>
      <p:grpSp>
        <p:nvGrpSpPr>
          <p:cNvPr id="36868" name="Group 22"/>
          <p:cNvGrpSpPr>
            <a:grpSpLocks/>
          </p:cNvGrpSpPr>
          <p:nvPr/>
        </p:nvGrpSpPr>
        <p:grpSpPr bwMode="auto">
          <a:xfrm>
            <a:off x="1043608" y="4653136"/>
            <a:ext cx="6881813" cy="1861915"/>
            <a:chOff x="768" y="1568"/>
            <a:chExt cx="4335" cy="1795"/>
          </a:xfrm>
        </p:grpSpPr>
        <p:sp>
          <p:nvSpPr>
            <p:cNvPr id="44037" name="Text Box 5"/>
            <p:cNvSpPr txBox="1">
              <a:spLocks noChangeArrowheads="1"/>
            </p:cNvSpPr>
            <p:nvPr/>
          </p:nvSpPr>
          <p:spPr bwMode="auto">
            <a:xfrm>
              <a:off x="2376" y="1982"/>
              <a:ext cx="888" cy="290"/>
            </a:xfrm>
            <a:prstGeom prst="rect">
              <a:avLst/>
            </a:prstGeom>
            <a:solidFill>
              <a:srgbClr val="CBFFFE"/>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0066"/>
                  </a:solidFill>
                  <a:latin typeface="华文新魏" charset="0"/>
                  <a:ea typeface="华文新魏" charset="0"/>
                  <a:cs typeface="华文新魏" charset="0"/>
                </a:rPr>
                <a:t>逻辑记录</a:t>
              </a:r>
              <a:r>
                <a:rPr kumimoji="0" lang="en-US" altLang="zh-CN" sz="2000" dirty="0">
                  <a:solidFill>
                    <a:srgbClr val="660066"/>
                  </a:solidFill>
                  <a:latin typeface="华文新魏" charset="0"/>
                  <a:ea typeface="华文新魏" charset="0"/>
                  <a:cs typeface="华文新魏" charset="0"/>
                </a:rPr>
                <a:t>1</a:t>
              </a:r>
            </a:p>
          </p:txBody>
        </p:sp>
        <p:sp>
          <p:nvSpPr>
            <p:cNvPr id="44038" name="Text Box 6"/>
            <p:cNvSpPr txBox="1">
              <a:spLocks noChangeArrowheads="1"/>
            </p:cNvSpPr>
            <p:nvPr/>
          </p:nvSpPr>
          <p:spPr bwMode="auto">
            <a:xfrm>
              <a:off x="2374" y="2276"/>
              <a:ext cx="890" cy="348"/>
            </a:xfrm>
            <a:prstGeom prst="rect">
              <a:avLst/>
            </a:prstGeom>
            <a:solidFill>
              <a:srgbClr val="CBFFFE"/>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0066"/>
                  </a:solidFill>
                  <a:latin typeface="华文新魏" charset="0"/>
                  <a:ea typeface="华文新魏" charset="0"/>
                  <a:cs typeface="华文新魏" charset="0"/>
                </a:rPr>
                <a:t>逻辑记录</a:t>
              </a:r>
              <a:r>
                <a:rPr kumimoji="0" lang="en-US" altLang="zh-CN" sz="2000">
                  <a:solidFill>
                    <a:srgbClr val="660066"/>
                  </a:solidFill>
                  <a:latin typeface="华文新魏" charset="0"/>
                  <a:ea typeface="华文新魏" charset="0"/>
                  <a:cs typeface="华文新魏" charset="0"/>
                </a:rPr>
                <a:t>2</a:t>
              </a:r>
            </a:p>
          </p:txBody>
        </p:sp>
        <p:sp>
          <p:nvSpPr>
            <p:cNvPr id="44039" name="Text Box 7"/>
            <p:cNvSpPr txBox="1">
              <a:spLocks noChangeArrowheads="1"/>
            </p:cNvSpPr>
            <p:nvPr/>
          </p:nvSpPr>
          <p:spPr bwMode="auto">
            <a:xfrm>
              <a:off x="2374" y="2624"/>
              <a:ext cx="890" cy="348"/>
            </a:xfrm>
            <a:prstGeom prst="rect">
              <a:avLst/>
            </a:prstGeom>
            <a:solidFill>
              <a:srgbClr val="CBFFFE"/>
            </a:solidFill>
            <a:ln w="19050">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0066"/>
                  </a:solidFill>
                  <a:latin typeface="华文新魏" charset="0"/>
                  <a:ea typeface="华文新魏" charset="0"/>
                  <a:cs typeface="华文新魏" charset="0"/>
                </a:rPr>
                <a:t>逻辑记录</a:t>
              </a:r>
              <a:r>
                <a:rPr kumimoji="0" lang="en-US" altLang="zh-CN" sz="2000" dirty="0">
                  <a:solidFill>
                    <a:srgbClr val="660066"/>
                  </a:solidFill>
                  <a:latin typeface="华文新魏" charset="0"/>
                  <a:ea typeface="华文新魏" charset="0"/>
                  <a:cs typeface="华文新魏" charset="0"/>
                </a:rPr>
                <a:t>3</a:t>
              </a:r>
            </a:p>
          </p:txBody>
        </p:sp>
        <p:sp>
          <p:nvSpPr>
            <p:cNvPr id="36872" name="Oval 8"/>
            <p:cNvSpPr>
              <a:spLocks noChangeArrowheads="1"/>
            </p:cNvSpPr>
            <p:nvPr/>
          </p:nvSpPr>
          <p:spPr bwMode="auto">
            <a:xfrm>
              <a:off x="4091" y="1568"/>
              <a:ext cx="981" cy="352"/>
            </a:xfrm>
            <a:prstGeom prst="ellipse">
              <a:avLst/>
            </a:prstGeom>
            <a:solidFill>
              <a:srgbClr val="80FF90"/>
            </a:solidFill>
            <a:ln w="19050">
              <a:solidFill>
                <a:srgbClr val="000000"/>
              </a:solidFill>
              <a:round/>
              <a:headEnd/>
              <a:tailEnd/>
            </a:ln>
          </p:spPr>
          <p:txBody>
            <a:bodyPr/>
            <a:lstStyle/>
            <a:p>
              <a:endParaRPr lang="zh-CN" altLang="en-US"/>
            </a:p>
          </p:txBody>
        </p:sp>
        <p:sp>
          <p:nvSpPr>
            <p:cNvPr id="44041" name="Oval 9"/>
            <p:cNvSpPr>
              <a:spLocks noChangeArrowheads="1"/>
            </p:cNvSpPr>
            <p:nvPr/>
          </p:nvSpPr>
          <p:spPr bwMode="auto">
            <a:xfrm>
              <a:off x="4091" y="2885"/>
              <a:ext cx="981" cy="352"/>
            </a:xfrm>
            <a:prstGeom prst="ellipse">
              <a:avLst/>
            </a:prstGeom>
            <a:solidFill>
              <a:srgbClr val="80FF90"/>
            </a:solidFill>
            <a:ln w="19050">
              <a:solidFill>
                <a:srgbClr val="000000"/>
              </a:solidFill>
              <a:round/>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charset="-122"/>
                <a:cs typeface="+mn-cs"/>
              </a:endParaRPr>
            </a:p>
          </p:txBody>
        </p:sp>
        <p:sp>
          <p:nvSpPr>
            <p:cNvPr id="36874" name="Line 10"/>
            <p:cNvSpPr>
              <a:spLocks noChangeShapeType="1"/>
            </p:cNvSpPr>
            <p:nvPr/>
          </p:nvSpPr>
          <p:spPr bwMode="auto">
            <a:xfrm>
              <a:off x="4091" y="1744"/>
              <a:ext cx="14" cy="129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6875" name="Line 11"/>
            <p:cNvSpPr>
              <a:spLocks noChangeShapeType="1"/>
            </p:cNvSpPr>
            <p:nvPr/>
          </p:nvSpPr>
          <p:spPr bwMode="auto">
            <a:xfrm>
              <a:off x="5088" y="1744"/>
              <a:ext cx="15" cy="1294"/>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6876" name="Text Box 12"/>
            <p:cNvSpPr txBox="1">
              <a:spLocks noChangeArrowheads="1"/>
            </p:cNvSpPr>
            <p:nvPr/>
          </p:nvSpPr>
          <p:spPr bwMode="auto">
            <a:xfrm>
              <a:off x="4148" y="1971"/>
              <a:ext cx="885" cy="867"/>
            </a:xfrm>
            <a:prstGeom prst="rect">
              <a:avLst/>
            </a:prstGeom>
            <a:solidFill>
              <a:srgbClr val="80FF90"/>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2000" dirty="0">
                <a:solidFill>
                  <a:srgbClr val="660066"/>
                </a:solidFill>
                <a:latin typeface="华文新魏" charset="0"/>
                <a:ea typeface="华文新魏" charset="0"/>
                <a:cs typeface="华文新魏" charset="0"/>
              </a:endParaRPr>
            </a:p>
            <a:p>
              <a:pPr algn="ctr"/>
              <a:r>
                <a:rPr kumimoji="0" lang="zh-CN" altLang="en-US" sz="2000" dirty="0">
                  <a:solidFill>
                    <a:srgbClr val="660066"/>
                  </a:solidFill>
                  <a:latin typeface="华文新魏" charset="0"/>
                  <a:ea typeface="华文新魏" charset="0"/>
                  <a:cs typeface="华文新魏" charset="0"/>
                </a:rPr>
                <a:t>物理记录</a:t>
              </a:r>
            </a:p>
          </p:txBody>
        </p:sp>
        <p:sp>
          <p:nvSpPr>
            <p:cNvPr id="44045" name="Text Box 13"/>
            <p:cNvSpPr txBox="1">
              <a:spLocks noChangeArrowheads="1"/>
            </p:cNvSpPr>
            <p:nvPr/>
          </p:nvSpPr>
          <p:spPr bwMode="auto">
            <a:xfrm>
              <a:off x="768" y="2272"/>
              <a:ext cx="775" cy="524"/>
            </a:xfrm>
            <a:prstGeom prst="rect">
              <a:avLst/>
            </a:prstGeom>
            <a:solidFill>
              <a:srgbClr val="FFFFB0"/>
            </a:solidFill>
            <a:ln w="19050">
              <a:solidFill>
                <a:srgbClr val="000000"/>
              </a:solidFill>
              <a:miter lim="800000"/>
              <a:headEnd/>
              <a:tailEnd/>
            </a:ln>
            <a:effectLst>
              <a:outerShdw dist="107763" dir="2700000" algn="ctr" rotWithShape="0">
                <a:srgbClr val="808080"/>
              </a:outerShdw>
            </a:effectLst>
          </p:spPr>
          <p:txBody>
            <a:bodyPr lIns="0" tIns="0" rIns="0" bIns="0" anchor="ctr" anchorCtr="1"/>
            <a:lstStyle/>
            <a:p>
              <a:pPr algn="ctr" eaLnBrk="0" hangingPunct="0">
                <a:defRPr/>
              </a:pPr>
              <a:r>
                <a:rPr kumimoji="0" lang="zh-CN" altLang="en-US" sz="2000" dirty="0">
                  <a:solidFill>
                    <a:srgbClr val="660066"/>
                  </a:solidFill>
                  <a:latin typeface="华文新魏" pitchFamily="2" charset="-122"/>
                  <a:ea typeface="华文新魏" pitchFamily="2" charset="-122"/>
                  <a:cs typeface="+mn-cs"/>
                </a:rPr>
                <a:t>逻辑记录</a:t>
              </a:r>
            </a:p>
          </p:txBody>
        </p:sp>
        <p:sp>
          <p:nvSpPr>
            <p:cNvPr id="36878" name="Line 14"/>
            <p:cNvSpPr>
              <a:spLocks noChangeShapeType="1"/>
            </p:cNvSpPr>
            <p:nvPr/>
          </p:nvSpPr>
          <p:spPr bwMode="auto">
            <a:xfrm>
              <a:off x="1543" y="2448"/>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879" name="Line 15"/>
            <p:cNvSpPr>
              <a:spLocks noChangeShapeType="1"/>
            </p:cNvSpPr>
            <p:nvPr/>
          </p:nvSpPr>
          <p:spPr bwMode="auto">
            <a:xfrm flipH="1">
              <a:off x="1543" y="2624"/>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880" name="Line 16"/>
            <p:cNvSpPr>
              <a:spLocks noChangeShapeType="1"/>
            </p:cNvSpPr>
            <p:nvPr/>
          </p:nvSpPr>
          <p:spPr bwMode="auto">
            <a:xfrm flipH="1">
              <a:off x="3260" y="2624"/>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881" name="Line 17"/>
            <p:cNvSpPr>
              <a:spLocks noChangeShapeType="1"/>
            </p:cNvSpPr>
            <p:nvPr/>
          </p:nvSpPr>
          <p:spPr bwMode="auto">
            <a:xfrm>
              <a:off x="3260" y="2448"/>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6882" name="Text Box 18"/>
            <p:cNvSpPr txBox="1">
              <a:spLocks noChangeArrowheads="1"/>
            </p:cNvSpPr>
            <p:nvPr/>
          </p:nvSpPr>
          <p:spPr bwMode="auto">
            <a:xfrm>
              <a:off x="768" y="2904"/>
              <a:ext cx="912" cy="353"/>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用户缓冲区</a:t>
              </a:r>
            </a:p>
          </p:txBody>
        </p:sp>
        <p:sp>
          <p:nvSpPr>
            <p:cNvPr id="36883" name="Text Box 19"/>
            <p:cNvSpPr txBox="1">
              <a:spLocks noChangeArrowheads="1"/>
            </p:cNvSpPr>
            <p:nvPr/>
          </p:nvSpPr>
          <p:spPr bwMode="auto">
            <a:xfrm>
              <a:off x="2379" y="3026"/>
              <a:ext cx="929" cy="337"/>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系统缓冲区</a:t>
              </a:r>
            </a:p>
          </p:txBody>
        </p:sp>
      </p:grpSp>
      <p:sp>
        <p:nvSpPr>
          <p:cNvPr id="2" name="标题 1"/>
          <p:cNvSpPr>
            <a:spLocks noGrp="1"/>
          </p:cNvSpPr>
          <p:nvPr>
            <p:ph type="title"/>
          </p:nvPr>
        </p:nvSpPr>
        <p:spPr/>
        <p:txBody>
          <a:bodyPr/>
          <a:lstStyle/>
          <a:p>
            <a:r>
              <a:rPr kumimoji="1" lang="zh-CN" altLang="en-US" dirty="0"/>
              <a:t>记录成组与分解的过程</a:t>
            </a:r>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Tree>
    <p:extLst>
      <p:ext uri="{BB962C8B-B14F-4D97-AF65-F5344CB8AC3E}">
        <p14:creationId xmlns:p14="http://schemas.microsoft.com/office/powerpoint/2010/main" val="281165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记录格式</a:t>
            </a:r>
          </a:p>
        </p:txBody>
      </p:sp>
      <p:sp>
        <p:nvSpPr>
          <p:cNvPr id="3" name="内容占位符 2"/>
          <p:cNvSpPr>
            <a:spLocks noGrp="1"/>
          </p:cNvSpPr>
          <p:nvPr>
            <p:ph idx="1"/>
          </p:nvPr>
        </p:nvSpPr>
        <p:spPr/>
        <p:txBody>
          <a:bodyPr/>
          <a:lstStyle/>
          <a:p>
            <a:r>
              <a:rPr lang="zh-CN" altLang="zh-CN" dirty="0">
                <a:latin typeface="华文新魏"/>
                <a:cs typeface="华文新魏"/>
              </a:rPr>
              <a:t>记录格式是记录内数据的排列方式 </a:t>
            </a:r>
            <a:endParaRPr lang="en-US" altLang="zh-CN" dirty="0">
              <a:latin typeface="华文新魏"/>
              <a:cs typeface="华文新魏"/>
            </a:endParaRPr>
          </a:p>
          <a:p>
            <a:pPr lvl="1"/>
            <a:r>
              <a:rPr lang="zh-CN" altLang="en-US" dirty="0"/>
              <a:t>设计</a:t>
            </a:r>
            <a:r>
              <a:rPr lang="zh-CN" altLang="zh-CN" dirty="0"/>
              <a:t>记录格式</a:t>
            </a:r>
            <a:r>
              <a:rPr lang="zh-CN" altLang="en-US" dirty="0"/>
              <a:t>需要</a:t>
            </a:r>
            <a:r>
              <a:rPr lang="zh-CN" altLang="zh-CN" dirty="0"/>
              <a:t>考虑</a:t>
            </a:r>
            <a:r>
              <a:rPr lang="zh-CN" altLang="zh-CN" dirty="0">
                <a:solidFill>
                  <a:srgbClr val="FF0000"/>
                </a:solidFill>
              </a:rPr>
              <a:t>数据处理和各种应用</a:t>
            </a:r>
            <a:r>
              <a:rPr lang="zh-CN" altLang="zh-CN" dirty="0"/>
              <a:t>、</a:t>
            </a:r>
            <a:r>
              <a:rPr lang="en-US" altLang="zh-CN" dirty="0">
                <a:solidFill>
                  <a:srgbClr val="FF0000"/>
                </a:solidFill>
              </a:rPr>
              <a:t>I/O</a:t>
            </a:r>
            <a:r>
              <a:rPr lang="zh-CN" altLang="zh-CN" dirty="0">
                <a:solidFill>
                  <a:srgbClr val="FF0000"/>
                </a:solidFill>
              </a:rPr>
              <a:t>传输效率</a:t>
            </a:r>
            <a:r>
              <a:rPr lang="zh-CN" altLang="zh-CN" dirty="0"/>
              <a:t>、</a:t>
            </a:r>
            <a:r>
              <a:rPr lang="zh-CN" altLang="zh-CN" dirty="0">
                <a:solidFill>
                  <a:srgbClr val="FF0000"/>
                </a:solidFill>
              </a:rPr>
              <a:t>存储空间利用率</a:t>
            </a:r>
            <a:r>
              <a:rPr lang="zh-CN" altLang="zh-CN" dirty="0"/>
              <a:t>和</a:t>
            </a:r>
            <a:r>
              <a:rPr lang="zh-CN" altLang="zh-CN" dirty="0">
                <a:solidFill>
                  <a:srgbClr val="FF0000"/>
                </a:solidFill>
              </a:rPr>
              <a:t>存储设备硬件特点 </a:t>
            </a:r>
            <a:endParaRPr kumimoji="1" lang="en-US" altLang="zh-CN" dirty="0">
              <a:solidFill>
                <a:srgbClr val="FF0000"/>
              </a:solidFill>
            </a:endParaRPr>
          </a:p>
          <a:p>
            <a:r>
              <a:rPr lang="zh-CN" altLang="zh-CN" dirty="0">
                <a:latin typeface="华文新魏"/>
                <a:cs typeface="华文新魏"/>
              </a:rPr>
              <a:t>逻辑记录的长度</a:t>
            </a:r>
            <a:endParaRPr lang="en-US" altLang="zh-CN" dirty="0">
              <a:latin typeface="华文新魏"/>
              <a:cs typeface="华文新魏"/>
            </a:endParaRPr>
          </a:p>
          <a:p>
            <a:pPr lvl="1"/>
            <a:r>
              <a:rPr lang="zh-CN" altLang="zh-CN" dirty="0"/>
              <a:t>一条逻辑记录中所有数据项长度的总和</a:t>
            </a:r>
            <a:endParaRPr lang="en-US" altLang="zh-CN" dirty="0"/>
          </a:p>
          <a:p>
            <a:r>
              <a:rPr kumimoji="1" lang="zh-CN" altLang="en-US" dirty="0">
                <a:latin typeface="华文新魏"/>
                <a:cs typeface="华文新魏"/>
              </a:rPr>
              <a:t>记录格式</a:t>
            </a:r>
          </a:p>
          <a:p>
            <a:pPr lvl="1"/>
            <a:r>
              <a:rPr kumimoji="1" lang="zh-CN" altLang="en-US" dirty="0">
                <a:solidFill>
                  <a:srgbClr val="0000FF"/>
                </a:solidFill>
              </a:rPr>
              <a:t>定长记录</a:t>
            </a:r>
            <a:endParaRPr kumimoji="1" lang="en-US" altLang="zh-CN" dirty="0">
              <a:solidFill>
                <a:srgbClr val="0000FF"/>
              </a:solidFill>
            </a:endParaRPr>
          </a:p>
          <a:p>
            <a:pPr lvl="2"/>
            <a:r>
              <a:rPr lang="zh-CN" altLang="zh-CN" dirty="0">
                <a:latin typeface="华文新魏"/>
                <a:ea typeface="华文新魏"/>
                <a:cs typeface="华文新魏"/>
              </a:rPr>
              <a:t>所有逻辑记录具有相同长度，</a:t>
            </a:r>
            <a:r>
              <a:rPr lang="zh-CN" altLang="zh-CN" dirty="0">
                <a:solidFill>
                  <a:srgbClr val="FF0000"/>
                </a:solidFill>
                <a:latin typeface="华文新魏"/>
                <a:ea typeface="华文新魏"/>
                <a:cs typeface="华文新魏"/>
              </a:rPr>
              <a:t>所有数据项的相对位置也是固定的 </a:t>
            </a:r>
            <a:endParaRPr kumimoji="1" lang="zh-CN" altLang="en-US" dirty="0">
              <a:solidFill>
                <a:srgbClr val="FF0000"/>
              </a:solidFill>
              <a:latin typeface="华文新魏"/>
              <a:ea typeface="华文新魏"/>
              <a:cs typeface="华文新魏"/>
            </a:endParaRPr>
          </a:p>
          <a:p>
            <a:pPr lvl="1"/>
            <a:r>
              <a:rPr kumimoji="1" lang="zh-CN" altLang="en-US" dirty="0">
                <a:solidFill>
                  <a:srgbClr val="0000FF"/>
                </a:solidFill>
              </a:rPr>
              <a:t>变长记录</a:t>
            </a:r>
            <a:endParaRPr kumimoji="1" lang="en-US" altLang="zh-CN" dirty="0">
              <a:solidFill>
                <a:srgbClr val="0000FF"/>
              </a:solidFill>
            </a:endParaRPr>
          </a:p>
          <a:p>
            <a:pPr lvl="2"/>
            <a:r>
              <a:rPr lang="zh-CN" altLang="zh-CN" dirty="0">
                <a:latin typeface="华文新魏"/>
                <a:ea typeface="华文新魏"/>
                <a:cs typeface="华文新魏"/>
              </a:rPr>
              <a:t>逻辑记录长度不相等，但每条逻辑记录的</a:t>
            </a:r>
            <a:r>
              <a:rPr lang="zh-CN" altLang="zh-CN" dirty="0">
                <a:solidFill>
                  <a:srgbClr val="FF0000"/>
                </a:solidFill>
                <a:latin typeface="华文新魏"/>
                <a:ea typeface="华文新魏"/>
                <a:cs typeface="华文新魏"/>
              </a:rPr>
              <a:t>长度处理之前能预先确定</a:t>
            </a:r>
            <a:endParaRPr lang="en-US" altLang="zh-CN" dirty="0">
              <a:solidFill>
                <a:srgbClr val="FF0000"/>
              </a:solidFill>
              <a:latin typeface="华文新魏"/>
              <a:ea typeface="华文新魏"/>
              <a:cs typeface="华文新魏"/>
            </a:endParaRPr>
          </a:p>
          <a:p>
            <a:pPr lvl="2"/>
            <a:r>
              <a:rPr lang="zh-CN" altLang="zh-CN" dirty="0">
                <a:solidFill>
                  <a:srgbClr val="FF0000"/>
                </a:solidFill>
                <a:latin typeface="华文新魏"/>
                <a:ea typeface="华文新魏"/>
                <a:cs typeface="华文新魏"/>
              </a:rPr>
              <a:t>第一字段</a:t>
            </a:r>
            <a:r>
              <a:rPr lang="zh-CN" altLang="zh-CN" dirty="0">
                <a:latin typeface="华文新魏"/>
                <a:ea typeface="华文新魏"/>
                <a:cs typeface="华文新魏"/>
              </a:rPr>
              <a:t>指明单个逻辑记录的</a:t>
            </a:r>
            <a:r>
              <a:rPr lang="zh-CN" altLang="zh-CN" dirty="0">
                <a:solidFill>
                  <a:srgbClr val="0000FF"/>
                </a:solidFill>
                <a:latin typeface="华文新魏"/>
                <a:ea typeface="华文新魏"/>
                <a:cs typeface="华文新魏"/>
              </a:rPr>
              <a:t>字节个数</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第二字段</a:t>
            </a:r>
            <a:r>
              <a:rPr lang="zh-CN" altLang="zh-CN" dirty="0">
                <a:latin typeface="华文新魏"/>
                <a:ea typeface="华文新魏"/>
                <a:cs typeface="华文新魏"/>
              </a:rPr>
              <a:t>存放</a:t>
            </a:r>
            <a:r>
              <a:rPr lang="zh-CN" altLang="zh-CN" dirty="0">
                <a:solidFill>
                  <a:srgbClr val="0000FF"/>
                </a:solidFill>
                <a:latin typeface="华文新魏"/>
                <a:ea typeface="华文新魏"/>
                <a:cs typeface="华文新魏"/>
              </a:rPr>
              <a:t>记录信息</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pPr lvl="1"/>
            <a:r>
              <a:rPr kumimoji="1" lang="zh-CN" altLang="en-US" dirty="0">
                <a:solidFill>
                  <a:srgbClr val="0000FF"/>
                </a:solidFill>
              </a:rPr>
              <a:t>跨块记录</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36</a:t>
            </a:fld>
            <a:endParaRPr lang="en-US" altLang="zh-CN" dirty="0"/>
          </a:p>
        </p:txBody>
      </p:sp>
    </p:spTree>
    <p:extLst>
      <p:ext uri="{BB962C8B-B14F-4D97-AF65-F5344CB8AC3E}">
        <p14:creationId xmlns:p14="http://schemas.microsoft.com/office/powerpoint/2010/main" val="207307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跨块记录</a:t>
            </a:r>
          </a:p>
        </p:txBody>
      </p:sp>
      <p:sp>
        <p:nvSpPr>
          <p:cNvPr id="3" name="内容占位符 2"/>
          <p:cNvSpPr>
            <a:spLocks noGrp="1"/>
          </p:cNvSpPr>
          <p:nvPr>
            <p:ph idx="1"/>
          </p:nvPr>
        </p:nvSpPr>
        <p:spPr>
          <a:xfrm>
            <a:off x="179512" y="1268760"/>
            <a:ext cx="8856984" cy="5184576"/>
          </a:xfrm>
        </p:spPr>
        <p:txBody>
          <a:bodyPr/>
          <a:lstStyle/>
          <a:p>
            <a:r>
              <a:rPr lang="zh-CN" altLang="zh-CN" dirty="0"/>
              <a:t>存储介质上的块通常划分成固定长度的物理块，</a:t>
            </a:r>
            <a:r>
              <a:rPr lang="zh-CN" altLang="zh-CN" dirty="0">
                <a:solidFill>
                  <a:srgbClr val="FF0000"/>
                </a:solidFill>
              </a:rPr>
              <a:t>当所处理的变长记录大于块长时，会发生逻辑记录跨越物理块的情形 </a:t>
            </a:r>
            <a:endParaRPr lang="en-US" altLang="zh-CN" dirty="0">
              <a:solidFill>
                <a:srgbClr val="FF0000"/>
              </a:solidFill>
            </a:endParaRPr>
          </a:p>
          <a:p>
            <a:pPr lvl="1"/>
            <a:r>
              <a:rPr lang="zh-CN" altLang="zh-CN" dirty="0"/>
              <a:t>逻辑记录被</a:t>
            </a:r>
            <a:r>
              <a:rPr lang="zh-CN" altLang="zh-CN" dirty="0">
                <a:solidFill>
                  <a:srgbClr val="FF0000"/>
                </a:solidFill>
              </a:rPr>
              <a:t>分割成段</a:t>
            </a:r>
            <a:r>
              <a:rPr lang="zh-CN" altLang="zh-CN" dirty="0"/>
              <a:t>写到块中，读出时再作装配</a:t>
            </a:r>
            <a:endParaRPr lang="en-US" altLang="zh-CN" dirty="0"/>
          </a:p>
          <a:p>
            <a:pPr lvl="1"/>
            <a:r>
              <a:rPr lang="zh-CN" altLang="zh-CN" dirty="0">
                <a:solidFill>
                  <a:srgbClr val="FF0000"/>
                </a:solidFill>
              </a:rPr>
              <a:t>段的分割和装配</a:t>
            </a:r>
            <a:r>
              <a:rPr lang="zh-CN" altLang="zh-CN" dirty="0"/>
              <a:t>工作由文件系统自动实现</a:t>
            </a:r>
            <a:endParaRPr lang="en-US" altLang="zh-CN" dirty="0"/>
          </a:p>
          <a:p>
            <a:r>
              <a:rPr lang="zh-CN" altLang="zh-CN" dirty="0"/>
              <a:t>文件在不同物理特性的设备类型之间传送时，跨块记录特别有用 </a:t>
            </a:r>
            <a:endParaRPr lang="en-US" altLang="zh-CN" dirty="0"/>
          </a:p>
          <a:p>
            <a:pPr lvl="1"/>
            <a:r>
              <a:rPr lang="zh-CN" altLang="en-US" dirty="0"/>
              <a:t>如块长不同的接收</a:t>
            </a:r>
            <a:r>
              <a:rPr lang="en-US" altLang="zh-CN" dirty="0"/>
              <a:t>/</a:t>
            </a:r>
            <a:r>
              <a:rPr lang="zh-CN" altLang="en-US" dirty="0"/>
              <a:t>发送设备之间交换数据</a:t>
            </a:r>
            <a:endParaRPr lang="en-US" altLang="zh-CN" dirty="0"/>
          </a:p>
          <a:p>
            <a:r>
              <a:rPr lang="zh-CN" altLang="zh-CN" dirty="0"/>
              <a:t>跨块记录</a:t>
            </a:r>
            <a:r>
              <a:rPr lang="zh-CN" altLang="zh-CN" dirty="0">
                <a:solidFill>
                  <a:srgbClr val="FF0000"/>
                </a:solidFill>
              </a:rPr>
              <a:t>是变长记录处理的延伸</a:t>
            </a:r>
            <a:r>
              <a:rPr lang="zh-CN" altLang="zh-CN" dirty="0"/>
              <a:t>，主要差别是</a:t>
            </a:r>
            <a:endParaRPr lang="en-US" altLang="zh-CN" dirty="0"/>
          </a:p>
          <a:p>
            <a:pPr lvl="1"/>
            <a:r>
              <a:rPr lang="zh-CN" altLang="zh-CN" dirty="0"/>
              <a:t>变长记录处理时，程序员必须知道缓冲区大小，而跨块记录处理时却不需要</a:t>
            </a:r>
            <a:endParaRPr lang="en-US" altLang="zh-CN" dirty="0"/>
          </a:p>
          <a:p>
            <a:pPr lvl="1"/>
            <a:r>
              <a:rPr lang="zh-CN" altLang="zh-CN" dirty="0"/>
              <a:t>文件系统将自动分割和装配跨块逻辑记录的信息段，而这些块不会超过</a:t>
            </a:r>
            <a:r>
              <a:rPr lang="en-US" altLang="zh-CN" dirty="0"/>
              <a:t>I/O</a:t>
            </a:r>
            <a:r>
              <a:rPr lang="zh-CN" altLang="zh-CN" dirty="0"/>
              <a:t>缓冲区的容量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37</a:t>
            </a:fld>
            <a:endParaRPr lang="en-US" altLang="zh-CN" dirty="0"/>
          </a:p>
        </p:txBody>
      </p:sp>
    </p:spTree>
    <p:extLst>
      <p:ext uri="{BB962C8B-B14F-4D97-AF65-F5344CB8AC3E}">
        <p14:creationId xmlns:p14="http://schemas.microsoft.com/office/powerpoint/2010/main" val="383206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记录键</a:t>
            </a:r>
          </a:p>
        </p:txBody>
      </p:sp>
      <p:sp>
        <p:nvSpPr>
          <p:cNvPr id="3" name="内容占位符 2"/>
          <p:cNvSpPr>
            <a:spLocks noGrp="1"/>
          </p:cNvSpPr>
          <p:nvPr>
            <p:ph idx="1"/>
          </p:nvPr>
        </p:nvSpPr>
        <p:spPr>
          <a:xfrm>
            <a:off x="179512" y="1268760"/>
            <a:ext cx="8856984" cy="4968552"/>
          </a:xfrm>
        </p:spPr>
        <p:txBody>
          <a:bodyPr/>
          <a:lstStyle/>
          <a:p>
            <a:r>
              <a:rPr lang="zh-CN" altLang="en-US" dirty="0">
                <a:latin typeface="华文新魏"/>
                <a:cs typeface="华文新魏"/>
              </a:rPr>
              <a:t>也称</a:t>
            </a:r>
            <a:r>
              <a:rPr lang="zh-CN" altLang="en-US" dirty="0">
                <a:solidFill>
                  <a:srgbClr val="0000FF"/>
                </a:solidFill>
                <a:latin typeface="华文新魏"/>
                <a:cs typeface="华文新魏"/>
              </a:rPr>
              <a:t>关键字</a:t>
            </a:r>
            <a:r>
              <a:rPr lang="zh-CN" altLang="en-US" dirty="0">
                <a:latin typeface="华文新魏"/>
                <a:cs typeface="华文新魏"/>
              </a:rPr>
              <a:t>，</a:t>
            </a:r>
            <a:r>
              <a:rPr lang="zh-CN" altLang="zh-CN" dirty="0">
                <a:latin typeface="华文新魏"/>
                <a:cs typeface="华文新魏"/>
              </a:rPr>
              <a:t>用于标识某条逻辑记录的数据项 </a:t>
            </a:r>
            <a:endParaRPr lang="en-US" altLang="zh-CN" dirty="0">
              <a:latin typeface="华文新魏"/>
              <a:cs typeface="华文新魏"/>
            </a:endParaRPr>
          </a:p>
          <a:p>
            <a:pPr lvl="1"/>
            <a:r>
              <a:rPr lang="zh-CN" altLang="zh-CN" dirty="0"/>
              <a:t>对逻辑文件的</a:t>
            </a:r>
            <a:r>
              <a:rPr lang="zh-CN" altLang="zh-CN" dirty="0">
                <a:solidFill>
                  <a:srgbClr val="FF0000"/>
                </a:solidFill>
              </a:rPr>
              <a:t>每条逻辑记录</a:t>
            </a:r>
            <a:r>
              <a:rPr lang="zh-CN" altLang="zh-CN" dirty="0"/>
              <a:t>至少指定一个与其</a:t>
            </a:r>
            <a:r>
              <a:rPr lang="zh-CN" altLang="zh-CN" dirty="0">
                <a:solidFill>
                  <a:srgbClr val="FF0000"/>
                </a:solidFill>
              </a:rPr>
              <a:t>对应的</a:t>
            </a:r>
            <a:r>
              <a:rPr lang="zh-CN" altLang="zh-CN" dirty="0">
                <a:solidFill>
                  <a:srgbClr val="0000FF"/>
                </a:solidFill>
              </a:rPr>
              <a:t>基本数据项</a:t>
            </a:r>
            <a:r>
              <a:rPr lang="zh-CN" altLang="zh-CN" dirty="0"/>
              <a:t>，</a:t>
            </a:r>
            <a:r>
              <a:rPr lang="zh-CN" altLang="en-US" dirty="0"/>
              <a:t>实现</a:t>
            </a:r>
            <a:r>
              <a:rPr lang="zh-CN" altLang="zh-CN" dirty="0"/>
              <a:t>与同一文件中的其他逻辑记录区别开来</a:t>
            </a:r>
            <a:endParaRPr lang="en-US" altLang="zh-CN" dirty="0"/>
          </a:p>
          <a:p>
            <a:pPr lvl="1"/>
            <a:r>
              <a:rPr lang="zh-CN" altLang="en-US" dirty="0"/>
              <a:t>便于</a:t>
            </a:r>
            <a:r>
              <a:rPr lang="zh-CN" altLang="zh-CN" dirty="0"/>
              <a:t>文件的组织和管理，提高文件记录的查找效率</a:t>
            </a:r>
            <a:endParaRPr lang="en-US" altLang="zh-CN" dirty="0"/>
          </a:p>
          <a:p>
            <a:pPr lvl="1"/>
            <a:r>
              <a:rPr lang="zh-CN" altLang="zh-CN" dirty="0">
                <a:solidFill>
                  <a:srgbClr val="0000FF"/>
                </a:solidFill>
              </a:rPr>
              <a:t>主键</a:t>
            </a:r>
            <a:endParaRPr lang="en-US" altLang="zh-CN" dirty="0">
              <a:solidFill>
                <a:srgbClr val="0000FF"/>
              </a:solidFill>
            </a:endParaRPr>
          </a:p>
          <a:p>
            <a:pPr lvl="2"/>
            <a:r>
              <a:rPr lang="zh-CN" altLang="zh-CN" dirty="0">
                <a:latin typeface="华文新魏"/>
                <a:ea typeface="华文新魏"/>
                <a:cs typeface="华文新魏"/>
              </a:rPr>
              <a:t>在同一个文件中，能</a:t>
            </a:r>
            <a:r>
              <a:rPr lang="zh-CN" altLang="zh-CN" dirty="0">
                <a:solidFill>
                  <a:srgbClr val="FF0000"/>
                </a:solidFill>
                <a:latin typeface="华文新魏"/>
                <a:ea typeface="华文新魏"/>
                <a:cs typeface="华文新魏"/>
              </a:rPr>
              <a:t>唯一地标识某条逻辑记录</a:t>
            </a:r>
            <a:r>
              <a:rPr lang="zh-CN" altLang="zh-CN" dirty="0">
                <a:latin typeface="华文新魏"/>
                <a:ea typeface="华文新魏"/>
                <a:cs typeface="华文新魏"/>
              </a:rPr>
              <a:t>的记录键</a:t>
            </a:r>
            <a:endParaRPr lang="en-US" altLang="zh-CN" dirty="0">
              <a:latin typeface="华文新魏"/>
              <a:ea typeface="华文新魏"/>
              <a:cs typeface="华文新魏"/>
            </a:endParaRPr>
          </a:p>
          <a:p>
            <a:pPr lvl="2"/>
            <a:r>
              <a:rPr lang="zh-CN" altLang="zh-CN" dirty="0">
                <a:latin typeface="华文新魏"/>
                <a:ea typeface="华文新魏"/>
                <a:cs typeface="华文新魏"/>
              </a:rPr>
              <a:t>键是最重要的，但</a:t>
            </a:r>
            <a:r>
              <a:rPr lang="zh-CN" altLang="zh-CN" dirty="0">
                <a:solidFill>
                  <a:srgbClr val="FF0000"/>
                </a:solidFill>
                <a:latin typeface="华文新魏"/>
                <a:ea typeface="华文新魏"/>
                <a:cs typeface="华文新魏"/>
              </a:rPr>
              <a:t>未必是唯一的</a:t>
            </a:r>
            <a:r>
              <a:rPr lang="zh-CN" altLang="zh-CN" dirty="0">
                <a:latin typeface="华文新魏"/>
                <a:ea typeface="华文新魏"/>
                <a:cs typeface="华文新魏"/>
              </a:rPr>
              <a:t>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38</a:t>
            </a:fld>
            <a:endParaRPr lang="en-US" altLang="zh-CN" dirty="0"/>
          </a:p>
        </p:txBody>
      </p:sp>
    </p:spTree>
    <p:extLst>
      <p:ext uri="{BB962C8B-B14F-4D97-AF65-F5344CB8AC3E}">
        <p14:creationId xmlns:p14="http://schemas.microsoft.com/office/powerpoint/2010/main" val="104805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文件的物理结构</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文件的物理结构和组织是指逻辑文件</a:t>
            </a:r>
            <a:r>
              <a:rPr lang="zh-CN" altLang="en-US" dirty="0">
                <a:solidFill>
                  <a:srgbClr val="FF0000"/>
                </a:solidFill>
                <a:latin typeface="华文新魏" charset="0"/>
                <a:ea typeface="华文新魏" charset="0"/>
                <a:cs typeface="华文新魏" charset="0"/>
              </a:rPr>
              <a:t>在物理存储空间</a:t>
            </a:r>
            <a:r>
              <a:rPr lang="zh-CN" altLang="en-US" dirty="0">
                <a:latin typeface="华文新魏" charset="0"/>
                <a:ea typeface="华文新魏" charset="0"/>
                <a:cs typeface="华文新魏" charset="0"/>
              </a:rPr>
              <a:t>中存放方法和组织关系</a:t>
            </a:r>
            <a:endParaRPr lang="en-US" altLang="zh-CN" dirty="0">
              <a:latin typeface="华文新魏" charset="0"/>
              <a:ea typeface="华文新魏" charset="0"/>
              <a:cs typeface="华文新魏" charset="0"/>
            </a:endParaRPr>
          </a:p>
          <a:p>
            <a:pPr lvl="1" algn="just" eaLnBrk="1" hangingPunct="1"/>
            <a:r>
              <a:rPr lang="zh-CN" altLang="en-US" dirty="0"/>
              <a:t>此</a:t>
            </a:r>
            <a:r>
              <a:rPr lang="zh-CN" altLang="zh-CN" dirty="0"/>
              <a:t>时的文件看做</a:t>
            </a:r>
            <a:r>
              <a:rPr lang="zh-CN" altLang="zh-CN" dirty="0">
                <a:solidFill>
                  <a:srgbClr val="0000FF"/>
                </a:solidFill>
              </a:rPr>
              <a:t>物理文件</a:t>
            </a:r>
            <a:r>
              <a:rPr lang="zh-CN" altLang="zh-CN" dirty="0"/>
              <a:t>，即相关物理块的集合 </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文件的存储结构包括</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块的划分</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记录的排列</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索引的组织</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信息的搜索</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128695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文件系统功能</a:t>
            </a:r>
          </a:p>
        </p:txBody>
      </p:sp>
      <p:sp>
        <p:nvSpPr>
          <p:cNvPr id="4" name="内容占位符 3"/>
          <p:cNvSpPr>
            <a:spLocks noGrp="1"/>
          </p:cNvSpPr>
          <p:nvPr>
            <p:ph idx="1"/>
          </p:nvPr>
        </p:nvSpPr>
        <p:spPr>
          <a:xfrm>
            <a:off x="179512" y="1340768"/>
            <a:ext cx="8856984" cy="5184576"/>
          </a:xfrm>
        </p:spPr>
        <p:txBody>
          <a:bodyPr/>
          <a:lstStyle/>
          <a:p>
            <a:pPr eaLnBrk="1" hangingPunct="1"/>
            <a:r>
              <a:rPr lang="zh-CN" altLang="zh-CN" dirty="0"/>
              <a:t>文件的</a:t>
            </a:r>
            <a:r>
              <a:rPr lang="zh-CN" altLang="zh-CN" dirty="0">
                <a:solidFill>
                  <a:srgbClr val="FF0000"/>
                </a:solidFill>
              </a:rPr>
              <a:t>按名存取</a:t>
            </a:r>
            <a:r>
              <a:rPr lang="zh-CN" altLang="zh-CN" dirty="0"/>
              <a:t>，实现从逻辑文件到物理文件的转换</a:t>
            </a:r>
            <a:endParaRPr lang="en-US" altLang="zh-CN" dirty="0"/>
          </a:p>
          <a:p>
            <a:pPr eaLnBrk="1" hangingPunct="1"/>
            <a:r>
              <a:rPr lang="zh-CN" altLang="zh-CN" dirty="0"/>
              <a:t>文件目录的建立和维护</a:t>
            </a:r>
            <a:endParaRPr lang="en-US" altLang="zh-CN" dirty="0"/>
          </a:p>
          <a:p>
            <a:pPr eaLnBrk="1" hangingPunct="1"/>
            <a:r>
              <a:rPr lang="zh-CN" altLang="zh-CN" dirty="0"/>
              <a:t>文件的</a:t>
            </a:r>
            <a:r>
              <a:rPr lang="zh-CN" altLang="zh-CN" dirty="0">
                <a:solidFill>
                  <a:srgbClr val="FF0000"/>
                </a:solidFill>
              </a:rPr>
              <a:t>查找和定位</a:t>
            </a:r>
            <a:endParaRPr lang="en-US" altLang="zh-CN" dirty="0">
              <a:solidFill>
                <a:srgbClr val="FF0000"/>
              </a:solidFill>
            </a:endParaRPr>
          </a:p>
          <a:p>
            <a:pPr eaLnBrk="1" hangingPunct="1"/>
            <a:r>
              <a:rPr lang="zh-CN" altLang="zh-CN" dirty="0"/>
              <a:t>文件存储</a:t>
            </a:r>
            <a:r>
              <a:rPr lang="zh-CN" altLang="zh-CN" dirty="0">
                <a:solidFill>
                  <a:srgbClr val="FF0000"/>
                </a:solidFill>
              </a:rPr>
              <a:t>空间的分配管理</a:t>
            </a:r>
            <a:endParaRPr lang="en-US" altLang="zh-CN" dirty="0">
              <a:solidFill>
                <a:srgbClr val="FF0000"/>
              </a:solidFill>
            </a:endParaRPr>
          </a:p>
          <a:p>
            <a:pPr eaLnBrk="1" hangingPunct="1"/>
            <a:r>
              <a:rPr lang="zh-CN" altLang="zh-CN" dirty="0"/>
              <a:t>提供文件的</a:t>
            </a:r>
            <a:r>
              <a:rPr lang="zh-CN" altLang="zh-CN" dirty="0">
                <a:solidFill>
                  <a:srgbClr val="FF0000"/>
                </a:solidFill>
              </a:rPr>
              <a:t>存取方法和文件存储结构</a:t>
            </a:r>
            <a:endParaRPr lang="en-US" altLang="zh-CN" dirty="0">
              <a:solidFill>
                <a:srgbClr val="FF0000"/>
              </a:solidFill>
            </a:endParaRPr>
          </a:p>
          <a:p>
            <a:pPr eaLnBrk="1" hangingPunct="1"/>
            <a:r>
              <a:rPr lang="zh-CN" altLang="zh-CN" dirty="0"/>
              <a:t>实现文件</a:t>
            </a:r>
            <a:r>
              <a:rPr lang="zh-CN" altLang="zh-CN" dirty="0">
                <a:solidFill>
                  <a:srgbClr val="FF0000"/>
                </a:solidFill>
              </a:rPr>
              <a:t>共享、保护和保密</a:t>
            </a:r>
            <a:endParaRPr lang="en-US" altLang="zh-CN" dirty="0">
              <a:solidFill>
                <a:srgbClr val="FF0000"/>
              </a:solidFill>
            </a:endParaRPr>
          </a:p>
          <a:p>
            <a:pPr eaLnBrk="1" hangingPunct="1"/>
            <a:r>
              <a:rPr lang="zh-CN" altLang="zh-CN" dirty="0"/>
              <a:t>提供一组易用的</a:t>
            </a:r>
            <a:r>
              <a:rPr lang="zh-CN" altLang="zh-CN" dirty="0">
                <a:solidFill>
                  <a:srgbClr val="FF0000"/>
                </a:solidFill>
              </a:rPr>
              <a:t>文件操作和命令</a:t>
            </a:r>
            <a:endParaRPr lang="en-US" altLang="zh-CN" dirty="0">
              <a:solidFill>
                <a:srgbClr val="FF0000"/>
              </a:solidFill>
            </a:endParaRPr>
          </a:p>
          <a:p>
            <a:pPr eaLnBrk="1" hangingPunct="1"/>
            <a:r>
              <a:rPr lang="zh-CN" altLang="zh-CN" dirty="0"/>
              <a:t>提供与设备管理</a:t>
            </a:r>
            <a:r>
              <a:rPr lang="zh-CN" altLang="zh-CN" dirty="0">
                <a:solidFill>
                  <a:srgbClr val="FF0000"/>
                </a:solidFill>
              </a:rPr>
              <a:t>交互的统一接口</a:t>
            </a:r>
            <a:r>
              <a:rPr lang="zh-CN" altLang="zh-CN" dirty="0"/>
              <a:t> </a:t>
            </a:r>
            <a:endParaRPr kumimoji="1" lang="zh-CN" altLang="en-US" dirty="0">
              <a:latin typeface="华文新魏"/>
              <a:cs typeface="华文新魏"/>
            </a:endParaRPr>
          </a:p>
        </p:txBody>
      </p:sp>
    </p:spTree>
    <p:extLst>
      <p:ext uri="{BB962C8B-B14F-4D97-AF65-F5344CB8AC3E}">
        <p14:creationId xmlns:p14="http://schemas.microsoft.com/office/powerpoint/2010/main" val="16223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文件物理结构的构造方法</a:t>
            </a:r>
          </a:p>
        </p:txBody>
      </p:sp>
      <p:sp>
        <p:nvSpPr>
          <p:cNvPr id="3" name="内容占位符 2"/>
          <p:cNvSpPr>
            <a:spLocks noGrp="1"/>
          </p:cNvSpPr>
          <p:nvPr>
            <p:ph idx="1"/>
          </p:nvPr>
        </p:nvSpPr>
        <p:spPr>
          <a:xfrm>
            <a:off x="179512" y="1124744"/>
            <a:ext cx="8856984" cy="5303440"/>
          </a:xfrm>
        </p:spPr>
        <p:txBody>
          <a:bodyPr/>
          <a:lstStyle/>
          <a:p>
            <a:r>
              <a:rPr lang="zh-CN" altLang="zh-CN" dirty="0"/>
              <a:t>计算法</a:t>
            </a:r>
            <a:endParaRPr lang="en-US" altLang="zh-CN" dirty="0"/>
          </a:p>
          <a:p>
            <a:pPr lvl="1"/>
            <a:r>
              <a:rPr lang="zh-CN" altLang="zh-CN" dirty="0"/>
              <a:t>设计</a:t>
            </a:r>
            <a:r>
              <a:rPr lang="zh-CN" altLang="zh-CN" dirty="0">
                <a:solidFill>
                  <a:srgbClr val="0000FF"/>
                </a:solidFill>
              </a:rPr>
              <a:t>映射算法</a:t>
            </a:r>
            <a:r>
              <a:rPr lang="zh-CN" altLang="zh-CN" dirty="0"/>
              <a:t>，</a:t>
            </a:r>
            <a:r>
              <a:rPr lang="zh-CN" altLang="zh-CN" dirty="0">
                <a:solidFill>
                  <a:srgbClr val="FF0000"/>
                </a:solidFill>
              </a:rPr>
              <a:t>通过对记录键进行计算转换成对应的物理地址</a:t>
            </a:r>
            <a:r>
              <a:rPr lang="zh-CN" altLang="zh-CN" dirty="0"/>
              <a:t>，从而找到所需记录</a:t>
            </a:r>
            <a:endParaRPr lang="en-US" altLang="zh-CN" dirty="0"/>
          </a:p>
          <a:p>
            <a:pPr lvl="1"/>
            <a:r>
              <a:rPr lang="zh-CN" altLang="zh-CN" dirty="0"/>
              <a:t>直接寻址文件、计算寻址文件，顺序文件均属此类</a:t>
            </a:r>
            <a:endParaRPr lang="en-US" altLang="zh-CN" dirty="0"/>
          </a:p>
          <a:p>
            <a:pPr lvl="1"/>
            <a:r>
              <a:rPr lang="zh-CN" altLang="zh-CN" dirty="0"/>
              <a:t>存取效率高，不必增加存储空间存放附加控制信息，能够把</a:t>
            </a:r>
            <a:r>
              <a:rPr lang="zh-CN" altLang="zh-CN" dirty="0">
                <a:solidFill>
                  <a:srgbClr val="FF0000"/>
                </a:solidFill>
              </a:rPr>
              <a:t>分布范围较广的键均匀地映射到一个存储区域中</a:t>
            </a:r>
            <a:endParaRPr lang="en-US" altLang="zh-CN" dirty="0">
              <a:solidFill>
                <a:srgbClr val="FF0000"/>
              </a:solidFill>
            </a:endParaRPr>
          </a:p>
          <a:p>
            <a:r>
              <a:rPr lang="zh-CN" altLang="zh-CN" dirty="0"/>
              <a:t>指针法</a:t>
            </a:r>
            <a:endParaRPr lang="en-US" altLang="zh-CN" dirty="0"/>
          </a:p>
          <a:p>
            <a:pPr lvl="1"/>
            <a:r>
              <a:rPr lang="zh-CN" altLang="zh-CN" dirty="0"/>
              <a:t>设置专门指针，</a:t>
            </a:r>
            <a:r>
              <a:rPr lang="zh-CN" altLang="zh-CN" dirty="0">
                <a:solidFill>
                  <a:srgbClr val="FF0000"/>
                </a:solidFill>
              </a:rPr>
              <a:t>指明相应记录的物理地址或表达各记录之间的关联</a:t>
            </a:r>
            <a:endParaRPr lang="en-US" altLang="zh-CN" dirty="0">
              <a:solidFill>
                <a:srgbClr val="FF0000"/>
              </a:solidFill>
            </a:endParaRPr>
          </a:p>
          <a:p>
            <a:pPr lvl="1"/>
            <a:r>
              <a:rPr lang="zh-CN" altLang="zh-CN" dirty="0"/>
              <a:t>索引文件、索引顺序文件、连接文件等均属此类</a:t>
            </a:r>
            <a:endParaRPr lang="en-US" altLang="zh-CN" dirty="0"/>
          </a:p>
          <a:p>
            <a:pPr lvl="1"/>
            <a:r>
              <a:rPr lang="zh-CN" altLang="zh-CN" dirty="0"/>
              <a:t>可将</a:t>
            </a:r>
            <a:r>
              <a:rPr lang="zh-CN" altLang="zh-CN" dirty="0">
                <a:solidFill>
                  <a:srgbClr val="FF0000"/>
                </a:solidFill>
              </a:rPr>
              <a:t>文件信息的</a:t>
            </a:r>
            <a:r>
              <a:rPr lang="zh-CN" altLang="zh-CN" dirty="0">
                <a:solidFill>
                  <a:srgbClr val="0000FF"/>
                </a:solidFill>
              </a:rPr>
              <a:t>逻辑次序</a:t>
            </a:r>
            <a:r>
              <a:rPr lang="zh-CN" altLang="zh-CN" dirty="0">
                <a:solidFill>
                  <a:srgbClr val="FF0000"/>
                </a:solidFill>
              </a:rPr>
              <a:t>与在存储介质上的</a:t>
            </a:r>
            <a:r>
              <a:rPr lang="zh-CN" altLang="zh-CN" dirty="0">
                <a:solidFill>
                  <a:srgbClr val="0000FF"/>
                </a:solidFill>
              </a:rPr>
              <a:t>物理块排列次序</a:t>
            </a:r>
            <a:r>
              <a:rPr lang="zh-CN" altLang="zh-CN" dirty="0">
                <a:solidFill>
                  <a:srgbClr val="FF0000"/>
                </a:solidFill>
              </a:rPr>
              <a:t>完全分开</a:t>
            </a:r>
            <a:endParaRPr lang="en-US" altLang="zh-CN" dirty="0">
              <a:solidFill>
                <a:srgbClr val="FF0000"/>
              </a:solidFill>
            </a:endParaRPr>
          </a:p>
          <a:p>
            <a:pPr lvl="1"/>
            <a:r>
              <a:rPr lang="zh-CN" altLang="zh-CN" dirty="0"/>
              <a:t>便于随机存取</a:t>
            </a:r>
            <a:r>
              <a:rPr lang="zh-CN" altLang="en-US" dirty="0"/>
              <a:t>与</a:t>
            </a:r>
            <a:r>
              <a:rPr lang="zh-CN" altLang="zh-CN" dirty="0"/>
              <a:t>更新，能够加快存取速度，使用指针要占用较多存储空间</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40</a:t>
            </a:fld>
            <a:endParaRPr lang="en-US" altLang="zh-CN" dirty="0"/>
          </a:p>
        </p:txBody>
      </p:sp>
    </p:spTree>
    <p:extLst>
      <p:ext uri="{BB962C8B-B14F-4D97-AF65-F5344CB8AC3E}">
        <p14:creationId xmlns:p14="http://schemas.microsoft.com/office/powerpoint/2010/main" val="95073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顺序文件</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也称</a:t>
            </a:r>
            <a:r>
              <a:rPr lang="zh-CN" altLang="en-US" dirty="0">
                <a:solidFill>
                  <a:srgbClr val="0000FF"/>
                </a:solidFill>
                <a:latin typeface="华文新魏" charset="0"/>
                <a:ea typeface="华文新魏" charset="0"/>
                <a:cs typeface="华文新魏" charset="0"/>
              </a:rPr>
              <a:t>连续文件</a:t>
            </a:r>
            <a:endParaRPr lang="en-US" altLang="zh-CN" dirty="0">
              <a:solidFill>
                <a:srgbClr val="0000FF"/>
              </a:solidFill>
              <a:latin typeface="华文新魏" charset="0"/>
              <a:ea typeface="华文新魏" charset="0"/>
              <a:cs typeface="华文新魏" charset="0"/>
            </a:endParaRPr>
          </a:p>
          <a:p>
            <a:pPr lvl="1" algn="just" eaLnBrk="1" hangingPunct="1"/>
            <a:r>
              <a:rPr lang="zh-CN" altLang="zh-CN" dirty="0"/>
              <a:t>将文件中</a:t>
            </a:r>
            <a:r>
              <a:rPr lang="zh-CN" altLang="zh-CN" dirty="0">
                <a:solidFill>
                  <a:srgbClr val="FF0000"/>
                </a:solidFill>
              </a:rPr>
              <a:t>逻辑上连续的信息</a:t>
            </a:r>
            <a:r>
              <a:rPr lang="zh-CN" altLang="zh-CN" dirty="0"/>
              <a:t>存放到存储介质的</a:t>
            </a:r>
            <a:r>
              <a:rPr lang="zh-CN" altLang="zh-CN" dirty="0">
                <a:solidFill>
                  <a:srgbClr val="0000FF"/>
                </a:solidFill>
              </a:rPr>
              <a:t>相邻物理块</a:t>
            </a:r>
            <a:r>
              <a:rPr lang="zh-CN" altLang="zh-CN" dirty="0"/>
              <a:t>上形成顺序结构</a:t>
            </a:r>
            <a:r>
              <a:rPr lang="zh-CN" altLang="en-US" dirty="0"/>
              <a:t>，形成</a:t>
            </a:r>
            <a:r>
              <a:rPr lang="zh-CN" altLang="en-US" dirty="0">
                <a:latin typeface="华文新魏" charset="0"/>
                <a:ea typeface="华文新魏" charset="0"/>
                <a:cs typeface="华文新魏" charset="0"/>
              </a:rPr>
              <a:t>顺序文件</a:t>
            </a:r>
          </a:p>
          <a:p>
            <a:pPr lvl="1" algn="just" eaLnBrk="1" hangingPunct="1"/>
            <a:r>
              <a:rPr lang="zh-CN" altLang="en-US" dirty="0">
                <a:latin typeface="华文新魏" charset="0"/>
                <a:ea typeface="华文新魏" charset="0"/>
                <a:cs typeface="华文新魏" charset="0"/>
              </a:rPr>
              <a:t>逻辑记录顺序和物理记录顺序完全一致的文件</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FCB</a:t>
            </a:r>
            <a:r>
              <a:rPr lang="zh-CN" altLang="zh-CN" dirty="0">
                <a:latin typeface="华文新魏" charset="0"/>
                <a:ea typeface="华文新魏" charset="0"/>
                <a:cs typeface="华文新魏" charset="0"/>
              </a:rPr>
              <a:t>中所要保存的磁盘定位信息很简单，</a:t>
            </a:r>
            <a:r>
              <a:rPr lang="zh-CN" altLang="zh-CN" dirty="0">
                <a:solidFill>
                  <a:srgbClr val="FF0000"/>
                </a:solidFill>
                <a:latin typeface="华文新魏" charset="0"/>
                <a:ea typeface="华文新魏" charset="0"/>
                <a:cs typeface="华文新魏" charset="0"/>
              </a:rPr>
              <a:t>由</a:t>
            </a:r>
            <a:r>
              <a:rPr lang="zh-CN" altLang="zh-CN" dirty="0">
                <a:solidFill>
                  <a:srgbClr val="0000FF"/>
                </a:solidFill>
                <a:latin typeface="华文新魏" charset="0"/>
                <a:ea typeface="华文新魏" charset="0"/>
                <a:cs typeface="华文新魏" charset="0"/>
              </a:rPr>
              <a:t>第一个物理块地址</a:t>
            </a:r>
            <a:r>
              <a:rPr lang="zh-CN" altLang="zh-CN" dirty="0">
                <a:solidFill>
                  <a:srgbClr val="FF0000"/>
                </a:solidFill>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文件信息块的总块数</a:t>
            </a:r>
            <a:r>
              <a:rPr lang="zh-CN" altLang="zh-CN" dirty="0">
                <a:solidFill>
                  <a:srgbClr val="FF0000"/>
                </a:solidFill>
                <a:latin typeface="华文新魏" charset="0"/>
                <a:ea typeface="华文新魏" charset="0"/>
                <a:cs typeface="华文新魏" charset="0"/>
              </a:rPr>
              <a:t>组成 </a:t>
            </a:r>
            <a:endParaRPr lang="zh-CN" altLang="en-US" dirty="0">
              <a:solidFill>
                <a:srgbClr val="FF0000"/>
              </a:solidFill>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优点</a:t>
            </a:r>
            <a:endParaRPr lang="en-US" altLang="zh-CN" dirty="0">
              <a:latin typeface="华文新魏" charset="0"/>
              <a:ea typeface="华文新魏" charset="0"/>
              <a:cs typeface="华文新魏" charset="0"/>
            </a:endParaRPr>
          </a:p>
          <a:p>
            <a:pPr lvl="1" algn="just" eaLnBrk="1" hangingPunct="1"/>
            <a:r>
              <a:rPr lang="zh-CN" altLang="zh-CN" dirty="0"/>
              <a:t>顺序存取记录时速度快，批处理文件、系统文件用得很多</a:t>
            </a:r>
            <a:endParaRPr lang="en-US" altLang="zh-CN" dirty="0"/>
          </a:p>
          <a:p>
            <a:pPr algn="just" eaLnBrk="1" hangingPunct="1"/>
            <a:r>
              <a:rPr lang="zh-CN" altLang="en-US" dirty="0"/>
              <a:t>缺点</a:t>
            </a:r>
            <a:endParaRPr lang="en-US" altLang="zh-CN" dirty="0"/>
          </a:p>
          <a:p>
            <a:pPr lvl="1" algn="just" eaLnBrk="1" hangingPunct="1"/>
            <a:r>
              <a:rPr lang="zh-CN" altLang="zh-CN" dirty="0"/>
              <a:t>建立文件之前需要</a:t>
            </a:r>
            <a:r>
              <a:rPr lang="zh-CN" altLang="zh-CN" dirty="0">
                <a:solidFill>
                  <a:srgbClr val="FF0000"/>
                </a:solidFill>
              </a:rPr>
              <a:t>预先确定文件长度</a:t>
            </a:r>
            <a:r>
              <a:rPr lang="zh-CN" altLang="zh-CN" dirty="0"/>
              <a:t>，以便分配存储空间</a:t>
            </a:r>
            <a:endParaRPr lang="en-US" altLang="zh-CN" dirty="0"/>
          </a:p>
          <a:p>
            <a:pPr lvl="1" algn="just" eaLnBrk="1" hangingPunct="1"/>
            <a:r>
              <a:rPr lang="zh-CN" altLang="zh-CN" dirty="0"/>
              <a:t>修改、插入和添加文件记录有一定的难度</a:t>
            </a:r>
            <a:endParaRPr lang="en-US" altLang="zh-CN" dirty="0"/>
          </a:p>
          <a:p>
            <a:pPr lvl="1" algn="just" eaLnBrk="1" hangingPunct="1"/>
            <a:r>
              <a:rPr lang="zh-CN" altLang="zh-CN" dirty="0"/>
              <a:t>对于变长记录的处理很困难</a:t>
            </a:r>
            <a:endParaRPr lang="en-US" altLang="zh-CN" dirty="0"/>
          </a:p>
          <a:p>
            <a:pPr lvl="1" algn="just" eaLnBrk="1" hangingPunct="1"/>
            <a:r>
              <a:rPr lang="zh-CN" altLang="zh-CN" dirty="0"/>
              <a:t>对磁盘作连续分配，会</a:t>
            </a:r>
            <a:r>
              <a:rPr lang="zh-CN" altLang="zh-CN" dirty="0">
                <a:solidFill>
                  <a:srgbClr val="FF0000"/>
                </a:solidFill>
              </a:rPr>
              <a:t>造成空闲块</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40319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a:cs typeface="华文新魏"/>
              </a:rPr>
              <a:t>也</a:t>
            </a:r>
            <a:r>
              <a:rPr lang="zh-CN" altLang="zh-CN" dirty="0">
                <a:latin typeface="华文新魏"/>
                <a:cs typeface="华文新魏"/>
              </a:rPr>
              <a:t>称串联文件，使用</a:t>
            </a:r>
            <a:r>
              <a:rPr lang="zh-CN" altLang="zh-CN" dirty="0">
                <a:solidFill>
                  <a:srgbClr val="0000FF"/>
                </a:solidFill>
                <a:latin typeface="华文新魏"/>
                <a:cs typeface="华文新魏"/>
              </a:rPr>
              <a:t>连接字</a:t>
            </a:r>
            <a:r>
              <a:rPr lang="zh-CN" altLang="zh-CN" dirty="0">
                <a:latin typeface="华文新魏"/>
                <a:cs typeface="华文新魏"/>
              </a:rPr>
              <a:t>（又称指针</a:t>
            </a:r>
            <a:r>
              <a:rPr lang="zh-CN" altLang="en-US" dirty="0">
                <a:latin typeface="华文新魏"/>
                <a:cs typeface="华文新魏"/>
              </a:rPr>
              <a:t>）</a:t>
            </a:r>
            <a:r>
              <a:rPr lang="zh-CN" altLang="zh-CN" dirty="0">
                <a:latin typeface="华文新魏"/>
                <a:cs typeface="华文新魏"/>
              </a:rPr>
              <a:t>表示文件中各记录间的关系</a:t>
            </a:r>
            <a:endParaRPr lang="en-US" altLang="zh-CN" dirty="0">
              <a:latin typeface="华文新魏"/>
              <a:cs typeface="华文新魏"/>
            </a:endParaRPr>
          </a:p>
          <a:p>
            <a:pPr lvl="1" algn="just" eaLnBrk="1" hangingPunct="1"/>
            <a:r>
              <a:rPr lang="zh-CN" altLang="zh-CN" dirty="0"/>
              <a:t>文件信息存放在磁盘的若干物理块中</a:t>
            </a:r>
            <a:endParaRPr lang="en-US" altLang="zh-CN" dirty="0"/>
          </a:p>
          <a:p>
            <a:pPr lvl="2" algn="just" eaLnBrk="1" hangingPunct="1"/>
            <a:r>
              <a:rPr lang="zh-CN" altLang="zh-CN" dirty="0">
                <a:latin typeface="华文新魏"/>
                <a:ea typeface="华文新魏"/>
                <a:cs typeface="华文新魏"/>
              </a:rPr>
              <a:t>第一块文件信息的物理地址由</a:t>
            </a:r>
            <a:r>
              <a:rPr lang="en-US" altLang="zh-CN" dirty="0">
                <a:latin typeface="华文新魏"/>
                <a:ea typeface="华文新魏"/>
                <a:cs typeface="华文新魏"/>
              </a:rPr>
              <a:t>FCB</a:t>
            </a:r>
            <a:r>
              <a:rPr lang="zh-CN" altLang="zh-CN" dirty="0">
                <a:latin typeface="华文新魏"/>
                <a:ea typeface="华文新魏"/>
                <a:cs typeface="华文新魏"/>
              </a:rPr>
              <a:t>给出，而每块的连接字指出文件的下一个物理块位置</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通常，</a:t>
            </a:r>
            <a:r>
              <a:rPr lang="zh-CN" altLang="zh-CN" dirty="0">
                <a:solidFill>
                  <a:srgbClr val="FF0000"/>
                </a:solidFill>
                <a:latin typeface="华文新魏"/>
                <a:ea typeface="华文新魏"/>
                <a:cs typeface="华文新魏"/>
              </a:rPr>
              <a:t>当连接字的内容为</a:t>
            </a:r>
            <a:r>
              <a:rPr lang="en-US" altLang="zh-CN" dirty="0">
                <a:solidFill>
                  <a:srgbClr val="FF0000"/>
                </a:solidFill>
                <a:latin typeface="华文新魏"/>
                <a:ea typeface="华文新魏"/>
                <a:cs typeface="华文新魏"/>
              </a:rPr>
              <a:t>0</a:t>
            </a:r>
            <a:r>
              <a:rPr lang="zh-CN" altLang="zh-CN" dirty="0">
                <a:solidFill>
                  <a:srgbClr val="FF0000"/>
                </a:solidFill>
                <a:latin typeface="华文新魏"/>
                <a:ea typeface="华文新魏"/>
                <a:cs typeface="华文新魏"/>
              </a:rPr>
              <a:t>时，表示文件至本块结束</a:t>
            </a:r>
            <a:endParaRPr lang="en-US" altLang="zh-CN" dirty="0">
              <a:solidFill>
                <a:srgbClr val="FF0000"/>
              </a:solidFill>
              <a:latin typeface="华文新魏"/>
              <a:ea typeface="华文新魏"/>
              <a:cs typeface="华文新魏"/>
            </a:endParaRPr>
          </a:p>
          <a:p>
            <a:pPr lvl="1" algn="just" eaLnBrk="1" hangingPunct="1"/>
            <a:r>
              <a:rPr lang="zh-CN" altLang="zh-CN" dirty="0"/>
              <a:t>输入井、输出井等都使用此类文件</a:t>
            </a:r>
            <a:endParaRPr kumimoji="1" lang="zh-CN" altLang="en-US" dirty="0"/>
          </a:p>
        </p:txBody>
      </p:sp>
      <p:grpSp>
        <p:nvGrpSpPr>
          <p:cNvPr id="41987" name="Group 22"/>
          <p:cNvGrpSpPr>
            <a:grpSpLocks/>
          </p:cNvGrpSpPr>
          <p:nvPr/>
        </p:nvGrpSpPr>
        <p:grpSpPr bwMode="auto">
          <a:xfrm>
            <a:off x="1275928" y="4768552"/>
            <a:ext cx="6248400" cy="1324744"/>
            <a:chOff x="720" y="1296"/>
            <a:chExt cx="3936" cy="2016"/>
          </a:xfrm>
        </p:grpSpPr>
        <p:sp>
          <p:nvSpPr>
            <p:cNvPr id="41988" name="Text Box 20"/>
            <p:cNvSpPr txBox="1">
              <a:spLocks noChangeArrowheads="1"/>
            </p:cNvSpPr>
            <p:nvPr/>
          </p:nvSpPr>
          <p:spPr bwMode="auto">
            <a:xfrm>
              <a:off x="3379" y="2704"/>
              <a:ext cx="463" cy="576"/>
            </a:xfrm>
            <a:prstGeom prst="rect">
              <a:avLst/>
            </a:prstGeom>
            <a:solidFill>
              <a:srgbClr val="FFFFB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1989" name="Text Box 5"/>
            <p:cNvSpPr txBox="1">
              <a:spLocks noChangeArrowheads="1"/>
            </p:cNvSpPr>
            <p:nvPr/>
          </p:nvSpPr>
          <p:spPr bwMode="auto">
            <a:xfrm>
              <a:off x="720" y="1296"/>
              <a:ext cx="694" cy="576"/>
            </a:xfrm>
            <a:prstGeom prst="rect">
              <a:avLst/>
            </a:prstGeom>
            <a:solidFill>
              <a:srgbClr val="80FF00"/>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b="1" dirty="0">
                  <a:solidFill>
                    <a:srgbClr val="FF0000"/>
                  </a:solidFill>
                  <a:latin typeface="华文新魏" charset="0"/>
                  <a:ea typeface="华文新魏" charset="0"/>
                  <a:cs typeface="华文新魏" charset="0"/>
                </a:rPr>
                <a:t>FCB</a:t>
              </a:r>
            </a:p>
          </p:txBody>
        </p:sp>
        <p:sp>
          <p:nvSpPr>
            <p:cNvPr id="41990" name="Line 6"/>
            <p:cNvSpPr>
              <a:spLocks noChangeShapeType="1"/>
            </p:cNvSpPr>
            <p:nvPr/>
          </p:nvSpPr>
          <p:spPr bwMode="auto">
            <a:xfrm>
              <a:off x="1416" y="1584"/>
              <a:ext cx="34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1991" name="Text Box 7"/>
            <p:cNvSpPr txBox="1">
              <a:spLocks noChangeArrowheads="1"/>
            </p:cNvSpPr>
            <p:nvPr/>
          </p:nvSpPr>
          <p:spPr bwMode="auto">
            <a:xfrm>
              <a:off x="1763" y="1296"/>
              <a:ext cx="463" cy="1440"/>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1992" name="Text Box 8"/>
            <p:cNvSpPr txBox="1">
              <a:spLocks noChangeArrowheads="1"/>
            </p:cNvSpPr>
            <p:nvPr/>
          </p:nvSpPr>
          <p:spPr bwMode="auto">
            <a:xfrm>
              <a:off x="1763" y="2736"/>
              <a:ext cx="463" cy="576"/>
            </a:xfrm>
            <a:prstGeom prst="rect">
              <a:avLst/>
            </a:prstGeom>
            <a:solidFill>
              <a:srgbClr val="FFFFB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1993" name="Line 9"/>
            <p:cNvSpPr>
              <a:spLocks noChangeShapeType="1"/>
            </p:cNvSpPr>
            <p:nvPr/>
          </p:nvSpPr>
          <p:spPr bwMode="auto">
            <a:xfrm>
              <a:off x="199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41994" name="Line 10"/>
            <p:cNvSpPr>
              <a:spLocks noChangeShapeType="1"/>
            </p:cNvSpPr>
            <p:nvPr/>
          </p:nvSpPr>
          <p:spPr bwMode="auto">
            <a:xfrm flipV="1">
              <a:off x="234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1995" name="Text Box 11"/>
            <p:cNvSpPr txBox="1">
              <a:spLocks noChangeArrowheads="1"/>
            </p:cNvSpPr>
            <p:nvPr/>
          </p:nvSpPr>
          <p:spPr bwMode="auto">
            <a:xfrm>
              <a:off x="2573" y="1296"/>
              <a:ext cx="463" cy="1440"/>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1996" name="Text Box 12"/>
            <p:cNvSpPr txBox="1">
              <a:spLocks noChangeArrowheads="1"/>
            </p:cNvSpPr>
            <p:nvPr/>
          </p:nvSpPr>
          <p:spPr bwMode="auto">
            <a:xfrm>
              <a:off x="2573" y="2736"/>
              <a:ext cx="463" cy="576"/>
            </a:xfrm>
            <a:prstGeom prst="rect">
              <a:avLst/>
            </a:prstGeom>
            <a:solidFill>
              <a:srgbClr val="FFFFB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1997" name="Line 13"/>
            <p:cNvSpPr>
              <a:spLocks noChangeShapeType="1"/>
            </p:cNvSpPr>
            <p:nvPr/>
          </p:nvSpPr>
          <p:spPr bwMode="auto">
            <a:xfrm>
              <a:off x="280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41998" name="Line 14"/>
            <p:cNvSpPr>
              <a:spLocks noChangeShapeType="1"/>
            </p:cNvSpPr>
            <p:nvPr/>
          </p:nvSpPr>
          <p:spPr bwMode="auto">
            <a:xfrm flipV="1">
              <a:off x="315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1999" name="Text Box 15"/>
            <p:cNvSpPr txBox="1">
              <a:spLocks noChangeArrowheads="1"/>
            </p:cNvSpPr>
            <p:nvPr/>
          </p:nvSpPr>
          <p:spPr bwMode="auto">
            <a:xfrm>
              <a:off x="3383" y="1296"/>
              <a:ext cx="463" cy="1434"/>
            </a:xfrm>
            <a:prstGeom prst="rect">
              <a:avLst/>
            </a:prstGeom>
            <a:solidFill>
              <a:srgbClr val="CCFFCC"/>
            </a:solidFill>
            <a:ln w="9525">
              <a:solidFill>
                <a:schemeClr val="tx1"/>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0033CC"/>
                  </a:solidFill>
                  <a:ea typeface="华文新魏" charset="0"/>
                  <a:cs typeface="华文新魏" charset="0"/>
                </a:rPr>
                <a:t>……</a:t>
              </a:r>
              <a:endParaRPr kumimoji="0" lang="en-US" altLang="zh-CN" sz="2000">
                <a:solidFill>
                  <a:srgbClr val="0033CC"/>
                </a:solidFill>
                <a:latin typeface="华文新魏" charset="0"/>
                <a:ea typeface="华文新魏" charset="0"/>
                <a:cs typeface="华文新魏" charset="0"/>
              </a:endParaRPr>
            </a:p>
          </p:txBody>
        </p:sp>
        <p:sp>
          <p:nvSpPr>
            <p:cNvPr id="42000" name="Line 16"/>
            <p:cNvSpPr>
              <a:spLocks noChangeShapeType="1"/>
            </p:cNvSpPr>
            <p:nvPr/>
          </p:nvSpPr>
          <p:spPr bwMode="auto">
            <a:xfrm>
              <a:off x="3615" y="3024"/>
              <a:ext cx="347" cy="0"/>
            </a:xfrm>
            <a:prstGeom prst="line">
              <a:avLst/>
            </a:prstGeom>
            <a:noFill/>
            <a:ln w="9525">
              <a:solidFill>
                <a:srgbClr val="000000"/>
              </a:solidFill>
              <a:round/>
              <a:headEnd type="oval"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42001" name="Line 17"/>
            <p:cNvSpPr>
              <a:spLocks noChangeShapeType="1"/>
            </p:cNvSpPr>
            <p:nvPr/>
          </p:nvSpPr>
          <p:spPr bwMode="auto">
            <a:xfrm flipV="1">
              <a:off x="3962" y="1584"/>
              <a:ext cx="231" cy="14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42002" name="Text Box 18"/>
            <p:cNvSpPr txBox="1">
              <a:spLocks noChangeArrowheads="1"/>
            </p:cNvSpPr>
            <p:nvPr/>
          </p:nvSpPr>
          <p:spPr bwMode="auto">
            <a:xfrm>
              <a:off x="4193" y="1296"/>
              <a:ext cx="463" cy="1440"/>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000">
                <a:solidFill>
                  <a:srgbClr val="0033CC"/>
                </a:solidFill>
                <a:latin typeface="华文新魏" charset="0"/>
                <a:ea typeface="华文新魏" charset="0"/>
                <a:cs typeface="华文新魏" charset="0"/>
              </a:endParaRPr>
            </a:p>
          </p:txBody>
        </p:sp>
        <p:sp>
          <p:nvSpPr>
            <p:cNvPr id="42003" name="Text Box 19"/>
            <p:cNvSpPr txBox="1">
              <a:spLocks noChangeArrowheads="1"/>
            </p:cNvSpPr>
            <p:nvPr/>
          </p:nvSpPr>
          <p:spPr bwMode="auto">
            <a:xfrm>
              <a:off x="4193" y="2736"/>
              <a:ext cx="463" cy="513"/>
            </a:xfrm>
            <a:prstGeom prst="rect">
              <a:avLst/>
            </a:prstGeom>
            <a:solidFill>
              <a:srgbClr val="FFFFB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0</a:t>
              </a:r>
            </a:p>
          </p:txBody>
        </p:sp>
      </p:grpSp>
      <p:sp>
        <p:nvSpPr>
          <p:cNvPr id="2" name="标题 1"/>
          <p:cNvSpPr>
            <a:spLocks noGrp="1"/>
          </p:cNvSpPr>
          <p:nvPr>
            <p:ph type="title"/>
          </p:nvPr>
        </p:nvSpPr>
        <p:spPr/>
        <p:txBody>
          <a:bodyPr/>
          <a:lstStyle/>
          <a:p>
            <a:r>
              <a:rPr kumimoji="1" lang="zh-CN" altLang="en-US" dirty="0"/>
              <a:t>连接文件</a:t>
            </a:r>
          </a:p>
        </p:txBody>
      </p:sp>
      <p:sp>
        <p:nvSpPr>
          <p:cNvPr id="2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349475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47688" y="0"/>
            <a:ext cx="8596312" cy="747713"/>
          </a:xfrm>
        </p:spPr>
        <p:txBody>
          <a:bodyPr/>
          <a:lstStyle/>
          <a:p>
            <a:pPr eaLnBrk="1" hangingPunct="1"/>
            <a:r>
              <a:rPr lang="en-US" altLang="zh-CN">
                <a:latin typeface="华文新魏" charset="0"/>
                <a:ea typeface="华文新魏" charset="0"/>
                <a:cs typeface="华文新魏" charset="0"/>
              </a:rPr>
              <a:t> </a:t>
            </a:r>
          </a:p>
        </p:txBody>
      </p:sp>
      <p:sp>
        <p:nvSpPr>
          <p:cNvPr id="2" name="内容占位符 1"/>
          <p:cNvSpPr>
            <a:spLocks noGrp="1"/>
          </p:cNvSpPr>
          <p:nvPr>
            <p:ph idx="1"/>
          </p:nvPr>
        </p:nvSpPr>
        <p:spPr/>
        <p:txBody>
          <a:bodyPr/>
          <a:lstStyle/>
          <a:p>
            <a:pPr algn="just" eaLnBrk="1" hangingPunct="1"/>
            <a:r>
              <a:rPr lang="zh-CN" altLang="zh-CN" dirty="0"/>
              <a:t>使用指针可将文件的</a:t>
            </a:r>
            <a:r>
              <a:rPr lang="zh-CN" altLang="zh-CN" dirty="0">
                <a:solidFill>
                  <a:srgbClr val="FF0000"/>
                </a:solidFill>
              </a:rPr>
              <a:t>逻辑记录顺序与所在存储空间的物理块顺序独立开来</a:t>
            </a:r>
            <a:r>
              <a:rPr lang="zh-CN" altLang="zh-CN" dirty="0"/>
              <a:t>，即存放信息的物理块不必连续</a:t>
            </a:r>
            <a:endParaRPr lang="en-US" altLang="zh-CN" dirty="0"/>
          </a:p>
          <a:p>
            <a:pPr lvl="1" algn="just" eaLnBrk="1" hangingPunct="1"/>
            <a:r>
              <a:rPr lang="zh-CN" altLang="zh-CN" dirty="0"/>
              <a:t>借助于指针表达记录之间的逻辑关系</a:t>
            </a:r>
            <a:endParaRPr lang="en-US" altLang="zh-CN" dirty="0"/>
          </a:p>
          <a:p>
            <a:pPr algn="just" eaLnBrk="1" hangingPunct="1"/>
            <a:r>
              <a:rPr lang="zh-CN" altLang="zh-CN" dirty="0"/>
              <a:t>连接结构</a:t>
            </a:r>
            <a:r>
              <a:rPr lang="zh-CN" altLang="zh-CN" dirty="0">
                <a:solidFill>
                  <a:srgbClr val="FF0000"/>
                </a:solidFill>
              </a:rPr>
              <a:t>必须将</a:t>
            </a:r>
            <a:r>
              <a:rPr lang="zh-CN" altLang="zh-CN" dirty="0">
                <a:solidFill>
                  <a:srgbClr val="0432FF"/>
                </a:solidFill>
              </a:rPr>
              <a:t>连接字</a:t>
            </a:r>
            <a:r>
              <a:rPr lang="zh-CN" altLang="zh-CN" dirty="0">
                <a:solidFill>
                  <a:srgbClr val="FF0000"/>
                </a:solidFill>
              </a:rPr>
              <a:t>与</a:t>
            </a:r>
            <a:r>
              <a:rPr lang="zh-CN" altLang="zh-CN" dirty="0">
                <a:solidFill>
                  <a:srgbClr val="0432FF"/>
                </a:solidFill>
              </a:rPr>
              <a:t>数据信息</a:t>
            </a:r>
            <a:r>
              <a:rPr lang="zh-CN" altLang="zh-CN" dirty="0">
                <a:solidFill>
                  <a:srgbClr val="FF0000"/>
                </a:solidFill>
              </a:rPr>
              <a:t>混合存放</a:t>
            </a:r>
            <a:r>
              <a:rPr lang="zh-CN" altLang="zh-CN" dirty="0"/>
              <a:t>，这样会破坏数据块的完整性</a:t>
            </a:r>
            <a:endParaRPr lang="en-US" altLang="zh-CN" dirty="0"/>
          </a:p>
          <a:p>
            <a:pPr algn="just" eaLnBrk="1" hangingPunct="1"/>
            <a:r>
              <a:rPr lang="zh-CN" altLang="zh-CN" dirty="0">
                <a:solidFill>
                  <a:srgbClr val="FF0000"/>
                </a:solidFill>
              </a:rPr>
              <a:t>存取信息必须通过缓冲区</a:t>
            </a:r>
            <a:r>
              <a:rPr lang="zh-CN" altLang="zh-CN" dirty="0"/>
              <a:t>，待获得连接字后，才能找到下一个物理块的地址，</a:t>
            </a:r>
            <a:r>
              <a:rPr lang="zh-CN" altLang="zh-CN" dirty="0">
                <a:solidFill>
                  <a:srgbClr val="FF0000"/>
                </a:solidFill>
              </a:rPr>
              <a:t>仅适宜于顺序存取</a:t>
            </a:r>
            <a:endParaRPr lang="en-US" altLang="zh-CN" dirty="0">
              <a:solidFill>
                <a:srgbClr val="FF0000"/>
              </a:solidFill>
            </a:endParaRPr>
          </a:p>
          <a:p>
            <a:pPr algn="just" eaLnBrk="1" hangingPunct="1"/>
            <a:r>
              <a:rPr lang="zh-CN" altLang="zh-CN" dirty="0"/>
              <a:t>连接结构</a:t>
            </a:r>
            <a:r>
              <a:rPr lang="zh-CN" altLang="zh-CN" dirty="0">
                <a:solidFill>
                  <a:srgbClr val="FF0000"/>
                </a:solidFill>
              </a:rPr>
              <a:t>克服顺序结构不适宜于增、删、改的缺点</a:t>
            </a:r>
            <a:endParaRPr kumimoji="1" lang="zh-CN" altLang="en-US" dirty="0">
              <a:solidFill>
                <a:srgbClr val="FF0000"/>
              </a:solidFill>
            </a:endParaRPr>
          </a:p>
        </p:txBody>
      </p:sp>
      <p:sp>
        <p:nvSpPr>
          <p:cNvPr id="7" name="标题 1"/>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kumimoji="1" lang="zh-CN" altLang="en-US" dirty="0"/>
              <a:t>连接文件特点</a:t>
            </a: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191533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kumimoji="1" lang="zh-CN" altLang="en-US" dirty="0"/>
              <a:t>连接文件变种实现</a:t>
            </a:r>
          </a:p>
        </p:txBody>
      </p:sp>
      <p:sp>
        <p:nvSpPr>
          <p:cNvPr id="3" name="内容占位符 2"/>
          <p:cNvSpPr>
            <a:spLocks noGrp="1"/>
          </p:cNvSpPr>
          <p:nvPr>
            <p:ph idx="1"/>
          </p:nvPr>
        </p:nvSpPr>
        <p:spPr>
          <a:xfrm>
            <a:off x="0" y="1340768"/>
            <a:ext cx="9036496" cy="4968552"/>
          </a:xfrm>
        </p:spPr>
        <p:txBody>
          <a:bodyPr/>
          <a:lstStyle/>
          <a:p>
            <a:pPr eaLnBrk="1" hangingPunct="1"/>
            <a:r>
              <a:rPr lang="zh-CN" altLang="zh-CN" dirty="0">
                <a:latin typeface="华文新魏"/>
                <a:cs typeface="华文新魏"/>
              </a:rPr>
              <a:t>克服连接字与数据信息混合存放缺点，</a:t>
            </a:r>
            <a:r>
              <a:rPr lang="zh-CN" altLang="en-US" dirty="0">
                <a:latin typeface="华文新魏"/>
                <a:cs typeface="华文新魏"/>
              </a:rPr>
              <a:t>支持</a:t>
            </a:r>
            <a:r>
              <a:rPr lang="zh-CN" altLang="zh-CN" dirty="0">
                <a:latin typeface="华文新魏"/>
                <a:cs typeface="华文新魏"/>
              </a:rPr>
              <a:t>顺序存取 </a:t>
            </a:r>
            <a:endParaRPr lang="en-US" altLang="zh-CN" dirty="0">
              <a:latin typeface="华文新魏"/>
              <a:cs typeface="华文新魏"/>
            </a:endParaRPr>
          </a:p>
          <a:p>
            <a:pPr lvl="1" eaLnBrk="1" hangingPunct="1"/>
            <a:r>
              <a:rPr lang="zh-CN" altLang="zh-CN" dirty="0"/>
              <a:t>把连接指针从数据块中分离出来，单独建立一个</a:t>
            </a:r>
            <a:r>
              <a:rPr lang="zh-CN" altLang="zh-CN" dirty="0">
                <a:solidFill>
                  <a:srgbClr val="0000FF"/>
                </a:solidFill>
              </a:rPr>
              <a:t>指针数组</a:t>
            </a:r>
            <a:r>
              <a:rPr lang="en-US" altLang="zh-CN" dirty="0"/>
              <a:t> </a:t>
            </a:r>
            <a:r>
              <a:rPr lang="en-US" altLang="zh-CN" dirty="0">
                <a:solidFill>
                  <a:srgbClr val="008000"/>
                </a:solidFill>
              </a:rPr>
              <a:t>PTRS[n]</a:t>
            </a:r>
          </a:p>
          <a:p>
            <a:pPr lvl="2" eaLnBrk="1" hangingPunct="1"/>
            <a:r>
              <a:rPr lang="en-US" altLang="zh-CN" dirty="0">
                <a:solidFill>
                  <a:srgbClr val="008000"/>
                </a:solidFill>
                <a:latin typeface="华文新魏"/>
                <a:ea typeface="华文新魏"/>
                <a:cs typeface="华文新魏"/>
              </a:rPr>
              <a:t>n</a:t>
            </a:r>
            <a:r>
              <a:rPr lang="zh-CN" altLang="zh-CN" dirty="0">
                <a:latin typeface="华文新魏"/>
                <a:ea typeface="华文新魏"/>
                <a:cs typeface="华文新魏"/>
              </a:rPr>
              <a:t>是组成</a:t>
            </a:r>
            <a:r>
              <a:rPr lang="zh-CN" altLang="zh-CN" dirty="0">
                <a:solidFill>
                  <a:srgbClr val="0000FF"/>
                </a:solidFill>
                <a:latin typeface="华文新魏"/>
                <a:ea typeface="华文新魏"/>
                <a:cs typeface="华文新魏"/>
              </a:rPr>
              <a:t>连接文件物理块</a:t>
            </a:r>
            <a:r>
              <a:rPr lang="zh-CN" altLang="zh-CN" dirty="0">
                <a:solidFill>
                  <a:srgbClr val="FF0000"/>
                </a:solidFill>
                <a:latin typeface="华文新魏"/>
                <a:ea typeface="华文新魏"/>
                <a:cs typeface="华文新魏"/>
              </a:rPr>
              <a:t>及</a:t>
            </a:r>
            <a:r>
              <a:rPr lang="zh-CN" altLang="zh-CN" dirty="0">
                <a:solidFill>
                  <a:srgbClr val="0000FF"/>
                </a:solidFill>
                <a:latin typeface="华文新魏"/>
                <a:ea typeface="华文新魏"/>
                <a:cs typeface="华文新魏"/>
              </a:rPr>
              <a:t>指针数组占用物理块</a:t>
            </a:r>
            <a:r>
              <a:rPr lang="zh-CN" altLang="zh-CN" dirty="0">
                <a:solidFill>
                  <a:srgbClr val="FF0000"/>
                </a:solidFill>
                <a:latin typeface="华文新魏"/>
                <a:ea typeface="华文新魏"/>
                <a:cs typeface="华文新魏"/>
              </a:rPr>
              <a:t>的总物理块数</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每个</a:t>
            </a:r>
            <a:r>
              <a:rPr lang="en-US" altLang="zh-CN" dirty="0">
                <a:latin typeface="华文新魏"/>
                <a:ea typeface="华文新魏"/>
                <a:cs typeface="华文新魏"/>
              </a:rPr>
              <a:t>PTRS[</a:t>
            </a:r>
            <a:r>
              <a:rPr lang="en-US" altLang="zh-CN" dirty="0" err="1">
                <a:latin typeface="华文新魏"/>
                <a:ea typeface="华文新魏"/>
                <a:cs typeface="华文新魏"/>
              </a:rPr>
              <a:t>i</a:t>
            </a:r>
            <a:r>
              <a:rPr lang="en-US" altLang="zh-CN" dirty="0">
                <a:latin typeface="华文新魏"/>
                <a:ea typeface="华文新魏"/>
                <a:cs typeface="华文新魏"/>
              </a:rPr>
              <a:t>]</a:t>
            </a:r>
            <a:r>
              <a:rPr lang="zh-CN" altLang="zh-CN" dirty="0">
                <a:latin typeface="华文新魏"/>
                <a:ea typeface="华文新魏"/>
                <a:cs typeface="华文新魏"/>
              </a:rPr>
              <a:t>对应于一个磁盘块</a:t>
            </a:r>
            <a:r>
              <a:rPr lang="en-US" altLang="zh-CN" dirty="0" err="1">
                <a:solidFill>
                  <a:srgbClr val="008000"/>
                </a:solidFill>
                <a:latin typeface="华文新魏"/>
                <a:ea typeface="华文新魏"/>
                <a:cs typeface="华文新魏"/>
              </a:rPr>
              <a:t>i</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如果块</a:t>
            </a:r>
            <a:r>
              <a:rPr lang="en-US" altLang="zh-CN" dirty="0">
                <a:solidFill>
                  <a:srgbClr val="008000"/>
                </a:solidFill>
                <a:latin typeface="华文新魏"/>
                <a:ea typeface="华文新魏"/>
                <a:cs typeface="华文新魏"/>
              </a:rPr>
              <a:t>j</a:t>
            </a:r>
            <a:r>
              <a:rPr lang="zh-CN" altLang="zh-CN" dirty="0">
                <a:solidFill>
                  <a:srgbClr val="FF0000"/>
                </a:solidFill>
                <a:latin typeface="华文新魏"/>
                <a:ea typeface="华文新魏"/>
                <a:cs typeface="华文新魏"/>
              </a:rPr>
              <a:t>在文件中跟随在块</a:t>
            </a:r>
            <a:r>
              <a:rPr lang="en-US" altLang="zh-CN" dirty="0" err="1">
                <a:solidFill>
                  <a:srgbClr val="008000"/>
                </a:solidFill>
                <a:latin typeface="华文新魏"/>
                <a:ea typeface="华文新魏"/>
                <a:cs typeface="华文新魏"/>
              </a:rPr>
              <a:t>i</a:t>
            </a:r>
            <a:r>
              <a:rPr lang="zh-CN" altLang="zh-CN" dirty="0">
                <a:solidFill>
                  <a:srgbClr val="FF0000"/>
                </a:solidFill>
                <a:latin typeface="华文新魏"/>
                <a:ea typeface="华文新魏"/>
                <a:cs typeface="华文新魏"/>
              </a:rPr>
              <a:t>之后</a:t>
            </a:r>
            <a:r>
              <a:rPr lang="zh-CN" altLang="zh-CN" dirty="0">
                <a:latin typeface="华文新魏"/>
                <a:ea typeface="华文新魏"/>
                <a:cs typeface="华文新魏"/>
              </a:rPr>
              <a:t>，那么，元素</a:t>
            </a:r>
            <a:r>
              <a:rPr lang="en-US" altLang="zh-CN" dirty="0">
                <a:solidFill>
                  <a:srgbClr val="008000"/>
                </a:solidFill>
                <a:latin typeface="华文新魏"/>
                <a:ea typeface="华文新魏"/>
                <a:cs typeface="华文新魏"/>
              </a:rPr>
              <a:t>PTRS[</a:t>
            </a:r>
            <a:r>
              <a:rPr lang="en-US" altLang="zh-CN" dirty="0" err="1">
                <a:solidFill>
                  <a:srgbClr val="008000"/>
                </a:solidFill>
                <a:latin typeface="华文新魏"/>
                <a:ea typeface="华文新魏"/>
                <a:cs typeface="华文新魏"/>
              </a:rPr>
              <a:t>i</a:t>
            </a:r>
            <a:r>
              <a:rPr lang="en-US" altLang="zh-CN" dirty="0">
                <a:solidFill>
                  <a:srgbClr val="008000"/>
                </a:solidFill>
                <a:latin typeface="华文新魏"/>
                <a:ea typeface="华文新魏"/>
                <a:cs typeface="华文新魏"/>
              </a:rPr>
              <a:t>]</a:t>
            </a:r>
            <a:r>
              <a:rPr lang="zh-CN" altLang="zh-CN"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j</a:t>
            </a:r>
            <a:r>
              <a:rPr lang="zh-CN" altLang="zh-CN" dirty="0">
                <a:latin typeface="华文新魏"/>
                <a:ea typeface="华文新魏"/>
                <a:cs typeface="华文新魏"/>
              </a:rPr>
              <a:t>（即元素</a:t>
            </a:r>
            <a:r>
              <a:rPr lang="en-US" altLang="zh-CN" dirty="0">
                <a:solidFill>
                  <a:srgbClr val="008000"/>
                </a:solidFill>
                <a:latin typeface="华文新魏"/>
                <a:ea typeface="华文新魏"/>
                <a:cs typeface="华文新魏"/>
              </a:rPr>
              <a:t>PTRS[</a:t>
            </a:r>
            <a:r>
              <a:rPr lang="en-US" altLang="zh-CN" dirty="0" err="1">
                <a:solidFill>
                  <a:srgbClr val="008000"/>
                </a:solidFill>
                <a:latin typeface="华文新魏"/>
                <a:ea typeface="华文新魏"/>
                <a:cs typeface="华文新魏"/>
              </a:rPr>
              <a:t>i</a:t>
            </a:r>
            <a:r>
              <a:rPr lang="en-US" altLang="zh-CN" dirty="0">
                <a:solidFill>
                  <a:srgbClr val="008000"/>
                </a:solidFill>
                <a:latin typeface="华文新魏"/>
                <a:ea typeface="华文新魏"/>
                <a:cs typeface="华文新魏"/>
              </a:rPr>
              <a:t>]</a:t>
            </a:r>
            <a:r>
              <a:rPr lang="zh-CN" altLang="zh-CN" dirty="0">
                <a:latin typeface="华文新魏"/>
                <a:ea typeface="华文新魏"/>
                <a:cs typeface="华文新魏"/>
              </a:rPr>
              <a:t>的值为</a:t>
            </a:r>
            <a:r>
              <a:rPr lang="en-US" altLang="zh-CN" dirty="0">
                <a:solidFill>
                  <a:srgbClr val="008000"/>
                </a:solidFill>
                <a:latin typeface="华文新魏"/>
                <a:ea typeface="华文新魏"/>
                <a:cs typeface="华文新魏"/>
              </a:rPr>
              <a:t>j</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eaLnBrk="1" hangingPunct="1"/>
            <a:r>
              <a:rPr lang="zh-CN" altLang="zh-CN" dirty="0"/>
              <a:t>指针数组保存在磁盘的专门区域中</a:t>
            </a:r>
            <a:r>
              <a:rPr lang="zh-CN" altLang="en-US" dirty="0"/>
              <a:t>，</a:t>
            </a:r>
            <a:r>
              <a:rPr lang="zh-CN" altLang="zh-CN" dirty="0"/>
              <a:t>如</a:t>
            </a:r>
            <a:r>
              <a:rPr lang="en-US" altLang="zh-CN" dirty="0"/>
              <a:t>0</a:t>
            </a:r>
            <a:r>
              <a:rPr lang="zh-CN" altLang="zh-CN" dirty="0"/>
              <a:t>磁道的前</a:t>
            </a:r>
            <a:r>
              <a:rPr lang="en-US" altLang="zh-CN" dirty="0">
                <a:solidFill>
                  <a:srgbClr val="7030A0"/>
                </a:solidFill>
              </a:rPr>
              <a:t>k</a:t>
            </a:r>
            <a:r>
              <a:rPr lang="zh-CN" altLang="zh-CN" dirty="0"/>
              <a:t>个块</a:t>
            </a:r>
            <a:endParaRPr lang="en-US" altLang="zh-CN" dirty="0"/>
          </a:p>
          <a:p>
            <a:pPr lvl="2" eaLnBrk="1" hangingPunct="1"/>
            <a:r>
              <a:rPr lang="en-US" altLang="zh-CN" dirty="0">
                <a:solidFill>
                  <a:srgbClr val="008000"/>
                </a:solidFill>
                <a:latin typeface="华文新魏"/>
                <a:ea typeface="华文新魏"/>
                <a:cs typeface="华文新魏"/>
              </a:rPr>
              <a:t>k</a:t>
            </a:r>
            <a:r>
              <a:rPr lang="zh-CN" altLang="zh-CN" dirty="0">
                <a:solidFill>
                  <a:srgbClr val="FF0000"/>
                </a:solidFill>
                <a:latin typeface="华文新魏"/>
                <a:ea typeface="华文新魏"/>
                <a:cs typeface="华文新魏"/>
              </a:rPr>
              <a:t>的大小依赖于磁盘块总数</a:t>
            </a:r>
            <a:r>
              <a:rPr lang="en-US" altLang="zh-CN" dirty="0">
                <a:solidFill>
                  <a:srgbClr val="008000"/>
                </a:solidFill>
                <a:latin typeface="华文新魏"/>
                <a:ea typeface="华文新魏"/>
                <a:cs typeface="华文新魏"/>
              </a:rPr>
              <a:t>n</a:t>
            </a:r>
            <a:r>
              <a:rPr lang="zh-CN" altLang="en-US" dirty="0">
                <a:solidFill>
                  <a:srgbClr val="FF0000"/>
                </a:solidFill>
                <a:latin typeface="华文新魏"/>
                <a:ea typeface="华文新魏"/>
                <a:cs typeface="华文新魏"/>
              </a:rPr>
              <a:t>及</a:t>
            </a:r>
            <a:r>
              <a:rPr lang="en-US" altLang="zh-CN" dirty="0">
                <a:solidFill>
                  <a:srgbClr val="008000"/>
                </a:solidFill>
                <a:latin typeface="华文新魏"/>
                <a:ea typeface="华文新魏"/>
                <a:cs typeface="华文新魏"/>
              </a:rPr>
              <a:t>PTRS[</a:t>
            </a:r>
            <a:r>
              <a:rPr lang="en-US" altLang="zh-CN" dirty="0" err="1">
                <a:solidFill>
                  <a:srgbClr val="008000"/>
                </a:solidFill>
                <a:latin typeface="华文新魏"/>
                <a:ea typeface="华文新魏"/>
                <a:cs typeface="华文新魏"/>
              </a:rPr>
              <a:t>i</a:t>
            </a:r>
            <a:r>
              <a:rPr lang="en-US" altLang="zh-CN" dirty="0">
                <a:solidFill>
                  <a:srgbClr val="008000"/>
                </a:solidFill>
                <a:latin typeface="华文新魏"/>
                <a:ea typeface="华文新魏"/>
                <a:cs typeface="华文新魏"/>
              </a:rPr>
              <a:t>]</a:t>
            </a:r>
            <a:r>
              <a:rPr lang="zh-CN" altLang="zh-CN" dirty="0">
                <a:solidFill>
                  <a:srgbClr val="FF0000"/>
                </a:solidFill>
                <a:latin typeface="华文新魏"/>
                <a:ea typeface="华文新魏"/>
                <a:cs typeface="华文新魏"/>
              </a:rPr>
              <a:t>的大小</a:t>
            </a:r>
            <a:endParaRPr lang="en-US" altLang="zh-CN" dirty="0">
              <a:solidFill>
                <a:srgbClr val="FF0000"/>
              </a:solidFill>
              <a:latin typeface="华文新魏"/>
              <a:ea typeface="华文新魏"/>
              <a:cs typeface="华文新魏"/>
            </a:endParaRPr>
          </a:p>
          <a:p>
            <a:pPr eaLnBrk="1" hangingPunct="1"/>
            <a:r>
              <a:rPr lang="zh-CN" altLang="en-US" dirty="0">
                <a:latin typeface="华文新魏"/>
                <a:cs typeface="华文新魏"/>
              </a:rPr>
              <a:t>举例</a:t>
            </a:r>
            <a:endParaRPr lang="en-US" altLang="zh-CN" dirty="0">
              <a:latin typeface="华文新魏"/>
              <a:cs typeface="华文新魏"/>
            </a:endParaRPr>
          </a:p>
          <a:p>
            <a:pPr lvl="1" eaLnBrk="1" hangingPunct="1"/>
            <a:r>
              <a:rPr lang="zh-CN" altLang="zh-CN" dirty="0"/>
              <a:t>假定用</a:t>
            </a:r>
            <a:r>
              <a:rPr lang="en-US" altLang="zh-CN" dirty="0">
                <a:solidFill>
                  <a:srgbClr val="008000"/>
                </a:solidFill>
              </a:rPr>
              <a:t>4B</a:t>
            </a:r>
            <a:r>
              <a:rPr lang="zh-CN" altLang="zh-CN" dirty="0"/>
              <a:t>记录磁盘块号，若块大小是</a:t>
            </a:r>
            <a:r>
              <a:rPr lang="en-US" altLang="zh-CN" dirty="0">
                <a:solidFill>
                  <a:srgbClr val="008000"/>
                </a:solidFill>
              </a:rPr>
              <a:t>1 KB</a:t>
            </a:r>
            <a:r>
              <a:rPr lang="zh-CN" altLang="zh-CN" dirty="0"/>
              <a:t>，那么</a:t>
            </a:r>
            <a:endParaRPr lang="en-US" altLang="zh-CN" dirty="0"/>
          </a:p>
          <a:p>
            <a:pPr lvl="1" eaLnBrk="1" hangingPunct="1"/>
            <a:r>
              <a:rPr lang="zh-CN" altLang="zh-CN" dirty="0"/>
              <a:t>每个指针数组块中可放</a:t>
            </a:r>
            <a:r>
              <a:rPr lang="en-US" altLang="zh-CN" dirty="0">
                <a:solidFill>
                  <a:srgbClr val="008000"/>
                </a:solidFill>
              </a:rPr>
              <a:t>1024/4</a:t>
            </a:r>
            <a:r>
              <a:rPr lang="zh-CN" altLang="zh-CN" dirty="0">
                <a:solidFill>
                  <a:srgbClr val="008000"/>
                </a:solidFill>
              </a:rPr>
              <a:t>＝</a:t>
            </a:r>
            <a:r>
              <a:rPr lang="en-US" altLang="zh-CN" dirty="0">
                <a:solidFill>
                  <a:srgbClr val="008000"/>
                </a:solidFill>
              </a:rPr>
              <a:t>256</a:t>
            </a:r>
            <a:r>
              <a:rPr lang="zh-CN" altLang="zh-CN" dirty="0"/>
              <a:t>个磁盘块号</a:t>
            </a:r>
            <a:endParaRPr lang="en-US" altLang="zh-CN" dirty="0"/>
          </a:p>
          <a:p>
            <a:pPr lvl="1" eaLnBrk="1" hangingPunct="1"/>
            <a:r>
              <a:rPr lang="zh-CN" altLang="zh-CN" dirty="0"/>
              <a:t>当</a:t>
            </a:r>
            <a:r>
              <a:rPr lang="en-US" altLang="zh-CN" dirty="0">
                <a:solidFill>
                  <a:srgbClr val="7030A0"/>
                </a:solidFill>
              </a:rPr>
              <a:t>k</a:t>
            </a:r>
            <a:r>
              <a:rPr lang="zh-CN" altLang="zh-CN" dirty="0">
                <a:solidFill>
                  <a:srgbClr val="7030A0"/>
                </a:solidFill>
              </a:rPr>
              <a:t>＝</a:t>
            </a:r>
            <a:r>
              <a:rPr lang="en-US" altLang="zh-CN" dirty="0">
                <a:solidFill>
                  <a:srgbClr val="7030A0"/>
                </a:solidFill>
              </a:rPr>
              <a:t>100</a:t>
            </a:r>
            <a:r>
              <a:rPr lang="zh-CN" altLang="zh-CN" dirty="0"/>
              <a:t>时，</a:t>
            </a:r>
            <a:r>
              <a:rPr lang="en-US" altLang="zh-CN" dirty="0">
                <a:solidFill>
                  <a:srgbClr val="008000"/>
                </a:solidFill>
              </a:rPr>
              <a:t>PTRS[n]</a:t>
            </a:r>
            <a:r>
              <a:rPr lang="zh-CN" altLang="zh-CN" dirty="0"/>
              <a:t>可记录</a:t>
            </a:r>
            <a:r>
              <a:rPr lang="en-US" altLang="zh-CN" dirty="0">
                <a:solidFill>
                  <a:srgbClr val="008000"/>
                </a:solidFill>
              </a:rPr>
              <a:t>256×100</a:t>
            </a:r>
            <a:r>
              <a:rPr lang="zh-CN" altLang="zh-CN" dirty="0">
                <a:solidFill>
                  <a:srgbClr val="008000"/>
                </a:solidFill>
              </a:rPr>
              <a:t>＝</a:t>
            </a:r>
            <a:r>
              <a:rPr lang="en-US" altLang="zh-CN" dirty="0">
                <a:solidFill>
                  <a:srgbClr val="008000"/>
                </a:solidFill>
              </a:rPr>
              <a:t>25600</a:t>
            </a:r>
            <a:r>
              <a:rPr lang="zh-CN" altLang="zh-CN" dirty="0"/>
              <a:t>个磁盘块号</a:t>
            </a:r>
            <a:endParaRPr lang="en-US" altLang="zh-CN" dirty="0"/>
          </a:p>
          <a:p>
            <a:pPr lvl="2" eaLnBrk="1" hangingPunct="1"/>
            <a:r>
              <a:rPr lang="zh-CN" altLang="zh-CN" dirty="0">
                <a:latin typeface="华文新魏"/>
                <a:ea typeface="华文新魏"/>
                <a:cs typeface="华文新魏"/>
              </a:rPr>
              <a:t>此时，</a:t>
            </a:r>
            <a:r>
              <a:rPr lang="en-US" altLang="zh-CN" dirty="0">
                <a:solidFill>
                  <a:srgbClr val="008000"/>
                </a:solidFill>
                <a:latin typeface="华文新魏"/>
                <a:ea typeface="华文新魏"/>
                <a:cs typeface="华文新魏"/>
              </a:rPr>
              <a:t>n</a:t>
            </a:r>
            <a:r>
              <a:rPr lang="zh-CN" altLang="zh-CN" dirty="0">
                <a:latin typeface="华文新魏"/>
                <a:ea typeface="华文新魏"/>
                <a:cs typeface="华文新魏"/>
              </a:rPr>
              <a:t>至少为</a:t>
            </a:r>
            <a:r>
              <a:rPr lang="en-US" altLang="zh-CN" dirty="0">
                <a:solidFill>
                  <a:srgbClr val="008000"/>
                </a:solidFill>
                <a:latin typeface="华文新魏"/>
                <a:ea typeface="华文新魏"/>
                <a:cs typeface="华文新魏"/>
              </a:rPr>
              <a:t>25600</a:t>
            </a:r>
            <a:r>
              <a:rPr lang="zh-CN" altLang="zh-CN" dirty="0">
                <a:solidFill>
                  <a:srgbClr val="008000"/>
                </a:solidFill>
                <a:latin typeface="华文新魏"/>
                <a:ea typeface="华文新魏"/>
                <a:cs typeface="华文新魏"/>
              </a:rPr>
              <a:t>＋</a:t>
            </a:r>
            <a:r>
              <a:rPr lang="en-US" altLang="zh-CN" dirty="0">
                <a:solidFill>
                  <a:srgbClr val="7030A0"/>
                </a:solidFill>
                <a:latin typeface="华文新魏"/>
                <a:ea typeface="华文新魏"/>
                <a:cs typeface="华文新魏"/>
              </a:rPr>
              <a:t>100</a:t>
            </a:r>
            <a:r>
              <a:rPr lang="zh-CN" altLang="zh-CN" dirty="0">
                <a:latin typeface="华文新魏"/>
                <a:ea typeface="华文新魏"/>
                <a:cs typeface="华文新魏"/>
              </a:rPr>
              <a:t>（其中</a:t>
            </a:r>
            <a:r>
              <a:rPr lang="en-US" altLang="zh-CN" dirty="0">
                <a:latin typeface="华文新魏"/>
                <a:ea typeface="华文新魏"/>
                <a:cs typeface="华文新魏"/>
              </a:rPr>
              <a:t>100</a:t>
            </a:r>
            <a:r>
              <a:rPr lang="zh-CN" altLang="zh-CN" dirty="0">
                <a:latin typeface="华文新魏"/>
                <a:ea typeface="华文新魏"/>
                <a:cs typeface="华文新魏"/>
              </a:rPr>
              <a:t>为指针数组</a:t>
            </a:r>
            <a:r>
              <a:rPr lang="en-US" altLang="zh-CN" dirty="0">
                <a:latin typeface="华文新魏"/>
                <a:ea typeface="华文新魏"/>
                <a:cs typeface="华文新魏"/>
              </a:rPr>
              <a:t>PTRS</a:t>
            </a:r>
            <a:r>
              <a:rPr lang="zh-CN" altLang="zh-CN" dirty="0">
                <a:latin typeface="华文新魏"/>
                <a:ea typeface="华文新魏"/>
                <a:cs typeface="华文新魏"/>
              </a:rPr>
              <a:t>占用的物理块数）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Tree>
    <p:extLst>
      <p:ext uri="{BB962C8B-B14F-4D97-AF65-F5344CB8AC3E}">
        <p14:creationId xmlns:p14="http://schemas.microsoft.com/office/powerpoint/2010/main" val="220831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zh-CN" dirty="0">
                <a:latin typeface="华文新魏"/>
                <a:cs typeface="华文新魏"/>
              </a:rPr>
              <a:t>有一个连接文件共占用</a:t>
            </a:r>
            <a:r>
              <a:rPr lang="en-US" altLang="zh-CN" dirty="0">
                <a:solidFill>
                  <a:srgbClr val="008000"/>
                </a:solidFill>
                <a:latin typeface="华文新魏"/>
                <a:cs typeface="华文新魏"/>
              </a:rPr>
              <a:t>4</a:t>
            </a:r>
            <a:r>
              <a:rPr lang="zh-CN" altLang="zh-CN" dirty="0">
                <a:latin typeface="华文新魏"/>
                <a:cs typeface="华文新魏"/>
              </a:rPr>
              <a:t>个磁盘块，其</a:t>
            </a:r>
            <a:r>
              <a:rPr lang="en-US" altLang="zh-CN" dirty="0">
                <a:solidFill>
                  <a:srgbClr val="FF0000"/>
                </a:solidFill>
                <a:latin typeface="华文新魏"/>
                <a:cs typeface="华文新魏"/>
              </a:rPr>
              <a:t>FCB</a:t>
            </a:r>
            <a:r>
              <a:rPr lang="zh-CN" altLang="zh-CN" dirty="0">
                <a:solidFill>
                  <a:srgbClr val="FF0000"/>
                </a:solidFill>
                <a:latin typeface="华文新魏"/>
                <a:cs typeface="华文新魏"/>
              </a:rPr>
              <a:t>指出首块地址</a:t>
            </a:r>
            <a:endParaRPr lang="en-US" altLang="zh-CN" dirty="0">
              <a:solidFill>
                <a:srgbClr val="FF0000"/>
              </a:solidFill>
              <a:latin typeface="华文新魏"/>
              <a:cs typeface="华文新魏"/>
            </a:endParaRPr>
          </a:p>
          <a:p>
            <a:pPr lvl="1"/>
            <a:r>
              <a:rPr lang="zh-CN" altLang="zh-CN" dirty="0"/>
              <a:t>从首块</a:t>
            </a:r>
            <a:r>
              <a:rPr lang="en-US" altLang="zh-CN" dirty="0">
                <a:solidFill>
                  <a:srgbClr val="008000"/>
                </a:solidFill>
              </a:rPr>
              <a:t>6</a:t>
            </a:r>
            <a:r>
              <a:rPr lang="zh-CN" altLang="zh-CN" dirty="0"/>
              <a:t>开始，依次为块</a:t>
            </a:r>
            <a:r>
              <a:rPr lang="en-US" altLang="zh-CN" dirty="0">
                <a:solidFill>
                  <a:srgbClr val="008000"/>
                </a:solidFill>
              </a:rPr>
              <a:t>18</a:t>
            </a:r>
            <a:r>
              <a:rPr lang="zh-CN" altLang="zh-CN" dirty="0"/>
              <a:t>、块</a:t>
            </a:r>
            <a:r>
              <a:rPr lang="en-US" altLang="zh-CN" dirty="0">
                <a:solidFill>
                  <a:srgbClr val="008000"/>
                </a:solidFill>
              </a:rPr>
              <a:t>11</a:t>
            </a:r>
            <a:r>
              <a:rPr lang="zh-CN" altLang="zh-CN" dirty="0"/>
              <a:t>和块</a:t>
            </a:r>
            <a:r>
              <a:rPr lang="en-US" altLang="zh-CN" dirty="0">
                <a:solidFill>
                  <a:srgbClr val="008000"/>
                </a:solidFill>
              </a:rPr>
              <a:t>13</a:t>
            </a:r>
          </a:p>
          <a:p>
            <a:pPr lvl="1"/>
            <a:r>
              <a:rPr lang="zh-CN" altLang="zh-CN" dirty="0"/>
              <a:t>则有</a:t>
            </a:r>
            <a:r>
              <a:rPr lang="en-US" altLang="zh-CN" dirty="0"/>
              <a:t>FCB</a:t>
            </a:r>
            <a:r>
              <a:rPr lang="zh-CN" altLang="zh-CN" dirty="0"/>
              <a:t>指出</a:t>
            </a:r>
            <a:r>
              <a:rPr lang="en-US" altLang="zh-CN" dirty="0">
                <a:solidFill>
                  <a:srgbClr val="008000"/>
                </a:solidFill>
              </a:rPr>
              <a:t>6</a:t>
            </a:r>
            <a:r>
              <a:rPr lang="zh-CN" altLang="zh-CN" dirty="0"/>
              <a:t>、</a:t>
            </a:r>
            <a:r>
              <a:rPr lang="en-US" altLang="zh-CN" dirty="0">
                <a:solidFill>
                  <a:srgbClr val="008000"/>
                </a:solidFill>
              </a:rPr>
              <a:t>PTRS[6]</a:t>
            </a:r>
            <a:r>
              <a:rPr lang="zh-CN" altLang="zh-CN" dirty="0">
                <a:solidFill>
                  <a:srgbClr val="008000"/>
                </a:solidFill>
              </a:rPr>
              <a:t>＝</a:t>
            </a:r>
            <a:r>
              <a:rPr lang="en-US" altLang="zh-CN" dirty="0">
                <a:solidFill>
                  <a:srgbClr val="008000"/>
                </a:solidFill>
              </a:rPr>
              <a:t>18</a:t>
            </a:r>
            <a:r>
              <a:rPr lang="zh-CN" altLang="zh-CN" dirty="0"/>
              <a:t>、</a:t>
            </a:r>
            <a:r>
              <a:rPr lang="en-US" altLang="zh-CN" dirty="0">
                <a:solidFill>
                  <a:srgbClr val="008000"/>
                </a:solidFill>
              </a:rPr>
              <a:t>PTRS[18]</a:t>
            </a:r>
            <a:r>
              <a:rPr lang="zh-CN" altLang="zh-CN" dirty="0">
                <a:solidFill>
                  <a:srgbClr val="008000"/>
                </a:solidFill>
              </a:rPr>
              <a:t>＝</a:t>
            </a:r>
            <a:r>
              <a:rPr lang="en-US" altLang="zh-CN" dirty="0">
                <a:solidFill>
                  <a:srgbClr val="008000"/>
                </a:solidFill>
              </a:rPr>
              <a:t>11</a:t>
            </a:r>
            <a:r>
              <a:rPr lang="zh-CN" altLang="zh-CN" dirty="0"/>
              <a:t>、</a:t>
            </a:r>
            <a:r>
              <a:rPr lang="en-US" altLang="zh-CN" dirty="0">
                <a:solidFill>
                  <a:srgbClr val="008000"/>
                </a:solidFill>
              </a:rPr>
              <a:t>PTRS[11]</a:t>
            </a:r>
            <a:r>
              <a:rPr lang="zh-CN" altLang="zh-CN" dirty="0">
                <a:solidFill>
                  <a:srgbClr val="008000"/>
                </a:solidFill>
              </a:rPr>
              <a:t>＝</a:t>
            </a:r>
            <a:r>
              <a:rPr lang="en-US" altLang="zh-CN" dirty="0">
                <a:solidFill>
                  <a:srgbClr val="008000"/>
                </a:solidFill>
              </a:rPr>
              <a:t>13</a:t>
            </a:r>
            <a:r>
              <a:rPr lang="zh-CN" altLang="zh-CN" dirty="0"/>
              <a:t>、</a:t>
            </a:r>
            <a:r>
              <a:rPr lang="en-US" altLang="zh-CN" dirty="0">
                <a:solidFill>
                  <a:srgbClr val="008000"/>
                </a:solidFill>
              </a:rPr>
              <a:t>PTRS[13]</a:t>
            </a:r>
            <a:r>
              <a:rPr lang="zh-CN" altLang="zh-CN" dirty="0">
                <a:solidFill>
                  <a:srgbClr val="008000"/>
                </a:solidFill>
              </a:rPr>
              <a:t>＝</a:t>
            </a:r>
            <a:r>
              <a:rPr lang="en-US" altLang="zh-CN" dirty="0">
                <a:solidFill>
                  <a:srgbClr val="008000"/>
                </a:solidFill>
              </a:rPr>
              <a:t>NULL</a:t>
            </a:r>
          </a:p>
          <a:p>
            <a:r>
              <a:rPr lang="zh-CN" altLang="zh-CN" dirty="0">
                <a:latin typeface="华文新魏"/>
                <a:cs typeface="华文新魏"/>
              </a:rPr>
              <a:t>在包含指针数组</a:t>
            </a:r>
            <a:r>
              <a:rPr lang="en-US" altLang="zh-CN" dirty="0">
                <a:solidFill>
                  <a:srgbClr val="008000"/>
                </a:solidFill>
                <a:latin typeface="华文新魏"/>
                <a:cs typeface="华文新魏"/>
              </a:rPr>
              <a:t>PTRS[n]</a:t>
            </a:r>
            <a:r>
              <a:rPr lang="zh-CN" altLang="zh-CN" dirty="0">
                <a:latin typeface="华文新魏"/>
                <a:cs typeface="华文新魏"/>
              </a:rPr>
              <a:t>的</a:t>
            </a:r>
            <a:r>
              <a:rPr lang="zh-CN" altLang="zh-CN" dirty="0">
                <a:solidFill>
                  <a:srgbClr val="FF0000"/>
                </a:solidFill>
                <a:latin typeface="华文新魏"/>
                <a:cs typeface="华文新魏"/>
              </a:rPr>
              <a:t>少量连续盘块中集中存放</a:t>
            </a:r>
            <a:r>
              <a:rPr lang="zh-CN" altLang="zh-CN" dirty="0">
                <a:latin typeface="华文新魏"/>
                <a:cs typeface="华文新魏"/>
              </a:rPr>
              <a:t>所有必须</a:t>
            </a:r>
            <a:r>
              <a:rPr lang="zh-CN" altLang="zh-CN" dirty="0">
                <a:solidFill>
                  <a:srgbClr val="FF0000"/>
                </a:solidFill>
                <a:latin typeface="华文新魏"/>
                <a:cs typeface="华文新魏"/>
              </a:rPr>
              <a:t>顺序访问的指针 </a:t>
            </a:r>
            <a:endParaRPr kumimoji="1" lang="zh-CN" altLang="en-US" dirty="0">
              <a:solidFill>
                <a:srgbClr val="FF0000"/>
              </a:solidFill>
              <a:latin typeface="华文新魏"/>
              <a:cs typeface="华文新魏"/>
            </a:endParaRPr>
          </a:p>
        </p:txBody>
      </p:sp>
      <p:grpSp>
        <p:nvGrpSpPr>
          <p:cNvPr id="2" name="组 1"/>
          <p:cNvGrpSpPr/>
          <p:nvPr/>
        </p:nvGrpSpPr>
        <p:grpSpPr>
          <a:xfrm>
            <a:off x="1835150" y="4890788"/>
            <a:ext cx="6265863" cy="868435"/>
            <a:chOff x="1835150" y="2493963"/>
            <a:chExt cx="6265863" cy="1577115"/>
          </a:xfrm>
        </p:grpSpPr>
        <p:sp>
          <p:nvSpPr>
            <p:cNvPr id="45060" name="Rectangle 4"/>
            <p:cNvSpPr>
              <a:spLocks noChangeArrowheads="1"/>
            </p:cNvSpPr>
            <p:nvPr/>
          </p:nvSpPr>
          <p:spPr bwMode="auto">
            <a:xfrm>
              <a:off x="1835150" y="2493963"/>
              <a:ext cx="1081088" cy="1438467"/>
            </a:xfrm>
            <a:prstGeom prst="rect">
              <a:avLst/>
            </a:prstGeom>
            <a:solidFill>
              <a:srgbClr val="FFCC66"/>
            </a:solidFill>
            <a:ln w="9525">
              <a:solidFill>
                <a:schemeClr val="tx1"/>
              </a:solidFill>
              <a:miter lim="800000"/>
              <a:headEnd/>
              <a:tailEnd/>
            </a:ln>
          </p:spPr>
          <p:txBody>
            <a:bodyPr wrap="none" anchor="ctr"/>
            <a:lstStyle/>
            <a:p>
              <a:pPr algn="ctr"/>
              <a:endParaRPr lang="en-US" altLang="zh-CN" sz="2000" b="1" dirty="0">
                <a:solidFill>
                  <a:srgbClr val="0000FF"/>
                </a:solidFill>
                <a:latin typeface="华文新魏"/>
                <a:ea typeface="华文新魏"/>
                <a:cs typeface="华文新魏"/>
              </a:endParaRPr>
            </a:p>
            <a:p>
              <a:pPr algn="ctr"/>
              <a:endParaRPr lang="en-US" altLang="zh-CN" sz="2000" b="1" dirty="0">
                <a:solidFill>
                  <a:srgbClr val="0000FF"/>
                </a:solidFill>
                <a:latin typeface="华文新魏"/>
                <a:ea typeface="华文新魏"/>
                <a:cs typeface="华文新魏"/>
              </a:endParaRPr>
            </a:p>
            <a:p>
              <a:pPr algn="ctr"/>
              <a:r>
                <a:rPr lang="en-US" altLang="zh-CN" sz="2000" b="1" dirty="0">
                  <a:solidFill>
                    <a:srgbClr val="0000FF"/>
                  </a:solidFill>
                  <a:latin typeface="华文新魏"/>
                  <a:ea typeface="华文新魏"/>
                  <a:cs typeface="华文新魏"/>
                </a:rPr>
                <a:t>18</a:t>
              </a:r>
            </a:p>
          </p:txBody>
        </p:sp>
        <p:sp>
          <p:nvSpPr>
            <p:cNvPr id="45061" name="Rectangle 5"/>
            <p:cNvSpPr>
              <a:spLocks noChangeArrowheads="1"/>
            </p:cNvSpPr>
            <p:nvPr/>
          </p:nvSpPr>
          <p:spPr bwMode="auto">
            <a:xfrm>
              <a:off x="3563938" y="2493963"/>
              <a:ext cx="1081087" cy="1439862"/>
            </a:xfrm>
            <a:prstGeom prst="rect">
              <a:avLst/>
            </a:prstGeom>
            <a:solidFill>
              <a:srgbClr val="FFCC66"/>
            </a:solidFill>
            <a:ln w="9525">
              <a:solidFill>
                <a:schemeClr val="tx1"/>
              </a:solidFill>
              <a:miter lim="800000"/>
              <a:headEnd/>
              <a:tailEnd/>
            </a:ln>
          </p:spPr>
          <p:txBody>
            <a:bodyPr wrap="none" anchor="ctr"/>
            <a:lstStyle/>
            <a:p>
              <a:pPr algn="ctr"/>
              <a:endParaRPr lang="en-US" altLang="zh-CN" sz="2000" b="1" dirty="0">
                <a:solidFill>
                  <a:srgbClr val="0000FF"/>
                </a:solidFill>
                <a:latin typeface="华文新魏"/>
                <a:ea typeface="华文新魏"/>
                <a:cs typeface="华文新魏"/>
              </a:endParaRPr>
            </a:p>
            <a:p>
              <a:pPr algn="ctr"/>
              <a:endParaRPr lang="en-US" altLang="zh-CN" sz="2000" b="1" dirty="0">
                <a:solidFill>
                  <a:srgbClr val="0000FF"/>
                </a:solidFill>
                <a:latin typeface="华文新魏"/>
                <a:ea typeface="华文新魏"/>
                <a:cs typeface="华文新魏"/>
              </a:endParaRPr>
            </a:p>
            <a:p>
              <a:pPr algn="ctr"/>
              <a:r>
                <a:rPr lang="en-US" altLang="zh-CN" sz="2000" b="1" dirty="0">
                  <a:solidFill>
                    <a:srgbClr val="0000FF"/>
                  </a:solidFill>
                  <a:latin typeface="华文新魏"/>
                  <a:ea typeface="华文新魏"/>
                  <a:cs typeface="华文新魏"/>
                </a:rPr>
                <a:t>11</a:t>
              </a:r>
            </a:p>
          </p:txBody>
        </p:sp>
        <p:sp>
          <p:nvSpPr>
            <p:cNvPr id="45062" name="Rectangle 6"/>
            <p:cNvSpPr>
              <a:spLocks noChangeArrowheads="1"/>
            </p:cNvSpPr>
            <p:nvPr/>
          </p:nvSpPr>
          <p:spPr bwMode="auto">
            <a:xfrm>
              <a:off x="5291138" y="2493963"/>
              <a:ext cx="1081087" cy="1439862"/>
            </a:xfrm>
            <a:prstGeom prst="rect">
              <a:avLst/>
            </a:prstGeom>
            <a:solidFill>
              <a:srgbClr val="FFCC66"/>
            </a:solidFill>
            <a:ln w="9525">
              <a:solidFill>
                <a:schemeClr val="tx1"/>
              </a:solidFill>
              <a:miter lim="800000"/>
              <a:headEnd/>
              <a:tailEnd/>
            </a:ln>
          </p:spPr>
          <p:txBody>
            <a:bodyPr wrap="none" anchor="ctr"/>
            <a:lstStyle/>
            <a:p>
              <a:pPr algn="ctr"/>
              <a:endParaRPr lang="en-US" altLang="zh-CN" sz="2000" b="1" dirty="0">
                <a:solidFill>
                  <a:srgbClr val="0000FF"/>
                </a:solidFill>
                <a:latin typeface="华文新魏"/>
                <a:ea typeface="华文新魏"/>
                <a:cs typeface="华文新魏"/>
              </a:endParaRPr>
            </a:p>
            <a:p>
              <a:pPr algn="ctr"/>
              <a:endParaRPr lang="en-US" altLang="zh-CN" sz="2000" b="1" dirty="0">
                <a:solidFill>
                  <a:srgbClr val="0000FF"/>
                </a:solidFill>
                <a:latin typeface="华文新魏"/>
                <a:ea typeface="华文新魏"/>
                <a:cs typeface="华文新魏"/>
              </a:endParaRPr>
            </a:p>
            <a:p>
              <a:pPr algn="ctr"/>
              <a:r>
                <a:rPr lang="en-US" altLang="zh-CN" sz="2000" b="1" dirty="0">
                  <a:solidFill>
                    <a:srgbClr val="0000FF"/>
                  </a:solidFill>
                  <a:latin typeface="华文新魏"/>
                  <a:ea typeface="华文新魏"/>
                  <a:cs typeface="华文新魏"/>
                </a:rPr>
                <a:t>13</a:t>
              </a:r>
            </a:p>
          </p:txBody>
        </p:sp>
        <p:sp>
          <p:nvSpPr>
            <p:cNvPr id="45063" name="Rectangle 7"/>
            <p:cNvSpPr>
              <a:spLocks noChangeArrowheads="1"/>
            </p:cNvSpPr>
            <p:nvPr/>
          </p:nvSpPr>
          <p:spPr bwMode="auto">
            <a:xfrm>
              <a:off x="7019925" y="2493963"/>
              <a:ext cx="1081088" cy="1439862"/>
            </a:xfrm>
            <a:prstGeom prst="rect">
              <a:avLst/>
            </a:prstGeom>
            <a:solidFill>
              <a:srgbClr val="FFCC66"/>
            </a:solidFill>
            <a:ln w="9525">
              <a:solidFill>
                <a:schemeClr val="tx1"/>
              </a:solidFill>
              <a:miter lim="800000"/>
              <a:headEnd/>
              <a:tailEnd/>
            </a:ln>
          </p:spPr>
          <p:txBody>
            <a:bodyPr wrap="none" anchor="ctr"/>
            <a:lstStyle/>
            <a:p>
              <a:pPr algn="ctr"/>
              <a:endParaRPr lang="en-US" altLang="zh-CN" sz="2000" b="1" dirty="0">
                <a:solidFill>
                  <a:srgbClr val="0000FF"/>
                </a:solidFill>
                <a:latin typeface="华文新魏"/>
                <a:ea typeface="华文新魏"/>
                <a:cs typeface="华文新魏"/>
              </a:endParaRPr>
            </a:p>
            <a:p>
              <a:pPr algn="ctr"/>
              <a:endParaRPr lang="en-US" altLang="zh-CN" sz="2000" b="1" dirty="0">
                <a:solidFill>
                  <a:srgbClr val="0000FF"/>
                </a:solidFill>
                <a:latin typeface="华文新魏"/>
                <a:ea typeface="华文新魏"/>
                <a:cs typeface="华文新魏"/>
              </a:endParaRPr>
            </a:p>
            <a:p>
              <a:pPr algn="ctr"/>
              <a:r>
                <a:rPr lang="en-US" altLang="zh-CN" sz="2000" b="1" dirty="0">
                  <a:solidFill>
                    <a:srgbClr val="0000FF"/>
                  </a:solidFill>
                  <a:latin typeface="华文新魏"/>
                  <a:ea typeface="华文新魏"/>
                  <a:cs typeface="华文新魏"/>
                </a:rPr>
                <a:t>0</a:t>
              </a:r>
            </a:p>
          </p:txBody>
        </p:sp>
        <p:sp>
          <p:nvSpPr>
            <p:cNvPr id="45064" name="Line 8"/>
            <p:cNvSpPr>
              <a:spLocks noChangeShapeType="1"/>
            </p:cNvSpPr>
            <p:nvPr/>
          </p:nvSpPr>
          <p:spPr bwMode="auto">
            <a:xfrm>
              <a:off x="1835150" y="3357563"/>
              <a:ext cx="10810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65" name="Line 9"/>
            <p:cNvSpPr>
              <a:spLocks noChangeShapeType="1"/>
            </p:cNvSpPr>
            <p:nvPr/>
          </p:nvSpPr>
          <p:spPr bwMode="auto">
            <a:xfrm>
              <a:off x="3563938" y="3357563"/>
              <a:ext cx="10810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66" name="Line 10"/>
            <p:cNvSpPr>
              <a:spLocks noChangeShapeType="1"/>
            </p:cNvSpPr>
            <p:nvPr/>
          </p:nvSpPr>
          <p:spPr bwMode="auto">
            <a:xfrm>
              <a:off x="5291138" y="3357563"/>
              <a:ext cx="10810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67" name="Line 12"/>
            <p:cNvSpPr>
              <a:spLocks noChangeShapeType="1"/>
            </p:cNvSpPr>
            <p:nvPr/>
          </p:nvSpPr>
          <p:spPr bwMode="auto">
            <a:xfrm flipV="1">
              <a:off x="2916238" y="2565400"/>
              <a:ext cx="647700"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68" name="Line 13"/>
            <p:cNvSpPr>
              <a:spLocks noChangeShapeType="1"/>
            </p:cNvSpPr>
            <p:nvPr/>
          </p:nvSpPr>
          <p:spPr bwMode="auto">
            <a:xfrm flipV="1">
              <a:off x="4643438" y="2565400"/>
              <a:ext cx="647700" cy="12239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69" name="Line 14"/>
            <p:cNvSpPr>
              <a:spLocks noChangeShapeType="1"/>
            </p:cNvSpPr>
            <p:nvPr/>
          </p:nvSpPr>
          <p:spPr bwMode="auto">
            <a:xfrm>
              <a:off x="7019925" y="3429000"/>
              <a:ext cx="10810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70" name="Line 15"/>
            <p:cNvSpPr>
              <a:spLocks noChangeShapeType="1"/>
            </p:cNvSpPr>
            <p:nvPr/>
          </p:nvSpPr>
          <p:spPr bwMode="auto">
            <a:xfrm flipV="1">
              <a:off x="6372225" y="2636838"/>
              <a:ext cx="647700"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000" b="1">
                <a:solidFill>
                  <a:srgbClr val="0000FF"/>
                </a:solidFill>
                <a:latin typeface="华文新魏"/>
                <a:ea typeface="华文新魏"/>
                <a:cs typeface="华文新魏"/>
              </a:endParaRPr>
            </a:p>
          </p:txBody>
        </p:sp>
        <p:sp>
          <p:nvSpPr>
            <p:cNvPr id="45071" name="Text Box 16"/>
            <p:cNvSpPr txBox="1">
              <a:spLocks noChangeArrowheads="1"/>
            </p:cNvSpPr>
            <p:nvPr/>
          </p:nvSpPr>
          <p:spPr bwMode="auto">
            <a:xfrm>
              <a:off x="1908175" y="3344461"/>
              <a:ext cx="935038" cy="726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endParaRPr lang="zh-CN" sz="2000" b="1">
                <a:solidFill>
                  <a:srgbClr val="0000FF"/>
                </a:solidFill>
                <a:latin typeface="华文新魏"/>
                <a:ea typeface="华文新魏"/>
                <a:cs typeface="华文新魏"/>
              </a:endParaRPr>
            </a:p>
          </p:txBody>
        </p:sp>
      </p:grpSp>
      <p:sp>
        <p:nvSpPr>
          <p:cNvPr id="45073" name="Rectangle 18"/>
          <p:cNvSpPr>
            <a:spLocks noChangeArrowheads="1"/>
          </p:cNvSpPr>
          <p:nvPr/>
        </p:nvSpPr>
        <p:spPr bwMode="auto">
          <a:xfrm>
            <a:off x="1084916" y="5733256"/>
            <a:ext cx="8947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000" b="1" dirty="0">
                <a:solidFill>
                  <a:srgbClr val="0000FF"/>
                </a:solidFill>
                <a:latin typeface="华文新魏"/>
                <a:ea typeface="华文新魏"/>
                <a:cs typeface="华文新魏"/>
              </a:rPr>
              <a:t>FCB→</a:t>
            </a:r>
          </a:p>
        </p:txBody>
      </p:sp>
      <p:sp>
        <p:nvSpPr>
          <p:cNvPr id="20" name="标题 1"/>
          <p:cNvSpPr>
            <a:spLocks noGrp="1"/>
          </p:cNvSpPr>
          <p:nvPr>
            <p:ph type="title"/>
          </p:nvPr>
        </p:nvSpPr>
        <p:spPr>
          <a:xfrm>
            <a:off x="755576" y="404664"/>
            <a:ext cx="7357564" cy="576262"/>
          </a:xfrm>
        </p:spPr>
        <p:txBody>
          <a:bodyPr/>
          <a:lstStyle/>
          <a:p>
            <a:r>
              <a:rPr kumimoji="1" lang="zh-CN" altLang="en-US" dirty="0"/>
              <a:t>连接文件变种实现示例</a:t>
            </a:r>
          </a:p>
        </p:txBody>
      </p:sp>
      <p:sp>
        <p:nvSpPr>
          <p:cNvPr id="1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
        <p:nvSpPr>
          <p:cNvPr id="21" name="矩形 20">
            <a:extLst>
              <a:ext uri="{FF2B5EF4-FFF2-40B4-BE49-F238E27FC236}">
                <a16:creationId xmlns:a16="http://schemas.microsoft.com/office/drawing/2014/main" id="{9B9BD262-A8A4-514E-B31B-6A9076196D3B}"/>
              </a:ext>
            </a:extLst>
          </p:cNvPr>
          <p:cNvSpPr/>
          <p:nvPr/>
        </p:nvSpPr>
        <p:spPr>
          <a:xfrm>
            <a:off x="1892859" y="5733256"/>
            <a:ext cx="1005403" cy="369332"/>
          </a:xfrm>
          <a:prstGeom prst="rect">
            <a:avLst/>
          </a:prstGeom>
        </p:spPr>
        <p:txBody>
          <a:bodyPr wrap="none">
            <a:spAutoFit/>
          </a:bodyPr>
          <a:lstStyle/>
          <a:p>
            <a:r>
              <a:rPr lang="en-US" altLang="zh-CN" dirty="0">
                <a:solidFill>
                  <a:srgbClr val="008000"/>
                </a:solidFill>
              </a:rPr>
              <a:t>PTRS[6]</a:t>
            </a:r>
            <a:endParaRPr lang="zh-CN" altLang="en-US" dirty="0"/>
          </a:p>
        </p:txBody>
      </p:sp>
      <p:sp>
        <p:nvSpPr>
          <p:cNvPr id="22" name="矩形 21">
            <a:extLst>
              <a:ext uri="{FF2B5EF4-FFF2-40B4-BE49-F238E27FC236}">
                <a16:creationId xmlns:a16="http://schemas.microsoft.com/office/drawing/2014/main" id="{86BBAFA0-50EC-0145-AB60-EAE8AFDC1EB5}"/>
              </a:ext>
            </a:extLst>
          </p:cNvPr>
          <p:cNvSpPr/>
          <p:nvPr/>
        </p:nvSpPr>
        <p:spPr>
          <a:xfrm>
            <a:off x="3559641" y="5733256"/>
            <a:ext cx="1120821" cy="369332"/>
          </a:xfrm>
          <a:prstGeom prst="rect">
            <a:avLst/>
          </a:prstGeom>
        </p:spPr>
        <p:txBody>
          <a:bodyPr wrap="none">
            <a:spAutoFit/>
          </a:bodyPr>
          <a:lstStyle/>
          <a:p>
            <a:r>
              <a:rPr lang="en-US" altLang="zh-CN" dirty="0">
                <a:solidFill>
                  <a:srgbClr val="008000"/>
                </a:solidFill>
              </a:rPr>
              <a:t>PTRS[18]</a:t>
            </a:r>
            <a:endParaRPr lang="zh-CN" altLang="en-US" dirty="0"/>
          </a:p>
        </p:txBody>
      </p:sp>
      <p:sp>
        <p:nvSpPr>
          <p:cNvPr id="23" name="矩形 22">
            <a:extLst>
              <a:ext uri="{FF2B5EF4-FFF2-40B4-BE49-F238E27FC236}">
                <a16:creationId xmlns:a16="http://schemas.microsoft.com/office/drawing/2014/main" id="{A83EF6EA-5EB7-6244-BD80-B5EC7206BDEE}"/>
              </a:ext>
            </a:extLst>
          </p:cNvPr>
          <p:cNvSpPr/>
          <p:nvPr/>
        </p:nvSpPr>
        <p:spPr>
          <a:xfrm>
            <a:off x="5309088" y="5733256"/>
            <a:ext cx="1120821" cy="369332"/>
          </a:xfrm>
          <a:prstGeom prst="rect">
            <a:avLst/>
          </a:prstGeom>
        </p:spPr>
        <p:txBody>
          <a:bodyPr wrap="none">
            <a:spAutoFit/>
          </a:bodyPr>
          <a:lstStyle/>
          <a:p>
            <a:r>
              <a:rPr lang="en-US" altLang="zh-CN" dirty="0">
                <a:solidFill>
                  <a:srgbClr val="008000"/>
                </a:solidFill>
              </a:rPr>
              <a:t>PTRS[11]</a:t>
            </a:r>
            <a:endParaRPr lang="zh-CN" altLang="en-US" dirty="0"/>
          </a:p>
        </p:txBody>
      </p:sp>
      <p:sp>
        <p:nvSpPr>
          <p:cNvPr id="24" name="矩形 23">
            <a:extLst>
              <a:ext uri="{FF2B5EF4-FFF2-40B4-BE49-F238E27FC236}">
                <a16:creationId xmlns:a16="http://schemas.microsoft.com/office/drawing/2014/main" id="{0972BDC7-94CB-F341-A929-A880DFB7EA79}"/>
              </a:ext>
            </a:extLst>
          </p:cNvPr>
          <p:cNvSpPr/>
          <p:nvPr/>
        </p:nvSpPr>
        <p:spPr>
          <a:xfrm>
            <a:off x="7060172" y="5733256"/>
            <a:ext cx="1112228" cy="369332"/>
          </a:xfrm>
          <a:prstGeom prst="rect">
            <a:avLst/>
          </a:prstGeom>
        </p:spPr>
        <p:txBody>
          <a:bodyPr wrap="none">
            <a:spAutoFit/>
          </a:bodyPr>
          <a:lstStyle/>
          <a:p>
            <a:r>
              <a:rPr lang="en-US" altLang="zh-CN" dirty="0">
                <a:solidFill>
                  <a:srgbClr val="008000"/>
                </a:solidFill>
              </a:rPr>
              <a:t>PTRS[13]</a:t>
            </a:r>
            <a:endParaRPr lang="zh-CN" altLang="en-US" dirty="0"/>
          </a:p>
        </p:txBody>
      </p:sp>
    </p:spTree>
    <p:extLst>
      <p:ext uri="{BB962C8B-B14F-4D97-AF65-F5344CB8AC3E}">
        <p14:creationId xmlns:p14="http://schemas.microsoft.com/office/powerpoint/2010/main" val="4870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索引文件</a:t>
            </a:r>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非连续存储实现方法，</a:t>
            </a:r>
            <a:r>
              <a:rPr lang="zh-CN" altLang="zh-CN" dirty="0"/>
              <a:t>适用于</a:t>
            </a:r>
            <a:r>
              <a:rPr lang="zh-CN" altLang="zh-CN" dirty="0">
                <a:solidFill>
                  <a:srgbClr val="FF0000"/>
                </a:solidFill>
              </a:rPr>
              <a:t>数据记录保存在磁盘上</a:t>
            </a:r>
            <a:r>
              <a:rPr lang="zh-CN" altLang="en-US" dirty="0">
                <a:latin typeface="华文新魏"/>
                <a:cs typeface="华文新魏"/>
              </a:rPr>
              <a:t> </a:t>
            </a:r>
          </a:p>
          <a:p>
            <a:pPr eaLnBrk="1" hangingPunct="1"/>
            <a:r>
              <a:rPr lang="zh-CN" altLang="zh-CN" dirty="0">
                <a:solidFill>
                  <a:srgbClr val="FF0000"/>
                </a:solidFill>
                <a:latin typeface="华文新魏"/>
                <a:cs typeface="华文新魏"/>
              </a:rPr>
              <a:t>为每个文件建立</a:t>
            </a:r>
            <a:r>
              <a:rPr lang="zh-CN" altLang="en-US" dirty="0">
                <a:solidFill>
                  <a:srgbClr val="FF0000"/>
                </a:solidFill>
                <a:latin typeface="华文新魏"/>
                <a:cs typeface="华文新魏"/>
              </a:rPr>
              <a:t>一个</a:t>
            </a:r>
            <a:r>
              <a:rPr lang="zh-CN" altLang="zh-CN" dirty="0">
                <a:solidFill>
                  <a:srgbClr val="0000FF"/>
                </a:solidFill>
                <a:latin typeface="华文新魏"/>
                <a:cs typeface="华文新魏"/>
              </a:rPr>
              <a:t>索引表</a:t>
            </a:r>
            <a:r>
              <a:rPr lang="zh-CN" altLang="zh-CN" dirty="0">
                <a:latin typeface="华文新魏"/>
                <a:cs typeface="华文新魏"/>
              </a:rPr>
              <a:t>，利用索引表来搜索记录</a:t>
            </a:r>
            <a:endParaRPr lang="en-US" altLang="zh-CN" dirty="0">
              <a:latin typeface="华文新魏"/>
              <a:cs typeface="华文新魏"/>
            </a:endParaRPr>
          </a:p>
          <a:p>
            <a:pPr lvl="1" eaLnBrk="1" hangingPunct="1"/>
            <a:r>
              <a:rPr lang="zh-CN" altLang="en-US" dirty="0"/>
              <a:t>方法</a:t>
            </a:r>
            <a:r>
              <a:rPr lang="en-US" altLang="zh-CN" dirty="0"/>
              <a:t>1</a:t>
            </a:r>
            <a:r>
              <a:rPr lang="zh-CN" altLang="en-US" dirty="0"/>
              <a:t>：</a:t>
            </a:r>
            <a:r>
              <a:rPr lang="zh-CN" altLang="zh-CN" dirty="0"/>
              <a:t>记录组成文件的</a:t>
            </a:r>
            <a:r>
              <a:rPr lang="zh-CN" altLang="zh-CN" dirty="0">
                <a:solidFill>
                  <a:srgbClr val="0000FF"/>
                </a:solidFill>
              </a:rPr>
              <a:t>磁盘块号</a:t>
            </a:r>
            <a:endParaRPr lang="en-US" altLang="zh-CN" dirty="0">
              <a:solidFill>
                <a:srgbClr val="0000FF"/>
              </a:solidFill>
            </a:endParaRPr>
          </a:p>
          <a:p>
            <a:pPr lvl="2" eaLnBrk="1" hangingPunct="1"/>
            <a:r>
              <a:rPr lang="zh-CN" altLang="zh-CN" dirty="0">
                <a:latin typeface="华文新魏"/>
                <a:ea typeface="华文新魏"/>
                <a:cs typeface="华文新魏"/>
              </a:rPr>
              <a:t>这种索引表只是磁盘块号的序列，适用于流式文件</a:t>
            </a:r>
            <a:endParaRPr lang="en-US" altLang="zh-CN" dirty="0">
              <a:latin typeface="华文新魏"/>
              <a:ea typeface="华文新魏"/>
              <a:cs typeface="华文新魏"/>
            </a:endParaRPr>
          </a:p>
          <a:p>
            <a:pPr lvl="1" eaLnBrk="1" hangingPunct="1"/>
            <a:r>
              <a:rPr lang="zh-CN" altLang="en-US" dirty="0"/>
              <a:t>方法</a:t>
            </a:r>
            <a:r>
              <a:rPr lang="en-US" altLang="zh-CN" dirty="0"/>
              <a:t>2</a:t>
            </a:r>
            <a:r>
              <a:rPr lang="zh-CN" altLang="en-US" dirty="0"/>
              <a:t>：</a:t>
            </a:r>
            <a:r>
              <a:rPr lang="zh-CN" altLang="zh-CN" dirty="0"/>
              <a:t>其索引表项</a:t>
            </a:r>
            <a:r>
              <a:rPr lang="zh-CN" altLang="zh-CN" dirty="0">
                <a:solidFill>
                  <a:srgbClr val="FF0000"/>
                </a:solidFill>
              </a:rPr>
              <a:t>包含</a:t>
            </a:r>
            <a:r>
              <a:rPr lang="zh-CN" altLang="zh-CN" dirty="0">
                <a:solidFill>
                  <a:srgbClr val="0000FF"/>
                </a:solidFill>
              </a:rPr>
              <a:t>记录键</a:t>
            </a:r>
            <a:r>
              <a:rPr lang="zh-CN" altLang="zh-CN" dirty="0">
                <a:solidFill>
                  <a:srgbClr val="FF0000"/>
                </a:solidFill>
              </a:rPr>
              <a:t>及其</a:t>
            </a:r>
            <a:r>
              <a:rPr lang="zh-CN" altLang="zh-CN" dirty="0">
                <a:solidFill>
                  <a:srgbClr val="0000FF"/>
                </a:solidFill>
              </a:rPr>
              <a:t>磁盘块号</a:t>
            </a:r>
            <a:endParaRPr lang="en-US" altLang="zh-CN" dirty="0">
              <a:solidFill>
                <a:srgbClr val="0000FF"/>
              </a:solidFill>
            </a:endParaRPr>
          </a:p>
          <a:p>
            <a:pPr lvl="2" eaLnBrk="1" hangingPunct="1"/>
            <a:r>
              <a:rPr lang="zh-CN" altLang="zh-CN" dirty="0">
                <a:latin typeface="华文新魏"/>
                <a:ea typeface="华文新魏"/>
                <a:cs typeface="华文新魏"/>
              </a:rPr>
              <a:t>适用于记录式文件</a:t>
            </a:r>
            <a:endParaRPr lang="en-US" altLang="zh-CN" dirty="0">
              <a:latin typeface="华文新魏"/>
              <a:ea typeface="华文新魏"/>
              <a:cs typeface="华文新魏"/>
            </a:endParaRPr>
          </a:p>
          <a:p>
            <a:pPr lvl="1" eaLnBrk="1" hangingPunct="1"/>
            <a:r>
              <a:rPr lang="zh-CN" altLang="zh-CN" dirty="0"/>
              <a:t>索引表可存放在</a:t>
            </a:r>
            <a:r>
              <a:rPr lang="en-US" altLang="zh-CN" dirty="0"/>
              <a:t>FCB</a:t>
            </a:r>
            <a:r>
              <a:rPr lang="zh-CN" altLang="zh-CN" dirty="0"/>
              <a:t>中</a:t>
            </a:r>
            <a:endParaRPr lang="en-US" altLang="zh-CN" dirty="0"/>
          </a:p>
          <a:p>
            <a:pPr lvl="2" eaLnBrk="1" hangingPunct="1"/>
            <a:r>
              <a:rPr lang="zh-CN" altLang="zh-CN" dirty="0">
                <a:latin typeface="华文新魏"/>
                <a:ea typeface="华文新魏"/>
                <a:cs typeface="华文新魏"/>
              </a:rPr>
              <a:t>打开文件时就可使用索引表访问文件信息，大文件的索引表很大</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有些文件系统让索引表</a:t>
            </a:r>
            <a:r>
              <a:rPr lang="zh-CN" altLang="zh-CN" dirty="0">
                <a:solidFill>
                  <a:srgbClr val="FF0000"/>
                </a:solidFill>
                <a:latin typeface="华文新魏"/>
                <a:ea typeface="华文新魏"/>
                <a:cs typeface="华文新魏"/>
              </a:rPr>
              <a:t>置于单独的物理块中</a:t>
            </a:r>
            <a:r>
              <a:rPr lang="zh-CN" altLang="zh-CN" dirty="0">
                <a:latin typeface="华文新魏"/>
                <a:ea typeface="华文新魏"/>
                <a:cs typeface="华文新魏"/>
              </a:rPr>
              <a:t>且可驻留在磁盘上，</a:t>
            </a:r>
            <a:r>
              <a:rPr lang="en-US" altLang="zh-CN" dirty="0">
                <a:solidFill>
                  <a:srgbClr val="FF0000"/>
                </a:solidFill>
                <a:latin typeface="华文新魏"/>
                <a:ea typeface="华文新魏"/>
                <a:cs typeface="华文新魏"/>
              </a:rPr>
              <a:t>FCB</a:t>
            </a:r>
            <a:r>
              <a:rPr lang="zh-CN" altLang="zh-CN" dirty="0">
                <a:solidFill>
                  <a:srgbClr val="FF0000"/>
                </a:solidFill>
                <a:latin typeface="华文新魏"/>
                <a:ea typeface="华文新魏"/>
                <a:cs typeface="华文新魏"/>
              </a:rPr>
              <a:t>中仅包含索引表的地址</a:t>
            </a:r>
            <a:endParaRPr lang="zh-CN" altLang="en-US"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46</a:t>
            </a:fld>
            <a:endParaRPr lang="en-US" altLang="zh-CN" dirty="0"/>
          </a:p>
        </p:txBody>
      </p:sp>
      <p:pic>
        <p:nvPicPr>
          <p:cNvPr id="5" name="图片 4">
            <a:extLst>
              <a:ext uri="{FF2B5EF4-FFF2-40B4-BE49-F238E27FC236}">
                <a16:creationId xmlns:a16="http://schemas.microsoft.com/office/drawing/2014/main" id="{DA95E097-20FB-8940-8B0C-C35BE1736231}"/>
              </a:ext>
            </a:extLst>
          </p:cNvPr>
          <p:cNvPicPr>
            <a:picLocks noChangeAspect="1"/>
          </p:cNvPicPr>
          <p:nvPr/>
        </p:nvPicPr>
        <p:blipFill>
          <a:blip r:embed="rId2"/>
          <a:stretch>
            <a:fillRect/>
          </a:stretch>
        </p:blipFill>
        <p:spPr>
          <a:xfrm>
            <a:off x="1475656" y="4923334"/>
            <a:ext cx="5341474" cy="1504850"/>
          </a:xfrm>
          <a:prstGeom prst="rect">
            <a:avLst/>
          </a:prstGeom>
        </p:spPr>
      </p:pic>
    </p:spTree>
    <p:extLst>
      <p:ext uri="{BB962C8B-B14F-4D97-AF65-F5344CB8AC3E}">
        <p14:creationId xmlns:p14="http://schemas.microsoft.com/office/powerpoint/2010/main" val="413598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179512" y="1268760"/>
            <a:ext cx="8856984" cy="4968552"/>
          </a:xfrm>
        </p:spPr>
        <p:txBody>
          <a:bodyPr/>
          <a:lstStyle/>
          <a:p>
            <a:pPr eaLnBrk="1" hangingPunct="1"/>
            <a:r>
              <a:rPr lang="zh-CN" altLang="zh-CN" dirty="0"/>
              <a:t>索引结构是连接结构的一种扩展</a:t>
            </a:r>
            <a:endParaRPr lang="en-US" altLang="zh-CN" dirty="0"/>
          </a:p>
          <a:p>
            <a:pPr lvl="1" eaLnBrk="1" hangingPunct="1"/>
            <a:r>
              <a:rPr lang="zh-CN" altLang="zh-CN" dirty="0"/>
              <a:t>除了具备连接文件的优点外，</a:t>
            </a:r>
            <a:r>
              <a:rPr lang="zh-CN" altLang="zh-CN" dirty="0">
                <a:solidFill>
                  <a:srgbClr val="FF0000"/>
                </a:solidFill>
              </a:rPr>
              <a:t>记录可以</a:t>
            </a:r>
            <a:r>
              <a:rPr lang="zh-CN" altLang="zh-CN" dirty="0">
                <a:solidFill>
                  <a:srgbClr val="0000FF"/>
                </a:solidFill>
              </a:rPr>
              <a:t>散列存储</a:t>
            </a:r>
            <a:endParaRPr lang="en-US" altLang="zh-CN" dirty="0">
              <a:solidFill>
                <a:srgbClr val="0000FF"/>
              </a:solidFill>
            </a:endParaRPr>
          </a:p>
          <a:p>
            <a:pPr lvl="1" eaLnBrk="1" hangingPunct="1"/>
            <a:r>
              <a:rPr lang="zh-CN" altLang="zh-CN" dirty="0">
                <a:solidFill>
                  <a:srgbClr val="FF0000"/>
                </a:solidFill>
              </a:rPr>
              <a:t>具有直接读写任意记录的能力</a:t>
            </a:r>
            <a:r>
              <a:rPr lang="zh-CN" altLang="zh-CN" dirty="0"/>
              <a:t>，便于信息的增、删、改</a:t>
            </a:r>
            <a:endParaRPr lang="en-US" altLang="zh-CN" dirty="0"/>
          </a:p>
          <a:p>
            <a:pPr eaLnBrk="1" hangingPunct="1"/>
            <a:r>
              <a:rPr lang="zh-CN" altLang="zh-CN" dirty="0"/>
              <a:t>缺点</a:t>
            </a:r>
            <a:endParaRPr lang="en-US" altLang="zh-CN" dirty="0"/>
          </a:p>
          <a:p>
            <a:pPr lvl="1" eaLnBrk="1" hangingPunct="1"/>
            <a:r>
              <a:rPr lang="zh-CN" altLang="zh-CN" dirty="0"/>
              <a:t>索引表的空间开销和查找时间的</a:t>
            </a:r>
            <a:r>
              <a:rPr lang="zh-CN" altLang="zh-CN" dirty="0">
                <a:solidFill>
                  <a:srgbClr val="FF0000"/>
                </a:solidFill>
              </a:rPr>
              <a:t>开销大</a:t>
            </a:r>
            <a:endParaRPr lang="en-US" altLang="zh-CN" dirty="0"/>
          </a:p>
          <a:p>
            <a:pPr lvl="1" eaLnBrk="1" hangingPunct="1"/>
            <a:r>
              <a:rPr lang="zh-CN" altLang="zh-CN" dirty="0"/>
              <a:t>大型文件的索引表信息量甚至可能远超过文件记录本身信息量 </a:t>
            </a:r>
            <a:endParaRPr lang="zh-CN" altLang="en-US" dirty="0">
              <a:latin typeface="华文新魏"/>
              <a:cs typeface="华文新魏"/>
            </a:endParaRPr>
          </a:p>
        </p:txBody>
      </p:sp>
      <p:sp>
        <p:nvSpPr>
          <p:cNvPr id="47106" name="Rectangle 2"/>
          <p:cNvSpPr>
            <a:spLocks noGrp="1" noChangeArrowheads="1"/>
          </p:cNvSpPr>
          <p:nvPr>
            <p:ph type="title"/>
          </p:nvPr>
        </p:nvSpPr>
        <p:spPr>
          <a:xfrm>
            <a:off x="547688" y="0"/>
            <a:ext cx="8596312" cy="747713"/>
          </a:xfrm>
        </p:spPr>
        <p:txBody>
          <a:bodyPr/>
          <a:lstStyle/>
          <a:p>
            <a:pPr eaLnBrk="1" hangingPunct="1"/>
            <a:r>
              <a:rPr lang="en-US" altLang="zh-CN">
                <a:latin typeface="华文新魏" charset="0"/>
                <a:ea typeface="华文新魏" charset="0"/>
                <a:cs typeface="华文新魏" charset="0"/>
              </a:rPr>
              <a:t> </a:t>
            </a:r>
          </a:p>
        </p:txBody>
      </p:sp>
      <p:grpSp>
        <p:nvGrpSpPr>
          <p:cNvPr id="6" name="组 5"/>
          <p:cNvGrpSpPr/>
          <p:nvPr/>
        </p:nvGrpSpPr>
        <p:grpSpPr>
          <a:xfrm>
            <a:off x="251520" y="4037002"/>
            <a:ext cx="8641655" cy="2384396"/>
            <a:chOff x="251520" y="3861048"/>
            <a:chExt cx="8641655" cy="2384396"/>
          </a:xfrm>
        </p:grpSpPr>
        <p:sp>
          <p:nvSpPr>
            <p:cNvPr id="47109" name="Text Box 29"/>
            <p:cNvSpPr txBox="1">
              <a:spLocks noChangeArrowheads="1"/>
            </p:cNvSpPr>
            <p:nvPr/>
          </p:nvSpPr>
          <p:spPr bwMode="auto">
            <a:xfrm>
              <a:off x="3258245" y="5257169"/>
              <a:ext cx="974725" cy="264581"/>
            </a:xfrm>
            <a:prstGeom prst="rect">
              <a:avLst/>
            </a:prstGeom>
            <a:solidFill>
              <a:srgbClr val="CBFFFE"/>
            </a:solidFill>
            <a:ln>
              <a:noFill/>
            </a:ln>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b="1">
                  <a:solidFill>
                    <a:srgbClr val="660066"/>
                  </a:solidFill>
                  <a:ea typeface="华文新魏" charset="0"/>
                  <a:cs typeface="华文新魏" charset="0"/>
                </a:rPr>
                <a:t>…</a:t>
              </a:r>
              <a:endParaRPr lang="en-US" altLang="zh-CN" sz="1800">
                <a:solidFill>
                  <a:srgbClr val="660066"/>
                </a:solidFill>
                <a:latin typeface="华文新魏" charset="0"/>
                <a:ea typeface="华文新魏" charset="0"/>
                <a:cs typeface="华文新魏" charset="0"/>
              </a:endParaRPr>
            </a:p>
          </p:txBody>
        </p:sp>
        <p:sp>
          <p:nvSpPr>
            <p:cNvPr id="47110" name="Text Box 30"/>
            <p:cNvSpPr txBox="1">
              <a:spLocks noChangeArrowheads="1"/>
            </p:cNvSpPr>
            <p:nvPr/>
          </p:nvSpPr>
          <p:spPr bwMode="auto">
            <a:xfrm>
              <a:off x="1921570" y="4371873"/>
              <a:ext cx="1003300" cy="36789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rgbClr val="660066"/>
                </a:solidFill>
                <a:latin typeface="华文新魏" charset="0"/>
                <a:ea typeface="华文新魏" charset="0"/>
                <a:cs typeface="华文新魏" charset="0"/>
              </a:endParaRPr>
            </a:p>
          </p:txBody>
        </p:sp>
        <p:sp>
          <p:nvSpPr>
            <p:cNvPr id="47111" name="Text Box 31"/>
            <p:cNvSpPr txBox="1">
              <a:spLocks noChangeArrowheads="1"/>
            </p:cNvSpPr>
            <p:nvPr/>
          </p:nvSpPr>
          <p:spPr bwMode="auto">
            <a:xfrm>
              <a:off x="1950145" y="3933424"/>
              <a:ext cx="974725" cy="333456"/>
            </a:xfrm>
            <a:prstGeom prst="rect">
              <a:avLst/>
            </a:prstGeom>
            <a:solidFill>
              <a:srgbClr val="66FF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dirty="0">
                  <a:solidFill>
                    <a:srgbClr val="660066"/>
                  </a:solidFill>
                  <a:latin typeface="华文新魏" charset="0"/>
                  <a:ea typeface="华文新魏" charset="0"/>
                  <a:cs typeface="华文新魏" charset="0"/>
                </a:rPr>
                <a:t>盘块号</a:t>
              </a:r>
            </a:p>
          </p:txBody>
        </p:sp>
        <p:sp>
          <p:nvSpPr>
            <p:cNvPr id="47112" name="Text Box 32"/>
            <p:cNvSpPr txBox="1">
              <a:spLocks noChangeArrowheads="1"/>
            </p:cNvSpPr>
            <p:nvPr/>
          </p:nvSpPr>
          <p:spPr bwMode="auto">
            <a:xfrm>
              <a:off x="1950145" y="4739766"/>
              <a:ext cx="974725" cy="36873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rgbClr val="660066"/>
                </a:solidFill>
                <a:latin typeface="华文新魏" charset="0"/>
                <a:ea typeface="华文新魏" charset="0"/>
                <a:cs typeface="华文新魏" charset="0"/>
              </a:endParaRPr>
            </a:p>
          </p:txBody>
        </p:sp>
        <p:sp>
          <p:nvSpPr>
            <p:cNvPr id="47113" name="Text Box 33"/>
            <p:cNvSpPr txBox="1">
              <a:spLocks noChangeArrowheads="1"/>
            </p:cNvSpPr>
            <p:nvPr/>
          </p:nvSpPr>
          <p:spPr bwMode="auto">
            <a:xfrm>
              <a:off x="1950145" y="5108500"/>
              <a:ext cx="974725" cy="36789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a:solidFill>
                    <a:srgbClr val="660066"/>
                  </a:solidFill>
                  <a:ea typeface="华文新魏" charset="0"/>
                  <a:cs typeface="华文新魏" charset="0"/>
                </a:rPr>
                <a:t>…</a:t>
              </a:r>
              <a:endParaRPr lang="en-US" altLang="zh-CN" sz="1800">
                <a:solidFill>
                  <a:srgbClr val="660066"/>
                </a:solidFill>
                <a:latin typeface="华文新魏" charset="0"/>
                <a:ea typeface="华文新魏" charset="0"/>
                <a:cs typeface="华文新魏" charset="0"/>
              </a:endParaRPr>
            </a:p>
          </p:txBody>
        </p:sp>
        <p:sp>
          <p:nvSpPr>
            <p:cNvPr id="47114" name="Text Box 34"/>
            <p:cNvSpPr txBox="1">
              <a:spLocks noChangeArrowheads="1"/>
            </p:cNvSpPr>
            <p:nvPr/>
          </p:nvSpPr>
          <p:spPr bwMode="auto">
            <a:xfrm>
              <a:off x="1950145" y="5476394"/>
              <a:ext cx="974725" cy="36705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rgbClr val="660066"/>
                </a:solidFill>
                <a:latin typeface="华文新魏" charset="0"/>
                <a:ea typeface="华文新魏" charset="0"/>
                <a:cs typeface="华文新魏" charset="0"/>
              </a:endParaRPr>
            </a:p>
          </p:txBody>
        </p:sp>
        <p:sp>
          <p:nvSpPr>
            <p:cNvPr id="67619" name="Text Box 35"/>
            <p:cNvSpPr txBox="1">
              <a:spLocks noChangeArrowheads="1"/>
            </p:cNvSpPr>
            <p:nvPr/>
          </p:nvSpPr>
          <p:spPr bwMode="auto">
            <a:xfrm>
              <a:off x="251520" y="3933424"/>
              <a:ext cx="1169988" cy="595517"/>
            </a:xfrm>
            <a:prstGeom prst="rect">
              <a:avLst/>
            </a:prstGeom>
            <a:solidFill>
              <a:srgbClr val="80FF90"/>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800" dirty="0">
                  <a:solidFill>
                    <a:srgbClr val="FF0000"/>
                  </a:solidFill>
                  <a:latin typeface="华文新魏" charset="0"/>
                  <a:ea typeface="华文新魏" charset="0"/>
                  <a:cs typeface="华文新魏" charset="0"/>
                </a:rPr>
                <a:t>文件</a:t>
              </a:r>
            </a:p>
            <a:p>
              <a:pPr algn="just" eaLnBrk="1" hangingPunct="1"/>
              <a:r>
                <a:rPr lang="zh-CN" altLang="en-US" sz="1800" dirty="0">
                  <a:solidFill>
                    <a:srgbClr val="FF0000"/>
                  </a:solidFill>
                  <a:latin typeface="华文新魏" charset="0"/>
                  <a:ea typeface="华文新魏" charset="0"/>
                  <a:cs typeface="华文新魏" charset="0"/>
                </a:rPr>
                <a:t>控制块</a:t>
              </a:r>
            </a:p>
          </p:txBody>
        </p:sp>
        <p:sp>
          <p:nvSpPr>
            <p:cNvPr id="47116" name="Line 36"/>
            <p:cNvSpPr>
              <a:spLocks noChangeShapeType="1"/>
            </p:cNvSpPr>
            <p:nvPr/>
          </p:nvSpPr>
          <p:spPr bwMode="auto">
            <a:xfrm flipV="1">
              <a:off x="2437508" y="4245882"/>
              <a:ext cx="820738" cy="249462"/>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7117" name="Line 37"/>
            <p:cNvSpPr>
              <a:spLocks noChangeShapeType="1"/>
            </p:cNvSpPr>
            <p:nvPr/>
          </p:nvSpPr>
          <p:spPr bwMode="auto">
            <a:xfrm flipV="1">
              <a:off x="2423220" y="4763285"/>
              <a:ext cx="835025" cy="191506"/>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7118" name="Line 38"/>
            <p:cNvSpPr>
              <a:spLocks noChangeShapeType="1"/>
            </p:cNvSpPr>
            <p:nvPr/>
          </p:nvSpPr>
          <p:spPr bwMode="auto">
            <a:xfrm>
              <a:off x="2507358" y="5663700"/>
              <a:ext cx="75088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67624" name="Text Box 40"/>
            <p:cNvSpPr txBox="1">
              <a:spLocks noChangeArrowheads="1"/>
            </p:cNvSpPr>
            <p:nvPr/>
          </p:nvSpPr>
          <p:spPr bwMode="auto">
            <a:xfrm>
              <a:off x="3258245" y="5663700"/>
              <a:ext cx="974725" cy="285580"/>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a:solidFill>
                    <a:srgbClr val="660066"/>
                  </a:solidFill>
                  <a:latin typeface="华文新魏" pitchFamily="2" charset="-122"/>
                  <a:ea typeface="华文新魏" pitchFamily="2" charset="-122"/>
                  <a:cs typeface="+mn-cs"/>
                </a:rPr>
                <a:t>块</a:t>
              </a:r>
            </a:p>
          </p:txBody>
        </p:sp>
        <p:sp>
          <p:nvSpPr>
            <p:cNvPr id="67625" name="Text Box 41"/>
            <p:cNvSpPr txBox="1">
              <a:spLocks noChangeArrowheads="1"/>
            </p:cNvSpPr>
            <p:nvPr/>
          </p:nvSpPr>
          <p:spPr bwMode="auto">
            <a:xfrm>
              <a:off x="3258245" y="4812841"/>
              <a:ext cx="974725" cy="286420"/>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a:solidFill>
                    <a:srgbClr val="660066"/>
                  </a:solidFill>
                  <a:latin typeface="华文新魏" pitchFamily="2" charset="-122"/>
                  <a:ea typeface="华文新魏" pitchFamily="2" charset="-122"/>
                  <a:cs typeface="+mn-cs"/>
                </a:rPr>
                <a:t>块</a:t>
              </a:r>
            </a:p>
          </p:txBody>
        </p:sp>
        <p:sp>
          <p:nvSpPr>
            <p:cNvPr id="67626" name="Text Box 42"/>
            <p:cNvSpPr txBox="1">
              <a:spLocks noChangeArrowheads="1"/>
            </p:cNvSpPr>
            <p:nvPr/>
          </p:nvSpPr>
          <p:spPr bwMode="auto">
            <a:xfrm>
              <a:off x="3258245" y="4250081"/>
              <a:ext cx="974725" cy="285580"/>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dirty="0">
                  <a:solidFill>
                    <a:srgbClr val="660066"/>
                  </a:solidFill>
                  <a:latin typeface="华文新魏" pitchFamily="2" charset="-122"/>
                  <a:ea typeface="华文新魏" pitchFamily="2" charset="-122"/>
                  <a:cs typeface="+mn-cs"/>
                </a:rPr>
                <a:t>块</a:t>
              </a:r>
            </a:p>
          </p:txBody>
        </p:sp>
        <p:sp>
          <p:nvSpPr>
            <p:cNvPr id="47123" name="Line 43"/>
            <p:cNvSpPr>
              <a:spLocks noChangeShapeType="1"/>
            </p:cNvSpPr>
            <p:nvPr/>
          </p:nvSpPr>
          <p:spPr bwMode="auto">
            <a:xfrm>
              <a:off x="1421508" y="4386992"/>
              <a:ext cx="500063"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7125" name="Text Box 46"/>
            <p:cNvSpPr txBox="1">
              <a:spLocks noChangeArrowheads="1"/>
            </p:cNvSpPr>
            <p:nvPr/>
          </p:nvSpPr>
          <p:spPr bwMode="auto">
            <a:xfrm>
              <a:off x="7891463" y="5070562"/>
              <a:ext cx="973138" cy="237703"/>
            </a:xfrm>
            <a:prstGeom prst="rect">
              <a:avLst/>
            </a:prstGeom>
            <a:solidFill>
              <a:srgbClr val="CBFFFE"/>
            </a:solidFill>
            <a:ln>
              <a:noFill/>
            </a:ln>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b="1">
                  <a:solidFill>
                    <a:srgbClr val="660066"/>
                  </a:solidFill>
                  <a:ea typeface="华文新魏" charset="0"/>
                  <a:cs typeface="华文新魏" charset="0"/>
                </a:rPr>
                <a:t>…</a:t>
              </a:r>
              <a:endParaRPr lang="en-US" altLang="zh-CN" sz="1800">
                <a:solidFill>
                  <a:srgbClr val="660066"/>
                </a:solidFill>
                <a:latin typeface="华文新魏" charset="0"/>
                <a:ea typeface="华文新魏" charset="0"/>
                <a:cs typeface="华文新魏" charset="0"/>
              </a:endParaRPr>
            </a:p>
          </p:txBody>
        </p:sp>
        <p:sp>
          <p:nvSpPr>
            <p:cNvPr id="47126" name="Text Box 48"/>
            <p:cNvSpPr txBox="1">
              <a:spLocks noChangeArrowheads="1"/>
            </p:cNvSpPr>
            <p:nvPr/>
          </p:nvSpPr>
          <p:spPr bwMode="auto">
            <a:xfrm>
              <a:off x="6053138" y="4281858"/>
              <a:ext cx="752475" cy="368734"/>
            </a:xfrm>
            <a:prstGeom prst="rect">
              <a:avLst/>
            </a:prstGeom>
            <a:solidFill>
              <a:srgbClr val="FFFFB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dirty="0">
                  <a:solidFill>
                    <a:srgbClr val="660066"/>
                  </a:solidFill>
                  <a:latin typeface="华文新魏" charset="0"/>
                  <a:ea typeface="华文新魏" charset="0"/>
                  <a:cs typeface="华文新魏" charset="0"/>
                </a:rPr>
                <a:t>Key 1</a:t>
              </a:r>
            </a:p>
          </p:txBody>
        </p:sp>
        <p:sp>
          <p:nvSpPr>
            <p:cNvPr id="47127" name="Text Box 49"/>
            <p:cNvSpPr txBox="1">
              <a:spLocks noChangeArrowheads="1"/>
            </p:cNvSpPr>
            <p:nvPr/>
          </p:nvSpPr>
          <p:spPr bwMode="auto">
            <a:xfrm>
              <a:off x="6805613" y="4281858"/>
              <a:ext cx="750888" cy="36873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rgbClr val="660066"/>
                </a:solidFill>
                <a:latin typeface="华文新魏" charset="0"/>
                <a:ea typeface="华文新魏" charset="0"/>
                <a:cs typeface="华文新魏" charset="0"/>
              </a:endParaRPr>
            </a:p>
          </p:txBody>
        </p:sp>
        <p:grpSp>
          <p:nvGrpSpPr>
            <p:cNvPr id="47128" name="Group 68"/>
            <p:cNvGrpSpPr>
              <a:grpSpLocks/>
            </p:cNvGrpSpPr>
            <p:nvPr/>
          </p:nvGrpSpPr>
          <p:grpSpPr bwMode="auto">
            <a:xfrm>
              <a:off x="6053138" y="3861048"/>
              <a:ext cx="1503363" cy="371253"/>
              <a:chOff x="3813" y="765"/>
              <a:chExt cx="947" cy="442"/>
            </a:xfrm>
          </p:grpSpPr>
          <p:sp>
            <p:nvSpPr>
              <p:cNvPr id="47144" name="Text Box 50"/>
              <p:cNvSpPr txBox="1">
                <a:spLocks noChangeArrowheads="1"/>
              </p:cNvSpPr>
              <p:nvPr/>
            </p:nvSpPr>
            <p:spPr bwMode="auto">
              <a:xfrm>
                <a:off x="3813" y="765"/>
                <a:ext cx="501" cy="442"/>
              </a:xfrm>
              <a:prstGeom prst="rect">
                <a:avLst/>
              </a:prstGeom>
              <a:solidFill>
                <a:srgbClr val="FFFFB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dirty="0">
                    <a:solidFill>
                      <a:srgbClr val="660066"/>
                    </a:solidFill>
                    <a:latin typeface="华文新魏" charset="0"/>
                    <a:ea typeface="华文新魏" charset="0"/>
                    <a:cs typeface="华文新魏" charset="0"/>
                  </a:rPr>
                  <a:t>记录键</a:t>
                </a:r>
              </a:p>
            </p:txBody>
          </p:sp>
          <p:sp>
            <p:nvSpPr>
              <p:cNvPr id="47145" name="Text Box 51"/>
              <p:cNvSpPr txBox="1">
                <a:spLocks noChangeArrowheads="1"/>
              </p:cNvSpPr>
              <p:nvPr/>
            </p:nvSpPr>
            <p:spPr bwMode="auto">
              <a:xfrm>
                <a:off x="4287" y="765"/>
                <a:ext cx="473" cy="442"/>
              </a:xfrm>
              <a:prstGeom prst="rect">
                <a:avLst/>
              </a:prstGeom>
              <a:solidFill>
                <a:srgbClr val="66FF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dirty="0">
                    <a:solidFill>
                      <a:srgbClr val="660066"/>
                    </a:solidFill>
                    <a:latin typeface="华文新魏" charset="0"/>
                    <a:ea typeface="华文新魏" charset="0"/>
                    <a:cs typeface="华文新魏" charset="0"/>
                  </a:rPr>
                  <a:t>盘块号</a:t>
                </a:r>
              </a:p>
            </p:txBody>
          </p:sp>
        </p:grpSp>
        <p:sp>
          <p:nvSpPr>
            <p:cNvPr id="47129" name="Text Box 52"/>
            <p:cNvSpPr txBox="1">
              <a:spLocks noChangeArrowheads="1"/>
            </p:cNvSpPr>
            <p:nvPr/>
          </p:nvSpPr>
          <p:spPr bwMode="auto">
            <a:xfrm>
              <a:off x="6053138" y="4653111"/>
              <a:ext cx="752475" cy="367054"/>
            </a:xfrm>
            <a:prstGeom prst="rect">
              <a:avLst/>
            </a:prstGeom>
            <a:solidFill>
              <a:srgbClr val="FFFFB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a:solidFill>
                    <a:srgbClr val="660066"/>
                  </a:solidFill>
                  <a:latin typeface="华文新魏" charset="0"/>
                  <a:ea typeface="华文新魏" charset="0"/>
                  <a:cs typeface="华文新魏" charset="0"/>
                </a:rPr>
                <a:t>Key 2</a:t>
              </a:r>
            </a:p>
          </p:txBody>
        </p:sp>
        <p:sp>
          <p:nvSpPr>
            <p:cNvPr id="47130" name="Text Box 53"/>
            <p:cNvSpPr txBox="1">
              <a:spLocks noChangeArrowheads="1"/>
            </p:cNvSpPr>
            <p:nvPr/>
          </p:nvSpPr>
          <p:spPr bwMode="auto">
            <a:xfrm>
              <a:off x="6805613" y="4650592"/>
              <a:ext cx="750888" cy="36789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chemeClr val="accent2"/>
                </a:solidFill>
                <a:latin typeface="华文新魏" charset="0"/>
                <a:ea typeface="华文新魏" charset="0"/>
                <a:cs typeface="华文新魏" charset="0"/>
              </a:endParaRPr>
            </a:p>
          </p:txBody>
        </p:sp>
        <p:sp>
          <p:nvSpPr>
            <p:cNvPr id="47131" name="Text Box 54"/>
            <p:cNvSpPr txBox="1">
              <a:spLocks noChangeArrowheads="1"/>
            </p:cNvSpPr>
            <p:nvPr/>
          </p:nvSpPr>
          <p:spPr bwMode="auto">
            <a:xfrm>
              <a:off x="6053138" y="5018485"/>
              <a:ext cx="752475" cy="367894"/>
            </a:xfrm>
            <a:prstGeom prst="rect">
              <a:avLst/>
            </a:prstGeom>
            <a:solidFill>
              <a:srgbClr val="FFFFB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a:solidFill>
                    <a:srgbClr val="660066"/>
                  </a:solidFill>
                  <a:ea typeface="华文新魏" charset="0"/>
                  <a:cs typeface="华文新魏" charset="0"/>
                </a:rPr>
                <a:t>…</a:t>
              </a:r>
              <a:endParaRPr lang="en-US" altLang="zh-CN" sz="1800">
                <a:solidFill>
                  <a:srgbClr val="660066"/>
                </a:solidFill>
                <a:latin typeface="华文新魏" charset="0"/>
                <a:ea typeface="华文新魏" charset="0"/>
                <a:cs typeface="华文新魏" charset="0"/>
              </a:endParaRPr>
            </a:p>
          </p:txBody>
        </p:sp>
        <p:sp>
          <p:nvSpPr>
            <p:cNvPr id="47132" name="Text Box 55"/>
            <p:cNvSpPr txBox="1">
              <a:spLocks noChangeArrowheads="1"/>
            </p:cNvSpPr>
            <p:nvPr/>
          </p:nvSpPr>
          <p:spPr bwMode="auto">
            <a:xfrm>
              <a:off x="6805613" y="5018485"/>
              <a:ext cx="750888" cy="36789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a:solidFill>
                    <a:srgbClr val="660066"/>
                  </a:solidFill>
                  <a:ea typeface="华文新魏" charset="0"/>
                  <a:cs typeface="华文新魏" charset="0"/>
                </a:rPr>
                <a:t>…</a:t>
              </a:r>
              <a:endParaRPr lang="en-US" altLang="zh-CN" sz="1800">
                <a:solidFill>
                  <a:srgbClr val="660066"/>
                </a:solidFill>
                <a:latin typeface="华文新魏" charset="0"/>
                <a:ea typeface="华文新魏" charset="0"/>
                <a:cs typeface="华文新魏" charset="0"/>
              </a:endParaRPr>
            </a:p>
          </p:txBody>
        </p:sp>
        <p:sp>
          <p:nvSpPr>
            <p:cNvPr id="47133" name="Text Box 56"/>
            <p:cNvSpPr txBox="1">
              <a:spLocks noChangeArrowheads="1"/>
            </p:cNvSpPr>
            <p:nvPr/>
          </p:nvSpPr>
          <p:spPr bwMode="auto">
            <a:xfrm>
              <a:off x="6053138" y="5388899"/>
              <a:ext cx="752475" cy="367054"/>
            </a:xfrm>
            <a:prstGeom prst="rect">
              <a:avLst/>
            </a:prstGeom>
            <a:solidFill>
              <a:srgbClr val="FFFFB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800">
                  <a:solidFill>
                    <a:srgbClr val="660066"/>
                  </a:solidFill>
                  <a:latin typeface="华文新魏" charset="0"/>
                  <a:ea typeface="华文新魏" charset="0"/>
                  <a:cs typeface="华文新魏" charset="0"/>
                </a:rPr>
                <a:t>Key N</a:t>
              </a:r>
            </a:p>
          </p:txBody>
        </p:sp>
        <p:sp>
          <p:nvSpPr>
            <p:cNvPr id="47134" name="Text Box 57"/>
            <p:cNvSpPr txBox="1">
              <a:spLocks noChangeArrowheads="1"/>
            </p:cNvSpPr>
            <p:nvPr/>
          </p:nvSpPr>
          <p:spPr bwMode="auto">
            <a:xfrm>
              <a:off x="6805613" y="5386379"/>
              <a:ext cx="750888" cy="367894"/>
            </a:xfrm>
            <a:prstGeom prst="rect">
              <a:avLst/>
            </a:prstGeom>
            <a:solidFill>
              <a:srgbClr val="66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sz="1800">
                <a:solidFill>
                  <a:srgbClr val="660066"/>
                </a:solidFill>
                <a:latin typeface="华文新魏" charset="0"/>
                <a:ea typeface="华文新魏" charset="0"/>
                <a:cs typeface="华文新魏" charset="0"/>
              </a:endParaRPr>
            </a:p>
          </p:txBody>
        </p:sp>
        <p:sp>
          <p:nvSpPr>
            <p:cNvPr id="47135" name="Line 58"/>
            <p:cNvSpPr>
              <a:spLocks noChangeShapeType="1"/>
            </p:cNvSpPr>
            <p:nvPr/>
          </p:nvSpPr>
          <p:spPr bwMode="auto">
            <a:xfrm flipV="1">
              <a:off x="7291388" y="4315456"/>
              <a:ext cx="600075" cy="107512"/>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7136" name="Line 59"/>
            <p:cNvSpPr>
              <a:spLocks noChangeShapeType="1"/>
            </p:cNvSpPr>
            <p:nvPr/>
          </p:nvSpPr>
          <p:spPr bwMode="auto">
            <a:xfrm flipV="1">
              <a:off x="7223125" y="4740465"/>
              <a:ext cx="668338" cy="49556"/>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7137" name="Line 60"/>
            <p:cNvSpPr>
              <a:spLocks noChangeShapeType="1"/>
            </p:cNvSpPr>
            <p:nvPr/>
          </p:nvSpPr>
          <p:spPr bwMode="auto">
            <a:xfrm>
              <a:off x="7223125" y="5591324"/>
              <a:ext cx="668338" cy="0"/>
            </a:xfrm>
            <a:prstGeom prst="line">
              <a:avLst/>
            </a:prstGeom>
            <a:noFill/>
            <a:ln w="19050">
              <a:solidFill>
                <a:srgbClr val="000000"/>
              </a:solidFill>
              <a:round/>
              <a:headEnd type="oval"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67645" name="Text Box 61"/>
            <p:cNvSpPr txBox="1">
              <a:spLocks noChangeArrowheads="1"/>
            </p:cNvSpPr>
            <p:nvPr/>
          </p:nvSpPr>
          <p:spPr bwMode="auto">
            <a:xfrm>
              <a:off x="7891463" y="5591324"/>
              <a:ext cx="973138" cy="283900"/>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a:solidFill>
                    <a:srgbClr val="660066"/>
                  </a:solidFill>
                  <a:latin typeface="华文新魏" pitchFamily="2" charset="-122"/>
                  <a:ea typeface="华文新魏" pitchFamily="2" charset="-122"/>
                  <a:cs typeface="+mn-cs"/>
                </a:rPr>
                <a:t>块</a:t>
              </a:r>
            </a:p>
          </p:txBody>
        </p:sp>
        <p:sp>
          <p:nvSpPr>
            <p:cNvPr id="67646" name="Text Box 62"/>
            <p:cNvSpPr txBox="1">
              <a:spLocks noChangeArrowheads="1"/>
            </p:cNvSpPr>
            <p:nvPr/>
          </p:nvSpPr>
          <p:spPr bwMode="auto">
            <a:xfrm>
              <a:off x="7891463" y="4740465"/>
              <a:ext cx="973138" cy="226784"/>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a:solidFill>
                    <a:srgbClr val="660066"/>
                  </a:solidFill>
                  <a:latin typeface="华文新魏" pitchFamily="2" charset="-122"/>
                  <a:ea typeface="华文新魏" pitchFamily="2" charset="-122"/>
                  <a:cs typeface="+mn-cs"/>
                </a:rPr>
                <a:t>块</a:t>
              </a:r>
            </a:p>
          </p:txBody>
        </p:sp>
        <p:sp>
          <p:nvSpPr>
            <p:cNvPr id="67647" name="Text Box 63"/>
            <p:cNvSpPr txBox="1">
              <a:spLocks noChangeArrowheads="1"/>
            </p:cNvSpPr>
            <p:nvPr/>
          </p:nvSpPr>
          <p:spPr bwMode="auto">
            <a:xfrm>
              <a:off x="7918450" y="4231462"/>
              <a:ext cx="974725" cy="225104"/>
            </a:xfrm>
            <a:prstGeom prst="rect">
              <a:avLst/>
            </a:prstGeom>
            <a:solidFill>
              <a:srgbClr val="CBFFFE"/>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p>
              <a:pPr algn="ctr">
                <a:defRPr/>
              </a:pPr>
              <a:r>
                <a:rPr lang="zh-CN" altLang="en-US" sz="1800">
                  <a:solidFill>
                    <a:srgbClr val="660066"/>
                  </a:solidFill>
                  <a:latin typeface="华文新魏" pitchFamily="2" charset="-122"/>
                  <a:ea typeface="华文新魏" pitchFamily="2" charset="-122"/>
                  <a:cs typeface="+mn-cs"/>
                </a:rPr>
                <a:t>块</a:t>
              </a:r>
            </a:p>
          </p:txBody>
        </p:sp>
        <p:sp>
          <p:nvSpPr>
            <p:cNvPr id="67649" name="Text Box 65"/>
            <p:cNvSpPr txBox="1">
              <a:spLocks noChangeArrowheads="1"/>
            </p:cNvSpPr>
            <p:nvPr/>
          </p:nvSpPr>
          <p:spPr bwMode="auto">
            <a:xfrm>
              <a:off x="4716463" y="3932443"/>
              <a:ext cx="1085850" cy="524123"/>
            </a:xfrm>
            <a:prstGeom prst="rect">
              <a:avLst/>
            </a:prstGeom>
            <a:solidFill>
              <a:srgbClr val="80FF90"/>
            </a:solidFill>
            <a:ln w="19050">
              <a:solidFill>
                <a:srgbClr val="000000"/>
              </a:solidFill>
              <a:miter lim="800000"/>
              <a:headEnd/>
              <a:tailEnd/>
            </a:ln>
            <a:effectLst>
              <a:outerShdw dist="107763" dir="189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zh-CN" altLang="en-US" sz="1800" dirty="0">
                  <a:solidFill>
                    <a:srgbClr val="FF0000"/>
                  </a:solidFill>
                  <a:latin typeface="华文新魏" charset="0"/>
                  <a:ea typeface="华文新魏" charset="0"/>
                  <a:cs typeface="华文新魏" charset="0"/>
                </a:rPr>
                <a:t>文件</a:t>
              </a:r>
            </a:p>
            <a:p>
              <a:pPr algn="ctr" eaLnBrk="1" hangingPunct="1"/>
              <a:r>
                <a:rPr lang="zh-CN" altLang="en-US" sz="1800" dirty="0">
                  <a:solidFill>
                    <a:srgbClr val="FF0000"/>
                  </a:solidFill>
                  <a:latin typeface="华文新魏" charset="0"/>
                  <a:ea typeface="华文新魏" charset="0"/>
                  <a:cs typeface="华文新魏" charset="0"/>
                </a:rPr>
                <a:t>控制块</a:t>
              </a:r>
            </a:p>
          </p:txBody>
        </p:sp>
        <p:sp>
          <p:nvSpPr>
            <p:cNvPr id="47143" name="Line 66"/>
            <p:cNvSpPr>
              <a:spLocks noChangeShapeType="1"/>
            </p:cNvSpPr>
            <p:nvPr/>
          </p:nvSpPr>
          <p:spPr bwMode="auto">
            <a:xfrm>
              <a:off x="5718175" y="4315456"/>
              <a:ext cx="334963"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2" name="矩形 1"/>
            <p:cNvSpPr/>
            <p:nvPr/>
          </p:nvSpPr>
          <p:spPr>
            <a:xfrm>
              <a:off x="5580112" y="5845334"/>
              <a:ext cx="2146742" cy="400110"/>
            </a:xfrm>
            <a:prstGeom prst="rect">
              <a:avLst/>
            </a:prstGeom>
          </p:spPr>
          <p:txBody>
            <a:bodyPr wrap="none">
              <a:spAutoFit/>
            </a:bodyPr>
            <a:lstStyle/>
            <a:p>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B</a:t>
              </a:r>
              <a:r>
                <a:rPr lang="zh-CN" altLang="en-US" sz="2000" b="1" dirty="0">
                  <a:solidFill>
                    <a:srgbClr val="0000FF"/>
                  </a:solidFill>
                  <a:latin typeface="华文新魏" charset="0"/>
                  <a:ea typeface="华文新魏" charset="0"/>
                  <a:cs typeface="华文新魏" charset="0"/>
                </a:rPr>
                <a:t>）有键索引表</a:t>
              </a:r>
            </a:p>
          </p:txBody>
        </p:sp>
        <p:sp>
          <p:nvSpPr>
            <p:cNvPr id="4" name="矩形 3"/>
            <p:cNvSpPr/>
            <p:nvPr/>
          </p:nvSpPr>
          <p:spPr>
            <a:xfrm>
              <a:off x="755576" y="5845334"/>
              <a:ext cx="3150096" cy="400110"/>
            </a:xfrm>
            <a:prstGeom prst="rect">
              <a:avLst/>
            </a:prstGeom>
          </p:spPr>
          <p:txBody>
            <a:bodyPr wrap="square">
              <a:spAutoFit/>
            </a:bodyPr>
            <a:lstStyle/>
            <a:p>
              <a:r>
                <a:rPr lang="zh-CN" altLang="en-US" sz="2000" b="1" dirty="0">
                  <a:solidFill>
                    <a:srgbClr val="0000FF"/>
                  </a:solidFill>
                  <a:latin typeface="华文新魏" charset="0"/>
                  <a:ea typeface="华文新魏" charset="0"/>
                  <a:cs typeface="华文新魏" charset="0"/>
                </a:rPr>
                <a:t>（</a:t>
              </a:r>
              <a:r>
                <a:rPr lang="en-US" altLang="zh-CN" sz="2000" b="1" dirty="0">
                  <a:solidFill>
                    <a:srgbClr val="0000FF"/>
                  </a:solidFill>
                  <a:latin typeface="华文新魏" charset="0"/>
                  <a:ea typeface="华文新魏" charset="0"/>
                  <a:cs typeface="华文新魏" charset="0"/>
                </a:rPr>
                <a:t>A</a:t>
              </a:r>
              <a:r>
                <a:rPr lang="zh-CN" altLang="en-US" sz="2000" b="1" dirty="0">
                  <a:solidFill>
                    <a:srgbClr val="0000FF"/>
                  </a:solidFill>
                  <a:latin typeface="华文新魏" charset="0"/>
                  <a:ea typeface="华文新魏" charset="0"/>
                  <a:cs typeface="华文新魏" charset="0"/>
                </a:rPr>
                <a:t>）无键索引表</a:t>
              </a:r>
            </a:p>
          </p:txBody>
        </p:sp>
      </p:grpSp>
      <p:sp>
        <p:nvSpPr>
          <p:cNvPr id="46" name="标题 1"/>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kumimoji="1" lang="zh-CN" altLang="en-US" dirty="0"/>
              <a:t>索引文件结构示意图</a:t>
            </a:r>
          </a:p>
        </p:txBody>
      </p:sp>
      <p:sp>
        <p:nvSpPr>
          <p:cNvPr id="4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Tree>
    <p:extLst>
      <p:ext uri="{BB962C8B-B14F-4D97-AF65-F5344CB8AC3E}">
        <p14:creationId xmlns:p14="http://schemas.microsoft.com/office/powerpoint/2010/main" val="223170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索引顺序文件</a:t>
            </a:r>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是顺序文件的扩展，</a:t>
            </a:r>
            <a:r>
              <a:rPr lang="zh-CN" altLang="en-US" dirty="0">
                <a:solidFill>
                  <a:srgbClr val="FF0000"/>
                </a:solidFill>
                <a:latin typeface="华文新魏"/>
                <a:cs typeface="华文新魏"/>
              </a:rPr>
              <a:t>各记录在介质上顺序排列</a:t>
            </a:r>
            <a:endParaRPr lang="en-US" altLang="zh-CN" dirty="0">
              <a:solidFill>
                <a:srgbClr val="FF0000"/>
              </a:solidFill>
              <a:latin typeface="华文新魏"/>
              <a:cs typeface="华文新魏"/>
            </a:endParaRPr>
          </a:p>
          <a:p>
            <a:pPr lvl="1" algn="just" eaLnBrk="1" hangingPunct="1"/>
            <a:r>
              <a:rPr lang="zh-CN" altLang="en-US" dirty="0"/>
              <a:t>有直接处理和修改记录的能力</a:t>
            </a:r>
          </a:p>
          <a:p>
            <a:pPr lvl="1" algn="just" eaLnBrk="1" hangingPunct="1"/>
            <a:r>
              <a:rPr lang="zh-CN" altLang="en-US" dirty="0"/>
              <a:t>可象顺序文件一样进行快速顺序处理</a:t>
            </a:r>
            <a:endParaRPr lang="en-US" altLang="zh-CN" dirty="0"/>
          </a:p>
          <a:p>
            <a:pPr lvl="2" algn="just" eaLnBrk="1" hangingPunct="1"/>
            <a:r>
              <a:rPr lang="zh-CN" altLang="en-US" dirty="0">
                <a:latin typeface="华文新魏"/>
                <a:ea typeface="华文新魏"/>
                <a:cs typeface="华文新魏"/>
              </a:rPr>
              <a:t>既允许按</a:t>
            </a:r>
            <a:r>
              <a:rPr lang="zh-CN" altLang="en-US" dirty="0">
                <a:solidFill>
                  <a:srgbClr val="0000FF"/>
                </a:solidFill>
                <a:latin typeface="华文新魏"/>
                <a:ea typeface="华文新魏"/>
                <a:cs typeface="华文新魏"/>
              </a:rPr>
              <a:t>物理存放次序</a:t>
            </a:r>
            <a:r>
              <a:rPr lang="zh-CN" altLang="en-US" dirty="0">
                <a:latin typeface="华文新魏"/>
                <a:ea typeface="华文新魏"/>
                <a:cs typeface="华文新魏"/>
              </a:rPr>
              <a:t>（记录出现的次序）进行处理</a:t>
            </a:r>
            <a:endParaRPr lang="en-US" altLang="zh-CN" dirty="0">
              <a:latin typeface="华文新魏"/>
              <a:ea typeface="华文新魏"/>
              <a:cs typeface="华文新魏"/>
            </a:endParaRPr>
          </a:p>
          <a:p>
            <a:pPr lvl="2" algn="just" eaLnBrk="1" hangingPunct="1"/>
            <a:r>
              <a:rPr lang="zh-CN" altLang="en-US" dirty="0">
                <a:latin typeface="华文新魏"/>
                <a:ea typeface="华文新魏"/>
                <a:cs typeface="华文新魏"/>
              </a:rPr>
              <a:t>也允许按</a:t>
            </a:r>
            <a:r>
              <a:rPr lang="zh-CN" altLang="en-US" dirty="0">
                <a:solidFill>
                  <a:srgbClr val="0000FF"/>
                </a:solidFill>
                <a:latin typeface="华文新魏"/>
                <a:ea typeface="华文新魏"/>
                <a:cs typeface="华文新魏"/>
              </a:rPr>
              <a:t>逻辑顺序</a:t>
            </a:r>
            <a:r>
              <a:rPr lang="zh-CN" altLang="en-US" dirty="0">
                <a:latin typeface="华文新魏"/>
                <a:ea typeface="华文新魏"/>
                <a:cs typeface="华文新魏"/>
              </a:rPr>
              <a:t>（由</a:t>
            </a:r>
            <a:r>
              <a:rPr lang="zh-CN" altLang="en-US" dirty="0">
                <a:solidFill>
                  <a:srgbClr val="FF0000"/>
                </a:solidFill>
                <a:latin typeface="华文新魏"/>
                <a:ea typeface="华文新魏"/>
                <a:cs typeface="华文新魏"/>
              </a:rPr>
              <a:t>记录主键</a:t>
            </a:r>
            <a:r>
              <a:rPr lang="zh-CN" altLang="en-US" dirty="0">
                <a:latin typeface="华文新魏"/>
                <a:ea typeface="华文新魏"/>
                <a:cs typeface="华文新魏"/>
              </a:rPr>
              <a:t>决定的次序）进行处理</a:t>
            </a:r>
          </a:p>
          <a:p>
            <a:pPr algn="just" eaLnBrk="1" hangingPunct="1"/>
            <a:r>
              <a:rPr lang="zh-CN" altLang="zh-CN" dirty="0">
                <a:latin typeface="华文新魏"/>
                <a:cs typeface="华文新魏"/>
              </a:rPr>
              <a:t>索引表占</a:t>
            </a:r>
            <a:r>
              <a:rPr lang="zh-CN" altLang="en-US" dirty="0">
                <a:latin typeface="华文新魏"/>
                <a:cs typeface="华文新魏"/>
              </a:rPr>
              <a:t>空与查找开销问题</a:t>
            </a:r>
            <a:endParaRPr lang="en-US" altLang="zh-CN" dirty="0">
              <a:latin typeface="华文新魏"/>
              <a:cs typeface="华文新魏"/>
            </a:endParaRPr>
          </a:p>
          <a:p>
            <a:pPr lvl="1" algn="just" eaLnBrk="1" hangingPunct="1"/>
            <a:r>
              <a:rPr lang="zh-CN" altLang="zh-CN" dirty="0"/>
              <a:t>记录数目很多，索引表要占用许多物理块，查找某记录键所对应的索引项时，可能需要依次交换很多块</a:t>
            </a:r>
            <a:endParaRPr lang="en-US" altLang="zh-CN" dirty="0"/>
          </a:p>
          <a:p>
            <a:pPr lvl="2" algn="just" eaLnBrk="1" hangingPunct="1"/>
            <a:r>
              <a:rPr lang="zh-CN" altLang="zh-CN" dirty="0">
                <a:latin typeface="华文新魏"/>
                <a:ea typeface="华文新魏"/>
                <a:cs typeface="华文新魏"/>
              </a:rPr>
              <a:t>若索引表占用</a:t>
            </a:r>
            <a:r>
              <a:rPr lang="en-US" altLang="zh-CN" dirty="0">
                <a:solidFill>
                  <a:srgbClr val="008000"/>
                </a:solidFill>
                <a:latin typeface="华文新魏"/>
                <a:ea typeface="华文新魏"/>
                <a:cs typeface="华文新魏"/>
              </a:rPr>
              <a:t>n</a:t>
            </a:r>
            <a:r>
              <a:rPr lang="zh-CN" altLang="zh-CN" dirty="0">
                <a:latin typeface="华文新魏"/>
                <a:ea typeface="华文新魏"/>
                <a:cs typeface="华文新魏"/>
              </a:rPr>
              <a:t>块，则平均要交换</a:t>
            </a:r>
            <a:r>
              <a:rPr lang="en-US" altLang="zh-CN" dirty="0">
                <a:solidFill>
                  <a:srgbClr val="008000"/>
                </a:solidFill>
                <a:latin typeface="华文新魏"/>
                <a:ea typeface="华文新魏"/>
                <a:cs typeface="华文新魏"/>
              </a:rPr>
              <a:t>(n</a:t>
            </a:r>
            <a:r>
              <a:rPr lang="zh-CN" altLang="zh-CN"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1)/2</a:t>
            </a:r>
            <a:r>
              <a:rPr lang="zh-CN" altLang="zh-CN" dirty="0">
                <a:latin typeface="华文新魏"/>
                <a:ea typeface="华文新魏"/>
                <a:cs typeface="华文新魏"/>
              </a:rPr>
              <a:t>次，才能找到所需记录的物理地址</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当</a:t>
            </a:r>
            <a:r>
              <a:rPr lang="en-US" altLang="zh-CN" dirty="0">
                <a:latin typeface="华文新魏"/>
                <a:ea typeface="华文新魏"/>
                <a:cs typeface="华文新魏"/>
              </a:rPr>
              <a:t>n</a:t>
            </a:r>
            <a:r>
              <a:rPr lang="zh-CN" altLang="zh-CN" dirty="0">
                <a:latin typeface="华文新魏"/>
                <a:ea typeface="华文新魏"/>
                <a:cs typeface="华文新魏"/>
              </a:rPr>
              <a:t>值很大时，这是费时的操作</a:t>
            </a:r>
            <a:endParaRPr lang="en-US" altLang="zh-CN" dirty="0">
              <a:latin typeface="华文新魏"/>
              <a:ea typeface="华文新魏"/>
              <a:cs typeface="华文新魏"/>
            </a:endParaRPr>
          </a:p>
          <a:p>
            <a:pPr lvl="1" algn="just" eaLnBrk="1" hangingPunct="1"/>
            <a:r>
              <a:rPr kumimoji="1" lang="zh-CN" altLang="en-US" dirty="0"/>
              <a:t>解决途径：</a:t>
            </a:r>
            <a:r>
              <a:rPr kumimoji="1" lang="zh-CN" altLang="en-US" dirty="0">
                <a:solidFill>
                  <a:srgbClr val="FF0000"/>
                </a:solidFill>
              </a:rPr>
              <a:t>二级索引</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Tree>
    <p:extLst>
      <p:ext uri="{BB962C8B-B14F-4D97-AF65-F5344CB8AC3E}">
        <p14:creationId xmlns:p14="http://schemas.microsoft.com/office/powerpoint/2010/main" val="10682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二级索引及三级索引</a:t>
            </a:r>
          </a:p>
        </p:txBody>
      </p:sp>
      <p:sp>
        <p:nvSpPr>
          <p:cNvPr id="3" name="内容占位符 2"/>
          <p:cNvSpPr>
            <a:spLocks noGrp="1"/>
          </p:cNvSpPr>
          <p:nvPr>
            <p:ph idx="1"/>
          </p:nvPr>
        </p:nvSpPr>
        <p:spPr/>
        <p:txBody>
          <a:bodyPr/>
          <a:lstStyle/>
          <a:p>
            <a:pPr algn="just" eaLnBrk="1" hangingPunct="1"/>
            <a:r>
              <a:rPr lang="zh-CN" altLang="en-US" dirty="0"/>
              <a:t>目的：</a:t>
            </a:r>
            <a:r>
              <a:rPr lang="zh-CN" altLang="zh-CN" dirty="0"/>
              <a:t>提高查找速度</a:t>
            </a:r>
            <a:endParaRPr lang="en-US" altLang="zh-CN" dirty="0"/>
          </a:p>
          <a:p>
            <a:pPr algn="just" eaLnBrk="1" hangingPunct="1"/>
            <a:r>
              <a:rPr lang="zh-CN" altLang="zh-CN" dirty="0"/>
              <a:t>二级索引</a:t>
            </a:r>
            <a:r>
              <a:rPr lang="zh-CN" altLang="en-US" dirty="0"/>
              <a:t>：</a:t>
            </a:r>
            <a:r>
              <a:rPr lang="zh-CN" altLang="zh-CN" dirty="0"/>
              <a:t>做</a:t>
            </a:r>
            <a:r>
              <a:rPr lang="zh-CN" altLang="zh-CN" dirty="0">
                <a:solidFill>
                  <a:srgbClr val="0000FF"/>
                </a:solidFill>
              </a:rPr>
              <a:t>索引的索引</a:t>
            </a:r>
            <a:endParaRPr lang="en-US" altLang="zh-CN" dirty="0">
              <a:solidFill>
                <a:srgbClr val="0000FF"/>
              </a:solidFill>
            </a:endParaRPr>
          </a:p>
          <a:p>
            <a:pPr lvl="1" algn="just" eaLnBrk="1" hangingPunct="1"/>
            <a:r>
              <a:rPr lang="zh-CN" altLang="en-US" dirty="0">
                <a:latin typeface="华文新魏" charset="0"/>
                <a:ea typeface="华文新魏" charset="0"/>
                <a:cs typeface="华文新魏" charset="0"/>
              </a:rPr>
              <a:t>二级索引表的表项列出</a:t>
            </a:r>
            <a:r>
              <a:rPr lang="zh-CN" altLang="en-US" dirty="0">
                <a:solidFill>
                  <a:srgbClr val="FF0000"/>
                </a:solidFill>
                <a:latin typeface="华文新魏" charset="0"/>
                <a:ea typeface="华文新魏" charset="0"/>
                <a:cs typeface="华文新魏" charset="0"/>
              </a:rPr>
              <a:t>一级索引表每一块最后一个索引项的</a:t>
            </a:r>
            <a:r>
              <a:rPr lang="zh-CN" altLang="en-US" dirty="0">
                <a:solidFill>
                  <a:srgbClr val="0000FF"/>
                </a:solidFill>
                <a:latin typeface="华文新魏" charset="0"/>
                <a:ea typeface="华文新魏" charset="0"/>
                <a:cs typeface="华文新魏" charset="0"/>
              </a:rPr>
              <a:t>键值</a:t>
            </a:r>
            <a:r>
              <a:rPr lang="zh-CN" altLang="en-US" dirty="0">
                <a:solidFill>
                  <a:srgbClr val="FF0000"/>
                </a:solidFill>
                <a:latin typeface="华文新魏" charset="0"/>
                <a:ea typeface="华文新魏" charset="0"/>
                <a:cs typeface="华文新魏" charset="0"/>
              </a:rPr>
              <a:t>及该</a:t>
            </a:r>
            <a:r>
              <a:rPr lang="zh-CN" altLang="en-US" dirty="0">
                <a:solidFill>
                  <a:srgbClr val="0000FF"/>
                </a:solidFill>
                <a:latin typeface="华文新魏" charset="0"/>
                <a:ea typeface="华文新魏" charset="0"/>
                <a:cs typeface="华文新魏" charset="0"/>
              </a:rPr>
              <a:t>索引表区的地址</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即若干个记录的索引本身也是一种记录</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查找时</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先查看二级索引表找到某键所在的</a:t>
            </a:r>
            <a:r>
              <a:rPr lang="zh-CN" altLang="en-US" dirty="0">
                <a:solidFill>
                  <a:srgbClr val="0000FF"/>
                </a:solidFill>
                <a:latin typeface="华文新魏" charset="0"/>
                <a:ea typeface="华文新魏" charset="0"/>
                <a:cs typeface="华文新魏" charset="0"/>
              </a:rPr>
              <a:t>索引表区地址</a:t>
            </a:r>
            <a:endParaRPr lang="en-US" altLang="zh-CN" dirty="0">
              <a:solidFill>
                <a:srgbClr val="0000FF"/>
              </a:solidFill>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再搜索一级索引表找出</a:t>
            </a:r>
            <a:r>
              <a:rPr lang="zh-CN" altLang="en-US" dirty="0">
                <a:solidFill>
                  <a:srgbClr val="0000FF"/>
                </a:solidFill>
                <a:latin typeface="华文新魏" charset="0"/>
                <a:ea typeface="华文新魏" charset="0"/>
                <a:cs typeface="华文新魏" charset="0"/>
              </a:rPr>
              <a:t>数据记录</a:t>
            </a:r>
          </a:p>
          <a:p>
            <a:pPr algn="just" eaLnBrk="1" hangingPunct="1"/>
            <a:r>
              <a:rPr lang="zh-CN" altLang="en-US" dirty="0">
                <a:latin typeface="华文新魏" charset="0"/>
                <a:ea typeface="华文新魏" charset="0"/>
                <a:cs typeface="华文新魏" charset="0"/>
              </a:rPr>
              <a:t>三级索引：</a:t>
            </a:r>
            <a:r>
              <a:rPr lang="zh-CN" altLang="zh-CN" dirty="0"/>
              <a:t>做索引的索引的索引 </a:t>
            </a:r>
            <a:endParaRPr lang="en-US" altLang="zh-CN" dirty="0">
              <a:latin typeface="华文新魏" charset="0"/>
              <a:ea typeface="华文新魏" charset="0"/>
              <a:cs typeface="华文新魏" charset="0"/>
            </a:endParaRPr>
          </a:p>
          <a:p>
            <a:pPr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Tree>
    <p:extLst>
      <p:ext uri="{BB962C8B-B14F-4D97-AF65-F5344CB8AC3E}">
        <p14:creationId xmlns:p14="http://schemas.microsoft.com/office/powerpoint/2010/main" val="265531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文件概念</a:t>
            </a:r>
          </a:p>
        </p:txBody>
      </p:sp>
      <p:sp>
        <p:nvSpPr>
          <p:cNvPr id="3" name="内容占位符 2"/>
          <p:cNvSpPr>
            <a:spLocks noGrp="1"/>
          </p:cNvSpPr>
          <p:nvPr>
            <p:ph idx="1"/>
          </p:nvPr>
        </p:nvSpPr>
        <p:spPr/>
        <p:txBody>
          <a:bodyPr/>
          <a:lstStyle/>
          <a:p>
            <a:r>
              <a:rPr kumimoji="1" lang="zh-CN" altLang="en-US" dirty="0"/>
              <a:t>早期外存管理缺陷</a:t>
            </a:r>
            <a:endParaRPr kumimoji="1" lang="en-US" altLang="zh-CN" dirty="0"/>
          </a:p>
          <a:p>
            <a:pPr lvl="1"/>
            <a:r>
              <a:rPr lang="zh-CN" altLang="zh-CN" dirty="0"/>
              <a:t>用户自行管理外存，按照物理地址安排信息，记录信息分布情况，组织数据</a:t>
            </a:r>
            <a:r>
              <a:rPr lang="en-US" altLang="zh-CN" dirty="0"/>
              <a:t>I/O</a:t>
            </a:r>
          </a:p>
          <a:p>
            <a:pPr lvl="2"/>
            <a:r>
              <a:rPr lang="zh-CN" altLang="zh-CN" dirty="0">
                <a:latin typeface="华文新魏"/>
                <a:ea typeface="华文新魏"/>
                <a:cs typeface="华文新魏"/>
              </a:rPr>
              <a:t>繁琐复杂，极易出错，可靠性差 </a:t>
            </a:r>
            <a:endParaRPr kumimoji="1" lang="en-US" altLang="zh-CN" dirty="0">
              <a:latin typeface="华文新魏"/>
              <a:ea typeface="华文新魏"/>
              <a:cs typeface="华文新魏"/>
            </a:endParaRPr>
          </a:p>
          <a:p>
            <a:r>
              <a:rPr kumimoji="1" lang="zh-CN" altLang="en-US" dirty="0">
                <a:latin typeface="华文新魏"/>
                <a:cs typeface="华文新魏"/>
              </a:rPr>
              <a:t>文件是由文件名字标识的一组信息的集合</a:t>
            </a:r>
            <a:endParaRPr kumimoji="1" lang="en-US" altLang="zh-CN" dirty="0">
              <a:latin typeface="华文新魏"/>
              <a:cs typeface="华文新魏"/>
            </a:endParaRPr>
          </a:p>
          <a:p>
            <a:pPr lvl="1"/>
            <a:r>
              <a:rPr lang="zh-CN" altLang="zh-CN" dirty="0"/>
              <a:t>由信息按一定结构方式组成，可持久性保存的抽象机制</a:t>
            </a:r>
            <a:endParaRPr lang="en-US" altLang="zh-CN" dirty="0"/>
          </a:p>
          <a:p>
            <a:r>
              <a:rPr kumimoji="1" lang="zh-CN" altLang="en-US" dirty="0">
                <a:latin typeface="华文新魏"/>
                <a:cs typeface="华文新魏"/>
              </a:rPr>
              <a:t>文件特点</a:t>
            </a:r>
            <a:endParaRPr kumimoji="1" lang="en-US" altLang="zh-CN" dirty="0">
              <a:latin typeface="华文新魏"/>
              <a:cs typeface="华文新魏"/>
            </a:endParaRPr>
          </a:p>
          <a:p>
            <a:pPr lvl="1"/>
            <a:r>
              <a:rPr kumimoji="1" lang="zh-CN" altLang="en-US" dirty="0"/>
              <a:t>与物理设备及存储位置无关</a:t>
            </a:r>
            <a:r>
              <a:rPr kumimoji="1" lang="zh-CN" altLang="zh-CN" dirty="0"/>
              <a:t>，</a:t>
            </a:r>
            <a:r>
              <a:rPr kumimoji="1" lang="zh-CN" altLang="en-US" dirty="0">
                <a:solidFill>
                  <a:srgbClr val="FF0000"/>
                </a:solidFill>
              </a:rPr>
              <a:t>按名访问</a:t>
            </a:r>
            <a:endParaRPr kumimoji="1" lang="en-US" altLang="zh-CN" dirty="0">
              <a:solidFill>
                <a:srgbClr val="FF0000"/>
              </a:solidFill>
            </a:endParaRPr>
          </a:p>
          <a:p>
            <a:pPr lvl="1"/>
            <a:r>
              <a:rPr kumimoji="1" lang="zh-CN" altLang="en-US" dirty="0"/>
              <a:t>安全可靠，只能</a:t>
            </a:r>
            <a:r>
              <a:rPr kumimoji="1" lang="zh-CN" altLang="en-US" dirty="0">
                <a:solidFill>
                  <a:srgbClr val="FF0000"/>
                </a:solidFill>
              </a:rPr>
              <a:t>通过文件系统来访问</a:t>
            </a:r>
            <a:endParaRPr kumimoji="1" lang="en-US" altLang="zh-CN" dirty="0">
              <a:solidFill>
                <a:srgbClr val="FF0000"/>
              </a:solidFill>
            </a:endParaRPr>
          </a:p>
          <a:p>
            <a:pPr lvl="1"/>
            <a:r>
              <a:rPr kumimoji="1" lang="zh-CN" altLang="en-US" dirty="0"/>
              <a:t>有效使用存储空间，</a:t>
            </a:r>
            <a:r>
              <a:rPr kumimoji="1" lang="zh-CN" altLang="en-US" dirty="0">
                <a:solidFill>
                  <a:srgbClr val="FF0000"/>
                </a:solidFill>
              </a:rPr>
              <a:t>优化不同属主文件的位置</a:t>
            </a:r>
            <a:endParaRPr kumimoji="1" lang="en-US" altLang="zh-CN" dirty="0">
              <a:solidFill>
                <a:srgbClr val="FF0000"/>
              </a:solidFill>
            </a:endParaRPr>
          </a:p>
          <a:p>
            <a:pPr lvl="1"/>
            <a:r>
              <a:rPr kumimoji="1" lang="zh-CN" altLang="en-US" dirty="0"/>
              <a:t>支持文件共享，不同用户可使用</a:t>
            </a:r>
            <a:r>
              <a:rPr kumimoji="1" lang="zh-CN" altLang="en-US" dirty="0">
                <a:solidFill>
                  <a:srgbClr val="FF0000"/>
                </a:solidFill>
              </a:rPr>
              <a:t>同名或异名访问同一文件</a:t>
            </a:r>
          </a:p>
        </p:txBody>
      </p:sp>
    </p:spTree>
    <p:extLst>
      <p:ext uri="{BB962C8B-B14F-4D97-AF65-F5344CB8AC3E}">
        <p14:creationId xmlns:p14="http://schemas.microsoft.com/office/powerpoint/2010/main" val="273195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Linux</a:t>
            </a:r>
            <a:r>
              <a:rPr kumimoji="1" lang="zh-CN" altLang="en-US" dirty="0"/>
              <a:t>的多重索引</a:t>
            </a:r>
          </a:p>
        </p:txBody>
      </p:sp>
      <p:sp>
        <p:nvSpPr>
          <p:cNvPr id="3" name="内容占位符 2"/>
          <p:cNvSpPr>
            <a:spLocks noGrp="1"/>
          </p:cNvSpPr>
          <p:nvPr>
            <p:ph idx="1"/>
          </p:nvPr>
        </p:nvSpPr>
        <p:spPr/>
        <p:txBody>
          <a:bodyPr/>
          <a:lstStyle/>
          <a:p>
            <a:pPr algn="just" eaLnBrk="1" hangingPunct="1"/>
            <a:r>
              <a:rPr lang="zh-CN" altLang="zh-CN" dirty="0">
                <a:latin typeface="华文新魏"/>
                <a:cs typeface="华文新魏"/>
              </a:rPr>
              <a:t>每个文件的</a:t>
            </a:r>
            <a:r>
              <a:rPr lang="en-US" altLang="zh-CN" dirty="0" err="1">
                <a:latin typeface="华文新魏"/>
                <a:cs typeface="华文新魏"/>
              </a:rPr>
              <a:t>inode</a:t>
            </a:r>
            <a:r>
              <a:rPr lang="zh-CN" altLang="zh-CN" dirty="0">
                <a:latin typeface="华文新魏"/>
                <a:cs typeface="华文新魏"/>
              </a:rPr>
              <a:t>中规定</a:t>
            </a:r>
            <a:r>
              <a:rPr lang="en-US" altLang="zh-CN" dirty="0">
                <a:solidFill>
                  <a:srgbClr val="008000"/>
                </a:solidFill>
                <a:latin typeface="华文新魏"/>
                <a:cs typeface="华文新魏"/>
              </a:rPr>
              <a:t>15</a:t>
            </a:r>
            <a:r>
              <a:rPr lang="zh-CN" altLang="zh-CN" dirty="0">
                <a:solidFill>
                  <a:srgbClr val="008000"/>
                </a:solidFill>
                <a:latin typeface="华文新魏"/>
                <a:cs typeface="华文新魏"/>
              </a:rPr>
              <a:t>个索引项</a:t>
            </a:r>
            <a:r>
              <a:rPr lang="zh-CN" altLang="zh-CN" dirty="0">
                <a:latin typeface="华文新魏"/>
                <a:cs typeface="华文新魏"/>
              </a:rPr>
              <a:t>，每项占用</a:t>
            </a:r>
            <a:r>
              <a:rPr lang="en-US" altLang="zh-CN" dirty="0">
                <a:solidFill>
                  <a:srgbClr val="008000"/>
                </a:solidFill>
                <a:latin typeface="华文新魏"/>
                <a:cs typeface="华文新魏"/>
              </a:rPr>
              <a:t>4B</a:t>
            </a:r>
            <a:r>
              <a:rPr lang="zh-CN" altLang="zh-CN" dirty="0">
                <a:latin typeface="华文新魏"/>
                <a:cs typeface="华文新魏"/>
              </a:rPr>
              <a:t>，</a:t>
            </a:r>
            <a:r>
              <a:rPr lang="zh-CN" altLang="zh-CN" dirty="0">
                <a:solidFill>
                  <a:srgbClr val="FF0000"/>
                </a:solidFill>
                <a:latin typeface="华文新魏"/>
                <a:cs typeface="华文新魏"/>
              </a:rPr>
              <a:t>登记一个存放文件信息的物理块号</a:t>
            </a:r>
            <a:endParaRPr lang="en-US" altLang="zh-CN" dirty="0">
              <a:solidFill>
                <a:srgbClr val="FF0000"/>
              </a:solidFill>
              <a:latin typeface="华文新魏"/>
              <a:cs typeface="华文新魏"/>
            </a:endParaRPr>
          </a:p>
          <a:p>
            <a:pPr algn="just" eaLnBrk="1" hangingPunct="1"/>
            <a:r>
              <a:rPr lang="zh-CN" altLang="zh-CN" dirty="0">
                <a:latin typeface="华文新魏"/>
                <a:cs typeface="华文新魏"/>
              </a:rPr>
              <a:t>系统仅提供流式文件</a:t>
            </a:r>
            <a:r>
              <a:rPr lang="zh-CN" altLang="en-US" dirty="0">
                <a:latin typeface="华文新魏"/>
                <a:cs typeface="华文新魏"/>
              </a:rPr>
              <a:t>而</a:t>
            </a:r>
            <a:r>
              <a:rPr lang="zh-CN" altLang="zh-CN" dirty="0">
                <a:latin typeface="华文新魏"/>
                <a:cs typeface="华文新魏"/>
              </a:rPr>
              <a:t>无记录概念，</a:t>
            </a:r>
            <a:r>
              <a:rPr lang="zh-CN" altLang="en-US" dirty="0">
                <a:latin typeface="华文新魏"/>
                <a:cs typeface="华文新魏"/>
              </a:rPr>
              <a:t>因此</a:t>
            </a:r>
            <a:r>
              <a:rPr lang="zh-CN" altLang="zh-CN" dirty="0">
                <a:solidFill>
                  <a:srgbClr val="FF0000"/>
                </a:solidFill>
                <a:latin typeface="华文新魏"/>
                <a:cs typeface="华文新魏"/>
              </a:rPr>
              <a:t>登记项中没有记录键与之对应</a:t>
            </a:r>
            <a:endParaRPr lang="en-US" altLang="zh-CN" dirty="0">
              <a:solidFill>
                <a:srgbClr val="FF0000"/>
              </a:solidFill>
              <a:latin typeface="华文新魏"/>
              <a:cs typeface="华文新魏"/>
            </a:endParaRPr>
          </a:p>
          <a:p>
            <a:pPr lvl="1" algn="just" eaLnBrk="1" hangingPunct="1"/>
            <a:r>
              <a:rPr lang="zh-CN" altLang="zh-CN" dirty="0"/>
              <a:t>前面</a:t>
            </a:r>
            <a:r>
              <a:rPr lang="en-US" altLang="zh-CN" dirty="0">
                <a:solidFill>
                  <a:srgbClr val="008000"/>
                </a:solidFill>
              </a:rPr>
              <a:t>12</a:t>
            </a:r>
            <a:r>
              <a:rPr lang="zh-CN" altLang="zh-CN" dirty="0">
                <a:solidFill>
                  <a:srgbClr val="008000"/>
                </a:solidFill>
              </a:rPr>
              <a:t>项</a:t>
            </a:r>
            <a:r>
              <a:rPr lang="zh-CN" altLang="zh-CN" dirty="0"/>
              <a:t>存放文件信息的磁盘块号，称为</a:t>
            </a:r>
            <a:r>
              <a:rPr lang="zh-CN" altLang="zh-CN" dirty="0">
                <a:solidFill>
                  <a:srgbClr val="0000FF"/>
                </a:solidFill>
              </a:rPr>
              <a:t>直接索引</a:t>
            </a:r>
            <a:endParaRPr lang="en-US" altLang="zh-CN" dirty="0">
              <a:solidFill>
                <a:srgbClr val="0000FF"/>
              </a:solidFill>
            </a:endParaRPr>
          </a:p>
          <a:p>
            <a:pPr lvl="1" algn="just" eaLnBrk="1" hangingPunct="1"/>
            <a:r>
              <a:rPr lang="zh-CN" altLang="zh-CN" dirty="0"/>
              <a:t>如果文件大于</a:t>
            </a:r>
            <a:r>
              <a:rPr lang="en-US" altLang="zh-CN" dirty="0">
                <a:solidFill>
                  <a:srgbClr val="008000"/>
                </a:solidFill>
              </a:rPr>
              <a:t>12</a:t>
            </a:r>
            <a:r>
              <a:rPr lang="zh-CN" altLang="zh-CN" dirty="0">
                <a:solidFill>
                  <a:srgbClr val="008000"/>
                </a:solidFill>
              </a:rPr>
              <a:t>块</a:t>
            </a:r>
            <a:r>
              <a:rPr lang="zh-CN" altLang="zh-CN" dirty="0"/>
              <a:t>，</a:t>
            </a:r>
            <a:r>
              <a:rPr lang="zh-CN" altLang="zh-CN" dirty="0">
                <a:solidFill>
                  <a:srgbClr val="FF0000"/>
                </a:solidFill>
              </a:rPr>
              <a:t>利用第</a:t>
            </a:r>
            <a:r>
              <a:rPr lang="en-US" altLang="zh-CN" dirty="0">
                <a:solidFill>
                  <a:srgbClr val="008000"/>
                </a:solidFill>
              </a:rPr>
              <a:t>13</a:t>
            </a:r>
            <a:r>
              <a:rPr lang="zh-CN" altLang="zh-CN" dirty="0">
                <a:solidFill>
                  <a:srgbClr val="FF0000"/>
                </a:solidFill>
              </a:rPr>
              <a:t>个索引项指向一个物理块</a:t>
            </a:r>
            <a:endParaRPr lang="en-US" altLang="zh-CN" dirty="0">
              <a:solidFill>
                <a:srgbClr val="FF0000"/>
              </a:solidFill>
            </a:endParaRPr>
          </a:p>
          <a:p>
            <a:pPr lvl="2" algn="just" eaLnBrk="1" hangingPunct="1"/>
            <a:r>
              <a:rPr lang="zh-CN" altLang="zh-CN" dirty="0">
                <a:latin typeface="华文新魏"/>
                <a:ea typeface="华文新魏"/>
                <a:cs typeface="华文新魏"/>
              </a:rPr>
              <a:t>此块中最多可放</a:t>
            </a:r>
            <a:r>
              <a:rPr lang="en-US" altLang="zh-CN" dirty="0">
                <a:solidFill>
                  <a:srgbClr val="008000"/>
                </a:solidFill>
                <a:latin typeface="华文新魏"/>
                <a:ea typeface="华文新魏"/>
                <a:cs typeface="华文新魏"/>
              </a:rPr>
              <a:t>256</a:t>
            </a:r>
            <a:r>
              <a:rPr lang="zh-CN" altLang="zh-CN" dirty="0">
                <a:latin typeface="华文新魏"/>
                <a:ea typeface="华文新魏"/>
                <a:cs typeface="华文新魏"/>
              </a:rPr>
              <a:t>个存放文件信息的磁盘块的块号，</a:t>
            </a:r>
            <a:r>
              <a:rPr lang="zh-CN" altLang="zh-CN" dirty="0">
                <a:solidFill>
                  <a:srgbClr val="0000FF"/>
                </a:solidFill>
                <a:latin typeface="华文新魏"/>
                <a:ea typeface="华文新魏"/>
                <a:cs typeface="华文新魏"/>
              </a:rPr>
              <a:t>叫做一次间接索引</a:t>
            </a:r>
            <a:endParaRPr lang="en-US" altLang="zh-CN" dirty="0">
              <a:solidFill>
                <a:srgbClr val="0000FF"/>
              </a:solidFill>
              <a:latin typeface="华文新魏"/>
              <a:ea typeface="华文新魏"/>
              <a:cs typeface="华文新魏"/>
            </a:endParaRPr>
          </a:p>
          <a:p>
            <a:pPr lvl="1" algn="just" eaLnBrk="1" hangingPunct="1"/>
            <a:r>
              <a:rPr lang="zh-CN" altLang="zh-CN" dirty="0"/>
              <a:t>大型文件还可以利用第</a:t>
            </a:r>
            <a:r>
              <a:rPr lang="en-US" altLang="zh-CN" dirty="0">
                <a:solidFill>
                  <a:srgbClr val="008000"/>
                </a:solidFill>
              </a:rPr>
              <a:t>14</a:t>
            </a:r>
            <a:r>
              <a:rPr lang="zh-CN" altLang="zh-CN" dirty="0"/>
              <a:t>、第</a:t>
            </a:r>
            <a:r>
              <a:rPr lang="en-US" altLang="zh-CN" dirty="0">
                <a:solidFill>
                  <a:srgbClr val="008000"/>
                </a:solidFill>
              </a:rPr>
              <a:t>15</a:t>
            </a:r>
            <a:r>
              <a:rPr lang="zh-CN" altLang="zh-CN" dirty="0"/>
              <a:t>索引项作二次和三次间接索引</a:t>
            </a:r>
            <a:endParaRPr lang="en-US" altLang="zh-CN" dirty="0"/>
          </a:p>
          <a:p>
            <a:pPr lvl="2" algn="just" eaLnBrk="1" hangingPunct="1"/>
            <a:r>
              <a:rPr lang="zh-CN" altLang="zh-CN" dirty="0">
                <a:latin typeface="华文新魏"/>
                <a:ea typeface="华文新魏"/>
                <a:cs typeface="华文新魏"/>
              </a:rPr>
              <a:t>它们最多可放</a:t>
            </a:r>
            <a:r>
              <a:rPr lang="en-US" altLang="zh-CN" dirty="0">
                <a:solidFill>
                  <a:srgbClr val="008000"/>
                </a:solidFill>
                <a:latin typeface="华文新魏"/>
                <a:ea typeface="华文新魏"/>
                <a:cs typeface="华文新魏"/>
              </a:rPr>
              <a:t>256</a:t>
            </a:r>
            <a:r>
              <a:rPr lang="en-US" altLang="zh-CN" baseline="30000" dirty="0">
                <a:solidFill>
                  <a:srgbClr val="008000"/>
                </a:solidFill>
                <a:latin typeface="华文新魏"/>
                <a:ea typeface="华文新魏"/>
                <a:cs typeface="华文新魏"/>
              </a:rPr>
              <a:t>2</a:t>
            </a:r>
            <a:r>
              <a:rPr lang="zh-CN" altLang="zh-CN" dirty="0">
                <a:latin typeface="华文新魏"/>
                <a:ea typeface="华文新魏"/>
                <a:cs typeface="华文新魏"/>
              </a:rPr>
              <a:t>个、</a:t>
            </a:r>
            <a:r>
              <a:rPr lang="en-US" altLang="zh-CN" dirty="0">
                <a:solidFill>
                  <a:srgbClr val="008000"/>
                </a:solidFill>
                <a:latin typeface="华文新魏"/>
                <a:ea typeface="华文新魏"/>
                <a:cs typeface="华文新魏"/>
              </a:rPr>
              <a:t>256</a:t>
            </a:r>
            <a:r>
              <a:rPr lang="en-US" altLang="zh-CN" baseline="30000" dirty="0">
                <a:solidFill>
                  <a:srgbClr val="008000"/>
                </a:solidFill>
                <a:latin typeface="华文新魏"/>
                <a:ea typeface="华文新魏"/>
                <a:cs typeface="华文新魏"/>
              </a:rPr>
              <a:t>3</a:t>
            </a:r>
            <a:r>
              <a:rPr lang="zh-CN" altLang="zh-CN" dirty="0">
                <a:latin typeface="华文新魏"/>
                <a:ea typeface="华文新魏"/>
                <a:cs typeface="华文新魏"/>
              </a:rPr>
              <a:t>个存放文件信息的磁盘块的块号</a:t>
            </a:r>
            <a:endParaRPr lang="en-US" altLang="zh-CN" dirty="0">
              <a:latin typeface="华文新魏"/>
              <a:ea typeface="华文新魏"/>
              <a:cs typeface="华文新魏"/>
            </a:endParaRPr>
          </a:p>
          <a:p>
            <a:pPr lvl="1" algn="just" eaLnBrk="1" hangingPunct="1"/>
            <a:r>
              <a:rPr lang="zh-CN" altLang="zh-CN" dirty="0"/>
              <a:t>在</a:t>
            </a:r>
            <a:r>
              <a:rPr lang="en-US" altLang="zh-CN" dirty="0"/>
              <a:t>ext2</a:t>
            </a:r>
            <a:r>
              <a:rPr lang="zh-CN" altLang="zh-CN" dirty="0"/>
              <a:t>中，每个物理块存放</a:t>
            </a:r>
            <a:r>
              <a:rPr lang="en-US" altLang="zh-CN" dirty="0">
                <a:solidFill>
                  <a:srgbClr val="008000"/>
                </a:solidFill>
              </a:rPr>
              <a:t>1024B</a:t>
            </a:r>
            <a:r>
              <a:rPr lang="zh-CN" altLang="zh-CN" dirty="0"/>
              <a:t>，每个文件的最大长度为</a:t>
            </a:r>
            <a:r>
              <a:rPr lang="en-US" altLang="zh-CN" dirty="0">
                <a:solidFill>
                  <a:srgbClr val="008000"/>
                </a:solidFill>
              </a:rPr>
              <a:t>12K+256K+256</a:t>
            </a:r>
            <a:r>
              <a:rPr lang="en-US" altLang="zh-CN" baseline="30000" dirty="0">
                <a:solidFill>
                  <a:srgbClr val="008000"/>
                </a:solidFill>
              </a:rPr>
              <a:t>2</a:t>
            </a:r>
            <a:r>
              <a:rPr lang="en-US" altLang="zh-CN" dirty="0">
                <a:solidFill>
                  <a:srgbClr val="008000"/>
                </a:solidFill>
              </a:rPr>
              <a:t>K+256</a:t>
            </a:r>
            <a:r>
              <a:rPr lang="en-US" altLang="zh-CN" baseline="30000" dirty="0">
                <a:solidFill>
                  <a:srgbClr val="008000"/>
                </a:solidFill>
              </a:rPr>
              <a:t>3</a:t>
            </a:r>
            <a:r>
              <a:rPr lang="en-US" altLang="zh-CN" dirty="0">
                <a:solidFill>
                  <a:srgbClr val="008000"/>
                </a:solidFill>
              </a:rPr>
              <a:t>K</a:t>
            </a:r>
            <a:r>
              <a:rPr lang="zh-CN" altLang="zh-CN" dirty="0"/>
              <a:t>字节  </a:t>
            </a:r>
            <a:endParaRPr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Tree>
    <p:extLst>
      <p:ext uri="{BB962C8B-B14F-4D97-AF65-F5344CB8AC3E}">
        <p14:creationId xmlns:p14="http://schemas.microsoft.com/office/powerpoint/2010/main" val="223742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5" name="Group 115"/>
          <p:cNvGrpSpPr>
            <a:grpSpLocks/>
          </p:cNvGrpSpPr>
          <p:nvPr/>
        </p:nvGrpSpPr>
        <p:grpSpPr bwMode="auto">
          <a:xfrm>
            <a:off x="2766888" y="1268760"/>
            <a:ext cx="6197600" cy="5181600"/>
            <a:chOff x="752" y="960"/>
            <a:chExt cx="3904" cy="3264"/>
          </a:xfrm>
        </p:grpSpPr>
        <p:sp>
          <p:nvSpPr>
            <p:cNvPr id="49156" name="Text Box 5"/>
            <p:cNvSpPr txBox="1">
              <a:spLocks noChangeArrowheads="1"/>
            </p:cNvSpPr>
            <p:nvPr/>
          </p:nvSpPr>
          <p:spPr bwMode="auto">
            <a:xfrm>
              <a:off x="752" y="960"/>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1</a:t>
              </a:r>
            </a:p>
          </p:txBody>
        </p:sp>
        <p:sp>
          <p:nvSpPr>
            <p:cNvPr id="49157" name="Text Box 6"/>
            <p:cNvSpPr txBox="1">
              <a:spLocks noChangeArrowheads="1"/>
            </p:cNvSpPr>
            <p:nvPr/>
          </p:nvSpPr>
          <p:spPr bwMode="auto">
            <a:xfrm>
              <a:off x="752" y="1084"/>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2</a:t>
              </a:r>
            </a:p>
          </p:txBody>
        </p:sp>
        <p:sp>
          <p:nvSpPr>
            <p:cNvPr id="49158" name="Text Box 7"/>
            <p:cNvSpPr txBox="1">
              <a:spLocks noChangeArrowheads="1"/>
            </p:cNvSpPr>
            <p:nvPr/>
          </p:nvSpPr>
          <p:spPr bwMode="auto">
            <a:xfrm>
              <a:off x="752" y="1208"/>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3</a:t>
              </a:r>
            </a:p>
          </p:txBody>
        </p:sp>
        <p:sp>
          <p:nvSpPr>
            <p:cNvPr id="49159" name="Text Box 8"/>
            <p:cNvSpPr txBox="1">
              <a:spLocks noChangeArrowheads="1"/>
            </p:cNvSpPr>
            <p:nvPr/>
          </p:nvSpPr>
          <p:spPr bwMode="auto">
            <a:xfrm>
              <a:off x="752" y="1332"/>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60" name="Text Box 9"/>
            <p:cNvSpPr txBox="1">
              <a:spLocks noChangeArrowheads="1"/>
            </p:cNvSpPr>
            <p:nvPr/>
          </p:nvSpPr>
          <p:spPr bwMode="auto">
            <a:xfrm>
              <a:off x="752" y="1456"/>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b="1">
                <a:solidFill>
                  <a:srgbClr val="660066"/>
                </a:solidFill>
                <a:latin typeface="华文新魏"/>
                <a:ea typeface="华文新魏"/>
                <a:cs typeface="华文新魏"/>
              </a:endParaRPr>
            </a:p>
          </p:txBody>
        </p:sp>
        <p:sp>
          <p:nvSpPr>
            <p:cNvPr id="49161" name="Text Box 10"/>
            <p:cNvSpPr txBox="1">
              <a:spLocks noChangeArrowheads="1"/>
            </p:cNvSpPr>
            <p:nvPr/>
          </p:nvSpPr>
          <p:spPr bwMode="auto">
            <a:xfrm>
              <a:off x="752" y="1580"/>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8</a:t>
              </a:r>
            </a:p>
          </p:txBody>
        </p:sp>
        <p:sp>
          <p:nvSpPr>
            <p:cNvPr id="49162" name="Text Box 11"/>
            <p:cNvSpPr txBox="1">
              <a:spLocks noChangeArrowheads="1"/>
            </p:cNvSpPr>
            <p:nvPr/>
          </p:nvSpPr>
          <p:spPr bwMode="auto">
            <a:xfrm>
              <a:off x="752" y="1704"/>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9</a:t>
              </a:r>
            </a:p>
          </p:txBody>
        </p:sp>
        <p:sp>
          <p:nvSpPr>
            <p:cNvPr id="49163" name="Text Box 12"/>
            <p:cNvSpPr txBox="1">
              <a:spLocks noChangeArrowheads="1"/>
            </p:cNvSpPr>
            <p:nvPr/>
          </p:nvSpPr>
          <p:spPr bwMode="auto">
            <a:xfrm>
              <a:off x="752" y="1828"/>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10</a:t>
              </a:r>
            </a:p>
          </p:txBody>
        </p:sp>
        <p:sp>
          <p:nvSpPr>
            <p:cNvPr id="49164" name="Text Box 13"/>
            <p:cNvSpPr txBox="1">
              <a:spLocks noChangeArrowheads="1"/>
            </p:cNvSpPr>
            <p:nvPr/>
          </p:nvSpPr>
          <p:spPr bwMode="auto">
            <a:xfrm>
              <a:off x="752" y="1952"/>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11</a:t>
              </a:r>
            </a:p>
          </p:txBody>
        </p:sp>
        <p:sp>
          <p:nvSpPr>
            <p:cNvPr id="49165" name="Text Box 14"/>
            <p:cNvSpPr txBox="1">
              <a:spLocks noChangeArrowheads="1"/>
            </p:cNvSpPr>
            <p:nvPr/>
          </p:nvSpPr>
          <p:spPr bwMode="auto">
            <a:xfrm>
              <a:off x="752" y="2076"/>
              <a:ext cx="398" cy="12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12</a:t>
              </a:r>
            </a:p>
          </p:txBody>
        </p:sp>
        <p:sp>
          <p:nvSpPr>
            <p:cNvPr id="49166" name="Text Box 15"/>
            <p:cNvSpPr txBox="1">
              <a:spLocks noChangeArrowheads="1"/>
            </p:cNvSpPr>
            <p:nvPr/>
          </p:nvSpPr>
          <p:spPr bwMode="auto">
            <a:xfrm>
              <a:off x="752" y="2199"/>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13</a:t>
              </a:r>
            </a:p>
          </p:txBody>
        </p:sp>
        <p:sp>
          <p:nvSpPr>
            <p:cNvPr id="49167" name="Text Box 16"/>
            <p:cNvSpPr txBox="1">
              <a:spLocks noChangeArrowheads="1"/>
            </p:cNvSpPr>
            <p:nvPr/>
          </p:nvSpPr>
          <p:spPr bwMode="auto">
            <a:xfrm>
              <a:off x="752" y="2323"/>
              <a:ext cx="398" cy="12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14</a:t>
              </a:r>
            </a:p>
          </p:txBody>
        </p:sp>
        <p:sp>
          <p:nvSpPr>
            <p:cNvPr id="55312" name="Text Box 17"/>
            <p:cNvSpPr txBox="1">
              <a:spLocks noChangeArrowheads="1"/>
            </p:cNvSpPr>
            <p:nvPr/>
          </p:nvSpPr>
          <p:spPr bwMode="auto">
            <a:xfrm>
              <a:off x="752" y="2447"/>
              <a:ext cx="398" cy="124"/>
            </a:xfrm>
            <a:prstGeom prst="rect">
              <a:avLst/>
            </a:prstGeom>
            <a:solidFill>
              <a:srgbClr val="66FFFF"/>
            </a:solidFill>
            <a:ln w="19050">
              <a:solidFill>
                <a:srgbClr val="000000"/>
              </a:solidFill>
              <a:miter lim="800000"/>
              <a:headEnd/>
              <a:tailEnd/>
            </a:ln>
          </p:spPr>
          <p:txBody>
            <a:bodyPr lIns="0" tIns="0" rIns="0" bIns="0" anchor="ctr" anchorCtr="1"/>
            <a:lstStyle/>
            <a:p>
              <a:pPr algn="ctr" eaLnBrk="0" hangingPunct="0">
                <a:defRPr/>
              </a:pPr>
              <a:r>
                <a:rPr kumimoji="0" lang="en-US" altLang="zh-CN" sz="1600" b="1" dirty="0">
                  <a:solidFill>
                    <a:srgbClr val="660066"/>
                  </a:solidFill>
                  <a:latin typeface="华文新魏"/>
                  <a:ea typeface="华文新魏"/>
                  <a:cs typeface="华文新魏"/>
                </a:rPr>
                <a:t>15</a:t>
              </a:r>
            </a:p>
          </p:txBody>
        </p:sp>
        <p:sp>
          <p:nvSpPr>
            <p:cNvPr id="49169" name="Text Box 18"/>
            <p:cNvSpPr txBox="1">
              <a:spLocks noChangeArrowheads="1"/>
            </p:cNvSpPr>
            <p:nvPr/>
          </p:nvSpPr>
          <p:spPr bwMode="auto">
            <a:xfrm>
              <a:off x="1628" y="960"/>
              <a:ext cx="399"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170" name="Text Box 19"/>
            <p:cNvSpPr txBox="1">
              <a:spLocks noChangeArrowheads="1"/>
            </p:cNvSpPr>
            <p:nvPr/>
          </p:nvSpPr>
          <p:spPr bwMode="auto">
            <a:xfrm>
              <a:off x="1628" y="1580"/>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171" name="Text Box 20"/>
            <p:cNvSpPr txBox="1">
              <a:spLocks noChangeArrowheads="1"/>
            </p:cNvSpPr>
            <p:nvPr/>
          </p:nvSpPr>
          <p:spPr bwMode="auto">
            <a:xfrm>
              <a:off x="1628" y="1704"/>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72" name="Text Box 21"/>
            <p:cNvSpPr txBox="1">
              <a:spLocks noChangeArrowheads="1"/>
            </p:cNvSpPr>
            <p:nvPr/>
          </p:nvSpPr>
          <p:spPr bwMode="auto">
            <a:xfrm>
              <a:off x="1617" y="1828"/>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255</a:t>
              </a:r>
            </a:p>
          </p:txBody>
        </p:sp>
        <p:sp>
          <p:nvSpPr>
            <p:cNvPr id="49173" name="Text Box 22"/>
            <p:cNvSpPr txBox="1">
              <a:spLocks noChangeArrowheads="1"/>
            </p:cNvSpPr>
            <p:nvPr/>
          </p:nvSpPr>
          <p:spPr bwMode="auto">
            <a:xfrm>
              <a:off x="1628" y="1291"/>
              <a:ext cx="399" cy="123"/>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174" name="Line 23"/>
            <p:cNvSpPr>
              <a:spLocks noChangeShapeType="1"/>
            </p:cNvSpPr>
            <p:nvPr/>
          </p:nvSpPr>
          <p:spPr bwMode="auto">
            <a:xfrm>
              <a:off x="1150" y="1001"/>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75" name="Line 25"/>
            <p:cNvSpPr>
              <a:spLocks noChangeShapeType="1"/>
            </p:cNvSpPr>
            <p:nvPr/>
          </p:nvSpPr>
          <p:spPr bwMode="auto">
            <a:xfrm flipV="1">
              <a:off x="1150" y="1332"/>
              <a:ext cx="478" cy="78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76" name="Line 26"/>
            <p:cNvSpPr>
              <a:spLocks noChangeShapeType="1"/>
            </p:cNvSpPr>
            <p:nvPr/>
          </p:nvSpPr>
          <p:spPr bwMode="auto">
            <a:xfrm flipV="1">
              <a:off x="1150" y="1621"/>
              <a:ext cx="478" cy="62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77" name="Text Box 27"/>
            <p:cNvSpPr txBox="1">
              <a:spLocks noChangeArrowheads="1"/>
            </p:cNvSpPr>
            <p:nvPr/>
          </p:nvSpPr>
          <p:spPr bwMode="auto">
            <a:xfrm>
              <a:off x="2505" y="960"/>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178" name="Text Box 28"/>
            <p:cNvSpPr txBox="1">
              <a:spLocks noChangeArrowheads="1"/>
            </p:cNvSpPr>
            <p:nvPr/>
          </p:nvSpPr>
          <p:spPr bwMode="auto">
            <a:xfrm>
              <a:off x="2505" y="1291"/>
              <a:ext cx="398" cy="123"/>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179" name="Line 29"/>
            <p:cNvSpPr>
              <a:spLocks noChangeShapeType="1"/>
            </p:cNvSpPr>
            <p:nvPr/>
          </p:nvSpPr>
          <p:spPr bwMode="auto">
            <a:xfrm flipV="1">
              <a:off x="2027" y="1001"/>
              <a:ext cx="478" cy="66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80" name="Text Box 30"/>
            <p:cNvSpPr txBox="1">
              <a:spLocks noChangeArrowheads="1"/>
            </p:cNvSpPr>
            <p:nvPr/>
          </p:nvSpPr>
          <p:spPr bwMode="auto">
            <a:xfrm>
              <a:off x="2505" y="1125"/>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a:t>
              </a:r>
            </a:p>
          </p:txBody>
        </p:sp>
        <p:sp>
          <p:nvSpPr>
            <p:cNvPr id="49181" name="Line 31"/>
            <p:cNvSpPr>
              <a:spLocks noChangeShapeType="1"/>
            </p:cNvSpPr>
            <p:nvPr/>
          </p:nvSpPr>
          <p:spPr bwMode="auto">
            <a:xfrm flipV="1">
              <a:off x="2027" y="1332"/>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82" name="Text Box 32"/>
            <p:cNvSpPr txBox="1">
              <a:spLocks noChangeArrowheads="1"/>
            </p:cNvSpPr>
            <p:nvPr/>
          </p:nvSpPr>
          <p:spPr bwMode="auto">
            <a:xfrm>
              <a:off x="1628" y="1993"/>
              <a:ext cx="399"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183" name="Text Box 33"/>
            <p:cNvSpPr txBox="1">
              <a:spLocks noChangeArrowheads="1"/>
            </p:cNvSpPr>
            <p:nvPr/>
          </p:nvSpPr>
          <p:spPr bwMode="auto">
            <a:xfrm>
              <a:off x="1628" y="2117"/>
              <a:ext cx="399"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84" name="Text Box 34"/>
            <p:cNvSpPr txBox="1">
              <a:spLocks noChangeArrowheads="1"/>
            </p:cNvSpPr>
            <p:nvPr/>
          </p:nvSpPr>
          <p:spPr bwMode="auto">
            <a:xfrm>
              <a:off x="1628" y="2241"/>
              <a:ext cx="399"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255</a:t>
              </a:r>
            </a:p>
          </p:txBody>
        </p:sp>
        <p:sp>
          <p:nvSpPr>
            <p:cNvPr id="49185" name="Line 35"/>
            <p:cNvSpPr>
              <a:spLocks noChangeShapeType="1"/>
            </p:cNvSpPr>
            <p:nvPr/>
          </p:nvSpPr>
          <p:spPr bwMode="auto">
            <a:xfrm flipV="1">
              <a:off x="1150" y="2034"/>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86" name="Line 36"/>
            <p:cNvSpPr>
              <a:spLocks noChangeShapeType="1"/>
            </p:cNvSpPr>
            <p:nvPr/>
          </p:nvSpPr>
          <p:spPr bwMode="auto">
            <a:xfrm flipV="1">
              <a:off x="2027" y="2076"/>
              <a:ext cx="478" cy="24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87" name="Text Box 37"/>
            <p:cNvSpPr txBox="1">
              <a:spLocks noChangeArrowheads="1"/>
            </p:cNvSpPr>
            <p:nvPr/>
          </p:nvSpPr>
          <p:spPr bwMode="auto">
            <a:xfrm>
              <a:off x="2505" y="1456"/>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188" name="Text Box 38"/>
            <p:cNvSpPr txBox="1">
              <a:spLocks noChangeArrowheads="1"/>
            </p:cNvSpPr>
            <p:nvPr/>
          </p:nvSpPr>
          <p:spPr bwMode="auto">
            <a:xfrm>
              <a:off x="2505" y="1580"/>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89" name="Text Box 39"/>
            <p:cNvSpPr txBox="1">
              <a:spLocks noChangeArrowheads="1"/>
            </p:cNvSpPr>
            <p:nvPr/>
          </p:nvSpPr>
          <p:spPr bwMode="auto">
            <a:xfrm>
              <a:off x="2505" y="1704"/>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190" name="Line 40"/>
            <p:cNvSpPr>
              <a:spLocks noChangeShapeType="1"/>
            </p:cNvSpPr>
            <p:nvPr/>
          </p:nvSpPr>
          <p:spPr bwMode="auto">
            <a:xfrm flipV="1">
              <a:off x="2027" y="1538"/>
              <a:ext cx="478" cy="53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91" name="Line 41"/>
            <p:cNvSpPr>
              <a:spLocks noChangeShapeType="1"/>
            </p:cNvSpPr>
            <p:nvPr/>
          </p:nvSpPr>
          <p:spPr bwMode="auto">
            <a:xfrm flipV="1">
              <a:off x="2903" y="1373"/>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92" name="Text Box 42"/>
            <p:cNvSpPr txBox="1">
              <a:spLocks noChangeArrowheads="1"/>
            </p:cNvSpPr>
            <p:nvPr/>
          </p:nvSpPr>
          <p:spPr bwMode="auto">
            <a:xfrm>
              <a:off x="2505" y="2034"/>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193" name="Text Box 43"/>
            <p:cNvSpPr txBox="1">
              <a:spLocks noChangeArrowheads="1"/>
            </p:cNvSpPr>
            <p:nvPr/>
          </p:nvSpPr>
          <p:spPr bwMode="auto">
            <a:xfrm>
              <a:off x="2505" y="2158"/>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94" name="Text Box 44"/>
            <p:cNvSpPr txBox="1">
              <a:spLocks noChangeArrowheads="1"/>
            </p:cNvSpPr>
            <p:nvPr/>
          </p:nvSpPr>
          <p:spPr bwMode="auto">
            <a:xfrm>
              <a:off x="2505" y="2282"/>
              <a:ext cx="398"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195" name="Line 45"/>
            <p:cNvSpPr>
              <a:spLocks noChangeShapeType="1"/>
            </p:cNvSpPr>
            <p:nvPr/>
          </p:nvSpPr>
          <p:spPr bwMode="auto">
            <a:xfrm flipV="1">
              <a:off x="2903" y="1001"/>
              <a:ext cx="478" cy="53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96" name="Line 46"/>
            <p:cNvSpPr>
              <a:spLocks noChangeShapeType="1"/>
            </p:cNvSpPr>
            <p:nvPr/>
          </p:nvSpPr>
          <p:spPr bwMode="auto">
            <a:xfrm flipV="1">
              <a:off x="2903" y="1993"/>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197" name="Text Box 47"/>
            <p:cNvSpPr txBox="1">
              <a:spLocks noChangeArrowheads="1"/>
            </p:cNvSpPr>
            <p:nvPr/>
          </p:nvSpPr>
          <p:spPr bwMode="auto">
            <a:xfrm>
              <a:off x="2505" y="1869"/>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198" name="Text Box 48"/>
            <p:cNvSpPr txBox="1">
              <a:spLocks noChangeArrowheads="1"/>
            </p:cNvSpPr>
            <p:nvPr/>
          </p:nvSpPr>
          <p:spPr bwMode="auto">
            <a:xfrm>
              <a:off x="3381" y="960"/>
              <a:ext cx="399"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199" name="Text Box 49"/>
            <p:cNvSpPr txBox="1">
              <a:spLocks noChangeArrowheads="1"/>
            </p:cNvSpPr>
            <p:nvPr/>
          </p:nvSpPr>
          <p:spPr bwMode="auto">
            <a:xfrm>
              <a:off x="3381" y="1291"/>
              <a:ext cx="399" cy="123"/>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00" name="Line 50"/>
            <p:cNvSpPr>
              <a:spLocks noChangeShapeType="1"/>
            </p:cNvSpPr>
            <p:nvPr/>
          </p:nvSpPr>
          <p:spPr bwMode="auto">
            <a:xfrm flipV="1">
              <a:off x="2903" y="1704"/>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01" name="Text Box 51"/>
            <p:cNvSpPr txBox="1">
              <a:spLocks noChangeArrowheads="1"/>
            </p:cNvSpPr>
            <p:nvPr/>
          </p:nvSpPr>
          <p:spPr bwMode="auto">
            <a:xfrm>
              <a:off x="3381" y="1125"/>
              <a:ext cx="399"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02" name="Text Box 52"/>
            <p:cNvSpPr txBox="1">
              <a:spLocks noChangeArrowheads="1"/>
            </p:cNvSpPr>
            <p:nvPr/>
          </p:nvSpPr>
          <p:spPr bwMode="auto">
            <a:xfrm>
              <a:off x="3381" y="1621"/>
              <a:ext cx="399"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03" name="Text Box 53"/>
            <p:cNvSpPr txBox="1">
              <a:spLocks noChangeArrowheads="1"/>
            </p:cNvSpPr>
            <p:nvPr/>
          </p:nvSpPr>
          <p:spPr bwMode="auto">
            <a:xfrm>
              <a:off x="3381" y="1952"/>
              <a:ext cx="399"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04" name="Text Box 54"/>
            <p:cNvSpPr txBox="1">
              <a:spLocks noChangeArrowheads="1"/>
            </p:cNvSpPr>
            <p:nvPr/>
          </p:nvSpPr>
          <p:spPr bwMode="auto">
            <a:xfrm>
              <a:off x="3381" y="1786"/>
              <a:ext cx="399"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05" name="Text Box 55"/>
            <p:cNvSpPr txBox="1">
              <a:spLocks noChangeArrowheads="1"/>
            </p:cNvSpPr>
            <p:nvPr/>
          </p:nvSpPr>
          <p:spPr bwMode="auto">
            <a:xfrm>
              <a:off x="3381" y="1456"/>
              <a:ext cx="399"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06" name="Text Box 56"/>
            <p:cNvSpPr txBox="1">
              <a:spLocks noChangeArrowheads="1"/>
            </p:cNvSpPr>
            <p:nvPr/>
          </p:nvSpPr>
          <p:spPr bwMode="auto">
            <a:xfrm>
              <a:off x="1628" y="2406"/>
              <a:ext cx="399" cy="12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07" name="Text Box 57"/>
            <p:cNvSpPr txBox="1">
              <a:spLocks noChangeArrowheads="1"/>
            </p:cNvSpPr>
            <p:nvPr/>
          </p:nvSpPr>
          <p:spPr bwMode="auto">
            <a:xfrm>
              <a:off x="1628" y="2530"/>
              <a:ext cx="399" cy="12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08" name="Text Box 58"/>
            <p:cNvSpPr txBox="1">
              <a:spLocks noChangeArrowheads="1"/>
            </p:cNvSpPr>
            <p:nvPr/>
          </p:nvSpPr>
          <p:spPr bwMode="auto">
            <a:xfrm>
              <a:off x="1628" y="2654"/>
              <a:ext cx="399" cy="12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255</a:t>
              </a:r>
            </a:p>
          </p:txBody>
        </p:sp>
        <p:sp>
          <p:nvSpPr>
            <p:cNvPr id="49209" name="Line 59"/>
            <p:cNvSpPr>
              <a:spLocks noChangeShapeType="1"/>
            </p:cNvSpPr>
            <p:nvPr/>
          </p:nvSpPr>
          <p:spPr bwMode="auto">
            <a:xfrm>
              <a:off x="2027" y="2737"/>
              <a:ext cx="478" cy="33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10" name="Text Box 60"/>
            <p:cNvSpPr txBox="1">
              <a:spLocks noChangeArrowheads="1"/>
            </p:cNvSpPr>
            <p:nvPr/>
          </p:nvSpPr>
          <p:spPr bwMode="auto">
            <a:xfrm>
              <a:off x="2505" y="2447"/>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11" name="Text Box 61"/>
            <p:cNvSpPr txBox="1">
              <a:spLocks noChangeArrowheads="1"/>
            </p:cNvSpPr>
            <p:nvPr/>
          </p:nvSpPr>
          <p:spPr bwMode="auto">
            <a:xfrm>
              <a:off x="2505" y="2571"/>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12" name="Text Box 62"/>
            <p:cNvSpPr txBox="1">
              <a:spLocks noChangeArrowheads="1"/>
            </p:cNvSpPr>
            <p:nvPr/>
          </p:nvSpPr>
          <p:spPr bwMode="auto">
            <a:xfrm>
              <a:off x="2505" y="2695"/>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255</a:t>
              </a:r>
            </a:p>
          </p:txBody>
        </p:sp>
        <p:sp>
          <p:nvSpPr>
            <p:cNvPr id="49213" name="Line 63"/>
            <p:cNvSpPr>
              <a:spLocks noChangeShapeType="1"/>
            </p:cNvSpPr>
            <p:nvPr/>
          </p:nvSpPr>
          <p:spPr bwMode="auto">
            <a:xfrm>
              <a:off x="2027" y="2447"/>
              <a:ext cx="478" cy="8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14" name="Text Box 64"/>
            <p:cNvSpPr txBox="1">
              <a:spLocks noChangeArrowheads="1"/>
            </p:cNvSpPr>
            <p:nvPr/>
          </p:nvSpPr>
          <p:spPr bwMode="auto">
            <a:xfrm>
              <a:off x="2505" y="3026"/>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15" name="Text Box 65"/>
            <p:cNvSpPr txBox="1">
              <a:spLocks noChangeArrowheads="1"/>
            </p:cNvSpPr>
            <p:nvPr/>
          </p:nvSpPr>
          <p:spPr bwMode="auto">
            <a:xfrm>
              <a:off x="2505" y="3150"/>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16" name="Text Box 66"/>
            <p:cNvSpPr txBox="1">
              <a:spLocks noChangeArrowheads="1"/>
            </p:cNvSpPr>
            <p:nvPr/>
          </p:nvSpPr>
          <p:spPr bwMode="auto">
            <a:xfrm>
              <a:off x="2505" y="3274"/>
              <a:ext cx="398" cy="124"/>
            </a:xfrm>
            <a:prstGeom prst="rect">
              <a:avLst/>
            </a:prstGeom>
            <a:solidFill>
              <a:srgbClr val="FFFF66"/>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255</a:t>
              </a:r>
            </a:p>
          </p:txBody>
        </p:sp>
        <p:sp>
          <p:nvSpPr>
            <p:cNvPr id="49217" name="Line 67"/>
            <p:cNvSpPr>
              <a:spLocks noChangeShapeType="1"/>
            </p:cNvSpPr>
            <p:nvPr/>
          </p:nvSpPr>
          <p:spPr bwMode="auto">
            <a:xfrm>
              <a:off x="2903"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18" name="Text Box 68"/>
            <p:cNvSpPr txBox="1">
              <a:spLocks noChangeArrowheads="1"/>
            </p:cNvSpPr>
            <p:nvPr/>
          </p:nvSpPr>
          <p:spPr bwMode="auto">
            <a:xfrm>
              <a:off x="2505" y="2861"/>
              <a:ext cx="398" cy="124"/>
            </a:xfrm>
            <a:prstGeom prst="rect">
              <a:avLst/>
            </a:prstGeom>
            <a:solidFill>
              <a:srgbClr val="FFFF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19" name="Line 69"/>
            <p:cNvSpPr>
              <a:spLocks noChangeShapeType="1"/>
            </p:cNvSpPr>
            <p:nvPr/>
          </p:nvSpPr>
          <p:spPr bwMode="auto">
            <a:xfrm flipV="1">
              <a:off x="2903" y="2737"/>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0" name="Line 73"/>
            <p:cNvSpPr>
              <a:spLocks noChangeShapeType="1"/>
            </p:cNvSpPr>
            <p:nvPr/>
          </p:nvSpPr>
          <p:spPr bwMode="auto">
            <a:xfrm flipV="1">
              <a:off x="2903" y="2199"/>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1" name="Line 77"/>
            <p:cNvSpPr>
              <a:spLocks noChangeShapeType="1"/>
            </p:cNvSpPr>
            <p:nvPr/>
          </p:nvSpPr>
          <p:spPr bwMode="auto">
            <a:xfrm flipV="1">
              <a:off x="3780" y="2778"/>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2" name="Line 79"/>
            <p:cNvSpPr>
              <a:spLocks noChangeShapeType="1"/>
            </p:cNvSpPr>
            <p:nvPr/>
          </p:nvSpPr>
          <p:spPr bwMode="auto">
            <a:xfrm>
              <a:off x="2903" y="3315"/>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3" name="Line 87"/>
            <p:cNvSpPr>
              <a:spLocks noChangeShapeType="1"/>
            </p:cNvSpPr>
            <p:nvPr/>
          </p:nvSpPr>
          <p:spPr bwMode="auto">
            <a:xfrm flipV="1">
              <a:off x="3780" y="3728"/>
              <a:ext cx="478" cy="20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grpSp>
          <p:nvGrpSpPr>
            <p:cNvPr id="49224" name="Group 114"/>
            <p:cNvGrpSpPr>
              <a:grpSpLocks/>
            </p:cNvGrpSpPr>
            <p:nvPr/>
          </p:nvGrpSpPr>
          <p:grpSpPr bwMode="auto">
            <a:xfrm>
              <a:off x="3381" y="2117"/>
              <a:ext cx="399" cy="2107"/>
              <a:chOff x="3381" y="2117"/>
              <a:chExt cx="399" cy="2107"/>
            </a:xfrm>
          </p:grpSpPr>
          <p:sp>
            <p:nvSpPr>
              <p:cNvPr id="49248" name="Text Box 70"/>
              <p:cNvSpPr txBox="1">
                <a:spLocks noChangeArrowheads="1"/>
              </p:cNvSpPr>
              <p:nvPr/>
            </p:nvSpPr>
            <p:spPr bwMode="auto">
              <a:xfrm>
                <a:off x="3381" y="2117"/>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49" name="Text Box 71"/>
              <p:cNvSpPr txBox="1">
                <a:spLocks noChangeArrowheads="1"/>
              </p:cNvSpPr>
              <p:nvPr/>
            </p:nvSpPr>
            <p:spPr bwMode="auto">
              <a:xfrm>
                <a:off x="3381" y="2241"/>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50" name="Text Box 72"/>
              <p:cNvSpPr txBox="1">
                <a:spLocks noChangeArrowheads="1"/>
              </p:cNvSpPr>
              <p:nvPr/>
            </p:nvSpPr>
            <p:spPr bwMode="auto">
              <a:xfrm>
                <a:off x="3381" y="2365"/>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251" name="Text Box 74"/>
              <p:cNvSpPr txBox="1">
                <a:spLocks noChangeArrowheads="1"/>
              </p:cNvSpPr>
              <p:nvPr/>
            </p:nvSpPr>
            <p:spPr bwMode="auto">
              <a:xfrm>
                <a:off x="3381" y="2695"/>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52" name="Text Box 75"/>
              <p:cNvSpPr txBox="1">
                <a:spLocks noChangeArrowheads="1"/>
              </p:cNvSpPr>
              <p:nvPr/>
            </p:nvSpPr>
            <p:spPr bwMode="auto">
              <a:xfrm>
                <a:off x="3381" y="2819"/>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53" name="Text Box 76"/>
              <p:cNvSpPr txBox="1">
                <a:spLocks noChangeArrowheads="1"/>
              </p:cNvSpPr>
              <p:nvPr/>
            </p:nvSpPr>
            <p:spPr bwMode="auto">
              <a:xfrm>
                <a:off x="3381" y="2943"/>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254" name="Text Box 78"/>
              <p:cNvSpPr txBox="1">
                <a:spLocks noChangeArrowheads="1"/>
              </p:cNvSpPr>
              <p:nvPr/>
            </p:nvSpPr>
            <p:spPr bwMode="auto">
              <a:xfrm>
                <a:off x="3381" y="2530"/>
                <a:ext cx="399" cy="124"/>
              </a:xfrm>
              <a:prstGeom prst="rect">
                <a:avLst/>
              </a:prstGeom>
              <a:solidFill>
                <a:schemeClr val="accent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55" name="Text Box 80"/>
              <p:cNvSpPr txBox="1">
                <a:spLocks noChangeArrowheads="1"/>
              </p:cNvSpPr>
              <p:nvPr/>
            </p:nvSpPr>
            <p:spPr bwMode="auto">
              <a:xfrm>
                <a:off x="3381" y="3274"/>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56" name="Text Box 81"/>
              <p:cNvSpPr txBox="1">
                <a:spLocks noChangeArrowheads="1"/>
              </p:cNvSpPr>
              <p:nvPr/>
            </p:nvSpPr>
            <p:spPr bwMode="auto">
              <a:xfrm>
                <a:off x="3381" y="3398"/>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57" name="Text Box 82"/>
              <p:cNvSpPr txBox="1">
                <a:spLocks noChangeArrowheads="1"/>
              </p:cNvSpPr>
              <p:nvPr/>
            </p:nvSpPr>
            <p:spPr bwMode="auto">
              <a:xfrm>
                <a:off x="3381" y="3522"/>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258" name="Text Box 83"/>
              <p:cNvSpPr txBox="1">
                <a:spLocks noChangeArrowheads="1"/>
              </p:cNvSpPr>
              <p:nvPr/>
            </p:nvSpPr>
            <p:spPr bwMode="auto">
              <a:xfrm>
                <a:off x="3381" y="3852"/>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0</a:t>
                </a:r>
              </a:p>
            </p:txBody>
          </p:sp>
          <p:sp>
            <p:nvSpPr>
              <p:cNvPr id="49259" name="Text Box 84"/>
              <p:cNvSpPr txBox="1">
                <a:spLocks noChangeArrowheads="1"/>
              </p:cNvSpPr>
              <p:nvPr/>
            </p:nvSpPr>
            <p:spPr bwMode="auto">
              <a:xfrm>
                <a:off x="3381" y="3976"/>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60" name="Text Box 85"/>
              <p:cNvSpPr txBox="1">
                <a:spLocks noChangeArrowheads="1"/>
              </p:cNvSpPr>
              <p:nvPr/>
            </p:nvSpPr>
            <p:spPr bwMode="auto">
              <a:xfrm>
                <a:off x="3381" y="4100"/>
                <a:ext cx="399" cy="12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zh-CN" sz="1600" b="1" dirty="0">
                    <a:solidFill>
                      <a:srgbClr val="660066"/>
                    </a:solidFill>
                    <a:latin typeface="华文新魏"/>
                    <a:ea typeface="华文新魏"/>
                    <a:cs typeface="华文新魏"/>
                  </a:rPr>
                  <a:t>2</a:t>
                </a:r>
                <a:r>
                  <a:rPr kumimoji="0" lang="en-US" altLang="zh-CN" sz="1600" b="1" dirty="0">
                    <a:solidFill>
                      <a:srgbClr val="660066"/>
                    </a:solidFill>
                    <a:latin typeface="华文新魏"/>
                    <a:ea typeface="华文新魏"/>
                    <a:cs typeface="华文新魏"/>
                  </a:rPr>
                  <a:t>55</a:t>
                </a:r>
              </a:p>
            </p:txBody>
          </p:sp>
          <p:sp>
            <p:nvSpPr>
              <p:cNvPr id="49261" name="Text Box 86"/>
              <p:cNvSpPr txBox="1">
                <a:spLocks noChangeArrowheads="1"/>
              </p:cNvSpPr>
              <p:nvPr/>
            </p:nvSpPr>
            <p:spPr bwMode="auto">
              <a:xfrm>
                <a:off x="3381" y="3687"/>
                <a:ext cx="399" cy="124"/>
              </a:xfrm>
              <a:prstGeom prst="rect">
                <a:avLst/>
              </a:prstGeom>
              <a:solidFill>
                <a:schemeClr val="accent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62" name="Text Box 88"/>
              <p:cNvSpPr txBox="1">
                <a:spLocks noChangeArrowheads="1"/>
              </p:cNvSpPr>
              <p:nvPr/>
            </p:nvSpPr>
            <p:spPr bwMode="auto">
              <a:xfrm>
                <a:off x="3381" y="3108"/>
                <a:ext cx="399" cy="124"/>
              </a:xfrm>
              <a:prstGeom prst="rect">
                <a:avLst/>
              </a:prstGeom>
              <a:solidFill>
                <a:schemeClr val="accent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grpSp>
        <p:sp>
          <p:nvSpPr>
            <p:cNvPr id="49225" name="Line 89"/>
            <p:cNvSpPr>
              <a:spLocks noChangeShapeType="1"/>
            </p:cNvSpPr>
            <p:nvPr/>
          </p:nvSpPr>
          <p:spPr bwMode="auto">
            <a:xfrm flipV="1">
              <a:off x="3780" y="2076"/>
              <a:ext cx="478" cy="37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6" name="Line 90"/>
            <p:cNvSpPr>
              <a:spLocks noChangeShapeType="1"/>
            </p:cNvSpPr>
            <p:nvPr/>
          </p:nvSpPr>
          <p:spPr bwMode="auto">
            <a:xfrm flipV="1">
              <a:off x="3780" y="1745"/>
              <a:ext cx="478" cy="45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27" name="Text Box 91"/>
            <p:cNvSpPr txBox="1">
              <a:spLocks noChangeArrowheads="1"/>
            </p:cNvSpPr>
            <p:nvPr/>
          </p:nvSpPr>
          <p:spPr bwMode="auto">
            <a:xfrm>
              <a:off x="4258" y="1704"/>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28" name="Text Box 92"/>
            <p:cNvSpPr txBox="1">
              <a:spLocks noChangeArrowheads="1"/>
            </p:cNvSpPr>
            <p:nvPr/>
          </p:nvSpPr>
          <p:spPr bwMode="auto">
            <a:xfrm>
              <a:off x="4258" y="2034"/>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29" name="Line 93"/>
            <p:cNvSpPr>
              <a:spLocks noChangeShapeType="1"/>
            </p:cNvSpPr>
            <p:nvPr/>
          </p:nvSpPr>
          <p:spPr bwMode="auto">
            <a:xfrm flipV="1">
              <a:off x="3780" y="2406"/>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30" name="Text Box 94"/>
            <p:cNvSpPr txBox="1">
              <a:spLocks noChangeArrowheads="1"/>
            </p:cNvSpPr>
            <p:nvPr/>
          </p:nvSpPr>
          <p:spPr bwMode="auto">
            <a:xfrm>
              <a:off x="4258" y="1869"/>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31" name="Text Box 95"/>
            <p:cNvSpPr txBox="1">
              <a:spLocks noChangeArrowheads="1"/>
            </p:cNvSpPr>
            <p:nvPr/>
          </p:nvSpPr>
          <p:spPr bwMode="auto">
            <a:xfrm>
              <a:off x="4258" y="2365"/>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32" name="Text Box 96"/>
            <p:cNvSpPr txBox="1">
              <a:spLocks noChangeArrowheads="1"/>
            </p:cNvSpPr>
            <p:nvPr/>
          </p:nvSpPr>
          <p:spPr bwMode="auto">
            <a:xfrm>
              <a:off x="4258" y="2695"/>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33" name="Text Box 97"/>
            <p:cNvSpPr txBox="1">
              <a:spLocks noChangeArrowheads="1"/>
            </p:cNvSpPr>
            <p:nvPr/>
          </p:nvSpPr>
          <p:spPr bwMode="auto">
            <a:xfrm>
              <a:off x="4258" y="2530"/>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34" name="Text Box 98"/>
            <p:cNvSpPr txBox="1">
              <a:spLocks noChangeArrowheads="1"/>
            </p:cNvSpPr>
            <p:nvPr/>
          </p:nvSpPr>
          <p:spPr bwMode="auto">
            <a:xfrm>
              <a:off x="4258" y="2199"/>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35" name="Line 99"/>
            <p:cNvSpPr>
              <a:spLocks noChangeShapeType="1"/>
            </p:cNvSpPr>
            <p:nvPr/>
          </p:nvSpPr>
          <p:spPr bwMode="auto">
            <a:xfrm flipV="1">
              <a:off x="3780" y="3398"/>
              <a:ext cx="478" cy="20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36" name="Line 100"/>
            <p:cNvSpPr>
              <a:spLocks noChangeShapeType="1"/>
            </p:cNvSpPr>
            <p:nvPr/>
          </p:nvSpPr>
          <p:spPr bwMode="auto">
            <a:xfrm flipV="1">
              <a:off x="3780"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37" name="Text Box 101"/>
            <p:cNvSpPr txBox="1">
              <a:spLocks noChangeArrowheads="1"/>
            </p:cNvSpPr>
            <p:nvPr/>
          </p:nvSpPr>
          <p:spPr bwMode="auto">
            <a:xfrm>
              <a:off x="4258" y="3026"/>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38" name="Text Box 102"/>
            <p:cNvSpPr txBox="1">
              <a:spLocks noChangeArrowheads="1"/>
            </p:cNvSpPr>
            <p:nvPr/>
          </p:nvSpPr>
          <p:spPr bwMode="auto">
            <a:xfrm>
              <a:off x="4258" y="3356"/>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39" name="Line 103"/>
            <p:cNvSpPr>
              <a:spLocks noChangeShapeType="1"/>
            </p:cNvSpPr>
            <p:nvPr/>
          </p:nvSpPr>
          <p:spPr bwMode="auto">
            <a:xfrm flipV="1">
              <a:off x="3780" y="4059"/>
              <a:ext cx="478" cy="8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40" name="Text Box 104"/>
            <p:cNvSpPr txBox="1">
              <a:spLocks noChangeArrowheads="1"/>
            </p:cNvSpPr>
            <p:nvPr/>
          </p:nvSpPr>
          <p:spPr bwMode="auto">
            <a:xfrm>
              <a:off x="4258" y="3191"/>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41" name="Text Box 105"/>
            <p:cNvSpPr txBox="1">
              <a:spLocks noChangeArrowheads="1"/>
            </p:cNvSpPr>
            <p:nvPr/>
          </p:nvSpPr>
          <p:spPr bwMode="auto">
            <a:xfrm>
              <a:off x="4258" y="3687"/>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42" name="Text Box 106"/>
            <p:cNvSpPr txBox="1">
              <a:spLocks noChangeArrowheads="1"/>
            </p:cNvSpPr>
            <p:nvPr/>
          </p:nvSpPr>
          <p:spPr bwMode="auto">
            <a:xfrm>
              <a:off x="4258" y="4017"/>
              <a:ext cx="398" cy="124"/>
            </a:xfrm>
            <a:prstGeom prst="rect">
              <a:avLst/>
            </a:prstGeom>
            <a:solidFill>
              <a:srgbClr val="C0C0C0">
                <a:alpha val="50195"/>
              </a:srgbClr>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b="1">
                <a:solidFill>
                  <a:srgbClr val="660066"/>
                </a:solidFill>
                <a:latin typeface="华文新魏"/>
                <a:ea typeface="华文新魏"/>
                <a:cs typeface="华文新魏"/>
              </a:endParaRPr>
            </a:p>
          </p:txBody>
        </p:sp>
        <p:sp>
          <p:nvSpPr>
            <p:cNvPr id="49243" name="Text Box 107"/>
            <p:cNvSpPr txBox="1">
              <a:spLocks noChangeArrowheads="1"/>
            </p:cNvSpPr>
            <p:nvPr/>
          </p:nvSpPr>
          <p:spPr bwMode="auto">
            <a:xfrm>
              <a:off x="4258" y="3852"/>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44" name="Text Box 108"/>
            <p:cNvSpPr txBox="1">
              <a:spLocks noChangeArrowheads="1"/>
            </p:cNvSpPr>
            <p:nvPr/>
          </p:nvSpPr>
          <p:spPr bwMode="auto">
            <a:xfrm>
              <a:off x="4258" y="3522"/>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45" name="Text Box 109"/>
            <p:cNvSpPr txBox="1">
              <a:spLocks noChangeArrowheads="1"/>
            </p:cNvSpPr>
            <p:nvPr/>
          </p:nvSpPr>
          <p:spPr bwMode="auto">
            <a:xfrm>
              <a:off x="4258" y="2861"/>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a:solidFill>
                    <a:srgbClr val="660066"/>
                  </a:solidFill>
                  <a:latin typeface="华文新魏"/>
                  <a:ea typeface="华文新魏"/>
                  <a:cs typeface="华文新魏"/>
                </a:rPr>
                <a:t>…</a:t>
              </a:r>
            </a:p>
          </p:txBody>
        </p:sp>
        <p:sp>
          <p:nvSpPr>
            <p:cNvPr id="49246" name="Line 110"/>
            <p:cNvSpPr>
              <a:spLocks noChangeShapeType="1"/>
            </p:cNvSpPr>
            <p:nvPr/>
          </p:nvSpPr>
          <p:spPr bwMode="auto">
            <a:xfrm flipV="1">
              <a:off x="1152" y="2448"/>
              <a:ext cx="480" cy="9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lIns="0" tIns="0" rIns="0" bIns="0" anchor="ctr" anchorCtr="1"/>
            <a:lstStyle/>
            <a:p>
              <a:endParaRPr lang="zh-CN" altLang="en-US" sz="1600" b="1">
                <a:solidFill>
                  <a:srgbClr val="660066"/>
                </a:solidFill>
                <a:latin typeface="华文新魏"/>
                <a:ea typeface="华文新魏"/>
                <a:cs typeface="华文新魏"/>
              </a:endParaRPr>
            </a:p>
          </p:txBody>
        </p:sp>
        <p:sp>
          <p:nvSpPr>
            <p:cNvPr id="49247" name="Text Box 112"/>
            <p:cNvSpPr txBox="1">
              <a:spLocks noChangeArrowheads="1"/>
            </p:cNvSpPr>
            <p:nvPr/>
          </p:nvSpPr>
          <p:spPr bwMode="auto">
            <a:xfrm>
              <a:off x="1610" y="1117"/>
              <a:ext cx="398" cy="124"/>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b="1" dirty="0">
                  <a:solidFill>
                    <a:srgbClr val="660066"/>
                  </a:solidFill>
                  <a:latin typeface="华文新魏"/>
                  <a:ea typeface="华文新魏"/>
                  <a:cs typeface="华文新魏"/>
                </a:rPr>
                <a:t>…</a:t>
              </a:r>
            </a:p>
          </p:txBody>
        </p:sp>
      </p:grpSp>
      <p:sp>
        <p:nvSpPr>
          <p:cNvPr id="2" name="标题 1"/>
          <p:cNvSpPr>
            <a:spLocks noGrp="1"/>
          </p:cNvSpPr>
          <p:nvPr>
            <p:ph type="title"/>
          </p:nvPr>
        </p:nvSpPr>
        <p:spPr/>
        <p:txBody>
          <a:bodyPr/>
          <a:lstStyle/>
          <a:p>
            <a:r>
              <a:rPr kumimoji="1" lang="en-US" altLang="zh-CN" dirty="0"/>
              <a:t>Linux</a:t>
            </a:r>
            <a:r>
              <a:rPr kumimoji="1" lang="zh-CN" altLang="en-US" dirty="0"/>
              <a:t>的多重索引结构</a:t>
            </a:r>
          </a:p>
        </p:txBody>
      </p:sp>
      <p:sp>
        <p:nvSpPr>
          <p:cNvPr id="3" name="矩形 2"/>
          <p:cNvSpPr/>
          <p:nvPr/>
        </p:nvSpPr>
        <p:spPr>
          <a:xfrm>
            <a:off x="35496" y="5253007"/>
            <a:ext cx="5760640" cy="1200329"/>
          </a:xfrm>
          <a:prstGeom prst="rect">
            <a:avLst/>
          </a:prstGeom>
        </p:spPr>
        <p:txBody>
          <a:bodyPr wrap="square">
            <a:spAutoFit/>
          </a:bodyPr>
          <a:lstStyle/>
          <a:p>
            <a:r>
              <a:rPr lang="zh-CN" altLang="en-US" b="1" dirty="0">
                <a:solidFill>
                  <a:srgbClr val="0000FF"/>
                </a:solidFill>
                <a:latin typeface="华文新魏"/>
                <a:ea typeface="华文新魏"/>
                <a:cs typeface="华文新魏"/>
              </a:rPr>
              <a:t>多重索引结构</a:t>
            </a:r>
            <a:r>
              <a:rPr lang="zh-CN" altLang="zh-CN" b="1" dirty="0">
                <a:solidFill>
                  <a:srgbClr val="0000FF"/>
                </a:solidFill>
                <a:latin typeface="华文新魏"/>
                <a:ea typeface="华文新魏"/>
                <a:cs typeface="华文新魏"/>
              </a:rPr>
              <a:t>缺点</a:t>
            </a:r>
            <a:r>
              <a:rPr lang="zh-CN" altLang="en-US" b="1" dirty="0">
                <a:solidFill>
                  <a:srgbClr val="0000FF"/>
                </a:solidFill>
                <a:latin typeface="华文新魏"/>
                <a:ea typeface="华文新魏"/>
                <a:cs typeface="华文新魏"/>
              </a:rPr>
              <a:t>：</a:t>
            </a:r>
            <a:r>
              <a:rPr lang="zh-CN" altLang="zh-CN" b="1" dirty="0">
                <a:solidFill>
                  <a:srgbClr val="FF0000"/>
                </a:solidFill>
                <a:latin typeface="华文新魏"/>
                <a:ea typeface="华文新魏"/>
                <a:cs typeface="华文新魏"/>
              </a:rPr>
              <a:t>多次间接索引会降低查找速度</a:t>
            </a:r>
            <a:endParaRPr lang="en-US" altLang="zh-CN" b="1" dirty="0">
              <a:solidFill>
                <a:srgbClr val="0000FF"/>
              </a:solidFill>
              <a:latin typeface="华文新魏"/>
              <a:ea typeface="华文新魏"/>
              <a:cs typeface="华文新魏"/>
            </a:endParaRPr>
          </a:p>
          <a:p>
            <a:pPr algn="l"/>
            <a:r>
              <a:rPr lang="zh-CN" altLang="en-US" b="1" dirty="0">
                <a:solidFill>
                  <a:srgbClr val="0000FF"/>
                </a:solidFill>
                <a:latin typeface="华文新魏"/>
                <a:ea typeface="华文新魏"/>
                <a:cs typeface="华文新魏"/>
              </a:rPr>
              <a:t>    </a:t>
            </a:r>
            <a:r>
              <a:rPr lang="zh-CN" altLang="zh-CN" b="1" dirty="0">
                <a:solidFill>
                  <a:srgbClr val="0000FF"/>
                </a:solidFill>
                <a:latin typeface="华文新魏"/>
                <a:ea typeface="华文新魏"/>
                <a:cs typeface="华文新魏"/>
              </a:rPr>
              <a:t>统计表明，长度不超过</a:t>
            </a:r>
            <a:r>
              <a:rPr lang="en-US" altLang="zh-CN" b="1" dirty="0">
                <a:solidFill>
                  <a:srgbClr val="0000FF"/>
                </a:solidFill>
                <a:latin typeface="华文新魏"/>
                <a:ea typeface="华文新魏"/>
                <a:cs typeface="华文新魏"/>
              </a:rPr>
              <a:t>12</a:t>
            </a:r>
            <a:r>
              <a:rPr lang="zh-CN" altLang="zh-CN" b="1" dirty="0">
                <a:solidFill>
                  <a:srgbClr val="0000FF"/>
                </a:solidFill>
                <a:latin typeface="华文新魏"/>
                <a:ea typeface="华文新魏"/>
                <a:cs typeface="华文新魏"/>
              </a:rPr>
              <a:t>个磁盘块的文件占总数的</a:t>
            </a:r>
            <a:r>
              <a:rPr lang="en-US" altLang="zh-CN" b="1" dirty="0">
                <a:solidFill>
                  <a:srgbClr val="0000FF"/>
                </a:solidFill>
                <a:latin typeface="华文新魏"/>
                <a:ea typeface="华文新魏"/>
                <a:cs typeface="华文新魏"/>
              </a:rPr>
              <a:t>80%</a:t>
            </a:r>
            <a:r>
              <a:rPr lang="zh-CN" altLang="zh-CN" b="1" dirty="0">
                <a:solidFill>
                  <a:srgbClr val="0000FF"/>
                </a:solidFill>
                <a:latin typeface="华文新魏"/>
                <a:ea typeface="华文新魏"/>
                <a:cs typeface="华文新魏"/>
              </a:rPr>
              <a:t>，通过直接索引便能找到文件信息，对仅占总数</a:t>
            </a:r>
            <a:r>
              <a:rPr lang="en-US" altLang="zh-CN" b="1" dirty="0">
                <a:solidFill>
                  <a:srgbClr val="0000FF"/>
                </a:solidFill>
                <a:latin typeface="华文新魏"/>
                <a:ea typeface="华文新魏"/>
                <a:cs typeface="华文新魏"/>
              </a:rPr>
              <a:t>20%</a:t>
            </a:r>
            <a:r>
              <a:rPr lang="zh-CN" altLang="zh-CN" b="1" dirty="0">
                <a:solidFill>
                  <a:srgbClr val="0000FF"/>
                </a:solidFill>
                <a:latin typeface="华文新魏"/>
                <a:ea typeface="华文新魏"/>
                <a:cs typeface="华文新魏"/>
              </a:rPr>
              <a:t>的超过</a:t>
            </a:r>
            <a:r>
              <a:rPr lang="en-US" altLang="zh-CN" b="1" dirty="0">
                <a:solidFill>
                  <a:srgbClr val="0000FF"/>
                </a:solidFill>
                <a:latin typeface="华文新魏"/>
                <a:ea typeface="华文新魏"/>
                <a:cs typeface="华文新魏"/>
              </a:rPr>
              <a:t>12</a:t>
            </a:r>
            <a:r>
              <a:rPr lang="zh-CN" altLang="zh-CN" b="1" dirty="0">
                <a:solidFill>
                  <a:srgbClr val="0000FF"/>
                </a:solidFill>
                <a:latin typeface="华文新魏"/>
                <a:ea typeface="华文新魏"/>
                <a:cs typeface="华文新魏"/>
              </a:rPr>
              <a:t>个磁盘块的文件才施行间接索引</a:t>
            </a:r>
            <a:r>
              <a:rPr lang="zh-CN" altLang="en-US" b="1" dirty="0">
                <a:solidFill>
                  <a:srgbClr val="0000FF"/>
                </a:solidFill>
                <a:latin typeface="华文新魏"/>
                <a:ea typeface="华文新魏"/>
                <a:cs typeface="华文新魏"/>
              </a:rPr>
              <a:t>。</a:t>
            </a:r>
            <a:r>
              <a:rPr lang="zh-CN" altLang="zh-CN" b="1" dirty="0">
                <a:solidFill>
                  <a:srgbClr val="0000FF"/>
                </a:solidFill>
                <a:latin typeface="华文新魏"/>
                <a:ea typeface="华文新魏"/>
                <a:cs typeface="华文新魏"/>
              </a:rPr>
              <a:t> </a:t>
            </a:r>
            <a:endParaRPr lang="zh-CN" altLang="en-US" b="1" dirty="0">
              <a:solidFill>
                <a:srgbClr val="0000FF"/>
              </a:solidFill>
              <a:latin typeface="华文新魏"/>
              <a:ea typeface="华文新魏"/>
              <a:cs typeface="华文新魏"/>
            </a:endParaRPr>
          </a:p>
        </p:txBody>
      </p:sp>
      <p:sp>
        <p:nvSpPr>
          <p:cNvPr id="11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
        <p:nvSpPr>
          <p:cNvPr id="114" name="AutoShape 15"/>
          <p:cNvSpPr>
            <a:spLocks noChangeArrowheads="1"/>
          </p:cNvSpPr>
          <p:nvPr/>
        </p:nvSpPr>
        <p:spPr bwMode="auto">
          <a:xfrm flipH="1">
            <a:off x="539552" y="1268760"/>
            <a:ext cx="1496163" cy="3678238"/>
          </a:xfrm>
          <a:prstGeom prst="flowChartPunchedTape">
            <a:avLst/>
          </a:prstGeom>
          <a:solidFill>
            <a:srgbClr val="FFCFF4"/>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115" name="Text Box 16"/>
          <p:cNvSpPr txBox="1">
            <a:spLocks noChangeArrowheads="1"/>
          </p:cNvSpPr>
          <p:nvPr/>
        </p:nvSpPr>
        <p:spPr bwMode="auto">
          <a:xfrm>
            <a:off x="539552" y="2105373"/>
            <a:ext cx="1494459" cy="50165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f_flag(r/w)</a:t>
            </a:r>
          </a:p>
          <a:p>
            <a:pPr eaLnBrk="1" hangingPunct="1"/>
            <a:endParaRPr lang="en-US" altLang="zh-CN" sz="1800" b="1">
              <a:solidFill>
                <a:srgbClr val="660066"/>
              </a:solidFill>
              <a:latin typeface="华文新魏" charset="0"/>
              <a:ea typeface="华文新魏" charset="0"/>
              <a:cs typeface="华文新魏" charset="0"/>
            </a:endParaRPr>
          </a:p>
        </p:txBody>
      </p:sp>
      <p:sp>
        <p:nvSpPr>
          <p:cNvPr id="116" name="Text Box 17"/>
          <p:cNvSpPr txBox="1">
            <a:spLocks noChangeArrowheads="1"/>
          </p:cNvSpPr>
          <p:nvPr/>
        </p:nvSpPr>
        <p:spPr bwMode="auto">
          <a:xfrm>
            <a:off x="539552" y="2607023"/>
            <a:ext cx="1494459" cy="50165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f_count(1)</a:t>
            </a:r>
          </a:p>
          <a:p>
            <a:pPr eaLnBrk="1" hangingPunct="1"/>
            <a:endParaRPr lang="en-US" altLang="zh-CN" sz="1800" b="1">
              <a:solidFill>
                <a:srgbClr val="660066"/>
              </a:solidFill>
              <a:latin typeface="华文新魏" charset="0"/>
              <a:ea typeface="华文新魏" charset="0"/>
              <a:cs typeface="华文新魏" charset="0"/>
            </a:endParaRPr>
          </a:p>
        </p:txBody>
      </p:sp>
      <p:sp>
        <p:nvSpPr>
          <p:cNvPr id="117" name="Text Box 18"/>
          <p:cNvSpPr txBox="1">
            <a:spLocks noChangeArrowheads="1"/>
          </p:cNvSpPr>
          <p:nvPr/>
        </p:nvSpPr>
        <p:spPr bwMode="auto">
          <a:xfrm>
            <a:off x="539552" y="2105373"/>
            <a:ext cx="1494459" cy="501650"/>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660066"/>
                </a:solidFill>
                <a:latin typeface="华文新魏" charset="0"/>
                <a:ea typeface="华文新魏" charset="0"/>
                <a:cs typeface="华文新魏" charset="0"/>
              </a:rPr>
              <a:t>i_mode</a:t>
            </a:r>
            <a:r>
              <a:rPr lang="en-US" altLang="zh-CN" sz="1800" b="1" dirty="0">
                <a:solidFill>
                  <a:srgbClr val="660066"/>
                </a:solidFill>
                <a:latin typeface="华文新魏" charset="0"/>
                <a:ea typeface="华文新魏" charset="0"/>
                <a:cs typeface="华文新魏" charset="0"/>
              </a:rPr>
              <a:t>(x)</a:t>
            </a:r>
          </a:p>
          <a:p>
            <a:pPr eaLnBrk="1" hangingPunct="1"/>
            <a:endParaRPr lang="en-US" altLang="zh-CN" sz="1800" b="1" dirty="0">
              <a:solidFill>
                <a:srgbClr val="660066"/>
              </a:solidFill>
              <a:latin typeface="华文新魏" charset="0"/>
              <a:ea typeface="华文新魏" charset="0"/>
              <a:cs typeface="华文新魏" charset="0"/>
            </a:endParaRPr>
          </a:p>
        </p:txBody>
      </p:sp>
      <p:sp>
        <p:nvSpPr>
          <p:cNvPr id="118" name="Text Box 37"/>
          <p:cNvSpPr txBox="1">
            <a:spLocks noChangeArrowheads="1"/>
          </p:cNvSpPr>
          <p:nvPr/>
        </p:nvSpPr>
        <p:spPr bwMode="auto">
          <a:xfrm>
            <a:off x="539552" y="2607023"/>
            <a:ext cx="1494459" cy="501650"/>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i_nlink(1)</a:t>
            </a:r>
          </a:p>
          <a:p>
            <a:pPr eaLnBrk="1" hangingPunct="1"/>
            <a:endParaRPr lang="en-US" altLang="zh-CN" sz="1800" b="1">
              <a:solidFill>
                <a:srgbClr val="660066"/>
              </a:solidFill>
              <a:latin typeface="华文新魏" charset="0"/>
              <a:ea typeface="华文新魏" charset="0"/>
              <a:cs typeface="华文新魏" charset="0"/>
            </a:endParaRPr>
          </a:p>
        </p:txBody>
      </p:sp>
      <p:sp>
        <p:nvSpPr>
          <p:cNvPr id="119" name="Text Box 38"/>
          <p:cNvSpPr txBox="1">
            <a:spLocks noChangeArrowheads="1"/>
          </p:cNvSpPr>
          <p:nvPr/>
        </p:nvSpPr>
        <p:spPr bwMode="auto">
          <a:xfrm>
            <a:off x="560001" y="3108673"/>
            <a:ext cx="1494459" cy="501650"/>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FF0000"/>
                </a:solidFill>
                <a:latin typeface="华文新魏" charset="0"/>
                <a:ea typeface="华文新魏" charset="0"/>
                <a:cs typeface="华文新魏" charset="0"/>
              </a:rPr>
              <a:t>i_data</a:t>
            </a:r>
            <a:r>
              <a:rPr lang="en-US" altLang="zh-CN" sz="1800" b="1" dirty="0">
                <a:solidFill>
                  <a:srgbClr val="FF0000"/>
                </a:solidFill>
                <a:latin typeface="华文新魏" charset="0"/>
                <a:ea typeface="华文新魏" charset="0"/>
                <a:cs typeface="华文新魏" charset="0"/>
              </a:rPr>
              <a:t>(15)</a:t>
            </a:r>
          </a:p>
          <a:p>
            <a:pPr eaLnBrk="1" hangingPunct="1"/>
            <a:endParaRPr lang="en-US" altLang="zh-CN" sz="1800" b="1" dirty="0">
              <a:solidFill>
                <a:srgbClr val="660066"/>
              </a:solidFill>
              <a:latin typeface="华文新魏" charset="0"/>
              <a:ea typeface="华文新魏" charset="0"/>
              <a:cs typeface="华文新魏" charset="0"/>
            </a:endParaRPr>
          </a:p>
        </p:txBody>
      </p:sp>
      <p:sp>
        <p:nvSpPr>
          <p:cNvPr id="121" name="Line 40"/>
          <p:cNvSpPr>
            <a:spLocks noChangeShapeType="1"/>
          </p:cNvSpPr>
          <p:nvPr/>
        </p:nvSpPr>
        <p:spPr bwMode="auto">
          <a:xfrm flipV="1">
            <a:off x="1945400" y="1340768"/>
            <a:ext cx="826400" cy="21012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122" name="Text Box 32"/>
          <p:cNvSpPr txBox="1">
            <a:spLocks noChangeArrowheads="1"/>
          </p:cNvSpPr>
          <p:nvPr/>
        </p:nvSpPr>
        <p:spPr bwMode="auto">
          <a:xfrm>
            <a:off x="539552" y="4797152"/>
            <a:ext cx="1496163" cy="5730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660066"/>
                </a:solidFill>
                <a:latin typeface="华文新魏" charset="0"/>
                <a:ea typeface="华文新魏" charset="0"/>
                <a:cs typeface="华文新魏" charset="0"/>
              </a:rPr>
              <a:t>inode</a:t>
            </a:r>
            <a:r>
              <a:rPr lang="zh-CN" altLang="en-US" sz="1800" b="1" dirty="0">
                <a:solidFill>
                  <a:srgbClr val="660066"/>
                </a:solidFill>
                <a:latin typeface="华文新魏" charset="0"/>
                <a:ea typeface="华文新魏" charset="0"/>
                <a:cs typeface="华文新魏" charset="0"/>
              </a:rPr>
              <a:t>结构</a:t>
            </a:r>
          </a:p>
        </p:txBody>
      </p:sp>
    </p:spTree>
    <p:extLst>
      <p:ext uri="{BB962C8B-B14F-4D97-AF65-F5344CB8AC3E}">
        <p14:creationId xmlns:p14="http://schemas.microsoft.com/office/powerpoint/2010/main" val="34778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直接文件</a:t>
            </a:r>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charset="0"/>
                <a:ea typeface="华文新魏" charset="0"/>
                <a:cs typeface="华文新魏" charset="0"/>
              </a:rPr>
              <a:t>也称</a:t>
            </a:r>
            <a:r>
              <a:rPr lang="zh-CN" altLang="zh-CN" dirty="0">
                <a:solidFill>
                  <a:srgbClr val="0000FF"/>
                </a:solidFill>
              </a:rPr>
              <a:t>散列文件</a:t>
            </a:r>
            <a:r>
              <a:rPr lang="zh-CN" altLang="zh-CN" dirty="0"/>
              <a:t>或</a:t>
            </a:r>
            <a:r>
              <a:rPr lang="zh-CN" altLang="zh-CN" dirty="0">
                <a:solidFill>
                  <a:srgbClr val="0000FF"/>
                </a:solidFill>
              </a:rPr>
              <a:t>哈希文件</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在直接存取存储设备上，</a:t>
            </a:r>
            <a:r>
              <a:rPr lang="zh-CN" altLang="zh-CN" dirty="0">
                <a:solidFill>
                  <a:srgbClr val="FF0000"/>
                </a:solidFill>
              </a:rPr>
              <a:t>利用哈希法将记录的</a:t>
            </a:r>
            <a:r>
              <a:rPr lang="zh-CN" altLang="zh-CN" dirty="0">
                <a:solidFill>
                  <a:srgbClr val="0000FF"/>
                </a:solidFill>
              </a:rPr>
              <a:t>关键字与其地址</a:t>
            </a:r>
            <a:r>
              <a:rPr lang="zh-CN" altLang="zh-CN" dirty="0">
                <a:solidFill>
                  <a:srgbClr val="FF0000"/>
                </a:solidFill>
              </a:rPr>
              <a:t>之间建立某种对应关系</a:t>
            </a:r>
            <a:r>
              <a:rPr lang="zh-CN" altLang="zh-CN" dirty="0"/>
              <a:t>，</a:t>
            </a:r>
            <a:r>
              <a:rPr lang="zh-CN" altLang="en-US" dirty="0">
                <a:latin typeface="华文新魏" charset="0"/>
                <a:ea typeface="华文新魏" charset="0"/>
                <a:cs typeface="华文新魏" charset="0"/>
              </a:rPr>
              <a:t>建立</a:t>
            </a:r>
            <a:r>
              <a:rPr lang="en-US" altLang="zh-CN" dirty="0">
                <a:latin typeface="华文新魏" charset="0"/>
                <a:ea typeface="华文新魏" charset="0"/>
                <a:cs typeface="华文新魏" charset="0"/>
              </a:rPr>
              <a:t>hash</a:t>
            </a:r>
            <a:r>
              <a:rPr lang="zh-CN" altLang="en-US" dirty="0">
                <a:latin typeface="华文新魏" charset="0"/>
                <a:ea typeface="华文新魏" charset="0"/>
                <a:cs typeface="华文新魏" charset="0"/>
              </a:rPr>
              <a:t>表，</a:t>
            </a:r>
            <a:r>
              <a:rPr lang="zh-CN" altLang="zh-CN" dirty="0"/>
              <a:t>实现快速存取</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hash</a:t>
            </a:r>
            <a:r>
              <a:rPr lang="zh-CN" altLang="en-US" dirty="0">
                <a:latin typeface="华文新魏" charset="0"/>
                <a:ea typeface="华文新魏" charset="0"/>
                <a:cs typeface="华文新魏" charset="0"/>
              </a:rPr>
              <a:t>表是一个</a:t>
            </a:r>
            <a:r>
              <a:rPr lang="zh-CN" altLang="en-US" dirty="0">
                <a:solidFill>
                  <a:srgbClr val="0000FF"/>
                </a:solidFill>
                <a:latin typeface="华文新魏" charset="0"/>
                <a:ea typeface="华文新魏" charset="0"/>
                <a:cs typeface="华文新魏" charset="0"/>
              </a:rPr>
              <a:t>指针数组</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数组通过</a:t>
            </a:r>
            <a:r>
              <a:rPr lang="zh-CN" altLang="en-US" dirty="0">
                <a:solidFill>
                  <a:srgbClr val="0000FF"/>
                </a:solidFill>
                <a:latin typeface="华文新魏" charset="0"/>
                <a:ea typeface="华文新魏" charset="0"/>
                <a:cs typeface="华文新魏" charset="0"/>
              </a:rPr>
              <a:t>索引</a:t>
            </a:r>
            <a:r>
              <a:rPr lang="zh-CN" altLang="en-US" dirty="0">
                <a:solidFill>
                  <a:srgbClr val="FF0000"/>
                </a:solidFill>
                <a:latin typeface="华文新魏" charset="0"/>
                <a:ea typeface="华文新魏" charset="0"/>
                <a:cs typeface="华文新魏" charset="0"/>
              </a:rPr>
              <a:t>访问</a:t>
            </a:r>
            <a:r>
              <a:rPr lang="zh-CN" altLang="en-US" dirty="0">
                <a:latin typeface="华文新魏" charset="0"/>
                <a:ea typeface="华文新魏" charset="0"/>
                <a:cs typeface="华文新魏" charset="0"/>
              </a:rPr>
              <a:t>，找到的指针便指向数据记录</a:t>
            </a:r>
            <a:endParaRPr lang="en-US" altLang="zh-CN" dirty="0">
              <a:latin typeface="华文新魏" charset="0"/>
              <a:ea typeface="华文新魏" charset="0"/>
              <a:cs typeface="华文新魏" charset="0"/>
            </a:endParaRPr>
          </a:p>
          <a:p>
            <a:pPr lvl="2" eaLnBrk="1" hangingPunct="1"/>
            <a:r>
              <a:rPr lang="zh-CN" altLang="zh-CN" dirty="0">
                <a:solidFill>
                  <a:srgbClr val="0000FF"/>
                </a:solidFill>
                <a:latin typeface="华文新魏" charset="0"/>
                <a:ea typeface="华文新魏" charset="0"/>
                <a:cs typeface="华文新魏" charset="0"/>
              </a:rPr>
              <a:t>索引</a:t>
            </a:r>
            <a:r>
              <a:rPr lang="zh-CN" altLang="zh-CN" dirty="0">
                <a:solidFill>
                  <a:srgbClr val="FF0000"/>
                </a:solidFill>
                <a:latin typeface="华文新魏" charset="0"/>
                <a:ea typeface="华文新魏" charset="0"/>
                <a:cs typeface="华文新魏" charset="0"/>
              </a:rPr>
              <a:t>是与数据记录有关的</a:t>
            </a:r>
            <a:r>
              <a:rPr lang="zh-CN" altLang="zh-CN" dirty="0">
                <a:solidFill>
                  <a:srgbClr val="0000FF"/>
                </a:solidFill>
                <a:latin typeface="华文新魏" charset="0"/>
                <a:ea typeface="华文新魏" charset="0"/>
                <a:cs typeface="华文新魏" charset="0"/>
              </a:rPr>
              <a:t>关键字</a:t>
            </a:r>
            <a:r>
              <a:rPr lang="zh-CN" altLang="zh-CN" dirty="0">
                <a:latin typeface="华文新魏" charset="0"/>
                <a:ea typeface="华文新魏" charset="0"/>
                <a:cs typeface="华文新魏" charset="0"/>
              </a:rPr>
              <a:t>，而记录在介质上的位置是</a:t>
            </a:r>
            <a:r>
              <a:rPr lang="zh-CN" altLang="zh-CN" dirty="0">
                <a:solidFill>
                  <a:srgbClr val="FF0000"/>
                </a:solidFill>
                <a:latin typeface="华文新魏" charset="0"/>
                <a:ea typeface="华文新魏" charset="0"/>
                <a:cs typeface="华文新魏" charset="0"/>
              </a:rPr>
              <a:t>通过对记录键施加变换来获得相应地址</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lvl="1" eaLnBrk="1" hangingPunct="1"/>
            <a:r>
              <a:rPr lang="zh-CN" altLang="en-US" dirty="0">
                <a:solidFill>
                  <a:srgbClr val="FF0000"/>
                </a:solidFill>
              </a:rPr>
              <a:t>适用于</a:t>
            </a:r>
            <a:r>
              <a:rPr lang="zh-CN" altLang="zh-CN" dirty="0">
                <a:solidFill>
                  <a:srgbClr val="FF0000"/>
                </a:solidFill>
              </a:rPr>
              <a:t>不能采用顺序组织方法、次序较乱、又需在极短时间内进行存取的场合</a:t>
            </a:r>
            <a:endParaRPr lang="en-US" altLang="zh-CN" dirty="0">
              <a:solidFill>
                <a:srgbClr val="FF0000"/>
              </a:solidFill>
            </a:endParaRPr>
          </a:p>
          <a:p>
            <a:pPr lvl="2" eaLnBrk="1" hangingPunct="1"/>
            <a:r>
              <a:rPr lang="zh-CN" altLang="zh-CN" dirty="0">
                <a:latin typeface="华文新魏" charset="0"/>
                <a:ea typeface="华文新魏" charset="0"/>
                <a:cs typeface="华文新魏" charset="0"/>
              </a:rPr>
              <a:t>对于实时处理文件、目录文件、存储管理的页表查找、编译程序变量名表等的管理十分有效</a:t>
            </a:r>
            <a:endParaRPr lang="en-US" altLang="zh-CN" dirty="0">
              <a:latin typeface="华文新魏" charset="0"/>
              <a:ea typeface="华文新魏" charset="0"/>
              <a:cs typeface="华文新魏" charset="0"/>
            </a:endParaRPr>
          </a:p>
          <a:p>
            <a:pPr lvl="3" eaLnBrk="1" hangingPunct="1"/>
            <a:r>
              <a:rPr lang="zh-CN" altLang="zh-CN" dirty="0">
                <a:latin typeface="华文新魏" charset="0"/>
                <a:ea typeface="华文新魏" charset="0"/>
                <a:cs typeface="华文新魏" charset="0"/>
              </a:rPr>
              <a:t>例如，在</a:t>
            </a:r>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系统中，常用哈希法实现</a:t>
            </a:r>
            <a:r>
              <a:rPr lang="en-US" altLang="zh-CN" dirty="0">
                <a:latin typeface="华文新魏" charset="0"/>
                <a:ea typeface="华文新魏" charset="0"/>
                <a:cs typeface="华文新魏" charset="0"/>
              </a:rPr>
              <a:t>cache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cache</a:t>
            </a:r>
            <a:r>
              <a:rPr lang="zh-CN" altLang="zh-CN" dirty="0">
                <a:latin typeface="华文新魏" charset="0"/>
                <a:ea typeface="华文新魏" charset="0"/>
                <a:cs typeface="华文新魏" charset="0"/>
              </a:rPr>
              <a:t>用来存放重要的数据结构，内核需要高频率地快速访问这些信息</a:t>
            </a:r>
            <a:endParaRPr lang="zh-CN" altLang="en-US"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Tree>
    <p:extLst>
      <p:ext uri="{BB962C8B-B14F-4D97-AF65-F5344CB8AC3E}">
        <p14:creationId xmlns:p14="http://schemas.microsoft.com/office/powerpoint/2010/main" val="19026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哈希冲突</a:t>
            </a:r>
          </a:p>
        </p:txBody>
      </p:sp>
      <p:sp>
        <p:nvSpPr>
          <p:cNvPr id="3" name="内容占位符 2"/>
          <p:cNvSpPr>
            <a:spLocks noGrp="1"/>
          </p:cNvSpPr>
          <p:nvPr>
            <p:ph idx="1"/>
          </p:nvPr>
        </p:nvSpPr>
        <p:spPr>
          <a:xfrm>
            <a:off x="179512" y="1340768"/>
            <a:ext cx="8856984" cy="4968552"/>
          </a:xfrm>
        </p:spPr>
        <p:txBody>
          <a:bodyPr/>
          <a:lstStyle/>
          <a:p>
            <a:pPr eaLnBrk="1" hangingPunct="1"/>
            <a:r>
              <a:rPr lang="zh-CN" altLang="zh-CN" dirty="0">
                <a:latin typeface="华文新魏"/>
                <a:cs typeface="华文新魏"/>
              </a:rPr>
              <a:t>计算寻址结构中的难点是</a:t>
            </a:r>
            <a:r>
              <a:rPr lang="en-US" altLang="zh-CN" dirty="0">
                <a:latin typeface="华文新魏"/>
                <a:cs typeface="华文新魏"/>
              </a:rPr>
              <a:t>“</a:t>
            </a:r>
            <a:r>
              <a:rPr lang="zh-CN" altLang="zh-CN" dirty="0">
                <a:solidFill>
                  <a:srgbClr val="FF0000"/>
                </a:solidFill>
                <a:latin typeface="华文新魏"/>
                <a:cs typeface="华文新魏"/>
              </a:rPr>
              <a:t>冲突</a:t>
            </a:r>
            <a:r>
              <a:rPr lang="en-US" altLang="zh-CN" dirty="0">
                <a:latin typeface="华文新魏"/>
                <a:cs typeface="华文新魏"/>
              </a:rPr>
              <a:t>”</a:t>
            </a:r>
            <a:r>
              <a:rPr lang="zh-CN" altLang="zh-CN" dirty="0">
                <a:latin typeface="华文新魏"/>
                <a:cs typeface="华文新魏"/>
              </a:rPr>
              <a:t>问题</a:t>
            </a:r>
            <a:endParaRPr lang="en-US" altLang="zh-CN" dirty="0">
              <a:latin typeface="华文新魏"/>
              <a:cs typeface="华文新魏"/>
            </a:endParaRPr>
          </a:p>
          <a:p>
            <a:pPr lvl="1" eaLnBrk="1" hangingPunct="1"/>
            <a:r>
              <a:rPr lang="zh-CN" altLang="zh-CN" dirty="0">
                <a:solidFill>
                  <a:srgbClr val="0000FF"/>
                </a:solidFill>
              </a:rPr>
              <a:t>地址的总数</a:t>
            </a:r>
            <a:r>
              <a:rPr lang="zh-CN" altLang="zh-CN" dirty="0"/>
              <a:t>和</a:t>
            </a:r>
            <a:r>
              <a:rPr lang="zh-CN" altLang="zh-CN" dirty="0">
                <a:solidFill>
                  <a:srgbClr val="0000FF"/>
                </a:solidFill>
              </a:rPr>
              <a:t>可选择的关键字</a:t>
            </a:r>
            <a:r>
              <a:rPr lang="zh-CN" altLang="zh-CN" dirty="0"/>
              <a:t>之间并</a:t>
            </a:r>
            <a:r>
              <a:rPr lang="zh-CN" altLang="zh-CN" dirty="0">
                <a:solidFill>
                  <a:srgbClr val="FF0000"/>
                </a:solidFill>
              </a:rPr>
              <a:t>不存在一一对应关系</a:t>
            </a:r>
            <a:r>
              <a:rPr lang="zh-CN" altLang="zh-CN" dirty="0"/>
              <a:t>，不同的关键字可能变换出相同的地址，这叫</a:t>
            </a:r>
            <a:r>
              <a:rPr lang="en-US" altLang="zh-CN" dirty="0"/>
              <a:t>“</a:t>
            </a:r>
            <a:r>
              <a:rPr lang="zh-CN" altLang="zh-CN" dirty="0"/>
              <a:t>冲突</a:t>
            </a:r>
            <a:r>
              <a:rPr lang="en-US" altLang="zh-CN" dirty="0"/>
              <a:t>”</a:t>
            </a:r>
          </a:p>
          <a:p>
            <a:pPr lvl="1" eaLnBrk="1" hangingPunct="1"/>
            <a:r>
              <a:rPr lang="zh-CN" altLang="zh-CN" dirty="0"/>
              <a:t>某种哈希算法是否成功的重要标志是将不同键映射成相同地址的几率有多大</a:t>
            </a:r>
            <a:endParaRPr lang="en-US" altLang="zh-CN" dirty="0"/>
          </a:p>
          <a:p>
            <a:pPr lvl="2" eaLnBrk="1" hangingPunct="1"/>
            <a:r>
              <a:rPr lang="zh-CN" altLang="zh-CN" dirty="0">
                <a:latin typeface="华文新魏"/>
                <a:ea typeface="华文新魏"/>
                <a:cs typeface="华文新魏"/>
              </a:rPr>
              <a:t>几率越小则冲突就越少，此哈希算法性能也就越好</a:t>
            </a:r>
            <a:endParaRPr lang="en-US" altLang="zh-CN" dirty="0">
              <a:latin typeface="华文新魏"/>
              <a:ea typeface="华文新魏"/>
              <a:cs typeface="华文新魏"/>
            </a:endParaRPr>
          </a:p>
          <a:p>
            <a:pPr eaLnBrk="1" hangingPunct="1"/>
            <a:r>
              <a:rPr lang="zh-CN" altLang="zh-CN" dirty="0">
                <a:solidFill>
                  <a:srgbClr val="FF0000"/>
                </a:solidFill>
                <a:latin typeface="华文新魏"/>
                <a:cs typeface="华文新魏"/>
              </a:rPr>
              <a:t>溢出处理技术</a:t>
            </a:r>
            <a:endParaRPr lang="en-US" altLang="zh-CN" dirty="0">
              <a:solidFill>
                <a:srgbClr val="FF0000"/>
              </a:solidFill>
              <a:latin typeface="华文新魏"/>
              <a:cs typeface="华文新魏"/>
            </a:endParaRPr>
          </a:p>
          <a:p>
            <a:pPr lvl="1" eaLnBrk="1" hangingPunct="1"/>
            <a:r>
              <a:rPr lang="zh-CN" altLang="zh-CN" dirty="0"/>
              <a:t>解决冲突的方法</a:t>
            </a:r>
            <a:r>
              <a:rPr lang="zh-CN" altLang="en-US" dirty="0"/>
              <a:t>，</a:t>
            </a:r>
            <a:r>
              <a:rPr lang="zh-CN" altLang="zh-CN" dirty="0"/>
              <a:t>是设计哈希文件所需考虑的内容</a:t>
            </a:r>
            <a:endParaRPr lang="en-US" altLang="zh-CN" dirty="0"/>
          </a:p>
          <a:p>
            <a:pPr lvl="1" eaLnBrk="1" hangingPunct="1"/>
            <a:r>
              <a:rPr lang="zh-CN" altLang="zh-CN" dirty="0"/>
              <a:t>常用的溢出处理技术有</a:t>
            </a:r>
            <a:endParaRPr lang="en-US" altLang="zh-CN" dirty="0"/>
          </a:p>
          <a:p>
            <a:pPr lvl="2" eaLnBrk="1" hangingPunct="1"/>
            <a:r>
              <a:rPr lang="zh-CN" altLang="zh-CN" dirty="0">
                <a:latin typeface="华文新魏"/>
                <a:ea typeface="华文新魏"/>
                <a:cs typeface="华文新魏"/>
              </a:rPr>
              <a:t>顺序探查法</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两次散列法</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独立溢出区法等</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53</a:t>
            </a:fld>
            <a:endParaRPr lang="en-US" altLang="zh-CN" dirty="0"/>
          </a:p>
        </p:txBody>
      </p:sp>
    </p:spTree>
    <p:extLst>
      <p:ext uri="{BB962C8B-B14F-4D97-AF65-F5344CB8AC3E}">
        <p14:creationId xmlns:p14="http://schemas.microsoft.com/office/powerpoint/2010/main" val="236230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基于散列法的文件系统示例</a:t>
            </a:r>
          </a:p>
        </p:txBody>
      </p:sp>
      <p:sp>
        <p:nvSpPr>
          <p:cNvPr id="3" name="内容占位符 2"/>
          <p:cNvSpPr>
            <a:spLocks noGrp="1"/>
          </p:cNvSpPr>
          <p:nvPr>
            <p:ph idx="1"/>
          </p:nvPr>
        </p:nvSpPr>
        <p:spPr/>
        <p:txBody>
          <a:bodyPr/>
          <a:lstStyle/>
          <a:p>
            <a:r>
              <a:rPr lang="zh-CN" altLang="zh-CN" dirty="0">
                <a:latin typeface="华文新魏"/>
                <a:cs typeface="华文新魏"/>
              </a:rPr>
              <a:t>假定有一个文件系统，采用散列法来管理</a:t>
            </a:r>
            <a:r>
              <a:rPr lang="en-US" altLang="zh-CN" dirty="0">
                <a:latin typeface="华文新魏"/>
                <a:cs typeface="华文新魏"/>
              </a:rPr>
              <a:t>FCB</a:t>
            </a:r>
            <a:r>
              <a:rPr lang="zh-CN" altLang="zh-CN" dirty="0">
                <a:latin typeface="华文新魏"/>
                <a:cs typeface="华文新魏"/>
              </a:rPr>
              <a:t>，以便加快文件目录查找，哈希文件的设计和</a:t>
            </a:r>
            <a:r>
              <a:rPr lang="en-US" altLang="zh-CN" dirty="0">
                <a:latin typeface="华文新魏"/>
                <a:cs typeface="华文新魏"/>
              </a:rPr>
              <a:t>FCB</a:t>
            </a:r>
            <a:r>
              <a:rPr lang="zh-CN" altLang="zh-CN" dirty="0">
                <a:latin typeface="华文新魏"/>
                <a:cs typeface="华文新魏"/>
              </a:rPr>
              <a:t>的查找过程</a:t>
            </a:r>
            <a:r>
              <a:rPr lang="zh-CN" altLang="en-US" dirty="0">
                <a:latin typeface="华文新魏"/>
                <a:cs typeface="华文新魏"/>
              </a:rPr>
              <a:t>如下</a:t>
            </a:r>
            <a:endParaRPr lang="en-US" altLang="zh-CN" dirty="0">
              <a:latin typeface="华文新魏"/>
              <a:cs typeface="华文新魏"/>
            </a:endParaRPr>
          </a:p>
          <a:p>
            <a:pPr lvl="1"/>
            <a:r>
              <a:rPr lang="zh-CN" altLang="zh-CN" dirty="0"/>
              <a:t>首先，构造一个哈希函数，把</a:t>
            </a:r>
            <a:r>
              <a:rPr lang="zh-CN" altLang="zh-CN" dirty="0">
                <a:solidFill>
                  <a:srgbClr val="0000FF"/>
                </a:solidFill>
              </a:rPr>
              <a:t>文件名</a:t>
            </a:r>
            <a:r>
              <a:rPr lang="zh-CN" altLang="zh-CN" dirty="0"/>
              <a:t>转换为其</a:t>
            </a:r>
            <a:r>
              <a:rPr lang="en-US" altLang="zh-CN" dirty="0"/>
              <a:t> </a:t>
            </a:r>
            <a:r>
              <a:rPr lang="en-US" altLang="zh-CN" dirty="0">
                <a:solidFill>
                  <a:srgbClr val="0000FF"/>
                </a:solidFill>
              </a:rPr>
              <a:t>FCB </a:t>
            </a:r>
            <a:r>
              <a:rPr lang="zh-CN" altLang="zh-CN" dirty="0">
                <a:solidFill>
                  <a:srgbClr val="0000FF"/>
                </a:solidFill>
              </a:rPr>
              <a:t>所在的盘块地址的索引</a:t>
            </a:r>
            <a:r>
              <a:rPr lang="zh-CN" altLang="zh-CN" dirty="0"/>
              <a:t>，根据索引找到相应的物理块</a:t>
            </a:r>
            <a:endParaRPr lang="en-US" altLang="zh-CN" dirty="0"/>
          </a:p>
          <a:p>
            <a:pPr lvl="1"/>
            <a:r>
              <a:rPr lang="zh-CN" altLang="en-US" dirty="0"/>
              <a:t>其次</a:t>
            </a:r>
            <a:r>
              <a:rPr lang="zh-CN" altLang="zh-CN" dirty="0"/>
              <a:t>，</a:t>
            </a:r>
            <a:r>
              <a:rPr lang="zh-CN" altLang="zh-CN" dirty="0">
                <a:solidFill>
                  <a:srgbClr val="FF0000"/>
                </a:solidFill>
              </a:rPr>
              <a:t>把这个物理块读入内存缓冲区</a:t>
            </a:r>
            <a:endParaRPr lang="en-US" altLang="zh-CN" dirty="0">
              <a:solidFill>
                <a:srgbClr val="FF0000"/>
              </a:solidFill>
            </a:endParaRPr>
          </a:p>
          <a:p>
            <a:pPr lvl="1"/>
            <a:r>
              <a:rPr lang="zh-CN" altLang="zh-CN" dirty="0"/>
              <a:t>最后，</a:t>
            </a:r>
            <a:r>
              <a:rPr lang="zh-CN" altLang="zh-CN" dirty="0">
                <a:solidFill>
                  <a:srgbClr val="FF0000"/>
                </a:solidFill>
              </a:rPr>
              <a:t>采用线性比较法逐项查找即可</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54</a:t>
            </a:fld>
            <a:endParaRPr lang="en-US" altLang="zh-CN" dirty="0"/>
          </a:p>
        </p:txBody>
      </p:sp>
    </p:spTree>
    <p:extLst>
      <p:ext uri="{BB962C8B-B14F-4D97-AF65-F5344CB8AC3E}">
        <p14:creationId xmlns:p14="http://schemas.microsoft.com/office/powerpoint/2010/main" val="367320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基于散列法的文件系统示例</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步骤</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zh-CN" altLang="zh-CN" dirty="0">
                <a:solidFill>
                  <a:srgbClr val="0000FF"/>
                </a:solidFill>
              </a:rPr>
              <a:t>构造哈希函数</a:t>
            </a:r>
            <a:endParaRPr lang="en-US" altLang="zh-CN" dirty="0">
              <a:solidFill>
                <a:srgbClr val="0000FF"/>
              </a:solidFill>
            </a:endParaRPr>
          </a:p>
          <a:p>
            <a:pPr lvl="1" algn="just" eaLnBrk="1" hangingPunct="1"/>
            <a:r>
              <a:rPr lang="zh-CN" altLang="en-US" dirty="0">
                <a:latin typeface="华文新魏" charset="0"/>
                <a:ea typeface="华文新魏" charset="0"/>
                <a:cs typeface="华文新魏" charset="0"/>
              </a:rPr>
              <a:t>设文件名为</a:t>
            </a:r>
            <a:r>
              <a:rPr lang="en-US" altLang="zh-CN" dirty="0">
                <a:latin typeface="华文新魏" charset="0"/>
                <a:ea typeface="华文新魏" charset="0"/>
                <a:cs typeface="华文新魏" charset="0"/>
              </a:rPr>
              <a:t>8</a:t>
            </a:r>
            <a:r>
              <a:rPr lang="zh-CN" altLang="en-US" dirty="0">
                <a:latin typeface="华文新魏" charset="0"/>
                <a:ea typeface="华文新魏" charset="0"/>
                <a:cs typeface="华文新魏" charset="0"/>
              </a:rPr>
              <a:t>个</a:t>
            </a:r>
            <a:r>
              <a:rPr lang="en-US" altLang="zh-CN" dirty="0" err="1">
                <a:latin typeface="华文新魏" charset="0"/>
                <a:ea typeface="华文新魏" charset="0"/>
                <a:cs typeface="华文新魏" charset="0"/>
              </a:rPr>
              <a:t>ASCⅡ</a:t>
            </a:r>
            <a:r>
              <a:rPr lang="zh-CN" altLang="en-US" dirty="0">
                <a:latin typeface="华文新魏" charset="0"/>
                <a:ea typeface="华文新魏" charset="0"/>
                <a:cs typeface="华文新魏" charset="0"/>
              </a:rPr>
              <a:t>字符，</a:t>
            </a:r>
            <a:r>
              <a:rPr lang="zh-CN" altLang="zh-CN" dirty="0"/>
              <a:t>不足时用空格补足，超长时截取前</a:t>
            </a:r>
            <a:r>
              <a:rPr lang="en-US" altLang="zh-CN" dirty="0"/>
              <a:t>8</a:t>
            </a:r>
            <a:r>
              <a:rPr lang="zh-CN" altLang="zh-CN" dirty="0"/>
              <a:t>位 </a:t>
            </a:r>
            <a:endParaRPr lang="en-US" altLang="zh-CN" dirty="0"/>
          </a:p>
          <a:p>
            <a:pPr lvl="1" algn="just" eaLnBrk="1" hangingPunct="1"/>
            <a:r>
              <a:rPr lang="zh-CN" altLang="en-US" dirty="0">
                <a:latin typeface="华文新魏" charset="0"/>
                <a:ea typeface="华文新魏" charset="0"/>
                <a:cs typeface="华文新魏" charset="0"/>
              </a:rPr>
              <a:t>构造的</a:t>
            </a:r>
            <a:r>
              <a:rPr lang="en-US" altLang="zh-CN" dirty="0">
                <a:latin typeface="华文新魏" charset="0"/>
                <a:ea typeface="华文新魏" charset="0"/>
                <a:cs typeface="华文新魏" charset="0"/>
              </a:rPr>
              <a:t>hash</a:t>
            </a:r>
            <a:r>
              <a:rPr lang="zh-CN" altLang="en-US" dirty="0">
                <a:latin typeface="华文新魏" charset="0"/>
                <a:ea typeface="华文新魏" charset="0"/>
                <a:cs typeface="华文新魏" charset="0"/>
              </a:rPr>
              <a:t>函数为</a:t>
            </a:r>
            <a:r>
              <a:rPr lang="zh-CN" altLang="en-US" dirty="0">
                <a:solidFill>
                  <a:srgbClr val="FF0000"/>
                </a:solidFill>
                <a:latin typeface="华文新魏" charset="0"/>
                <a:ea typeface="华文新魏" charset="0"/>
                <a:cs typeface="华文新魏" charset="0"/>
              </a:rPr>
              <a:t>模</a:t>
            </a:r>
            <a:r>
              <a:rPr lang="en-US" altLang="zh-CN" dirty="0">
                <a:solidFill>
                  <a:srgbClr val="FF0000"/>
                </a:solidFill>
                <a:latin typeface="华文新魏" charset="0"/>
                <a:ea typeface="华文新魏" charset="0"/>
                <a:cs typeface="华文新魏" charset="0"/>
              </a:rPr>
              <a:t>2</a:t>
            </a:r>
            <a:r>
              <a:rPr lang="zh-CN" altLang="en-US" dirty="0">
                <a:solidFill>
                  <a:srgbClr val="FF0000"/>
                </a:solidFill>
                <a:latin typeface="华文新魏" charset="0"/>
                <a:ea typeface="华文新魏" charset="0"/>
                <a:cs typeface="华文新魏" charset="0"/>
              </a:rPr>
              <a:t>加</a:t>
            </a:r>
            <a:r>
              <a:rPr lang="zh-CN" altLang="en-US" dirty="0">
                <a:solidFill>
                  <a:srgbClr val="FF0000"/>
                </a:solidFill>
                <a:latin typeface="Times New Roman"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zh-CN" altLang="en-US" dirty="0">
                <a:solidFill>
                  <a:srgbClr val="FF0000"/>
                </a:solidFill>
                <a:latin typeface="Times New Roman" charset="0"/>
                <a:ea typeface="华文新魏" charset="0"/>
                <a:cs typeface="华文新魏" charset="0"/>
              </a:rPr>
              <a:t>”</a:t>
            </a:r>
            <a:endParaRPr lang="en-US" altLang="zh-CN" dirty="0">
              <a:solidFill>
                <a:srgbClr val="FF0000"/>
              </a:solidFill>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求已知文件名的</a:t>
            </a:r>
            <a:r>
              <a:rPr lang="en-US" altLang="zh-CN" dirty="0" err="1">
                <a:latin typeface="华文新魏" charset="0"/>
                <a:ea typeface="华文新魏" charset="0"/>
                <a:cs typeface="华文新魏" charset="0"/>
              </a:rPr>
              <a:t>ASCⅡ</a:t>
            </a:r>
            <a:r>
              <a:rPr lang="zh-CN" altLang="en-US" dirty="0">
                <a:latin typeface="华文新魏" charset="0"/>
                <a:ea typeface="华文新魏" charset="0"/>
                <a:cs typeface="华文新魏" charset="0"/>
              </a:rPr>
              <a:t>字符值</a:t>
            </a:r>
            <a:r>
              <a:rPr lang="zh-CN" altLang="en-US" dirty="0">
                <a:solidFill>
                  <a:srgbClr val="008000"/>
                </a:solidFill>
                <a:latin typeface="华文新魏" charset="0"/>
                <a:ea typeface="华文新魏" charset="0"/>
                <a:cs typeface="华文新魏" charset="0"/>
              </a:rPr>
              <a:t>的模</a:t>
            </a:r>
            <a:r>
              <a:rPr lang="en-US" altLang="zh-CN" dirty="0">
                <a:solidFill>
                  <a:srgbClr val="008000"/>
                </a:solidFill>
                <a:latin typeface="华文新魏" charset="0"/>
                <a:ea typeface="华文新魏" charset="0"/>
                <a:cs typeface="华文新魏" charset="0"/>
              </a:rPr>
              <a:t>2</a:t>
            </a:r>
            <a:r>
              <a:rPr lang="zh-CN" altLang="en-US" dirty="0">
                <a:solidFill>
                  <a:srgbClr val="008000"/>
                </a:solidFill>
                <a:latin typeface="华文新魏" charset="0"/>
                <a:ea typeface="华文新魏" charset="0"/>
                <a:cs typeface="华文新魏" charset="0"/>
              </a:rPr>
              <a:t>加值</a:t>
            </a:r>
            <a:r>
              <a:rPr lang="zh-CN" altLang="en-US" dirty="0">
                <a:latin typeface="华文新魏" charset="0"/>
                <a:ea typeface="华文新魏" charset="0"/>
                <a:cs typeface="华文新魏" charset="0"/>
              </a:rPr>
              <a:t>，作为该文件的</a:t>
            </a:r>
            <a:r>
              <a:rPr lang="en-US" altLang="zh-CN" dirty="0">
                <a:latin typeface="华文新魏" charset="0"/>
                <a:ea typeface="华文新魏" charset="0"/>
                <a:cs typeface="华文新魏" charset="0"/>
              </a:rPr>
              <a:t>FCB</a:t>
            </a:r>
            <a:r>
              <a:rPr lang="zh-CN" altLang="en-US" dirty="0">
                <a:latin typeface="华文新魏" charset="0"/>
                <a:ea typeface="华文新魏" charset="0"/>
                <a:cs typeface="华文新魏" charset="0"/>
              </a:rPr>
              <a:t>所在物理块在目录文件中的</a:t>
            </a:r>
            <a:r>
              <a:rPr lang="zh-CN" altLang="en-US" dirty="0">
                <a:solidFill>
                  <a:srgbClr val="0000FF"/>
                </a:solidFill>
                <a:latin typeface="华文新魏" charset="0"/>
                <a:ea typeface="华文新魏" charset="0"/>
                <a:cs typeface="华文新魏" charset="0"/>
              </a:rPr>
              <a:t>索引</a:t>
            </a:r>
            <a:r>
              <a:rPr lang="en-US" altLang="zh-CN" dirty="0">
                <a:solidFill>
                  <a:srgbClr val="008000"/>
                </a:solidFill>
                <a:latin typeface="华文新魏" charset="0"/>
                <a:ea typeface="华文新魏" charset="0"/>
                <a:cs typeface="华文新魏" charset="0"/>
              </a:rPr>
              <a:t>A</a:t>
            </a:r>
            <a:endParaRPr lang="en-US" altLang="zh-CN" dirty="0">
              <a:latin typeface="华文新魏" charset="0"/>
              <a:ea typeface="华文新魏" charset="0"/>
              <a:cs typeface="华文新魏" charset="0"/>
            </a:endParaRPr>
          </a:p>
          <a:p>
            <a:pPr lvl="3" algn="just" eaLnBrk="1" hangingPunct="1"/>
            <a:r>
              <a:rPr lang="en-US" altLang="zh-CN" dirty="0">
                <a:solidFill>
                  <a:srgbClr val="008000"/>
                </a:solidFill>
                <a:latin typeface="华文新魏" charset="0"/>
                <a:ea typeface="华文新魏" charset="0"/>
                <a:cs typeface="华文新魏" charset="0"/>
              </a:rPr>
              <a:t>A= (a</a:t>
            </a:r>
            <a:r>
              <a:rPr lang="en-US" altLang="zh-CN" baseline="-30000" dirty="0">
                <a:solidFill>
                  <a:srgbClr val="008000"/>
                </a:solidFill>
                <a:latin typeface="华文新魏" charset="0"/>
                <a:ea typeface="华文新魏" charset="0"/>
                <a:cs typeface="华文新魏" charset="0"/>
              </a:rPr>
              <a:t>1</a:t>
            </a:r>
            <a:r>
              <a:rPr lang="en-GB"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a</a:t>
            </a:r>
            <a:r>
              <a:rPr lang="en-US" altLang="zh-CN" baseline="-30000" dirty="0">
                <a:solidFill>
                  <a:srgbClr val="008000"/>
                </a:solidFill>
                <a:latin typeface="华文新魏" charset="0"/>
                <a:ea typeface="华文新魏" charset="0"/>
                <a:cs typeface="华文新魏" charset="0"/>
              </a:rPr>
              <a:t>2</a:t>
            </a:r>
            <a:r>
              <a:rPr lang="en-GB" altLang="zh-CN" dirty="0">
                <a:solidFill>
                  <a:srgbClr val="008000"/>
                </a:solidFill>
                <a:latin typeface="华文新魏" charset="0"/>
                <a:ea typeface="华文新魏" charset="0"/>
                <a:cs typeface="华文新魏" charset="0"/>
              </a:rPr>
              <a:t>⊕</a:t>
            </a:r>
            <a:r>
              <a:rPr lang="en-GB" altLang="zh-CN" dirty="0">
                <a:solidFill>
                  <a:srgbClr val="008000"/>
                </a:solidFill>
                <a:latin typeface="Times New Roman" charset="0"/>
                <a:ea typeface="华文新魏" charset="0"/>
                <a:cs typeface="华文新魏" charset="0"/>
              </a:rPr>
              <a:t>…</a:t>
            </a:r>
            <a:r>
              <a:rPr lang="en-GB"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a</a:t>
            </a:r>
            <a:r>
              <a:rPr lang="en-US" altLang="zh-CN" baseline="-30000" dirty="0">
                <a:solidFill>
                  <a:srgbClr val="008000"/>
                </a:solidFill>
                <a:latin typeface="华文新魏" charset="0"/>
                <a:ea typeface="华文新魏" charset="0"/>
                <a:cs typeface="华文新魏" charset="0"/>
              </a:rPr>
              <a:t>8</a:t>
            </a:r>
            <a:r>
              <a:rPr lang="en-US" altLang="zh-CN" dirty="0">
                <a:solidFill>
                  <a:srgbClr val="008000"/>
                </a:solidFill>
                <a:latin typeface="华文新魏" charset="0"/>
                <a:ea typeface="华文新魏" charset="0"/>
                <a:cs typeface="华文新魏" charset="0"/>
              </a:rPr>
              <a:t>)</a:t>
            </a: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Tree>
    <p:extLst>
      <p:ext uri="{BB962C8B-B14F-4D97-AF65-F5344CB8AC3E}">
        <p14:creationId xmlns:p14="http://schemas.microsoft.com/office/powerpoint/2010/main" val="214280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步骤</a:t>
            </a:r>
            <a:r>
              <a:rPr lang="zh-CN"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建立目录文件</a:t>
            </a:r>
            <a:endParaRPr lang="en-US" altLang="zh-CN" dirty="0">
              <a:solidFill>
                <a:srgbClr val="0000FF"/>
              </a:solidFill>
            </a:endParaRPr>
          </a:p>
          <a:p>
            <a:pPr lvl="1" algn="just" eaLnBrk="1" hangingPunct="1"/>
            <a:r>
              <a:rPr lang="zh-CN" altLang="en-US" dirty="0">
                <a:latin typeface="华文新魏" charset="0"/>
                <a:ea typeface="华文新魏" charset="0"/>
                <a:cs typeface="华文新魏" charset="0"/>
              </a:rPr>
              <a:t>目录文件采用索引结构，建立文件时由步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求出文件名的</a:t>
            </a:r>
            <a:r>
              <a:rPr lang="en-US" altLang="zh-CN" dirty="0">
                <a:latin typeface="华文新魏" charset="0"/>
                <a:ea typeface="华文新魏" charset="0"/>
                <a:cs typeface="华文新魏" charset="0"/>
              </a:rPr>
              <a:t>hash</a:t>
            </a:r>
            <a:r>
              <a:rPr lang="zh-CN" altLang="en-US" dirty="0">
                <a:latin typeface="华文新魏" charset="0"/>
                <a:ea typeface="华文新魏" charset="0"/>
                <a:cs typeface="华文新魏" charset="0"/>
              </a:rPr>
              <a:t>值</a:t>
            </a:r>
            <a:r>
              <a:rPr lang="en-US" altLang="zh-CN" dirty="0">
                <a:solidFill>
                  <a:srgbClr val="008000"/>
                </a:solidFill>
                <a:latin typeface="华文新魏" charset="0"/>
                <a:ea typeface="华文新魏" charset="0"/>
                <a:cs typeface="华文新魏" charset="0"/>
              </a:rPr>
              <a:t>A</a:t>
            </a:r>
            <a:endParaRPr lang="zh-CN" altLang="en-US" dirty="0">
              <a:solidFill>
                <a:srgbClr val="008000"/>
              </a:solidFill>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凡</a:t>
            </a:r>
            <a:r>
              <a:rPr lang="en-US" altLang="zh-CN" dirty="0">
                <a:solidFill>
                  <a:srgbClr val="FF0000"/>
                </a:solidFill>
                <a:latin typeface="华文新魏" charset="0"/>
                <a:ea typeface="华文新魏" charset="0"/>
                <a:cs typeface="华文新魏" charset="0"/>
              </a:rPr>
              <a:t>A</a:t>
            </a:r>
            <a:r>
              <a:rPr lang="zh-CN" altLang="en-US" dirty="0">
                <a:solidFill>
                  <a:srgbClr val="FF0000"/>
                </a:solidFill>
                <a:latin typeface="华文新魏" charset="0"/>
                <a:ea typeface="华文新魏" charset="0"/>
                <a:cs typeface="华文新魏" charset="0"/>
              </a:rPr>
              <a:t>值相同的文件的</a:t>
            </a:r>
            <a:r>
              <a:rPr lang="en-US" altLang="zh-CN" dirty="0">
                <a:solidFill>
                  <a:srgbClr val="FF0000"/>
                </a:solidFill>
                <a:latin typeface="华文新魏" charset="0"/>
                <a:ea typeface="华文新魏" charset="0"/>
                <a:cs typeface="华文新魏" charset="0"/>
              </a:rPr>
              <a:t>FCB</a:t>
            </a:r>
            <a:r>
              <a:rPr lang="zh-CN" altLang="en-US" dirty="0">
                <a:solidFill>
                  <a:srgbClr val="FF0000"/>
                </a:solidFill>
                <a:latin typeface="华文新魏" charset="0"/>
                <a:ea typeface="华文新魏" charset="0"/>
                <a:cs typeface="华文新魏" charset="0"/>
              </a:rPr>
              <a:t>都存放在同一个物理块</a:t>
            </a:r>
            <a:endParaRPr lang="en-US" altLang="zh-CN" dirty="0">
              <a:solidFill>
                <a:srgbClr val="FF0000"/>
              </a:solidFill>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磁盘的物理块号存放在索引表中的相对位置应等于</a:t>
            </a:r>
            <a:r>
              <a:rPr lang="en-US" altLang="zh-CN" dirty="0">
                <a:latin typeface="华文新魏" charset="0"/>
                <a:ea typeface="华文新魏" charset="0"/>
                <a:cs typeface="华文新魏" charset="0"/>
              </a:rPr>
              <a:t>A</a:t>
            </a:r>
            <a:r>
              <a:rPr lang="zh-CN" altLang="en-US" dirty="0">
                <a:latin typeface="华文新魏" charset="0"/>
                <a:ea typeface="华文新魏" charset="0"/>
                <a:cs typeface="华文新魏" charset="0"/>
              </a:rPr>
              <a:t>值</a:t>
            </a:r>
          </a:p>
          <a:p>
            <a:pPr algn="just" eaLnBrk="1" hangingPunct="1"/>
            <a:endParaRPr lang="en-US" altLang="zh-CN" dirty="0">
              <a:solidFill>
                <a:srgbClr val="008000"/>
              </a:solidFill>
              <a:latin typeface="华文新魏" charset="0"/>
              <a:ea typeface="华文新魏" charset="0"/>
              <a:cs typeface="华文新魏" charset="0"/>
            </a:endParaRPr>
          </a:p>
          <a:p>
            <a:endParaRPr kumimoji="1" lang="zh-CN" altLang="en-US" dirty="0"/>
          </a:p>
        </p:txBody>
      </p:sp>
      <p:sp>
        <p:nvSpPr>
          <p:cNvPr id="3" name="标题 2"/>
          <p:cNvSpPr>
            <a:spLocks noGrp="1"/>
          </p:cNvSpPr>
          <p:nvPr>
            <p:ph type="title"/>
          </p:nvPr>
        </p:nvSpPr>
        <p:spPr/>
        <p:txBody>
          <a:bodyPr/>
          <a:lstStyle/>
          <a:p>
            <a:r>
              <a:rPr kumimoji="1" lang="zh-CN" altLang="en-US" dirty="0"/>
              <a:t>基于散列法的文件系统示例</a:t>
            </a:r>
          </a:p>
        </p:txBody>
      </p:sp>
      <p:grpSp>
        <p:nvGrpSpPr>
          <p:cNvPr id="6" name="组 5"/>
          <p:cNvGrpSpPr/>
          <p:nvPr/>
        </p:nvGrpSpPr>
        <p:grpSpPr>
          <a:xfrm>
            <a:off x="1691680" y="3789040"/>
            <a:ext cx="5262563" cy="2160240"/>
            <a:chOff x="1219200" y="3068960"/>
            <a:chExt cx="5262563" cy="2160240"/>
          </a:xfrm>
        </p:grpSpPr>
        <p:sp>
          <p:nvSpPr>
            <p:cNvPr id="7" name="Text Box 30"/>
            <p:cNvSpPr txBox="1">
              <a:spLocks noChangeArrowheads="1"/>
            </p:cNvSpPr>
            <p:nvPr/>
          </p:nvSpPr>
          <p:spPr bwMode="auto">
            <a:xfrm>
              <a:off x="2185367" y="3068960"/>
              <a:ext cx="1306513" cy="323771"/>
            </a:xfrm>
            <a:prstGeom prst="rect">
              <a:avLst/>
            </a:prstGeom>
            <a:solidFill>
              <a:srgbClr val="CBFFFE"/>
            </a:solid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b="1" dirty="0">
                  <a:solidFill>
                    <a:srgbClr val="FF0000"/>
                  </a:solidFill>
                  <a:latin typeface="华文新魏" charset="0"/>
                  <a:ea typeface="华文新魏" charset="0"/>
                  <a:cs typeface="华文新魏" charset="0"/>
                </a:rPr>
                <a:t>目录文件</a:t>
              </a:r>
            </a:p>
          </p:txBody>
        </p:sp>
        <p:sp>
          <p:nvSpPr>
            <p:cNvPr id="8" name="Text Box 31"/>
            <p:cNvSpPr txBox="1">
              <a:spLocks noChangeArrowheads="1"/>
            </p:cNvSpPr>
            <p:nvPr/>
          </p:nvSpPr>
          <p:spPr bwMode="auto">
            <a:xfrm>
              <a:off x="2136775" y="3480963"/>
              <a:ext cx="1466850" cy="1748237"/>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en-US" altLang="zh-CN" sz="900" b="1" dirty="0">
                <a:solidFill>
                  <a:srgbClr val="660066"/>
                </a:solidFill>
                <a:latin typeface="华文新魏" charset="0"/>
                <a:ea typeface="华文新魏" charset="0"/>
                <a:cs typeface="华文新魏" charset="0"/>
              </a:endParaRPr>
            </a:p>
            <a:p>
              <a:pPr algn="just"/>
              <a:endParaRPr kumimoji="0" lang="en-US" altLang="zh-CN" sz="1000" b="1" dirty="0">
                <a:solidFill>
                  <a:srgbClr val="660066"/>
                </a:solidFill>
                <a:latin typeface="华文新魏" charset="0"/>
                <a:ea typeface="华文新魏" charset="0"/>
                <a:cs typeface="华文新魏" charset="0"/>
              </a:endParaRPr>
            </a:p>
            <a:p>
              <a:pPr algn="just"/>
              <a:r>
                <a:rPr kumimoji="0" lang="en-US" altLang="zh-CN" sz="1000" b="1" dirty="0">
                  <a:solidFill>
                    <a:srgbClr val="660066"/>
                  </a:solidFill>
                  <a:latin typeface="华文新魏" charset="0"/>
                  <a:ea typeface="华文新魏" charset="0"/>
                  <a:cs typeface="华文新魏" charset="0"/>
                </a:rPr>
                <a:t>    </a:t>
              </a:r>
            </a:p>
            <a:p>
              <a:pPr algn="just"/>
              <a:r>
                <a:rPr kumimoji="0" lang="en-US" altLang="zh-CN" sz="1000" b="1" dirty="0">
                  <a:solidFill>
                    <a:srgbClr val="660066"/>
                  </a:solidFill>
                  <a:latin typeface="华文新魏" charset="0"/>
                  <a:ea typeface="华文新魏" charset="0"/>
                  <a:cs typeface="华文新魏" charset="0"/>
                </a:rPr>
                <a:t>    </a:t>
              </a:r>
            </a:p>
            <a:p>
              <a:pPr algn="just"/>
              <a:endParaRPr kumimoji="0" lang="en-US" altLang="zh-CN" sz="1000" b="1" dirty="0">
                <a:solidFill>
                  <a:srgbClr val="660066"/>
                </a:solidFill>
                <a:latin typeface="华文新魏" charset="0"/>
                <a:ea typeface="华文新魏" charset="0"/>
                <a:cs typeface="华文新魏" charset="0"/>
              </a:endParaRPr>
            </a:p>
            <a:p>
              <a:pPr algn="just"/>
              <a:r>
                <a:rPr kumimoji="0" lang="en-US" altLang="zh-CN" sz="2000" b="1" dirty="0">
                  <a:solidFill>
                    <a:srgbClr val="660066"/>
                  </a:solidFill>
                  <a:latin typeface="华文新魏" charset="0"/>
                  <a:ea typeface="华文新魏" charset="0"/>
                  <a:cs typeface="华文新魏" charset="0"/>
                </a:rPr>
                <a:t>   </a:t>
              </a:r>
              <a:r>
                <a:rPr kumimoji="0" lang="en-US" altLang="zh-CN" sz="1000" b="1" dirty="0">
                  <a:solidFill>
                    <a:srgbClr val="660066"/>
                  </a:solidFill>
                  <a:latin typeface="华文新魏" charset="0"/>
                  <a:ea typeface="华文新魏" charset="0"/>
                  <a:cs typeface="华文新魏" charset="0"/>
                </a:rPr>
                <a:t>    </a:t>
              </a:r>
            </a:p>
            <a:p>
              <a:pPr algn="just"/>
              <a:endParaRPr kumimoji="0" lang="en-US" altLang="zh-CN" sz="1000" b="1" dirty="0">
                <a:solidFill>
                  <a:srgbClr val="660066"/>
                </a:solidFill>
                <a:latin typeface="华文新魏" charset="0"/>
                <a:ea typeface="华文新魏" charset="0"/>
                <a:cs typeface="华文新魏" charset="0"/>
              </a:endParaRPr>
            </a:p>
            <a:p>
              <a:pPr algn="just"/>
              <a:endParaRPr kumimoji="0" lang="en-US" altLang="zh-CN" sz="1000" b="1" dirty="0">
                <a:solidFill>
                  <a:srgbClr val="660066"/>
                </a:solidFill>
                <a:latin typeface="华文新魏" charset="0"/>
                <a:ea typeface="华文新魏" charset="0"/>
                <a:cs typeface="华文新魏" charset="0"/>
              </a:endParaRPr>
            </a:p>
          </p:txBody>
        </p:sp>
        <p:sp>
          <p:nvSpPr>
            <p:cNvPr id="9" name="Line 32"/>
            <p:cNvSpPr>
              <a:spLocks noChangeShapeType="1"/>
            </p:cNvSpPr>
            <p:nvPr/>
          </p:nvSpPr>
          <p:spPr bwMode="auto">
            <a:xfrm>
              <a:off x="2136775" y="4004887"/>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10" name="Line 33"/>
            <p:cNvSpPr>
              <a:spLocks noChangeShapeType="1"/>
            </p:cNvSpPr>
            <p:nvPr/>
          </p:nvSpPr>
          <p:spPr bwMode="auto">
            <a:xfrm>
              <a:off x="2136775" y="4293007"/>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11" name="Line 34"/>
            <p:cNvSpPr>
              <a:spLocks noChangeShapeType="1"/>
            </p:cNvSpPr>
            <p:nvPr/>
          </p:nvSpPr>
          <p:spPr bwMode="auto">
            <a:xfrm>
              <a:off x="2136775" y="4581126"/>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12" name="Text Box 35"/>
            <p:cNvSpPr txBox="1">
              <a:spLocks noChangeArrowheads="1"/>
            </p:cNvSpPr>
            <p:nvPr/>
          </p:nvSpPr>
          <p:spPr bwMode="auto">
            <a:xfrm>
              <a:off x="1219200" y="4032996"/>
              <a:ext cx="733425" cy="184272"/>
            </a:xfrm>
            <a:prstGeom prst="rect">
              <a:avLst/>
            </a:prstGeom>
            <a:no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600" b="1" dirty="0">
                  <a:solidFill>
                    <a:srgbClr val="008000"/>
                  </a:solidFill>
                  <a:latin typeface="华文新魏" charset="0"/>
                  <a:ea typeface="华文新魏" charset="0"/>
                  <a:cs typeface="华文新魏" charset="0"/>
                </a:rPr>
                <a:t>A=10</a:t>
              </a:r>
            </a:p>
          </p:txBody>
        </p:sp>
        <p:sp>
          <p:nvSpPr>
            <p:cNvPr id="13" name="Line 36"/>
            <p:cNvSpPr>
              <a:spLocks noChangeShapeType="1"/>
            </p:cNvSpPr>
            <p:nvPr/>
          </p:nvSpPr>
          <p:spPr bwMode="auto">
            <a:xfrm flipV="1">
              <a:off x="1585913" y="3480963"/>
              <a:ext cx="0" cy="55203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b="1"/>
            </a:p>
          </p:txBody>
        </p:sp>
        <p:sp>
          <p:nvSpPr>
            <p:cNvPr id="14" name="Text Box 37"/>
            <p:cNvSpPr txBox="1">
              <a:spLocks noChangeArrowheads="1"/>
            </p:cNvSpPr>
            <p:nvPr/>
          </p:nvSpPr>
          <p:spPr bwMode="auto">
            <a:xfrm>
              <a:off x="4757142" y="3284984"/>
              <a:ext cx="1543050" cy="312841"/>
            </a:xfrm>
            <a:prstGeom prst="rect">
              <a:avLst/>
            </a:prstGeom>
            <a:solidFill>
              <a:srgbClr val="FFFF66"/>
            </a:solid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2000" b="1">
                  <a:solidFill>
                    <a:srgbClr val="FF0000"/>
                  </a:solidFill>
                  <a:latin typeface="华文新魏" charset="0"/>
                  <a:ea typeface="华文新魏" charset="0"/>
                  <a:cs typeface="华文新魏" charset="0"/>
                </a:rPr>
                <a:t>26</a:t>
              </a:r>
              <a:r>
                <a:rPr kumimoji="0" lang="zh-CN" altLang="en-US" sz="2000" b="1">
                  <a:solidFill>
                    <a:srgbClr val="FF0000"/>
                  </a:solidFill>
                  <a:latin typeface="华文新魏" charset="0"/>
                  <a:ea typeface="华文新魏" charset="0"/>
                  <a:cs typeface="华文新魏" charset="0"/>
                </a:rPr>
                <a:t>号物理块</a:t>
              </a:r>
            </a:p>
          </p:txBody>
        </p:sp>
        <p:sp>
          <p:nvSpPr>
            <p:cNvPr id="15" name="Line 38"/>
            <p:cNvSpPr>
              <a:spLocks noChangeShapeType="1"/>
            </p:cNvSpPr>
            <p:nvPr/>
          </p:nvSpPr>
          <p:spPr bwMode="auto">
            <a:xfrm flipV="1">
              <a:off x="3419475" y="3861218"/>
              <a:ext cx="1081088" cy="63167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b="1"/>
            </a:p>
          </p:txBody>
        </p:sp>
        <p:grpSp>
          <p:nvGrpSpPr>
            <p:cNvPr id="16" name="Group 39"/>
            <p:cNvGrpSpPr>
              <a:grpSpLocks/>
            </p:cNvGrpSpPr>
            <p:nvPr/>
          </p:nvGrpSpPr>
          <p:grpSpPr bwMode="auto">
            <a:xfrm>
              <a:off x="4534445" y="3716682"/>
              <a:ext cx="1909763" cy="1124369"/>
              <a:chOff x="6741" y="7363"/>
              <a:chExt cx="1620" cy="1560"/>
            </a:xfrm>
            <a:solidFill>
              <a:srgbClr val="FFFF66"/>
            </a:solidFill>
          </p:grpSpPr>
          <p:sp>
            <p:nvSpPr>
              <p:cNvPr id="29" name="Text Box 40"/>
              <p:cNvSpPr txBox="1">
                <a:spLocks noChangeArrowheads="1"/>
              </p:cNvSpPr>
              <p:nvPr/>
            </p:nvSpPr>
            <p:spPr bwMode="auto">
              <a:xfrm>
                <a:off x="6741" y="7363"/>
                <a:ext cx="1620" cy="1560"/>
              </a:xfrm>
              <a:prstGeom prst="rect">
                <a:avLst/>
              </a:prstGeom>
              <a:grp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en-US" altLang="zh-CN" sz="1800" b="1" dirty="0">
                  <a:solidFill>
                    <a:srgbClr val="660066"/>
                  </a:solidFill>
                  <a:latin typeface="华文新魏" charset="0"/>
                  <a:ea typeface="华文新魏" charset="0"/>
                  <a:cs typeface="华文新魏" charset="0"/>
                </a:endParaRPr>
              </a:p>
              <a:p>
                <a:r>
                  <a:rPr kumimoji="0" lang="en-US" altLang="zh-CN" sz="1800" b="1" dirty="0">
                    <a:solidFill>
                      <a:srgbClr val="660066"/>
                    </a:solidFill>
                    <a:latin typeface="华文新魏" charset="0"/>
                    <a:ea typeface="华文新魏" charset="0"/>
                    <a:cs typeface="华文新魏" charset="0"/>
                  </a:rPr>
                  <a:t>file1</a:t>
                </a:r>
                <a:r>
                  <a:rPr kumimoji="0" lang="zh-CN" altLang="en-US" sz="1800" b="1" dirty="0">
                    <a:solidFill>
                      <a:srgbClr val="660066"/>
                    </a:solidFill>
                    <a:latin typeface="华文新魏" charset="0"/>
                    <a:ea typeface="华文新魏" charset="0"/>
                    <a:cs typeface="华文新魏" charset="0"/>
                  </a:rPr>
                  <a:t>文件控制块</a:t>
                </a:r>
              </a:p>
              <a:p>
                <a:r>
                  <a:rPr kumimoji="0" lang="en-US" altLang="zh-CN" sz="1800" b="1" dirty="0">
                    <a:solidFill>
                      <a:srgbClr val="660066"/>
                    </a:solidFill>
                    <a:latin typeface="华文新魏" charset="0"/>
                    <a:ea typeface="华文新魏" charset="0"/>
                    <a:cs typeface="华文新魏" charset="0"/>
                  </a:rPr>
                  <a:t>file2</a:t>
                </a:r>
                <a:r>
                  <a:rPr kumimoji="0" lang="zh-CN" altLang="en-US" sz="1800" b="1" dirty="0">
                    <a:solidFill>
                      <a:srgbClr val="660066"/>
                    </a:solidFill>
                    <a:latin typeface="华文新魏" charset="0"/>
                    <a:ea typeface="华文新魏" charset="0"/>
                    <a:cs typeface="华文新魏" charset="0"/>
                  </a:rPr>
                  <a:t>文件控制块</a:t>
                </a:r>
              </a:p>
              <a:p>
                <a:pPr algn="just"/>
                <a:r>
                  <a:rPr kumimoji="0" lang="zh-CN" altLang="en-US" sz="1000" b="1" dirty="0">
                    <a:solidFill>
                      <a:srgbClr val="660066"/>
                    </a:solidFill>
                    <a:latin typeface="华文新魏" charset="0"/>
                    <a:ea typeface="华文新魏" charset="0"/>
                    <a:cs typeface="华文新魏" charset="0"/>
                  </a:rPr>
                  <a:t>    </a:t>
                </a:r>
              </a:p>
              <a:p>
                <a:pPr algn="just"/>
                <a:r>
                  <a:rPr kumimoji="0" lang="zh-CN" altLang="en-US" sz="1000" b="1" dirty="0">
                    <a:solidFill>
                      <a:srgbClr val="660066"/>
                    </a:solidFill>
                    <a:latin typeface="华文新魏" charset="0"/>
                    <a:ea typeface="华文新魏" charset="0"/>
                    <a:cs typeface="华文新魏" charset="0"/>
                  </a:rPr>
                  <a:t>    </a:t>
                </a:r>
              </a:p>
              <a:p>
                <a:pPr algn="just"/>
                <a:r>
                  <a:rPr kumimoji="0" lang="zh-CN" altLang="en-US" sz="1000" b="1" dirty="0">
                    <a:solidFill>
                      <a:srgbClr val="660066"/>
                    </a:solidFill>
                    <a:latin typeface="华文新魏" charset="0"/>
                    <a:ea typeface="华文新魏" charset="0"/>
                    <a:cs typeface="华文新魏" charset="0"/>
                  </a:rPr>
                  <a:t>    </a:t>
                </a:r>
              </a:p>
              <a:p>
                <a:pPr algn="just"/>
                <a:r>
                  <a:rPr kumimoji="0" lang="zh-CN" altLang="en-US" sz="1000" b="1" dirty="0">
                    <a:solidFill>
                      <a:srgbClr val="660066"/>
                    </a:solidFill>
                    <a:latin typeface="华文新魏" charset="0"/>
                    <a:ea typeface="华文新魏" charset="0"/>
                    <a:cs typeface="华文新魏" charset="0"/>
                  </a:rPr>
                  <a:t>    </a:t>
                </a:r>
              </a:p>
              <a:p>
                <a:endParaRPr kumimoji="0" lang="zh-CN" altLang="en-US" sz="1000" b="1" dirty="0">
                  <a:solidFill>
                    <a:srgbClr val="660066"/>
                  </a:solidFill>
                  <a:latin typeface="华文新魏" charset="0"/>
                  <a:ea typeface="华文新魏" charset="0"/>
                  <a:cs typeface="华文新魏" charset="0"/>
                </a:endParaRPr>
              </a:p>
              <a:p>
                <a:endParaRPr kumimoji="0" lang="en-US" altLang="zh-CN" sz="1000" b="1" dirty="0">
                  <a:solidFill>
                    <a:srgbClr val="660066"/>
                  </a:solidFill>
                  <a:latin typeface="华文新魏" charset="0"/>
                  <a:ea typeface="华文新魏" charset="0"/>
                  <a:cs typeface="华文新魏" charset="0"/>
                </a:endParaRPr>
              </a:p>
            </p:txBody>
          </p:sp>
          <p:sp>
            <p:nvSpPr>
              <p:cNvPr id="30" name="Line 41"/>
              <p:cNvSpPr>
                <a:spLocks noChangeShapeType="1"/>
              </p:cNvSpPr>
              <p:nvPr/>
            </p:nvSpPr>
            <p:spPr bwMode="auto">
              <a:xfrm>
                <a:off x="6741" y="7763"/>
                <a:ext cx="1620" cy="0"/>
              </a:xfrm>
              <a:prstGeom prst="line">
                <a:avLst/>
              </a:prstGeom>
              <a:grpFill/>
              <a:ln w="9525">
                <a:solidFill>
                  <a:srgbClr val="000000"/>
                </a:solidFill>
                <a:round/>
                <a:headEnd/>
                <a:tailEnd/>
              </a:ln>
              <a:extLst/>
            </p:spPr>
            <p:txBody>
              <a:bodyPr anchor="ctr" anchorCtr="1"/>
              <a:lstStyle/>
              <a:p>
                <a:endParaRPr lang="zh-CN" altLang="en-US" b="1">
                  <a:solidFill>
                    <a:srgbClr val="660066"/>
                  </a:solidFill>
                </a:endParaRPr>
              </a:p>
            </p:txBody>
          </p:sp>
          <p:sp>
            <p:nvSpPr>
              <p:cNvPr id="31" name="Line 42"/>
              <p:cNvSpPr>
                <a:spLocks noChangeShapeType="1"/>
              </p:cNvSpPr>
              <p:nvPr/>
            </p:nvSpPr>
            <p:spPr bwMode="auto">
              <a:xfrm>
                <a:off x="6741" y="8182"/>
                <a:ext cx="1620" cy="0"/>
              </a:xfrm>
              <a:prstGeom prst="line">
                <a:avLst/>
              </a:prstGeom>
              <a:grpFill/>
              <a:ln w="9525">
                <a:solidFill>
                  <a:srgbClr val="000000"/>
                </a:solidFill>
                <a:round/>
                <a:headEnd/>
                <a:tailEnd/>
              </a:ln>
              <a:extLst/>
            </p:spPr>
            <p:txBody>
              <a:bodyPr anchor="ctr" anchorCtr="1"/>
              <a:lstStyle/>
              <a:p>
                <a:endParaRPr lang="zh-CN" altLang="en-US" b="1">
                  <a:solidFill>
                    <a:srgbClr val="660066"/>
                  </a:solidFill>
                </a:endParaRPr>
              </a:p>
            </p:txBody>
          </p:sp>
        </p:grpSp>
        <p:sp>
          <p:nvSpPr>
            <p:cNvPr id="17" name="Line 44"/>
            <p:cNvSpPr>
              <a:spLocks noChangeShapeType="1"/>
            </p:cNvSpPr>
            <p:nvPr/>
          </p:nvSpPr>
          <p:spPr bwMode="auto">
            <a:xfrm>
              <a:off x="2136775" y="4585030"/>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18" name="Text Box 45"/>
            <p:cNvSpPr txBox="1">
              <a:spLocks noChangeArrowheads="1"/>
            </p:cNvSpPr>
            <p:nvPr/>
          </p:nvSpPr>
          <p:spPr bwMode="auto">
            <a:xfrm>
              <a:off x="1908398" y="3480963"/>
              <a:ext cx="287338" cy="174121"/>
            </a:xfrm>
            <a:prstGeom prst="rect">
              <a:avLst/>
            </a:prstGeom>
            <a:no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b="1" dirty="0">
                  <a:solidFill>
                    <a:srgbClr val="0033CC"/>
                  </a:solidFill>
                  <a:latin typeface="华文新魏" charset="0"/>
                  <a:ea typeface="华文新魏" charset="0"/>
                  <a:cs typeface="华文新魏" charset="0"/>
                </a:rPr>
                <a:t>0</a:t>
              </a:r>
            </a:p>
          </p:txBody>
        </p:sp>
        <p:sp>
          <p:nvSpPr>
            <p:cNvPr id="19" name="Text Box 46"/>
            <p:cNvSpPr txBox="1">
              <a:spLocks noChangeArrowheads="1"/>
            </p:cNvSpPr>
            <p:nvPr/>
          </p:nvSpPr>
          <p:spPr bwMode="auto">
            <a:xfrm>
              <a:off x="1724248" y="4401540"/>
              <a:ext cx="471488" cy="153039"/>
            </a:xfrm>
            <a:prstGeom prst="rect">
              <a:avLst/>
            </a:prstGeom>
            <a:no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800" b="1" dirty="0">
                  <a:solidFill>
                    <a:srgbClr val="0033CC"/>
                  </a:solidFill>
                  <a:latin typeface="华文新魏" charset="0"/>
                  <a:ea typeface="华文新魏" charset="0"/>
                  <a:cs typeface="华文新魏" charset="0"/>
                </a:rPr>
                <a:t>10</a:t>
              </a:r>
            </a:p>
          </p:txBody>
        </p:sp>
        <p:sp>
          <p:nvSpPr>
            <p:cNvPr id="20" name="Line 47"/>
            <p:cNvSpPr>
              <a:spLocks noChangeShapeType="1"/>
            </p:cNvSpPr>
            <p:nvPr/>
          </p:nvSpPr>
          <p:spPr bwMode="auto">
            <a:xfrm>
              <a:off x="1585913" y="4217268"/>
              <a:ext cx="0" cy="36776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b="1"/>
            </a:p>
          </p:txBody>
        </p:sp>
        <p:sp>
          <p:nvSpPr>
            <p:cNvPr id="21" name="Line 48"/>
            <p:cNvSpPr>
              <a:spLocks noChangeShapeType="1"/>
            </p:cNvSpPr>
            <p:nvPr/>
          </p:nvSpPr>
          <p:spPr bwMode="auto">
            <a:xfrm>
              <a:off x="1403350" y="4585030"/>
              <a:ext cx="733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p>
          </p:txBody>
        </p:sp>
        <p:sp>
          <p:nvSpPr>
            <p:cNvPr id="22" name="Line 49"/>
            <p:cNvSpPr>
              <a:spLocks noChangeShapeType="1"/>
            </p:cNvSpPr>
            <p:nvPr/>
          </p:nvSpPr>
          <p:spPr bwMode="auto">
            <a:xfrm>
              <a:off x="1403350" y="3480963"/>
              <a:ext cx="733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p>
          </p:txBody>
        </p:sp>
        <p:sp>
          <p:nvSpPr>
            <p:cNvPr id="23" name="Line 50"/>
            <p:cNvSpPr>
              <a:spLocks noChangeShapeType="1"/>
            </p:cNvSpPr>
            <p:nvPr/>
          </p:nvSpPr>
          <p:spPr bwMode="auto">
            <a:xfrm>
              <a:off x="2136775" y="3480963"/>
              <a:ext cx="0" cy="119620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24" name="Line 51"/>
            <p:cNvSpPr>
              <a:spLocks noChangeShapeType="1"/>
            </p:cNvSpPr>
            <p:nvPr/>
          </p:nvSpPr>
          <p:spPr bwMode="auto">
            <a:xfrm>
              <a:off x="2136775" y="3480963"/>
              <a:ext cx="3667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25" name="Line 52"/>
            <p:cNvSpPr>
              <a:spLocks noChangeShapeType="1"/>
            </p:cNvSpPr>
            <p:nvPr/>
          </p:nvSpPr>
          <p:spPr bwMode="auto">
            <a:xfrm>
              <a:off x="2136775" y="3789383"/>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26" name="Rectangle 54"/>
            <p:cNvSpPr>
              <a:spLocks noChangeArrowheads="1"/>
            </p:cNvSpPr>
            <p:nvPr/>
          </p:nvSpPr>
          <p:spPr bwMode="auto">
            <a:xfrm>
              <a:off x="2603500" y="4253185"/>
              <a:ext cx="476250" cy="399776"/>
            </a:xfrm>
            <a:prstGeom prst="rect">
              <a:avLst/>
            </a:prstGeom>
            <a:noFill/>
            <a:ln>
              <a:noFill/>
            </a:ln>
            <a:extLst/>
          </p:spPr>
          <p:txBody>
            <a:bodyPr wrap="none" anchor="ctr" anchorCtr="1">
              <a:spAutoFit/>
            </a:bodyPr>
            <a:lstStyle/>
            <a:p>
              <a:pPr eaLnBrk="0" hangingPunct="0"/>
              <a:r>
                <a:rPr kumimoji="0" lang="en-US" altLang="zh-CN" sz="2000" b="1" dirty="0">
                  <a:solidFill>
                    <a:srgbClr val="660066"/>
                  </a:solidFill>
                  <a:latin typeface="华文新魏" charset="0"/>
                  <a:ea typeface="华文新魏" charset="0"/>
                  <a:cs typeface="华文新魏" charset="0"/>
                </a:rPr>
                <a:t>26</a:t>
              </a:r>
            </a:p>
          </p:txBody>
        </p:sp>
        <p:sp>
          <p:nvSpPr>
            <p:cNvPr id="27" name="Line 32"/>
            <p:cNvSpPr>
              <a:spLocks noChangeShapeType="1"/>
            </p:cNvSpPr>
            <p:nvPr/>
          </p:nvSpPr>
          <p:spPr bwMode="auto">
            <a:xfrm>
              <a:off x="2123728" y="4941168"/>
              <a:ext cx="146685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sp>
          <p:nvSpPr>
            <p:cNvPr id="28" name="Line 42"/>
            <p:cNvSpPr>
              <a:spLocks noChangeShapeType="1"/>
            </p:cNvSpPr>
            <p:nvPr/>
          </p:nvSpPr>
          <p:spPr bwMode="auto">
            <a:xfrm>
              <a:off x="4572000" y="4581128"/>
              <a:ext cx="19097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b="1">
                <a:solidFill>
                  <a:srgbClr val="660066"/>
                </a:solidFill>
              </a:endParaRPr>
            </a:p>
          </p:txBody>
        </p:sp>
      </p:grpSp>
      <p:sp>
        <p:nvSpPr>
          <p:cNvPr id="3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Tree>
    <p:extLst>
      <p:ext uri="{BB962C8B-B14F-4D97-AF65-F5344CB8AC3E}">
        <p14:creationId xmlns:p14="http://schemas.microsoft.com/office/powerpoint/2010/main" val="34197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步骤</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查找文件</a:t>
            </a:r>
            <a:endParaRPr lang="en-US" altLang="zh-CN" dirty="0">
              <a:solidFill>
                <a:srgbClr val="0000FF"/>
              </a:solidFill>
            </a:endParaRPr>
          </a:p>
          <a:p>
            <a:pPr lvl="1" algn="just" eaLnBrk="1" hangingPunct="1"/>
            <a:r>
              <a:rPr lang="zh-CN" altLang="en-US" dirty="0">
                <a:latin typeface="华文新魏" charset="0"/>
                <a:ea typeface="华文新魏" charset="0"/>
                <a:cs typeface="华文新魏" charset="0"/>
              </a:rPr>
              <a:t>根据给定文件名，由</a:t>
            </a:r>
            <a:r>
              <a:rPr lang="zh-CN" altLang="en-US" dirty="0">
                <a:solidFill>
                  <a:srgbClr val="0000FF"/>
                </a:solidFill>
                <a:latin typeface="华文新魏" charset="0"/>
                <a:ea typeface="华文新魏" charset="0"/>
                <a:cs typeface="华文新魏" charset="0"/>
              </a:rPr>
              <a:t>步</a:t>
            </a:r>
            <a:r>
              <a:rPr lang="en-US" altLang="zh-CN" dirty="0">
                <a:solidFill>
                  <a:srgbClr val="0000FF"/>
                </a:solidFill>
                <a:latin typeface="华文新魏" charset="0"/>
                <a:ea typeface="华文新魏" charset="0"/>
                <a:cs typeface="华文新魏" charset="0"/>
              </a:rPr>
              <a:t>1</a:t>
            </a:r>
            <a:r>
              <a:rPr lang="zh-CN" altLang="en-US" dirty="0">
                <a:latin typeface="华文新魏" charset="0"/>
                <a:ea typeface="华文新魏" charset="0"/>
                <a:cs typeface="华文新魏" charset="0"/>
              </a:rPr>
              <a:t>算出该</a:t>
            </a:r>
            <a:r>
              <a:rPr lang="zh-CN" altLang="en-US" dirty="0">
                <a:solidFill>
                  <a:srgbClr val="FF0000"/>
                </a:solidFill>
                <a:latin typeface="华文新魏" charset="0"/>
                <a:ea typeface="华文新魏" charset="0"/>
                <a:cs typeface="华文新魏" charset="0"/>
              </a:rPr>
              <a:t>文件的</a:t>
            </a:r>
            <a:r>
              <a:rPr lang="en-US" altLang="zh-CN" dirty="0">
                <a:solidFill>
                  <a:srgbClr val="FF0000"/>
                </a:solidFill>
                <a:latin typeface="华文新魏" charset="0"/>
                <a:ea typeface="华文新魏" charset="0"/>
                <a:cs typeface="华文新魏" charset="0"/>
              </a:rPr>
              <a:t>FCB</a:t>
            </a:r>
            <a:r>
              <a:rPr lang="zh-CN" altLang="en-US" dirty="0">
                <a:solidFill>
                  <a:srgbClr val="FF0000"/>
                </a:solidFill>
                <a:latin typeface="华文新魏" charset="0"/>
                <a:ea typeface="华文新魏" charset="0"/>
                <a:cs typeface="华文新魏" charset="0"/>
              </a:rPr>
              <a:t>所在物理块号在索引表中的相对位置</a:t>
            </a:r>
            <a:r>
              <a:rPr lang="en-US" altLang="zh-CN" dirty="0">
                <a:solidFill>
                  <a:srgbClr val="FF0000"/>
                </a:solidFill>
                <a:latin typeface="华文新魏" charset="0"/>
                <a:ea typeface="华文新魏" charset="0"/>
                <a:cs typeface="华文新魏" charset="0"/>
              </a:rPr>
              <a:t>A</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根据</a:t>
            </a:r>
            <a:r>
              <a:rPr lang="en-US" altLang="zh-CN" dirty="0">
                <a:latin typeface="华文新魏" charset="0"/>
                <a:ea typeface="华文新魏" charset="0"/>
                <a:cs typeface="华文新魏" charset="0"/>
              </a:rPr>
              <a:t>A</a:t>
            </a:r>
            <a:r>
              <a:rPr lang="zh-CN" altLang="en-US" dirty="0">
                <a:latin typeface="华文新魏" charset="0"/>
                <a:ea typeface="华文新魏" charset="0"/>
                <a:cs typeface="华文新魏" charset="0"/>
              </a:rPr>
              <a:t>就可找到该</a:t>
            </a:r>
            <a:r>
              <a:rPr lang="en-US" altLang="zh-CN" dirty="0">
                <a:latin typeface="华文新魏" charset="0"/>
                <a:ea typeface="华文新魏" charset="0"/>
                <a:cs typeface="华文新魏" charset="0"/>
              </a:rPr>
              <a:t>FCB</a:t>
            </a:r>
            <a:r>
              <a:rPr lang="zh-CN" altLang="en-US" dirty="0">
                <a:latin typeface="华文新魏" charset="0"/>
                <a:ea typeface="华文新魏" charset="0"/>
                <a:cs typeface="华文新魏" charset="0"/>
              </a:rPr>
              <a:t>所在</a:t>
            </a:r>
            <a:r>
              <a:rPr lang="zh-CN" altLang="en-US" dirty="0">
                <a:solidFill>
                  <a:srgbClr val="0000FF"/>
                </a:solidFill>
                <a:latin typeface="华文新魏" charset="0"/>
                <a:ea typeface="华文新魏" charset="0"/>
                <a:cs typeface="华文新魏" charset="0"/>
              </a:rPr>
              <a:t>物理块号</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将整个物理块</a:t>
            </a:r>
            <a:r>
              <a:rPr lang="zh-CN" altLang="en-US" dirty="0">
                <a:solidFill>
                  <a:srgbClr val="FF0000"/>
                </a:solidFill>
                <a:latin typeface="华文新魏" charset="0"/>
                <a:ea typeface="华文新魏" charset="0"/>
                <a:cs typeface="华文新魏" charset="0"/>
              </a:rPr>
              <a:t>读入主存缓冲区</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用文件名逐个比较，</a:t>
            </a:r>
            <a:r>
              <a:rPr lang="zh-CN" altLang="en-US" dirty="0">
                <a:solidFill>
                  <a:srgbClr val="FF0000"/>
                </a:solidFill>
                <a:latin typeface="华文新魏" charset="0"/>
                <a:ea typeface="华文新魏" charset="0"/>
                <a:cs typeface="华文新魏" charset="0"/>
              </a:rPr>
              <a:t>找出要求的</a:t>
            </a:r>
            <a:r>
              <a:rPr lang="en-US" altLang="zh-CN" dirty="0">
                <a:solidFill>
                  <a:srgbClr val="FF0000"/>
                </a:solidFill>
                <a:latin typeface="华文新魏" charset="0"/>
                <a:ea typeface="华文新魏" charset="0"/>
                <a:cs typeface="华文新魏" charset="0"/>
              </a:rPr>
              <a:t>FCB</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3" name="标题 2"/>
          <p:cNvSpPr>
            <a:spLocks noGrp="1"/>
          </p:cNvSpPr>
          <p:nvPr>
            <p:ph type="title"/>
          </p:nvPr>
        </p:nvSpPr>
        <p:spPr/>
        <p:txBody>
          <a:bodyPr/>
          <a:lstStyle/>
          <a:p>
            <a:r>
              <a:rPr kumimoji="1" lang="zh-CN" altLang="en-US" dirty="0"/>
              <a:t>基于散列法的文件系统示例</a:t>
            </a:r>
          </a:p>
        </p:txBody>
      </p:sp>
      <p:sp>
        <p:nvSpPr>
          <p:cNvPr id="3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spTree>
    <p:extLst>
      <p:ext uri="{BB962C8B-B14F-4D97-AF65-F5344CB8AC3E}">
        <p14:creationId xmlns:p14="http://schemas.microsoft.com/office/powerpoint/2010/main" val="45924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步骤</a:t>
            </a:r>
            <a:r>
              <a:rPr lang="zh-CN"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en-US" dirty="0">
                <a:solidFill>
                  <a:srgbClr val="0000FF"/>
                </a:solidFill>
                <a:latin typeface="华文新魏" charset="0"/>
                <a:ea typeface="华文新魏" charset="0"/>
                <a:cs typeface="华文新魏" charset="0"/>
              </a:rPr>
              <a:t>溢出处理</a:t>
            </a:r>
            <a:endParaRPr lang="en-US" altLang="zh-CN" dirty="0">
              <a:solidFill>
                <a:srgbClr val="0000FF"/>
              </a:solidFill>
            </a:endParaRPr>
          </a:p>
          <a:p>
            <a:pPr lvl="1" eaLnBrk="1" hangingPunct="1"/>
            <a:r>
              <a:rPr lang="zh-CN" altLang="en-US" dirty="0">
                <a:latin typeface="华文新魏" charset="0"/>
                <a:ea typeface="华文新魏" charset="0"/>
                <a:cs typeface="华文新魏" charset="0"/>
              </a:rPr>
              <a:t>物理块中存放的</a:t>
            </a:r>
            <a:r>
              <a:rPr lang="en-US" altLang="zh-CN" dirty="0">
                <a:latin typeface="华文新魏" charset="0"/>
                <a:ea typeface="华文新魏" charset="0"/>
                <a:cs typeface="华文新魏" charset="0"/>
              </a:rPr>
              <a:t>FCB</a:t>
            </a:r>
            <a:r>
              <a:rPr lang="zh-CN" altLang="en-US" dirty="0">
                <a:latin typeface="华文新魏" charset="0"/>
                <a:ea typeface="华文新魏" charset="0"/>
                <a:cs typeface="华文新魏" charset="0"/>
              </a:rPr>
              <a:t>是有限的，建立目录文件时，</a:t>
            </a:r>
            <a:r>
              <a:rPr lang="zh-CN" altLang="en-US" dirty="0">
                <a:solidFill>
                  <a:srgbClr val="FF0000"/>
                </a:solidFill>
                <a:latin typeface="华文新魏" charset="0"/>
                <a:ea typeface="华文新魏" charset="0"/>
                <a:cs typeface="华文新魏" charset="0"/>
              </a:rPr>
              <a:t>如果</a:t>
            </a:r>
            <a:r>
              <a:rPr lang="en-US" altLang="zh-CN" dirty="0">
                <a:solidFill>
                  <a:srgbClr val="FF0000"/>
                </a:solidFill>
                <a:latin typeface="华文新魏" charset="0"/>
                <a:ea typeface="华文新魏" charset="0"/>
                <a:cs typeface="华文新魏" charset="0"/>
              </a:rPr>
              <a:t>A</a:t>
            </a:r>
            <a:r>
              <a:rPr lang="zh-CN" altLang="en-US" dirty="0">
                <a:solidFill>
                  <a:srgbClr val="FF0000"/>
                </a:solidFill>
                <a:latin typeface="华文新魏" charset="0"/>
                <a:ea typeface="华文新魏" charset="0"/>
                <a:cs typeface="华文新魏" charset="0"/>
              </a:rPr>
              <a:t>值相同的文件数目超过物理块能容纳数时</a:t>
            </a:r>
            <a:r>
              <a:rPr lang="zh-CN" altLang="en-US" dirty="0">
                <a:latin typeface="华文新魏" charset="0"/>
                <a:ea typeface="华文新魏" charset="0"/>
                <a:cs typeface="华文新魏" charset="0"/>
              </a:rPr>
              <a:t>，产生溢出</a:t>
            </a:r>
          </a:p>
          <a:p>
            <a:pPr lvl="2" eaLnBrk="1" hangingPunct="1"/>
            <a:r>
              <a:rPr lang="zh-CN" altLang="en-US" dirty="0">
                <a:latin typeface="华文新魏" charset="0"/>
                <a:ea typeface="华文新魏" charset="0"/>
                <a:cs typeface="华文新魏" charset="0"/>
              </a:rPr>
              <a:t>溢出时，</a:t>
            </a:r>
            <a:r>
              <a:rPr lang="zh-CN" altLang="en-US" dirty="0">
                <a:solidFill>
                  <a:srgbClr val="FF0000"/>
                </a:solidFill>
                <a:latin typeface="华文新魏" charset="0"/>
                <a:ea typeface="华文新魏" charset="0"/>
                <a:cs typeface="华文新魏" charset="0"/>
              </a:rPr>
              <a:t>系统再申请一个盘区</a:t>
            </a:r>
            <a:r>
              <a:rPr lang="zh-CN" altLang="en-US" dirty="0">
                <a:latin typeface="华文新魏" charset="0"/>
                <a:ea typeface="华文新魏" charset="0"/>
                <a:cs typeface="华文新魏" charset="0"/>
              </a:rPr>
              <a:t>，该区物理块号放在</a:t>
            </a:r>
            <a:r>
              <a:rPr lang="en-US" altLang="zh-CN" dirty="0" err="1">
                <a:solidFill>
                  <a:srgbClr val="008000"/>
                </a:solidFill>
                <a:latin typeface="华文新魏" charset="0"/>
                <a:ea typeface="华文新魏" charset="0"/>
                <a:cs typeface="华文新魏" charset="0"/>
              </a:rPr>
              <a:t>A+k</a:t>
            </a:r>
            <a:r>
              <a:rPr lang="zh-CN" altLang="en-US" dirty="0">
                <a:latin typeface="华文新魏" charset="0"/>
                <a:ea typeface="华文新魏" charset="0"/>
                <a:cs typeface="华文新魏" charset="0"/>
              </a:rPr>
              <a:t>的索引表目中</a:t>
            </a:r>
            <a:endParaRPr lang="en-US" altLang="zh-CN" dirty="0">
              <a:latin typeface="华文新魏" charset="0"/>
              <a:ea typeface="华文新魏" charset="0"/>
              <a:cs typeface="华文新魏" charset="0"/>
            </a:endParaRPr>
          </a:p>
          <a:p>
            <a:pPr lvl="3" eaLnBrk="1" hangingPunct="1"/>
            <a:r>
              <a:rPr lang="en-US" altLang="zh-CN" dirty="0">
                <a:latin typeface="华文新魏" charset="0"/>
                <a:ea typeface="华文新魏" charset="0"/>
                <a:cs typeface="华文新魏" charset="0"/>
              </a:rPr>
              <a:t>k</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质数</a:t>
            </a:r>
            <a:r>
              <a:rPr lang="zh-CN" altLang="en-US" dirty="0">
                <a:latin typeface="华文新魏" charset="0"/>
                <a:ea typeface="华文新魏" charset="0"/>
                <a:cs typeface="华文新魏" charset="0"/>
              </a:rPr>
              <a:t>，作为</a:t>
            </a:r>
            <a:r>
              <a:rPr lang="zh-CN" altLang="en-US" dirty="0">
                <a:solidFill>
                  <a:srgbClr val="0000FF"/>
                </a:solidFill>
                <a:latin typeface="华文新魏" charset="0"/>
                <a:ea typeface="华文新魏" charset="0"/>
                <a:cs typeface="华文新魏" charset="0"/>
              </a:rPr>
              <a:t>位移常数</a:t>
            </a:r>
          </a:p>
          <a:p>
            <a:pPr lvl="2" eaLnBrk="1" hangingPunct="1"/>
            <a:r>
              <a:rPr lang="zh-CN" altLang="en-US" dirty="0">
                <a:latin typeface="华文新魏" charset="0"/>
                <a:ea typeface="华文新魏" charset="0"/>
                <a:cs typeface="华文新魏" charset="0"/>
              </a:rPr>
              <a:t>第二块盘区也溢出，则申请第三块，块号放在</a:t>
            </a:r>
            <a:r>
              <a:rPr lang="en-US" altLang="zh-CN" dirty="0">
                <a:solidFill>
                  <a:srgbClr val="008000"/>
                </a:solidFill>
                <a:latin typeface="华文新魏" charset="0"/>
                <a:ea typeface="华文新魏" charset="0"/>
                <a:cs typeface="华文新魏" charset="0"/>
              </a:rPr>
              <a:t>A+2×k</a:t>
            </a:r>
            <a:r>
              <a:rPr lang="zh-CN" altLang="en-US" dirty="0">
                <a:latin typeface="华文新魏" charset="0"/>
                <a:ea typeface="华文新魏" charset="0"/>
                <a:cs typeface="华文新魏" charset="0"/>
              </a:rPr>
              <a:t>表目中，依此类推</a:t>
            </a:r>
          </a:p>
          <a:p>
            <a:pPr lvl="1" eaLnBrk="1" hangingPunct="1"/>
            <a:r>
              <a:rPr lang="zh-CN" altLang="en-US" dirty="0">
                <a:latin typeface="华文新魏" charset="0"/>
                <a:ea typeface="华文新魏" charset="0"/>
                <a:cs typeface="华文新魏" charset="0"/>
              </a:rPr>
              <a:t>查找目录时，如第一块找不到，可找</a:t>
            </a:r>
            <a:r>
              <a:rPr lang="en-US" altLang="zh-CN" dirty="0" err="1">
                <a:solidFill>
                  <a:srgbClr val="008000"/>
                </a:solidFill>
                <a:latin typeface="华文新魏" charset="0"/>
                <a:ea typeface="华文新魏" charset="0"/>
                <a:cs typeface="华文新魏" charset="0"/>
              </a:rPr>
              <a:t>A+k</a:t>
            </a:r>
            <a:r>
              <a:rPr lang="zh-CN" altLang="en-US" dirty="0">
                <a:latin typeface="华文新魏" charset="0"/>
                <a:ea typeface="华文新魏" charset="0"/>
                <a:cs typeface="华文新魏" charset="0"/>
              </a:rPr>
              <a:t>表目中的物理块号，读出后继续比较，依次类推</a:t>
            </a:r>
          </a:p>
        </p:txBody>
      </p:sp>
      <p:sp>
        <p:nvSpPr>
          <p:cNvPr id="3" name="标题 2"/>
          <p:cNvSpPr>
            <a:spLocks noGrp="1"/>
          </p:cNvSpPr>
          <p:nvPr>
            <p:ph type="title"/>
          </p:nvPr>
        </p:nvSpPr>
        <p:spPr/>
        <p:txBody>
          <a:bodyPr/>
          <a:lstStyle/>
          <a:p>
            <a:r>
              <a:rPr kumimoji="1" lang="zh-CN" altLang="en-US" dirty="0"/>
              <a:t>基于散列法的文件系统示例</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spTree>
    <p:extLst>
      <p:ext uri="{BB962C8B-B14F-4D97-AF65-F5344CB8AC3E}">
        <p14:creationId xmlns:p14="http://schemas.microsoft.com/office/powerpoint/2010/main" val="58143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59</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zh-CN" altLang="en-US" dirty="0">
                <a:latin typeface="华文新魏" charset="0"/>
                <a:ea typeface="华文新魏" charset="0"/>
                <a:cs typeface="华文新魏" charset="0"/>
              </a:rPr>
              <a:t>文件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文件目录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文件组织与数据存储  </a:t>
            </a:r>
          </a:p>
          <a:p>
            <a:pPr eaLnBrk="1" hangingPunct="1"/>
            <a:r>
              <a:rPr lang="zh-CN" altLang="en-US" dirty="0">
                <a:solidFill>
                  <a:srgbClr val="FF0000"/>
                </a:solidFill>
                <a:latin typeface="华文新魏" charset="0"/>
                <a:ea typeface="华文新魏" charset="0"/>
                <a:cs typeface="华文新魏" charset="0"/>
              </a:rPr>
              <a:t>文件系统功能及实现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文件类系统调用</a:t>
            </a:r>
          </a:p>
          <a:p>
            <a:pPr lvl="1" eaLnBrk="1" hangingPunct="1"/>
            <a:r>
              <a:rPr lang="zh-CN" altLang="en-US" dirty="0">
                <a:solidFill>
                  <a:srgbClr val="0000FF"/>
                </a:solidFill>
                <a:latin typeface="华文新魏" charset="0"/>
                <a:ea typeface="华文新魏" charset="0"/>
                <a:cs typeface="华文新魏" charset="0"/>
              </a:rPr>
              <a:t>文件共享 </a:t>
            </a:r>
          </a:p>
          <a:p>
            <a:pPr lvl="1" eaLnBrk="1" hangingPunct="1"/>
            <a:r>
              <a:rPr lang="zh-CN" altLang="en-US" dirty="0">
                <a:solidFill>
                  <a:srgbClr val="0000FF"/>
                </a:solidFill>
                <a:latin typeface="华文新魏" charset="0"/>
                <a:ea typeface="华文新魏" charset="0"/>
                <a:cs typeface="华文新魏" charset="0"/>
              </a:rPr>
              <a:t>文件空间管理 </a:t>
            </a:r>
          </a:p>
          <a:p>
            <a:pPr lvl="1" eaLnBrk="1" hangingPunct="1"/>
            <a:r>
              <a:rPr lang="zh-CN" altLang="en-US" dirty="0">
                <a:solidFill>
                  <a:srgbClr val="0000FF"/>
                </a:solidFill>
                <a:latin typeface="华文新魏" charset="0"/>
                <a:ea typeface="华文新魏" charset="0"/>
                <a:cs typeface="华文新魏" charset="0"/>
              </a:rPr>
              <a:t>内存映射文件 </a:t>
            </a:r>
          </a:p>
          <a:p>
            <a:pPr lvl="1" eaLnBrk="1" hangingPunct="1"/>
            <a:r>
              <a:rPr lang="zh-CN" altLang="en-US" dirty="0">
                <a:solidFill>
                  <a:srgbClr val="0000FF"/>
                </a:solidFill>
                <a:latin typeface="华文新魏" charset="0"/>
                <a:ea typeface="华文新魏" charset="0"/>
                <a:cs typeface="华文新魏" charset="0"/>
              </a:rPr>
              <a:t>虚拟文件系统</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文件系统性能和可靠性问题</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文件管理 </a:t>
            </a:r>
          </a:p>
        </p:txBody>
      </p:sp>
    </p:spTree>
    <p:extLst>
      <p:ext uri="{BB962C8B-B14F-4D97-AF65-F5344CB8AC3E}">
        <p14:creationId xmlns:p14="http://schemas.microsoft.com/office/powerpoint/2010/main" val="26827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文件命名</a:t>
            </a:r>
          </a:p>
        </p:txBody>
      </p:sp>
      <p:sp>
        <p:nvSpPr>
          <p:cNvPr id="3" name="内容占位符 2"/>
          <p:cNvSpPr>
            <a:spLocks noGrp="1"/>
          </p:cNvSpPr>
          <p:nvPr>
            <p:ph idx="1"/>
          </p:nvPr>
        </p:nvSpPr>
        <p:spPr/>
        <p:txBody>
          <a:bodyPr/>
          <a:lstStyle/>
          <a:p>
            <a:r>
              <a:rPr lang="zh-CN" altLang="zh-CN" dirty="0">
                <a:latin typeface="华文新魏"/>
                <a:cs typeface="华文新魏"/>
              </a:rPr>
              <a:t>系统</a:t>
            </a:r>
            <a:r>
              <a:rPr lang="zh-CN" altLang="zh-CN" dirty="0">
                <a:solidFill>
                  <a:srgbClr val="FF0000"/>
                </a:solidFill>
                <a:latin typeface="华文新魏"/>
                <a:cs typeface="华文新魏"/>
              </a:rPr>
              <a:t>按名</a:t>
            </a:r>
            <a:r>
              <a:rPr lang="zh-CN" altLang="zh-CN" dirty="0">
                <a:latin typeface="华文新魏"/>
                <a:cs typeface="华文新魏"/>
              </a:rPr>
              <a:t>管理和控制文件信息</a:t>
            </a:r>
            <a:r>
              <a:rPr lang="zh-CN" altLang="en-US" dirty="0">
                <a:latin typeface="华文新魏"/>
                <a:cs typeface="华文新魏"/>
              </a:rPr>
              <a:t>，是文件抽象的重要组成部分</a:t>
            </a:r>
            <a:r>
              <a:rPr lang="zh-CN" altLang="zh-CN" dirty="0">
                <a:latin typeface="华文新魏"/>
                <a:cs typeface="华文新魏"/>
              </a:rPr>
              <a:t> </a:t>
            </a:r>
            <a:endParaRPr lang="en-US" altLang="zh-CN" dirty="0">
              <a:latin typeface="华文新魏"/>
              <a:cs typeface="华文新魏"/>
            </a:endParaRPr>
          </a:p>
          <a:p>
            <a:pPr lvl="1"/>
            <a:r>
              <a:rPr lang="zh-CN" altLang="en-US" dirty="0"/>
              <a:t>进程按名创建文件，文件独立于进程存在</a:t>
            </a:r>
            <a:endParaRPr lang="en-US" altLang="zh-CN" dirty="0"/>
          </a:p>
          <a:p>
            <a:r>
              <a:rPr lang="zh-CN" altLang="zh-CN" dirty="0">
                <a:latin typeface="华文新魏"/>
                <a:cs typeface="华文新魏"/>
              </a:rPr>
              <a:t>各个操作系统的文件命名规则略有不同，文件名的</a:t>
            </a:r>
            <a:r>
              <a:rPr lang="zh-CN" altLang="zh-CN" dirty="0">
                <a:solidFill>
                  <a:srgbClr val="FF0000"/>
                </a:solidFill>
                <a:latin typeface="华文新魏"/>
                <a:cs typeface="华文新魏"/>
              </a:rPr>
              <a:t>格式和长度因系统而异 </a:t>
            </a:r>
            <a:endParaRPr lang="en-US" altLang="zh-CN" dirty="0">
              <a:solidFill>
                <a:srgbClr val="FF0000"/>
              </a:solidFill>
              <a:latin typeface="华文新魏"/>
              <a:cs typeface="华文新魏"/>
            </a:endParaRPr>
          </a:p>
          <a:p>
            <a:r>
              <a:rPr lang="zh-CN" altLang="zh-CN" dirty="0">
                <a:latin typeface="华文新魏"/>
                <a:cs typeface="华文新魏"/>
              </a:rPr>
              <a:t>文件名由文件名和扩展名两部分组成</a:t>
            </a:r>
            <a:endParaRPr lang="en-US" altLang="zh-CN" dirty="0">
              <a:latin typeface="华文新魏"/>
              <a:cs typeface="华文新魏"/>
            </a:endParaRPr>
          </a:p>
          <a:p>
            <a:pPr lvl="1"/>
            <a:r>
              <a:rPr lang="zh-CN" altLang="zh-CN" dirty="0"/>
              <a:t>前者识别文件，后者区分文件类型，用</a:t>
            </a:r>
            <a:r>
              <a:rPr lang="en-US" altLang="zh-CN" dirty="0"/>
              <a:t>“.”</a:t>
            </a:r>
            <a:r>
              <a:rPr lang="zh-CN" altLang="zh-CN" dirty="0"/>
              <a:t>分隔开来 </a:t>
            </a:r>
            <a:endParaRPr lang="en-US" altLang="zh-CN" dirty="0"/>
          </a:p>
          <a:p>
            <a:pPr lvl="1"/>
            <a:r>
              <a:rPr lang="zh-CN" altLang="zh-CN" dirty="0"/>
              <a:t>都是字母或数字所组成的</a:t>
            </a:r>
            <a:r>
              <a:rPr lang="zh-CN" altLang="zh-CN" dirty="0">
                <a:solidFill>
                  <a:srgbClr val="FF0000"/>
                </a:solidFill>
              </a:rPr>
              <a:t>字母数字串</a:t>
            </a:r>
            <a:endParaRPr lang="en-US" altLang="zh-CN" dirty="0">
              <a:solidFill>
                <a:srgbClr val="FF0000"/>
              </a:solidFill>
            </a:endParaRPr>
          </a:p>
          <a:p>
            <a:pPr lvl="2"/>
            <a:r>
              <a:rPr lang="zh-CN" altLang="en-US" dirty="0">
                <a:latin typeface="华文新魏"/>
                <a:ea typeface="华文新魏"/>
                <a:cs typeface="华文新魏"/>
              </a:rPr>
              <a:t>扩展名反映文件类型</a:t>
            </a:r>
            <a:endParaRPr lang="en-US" altLang="zh-CN" dirty="0">
              <a:latin typeface="华文新魏"/>
              <a:ea typeface="华文新魏"/>
              <a:cs typeface="华文新魏"/>
            </a:endParaRPr>
          </a:p>
          <a:p>
            <a:pPr lvl="1"/>
            <a:r>
              <a:rPr lang="zh-CN" altLang="zh-CN" dirty="0"/>
              <a:t>操作系统还提供通配符</a:t>
            </a:r>
            <a:r>
              <a:rPr lang="en-US" altLang="zh-CN" dirty="0"/>
              <a:t>“</a:t>
            </a:r>
            <a:r>
              <a:rPr lang="zh-CN" altLang="zh-CN" dirty="0">
                <a:solidFill>
                  <a:srgbClr val="FF0000"/>
                </a:solidFill>
              </a:rPr>
              <a:t>？</a:t>
            </a:r>
            <a:r>
              <a:rPr lang="en-US" altLang="zh-CN" dirty="0"/>
              <a:t>”</a:t>
            </a:r>
            <a:r>
              <a:rPr lang="zh-CN" altLang="zh-CN" dirty="0"/>
              <a:t>和</a:t>
            </a:r>
            <a:r>
              <a:rPr lang="en-US" altLang="zh-CN" dirty="0"/>
              <a:t>“ </a:t>
            </a:r>
            <a:r>
              <a:rPr lang="en-US" altLang="zh-CN" dirty="0">
                <a:solidFill>
                  <a:srgbClr val="FF0000"/>
                </a:solidFill>
              </a:rPr>
              <a:t>*</a:t>
            </a:r>
            <a:r>
              <a:rPr lang="en-US" altLang="zh-CN" dirty="0"/>
              <a:t> ”</a:t>
            </a:r>
            <a:r>
              <a:rPr lang="zh-CN" altLang="zh-CN" dirty="0"/>
              <a:t>，便于对一组文件进行分类或操作</a:t>
            </a:r>
            <a:endParaRPr lang="en-US" altLang="zh-CN" dirty="0"/>
          </a:p>
          <a:p>
            <a:pPr lvl="1"/>
            <a:r>
              <a:rPr lang="zh-CN" altLang="zh-CN" dirty="0"/>
              <a:t>早期文件名的长度仅限</a:t>
            </a:r>
            <a:r>
              <a:rPr lang="en-US" altLang="zh-CN" dirty="0"/>
              <a:t>1</a:t>
            </a:r>
            <a:r>
              <a:rPr lang="zh-CN" altLang="zh-CN" dirty="0"/>
              <a:t>～</a:t>
            </a:r>
            <a:r>
              <a:rPr lang="en-US" altLang="zh-CN" dirty="0"/>
              <a:t>8</a:t>
            </a:r>
            <a:r>
              <a:rPr lang="zh-CN" altLang="zh-CN" dirty="0"/>
              <a:t>个字符，现在文件名最长可达</a:t>
            </a:r>
            <a:r>
              <a:rPr lang="en-US" altLang="zh-CN" dirty="0"/>
              <a:t>255</a:t>
            </a:r>
            <a:r>
              <a:rPr lang="zh-CN" altLang="zh-CN" dirty="0"/>
              <a:t>个字符</a:t>
            </a:r>
            <a:endParaRPr kumimoji="1" lang="zh-CN" altLang="en-US" dirty="0">
              <a:solidFill>
                <a:srgbClr val="FF0000"/>
              </a:solidFill>
            </a:endParaRPr>
          </a:p>
        </p:txBody>
      </p:sp>
    </p:spTree>
    <p:extLst>
      <p:ext uri="{BB962C8B-B14F-4D97-AF65-F5344CB8AC3E}">
        <p14:creationId xmlns:p14="http://schemas.microsoft.com/office/powerpoint/2010/main" val="176906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文件类系统调用</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文件系统提供给用户程序的一组</a:t>
            </a:r>
            <a:r>
              <a:rPr lang="zh-CN" altLang="en-US" dirty="0">
                <a:solidFill>
                  <a:srgbClr val="0000FF"/>
                </a:solidFill>
                <a:latin typeface="华文新魏" charset="0"/>
                <a:ea typeface="华文新魏" charset="0"/>
                <a:cs typeface="华文新魏" charset="0"/>
              </a:rPr>
              <a:t>系统调用</a:t>
            </a:r>
            <a:r>
              <a:rPr lang="zh-CN" altLang="en-US" dirty="0">
                <a:latin typeface="华文新魏" charset="0"/>
                <a:ea typeface="华文新魏" charset="0"/>
                <a:cs typeface="华文新魏" charset="0"/>
              </a:rPr>
              <a:t>，包括</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建立、打开、关闭、撤销、读、写和控制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通过这些系统调用用户能获得文件系统的各种服务</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在为应用程序服务时，文件系统需要</a:t>
            </a:r>
            <a:r>
              <a:rPr lang="zh-CN" altLang="zh-CN" dirty="0">
                <a:solidFill>
                  <a:srgbClr val="FF0000"/>
                </a:solidFill>
                <a:latin typeface="华文新魏" charset="0"/>
                <a:ea typeface="华文新魏" charset="0"/>
                <a:cs typeface="华文新魏" charset="0"/>
              </a:rPr>
              <a:t>沿路径查找文件目录</a:t>
            </a:r>
            <a:r>
              <a:rPr lang="zh-CN" altLang="zh-CN" dirty="0">
                <a:latin typeface="华文新魏" charset="0"/>
                <a:ea typeface="华文新魏" charset="0"/>
                <a:cs typeface="华文新魏" charset="0"/>
              </a:rPr>
              <a:t>以获得文件的</a:t>
            </a:r>
            <a:r>
              <a:rPr lang="en-US" altLang="zh-CN" dirty="0">
                <a:solidFill>
                  <a:srgbClr val="0000FF"/>
                </a:solidFill>
                <a:latin typeface="华文新魏" charset="0"/>
                <a:ea typeface="华文新魏" charset="0"/>
                <a:cs typeface="华文新魏" charset="0"/>
              </a:rPr>
              <a:t>FCB</a:t>
            </a:r>
          </a:p>
          <a:p>
            <a:pPr lvl="1"/>
            <a:r>
              <a:rPr lang="zh-CN" altLang="zh-CN" dirty="0">
                <a:latin typeface="华文新魏" charset="0"/>
                <a:ea typeface="华文新魏" charset="0"/>
                <a:cs typeface="华文新魏" charset="0"/>
              </a:rPr>
              <a:t>把常用和正在使用的那些文件的</a:t>
            </a:r>
            <a:r>
              <a:rPr lang="en-US" altLang="zh-CN" dirty="0">
                <a:latin typeface="华文新魏" charset="0"/>
                <a:ea typeface="华文新魏" charset="0"/>
                <a:cs typeface="华文新魏" charset="0"/>
              </a:rPr>
              <a:t>FCB</a:t>
            </a:r>
            <a:r>
              <a:rPr lang="zh-CN" altLang="zh-CN" dirty="0">
                <a:latin typeface="华文新魏" charset="0"/>
                <a:ea typeface="华文新魏" charset="0"/>
                <a:cs typeface="华文新魏" charset="0"/>
              </a:rPr>
              <a:t>复制进内存</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文件被打开后，可被多次使用，直至文件被关闭或撤销</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大大地减少磁盘访问次数，提高文件系统效率</a:t>
            </a:r>
            <a:endParaRPr lang="en-US" altLang="zh-CN" dirty="0">
              <a:latin typeface="华文新魏" charset="0"/>
              <a:ea typeface="华文新魏" charset="0"/>
              <a:cs typeface="华文新魏" charset="0"/>
            </a:endParaRPr>
          </a:p>
          <a:p>
            <a:r>
              <a:rPr lang="zh-CN" altLang="zh-CN" dirty="0"/>
              <a:t>系统为每个用户进程建立一张打开文件表</a:t>
            </a:r>
            <a:endParaRPr lang="en-US" altLang="zh-CN" dirty="0"/>
          </a:p>
          <a:p>
            <a:pPr lvl="1"/>
            <a:r>
              <a:rPr lang="zh-CN" altLang="zh-CN" dirty="0"/>
              <a:t>用户使用文件之前先通过</a:t>
            </a:r>
            <a:r>
              <a:rPr lang="zh-CN" altLang="zh-CN" dirty="0">
                <a:solidFill>
                  <a:srgbClr val="0000FF"/>
                </a:solidFill>
              </a:rPr>
              <a:t>打开操作</a:t>
            </a:r>
            <a:r>
              <a:rPr lang="zh-CN" altLang="zh-CN" dirty="0"/>
              <a:t>，把文件的</a:t>
            </a:r>
            <a:r>
              <a:rPr lang="en-US" altLang="zh-CN" dirty="0">
                <a:solidFill>
                  <a:srgbClr val="FF0000"/>
                </a:solidFill>
              </a:rPr>
              <a:t>FCB</a:t>
            </a:r>
            <a:r>
              <a:rPr lang="zh-CN" altLang="zh-CN" dirty="0">
                <a:solidFill>
                  <a:srgbClr val="FF0000"/>
                </a:solidFill>
              </a:rPr>
              <a:t>复制到指定内存区域</a:t>
            </a:r>
            <a:endParaRPr lang="en-US" altLang="zh-CN" dirty="0">
              <a:solidFill>
                <a:srgbClr val="FF0000"/>
              </a:solidFill>
            </a:endParaRPr>
          </a:p>
          <a:p>
            <a:pPr lvl="1"/>
            <a:r>
              <a:rPr lang="zh-CN" altLang="zh-CN" dirty="0"/>
              <a:t>当不再使用该文件时，使用</a:t>
            </a:r>
            <a:r>
              <a:rPr lang="zh-CN" altLang="zh-CN" dirty="0">
                <a:solidFill>
                  <a:srgbClr val="0000FF"/>
                </a:solidFill>
              </a:rPr>
              <a:t>关闭操作</a:t>
            </a:r>
            <a:r>
              <a:rPr lang="zh-CN" altLang="zh-CN" dirty="0"/>
              <a:t>切断和此文件的联系，并</a:t>
            </a:r>
            <a:r>
              <a:rPr lang="zh-CN" altLang="zh-CN" dirty="0">
                <a:solidFill>
                  <a:srgbClr val="FF0000"/>
                </a:solidFill>
              </a:rPr>
              <a:t>释放文件的</a:t>
            </a:r>
            <a:r>
              <a:rPr lang="en-US" altLang="zh-CN" dirty="0">
                <a:solidFill>
                  <a:srgbClr val="FF0000"/>
                </a:solidFill>
              </a:rPr>
              <a:t>FCB</a:t>
            </a:r>
            <a:r>
              <a:rPr lang="zh-CN" altLang="zh-CN" dirty="0"/>
              <a:t> </a:t>
            </a:r>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60</a:t>
            </a:fld>
            <a:endParaRPr lang="en-US" altLang="zh-CN" dirty="0"/>
          </a:p>
        </p:txBody>
      </p:sp>
    </p:spTree>
    <p:extLst>
      <p:ext uri="{BB962C8B-B14F-4D97-AF65-F5344CB8AC3E}">
        <p14:creationId xmlns:p14="http://schemas.microsoft.com/office/powerpoint/2010/main" val="252746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文件系统磁盘结构 </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磁盘按扇区编号，扇区序列分成</a:t>
            </a:r>
            <a:r>
              <a:rPr kumimoji="1" lang="en-US" altLang="zh-CN" dirty="0">
                <a:latin typeface="华文新魏"/>
                <a:cs typeface="华文新魏"/>
              </a:rPr>
              <a:t>3</a:t>
            </a:r>
            <a:r>
              <a:rPr kumimoji="1" lang="zh-CN" altLang="en-US" dirty="0">
                <a:latin typeface="华文新魏"/>
                <a:cs typeface="华文新魏"/>
              </a:rPr>
              <a:t>部分</a:t>
            </a:r>
            <a:endParaRPr kumimoji="1" lang="en-US" altLang="zh-CN" dirty="0">
              <a:latin typeface="华文新魏"/>
              <a:cs typeface="华文新魏"/>
            </a:endParaRPr>
          </a:p>
          <a:p>
            <a:pPr lvl="1"/>
            <a:r>
              <a:rPr kumimoji="1" lang="zh-CN" altLang="en-US" dirty="0">
                <a:solidFill>
                  <a:srgbClr val="0000FF"/>
                </a:solidFill>
              </a:rPr>
              <a:t>超级块</a:t>
            </a:r>
            <a:r>
              <a:rPr kumimoji="1" lang="zh-CN" altLang="en-US" dirty="0"/>
              <a:t>：</a:t>
            </a:r>
            <a:r>
              <a:rPr kumimoji="1" lang="en-US" altLang="zh-CN" dirty="0">
                <a:solidFill>
                  <a:srgbClr val="008000"/>
                </a:solidFill>
              </a:rPr>
              <a:t>1#</a:t>
            </a:r>
            <a:r>
              <a:rPr kumimoji="1" lang="zh-CN" altLang="en-US" dirty="0">
                <a:solidFill>
                  <a:srgbClr val="008000"/>
                </a:solidFill>
              </a:rPr>
              <a:t>号块</a:t>
            </a:r>
            <a:r>
              <a:rPr kumimoji="1" lang="zh-CN" altLang="en-US" dirty="0"/>
              <a:t>  </a:t>
            </a:r>
            <a:r>
              <a:rPr kumimoji="1" lang="zh-CN" altLang="zh-CN" dirty="0"/>
              <a:t>，</a:t>
            </a:r>
            <a:r>
              <a:rPr lang="zh-CN" altLang="zh-CN" dirty="0">
                <a:solidFill>
                  <a:srgbClr val="FF0000"/>
                </a:solidFill>
              </a:rPr>
              <a:t>存放</a:t>
            </a:r>
            <a:r>
              <a:rPr lang="zh-CN" altLang="zh-CN" dirty="0">
                <a:solidFill>
                  <a:srgbClr val="0000FF"/>
                </a:solidFill>
              </a:rPr>
              <a:t>文件系统结构</a:t>
            </a:r>
            <a:r>
              <a:rPr lang="zh-CN" altLang="zh-CN" dirty="0">
                <a:solidFill>
                  <a:srgbClr val="FF0000"/>
                </a:solidFill>
              </a:rPr>
              <a:t>和</a:t>
            </a:r>
            <a:r>
              <a:rPr lang="zh-CN" altLang="zh-CN" dirty="0">
                <a:solidFill>
                  <a:srgbClr val="0000FF"/>
                </a:solidFill>
              </a:rPr>
              <a:t>管理信息</a:t>
            </a:r>
            <a:r>
              <a:rPr lang="zh-CN" altLang="zh-CN" dirty="0"/>
              <a:t>，如</a:t>
            </a:r>
            <a:endParaRPr lang="en-US" altLang="zh-CN" dirty="0"/>
          </a:p>
          <a:p>
            <a:pPr lvl="2"/>
            <a:r>
              <a:rPr lang="zh-CN" altLang="zh-CN" dirty="0">
                <a:latin typeface="华文新魏"/>
                <a:ea typeface="华文新魏"/>
                <a:cs typeface="华文新魏"/>
              </a:rPr>
              <a:t>记录</a:t>
            </a:r>
            <a:r>
              <a:rPr lang="en-US" altLang="zh-CN" dirty="0">
                <a:latin typeface="华文新魏"/>
                <a:ea typeface="华文新魏"/>
                <a:cs typeface="华文新魏"/>
              </a:rPr>
              <a:t> </a:t>
            </a:r>
            <a:r>
              <a:rPr lang="en-US" altLang="zh-CN" dirty="0" err="1">
                <a:latin typeface="华文新魏"/>
                <a:ea typeface="华文新魏"/>
                <a:cs typeface="华文新魏"/>
              </a:rPr>
              <a:t>inode</a:t>
            </a:r>
            <a:r>
              <a:rPr lang="en-US" altLang="zh-CN" dirty="0">
                <a:latin typeface="华文新魏"/>
                <a:ea typeface="华文新魏"/>
                <a:cs typeface="华文新魏"/>
              </a:rPr>
              <a:t> </a:t>
            </a:r>
            <a:r>
              <a:rPr lang="zh-CN" altLang="zh-CN" dirty="0">
                <a:latin typeface="华文新魏"/>
                <a:ea typeface="华文新魏"/>
                <a:cs typeface="华文新魏"/>
              </a:rPr>
              <a:t>表所占盘块数</a:t>
            </a:r>
            <a:r>
              <a:rPr lang="zh-CN" altLang="en-US" dirty="0">
                <a:latin typeface="华文新魏"/>
                <a:ea typeface="华文新魏"/>
                <a:cs typeface="华文新魏"/>
              </a:rPr>
              <a:t>，</a:t>
            </a:r>
            <a:r>
              <a:rPr lang="zh-CN" altLang="zh-CN" dirty="0">
                <a:latin typeface="华文新魏"/>
                <a:ea typeface="华文新魏"/>
                <a:cs typeface="华文新魏"/>
              </a:rPr>
              <a:t>文件数据所占盘块数</a:t>
            </a:r>
            <a:r>
              <a:rPr lang="zh-CN" altLang="en-US" dirty="0">
                <a:latin typeface="华文新魏"/>
                <a:ea typeface="华文新魏"/>
                <a:cs typeface="华文新魏"/>
              </a:rPr>
              <a:t>，</a:t>
            </a:r>
            <a:r>
              <a:rPr lang="zh-CN" altLang="zh-CN" dirty="0">
                <a:latin typeface="华文新魏"/>
                <a:ea typeface="华文新魏"/>
                <a:cs typeface="华文新魏"/>
              </a:rPr>
              <a:t>内存中登记的空闲盘块数、空闲物理块号、空闲</a:t>
            </a:r>
            <a:r>
              <a:rPr lang="en-US" altLang="zh-CN" dirty="0" err="1">
                <a:latin typeface="华文新魏"/>
                <a:ea typeface="华文新魏"/>
                <a:cs typeface="华文新魏"/>
              </a:rPr>
              <a:t>inode</a:t>
            </a:r>
            <a:r>
              <a:rPr lang="zh-CN" altLang="zh-CN" dirty="0">
                <a:latin typeface="华文新魏"/>
                <a:ea typeface="华文新魏"/>
                <a:cs typeface="华文新魏"/>
              </a:rPr>
              <a:t>数、空闲</a:t>
            </a:r>
            <a:r>
              <a:rPr lang="en-US" altLang="zh-CN" dirty="0" err="1">
                <a:latin typeface="华文新魏"/>
                <a:ea typeface="华文新魏"/>
                <a:cs typeface="华文新魏"/>
              </a:rPr>
              <a:t>inode</a:t>
            </a:r>
            <a:r>
              <a:rPr lang="zh-CN" altLang="zh-CN" dirty="0">
                <a:latin typeface="华文新魏"/>
                <a:ea typeface="华文新魏"/>
                <a:cs typeface="华文新魏"/>
              </a:rPr>
              <a:t>编号，及其他文件管理信息</a:t>
            </a:r>
            <a:endParaRPr lang="en-US" altLang="zh-CN" dirty="0">
              <a:latin typeface="华文新魏"/>
              <a:ea typeface="华文新魏"/>
              <a:cs typeface="华文新魏"/>
            </a:endParaRPr>
          </a:p>
          <a:p>
            <a:pPr lvl="2"/>
            <a:r>
              <a:rPr lang="zh-CN" altLang="zh-CN" dirty="0">
                <a:latin typeface="华文新魏"/>
                <a:ea typeface="华文新魏"/>
                <a:cs typeface="华文新魏"/>
              </a:rPr>
              <a:t>超级块</a:t>
            </a:r>
            <a:r>
              <a:rPr lang="zh-CN" altLang="zh-CN" dirty="0">
                <a:solidFill>
                  <a:srgbClr val="FF0000"/>
                </a:solidFill>
                <a:latin typeface="华文新魏"/>
                <a:ea typeface="华文新魏"/>
                <a:cs typeface="华文新魏"/>
              </a:rPr>
              <a:t>既有</a:t>
            </a:r>
            <a:r>
              <a:rPr lang="zh-CN" altLang="zh-CN" dirty="0">
                <a:solidFill>
                  <a:srgbClr val="0000FF"/>
                </a:solidFill>
                <a:latin typeface="华文新魏"/>
                <a:ea typeface="华文新魏"/>
                <a:cs typeface="华文新魏"/>
              </a:rPr>
              <a:t>盘位示图</a:t>
            </a:r>
            <a:r>
              <a:rPr lang="zh-CN" altLang="zh-CN" dirty="0">
                <a:solidFill>
                  <a:srgbClr val="FF0000"/>
                </a:solidFill>
                <a:latin typeface="华文新魏"/>
                <a:ea typeface="华文新魏"/>
                <a:cs typeface="华文新魏"/>
              </a:rPr>
              <a:t>的功能</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又记录整个文件卷的</a:t>
            </a:r>
            <a:r>
              <a:rPr lang="zh-CN" altLang="zh-CN" dirty="0">
                <a:solidFill>
                  <a:srgbClr val="0000FF"/>
                </a:solidFill>
                <a:latin typeface="华文新魏"/>
                <a:ea typeface="华文新魏"/>
                <a:cs typeface="华文新魏"/>
              </a:rPr>
              <a:t>控制数据</a:t>
            </a:r>
            <a:endParaRPr lang="en-US" altLang="zh-CN" dirty="0">
              <a:solidFill>
                <a:srgbClr val="0000FF"/>
              </a:solidFill>
              <a:latin typeface="华文新魏"/>
              <a:ea typeface="华文新魏"/>
              <a:cs typeface="华文新魏"/>
            </a:endParaRPr>
          </a:p>
          <a:p>
            <a:pPr lvl="2"/>
            <a:r>
              <a:rPr lang="zh-CN" altLang="zh-CN" dirty="0">
                <a:latin typeface="华文新魏"/>
                <a:ea typeface="华文新魏"/>
                <a:cs typeface="华文新魏"/>
              </a:rPr>
              <a:t>每当块设备作为文件卷被安装时，</a:t>
            </a:r>
            <a:r>
              <a:rPr lang="zh-CN" altLang="en-US" dirty="0">
                <a:latin typeface="华文新魏"/>
                <a:ea typeface="华文新魏"/>
                <a:cs typeface="华文新魏"/>
              </a:rPr>
              <a:t>其</a:t>
            </a:r>
            <a:r>
              <a:rPr lang="zh-CN" altLang="zh-CN" dirty="0">
                <a:latin typeface="华文新魏"/>
                <a:ea typeface="华文新魏"/>
                <a:cs typeface="华文新魏"/>
              </a:rPr>
              <a:t>超级块复制到内存系统区</a:t>
            </a:r>
            <a:r>
              <a:rPr lang="zh-CN" altLang="en-US" dirty="0">
                <a:latin typeface="华文新魏"/>
                <a:ea typeface="华文新魏"/>
                <a:cs typeface="华文新魏"/>
              </a:rPr>
              <a:t>，</a:t>
            </a:r>
            <a:r>
              <a:rPr lang="zh-CN" altLang="zh-CN" dirty="0">
                <a:latin typeface="华文新魏"/>
                <a:ea typeface="华文新魏"/>
                <a:cs typeface="华文新魏"/>
              </a:rPr>
              <a:t>拆卸文件卷时，修改过的超级块需复制回磁盘的超级块中 </a:t>
            </a:r>
            <a:endParaRPr kumimoji="1" lang="zh-CN" altLang="en-US" dirty="0">
              <a:latin typeface="华文新魏"/>
              <a:ea typeface="华文新魏"/>
              <a:cs typeface="华文新魏"/>
            </a:endParaRPr>
          </a:p>
          <a:p>
            <a:pPr lvl="1"/>
            <a:r>
              <a:rPr kumimoji="1" lang="zh-CN" altLang="en-US" dirty="0">
                <a:solidFill>
                  <a:srgbClr val="0000FF"/>
                </a:solidFill>
              </a:rPr>
              <a:t>索引节点区</a:t>
            </a:r>
            <a:r>
              <a:rPr kumimoji="1" lang="zh-CN" altLang="en-US" dirty="0"/>
              <a:t>：</a:t>
            </a:r>
            <a:r>
              <a:rPr kumimoji="1" lang="en-US" altLang="zh-CN" dirty="0">
                <a:solidFill>
                  <a:srgbClr val="008000"/>
                </a:solidFill>
              </a:rPr>
              <a:t>2#</a:t>
            </a:r>
            <a:r>
              <a:rPr kumimoji="1" lang="zh-CN" altLang="en-US" dirty="0">
                <a:solidFill>
                  <a:srgbClr val="008000"/>
                </a:solidFill>
              </a:rPr>
              <a:t>～</a:t>
            </a:r>
            <a:r>
              <a:rPr kumimoji="1" lang="en-US" altLang="zh-CN" dirty="0">
                <a:solidFill>
                  <a:srgbClr val="008000"/>
                </a:solidFill>
              </a:rPr>
              <a:t>k+1#</a:t>
            </a:r>
            <a:r>
              <a:rPr kumimoji="1" lang="zh-CN" altLang="en-US" dirty="0">
                <a:solidFill>
                  <a:srgbClr val="008000"/>
                </a:solidFill>
              </a:rPr>
              <a:t>块</a:t>
            </a:r>
            <a:r>
              <a:rPr kumimoji="1" lang="zh-CN" altLang="en-US" dirty="0"/>
              <a:t>，</a:t>
            </a:r>
            <a:r>
              <a:rPr lang="zh-CN" altLang="zh-CN" dirty="0">
                <a:solidFill>
                  <a:srgbClr val="FF0000"/>
                </a:solidFill>
              </a:rPr>
              <a:t>存放</a:t>
            </a:r>
            <a:r>
              <a:rPr lang="en-US" altLang="zh-CN" dirty="0" err="1">
                <a:solidFill>
                  <a:srgbClr val="0000FF"/>
                </a:solidFill>
              </a:rPr>
              <a:t>inode</a:t>
            </a:r>
            <a:r>
              <a:rPr lang="zh-CN" altLang="zh-CN" dirty="0">
                <a:solidFill>
                  <a:srgbClr val="0000FF"/>
                </a:solidFill>
              </a:rPr>
              <a:t>表 </a:t>
            </a:r>
            <a:r>
              <a:rPr kumimoji="1" lang="zh-CN" altLang="en-US" dirty="0">
                <a:solidFill>
                  <a:srgbClr val="0000FF"/>
                </a:solidFill>
              </a:rPr>
              <a:t> </a:t>
            </a:r>
            <a:endParaRPr kumimoji="1" lang="en-US" altLang="zh-CN" dirty="0">
              <a:solidFill>
                <a:srgbClr val="0000FF"/>
              </a:solidFill>
            </a:endParaRPr>
          </a:p>
          <a:p>
            <a:pPr lvl="2"/>
            <a:r>
              <a:rPr lang="en-US" altLang="zh-CN" dirty="0" err="1">
                <a:latin typeface="华文新魏"/>
                <a:ea typeface="华文新魏"/>
                <a:cs typeface="华文新魏"/>
              </a:rPr>
              <a:t>inode</a:t>
            </a:r>
            <a:r>
              <a:rPr lang="zh-CN" altLang="zh-CN" dirty="0">
                <a:latin typeface="华文新魏"/>
                <a:ea typeface="华文新魏"/>
                <a:cs typeface="华文新魏"/>
              </a:rPr>
              <a:t>表是</a:t>
            </a:r>
            <a:r>
              <a:rPr lang="en-US" altLang="zh-CN" dirty="0" err="1">
                <a:latin typeface="华文新魏"/>
                <a:ea typeface="华文新魏"/>
                <a:cs typeface="华文新魏"/>
              </a:rPr>
              <a:t>inode</a:t>
            </a:r>
            <a:r>
              <a:rPr lang="zh-CN" altLang="zh-CN" dirty="0">
                <a:latin typeface="华文新魏"/>
                <a:ea typeface="华文新魏"/>
                <a:cs typeface="华文新魏"/>
              </a:rPr>
              <a:t>结构的列表</a:t>
            </a:r>
            <a:r>
              <a:rPr lang="zh-CN" altLang="en-US" dirty="0">
                <a:latin typeface="华文新魏"/>
                <a:ea typeface="华文新魏"/>
                <a:cs typeface="华文新魏"/>
              </a:rPr>
              <a:t>，</a:t>
            </a:r>
            <a:r>
              <a:rPr lang="zh-CN" altLang="zh-CN" dirty="0">
                <a:latin typeface="华文新魏"/>
                <a:ea typeface="华文新魏"/>
                <a:cs typeface="华文新魏"/>
              </a:rPr>
              <a:t>分为</a:t>
            </a:r>
            <a:r>
              <a:rPr lang="zh-CN" altLang="zh-CN" dirty="0">
                <a:solidFill>
                  <a:srgbClr val="FF0000"/>
                </a:solidFill>
                <a:latin typeface="华文新魏"/>
                <a:ea typeface="华文新魏"/>
                <a:cs typeface="华文新魏"/>
              </a:rPr>
              <a:t>磁盘</a:t>
            </a:r>
            <a:r>
              <a:rPr lang="en-US" altLang="zh-CN" dirty="0">
                <a:solidFill>
                  <a:srgbClr val="FF0000"/>
                </a:solidFill>
                <a:latin typeface="华文新魏"/>
                <a:ea typeface="华文新魏"/>
                <a:cs typeface="华文新魏"/>
              </a:rPr>
              <a:t> </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表</a:t>
            </a:r>
            <a:r>
              <a:rPr lang="zh-CN" altLang="zh-CN" dirty="0">
                <a:latin typeface="华文新魏"/>
                <a:ea typeface="华文新魏"/>
                <a:cs typeface="华文新魏"/>
              </a:rPr>
              <a:t>和</a:t>
            </a:r>
            <a:r>
              <a:rPr lang="zh-CN" altLang="zh-CN" dirty="0">
                <a:solidFill>
                  <a:srgbClr val="FF0000"/>
                </a:solidFill>
                <a:latin typeface="华文新魏"/>
                <a:ea typeface="华文新魏"/>
                <a:cs typeface="华文新魏"/>
              </a:rPr>
              <a:t>内存活动</a:t>
            </a:r>
            <a:r>
              <a:rPr lang="en-US" altLang="zh-CN" dirty="0" err="1">
                <a:solidFill>
                  <a:srgbClr val="FF0000"/>
                </a:solidFill>
                <a:latin typeface="华文新魏"/>
                <a:ea typeface="华文新魏"/>
                <a:cs typeface="华文新魏"/>
              </a:rPr>
              <a:t>inode</a:t>
            </a:r>
            <a:r>
              <a:rPr lang="zh-CN" altLang="zh-CN" dirty="0">
                <a:solidFill>
                  <a:srgbClr val="FF0000"/>
                </a:solidFill>
                <a:latin typeface="华文新魏"/>
                <a:ea typeface="华文新魏"/>
                <a:cs typeface="华文新魏"/>
              </a:rPr>
              <a:t>表</a:t>
            </a:r>
            <a:r>
              <a:rPr lang="zh-CN" altLang="zh-CN" dirty="0">
                <a:latin typeface="华文新魏"/>
                <a:ea typeface="华文新魏"/>
                <a:cs typeface="华文新魏"/>
              </a:rPr>
              <a:t>  </a:t>
            </a:r>
            <a:endParaRPr kumimoji="1" lang="zh-CN" altLang="en-US" dirty="0">
              <a:latin typeface="华文新魏"/>
              <a:ea typeface="华文新魏"/>
              <a:cs typeface="华文新魏"/>
            </a:endParaRPr>
          </a:p>
          <a:p>
            <a:pPr lvl="1"/>
            <a:r>
              <a:rPr kumimoji="1" lang="zh-CN" altLang="en-US" dirty="0">
                <a:solidFill>
                  <a:srgbClr val="0000FF"/>
                </a:solidFill>
              </a:rPr>
              <a:t>数据区</a:t>
            </a:r>
            <a:r>
              <a:rPr kumimoji="1" lang="zh-CN" altLang="en-US" dirty="0"/>
              <a:t>：</a:t>
            </a:r>
            <a:r>
              <a:rPr kumimoji="1" lang="en-US" altLang="zh-CN" dirty="0">
                <a:solidFill>
                  <a:srgbClr val="008000"/>
                </a:solidFill>
              </a:rPr>
              <a:t>k+2#</a:t>
            </a:r>
            <a:r>
              <a:rPr kumimoji="1" lang="zh-CN" altLang="en-US" dirty="0">
                <a:solidFill>
                  <a:srgbClr val="008000"/>
                </a:solidFill>
              </a:rPr>
              <a:t>～</a:t>
            </a:r>
            <a:r>
              <a:rPr kumimoji="1" lang="en-US" altLang="zh-CN" dirty="0">
                <a:solidFill>
                  <a:srgbClr val="008000"/>
                </a:solidFill>
              </a:rPr>
              <a:t>n#</a:t>
            </a:r>
            <a:r>
              <a:rPr kumimoji="1" lang="zh-CN" altLang="en-US" dirty="0">
                <a:solidFill>
                  <a:srgbClr val="008000"/>
                </a:solidFill>
              </a:rPr>
              <a:t>块</a:t>
            </a:r>
            <a:r>
              <a:rPr kumimoji="1" lang="zh-CN" altLang="en-US" dirty="0"/>
              <a:t>，</a:t>
            </a:r>
            <a:r>
              <a:rPr kumimoji="1" lang="zh-CN" altLang="en-US" dirty="0">
                <a:solidFill>
                  <a:srgbClr val="FF0000"/>
                </a:solidFill>
              </a:rPr>
              <a:t>存放</a:t>
            </a:r>
            <a:r>
              <a:rPr lang="zh-CN" altLang="zh-CN" dirty="0">
                <a:solidFill>
                  <a:srgbClr val="0000FF"/>
                </a:solidFill>
              </a:rPr>
              <a:t>文件内容</a:t>
            </a:r>
            <a:endParaRPr lang="en-US" altLang="zh-CN" dirty="0">
              <a:solidFill>
                <a:srgbClr val="0000FF"/>
              </a:solidFill>
            </a:endParaRPr>
          </a:p>
          <a:p>
            <a:pPr lvl="2"/>
            <a:r>
              <a:rPr lang="zh-CN" altLang="zh-CN" dirty="0">
                <a:latin typeface="华文新魏"/>
                <a:ea typeface="华文新魏"/>
                <a:cs typeface="华文新魏"/>
              </a:rPr>
              <a:t>磁盘上所有物理块的大小是一样的 </a:t>
            </a:r>
            <a:endParaRPr lang="en-US" altLang="zh-CN" dirty="0">
              <a:latin typeface="华文新魏"/>
              <a:ea typeface="华文新魏"/>
              <a:cs typeface="华文新魏"/>
            </a:endParaRPr>
          </a:p>
          <a:p>
            <a:pPr lvl="2"/>
            <a:r>
              <a:rPr lang="zh-CN" altLang="zh-CN" dirty="0">
                <a:latin typeface="华文新魏"/>
                <a:ea typeface="华文新魏"/>
                <a:cs typeface="华文新魏"/>
              </a:rPr>
              <a:t>如果文件包含超过一个物理块的数据，则文件内容会存放在多个磁盘块中 </a:t>
            </a:r>
            <a:endParaRPr lang="en-US" altLang="zh-CN" dirty="0">
              <a:latin typeface="华文新魏"/>
              <a:ea typeface="华文新魏"/>
              <a:cs typeface="华文新魏"/>
            </a:endParaRPr>
          </a:p>
          <a:p>
            <a:pPr lvl="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Tree>
    <p:extLst>
      <p:ext uri="{BB962C8B-B14F-4D97-AF65-F5344CB8AC3E}">
        <p14:creationId xmlns:p14="http://schemas.microsoft.com/office/powerpoint/2010/main" val="20895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中的相关数据结构</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用户打开文件表</a:t>
            </a:r>
            <a:r>
              <a:rPr lang="zh-CN" altLang="en-US" dirty="0">
                <a:latin typeface="华文新魏"/>
                <a:cs typeface="华文新魏"/>
              </a:rPr>
              <a:t>：</a:t>
            </a:r>
            <a:r>
              <a:rPr lang="en-US" altLang="zh-CN" dirty="0" err="1">
                <a:solidFill>
                  <a:srgbClr val="FF0000"/>
                </a:solidFill>
                <a:latin typeface="华文新魏"/>
                <a:cs typeface="华文新魏"/>
              </a:rPr>
              <a:t>files_struct</a:t>
            </a:r>
            <a:r>
              <a:rPr lang="zh-CN" altLang="zh-CN" dirty="0">
                <a:solidFill>
                  <a:srgbClr val="FF0000"/>
                </a:solidFill>
                <a:latin typeface="华文新魏"/>
                <a:cs typeface="华文新魏"/>
              </a:rPr>
              <a:t> </a:t>
            </a:r>
            <a:endParaRPr lang="en-US" altLang="zh-CN" dirty="0">
              <a:solidFill>
                <a:srgbClr val="FF0000"/>
              </a:solidFill>
              <a:latin typeface="华文新魏"/>
              <a:cs typeface="华文新魏"/>
            </a:endParaRPr>
          </a:p>
          <a:p>
            <a:pPr lvl="1"/>
            <a:r>
              <a:rPr lang="zh-CN" altLang="zh-CN" dirty="0"/>
              <a:t>称为</a:t>
            </a:r>
            <a:r>
              <a:rPr lang="zh-CN" altLang="zh-CN" dirty="0">
                <a:solidFill>
                  <a:srgbClr val="0000FF"/>
                </a:solidFill>
              </a:rPr>
              <a:t>用户打开文件表</a:t>
            </a:r>
            <a:r>
              <a:rPr lang="zh-CN" altLang="zh-CN" dirty="0"/>
              <a:t>或</a:t>
            </a:r>
            <a:r>
              <a:rPr lang="zh-CN" altLang="zh-CN" dirty="0">
                <a:solidFill>
                  <a:srgbClr val="0000FF"/>
                </a:solidFill>
              </a:rPr>
              <a:t>文件描述符表</a:t>
            </a:r>
            <a:endParaRPr lang="en-US" altLang="zh-CN" dirty="0">
              <a:solidFill>
                <a:srgbClr val="0000FF"/>
              </a:solidFill>
            </a:endParaRPr>
          </a:p>
          <a:p>
            <a:pPr lvl="1"/>
            <a:r>
              <a:rPr lang="zh-CN" altLang="zh-CN" dirty="0">
                <a:solidFill>
                  <a:srgbClr val="FF0000"/>
                </a:solidFill>
              </a:rPr>
              <a:t>表项序号是文件描述符</a:t>
            </a:r>
            <a:r>
              <a:rPr lang="en-US" altLang="zh-CN" dirty="0" err="1">
                <a:solidFill>
                  <a:srgbClr val="FF0000"/>
                </a:solidFill>
              </a:rPr>
              <a:t>fd</a:t>
            </a:r>
            <a:r>
              <a:rPr lang="zh-CN" altLang="zh-CN" dirty="0"/>
              <a:t>，项内登记系统打开文件表的</a:t>
            </a:r>
            <a:r>
              <a:rPr lang="zh-CN" altLang="zh-CN" dirty="0">
                <a:solidFill>
                  <a:srgbClr val="0000FF"/>
                </a:solidFill>
              </a:rPr>
              <a:t>入口指针</a:t>
            </a:r>
            <a:r>
              <a:rPr lang="en-US" altLang="zh-CN" dirty="0" err="1">
                <a:solidFill>
                  <a:srgbClr val="0000FF"/>
                </a:solidFill>
              </a:rPr>
              <a:t>fp</a:t>
            </a:r>
            <a:r>
              <a:rPr lang="zh-CN" altLang="zh-CN" dirty="0"/>
              <a:t>，通过表项连接到打开文件的</a:t>
            </a:r>
            <a:r>
              <a:rPr lang="zh-CN" altLang="zh-CN" dirty="0">
                <a:solidFill>
                  <a:srgbClr val="0000FF"/>
                </a:solidFill>
              </a:rPr>
              <a:t>活动</a:t>
            </a:r>
            <a:r>
              <a:rPr lang="en-US" altLang="zh-CN" dirty="0" err="1">
                <a:solidFill>
                  <a:srgbClr val="0000FF"/>
                </a:solidFill>
              </a:rPr>
              <a:t>inode</a:t>
            </a:r>
            <a:r>
              <a:rPr lang="zh-CN" altLang="zh-CN" dirty="0"/>
              <a:t> </a:t>
            </a:r>
            <a:endParaRPr lang="en-US" altLang="zh-CN" dirty="0"/>
          </a:p>
          <a:p>
            <a:r>
              <a:rPr lang="zh-CN" altLang="zh-CN" dirty="0">
                <a:latin typeface="华文新魏"/>
                <a:cs typeface="华文新魏"/>
              </a:rPr>
              <a:t>系统打开文件表：</a:t>
            </a:r>
            <a:r>
              <a:rPr lang="en-US" altLang="zh-CN" dirty="0" err="1">
                <a:solidFill>
                  <a:srgbClr val="FF0000"/>
                </a:solidFill>
                <a:latin typeface="华文新魏"/>
                <a:cs typeface="华文新魏"/>
              </a:rPr>
              <a:t>file_struct</a:t>
            </a:r>
            <a:r>
              <a:rPr lang="zh-CN" altLang="zh-CN" dirty="0">
                <a:solidFill>
                  <a:srgbClr val="FF0000"/>
                </a:solidFill>
                <a:latin typeface="华文新魏"/>
                <a:cs typeface="华文新魏"/>
              </a:rPr>
              <a:t> </a:t>
            </a:r>
            <a:endParaRPr lang="en-US" altLang="zh-CN" dirty="0">
              <a:solidFill>
                <a:srgbClr val="FF0000"/>
              </a:solidFill>
              <a:latin typeface="华文新魏"/>
              <a:cs typeface="华文新魏"/>
            </a:endParaRPr>
          </a:p>
          <a:p>
            <a:pPr lvl="1"/>
            <a:r>
              <a:rPr lang="zh-CN" altLang="en-US" dirty="0"/>
              <a:t>支持</a:t>
            </a:r>
            <a:r>
              <a:rPr lang="zh-CN" altLang="zh-CN" dirty="0"/>
              <a:t>多个进程共享文件、父子进程共享文件</a:t>
            </a:r>
            <a:endParaRPr lang="en-US" altLang="zh-CN" dirty="0"/>
          </a:p>
          <a:p>
            <a:pPr lvl="1"/>
            <a:r>
              <a:rPr lang="zh-CN" altLang="zh-CN" dirty="0"/>
              <a:t>每个表项是一个</a:t>
            </a:r>
            <a:r>
              <a:rPr lang="en-US" altLang="zh-CN" dirty="0">
                <a:solidFill>
                  <a:srgbClr val="0000FF"/>
                </a:solidFill>
              </a:rPr>
              <a:t>file</a:t>
            </a:r>
            <a:r>
              <a:rPr lang="zh-CN" altLang="zh-CN" dirty="0">
                <a:solidFill>
                  <a:srgbClr val="0000FF"/>
                </a:solidFill>
              </a:rPr>
              <a:t>结构</a:t>
            </a:r>
            <a:r>
              <a:rPr lang="zh-CN" altLang="zh-CN" dirty="0"/>
              <a:t>来为进程服务 </a:t>
            </a:r>
            <a:endParaRPr lang="en-US" altLang="zh-CN" dirty="0"/>
          </a:p>
          <a:p>
            <a:pPr lvl="2"/>
            <a:r>
              <a:rPr lang="zh-CN" altLang="zh-CN" dirty="0">
                <a:latin typeface="华文新魏"/>
                <a:ea typeface="华文新魏"/>
                <a:cs typeface="华文新魏"/>
              </a:rPr>
              <a:t>每打开一个文件</a:t>
            </a:r>
            <a:r>
              <a:rPr lang="zh-CN" altLang="en-US" dirty="0">
                <a:latin typeface="华文新魏"/>
                <a:ea typeface="华文新魏"/>
                <a:cs typeface="华文新魏"/>
              </a:rPr>
              <a:t>（</a:t>
            </a:r>
            <a:r>
              <a:rPr lang="zh-CN" altLang="zh-CN" dirty="0">
                <a:latin typeface="华文新魏"/>
                <a:ea typeface="华文新魏"/>
                <a:cs typeface="华文新魏"/>
              </a:rPr>
              <a:t>不管是</a:t>
            </a:r>
            <a:r>
              <a:rPr lang="zh-CN" altLang="en-US" dirty="0">
                <a:latin typeface="华文新魏"/>
                <a:ea typeface="华文新魏"/>
                <a:cs typeface="华文新魏"/>
              </a:rPr>
              <a:t>否</a:t>
            </a:r>
            <a:r>
              <a:rPr lang="zh-CN" altLang="zh-CN" dirty="0">
                <a:latin typeface="华文新魏"/>
                <a:ea typeface="华文新魏"/>
                <a:cs typeface="华文新魏"/>
              </a:rPr>
              <a:t>同一个进程</a:t>
            </a:r>
            <a:r>
              <a:rPr lang="zh-CN" altLang="en-US" dirty="0">
                <a:latin typeface="华文新魏"/>
                <a:ea typeface="华文新魏"/>
                <a:cs typeface="华文新魏"/>
              </a:rPr>
              <a:t>）</a:t>
            </a:r>
            <a:r>
              <a:rPr lang="zh-CN" altLang="zh-CN" dirty="0">
                <a:latin typeface="华文新魏"/>
                <a:ea typeface="华文新魏"/>
                <a:cs typeface="华文新魏"/>
              </a:rPr>
              <a:t>，就产生一个</a:t>
            </a:r>
            <a:r>
              <a:rPr lang="en-US" altLang="zh-CN" dirty="0">
                <a:latin typeface="华文新魏"/>
                <a:ea typeface="华文新魏"/>
                <a:cs typeface="华文新魏"/>
              </a:rPr>
              <a:t>file</a:t>
            </a:r>
            <a:r>
              <a:rPr lang="zh-CN" altLang="zh-CN" dirty="0">
                <a:latin typeface="华文新魏"/>
                <a:ea typeface="华文新魏"/>
                <a:cs typeface="华文新魏"/>
              </a:rPr>
              <a:t> ，</a:t>
            </a:r>
            <a:r>
              <a:rPr lang="en-US" altLang="zh-CN" dirty="0">
                <a:latin typeface="华文新魏"/>
                <a:ea typeface="华文新魏"/>
                <a:cs typeface="华文新魏"/>
              </a:rPr>
              <a:t>file</a:t>
            </a:r>
            <a:r>
              <a:rPr lang="zh-CN" altLang="zh-CN" dirty="0">
                <a:latin typeface="华文新魏"/>
                <a:ea typeface="华文新魏"/>
                <a:cs typeface="华文新魏"/>
              </a:rPr>
              <a:t>记录</a:t>
            </a:r>
            <a:r>
              <a:rPr lang="zh-CN" altLang="zh-CN" dirty="0">
                <a:solidFill>
                  <a:srgbClr val="0000FF"/>
                </a:solidFill>
                <a:latin typeface="华文新魏"/>
                <a:ea typeface="华文新魏"/>
                <a:cs typeface="华文新魏"/>
              </a:rPr>
              <a:t>当前打开文件的偏移量等数据</a:t>
            </a:r>
            <a:endParaRPr lang="en-US" altLang="zh-CN" dirty="0">
              <a:latin typeface="华文新魏"/>
              <a:ea typeface="华文新魏"/>
              <a:cs typeface="华文新魏"/>
            </a:endParaRPr>
          </a:p>
          <a:p>
            <a:pPr lvl="2"/>
            <a:r>
              <a:rPr lang="zh-CN" altLang="zh-CN" dirty="0">
                <a:latin typeface="华文新魏"/>
                <a:ea typeface="华文新魏"/>
                <a:cs typeface="华文新魏"/>
              </a:rPr>
              <a:t>由于文件对应于</a:t>
            </a:r>
            <a:r>
              <a:rPr lang="en-US" altLang="zh-CN" dirty="0" err="1">
                <a:latin typeface="华文新魏"/>
                <a:ea typeface="华文新魏"/>
                <a:cs typeface="华文新魏"/>
              </a:rPr>
              <a:t>inode</a:t>
            </a:r>
            <a:r>
              <a:rPr lang="zh-CN" altLang="zh-CN" dirty="0">
                <a:latin typeface="华文新魏"/>
                <a:ea typeface="华文新魏"/>
                <a:cs typeface="华文新魏"/>
              </a:rPr>
              <a:t>，所以，一个</a:t>
            </a:r>
            <a:r>
              <a:rPr lang="en-US" altLang="zh-CN" dirty="0" err="1">
                <a:latin typeface="华文新魏"/>
                <a:ea typeface="华文新魏"/>
                <a:cs typeface="华文新魏"/>
              </a:rPr>
              <a:t>inode</a:t>
            </a:r>
            <a:r>
              <a:rPr lang="zh-CN" altLang="zh-CN" dirty="0">
                <a:latin typeface="华文新魏"/>
                <a:ea typeface="华文新魏"/>
                <a:cs typeface="华文新魏"/>
              </a:rPr>
              <a:t>可以连结</a:t>
            </a:r>
            <a:r>
              <a:rPr lang="en-US" altLang="zh-CN" dirty="0">
                <a:latin typeface="华文新魏"/>
                <a:ea typeface="华文新魏"/>
                <a:cs typeface="华文新魏"/>
              </a:rPr>
              <a:t>0</a:t>
            </a:r>
            <a:r>
              <a:rPr lang="zh-CN" altLang="zh-CN" dirty="0">
                <a:latin typeface="华文新魏"/>
                <a:ea typeface="华文新魏"/>
                <a:cs typeface="华文新魏"/>
              </a:rPr>
              <a:t>个或多个</a:t>
            </a:r>
            <a:r>
              <a:rPr lang="en-US" altLang="zh-CN" dirty="0">
                <a:latin typeface="华文新魏"/>
                <a:ea typeface="华文新魏"/>
                <a:cs typeface="华文新魏"/>
              </a:rPr>
              <a:t>file</a:t>
            </a:r>
            <a:r>
              <a:rPr lang="zh-CN" altLang="zh-CN" dirty="0">
                <a:latin typeface="华文新魏"/>
                <a:ea typeface="华文新魏"/>
                <a:cs typeface="华文新魏"/>
              </a:rPr>
              <a:t>，而多个</a:t>
            </a:r>
            <a:r>
              <a:rPr lang="en-US" altLang="zh-CN" dirty="0">
                <a:latin typeface="华文新魏"/>
                <a:ea typeface="华文新魏"/>
                <a:cs typeface="华文新魏"/>
              </a:rPr>
              <a:t>file</a:t>
            </a:r>
            <a:r>
              <a:rPr lang="zh-CN" altLang="zh-CN" dirty="0">
                <a:latin typeface="华文新魏"/>
                <a:ea typeface="华文新魏"/>
                <a:cs typeface="华文新魏"/>
              </a:rPr>
              <a:t>可以对应于同一个</a:t>
            </a:r>
            <a:r>
              <a:rPr lang="en-US" altLang="zh-CN" dirty="0" err="1">
                <a:latin typeface="华文新魏"/>
                <a:ea typeface="华文新魏"/>
                <a:cs typeface="华文新魏"/>
              </a:rPr>
              <a:t>inode</a:t>
            </a:r>
            <a:r>
              <a:rPr lang="zh-CN" altLang="zh-CN" dirty="0">
                <a:latin typeface="华文新魏"/>
                <a:ea typeface="华文新魏"/>
                <a:cs typeface="华文新魏"/>
              </a:rPr>
              <a:t> </a:t>
            </a:r>
            <a:endParaRPr lang="en-US" altLang="zh-CN" dirty="0">
              <a:latin typeface="华文新魏"/>
              <a:ea typeface="华文新魏"/>
              <a:cs typeface="华文新魏"/>
            </a:endParaRPr>
          </a:p>
          <a:p>
            <a:pPr lvl="2"/>
            <a:r>
              <a:rPr lang="zh-CN" altLang="zh-CN" dirty="0">
                <a:latin typeface="华文新魏"/>
                <a:ea typeface="华文新魏"/>
                <a:cs typeface="华文新魏"/>
              </a:rPr>
              <a:t>内核内存区专门开辟最多可登记</a:t>
            </a:r>
            <a:r>
              <a:rPr lang="en-US" altLang="zh-CN" dirty="0">
                <a:solidFill>
                  <a:srgbClr val="008000"/>
                </a:solidFill>
                <a:latin typeface="华文新魏"/>
                <a:ea typeface="华文新魏"/>
                <a:cs typeface="华文新魏"/>
              </a:rPr>
              <a:t>256</a:t>
            </a:r>
            <a:r>
              <a:rPr lang="zh-CN" altLang="zh-CN" dirty="0">
                <a:solidFill>
                  <a:srgbClr val="008000"/>
                </a:solidFill>
                <a:latin typeface="华文新魏"/>
                <a:ea typeface="华文新魏"/>
                <a:cs typeface="华文新魏"/>
              </a:rPr>
              <a:t>项</a:t>
            </a:r>
            <a:r>
              <a:rPr lang="zh-CN" altLang="zh-CN" dirty="0">
                <a:latin typeface="华文新魏"/>
                <a:ea typeface="华文新魏"/>
                <a:cs typeface="华文新魏"/>
              </a:rPr>
              <a:t>的系统打开文件表区</a:t>
            </a:r>
            <a:endParaRPr lang="en-US" altLang="zh-CN" dirty="0">
              <a:latin typeface="华文新魏"/>
              <a:ea typeface="华文新魏"/>
              <a:cs typeface="华文新魏"/>
            </a:endParaRPr>
          </a:p>
          <a:p>
            <a:pPr lvl="3"/>
            <a:r>
              <a:rPr lang="zh-CN" altLang="zh-CN" dirty="0">
                <a:latin typeface="华文新魏"/>
                <a:ea typeface="华文新魏"/>
                <a:cs typeface="华文新魏"/>
              </a:rPr>
              <a:t>每当打开一个文件时，</a:t>
            </a:r>
            <a:r>
              <a:rPr lang="zh-CN" altLang="zh-CN" dirty="0">
                <a:solidFill>
                  <a:srgbClr val="FF0000"/>
                </a:solidFill>
                <a:latin typeface="华文新魏"/>
                <a:ea typeface="华文新魏"/>
                <a:cs typeface="华文新魏"/>
              </a:rPr>
              <a:t>通过一个</a:t>
            </a:r>
            <a:r>
              <a:rPr lang="en-US" altLang="zh-CN" dirty="0">
                <a:solidFill>
                  <a:srgbClr val="0000FF"/>
                </a:solidFill>
                <a:latin typeface="华文新魏"/>
                <a:ea typeface="华文新魏"/>
                <a:cs typeface="华文新魏"/>
              </a:rPr>
              <a:t>file</a:t>
            </a:r>
            <a:r>
              <a:rPr lang="zh-CN" altLang="zh-CN" dirty="0">
                <a:solidFill>
                  <a:srgbClr val="FF0000"/>
                </a:solidFill>
                <a:latin typeface="华文新魏"/>
                <a:ea typeface="华文新魏"/>
                <a:cs typeface="华文新魏"/>
              </a:rPr>
              <a:t>把用户打开文件表的</a:t>
            </a:r>
            <a:r>
              <a:rPr lang="en-US" altLang="zh-CN" dirty="0" err="1">
                <a:solidFill>
                  <a:srgbClr val="0000FF"/>
                </a:solidFill>
                <a:latin typeface="华文新魏"/>
                <a:ea typeface="华文新魏"/>
                <a:cs typeface="华文新魏"/>
              </a:rPr>
              <a:t>fd</a:t>
            </a:r>
            <a:r>
              <a:rPr lang="zh-CN" altLang="zh-CN" dirty="0">
                <a:solidFill>
                  <a:srgbClr val="FF0000"/>
                </a:solidFill>
                <a:latin typeface="华文新魏"/>
                <a:ea typeface="华文新魏"/>
                <a:cs typeface="华文新魏"/>
              </a:rPr>
              <a:t>与活动</a:t>
            </a:r>
            <a:r>
              <a:rPr lang="en-US" altLang="zh-CN" dirty="0">
                <a:solidFill>
                  <a:srgbClr val="FF0000"/>
                </a:solidFill>
                <a:latin typeface="华文新魏"/>
                <a:ea typeface="华文新魏"/>
                <a:cs typeface="华文新魏"/>
              </a:rPr>
              <a:t> </a:t>
            </a:r>
            <a:r>
              <a:rPr lang="en-US" altLang="zh-CN" dirty="0" err="1">
                <a:solidFill>
                  <a:srgbClr val="0000FF"/>
                </a:solidFill>
                <a:latin typeface="华文新魏"/>
                <a:ea typeface="华文新魏"/>
                <a:cs typeface="华文新魏"/>
              </a:rPr>
              <a:t>inode</a:t>
            </a:r>
            <a:r>
              <a:rPr lang="en-US" altLang="zh-CN" dirty="0">
                <a:solidFill>
                  <a:srgbClr val="FF0000"/>
                </a:solidFill>
                <a:latin typeface="华文新魏"/>
                <a:ea typeface="华文新魏"/>
                <a:cs typeface="华文新魏"/>
              </a:rPr>
              <a:t> </a:t>
            </a:r>
            <a:r>
              <a:rPr lang="zh-CN" altLang="zh-CN" dirty="0">
                <a:solidFill>
                  <a:srgbClr val="FF0000"/>
                </a:solidFill>
                <a:latin typeface="华文新魏"/>
                <a:ea typeface="华文新魏"/>
                <a:cs typeface="华文新魏"/>
              </a:rPr>
              <a:t>三者连接起来</a:t>
            </a:r>
            <a:r>
              <a:rPr lang="zh-CN" altLang="zh-CN" dirty="0">
                <a:latin typeface="华文新魏"/>
                <a:ea typeface="华文新魏"/>
                <a:cs typeface="华文新魏"/>
              </a:rPr>
              <a:t>，以实现数据的访问和共享 </a:t>
            </a:r>
            <a:endParaRPr kumimoji="1"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Tree>
    <p:extLst>
      <p:ext uri="{BB962C8B-B14F-4D97-AF65-F5344CB8AC3E}">
        <p14:creationId xmlns:p14="http://schemas.microsoft.com/office/powerpoint/2010/main" val="244857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0"/>
          <p:cNvSpPr txBox="1">
            <a:spLocks noChangeArrowheads="1"/>
          </p:cNvSpPr>
          <p:nvPr/>
        </p:nvSpPr>
        <p:spPr bwMode="auto">
          <a:xfrm>
            <a:off x="2229718" y="4113959"/>
            <a:ext cx="584200" cy="525261"/>
          </a:xfrm>
          <a:prstGeom prst="rect">
            <a:avLst/>
          </a:prstGeom>
          <a:solidFill>
            <a:schemeClr val="bg1"/>
          </a:solid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solidFill>
                  <a:srgbClr val="FF0000"/>
                </a:solidFill>
                <a:latin typeface="华文新魏" charset="0"/>
                <a:ea typeface="华文新魏" charset="0"/>
                <a:cs typeface="华文新魏" charset="0"/>
              </a:rPr>
              <a:t>内存</a:t>
            </a:r>
            <a:endParaRPr lang="zh-CN" altLang="en-US" sz="1600" b="1" dirty="0">
              <a:solidFill>
                <a:srgbClr val="FF0000"/>
              </a:solidFill>
              <a:latin typeface="华文新魏" charset="0"/>
              <a:ea typeface="华文新魏" charset="0"/>
              <a:cs typeface="华文新魏" charset="0"/>
            </a:endParaRPr>
          </a:p>
        </p:txBody>
      </p:sp>
      <p:grpSp>
        <p:nvGrpSpPr>
          <p:cNvPr id="5124" name="Group 15"/>
          <p:cNvGrpSpPr>
            <a:grpSpLocks/>
          </p:cNvGrpSpPr>
          <p:nvPr/>
        </p:nvGrpSpPr>
        <p:grpSpPr bwMode="auto">
          <a:xfrm>
            <a:off x="5599574" y="1771379"/>
            <a:ext cx="1041017" cy="3025773"/>
            <a:chOff x="6635" y="4468"/>
            <a:chExt cx="1285" cy="4304"/>
          </a:xfrm>
          <a:solidFill>
            <a:srgbClr val="FFFFB0"/>
          </a:solidFill>
        </p:grpSpPr>
        <p:grpSp>
          <p:nvGrpSpPr>
            <p:cNvPr id="5186" name="Group 16"/>
            <p:cNvGrpSpPr>
              <a:grpSpLocks/>
            </p:cNvGrpSpPr>
            <p:nvPr/>
          </p:nvGrpSpPr>
          <p:grpSpPr bwMode="auto">
            <a:xfrm>
              <a:off x="6660" y="4560"/>
              <a:ext cx="1260" cy="4212"/>
              <a:chOff x="9360" y="1284"/>
              <a:chExt cx="1260" cy="2028"/>
            </a:xfrm>
            <a:grpFill/>
          </p:grpSpPr>
          <p:sp>
            <p:nvSpPr>
              <p:cNvPr id="5200" name="AutoShape 17"/>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201" name="AutoShape 18"/>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202" name="Text Box 19"/>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400" b="1">
                    <a:solidFill>
                      <a:srgbClr val="008000"/>
                    </a:solidFill>
                    <a:latin typeface="华文新魏" charset="0"/>
                    <a:ea typeface="华文新魏" charset="0"/>
                    <a:cs typeface="华文新魏" charset="0"/>
                  </a:rPr>
                  <a:t>i_number</a:t>
                </a:r>
              </a:p>
              <a:p>
                <a:pPr algn="just" eaLnBrk="1" hangingPunct="1"/>
                <a:r>
                  <a:rPr lang="en-US" altLang="zh-CN" sz="1400" b="1">
                    <a:solidFill>
                      <a:srgbClr val="008000"/>
                    </a:solidFill>
                    <a:latin typeface="华文新魏" charset="0"/>
                    <a:ea typeface="华文新魏" charset="0"/>
                    <a:cs typeface="华文新魏" charset="0"/>
                  </a:rPr>
                  <a:t>i_count</a:t>
                </a:r>
              </a:p>
            </p:txBody>
          </p:sp>
        </p:grpSp>
        <p:sp>
          <p:nvSpPr>
            <p:cNvPr id="5187" name="Line 20"/>
            <p:cNvSpPr>
              <a:spLocks noChangeShapeType="1"/>
            </p:cNvSpPr>
            <p:nvPr/>
          </p:nvSpPr>
          <p:spPr bwMode="auto">
            <a:xfrm>
              <a:off x="6660" y="5652"/>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grpSp>
          <p:nvGrpSpPr>
            <p:cNvPr id="5188" name="Group 21"/>
            <p:cNvGrpSpPr>
              <a:grpSpLocks/>
            </p:cNvGrpSpPr>
            <p:nvPr/>
          </p:nvGrpSpPr>
          <p:grpSpPr bwMode="auto">
            <a:xfrm>
              <a:off x="6635" y="4468"/>
              <a:ext cx="1285" cy="4303"/>
              <a:chOff x="9335" y="1240"/>
              <a:chExt cx="1285" cy="2072"/>
            </a:xfrm>
            <a:grpFill/>
          </p:grpSpPr>
          <p:sp>
            <p:nvSpPr>
              <p:cNvPr id="5197" name="AutoShape 22"/>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198" name="AutoShape 23"/>
              <p:cNvSpPr>
                <a:spLocks noChangeArrowheads="1"/>
              </p:cNvSpPr>
              <p:nvPr/>
            </p:nvSpPr>
            <p:spPr bwMode="auto">
              <a:xfrm flipV="1">
                <a:off x="9360" y="1240"/>
                <a:ext cx="1260" cy="1092"/>
              </a:xfrm>
              <a:prstGeom prst="flowChartDocument">
                <a:avLst/>
              </a:prstGeom>
              <a:grpFill/>
              <a:ln w="9525">
                <a:solidFill>
                  <a:srgbClr val="000000"/>
                </a:solidFill>
                <a:miter lim="800000"/>
                <a:headEnd/>
                <a:tailEnd/>
              </a:ln>
            </p:spPr>
            <p:txBody>
              <a:bodyPr/>
              <a:lstStyle/>
              <a:p>
                <a:endParaRPr lang="zh-CN" altLang="en-US" sz="1400" b="1">
                  <a:solidFill>
                    <a:srgbClr val="008000"/>
                  </a:solidFill>
                </a:endParaRPr>
              </a:p>
            </p:txBody>
          </p:sp>
          <p:sp>
            <p:nvSpPr>
              <p:cNvPr id="5199" name="Text Box 24"/>
              <p:cNvSpPr txBox="1">
                <a:spLocks noChangeArrowheads="1"/>
              </p:cNvSpPr>
              <p:nvPr/>
            </p:nvSpPr>
            <p:spPr bwMode="auto">
              <a:xfrm>
                <a:off x="9335" y="1488"/>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spcBef>
                    <a:spcPts val="300"/>
                  </a:spcBef>
                </a:pPr>
                <a:r>
                  <a:rPr lang="en-US" altLang="zh-CN" sz="1400" b="1" dirty="0" err="1">
                    <a:solidFill>
                      <a:srgbClr val="008000"/>
                    </a:solidFill>
                    <a:latin typeface="华文新魏" charset="0"/>
                    <a:ea typeface="华文新魏" charset="0"/>
                    <a:cs typeface="华文新魏" charset="0"/>
                  </a:rPr>
                  <a:t>i_ino</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i_count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i_data</a:t>
                </a:r>
                <a:r>
                  <a:rPr lang="en-US" altLang="zh-CN" sz="1400" b="1" dirty="0">
                    <a:solidFill>
                      <a:srgbClr val="008000"/>
                    </a:solidFill>
                    <a:latin typeface="华文新魏" charset="0"/>
                    <a:ea typeface="华文新魏" charset="0"/>
                    <a:cs typeface="华文新魏" charset="0"/>
                  </a:rPr>
                  <a:t>[15]</a:t>
                </a:r>
              </a:p>
              <a:p>
                <a:pPr eaLnBrk="1" hangingPunct="1">
                  <a:spcBef>
                    <a:spcPts val="300"/>
                  </a:spcBef>
                </a:pPr>
                <a:r>
                  <a:rPr lang="en-US" altLang="zh-CN" sz="1400" b="1" dirty="0">
                    <a:solidFill>
                      <a:srgbClr val="008000"/>
                    </a:solidFill>
                    <a:latin typeface="华文新魏" charset="0"/>
                    <a:ea typeface="华文新魏" charset="0"/>
                    <a:cs typeface="华文新魏" charset="0"/>
                  </a:rPr>
                  <a:t>  </a:t>
                </a: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FF0000"/>
                    </a:solidFill>
                    <a:latin typeface="华文新魏" charset="0"/>
                    <a:ea typeface="华文新魏" charset="0"/>
                    <a:cs typeface="华文新魏" charset="0"/>
                  </a:rPr>
                  <a:t>i_ino</a:t>
                </a:r>
                <a:endParaRPr lang="en-US" altLang="zh-CN" sz="1400" b="1" dirty="0">
                  <a:solidFill>
                    <a:srgbClr val="FF0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i_count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a:solidFill>
                      <a:srgbClr val="008000"/>
                    </a:solidFill>
                    <a:ea typeface="华文新魏" charset="0"/>
                    <a:cs typeface="华文新魏" charset="0"/>
                  </a:rPr>
                  <a:t>…</a:t>
                </a:r>
                <a:endParaRPr lang="en-US" altLang="zh-CN" sz="1400" b="1" dirty="0">
                  <a:solidFill>
                    <a:srgbClr val="008000"/>
                  </a:solidFill>
                  <a:latin typeface="华文新魏" charset="0"/>
                  <a:ea typeface="华文新魏" charset="0"/>
                  <a:cs typeface="华文新魏" charset="0"/>
                </a:endParaRPr>
              </a:p>
              <a:p>
                <a:pPr eaLnBrk="1" hangingPunct="1">
                  <a:spcBef>
                    <a:spcPts val="300"/>
                  </a:spcBef>
                </a:pPr>
                <a:r>
                  <a:rPr lang="en-US" altLang="zh-CN" sz="1400" b="1" dirty="0" err="1">
                    <a:solidFill>
                      <a:srgbClr val="008000"/>
                    </a:solidFill>
                    <a:latin typeface="华文新魏" charset="0"/>
                    <a:ea typeface="华文新魏" charset="0"/>
                    <a:cs typeface="华文新魏" charset="0"/>
                  </a:rPr>
                  <a:t>i_data</a:t>
                </a:r>
                <a:r>
                  <a:rPr lang="en-US" altLang="zh-CN" sz="1400" b="1" dirty="0">
                    <a:solidFill>
                      <a:srgbClr val="008000"/>
                    </a:solidFill>
                    <a:latin typeface="华文新魏" charset="0"/>
                    <a:ea typeface="华文新魏" charset="0"/>
                    <a:cs typeface="华文新魏" charset="0"/>
                  </a:rPr>
                  <a:t>[15]</a:t>
                </a:r>
              </a:p>
              <a:p>
                <a:pPr eaLnBrk="1" hangingPunct="1">
                  <a:spcBef>
                    <a:spcPts val="300"/>
                  </a:spcBef>
                </a:pPr>
                <a:endParaRPr lang="en-US" altLang="zh-CN" sz="1400" b="1" dirty="0">
                  <a:solidFill>
                    <a:srgbClr val="008000"/>
                  </a:solidFill>
                  <a:latin typeface="华文新魏" charset="0"/>
                  <a:ea typeface="华文新魏" charset="0"/>
                  <a:cs typeface="华文新魏" charset="0"/>
                </a:endParaRPr>
              </a:p>
            </p:txBody>
          </p:sp>
        </p:grpSp>
        <p:sp>
          <p:nvSpPr>
            <p:cNvPr id="5189" name="Line 25"/>
            <p:cNvSpPr>
              <a:spLocks noChangeShapeType="1"/>
            </p:cNvSpPr>
            <p:nvPr/>
          </p:nvSpPr>
          <p:spPr bwMode="auto">
            <a:xfrm>
              <a:off x="6660" y="7236"/>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0" name="Line 26"/>
            <p:cNvSpPr>
              <a:spLocks noChangeShapeType="1"/>
            </p:cNvSpPr>
            <p:nvPr/>
          </p:nvSpPr>
          <p:spPr bwMode="auto">
            <a:xfrm>
              <a:off x="6660" y="5785"/>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1" name="Line 27"/>
            <p:cNvSpPr>
              <a:spLocks noChangeShapeType="1"/>
            </p:cNvSpPr>
            <p:nvPr/>
          </p:nvSpPr>
          <p:spPr bwMode="auto">
            <a:xfrm>
              <a:off x="6660" y="607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2" name="Line 28"/>
            <p:cNvSpPr>
              <a:spLocks noChangeShapeType="1"/>
            </p:cNvSpPr>
            <p:nvPr/>
          </p:nvSpPr>
          <p:spPr bwMode="auto">
            <a:xfrm>
              <a:off x="6660" y="649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3" name="Line 29"/>
            <p:cNvSpPr>
              <a:spLocks noChangeShapeType="1"/>
            </p:cNvSpPr>
            <p:nvPr/>
          </p:nvSpPr>
          <p:spPr bwMode="auto">
            <a:xfrm>
              <a:off x="6660" y="6826"/>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4" name="Line 30"/>
            <p:cNvSpPr>
              <a:spLocks noChangeShapeType="1"/>
            </p:cNvSpPr>
            <p:nvPr/>
          </p:nvSpPr>
          <p:spPr bwMode="auto">
            <a:xfrm>
              <a:off x="6660" y="7591"/>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5" name="Line 31"/>
            <p:cNvSpPr>
              <a:spLocks noChangeShapeType="1"/>
            </p:cNvSpPr>
            <p:nvPr/>
          </p:nvSpPr>
          <p:spPr bwMode="auto">
            <a:xfrm>
              <a:off x="6660" y="8260"/>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sp>
          <p:nvSpPr>
            <p:cNvPr id="5196" name="Line 32"/>
            <p:cNvSpPr>
              <a:spLocks noChangeShapeType="1"/>
            </p:cNvSpPr>
            <p:nvPr/>
          </p:nvSpPr>
          <p:spPr bwMode="auto">
            <a:xfrm>
              <a:off x="6660" y="5392"/>
              <a:ext cx="1260" cy="0"/>
            </a:xfrm>
            <a:prstGeom prst="line">
              <a:avLst/>
            </a:prstGeom>
            <a:grpFill/>
            <a:ln w="9525">
              <a:solidFill>
                <a:srgbClr val="000000"/>
              </a:solidFill>
              <a:round/>
              <a:headEnd/>
              <a:tailEnd/>
            </a:ln>
            <a:extLst/>
          </p:spPr>
          <p:txBody>
            <a:bodyPr/>
            <a:lstStyle/>
            <a:p>
              <a:endParaRPr lang="zh-CN" altLang="en-US" sz="1400" b="1">
                <a:solidFill>
                  <a:srgbClr val="008000"/>
                </a:solidFill>
              </a:endParaRPr>
            </a:p>
          </p:txBody>
        </p:sp>
      </p:grpSp>
      <p:grpSp>
        <p:nvGrpSpPr>
          <p:cNvPr id="5125" name="Group 33"/>
          <p:cNvGrpSpPr>
            <a:grpSpLocks/>
          </p:cNvGrpSpPr>
          <p:nvPr/>
        </p:nvGrpSpPr>
        <p:grpSpPr bwMode="auto">
          <a:xfrm>
            <a:off x="4176786" y="1772965"/>
            <a:ext cx="1042987" cy="2952179"/>
            <a:chOff x="4292" y="4716"/>
            <a:chExt cx="1288" cy="3588"/>
          </a:xfrm>
          <a:solidFill>
            <a:srgbClr val="CBFFFE"/>
          </a:solidFill>
        </p:grpSpPr>
        <p:grpSp>
          <p:nvGrpSpPr>
            <p:cNvPr id="5176" name="Group 34"/>
            <p:cNvGrpSpPr>
              <a:grpSpLocks/>
            </p:cNvGrpSpPr>
            <p:nvPr/>
          </p:nvGrpSpPr>
          <p:grpSpPr bwMode="auto">
            <a:xfrm>
              <a:off x="4292" y="4716"/>
              <a:ext cx="1288" cy="3588"/>
              <a:chOff x="9332" y="1284"/>
              <a:chExt cx="1288" cy="2028"/>
            </a:xfrm>
            <a:grpFill/>
          </p:grpSpPr>
          <p:sp>
            <p:nvSpPr>
              <p:cNvPr id="5182" name="AutoShape 35"/>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solidFill>
                    <a:srgbClr val="0000FF"/>
                  </a:solidFill>
                </a:endParaRPr>
              </a:p>
            </p:txBody>
          </p:sp>
          <p:sp>
            <p:nvSpPr>
              <p:cNvPr id="5183" name="AutoShape 36"/>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solidFill>
                    <a:srgbClr val="0000FF"/>
                  </a:solidFill>
                </a:endParaRPr>
              </a:p>
            </p:txBody>
          </p:sp>
          <p:sp>
            <p:nvSpPr>
              <p:cNvPr id="5184" name="Text Box 37"/>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endParaRPr lang="en-US" altLang="zh-CN" sz="1400" b="1">
                  <a:solidFill>
                    <a:srgbClr val="0000FF"/>
                  </a:solidFill>
                  <a:latin typeface="华文新魏" charset="0"/>
                  <a:ea typeface="华文新魏" charset="0"/>
                  <a:cs typeface="华文新魏" charset="0"/>
                </a:endParaRPr>
              </a:p>
              <a:p>
                <a:pPr algn="just" eaLnBrk="1" hangingPunct="1"/>
                <a:endParaRPr lang="en-US" altLang="zh-CN" sz="1400" b="1">
                  <a:solidFill>
                    <a:srgbClr val="0000FF"/>
                  </a:solidFill>
                  <a:latin typeface="华文新魏" charset="0"/>
                  <a:ea typeface="华文新魏" charset="0"/>
                  <a:cs typeface="华文新魏" charset="0"/>
                </a:endParaRPr>
              </a:p>
              <a:p>
                <a:pPr eaLnBrk="1" hangingPunct="1"/>
                <a:r>
                  <a:rPr lang="en-US" altLang="zh-CN" sz="1400" b="1">
                    <a:solidFill>
                      <a:srgbClr val="0000FF"/>
                    </a:solidFill>
                    <a:latin typeface="Calibri" charset="0"/>
                    <a:cs typeface="Times New Roman" charset="0"/>
                  </a:rPr>
                  <a:t>f_flags</a:t>
                </a:r>
                <a:endParaRPr lang="en-US" altLang="zh-CN" sz="1400" b="1">
                  <a:solidFill>
                    <a:srgbClr val="0000FF"/>
                  </a:solidFill>
                </a:endParaRPr>
              </a:p>
              <a:p>
                <a:pPr eaLnBrk="1" hangingPunct="1"/>
                <a:endParaRPr lang="en-US" altLang="zh-CN" sz="1400" b="1">
                  <a:solidFill>
                    <a:srgbClr val="0000FF"/>
                  </a:solidFill>
                  <a:latin typeface="华文新魏" charset="0"/>
                  <a:ea typeface="华文新魏" charset="0"/>
                  <a:cs typeface="华文新魏" charset="0"/>
                </a:endParaRPr>
              </a:p>
            </p:txBody>
          </p:sp>
          <p:sp>
            <p:nvSpPr>
              <p:cNvPr id="5185" name="Text Box 37"/>
              <p:cNvSpPr txBox="1">
                <a:spLocks noChangeArrowheads="1"/>
              </p:cNvSpPr>
              <p:nvPr/>
            </p:nvSpPr>
            <p:spPr bwMode="auto">
              <a:xfrm>
                <a:off x="9332" y="1581"/>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spcBef>
                    <a:spcPts val="300"/>
                  </a:spcBef>
                </a:pPr>
                <a:endParaRPr lang="en-US" altLang="zh-CN" sz="1400" b="1" dirty="0">
                  <a:solidFill>
                    <a:srgbClr val="0000FF"/>
                  </a:solidFill>
                  <a:latin typeface="华文新魏" charset="0"/>
                  <a:ea typeface="华文新魏" charset="0"/>
                  <a:cs typeface="华文新魏" charset="0"/>
                </a:endParaRPr>
              </a:p>
              <a:p>
                <a:pPr eaLnBrk="1" hangingPunct="1">
                  <a:spcBef>
                    <a:spcPts val="300"/>
                  </a:spcBef>
                </a:pPr>
                <a:r>
                  <a:rPr lang="en-US" altLang="zh-CN" sz="1400" b="1" dirty="0" err="1">
                    <a:solidFill>
                      <a:srgbClr val="0000FF"/>
                    </a:solidFill>
                    <a:latin typeface="Calibri" charset="0"/>
                    <a:cs typeface="Times New Roman" charset="0"/>
                  </a:rPr>
                  <a:t>f_flags</a:t>
                </a:r>
                <a:endParaRPr lang="en-US" altLang="zh-CN" sz="1400" b="1" dirty="0">
                  <a:solidFill>
                    <a:srgbClr val="0000FF"/>
                  </a:solidFill>
                </a:endParaRPr>
              </a:p>
              <a:p>
                <a:pPr eaLnBrk="1" hangingPunct="1">
                  <a:spcBef>
                    <a:spcPts val="300"/>
                  </a:spcBef>
                </a:pPr>
                <a:r>
                  <a:rPr lang="en-US" altLang="zh-CN" sz="1400" b="1" dirty="0" err="1">
                    <a:solidFill>
                      <a:srgbClr val="0000FF"/>
                    </a:solidFill>
                    <a:latin typeface="Calibri" charset="0"/>
                    <a:cs typeface="Times New Roman" charset="0"/>
                  </a:rPr>
                  <a:t>f_count</a:t>
                </a:r>
                <a:endParaRPr lang="en-US" altLang="zh-CN" sz="1400" b="1" dirty="0">
                  <a:solidFill>
                    <a:srgbClr val="0000FF"/>
                  </a:solidFill>
                </a:endParaRPr>
              </a:p>
              <a:p>
                <a:pPr eaLnBrk="1" hangingPunct="1">
                  <a:spcBef>
                    <a:spcPts val="300"/>
                  </a:spcBef>
                </a:pPr>
                <a:r>
                  <a:rPr lang="en-US" altLang="zh-CN" sz="1400" b="1" dirty="0">
                    <a:solidFill>
                      <a:srgbClr val="0000FF"/>
                    </a:solidFill>
                    <a:latin typeface="华文新魏" charset="0"/>
                    <a:ea typeface="华文新魏" charset="0"/>
                    <a:cs typeface="华文新魏" charset="0"/>
                  </a:rPr>
                  <a:t>…</a:t>
                </a:r>
              </a:p>
              <a:p>
                <a:pPr eaLnBrk="1" hangingPunct="1">
                  <a:spcBef>
                    <a:spcPts val="300"/>
                  </a:spcBef>
                </a:pPr>
                <a:r>
                  <a:rPr lang="en-US" altLang="zh-CN" sz="1400" b="1" dirty="0" err="1">
                    <a:solidFill>
                      <a:srgbClr val="FF0000"/>
                    </a:solidFill>
                    <a:latin typeface="华文新魏" charset="0"/>
                    <a:ea typeface="华文新魏" charset="0"/>
                    <a:cs typeface="华文新魏" charset="0"/>
                  </a:rPr>
                  <a:t>f_inode</a:t>
                </a:r>
                <a:endParaRPr lang="en-US" altLang="zh-CN" sz="1400" b="1" dirty="0">
                  <a:solidFill>
                    <a:srgbClr val="FF0000"/>
                  </a:solidFill>
                  <a:latin typeface="华文新魏" charset="0"/>
                  <a:ea typeface="华文新魏" charset="0"/>
                  <a:cs typeface="华文新魏" charset="0"/>
                </a:endParaRPr>
              </a:p>
            </p:txBody>
          </p:sp>
        </p:grpSp>
        <p:sp>
          <p:nvSpPr>
            <p:cNvPr id="5177" name="Line 38"/>
            <p:cNvSpPr>
              <a:spLocks noChangeShapeType="1"/>
            </p:cNvSpPr>
            <p:nvPr/>
          </p:nvSpPr>
          <p:spPr bwMode="auto">
            <a:xfrm>
              <a:off x="4320" y="5545"/>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78" name="Line 39"/>
            <p:cNvSpPr>
              <a:spLocks noChangeShapeType="1"/>
            </p:cNvSpPr>
            <p:nvPr/>
          </p:nvSpPr>
          <p:spPr bwMode="auto">
            <a:xfrm>
              <a:off x="4320" y="5900"/>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79" name="Line 40"/>
            <p:cNvSpPr>
              <a:spLocks noChangeShapeType="1"/>
            </p:cNvSpPr>
            <p:nvPr/>
          </p:nvSpPr>
          <p:spPr bwMode="auto">
            <a:xfrm>
              <a:off x="4320" y="620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80" name="Line 41"/>
            <p:cNvSpPr>
              <a:spLocks noChangeShapeType="1"/>
            </p:cNvSpPr>
            <p:nvPr/>
          </p:nvSpPr>
          <p:spPr bwMode="auto">
            <a:xfrm>
              <a:off x="4320" y="642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sp>
          <p:nvSpPr>
            <p:cNvPr id="5181" name="Line 42"/>
            <p:cNvSpPr>
              <a:spLocks noChangeShapeType="1"/>
            </p:cNvSpPr>
            <p:nvPr/>
          </p:nvSpPr>
          <p:spPr bwMode="auto">
            <a:xfrm>
              <a:off x="4320" y="6877"/>
              <a:ext cx="1260" cy="0"/>
            </a:xfrm>
            <a:prstGeom prst="line">
              <a:avLst/>
            </a:prstGeom>
            <a:grpFill/>
            <a:ln w="9525">
              <a:solidFill>
                <a:srgbClr val="000000"/>
              </a:solidFill>
              <a:round/>
              <a:headEnd/>
              <a:tailEnd/>
            </a:ln>
            <a:extLst/>
          </p:spPr>
          <p:txBody>
            <a:bodyPr/>
            <a:lstStyle/>
            <a:p>
              <a:endParaRPr lang="zh-CN" altLang="en-US" sz="1400" b="1">
                <a:solidFill>
                  <a:srgbClr val="0000FF"/>
                </a:solidFill>
              </a:endParaRPr>
            </a:p>
          </p:txBody>
        </p:sp>
      </p:grpSp>
      <p:sp>
        <p:nvSpPr>
          <p:cNvPr id="5126" name="Line 43"/>
          <p:cNvSpPr>
            <a:spLocks noChangeShapeType="1"/>
          </p:cNvSpPr>
          <p:nvPr/>
        </p:nvSpPr>
        <p:spPr bwMode="auto">
          <a:xfrm>
            <a:off x="5183261" y="3273153"/>
            <a:ext cx="436562"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27" name="Line 47"/>
          <p:cNvSpPr>
            <a:spLocks noChangeShapeType="1"/>
          </p:cNvSpPr>
          <p:nvPr/>
        </p:nvSpPr>
        <p:spPr bwMode="auto">
          <a:xfrm>
            <a:off x="2411760" y="2132856"/>
            <a:ext cx="1750738" cy="36877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grpSp>
        <p:nvGrpSpPr>
          <p:cNvPr id="5128" name="Group 11"/>
          <p:cNvGrpSpPr>
            <a:grpSpLocks/>
          </p:cNvGrpSpPr>
          <p:nvPr/>
        </p:nvGrpSpPr>
        <p:grpSpPr bwMode="auto">
          <a:xfrm>
            <a:off x="1030858" y="1268760"/>
            <a:ext cx="1368425" cy="1471613"/>
            <a:chOff x="9360" y="1284"/>
            <a:chExt cx="1260" cy="2028"/>
          </a:xfrm>
          <a:solidFill>
            <a:srgbClr val="80FF90"/>
          </a:solidFill>
        </p:grpSpPr>
        <p:sp>
          <p:nvSpPr>
            <p:cNvPr id="5173" name="AutoShape 12"/>
            <p:cNvSpPr>
              <a:spLocks noChangeArrowheads="1"/>
            </p:cNvSpPr>
            <p:nvPr/>
          </p:nvSpPr>
          <p:spPr bwMode="auto">
            <a:xfrm>
              <a:off x="9360" y="2376"/>
              <a:ext cx="1260" cy="936"/>
            </a:xfrm>
            <a:prstGeom prst="flowChartDocument">
              <a:avLst/>
            </a:prstGeom>
            <a:grpFill/>
            <a:ln w="9525">
              <a:solidFill>
                <a:srgbClr val="000000"/>
              </a:solidFill>
              <a:miter lim="800000"/>
              <a:headEnd/>
              <a:tailEnd/>
            </a:ln>
          </p:spPr>
          <p:txBody>
            <a:bodyPr/>
            <a:lstStyle/>
            <a:p>
              <a:endParaRPr lang="zh-CN" altLang="en-US" sz="1400" b="1"/>
            </a:p>
          </p:txBody>
        </p:sp>
        <p:sp>
          <p:nvSpPr>
            <p:cNvPr id="5174" name="AutoShape 13"/>
            <p:cNvSpPr>
              <a:spLocks noChangeArrowheads="1"/>
            </p:cNvSpPr>
            <p:nvPr/>
          </p:nvSpPr>
          <p:spPr bwMode="auto">
            <a:xfrm flipV="1">
              <a:off x="9360" y="1284"/>
              <a:ext cx="1260" cy="1092"/>
            </a:xfrm>
            <a:prstGeom prst="flowChartDocument">
              <a:avLst/>
            </a:prstGeom>
            <a:grpFill/>
            <a:ln w="9525">
              <a:solidFill>
                <a:srgbClr val="000000"/>
              </a:solidFill>
              <a:miter lim="800000"/>
              <a:headEnd/>
              <a:tailEnd/>
            </a:ln>
          </p:spPr>
          <p:txBody>
            <a:bodyPr/>
            <a:lstStyle/>
            <a:p>
              <a:endParaRPr lang="zh-CN" altLang="en-US" sz="1400" b="1"/>
            </a:p>
          </p:txBody>
        </p:sp>
        <p:sp>
          <p:nvSpPr>
            <p:cNvPr id="5175" name="Text Box 14"/>
            <p:cNvSpPr txBox="1">
              <a:spLocks noChangeArrowheads="1"/>
            </p:cNvSpPr>
            <p:nvPr/>
          </p:nvSpPr>
          <p:spPr bwMode="auto">
            <a:xfrm>
              <a:off x="9360" y="1596"/>
              <a:ext cx="1260" cy="1404"/>
            </a:xfrm>
            <a:prstGeom prst="rect">
              <a:avLst/>
            </a:prstGeom>
            <a:grp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endParaRPr lang="en-US" altLang="zh-CN" sz="1400" b="1" dirty="0">
                <a:solidFill>
                  <a:srgbClr val="660066"/>
                </a:solidFill>
                <a:latin typeface="华文新魏" charset="0"/>
                <a:ea typeface="华文新魏" charset="0"/>
                <a:cs typeface="华文新魏" charset="0"/>
              </a:endParaRPr>
            </a:p>
            <a:p>
              <a:pPr algn="just" eaLnBrk="1" hangingPunct="1"/>
              <a:r>
                <a:rPr lang="en-US" altLang="zh-CN" sz="1400" b="1" dirty="0">
                  <a:solidFill>
                    <a:srgbClr val="660066"/>
                  </a:solidFill>
                  <a:latin typeface="华文新魏" charset="0"/>
                  <a:ea typeface="华文新魏" charset="0"/>
                  <a:cs typeface="华文新魏" charset="0"/>
                </a:rPr>
                <a:t> </a:t>
              </a:r>
            </a:p>
            <a:p>
              <a:pPr algn="just" eaLnBrk="1" hangingPunct="1"/>
              <a:r>
                <a:rPr lang="en-US" altLang="zh-CN" sz="1400" b="1" dirty="0">
                  <a:solidFill>
                    <a:srgbClr val="660066"/>
                  </a:solidFill>
                  <a:latin typeface="华文新魏" charset="0"/>
                  <a:ea typeface="华文新魏" charset="0"/>
                  <a:cs typeface="华文新魏" charset="0"/>
                </a:rPr>
                <a:t>file</a:t>
              </a:r>
              <a:r>
                <a:rPr lang="zh-CN" altLang="en-US" sz="1400" b="1" dirty="0">
                  <a:solidFill>
                    <a:srgbClr val="660066"/>
                  </a:solidFill>
                  <a:latin typeface="华文新魏" charset="0"/>
                  <a:ea typeface="华文新魏" charset="0"/>
                  <a:cs typeface="华文新魏" charset="0"/>
                </a:rPr>
                <a:t>的指针</a:t>
              </a:r>
              <a:r>
                <a:rPr lang="en-US" altLang="zh-CN" sz="1400" b="1" dirty="0" err="1">
                  <a:solidFill>
                    <a:srgbClr val="660066"/>
                  </a:solidFill>
                  <a:latin typeface="华文新魏" charset="0"/>
                  <a:ea typeface="华文新魏" charset="0"/>
                  <a:cs typeface="华文新魏" charset="0"/>
                </a:rPr>
                <a:t>fp</a:t>
              </a:r>
              <a:endParaRPr lang="en-US" altLang="zh-CN" sz="1400" b="1" dirty="0">
                <a:solidFill>
                  <a:srgbClr val="660066"/>
                </a:solidFill>
                <a:latin typeface="华文新魏" charset="0"/>
                <a:ea typeface="华文新魏" charset="0"/>
                <a:cs typeface="华文新魏" charset="0"/>
              </a:endParaRPr>
            </a:p>
            <a:p>
              <a:pPr algn="just" eaLnBrk="1" hangingPunct="1"/>
              <a:r>
                <a:rPr lang="en-US" altLang="zh-CN" sz="1400" b="1" dirty="0">
                  <a:solidFill>
                    <a:srgbClr val="660066"/>
                  </a:solidFill>
                  <a:latin typeface="华文新魏" charset="0"/>
                  <a:ea typeface="华文新魏" charset="0"/>
                  <a:cs typeface="华文新魏" charset="0"/>
                </a:rPr>
                <a:t>  </a:t>
              </a:r>
              <a:r>
                <a:rPr lang="en-US" altLang="zh-CN" sz="1400" b="1" dirty="0">
                  <a:solidFill>
                    <a:srgbClr val="660066"/>
                  </a:solidFill>
                  <a:ea typeface="华文新魏" charset="0"/>
                  <a:cs typeface="华文新魏" charset="0"/>
                </a:rPr>
                <a:t>…</a:t>
              </a:r>
              <a:endParaRPr lang="en-US" altLang="zh-CN" sz="1400" b="1" dirty="0">
                <a:solidFill>
                  <a:srgbClr val="660066"/>
                </a:solidFill>
                <a:latin typeface="华文新魏" charset="0"/>
                <a:ea typeface="华文新魏" charset="0"/>
                <a:cs typeface="华文新魏" charset="0"/>
              </a:endParaRPr>
            </a:p>
          </p:txBody>
        </p:sp>
      </p:grpSp>
      <p:sp>
        <p:nvSpPr>
          <p:cNvPr id="5129" name="Line 44"/>
          <p:cNvSpPr>
            <a:spLocks noChangeShapeType="1"/>
          </p:cNvSpPr>
          <p:nvPr/>
        </p:nvSpPr>
        <p:spPr bwMode="auto">
          <a:xfrm>
            <a:off x="1030858" y="1722785"/>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0" name="Line 45"/>
          <p:cNvSpPr>
            <a:spLocks noChangeShapeType="1"/>
          </p:cNvSpPr>
          <p:nvPr/>
        </p:nvSpPr>
        <p:spPr bwMode="auto">
          <a:xfrm>
            <a:off x="1030858" y="1948210"/>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1" name="Line 46"/>
          <p:cNvSpPr>
            <a:spLocks noChangeShapeType="1"/>
          </p:cNvSpPr>
          <p:nvPr/>
        </p:nvSpPr>
        <p:spPr bwMode="auto">
          <a:xfrm>
            <a:off x="1030858" y="2173635"/>
            <a:ext cx="13684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2" name="Line 48"/>
          <p:cNvSpPr>
            <a:spLocks noChangeShapeType="1"/>
          </p:cNvSpPr>
          <p:nvPr/>
        </p:nvSpPr>
        <p:spPr bwMode="auto">
          <a:xfrm>
            <a:off x="2370211" y="1772816"/>
            <a:ext cx="5970587"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3" name="AutoShape 49"/>
          <p:cNvSpPr>
            <a:spLocks noChangeArrowheads="1"/>
          </p:cNvSpPr>
          <p:nvPr/>
        </p:nvSpPr>
        <p:spPr bwMode="auto">
          <a:xfrm>
            <a:off x="3059832" y="1268760"/>
            <a:ext cx="1327150" cy="504056"/>
          </a:xfrm>
          <a:prstGeom prst="wedgeRectCallout">
            <a:avLst>
              <a:gd name="adj1" fmla="val -104707"/>
              <a:gd name="adj2" fmla="val 22554"/>
            </a:avLst>
          </a:prstGeom>
          <a:solidFill>
            <a:srgbClr val="80FF90"/>
          </a:solidFill>
          <a:ln w="9525">
            <a:solidFill>
              <a:srgbClr val="000000"/>
            </a:solidFill>
            <a:miter lim="800000"/>
            <a:headEnd/>
            <a:tailEnd/>
          </a:ln>
        </p:spPr>
        <p:txBody>
          <a:bodyPr/>
          <a:lstStyle/>
          <a:p>
            <a:r>
              <a:rPr lang="zh-CN" altLang="en-US" sz="1400" b="1" dirty="0">
                <a:solidFill>
                  <a:srgbClr val="660066"/>
                </a:solidFill>
                <a:latin typeface="华文新魏" charset="0"/>
                <a:ea typeface="华文新魏" charset="0"/>
                <a:cs typeface="华文新魏" charset="0"/>
              </a:rPr>
              <a:t>用户打开文件表</a:t>
            </a:r>
            <a:r>
              <a:rPr lang="en-US" altLang="zh-CN" sz="1400" b="1" dirty="0" err="1">
                <a:solidFill>
                  <a:srgbClr val="FF0000"/>
                </a:solidFill>
                <a:latin typeface="华文新魏" charset="0"/>
                <a:ea typeface="华文新魏" charset="0"/>
                <a:cs typeface="华文新魏" charset="0"/>
              </a:rPr>
              <a:t>files_struct</a:t>
            </a:r>
            <a:endParaRPr lang="en-US" altLang="zh-CN" sz="1400" b="1" dirty="0">
              <a:solidFill>
                <a:srgbClr val="FF0000"/>
              </a:solidFill>
              <a:latin typeface="华文新魏" charset="0"/>
              <a:ea typeface="华文新魏" charset="0"/>
              <a:cs typeface="华文新魏" charset="0"/>
            </a:endParaRPr>
          </a:p>
        </p:txBody>
      </p:sp>
      <p:sp>
        <p:nvSpPr>
          <p:cNvPr id="5134" name="Text Box 50"/>
          <p:cNvSpPr txBox="1">
            <a:spLocks noChangeArrowheads="1"/>
          </p:cNvSpPr>
          <p:nvPr/>
        </p:nvSpPr>
        <p:spPr bwMode="auto">
          <a:xfrm>
            <a:off x="35496" y="1835498"/>
            <a:ext cx="777875" cy="452437"/>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文件描述符</a:t>
            </a:r>
            <a:r>
              <a:rPr altLang="zh-CN" sz="1400" b="1" noProof="1">
                <a:solidFill>
                  <a:srgbClr val="660066"/>
                </a:solidFill>
                <a:latin typeface="华文新魏" charset="0"/>
                <a:ea typeface="华文新魏" charset="0"/>
                <a:cs typeface="华文新魏" charset="0"/>
              </a:rPr>
              <a:t>fd</a:t>
            </a:r>
            <a:endParaRPr lang="en-US" altLang="zh-CN" sz="1400" b="1" dirty="0">
              <a:solidFill>
                <a:srgbClr val="660066"/>
              </a:solidFill>
              <a:latin typeface="华文新魏" charset="0"/>
              <a:ea typeface="华文新魏" charset="0"/>
              <a:cs typeface="华文新魏" charset="0"/>
            </a:endParaRPr>
          </a:p>
        </p:txBody>
      </p:sp>
      <p:sp>
        <p:nvSpPr>
          <p:cNvPr id="5135" name="Line 51"/>
          <p:cNvSpPr>
            <a:spLocks noChangeShapeType="1"/>
          </p:cNvSpPr>
          <p:nvPr/>
        </p:nvSpPr>
        <p:spPr bwMode="auto">
          <a:xfrm>
            <a:off x="699071" y="2062510"/>
            <a:ext cx="33178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36" name="AutoShape 54"/>
          <p:cNvSpPr>
            <a:spLocks noChangeArrowheads="1"/>
          </p:cNvSpPr>
          <p:nvPr/>
        </p:nvSpPr>
        <p:spPr bwMode="auto">
          <a:xfrm>
            <a:off x="4572000" y="1268760"/>
            <a:ext cx="1273175" cy="441325"/>
          </a:xfrm>
          <a:prstGeom prst="wedgeRectCallout">
            <a:avLst>
              <a:gd name="adj1" fmla="val -43405"/>
              <a:gd name="adj2" fmla="val 104772"/>
            </a:avLst>
          </a:prstGeom>
          <a:solidFill>
            <a:srgbClr val="CBFFFE"/>
          </a:solidFill>
          <a:ln w="9525">
            <a:solidFill>
              <a:srgbClr val="000000"/>
            </a:solidFill>
            <a:miter lim="800000"/>
            <a:headEnd/>
            <a:tailEnd/>
          </a:ln>
        </p:spPr>
        <p:txBody>
          <a:bodyPr/>
          <a:lstStyle/>
          <a:p>
            <a:r>
              <a:rPr lang="zh-CN" altLang="en-US" sz="1400" b="1" dirty="0">
                <a:solidFill>
                  <a:srgbClr val="0000FF"/>
                </a:solidFill>
                <a:latin typeface="华文新魏" charset="0"/>
                <a:ea typeface="华文新魏" charset="0"/>
                <a:cs typeface="华文新魏" charset="0"/>
              </a:rPr>
              <a:t>系统打开文件表</a:t>
            </a:r>
            <a:r>
              <a:rPr lang="en-US" altLang="zh-CN" sz="1400" b="1" dirty="0" err="1">
                <a:solidFill>
                  <a:srgbClr val="FF0000"/>
                </a:solidFill>
                <a:latin typeface="华文新魏" charset="0"/>
                <a:ea typeface="华文新魏" charset="0"/>
                <a:cs typeface="华文新魏" charset="0"/>
              </a:rPr>
              <a:t>file_struct</a:t>
            </a:r>
            <a:endParaRPr lang="en-US" altLang="zh-CN" sz="1400" b="1" dirty="0">
              <a:solidFill>
                <a:srgbClr val="FF0000"/>
              </a:solidFill>
              <a:latin typeface="华文新魏" charset="0"/>
              <a:ea typeface="华文新魏" charset="0"/>
              <a:cs typeface="华文新魏" charset="0"/>
            </a:endParaRPr>
          </a:p>
        </p:txBody>
      </p:sp>
      <p:sp>
        <p:nvSpPr>
          <p:cNvPr id="5137" name="Text Box 55"/>
          <p:cNvSpPr txBox="1">
            <a:spLocks noChangeArrowheads="1"/>
          </p:cNvSpPr>
          <p:nvPr/>
        </p:nvSpPr>
        <p:spPr bwMode="auto">
          <a:xfrm>
            <a:off x="2627784" y="2780928"/>
            <a:ext cx="1388664" cy="64807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latin typeface="华文新魏" charset="0"/>
                <a:ea typeface="华文新魏" charset="0"/>
                <a:cs typeface="华文新魏" charset="0"/>
              </a:rPr>
              <a:t>一个打开</a:t>
            </a:r>
          </a:p>
          <a:p>
            <a:pPr eaLnBrk="1" hangingPunct="1"/>
            <a:r>
              <a:rPr sz="1600" b="1" noProof="1">
                <a:latin typeface="华文新魏" charset="0"/>
                <a:ea typeface="华文新魏" charset="0"/>
                <a:cs typeface="华文新魏" charset="0"/>
              </a:rPr>
              <a:t>文件的</a:t>
            </a:r>
            <a:r>
              <a:rPr altLang="zh-CN" sz="1600" b="1" noProof="1">
                <a:solidFill>
                  <a:srgbClr val="FF0000"/>
                </a:solidFill>
                <a:latin typeface="华文新魏" charset="0"/>
                <a:ea typeface="华文新魏" charset="0"/>
                <a:cs typeface="华文新魏" charset="0"/>
              </a:rPr>
              <a:t>file</a:t>
            </a:r>
            <a:endParaRPr lang="en-US" altLang="zh-CN" sz="1600" b="1" dirty="0">
              <a:solidFill>
                <a:srgbClr val="FF0000"/>
              </a:solidFill>
              <a:latin typeface="华文新魏" charset="0"/>
              <a:ea typeface="华文新魏" charset="0"/>
              <a:cs typeface="华文新魏" charset="0"/>
            </a:endParaRPr>
          </a:p>
        </p:txBody>
      </p:sp>
      <p:sp>
        <p:nvSpPr>
          <p:cNvPr id="5138" name="AutoShape 56"/>
          <p:cNvSpPr>
            <a:spLocks/>
          </p:cNvSpPr>
          <p:nvPr/>
        </p:nvSpPr>
        <p:spPr bwMode="auto">
          <a:xfrm>
            <a:off x="3870398" y="2501628"/>
            <a:ext cx="292100" cy="881062"/>
          </a:xfrm>
          <a:prstGeom prst="leftBrace">
            <a:avLst>
              <a:gd name="adj1" fmla="val 25136"/>
              <a:gd name="adj2" fmla="val 50000"/>
            </a:avLst>
          </a:prstGeom>
          <a:noFill/>
          <a:ln w="9525">
            <a:solidFill>
              <a:srgbClr val="000000"/>
            </a:solidFill>
            <a:round/>
            <a:headEnd/>
            <a:tailEnd/>
          </a:ln>
        </p:spPr>
        <p:txBody>
          <a:bodyPr/>
          <a:lstStyle/>
          <a:p>
            <a:endParaRPr lang="zh-CN" altLang="en-US" sz="1400" b="1"/>
          </a:p>
        </p:txBody>
      </p:sp>
      <p:sp>
        <p:nvSpPr>
          <p:cNvPr id="5139" name="Text Box 57"/>
          <p:cNvSpPr txBox="1">
            <a:spLocks noChangeArrowheads="1"/>
          </p:cNvSpPr>
          <p:nvPr/>
        </p:nvSpPr>
        <p:spPr bwMode="auto">
          <a:xfrm>
            <a:off x="6932686" y="3645024"/>
            <a:ext cx="874712" cy="441325"/>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活动</a:t>
            </a:r>
            <a:r>
              <a:rPr altLang="zh-CN" sz="1400" b="1" noProof="1">
                <a:solidFill>
                  <a:srgbClr val="660066"/>
                </a:solidFill>
                <a:latin typeface="华文新魏" charset="0"/>
                <a:ea typeface="华文新魏" charset="0"/>
                <a:cs typeface="华文新魏" charset="0"/>
              </a:rPr>
              <a:t>inode</a:t>
            </a:r>
            <a:endParaRPr lang="en-US" altLang="zh-CN" sz="1400" b="1" dirty="0">
              <a:solidFill>
                <a:srgbClr val="660066"/>
              </a:solidFill>
              <a:latin typeface="华文新魏" charset="0"/>
              <a:ea typeface="华文新魏" charset="0"/>
              <a:cs typeface="华文新魏" charset="0"/>
            </a:endParaRPr>
          </a:p>
        </p:txBody>
      </p:sp>
      <p:sp>
        <p:nvSpPr>
          <p:cNvPr id="5140" name="AutoShape 58"/>
          <p:cNvSpPr>
            <a:spLocks/>
          </p:cNvSpPr>
          <p:nvPr/>
        </p:nvSpPr>
        <p:spPr bwMode="auto">
          <a:xfrm flipH="1">
            <a:off x="6640586" y="3493815"/>
            <a:ext cx="292100" cy="881063"/>
          </a:xfrm>
          <a:prstGeom prst="leftBrace">
            <a:avLst>
              <a:gd name="adj1" fmla="val 25136"/>
              <a:gd name="adj2" fmla="val 50000"/>
            </a:avLst>
          </a:prstGeom>
          <a:noFill/>
          <a:ln w="9525">
            <a:solidFill>
              <a:srgbClr val="000000"/>
            </a:solidFill>
            <a:round/>
            <a:headEnd/>
            <a:tailEnd/>
          </a:ln>
        </p:spPr>
        <p:txBody>
          <a:bodyPr/>
          <a:lstStyle/>
          <a:p>
            <a:endParaRPr lang="zh-CN" altLang="en-US" sz="1400" b="1"/>
          </a:p>
        </p:txBody>
      </p:sp>
      <p:sp>
        <p:nvSpPr>
          <p:cNvPr id="5141" name="AutoShape 59"/>
          <p:cNvSpPr>
            <a:spLocks/>
          </p:cNvSpPr>
          <p:nvPr/>
        </p:nvSpPr>
        <p:spPr bwMode="auto">
          <a:xfrm flipH="1">
            <a:off x="6640586" y="2132856"/>
            <a:ext cx="292100" cy="992188"/>
          </a:xfrm>
          <a:prstGeom prst="leftBrace">
            <a:avLst>
              <a:gd name="adj1" fmla="val 28306"/>
              <a:gd name="adj2" fmla="val 50000"/>
            </a:avLst>
          </a:prstGeom>
          <a:noFill/>
          <a:ln w="9525">
            <a:solidFill>
              <a:srgbClr val="000000"/>
            </a:solidFill>
            <a:round/>
            <a:headEnd/>
            <a:tailEnd/>
          </a:ln>
        </p:spPr>
        <p:txBody>
          <a:bodyPr/>
          <a:lstStyle/>
          <a:p>
            <a:endParaRPr lang="zh-CN" altLang="en-US" sz="1400" b="1"/>
          </a:p>
        </p:txBody>
      </p:sp>
      <p:sp>
        <p:nvSpPr>
          <p:cNvPr id="5142" name="Text Box 60"/>
          <p:cNvSpPr txBox="1">
            <a:spLocks noChangeArrowheads="1"/>
          </p:cNvSpPr>
          <p:nvPr/>
        </p:nvSpPr>
        <p:spPr bwMode="auto">
          <a:xfrm>
            <a:off x="6932686" y="2413199"/>
            <a:ext cx="874712" cy="439737"/>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660066"/>
                </a:solidFill>
                <a:latin typeface="华文新魏" charset="0"/>
                <a:ea typeface="华文新魏" charset="0"/>
                <a:cs typeface="华文新魏" charset="0"/>
              </a:rPr>
              <a:t>活动</a:t>
            </a:r>
            <a:r>
              <a:rPr altLang="zh-CN" sz="1400" b="1" noProof="1">
                <a:solidFill>
                  <a:srgbClr val="660066"/>
                </a:solidFill>
                <a:latin typeface="华文新魏" charset="0"/>
                <a:ea typeface="华文新魏" charset="0"/>
                <a:cs typeface="华文新魏" charset="0"/>
              </a:rPr>
              <a:t>inode</a:t>
            </a:r>
            <a:endParaRPr lang="en-US" altLang="zh-CN" sz="1400" b="1" dirty="0">
              <a:solidFill>
                <a:srgbClr val="660066"/>
              </a:solidFill>
              <a:latin typeface="华文新魏" charset="0"/>
              <a:ea typeface="华文新魏" charset="0"/>
              <a:cs typeface="华文新魏" charset="0"/>
            </a:endParaRPr>
          </a:p>
        </p:txBody>
      </p:sp>
      <p:sp>
        <p:nvSpPr>
          <p:cNvPr id="5143" name="AutoShape 61"/>
          <p:cNvSpPr>
            <a:spLocks noChangeArrowheads="1"/>
          </p:cNvSpPr>
          <p:nvPr/>
        </p:nvSpPr>
        <p:spPr bwMode="auto">
          <a:xfrm>
            <a:off x="6660232" y="1268760"/>
            <a:ext cx="1020763" cy="441325"/>
          </a:xfrm>
          <a:prstGeom prst="wedgeRectCallout">
            <a:avLst>
              <a:gd name="adj1" fmla="val -71886"/>
              <a:gd name="adj2" fmla="val 122210"/>
            </a:avLst>
          </a:prstGeom>
          <a:solidFill>
            <a:srgbClr val="FFFFB0"/>
          </a:solidFill>
          <a:ln w="9525">
            <a:solidFill>
              <a:srgbClr val="000000"/>
            </a:solidFill>
            <a:miter lim="800000"/>
            <a:headEnd/>
            <a:tailEnd/>
          </a:ln>
        </p:spPr>
        <p:txBody>
          <a:bodyPr/>
          <a:lstStyle/>
          <a:p>
            <a:r>
              <a:rPr lang="zh-CN" altLang="en-US" sz="1400" b="1" dirty="0">
                <a:solidFill>
                  <a:srgbClr val="FF0000"/>
                </a:solidFill>
                <a:latin typeface="华文新魏" charset="0"/>
                <a:ea typeface="华文新魏" charset="0"/>
                <a:cs typeface="华文新魏" charset="0"/>
              </a:rPr>
              <a:t>内存活动</a:t>
            </a:r>
            <a:r>
              <a:rPr lang="en-US" altLang="zh-CN" sz="1400" b="1" dirty="0" err="1">
                <a:solidFill>
                  <a:srgbClr val="FF0000"/>
                </a:solidFill>
                <a:latin typeface="华文新魏" charset="0"/>
                <a:ea typeface="华文新魏" charset="0"/>
                <a:cs typeface="华文新魏" charset="0"/>
              </a:rPr>
              <a:t>inode</a:t>
            </a:r>
            <a:r>
              <a:rPr lang="zh-CN" altLang="en-US" sz="1400" b="1" dirty="0">
                <a:solidFill>
                  <a:srgbClr val="FF0000"/>
                </a:solidFill>
                <a:latin typeface="华文新魏" charset="0"/>
                <a:ea typeface="华文新魏" charset="0"/>
                <a:cs typeface="华文新魏" charset="0"/>
              </a:rPr>
              <a:t>表</a:t>
            </a:r>
          </a:p>
        </p:txBody>
      </p:sp>
      <p:sp>
        <p:nvSpPr>
          <p:cNvPr id="5144" name="Line 62"/>
          <p:cNvSpPr>
            <a:spLocks noChangeShapeType="1"/>
          </p:cNvSpPr>
          <p:nvPr/>
        </p:nvSpPr>
        <p:spPr bwMode="auto">
          <a:xfrm>
            <a:off x="2267023" y="4814615"/>
            <a:ext cx="5976938" cy="0"/>
          </a:xfrm>
          <a:prstGeom prst="line">
            <a:avLst/>
          </a:prstGeom>
          <a:noFill/>
          <a:ln w="19050">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5" name="Line 63"/>
          <p:cNvSpPr>
            <a:spLocks noChangeShapeType="1"/>
          </p:cNvSpPr>
          <p:nvPr/>
        </p:nvSpPr>
        <p:spPr bwMode="auto">
          <a:xfrm flipH="1">
            <a:off x="4745111" y="3603353"/>
            <a:ext cx="874712" cy="15430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6" name="Line 64"/>
          <p:cNvSpPr>
            <a:spLocks noChangeShapeType="1"/>
          </p:cNvSpPr>
          <p:nvPr/>
        </p:nvSpPr>
        <p:spPr bwMode="auto">
          <a:xfrm flipH="1">
            <a:off x="6640586" y="4263753"/>
            <a:ext cx="436562" cy="88265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400" b="1"/>
          </a:p>
        </p:txBody>
      </p:sp>
      <p:sp>
        <p:nvSpPr>
          <p:cNvPr id="5147" name="Line 65"/>
          <p:cNvSpPr>
            <a:spLocks noChangeShapeType="1"/>
          </p:cNvSpPr>
          <p:nvPr/>
        </p:nvSpPr>
        <p:spPr bwMode="auto">
          <a:xfrm>
            <a:off x="6640586" y="4263753"/>
            <a:ext cx="436562"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400" b="1"/>
          </a:p>
        </p:txBody>
      </p:sp>
      <p:grpSp>
        <p:nvGrpSpPr>
          <p:cNvPr id="5148" name="Group 92"/>
          <p:cNvGrpSpPr>
            <a:grpSpLocks/>
          </p:cNvGrpSpPr>
          <p:nvPr/>
        </p:nvGrpSpPr>
        <p:grpSpPr bwMode="auto">
          <a:xfrm>
            <a:off x="1476449" y="4814615"/>
            <a:ext cx="6911976" cy="1566863"/>
            <a:chOff x="522" y="3078"/>
            <a:chExt cx="4354" cy="987"/>
          </a:xfrm>
        </p:grpSpPr>
        <p:sp>
          <p:nvSpPr>
            <p:cNvPr id="5149" name="Text Box 9"/>
            <p:cNvSpPr txBox="1">
              <a:spLocks noChangeArrowheads="1"/>
            </p:cNvSpPr>
            <p:nvPr/>
          </p:nvSpPr>
          <p:spPr bwMode="auto">
            <a:xfrm>
              <a:off x="928" y="3078"/>
              <a:ext cx="505" cy="209"/>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600" b="1" noProof="1">
                  <a:solidFill>
                    <a:srgbClr val="FF0000"/>
                  </a:solidFill>
                  <a:latin typeface="华文新魏" charset="0"/>
                  <a:ea typeface="华文新魏" charset="0"/>
                  <a:cs typeface="华文新魏" charset="0"/>
                </a:rPr>
                <a:t>磁盘</a:t>
              </a:r>
              <a:endParaRPr lang="zh-CN" altLang="en-US" sz="1600" b="1" dirty="0">
                <a:solidFill>
                  <a:srgbClr val="FF0000"/>
                </a:solidFill>
                <a:latin typeface="华文新魏" charset="0"/>
                <a:ea typeface="华文新魏" charset="0"/>
                <a:cs typeface="华文新魏" charset="0"/>
              </a:endParaRPr>
            </a:p>
          </p:txBody>
        </p:sp>
        <p:sp>
          <p:nvSpPr>
            <p:cNvPr id="5150" name="Text Box 67"/>
            <p:cNvSpPr txBox="1">
              <a:spLocks noChangeArrowheads="1"/>
            </p:cNvSpPr>
            <p:nvPr/>
          </p:nvSpPr>
          <p:spPr bwMode="auto">
            <a:xfrm>
              <a:off x="522" y="3294"/>
              <a:ext cx="774" cy="201"/>
            </a:xfrm>
            <a:prstGeom prst="rect">
              <a:avLst/>
            </a:prstGeom>
            <a:solidFill>
              <a:srgbClr val="FFD4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磁盘文件卷</a:t>
              </a:r>
              <a:endParaRPr lang="zh-CN" altLang="en-US" sz="1400" b="1" dirty="0">
                <a:solidFill>
                  <a:srgbClr val="008000"/>
                </a:solidFill>
                <a:latin typeface="华文新魏" charset="0"/>
                <a:ea typeface="华文新魏" charset="0"/>
                <a:cs typeface="华文新魏" charset="0"/>
              </a:endParaRPr>
            </a:p>
          </p:txBody>
        </p:sp>
        <p:grpSp>
          <p:nvGrpSpPr>
            <p:cNvPr id="5151" name="Group 68"/>
            <p:cNvGrpSpPr>
              <a:grpSpLocks/>
            </p:cNvGrpSpPr>
            <p:nvPr/>
          </p:nvGrpSpPr>
          <p:grpSpPr bwMode="auto">
            <a:xfrm>
              <a:off x="1296" y="3287"/>
              <a:ext cx="3489" cy="208"/>
              <a:chOff x="3060" y="9240"/>
              <a:chExt cx="6480" cy="468"/>
            </a:xfrm>
          </p:grpSpPr>
          <p:sp>
            <p:nvSpPr>
              <p:cNvPr id="5159" name="Text Box 69"/>
              <p:cNvSpPr txBox="1">
                <a:spLocks noChangeArrowheads="1"/>
              </p:cNvSpPr>
              <p:nvPr/>
            </p:nvSpPr>
            <p:spPr bwMode="auto">
              <a:xfrm>
                <a:off x="3060" y="9240"/>
                <a:ext cx="540" cy="468"/>
              </a:xfrm>
              <a:prstGeom prst="rect">
                <a:avLst/>
              </a:prstGeom>
              <a:solidFill>
                <a:srgbClr val="FF918A"/>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latin typeface="华文新魏" charset="0"/>
                    <a:ea typeface="华文新魏" charset="0"/>
                    <a:cs typeface="华文新魏" charset="0"/>
                  </a:rPr>
                  <a:t>0#</a:t>
                </a:r>
                <a:endParaRPr lang="en-US" altLang="zh-CN" sz="1400" b="1" dirty="0">
                  <a:solidFill>
                    <a:srgbClr val="008000"/>
                  </a:solidFill>
                  <a:latin typeface="华文新魏" charset="0"/>
                  <a:ea typeface="华文新魏" charset="0"/>
                  <a:cs typeface="华文新魏" charset="0"/>
                </a:endParaRPr>
              </a:p>
            </p:txBody>
          </p:sp>
          <p:sp>
            <p:nvSpPr>
              <p:cNvPr id="5160" name="Text Box 70"/>
              <p:cNvSpPr txBox="1">
                <a:spLocks noChangeArrowheads="1"/>
              </p:cNvSpPr>
              <p:nvPr/>
            </p:nvSpPr>
            <p:spPr bwMode="auto">
              <a:xfrm>
                <a:off x="3600" y="9240"/>
                <a:ext cx="540" cy="468"/>
              </a:xfrm>
              <a:prstGeom prst="rect">
                <a:avLst/>
              </a:prstGeom>
              <a:solidFill>
                <a:srgbClr val="CE71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1#</a:t>
                </a:r>
                <a:endParaRPr lang="en-US" altLang="zh-CN" sz="1400" b="1" dirty="0">
                  <a:solidFill>
                    <a:srgbClr val="0000FF"/>
                  </a:solidFill>
                  <a:latin typeface="华文新魏" charset="0"/>
                  <a:ea typeface="华文新魏" charset="0"/>
                  <a:cs typeface="华文新魏" charset="0"/>
                </a:endParaRPr>
              </a:p>
            </p:txBody>
          </p:sp>
          <p:sp>
            <p:nvSpPr>
              <p:cNvPr id="5161" name="Text Box 71"/>
              <p:cNvSpPr txBox="1">
                <a:spLocks noChangeArrowheads="1"/>
              </p:cNvSpPr>
              <p:nvPr/>
            </p:nvSpPr>
            <p:spPr bwMode="auto">
              <a:xfrm>
                <a:off x="414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latin typeface="华文新魏" charset="0"/>
                    <a:ea typeface="华文新魏" charset="0"/>
                    <a:cs typeface="华文新魏" charset="0"/>
                  </a:rPr>
                  <a:t>2#</a:t>
                </a:r>
                <a:endParaRPr lang="en-US" altLang="zh-CN" sz="1400" b="1">
                  <a:solidFill>
                    <a:srgbClr val="008000"/>
                  </a:solidFill>
                  <a:latin typeface="华文新魏" charset="0"/>
                  <a:ea typeface="华文新魏" charset="0"/>
                  <a:cs typeface="华文新魏" charset="0"/>
                </a:endParaRPr>
              </a:p>
            </p:txBody>
          </p:sp>
          <p:sp>
            <p:nvSpPr>
              <p:cNvPr id="5162" name="Text Box 72"/>
              <p:cNvSpPr txBox="1">
                <a:spLocks noChangeArrowheads="1"/>
              </p:cNvSpPr>
              <p:nvPr/>
            </p:nvSpPr>
            <p:spPr bwMode="auto">
              <a:xfrm>
                <a:off x="468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63" name="Text Box 73"/>
              <p:cNvSpPr txBox="1">
                <a:spLocks noChangeArrowheads="1"/>
              </p:cNvSpPr>
              <p:nvPr/>
            </p:nvSpPr>
            <p:spPr bwMode="auto">
              <a:xfrm>
                <a:off x="522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4" name="Text Box 74"/>
              <p:cNvSpPr txBox="1">
                <a:spLocks noChangeArrowheads="1"/>
              </p:cNvSpPr>
              <p:nvPr/>
            </p:nvSpPr>
            <p:spPr bwMode="auto">
              <a:xfrm>
                <a:off x="576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65" name="Text Box 75"/>
              <p:cNvSpPr txBox="1">
                <a:spLocks noChangeArrowheads="1"/>
              </p:cNvSpPr>
              <p:nvPr/>
            </p:nvSpPr>
            <p:spPr bwMode="auto">
              <a:xfrm>
                <a:off x="6300" y="9240"/>
                <a:ext cx="540" cy="468"/>
              </a:xfrm>
              <a:prstGeom prst="rect">
                <a:avLst/>
              </a:prstGeom>
              <a:solidFill>
                <a:srgbClr val="FFCFF4"/>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6" name="Text Box 76"/>
              <p:cNvSpPr txBox="1">
                <a:spLocks noChangeArrowheads="1"/>
              </p:cNvSpPr>
              <p:nvPr/>
            </p:nvSpPr>
            <p:spPr bwMode="auto">
              <a:xfrm>
                <a:off x="684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7" name="Text Box 77"/>
              <p:cNvSpPr txBox="1">
                <a:spLocks noChangeArrowheads="1"/>
              </p:cNvSpPr>
              <p:nvPr/>
            </p:nvSpPr>
            <p:spPr bwMode="auto">
              <a:xfrm>
                <a:off x="7380" y="9240"/>
                <a:ext cx="540" cy="468"/>
              </a:xfrm>
              <a:prstGeom prst="rect">
                <a:avLst/>
              </a:prstGeom>
              <a:solidFill>
                <a:srgbClr val="80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008000"/>
                  </a:solidFill>
                  <a:latin typeface="华文新魏" charset="0"/>
                  <a:ea typeface="华文新魏" charset="0"/>
                  <a:cs typeface="华文新魏" charset="0"/>
                </a:endParaRPr>
              </a:p>
            </p:txBody>
          </p:sp>
          <p:sp>
            <p:nvSpPr>
              <p:cNvPr id="5168" name="Text Box 78"/>
              <p:cNvSpPr txBox="1">
                <a:spLocks noChangeArrowheads="1"/>
              </p:cNvSpPr>
              <p:nvPr/>
            </p:nvSpPr>
            <p:spPr bwMode="auto">
              <a:xfrm>
                <a:off x="792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ea typeface="华文新魏" charset="0"/>
                    <a:cs typeface="华文新魏" charset="0"/>
                  </a:rPr>
                  <a:t>…</a:t>
                </a:r>
                <a:endParaRPr lang="en-US" altLang="zh-CN" sz="1400" b="1">
                  <a:latin typeface="华文新魏" charset="0"/>
                  <a:ea typeface="华文新魏" charset="0"/>
                  <a:cs typeface="华文新魏" charset="0"/>
                </a:endParaRPr>
              </a:p>
            </p:txBody>
          </p:sp>
          <p:sp>
            <p:nvSpPr>
              <p:cNvPr id="5169" name="Text Box 79"/>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latin typeface="华文新魏" charset="0"/>
                  <a:ea typeface="华文新魏" charset="0"/>
                  <a:cs typeface="华文新魏" charset="0"/>
                </a:endParaRPr>
              </a:p>
            </p:txBody>
          </p:sp>
          <p:sp>
            <p:nvSpPr>
              <p:cNvPr id="5170" name="Text Box 80"/>
              <p:cNvSpPr txBox="1">
                <a:spLocks noChangeArrowheads="1"/>
              </p:cNvSpPr>
              <p:nvPr/>
            </p:nvSpPr>
            <p:spPr bwMode="auto">
              <a:xfrm>
                <a:off x="792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sp>
            <p:nvSpPr>
              <p:cNvPr id="5171" name="Text Box 81"/>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latin typeface="华文新魏" charset="0"/>
                  <a:ea typeface="华文新魏" charset="0"/>
                  <a:cs typeface="华文新魏" charset="0"/>
                </a:endParaRPr>
              </a:p>
            </p:txBody>
          </p:sp>
          <p:sp>
            <p:nvSpPr>
              <p:cNvPr id="5172" name="Text Box 82"/>
              <p:cNvSpPr txBox="1">
                <a:spLocks noChangeArrowheads="1"/>
              </p:cNvSpPr>
              <p:nvPr/>
            </p:nvSpPr>
            <p:spPr bwMode="auto">
              <a:xfrm>
                <a:off x="9000" y="9240"/>
                <a:ext cx="540" cy="468"/>
              </a:xfrm>
              <a:prstGeom prst="rect">
                <a:avLst/>
              </a:prstGeom>
              <a:solidFill>
                <a:srgbClr val="FFD4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ea typeface="华文新魏" charset="0"/>
                    <a:cs typeface="华文新魏" charset="0"/>
                  </a:rPr>
                  <a:t>…</a:t>
                </a:r>
                <a:endParaRPr lang="en-US" altLang="zh-CN" sz="1400" b="1">
                  <a:solidFill>
                    <a:srgbClr val="008000"/>
                  </a:solidFill>
                  <a:latin typeface="华文新魏" charset="0"/>
                  <a:ea typeface="华文新魏" charset="0"/>
                  <a:cs typeface="华文新魏" charset="0"/>
                </a:endParaRPr>
              </a:p>
            </p:txBody>
          </p:sp>
        </p:grpSp>
        <p:sp>
          <p:nvSpPr>
            <p:cNvPr id="5152" name="AutoShape 83"/>
            <p:cNvSpPr>
              <a:spLocks noChangeArrowheads="1"/>
            </p:cNvSpPr>
            <p:nvPr/>
          </p:nvSpPr>
          <p:spPr bwMode="auto">
            <a:xfrm>
              <a:off x="928" y="3634"/>
              <a:ext cx="460" cy="208"/>
            </a:xfrm>
            <a:prstGeom prst="wedgeRectCallout">
              <a:avLst>
                <a:gd name="adj1" fmla="val 42556"/>
                <a:gd name="adj2" fmla="val -119657"/>
              </a:avLst>
            </a:prstGeom>
            <a:solidFill>
              <a:srgbClr val="FF918A"/>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引导块</a:t>
              </a:r>
            </a:p>
          </p:txBody>
        </p:sp>
        <p:sp>
          <p:nvSpPr>
            <p:cNvPr id="5153" name="AutoShape 84"/>
            <p:cNvSpPr>
              <a:spLocks noChangeArrowheads="1"/>
            </p:cNvSpPr>
            <p:nvPr/>
          </p:nvSpPr>
          <p:spPr bwMode="auto">
            <a:xfrm>
              <a:off x="1479" y="3634"/>
              <a:ext cx="460" cy="208"/>
            </a:xfrm>
            <a:prstGeom prst="wedgeRectCallout">
              <a:avLst>
                <a:gd name="adj1" fmla="val 7556"/>
                <a:gd name="adj2" fmla="val -110042"/>
              </a:avLst>
            </a:prstGeom>
            <a:solidFill>
              <a:srgbClr val="CE71FF"/>
            </a:solidFill>
            <a:ln w="9525">
              <a:solidFill>
                <a:srgbClr val="000000"/>
              </a:solidFill>
              <a:miter lim="800000"/>
              <a:headEnd/>
              <a:tailEnd/>
            </a:ln>
          </p:spPr>
          <p:txBody>
            <a:bodyPr/>
            <a:lstStyle/>
            <a:p>
              <a:r>
                <a:rPr lang="zh-CN" altLang="en-US" sz="1400" b="1" dirty="0">
                  <a:solidFill>
                    <a:srgbClr val="0000FF"/>
                  </a:solidFill>
                  <a:latin typeface="华文新魏" charset="0"/>
                  <a:ea typeface="华文新魏" charset="0"/>
                  <a:cs typeface="华文新魏" charset="0"/>
                </a:rPr>
                <a:t>超级块</a:t>
              </a:r>
            </a:p>
          </p:txBody>
        </p:sp>
        <p:sp>
          <p:nvSpPr>
            <p:cNvPr id="5154" name="AutoShape 85"/>
            <p:cNvSpPr>
              <a:spLocks/>
            </p:cNvSpPr>
            <p:nvPr/>
          </p:nvSpPr>
          <p:spPr bwMode="auto">
            <a:xfrm rot="5400000" flipH="1">
              <a:off x="2548" y="2886"/>
              <a:ext cx="160" cy="1377"/>
            </a:xfrm>
            <a:prstGeom prst="leftBrace">
              <a:avLst>
                <a:gd name="adj1" fmla="val 71719"/>
                <a:gd name="adj2" fmla="val 50000"/>
              </a:avLst>
            </a:prstGeom>
            <a:noFill/>
            <a:ln w="9525">
              <a:solidFill>
                <a:srgbClr val="000000"/>
              </a:solidFill>
              <a:round/>
              <a:headEnd/>
              <a:tailEnd/>
            </a:ln>
          </p:spPr>
          <p:txBody>
            <a:bodyPr/>
            <a:lstStyle/>
            <a:p>
              <a:endParaRPr lang="zh-CN" altLang="en-US" sz="1400" b="1"/>
            </a:p>
          </p:txBody>
        </p:sp>
        <p:sp>
          <p:nvSpPr>
            <p:cNvPr id="5155" name="AutoShape 86"/>
            <p:cNvSpPr>
              <a:spLocks/>
            </p:cNvSpPr>
            <p:nvPr/>
          </p:nvSpPr>
          <p:spPr bwMode="auto">
            <a:xfrm rot="5400000" flipH="1">
              <a:off x="4017" y="2886"/>
              <a:ext cx="160" cy="1377"/>
            </a:xfrm>
            <a:prstGeom prst="leftBrace">
              <a:avLst>
                <a:gd name="adj1" fmla="val 71719"/>
                <a:gd name="adj2" fmla="val 50000"/>
              </a:avLst>
            </a:prstGeom>
            <a:noFill/>
            <a:ln w="9525">
              <a:solidFill>
                <a:srgbClr val="000000"/>
              </a:solidFill>
              <a:round/>
              <a:headEnd/>
              <a:tailEnd/>
            </a:ln>
          </p:spPr>
          <p:txBody>
            <a:bodyPr/>
            <a:lstStyle/>
            <a:p>
              <a:endParaRPr lang="zh-CN" altLang="en-US" sz="1400" b="1"/>
            </a:p>
          </p:txBody>
        </p:sp>
        <p:sp>
          <p:nvSpPr>
            <p:cNvPr id="5156" name="AutoShape 87"/>
            <p:cNvSpPr>
              <a:spLocks noChangeArrowheads="1"/>
            </p:cNvSpPr>
            <p:nvPr/>
          </p:nvSpPr>
          <p:spPr bwMode="auto">
            <a:xfrm>
              <a:off x="2381" y="3793"/>
              <a:ext cx="735" cy="208"/>
            </a:xfrm>
            <a:prstGeom prst="wedgeRectCallout">
              <a:avLst>
                <a:gd name="adj1" fmla="val -14028"/>
                <a:gd name="adj2" fmla="val -110042"/>
              </a:avLst>
            </a:prstGeom>
            <a:solidFill>
              <a:srgbClr val="FFCFF4"/>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a:t>
              </a:r>
              <a:r>
                <a:rPr lang="en-US" altLang="zh-CN" sz="1400" b="1" dirty="0">
                  <a:latin typeface="华文新魏" charset="0"/>
                  <a:ea typeface="华文新魏" charset="0"/>
                  <a:cs typeface="华文新魏" charset="0"/>
                </a:rPr>
                <a:t>inode</a:t>
              </a:r>
              <a:r>
                <a:rPr lang="zh-CN" altLang="en-US" sz="1400" b="1" dirty="0">
                  <a:latin typeface="华文新魏" charset="0"/>
                  <a:ea typeface="华文新魏" charset="0"/>
                  <a:cs typeface="华文新魏" charset="0"/>
                </a:rPr>
                <a:t>区</a:t>
              </a:r>
            </a:p>
          </p:txBody>
        </p:sp>
        <p:sp>
          <p:nvSpPr>
            <p:cNvPr id="5157" name="AutoShape 88"/>
            <p:cNvSpPr>
              <a:spLocks noChangeArrowheads="1"/>
            </p:cNvSpPr>
            <p:nvPr/>
          </p:nvSpPr>
          <p:spPr bwMode="auto">
            <a:xfrm>
              <a:off x="3959" y="3748"/>
              <a:ext cx="917" cy="317"/>
            </a:xfrm>
            <a:prstGeom prst="wedgeRectCallout">
              <a:avLst>
                <a:gd name="adj1" fmla="val -17069"/>
                <a:gd name="adj2" fmla="val -95032"/>
              </a:avLst>
            </a:prstGeom>
            <a:solidFill>
              <a:srgbClr val="FFD400"/>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磁盘信息区：</a:t>
              </a:r>
            </a:p>
            <a:p>
              <a:r>
                <a:rPr lang="zh-CN" altLang="en-US" sz="1400" b="1" dirty="0">
                  <a:latin typeface="华文新魏" charset="0"/>
                  <a:ea typeface="华文新魏" charset="0"/>
                  <a:cs typeface="华文新魏" charset="0"/>
                </a:rPr>
                <a:t>目录块和数据块</a:t>
              </a:r>
            </a:p>
          </p:txBody>
        </p:sp>
        <p:sp>
          <p:nvSpPr>
            <p:cNvPr id="5158" name="AutoShape 89"/>
            <p:cNvSpPr>
              <a:spLocks noChangeArrowheads="1"/>
            </p:cNvSpPr>
            <p:nvPr/>
          </p:nvSpPr>
          <p:spPr bwMode="auto">
            <a:xfrm>
              <a:off x="3198" y="3720"/>
              <a:ext cx="668" cy="209"/>
            </a:xfrm>
            <a:prstGeom prst="wedgeRectCallout">
              <a:avLst>
                <a:gd name="adj1" fmla="val 43796"/>
                <a:gd name="adj2" fmla="val -154917"/>
              </a:avLst>
            </a:prstGeom>
            <a:solidFill>
              <a:srgbClr val="80FF00"/>
            </a:solidFill>
            <a:ln w="9525">
              <a:solidFill>
                <a:srgbClr val="000000"/>
              </a:solidFill>
              <a:miter lim="800000"/>
              <a:headEnd/>
              <a:tailEnd/>
            </a:ln>
          </p:spPr>
          <p:txBody>
            <a:bodyPr/>
            <a:lstStyle/>
            <a:p>
              <a:r>
                <a:rPr lang="zh-CN" altLang="en-US" sz="1400" b="1" dirty="0">
                  <a:latin typeface="华文新魏" charset="0"/>
                  <a:ea typeface="华文新魏" charset="0"/>
                  <a:cs typeface="华文新魏" charset="0"/>
                </a:rPr>
                <a:t>磁盘文件</a:t>
              </a:r>
            </a:p>
          </p:txBody>
        </p:sp>
      </p:gr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文件系统内部结构</a:t>
            </a:r>
            <a:endParaRPr kumimoji="1" lang="zh-CN" altLang="en-US" dirty="0"/>
          </a:p>
        </p:txBody>
      </p:sp>
      <p:sp>
        <p:nvSpPr>
          <p:cNvPr id="8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63</a:t>
            </a:fld>
            <a:endParaRPr lang="en-US" altLang="zh-CN" dirty="0"/>
          </a:p>
        </p:txBody>
      </p:sp>
    </p:spTree>
    <p:extLst>
      <p:ext uri="{BB962C8B-B14F-4D97-AF65-F5344CB8AC3E}">
        <p14:creationId xmlns:p14="http://schemas.microsoft.com/office/powerpoint/2010/main" val="20349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68"/>
          <p:cNvGrpSpPr>
            <a:grpSpLocks/>
          </p:cNvGrpSpPr>
          <p:nvPr/>
        </p:nvGrpSpPr>
        <p:grpSpPr bwMode="auto">
          <a:xfrm>
            <a:off x="141033" y="1091224"/>
            <a:ext cx="9002968" cy="5473700"/>
            <a:chOff x="158" y="799"/>
            <a:chExt cx="5353" cy="3448"/>
          </a:xfrm>
        </p:grpSpPr>
        <p:sp>
          <p:nvSpPr>
            <p:cNvPr id="6148" name="AutoShape 7"/>
            <p:cNvSpPr>
              <a:spLocks noChangeAspect="1" noChangeArrowheads="1"/>
            </p:cNvSpPr>
            <p:nvPr/>
          </p:nvSpPr>
          <p:spPr bwMode="auto">
            <a:xfrm>
              <a:off x="158" y="799"/>
              <a:ext cx="5353" cy="3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endParaRPr lang="zh-CN" altLang="en-US" sz="1400" b="1"/>
            </a:p>
          </p:txBody>
        </p:sp>
        <p:sp>
          <p:nvSpPr>
            <p:cNvPr id="6149" name="Text Box 9"/>
            <p:cNvSpPr txBox="1">
              <a:spLocks noChangeArrowheads="1"/>
            </p:cNvSpPr>
            <p:nvPr/>
          </p:nvSpPr>
          <p:spPr bwMode="auto">
            <a:xfrm>
              <a:off x="352" y="2812"/>
              <a:ext cx="396" cy="663"/>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800" b="1" noProof="1">
                  <a:solidFill>
                    <a:srgbClr val="FF0000"/>
                  </a:solidFill>
                  <a:latin typeface="华文新魏" charset="0"/>
                  <a:ea typeface="华文新魏" charset="0"/>
                  <a:cs typeface="华文新魏" charset="0"/>
                </a:rPr>
                <a:t>磁盘文件卷</a:t>
              </a:r>
              <a:endParaRPr lang="zh-CN" altLang="en-US" sz="1800" b="1">
                <a:solidFill>
                  <a:srgbClr val="FF0000"/>
                </a:solidFill>
                <a:latin typeface="华文新魏" charset="0"/>
                <a:ea typeface="华文新魏" charset="0"/>
                <a:cs typeface="华文新魏" charset="0"/>
              </a:endParaRPr>
            </a:p>
          </p:txBody>
        </p:sp>
        <p:sp>
          <p:nvSpPr>
            <p:cNvPr id="6150" name="Line 10"/>
            <p:cNvSpPr>
              <a:spLocks noChangeShapeType="1"/>
            </p:cNvSpPr>
            <p:nvPr/>
          </p:nvSpPr>
          <p:spPr bwMode="auto">
            <a:xfrm flipH="1" flipV="1">
              <a:off x="3981" y="1877"/>
              <a:ext cx="96" cy="1077"/>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1" name="Line 11"/>
            <p:cNvSpPr>
              <a:spLocks noChangeShapeType="1"/>
            </p:cNvSpPr>
            <p:nvPr/>
          </p:nvSpPr>
          <p:spPr bwMode="auto">
            <a:xfrm flipH="1" flipV="1">
              <a:off x="4746" y="1446"/>
              <a:ext cx="478" cy="1508"/>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grpSp>
          <p:nvGrpSpPr>
            <p:cNvPr id="6152" name="Group 12"/>
            <p:cNvGrpSpPr>
              <a:grpSpLocks/>
            </p:cNvGrpSpPr>
            <p:nvPr/>
          </p:nvGrpSpPr>
          <p:grpSpPr bwMode="auto">
            <a:xfrm>
              <a:off x="4077" y="907"/>
              <a:ext cx="844" cy="539"/>
              <a:chOff x="6840" y="1440"/>
              <a:chExt cx="1440" cy="780"/>
            </a:xfrm>
          </p:grpSpPr>
          <p:sp>
            <p:nvSpPr>
              <p:cNvPr id="6202" name="Text Box 13"/>
              <p:cNvSpPr txBox="1">
                <a:spLocks noChangeArrowheads="1"/>
              </p:cNvSpPr>
              <p:nvPr/>
            </p:nvSpPr>
            <p:spPr bwMode="auto">
              <a:xfrm>
                <a:off x="6840" y="1440"/>
                <a:ext cx="1440" cy="780"/>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400" b="1" noProof="1">
                    <a:solidFill>
                      <a:srgbClr val="0000FF"/>
                    </a:solidFill>
                    <a:latin typeface="华文新魏" charset="0"/>
                    <a:ea typeface="华文新魏" charset="0"/>
                    <a:cs typeface="华文新魏" charset="0"/>
                  </a:rPr>
                  <a:t>  </a:t>
                </a:r>
                <a:r>
                  <a:rPr altLang="zh-CN" sz="1400" b="1" noProof="1">
                    <a:solidFill>
                      <a:srgbClr val="0000FF"/>
                    </a:solidFill>
                    <a:latin typeface="华文新魏" charset="0"/>
                    <a:ea typeface="华文新魏" charset="0"/>
                    <a:cs typeface="华文新魏" charset="0"/>
                  </a:rPr>
                  <a:t>inode    </a:t>
                </a:r>
                <a:r>
                  <a:rPr sz="1400" b="1" noProof="1">
                    <a:solidFill>
                      <a:srgbClr val="0000FF"/>
                    </a:solidFill>
                    <a:latin typeface="华文新魏" charset="0"/>
                    <a:ea typeface="华文新魏" charset="0"/>
                    <a:cs typeface="华文新魏" charset="0"/>
                  </a:rPr>
                  <a:t>文件名</a:t>
                </a:r>
                <a:endParaRPr lang="zh-CN" altLang="en-US" sz="1400" b="1" dirty="0">
                  <a:solidFill>
                    <a:srgbClr val="0000FF"/>
                  </a:solidFill>
                  <a:latin typeface="华文新魏" charset="0"/>
                  <a:ea typeface="华文新魏" charset="0"/>
                  <a:cs typeface="华文新魏" charset="0"/>
                </a:endParaRPr>
              </a:p>
            </p:txBody>
          </p:sp>
          <p:sp>
            <p:nvSpPr>
              <p:cNvPr id="6203" name="Line 14"/>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204" name="Line 15"/>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205" name="Text Box 16"/>
              <p:cNvSpPr txBox="1">
                <a:spLocks noChangeArrowheads="1"/>
              </p:cNvSpPr>
              <p:nvPr/>
            </p:nvSpPr>
            <p:spPr bwMode="auto">
              <a:xfrm>
                <a:off x="6840" y="1596"/>
                <a:ext cx="804"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inode 号 </a:t>
                </a:r>
                <a:endParaRPr lang="en-US" altLang="zh-CN" sz="1400" b="1" dirty="0">
                  <a:solidFill>
                    <a:srgbClr val="0000FF"/>
                  </a:solidFill>
                  <a:latin typeface="华文新魏" charset="0"/>
                  <a:ea typeface="华文新魏" charset="0"/>
                  <a:cs typeface="华文新魏" charset="0"/>
                </a:endParaRPr>
              </a:p>
            </p:txBody>
          </p:sp>
        </p:grpSp>
        <p:grpSp>
          <p:nvGrpSpPr>
            <p:cNvPr id="6153" name="Group 17"/>
            <p:cNvGrpSpPr>
              <a:grpSpLocks/>
            </p:cNvGrpSpPr>
            <p:nvPr/>
          </p:nvGrpSpPr>
          <p:grpSpPr bwMode="auto">
            <a:xfrm>
              <a:off x="3198" y="1338"/>
              <a:ext cx="842" cy="539"/>
              <a:chOff x="6840" y="1440"/>
              <a:chExt cx="1440" cy="780"/>
            </a:xfrm>
          </p:grpSpPr>
          <p:sp>
            <p:nvSpPr>
              <p:cNvPr id="6198" name="Text Box 18"/>
              <p:cNvSpPr txBox="1">
                <a:spLocks noChangeArrowheads="1"/>
              </p:cNvSpPr>
              <p:nvPr/>
            </p:nvSpPr>
            <p:spPr bwMode="auto">
              <a:xfrm>
                <a:off x="6840" y="1440"/>
                <a:ext cx="1440" cy="780"/>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inode   </a:t>
                </a:r>
                <a:r>
                  <a:rPr sz="1400" b="1" noProof="1">
                    <a:solidFill>
                      <a:srgbClr val="0000FF"/>
                    </a:solidFill>
                    <a:latin typeface="华文新魏" charset="0"/>
                    <a:ea typeface="华文新魏" charset="0"/>
                    <a:cs typeface="华文新魏" charset="0"/>
                  </a:rPr>
                  <a:t>文</a:t>
                </a:r>
                <a:r>
                  <a:rPr lang="zh-CN" altLang="en-US" sz="1400" b="1" dirty="0">
                    <a:solidFill>
                      <a:srgbClr val="0000FF"/>
                    </a:solidFill>
                    <a:latin typeface="华文新魏" charset="0"/>
                    <a:ea typeface="华文新魏" charset="0"/>
                    <a:cs typeface="华文新魏" charset="0"/>
                  </a:rPr>
                  <a:t>件</a:t>
                </a:r>
                <a:r>
                  <a:rPr sz="1400" b="1" noProof="1">
                    <a:solidFill>
                      <a:srgbClr val="0000FF"/>
                    </a:solidFill>
                    <a:latin typeface="华文新魏" charset="0"/>
                    <a:ea typeface="华文新魏" charset="0"/>
                    <a:cs typeface="华文新魏" charset="0"/>
                  </a:rPr>
                  <a:t>名</a:t>
                </a:r>
                <a:endParaRPr lang="zh-CN" altLang="en-US" sz="1400" b="1" dirty="0">
                  <a:solidFill>
                    <a:srgbClr val="0000FF"/>
                  </a:solidFill>
                  <a:latin typeface="华文新魏" charset="0"/>
                  <a:ea typeface="华文新魏" charset="0"/>
                  <a:cs typeface="华文新魏" charset="0"/>
                </a:endParaRPr>
              </a:p>
            </p:txBody>
          </p:sp>
          <p:sp>
            <p:nvSpPr>
              <p:cNvPr id="6199" name="Line 19"/>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200" name="Line 20"/>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201" name="Text Box 21"/>
              <p:cNvSpPr txBox="1">
                <a:spLocks noChangeArrowheads="1"/>
              </p:cNvSpPr>
              <p:nvPr/>
            </p:nvSpPr>
            <p:spPr bwMode="auto">
              <a:xfrm>
                <a:off x="6840" y="1596"/>
                <a:ext cx="720" cy="46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Inode号  </a:t>
                </a:r>
                <a:endParaRPr lang="en-US" altLang="zh-CN" sz="1400" b="1" dirty="0">
                  <a:solidFill>
                    <a:srgbClr val="0000FF"/>
                  </a:solidFill>
                  <a:latin typeface="华文新魏" charset="0"/>
                  <a:ea typeface="华文新魏" charset="0"/>
                  <a:cs typeface="华文新魏" charset="0"/>
                </a:endParaRPr>
              </a:p>
            </p:txBody>
          </p:sp>
        </p:grpSp>
        <p:sp>
          <p:nvSpPr>
            <p:cNvPr id="6154" name="Line 22"/>
            <p:cNvSpPr>
              <a:spLocks noChangeShapeType="1"/>
            </p:cNvSpPr>
            <p:nvPr/>
          </p:nvSpPr>
          <p:spPr bwMode="auto">
            <a:xfrm>
              <a:off x="2643" y="2200"/>
              <a:ext cx="1" cy="2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5" name="Line 23"/>
            <p:cNvSpPr>
              <a:spLocks noChangeShapeType="1"/>
            </p:cNvSpPr>
            <p:nvPr/>
          </p:nvSpPr>
          <p:spPr bwMode="auto">
            <a:xfrm>
              <a:off x="2643" y="2416"/>
              <a:ext cx="210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6" name="Line 24"/>
            <p:cNvSpPr>
              <a:spLocks noChangeShapeType="1"/>
            </p:cNvSpPr>
            <p:nvPr/>
          </p:nvSpPr>
          <p:spPr bwMode="auto">
            <a:xfrm>
              <a:off x="4746" y="2416"/>
              <a:ext cx="1" cy="53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7" name="Line 25"/>
            <p:cNvSpPr>
              <a:spLocks noChangeShapeType="1"/>
            </p:cNvSpPr>
            <p:nvPr/>
          </p:nvSpPr>
          <p:spPr bwMode="auto">
            <a:xfrm>
              <a:off x="2547" y="2630"/>
              <a:ext cx="1817"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8" name="Line 26"/>
            <p:cNvSpPr>
              <a:spLocks noChangeShapeType="1"/>
            </p:cNvSpPr>
            <p:nvPr/>
          </p:nvSpPr>
          <p:spPr bwMode="auto">
            <a:xfrm>
              <a:off x="4364" y="2631"/>
              <a:ext cx="0" cy="3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59" name="Line 27"/>
            <p:cNvSpPr>
              <a:spLocks noChangeShapeType="1"/>
            </p:cNvSpPr>
            <p:nvPr/>
          </p:nvSpPr>
          <p:spPr bwMode="auto">
            <a:xfrm>
              <a:off x="2643" y="2954"/>
              <a:ext cx="1243"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0" name="Line 28"/>
            <p:cNvSpPr>
              <a:spLocks noChangeShapeType="1"/>
            </p:cNvSpPr>
            <p:nvPr/>
          </p:nvSpPr>
          <p:spPr bwMode="auto">
            <a:xfrm>
              <a:off x="3599" y="2739"/>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1" name="Line 29"/>
            <p:cNvSpPr>
              <a:spLocks noChangeShapeType="1"/>
            </p:cNvSpPr>
            <p:nvPr/>
          </p:nvSpPr>
          <p:spPr bwMode="auto">
            <a:xfrm>
              <a:off x="1974" y="2954"/>
              <a:ext cx="1243"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2" name="Line 30"/>
            <p:cNvSpPr>
              <a:spLocks noChangeShapeType="1"/>
            </p:cNvSpPr>
            <p:nvPr/>
          </p:nvSpPr>
          <p:spPr bwMode="auto">
            <a:xfrm>
              <a:off x="2547" y="2200"/>
              <a:ext cx="1" cy="43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3" name="Line 31"/>
            <p:cNvSpPr>
              <a:spLocks noChangeShapeType="1"/>
            </p:cNvSpPr>
            <p:nvPr/>
          </p:nvSpPr>
          <p:spPr bwMode="auto">
            <a:xfrm>
              <a:off x="2452" y="2739"/>
              <a:ext cx="1147"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4" name="Line 32"/>
            <p:cNvSpPr>
              <a:spLocks noChangeShapeType="1"/>
            </p:cNvSpPr>
            <p:nvPr/>
          </p:nvSpPr>
          <p:spPr bwMode="auto">
            <a:xfrm>
              <a:off x="2451" y="2200"/>
              <a:ext cx="1" cy="53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5" name="Freeform 33"/>
            <p:cNvSpPr>
              <a:spLocks/>
            </p:cNvSpPr>
            <p:nvPr/>
          </p:nvSpPr>
          <p:spPr bwMode="auto">
            <a:xfrm>
              <a:off x="2643" y="1607"/>
              <a:ext cx="574" cy="270"/>
            </a:xfrm>
            <a:custGeom>
              <a:avLst/>
              <a:gdLst>
                <a:gd name="T0" fmla="*/ 86 w 1080"/>
                <a:gd name="T1" fmla="*/ 0 h 312"/>
                <a:gd name="T2" fmla="*/ 0 w 1080"/>
                <a:gd name="T3" fmla="*/ 175 h 312"/>
                <a:gd name="T4" fmla="*/ 0 60000 65536"/>
                <a:gd name="T5" fmla="*/ 0 60000 65536"/>
                <a:gd name="T6" fmla="*/ 0 w 1080"/>
                <a:gd name="T7" fmla="*/ 0 h 312"/>
                <a:gd name="T8" fmla="*/ 1080 w 1080"/>
                <a:gd name="T9" fmla="*/ 312 h 312"/>
              </a:gdLst>
              <a:ahLst/>
              <a:cxnLst>
                <a:cxn ang="T4">
                  <a:pos x="T0" y="T1"/>
                </a:cxn>
                <a:cxn ang="T5">
                  <a:pos x="T2" y="T3"/>
                </a:cxn>
              </a:cxnLst>
              <a:rect l="T6" t="T7" r="T8" b="T9"/>
              <a:pathLst>
                <a:path w="1080" h="312">
                  <a:moveTo>
                    <a:pt x="1080" y="0"/>
                  </a:moveTo>
                  <a:cubicBezTo>
                    <a:pt x="630" y="130"/>
                    <a:pt x="180" y="260"/>
                    <a:pt x="0" y="312"/>
                  </a:cubicBezTo>
                </a:path>
              </a:pathLst>
            </a:custGeom>
            <a:solidFill>
              <a:schemeClr val="accent1"/>
            </a:solidFill>
            <a:ln w="38100" cmpd="sng">
              <a:solidFill>
                <a:srgbClr val="FF0000"/>
              </a:solidFill>
              <a:round/>
              <a:headEnd type="none" w="med" len="med"/>
              <a:tailEnd type="triangle" w="med" len="med"/>
            </a:ln>
          </p:spPr>
          <p:txBody>
            <a:bodyPr anchor="ctr" anchorCtr="1"/>
            <a:lstStyle/>
            <a:p>
              <a:endParaRPr lang="zh-CN" altLang="en-US" sz="1400" b="1"/>
            </a:p>
          </p:txBody>
        </p:sp>
        <p:sp>
          <p:nvSpPr>
            <p:cNvPr id="6166" name="Line 34"/>
            <p:cNvSpPr>
              <a:spLocks noChangeShapeType="1"/>
            </p:cNvSpPr>
            <p:nvPr/>
          </p:nvSpPr>
          <p:spPr bwMode="auto">
            <a:xfrm flipH="1">
              <a:off x="2834" y="1123"/>
              <a:ext cx="1243" cy="0"/>
            </a:xfrm>
            <a:prstGeom prst="line">
              <a:avLst/>
            </a:prstGeom>
            <a:noFill/>
            <a:ln w="38100" cmpd="sng">
              <a:solidFill>
                <a:srgbClr val="FF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7" name="Line 35"/>
            <p:cNvSpPr>
              <a:spLocks noChangeShapeType="1"/>
            </p:cNvSpPr>
            <p:nvPr/>
          </p:nvSpPr>
          <p:spPr bwMode="auto">
            <a:xfrm flipH="1">
              <a:off x="2452" y="1123"/>
              <a:ext cx="382" cy="754"/>
            </a:xfrm>
            <a:prstGeom prst="line">
              <a:avLst/>
            </a:prstGeom>
            <a:noFill/>
            <a:ln w="38100" cmpd="sng">
              <a:solidFill>
                <a:srgbClr val="FF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8" name="Line 36"/>
            <p:cNvSpPr>
              <a:spLocks noChangeShapeType="1"/>
            </p:cNvSpPr>
            <p:nvPr/>
          </p:nvSpPr>
          <p:spPr bwMode="auto">
            <a:xfrm>
              <a:off x="1111" y="2205"/>
              <a:ext cx="576" cy="857"/>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69" name="Line 37"/>
            <p:cNvSpPr>
              <a:spLocks noChangeShapeType="1"/>
            </p:cNvSpPr>
            <p:nvPr/>
          </p:nvSpPr>
          <p:spPr bwMode="auto">
            <a:xfrm flipH="1">
              <a:off x="3025" y="2200"/>
              <a:ext cx="96" cy="754"/>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nchor="ctr" anchorCtr="1"/>
            <a:lstStyle/>
            <a:p>
              <a:endParaRPr lang="zh-CN" altLang="en-US" sz="1400" b="1"/>
            </a:p>
          </p:txBody>
        </p:sp>
        <p:sp>
          <p:nvSpPr>
            <p:cNvPr id="6170" name="AutoShape 38"/>
            <p:cNvSpPr>
              <a:spLocks noChangeArrowheads="1"/>
            </p:cNvSpPr>
            <p:nvPr/>
          </p:nvSpPr>
          <p:spPr bwMode="auto">
            <a:xfrm>
              <a:off x="3217" y="3751"/>
              <a:ext cx="573" cy="388"/>
            </a:xfrm>
            <a:prstGeom prst="wedgeRectCallout">
              <a:avLst>
                <a:gd name="adj1" fmla="val -61389"/>
                <a:gd name="adj2" fmla="val -158542"/>
              </a:avLst>
            </a:prstGeom>
            <a:solidFill>
              <a:srgbClr val="FFD400"/>
            </a:solidFill>
            <a:ln w="9525">
              <a:solidFill>
                <a:srgbClr val="000000"/>
              </a:solidFill>
              <a:miter lim="800000"/>
              <a:headEnd/>
              <a:tailEnd/>
            </a:ln>
          </p:spPr>
          <p:txBody>
            <a:bodyPr anchor="ctr" anchorCtr="1"/>
            <a:lstStyle/>
            <a:p>
              <a:r>
                <a:rPr lang="zh-CN" altLang="en-US" sz="1400" b="1">
                  <a:solidFill>
                    <a:srgbClr val="008000"/>
                  </a:solidFill>
                  <a:latin typeface="华文新魏" charset="0"/>
                  <a:ea typeface="华文新魏" charset="0"/>
                  <a:cs typeface="华文新魏" charset="0"/>
                </a:rPr>
                <a:t>磁盘</a:t>
              </a:r>
            </a:p>
            <a:p>
              <a:r>
                <a:rPr lang="zh-CN" altLang="en-US" sz="1400" b="1">
                  <a:solidFill>
                    <a:srgbClr val="008000"/>
                  </a:solidFill>
                  <a:latin typeface="华文新魏" charset="0"/>
                  <a:ea typeface="华文新魏" charset="0"/>
                  <a:cs typeface="华文新魏" charset="0"/>
                </a:rPr>
                <a:t>文件</a:t>
              </a:r>
            </a:p>
          </p:txBody>
        </p:sp>
        <p:grpSp>
          <p:nvGrpSpPr>
            <p:cNvPr id="6171" name="Group 39"/>
            <p:cNvGrpSpPr>
              <a:grpSpLocks/>
            </p:cNvGrpSpPr>
            <p:nvPr/>
          </p:nvGrpSpPr>
          <p:grpSpPr bwMode="auto">
            <a:xfrm>
              <a:off x="802" y="2954"/>
              <a:ext cx="2261" cy="388"/>
              <a:chOff x="2700" y="3468"/>
              <a:chExt cx="3420" cy="468"/>
            </a:xfrm>
          </p:grpSpPr>
          <p:sp>
            <p:nvSpPr>
              <p:cNvPr id="6192" name="Text Box 40"/>
              <p:cNvSpPr txBox="1">
                <a:spLocks noChangeArrowheads="1"/>
              </p:cNvSpPr>
              <p:nvPr/>
            </p:nvSpPr>
            <p:spPr bwMode="auto">
              <a:xfrm>
                <a:off x="2700" y="3468"/>
                <a:ext cx="570" cy="468"/>
              </a:xfrm>
              <a:prstGeom prst="rect">
                <a:avLst/>
              </a:prstGeom>
              <a:solidFill>
                <a:srgbClr val="FFFF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8000"/>
                    </a:solidFill>
                    <a:latin typeface="华文新魏" charset="0"/>
                    <a:ea typeface="华文新魏" charset="0"/>
                    <a:cs typeface="华文新魏" charset="0"/>
                  </a:rPr>
                  <a:t>0#</a:t>
                </a:r>
                <a:endParaRPr lang="en-US" altLang="zh-CN" sz="1400" b="1" dirty="0">
                  <a:solidFill>
                    <a:srgbClr val="008000"/>
                  </a:solidFill>
                  <a:latin typeface="华文新魏" charset="0"/>
                  <a:ea typeface="华文新魏" charset="0"/>
                  <a:cs typeface="华文新魏" charset="0"/>
                </a:endParaRPr>
              </a:p>
            </p:txBody>
          </p:sp>
          <p:sp>
            <p:nvSpPr>
              <p:cNvPr id="6193" name="Text Box 41"/>
              <p:cNvSpPr txBox="1">
                <a:spLocks noChangeArrowheads="1"/>
              </p:cNvSpPr>
              <p:nvPr/>
            </p:nvSpPr>
            <p:spPr bwMode="auto">
              <a:xfrm>
                <a:off x="3270" y="3468"/>
                <a:ext cx="570" cy="468"/>
              </a:xfrm>
              <a:prstGeom prst="rect">
                <a:avLst/>
              </a:prstGeom>
              <a:solidFill>
                <a:srgbClr val="FF918A"/>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0000FF"/>
                    </a:solidFill>
                    <a:latin typeface="华文新魏" charset="0"/>
                    <a:ea typeface="华文新魏" charset="0"/>
                    <a:cs typeface="华文新魏" charset="0"/>
                  </a:rPr>
                  <a:t>1#</a:t>
                </a:r>
                <a:endParaRPr lang="en-US" altLang="zh-CN" sz="1400" b="1">
                  <a:solidFill>
                    <a:srgbClr val="0000FF"/>
                  </a:solidFill>
                  <a:latin typeface="华文新魏" charset="0"/>
                  <a:ea typeface="华文新魏" charset="0"/>
                  <a:cs typeface="华文新魏" charset="0"/>
                </a:endParaRPr>
              </a:p>
            </p:txBody>
          </p:sp>
          <p:sp>
            <p:nvSpPr>
              <p:cNvPr id="6194" name="Text Box 42"/>
              <p:cNvSpPr txBox="1">
                <a:spLocks noChangeArrowheads="1"/>
              </p:cNvSpPr>
              <p:nvPr/>
            </p:nvSpPr>
            <p:spPr bwMode="auto">
              <a:xfrm>
                <a:off x="3840" y="3468"/>
                <a:ext cx="57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FF0000"/>
                    </a:solidFill>
                    <a:latin typeface="华文新魏" charset="0"/>
                    <a:ea typeface="华文新魏" charset="0"/>
                    <a:cs typeface="华文新魏" charset="0"/>
                  </a:rPr>
                  <a:t>2#</a:t>
                </a:r>
                <a:endParaRPr lang="en-US" altLang="zh-CN" sz="1400" b="1" dirty="0">
                  <a:solidFill>
                    <a:srgbClr val="FF0000"/>
                  </a:solidFill>
                  <a:latin typeface="华文新魏" charset="0"/>
                  <a:ea typeface="华文新魏" charset="0"/>
                  <a:cs typeface="华文新魏" charset="0"/>
                </a:endParaRPr>
              </a:p>
            </p:txBody>
          </p:sp>
          <p:sp>
            <p:nvSpPr>
              <p:cNvPr id="6195" name="Text Box 43"/>
              <p:cNvSpPr txBox="1">
                <a:spLocks noChangeArrowheads="1"/>
              </p:cNvSpPr>
              <p:nvPr/>
            </p:nvSpPr>
            <p:spPr bwMode="auto">
              <a:xfrm>
                <a:off x="4410" y="3468"/>
                <a:ext cx="57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FF0000"/>
                    </a:solidFill>
                    <a:ea typeface="华文新魏" charset="0"/>
                    <a:cs typeface="华文新魏" charset="0"/>
                  </a:rPr>
                  <a:t>…</a:t>
                </a:r>
                <a:endParaRPr lang="en-US" altLang="zh-CN" sz="1400" b="1">
                  <a:solidFill>
                    <a:srgbClr val="FF0000"/>
                  </a:solidFill>
                  <a:latin typeface="华文新魏" charset="0"/>
                  <a:ea typeface="华文新魏" charset="0"/>
                  <a:cs typeface="华文新魏" charset="0"/>
                </a:endParaRPr>
              </a:p>
            </p:txBody>
          </p:sp>
          <p:sp>
            <p:nvSpPr>
              <p:cNvPr id="6196" name="Text Box 44"/>
              <p:cNvSpPr txBox="1">
                <a:spLocks noChangeArrowheads="1"/>
              </p:cNvSpPr>
              <p:nvPr/>
            </p:nvSpPr>
            <p:spPr bwMode="auto">
              <a:xfrm>
                <a:off x="4980" y="3468"/>
                <a:ext cx="57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solidFill>
                    <a:srgbClr val="FF0000"/>
                  </a:solidFill>
                  <a:latin typeface="华文新魏" charset="0"/>
                  <a:ea typeface="华文新魏" charset="0"/>
                  <a:cs typeface="华文新魏" charset="0"/>
                </a:endParaRPr>
              </a:p>
            </p:txBody>
          </p:sp>
          <p:sp>
            <p:nvSpPr>
              <p:cNvPr id="6197" name="Text Box 45"/>
              <p:cNvSpPr txBox="1">
                <a:spLocks noChangeArrowheads="1"/>
              </p:cNvSpPr>
              <p:nvPr/>
            </p:nvSpPr>
            <p:spPr bwMode="auto">
              <a:xfrm>
                <a:off x="5550" y="3468"/>
                <a:ext cx="57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FF0000"/>
                    </a:solidFill>
                    <a:ea typeface="华文新魏" charset="0"/>
                    <a:cs typeface="华文新魏" charset="0"/>
                  </a:rPr>
                  <a:t>…</a:t>
                </a:r>
                <a:endParaRPr lang="en-US" altLang="zh-CN" sz="1400" b="1">
                  <a:solidFill>
                    <a:srgbClr val="FF0000"/>
                  </a:solidFill>
                  <a:latin typeface="华文新魏" charset="0"/>
                  <a:ea typeface="华文新魏" charset="0"/>
                  <a:cs typeface="华文新魏" charset="0"/>
                </a:endParaRPr>
              </a:p>
            </p:txBody>
          </p:sp>
        </p:grpSp>
        <p:sp>
          <p:nvSpPr>
            <p:cNvPr id="6172" name="Text Box 46"/>
            <p:cNvSpPr txBox="1">
              <a:spLocks noChangeArrowheads="1"/>
            </p:cNvSpPr>
            <p:nvPr/>
          </p:nvSpPr>
          <p:spPr bwMode="auto">
            <a:xfrm>
              <a:off x="3063" y="2954"/>
              <a:ext cx="377" cy="388"/>
            </a:xfrm>
            <a:prstGeom prst="rect">
              <a:avLst/>
            </a:prstGeom>
            <a:solidFill>
              <a:srgbClr val="FFD4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数据块</a:t>
              </a:r>
              <a:endParaRPr lang="en-US" altLang="zh-CN" sz="1400" b="1" dirty="0">
                <a:solidFill>
                  <a:srgbClr val="008000"/>
                </a:solidFill>
                <a:latin typeface="华文新魏" charset="0"/>
                <a:ea typeface="华文新魏" charset="0"/>
                <a:cs typeface="华文新魏" charset="0"/>
              </a:endParaRPr>
            </a:p>
          </p:txBody>
        </p:sp>
        <p:sp>
          <p:nvSpPr>
            <p:cNvPr id="6173" name="Text Box 47"/>
            <p:cNvSpPr txBox="1">
              <a:spLocks noChangeArrowheads="1"/>
            </p:cNvSpPr>
            <p:nvPr/>
          </p:nvSpPr>
          <p:spPr bwMode="auto">
            <a:xfrm>
              <a:off x="3440" y="2954"/>
              <a:ext cx="377" cy="388"/>
            </a:xfrm>
            <a:prstGeom prst="rect">
              <a:avLst/>
            </a:prstGeom>
            <a:solidFill>
              <a:srgbClr val="FFD4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数据块</a:t>
              </a:r>
              <a:endParaRPr lang="zh-CN" altLang="en-US" sz="1400" b="1">
                <a:solidFill>
                  <a:srgbClr val="008000"/>
                </a:solidFill>
                <a:latin typeface="华文新魏" charset="0"/>
                <a:ea typeface="华文新魏" charset="0"/>
                <a:cs typeface="华文新魏" charset="0"/>
              </a:endParaRPr>
            </a:p>
          </p:txBody>
        </p:sp>
        <p:sp>
          <p:nvSpPr>
            <p:cNvPr id="6174" name="Text Box 48"/>
            <p:cNvSpPr txBox="1">
              <a:spLocks noChangeArrowheads="1"/>
            </p:cNvSpPr>
            <p:nvPr/>
          </p:nvSpPr>
          <p:spPr bwMode="auto">
            <a:xfrm>
              <a:off x="3817" y="2954"/>
              <a:ext cx="377" cy="38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00FF"/>
                  </a:solidFill>
                  <a:latin typeface="华文新魏" charset="0"/>
                  <a:ea typeface="华文新魏" charset="0"/>
                  <a:cs typeface="华文新魏" charset="0"/>
                </a:rPr>
                <a:t>目录</a:t>
              </a:r>
              <a:r>
                <a:rPr lang="en-US" sz="1400" b="1" noProof="1">
                  <a:solidFill>
                    <a:srgbClr val="0000FF"/>
                  </a:solidFill>
                  <a:latin typeface="华文新魏" charset="0"/>
                  <a:ea typeface="华文新魏" charset="0"/>
                  <a:cs typeface="华文新魏" charset="0"/>
                </a:rPr>
                <a:t>项</a:t>
              </a:r>
              <a:endParaRPr lang="en-US" altLang="zh-CN" sz="1400" b="1" dirty="0">
                <a:solidFill>
                  <a:srgbClr val="0000FF"/>
                </a:solidFill>
                <a:latin typeface="华文新魏" charset="0"/>
                <a:ea typeface="华文新魏" charset="0"/>
                <a:cs typeface="华文新魏" charset="0"/>
              </a:endParaRPr>
            </a:p>
          </p:txBody>
        </p:sp>
        <p:sp>
          <p:nvSpPr>
            <p:cNvPr id="6175" name="Text Box 49"/>
            <p:cNvSpPr txBox="1">
              <a:spLocks noChangeArrowheads="1"/>
            </p:cNvSpPr>
            <p:nvPr/>
          </p:nvSpPr>
          <p:spPr bwMode="auto">
            <a:xfrm>
              <a:off x="4194" y="2954"/>
              <a:ext cx="377" cy="388"/>
            </a:xfrm>
            <a:prstGeom prst="rect">
              <a:avLst/>
            </a:prstGeom>
            <a:solidFill>
              <a:schemeClr val="accent1"/>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ea typeface="华文新魏" charset="0"/>
                  <a:cs typeface="华文新魏" charset="0"/>
                </a:rPr>
                <a:t>…</a:t>
              </a:r>
              <a:endParaRPr lang="en-US" altLang="zh-CN" sz="1400" b="1">
                <a:latin typeface="华文新魏" charset="0"/>
                <a:ea typeface="华文新魏" charset="0"/>
                <a:cs typeface="华文新魏" charset="0"/>
              </a:endParaRPr>
            </a:p>
          </p:txBody>
        </p:sp>
        <p:sp>
          <p:nvSpPr>
            <p:cNvPr id="6176" name="Text Box 50"/>
            <p:cNvSpPr txBox="1">
              <a:spLocks noChangeArrowheads="1"/>
            </p:cNvSpPr>
            <p:nvPr/>
          </p:nvSpPr>
          <p:spPr bwMode="auto">
            <a:xfrm>
              <a:off x="4571" y="2954"/>
              <a:ext cx="377" cy="388"/>
            </a:xfrm>
            <a:prstGeom prst="rect">
              <a:avLst/>
            </a:prstGeom>
            <a:solidFill>
              <a:schemeClr val="accent1"/>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zh-CN" sz="1400" b="1">
                <a:latin typeface="华文新魏" charset="0"/>
                <a:ea typeface="华文新魏" charset="0"/>
                <a:cs typeface="华文新魏" charset="0"/>
              </a:endParaRPr>
            </a:p>
          </p:txBody>
        </p:sp>
        <p:sp>
          <p:nvSpPr>
            <p:cNvPr id="6177" name="Text Box 51"/>
            <p:cNvSpPr txBox="1">
              <a:spLocks noChangeArrowheads="1"/>
            </p:cNvSpPr>
            <p:nvPr/>
          </p:nvSpPr>
          <p:spPr bwMode="auto">
            <a:xfrm>
              <a:off x="4194" y="2954"/>
              <a:ext cx="377" cy="388"/>
            </a:xfrm>
            <a:prstGeom prst="rect">
              <a:avLst/>
            </a:prstGeom>
            <a:solidFill>
              <a:srgbClr val="FFD4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数据块</a:t>
              </a:r>
              <a:endParaRPr lang="zh-CN" altLang="en-US" sz="1400" b="1" dirty="0">
                <a:solidFill>
                  <a:srgbClr val="008000"/>
                </a:solidFill>
                <a:latin typeface="华文新魏" charset="0"/>
                <a:ea typeface="华文新魏" charset="0"/>
                <a:cs typeface="华文新魏" charset="0"/>
              </a:endParaRPr>
            </a:p>
          </p:txBody>
        </p:sp>
        <p:sp>
          <p:nvSpPr>
            <p:cNvPr id="6178" name="Text Box 52"/>
            <p:cNvSpPr txBox="1">
              <a:spLocks noChangeArrowheads="1"/>
            </p:cNvSpPr>
            <p:nvPr/>
          </p:nvSpPr>
          <p:spPr bwMode="auto">
            <a:xfrm>
              <a:off x="4571" y="2954"/>
              <a:ext cx="377" cy="388"/>
            </a:xfrm>
            <a:prstGeom prst="rect">
              <a:avLst/>
            </a:prstGeom>
            <a:solidFill>
              <a:srgbClr val="FFD40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8000"/>
                  </a:solidFill>
                  <a:latin typeface="华文新魏" charset="0"/>
                  <a:ea typeface="华文新魏" charset="0"/>
                  <a:cs typeface="华文新魏" charset="0"/>
                </a:rPr>
                <a:t>数据块</a:t>
              </a:r>
              <a:endParaRPr lang="en-US" altLang="zh-CN" sz="1400" b="1" dirty="0">
                <a:solidFill>
                  <a:srgbClr val="008000"/>
                </a:solidFill>
                <a:latin typeface="华文新魏" charset="0"/>
                <a:ea typeface="华文新魏" charset="0"/>
                <a:cs typeface="华文新魏" charset="0"/>
              </a:endParaRPr>
            </a:p>
          </p:txBody>
        </p:sp>
        <p:sp>
          <p:nvSpPr>
            <p:cNvPr id="6179" name="Text Box 53"/>
            <p:cNvSpPr txBox="1">
              <a:spLocks noChangeArrowheads="1"/>
            </p:cNvSpPr>
            <p:nvPr/>
          </p:nvSpPr>
          <p:spPr bwMode="auto">
            <a:xfrm>
              <a:off x="4948" y="2954"/>
              <a:ext cx="377" cy="388"/>
            </a:xfrm>
            <a:prstGeom prst="rect">
              <a:avLst/>
            </a:prstGeom>
            <a:solidFill>
              <a:srgbClr val="CCFFCC"/>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sz="1400" b="1" noProof="1">
                  <a:solidFill>
                    <a:srgbClr val="0000FF"/>
                  </a:solidFill>
                  <a:latin typeface="华文新魏" charset="0"/>
                  <a:ea typeface="华文新魏" charset="0"/>
                  <a:cs typeface="华文新魏" charset="0"/>
                </a:rPr>
                <a:t>目录</a:t>
              </a:r>
              <a:r>
                <a:rPr lang="zh-CN" altLang="en-US" sz="1400" b="1" noProof="1">
                  <a:solidFill>
                    <a:srgbClr val="0000FF"/>
                  </a:solidFill>
                  <a:latin typeface="华文新魏" charset="0"/>
                  <a:ea typeface="华文新魏" charset="0"/>
                  <a:cs typeface="华文新魏" charset="0"/>
                </a:rPr>
                <a:t>项</a:t>
              </a:r>
              <a:endParaRPr lang="zh-CN" altLang="en-US" sz="1400" b="1" dirty="0">
                <a:solidFill>
                  <a:srgbClr val="0000FF"/>
                </a:solidFill>
                <a:latin typeface="华文新魏" charset="0"/>
                <a:ea typeface="华文新魏" charset="0"/>
                <a:cs typeface="华文新魏" charset="0"/>
              </a:endParaRPr>
            </a:p>
          </p:txBody>
        </p:sp>
        <p:sp>
          <p:nvSpPr>
            <p:cNvPr id="6180" name="AutoShape 54"/>
            <p:cNvSpPr>
              <a:spLocks noChangeArrowheads="1"/>
            </p:cNvSpPr>
            <p:nvPr/>
          </p:nvSpPr>
          <p:spPr bwMode="auto">
            <a:xfrm>
              <a:off x="445" y="3601"/>
              <a:ext cx="595" cy="389"/>
            </a:xfrm>
            <a:prstGeom prst="wedgeRectCallout">
              <a:avLst>
                <a:gd name="adj1" fmla="val 22523"/>
                <a:gd name="adj2" fmla="val -119574"/>
              </a:avLst>
            </a:prstGeom>
            <a:solidFill>
              <a:srgbClr val="FFFF00"/>
            </a:solidFill>
            <a:ln w="9525">
              <a:solidFill>
                <a:srgbClr val="000000"/>
              </a:solidFill>
              <a:miter lim="800000"/>
              <a:headEnd/>
              <a:tailEnd/>
            </a:ln>
          </p:spPr>
          <p:txBody>
            <a:bodyPr anchor="ctr" anchorCtr="1"/>
            <a:lstStyle/>
            <a:p>
              <a:r>
                <a:rPr lang="zh-CN" altLang="en-US" sz="1400" b="1">
                  <a:solidFill>
                    <a:srgbClr val="008000"/>
                  </a:solidFill>
                  <a:latin typeface="华文新魏" charset="0"/>
                  <a:ea typeface="华文新魏" charset="0"/>
                  <a:cs typeface="华文新魏" charset="0"/>
                </a:rPr>
                <a:t>引导块</a:t>
              </a:r>
            </a:p>
          </p:txBody>
        </p:sp>
        <p:sp>
          <p:nvSpPr>
            <p:cNvPr id="6181" name="AutoShape 55"/>
            <p:cNvSpPr>
              <a:spLocks/>
            </p:cNvSpPr>
            <p:nvPr/>
          </p:nvSpPr>
          <p:spPr bwMode="auto">
            <a:xfrm rot="5400000" flipH="1">
              <a:off x="2203" y="2818"/>
              <a:ext cx="256" cy="1390"/>
            </a:xfrm>
            <a:prstGeom prst="leftBrace">
              <a:avLst>
                <a:gd name="adj1" fmla="val 45247"/>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nchorCtr="1"/>
            <a:lstStyle/>
            <a:p>
              <a:endParaRPr lang="zh-CN" altLang="en-US" sz="1400" b="1"/>
            </a:p>
          </p:txBody>
        </p:sp>
        <p:sp>
          <p:nvSpPr>
            <p:cNvPr id="6182" name="AutoShape 56"/>
            <p:cNvSpPr>
              <a:spLocks/>
            </p:cNvSpPr>
            <p:nvPr/>
          </p:nvSpPr>
          <p:spPr bwMode="auto">
            <a:xfrm rot="5400000" flipH="1">
              <a:off x="4121" y="2438"/>
              <a:ext cx="299" cy="2108"/>
            </a:xfrm>
            <a:prstGeom prst="leftBrace">
              <a:avLst>
                <a:gd name="adj1" fmla="val 58751"/>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nchorCtr="1"/>
            <a:lstStyle/>
            <a:p>
              <a:endParaRPr lang="zh-CN" altLang="en-US" sz="1400" b="1"/>
            </a:p>
          </p:txBody>
        </p:sp>
        <p:sp>
          <p:nvSpPr>
            <p:cNvPr id="6183" name="AutoShape 57"/>
            <p:cNvSpPr>
              <a:spLocks noChangeArrowheads="1"/>
            </p:cNvSpPr>
            <p:nvPr/>
          </p:nvSpPr>
          <p:spPr bwMode="auto">
            <a:xfrm>
              <a:off x="1873" y="3731"/>
              <a:ext cx="952" cy="387"/>
            </a:xfrm>
            <a:prstGeom prst="wedgeRectCallout">
              <a:avLst>
                <a:gd name="adj1" fmla="val -14028"/>
                <a:gd name="adj2" fmla="val -109963"/>
              </a:avLst>
            </a:prstGeom>
            <a:solidFill>
              <a:srgbClr val="FFCFF4"/>
            </a:solidFill>
            <a:ln w="9525">
              <a:solidFill>
                <a:srgbClr val="000000"/>
              </a:solidFill>
              <a:miter lim="800000"/>
              <a:headEnd/>
              <a:tailEnd/>
            </a:ln>
          </p:spPr>
          <p:txBody>
            <a:bodyPr anchor="ctr" anchorCtr="1"/>
            <a:lstStyle/>
            <a:p>
              <a:r>
                <a:rPr lang="zh-CN" altLang="en-US" sz="1400" b="1" dirty="0">
                  <a:solidFill>
                    <a:srgbClr val="FF0000"/>
                  </a:solidFill>
                  <a:latin typeface="华文新魏" charset="0"/>
                  <a:ea typeface="华文新魏" charset="0"/>
                  <a:cs typeface="华文新魏" charset="0"/>
                </a:rPr>
                <a:t>磁盘</a:t>
              </a:r>
              <a:r>
                <a:rPr lang="en-US" altLang="zh-CN" sz="1400" b="1" dirty="0">
                  <a:solidFill>
                    <a:srgbClr val="FF0000"/>
                  </a:solidFill>
                  <a:latin typeface="华文新魏" charset="0"/>
                  <a:ea typeface="华文新魏" charset="0"/>
                  <a:cs typeface="华文新魏" charset="0"/>
                </a:rPr>
                <a:t>inode</a:t>
              </a:r>
              <a:r>
                <a:rPr lang="zh-CN" altLang="en-US" sz="1400" b="1" dirty="0">
                  <a:solidFill>
                    <a:srgbClr val="FF0000"/>
                  </a:solidFill>
                  <a:latin typeface="华文新魏" charset="0"/>
                  <a:ea typeface="华文新魏" charset="0"/>
                  <a:cs typeface="华文新魏" charset="0"/>
                </a:rPr>
                <a:t>区</a:t>
              </a:r>
            </a:p>
          </p:txBody>
        </p:sp>
        <p:sp>
          <p:nvSpPr>
            <p:cNvPr id="6184" name="AutoShape 58"/>
            <p:cNvSpPr>
              <a:spLocks noChangeArrowheads="1"/>
            </p:cNvSpPr>
            <p:nvPr/>
          </p:nvSpPr>
          <p:spPr bwMode="auto">
            <a:xfrm>
              <a:off x="4254" y="3731"/>
              <a:ext cx="1040" cy="409"/>
            </a:xfrm>
            <a:prstGeom prst="wedgeRectCallout">
              <a:avLst>
                <a:gd name="adj1" fmla="val -17074"/>
                <a:gd name="adj2" fmla="val -106829"/>
              </a:avLst>
            </a:prstGeom>
            <a:solidFill>
              <a:srgbClr val="FF6699"/>
            </a:solidFill>
            <a:ln w="9525">
              <a:solidFill>
                <a:srgbClr val="000000"/>
              </a:solidFill>
              <a:miter lim="800000"/>
              <a:headEnd/>
              <a:tailEnd/>
            </a:ln>
          </p:spPr>
          <p:txBody>
            <a:bodyPr anchor="ctr" anchorCtr="1"/>
            <a:lstStyle/>
            <a:p>
              <a:r>
                <a:rPr lang="zh-CN" altLang="en-US" sz="1400" b="1" dirty="0">
                  <a:solidFill>
                    <a:srgbClr val="0000FF"/>
                  </a:solidFill>
                  <a:latin typeface="华文新魏" charset="0"/>
                  <a:ea typeface="华文新魏" charset="0"/>
                  <a:cs typeface="华文新魏" charset="0"/>
                </a:rPr>
                <a:t>磁盘信息区：</a:t>
              </a:r>
            </a:p>
            <a:p>
              <a:r>
                <a:rPr lang="zh-CN" altLang="en-US" sz="1400" b="1" dirty="0">
                  <a:solidFill>
                    <a:srgbClr val="0000FF"/>
                  </a:solidFill>
                  <a:latin typeface="华文新魏" charset="0"/>
                  <a:ea typeface="华文新魏" charset="0"/>
                  <a:cs typeface="华文新魏" charset="0"/>
                </a:rPr>
                <a:t>目录块和数据块</a:t>
              </a:r>
            </a:p>
          </p:txBody>
        </p:sp>
        <p:grpSp>
          <p:nvGrpSpPr>
            <p:cNvPr id="6185" name="Group 59"/>
            <p:cNvGrpSpPr>
              <a:grpSpLocks/>
            </p:cNvGrpSpPr>
            <p:nvPr/>
          </p:nvGrpSpPr>
          <p:grpSpPr bwMode="auto">
            <a:xfrm>
              <a:off x="1111" y="1876"/>
              <a:ext cx="2042" cy="323"/>
              <a:chOff x="2473" y="12048"/>
              <a:chExt cx="3600" cy="468"/>
            </a:xfrm>
          </p:grpSpPr>
          <p:sp>
            <p:nvSpPr>
              <p:cNvPr id="6187" name="Text Box 60"/>
              <p:cNvSpPr txBox="1">
                <a:spLocks noChangeArrowheads="1"/>
              </p:cNvSpPr>
              <p:nvPr/>
            </p:nvSpPr>
            <p:spPr bwMode="auto">
              <a:xfrm>
                <a:off x="2473" y="12048"/>
                <a:ext cx="72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660066"/>
                    </a:solidFill>
                    <a:latin typeface="华文新魏" charset="0"/>
                    <a:ea typeface="华文新魏" charset="0"/>
                    <a:cs typeface="华文新魏" charset="0"/>
                  </a:rPr>
                  <a:t>inode</a:t>
                </a:r>
                <a:endParaRPr lang="en-US" altLang="zh-CN" sz="1400" b="1" dirty="0">
                  <a:solidFill>
                    <a:srgbClr val="660066"/>
                  </a:solidFill>
                  <a:latin typeface="华文新魏" charset="0"/>
                  <a:ea typeface="华文新魏" charset="0"/>
                  <a:cs typeface="华文新魏" charset="0"/>
                </a:endParaRPr>
              </a:p>
            </p:txBody>
          </p:sp>
          <p:sp>
            <p:nvSpPr>
              <p:cNvPr id="6188" name="Text Box 61"/>
              <p:cNvSpPr txBox="1">
                <a:spLocks noChangeArrowheads="1"/>
              </p:cNvSpPr>
              <p:nvPr/>
            </p:nvSpPr>
            <p:spPr bwMode="auto">
              <a:xfrm>
                <a:off x="3193" y="12048"/>
                <a:ext cx="72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660066"/>
                    </a:solidFill>
                    <a:ea typeface="华文新魏" charset="0"/>
                    <a:cs typeface="华文新魏" charset="0"/>
                  </a:rPr>
                  <a:t>…</a:t>
                </a:r>
                <a:endParaRPr lang="en-US" altLang="zh-CN" sz="1400" b="1" dirty="0">
                  <a:solidFill>
                    <a:srgbClr val="660066"/>
                  </a:solidFill>
                  <a:latin typeface="华文新魏" charset="0"/>
                  <a:ea typeface="华文新魏" charset="0"/>
                  <a:cs typeface="华文新魏" charset="0"/>
                </a:endParaRPr>
              </a:p>
            </p:txBody>
          </p:sp>
          <p:sp>
            <p:nvSpPr>
              <p:cNvPr id="6189" name="Text Box 62"/>
              <p:cNvSpPr txBox="1">
                <a:spLocks noChangeArrowheads="1"/>
              </p:cNvSpPr>
              <p:nvPr/>
            </p:nvSpPr>
            <p:spPr bwMode="auto">
              <a:xfrm>
                <a:off x="3913" y="12048"/>
                <a:ext cx="72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400" b="1">
                    <a:solidFill>
                      <a:srgbClr val="660066"/>
                    </a:solidFill>
                    <a:ea typeface="华文新魏" charset="0"/>
                    <a:cs typeface="华文新魏" charset="0"/>
                  </a:rPr>
                  <a:t>…</a:t>
                </a:r>
                <a:endParaRPr lang="en-US" altLang="zh-CN" sz="1400" b="1">
                  <a:solidFill>
                    <a:srgbClr val="660066"/>
                  </a:solidFill>
                  <a:latin typeface="华文新魏" charset="0"/>
                  <a:ea typeface="华文新魏" charset="0"/>
                  <a:cs typeface="华文新魏" charset="0"/>
                </a:endParaRPr>
              </a:p>
            </p:txBody>
          </p:sp>
          <p:sp>
            <p:nvSpPr>
              <p:cNvPr id="6190" name="Text Box 63"/>
              <p:cNvSpPr txBox="1">
                <a:spLocks noChangeArrowheads="1"/>
              </p:cNvSpPr>
              <p:nvPr/>
            </p:nvSpPr>
            <p:spPr bwMode="auto">
              <a:xfrm>
                <a:off x="4633" y="12048"/>
                <a:ext cx="72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660066"/>
                    </a:solidFill>
                    <a:latin typeface="华文新魏" charset="0"/>
                    <a:ea typeface="华文新魏" charset="0"/>
                    <a:cs typeface="华文新魏" charset="0"/>
                  </a:rPr>
                  <a:t>inode</a:t>
                </a:r>
              </a:p>
            </p:txBody>
          </p:sp>
          <p:sp>
            <p:nvSpPr>
              <p:cNvPr id="6191" name="Text Box 64"/>
              <p:cNvSpPr txBox="1">
                <a:spLocks noChangeArrowheads="1"/>
              </p:cNvSpPr>
              <p:nvPr/>
            </p:nvSpPr>
            <p:spPr bwMode="auto">
              <a:xfrm>
                <a:off x="5353" y="12048"/>
                <a:ext cx="720" cy="468"/>
              </a:xfrm>
              <a:prstGeom prst="rect">
                <a:avLst/>
              </a:prstGeom>
              <a:solidFill>
                <a:srgbClr val="FFCFF4"/>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altLang="zh-CN" sz="1400" b="1" noProof="1">
                    <a:solidFill>
                      <a:srgbClr val="660066"/>
                    </a:solidFill>
                    <a:ea typeface="华文新魏" charset="0"/>
                    <a:cs typeface="华文新魏" charset="0"/>
                  </a:rPr>
                  <a:t>…</a:t>
                </a:r>
                <a:endParaRPr lang="en-US" altLang="zh-CN" sz="1400" b="1" dirty="0">
                  <a:solidFill>
                    <a:srgbClr val="660066"/>
                  </a:solidFill>
                  <a:latin typeface="华文新魏" charset="0"/>
                  <a:ea typeface="华文新魏" charset="0"/>
                  <a:cs typeface="华文新魏" charset="0"/>
                </a:endParaRPr>
              </a:p>
            </p:txBody>
          </p:sp>
        </p:grpSp>
        <p:sp>
          <p:nvSpPr>
            <p:cNvPr id="6186" name="AutoShape 65"/>
            <p:cNvSpPr>
              <a:spLocks noChangeArrowheads="1"/>
            </p:cNvSpPr>
            <p:nvPr/>
          </p:nvSpPr>
          <p:spPr bwMode="auto">
            <a:xfrm>
              <a:off x="1093" y="3601"/>
              <a:ext cx="595" cy="389"/>
            </a:xfrm>
            <a:prstGeom prst="wedgeRectCallout">
              <a:avLst>
                <a:gd name="adj1" fmla="val 7537"/>
                <a:gd name="adj2" fmla="val -109963"/>
              </a:avLst>
            </a:prstGeom>
            <a:solidFill>
              <a:srgbClr val="FF918A"/>
            </a:solidFill>
            <a:ln w="9525">
              <a:solidFill>
                <a:srgbClr val="000000"/>
              </a:solidFill>
              <a:miter lim="800000"/>
              <a:headEnd/>
              <a:tailEnd/>
            </a:ln>
          </p:spPr>
          <p:txBody>
            <a:bodyPr anchor="ctr" anchorCtr="1"/>
            <a:lstStyle/>
            <a:p>
              <a:r>
                <a:rPr lang="zh-CN" altLang="en-US" sz="1400" b="1">
                  <a:solidFill>
                    <a:srgbClr val="0000FF"/>
                  </a:solidFill>
                  <a:latin typeface="华文新魏" charset="0"/>
                  <a:ea typeface="华文新魏" charset="0"/>
                  <a:cs typeface="华文新魏" charset="0"/>
                </a:rPr>
                <a:t>超级块</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目录项、</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和数据块的关系</a:t>
            </a:r>
            <a:endParaRPr kumimoji="1" lang="zh-CN" altLang="en-US" dirty="0"/>
          </a:p>
        </p:txBody>
      </p:sp>
      <p:sp>
        <p:nvSpPr>
          <p:cNvPr id="6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64</a:t>
            </a:fld>
            <a:endParaRPr lang="en-US" altLang="zh-CN" dirty="0"/>
          </a:p>
        </p:txBody>
      </p:sp>
    </p:spTree>
    <p:extLst>
      <p:ext uri="{BB962C8B-B14F-4D97-AF65-F5344CB8AC3E}">
        <p14:creationId xmlns:p14="http://schemas.microsoft.com/office/powerpoint/2010/main" val="79232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文件创建</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系统调用格式：</a:t>
            </a:r>
            <a:r>
              <a:rPr lang="en-US" altLang="zh-CN" dirty="0" err="1">
                <a:solidFill>
                  <a:srgbClr val="FF0000"/>
                </a:solidFill>
                <a:latin typeface="华文新魏"/>
                <a:cs typeface="华文新魏"/>
              </a:rPr>
              <a:t>fd</a:t>
            </a:r>
            <a:r>
              <a:rPr lang="en-US" altLang="zh-CN" dirty="0">
                <a:solidFill>
                  <a:srgbClr val="FF0000"/>
                </a:solidFill>
                <a:latin typeface="华文新魏"/>
                <a:cs typeface="华文新魏"/>
              </a:rPr>
              <a:t> = create (</a:t>
            </a:r>
            <a:r>
              <a:rPr lang="en-US" altLang="zh-CN" dirty="0" err="1">
                <a:solidFill>
                  <a:srgbClr val="FF0000"/>
                </a:solidFill>
                <a:latin typeface="华文新魏"/>
                <a:cs typeface="华文新魏"/>
              </a:rPr>
              <a:t>filenamep</a:t>
            </a:r>
            <a:r>
              <a:rPr lang="en-US" altLang="zh-CN" dirty="0">
                <a:solidFill>
                  <a:srgbClr val="FF0000"/>
                </a:solidFill>
                <a:latin typeface="华文新魏"/>
                <a:cs typeface="华文新魏"/>
              </a:rPr>
              <a:t>, mode);</a:t>
            </a:r>
          </a:p>
          <a:p>
            <a:pPr lvl="1"/>
            <a:r>
              <a:rPr lang="en-US" altLang="zh-CN" dirty="0"/>
              <a:t>char *</a:t>
            </a:r>
            <a:r>
              <a:rPr lang="en-US" altLang="zh-CN" dirty="0" err="1"/>
              <a:t>filenamep</a:t>
            </a:r>
            <a:r>
              <a:rPr lang="zh-CN" altLang="zh-CN" dirty="0"/>
              <a:t>：创建的文件路径名的字符串指针 </a:t>
            </a:r>
            <a:endParaRPr lang="en-US" altLang="zh-CN" dirty="0"/>
          </a:p>
          <a:p>
            <a:pPr lvl="1"/>
            <a:r>
              <a:rPr lang="en-US" altLang="zh-CN" dirty="0" err="1"/>
              <a:t>int</a:t>
            </a:r>
            <a:r>
              <a:rPr lang="en-US" altLang="zh-CN" dirty="0"/>
              <a:t> mode</a:t>
            </a:r>
            <a:r>
              <a:rPr lang="zh-CN" altLang="zh-CN" dirty="0"/>
              <a:t>：文件所具有的存取权限 </a:t>
            </a:r>
            <a:endParaRPr lang="en-US" altLang="zh-CN" dirty="0"/>
          </a:p>
          <a:p>
            <a:pPr lvl="2"/>
            <a:r>
              <a:rPr lang="zh-CN" altLang="zh-CN" dirty="0">
                <a:latin typeface="华文新魏"/>
                <a:ea typeface="华文新魏"/>
                <a:cs typeface="华文新魏"/>
              </a:rPr>
              <a:t>文件成功创建之后，存取权限被记录在相应</a:t>
            </a:r>
            <a:r>
              <a:rPr lang="en-US" altLang="zh-CN" dirty="0" err="1">
                <a:latin typeface="华文新魏"/>
                <a:ea typeface="华文新魏"/>
                <a:cs typeface="华文新魏"/>
              </a:rPr>
              <a:t>inode</a:t>
            </a:r>
            <a:r>
              <a:rPr lang="zh-CN" altLang="zh-CN" dirty="0">
                <a:latin typeface="华文新魏"/>
                <a:ea typeface="华文新魏"/>
                <a:cs typeface="华文新魏"/>
              </a:rPr>
              <a:t>的</a:t>
            </a:r>
            <a:r>
              <a:rPr lang="en-US" altLang="zh-CN" dirty="0" err="1">
                <a:solidFill>
                  <a:srgbClr val="0000FF"/>
                </a:solidFill>
                <a:latin typeface="华文新魏"/>
                <a:ea typeface="华文新魏"/>
                <a:cs typeface="华文新魏"/>
              </a:rPr>
              <a:t>i_mode</a:t>
            </a:r>
            <a:r>
              <a:rPr lang="zh-CN" altLang="zh-CN" dirty="0">
                <a:latin typeface="华文新魏"/>
                <a:ea typeface="华文新魏"/>
                <a:cs typeface="华文新魏"/>
              </a:rPr>
              <a:t>中 </a:t>
            </a:r>
            <a:endParaRPr lang="en-US" altLang="zh-CN" dirty="0">
              <a:latin typeface="华文新魏"/>
              <a:ea typeface="华文新魏"/>
              <a:cs typeface="华文新魏"/>
            </a:endParaRPr>
          </a:p>
          <a:p>
            <a:pPr lvl="1"/>
            <a:r>
              <a:rPr lang="en-US" altLang="zh-CN" dirty="0" err="1"/>
              <a:t>int</a:t>
            </a:r>
            <a:r>
              <a:rPr lang="en-US" altLang="zh-CN" dirty="0"/>
              <a:t> </a:t>
            </a:r>
            <a:r>
              <a:rPr lang="en-US" altLang="zh-CN" dirty="0" err="1"/>
              <a:t>fd</a:t>
            </a:r>
            <a:r>
              <a:rPr lang="zh-CN" altLang="zh-CN" dirty="0"/>
              <a:t>：创建成功后系统所返回的文件描述符，</a:t>
            </a:r>
            <a:r>
              <a:rPr lang="zh-CN" altLang="zh-CN" dirty="0">
                <a:solidFill>
                  <a:srgbClr val="0000FF"/>
                </a:solidFill>
              </a:rPr>
              <a:t>即用户打开文件表</a:t>
            </a:r>
            <a:r>
              <a:rPr lang="zh-CN" altLang="zh-CN" dirty="0"/>
              <a:t>中相应文件</a:t>
            </a:r>
            <a:r>
              <a:rPr lang="zh-CN" altLang="zh-CN" dirty="0">
                <a:solidFill>
                  <a:srgbClr val="0000FF"/>
                </a:solidFill>
              </a:rPr>
              <a:t>表项的序号</a:t>
            </a:r>
            <a:r>
              <a:rPr lang="zh-CN" altLang="zh-CN" dirty="0"/>
              <a:t> </a:t>
            </a:r>
            <a:endParaRPr lang="en-US" altLang="zh-CN" dirty="0"/>
          </a:p>
          <a:p>
            <a:r>
              <a:rPr lang="en-US" altLang="zh-CN" dirty="0">
                <a:latin typeface="华文新魏"/>
                <a:cs typeface="华文新魏"/>
              </a:rPr>
              <a:t> </a:t>
            </a:r>
            <a:r>
              <a:rPr lang="zh-CN" altLang="en-US" dirty="0">
                <a:latin typeface="华文新魏"/>
                <a:cs typeface="华文新魏"/>
              </a:rPr>
              <a:t>说明</a:t>
            </a:r>
            <a:endParaRPr lang="en-US" altLang="zh-CN" dirty="0">
              <a:latin typeface="华文新魏"/>
              <a:cs typeface="华文新魏"/>
            </a:endParaRPr>
          </a:p>
          <a:p>
            <a:pPr lvl="1"/>
            <a:r>
              <a:rPr lang="en-US" altLang="zh-CN" dirty="0">
                <a:latin typeface="华文新魏"/>
                <a:cs typeface="华文新魏"/>
              </a:rPr>
              <a:t>    </a:t>
            </a:r>
            <a:r>
              <a:rPr lang="en-US" altLang="zh-CN" dirty="0"/>
              <a:t>create()</a:t>
            </a:r>
            <a:r>
              <a:rPr lang="zh-CN" altLang="zh-CN" dirty="0"/>
              <a:t>兼具文件的</a:t>
            </a:r>
            <a:r>
              <a:rPr lang="en-US" altLang="zh-CN" dirty="0"/>
              <a:t>“</a:t>
            </a:r>
            <a:r>
              <a:rPr lang="zh-CN" altLang="zh-CN" dirty="0"/>
              <a:t>打开</a:t>
            </a:r>
            <a:r>
              <a:rPr lang="en-US" altLang="zh-CN" dirty="0"/>
              <a:t>”</a:t>
            </a:r>
            <a:r>
              <a:rPr lang="zh-CN" altLang="zh-CN" dirty="0"/>
              <a:t>功能 </a:t>
            </a:r>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Tree>
    <p:extLst>
      <p:ext uri="{BB962C8B-B14F-4D97-AF65-F5344CB8AC3E}">
        <p14:creationId xmlns:p14="http://schemas.microsoft.com/office/powerpoint/2010/main" val="143504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华文新魏" charset="0"/>
                <a:ea typeface="华文新魏" charset="0"/>
                <a:cs typeface="华文新魏" charset="0"/>
              </a:rPr>
              <a:t>文件创建执行过程</a:t>
            </a:r>
            <a:r>
              <a:rPr lang="zh-CN" altLang="en-US" dirty="0">
                <a:latin typeface="华文新魏" charset="0"/>
                <a:ea typeface="华文新魏" charset="0"/>
                <a:cs typeface="华文新魏" charset="0"/>
              </a:rPr>
              <a:t> </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为新文件</a:t>
            </a:r>
            <a:r>
              <a:rPr kumimoji="1" lang="zh-CN" altLang="en-US" dirty="0">
                <a:solidFill>
                  <a:srgbClr val="FF0000"/>
                </a:solidFill>
                <a:latin typeface="华文新魏"/>
                <a:cs typeface="华文新魏"/>
              </a:rPr>
              <a:t>分配</a:t>
            </a:r>
            <a:r>
              <a:rPr kumimoji="1" lang="en-US" altLang="zh-CN" dirty="0" err="1">
                <a:solidFill>
                  <a:srgbClr val="0000FF"/>
                </a:solidFill>
                <a:latin typeface="华文新魏"/>
                <a:cs typeface="华文新魏"/>
              </a:rPr>
              <a:t>inode</a:t>
            </a:r>
            <a:r>
              <a:rPr kumimoji="1" lang="zh-CN" altLang="en-US" dirty="0">
                <a:latin typeface="华文新魏"/>
                <a:cs typeface="华文新魏"/>
              </a:rPr>
              <a:t>和</a:t>
            </a:r>
            <a:r>
              <a:rPr kumimoji="1" lang="zh-CN" altLang="en-US" dirty="0">
                <a:solidFill>
                  <a:srgbClr val="0000FF"/>
                </a:solidFill>
                <a:latin typeface="华文新魏"/>
                <a:cs typeface="华文新魏"/>
              </a:rPr>
              <a:t>活动</a:t>
            </a:r>
            <a:r>
              <a:rPr kumimoji="1" lang="en-US" altLang="zh-CN" dirty="0" err="1">
                <a:solidFill>
                  <a:srgbClr val="0000FF"/>
                </a:solidFill>
                <a:latin typeface="华文新魏"/>
                <a:cs typeface="华文新魏"/>
              </a:rPr>
              <a:t>inode</a:t>
            </a:r>
            <a:r>
              <a:rPr kumimoji="1" lang="zh-CN" altLang="en-US" dirty="0">
                <a:latin typeface="华文新魏"/>
                <a:cs typeface="华文新魏"/>
              </a:rPr>
              <a:t>，并把</a:t>
            </a:r>
            <a:r>
              <a:rPr kumimoji="1" lang="en-US" altLang="zh-CN" dirty="0" err="1">
                <a:latin typeface="华文新魏"/>
                <a:cs typeface="华文新魏"/>
              </a:rPr>
              <a:t>inode</a:t>
            </a:r>
            <a:r>
              <a:rPr kumimoji="1" lang="zh-CN" altLang="en-US" dirty="0">
                <a:latin typeface="华文新魏"/>
                <a:cs typeface="华文新魏"/>
              </a:rPr>
              <a:t>号与文件分量名</a:t>
            </a:r>
            <a:r>
              <a:rPr kumimoji="1" lang="zh-CN" altLang="en-US" dirty="0">
                <a:solidFill>
                  <a:srgbClr val="FF0000"/>
                </a:solidFill>
                <a:latin typeface="华文新魏"/>
                <a:cs typeface="华文新魏"/>
              </a:rPr>
              <a:t>组成</a:t>
            </a:r>
            <a:r>
              <a:rPr kumimoji="1" lang="zh-CN" altLang="en-US" dirty="0">
                <a:solidFill>
                  <a:srgbClr val="0000FF"/>
                </a:solidFill>
                <a:latin typeface="华文新魏"/>
                <a:cs typeface="华文新魏"/>
              </a:rPr>
              <a:t>新目录项</a:t>
            </a:r>
            <a:r>
              <a:rPr kumimoji="1" lang="zh-CN" altLang="en-US" dirty="0">
                <a:latin typeface="华文新魏"/>
                <a:cs typeface="华文新魏"/>
              </a:rPr>
              <a:t>，记到目录中</a:t>
            </a:r>
          </a:p>
          <a:p>
            <a:r>
              <a:rPr kumimoji="1" lang="zh-CN" altLang="en-US" dirty="0">
                <a:latin typeface="华文新魏"/>
                <a:cs typeface="华文新魏"/>
              </a:rPr>
              <a:t>在新文件所对应的活动</a:t>
            </a:r>
            <a:r>
              <a:rPr kumimoji="1" lang="en-US" altLang="zh-CN" dirty="0" err="1">
                <a:latin typeface="华文新魏"/>
                <a:cs typeface="华文新魏"/>
              </a:rPr>
              <a:t>inode</a:t>
            </a:r>
            <a:r>
              <a:rPr kumimoji="1" lang="zh-CN" altLang="en-US" dirty="0">
                <a:latin typeface="华文新魏"/>
                <a:cs typeface="华文新魏"/>
              </a:rPr>
              <a:t>中</a:t>
            </a:r>
            <a:r>
              <a:rPr kumimoji="1" lang="zh-CN" altLang="en-US" dirty="0">
                <a:solidFill>
                  <a:srgbClr val="FF0000"/>
                </a:solidFill>
                <a:latin typeface="华文新魏"/>
                <a:cs typeface="华文新魏"/>
              </a:rPr>
              <a:t>置初值</a:t>
            </a:r>
            <a:r>
              <a:rPr kumimoji="1" lang="zh-CN" altLang="en-US" dirty="0">
                <a:latin typeface="华文新魏"/>
                <a:cs typeface="华文新魏"/>
              </a:rPr>
              <a:t>，如</a:t>
            </a:r>
            <a:endParaRPr kumimoji="1" lang="en-US" altLang="zh-CN" dirty="0">
              <a:latin typeface="华文新魏"/>
              <a:cs typeface="华文新魏"/>
            </a:endParaRPr>
          </a:p>
          <a:p>
            <a:pPr lvl="1"/>
            <a:r>
              <a:rPr kumimoji="1" lang="zh-CN" altLang="en-US" dirty="0">
                <a:latin typeface="华文新魏"/>
                <a:cs typeface="华文新魏"/>
              </a:rPr>
              <a:t>置存取权限</a:t>
            </a:r>
            <a:r>
              <a:rPr kumimoji="1" lang="en-US" altLang="zh-CN" dirty="0" err="1">
                <a:solidFill>
                  <a:srgbClr val="0000FF"/>
                </a:solidFill>
                <a:latin typeface="华文新魏"/>
                <a:cs typeface="华文新魏"/>
              </a:rPr>
              <a:t>i_mode</a:t>
            </a:r>
            <a:r>
              <a:rPr kumimoji="1" lang="zh-CN" altLang="en-US" dirty="0">
                <a:latin typeface="华文新魏"/>
                <a:cs typeface="华文新魏"/>
              </a:rPr>
              <a:t>，连接计数</a:t>
            </a:r>
            <a:r>
              <a:rPr kumimoji="1" lang="en-US" altLang="zh-CN" dirty="0" err="1">
                <a:solidFill>
                  <a:srgbClr val="0000FF"/>
                </a:solidFill>
                <a:latin typeface="华文新魏"/>
                <a:cs typeface="华文新魏"/>
              </a:rPr>
              <a:t>i_nlink</a:t>
            </a:r>
            <a:r>
              <a:rPr kumimoji="1" lang="zh-CN" altLang="en-US" dirty="0">
                <a:latin typeface="华文新魏"/>
                <a:cs typeface="华文新魏"/>
              </a:rPr>
              <a:t>等</a:t>
            </a:r>
          </a:p>
          <a:p>
            <a:r>
              <a:rPr kumimoji="1" lang="zh-CN" altLang="en-US" dirty="0">
                <a:solidFill>
                  <a:srgbClr val="FF0000"/>
                </a:solidFill>
                <a:latin typeface="华文新魏"/>
                <a:cs typeface="华文新魏"/>
              </a:rPr>
              <a:t>分配</a:t>
            </a:r>
            <a:r>
              <a:rPr kumimoji="1" lang="zh-CN" altLang="en-US" dirty="0">
                <a:solidFill>
                  <a:srgbClr val="0000FF"/>
                </a:solidFill>
                <a:latin typeface="华文新魏"/>
                <a:cs typeface="华文新魏"/>
              </a:rPr>
              <a:t>用户打开文件表项</a:t>
            </a:r>
            <a:r>
              <a:rPr kumimoji="1" lang="zh-CN" altLang="en-US" dirty="0">
                <a:latin typeface="华文新魏"/>
                <a:cs typeface="华文新魏"/>
              </a:rPr>
              <a:t>和</a:t>
            </a:r>
            <a:r>
              <a:rPr kumimoji="1" lang="zh-CN" altLang="en-US" dirty="0">
                <a:solidFill>
                  <a:srgbClr val="0000FF"/>
                </a:solidFill>
                <a:latin typeface="华文新魏"/>
                <a:cs typeface="华文新魏"/>
              </a:rPr>
              <a:t>系统打开文件表项</a:t>
            </a:r>
            <a:r>
              <a:rPr kumimoji="1" lang="zh-CN" altLang="en-US" dirty="0">
                <a:latin typeface="华文新魏"/>
                <a:cs typeface="华文新魏"/>
              </a:rPr>
              <a:t>，</a:t>
            </a:r>
            <a:r>
              <a:rPr kumimoji="1" lang="zh-CN" altLang="en-US" dirty="0">
                <a:solidFill>
                  <a:srgbClr val="FF0000"/>
                </a:solidFill>
                <a:latin typeface="华文新魏"/>
                <a:cs typeface="华文新魏"/>
              </a:rPr>
              <a:t>置表项初值</a:t>
            </a:r>
            <a:r>
              <a:rPr kumimoji="1" lang="zh-CN" altLang="en-US" dirty="0">
                <a:latin typeface="华文新魏"/>
                <a:cs typeface="华文新魏"/>
              </a:rPr>
              <a:t>，读写位移</a:t>
            </a:r>
            <a:r>
              <a:rPr kumimoji="1" lang="en-US" altLang="zh-CN" dirty="0" err="1">
                <a:solidFill>
                  <a:srgbClr val="FF0000"/>
                </a:solidFill>
                <a:latin typeface="华文新魏"/>
                <a:cs typeface="华文新魏"/>
              </a:rPr>
              <a:t>f_offset</a:t>
            </a:r>
            <a:r>
              <a:rPr kumimoji="1" lang="zh-CN" altLang="en-US" dirty="0">
                <a:solidFill>
                  <a:srgbClr val="FF0000"/>
                </a:solidFill>
                <a:latin typeface="华文新魏"/>
                <a:cs typeface="华文新魏"/>
              </a:rPr>
              <a:t>清“</a:t>
            </a:r>
            <a:r>
              <a:rPr kumimoji="1" lang="en-US" altLang="zh-CN" dirty="0">
                <a:solidFill>
                  <a:srgbClr val="FF0000"/>
                </a:solidFill>
                <a:latin typeface="华文新魏"/>
                <a:cs typeface="华文新魏"/>
              </a:rPr>
              <a:t>0”</a:t>
            </a:r>
            <a:endParaRPr kumimoji="1" lang="zh-CN" altLang="en-US" dirty="0">
              <a:solidFill>
                <a:srgbClr val="FF0000"/>
              </a:solidFill>
              <a:latin typeface="华文新魏"/>
              <a:cs typeface="华文新魏"/>
            </a:endParaRPr>
          </a:p>
          <a:p>
            <a:r>
              <a:rPr kumimoji="1" lang="zh-CN" altLang="en-US" dirty="0">
                <a:latin typeface="华文新魏"/>
                <a:cs typeface="华文新魏"/>
              </a:rPr>
              <a:t>把各表项及文件对应的</a:t>
            </a:r>
            <a:r>
              <a:rPr kumimoji="1" lang="zh-CN" altLang="en-US" dirty="0">
                <a:solidFill>
                  <a:srgbClr val="0000FF"/>
                </a:solidFill>
                <a:latin typeface="华文新魏"/>
                <a:cs typeface="华文新魏"/>
              </a:rPr>
              <a:t>活动</a:t>
            </a:r>
            <a:r>
              <a:rPr kumimoji="1" lang="en-US" altLang="zh-CN" dirty="0" err="1">
                <a:solidFill>
                  <a:srgbClr val="0000FF"/>
                </a:solidFill>
                <a:latin typeface="华文新魏"/>
                <a:cs typeface="华文新魏"/>
              </a:rPr>
              <a:t>inode</a:t>
            </a:r>
            <a:r>
              <a:rPr kumimoji="1" lang="zh-CN" altLang="en-US" dirty="0">
                <a:latin typeface="华文新魏"/>
                <a:cs typeface="华文新魏"/>
              </a:rPr>
              <a:t>用</a:t>
            </a:r>
            <a:r>
              <a:rPr kumimoji="1" lang="zh-CN" altLang="en-US" dirty="0">
                <a:solidFill>
                  <a:srgbClr val="FF0000"/>
                </a:solidFill>
                <a:latin typeface="华文新魏"/>
                <a:cs typeface="华文新魏"/>
              </a:rPr>
              <a:t>指针连接起来</a:t>
            </a:r>
            <a:r>
              <a:rPr kumimoji="1" lang="zh-CN" altLang="en-US" dirty="0">
                <a:latin typeface="华文新魏"/>
                <a:cs typeface="华文新魏"/>
              </a:rPr>
              <a:t>，把</a:t>
            </a:r>
            <a:r>
              <a:rPr kumimoji="1" lang="zh-CN" altLang="en-US" dirty="0">
                <a:solidFill>
                  <a:srgbClr val="0000FF"/>
                </a:solidFill>
                <a:latin typeface="华文新魏"/>
                <a:cs typeface="华文新魏"/>
              </a:rPr>
              <a:t>文件描述字</a:t>
            </a:r>
            <a:r>
              <a:rPr kumimoji="1" lang="zh-CN" altLang="en-US" dirty="0">
                <a:solidFill>
                  <a:srgbClr val="FF0000"/>
                </a:solidFill>
                <a:latin typeface="华文新魏"/>
                <a:cs typeface="华文新魏"/>
              </a:rPr>
              <a:t>返回</a:t>
            </a:r>
            <a:r>
              <a:rPr kumimoji="1" lang="zh-CN" altLang="en-US" dirty="0">
                <a:latin typeface="华文新魏"/>
                <a:cs typeface="华文新魏"/>
              </a:rPr>
              <a:t>给调用者</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Tree>
    <p:extLst>
      <p:ext uri="{BB962C8B-B14F-4D97-AF65-F5344CB8AC3E}">
        <p14:creationId xmlns:p14="http://schemas.microsoft.com/office/powerpoint/2010/main" val="329996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文件删除 </a:t>
            </a:r>
            <a:endParaRPr kumimoji="1" lang="zh-CN" altLang="en-US" dirty="0"/>
          </a:p>
        </p:txBody>
      </p:sp>
      <p:sp>
        <p:nvSpPr>
          <p:cNvPr id="3" name="内容占位符 2"/>
          <p:cNvSpPr>
            <a:spLocks noGrp="1"/>
          </p:cNvSpPr>
          <p:nvPr>
            <p:ph idx="1"/>
          </p:nvPr>
        </p:nvSpPr>
        <p:spPr/>
        <p:txBody>
          <a:bodyPr/>
          <a:lstStyle/>
          <a:p>
            <a:r>
              <a:rPr lang="zh-CN" altLang="zh-CN" dirty="0"/>
              <a:t>删除的任务是把指定文件从其所在的目录文件中去</a:t>
            </a:r>
            <a:endParaRPr lang="en-US" altLang="zh-CN" dirty="0"/>
          </a:p>
          <a:p>
            <a:pPr lvl="1"/>
            <a:r>
              <a:rPr lang="zh-CN" altLang="en-US" dirty="0">
                <a:latin typeface="华文新魏" charset="0"/>
                <a:ea typeface="华文新魏" charset="0"/>
                <a:cs typeface="华文新魏" charset="0"/>
              </a:rPr>
              <a:t>如果没有连接用户</a:t>
            </a:r>
            <a:r>
              <a:rPr lang="en-US" altLang="zh-CN" dirty="0">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i_link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为</a:t>
            </a:r>
            <a:r>
              <a:rPr lang="zh-CN" altLang="en-US" dirty="0">
                <a:latin typeface="Times New Roman"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a:t>
            </a:r>
            <a:r>
              <a:rPr lang="en-US" altLang="zh-CN" dirty="0">
                <a:latin typeface="Times New Roman" charset="0"/>
                <a:ea typeface="华文新魏" charset="0"/>
                <a:cs typeface="华文新魏" charset="0"/>
              </a:rPr>
              <a:t>”</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，还要把文件占用的存储空间释放</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删除系统调用形式为：</a:t>
            </a:r>
            <a:r>
              <a:rPr lang="en-US" altLang="zh-CN" dirty="0">
                <a:solidFill>
                  <a:srgbClr val="FF0000"/>
                </a:solidFill>
                <a:latin typeface="华文新魏" charset="0"/>
                <a:ea typeface="华文新魏" charset="0"/>
                <a:cs typeface="华文新魏" charset="0"/>
              </a:rPr>
              <a:t>unlink (</a:t>
            </a:r>
            <a:r>
              <a:rPr lang="en-US" altLang="zh-CN" dirty="0" err="1">
                <a:solidFill>
                  <a:srgbClr val="FF0000"/>
                </a:solidFill>
                <a:latin typeface="华文新魏" charset="0"/>
                <a:ea typeface="华文新魏" charset="0"/>
                <a:cs typeface="华文新魏" charset="0"/>
              </a:rPr>
              <a:t>filenamep</a:t>
            </a:r>
            <a:r>
              <a:rPr lang="en-US" altLang="zh-CN" dirty="0">
                <a:solidFill>
                  <a:srgbClr val="FF0000"/>
                </a:solidFill>
                <a:latin typeface="华文新魏" charset="0"/>
                <a:ea typeface="华文新魏" charset="0"/>
                <a:cs typeface="华文新魏" charset="0"/>
              </a:rPr>
              <a:t>)</a:t>
            </a:r>
          </a:p>
          <a:p>
            <a:pPr lvl="1"/>
            <a:r>
              <a:rPr lang="zh-CN" altLang="en-US" dirty="0">
                <a:latin typeface="华文新魏" charset="0"/>
                <a:ea typeface="华文新魏" charset="0"/>
                <a:cs typeface="华文新魏" charset="0"/>
              </a:rPr>
              <a:t>在执行删除时，必须要求用户对该文件</a:t>
            </a:r>
            <a:r>
              <a:rPr lang="zh-CN" altLang="en-US" dirty="0">
                <a:solidFill>
                  <a:srgbClr val="FF0000"/>
                </a:solidFill>
                <a:latin typeface="华文新魏" charset="0"/>
                <a:ea typeface="华文新魏" charset="0"/>
                <a:cs typeface="华文新魏" charset="0"/>
              </a:rPr>
              <a:t>具有“写”操作权</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Tree>
    <p:extLst>
      <p:ext uri="{BB962C8B-B14F-4D97-AF65-F5344CB8AC3E}">
        <p14:creationId xmlns:p14="http://schemas.microsoft.com/office/powerpoint/2010/main" val="58938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文件打开</a:t>
            </a:r>
            <a:endParaRPr kumimoji="1" lang="zh-CN" altLang="en-US" dirty="0"/>
          </a:p>
        </p:txBody>
      </p:sp>
      <p:sp>
        <p:nvSpPr>
          <p:cNvPr id="4" name="内容占位符 3"/>
          <p:cNvSpPr>
            <a:spLocks noGrp="1"/>
          </p:cNvSpPr>
          <p:nvPr>
            <p:ph idx="1"/>
          </p:nvPr>
        </p:nvSpPr>
        <p:spPr/>
        <p:txBody>
          <a:bodyPr/>
          <a:lstStyle/>
          <a:p>
            <a:r>
              <a:rPr lang="en-US" altLang="zh-CN" dirty="0">
                <a:latin typeface="华文新魏" charset="0"/>
                <a:ea typeface="华文新魏" charset="0"/>
                <a:cs typeface="华文新魏" charset="0"/>
              </a:rPr>
              <a:t>系统</a:t>
            </a:r>
            <a:r>
              <a:rPr lang="zh-CN" altLang="en-US" dirty="0">
                <a:latin typeface="华文新魏" charset="0"/>
                <a:ea typeface="华文新魏" charset="0"/>
                <a:cs typeface="华文新魏" charset="0"/>
              </a:rPr>
              <a:t>调用方式：</a:t>
            </a:r>
            <a:r>
              <a:rPr lang="en-US" altLang="zh-CN" dirty="0" err="1">
                <a:solidFill>
                  <a:srgbClr val="FF0000"/>
                </a:solidFill>
                <a:latin typeface="华文新魏" charset="0"/>
                <a:ea typeface="华文新魏" charset="0"/>
                <a:cs typeface="华文新魏" charset="0"/>
              </a:rPr>
              <a:t>fd</a:t>
            </a:r>
            <a:r>
              <a:rPr lang="en-US" altLang="zh-CN" dirty="0">
                <a:solidFill>
                  <a:srgbClr val="FF0000"/>
                </a:solidFill>
                <a:latin typeface="华文新魏" charset="0"/>
                <a:ea typeface="华文新魏" charset="0"/>
                <a:cs typeface="华文新魏" charset="0"/>
              </a:rPr>
              <a:t> = open (</a:t>
            </a:r>
            <a:r>
              <a:rPr lang="en-US" altLang="zh-CN" dirty="0" err="1">
                <a:solidFill>
                  <a:srgbClr val="FF0000"/>
                </a:solidFill>
                <a:latin typeface="华文新魏" charset="0"/>
                <a:ea typeface="华文新魏" charset="0"/>
                <a:cs typeface="华文新魏" charset="0"/>
              </a:rPr>
              <a:t>filenamep</a:t>
            </a:r>
            <a:r>
              <a:rPr lang="en-US" altLang="zh-CN" dirty="0">
                <a:solidFill>
                  <a:srgbClr val="FF0000"/>
                </a:solidFill>
                <a:latin typeface="华文新魏" charset="0"/>
                <a:ea typeface="华文新魏" charset="0"/>
                <a:cs typeface="华文新魏" charset="0"/>
              </a:rPr>
              <a:t>, mode);</a:t>
            </a:r>
          </a:p>
          <a:p>
            <a:r>
              <a:rPr lang="zh-CN" altLang="en-US" dirty="0"/>
              <a:t>主要</a:t>
            </a:r>
            <a:r>
              <a:rPr lang="zh-CN" altLang="zh-CN" dirty="0"/>
              <a:t>任务</a:t>
            </a:r>
            <a:endParaRPr lang="en-US" altLang="zh-CN" dirty="0"/>
          </a:p>
          <a:p>
            <a:pPr lvl="1"/>
            <a:r>
              <a:rPr lang="zh-CN" altLang="zh-CN" dirty="0"/>
              <a:t>把文件的</a:t>
            </a:r>
            <a:r>
              <a:rPr lang="zh-CN" altLang="zh-CN" dirty="0">
                <a:solidFill>
                  <a:srgbClr val="0000FF"/>
                </a:solidFill>
              </a:rPr>
              <a:t>磁盘</a:t>
            </a:r>
            <a:r>
              <a:rPr lang="en-US" altLang="zh-CN" dirty="0" err="1">
                <a:solidFill>
                  <a:srgbClr val="0000FF"/>
                </a:solidFill>
              </a:rPr>
              <a:t>inode</a:t>
            </a:r>
            <a:r>
              <a:rPr lang="zh-CN" altLang="zh-CN" dirty="0">
                <a:solidFill>
                  <a:srgbClr val="FF0000"/>
                </a:solidFill>
              </a:rPr>
              <a:t>复制到</a:t>
            </a:r>
            <a:r>
              <a:rPr lang="zh-CN" altLang="zh-CN" dirty="0">
                <a:solidFill>
                  <a:srgbClr val="0000FF"/>
                </a:solidFill>
              </a:rPr>
              <a:t>内存活动</a:t>
            </a:r>
            <a:r>
              <a:rPr lang="en-US" altLang="zh-CN" dirty="0" err="1">
                <a:solidFill>
                  <a:srgbClr val="0000FF"/>
                </a:solidFill>
              </a:rPr>
              <a:t>inode</a:t>
            </a:r>
            <a:r>
              <a:rPr lang="zh-CN" altLang="zh-CN" dirty="0">
                <a:solidFill>
                  <a:srgbClr val="0000FF"/>
                </a:solidFill>
              </a:rPr>
              <a:t>表</a:t>
            </a:r>
            <a:endParaRPr lang="en-US" altLang="zh-CN" dirty="0">
              <a:solidFill>
                <a:srgbClr val="0000FF"/>
              </a:solidFill>
            </a:endParaRPr>
          </a:p>
          <a:p>
            <a:pPr lvl="1"/>
            <a:r>
              <a:rPr lang="zh-CN" altLang="zh-CN" dirty="0">
                <a:solidFill>
                  <a:srgbClr val="FF0000"/>
                </a:solidFill>
              </a:rPr>
              <a:t>建立</a:t>
            </a:r>
            <a:r>
              <a:rPr lang="zh-CN" altLang="zh-CN" dirty="0"/>
              <a:t>一个独立的</a:t>
            </a:r>
            <a:r>
              <a:rPr lang="zh-CN" altLang="zh-CN" dirty="0">
                <a:solidFill>
                  <a:srgbClr val="0000FF"/>
                </a:solidFill>
              </a:rPr>
              <a:t>读写文件数据结构</a:t>
            </a:r>
            <a:r>
              <a:rPr lang="zh-CN" altLang="zh-CN" dirty="0"/>
              <a:t>，即系统打开文件表的</a:t>
            </a:r>
            <a:r>
              <a:rPr lang="zh-CN" altLang="zh-CN" dirty="0">
                <a:solidFill>
                  <a:srgbClr val="0000FF"/>
                </a:solidFill>
              </a:rPr>
              <a:t>一个表项</a:t>
            </a:r>
            <a:r>
              <a:rPr lang="zh-CN" altLang="zh-CN" dirty="0"/>
              <a:t> </a:t>
            </a:r>
            <a:endParaRPr lang="en-US" altLang="zh-CN" dirty="0">
              <a:latin typeface="华文新魏" charset="0"/>
              <a:ea typeface="华文新魏" charset="0"/>
              <a:cs typeface="华文新魏" charset="0"/>
            </a:endParaRPr>
          </a:p>
          <a:p>
            <a:endParaRPr lang="en-US" altLang="zh-CN" dirty="0">
              <a:latin typeface="华文新魏" charset="0"/>
              <a:ea typeface="华文新魏" charset="0"/>
              <a:cs typeface="华文新魏" charset="0"/>
            </a:endParaRP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137969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文件打开执行过程</a:t>
            </a:r>
            <a:endParaRPr kumimoji="1" lang="zh-CN" altLang="en-US" dirty="0"/>
          </a:p>
        </p:txBody>
      </p:sp>
      <p:sp>
        <p:nvSpPr>
          <p:cNvPr id="4" name="内容占位符 3"/>
          <p:cNvSpPr>
            <a:spLocks noGrp="1"/>
          </p:cNvSpPr>
          <p:nvPr>
            <p:ph idx="1"/>
          </p:nvPr>
        </p:nvSpPr>
        <p:spPr/>
        <p:txBody>
          <a:bodyPr/>
          <a:lstStyle/>
          <a:p>
            <a:r>
              <a:rPr lang="zh-CN" altLang="en-US" dirty="0">
                <a:solidFill>
                  <a:srgbClr val="FF0000"/>
                </a:solidFill>
                <a:latin typeface="华文新魏" charset="0"/>
                <a:ea typeface="华文新魏" charset="0"/>
                <a:cs typeface="华文新魏" charset="0"/>
              </a:rPr>
              <a:t>检索</a:t>
            </a:r>
            <a:r>
              <a:rPr lang="zh-CN" altLang="en-US" dirty="0">
                <a:latin typeface="华文新魏" charset="0"/>
                <a:ea typeface="华文新魏" charset="0"/>
                <a:cs typeface="华文新魏" charset="0"/>
              </a:rPr>
              <a:t>目录，把它的外存</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复制到活动</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表</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根据参数</a:t>
            </a:r>
            <a:r>
              <a:rPr lang="en-US" altLang="zh-CN" dirty="0">
                <a:solidFill>
                  <a:srgbClr val="0000FF"/>
                </a:solidFill>
                <a:latin typeface="华文新魏" charset="0"/>
                <a:ea typeface="华文新魏" charset="0"/>
                <a:cs typeface="华文新魏" charset="0"/>
              </a:rPr>
              <a:t>mode</a:t>
            </a:r>
            <a:r>
              <a:rPr lang="zh-CN" altLang="en-US" dirty="0">
                <a:solidFill>
                  <a:srgbClr val="FF0000"/>
                </a:solidFill>
                <a:latin typeface="华文新魏" charset="0"/>
                <a:ea typeface="华文新魏" charset="0"/>
                <a:cs typeface="华文新魏" charset="0"/>
              </a:rPr>
              <a:t>核对权限</a:t>
            </a:r>
            <a:r>
              <a:rPr lang="zh-CN" altLang="en-US" dirty="0">
                <a:latin typeface="华文新魏" charset="0"/>
                <a:ea typeface="华文新魏" charset="0"/>
                <a:cs typeface="华文新魏" charset="0"/>
              </a:rPr>
              <a:t>，若非法，则这次打开失败</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当</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打开</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合法时，为文件</a:t>
            </a:r>
            <a:r>
              <a:rPr lang="zh-CN" altLang="en-US" dirty="0">
                <a:solidFill>
                  <a:srgbClr val="FF0000"/>
                </a:solidFill>
                <a:latin typeface="华文新魏" charset="0"/>
                <a:ea typeface="华文新魏" charset="0"/>
                <a:cs typeface="华文新魏" charset="0"/>
              </a:rPr>
              <a:t>分配</a:t>
            </a:r>
            <a:r>
              <a:rPr lang="zh-CN" altLang="en-US" dirty="0">
                <a:solidFill>
                  <a:srgbClr val="0000FF"/>
                </a:solidFill>
                <a:latin typeface="华文新魏" charset="0"/>
                <a:ea typeface="华文新魏" charset="0"/>
                <a:cs typeface="华文新魏" charset="0"/>
              </a:rPr>
              <a:t>用户打开文件表项</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系统打开文件表项</a:t>
            </a:r>
            <a:r>
              <a:rPr lang="zh-CN" altLang="en-US" dirty="0">
                <a:latin typeface="华文新魏" charset="0"/>
                <a:ea typeface="华文新魏" charset="0"/>
                <a:cs typeface="华文新魏" charset="0"/>
              </a:rPr>
              <a:t>，并为表项</a:t>
            </a:r>
            <a:r>
              <a:rPr lang="zh-CN" altLang="en-US" dirty="0">
                <a:solidFill>
                  <a:srgbClr val="FF0000"/>
                </a:solidFill>
                <a:latin typeface="华文新魏" charset="0"/>
                <a:ea typeface="华文新魏" charset="0"/>
                <a:cs typeface="华文新魏" charset="0"/>
              </a:rPr>
              <a:t>设置初值</a:t>
            </a:r>
            <a:endParaRPr lang="en-US" altLang="zh-CN" dirty="0">
              <a:solidFill>
                <a:srgbClr val="FF0000"/>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通过指针</a:t>
            </a:r>
            <a:r>
              <a:rPr lang="zh-CN" altLang="en-US" dirty="0">
                <a:solidFill>
                  <a:srgbClr val="FF0000"/>
                </a:solidFill>
                <a:latin typeface="华文新魏" charset="0"/>
                <a:ea typeface="华文新魏" charset="0"/>
                <a:cs typeface="华文新魏" charset="0"/>
              </a:rPr>
              <a:t>建立</a:t>
            </a:r>
            <a:r>
              <a:rPr lang="zh-CN" altLang="en-US" dirty="0">
                <a:latin typeface="华文新魏" charset="0"/>
                <a:ea typeface="华文新魏" charset="0"/>
                <a:cs typeface="华文新魏" charset="0"/>
              </a:rPr>
              <a:t>这些</a:t>
            </a:r>
            <a:r>
              <a:rPr lang="zh-CN" altLang="en-US" dirty="0">
                <a:solidFill>
                  <a:srgbClr val="0000FF"/>
                </a:solidFill>
                <a:latin typeface="华文新魏" charset="0"/>
                <a:ea typeface="华文新魏" charset="0"/>
                <a:cs typeface="华文新魏" charset="0"/>
              </a:rPr>
              <a:t>表项</a:t>
            </a:r>
            <a:r>
              <a:rPr lang="zh-CN" altLang="en-US" dirty="0">
                <a:latin typeface="华文新魏" charset="0"/>
                <a:ea typeface="华文新魏" charset="0"/>
                <a:cs typeface="华文新魏" charset="0"/>
              </a:rPr>
              <a:t>与</a:t>
            </a:r>
            <a:r>
              <a:rPr lang="zh-CN" altLang="en-US" dirty="0">
                <a:solidFill>
                  <a:srgbClr val="0000FF"/>
                </a:solidFill>
                <a:latin typeface="华文新魏" charset="0"/>
                <a:ea typeface="华文新魏" charset="0"/>
                <a:cs typeface="华文新魏" charset="0"/>
              </a:rPr>
              <a:t>活动</a:t>
            </a:r>
            <a:r>
              <a:rPr lang="en-US" altLang="zh-CN" dirty="0" err="1">
                <a:solidFill>
                  <a:srgbClr val="0000FF"/>
                </a:solidFill>
                <a:latin typeface="华文新魏" charset="0"/>
                <a:ea typeface="华文新魏" charset="0"/>
                <a:cs typeface="华文新魏" charset="0"/>
              </a:rPr>
              <a:t>inode</a:t>
            </a:r>
            <a:r>
              <a:rPr lang="zh-CN" altLang="en-US" dirty="0">
                <a:solidFill>
                  <a:srgbClr val="0000FF"/>
                </a:solidFill>
                <a:latin typeface="华文新魏" charset="0"/>
                <a:ea typeface="华文新魏" charset="0"/>
                <a:cs typeface="华文新魏" charset="0"/>
              </a:rPr>
              <a:t>间的联系</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把文件描述字，即用户打开文件表中相应文件表项的序号</a:t>
            </a:r>
            <a:r>
              <a:rPr lang="zh-CN" altLang="en-US" dirty="0">
                <a:solidFill>
                  <a:srgbClr val="FF0000"/>
                </a:solidFill>
                <a:latin typeface="华文新魏" charset="0"/>
                <a:ea typeface="华文新魏" charset="0"/>
                <a:cs typeface="华文新魏" charset="0"/>
              </a:rPr>
              <a:t>返回</a:t>
            </a:r>
            <a:r>
              <a:rPr lang="zh-CN" altLang="en-US" dirty="0">
                <a:latin typeface="华文新魏" charset="0"/>
                <a:ea typeface="华文新魏" charset="0"/>
                <a:cs typeface="华文新魏" charset="0"/>
              </a:rPr>
              <a:t>给调用者</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说明</a:t>
            </a:r>
          </a:p>
          <a:p>
            <a:pPr lvl="1"/>
            <a:r>
              <a:rPr lang="zh-CN" altLang="en-US" dirty="0"/>
              <a:t>若</a:t>
            </a:r>
            <a:r>
              <a:rPr lang="zh-CN" altLang="zh-CN" dirty="0"/>
              <a:t>已</a:t>
            </a:r>
            <a:r>
              <a:rPr lang="zh-CN" altLang="en-US" dirty="0"/>
              <a:t>有</a:t>
            </a:r>
            <a:r>
              <a:rPr lang="zh-CN" altLang="zh-CN" dirty="0"/>
              <a:t>其他用户打开同一文件，则</a:t>
            </a:r>
            <a:r>
              <a:rPr lang="zh-CN" altLang="zh-CN" dirty="0">
                <a:solidFill>
                  <a:srgbClr val="0432FF"/>
                </a:solidFill>
              </a:rPr>
              <a:t>不执行复制</a:t>
            </a:r>
            <a:r>
              <a:rPr lang="en-US" altLang="zh-CN" dirty="0" err="1">
                <a:solidFill>
                  <a:srgbClr val="0432FF"/>
                </a:solidFill>
              </a:rPr>
              <a:t>inode</a:t>
            </a:r>
            <a:r>
              <a:rPr lang="zh-CN" altLang="zh-CN" dirty="0"/>
              <a:t>的工作，仅把活动</a:t>
            </a:r>
            <a:r>
              <a:rPr lang="en-US" altLang="zh-CN" dirty="0"/>
              <a:t> </a:t>
            </a:r>
            <a:r>
              <a:rPr lang="en-US" altLang="zh-CN" dirty="0" err="1"/>
              <a:t>inode</a:t>
            </a:r>
            <a:r>
              <a:rPr lang="zh-CN" altLang="zh-CN" dirty="0"/>
              <a:t>的计数器</a:t>
            </a:r>
            <a:r>
              <a:rPr lang="en-US" altLang="zh-CN" dirty="0" err="1">
                <a:solidFill>
                  <a:srgbClr val="0000FF"/>
                </a:solidFill>
              </a:rPr>
              <a:t>i_count</a:t>
            </a:r>
            <a:r>
              <a:rPr lang="zh-CN" altLang="zh-CN" dirty="0"/>
              <a:t>加１ </a:t>
            </a:r>
            <a:endParaRPr lang="en-US" altLang="zh-CN" dirty="0"/>
          </a:p>
          <a:p>
            <a:pPr lvl="1"/>
            <a:r>
              <a:rPr lang="en-US" altLang="zh-CN" dirty="0" err="1"/>
              <a:t>i_count</a:t>
            </a:r>
            <a:r>
              <a:rPr lang="zh-CN" altLang="zh-CN" dirty="0"/>
              <a:t>反映通过</a:t>
            </a:r>
            <a:r>
              <a:rPr lang="zh-CN" altLang="zh-CN" dirty="0">
                <a:solidFill>
                  <a:srgbClr val="0000FF"/>
                </a:solidFill>
              </a:rPr>
              <a:t>不同的系统打开文件表项</a:t>
            </a:r>
            <a:r>
              <a:rPr lang="zh-CN" altLang="zh-CN" dirty="0"/>
              <a:t>来共享同一活动</a:t>
            </a:r>
            <a:r>
              <a:rPr lang="en-US" altLang="zh-CN" dirty="0" err="1"/>
              <a:t>inode</a:t>
            </a:r>
            <a:r>
              <a:rPr lang="zh-CN" altLang="zh-CN" dirty="0"/>
              <a:t>的进程数目 </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Tree>
    <p:extLst>
      <p:ext uri="{BB962C8B-B14F-4D97-AF65-F5344CB8AC3E}">
        <p14:creationId xmlns:p14="http://schemas.microsoft.com/office/powerpoint/2010/main" val="410222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文件类型</a:t>
            </a:r>
          </a:p>
        </p:txBody>
      </p:sp>
      <p:sp>
        <p:nvSpPr>
          <p:cNvPr id="3" name="内容占位符 2"/>
          <p:cNvSpPr>
            <a:spLocks noGrp="1"/>
          </p:cNvSpPr>
          <p:nvPr>
            <p:ph idx="1"/>
          </p:nvPr>
        </p:nvSpPr>
        <p:spPr/>
        <p:txBody>
          <a:bodyPr/>
          <a:lstStyle/>
          <a:p>
            <a:r>
              <a:rPr lang="zh-CN" altLang="en-US" dirty="0"/>
              <a:t>按</a:t>
            </a:r>
            <a:r>
              <a:rPr lang="zh-CN" altLang="zh-CN" dirty="0"/>
              <a:t>用途</a:t>
            </a:r>
            <a:r>
              <a:rPr lang="zh-CN" altLang="en-US" dirty="0"/>
              <a:t>分类</a:t>
            </a:r>
            <a:endParaRPr lang="en-US" altLang="zh-CN" dirty="0"/>
          </a:p>
          <a:p>
            <a:pPr lvl="1"/>
            <a:r>
              <a:rPr lang="zh-CN" altLang="zh-CN" dirty="0"/>
              <a:t>系统文件、库文件和用户文件</a:t>
            </a:r>
            <a:endParaRPr lang="en-US" altLang="zh-CN" dirty="0"/>
          </a:p>
          <a:p>
            <a:r>
              <a:rPr lang="zh-CN" altLang="zh-CN" dirty="0"/>
              <a:t>按保护级别</a:t>
            </a:r>
            <a:r>
              <a:rPr lang="zh-CN" altLang="en-US" dirty="0"/>
              <a:t>分类</a:t>
            </a:r>
            <a:endParaRPr lang="en-US" altLang="zh-CN" dirty="0"/>
          </a:p>
          <a:p>
            <a:pPr lvl="1"/>
            <a:r>
              <a:rPr lang="zh-CN" altLang="zh-CN" dirty="0"/>
              <a:t>只读文件、读写文件和不保护文件</a:t>
            </a:r>
            <a:endParaRPr lang="en-US" altLang="zh-CN" dirty="0"/>
          </a:p>
          <a:p>
            <a:r>
              <a:rPr lang="zh-CN" altLang="zh-CN" dirty="0"/>
              <a:t>按信息流向</a:t>
            </a:r>
            <a:r>
              <a:rPr lang="zh-CN" altLang="en-US" dirty="0"/>
              <a:t>分类</a:t>
            </a:r>
            <a:endParaRPr lang="en-US" altLang="zh-CN" dirty="0"/>
          </a:p>
          <a:p>
            <a:pPr lvl="1"/>
            <a:r>
              <a:rPr lang="zh-CN" altLang="zh-CN" dirty="0"/>
              <a:t>输入文件、输出文件和输入输出文件</a:t>
            </a:r>
            <a:endParaRPr lang="en-US" altLang="zh-CN" dirty="0"/>
          </a:p>
          <a:p>
            <a:r>
              <a:rPr lang="zh-CN" altLang="zh-CN" dirty="0"/>
              <a:t>按数据类型</a:t>
            </a:r>
            <a:r>
              <a:rPr lang="zh-CN" altLang="en-US" dirty="0"/>
              <a:t>分类</a:t>
            </a:r>
            <a:endParaRPr lang="en-US" altLang="zh-CN" dirty="0"/>
          </a:p>
          <a:p>
            <a:pPr lvl="1"/>
            <a:r>
              <a:rPr lang="zh-CN" altLang="zh-CN" dirty="0"/>
              <a:t>源程序文件和可执行文件</a:t>
            </a:r>
            <a:endParaRPr lang="en-US" altLang="zh-CN" dirty="0"/>
          </a:p>
          <a:p>
            <a:r>
              <a:rPr lang="zh-CN" altLang="zh-CN" dirty="0"/>
              <a:t>按设备类型</a:t>
            </a:r>
            <a:r>
              <a:rPr lang="zh-CN" altLang="en-US" dirty="0"/>
              <a:t>分类</a:t>
            </a:r>
            <a:endParaRPr lang="en-US" altLang="zh-CN" dirty="0"/>
          </a:p>
          <a:p>
            <a:pPr lvl="1"/>
            <a:r>
              <a:rPr lang="zh-CN" altLang="zh-CN" dirty="0"/>
              <a:t>磁盘文件、磁带文件、光盘文件</a:t>
            </a:r>
            <a:endParaRPr lang="en-US" altLang="zh-CN" dirty="0"/>
          </a:p>
        </p:txBody>
      </p:sp>
    </p:spTree>
    <p:extLst>
      <p:ext uri="{BB962C8B-B14F-4D97-AF65-F5344CB8AC3E}">
        <p14:creationId xmlns:p14="http://schemas.microsoft.com/office/powerpoint/2010/main" val="97171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文件关闭</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系统</a:t>
            </a:r>
            <a:r>
              <a:rPr lang="zh-CN" altLang="en-US" dirty="0">
                <a:latin typeface="华文新魏" charset="0"/>
                <a:ea typeface="华文新魏" charset="0"/>
                <a:cs typeface="华文新魏" charset="0"/>
              </a:rPr>
              <a:t>调用方式：</a:t>
            </a:r>
            <a:r>
              <a:rPr lang="en-US" altLang="zh-CN" dirty="0">
                <a:solidFill>
                  <a:srgbClr val="FF0000"/>
                </a:solidFill>
                <a:latin typeface="华文新魏" charset="0"/>
                <a:ea typeface="华文新魏" charset="0"/>
                <a:cs typeface="华文新魏" charset="0"/>
              </a:rPr>
              <a:t>close (</a:t>
            </a:r>
            <a:r>
              <a:rPr lang="en-US" altLang="zh-CN" dirty="0" err="1">
                <a:solidFill>
                  <a:srgbClr val="FF0000"/>
                </a:solidFill>
                <a:latin typeface="华文新魏" charset="0"/>
                <a:ea typeface="华文新魏" charset="0"/>
                <a:cs typeface="华文新魏" charset="0"/>
              </a:rPr>
              <a:t>fd</a:t>
            </a:r>
            <a:r>
              <a:rPr lang="en-US" altLang="zh-CN" dirty="0">
                <a:solidFill>
                  <a:srgbClr val="FF0000"/>
                </a:solidFill>
                <a:latin typeface="华文新魏" charset="0"/>
                <a:ea typeface="华文新魏" charset="0"/>
                <a:cs typeface="华文新魏" charset="0"/>
              </a:rPr>
              <a:t>)</a:t>
            </a:r>
            <a:r>
              <a:rPr lang="en-US" altLang="zh-CN" dirty="0">
                <a:latin typeface="华文新魏" charset="0"/>
                <a:ea typeface="华文新魏" charset="0"/>
                <a:cs typeface="华文新魏" charset="0"/>
              </a:rPr>
              <a:t>;</a:t>
            </a:r>
          </a:p>
          <a:p>
            <a:r>
              <a:rPr lang="zh-CN" altLang="en-US" dirty="0"/>
              <a:t>主要任务</a:t>
            </a:r>
            <a:endParaRPr lang="en-US" altLang="zh-CN" dirty="0"/>
          </a:p>
          <a:p>
            <a:pPr lvl="1"/>
            <a:r>
              <a:rPr lang="zh-CN" altLang="zh-CN" dirty="0"/>
              <a:t>切断应用进程与文件之间的联系 </a:t>
            </a:r>
            <a:endParaRPr lang="en-US" altLang="zh-CN" dirty="0"/>
          </a:p>
          <a:p>
            <a:pPr lvl="1"/>
            <a:r>
              <a:rPr lang="zh-CN" altLang="zh-CN" dirty="0"/>
              <a:t>活动</a:t>
            </a:r>
            <a:r>
              <a:rPr lang="en-US" altLang="zh-CN" dirty="0" err="1"/>
              <a:t>inode</a:t>
            </a:r>
            <a:r>
              <a:rPr lang="zh-CN" altLang="zh-CN" dirty="0"/>
              <a:t>表的大小受到内存容量限制，要求用户一旦不再对文件进行操作时，立即释放相应活动</a:t>
            </a:r>
            <a:r>
              <a:rPr lang="en-US" altLang="zh-CN" dirty="0" err="1"/>
              <a:t>inode</a:t>
            </a:r>
            <a:r>
              <a:rPr lang="zh-CN" altLang="zh-CN" dirty="0"/>
              <a:t>，以便让其他进程使用，</a:t>
            </a:r>
            <a:r>
              <a:rPr lang="zh-CN" altLang="en-US" dirty="0"/>
              <a:t>此时需要及时关闭文件</a:t>
            </a:r>
            <a:endParaRPr lang="en-US" altLang="zh-CN" dirty="0"/>
          </a:p>
          <a:p>
            <a:pPr lvl="1"/>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Tree>
    <p:extLst>
      <p:ext uri="{BB962C8B-B14F-4D97-AF65-F5344CB8AC3E}">
        <p14:creationId xmlns:p14="http://schemas.microsoft.com/office/powerpoint/2010/main" val="369417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文件关闭执行过程</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根据</a:t>
            </a:r>
            <a:r>
              <a:rPr lang="en-US" altLang="zh-CN" dirty="0" err="1">
                <a:latin typeface="华文新魏" charset="0"/>
                <a:ea typeface="华文新魏" charset="0"/>
                <a:cs typeface="华文新魏" charset="0"/>
              </a:rPr>
              <a:t>fd</a:t>
            </a:r>
            <a:r>
              <a:rPr lang="zh-CN" altLang="en-US" dirty="0">
                <a:solidFill>
                  <a:srgbClr val="FF0000"/>
                </a:solidFill>
                <a:latin typeface="华文新魏" charset="0"/>
                <a:ea typeface="华文新魏" charset="0"/>
                <a:cs typeface="华文新魏" charset="0"/>
              </a:rPr>
              <a:t>找到</a:t>
            </a:r>
            <a:r>
              <a:rPr lang="zh-CN" altLang="en-US" dirty="0">
                <a:solidFill>
                  <a:srgbClr val="0000FF"/>
                </a:solidFill>
                <a:latin typeface="华文新魏" charset="0"/>
                <a:ea typeface="华文新魏" charset="0"/>
                <a:cs typeface="华文新魏" charset="0"/>
              </a:rPr>
              <a:t>用户打开文件表项</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再找到</a:t>
            </a:r>
            <a:r>
              <a:rPr lang="zh-CN" altLang="en-US" dirty="0">
                <a:solidFill>
                  <a:srgbClr val="0000FF"/>
                </a:solidFill>
                <a:latin typeface="华文新魏" charset="0"/>
                <a:ea typeface="华文新魏" charset="0"/>
                <a:cs typeface="华文新魏" charset="0"/>
              </a:rPr>
              <a:t>系统打开文件表项</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释放</a:t>
            </a:r>
            <a:r>
              <a:rPr lang="zh-CN" altLang="en-US" dirty="0">
                <a:solidFill>
                  <a:srgbClr val="0000FF"/>
                </a:solidFill>
                <a:latin typeface="华文新魏" charset="0"/>
                <a:ea typeface="华文新魏" charset="0"/>
                <a:cs typeface="华文新魏" charset="0"/>
              </a:rPr>
              <a:t>用户打开文件表项</a:t>
            </a:r>
            <a:endParaRPr lang="en-US" altLang="zh-CN" dirty="0">
              <a:solidFill>
                <a:srgbClr val="0000FF"/>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把对应</a:t>
            </a:r>
            <a:r>
              <a:rPr lang="zh-CN" altLang="en-US" dirty="0">
                <a:solidFill>
                  <a:srgbClr val="FF0000"/>
                </a:solidFill>
                <a:latin typeface="华文新魏" charset="0"/>
                <a:ea typeface="华文新魏" charset="0"/>
                <a:cs typeface="华文新魏" charset="0"/>
              </a:rPr>
              <a:t>系统</a:t>
            </a:r>
            <a:r>
              <a:rPr lang="zh-CN" altLang="en-US" dirty="0">
                <a:solidFill>
                  <a:srgbClr val="0000FF"/>
                </a:solidFill>
                <a:latin typeface="华文新魏" charset="0"/>
                <a:ea typeface="华文新魏" charset="0"/>
                <a:cs typeface="华文新魏" charset="0"/>
              </a:rPr>
              <a:t>打开文件表项</a:t>
            </a:r>
            <a:r>
              <a:rPr lang="zh-CN" altLang="en-US" dirty="0">
                <a:latin typeface="华文新魏" charset="0"/>
                <a:ea typeface="华文新魏" charset="0"/>
                <a:cs typeface="华文新魏" charset="0"/>
              </a:rPr>
              <a:t>中的</a:t>
            </a:r>
            <a:r>
              <a:rPr lang="en-US" altLang="zh-CN" dirty="0" err="1">
                <a:solidFill>
                  <a:srgbClr val="0000FF"/>
                </a:solidFill>
                <a:latin typeface="华文新魏" charset="0"/>
                <a:ea typeface="华文新魏" charset="0"/>
                <a:cs typeface="华文新魏" charset="0"/>
              </a:rPr>
              <a:t>f_count</a:t>
            </a:r>
            <a:r>
              <a:rPr lang="zh-CN" altLang="en-US" dirty="0">
                <a:solidFill>
                  <a:srgbClr val="FF0000"/>
                </a:solidFill>
                <a:latin typeface="华文新魏" charset="0"/>
                <a:ea typeface="华文新魏" charset="0"/>
                <a:cs typeface="华文新魏" charset="0"/>
              </a:rPr>
              <a:t>减</a:t>
            </a:r>
            <a:r>
              <a:rPr lang="zh-CN" altLang="en-US" dirty="0">
                <a:solidFill>
                  <a:srgbClr val="FF0000"/>
                </a:solidFill>
                <a:latin typeface="Times New Roman"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1</a:t>
            </a:r>
            <a:r>
              <a:rPr lang="en-US" altLang="zh-CN" dirty="0">
                <a:solidFill>
                  <a:srgbClr val="FF0000"/>
                </a:solidFill>
                <a:latin typeface="Times New Roman" charset="0"/>
                <a:ea typeface="华文新魏" charset="0"/>
                <a:cs typeface="华文新魏" charset="0"/>
              </a:rPr>
              <a:t>”</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如果非</a:t>
            </a:r>
            <a:r>
              <a:rPr lang="zh-CN" altLang="en-US" dirty="0">
                <a:latin typeface="Times New Roman" charset="0"/>
                <a:ea typeface="华文新魏" charset="0"/>
                <a:cs typeface="华文新魏" charset="0"/>
              </a:rPr>
              <a:t>“</a:t>
            </a:r>
            <a:r>
              <a:rPr lang="en-US" altLang="zh-CN" dirty="0">
                <a:latin typeface="华文新魏" charset="0"/>
                <a:ea typeface="华文新魏" charset="0"/>
                <a:cs typeface="华文新魏" charset="0"/>
              </a:rPr>
              <a:t>0</a:t>
            </a:r>
            <a:r>
              <a:rPr lang="en-US" altLang="zh-CN" dirty="0">
                <a:latin typeface="Times New Roman" charset="0"/>
                <a:ea typeface="华文新魏" charset="0"/>
                <a:cs typeface="华文新魏" charset="0"/>
              </a:rPr>
              <a:t>”</a:t>
            </a:r>
            <a:r>
              <a:rPr lang="zh-CN" altLang="en-US" dirty="0">
                <a:latin typeface="华文新魏" charset="0"/>
                <a:ea typeface="华文新魏" charset="0"/>
                <a:cs typeface="华文新魏" charset="0"/>
              </a:rPr>
              <a:t>，说明还有进程共享这一表项，不用释放直接返回</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否则</a:t>
            </a:r>
            <a:r>
              <a:rPr lang="zh-CN" altLang="en-US" dirty="0">
                <a:solidFill>
                  <a:srgbClr val="FF0000"/>
                </a:solidFill>
                <a:latin typeface="华文新魏" charset="0"/>
                <a:ea typeface="华文新魏" charset="0"/>
                <a:cs typeface="华文新魏" charset="0"/>
              </a:rPr>
              <a:t>释放</a:t>
            </a:r>
            <a:r>
              <a:rPr lang="zh-CN" altLang="en-US" dirty="0">
                <a:latin typeface="华文新魏" charset="0"/>
                <a:ea typeface="华文新魏" charset="0"/>
                <a:cs typeface="华文新魏" charset="0"/>
              </a:rPr>
              <a:t>表项</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把</a:t>
            </a:r>
            <a:r>
              <a:rPr lang="zh-CN" altLang="en-US" dirty="0">
                <a:solidFill>
                  <a:srgbClr val="0000FF"/>
                </a:solidFill>
                <a:latin typeface="华文新魏" charset="0"/>
                <a:ea typeface="华文新魏" charset="0"/>
                <a:cs typeface="华文新魏" charset="0"/>
              </a:rPr>
              <a:t>活动索引节点</a:t>
            </a:r>
            <a:r>
              <a:rPr lang="zh-CN" altLang="en-US" dirty="0">
                <a:latin typeface="华文新魏" charset="0"/>
                <a:ea typeface="华文新魏" charset="0"/>
                <a:cs typeface="华文新魏" charset="0"/>
              </a:rPr>
              <a:t>中的</a:t>
            </a:r>
            <a:r>
              <a:rPr lang="en-US" altLang="zh-CN" dirty="0" err="1">
                <a:solidFill>
                  <a:srgbClr val="0000FF"/>
                </a:solidFill>
                <a:latin typeface="华文新魏" charset="0"/>
                <a:ea typeface="华文新魏" charset="0"/>
                <a:cs typeface="华文新魏" charset="0"/>
              </a:rPr>
              <a:t>i_count</a:t>
            </a:r>
            <a:r>
              <a:rPr lang="zh-CN" altLang="en-US" dirty="0">
                <a:solidFill>
                  <a:srgbClr val="FF0000"/>
                </a:solidFill>
                <a:latin typeface="华文新魏" charset="0"/>
                <a:ea typeface="华文新魏" charset="0"/>
                <a:cs typeface="华文新魏" charset="0"/>
              </a:rPr>
              <a:t>减</a:t>
            </a:r>
            <a:r>
              <a:rPr lang="zh-CN" altLang="en-US" dirty="0">
                <a:solidFill>
                  <a:srgbClr val="FF0000"/>
                </a:solidFill>
                <a:latin typeface="Times New Roman"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1</a:t>
            </a:r>
            <a:r>
              <a:rPr lang="en-US" altLang="zh-CN" dirty="0">
                <a:solidFill>
                  <a:srgbClr val="FF0000"/>
                </a:solidFill>
                <a:latin typeface="Times New Roman" charset="0"/>
                <a:ea typeface="华文新魏" charset="0"/>
                <a:cs typeface="华文新魏" charset="0"/>
              </a:rPr>
              <a:t>”</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若不为</a:t>
            </a:r>
            <a:r>
              <a:rPr lang="zh-CN" altLang="en-US" dirty="0">
                <a:latin typeface="Times New Roman" charset="0"/>
                <a:ea typeface="华文新魏" charset="0"/>
                <a:cs typeface="华文新魏" charset="0"/>
              </a:rPr>
              <a:t>“</a:t>
            </a:r>
            <a:r>
              <a:rPr lang="en-US" altLang="zh-CN" dirty="0">
                <a:latin typeface="华文新魏" charset="0"/>
                <a:ea typeface="华文新魏" charset="0"/>
                <a:cs typeface="华文新魏" charset="0"/>
              </a:rPr>
              <a:t>0</a:t>
            </a:r>
            <a:r>
              <a:rPr lang="en-US" altLang="zh-CN" dirty="0">
                <a:latin typeface="Times New Roman" charset="0"/>
                <a:ea typeface="华文新魏" charset="0"/>
                <a:cs typeface="华文新魏" charset="0"/>
              </a:rPr>
              <a:t>”</a:t>
            </a:r>
            <a:r>
              <a:rPr lang="zh-CN" altLang="en-US" dirty="0">
                <a:latin typeface="华文新魏" charset="0"/>
                <a:ea typeface="华文新魏" charset="0"/>
                <a:cs typeface="华文新魏" charset="0"/>
              </a:rPr>
              <a:t>，表明还有用户进程正在使用该文件，不用释放而直接返回</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否则在把该活动</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中的内容</a:t>
            </a:r>
            <a:r>
              <a:rPr lang="zh-CN" altLang="en-US" dirty="0">
                <a:solidFill>
                  <a:srgbClr val="FF0000"/>
                </a:solidFill>
                <a:latin typeface="华文新魏" charset="0"/>
                <a:ea typeface="华文新魏" charset="0"/>
                <a:cs typeface="华文新魏" charset="0"/>
              </a:rPr>
              <a:t>复制回文件卷上的相应</a:t>
            </a:r>
            <a:r>
              <a:rPr lang="en-US" altLang="zh-CN" dirty="0" err="1">
                <a:solidFill>
                  <a:srgbClr val="FF0000"/>
                </a:solidFill>
                <a:latin typeface="华文新魏" charset="0"/>
                <a:ea typeface="华文新魏" charset="0"/>
                <a:cs typeface="华文新魏" charset="0"/>
              </a:rPr>
              <a:t>inode</a:t>
            </a:r>
            <a:r>
              <a:rPr lang="zh-CN" altLang="en-US" dirty="0">
                <a:solidFill>
                  <a:srgbClr val="FF0000"/>
                </a:solidFill>
                <a:latin typeface="华文新魏" charset="0"/>
                <a:ea typeface="华文新魏" charset="0"/>
                <a:cs typeface="华文新魏" charset="0"/>
              </a:rPr>
              <a:t>中后</a:t>
            </a:r>
            <a:r>
              <a:rPr lang="zh-CN" altLang="en-US" dirty="0">
                <a:latin typeface="华文新魏" charset="0"/>
                <a:ea typeface="华文新魏" charset="0"/>
                <a:cs typeface="华文新魏" charset="0"/>
              </a:rPr>
              <a:t>，释放该活动</a:t>
            </a:r>
            <a:r>
              <a:rPr lang="en-US" altLang="zh-CN" dirty="0" err="1">
                <a:latin typeface="华文新魏" charset="0"/>
                <a:ea typeface="华文新魏" charset="0"/>
                <a:cs typeface="华文新魏" charset="0"/>
              </a:rPr>
              <a:t>inode</a:t>
            </a:r>
            <a:r>
              <a:rPr lang="en-US"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eaLnBrk="1" hangingPunct="1">
              <a:lnSpc>
                <a:spcPct val="90000"/>
              </a:lnSpc>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71</a:t>
            </a:fld>
            <a:endParaRPr lang="en-US" altLang="zh-CN" dirty="0"/>
          </a:p>
        </p:txBody>
      </p:sp>
    </p:spTree>
    <p:extLst>
      <p:ext uri="{BB962C8B-B14F-4D97-AF65-F5344CB8AC3E}">
        <p14:creationId xmlns:p14="http://schemas.microsoft.com/office/powerpoint/2010/main" val="208706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读文件</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系统调用形式：</a:t>
            </a:r>
            <a:r>
              <a:rPr lang="en-US" altLang="zh-CN" dirty="0">
                <a:solidFill>
                  <a:srgbClr val="FF0000"/>
                </a:solidFill>
                <a:latin typeface="华文新魏" charset="0"/>
                <a:ea typeface="华文新魏" charset="0"/>
                <a:cs typeface="华文新魏" charset="0"/>
              </a:rPr>
              <a:t>nr = read (</a:t>
            </a:r>
            <a:r>
              <a:rPr lang="en-US" altLang="zh-CN" dirty="0" err="1">
                <a:solidFill>
                  <a:srgbClr val="FF0000"/>
                </a:solidFill>
                <a:latin typeface="华文新魏" charset="0"/>
                <a:ea typeface="华文新魏" charset="0"/>
                <a:cs typeface="华文新魏" charset="0"/>
              </a:rPr>
              <a:t>fd</a:t>
            </a:r>
            <a:r>
              <a:rPr lang="en-US" altLang="zh-CN" dirty="0">
                <a:solidFill>
                  <a:srgbClr val="FF0000"/>
                </a:solidFill>
                <a:latin typeface="华文新魏" charset="0"/>
                <a:ea typeface="华文新魏" charset="0"/>
                <a:cs typeface="华文新魏" charset="0"/>
              </a:rPr>
              <a:t>, </a:t>
            </a:r>
            <a:r>
              <a:rPr lang="en-US" altLang="zh-CN" dirty="0" err="1">
                <a:solidFill>
                  <a:srgbClr val="FF0000"/>
                </a:solidFill>
                <a:latin typeface="华文新魏" charset="0"/>
                <a:ea typeface="华文新魏" charset="0"/>
                <a:cs typeface="华文新魏" charset="0"/>
              </a:rPr>
              <a:t>buf</a:t>
            </a:r>
            <a:r>
              <a:rPr lang="en-US" altLang="zh-CN" dirty="0">
                <a:solidFill>
                  <a:srgbClr val="FF0000"/>
                </a:solidFill>
                <a:latin typeface="华文新魏" charset="0"/>
                <a:ea typeface="华文新魏" charset="0"/>
                <a:cs typeface="华文新魏" charset="0"/>
              </a:rPr>
              <a:t>, count);</a:t>
            </a:r>
          </a:p>
          <a:p>
            <a:pPr lvl="1"/>
            <a:r>
              <a:rPr lang="en-US" altLang="zh-CN" dirty="0" err="1"/>
              <a:t>buf</a:t>
            </a:r>
            <a:r>
              <a:rPr lang="zh-CN" altLang="en-US" dirty="0"/>
              <a:t>：</a:t>
            </a:r>
            <a:r>
              <a:rPr lang="zh-CN" altLang="zh-CN" dirty="0"/>
              <a:t>读出信息所应送入的用户数据区首地址</a:t>
            </a:r>
            <a:endParaRPr lang="en-US" altLang="zh-CN" dirty="0"/>
          </a:p>
          <a:p>
            <a:pPr lvl="1"/>
            <a:r>
              <a:rPr lang="en-US" altLang="zh-CN" dirty="0"/>
              <a:t>count</a:t>
            </a:r>
            <a:r>
              <a:rPr lang="zh-CN" altLang="en-US" dirty="0"/>
              <a:t>：</a:t>
            </a:r>
            <a:r>
              <a:rPr lang="zh-CN" altLang="zh-CN" dirty="0"/>
              <a:t>要求传送的字节数</a:t>
            </a:r>
            <a:endParaRPr lang="en-US" altLang="zh-CN" dirty="0"/>
          </a:p>
          <a:p>
            <a:pPr lvl="1"/>
            <a:r>
              <a:rPr lang="en-US" altLang="zh-CN" dirty="0"/>
              <a:t>nr</a:t>
            </a:r>
            <a:r>
              <a:rPr lang="zh-CN" altLang="en-US" dirty="0"/>
              <a:t>：</a:t>
            </a:r>
            <a:r>
              <a:rPr lang="zh-CN" altLang="zh-CN" dirty="0"/>
              <a:t>此系统调用执行后所返回的实际读入字节数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读文件流程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系统根据</a:t>
            </a:r>
            <a:r>
              <a:rPr lang="en-US" altLang="zh-CN" dirty="0" err="1">
                <a:solidFill>
                  <a:srgbClr val="0000FF"/>
                </a:solidFill>
                <a:latin typeface="华文新魏" charset="0"/>
                <a:ea typeface="华文新魏" charset="0"/>
                <a:cs typeface="华文新魏" charset="0"/>
              </a:rPr>
              <a:t>f_flag</a:t>
            </a:r>
            <a:r>
              <a:rPr lang="zh-CN" altLang="en-US" dirty="0">
                <a:latin typeface="华文新魏" charset="0"/>
                <a:ea typeface="华文新魏" charset="0"/>
                <a:cs typeface="华文新魏" charset="0"/>
              </a:rPr>
              <a:t>中的信息，</a:t>
            </a:r>
            <a:r>
              <a:rPr lang="zh-CN" altLang="en-US" dirty="0">
                <a:solidFill>
                  <a:srgbClr val="FF0000"/>
                </a:solidFill>
                <a:latin typeface="华文新魏" charset="0"/>
                <a:ea typeface="华文新魏" charset="0"/>
                <a:cs typeface="华文新魏" charset="0"/>
              </a:rPr>
              <a:t>检查读操作合法性</a:t>
            </a:r>
            <a:endParaRPr lang="en-US" altLang="zh-CN" dirty="0">
              <a:solidFill>
                <a:srgbClr val="FF0000"/>
              </a:solidFill>
              <a:latin typeface="华文新魏" charset="0"/>
              <a:ea typeface="华文新魏" charset="0"/>
              <a:cs typeface="华文新魏" charset="0"/>
            </a:endParaRPr>
          </a:p>
          <a:p>
            <a:pPr lvl="1"/>
            <a:r>
              <a:rPr lang="zh-CN" altLang="zh-CN" dirty="0"/>
              <a:t>如果合法，按活动</a:t>
            </a:r>
            <a:r>
              <a:rPr lang="en-US" altLang="zh-CN" dirty="0" err="1"/>
              <a:t>inode</a:t>
            </a:r>
            <a:r>
              <a:rPr lang="zh-CN" altLang="zh-CN" dirty="0"/>
              <a:t>中</a:t>
            </a:r>
            <a:r>
              <a:rPr lang="en-US" altLang="zh-CN" dirty="0" err="1">
                <a:solidFill>
                  <a:srgbClr val="0000FF"/>
                </a:solidFill>
              </a:rPr>
              <a:t>i_data</a:t>
            </a:r>
            <a:r>
              <a:rPr lang="en-US" altLang="zh-CN" dirty="0">
                <a:solidFill>
                  <a:srgbClr val="0000FF"/>
                </a:solidFill>
              </a:rPr>
              <a:t>[]</a:t>
            </a:r>
            <a:r>
              <a:rPr lang="zh-CN" altLang="zh-CN" dirty="0"/>
              <a:t>指出的文件物理块存放地址，从文件当前位移量</a:t>
            </a:r>
            <a:r>
              <a:rPr lang="en-US" altLang="zh-CN" dirty="0" err="1">
                <a:solidFill>
                  <a:srgbClr val="0000FF"/>
                </a:solidFill>
              </a:rPr>
              <a:t>f_offset</a:t>
            </a:r>
            <a:r>
              <a:rPr lang="zh-CN" altLang="zh-CN" dirty="0"/>
              <a:t>处开始，</a:t>
            </a:r>
            <a:r>
              <a:rPr lang="zh-CN" altLang="zh-CN" dirty="0">
                <a:solidFill>
                  <a:srgbClr val="FF0000"/>
                </a:solidFill>
              </a:rPr>
              <a:t>读出</a:t>
            </a:r>
            <a:r>
              <a:rPr lang="zh-CN" altLang="zh-CN" dirty="0"/>
              <a:t>所要求的字节数到块设备缓冲区中</a:t>
            </a:r>
            <a:endParaRPr lang="en-US" altLang="zh-CN" dirty="0"/>
          </a:p>
          <a:p>
            <a:pPr lvl="1"/>
            <a:r>
              <a:rPr lang="zh-CN" altLang="zh-CN" dirty="0"/>
              <a:t>然后，再送到</a:t>
            </a:r>
            <a:r>
              <a:rPr lang="en-US" altLang="zh-CN" dirty="0" err="1">
                <a:solidFill>
                  <a:srgbClr val="0000FF"/>
                </a:solidFill>
              </a:rPr>
              <a:t>buf</a:t>
            </a:r>
            <a:r>
              <a:rPr lang="zh-CN" altLang="zh-CN" dirty="0"/>
              <a:t>指向的用户数据区中 </a:t>
            </a:r>
            <a:endParaRPr lang="en-US" altLang="zh-CN"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72</a:t>
            </a:fld>
            <a:endParaRPr lang="en-US" altLang="zh-CN" dirty="0"/>
          </a:p>
        </p:txBody>
      </p:sp>
    </p:spTree>
    <p:extLst>
      <p:ext uri="{BB962C8B-B14F-4D97-AF65-F5344CB8AC3E}">
        <p14:creationId xmlns:p14="http://schemas.microsoft.com/office/powerpoint/2010/main" val="30471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42"/>
          <p:cNvGrpSpPr>
            <a:grpSpLocks/>
          </p:cNvGrpSpPr>
          <p:nvPr/>
        </p:nvGrpSpPr>
        <p:grpSpPr bwMode="auto">
          <a:xfrm>
            <a:off x="323600" y="1841972"/>
            <a:ext cx="8424863" cy="4251326"/>
            <a:chOff x="385" y="1162"/>
            <a:chExt cx="4944" cy="2678"/>
          </a:xfrm>
        </p:grpSpPr>
        <p:sp>
          <p:nvSpPr>
            <p:cNvPr id="52231" name="Text Box 7"/>
            <p:cNvSpPr txBox="1">
              <a:spLocks noChangeArrowheads="1"/>
            </p:cNvSpPr>
            <p:nvPr/>
          </p:nvSpPr>
          <p:spPr bwMode="auto">
            <a:xfrm>
              <a:off x="547" y="2065"/>
              <a:ext cx="564" cy="361"/>
            </a:xfrm>
            <a:prstGeom prst="rect">
              <a:avLst/>
            </a:prstGeom>
            <a:solidFill>
              <a:srgbClr val="FF8000"/>
            </a:solidFill>
            <a:ln w="9525">
              <a:solidFill>
                <a:srgbClr val="000000"/>
              </a:solidFill>
              <a:miter lim="800000"/>
              <a:headEnd/>
              <a:tailEnd/>
            </a:ln>
            <a:effectLst>
              <a:outerShdw dist="107763" dir="18900000" algn="ctr" rotWithShape="0">
                <a:srgbClr val="808080">
                  <a:alpha val="50000"/>
                </a:srgbClr>
              </a:outerShdw>
            </a:effectLst>
          </p:spPr>
          <p:txBody>
            <a:bodyPr anchor="ctr" anchorCtr="1"/>
            <a:lstStyle/>
            <a:p>
              <a:pPr>
                <a:defRPr/>
              </a:pPr>
              <a:r>
                <a:rPr lang="en-US" altLang="zh-CN" b="1" dirty="0" err="1">
                  <a:solidFill>
                    <a:srgbClr val="660066"/>
                  </a:solidFill>
                  <a:latin typeface="华文新魏" pitchFamily="2" charset="-122"/>
                  <a:ea typeface="华文新魏" pitchFamily="2" charset="-122"/>
                  <a:cs typeface="+mn-cs"/>
                </a:rPr>
                <a:t>fd</a:t>
              </a:r>
              <a:endParaRPr lang="en-US" altLang="zh-CN" b="1" dirty="0">
                <a:solidFill>
                  <a:srgbClr val="660066"/>
                </a:solidFill>
                <a:latin typeface="华文新魏" pitchFamily="2" charset="-122"/>
                <a:ea typeface="华文新魏" pitchFamily="2" charset="-122"/>
                <a:cs typeface="+mn-cs"/>
              </a:endParaRPr>
            </a:p>
          </p:txBody>
        </p:sp>
        <p:grpSp>
          <p:nvGrpSpPr>
            <p:cNvPr id="16389" name="Group 8"/>
            <p:cNvGrpSpPr>
              <a:grpSpLocks/>
            </p:cNvGrpSpPr>
            <p:nvPr/>
          </p:nvGrpSpPr>
          <p:grpSpPr bwMode="auto">
            <a:xfrm>
              <a:off x="1360" y="1478"/>
              <a:ext cx="752" cy="1580"/>
              <a:chOff x="3913" y="5184"/>
              <a:chExt cx="720" cy="1872"/>
            </a:xfrm>
          </p:grpSpPr>
          <p:sp>
            <p:nvSpPr>
              <p:cNvPr id="52233" name="Text Box 9"/>
              <p:cNvSpPr txBox="1">
                <a:spLocks noChangeArrowheads="1"/>
              </p:cNvSpPr>
              <p:nvPr/>
            </p:nvSpPr>
            <p:spPr bwMode="auto">
              <a:xfrm>
                <a:off x="3913" y="5184"/>
                <a:ext cx="720" cy="1872"/>
              </a:xfrm>
              <a:prstGeom prst="rect">
                <a:avLst/>
              </a:prstGeom>
              <a:solidFill>
                <a:srgbClr val="CCFFCC"/>
              </a:solidFill>
              <a:ln w="9525">
                <a:solidFill>
                  <a:srgbClr val="000000"/>
                </a:solidFill>
                <a:miter lim="800000"/>
                <a:headEnd/>
                <a:tailEnd/>
              </a:ln>
              <a:effectLst>
                <a:outerShdw dist="107763" dir="18900000" algn="ctr" rotWithShape="0">
                  <a:srgbClr val="808080">
                    <a:alpha val="50000"/>
                  </a:srgbClr>
                </a:outerShdw>
              </a:effec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endParaRPr lang="en-US" altLang="zh-CN" sz="1800" b="1" dirty="0">
                  <a:solidFill>
                    <a:srgbClr val="660066"/>
                  </a:solidFill>
                  <a:latin typeface="华文新魏" charset="0"/>
                  <a:ea typeface="华文新魏" charset="0"/>
                  <a:cs typeface="华文新魏" charset="0"/>
                </a:endParaRPr>
              </a:p>
              <a:p>
                <a:pPr eaLnBrk="1" hangingPunct="1"/>
                <a:endParaRPr lang="en-US" altLang="zh-CN" sz="1500" b="1" dirty="0">
                  <a:solidFill>
                    <a:srgbClr val="660066"/>
                  </a:solidFill>
                  <a:latin typeface="华文新魏" charset="0"/>
                  <a:ea typeface="华文新魏" charset="0"/>
                  <a:cs typeface="华文新魏" charset="0"/>
                </a:endParaRPr>
              </a:p>
              <a:p>
                <a:pPr eaLnBrk="1" hangingPunct="1"/>
                <a:endParaRPr lang="en-US" altLang="zh-CN" sz="1500" b="1" dirty="0">
                  <a:solidFill>
                    <a:srgbClr val="660066"/>
                  </a:solidFill>
                  <a:latin typeface="华文新魏" charset="0"/>
                  <a:ea typeface="华文新魏" charset="0"/>
                  <a:cs typeface="华文新魏" charset="0"/>
                </a:endParaRPr>
              </a:p>
              <a:p>
                <a:pPr eaLnBrk="1" hangingPunct="1"/>
                <a:endParaRPr lang="en-US" altLang="zh-CN" sz="1500" b="1" dirty="0">
                  <a:solidFill>
                    <a:srgbClr val="660066"/>
                  </a:solidFill>
                  <a:latin typeface="华文新魏" charset="0"/>
                  <a:ea typeface="华文新魏" charset="0"/>
                  <a:cs typeface="华文新魏" charset="0"/>
                </a:endParaRPr>
              </a:p>
              <a:p>
                <a:pPr eaLnBrk="1" hangingPunct="1"/>
                <a:endParaRPr lang="en-US" altLang="zh-CN" sz="1800" b="1" dirty="0">
                  <a:solidFill>
                    <a:srgbClr val="660066"/>
                  </a:solidFill>
                  <a:latin typeface="华文新魏" charset="0"/>
                  <a:ea typeface="华文新魏" charset="0"/>
                  <a:cs typeface="华文新魏" charset="0"/>
                </a:endParaRPr>
              </a:p>
              <a:p>
                <a:pPr eaLnBrk="1" hangingPunct="1"/>
                <a:r>
                  <a:rPr lang="en-US" altLang="zh-CN" sz="1800" b="1" dirty="0" err="1">
                    <a:solidFill>
                      <a:srgbClr val="660066"/>
                    </a:solidFill>
                    <a:latin typeface="华文新魏" charset="0"/>
                    <a:ea typeface="华文新魏" charset="0"/>
                    <a:cs typeface="华文新魏" charset="0"/>
                  </a:rPr>
                  <a:t>fp</a:t>
                </a:r>
                <a:endParaRPr lang="en-US" altLang="zh-CN" sz="1800" b="1" dirty="0">
                  <a:solidFill>
                    <a:srgbClr val="660066"/>
                  </a:solidFill>
                  <a:latin typeface="华文新魏" charset="0"/>
                  <a:ea typeface="华文新魏" charset="0"/>
                  <a:cs typeface="华文新魏" charset="0"/>
                </a:endParaRPr>
              </a:p>
              <a:p>
                <a:pPr eaLnBrk="1" hangingPunct="1"/>
                <a:r>
                  <a:rPr lang="en-US" altLang="zh-CN" sz="1800" b="1" dirty="0">
                    <a:solidFill>
                      <a:srgbClr val="660066"/>
                    </a:solidFill>
                    <a:ea typeface="华文新魏" charset="0"/>
                    <a:cs typeface="华文新魏" charset="0"/>
                  </a:rPr>
                  <a:t>…</a:t>
                </a:r>
                <a:endParaRPr lang="en-US" altLang="zh-CN" sz="1800" b="1" dirty="0">
                  <a:solidFill>
                    <a:srgbClr val="660066"/>
                  </a:solidFill>
                  <a:latin typeface="华文新魏" charset="0"/>
                  <a:ea typeface="华文新魏" charset="0"/>
                  <a:cs typeface="华文新魏" charset="0"/>
                </a:endParaRPr>
              </a:p>
            </p:txBody>
          </p:sp>
          <p:sp>
            <p:nvSpPr>
              <p:cNvPr id="52234" name="Line 10"/>
              <p:cNvSpPr>
                <a:spLocks noChangeShapeType="1"/>
              </p:cNvSpPr>
              <p:nvPr/>
            </p:nvSpPr>
            <p:spPr bwMode="auto">
              <a:xfrm>
                <a:off x="3913" y="5496"/>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52235" name="Line 11"/>
              <p:cNvSpPr>
                <a:spLocks noChangeShapeType="1"/>
              </p:cNvSpPr>
              <p:nvPr/>
            </p:nvSpPr>
            <p:spPr bwMode="auto">
              <a:xfrm>
                <a:off x="3913" y="5808"/>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52236" name="Line 12"/>
              <p:cNvSpPr>
                <a:spLocks noChangeShapeType="1"/>
              </p:cNvSpPr>
              <p:nvPr/>
            </p:nvSpPr>
            <p:spPr bwMode="auto">
              <a:xfrm>
                <a:off x="3913" y="6120"/>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52237" name="Line 13"/>
              <p:cNvSpPr>
                <a:spLocks noChangeShapeType="1"/>
              </p:cNvSpPr>
              <p:nvPr/>
            </p:nvSpPr>
            <p:spPr bwMode="auto">
              <a:xfrm>
                <a:off x="3913" y="6422"/>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grpSp>
        <p:sp>
          <p:nvSpPr>
            <p:cNvPr id="52238" name="AutoShape 14"/>
            <p:cNvSpPr>
              <a:spLocks noChangeArrowheads="1"/>
            </p:cNvSpPr>
            <p:nvPr/>
          </p:nvSpPr>
          <p:spPr bwMode="auto">
            <a:xfrm>
              <a:off x="2311" y="1162"/>
              <a:ext cx="878" cy="2317"/>
            </a:xfrm>
            <a:prstGeom prst="flowChartPunchedTape">
              <a:avLst/>
            </a:prstGeom>
            <a:solidFill>
              <a:srgbClr val="ADFF0A"/>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52239" name="AutoShape 15"/>
            <p:cNvSpPr>
              <a:spLocks noChangeArrowheads="1"/>
            </p:cNvSpPr>
            <p:nvPr/>
          </p:nvSpPr>
          <p:spPr bwMode="auto">
            <a:xfrm flipH="1">
              <a:off x="3439" y="1162"/>
              <a:ext cx="878" cy="2317"/>
            </a:xfrm>
            <a:prstGeom prst="flowChartPunchedTape">
              <a:avLst/>
            </a:prstGeom>
            <a:solidFill>
              <a:srgbClr val="FFCFF4"/>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en-US" b="1">
                <a:solidFill>
                  <a:srgbClr val="660066"/>
                </a:solidFill>
                <a:latin typeface="Times New Roman" pitchFamily="18" charset="0"/>
                <a:ea typeface="隶书" pitchFamily="49" charset="-122"/>
                <a:cs typeface="+mn-cs"/>
              </a:endParaRPr>
            </a:p>
          </p:txBody>
        </p:sp>
        <p:sp>
          <p:nvSpPr>
            <p:cNvPr id="16392" name="Text Box 16"/>
            <p:cNvSpPr txBox="1">
              <a:spLocks noChangeArrowheads="1"/>
            </p:cNvSpPr>
            <p:nvPr/>
          </p:nvSpPr>
          <p:spPr bwMode="auto">
            <a:xfrm>
              <a:off x="3439" y="1689"/>
              <a:ext cx="877" cy="31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f_flag(r/w)</a:t>
              </a:r>
            </a:p>
            <a:p>
              <a:pPr eaLnBrk="1" hangingPunct="1"/>
              <a:endParaRPr lang="en-US" altLang="zh-CN" sz="1800" b="1">
                <a:solidFill>
                  <a:srgbClr val="660066"/>
                </a:solidFill>
                <a:latin typeface="华文新魏" charset="0"/>
                <a:ea typeface="华文新魏" charset="0"/>
                <a:cs typeface="华文新魏" charset="0"/>
              </a:endParaRPr>
            </a:p>
          </p:txBody>
        </p:sp>
        <p:sp>
          <p:nvSpPr>
            <p:cNvPr id="16393" name="Text Box 17"/>
            <p:cNvSpPr txBox="1">
              <a:spLocks noChangeArrowheads="1"/>
            </p:cNvSpPr>
            <p:nvPr/>
          </p:nvSpPr>
          <p:spPr bwMode="auto">
            <a:xfrm>
              <a:off x="3439" y="2005"/>
              <a:ext cx="877" cy="31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f_count(1)</a:t>
              </a:r>
            </a:p>
            <a:p>
              <a:pPr eaLnBrk="1" hangingPunct="1"/>
              <a:endParaRPr lang="en-US" altLang="zh-CN" sz="1800" b="1">
                <a:solidFill>
                  <a:srgbClr val="660066"/>
                </a:solidFill>
                <a:latin typeface="华文新魏" charset="0"/>
                <a:ea typeface="华文新魏" charset="0"/>
                <a:cs typeface="华文新魏" charset="0"/>
              </a:endParaRPr>
            </a:p>
          </p:txBody>
        </p:sp>
        <p:sp>
          <p:nvSpPr>
            <p:cNvPr id="16394" name="Text Box 18"/>
            <p:cNvSpPr txBox="1">
              <a:spLocks noChangeArrowheads="1"/>
            </p:cNvSpPr>
            <p:nvPr/>
          </p:nvSpPr>
          <p:spPr bwMode="auto">
            <a:xfrm>
              <a:off x="3439" y="1689"/>
              <a:ext cx="877" cy="316"/>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660066"/>
                  </a:solidFill>
                  <a:latin typeface="华文新魏" charset="0"/>
                  <a:ea typeface="华文新魏" charset="0"/>
                  <a:cs typeface="华文新魏" charset="0"/>
                </a:rPr>
                <a:t>i_mode</a:t>
              </a:r>
              <a:r>
                <a:rPr lang="en-US" altLang="zh-CN" sz="1800" b="1" dirty="0">
                  <a:solidFill>
                    <a:srgbClr val="660066"/>
                  </a:solidFill>
                  <a:latin typeface="华文新魏" charset="0"/>
                  <a:ea typeface="华文新魏" charset="0"/>
                  <a:cs typeface="华文新魏" charset="0"/>
                </a:rPr>
                <a:t>(x)</a:t>
              </a:r>
            </a:p>
            <a:p>
              <a:pPr eaLnBrk="1" hangingPunct="1"/>
              <a:endParaRPr lang="en-US" altLang="zh-CN" sz="1800" b="1" dirty="0">
                <a:solidFill>
                  <a:srgbClr val="660066"/>
                </a:solidFill>
                <a:latin typeface="华文新魏" charset="0"/>
                <a:ea typeface="华文新魏" charset="0"/>
                <a:cs typeface="华文新魏" charset="0"/>
              </a:endParaRPr>
            </a:p>
          </p:txBody>
        </p:sp>
        <p:grpSp>
          <p:nvGrpSpPr>
            <p:cNvPr id="16395" name="Group 19"/>
            <p:cNvGrpSpPr>
              <a:grpSpLocks/>
            </p:cNvGrpSpPr>
            <p:nvPr/>
          </p:nvGrpSpPr>
          <p:grpSpPr bwMode="auto">
            <a:xfrm>
              <a:off x="2311" y="1689"/>
              <a:ext cx="877" cy="1263"/>
              <a:chOff x="8773" y="5496"/>
              <a:chExt cx="1260" cy="1872"/>
            </a:xfrm>
          </p:grpSpPr>
          <p:sp>
            <p:nvSpPr>
              <p:cNvPr id="16411" name="Text Box 20"/>
              <p:cNvSpPr txBox="1">
                <a:spLocks noChangeArrowheads="1"/>
              </p:cNvSpPr>
              <p:nvPr/>
            </p:nvSpPr>
            <p:spPr bwMode="auto">
              <a:xfrm>
                <a:off x="8773" y="5496"/>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f_flag(r/w)</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12" name="Text Box 21"/>
              <p:cNvSpPr txBox="1">
                <a:spLocks noChangeArrowheads="1"/>
              </p:cNvSpPr>
              <p:nvPr/>
            </p:nvSpPr>
            <p:spPr bwMode="auto">
              <a:xfrm>
                <a:off x="8773" y="5964"/>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f_count(1)</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13" name="Text Box 22"/>
              <p:cNvSpPr txBox="1">
                <a:spLocks noChangeArrowheads="1"/>
              </p:cNvSpPr>
              <p:nvPr/>
            </p:nvSpPr>
            <p:spPr bwMode="auto">
              <a:xfrm>
                <a:off x="8773" y="5496"/>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660066"/>
                    </a:solidFill>
                    <a:latin typeface="华文新魏" charset="0"/>
                    <a:ea typeface="华文新魏" charset="0"/>
                    <a:cs typeface="华文新魏" charset="0"/>
                  </a:rPr>
                  <a:t>f_flag</a:t>
                </a:r>
                <a:r>
                  <a:rPr lang="en-US" altLang="zh-CN" sz="1800" b="1" dirty="0">
                    <a:solidFill>
                      <a:srgbClr val="660066"/>
                    </a:solidFill>
                    <a:latin typeface="华文新魏" charset="0"/>
                    <a:ea typeface="华文新魏" charset="0"/>
                    <a:cs typeface="华文新魏" charset="0"/>
                  </a:rPr>
                  <a:t>(r/w)</a:t>
                </a:r>
              </a:p>
              <a:p>
                <a:pPr eaLnBrk="1" hangingPunct="1"/>
                <a:endParaRPr lang="en-US" altLang="zh-CN" sz="1800" b="1" dirty="0">
                  <a:solidFill>
                    <a:srgbClr val="660066"/>
                  </a:solidFill>
                  <a:latin typeface="华文新魏" charset="0"/>
                  <a:ea typeface="华文新魏" charset="0"/>
                  <a:cs typeface="华文新魏" charset="0"/>
                </a:endParaRPr>
              </a:p>
            </p:txBody>
          </p:sp>
          <p:sp>
            <p:nvSpPr>
              <p:cNvPr id="16414" name="Text Box 23"/>
              <p:cNvSpPr txBox="1">
                <a:spLocks noChangeArrowheads="1"/>
              </p:cNvSpPr>
              <p:nvPr/>
            </p:nvSpPr>
            <p:spPr bwMode="auto">
              <a:xfrm>
                <a:off x="8773" y="5964"/>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f_count(1)</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15" name="Text Box 24"/>
              <p:cNvSpPr txBox="1">
                <a:spLocks noChangeArrowheads="1"/>
              </p:cNvSpPr>
              <p:nvPr/>
            </p:nvSpPr>
            <p:spPr bwMode="auto">
              <a:xfrm>
                <a:off x="8773" y="6432"/>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f_offset(0)</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16" name="Text Box 25"/>
              <p:cNvSpPr txBox="1">
                <a:spLocks noChangeArrowheads="1"/>
              </p:cNvSpPr>
              <p:nvPr/>
            </p:nvSpPr>
            <p:spPr bwMode="auto">
              <a:xfrm>
                <a:off x="8773" y="6900"/>
                <a:ext cx="1260" cy="468"/>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dirty="0" err="1">
                    <a:solidFill>
                      <a:srgbClr val="660066"/>
                    </a:solidFill>
                    <a:latin typeface="华文新魏" charset="0"/>
                    <a:ea typeface="华文新魏" charset="0"/>
                    <a:cs typeface="华文新魏" charset="0"/>
                  </a:rPr>
                  <a:t>f_inode</a:t>
                </a:r>
                <a:endParaRPr lang="en-US" altLang="zh-CN" sz="1800" b="1" dirty="0">
                  <a:solidFill>
                    <a:srgbClr val="660066"/>
                  </a:solidFill>
                  <a:latin typeface="华文新魏" charset="0"/>
                  <a:ea typeface="华文新魏" charset="0"/>
                  <a:cs typeface="华文新魏" charset="0"/>
                </a:endParaRPr>
              </a:p>
              <a:p>
                <a:pPr eaLnBrk="1" hangingPunct="1"/>
                <a:endParaRPr lang="en-US" altLang="zh-CN" sz="1800" b="1" dirty="0">
                  <a:solidFill>
                    <a:srgbClr val="660066"/>
                  </a:solidFill>
                  <a:latin typeface="华文新魏" charset="0"/>
                  <a:ea typeface="华文新魏" charset="0"/>
                  <a:cs typeface="华文新魏" charset="0"/>
                </a:endParaRPr>
              </a:p>
            </p:txBody>
          </p:sp>
        </p:grpSp>
        <p:sp>
          <p:nvSpPr>
            <p:cNvPr id="52250" name="Text Box 26"/>
            <p:cNvSpPr txBox="1">
              <a:spLocks noChangeArrowheads="1"/>
            </p:cNvSpPr>
            <p:nvPr/>
          </p:nvSpPr>
          <p:spPr bwMode="auto">
            <a:xfrm>
              <a:off x="4629" y="2426"/>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b="1">
                <a:solidFill>
                  <a:srgbClr val="660066"/>
                </a:solidFill>
                <a:latin typeface="华文新魏" pitchFamily="2" charset="-122"/>
                <a:ea typeface="华文新魏" pitchFamily="2" charset="-122"/>
                <a:cs typeface="+mn-cs"/>
              </a:endParaRPr>
            </a:p>
          </p:txBody>
        </p:sp>
        <p:sp>
          <p:nvSpPr>
            <p:cNvPr id="16397" name="Line 27"/>
            <p:cNvSpPr>
              <a:spLocks noChangeShapeType="1"/>
            </p:cNvSpPr>
            <p:nvPr/>
          </p:nvSpPr>
          <p:spPr bwMode="auto">
            <a:xfrm flipV="1">
              <a:off x="3188" y="1689"/>
              <a:ext cx="251" cy="115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16399" name="Text Box 30"/>
            <p:cNvSpPr txBox="1">
              <a:spLocks noChangeArrowheads="1"/>
            </p:cNvSpPr>
            <p:nvPr/>
          </p:nvSpPr>
          <p:spPr bwMode="auto">
            <a:xfrm>
              <a:off x="385" y="3479"/>
              <a:ext cx="877" cy="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800" b="1" dirty="0">
                  <a:solidFill>
                    <a:srgbClr val="660066"/>
                  </a:solidFill>
                  <a:latin typeface="华文新魏" charset="0"/>
                  <a:ea typeface="华文新魏" charset="0"/>
                  <a:cs typeface="华文新魏" charset="0"/>
                </a:rPr>
                <a:t>文件描述符</a:t>
              </a:r>
            </a:p>
          </p:txBody>
        </p:sp>
        <p:sp>
          <p:nvSpPr>
            <p:cNvPr id="16400" name="Text Box 31"/>
            <p:cNvSpPr txBox="1">
              <a:spLocks noChangeArrowheads="1"/>
            </p:cNvSpPr>
            <p:nvPr/>
          </p:nvSpPr>
          <p:spPr bwMode="auto">
            <a:xfrm>
              <a:off x="1183" y="3479"/>
              <a:ext cx="1128" cy="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800" b="1" dirty="0">
                  <a:solidFill>
                    <a:srgbClr val="660066"/>
                  </a:solidFill>
                  <a:latin typeface="华文新魏" charset="0"/>
                  <a:ea typeface="华文新魏" charset="0"/>
                  <a:cs typeface="华文新魏" charset="0"/>
                </a:rPr>
                <a:t>用户打开文件表</a:t>
              </a:r>
            </a:p>
          </p:txBody>
        </p:sp>
        <p:sp>
          <p:nvSpPr>
            <p:cNvPr id="16401" name="Text Box 32"/>
            <p:cNvSpPr txBox="1">
              <a:spLocks noChangeArrowheads="1"/>
            </p:cNvSpPr>
            <p:nvPr/>
          </p:nvSpPr>
          <p:spPr bwMode="auto">
            <a:xfrm>
              <a:off x="3499" y="3479"/>
              <a:ext cx="878" cy="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800" b="1" dirty="0">
                  <a:solidFill>
                    <a:srgbClr val="660066"/>
                  </a:solidFill>
                  <a:latin typeface="华文新魏" charset="0"/>
                  <a:ea typeface="华文新魏" charset="0"/>
                  <a:cs typeface="华文新魏" charset="0"/>
                </a:rPr>
                <a:t>活动</a:t>
              </a:r>
              <a:r>
                <a:rPr lang="en-US" altLang="zh-CN" sz="1800" b="1" dirty="0" err="1">
                  <a:solidFill>
                    <a:srgbClr val="660066"/>
                  </a:solidFill>
                  <a:latin typeface="华文新魏" charset="0"/>
                  <a:ea typeface="华文新魏" charset="0"/>
                  <a:cs typeface="华文新魏" charset="0"/>
                </a:rPr>
                <a:t>inode</a:t>
              </a:r>
              <a:r>
                <a:rPr lang="zh-CN" altLang="en-US" sz="1800" b="1" dirty="0">
                  <a:solidFill>
                    <a:srgbClr val="660066"/>
                  </a:solidFill>
                  <a:latin typeface="华文新魏" charset="0"/>
                  <a:ea typeface="华文新魏" charset="0"/>
                  <a:cs typeface="华文新魏" charset="0"/>
                </a:rPr>
                <a:t>表</a:t>
              </a:r>
            </a:p>
          </p:txBody>
        </p:sp>
        <p:sp>
          <p:nvSpPr>
            <p:cNvPr id="16402" name="Text Box 33"/>
            <p:cNvSpPr txBox="1">
              <a:spLocks noChangeArrowheads="1"/>
            </p:cNvSpPr>
            <p:nvPr/>
          </p:nvSpPr>
          <p:spPr bwMode="auto">
            <a:xfrm>
              <a:off x="4577" y="3479"/>
              <a:ext cx="752" cy="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800" b="1" dirty="0">
                  <a:solidFill>
                    <a:srgbClr val="660066"/>
                  </a:solidFill>
                  <a:latin typeface="华文新魏" charset="0"/>
                  <a:ea typeface="华文新魏" charset="0"/>
                  <a:cs typeface="华文新魏" charset="0"/>
                </a:rPr>
                <a:t>物理块</a:t>
              </a:r>
            </a:p>
          </p:txBody>
        </p:sp>
        <p:sp>
          <p:nvSpPr>
            <p:cNvPr id="16403" name="Text Box 34"/>
            <p:cNvSpPr txBox="1">
              <a:spLocks noChangeArrowheads="1"/>
            </p:cNvSpPr>
            <p:nvPr/>
          </p:nvSpPr>
          <p:spPr bwMode="auto">
            <a:xfrm>
              <a:off x="2296" y="3479"/>
              <a:ext cx="1128" cy="36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800" b="1" dirty="0">
                  <a:solidFill>
                    <a:srgbClr val="660066"/>
                  </a:solidFill>
                  <a:latin typeface="华文新魏" charset="0"/>
                  <a:ea typeface="华文新魏" charset="0"/>
                  <a:cs typeface="华文新魏" charset="0"/>
                </a:rPr>
                <a:t>系统打开文件表</a:t>
              </a:r>
            </a:p>
          </p:txBody>
        </p:sp>
        <p:sp>
          <p:nvSpPr>
            <p:cNvPr id="16404" name="Line 35"/>
            <p:cNvSpPr>
              <a:spLocks noChangeShapeType="1"/>
            </p:cNvSpPr>
            <p:nvPr/>
          </p:nvSpPr>
          <p:spPr bwMode="auto">
            <a:xfrm>
              <a:off x="1128" y="2215"/>
              <a:ext cx="251" cy="2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16405" name="Line 36"/>
            <p:cNvSpPr>
              <a:spLocks noChangeShapeType="1"/>
            </p:cNvSpPr>
            <p:nvPr/>
          </p:nvSpPr>
          <p:spPr bwMode="auto">
            <a:xfrm flipV="1">
              <a:off x="2057" y="1689"/>
              <a:ext cx="232" cy="73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16406" name="Text Box 37"/>
            <p:cNvSpPr txBox="1">
              <a:spLocks noChangeArrowheads="1"/>
            </p:cNvSpPr>
            <p:nvPr/>
          </p:nvSpPr>
          <p:spPr bwMode="auto">
            <a:xfrm>
              <a:off x="3439" y="2005"/>
              <a:ext cx="877" cy="316"/>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i_nlink(1)</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07" name="Text Box 38"/>
            <p:cNvSpPr txBox="1">
              <a:spLocks noChangeArrowheads="1"/>
            </p:cNvSpPr>
            <p:nvPr/>
          </p:nvSpPr>
          <p:spPr bwMode="auto">
            <a:xfrm>
              <a:off x="3451" y="2321"/>
              <a:ext cx="877" cy="316"/>
            </a:xfrm>
            <a:prstGeom prst="rect">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800" b="1">
                  <a:solidFill>
                    <a:srgbClr val="660066"/>
                  </a:solidFill>
                  <a:latin typeface="华文新魏" charset="0"/>
                  <a:ea typeface="华文新魏" charset="0"/>
                  <a:cs typeface="华文新魏" charset="0"/>
                </a:rPr>
                <a:t>i_data(15)</a:t>
              </a:r>
            </a:p>
            <a:p>
              <a:pPr eaLnBrk="1" hangingPunct="1"/>
              <a:endParaRPr lang="en-US" altLang="zh-CN" sz="1800" b="1">
                <a:solidFill>
                  <a:srgbClr val="660066"/>
                </a:solidFill>
                <a:latin typeface="华文新魏" charset="0"/>
                <a:ea typeface="华文新魏" charset="0"/>
                <a:cs typeface="华文新魏" charset="0"/>
              </a:endParaRPr>
            </a:p>
          </p:txBody>
        </p:sp>
        <p:sp>
          <p:nvSpPr>
            <p:cNvPr id="16408" name="Line 39"/>
            <p:cNvSpPr>
              <a:spLocks noChangeShapeType="1"/>
            </p:cNvSpPr>
            <p:nvPr/>
          </p:nvSpPr>
          <p:spPr bwMode="auto">
            <a:xfrm>
              <a:off x="4264" y="2531"/>
              <a:ext cx="348" cy="31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16409" name="Line 40"/>
            <p:cNvSpPr>
              <a:spLocks noChangeShapeType="1"/>
            </p:cNvSpPr>
            <p:nvPr/>
          </p:nvSpPr>
          <p:spPr bwMode="auto">
            <a:xfrm>
              <a:off x="4264" y="2531"/>
              <a:ext cx="34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b="1">
                <a:solidFill>
                  <a:srgbClr val="660066"/>
                </a:solidFill>
              </a:endParaRPr>
            </a:p>
          </p:txBody>
        </p:sp>
        <p:sp>
          <p:nvSpPr>
            <p:cNvPr id="52265" name="Text Box 41"/>
            <p:cNvSpPr txBox="1">
              <a:spLocks noChangeArrowheads="1"/>
            </p:cNvSpPr>
            <p:nvPr/>
          </p:nvSpPr>
          <p:spPr bwMode="auto">
            <a:xfrm>
              <a:off x="4629" y="2847"/>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b="1">
                <a:solidFill>
                  <a:srgbClr val="660066"/>
                </a:solidFill>
                <a:latin typeface="华文新魏" pitchFamily="2" charset="-122"/>
                <a:ea typeface="华文新魏" pitchFamily="2" charset="-122"/>
                <a:cs typeface="+mn-cs"/>
              </a:endParaRPr>
            </a:p>
          </p:txBody>
        </p:sp>
      </p:grpSp>
      <p:sp>
        <p:nvSpPr>
          <p:cNvPr id="2" name="标题 1"/>
          <p:cNvSpPr>
            <a:spLocks noGrp="1"/>
          </p:cNvSpPr>
          <p:nvPr>
            <p:ph type="title"/>
          </p:nvPr>
        </p:nvSpPr>
        <p:spPr/>
        <p:txBody>
          <a:bodyPr/>
          <a:lstStyle/>
          <a:p>
            <a:r>
              <a:rPr kumimoji="1" lang="en-US" altLang="zh-CN" dirty="0"/>
              <a:t>读操作时文件数据结构关系</a:t>
            </a:r>
            <a:r>
              <a:rPr kumimoji="1" lang="zh-CN" altLang="zh-CN" dirty="0"/>
              <a:t> </a:t>
            </a:r>
            <a:endParaRPr kumimoji="1" lang="zh-CN" altLang="en-US" dirty="0"/>
          </a:p>
        </p:txBody>
      </p:sp>
      <p:sp>
        <p:nvSpPr>
          <p:cNvPr id="3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73</a:t>
            </a:fld>
            <a:endParaRPr lang="en-US" altLang="zh-CN" dirty="0"/>
          </a:p>
        </p:txBody>
      </p:sp>
    </p:spTree>
    <p:extLst>
      <p:ext uri="{BB962C8B-B14F-4D97-AF65-F5344CB8AC3E}">
        <p14:creationId xmlns:p14="http://schemas.microsoft.com/office/powerpoint/2010/main" val="219438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写文件</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系统</a:t>
            </a:r>
            <a:r>
              <a:rPr kumimoji="1" lang="zh-CN" altLang="en-US" dirty="0">
                <a:latin typeface="华文新魏"/>
                <a:cs typeface="华文新魏"/>
              </a:rPr>
              <a:t>调用形式：</a:t>
            </a:r>
            <a:r>
              <a:rPr kumimoji="1" lang="en-US" altLang="zh-CN" dirty="0" err="1">
                <a:solidFill>
                  <a:srgbClr val="FF0000"/>
                </a:solidFill>
                <a:latin typeface="华文新魏"/>
                <a:cs typeface="华文新魏"/>
              </a:rPr>
              <a:t>nw</a:t>
            </a:r>
            <a:r>
              <a:rPr kumimoji="1" lang="en-US" altLang="zh-CN" dirty="0">
                <a:solidFill>
                  <a:srgbClr val="FF0000"/>
                </a:solidFill>
                <a:latin typeface="华文新魏"/>
                <a:cs typeface="华文新魏"/>
              </a:rPr>
              <a:t> = write (</a:t>
            </a:r>
            <a:r>
              <a:rPr kumimoji="1" lang="en-US" altLang="zh-CN" dirty="0" err="1">
                <a:solidFill>
                  <a:srgbClr val="FF0000"/>
                </a:solidFill>
                <a:latin typeface="华文新魏"/>
                <a:cs typeface="华文新魏"/>
              </a:rPr>
              <a:t>fd</a:t>
            </a:r>
            <a:r>
              <a:rPr kumimoji="1" lang="en-US" altLang="zh-CN" dirty="0">
                <a:solidFill>
                  <a:srgbClr val="FF0000"/>
                </a:solidFill>
                <a:latin typeface="华文新魏"/>
                <a:cs typeface="华文新魏"/>
              </a:rPr>
              <a:t>, </a:t>
            </a:r>
            <a:r>
              <a:rPr kumimoji="1" lang="en-US" altLang="zh-CN" dirty="0" err="1">
                <a:solidFill>
                  <a:srgbClr val="FF0000"/>
                </a:solidFill>
                <a:latin typeface="华文新魏"/>
                <a:cs typeface="华文新魏"/>
              </a:rPr>
              <a:t>buf</a:t>
            </a:r>
            <a:r>
              <a:rPr kumimoji="1" lang="en-US" altLang="zh-CN" dirty="0">
                <a:solidFill>
                  <a:srgbClr val="FF0000"/>
                </a:solidFill>
                <a:latin typeface="华文新魏"/>
                <a:cs typeface="华文新魏"/>
              </a:rPr>
              <a:t>, count);</a:t>
            </a:r>
          </a:p>
          <a:p>
            <a:pPr lvl="1"/>
            <a:r>
              <a:rPr lang="en-US" altLang="zh-CN" dirty="0" err="1"/>
              <a:t>fd</a:t>
            </a:r>
            <a:r>
              <a:rPr lang="zh-CN" altLang="zh-CN" dirty="0"/>
              <a:t>、</a:t>
            </a:r>
            <a:r>
              <a:rPr lang="en-US" altLang="zh-CN" dirty="0"/>
              <a:t>count</a:t>
            </a:r>
            <a:r>
              <a:rPr lang="zh-CN" altLang="zh-CN" dirty="0"/>
              <a:t>和</a:t>
            </a:r>
            <a:r>
              <a:rPr lang="en-US" altLang="zh-CN" dirty="0" err="1"/>
              <a:t>nw</a:t>
            </a:r>
            <a:r>
              <a:rPr lang="zh-CN" altLang="zh-CN" dirty="0"/>
              <a:t>的含义类似于</a:t>
            </a:r>
            <a:r>
              <a:rPr lang="en-US" altLang="zh-CN" dirty="0"/>
              <a:t>read</a:t>
            </a:r>
            <a:r>
              <a:rPr lang="zh-CN" altLang="zh-CN" dirty="0"/>
              <a:t>中的含义</a:t>
            </a:r>
            <a:endParaRPr lang="en-US" altLang="zh-CN" dirty="0"/>
          </a:p>
          <a:p>
            <a:pPr lvl="1"/>
            <a:r>
              <a:rPr lang="en-US" altLang="zh-CN" dirty="0" err="1"/>
              <a:t>buf</a:t>
            </a:r>
            <a:r>
              <a:rPr lang="zh-CN" altLang="zh-CN" dirty="0"/>
              <a:t>是信息传送的源地址，即把</a:t>
            </a:r>
            <a:r>
              <a:rPr lang="en-US" altLang="zh-CN" dirty="0" err="1"/>
              <a:t>buf</a:t>
            </a:r>
            <a:r>
              <a:rPr lang="zh-CN" altLang="zh-CN" dirty="0"/>
              <a:t>所指向的用户数据区中的信息写入文件中 </a:t>
            </a:r>
            <a:endParaRPr kumimoji="1"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74</a:t>
            </a:fld>
            <a:endParaRPr lang="en-US" altLang="zh-CN" dirty="0"/>
          </a:p>
        </p:txBody>
      </p:sp>
    </p:spTree>
    <p:extLst>
      <p:ext uri="{BB962C8B-B14F-4D97-AF65-F5344CB8AC3E}">
        <p14:creationId xmlns:p14="http://schemas.microsoft.com/office/powerpoint/2010/main" val="100443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文件的随机存取</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系统调用形式：</a:t>
            </a:r>
            <a:r>
              <a:rPr kumimoji="1" lang="en-US" altLang="zh-CN" dirty="0" err="1">
                <a:solidFill>
                  <a:srgbClr val="FF0000"/>
                </a:solidFill>
                <a:latin typeface="华文新魏"/>
                <a:cs typeface="华文新魏"/>
              </a:rPr>
              <a:t>lseek</a:t>
            </a:r>
            <a:r>
              <a:rPr kumimoji="1" lang="en-US" altLang="zh-CN" dirty="0">
                <a:solidFill>
                  <a:srgbClr val="FF0000"/>
                </a:solidFill>
                <a:latin typeface="华文新魏"/>
                <a:cs typeface="华文新魏"/>
              </a:rPr>
              <a:t> (</a:t>
            </a:r>
            <a:r>
              <a:rPr kumimoji="1" lang="en-US" altLang="zh-CN" dirty="0" err="1">
                <a:solidFill>
                  <a:srgbClr val="FF0000"/>
                </a:solidFill>
                <a:latin typeface="华文新魏"/>
                <a:cs typeface="华文新魏"/>
              </a:rPr>
              <a:t>fd</a:t>
            </a:r>
            <a:r>
              <a:rPr kumimoji="1" lang="en-US" altLang="zh-CN" dirty="0">
                <a:solidFill>
                  <a:srgbClr val="FF0000"/>
                </a:solidFill>
                <a:latin typeface="华文新魏"/>
                <a:cs typeface="华文新魏"/>
              </a:rPr>
              <a:t>, offset, whence);</a:t>
            </a:r>
          </a:p>
          <a:p>
            <a:pPr lvl="1"/>
            <a:r>
              <a:rPr lang="en-US" altLang="zh-CN" dirty="0" err="1"/>
              <a:t>fd</a:t>
            </a:r>
            <a:r>
              <a:rPr lang="en-US" altLang="zh-CN" dirty="0"/>
              <a:t> </a:t>
            </a:r>
            <a:r>
              <a:rPr lang="zh-CN" altLang="en-US" dirty="0"/>
              <a:t>：</a:t>
            </a:r>
            <a:r>
              <a:rPr lang="zh-CN" altLang="zh-CN" dirty="0"/>
              <a:t>必须指向一个以读或写方式打开的文件</a:t>
            </a:r>
            <a:endParaRPr lang="en-US" altLang="zh-CN" dirty="0"/>
          </a:p>
          <a:p>
            <a:pPr lvl="1"/>
            <a:r>
              <a:rPr lang="en-US" altLang="zh-CN" dirty="0"/>
              <a:t>offset</a:t>
            </a:r>
            <a:r>
              <a:rPr lang="zh-CN" altLang="en-US" dirty="0"/>
              <a:t>：</a:t>
            </a:r>
            <a:r>
              <a:rPr lang="zh-CN" altLang="zh-CN" dirty="0"/>
              <a:t>文件</a:t>
            </a:r>
            <a:r>
              <a:rPr lang="zh-CN" altLang="en-US" dirty="0"/>
              <a:t>读写偏</a:t>
            </a:r>
            <a:r>
              <a:rPr lang="zh-CN" altLang="zh-CN" dirty="0"/>
              <a:t>移量</a:t>
            </a:r>
            <a:endParaRPr lang="en-US" altLang="zh-CN" dirty="0"/>
          </a:p>
          <a:p>
            <a:pPr lvl="2"/>
            <a:r>
              <a:rPr lang="zh-CN" altLang="zh-CN" dirty="0">
                <a:latin typeface="华文新魏"/>
                <a:ea typeface="华文新魏"/>
                <a:cs typeface="华文新魏"/>
              </a:rPr>
              <a:t>文件初次</a:t>
            </a:r>
            <a:r>
              <a:rPr lang="en-US" altLang="zh-CN" dirty="0">
                <a:latin typeface="华文新魏"/>
                <a:ea typeface="华文新魏"/>
                <a:cs typeface="华文新魏"/>
              </a:rPr>
              <a:t>“</a:t>
            </a:r>
            <a:r>
              <a:rPr lang="zh-CN" altLang="zh-CN" dirty="0">
                <a:latin typeface="华文新魏"/>
                <a:ea typeface="华文新魏"/>
                <a:cs typeface="华文新魏"/>
              </a:rPr>
              <a:t>打开</a:t>
            </a:r>
            <a:r>
              <a:rPr lang="en-US" altLang="zh-CN" dirty="0">
                <a:latin typeface="华文新魏"/>
                <a:ea typeface="华文新魏"/>
                <a:cs typeface="华文新魏"/>
              </a:rPr>
              <a:t>”</a:t>
            </a:r>
            <a:r>
              <a:rPr lang="zh-CN" altLang="zh-CN" dirty="0">
                <a:latin typeface="华文新魏"/>
                <a:ea typeface="华文新魏"/>
                <a:cs typeface="华文新魏"/>
              </a:rPr>
              <a:t>时，文件位移量</a:t>
            </a:r>
            <a:r>
              <a:rPr lang="en-US" altLang="zh-CN" dirty="0" err="1">
                <a:solidFill>
                  <a:srgbClr val="0000FF"/>
                </a:solidFill>
                <a:latin typeface="华文新魏"/>
                <a:ea typeface="华文新魏"/>
                <a:cs typeface="华文新魏"/>
              </a:rPr>
              <a:t>f_offset</a:t>
            </a:r>
            <a:r>
              <a:rPr lang="zh-CN" altLang="zh-CN" dirty="0">
                <a:solidFill>
                  <a:srgbClr val="FF0000"/>
                </a:solidFill>
                <a:latin typeface="华文新魏"/>
                <a:ea typeface="华文新魏"/>
                <a:cs typeface="华文新魏"/>
              </a:rPr>
              <a:t>清空为</a:t>
            </a:r>
            <a:r>
              <a:rPr lang="en-US" altLang="zh-CN" dirty="0">
                <a:solidFill>
                  <a:srgbClr val="FF0000"/>
                </a:solidFill>
                <a:latin typeface="华文新魏"/>
                <a:ea typeface="华文新魏"/>
                <a:cs typeface="华文新魏"/>
              </a:rPr>
              <a:t>0</a:t>
            </a:r>
          </a:p>
          <a:p>
            <a:pPr lvl="2"/>
            <a:r>
              <a:rPr lang="zh-CN" altLang="zh-CN" dirty="0">
                <a:latin typeface="华文新魏"/>
                <a:ea typeface="华文新魏"/>
                <a:cs typeface="华文新魏"/>
              </a:rPr>
              <a:t>以后的文件读写操作总是根据</a:t>
            </a:r>
            <a:r>
              <a:rPr lang="en-US" altLang="zh-CN" dirty="0">
                <a:latin typeface="华文新魏"/>
                <a:ea typeface="华文新魏"/>
                <a:cs typeface="华文新魏"/>
              </a:rPr>
              <a:t>offset</a:t>
            </a:r>
            <a:r>
              <a:rPr lang="zh-CN" altLang="zh-CN" dirty="0">
                <a:latin typeface="华文新魏"/>
                <a:ea typeface="华文新魏"/>
                <a:cs typeface="华文新魏"/>
              </a:rPr>
              <a:t>的当前值来顺序地读写文件 </a:t>
            </a:r>
            <a:endParaRPr lang="en-US" altLang="zh-CN" dirty="0">
              <a:latin typeface="华文新魏"/>
              <a:ea typeface="华文新魏"/>
              <a:cs typeface="华文新魏"/>
            </a:endParaRPr>
          </a:p>
          <a:p>
            <a:pPr lvl="1"/>
            <a:r>
              <a:rPr lang="en-US" altLang="zh-CN" dirty="0"/>
              <a:t>whence</a:t>
            </a:r>
          </a:p>
          <a:p>
            <a:pPr lvl="2"/>
            <a:r>
              <a:rPr lang="zh-CN" altLang="zh-CN" dirty="0">
                <a:latin typeface="华文新魏"/>
                <a:ea typeface="华文新魏"/>
                <a:cs typeface="华文新魏"/>
              </a:rPr>
              <a:t>值为</a:t>
            </a:r>
            <a:r>
              <a:rPr lang="en-US" altLang="zh-CN" dirty="0">
                <a:latin typeface="华文新魏"/>
                <a:ea typeface="华文新魏"/>
                <a:cs typeface="华文新魏"/>
              </a:rPr>
              <a:t>0</a:t>
            </a:r>
            <a:r>
              <a:rPr lang="zh-CN" altLang="zh-CN" dirty="0">
                <a:latin typeface="华文新魏"/>
                <a:ea typeface="华文新魏"/>
                <a:cs typeface="华文新魏"/>
              </a:rPr>
              <a:t>时，则</a:t>
            </a:r>
            <a:r>
              <a:rPr lang="en-US" altLang="zh-CN" dirty="0" err="1">
                <a:latin typeface="华文新魏"/>
                <a:ea typeface="华文新魏"/>
                <a:cs typeface="华文新魏"/>
              </a:rPr>
              <a:t>f_offset</a:t>
            </a:r>
            <a:r>
              <a:rPr lang="zh-CN" altLang="zh-CN" dirty="0">
                <a:latin typeface="华文新魏"/>
                <a:ea typeface="华文新魏"/>
                <a:cs typeface="华文新魏"/>
              </a:rPr>
              <a:t>被置为</a:t>
            </a:r>
            <a:r>
              <a:rPr lang="en-US" altLang="zh-CN" dirty="0">
                <a:latin typeface="华文新魏"/>
                <a:ea typeface="华文新魏"/>
                <a:cs typeface="华文新魏"/>
              </a:rPr>
              <a:t>offset</a:t>
            </a:r>
          </a:p>
          <a:p>
            <a:pPr lvl="2"/>
            <a:r>
              <a:rPr lang="zh-CN" altLang="zh-CN" dirty="0">
                <a:latin typeface="华文新魏"/>
                <a:ea typeface="华文新魏"/>
                <a:cs typeface="华文新魏"/>
              </a:rPr>
              <a:t>值为１时，则</a:t>
            </a:r>
            <a:r>
              <a:rPr lang="en-US" altLang="zh-CN" dirty="0" err="1">
                <a:latin typeface="华文新魏"/>
                <a:ea typeface="华文新魏"/>
                <a:cs typeface="华文新魏"/>
              </a:rPr>
              <a:t>f_offset</a:t>
            </a:r>
            <a:r>
              <a:rPr lang="zh-CN" altLang="zh-CN" dirty="0">
                <a:latin typeface="华文新魏"/>
                <a:ea typeface="华文新魏"/>
                <a:cs typeface="华文新魏"/>
              </a:rPr>
              <a:t>被置为文件当前位置值加上</a:t>
            </a:r>
            <a:r>
              <a:rPr lang="en-US" altLang="zh-CN" dirty="0">
                <a:latin typeface="华文新魏"/>
                <a:ea typeface="华文新魏"/>
                <a:cs typeface="华文新魏"/>
              </a:rPr>
              <a:t>offset</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75</a:t>
            </a:fld>
            <a:endParaRPr lang="en-US" altLang="zh-CN" dirty="0"/>
          </a:p>
        </p:txBody>
      </p:sp>
    </p:spTree>
    <p:extLst>
      <p:ext uri="{BB962C8B-B14F-4D97-AF65-F5344CB8AC3E}">
        <p14:creationId xmlns:p14="http://schemas.microsoft.com/office/powerpoint/2010/main" val="15522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文件共享 </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指不同进程共同使用同一个文件</a:t>
            </a:r>
            <a:endParaRPr lang="en-US" altLang="zh-CN" dirty="0">
              <a:latin typeface="华文新魏"/>
              <a:cs typeface="华文新魏"/>
            </a:endParaRPr>
          </a:p>
          <a:p>
            <a:pPr lvl="1"/>
            <a:r>
              <a:rPr lang="zh-CN" altLang="zh-CN" dirty="0"/>
              <a:t>文件共享不仅为不同进程完成共同任务所必需，而且还</a:t>
            </a:r>
            <a:endParaRPr lang="en-US" altLang="zh-CN" dirty="0"/>
          </a:p>
          <a:p>
            <a:pPr lvl="2"/>
            <a:r>
              <a:rPr lang="zh-CN" altLang="zh-CN" dirty="0">
                <a:solidFill>
                  <a:srgbClr val="FF0000"/>
                </a:solidFill>
                <a:latin typeface="华文新魏"/>
                <a:ea typeface="华文新魏"/>
                <a:cs typeface="华文新魏"/>
              </a:rPr>
              <a:t>节省大量外存空间</a:t>
            </a:r>
            <a:endParaRPr lang="en-US" altLang="zh-CN" dirty="0">
              <a:solidFill>
                <a:srgbClr val="FF0000"/>
              </a:solidFill>
              <a:latin typeface="华文新魏"/>
              <a:ea typeface="华文新魏"/>
              <a:cs typeface="华文新魏"/>
            </a:endParaRPr>
          </a:p>
          <a:p>
            <a:pPr lvl="2"/>
            <a:r>
              <a:rPr lang="zh-CN" altLang="zh-CN" dirty="0">
                <a:solidFill>
                  <a:srgbClr val="FF0000"/>
                </a:solidFill>
                <a:latin typeface="华文新魏"/>
                <a:ea typeface="华文新魏"/>
                <a:cs typeface="华文新魏"/>
              </a:rPr>
              <a:t>减少因文件复制而增加的</a:t>
            </a:r>
            <a:r>
              <a:rPr lang="en-US" altLang="zh-CN" dirty="0">
                <a:solidFill>
                  <a:srgbClr val="FF0000"/>
                </a:solidFill>
                <a:latin typeface="华文新魏"/>
                <a:ea typeface="华文新魏"/>
                <a:cs typeface="华文新魏"/>
              </a:rPr>
              <a:t>I/O</a:t>
            </a:r>
            <a:r>
              <a:rPr lang="zh-CN" altLang="zh-CN" dirty="0">
                <a:solidFill>
                  <a:srgbClr val="FF0000"/>
                </a:solidFill>
                <a:latin typeface="华文新魏"/>
                <a:ea typeface="华文新魏"/>
                <a:cs typeface="华文新魏"/>
              </a:rPr>
              <a:t>操作次数 </a:t>
            </a:r>
            <a:endParaRPr lang="en-US" altLang="zh-CN" dirty="0">
              <a:solidFill>
                <a:srgbClr val="FF0000"/>
              </a:solidFill>
              <a:latin typeface="华文新魏"/>
              <a:ea typeface="华文新魏"/>
              <a:cs typeface="华文新魏"/>
            </a:endParaRPr>
          </a:p>
          <a:p>
            <a:r>
              <a:rPr kumimoji="1" lang="zh-CN" altLang="en-US" dirty="0">
                <a:latin typeface="华文新魏"/>
                <a:cs typeface="华文新魏"/>
              </a:rPr>
              <a:t>文件共享形式</a:t>
            </a:r>
            <a:endParaRPr kumimoji="1" lang="en-US" altLang="zh-CN" dirty="0">
              <a:latin typeface="华文新魏"/>
              <a:cs typeface="华文新魏"/>
            </a:endParaRPr>
          </a:p>
          <a:p>
            <a:pPr lvl="1"/>
            <a:r>
              <a:rPr kumimoji="1" lang="zh-CN" altLang="en-US" dirty="0"/>
              <a:t>静态共享 </a:t>
            </a:r>
          </a:p>
          <a:p>
            <a:pPr lvl="1"/>
            <a:r>
              <a:rPr kumimoji="1" lang="zh-CN" altLang="en-US" dirty="0"/>
              <a:t>动态共享 </a:t>
            </a:r>
          </a:p>
          <a:p>
            <a:pPr lvl="1"/>
            <a:r>
              <a:rPr kumimoji="1" lang="zh-CN" altLang="en-US" dirty="0"/>
              <a:t>符号链接共享 </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76</a:t>
            </a:fld>
            <a:endParaRPr lang="en-US" altLang="zh-CN" dirty="0"/>
          </a:p>
        </p:txBody>
      </p:sp>
    </p:spTree>
    <p:extLst>
      <p:ext uri="{BB962C8B-B14F-4D97-AF65-F5344CB8AC3E}">
        <p14:creationId xmlns:p14="http://schemas.microsoft.com/office/powerpoint/2010/main" val="385980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a:t>
            </a:r>
            <a:endParaRPr kumimoji="1" lang="zh-CN" altLang="en-US" dirty="0"/>
          </a:p>
        </p:txBody>
      </p:sp>
      <p:sp>
        <p:nvSpPr>
          <p:cNvPr id="3" name="内容占位符 2"/>
          <p:cNvSpPr>
            <a:spLocks noGrp="1"/>
          </p:cNvSpPr>
          <p:nvPr>
            <p:ph idx="1"/>
          </p:nvPr>
        </p:nvSpPr>
        <p:spPr/>
        <p:txBody>
          <a:bodyPr/>
          <a:lstStyle/>
          <a:p>
            <a:r>
              <a:rPr lang="zh-CN" altLang="zh-CN" dirty="0">
                <a:solidFill>
                  <a:srgbClr val="0000FF"/>
                </a:solidFill>
              </a:rPr>
              <a:t>文件链接</a:t>
            </a:r>
            <a:endParaRPr lang="en-US" altLang="zh-CN" dirty="0">
              <a:solidFill>
                <a:srgbClr val="0000FF"/>
              </a:solidFill>
            </a:endParaRPr>
          </a:p>
          <a:p>
            <a:pPr lvl="1"/>
            <a:r>
              <a:rPr lang="zh-CN" altLang="zh-CN" dirty="0"/>
              <a:t>操作系统允许一个文件同时属于多个目录，但实际上文件仅有一处物理存储</a:t>
            </a:r>
            <a:endParaRPr lang="en-US" altLang="zh-CN" dirty="0"/>
          </a:p>
          <a:p>
            <a:pPr lvl="1"/>
            <a:r>
              <a:rPr lang="zh-CN" altLang="zh-CN" dirty="0"/>
              <a:t>这种在物理上一处存储、从多个目录可到达此文件的</a:t>
            </a:r>
            <a:r>
              <a:rPr lang="en-US" altLang="zh-CN" dirty="0"/>
              <a:t>“</a:t>
            </a:r>
            <a:r>
              <a:rPr lang="zh-CN" altLang="zh-CN" dirty="0">
                <a:solidFill>
                  <a:srgbClr val="FF0000"/>
                </a:solidFill>
              </a:rPr>
              <a:t>多对一关系</a:t>
            </a:r>
            <a:r>
              <a:rPr lang="en-US" altLang="zh-CN" dirty="0"/>
              <a:t>”</a:t>
            </a:r>
            <a:r>
              <a:rPr lang="zh-CN" altLang="zh-CN" dirty="0"/>
              <a:t>称为</a:t>
            </a:r>
            <a:r>
              <a:rPr lang="zh-CN" altLang="zh-CN" dirty="0">
                <a:solidFill>
                  <a:srgbClr val="0000FF"/>
                </a:solidFill>
              </a:rPr>
              <a:t>文件链接</a:t>
            </a:r>
            <a:endParaRPr lang="en-US" altLang="zh-CN" dirty="0">
              <a:solidFill>
                <a:srgbClr val="0000FF"/>
              </a:solidFill>
            </a:endParaRPr>
          </a:p>
          <a:p>
            <a:r>
              <a:rPr lang="zh-CN" altLang="zh-CN" dirty="0">
                <a:solidFill>
                  <a:srgbClr val="0000FF"/>
                </a:solidFill>
              </a:rPr>
              <a:t>静态共享</a:t>
            </a:r>
            <a:endParaRPr lang="en-US" altLang="zh-CN" dirty="0">
              <a:solidFill>
                <a:srgbClr val="0000FF"/>
              </a:solidFill>
            </a:endParaRPr>
          </a:p>
          <a:p>
            <a:pPr lvl="1"/>
            <a:r>
              <a:rPr lang="zh-CN" altLang="zh-CN" dirty="0"/>
              <a:t>在 </a:t>
            </a:r>
            <a:r>
              <a:rPr lang="en-US" altLang="zh-CN" dirty="0"/>
              <a:t>Linux </a:t>
            </a:r>
            <a:r>
              <a:rPr lang="zh-CN" altLang="zh-CN" dirty="0"/>
              <a:t>系统中，两个或</a:t>
            </a:r>
            <a:r>
              <a:rPr lang="zh-CN" altLang="zh-CN" dirty="0">
                <a:solidFill>
                  <a:srgbClr val="FF0000"/>
                </a:solidFill>
              </a:rPr>
              <a:t>多个进程可通过文件链接达到共享同一个文件的目的</a:t>
            </a:r>
            <a:endParaRPr lang="en-US" altLang="zh-CN" dirty="0">
              <a:solidFill>
                <a:srgbClr val="FF0000"/>
              </a:solidFill>
            </a:endParaRPr>
          </a:p>
          <a:p>
            <a:pPr lvl="1"/>
            <a:r>
              <a:rPr lang="zh-CN" altLang="zh-CN" dirty="0"/>
              <a:t>无论进程是否运行，其文件的链接关系都存在，因此，称为</a:t>
            </a:r>
            <a:r>
              <a:rPr lang="zh-CN" altLang="zh-CN" dirty="0">
                <a:solidFill>
                  <a:srgbClr val="0000FF"/>
                </a:solidFill>
              </a:rPr>
              <a:t>静态共享</a:t>
            </a:r>
            <a:endParaRPr lang="en-US" altLang="zh-CN" dirty="0">
              <a:solidFill>
                <a:srgbClr val="0000FF"/>
              </a:solidFill>
            </a:endParaRPr>
          </a:p>
          <a:p>
            <a:r>
              <a:rPr lang="zh-CN" altLang="zh-CN" dirty="0"/>
              <a:t>用文件链接来代替文件的复制可以</a:t>
            </a:r>
            <a:endParaRPr lang="en-US" altLang="zh-CN" dirty="0"/>
          </a:p>
          <a:p>
            <a:pPr lvl="1"/>
            <a:r>
              <a:rPr lang="zh-CN" altLang="zh-CN" dirty="0"/>
              <a:t>提高文件资源利用率</a:t>
            </a:r>
            <a:endParaRPr lang="en-US" altLang="zh-CN" dirty="0"/>
          </a:p>
          <a:p>
            <a:pPr lvl="1"/>
            <a:r>
              <a:rPr lang="zh-CN" altLang="zh-CN" dirty="0"/>
              <a:t>节省文件物理存储空间</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77</a:t>
            </a:fld>
            <a:endParaRPr lang="en-US" altLang="zh-CN" dirty="0"/>
          </a:p>
        </p:txBody>
      </p:sp>
    </p:spTree>
    <p:extLst>
      <p:ext uri="{BB962C8B-B14F-4D97-AF65-F5344CB8AC3E}">
        <p14:creationId xmlns:p14="http://schemas.microsoft.com/office/powerpoint/2010/main" val="35616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链接的文件和目录多处出现时</a:t>
            </a:r>
            <a:endParaRPr lang="en-US" altLang="zh-CN" dirty="0"/>
          </a:p>
          <a:p>
            <a:pPr lvl="1"/>
            <a:r>
              <a:rPr lang="zh-CN" altLang="zh-CN" dirty="0"/>
              <a:t>可能会由不同的进程或单一进程使用</a:t>
            </a:r>
            <a:endParaRPr lang="en-US" altLang="zh-CN" dirty="0"/>
          </a:p>
          <a:p>
            <a:pPr lvl="1"/>
            <a:r>
              <a:rPr lang="zh-CN" altLang="zh-CN" dirty="0"/>
              <a:t>可能在不同的父目录下，这时可能以不同或相同的文件（目录）名出现</a:t>
            </a:r>
            <a:endParaRPr lang="en-US" altLang="zh-CN" dirty="0"/>
          </a:p>
          <a:p>
            <a:pPr lvl="1"/>
            <a:r>
              <a:rPr lang="zh-CN" altLang="zh-CN" dirty="0"/>
              <a:t>也可能在同一父目录下，在这种情况下，应以不同的文件（目录）名出现</a:t>
            </a:r>
            <a:endParaRPr kumimoji="1" lang="zh-CN" altLang="en-US" dirty="0"/>
          </a:p>
        </p:txBody>
      </p:sp>
      <p:sp>
        <p:nvSpPr>
          <p:cNvPr id="4" name="标题 3"/>
          <p:cNvSpPr>
            <a:spLocks noGrp="1"/>
          </p:cNvSpPr>
          <p:nvPr>
            <p:ph type="title"/>
          </p:nvPr>
        </p:nvSpPr>
        <p:spPr/>
        <p:txBody>
          <a:bodyPr/>
          <a:lstStyle/>
          <a:p>
            <a:r>
              <a:rPr lang="zh-CN" altLang="en-US" dirty="0">
                <a:latin typeface="华文新魏" charset="0"/>
                <a:ea typeface="华文新魏" charset="0"/>
                <a:cs typeface="华文新魏" charset="0"/>
              </a:rPr>
              <a:t>文件链接说明</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78</a:t>
            </a:fld>
            <a:endParaRPr lang="en-US" altLang="zh-CN" dirty="0"/>
          </a:p>
        </p:txBody>
      </p:sp>
    </p:spTree>
    <p:extLst>
      <p:ext uri="{BB962C8B-B14F-4D97-AF65-F5344CB8AC3E}">
        <p14:creationId xmlns:p14="http://schemas.microsoft.com/office/powerpoint/2010/main" val="247776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文件静态共享的建立</a:t>
            </a:r>
            <a:endParaRPr kumimoji="1" lang="zh-CN" altLang="en-US" dirty="0"/>
          </a:p>
        </p:txBody>
      </p:sp>
      <p:sp>
        <p:nvSpPr>
          <p:cNvPr id="3" name="内容占位符 2"/>
          <p:cNvSpPr>
            <a:spLocks noGrp="1"/>
          </p:cNvSpPr>
          <p:nvPr>
            <p:ph idx="1"/>
          </p:nvPr>
        </p:nvSpPr>
        <p:spPr/>
        <p:txBody>
          <a:bodyPr/>
          <a:lstStyle/>
          <a:p>
            <a:r>
              <a:rPr lang="zh-CN" altLang="zh-CN" dirty="0">
                <a:solidFill>
                  <a:srgbClr val="0000FF"/>
                </a:solidFill>
                <a:latin typeface="华文新魏"/>
                <a:cs typeface="华文新魏"/>
              </a:rPr>
              <a:t>静态共享</a:t>
            </a:r>
            <a:r>
              <a:rPr lang="zh-CN" altLang="zh-CN" dirty="0">
                <a:latin typeface="华文新魏"/>
                <a:cs typeface="华文新魏"/>
              </a:rPr>
              <a:t>通过文件所对应的</a:t>
            </a:r>
            <a:r>
              <a:rPr lang="en-US" altLang="zh-CN" dirty="0" err="1">
                <a:solidFill>
                  <a:srgbClr val="0000FF"/>
                </a:solidFill>
                <a:latin typeface="华文新魏"/>
                <a:cs typeface="华文新魏"/>
              </a:rPr>
              <a:t>inode</a:t>
            </a:r>
            <a:r>
              <a:rPr lang="zh-CN" altLang="zh-CN" dirty="0">
                <a:latin typeface="华文新魏"/>
                <a:cs typeface="华文新魏"/>
              </a:rPr>
              <a:t>节点来实现链接，并且</a:t>
            </a:r>
            <a:r>
              <a:rPr lang="zh-CN" altLang="zh-CN" dirty="0">
                <a:solidFill>
                  <a:srgbClr val="FF0000"/>
                </a:solidFill>
                <a:latin typeface="华文新魏"/>
                <a:cs typeface="华文新魏"/>
              </a:rPr>
              <a:t>只允许链接到文件而非目录</a:t>
            </a:r>
            <a:r>
              <a:rPr lang="zh-CN" altLang="zh-CN" dirty="0">
                <a:latin typeface="华文新魏"/>
                <a:cs typeface="华文新魏"/>
              </a:rPr>
              <a:t> </a:t>
            </a:r>
            <a:endParaRPr kumimoji="1" lang="en-US" altLang="zh-CN" dirty="0">
              <a:latin typeface="华文新魏"/>
              <a:cs typeface="华文新魏"/>
            </a:endParaRPr>
          </a:p>
          <a:p>
            <a:r>
              <a:rPr lang="zh-CN" altLang="zh-CN" dirty="0">
                <a:latin typeface="华文新魏"/>
                <a:cs typeface="华文新魏"/>
              </a:rPr>
              <a:t>文件链接系统调用形式：</a:t>
            </a:r>
            <a:r>
              <a:rPr lang="en-US" altLang="zh-CN" dirty="0">
                <a:solidFill>
                  <a:srgbClr val="FF0000"/>
                </a:solidFill>
                <a:latin typeface="华文新魏"/>
                <a:cs typeface="华文新魏"/>
              </a:rPr>
              <a:t>link</a:t>
            </a:r>
            <a:r>
              <a:rPr lang="zh-CN" altLang="zh-CN" dirty="0">
                <a:solidFill>
                  <a:srgbClr val="FF0000"/>
                </a:solidFill>
                <a:latin typeface="华文新魏"/>
                <a:cs typeface="华文新魏"/>
              </a:rPr>
              <a:t>（</a:t>
            </a:r>
            <a:r>
              <a:rPr lang="en-US" altLang="zh-CN" dirty="0" err="1">
                <a:solidFill>
                  <a:srgbClr val="FF0000"/>
                </a:solidFill>
                <a:latin typeface="华文新魏"/>
                <a:cs typeface="华文新魏"/>
              </a:rPr>
              <a:t>oldnamep</a:t>
            </a:r>
            <a:r>
              <a:rPr lang="zh-CN" altLang="zh-CN" dirty="0">
                <a:solidFill>
                  <a:srgbClr val="FF0000"/>
                </a:solidFill>
                <a:latin typeface="华文新魏"/>
                <a:cs typeface="华文新魏"/>
              </a:rPr>
              <a:t>,</a:t>
            </a:r>
            <a:r>
              <a:rPr lang="zh-CN" altLang="en-US" dirty="0">
                <a:solidFill>
                  <a:srgbClr val="FF0000"/>
                </a:solidFill>
                <a:latin typeface="华文新魏"/>
                <a:cs typeface="华文新魏"/>
              </a:rPr>
              <a:t> </a:t>
            </a:r>
            <a:r>
              <a:rPr lang="en-US" altLang="zh-CN" dirty="0" err="1">
                <a:solidFill>
                  <a:srgbClr val="FF0000"/>
                </a:solidFill>
                <a:latin typeface="华文新魏"/>
                <a:cs typeface="华文新魏"/>
              </a:rPr>
              <a:t>newnamep</a:t>
            </a:r>
            <a:r>
              <a:rPr lang="zh-CN" altLang="zh-CN" dirty="0">
                <a:solidFill>
                  <a:srgbClr val="FF0000"/>
                </a:solidFill>
                <a:latin typeface="华文新魏"/>
                <a:cs typeface="华文新魏"/>
              </a:rPr>
              <a:t>） </a:t>
            </a:r>
            <a:endParaRPr lang="en-US" altLang="zh-CN" dirty="0">
              <a:solidFill>
                <a:srgbClr val="FF0000"/>
              </a:solidFill>
              <a:latin typeface="华文新魏"/>
              <a:cs typeface="华文新魏"/>
            </a:endParaRPr>
          </a:p>
          <a:p>
            <a:pPr lvl="1"/>
            <a:r>
              <a:rPr lang="en-US" altLang="zh-CN" dirty="0" err="1"/>
              <a:t>oldnamep</a:t>
            </a:r>
            <a:r>
              <a:rPr lang="zh-CN" altLang="en-US" dirty="0"/>
              <a:t>：</a:t>
            </a:r>
            <a:r>
              <a:rPr lang="zh-CN" altLang="zh-CN" dirty="0"/>
              <a:t>指向已存在文件名的字符串的指针 </a:t>
            </a:r>
            <a:endParaRPr lang="en-US" altLang="zh-CN" dirty="0"/>
          </a:p>
          <a:p>
            <a:pPr lvl="1"/>
            <a:r>
              <a:rPr lang="en-US" altLang="zh-CN" dirty="0" err="1"/>
              <a:t>newnamep</a:t>
            </a:r>
            <a:r>
              <a:rPr lang="zh-CN" altLang="en-US" dirty="0"/>
              <a:t>：</a:t>
            </a:r>
            <a:r>
              <a:rPr lang="zh-CN" altLang="zh-CN" dirty="0"/>
              <a:t>指向文件别名的字符串的指针</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79</a:t>
            </a:fld>
            <a:endParaRPr lang="en-US" altLang="zh-CN" dirty="0"/>
          </a:p>
        </p:txBody>
      </p:sp>
    </p:spTree>
    <p:extLst>
      <p:ext uri="{BB962C8B-B14F-4D97-AF65-F5344CB8AC3E}">
        <p14:creationId xmlns:p14="http://schemas.microsoft.com/office/powerpoint/2010/main" val="36610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文件类型</a:t>
            </a:r>
          </a:p>
        </p:txBody>
      </p:sp>
      <p:sp>
        <p:nvSpPr>
          <p:cNvPr id="3" name="内容占位符 2"/>
          <p:cNvSpPr>
            <a:spLocks noGrp="1"/>
          </p:cNvSpPr>
          <p:nvPr>
            <p:ph idx="1"/>
          </p:nvPr>
        </p:nvSpPr>
        <p:spPr/>
        <p:txBody>
          <a:bodyPr/>
          <a:lstStyle/>
          <a:p>
            <a:r>
              <a:rPr kumimoji="1" lang="en-US" altLang="zh-CN" dirty="0">
                <a:latin typeface="华文新魏"/>
                <a:cs typeface="华文新魏"/>
              </a:rPr>
              <a:t>Linux</a:t>
            </a:r>
            <a:r>
              <a:rPr kumimoji="1" lang="zh-CN" altLang="en-US" dirty="0">
                <a:latin typeface="华文新魏"/>
                <a:cs typeface="华文新魏"/>
              </a:rPr>
              <a:t>系统文件类型</a:t>
            </a:r>
            <a:endParaRPr kumimoji="1" lang="en-US" altLang="zh-CN" dirty="0">
              <a:latin typeface="华文新魏"/>
              <a:cs typeface="华文新魏"/>
            </a:endParaRPr>
          </a:p>
          <a:p>
            <a:pPr lvl="1"/>
            <a:r>
              <a:rPr lang="zh-CN" altLang="en-US" dirty="0"/>
              <a:t>普通文件</a:t>
            </a:r>
            <a:endParaRPr lang="en-US" altLang="zh-CN" dirty="0"/>
          </a:p>
          <a:p>
            <a:pPr lvl="2"/>
            <a:r>
              <a:rPr lang="en-US" altLang="zh-CN" dirty="0">
                <a:solidFill>
                  <a:srgbClr val="0000FF"/>
                </a:solidFill>
                <a:latin typeface="华文新魏"/>
                <a:ea typeface="华文新魏"/>
                <a:cs typeface="华文新魏"/>
              </a:rPr>
              <a:t>ASCII</a:t>
            </a:r>
            <a:r>
              <a:rPr lang="zh-CN" altLang="zh-CN" dirty="0">
                <a:solidFill>
                  <a:srgbClr val="0000FF"/>
                </a:solidFill>
                <a:latin typeface="华文新魏"/>
                <a:ea typeface="华文新魏"/>
                <a:cs typeface="华文新魏"/>
              </a:rPr>
              <a:t>文件</a:t>
            </a:r>
            <a:r>
              <a:rPr lang="zh-CN" altLang="en-US" dirty="0">
                <a:latin typeface="华文新魏"/>
                <a:ea typeface="华文新魏"/>
                <a:cs typeface="华文新魏"/>
              </a:rPr>
              <a:t>：</a:t>
            </a:r>
            <a:r>
              <a:rPr lang="zh-CN" altLang="zh-CN" dirty="0">
                <a:latin typeface="华文新魏"/>
                <a:ea typeface="华文新魏"/>
                <a:cs typeface="华文新魏"/>
              </a:rPr>
              <a:t>可原样显示和打印</a:t>
            </a:r>
            <a:r>
              <a:rPr lang="zh-CN" altLang="en-US" dirty="0">
                <a:latin typeface="华文新魏"/>
                <a:ea typeface="华文新魏"/>
                <a:cs typeface="华文新魏"/>
              </a:rPr>
              <a:t>，用</a:t>
            </a:r>
            <a:r>
              <a:rPr lang="zh-CN" altLang="zh-CN" dirty="0">
                <a:latin typeface="华文新魏"/>
                <a:ea typeface="华文新魏"/>
                <a:cs typeface="华文新魏"/>
              </a:rPr>
              <a:t>文本编辑器进行编辑 </a:t>
            </a:r>
            <a:endParaRPr lang="en-US" altLang="zh-CN" dirty="0">
              <a:latin typeface="华文新魏"/>
              <a:ea typeface="华文新魏"/>
              <a:cs typeface="华文新魏"/>
            </a:endParaRPr>
          </a:p>
          <a:p>
            <a:pPr lvl="3"/>
            <a:r>
              <a:rPr lang="zh-CN" altLang="zh-CN" dirty="0">
                <a:latin typeface="华文新魏"/>
                <a:ea typeface="华文新魏"/>
                <a:cs typeface="华文新魏"/>
              </a:rPr>
              <a:t>在</a:t>
            </a:r>
            <a:r>
              <a:rPr lang="en-US" altLang="zh-CN" dirty="0">
                <a:latin typeface="华文新魏"/>
                <a:ea typeface="华文新魏"/>
                <a:cs typeface="华文新魏"/>
              </a:rPr>
              <a:t>Linux</a:t>
            </a:r>
            <a:r>
              <a:rPr lang="zh-CN" altLang="zh-CN" dirty="0">
                <a:latin typeface="华文新魏"/>
                <a:ea typeface="华文新魏"/>
                <a:cs typeface="华文新魏"/>
              </a:rPr>
              <a:t>系统中，</a:t>
            </a:r>
            <a:r>
              <a:rPr lang="zh-CN" altLang="zh-CN" dirty="0">
                <a:solidFill>
                  <a:srgbClr val="FF0000"/>
                </a:solidFill>
                <a:latin typeface="华文新魏"/>
                <a:ea typeface="华文新魏"/>
                <a:cs typeface="华文新魏"/>
              </a:rPr>
              <a:t>每行以</a:t>
            </a:r>
            <a:r>
              <a:rPr lang="zh-CN" altLang="zh-CN" dirty="0">
                <a:solidFill>
                  <a:srgbClr val="0000FF"/>
                </a:solidFill>
                <a:latin typeface="华文新魏"/>
                <a:ea typeface="华文新魏"/>
                <a:cs typeface="华文新魏"/>
              </a:rPr>
              <a:t>换行</a:t>
            </a:r>
            <a:r>
              <a:rPr lang="zh-CN" altLang="zh-CN" dirty="0">
                <a:solidFill>
                  <a:srgbClr val="FF0000"/>
                </a:solidFill>
                <a:latin typeface="华文新魏"/>
                <a:ea typeface="华文新魏"/>
                <a:cs typeface="华文新魏"/>
              </a:rPr>
              <a:t>结束，文件以</a:t>
            </a:r>
            <a:r>
              <a:rPr lang="en-US" altLang="zh-CN" dirty="0">
                <a:solidFill>
                  <a:srgbClr val="0000FF"/>
                </a:solidFill>
                <a:latin typeface="华文新魏"/>
                <a:ea typeface="华文新魏"/>
                <a:cs typeface="华文新魏"/>
              </a:rPr>
              <a:t>Ctrl</a:t>
            </a:r>
            <a:r>
              <a:rPr lang="zh-CN" altLang="zh-CN" dirty="0">
                <a:solidFill>
                  <a:srgbClr val="0000FF"/>
                </a:solidFill>
                <a:latin typeface="华文新魏"/>
                <a:ea typeface="华文新魏"/>
                <a:cs typeface="华文新魏"/>
              </a:rPr>
              <a:t>＋</a:t>
            </a:r>
            <a:r>
              <a:rPr lang="en-US" altLang="zh-CN" dirty="0">
                <a:solidFill>
                  <a:srgbClr val="0000FF"/>
                </a:solidFill>
                <a:latin typeface="华文新魏"/>
                <a:ea typeface="华文新魏"/>
                <a:cs typeface="华文新魏"/>
              </a:rPr>
              <a:t>D</a:t>
            </a:r>
            <a:r>
              <a:rPr lang="zh-CN" altLang="zh-CN" dirty="0">
                <a:solidFill>
                  <a:srgbClr val="FF0000"/>
                </a:solidFill>
                <a:latin typeface="华文新魏"/>
                <a:ea typeface="华文新魏"/>
                <a:cs typeface="华文新魏"/>
              </a:rPr>
              <a:t>结束 </a:t>
            </a:r>
            <a:endParaRPr lang="en-US" altLang="zh-CN" dirty="0">
              <a:solidFill>
                <a:srgbClr val="FF0000"/>
              </a:solidFill>
              <a:latin typeface="华文新魏"/>
              <a:ea typeface="华文新魏"/>
              <a:cs typeface="华文新魏"/>
            </a:endParaRPr>
          </a:p>
          <a:p>
            <a:pPr lvl="2"/>
            <a:r>
              <a:rPr lang="zh-CN" altLang="zh-CN" dirty="0">
                <a:solidFill>
                  <a:srgbClr val="0000FF"/>
                </a:solidFill>
                <a:latin typeface="华文新魏"/>
                <a:ea typeface="华文新魏"/>
                <a:cs typeface="华文新魏"/>
              </a:rPr>
              <a:t>二进制文件</a:t>
            </a:r>
            <a:r>
              <a:rPr lang="zh-CN" altLang="en-US" dirty="0">
                <a:latin typeface="华文新魏"/>
                <a:ea typeface="华文新魏"/>
                <a:cs typeface="华文新魏"/>
              </a:rPr>
              <a:t>：</a:t>
            </a:r>
            <a:r>
              <a:rPr lang="zh-CN" altLang="zh-CN" dirty="0">
                <a:latin typeface="华文新魏"/>
                <a:ea typeface="华文新魏"/>
                <a:cs typeface="华文新魏"/>
              </a:rPr>
              <a:t>具有一定的内部结构，组织成字节流 </a:t>
            </a:r>
            <a:endParaRPr lang="en-US" altLang="zh-CN" dirty="0">
              <a:latin typeface="华文新魏"/>
              <a:ea typeface="华文新魏"/>
              <a:cs typeface="华文新魏"/>
            </a:endParaRPr>
          </a:p>
          <a:p>
            <a:pPr lvl="1"/>
            <a:r>
              <a:rPr lang="zh-CN" altLang="en-US" dirty="0"/>
              <a:t>目录文件</a:t>
            </a:r>
            <a:endParaRPr lang="en-US" altLang="zh-CN" dirty="0"/>
          </a:p>
          <a:p>
            <a:pPr lvl="2"/>
            <a:r>
              <a:rPr lang="zh-CN" altLang="zh-CN" dirty="0">
                <a:latin typeface="华文新魏"/>
                <a:ea typeface="华文新魏"/>
                <a:cs typeface="华文新魏"/>
              </a:rPr>
              <a:t>由文件目录所构成的</a:t>
            </a:r>
            <a:r>
              <a:rPr lang="zh-CN" altLang="en-US" dirty="0">
                <a:latin typeface="华文新魏"/>
                <a:ea typeface="华文新魏"/>
                <a:cs typeface="华文新魏"/>
              </a:rPr>
              <a:t>、</a:t>
            </a:r>
            <a:r>
              <a:rPr lang="zh-CN" altLang="zh-CN" dirty="0">
                <a:latin typeface="华文新魏"/>
                <a:ea typeface="华文新魏"/>
                <a:cs typeface="华文新魏"/>
              </a:rPr>
              <a:t>用来维护文件系统结构的系统文件 </a:t>
            </a:r>
            <a:endParaRPr lang="en-US" altLang="zh-CN" dirty="0">
              <a:latin typeface="华文新魏"/>
              <a:ea typeface="华文新魏"/>
              <a:cs typeface="华文新魏"/>
            </a:endParaRPr>
          </a:p>
          <a:p>
            <a:pPr lvl="2"/>
            <a:r>
              <a:rPr lang="zh-CN" altLang="zh-CN" dirty="0">
                <a:latin typeface="华文新魏"/>
                <a:ea typeface="华文新魏"/>
                <a:cs typeface="华文新魏"/>
              </a:rPr>
              <a:t>可进行与普通文件类似的读写等各种目录操作</a:t>
            </a:r>
            <a:endParaRPr lang="en-US" altLang="zh-CN" dirty="0">
              <a:latin typeface="华文新魏"/>
              <a:ea typeface="华文新魏"/>
              <a:cs typeface="华文新魏"/>
            </a:endParaRPr>
          </a:p>
          <a:p>
            <a:pPr lvl="2"/>
            <a:r>
              <a:rPr lang="zh-CN" altLang="zh-CN" dirty="0">
                <a:solidFill>
                  <a:srgbClr val="FF0000"/>
                </a:solidFill>
                <a:latin typeface="华文新魏"/>
                <a:ea typeface="华文新魏"/>
                <a:cs typeface="华文新魏"/>
              </a:rPr>
              <a:t>普通文件的查找依赖于目录文件</a:t>
            </a:r>
            <a:endParaRPr lang="en-US" altLang="zh-CN" dirty="0">
              <a:solidFill>
                <a:srgbClr val="FF0000"/>
              </a:solidFill>
              <a:latin typeface="华文新魏"/>
              <a:ea typeface="华文新魏"/>
              <a:cs typeface="华文新魏"/>
            </a:endParaRPr>
          </a:p>
          <a:p>
            <a:pPr lvl="1"/>
            <a:r>
              <a:rPr lang="zh-CN" altLang="en-US" dirty="0"/>
              <a:t>特殊文件</a:t>
            </a:r>
            <a:r>
              <a:rPr lang="zh-CN" altLang="zh-CN" dirty="0"/>
              <a:t>：</a:t>
            </a:r>
            <a:r>
              <a:rPr lang="zh-CN" altLang="zh-CN" dirty="0">
                <a:latin typeface="华文新魏"/>
                <a:ea typeface="华文新魏"/>
                <a:cs typeface="华文新魏"/>
              </a:rPr>
              <a:t>指各种外部设备文件</a:t>
            </a:r>
            <a:endParaRPr lang="en-US" altLang="zh-CN" dirty="0">
              <a:latin typeface="华文新魏"/>
              <a:ea typeface="华文新魏"/>
              <a:cs typeface="华文新魏"/>
            </a:endParaRPr>
          </a:p>
          <a:p>
            <a:pPr lvl="2"/>
            <a:r>
              <a:rPr lang="zh-CN" altLang="zh-CN" dirty="0">
                <a:solidFill>
                  <a:srgbClr val="0000FF"/>
                </a:solidFill>
                <a:latin typeface="华文新魏"/>
                <a:ea typeface="华文新魏"/>
                <a:cs typeface="华文新魏"/>
              </a:rPr>
              <a:t>块设备文件</a:t>
            </a:r>
            <a:r>
              <a:rPr lang="zh-CN" altLang="en-US" dirty="0">
                <a:latin typeface="华文新魏"/>
                <a:ea typeface="华文新魏"/>
                <a:cs typeface="华文新魏"/>
              </a:rPr>
              <a:t>：</a:t>
            </a:r>
            <a:r>
              <a:rPr lang="zh-CN" altLang="zh-CN" dirty="0">
                <a:latin typeface="华文新魏"/>
                <a:ea typeface="华文新魏"/>
                <a:cs typeface="华文新魏"/>
              </a:rPr>
              <a:t>如存放在磁盘或光盘上的文件</a:t>
            </a:r>
            <a:endParaRPr lang="en-US" altLang="zh-CN" dirty="0">
              <a:latin typeface="华文新魏"/>
              <a:ea typeface="华文新魏"/>
              <a:cs typeface="华文新魏"/>
            </a:endParaRPr>
          </a:p>
          <a:p>
            <a:pPr lvl="2"/>
            <a:r>
              <a:rPr lang="zh-CN" altLang="zh-CN" dirty="0">
                <a:solidFill>
                  <a:srgbClr val="0000FF"/>
                </a:solidFill>
                <a:latin typeface="华文新魏"/>
                <a:ea typeface="华文新魏"/>
                <a:cs typeface="华文新魏"/>
              </a:rPr>
              <a:t>字符设备文件</a:t>
            </a:r>
            <a:r>
              <a:rPr lang="zh-CN" altLang="en-US" dirty="0">
                <a:latin typeface="华文新魏"/>
                <a:ea typeface="华文新魏"/>
                <a:cs typeface="华文新魏"/>
              </a:rPr>
              <a:t>：</a:t>
            </a:r>
            <a:r>
              <a:rPr lang="zh-CN" altLang="zh-CN" dirty="0">
                <a:latin typeface="华文新魏"/>
                <a:ea typeface="华文新魏"/>
                <a:cs typeface="华文新魏"/>
              </a:rPr>
              <a:t>如终端、打印机等设备文件</a:t>
            </a:r>
            <a:endParaRPr lang="en-US" altLang="zh-CN" dirty="0">
              <a:latin typeface="华文新魏"/>
              <a:ea typeface="华文新魏"/>
              <a:cs typeface="华文新魏"/>
            </a:endParaRPr>
          </a:p>
          <a:p>
            <a:endParaRPr kumimoji="1" lang="zh-CN" altLang="en-US" dirty="0">
              <a:latin typeface="华文新魏"/>
              <a:cs typeface="华文新魏"/>
            </a:endParaRPr>
          </a:p>
        </p:txBody>
      </p:sp>
    </p:spTree>
    <p:extLst>
      <p:ext uri="{BB962C8B-B14F-4D97-AF65-F5344CB8AC3E}">
        <p14:creationId xmlns:p14="http://schemas.microsoft.com/office/powerpoint/2010/main" val="104257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文件静态共享执行步骤</a:t>
            </a:r>
            <a:endParaRPr kumimoji="1" lang="zh-CN" altLang="en-US" dirty="0"/>
          </a:p>
        </p:txBody>
      </p:sp>
      <p:sp>
        <p:nvSpPr>
          <p:cNvPr id="4" name="内容占位符 3"/>
          <p:cNvSpPr>
            <a:spLocks noGrp="1"/>
          </p:cNvSpPr>
          <p:nvPr>
            <p:ph idx="1"/>
          </p:nvPr>
        </p:nvSpPr>
        <p:spPr/>
        <p:txBody>
          <a:bodyPr/>
          <a:lstStyle/>
          <a:p>
            <a:r>
              <a:rPr lang="zh-CN" altLang="zh-CN" dirty="0">
                <a:solidFill>
                  <a:srgbClr val="FF0000"/>
                </a:solidFill>
                <a:latin typeface="华文新魏"/>
                <a:cs typeface="华文新魏"/>
              </a:rPr>
              <a:t>检索目录</a:t>
            </a:r>
            <a:r>
              <a:rPr lang="zh-CN" altLang="zh-CN" dirty="0">
                <a:latin typeface="华文新魏"/>
                <a:cs typeface="华文新魏"/>
              </a:rPr>
              <a:t>，找到</a:t>
            </a:r>
            <a:r>
              <a:rPr lang="en-US" altLang="zh-CN" dirty="0" err="1">
                <a:latin typeface="华文新魏"/>
                <a:cs typeface="华文新魏"/>
              </a:rPr>
              <a:t>oldnamep</a:t>
            </a:r>
            <a:r>
              <a:rPr lang="zh-CN" altLang="zh-CN" dirty="0">
                <a:latin typeface="华文新魏"/>
                <a:cs typeface="华文新魏"/>
              </a:rPr>
              <a:t>所指文件的</a:t>
            </a:r>
            <a:r>
              <a:rPr lang="en-US" altLang="zh-CN" dirty="0" err="1">
                <a:latin typeface="华文新魏"/>
                <a:cs typeface="华文新魏"/>
              </a:rPr>
              <a:t>inode</a:t>
            </a:r>
            <a:endParaRPr lang="en-US" altLang="zh-CN" dirty="0">
              <a:latin typeface="华文新魏"/>
              <a:cs typeface="华文新魏"/>
            </a:endParaRPr>
          </a:p>
          <a:p>
            <a:r>
              <a:rPr lang="zh-CN" altLang="zh-CN" dirty="0">
                <a:solidFill>
                  <a:srgbClr val="FF0000"/>
                </a:solidFill>
                <a:latin typeface="华文新魏"/>
                <a:cs typeface="华文新魏"/>
              </a:rPr>
              <a:t>再次检索目录</a:t>
            </a:r>
            <a:r>
              <a:rPr lang="zh-CN" altLang="zh-CN" dirty="0">
                <a:latin typeface="华文新魏"/>
                <a:cs typeface="华文新魏"/>
              </a:rPr>
              <a:t>，找到</a:t>
            </a:r>
            <a:r>
              <a:rPr lang="en-US" altLang="zh-CN" dirty="0">
                <a:latin typeface="华文新魏"/>
                <a:cs typeface="华文新魏"/>
              </a:rPr>
              <a:t> </a:t>
            </a:r>
            <a:r>
              <a:rPr lang="en-US" altLang="zh-CN" dirty="0" err="1">
                <a:latin typeface="华文新魏"/>
                <a:cs typeface="华文新魏"/>
              </a:rPr>
              <a:t>newnamep</a:t>
            </a:r>
            <a:r>
              <a:rPr lang="zh-CN" altLang="zh-CN" dirty="0">
                <a:latin typeface="华文新魏"/>
                <a:cs typeface="华文新魏"/>
              </a:rPr>
              <a:t>所指文件的父目录文件，把</a:t>
            </a:r>
            <a:r>
              <a:rPr lang="zh-CN" altLang="zh-CN" dirty="0">
                <a:solidFill>
                  <a:srgbClr val="FF0000"/>
                </a:solidFill>
                <a:latin typeface="华文新魏"/>
                <a:cs typeface="华文新魏"/>
              </a:rPr>
              <a:t>已存在文件</a:t>
            </a:r>
            <a:r>
              <a:rPr lang="zh-CN" altLang="zh-CN" dirty="0">
                <a:latin typeface="华文新魏"/>
                <a:cs typeface="华文新魏"/>
              </a:rPr>
              <a:t>的</a:t>
            </a:r>
            <a:r>
              <a:rPr lang="en-US" altLang="zh-CN" dirty="0">
                <a:solidFill>
                  <a:srgbClr val="0000FF"/>
                </a:solidFill>
                <a:latin typeface="华文新魏"/>
                <a:cs typeface="华文新魏"/>
              </a:rPr>
              <a:t> </a:t>
            </a:r>
            <a:r>
              <a:rPr lang="en-US" altLang="zh-CN" dirty="0" err="1">
                <a:solidFill>
                  <a:srgbClr val="0000FF"/>
                </a:solidFill>
                <a:latin typeface="华文新魏"/>
                <a:cs typeface="华文新魏"/>
              </a:rPr>
              <a:t>inode</a:t>
            </a:r>
            <a:r>
              <a:rPr lang="en-US" altLang="zh-CN" dirty="0">
                <a:solidFill>
                  <a:srgbClr val="0000FF"/>
                </a:solidFill>
                <a:latin typeface="华文新魏"/>
                <a:cs typeface="华文新魏"/>
              </a:rPr>
              <a:t> </a:t>
            </a:r>
            <a:r>
              <a:rPr lang="zh-CN" altLang="zh-CN" dirty="0">
                <a:solidFill>
                  <a:srgbClr val="0000FF"/>
                </a:solidFill>
                <a:latin typeface="华文新魏"/>
                <a:cs typeface="华文新魏"/>
              </a:rPr>
              <a:t>编号</a:t>
            </a:r>
            <a:r>
              <a:rPr lang="zh-CN" altLang="zh-CN" dirty="0">
                <a:latin typeface="华文新魏"/>
                <a:cs typeface="华文新魏"/>
              </a:rPr>
              <a:t>与</a:t>
            </a:r>
            <a:r>
              <a:rPr lang="zh-CN" altLang="zh-CN" dirty="0">
                <a:solidFill>
                  <a:srgbClr val="0000FF"/>
                </a:solidFill>
                <a:latin typeface="华文新魏"/>
                <a:cs typeface="华文新魏"/>
              </a:rPr>
              <a:t>别名</a:t>
            </a:r>
            <a:r>
              <a:rPr lang="zh-CN" altLang="zh-CN" dirty="0">
                <a:latin typeface="华文新魏"/>
                <a:cs typeface="华文新魏"/>
              </a:rPr>
              <a:t>构成目录项，记录到目录中去</a:t>
            </a:r>
            <a:endParaRPr lang="en-US" altLang="zh-CN" dirty="0">
              <a:latin typeface="华文新魏"/>
              <a:cs typeface="华文新魏"/>
            </a:endParaRPr>
          </a:p>
          <a:p>
            <a:r>
              <a:rPr lang="zh-CN" altLang="zh-CN" dirty="0">
                <a:latin typeface="华文新魏"/>
                <a:cs typeface="华文新魏"/>
              </a:rPr>
              <a:t>把已存在文件</a:t>
            </a:r>
            <a:r>
              <a:rPr lang="en-US" altLang="zh-CN" dirty="0" err="1">
                <a:latin typeface="华文新魏"/>
                <a:cs typeface="华文新魏"/>
              </a:rPr>
              <a:t>inode</a:t>
            </a:r>
            <a:r>
              <a:rPr lang="zh-CN" altLang="zh-CN" dirty="0">
                <a:latin typeface="华文新魏"/>
                <a:cs typeface="华文新魏"/>
              </a:rPr>
              <a:t>的连接计数</a:t>
            </a:r>
            <a:r>
              <a:rPr lang="en-US" altLang="zh-CN" dirty="0" err="1">
                <a:solidFill>
                  <a:srgbClr val="0000FF"/>
                </a:solidFill>
                <a:latin typeface="华文新魏"/>
                <a:cs typeface="华文新魏"/>
              </a:rPr>
              <a:t>i_nlink</a:t>
            </a:r>
            <a:r>
              <a:rPr lang="zh-CN" altLang="zh-CN" dirty="0">
                <a:latin typeface="华文新魏"/>
                <a:cs typeface="华文新魏"/>
              </a:rPr>
              <a:t>值</a:t>
            </a:r>
            <a:r>
              <a:rPr lang="zh-CN" altLang="zh-CN" dirty="0">
                <a:solidFill>
                  <a:srgbClr val="FF0000"/>
                </a:solidFill>
                <a:latin typeface="华文新魏"/>
                <a:cs typeface="华文新魏"/>
              </a:rPr>
              <a:t>加</a:t>
            </a:r>
            <a:r>
              <a:rPr lang="en-US" altLang="zh-CN" dirty="0">
                <a:solidFill>
                  <a:srgbClr val="FF0000"/>
                </a:solidFill>
                <a:latin typeface="华文新魏"/>
                <a:cs typeface="华文新魏"/>
              </a:rPr>
              <a:t>1</a:t>
            </a:r>
          </a:p>
          <a:p>
            <a:r>
              <a:rPr lang="zh-CN" altLang="en-US" dirty="0">
                <a:latin typeface="华文新魏"/>
                <a:cs typeface="华文新魏"/>
              </a:rPr>
              <a:t>说明</a:t>
            </a:r>
            <a:endParaRPr lang="en-US" altLang="zh-CN" dirty="0">
              <a:latin typeface="华文新魏"/>
              <a:cs typeface="华文新魏"/>
            </a:endParaRPr>
          </a:p>
          <a:p>
            <a:pPr lvl="1"/>
            <a:r>
              <a:rPr lang="zh-CN" altLang="zh-CN" dirty="0"/>
              <a:t>所谓链接，实际上是共享已存在文件的</a:t>
            </a:r>
            <a:r>
              <a:rPr lang="en-US" altLang="zh-CN" dirty="0" err="1"/>
              <a:t>inode</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80</a:t>
            </a:fld>
            <a:endParaRPr lang="en-US" altLang="zh-CN" dirty="0"/>
          </a:p>
        </p:txBody>
      </p:sp>
    </p:spTree>
    <p:extLst>
      <p:ext uri="{BB962C8B-B14F-4D97-AF65-F5344CB8AC3E}">
        <p14:creationId xmlns:p14="http://schemas.microsoft.com/office/powerpoint/2010/main" val="18825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文件静态共享示例</a:t>
            </a:r>
            <a:endParaRPr kumimoji="1" lang="zh-CN" altLang="en-US" dirty="0"/>
          </a:p>
        </p:txBody>
      </p:sp>
      <p:sp>
        <p:nvSpPr>
          <p:cNvPr id="4" name="内容占位符 3"/>
          <p:cNvSpPr>
            <a:spLocks noGrp="1"/>
          </p:cNvSpPr>
          <p:nvPr>
            <p:ph idx="1"/>
          </p:nvPr>
        </p:nvSpPr>
        <p:spPr/>
        <p:txBody>
          <a:bodyPr/>
          <a:lstStyle/>
          <a:p>
            <a:r>
              <a:rPr lang="zh-CN" altLang="en-US" dirty="0">
                <a:latin typeface="华文新魏" charset="0"/>
                <a:ea typeface="华文新魏" charset="0"/>
                <a:cs typeface="华文新魏" charset="0"/>
              </a:rPr>
              <a:t>完成链接的系统调用</a:t>
            </a:r>
            <a:endParaRPr lang="en-US" altLang="zh-CN" dirty="0">
              <a:latin typeface="华文新魏" charset="0"/>
              <a:ea typeface="华文新魏" charset="0"/>
              <a:cs typeface="华文新魏" charset="0"/>
            </a:endParaRPr>
          </a:p>
          <a:p>
            <a:pPr lvl="1"/>
            <a:r>
              <a:rPr lang="en-US" altLang="zh-CN" dirty="0">
                <a:solidFill>
                  <a:schemeClr val="tx2"/>
                </a:solidFill>
                <a:latin typeface="华文新魏" charset="0"/>
                <a:ea typeface="华文新魏" charset="0"/>
                <a:cs typeface="华文新魏" charset="0"/>
              </a:rPr>
              <a:t>link(</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/usr/fei1/</a:t>
            </a:r>
            <a:r>
              <a:rPr lang="en-US" altLang="zh-CN" dirty="0">
                <a:solidFill>
                  <a:srgbClr val="FF0000"/>
                </a:solidFill>
                <a:latin typeface="华文新魏" charset="0"/>
                <a:ea typeface="华文新魏" charset="0"/>
                <a:cs typeface="华文新魏" charset="0"/>
              </a:rPr>
              <a:t>myfile.c</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/usr/fei2/myfile.c</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a:t>
            </a:r>
            <a:r>
              <a:rPr lang="zh-CN" altLang="en-US" dirty="0">
                <a:solidFill>
                  <a:schemeClr val="tx2"/>
                </a:solidFill>
                <a:latin typeface="华文新魏" charset="0"/>
                <a:ea typeface="华文新魏" charset="0"/>
                <a:cs typeface="华文新魏" charset="0"/>
              </a:rPr>
              <a:t>；</a:t>
            </a:r>
            <a:endParaRPr lang="en-US" altLang="zh-CN" dirty="0">
              <a:solidFill>
                <a:schemeClr val="tx2"/>
              </a:solidFill>
              <a:latin typeface="华文新魏" charset="0"/>
              <a:ea typeface="华文新魏" charset="0"/>
              <a:cs typeface="华文新魏" charset="0"/>
            </a:endParaRPr>
          </a:p>
          <a:p>
            <a:pPr lvl="1"/>
            <a:r>
              <a:rPr lang="zh-CN" altLang="en-US" dirty="0">
                <a:solidFill>
                  <a:schemeClr val="tx2"/>
                </a:solidFill>
                <a:latin typeface="华文新魏" charset="0"/>
                <a:ea typeface="华文新魏" charset="0"/>
                <a:cs typeface="华文新魏" charset="0"/>
              </a:rPr>
              <a:t> </a:t>
            </a:r>
            <a:r>
              <a:rPr lang="en-US" altLang="zh-CN" dirty="0">
                <a:solidFill>
                  <a:schemeClr val="tx2"/>
                </a:solidFill>
                <a:latin typeface="华文新魏" charset="0"/>
                <a:ea typeface="华文新魏" charset="0"/>
                <a:cs typeface="华文新魏" charset="0"/>
              </a:rPr>
              <a:t>link(</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/usr/fei1/myfile.c</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/usr/include/testfile.c</a:t>
            </a:r>
            <a:r>
              <a:rPr lang="en-US" altLang="zh-CN" dirty="0">
                <a:solidFill>
                  <a:schemeClr val="tx2"/>
                </a:solidFill>
                <a:latin typeface="Times New Roman" charset="0"/>
                <a:ea typeface="华文新魏" charset="0"/>
                <a:cs typeface="华文新魏" charset="0"/>
              </a:rPr>
              <a:t>”</a:t>
            </a:r>
            <a:r>
              <a:rPr lang="en-US" altLang="zh-CN" dirty="0">
                <a:solidFill>
                  <a:schemeClr val="tx2"/>
                </a:solidFill>
                <a:latin typeface="华文新魏" charset="0"/>
                <a:ea typeface="华文新魏" charset="0"/>
                <a:cs typeface="华文新魏" charset="0"/>
              </a:rPr>
              <a:t>)</a:t>
            </a:r>
            <a:r>
              <a:rPr lang="zh-CN" altLang="en-US" dirty="0">
                <a:solidFill>
                  <a:schemeClr val="tx2"/>
                </a:solidFill>
                <a:latin typeface="华文新魏" charset="0"/>
                <a:ea typeface="华文新魏" charset="0"/>
                <a:cs typeface="华文新魏" charset="0"/>
              </a:rPr>
              <a:t>；</a:t>
            </a:r>
            <a:endParaRPr lang="en-US" altLang="zh-CN" dirty="0">
              <a:solidFill>
                <a:schemeClr val="tx2"/>
              </a:solidFill>
              <a:latin typeface="华文新魏" charset="0"/>
              <a:ea typeface="华文新魏" charset="0"/>
              <a:cs typeface="华文新魏" charset="0"/>
            </a:endParaRPr>
          </a:p>
          <a:p>
            <a:r>
              <a:rPr lang="zh-CN" altLang="en-US" dirty="0">
                <a:latin typeface="华文新魏" charset="0"/>
                <a:ea typeface="华文新魏" charset="0"/>
                <a:cs typeface="华文新魏" charset="0"/>
              </a:rPr>
              <a:t>执行后，三个路径名指的是同一个文件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/usr/fei1/myfile.c</a:t>
            </a:r>
            <a:r>
              <a:rPr lang="zh-CN" altLang="en-US" dirty="0">
                <a:latin typeface="华文新魏" charset="0"/>
                <a:ea typeface="华文新魏" charset="0"/>
                <a:cs typeface="华文新魏" charset="0"/>
              </a:rPr>
              <a:t>，</a:t>
            </a:r>
          </a:p>
          <a:p>
            <a:pPr lvl="1"/>
            <a:r>
              <a:rPr lang="en-US" altLang="zh-CN" dirty="0">
                <a:latin typeface="华文新魏" charset="0"/>
                <a:ea typeface="华文新魏" charset="0"/>
                <a:cs typeface="华文新魏" charset="0"/>
              </a:rPr>
              <a:t>/usr/fei2/myfile.c</a:t>
            </a:r>
            <a:r>
              <a:rPr lang="zh-CN" altLang="en-US" dirty="0">
                <a:latin typeface="华文新魏" charset="0"/>
                <a:ea typeface="华文新魏" charset="0"/>
                <a:cs typeface="华文新魏" charset="0"/>
              </a:rPr>
              <a:t>，</a:t>
            </a:r>
          </a:p>
          <a:p>
            <a:pPr lvl="1"/>
            <a:r>
              <a:rPr lang="en-US" altLang="zh-CN" dirty="0">
                <a:latin typeface="华文新魏" charset="0"/>
                <a:ea typeface="华文新魏" charset="0"/>
                <a:cs typeface="华文新魏" charset="0"/>
              </a:rPr>
              <a:t>/usr/include/testfile.c</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81</a:t>
            </a:fld>
            <a:endParaRPr lang="en-US" altLang="zh-CN" dirty="0"/>
          </a:p>
        </p:txBody>
      </p:sp>
    </p:spTree>
    <p:extLst>
      <p:ext uri="{BB962C8B-B14F-4D97-AF65-F5344CB8AC3E}">
        <p14:creationId xmlns:p14="http://schemas.microsoft.com/office/powerpoint/2010/main" val="124693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98265"/>
            <a:ext cx="7772400" cy="5399087"/>
          </a:xfrm>
        </p:spPr>
        <p:txBody>
          <a:bodyPr/>
          <a:lstStyle/>
          <a:p>
            <a:pPr eaLnBrk="1" hangingPunct="1">
              <a:buFontTx/>
              <a:buNone/>
            </a:pPr>
            <a:r>
              <a:rPr lang="en-US" altLang="zh-CN">
                <a:latin typeface="Times New Roman" charset="0"/>
                <a:ea typeface="宋体" charset="0"/>
              </a:rPr>
              <a:t>  </a:t>
            </a:r>
          </a:p>
        </p:txBody>
      </p:sp>
      <p:grpSp>
        <p:nvGrpSpPr>
          <p:cNvPr id="28676" name="Group 4"/>
          <p:cNvGrpSpPr>
            <a:grpSpLocks/>
          </p:cNvGrpSpPr>
          <p:nvPr/>
        </p:nvGrpSpPr>
        <p:grpSpPr bwMode="auto">
          <a:xfrm>
            <a:off x="323850" y="1341486"/>
            <a:ext cx="8496300" cy="5183793"/>
            <a:chOff x="1933" y="8273"/>
            <a:chExt cx="7560" cy="5496"/>
          </a:xfrm>
        </p:grpSpPr>
        <p:sp>
          <p:nvSpPr>
            <p:cNvPr id="28677" name="Text Box 5"/>
            <p:cNvSpPr txBox="1">
              <a:spLocks noChangeArrowheads="1"/>
            </p:cNvSpPr>
            <p:nvPr/>
          </p:nvSpPr>
          <p:spPr bwMode="auto">
            <a:xfrm>
              <a:off x="2293" y="13109"/>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(a)</a:t>
              </a:r>
              <a:r>
                <a:rPr lang="zh-CN" altLang="en-US" sz="2000" dirty="0">
                  <a:solidFill>
                    <a:srgbClr val="0000FF"/>
                  </a:solidFill>
                  <a:latin typeface="华文新魏" charset="0"/>
                  <a:ea typeface="华文新魏" charset="0"/>
                  <a:cs typeface="华文新魏" charset="0"/>
                </a:rPr>
                <a:t>用户角度目录结构</a:t>
              </a:r>
            </a:p>
          </p:txBody>
        </p:sp>
        <p:sp>
          <p:nvSpPr>
            <p:cNvPr id="28678" name="Text Box 6"/>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dirty="0"/>
                <a:t>usr</a:t>
              </a:r>
            </a:p>
          </p:txBody>
        </p:sp>
        <p:sp>
          <p:nvSpPr>
            <p:cNvPr id="28679" name="Text Box 7"/>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eaLnBrk="1" hangingPunct="1"/>
              <a:r>
                <a:rPr lang="en-US" altLang="zh-CN" sz="1600"/>
                <a:t>myfil</a:t>
              </a:r>
            </a:p>
          </p:txBody>
        </p:sp>
        <p:sp>
          <p:nvSpPr>
            <p:cNvPr id="28680" name="Text Box 8"/>
            <p:cNvSpPr txBox="1">
              <a:spLocks noChangeArrowheads="1"/>
            </p:cNvSpPr>
            <p:nvPr/>
          </p:nvSpPr>
          <p:spPr bwMode="auto">
            <a:xfrm>
              <a:off x="2113" y="11081"/>
              <a:ext cx="72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a:t>xyz</a:t>
              </a:r>
            </a:p>
          </p:txBody>
        </p:sp>
        <p:sp>
          <p:nvSpPr>
            <p:cNvPr id="28681" name="Line 9"/>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4" name="Text Box 10"/>
            <p:cNvSpPr txBox="1">
              <a:spLocks noChangeArrowheads="1"/>
            </p:cNvSpPr>
            <p:nvPr/>
          </p:nvSpPr>
          <p:spPr bwMode="auto">
            <a:xfrm>
              <a:off x="3014" y="10457"/>
              <a:ext cx="719"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660066"/>
                  </a:solidFill>
                  <a:latin typeface="Times New Roman" pitchFamily="18" charset="0"/>
                  <a:ea typeface="宋体" charset="-122"/>
                  <a:cs typeface="+mn-cs"/>
                </a:rPr>
                <a:t>home</a:t>
              </a:r>
            </a:p>
          </p:txBody>
        </p:sp>
        <p:sp>
          <p:nvSpPr>
            <p:cNvPr id="28683" name="Line 11"/>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4" name="Line 12"/>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57" name="Text Box 13"/>
            <p:cNvSpPr txBox="1">
              <a:spLocks noChangeArrowheads="1"/>
            </p:cNvSpPr>
            <p:nvPr/>
          </p:nvSpPr>
          <p:spPr bwMode="auto">
            <a:xfrm>
              <a:off x="19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fei1</a:t>
              </a:r>
            </a:p>
          </p:txBody>
        </p:sp>
        <p:sp>
          <p:nvSpPr>
            <p:cNvPr id="28686" name="Text Box 14"/>
            <p:cNvSpPr txBox="1">
              <a:spLocks noChangeArrowheads="1"/>
            </p:cNvSpPr>
            <p:nvPr/>
          </p:nvSpPr>
          <p:spPr bwMode="auto">
            <a:xfrm>
              <a:off x="2293" y="12641"/>
              <a:ext cx="1080" cy="312"/>
            </a:xfrm>
            <a:prstGeom prst="rect">
              <a:avLst/>
            </a:prstGeom>
            <a:solidFill>
              <a:srgbClr val="CE71FF"/>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FF0000"/>
                  </a:solidFill>
                </a:rPr>
                <a:t>myfile.c</a:t>
              </a:r>
              <a:endParaRPr lang="en-US" altLang="zh-CN" sz="1600" b="1" dirty="0">
                <a:solidFill>
                  <a:srgbClr val="FF0000"/>
                </a:solidFill>
              </a:endParaRPr>
            </a:p>
          </p:txBody>
        </p:sp>
        <p:sp>
          <p:nvSpPr>
            <p:cNvPr id="28687" name="Line 15"/>
            <p:cNvSpPr>
              <a:spLocks noChangeShapeType="1"/>
            </p:cNvSpPr>
            <p:nvPr/>
          </p:nvSpPr>
          <p:spPr bwMode="auto">
            <a:xfrm flipH="1">
              <a:off x="2833" y="12173"/>
              <a:ext cx="360" cy="468"/>
            </a:xfrm>
            <a:prstGeom prst="line">
              <a:avLst/>
            </a:prstGeom>
            <a:noFill/>
            <a:ln w="19050">
              <a:solidFill>
                <a:srgbClr val="FF0000"/>
              </a:solidFill>
              <a:prstDash val="dash"/>
              <a:round/>
              <a:headEnd type="none"/>
              <a:tailEnd type="arrow"/>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28688" name="Line 16"/>
            <p:cNvSpPr>
              <a:spLocks noChangeShapeType="1"/>
            </p:cNvSpPr>
            <p:nvPr/>
          </p:nvSpPr>
          <p:spPr bwMode="auto">
            <a:xfrm>
              <a:off x="2293" y="12173"/>
              <a:ext cx="540" cy="468"/>
            </a:xfrm>
            <a:prstGeom prst="line">
              <a:avLst/>
            </a:prstGeom>
            <a:noFill/>
            <a:ln w="19050">
              <a:solidFill>
                <a:srgbClr val="FF0000"/>
              </a:solidFill>
              <a:round/>
              <a:headEnd type="none"/>
              <a:tailEnd type="arrow"/>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1" name="Text Box 17"/>
            <p:cNvSpPr txBox="1">
              <a:spLocks noChangeArrowheads="1"/>
            </p:cNvSpPr>
            <p:nvPr/>
          </p:nvSpPr>
          <p:spPr bwMode="auto">
            <a:xfrm>
              <a:off x="4093" y="1108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fei3</a:t>
              </a:r>
            </a:p>
          </p:txBody>
        </p:sp>
        <p:sp>
          <p:nvSpPr>
            <p:cNvPr id="28690" name="Line 18"/>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tIns="10800" bIns="10800"/>
            <a:lstStyle/>
            <a:p>
              <a:endParaRPr lang="zh-CN" altLang="en-US"/>
            </a:p>
          </p:txBody>
        </p:sp>
        <p:sp>
          <p:nvSpPr>
            <p:cNvPr id="108563" name="Text Box 19"/>
            <p:cNvSpPr txBox="1">
              <a:spLocks noChangeArrowheads="1"/>
            </p:cNvSpPr>
            <p:nvPr/>
          </p:nvSpPr>
          <p:spPr bwMode="auto">
            <a:xfrm>
              <a:off x="2833" y="11861"/>
              <a:ext cx="720" cy="312"/>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fei2</a:t>
              </a:r>
            </a:p>
          </p:txBody>
        </p:sp>
        <p:sp>
          <p:nvSpPr>
            <p:cNvPr id="28692" name="Text Box 20"/>
            <p:cNvSpPr txBox="1">
              <a:spLocks noChangeArrowheads="1"/>
            </p:cNvSpPr>
            <p:nvPr/>
          </p:nvSpPr>
          <p:spPr bwMode="auto">
            <a:xfrm>
              <a:off x="2113" y="11081"/>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A</a:t>
              </a:r>
            </a:p>
          </p:txBody>
        </p:sp>
        <p:sp>
          <p:nvSpPr>
            <p:cNvPr id="28693" name="Line 21"/>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66" name="Text Box 22"/>
            <p:cNvSpPr txBox="1">
              <a:spLocks noChangeArrowheads="1"/>
            </p:cNvSpPr>
            <p:nvPr/>
          </p:nvSpPr>
          <p:spPr bwMode="auto">
            <a:xfrm>
              <a:off x="3733" y="11706"/>
              <a:ext cx="720"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fei4</a:t>
              </a:r>
            </a:p>
          </p:txBody>
        </p:sp>
        <p:sp>
          <p:nvSpPr>
            <p:cNvPr id="108567" name="Text Box 23"/>
            <p:cNvSpPr txBox="1">
              <a:spLocks noChangeArrowheads="1"/>
            </p:cNvSpPr>
            <p:nvPr/>
          </p:nvSpPr>
          <p:spPr bwMode="auto">
            <a:xfrm>
              <a:off x="4632" y="11706"/>
              <a:ext cx="719" cy="311"/>
            </a:xfrm>
            <a:prstGeom prst="rect">
              <a:avLst/>
            </a:prstGeom>
            <a:solidFill>
              <a:srgbClr val="CBFFFE"/>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a:solidFill>
                    <a:srgbClr val="660066"/>
                  </a:solidFill>
                  <a:latin typeface="Times New Roman" pitchFamily="18" charset="0"/>
                  <a:ea typeface="宋体" charset="-122"/>
                  <a:cs typeface="+mn-cs"/>
                </a:rPr>
                <a:t>fei5</a:t>
              </a:r>
            </a:p>
          </p:txBody>
        </p:sp>
        <p:sp>
          <p:nvSpPr>
            <p:cNvPr id="28696" name="Line 24"/>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7" name="Line 25"/>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8" name="Line 26"/>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699" name="Text Box 27"/>
            <p:cNvSpPr txBox="1">
              <a:spLocks noChangeArrowheads="1"/>
            </p:cNvSpPr>
            <p:nvPr/>
          </p:nvSpPr>
          <p:spPr bwMode="auto">
            <a:xfrm>
              <a:off x="3553" y="12204"/>
              <a:ext cx="1080" cy="343"/>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dirty="0" err="1">
                  <a:solidFill>
                    <a:srgbClr val="008000"/>
                  </a:solidFill>
                </a:rPr>
                <a:t>testfile.c</a:t>
              </a:r>
              <a:endParaRPr lang="en-US" altLang="zh-CN" sz="1600" b="1" dirty="0">
                <a:solidFill>
                  <a:srgbClr val="008000"/>
                </a:solidFill>
              </a:endParaRPr>
            </a:p>
          </p:txBody>
        </p:sp>
        <p:sp>
          <p:nvSpPr>
            <p:cNvPr id="28700" name="Text Box 28"/>
            <p:cNvSpPr txBox="1">
              <a:spLocks noChangeArrowheads="1"/>
            </p:cNvSpPr>
            <p:nvPr/>
          </p:nvSpPr>
          <p:spPr bwMode="auto">
            <a:xfrm>
              <a:off x="4813" y="12329"/>
              <a:ext cx="5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b="1">
                  <a:solidFill>
                    <a:srgbClr val="660066"/>
                  </a:solidFill>
                </a:rPr>
                <a:t>B</a:t>
              </a:r>
            </a:p>
          </p:txBody>
        </p:sp>
        <p:sp>
          <p:nvSpPr>
            <p:cNvPr id="28701" name="Line 29"/>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02" name="Line 30"/>
            <p:cNvSpPr>
              <a:spLocks noChangeShapeType="1"/>
            </p:cNvSpPr>
            <p:nvPr/>
          </p:nvSpPr>
          <p:spPr bwMode="auto">
            <a:xfrm flipV="1">
              <a:off x="3013" y="12485"/>
              <a:ext cx="900" cy="156"/>
            </a:xfrm>
            <a:prstGeom prst="line">
              <a:avLst/>
            </a:prstGeom>
            <a:noFill/>
            <a:ln w="19050">
              <a:solidFill>
                <a:srgbClr val="FF0000"/>
              </a:solidFill>
              <a:prstDash val="dash"/>
              <a:round/>
              <a:headEnd type="arrow"/>
              <a:tailEnd type="none"/>
            </a:ln>
            <a:extLst/>
          </p:spPr>
          <p:txBody>
            <a:bodyPr/>
            <a:lstStyle/>
            <a:p>
              <a:endParaRPr lang="zh-CN" altLang="en-US"/>
            </a:p>
          </p:txBody>
        </p:sp>
        <p:grpSp>
          <p:nvGrpSpPr>
            <p:cNvPr id="28703" name="Group 31"/>
            <p:cNvGrpSpPr>
              <a:grpSpLocks/>
            </p:cNvGrpSpPr>
            <p:nvPr/>
          </p:nvGrpSpPr>
          <p:grpSpPr bwMode="auto">
            <a:xfrm>
              <a:off x="4453" y="8273"/>
              <a:ext cx="5040" cy="4680"/>
              <a:chOff x="5173" y="7212"/>
              <a:chExt cx="5040" cy="4680"/>
            </a:xfrm>
          </p:grpSpPr>
          <p:sp>
            <p:nvSpPr>
              <p:cNvPr id="28706" name="Text Box 32"/>
              <p:cNvSpPr txBox="1">
                <a:spLocks noChangeArrowheads="1"/>
              </p:cNvSpPr>
              <p:nvPr/>
            </p:nvSpPr>
            <p:spPr bwMode="auto">
              <a:xfrm>
                <a:off x="6973" y="721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07" name="Text Box 33"/>
              <p:cNvSpPr txBox="1">
                <a:spLocks noChangeArrowheads="1"/>
              </p:cNvSpPr>
              <p:nvPr/>
            </p:nvSpPr>
            <p:spPr bwMode="auto">
              <a:xfrm>
                <a:off x="6973" y="752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100    </a:t>
                </a:r>
                <a:r>
                  <a:rPr lang="zh-CN" altLang="en-US" sz="1600" b="1">
                    <a:solidFill>
                      <a:srgbClr val="0000FF"/>
                    </a:solidFill>
                  </a:rPr>
                  <a:t>．．</a:t>
                </a:r>
              </a:p>
            </p:txBody>
          </p:sp>
          <p:sp>
            <p:nvSpPr>
              <p:cNvPr id="28708" name="Text Box 34"/>
              <p:cNvSpPr txBox="1">
                <a:spLocks noChangeArrowheads="1"/>
              </p:cNvSpPr>
              <p:nvPr/>
            </p:nvSpPr>
            <p:spPr bwMode="auto">
              <a:xfrm>
                <a:off x="6973" y="783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941     A</a:t>
                </a:r>
              </a:p>
            </p:txBody>
          </p:sp>
          <p:sp>
            <p:nvSpPr>
              <p:cNvPr id="28709" name="Text Box 35"/>
              <p:cNvSpPr txBox="1">
                <a:spLocks noChangeArrowheads="1"/>
              </p:cNvSpPr>
              <p:nvPr/>
            </p:nvSpPr>
            <p:spPr bwMode="auto">
              <a:xfrm>
                <a:off x="6973" y="814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270     fei1</a:t>
                </a:r>
              </a:p>
            </p:txBody>
          </p:sp>
          <p:sp>
            <p:nvSpPr>
              <p:cNvPr id="28710" name="Text Box 36"/>
              <p:cNvSpPr txBox="1">
                <a:spLocks noChangeArrowheads="1"/>
              </p:cNvSpPr>
              <p:nvPr/>
            </p:nvSpPr>
            <p:spPr bwMode="auto">
              <a:xfrm>
                <a:off x="6973" y="846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0000FF"/>
                    </a:solidFill>
                  </a:rPr>
                  <a:t>250     fei2</a:t>
                </a:r>
              </a:p>
            </p:txBody>
          </p:sp>
          <p:sp>
            <p:nvSpPr>
              <p:cNvPr id="28711" name="Text Box 37"/>
              <p:cNvSpPr txBox="1">
                <a:spLocks noChangeArrowheads="1"/>
              </p:cNvSpPr>
              <p:nvPr/>
            </p:nvSpPr>
            <p:spPr bwMode="auto">
              <a:xfrm>
                <a:off x="6973" y="877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fei3</a:t>
                </a:r>
              </a:p>
            </p:txBody>
          </p:sp>
          <p:sp>
            <p:nvSpPr>
              <p:cNvPr id="28712" name="Line 38"/>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8713" name="Group 39"/>
              <p:cNvGrpSpPr>
                <a:grpSpLocks/>
              </p:cNvGrpSpPr>
              <p:nvPr/>
            </p:nvGrpSpPr>
            <p:grpSpPr bwMode="auto">
              <a:xfrm>
                <a:off x="5173" y="8148"/>
                <a:ext cx="1440" cy="936"/>
                <a:chOff x="6073" y="9552"/>
                <a:chExt cx="1440" cy="936"/>
              </a:xfrm>
            </p:grpSpPr>
            <p:sp>
              <p:nvSpPr>
                <p:cNvPr id="28745" name="Text Box 40"/>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270      </a:t>
                  </a:r>
                  <a:r>
                    <a:rPr lang="zh-CN" altLang="en-US" sz="1600" b="1">
                      <a:solidFill>
                        <a:srgbClr val="0000FF"/>
                      </a:solidFill>
                    </a:rPr>
                    <a:t>．</a:t>
                  </a:r>
                </a:p>
              </p:txBody>
            </p:sp>
            <p:sp>
              <p:nvSpPr>
                <p:cNvPr id="28746" name="Text Box 41"/>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47" name="Text Box 42"/>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302      </a:t>
                  </a:r>
                  <a:r>
                    <a:rPr lang="en-US" altLang="zh-CN" sz="1600" b="1" dirty="0" err="1">
                      <a:solidFill>
                        <a:srgbClr val="FF0000"/>
                      </a:solidFill>
                    </a:rPr>
                    <a:t>myfile.c</a:t>
                  </a:r>
                  <a:endParaRPr lang="en-US" altLang="zh-CN" sz="1600" b="1" dirty="0">
                    <a:solidFill>
                      <a:srgbClr val="FF0000"/>
                    </a:solidFill>
                  </a:endParaRPr>
                </a:p>
              </p:txBody>
            </p:sp>
            <p:sp>
              <p:nvSpPr>
                <p:cNvPr id="28748" name="Line 43"/>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4" name="Group 44"/>
              <p:cNvGrpSpPr>
                <a:grpSpLocks/>
              </p:cNvGrpSpPr>
              <p:nvPr/>
            </p:nvGrpSpPr>
            <p:grpSpPr bwMode="auto">
              <a:xfrm>
                <a:off x="8773" y="8148"/>
                <a:ext cx="1440" cy="936"/>
                <a:chOff x="7153" y="9396"/>
                <a:chExt cx="1440" cy="936"/>
              </a:xfrm>
            </p:grpSpPr>
            <p:sp>
              <p:nvSpPr>
                <p:cNvPr id="28741" name="Text Box 45"/>
                <p:cNvSpPr txBox="1">
                  <a:spLocks noChangeArrowheads="1"/>
                </p:cNvSpPr>
                <p:nvPr/>
              </p:nvSpPr>
              <p:spPr bwMode="auto">
                <a:xfrm>
                  <a:off x="71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250     </a:t>
                  </a:r>
                  <a:r>
                    <a:rPr lang="zh-CN" altLang="en-US" sz="1600" b="1">
                      <a:solidFill>
                        <a:srgbClr val="0000FF"/>
                      </a:solidFill>
                    </a:rPr>
                    <a:t>．</a:t>
                  </a:r>
                </a:p>
              </p:txBody>
            </p:sp>
            <p:sp>
              <p:nvSpPr>
                <p:cNvPr id="28742" name="Text Box 46"/>
                <p:cNvSpPr txBox="1">
                  <a:spLocks noChangeArrowheads="1"/>
                </p:cNvSpPr>
                <p:nvPr/>
              </p:nvSpPr>
              <p:spPr bwMode="auto">
                <a:xfrm>
                  <a:off x="71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43" name="Text Box 47"/>
                <p:cNvSpPr txBox="1">
                  <a:spLocks noChangeArrowheads="1"/>
                </p:cNvSpPr>
                <p:nvPr/>
              </p:nvSpPr>
              <p:spPr bwMode="auto">
                <a:xfrm>
                  <a:off x="71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302     </a:t>
                  </a:r>
                  <a:r>
                    <a:rPr lang="en-US" altLang="zh-CN" sz="1600" b="1" dirty="0" err="1">
                      <a:solidFill>
                        <a:srgbClr val="FF0000"/>
                      </a:solidFill>
                    </a:rPr>
                    <a:t>myfile.c</a:t>
                  </a:r>
                  <a:endParaRPr lang="en-US" altLang="zh-CN" sz="1600" b="1" dirty="0">
                    <a:solidFill>
                      <a:srgbClr val="FF0000"/>
                    </a:solidFill>
                  </a:endParaRPr>
                </a:p>
              </p:txBody>
            </p:sp>
            <p:sp>
              <p:nvSpPr>
                <p:cNvPr id="28744" name="Line 48"/>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5" name="Group 49"/>
              <p:cNvGrpSpPr>
                <a:grpSpLocks/>
              </p:cNvGrpSpPr>
              <p:nvPr/>
            </p:nvGrpSpPr>
            <p:grpSpPr bwMode="auto">
              <a:xfrm>
                <a:off x="6973" y="9396"/>
                <a:ext cx="1440" cy="1248"/>
                <a:chOff x="8953" y="9396"/>
                <a:chExt cx="1440" cy="1248"/>
              </a:xfrm>
            </p:grpSpPr>
            <p:sp>
              <p:nvSpPr>
                <p:cNvPr id="28736" name="Text Box 50"/>
                <p:cNvSpPr txBox="1">
                  <a:spLocks noChangeArrowheads="1"/>
                </p:cNvSpPr>
                <p:nvPr/>
              </p:nvSpPr>
              <p:spPr bwMode="auto">
                <a:xfrm>
                  <a:off x="8953" y="939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7" name="Text Box 51"/>
                <p:cNvSpPr txBox="1">
                  <a:spLocks noChangeArrowheads="1"/>
                </p:cNvSpPr>
                <p:nvPr/>
              </p:nvSpPr>
              <p:spPr bwMode="auto">
                <a:xfrm>
                  <a:off x="8953" y="9708"/>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685     </a:t>
                  </a:r>
                  <a:r>
                    <a:rPr lang="zh-CN" altLang="en-US" sz="1600" b="1">
                      <a:solidFill>
                        <a:srgbClr val="0000FF"/>
                      </a:solidFill>
                    </a:rPr>
                    <a:t>．．</a:t>
                  </a:r>
                </a:p>
              </p:txBody>
            </p:sp>
            <p:sp>
              <p:nvSpPr>
                <p:cNvPr id="28738" name="Text Box 52"/>
                <p:cNvSpPr txBox="1">
                  <a:spLocks noChangeArrowheads="1"/>
                </p:cNvSpPr>
                <p:nvPr/>
              </p:nvSpPr>
              <p:spPr bwMode="auto">
                <a:xfrm>
                  <a:off x="8953" y="10020"/>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fei4</a:t>
                  </a:r>
                </a:p>
              </p:txBody>
            </p:sp>
            <p:sp>
              <p:nvSpPr>
                <p:cNvPr id="28739" name="Text Box 53"/>
                <p:cNvSpPr txBox="1">
                  <a:spLocks noChangeArrowheads="1"/>
                </p:cNvSpPr>
                <p:nvPr/>
              </p:nvSpPr>
              <p:spPr bwMode="auto">
                <a:xfrm>
                  <a:off x="8953" y="1033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fei5</a:t>
                  </a:r>
                </a:p>
              </p:txBody>
            </p:sp>
            <p:sp>
              <p:nvSpPr>
                <p:cNvPr id="28740" name="Line 54"/>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6" name="Group 55"/>
              <p:cNvGrpSpPr>
                <a:grpSpLocks/>
              </p:cNvGrpSpPr>
              <p:nvPr/>
            </p:nvGrpSpPr>
            <p:grpSpPr bwMode="auto">
              <a:xfrm>
                <a:off x="6253" y="10956"/>
                <a:ext cx="1440" cy="936"/>
                <a:chOff x="6073" y="9552"/>
                <a:chExt cx="1440" cy="936"/>
              </a:xfrm>
            </p:grpSpPr>
            <p:sp>
              <p:nvSpPr>
                <p:cNvPr id="28732" name="Text Box 56"/>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345     </a:t>
                  </a:r>
                  <a:r>
                    <a:rPr lang="zh-CN" altLang="en-US" sz="1600" b="1">
                      <a:solidFill>
                        <a:srgbClr val="0000FF"/>
                      </a:solidFill>
                    </a:rPr>
                    <a:t>．</a:t>
                  </a:r>
                </a:p>
              </p:txBody>
            </p:sp>
            <p:sp>
              <p:nvSpPr>
                <p:cNvPr id="28733" name="Text Box 57"/>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4" name="Text Box 58"/>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dirty="0">
                      <a:solidFill>
                        <a:srgbClr val="FF0000"/>
                      </a:solidFill>
                    </a:rPr>
                    <a:t>302     </a:t>
                  </a:r>
                  <a:r>
                    <a:rPr lang="en-US" altLang="zh-CN" sz="1600" b="1" dirty="0" err="1">
                      <a:solidFill>
                        <a:srgbClr val="008000"/>
                      </a:solidFill>
                    </a:rPr>
                    <a:t>testfile.c</a:t>
                  </a:r>
                  <a:endParaRPr lang="en-US" altLang="zh-CN" sz="1600" b="1" dirty="0">
                    <a:solidFill>
                      <a:srgbClr val="008000"/>
                    </a:solidFill>
                  </a:endParaRPr>
                </a:p>
              </p:txBody>
            </p:sp>
            <p:sp>
              <p:nvSpPr>
                <p:cNvPr id="28735" name="Line 59"/>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8717" name="Group 60"/>
              <p:cNvGrpSpPr>
                <a:grpSpLocks/>
              </p:cNvGrpSpPr>
              <p:nvPr/>
            </p:nvGrpSpPr>
            <p:grpSpPr bwMode="auto">
              <a:xfrm>
                <a:off x="8053" y="10956"/>
                <a:ext cx="1440" cy="936"/>
                <a:chOff x="6073" y="9552"/>
                <a:chExt cx="1440" cy="936"/>
              </a:xfrm>
            </p:grpSpPr>
            <p:sp>
              <p:nvSpPr>
                <p:cNvPr id="28728" name="Text Box 61"/>
                <p:cNvSpPr txBox="1">
                  <a:spLocks noChangeArrowheads="1"/>
                </p:cNvSpPr>
                <p:nvPr/>
              </p:nvSpPr>
              <p:spPr bwMode="auto">
                <a:xfrm>
                  <a:off x="6073" y="9552"/>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565     </a:t>
                  </a:r>
                  <a:r>
                    <a:rPr lang="zh-CN" altLang="en-US" sz="1600" b="1">
                      <a:solidFill>
                        <a:srgbClr val="0000FF"/>
                      </a:solidFill>
                    </a:rPr>
                    <a:t>．</a:t>
                  </a:r>
                </a:p>
              </p:txBody>
            </p:sp>
            <p:sp>
              <p:nvSpPr>
                <p:cNvPr id="28729" name="Text Box 62"/>
                <p:cNvSpPr txBox="1">
                  <a:spLocks noChangeArrowheads="1"/>
                </p:cNvSpPr>
                <p:nvPr/>
              </p:nvSpPr>
              <p:spPr bwMode="auto">
                <a:xfrm>
                  <a:off x="6073" y="9864"/>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770     </a:t>
                  </a:r>
                  <a:r>
                    <a:rPr lang="zh-CN" altLang="en-US" sz="1600" b="1">
                      <a:solidFill>
                        <a:srgbClr val="0000FF"/>
                      </a:solidFill>
                    </a:rPr>
                    <a:t>．．</a:t>
                  </a:r>
                </a:p>
              </p:txBody>
            </p:sp>
            <p:sp>
              <p:nvSpPr>
                <p:cNvPr id="28730" name="Text Box 63"/>
                <p:cNvSpPr txBox="1">
                  <a:spLocks noChangeArrowheads="1"/>
                </p:cNvSpPr>
                <p:nvPr/>
              </p:nvSpPr>
              <p:spPr bwMode="auto">
                <a:xfrm>
                  <a:off x="6073" y="10176"/>
                  <a:ext cx="1440" cy="312"/>
                </a:xfrm>
                <a:prstGeom prst="rect">
                  <a:avLst/>
                </a:prstGeom>
                <a:solidFill>
                  <a:srgbClr val="FFFF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600" b="1">
                      <a:solidFill>
                        <a:srgbClr val="0000FF"/>
                      </a:solidFill>
                    </a:rPr>
                    <a:t>824     B</a:t>
                  </a:r>
                </a:p>
              </p:txBody>
            </p:sp>
            <p:sp>
              <p:nvSpPr>
                <p:cNvPr id="28731" name="Line 64"/>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8718" name="Line 65"/>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19" name="Line 66"/>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0" name="Line 67"/>
              <p:cNvSpPr>
                <a:spLocks noChangeShapeType="1"/>
              </p:cNvSpPr>
              <p:nvPr/>
            </p:nvSpPr>
            <p:spPr bwMode="auto">
              <a:xfrm flipV="1">
                <a:off x="6613" y="846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1" name="Line 68"/>
              <p:cNvSpPr>
                <a:spLocks noChangeShapeType="1"/>
              </p:cNvSpPr>
              <p:nvPr/>
            </p:nvSpPr>
            <p:spPr bwMode="auto">
              <a:xfrm flipH="1">
                <a:off x="6613" y="8148"/>
                <a:ext cx="360" cy="3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2" name="Line 69"/>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3" name="Line 70"/>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4" name="Line 71"/>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5" name="Line 72"/>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6" name="Line 73"/>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8727" name="Line 74"/>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28705" name="Text Box 76"/>
            <p:cNvSpPr txBox="1">
              <a:spLocks noChangeArrowheads="1"/>
            </p:cNvSpPr>
            <p:nvPr/>
          </p:nvSpPr>
          <p:spPr bwMode="auto">
            <a:xfrm>
              <a:off x="5893" y="13301"/>
              <a:ext cx="234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dirty="0">
                  <a:solidFill>
                    <a:srgbClr val="0000FF"/>
                  </a:solidFill>
                  <a:latin typeface="华文新魏" charset="0"/>
                  <a:ea typeface="华文新魏" charset="0"/>
                  <a:cs typeface="华文新魏" charset="0"/>
                </a:rPr>
                <a:t>(b)</a:t>
              </a:r>
              <a:r>
                <a:rPr lang="zh-CN" altLang="en-US" sz="2000" dirty="0">
                  <a:solidFill>
                    <a:srgbClr val="0000FF"/>
                  </a:solidFill>
                  <a:latin typeface="华文新魏" charset="0"/>
                  <a:ea typeface="华文新魏" charset="0"/>
                  <a:cs typeface="华文新魏" charset="0"/>
                </a:rPr>
                <a:t>系统角度目录链接</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文件静态共享示例</a:t>
            </a:r>
            <a:endParaRPr kumimoji="1" lang="zh-CN" altLang="en-US" dirty="0"/>
          </a:p>
        </p:txBody>
      </p:sp>
      <p:sp>
        <p:nvSpPr>
          <p:cNvPr id="7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82</a:t>
            </a:fld>
            <a:endParaRPr lang="en-US" altLang="zh-CN" dirty="0"/>
          </a:p>
        </p:txBody>
      </p:sp>
      <p:sp>
        <p:nvSpPr>
          <p:cNvPr id="77" name="Text Box 10"/>
          <p:cNvSpPr txBox="1">
            <a:spLocks noChangeArrowheads="1"/>
          </p:cNvSpPr>
          <p:nvPr/>
        </p:nvSpPr>
        <p:spPr bwMode="auto">
          <a:xfrm>
            <a:off x="6804248" y="1340768"/>
            <a:ext cx="194421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latin typeface="Times New Roman" pitchFamily="18" charset="0"/>
                <a:ea typeface="宋体" charset="-122"/>
                <a:cs typeface="+mn-cs"/>
              </a:rPr>
              <a:t>Home</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
        <p:nvSpPr>
          <p:cNvPr id="78" name="Text Box 10"/>
          <p:cNvSpPr txBox="1">
            <a:spLocks noChangeArrowheads="1"/>
          </p:cNvSpPr>
          <p:nvPr/>
        </p:nvSpPr>
        <p:spPr bwMode="auto">
          <a:xfrm>
            <a:off x="3131840" y="1838580"/>
            <a:ext cx="1728192"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ea typeface="宋体" charset="-122"/>
              </a:rPr>
              <a:t>fei1</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
        <p:nvSpPr>
          <p:cNvPr id="79" name="Text Box 10"/>
          <p:cNvSpPr txBox="1">
            <a:spLocks noChangeArrowheads="1"/>
          </p:cNvSpPr>
          <p:nvPr/>
        </p:nvSpPr>
        <p:spPr bwMode="auto">
          <a:xfrm>
            <a:off x="7184384" y="1844824"/>
            <a:ext cx="170809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ea typeface="宋体" charset="-122"/>
              </a:rPr>
              <a:t>fei2</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
        <p:nvSpPr>
          <p:cNvPr id="80" name="Text Box 10"/>
          <p:cNvSpPr txBox="1">
            <a:spLocks noChangeArrowheads="1"/>
          </p:cNvSpPr>
          <p:nvPr/>
        </p:nvSpPr>
        <p:spPr bwMode="auto">
          <a:xfrm>
            <a:off x="6876256" y="3645024"/>
            <a:ext cx="170809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ea typeface="宋体" charset="-122"/>
              </a:rPr>
              <a:t>fei3</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
        <p:nvSpPr>
          <p:cNvPr id="81" name="Text Box 10"/>
          <p:cNvSpPr txBox="1">
            <a:spLocks noChangeArrowheads="1"/>
          </p:cNvSpPr>
          <p:nvPr/>
        </p:nvSpPr>
        <p:spPr bwMode="auto">
          <a:xfrm>
            <a:off x="4283968" y="5805264"/>
            <a:ext cx="170809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ea typeface="宋体" charset="-122"/>
              </a:rPr>
              <a:t>fei4</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
        <p:nvSpPr>
          <p:cNvPr id="82" name="Text Box 10"/>
          <p:cNvSpPr txBox="1">
            <a:spLocks noChangeArrowheads="1"/>
          </p:cNvSpPr>
          <p:nvPr/>
        </p:nvSpPr>
        <p:spPr bwMode="auto">
          <a:xfrm>
            <a:off x="6372200" y="5799020"/>
            <a:ext cx="1708096" cy="294276"/>
          </a:xfrm>
          <a:prstGeom prst="rect">
            <a:avLst/>
          </a:prstGeom>
          <a:solidFill>
            <a:srgbClr val="80FF90"/>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defRPr/>
            </a:pPr>
            <a:r>
              <a:rPr lang="en-US" altLang="zh-CN" sz="1600" b="1" dirty="0">
                <a:solidFill>
                  <a:srgbClr val="FF0000"/>
                </a:solidFill>
                <a:ea typeface="宋体" charset="-122"/>
              </a:rPr>
              <a:t>fei5</a:t>
            </a:r>
            <a:r>
              <a:rPr lang="zh-CN" altLang="en-US" sz="1600" b="1" dirty="0">
                <a:solidFill>
                  <a:srgbClr val="FF0000"/>
                </a:solidFill>
                <a:latin typeface="Times New Roman" pitchFamily="18" charset="0"/>
                <a:ea typeface="宋体" charset="-122"/>
                <a:cs typeface="+mn-cs"/>
              </a:rPr>
              <a:t>的目录文件</a:t>
            </a:r>
            <a:endParaRPr lang="en-US" altLang="zh-CN" sz="1600" b="1" dirty="0">
              <a:solidFill>
                <a:srgbClr val="FF0000"/>
              </a:solidFill>
              <a:latin typeface="Times New Roman" pitchFamily="18" charset="0"/>
              <a:ea typeface="宋体" charset="-122"/>
              <a:cs typeface="+mn-cs"/>
            </a:endParaRPr>
          </a:p>
        </p:txBody>
      </p:sp>
    </p:spTree>
    <p:extLst>
      <p:ext uri="{BB962C8B-B14F-4D97-AF65-F5344CB8AC3E}">
        <p14:creationId xmlns:p14="http://schemas.microsoft.com/office/powerpoint/2010/main" val="7021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文件静态共享的解除</a:t>
            </a:r>
            <a:endParaRPr kumimoji="1" lang="zh-CN" altLang="en-US" dirty="0"/>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文件解除链接调用形式：</a:t>
            </a:r>
            <a:r>
              <a:rPr kumimoji="1" lang="en-US" altLang="zh-CN" dirty="0">
                <a:solidFill>
                  <a:srgbClr val="FF0000"/>
                </a:solidFill>
                <a:latin typeface="STXinwei" panose="02010800040101010101" pitchFamily="2" charset="-122"/>
                <a:ea typeface="STXinwei" panose="02010800040101010101" pitchFamily="2" charset="-122"/>
              </a:rPr>
              <a:t>unlink (</a:t>
            </a:r>
            <a:r>
              <a:rPr kumimoji="1" lang="en-US" altLang="zh-CN" dirty="0" err="1">
                <a:solidFill>
                  <a:srgbClr val="FF0000"/>
                </a:solidFill>
                <a:latin typeface="STXinwei" panose="02010800040101010101" pitchFamily="2" charset="-122"/>
                <a:ea typeface="STXinwei" panose="02010800040101010101" pitchFamily="2" charset="-122"/>
              </a:rPr>
              <a:t>namep</a:t>
            </a:r>
            <a:r>
              <a:rPr kumimoji="1" lang="en-US" altLang="zh-CN" dirty="0">
                <a:solidFill>
                  <a:srgbClr val="FF0000"/>
                </a:solidFill>
                <a:latin typeface="STXinwei" panose="02010800040101010101" pitchFamily="2" charset="-122"/>
                <a:ea typeface="STXinwei" panose="02010800040101010101" pitchFamily="2" charset="-122"/>
              </a:rPr>
              <a:t>)</a:t>
            </a:r>
          </a:p>
          <a:p>
            <a:pPr>
              <a:lnSpc>
                <a:spcPct val="90000"/>
              </a:lnSpc>
            </a:pPr>
            <a:r>
              <a:rPr kumimoji="1" lang="zh-CN" altLang="en-US" dirty="0">
                <a:latin typeface="STXinwei" panose="02010800040101010101" pitchFamily="2" charset="-122"/>
                <a:ea typeface="STXinwei" panose="02010800040101010101" pitchFamily="2" charset="-122"/>
              </a:rPr>
              <a:t>解除链接与文件删除执行的是同一系统调用代码</a:t>
            </a:r>
            <a:endParaRPr kumimoji="1" lang="en-US" altLang="zh-CN" dirty="0">
              <a:latin typeface="STXinwei" panose="02010800040101010101" pitchFamily="2" charset="-122"/>
              <a:ea typeface="STXinwei" panose="02010800040101010101" pitchFamily="2" charset="-122"/>
            </a:endParaRPr>
          </a:p>
          <a:p>
            <a:pPr lvl="1">
              <a:lnSpc>
                <a:spcPct val="90000"/>
              </a:lnSpc>
            </a:pPr>
            <a:r>
              <a:rPr kumimoji="1" lang="zh-CN" altLang="en-US" dirty="0">
                <a:latin typeface="STXinwei" panose="02010800040101010101" pitchFamily="2" charset="-122"/>
                <a:ea typeface="STXinwei" panose="02010800040101010101" pitchFamily="2" charset="-122"/>
              </a:rPr>
              <a:t>删除文件是</a:t>
            </a:r>
            <a:r>
              <a:rPr kumimoji="1" lang="zh-CN" altLang="en-US" dirty="0">
                <a:solidFill>
                  <a:srgbClr val="FF0000"/>
                </a:solidFill>
                <a:latin typeface="STXinwei" panose="02010800040101010101" pitchFamily="2" charset="-122"/>
                <a:ea typeface="STXinwei" panose="02010800040101010101" pitchFamily="2" charset="-122"/>
              </a:rPr>
              <a:t>从</a:t>
            </a:r>
            <a:r>
              <a:rPr kumimoji="1" lang="zh-CN" altLang="en-US" dirty="0">
                <a:solidFill>
                  <a:srgbClr val="0000FF"/>
                </a:solidFill>
                <a:latin typeface="STXinwei" panose="02010800040101010101" pitchFamily="2" charset="-122"/>
                <a:ea typeface="STXinwei" panose="02010800040101010101" pitchFamily="2" charset="-122"/>
              </a:rPr>
              <a:t>文件主</a:t>
            </a:r>
            <a:r>
              <a:rPr kumimoji="1" lang="zh-CN" altLang="en-US" dirty="0">
                <a:solidFill>
                  <a:srgbClr val="FF0000"/>
                </a:solidFill>
                <a:latin typeface="STXinwei" panose="02010800040101010101" pitchFamily="2" charset="-122"/>
                <a:ea typeface="STXinwei" panose="02010800040101010101" pitchFamily="2" charset="-122"/>
              </a:rPr>
              <a:t>角度</a:t>
            </a:r>
            <a:r>
              <a:rPr kumimoji="1" lang="zh-CN" altLang="en-US" dirty="0">
                <a:latin typeface="STXinwei" panose="02010800040101010101" pitchFamily="2" charset="-122"/>
                <a:ea typeface="STXinwei" panose="02010800040101010101" pitchFamily="2" charset="-122"/>
              </a:rPr>
              <a:t>讲的，</a:t>
            </a:r>
            <a:r>
              <a:rPr kumimoji="1" lang="zh-CN" altLang="en-US" dirty="0">
                <a:solidFill>
                  <a:srgbClr val="FF0000"/>
                </a:solidFill>
                <a:latin typeface="STXinwei" panose="02010800040101010101" pitchFamily="2" charset="-122"/>
                <a:ea typeface="STXinwei" panose="02010800040101010101" pitchFamily="2" charset="-122"/>
              </a:rPr>
              <a:t>解除文件连接是从共享文件的</a:t>
            </a:r>
            <a:r>
              <a:rPr kumimoji="1" lang="zh-CN" altLang="en-US" dirty="0">
                <a:solidFill>
                  <a:srgbClr val="0000FF"/>
                </a:solidFill>
                <a:latin typeface="STXinwei" panose="02010800040101010101" pitchFamily="2" charset="-122"/>
                <a:ea typeface="STXinwei" panose="02010800040101010101" pitchFamily="2" charset="-122"/>
              </a:rPr>
              <a:t>其他用户</a:t>
            </a:r>
            <a:r>
              <a:rPr kumimoji="1" lang="zh-CN" altLang="en-US" dirty="0">
                <a:solidFill>
                  <a:srgbClr val="FF0000"/>
                </a:solidFill>
                <a:latin typeface="STXinwei" panose="02010800040101010101" pitchFamily="2" charset="-122"/>
                <a:ea typeface="STXinwei" panose="02010800040101010101" pitchFamily="2" charset="-122"/>
              </a:rPr>
              <a:t>角度</a:t>
            </a:r>
            <a:r>
              <a:rPr kumimoji="1" lang="zh-CN" altLang="en-US" dirty="0">
                <a:latin typeface="STXinwei" panose="02010800040101010101" pitchFamily="2" charset="-122"/>
                <a:ea typeface="STXinwei" panose="02010800040101010101" pitchFamily="2" charset="-122"/>
              </a:rPr>
              <a:t>讲的</a:t>
            </a:r>
            <a:endParaRPr kumimoji="1" lang="en-US" altLang="zh-CN" dirty="0">
              <a:latin typeface="STXinwei" panose="02010800040101010101" pitchFamily="2" charset="-122"/>
              <a:ea typeface="STXinwei" panose="02010800040101010101" pitchFamily="2" charset="-122"/>
            </a:endParaRPr>
          </a:p>
          <a:p>
            <a:pPr lvl="1">
              <a:lnSpc>
                <a:spcPct val="90000"/>
              </a:lnSpc>
            </a:pPr>
            <a:r>
              <a:rPr kumimoji="1" lang="zh-CN" altLang="en-US" dirty="0">
                <a:latin typeface="STXinwei" panose="02010800040101010101" pitchFamily="2" charset="-122"/>
                <a:ea typeface="STXinwei" panose="02010800040101010101" pitchFamily="2" charset="-122"/>
              </a:rPr>
              <a:t>都要删去</a:t>
            </a:r>
            <a:r>
              <a:rPr kumimoji="1" lang="zh-CN" altLang="en-US" dirty="0">
                <a:solidFill>
                  <a:srgbClr val="0000FF"/>
                </a:solidFill>
                <a:latin typeface="STXinwei" panose="02010800040101010101" pitchFamily="2" charset="-122"/>
                <a:ea typeface="STXinwei" panose="02010800040101010101" pitchFamily="2" charset="-122"/>
              </a:rPr>
              <a:t>目录项</a:t>
            </a:r>
            <a:r>
              <a:rPr kumimoji="1" lang="zh-CN" altLang="en-US" dirty="0">
                <a:latin typeface="STXinwei" panose="02010800040101010101" pitchFamily="2" charset="-122"/>
                <a:ea typeface="STXinwei" panose="02010800040101010101" pitchFamily="2" charset="-122"/>
              </a:rPr>
              <a:t>，把</a:t>
            </a:r>
            <a:r>
              <a:rPr kumimoji="1" lang="en-US" altLang="zh-CN" dirty="0" err="1">
                <a:solidFill>
                  <a:srgbClr val="0000FF"/>
                </a:solidFill>
                <a:latin typeface="STXinwei" panose="02010800040101010101" pitchFamily="2" charset="-122"/>
                <a:ea typeface="STXinwei" panose="02010800040101010101" pitchFamily="2" charset="-122"/>
              </a:rPr>
              <a:t>i_nlink</a:t>
            </a:r>
            <a:r>
              <a:rPr kumimoji="1" lang="zh-CN" altLang="en-US" dirty="0">
                <a:latin typeface="STXinwei" panose="02010800040101010101" pitchFamily="2" charset="-122"/>
                <a:ea typeface="STXinwei" panose="02010800040101010101" pitchFamily="2" charset="-122"/>
              </a:rPr>
              <a:t>减“</a:t>
            </a:r>
            <a:r>
              <a:rPr kumimoji="1" lang="en-US" altLang="zh-CN" dirty="0">
                <a:latin typeface="STXinwei" panose="02010800040101010101" pitchFamily="2" charset="-122"/>
                <a:ea typeface="STXinwei" panose="02010800040101010101" pitchFamily="2" charset="-122"/>
              </a:rPr>
              <a:t>1”</a:t>
            </a:r>
          </a:p>
          <a:p>
            <a:pPr lvl="1">
              <a:lnSpc>
                <a:spcPct val="90000"/>
              </a:lnSpc>
            </a:pPr>
            <a:r>
              <a:rPr kumimoji="1" lang="zh-CN" altLang="en-US" dirty="0">
                <a:latin typeface="STXinwei" panose="02010800040101010101" pitchFamily="2" charset="-122"/>
                <a:ea typeface="STXinwei" panose="02010800040101010101" pitchFamily="2" charset="-122"/>
              </a:rPr>
              <a:t>但只有当</a:t>
            </a:r>
            <a:r>
              <a:rPr kumimoji="1" lang="en-US" altLang="zh-CN" dirty="0" err="1">
                <a:solidFill>
                  <a:srgbClr val="0000FF"/>
                </a:solidFill>
                <a:latin typeface="STXinwei" panose="02010800040101010101" pitchFamily="2" charset="-122"/>
                <a:ea typeface="STXinwei" panose="02010800040101010101" pitchFamily="2" charset="-122"/>
              </a:rPr>
              <a:t>i_nlink</a:t>
            </a:r>
            <a:r>
              <a:rPr kumimoji="1" lang="zh-CN" altLang="en-US" dirty="0">
                <a:latin typeface="STXinwei" panose="02010800040101010101" pitchFamily="2" charset="-122"/>
                <a:ea typeface="STXinwei" panose="02010800040101010101" pitchFamily="2" charset="-122"/>
              </a:rPr>
              <a:t>减为“</a:t>
            </a:r>
            <a:r>
              <a:rPr kumimoji="1" lang="en-US" altLang="zh-CN" dirty="0">
                <a:latin typeface="STXinwei" panose="02010800040101010101" pitchFamily="2" charset="-122"/>
                <a:ea typeface="STXinwei" panose="02010800040101010101" pitchFamily="2" charset="-122"/>
              </a:rPr>
              <a:t>0”</a:t>
            </a:r>
            <a:r>
              <a:rPr kumimoji="1" lang="zh-CN" altLang="en-US" dirty="0">
                <a:latin typeface="STXinwei" panose="02010800040101010101" pitchFamily="2" charset="-122"/>
                <a:ea typeface="STXinwei" panose="02010800040101010101" pitchFamily="2" charset="-122"/>
              </a:rPr>
              <a:t>时，才真正删除文件</a:t>
            </a:r>
          </a:p>
          <a:p>
            <a:pPr eaLnBrk="1" hangingPunct="1">
              <a:lnSpc>
                <a:spcPct val="90000"/>
              </a:lnSpc>
              <a:buFontTx/>
              <a:buNone/>
            </a:pPr>
            <a:r>
              <a:rPr lang="zh-CN" altLang="en-US" dirty="0">
                <a:latin typeface="STXinwei" panose="02010800040101010101" pitchFamily="2" charset="-122"/>
                <a:ea typeface="STXinwei" panose="02010800040101010101" pitchFamily="2" charset="-122"/>
                <a:cs typeface="华文新魏" charset="0"/>
              </a:rPr>
              <a:t>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83</a:t>
            </a:fld>
            <a:endParaRPr lang="en-US" altLang="zh-CN" dirty="0"/>
          </a:p>
        </p:txBody>
      </p:sp>
    </p:spTree>
    <p:extLst>
      <p:ext uri="{BB962C8B-B14F-4D97-AF65-F5344CB8AC3E}">
        <p14:creationId xmlns:p14="http://schemas.microsoft.com/office/powerpoint/2010/main" val="390510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charset="0"/>
                <a:ea typeface="华文新魏" charset="0"/>
                <a:cs typeface="华文新魏" charset="0"/>
              </a:rPr>
            </a:br>
            <a:r>
              <a:rPr lang="zh-CN" altLang="en-US" dirty="0">
                <a:latin typeface="华文新魏" charset="0"/>
                <a:ea typeface="华文新魏" charset="0"/>
                <a:cs typeface="华文新魏" charset="0"/>
              </a:rPr>
              <a:t>文件的动态共享</a:t>
            </a:r>
            <a:endParaRPr kumimoji="1" lang="zh-CN" altLang="en-US" dirty="0"/>
          </a:p>
        </p:txBody>
      </p:sp>
      <p:sp>
        <p:nvSpPr>
          <p:cNvPr id="3" name="内容占位符 2"/>
          <p:cNvSpPr>
            <a:spLocks noGrp="1"/>
          </p:cNvSpPr>
          <p:nvPr>
            <p:ph idx="1"/>
          </p:nvPr>
        </p:nvSpPr>
        <p:spPr>
          <a:xfrm>
            <a:off x="179512" y="1268760"/>
            <a:ext cx="8856984" cy="5159424"/>
          </a:xfrm>
        </p:spPr>
        <p:txBody>
          <a:bodyPr/>
          <a:lstStyle/>
          <a:p>
            <a:pPr eaLnBrk="1" hangingPunct="1"/>
            <a:r>
              <a:rPr lang="zh-CN" altLang="en-US" dirty="0">
                <a:latin typeface="华文新魏"/>
                <a:cs typeface="华文新魏"/>
              </a:rPr>
              <a:t>指系统中不同的用户进程或同一用户的不同进程并发访问同一文件</a:t>
            </a:r>
          </a:p>
          <a:p>
            <a:pPr lvl="1" eaLnBrk="1" hangingPunct="1"/>
            <a:r>
              <a:rPr lang="zh-CN" altLang="en-US" dirty="0"/>
              <a:t>这种共享关系只有当用户进程存在时才可能出现，一旦用户的进程消亡，其共享关系也就自动消失 </a:t>
            </a:r>
            <a:endParaRPr lang="en-US" altLang="zh-CN" dirty="0"/>
          </a:p>
          <a:p>
            <a:pPr eaLnBrk="1" hangingPunct="1"/>
            <a:r>
              <a:rPr lang="en-US" altLang="zh-CN" dirty="0">
                <a:latin typeface="华文新魏"/>
                <a:cs typeface="华文新魏"/>
              </a:rPr>
              <a:t>Linux</a:t>
            </a:r>
            <a:r>
              <a:rPr lang="zh-CN" altLang="zh-CN" dirty="0">
                <a:latin typeface="华文新魏"/>
                <a:cs typeface="华文新魏"/>
              </a:rPr>
              <a:t>系统</a:t>
            </a:r>
            <a:r>
              <a:rPr lang="zh-CN" altLang="en-US" dirty="0">
                <a:latin typeface="华文新魏"/>
                <a:cs typeface="华文新魏"/>
              </a:rPr>
              <a:t>相关实现机制</a:t>
            </a:r>
            <a:endParaRPr lang="en-US" altLang="zh-CN" dirty="0">
              <a:latin typeface="华文新魏"/>
              <a:cs typeface="华文新魏"/>
            </a:endParaRPr>
          </a:p>
          <a:p>
            <a:pPr lvl="1" eaLnBrk="1" hangingPunct="1"/>
            <a:r>
              <a:rPr lang="zh-CN" altLang="zh-CN" dirty="0">
                <a:solidFill>
                  <a:srgbClr val="0000FF"/>
                </a:solidFill>
              </a:rPr>
              <a:t>活动</a:t>
            </a:r>
            <a:r>
              <a:rPr lang="en-US" altLang="zh-CN" dirty="0" err="1">
                <a:solidFill>
                  <a:srgbClr val="0000FF"/>
                </a:solidFill>
              </a:rPr>
              <a:t>inode</a:t>
            </a:r>
            <a:r>
              <a:rPr lang="zh-CN" altLang="zh-CN" dirty="0">
                <a:solidFill>
                  <a:srgbClr val="0000FF"/>
                </a:solidFill>
              </a:rPr>
              <a:t>表</a:t>
            </a:r>
            <a:r>
              <a:rPr lang="zh-CN" altLang="zh-CN" dirty="0"/>
              <a:t>是整个系统公用的</a:t>
            </a:r>
            <a:endParaRPr lang="en-US" altLang="zh-CN" dirty="0"/>
          </a:p>
          <a:p>
            <a:pPr lvl="1" eaLnBrk="1" hangingPunct="1"/>
            <a:r>
              <a:rPr lang="zh-CN" altLang="zh-CN" dirty="0"/>
              <a:t>系统在每个进程的</a:t>
            </a:r>
            <a:r>
              <a:rPr lang="en-US" altLang="zh-CN" dirty="0"/>
              <a:t>PCB</a:t>
            </a:r>
            <a:r>
              <a:rPr lang="zh-CN" altLang="zh-CN" dirty="0"/>
              <a:t>中设立用户打开文件表，并通过它与各自已打开文件的活动</a:t>
            </a:r>
            <a:r>
              <a:rPr lang="en-US" altLang="zh-CN" dirty="0" err="1"/>
              <a:t>inode</a:t>
            </a:r>
            <a:r>
              <a:rPr lang="zh-CN" altLang="zh-CN" dirty="0"/>
              <a:t>联系</a:t>
            </a:r>
            <a:endParaRPr lang="zh-CN" altLang="en-US" dirty="0"/>
          </a:p>
          <a:p>
            <a:pPr lvl="1" eaLnBrk="1" hangingPunct="1"/>
            <a:r>
              <a:rPr lang="zh-CN" altLang="en-US" dirty="0"/>
              <a:t>问题</a:t>
            </a:r>
            <a:endParaRPr lang="en-US" altLang="zh-CN" dirty="0"/>
          </a:p>
          <a:p>
            <a:pPr lvl="2" eaLnBrk="1" hangingPunct="1"/>
            <a:r>
              <a:rPr lang="en-US" altLang="zh-CN" dirty="0">
                <a:latin typeface="华文新魏"/>
                <a:ea typeface="华文新魏"/>
                <a:cs typeface="华文新魏"/>
              </a:rPr>
              <a:t>Linux</a:t>
            </a:r>
            <a:r>
              <a:rPr lang="zh-CN" altLang="zh-CN" dirty="0">
                <a:latin typeface="华文新魏"/>
                <a:ea typeface="华文新魏"/>
                <a:cs typeface="华文新魏"/>
              </a:rPr>
              <a:t>系统中文件采用无结构字符流序列</a:t>
            </a:r>
            <a:r>
              <a:rPr lang="zh-CN" altLang="en-US" dirty="0">
                <a:latin typeface="华文新魏"/>
                <a:ea typeface="华文新魏"/>
                <a:cs typeface="华文新魏"/>
              </a:rPr>
              <a:t>，每次读写由一个读</a:t>
            </a:r>
            <a:r>
              <a:rPr lang="en-US" altLang="zh-CN" dirty="0">
                <a:latin typeface="华文新魏"/>
                <a:ea typeface="华文新魏"/>
                <a:cs typeface="华文新魏"/>
              </a:rPr>
              <a:t>/</a:t>
            </a:r>
            <a:r>
              <a:rPr lang="zh-CN" altLang="en-US" dirty="0">
                <a:latin typeface="华文新魏"/>
                <a:ea typeface="华文新魏"/>
                <a:cs typeface="华文新魏"/>
              </a:rPr>
              <a:t>写位移指针指出要读写的位置</a:t>
            </a:r>
            <a:endParaRPr lang="en-US" altLang="zh-CN" dirty="0">
              <a:latin typeface="华文新魏"/>
              <a:ea typeface="华文新魏"/>
              <a:cs typeface="华文新魏"/>
            </a:endParaRPr>
          </a:p>
          <a:p>
            <a:pPr lvl="2" eaLnBrk="1" hangingPunct="1"/>
            <a:r>
              <a:rPr lang="zh-CN" altLang="en-US" dirty="0">
                <a:solidFill>
                  <a:srgbClr val="FF0000"/>
                </a:solidFill>
                <a:latin typeface="华文新魏"/>
                <a:ea typeface="华文新魏"/>
                <a:cs typeface="华文新魏"/>
              </a:rPr>
              <a:t>应让多个进程共用同一个读</a:t>
            </a:r>
            <a:r>
              <a:rPr lang="en-US"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写位移，还是各个进程具有各自的读写位移呢？</a:t>
            </a:r>
            <a:endParaRPr lang="en-US" altLang="zh-CN" dirty="0">
              <a:solidFill>
                <a:srgbClr val="FF0000"/>
              </a:solidFill>
              <a:latin typeface="华文新魏"/>
              <a:ea typeface="华文新魏"/>
              <a:cs typeface="华文新魏"/>
            </a:endParaRPr>
          </a:p>
          <a:p>
            <a:pPr lvl="1" eaLnBrk="1" hangingPunct="1"/>
            <a:r>
              <a:rPr lang="zh-CN" altLang="en-US" dirty="0"/>
              <a:t>解决方法：</a:t>
            </a:r>
            <a:r>
              <a:rPr lang="zh-CN" altLang="en-US" dirty="0">
                <a:solidFill>
                  <a:srgbClr val="FF0000"/>
                </a:solidFill>
              </a:rPr>
              <a:t>两种情形</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84</a:t>
            </a:fld>
            <a:endParaRPr lang="en-US" altLang="zh-CN" dirty="0"/>
          </a:p>
        </p:txBody>
      </p:sp>
    </p:spTree>
    <p:extLst>
      <p:ext uri="{BB962C8B-B14F-4D97-AF65-F5344CB8AC3E}">
        <p14:creationId xmlns:p14="http://schemas.microsoft.com/office/powerpoint/2010/main" val="179442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br>
              <a:rPr lang="en-US" altLang="zh-CN" dirty="0">
                <a:latin typeface="华文新魏" charset="0"/>
                <a:ea typeface="华文新魏" charset="0"/>
                <a:cs typeface="华文新魏" charset="0"/>
              </a:rPr>
            </a:br>
            <a:r>
              <a:rPr lang="zh-CN" altLang="en-US" dirty="0">
                <a:latin typeface="华文新魏" charset="0"/>
                <a:ea typeface="华文新魏" charset="0"/>
                <a:cs typeface="华文新魏" charset="0"/>
              </a:rPr>
              <a:t>文件动态共享的读写指针问题</a:t>
            </a:r>
            <a:endParaRPr kumimoji="1" lang="zh-CN" altLang="en-US" dirty="0"/>
          </a:p>
        </p:txBody>
      </p:sp>
      <p:sp>
        <p:nvSpPr>
          <p:cNvPr id="4" name="内容占位符 3"/>
          <p:cNvSpPr>
            <a:spLocks noGrp="1"/>
          </p:cNvSpPr>
          <p:nvPr>
            <p:ph idx="1"/>
          </p:nvPr>
        </p:nvSpPr>
        <p:spPr/>
        <p:txBody>
          <a:bodyPr/>
          <a:lstStyle/>
          <a:p>
            <a:pPr eaLnBrk="1" hangingPunct="1"/>
            <a:r>
              <a:rPr lang="zh-CN" altLang="en-US" dirty="0">
                <a:solidFill>
                  <a:srgbClr val="0000FF"/>
                </a:solidFill>
                <a:latin typeface="华文新魏"/>
                <a:cs typeface="华文新魏"/>
              </a:rPr>
              <a:t>情形</a:t>
            </a:r>
            <a:r>
              <a:rPr lang="en-US" altLang="zh-CN" dirty="0">
                <a:solidFill>
                  <a:srgbClr val="0000FF"/>
                </a:solidFill>
                <a:latin typeface="华文新魏"/>
                <a:cs typeface="华文新魏"/>
              </a:rPr>
              <a:t>1</a:t>
            </a:r>
            <a:r>
              <a:rPr lang="zh-CN" altLang="en-US" dirty="0">
                <a:latin typeface="华文新魏"/>
                <a:cs typeface="华文新魏"/>
              </a:rPr>
              <a:t>：</a:t>
            </a:r>
            <a:r>
              <a:rPr lang="zh-CN" altLang="en-US" dirty="0">
                <a:solidFill>
                  <a:srgbClr val="FF0000"/>
                </a:solidFill>
                <a:latin typeface="华文新魏"/>
                <a:cs typeface="华文新魏"/>
              </a:rPr>
              <a:t>同一用户父、子进程</a:t>
            </a:r>
            <a:r>
              <a:rPr lang="zh-CN" altLang="en-US" dirty="0">
                <a:latin typeface="华文新魏"/>
                <a:cs typeface="华文新魏"/>
              </a:rPr>
              <a:t>协同完成任务，使用同一读</a:t>
            </a:r>
            <a:r>
              <a:rPr lang="en-US" altLang="zh-CN" dirty="0">
                <a:latin typeface="华文新魏"/>
                <a:cs typeface="华文新魏"/>
              </a:rPr>
              <a:t>/</a:t>
            </a:r>
            <a:r>
              <a:rPr lang="zh-CN" altLang="en-US" dirty="0">
                <a:latin typeface="华文新魏"/>
                <a:cs typeface="华文新魏"/>
              </a:rPr>
              <a:t>写位移，同步地对文件进行操作</a:t>
            </a:r>
          </a:p>
          <a:p>
            <a:pPr lvl="1" eaLnBrk="1" hangingPunct="1"/>
            <a:r>
              <a:rPr lang="zh-CN" altLang="en-US" dirty="0"/>
              <a:t>该位移指针放在相应文件的活动索引节点中</a:t>
            </a:r>
            <a:endParaRPr lang="en-US" altLang="zh-CN" dirty="0"/>
          </a:p>
          <a:p>
            <a:pPr lvl="1" eaLnBrk="1" hangingPunct="1"/>
            <a:r>
              <a:rPr lang="zh-CN" altLang="en-US" dirty="0"/>
              <a:t>当用系统调用</a:t>
            </a:r>
            <a:r>
              <a:rPr lang="en-US" altLang="zh-CN" dirty="0"/>
              <a:t>fork</a:t>
            </a:r>
            <a:r>
              <a:rPr lang="zh-CN" altLang="en-US" dirty="0"/>
              <a:t>建立子进程时，父进程的</a:t>
            </a:r>
            <a:r>
              <a:rPr lang="en-US" altLang="zh-CN" dirty="0" err="1"/>
              <a:t>pcb</a:t>
            </a:r>
            <a:r>
              <a:rPr lang="zh-CN" altLang="en-US" dirty="0"/>
              <a:t>结构被复制到子进程的</a:t>
            </a:r>
            <a:r>
              <a:rPr lang="en-US" altLang="zh-CN" dirty="0" err="1"/>
              <a:t>pcb</a:t>
            </a:r>
            <a:r>
              <a:rPr lang="zh-CN" altLang="en-US" dirty="0"/>
              <a:t>结构中，</a:t>
            </a:r>
            <a:r>
              <a:rPr lang="zh-CN" altLang="en-US" dirty="0">
                <a:solidFill>
                  <a:srgbClr val="FF0000"/>
                </a:solidFill>
              </a:rPr>
              <a:t>使两个进程的打开文件表指向同一活动</a:t>
            </a:r>
            <a:r>
              <a:rPr lang="en-US" altLang="zh-CN" dirty="0" err="1">
                <a:solidFill>
                  <a:srgbClr val="FF0000"/>
                </a:solidFill>
              </a:rPr>
              <a:t>inode</a:t>
            </a:r>
            <a:r>
              <a:rPr lang="zh-CN" altLang="en-US" dirty="0"/>
              <a:t>，达到共享同一位移指针的目的</a:t>
            </a:r>
            <a:endParaRPr lang="en-US" altLang="zh-CN" dirty="0"/>
          </a:p>
          <a:p>
            <a:pPr eaLnBrk="1" hangingPunct="1"/>
            <a:r>
              <a:rPr lang="zh-CN" altLang="en-US" dirty="0">
                <a:solidFill>
                  <a:srgbClr val="0000FF"/>
                </a:solidFill>
                <a:latin typeface="华文新魏"/>
                <a:cs typeface="华文新魏"/>
              </a:rPr>
              <a:t>情形</a:t>
            </a:r>
            <a:r>
              <a:rPr lang="en-US" altLang="zh-CN" dirty="0">
                <a:solidFill>
                  <a:srgbClr val="0000FF"/>
                </a:solidFill>
                <a:latin typeface="华文新魏"/>
                <a:cs typeface="华文新魏"/>
              </a:rPr>
              <a:t>2</a:t>
            </a:r>
            <a:r>
              <a:rPr lang="zh-CN" altLang="en-US" dirty="0">
                <a:latin typeface="华文新魏"/>
                <a:cs typeface="华文新魏"/>
              </a:rPr>
              <a:t>：</a:t>
            </a:r>
            <a:r>
              <a:rPr lang="zh-CN" altLang="zh-CN" dirty="0">
                <a:latin typeface="华文新魏"/>
                <a:cs typeface="华文新魏"/>
              </a:rPr>
              <a:t>若一个文件为</a:t>
            </a:r>
            <a:r>
              <a:rPr lang="zh-CN" altLang="zh-CN" dirty="0">
                <a:solidFill>
                  <a:srgbClr val="FF0000"/>
                </a:solidFill>
                <a:latin typeface="华文新魏"/>
                <a:cs typeface="华文新魏"/>
              </a:rPr>
              <a:t>两个以上的用户</a:t>
            </a:r>
            <a:r>
              <a:rPr lang="zh-CN" altLang="zh-CN" dirty="0">
                <a:latin typeface="华文新魏"/>
                <a:cs typeface="华文新魏"/>
              </a:rPr>
              <a:t>所共享，每个用户希望能独立地读</a:t>
            </a:r>
            <a:r>
              <a:rPr lang="en-US" altLang="zh-CN" dirty="0">
                <a:latin typeface="华文新魏"/>
                <a:cs typeface="华文新魏"/>
              </a:rPr>
              <a:t>/</a:t>
            </a:r>
            <a:r>
              <a:rPr lang="zh-CN" altLang="zh-CN" dirty="0">
                <a:latin typeface="华文新魏"/>
                <a:cs typeface="华文新魏"/>
              </a:rPr>
              <a:t>写此文件，彼此互不干扰</a:t>
            </a:r>
            <a:endParaRPr lang="en-US" altLang="zh-CN" dirty="0">
              <a:latin typeface="华文新魏"/>
              <a:cs typeface="华文新魏"/>
            </a:endParaRPr>
          </a:p>
          <a:p>
            <a:pPr lvl="1" eaLnBrk="1" hangingPunct="1"/>
            <a:r>
              <a:rPr lang="zh-CN" altLang="zh-CN" dirty="0"/>
              <a:t>位移指针不应放在相应文件的活动</a:t>
            </a:r>
            <a:r>
              <a:rPr lang="en-US" altLang="zh-CN" dirty="0" err="1"/>
              <a:t>inode</a:t>
            </a:r>
            <a:r>
              <a:rPr lang="zh-CN" altLang="zh-CN" dirty="0"/>
              <a:t>中，而需独立设置 </a:t>
            </a:r>
            <a:endParaRPr lang="zh-CN" altLang="en-US" dirty="0"/>
          </a:p>
          <a:p>
            <a:endParaRPr kumimoji="1" lang="zh-CN" altLang="en-US" dirty="0">
              <a:latin typeface="华文新魏"/>
              <a:cs typeface="华文新魏"/>
            </a:endParaRPr>
          </a:p>
          <a:p>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85</a:t>
            </a:fld>
            <a:endParaRPr lang="en-US" altLang="zh-CN" dirty="0"/>
          </a:p>
        </p:txBody>
      </p:sp>
    </p:spTree>
    <p:extLst>
      <p:ext uri="{BB962C8B-B14F-4D97-AF65-F5344CB8AC3E}">
        <p14:creationId xmlns:p14="http://schemas.microsoft.com/office/powerpoint/2010/main" val="127758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395536" y="1340768"/>
            <a:ext cx="8136904" cy="4971008"/>
          </a:xfrm>
          <a:prstGeom prst="rect">
            <a:avLst/>
          </a:prstGeom>
          <a:ln w="12700" cmpd="sng">
            <a:solidFill>
              <a:schemeClr val="tx1"/>
            </a:solidFill>
          </a:ln>
        </p:spPr>
      </p:pic>
      <p:sp>
        <p:nvSpPr>
          <p:cNvPr id="16" name="标题 15"/>
          <p:cNvSpPr>
            <a:spLocks noGrp="1"/>
          </p:cNvSpPr>
          <p:nvPr>
            <p:ph type="title"/>
          </p:nvPr>
        </p:nvSpPr>
        <p:spPr/>
        <p:txBody>
          <a:bodyPr/>
          <a:lstStyle/>
          <a:p>
            <a:r>
              <a:rPr lang="zh-CN" altLang="zh-CN" dirty="0">
                <a:latin typeface="华文新魏" charset="0"/>
                <a:ea typeface="华文新魏" charset="0"/>
                <a:cs typeface="华文新魏" charset="0"/>
              </a:rPr>
              <a:t>共享位移指针的文件共享 </a:t>
            </a:r>
            <a:endParaRPr lang="zh-CN" altLang="en-US" dirty="0">
              <a:latin typeface="华文新魏" charset="0"/>
              <a:ea typeface="华文新魏" charset="0"/>
              <a:cs typeface="华文新魏" charset="0"/>
            </a:endParaRPr>
          </a:p>
        </p:txBody>
      </p:sp>
      <p:sp>
        <p:nvSpPr>
          <p:cNvPr id="12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86</a:t>
            </a:fld>
            <a:endParaRPr lang="en-US" altLang="zh-CN" dirty="0"/>
          </a:p>
        </p:txBody>
      </p:sp>
      <p:sp>
        <p:nvSpPr>
          <p:cNvPr id="2" name="矩形 1"/>
          <p:cNvSpPr/>
          <p:nvPr/>
        </p:nvSpPr>
        <p:spPr bwMode="auto">
          <a:xfrm>
            <a:off x="2411760" y="4941168"/>
            <a:ext cx="1152128" cy="216024"/>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p:cNvSpPr/>
          <p:nvPr/>
        </p:nvSpPr>
        <p:spPr bwMode="auto">
          <a:xfrm>
            <a:off x="5076056" y="4941168"/>
            <a:ext cx="1152128" cy="216024"/>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3" name="椭圆 2"/>
          <p:cNvSpPr/>
          <p:nvPr/>
        </p:nvSpPr>
        <p:spPr bwMode="auto">
          <a:xfrm>
            <a:off x="1115616" y="4221088"/>
            <a:ext cx="936104" cy="1512168"/>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45760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charset="0"/>
                <a:ea typeface="华文新魏" charset="0"/>
                <a:cs typeface="华文新魏" charset="0"/>
              </a:rPr>
            </a:br>
            <a:r>
              <a:rPr lang="zh-CN" altLang="en-US" dirty="0">
                <a:latin typeface="华文新魏" charset="0"/>
                <a:ea typeface="华文新魏" charset="0"/>
                <a:cs typeface="华文新魏" charset="0"/>
              </a:rPr>
              <a:t>文件动态共享的读写指针问题</a:t>
            </a:r>
            <a:endParaRPr kumimoji="1" lang="zh-CN" altLang="en-US" dirty="0"/>
          </a:p>
        </p:txBody>
      </p:sp>
      <p:sp>
        <p:nvSpPr>
          <p:cNvPr id="3" name="内容占位符 2"/>
          <p:cNvSpPr>
            <a:spLocks noGrp="1"/>
          </p:cNvSpPr>
          <p:nvPr>
            <p:ph idx="1"/>
          </p:nvPr>
        </p:nvSpPr>
        <p:spPr>
          <a:ln w="12700" cmpd="sng"/>
        </p:spPr>
        <p:txBody>
          <a:bodyPr/>
          <a:lstStyle/>
          <a:p>
            <a:pPr eaLnBrk="1" hangingPunct="1"/>
            <a:r>
              <a:rPr lang="zh-CN" altLang="zh-CN" dirty="0">
                <a:latin typeface="华文新魏"/>
                <a:cs typeface="华文新魏"/>
              </a:rPr>
              <a:t>在上述两种动态共享方式中，对读</a:t>
            </a:r>
            <a:r>
              <a:rPr lang="en-US" altLang="zh-CN" dirty="0">
                <a:latin typeface="华文新魏"/>
                <a:cs typeface="华文新魏"/>
              </a:rPr>
              <a:t>/</a:t>
            </a:r>
            <a:r>
              <a:rPr lang="zh-CN" altLang="zh-CN" dirty="0">
                <a:latin typeface="华文新魏"/>
                <a:cs typeface="华文新魏"/>
              </a:rPr>
              <a:t>写位移指针的位置设置和数目是不同的</a:t>
            </a:r>
            <a:endParaRPr lang="en-US" altLang="zh-CN" dirty="0">
              <a:latin typeface="华文新魏"/>
              <a:cs typeface="华文新魏"/>
            </a:endParaRPr>
          </a:p>
          <a:p>
            <a:pPr eaLnBrk="1" hangingPunct="1"/>
            <a:r>
              <a:rPr lang="zh-CN" altLang="zh-CN" dirty="0">
                <a:latin typeface="华文新魏"/>
                <a:cs typeface="华文新魏"/>
              </a:rPr>
              <a:t>为了解决这个矛盾，系统建立一张</a:t>
            </a:r>
            <a:r>
              <a:rPr lang="zh-CN" altLang="zh-CN" dirty="0">
                <a:solidFill>
                  <a:srgbClr val="0000FF"/>
                </a:solidFill>
                <a:latin typeface="华文新魏"/>
                <a:cs typeface="华文新魏"/>
              </a:rPr>
              <a:t>系统打开文件表</a:t>
            </a:r>
            <a:r>
              <a:rPr lang="zh-CN" altLang="en-US" dirty="0">
                <a:latin typeface="华文新魏"/>
                <a:cs typeface="华文新魏"/>
              </a:rPr>
              <a:t>，</a:t>
            </a:r>
            <a:r>
              <a:rPr lang="zh-CN" altLang="zh-CN" dirty="0">
                <a:latin typeface="华文新魏"/>
                <a:cs typeface="华文新魏"/>
              </a:rPr>
              <a:t>在此表的每个表项中</a:t>
            </a:r>
            <a:endParaRPr lang="en-US" altLang="zh-CN" dirty="0">
              <a:latin typeface="华文新魏"/>
              <a:cs typeface="华文新魏"/>
            </a:endParaRPr>
          </a:p>
          <a:p>
            <a:pPr lvl="1" eaLnBrk="1" hangingPunct="1"/>
            <a:r>
              <a:rPr lang="zh-CN" altLang="zh-CN" dirty="0"/>
              <a:t>除了含有读</a:t>
            </a:r>
            <a:r>
              <a:rPr lang="en-US" altLang="zh-CN" dirty="0"/>
              <a:t>/</a:t>
            </a:r>
            <a:r>
              <a:rPr lang="zh-CN" altLang="zh-CN" dirty="0"/>
              <a:t>写位移指针</a:t>
            </a:r>
            <a:r>
              <a:rPr lang="en-US" altLang="zh-CN" dirty="0"/>
              <a:t>f_offset</a:t>
            </a:r>
            <a:r>
              <a:rPr lang="zh-CN" altLang="zh-CN" dirty="0"/>
              <a:t>之外，还有</a:t>
            </a:r>
            <a:endParaRPr lang="en-US" altLang="zh-CN" dirty="0"/>
          </a:p>
          <a:p>
            <a:pPr lvl="1" eaLnBrk="1" hangingPunct="1"/>
            <a:r>
              <a:rPr lang="zh-CN" altLang="zh-CN" dirty="0"/>
              <a:t>文件的访问计数</a:t>
            </a:r>
            <a:r>
              <a:rPr lang="en-US" altLang="zh-CN" dirty="0"/>
              <a:t>f_count</a:t>
            </a:r>
            <a:r>
              <a:rPr lang="zh-CN" altLang="zh-CN" dirty="0"/>
              <a:t>、读写标志</a:t>
            </a:r>
            <a:r>
              <a:rPr lang="en-US" altLang="zh-CN" dirty="0"/>
              <a:t>f_flags</a:t>
            </a:r>
            <a:r>
              <a:rPr lang="zh-CN" altLang="zh-CN" dirty="0"/>
              <a:t>和指向对应文件的活动索引节点指针</a:t>
            </a:r>
            <a:r>
              <a:rPr lang="en-US" altLang="zh-CN" dirty="0"/>
              <a:t>f_inode</a:t>
            </a:r>
          </a:p>
          <a:p>
            <a:pPr lvl="2" eaLnBrk="1" hangingPunct="1"/>
            <a:r>
              <a:rPr lang="zh-CN" altLang="zh-CN" dirty="0">
                <a:solidFill>
                  <a:srgbClr val="FF0000"/>
                </a:solidFill>
                <a:latin typeface="华文新魏"/>
                <a:ea typeface="华文新魏"/>
                <a:cs typeface="华文新魏"/>
              </a:rPr>
              <a:t>其中</a:t>
            </a:r>
            <a:r>
              <a:rPr lang="en-US" altLang="zh-CN" dirty="0">
                <a:solidFill>
                  <a:srgbClr val="0000FF"/>
                </a:solidFill>
                <a:latin typeface="华文新魏"/>
                <a:ea typeface="华文新魏"/>
                <a:cs typeface="华文新魏"/>
              </a:rPr>
              <a:t>f_count</a:t>
            </a:r>
            <a:r>
              <a:rPr lang="zh-CN" altLang="zh-CN" dirty="0">
                <a:solidFill>
                  <a:srgbClr val="FF0000"/>
                </a:solidFill>
                <a:latin typeface="华文新魏"/>
                <a:ea typeface="华文新魏"/>
                <a:cs typeface="华文新魏"/>
              </a:rPr>
              <a:t>指出使用同一系统打开文件表目的进程数目</a:t>
            </a:r>
            <a:r>
              <a:rPr lang="zh-CN" altLang="zh-CN" dirty="0">
                <a:latin typeface="华文新魏"/>
                <a:ea typeface="华文新魏"/>
                <a:cs typeface="华文新魏"/>
              </a:rPr>
              <a:t>，它是系统打开文件表项能否被释放的标志</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87</a:t>
            </a:fld>
            <a:endParaRPr lang="en-US" altLang="zh-CN" dirty="0"/>
          </a:p>
        </p:txBody>
      </p:sp>
    </p:spTree>
    <p:extLst>
      <p:ext uri="{BB962C8B-B14F-4D97-AF65-F5344CB8AC3E}">
        <p14:creationId xmlns:p14="http://schemas.microsoft.com/office/powerpoint/2010/main" val="304838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945704" y="1916856"/>
            <a:ext cx="7162800" cy="4724400"/>
          </a:xfrm>
        </p:spPr>
        <p:txBody>
          <a:bodyPr/>
          <a:lstStyle/>
          <a:p>
            <a:pPr eaLnBrk="1" hangingPunct="1">
              <a:buFontTx/>
              <a:buNone/>
            </a:pPr>
            <a:r>
              <a:rPr lang="en-US" altLang="zh-CN" sz="1600" dirty="0">
                <a:solidFill>
                  <a:srgbClr val="660066"/>
                </a:solidFill>
                <a:latin typeface="华文新魏"/>
                <a:cs typeface="华文新魏"/>
              </a:rPr>
              <a:t> </a:t>
            </a:r>
          </a:p>
        </p:txBody>
      </p:sp>
      <p:sp>
        <p:nvSpPr>
          <p:cNvPr id="29700" name="Text Box 7"/>
          <p:cNvSpPr txBox="1">
            <a:spLocks noChangeArrowheads="1"/>
          </p:cNvSpPr>
          <p:nvPr/>
        </p:nvSpPr>
        <p:spPr bwMode="auto">
          <a:xfrm>
            <a:off x="1513459" y="5286201"/>
            <a:ext cx="552450" cy="30321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660066"/>
                </a:solidFill>
                <a:latin typeface="华文新魏"/>
                <a:ea typeface="华文新魏"/>
                <a:cs typeface="华文新魏"/>
              </a:rPr>
              <a:t>fda</a:t>
            </a:r>
            <a:endParaRPr lang="en-US" altLang="zh-CN" sz="1600" b="1" dirty="0">
              <a:solidFill>
                <a:srgbClr val="660066"/>
              </a:solidFill>
              <a:latin typeface="华文新魏"/>
              <a:ea typeface="华文新魏"/>
              <a:cs typeface="华文新魏"/>
            </a:endParaRPr>
          </a:p>
        </p:txBody>
      </p:sp>
      <p:sp>
        <p:nvSpPr>
          <p:cNvPr id="29701" name="Text Box 9"/>
          <p:cNvSpPr txBox="1">
            <a:spLocks noChangeArrowheads="1"/>
          </p:cNvSpPr>
          <p:nvPr/>
        </p:nvSpPr>
        <p:spPr bwMode="auto">
          <a:xfrm>
            <a:off x="1588641" y="4301852"/>
            <a:ext cx="1762125" cy="495300"/>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A</a:t>
            </a:r>
            <a:r>
              <a:rPr lang="zh-CN" altLang="en-US" sz="1600" b="1" dirty="0">
                <a:solidFill>
                  <a:srgbClr val="660066"/>
                </a:solidFill>
                <a:latin typeface="华文新魏"/>
                <a:ea typeface="华文新魏"/>
                <a:cs typeface="华文新魏"/>
              </a:rPr>
              <a:t>的子进程</a:t>
            </a:r>
          </a:p>
          <a:p>
            <a:pPr eaLnBrk="1" hangingPunct="1"/>
            <a:endParaRPr lang="en-US" altLang="zh-CN" sz="1600" b="1" dirty="0">
              <a:solidFill>
                <a:srgbClr val="660066"/>
              </a:solidFill>
              <a:latin typeface="华文新魏"/>
              <a:ea typeface="华文新魏"/>
              <a:cs typeface="华文新魏"/>
            </a:endParaRPr>
          </a:p>
        </p:txBody>
      </p:sp>
      <p:sp>
        <p:nvSpPr>
          <p:cNvPr id="29703" name="Text Box 36"/>
          <p:cNvSpPr txBox="1">
            <a:spLocks noChangeArrowheads="1"/>
          </p:cNvSpPr>
          <p:nvPr/>
        </p:nvSpPr>
        <p:spPr bwMode="auto">
          <a:xfrm>
            <a:off x="6516216" y="3068960"/>
            <a:ext cx="1656184" cy="370458"/>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zh-CN" altLang="en-US" sz="2000" b="1" dirty="0">
                <a:solidFill>
                  <a:srgbClr val="FF0000"/>
                </a:solidFill>
                <a:latin typeface="华文新魏"/>
                <a:ea typeface="华文新魏"/>
                <a:cs typeface="华文新魏"/>
              </a:rPr>
              <a:t>驻留内存</a:t>
            </a:r>
          </a:p>
        </p:txBody>
      </p:sp>
      <p:grpSp>
        <p:nvGrpSpPr>
          <p:cNvPr id="4" name="组 3"/>
          <p:cNvGrpSpPr/>
          <p:nvPr/>
        </p:nvGrpSpPr>
        <p:grpSpPr>
          <a:xfrm>
            <a:off x="5634788" y="3356992"/>
            <a:ext cx="2667391" cy="2222896"/>
            <a:chOff x="5490772" y="3501008"/>
            <a:chExt cx="2667391" cy="2222896"/>
          </a:xfrm>
        </p:grpSpPr>
        <p:sp>
          <p:nvSpPr>
            <p:cNvPr id="29801" name="Text Box 38"/>
            <p:cNvSpPr txBox="1">
              <a:spLocks noChangeArrowheads="1"/>
            </p:cNvSpPr>
            <p:nvPr/>
          </p:nvSpPr>
          <p:spPr bwMode="auto">
            <a:xfrm>
              <a:off x="5490772" y="3501008"/>
              <a:ext cx="1601508" cy="297089"/>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zh-CN" altLang="en-US" sz="1600" b="1" dirty="0">
                  <a:solidFill>
                    <a:srgbClr val="660066"/>
                  </a:solidFill>
                  <a:latin typeface="华文新魏"/>
                  <a:ea typeface="华文新魏"/>
                  <a:cs typeface="华文新魏"/>
                </a:rPr>
                <a:t>活动</a:t>
              </a:r>
              <a:r>
                <a:rPr lang="en-US" altLang="zh-CN" sz="1600" b="1" dirty="0" err="1">
                  <a:solidFill>
                    <a:srgbClr val="660066"/>
                  </a:solidFill>
                  <a:latin typeface="华文新魏"/>
                  <a:ea typeface="华文新魏"/>
                  <a:cs typeface="华文新魏"/>
                </a:rPr>
                <a:t>inode</a:t>
              </a:r>
              <a:r>
                <a:rPr lang="zh-CN" altLang="en-US" sz="1600" b="1" dirty="0">
                  <a:solidFill>
                    <a:srgbClr val="660066"/>
                  </a:solidFill>
                  <a:latin typeface="华文新魏"/>
                  <a:ea typeface="华文新魏"/>
                  <a:cs typeface="华文新魏"/>
                </a:rPr>
                <a:t>表</a:t>
              </a:r>
            </a:p>
          </p:txBody>
        </p:sp>
        <p:grpSp>
          <p:nvGrpSpPr>
            <p:cNvPr id="29803" name="Group 40"/>
            <p:cNvGrpSpPr>
              <a:grpSpLocks/>
            </p:cNvGrpSpPr>
            <p:nvPr/>
          </p:nvGrpSpPr>
          <p:grpSpPr bwMode="auto">
            <a:xfrm>
              <a:off x="5595751" y="3842339"/>
              <a:ext cx="1281206" cy="1881565"/>
              <a:chOff x="3240" y="1596"/>
              <a:chExt cx="1260" cy="2808"/>
            </a:xfrm>
          </p:grpSpPr>
          <p:sp>
            <p:nvSpPr>
              <p:cNvPr id="29807" name="Text Box 41"/>
              <p:cNvSpPr txBox="1">
                <a:spLocks noChangeArrowheads="1"/>
              </p:cNvSpPr>
              <p:nvPr/>
            </p:nvSpPr>
            <p:spPr bwMode="auto">
              <a:xfrm>
                <a:off x="3600" y="3624"/>
                <a:ext cx="72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a:solidFill>
                      <a:srgbClr val="660066"/>
                    </a:solidFill>
                    <a:latin typeface="华文新魏"/>
                    <a:ea typeface="华文新魏"/>
                    <a:cs typeface="华文新魏"/>
                  </a:rPr>
                  <a:t>…</a:t>
                </a:r>
              </a:p>
            </p:txBody>
          </p:sp>
          <p:sp>
            <p:nvSpPr>
              <p:cNvPr id="29808" name="Line 42"/>
              <p:cNvSpPr>
                <a:spLocks noChangeShapeType="1"/>
              </p:cNvSpPr>
              <p:nvPr/>
            </p:nvSpPr>
            <p:spPr bwMode="auto">
              <a:xfrm>
                <a:off x="3240" y="1908"/>
                <a:ext cx="0" cy="2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09" name="Line 43"/>
              <p:cNvSpPr>
                <a:spLocks noChangeShapeType="1"/>
              </p:cNvSpPr>
              <p:nvPr/>
            </p:nvSpPr>
            <p:spPr bwMode="auto">
              <a:xfrm>
                <a:off x="4500" y="1908"/>
                <a:ext cx="0" cy="2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grpSp>
            <p:nvGrpSpPr>
              <p:cNvPr id="29810" name="Group 44"/>
              <p:cNvGrpSpPr>
                <a:grpSpLocks/>
              </p:cNvGrpSpPr>
              <p:nvPr/>
            </p:nvGrpSpPr>
            <p:grpSpPr bwMode="auto">
              <a:xfrm>
                <a:off x="3240" y="1596"/>
                <a:ext cx="1260" cy="468"/>
                <a:chOff x="3240" y="1596"/>
                <a:chExt cx="1260" cy="468"/>
              </a:xfrm>
            </p:grpSpPr>
            <p:sp>
              <p:nvSpPr>
                <p:cNvPr id="29822" name="Line 45"/>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3" name="Line 46"/>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4" name="Line 47"/>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5" name="Line 48"/>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6" name="Line 49"/>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grpSp>
          <p:grpSp>
            <p:nvGrpSpPr>
              <p:cNvPr id="29811" name="Group 50"/>
              <p:cNvGrpSpPr>
                <a:grpSpLocks/>
              </p:cNvGrpSpPr>
              <p:nvPr/>
            </p:nvGrpSpPr>
            <p:grpSpPr bwMode="auto">
              <a:xfrm flipV="1">
                <a:off x="3240" y="3936"/>
                <a:ext cx="1260" cy="468"/>
                <a:chOff x="3240" y="1596"/>
                <a:chExt cx="1260" cy="468"/>
              </a:xfrm>
            </p:grpSpPr>
            <p:sp>
              <p:nvSpPr>
                <p:cNvPr id="29817" name="Line 51"/>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18" name="Line 52"/>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19" name="Line 53"/>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0" name="Line 54"/>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21" name="Line 55"/>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grpSp>
          <p:sp>
            <p:nvSpPr>
              <p:cNvPr id="29812" name="Text Box 56"/>
              <p:cNvSpPr txBox="1">
                <a:spLocks noChangeArrowheads="1"/>
              </p:cNvSpPr>
              <p:nvPr/>
            </p:nvSpPr>
            <p:spPr bwMode="auto">
              <a:xfrm>
                <a:off x="3579" y="1760"/>
                <a:ext cx="720" cy="46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a:solidFill>
                      <a:srgbClr val="660066"/>
                    </a:solidFill>
                    <a:latin typeface="华文新魏"/>
                    <a:ea typeface="华文新魏"/>
                    <a:cs typeface="华文新魏"/>
                  </a:rPr>
                  <a:t>…</a:t>
                </a:r>
              </a:p>
            </p:txBody>
          </p:sp>
          <p:sp>
            <p:nvSpPr>
              <p:cNvPr id="29813" name="Line 57"/>
              <p:cNvSpPr>
                <a:spLocks noChangeShapeType="1"/>
              </p:cNvSpPr>
              <p:nvPr/>
            </p:nvSpPr>
            <p:spPr bwMode="auto">
              <a:xfrm>
                <a:off x="3240" y="2376"/>
                <a:ext cx="12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14" name="Line 58"/>
              <p:cNvSpPr>
                <a:spLocks noChangeShapeType="1"/>
              </p:cNvSpPr>
              <p:nvPr/>
            </p:nvSpPr>
            <p:spPr bwMode="auto">
              <a:xfrm>
                <a:off x="3240" y="2688"/>
                <a:ext cx="12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15" name="Line 59"/>
              <p:cNvSpPr>
                <a:spLocks noChangeShapeType="1"/>
              </p:cNvSpPr>
              <p:nvPr/>
            </p:nvSpPr>
            <p:spPr bwMode="auto">
              <a:xfrm>
                <a:off x="3240" y="3312"/>
                <a:ext cx="12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16" name="Line 60"/>
              <p:cNvSpPr>
                <a:spLocks noChangeShapeType="1"/>
              </p:cNvSpPr>
              <p:nvPr/>
            </p:nvSpPr>
            <p:spPr bwMode="auto">
              <a:xfrm>
                <a:off x="3240" y="3624"/>
                <a:ext cx="126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grpSp>
        <p:sp>
          <p:nvSpPr>
            <p:cNvPr id="29804" name="Text Box 61"/>
            <p:cNvSpPr txBox="1">
              <a:spLocks noChangeArrowheads="1"/>
            </p:cNvSpPr>
            <p:nvPr/>
          </p:nvSpPr>
          <p:spPr bwMode="auto">
            <a:xfrm>
              <a:off x="7037108" y="4535547"/>
              <a:ext cx="1121055" cy="495149"/>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600" b="1" dirty="0" err="1">
                  <a:solidFill>
                    <a:srgbClr val="660066"/>
                  </a:solidFill>
                  <a:latin typeface="华文新魏"/>
                  <a:ea typeface="华文新魏"/>
                  <a:cs typeface="华文新魏"/>
                </a:rPr>
                <a:t>newfile</a:t>
              </a:r>
              <a:r>
                <a:rPr lang="zh-CN" altLang="en-US" sz="1600" b="1" dirty="0">
                  <a:solidFill>
                    <a:srgbClr val="660066"/>
                  </a:solidFill>
                  <a:latin typeface="华文新魏"/>
                  <a:ea typeface="华文新魏"/>
                  <a:cs typeface="华文新魏"/>
                </a:rPr>
                <a:t>活动的</a:t>
              </a:r>
              <a:r>
                <a:rPr lang="en-US" altLang="zh-CN" sz="1600" b="1" dirty="0">
                  <a:solidFill>
                    <a:srgbClr val="660066"/>
                  </a:solidFill>
                  <a:latin typeface="华文新魏"/>
                  <a:ea typeface="华文新魏"/>
                  <a:cs typeface="华文新魏"/>
                </a:rPr>
                <a:t>inode</a:t>
              </a:r>
            </a:p>
          </p:txBody>
        </p:sp>
        <p:sp>
          <p:nvSpPr>
            <p:cNvPr id="29805" name="AutoShape 62"/>
            <p:cNvSpPr>
              <a:spLocks/>
            </p:cNvSpPr>
            <p:nvPr/>
          </p:nvSpPr>
          <p:spPr bwMode="auto">
            <a:xfrm>
              <a:off x="6876957" y="4535547"/>
              <a:ext cx="320302" cy="495149"/>
            </a:xfrm>
            <a:prstGeom prst="rightBrace">
              <a:avLst>
                <a:gd name="adj1" fmla="val 1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b="1">
                <a:solidFill>
                  <a:srgbClr val="660066"/>
                </a:solidFill>
                <a:latin typeface="华文新魏"/>
                <a:ea typeface="华文新魏"/>
                <a:cs typeface="华文新魏"/>
              </a:endParaRPr>
            </a:p>
          </p:txBody>
        </p:sp>
        <p:sp>
          <p:nvSpPr>
            <p:cNvPr id="29806" name="Text Box 63"/>
            <p:cNvSpPr txBox="1">
              <a:spLocks noChangeArrowheads="1"/>
            </p:cNvSpPr>
            <p:nvPr/>
          </p:nvSpPr>
          <p:spPr bwMode="auto">
            <a:xfrm>
              <a:off x="5755902" y="4634577"/>
              <a:ext cx="1281206" cy="297089"/>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FF0000"/>
                  </a:solidFill>
                  <a:latin typeface="华文新魏"/>
                  <a:ea typeface="华文新魏"/>
                  <a:cs typeface="华文新魏"/>
                </a:rPr>
                <a:t>i_count</a:t>
              </a:r>
              <a:r>
                <a:rPr lang="en-US" altLang="zh-CN" sz="1600" b="1" dirty="0">
                  <a:solidFill>
                    <a:srgbClr val="FF0000"/>
                  </a:solidFill>
                  <a:latin typeface="华文新魏"/>
                  <a:ea typeface="华文新魏"/>
                  <a:cs typeface="华文新魏"/>
                </a:rPr>
                <a:t>=2</a:t>
              </a:r>
            </a:p>
          </p:txBody>
        </p:sp>
      </p:grpSp>
      <p:sp>
        <p:nvSpPr>
          <p:cNvPr id="29705" name="Line 65"/>
          <p:cNvSpPr>
            <a:spLocks noChangeShapeType="1"/>
          </p:cNvSpPr>
          <p:nvPr/>
        </p:nvSpPr>
        <p:spPr bwMode="auto">
          <a:xfrm>
            <a:off x="4152454" y="2115963"/>
            <a:ext cx="0" cy="1287463"/>
          </a:xfrm>
          <a:prstGeom prst="line">
            <a:avLst/>
          </a:prstGeom>
          <a:noFill/>
          <a:ln w="28575" cmpd="sng">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06" name="Line 68"/>
          <p:cNvSpPr>
            <a:spLocks noChangeShapeType="1"/>
          </p:cNvSpPr>
          <p:nvPr/>
        </p:nvSpPr>
        <p:spPr bwMode="auto">
          <a:xfrm>
            <a:off x="3190429" y="3204988"/>
            <a:ext cx="0" cy="1090613"/>
          </a:xfrm>
          <a:prstGeom prst="line">
            <a:avLst/>
          </a:prstGeom>
          <a:noFill/>
          <a:ln w="28575" cmpd="sng">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08" name="Text Box 6"/>
          <p:cNvSpPr txBox="1">
            <a:spLocks noChangeArrowheads="1"/>
          </p:cNvSpPr>
          <p:nvPr/>
        </p:nvSpPr>
        <p:spPr bwMode="auto">
          <a:xfrm>
            <a:off x="1835349" y="1989411"/>
            <a:ext cx="792435" cy="21545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660066"/>
                </a:solidFill>
                <a:latin typeface="华文新魏"/>
                <a:ea typeface="华文新魏"/>
                <a:cs typeface="华文新魏"/>
              </a:rPr>
              <a:t>fda</a:t>
            </a:r>
            <a:endParaRPr lang="en-US" altLang="zh-CN" sz="1600" b="1" dirty="0">
              <a:solidFill>
                <a:srgbClr val="660066"/>
              </a:solidFill>
              <a:latin typeface="华文新魏"/>
              <a:ea typeface="华文新魏"/>
              <a:cs typeface="华文新魏"/>
            </a:endParaRPr>
          </a:p>
        </p:txBody>
      </p:sp>
      <p:sp>
        <p:nvSpPr>
          <p:cNvPr id="29709" name="Text Box 8"/>
          <p:cNvSpPr txBox="1">
            <a:spLocks noChangeArrowheads="1"/>
          </p:cNvSpPr>
          <p:nvPr/>
        </p:nvSpPr>
        <p:spPr bwMode="auto">
          <a:xfrm>
            <a:off x="2411760" y="1980009"/>
            <a:ext cx="639763"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0000FF"/>
                </a:solidFill>
                <a:latin typeface="华文新魏"/>
                <a:ea typeface="华文新魏"/>
                <a:cs typeface="华文新魏"/>
              </a:rPr>
              <a:t>fpa</a:t>
            </a:r>
            <a:endParaRPr lang="en-US" altLang="zh-CN" sz="1600" b="1" dirty="0">
              <a:solidFill>
                <a:srgbClr val="0000FF"/>
              </a:solidFill>
              <a:latin typeface="华文新魏"/>
              <a:ea typeface="华文新魏"/>
              <a:cs typeface="华文新魏"/>
            </a:endParaRPr>
          </a:p>
        </p:txBody>
      </p:sp>
      <p:sp>
        <p:nvSpPr>
          <p:cNvPr id="29710" name="Text Box 11"/>
          <p:cNvSpPr txBox="1">
            <a:spLocks noChangeArrowheads="1"/>
          </p:cNvSpPr>
          <p:nvPr/>
        </p:nvSpPr>
        <p:spPr bwMode="auto">
          <a:xfrm>
            <a:off x="5508104" y="1988840"/>
            <a:ext cx="479425" cy="296863"/>
          </a:xfrm>
          <a:prstGeom prst="rect">
            <a:avLst/>
          </a:prstGeom>
          <a:solidFill>
            <a:schemeClr val="bg1"/>
          </a:solid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660066"/>
                </a:solidFill>
                <a:latin typeface="华文新魏"/>
                <a:ea typeface="华文新魏"/>
                <a:cs typeface="华文新魏"/>
              </a:rPr>
              <a:t>fdb</a:t>
            </a:r>
            <a:endParaRPr lang="en-US" altLang="zh-CN" sz="1600" b="1" dirty="0">
              <a:solidFill>
                <a:srgbClr val="660066"/>
              </a:solidFill>
              <a:latin typeface="华文新魏"/>
              <a:ea typeface="华文新魏"/>
              <a:cs typeface="华文新魏"/>
            </a:endParaRPr>
          </a:p>
        </p:txBody>
      </p:sp>
      <p:sp>
        <p:nvSpPr>
          <p:cNvPr id="29711" name="Text Box 12"/>
          <p:cNvSpPr txBox="1">
            <a:spLocks noChangeArrowheads="1"/>
          </p:cNvSpPr>
          <p:nvPr/>
        </p:nvSpPr>
        <p:spPr bwMode="auto">
          <a:xfrm>
            <a:off x="4792216" y="2512838"/>
            <a:ext cx="641350"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12" name="Line 13"/>
          <p:cNvSpPr>
            <a:spLocks noChangeShapeType="1"/>
          </p:cNvSpPr>
          <p:nvPr/>
        </p:nvSpPr>
        <p:spPr bwMode="auto">
          <a:xfrm>
            <a:off x="4471541"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13" name="Line 14"/>
          <p:cNvSpPr>
            <a:spLocks noChangeShapeType="1"/>
          </p:cNvSpPr>
          <p:nvPr/>
        </p:nvSpPr>
        <p:spPr bwMode="auto">
          <a:xfrm>
            <a:off x="5593904"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14" name="Text Box 15"/>
          <p:cNvSpPr txBox="1">
            <a:spLocks noChangeArrowheads="1"/>
          </p:cNvSpPr>
          <p:nvPr/>
        </p:nvSpPr>
        <p:spPr bwMode="auto">
          <a:xfrm>
            <a:off x="4716016" y="1340768"/>
            <a:ext cx="641350"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15" name="Line 16"/>
          <p:cNvSpPr>
            <a:spLocks noChangeShapeType="1"/>
          </p:cNvSpPr>
          <p:nvPr/>
        </p:nvSpPr>
        <p:spPr bwMode="auto">
          <a:xfrm>
            <a:off x="4471541" y="1719088"/>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16" name="Line 17"/>
          <p:cNvSpPr>
            <a:spLocks noChangeShapeType="1"/>
          </p:cNvSpPr>
          <p:nvPr/>
        </p:nvSpPr>
        <p:spPr bwMode="auto">
          <a:xfrm>
            <a:off x="4471541" y="1917526"/>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17" name="Line 18"/>
          <p:cNvSpPr>
            <a:spLocks noChangeShapeType="1"/>
          </p:cNvSpPr>
          <p:nvPr/>
        </p:nvSpPr>
        <p:spPr bwMode="auto">
          <a:xfrm>
            <a:off x="4471541" y="2314401"/>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18" name="Line 19"/>
          <p:cNvSpPr>
            <a:spLocks noChangeShapeType="1"/>
          </p:cNvSpPr>
          <p:nvPr/>
        </p:nvSpPr>
        <p:spPr bwMode="auto">
          <a:xfrm>
            <a:off x="4471541" y="2512838"/>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0" name="Text Box 21"/>
          <p:cNvSpPr txBox="1">
            <a:spLocks noChangeArrowheads="1"/>
          </p:cNvSpPr>
          <p:nvPr/>
        </p:nvSpPr>
        <p:spPr bwMode="auto">
          <a:xfrm>
            <a:off x="6155879" y="1917526"/>
            <a:ext cx="1296441" cy="495300"/>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B</a:t>
            </a:r>
            <a:r>
              <a:rPr lang="zh-CN" altLang="en-US" sz="1600" b="1" dirty="0">
                <a:solidFill>
                  <a:srgbClr val="660066"/>
                </a:solidFill>
                <a:latin typeface="华文新魏"/>
                <a:ea typeface="华文新魏"/>
                <a:cs typeface="华文新魏"/>
              </a:rPr>
              <a:t>的打开文件表</a:t>
            </a:r>
          </a:p>
        </p:txBody>
      </p:sp>
      <p:sp>
        <p:nvSpPr>
          <p:cNvPr id="29723" name="Line 24"/>
          <p:cNvSpPr>
            <a:spLocks noChangeShapeType="1"/>
          </p:cNvSpPr>
          <p:nvPr/>
        </p:nvSpPr>
        <p:spPr bwMode="auto">
          <a:xfrm>
            <a:off x="4471541"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4" name="Line 25"/>
          <p:cNvSpPr>
            <a:spLocks noChangeShapeType="1"/>
          </p:cNvSpPr>
          <p:nvPr/>
        </p:nvSpPr>
        <p:spPr bwMode="auto">
          <a:xfrm>
            <a:off x="5593904"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6" name="Line 27"/>
          <p:cNvSpPr>
            <a:spLocks noChangeShapeType="1"/>
          </p:cNvSpPr>
          <p:nvPr/>
        </p:nvSpPr>
        <p:spPr bwMode="auto">
          <a:xfrm>
            <a:off x="4471541" y="1719088"/>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7" name="Line 28"/>
          <p:cNvSpPr>
            <a:spLocks noChangeShapeType="1"/>
          </p:cNvSpPr>
          <p:nvPr/>
        </p:nvSpPr>
        <p:spPr bwMode="auto">
          <a:xfrm>
            <a:off x="4471541" y="1917526"/>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8" name="Line 29"/>
          <p:cNvSpPr>
            <a:spLocks noChangeShapeType="1"/>
          </p:cNvSpPr>
          <p:nvPr/>
        </p:nvSpPr>
        <p:spPr bwMode="auto">
          <a:xfrm>
            <a:off x="4471541" y="2314401"/>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29" name="Line 30"/>
          <p:cNvSpPr>
            <a:spLocks noChangeShapeType="1"/>
          </p:cNvSpPr>
          <p:nvPr/>
        </p:nvSpPr>
        <p:spPr bwMode="auto">
          <a:xfrm>
            <a:off x="4471541" y="2512838"/>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0" name="Text Box 31"/>
          <p:cNvSpPr txBox="1">
            <a:spLocks noChangeArrowheads="1"/>
          </p:cNvSpPr>
          <p:nvPr/>
        </p:nvSpPr>
        <p:spPr bwMode="auto">
          <a:xfrm>
            <a:off x="4312791" y="1125363"/>
            <a:ext cx="1760538"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     </a:t>
            </a:r>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B</a:t>
            </a:r>
          </a:p>
        </p:txBody>
      </p:sp>
      <p:sp>
        <p:nvSpPr>
          <p:cNvPr id="29731" name="AutoShape 32"/>
          <p:cNvSpPr>
            <a:spLocks/>
          </p:cNvSpPr>
          <p:nvPr/>
        </p:nvSpPr>
        <p:spPr bwMode="auto">
          <a:xfrm>
            <a:off x="5796136" y="1422226"/>
            <a:ext cx="319087" cy="1387475"/>
          </a:xfrm>
          <a:prstGeom prst="rightBrace">
            <a:avLst>
              <a:gd name="adj1" fmla="val 3623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2" name="Text Box 34"/>
          <p:cNvSpPr txBox="1">
            <a:spLocks noChangeArrowheads="1"/>
          </p:cNvSpPr>
          <p:nvPr/>
        </p:nvSpPr>
        <p:spPr bwMode="auto">
          <a:xfrm>
            <a:off x="6394004" y="2637680"/>
            <a:ext cx="1656184" cy="370458"/>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zh-CN" altLang="en-US" sz="2000" b="1" dirty="0">
                <a:solidFill>
                  <a:srgbClr val="FF0000"/>
                </a:solidFill>
                <a:latin typeface="华文新魏"/>
                <a:ea typeface="华文新魏"/>
                <a:cs typeface="华文新魏"/>
              </a:rPr>
              <a:t>非驻留内存</a:t>
            </a:r>
          </a:p>
        </p:txBody>
      </p:sp>
      <p:sp>
        <p:nvSpPr>
          <p:cNvPr id="29733" name="Line 64"/>
          <p:cNvSpPr>
            <a:spLocks noChangeShapeType="1"/>
          </p:cNvSpPr>
          <p:nvPr/>
        </p:nvSpPr>
        <p:spPr bwMode="auto">
          <a:xfrm>
            <a:off x="4152454" y="2115963"/>
            <a:ext cx="479425" cy="0"/>
          </a:xfrm>
          <a:prstGeom prst="line">
            <a:avLst/>
          </a:prstGeom>
          <a:noFill/>
          <a:ln w="28575" cmpd="sng">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4" name="Line 66"/>
          <p:cNvSpPr>
            <a:spLocks noChangeShapeType="1"/>
          </p:cNvSpPr>
          <p:nvPr/>
        </p:nvSpPr>
        <p:spPr bwMode="auto">
          <a:xfrm>
            <a:off x="3671441" y="2115963"/>
            <a:ext cx="0" cy="1089025"/>
          </a:xfrm>
          <a:prstGeom prst="line">
            <a:avLst/>
          </a:prstGeom>
          <a:noFill/>
          <a:ln w="28575" cmpd="sng">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5" name="Line 67"/>
          <p:cNvSpPr>
            <a:spLocks noChangeShapeType="1"/>
          </p:cNvSpPr>
          <p:nvPr/>
        </p:nvSpPr>
        <p:spPr bwMode="auto">
          <a:xfrm>
            <a:off x="3190429" y="3204988"/>
            <a:ext cx="481012" cy="0"/>
          </a:xfrm>
          <a:prstGeom prst="line">
            <a:avLst/>
          </a:prstGeom>
          <a:noFill/>
          <a:ln w="28575" cmpd="sng">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6" name="Line 70"/>
          <p:cNvSpPr>
            <a:spLocks noChangeShapeType="1"/>
          </p:cNvSpPr>
          <p:nvPr/>
        </p:nvSpPr>
        <p:spPr bwMode="auto">
          <a:xfrm>
            <a:off x="4471541" y="2809701"/>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7" name="Line 71"/>
          <p:cNvSpPr>
            <a:spLocks noChangeShapeType="1"/>
          </p:cNvSpPr>
          <p:nvPr/>
        </p:nvSpPr>
        <p:spPr bwMode="auto">
          <a:xfrm>
            <a:off x="4471541" y="1422226"/>
            <a:ext cx="112236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38" name="Text Box 72"/>
          <p:cNvSpPr txBox="1">
            <a:spLocks noChangeArrowheads="1"/>
          </p:cNvSpPr>
          <p:nvPr/>
        </p:nvSpPr>
        <p:spPr bwMode="auto">
          <a:xfrm>
            <a:off x="395536" y="1772816"/>
            <a:ext cx="1335782" cy="503237"/>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A</a:t>
            </a:r>
            <a:r>
              <a:rPr lang="zh-CN" altLang="en-US" sz="1600" b="1" dirty="0">
                <a:solidFill>
                  <a:srgbClr val="660066"/>
                </a:solidFill>
                <a:latin typeface="华文新魏"/>
                <a:ea typeface="华文新魏"/>
                <a:cs typeface="华文新魏"/>
              </a:rPr>
              <a:t>的打开文件表</a:t>
            </a:r>
          </a:p>
        </p:txBody>
      </p:sp>
      <p:sp>
        <p:nvSpPr>
          <p:cNvPr id="29739" name="Text Box 73"/>
          <p:cNvSpPr txBox="1">
            <a:spLocks noChangeArrowheads="1"/>
          </p:cNvSpPr>
          <p:nvPr/>
        </p:nvSpPr>
        <p:spPr bwMode="auto">
          <a:xfrm>
            <a:off x="2550666" y="2492896"/>
            <a:ext cx="639763" cy="241300"/>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a:solidFill>
                  <a:srgbClr val="660066"/>
                </a:solidFill>
                <a:latin typeface="华文新魏"/>
                <a:ea typeface="华文新魏"/>
                <a:cs typeface="华文新魏"/>
              </a:rPr>
              <a:t>…</a:t>
            </a:r>
          </a:p>
        </p:txBody>
      </p:sp>
      <p:sp>
        <p:nvSpPr>
          <p:cNvPr id="29740" name="Line 74"/>
          <p:cNvSpPr>
            <a:spLocks noChangeShapeType="1"/>
          </p:cNvSpPr>
          <p:nvPr/>
        </p:nvSpPr>
        <p:spPr bwMode="auto">
          <a:xfrm>
            <a:off x="2229991"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1" name="Line 75"/>
          <p:cNvSpPr>
            <a:spLocks noChangeShapeType="1"/>
          </p:cNvSpPr>
          <p:nvPr/>
        </p:nvSpPr>
        <p:spPr bwMode="auto">
          <a:xfrm>
            <a:off x="3350766" y="1422226"/>
            <a:ext cx="0" cy="138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2" name="Text Box 76"/>
          <p:cNvSpPr txBox="1">
            <a:spLocks noChangeArrowheads="1"/>
          </p:cNvSpPr>
          <p:nvPr/>
        </p:nvSpPr>
        <p:spPr bwMode="auto">
          <a:xfrm>
            <a:off x="2492077" y="1340768"/>
            <a:ext cx="639763"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43" name="Line 77"/>
          <p:cNvSpPr>
            <a:spLocks noChangeShapeType="1"/>
          </p:cNvSpPr>
          <p:nvPr/>
        </p:nvSpPr>
        <p:spPr bwMode="auto">
          <a:xfrm>
            <a:off x="2229991" y="1719088"/>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4" name="Line 78"/>
          <p:cNvSpPr>
            <a:spLocks noChangeShapeType="1"/>
          </p:cNvSpPr>
          <p:nvPr/>
        </p:nvSpPr>
        <p:spPr bwMode="auto">
          <a:xfrm>
            <a:off x="2229991" y="2017538"/>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5" name="Line 79"/>
          <p:cNvSpPr>
            <a:spLocks noChangeShapeType="1"/>
          </p:cNvSpPr>
          <p:nvPr/>
        </p:nvSpPr>
        <p:spPr bwMode="auto">
          <a:xfrm>
            <a:off x="2229991" y="2314401"/>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6" name="Line 80"/>
          <p:cNvSpPr>
            <a:spLocks noChangeShapeType="1"/>
          </p:cNvSpPr>
          <p:nvPr/>
        </p:nvSpPr>
        <p:spPr bwMode="auto">
          <a:xfrm>
            <a:off x="2229991" y="2611263"/>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7" name="Text Box 81"/>
          <p:cNvSpPr txBox="1">
            <a:spLocks noChangeArrowheads="1"/>
          </p:cNvSpPr>
          <p:nvPr/>
        </p:nvSpPr>
        <p:spPr bwMode="auto">
          <a:xfrm>
            <a:off x="2161803" y="1125363"/>
            <a:ext cx="1762125"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    </a:t>
            </a:r>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A</a:t>
            </a:r>
          </a:p>
        </p:txBody>
      </p:sp>
      <p:sp>
        <p:nvSpPr>
          <p:cNvPr id="29748" name="AutoShape 82"/>
          <p:cNvSpPr>
            <a:spLocks/>
          </p:cNvSpPr>
          <p:nvPr/>
        </p:nvSpPr>
        <p:spPr bwMode="auto">
          <a:xfrm>
            <a:off x="1731045" y="1422226"/>
            <a:ext cx="320675" cy="1387475"/>
          </a:xfrm>
          <a:prstGeom prst="leftBrace">
            <a:avLst>
              <a:gd name="adj1" fmla="val 36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49" name="Line 83"/>
          <p:cNvSpPr>
            <a:spLocks noChangeShapeType="1"/>
          </p:cNvSpPr>
          <p:nvPr/>
        </p:nvSpPr>
        <p:spPr bwMode="auto">
          <a:xfrm>
            <a:off x="3030091" y="2115963"/>
            <a:ext cx="641350" cy="0"/>
          </a:xfrm>
          <a:prstGeom prst="line">
            <a:avLst/>
          </a:prstGeom>
          <a:noFill/>
          <a:ln w="28575" cmpd="sng">
            <a:solidFill>
              <a:srgbClr val="0000FF"/>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50" name="Line 84"/>
          <p:cNvSpPr>
            <a:spLocks noChangeShapeType="1"/>
          </p:cNvSpPr>
          <p:nvPr/>
        </p:nvSpPr>
        <p:spPr bwMode="auto">
          <a:xfrm>
            <a:off x="2229991" y="2809701"/>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51" name="Line 85"/>
          <p:cNvSpPr>
            <a:spLocks noChangeShapeType="1"/>
          </p:cNvSpPr>
          <p:nvPr/>
        </p:nvSpPr>
        <p:spPr bwMode="auto">
          <a:xfrm>
            <a:off x="2229991" y="1484784"/>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52" name="Text Box 86"/>
          <p:cNvSpPr txBox="1">
            <a:spLocks noChangeArrowheads="1"/>
          </p:cNvSpPr>
          <p:nvPr/>
        </p:nvSpPr>
        <p:spPr bwMode="auto">
          <a:xfrm>
            <a:off x="4722738" y="1980009"/>
            <a:ext cx="641350" cy="296863"/>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err="1">
                <a:solidFill>
                  <a:srgbClr val="008000"/>
                </a:solidFill>
                <a:latin typeface="华文新魏"/>
                <a:ea typeface="华文新魏"/>
                <a:cs typeface="华文新魏"/>
              </a:rPr>
              <a:t>fpb</a:t>
            </a:r>
            <a:endParaRPr lang="en-US" altLang="zh-CN" sz="1600" b="1" dirty="0">
              <a:solidFill>
                <a:srgbClr val="008000"/>
              </a:solidFill>
              <a:latin typeface="华文新魏"/>
              <a:ea typeface="华文新魏"/>
              <a:cs typeface="华文新魏"/>
            </a:endParaRPr>
          </a:p>
        </p:txBody>
      </p:sp>
      <p:grpSp>
        <p:nvGrpSpPr>
          <p:cNvPr id="3" name="组 2"/>
          <p:cNvGrpSpPr/>
          <p:nvPr/>
        </p:nvGrpSpPr>
        <p:grpSpPr>
          <a:xfrm>
            <a:off x="3671441" y="3403426"/>
            <a:ext cx="2082801" cy="3368676"/>
            <a:chOff x="3527425" y="3547442"/>
            <a:chExt cx="2082801" cy="3368676"/>
          </a:xfrm>
          <a:noFill/>
        </p:grpSpPr>
        <p:sp>
          <p:nvSpPr>
            <p:cNvPr id="29774" name="Text Box 88"/>
            <p:cNvSpPr txBox="1">
              <a:spLocks noChangeArrowheads="1"/>
            </p:cNvSpPr>
            <p:nvPr/>
          </p:nvSpPr>
          <p:spPr bwMode="auto">
            <a:xfrm>
              <a:off x="3892103" y="6311602"/>
              <a:ext cx="823913" cy="2857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75" name="Text Box 89"/>
            <p:cNvSpPr txBox="1">
              <a:spLocks noChangeArrowheads="1"/>
            </p:cNvSpPr>
            <p:nvPr/>
          </p:nvSpPr>
          <p:spPr bwMode="auto">
            <a:xfrm>
              <a:off x="3563889" y="5471566"/>
              <a:ext cx="1440160" cy="981770"/>
            </a:xfrm>
            <a:prstGeom prst="rect">
              <a:avLst/>
            </a:prstGeom>
            <a:solidFill>
              <a:srgbClr val="FFFEC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600" b="1" dirty="0" err="1">
                  <a:solidFill>
                    <a:srgbClr val="0000FF"/>
                  </a:solidFill>
                  <a:latin typeface="华文新魏"/>
                  <a:ea typeface="华文新魏"/>
                  <a:cs typeface="华文新魏"/>
                </a:rPr>
                <a:t>f_offset</a:t>
              </a:r>
              <a:endParaRPr lang="en-US" altLang="zh-CN" sz="1600" b="1" dirty="0">
                <a:solidFill>
                  <a:srgbClr val="0000FF"/>
                </a:solidFill>
                <a:latin typeface="华文新魏"/>
                <a:ea typeface="华文新魏"/>
                <a:cs typeface="华文新魏"/>
              </a:endParaRPr>
            </a:p>
            <a:p>
              <a:pPr eaLnBrk="1" hangingPunct="1"/>
              <a:r>
                <a:rPr lang="en-US" altLang="zh-CN" sz="1600" b="1" dirty="0" err="1">
                  <a:solidFill>
                    <a:srgbClr val="0000FF"/>
                  </a:solidFill>
                  <a:latin typeface="华文新魏"/>
                  <a:ea typeface="华文新魏"/>
                  <a:cs typeface="华文新魏"/>
                </a:rPr>
                <a:t>f_count</a:t>
              </a:r>
              <a:r>
                <a:rPr lang="en-US" altLang="zh-CN" sz="1600" b="1" dirty="0">
                  <a:solidFill>
                    <a:srgbClr val="0000FF"/>
                  </a:solidFill>
                  <a:latin typeface="华文新魏"/>
                  <a:ea typeface="华文新魏"/>
                  <a:cs typeface="华文新魏"/>
                </a:rPr>
                <a:t>=2</a:t>
              </a:r>
            </a:p>
            <a:p>
              <a:pPr eaLnBrk="1" hangingPunct="1"/>
              <a:r>
                <a:rPr lang="en-US" altLang="zh-CN" sz="1600" b="1" dirty="0" err="1">
                  <a:solidFill>
                    <a:srgbClr val="0000FF"/>
                  </a:solidFill>
                  <a:latin typeface="华文新魏"/>
                  <a:ea typeface="华文新魏"/>
                  <a:cs typeface="华文新魏"/>
                </a:rPr>
                <a:t>f_flags</a:t>
              </a:r>
              <a:r>
                <a:rPr lang="en-US" altLang="zh-CN" sz="1600" b="1" dirty="0">
                  <a:solidFill>
                    <a:srgbClr val="0000FF"/>
                  </a:solidFill>
                  <a:latin typeface="华文新魏"/>
                  <a:ea typeface="华文新魏"/>
                  <a:cs typeface="华文新魏"/>
                </a:rPr>
                <a:t>(r)</a:t>
              </a:r>
            </a:p>
            <a:p>
              <a:pPr eaLnBrk="1" hangingPunct="1"/>
              <a:r>
                <a:rPr lang="en-US" altLang="zh-CN" sz="1600" b="1" dirty="0" err="1">
                  <a:solidFill>
                    <a:srgbClr val="0000FF"/>
                  </a:solidFill>
                  <a:latin typeface="华文新魏"/>
                  <a:ea typeface="华文新魏"/>
                  <a:cs typeface="华文新魏"/>
                </a:rPr>
                <a:t>f_inode</a:t>
              </a:r>
              <a:endParaRPr lang="en-US" altLang="zh-CN" sz="1600" b="1" dirty="0">
                <a:solidFill>
                  <a:srgbClr val="0000FF"/>
                </a:solidFill>
                <a:latin typeface="华文新魏"/>
                <a:ea typeface="华文新魏"/>
                <a:cs typeface="华文新魏"/>
              </a:endParaRPr>
            </a:p>
          </p:txBody>
        </p:sp>
        <p:sp>
          <p:nvSpPr>
            <p:cNvPr id="29776" name="Text Box 90"/>
            <p:cNvSpPr txBox="1">
              <a:spLocks noChangeArrowheads="1"/>
            </p:cNvSpPr>
            <p:nvPr/>
          </p:nvSpPr>
          <p:spPr bwMode="auto">
            <a:xfrm>
              <a:off x="3563888" y="4365104"/>
              <a:ext cx="1368151" cy="1008112"/>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en-US" altLang="zh-CN" sz="1600" b="1" dirty="0" err="1">
                  <a:solidFill>
                    <a:srgbClr val="008000"/>
                  </a:solidFill>
                  <a:latin typeface="华文新魏"/>
                  <a:ea typeface="华文新魏"/>
                  <a:cs typeface="华文新魏"/>
                </a:rPr>
                <a:t>f_offset</a:t>
              </a:r>
              <a:endParaRPr lang="en-US" altLang="zh-CN" sz="1600" b="1" dirty="0">
                <a:solidFill>
                  <a:srgbClr val="008000"/>
                </a:solidFill>
                <a:latin typeface="华文新魏"/>
                <a:ea typeface="华文新魏"/>
                <a:cs typeface="华文新魏"/>
              </a:endParaRPr>
            </a:p>
            <a:p>
              <a:pPr eaLnBrk="1" hangingPunct="1"/>
              <a:r>
                <a:rPr lang="en-US" altLang="zh-CN" sz="1600" b="1" dirty="0" err="1">
                  <a:solidFill>
                    <a:srgbClr val="008000"/>
                  </a:solidFill>
                  <a:latin typeface="华文新魏"/>
                  <a:ea typeface="华文新魏"/>
                  <a:cs typeface="华文新魏"/>
                </a:rPr>
                <a:t>f_count</a:t>
              </a:r>
              <a:r>
                <a:rPr lang="en-US" altLang="zh-CN" sz="1600" b="1" dirty="0">
                  <a:solidFill>
                    <a:srgbClr val="008000"/>
                  </a:solidFill>
                  <a:latin typeface="华文新魏"/>
                  <a:ea typeface="华文新魏"/>
                  <a:cs typeface="华文新魏"/>
                </a:rPr>
                <a:t>=1</a:t>
              </a:r>
            </a:p>
            <a:p>
              <a:pPr eaLnBrk="1" hangingPunct="1"/>
              <a:r>
                <a:rPr lang="en-US" altLang="zh-CN" sz="1600" b="1" dirty="0" err="1">
                  <a:solidFill>
                    <a:srgbClr val="008000"/>
                  </a:solidFill>
                  <a:latin typeface="华文新魏"/>
                  <a:ea typeface="华文新魏"/>
                  <a:cs typeface="华文新魏"/>
                </a:rPr>
                <a:t>f_flags</a:t>
              </a:r>
              <a:r>
                <a:rPr lang="en-US" altLang="zh-CN" sz="1600" b="1" dirty="0">
                  <a:solidFill>
                    <a:srgbClr val="008000"/>
                  </a:solidFill>
                  <a:latin typeface="华文新魏"/>
                  <a:ea typeface="华文新魏"/>
                  <a:cs typeface="华文新魏"/>
                </a:rPr>
                <a:t>(r/w)</a:t>
              </a:r>
            </a:p>
            <a:p>
              <a:pPr eaLnBrk="1" hangingPunct="1"/>
              <a:r>
                <a:rPr lang="en-US" altLang="zh-CN" sz="1600" b="1" dirty="0" err="1">
                  <a:solidFill>
                    <a:srgbClr val="008000"/>
                  </a:solidFill>
                  <a:latin typeface="华文新魏"/>
                  <a:ea typeface="华文新魏"/>
                  <a:cs typeface="华文新魏"/>
                </a:rPr>
                <a:t>f_inode</a:t>
              </a:r>
              <a:endParaRPr lang="en-US" altLang="zh-CN" sz="1600" b="1" dirty="0">
                <a:solidFill>
                  <a:srgbClr val="008000"/>
                </a:solidFill>
                <a:latin typeface="华文新魏"/>
                <a:ea typeface="华文新魏"/>
                <a:cs typeface="华文新魏"/>
              </a:endParaRPr>
            </a:p>
          </p:txBody>
        </p:sp>
        <p:sp>
          <p:nvSpPr>
            <p:cNvPr id="29777" name="Text Box 91"/>
            <p:cNvSpPr txBox="1">
              <a:spLocks noChangeArrowheads="1"/>
            </p:cNvSpPr>
            <p:nvPr/>
          </p:nvSpPr>
          <p:spPr bwMode="auto">
            <a:xfrm>
              <a:off x="3527425" y="3547442"/>
              <a:ext cx="1762125" cy="2968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zh-CN" altLang="en-US" sz="1600" b="1" dirty="0">
                  <a:solidFill>
                    <a:srgbClr val="660066"/>
                  </a:solidFill>
                  <a:latin typeface="华文新魏"/>
                  <a:ea typeface="华文新魏"/>
                  <a:cs typeface="华文新魏"/>
                </a:rPr>
                <a:t>系统打开文件表</a:t>
              </a:r>
            </a:p>
          </p:txBody>
        </p:sp>
        <p:sp>
          <p:nvSpPr>
            <p:cNvPr id="29778" name="Line 93"/>
            <p:cNvSpPr>
              <a:spLocks noChangeShapeType="1"/>
            </p:cNvSpPr>
            <p:nvPr/>
          </p:nvSpPr>
          <p:spPr bwMode="auto">
            <a:xfrm>
              <a:off x="3527425" y="4098305"/>
              <a:ext cx="0" cy="2465388"/>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79" name="Line 94"/>
            <p:cNvSpPr>
              <a:spLocks noChangeShapeType="1"/>
            </p:cNvSpPr>
            <p:nvPr/>
          </p:nvSpPr>
          <p:spPr bwMode="auto">
            <a:xfrm>
              <a:off x="4968875" y="4098305"/>
              <a:ext cx="0" cy="2465388"/>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grpSp>
          <p:nvGrpSpPr>
            <p:cNvPr id="29780" name="Group 95"/>
            <p:cNvGrpSpPr>
              <a:grpSpLocks/>
            </p:cNvGrpSpPr>
            <p:nvPr/>
          </p:nvGrpSpPr>
          <p:grpSpPr bwMode="auto">
            <a:xfrm>
              <a:off x="3527425" y="3745880"/>
              <a:ext cx="1441450" cy="528638"/>
              <a:chOff x="3240" y="1596"/>
              <a:chExt cx="1260" cy="468"/>
            </a:xfrm>
            <a:grpFill/>
          </p:grpSpPr>
          <p:sp>
            <p:nvSpPr>
              <p:cNvPr id="29796" name="Line 96"/>
              <p:cNvSpPr>
                <a:spLocks noChangeShapeType="1"/>
              </p:cNvSpPr>
              <p:nvPr/>
            </p:nvSpPr>
            <p:spPr bwMode="auto">
              <a:xfrm>
                <a:off x="3240" y="1908"/>
                <a:ext cx="36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7" name="Line 97"/>
              <p:cNvSpPr>
                <a:spLocks noChangeShapeType="1"/>
              </p:cNvSpPr>
              <p:nvPr/>
            </p:nvSpPr>
            <p:spPr bwMode="auto">
              <a:xfrm flipV="1">
                <a:off x="3600" y="1596"/>
                <a:ext cx="180" cy="312"/>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8" name="Line 98"/>
              <p:cNvSpPr>
                <a:spLocks noChangeShapeType="1"/>
              </p:cNvSpPr>
              <p:nvPr/>
            </p:nvSpPr>
            <p:spPr bwMode="auto">
              <a:xfrm>
                <a:off x="3780" y="1596"/>
                <a:ext cx="180" cy="468"/>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9" name="Line 99"/>
              <p:cNvSpPr>
                <a:spLocks noChangeShapeType="1"/>
              </p:cNvSpPr>
              <p:nvPr/>
            </p:nvSpPr>
            <p:spPr bwMode="auto">
              <a:xfrm>
                <a:off x="4140" y="1908"/>
                <a:ext cx="36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800" name="Line 100"/>
              <p:cNvSpPr>
                <a:spLocks noChangeShapeType="1"/>
              </p:cNvSpPr>
              <p:nvPr/>
            </p:nvSpPr>
            <p:spPr bwMode="auto">
              <a:xfrm flipH="1">
                <a:off x="3960" y="1908"/>
                <a:ext cx="180" cy="156"/>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grpSp>
        <p:grpSp>
          <p:nvGrpSpPr>
            <p:cNvPr id="29781" name="Group 101"/>
            <p:cNvGrpSpPr>
              <a:grpSpLocks/>
            </p:cNvGrpSpPr>
            <p:nvPr/>
          </p:nvGrpSpPr>
          <p:grpSpPr bwMode="auto">
            <a:xfrm flipV="1">
              <a:off x="3527425" y="6387480"/>
              <a:ext cx="1441450" cy="528638"/>
              <a:chOff x="3240" y="1596"/>
              <a:chExt cx="1260" cy="468"/>
            </a:xfrm>
            <a:grpFill/>
          </p:grpSpPr>
          <p:sp>
            <p:nvSpPr>
              <p:cNvPr id="29791" name="Line 102"/>
              <p:cNvSpPr>
                <a:spLocks noChangeShapeType="1"/>
              </p:cNvSpPr>
              <p:nvPr/>
            </p:nvSpPr>
            <p:spPr bwMode="auto">
              <a:xfrm>
                <a:off x="3240" y="1908"/>
                <a:ext cx="36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2" name="Line 103"/>
              <p:cNvSpPr>
                <a:spLocks noChangeShapeType="1"/>
              </p:cNvSpPr>
              <p:nvPr/>
            </p:nvSpPr>
            <p:spPr bwMode="auto">
              <a:xfrm flipV="1">
                <a:off x="3600" y="1596"/>
                <a:ext cx="180" cy="312"/>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3" name="Line 104"/>
              <p:cNvSpPr>
                <a:spLocks noChangeShapeType="1"/>
              </p:cNvSpPr>
              <p:nvPr/>
            </p:nvSpPr>
            <p:spPr bwMode="auto">
              <a:xfrm>
                <a:off x="3780" y="1596"/>
                <a:ext cx="180" cy="468"/>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4" name="Line 105"/>
              <p:cNvSpPr>
                <a:spLocks noChangeShapeType="1"/>
              </p:cNvSpPr>
              <p:nvPr/>
            </p:nvSpPr>
            <p:spPr bwMode="auto">
              <a:xfrm>
                <a:off x="4140" y="1908"/>
                <a:ext cx="36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5" name="Line 106"/>
              <p:cNvSpPr>
                <a:spLocks noChangeShapeType="1"/>
              </p:cNvSpPr>
              <p:nvPr/>
            </p:nvSpPr>
            <p:spPr bwMode="auto">
              <a:xfrm flipH="1">
                <a:off x="3960" y="1908"/>
                <a:ext cx="180" cy="156"/>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grpSp>
        <p:sp>
          <p:nvSpPr>
            <p:cNvPr id="29782" name="Text Box 107"/>
            <p:cNvSpPr txBox="1">
              <a:spLocks noChangeArrowheads="1"/>
            </p:cNvSpPr>
            <p:nvPr/>
          </p:nvSpPr>
          <p:spPr bwMode="auto">
            <a:xfrm>
              <a:off x="3940175" y="4077072"/>
              <a:ext cx="708025" cy="2174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83" name="Line 108"/>
            <p:cNvSpPr>
              <a:spLocks noChangeShapeType="1"/>
            </p:cNvSpPr>
            <p:nvPr/>
          </p:nvSpPr>
          <p:spPr bwMode="auto">
            <a:xfrm>
              <a:off x="3527425" y="4437112"/>
              <a:ext cx="144145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84" name="Line 109"/>
            <p:cNvSpPr>
              <a:spLocks noChangeShapeType="1"/>
            </p:cNvSpPr>
            <p:nvPr/>
          </p:nvSpPr>
          <p:spPr bwMode="auto">
            <a:xfrm>
              <a:off x="3527425" y="5373067"/>
              <a:ext cx="144145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85" name="Line 110"/>
            <p:cNvSpPr>
              <a:spLocks noChangeShapeType="1"/>
            </p:cNvSpPr>
            <p:nvPr/>
          </p:nvSpPr>
          <p:spPr bwMode="auto">
            <a:xfrm>
              <a:off x="3527425" y="5528642"/>
              <a:ext cx="144145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86" name="Line 111"/>
            <p:cNvSpPr>
              <a:spLocks noChangeShapeType="1"/>
            </p:cNvSpPr>
            <p:nvPr/>
          </p:nvSpPr>
          <p:spPr bwMode="auto">
            <a:xfrm>
              <a:off x="3527425" y="6453336"/>
              <a:ext cx="1441450" cy="0"/>
            </a:xfrm>
            <a:prstGeom prst="line">
              <a:avLst/>
            </a:prstGeom>
            <a:grpFill/>
            <a:ln w="9525">
              <a:solidFill>
                <a:srgbClr val="00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87" name="Line 112"/>
            <p:cNvSpPr>
              <a:spLocks noChangeShapeType="1"/>
            </p:cNvSpPr>
            <p:nvPr/>
          </p:nvSpPr>
          <p:spPr bwMode="auto">
            <a:xfrm>
              <a:off x="4648200" y="5133355"/>
              <a:ext cx="481013" cy="0"/>
            </a:xfrm>
            <a:prstGeom prst="line">
              <a:avLst/>
            </a:prstGeom>
            <a:grpFill/>
            <a:ln w="38100" cmpd="sng">
              <a:solidFill>
                <a:srgbClr val="FF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88" name="Line 113"/>
            <p:cNvSpPr>
              <a:spLocks noChangeShapeType="1"/>
            </p:cNvSpPr>
            <p:nvPr/>
          </p:nvSpPr>
          <p:spPr bwMode="auto">
            <a:xfrm flipV="1">
              <a:off x="5129213" y="4638055"/>
              <a:ext cx="481013" cy="495300"/>
            </a:xfrm>
            <a:prstGeom prst="line">
              <a:avLst/>
            </a:prstGeom>
            <a:grpFill/>
            <a:ln w="38100" cmpd="sng">
              <a:solidFill>
                <a:srgbClr val="FF0000"/>
              </a:solidFill>
              <a:round/>
              <a:headEnd/>
              <a:tailEnd type="triangle" w="med" len="med"/>
            </a:ln>
            <a:extLst/>
          </p:spPr>
          <p:txBody>
            <a:bodyPr/>
            <a:lstStyle/>
            <a:p>
              <a:endParaRPr lang="zh-CN" altLang="en-US" sz="1600" b="1">
                <a:solidFill>
                  <a:srgbClr val="660066"/>
                </a:solidFill>
                <a:latin typeface="华文新魏"/>
                <a:ea typeface="华文新魏"/>
                <a:cs typeface="华文新魏"/>
              </a:endParaRPr>
            </a:p>
          </p:txBody>
        </p:sp>
        <p:sp>
          <p:nvSpPr>
            <p:cNvPr id="29789" name="Line 114"/>
            <p:cNvSpPr>
              <a:spLocks noChangeShapeType="1"/>
            </p:cNvSpPr>
            <p:nvPr/>
          </p:nvSpPr>
          <p:spPr bwMode="auto">
            <a:xfrm>
              <a:off x="4489450" y="6123955"/>
              <a:ext cx="639763" cy="0"/>
            </a:xfrm>
            <a:prstGeom prst="line">
              <a:avLst/>
            </a:prstGeom>
            <a:grpFill/>
            <a:ln w="38100" cmpd="sng">
              <a:solidFill>
                <a:srgbClr val="FF0000"/>
              </a:solidFill>
              <a:round/>
              <a:headEnd/>
              <a:tailEnd/>
            </a:ln>
            <a:extLst/>
          </p:spPr>
          <p:txBody>
            <a:bodyPr/>
            <a:lstStyle/>
            <a:p>
              <a:endParaRPr lang="zh-CN" altLang="en-US" sz="1600" b="1">
                <a:solidFill>
                  <a:srgbClr val="660066"/>
                </a:solidFill>
                <a:latin typeface="华文新魏"/>
                <a:ea typeface="华文新魏"/>
                <a:cs typeface="华文新魏"/>
              </a:endParaRPr>
            </a:p>
          </p:txBody>
        </p:sp>
        <p:sp>
          <p:nvSpPr>
            <p:cNvPr id="29790" name="Line 115"/>
            <p:cNvSpPr>
              <a:spLocks noChangeShapeType="1"/>
            </p:cNvSpPr>
            <p:nvPr/>
          </p:nvSpPr>
          <p:spPr bwMode="auto">
            <a:xfrm flipV="1">
              <a:off x="5129213" y="4736480"/>
              <a:ext cx="481013" cy="1387475"/>
            </a:xfrm>
            <a:prstGeom prst="line">
              <a:avLst/>
            </a:prstGeom>
            <a:grpFill/>
            <a:ln w="38100" cmpd="sng">
              <a:solidFill>
                <a:srgbClr val="FF0000"/>
              </a:solidFill>
              <a:round/>
              <a:headEnd/>
              <a:tailEnd type="triangle" w="med" len="med"/>
            </a:ln>
            <a:extLst/>
          </p:spPr>
          <p:txBody>
            <a:bodyPr/>
            <a:lstStyle/>
            <a:p>
              <a:endParaRPr lang="zh-CN" altLang="en-US" sz="1600" b="1">
                <a:solidFill>
                  <a:srgbClr val="660066"/>
                </a:solidFill>
                <a:latin typeface="华文新魏"/>
                <a:ea typeface="华文新魏"/>
                <a:cs typeface="华文新魏"/>
              </a:endParaRPr>
            </a:p>
          </p:txBody>
        </p:sp>
      </p:grpSp>
      <p:sp>
        <p:nvSpPr>
          <p:cNvPr id="29754" name="Text Box 116"/>
          <p:cNvSpPr txBox="1">
            <a:spLocks noChangeArrowheads="1"/>
          </p:cNvSpPr>
          <p:nvPr/>
        </p:nvSpPr>
        <p:spPr bwMode="auto">
          <a:xfrm>
            <a:off x="0" y="5087763"/>
            <a:ext cx="1444179" cy="693738"/>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eaLnBrk="1" hangingPunct="1"/>
            <a:r>
              <a:rPr lang="zh-CN" altLang="en-US" sz="1600" b="1" dirty="0">
                <a:solidFill>
                  <a:srgbClr val="660066"/>
                </a:solidFill>
                <a:latin typeface="华文新魏"/>
                <a:ea typeface="华文新魏"/>
                <a:cs typeface="华文新魏"/>
              </a:rPr>
              <a:t>进程</a:t>
            </a:r>
            <a:r>
              <a:rPr lang="en-US" altLang="zh-CN" sz="1600" b="1" dirty="0">
                <a:solidFill>
                  <a:srgbClr val="660066"/>
                </a:solidFill>
                <a:latin typeface="华文新魏"/>
                <a:ea typeface="华文新魏"/>
                <a:cs typeface="华文新魏"/>
              </a:rPr>
              <a:t>A</a:t>
            </a:r>
            <a:r>
              <a:rPr lang="zh-CN" altLang="en-US" sz="1600" b="1" dirty="0">
                <a:solidFill>
                  <a:srgbClr val="660066"/>
                </a:solidFill>
                <a:latin typeface="华文新魏"/>
                <a:ea typeface="华文新魏"/>
                <a:cs typeface="华文新魏"/>
              </a:rPr>
              <a:t>的子进程的打开文件表</a:t>
            </a:r>
          </a:p>
        </p:txBody>
      </p:sp>
      <p:sp>
        <p:nvSpPr>
          <p:cNvPr id="29755" name="Text Box 117"/>
          <p:cNvSpPr txBox="1">
            <a:spLocks noChangeArrowheads="1"/>
          </p:cNvSpPr>
          <p:nvPr/>
        </p:nvSpPr>
        <p:spPr bwMode="auto">
          <a:xfrm>
            <a:off x="2229991" y="5781501"/>
            <a:ext cx="639763" cy="29686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a:solidFill>
                  <a:srgbClr val="660066"/>
                </a:solidFill>
                <a:latin typeface="华文新魏"/>
                <a:ea typeface="华文新魏"/>
                <a:cs typeface="华文新魏"/>
              </a:rPr>
              <a:t>…</a:t>
            </a:r>
          </a:p>
        </p:txBody>
      </p:sp>
      <p:sp>
        <p:nvSpPr>
          <p:cNvPr id="29756" name="Line 118"/>
          <p:cNvSpPr>
            <a:spLocks noChangeShapeType="1"/>
          </p:cNvSpPr>
          <p:nvPr/>
        </p:nvSpPr>
        <p:spPr bwMode="auto">
          <a:xfrm>
            <a:off x="1909316" y="4692476"/>
            <a:ext cx="0" cy="13858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57" name="Line 119"/>
          <p:cNvSpPr>
            <a:spLocks noChangeShapeType="1"/>
          </p:cNvSpPr>
          <p:nvPr/>
        </p:nvSpPr>
        <p:spPr bwMode="auto">
          <a:xfrm>
            <a:off x="3030091" y="4692476"/>
            <a:ext cx="0" cy="138588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58" name="Text Box 120"/>
          <p:cNvSpPr txBox="1">
            <a:spLocks noChangeArrowheads="1"/>
          </p:cNvSpPr>
          <p:nvPr/>
        </p:nvSpPr>
        <p:spPr bwMode="auto">
          <a:xfrm>
            <a:off x="2210751" y="4625062"/>
            <a:ext cx="639763" cy="29686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dirty="0">
                <a:solidFill>
                  <a:srgbClr val="660066"/>
                </a:solidFill>
                <a:latin typeface="华文新魏"/>
                <a:ea typeface="华文新魏"/>
                <a:cs typeface="华文新魏"/>
              </a:rPr>
              <a:t>…</a:t>
            </a:r>
          </a:p>
        </p:txBody>
      </p:sp>
      <p:sp>
        <p:nvSpPr>
          <p:cNvPr id="29759" name="Line 121"/>
          <p:cNvSpPr>
            <a:spLocks noChangeShapeType="1"/>
          </p:cNvSpPr>
          <p:nvPr/>
        </p:nvSpPr>
        <p:spPr bwMode="auto">
          <a:xfrm>
            <a:off x="1909316" y="4989338"/>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0" name="Line 122"/>
          <p:cNvSpPr>
            <a:spLocks noChangeShapeType="1"/>
          </p:cNvSpPr>
          <p:nvPr/>
        </p:nvSpPr>
        <p:spPr bwMode="auto">
          <a:xfrm>
            <a:off x="1909316" y="5187776"/>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1" name="Line 123"/>
          <p:cNvSpPr>
            <a:spLocks noChangeShapeType="1"/>
          </p:cNvSpPr>
          <p:nvPr/>
        </p:nvSpPr>
        <p:spPr bwMode="auto">
          <a:xfrm>
            <a:off x="1909316" y="5583063"/>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2" name="Line 124"/>
          <p:cNvSpPr>
            <a:spLocks noChangeShapeType="1"/>
          </p:cNvSpPr>
          <p:nvPr/>
        </p:nvSpPr>
        <p:spPr bwMode="auto">
          <a:xfrm>
            <a:off x="1909316" y="5781501"/>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3" name="AutoShape 125"/>
          <p:cNvSpPr>
            <a:spLocks/>
          </p:cNvSpPr>
          <p:nvPr/>
        </p:nvSpPr>
        <p:spPr bwMode="auto">
          <a:xfrm>
            <a:off x="1403648" y="4692476"/>
            <a:ext cx="320675" cy="1385887"/>
          </a:xfrm>
          <a:prstGeom prst="leftBrace">
            <a:avLst>
              <a:gd name="adj1" fmla="val 36015"/>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4" name="Line 126"/>
          <p:cNvSpPr>
            <a:spLocks noChangeShapeType="1"/>
          </p:cNvSpPr>
          <p:nvPr/>
        </p:nvSpPr>
        <p:spPr bwMode="auto">
          <a:xfrm>
            <a:off x="2711004" y="5384626"/>
            <a:ext cx="960437" cy="0"/>
          </a:xfrm>
          <a:prstGeom prst="line">
            <a:avLst/>
          </a:prstGeom>
          <a:noFill/>
          <a:ln w="28575" cmpd="sng">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5" name="Line 127"/>
          <p:cNvSpPr>
            <a:spLocks noChangeShapeType="1"/>
          </p:cNvSpPr>
          <p:nvPr/>
        </p:nvSpPr>
        <p:spPr bwMode="auto">
          <a:xfrm>
            <a:off x="1909316" y="6078363"/>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6" name="Line 128"/>
          <p:cNvSpPr>
            <a:spLocks noChangeShapeType="1"/>
          </p:cNvSpPr>
          <p:nvPr/>
        </p:nvSpPr>
        <p:spPr bwMode="auto">
          <a:xfrm>
            <a:off x="1909316" y="4692476"/>
            <a:ext cx="112077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7" name="Text Box 129"/>
          <p:cNvSpPr txBox="1">
            <a:spLocks noChangeArrowheads="1"/>
          </p:cNvSpPr>
          <p:nvPr/>
        </p:nvSpPr>
        <p:spPr bwMode="auto">
          <a:xfrm>
            <a:off x="2229991" y="5201200"/>
            <a:ext cx="639763" cy="296862"/>
          </a:xfrm>
          <a:prstGeom prst="rect">
            <a:avLst/>
          </a:prstGeom>
          <a:noFill/>
          <a:ln>
            <a:noFill/>
          </a:ln>
          <a:extLst/>
        </p:spPr>
        <p:txBody>
          <a:bodyPr/>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eaLnBrk="1" hangingPunct="1"/>
            <a:r>
              <a:rPr lang="en-US" altLang="zh-CN" sz="1600" b="1">
                <a:solidFill>
                  <a:srgbClr val="0000FF"/>
                </a:solidFill>
                <a:latin typeface="华文新魏"/>
                <a:ea typeface="华文新魏"/>
                <a:cs typeface="华文新魏"/>
              </a:rPr>
              <a:t>fpa</a:t>
            </a:r>
          </a:p>
        </p:txBody>
      </p:sp>
      <p:sp>
        <p:nvSpPr>
          <p:cNvPr id="29768" name="Line 130"/>
          <p:cNvSpPr>
            <a:spLocks noChangeShapeType="1"/>
          </p:cNvSpPr>
          <p:nvPr/>
        </p:nvSpPr>
        <p:spPr bwMode="auto">
          <a:xfrm>
            <a:off x="3350766" y="3403426"/>
            <a:ext cx="801688" cy="0"/>
          </a:xfrm>
          <a:prstGeom prst="line">
            <a:avLst/>
          </a:prstGeom>
          <a:noFill/>
          <a:ln w="28575" cmpd="sng">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69" name="Line 131"/>
          <p:cNvSpPr>
            <a:spLocks noChangeShapeType="1"/>
          </p:cNvSpPr>
          <p:nvPr/>
        </p:nvSpPr>
        <p:spPr bwMode="auto">
          <a:xfrm>
            <a:off x="3350766" y="3403426"/>
            <a:ext cx="0" cy="693737"/>
          </a:xfrm>
          <a:prstGeom prst="line">
            <a:avLst/>
          </a:prstGeom>
          <a:noFill/>
          <a:ln w="28575" cmpd="sng">
            <a:solidFill>
              <a:srgbClr val="008000"/>
            </a:solidFill>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70" name="Line 132"/>
          <p:cNvSpPr>
            <a:spLocks noChangeShapeType="1"/>
          </p:cNvSpPr>
          <p:nvPr/>
        </p:nvSpPr>
        <p:spPr bwMode="auto">
          <a:xfrm>
            <a:off x="3350766" y="4097163"/>
            <a:ext cx="320675" cy="296863"/>
          </a:xfrm>
          <a:prstGeom prst="line">
            <a:avLst/>
          </a:prstGeom>
          <a:noFill/>
          <a:ln w="28575" cmpd="sng">
            <a:solidFill>
              <a:srgbClr val="008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71" name="Line 133"/>
          <p:cNvSpPr>
            <a:spLocks noChangeShapeType="1"/>
          </p:cNvSpPr>
          <p:nvPr/>
        </p:nvSpPr>
        <p:spPr bwMode="auto">
          <a:xfrm>
            <a:off x="3190429" y="4295601"/>
            <a:ext cx="481012" cy="1089025"/>
          </a:xfrm>
          <a:prstGeom prst="line">
            <a:avLst/>
          </a:prstGeom>
          <a:noFill/>
          <a:ln w="28575" cmpd="sng">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72" name="Line 136"/>
          <p:cNvSpPr>
            <a:spLocks noChangeShapeType="1"/>
          </p:cNvSpPr>
          <p:nvPr/>
        </p:nvSpPr>
        <p:spPr bwMode="auto">
          <a:xfrm>
            <a:off x="3276154" y="3068463"/>
            <a:ext cx="4535487" cy="0"/>
          </a:xfrm>
          <a:prstGeom prst="line">
            <a:avLst/>
          </a:prstGeom>
          <a:noFill/>
          <a:ln w="38100" cmpd="sng">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9773" name="Line 137"/>
          <p:cNvSpPr>
            <a:spLocks noChangeShapeType="1"/>
          </p:cNvSpPr>
          <p:nvPr/>
        </p:nvSpPr>
        <p:spPr bwMode="auto">
          <a:xfrm>
            <a:off x="3276154" y="3068463"/>
            <a:ext cx="0" cy="3744913"/>
          </a:xfrm>
          <a:prstGeom prst="line">
            <a:avLst/>
          </a:prstGeom>
          <a:noFill/>
          <a:ln w="38100" cmpd="sng">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600" b="1">
              <a:solidFill>
                <a:srgbClr val="660066"/>
              </a:solidFill>
              <a:latin typeface="华文新魏"/>
              <a:ea typeface="华文新魏"/>
              <a:cs typeface="华文新魏"/>
            </a:endParaRPr>
          </a:p>
        </p:txBody>
      </p:sp>
      <p:sp>
        <p:nvSpPr>
          <p:cNvPr id="2" name="标题 1"/>
          <p:cNvSpPr>
            <a:spLocks noGrp="1"/>
          </p:cNvSpPr>
          <p:nvPr>
            <p:ph type="title"/>
          </p:nvPr>
        </p:nvSpPr>
        <p:spPr/>
        <p:txBody>
          <a:bodyPr/>
          <a:lstStyle/>
          <a:p>
            <a:r>
              <a:rPr kumimoji="1" lang="zh-CN" altLang="zh-CN" dirty="0"/>
              <a:t>不共享位移指针的文件共享 </a:t>
            </a:r>
            <a:endParaRPr kumimoji="1" lang="zh-CN" altLang="en-US" dirty="0"/>
          </a:p>
        </p:txBody>
      </p:sp>
      <p:sp>
        <p:nvSpPr>
          <p:cNvPr id="132"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88</a:t>
            </a:fld>
            <a:endParaRPr lang="en-US" altLang="zh-CN" dirty="0"/>
          </a:p>
        </p:txBody>
      </p:sp>
    </p:spTree>
    <p:extLst>
      <p:ext uri="{BB962C8B-B14F-4D97-AF65-F5344CB8AC3E}">
        <p14:creationId xmlns:p14="http://schemas.microsoft.com/office/powerpoint/2010/main" val="142962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文件符号链接共享</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操作系统可支持多个</a:t>
            </a:r>
            <a:r>
              <a:rPr lang="zh-CN" altLang="en-US" dirty="0">
                <a:solidFill>
                  <a:srgbClr val="0000FF"/>
                </a:solidFill>
                <a:latin typeface="华文新魏" charset="0"/>
                <a:ea typeface="华文新魏" charset="0"/>
                <a:cs typeface="华文新魏" charset="0"/>
              </a:rPr>
              <a:t>物理磁盘</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逻辑磁盘</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分区</a:t>
            </a:r>
            <a:r>
              <a:rPr lang="en-US" altLang="zh-CN" dirty="0">
                <a:latin typeface="华文新魏" charset="0"/>
                <a:ea typeface="华文新魏" charset="0"/>
                <a:cs typeface="华文新魏" charset="0"/>
              </a:rPr>
              <a:t>)</a:t>
            </a:r>
          </a:p>
          <a:p>
            <a:pPr lvl="1" eaLnBrk="1" hangingPunct="1"/>
            <a:r>
              <a:rPr lang="zh-CN" altLang="en-US" dirty="0">
                <a:latin typeface="华文新魏" charset="0"/>
                <a:ea typeface="华文新魏" charset="0"/>
                <a:cs typeface="华文新魏" charset="0"/>
              </a:rPr>
              <a:t>问题：</a:t>
            </a:r>
            <a:r>
              <a:rPr lang="zh-CN" altLang="en-US" dirty="0">
                <a:solidFill>
                  <a:srgbClr val="FF0000"/>
                </a:solidFill>
                <a:latin typeface="华文新魏" charset="0"/>
                <a:ea typeface="华文新魏" charset="0"/>
                <a:cs typeface="华文新魏" charset="0"/>
              </a:rPr>
              <a:t>文件系统建立一棵目录树还是多棵目录树</a:t>
            </a:r>
            <a:r>
              <a:rPr lang="en-US" altLang="zh-CN" dirty="0">
                <a:solidFill>
                  <a:srgbClr val="FF0000"/>
                </a:solidFill>
                <a:latin typeface="华文新魏" charset="0"/>
                <a:ea typeface="华文新魏" charset="0"/>
                <a:cs typeface="华文新魏" charset="0"/>
              </a:rPr>
              <a:t>?</a:t>
            </a:r>
          </a:p>
          <a:p>
            <a:pPr lvl="1" eaLnBrk="1" hangingPunct="1"/>
            <a:r>
              <a:rPr lang="zh-CN" altLang="en-US" dirty="0">
                <a:latin typeface="华文新魏" charset="0"/>
                <a:ea typeface="华文新魏" charset="0"/>
                <a:cs typeface="华文新魏" charset="0"/>
              </a:rPr>
              <a:t>解决途径</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Windows</a:t>
            </a:r>
            <a:r>
              <a:rPr lang="zh-CN" altLang="en-US" dirty="0">
                <a:latin typeface="华文新魏" charset="0"/>
                <a:ea typeface="华文新魏" charset="0"/>
                <a:cs typeface="华文新魏" charset="0"/>
              </a:rPr>
              <a:t>采用</a:t>
            </a:r>
            <a:r>
              <a:rPr lang="zh-CN" altLang="en-US" dirty="0">
                <a:solidFill>
                  <a:srgbClr val="FF0000"/>
                </a:solidFill>
                <a:latin typeface="华文新魏" charset="0"/>
                <a:ea typeface="华文新魏" charset="0"/>
                <a:cs typeface="华文新魏" charset="0"/>
              </a:rPr>
              <a:t>将盘符或卷标分配给磁盘或分区</a:t>
            </a:r>
            <a:r>
              <a:rPr lang="zh-CN" altLang="en-US" dirty="0">
                <a:latin typeface="华文新魏" charset="0"/>
                <a:ea typeface="华文新魏" charset="0"/>
                <a:cs typeface="华文新魏" charset="0"/>
              </a:rPr>
              <a:t>，并将其名字作为文件路径名的一部分</a:t>
            </a:r>
          </a:p>
          <a:p>
            <a:pPr lvl="2"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每个分区有自己的文件目录树</a:t>
            </a:r>
            <a:r>
              <a:rPr lang="zh-CN" altLang="en-US" dirty="0">
                <a:latin typeface="华文新魏" charset="0"/>
                <a:ea typeface="华文新魏" charset="0"/>
                <a:cs typeface="华文新魏" charset="0"/>
              </a:rPr>
              <a:t>，当有多个文件系统时，可通过安装的办法整合成一棵更大的文件目录树</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89</a:t>
            </a:fld>
            <a:endParaRPr lang="en-US" altLang="zh-CN" dirty="0"/>
          </a:p>
        </p:txBody>
      </p:sp>
    </p:spTree>
    <p:extLst>
      <p:ext uri="{BB962C8B-B14F-4D97-AF65-F5344CB8AC3E}">
        <p14:creationId xmlns:p14="http://schemas.microsoft.com/office/powerpoint/2010/main" val="105263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文件属性</a:t>
            </a:r>
          </a:p>
        </p:txBody>
      </p:sp>
      <p:sp>
        <p:nvSpPr>
          <p:cNvPr id="3" name="内容占位符 2"/>
          <p:cNvSpPr>
            <a:spLocks noGrp="1"/>
          </p:cNvSpPr>
          <p:nvPr>
            <p:ph idx="1"/>
          </p:nvPr>
        </p:nvSpPr>
        <p:spPr>
          <a:xfrm>
            <a:off x="179512" y="1124744"/>
            <a:ext cx="8856984" cy="4968552"/>
          </a:xfrm>
        </p:spPr>
        <p:txBody>
          <a:bodyPr/>
          <a:lstStyle/>
          <a:p>
            <a:r>
              <a:rPr kumimoji="1" lang="zh-CN" altLang="zh-CN" sz="2600" dirty="0">
                <a:latin typeface="华文新魏"/>
                <a:cs typeface="华文新魏"/>
              </a:rPr>
              <a:t>操作系统为文件配置的控制和管理信息，其目的是为方便系统和用户对文件的管理、保护和使用 </a:t>
            </a:r>
            <a:endParaRPr kumimoji="1" lang="en-US" altLang="zh-CN" sz="2600" dirty="0">
              <a:latin typeface="华文新魏"/>
              <a:cs typeface="华文新魏"/>
            </a:endParaRPr>
          </a:p>
          <a:p>
            <a:pPr lvl="1"/>
            <a:r>
              <a:rPr lang="zh-CN" altLang="zh-CN" sz="2200" dirty="0">
                <a:solidFill>
                  <a:srgbClr val="0000FF"/>
                </a:solidFill>
              </a:rPr>
              <a:t>文件基本属性</a:t>
            </a:r>
            <a:endParaRPr lang="en-US" altLang="zh-CN" sz="2200" dirty="0">
              <a:solidFill>
                <a:srgbClr val="0000FF"/>
              </a:solidFill>
            </a:endParaRPr>
          </a:p>
          <a:p>
            <a:pPr lvl="2"/>
            <a:r>
              <a:rPr lang="zh-CN" altLang="zh-CN" dirty="0">
                <a:latin typeface="华文新魏"/>
                <a:ea typeface="华文新魏"/>
                <a:cs typeface="华文新魏"/>
              </a:rPr>
              <a:t>文件名、文件属主</a:t>
            </a:r>
            <a:r>
              <a:rPr lang="en-US" altLang="zh-CN" dirty="0">
                <a:latin typeface="华文新魏"/>
                <a:ea typeface="华文新魏"/>
                <a:cs typeface="华文新魏"/>
              </a:rPr>
              <a:t>ID</a:t>
            </a:r>
            <a:r>
              <a:rPr lang="zh-CN" altLang="zh-CN" dirty="0">
                <a:latin typeface="华文新魏"/>
                <a:ea typeface="华文新魏"/>
                <a:cs typeface="华文新魏"/>
              </a:rPr>
              <a:t>、文件所属组</a:t>
            </a:r>
            <a:r>
              <a:rPr lang="en-US" altLang="zh-CN" dirty="0">
                <a:latin typeface="华文新魏"/>
                <a:ea typeface="华文新魏"/>
                <a:cs typeface="华文新魏"/>
              </a:rPr>
              <a:t> ID </a:t>
            </a:r>
            <a:r>
              <a:rPr lang="zh-CN" altLang="zh-CN" dirty="0">
                <a:latin typeface="华文新魏"/>
                <a:ea typeface="华文新魏"/>
                <a:cs typeface="华文新魏"/>
              </a:rPr>
              <a:t>等</a:t>
            </a:r>
            <a:endParaRPr lang="en-US" altLang="zh-CN" dirty="0">
              <a:latin typeface="华文新魏"/>
              <a:ea typeface="华文新魏"/>
              <a:cs typeface="华文新魏"/>
            </a:endParaRPr>
          </a:p>
          <a:p>
            <a:pPr lvl="1"/>
            <a:r>
              <a:rPr lang="zh-CN" altLang="zh-CN" sz="2200" dirty="0">
                <a:solidFill>
                  <a:srgbClr val="0000FF"/>
                </a:solidFill>
              </a:rPr>
              <a:t>文件类型属性</a:t>
            </a:r>
            <a:endParaRPr lang="en-US" altLang="zh-CN" sz="2200" dirty="0">
              <a:solidFill>
                <a:srgbClr val="0000FF"/>
              </a:solidFill>
            </a:endParaRPr>
          </a:p>
          <a:p>
            <a:pPr lvl="2"/>
            <a:r>
              <a:rPr lang="zh-CN" altLang="en-US" dirty="0">
                <a:latin typeface="华文新魏"/>
                <a:ea typeface="华文新魏"/>
                <a:cs typeface="华文新魏"/>
              </a:rPr>
              <a:t>普通文件、目录文件、系统文件、隐式文件、设备文件等</a:t>
            </a:r>
            <a:endParaRPr lang="en-US" altLang="zh-CN" dirty="0">
              <a:latin typeface="华文新魏"/>
              <a:ea typeface="华文新魏"/>
              <a:cs typeface="华文新魏"/>
            </a:endParaRPr>
          </a:p>
          <a:p>
            <a:pPr lvl="1"/>
            <a:r>
              <a:rPr lang="zh-CN" altLang="zh-CN" sz="2200" dirty="0">
                <a:solidFill>
                  <a:srgbClr val="0000FF"/>
                </a:solidFill>
              </a:rPr>
              <a:t>文件保护属性</a:t>
            </a:r>
            <a:endParaRPr lang="en-US" altLang="zh-CN" sz="2200" dirty="0">
              <a:solidFill>
                <a:srgbClr val="0000FF"/>
              </a:solidFill>
            </a:endParaRPr>
          </a:p>
          <a:p>
            <a:pPr lvl="2"/>
            <a:r>
              <a:rPr lang="zh-CN" altLang="zh-CN" dirty="0">
                <a:latin typeface="华文新魏"/>
                <a:ea typeface="华文新魏"/>
                <a:cs typeface="华文新魏"/>
              </a:rPr>
              <a:t>规定谁能够访问文件，以何种方式访问文件</a:t>
            </a:r>
            <a:endParaRPr lang="en-US" altLang="zh-CN" dirty="0">
              <a:latin typeface="华文新魏"/>
              <a:ea typeface="华文新魏"/>
              <a:cs typeface="华文新魏"/>
            </a:endParaRPr>
          </a:p>
          <a:p>
            <a:pPr lvl="1"/>
            <a:r>
              <a:rPr lang="zh-CN" altLang="en-US" sz="2200" dirty="0">
                <a:solidFill>
                  <a:srgbClr val="0000FF"/>
                </a:solidFill>
              </a:rPr>
              <a:t>文件</a:t>
            </a:r>
            <a:r>
              <a:rPr lang="zh-CN" altLang="zh-CN" sz="2200" dirty="0">
                <a:solidFill>
                  <a:srgbClr val="0000FF"/>
                </a:solidFill>
              </a:rPr>
              <a:t>管理属性</a:t>
            </a:r>
            <a:endParaRPr lang="en-US" altLang="zh-CN" sz="2200" dirty="0">
              <a:solidFill>
                <a:srgbClr val="0000FF"/>
              </a:solidFill>
            </a:endParaRPr>
          </a:p>
          <a:p>
            <a:pPr lvl="2"/>
            <a:r>
              <a:rPr lang="zh-CN" altLang="zh-CN" dirty="0">
                <a:latin typeface="华文新魏"/>
                <a:ea typeface="华文新魏"/>
                <a:cs typeface="华文新魏"/>
              </a:rPr>
              <a:t>如创建时间、最后访问</a:t>
            </a:r>
            <a:r>
              <a:rPr lang="zh-CN" altLang="en-US" dirty="0">
                <a:latin typeface="华文新魏"/>
                <a:ea typeface="华文新魏"/>
                <a:cs typeface="华文新魏"/>
              </a:rPr>
              <a:t>/</a:t>
            </a:r>
            <a:r>
              <a:rPr lang="zh-CN" altLang="zh-CN" dirty="0">
                <a:latin typeface="华文新魏"/>
                <a:ea typeface="华文新魏"/>
                <a:cs typeface="华文新魏"/>
              </a:rPr>
              <a:t>修改时间</a:t>
            </a:r>
            <a:endParaRPr lang="en-US" altLang="zh-CN" dirty="0">
              <a:latin typeface="华文新魏"/>
              <a:ea typeface="华文新魏"/>
              <a:cs typeface="华文新魏"/>
            </a:endParaRPr>
          </a:p>
          <a:p>
            <a:pPr lvl="1"/>
            <a:r>
              <a:rPr lang="zh-CN" altLang="zh-CN" sz="2200" dirty="0">
                <a:solidFill>
                  <a:srgbClr val="0000FF"/>
                </a:solidFill>
              </a:rPr>
              <a:t>文件控制属性</a:t>
            </a:r>
            <a:endParaRPr lang="en-US" altLang="zh-CN" sz="2200" dirty="0">
              <a:solidFill>
                <a:srgbClr val="0000FF"/>
              </a:solidFill>
            </a:endParaRPr>
          </a:p>
          <a:p>
            <a:pPr lvl="2"/>
            <a:r>
              <a:rPr lang="zh-CN" altLang="zh-CN" dirty="0">
                <a:latin typeface="华文新魏"/>
                <a:ea typeface="华文新魏"/>
                <a:cs typeface="华文新魏"/>
              </a:rPr>
              <a:t>文件逻辑结构信息，如记录键、记录类型、记录个数、记录长度、成组因子数等</a:t>
            </a:r>
            <a:endParaRPr lang="en-US" altLang="zh-CN" dirty="0">
              <a:latin typeface="华文新魏"/>
              <a:ea typeface="华文新魏"/>
              <a:cs typeface="华文新魏"/>
            </a:endParaRPr>
          </a:p>
          <a:p>
            <a:pPr lvl="1"/>
            <a:r>
              <a:rPr lang="zh-CN" altLang="zh-CN" sz="2200" dirty="0">
                <a:solidFill>
                  <a:srgbClr val="0000FF"/>
                </a:solidFill>
              </a:rPr>
              <a:t>文件物理结构信息</a:t>
            </a:r>
            <a:endParaRPr lang="en-US" altLang="zh-CN" sz="2200" dirty="0">
              <a:solidFill>
                <a:srgbClr val="0000FF"/>
              </a:solidFill>
            </a:endParaRPr>
          </a:p>
          <a:p>
            <a:pPr lvl="2"/>
            <a:r>
              <a:rPr lang="zh-CN" altLang="zh-CN" dirty="0">
                <a:latin typeface="华文新魏"/>
                <a:ea typeface="华文新魏"/>
                <a:cs typeface="华文新魏"/>
              </a:rPr>
              <a:t>文件所在设备名、物理设备类型、记录存放的盘块号或文件信息首块盘块号</a:t>
            </a:r>
            <a:r>
              <a:rPr lang="zh-CN" altLang="en-US" dirty="0">
                <a:latin typeface="华文新魏"/>
                <a:ea typeface="华文新魏"/>
                <a:cs typeface="华文新魏"/>
              </a:rPr>
              <a:t>，</a:t>
            </a:r>
            <a:r>
              <a:rPr lang="zh-CN" altLang="zh-CN" dirty="0">
                <a:latin typeface="华文新魏"/>
                <a:ea typeface="华文新魏"/>
                <a:cs typeface="华文新魏"/>
              </a:rPr>
              <a:t>也可指出文件索引表的位置等</a:t>
            </a:r>
            <a:endParaRPr kumimoji="1" lang="zh-CN" altLang="en-US" dirty="0">
              <a:latin typeface="华文新魏"/>
              <a:ea typeface="华文新魏"/>
              <a:cs typeface="华文新魏"/>
            </a:endParaRPr>
          </a:p>
        </p:txBody>
      </p:sp>
    </p:spTree>
    <p:extLst>
      <p:ext uri="{BB962C8B-B14F-4D97-AF65-F5344CB8AC3E}">
        <p14:creationId xmlns:p14="http://schemas.microsoft.com/office/powerpoint/2010/main" val="406122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文件符号链接共享</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方法存在的问题</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系统中每个文件对应一个</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，编号是惟一的</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但两个不同的磁盘或分区都含有相同</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号对应的文件</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问题：</a:t>
            </a:r>
            <a:r>
              <a:rPr lang="zh-CN" altLang="en-US" dirty="0">
                <a:solidFill>
                  <a:srgbClr val="FF0000"/>
                </a:solidFill>
                <a:latin typeface="华文新魏" charset="0"/>
                <a:ea typeface="华文新魏" charset="0"/>
                <a:cs typeface="华文新魏" charset="0"/>
              </a:rPr>
              <a:t>整合的目录树中，</a:t>
            </a:r>
            <a:r>
              <a:rPr lang="en-US" altLang="zh-CN" dirty="0" err="1">
                <a:solidFill>
                  <a:srgbClr val="FF0000"/>
                </a:solidFill>
                <a:latin typeface="华文新魏" charset="0"/>
                <a:ea typeface="华文新魏" charset="0"/>
                <a:cs typeface="华文新魏" charset="0"/>
              </a:rPr>
              <a:t>inode</a:t>
            </a:r>
            <a:r>
              <a:rPr lang="zh-CN" altLang="en-US" dirty="0">
                <a:solidFill>
                  <a:srgbClr val="FF0000"/>
                </a:solidFill>
                <a:latin typeface="华文新魏" charset="0"/>
                <a:ea typeface="华文新魏" charset="0"/>
                <a:cs typeface="华文新魏" charset="0"/>
              </a:rPr>
              <a:t>号并不唯一地标识一个文件</a:t>
            </a:r>
          </a:p>
          <a:p>
            <a:pPr eaLnBrk="1" hangingPunct="1"/>
            <a:r>
              <a:rPr lang="zh-CN" altLang="en-US" dirty="0">
                <a:latin typeface="华文新魏" charset="0"/>
                <a:ea typeface="华文新魏" charset="0"/>
                <a:cs typeface="华文新魏" charset="0"/>
              </a:rPr>
              <a:t>解决办法：拒绝</a:t>
            </a:r>
            <a:r>
              <a:rPr lang="zh-CN" altLang="en-US" dirty="0">
                <a:latin typeface="Times New Roman" charset="0"/>
                <a:ea typeface="华文新魏" charset="0"/>
                <a:cs typeface="华文新魏" charset="0"/>
              </a:rPr>
              <a:t>创建跨越文件系统的</a:t>
            </a:r>
            <a:r>
              <a:rPr lang="zh-CN" altLang="en-US" dirty="0">
                <a:solidFill>
                  <a:srgbClr val="0000FF"/>
                </a:solidFill>
                <a:latin typeface="Times New Roman" charset="0"/>
                <a:ea typeface="华文新魏" charset="0"/>
                <a:cs typeface="华文新魏" charset="0"/>
              </a:rPr>
              <a:t>硬链接</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90</a:t>
            </a:fld>
            <a:endParaRPr lang="en-US" altLang="zh-CN" dirty="0"/>
          </a:p>
        </p:txBody>
      </p:sp>
    </p:spTree>
    <p:extLst>
      <p:ext uri="{BB962C8B-B14F-4D97-AF65-F5344CB8AC3E}">
        <p14:creationId xmlns:p14="http://schemas.microsoft.com/office/powerpoint/2010/main" val="169067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硬链接 </a:t>
            </a:r>
            <a:r>
              <a:rPr kumimoji="1" lang="en-US" altLang="zh-CN" dirty="0"/>
              <a:t>vs.</a:t>
            </a:r>
            <a:r>
              <a:rPr kumimoji="1" lang="zh-CN" altLang="en-US" dirty="0"/>
              <a:t> 符号链接</a:t>
            </a:r>
          </a:p>
        </p:txBody>
      </p:sp>
      <p:sp>
        <p:nvSpPr>
          <p:cNvPr id="3" name="内容占位符 2"/>
          <p:cNvSpPr>
            <a:spLocks noGrp="1"/>
          </p:cNvSpPr>
          <p:nvPr>
            <p:ph idx="1"/>
          </p:nvPr>
        </p:nvSpPr>
        <p:spPr/>
        <p:txBody>
          <a:bodyPr/>
          <a:lstStyle/>
          <a:p>
            <a:pPr eaLnBrk="1" hangingPunct="1"/>
            <a:r>
              <a:rPr lang="zh-CN" altLang="zh-CN" dirty="0">
                <a:solidFill>
                  <a:srgbClr val="0000FF"/>
                </a:solidFill>
                <a:latin typeface="华文新魏"/>
                <a:cs typeface="华文新魏"/>
              </a:rPr>
              <a:t>硬链接</a:t>
            </a:r>
            <a:r>
              <a:rPr lang="zh-CN" altLang="zh-CN" dirty="0">
                <a:latin typeface="华文新魏"/>
                <a:cs typeface="华文新魏"/>
              </a:rPr>
              <a:t>（</a:t>
            </a:r>
            <a:r>
              <a:rPr lang="en-US" altLang="zh-CN" dirty="0">
                <a:latin typeface="华文新魏"/>
                <a:cs typeface="华文新魏"/>
              </a:rPr>
              <a:t>hard link</a:t>
            </a:r>
            <a:r>
              <a:rPr lang="zh-CN" altLang="zh-CN" dirty="0">
                <a:latin typeface="华文新魏"/>
                <a:cs typeface="华文新魏"/>
              </a:rPr>
              <a:t>）</a:t>
            </a:r>
            <a:r>
              <a:rPr lang="zh-CN" altLang="en-US" dirty="0">
                <a:latin typeface="华文新魏"/>
                <a:cs typeface="华文新魏"/>
              </a:rPr>
              <a:t>：</a:t>
            </a:r>
            <a:r>
              <a:rPr lang="zh-CN" altLang="zh-CN" dirty="0">
                <a:latin typeface="华文新魏"/>
                <a:cs typeface="华文新魏"/>
              </a:rPr>
              <a:t>将</a:t>
            </a:r>
            <a:r>
              <a:rPr lang="zh-CN" altLang="zh-CN" dirty="0">
                <a:solidFill>
                  <a:srgbClr val="0000FF"/>
                </a:solidFill>
                <a:latin typeface="华文新魏"/>
                <a:cs typeface="华文新魏"/>
              </a:rPr>
              <a:t>文件名</a:t>
            </a:r>
            <a:r>
              <a:rPr lang="zh-CN" altLang="zh-CN" dirty="0">
                <a:latin typeface="华文新魏"/>
                <a:cs typeface="华文新魏"/>
              </a:rPr>
              <a:t>和</a:t>
            </a:r>
            <a:r>
              <a:rPr lang="zh-CN" altLang="zh-CN" dirty="0">
                <a:solidFill>
                  <a:srgbClr val="0000FF"/>
                </a:solidFill>
                <a:latin typeface="华文新魏"/>
                <a:cs typeface="华文新魏"/>
              </a:rPr>
              <a:t>自身的</a:t>
            </a:r>
            <a:r>
              <a:rPr lang="en-US" altLang="zh-CN" dirty="0" err="1">
                <a:solidFill>
                  <a:srgbClr val="0000FF"/>
                </a:solidFill>
                <a:latin typeface="华文新魏"/>
                <a:cs typeface="华文新魏"/>
              </a:rPr>
              <a:t>inode</a:t>
            </a:r>
            <a:r>
              <a:rPr lang="zh-CN" altLang="zh-CN" dirty="0">
                <a:solidFill>
                  <a:srgbClr val="FF0000"/>
                </a:solidFill>
                <a:latin typeface="华文新魏"/>
                <a:cs typeface="华文新魏"/>
              </a:rPr>
              <a:t>链接起来</a:t>
            </a:r>
            <a:endParaRPr lang="en-US" altLang="zh-CN" dirty="0">
              <a:solidFill>
                <a:srgbClr val="FF0000"/>
              </a:solidFill>
              <a:latin typeface="华文新魏"/>
              <a:cs typeface="华文新魏"/>
            </a:endParaRPr>
          </a:p>
          <a:p>
            <a:pPr lvl="1" eaLnBrk="1" hangingPunct="1"/>
            <a:r>
              <a:rPr lang="zh-CN" altLang="zh-CN" dirty="0"/>
              <a:t>只能用于单个文件系统，</a:t>
            </a:r>
            <a:r>
              <a:rPr lang="zh-CN" altLang="en-US" dirty="0"/>
              <a:t>但</a:t>
            </a:r>
            <a:r>
              <a:rPr lang="zh-CN" altLang="zh-CN" dirty="0"/>
              <a:t>不能跨越文件系统</a:t>
            </a:r>
            <a:endParaRPr lang="en-US" altLang="zh-CN" dirty="0"/>
          </a:p>
          <a:p>
            <a:pPr lvl="1" eaLnBrk="1" hangingPunct="1"/>
            <a:r>
              <a:rPr lang="zh-CN" altLang="zh-CN" dirty="0"/>
              <a:t>可用于文件共享但</a:t>
            </a:r>
            <a:r>
              <a:rPr lang="zh-CN" altLang="zh-CN" dirty="0">
                <a:solidFill>
                  <a:srgbClr val="FF0000"/>
                </a:solidFill>
              </a:rPr>
              <a:t>不能用于目录共享</a:t>
            </a:r>
            <a:endParaRPr lang="en-US" altLang="zh-CN" dirty="0"/>
          </a:p>
          <a:p>
            <a:pPr lvl="1" eaLnBrk="1" hangingPunct="1"/>
            <a:r>
              <a:rPr lang="zh-CN" altLang="zh-CN" dirty="0"/>
              <a:t>优点是实现简单，访问速度快 </a:t>
            </a:r>
            <a:endParaRPr lang="en-US" altLang="zh-CN" dirty="0"/>
          </a:p>
          <a:p>
            <a:pPr eaLnBrk="1" hangingPunct="1"/>
            <a:r>
              <a:rPr lang="zh-CN" altLang="en-US" dirty="0">
                <a:solidFill>
                  <a:srgbClr val="0000FF"/>
                </a:solidFill>
                <a:latin typeface="华文新魏"/>
                <a:cs typeface="华文新魏"/>
              </a:rPr>
              <a:t>符号链接</a:t>
            </a:r>
            <a:r>
              <a:rPr lang="zh-CN" altLang="en-US" dirty="0">
                <a:latin typeface="华文新魏"/>
                <a:cs typeface="华文新魏"/>
              </a:rPr>
              <a:t>，又称</a:t>
            </a:r>
            <a:r>
              <a:rPr lang="zh-CN" altLang="en-US" dirty="0">
                <a:solidFill>
                  <a:srgbClr val="0000FF"/>
                </a:solidFill>
                <a:latin typeface="华文新魏"/>
                <a:cs typeface="华文新魏"/>
              </a:rPr>
              <a:t>软链接</a:t>
            </a:r>
            <a:endParaRPr lang="en-US" altLang="zh-CN" dirty="0">
              <a:solidFill>
                <a:srgbClr val="0000FF"/>
              </a:solidFill>
              <a:latin typeface="华文新魏"/>
              <a:cs typeface="华文新魏"/>
            </a:endParaRPr>
          </a:p>
          <a:p>
            <a:pPr lvl="1" eaLnBrk="1" hangingPunct="1"/>
            <a:r>
              <a:rPr lang="zh-CN" altLang="en-US" dirty="0"/>
              <a:t>是一种只有文件名，</a:t>
            </a:r>
            <a:r>
              <a:rPr lang="zh-CN" altLang="en-US" dirty="0">
                <a:solidFill>
                  <a:srgbClr val="FF0000"/>
                </a:solidFill>
              </a:rPr>
              <a:t>不指向</a:t>
            </a:r>
            <a:r>
              <a:rPr lang="en-US" altLang="zh-CN" dirty="0" err="1">
                <a:solidFill>
                  <a:srgbClr val="FF0000"/>
                </a:solidFill>
              </a:rPr>
              <a:t>inode</a:t>
            </a:r>
            <a:r>
              <a:rPr lang="zh-CN" altLang="en-US" dirty="0">
                <a:solidFill>
                  <a:srgbClr val="FF0000"/>
                </a:solidFill>
              </a:rPr>
              <a:t>的文件</a:t>
            </a:r>
          </a:p>
          <a:p>
            <a:pPr lvl="1" eaLnBrk="1" hangingPunct="1"/>
            <a:r>
              <a:rPr lang="zh-CN" altLang="zh-CN" dirty="0"/>
              <a:t>通过</a:t>
            </a:r>
            <a:r>
              <a:rPr lang="zh-CN" altLang="zh-CN" dirty="0">
                <a:solidFill>
                  <a:srgbClr val="FF0000"/>
                </a:solidFill>
              </a:rPr>
              <a:t>名称来引用</a:t>
            </a:r>
            <a:r>
              <a:rPr lang="zh-CN" altLang="zh-CN" dirty="0"/>
              <a:t>文件 </a:t>
            </a:r>
            <a:endParaRPr lang="en-US" altLang="zh-CN" dirty="0"/>
          </a:p>
          <a:p>
            <a:pPr lvl="1" eaLnBrk="1" hangingPunct="1">
              <a:lnSpc>
                <a:spcPct val="90000"/>
              </a:lnSpc>
            </a:pPr>
            <a:r>
              <a:rPr lang="zh-CN" altLang="en-US" dirty="0"/>
              <a:t>优点</a:t>
            </a:r>
            <a:endParaRPr lang="en-US" altLang="zh-CN" dirty="0"/>
          </a:p>
          <a:p>
            <a:pPr lvl="2" eaLnBrk="1" hangingPunct="1">
              <a:lnSpc>
                <a:spcPct val="90000"/>
              </a:lnSpc>
            </a:pPr>
            <a:r>
              <a:rPr lang="zh-CN" altLang="en-US" dirty="0">
                <a:latin typeface="华文新魏"/>
                <a:ea typeface="华文新魏"/>
                <a:cs typeface="华文新魏"/>
              </a:rPr>
              <a:t>能用于链接计算机系统中</a:t>
            </a:r>
            <a:r>
              <a:rPr lang="zh-CN" altLang="en-US" dirty="0">
                <a:solidFill>
                  <a:srgbClr val="FF0000"/>
                </a:solidFill>
                <a:latin typeface="华文新魏"/>
                <a:ea typeface="华文新魏"/>
                <a:cs typeface="华文新魏"/>
              </a:rPr>
              <a:t>不同文件系统</a:t>
            </a:r>
            <a:r>
              <a:rPr lang="zh-CN" altLang="en-US" dirty="0">
                <a:latin typeface="华文新魏"/>
                <a:ea typeface="华文新魏"/>
                <a:cs typeface="华文新魏"/>
              </a:rPr>
              <a:t>中的文件</a:t>
            </a:r>
            <a:r>
              <a:rPr lang="zh-CN" altLang="zh-CN" dirty="0">
                <a:latin typeface="华文新魏"/>
                <a:ea typeface="华文新魏"/>
                <a:cs typeface="华文新魏"/>
              </a:rPr>
              <a:t>，</a:t>
            </a:r>
            <a:r>
              <a:rPr lang="zh-CN" altLang="en-US" dirty="0">
                <a:solidFill>
                  <a:srgbClr val="FF0000"/>
                </a:solidFill>
                <a:latin typeface="华文新魏"/>
                <a:ea typeface="华文新魏"/>
                <a:cs typeface="华文新魏"/>
              </a:rPr>
              <a:t>支持目录链接</a:t>
            </a:r>
            <a:endParaRPr lang="en-US" altLang="zh-CN" dirty="0">
              <a:solidFill>
                <a:srgbClr val="FF0000"/>
              </a:solidFill>
              <a:latin typeface="华文新魏"/>
              <a:ea typeface="华文新魏"/>
              <a:cs typeface="华文新魏"/>
            </a:endParaRPr>
          </a:p>
          <a:p>
            <a:pPr lvl="2" eaLnBrk="1" hangingPunct="1">
              <a:lnSpc>
                <a:spcPct val="90000"/>
              </a:lnSpc>
            </a:pPr>
            <a:r>
              <a:rPr lang="zh-CN" altLang="en-US" dirty="0">
                <a:solidFill>
                  <a:srgbClr val="FF0000"/>
                </a:solidFill>
                <a:latin typeface="华文新魏"/>
                <a:ea typeface="华文新魏"/>
                <a:cs typeface="华文新魏"/>
              </a:rPr>
              <a:t>可链接计算机网络中不同机器上的文件</a:t>
            </a:r>
            <a:r>
              <a:rPr lang="zh-CN" altLang="en-US" dirty="0">
                <a:latin typeface="华文新魏"/>
                <a:ea typeface="华文新魏"/>
                <a:cs typeface="华文新魏"/>
              </a:rPr>
              <a:t>，此时，仅需提供文件所在机器地址和该机器中文件的路径名</a:t>
            </a:r>
          </a:p>
          <a:p>
            <a:pPr lvl="1" eaLnBrk="1" hangingPunct="1">
              <a:lnSpc>
                <a:spcPct val="90000"/>
              </a:lnSpc>
            </a:pPr>
            <a:r>
              <a:rPr lang="zh-CN" altLang="en-US" dirty="0"/>
              <a:t>缺点</a:t>
            </a:r>
            <a:endParaRPr lang="en-US" altLang="zh-CN" dirty="0"/>
          </a:p>
          <a:p>
            <a:pPr lvl="2" eaLnBrk="1" hangingPunct="1">
              <a:lnSpc>
                <a:spcPct val="90000"/>
              </a:lnSpc>
            </a:pPr>
            <a:r>
              <a:rPr lang="zh-CN" altLang="en-US" dirty="0">
                <a:latin typeface="华文新魏"/>
                <a:ea typeface="华文新魏"/>
                <a:cs typeface="华文新魏"/>
              </a:rPr>
              <a:t>搜索文件路径开销大，需要额外的空间查找存储路径</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91</a:t>
            </a:fld>
            <a:endParaRPr lang="en-US" altLang="zh-CN" dirty="0"/>
          </a:p>
        </p:txBody>
      </p:sp>
    </p:spTree>
    <p:extLst>
      <p:ext uri="{BB962C8B-B14F-4D97-AF65-F5344CB8AC3E}">
        <p14:creationId xmlns:p14="http://schemas.microsoft.com/office/powerpoint/2010/main" val="30030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硬链接 </a:t>
            </a:r>
            <a:r>
              <a:rPr kumimoji="1" lang="en-US" altLang="zh-CN" dirty="0"/>
              <a:t>vs.</a:t>
            </a:r>
            <a:r>
              <a:rPr kumimoji="1" lang="zh-CN" altLang="en-US" dirty="0"/>
              <a:t> 符号链接</a:t>
            </a:r>
          </a:p>
        </p:txBody>
      </p:sp>
      <p:sp>
        <p:nvSpPr>
          <p:cNvPr id="3" name="内容占位符 2"/>
          <p:cNvSpPr>
            <a:spLocks noGrp="1"/>
          </p:cNvSpPr>
          <p:nvPr>
            <p:ph idx="1"/>
          </p:nvPr>
        </p:nvSpPr>
        <p:spPr/>
        <p:txBody>
          <a:bodyPr/>
          <a:lstStyle/>
          <a:p>
            <a:pPr eaLnBrk="1" hangingPunct="1"/>
            <a:r>
              <a:rPr lang="zh-CN" altLang="en-US" dirty="0"/>
              <a:t>硬链接</a:t>
            </a:r>
            <a:endParaRPr lang="en-US" altLang="zh-CN" dirty="0"/>
          </a:p>
          <a:p>
            <a:pPr lvl="1" eaLnBrk="1" hangingPunct="1"/>
            <a:r>
              <a:rPr lang="zh-CN" altLang="en-GB" dirty="0">
                <a:solidFill>
                  <a:srgbClr val="0000FF"/>
                </a:solidFill>
              </a:rPr>
              <a:t>不同的文件名</a:t>
            </a:r>
            <a:r>
              <a:rPr lang="zh-CN" altLang="en-GB" dirty="0"/>
              <a:t>对应同一个</a:t>
            </a:r>
            <a:r>
              <a:rPr lang="en-GB" altLang="zh-CN" dirty="0" err="1">
                <a:solidFill>
                  <a:srgbClr val="FF0000"/>
                </a:solidFill>
              </a:rPr>
              <a:t>inode</a:t>
            </a:r>
            <a:endParaRPr lang="en-GB" altLang="zh-CN" dirty="0">
              <a:solidFill>
                <a:srgbClr val="FF0000"/>
              </a:solidFill>
            </a:endParaRPr>
          </a:p>
          <a:p>
            <a:pPr eaLnBrk="1" hangingPunct="1"/>
            <a:r>
              <a:rPr lang="zh-CN" altLang="en-US" dirty="0"/>
              <a:t>符号链接</a:t>
            </a:r>
            <a:endParaRPr lang="en-US" altLang="zh-CN" dirty="0"/>
          </a:p>
          <a:p>
            <a:pPr lvl="1" eaLnBrk="1" hangingPunct="1"/>
            <a:r>
              <a:rPr lang="zh-CN" altLang="en-GB" dirty="0"/>
              <a:t>存储被链接文件的</a:t>
            </a:r>
            <a:r>
              <a:rPr lang="zh-CN" altLang="en-GB" dirty="0">
                <a:solidFill>
                  <a:srgbClr val="0000FF"/>
                </a:solidFill>
              </a:rPr>
              <a:t>文件名</a:t>
            </a:r>
            <a:r>
              <a:rPr lang="en-GB" altLang="zh-CN" dirty="0"/>
              <a:t>(</a:t>
            </a:r>
            <a:r>
              <a:rPr lang="zh-CN" altLang="en-GB" dirty="0"/>
              <a:t>而不是</a:t>
            </a:r>
            <a:r>
              <a:rPr lang="en-GB" altLang="zh-CN" dirty="0" err="1"/>
              <a:t>inode</a:t>
            </a:r>
            <a:r>
              <a:rPr lang="en-GB" altLang="zh-CN" dirty="0"/>
              <a:t>)</a:t>
            </a:r>
            <a:r>
              <a:rPr lang="zh-CN" altLang="en-GB" dirty="0"/>
              <a:t>实现链接</a:t>
            </a:r>
          </a:p>
          <a:p>
            <a:pPr eaLnBrk="1" hangingPunct="1"/>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92</a:t>
            </a:fld>
            <a:endParaRPr lang="en-US" altLang="zh-CN" dirty="0"/>
          </a:p>
        </p:txBody>
      </p:sp>
      <p:grpSp>
        <p:nvGrpSpPr>
          <p:cNvPr id="5" name="Group 6"/>
          <p:cNvGrpSpPr>
            <a:grpSpLocks/>
          </p:cNvGrpSpPr>
          <p:nvPr/>
        </p:nvGrpSpPr>
        <p:grpSpPr bwMode="auto">
          <a:xfrm>
            <a:off x="827584" y="3779673"/>
            <a:ext cx="3889375" cy="1511300"/>
            <a:chOff x="768" y="2928"/>
            <a:chExt cx="3504" cy="1152"/>
          </a:xfrm>
        </p:grpSpPr>
        <p:sp>
          <p:nvSpPr>
            <p:cNvPr id="6" name="Text Box 7"/>
            <p:cNvSpPr txBox="1">
              <a:spLocks noChangeArrowheads="1"/>
            </p:cNvSpPr>
            <p:nvPr/>
          </p:nvSpPr>
          <p:spPr bwMode="auto">
            <a:xfrm>
              <a:off x="2377" y="2928"/>
              <a:ext cx="921" cy="305"/>
            </a:xfrm>
            <a:prstGeom prst="rect">
              <a:avLst/>
            </a:prstGeom>
            <a:noFill/>
            <a:ln w="25400">
              <a:noFill/>
              <a:miter lim="800000"/>
              <a:headEnd type="none" w="sm" len="sm"/>
              <a:tailEnd type="none" w="sm" len="sm"/>
            </a:ln>
            <a:effectLst/>
          </p:spPr>
          <p:txBody>
            <a:bodyPr wrap="square">
              <a:spAutoFit/>
            </a:bodyPr>
            <a:lstStyle/>
            <a:p>
              <a:pPr algn="ctr" eaLnBrk="0" hangingPunct="0">
                <a:spcBef>
                  <a:spcPct val="0"/>
                </a:spcBef>
                <a:buClrTx/>
                <a:buFontTx/>
                <a:buNone/>
              </a:pPr>
              <a:r>
                <a:rPr kumimoji="0" lang="th-TH" altLang="zh-CN" sz="2000" b="1" dirty="0">
                  <a:solidFill>
                    <a:schemeClr val="tx1"/>
                  </a:solidFill>
                  <a:effectLst/>
                  <a:latin typeface="华文新魏"/>
                  <a:ea typeface="华文新魏"/>
                  <a:cs typeface="华文新魏"/>
                </a:rPr>
                <a:t>ino</a:t>
              </a:r>
              <a:r>
                <a:rPr kumimoji="0" lang="en-US" altLang="zh-CN" sz="2000" b="1" dirty="0">
                  <a:solidFill>
                    <a:schemeClr val="tx1"/>
                  </a:solidFill>
                  <a:effectLst/>
                  <a:latin typeface="华文新魏"/>
                  <a:ea typeface="华文新魏"/>
                  <a:cs typeface="华文新魏"/>
                </a:rPr>
                <a:t>de</a:t>
              </a:r>
              <a:endParaRPr kumimoji="0" lang="th-TH" altLang="zh-CN" sz="2000" b="1" dirty="0">
                <a:solidFill>
                  <a:schemeClr val="tx1"/>
                </a:solidFill>
                <a:effectLst/>
                <a:latin typeface="华文新魏"/>
                <a:ea typeface="华文新魏"/>
                <a:cs typeface="华文新魏"/>
              </a:endParaRPr>
            </a:p>
          </p:txBody>
        </p:sp>
        <p:sp>
          <p:nvSpPr>
            <p:cNvPr id="7" name="Rectangle 8"/>
            <p:cNvSpPr>
              <a:spLocks noChangeArrowheads="1"/>
            </p:cNvSpPr>
            <p:nvPr/>
          </p:nvSpPr>
          <p:spPr bwMode="auto">
            <a:xfrm>
              <a:off x="768" y="3120"/>
              <a:ext cx="1056" cy="240"/>
            </a:xfrm>
            <a:prstGeom prst="rect">
              <a:avLst/>
            </a:prstGeom>
            <a:solidFill>
              <a:schemeClr val="accent1"/>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zh-CN" altLang="th-TH" sz="2000" b="1" dirty="0">
                  <a:solidFill>
                    <a:schemeClr val="tx1"/>
                  </a:solidFill>
                  <a:effectLst/>
                  <a:latin typeface="华文新魏"/>
                  <a:ea typeface="华文新魏"/>
                  <a:cs typeface="华文新魏"/>
                </a:rPr>
                <a:t>/</a:t>
              </a:r>
              <a:r>
                <a:rPr kumimoji="0" lang="th-TH" altLang="zh-CN" sz="2000" b="1" dirty="0">
                  <a:solidFill>
                    <a:schemeClr val="tx1"/>
                  </a:solidFill>
                  <a:effectLst/>
                  <a:latin typeface="华文新魏"/>
                  <a:ea typeface="华文新魏"/>
                  <a:cs typeface="华文新魏"/>
                </a:rPr>
                <a:t>root/link</a:t>
              </a:r>
            </a:p>
          </p:txBody>
        </p:sp>
        <p:sp>
          <p:nvSpPr>
            <p:cNvPr id="8" name="Line 9"/>
            <p:cNvSpPr>
              <a:spLocks noChangeShapeType="1"/>
            </p:cNvSpPr>
            <p:nvPr/>
          </p:nvSpPr>
          <p:spPr bwMode="auto">
            <a:xfrm>
              <a:off x="1296" y="3360"/>
              <a:ext cx="0" cy="624"/>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9" name="Rectangle 10"/>
            <p:cNvSpPr>
              <a:spLocks noChangeArrowheads="1"/>
            </p:cNvSpPr>
            <p:nvPr/>
          </p:nvSpPr>
          <p:spPr bwMode="auto">
            <a:xfrm>
              <a:off x="1536" y="3504"/>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a</a:t>
              </a:r>
            </a:p>
          </p:txBody>
        </p:sp>
        <p:sp>
          <p:nvSpPr>
            <p:cNvPr id="10" name="Rectangle 11"/>
            <p:cNvSpPr>
              <a:spLocks noChangeArrowheads="1"/>
            </p:cNvSpPr>
            <p:nvPr/>
          </p:nvSpPr>
          <p:spPr bwMode="auto">
            <a:xfrm>
              <a:off x="1536" y="3888"/>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b</a:t>
              </a:r>
            </a:p>
          </p:txBody>
        </p:sp>
        <p:cxnSp>
          <p:nvCxnSpPr>
            <p:cNvPr id="11" name="AutoShape 12"/>
            <p:cNvCxnSpPr>
              <a:cxnSpLocks noChangeShapeType="1"/>
              <a:stCxn id="10" idx="1"/>
              <a:endCxn id="8" idx="1"/>
            </p:cNvCxnSpPr>
            <p:nvPr/>
          </p:nvCxnSpPr>
          <p:spPr bwMode="auto">
            <a:xfrm flipH="1">
              <a:off x="1296" y="3984"/>
              <a:ext cx="232" cy="8"/>
            </a:xfrm>
            <a:prstGeom prst="straightConnector1">
              <a:avLst/>
            </a:prstGeom>
            <a:noFill/>
            <a:ln w="25400">
              <a:solidFill>
                <a:schemeClr val="tx1"/>
              </a:solidFill>
              <a:round/>
              <a:headEnd type="none" w="sm" len="sm"/>
              <a:tailEnd type="none" w="sm" len="sm"/>
            </a:ln>
            <a:effectLst/>
          </p:spPr>
        </p:cxnSp>
        <p:sp>
          <p:nvSpPr>
            <p:cNvPr id="12" name="Line 13"/>
            <p:cNvSpPr>
              <a:spLocks noChangeShapeType="1"/>
            </p:cNvSpPr>
            <p:nvPr/>
          </p:nvSpPr>
          <p:spPr bwMode="auto">
            <a:xfrm>
              <a:off x="1296" y="3600"/>
              <a:ext cx="240"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nvGrpSpPr>
            <p:cNvPr id="13" name="Group 14"/>
            <p:cNvGrpSpPr>
              <a:grpSpLocks/>
            </p:cNvGrpSpPr>
            <p:nvPr/>
          </p:nvGrpSpPr>
          <p:grpSpPr bwMode="auto">
            <a:xfrm>
              <a:off x="2544" y="3216"/>
              <a:ext cx="432" cy="864"/>
              <a:chOff x="2544" y="3216"/>
              <a:chExt cx="432" cy="864"/>
            </a:xfrm>
          </p:grpSpPr>
          <p:sp>
            <p:nvSpPr>
              <p:cNvPr id="19" name="Rectangle 15"/>
              <p:cNvSpPr>
                <a:spLocks noChangeArrowheads="1"/>
              </p:cNvSpPr>
              <p:nvPr/>
            </p:nvSpPr>
            <p:spPr bwMode="auto">
              <a:xfrm>
                <a:off x="2544" y="3216"/>
                <a:ext cx="432" cy="864"/>
              </a:xfrm>
              <a:prstGeom prst="rect">
                <a:avLst/>
              </a:prstGeom>
              <a:solidFill>
                <a:srgbClr val="FF99CC"/>
              </a:solidFill>
              <a:ln w="25400">
                <a:solidFill>
                  <a:schemeClr val="tx1"/>
                </a:solidFill>
                <a:miter lim="800000"/>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0" name="Line 16"/>
              <p:cNvSpPr>
                <a:spLocks noChangeShapeType="1"/>
              </p:cNvSpPr>
              <p:nvPr/>
            </p:nvSpPr>
            <p:spPr bwMode="auto">
              <a:xfrm>
                <a:off x="2544" y="3360"/>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1" name="Line 17"/>
              <p:cNvSpPr>
                <a:spLocks noChangeShapeType="1"/>
              </p:cNvSpPr>
              <p:nvPr/>
            </p:nvSpPr>
            <p:spPr bwMode="auto">
              <a:xfrm>
                <a:off x="2544" y="3504"/>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2" name="Line 18"/>
              <p:cNvSpPr>
                <a:spLocks noChangeShapeType="1"/>
              </p:cNvSpPr>
              <p:nvPr/>
            </p:nvSpPr>
            <p:spPr bwMode="auto">
              <a:xfrm>
                <a:off x="2544" y="3648"/>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3" name="Line 19"/>
              <p:cNvSpPr>
                <a:spLocks noChangeShapeType="1"/>
              </p:cNvSpPr>
              <p:nvPr/>
            </p:nvSpPr>
            <p:spPr bwMode="auto">
              <a:xfrm>
                <a:off x="2544" y="3792"/>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4" name="Line 20"/>
              <p:cNvSpPr>
                <a:spLocks noChangeShapeType="1"/>
              </p:cNvSpPr>
              <p:nvPr/>
            </p:nvSpPr>
            <p:spPr bwMode="auto">
              <a:xfrm>
                <a:off x="2544" y="3936"/>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sp>
          <p:nvSpPr>
            <p:cNvPr id="14" name="AutoShape 21"/>
            <p:cNvSpPr>
              <a:spLocks noChangeArrowheads="1"/>
            </p:cNvSpPr>
            <p:nvPr/>
          </p:nvSpPr>
          <p:spPr bwMode="auto">
            <a:xfrm>
              <a:off x="3600" y="3312"/>
              <a:ext cx="672" cy="624"/>
            </a:xfrm>
            <a:prstGeom prst="can">
              <a:avLst>
                <a:gd name="adj" fmla="val 25000"/>
              </a:avLst>
            </a:prstGeom>
            <a:solidFill>
              <a:srgbClr val="FFFF00"/>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15" name="Oval 22"/>
            <p:cNvSpPr>
              <a:spLocks noChangeArrowheads="1"/>
            </p:cNvSpPr>
            <p:nvPr/>
          </p:nvSpPr>
          <p:spPr bwMode="auto">
            <a:xfrm>
              <a:off x="3744" y="3552"/>
              <a:ext cx="240" cy="144"/>
            </a:xfrm>
            <a:prstGeom prst="ellipse">
              <a:avLst/>
            </a:prstGeom>
            <a:solidFill>
              <a:srgbClr val="0000FF"/>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16" name="Line 23"/>
            <p:cNvSpPr>
              <a:spLocks noChangeShapeType="1"/>
            </p:cNvSpPr>
            <p:nvPr/>
          </p:nvSpPr>
          <p:spPr bwMode="auto">
            <a:xfrm flipV="1">
              <a:off x="1968" y="3408"/>
              <a:ext cx="576"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17" name="Line 24"/>
            <p:cNvSpPr>
              <a:spLocks noChangeShapeType="1"/>
            </p:cNvSpPr>
            <p:nvPr/>
          </p:nvSpPr>
          <p:spPr bwMode="auto">
            <a:xfrm flipV="1">
              <a:off x="1968" y="3408"/>
              <a:ext cx="576" cy="576"/>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18" name="Line 25"/>
            <p:cNvSpPr>
              <a:spLocks noChangeShapeType="1"/>
            </p:cNvSpPr>
            <p:nvPr/>
          </p:nvSpPr>
          <p:spPr bwMode="auto">
            <a:xfrm>
              <a:off x="2976" y="3408"/>
              <a:ext cx="768"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grpSp>
      <p:grpSp>
        <p:nvGrpSpPr>
          <p:cNvPr id="25" name="Group 7"/>
          <p:cNvGrpSpPr>
            <a:grpSpLocks/>
          </p:cNvGrpSpPr>
          <p:nvPr/>
        </p:nvGrpSpPr>
        <p:grpSpPr bwMode="auto">
          <a:xfrm>
            <a:off x="5220072" y="3820798"/>
            <a:ext cx="3384550" cy="1399310"/>
            <a:chOff x="1056" y="2998"/>
            <a:chExt cx="3504" cy="1178"/>
          </a:xfrm>
        </p:grpSpPr>
        <p:sp>
          <p:nvSpPr>
            <p:cNvPr id="26" name="Text Box 8"/>
            <p:cNvSpPr txBox="1">
              <a:spLocks noChangeArrowheads="1"/>
            </p:cNvSpPr>
            <p:nvPr/>
          </p:nvSpPr>
          <p:spPr bwMode="auto">
            <a:xfrm>
              <a:off x="2472" y="2998"/>
              <a:ext cx="1028" cy="337"/>
            </a:xfrm>
            <a:prstGeom prst="rect">
              <a:avLst/>
            </a:prstGeom>
            <a:noFill/>
            <a:ln w="25400">
              <a:noFill/>
              <a:miter lim="800000"/>
              <a:headEnd type="none" w="sm" len="sm"/>
              <a:tailEnd type="none" w="sm" len="sm"/>
            </a:ln>
            <a:effectLst/>
          </p:spPr>
          <p:txBody>
            <a:bodyPr wrap="square">
              <a:spAutoFit/>
            </a:bodyPr>
            <a:lstStyle/>
            <a:p>
              <a:pPr algn="ctr" eaLnBrk="0" hangingPunct="0">
                <a:spcBef>
                  <a:spcPct val="0"/>
                </a:spcBef>
                <a:buClrTx/>
                <a:buFontTx/>
                <a:buNone/>
              </a:pPr>
              <a:r>
                <a:rPr kumimoji="0" lang="th-TH" altLang="zh-CN" sz="2000" b="1" dirty="0">
                  <a:solidFill>
                    <a:schemeClr val="tx1"/>
                  </a:solidFill>
                  <a:effectLst/>
                  <a:latin typeface="华文新魏"/>
                  <a:ea typeface="华文新魏"/>
                  <a:cs typeface="华文新魏"/>
                </a:rPr>
                <a:t>in</a:t>
              </a:r>
              <a:r>
                <a:rPr lang="en-US" altLang="zh-CN" sz="2000" b="1" dirty="0">
                  <a:latin typeface="华文新魏"/>
                  <a:ea typeface="华文新魏"/>
                  <a:cs typeface="华文新魏"/>
                </a:rPr>
                <a:t>o</a:t>
              </a:r>
              <a:r>
                <a:rPr kumimoji="0" lang="th-TH" altLang="zh-CN" sz="2000" b="1" dirty="0">
                  <a:solidFill>
                    <a:schemeClr val="tx1"/>
                  </a:solidFill>
                  <a:effectLst/>
                  <a:latin typeface="华文新魏"/>
                  <a:ea typeface="华文新魏"/>
                  <a:cs typeface="华文新魏"/>
                </a:rPr>
                <a:t>de</a:t>
              </a:r>
            </a:p>
          </p:txBody>
        </p:sp>
        <p:sp>
          <p:nvSpPr>
            <p:cNvPr id="27" name="Rectangle 9"/>
            <p:cNvSpPr>
              <a:spLocks noChangeArrowheads="1"/>
            </p:cNvSpPr>
            <p:nvPr/>
          </p:nvSpPr>
          <p:spPr bwMode="auto">
            <a:xfrm>
              <a:off x="1056" y="3216"/>
              <a:ext cx="1056" cy="240"/>
            </a:xfrm>
            <a:prstGeom prst="rect">
              <a:avLst/>
            </a:prstGeom>
            <a:solidFill>
              <a:schemeClr val="accent1"/>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zh-CN" altLang="th-TH" sz="2000" b="1">
                  <a:solidFill>
                    <a:schemeClr val="tx1"/>
                  </a:solidFill>
                  <a:effectLst/>
                  <a:latin typeface="华文新魏"/>
                  <a:ea typeface="华文新魏"/>
                  <a:cs typeface="华文新魏"/>
                </a:rPr>
                <a:t>/</a:t>
              </a:r>
              <a:r>
                <a:rPr kumimoji="0" lang="th-TH" altLang="zh-CN" sz="2000" b="1">
                  <a:solidFill>
                    <a:schemeClr val="tx1"/>
                  </a:solidFill>
                  <a:effectLst/>
                  <a:latin typeface="华文新魏"/>
                  <a:ea typeface="华文新魏"/>
                  <a:cs typeface="华文新魏"/>
                </a:rPr>
                <a:t>root/link</a:t>
              </a:r>
            </a:p>
          </p:txBody>
        </p:sp>
        <p:sp>
          <p:nvSpPr>
            <p:cNvPr id="28" name="Line 10"/>
            <p:cNvSpPr>
              <a:spLocks noChangeShapeType="1"/>
            </p:cNvSpPr>
            <p:nvPr/>
          </p:nvSpPr>
          <p:spPr bwMode="auto">
            <a:xfrm>
              <a:off x="1584" y="3456"/>
              <a:ext cx="0" cy="624"/>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9" name="Rectangle 11"/>
            <p:cNvSpPr>
              <a:spLocks noChangeArrowheads="1"/>
            </p:cNvSpPr>
            <p:nvPr/>
          </p:nvSpPr>
          <p:spPr bwMode="auto">
            <a:xfrm>
              <a:off x="1824" y="3600"/>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a</a:t>
              </a:r>
            </a:p>
          </p:txBody>
        </p:sp>
        <p:sp>
          <p:nvSpPr>
            <p:cNvPr id="30" name="Rectangle 12"/>
            <p:cNvSpPr>
              <a:spLocks noChangeArrowheads="1"/>
            </p:cNvSpPr>
            <p:nvPr/>
          </p:nvSpPr>
          <p:spPr bwMode="auto">
            <a:xfrm>
              <a:off x="1824" y="3984"/>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b</a:t>
              </a:r>
            </a:p>
          </p:txBody>
        </p:sp>
        <p:cxnSp>
          <p:nvCxnSpPr>
            <p:cNvPr id="31" name="AutoShape 13"/>
            <p:cNvCxnSpPr>
              <a:cxnSpLocks noChangeShapeType="1"/>
              <a:stCxn id="30" idx="1"/>
              <a:endCxn id="28" idx="1"/>
            </p:cNvCxnSpPr>
            <p:nvPr/>
          </p:nvCxnSpPr>
          <p:spPr bwMode="auto">
            <a:xfrm flipH="1">
              <a:off x="1584" y="4080"/>
              <a:ext cx="232" cy="8"/>
            </a:xfrm>
            <a:prstGeom prst="straightConnector1">
              <a:avLst/>
            </a:prstGeom>
            <a:noFill/>
            <a:ln w="25400">
              <a:solidFill>
                <a:schemeClr val="tx1"/>
              </a:solidFill>
              <a:round/>
              <a:headEnd type="none" w="sm" len="sm"/>
              <a:tailEnd type="none" w="sm" len="sm"/>
            </a:ln>
            <a:effectLst/>
          </p:spPr>
        </p:cxnSp>
        <p:sp>
          <p:nvSpPr>
            <p:cNvPr id="32" name="Line 14"/>
            <p:cNvSpPr>
              <a:spLocks noChangeShapeType="1"/>
            </p:cNvSpPr>
            <p:nvPr/>
          </p:nvSpPr>
          <p:spPr bwMode="auto">
            <a:xfrm>
              <a:off x="1584" y="3696"/>
              <a:ext cx="240"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nvGrpSpPr>
            <p:cNvPr id="33" name="Group 15"/>
            <p:cNvGrpSpPr>
              <a:grpSpLocks/>
            </p:cNvGrpSpPr>
            <p:nvPr/>
          </p:nvGrpSpPr>
          <p:grpSpPr bwMode="auto">
            <a:xfrm>
              <a:off x="2832" y="3312"/>
              <a:ext cx="432" cy="864"/>
              <a:chOff x="2544" y="3216"/>
              <a:chExt cx="432" cy="864"/>
            </a:xfrm>
          </p:grpSpPr>
          <p:sp>
            <p:nvSpPr>
              <p:cNvPr id="42" name="Rectangle 16"/>
              <p:cNvSpPr>
                <a:spLocks noChangeArrowheads="1"/>
              </p:cNvSpPr>
              <p:nvPr/>
            </p:nvSpPr>
            <p:spPr bwMode="auto">
              <a:xfrm>
                <a:off x="2544" y="3216"/>
                <a:ext cx="432" cy="864"/>
              </a:xfrm>
              <a:prstGeom prst="rect">
                <a:avLst/>
              </a:prstGeom>
              <a:solidFill>
                <a:srgbClr val="FF99CC"/>
              </a:solidFill>
              <a:ln w="25400">
                <a:solidFill>
                  <a:schemeClr val="tx1"/>
                </a:solidFill>
                <a:miter lim="800000"/>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3" name="Line 17"/>
              <p:cNvSpPr>
                <a:spLocks noChangeShapeType="1"/>
              </p:cNvSpPr>
              <p:nvPr/>
            </p:nvSpPr>
            <p:spPr bwMode="auto">
              <a:xfrm>
                <a:off x="2544" y="3360"/>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4" name="Line 18"/>
              <p:cNvSpPr>
                <a:spLocks noChangeShapeType="1"/>
              </p:cNvSpPr>
              <p:nvPr/>
            </p:nvSpPr>
            <p:spPr bwMode="auto">
              <a:xfrm>
                <a:off x="2544" y="3504"/>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5" name="Line 19"/>
              <p:cNvSpPr>
                <a:spLocks noChangeShapeType="1"/>
              </p:cNvSpPr>
              <p:nvPr/>
            </p:nvSpPr>
            <p:spPr bwMode="auto">
              <a:xfrm>
                <a:off x="2544" y="3648"/>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6" name="Line 20"/>
              <p:cNvSpPr>
                <a:spLocks noChangeShapeType="1"/>
              </p:cNvSpPr>
              <p:nvPr/>
            </p:nvSpPr>
            <p:spPr bwMode="auto">
              <a:xfrm>
                <a:off x="2544" y="3792"/>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7" name="Line 21"/>
              <p:cNvSpPr>
                <a:spLocks noChangeShapeType="1"/>
              </p:cNvSpPr>
              <p:nvPr/>
            </p:nvSpPr>
            <p:spPr bwMode="auto">
              <a:xfrm>
                <a:off x="2544" y="3936"/>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sp>
          <p:nvSpPr>
            <p:cNvPr id="34" name="AutoShape 22"/>
            <p:cNvSpPr>
              <a:spLocks noChangeArrowheads="1"/>
            </p:cNvSpPr>
            <p:nvPr/>
          </p:nvSpPr>
          <p:spPr bwMode="auto">
            <a:xfrm>
              <a:off x="3888" y="3408"/>
              <a:ext cx="672" cy="624"/>
            </a:xfrm>
            <a:prstGeom prst="can">
              <a:avLst>
                <a:gd name="adj" fmla="val 25000"/>
              </a:avLst>
            </a:prstGeom>
            <a:solidFill>
              <a:srgbClr val="FFFF00"/>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35" name="Oval 23"/>
            <p:cNvSpPr>
              <a:spLocks noChangeArrowheads="1"/>
            </p:cNvSpPr>
            <p:nvPr/>
          </p:nvSpPr>
          <p:spPr bwMode="auto">
            <a:xfrm>
              <a:off x="4032" y="3648"/>
              <a:ext cx="240" cy="144"/>
            </a:xfrm>
            <a:prstGeom prst="ellipse">
              <a:avLst/>
            </a:prstGeom>
            <a:solidFill>
              <a:srgbClr val="0000FF"/>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36" name="Line 24"/>
            <p:cNvSpPr>
              <a:spLocks noChangeShapeType="1"/>
            </p:cNvSpPr>
            <p:nvPr/>
          </p:nvSpPr>
          <p:spPr bwMode="auto">
            <a:xfrm flipV="1">
              <a:off x="2256" y="3504"/>
              <a:ext cx="576"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7" name="Line 25"/>
            <p:cNvSpPr>
              <a:spLocks noChangeShapeType="1"/>
            </p:cNvSpPr>
            <p:nvPr/>
          </p:nvSpPr>
          <p:spPr bwMode="auto">
            <a:xfrm flipV="1">
              <a:off x="2256" y="3792"/>
              <a:ext cx="576" cy="288"/>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8" name="Line 26"/>
            <p:cNvSpPr>
              <a:spLocks noChangeShapeType="1"/>
            </p:cNvSpPr>
            <p:nvPr/>
          </p:nvSpPr>
          <p:spPr bwMode="auto">
            <a:xfrm>
              <a:off x="3264" y="3504"/>
              <a:ext cx="768"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9" name="Oval 27"/>
            <p:cNvSpPr>
              <a:spLocks noChangeArrowheads="1"/>
            </p:cNvSpPr>
            <p:nvPr/>
          </p:nvSpPr>
          <p:spPr bwMode="auto">
            <a:xfrm>
              <a:off x="4128" y="3888"/>
              <a:ext cx="96" cy="48"/>
            </a:xfrm>
            <a:prstGeom prst="ellipse">
              <a:avLst/>
            </a:prstGeom>
            <a:solidFill>
              <a:schemeClr val="accent2"/>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0" name="Line 28"/>
            <p:cNvSpPr>
              <a:spLocks noChangeShapeType="1"/>
            </p:cNvSpPr>
            <p:nvPr/>
          </p:nvSpPr>
          <p:spPr bwMode="auto">
            <a:xfrm>
              <a:off x="3264" y="3792"/>
              <a:ext cx="864" cy="96"/>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cxnSp>
          <p:nvCxnSpPr>
            <p:cNvPr id="41" name="AutoShape 29"/>
            <p:cNvCxnSpPr>
              <a:cxnSpLocks noChangeShapeType="1"/>
              <a:stCxn id="39" idx="6"/>
              <a:endCxn id="29" idx="0"/>
            </p:cNvCxnSpPr>
            <p:nvPr/>
          </p:nvCxnSpPr>
          <p:spPr bwMode="auto">
            <a:xfrm flipH="1" flipV="1">
              <a:off x="2040" y="3592"/>
              <a:ext cx="2192" cy="320"/>
            </a:xfrm>
            <a:prstGeom prst="curvedConnector4">
              <a:avLst>
                <a:gd name="adj1" fmla="val -25870"/>
                <a:gd name="adj2" fmla="val 277500"/>
              </a:avLst>
            </a:prstGeom>
            <a:noFill/>
            <a:ln w="25400">
              <a:solidFill>
                <a:schemeClr val="tx1"/>
              </a:solidFill>
              <a:round/>
              <a:headEnd type="none" w="sm" len="sm"/>
              <a:tailEnd type="triangle" w="sm" len="sm"/>
            </a:ln>
            <a:effectLst/>
          </p:spPr>
        </p:cxnSp>
      </p:grpSp>
      <p:sp>
        <p:nvSpPr>
          <p:cNvPr id="48" name="Text Box 5"/>
          <p:cNvSpPr txBox="1">
            <a:spLocks noChangeArrowheads="1"/>
          </p:cNvSpPr>
          <p:nvPr/>
        </p:nvSpPr>
        <p:spPr bwMode="auto">
          <a:xfrm>
            <a:off x="1187625" y="5723889"/>
            <a:ext cx="2088232" cy="44141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a:ea typeface="华文新魏"/>
                <a:cs typeface="华文新魏"/>
              </a:rPr>
              <a:t>硬链接</a:t>
            </a:r>
          </a:p>
        </p:txBody>
      </p:sp>
      <p:sp>
        <p:nvSpPr>
          <p:cNvPr id="49" name="Text Box 5"/>
          <p:cNvSpPr txBox="1">
            <a:spLocks noChangeArrowheads="1"/>
          </p:cNvSpPr>
          <p:nvPr/>
        </p:nvSpPr>
        <p:spPr bwMode="auto">
          <a:xfrm>
            <a:off x="5436096" y="5661248"/>
            <a:ext cx="2088232" cy="44141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a:ea typeface="华文新魏"/>
                <a:cs typeface="华文新魏"/>
              </a:rPr>
              <a:t>符号链接</a:t>
            </a:r>
          </a:p>
        </p:txBody>
      </p:sp>
    </p:spTree>
    <p:extLst>
      <p:ext uri="{BB962C8B-B14F-4D97-AF65-F5344CB8AC3E}">
        <p14:creationId xmlns:p14="http://schemas.microsoft.com/office/powerpoint/2010/main" val="393359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硬链接 </a:t>
            </a:r>
            <a:r>
              <a:rPr kumimoji="1" lang="en-US" altLang="zh-CN" dirty="0"/>
              <a:t>vs.</a:t>
            </a:r>
            <a:r>
              <a:rPr kumimoji="1" lang="zh-CN" altLang="en-US" dirty="0"/>
              <a:t> 符号链接</a:t>
            </a:r>
          </a:p>
        </p:txBody>
      </p:sp>
      <p:sp>
        <p:nvSpPr>
          <p:cNvPr id="3" name="内容占位符 2"/>
          <p:cNvSpPr>
            <a:spLocks noGrp="1"/>
          </p:cNvSpPr>
          <p:nvPr>
            <p:ph idx="1"/>
          </p:nvPr>
        </p:nvSpPr>
        <p:spPr/>
        <p:txBody>
          <a:bodyPr/>
          <a:lstStyle/>
          <a:p>
            <a:pPr eaLnBrk="1" hangingPunct="1"/>
            <a:r>
              <a:rPr lang="zh-CN" altLang="en-US" dirty="0"/>
              <a:t>硬链接</a:t>
            </a:r>
            <a:endParaRPr lang="en-US" altLang="zh-CN" dirty="0"/>
          </a:p>
          <a:p>
            <a:pPr lvl="1" eaLnBrk="1" hangingPunct="1"/>
            <a:r>
              <a:rPr lang="zh-CN" altLang="en-GB" dirty="0">
                <a:solidFill>
                  <a:srgbClr val="0000FF"/>
                </a:solidFill>
              </a:rPr>
              <a:t>不同的文件名</a:t>
            </a:r>
            <a:r>
              <a:rPr lang="zh-CN" altLang="en-GB" dirty="0"/>
              <a:t>对应同一个</a:t>
            </a:r>
            <a:r>
              <a:rPr lang="en-GB" altLang="zh-CN" dirty="0" err="1">
                <a:solidFill>
                  <a:srgbClr val="FF0000"/>
                </a:solidFill>
              </a:rPr>
              <a:t>inode</a:t>
            </a:r>
            <a:endParaRPr lang="en-GB" altLang="zh-CN" dirty="0">
              <a:solidFill>
                <a:srgbClr val="FF0000"/>
              </a:solidFill>
            </a:endParaRPr>
          </a:p>
          <a:p>
            <a:pPr eaLnBrk="1" hangingPunct="1"/>
            <a:r>
              <a:rPr lang="zh-CN" altLang="en-US" dirty="0"/>
              <a:t>符号链接</a:t>
            </a:r>
            <a:endParaRPr lang="en-US" altLang="zh-CN" dirty="0"/>
          </a:p>
          <a:p>
            <a:pPr lvl="1" eaLnBrk="1" hangingPunct="1"/>
            <a:r>
              <a:rPr lang="zh-CN" altLang="en-GB" dirty="0"/>
              <a:t>存储被链接文件的</a:t>
            </a:r>
            <a:r>
              <a:rPr lang="zh-CN" altLang="en-GB" dirty="0">
                <a:solidFill>
                  <a:srgbClr val="0000FF"/>
                </a:solidFill>
              </a:rPr>
              <a:t>文件名</a:t>
            </a:r>
            <a:r>
              <a:rPr lang="en-GB" altLang="zh-CN" dirty="0"/>
              <a:t>(</a:t>
            </a:r>
            <a:r>
              <a:rPr lang="zh-CN" altLang="en-GB" dirty="0"/>
              <a:t>而不是</a:t>
            </a:r>
            <a:r>
              <a:rPr lang="en-GB" altLang="zh-CN" dirty="0" err="1"/>
              <a:t>inode</a:t>
            </a:r>
            <a:r>
              <a:rPr lang="en-GB" altLang="zh-CN" dirty="0"/>
              <a:t>)</a:t>
            </a:r>
            <a:r>
              <a:rPr lang="zh-CN" altLang="en-GB" dirty="0"/>
              <a:t>实现链接</a:t>
            </a:r>
          </a:p>
          <a:p>
            <a:pPr eaLnBrk="1" hangingPunct="1"/>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93</a:t>
            </a:fld>
            <a:endParaRPr lang="en-US" altLang="zh-CN" dirty="0"/>
          </a:p>
        </p:txBody>
      </p:sp>
      <p:grpSp>
        <p:nvGrpSpPr>
          <p:cNvPr id="5" name="Group 6"/>
          <p:cNvGrpSpPr>
            <a:grpSpLocks/>
          </p:cNvGrpSpPr>
          <p:nvPr/>
        </p:nvGrpSpPr>
        <p:grpSpPr bwMode="auto">
          <a:xfrm>
            <a:off x="827584" y="3779673"/>
            <a:ext cx="3889375" cy="1511300"/>
            <a:chOff x="768" y="2928"/>
            <a:chExt cx="3504" cy="1152"/>
          </a:xfrm>
        </p:grpSpPr>
        <p:sp>
          <p:nvSpPr>
            <p:cNvPr id="6" name="Text Box 7"/>
            <p:cNvSpPr txBox="1">
              <a:spLocks noChangeArrowheads="1"/>
            </p:cNvSpPr>
            <p:nvPr/>
          </p:nvSpPr>
          <p:spPr bwMode="auto">
            <a:xfrm>
              <a:off x="2377" y="2928"/>
              <a:ext cx="921" cy="305"/>
            </a:xfrm>
            <a:prstGeom prst="rect">
              <a:avLst/>
            </a:prstGeom>
            <a:noFill/>
            <a:ln w="25400">
              <a:noFill/>
              <a:miter lim="800000"/>
              <a:headEnd type="none" w="sm" len="sm"/>
              <a:tailEnd type="none" w="sm" len="sm"/>
            </a:ln>
            <a:effectLst/>
          </p:spPr>
          <p:txBody>
            <a:bodyPr wrap="square">
              <a:spAutoFit/>
            </a:bodyPr>
            <a:lstStyle/>
            <a:p>
              <a:pPr algn="ctr" eaLnBrk="0" hangingPunct="0">
                <a:spcBef>
                  <a:spcPct val="0"/>
                </a:spcBef>
                <a:buClrTx/>
                <a:buFontTx/>
                <a:buNone/>
              </a:pPr>
              <a:r>
                <a:rPr kumimoji="0" lang="th-TH" altLang="zh-CN" sz="2000" b="1" dirty="0">
                  <a:solidFill>
                    <a:schemeClr val="tx1"/>
                  </a:solidFill>
                  <a:effectLst/>
                  <a:latin typeface="华文新魏"/>
                  <a:ea typeface="华文新魏"/>
                  <a:cs typeface="华文新魏"/>
                </a:rPr>
                <a:t>ino</a:t>
              </a:r>
              <a:r>
                <a:rPr kumimoji="0" lang="en-US" altLang="zh-CN" sz="2000" b="1" dirty="0">
                  <a:solidFill>
                    <a:schemeClr val="tx1"/>
                  </a:solidFill>
                  <a:effectLst/>
                  <a:latin typeface="华文新魏"/>
                  <a:ea typeface="华文新魏"/>
                  <a:cs typeface="华文新魏"/>
                </a:rPr>
                <a:t>de</a:t>
              </a:r>
              <a:endParaRPr kumimoji="0" lang="th-TH" altLang="zh-CN" sz="2000" b="1" dirty="0">
                <a:solidFill>
                  <a:schemeClr val="tx1"/>
                </a:solidFill>
                <a:effectLst/>
                <a:latin typeface="华文新魏"/>
                <a:ea typeface="华文新魏"/>
                <a:cs typeface="华文新魏"/>
              </a:endParaRPr>
            </a:p>
          </p:txBody>
        </p:sp>
        <p:sp>
          <p:nvSpPr>
            <p:cNvPr id="7" name="Rectangle 8"/>
            <p:cNvSpPr>
              <a:spLocks noChangeArrowheads="1"/>
            </p:cNvSpPr>
            <p:nvPr/>
          </p:nvSpPr>
          <p:spPr bwMode="auto">
            <a:xfrm>
              <a:off x="768" y="3120"/>
              <a:ext cx="1056" cy="240"/>
            </a:xfrm>
            <a:prstGeom prst="rect">
              <a:avLst/>
            </a:prstGeom>
            <a:solidFill>
              <a:schemeClr val="accent1"/>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zh-CN" altLang="th-TH" sz="2000" b="1" dirty="0">
                  <a:solidFill>
                    <a:schemeClr val="tx1"/>
                  </a:solidFill>
                  <a:effectLst/>
                  <a:latin typeface="华文新魏"/>
                  <a:ea typeface="华文新魏"/>
                  <a:cs typeface="华文新魏"/>
                </a:rPr>
                <a:t>/</a:t>
              </a:r>
              <a:r>
                <a:rPr kumimoji="0" lang="th-TH" altLang="zh-CN" sz="2000" b="1" dirty="0">
                  <a:solidFill>
                    <a:schemeClr val="tx1"/>
                  </a:solidFill>
                  <a:effectLst/>
                  <a:latin typeface="华文新魏"/>
                  <a:ea typeface="华文新魏"/>
                  <a:cs typeface="华文新魏"/>
                </a:rPr>
                <a:t>root/link</a:t>
              </a:r>
            </a:p>
          </p:txBody>
        </p:sp>
        <p:sp>
          <p:nvSpPr>
            <p:cNvPr id="8" name="Line 9"/>
            <p:cNvSpPr>
              <a:spLocks noChangeShapeType="1"/>
            </p:cNvSpPr>
            <p:nvPr/>
          </p:nvSpPr>
          <p:spPr bwMode="auto">
            <a:xfrm>
              <a:off x="1296" y="3360"/>
              <a:ext cx="0" cy="624"/>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9" name="Rectangle 10"/>
            <p:cNvSpPr>
              <a:spLocks noChangeArrowheads="1"/>
            </p:cNvSpPr>
            <p:nvPr/>
          </p:nvSpPr>
          <p:spPr bwMode="auto">
            <a:xfrm>
              <a:off x="1536" y="3504"/>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a</a:t>
              </a:r>
            </a:p>
          </p:txBody>
        </p:sp>
        <p:sp>
          <p:nvSpPr>
            <p:cNvPr id="10" name="Rectangle 11"/>
            <p:cNvSpPr>
              <a:spLocks noChangeArrowheads="1"/>
            </p:cNvSpPr>
            <p:nvPr/>
          </p:nvSpPr>
          <p:spPr bwMode="auto">
            <a:xfrm>
              <a:off x="1536" y="3888"/>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b</a:t>
              </a:r>
            </a:p>
          </p:txBody>
        </p:sp>
        <p:cxnSp>
          <p:nvCxnSpPr>
            <p:cNvPr id="11" name="AutoShape 12"/>
            <p:cNvCxnSpPr>
              <a:cxnSpLocks noChangeShapeType="1"/>
              <a:stCxn id="10" idx="1"/>
              <a:endCxn id="8" idx="1"/>
            </p:cNvCxnSpPr>
            <p:nvPr/>
          </p:nvCxnSpPr>
          <p:spPr bwMode="auto">
            <a:xfrm flipH="1">
              <a:off x="1296" y="3984"/>
              <a:ext cx="232" cy="8"/>
            </a:xfrm>
            <a:prstGeom prst="straightConnector1">
              <a:avLst/>
            </a:prstGeom>
            <a:noFill/>
            <a:ln w="25400">
              <a:solidFill>
                <a:schemeClr val="tx1"/>
              </a:solidFill>
              <a:round/>
              <a:headEnd type="none" w="sm" len="sm"/>
              <a:tailEnd type="none" w="sm" len="sm"/>
            </a:ln>
            <a:effectLst/>
          </p:spPr>
        </p:cxnSp>
        <p:sp>
          <p:nvSpPr>
            <p:cNvPr id="12" name="Line 13"/>
            <p:cNvSpPr>
              <a:spLocks noChangeShapeType="1"/>
            </p:cNvSpPr>
            <p:nvPr/>
          </p:nvSpPr>
          <p:spPr bwMode="auto">
            <a:xfrm>
              <a:off x="1296" y="3600"/>
              <a:ext cx="240"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nvGrpSpPr>
            <p:cNvPr id="13" name="Group 14"/>
            <p:cNvGrpSpPr>
              <a:grpSpLocks/>
            </p:cNvGrpSpPr>
            <p:nvPr/>
          </p:nvGrpSpPr>
          <p:grpSpPr bwMode="auto">
            <a:xfrm>
              <a:off x="2544" y="3216"/>
              <a:ext cx="432" cy="864"/>
              <a:chOff x="2544" y="3216"/>
              <a:chExt cx="432" cy="864"/>
            </a:xfrm>
          </p:grpSpPr>
          <p:sp>
            <p:nvSpPr>
              <p:cNvPr id="19" name="Rectangle 15"/>
              <p:cNvSpPr>
                <a:spLocks noChangeArrowheads="1"/>
              </p:cNvSpPr>
              <p:nvPr/>
            </p:nvSpPr>
            <p:spPr bwMode="auto">
              <a:xfrm>
                <a:off x="2544" y="3216"/>
                <a:ext cx="432" cy="864"/>
              </a:xfrm>
              <a:prstGeom prst="rect">
                <a:avLst/>
              </a:prstGeom>
              <a:solidFill>
                <a:srgbClr val="FF99CC"/>
              </a:solidFill>
              <a:ln w="25400">
                <a:solidFill>
                  <a:schemeClr val="tx1"/>
                </a:solidFill>
                <a:miter lim="800000"/>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0" name="Line 16"/>
              <p:cNvSpPr>
                <a:spLocks noChangeShapeType="1"/>
              </p:cNvSpPr>
              <p:nvPr/>
            </p:nvSpPr>
            <p:spPr bwMode="auto">
              <a:xfrm>
                <a:off x="2544" y="3360"/>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1" name="Line 17"/>
              <p:cNvSpPr>
                <a:spLocks noChangeShapeType="1"/>
              </p:cNvSpPr>
              <p:nvPr/>
            </p:nvSpPr>
            <p:spPr bwMode="auto">
              <a:xfrm>
                <a:off x="2544" y="3504"/>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2" name="Line 18"/>
              <p:cNvSpPr>
                <a:spLocks noChangeShapeType="1"/>
              </p:cNvSpPr>
              <p:nvPr/>
            </p:nvSpPr>
            <p:spPr bwMode="auto">
              <a:xfrm>
                <a:off x="2544" y="3648"/>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3" name="Line 19"/>
              <p:cNvSpPr>
                <a:spLocks noChangeShapeType="1"/>
              </p:cNvSpPr>
              <p:nvPr/>
            </p:nvSpPr>
            <p:spPr bwMode="auto">
              <a:xfrm>
                <a:off x="2544" y="3792"/>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4" name="Line 20"/>
              <p:cNvSpPr>
                <a:spLocks noChangeShapeType="1"/>
              </p:cNvSpPr>
              <p:nvPr/>
            </p:nvSpPr>
            <p:spPr bwMode="auto">
              <a:xfrm>
                <a:off x="2544" y="3936"/>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sp>
          <p:nvSpPr>
            <p:cNvPr id="14" name="AutoShape 21"/>
            <p:cNvSpPr>
              <a:spLocks noChangeArrowheads="1"/>
            </p:cNvSpPr>
            <p:nvPr/>
          </p:nvSpPr>
          <p:spPr bwMode="auto">
            <a:xfrm>
              <a:off x="3600" y="3312"/>
              <a:ext cx="672" cy="624"/>
            </a:xfrm>
            <a:prstGeom prst="can">
              <a:avLst>
                <a:gd name="adj" fmla="val 25000"/>
              </a:avLst>
            </a:prstGeom>
            <a:solidFill>
              <a:srgbClr val="FFFF00"/>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15" name="Oval 22"/>
            <p:cNvSpPr>
              <a:spLocks noChangeArrowheads="1"/>
            </p:cNvSpPr>
            <p:nvPr/>
          </p:nvSpPr>
          <p:spPr bwMode="auto">
            <a:xfrm>
              <a:off x="3744" y="3552"/>
              <a:ext cx="240" cy="144"/>
            </a:xfrm>
            <a:prstGeom prst="ellipse">
              <a:avLst/>
            </a:prstGeom>
            <a:solidFill>
              <a:srgbClr val="0000FF"/>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16" name="Line 23"/>
            <p:cNvSpPr>
              <a:spLocks noChangeShapeType="1"/>
            </p:cNvSpPr>
            <p:nvPr/>
          </p:nvSpPr>
          <p:spPr bwMode="auto">
            <a:xfrm flipV="1">
              <a:off x="1968" y="3408"/>
              <a:ext cx="576"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17" name="Line 24"/>
            <p:cNvSpPr>
              <a:spLocks noChangeShapeType="1"/>
            </p:cNvSpPr>
            <p:nvPr/>
          </p:nvSpPr>
          <p:spPr bwMode="auto">
            <a:xfrm flipV="1">
              <a:off x="1968" y="3408"/>
              <a:ext cx="576" cy="576"/>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18" name="Line 25"/>
            <p:cNvSpPr>
              <a:spLocks noChangeShapeType="1"/>
            </p:cNvSpPr>
            <p:nvPr/>
          </p:nvSpPr>
          <p:spPr bwMode="auto">
            <a:xfrm>
              <a:off x="2976" y="3408"/>
              <a:ext cx="768"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grpSp>
      <p:grpSp>
        <p:nvGrpSpPr>
          <p:cNvPr id="25" name="Group 7"/>
          <p:cNvGrpSpPr>
            <a:grpSpLocks/>
          </p:cNvGrpSpPr>
          <p:nvPr/>
        </p:nvGrpSpPr>
        <p:grpSpPr bwMode="auto">
          <a:xfrm>
            <a:off x="5220072" y="3820798"/>
            <a:ext cx="3384550" cy="1399310"/>
            <a:chOff x="1056" y="2998"/>
            <a:chExt cx="3504" cy="1178"/>
          </a:xfrm>
        </p:grpSpPr>
        <p:sp>
          <p:nvSpPr>
            <p:cNvPr id="26" name="Text Box 8"/>
            <p:cNvSpPr txBox="1">
              <a:spLocks noChangeArrowheads="1"/>
            </p:cNvSpPr>
            <p:nvPr/>
          </p:nvSpPr>
          <p:spPr bwMode="auto">
            <a:xfrm>
              <a:off x="2472" y="2998"/>
              <a:ext cx="1028" cy="337"/>
            </a:xfrm>
            <a:prstGeom prst="rect">
              <a:avLst/>
            </a:prstGeom>
            <a:noFill/>
            <a:ln w="25400">
              <a:noFill/>
              <a:miter lim="800000"/>
              <a:headEnd type="none" w="sm" len="sm"/>
              <a:tailEnd type="none" w="sm" len="sm"/>
            </a:ln>
            <a:effectLst/>
          </p:spPr>
          <p:txBody>
            <a:bodyPr wrap="square">
              <a:spAutoFit/>
            </a:bodyPr>
            <a:lstStyle/>
            <a:p>
              <a:pPr algn="ctr" eaLnBrk="0" hangingPunct="0">
                <a:spcBef>
                  <a:spcPct val="0"/>
                </a:spcBef>
                <a:buClrTx/>
                <a:buFontTx/>
                <a:buNone/>
              </a:pPr>
              <a:r>
                <a:rPr kumimoji="0" lang="th-TH" altLang="zh-CN" sz="2000" b="1" dirty="0">
                  <a:solidFill>
                    <a:schemeClr val="tx1"/>
                  </a:solidFill>
                  <a:effectLst/>
                  <a:latin typeface="华文新魏"/>
                  <a:ea typeface="华文新魏"/>
                  <a:cs typeface="华文新魏"/>
                </a:rPr>
                <a:t>in</a:t>
              </a:r>
              <a:r>
                <a:rPr lang="en-US" altLang="zh-CN" sz="2000" b="1" dirty="0">
                  <a:latin typeface="华文新魏"/>
                  <a:ea typeface="华文新魏"/>
                  <a:cs typeface="华文新魏"/>
                </a:rPr>
                <a:t>o</a:t>
              </a:r>
              <a:r>
                <a:rPr kumimoji="0" lang="th-TH" altLang="zh-CN" sz="2000" b="1" dirty="0">
                  <a:solidFill>
                    <a:schemeClr val="tx1"/>
                  </a:solidFill>
                  <a:effectLst/>
                  <a:latin typeface="华文新魏"/>
                  <a:ea typeface="华文新魏"/>
                  <a:cs typeface="华文新魏"/>
                </a:rPr>
                <a:t>de</a:t>
              </a:r>
            </a:p>
          </p:txBody>
        </p:sp>
        <p:sp>
          <p:nvSpPr>
            <p:cNvPr id="27" name="Rectangle 9"/>
            <p:cNvSpPr>
              <a:spLocks noChangeArrowheads="1"/>
            </p:cNvSpPr>
            <p:nvPr/>
          </p:nvSpPr>
          <p:spPr bwMode="auto">
            <a:xfrm>
              <a:off x="1056" y="3216"/>
              <a:ext cx="1056" cy="240"/>
            </a:xfrm>
            <a:prstGeom prst="rect">
              <a:avLst/>
            </a:prstGeom>
            <a:solidFill>
              <a:schemeClr val="accent1"/>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zh-CN" altLang="th-TH" sz="2000" b="1">
                  <a:solidFill>
                    <a:schemeClr val="tx1"/>
                  </a:solidFill>
                  <a:effectLst/>
                  <a:latin typeface="华文新魏"/>
                  <a:ea typeface="华文新魏"/>
                  <a:cs typeface="华文新魏"/>
                </a:rPr>
                <a:t>/</a:t>
              </a:r>
              <a:r>
                <a:rPr kumimoji="0" lang="th-TH" altLang="zh-CN" sz="2000" b="1">
                  <a:solidFill>
                    <a:schemeClr val="tx1"/>
                  </a:solidFill>
                  <a:effectLst/>
                  <a:latin typeface="华文新魏"/>
                  <a:ea typeface="华文新魏"/>
                  <a:cs typeface="华文新魏"/>
                </a:rPr>
                <a:t>root/link</a:t>
              </a:r>
            </a:p>
          </p:txBody>
        </p:sp>
        <p:sp>
          <p:nvSpPr>
            <p:cNvPr id="28" name="Line 10"/>
            <p:cNvSpPr>
              <a:spLocks noChangeShapeType="1"/>
            </p:cNvSpPr>
            <p:nvPr/>
          </p:nvSpPr>
          <p:spPr bwMode="auto">
            <a:xfrm>
              <a:off x="1584" y="3456"/>
              <a:ext cx="0" cy="624"/>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29" name="Rectangle 11"/>
            <p:cNvSpPr>
              <a:spLocks noChangeArrowheads="1"/>
            </p:cNvSpPr>
            <p:nvPr/>
          </p:nvSpPr>
          <p:spPr bwMode="auto">
            <a:xfrm>
              <a:off x="1824" y="3600"/>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a</a:t>
              </a:r>
            </a:p>
          </p:txBody>
        </p:sp>
        <p:sp>
          <p:nvSpPr>
            <p:cNvPr id="30" name="Rectangle 12"/>
            <p:cNvSpPr>
              <a:spLocks noChangeArrowheads="1"/>
            </p:cNvSpPr>
            <p:nvPr/>
          </p:nvSpPr>
          <p:spPr bwMode="auto">
            <a:xfrm>
              <a:off x="1824" y="3984"/>
              <a:ext cx="432" cy="192"/>
            </a:xfrm>
            <a:prstGeom prst="rect">
              <a:avLst/>
            </a:prstGeom>
            <a:solidFill>
              <a:srgbClr val="CC99FF"/>
            </a:solidFill>
            <a:ln w="25400">
              <a:solidFill>
                <a:schemeClr val="tx1"/>
              </a:solidFill>
              <a:miter lim="800000"/>
              <a:headEnd type="none" w="sm" len="sm"/>
              <a:tailEnd type="none" w="sm" len="sm"/>
            </a:ln>
            <a:effectLst/>
          </p:spPr>
          <p:txBody>
            <a:bodyPr wrap="none" anchor="ctr"/>
            <a:lstStyle/>
            <a:p>
              <a:pPr algn="ctr" eaLnBrk="0" hangingPunct="0">
                <a:spcBef>
                  <a:spcPct val="0"/>
                </a:spcBef>
                <a:buClrTx/>
                <a:buFontTx/>
                <a:buNone/>
              </a:pPr>
              <a:r>
                <a:rPr kumimoji="0" lang="th-TH" altLang="zh-CN" sz="2000" b="1">
                  <a:solidFill>
                    <a:schemeClr val="tx1"/>
                  </a:solidFill>
                  <a:effectLst/>
                  <a:latin typeface="华文新魏"/>
                  <a:ea typeface="华文新魏"/>
                  <a:cs typeface="华文新魏"/>
                </a:rPr>
                <a:t>b</a:t>
              </a:r>
            </a:p>
          </p:txBody>
        </p:sp>
        <p:cxnSp>
          <p:nvCxnSpPr>
            <p:cNvPr id="31" name="AutoShape 13"/>
            <p:cNvCxnSpPr>
              <a:cxnSpLocks noChangeShapeType="1"/>
              <a:stCxn id="30" idx="1"/>
              <a:endCxn id="28" idx="1"/>
            </p:cNvCxnSpPr>
            <p:nvPr/>
          </p:nvCxnSpPr>
          <p:spPr bwMode="auto">
            <a:xfrm flipH="1">
              <a:off x="1584" y="4080"/>
              <a:ext cx="232" cy="8"/>
            </a:xfrm>
            <a:prstGeom prst="straightConnector1">
              <a:avLst/>
            </a:prstGeom>
            <a:noFill/>
            <a:ln w="25400">
              <a:solidFill>
                <a:schemeClr val="tx1"/>
              </a:solidFill>
              <a:round/>
              <a:headEnd type="none" w="sm" len="sm"/>
              <a:tailEnd type="none" w="sm" len="sm"/>
            </a:ln>
            <a:effectLst/>
          </p:spPr>
        </p:cxnSp>
        <p:sp>
          <p:nvSpPr>
            <p:cNvPr id="32" name="Line 14"/>
            <p:cNvSpPr>
              <a:spLocks noChangeShapeType="1"/>
            </p:cNvSpPr>
            <p:nvPr/>
          </p:nvSpPr>
          <p:spPr bwMode="auto">
            <a:xfrm>
              <a:off x="1584" y="3696"/>
              <a:ext cx="240"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nvGrpSpPr>
            <p:cNvPr id="33" name="Group 15"/>
            <p:cNvGrpSpPr>
              <a:grpSpLocks/>
            </p:cNvGrpSpPr>
            <p:nvPr/>
          </p:nvGrpSpPr>
          <p:grpSpPr bwMode="auto">
            <a:xfrm>
              <a:off x="2832" y="3312"/>
              <a:ext cx="432" cy="864"/>
              <a:chOff x="2544" y="3216"/>
              <a:chExt cx="432" cy="864"/>
            </a:xfrm>
          </p:grpSpPr>
          <p:sp>
            <p:nvSpPr>
              <p:cNvPr id="42" name="Rectangle 16"/>
              <p:cNvSpPr>
                <a:spLocks noChangeArrowheads="1"/>
              </p:cNvSpPr>
              <p:nvPr/>
            </p:nvSpPr>
            <p:spPr bwMode="auto">
              <a:xfrm>
                <a:off x="2544" y="3216"/>
                <a:ext cx="432" cy="864"/>
              </a:xfrm>
              <a:prstGeom prst="rect">
                <a:avLst/>
              </a:prstGeom>
              <a:solidFill>
                <a:srgbClr val="FF99CC"/>
              </a:solidFill>
              <a:ln w="25400">
                <a:solidFill>
                  <a:schemeClr val="tx1"/>
                </a:solidFill>
                <a:miter lim="800000"/>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3" name="Line 17"/>
              <p:cNvSpPr>
                <a:spLocks noChangeShapeType="1"/>
              </p:cNvSpPr>
              <p:nvPr/>
            </p:nvSpPr>
            <p:spPr bwMode="auto">
              <a:xfrm>
                <a:off x="2544" y="3360"/>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4" name="Line 18"/>
              <p:cNvSpPr>
                <a:spLocks noChangeShapeType="1"/>
              </p:cNvSpPr>
              <p:nvPr/>
            </p:nvSpPr>
            <p:spPr bwMode="auto">
              <a:xfrm>
                <a:off x="2544" y="3504"/>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5" name="Line 19"/>
              <p:cNvSpPr>
                <a:spLocks noChangeShapeType="1"/>
              </p:cNvSpPr>
              <p:nvPr/>
            </p:nvSpPr>
            <p:spPr bwMode="auto">
              <a:xfrm>
                <a:off x="2544" y="3648"/>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6" name="Line 20"/>
              <p:cNvSpPr>
                <a:spLocks noChangeShapeType="1"/>
              </p:cNvSpPr>
              <p:nvPr/>
            </p:nvSpPr>
            <p:spPr bwMode="auto">
              <a:xfrm>
                <a:off x="2544" y="3792"/>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7" name="Line 21"/>
              <p:cNvSpPr>
                <a:spLocks noChangeShapeType="1"/>
              </p:cNvSpPr>
              <p:nvPr/>
            </p:nvSpPr>
            <p:spPr bwMode="auto">
              <a:xfrm>
                <a:off x="2544" y="3936"/>
                <a:ext cx="432" cy="0"/>
              </a:xfrm>
              <a:prstGeom prst="line">
                <a:avLst/>
              </a:prstGeom>
              <a:no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grpSp>
        <p:sp>
          <p:nvSpPr>
            <p:cNvPr id="34" name="AutoShape 22"/>
            <p:cNvSpPr>
              <a:spLocks noChangeArrowheads="1"/>
            </p:cNvSpPr>
            <p:nvPr/>
          </p:nvSpPr>
          <p:spPr bwMode="auto">
            <a:xfrm>
              <a:off x="3888" y="3408"/>
              <a:ext cx="672" cy="624"/>
            </a:xfrm>
            <a:prstGeom prst="can">
              <a:avLst>
                <a:gd name="adj" fmla="val 25000"/>
              </a:avLst>
            </a:prstGeom>
            <a:solidFill>
              <a:srgbClr val="FFFF00"/>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35" name="Oval 23"/>
            <p:cNvSpPr>
              <a:spLocks noChangeArrowheads="1"/>
            </p:cNvSpPr>
            <p:nvPr/>
          </p:nvSpPr>
          <p:spPr bwMode="auto">
            <a:xfrm>
              <a:off x="4032" y="3648"/>
              <a:ext cx="240" cy="144"/>
            </a:xfrm>
            <a:prstGeom prst="ellipse">
              <a:avLst/>
            </a:prstGeom>
            <a:solidFill>
              <a:srgbClr val="0000FF"/>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36" name="Line 24"/>
            <p:cNvSpPr>
              <a:spLocks noChangeShapeType="1"/>
            </p:cNvSpPr>
            <p:nvPr/>
          </p:nvSpPr>
          <p:spPr bwMode="auto">
            <a:xfrm flipV="1">
              <a:off x="2256" y="3504"/>
              <a:ext cx="576"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7" name="Line 25"/>
            <p:cNvSpPr>
              <a:spLocks noChangeShapeType="1"/>
            </p:cNvSpPr>
            <p:nvPr/>
          </p:nvSpPr>
          <p:spPr bwMode="auto">
            <a:xfrm flipV="1">
              <a:off x="2256" y="3792"/>
              <a:ext cx="576" cy="288"/>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8" name="Line 26"/>
            <p:cNvSpPr>
              <a:spLocks noChangeShapeType="1"/>
            </p:cNvSpPr>
            <p:nvPr/>
          </p:nvSpPr>
          <p:spPr bwMode="auto">
            <a:xfrm>
              <a:off x="3264" y="3504"/>
              <a:ext cx="768" cy="192"/>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sp>
          <p:nvSpPr>
            <p:cNvPr id="39" name="Oval 27"/>
            <p:cNvSpPr>
              <a:spLocks noChangeArrowheads="1"/>
            </p:cNvSpPr>
            <p:nvPr/>
          </p:nvSpPr>
          <p:spPr bwMode="auto">
            <a:xfrm>
              <a:off x="4128" y="3888"/>
              <a:ext cx="96" cy="48"/>
            </a:xfrm>
            <a:prstGeom prst="ellipse">
              <a:avLst/>
            </a:prstGeom>
            <a:solidFill>
              <a:schemeClr val="accent2"/>
            </a:solidFill>
            <a:ln w="25400">
              <a:solidFill>
                <a:schemeClr val="tx1"/>
              </a:solidFill>
              <a:round/>
              <a:headEnd type="none" w="sm" len="sm"/>
              <a:tailEnd type="none" w="sm" len="sm"/>
            </a:ln>
            <a:effectLst/>
          </p:spPr>
          <p:txBody>
            <a:bodyPr wrap="none" anchor="ctr"/>
            <a:lstStyle/>
            <a:p>
              <a:endParaRPr lang="zh-CN" altLang="en-US" sz="2000" b="1">
                <a:latin typeface="华文新魏"/>
                <a:ea typeface="华文新魏"/>
                <a:cs typeface="华文新魏"/>
              </a:endParaRPr>
            </a:p>
          </p:txBody>
        </p:sp>
        <p:sp>
          <p:nvSpPr>
            <p:cNvPr id="40" name="Line 28"/>
            <p:cNvSpPr>
              <a:spLocks noChangeShapeType="1"/>
            </p:cNvSpPr>
            <p:nvPr/>
          </p:nvSpPr>
          <p:spPr bwMode="auto">
            <a:xfrm>
              <a:off x="3264" y="3792"/>
              <a:ext cx="864" cy="96"/>
            </a:xfrm>
            <a:prstGeom prst="line">
              <a:avLst/>
            </a:prstGeom>
            <a:noFill/>
            <a:ln w="25400">
              <a:solidFill>
                <a:schemeClr val="tx1"/>
              </a:solidFill>
              <a:round/>
              <a:headEnd type="none" w="sm" len="sm"/>
              <a:tailEnd type="triangle" w="sm" len="sm"/>
            </a:ln>
            <a:effectLst/>
          </p:spPr>
          <p:txBody>
            <a:bodyPr wrap="none" anchor="ctr"/>
            <a:lstStyle/>
            <a:p>
              <a:endParaRPr lang="zh-CN" altLang="en-US" sz="2000" b="1">
                <a:latin typeface="华文新魏"/>
                <a:ea typeface="华文新魏"/>
                <a:cs typeface="华文新魏"/>
              </a:endParaRPr>
            </a:p>
          </p:txBody>
        </p:sp>
        <p:cxnSp>
          <p:nvCxnSpPr>
            <p:cNvPr id="41" name="AutoShape 29"/>
            <p:cNvCxnSpPr>
              <a:cxnSpLocks noChangeShapeType="1"/>
              <a:stCxn id="39" idx="6"/>
              <a:endCxn id="29" idx="0"/>
            </p:cNvCxnSpPr>
            <p:nvPr/>
          </p:nvCxnSpPr>
          <p:spPr bwMode="auto">
            <a:xfrm flipH="1" flipV="1">
              <a:off x="2040" y="3592"/>
              <a:ext cx="2192" cy="320"/>
            </a:xfrm>
            <a:prstGeom prst="curvedConnector4">
              <a:avLst>
                <a:gd name="adj1" fmla="val -25870"/>
                <a:gd name="adj2" fmla="val 277500"/>
              </a:avLst>
            </a:prstGeom>
            <a:noFill/>
            <a:ln w="25400">
              <a:solidFill>
                <a:schemeClr val="tx1"/>
              </a:solidFill>
              <a:round/>
              <a:headEnd type="none" w="sm" len="sm"/>
              <a:tailEnd type="triangle" w="sm" len="sm"/>
            </a:ln>
            <a:effectLst/>
          </p:spPr>
        </p:cxnSp>
      </p:grpSp>
      <p:sp>
        <p:nvSpPr>
          <p:cNvPr id="48" name="Text Box 5"/>
          <p:cNvSpPr txBox="1">
            <a:spLocks noChangeArrowheads="1"/>
          </p:cNvSpPr>
          <p:nvPr/>
        </p:nvSpPr>
        <p:spPr bwMode="auto">
          <a:xfrm>
            <a:off x="1187625" y="5723889"/>
            <a:ext cx="2088232" cy="44141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a:ea typeface="华文新魏"/>
                <a:cs typeface="华文新魏"/>
              </a:rPr>
              <a:t>硬链接</a:t>
            </a:r>
          </a:p>
        </p:txBody>
      </p:sp>
      <p:sp>
        <p:nvSpPr>
          <p:cNvPr id="49" name="Text Box 5"/>
          <p:cNvSpPr txBox="1">
            <a:spLocks noChangeArrowheads="1"/>
          </p:cNvSpPr>
          <p:nvPr/>
        </p:nvSpPr>
        <p:spPr bwMode="auto">
          <a:xfrm>
            <a:off x="5436096" y="5661248"/>
            <a:ext cx="2088232" cy="44141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b="1" dirty="0">
                <a:solidFill>
                  <a:srgbClr val="0000FF"/>
                </a:solidFill>
                <a:latin typeface="华文新魏"/>
                <a:ea typeface="华文新魏"/>
                <a:cs typeface="华文新魏"/>
              </a:rPr>
              <a:t>符号链接</a:t>
            </a:r>
          </a:p>
        </p:txBody>
      </p:sp>
    </p:spTree>
    <p:extLst>
      <p:ext uri="{BB962C8B-B14F-4D97-AF65-F5344CB8AC3E}">
        <p14:creationId xmlns:p14="http://schemas.microsoft.com/office/powerpoint/2010/main" val="360779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符号链接举例</a:t>
            </a:r>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用户</a:t>
            </a:r>
            <a:r>
              <a:rPr lang="en-US" altLang="zh-CN" dirty="0">
                <a:solidFill>
                  <a:srgbClr val="008000"/>
                </a:solidFill>
                <a:latin typeface="华文新魏"/>
                <a:cs typeface="华文新魏"/>
              </a:rPr>
              <a:t>A</a:t>
            </a:r>
            <a:r>
              <a:rPr lang="zh-CN" altLang="zh-CN" dirty="0">
                <a:latin typeface="华文新魏"/>
                <a:cs typeface="华文新魏"/>
              </a:rPr>
              <a:t>通过文件名</a:t>
            </a:r>
            <a:r>
              <a:rPr lang="en-US" altLang="zh-CN" dirty="0" err="1">
                <a:solidFill>
                  <a:srgbClr val="0000FF"/>
                </a:solidFill>
                <a:latin typeface="华文新魏"/>
                <a:cs typeface="华文新魏"/>
              </a:rPr>
              <a:t>afile</a:t>
            </a:r>
            <a:r>
              <a:rPr lang="zh-CN" altLang="zh-CN" dirty="0">
                <a:latin typeface="华文新魏"/>
                <a:cs typeface="华文新魏"/>
              </a:rPr>
              <a:t>来共享用户</a:t>
            </a:r>
            <a:r>
              <a:rPr lang="en-US" altLang="zh-CN" dirty="0">
                <a:solidFill>
                  <a:srgbClr val="008000"/>
                </a:solidFill>
                <a:latin typeface="华文新魏"/>
                <a:cs typeface="华文新魏"/>
              </a:rPr>
              <a:t>B</a:t>
            </a:r>
            <a:r>
              <a:rPr lang="zh-CN" altLang="zh-CN" dirty="0">
                <a:solidFill>
                  <a:srgbClr val="008000"/>
                </a:solidFill>
                <a:latin typeface="华文新魏"/>
                <a:cs typeface="华文新魏"/>
              </a:rPr>
              <a:t>的</a:t>
            </a:r>
            <a:r>
              <a:rPr lang="zh-CN" altLang="zh-CN" dirty="0">
                <a:latin typeface="华文新魏"/>
                <a:cs typeface="华文新魏"/>
              </a:rPr>
              <a:t>文件</a:t>
            </a:r>
            <a:r>
              <a:rPr lang="en-US" altLang="zh-CN" dirty="0" err="1">
                <a:solidFill>
                  <a:srgbClr val="0000FF"/>
                </a:solidFill>
                <a:latin typeface="华文新魏"/>
                <a:cs typeface="华文新魏"/>
              </a:rPr>
              <a:t>bfile</a:t>
            </a:r>
            <a:endParaRPr lang="en-US" altLang="zh-CN" dirty="0">
              <a:latin typeface="华文新魏"/>
              <a:cs typeface="华文新魏"/>
            </a:endParaRPr>
          </a:p>
          <a:p>
            <a:pPr lvl="1" eaLnBrk="1" hangingPunct="1"/>
            <a:r>
              <a:rPr lang="zh-CN" altLang="zh-CN" dirty="0"/>
              <a:t>由系统生成</a:t>
            </a:r>
            <a:r>
              <a:rPr lang="en-US" altLang="zh-CN" dirty="0" err="1">
                <a:solidFill>
                  <a:srgbClr val="0000FF"/>
                </a:solidFill>
              </a:rPr>
              <a:t>bfile</a:t>
            </a:r>
            <a:r>
              <a:rPr lang="zh-CN" altLang="zh-CN" dirty="0"/>
              <a:t>的一个符号链接，把所创建的新链接称为</a:t>
            </a:r>
            <a:r>
              <a:rPr lang="en-US" altLang="zh-CN" dirty="0" err="1">
                <a:solidFill>
                  <a:srgbClr val="0000FF"/>
                </a:solidFill>
              </a:rPr>
              <a:t>afile</a:t>
            </a:r>
            <a:endParaRPr lang="en-US" altLang="zh-CN" dirty="0">
              <a:solidFill>
                <a:srgbClr val="0000FF"/>
              </a:solidFill>
            </a:endParaRPr>
          </a:p>
          <a:p>
            <a:pPr lvl="1" eaLnBrk="1" hangingPunct="1"/>
            <a:r>
              <a:rPr lang="zh-CN" altLang="zh-CN" dirty="0"/>
              <a:t>把此</a:t>
            </a:r>
            <a:r>
              <a:rPr lang="en-US" altLang="zh-CN" dirty="0">
                <a:solidFill>
                  <a:srgbClr val="FF0000"/>
                </a:solidFill>
              </a:rPr>
              <a:t>“</a:t>
            </a:r>
            <a:r>
              <a:rPr lang="zh-CN" altLang="zh-CN" dirty="0">
                <a:solidFill>
                  <a:srgbClr val="0000FF"/>
                </a:solidFill>
              </a:rPr>
              <a:t>符号链接</a:t>
            </a:r>
            <a:r>
              <a:rPr lang="en-US" altLang="zh-CN" dirty="0">
                <a:solidFill>
                  <a:srgbClr val="FF0000"/>
                </a:solidFill>
              </a:rPr>
              <a:t>”</a:t>
            </a:r>
            <a:r>
              <a:rPr lang="zh-CN" altLang="zh-CN" dirty="0">
                <a:solidFill>
                  <a:srgbClr val="FF0000"/>
                </a:solidFill>
              </a:rPr>
              <a:t>写入用户</a:t>
            </a:r>
            <a:r>
              <a:rPr lang="en-US" altLang="zh-CN" dirty="0">
                <a:solidFill>
                  <a:srgbClr val="008000"/>
                </a:solidFill>
              </a:rPr>
              <a:t>A</a:t>
            </a:r>
            <a:r>
              <a:rPr lang="zh-CN" altLang="zh-CN" dirty="0">
                <a:solidFill>
                  <a:srgbClr val="FF0000"/>
                </a:solidFill>
              </a:rPr>
              <a:t>的</a:t>
            </a:r>
            <a:r>
              <a:rPr lang="zh-CN" altLang="zh-CN" dirty="0">
                <a:solidFill>
                  <a:srgbClr val="0000FF"/>
                </a:solidFill>
              </a:rPr>
              <a:t>用户目录</a:t>
            </a:r>
            <a:r>
              <a:rPr lang="zh-CN" altLang="zh-CN" dirty="0">
                <a:solidFill>
                  <a:srgbClr val="FF0000"/>
                </a:solidFill>
              </a:rPr>
              <a:t>中</a:t>
            </a:r>
            <a:r>
              <a:rPr lang="zh-CN" altLang="zh-CN" dirty="0"/>
              <a:t>，形式为</a:t>
            </a:r>
            <a:r>
              <a:rPr lang="en-US" altLang="zh-CN" dirty="0" err="1">
                <a:solidFill>
                  <a:srgbClr val="008000"/>
                </a:solidFill>
              </a:rPr>
              <a:t>afile→bfile</a:t>
            </a:r>
            <a:r>
              <a:rPr lang="zh-CN" altLang="zh-CN" dirty="0"/>
              <a:t>，以实现</a:t>
            </a:r>
            <a:r>
              <a:rPr lang="en-US" altLang="zh-CN" dirty="0">
                <a:solidFill>
                  <a:srgbClr val="008000"/>
                </a:solidFill>
              </a:rPr>
              <a:t>A</a:t>
            </a:r>
            <a:r>
              <a:rPr lang="zh-CN" altLang="zh-CN" dirty="0"/>
              <a:t>的目录与</a:t>
            </a:r>
            <a:r>
              <a:rPr lang="en-US" altLang="zh-CN" dirty="0">
                <a:solidFill>
                  <a:srgbClr val="008000"/>
                </a:solidFill>
              </a:rPr>
              <a:t>B</a:t>
            </a:r>
            <a:r>
              <a:rPr lang="zh-CN" altLang="zh-CN" dirty="0">
                <a:solidFill>
                  <a:srgbClr val="0000FF"/>
                </a:solidFill>
              </a:rPr>
              <a:t>的</a:t>
            </a:r>
            <a:r>
              <a:rPr lang="zh-CN" altLang="zh-CN" dirty="0"/>
              <a:t>文件的链接</a:t>
            </a:r>
            <a:endParaRPr lang="en-US" altLang="zh-CN" dirty="0"/>
          </a:p>
          <a:p>
            <a:pPr lvl="2" eaLnBrk="1" hangingPunct="1"/>
            <a:r>
              <a:rPr lang="zh-CN" altLang="zh-CN" dirty="0">
                <a:latin typeface="华文新魏"/>
                <a:ea typeface="华文新魏"/>
                <a:cs typeface="华文新魏"/>
              </a:rPr>
              <a:t>符号链接中</a:t>
            </a:r>
            <a:r>
              <a:rPr lang="zh-CN" altLang="zh-CN" dirty="0">
                <a:solidFill>
                  <a:srgbClr val="FF0000"/>
                </a:solidFill>
                <a:latin typeface="华文新魏"/>
                <a:ea typeface="华文新魏"/>
                <a:cs typeface="华文新魏"/>
              </a:rPr>
              <a:t>只包含被链接文件</a:t>
            </a:r>
            <a:r>
              <a:rPr lang="en-US" altLang="zh-CN" dirty="0" err="1">
                <a:solidFill>
                  <a:srgbClr val="0000FF"/>
                </a:solidFill>
                <a:latin typeface="华文新魏"/>
                <a:ea typeface="华文新魏"/>
                <a:cs typeface="华文新魏"/>
              </a:rPr>
              <a:t>bfile</a:t>
            </a:r>
            <a:r>
              <a:rPr lang="zh-CN" altLang="zh-CN" dirty="0">
                <a:solidFill>
                  <a:srgbClr val="FF0000"/>
                </a:solidFill>
                <a:latin typeface="华文新魏"/>
                <a:ea typeface="华文新魏"/>
                <a:cs typeface="华文新魏"/>
              </a:rPr>
              <a:t>的</a:t>
            </a:r>
            <a:r>
              <a:rPr lang="zh-CN" altLang="zh-CN" dirty="0">
                <a:solidFill>
                  <a:srgbClr val="0000FF"/>
                </a:solidFill>
                <a:latin typeface="华文新魏"/>
                <a:ea typeface="华文新魏"/>
                <a:cs typeface="华文新魏"/>
              </a:rPr>
              <a:t>路径名</a:t>
            </a:r>
            <a:r>
              <a:rPr lang="zh-CN" altLang="zh-CN" dirty="0">
                <a:solidFill>
                  <a:srgbClr val="FF0000"/>
                </a:solidFill>
                <a:latin typeface="华文新魏"/>
                <a:ea typeface="华文新魏"/>
                <a:cs typeface="华文新魏"/>
              </a:rPr>
              <a:t>而非其</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号</a:t>
            </a:r>
            <a:r>
              <a:rPr lang="zh-CN" altLang="zh-CN" dirty="0">
                <a:latin typeface="华文新魏"/>
                <a:ea typeface="华文新魏"/>
                <a:cs typeface="华文新魏"/>
              </a:rPr>
              <a:t>，而文</a:t>
            </a:r>
            <a:r>
              <a:rPr lang="zh-CN" altLang="zh-CN" dirty="0">
                <a:solidFill>
                  <a:srgbClr val="FF0000"/>
                </a:solidFill>
                <a:latin typeface="华文新魏"/>
                <a:ea typeface="华文新魏"/>
                <a:cs typeface="华文新魏"/>
              </a:rPr>
              <a:t>件的拥有者才具有指向</a:t>
            </a:r>
            <a:r>
              <a:rPr lang="en-US" altLang="zh-CN" dirty="0" err="1">
                <a:solidFill>
                  <a:srgbClr val="0000FF"/>
                </a:solidFill>
                <a:latin typeface="华文新魏"/>
                <a:ea typeface="华文新魏"/>
                <a:cs typeface="华文新魏"/>
              </a:rPr>
              <a:t>inode</a:t>
            </a:r>
            <a:r>
              <a:rPr lang="zh-CN" altLang="zh-CN" dirty="0">
                <a:solidFill>
                  <a:srgbClr val="0000FF"/>
                </a:solidFill>
                <a:latin typeface="华文新魏"/>
                <a:ea typeface="华文新魏"/>
                <a:cs typeface="华文新魏"/>
              </a:rPr>
              <a:t>的指针 </a:t>
            </a:r>
            <a:endParaRPr lang="en-US" altLang="zh-CN" dirty="0">
              <a:solidFill>
                <a:srgbClr val="0000FF"/>
              </a:solidFill>
              <a:latin typeface="华文新魏"/>
              <a:ea typeface="华文新魏"/>
              <a:cs typeface="华文新魏"/>
            </a:endParaRPr>
          </a:p>
          <a:p>
            <a:pPr lvl="1" eaLnBrk="1" hangingPunct="1"/>
            <a:r>
              <a:rPr lang="zh-CN" altLang="en-US" dirty="0"/>
              <a:t>当用户</a:t>
            </a:r>
            <a:r>
              <a:rPr lang="en-US" altLang="zh-CN" dirty="0">
                <a:solidFill>
                  <a:srgbClr val="008000"/>
                </a:solidFill>
              </a:rPr>
              <a:t>A</a:t>
            </a:r>
            <a:r>
              <a:rPr lang="zh-CN" altLang="en-US" dirty="0">
                <a:solidFill>
                  <a:srgbClr val="FF0000"/>
                </a:solidFill>
              </a:rPr>
              <a:t>要访问</a:t>
            </a:r>
            <a:r>
              <a:rPr lang="zh-CN" altLang="en-US" dirty="0"/>
              <a:t>被符号链接的用户</a:t>
            </a:r>
            <a:r>
              <a:rPr lang="en-US" altLang="zh-CN" dirty="0">
                <a:solidFill>
                  <a:srgbClr val="008000"/>
                </a:solidFill>
              </a:rPr>
              <a:t>B</a:t>
            </a:r>
            <a:r>
              <a:rPr lang="zh-CN" altLang="en-US" dirty="0"/>
              <a:t>的文件</a:t>
            </a:r>
            <a:r>
              <a:rPr lang="en-US" altLang="zh-CN" dirty="0" err="1">
                <a:solidFill>
                  <a:srgbClr val="0000FF"/>
                </a:solidFill>
              </a:rPr>
              <a:t>bfile</a:t>
            </a:r>
            <a:r>
              <a:rPr lang="zh-CN" altLang="en-US" dirty="0"/>
              <a:t>，</a:t>
            </a:r>
            <a:r>
              <a:rPr lang="zh-CN" altLang="en-US" dirty="0">
                <a:solidFill>
                  <a:srgbClr val="FF0000"/>
                </a:solidFill>
              </a:rPr>
              <a:t>且要读</a:t>
            </a:r>
            <a:r>
              <a:rPr lang="zh-CN" altLang="en-US" dirty="0"/>
              <a:t>“符号链接”类文件时，被操作系统截获</a:t>
            </a:r>
            <a:endParaRPr lang="en-US" altLang="zh-CN" dirty="0"/>
          </a:p>
          <a:p>
            <a:pPr lvl="2" eaLnBrk="1" hangingPunct="1"/>
            <a:r>
              <a:rPr lang="zh-CN" altLang="en-US" dirty="0">
                <a:latin typeface="华文新魏"/>
                <a:ea typeface="华文新魏"/>
                <a:cs typeface="华文新魏"/>
              </a:rPr>
              <a:t>将依据符号链接中的</a:t>
            </a:r>
            <a:r>
              <a:rPr lang="zh-CN" altLang="en-US" dirty="0">
                <a:solidFill>
                  <a:srgbClr val="0000FF"/>
                </a:solidFill>
                <a:latin typeface="华文新魏"/>
                <a:ea typeface="华文新魏"/>
                <a:cs typeface="华文新魏"/>
              </a:rPr>
              <a:t>路径名</a:t>
            </a:r>
            <a:r>
              <a:rPr lang="zh-CN" altLang="en-US" dirty="0">
                <a:solidFill>
                  <a:srgbClr val="FF0000"/>
                </a:solidFill>
                <a:latin typeface="华文新魏"/>
                <a:ea typeface="华文新魏"/>
                <a:cs typeface="华文新魏"/>
              </a:rPr>
              <a:t>去读</a:t>
            </a:r>
            <a:r>
              <a:rPr lang="zh-CN" altLang="en-US" dirty="0">
                <a:latin typeface="华文新魏"/>
                <a:ea typeface="华文新魏"/>
                <a:cs typeface="华文新魏"/>
              </a:rPr>
              <a:t>文件，于是就能实现用户</a:t>
            </a:r>
            <a:r>
              <a:rPr lang="en-US" altLang="zh-CN" dirty="0">
                <a:solidFill>
                  <a:srgbClr val="008000"/>
                </a:solidFill>
                <a:latin typeface="华文新魏"/>
                <a:ea typeface="华文新魏"/>
                <a:cs typeface="华文新魏"/>
              </a:rPr>
              <a:t>A</a:t>
            </a:r>
            <a:r>
              <a:rPr lang="zh-CN" altLang="en-US" dirty="0">
                <a:latin typeface="华文新魏"/>
                <a:ea typeface="华文新魏"/>
                <a:cs typeface="华文新魏"/>
              </a:rPr>
              <a:t>使用文件名</a:t>
            </a:r>
            <a:r>
              <a:rPr lang="en-US" altLang="zh-CN" dirty="0" err="1">
                <a:solidFill>
                  <a:srgbClr val="0000FF"/>
                </a:solidFill>
                <a:latin typeface="华文新魏"/>
                <a:ea typeface="华文新魏"/>
                <a:cs typeface="华文新魏"/>
              </a:rPr>
              <a:t>afile</a:t>
            </a:r>
            <a:r>
              <a:rPr lang="zh-CN" altLang="en-US" dirty="0">
                <a:latin typeface="华文新魏"/>
                <a:ea typeface="华文新魏"/>
                <a:cs typeface="华文新魏"/>
              </a:rPr>
              <a:t>对用户</a:t>
            </a:r>
            <a:r>
              <a:rPr lang="en-US" altLang="zh-CN" dirty="0">
                <a:solidFill>
                  <a:srgbClr val="008000"/>
                </a:solidFill>
                <a:latin typeface="华文新魏"/>
                <a:ea typeface="华文新魏"/>
                <a:cs typeface="华文新魏"/>
              </a:rPr>
              <a:t>B</a:t>
            </a:r>
            <a:r>
              <a:rPr lang="zh-CN" altLang="en-US" dirty="0">
                <a:latin typeface="华文新魏"/>
                <a:ea typeface="华文新魏"/>
                <a:cs typeface="华文新魏"/>
              </a:rPr>
              <a:t>的文件</a:t>
            </a:r>
            <a:r>
              <a:rPr lang="en-US" altLang="zh-CN" dirty="0" err="1">
                <a:solidFill>
                  <a:srgbClr val="0000FF"/>
                </a:solidFill>
                <a:latin typeface="华文新魏"/>
                <a:ea typeface="华文新魏"/>
                <a:cs typeface="华文新魏"/>
              </a:rPr>
              <a:t>bfile</a:t>
            </a:r>
            <a:r>
              <a:rPr lang="zh-CN" altLang="en-US" dirty="0">
                <a:latin typeface="华文新魏"/>
                <a:ea typeface="华文新魏"/>
                <a:cs typeface="华文新魏"/>
              </a:rPr>
              <a:t>的共享</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94</a:t>
            </a:fld>
            <a:endParaRPr lang="en-US" altLang="zh-CN" dirty="0"/>
          </a:p>
        </p:txBody>
      </p:sp>
    </p:spTree>
    <p:extLst>
      <p:ext uri="{BB962C8B-B14F-4D97-AF65-F5344CB8AC3E}">
        <p14:creationId xmlns:p14="http://schemas.microsoft.com/office/powerpoint/2010/main" val="3893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文件空间管理</a:t>
            </a:r>
            <a:endParaRPr kumimoji="1" lang="zh-CN" altLang="en-US" dirty="0"/>
          </a:p>
        </p:txBody>
      </p:sp>
      <p:sp>
        <p:nvSpPr>
          <p:cNvPr id="3" name="内容占位符 2"/>
          <p:cNvSpPr>
            <a:spLocks noGrp="1"/>
          </p:cNvSpPr>
          <p:nvPr>
            <p:ph idx="1"/>
          </p:nvPr>
        </p:nvSpPr>
        <p:spPr/>
        <p:txBody>
          <a:bodyPr/>
          <a:lstStyle/>
          <a:p>
            <a:r>
              <a:rPr lang="zh-CN" altLang="en-US" dirty="0"/>
              <a:t>核心问题</a:t>
            </a:r>
            <a:endParaRPr lang="en-US" altLang="zh-CN" dirty="0"/>
          </a:p>
          <a:p>
            <a:pPr lvl="1"/>
            <a:r>
              <a:rPr lang="zh-CN" altLang="zh-CN" dirty="0"/>
              <a:t>存储空间中</a:t>
            </a:r>
            <a:r>
              <a:rPr lang="zh-CN" altLang="en-US" dirty="0"/>
              <a:t>的</a:t>
            </a:r>
            <a:r>
              <a:rPr lang="en-US" altLang="zh-CN" dirty="0"/>
              <a:t>“</a:t>
            </a:r>
            <a:r>
              <a:rPr lang="zh-CN" altLang="zh-CN" dirty="0">
                <a:solidFill>
                  <a:srgbClr val="FF0000"/>
                </a:solidFill>
              </a:rPr>
              <a:t>碎片</a:t>
            </a:r>
            <a:r>
              <a:rPr lang="en-US" altLang="zh-CN" dirty="0"/>
              <a:t>”</a:t>
            </a:r>
            <a:r>
              <a:rPr lang="zh-CN" altLang="en-US" dirty="0"/>
              <a:t>的优化管理问题</a:t>
            </a:r>
            <a:endParaRPr lang="en-US" altLang="zh-CN" dirty="0"/>
          </a:p>
          <a:p>
            <a:r>
              <a:rPr lang="zh-CN" altLang="en-US" dirty="0"/>
              <a:t>常用方法</a:t>
            </a:r>
            <a:endParaRPr lang="en-US" altLang="zh-CN" dirty="0"/>
          </a:p>
          <a:p>
            <a:pPr lvl="1" eaLnBrk="1" hangingPunct="1"/>
            <a:r>
              <a:rPr lang="zh-CN" altLang="en-US" dirty="0">
                <a:latin typeface="华文新魏" charset="0"/>
                <a:ea typeface="华文新魏" charset="0"/>
                <a:cs typeface="华文新魏" charset="0"/>
              </a:rPr>
              <a:t>位示图</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空闲区表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空闲块链</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空闲块列表</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成组空闲块链</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Tree>
    <p:extLst>
      <p:ext uri="{BB962C8B-B14F-4D97-AF65-F5344CB8AC3E}">
        <p14:creationId xmlns:p14="http://schemas.microsoft.com/office/powerpoint/2010/main" val="313290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文件空间管理常用方法</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位示图</a:t>
            </a:r>
            <a:endParaRPr lang="en-US" altLang="zh-CN" dirty="0">
              <a:latin typeface="华文新魏"/>
              <a:cs typeface="华文新魏"/>
            </a:endParaRPr>
          </a:p>
          <a:p>
            <a:pPr lvl="1" eaLnBrk="1" hangingPunct="1"/>
            <a:r>
              <a:rPr lang="zh-CN" altLang="zh-CN" dirty="0"/>
              <a:t>用若干字节构成一张位示图，其中每一字位对应于一个物理块，字位的次序与块的相对次序一致 </a:t>
            </a:r>
            <a:endParaRPr lang="zh-CN" altLang="en-US" dirty="0"/>
          </a:p>
          <a:p>
            <a:pPr eaLnBrk="1" hangingPunct="1"/>
            <a:r>
              <a:rPr lang="zh-CN" altLang="en-US" dirty="0">
                <a:latin typeface="华文新魏"/>
                <a:cs typeface="华文新魏"/>
              </a:rPr>
              <a:t>空闲区表</a:t>
            </a:r>
            <a:endParaRPr lang="en-US" altLang="zh-CN" dirty="0">
              <a:latin typeface="华文新魏"/>
              <a:cs typeface="华文新魏"/>
            </a:endParaRPr>
          </a:p>
          <a:p>
            <a:pPr lvl="1" eaLnBrk="1" hangingPunct="1"/>
            <a:r>
              <a:rPr lang="zh-CN" altLang="zh-CN" dirty="0"/>
              <a:t>将</a:t>
            </a:r>
            <a:r>
              <a:rPr lang="zh-CN" altLang="zh-CN" dirty="0">
                <a:solidFill>
                  <a:srgbClr val="FF0000"/>
                </a:solidFill>
              </a:rPr>
              <a:t>空闲物理块</a:t>
            </a:r>
            <a:r>
              <a:rPr lang="zh-CN" altLang="zh-CN" dirty="0"/>
              <a:t>的</a:t>
            </a:r>
            <a:r>
              <a:rPr lang="zh-CN" altLang="zh-CN" dirty="0">
                <a:solidFill>
                  <a:srgbClr val="0000FF"/>
                </a:solidFill>
              </a:rPr>
              <a:t>位置</a:t>
            </a:r>
            <a:r>
              <a:rPr lang="zh-CN" altLang="zh-CN" dirty="0"/>
              <a:t>及其</a:t>
            </a:r>
            <a:r>
              <a:rPr lang="zh-CN" altLang="zh-CN" dirty="0">
                <a:solidFill>
                  <a:srgbClr val="FF0000"/>
                </a:solidFill>
              </a:rPr>
              <a:t>连续空闲</a:t>
            </a:r>
            <a:r>
              <a:rPr lang="zh-CN" altLang="zh-CN" dirty="0"/>
              <a:t>的</a:t>
            </a:r>
            <a:r>
              <a:rPr lang="zh-CN" altLang="zh-CN" dirty="0">
                <a:solidFill>
                  <a:srgbClr val="0000FF"/>
                </a:solidFill>
              </a:rPr>
              <a:t>物理块数</a:t>
            </a:r>
            <a:r>
              <a:rPr lang="zh-CN" altLang="zh-CN" dirty="0"/>
              <a:t>构成一张表</a:t>
            </a:r>
            <a:endParaRPr lang="en-US" altLang="zh-CN" dirty="0"/>
          </a:p>
          <a:p>
            <a:pPr eaLnBrk="1" hangingPunct="1"/>
            <a:r>
              <a:rPr lang="zh-CN" altLang="en-US" dirty="0">
                <a:latin typeface="华文新魏"/>
                <a:cs typeface="华文新魏"/>
              </a:rPr>
              <a:t>空闲块链</a:t>
            </a:r>
            <a:endParaRPr lang="en-US" altLang="zh-CN" dirty="0">
              <a:latin typeface="华文新魏"/>
              <a:cs typeface="华文新魏"/>
            </a:endParaRPr>
          </a:p>
          <a:p>
            <a:pPr lvl="1" eaLnBrk="1" hangingPunct="1"/>
            <a:r>
              <a:rPr lang="zh-CN" altLang="zh-CN" dirty="0"/>
              <a:t>把</a:t>
            </a:r>
            <a:r>
              <a:rPr lang="zh-CN" altLang="zh-CN" dirty="0">
                <a:solidFill>
                  <a:srgbClr val="FF0000"/>
                </a:solidFill>
              </a:rPr>
              <a:t>所有空闲块连接</a:t>
            </a:r>
            <a:r>
              <a:rPr lang="zh-CN" altLang="zh-CN" dirty="0"/>
              <a:t>在一起，系统保持指针指向第一个空闲块，每一空闲块中包含指向下一空闲块的指针</a:t>
            </a:r>
            <a:endParaRPr lang="en-US" altLang="zh-CN" dirty="0"/>
          </a:p>
          <a:p>
            <a:pPr lvl="2" eaLnBrk="1" hangingPunct="1"/>
            <a:r>
              <a:rPr lang="zh-CN" altLang="zh-CN" dirty="0">
                <a:latin typeface="STXinwei" panose="02010800040101010101" pitchFamily="2" charset="-122"/>
                <a:ea typeface="STXinwei" panose="02010800040101010101" pitchFamily="2" charset="-122"/>
              </a:rPr>
              <a:t>申请一个空闲块时，从链头取一块并修改系统指针</a:t>
            </a:r>
            <a:endParaRPr lang="en-US" altLang="zh-CN" dirty="0">
              <a:latin typeface="STXinwei" panose="02010800040101010101" pitchFamily="2" charset="-122"/>
              <a:ea typeface="STXinwei" panose="02010800040101010101" pitchFamily="2" charset="-122"/>
            </a:endParaRPr>
          </a:p>
          <a:p>
            <a:pPr lvl="2" eaLnBrk="1" hangingPunct="1"/>
            <a:r>
              <a:rPr lang="zh-CN" altLang="zh-CN" dirty="0">
                <a:latin typeface="STXinwei" panose="02010800040101010101" pitchFamily="2" charset="-122"/>
                <a:ea typeface="STXinwei" panose="02010800040101010101" pitchFamily="2" charset="-122"/>
              </a:rPr>
              <a:t>删除时释放占用块，使其成为空闲块并挂到空闲链上</a:t>
            </a:r>
            <a:endParaRPr lang="en-US" altLang="zh-CN" dirty="0">
              <a:latin typeface="STXinwei" panose="02010800040101010101" pitchFamily="2" charset="-122"/>
              <a:ea typeface="STXinwei" panose="02010800040101010101" pitchFamily="2" charset="-122"/>
            </a:endParaRPr>
          </a:p>
          <a:p>
            <a:pPr lvl="1" eaLnBrk="1" hangingPunct="1"/>
            <a:r>
              <a:rPr lang="zh-CN" altLang="en-US" dirty="0"/>
              <a:t>特点</a:t>
            </a:r>
            <a:endParaRPr lang="en-US" altLang="zh-CN" dirty="0"/>
          </a:p>
          <a:p>
            <a:pPr lvl="2" eaLnBrk="1" hangingPunct="1"/>
            <a:r>
              <a:rPr lang="zh-CN" altLang="zh-CN" dirty="0">
                <a:solidFill>
                  <a:srgbClr val="FF0000"/>
                </a:solidFill>
                <a:latin typeface="华文新魏"/>
                <a:ea typeface="华文新魏"/>
                <a:cs typeface="华文新魏"/>
              </a:rPr>
              <a:t>执行效率低</a:t>
            </a:r>
            <a:r>
              <a:rPr lang="zh-CN" altLang="zh-CN" dirty="0">
                <a:latin typeface="华文新魏"/>
                <a:ea typeface="华文新魏"/>
                <a:cs typeface="华文新魏"/>
              </a:rPr>
              <a:t>，每申请一块都要读出空闲块并取得指针，申请多块时要多次读盘，但便于文件动态增长和收缩  </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Tree>
    <p:extLst>
      <p:ext uri="{BB962C8B-B14F-4D97-AF65-F5344CB8AC3E}">
        <p14:creationId xmlns:p14="http://schemas.microsoft.com/office/powerpoint/2010/main" val="202564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文件空间管理常用方法</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空闲块列表</a:t>
            </a:r>
            <a:endParaRPr lang="en-US" altLang="zh-CN" dirty="0">
              <a:latin typeface="华文新魏"/>
              <a:cs typeface="华文新魏"/>
            </a:endParaRPr>
          </a:p>
          <a:p>
            <a:pPr lvl="1" eaLnBrk="1" hangingPunct="1"/>
            <a:r>
              <a:rPr lang="zh-CN" altLang="zh-CN" dirty="0"/>
              <a:t>把所有</a:t>
            </a:r>
            <a:r>
              <a:rPr lang="zh-CN" altLang="zh-CN" dirty="0">
                <a:solidFill>
                  <a:srgbClr val="0000FF"/>
                </a:solidFill>
              </a:rPr>
              <a:t>空闲块物理地址</a:t>
            </a:r>
            <a:r>
              <a:rPr lang="zh-CN" altLang="zh-CN" dirty="0"/>
              <a:t>放到一个空闲块列表文件中</a:t>
            </a:r>
            <a:endParaRPr lang="en-US" altLang="zh-CN" dirty="0"/>
          </a:p>
          <a:p>
            <a:pPr lvl="1" eaLnBrk="1" hangingPunct="1"/>
            <a:r>
              <a:rPr lang="zh-CN" altLang="zh-CN" dirty="0"/>
              <a:t>由于非常</a:t>
            </a:r>
            <a:r>
              <a:rPr lang="zh-CN" altLang="en-US" dirty="0"/>
              <a:t>庞</a:t>
            </a:r>
            <a:r>
              <a:rPr lang="zh-CN" altLang="zh-CN" dirty="0"/>
              <a:t>大，不可能全部保存在内存中，有两种有效技术把列表的一小部分保存</a:t>
            </a:r>
            <a:r>
              <a:rPr lang="zh-CN" altLang="zh-CN" dirty="0">
                <a:solidFill>
                  <a:srgbClr val="0000FF"/>
                </a:solidFill>
              </a:rPr>
              <a:t>在内存中</a:t>
            </a:r>
            <a:endParaRPr lang="en-US" altLang="zh-CN" dirty="0">
              <a:solidFill>
                <a:srgbClr val="0000FF"/>
              </a:solidFill>
            </a:endParaRPr>
          </a:p>
          <a:p>
            <a:pPr lvl="2" eaLnBrk="1" hangingPunct="1"/>
            <a:r>
              <a:rPr lang="zh-CN" altLang="zh-CN" dirty="0">
                <a:latin typeface="华文新魏"/>
                <a:ea typeface="华文新魏"/>
                <a:cs typeface="华文新魏"/>
              </a:rPr>
              <a:t>列表用</a:t>
            </a:r>
            <a:r>
              <a:rPr lang="zh-CN" altLang="zh-CN" dirty="0">
                <a:solidFill>
                  <a:srgbClr val="0000FF"/>
                </a:solidFill>
                <a:latin typeface="华文新魏"/>
                <a:ea typeface="华文新魏"/>
                <a:cs typeface="华文新魏"/>
              </a:rPr>
              <a:t>下推栈</a:t>
            </a:r>
            <a:r>
              <a:rPr lang="zh-CN" altLang="zh-CN" dirty="0">
                <a:latin typeface="华文新魏"/>
                <a:ea typeface="华文新魏"/>
                <a:cs typeface="华文新魏"/>
              </a:rPr>
              <a:t>实现，</a:t>
            </a:r>
            <a:r>
              <a:rPr lang="zh-CN" altLang="zh-CN" dirty="0">
                <a:solidFill>
                  <a:srgbClr val="FF0000"/>
                </a:solidFill>
                <a:latin typeface="华文新魏"/>
                <a:ea typeface="华文新魏"/>
                <a:cs typeface="华文新魏"/>
              </a:rPr>
              <a:t>栈中靠前数千个元素</a:t>
            </a:r>
            <a:r>
              <a:rPr lang="zh-CN" altLang="zh-CN" dirty="0">
                <a:latin typeface="华文新魏"/>
                <a:ea typeface="华文新魏"/>
                <a:cs typeface="华文新魏"/>
              </a:rPr>
              <a:t>保留在内存专用区中</a:t>
            </a:r>
            <a:endParaRPr lang="en-US" altLang="zh-CN" dirty="0">
              <a:latin typeface="华文新魏"/>
              <a:ea typeface="华文新魏"/>
              <a:cs typeface="华文新魏"/>
            </a:endParaRPr>
          </a:p>
          <a:p>
            <a:pPr lvl="3" eaLnBrk="1" hangingPunct="1"/>
            <a:r>
              <a:rPr lang="zh-CN" altLang="zh-CN" dirty="0">
                <a:latin typeface="华文新魏"/>
                <a:ea typeface="华文新魏"/>
                <a:cs typeface="华文新魏"/>
              </a:rPr>
              <a:t>当</a:t>
            </a:r>
            <a:r>
              <a:rPr lang="zh-CN" altLang="zh-CN" dirty="0">
                <a:solidFill>
                  <a:srgbClr val="FF0000"/>
                </a:solidFill>
                <a:latin typeface="华文新魏"/>
                <a:ea typeface="华文新魏"/>
                <a:cs typeface="华文新魏"/>
              </a:rPr>
              <a:t>分配</a:t>
            </a:r>
            <a:r>
              <a:rPr lang="zh-CN" altLang="zh-CN" dirty="0">
                <a:latin typeface="华文新魏"/>
                <a:ea typeface="华文新魏"/>
                <a:cs typeface="华文新魏"/>
              </a:rPr>
              <a:t>一个新空闲块时，</a:t>
            </a:r>
            <a:r>
              <a:rPr lang="zh-CN" altLang="zh-CN" dirty="0">
                <a:solidFill>
                  <a:srgbClr val="FF0000"/>
                </a:solidFill>
                <a:latin typeface="华文新魏"/>
                <a:ea typeface="华文新魏"/>
                <a:cs typeface="华文新魏"/>
              </a:rPr>
              <a:t>从</a:t>
            </a:r>
            <a:r>
              <a:rPr lang="zh-CN" altLang="zh-CN" dirty="0">
                <a:solidFill>
                  <a:srgbClr val="0000FF"/>
                </a:solidFill>
                <a:latin typeface="华文新魏"/>
                <a:ea typeface="华文新魏"/>
                <a:cs typeface="华文新魏"/>
              </a:rPr>
              <a:t>栈顶</a:t>
            </a:r>
            <a:r>
              <a:rPr lang="zh-CN" altLang="zh-CN" dirty="0">
                <a:solidFill>
                  <a:srgbClr val="FF0000"/>
                </a:solidFill>
                <a:latin typeface="华文新魏"/>
                <a:ea typeface="华文新魏"/>
                <a:cs typeface="华文新魏"/>
              </a:rPr>
              <a:t>弹出</a:t>
            </a:r>
            <a:endParaRPr lang="en-US" altLang="zh-CN" dirty="0">
              <a:solidFill>
                <a:srgbClr val="FF0000"/>
              </a:solidFill>
              <a:latin typeface="华文新魏"/>
              <a:ea typeface="华文新魏"/>
              <a:cs typeface="华文新魏"/>
            </a:endParaRPr>
          </a:p>
          <a:p>
            <a:pPr lvl="3" eaLnBrk="1" hangingPunct="1"/>
            <a:r>
              <a:rPr lang="zh-CN" altLang="zh-CN" dirty="0">
                <a:latin typeface="华文新魏"/>
                <a:ea typeface="华文新魏"/>
                <a:cs typeface="华文新魏"/>
              </a:rPr>
              <a:t>当一个物理块被</a:t>
            </a:r>
            <a:r>
              <a:rPr lang="zh-CN" altLang="zh-CN" dirty="0">
                <a:solidFill>
                  <a:srgbClr val="FF0000"/>
                </a:solidFill>
                <a:latin typeface="华文新魏"/>
                <a:ea typeface="华文新魏"/>
                <a:cs typeface="华文新魏"/>
              </a:rPr>
              <a:t>解除分配时</a:t>
            </a:r>
            <a:r>
              <a:rPr lang="zh-CN" altLang="zh-CN" dirty="0">
                <a:latin typeface="华文新魏"/>
                <a:ea typeface="华文新魏"/>
                <a:cs typeface="华文新魏"/>
              </a:rPr>
              <a:t>，它被</a:t>
            </a:r>
            <a:r>
              <a:rPr lang="zh-CN" altLang="zh-CN" dirty="0">
                <a:solidFill>
                  <a:srgbClr val="FF0000"/>
                </a:solidFill>
                <a:latin typeface="华文新魏"/>
                <a:ea typeface="华文新魏"/>
                <a:cs typeface="华文新魏"/>
              </a:rPr>
              <a:t>压入</a:t>
            </a:r>
            <a:r>
              <a:rPr lang="zh-CN" altLang="zh-CN" dirty="0">
                <a:latin typeface="华文新魏"/>
                <a:ea typeface="华文新魏"/>
                <a:cs typeface="华文新魏"/>
              </a:rPr>
              <a:t>内存专用区的</a:t>
            </a:r>
            <a:r>
              <a:rPr lang="zh-CN" altLang="zh-CN" dirty="0">
                <a:solidFill>
                  <a:srgbClr val="0000FF"/>
                </a:solidFill>
                <a:latin typeface="华文新魏"/>
                <a:ea typeface="华文新魏"/>
                <a:cs typeface="华文新魏"/>
              </a:rPr>
              <a:t>栈尾</a:t>
            </a:r>
            <a:r>
              <a:rPr lang="zh-CN" altLang="zh-CN" dirty="0">
                <a:latin typeface="华文新魏"/>
                <a:ea typeface="华文新魏"/>
                <a:cs typeface="华文新魏"/>
              </a:rPr>
              <a:t>中</a:t>
            </a:r>
            <a:endParaRPr lang="en-US" altLang="zh-CN" dirty="0">
              <a:latin typeface="华文新魏"/>
              <a:ea typeface="华文新魏"/>
              <a:cs typeface="华文新魏"/>
            </a:endParaRPr>
          </a:p>
          <a:p>
            <a:pPr lvl="3" eaLnBrk="1" hangingPunct="1"/>
            <a:r>
              <a:rPr lang="zh-CN" altLang="zh-CN" dirty="0">
                <a:latin typeface="华文新魏"/>
                <a:ea typeface="华文新魏"/>
                <a:cs typeface="华文新魏"/>
              </a:rPr>
              <a:t>只有当下推栈中在</a:t>
            </a:r>
            <a:r>
              <a:rPr lang="zh-CN" altLang="zh-CN" dirty="0">
                <a:solidFill>
                  <a:srgbClr val="0000FF"/>
                </a:solidFill>
                <a:latin typeface="华文新魏"/>
                <a:ea typeface="华文新魏"/>
                <a:cs typeface="华文新魏"/>
              </a:rPr>
              <a:t>内存部分</a:t>
            </a:r>
            <a:r>
              <a:rPr lang="zh-CN" altLang="zh-CN" dirty="0">
                <a:solidFill>
                  <a:srgbClr val="FF0000"/>
                </a:solidFill>
                <a:latin typeface="华文新魏"/>
                <a:ea typeface="华文新魏"/>
                <a:cs typeface="华文新魏"/>
              </a:rPr>
              <a:t>满或者空时</a:t>
            </a:r>
            <a:r>
              <a:rPr lang="zh-CN" altLang="zh-CN" dirty="0">
                <a:latin typeface="华文新魏"/>
                <a:ea typeface="华文新魏"/>
                <a:cs typeface="华文新魏"/>
              </a:rPr>
              <a:t>，才在内存和磁盘之间进行传送</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列表用</a:t>
            </a:r>
            <a:r>
              <a:rPr lang="en-US" altLang="zh-CN" dirty="0">
                <a:solidFill>
                  <a:srgbClr val="0432FF"/>
                </a:solidFill>
                <a:latin typeface="华文新魏"/>
                <a:ea typeface="华文新魏"/>
                <a:cs typeface="华文新魏"/>
              </a:rPr>
              <a:t>FIFO</a:t>
            </a:r>
            <a:r>
              <a:rPr lang="zh-CN" altLang="zh-CN" dirty="0">
                <a:solidFill>
                  <a:srgbClr val="0432FF"/>
                </a:solidFill>
                <a:latin typeface="华文新魏"/>
                <a:ea typeface="华文新魏"/>
                <a:cs typeface="华文新魏"/>
              </a:rPr>
              <a:t>队列</a:t>
            </a:r>
            <a:r>
              <a:rPr lang="zh-CN" altLang="zh-CN" dirty="0">
                <a:latin typeface="华文新魏"/>
                <a:ea typeface="华文新魏"/>
                <a:cs typeface="华文新魏"/>
              </a:rPr>
              <a:t>实现</a:t>
            </a:r>
            <a:r>
              <a:rPr lang="zh-CN" altLang="en-US" dirty="0">
                <a:latin typeface="华文新魏"/>
                <a:ea typeface="华文新魏"/>
                <a:cs typeface="华文新魏"/>
              </a:rPr>
              <a:t>：</a:t>
            </a:r>
            <a:r>
              <a:rPr lang="zh-CN" altLang="zh-CN" dirty="0">
                <a:solidFill>
                  <a:srgbClr val="FF0000"/>
                </a:solidFill>
                <a:latin typeface="华文新魏"/>
                <a:ea typeface="华文新魏"/>
                <a:cs typeface="华文新魏"/>
              </a:rPr>
              <a:t>队列头和尾几千项</a:t>
            </a:r>
            <a:r>
              <a:rPr lang="zh-CN" altLang="zh-CN" dirty="0">
                <a:latin typeface="华文新魏"/>
                <a:ea typeface="华文新魏"/>
                <a:cs typeface="华文新魏"/>
              </a:rPr>
              <a:t>放在内存专用区中</a:t>
            </a:r>
            <a:endParaRPr lang="en-US" altLang="zh-CN" dirty="0">
              <a:latin typeface="华文新魏"/>
              <a:ea typeface="华文新魏"/>
              <a:cs typeface="华文新魏"/>
            </a:endParaRPr>
          </a:p>
          <a:p>
            <a:pPr lvl="3" eaLnBrk="1" hangingPunct="1"/>
            <a:r>
              <a:rPr lang="zh-CN" altLang="zh-CN" dirty="0">
                <a:solidFill>
                  <a:srgbClr val="FF0000"/>
                </a:solidFill>
                <a:latin typeface="华文新魏"/>
                <a:ea typeface="华文新魏"/>
                <a:cs typeface="华文新魏"/>
              </a:rPr>
              <a:t>分配</a:t>
            </a:r>
            <a:r>
              <a:rPr lang="zh-CN" altLang="zh-CN" dirty="0">
                <a:latin typeface="华文新魏"/>
                <a:ea typeface="华文新魏"/>
                <a:cs typeface="华文新魏"/>
              </a:rPr>
              <a:t>空闲块时</a:t>
            </a:r>
            <a:r>
              <a:rPr lang="zh-CN" altLang="zh-CN" dirty="0">
                <a:solidFill>
                  <a:srgbClr val="FF0000"/>
                </a:solidFill>
                <a:latin typeface="华文新魏"/>
                <a:ea typeface="华文新魏"/>
                <a:cs typeface="华文新魏"/>
              </a:rPr>
              <a:t>从</a:t>
            </a:r>
            <a:r>
              <a:rPr lang="zh-CN" altLang="zh-CN" dirty="0">
                <a:solidFill>
                  <a:srgbClr val="0000FF"/>
                </a:solidFill>
                <a:latin typeface="华文新魏"/>
                <a:ea typeface="华文新魏"/>
                <a:cs typeface="华文新魏"/>
              </a:rPr>
              <a:t>队列头</a:t>
            </a:r>
            <a:r>
              <a:rPr lang="zh-CN" altLang="zh-CN" dirty="0">
                <a:solidFill>
                  <a:srgbClr val="FF0000"/>
                </a:solidFill>
                <a:latin typeface="华文新魏"/>
                <a:ea typeface="华文新魏"/>
                <a:cs typeface="华文新魏"/>
              </a:rPr>
              <a:t>取出首项</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取消分配</a:t>
            </a:r>
            <a:r>
              <a:rPr lang="zh-CN" altLang="zh-CN" dirty="0">
                <a:latin typeface="华文新魏"/>
                <a:ea typeface="华文新魏"/>
                <a:cs typeface="华文新魏"/>
              </a:rPr>
              <a:t>时可以把它</a:t>
            </a:r>
            <a:r>
              <a:rPr lang="zh-CN" altLang="zh-CN" dirty="0">
                <a:solidFill>
                  <a:srgbClr val="FF0000"/>
                </a:solidFill>
                <a:latin typeface="华文新魏"/>
                <a:ea typeface="华文新魏"/>
                <a:cs typeface="华文新魏"/>
              </a:rPr>
              <a:t>添加在内存专用区</a:t>
            </a:r>
            <a:r>
              <a:rPr lang="zh-CN" altLang="zh-CN" dirty="0">
                <a:solidFill>
                  <a:srgbClr val="0000FF"/>
                </a:solidFill>
                <a:latin typeface="华文新魏"/>
                <a:ea typeface="华文新魏"/>
                <a:cs typeface="华文新魏"/>
              </a:rPr>
              <a:t>队列尾</a:t>
            </a:r>
            <a:endParaRPr lang="en-US" altLang="zh-CN" dirty="0">
              <a:solidFill>
                <a:srgbClr val="0000FF"/>
              </a:solidFill>
              <a:latin typeface="华文新魏"/>
              <a:ea typeface="华文新魏"/>
              <a:cs typeface="华文新魏"/>
            </a:endParaRPr>
          </a:p>
          <a:p>
            <a:pPr lvl="3" eaLnBrk="1" hangingPunct="1"/>
            <a:r>
              <a:rPr lang="zh-CN" altLang="zh-CN" dirty="0">
                <a:latin typeface="华文新魏"/>
                <a:ea typeface="华文新魏"/>
                <a:cs typeface="华文新魏"/>
              </a:rPr>
              <a:t>只有当内存中的</a:t>
            </a:r>
            <a:r>
              <a:rPr lang="zh-CN" altLang="zh-CN" dirty="0">
                <a:solidFill>
                  <a:srgbClr val="0000FF"/>
                </a:solidFill>
                <a:latin typeface="华文新魏"/>
                <a:ea typeface="华文新魏"/>
                <a:cs typeface="华文新魏"/>
              </a:rPr>
              <a:t>队列头部</a:t>
            </a:r>
            <a:r>
              <a:rPr lang="zh-CN" altLang="zh-CN" dirty="0">
                <a:solidFill>
                  <a:srgbClr val="FF0000"/>
                </a:solidFill>
                <a:latin typeface="华文新魏"/>
                <a:ea typeface="华文新魏"/>
                <a:cs typeface="华文新魏"/>
              </a:rPr>
              <a:t>空</a:t>
            </a:r>
            <a:r>
              <a:rPr lang="zh-CN" altLang="zh-CN" dirty="0">
                <a:latin typeface="华文新魏"/>
                <a:ea typeface="华文新魏"/>
                <a:cs typeface="华文新魏"/>
              </a:rPr>
              <a:t>或者内存中的</a:t>
            </a:r>
            <a:r>
              <a:rPr lang="zh-CN" altLang="zh-CN" dirty="0">
                <a:solidFill>
                  <a:srgbClr val="0000FF"/>
                </a:solidFill>
                <a:latin typeface="华文新魏"/>
                <a:ea typeface="华文新魏"/>
                <a:cs typeface="华文新魏"/>
              </a:rPr>
              <a:t>队列尾部分</a:t>
            </a:r>
            <a:r>
              <a:rPr lang="zh-CN" altLang="zh-CN" dirty="0">
                <a:solidFill>
                  <a:srgbClr val="FF0000"/>
                </a:solidFill>
                <a:latin typeface="华文新魏"/>
                <a:ea typeface="华文新魏"/>
                <a:cs typeface="华文新魏"/>
              </a:rPr>
              <a:t>满时</a:t>
            </a:r>
            <a:r>
              <a:rPr lang="zh-CN" altLang="zh-CN" dirty="0">
                <a:latin typeface="华文新魏"/>
                <a:ea typeface="华文新魏"/>
                <a:cs typeface="华文新魏"/>
              </a:rPr>
              <a:t>，才需要在磁盘和内存之间进行传送</a:t>
            </a:r>
            <a:endParaRPr lang="en-US" altLang="zh-CN" dirty="0">
              <a:latin typeface="华文新魏"/>
              <a:ea typeface="华文新魏"/>
              <a:cs typeface="华文新魏"/>
            </a:endParaRPr>
          </a:p>
          <a:p>
            <a:pPr lvl="3" eaLnBrk="1" hangingPunct="1"/>
            <a:endParaRPr lang="zh-CN" altLang="zh-CN" dirty="0">
              <a:latin typeface="华文新魏"/>
              <a:ea typeface="华文新魏"/>
              <a:cs typeface="华文新魏"/>
            </a:endParaRPr>
          </a:p>
          <a:p>
            <a:pPr eaLnBrk="1" hangingPunct="1"/>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spTree>
    <p:extLst>
      <p:ext uri="{BB962C8B-B14F-4D97-AF65-F5344CB8AC3E}">
        <p14:creationId xmlns:p14="http://schemas.microsoft.com/office/powerpoint/2010/main" val="427828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文件空间管理常用方法</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成组空闲块链（</a:t>
            </a:r>
            <a:r>
              <a:rPr lang="en-US" altLang="zh-CN" dirty="0">
                <a:latin typeface="华文新魏"/>
                <a:cs typeface="华文新魏"/>
              </a:rPr>
              <a:t>Linux</a:t>
            </a:r>
            <a:r>
              <a:rPr lang="zh-CN" altLang="en-US" dirty="0">
                <a:latin typeface="华文新魏"/>
                <a:cs typeface="华文新魏"/>
              </a:rPr>
              <a:t>系统所采用方法）</a:t>
            </a:r>
            <a:endParaRPr lang="en-US" altLang="zh-CN" dirty="0">
              <a:latin typeface="华文新魏"/>
              <a:cs typeface="华文新魏"/>
            </a:endParaRPr>
          </a:p>
          <a:p>
            <a:pPr eaLnBrk="1" hangingPunct="1"/>
            <a:r>
              <a:rPr lang="zh-CN" altLang="zh-CN" dirty="0">
                <a:latin typeface="华文新魏"/>
                <a:cs typeface="华文新魏"/>
              </a:rPr>
              <a:t>磁盘物理块长为</a:t>
            </a:r>
            <a:r>
              <a:rPr lang="en-US" altLang="zh-CN" dirty="0">
                <a:latin typeface="华文新魏"/>
                <a:cs typeface="华文新魏"/>
              </a:rPr>
              <a:t>1024B</a:t>
            </a:r>
            <a:r>
              <a:rPr lang="zh-CN" altLang="en-US" dirty="0">
                <a:latin typeface="华文新魏"/>
                <a:cs typeface="华文新魏"/>
              </a:rPr>
              <a:t>，</a:t>
            </a:r>
            <a:r>
              <a:rPr lang="zh-CN" altLang="zh-CN" dirty="0">
                <a:latin typeface="华文新魏"/>
                <a:cs typeface="华文新魏"/>
              </a:rPr>
              <a:t>假定文件卷启用时共有可用空闲块</a:t>
            </a:r>
            <a:r>
              <a:rPr lang="en-US" altLang="zh-CN" dirty="0">
                <a:latin typeface="华文新魏"/>
                <a:cs typeface="华文新魏"/>
              </a:rPr>
              <a:t>338</a:t>
            </a:r>
            <a:r>
              <a:rPr lang="zh-CN" altLang="zh-CN" dirty="0">
                <a:latin typeface="华文新魏"/>
                <a:cs typeface="华文新魏"/>
              </a:rPr>
              <a:t>块</a:t>
            </a:r>
            <a:endParaRPr lang="en-US" altLang="zh-CN" dirty="0">
              <a:latin typeface="华文新魏"/>
              <a:cs typeface="华文新魏"/>
            </a:endParaRPr>
          </a:p>
          <a:p>
            <a:pPr lvl="1" eaLnBrk="1" hangingPunct="1"/>
            <a:r>
              <a:rPr lang="zh-CN" altLang="zh-CN" dirty="0"/>
              <a:t>目前空闲块分成</a:t>
            </a:r>
            <a:r>
              <a:rPr lang="en-US" altLang="zh-CN" dirty="0">
                <a:solidFill>
                  <a:srgbClr val="008000"/>
                </a:solidFill>
              </a:rPr>
              <a:t>4</a:t>
            </a:r>
            <a:r>
              <a:rPr lang="zh-CN" altLang="zh-CN" dirty="0">
                <a:solidFill>
                  <a:srgbClr val="008000"/>
                </a:solidFill>
              </a:rPr>
              <a:t>组</a:t>
            </a:r>
            <a:r>
              <a:rPr lang="zh-CN" altLang="zh-CN" dirty="0"/>
              <a:t>，</a:t>
            </a:r>
            <a:r>
              <a:rPr lang="en-US" altLang="zh-CN" dirty="0">
                <a:solidFill>
                  <a:srgbClr val="008000"/>
                </a:solidFill>
              </a:rPr>
              <a:t>39</a:t>
            </a:r>
            <a:r>
              <a:rPr lang="zh-CN" altLang="zh-CN" dirty="0">
                <a:solidFill>
                  <a:srgbClr val="008000"/>
                </a:solidFill>
              </a:rPr>
              <a:t>块</a:t>
            </a:r>
            <a:r>
              <a:rPr lang="zh-CN" altLang="zh-CN" dirty="0"/>
              <a:t>空闲块已</a:t>
            </a:r>
            <a:r>
              <a:rPr lang="zh-CN" altLang="zh-CN" dirty="0">
                <a:solidFill>
                  <a:srgbClr val="FF0000"/>
                </a:solidFill>
              </a:rPr>
              <a:t>在</a:t>
            </a:r>
            <a:r>
              <a:rPr lang="zh-CN" altLang="zh-CN" dirty="0">
                <a:solidFill>
                  <a:srgbClr val="0000FF"/>
                </a:solidFill>
              </a:rPr>
              <a:t>内存专用块</a:t>
            </a:r>
            <a:r>
              <a:rPr lang="zh-CN" altLang="zh-CN" dirty="0">
                <a:solidFill>
                  <a:srgbClr val="FF0000"/>
                </a:solidFill>
              </a:rPr>
              <a:t>中</a:t>
            </a:r>
            <a:r>
              <a:rPr lang="zh-CN" altLang="zh-CN" dirty="0"/>
              <a:t>，剩余</a:t>
            </a:r>
            <a:r>
              <a:rPr lang="zh-CN" altLang="zh-CN" dirty="0">
                <a:solidFill>
                  <a:srgbClr val="008000"/>
                </a:solidFill>
              </a:rPr>
              <a:t>每</a:t>
            </a:r>
            <a:r>
              <a:rPr lang="en-US" altLang="zh-CN" dirty="0">
                <a:solidFill>
                  <a:srgbClr val="008000"/>
                </a:solidFill>
              </a:rPr>
              <a:t>100</a:t>
            </a:r>
            <a:r>
              <a:rPr lang="zh-CN" altLang="zh-CN" dirty="0">
                <a:solidFill>
                  <a:srgbClr val="008000"/>
                </a:solidFill>
              </a:rPr>
              <a:t>块</a:t>
            </a:r>
            <a:r>
              <a:rPr lang="zh-CN" altLang="zh-CN" dirty="0"/>
              <a:t>划分成一组</a:t>
            </a:r>
            <a:endParaRPr lang="en-US" altLang="zh-CN" dirty="0"/>
          </a:p>
          <a:p>
            <a:pPr lvl="2" eaLnBrk="1" hangingPunct="1"/>
            <a:r>
              <a:rPr lang="zh-CN" altLang="zh-CN" dirty="0">
                <a:latin typeface="华文新魏"/>
                <a:ea typeface="华文新魏"/>
                <a:cs typeface="华文新魏"/>
              </a:rPr>
              <a:t>每组中</a:t>
            </a:r>
            <a:r>
              <a:rPr lang="zh-CN" altLang="zh-CN" dirty="0">
                <a:solidFill>
                  <a:srgbClr val="FF0000"/>
                </a:solidFill>
                <a:latin typeface="华文新魏"/>
                <a:ea typeface="华文新魏"/>
                <a:cs typeface="华文新魏"/>
              </a:rPr>
              <a:t>第一块</a:t>
            </a:r>
            <a:r>
              <a:rPr lang="en-US" altLang="zh-CN" dirty="0">
                <a:latin typeface="华文新魏"/>
                <a:ea typeface="华文新魏"/>
                <a:cs typeface="华文新魏"/>
              </a:rPr>
              <a:t>(</a:t>
            </a:r>
            <a:r>
              <a:rPr lang="zh-CN" altLang="zh-CN" dirty="0">
                <a:latin typeface="华文新魏"/>
                <a:ea typeface="华文新魏"/>
                <a:cs typeface="华文新魏"/>
              </a:rPr>
              <a:t>图中盘块号为</a:t>
            </a:r>
            <a:r>
              <a:rPr lang="en-US" altLang="zh-CN" dirty="0">
                <a:solidFill>
                  <a:srgbClr val="008000"/>
                </a:solidFill>
                <a:latin typeface="华文新魏"/>
                <a:ea typeface="华文新魏"/>
                <a:cs typeface="华文新魏"/>
              </a:rPr>
              <a:t>50</a:t>
            </a:r>
            <a:r>
              <a:rPr lang="zh-CN" altLang="zh-CN" dirty="0">
                <a:latin typeface="华文新魏"/>
                <a:ea typeface="华文新魏"/>
                <a:cs typeface="华文新魏"/>
              </a:rPr>
              <a:t>、</a:t>
            </a:r>
            <a:r>
              <a:rPr lang="en-US" altLang="zh-CN" dirty="0">
                <a:solidFill>
                  <a:srgbClr val="008000"/>
                </a:solidFill>
                <a:latin typeface="华文新魏"/>
                <a:ea typeface="华文新魏"/>
                <a:cs typeface="华文新魏"/>
              </a:rPr>
              <a:t>68</a:t>
            </a:r>
            <a:r>
              <a:rPr lang="zh-CN" altLang="zh-CN" dirty="0">
                <a:latin typeface="华文新魏"/>
                <a:ea typeface="华文新魏"/>
                <a:cs typeface="华文新魏"/>
              </a:rPr>
              <a:t>和</a:t>
            </a:r>
            <a:r>
              <a:rPr lang="en-US" altLang="zh-CN" dirty="0">
                <a:solidFill>
                  <a:srgbClr val="008000"/>
                </a:solidFill>
                <a:latin typeface="华文新魏"/>
                <a:ea typeface="华文新魏"/>
                <a:cs typeface="华文新魏"/>
              </a:rPr>
              <a:t>188</a:t>
            </a:r>
            <a:r>
              <a:rPr lang="en-US" altLang="zh-CN" dirty="0">
                <a:latin typeface="华文新魏"/>
                <a:ea typeface="华文新魏"/>
                <a:cs typeface="华文新魏"/>
              </a:rPr>
              <a:t>)</a:t>
            </a:r>
            <a:r>
              <a:rPr lang="zh-CN" altLang="zh-CN" dirty="0">
                <a:latin typeface="华文新魏"/>
                <a:ea typeface="华文新魏"/>
                <a:cs typeface="华文新魏"/>
              </a:rPr>
              <a:t>登记</a:t>
            </a:r>
            <a:r>
              <a:rPr lang="zh-CN" altLang="zh-CN" dirty="0">
                <a:solidFill>
                  <a:srgbClr val="0000FF"/>
                </a:solidFill>
                <a:latin typeface="华文新魏"/>
                <a:ea typeface="华文新魏"/>
                <a:cs typeface="华文新魏"/>
              </a:rPr>
              <a:t>下一组空闲盘块号</a:t>
            </a:r>
            <a:r>
              <a:rPr lang="zh-CN" altLang="zh-CN" dirty="0">
                <a:latin typeface="华文新魏"/>
                <a:ea typeface="华文新魏"/>
                <a:cs typeface="华文新魏"/>
              </a:rPr>
              <a:t>和</a:t>
            </a:r>
            <a:r>
              <a:rPr lang="zh-CN" altLang="zh-CN" dirty="0">
                <a:solidFill>
                  <a:srgbClr val="0000FF"/>
                </a:solidFill>
                <a:latin typeface="华文新魏"/>
                <a:ea typeface="华文新魏"/>
                <a:cs typeface="华文新魏"/>
              </a:rPr>
              <a:t>空闲块总数</a:t>
            </a:r>
            <a:endParaRPr lang="en-US" altLang="zh-CN" dirty="0">
              <a:solidFill>
                <a:srgbClr val="0000FF"/>
              </a:solidFill>
              <a:latin typeface="华文新魏"/>
              <a:ea typeface="华文新魏"/>
              <a:cs typeface="华文新魏"/>
            </a:endParaRPr>
          </a:p>
          <a:p>
            <a:pPr eaLnBrk="1" hangingPunct="1"/>
            <a:r>
              <a:rPr lang="zh-CN" altLang="zh-CN" dirty="0">
                <a:latin typeface="华文新魏"/>
                <a:cs typeface="华文新魏"/>
              </a:rPr>
              <a:t>操作系统启动时，将磁盘专用块复制到内存系统工作区中</a:t>
            </a:r>
            <a:endParaRPr lang="en-US" altLang="zh-CN" dirty="0">
              <a:latin typeface="华文新魏"/>
              <a:cs typeface="华文新魏"/>
            </a:endParaRPr>
          </a:p>
          <a:p>
            <a:pPr lvl="1" eaLnBrk="1" hangingPunct="1"/>
            <a:r>
              <a:rPr lang="zh-CN" altLang="zh-CN" dirty="0"/>
              <a:t>访问内存专用块就可完成申请或释放空闲盘块的操作</a:t>
            </a:r>
            <a:endParaRPr lang="en-US" altLang="zh-CN" dirty="0"/>
          </a:p>
          <a:p>
            <a:pPr lvl="1" eaLnBrk="1" hangingPunct="1"/>
            <a:endParaRPr lang="zh-CN" altLang="zh-CN" dirty="0"/>
          </a:p>
          <a:p>
            <a:pPr eaLnBrk="1" hangingPunct="1"/>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Tree>
    <p:extLst>
      <p:ext uri="{BB962C8B-B14F-4D97-AF65-F5344CB8AC3E}">
        <p14:creationId xmlns:p14="http://schemas.microsoft.com/office/powerpoint/2010/main" val="309636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flipV="1">
            <a:off x="517525" y="-347663"/>
            <a:ext cx="8321675" cy="747713"/>
          </a:xfrm>
        </p:spPr>
        <p:txBody>
          <a:bodyPr/>
          <a:lstStyle/>
          <a:p>
            <a:pPr eaLnBrk="1" hangingPunct="1"/>
            <a:r>
              <a:rPr lang="en-US" altLang="zh-CN">
                <a:latin typeface="华文新魏" charset="0"/>
                <a:ea typeface="华文新魏" charset="0"/>
                <a:cs typeface="华文新魏" charset="0"/>
              </a:rPr>
              <a:t> </a:t>
            </a:r>
          </a:p>
        </p:txBody>
      </p:sp>
      <p:grpSp>
        <p:nvGrpSpPr>
          <p:cNvPr id="3" name="组 2"/>
          <p:cNvGrpSpPr/>
          <p:nvPr/>
        </p:nvGrpSpPr>
        <p:grpSpPr>
          <a:xfrm>
            <a:off x="107504" y="1383426"/>
            <a:ext cx="8921698" cy="2621638"/>
            <a:chOff x="107504" y="1383426"/>
            <a:chExt cx="8921698" cy="2621638"/>
          </a:xfrm>
        </p:grpSpPr>
        <p:sp>
          <p:nvSpPr>
            <p:cNvPr id="36867" name="Text Box 12"/>
            <p:cNvSpPr txBox="1">
              <a:spLocks noChangeArrowheads="1"/>
            </p:cNvSpPr>
            <p:nvPr/>
          </p:nvSpPr>
          <p:spPr bwMode="auto">
            <a:xfrm>
              <a:off x="2073751" y="3039759"/>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36875" name="Text Box 30"/>
            <p:cNvSpPr txBox="1">
              <a:spLocks noChangeArrowheads="1"/>
            </p:cNvSpPr>
            <p:nvPr/>
          </p:nvSpPr>
          <p:spPr bwMode="auto">
            <a:xfrm>
              <a:off x="2084742" y="3255784"/>
              <a:ext cx="1029827" cy="333136"/>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b="1" dirty="0">
                  <a:solidFill>
                    <a:srgbClr val="660066"/>
                  </a:solidFill>
                  <a:ea typeface="华文新魏" charset="0"/>
                  <a:cs typeface="华文新魏" charset="0"/>
                </a:rPr>
                <a:t>…</a:t>
              </a:r>
              <a:endParaRPr kumimoji="0" lang="en-US" altLang="zh-CN" sz="1800" b="1" dirty="0">
                <a:solidFill>
                  <a:srgbClr val="660066"/>
                </a:solidFill>
                <a:latin typeface="华文新魏" charset="0"/>
                <a:ea typeface="华文新魏" charset="0"/>
                <a:cs typeface="华文新魏" charset="0"/>
              </a:endParaRPr>
            </a:p>
          </p:txBody>
        </p:sp>
        <p:grpSp>
          <p:nvGrpSpPr>
            <p:cNvPr id="36879" name="Group 57"/>
            <p:cNvGrpSpPr>
              <a:grpSpLocks/>
            </p:cNvGrpSpPr>
            <p:nvPr/>
          </p:nvGrpSpPr>
          <p:grpSpPr bwMode="auto">
            <a:xfrm>
              <a:off x="107504" y="1383426"/>
              <a:ext cx="6926233" cy="1518209"/>
              <a:chOff x="1040" y="367"/>
              <a:chExt cx="2966" cy="1190"/>
            </a:xfrm>
            <a:solidFill>
              <a:srgbClr val="FFFF00"/>
            </a:solidFill>
          </p:grpSpPr>
          <p:sp>
            <p:nvSpPr>
              <p:cNvPr id="36893" name="Text Box 6"/>
              <p:cNvSpPr txBox="1">
                <a:spLocks noChangeArrowheads="1"/>
              </p:cNvSpPr>
              <p:nvPr/>
            </p:nvSpPr>
            <p:spPr bwMode="auto">
              <a:xfrm>
                <a:off x="1040" y="367"/>
                <a:ext cx="441" cy="440"/>
              </a:xfrm>
              <a:prstGeom prst="rect">
                <a:avLst/>
              </a:prstGeom>
              <a:solidFill>
                <a:srgbClr val="ADFF0A"/>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dirty="0">
                    <a:solidFill>
                      <a:srgbClr val="660066"/>
                    </a:solidFill>
                    <a:latin typeface="华文新魏" charset="0"/>
                    <a:ea typeface="华文新魏" charset="0"/>
                    <a:cs typeface="华文新魏" charset="0"/>
                  </a:rPr>
                  <a:t>空闲块计数</a:t>
                </a:r>
                <a:r>
                  <a:rPr kumimoji="0" lang="en-US" altLang="zh-CN" sz="1800" dirty="0">
                    <a:solidFill>
                      <a:srgbClr val="FF0000"/>
                    </a:solidFill>
                    <a:latin typeface="华文新魏" charset="0"/>
                    <a:ea typeface="华文新魏" charset="0"/>
                    <a:cs typeface="华文新魏" charset="0"/>
                  </a:rPr>
                  <a:t>39</a:t>
                </a:r>
              </a:p>
            </p:txBody>
          </p:sp>
          <p:sp>
            <p:nvSpPr>
              <p:cNvPr id="36894" name="Text Box 7"/>
              <p:cNvSpPr txBox="1">
                <a:spLocks noChangeArrowheads="1"/>
              </p:cNvSpPr>
              <p:nvPr/>
            </p:nvSpPr>
            <p:spPr bwMode="auto">
              <a:xfrm>
                <a:off x="1040" y="807"/>
                <a:ext cx="441" cy="188"/>
              </a:xfrm>
              <a:prstGeom prst="rect">
                <a:avLst/>
              </a:prstGeom>
              <a:solidFill>
                <a:srgbClr val="00FF00"/>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dirty="0">
                    <a:solidFill>
                      <a:srgbClr val="0000FF"/>
                    </a:solidFill>
                    <a:latin typeface="华文新魏" charset="0"/>
                    <a:ea typeface="华文新魏" charset="0"/>
                    <a:cs typeface="华文新魏" charset="0"/>
                  </a:rPr>
                  <a:t>50</a:t>
                </a:r>
              </a:p>
            </p:txBody>
          </p:sp>
          <p:sp>
            <p:nvSpPr>
              <p:cNvPr id="36895" name="Text Box 8"/>
              <p:cNvSpPr txBox="1">
                <a:spLocks noChangeArrowheads="1"/>
              </p:cNvSpPr>
              <p:nvPr/>
            </p:nvSpPr>
            <p:spPr bwMode="auto">
              <a:xfrm>
                <a:off x="1040" y="993"/>
                <a:ext cx="441" cy="188"/>
              </a:xfrm>
              <a:prstGeom prst="rect">
                <a:avLst/>
              </a:prstGeom>
              <a:solidFill>
                <a:srgbClr val="ADFF0A"/>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23</a:t>
                </a:r>
              </a:p>
            </p:txBody>
          </p:sp>
          <p:sp>
            <p:nvSpPr>
              <p:cNvPr id="36896" name="Text Box 9"/>
              <p:cNvSpPr txBox="1">
                <a:spLocks noChangeArrowheads="1"/>
              </p:cNvSpPr>
              <p:nvPr/>
            </p:nvSpPr>
            <p:spPr bwMode="auto">
              <a:xfrm>
                <a:off x="1040" y="1181"/>
                <a:ext cx="441" cy="188"/>
              </a:xfrm>
              <a:prstGeom prst="rect">
                <a:avLst/>
              </a:prstGeom>
              <a:solidFill>
                <a:srgbClr val="ADFF0A"/>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dirty="0">
                    <a:solidFill>
                      <a:srgbClr val="660066"/>
                    </a:solidFill>
                    <a:ea typeface="华文新魏" charset="0"/>
                    <a:cs typeface="华文新魏" charset="0"/>
                  </a:rPr>
                  <a:t>…</a:t>
                </a:r>
                <a:endParaRPr kumimoji="0" lang="en-US" altLang="zh-CN" sz="1800" dirty="0">
                  <a:solidFill>
                    <a:srgbClr val="660066"/>
                  </a:solidFill>
                  <a:latin typeface="华文新魏" charset="0"/>
                  <a:ea typeface="华文新魏" charset="0"/>
                  <a:cs typeface="华文新魏" charset="0"/>
                </a:endParaRPr>
              </a:p>
            </p:txBody>
          </p:sp>
          <p:sp>
            <p:nvSpPr>
              <p:cNvPr id="36897" name="Text Box 10"/>
              <p:cNvSpPr txBox="1">
                <a:spLocks noChangeArrowheads="1"/>
              </p:cNvSpPr>
              <p:nvPr/>
            </p:nvSpPr>
            <p:spPr bwMode="auto">
              <a:xfrm>
                <a:off x="1040" y="1367"/>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b="1">
                    <a:solidFill>
                      <a:srgbClr val="660066"/>
                    </a:solidFill>
                    <a:latin typeface="华文新魏" charset="0"/>
                    <a:ea typeface="华文新魏" charset="0"/>
                    <a:cs typeface="华文新魏" charset="0"/>
                  </a:rPr>
                  <a:t>12</a:t>
                </a:r>
              </a:p>
            </p:txBody>
          </p:sp>
          <p:sp>
            <p:nvSpPr>
              <p:cNvPr id="36898" name="Text Box 11"/>
              <p:cNvSpPr txBox="1">
                <a:spLocks noChangeArrowheads="1"/>
              </p:cNvSpPr>
              <p:nvPr/>
            </p:nvSpPr>
            <p:spPr bwMode="auto">
              <a:xfrm>
                <a:off x="1040" y="1368"/>
                <a:ext cx="441" cy="188"/>
              </a:xfrm>
              <a:prstGeom prst="rect">
                <a:avLst/>
              </a:prstGeom>
              <a:solidFill>
                <a:srgbClr val="ADFF0A"/>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12</a:t>
                </a:r>
              </a:p>
            </p:txBody>
          </p:sp>
          <p:sp>
            <p:nvSpPr>
              <p:cNvPr id="36899" name="Text Box 15"/>
              <p:cNvSpPr txBox="1">
                <a:spLocks noChangeArrowheads="1"/>
              </p:cNvSpPr>
              <p:nvPr/>
            </p:nvSpPr>
            <p:spPr bwMode="auto">
              <a:xfrm>
                <a:off x="1882" y="367"/>
                <a:ext cx="441" cy="440"/>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r>
                  <a:rPr kumimoji="0" lang="zh-CN" altLang="en-US" sz="1800" dirty="0">
                    <a:solidFill>
                      <a:srgbClr val="660066"/>
                    </a:solidFill>
                    <a:latin typeface="华文新魏" charset="0"/>
                    <a:ea typeface="华文新魏" charset="0"/>
                    <a:cs typeface="华文新魏" charset="0"/>
                  </a:rPr>
                  <a:t>空闲块计数</a:t>
                </a:r>
                <a:r>
                  <a:rPr kumimoji="0" lang="en-US" altLang="zh-CN" sz="1800" dirty="0">
                    <a:solidFill>
                      <a:srgbClr val="FF0000"/>
                    </a:solidFill>
                    <a:latin typeface="华文新魏" charset="0"/>
                    <a:ea typeface="华文新魏" charset="0"/>
                    <a:cs typeface="华文新魏" charset="0"/>
                  </a:rPr>
                  <a:t>100</a:t>
                </a:r>
              </a:p>
            </p:txBody>
          </p:sp>
          <p:sp>
            <p:nvSpPr>
              <p:cNvPr id="36900" name="Text Box 16"/>
              <p:cNvSpPr txBox="1">
                <a:spLocks noChangeArrowheads="1"/>
              </p:cNvSpPr>
              <p:nvPr/>
            </p:nvSpPr>
            <p:spPr bwMode="auto">
              <a:xfrm>
                <a:off x="1882" y="807"/>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dirty="0">
                    <a:solidFill>
                      <a:srgbClr val="0000FF"/>
                    </a:solidFill>
                    <a:latin typeface="华文新魏" charset="0"/>
                    <a:ea typeface="华文新魏" charset="0"/>
                    <a:cs typeface="华文新魏" charset="0"/>
                  </a:rPr>
                  <a:t>68</a:t>
                </a:r>
              </a:p>
            </p:txBody>
          </p:sp>
          <p:sp>
            <p:nvSpPr>
              <p:cNvPr id="36901" name="Text Box 17"/>
              <p:cNvSpPr txBox="1">
                <a:spLocks noChangeArrowheads="1"/>
              </p:cNvSpPr>
              <p:nvPr/>
            </p:nvSpPr>
            <p:spPr bwMode="auto">
              <a:xfrm>
                <a:off x="1882" y="993"/>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120</a:t>
                </a:r>
              </a:p>
            </p:txBody>
          </p:sp>
          <p:sp>
            <p:nvSpPr>
              <p:cNvPr id="36902" name="Text Box 18"/>
              <p:cNvSpPr txBox="1">
                <a:spLocks noChangeArrowheads="1"/>
              </p:cNvSpPr>
              <p:nvPr/>
            </p:nvSpPr>
            <p:spPr bwMode="auto">
              <a:xfrm>
                <a:off x="1882" y="1180"/>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ea typeface="华文新魏" charset="0"/>
                    <a:cs typeface="华文新魏" charset="0"/>
                  </a:rPr>
                  <a:t>…</a:t>
                </a:r>
                <a:endParaRPr kumimoji="0" lang="en-US" altLang="zh-CN" sz="1800">
                  <a:solidFill>
                    <a:srgbClr val="660066"/>
                  </a:solidFill>
                  <a:latin typeface="华文新魏" charset="0"/>
                  <a:ea typeface="华文新魏" charset="0"/>
                  <a:cs typeface="华文新魏" charset="0"/>
                </a:endParaRPr>
              </a:p>
            </p:txBody>
          </p:sp>
          <p:sp>
            <p:nvSpPr>
              <p:cNvPr id="36903" name="Text Box 19"/>
              <p:cNvSpPr txBox="1">
                <a:spLocks noChangeArrowheads="1"/>
              </p:cNvSpPr>
              <p:nvPr/>
            </p:nvSpPr>
            <p:spPr bwMode="auto">
              <a:xfrm>
                <a:off x="1882" y="1368"/>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78</a:t>
                </a:r>
              </a:p>
            </p:txBody>
          </p:sp>
          <p:sp>
            <p:nvSpPr>
              <p:cNvPr id="36904" name="Text Box 23"/>
              <p:cNvSpPr txBox="1">
                <a:spLocks noChangeArrowheads="1"/>
              </p:cNvSpPr>
              <p:nvPr/>
            </p:nvSpPr>
            <p:spPr bwMode="auto">
              <a:xfrm>
                <a:off x="2724" y="367"/>
                <a:ext cx="440" cy="441"/>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r>
                  <a:rPr kumimoji="0" lang="zh-CN" altLang="en-US" sz="1800" dirty="0">
                    <a:solidFill>
                      <a:srgbClr val="660066"/>
                    </a:solidFill>
                    <a:latin typeface="华文新魏" charset="0"/>
                    <a:ea typeface="华文新魏" charset="0"/>
                    <a:cs typeface="华文新魏" charset="0"/>
                  </a:rPr>
                  <a:t>空闲块计数</a:t>
                </a:r>
                <a:r>
                  <a:rPr kumimoji="0" lang="en-US" altLang="zh-CN" sz="1800" dirty="0">
                    <a:solidFill>
                      <a:srgbClr val="FF0000"/>
                    </a:solidFill>
                    <a:latin typeface="华文新魏" charset="0"/>
                    <a:ea typeface="华文新魏" charset="0"/>
                    <a:cs typeface="华文新魏" charset="0"/>
                  </a:rPr>
                  <a:t>100</a:t>
                </a:r>
              </a:p>
            </p:txBody>
          </p:sp>
          <p:sp>
            <p:nvSpPr>
              <p:cNvPr id="36905" name="Text Box 24"/>
              <p:cNvSpPr txBox="1">
                <a:spLocks noChangeArrowheads="1"/>
              </p:cNvSpPr>
              <p:nvPr/>
            </p:nvSpPr>
            <p:spPr bwMode="auto">
              <a:xfrm>
                <a:off x="2724" y="807"/>
                <a:ext cx="440" cy="189"/>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dirty="0">
                    <a:solidFill>
                      <a:srgbClr val="0000FF"/>
                    </a:solidFill>
                    <a:latin typeface="华文新魏" charset="0"/>
                    <a:ea typeface="华文新魏" charset="0"/>
                    <a:cs typeface="华文新魏" charset="0"/>
                  </a:rPr>
                  <a:t>188</a:t>
                </a:r>
              </a:p>
            </p:txBody>
          </p:sp>
          <p:sp>
            <p:nvSpPr>
              <p:cNvPr id="36906" name="Text Box 25"/>
              <p:cNvSpPr txBox="1">
                <a:spLocks noChangeArrowheads="1"/>
              </p:cNvSpPr>
              <p:nvPr/>
            </p:nvSpPr>
            <p:spPr bwMode="auto">
              <a:xfrm>
                <a:off x="2724" y="994"/>
                <a:ext cx="440"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240</a:t>
                </a:r>
              </a:p>
            </p:txBody>
          </p:sp>
          <p:sp>
            <p:nvSpPr>
              <p:cNvPr id="36907" name="Text Box 26"/>
              <p:cNvSpPr txBox="1">
                <a:spLocks noChangeArrowheads="1"/>
              </p:cNvSpPr>
              <p:nvPr/>
            </p:nvSpPr>
            <p:spPr bwMode="auto">
              <a:xfrm>
                <a:off x="2724" y="1181"/>
                <a:ext cx="440"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ea typeface="华文新魏" charset="0"/>
                    <a:cs typeface="华文新魏" charset="0"/>
                  </a:rPr>
                  <a:t>…</a:t>
                </a:r>
                <a:endParaRPr kumimoji="0" lang="en-US" altLang="zh-CN" sz="1800">
                  <a:solidFill>
                    <a:srgbClr val="660066"/>
                  </a:solidFill>
                  <a:latin typeface="华文新魏" charset="0"/>
                  <a:ea typeface="华文新魏" charset="0"/>
                  <a:cs typeface="华文新魏" charset="0"/>
                </a:endParaRPr>
              </a:p>
            </p:txBody>
          </p:sp>
          <p:sp>
            <p:nvSpPr>
              <p:cNvPr id="36908" name="Text Box 27"/>
              <p:cNvSpPr txBox="1">
                <a:spLocks noChangeArrowheads="1"/>
              </p:cNvSpPr>
              <p:nvPr/>
            </p:nvSpPr>
            <p:spPr bwMode="auto">
              <a:xfrm>
                <a:off x="2724" y="1369"/>
                <a:ext cx="440"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88</a:t>
                </a:r>
              </a:p>
            </p:txBody>
          </p:sp>
          <p:sp>
            <p:nvSpPr>
              <p:cNvPr id="36909" name="Text Box 31"/>
              <p:cNvSpPr txBox="1">
                <a:spLocks noChangeArrowheads="1"/>
              </p:cNvSpPr>
              <p:nvPr/>
            </p:nvSpPr>
            <p:spPr bwMode="auto">
              <a:xfrm>
                <a:off x="3565" y="367"/>
                <a:ext cx="441" cy="441"/>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r>
                  <a:rPr kumimoji="0" lang="zh-CN" altLang="en-US" sz="1800" dirty="0">
                    <a:solidFill>
                      <a:srgbClr val="660066"/>
                    </a:solidFill>
                    <a:latin typeface="华文新魏" charset="0"/>
                    <a:ea typeface="华文新魏" charset="0"/>
                    <a:cs typeface="华文新魏" charset="0"/>
                  </a:rPr>
                  <a:t>空闲块计数</a:t>
                </a:r>
                <a:r>
                  <a:rPr kumimoji="0" lang="en-US" altLang="zh-CN" sz="1800" dirty="0">
                    <a:solidFill>
                      <a:srgbClr val="FF0000"/>
                    </a:solidFill>
                    <a:latin typeface="华文新魏" charset="0"/>
                    <a:ea typeface="华文新魏" charset="0"/>
                    <a:cs typeface="华文新魏" charset="0"/>
                  </a:rPr>
                  <a:t>100</a:t>
                </a:r>
              </a:p>
            </p:txBody>
          </p:sp>
          <p:sp>
            <p:nvSpPr>
              <p:cNvPr id="36910" name="Text Box 32"/>
              <p:cNvSpPr txBox="1">
                <a:spLocks noChangeArrowheads="1"/>
              </p:cNvSpPr>
              <p:nvPr/>
            </p:nvSpPr>
            <p:spPr bwMode="auto">
              <a:xfrm>
                <a:off x="3565" y="807"/>
                <a:ext cx="441" cy="189"/>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dirty="0">
                    <a:solidFill>
                      <a:srgbClr val="0000FF"/>
                    </a:solidFill>
                    <a:latin typeface="华文新魏" charset="0"/>
                    <a:ea typeface="华文新魏" charset="0"/>
                    <a:cs typeface="华文新魏" charset="0"/>
                  </a:rPr>
                  <a:t>0</a:t>
                </a:r>
              </a:p>
            </p:txBody>
          </p:sp>
          <p:sp>
            <p:nvSpPr>
              <p:cNvPr id="36911" name="Text Box 33"/>
              <p:cNvSpPr txBox="1">
                <a:spLocks noChangeArrowheads="1"/>
              </p:cNvSpPr>
              <p:nvPr/>
            </p:nvSpPr>
            <p:spPr bwMode="auto">
              <a:xfrm>
                <a:off x="3565" y="994"/>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349</a:t>
                </a:r>
              </a:p>
            </p:txBody>
          </p:sp>
          <p:sp>
            <p:nvSpPr>
              <p:cNvPr id="36912" name="Text Box 34"/>
              <p:cNvSpPr txBox="1">
                <a:spLocks noChangeArrowheads="1"/>
              </p:cNvSpPr>
              <p:nvPr/>
            </p:nvSpPr>
            <p:spPr bwMode="auto">
              <a:xfrm>
                <a:off x="3565" y="1181"/>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ea typeface="华文新魏" charset="0"/>
                    <a:cs typeface="华文新魏" charset="0"/>
                  </a:rPr>
                  <a:t>…</a:t>
                </a:r>
                <a:endParaRPr kumimoji="0" lang="en-US" altLang="zh-CN" sz="1800">
                  <a:solidFill>
                    <a:srgbClr val="660066"/>
                  </a:solidFill>
                  <a:latin typeface="华文新魏" charset="0"/>
                  <a:ea typeface="华文新魏" charset="0"/>
                  <a:cs typeface="华文新魏" charset="0"/>
                </a:endParaRPr>
              </a:p>
            </p:txBody>
          </p:sp>
          <p:sp>
            <p:nvSpPr>
              <p:cNvPr id="36913" name="Text Box 35"/>
              <p:cNvSpPr txBox="1">
                <a:spLocks noChangeArrowheads="1"/>
              </p:cNvSpPr>
              <p:nvPr/>
            </p:nvSpPr>
            <p:spPr bwMode="auto">
              <a:xfrm>
                <a:off x="3565" y="1369"/>
                <a:ext cx="441" cy="188"/>
              </a:xfrm>
              <a:prstGeom prst="rect">
                <a:avLst/>
              </a:prstGeom>
              <a:grp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a:solidFill>
                      <a:srgbClr val="660066"/>
                    </a:solidFill>
                    <a:latin typeface="华文新魏" charset="0"/>
                    <a:ea typeface="华文新魏" charset="0"/>
                    <a:cs typeface="华文新魏" charset="0"/>
                  </a:rPr>
                  <a:t>44</a:t>
                </a:r>
              </a:p>
            </p:txBody>
          </p:sp>
          <p:sp>
            <p:nvSpPr>
              <p:cNvPr id="36914" name="Line 39"/>
              <p:cNvSpPr>
                <a:spLocks noChangeShapeType="1"/>
              </p:cNvSpPr>
              <p:nvPr/>
            </p:nvSpPr>
            <p:spPr bwMode="auto">
              <a:xfrm flipV="1">
                <a:off x="1481" y="667"/>
                <a:ext cx="401" cy="234"/>
              </a:xfrm>
              <a:prstGeom prst="line">
                <a:avLst/>
              </a:prstGeom>
              <a:grpFill/>
              <a:ln w="19050">
                <a:solidFill>
                  <a:srgbClr val="0000FF"/>
                </a:solidFill>
                <a:round/>
                <a:headEnd/>
                <a:tailEnd type="triangle" w="med" len="med"/>
              </a:ln>
              <a:extLst/>
            </p:spPr>
            <p:txBody>
              <a:bodyPr tIns="0" bIns="0"/>
              <a:lstStyle/>
              <a:p>
                <a:endParaRPr lang="zh-CN" altLang="en-US">
                  <a:solidFill>
                    <a:srgbClr val="660066"/>
                  </a:solidFill>
                </a:endParaRPr>
              </a:p>
            </p:txBody>
          </p:sp>
          <p:sp>
            <p:nvSpPr>
              <p:cNvPr id="36915" name="Line 40"/>
              <p:cNvSpPr>
                <a:spLocks noChangeShapeType="1"/>
              </p:cNvSpPr>
              <p:nvPr/>
            </p:nvSpPr>
            <p:spPr bwMode="auto">
              <a:xfrm flipV="1">
                <a:off x="2323" y="667"/>
                <a:ext cx="401" cy="234"/>
              </a:xfrm>
              <a:prstGeom prst="line">
                <a:avLst/>
              </a:prstGeom>
              <a:grpFill/>
              <a:ln w="19050">
                <a:solidFill>
                  <a:srgbClr val="0000FF"/>
                </a:solidFill>
                <a:round/>
                <a:headEnd/>
                <a:tailEnd type="triangle" w="med" len="med"/>
              </a:ln>
              <a:extLst/>
            </p:spPr>
            <p:txBody>
              <a:bodyPr tIns="0" bIns="0"/>
              <a:lstStyle/>
              <a:p>
                <a:endParaRPr lang="zh-CN" altLang="en-US">
                  <a:solidFill>
                    <a:srgbClr val="660066"/>
                  </a:solidFill>
                </a:endParaRPr>
              </a:p>
            </p:txBody>
          </p:sp>
          <p:sp>
            <p:nvSpPr>
              <p:cNvPr id="36916" name="Line 41"/>
              <p:cNvSpPr>
                <a:spLocks noChangeShapeType="1"/>
              </p:cNvSpPr>
              <p:nvPr/>
            </p:nvSpPr>
            <p:spPr bwMode="auto">
              <a:xfrm flipV="1">
                <a:off x="3164" y="667"/>
                <a:ext cx="401" cy="234"/>
              </a:xfrm>
              <a:prstGeom prst="line">
                <a:avLst/>
              </a:prstGeom>
              <a:grpFill/>
              <a:ln w="19050">
                <a:solidFill>
                  <a:srgbClr val="0000FF"/>
                </a:solidFill>
                <a:round/>
                <a:headEnd/>
                <a:tailEnd type="triangle" w="med" len="med"/>
              </a:ln>
              <a:extLst/>
            </p:spPr>
            <p:txBody>
              <a:bodyPr tIns="0" bIns="0"/>
              <a:lstStyle/>
              <a:p>
                <a:endParaRPr lang="zh-CN" altLang="en-US">
                  <a:solidFill>
                    <a:srgbClr val="660066"/>
                  </a:solidFill>
                </a:endParaRPr>
              </a:p>
            </p:txBody>
          </p:sp>
        </p:grpSp>
        <p:sp>
          <p:nvSpPr>
            <p:cNvPr id="36880" name="Line 42"/>
            <p:cNvSpPr>
              <a:spLocks noChangeShapeType="1"/>
            </p:cNvSpPr>
            <p:nvPr/>
          </p:nvSpPr>
          <p:spPr bwMode="auto">
            <a:xfrm>
              <a:off x="1137332" y="2303282"/>
              <a:ext cx="936418" cy="101426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1" name="Line 43"/>
            <p:cNvSpPr>
              <a:spLocks noChangeShapeType="1"/>
            </p:cNvSpPr>
            <p:nvPr/>
          </p:nvSpPr>
          <p:spPr bwMode="auto">
            <a:xfrm>
              <a:off x="3103579" y="2303282"/>
              <a:ext cx="936418" cy="101426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2" name="Line 44"/>
            <p:cNvSpPr>
              <a:spLocks noChangeShapeType="1"/>
            </p:cNvSpPr>
            <p:nvPr/>
          </p:nvSpPr>
          <p:spPr bwMode="auto">
            <a:xfrm>
              <a:off x="5067490" y="2303282"/>
              <a:ext cx="936420" cy="101426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3" name="Line 45"/>
            <p:cNvSpPr>
              <a:spLocks noChangeShapeType="1"/>
            </p:cNvSpPr>
            <p:nvPr/>
          </p:nvSpPr>
          <p:spPr bwMode="auto">
            <a:xfrm>
              <a:off x="7033737" y="2303282"/>
              <a:ext cx="936420" cy="101426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4" name="Line 46"/>
            <p:cNvSpPr>
              <a:spLocks noChangeShapeType="1"/>
            </p:cNvSpPr>
            <p:nvPr/>
          </p:nvSpPr>
          <p:spPr bwMode="auto">
            <a:xfrm>
              <a:off x="1137332" y="2780433"/>
              <a:ext cx="936418" cy="107550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5" name="Line 47"/>
            <p:cNvSpPr>
              <a:spLocks noChangeShapeType="1"/>
            </p:cNvSpPr>
            <p:nvPr/>
          </p:nvSpPr>
          <p:spPr bwMode="auto">
            <a:xfrm>
              <a:off x="3103579" y="2780433"/>
              <a:ext cx="936418" cy="107550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6" name="Line 48"/>
            <p:cNvSpPr>
              <a:spLocks noChangeShapeType="1"/>
            </p:cNvSpPr>
            <p:nvPr/>
          </p:nvSpPr>
          <p:spPr bwMode="auto">
            <a:xfrm>
              <a:off x="5067490" y="2780433"/>
              <a:ext cx="936420" cy="107550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36887" name="Line 49"/>
            <p:cNvSpPr>
              <a:spLocks noChangeShapeType="1"/>
            </p:cNvSpPr>
            <p:nvPr/>
          </p:nvSpPr>
          <p:spPr bwMode="auto">
            <a:xfrm>
              <a:off x="7033737" y="2780433"/>
              <a:ext cx="936420" cy="107550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tIns="0" bIns="0"/>
            <a:lstStyle/>
            <a:p>
              <a:endParaRPr lang="zh-CN" altLang="en-US">
                <a:solidFill>
                  <a:srgbClr val="660066"/>
                </a:solidFill>
              </a:endParaRPr>
            </a:p>
          </p:txBody>
        </p:sp>
        <p:sp>
          <p:nvSpPr>
            <p:cNvPr id="54" name="Text Box 12"/>
            <p:cNvSpPr txBox="1">
              <a:spLocks noChangeArrowheads="1"/>
            </p:cNvSpPr>
            <p:nvPr/>
          </p:nvSpPr>
          <p:spPr bwMode="auto">
            <a:xfrm>
              <a:off x="2087216" y="3567380"/>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55" name="Text Box 12"/>
            <p:cNvSpPr txBox="1">
              <a:spLocks noChangeArrowheads="1"/>
            </p:cNvSpPr>
            <p:nvPr/>
          </p:nvSpPr>
          <p:spPr bwMode="auto">
            <a:xfrm>
              <a:off x="4031432" y="3111768"/>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56" name="Text Box 12"/>
            <p:cNvSpPr txBox="1">
              <a:spLocks noChangeArrowheads="1"/>
            </p:cNvSpPr>
            <p:nvPr/>
          </p:nvSpPr>
          <p:spPr bwMode="auto">
            <a:xfrm>
              <a:off x="4031432" y="3615824"/>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57" name="Text Box 12"/>
            <p:cNvSpPr txBox="1">
              <a:spLocks noChangeArrowheads="1"/>
            </p:cNvSpPr>
            <p:nvPr/>
          </p:nvSpPr>
          <p:spPr bwMode="auto">
            <a:xfrm>
              <a:off x="6025940" y="3111768"/>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58" name="Text Box 12"/>
            <p:cNvSpPr txBox="1">
              <a:spLocks noChangeArrowheads="1"/>
            </p:cNvSpPr>
            <p:nvPr/>
          </p:nvSpPr>
          <p:spPr bwMode="auto">
            <a:xfrm>
              <a:off x="6028416" y="3668588"/>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60" name="Text Box 30"/>
            <p:cNvSpPr txBox="1">
              <a:spLocks noChangeArrowheads="1"/>
            </p:cNvSpPr>
            <p:nvPr/>
          </p:nvSpPr>
          <p:spPr bwMode="auto">
            <a:xfrm>
              <a:off x="4031432" y="3321176"/>
              <a:ext cx="1029827" cy="333136"/>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b="1" dirty="0">
                  <a:solidFill>
                    <a:srgbClr val="660066"/>
                  </a:solidFill>
                  <a:ea typeface="华文新魏" charset="0"/>
                  <a:cs typeface="华文新魏" charset="0"/>
                </a:rPr>
                <a:t>…</a:t>
              </a:r>
              <a:endParaRPr kumimoji="0" lang="en-US" altLang="zh-CN" sz="1800" b="1" dirty="0">
                <a:solidFill>
                  <a:srgbClr val="660066"/>
                </a:solidFill>
                <a:latin typeface="华文新魏" charset="0"/>
                <a:ea typeface="华文新魏" charset="0"/>
                <a:cs typeface="华文新魏" charset="0"/>
              </a:endParaRPr>
            </a:p>
          </p:txBody>
        </p:sp>
        <p:sp>
          <p:nvSpPr>
            <p:cNvPr id="61" name="Text Box 30"/>
            <p:cNvSpPr txBox="1">
              <a:spLocks noChangeArrowheads="1"/>
            </p:cNvSpPr>
            <p:nvPr/>
          </p:nvSpPr>
          <p:spPr bwMode="auto">
            <a:xfrm>
              <a:off x="6047656" y="3342068"/>
              <a:ext cx="1029827" cy="333136"/>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b="1" dirty="0">
                  <a:solidFill>
                    <a:srgbClr val="660066"/>
                  </a:solidFill>
                  <a:ea typeface="华文新魏" charset="0"/>
                  <a:cs typeface="华文新魏" charset="0"/>
                </a:rPr>
                <a:t>…</a:t>
              </a:r>
              <a:endParaRPr kumimoji="0" lang="en-US" altLang="zh-CN" sz="1800" b="1" dirty="0">
                <a:solidFill>
                  <a:srgbClr val="660066"/>
                </a:solidFill>
                <a:latin typeface="华文新魏" charset="0"/>
                <a:ea typeface="华文新魏" charset="0"/>
                <a:cs typeface="华文新魏" charset="0"/>
              </a:endParaRPr>
            </a:p>
          </p:txBody>
        </p:sp>
        <p:sp>
          <p:nvSpPr>
            <p:cNvPr id="62" name="Text Box 12"/>
            <p:cNvSpPr txBox="1">
              <a:spLocks noChangeArrowheads="1"/>
            </p:cNvSpPr>
            <p:nvPr/>
          </p:nvSpPr>
          <p:spPr bwMode="auto">
            <a:xfrm>
              <a:off x="7972632" y="3145288"/>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63" name="Text Box 12"/>
            <p:cNvSpPr txBox="1">
              <a:spLocks noChangeArrowheads="1"/>
            </p:cNvSpPr>
            <p:nvPr/>
          </p:nvSpPr>
          <p:spPr bwMode="auto">
            <a:xfrm>
              <a:off x="7981460" y="3635068"/>
              <a:ext cx="1029828" cy="336476"/>
            </a:xfrm>
            <a:prstGeom prst="rect">
              <a:avLst/>
            </a:prstGeom>
            <a:solidFill>
              <a:srgbClr val="CCFFCC"/>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1800" b="1" dirty="0">
                  <a:solidFill>
                    <a:srgbClr val="660066"/>
                  </a:solidFill>
                  <a:latin typeface="华文新魏" charset="0"/>
                  <a:ea typeface="华文新魏" charset="0"/>
                  <a:cs typeface="华文新魏" charset="0"/>
                </a:rPr>
                <a:t>空闲块</a:t>
              </a:r>
              <a:endParaRPr kumimoji="0" lang="zh-CN" sz="1800" b="1" dirty="0">
                <a:solidFill>
                  <a:srgbClr val="660066"/>
                </a:solidFill>
                <a:latin typeface="华文新魏" charset="0"/>
                <a:ea typeface="华文新魏" charset="0"/>
                <a:cs typeface="华文新魏" charset="0"/>
              </a:endParaRPr>
            </a:p>
          </p:txBody>
        </p:sp>
        <p:sp>
          <p:nvSpPr>
            <p:cNvPr id="64" name="Text Box 30"/>
            <p:cNvSpPr txBox="1">
              <a:spLocks noChangeArrowheads="1"/>
            </p:cNvSpPr>
            <p:nvPr/>
          </p:nvSpPr>
          <p:spPr bwMode="auto">
            <a:xfrm>
              <a:off x="7999375" y="3342068"/>
              <a:ext cx="1029827" cy="333136"/>
            </a:xfrm>
            <a:prstGeom prst="rect">
              <a:avLst/>
            </a:prstGeom>
            <a:no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en-US" altLang="zh-CN" sz="1800" b="1" dirty="0">
                  <a:solidFill>
                    <a:srgbClr val="660066"/>
                  </a:solidFill>
                  <a:ea typeface="华文新魏" charset="0"/>
                  <a:cs typeface="华文新魏" charset="0"/>
                </a:rPr>
                <a:t>…</a:t>
              </a:r>
              <a:endParaRPr kumimoji="0" lang="en-US" altLang="zh-CN" sz="1800" b="1" dirty="0">
                <a:solidFill>
                  <a:srgbClr val="660066"/>
                </a:solidFill>
                <a:latin typeface="华文新魏" charset="0"/>
                <a:ea typeface="华文新魏" charset="0"/>
                <a:cs typeface="华文新魏" charset="0"/>
              </a:endParaRPr>
            </a:p>
          </p:txBody>
        </p:sp>
      </p:grpSp>
      <p:grpSp>
        <p:nvGrpSpPr>
          <p:cNvPr id="66" name="Group 50"/>
          <p:cNvGrpSpPr>
            <a:grpSpLocks/>
          </p:cNvGrpSpPr>
          <p:nvPr/>
        </p:nvGrpSpPr>
        <p:grpSpPr bwMode="auto">
          <a:xfrm>
            <a:off x="35496" y="4005064"/>
            <a:ext cx="9036496" cy="2376264"/>
            <a:chOff x="1701" y="11586"/>
            <a:chExt cx="9660" cy="3900"/>
          </a:xfrm>
          <a:solidFill>
            <a:schemeClr val="accent1">
              <a:lumMod val="20000"/>
              <a:lumOff val="80000"/>
              <a:alpha val="99000"/>
            </a:schemeClr>
          </a:solidFill>
        </p:grpSpPr>
        <p:sp>
          <p:nvSpPr>
            <p:cNvPr id="67" name="Text Box 51"/>
            <p:cNvSpPr txBox="1">
              <a:spLocks noChangeArrowheads="1"/>
            </p:cNvSpPr>
            <p:nvPr/>
          </p:nvSpPr>
          <p:spPr bwMode="auto">
            <a:xfrm>
              <a:off x="1701" y="12210"/>
              <a:ext cx="4515" cy="3276"/>
            </a:xfrm>
            <a:prstGeom prst="rect">
              <a:avLst/>
            </a:prstGeom>
            <a:grpFill/>
            <a:ln w="9525">
              <a:solidFill>
                <a:srgbClr val="000000"/>
              </a:solidFill>
              <a:miter lim="800000"/>
              <a:headEnd/>
              <a:tailEnd/>
            </a:ln>
          </p:spPr>
          <p:txBody>
            <a:bodyPr t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a:r>
                <a:rPr kumimoji="0" lang="zh-CN" altLang="en-US" sz="1600" dirty="0">
                  <a:solidFill>
                    <a:srgbClr val="0000FF"/>
                  </a:solidFill>
                  <a:latin typeface="华文新魏" charset="0"/>
                  <a:ea typeface="华文新魏" charset="0"/>
                  <a:cs typeface="华文新魏" charset="0"/>
                </a:rPr>
                <a:t>分配算法</a:t>
              </a:r>
            </a:p>
            <a:p>
              <a:pPr algn="just"/>
              <a:r>
                <a:rPr kumimoji="0" lang="en-US" altLang="zh-CN" sz="1600" dirty="0">
                  <a:solidFill>
                    <a:srgbClr val="008000"/>
                  </a:solidFill>
                  <a:latin typeface="华文新魏" charset="0"/>
                  <a:ea typeface="华文新魏" charset="0"/>
                  <a:cs typeface="华文新魏" charset="0"/>
                </a:rPr>
                <a:t>IF </a:t>
              </a:r>
              <a:r>
                <a:rPr kumimoji="0" lang="zh-CN" altLang="en-US" sz="1600" dirty="0">
                  <a:solidFill>
                    <a:srgbClr val="008000"/>
                  </a:solidFill>
                  <a:latin typeface="华文新魏" charset="0"/>
                  <a:ea typeface="华文新魏" charset="0"/>
                  <a:cs typeface="华文新魏" charset="0"/>
                </a:rPr>
                <a:t>空闲块数</a:t>
              </a:r>
              <a:r>
                <a:rPr kumimoji="0" lang="en-US" altLang="zh-CN" sz="1600" dirty="0">
                  <a:solidFill>
                    <a:srgbClr val="008000"/>
                  </a:solidFill>
                  <a:latin typeface="华文新魏" charset="0"/>
                  <a:ea typeface="华文新魏" charset="0"/>
                  <a:cs typeface="华文新魏" charset="0"/>
                </a:rPr>
                <a:t>=1 THEN </a:t>
              </a:r>
            </a:p>
            <a:p>
              <a:pPr algn="just"/>
              <a:r>
                <a:rPr kumimoji="0" lang="en-US" altLang="zh-CN" sz="1600" dirty="0">
                  <a:solidFill>
                    <a:srgbClr val="FF0000"/>
                  </a:solidFill>
                  <a:latin typeface="华文新魏" charset="0"/>
                  <a:ea typeface="华文新魏" charset="0"/>
                  <a:cs typeface="华文新魏" charset="0"/>
                </a:rPr>
                <a:t>  IF</a:t>
              </a:r>
              <a:r>
                <a:rPr kumimoji="0" lang="zh-CN" altLang="en-US" sz="1600" dirty="0">
                  <a:solidFill>
                    <a:srgbClr val="FF0000"/>
                  </a:solidFill>
                  <a:latin typeface="华文新魏" charset="0"/>
                  <a:ea typeface="华文新魏" charset="0"/>
                  <a:cs typeface="华文新魏" charset="0"/>
                </a:rPr>
                <a:t>第一个单元</a:t>
              </a:r>
              <a:r>
                <a:rPr kumimoji="0" lang="en-US" altLang="zh-CN" sz="1600" dirty="0">
                  <a:solidFill>
                    <a:srgbClr val="FF0000"/>
                  </a:solidFill>
                  <a:latin typeface="华文新魏" charset="0"/>
                  <a:ea typeface="华文新魏" charset="0"/>
                  <a:cs typeface="华文新魏" charset="0"/>
                </a:rPr>
                <a:t>=0 THEN </a:t>
              </a:r>
              <a:r>
                <a:rPr kumimoji="0" lang="zh-CN" altLang="en-US" sz="1600" dirty="0">
                  <a:solidFill>
                    <a:srgbClr val="FF0000"/>
                  </a:solidFill>
                  <a:latin typeface="华文新魏" charset="0"/>
                  <a:ea typeface="华文新魏" charset="0"/>
                  <a:cs typeface="华文新魏" charset="0"/>
                </a:rPr>
                <a:t>等待 </a:t>
              </a:r>
            </a:p>
            <a:p>
              <a:pPr algn="just"/>
              <a:r>
                <a:rPr kumimoji="0" lang="zh-CN" altLang="en-US" sz="1600" dirty="0">
                  <a:solidFill>
                    <a:srgbClr val="008000"/>
                  </a:solidFill>
                  <a:latin typeface="华文新魏" charset="0"/>
                  <a:ea typeface="华文新魏" charset="0"/>
                  <a:cs typeface="华文新魏" charset="0"/>
                </a:rPr>
                <a:t>  </a:t>
              </a:r>
              <a:r>
                <a:rPr kumimoji="0" lang="en-US" altLang="zh-CN" sz="1600" dirty="0">
                  <a:solidFill>
                    <a:srgbClr val="008000"/>
                  </a:solidFill>
                  <a:latin typeface="华文新魏" charset="0"/>
                  <a:ea typeface="华文新魏" charset="0"/>
                  <a:cs typeface="华文新魏" charset="0"/>
                </a:rPr>
                <a:t>ELSE </a:t>
              </a:r>
              <a:r>
                <a:rPr kumimoji="0" lang="zh-CN" altLang="en-US" sz="1600" dirty="0">
                  <a:solidFill>
                    <a:srgbClr val="008000"/>
                  </a:solidFill>
                  <a:latin typeface="华文新魏" charset="0"/>
                  <a:ea typeface="华文新魏" charset="0"/>
                  <a:cs typeface="华文新魏" charset="0"/>
                </a:rPr>
                <a:t>复制第一个单元对应块到专用块，并分配之</a:t>
              </a:r>
            </a:p>
            <a:p>
              <a:pPr algn="just"/>
              <a:r>
                <a:rPr kumimoji="0" lang="en-US" altLang="zh-CN" sz="1600" dirty="0">
                  <a:solidFill>
                    <a:srgbClr val="008000"/>
                  </a:solidFill>
                  <a:latin typeface="华文新魏" charset="0"/>
                  <a:ea typeface="华文新魏" charset="0"/>
                  <a:cs typeface="华文新魏" charset="0"/>
                </a:rPr>
                <a:t>ELSE </a:t>
              </a:r>
              <a:r>
                <a:rPr kumimoji="0" lang="zh-CN" altLang="en-US" sz="1600" dirty="0">
                  <a:solidFill>
                    <a:srgbClr val="008000"/>
                  </a:solidFill>
                  <a:latin typeface="华文新魏" charset="0"/>
                  <a:ea typeface="华文新魏" charset="0"/>
                  <a:cs typeface="华文新魏" charset="0"/>
                </a:rPr>
                <a:t>分配第</a:t>
              </a:r>
              <a:r>
                <a:rPr kumimoji="0" lang="en-US" altLang="zh-CN" sz="1600" dirty="0">
                  <a:solidFill>
                    <a:srgbClr val="008000"/>
                  </a:solidFill>
                  <a:latin typeface="华文新魏" charset="0"/>
                  <a:ea typeface="华文新魏" charset="0"/>
                  <a:cs typeface="华文新魏" charset="0"/>
                </a:rPr>
                <a:t>(</a:t>
              </a:r>
              <a:r>
                <a:rPr kumimoji="0" lang="zh-CN" altLang="en-US" sz="1600" dirty="0">
                  <a:solidFill>
                    <a:srgbClr val="008000"/>
                  </a:solidFill>
                  <a:latin typeface="华文新魏" charset="0"/>
                  <a:ea typeface="华文新魏" charset="0"/>
                  <a:cs typeface="华文新魏" charset="0"/>
                </a:rPr>
                <a:t>空闲块数</a:t>
              </a:r>
              <a:r>
                <a:rPr kumimoji="0" lang="en-US" altLang="zh-CN" sz="1600" dirty="0">
                  <a:solidFill>
                    <a:srgbClr val="008000"/>
                  </a:solidFill>
                  <a:latin typeface="华文新魏" charset="0"/>
                  <a:ea typeface="华文新魏" charset="0"/>
                  <a:cs typeface="华文新魏" charset="0"/>
                </a:rPr>
                <a:t>)</a:t>
              </a:r>
              <a:r>
                <a:rPr kumimoji="0" lang="zh-CN" altLang="en-US" sz="1600" dirty="0">
                  <a:solidFill>
                    <a:srgbClr val="008000"/>
                  </a:solidFill>
                  <a:latin typeface="华文新魏" charset="0"/>
                  <a:ea typeface="华文新魏" charset="0"/>
                  <a:cs typeface="华文新魏" charset="0"/>
                </a:rPr>
                <a:t>个单元对应块，空闲块数减</a:t>
              </a:r>
              <a:r>
                <a:rPr kumimoji="0" lang="en-US" altLang="zh-CN" sz="1600" dirty="0">
                  <a:solidFill>
                    <a:srgbClr val="008000"/>
                  </a:solidFill>
                  <a:latin typeface="华文新魏" charset="0"/>
                  <a:ea typeface="华文新魏" charset="0"/>
                  <a:cs typeface="华文新魏" charset="0"/>
                </a:rPr>
                <a:t>1</a:t>
              </a:r>
            </a:p>
          </p:txBody>
        </p:sp>
        <p:sp>
          <p:nvSpPr>
            <p:cNvPr id="68" name="Text Box 52"/>
            <p:cNvSpPr txBox="1">
              <a:spLocks noChangeArrowheads="1"/>
            </p:cNvSpPr>
            <p:nvPr/>
          </p:nvSpPr>
          <p:spPr bwMode="auto">
            <a:xfrm>
              <a:off x="6216" y="12210"/>
              <a:ext cx="5145" cy="3276"/>
            </a:xfrm>
            <a:prstGeom prst="rect">
              <a:avLst/>
            </a:prstGeom>
            <a:grpFill/>
            <a:ln w="9525">
              <a:solidFill>
                <a:srgbClr val="000000"/>
              </a:solidFill>
              <a:miter lim="800000"/>
              <a:headEnd/>
              <a:tailEnd/>
            </a:ln>
          </p:spPr>
          <p:txBody>
            <a:bodyPr t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just"/>
              <a:r>
                <a:rPr kumimoji="0" lang="zh-CN" altLang="en-US" sz="1800" dirty="0">
                  <a:solidFill>
                    <a:srgbClr val="0000FF"/>
                  </a:solidFill>
                  <a:latin typeface="华文新魏" charset="0"/>
                  <a:ea typeface="华文新魏" charset="0"/>
                  <a:cs typeface="华文新魏" charset="0"/>
                </a:rPr>
                <a:t>归还算法</a:t>
              </a:r>
            </a:p>
            <a:p>
              <a:pPr algn="just"/>
              <a:r>
                <a:rPr kumimoji="0" lang="en-US" altLang="zh-CN" sz="1600" dirty="0">
                  <a:solidFill>
                    <a:srgbClr val="008000"/>
                  </a:solidFill>
                  <a:latin typeface="华文新魏" charset="0"/>
                  <a:ea typeface="华文新魏" charset="0"/>
                  <a:cs typeface="华文新魏" charset="0"/>
                </a:rPr>
                <a:t>IF </a:t>
              </a:r>
              <a:r>
                <a:rPr kumimoji="0" lang="zh-CN" altLang="en-US" sz="1600" dirty="0">
                  <a:solidFill>
                    <a:srgbClr val="008000"/>
                  </a:solidFill>
                  <a:latin typeface="华文新魏" charset="0"/>
                  <a:ea typeface="华文新魏" charset="0"/>
                  <a:cs typeface="华文新魏" charset="0"/>
                </a:rPr>
                <a:t>空闲块数</a:t>
              </a:r>
              <a:r>
                <a:rPr kumimoji="0" lang="en-US" altLang="zh-CN" sz="1600" dirty="0">
                  <a:solidFill>
                    <a:srgbClr val="008000"/>
                  </a:solidFill>
                  <a:latin typeface="华文新魏" charset="0"/>
                  <a:ea typeface="华文新魏" charset="0"/>
                  <a:cs typeface="华文新魏" charset="0"/>
                </a:rPr>
                <a:t>&lt;100 </a:t>
              </a:r>
            </a:p>
            <a:p>
              <a:pPr algn="just"/>
              <a:r>
                <a:rPr kumimoji="0" lang="en-US" altLang="zh-CN" sz="1600" dirty="0">
                  <a:solidFill>
                    <a:srgbClr val="008000"/>
                  </a:solidFill>
                  <a:latin typeface="华文新魏" charset="0"/>
                  <a:ea typeface="华文新魏" charset="0"/>
                  <a:cs typeface="华文新魏" charset="0"/>
                </a:rPr>
                <a:t>THEN </a:t>
              </a:r>
              <a:r>
                <a:rPr kumimoji="0" lang="zh-CN" altLang="en-US" sz="1600" dirty="0">
                  <a:solidFill>
                    <a:srgbClr val="008000"/>
                  </a:solidFill>
                  <a:latin typeface="华文新魏" charset="0"/>
                  <a:ea typeface="华文新魏" charset="0"/>
                  <a:cs typeface="华文新魏" charset="0"/>
                </a:rPr>
                <a:t>专用块的空闲块数加</a:t>
              </a:r>
              <a:r>
                <a:rPr kumimoji="0" lang="en-US" altLang="zh-CN" sz="1600" dirty="0">
                  <a:solidFill>
                    <a:srgbClr val="008000"/>
                  </a:solidFill>
                  <a:latin typeface="华文新魏" charset="0"/>
                  <a:ea typeface="华文新魏" charset="0"/>
                  <a:cs typeface="华文新魏" charset="0"/>
                </a:rPr>
                <a:t>1</a:t>
              </a:r>
              <a:r>
                <a:rPr kumimoji="0" lang="zh-CN" altLang="en-US" sz="1600" dirty="0">
                  <a:solidFill>
                    <a:srgbClr val="008000"/>
                  </a:solidFill>
                  <a:latin typeface="华文新魏" charset="0"/>
                  <a:ea typeface="华文新魏" charset="0"/>
                  <a:cs typeface="华文新魏" charset="0"/>
                </a:rPr>
                <a:t>，第</a:t>
              </a:r>
              <a:r>
                <a:rPr kumimoji="0" lang="en-US" altLang="zh-CN" sz="1600" dirty="0">
                  <a:solidFill>
                    <a:srgbClr val="008000"/>
                  </a:solidFill>
                  <a:latin typeface="华文新魏" charset="0"/>
                  <a:ea typeface="华文新魏" charset="0"/>
                  <a:cs typeface="华文新魏" charset="0"/>
                </a:rPr>
                <a:t>(</a:t>
              </a:r>
              <a:r>
                <a:rPr kumimoji="0" lang="zh-CN" altLang="en-US" sz="1600" dirty="0">
                  <a:solidFill>
                    <a:srgbClr val="008000"/>
                  </a:solidFill>
                  <a:latin typeface="华文新魏" charset="0"/>
                  <a:ea typeface="华文新魏" charset="0"/>
                  <a:cs typeface="华文新魏" charset="0"/>
                </a:rPr>
                <a:t>空闲块数</a:t>
              </a:r>
              <a:r>
                <a:rPr kumimoji="0" lang="en-US" altLang="zh-CN" sz="1600" dirty="0">
                  <a:solidFill>
                    <a:srgbClr val="008000"/>
                  </a:solidFill>
                  <a:latin typeface="华文新魏" charset="0"/>
                  <a:ea typeface="华文新魏" charset="0"/>
                  <a:cs typeface="华文新魏" charset="0"/>
                </a:rPr>
                <a:t>)</a:t>
              </a:r>
              <a:r>
                <a:rPr kumimoji="0" lang="zh-CN" altLang="en-US" sz="1600" dirty="0">
                  <a:solidFill>
                    <a:srgbClr val="008000"/>
                  </a:solidFill>
                  <a:latin typeface="华文新魏" charset="0"/>
                  <a:ea typeface="华文新魏" charset="0"/>
                  <a:cs typeface="华文新魏" charset="0"/>
                </a:rPr>
                <a:t>个单元置归还块号</a:t>
              </a:r>
            </a:p>
            <a:p>
              <a:pPr algn="just"/>
              <a:r>
                <a:rPr kumimoji="0" lang="en-US" altLang="zh-CN" sz="1600" dirty="0">
                  <a:solidFill>
                    <a:srgbClr val="008000"/>
                  </a:solidFill>
                  <a:latin typeface="华文新魏" charset="0"/>
                  <a:ea typeface="华文新魏" charset="0"/>
                  <a:cs typeface="华文新魏" charset="0"/>
                </a:rPr>
                <a:t>ELSE </a:t>
              </a:r>
              <a:r>
                <a:rPr kumimoji="0" lang="zh-CN" altLang="en-US" sz="1600" dirty="0">
                  <a:solidFill>
                    <a:srgbClr val="008000"/>
                  </a:solidFill>
                  <a:latin typeface="华文新魏" charset="0"/>
                  <a:ea typeface="华文新魏" charset="0"/>
                  <a:cs typeface="华文新魏" charset="0"/>
                </a:rPr>
                <a:t>复制专用块到归还块，</a:t>
              </a:r>
            </a:p>
            <a:p>
              <a:pPr algn="just"/>
              <a:r>
                <a:rPr kumimoji="0" lang="zh-CN" altLang="en-US" sz="1600" dirty="0">
                  <a:solidFill>
                    <a:srgbClr val="008000"/>
                  </a:solidFill>
                  <a:latin typeface="华文新魏" charset="0"/>
                  <a:ea typeface="华文新魏" charset="0"/>
                  <a:cs typeface="华文新魏" charset="0"/>
                </a:rPr>
                <a:t>  专用块的空闲块数置一，</a:t>
              </a:r>
            </a:p>
            <a:p>
              <a:pPr algn="just"/>
              <a:r>
                <a:rPr kumimoji="0" lang="zh-CN" altLang="en-US" sz="1600" dirty="0">
                  <a:solidFill>
                    <a:srgbClr val="008000"/>
                  </a:solidFill>
                  <a:latin typeface="华文新魏" charset="0"/>
                  <a:ea typeface="华文新魏" charset="0"/>
                  <a:cs typeface="华文新魏" charset="0"/>
                </a:rPr>
                <a:t>  第一单元置归还块号</a:t>
              </a:r>
            </a:p>
            <a:p>
              <a:pPr algn="just"/>
              <a:endParaRPr kumimoji="0" lang="en-US" altLang="zh-CN" sz="1000" dirty="0">
                <a:solidFill>
                  <a:srgbClr val="0000FF"/>
                </a:solidFill>
                <a:latin typeface="华文新魏" charset="0"/>
                <a:ea typeface="华文新魏" charset="0"/>
                <a:cs typeface="华文新魏" charset="0"/>
              </a:endParaRPr>
            </a:p>
          </p:txBody>
        </p:sp>
        <p:sp>
          <p:nvSpPr>
            <p:cNvPr id="69" name="Text Box 53"/>
            <p:cNvSpPr txBox="1">
              <a:spLocks noChangeArrowheads="1"/>
            </p:cNvSpPr>
            <p:nvPr/>
          </p:nvSpPr>
          <p:spPr bwMode="auto">
            <a:xfrm>
              <a:off x="1701" y="11586"/>
              <a:ext cx="9660" cy="624"/>
            </a:xfrm>
            <a:prstGeom prst="rect">
              <a:avLst/>
            </a:prstGeom>
            <a:grpFill/>
            <a:ln w="9525">
              <a:solidFill>
                <a:srgbClr val="000000"/>
              </a:solidFill>
              <a:miter lim="800000"/>
              <a:headEnd/>
              <a:tailEnd/>
            </a:ln>
          </p:spPr>
          <p:txBody>
            <a:bodyPr t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r>
                <a:rPr kumimoji="0" lang="en-US" altLang="zh-CN" sz="2000" b="1" dirty="0">
                  <a:solidFill>
                    <a:srgbClr val="FF0000"/>
                  </a:solidFill>
                  <a:latin typeface="华文新魏" charset="0"/>
                  <a:ea typeface="华文新魏" charset="0"/>
                  <a:cs typeface="华文新魏" charset="0"/>
                </a:rPr>
                <a:t>(</a:t>
              </a:r>
              <a:r>
                <a:rPr kumimoji="0" lang="zh-CN" altLang="en-US" sz="2000" b="1" dirty="0">
                  <a:solidFill>
                    <a:srgbClr val="FF0000"/>
                  </a:solidFill>
                  <a:latin typeface="华文新魏" charset="0"/>
                  <a:ea typeface="华文新魏" charset="0"/>
                  <a:cs typeface="华文新魏" charset="0"/>
                </a:rPr>
                <a:t>磁盘</a:t>
              </a:r>
              <a:r>
                <a:rPr kumimoji="0" lang="en-US" altLang="zh-CN" sz="2000" b="1" dirty="0">
                  <a:solidFill>
                    <a:srgbClr val="FF0000"/>
                  </a:solidFill>
                  <a:latin typeface="华文新魏" charset="0"/>
                  <a:ea typeface="华文新魏" charset="0"/>
                  <a:cs typeface="华文新魏" charset="0"/>
                </a:rPr>
                <a:t>)</a:t>
              </a:r>
              <a:r>
                <a:rPr kumimoji="0" lang="zh-CN" altLang="en-US" sz="2000" b="1" dirty="0">
                  <a:solidFill>
                    <a:srgbClr val="FF0000"/>
                  </a:solidFill>
                  <a:latin typeface="华文新魏" charset="0"/>
                  <a:ea typeface="华文新魏" charset="0"/>
                  <a:cs typeface="华文新魏" charset="0"/>
                </a:rPr>
                <a:t>专用块</a:t>
              </a:r>
              <a:r>
                <a:rPr kumimoji="0" lang="en-US" altLang="zh-CN" sz="2000" b="1" dirty="0">
                  <a:solidFill>
                    <a:srgbClr val="FF0000"/>
                  </a:solidFill>
                  <a:latin typeface="华文新魏" charset="0"/>
                  <a:ea typeface="华文新魏" charset="0"/>
                  <a:cs typeface="华文新魏" charset="0"/>
                  <a:sym typeface="Wingdings" charset="0"/>
                </a:rPr>
                <a:t></a:t>
              </a:r>
              <a:r>
                <a:rPr kumimoji="0" lang="zh-CN" sz="2000" b="1" dirty="0">
                  <a:solidFill>
                    <a:srgbClr val="FF0000"/>
                  </a:solidFill>
                  <a:latin typeface="华文新魏" charset="0"/>
                  <a:ea typeface="华文新魏" charset="0"/>
                  <a:cs typeface="华文新魏" charset="0"/>
                </a:rPr>
                <a:t>(</a:t>
              </a:r>
              <a:r>
                <a:rPr kumimoji="0" lang="zh-CN" altLang="en-US" sz="2000" b="1" dirty="0">
                  <a:solidFill>
                    <a:srgbClr val="FF0000"/>
                  </a:solidFill>
                  <a:latin typeface="华文新魏" charset="0"/>
                  <a:ea typeface="华文新魏" charset="0"/>
                  <a:cs typeface="华文新魏" charset="0"/>
                </a:rPr>
                <a:t>内存</a:t>
              </a:r>
              <a:r>
                <a:rPr kumimoji="0" lang="en-US" altLang="zh-CN" sz="2000" b="1" dirty="0">
                  <a:solidFill>
                    <a:srgbClr val="FF0000"/>
                  </a:solidFill>
                  <a:latin typeface="华文新魏" charset="0"/>
                  <a:ea typeface="华文新魏" charset="0"/>
                  <a:cs typeface="华文新魏" charset="0"/>
                </a:rPr>
                <a:t>)</a:t>
              </a:r>
              <a:r>
                <a:rPr kumimoji="0" lang="zh-CN" altLang="en-US" sz="2000" b="1" dirty="0">
                  <a:solidFill>
                    <a:srgbClr val="FF0000"/>
                  </a:solidFill>
                  <a:latin typeface="华文新魏" charset="0"/>
                  <a:ea typeface="华文新魏" charset="0"/>
                  <a:cs typeface="华文新魏" charset="0"/>
                </a:rPr>
                <a:t>专用块</a:t>
              </a:r>
            </a:p>
          </p:txBody>
        </p:sp>
      </p:grpSp>
      <p:sp>
        <p:nvSpPr>
          <p:cNvPr id="71" name="标题 1"/>
          <p:cNvSpPr txBox="1">
            <a:spLocks/>
          </p:cNvSpPr>
          <p:nvPr/>
        </p:nvSpPr>
        <p:spPr bwMode="auto">
          <a:xfrm>
            <a:off x="755576" y="4046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a:latin typeface="华文新魏" charset="0"/>
                <a:ea typeface="华文新魏" charset="0"/>
                <a:cs typeface="华文新魏" charset="0"/>
              </a:rPr>
              <a:t>文件空间管理常用方法</a:t>
            </a:r>
            <a:endParaRPr kumimoji="1" lang="zh-CN" altLang="en-US" dirty="0"/>
          </a:p>
        </p:txBody>
      </p:sp>
      <p:sp>
        <p:nvSpPr>
          <p:cNvPr id="5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
        <p:nvSpPr>
          <p:cNvPr id="65" name="Text Box 6"/>
          <p:cNvSpPr txBox="1">
            <a:spLocks noChangeArrowheads="1"/>
          </p:cNvSpPr>
          <p:nvPr/>
        </p:nvSpPr>
        <p:spPr bwMode="auto">
          <a:xfrm>
            <a:off x="13780" y="2996952"/>
            <a:ext cx="1389868" cy="561355"/>
          </a:xfrm>
          <a:prstGeom prst="rect">
            <a:avLst/>
          </a:prstGeom>
          <a:noFill/>
          <a:ln w="19050">
            <a:noFill/>
            <a:miter lim="800000"/>
            <a:headEnd/>
            <a:tailEnd/>
          </a:ln>
        </p:spPr>
        <p:txBody>
          <a:bodyPr lIns="0" tIns="0" rIns="0" bIns="0"/>
          <a:lstStyle>
            <a:lvl1pPr eaLnBrk="0" hangingPunct="0">
              <a:defRPr kumimoji="1" sz="2400">
                <a:solidFill>
                  <a:schemeClr val="tx1"/>
                </a:solidFill>
                <a:latin typeface="Times New Roman" charset="0"/>
                <a:ea typeface="隶书" charset="0"/>
                <a:cs typeface="隶书" charset="0"/>
              </a:defRPr>
            </a:lvl1pPr>
            <a:lvl2pPr marL="742950" indent="-285750" eaLnBrk="0" hangingPunct="0">
              <a:defRPr kumimoji="1" sz="2400">
                <a:solidFill>
                  <a:schemeClr val="tx1"/>
                </a:solidFill>
                <a:latin typeface="Times New Roman" charset="0"/>
                <a:ea typeface="隶书" charset="0"/>
                <a:cs typeface="隶书" charset="0"/>
              </a:defRPr>
            </a:lvl2pPr>
            <a:lvl3pPr marL="1143000" indent="-228600" eaLnBrk="0" hangingPunct="0">
              <a:defRPr kumimoji="1" sz="2400">
                <a:solidFill>
                  <a:schemeClr val="tx1"/>
                </a:solidFill>
                <a:latin typeface="Times New Roman" charset="0"/>
                <a:ea typeface="隶书" charset="0"/>
                <a:cs typeface="隶书" charset="0"/>
              </a:defRPr>
            </a:lvl3pPr>
            <a:lvl4pPr marL="1600200" indent="-228600" eaLnBrk="0" hangingPunct="0">
              <a:defRPr kumimoji="1" sz="2400">
                <a:solidFill>
                  <a:schemeClr val="tx1"/>
                </a:solidFill>
                <a:latin typeface="Times New Roman" charset="0"/>
                <a:ea typeface="隶书" charset="0"/>
                <a:cs typeface="隶书" charset="0"/>
              </a:defRPr>
            </a:lvl4pPr>
            <a:lvl5pPr marL="2057400" indent="-228600" eaLnBrk="0" hangingPunct="0">
              <a:defRPr kumimoji="1" sz="2400">
                <a:solidFill>
                  <a:schemeClr val="tx1"/>
                </a:solidFill>
                <a:latin typeface="Times New Roman" charset="0"/>
                <a:ea typeface="隶书" charset="0"/>
                <a:cs typeface="隶书" charset="0"/>
              </a:defRPr>
            </a:lvl5pPr>
            <a:lvl6pPr marL="25146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6pPr>
            <a:lvl7pPr marL="29718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7pPr>
            <a:lvl8pPr marL="34290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8pPr>
            <a:lvl9pPr marL="3886200" indent="-228600" eaLnBrk="0" fontAlgn="base" hangingPunct="0">
              <a:spcBef>
                <a:spcPct val="0"/>
              </a:spcBef>
              <a:spcAft>
                <a:spcPct val="0"/>
              </a:spcAft>
              <a:defRPr kumimoji="1" sz="2400">
                <a:solidFill>
                  <a:schemeClr val="tx1"/>
                </a:solidFill>
                <a:latin typeface="Times New Roman" charset="0"/>
                <a:ea typeface="隶书" charset="0"/>
                <a:cs typeface="隶书" charset="0"/>
              </a:defRPr>
            </a:lvl9pPr>
          </a:lstStyle>
          <a:p>
            <a:pPr algn="ctr"/>
            <a:r>
              <a:rPr kumimoji="0" lang="zh-CN" altLang="en-US" sz="2000" b="1" dirty="0">
                <a:solidFill>
                  <a:srgbClr val="FF0000"/>
                </a:solidFill>
                <a:latin typeface="华文新魏" charset="0"/>
                <a:ea typeface="华文新魏" charset="0"/>
                <a:cs typeface="华文新魏" charset="0"/>
              </a:rPr>
              <a:t>内存专用块</a:t>
            </a:r>
            <a:endParaRPr kumimoji="0" lang="en-US" altLang="zh-CN" sz="2000" b="1" dirty="0">
              <a:solidFill>
                <a:srgbClr val="FF0000"/>
              </a:solidFill>
              <a:latin typeface="华文新魏" charset="0"/>
              <a:ea typeface="华文新魏" charset="0"/>
              <a:cs typeface="华文新魏" charset="0"/>
            </a:endParaRPr>
          </a:p>
        </p:txBody>
      </p:sp>
    </p:spTree>
    <p:extLst>
      <p:ext uri="{BB962C8B-B14F-4D97-AF65-F5344CB8AC3E}">
        <p14:creationId xmlns:p14="http://schemas.microsoft.com/office/powerpoint/2010/main" val="39585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60947</TotalTime>
  <Words>19679</Words>
  <Application>Microsoft Macintosh PowerPoint</Application>
  <PresentationFormat>全屏显示(4:3)</PresentationFormat>
  <Paragraphs>2244</Paragraphs>
  <Slides>164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164</vt:i4>
      </vt:variant>
    </vt:vector>
  </HeadingPairs>
  <TitlesOfParts>
    <vt:vector size="173" baseType="lpstr">
      <vt:lpstr>华文新魏</vt:lpstr>
      <vt:lpstr>华文新魏</vt:lpstr>
      <vt:lpstr>隶书</vt:lpstr>
      <vt:lpstr>宋体</vt:lpstr>
      <vt:lpstr>Arial</vt:lpstr>
      <vt:lpstr>Calibri</vt:lpstr>
      <vt:lpstr>Times New Roman</vt:lpstr>
      <vt:lpstr>Wingdings</vt:lpstr>
      <vt:lpstr>Axis</vt:lpstr>
      <vt:lpstr>第六章 文件管理</vt:lpstr>
      <vt:lpstr>内容提要</vt:lpstr>
      <vt:lpstr>文件系统概述</vt:lpstr>
      <vt:lpstr>文件系统功能</vt:lpstr>
      <vt:lpstr>文件概念</vt:lpstr>
      <vt:lpstr>文件命名</vt:lpstr>
      <vt:lpstr>文件类型</vt:lpstr>
      <vt:lpstr>文件类型</vt:lpstr>
      <vt:lpstr>文件属性</vt:lpstr>
      <vt:lpstr>文件属性保护</vt:lpstr>
      <vt:lpstr>文件存储方法</vt:lpstr>
      <vt:lpstr>内容提要</vt:lpstr>
      <vt:lpstr>文件系统的分层结构</vt:lpstr>
      <vt:lpstr>文件控制块FCB</vt:lpstr>
      <vt:lpstr>文件目录</vt:lpstr>
      <vt:lpstr>文件系统的信息空间</vt:lpstr>
      <vt:lpstr>Linux系统的文件目录建立方法</vt:lpstr>
      <vt:lpstr>索引节点inode</vt:lpstr>
      <vt:lpstr>inode访问优化</vt:lpstr>
      <vt:lpstr>层次目录结构</vt:lpstr>
      <vt:lpstr>层次目录结构</vt:lpstr>
      <vt:lpstr>层次目录结构</vt:lpstr>
      <vt:lpstr>树形目录结构</vt:lpstr>
      <vt:lpstr>文件目录检索</vt:lpstr>
      <vt:lpstr>文件目录链接结构</vt:lpstr>
      <vt:lpstr>文件检索过程示例</vt:lpstr>
      <vt:lpstr>文件检索过程示例</vt:lpstr>
      <vt:lpstr>文件检索过程示例</vt:lpstr>
      <vt:lpstr>内容提要</vt:lpstr>
      <vt:lpstr>文件组织与数据存储</vt:lpstr>
      <vt:lpstr>文件逻辑结构</vt:lpstr>
      <vt:lpstr>流式文件</vt:lpstr>
      <vt:lpstr>记录式文件</vt:lpstr>
      <vt:lpstr>逻辑记录与块的关系</vt:lpstr>
      <vt:lpstr>记录成组与分解的过程</vt:lpstr>
      <vt:lpstr>记录格式</vt:lpstr>
      <vt:lpstr>跨块记录</vt:lpstr>
      <vt:lpstr>记录键</vt:lpstr>
      <vt:lpstr>文件的物理结构</vt:lpstr>
      <vt:lpstr>文件物理结构的构造方法</vt:lpstr>
      <vt:lpstr>顺序文件</vt:lpstr>
      <vt:lpstr>连接文件</vt:lpstr>
      <vt:lpstr> </vt:lpstr>
      <vt:lpstr>连接文件变种实现</vt:lpstr>
      <vt:lpstr>连接文件变种实现示例</vt:lpstr>
      <vt:lpstr>索引文件</vt:lpstr>
      <vt:lpstr> </vt:lpstr>
      <vt:lpstr>索引顺序文件</vt:lpstr>
      <vt:lpstr>二级索引及三级索引</vt:lpstr>
      <vt:lpstr>Linux的多重索引</vt:lpstr>
      <vt:lpstr>Linux的多重索引结构</vt:lpstr>
      <vt:lpstr>直接文件</vt:lpstr>
      <vt:lpstr>哈希冲突</vt:lpstr>
      <vt:lpstr>基于散列法的文件系统示例</vt:lpstr>
      <vt:lpstr>基于散列法的文件系统示例</vt:lpstr>
      <vt:lpstr>基于散列法的文件系统示例</vt:lpstr>
      <vt:lpstr>基于散列法的文件系统示例</vt:lpstr>
      <vt:lpstr>基于散列法的文件系统示例</vt:lpstr>
      <vt:lpstr>内容提要</vt:lpstr>
      <vt:lpstr>文件类系统调用</vt:lpstr>
      <vt:lpstr>文件系统磁盘结构 </vt:lpstr>
      <vt:lpstr>Linux进程PCB中的相关数据结构</vt:lpstr>
      <vt:lpstr>文件系统内部结构</vt:lpstr>
      <vt:lpstr>目录项、inode和数据块的关系</vt:lpstr>
      <vt:lpstr>文件创建</vt:lpstr>
      <vt:lpstr>文件创建执行过程 </vt:lpstr>
      <vt:lpstr>文件删除 </vt:lpstr>
      <vt:lpstr>文件打开</vt:lpstr>
      <vt:lpstr>文件打开执行过程</vt:lpstr>
      <vt:lpstr>文件关闭</vt:lpstr>
      <vt:lpstr>文件关闭执行过程</vt:lpstr>
      <vt:lpstr>读文件</vt:lpstr>
      <vt:lpstr>读操作时文件数据结构关系 </vt:lpstr>
      <vt:lpstr>写文件</vt:lpstr>
      <vt:lpstr>文件的随机存取</vt:lpstr>
      <vt:lpstr>文件共享 </vt:lpstr>
      <vt:lpstr>文件静态共享</vt:lpstr>
      <vt:lpstr>文件链接说明</vt:lpstr>
      <vt:lpstr>文件静态共享的建立</vt:lpstr>
      <vt:lpstr>文件静态共享执行步骤</vt:lpstr>
      <vt:lpstr>文件静态共享示例</vt:lpstr>
      <vt:lpstr>文件静态共享示例</vt:lpstr>
      <vt:lpstr>文件静态共享的解除</vt:lpstr>
      <vt:lpstr> 文件的动态共享</vt:lpstr>
      <vt:lpstr> 文件动态共享的读写指针问题</vt:lpstr>
      <vt:lpstr>共享位移指针的文件共享 </vt:lpstr>
      <vt:lpstr> 文件动态共享的读写指针问题</vt:lpstr>
      <vt:lpstr>不共享位移指针的文件共享 </vt:lpstr>
      <vt:lpstr>文件符号链接共享</vt:lpstr>
      <vt:lpstr>文件符号链接共享</vt:lpstr>
      <vt:lpstr>硬链接 vs. 符号链接</vt:lpstr>
      <vt:lpstr>硬链接 vs. 符号链接</vt:lpstr>
      <vt:lpstr>硬链接 vs. 符号链接</vt:lpstr>
      <vt:lpstr>符号链接举例</vt:lpstr>
      <vt:lpstr>文件空间管理</vt:lpstr>
      <vt:lpstr>文件空间管理常用方法</vt:lpstr>
      <vt:lpstr>文件空间管理常用方法</vt:lpstr>
      <vt:lpstr>文件空间管理常用方法</vt:lpstr>
      <vt:lpstr> </vt:lpstr>
      <vt:lpstr>成组空闲块链</vt:lpstr>
      <vt:lpstr>内存映射文件</vt:lpstr>
      <vt:lpstr>内存映射文件</vt:lpstr>
      <vt:lpstr>内存映射文件示意图</vt:lpstr>
      <vt:lpstr>文件系统性能和可靠性问题</vt:lpstr>
      <vt:lpstr>文件系统可靠性问题</vt:lpstr>
      <vt:lpstr>文件系统一致性检查</vt:lpstr>
      <vt:lpstr>磁盘块一致性检查</vt:lpstr>
      <vt:lpstr>磁盘块一致性检查</vt:lpstr>
      <vt:lpstr>磁盘块一致性检查</vt:lpstr>
      <vt:lpstr>文件系统一致性检查</vt:lpstr>
      <vt:lpstr>文件系统一致性检查</vt:lpstr>
      <vt:lpstr>虚拟文件系统</vt:lpstr>
      <vt:lpstr>虚拟文件系统设计思想</vt:lpstr>
      <vt:lpstr>虚拟文件系统</vt:lpstr>
      <vt:lpstr>内容提要</vt:lpstr>
      <vt:lpstr>Linux文件系统特点</vt:lpstr>
      <vt:lpstr>Linux文件系统结构</vt:lpstr>
      <vt:lpstr>VFS的组成</vt:lpstr>
      <vt:lpstr>超级块对象</vt:lpstr>
      <vt:lpstr>超级块对象数据结构</vt:lpstr>
      <vt:lpstr>超级块对象数据结构</vt:lpstr>
      <vt:lpstr>索引结点对象</vt:lpstr>
      <vt:lpstr>索引结点对象数据结构</vt:lpstr>
      <vt:lpstr>索引结点对象数据结构</vt:lpstr>
      <vt:lpstr>索引结点inode相关说明</vt:lpstr>
      <vt:lpstr>目录项对象</vt:lpstr>
      <vt:lpstr>目录项对象dentry数据结构</vt:lpstr>
      <vt:lpstr>dentry与inode的关系</vt:lpstr>
      <vt:lpstr>文件对象</vt:lpstr>
      <vt:lpstr>文件对象数据结构包含内容</vt:lpstr>
      <vt:lpstr>与进程密切相关的文件系统数据结构 </vt:lpstr>
      <vt:lpstr>VFS各种对象之间的关系</vt:lpstr>
      <vt:lpstr>用户打开文件表</vt:lpstr>
      <vt:lpstr>files结构 </vt:lpstr>
      <vt:lpstr>目录信息fs_struct</vt:lpstr>
      <vt:lpstr>fs_struct数据结构</vt:lpstr>
      <vt:lpstr>Linux文件系统逻辑结构 </vt:lpstr>
      <vt:lpstr>Linux中的文件共享实现机制</vt:lpstr>
      <vt:lpstr>文件系统内部结构</vt:lpstr>
      <vt:lpstr>文件系统注册与注销</vt:lpstr>
      <vt:lpstr>文件系统安装与卸载</vt:lpstr>
      <vt:lpstr>文件系统安装与卸载</vt:lpstr>
      <vt:lpstr>VFS文件系统调用实现</vt:lpstr>
      <vt:lpstr>VFS的初始化</vt:lpstr>
      <vt:lpstr>VFS文件操作的实现</vt:lpstr>
      <vt:lpstr>VFS文件打开操作</vt:lpstr>
      <vt:lpstr>VF在内核中的file结构</vt:lpstr>
      <vt:lpstr>VFS文件读出</vt:lpstr>
      <vt:lpstr>Linux文件系统高速缓存机制</vt:lpstr>
      <vt:lpstr>Linux Ext2文件系统</vt:lpstr>
      <vt:lpstr>Ext2文件系统的分区管理</vt:lpstr>
      <vt:lpstr>Ext2文件系统系统</vt:lpstr>
      <vt:lpstr>  Ext2的超级块</vt:lpstr>
      <vt:lpstr>Ext2的组描述符</vt:lpstr>
      <vt:lpstr> Ext2的目录项</vt:lpstr>
      <vt:lpstr> Ext2的inode</vt:lpstr>
      <vt:lpstr>VFS inode与Ext2inode关系</vt:lpstr>
      <vt:lpstr>ext2_inode及ext2_inode_info结构</vt:lpstr>
      <vt:lpstr> ext2_inode读入内存信息划分</vt:lpstr>
      <vt:lpstr> Ext2目录项ext2_dir_entry_2 </vt:lpstr>
      <vt:lpstr> Ext2文件系统说明</vt:lpstr>
      <vt:lpstr> Linux数据块分配策略</vt:lpstr>
      <vt:lpstr>Linux  proc文件系统 </vt:lpstr>
      <vt:lpstr>Linux  proc文件系统功能 </vt:lpstr>
    </vt:vector>
  </TitlesOfParts>
  <Company>ics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Baoliu Ye</cp:lastModifiedBy>
  <cp:revision>3916</cp:revision>
  <dcterms:created xsi:type="dcterms:W3CDTF">2005-03-03T04:54:54Z</dcterms:created>
  <dcterms:modified xsi:type="dcterms:W3CDTF">2019-06-06T05:48:57Z</dcterms:modified>
</cp:coreProperties>
</file>