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Inconsolata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Inconsolata-bold.fntdata"/><Relationship Id="rId72" Type="http://schemas.openxmlformats.org/officeDocument/2006/relationships/font" Target="fonts/Inconsolata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c1f638c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c1f638c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c1f638c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c1f638c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c1f638c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c1f638c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c1f638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c1f638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c1f638c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c1f638c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c1f638c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c1f638c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c1f638c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c1f638c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c1f638c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c1f638c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c1f638c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c1f638c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c1f638c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c1f638c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c6b635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c6b635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c1f638c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c1f638c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c1f638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9c1f638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c1f638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9c1f638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c1f638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c1f638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9c1f638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9c1f638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c1f638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c1f638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c1f638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c1f638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c1f638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c1f638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c1f638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c1f638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68663a9b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68663a9b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6b635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6b635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68663a9b_2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68663a9b_2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c6b635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8c6b635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c6b635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c6b635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c1f638c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9c1f638c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9c1f638c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9c1f638c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9c1f638c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9c1f638c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9c1f638c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9c1f638c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c1f638c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c1f638c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c1f638c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c1f638c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c1f638c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c1f638c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c6b635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c6b635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9c1f638c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9c1f638c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c1f638c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9c1f638c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9c1f638c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9c1f638c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c1f638c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c1f638c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9c1f638c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9c1f638c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c1f638c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c1f638c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9c1f638c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9c1f638c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9c1f638c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9c1f638c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9c1f638c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9c1f638c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9c1f638c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9c1f638c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6b635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c6b635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9c1f638c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9c1f638c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c6b635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c6b635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8c6b635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8c6b635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9c1f638c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9c1f638c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9c1f638c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9c1f638c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c6b6357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c6b635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8c6b635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8c6b635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c1f638c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c1f638c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c1f638c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9c1f638c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c1f638c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c1f638c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c1f638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c1f638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9c1f638cc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9c1f638cc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b68663a9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b68663a9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b68663a9b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b68663a9b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9c1f638c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9c1f638c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9c1f638c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9c1f638c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c1f638cc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c1f638cc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9c1f638c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9c1f638c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9c1f638c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9c1f638c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c1f638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c1f638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c1f638c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c1f638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c1f638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c1f638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Sequential_access#/media/File:Random_vs_sequential_access.svg" TargetMode="External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hyperlink" Target="http://chibird.com/post/41911307802/yay-laziness-i-should-really-not-be-celebrat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tackoverflow.com/questions/926574/why-does-defining-getitem-on-a-class-make-it-iterable-in-pytho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925"/>
            <a:ext cx="77028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&amp; Generators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25275"/>
            <a:ext cx="2274300" cy="23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Peter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Credit Eric Pai 11/10/2016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58" y="2265625"/>
            <a:ext cx="2762214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-348120">
            <a:off x="6681410" y="1256184"/>
            <a:ext cx="673651" cy="977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765677">
            <a:off x="7502367" y="1846541"/>
            <a:ext cx="673640" cy="977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783120">
            <a:off x="6214883" y="2464616"/>
            <a:ext cx="673500" cy="978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428261">
            <a:off x="6963241" y="3143455"/>
            <a:ext cx="673620" cy="978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 rot="-828804">
            <a:off x="7801951" y="3335256"/>
            <a:ext cx="673478" cy="9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 rot="890460">
            <a:off x="5904196" y="1487780"/>
            <a:ext cx="673467" cy="977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-1187471">
            <a:off x="6165393" y="3575687"/>
            <a:ext cx="673374" cy="977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65" name="Google Shape;165;p22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66" name="Google Shape;166;p22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67" name="Google Shape;167;p22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68" name="Google Shape;168;p22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69" name="Google Shape;169;p22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70" name="Google Shape;170;p22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2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80" name="Google Shape;180;p23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81" name="Google Shape;181;p23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82" name="Google Shape;182;p23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83" name="Google Shape;183;p23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84" name="Google Shape;184;p23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85" name="Google Shape;185;p23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87" name="Google Shape;187;p23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3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195" name="Google Shape;195;p24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96" name="Google Shape;196;p24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97" name="Google Shape;197;p24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98" name="Google Shape;198;p24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99" name="Google Shape;199;p24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00" name="Google Shape;200;p24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02" name="Google Shape;202;p24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10" name="Google Shape;210;p25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11" name="Google Shape;211;p25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12" name="Google Shape;212;p25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13" name="Google Shape;213;p25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14" name="Google Shape;214;p25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15" name="Google Shape;215;p25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17" name="Google Shape;217;p25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5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25" name="Google Shape;225;p26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26" name="Google Shape;226;p26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27" name="Google Shape;227;p26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28" name="Google Shape;228;p26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29" name="Google Shape;229;p26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30" name="Google Shape;230;p26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32" name="Google Shape;232;p26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6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40" name="Google Shape;240;p27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41" name="Google Shape;241;p27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42" name="Google Shape;242;p27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43" name="Google Shape;243;p27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44" name="Google Shape;244;p27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45" name="Google Shape;245;p27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47" name="Google Shape;247;p27"/>
          <p:cNvSpPr/>
          <p:nvPr/>
        </p:nvSpPr>
        <p:spPr>
          <a:xfrm rot="5400000">
            <a:off x="4242455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7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55" name="Google Shape;255;p28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56" name="Google Shape;256;p28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57" name="Google Shape;257;p28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58" name="Google Shape;258;p28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59" name="Google Shape;259;p28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60" name="Google Shape;260;p28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62" name="Google Shape;262;p28"/>
          <p:cNvSpPr/>
          <p:nvPr/>
        </p:nvSpPr>
        <p:spPr>
          <a:xfrm rot="5400000">
            <a:off x="48868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8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70" name="Google Shape;270;p29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71" name="Google Shape;271;p29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72" name="Google Shape;272;p29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73" name="Google Shape;273;p29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74" name="Google Shape;274;p29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75" name="Google Shape;275;p29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77" name="Google Shape;277;p29"/>
          <p:cNvSpPr/>
          <p:nvPr/>
        </p:nvSpPr>
        <p:spPr>
          <a:xfrm rot="5400000">
            <a:off x="48868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9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285" name="Google Shape;285;p30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86" name="Google Shape;286;p30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87" name="Google Shape;287;p30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88" name="Google Shape;288;p30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89" name="Google Shape;289;p30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90" name="Google Shape;290;p30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92" name="Google Shape;292;p30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0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300" name="Google Shape;300;p31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01" name="Google Shape;301;p31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02" name="Google Shape;302;p31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03" name="Google Shape;303;p31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04" name="Google Shape;304;p31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05" name="Google Shape;305;p31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07" name="Google Shape;307;p31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1"/>
          <p:cNvSpPr/>
          <p:nvPr/>
        </p:nvSpPr>
        <p:spPr>
          <a:xfrm rot="-5400000">
            <a:off x="4242455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Patterns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688"/>
            <a:ext cx="5715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12850" y="4711050"/>
            <a:ext cx="5898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https://en.wikipedia.org/wiki/Sequential_access#/media/File:Random_vs_sequential_access.svg</a:t>
            </a:r>
            <a:r>
              <a:rPr lang="en" sz="800"/>
              <a:t> </a:t>
            </a:r>
            <a:endParaRPr sz="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175" y="1392475"/>
            <a:ext cx="3526375" cy="25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5493150" y="3238850"/>
            <a:ext cx="2548800" cy="28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661700" y="3551675"/>
            <a:ext cx="1950600" cy="285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529950" y="4030150"/>
            <a:ext cx="30822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Sequential Access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Random Access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00"/>
              <a:t>33</a:t>
            </a:r>
            <a:endParaRPr sz="2200"/>
          </a:p>
        </p:txBody>
      </p:sp>
      <p:sp>
        <p:nvSpPr>
          <p:cNvPr id="315" name="Google Shape;315;p32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16" name="Google Shape;316;p32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17" name="Google Shape;317;p32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18" name="Google Shape;318;p32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19" name="Google Shape;319;p32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20" name="Google Shape;320;p32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22" name="Google Shape;322;p32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2"/>
          <p:cNvSpPr/>
          <p:nvPr/>
        </p:nvSpPr>
        <p:spPr>
          <a:xfrm rot="-5400000">
            <a:off x="48868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5, 4, 3]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j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5, 4, 3]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1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j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1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_ in range(len(lst)):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print(next(i))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_ in range(len(lst)):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print(next(i))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3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4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5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Error (StopIteration)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obj = SomeObj()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5683500" y="4096375"/>
            <a:ext cx="3148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http://albertwu.org/cs61a/review/iterators/basic.html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obj = SomeObj()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 = iter(obj)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next(obj)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Error. Obj is not necessarily an iterator. Call next on i instead.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5683500" y="4096375"/>
            <a:ext cx="3148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http://albertwu.org/cs61a/review/iterators/basic.html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range(len(lst) - 1):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st[i] =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lst[len(lst) - 1] = next(y)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WWPD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 = iter(lst)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range(len(lst) - 1):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lst[i] = next(x)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lst[len(lst) - 1] = next(y)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print(lst)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&gt;&gt;&gt; [2, 3, 4, 5, 2]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256575" y="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Exam-level Termin(iter)ator (summer 17 final Q1)</a:t>
            </a:r>
            <a:endParaRPr/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800"/>
            <a:ext cx="4196625" cy="3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 rotWithShape="1">
          <a:blip r:embed="rId4">
            <a:alphaModFix/>
          </a:blip>
          <a:srcRect b="36660" l="0" r="0" t="0"/>
          <a:stretch/>
        </p:blipFill>
        <p:spPr>
          <a:xfrm>
            <a:off x="4584700" y="794850"/>
            <a:ext cx="3987800" cy="4129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/>
        </p:nvSpPr>
        <p:spPr>
          <a:xfrm>
            <a:off x="300050" y="638850"/>
            <a:ext cx="3263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 (Iterables, Iterators)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25" y="1257288"/>
            <a:ext cx="35242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38" y="1426225"/>
            <a:ext cx="3800475" cy="216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>
            <a:stCxn id="80" idx="3"/>
          </p:cNvCxnSpPr>
          <p:nvPr/>
        </p:nvCxnSpPr>
        <p:spPr>
          <a:xfrm>
            <a:off x="3927975" y="1624000"/>
            <a:ext cx="7188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6036025" y="1499825"/>
            <a:ext cx="1656300" cy="41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496075" y="2355515"/>
            <a:ext cx="1656300" cy="29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12751" y="2912824"/>
            <a:ext cx="1656300" cy="29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04850" y="2172050"/>
            <a:ext cx="41223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Notes</a:t>
            </a:r>
            <a:endParaRPr i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>
                <a:solidFill>
                  <a:srgbClr val="666666"/>
                </a:solidFill>
              </a:rPr>
              <a:t>iterable - </a:t>
            </a:r>
            <a:r>
              <a:rPr i="1" lang="en">
                <a:solidFill>
                  <a:srgbClr val="666666"/>
                </a:solidFill>
              </a:rPr>
              <a:t>container that can be processed sequentially by calling </a:t>
            </a:r>
            <a:r>
              <a:rPr b="1" i="1" lang="en">
                <a:solidFill>
                  <a:srgbClr val="666666"/>
                </a:solidFill>
              </a:rPr>
              <a:t>`iter`</a:t>
            </a:r>
            <a:r>
              <a:rPr i="1" lang="en">
                <a:solidFill>
                  <a:srgbClr val="666666"/>
                </a:solidFill>
              </a:rPr>
              <a:t> to get an iterator.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n">
                <a:solidFill>
                  <a:srgbClr val="666666"/>
                </a:solidFill>
              </a:rPr>
              <a:t>iterator</a:t>
            </a:r>
            <a:r>
              <a:rPr i="1" lang="en">
                <a:solidFill>
                  <a:srgbClr val="666666"/>
                </a:solidFill>
              </a:rPr>
              <a:t> - object that keeps track of position and returns the next value in the sequence when </a:t>
            </a:r>
            <a:r>
              <a:rPr b="1" i="1" lang="en">
                <a:solidFill>
                  <a:srgbClr val="666666"/>
                </a:solidFill>
              </a:rPr>
              <a:t>`next`</a:t>
            </a:r>
            <a:r>
              <a:rPr i="1" lang="en">
                <a:solidFill>
                  <a:srgbClr val="666666"/>
                </a:solidFill>
              </a:rPr>
              <a:t> is called. 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 </a:t>
            </a:r>
            <a:endParaRPr i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i="1" lang="en">
                <a:solidFill>
                  <a:srgbClr val="666666"/>
                </a:solidFill>
              </a:rPr>
              <a:t>Calling next raises a </a:t>
            </a:r>
            <a:r>
              <a:rPr b="1" lang="en">
                <a:solidFill>
                  <a:srgbClr val="666666"/>
                </a:solidFill>
              </a:rPr>
              <a:t>StopIteration</a:t>
            </a:r>
            <a:r>
              <a:rPr i="1" lang="en">
                <a:solidFill>
                  <a:srgbClr val="666666"/>
                </a:solidFill>
              </a:rPr>
              <a:t> if the end of the iterator has been reached.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256575" y="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Exam-level Termin(iter)ator </a:t>
            </a:r>
            <a:r>
              <a:rPr lang="en">
                <a:solidFill>
                  <a:srgbClr val="FF0000"/>
                </a:solidFill>
              </a:rPr>
              <a:t>solution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87" name="Google Shape;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800"/>
            <a:ext cx="4196625" cy="36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/>
        </p:nvSpPr>
        <p:spPr>
          <a:xfrm>
            <a:off x="300050" y="638850"/>
            <a:ext cx="3263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2"/>
          <p:cNvPicPr preferRelativeResize="0"/>
          <p:nvPr/>
        </p:nvPicPr>
        <p:blipFill rotWithShape="1">
          <a:blip r:embed="rId4">
            <a:alphaModFix/>
          </a:blip>
          <a:srcRect b="29153" l="0" r="0" t="0"/>
          <a:stretch/>
        </p:blipFill>
        <p:spPr>
          <a:xfrm>
            <a:off x="4538175" y="995275"/>
            <a:ext cx="4196626" cy="368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idx="1" type="body"/>
          </p:nvPr>
        </p:nvSpPr>
        <p:spPr>
          <a:xfrm>
            <a:off x="311700" y="1081125"/>
            <a:ext cx="8520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84848"/>
                </a:solidFill>
                <a:highlight>
                  <a:srgbClr val="FFFFFF"/>
                </a:highlight>
              </a:rPr>
              <a:t>Key Insight:</a:t>
            </a: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  Values can be computed </a:t>
            </a:r>
            <a:r>
              <a:rPr b="1" i="1" lang="en">
                <a:solidFill>
                  <a:srgbClr val="484848"/>
                </a:solidFill>
                <a:highlight>
                  <a:srgbClr val="FFFFFF"/>
                </a:highlight>
              </a:rPr>
              <a:t>on demand</a:t>
            </a: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 instead of being explicitly stored.  This process of </a:t>
            </a:r>
            <a:r>
              <a:rPr b="1" i="1" lang="en">
                <a:solidFill>
                  <a:srgbClr val="484848"/>
                </a:solidFill>
                <a:highlight>
                  <a:srgbClr val="FFFFFF"/>
                </a:highlight>
              </a:rPr>
              <a:t>delaying computation</a:t>
            </a: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 is called </a:t>
            </a:r>
            <a:r>
              <a:rPr b="1" lang="en">
                <a:solidFill>
                  <a:srgbClr val="484848"/>
                </a:solidFill>
                <a:highlight>
                  <a:srgbClr val="FFFFFF"/>
                </a:highlight>
              </a:rPr>
              <a:t>lazy computation</a:t>
            </a:r>
            <a:endParaRPr b="1">
              <a:solidFill>
                <a:srgbClr val="4848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84848"/>
                </a:solidFill>
                <a:highlight>
                  <a:srgbClr val="FFFFFF"/>
                </a:highlight>
              </a:rPr>
              <a:t>Today we’ll explore one kind of lazy computation:  </a:t>
            </a:r>
            <a:r>
              <a:rPr b="1" lang="en">
                <a:solidFill>
                  <a:srgbClr val="484848"/>
                </a:solidFill>
                <a:highlight>
                  <a:srgbClr val="FFFFFF"/>
                </a:highlight>
              </a:rPr>
              <a:t>generators</a:t>
            </a:r>
            <a:endParaRPr b="1">
              <a:solidFill>
                <a:srgbClr val="484848"/>
              </a:solidFill>
              <a:highlight>
                <a:srgbClr val="FFFFFF"/>
              </a:highlight>
            </a:endParaRPr>
          </a:p>
        </p:txBody>
      </p:sp>
      <p:sp>
        <p:nvSpPr>
          <p:cNvPr id="395" name="Google Shape;395;p43"/>
          <p:cNvSpPr txBox="1"/>
          <p:nvPr>
            <p:ph type="title"/>
          </p:nvPr>
        </p:nvSpPr>
        <p:spPr>
          <a:xfrm>
            <a:off x="311700" y="3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Computation</a:t>
            </a:r>
            <a:endParaRPr/>
          </a:p>
        </p:txBody>
      </p:sp>
      <p:pic>
        <p:nvPicPr>
          <p:cNvPr id="396" name="Google Shape;396;p43"/>
          <p:cNvPicPr preferRelativeResize="0"/>
          <p:nvPr/>
        </p:nvPicPr>
        <p:blipFill rotWithShape="1">
          <a:blip r:embed="rId3">
            <a:alphaModFix/>
          </a:blip>
          <a:srcRect b="28200" l="0" r="0" t="25973"/>
          <a:stretch/>
        </p:blipFill>
        <p:spPr>
          <a:xfrm>
            <a:off x="2199338" y="2537575"/>
            <a:ext cx="4592925" cy="21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/>
          <p:nvPr/>
        </p:nvSpPr>
        <p:spPr>
          <a:xfrm>
            <a:off x="2139300" y="4566050"/>
            <a:ext cx="486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http://chibird.com/post/41911307802/yay-laziness-i-should-really-not-be-celebrating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Generator &amp; Generator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1152475"/>
            <a:ext cx="33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Generator Functions</a:t>
            </a:r>
            <a:r>
              <a:rPr lang="en"/>
              <a:t> are functions that return a </a:t>
            </a:r>
            <a:r>
              <a:rPr b="1" lang="en"/>
              <a:t>generator</a:t>
            </a:r>
            <a:r>
              <a:rPr lang="en"/>
              <a:t> (a type of iterator) when they are called.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 are considered generator functions if they contain a </a:t>
            </a:r>
            <a:r>
              <a:rPr b="1" lang="en"/>
              <a:t>yield</a:t>
            </a:r>
            <a:r>
              <a:rPr lang="en"/>
              <a:t> in the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75" y="1152475"/>
            <a:ext cx="3467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 txBox="1"/>
          <p:nvPr/>
        </p:nvSpPr>
        <p:spPr>
          <a:xfrm>
            <a:off x="7488000" y="2644375"/>
            <a:ext cx="165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functions return iterators!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 need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`iter`)</a:t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7488000" y="1190875"/>
            <a:ext cx="15903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loop is a common structure in a generator function. Otherwise your generator won’t generate very much.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Behavior</a:t>
            </a:r>
            <a:endParaRPr/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311700" y="1152475"/>
            <a:ext cx="50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Calling the generator function returns a generator object.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First next call to </a:t>
            </a:r>
            <a:r>
              <a:rPr b="1" lang="en" sz="1400">
                <a:solidFill>
                  <a:srgbClr val="000000"/>
                </a:solidFill>
              </a:rPr>
              <a:t>generator object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 at the top of the generator function body.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Run until immediately after the first yield encountered.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Return the value in the yield line.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Save start position at line following yield.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Subsequent next calls to </a:t>
            </a:r>
            <a:r>
              <a:rPr b="1" lang="en" sz="1400">
                <a:solidFill>
                  <a:srgbClr val="000000"/>
                </a:solidFill>
              </a:rPr>
              <a:t>generator object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 at previous start position.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Run until immediately after the first yield encountered.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Return the value in the yield line.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Save start position at line following yield.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Stops when no more yield statements left to call.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413" name="Google Shape;4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200" y="1057275"/>
            <a:ext cx="34671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5"/>
          <p:cNvSpPr txBox="1"/>
          <p:nvPr/>
        </p:nvSpPr>
        <p:spPr>
          <a:xfrm>
            <a:off x="5773900" y="479975"/>
            <a:ext cx="1762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7000850" y="4125775"/>
            <a:ext cx="1762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5"/>
          <p:cNvCxnSpPr>
            <a:stCxn id="414" idx="2"/>
          </p:cNvCxnSpPr>
          <p:nvPr/>
        </p:nvCxnSpPr>
        <p:spPr>
          <a:xfrm flipH="1">
            <a:off x="6261100" y="859775"/>
            <a:ext cx="393900" cy="322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5"/>
          <p:cNvCxnSpPr>
            <a:stCxn id="415" idx="0"/>
          </p:cNvCxnSpPr>
          <p:nvPr/>
        </p:nvCxnSpPr>
        <p:spPr>
          <a:xfrm rot="10800000">
            <a:off x="7851350" y="2743675"/>
            <a:ext cx="30600" cy="1382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23" name="Google Shape;423;p46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30" name="Google Shape;430;p47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48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48"/>
          <p:cNvSpPr/>
          <p:nvPr/>
        </p:nvSpPr>
        <p:spPr>
          <a:xfrm rot="10800000">
            <a:off x="7256650" y="1267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46" name="Google Shape;446;p49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9"/>
          <p:cNvSpPr/>
          <p:nvPr/>
        </p:nvSpPr>
        <p:spPr>
          <a:xfrm rot="10800000">
            <a:off x="7256650" y="1267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0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50"/>
          <p:cNvSpPr/>
          <p:nvPr/>
        </p:nvSpPr>
        <p:spPr>
          <a:xfrm rot="10800000">
            <a:off x="7206500" y="1712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64" name="Google Shape;464;p51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51"/>
          <p:cNvSpPr/>
          <p:nvPr/>
        </p:nvSpPr>
        <p:spPr>
          <a:xfrm rot="10800000">
            <a:off x="7206500" y="1712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515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Iterables</a:t>
            </a:r>
            <a:r>
              <a:rPr lang="en"/>
              <a:t> are fixed representations that can be processed </a:t>
            </a:r>
            <a:r>
              <a:rPr b="1" lang="en"/>
              <a:t>sequentially </a:t>
            </a:r>
            <a:r>
              <a:rPr lang="en"/>
              <a:t>by calling </a:t>
            </a:r>
            <a:r>
              <a:rPr b="1" lang="en"/>
              <a:t>`iter`</a:t>
            </a:r>
            <a:r>
              <a:rPr lang="en"/>
              <a:t> to retrieve an </a:t>
            </a:r>
            <a:r>
              <a:rPr b="1" lang="en"/>
              <a:t>iterator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either be...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Explicit sequences</a:t>
            </a:r>
            <a:r>
              <a:rPr lang="en"/>
              <a:t> where values are stored explicitly (e.g. lists, tuples, 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Implicit sequences</a:t>
            </a:r>
            <a:r>
              <a:rPr lang="en"/>
              <a:t> where new values are calculated lazily on demand (e.g. map, filter, </a:t>
            </a:r>
            <a:r>
              <a:rPr b="1" i="1" lang="en"/>
              <a:t>generators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962400" y="809700"/>
            <a:ext cx="28698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Practically: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An object is iterable if it implements either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__iter__() or __getitem__().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 object can function as an iterator if it implements next().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http://stackoverflow.com/questions/926574/why-does-defining-getitem-on-a-class-make-it-iterable-in-python</a:t>
            </a:r>
            <a:r>
              <a:rPr lang="en" sz="800"/>
              <a:t> </a:t>
            </a:r>
            <a:endParaRPr sz="800"/>
          </a:p>
        </p:txBody>
      </p:sp>
      <p:cxnSp>
        <p:nvCxnSpPr>
          <p:cNvPr id="94" name="Google Shape;94;p16"/>
          <p:cNvCxnSpPr>
            <a:endCxn id="93" idx="1"/>
          </p:cNvCxnSpPr>
          <p:nvPr/>
        </p:nvCxnSpPr>
        <p:spPr>
          <a:xfrm flipH="1" rot="10800000">
            <a:off x="5309000" y="1587150"/>
            <a:ext cx="653400" cy="16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52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2"/>
          <p:cNvSpPr/>
          <p:nvPr/>
        </p:nvSpPr>
        <p:spPr>
          <a:xfrm rot="10800000">
            <a:off x="7679300" y="21061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2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82" name="Google Shape;482;p53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53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53"/>
          <p:cNvSpPr/>
          <p:nvPr/>
        </p:nvSpPr>
        <p:spPr>
          <a:xfrm rot="10800000">
            <a:off x="7679300" y="21061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54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54"/>
          <p:cNvSpPr/>
          <p:nvPr/>
        </p:nvSpPr>
        <p:spPr>
          <a:xfrm rot="10800000">
            <a:off x="7679300" y="2535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00" name="Google Shape;500;p55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55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55"/>
          <p:cNvSpPr/>
          <p:nvPr/>
        </p:nvSpPr>
        <p:spPr>
          <a:xfrm rot="10800000">
            <a:off x="7679300" y="253595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56"/>
          <p:cNvSpPr/>
          <p:nvPr/>
        </p:nvSpPr>
        <p:spPr>
          <a:xfrm rot="10800000">
            <a:off x="7142025" y="1755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18" name="Google Shape;518;p57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57"/>
          <p:cNvSpPr/>
          <p:nvPr/>
        </p:nvSpPr>
        <p:spPr>
          <a:xfrm rot="10800000">
            <a:off x="7142025" y="1755100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27" name="Google Shape;527;p58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58"/>
          <p:cNvSpPr/>
          <p:nvPr/>
        </p:nvSpPr>
        <p:spPr>
          <a:xfrm rot="10800000">
            <a:off x="7679275" y="211327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8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36" name="Google Shape;536;p59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59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59"/>
          <p:cNvSpPr/>
          <p:nvPr/>
        </p:nvSpPr>
        <p:spPr>
          <a:xfrm rot="10800000">
            <a:off x="7679275" y="211327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9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45" name="Google Shape;545;p60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0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60"/>
          <p:cNvSpPr/>
          <p:nvPr/>
        </p:nvSpPr>
        <p:spPr>
          <a:xfrm rot="10800000">
            <a:off x="7679275" y="25144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54" name="Google Shape;554;p61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61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61"/>
          <p:cNvSpPr/>
          <p:nvPr/>
        </p:nvSpPr>
        <p:spPr>
          <a:xfrm rot="10800000">
            <a:off x="7679275" y="2514425"/>
            <a:ext cx="709200" cy="34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1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3423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Iterators </a:t>
            </a:r>
            <a:r>
              <a:rPr lang="en"/>
              <a:t>provide </a:t>
            </a:r>
            <a:r>
              <a:rPr b="1" i="1" lang="en"/>
              <a:t>sequential access</a:t>
            </a:r>
            <a:r>
              <a:rPr lang="en"/>
              <a:t> to an </a:t>
            </a:r>
            <a:r>
              <a:rPr lang="en"/>
              <a:t>iterable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</a:t>
            </a:r>
            <a:r>
              <a:rPr lang="en">
                <a:highlight>
                  <a:srgbClr val="FFFF00"/>
                </a:highlight>
                <a:latin typeface="Inconsolata"/>
                <a:ea typeface="Inconsolata"/>
                <a:cs typeface="Inconsolata"/>
                <a:sym typeface="Inconsolata"/>
              </a:rPr>
              <a:t>iter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/>
              <a:t>on an iterable to get the 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</a:t>
            </a:r>
            <a:r>
              <a:rPr lang="en">
                <a:highlight>
                  <a:srgbClr val="FFFF00"/>
                </a:highlight>
                <a:latin typeface="Inconsolata"/>
                <a:ea typeface="Inconsolata"/>
                <a:cs typeface="Inconsolata"/>
                <a:sym typeface="Inconsolata"/>
              </a:rPr>
              <a:t>next</a:t>
            </a:r>
            <a:r>
              <a:rPr lang="en"/>
              <a:t> to get the next value in the 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Iterators store </a:t>
            </a:r>
            <a:r>
              <a:rPr i="1" lang="en"/>
              <a:t>state </a:t>
            </a:r>
            <a:r>
              <a:rPr lang="en"/>
              <a:t>to return the next value (next is </a:t>
            </a:r>
            <a:r>
              <a:rPr b="1" lang="en"/>
              <a:t>non-pure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00" y="1552425"/>
            <a:ext cx="5534650" cy="2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Illustrated</a:t>
            </a:r>
            <a:endParaRPr sz="1800"/>
          </a:p>
        </p:txBody>
      </p:sp>
      <p:sp>
        <p:nvSpPr>
          <p:cNvPr id="563" name="Google Shape;563;p62"/>
          <p:cNvSpPr txBox="1"/>
          <p:nvPr>
            <p:ph idx="1" type="body"/>
          </p:nvPr>
        </p:nvSpPr>
        <p:spPr>
          <a:xfrm>
            <a:off x="311700" y="1152475"/>
            <a:ext cx="51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gen(2)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&lt;generator object gen…&gt;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much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0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next(a)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wow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StopIteration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62"/>
          <p:cNvSpPr txBox="1"/>
          <p:nvPr/>
        </p:nvSpPr>
        <p:spPr>
          <a:xfrm>
            <a:off x="5451550" y="1152475"/>
            <a:ext cx="251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gen(x):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while(x &gt; 0):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x -=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print(“much”)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yield x *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print(“wow”)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62"/>
          <p:cNvSpPr txBox="1"/>
          <p:nvPr/>
        </p:nvSpPr>
        <p:spPr>
          <a:xfrm>
            <a:off x="7276300" y="754150"/>
            <a:ext cx="11676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tracker: 0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</a:t>
            </a:r>
            <a:endParaRPr/>
          </a:p>
        </p:txBody>
      </p:sp>
      <p:pic>
        <p:nvPicPr>
          <p:cNvPr id="571" name="Google Shape;5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0" y="1395130"/>
            <a:ext cx="2985475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3"/>
          <p:cNvSpPr txBox="1"/>
          <p:nvPr/>
        </p:nvSpPr>
        <p:spPr>
          <a:xfrm>
            <a:off x="4840650" y="1017725"/>
            <a:ext cx="1941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WWPD?</a:t>
            </a:r>
            <a:endParaRPr b="1"/>
          </a:p>
        </p:txBody>
      </p:sp>
      <p:sp>
        <p:nvSpPr>
          <p:cNvPr id="573" name="Google Shape;573;p63"/>
          <p:cNvSpPr txBox="1"/>
          <p:nvPr/>
        </p:nvSpPr>
        <p:spPr>
          <a:xfrm>
            <a:off x="6836525" y="1463000"/>
            <a:ext cx="1995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b="1" lang="en"/>
              <a:t>`nothing`</a:t>
            </a:r>
            <a:r>
              <a:rPr lang="en"/>
              <a:t> if nothing is output, and </a:t>
            </a:r>
            <a:r>
              <a:rPr b="1" lang="en"/>
              <a:t>`generator`</a:t>
            </a:r>
            <a:r>
              <a:rPr lang="en"/>
              <a:t> if a generator object is output</a:t>
            </a:r>
            <a:endParaRPr/>
          </a:p>
        </p:txBody>
      </p:sp>
      <p:pic>
        <p:nvPicPr>
          <p:cNvPr id="574" name="Google Shape;5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63" y="1395125"/>
            <a:ext cx="17621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</a:t>
            </a:r>
            <a:endParaRPr/>
          </a:p>
        </p:txBody>
      </p:sp>
      <p:pic>
        <p:nvPicPr>
          <p:cNvPr id="580" name="Google Shape;5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0" y="1395130"/>
            <a:ext cx="2985475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4"/>
          <p:cNvSpPr txBox="1"/>
          <p:nvPr/>
        </p:nvSpPr>
        <p:spPr>
          <a:xfrm>
            <a:off x="4840650" y="1017725"/>
            <a:ext cx="1941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WWPD?</a:t>
            </a:r>
            <a:endParaRPr b="1"/>
          </a:p>
        </p:txBody>
      </p:sp>
      <p:sp>
        <p:nvSpPr>
          <p:cNvPr id="582" name="Google Shape;582;p64"/>
          <p:cNvSpPr txBox="1"/>
          <p:nvPr/>
        </p:nvSpPr>
        <p:spPr>
          <a:xfrm>
            <a:off x="6836525" y="1463000"/>
            <a:ext cx="1995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</a:t>
            </a:r>
            <a:r>
              <a:rPr b="1" lang="en"/>
              <a:t>`nothing`</a:t>
            </a:r>
            <a:r>
              <a:rPr lang="en"/>
              <a:t> if nothing is output, </a:t>
            </a:r>
            <a:r>
              <a:rPr b="1" lang="en"/>
              <a:t>`generator`</a:t>
            </a:r>
            <a:r>
              <a:rPr lang="en"/>
              <a:t> if a generator object is output, and </a:t>
            </a:r>
            <a:br>
              <a:rPr lang="en"/>
            </a:br>
            <a:r>
              <a:rPr b="1" lang="en"/>
              <a:t>`Error`</a:t>
            </a:r>
            <a:r>
              <a:rPr lang="en"/>
              <a:t> if an error occurs</a:t>
            </a:r>
            <a:endParaRPr/>
          </a:p>
        </p:txBody>
      </p:sp>
      <p:pic>
        <p:nvPicPr>
          <p:cNvPr id="583" name="Google Shape;58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763" y="1395125"/>
            <a:ext cx="16859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4"/>
          <p:cNvSpPr txBox="1"/>
          <p:nvPr/>
        </p:nvSpPr>
        <p:spPr>
          <a:xfrm>
            <a:off x="458513" y="4047450"/>
            <a:ext cx="3023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results in StopIteration. The value is not returned.</a:t>
            </a:r>
            <a:endParaRPr/>
          </a:p>
        </p:txBody>
      </p:sp>
      <p:cxnSp>
        <p:nvCxnSpPr>
          <p:cNvPr id="585" name="Google Shape;585;p64"/>
          <p:cNvCxnSpPr>
            <a:stCxn id="584" idx="0"/>
          </p:cNvCxnSpPr>
          <p:nvPr/>
        </p:nvCxnSpPr>
        <p:spPr>
          <a:xfrm rot="10800000">
            <a:off x="1919963" y="3674850"/>
            <a:ext cx="50100" cy="372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 - Extra Spicy Edition (fa15)</a:t>
            </a:r>
            <a:endParaRPr/>
          </a:p>
        </p:txBody>
      </p:sp>
      <p:sp>
        <p:nvSpPr>
          <p:cNvPr id="591" name="Google Shape;591;p65"/>
          <p:cNvSpPr txBox="1"/>
          <p:nvPr>
            <p:ph idx="1" type="body"/>
          </p:nvPr>
        </p:nvSpPr>
        <p:spPr>
          <a:xfrm>
            <a:off x="3349575" y="1152475"/>
            <a:ext cx="54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2-07 at 8.18.16 PM.png" id="592" name="Google Shape;59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19718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7 at 8.19.30 PM.png" id="593" name="Google Shape;59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75" y="1152475"/>
            <a:ext cx="5518674" cy="3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WWPD - Extra Spicy Edition (fa15)</a:t>
            </a:r>
            <a:endParaRPr/>
          </a:p>
        </p:txBody>
      </p:sp>
      <p:sp>
        <p:nvSpPr>
          <p:cNvPr id="599" name="Google Shape;599;p66"/>
          <p:cNvSpPr txBox="1"/>
          <p:nvPr>
            <p:ph idx="1" type="body"/>
          </p:nvPr>
        </p:nvSpPr>
        <p:spPr>
          <a:xfrm>
            <a:off x="3349575" y="1152475"/>
            <a:ext cx="54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2-07 at 8.18.16 PM.png" id="600" name="Google Shape;6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19718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7 at 8.19.30 PM.png" id="601" name="Google Shape;60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575" y="1152475"/>
            <a:ext cx="5518674" cy="37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6"/>
          <p:cNvSpPr txBox="1"/>
          <p:nvPr/>
        </p:nvSpPr>
        <p:spPr>
          <a:xfrm>
            <a:off x="5637800" y="203447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‘s’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3" name="Google Shape;603;p66"/>
          <p:cNvSpPr txBox="1"/>
          <p:nvPr/>
        </p:nvSpPr>
        <p:spPr>
          <a:xfrm>
            <a:off x="5637800" y="260282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‘h’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4" name="Google Shape;604;p66"/>
          <p:cNvSpPr txBox="1"/>
          <p:nvPr/>
        </p:nvSpPr>
        <p:spPr>
          <a:xfrm>
            <a:off x="5637800" y="309497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1000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‘e’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05" name="Google Shape;605;p66"/>
          <p:cNvSpPr txBox="1"/>
          <p:nvPr/>
        </p:nvSpPr>
        <p:spPr>
          <a:xfrm>
            <a:off x="5637800" y="3745300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[‘2’, ‘B’, ‘h’]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6" name="Google Shape;606;p66"/>
          <p:cNvSpPr txBox="1"/>
          <p:nvPr/>
        </p:nvSpPr>
        <p:spPr>
          <a:xfrm>
            <a:off x="5637800" y="4320350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Exception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</a:t>
            </a:r>
            <a:endParaRPr/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generator function `link_iterator` that takes in a linked list and returns a generator over all values in the linked list (assume Link class has no __getitem__ or __len__ defined)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38" y="2263825"/>
            <a:ext cx="32289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100" y="2524300"/>
            <a:ext cx="39814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7"/>
          <p:cNvSpPr txBox="1"/>
          <p:nvPr/>
        </p:nvSpPr>
        <p:spPr>
          <a:xfrm>
            <a:off x="6026820" y="2766997"/>
            <a:ext cx="21531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link_iterator(link):</a:t>
            </a:r>
            <a:endParaRPr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(solutions)</a:t>
            </a:r>
            <a:endParaRPr/>
          </a:p>
        </p:txBody>
      </p:sp>
      <p:sp>
        <p:nvSpPr>
          <p:cNvPr id="621" name="Google Shape;621;p6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generator function `link_iterator` that takes in a linked list and returns a generator over all values in the linked list (assume Link class has no __getitem__ or __len__ defined)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5" y="2190438"/>
            <a:ext cx="48577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2: The Generating</a:t>
            </a:r>
            <a:endParaRPr/>
          </a:p>
        </p:txBody>
      </p:sp>
      <p:sp>
        <p:nvSpPr>
          <p:cNvPr id="628" name="Google Shape;62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generator function that produces a generator of the hailstone sequence.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Takes in a number 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 is even, divide it by 2.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 is odd, multiply it by 3 and add 1.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n is 1, return 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2: The Generating</a:t>
            </a:r>
            <a:endParaRPr/>
          </a:p>
        </p:txBody>
      </p:sp>
      <p:sp>
        <p:nvSpPr>
          <p:cNvPr id="634" name="Google Shape;63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generator function that produces a generator of the hailstone sequence.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hailstone(x):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yield x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while x != 1: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 x % 2 == 0: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x /= 2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else: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x = x * 3 + 1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 x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/>
          <p:nvPr>
            <p:ph type="title"/>
          </p:nvPr>
        </p:nvSpPr>
        <p:spPr>
          <a:xfrm>
            <a:off x="311700" y="8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3: Generational Boogaloo</a:t>
            </a:r>
            <a:endParaRPr/>
          </a:p>
        </p:txBody>
      </p:sp>
      <p:sp>
        <p:nvSpPr>
          <p:cNvPr id="640" name="Google Shape;64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6-12-07 at 11.05.05 PM.png" id="641" name="Google Shape;6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9550"/>
            <a:ext cx="9144001" cy="44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1"/>
          <p:cNvSpPr txBox="1"/>
          <p:nvPr/>
        </p:nvSpPr>
        <p:spPr>
          <a:xfrm>
            <a:off x="6618300" y="1183200"/>
            <a:ext cx="1981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Spring 15 Final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08" name="Google Shape;108;p18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09" name="Google Shape;109;p18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10" name="Google Shape;110;p18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11" name="Google Shape;111;p18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12" name="Google Shape;112;p18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13" name="Google Shape;113;p18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"/>
          <p:cNvSpPr txBox="1"/>
          <p:nvPr>
            <p:ph type="title"/>
          </p:nvPr>
        </p:nvSpPr>
        <p:spPr>
          <a:xfrm>
            <a:off x="311700" y="8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3: Generational Boogaloo</a:t>
            </a:r>
            <a:endParaRPr/>
          </a:p>
        </p:txBody>
      </p:sp>
      <p:sp>
        <p:nvSpPr>
          <p:cNvPr id="648" name="Google Shape;6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6-12-07 at 11.05.05 PM.png" id="649" name="Google Shape;64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9550"/>
            <a:ext cx="9144001" cy="44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2"/>
          <p:cNvSpPr txBox="1"/>
          <p:nvPr/>
        </p:nvSpPr>
        <p:spPr>
          <a:xfrm>
            <a:off x="1253625" y="3359775"/>
            <a:ext cx="6282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1" name="Google Shape;651;p72"/>
          <p:cNvSpPr txBox="1"/>
          <p:nvPr/>
        </p:nvSpPr>
        <p:spPr>
          <a:xfrm>
            <a:off x="1649575" y="3992100"/>
            <a:ext cx="6282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2" name="Google Shape;652;p72"/>
          <p:cNvSpPr txBox="1"/>
          <p:nvPr/>
        </p:nvSpPr>
        <p:spPr>
          <a:xfrm>
            <a:off x="985325" y="4538525"/>
            <a:ext cx="6282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r>
              <a:rPr lang="en">
                <a:solidFill>
                  <a:srgbClr val="FF0000"/>
                </a:solidFill>
              </a:rPr>
              <a:t> = f(x)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3" name="Google Shape;653;p72"/>
          <p:cNvSpPr txBox="1"/>
          <p:nvPr/>
        </p:nvSpPr>
        <p:spPr>
          <a:xfrm>
            <a:off x="6618300" y="1183200"/>
            <a:ext cx="19812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Spring 15 Final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Generators - Practice Part 4: Generated Chemistry</a:t>
            </a:r>
            <a:endParaRPr/>
          </a:p>
        </p:txBody>
      </p:sp>
      <p:sp>
        <p:nvSpPr>
          <p:cNvPr id="659" name="Google Shape;659;p73"/>
          <p:cNvSpPr txBox="1"/>
          <p:nvPr>
            <p:ph idx="1" type="body"/>
          </p:nvPr>
        </p:nvSpPr>
        <p:spPr>
          <a:xfrm>
            <a:off x="7591425" y="1152475"/>
            <a:ext cx="12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Note: You may not need all lines.</a:t>
            </a:r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52463"/>
            <a:ext cx="60388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Part 4: Generated Chemistry</a:t>
            </a:r>
            <a:endParaRPr/>
          </a:p>
        </p:txBody>
      </p:sp>
      <p:sp>
        <p:nvSpPr>
          <p:cNvPr id="666" name="Google Shape;666;p74"/>
          <p:cNvSpPr txBox="1"/>
          <p:nvPr>
            <p:ph idx="1" type="body"/>
          </p:nvPr>
        </p:nvSpPr>
        <p:spPr>
          <a:xfrm>
            <a:off x="7591425" y="1152475"/>
            <a:ext cx="12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Note: You may not need all lines.</a:t>
            </a:r>
            <a:endParaRPr/>
          </a:p>
        </p:txBody>
      </p:sp>
      <p:pic>
        <p:nvPicPr>
          <p:cNvPr id="667" name="Google Shape;6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152475"/>
            <a:ext cx="60674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</a:t>
            </a:r>
            <a:r>
              <a:rPr lang="en" sz="1800"/>
              <a:t>Part 5: The Good, the Bad, and the Generated</a:t>
            </a:r>
            <a:endParaRPr sz="1800"/>
          </a:p>
        </p:txBody>
      </p:sp>
      <p:pic>
        <p:nvPicPr>
          <p:cNvPr descr="Screen Shot 2016-12-07 at 11.43.21 PM.png" id="673" name="Google Shape;6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50" y="572700"/>
            <a:ext cx="5771506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- Practice </a:t>
            </a:r>
            <a:r>
              <a:rPr lang="en" sz="1800"/>
              <a:t>Part 5: The Good, the Bad, and the Generated</a:t>
            </a:r>
            <a:endParaRPr sz="1800"/>
          </a:p>
        </p:txBody>
      </p:sp>
      <p:pic>
        <p:nvPicPr>
          <p:cNvPr descr="Screen Shot 2016-12-07 at 11.45.45 PM.png" id="679" name="Google Shape;67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609" y="572700"/>
            <a:ext cx="5870791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and good luck!</a:t>
            </a:r>
            <a:endParaRPr/>
          </a:p>
        </p:txBody>
      </p:sp>
      <p:pic>
        <p:nvPicPr>
          <p:cNvPr descr="Screen Shot 2016-12-07 at 8.27.02 PM.png" id="690" name="Google Shape;6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778" y="572700"/>
            <a:ext cx="4018447" cy="4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8"/>
          <p:cNvSpPr txBox="1"/>
          <p:nvPr>
            <p:ph idx="1" type="body"/>
          </p:nvPr>
        </p:nvSpPr>
        <p:spPr>
          <a:xfrm rot="-1994176">
            <a:off x="-103881" y="3538884"/>
            <a:ext cx="2825981" cy="57271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code right, daddy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92" name="Google Shape;692;p78"/>
          <p:cNvSpPr txBox="1"/>
          <p:nvPr>
            <p:ph idx="1" type="body"/>
          </p:nvPr>
        </p:nvSpPr>
        <p:spPr>
          <a:xfrm rot="2688903">
            <a:off x="6259396" y="3268453"/>
            <a:ext cx="2825826" cy="57275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code right, daddy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code right, daddy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21" name="Google Shape;121;p19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22" name="Google Shape;122;p19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23" name="Google Shape;123;p19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24" name="Google Shape;124;p19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25" name="Google Shape;125;p19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26" name="Google Shape;126;p19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28" name="Google Shape;128;p19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36" name="Google Shape;136;p20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37" name="Google Shape;137;p20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38" name="Google Shape;138;p20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39" name="Google Shape;139;p20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40" name="Google Shape;140;p20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42" name="Google Shape;142;p20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0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Illustrated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50" name="Google Shape;150;p21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51" name="Google Shape;151;p21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52" name="Google Shape;152;p21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53" name="Google Shape;153;p21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54" name="Google Shape;154;p21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55" name="Google Shape;155;p21"/>
          <p:cNvSpPr txBox="1"/>
          <p:nvPr/>
        </p:nvSpPr>
        <p:spPr>
          <a:xfrm>
            <a:off x="150425" y="143272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57" name="Google Shape;157;p21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