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5" r:id="rId3"/>
    <p:sldId id="266" r:id="rId4"/>
    <p:sldId id="267" r:id="rId5"/>
    <p:sldId id="303" r:id="rId6"/>
    <p:sldId id="298" r:id="rId7"/>
    <p:sldId id="272" r:id="rId8"/>
    <p:sldId id="299" r:id="rId9"/>
    <p:sldId id="280" r:id="rId10"/>
    <p:sldId id="300" r:id="rId11"/>
    <p:sldId id="281" r:id="rId12"/>
    <p:sldId id="301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" panose="02010600030101010101" charset="0"/>
      <p:regular r:id="rId29"/>
      <p:bold r:id="rId30"/>
      <p:italic r:id="rId31"/>
      <p:boldItalic r:id="rId32"/>
    </p:embeddedFont>
    <p:embeddedFont>
      <p:font typeface="Roboto Mono" panose="02010600030101010101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c171c3ca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c171c3ca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171c3ca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171c3ca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c66e8731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c66e8731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66e8731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c66e8731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c66e8731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c66e8731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66e8731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66e8731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66e8731d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66e8731d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c66e8731d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c66e8731d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c2bd83b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c2bd83b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c2bd83bc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c2bd83bc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171c3ca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171c3ca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171c3ca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171c3ca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171c3c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171c3c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171c3c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171c3c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07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171c3c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171c3c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20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171c3ca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171c3ca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1d70a3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c1d70a3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c1d70a3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c1d70a3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singprogram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.nju.edu.cn/xyfeng/teaching/SIC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Course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Intro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duction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2019 / 9 / 23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D7A574-4909-429E-A653-41AF9D17B543}"/>
              </a:ext>
            </a:extLst>
          </p:cNvPr>
          <p:cNvSpPr txBox="1"/>
          <p:nvPr/>
        </p:nvSpPr>
        <p:spPr>
          <a:xfrm>
            <a:off x="4881776" y="4579464"/>
            <a:ext cx="321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Slides adapted from Berkeley CS61a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CD5F5-36B6-4793-A2AE-377AD389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81FCB-0868-4D01-A75C-16B947F40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Homework, 15%</a:t>
            </a:r>
          </a:p>
          <a:p>
            <a:r>
              <a:rPr lang="en-US" altLang="zh-CN" sz="2000" dirty="0"/>
              <a:t>Labs, 10%</a:t>
            </a:r>
          </a:p>
          <a:p>
            <a:pPr lvl="1"/>
            <a:r>
              <a:rPr lang="en-US" altLang="zh-CN" sz="1600" dirty="0">
                <a:latin typeface="Roboto"/>
                <a:ea typeface="Roboto"/>
                <a:cs typeface="Roboto"/>
                <a:sym typeface="Roboto"/>
              </a:rPr>
              <a:t>Graded on correct completion</a:t>
            </a:r>
          </a:p>
          <a:p>
            <a:pPr lvl="1"/>
            <a:r>
              <a:rPr lang="en-US" altLang="zh-CN" sz="1600" dirty="0"/>
              <a:t>Need to complete in the lab section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/>
              <a:t>Projects, 25%</a:t>
            </a:r>
          </a:p>
        </p:txBody>
      </p:sp>
    </p:spTree>
    <p:extLst>
      <p:ext uri="{BB962C8B-B14F-4D97-AF65-F5344CB8AC3E}">
        <p14:creationId xmlns:p14="http://schemas.microsoft.com/office/powerpoint/2010/main" val="36781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Will be graded on correctness and composition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Several of the programming projects will be partnered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Larger than homeworks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CD5F5-36B6-4793-A2AE-377AD389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81FCB-0868-4D01-A75C-16B947F40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Homework, 15%</a:t>
            </a:r>
          </a:p>
          <a:p>
            <a:r>
              <a:rPr lang="en-US" altLang="zh-CN" sz="2000" dirty="0"/>
              <a:t>Labs, 10%</a:t>
            </a:r>
          </a:p>
          <a:p>
            <a:r>
              <a:rPr lang="en-US" altLang="zh-CN" sz="2000" dirty="0"/>
              <a:t>Projects, 25%</a:t>
            </a:r>
          </a:p>
          <a:p>
            <a:r>
              <a:rPr lang="en-US" altLang="zh-CN" sz="2000" dirty="0"/>
              <a:t>Midterm, 25%</a:t>
            </a:r>
          </a:p>
          <a:p>
            <a:r>
              <a:rPr lang="en-US" altLang="zh-CN" sz="2000" dirty="0"/>
              <a:t>Final, 25%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894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Collaboration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311700" y="1217850"/>
            <a:ext cx="8520600" cy="3809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highly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 encourage discussing / sharing ideas with each other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Limitations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Do not share code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The only circumstance in which a student should be looking at another student's code is if they are project partners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Expressions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/>
          <p:nvPr/>
        </p:nvSpPr>
        <p:spPr>
          <a:xfrm>
            <a:off x="3557525" y="2070325"/>
            <a:ext cx="771300" cy="488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Types of Expressions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 expression describes a computation and evaluates to a 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825" y="1971275"/>
            <a:ext cx="87815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439" y="2033974"/>
            <a:ext cx="3573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4051" y="2991301"/>
            <a:ext cx="1148725" cy="3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1775" y="3456600"/>
            <a:ext cx="662559" cy="3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9900" y="3973500"/>
            <a:ext cx="985948" cy="3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5449" y="3639775"/>
            <a:ext cx="622371" cy="7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05825" y="2122794"/>
            <a:ext cx="622375" cy="74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29900" y="2131567"/>
            <a:ext cx="622375" cy="37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0813" y="3086264"/>
            <a:ext cx="622375" cy="3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94374" y="4287641"/>
            <a:ext cx="1148725" cy="39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54775" y="4435283"/>
            <a:ext cx="985950" cy="24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60450" y="3912685"/>
            <a:ext cx="878150" cy="60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Expressions in Python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expressions can use function call notation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8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/>
          <p:nvPr/>
        </p:nvSpPr>
        <p:spPr>
          <a:xfrm>
            <a:off x="2451450" y="1251325"/>
            <a:ext cx="3848700" cy="1062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Call Expression</a:t>
            </a:r>
            <a:endParaRPr/>
          </a:p>
        </p:txBody>
      </p:sp>
      <p:sp>
        <p:nvSpPr>
          <p:cNvPr id="362" name="Google Shape;362;p49"/>
          <p:cNvSpPr txBox="1"/>
          <p:nvPr/>
        </p:nvSpPr>
        <p:spPr>
          <a:xfrm>
            <a:off x="2912950" y="1371350"/>
            <a:ext cx="2983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   (    2    ,    3   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3" name="Google Shape;363;p49"/>
          <p:cNvGrpSpPr/>
          <p:nvPr/>
        </p:nvGrpSpPr>
        <p:grpSpPr>
          <a:xfrm>
            <a:off x="2720850" y="1736675"/>
            <a:ext cx="938400" cy="478500"/>
            <a:chOff x="2720850" y="1736675"/>
            <a:chExt cx="938400" cy="478500"/>
          </a:xfrm>
        </p:grpSpPr>
        <p:sp>
          <p:nvSpPr>
            <p:cNvPr id="364" name="Google Shape;364;p49"/>
            <p:cNvSpPr/>
            <p:nvPr/>
          </p:nvSpPr>
          <p:spPr>
            <a:xfrm rot="5400000">
              <a:off x="311730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9"/>
            <p:cNvSpPr txBox="1"/>
            <p:nvPr/>
          </p:nvSpPr>
          <p:spPr>
            <a:xfrm>
              <a:off x="272085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Operator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" name="Google Shape;366;p49"/>
          <p:cNvGrpSpPr/>
          <p:nvPr/>
        </p:nvGrpSpPr>
        <p:grpSpPr>
          <a:xfrm>
            <a:off x="3797475" y="1736675"/>
            <a:ext cx="938400" cy="478500"/>
            <a:chOff x="3797475" y="1736675"/>
            <a:chExt cx="938400" cy="478500"/>
          </a:xfrm>
        </p:grpSpPr>
        <p:sp>
          <p:nvSpPr>
            <p:cNvPr id="367" name="Google Shape;367;p49"/>
            <p:cNvSpPr txBox="1"/>
            <p:nvPr/>
          </p:nvSpPr>
          <p:spPr>
            <a:xfrm>
              <a:off x="3797475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49"/>
            <p:cNvSpPr/>
            <p:nvPr/>
          </p:nvSpPr>
          <p:spPr>
            <a:xfrm rot="5400000">
              <a:off x="4193925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49"/>
          <p:cNvGrpSpPr/>
          <p:nvPr/>
        </p:nvGrpSpPr>
        <p:grpSpPr>
          <a:xfrm>
            <a:off x="4793800" y="1736675"/>
            <a:ext cx="938400" cy="478500"/>
            <a:chOff x="4793800" y="1736675"/>
            <a:chExt cx="938400" cy="478500"/>
          </a:xfrm>
        </p:grpSpPr>
        <p:sp>
          <p:nvSpPr>
            <p:cNvPr id="370" name="Google Shape;370;p49"/>
            <p:cNvSpPr txBox="1"/>
            <p:nvPr/>
          </p:nvSpPr>
          <p:spPr>
            <a:xfrm>
              <a:off x="479380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49"/>
            <p:cNvSpPr/>
            <p:nvPr/>
          </p:nvSpPr>
          <p:spPr>
            <a:xfrm rot="5400000">
              <a:off x="519025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49"/>
          <p:cNvSpPr txBox="1"/>
          <p:nvPr/>
        </p:nvSpPr>
        <p:spPr>
          <a:xfrm>
            <a:off x="2280600" y="24153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Operators and operands are also expressions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a Call Expression</a:t>
            </a:r>
            <a:endParaRPr/>
          </a:p>
        </p:txBody>
      </p:sp>
      <p:sp>
        <p:nvSpPr>
          <p:cNvPr id="378" name="Google Shape;37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Evaluate the operator subexpression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Evaluate each operand subexpression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Apply the value of the operator subexpression to the values of the operand subexpression</a:t>
            </a:r>
            <a:endParaRPr/>
          </a:p>
        </p:txBody>
      </p:sp>
      <p:sp>
        <p:nvSpPr>
          <p:cNvPr id="379" name="Google Shape;379;p50"/>
          <p:cNvSpPr/>
          <p:nvPr/>
        </p:nvSpPr>
        <p:spPr>
          <a:xfrm>
            <a:off x="5814600" y="298925"/>
            <a:ext cx="3060900" cy="864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"/>
          <p:cNvSpPr txBox="1"/>
          <p:nvPr/>
        </p:nvSpPr>
        <p:spPr>
          <a:xfrm>
            <a:off x="6190361" y="396652"/>
            <a:ext cx="2429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add    (    2    ,    3    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81" name="Google Shape;381;p50"/>
          <p:cNvGrpSpPr/>
          <p:nvPr/>
        </p:nvGrpSpPr>
        <p:grpSpPr>
          <a:xfrm>
            <a:off x="6033884" y="694067"/>
            <a:ext cx="764045" cy="389595"/>
            <a:chOff x="2720850" y="1736675"/>
            <a:chExt cx="938400" cy="478500"/>
          </a:xfrm>
        </p:grpSpPr>
        <p:sp>
          <p:nvSpPr>
            <p:cNvPr id="382" name="Google Shape;382;p50"/>
            <p:cNvSpPr/>
            <p:nvPr/>
          </p:nvSpPr>
          <p:spPr>
            <a:xfrm rot="5400000">
              <a:off x="311730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0"/>
            <p:cNvSpPr txBox="1"/>
            <p:nvPr/>
          </p:nvSpPr>
          <p:spPr>
            <a:xfrm>
              <a:off x="272085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Operator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" name="Google Shape;384;p50"/>
          <p:cNvGrpSpPr/>
          <p:nvPr/>
        </p:nvGrpSpPr>
        <p:grpSpPr>
          <a:xfrm>
            <a:off x="6910472" y="694067"/>
            <a:ext cx="764045" cy="389595"/>
            <a:chOff x="3797475" y="1736675"/>
            <a:chExt cx="938400" cy="478500"/>
          </a:xfrm>
        </p:grpSpPr>
        <p:sp>
          <p:nvSpPr>
            <p:cNvPr id="385" name="Google Shape;385;p50"/>
            <p:cNvSpPr txBox="1"/>
            <p:nvPr/>
          </p:nvSpPr>
          <p:spPr>
            <a:xfrm>
              <a:off x="3797475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50"/>
            <p:cNvSpPr/>
            <p:nvPr/>
          </p:nvSpPr>
          <p:spPr>
            <a:xfrm rot="5400000">
              <a:off x="4193925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50"/>
          <p:cNvGrpSpPr/>
          <p:nvPr/>
        </p:nvGrpSpPr>
        <p:grpSpPr>
          <a:xfrm>
            <a:off x="7721680" y="694067"/>
            <a:ext cx="764045" cy="389595"/>
            <a:chOff x="4793800" y="1736675"/>
            <a:chExt cx="938400" cy="478500"/>
          </a:xfrm>
        </p:grpSpPr>
        <p:sp>
          <p:nvSpPr>
            <p:cNvPr id="388" name="Google Shape;388;p50"/>
            <p:cNvSpPr txBox="1"/>
            <p:nvPr/>
          </p:nvSpPr>
          <p:spPr>
            <a:xfrm>
              <a:off x="479380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 rot="5400000">
              <a:off x="519025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add(add(6, mul(4, 6)), mul(3, 5))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What is Computer Science?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What problems can be solved using computation?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How to solve those problems?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What techniques lead to effective solutions?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Humans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like to inside inside-out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add(add(6,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mul(4, 6)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 mul(3, 5))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add(add(6,   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 mul(3, 5))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add(6,    24    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mul(3, 5))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30 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mul(3, 5))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mul(3, 5)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15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        30       ,     15   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can’t jump around in the same way we do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Call Expression</a:t>
            </a:r>
            <a:endParaRPr/>
          </a:p>
        </p:txBody>
      </p:sp>
      <p:sp>
        <p:nvSpPr>
          <p:cNvPr id="406" name="Google Shape;406;p53"/>
          <p:cNvSpPr/>
          <p:nvPr/>
        </p:nvSpPr>
        <p:spPr>
          <a:xfrm>
            <a:off x="1446950" y="1314375"/>
            <a:ext cx="5658900" cy="3673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8909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53"/>
          <p:cNvSpPr txBox="1"/>
          <p:nvPr/>
        </p:nvSpPr>
        <p:spPr>
          <a:xfrm>
            <a:off x="527550" y="857675"/>
            <a:ext cx="8160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Evaluate operator		Evaluate operands	    Apply!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53"/>
          <p:cNvSpPr txBox="1"/>
          <p:nvPr/>
        </p:nvSpPr>
        <p:spPr>
          <a:xfrm>
            <a:off x="1748775" y="1911150"/>
            <a:ext cx="5247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add(add(6, mul(4, 6)), mul(3, 5))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9" name="Google Shape;409;p53"/>
          <p:cNvCxnSpPr/>
          <p:nvPr/>
        </p:nvCxnSpPr>
        <p:spPr>
          <a:xfrm>
            <a:off x="2371026" y="2309725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53"/>
          <p:cNvSpPr txBox="1"/>
          <p:nvPr/>
        </p:nvSpPr>
        <p:spPr>
          <a:xfrm>
            <a:off x="1696225" y="2610075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1" name="Google Shape;411;p53"/>
          <p:cNvCxnSpPr>
            <a:stCxn id="410" idx="0"/>
          </p:cNvCxnSpPr>
          <p:nvPr/>
        </p:nvCxnSpPr>
        <p:spPr>
          <a:xfrm rot="10800000" flipH="1">
            <a:off x="2006425" y="2310975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2" name="Google Shape;412;p53"/>
          <p:cNvSpPr/>
          <p:nvPr/>
        </p:nvSpPr>
        <p:spPr>
          <a:xfrm>
            <a:off x="562825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7A5F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53"/>
          <p:cNvSpPr/>
          <p:nvPr/>
        </p:nvSpPr>
        <p:spPr>
          <a:xfrm>
            <a:off x="3691628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53"/>
          <p:cNvSpPr/>
          <p:nvPr/>
        </p:nvSpPr>
        <p:spPr>
          <a:xfrm>
            <a:off x="6977175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5" name="Google Shape;415;p53"/>
          <p:cNvCxnSpPr/>
          <p:nvPr/>
        </p:nvCxnSpPr>
        <p:spPr>
          <a:xfrm>
            <a:off x="2835606" y="2309725"/>
            <a:ext cx="2063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53"/>
          <p:cNvCxnSpPr>
            <a:cxnSpLocks/>
            <a:stCxn id="417" idx="0"/>
          </p:cNvCxnSpPr>
          <p:nvPr/>
        </p:nvCxnSpPr>
        <p:spPr>
          <a:xfrm flipV="1">
            <a:off x="3467968" y="2309775"/>
            <a:ext cx="374757" cy="681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7" name="Google Shape;417;p53"/>
          <p:cNvSpPr txBox="1"/>
          <p:nvPr/>
        </p:nvSpPr>
        <p:spPr>
          <a:xfrm>
            <a:off x="2313925" y="2991075"/>
            <a:ext cx="2308086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add(6, mul(4, 6))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8" name="Google Shape;418;p53"/>
          <p:cNvCxnSpPr/>
          <p:nvPr/>
        </p:nvCxnSpPr>
        <p:spPr>
          <a:xfrm>
            <a:off x="2412121" y="3359487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53"/>
          <p:cNvSpPr txBox="1"/>
          <p:nvPr/>
        </p:nvSpPr>
        <p:spPr>
          <a:xfrm>
            <a:off x="1737320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0" name="Google Shape;420;p53"/>
          <p:cNvCxnSpPr>
            <a:stCxn id="419" idx="0"/>
          </p:cNvCxnSpPr>
          <p:nvPr/>
        </p:nvCxnSpPr>
        <p:spPr>
          <a:xfrm rot="10800000" flipH="1">
            <a:off x="2047520" y="3360737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53"/>
          <p:cNvCxnSpPr/>
          <p:nvPr/>
        </p:nvCxnSpPr>
        <p:spPr>
          <a:xfrm>
            <a:off x="2892549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53"/>
          <p:cNvCxnSpPr>
            <a:stCxn id="423" idx="0"/>
          </p:cNvCxnSpPr>
          <p:nvPr/>
        </p:nvCxnSpPr>
        <p:spPr>
          <a:xfrm rot="10800000" flipH="1">
            <a:off x="2787976" y="33637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3" name="Google Shape;423;p53"/>
          <p:cNvSpPr txBox="1"/>
          <p:nvPr/>
        </p:nvSpPr>
        <p:spPr>
          <a:xfrm>
            <a:off x="2477776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4" name="Google Shape;424;p53"/>
          <p:cNvCxnSpPr/>
          <p:nvPr/>
        </p:nvCxnSpPr>
        <p:spPr>
          <a:xfrm>
            <a:off x="3257431" y="3359475"/>
            <a:ext cx="10725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3"/>
          <p:cNvCxnSpPr>
            <a:stCxn id="426" idx="0"/>
          </p:cNvCxnSpPr>
          <p:nvPr/>
        </p:nvCxnSpPr>
        <p:spPr>
          <a:xfrm rot="10800000" flipH="1">
            <a:off x="3812365" y="3367325"/>
            <a:ext cx="2100" cy="292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6" name="Google Shape;426;p53"/>
          <p:cNvSpPr txBox="1"/>
          <p:nvPr/>
        </p:nvSpPr>
        <p:spPr>
          <a:xfrm>
            <a:off x="3165115" y="3659825"/>
            <a:ext cx="12945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mul(4, 6)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7" name="Google Shape;427;p53"/>
          <p:cNvCxnSpPr/>
          <p:nvPr/>
        </p:nvCxnSpPr>
        <p:spPr>
          <a:xfrm>
            <a:off x="3255680" y="4027383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" name="Google Shape;428;p53"/>
          <p:cNvSpPr txBox="1"/>
          <p:nvPr/>
        </p:nvSpPr>
        <p:spPr>
          <a:xfrm>
            <a:off x="2580879" y="4327733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mul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9" name="Google Shape;429;p53"/>
          <p:cNvCxnSpPr>
            <a:stCxn id="428" idx="0"/>
          </p:cNvCxnSpPr>
          <p:nvPr/>
        </p:nvCxnSpPr>
        <p:spPr>
          <a:xfrm rot="10800000" flipH="1">
            <a:off x="2891079" y="4028633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53"/>
          <p:cNvCxnSpPr/>
          <p:nvPr/>
        </p:nvCxnSpPr>
        <p:spPr>
          <a:xfrm>
            <a:off x="3754341" y="40273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3"/>
          <p:cNvCxnSpPr>
            <a:stCxn id="432" idx="0"/>
          </p:cNvCxnSpPr>
          <p:nvPr/>
        </p:nvCxnSpPr>
        <p:spPr>
          <a:xfrm rot="10800000" flipH="1">
            <a:off x="3649767" y="40316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2" name="Google Shape;432;p53"/>
          <p:cNvSpPr txBox="1"/>
          <p:nvPr/>
        </p:nvSpPr>
        <p:spPr>
          <a:xfrm>
            <a:off x="3339567" y="43277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3" name="Google Shape;433;p53"/>
          <p:cNvCxnSpPr/>
          <p:nvPr/>
        </p:nvCxnSpPr>
        <p:spPr>
          <a:xfrm>
            <a:off x="4113786" y="40273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53"/>
          <p:cNvCxnSpPr>
            <a:stCxn id="435" idx="0"/>
          </p:cNvCxnSpPr>
          <p:nvPr/>
        </p:nvCxnSpPr>
        <p:spPr>
          <a:xfrm rot="10800000">
            <a:off x="4177226" y="4028037"/>
            <a:ext cx="0" cy="2997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5" name="Google Shape;435;p53"/>
          <p:cNvSpPr txBox="1"/>
          <p:nvPr/>
        </p:nvSpPr>
        <p:spPr>
          <a:xfrm>
            <a:off x="3867026" y="43277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6" name="Google Shape;436;p53"/>
          <p:cNvSpPr/>
          <p:nvPr/>
        </p:nvSpPr>
        <p:spPr>
          <a:xfrm>
            <a:off x="3257525" y="3420450"/>
            <a:ext cx="10725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53"/>
          <p:cNvSpPr/>
          <p:nvPr/>
        </p:nvSpPr>
        <p:spPr>
          <a:xfrm>
            <a:off x="2539274" y="2696505"/>
            <a:ext cx="20631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8" name="Google Shape;438;p53"/>
          <p:cNvCxnSpPr>
            <a:stCxn id="439" idx="0"/>
          </p:cNvCxnSpPr>
          <p:nvPr/>
        </p:nvCxnSpPr>
        <p:spPr>
          <a:xfrm rot="10800000">
            <a:off x="5677550" y="2313725"/>
            <a:ext cx="503100" cy="6774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9" name="Google Shape;439;p53"/>
          <p:cNvSpPr txBox="1"/>
          <p:nvPr/>
        </p:nvSpPr>
        <p:spPr>
          <a:xfrm>
            <a:off x="5533400" y="2991125"/>
            <a:ext cx="12945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mul(3, 5)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53"/>
          <p:cNvSpPr/>
          <p:nvPr/>
        </p:nvSpPr>
        <p:spPr>
          <a:xfrm>
            <a:off x="5483760" y="2696512"/>
            <a:ext cx="10725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1" name="Google Shape;441;p53"/>
          <p:cNvCxnSpPr/>
          <p:nvPr/>
        </p:nvCxnSpPr>
        <p:spPr>
          <a:xfrm>
            <a:off x="5158687" y="2309725"/>
            <a:ext cx="10725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53"/>
          <p:cNvCxnSpPr/>
          <p:nvPr/>
        </p:nvCxnSpPr>
        <p:spPr>
          <a:xfrm>
            <a:off x="5634262" y="3359483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53"/>
          <p:cNvSpPr txBox="1"/>
          <p:nvPr/>
        </p:nvSpPr>
        <p:spPr>
          <a:xfrm>
            <a:off x="4959461" y="3659833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mul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4" name="Google Shape;444;p53"/>
          <p:cNvCxnSpPr>
            <a:stCxn id="443" idx="0"/>
          </p:cNvCxnSpPr>
          <p:nvPr/>
        </p:nvCxnSpPr>
        <p:spPr>
          <a:xfrm rot="10800000" flipH="1">
            <a:off x="5269661" y="3360733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53"/>
          <p:cNvCxnSpPr/>
          <p:nvPr/>
        </p:nvCxnSpPr>
        <p:spPr>
          <a:xfrm>
            <a:off x="6113823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53"/>
          <p:cNvCxnSpPr>
            <a:stCxn id="447" idx="0"/>
          </p:cNvCxnSpPr>
          <p:nvPr/>
        </p:nvCxnSpPr>
        <p:spPr>
          <a:xfrm rot="10800000" flipH="1">
            <a:off x="6009250" y="33637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7" name="Google Shape;447;p53"/>
          <p:cNvSpPr txBox="1"/>
          <p:nvPr/>
        </p:nvSpPr>
        <p:spPr>
          <a:xfrm>
            <a:off x="5699050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6492361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3"/>
          <p:cNvCxnSpPr>
            <a:stCxn id="450" idx="0"/>
          </p:cNvCxnSpPr>
          <p:nvPr/>
        </p:nvCxnSpPr>
        <p:spPr>
          <a:xfrm rot="10800000">
            <a:off x="6555801" y="3360137"/>
            <a:ext cx="0" cy="2997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50" name="Google Shape;450;p53"/>
          <p:cNvSpPr txBox="1"/>
          <p:nvPr/>
        </p:nvSpPr>
        <p:spPr>
          <a:xfrm>
            <a:off x="6245601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2371025" y="1614773"/>
            <a:ext cx="39789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45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53"/>
          <p:cNvSpPr/>
          <p:nvPr/>
        </p:nvSpPr>
        <p:spPr>
          <a:xfrm>
            <a:off x="6072725" y="4633525"/>
            <a:ext cx="2063100" cy="445200"/>
          </a:xfrm>
          <a:prstGeom prst="roundRect">
            <a:avLst>
              <a:gd name="adj" fmla="val 50000"/>
            </a:avLst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Expression Tree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Functions, Values, Objects, Interpreters and Data</a:t>
            </a:r>
            <a:endParaRPr sz="2400"/>
          </a:p>
        </p:txBody>
      </p:sp>
      <p:sp>
        <p:nvSpPr>
          <p:cNvPr id="458" name="Google Shape;458;p54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What is Computer Science?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0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Systems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Graphics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Security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Networking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Programming Languages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Theory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Scientific Computing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...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组合 5">
            <a:extLst>
              <a:ext uri="{FF2B5EF4-FFF2-40B4-BE49-F238E27FC236}">
                <a16:creationId xmlns:a16="http://schemas.microsoft.com/office/drawing/2014/main" id="{53A81016-D07A-443D-A00B-2B3331F49A61}"/>
              </a:ext>
            </a:extLst>
          </p:cNvPr>
          <p:cNvGrpSpPr>
            <a:grpSpLocks/>
          </p:cNvGrpSpPr>
          <p:nvPr/>
        </p:nvGrpSpPr>
        <p:grpSpPr bwMode="auto">
          <a:xfrm>
            <a:off x="4555687" y="1262733"/>
            <a:ext cx="4364374" cy="3609872"/>
            <a:chOff x="4059898" y="2856047"/>
            <a:chExt cx="4363998" cy="3610227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BBC49B6D-6FFB-44C5-BD0C-D6D8068AB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898" y="2856047"/>
              <a:ext cx="4363998" cy="1477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595959"/>
                  </a:solidFill>
                  <a:latin typeface="Roboto" panose="02010600030101010101" charset="0"/>
                  <a:ea typeface="Roboto" panose="02010600030101010101" charset="0"/>
                </a:rPr>
                <a:t>Computer Science is no more about computers than astronomy is about telescopes.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595959"/>
                  </a:solidFill>
                  <a:latin typeface="Roboto" panose="02010600030101010101" charset="0"/>
                  <a:ea typeface="Roboto" panose="02010600030101010101" charset="0"/>
                </a:rPr>
                <a:t>                              </a:t>
              </a:r>
              <a:r>
                <a:rPr lang="en-US" altLang="zh-CN" sz="2000" dirty="0" err="1">
                  <a:solidFill>
                    <a:srgbClr val="595959"/>
                  </a:solidFill>
                  <a:latin typeface="Roboto" panose="02010600030101010101" charset="0"/>
                  <a:ea typeface="Roboto" panose="02010600030101010101" charset="0"/>
                </a:rPr>
                <a:t>Edsger</a:t>
              </a:r>
              <a:r>
                <a:rPr lang="en-US" altLang="zh-CN" sz="2000" dirty="0">
                  <a:solidFill>
                    <a:srgbClr val="595959"/>
                  </a:solidFill>
                  <a:latin typeface="Roboto" panose="02010600030101010101" charset="0"/>
                  <a:ea typeface="Roboto" panose="02010600030101010101" charset="0"/>
                </a:rPr>
                <a:t> W. Dijkstra</a:t>
              </a:r>
            </a:p>
          </p:txBody>
        </p:sp>
        <p:pic>
          <p:nvPicPr>
            <p:cNvPr id="6" name="Picture 3" descr="Edsger_Wybe_Dijkstra">
              <a:extLst>
                <a:ext uri="{FF2B5EF4-FFF2-40B4-BE49-F238E27FC236}">
                  <a16:creationId xmlns:a16="http://schemas.microsoft.com/office/drawing/2014/main" id="{0AE0E63C-0A57-428F-B75A-D50F34488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081" y="4642725"/>
              <a:ext cx="1367662" cy="182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altLang="zh-CN" sz="3200" dirty="0">
                <a:latin typeface="Roboto"/>
                <a:ea typeface="Roboto"/>
                <a:cs typeface="Roboto"/>
                <a:sym typeface="Roboto"/>
              </a:rPr>
              <a:t>this course </a:t>
            </a: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about?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Managing Complexity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Mastering Abstraction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1DE952-E241-4288-B47F-781F57546A78}"/>
              </a:ext>
            </a:extLst>
          </p:cNvPr>
          <p:cNvGrpSpPr/>
          <p:nvPr/>
        </p:nvGrpSpPr>
        <p:grpSpPr>
          <a:xfrm>
            <a:off x="1064319" y="2086040"/>
            <a:ext cx="7829621" cy="2944250"/>
            <a:chOff x="1064319" y="2086040"/>
            <a:chExt cx="7829621" cy="2944250"/>
          </a:xfrm>
        </p:grpSpPr>
        <p:pic>
          <p:nvPicPr>
            <p:cNvPr id="4" name="图片 5">
              <a:extLst>
                <a:ext uri="{FF2B5EF4-FFF2-40B4-BE49-F238E27FC236}">
                  <a16:creationId xmlns:a16="http://schemas.microsoft.com/office/drawing/2014/main" id="{067A25C1-7D21-4D33-AE9F-9A22687C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1856" y="2086040"/>
              <a:ext cx="3402084" cy="29442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6">
              <a:extLst>
                <a:ext uri="{FF2B5EF4-FFF2-40B4-BE49-F238E27FC236}">
                  <a16:creationId xmlns:a16="http://schemas.microsoft.com/office/drawing/2014/main" id="{6EFC4802-A004-42DD-97DC-413ACC2B2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319" y="2128902"/>
              <a:ext cx="3319602" cy="28569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altLang="zh-CN" sz="3200" dirty="0">
                <a:latin typeface="Roboto"/>
                <a:ea typeface="Roboto"/>
                <a:cs typeface="Roboto"/>
                <a:sym typeface="Roboto"/>
              </a:rPr>
              <a:t>this course </a:t>
            </a: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about?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Managing Complexity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Mastering Abstraction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Programming Paradigms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Introduction to Programming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Full understanding of Python fundamentals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Combining multiple ideas in large projects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How computers interpret programming languages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A challenging course that will demand a lot from you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746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Alternative to this course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zh-CN" altLang="en-US" sz="2000" dirty="0">
                <a:latin typeface="Roboto"/>
                <a:ea typeface="Roboto"/>
                <a:cs typeface="Roboto"/>
                <a:sym typeface="Roboto"/>
              </a:rPr>
              <a:t>程序设计基础</a:t>
            </a:r>
            <a:endParaRPr lang="en-US" altLang="zh-CN" sz="2000" dirty="0">
              <a:latin typeface="Roboto"/>
              <a:ea typeface="Roboto"/>
              <a:cs typeface="Roboto"/>
              <a:sym typeface="Roboto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Roboto"/>
              <a:buChar char="●"/>
            </a:pPr>
            <a:r>
              <a:rPr lang="en-US" altLang="zh-CN" sz="1600" dirty="0">
                <a:latin typeface="Roboto"/>
                <a:ea typeface="Roboto"/>
                <a:cs typeface="Roboto"/>
                <a:sym typeface="Roboto"/>
              </a:rPr>
              <a:t>Programming in C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Roboto"/>
              <a:buChar char="●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Similar goals, different textbooks and languages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8548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Course 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08550" y="3356350"/>
            <a:ext cx="57537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homework assignments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programming projects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 midterm and a final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Lots of course support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00350" y="1199500"/>
            <a:ext cx="1444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400350" y="1591900"/>
            <a:ext cx="1503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Lab section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392300" y="2313875"/>
            <a:ext cx="8100" cy="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00350" y="2714922"/>
            <a:ext cx="18153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Online textbook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2254475" y="1199500"/>
            <a:ext cx="3005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MW 1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4:00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-15:50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，仙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II-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503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2254475" y="1591900"/>
            <a:ext cx="3646204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 16:00 – 18:00</a:t>
            </a:r>
            <a:r>
              <a:rPr lang="zh-CN" altLang="en-US" dirty="0">
                <a:latin typeface="Roboto"/>
                <a:ea typeface="Roboto"/>
                <a:cs typeface="Roboto"/>
                <a:sym typeface="Roboto"/>
              </a:rPr>
              <a:t>，基础实验楼 乙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124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2254425" y="2695922"/>
            <a:ext cx="419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https://composingprograms.com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216;p29">
            <a:extLst>
              <a:ext uri="{FF2B5EF4-FFF2-40B4-BE49-F238E27FC236}">
                <a16:creationId xmlns:a16="http://schemas.microsoft.com/office/drawing/2014/main" id="{610AD4C3-0A13-4EE3-82B7-651CCFBE338B}"/>
              </a:ext>
            </a:extLst>
          </p:cNvPr>
          <p:cNvSpPr txBox="1"/>
          <p:nvPr/>
        </p:nvSpPr>
        <p:spPr>
          <a:xfrm>
            <a:off x="400400" y="2317947"/>
            <a:ext cx="18153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Course webpage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221;p29">
            <a:extLst>
              <a:ext uri="{FF2B5EF4-FFF2-40B4-BE49-F238E27FC236}">
                <a16:creationId xmlns:a16="http://schemas.microsoft.com/office/drawing/2014/main" id="{F35D274C-DB6A-4927-A8C5-421531EF5CD2}"/>
              </a:ext>
            </a:extLst>
          </p:cNvPr>
          <p:cNvSpPr txBox="1"/>
          <p:nvPr/>
        </p:nvSpPr>
        <p:spPr>
          <a:xfrm>
            <a:off x="2254475" y="2298947"/>
            <a:ext cx="4191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>
                <a:hlinkClick r:id="rId4"/>
              </a:rPr>
              <a:t>https://cs.nju.edu.cn/xyfeng/teaching/SICP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12;p29">
            <a:extLst>
              <a:ext uri="{FF2B5EF4-FFF2-40B4-BE49-F238E27FC236}">
                <a16:creationId xmlns:a16="http://schemas.microsoft.com/office/drawing/2014/main" id="{1563570B-2710-4693-BE4C-438C7B1BA736}"/>
              </a:ext>
            </a:extLst>
          </p:cNvPr>
          <p:cNvSpPr txBox="1"/>
          <p:nvPr/>
        </p:nvSpPr>
        <p:spPr>
          <a:xfrm>
            <a:off x="408500" y="1964084"/>
            <a:ext cx="1503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18;p29">
            <a:extLst>
              <a:ext uri="{FF2B5EF4-FFF2-40B4-BE49-F238E27FC236}">
                <a16:creationId xmlns:a16="http://schemas.microsoft.com/office/drawing/2014/main" id="{22B9D55C-E88B-44ED-90FF-AC0169E21EA5}"/>
              </a:ext>
            </a:extLst>
          </p:cNvPr>
          <p:cNvSpPr txBox="1"/>
          <p:nvPr/>
        </p:nvSpPr>
        <p:spPr>
          <a:xfrm>
            <a:off x="2262625" y="1964084"/>
            <a:ext cx="1596516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19:00 – 21:00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CD5F5-36B6-4793-A2AE-377AD389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81FCB-0868-4D01-A75C-16B947F40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Homework, 15%</a:t>
            </a:r>
          </a:p>
        </p:txBody>
      </p:sp>
    </p:spTree>
    <p:extLst>
      <p:ext uri="{BB962C8B-B14F-4D97-AF65-F5344CB8AC3E}">
        <p14:creationId xmlns:p14="http://schemas.microsoft.com/office/powerpoint/2010/main" val="18093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Homeworks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Will be graded on “effort”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This approximately means, completing most of the problems and at least attempting to solve the rest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This means there’s no reason to cheat! 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Ask for help if you are stuck and make a good effort on all of the homework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633</Words>
  <Application>Microsoft Office PowerPoint</Application>
  <PresentationFormat>全屏显示(16:9)</PresentationFormat>
  <Paragraphs>140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Roboto Mono</vt:lpstr>
      <vt:lpstr>Roboto</vt:lpstr>
      <vt:lpstr>Consolas</vt:lpstr>
      <vt:lpstr>Arial</vt:lpstr>
      <vt:lpstr>Simple Light</vt:lpstr>
      <vt:lpstr>Course Introduction</vt:lpstr>
      <vt:lpstr>What is Computer Science?</vt:lpstr>
      <vt:lpstr>What is Computer Science?</vt:lpstr>
      <vt:lpstr>What is this course about?</vt:lpstr>
      <vt:lpstr>What is this course about?</vt:lpstr>
      <vt:lpstr>Alternative to this course</vt:lpstr>
      <vt:lpstr>Course Format</vt:lpstr>
      <vt:lpstr>Grading</vt:lpstr>
      <vt:lpstr>Homeworks</vt:lpstr>
      <vt:lpstr>Grading</vt:lpstr>
      <vt:lpstr>Projects</vt:lpstr>
      <vt:lpstr>Grading</vt:lpstr>
      <vt:lpstr>Collaboration </vt:lpstr>
      <vt:lpstr>Expressions</vt:lpstr>
      <vt:lpstr>Types of Expressions</vt:lpstr>
      <vt:lpstr>Call Expressions in Python</vt:lpstr>
      <vt:lpstr>Anatomy of a Call Expression</vt:lpstr>
      <vt:lpstr>Evaluation of a Call Expression</vt:lpstr>
      <vt:lpstr>add(add(6, mul(4, 6)), mul(3, 5))</vt:lpstr>
      <vt:lpstr>Humans</vt:lpstr>
      <vt:lpstr>Nested Call Expression</vt:lpstr>
      <vt:lpstr>Functions, Values, Objects, Interpreters and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cp:lastModifiedBy>xinyu</cp:lastModifiedBy>
  <cp:revision>11</cp:revision>
  <dcterms:modified xsi:type="dcterms:W3CDTF">2019-09-23T05:02:42Z</dcterms:modified>
</cp:coreProperties>
</file>