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Roboto" panose="02010600030101010101" charset="0"/>
      <p:regular r:id="rId24"/>
      <p:bold r:id="rId25"/>
      <p:italic r:id="rId26"/>
      <p:boldItalic r:id="rId27"/>
    </p:embeddedFont>
    <p:embeddedFont>
      <p:font typeface="Roboto Mono" panose="02010600030101010101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63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c3d7c8f5d_1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c3d7c8f5d_1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c3d7c8f5d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c3d7c8f5d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c3d7c8f5d_1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c3d7c8f5d_1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c3d7c8f5d_1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c3d7c8f5d_1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c3d7c8f5d_1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c3d7c8f5d_1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c3d7c8f5d_1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c3d7c8f5d_1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c3d7c8f5d_1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c3d7c8f5d_1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c3d7c8f5d_1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c3d7c8f5d_1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3d7c8f5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3d7c8f5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c3d7c8f5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c3d7c8f5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c3d7c8f5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c3d7c8f5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c3d7c8f5d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c3d7c8f5d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c3d7c8f5d_1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c3d7c8f5d_1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c3d7c8f5d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c3d7c8f5d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c3d7c8f5d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c3d7c8f5d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c3d7c8f5d_1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c3d7c8f5d_1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composingprograms.html#code=i,%20total%20%3D%200,%200%0Awhile%20i%20%3C%203%3A%0A%20%20%20%20i%20%3D%20i%20%2B%201%0A%20%20%20%20total%20%3D%20total%20%2B%20i&amp;cumulative=true&amp;curInstr=0&amp;mode=display&amp;origin=composingprograms.js&amp;py=3&amp;rawInputLstJSON=%5B%5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composingprograms.html#code=def%20fib%28n%29%3A%0A%20%20%20%20%22%22%22Compute%20the%20nth%20Fibonacci%20number,%20for%20N%20%3E%3D%201%22%22%22%0A%20%20%20%20pred,%20curr%20%3D%200,%201%20%20%23%200th%20and%201st%20Fibonacci%20numbers%0A%20%20%20%20k%20%3D%201%20%20%20%20%20%20%20%20%20%20%20%20%20%20%23%20curr%20is%20the%20kth%20Fibonacci%20number%0A%20%20%20%20while%20k%20%3C%20n%3A%0A%20%20%20%20%20%20%20%20pred,%20curr%20%3D%20curr,%20pred%20%2B%20curr%0A%20%20%20%20%20%20%20%20k%20%3D%20k%20%2B%201%0A%20%20%20%20return%20curr%0A%20%20%20%20%0Afib%285%29&amp;cumulative=true&amp;curInstr=0&amp;mode=display&amp;origin=composingprograms.js&amp;py=3&amp;rawInputLstJSON=%5B%5D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Control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 / 2</a:t>
            </a:r>
            <a:r>
              <a:rPr lang="en-US" altLang="zh-CN" dirty="0"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 / 19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 examples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5" name="Google Shape;265;p22"/>
          <p:cNvSpPr/>
          <p:nvPr/>
        </p:nvSpPr>
        <p:spPr>
          <a:xfrm>
            <a:off x="8097600" y="4568875"/>
            <a:ext cx="734700" cy="407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Demo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 txBox="1">
            <a:spLocks noGrp="1"/>
          </p:cNvSpPr>
          <p:nvPr>
            <p:ph type="title"/>
          </p:nvPr>
        </p:nvSpPr>
        <p:spPr>
          <a:xfrm>
            <a:off x="311700" y="3032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Boolean Contexts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271" name="Google Shape;271;p23" descr="530px-PSM_V17_D740_George_Bool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135846" y="1583334"/>
            <a:ext cx="1408900" cy="1594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3" descr="530px-PSM_V17_D740_George_Bool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91701" y="965176"/>
            <a:ext cx="2097225" cy="237420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3"/>
          <p:cNvSpPr txBox="1"/>
          <p:nvPr/>
        </p:nvSpPr>
        <p:spPr>
          <a:xfrm>
            <a:off x="1001500" y="3178302"/>
            <a:ext cx="16776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>
                <a:latin typeface="Roboto"/>
                <a:ea typeface="Roboto"/>
                <a:cs typeface="Roboto"/>
                <a:sym typeface="Roboto"/>
              </a:rPr>
              <a:t>George Boole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3"/>
          <p:cNvSpPr txBox="1"/>
          <p:nvPr/>
        </p:nvSpPr>
        <p:spPr>
          <a:xfrm>
            <a:off x="4008575" y="965177"/>
            <a:ext cx="4758000" cy="28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absolute_value(x):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“““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Return the absolute value of x.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”””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x &lt; 0: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return -x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x == 0: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return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return 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75" name="Google Shape;275;p23"/>
          <p:cNvGrpSpPr/>
          <p:nvPr/>
        </p:nvGrpSpPr>
        <p:grpSpPr>
          <a:xfrm>
            <a:off x="4796875" y="1724777"/>
            <a:ext cx="4282425" cy="855325"/>
            <a:chOff x="4796875" y="1866600"/>
            <a:chExt cx="4282425" cy="855325"/>
          </a:xfrm>
        </p:grpSpPr>
        <p:grpSp>
          <p:nvGrpSpPr>
            <p:cNvPr id="276" name="Google Shape;276;p23"/>
            <p:cNvGrpSpPr/>
            <p:nvPr/>
          </p:nvGrpSpPr>
          <p:grpSpPr>
            <a:xfrm>
              <a:off x="4796875" y="1866600"/>
              <a:ext cx="4282425" cy="535075"/>
              <a:chOff x="1188425" y="2550450"/>
              <a:chExt cx="4282425" cy="535075"/>
            </a:xfrm>
          </p:grpSpPr>
          <p:sp>
            <p:nvSpPr>
              <p:cNvPr id="277" name="Google Shape;277;p23"/>
              <p:cNvSpPr/>
              <p:nvPr/>
            </p:nvSpPr>
            <p:spPr>
              <a:xfrm>
                <a:off x="1188425" y="2550450"/>
                <a:ext cx="674100" cy="208200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rgbClr val="0B5394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>
                <a:off x="3055550" y="2801725"/>
                <a:ext cx="2415300" cy="2838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Two boolean contexts</a:t>
                </a:r>
                <a:endParaRPr b="1">
                  <a:solidFill>
                    <a:srgbClr val="4A86E8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cxnSp>
            <p:nvCxnSpPr>
              <p:cNvPr id="279" name="Google Shape;279;p23"/>
              <p:cNvCxnSpPr>
                <a:stCxn id="278" idx="1"/>
                <a:endCxn id="277" idx="3"/>
              </p:cNvCxnSpPr>
              <p:nvPr/>
            </p:nvCxnSpPr>
            <p:spPr>
              <a:xfrm rot="10800000">
                <a:off x="1862450" y="2654425"/>
                <a:ext cx="1193100" cy="289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B5394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280" name="Google Shape;280;p23"/>
            <p:cNvCxnSpPr>
              <a:stCxn id="278" idx="1"/>
              <a:endCxn id="281" idx="3"/>
            </p:cNvCxnSpPr>
            <p:nvPr/>
          </p:nvCxnSpPr>
          <p:spPr>
            <a:xfrm flipH="1">
              <a:off x="5754400" y="2259775"/>
              <a:ext cx="909600" cy="358200"/>
            </a:xfrm>
            <a:prstGeom prst="straightConnector1">
              <a:avLst/>
            </a:prstGeom>
            <a:noFill/>
            <a:ln w="9525" cap="flat" cmpd="sng">
              <a:solidFill>
                <a:srgbClr val="0B5394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281" name="Google Shape;281;p23"/>
            <p:cNvSpPr/>
            <p:nvPr/>
          </p:nvSpPr>
          <p:spPr>
            <a:xfrm>
              <a:off x="4985650" y="2513725"/>
              <a:ext cx="768900" cy="2082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B539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23"/>
          <p:cNvSpPr txBox="1"/>
          <p:nvPr/>
        </p:nvSpPr>
        <p:spPr>
          <a:xfrm>
            <a:off x="240075" y="3750352"/>
            <a:ext cx="8904000" cy="12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Boolean context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is any place  where an expression is evaluated to check if it’s a </a:t>
            </a: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True value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or a </a:t>
            </a: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False value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False values in Python: </a:t>
            </a:r>
            <a:r>
              <a:rPr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False, None, 0, ‘’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(more to come)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True values: everything else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Boolean Expressions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8" name="Google Shape;28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Boolean expressions contain special operators </a:t>
            </a:r>
            <a:r>
              <a:rPr lang="en"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endParaRPr b="1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&lt;exp1&gt; </a:t>
            </a:r>
            <a:r>
              <a:rPr lang="en"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&lt;exp2&gt; </a:t>
            </a:r>
            <a:r>
              <a:rPr lang="en"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&lt;exp3&gt; </a:t>
            </a:r>
            <a:r>
              <a:rPr lang="en"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Evaluate to the first false value.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If none are false, evaluates to the last expression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&lt;exp1&gt; </a:t>
            </a:r>
            <a:r>
              <a:rPr lang="en"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&lt;exp2&gt; </a:t>
            </a:r>
            <a:r>
              <a:rPr lang="en"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&lt;exp3&gt; </a:t>
            </a:r>
            <a:r>
              <a:rPr lang="en"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Evaluate to first true value.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If none are true, evaluates to the last expression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&lt;exp&gt;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Evaluates to True if &lt;exp&gt; if a </a:t>
            </a:r>
            <a:r>
              <a:rPr lang="en" i="1">
                <a:latin typeface="Roboto Mono"/>
                <a:ea typeface="Roboto Mono"/>
                <a:cs typeface="Roboto Mono"/>
                <a:sym typeface="Roboto Mono"/>
              </a:rPr>
              <a:t>false value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and False if &lt;exp&gt; is a </a:t>
            </a:r>
            <a:r>
              <a:rPr lang="en" i="1">
                <a:latin typeface="Roboto Mono"/>
                <a:ea typeface="Roboto Mono"/>
                <a:cs typeface="Roboto Mono"/>
                <a:sym typeface="Roboto Mono"/>
              </a:rPr>
              <a:t>true value</a:t>
            </a:r>
            <a:endParaRPr i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Short-Circuiting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4" name="Google Shape;294;p25"/>
          <p:cNvSpPr/>
          <p:nvPr/>
        </p:nvSpPr>
        <p:spPr>
          <a:xfrm>
            <a:off x="8097600" y="4568875"/>
            <a:ext cx="734700" cy="407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Demo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Iteration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0" name="Google Shape;300;p26"/>
          <p:cNvSpPr/>
          <p:nvPr/>
        </p:nvSpPr>
        <p:spPr>
          <a:xfrm>
            <a:off x="8221275" y="4532475"/>
            <a:ext cx="734700" cy="407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Demo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While statements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6" name="Google Shape;306;p27"/>
          <p:cNvSpPr/>
          <p:nvPr/>
        </p:nvSpPr>
        <p:spPr>
          <a:xfrm>
            <a:off x="8184900" y="211075"/>
            <a:ext cx="734700" cy="407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Demo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7" name="Google Shape;307;p27"/>
          <p:cNvSpPr txBox="1"/>
          <p:nvPr/>
        </p:nvSpPr>
        <p:spPr>
          <a:xfrm>
            <a:off x="3095100" y="1561075"/>
            <a:ext cx="2953800" cy="13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i, total = 0, 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while i &lt; 3: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i = i + 1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total = total + i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Google Shape;308;p27"/>
          <p:cNvSpPr txBox="1"/>
          <p:nvPr/>
        </p:nvSpPr>
        <p:spPr>
          <a:xfrm>
            <a:off x="647475" y="3256175"/>
            <a:ext cx="65766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Execution Rule for While Statements:</a:t>
            </a:r>
            <a:endParaRPr b="1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rabi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Evaluate the header’s expression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rabi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If it is a true value, execute the  (whole) suite, then return to step 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9" name="Google Shape;309;p27"/>
          <p:cNvSpPr/>
          <p:nvPr/>
        </p:nvSpPr>
        <p:spPr>
          <a:xfrm>
            <a:off x="7413600" y="4532500"/>
            <a:ext cx="1506000" cy="407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Python Tutor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The Fibonacci Sequence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5" name="Google Shape;315;p28"/>
          <p:cNvSpPr txBox="1"/>
          <p:nvPr/>
        </p:nvSpPr>
        <p:spPr>
          <a:xfrm>
            <a:off x="400125" y="1113100"/>
            <a:ext cx="83664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0, 1, 1, 2, 3, 5, 8, 13, 21, 34, 55, 89, 144, 233, 377, 610, 987, ...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6" name="Google Shape;316;p28"/>
          <p:cNvSpPr txBox="1"/>
          <p:nvPr/>
        </p:nvSpPr>
        <p:spPr>
          <a:xfrm>
            <a:off x="1665600" y="2211625"/>
            <a:ext cx="6868200" cy="19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fib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(n):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i="1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"""Compute the nth Fibonacci number, for N &gt;= 1"""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pred, curr 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1">
                <a:solidFill>
                  <a:srgbClr val="408080"/>
                </a:solidFill>
                <a:latin typeface="Consolas"/>
                <a:ea typeface="Consolas"/>
                <a:cs typeface="Consolas"/>
                <a:sym typeface="Consolas"/>
              </a:rPr>
              <a:t># 0th and 1st Fibonacci numbers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k 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i="1">
                <a:solidFill>
                  <a:srgbClr val="408080"/>
                </a:solidFill>
                <a:latin typeface="Consolas"/>
                <a:ea typeface="Consolas"/>
                <a:cs typeface="Consolas"/>
                <a:sym typeface="Consolas"/>
              </a:rPr>
              <a:t># curr is the kth Fibonacci number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k 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n: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pred, curr 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curr, pred 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curr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k 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k 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curr</a:t>
            </a:r>
            <a:endParaRPr b="1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17" name="Google Shape;317;p28"/>
          <p:cNvGrpSpPr/>
          <p:nvPr/>
        </p:nvGrpSpPr>
        <p:grpSpPr>
          <a:xfrm>
            <a:off x="3323500" y="3561700"/>
            <a:ext cx="3762600" cy="1087250"/>
            <a:chOff x="-284950" y="4245550"/>
            <a:chExt cx="3762600" cy="1087250"/>
          </a:xfrm>
        </p:grpSpPr>
        <p:sp>
          <p:nvSpPr>
            <p:cNvPr id="318" name="Google Shape;318;p28"/>
            <p:cNvSpPr/>
            <p:nvPr/>
          </p:nvSpPr>
          <p:spPr>
            <a:xfrm>
              <a:off x="744650" y="4245550"/>
              <a:ext cx="1183200" cy="2082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B539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-284950" y="4941900"/>
              <a:ext cx="3762600" cy="3909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 Mono"/>
                  <a:ea typeface="Roboto Mono"/>
                  <a:cs typeface="Roboto Mono"/>
                  <a:sym typeface="Roboto Mono"/>
                </a:rPr>
                <a:t>The next Fibonacci number is the sum of the current one and its predecessor</a:t>
              </a:r>
              <a:endParaRPr sz="1200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320" name="Google Shape;320;p28"/>
            <p:cNvCxnSpPr>
              <a:stCxn id="319" idx="0"/>
              <a:endCxn id="318" idx="2"/>
            </p:cNvCxnSpPr>
            <p:nvPr/>
          </p:nvCxnSpPr>
          <p:spPr>
            <a:xfrm rot="10800000">
              <a:off x="1336250" y="4453800"/>
              <a:ext cx="260100" cy="488100"/>
            </a:xfrm>
            <a:prstGeom prst="straightConnector1">
              <a:avLst/>
            </a:prstGeom>
            <a:noFill/>
            <a:ln w="9525" cap="flat" cmpd="sng">
              <a:solidFill>
                <a:srgbClr val="0B5394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321" name="Google Shape;321;p28"/>
          <p:cNvSpPr/>
          <p:nvPr/>
        </p:nvSpPr>
        <p:spPr>
          <a:xfrm>
            <a:off x="7544275" y="4568875"/>
            <a:ext cx="1506000" cy="407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Python Tutor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Summary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7" name="Google Shape;32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print vs None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None represents when an expressions doesn’t evaluate to a value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print displays values in the interpreter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Control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Allow for the interpreter to selectively or repetitively execute parts of a program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Iteration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 particular variant of control which is based in the idea of repeating operations to compute a value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Print and None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8097600" y="4568875"/>
            <a:ext cx="734700" cy="407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Demo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107350" y="3071575"/>
            <a:ext cx="28689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does_not_return_square(</a:t>
            </a:r>
            <a: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2107350" y="3540025"/>
            <a:ext cx="6891900" cy="1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sixteen </a:t>
            </a:r>
            <a: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3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Traceback (most recent call last):</a:t>
            </a:r>
            <a:endParaRPr sz="13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File </a:t>
            </a:r>
            <a:r>
              <a:rPr lang="en" sz="13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"&lt;stdin&gt;"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line </a:t>
            </a:r>
            <a: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in &lt;module&gt;</a:t>
            </a:r>
            <a:endParaRPr sz="13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D2413A"/>
                </a:solidFill>
                <a:latin typeface="Consolas"/>
                <a:ea typeface="Consolas"/>
                <a:cs typeface="Consolas"/>
                <a:sym typeface="Consolas"/>
              </a:rPr>
              <a:t>TypeError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 unsupported operand type(s) for </a:t>
            </a:r>
            <a: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 'NoneType' and 'int'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2107350" y="3311200"/>
            <a:ext cx="37761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sixteen </a:t>
            </a:r>
            <a: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does_not_return_square(</a:t>
            </a:r>
            <a: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None Indicates that Nothing is Returned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The special value </a:t>
            </a:r>
            <a:r>
              <a:rPr lang="en" sz="1300"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represents nothing in Python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A function that does not explicitly return a value will return </a:t>
            </a:r>
            <a:r>
              <a:rPr lang="en" sz="1300"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 sz="13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 i="1">
                <a:latin typeface="Roboto Mono"/>
                <a:ea typeface="Roboto Mono"/>
                <a:cs typeface="Roboto Mono"/>
                <a:sym typeface="Roboto Mono"/>
              </a:rPr>
              <a:t>Careful: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300" b="1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is </a:t>
            </a:r>
            <a:r>
              <a:rPr lang="en" sz="1300" i="1">
                <a:latin typeface="Roboto Mono"/>
                <a:ea typeface="Roboto Mono"/>
                <a:cs typeface="Roboto Mono"/>
                <a:sym typeface="Roboto Mono"/>
              </a:rPr>
              <a:t>not displayed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by the interpreter as the value of an expression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107350" y="2377725"/>
            <a:ext cx="3312600" cy="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does_not_return_square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(x):</a:t>
            </a:r>
            <a:endParaRPr sz="13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x </a:t>
            </a:r>
            <a: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x</a:t>
            </a:r>
            <a:endParaRPr sz="13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3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72" name="Google Shape;72;p15"/>
          <p:cNvGrpSpPr/>
          <p:nvPr/>
        </p:nvGrpSpPr>
        <p:grpSpPr>
          <a:xfrm>
            <a:off x="2668122" y="2822750"/>
            <a:ext cx="2562803" cy="283800"/>
            <a:chOff x="2668122" y="2822750"/>
            <a:chExt cx="2562803" cy="283800"/>
          </a:xfrm>
        </p:grpSpPr>
        <p:sp>
          <p:nvSpPr>
            <p:cNvPr id="73" name="Google Shape;73;p15"/>
            <p:cNvSpPr/>
            <p:nvPr/>
          </p:nvSpPr>
          <p:spPr>
            <a:xfrm>
              <a:off x="3964925" y="2822750"/>
              <a:ext cx="1266000" cy="2838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No </a:t>
              </a:r>
              <a:r>
                <a:rPr lang="en" b="1">
                  <a:solidFill>
                    <a:srgbClr val="4A86E8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return</a:t>
              </a:r>
              <a:endParaRPr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2668122" y="2863325"/>
              <a:ext cx="1289525" cy="208250"/>
            </a:xfrm>
            <a:custGeom>
              <a:avLst/>
              <a:gdLst/>
              <a:ahLst/>
              <a:cxnLst/>
              <a:rect l="l" t="t" r="r" b="b"/>
              <a:pathLst>
                <a:path w="51581" h="8330" extrusionOk="0">
                  <a:moveTo>
                    <a:pt x="51581" y="3783"/>
                  </a:moveTo>
                  <a:cubicBezTo>
                    <a:pt x="47070" y="4462"/>
                    <a:pt x="33005" y="7275"/>
                    <a:pt x="24517" y="7857"/>
                  </a:cubicBezTo>
                  <a:cubicBezTo>
                    <a:pt x="16029" y="8439"/>
                    <a:pt x="3565" y="8585"/>
                    <a:pt x="655" y="7275"/>
                  </a:cubicBezTo>
                  <a:cubicBezTo>
                    <a:pt x="-2255" y="5966"/>
                    <a:pt x="5990" y="1213"/>
                    <a:pt x="7057" y="0"/>
                  </a:cubicBezTo>
                </a:path>
              </a:pathLst>
            </a:custGeom>
            <a:noFill/>
            <a:ln w="9525" cap="flat" cmpd="sng">
              <a:solidFill>
                <a:srgbClr val="0B5394"/>
              </a:solidFill>
              <a:prstDash val="dash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75" name="Google Shape;75;p15"/>
          <p:cNvGrpSpPr/>
          <p:nvPr/>
        </p:nvGrpSpPr>
        <p:grpSpPr>
          <a:xfrm>
            <a:off x="4903000" y="3071575"/>
            <a:ext cx="3776050" cy="283800"/>
            <a:chOff x="4903000" y="3071575"/>
            <a:chExt cx="3776050" cy="283800"/>
          </a:xfrm>
        </p:grpSpPr>
        <p:sp>
          <p:nvSpPr>
            <p:cNvPr id="76" name="Google Shape;76;p15"/>
            <p:cNvSpPr/>
            <p:nvPr/>
          </p:nvSpPr>
          <p:spPr>
            <a:xfrm>
              <a:off x="5565050" y="3071575"/>
              <a:ext cx="3114000" cy="2838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4A86E8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None</a:t>
              </a: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 value is not displayed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4903000" y="3241625"/>
              <a:ext cx="662050" cy="36375"/>
            </a:xfrm>
            <a:custGeom>
              <a:avLst/>
              <a:gdLst/>
              <a:ahLst/>
              <a:cxnLst/>
              <a:rect l="l" t="t" r="r" b="b"/>
              <a:pathLst>
                <a:path w="26482" h="1455" extrusionOk="0">
                  <a:moveTo>
                    <a:pt x="26482" y="0"/>
                  </a:moveTo>
                  <a:cubicBezTo>
                    <a:pt x="22068" y="243"/>
                    <a:pt x="4414" y="1213"/>
                    <a:pt x="0" y="1455"/>
                  </a:cubicBezTo>
                </a:path>
              </a:pathLst>
            </a:custGeom>
            <a:noFill/>
            <a:ln w="9525" cap="flat" cmpd="sng">
              <a:solidFill>
                <a:srgbClr val="0B5394"/>
              </a:solidFill>
              <a:prstDash val="dash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78" name="Google Shape;78;p15"/>
          <p:cNvGrpSpPr/>
          <p:nvPr/>
        </p:nvGrpSpPr>
        <p:grpSpPr>
          <a:xfrm>
            <a:off x="156750" y="3356600"/>
            <a:ext cx="3277000" cy="648900"/>
            <a:chOff x="156750" y="3356600"/>
            <a:chExt cx="3277000" cy="648900"/>
          </a:xfrm>
        </p:grpSpPr>
        <p:sp>
          <p:nvSpPr>
            <p:cNvPr id="79" name="Google Shape;79;p15"/>
            <p:cNvSpPr/>
            <p:nvPr/>
          </p:nvSpPr>
          <p:spPr>
            <a:xfrm>
              <a:off x="2524450" y="3394400"/>
              <a:ext cx="909300" cy="2082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B539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156750" y="3356600"/>
              <a:ext cx="1989300" cy="6489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The name </a:t>
              </a:r>
              <a:r>
                <a:rPr lang="en" b="1">
                  <a:solidFill>
                    <a:srgbClr val="4A86E8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sixteen</a:t>
              </a: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 is now bound to the value </a:t>
              </a:r>
              <a:r>
                <a:rPr lang="en" b="1">
                  <a:solidFill>
                    <a:srgbClr val="4A86E8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None</a:t>
              </a:r>
              <a:endParaRPr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2160700" y="3598100"/>
              <a:ext cx="312825" cy="36375"/>
            </a:xfrm>
            <a:custGeom>
              <a:avLst/>
              <a:gdLst/>
              <a:ahLst/>
              <a:cxnLst/>
              <a:rect l="l" t="t" r="r" b="b"/>
              <a:pathLst>
                <a:path w="12513" h="1455" extrusionOk="0">
                  <a:moveTo>
                    <a:pt x="0" y="1455"/>
                  </a:moveTo>
                  <a:cubicBezTo>
                    <a:pt x="2086" y="1213"/>
                    <a:pt x="10428" y="243"/>
                    <a:pt x="12513" y="0"/>
                  </a:cubicBezTo>
                </a:path>
              </a:pathLst>
            </a:custGeom>
            <a:noFill/>
            <a:ln w="9525" cap="flat" cmpd="sng">
              <a:solidFill>
                <a:srgbClr val="0B5394"/>
              </a:solidFill>
              <a:prstDash val="dash"/>
              <a:round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Pure Functions &amp; Non-Pure Functions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685600" cy="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Pure Functions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Roboto Mono"/>
                <a:ea typeface="Roboto Mono"/>
                <a:cs typeface="Roboto Mono"/>
                <a:sym typeface="Roboto Mono"/>
              </a:rPr>
              <a:t>just return values</a:t>
            </a:r>
            <a:endParaRPr i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311700" y="3123650"/>
            <a:ext cx="2685600" cy="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Non-Pure Functions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Roboto Mono"/>
                <a:ea typeface="Roboto Mono"/>
                <a:cs typeface="Roboto Mono"/>
                <a:sym typeface="Roboto Mono"/>
              </a:rPr>
              <a:t>have side effects</a:t>
            </a:r>
            <a:endParaRPr i="1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89" name="Google Shape;89;p16"/>
          <p:cNvGrpSpPr/>
          <p:nvPr/>
        </p:nvGrpSpPr>
        <p:grpSpPr>
          <a:xfrm>
            <a:off x="4168650" y="1601050"/>
            <a:ext cx="1331225" cy="520350"/>
            <a:chOff x="4168650" y="1601050"/>
            <a:chExt cx="1331225" cy="520350"/>
          </a:xfrm>
        </p:grpSpPr>
        <p:sp>
          <p:nvSpPr>
            <p:cNvPr id="90" name="Google Shape;90;p16"/>
            <p:cNvSpPr txBox="1"/>
            <p:nvPr/>
          </p:nvSpPr>
          <p:spPr>
            <a:xfrm>
              <a:off x="4168650" y="1601050"/>
              <a:ext cx="5382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abs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91" name="Google Shape;91;p16"/>
            <p:cNvCxnSpPr/>
            <p:nvPr/>
          </p:nvCxnSpPr>
          <p:spPr>
            <a:xfrm>
              <a:off x="4270475" y="1658800"/>
              <a:ext cx="1229400" cy="280500"/>
            </a:xfrm>
            <a:prstGeom prst="bentConnector3">
              <a:avLst>
                <a:gd name="adj1" fmla="val 8580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16"/>
            <p:cNvCxnSpPr/>
            <p:nvPr/>
          </p:nvCxnSpPr>
          <p:spPr>
            <a:xfrm>
              <a:off x="4270475" y="1939300"/>
              <a:ext cx="1229400" cy="182100"/>
            </a:xfrm>
            <a:prstGeom prst="bentConnector3">
              <a:avLst>
                <a:gd name="adj1" fmla="val 15979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3" name="Google Shape;93;p16"/>
          <p:cNvGrpSpPr/>
          <p:nvPr/>
        </p:nvGrpSpPr>
        <p:grpSpPr>
          <a:xfrm>
            <a:off x="3422838" y="1637650"/>
            <a:ext cx="725925" cy="392700"/>
            <a:chOff x="3422838" y="1637650"/>
            <a:chExt cx="725925" cy="392700"/>
          </a:xfrm>
        </p:grpSpPr>
        <p:sp>
          <p:nvSpPr>
            <p:cNvPr id="94" name="Google Shape;94;p16"/>
            <p:cNvSpPr/>
            <p:nvPr/>
          </p:nvSpPr>
          <p:spPr>
            <a:xfrm rot="5400000">
              <a:off x="3952413" y="1742950"/>
              <a:ext cx="210600" cy="182100"/>
            </a:xfrm>
            <a:prstGeom prst="triangle">
              <a:avLst>
                <a:gd name="adj" fmla="val 50000"/>
              </a:avLst>
            </a:prstGeom>
            <a:solidFill>
              <a:srgbClr val="4A8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6"/>
            <p:cNvSpPr txBox="1"/>
            <p:nvPr/>
          </p:nvSpPr>
          <p:spPr>
            <a:xfrm>
              <a:off x="3422838" y="1637650"/>
              <a:ext cx="4221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-2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96" name="Google Shape;96;p16"/>
          <p:cNvGrpSpPr/>
          <p:nvPr/>
        </p:nvGrpSpPr>
        <p:grpSpPr>
          <a:xfrm>
            <a:off x="5697763" y="1834000"/>
            <a:ext cx="802100" cy="392700"/>
            <a:chOff x="5697763" y="1834000"/>
            <a:chExt cx="802100" cy="392700"/>
          </a:xfrm>
        </p:grpSpPr>
        <p:sp>
          <p:nvSpPr>
            <p:cNvPr id="97" name="Google Shape;97;p16"/>
            <p:cNvSpPr/>
            <p:nvPr/>
          </p:nvSpPr>
          <p:spPr>
            <a:xfrm rot="5400000">
              <a:off x="5683513" y="1939300"/>
              <a:ext cx="210600" cy="182100"/>
            </a:xfrm>
            <a:prstGeom prst="triangle">
              <a:avLst>
                <a:gd name="adj" fmla="val 50000"/>
              </a:avLst>
            </a:prstGeom>
            <a:solidFill>
              <a:srgbClr val="4A8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6"/>
            <p:cNvSpPr txBox="1"/>
            <p:nvPr/>
          </p:nvSpPr>
          <p:spPr>
            <a:xfrm>
              <a:off x="6077763" y="1834000"/>
              <a:ext cx="4221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99" name="Google Shape;99;p16"/>
          <p:cNvGrpSpPr/>
          <p:nvPr/>
        </p:nvGrpSpPr>
        <p:grpSpPr>
          <a:xfrm>
            <a:off x="3075300" y="1729900"/>
            <a:ext cx="1117200" cy="680563"/>
            <a:chOff x="3075300" y="1729900"/>
            <a:chExt cx="1117200" cy="680563"/>
          </a:xfrm>
        </p:grpSpPr>
        <p:sp>
          <p:nvSpPr>
            <p:cNvPr id="100" name="Google Shape;100;p16"/>
            <p:cNvSpPr/>
            <p:nvPr/>
          </p:nvSpPr>
          <p:spPr>
            <a:xfrm>
              <a:off x="3422850" y="1729900"/>
              <a:ext cx="483600" cy="2082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B539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3075300" y="2126663"/>
              <a:ext cx="1117200" cy="2838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Argument</a:t>
              </a:r>
              <a:endParaRPr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02" name="Google Shape;102;p16"/>
            <p:cNvCxnSpPr>
              <a:stCxn id="101" idx="0"/>
              <a:endCxn id="100" idx="2"/>
            </p:cNvCxnSpPr>
            <p:nvPr/>
          </p:nvCxnSpPr>
          <p:spPr>
            <a:xfrm rot="10800000" flipH="1">
              <a:off x="3633900" y="1937963"/>
              <a:ext cx="30900" cy="188700"/>
            </a:xfrm>
            <a:prstGeom prst="straightConnector1">
              <a:avLst/>
            </a:prstGeom>
            <a:noFill/>
            <a:ln w="9525" cap="flat" cmpd="sng">
              <a:solidFill>
                <a:srgbClr val="0B5394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03" name="Google Shape;103;p16"/>
          <p:cNvGrpSpPr/>
          <p:nvPr/>
        </p:nvGrpSpPr>
        <p:grpSpPr>
          <a:xfrm>
            <a:off x="5534625" y="1446100"/>
            <a:ext cx="1508400" cy="688350"/>
            <a:chOff x="5534625" y="1446100"/>
            <a:chExt cx="1508400" cy="688350"/>
          </a:xfrm>
        </p:grpSpPr>
        <p:sp>
          <p:nvSpPr>
            <p:cNvPr id="104" name="Google Shape;104;p16"/>
            <p:cNvSpPr/>
            <p:nvPr/>
          </p:nvSpPr>
          <p:spPr>
            <a:xfrm>
              <a:off x="5974400" y="1926250"/>
              <a:ext cx="483600" cy="2082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B539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5534625" y="1446100"/>
              <a:ext cx="1508400" cy="2838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Return value</a:t>
              </a:r>
              <a:endParaRPr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06" name="Google Shape;106;p16"/>
            <p:cNvCxnSpPr>
              <a:stCxn id="105" idx="2"/>
              <a:endCxn id="104" idx="0"/>
            </p:cNvCxnSpPr>
            <p:nvPr/>
          </p:nvCxnSpPr>
          <p:spPr>
            <a:xfrm flipH="1">
              <a:off x="6216225" y="1729900"/>
              <a:ext cx="72600" cy="196500"/>
            </a:xfrm>
            <a:prstGeom prst="straightConnector1">
              <a:avLst/>
            </a:prstGeom>
            <a:noFill/>
            <a:ln w="9525" cap="flat" cmpd="sng">
              <a:solidFill>
                <a:srgbClr val="0B5394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07" name="Google Shape;107;p16"/>
          <p:cNvGrpSpPr/>
          <p:nvPr/>
        </p:nvGrpSpPr>
        <p:grpSpPr>
          <a:xfrm>
            <a:off x="4168650" y="2419450"/>
            <a:ext cx="1331225" cy="520350"/>
            <a:chOff x="4168650" y="1601050"/>
            <a:chExt cx="1331225" cy="520350"/>
          </a:xfrm>
        </p:grpSpPr>
        <p:sp>
          <p:nvSpPr>
            <p:cNvPr id="108" name="Google Shape;108;p16"/>
            <p:cNvSpPr txBox="1"/>
            <p:nvPr/>
          </p:nvSpPr>
          <p:spPr>
            <a:xfrm>
              <a:off x="4168650" y="1601050"/>
              <a:ext cx="5382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pow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09" name="Google Shape;109;p16"/>
            <p:cNvCxnSpPr/>
            <p:nvPr/>
          </p:nvCxnSpPr>
          <p:spPr>
            <a:xfrm>
              <a:off x="4270475" y="1658800"/>
              <a:ext cx="1229400" cy="280500"/>
            </a:xfrm>
            <a:prstGeom prst="bentConnector3">
              <a:avLst>
                <a:gd name="adj1" fmla="val 8580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16"/>
            <p:cNvCxnSpPr/>
            <p:nvPr/>
          </p:nvCxnSpPr>
          <p:spPr>
            <a:xfrm>
              <a:off x="4270475" y="1939300"/>
              <a:ext cx="1229400" cy="182100"/>
            </a:xfrm>
            <a:prstGeom prst="bentConnector3">
              <a:avLst>
                <a:gd name="adj1" fmla="val 15979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1" name="Google Shape;111;p16"/>
          <p:cNvGrpSpPr/>
          <p:nvPr/>
        </p:nvGrpSpPr>
        <p:grpSpPr>
          <a:xfrm>
            <a:off x="3123600" y="2415725"/>
            <a:ext cx="1025162" cy="392700"/>
            <a:chOff x="3123600" y="2415725"/>
            <a:chExt cx="1025162" cy="392700"/>
          </a:xfrm>
        </p:grpSpPr>
        <p:sp>
          <p:nvSpPr>
            <p:cNvPr id="112" name="Google Shape;112;p16"/>
            <p:cNvSpPr/>
            <p:nvPr/>
          </p:nvSpPr>
          <p:spPr>
            <a:xfrm rot="5400000">
              <a:off x="3952413" y="2521025"/>
              <a:ext cx="210600" cy="182100"/>
            </a:xfrm>
            <a:prstGeom prst="triangle">
              <a:avLst>
                <a:gd name="adj" fmla="val 50000"/>
              </a:avLst>
            </a:prstGeom>
            <a:solidFill>
              <a:srgbClr val="4A8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3123600" y="2415725"/>
              <a:ext cx="9060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2, 100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14" name="Google Shape;114;p16"/>
          <p:cNvGrpSpPr/>
          <p:nvPr/>
        </p:nvGrpSpPr>
        <p:grpSpPr>
          <a:xfrm>
            <a:off x="5697763" y="2638575"/>
            <a:ext cx="3446238" cy="392700"/>
            <a:chOff x="5697763" y="2638575"/>
            <a:chExt cx="3446238" cy="392700"/>
          </a:xfrm>
        </p:grpSpPr>
        <p:sp>
          <p:nvSpPr>
            <p:cNvPr id="115" name="Google Shape;115;p16"/>
            <p:cNvSpPr txBox="1"/>
            <p:nvPr/>
          </p:nvSpPr>
          <p:spPr>
            <a:xfrm>
              <a:off x="5820900" y="2638575"/>
              <a:ext cx="33231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 Mono"/>
                  <a:ea typeface="Roboto Mono"/>
                  <a:cs typeface="Roboto Mono"/>
                  <a:sym typeface="Roboto Mono"/>
                </a:rPr>
                <a:t>1267650600228229401496703205376</a:t>
              </a:r>
              <a:endParaRPr sz="13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 rot="5400000">
              <a:off x="5683513" y="2743450"/>
              <a:ext cx="210600" cy="182100"/>
            </a:xfrm>
            <a:prstGeom prst="triangle">
              <a:avLst>
                <a:gd name="adj" fmla="val 50000"/>
              </a:avLst>
            </a:prstGeom>
            <a:solidFill>
              <a:srgbClr val="4A8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16"/>
          <p:cNvGrpSpPr/>
          <p:nvPr/>
        </p:nvGrpSpPr>
        <p:grpSpPr>
          <a:xfrm>
            <a:off x="2757275" y="2506800"/>
            <a:ext cx="1384200" cy="680575"/>
            <a:chOff x="2757275" y="2506800"/>
            <a:chExt cx="1384200" cy="680575"/>
          </a:xfrm>
        </p:grpSpPr>
        <p:sp>
          <p:nvSpPr>
            <p:cNvPr id="118" name="Google Shape;118;p16"/>
            <p:cNvSpPr/>
            <p:nvPr/>
          </p:nvSpPr>
          <p:spPr>
            <a:xfrm>
              <a:off x="3123600" y="2506800"/>
              <a:ext cx="782700" cy="2082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B539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2757275" y="2903575"/>
              <a:ext cx="1384200" cy="2838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2 Arguments</a:t>
              </a:r>
              <a:endParaRPr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20" name="Google Shape;120;p16"/>
            <p:cNvCxnSpPr>
              <a:stCxn id="119" idx="0"/>
              <a:endCxn id="118" idx="2"/>
            </p:cNvCxnSpPr>
            <p:nvPr/>
          </p:nvCxnSpPr>
          <p:spPr>
            <a:xfrm rot="10800000" flipH="1">
              <a:off x="3449375" y="2714875"/>
              <a:ext cx="65700" cy="188700"/>
            </a:xfrm>
            <a:prstGeom prst="straightConnector1">
              <a:avLst/>
            </a:prstGeom>
            <a:noFill/>
            <a:ln w="9525" cap="flat" cmpd="sng">
              <a:solidFill>
                <a:srgbClr val="0B5394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21" name="Google Shape;121;p16"/>
          <p:cNvGrpSpPr/>
          <p:nvPr/>
        </p:nvGrpSpPr>
        <p:grpSpPr>
          <a:xfrm>
            <a:off x="4168650" y="3459400"/>
            <a:ext cx="1338600" cy="632375"/>
            <a:chOff x="4168650" y="3459400"/>
            <a:chExt cx="1338600" cy="632375"/>
          </a:xfrm>
        </p:grpSpPr>
        <p:sp>
          <p:nvSpPr>
            <p:cNvPr id="122" name="Google Shape;122;p16"/>
            <p:cNvSpPr txBox="1"/>
            <p:nvPr/>
          </p:nvSpPr>
          <p:spPr>
            <a:xfrm>
              <a:off x="4168650" y="3459400"/>
              <a:ext cx="7275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print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23" name="Google Shape;123;p16"/>
            <p:cNvCxnSpPr/>
            <p:nvPr/>
          </p:nvCxnSpPr>
          <p:spPr>
            <a:xfrm>
              <a:off x="4270475" y="3517150"/>
              <a:ext cx="1229400" cy="280500"/>
            </a:xfrm>
            <a:prstGeom prst="bentConnector3">
              <a:avLst>
                <a:gd name="adj1" fmla="val 8580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6"/>
            <p:cNvCxnSpPr/>
            <p:nvPr/>
          </p:nvCxnSpPr>
          <p:spPr>
            <a:xfrm>
              <a:off x="4270475" y="3797650"/>
              <a:ext cx="538500" cy="171600"/>
            </a:xfrm>
            <a:prstGeom prst="bentConnector3">
              <a:avLst>
                <a:gd name="adj1" fmla="val 2972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6"/>
            <p:cNvCxnSpPr/>
            <p:nvPr/>
          </p:nvCxnSpPr>
          <p:spPr>
            <a:xfrm rot="10800000">
              <a:off x="5332650" y="3961875"/>
              <a:ext cx="1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16"/>
            <p:cNvCxnSpPr/>
            <p:nvPr/>
          </p:nvCxnSpPr>
          <p:spPr>
            <a:xfrm flipH="1">
              <a:off x="4847850" y="3961875"/>
              <a:ext cx="484800" cy="12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" name="Google Shape;127;p16"/>
          <p:cNvGrpSpPr/>
          <p:nvPr/>
        </p:nvGrpSpPr>
        <p:grpSpPr>
          <a:xfrm>
            <a:off x="3422838" y="3517150"/>
            <a:ext cx="725925" cy="392700"/>
            <a:chOff x="3422838" y="3517150"/>
            <a:chExt cx="725925" cy="392700"/>
          </a:xfrm>
        </p:grpSpPr>
        <p:sp>
          <p:nvSpPr>
            <p:cNvPr id="128" name="Google Shape;128;p16"/>
            <p:cNvSpPr/>
            <p:nvPr/>
          </p:nvSpPr>
          <p:spPr>
            <a:xfrm rot="5400000">
              <a:off x="3952413" y="3622450"/>
              <a:ext cx="210600" cy="182100"/>
            </a:xfrm>
            <a:prstGeom prst="triangle">
              <a:avLst>
                <a:gd name="adj" fmla="val 50000"/>
              </a:avLst>
            </a:prstGeom>
            <a:solidFill>
              <a:srgbClr val="4A8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3422838" y="3517150"/>
              <a:ext cx="4221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-2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30" name="Google Shape;130;p16"/>
          <p:cNvGrpSpPr/>
          <p:nvPr/>
        </p:nvGrpSpPr>
        <p:grpSpPr>
          <a:xfrm>
            <a:off x="5697763" y="3686675"/>
            <a:ext cx="3599738" cy="392700"/>
            <a:chOff x="5697763" y="3686675"/>
            <a:chExt cx="3599738" cy="392700"/>
          </a:xfrm>
        </p:grpSpPr>
        <p:sp>
          <p:nvSpPr>
            <p:cNvPr id="131" name="Google Shape;131;p16"/>
            <p:cNvSpPr txBox="1"/>
            <p:nvPr/>
          </p:nvSpPr>
          <p:spPr>
            <a:xfrm>
              <a:off x="5974400" y="3686675"/>
              <a:ext cx="33231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 Mono"/>
                  <a:ea typeface="Roboto Mono"/>
                  <a:cs typeface="Roboto Mono"/>
                  <a:sym typeface="Roboto Mono"/>
                </a:rPr>
                <a:t>None</a:t>
              </a:r>
              <a:endParaRPr sz="13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 rot="5400000">
              <a:off x="5683513" y="3791975"/>
              <a:ext cx="210600" cy="182100"/>
            </a:xfrm>
            <a:prstGeom prst="triangle">
              <a:avLst>
                <a:gd name="adj" fmla="val 50000"/>
              </a:avLst>
            </a:prstGeom>
            <a:solidFill>
              <a:srgbClr val="4A8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" name="Google Shape;133;p16"/>
          <p:cNvGrpSpPr/>
          <p:nvPr/>
        </p:nvGrpSpPr>
        <p:grpSpPr>
          <a:xfrm>
            <a:off x="3123600" y="3940050"/>
            <a:ext cx="3751200" cy="686650"/>
            <a:chOff x="3123600" y="3940050"/>
            <a:chExt cx="3751200" cy="686650"/>
          </a:xfrm>
        </p:grpSpPr>
        <p:sp>
          <p:nvSpPr>
            <p:cNvPr id="134" name="Google Shape;134;p16"/>
            <p:cNvSpPr/>
            <p:nvPr/>
          </p:nvSpPr>
          <p:spPr>
            <a:xfrm>
              <a:off x="3123600" y="4342900"/>
              <a:ext cx="3751200" cy="283800"/>
            </a:xfrm>
            <a:prstGeom prst="roundRect">
              <a:avLst>
                <a:gd name="adj" fmla="val 16667"/>
              </a:avLst>
            </a:prstGeom>
            <a:solidFill>
              <a:srgbClr val="D0E0E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Python displays the output “-2”</a:t>
              </a:r>
              <a:endParaRPr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4721550" y="3940050"/>
              <a:ext cx="320100" cy="378300"/>
            </a:xfrm>
            <a:custGeom>
              <a:avLst/>
              <a:gdLst/>
              <a:ahLst/>
              <a:cxnLst/>
              <a:rect l="l" t="t" r="r" b="b"/>
              <a:pathLst>
                <a:path w="12804" h="15132" extrusionOk="0">
                  <a:moveTo>
                    <a:pt x="12804" y="0"/>
                  </a:moveTo>
                  <a:cubicBezTo>
                    <a:pt x="11010" y="825"/>
                    <a:pt x="4171" y="2425"/>
                    <a:pt x="2037" y="4947"/>
                  </a:cubicBezTo>
                  <a:cubicBezTo>
                    <a:pt x="-97" y="7469"/>
                    <a:pt x="340" y="13435"/>
                    <a:pt x="0" y="15132"/>
                  </a:cubicBezTo>
                </a:path>
              </a:pathLst>
            </a:custGeom>
            <a:noFill/>
            <a:ln w="952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136" name="Google Shape;136;p16"/>
          <p:cNvGrpSpPr/>
          <p:nvPr/>
        </p:nvGrpSpPr>
        <p:grpSpPr>
          <a:xfrm>
            <a:off x="5621575" y="3297163"/>
            <a:ext cx="1508400" cy="687938"/>
            <a:chOff x="5621575" y="3297163"/>
            <a:chExt cx="1508400" cy="687938"/>
          </a:xfrm>
        </p:grpSpPr>
        <p:sp>
          <p:nvSpPr>
            <p:cNvPr id="137" name="Google Shape;137;p16"/>
            <p:cNvSpPr/>
            <p:nvPr/>
          </p:nvSpPr>
          <p:spPr>
            <a:xfrm>
              <a:off x="5621575" y="3297163"/>
              <a:ext cx="1508400" cy="2838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Return None!</a:t>
              </a:r>
              <a:endParaRPr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6033375" y="3776900"/>
              <a:ext cx="483600" cy="2082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B539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9" name="Google Shape;139;p16"/>
            <p:cNvCxnSpPr>
              <a:stCxn id="137" idx="2"/>
              <a:endCxn id="138" idx="0"/>
            </p:cNvCxnSpPr>
            <p:nvPr/>
          </p:nvCxnSpPr>
          <p:spPr>
            <a:xfrm flipH="1">
              <a:off x="6275275" y="3580963"/>
              <a:ext cx="100500" cy="195900"/>
            </a:xfrm>
            <a:prstGeom prst="straightConnector1">
              <a:avLst/>
            </a:prstGeom>
            <a:noFill/>
            <a:ln w="9525" cap="flat" cmpd="sng">
              <a:solidFill>
                <a:srgbClr val="0B5394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40" name="Google Shape;140;p16"/>
          <p:cNvGrpSpPr/>
          <p:nvPr/>
        </p:nvGrpSpPr>
        <p:grpSpPr>
          <a:xfrm>
            <a:off x="6874700" y="3745689"/>
            <a:ext cx="1993500" cy="1263900"/>
            <a:chOff x="6874700" y="3745689"/>
            <a:chExt cx="1993500" cy="1263900"/>
          </a:xfrm>
        </p:grpSpPr>
        <p:sp>
          <p:nvSpPr>
            <p:cNvPr id="141" name="Google Shape;141;p16"/>
            <p:cNvSpPr/>
            <p:nvPr/>
          </p:nvSpPr>
          <p:spPr>
            <a:xfrm>
              <a:off x="7170800" y="3745689"/>
              <a:ext cx="1697400" cy="12639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 Mono"/>
                  <a:ea typeface="Roboto Mono"/>
                  <a:cs typeface="Roboto Mono"/>
                  <a:sym typeface="Roboto Mono"/>
                </a:rPr>
                <a:t>A side effect isn't a value; it's anything that happens as a consequence of calling a function</a:t>
              </a:r>
              <a:endParaRPr sz="1200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42" name="Google Shape;142;p16"/>
            <p:cNvCxnSpPr>
              <a:stCxn id="141" idx="1"/>
              <a:endCxn id="134" idx="3"/>
            </p:cNvCxnSpPr>
            <p:nvPr/>
          </p:nvCxnSpPr>
          <p:spPr>
            <a:xfrm flipH="1">
              <a:off x="6874700" y="4377639"/>
              <a:ext cx="296100" cy="107100"/>
            </a:xfrm>
            <a:prstGeom prst="straightConnector1">
              <a:avLst/>
            </a:prstGeom>
            <a:noFill/>
            <a:ln w="952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/>
        </p:nvSpPr>
        <p:spPr>
          <a:xfrm>
            <a:off x="3239800" y="1918100"/>
            <a:ext cx="33723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print(print(1), print(2))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295175" y="283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Nested Expressions with Print</a:t>
            </a:r>
            <a:endParaRPr sz="260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6365725" y="308975"/>
            <a:ext cx="2728200" cy="844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&gt;&gt;&gt; print(print(1), print(2))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None None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50" name="Google Shape;150;p17"/>
          <p:cNvGrpSpPr/>
          <p:nvPr/>
        </p:nvGrpSpPr>
        <p:grpSpPr>
          <a:xfrm>
            <a:off x="1796975" y="2243975"/>
            <a:ext cx="2256475" cy="580300"/>
            <a:chOff x="1818800" y="2212950"/>
            <a:chExt cx="2256475" cy="580300"/>
          </a:xfrm>
        </p:grpSpPr>
        <p:cxnSp>
          <p:nvCxnSpPr>
            <p:cNvPr id="151" name="Google Shape;151;p17"/>
            <p:cNvCxnSpPr/>
            <p:nvPr/>
          </p:nvCxnSpPr>
          <p:spPr>
            <a:xfrm>
              <a:off x="3579375" y="2212950"/>
              <a:ext cx="495900" cy="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" name="Google Shape;152;p17"/>
            <p:cNvSpPr txBox="1"/>
            <p:nvPr/>
          </p:nvSpPr>
          <p:spPr>
            <a:xfrm>
              <a:off x="1818800" y="2365450"/>
              <a:ext cx="20460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func print(...)</a:t>
              </a: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53" name="Google Shape;153;p17"/>
            <p:cNvCxnSpPr>
              <a:stCxn id="152" idx="0"/>
            </p:cNvCxnSpPr>
            <p:nvPr/>
          </p:nvCxnSpPr>
          <p:spPr>
            <a:xfrm rot="10800000" flipH="1">
              <a:off x="2841800" y="2253250"/>
              <a:ext cx="992100" cy="11220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4" name="Google Shape;154;p17"/>
          <p:cNvGrpSpPr/>
          <p:nvPr/>
        </p:nvGrpSpPr>
        <p:grpSpPr>
          <a:xfrm>
            <a:off x="2346652" y="2256550"/>
            <a:ext cx="2770998" cy="1584670"/>
            <a:chOff x="2368477" y="2225525"/>
            <a:chExt cx="2770998" cy="1584670"/>
          </a:xfrm>
        </p:grpSpPr>
        <p:grpSp>
          <p:nvGrpSpPr>
            <p:cNvPr id="155" name="Google Shape;155;p17"/>
            <p:cNvGrpSpPr/>
            <p:nvPr/>
          </p:nvGrpSpPr>
          <p:grpSpPr>
            <a:xfrm>
              <a:off x="3860671" y="2225525"/>
              <a:ext cx="1278804" cy="972625"/>
              <a:chOff x="3860671" y="2225525"/>
              <a:chExt cx="1278804" cy="972625"/>
            </a:xfrm>
          </p:grpSpPr>
          <p:cxnSp>
            <p:nvCxnSpPr>
              <p:cNvPr id="156" name="Google Shape;156;p17"/>
              <p:cNvCxnSpPr/>
              <p:nvPr/>
            </p:nvCxnSpPr>
            <p:spPr>
              <a:xfrm>
                <a:off x="4259275" y="2225525"/>
                <a:ext cx="880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AB4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17"/>
              <p:cNvCxnSpPr>
                <a:stCxn id="158" idx="0"/>
              </p:cNvCxnSpPr>
              <p:nvPr/>
            </p:nvCxnSpPr>
            <p:spPr>
              <a:xfrm rot="10800000" flipH="1">
                <a:off x="4483921" y="2231550"/>
                <a:ext cx="215700" cy="538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AB40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8" name="Google Shape;158;p17"/>
              <p:cNvSpPr txBox="1"/>
              <p:nvPr/>
            </p:nvSpPr>
            <p:spPr>
              <a:xfrm>
                <a:off x="3860671" y="2770350"/>
                <a:ext cx="1246500" cy="42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Roboto Mono"/>
                    <a:ea typeface="Roboto Mono"/>
                    <a:cs typeface="Roboto Mono"/>
                    <a:sym typeface="Roboto Mono"/>
                  </a:rPr>
                  <a:t>print(1)</a:t>
                </a: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cxnSp>
          <p:nvCxnSpPr>
            <p:cNvPr id="159" name="Google Shape;159;p17"/>
            <p:cNvCxnSpPr/>
            <p:nvPr/>
          </p:nvCxnSpPr>
          <p:spPr>
            <a:xfrm>
              <a:off x="3941457" y="3148488"/>
              <a:ext cx="692700" cy="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0" name="Google Shape;160;p17"/>
            <p:cNvSpPr txBox="1"/>
            <p:nvPr/>
          </p:nvSpPr>
          <p:spPr>
            <a:xfrm>
              <a:off x="2368477" y="3368425"/>
              <a:ext cx="21156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func print(...)</a:t>
              </a: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61" name="Google Shape;161;p17"/>
            <p:cNvCxnSpPr>
              <a:stCxn id="160" idx="0"/>
            </p:cNvCxnSpPr>
            <p:nvPr/>
          </p:nvCxnSpPr>
          <p:spPr>
            <a:xfrm rot="10800000" flipH="1">
              <a:off x="3426277" y="3167425"/>
              <a:ext cx="873300" cy="20100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17"/>
            <p:cNvCxnSpPr/>
            <p:nvPr/>
          </p:nvCxnSpPr>
          <p:spPr>
            <a:xfrm>
              <a:off x="4707571" y="3148488"/>
              <a:ext cx="126300" cy="0"/>
            </a:xfrm>
            <a:prstGeom prst="straightConnector1">
              <a:avLst/>
            </a:prstGeom>
            <a:noFill/>
            <a:ln w="9525" cap="flat" cmpd="sng">
              <a:solidFill>
                <a:srgbClr val="FFAB4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17"/>
            <p:cNvCxnSpPr>
              <a:stCxn id="164" idx="0"/>
            </p:cNvCxnSpPr>
            <p:nvPr/>
          </p:nvCxnSpPr>
          <p:spPr>
            <a:xfrm rot="10800000">
              <a:off x="4766535" y="3149895"/>
              <a:ext cx="0" cy="232500"/>
            </a:xfrm>
            <a:prstGeom prst="straightConnector1">
              <a:avLst/>
            </a:prstGeom>
            <a:noFill/>
            <a:ln w="9525" cap="flat" cmpd="sng">
              <a:solidFill>
                <a:srgbClr val="FFAB40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64" name="Google Shape;164;p17"/>
            <p:cNvSpPr txBox="1"/>
            <p:nvPr/>
          </p:nvSpPr>
          <p:spPr>
            <a:xfrm>
              <a:off x="4627035" y="3382395"/>
              <a:ext cx="2790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165" name="Google Shape;165;p17"/>
          <p:cNvSpPr/>
          <p:nvPr/>
        </p:nvSpPr>
        <p:spPr>
          <a:xfrm>
            <a:off x="3877550" y="2586500"/>
            <a:ext cx="1142400" cy="2277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3472450" y="1716923"/>
            <a:ext cx="2864100" cy="2277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67" name="Google Shape;167;p17"/>
          <p:cNvGrpSpPr/>
          <p:nvPr/>
        </p:nvGrpSpPr>
        <p:grpSpPr>
          <a:xfrm>
            <a:off x="5117652" y="2243975"/>
            <a:ext cx="2537557" cy="1572170"/>
            <a:chOff x="5139477" y="2212950"/>
            <a:chExt cx="2537557" cy="1572170"/>
          </a:xfrm>
        </p:grpSpPr>
        <p:cxnSp>
          <p:nvCxnSpPr>
            <p:cNvPr id="168" name="Google Shape;168;p17"/>
            <p:cNvCxnSpPr/>
            <p:nvPr/>
          </p:nvCxnSpPr>
          <p:spPr>
            <a:xfrm>
              <a:off x="5375925" y="2216075"/>
              <a:ext cx="880200" cy="0"/>
            </a:xfrm>
            <a:prstGeom prst="straightConnector1">
              <a:avLst/>
            </a:prstGeom>
            <a:noFill/>
            <a:ln w="9525" cap="flat" cmpd="sng">
              <a:solidFill>
                <a:srgbClr val="FFAB4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17"/>
            <p:cNvCxnSpPr>
              <a:stCxn id="170" idx="0"/>
            </p:cNvCxnSpPr>
            <p:nvPr/>
          </p:nvCxnSpPr>
          <p:spPr>
            <a:xfrm rot="10800000">
              <a:off x="5859633" y="2212950"/>
              <a:ext cx="226200" cy="557400"/>
            </a:xfrm>
            <a:prstGeom prst="straightConnector1">
              <a:avLst/>
            </a:prstGeom>
            <a:noFill/>
            <a:ln w="9525" cap="flat" cmpd="sng">
              <a:solidFill>
                <a:srgbClr val="FFAB40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70" name="Google Shape;170;p17"/>
            <p:cNvSpPr txBox="1"/>
            <p:nvPr/>
          </p:nvSpPr>
          <p:spPr>
            <a:xfrm>
              <a:off x="5462583" y="2770350"/>
              <a:ext cx="12465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print(2)</a:t>
              </a: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71" name="Google Shape;171;p17"/>
            <p:cNvSpPr txBox="1"/>
            <p:nvPr/>
          </p:nvSpPr>
          <p:spPr>
            <a:xfrm>
              <a:off x="5139477" y="3343350"/>
              <a:ext cx="21156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func print(...)</a:t>
              </a: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72" name="Google Shape;172;p17"/>
            <p:cNvCxnSpPr>
              <a:stCxn id="171" idx="0"/>
            </p:cNvCxnSpPr>
            <p:nvPr/>
          </p:nvCxnSpPr>
          <p:spPr>
            <a:xfrm rot="10800000">
              <a:off x="5921877" y="3181950"/>
              <a:ext cx="275400" cy="16140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17"/>
            <p:cNvCxnSpPr>
              <a:stCxn id="174" idx="0"/>
            </p:cNvCxnSpPr>
            <p:nvPr/>
          </p:nvCxnSpPr>
          <p:spPr>
            <a:xfrm rot="10800000">
              <a:off x="6380135" y="3189320"/>
              <a:ext cx="1157400" cy="168000"/>
            </a:xfrm>
            <a:prstGeom prst="straightConnector1">
              <a:avLst/>
            </a:prstGeom>
            <a:noFill/>
            <a:ln w="9525" cap="flat" cmpd="sng">
              <a:solidFill>
                <a:srgbClr val="FFAB40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74" name="Google Shape;174;p17"/>
            <p:cNvSpPr txBox="1"/>
            <p:nvPr/>
          </p:nvSpPr>
          <p:spPr>
            <a:xfrm>
              <a:off x="7398035" y="3357320"/>
              <a:ext cx="2790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75" name="Google Shape;175;p17"/>
            <p:cNvCxnSpPr/>
            <p:nvPr/>
          </p:nvCxnSpPr>
          <p:spPr>
            <a:xfrm>
              <a:off x="5563432" y="3148488"/>
              <a:ext cx="692700" cy="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17"/>
            <p:cNvCxnSpPr/>
            <p:nvPr/>
          </p:nvCxnSpPr>
          <p:spPr>
            <a:xfrm>
              <a:off x="6329521" y="3148488"/>
              <a:ext cx="126300" cy="0"/>
            </a:xfrm>
            <a:prstGeom prst="straightConnector1">
              <a:avLst/>
            </a:prstGeom>
            <a:noFill/>
            <a:ln w="9525" cap="flat" cmpd="sng">
              <a:solidFill>
                <a:srgbClr val="FFAB4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7" name="Google Shape;177;p17"/>
          <p:cNvGrpSpPr/>
          <p:nvPr/>
        </p:nvGrpSpPr>
        <p:grpSpPr>
          <a:xfrm>
            <a:off x="1298513" y="3780150"/>
            <a:ext cx="3549938" cy="1167300"/>
            <a:chOff x="1320338" y="3749125"/>
            <a:chExt cx="3549938" cy="1167300"/>
          </a:xfrm>
        </p:grpSpPr>
        <p:grpSp>
          <p:nvGrpSpPr>
            <p:cNvPr id="178" name="Google Shape;178;p17"/>
            <p:cNvGrpSpPr/>
            <p:nvPr/>
          </p:nvGrpSpPr>
          <p:grpSpPr>
            <a:xfrm>
              <a:off x="2553600" y="3749125"/>
              <a:ext cx="1338600" cy="632375"/>
              <a:chOff x="4168650" y="3459400"/>
              <a:chExt cx="1338600" cy="632375"/>
            </a:xfrm>
          </p:grpSpPr>
          <p:sp>
            <p:nvSpPr>
              <p:cNvPr id="179" name="Google Shape;179;p17"/>
              <p:cNvSpPr txBox="1"/>
              <p:nvPr/>
            </p:nvSpPr>
            <p:spPr>
              <a:xfrm>
                <a:off x="4168650" y="3459400"/>
                <a:ext cx="727500" cy="36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print</a:t>
                </a:r>
                <a:endParaRPr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cxnSp>
            <p:nvCxnSpPr>
              <p:cNvPr id="180" name="Google Shape;180;p17"/>
              <p:cNvCxnSpPr/>
              <p:nvPr/>
            </p:nvCxnSpPr>
            <p:spPr>
              <a:xfrm>
                <a:off x="4270475" y="3517150"/>
                <a:ext cx="1229400" cy="280500"/>
              </a:xfrm>
              <a:prstGeom prst="bentConnector3">
                <a:avLst>
                  <a:gd name="adj1" fmla="val 8580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17"/>
              <p:cNvCxnSpPr/>
              <p:nvPr/>
            </p:nvCxnSpPr>
            <p:spPr>
              <a:xfrm>
                <a:off x="4270475" y="3797650"/>
                <a:ext cx="538500" cy="171600"/>
              </a:xfrm>
              <a:prstGeom prst="bentConnector3">
                <a:avLst>
                  <a:gd name="adj1" fmla="val 2972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17"/>
              <p:cNvCxnSpPr/>
              <p:nvPr/>
            </p:nvCxnSpPr>
            <p:spPr>
              <a:xfrm rot="10800000">
                <a:off x="5332650" y="3961875"/>
                <a:ext cx="1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17"/>
              <p:cNvCxnSpPr/>
              <p:nvPr/>
            </p:nvCxnSpPr>
            <p:spPr>
              <a:xfrm flipH="1">
                <a:off x="4847850" y="3961875"/>
                <a:ext cx="484800" cy="12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4" name="Google Shape;184;p17"/>
            <p:cNvGrpSpPr/>
            <p:nvPr/>
          </p:nvGrpSpPr>
          <p:grpSpPr>
            <a:xfrm>
              <a:off x="1320338" y="3855775"/>
              <a:ext cx="725925" cy="392700"/>
              <a:chOff x="3422838" y="3517150"/>
              <a:chExt cx="725925" cy="392700"/>
            </a:xfrm>
          </p:grpSpPr>
          <p:sp>
            <p:nvSpPr>
              <p:cNvPr id="185" name="Google Shape;185;p17"/>
              <p:cNvSpPr/>
              <p:nvPr/>
            </p:nvSpPr>
            <p:spPr>
              <a:xfrm rot="5400000">
                <a:off x="3952413" y="3622450"/>
                <a:ext cx="210600" cy="182100"/>
              </a:xfrm>
              <a:prstGeom prst="triangle">
                <a:avLst>
                  <a:gd name="adj" fmla="val 50000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7"/>
              <p:cNvSpPr txBox="1"/>
              <p:nvPr/>
            </p:nvSpPr>
            <p:spPr>
              <a:xfrm>
                <a:off x="3422838" y="3517150"/>
                <a:ext cx="422100" cy="39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1</a:t>
                </a:r>
                <a:endParaRPr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grpSp>
          <p:nvGrpSpPr>
            <p:cNvPr id="187" name="Google Shape;187;p17"/>
            <p:cNvGrpSpPr/>
            <p:nvPr/>
          </p:nvGrpSpPr>
          <p:grpSpPr>
            <a:xfrm>
              <a:off x="3941438" y="3966500"/>
              <a:ext cx="928838" cy="392700"/>
              <a:chOff x="5697763" y="3686675"/>
              <a:chExt cx="928838" cy="392700"/>
            </a:xfrm>
          </p:grpSpPr>
          <p:sp>
            <p:nvSpPr>
              <p:cNvPr id="188" name="Google Shape;188;p17"/>
              <p:cNvSpPr txBox="1"/>
              <p:nvPr/>
            </p:nvSpPr>
            <p:spPr>
              <a:xfrm>
                <a:off x="5974400" y="3686675"/>
                <a:ext cx="652200" cy="39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Roboto Mono"/>
                    <a:ea typeface="Roboto Mono"/>
                    <a:cs typeface="Roboto Mono"/>
                    <a:sym typeface="Roboto Mono"/>
                  </a:rPr>
                  <a:t>None</a:t>
                </a:r>
                <a:endParaRPr sz="13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189" name="Google Shape;189;p17"/>
              <p:cNvSpPr/>
              <p:nvPr/>
            </p:nvSpPr>
            <p:spPr>
              <a:xfrm rot="5400000">
                <a:off x="5683513" y="3791975"/>
                <a:ext cx="210600" cy="182100"/>
              </a:xfrm>
              <a:prstGeom prst="triangle">
                <a:avLst>
                  <a:gd name="adj" fmla="val 50000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" name="Google Shape;190;p17"/>
            <p:cNvGrpSpPr/>
            <p:nvPr/>
          </p:nvGrpSpPr>
          <p:grpSpPr>
            <a:xfrm>
              <a:off x="2422625" y="4229775"/>
              <a:ext cx="1437900" cy="686650"/>
              <a:chOff x="4037675" y="3940050"/>
              <a:chExt cx="1437900" cy="686650"/>
            </a:xfrm>
          </p:grpSpPr>
          <p:sp>
            <p:nvSpPr>
              <p:cNvPr id="191" name="Google Shape;191;p17"/>
              <p:cNvSpPr/>
              <p:nvPr/>
            </p:nvSpPr>
            <p:spPr>
              <a:xfrm>
                <a:off x="4037675" y="4342900"/>
                <a:ext cx="1437900" cy="283800"/>
              </a:xfrm>
              <a:prstGeom prst="roundRect">
                <a:avLst>
                  <a:gd name="adj" fmla="val 16667"/>
                </a:avLst>
              </a:prstGeom>
              <a:solidFill>
                <a:srgbClr val="D0E0E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display “1”</a:t>
                </a:r>
                <a:endParaRPr b="1">
                  <a:solidFill>
                    <a:srgbClr val="4A86E8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>
                <a:off x="4721550" y="3940050"/>
                <a:ext cx="320100" cy="378300"/>
              </a:xfrm>
              <a:custGeom>
                <a:avLst/>
                <a:gdLst/>
                <a:ahLst/>
                <a:cxnLst/>
                <a:rect l="l" t="t" r="r" b="b"/>
                <a:pathLst>
                  <a:path w="12804" h="15132" extrusionOk="0">
                    <a:moveTo>
                      <a:pt x="12804" y="0"/>
                    </a:moveTo>
                    <a:cubicBezTo>
                      <a:pt x="11010" y="825"/>
                      <a:pt x="4171" y="2425"/>
                      <a:pt x="2037" y="4947"/>
                    </a:cubicBezTo>
                    <a:cubicBezTo>
                      <a:pt x="-97" y="7469"/>
                      <a:pt x="340" y="13435"/>
                      <a:pt x="0" y="15132"/>
                    </a:cubicBezTo>
                  </a:path>
                </a:pathLst>
              </a:custGeom>
              <a:noFill/>
              <a:ln w="9525" cap="flat" cmpd="sng">
                <a:solidFill>
                  <a:srgbClr val="0B5394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</p:grpSp>
      <p:grpSp>
        <p:nvGrpSpPr>
          <p:cNvPr id="193" name="Google Shape;193;p17"/>
          <p:cNvGrpSpPr/>
          <p:nvPr/>
        </p:nvGrpSpPr>
        <p:grpSpPr>
          <a:xfrm>
            <a:off x="5027138" y="3794500"/>
            <a:ext cx="2982463" cy="1167300"/>
            <a:chOff x="5048963" y="3763475"/>
            <a:chExt cx="2982463" cy="1167300"/>
          </a:xfrm>
        </p:grpSpPr>
        <p:grpSp>
          <p:nvGrpSpPr>
            <p:cNvPr id="194" name="Google Shape;194;p17"/>
            <p:cNvGrpSpPr/>
            <p:nvPr/>
          </p:nvGrpSpPr>
          <p:grpSpPr>
            <a:xfrm>
              <a:off x="5714750" y="3763475"/>
              <a:ext cx="1338600" cy="632375"/>
              <a:chOff x="4168650" y="3459400"/>
              <a:chExt cx="1338600" cy="632375"/>
            </a:xfrm>
          </p:grpSpPr>
          <p:sp>
            <p:nvSpPr>
              <p:cNvPr id="195" name="Google Shape;195;p17"/>
              <p:cNvSpPr txBox="1"/>
              <p:nvPr/>
            </p:nvSpPr>
            <p:spPr>
              <a:xfrm>
                <a:off x="4168650" y="3459400"/>
                <a:ext cx="727500" cy="36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print</a:t>
                </a:r>
                <a:endParaRPr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cxnSp>
            <p:nvCxnSpPr>
              <p:cNvPr id="196" name="Google Shape;196;p17"/>
              <p:cNvCxnSpPr/>
              <p:nvPr/>
            </p:nvCxnSpPr>
            <p:spPr>
              <a:xfrm>
                <a:off x="4270475" y="3517150"/>
                <a:ext cx="1229400" cy="280500"/>
              </a:xfrm>
              <a:prstGeom prst="bentConnector3">
                <a:avLst>
                  <a:gd name="adj1" fmla="val 8580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" name="Google Shape;197;p17"/>
              <p:cNvCxnSpPr/>
              <p:nvPr/>
            </p:nvCxnSpPr>
            <p:spPr>
              <a:xfrm>
                <a:off x="4270475" y="3797650"/>
                <a:ext cx="538500" cy="171600"/>
              </a:xfrm>
              <a:prstGeom prst="bentConnector3">
                <a:avLst>
                  <a:gd name="adj1" fmla="val 2972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17"/>
              <p:cNvCxnSpPr/>
              <p:nvPr/>
            </p:nvCxnSpPr>
            <p:spPr>
              <a:xfrm rot="10800000">
                <a:off x="5332650" y="3961875"/>
                <a:ext cx="1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Google Shape;199;p17"/>
              <p:cNvCxnSpPr/>
              <p:nvPr/>
            </p:nvCxnSpPr>
            <p:spPr>
              <a:xfrm flipH="1">
                <a:off x="4847850" y="3961875"/>
                <a:ext cx="484800" cy="12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0" name="Google Shape;200;p17"/>
            <p:cNvGrpSpPr/>
            <p:nvPr/>
          </p:nvGrpSpPr>
          <p:grpSpPr>
            <a:xfrm>
              <a:off x="5048963" y="3785500"/>
              <a:ext cx="725925" cy="392700"/>
              <a:chOff x="3422838" y="3517150"/>
              <a:chExt cx="725925" cy="392700"/>
            </a:xfrm>
          </p:grpSpPr>
          <p:sp>
            <p:nvSpPr>
              <p:cNvPr id="201" name="Google Shape;201;p17"/>
              <p:cNvSpPr/>
              <p:nvPr/>
            </p:nvSpPr>
            <p:spPr>
              <a:xfrm rot="5400000">
                <a:off x="3952413" y="3622450"/>
                <a:ext cx="210600" cy="182100"/>
              </a:xfrm>
              <a:prstGeom prst="triangle">
                <a:avLst>
                  <a:gd name="adj" fmla="val 50000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7"/>
              <p:cNvSpPr txBox="1"/>
              <p:nvPr/>
            </p:nvSpPr>
            <p:spPr>
              <a:xfrm>
                <a:off x="3422838" y="3517150"/>
                <a:ext cx="422100" cy="39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2</a:t>
                </a:r>
                <a:endParaRPr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grpSp>
          <p:nvGrpSpPr>
            <p:cNvPr id="203" name="Google Shape;203;p17"/>
            <p:cNvGrpSpPr/>
            <p:nvPr/>
          </p:nvGrpSpPr>
          <p:grpSpPr>
            <a:xfrm>
              <a:off x="7102588" y="3980850"/>
              <a:ext cx="928838" cy="392700"/>
              <a:chOff x="5697763" y="3686675"/>
              <a:chExt cx="928838" cy="392700"/>
            </a:xfrm>
          </p:grpSpPr>
          <p:sp>
            <p:nvSpPr>
              <p:cNvPr id="204" name="Google Shape;204;p17"/>
              <p:cNvSpPr txBox="1"/>
              <p:nvPr/>
            </p:nvSpPr>
            <p:spPr>
              <a:xfrm>
                <a:off x="5974400" y="3686675"/>
                <a:ext cx="652200" cy="39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Roboto Mono"/>
                    <a:ea typeface="Roboto Mono"/>
                    <a:cs typeface="Roboto Mono"/>
                    <a:sym typeface="Roboto Mono"/>
                  </a:rPr>
                  <a:t>None</a:t>
                </a:r>
                <a:endParaRPr sz="13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205" name="Google Shape;205;p17"/>
              <p:cNvSpPr/>
              <p:nvPr/>
            </p:nvSpPr>
            <p:spPr>
              <a:xfrm rot="5400000">
                <a:off x="5683513" y="3791975"/>
                <a:ext cx="210600" cy="182100"/>
              </a:xfrm>
              <a:prstGeom prst="triangle">
                <a:avLst>
                  <a:gd name="adj" fmla="val 50000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" name="Google Shape;206;p17"/>
            <p:cNvGrpSpPr/>
            <p:nvPr/>
          </p:nvGrpSpPr>
          <p:grpSpPr>
            <a:xfrm>
              <a:off x="5583775" y="4244125"/>
              <a:ext cx="1437900" cy="686650"/>
              <a:chOff x="4037675" y="3940050"/>
              <a:chExt cx="1437900" cy="686650"/>
            </a:xfrm>
          </p:grpSpPr>
          <p:sp>
            <p:nvSpPr>
              <p:cNvPr id="207" name="Google Shape;207;p17"/>
              <p:cNvSpPr/>
              <p:nvPr/>
            </p:nvSpPr>
            <p:spPr>
              <a:xfrm>
                <a:off x="4037675" y="4342900"/>
                <a:ext cx="1437900" cy="283800"/>
              </a:xfrm>
              <a:prstGeom prst="roundRect">
                <a:avLst>
                  <a:gd name="adj" fmla="val 16667"/>
                </a:avLst>
              </a:prstGeom>
              <a:solidFill>
                <a:srgbClr val="D0E0E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display “2”</a:t>
                </a:r>
                <a:endParaRPr b="1">
                  <a:solidFill>
                    <a:srgbClr val="4A86E8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208" name="Google Shape;208;p17"/>
              <p:cNvSpPr/>
              <p:nvPr/>
            </p:nvSpPr>
            <p:spPr>
              <a:xfrm>
                <a:off x="4721550" y="3940050"/>
                <a:ext cx="320100" cy="378300"/>
              </a:xfrm>
              <a:custGeom>
                <a:avLst/>
                <a:gdLst/>
                <a:ahLst/>
                <a:cxnLst/>
                <a:rect l="l" t="t" r="r" b="b"/>
                <a:pathLst>
                  <a:path w="12804" h="15132" extrusionOk="0">
                    <a:moveTo>
                      <a:pt x="12804" y="0"/>
                    </a:moveTo>
                    <a:cubicBezTo>
                      <a:pt x="11010" y="825"/>
                      <a:pt x="4171" y="2425"/>
                      <a:pt x="2037" y="4947"/>
                    </a:cubicBezTo>
                    <a:cubicBezTo>
                      <a:pt x="-97" y="7469"/>
                      <a:pt x="340" y="13435"/>
                      <a:pt x="0" y="15132"/>
                    </a:cubicBezTo>
                  </a:path>
                </a:pathLst>
              </a:custGeom>
              <a:noFill/>
              <a:ln w="9525" cap="flat" cmpd="sng">
                <a:solidFill>
                  <a:srgbClr val="0B5394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</p:grpSp>
      <p:grpSp>
        <p:nvGrpSpPr>
          <p:cNvPr id="209" name="Google Shape;209;p17"/>
          <p:cNvGrpSpPr/>
          <p:nvPr/>
        </p:nvGrpSpPr>
        <p:grpSpPr>
          <a:xfrm>
            <a:off x="0" y="900125"/>
            <a:ext cx="3501550" cy="1167300"/>
            <a:chOff x="0" y="900125"/>
            <a:chExt cx="3501550" cy="1167300"/>
          </a:xfrm>
        </p:grpSpPr>
        <p:grpSp>
          <p:nvGrpSpPr>
            <p:cNvPr id="210" name="Google Shape;210;p17"/>
            <p:cNvGrpSpPr/>
            <p:nvPr/>
          </p:nvGrpSpPr>
          <p:grpSpPr>
            <a:xfrm>
              <a:off x="1279400" y="900125"/>
              <a:ext cx="1338600" cy="632375"/>
              <a:chOff x="4168650" y="3459400"/>
              <a:chExt cx="1338600" cy="632375"/>
            </a:xfrm>
          </p:grpSpPr>
          <p:sp>
            <p:nvSpPr>
              <p:cNvPr id="211" name="Google Shape;211;p17"/>
              <p:cNvSpPr txBox="1"/>
              <p:nvPr/>
            </p:nvSpPr>
            <p:spPr>
              <a:xfrm>
                <a:off x="4168650" y="3459400"/>
                <a:ext cx="727500" cy="36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print</a:t>
                </a:r>
                <a:endParaRPr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cxnSp>
            <p:nvCxnSpPr>
              <p:cNvPr id="212" name="Google Shape;212;p17"/>
              <p:cNvCxnSpPr/>
              <p:nvPr/>
            </p:nvCxnSpPr>
            <p:spPr>
              <a:xfrm>
                <a:off x="4270475" y="3517150"/>
                <a:ext cx="1229400" cy="280500"/>
              </a:xfrm>
              <a:prstGeom prst="bentConnector3">
                <a:avLst>
                  <a:gd name="adj1" fmla="val 8580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17"/>
              <p:cNvCxnSpPr/>
              <p:nvPr/>
            </p:nvCxnSpPr>
            <p:spPr>
              <a:xfrm>
                <a:off x="4270475" y="3797650"/>
                <a:ext cx="538500" cy="171600"/>
              </a:xfrm>
              <a:prstGeom prst="bentConnector3">
                <a:avLst>
                  <a:gd name="adj1" fmla="val 2972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17"/>
              <p:cNvCxnSpPr/>
              <p:nvPr/>
            </p:nvCxnSpPr>
            <p:spPr>
              <a:xfrm rot="10800000">
                <a:off x="5332650" y="3961875"/>
                <a:ext cx="1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17"/>
              <p:cNvCxnSpPr/>
              <p:nvPr/>
            </p:nvCxnSpPr>
            <p:spPr>
              <a:xfrm flipH="1">
                <a:off x="4847850" y="3961875"/>
                <a:ext cx="484800" cy="12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6" name="Google Shape;216;p17"/>
            <p:cNvGrpSpPr/>
            <p:nvPr/>
          </p:nvGrpSpPr>
          <p:grpSpPr>
            <a:xfrm>
              <a:off x="0" y="922150"/>
              <a:ext cx="1339538" cy="392700"/>
              <a:chOff x="2809225" y="3517150"/>
              <a:chExt cx="1339538" cy="392700"/>
            </a:xfrm>
          </p:grpSpPr>
          <p:sp>
            <p:nvSpPr>
              <p:cNvPr id="217" name="Google Shape;217;p17"/>
              <p:cNvSpPr/>
              <p:nvPr/>
            </p:nvSpPr>
            <p:spPr>
              <a:xfrm rot="5400000">
                <a:off x="3952413" y="3622450"/>
                <a:ext cx="210600" cy="182100"/>
              </a:xfrm>
              <a:prstGeom prst="triangle">
                <a:avLst>
                  <a:gd name="adj" fmla="val 50000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7"/>
              <p:cNvSpPr txBox="1"/>
              <p:nvPr/>
            </p:nvSpPr>
            <p:spPr>
              <a:xfrm>
                <a:off x="2809225" y="3517150"/>
                <a:ext cx="1142400" cy="39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 Mono"/>
                    <a:ea typeface="Roboto Mono"/>
                    <a:cs typeface="Roboto Mono"/>
                    <a:sym typeface="Roboto Mono"/>
                  </a:rPr>
                  <a:t>None, None</a:t>
                </a:r>
                <a:endParaRPr sz="12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grpSp>
          <p:nvGrpSpPr>
            <p:cNvPr id="219" name="Google Shape;219;p17"/>
            <p:cNvGrpSpPr/>
            <p:nvPr/>
          </p:nvGrpSpPr>
          <p:grpSpPr>
            <a:xfrm>
              <a:off x="2667238" y="1117500"/>
              <a:ext cx="834313" cy="392700"/>
              <a:chOff x="5697763" y="3686675"/>
              <a:chExt cx="834313" cy="392700"/>
            </a:xfrm>
          </p:grpSpPr>
          <p:sp>
            <p:nvSpPr>
              <p:cNvPr id="220" name="Google Shape;220;p17"/>
              <p:cNvSpPr txBox="1"/>
              <p:nvPr/>
            </p:nvSpPr>
            <p:spPr>
              <a:xfrm>
                <a:off x="5879875" y="3686675"/>
                <a:ext cx="652200" cy="39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Roboto Mono"/>
                    <a:ea typeface="Roboto Mono"/>
                    <a:cs typeface="Roboto Mono"/>
                    <a:sym typeface="Roboto Mono"/>
                  </a:rPr>
                  <a:t>None</a:t>
                </a:r>
                <a:endParaRPr sz="13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221" name="Google Shape;221;p17"/>
              <p:cNvSpPr/>
              <p:nvPr/>
            </p:nvSpPr>
            <p:spPr>
              <a:xfrm rot="5400000">
                <a:off x="5683513" y="3791975"/>
                <a:ext cx="210600" cy="182100"/>
              </a:xfrm>
              <a:prstGeom prst="triangle">
                <a:avLst>
                  <a:gd name="adj" fmla="val 50000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" name="Google Shape;222;p17"/>
            <p:cNvGrpSpPr/>
            <p:nvPr/>
          </p:nvGrpSpPr>
          <p:grpSpPr>
            <a:xfrm>
              <a:off x="429225" y="1380775"/>
              <a:ext cx="2377500" cy="686650"/>
              <a:chOff x="3318475" y="3940050"/>
              <a:chExt cx="2377500" cy="686650"/>
            </a:xfrm>
          </p:grpSpPr>
          <p:sp>
            <p:nvSpPr>
              <p:cNvPr id="223" name="Google Shape;223;p17"/>
              <p:cNvSpPr/>
              <p:nvPr/>
            </p:nvSpPr>
            <p:spPr>
              <a:xfrm>
                <a:off x="3318475" y="4342900"/>
                <a:ext cx="2377500" cy="283800"/>
              </a:xfrm>
              <a:prstGeom prst="roundRect">
                <a:avLst>
                  <a:gd name="adj" fmla="val 16667"/>
                </a:avLst>
              </a:prstGeom>
              <a:solidFill>
                <a:srgbClr val="D0E0E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display “None None”</a:t>
                </a:r>
                <a:endParaRPr b="1">
                  <a:solidFill>
                    <a:srgbClr val="4A86E8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>
                <a:off x="4721550" y="3940050"/>
                <a:ext cx="320100" cy="378300"/>
              </a:xfrm>
              <a:custGeom>
                <a:avLst/>
                <a:gdLst/>
                <a:ahLst/>
                <a:cxnLst/>
                <a:rect l="l" t="t" r="r" b="b"/>
                <a:pathLst>
                  <a:path w="12804" h="15132" extrusionOk="0">
                    <a:moveTo>
                      <a:pt x="12804" y="0"/>
                    </a:moveTo>
                    <a:cubicBezTo>
                      <a:pt x="11010" y="825"/>
                      <a:pt x="4171" y="2425"/>
                      <a:pt x="2037" y="4947"/>
                    </a:cubicBezTo>
                    <a:cubicBezTo>
                      <a:pt x="-97" y="7469"/>
                      <a:pt x="340" y="13435"/>
                      <a:pt x="0" y="15132"/>
                    </a:cubicBezTo>
                  </a:path>
                </a:pathLst>
              </a:custGeom>
              <a:noFill/>
              <a:ln w="9525" cap="flat" cmpd="sng">
                <a:solidFill>
                  <a:srgbClr val="0B5394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</p:grpSp>
      <p:sp>
        <p:nvSpPr>
          <p:cNvPr id="225" name="Google Shape;225;p17"/>
          <p:cNvSpPr/>
          <p:nvPr/>
        </p:nvSpPr>
        <p:spPr>
          <a:xfrm>
            <a:off x="5466850" y="2586500"/>
            <a:ext cx="1142400" cy="2277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26" name="Google Shape;226;p17"/>
          <p:cNvGrpSpPr/>
          <p:nvPr/>
        </p:nvGrpSpPr>
        <p:grpSpPr>
          <a:xfrm>
            <a:off x="2837448" y="885500"/>
            <a:ext cx="3436052" cy="519500"/>
            <a:chOff x="3123610" y="2195513"/>
            <a:chExt cx="3436052" cy="519500"/>
          </a:xfrm>
        </p:grpSpPr>
        <p:sp>
          <p:nvSpPr>
            <p:cNvPr id="227" name="Google Shape;227;p17"/>
            <p:cNvSpPr/>
            <p:nvPr/>
          </p:nvSpPr>
          <p:spPr>
            <a:xfrm>
              <a:off x="3123610" y="2506813"/>
              <a:ext cx="635100" cy="2082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B539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3935863" y="2195513"/>
              <a:ext cx="2623800" cy="2838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Does not get displayed</a:t>
              </a:r>
              <a:endParaRPr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229" name="Google Shape;229;p17"/>
            <p:cNvCxnSpPr>
              <a:stCxn id="228" idx="1"/>
              <a:endCxn id="227" idx="0"/>
            </p:cNvCxnSpPr>
            <p:nvPr/>
          </p:nvCxnSpPr>
          <p:spPr>
            <a:xfrm flipH="1">
              <a:off x="3441163" y="2337413"/>
              <a:ext cx="494700" cy="169500"/>
            </a:xfrm>
            <a:prstGeom prst="straightConnector1">
              <a:avLst/>
            </a:prstGeom>
            <a:noFill/>
            <a:ln w="9525" cap="flat" cmpd="sng">
              <a:solidFill>
                <a:srgbClr val="0B5394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 vs </a:t>
            </a:r>
            <a:r>
              <a:rPr lang="en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endParaRPr b="1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5" name="Google Shape;235;p18"/>
          <p:cNvSpPr/>
          <p:nvPr/>
        </p:nvSpPr>
        <p:spPr>
          <a:xfrm>
            <a:off x="8097600" y="4568875"/>
            <a:ext cx="734700" cy="407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Demo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Control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Control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6" name="Google Shape;24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●"/>
            </a:pPr>
            <a:r>
              <a:rPr lang="en" sz="1600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Expressions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in programs evaluate to values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●"/>
            </a:pPr>
            <a:r>
              <a:rPr lang="en" sz="1600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Statements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are executed to perform actions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Ex: assignment and def statements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●"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With what we have seen so far, a lot of useful programs have been left out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●"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For example: returning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‘hot’, ‘warm’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, or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‘cold’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depending on an argument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temp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●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To do this we introduce the concept of </a:t>
            </a:r>
            <a:r>
              <a:rPr lang="en" sz="1600"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control</a:t>
            </a:r>
            <a:endParaRPr sz="1600" b="1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Special expressions and statements can </a:t>
            </a:r>
            <a:r>
              <a:rPr lang="en"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control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how the program is executed by the interpreter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>
            <a:spLocks noGrp="1"/>
          </p:cNvSpPr>
          <p:nvPr>
            <p:ph type="title"/>
          </p:nvPr>
        </p:nvSpPr>
        <p:spPr>
          <a:xfrm>
            <a:off x="311700" y="28080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Conditional statements (</a:t>
            </a:r>
            <a:r>
              <a:rPr lang="en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 statements)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2" name="Google Shape;252;p21"/>
          <p:cNvSpPr txBox="1">
            <a:spLocks noGrp="1"/>
          </p:cNvSpPr>
          <p:nvPr>
            <p:ph type="body" idx="1"/>
          </p:nvPr>
        </p:nvSpPr>
        <p:spPr>
          <a:xfrm>
            <a:off x="464475" y="1539633"/>
            <a:ext cx="3245700" cy="15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&lt;conditional expression&gt;:</a:t>
            </a:r>
            <a:endParaRPr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&lt;suite of statements&gt;</a:t>
            </a:r>
            <a:endParaRPr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&lt;conditional expression&gt;:</a:t>
            </a:r>
            <a:endParaRPr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&lt;suite of statements&gt;</a:t>
            </a:r>
            <a:endParaRPr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&lt;suite of statements&gt;</a:t>
            </a:r>
            <a:endParaRPr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53" name="Google Shape;253;p21"/>
          <p:cNvGrpSpPr/>
          <p:nvPr/>
        </p:nvGrpSpPr>
        <p:grpSpPr>
          <a:xfrm>
            <a:off x="545625" y="1152533"/>
            <a:ext cx="3164550" cy="967700"/>
            <a:chOff x="545625" y="1316750"/>
            <a:chExt cx="2793600" cy="967700"/>
          </a:xfrm>
        </p:grpSpPr>
        <p:sp>
          <p:nvSpPr>
            <p:cNvPr id="254" name="Google Shape;254;p21"/>
            <p:cNvSpPr/>
            <p:nvPr/>
          </p:nvSpPr>
          <p:spPr>
            <a:xfrm>
              <a:off x="545625" y="1796950"/>
              <a:ext cx="2793600" cy="48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A86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5" name="Google Shape;255;p21"/>
            <p:cNvGrpSpPr/>
            <p:nvPr/>
          </p:nvGrpSpPr>
          <p:grpSpPr>
            <a:xfrm>
              <a:off x="1597425" y="1316750"/>
              <a:ext cx="979800" cy="480300"/>
              <a:chOff x="5438700" y="1642213"/>
              <a:chExt cx="979800" cy="480300"/>
            </a:xfrm>
          </p:grpSpPr>
          <p:sp>
            <p:nvSpPr>
              <p:cNvPr id="256" name="Google Shape;256;p21"/>
              <p:cNvSpPr/>
              <p:nvPr/>
            </p:nvSpPr>
            <p:spPr>
              <a:xfrm>
                <a:off x="5438700" y="1642213"/>
                <a:ext cx="979800" cy="2838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Clause</a:t>
                </a:r>
                <a:endParaRPr b="1">
                  <a:solidFill>
                    <a:srgbClr val="4A86E8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cxnSp>
            <p:nvCxnSpPr>
              <p:cNvPr id="257" name="Google Shape;257;p21"/>
              <p:cNvCxnSpPr>
                <a:stCxn id="256" idx="2"/>
                <a:endCxn id="254" idx="0"/>
              </p:cNvCxnSpPr>
              <p:nvPr/>
            </p:nvCxnSpPr>
            <p:spPr>
              <a:xfrm flipH="1">
                <a:off x="5783700" y="1926013"/>
                <a:ext cx="144900" cy="19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B5394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258" name="Google Shape;258;p21"/>
          <p:cNvSpPr txBox="1"/>
          <p:nvPr/>
        </p:nvSpPr>
        <p:spPr>
          <a:xfrm>
            <a:off x="4270475" y="1218058"/>
            <a:ext cx="4190400" cy="12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Syntax:</a:t>
            </a:r>
            <a:endParaRPr b="1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Always start with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clause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Zero or more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clauses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Zero or one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clause, always at the end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225525" y="3193808"/>
            <a:ext cx="80607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Execution Rule for Conditional Statements:</a:t>
            </a:r>
            <a:endParaRPr b="1" dirty="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Each header is considered in order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rabicPeriod"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Evaluate the header’s conditional expression if the header is not an </a:t>
            </a:r>
            <a:r>
              <a:rPr lang="en" b="1" dirty="0"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rabicPeriod"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If the expression evaluates to true or the header is an else, execute the suite and skip the remaining headers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840</Words>
  <Application>Microsoft Office PowerPoint</Application>
  <PresentationFormat>全屏显示(16:9)</PresentationFormat>
  <Paragraphs>157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Consolas</vt:lpstr>
      <vt:lpstr>Roboto</vt:lpstr>
      <vt:lpstr>Arial</vt:lpstr>
      <vt:lpstr>Roboto Mono</vt:lpstr>
      <vt:lpstr>Simple Light</vt:lpstr>
      <vt:lpstr>Control</vt:lpstr>
      <vt:lpstr>Print and None</vt:lpstr>
      <vt:lpstr>None Indicates that Nothing is Returned</vt:lpstr>
      <vt:lpstr>Pure Functions &amp; Non-Pure Functions</vt:lpstr>
      <vt:lpstr>Nested Expressions with Print</vt:lpstr>
      <vt:lpstr>print vs return</vt:lpstr>
      <vt:lpstr>Control</vt:lpstr>
      <vt:lpstr>Control</vt:lpstr>
      <vt:lpstr>Conditional statements (if statements)</vt:lpstr>
      <vt:lpstr>if examples</vt:lpstr>
      <vt:lpstr>Boolean Contexts</vt:lpstr>
      <vt:lpstr>Boolean Expressions</vt:lpstr>
      <vt:lpstr>Short-Circuiting</vt:lpstr>
      <vt:lpstr>Iteration</vt:lpstr>
      <vt:lpstr>While statements</vt:lpstr>
      <vt:lpstr>The Fibonacci Sequence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</dc:title>
  <cp:lastModifiedBy>xinyu</cp:lastModifiedBy>
  <cp:revision>4</cp:revision>
  <dcterms:modified xsi:type="dcterms:W3CDTF">2019-09-25T04:46:21Z</dcterms:modified>
</cp:coreProperties>
</file>