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embeddedFontLst>
    <p:embeddedFont>
      <p:font typeface="Roboto" panose="02010600030101010101" charset="0"/>
      <p:regular r:id="rId28"/>
      <p:bold r:id="rId29"/>
      <p:italic r:id="rId30"/>
      <p:boldItalic r:id="rId31"/>
    </p:embeddedFont>
    <p:embeddedFont>
      <p:font typeface="Roboto Mono" panose="02010600030101010101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3" y="69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qapMy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4EgiD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broken-squar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aRv3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quare%28x%29%3A%0A%20%20%20%20return%20x%20*%20x%0A%0Adef%20sum_of_squares%28x,%20y%29%3A%0A%20%20%20%20return%20square%28x%29%20%2B%20square%28y%29%0A%20%20%20%20%0Asum_of_squares%283,%204%29&amp;cumulative=true&amp;curInstr=0&amp;heapPrimitives=nevernest&amp;mode=display&amp;origin=opt-frontend.js&amp;py=3&amp;rawInputLstJSON=%5B%5D&amp;textReferences=fals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9YqDf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4044e7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4044e7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4044e73f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4044e73f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multiple frames, what if the same name ("X") exists in two different frames?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I type "x" in my program, how does python know which "x" I am referring to?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c4044e73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c4044e73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https://goo.gl/qapMyY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c4044e73f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c4044e73f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go through 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https://goo.gl/4EgiDe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c4044e73f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c4044e73f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c4044e73f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c4044e73f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c4044e73f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c4044e73f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c4044e73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c4044e73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c4044e73f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c4044e73f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c4044e73f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c4044e73f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c4044e73f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c4044e73f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4044e73f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4044e73f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c4044e73f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c4044e73f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4044e73f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c4044e73f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c4044e73f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c4044e73f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4044e73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4044e73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help you understand why programs work the way they do and allow you to definitively predict what a function will do.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you are stuck, having a framework for visualizing functions is often more helpful than staring at lines of code.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Courses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 continue taking additional CS classes, you will see them again, particularly in CS 61C (Machine Structures) and CS 164 (Programming Languages and Compilers).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c4044e73f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c4044e73f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4044e73f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4044e73f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 new example!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http://tinyurl.com/broken-square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broken_square(x):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x * 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broken_square(4)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4044e73f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4044e73f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c4044e73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c4044e73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through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https://goo.gl/xaRv3T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c4044e73f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c4044e73f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hontutor.com/visualize.html#code=def%20square%28x%29%3A%0A%20%20%20%20return%20x%20*%20x%0A%0Adef%20sum_of_squares%28x,%20y%29%3A%0A%20%20%20%20return%20square%28x%29%20%2B%20square%28y%29%0A%20%20%20%20%0Asum_of_squares%283,%204%29&amp;cumulative=true&amp;curInstr=0&amp;heapPrimitives=nevernest&amp;mode=display&amp;origin=opt-frontend.js&amp;py=3&amp;rawInputLstJSON=%5B%5D&amp;textReferences=fal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4044e73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4044e73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through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https://goo.gl/9YqDf4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71C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  <a:defRPr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ctrTitle"/>
          </p:nvPr>
        </p:nvSpPr>
        <p:spPr>
          <a:xfrm>
            <a:off x="581550" y="445594"/>
            <a:ext cx="7980900" cy="19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581550" y="2715525"/>
            <a:ext cx="7980900" cy="1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8" name="Google Shape;148;p38"/>
          <p:cNvCxnSpPr/>
          <p:nvPr/>
        </p:nvCxnSpPr>
        <p:spPr>
          <a:xfrm>
            <a:off x="481500" y="2571744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secHead">
  <p:cSld name="SECTION_HEADER">
    <p:bg>
      <p:bgPr>
        <a:solidFill>
          <a:srgbClr val="4A86E8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/>
          <p:nvPr/>
        </p:nvSpPr>
        <p:spPr>
          <a:xfrm>
            <a:off x="0" y="0"/>
            <a:ext cx="9144000" cy="90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81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s">
  <p:cSld name="TITLE_AND_BODY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81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1" name="Google Shape;161;p41"/>
          <p:cNvCxnSpPr/>
          <p:nvPr/>
        </p:nvCxnSpPr>
        <p:spPr>
          <a:xfrm>
            <a:off x="481500" y="973944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/>
          <p:nvPr/>
        </p:nvSpPr>
        <p:spPr>
          <a:xfrm>
            <a:off x="0" y="0"/>
            <a:ext cx="9144000" cy="90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403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body" idx="2"/>
          </p:nvPr>
        </p:nvSpPr>
        <p:spPr>
          <a:xfrm>
            <a:off x="4617300" y="1152469"/>
            <a:ext cx="403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/>
          <p:nvPr/>
        </p:nvSpPr>
        <p:spPr>
          <a:xfrm>
            <a:off x="0" y="0"/>
            <a:ext cx="9144000" cy="90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473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473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7982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2" name="Google Shape;18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837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837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47"/>
          <p:cNvSpPr txBox="1">
            <a:spLocks noGrp="1"/>
          </p:cNvSpPr>
          <p:nvPr>
            <p:ph type="body" idx="2"/>
          </p:nvPr>
        </p:nvSpPr>
        <p:spPr>
          <a:xfrm>
            <a:off x="4939500" y="555600"/>
            <a:ext cx="3837000" cy="4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8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48"/>
          <p:cNvSpPr txBox="1">
            <a:spLocks noGrp="1"/>
          </p:cNvSpPr>
          <p:nvPr>
            <p:ph type="title"/>
          </p:nvPr>
        </p:nvSpPr>
        <p:spPr>
          <a:xfrm>
            <a:off x="4991925" y="565144"/>
            <a:ext cx="3837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48"/>
          <p:cNvSpPr txBox="1">
            <a:spLocks noGrp="1"/>
          </p:cNvSpPr>
          <p:nvPr>
            <p:ph type="body" idx="1"/>
          </p:nvPr>
        </p:nvSpPr>
        <p:spPr>
          <a:xfrm>
            <a:off x="4991925" y="1399144"/>
            <a:ext cx="3837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48"/>
          <p:cNvSpPr txBox="1">
            <a:spLocks noGrp="1"/>
          </p:cNvSpPr>
          <p:nvPr>
            <p:ph type="body" idx="2"/>
          </p:nvPr>
        </p:nvSpPr>
        <p:spPr>
          <a:xfrm>
            <a:off x="367500" y="565144"/>
            <a:ext cx="3837000" cy="4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top">
  <p:cSld name="SECTION_TITLE_AND_DESCRIPTION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9"/>
          <p:cNvSpPr txBox="1">
            <a:spLocks noGrp="1"/>
          </p:cNvSpPr>
          <p:nvPr>
            <p:ph type="body" idx="1"/>
          </p:nvPr>
        </p:nvSpPr>
        <p:spPr>
          <a:xfrm>
            <a:off x="491700" y="2743200"/>
            <a:ext cx="81606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9"/>
          <p:cNvSpPr txBox="1">
            <a:spLocks noGrp="1"/>
          </p:cNvSpPr>
          <p:nvPr>
            <p:ph type="body" idx="2"/>
          </p:nvPr>
        </p:nvSpPr>
        <p:spPr>
          <a:xfrm>
            <a:off x="491700" y="190969"/>
            <a:ext cx="81606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204" name="Google Shape;20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5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816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30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Lookup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3"/>
          <p:cNvSpPr/>
          <p:nvPr/>
        </p:nvSpPr>
        <p:spPr>
          <a:xfrm>
            <a:off x="1371725" y="3206047"/>
            <a:ext cx="2124900" cy="393600"/>
          </a:xfrm>
          <a:prstGeom prst="wedgeRectCallout">
            <a:avLst>
              <a:gd name="adj1" fmla="val 74041"/>
              <a:gd name="adj2" fmla="val 452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do we look next?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63"/>
          <p:cNvSpPr txBox="1">
            <a:spLocks noGrp="1"/>
          </p:cNvSpPr>
          <p:nvPr>
            <p:ph type="title"/>
          </p:nvPr>
        </p:nvSpPr>
        <p:spPr>
          <a:xfrm>
            <a:off x="491700" y="222227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Names</a:t>
            </a:r>
            <a:endParaRPr dirty="0"/>
          </a:p>
        </p:txBody>
      </p:sp>
      <p:sp>
        <p:nvSpPr>
          <p:cNvPr id="311" name="Google Shape;311;p63"/>
          <p:cNvSpPr txBox="1">
            <a:spLocks noGrp="1"/>
          </p:cNvSpPr>
          <p:nvPr>
            <p:ph type="body" idx="1"/>
          </p:nvPr>
        </p:nvSpPr>
        <p:spPr>
          <a:xfrm>
            <a:off x="491700" y="852191"/>
            <a:ext cx="81606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Variable Lookup:</a:t>
            </a:r>
            <a:endParaRPr sz="1400" b="1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Lookup name in the current frame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Lookup name in parent frame, its parent frame, etc..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Stop at the global frame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If not found, an error is thrown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12" name="Google Shape;312;p63" descr="04_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755" y="2281335"/>
            <a:ext cx="3843130" cy="20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3"/>
          <p:cNvSpPr/>
          <p:nvPr/>
        </p:nvSpPr>
        <p:spPr>
          <a:xfrm>
            <a:off x="3339435" y="2409097"/>
            <a:ext cx="694000" cy="1599075"/>
          </a:xfrm>
          <a:custGeom>
            <a:avLst/>
            <a:gdLst/>
            <a:ahLst/>
            <a:cxnLst/>
            <a:rect l="l" t="t" r="r" b="b"/>
            <a:pathLst>
              <a:path w="27760" h="85284" extrusionOk="0">
                <a:moveTo>
                  <a:pt x="27760" y="85284"/>
                </a:moveTo>
                <a:cubicBezTo>
                  <a:pt x="23143" y="78132"/>
                  <a:pt x="510" y="56584"/>
                  <a:pt x="57" y="42370"/>
                </a:cubicBezTo>
                <a:cubicBezTo>
                  <a:pt x="-396" y="28156"/>
                  <a:pt x="20880" y="7062"/>
                  <a:pt x="25044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314" name="Google Shape;314;p63"/>
          <p:cNvSpPr txBox="1"/>
          <p:nvPr/>
        </p:nvSpPr>
        <p:spPr>
          <a:xfrm>
            <a:off x="6702600" y="2852253"/>
            <a:ext cx="2441400" cy="2231958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(x, y):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g(x)</a:t>
            </a: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(z):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z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result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f(</a:t>
            </a:r>
            <a:r>
              <a:rPr lang="en" sz="16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63"/>
          <p:cNvSpPr/>
          <p:nvPr/>
        </p:nvSpPr>
        <p:spPr>
          <a:xfrm>
            <a:off x="1371725" y="3726603"/>
            <a:ext cx="1967700" cy="393600"/>
          </a:xfrm>
          <a:prstGeom prst="wedgeRectCallout">
            <a:avLst>
              <a:gd name="adj1" fmla="val 69425"/>
              <a:gd name="adj2" fmla="val 1637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 “x” is not found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63"/>
          <p:cNvSpPr/>
          <p:nvPr/>
        </p:nvSpPr>
        <p:spPr>
          <a:xfrm>
            <a:off x="721325" y="3101047"/>
            <a:ext cx="2551800" cy="393600"/>
          </a:xfrm>
          <a:prstGeom prst="wedgeRectCallout">
            <a:avLst>
              <a:gd name="adj1" fmla="val 75006"/>
              <a:gd name="adj2" fmla="val -21548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 “x” is not found, again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63"/>
          <p:cNvSpPr/>
          <p:nvPr/>
        </p:nvSpPr>
        <p:spPr>
          <a:xfrm>
            <a:off x="1168025" y="2509934"/>
            <a:ext cx="1658400" cy="393600"/>
          </a:xfrm>
          <a:prstGeom prst="wedgeRectCallout">
            <a:avLst>
              <a:gd name="adj1" fmla="val 117312"/>
              <a:gd name="adj2" fmla="val -66414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 error is thrown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63"/>
          <p:cNvSpPr/>
          <p:nvPr/>
        </p:nvSpPr>
        <p:spPr>
          <a:xfrm>
            <a:off x="4033425" y="4610309"/>
            <a:ext cx="2244900" cy="393600"/>
          </a:xfrm>
          <a:prstGeom prst="wedgeRectCallout">
            <a:avLst>
              <a:gd name="adj1" fmla="val 70177"/>
              <a:gd name="adj2" fmla="val 220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 happens here?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63"/>
          <p:cNvSpPr txBox="1"/>
          <p:nvPr/>
        </p:nvSpPr>
        <p:spPr>
          <a:xfrm>
            <a:off x="491700" y="4283159"/>
            <a:ext cx="522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Important: There was no lookup done in f1 since the parent of f2 was Global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63"/>
          <p:cNvSpPr/>
          <p:nvPr/>
        </p:nvSpPr>
        <p:spPr>
          <a:xfrm>
            <a:off x="4459325" y="3753103"/>
            <a:ext cx="995100" cy="2643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4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vs Apply</a:t>
            </a:r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body" idx="1"/>
          </p:nvPr>
        </p:nvSpPr>
        <p:spPr>
          <a:xfrm>
            <a:off x="2097000" y="900472"/>
            <a:ext cx="4950000" cy="2600978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dirty="0">
                <a:solidFill>
                  <a:srgbClr val="268BD2"/>
                </a:solidFill>
                <a:highlight>
                  <a:srgbClr val="FDF6E3"/>
                </a:highlight>
              </a:rPr>
              <a:t>a_plus_bc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(a, b, c):</a:t>
            </a:r>
            <a:b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dirty="0">
                <a:solidFill>
                  <a:srgbClr val="C60000"/>
                </a:solidFill>
                <a:highlight>
                  <a:srgbClr val="FDF6E3"/>
                </a:highlight>
              </a:rPr>
              <a:t>"""</a:t>
            </a:r>
            <a:b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  <a:t>    &gt;&gt;&gt; a_plus_bc(2, 3, 4) # 2 + 3 * 4</a:t>
            </a:r>
            <a:b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  <a:t>    14</a:t>
            </a:r>
            <a:b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  <a:t>    </a:t>
            </a:r>
            <a:r>
              <a:rPr lang="en" dirty="0">
                <a:solidFill>
                  <a:srgbClr val="C60000"/>
                </a:solidFill>
                <a:highlight>
                  <a:srgbClr val="FDF6E3"/>
                </a:highlight>
              </a:rPr>
              <a:t>"""</a:t>
            </a:r>
            <a:b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   bc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b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*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c</a:t>
            </a:r>
            <a:b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a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bc</a:t>
            </a:r>
            <a:endParaRPr dirty="0"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27" name="Google Shape;327;p64"/>
          <p:cNvSpPr txBox="1">
            <a:spLocks noGrp="1"/>
          </p:cNvSpPr>
          <p:nvPr>
            <p:ph type="body" idx="1"/>
          </p:nvPr>
        </p:nvSpPr>
        <p:spPr>
          <a:xfrm>
            <a:off x="0" y="2997430"/>
            <a:ext cx="9144000" cy="748295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a_plus_bc(square(</a:t>
            </a:r>
            <a:r>
              <a:rPr lang="en" sz="2600" dirty="0">
                <a:solidFill>
                  <a:srgbClr val="D33682"/>
                </a:solidFill>
                <a:highlight>
                  <a:srgbClr val="FDF6E3"/>
                </a:highlight>
              </a:rPr>
              <a:t>2</a:t>
            </a: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), </a:t>
            </a:r>
            <a:r>
              <a:rPr lang="en" sz="2600" dirty="0">
                <a:solidFill>
                  <a:srgbClr val="D33682"/>
                </a:solidFill>
                <a:highlight>
                  <a:srgbClr val="FDF6E3"/>
                </a:highlight>
              </a:rPr>
              <a:t>3</a:t>
            </a: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, square(square(</a:t>
            </a:r>
            <a:r>
              <a:rPr lang="en" sz="2600" dirty="0">
                <a:solidFill>
                  <a:srgbClr val="D33682"/>
                </a:solidFill>
                <a:highlight>
                  <a:srgbClr val="FDF6E3"/>
                </a:highlight>
              </a:rPr>
              <a:t>3</a:t>
            </a: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)))</a:t>
            </a:r>
            <a:endParaRPr sz="2600" dirty="0"/>
          </a:p>
        </p:txBody>
      </p:sp>
      <p:sp>
        <p:nvSpPr>
          <p:cNvPr id="328" name="Google Shape;328;p64"/>
          <p:cNvSpPr/>
          <p:nvPr/>
        </p:nvSpPr>
        <p:spPr>
          <a:xfrm>
            <a:off x="7705825" y="282056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/>
          <p:nvPr/>
        </p:nvSpPr>
        <p:spPr>
          <a:xfrm>
            <a:off x="6892616" y="2106673"/>
            <a:ext cx="2186400" cy="672600"/>
          </a:xfrm>
          <a:prstGeom prst="wedgeRoundRectCallout">
            <a:avLst>
              <a:gd name="adj1" fmla="val -46239"/>
              <a:gd name="adj2" fmla="val 9458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frames are created?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In what order?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0" name="Google Shape;330;p64"/>
          <p:cNvCxnSpPr/>
          <p:nvPr/>
        </p:nvCxnSpPr>
        <p:spPr>
          <a:xfrm>
            <a:off x="434825" y="3643313"/>
            <a:ext cx="8249400" cy="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64"/>
          <p:cNvCxnSpPr/>
          <p:nvPr/>
        </p:nvCxnSpPr>
        <p:spPr>
          <a:xfrm>
            <a:off x="447250" y="3792394"/>
            <a:ext cx="17643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64"/>
          <p:cNvCxnSpPr/>
          <p:nvPr/>
        </p:nvCxnSpPr>
        <p:spPr>
          <a:xfrm>
            <a:off x="2385400" y="3792394"/>
            <a:ext cx="16773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64"/>
          <p:cNvCxnSpPr/>
          <p:nvPr/>
        </p:nvCxnSpPr>
        <p:spPr>
          <a:xfrm>
            <a:off x="2372975" y="3950813"/>
            <a:ext cx="12174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64"/>
          <p:cNvCxnSpPr/>
          <p:nvPr/>
        </p:nvCxnSpPr>
        <p:spPr>
          <a:xfrm>
            <a:off x="3714750" y="3950813"/>
            <a:ext cx="2859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64"/>
          <p:cNvCxnSpPr/>
          <p:nvPr/>
        </p:nvCxnSpPr>
        <p:spPr>
          <a:xfrm>
            <a:off x="4447775" y="3792394"/>
            <a:ext cx="3480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64"/>
          <p:cNvCxnSpPr/>
          <p:nvPr/>
        </p:nvCxnSpPr>
        <p:spPr>
          <a:xfrm>
            <a:off x="5168350" y="3950813"/>
            <a:ext cx="12051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64"/>
          <p:cNvCxnSpPr/>
          <p:nvPr/>
        </p:nvCxnSpPr>
        <p:spPr>
          <a:xfrm>
            <a:off x="6547400" y="3960131"/>
            <a:ext cx="16896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64"/>
          <p:cNvCxnSpPr/>
          <p:nvPr/>
        </p:nvCxnSpPr>
        <p:spPr>
          <a:xfrm>
            <a:off x="6534975" y="4090594"/>
            <a:ext cx="12300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64"/>
          <p:cNvCxnSpPr/>
          <p:nvPr/>
        </p:nvCxnSpPr>
        <p:spPr>
          <a:xfrm>
            <a:off x="7926450" y="4099913"/>
            <a:ext cx="3105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64"/>
          <p:cNvCxnSpPr/>
          <p:nvPr/>
        </p:nvCxnSpPr>
        <p:spPr>
          <a:xfrm>
            <a:off x="5168350" y="3783075"/>
            <a:ext cx="32676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64"/>
          <p:cNvSpPr/>
          <p:nvPr/>
        </p:nvSpPr>
        <p:spPr>
          <a:xfrm>
            <a:off x="2211550" y="4202503"/>
            <a:ext cx="1962900" cy="672600"/>
          </a:xfrm>
          <a:prstGeom prst="wedgeRoundRectCallout">
            <a:avLst>
              <a:gd name="adj1" fmla="val -19624"/>
              <a:gd name="adj2" fmla="val -82555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4"/>
          <p:cNvSpPr/>
          <p:nvPr/>
        </p:nvSpPr>
        <p:spPr>
          <a:xfrm>
            <a:off x="6898700" y="4323525"/>
            <a:ext cx="1962900" cy="672600"/>
          </a:xfrm>
          <a:prstGeom prst="wedgeRoundRectCallout">
            <a:avLst>
              <a:gd name="adj1" fmla="val -19624"/>
              <a:gd name="adj2" fmla="val -82555"/>
              <a:gd name="adj3" fmla="val 0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4"/>
          <p:cNvSpPr/>
          <p:nvPr/>
        </p:nvSpPr>
        <p:spPr>
          <a:xfrm>
            <a:off x="4882675" y="4247325"/>
            <a:ext cx="1962900" cy="672600"/>
          </a:xfrm>
          <a:prstGeom prst="wedgeRoundRectCallout">
            <a:avLst>
              <a:gd name="adj1" fmla="val -20844"/>
              <a:gd name="adj2" fmla="val -85482"/>
              <a:gd name="adj3" fmla="val 0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64"/>
          <p:cNvSpPr/>
          <p:nvPr/>
        </p:nvSpPr>
        <p:spPr>
          <a:xfrm>
            <a:off x="4507016" y="2106843"/>
            <a:ext cx="2186400" cy="672600"/>
          </a:xfrm>
          <a:prstGeom prst="wedgeRoundRectCallout">
            <a:avLst>
              <a:gd name="adj1" fmla="val -22020"/>
              <a:gd name="adj2" fmla="val 92999"/>
              <a:gd name="adj3" fmla="val 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a_plus_bc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4, 3, 81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Break/Q&amp;A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7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</a:t>
            </a:r>
            <a:endParaRPr/>
          </a:p>
        </p:txBody>
      </p:sp>
      <p:sp>
        <p:nvSpPr>
          <p:cNvPr id="360" name="Google Shape;360;p67"/>
          <p:cNvSpPr txBox="1">
            <a:spLocks noGrp="1"/>
          </p:cNvSpPr>
          <p:nvPr>
            <p:ph type="body" idx="1"/>
          </p:nvPr>
        </p:nvSpPr>
        <p:spPr>
          <a:xfrm>
            <a:off x="311700" y="695274"/>
            <a:ext cx="8520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Expressions that evaluate to functions!</a:t>
            </a:r>
            <a:endParaRPr/>
          </a:p>
        </p:txBody>
      </p:sp>
      <p:sp>
        <p:nvSpPr>
          <p:cNvPr id="361" name="Google Shape;361;p67"/>
          <p:cNvSpPr txBox="1"/>
          <p:nvPr/>
        </p:nvSpPr>
        <p:spPr>
          <a:xfrm>
            <a:off x="311700" y="1125394"/>
            <a:ext cx="4184100" cy="15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square = lambda x: x * x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62" name="Google Shape;362;p67"/>
          <p:cNvGrpSpPr/>
          <p:nvPr/>
        </p:nvGrpSpPr>
        <p:grpSpPr>
          <a:xfrm>
            <a:off x="2148400" y="1067758"/>
            <a:ext cx="2150300" cy="727643"/>
            <a:chOff x="2133600" y="3387550"/>
            <a:chExt cx="2150300" cy="746300"/>
          </a:xfrm>
        </p:grpSpPr>
        <p:sp>
          <p:nvSpPr>
            <p:cNvPr id="363" name="Google Shape;363;p67"/>
            <p:cNvSpPr/>
            <p:nvPr/>
          </p:nvSpPr>
          <p:spPr>
            <a:xfrm>
              <a:off x="2133600" y="3829050"/>
              <a:ext cx="933300" cy="304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7"/>
            <p:cNvSpPr txBox="1"/>
            <p:nvPr/>
          </p:nvSpPr>
          <p:spPr>
            <a:xfrm>
              <a:off x="3040100" y="3387550"/>
              <a:ext cx="12438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FF"/>
                  </a:solidFill>
                  <a:latin typeface="Roboto"/>
                  <a:ea typeface="Roboto"/>
                  <a:cs typeface="Roboto"/>
                  <a:sym typeface="Roboto"/>
                </a:rPr>
                <a:t>A function</a:t>
              </a:r>
              <a:endParaRPr sz="18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5" name="Google Shape;365;p67"/>
          <p:cNvGrpSpPr/>
          <p:nvPr/>
        </p:nvGrpSpPr>
        <p:grpSpPr>
          <a:xfrm>
            <a:off x="3099200" y="1083977"/>
            <a:ext cx="2961325" cy="721597"/>
            <a:chOff x="3099200" y="3387550"/>
            <a:chExt cx="2961325" cy="746300"/>
          </a:xfrm>
        </p:grpSpPr>
        <p:sp>
          <p:nvSpPr>
            <p:cNvPr id="366" name="Google Shape;366;p67"/>
            <p:cNvSpPr/>
            <p:nvPr/>
          </p:nvSpPr>
          <p:spPr>
            <a:xfrm>
              <a:off x="3099200" y="3829050"/>
              <a:ext cx="223800" cy="304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7"/>
            <p:cNvSpPr txBox="1"/>
            <p:nvPr/>
          </p:nvSpPr>
          <p:spPr>
            <a:xfrm>
              <a:off x="4135725" y="3387550"/>
              <a:ext cx="19248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rPr>
                <a:t>with parameter x</a:t>
              </a:r>
              <a:endParaRPr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67"/>
          <p:cNvGrpSpPr/>
          <p:nvPr/>
        </p:nvGrpSpPr>
        <p:grpSpPr>
          <a:xfrm>
            <a:off x="3434925" y="1088078"/>
            <a:ext cx="5610500" cy="707326"/>
            <a:chOff x="3434925" y="3177970"/>
            <a:chExt cx="5610500" cy="943102"/>
          </a:xfrm>
        </p:grpSpPr>
        <p:sp>
          <p:nvSpPr>
            <p:cNvPr id="369" name="Google Shape;369;p67"/>
            <p:cNvSpPr/>
            <p:nvPr/>
          </p:nvSpPr>
          <p:spPr>
            <a:xfrm>
              <a:off x="3434925" y="3727472"/>
              <a:ext cx="933300" cy="393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7"/>
            <p:cNvSpPr txBox="1"/>
            <p:nvPr/>
          </p:nvSpPr>
          <p:spPr>
            <a:xfrm>
              <a:off x="5896625" y="3177970"/>
              <a:ext cx="3148800" cy="5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that returns the value of x * x</a:t>
              </a:r>
              <a:endParaRPr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1" name="Google Shape;371;p67"/>
          <p:cNvSpPr txBox="1"/>
          <p:nvPr/>
        </p:nvSpPr>
        <p:spPr>
          <a:xfrm>
            <a:off x="311700" y="1760569"/>
            <a:ext cx="4184100" cy="17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square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&lt;function &lt;lambda&gt; ... &gt;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square(4)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x = square(5)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x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 vs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/>
              <a:t> Statements</a:t>
            </a:r>
            <a:endParaRPr/>
          </a:p>
        </p:txBody>
      </p:sp>
      <p:sp>
        <p:nvSpPr>
          <p:cNvPr id="377" name="Google Shape;377;p68"/>
          <p:cNvSpPr txBox="1">
            <a:spLocks noGrp="1"/>
          </p:cNvSpPr>
          <p:nvPr>
            <p:ph type="body" idx="1"/>
          </p:nvPr>
        </p:nvSpPr>
        <p:spPr>
          <a:xfrm>
            <a:off x="311700" y="2862825"/>
            <a:ext cx="85206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Both create a function with the same behavior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parent frame of each function is the frame in which they were defined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Both bind the function to the same name</a:t>
            </a:r>
            <a:endParaRPr/>
          </a:p>
        </p:txBody>
      </p:sp>
      <p:sp>
        <p:nvSpPr>
          <p:cNvPr id="378" name="Google Shape;378;p68"/>
          <p:cNvSpPr txBox="1"/>
          <p:nvPr/>
        </p:nvSpPr>
        <p:spPr>
          <a:xfrm>
            <a:off x="5174499" y="942250"/>
            <a:ext cx="2897285" cy="64810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68"/>
          <p:cNvSpPr txBox="1"/>
          <p:nvPr/>
        </p:nvSpPr>
        <p:spPr>
          <a:xfrm>
            <a:off x="311700" y="1017656"/>
            <a:ext cx="3774600" cy="35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square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lambda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0" name="Google Shape;380;p68"/>
          <p:cNvPicPr preferRelativeResize="0"/>
          <p:nvPr/>
        </p:nvPicPr>
        <p:blipFill rotWithShape="1">
          <a:blip r:embed="rId3">
            <a:alphaModFix/>
          </a:blip>
          <a:srcRect r="12388"/>
          <a:stretch/>
        </p:blipFill>
        <p:spPr>
          <a:xfrm>
            <a:off x="277681" y="1621737"/>
            <a:ext cx="4337109" cy="89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68"/>
          <p:cNvGrpSpPr/>
          <p:nvPr/>
        </p:nvGrpSpPr>
        <p:grpSpPr>
          <a:xfrm>
            <a:off x="5188678" y="1731850"/>
            <a:ext cx="4133804" cy="765400"/>
            <a:chOff x="152396" y="3119847"/>
            <a:chExt cx="4133804" cy="763491"/>
          </a:xfrm>
        </p:grpSpPr>
        <p:pic>
          <p:nvPicPr>
            <p:cNvPr id="382" name="Google Shape;382;p68"/>
            <p:cNvPicPr preferRelativeResize="0"/>
            <p:nvPr/>
          </p:nvPicPr>
          <p:blipFill rotWithShape="1">
            <a:blip r:embed="rId4">
              <a:alphaModFix/>
            </a:blip>
            <a:srcRect r="37934"/>
            <a:stretch/>
          </p:blipFill>
          <p:spPr>
            <a:xfrm>
              <a:off x="152396" y="3119847"/>
              <a:ext cx="3139325" cy="7634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3" name="Google Shape;383;p68"/>
            <p:cNvGrpSpPr/>
            <p:nvPr/>
          </p:nvGrpSpPr>
          <p:grpSpPr>
            <a:xfrm>
              <a:off x="2023826" y="3257600"/>
              <a:ext cx="2262374" cy="340950"/>
              <a:chOff x="2023826" y="3257600"/>
              <a:chExt cx="2262374" cy="340950"/>
            </a:xfrm>
          </p:grpSpPr>
          <p:pic>
            <p:nvPicPr>
              <p:cNvPr id="384" name="Google Shape;384;p68"/>
              <p:cNvPicPr preferRelativeResize="0"/>
              <p:nvPr/>
            </p:nvPicPr>
            <p:blipFill rotWithShape="1">
              <a:blip r:embed="rId3">
                <a:alphaModFix/>
              </a:blip>
              <a:srcRect l="65040" t="14345" r="11894" b="63317"/>
              <a:stretch/>
            </p:blipFill>
            <p:spPr>
              <a:xfrm>
                <a:off x="2023826" y="3428000"/>
                <a:ext cx="1166700" cy="170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5" name="Google Shape;385;p68"/>
              <p:cNvSpPr/>
              <p:nvPr/>
            </p:nvSpPr>
            <p:spPr>
              <a:xfrm>
                <a:off x="3160900" y="3257600"/>
                <a:ext cx="1125300" cy="1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68"/>
          <p:cNvGrpSpPr/>
          <p:nvPr/>
        </p:nvGrpSpPr>
        <p:grpSpPr>
          <a:xfrm>
            <a:off x="2421400" y="1742741"/>
            <a:ext cx="5483325" cy="3057290"/>
            <a:chOff x="2499200" y="2543625"/>
            <a:chExt cx="5483325" cy="3373375"/>
          </a:xfrm>
        </p:grpSpPr>
        <p:sp>
          <p:nvSpPr>
            <p:cNvPr id="387" name="Google Shape;387;p68"/>
            <p:cNvSpPr/>
            <p:nvPr/>
          </p:nvSpPr>
          <p:spPr>
            <a:xfrm>
              <a:off x="6020600" y="5597200"/>
              <a:ext cx="1705500" cy="31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8"/>
            <p:cNvSpPr/>
            <p:nvPr/>
          </p:nvSpPr>
          <p:spPr>
            <a:xfrm>
              <a:off x="2499200" y="2543625"/>
              <a:ext cx="1317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8"/>
            <p:cNvSpPr/>
            <p:nvPr/>
          </p:nvSpPr>
          <p:spPr>
            <a:xfrm>
              <a:off x="7458125" y="2627713"/>
              <a:ext cx="5244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68"/>
          <p:cNvGrpSpPr/>
          <p:nvPr/>
        </p:nvGrpSpPr>
        <p:grpSpPr>
          <a:xfrm>
            <a:off x="654125" y="2100071"/>
            <a:ext cx="5442900" cy="2197497"/>
            <a:chOff x="673575" y="2883221"/>
            <a:chExt cx="5442900" cy="2884233"/>
          </a:xfrm>
        </p:grpSpPr>
        <p:sp>
          <p:nvSpPr>
            <p:cNvPr id="391" name="Google Shape;391;p68"/>
            <p:cNvSpPr/>
            <p:nvPr/>
          </p:nvSpPr>
          <p:spPr>
            <a:xfrm>
              <a:off x="4105750" y="5447654"/>
              <a:ext cx="1433400" cy="31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8"/>
            <p:cNvSpPr/>
            <p:nvPr/>
          </p:nvSpPr>
          <p:spPr>
            <a:xfrm>
              <a:off x="673575" y="2883221"/>
              <a:ext cx="5346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8"/>
            <p:cNvSpPr/>
            <p:nvPr/>
          </p:nvSpPr>
          <p:spPr>
            <a:xfrm>
              <a:off x="5581875" y="2883223"/>
              <a:ext cx="5346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68"/>
          <p:cNvSpPr txBox="1">
            <a:spLocks noGrp="1"/>
          </p:cNvSpPr>
          <p:nvPr>
            <p:ph type="body" idx="1"/>
          </p:nvPr>
        </p:nvSpPr>
        <p:spPr>
          <a:xfrm>
            <a:off x="311700" y="4383144"/>
            <a:ext cx="85206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Only the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b="1">
                <a:solidFill>
                  <a:srgbClr val="FF9900"/>
                </a:solidFill>
              </a:rPr>
              <a:t> </a:t>
            </a:r>
            <a:r>
              <a:rPr lang="en"/>
              <a:t>statement gives the function an intrinsic name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</a:t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768900" y="1152475"/>
            <a:ext cx="5502900" cy="301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repeated(square, times,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69"/>
          <p:cNvSpPr txBox="1"/>
          <p:nvPr/>
        </p:nvSpPr>
        <p:spPr>
          <a:xfrm>
            <a:off x="768900" y="1131450"/>
            <a:ext cx="5502900" cy="288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repeated(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x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times,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>
            <a:spLocks noGrp="1"/>
          </p:cNvSpPr>
          <p:nvPr>
            <p:ph type="title"/>
          </p:nvPr>
        </p:nvSpPr>
        <p:spPr>
          <a:xfrm>
            <a:off x="468492" y="245439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  <p:pic>
        <p:nvPicPr>
          <p:cNvPr id="407" name="Google Shape;407;p70" descr="04_06.png"/>
          <p:cNvPicPr preferRelativeResize="0"/>
          <p:nvPr/>
        </p:nvPicPr>
        <p:blipFill rotWithShape="1">
          <a:blip r:embed="rId3">
            <a:alphaModFix/>
          </a:blip>
          <a:srcRect b="37162"/>
          <a:stretch/>
        </p:blipFill>
        <p:spPr>
          <a:xfrm>
            <a:off x="67650" y="923194"/>
            <a:ext cx="4712751" cy="221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70" descr="04_07.png"/>
          <p:cNvPicPr preferRelativeResize="0"/>
          <p:nvPr/>
        </p:nvPicPr>
        <p:blipFill rotWithShape="1">
          <a:blip r:embed="rId4">
            <a:alphaModFix/>
          </a:blip>
          <a:srcRect b="38446"/>
          <a:stretch/>
        </p:blipFill>
        <p:spPr>
          <a:xfrm>
            <a:off x="44442" y="3141225"/>
            <a:ext cx="5624026" cy="19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70"/>
          <p:cNvSpPr txBox="1"/>
          <p:nvPr/>
        </p:nvSpPr>
        <p:spPr>
          <a:xfrm>
            <a:off x="6308100" y="232081"/>
            <a:ext cx="2835900" cy="258449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(f, n, x):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f(x)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repeated(square, times,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 dirty="0">
              <a:solidFill>
                <a:srgbClr val="D33682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0" name="Google Shape;410;p70"/>
          <p:cNvSpPr txBox="1"/>
          <p:nvPr/>
        </p:nvSpPr>
        <p:spPr>
          <a:xfrm>
            <a:off x="5591100" y="3082039"/>
            <a:ext cx="3552900" cy="2090449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(f, n, x):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f(x)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repeated(</a:t>
            </a:r>
            <a:r>
              <a:rPr lang="en" sz="1200" dirty="0">
                <a:solidFill>
                  <a:srgbClr val="07364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x: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x, times,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1" name="Google Shape;411;p70"/>
          <p:cNvSpPr/>
          <p:nvPr/>
        </p:nvSpPr>
        <p:spPr>
          <a:xfrm>
            <a:off x="2475450" y="1566925"/>
            <a:ext cx="1082100" cy="8556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Bounded to name in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0"/>
          <p:cNvSpPr/>
          <p:nvPr/>
        </p:nvSpPr>
        <p:spPr>
          <a:xfrm>
            <a:off x="3111300" y="3820553"/>
            <a:ext cx="1082100" cy="10476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bounded to name in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70"/>
          <p:cNvSpPr/>
          <p:nvPr/>
        </p:nvSpPr>
        <p:spPr>
          <a:xfrm>
            <a:off x="3698300" y="1566909"/>
            <a:ext cx="1082100" cy="7404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Parent is the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70"/>
          <p:cNvSpPr/>
          <p:nvPr/>
        </p:nvSpPr>
        <p:spPr>
          <a:xfrm>
            <a:off x="4351200" y="3744328"/>
            <a:ext cx="1082100" cy="7404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Parent is the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70"/>
          <p:cNvSpPr/>
          <p:nvPr/>
        </p:nvSpPr>
        <p:spPr>
          <a:xfrm>
            <a:off x="270600" y="2570747"/>
            <a:ext cx="2272500" cy="307200"/>
          </a:xfrm>
          <a:prstGeom prst="wedgeRoundRectCallout">
            <a:avLst>
              <a:gd name="adj1" fmla="val -33333"/>
              <a:gd name="adj2" fmla="val 92811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Intrinsic name is “square”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0"/>
          <p:cNvSpPr/>
          <p:nvPr/>
        </p:nvSpPr>
        <p:spPr>
          <a:xfrm>
            <a:off x="125425" y="4484803"/>
            <a:ext cx="2272500" cy="307200"/>
          </a:xfrm>
          <a:prstGeom prst="wedgeRoundRectCallout">
            <a:avLst>
              <a:gd name="adj1" fmla="val -33333"/>
              <a:gd name="adj2" fmla="val 92811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Intrinsic name is “</a:t>
            </a:r>
            <a:r>
              <a:rPr lang="en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λ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4"/>
          <p:cNvSpPr txBox="1">
            <a:spLocks noGrp="1"/>
          </p:cNvSpPr>
          <p:nvPr>
            <p:ph type="title"/>
          </p:nvPr>
        </p:nvSpPr>
        <p:spPr>
          <a:xfrm>
            <a:off x="491700" y="3688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Environment Diagrams?</a:t>
            </a:r>
            <a:endParaRPr/>
          </a:p>
        </p:txBody>
      </p:sp>
      <p:sp>
        <p:nvSpPr>
          <p:cNvPr id="221" name="Google Shape;221;p54"/>
          <p:cNvSpPr txBox="1">
            <a:spLocks noGrp="1"/>
          </p:cNvSpPr>
          <p:nvPr>
            <p:ph type="body" idx="1"/>
          </p:nvPr>
        </p:nvSpPr>
        <p:spPr>
          <a:xfrm>
            <a:off x="433225" y="1397600"/>
            <a:ext cx="8371500" cy="27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visual tool to keep track of bindings &amp; state of a computer program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class, we use Python as our primary language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diagrams we teach can be applied to similar languages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311700" y="1076269"/>
            <a:ext cx="6108000" cy="18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that ... </a:t>
            </a: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takes a function as an argument value, and/or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returns a function as a return value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just saw this in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previous example!</a:t>
            </a:r>
            <a:endParaRPr/>
          </a:p>
        </p:txBody>
      </p:sp>
      <p:sp>
        <p:nvSpPr>
          <p:cNvPr id="428" name="Google Shape;428;p72"/>
          <p:cNvSpPr txBox="1"/>
          <p:nvPr/>
        </p:nvSpPr>
        <p:spPr>
          <a:xfrm>
            <a:off x="3804325" y="2495550"/>
            <a:ext cx="5199600" cy="226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-=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repeated(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lambda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x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times,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29" name="Google Shape;429;p72"/>
          <p:cNvGrpSpPr/>
          <p:nvPr/>
        </p:nvGrpSpPr>
        <p:grpSpPr>
          <a:xfrm>
            <a:off x="781750" y="1738602"/>
            <a:ext cx="6170000" cy="3328698"/>
            <a:chOff x="781750" y="2114936"/>
            <a:chExt cx="6170000" cy="4438264"/>
          </a:xfrm>
        </p:grpSpPr>
        <p:sp>
          <p:nvSpPr>
            <p:cNvPr id="430" name="Google Shape;430;p72"/>
            <p:cNvSpPr/>
            <p:nvPr/>
          </p:nvSpPr>
          <p:spPr>
            <a:xfrm>
              <a:off x="781750" y="2114936"/>
              <a:ext cx="4382400" cy="384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2"/>
            <p:cNvSpPr/>
            <p:nvPr/>
          </p:nvSpPr>
          <p:spPr>
            <a:xfrm>
              <a:off x="5114250" y="6221400"/>
              <a:ext cx="1837500" cy="331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Locally Defined Functions</a:t>
            </a:r>
            <a:endParaRPr/>
          </a:p>
        </p:txBody>
      </p:sp>
      <p:sp>
        <p:nvSpPr>
          <p:cNvPr id="437" name="Google Shape;437;p73"/>
          <p:cNvSpPr txBox="1">
            <a:spLocks noGrp="1"/>
          </p:cNvSpPr>
          <p:nvPr>
            <p:ph type="body" idx="1"/>
          </p:nvPr>
        </p:nvSpPr>
        <p:spPr>
          <a:xfrm>
            <a:off x="311700" y="1095724"/>
            <a:ext cx="7695102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def make_greeter(name):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…		return lambda greeting: print(greeting, name)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&gt;&gt;&gt; greeter_function = make_greeter("Tiffany")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&gt;&gt;&gt; greeter_function("Hey what's up, ")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Currying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&gt;&gt;&gt; make_greeter("Tiffany")("Where's the party at, ")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43" name="Google Shape;443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b="1">
                <a:solidFill>
                  <a:srgbClr val="0371C1"/>
                </a:solidFill>
              </a:rPr>
              <a:t>Environment Diagrams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formalize the evaluation procedure for Python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Understanding them will help you think deeply about how the code that you are writing actually works</a:t>
            </a:r>
            <a:endParaRPr b="1">
              <a:solidFill>
                <a:srgbClr val="0371C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solidFill>
                  <a:srgbClr val="0371C1"/>
                </a:solidFill>
              </a:rPr>
              <a:t>Lambda</a:t>
            </a:r>
            <a:r>
              <a:rPr lang="en" b="1"/>
              <a:t> </a:t>
            </a:r>
            <a:r>
              <a:rPr lang="en"/>
              <a:t>functions are similar to functions defined with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/>
              <a:t>, but are nameless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0371C1"/>
                </a:solidFill>
              </a:rPr>
              <a:t>Higher Order Function</a:t>
            </a:r>
            <a:r>
              <a:rPr lang="en" b="1"/>
              <a:t> </a:t>
            </a:r>
            <a:r>
              <a:rPr lang="en"/>
              <a:t>is a function that either takes in functions as an argument (shown earlier) and/or returns a function as a return value (will see soon)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5"/>
          <p:cNvSpPr txBox="1">
            <a:spLocks noGrp="1"/>
          </p:cNvSpPr>
          <p:nvPr>
            <p:ph type="title"/>
          </p:nvPr>
        </p:nvSpPr>
        <p:spPr>
          <a:xfrm>
            <a:off x="491700" y="3688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Environment Diagrams?</a:t>
            </a:r>
            <a:endParaRPr/>
          </a:p>
        </p:txBody>
      </p:sp>
      <p:sp>
        <p:nvSpPr>
          <p:cNvPr id="227" name="Google Shape;227;p55"/>
          <p:cNvSpPr txBox="1">
            <a:spLocks noGrp="1"/>
          </p:cNvSpPr>
          <p:nvPr>
            <p:ph type="body" idx="1"/>
          </p:nvPr>
        </p:nvSpPr>
        <p:spPr>
          <a:xfrm>
            <a:off x="433225" y="1169000"/>
            <a:ext cx="8371500" cy="3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Environment Diagrams are conceptual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understand </a:t>
            </a:r>
            <a:r>
              <a:rPr lang="en" i="1"/>
              <a:t>why</a:t>
            </a:r>
            <a:r>
              <a:rPr lang="en"/>
              <a:t> programs work the way they do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confidently predict how a program will behave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Environment Diagrams are helpful for debugging</a:t>
            </a: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When you're really stuck,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diagramming code &gt; staring at lines of code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Environment Diagrams will be used in future courses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CS 61C (Machine Structures)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CS 164 (Programming Languages and Compilers)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we've seen so far</a:t>
            </a:r>
            <a:endParaRPr/>
          </a:p>
        </p:txBody>
      </p:sp>
      <p:sp>
        <p:nvSpPr>
          <p:cNvPr id="233" name="Google Shape;233;p56"/>
          <p:cNvSpPr txBox="1">
            <a:spLocks noGrp="1"/>
          </p:cNvSpPr>
          <p:nvPr>
            <p:ph type="body" idx="1"/>
          </p:nvPr>
        </p:nvSpPr>
        <p:spPr>
          <a:xfrm>
            <a:off x="1064525" y="943200"/>
            <a:ext cx="3386400" cy="14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Assignment Statements</a:t>
            </a:r>
            <a:endParaRPr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	x = 1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x = x + x + x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 dirty="0"/>
          </a:p>
        </p:txBody>
      </p:sp>
      <p:sp>
        <p:nvSpPr>
          <p:cNvPr id="234" name="Google Shape;234;p56"/>
          <p:cNvSpPr txBox="1">
            <a:spLocks noGrp="1"/>
          </p:cNvSpPr>
          <p:nvPr>
            <p:ph type="body" idx="1"/>
          </p:nvPr>
        </p:nvSpPr>
        <p:spPr>
          <a:xfrm>
            <a:off x="1064525" y="2343150"/>
            <a:ext cx="3548530" cy="1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Def Statements</a:t>
            </a:r>
            <a:endParaRPr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	def square(x):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		return x * x</a:t>
            </a:r>
            <a:endParaRPr b="1" dirty="0"/>
          </a:p>
        </p:txBody>
      </p:sp>
      <p:sp>
        <p:nvSpPr>
          <p:cNvPr id="235" name="Google Shape;235;p56"/>
          <p:cNvSpPr txBox="1">
            <a:spLocks noGrp="1"/>
          </p:cNvSpPr>
          <p:nvPr>
            <p:ph type="body" idx="1"/>
          </p:nvPr>
        </p:nvSpPr>
        <p:spPr>
          <a:xfrm>
            <a:off x="1064525" y="3829050"/>
            <a:ext cx="25854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Call Expressions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	square(4)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 dirty="0"/>
          </a:p>
        </p:txBody>
      </p:sp>
      <p:pic>
        <p:nvPicPr>
          <p:cNvPr id="236" name="Google Shape;2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50" y="1042800"/>
            <a:ext cx="1692125" cy="114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600" y="2508692"/>
            <a:ext cx="3977059" cy="10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6"/>
          <p:cNvPicPr preferRelativeResize="0"/>
          <p:nvPr/>
        </p:nvPicPr>
        <p:blipFill rotWithShape="1">
          <a:blip r:embed="rId5">
            <a:alphaModFix/>
          </a:blip>
          <a:srcRect t="11759" b="8029"/>
          <a:stretch/>
        </p:blipFill>
        <p:spPr>
          <a:xfrm>
            <a:off x="4854600" y="3734900"/>
            <a:ext cx="1692115" cy="1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851" y="3734900"/>
            <a:ext cx="334433" cy="133239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6"/>
          <p:cNvSpPr txBox="1">
            <a:spLocks noGrp="1"/>
          </p:cNvSpPr>
          <p:nvPr>
            <p:ph type="body" idx="1"/>
          </p:nvPr>
        </p:nvSpPr>
        <p:spPr>
          <a:xfrm>
            <a:off x="7347200" y="4168600"/>
            <a:ext cx="922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/>
              <a:t>Frame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7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Terminology: Frames</a:t>
            </a:r>
            <a:endParaRPr/>
          </a:p>
        </p:txBody>
      </p:sp>
      <p:sp>
        <p:nvSpPr>
          <p:cNvPr id="246" name="Google Shape;246;p57"/>
          <p:cNvSpPr txBox="1">
            <a:spLocks noGrp="1"/>
          </p:cNvSpPr>
          <p:nvPr>
            <p:ph type="body" idx="1"/>
          </p:nvPr>
        </p:nvSpPr>
        <p:spPr>
          <a:xfrm>
            <a:off x="872700" y="1142250"/>
            <a:ext cx="7061400" cy="30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/>
              <a:t>frame</a:t>
            </a:r>
            <a:r>
              <a:rPr lang="en"/>
              <a:t> keeps track of variable-to-value bindings. 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Every call expression has a corresponding frame.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Global</a:t>
            </a:r>
            <a:r>
              <a:rPr lang="en"/>
              <a:t>, a.k.a. the global frame, is the starting frame.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doesn't correspond to a specific call expression.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Parent frames</a:t>
            </a:r>
            <a:endParaRPr b="1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parent of a function is the frame in which it was defined.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you can't find a variable in the current frame, you check it's parent, and so on. If you can't find the variable, </a:t>
            </a:r>
            <a:r>
              <a:rPr lang="en" sz="1200">
                <a:solidFill>
                  <a:srgbClr val="FF0000"/>
                </a:solidFill>
              </a:rPr>
              <a:t>NameError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247" name="Google Shape;247;p57"/>
          <p:cNvPicPr preferRelativeResize="0"/>
          <p:nvPr/>
        </p:nvPicPr>
        <p:blipFill rotWithShape="1">
          <a:blip r:embed="rId3">
            <a:alphaModFix/>
          </a:blip>
          <a:srcRect t="11759" b="8029"/>
          <a:stretch/>
        </p:blipFill>
        <p:spPr>
          <a:xfrm>
            <a:off x="4402250" y="1695550"/>
            <a:ext cx="1673775" cy="13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250" y="598167"/>
            <a:ext cx="3977059" cy="10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7"/>
          <p:cNvSpPr/>
          <p:nvPr/>
        </p:nvSpPr>
        <p:spPr>
          <a:xfrm>
            <a:off x="7664700" y="467977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8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draw an Environment Diagram</a:t>
            </a:r>
            <a:endParaRPr/>
          </a:p>
        </p:txBody>
      </p:sp>
      <p:sp>
        <p:nvSpPr>
          <p:cNvPr id="255" name="Google Shape;255;p58"/>
          <p:cNvSpPr txBox="1">
            <a:spLocks noGrp="1"/>
          </p:cNvSpPr>
          <p:nvPr>
            <p:ph type="body" idx="1"/>
          </p:nvPr>
        </p:nvSpPr>
        <p:spPr>
          <a:xfrm>
            <a:off x="491700" y="1142250"/>
            <a:ext cx="8407500" cy="16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When a function is defined: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Create a function value: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func &lt;name&gt;(&lt;formal parameters&gt;) [parent=&lt;label&gt;]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Bind &lt;name&gt; to the function value in the current frame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56" name="Google Shape;256;p58"/>
          <p:cNvSpPr/>
          <p:nvPr/>
        </p:nvSpPr>
        <p:spPr>
          <a:xfrm>
            <a:off x="5940250" y="1318625"/>
            <a:ext cx="1564800" cy="489900"/>
          </a:xfrm>
          <a:prstGeom prst="wedgeRoundRectCallout">
            <a:avLst>
              <a:gd name="adj1" fmla="val -21067"/>
              <a:gd name="adj2" fmla="val 8778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Its parent is the current frame.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58"/>
          <p:cNvSpPr txBox="1">
            <a:spLocks noGrp="1"/>
          </p:cNvSpPr>
          <p:nvPr>
            <p:ph type="body" idx="1"/>
          </p:nvPr>
        </p:nvSpPr>
        <p:spPr>
          <a:xfrm>
            <a:off x="976100" y="3067706"/>
            <a:ext cx="2393100" cy="8907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</a:rPr>
              <a:t>add_one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(x):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y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x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y</a:t>
            </a:r>
            <a:endParaRPr>
              <a:solidFill>
                <a:srgbClr val="748B00"/>
              </a:solidFill>
              <a:highlight>
                <a:srgbClr val="FDF6E3"/>
              </a:highlight>
            </a:endParaRPr>
          </a:p>
        </p:txBody>
      </p:sp>
      <p:pic>
        <p:nvPicPr>
          <p:cNvPr id="258" name="Google Shape;258;p58" descr="04_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958549"/>
            <a:ext cx="7922527" cy="11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8"/>
          <p:cNvSpPr/>
          <p:nvPr/>
        </p:nvSpPr>
        <p:spPr>
          <a:xfrm>
            <a:off x="3530150" y="3351550"/>
            <a:ext cx="1564800" cy="713700"/>
          </a:xfrm>
          <a:prstGeom prst="wedgeRoundRectCallout">
            <a:avLst>
              <a:gd name="adj1" fmla="val -20814"/>
              <a:gd name="adj2" fmla="val 8196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Bind the name to the function value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58"/>
          <p:cNvSpPr/>
          <p:nvPr/>
        </p:nvSpPr>
        <p:spPr>
          <a:xfrm>
            <a:off x="5323600" y="3463444"/>
            <a:ext cx="1455900" cy="489900"/>
          </a:xfrm>
          <a:prstGeom prst="wedgeRoundRectCallout">
            <a:avLst>
              <a:gd name="adj1" fmla="val -20152"/>
              <a:gd name="adj2" fmla="val 9103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function value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9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draw an Environment Diagram</a:t>
            </a:r>
            <a:endParaRPr/>
          </a:p>
        </p:txBody>
      </p:sp>
      <p:sp>
        <p:nvSpPr>
          <p:cNvPr id="266" name="Google Shape;266;p59"/>
          <p:cNvSpPr txBox="1">
            <a:spLocks noGrp="1"/>
          </p:cNvSpPr>
          <p:nvPr>
            <p:ph type="body" idx="1"/>
          </p:nvPr>
        </p:nvSpPr>
        <p:spPr>
          <a:xfrm>
            <a:off x="872700" y="3488813"/>
            <a:ext cx="2093700" cy="11271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</a:rPr>
              <a:t>add_one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(x):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y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x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y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add_one(</a:t>
            </a:r>
            <a:r>
              <a:rPr lang="en">
                <a:solidFill>
                  <a:srgbClr val="D33682"/>
                </a:solidFill>
                <a:highlight>
                  <a:srgbClr val="FDF6E3"/>
                </a:highlight>
              </a:rPr>
              <a:t>4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)</a:t>
            </a:r>
            <a:endParaRPr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8B00"/>
              </a:solidFill>
              <a:highlight>
                <a:srgbClr val="FDF6E3"/>
              </a:highlight>
            </a:endParaRPr>
          </a:p>
        </p:txBody>
      </p:sp>
      <p:pic>
        <p:nvPicPr>
          <p:cNvPr id="267" name="Google Shape;267;p59" descr="04_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375" y="2758558"/>
            <a:ext cx="4845468" cy="179615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9"/>
          <p:cNvSpPr txBox="1">
            <a:spLocks noGrp="1"/>
          </p:cNvSpPr>
          <p:nvPr>
            <p:ph type="body" idx="1"/>
          </p:nvPr>
        </p:nvSpPr>
        <p:spPr>
          <a:xfrm>
            <a:off x="491700" y="940400"/>
            <a:ext cx="8373900" cy="2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When a function is applied: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a local frame, titled with the &lt;name&gt; of the function being applied.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Copy the parent of the </a:t>
            </a:r>
            <a:r>
              <a:rPr lang="en" sz="1400" b="1"/>
              <a:t>function</a:t>
            </a:r>
            <a:r>
              <a:rPr lang="en" sz="1400"/>
              <a:t> (not always the current frame) to the local frame: [parent=&lt;label&gt;]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Bind the &lt;formal parameters&gt; to the arguments in the local frame.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Execute the body of the function in the environment that starts with the local frame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/>
          </a:p>
        </p:txBody>
      </p:sp>
      <p:sp>
        <p:nvSpPr>
          <p:cNvPr id="269" name="Google Shape;269;p59"/>
          <p:cNvSpPr/>
          <p:nvPr/>
        </p:nvSpPr>
        <p:spPr>
          <a:xfrm>
            <a:off x="1144825" y="3073003"/>
            <a:ext cx="3562200" cy="260700"/>
          </a:xfrm>
          <a:prstGeom prst="wedgeRoundRectCallout">
            <a:avLst>
              <a:gd name="adj1" fmla="val 25980"/>
              <a:gd name="adj2" fmla="val 7448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new frame with name and parent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9"/>
          <p:cNvSpPr/>
          <p:nvPr/>
        </p:nvSpPr>
        <p:spPr>
          <a:xfrm>
            <a:off x="5740975" y="3479956"/>
            <a:ext cx="2381100" cy="321900"/>
          </a:xfrm>
          <a:prstGeom prst="wedgeRoundRectCallout">
            <a:avLst>
              <a:gd name="adj1" fmla="val -72859"/>
              <a:gd name="adj2" fmla="val 6550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Bind the formal 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9"/>
          <p:cNvSpPr/>
          <p:nvPr/>
        </p:nvSpPr>
        <p:spPr>
          <a:xfrm>
            <a:off x="5740975" y="4042138"/>
            <a:ext cx="2775900" cy="393600"/>
          </a:xfrm>
          <a:prstGeom prst="wedgeRoundRectCallout">
            <a:avLst>
              <a:gd name="adj1" fmla="val -69279"/>
              <a:gd name="adj2" fmla="val 1190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Execute the body of the function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59"/>
          <p:cNvSpPr/>
          <p:nvPr/>
        </p:nvSpPr>
        <p:spPr>
          <a:xfrm>
            <a:off x="7705825" y="282056"/>
            <a:ext cx="987600" cy="321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/>
        </p:nvSpPr>
        <p:spPr>
          <a:xfrm>
            <a:off x="916925" y="1000075"/>
            <a:ext cx="791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Draw the environment diagram</a:t>
            </a:r>
            <a:endParaRPr sz="2400" b="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def square(x):</a:t>
            </a:r>
            <a:endParaRPr sz="24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x * x</a:t>
            </a:r>
            <a:endParaRPr sz="24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def sum_of_squares(x, y):</a:t>
            </a:r>
            <a:endParaRPr sz="24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square(x) + square(y)</a:t>
            </a:r>
            <a:endParaRPr sz="24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4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sum_of_squares(3, 4)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Check Your Understanding</a:t>
            </a:r>
            <a:endParaRPr sz="3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/>
          <p:nvPr/>
        </p:nvSpPr>
        <p:spPr>
          <a:xfrm>
            <a:off x="3236000" y="2356127"/>
            <a:ext cx="4160400" cy="710202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square(add_one(</a:t>
            </a:r>
            <a:r>
              <a:rPr lang="en" sz="28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28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28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748B00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61"/>
          <p:cNvSpPr/>
          <p:nvPr/>
        </p:nvSpPr>
        <p:spPr>
          <a:xfrm>
            <a:off x="3095000" y="2472225"/>
            <a:ext cx="4077000" cy="6336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61"/>
          <p:cNvSpPr txBox="1">
            <a:spLocks noGrp="1"/>
          </p:cNvSpPr>
          <p:nvPr>
            <p:ph type="title"/>
          </p:nvPr>
        </p:nvSpPr>
        <p:spPr>
          <a:xfrm>
            <a:off x="491700" y="175816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Evaluation Order</a:t>
            </a:r>
            <a:endParaRPr/>
          </a:p>
        </p:txBody>
      </p:sp>
      <p:sp>
        <p:nvSpPr>
          <p:cNvPr id="286" name="Google Shape;286;p61"/>
          <p:cNvSpPr txBox="1"/>
          <p:nvPr/>
        </p:nvSpPr>
        <p:spPr>
          <a:xfrm>
            <a:off x="491700" y="1610646"/>
            <a:ext cx="2527800" cy="2328609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add_one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y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y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600" dirty="0">
              <a:solidFill>
                <a:srgbClr val="748B00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61"/>
          <p:cNvSpPr txBox="1">
            <a:spLocks noGrp="1"/>
          </p:cNvSpPr>
          <p:nvPr>
            <p:ph type="body" idx="1"/>
          </p:nvPr>
        </p:nvSpPr>
        <p:spPr>
          <a:xfrm>
            <a:off x="491700" y="883254"/>
            <a:ext cx="81606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Remember to evaluate the </a:t>
            </a:r>
            <a:r>
              <a:rPr lang="en" b="1" dirty="0"/>
              <a:t>operator</a:t>
            </a:r>
            <a:r>
              <a:rPr lang="en" dirty="0"/>
              <a:t>, then the </a:t>
            </a:r>
            <a:r>
              <a:rPr lang="en" b="1" dirty="0"/>
              <a:t>operand(s)</a:t>
            </a:r>
            <a:r>
              <a:rPr lang="en" dirty="0"/>
              <a:t>, then apply the </a:t>
            </a:r>
            <a:r>
              <a:rPr lang="en" b="1" dirty="0"/>
              <a:t>operator</a:t>
            </a:r>
            <a:r>
              <a:rPr lang="en" dirty="0"/>
              <a:t> onto the </a:t>
            </a:r>
            <a:r>
              <a:rPr lang="en" b="1" dirty="0"/>
              <a:t>operand(s)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8" name="Google Shape;288;p61"/>
          <p:cNvSpPr txBox="1">
            <a:spLocks noGrp="1"/>
          </p:cNvSpPr>
          <p:nvPr>
            <p:ph type="body" idx="1"/>
          </p:nvPr>
        </p:nvSpPr>
        <p:spPr>
          <a:xfrm>
            <a:off x="106759" y="4145390"/>
            <a:ext cx="9037241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environment diagram look like? (</a:t>
            </a:r>
            <a:r>
              <a:rPr lang="en" b="1" dirty="0"/>
              <a:t>When are frames created?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The environment diagram should reflect Python’s evaluation.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9" name="Google Shape;289;p61"/>
          <p:cNvSpPr/>
          <p:nvPr/>
        </p:nvSpPr>
        <p:spPr>
          <a:xfrm>
            <a:off x="3236000" y="2574825"/>
            <a:ext cx="1512600" cy="4422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61"/>
          <p:cNvSpPr/>
          <p:nvPr/>
        </p:nvSpPr>
        <p:spPr>
          <a:xfrm>
            <a:off x="4836925" y="2574825"/>
            <a:ext cx="2200500" cy="4422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1"/>
          <p:cNvSpPr/>
          <p:nvPr/>
        </p:nvSpPr>
        <p:spPr>
          <a:xfrm>
            <a:off x="4836925" y="2626125"/>
            <a:ext cx="1512600" cy="3396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1"/>
          <p:cNvSpPr/>
          <p:nvPr/>
        </p:nvSpPr>
        <p:spPr>
          <a:xfrm>
            <a:off x="6537225" y="2626125"/>
            <a:ext cx="295200" cy="3396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61"/>
          <p:cNvSpPr/>
          <p:nvPr/>
        </p:nvSpPr>
        <p:spPr>
          <a:xfrm>
            <a:off x="3236000" y="3332719"/>
            <a:ext cx="2378700" cy="442200"/>
          </a:xfrm>
          <a:prstGeom prst="wedgeRoundRectCallout">
            <a:avLst>
              <a:gd name="adj1" fmla="val -22214"/>
              <a:gd name="adj2" fmla="val -105267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operator. A function value is returned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61"/>
          <p:cNvSpPr/>
          <p:nvPr/>
        </p:nvSpPr>
        <p:spPr>
          <a:xfrm>
            <a:off x="5671125" y="3332719"/>
            <a:ext cx="2378700" cy="537300"/>
          </a:xfrm>
          <a:prstGeom prst="wedgeRoundRectCallout">
            <a:avLst>
              <a:gd name="adj1" fmla="val -21119"/>
              <a:gd name="adj2" fmla="val -97268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operand. Now we have evaluate another expression.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61"/>
          <p:cNvSpPr/>
          <p:nvPr/>
        </p:nvSpPr>
        <p:spPr>
          <a:xfrm>
            <a:off x="3236000" y="1908244"/>
            <a:ext cx="2378700" cy="442200"/>
          </a:xfrm>
          <a:prstGeom prst="wedgeRoundRectCallout">
            <a:avLst>
              <a:gd name="adj1" fmla="val 23054"/>
              <a:gd name="adj2" fmla="val 88740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operator. A function value is returned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61"/>
          <p:cNvSpPr/>
          <p:nvPr/>
        </p:nvSpPr>
        <p:spPr>
          <a:xfrm>
            <a:off x="5671125" y="1908244"/>
            <a:ext cx="2378700" cy="442200"/>
          </a:xfrm>
          <a:prstGeom prst="wedgeRoundRectCallout">
            <a:avLst>
              <a:gd name="adj1" fmla="val -15190"/>
              <a:gd name="adj2" fmla="val 97439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operand..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61"/>
          <p:cNvSpPr/>
          <p:nvPr/>
        </p:nvSpPr>
        <p:spPr>
          <a:xfrm>
            <a:off x="7266750" y="2574825"/>
            <a:ext cx="1219200" cy="339600"/>
          </a:xfrm>
          <a:prstGeom prst="wedgeRoundRectCallout">
            <a:avLst>
              <a:gd name="adj1" fmla="val -78264"/>
              <a:gd name="adj2" fmla="val 9554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Returns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61"/>
          <p:cNvSpPr/>
          <p:nvPr/>
        </p:nvSpPr>
        <p:spPr>
          <a:xfrm>
            <a:off x="7612900" y="2953772"/>
            <a:ext cx="1219200" cy="339600"/>
          </a:xfrm>
          <a:prstGeom prst="wedgeRoundRectCallout">
            <a:avLst>
              <a:gd name="adj1" fmla="val -77213"/>
              <a:gd name="adj2" fmla="val -42594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Returns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61"/>
          <p:cNvSpPr/>
          <p:nvPr/>
        </p:nvSpPr>
        <p:spPr>
          <a:xfrm>
            <a:off x="7705825" y="282056"/>
            <a:ext cx="987600" cy="321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mbda 2018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1333</Words>
  <Application>Microsoft Office PowerPoint</Application>
  <PresentationFormat>全屏显示(16:9)</PresentationFormat>
  <Paragraphs>212</Paragraphs>
  <Slides>22</Slides>
  <Notes>22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Roboto</vt:lpstr>
      <vt:lpstr>Arial</vt:lpstr>
      <vt:lpstr>Roboto Mono</vt:lpstr>
      <vt:lpstr>Simple Light</vt:lpstr>
      <vt:lpstr>Lambda 2018</vt:lpstr>
      <vt:lpstr>Simple Light</vt:lpstr>
      <vt:lpstr>Lecture</vt:lpstr>
      <vt:lpstr>Environment Diagrams</vt:lpstr>
      <vt:lpstr>What are Environment Diagrams?</vt:lpstr>
      <vt:lpstr>Why do we use Environment Diagrams?</vt:lpstr>
      <vt:lpstr>What do we've seen so far</vt:lpstr>
      <vt:lpstr>Terminology: Frames</vt:lpstr>
      <vt:lpstr>How to draw an Environment Diagram</vt:lpstr>
      <vt:lpstr>How to draw an Environment Diagram</vt:lpstr>
      <vt:lpstr>PowerPoint 演示文稿</vt:lpstr>
      <vt:lpstr>Review: Evaluation Order</vt:lpstr>
      <vt:lpstr>Variable Lookup</vt:lpstr>
      <vt:lpstr>Local Names</vt:lpstr>
      <vt:lpstr>Evaluation vs Apply</vt:lpstr>
      <vt:lpstr>Break/Q&amp;A</vt:lpstr>
      <vt:lpstr>Lambda Expressions</vt:lpstr>
      <vt:lpstr>Lambda Expressions</vt:lpstr>
      <vt:lpstr>Lambda Expressions vs def Statements</vt:lpstr>
      <vt:lpstr>Environment Diagram</vt:lpstr>
      <vt:lpstr>Comparisons</vt:lpstr>
      <vt:lpstr>Higher Order Functions</vt:lpstr>
      <vt:lpstr>Higher Order Functions</vt:lpstr>
      <vt:lpstr>Locally Defined Functions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Diagrams</dc:title>
  <dc:creator>xinyu</dc:creator>
  <cp:lastModifiedBy>xinyu</cp:lastModifiedBy>
  <cp:revision>8</cp:revision>
  <dcterms:modified xsi:type="dcterms:W3CDTF">2019-09-30T01:52:25Z</dcterms:modified>
</cp:coreProperties>
</file>