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2" r:id="rId4"/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</p:sldIdLst>
  <p:sldSz cy="6858000" cx="9144000"/>
  <p:notesSz cx="6858000" cy="9144000"/>
  <p:embeddedFontLst>
    <p:embeddedFont>
      <p:font typeface="Raleway"/>
      <p:regular r:id="rId75"/>
      <p:bold r:id="rId76"/>
      <p:italic r:id="rId77"/>
      <p:boldItalic r:id="rId78"/>
    </p:embeddedFont>
    <p:embeddedFont>
      <p:font typeface="Roboto"/>
      <p:regular r:id="rId79"/>
      <p:bold r:id="rId80"/>
      <p:italic r:id="rId81"/>
      <p:boldItalic r:id="rId82"/>
    </p:embeddedFont>
    <p:embeddedFont>
      <p:font typeface="Proxima Nova"/>
      <p:regular r:id="rId83"/>
      <p:bold r:id="rId84"/>
      <p:italic r:id="rId85"/>
      <p:boldItalic r:id="rId86"/>
    </p:embeddedFont>
    <p:embeddedFont>
      <p:font typeface="Inconsolata"/>
      <p:regular r:id="rId87"/>
      <p:bold r:id="rId88"/>
    </p:embeddedFont>
    <p:embeddedFont>
      <p:font typeface="Lato"/>
      <p:regular r:id="rId89"/>
      <p:bold r:id="rId90"/>
      <p:italic r:id="rId91"/>
      <p:boldItalic r:id="rId92"/>
    </p:embeddedFont>
    <p:embeddedFont>
      <p:font typeface="Roboto Mono"/>
      <p:regular r:id="rId93"/>
      <p:bold r:id="rId94"/>
      <p:italic r:id="rId95"/>
      <p:boldItalic r:id="rId9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84" Type="http://schemas.openxmlformats.org/officeDocument/2006/relationships/font" Target="fonts/ProximaNova-bold.fntdata"/><Relationship Id="rId83" Type="http://schemas.openxmlformats.org/officeDocument/2006/relationships/font" Target="fonts/ProximaNova-regular.fntdata"/><Relationship Id="rId42" Type="http://schemas.openxmlformats.org/officeDocument/2006/relationships/slide" Target="slides/slide34.xml"/><Relationship Id="rId86" Type="http://schemas.openxmlformats.org/officeDocument/2006/relationships/font" Target="fonts/ProximaNova-boldItalic.fntdata"/><Relationship Id="rId41" Type="http://schemas.openxmlformats.org/officeDocument/2006/relationships/slide" Target="slides/slide33.xml"/><Relationship Id="rId85" Type="http://schemas.openxmlformats.org/officeDocument/2006/relationships/font" Target="fonts/ProximaNova-italic.fntdata"/><Relationship Id="rId44" Type="http://schemas.openxmlformats.org/officeDocument/2006/relationships/slide" Target="slides/slide36.xml"/><Relationship Id="rId88" Type="http://schemas.openxmlformats.org/officeDocument/2006/relationships/font" Target="fonts/Inconsolata-bold.fntdata"/><Relationship Id="rId43" Type="http://schemas.openxmlformats.org/officeDocument/2006/relationships/slide" Target="slides/slide35.xml"/><Relationship Id="rId87" Type="http://schemas.openxmlformats.org/officeDocument/2006/relationships/font" Target="fonts/Inconsolata-regular.fntdata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89" Type="http://schemas.openxmlformats.org/officeDocument/2006/relationships/font" Target="fonts/Lato-regular.fntdata"/><Relationship Id="rId80" Type="http://schemas.openxmlformats.org/officeDocument/2006/relationships/font" Target="fonts/Roboto-bold.fntdata"/><Relationship Id="rId82" Type="http://schemas.openxmlformats.org/officeDocument/2006/relationships/font" Target="fonts/Roboto-boldItalic.fntdata"/><Relationship Id="rId81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31" Type="http://schemas.openxmlformats.org/officeDocument/2006/relationships/slide" Target="slides/slide23.xml"/><Relationship Id="rId75" Type="http://schemas.openxmlformats.org/officeDocument/2006/relationships/font" Target="fonts/Raleway-regular.fntdata"/><Relationship Id="rId30" Type="http://schemas.openxmlformats.org/officeDocument/2006/relationships/slide" Target="slides/slide22.xml"/><Relationship Id="rId74" Type="http://schemas.openxmlformats.org/officeDocument/2006/relationships/slide" Target="slides/slide66.xml"/><Relationship Id="rId33" Type="http://schemas.openxmlformats.org/officeDocument/2006/relationships/slide" Target="slides/slide25.xml"/><Relationship Id="rId77" Type="http://schemas.openxmlformats.org/officeDocument/2006/relationships/font" Target="fonts/Raleway-italic.fntdata"/><Relationship Id="rId32" Type="http://schemas.openxmlformats.org/officeDocument/2006/relationships/slide" Target="slides/slide24.xml"/><Relationship Id="rId76" Type="http://schemas.openxmlformats.org/officeDocument/2006/relationships/font" Target="fonts/Raleway-bold.fntdata"/><Relationship Id="rId35" Type="http://schemas.openxmlformats.org/officeDocument/2006/relationships/slide" Target="slides/slide27.xml"/><Relationship Id="rId79" Type="http://schemas.openxmlformats.org/officeDocument/2006/relationships/font" Target="fonts/Roboto-regular.fntdata"/><Relationship Id="rId34" Type="http://schemas.openxmlformats.org/officeDocument/2006/relationships/slide" Target="slides/slide26.xml"/><Relationship Id="rId78" Type="http://schemas.openxmlformats.org/officeDocument/2006/relationships/font" Target="fonts/Raleway-boldItalic.fntdata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22" Type="http://schemas.openxmlformats.org/officeDocument/2006/relationships/slide" Target="slides/slide14.xml"/><Relationship Id="rId66" Type="http://schemas.openxmlformats.org/officeDocument/2006/relationships/slide" Target="slides/slide58.xml"/><Relationship Id="rId21" Type="http://schemas.openxmlformats.org/officeDocument/2006/relationships/slide" Target="slides/slide13.xml"/><Relationship Id="rId65" Type="http://schemas.openxmlformats.org/officeDocument/2006/relationships/slide" Target="slides/slide57.xml"/><Relationship Id="rId24" Type="http://schemas.openxmlformats.org/officeDocument/2006/relationships/slide" Target="slides/slide16.xml"/><Relationship Id="rId68" Type="http://schemas.openxmlformats.org/officeDocument/2006/relationships/slide" Target="slides/slide60.xml"/><Relationship Id="rId23" Type="http://schemas.openxmlformats.org/officeDocument/2006/relationships/slide" Target="slides/slide15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slide" Target="slides/slide6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95" Type="http://schemas.openxmlformats.org/officeDocument/2006/relationships/font" Target="fonts/RobotoMono-italic.fntdata"/><Relationship Id="rId50" Type="http://schemas.openxmlformats.org/officeDocument/2006/relationships/slide" Target="slides/slide42.xml"/><Relationship Id="rId94" Type="http://schemas.openxmlformats.org/officeDocument/2006/relationships/font" Target="fonts/RobotoMono-bold.fntdata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96" Type="http://schemas.openxmlformats.org/officeDocument/2006/relationships/font" Target="fonts/RobotoMono-boldItalic.fntdata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91" Type="http://schemas.openxmlformats.org/officeDocument/2006/relationships/font" Target="fonts/Lato-italic.fntdata"/><Relationship Id="rId90" Type="http://schemas.openxmlformats.org/officeDocument/2006/relationships/font" Target="fonts/Lato-bold.fntdata"/><Relationship Id="rId93" Type="http://schemas.openxmlformats.org/officeDocument/2006/relationships/font" Target="fonts/RobotoMono-regular.fntdata"/><Relationship Id="rId92" Type="http://schemas.openxmlformats.org/officeDocument/2006/relationships/font" Target="fonts/Lato-boldItalic.fntdata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d45b6039d_3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d45b6039d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animations on this slide to see the skeleton code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d45b6039d_3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d45b6039d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d45b6039d_3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d45b6039d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d45b6039d_3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d45b6039d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d45b6039d_3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d45b6039d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d45b6039d_3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d45b6039d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Alex: put em on yer cheat sheet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d45b6039d_0_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d45b6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d45b6039d_0_10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d45b6039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d45b6039d_0_11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d45b6039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d45b6039d_0_2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d45b6039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d45b6039d_3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d45b6039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d45b6039d_0_3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d45b603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d45b6039d_0_12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d45b6039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d45b6039d_0_13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d45b6039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d45b6039d_3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d45b6039d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d45b6039d_3_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d45b6039d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d45b6039d_3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d45b6039d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d45b6039d_3_1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d45b6039d_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d45b6039d_3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d45b6039d_3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d45b6039d_3_1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d45b6039d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d45b6039d_3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d45b6039d_3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d45b6039d_3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d45b6039d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d45b6039d_3_1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d45b6039d_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d47ee2c90_1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d47ee2c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d47ee2c90_1_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d47ee2c9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d47ee2c90_1_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d47ee2c9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d47ee2c90_0_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d47ee2c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d47ee2c90_0_1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d47ee2c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d47ee2c90_1_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d47ee2c9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d45b6039d_3_1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5d45b6039d_3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d45b6039d_3_19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d45b6039d_3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d45b6039d_3_1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d45b6039d_3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d45b6039d_3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d45b6039d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d45b6039d_3_2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d45b6039d_3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5d45b6039d_3_2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5d45b6039d_3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d45b6039d_3_2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d45b6039d_3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5d45b6039d_3_3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5d45b6039d_3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5d45b6039d_3_3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5d45b6039d_3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d45b6039d_3_3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d45b6039d_3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d45b6039d_3_3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d45b6039d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5d45b6039d_3_4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5d45b6039d_3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5d47ee2c90_2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5d47ee2c90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5d45b6039d_3_4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5d45b6039d_3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d45b6039d_3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d45b6039d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5d47ee2c90_2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5d47ee2c9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5d45b6039d_3_4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5d45b6039d_3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d47ee2c90_2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d47ee2c90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5d45b6039d_3_4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5d45b6039d_3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5d47ee2c90_2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5d47ee2c90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5d45b6039d_3_4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5d45b6039d_3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5d45b6039d_3_4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5d45b6039d_3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5d45b6039d_3_4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5d45b6039d_3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5d45b6039d_3_4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5d45b6039d_3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5d45b6039d_3_5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5d45b6039d_3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d45b6039d_3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d45b6039d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5d45b6039d_3_5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5d45b6039d_3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d45b6039d_3_5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d45b6039d_3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5d45b6039d_3_5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5d45b6039d_3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5d45b6039d_3_5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5d45b6039d_3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5d45b6039d_3_5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5d45b6039d_3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5d45b6039d_3_5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5d45b6039d_3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5d45b6039d_3_5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5d45b6039d_3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d45b6039d_3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d45b6039d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d45b6039d_3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d45b6039d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 the students why the parent of the lambda function is the global frame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d45b6039d_3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d45b6039d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0371C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oboto"/>
              <a:buNone/>
              <a:defRPr b="1" sz="5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371C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  <a:defRPr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400"/>
              <a:buFont typeface="Roboto"/>
              <a:buNone/>
              <a:defRPr sz="24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0371C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C1D7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4200"/>
              <a:buFont typeface="Roboto"/>
              <a:buNone/>
              <a:defRPr sz="42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Roboto"/>
              <a:buNone/>
              <a:defRPr sz="1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7"/>
          <p:cNvSpPr/>
          <p:nvPr/>
        </p:nvSpPr>
        <p:spPr>
          <a:xfrm rot="-5400000">
            <a:off x="4348000" y="6178500"/>
            <a:ext cx="4479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7"/>
          <p:cNvSpPr txBox="1"/>
          <p:nvPr>
            <p:ph idx="12" type="sldNum"/>
          </p:nvPr>
        </p:nvSpPr>
        <p:spPr>
          <a:xfrm>
            <a:off x="4116400" y="6409833"/>
            <a:ext cx="9111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/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50" name="Google Shape;150;p39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9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9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9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/>
          <p:nvPr/>
        </p:nvSpPr>
        <p:spPr>
          <a:xfrm>
            <a:off x="0" y="0"/>
            <a:ext cx="9144000" cy="5324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7" name="Google Shape;157;p40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8" name="Google Shape;158;p40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0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0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0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1"/>
          <p:cNvSpPr txBox="1"/>
          <p:nvPr>
            <p:ph idx="1" type="body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164" name="Google Shape;164;p41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  <a:endParaRPr b="1" sz="9600">
              <a:solidFill>
                <a:srgbClr val="97ABBC"/>
              </a:solidFill>
            </a:endParaRPr>
          </a:p>
        </p:txBody>
      </p:sp>
      <p:sp>
        <p:nvSpPr>
          <p:cNvPr id="165" name="Google Shape;165;p41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1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1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1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1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2"/>
          <p:cNvSpPr txBox="1"/>
          <p:nvPr>
            <p:ph type="title"/>
          </p:nvPr>
        </p:nvSpPr>
        <p:spPr>
          <a:xfrm>
            <a:off x="893700" y="274650"/>
            <a:ext cx="6462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2" name="Google Shape;172;p42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3" name="Google Shape;173;p42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2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2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2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2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3"/>
          <p:cNvSpPr txBox="1"/>
          <p:nvPr>
            <p:ph type="title"/>
          </p:nvPr>
        </p:nvSpPr>
        <p:spPr>
          <a:xfrm>
            <a:off x="893700" y="274650"/>
            <a:ext cx="6462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0" name="Google Shape;180;p43"/>
          <p:cNvSpPr txBox="1"/>
          <p:nvPr>
            <p:ph idx="1" type="body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1" name="Google Shape;181;p43"/>
          <p:cNvSpPr txBox="1"/>
          <p:nvPr>
            <p:ph idx="2" type="body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2" name="Google Shape;182;p43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3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3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3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3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4"/>
          <p:cNvSpPr txBox="1"/>
          <p:nvPr>
            <p:ph type="title"/>
          </p:nvPr>
        </p:nvSpPr>
        <p:spPr>
          <a:xfrm>
            <a:off x="893700" y="274650"/>
            <a:ext cx="6462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9" name="Google Shape;189;p44"/>
          <p:cNvSpPr txBox="1"/>
          <p:nvPr>
            <p:ph idx="1" type="body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0" name="Google Shape;190;p44"/>
          <p:cNvSpPr txBox="1"/>
          <p:nvPr>
            <p:ph idx="2" type="body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1" name="Google Shape;191;p44"/>
          <p:cNvSpPr txBox="1"/>
          <p:nvPr>
            <p:ph idx="3" type="body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2" name="Google Shape;192;p44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4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44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4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4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5"/>
          <p:cNvSpPr txBox="1"/>
          <p:nvPr>
            <p:ph type="title"/>
          </p:nvPr>
        </p:nvSpPr>
        <p:spPr>
          <a:xfrm>
            <a:off x="893700" y="274650"/>
            <a:ext cx="6462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9" name="Google Shape;199;p4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5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6"/>
          <p:cNvSpPr txBox="1"/>
          <p:nvPr>
            <p:ph idx="1" type="body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206" name="Google Shape;206;p4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6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2185C5"/>
                </a:solidFill>
              </a:defRPr>
            </a:lvl1pPr>
            <a:lvl2pPr lvl="1" rtl="0">
              <a:buNone/>
              <a:defRPr>
                <a:solidFill>
                  <a:srgbClr val="2185C5"/>
                </a:solidFill>
              </a:defRPr>
            </a:lvl2pPr>
            <a:lvl3pPr lvl="2" rtl="0">
              <a:buNone/>
              <a:defRPr>
                <a:solidFill>
                  <a:srgbClr val="2185C5"/>
                </a:solidFill>
              </a:defRPr>
            </a:lvl3pPr>
            <a:lvl4pPr lvl="3" rtl="0">
              <a:buNone/>
              <a:defRPr>
                <a:solidFill>
                  <a:srgbClr val="2185C5"/>
                </a:solidFill>
              </a:defRPr>
            </a:lvl4pPr>
            <a:lvl5pPr lvl="4" rtl="0">
              <a:buNone/>
              <a:defRPr>
                <a:solidFill>
                  <a:srgbClr val="2185C5"/>
                </a:solidFill>
              </a:defRPr>
            </a:lvl5pPr>
            <a:lvl6pPr lvl="5" rtl="0">
              <a:buNone/>
              <a:defRPr>
                <a:solidFill>
                  <a:srgbClr val="2185C5"/>
                </a:solidFill>
              </a:defRPr>
            </a:lvl6pPr>
            <a:lvl7pPr lvl="6" rtl="0">
              <a:buNone/>
              <a:defRPr>
                <a:solidFill>
                  <a:srgbClr val="2185C5"/>
                </a:solidFill>
              </a:defRPr>
            </a:lvl7pPr>
            <a:lvl8pPr lvl="7" rtl="0">
              <a:buNone/>
              <a:defRPr>
                <a:solidFill>
                  <a:srgbClr val="2185C5"/>
                </a:solidFill>
              </a:defRPr>
            </a:lvl8pPr>
            <a:lvl9pPr lvl="8" rtl="0">
              <a:buNone/>
              <a:defRPr>
                <a:solidFill>
                  <a:srgbClr val="2185C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7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rgbClr val="2185C5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8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8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8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 Mono"/>
              <a:buNone/>
              <a:defRPr sz="28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893700" y="274650"/>
            <a:ext cx="6462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6" name="Google Shape;146;p38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7" name="Google Shape;147;p38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inks.cs61a.org/mt-review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hyperlink" Target="http://pythontutor.com/visualize.html#code=a%20%3D%20%5B1,2,3%5D%0Ab%20%3D%20%284,5%29%0Ac,%20d%20%3D%20%22six%22,%207%0Ae%20%3D%20lambda%20x%3A%208%0Aa.append%28b%29%0Aa.append%28c%29%0Aa.append%28d%29%0Aa.append%28e%29&amp;cumulative=false&amp;curInstr=0&amp;heapPrimitives=nevernest&amp;mode=display&amp;origin=opt-frontend.js&amp;py=3&amp;rawInputLstJSON=%5B%5D&amp;textReferences=fals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o.gl/hDKN2v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bit.ly/lambda4eva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inks.cs61a.org/mtreview-hipho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9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Review</a:t>
            </a:r>
            <a:endParaRPr/>
          </a:p>
        </p:txBody>
      </p:sp>
      <p:sp>
        <p:nvSpPr>
          <p:cNvPr id="228" name="Google Shape;228;p49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out: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https://links.cs61a.org/mt-review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8"/>
          <p:cNvSpPr txBox="1"/>
          <p:nvPr>
            <p:ph type="title"/>
          </p:nvPr>
        </p:nvSpPr>
        <p:spPr>
          <a:xfrm>
            <a:off x="311700" y="1427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do_n_then_again</a:t>
            </a:r>
            <a:endParaRPr/>
          </a:p>
        </p:txBody>
      </p:sp>
      <p:sp>
        <p:nvSpPr>
          <p:cNvPr id="294" name="Google Shape;294;p58"/>
          <p:cNvSpPr txBox="1"/>
          <p:nvPr/>
        </p:nvSpPr>
        <p:spPr>
          <a:xfrm>
            <a:off x="1253850" y="3564300"/>
            <a:ext cx="386100" cy="3293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r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aseline="30000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aseline="30000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aseline="30000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aseline="30000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aseline="30000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baseline="30000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baseline="30000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baseline="30000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baseline="30000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58"/>
          <p:cNvSpPr txBox="1"/>
          <p:nvPr/>
        </p:nvSpPr>
        <p:spPr>
          <a:xfrm>
            <a:off x="215400" y="906300"/>
            <a:ext cx="8713200" cy="251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&gt;&gt;&gt; do_n = do_n_then_again(1, </a:t>
            </a:r>
            <a:r>
              <a:rPr lang="en" sz="2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&gt;&gt;&gt; do_n(lambda x: x * x)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4 </a:t>
            </a: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(</a:t>
            </a:r>
            <a:r>
              <a:rPr lang="en" sz="2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en" sz="2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do_n = do_n_then_again(3, </a:t>
            </a:r>
            <a:r>
              <a:rPr lang="en" sz="2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do_n(lambda x: x+2)(lambda x: x*x)(lambda x: -x)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-4096 </a:t>
            </a: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(((</a:t>
            </a:r>
            <a:r>
              <a:rPr lang="en" sz="2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+ 2 + 2 + 2)^2)^2) * -1</a:t>
            </a:r>
            <a:endParaRPr sz="2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6" name="Google Shape;296;p58"/>
          <p:cNvSpPr txBox="1"/>
          <p:nvPr/>
        </p:nvSpPr>
        <p:spPr>
          <a:xfrm>
            <a:off x="1639950" y="3564300"/>
            <a:ext cx="5864100" cy="3293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do_n_then_again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do_n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__________: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__________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_________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_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__________: 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	__________________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do_n_then_again(____, ___)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do_n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7" name="Google Shape;297;p58"/>
          <p:cNvSpPr txBox="1"/>
          <p:nvPr/>
        </p:nvSpPr>
        <p:spPr>
          <a:xfrm>
            <a:off x="1639950" y="3564300"/>
            <a:ext cx="5864100" cy="3293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do_n_then_again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do_n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 ==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f(x)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new_x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_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range(n): 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	new_x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f(new_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do_n_then_again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n-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new_x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do_n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  <p:sp>
        <p:nvSpPr>
          <p:cNvPr id="308" name="Google Shape;308;p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Definitions: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>
                <a:solidFill>
                  <a:srgbClr val="4A86E8"/>
                </a:solidFill>
              </a:rPr>
              <a:t>Sequence</a:t>
            </a:r>
            <a:r>
              <a:rPr lang="en" sz="2000"/>
              <a:t>: a collection of values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>
                <a:solidFill>
                  <a:srgbClr val="4A86E8"/>
                </a:solidFill>
              </a:rPr>
              <a:t>List</a:t>
            </a:r>
            <a:r>
              <a:rPr lang="en" sz="2000"/>
              <a:t>: an ordered sequence of values of any data type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>
                <a:solidFill>
                  <a:srgbClr val="4A86E8"/>
                </a:solidFill>
              </a:rPr>
              <a:t>Index</a:t>
            </a:r>
            <a:r>
              <a:rPr lang="en" sz="2000"/>
              <a:t>: start from 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Functions: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>
                <a:solidFill>
                  <a:srgbClr val="4A86E8"/>
                </a:solidFill>
              </a:rPr>
              <a:t>len(lst)</a:t>
            </a:r>
            <a:r>
              <a:rPr lang="en" sz="2000"/>
              <a:t>: returns number of elements in the list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>
                <a:solidFill>
                  <a:srgbClr val="4A86E8"/>
                </a:solidFill>
              </a:rPr>
              <a:t>range(start, end)</a:t>
            </a:r>
            <a:r>
              <a:rPr lang="en" sz="2000"/>
              <a:t>: </a:t>
            </a:r>
            <a:r>
              <a:rPr lang="en" sz="2000">
                <a:solidFill>
                  <a:schemeClr val="dk1"/>
                </a:solidFill>
              </a:rPr>
              <a:t>function creates a sequence containing the values within a specified range.</a:t>
            </a:r>
            <a:endParaRPr sz="20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>
                <a:solidFill>
                  <a:schemeClr val="dk1"/>
                </a:solidFill>
              </a:rPr>
              <a:t>start is inclusive, end is exclusive</a:t>
            </a:r>
            <a:endParaRPr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>
                <a:solidFill>
                  <a:schemeClr val="dk1"/>
                </a:solidFill>
              </a:rPr>
              <a:t>can work with 1 input; start defaults to 0</a:t>
            </a:r>
            <a:endParaRPr>
              <a:solidFill>
                <a:schemeClr val="dk1"/>
              </a:solidFill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Ie. range(0,5) is the same as range(5)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825" y="1888446"/>
            <a:ext cx="5333675" cy="24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and Pointer Diagram</a:t>
            </a:r>
            <a:endParaRPr/>
          </a:p>
        </p:txBody>
      </p:sp>
      <p:sp>
        <p:nvSpPr>
          <p:cNvPr id="315" name="Google Shape;315;p61"/>
          <p:cNvSpPr txBox="1"/>
          <p:nvPr>
            <p:ph idx="1" type="body"/>
          </p:nvPr>
        </p:nvSpPr>
        <p:spPr>
          <a:xfrm>
            <a:off x="311700" y="1274050"/>
            <a:ext cx="85206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Lists are drawn using boxes and pointers in environment diagrams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4572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4572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4572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6" name="Google Shape;316;p61"/>
          <p:cNvSpPr txBox="1"/>
          <p:nvPr/>
        </p:nvSpPr>
        <p:spPr>
          <a:xfrm>
            <a:off x="507500" y="1888450"/>
            <a:ext cx="2911800" cy="333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a = 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1, 2, 3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b = 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 , d = “six” , 7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e = lambda x: 8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a.append(b)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a.append(c)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a.append(d)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a.append(e)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7" name="Google Shape;317;p61"/>
          <p:cNvSpPr txBox="1"/>
          <p:nvPr/>
        </p:nvSpPr>
        <p:spPr>
          <a:xfrm>
            <a:off x="311700" y="3941675"/>
            <a:ext cx="50367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Python Tutor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 &amp; List comprehension</a:t>
            </a:r>
            <a:endParaRPr/>
          </a:p>
        </p:txBody>
      </p:sp>
      <p:sp>
        <p:nvSpPr>
          <p:cNvPr id="323" name="Google Shape;323;p62"/>
          <p:cNvSpPr txBox="1"/>
          <p:nvPr>
            <p:ph idx="1" type="body"/>
          </p:nvPr>
        </p:nvSpPr>
        <p:spPr>
          <a:xfrm>
            <a:off x="464100" y="4848463"/>
            <a:ext cx="8027700" cy="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>
                <a:solidFill>
                  <a:srgbClr val="4A86E8"/>
                </a:solidFill>
              </a:rPr>
              <a:t>List Comprehensions</a:t>
            </a:r>
            <a:r>
              <a:rPr lang="en">
                <a:solidFill>
                  <a:schemeClr val="dk1"/>
                </a:solidFill>
              </a:rPr>
              <a:t> are a compact way to create a new list from an existing one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4" name="Google Shape;324;p62"/>
          <p:cNvSpPr txBox="1"/>
          <p:nvPr/>
        </p:nvSpPr>
        <p:spPr>
          <a:xfrm>
            <a:off x="2027900" y="2948700"/>
            <a:ext cx="4666200" cy="178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result = []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elem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a_list: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elem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2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result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[elem * 2]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5" name="Google Shape;325;p62"/>
          <p:cNvSpPr txBox="1"/>
          <p:nvPr/>
        </p:nvSpPr>
        <p:spPr>
          <a:xfrm>
            <a:off x="696750" y="5640400"/>
            <a:ext cx="7750500" cy="474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result = [elem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elem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a_list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elem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2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6" name="Google Shape;326;p62"/>
          <p:cNvSpPr txBox="1"/>
          <p:nvPr>
            <p:ph idx="1" type="body"/>
          </p:nvPr>
        </p:nvSpPr>
        <p:spPr>
          <a:xfrm>
            <a:off x="464100" y="2355607"/>
            <a:ext cx="8520600" cy="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>
                <a:solidFill>
                  <a:srgbClr val="4A86E8"/>
                </a:solidFill>
              </a:rPr>
              <a:t>For loops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are a convenient way to iterate through a list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7" name="Google Shape;327;p62"/>
          <p:cNvSpPr txBox="1"/>
          <p:nvPr/>
        </p:nvSpPr>
        <p:spPr>
          <a:xfrm>
            <a:off x="464100" y="1356875"/>
            <a:ext cx="87168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Suppose that we’re given a list and want to make a new one where we double all the even elements of the original.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3"/>
          <p:cNvSpPr txBox="1"/>
          <p:nvPr>
            <p:ph type="title"/>
          </p:nvPr>
        </p:nvSpPr>
        <p:spPr>
          <a:xfrm>
            <a:off x="265500" y="174675"/>
            <a:ext cx="8683800" cy="6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Mutating a list vs. Creating a list</a:t>
            </a:r>
            <a:endParaRPr sz="2800"/>
          </a:p>
        </p:txBody>
      </p:sp>
      <p:sp>
        <p:nvSpPr>
          <p:cNvPr id="333" name="Google Shape;333;p63"/>
          <p:cNvSpPr txBox="1"/>
          <p:nvPr>
            <p:ph idx="2" type="body"/>
          </p:nvPr>
        </p:nvSpPr>
        <p:spPr>
          <a:xfrm>
            <a:off x="4864150" y="1269283"/>
            <a:ext cx="38370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Slicing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</a:t>
            </a:r>
            <a:r>
              <a:rPr lang="en" sz="2000"/>
              <a:t>st[start:end:step]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Shallow copying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lst[:]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Concatenating</a:t>
            </a:r>
            <a:endParaRPr sz="20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000"/>
              <a:t>lst1 = lst1 + lst2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>
                <a:solidFill>
                  <a:schemeClr val="dk1"/>
                </a:solidFill>
              </a:rPr>
              <a:t>List constructor</a:t>
            </a:r>
            <a:endParaRPr sz="2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2000">
                <a:solidFill>
                  <a:schemeClr val="dk1"/>
                </a:solidFill>
              </a:rPr>
              <a:t>lst2 = list(lst1)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highlight>
                <a:srgbClr val="C1D7E4"/>
              </a:highlight>
            </a:endParaRPr>
          </a:p>
        </p:txBody>
      </p:sp>
      <p:sp>
        <p:nvSpPr>
          <p:cNvPr id="334" name="Google Shape;334;p63"/>
          <p:cNvSpPr txBox="1"/>
          <p:nvPr>
            <p:ph idx="1" type="subTitle"/>
          </p:nvPr>
        </p:nvSpPr>
        <p:spPr>
          <a:xfrm>
            <a:off x="265500" y="1374875"/>
            <a:ext cx="4163700" cy="47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lst.append(element)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lst.extend(sequence)</a:t>
            </a:r>
            <a:endParaRPr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>
                <a:solidFill>
                  <a:schemeClr val="dk1"/>
                </a:solidFill>
              </a:rPr>
              <a:t>lst1 += lst2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lst.insert(index, element)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lst.remove(element)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lst.pop(index)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lst1[0:1] = lst2[0:5]</a:t>
            </a:r>
            <a:endParaRPr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replaces the 0-th box with 5 elements from lst2 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All of above </a:t>
            </a:r>
            <a:r>
              <a:rPr i="1" lang="en"/>
              <a:t>except pop </a:t>
            </a:r>
            <a:r>
              <a:rPr lang="en"/>
              <a:t>return </a:t>
            </a:r>
            <a:r>
              <a:rPr b="1" lang="en"/>
              <a:t>None 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4"/>
          <p:cNvSpPr txBox="1"/>
          <p:nvPr>
            <p:ph type="title"/>
          </p:nvPr>
        </p:nvSpPr>
        <p:spPr>
          <a:xfrm>
            <a:off x="311700" y="17639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(Fall 2016)</a:t>
            </a:r>
            <a:endParaRPr/>
          </a:p>
        </p:txBody>
      </p:sp>
      <p:pic>
        <p:nvPicPr>
          <p:cNvPr id="340" name="Google Shape;34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75" y="1032962"/>
            <a:ext cx="8195006" cy="119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675" y="2340767"/>
            <a:ext cx="4663249" cy="81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64"/>
          <p:cNvCxnSpPr/>
          <p:nvPr/>
        </p:nvCxnSpPr>
        <p:spPr>
          <a:xfrm>
            <a:off x="646775" y="2285750"/>
            <a:ext cx="732300" cy="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5"/>
          <p:cNvSpPr txBox="1"/>
          <p:nvPr>
            <p:ph type="title"/>
          </p:nvPr>
        </p:nvSpPr>
        <p:spPr>
          <a:xfrm>
            <a:off x="311700" y="17639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(Fall 2016)</a:t>
            </a:r>
            <a:endParaRPr/>
          </a:p>
        </p:txBody>
      </p:sp>
      <p:pic>
        <p:nvPicPr>
          <p:cNvPr id="348" name="Google Shape;34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675" y="2340767"/>
            <a:ext cx="4663249" cy="8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65"/>
          <p:cNvPicPr preferRelativeResize="0"/>
          <p:nvPr/>
        </p:nvPicPr>
        <p:blipFill rotWithShape="1">
          <a:blip r:embed="rId4">
            <a:alphaModFix/>
          </a:blip>
          <a:srcRect b="80419" l="0" r="41503" t="0"/>
          <a:stretch/>
        </p:blipFill>
        <p:spPr>
          <a:xfrm>
            <a:off x="944800" y="3465065"/>
            <a:ext cx="4630390" cy="136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5"/>
          <p:cNvPicPr preferRelativeResize="0"/>
          <p:nvPr/>
        </p:nvPicPr>
        <p:blipFill rotWithShape="1">
          <a:blip r:embed="rId4">
            <a:alphaModFix/>
          </a:blip>
          <a:srcRect b="80419" l="89427" r="0" t="0"/>
          <a:stretch/>
        </p:blipFill>
        <p:spPr>
          <a:xfrm>
            <a:off x="5575194" y="3336925"/>
            <a:ext cx="836879" cy="136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775" y="1032962"/>
            <a:ext cx="8195006" cy="1198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65"/>
          <p:cNvCxnSpPr/>
          <p:nvPr/>
        </p:nvCxnSpPr>
        <p:spPr>
          <a:xfrm>
            <a:off x="580175" y="3795113"/>
            <a:ext cx="732300" cy="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6"/>
          <p:cNvSpPr txBox="1"/>
          <p:nvPr>
            <p:ph type="title"/>
          </p:nvPr>
        </p:nvSpPr>
        <p:spPr>
          <a:xfrm>
            <a:off x="311700" y="17639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(Fall 2016)</a:t>
            </a:r>
            <a:endParaRPr/>
          </a:p>
        </p:txBody>
      </p:sp>
      <p:pic>
        <p:nvPicPr>
          <p:cNvPr id="358" name="Google Shape;35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675" y="2340767"/>
            <a:ext cx="4663249" cy="8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66"/>
          <p:cNvPicPr preferRelativeResize="0"/>
          <p:nvPr/>
        </p:nvPicPr>
        <p:blipFill rotWithShape="1">
          <a:blip r:embed="rId4">
            <a:alphaModFix/>
          </a:blip>
          <a:srcRect b="80419" l="0" r="41503" t="0"/>
          <a:stretch/>
        </p:blipFill>
        <p:spPr>
          <a:xfrm>
            <a:off x="944800" y="3465065"/>
            <a:ext cx="4630390" cy="136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66"/>
          <p:cNvPicPr preferRelativeResize="0"/>
          <p:nvPr/>
        </p:nvPicPr>
        <p:blipFill rotWithShape="1">
          <a:blip r:embed="rId4">
            <a:alphaModFix/>
          </a:blip>
          <a:srcRect b="80419" l="0" r="0" t="0"/>
          <a:stretch/>
        </p:blipFill>
        <p:spPr>
          <a:xfrm>
            <a:off x="944800" y="4947171"/>
            <a:ext cx="7915501" cy="136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66"/>
          <p:cNvPicPr preferRelativeResize="0"/>
          <p:nvPr/>
        </p:nvPicPr>
        <p:blipFill rotWithShape="1">
          <a:blip r:embed="rId4">
            <a:alphaModFix/>
          </a:blip>
          <a:srcRect b="80419" l="89427" r="0" t="0"/>
          <a:stretch/>
        </p:blipFill>
        <p:spPr>
          <a:xfrm>
            <a:off x="5575194" y="3336925"/>
            <a:ext cx="836879" cy="136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775" y="1032962"/>
            <a:ext cx="8195006" cy="1198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p66"/>
          <p:cNvCxnSpPr/>
          <p:nvPr/>
        </p:nvCxnSpPr>
        <p:spPr>
          <a:xfrm>
            <a:off x="593500" y="5521650"/>
            <a:ext cx="732300" cy="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(Fall 2016)</a:t>
            </a:r>
            <a:endParaRPr/>
          </a:p>
        </p:txBody>
      </p:sp>
      <p:pic>
        <p:nvPicPr>
          <p:cNvPr id="369" name="Google Shape;36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0" y="1587050"/>
            <a:ext cx="4861874" cy="132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p67"/>
          <p:cNvCxnSpPr/>
          <p:nvPr/>
        </p:nvCxnSpPr>
        <p:spPr>
          <a:xfrm>
            <a:off x="127425" y="1471663"/>
            <a:ext cx="732300" cy="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(Higher-Order) Functions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(Fall 2016)</a:t>
            </a:r>
            <a:endParaRPr/>
          </a:p>
        </p:txBody>
      </p:sp>
      <p:pic>
        <p:nvPicPr>
          <p:cNvPr id="376" name="Google Shape;376;p68"/>
          <p:cNvPicPr preferRelativeResize="0"/>
          <p:nvPr/>
        </p:nvPicPr>
        <p:blipFill rotWithShape="1">
          <a:blip r:embed="rId3">
            <a:alphaModFix/>
          </a:blip>
          <a:srcRect b="59397" l="0" r="26448" t="29509"/>
          <a:stretch/>
        </p:blipFill>
        <p:spPr>
          <a:xfrm>
            <a:off x="1574538" y="2211239"/>
            <a:ext cx="5038761" cy="770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68"/>
          <p:cNvPicPr preferRelativeResize="0"/>
          <p:nvPr/>
        </p:nvPicPr>
        <p:blipFill rotWithShape="1">
          <a:blip r:embed="rId4">
            <a:alphaModFix/>
          </a:blip>
          <a:srcRect b="55869" l="9361" r="27254" t="0"/>
          <a:stretch/>
        </p:blipFill>
        <p:spPr>
          <a:xfrm>
            <a:off x="763725" y="1670676"/>
            <a:ext cx="3019006" cy="580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8" name="Google Shape;378;p68"/>
          <p:cNvCxnSpPr/>
          <p:nvPr/>
        </p:nvCxnSpPr>
        <p:spPr>
          <a:xfrm>
            <a:off x="31425" y="1819675"/>
            <a:ext cx="732300" cy="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(Fall 2016)</a:t>
            </a:r>
            <a:endParaRPr/>
          </a:p>
        </p:txBody>
      </p:sp>
      <p:pic>
        <p:nvPicPr>
          <p:cNvPr id="384" name="Google Shape;384;p69"/>
          <p:cNvPicPr preferRelativeResize="0"/>
          <p:nvPr/>
        </p:nvPicPr>
        <p:blipFill rotWithShape="1">
          <a:blip r:embed="rId3">
            <a:alphaModFix/>
          </a:blip>
          <a:srcRect b="59397" l="0" r="26448" t="29509"/>
          <a:stretch/>
        </p:blipFill>
        <p:spPr>
          <a:xfrm>
            <a:off x="1574538" y="2211239"/>
            <a:ext cx="5038761" cy="77094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69"/>
          <p:cNvSpPr txBox="1"/>
          <p:nvPr/>
        </p:nvSpPr>
        <p:spPr>
          <a:xfrm>
            <a:off x="130150" y="2119867"/>
            <a:ext cx="36720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eval operand: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t.append( t [ </a:t>
            </a:r>
            <a:r>
              <a:rPr lang="en" sz="13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1 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t [</a:t>
            </a:r>
            <a:r>
              <a:rPr lang="en" sz="13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 ])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t.append( t [ </a:t>
            </a:r>
            <a:r>
              <a:rPr lang="en" sz="13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1 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])</a:t>
            </a:r>
            <a:endParaRPr sz="13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t.append(        </a:t>
            </a:r>
            <a:r>
              <a:rPr lang="en" sz="13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[2]      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6" name="Google Shape;386;p69"/>
          <p:cNvSpPr/>
          <p:nvPr/>
        </p:nvSpPr>
        <p:spPr>
          <a:xfrm rot="5400000">
            <a:off x="2242525" y="2158000"/>
            <a:ext cx="166500" cy="353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69"/>
          <p:cNvPicPr preferRelativeResize="0"/>
          <p:nvPr/>
        </p:nvPicPr>
        <p:blipFill rotWithShape="1">
          <a:blip r:embed="rId4">
            <a:alphaModFix/>
          </a:blip>
          <a:srcRect b="55869" l="9361" r="27254" t="0"/>
          <a:stretch/>
        </p:blipFill>
        <p:spPr>
          <a:xfrm>
            <a:off x="763725" y="1615416"/>
            <a:ext cx="3019006" cy="5807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69"/>
          <p:cNvSpPr/>
          <p:nvPr/>
        </p:nvSpPr>
        <p:spPr>
          <a:xfrm rot="5400000">
            <a:off x="3043524" y="2158000"/>
            <a:ext cx="166500" cy="353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9"/>
          <p:cNvSpPr/>
          <p:nvPr/>
        </p:nvSpPr>
        <p:spPr>
          <a:xfrm rot="5400000">
            <a:off x="2922029" y="2549621"/>
            <a:ext cx="166500" cy="353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9"/>
          <p:cNvSpPr/>
          <p:nvPr/>
        </p:nvSpPr>
        <p:spPr>
          <a:xfrm rot="5400000">
            <a:off x="2605860" y="2345285"/>
            <a:ext cx="165300" cy="15540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(Fall 2016)</a:t>
            </a:r>
            <a:endParaRPr/>
          </a:p>
        </p:txBody>
      </p:sp>
      <p:pic>
        <p:nvPicPr>
          <p:cNvPr id="396" name="Google Shape;396;p70"/>
          <p:cNvPicPr preferRelativeResize="0"/>
          <p:nvPr/>
        </p:nvPicPr>
        <p:blipFill rotWithShape="1">
          <a:blip r:embed="rId3">
            <a:alphaModFix/>
          </a:blip>
          <a:srcRect b="59397" l="0" r="0" t="21021"/>
          <a:stretch/>
        </p:blipFill>
        <p:spPr>
          <a:xfrm>
            <a:off x="439925" y="4314725"/>
            <a:ext cx="7831725" cy="15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70"/>
          <p:cNvPicPr preferRelativeResize="0"/>
          <p:nvPr/>
        </p:nvPicPr>
        <p:blipFill rotWithShape="1">
          <a:blip r:embed="rId3">
            <a:alphaModFix/>
          </a:blip>
          <a:srcRect b="59397" l="0" r="26448" t="29509"/>
          <a:stretch/>
        </p:blipFill>
        <p:spPr>
          <a:xfrm>
            <a:off x="1574538" y="2211239"/>
            <a:ext cx="5038761" cy="77094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0"/>
          <p:cNvSpPr txBox="1"/>
          <p:nvPr/>
        </p:nvSpPr>
        <p:spPr>
          <a:xfrm>
            <a:off x="130150" y="2119867"/>
            <a:ext cx="36720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eval operand: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t.append( t [ </a:t>
            </a:r>
            <a:r>
              <a:rPr lang="en" sz="13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1 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t [</a:t>
            </a:r>
            <a:r>
              <a:rPr lang="en" sz="13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 ])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t.append( t [ </a:t>
            </a:r>
            <a:r>
              <a:rPr lang="en" sz="13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1 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])</a:t>
            </a:r>
            <a:endParaRPr sz="13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t.append(        </a:t>
            </a:r>
            <a:r>
              <a:rPr lang="en" sz="13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[2]      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9" name="Google Shape;399;p70"/>
          <p:cNvSpPr/>
          <p:nvPr/>
        </p:nvSpPr>
        <p:spPr>
          <a:xfrm rot="5400000">
            <a:off x="2242525" y="2158000"/>
            <a:ext cx="166500" cy="353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70"/>
          <p:cNvPicPr preferRelativeResize="0"/>
          <p:nvPr/>
        </p:nvPicPr>
        <p:blipFill rotWithShape="1">
          <a:blip r:embed="rId4">
            <a:alphaModFix/>
          </a:blip>
          <a:srcRect b="55869" l="9361" r="27254" t="0"/>
          <a:stretch/>
        </p:blipFill>
        <p:spPr>
          <a:xfrm>
            <a:off x="763725" y="1615416"/>
            <a:ext cx="3019006" cy="58077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0"/>
          <p:cNvSpPr/>
          <p:nvPr/>
        </p:nvSpPr>
        <p:spPr>
          <a:xfrm rot="5400000">
            <a:off x="3043524" y="2158000"/>
            <a:ext cx="166500" cy="353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70"/>
          <p:cNvSpPr/>
          <p:nvPr/>
        </p:nvSpPr>
        <p:spPr>
          <a:xfrm rot="5400000">
            <a:off x="2922029" y="2549621"/>
            <a:ext cx="166500" cy="353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70"/>
          <p:cNvSpPr/>
          <p:nvPr/>
        </p:nvSpPr>
        <p:spPr>
          <a:xfrm rot="5400000">
            <a:off x="2605860" y="2345285"/>
            <a:ext cx="165300" cy="15540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4" name="Google Shape;404;p70"/>
          <p:cNvCxnSpPr/>
          <p:nvPr/>
        </p:nvCxnSpPr>
        <p:spPr>
          <a:xfrm>
            <a:off x="130150" y="4789250"/>
            <a:ext cx="732300" cy="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14 Midterm 2 (Modified) </a:t>
            </a:r>
            <a:endParaRPr/>
          </a:p>
        </p:txBody>
      </p:sp>
      <p:sp>
        <p:nvSpPr>
          <p:cNvPr id="410" name="Google Shape;410;p71"/>
          <p:cNvSpPr txBox="1"/>
          <p:nvPr>
            <p:ph idx="1" type="body"/>
          </p:nvPr>
        </p:nvSpPr>
        <p:spPr>
          <a:xfrm>
            <a:off x="4998725" y="4164327"/>
            <a:ext cx="1891500" cy="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Python Tutor</a:t>
            </a:r>
            <a:endParaRPr/>
          </a:p>
        </p:txBody>
      </p:sp>
      <p:sp>
        <p:nvSpPr>
          <p:cNvPr id="411" name="Google Shape;411;p71"/>
          <p:cNvSpPr txBox="1"/>
          <p:nvPr/>
        </p:nvSpPr>
        <p:spPr>
          <a:xfrm>
            <a:off x="423875" y="2228125"/>
            <a:ext cx="4361400" cy="333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a = 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1, 2, 3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b = 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, a, lambda: a[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]]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a[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 = b[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 is a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a[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 = b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c = b[:]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a[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 = c[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]()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 = b[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append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(d)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2" name="Google Shape;412;p71"/>
          <p:cNvSpPr txBox="1"/>
          <p:nvPr>
            <p:ph idx="1" type="body"/>
          </p:nvPr>
        </p:nvSpPr>
        <p:spPr>
          <a:xfrm>
            <a:off x="464100" y="1689032"/>
            <a:ext cx="74439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Draw box and pointer Diagram for the following code.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14 Final</a:t>
            </a:r>
            <a:endParaRPr/>
          </a:p>
        </p:txBody>
      </p:sp>
      <p:pic>
        <p:nvPicPr>
          <p:cNvPr id="418" name="Google Shape;41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779" y="-125303"/>
            <a:ext cx="6067675" cy="705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Su14 Midterm 2</a:t>
            </a:r>
            <a:endParaRPr/>
          </a:p>
        </p:txBody>
      </p:sp>
      <p:sp>
        <p:nvSpPr>
          <p:cNvPr id="424" name="Google Shape;424;p73"/>
          <p:cNvSpPr txBox="1"/>
          <p:nvPr/>
        </p:nvSpPr>
        <p:spPr>
          <a:xfrm>
            <a:off x="311700" y="2523550"/>
            <a:ext cx="5235300" cy="3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inhexing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lst, hex, n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result = _______________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 in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range(len(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lst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wit_m = count_part(n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m, m)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wo_m = count_part(n, m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		 return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with_m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wo_m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25" name="Google Shape;42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6879"/>
            <a:ext cx="6858001" cy="3717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14 Midterm 2</a:t>
            </a:r>
            <a:endParaRPr/>
          </a:p>
        </p:txBody>
      </p:sp>
      <p:sp>
        <p:nvSpPr>
          <p:cNvPr id="431" name="Google Shape;431;p74"/>
          <p:cNvSpPr txBox="1"/>
          <p:nvPr>
            <p:ph idx="1" type="body"/>
          </p:nvPr>
        </p:nvSpPr>
        <p:spPr>
          <a:xfrm>
            <a:off x="311700" y="1536631"/>
            <a:ext cx="8520600" cy="1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Fill in the blanks that the code results in the environment diagram shown. You can use only brackets, commas, colors and te names luke, spock, and yoda, NOT  integer literals</a:t>
            </a:r>
            <a:endParaRPr/>
          </a:p>
        </p:txBody>
      </p:sp>
      <p:sp>
        <p:nvSpPr>
          <p:cNvPr id="432" name="Google Shape;432;p74"/>
          <p:cNvSpPr txBox="1"/>
          <p:nvPr/>
        </p:nvSpPr>
        <p:spPr>
          <a:xfrm>
            <a:off x="311700" y="2758275"/>
            <a:ext cx="5235300" cy="1700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spoke, yoda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luke =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[                          ]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yoda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yoda = [                          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yoda.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append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                      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33" name="Google Shape;433;p74"/>
          <p:cNvPicPr preferRelativeResize="0"/>
          <p:nvPr/>
        </p:nvPicPr>
        <p:blipFill rotWithShape="1">
          <a:blip r:embed="rId3">
            <a:alphaModFix/>
          </a:blip>
          <a:srcRect b="0" l="3709" r="22842" t="57452"/>
          <a:stretch/>
        </p:blipFill>
        <p:spPr>
          <a:xfrm>
            <a:off x="3720825" y="4346300"/>
            <a:ext cx="5111474" cy="251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Tree Recursion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  <p:sp>
        <p:nvSpPr>
          <p:cNvPr id="444" name="Google Shape;444;p76"/>
          <p:cNvSpPr txBox="1"/>
          <p:nvPr>
            <p:ph idx="1" type="body"/>
          </p:nvPr>
        </p:nvSpPr>
        <p:spPr>
          <a:xfrm>
            <a:off x="311700" y="1536630"/>
            <a:ext cx="8520600" cy="2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Base Case(s)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Simplest possible inputs for the problem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May be more than one!</a:t>
            </a:r>
            <a:endParaRPr sz="2000">
              <a:highlight>
                <a:srgbClr val="C1D7E4"/>
              </a:highlight>
            </a:endParaRPr>
          </a:p>
        </p:txBody>
      </p:sp>
      <p:sp>
        <p:nvSpPr>
          <p:cNvPr id="445" name="Google Shape;445;p76"/>
          <p:cNvSpPr txBox="1"/>
          <p:nvPr>
            <p:ph idx="1" type="body"/>
          </p:nvPr>
        </p:nvSpPr>
        <p:spPr>
          <a:xfrm>
            <a:off x="311700" y="2714502"/>
            <a:ext cx="85206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Shrinking the problem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 the function again with slightly smaller inputs!</a:t>
            </a:r>
            <a:endParaRPr sz="2000">
              <a:highlight>
                <a:srgbClr val="C1D7E4"/>
              </a:highlight>
            </a:endParaRPr>
          </a:p>
        </p:txBody>
      </p:sp>
      <p:sp>
        <p:nvSpPr>
          <p:cNvPr id="446" name="Google Shape;446;p76"/>
          <p:cNvSpPr txBox="1"/>
          <p:nvPr>
            <p:ph idx="1" type="body"/>
          </p:nvPr>
        </p:nvSpPr>
        <p:spPr>
          <a:xfrm>
            <a:off x="311700" y="3584380"/>
            <a:ext cx="8520600" cy="2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Using the solved smaller problem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write a working recursive function, you should assume that you can call it on smaller input and use this to solve the larger problem</a:t>
            </a:r>
            <a:endParaRPr sz="2000">
              <a:highlight>
                <a:srgbClr val="C1D7E4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</a:t>
            </a:r>
            <a:endParaRPr/>
          </a:p>
        </p:txBody>
      </p:sp>
      <p:sp>
        <p:nvSpPr>
          <p:cNvPr id="452" name="Google Shape;452;p77"/>
          <p:cNvSpPr txBox="1"/>
          <p:nvPr>
            <p:ph idx="1" type="body"/>
          </p:nvPr>
        </p:nvSpPr>
        <p:spPr>
          <a:xfrm>
            <a:off x="311700" y="1536627"/>
            <a:ext cx="85206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/>
              <a:t>Recursive function with (potentially) more than one recursive call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Rest is the same!</a:t>
            </a:r>
            <a:endParaRPr/>
          </a:p>
        </p:txBody>
      </p:sp>
      <p:sp>
        <p:nvSpPr>
          <p:cNvPr id="453" name="Google Shape;453;p77"/>
          <p:cNvSpPr txBox="1"/>
          <p:nvPr>
            <p:ph idx="1" type="body"/>
          </p:nvPr>
        </p:nvSpPr>
        <p:spPr>
          <a:xfrm>
            <a:off x="311700" y="2320803"/>
            <a:ext cx="85206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you draw out the function calls, it forms a tree shape</a:t>
            </a:r>
            <a:endParaRPr/>
          </a:p>
        </p:txBody>
      </p:sp>
      <p:sp>
        <p:nvSpPr>
          <p:cNvPr id="454" name="Google Shape;454;p77"/>
          <p:cNvSpPr txBox="1"/>
          <p:nvPr>
            <p:ph idx="1" type="body"/>
          </p:nvPr>
        </p:nvSpPr>
        <p:spPr>
          <a:xfrm>
            <a:off x="311700" y="2884279"/>
            <a:ext cx="8520600" cy="22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Usually split up into </a:t>
            </a:r>
            <a:r>
              <a:rPr lang="en"/>
              <a:t>different</a:t>
            </a:r>
            <a:r>
              <a:rPr lang="en"/>
              <a:t> cases: you take one of several options or explore all the different choices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Count Partitions (yes, again)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Functions</a:t>
            </a:r>
            <a:endParaRPr sz="3600"/>
          </a:p>
        </p:txBody>
      </p:sp>
      <p:sp>
        <p:nvSpPr>
          <p:cNvPr id="239" name="Google Shape;239;p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>
                <a:solidFill>
                  <a:srgbClr val="4A86E8"/>
                </a:solidFill>
              </a:rPr>
              <a:t>function </a:t>
            </a:r>
            <a:r>
              <a:rPr lang="en"/>
              <a:t>is made up of a series of statements, and takes in an input and maps it to an output.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we describe functions: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Domain: </a:t>
            </a:r>
            <a:r>
              <a:rPr lang="en">
                <a:solidFill>
                  <a:schemeClr val="dk1"/>
                </a:solidFill>
              </a:rPr>
              <a:t>The set of possible inputs a function may take in.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Range: </a:t>
            </a:r>
            <a:r>
              <a:rPr lang="en">
                <a:solidFill>
                  <a:schemeClr val="dk1"/>
                </a:solidFill>
              </a:rPr>
              <a:t>The set of possible output values a function may return.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Behavior</a:t>
            </a:r>
            <a:r>
              <a:rPr lang="en">
                <a:solidFill>
                  <a:schemeClr val="dk1"/>
                </a:solidFill>
              </a:rPr>
              <a:t>: The relationship between input and output.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40" name="Google Shape;240;p51"/>
          <p:cNvSpPr txBox="1"/>
          <p:nvPr/>
        </p:nvSpPr>
        <p:spPr>
          <a:xfrm>
            <a:off x="311700" y="4969575"/>
            <a:ext cx="8520600" cy="1424700"/>
          </a:xfrm>
          <a:prstGeom prst="rect">
            <a:avLst/>
          </a:prstGeom>
          <a:solidFill>
            <a:srgbClr val="C1D7E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rPr>
              <a:t>EXAM TIP</a:t>
            </a:r>
            <a:r>
              <a:rPr lang="en" sz="19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Pay close attention to the specified domain and range of a function on the exam. What do the parameters represent? What should the function return?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 Count Partitions</a:t>
            </a:r>
            <a:endParaRPr/>
          </a:p>
        </p:txBody>
      </p:sp>
      <p:sp>
        <p:nvSpPr>
          <p:cNvPr id="460" name="Google Shape;460;p78"/>
          <p:cNvSpPr txBox="1"/>
          <p:nvPr/>
        </p:nvSpPr>
        <p:spPr>
          <a:xfrm>
            <a:off x="311700" y="1356875"/>
            <a:ext cx="3460800" cy="23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Suppose we want to find all the sets of integers which sum to 4, where all the integers are positive and less than or equal to 3.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78"/>
          <p:cNvSpPr txBox="1"/>
          <p:nvPr/>
        </p:nvSpPr>
        <p:spPr>
          <a:xfrm>
            <a:off x="357150" y="5464700"/>
            <a:ext cx="84297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Why do we consider these two cases?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78"/>
          <p:cNvSpPr txBox="1"/>
          <p:nvPr/>
        </p:nvSpPr>
        <p:spPr>
          <a:xfrm>
            <a:off x="3908700" y="1356875"/>
            <a:ext cx="5235300" cy="3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count_part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m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with_m = count_part(n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m, m)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wo_m = count_part(n, m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		 return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with_m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wo_m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3" name="Google Shape;463;p78"/>
          <p:cNvSpPr txBox="1"/>
          <p:nvPr/>
        </p:nvSpPr>
        <p:spPr>
          <a:xfrm>
            <a:off x="396900" y="5909475"/>
            <a:ext cx="835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They don’t overlap, include all the possible solutions, and slowly work towards our base cases.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78"/>
          <p:cNvSpPr txBox="1"/>
          <p:nvPr/>
        </p:nvSpPr>
        <p:spPr>
          <a:xfrm>
            <a:off x="311700" y="3209175"/>
            <a:ext cx="41019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Two possibilities: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Set has a 3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It doesn’t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78"/>
          <p:cNvSpPr txBox="1"/>
          <p:nvPr/>
        </p:nvSpPr>
        <p:spPr>
          <a:xfrm>
            <a:off x="311700" y="4754463"/>
            <a:ext cx="8652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Generally, many tree recursion problems have cases of the form “use this first one or don’t”, or “use one of these”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9"/>
          <p:cNvSpPr txBox="1"/>
          <p:nvPr>
            <p:ph type="title"/>
          </p:nvPr>
        </p:nvSpPr>
        <p:spPr>
          <a:xfrm>
            <a:off x="420625" y="274675"/>
            <a:ext cx="85587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Practice Problem: </a:t>
            </a:r>
            <a:r>
              <a:rPr b="1" lang="en" sz="3000">
                <a:solidFill>
                  <a:schemeClr val="dk1"/>
                </a:solidFill>
              </a:rPr>
              <a:t>Your Father’s Parentheses</a:t>
            </a:r>
            <a:endParaRPr/>
          </a:p>
        </p:txBody>
      </p:sp>
      <p:sp>
        <p:nvSpPr>
          <p:cNvPr id="471" name="Google Shape;471;p79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▷"/>
            </a:pPr>
            <a:r>
              <a:rPr lang="en" sz="1800">
                <a:solidFill>
                  <a:schemeClr val="dk1"/>
                </a:solidFill>
              </a:rPr>
              <a:t>Suppose we have a sequence of quantities that we want to multiply together, but can only multiply two at a time.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▷"/>
            </a:pPr>
            <a:r>
              <a:rPr lang="en" sz="1800">
                <a:solidFill>
                  <a:schemeClr val="dk1"/>
                </a:solidFill>
              </a:rPr>
              <a:t>We can express the various ways of doing so by counting the number of different ways to parenthesize the sequence.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▷"/>
            </a:pPr>
            <a:r>
              <a:rPr lang="en" sz="1800">
                <a:solidFill>
                  <a:schemeClr val="dk1"/>
                </a:solidFill>
              </a:rPr>
              <a:t>Define a function 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count_groupings(n) </a:t>
            </a:r>
            <a:r>
              <a:rPr lang="en" sz="1800">
                <a:solidFill>
                  <a:schemeClr val="dk1"/>
                </a:solidFill>
              </a:rPr>
              <a:t>that returns the number of ways parenthesizing the product of </a:t>
            </a:r>
            <a:r>
              <a:rPr i="1" lang="en" sz="1800">
                <a:solidFill>
                  <a:schemeClr val="dk1"/>
                </a:solidFill>
              </a:rPr>
              <a:t>n</a:t>
            </a:r>
            <a:r>
              <a:rPr lang="en" sz="1800">
                <a:solidFill>
                  <a:schemeClr val="dk1"/>
                </a:solidFill>
              </a:rPr>
              <a:t> numbers, where </a:t>
            </a:r>
            <a:r>
              <a:rPr i="1" lang="en" sz="1800">
                <a:solidFill>
                  <a:schemeClr val="dk1"/>
                </a:solidFill>
              </a:rPr>
              <a:t>n &gt; 0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79"/>
          <p:cNvSpPr txBox="1"/>
          <p:nvPr>
            <p:ph idx="1" type="body"/>
          </p:nvPr>
        </p:nvSpPr>
        <p:spPr>
          <a:xfrm>
            <a:off x="0" y="6053200"/>
            <a:ext cx="26307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Source: Mt1, Spring 2016</a:t>
            </a:r>
            <a:endParaRPr i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/>
          <p:nvPr>
            <p:ph type="title"/>
          </p:nvPr>
        </p:nvSpPr>
        <p:spPr>
          <a:xfrm>
            <a:off x="969900" y="274667"/>
            <a:ext cx="75282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Your Father’s Parentheses</a:t>
            </a:r>
            <a:endParaRPr/>
          </a:p>
        </p:txBody>
      </p:sp>
      <p:sp>
        <p:nvSpPr>
          <p:cNvPr id="478" name="Google Shape;478;p80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▷"/>
            </a:pPr>
            <a:r>
              <a:rPr lang="en" sz="1800">
                <a:solidFill>
                  <a:schemeClr val="dk1"/>
                </a:solidFill>
              </a:rPr>
              <a:t>For example, here are the possibilities for products of 1, 2, 3, 4 and 5 elements: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9" name="Google Shape;47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275" y="2968600"/>
            <a:ext cx="7037450" cy="25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1"/>
          <p:cNvSpPr txBox="1"/>
          <p:nvPr>
            <p:ph type="title"/>
          </p:nvPr>
        </p:nvSpPr>
        <p:spPr>
          <a:xfrm>
            <a:off x="893700" y="274667"/>
            <a:ext cx="75282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Your Father’s Parentheses</a:t>
            </a:r>
            <a:endParaRPr/>
          </a:p>
        </p:txBody>
      </p:sp>
      <p:sp>
        <p:nvSpPr>
          <p:cNvPr id="485" name="Google Shape;485;p81"/>
          <p:cNvSpPr txBox="1"/>
          <p:nvPr>
            <p:ph idx="1" type="body"/>
          </p:nvPr>
        </p:nvSpPr>
        <p:spPr>
          <a:xfrm>
            <a:off x="893700" y="1831467"/>
            <a:ext cx="7854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def count_groupings(n):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if n == 1: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	return ____________________________________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elif n == 2: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return ____________________________________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_______________________________________________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for ___________________________________________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	 __________________________________________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return ________________________________________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2"/>
          <p:cNvSpPr txBox="1"/>
          <p:nvPr>
            <p:ph type="title"/>
          </p:nvPr>
        </p:nvSpPr>
        <p:spPr>
          <a:xfrm>
            <a:off x="893700" y="274667"/>
            <a:ext cx="75282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Your Father’s Parentheses</a:t>
            </a:r>
            <a:endParaRPr/>
          </a:p>
        </p:txBody>
      </p:sp>
      <p:sp>
        <p:nvSpPr>
          <p:cNvPr id="491" name="Google Shape;491;p82"/>
          <p:cNvSpPr txBox="1"/>
          <p:nvPr>
            <p:ph idx="1" type="body"/>
          </p:nvPr>
        </p:nvSpPr>
        <p:spPr>
          <a:xfrm>
            <a:off x="893700" y="1831467"/>
            <a:ext cx="78360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def count_groupings(n):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if n == 1: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	return </a:t>
            </a:r>
            <a:r>
              <a:rPr lang="en" sz="18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elif n == 2: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	return </a:t>
            </a:r>
            <a:r>
              <a:rPr lang="en" sz="18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_______________________________________________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for ___________________________________________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___________________________________________</a:t>
            </a:r>
            <a:endParaRPr sz="18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return ________________________________________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3"/>
          <p:cNvSpPr txBox="1"/>
          <p:nvPr>
            <p:ph type="title"/>
          </p:nvPr>
        </p:nvSpPr>
        <p:spPr>
          <a:xfrm>
            <a:off x="893700" y="274667"/>
            <a:ext cx="75282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Your Father’s Parentheses</a:t>
            </a:r>
            <a:endParaRPr/>
          </a:p>
        </p:txBody>
      </p:sp>
      <p:sp>
        <p:nvSpPr>
          <p:cNvPr id="497" name="Google Shape;497;p83"/>
          <p:cNvSpPr txBox="1"/>
          <p:nvPr>
            <p:ph idx="1" type="body"/>
          </p:nvPr>
        </p:nvSpPr>
        <p:spPr>
          <a:xfrm>
            <a:off x="893700" y="1831467"/>
            <a:ext cx="78360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def count_groupings(n):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if n == 1: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	return </a:t>
            </a:r>
            <a:r>
              <a:rPr lang="en" sz="18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elif n == 2: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	return </a:t>
            </a:r>
            <a:r>
              <a:rPr lang="en" sz="18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total = 0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______________________________________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for </a:t>
            </a:r>
            <a:r>
              <a:rPr lang="en" sz="18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i in range(1, n)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18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total += count_groupings(i) * count_groupings(n - i)</a:t>
            </a:r>
            <a:endParaRPr sz="18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return </a:t>
            </a:r>
            <a:r>
              <a:rPr lang="en" sz="18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total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4"/>
          <p:cNvSpPr txBox="1"/>
          <p:nvPr>
            <p:ph type="title"/>
          </p:nvPr>
        </p:nvSpPr>
        <p:spPr>
          <a:xfrm>
            <a:off x="893700" y="274667"/>
            <a:ext cx="75282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Your Father’s Parentheses</a:t>
            </a:r>
            <a:endParaRPr/>
          </a:p>
        </p:txBody>
      </p:sp>
      <p:sp>
        <p:nvSpPr>
          <p:cNvPr id="503" name="Google Shape;503;p84"/>
          <p:cNvSpPr txBox="1"/>
          <p:nvPr>
            <p:ph idx="1" type="body"/>
          </p:nvPr>
        </p:nvSpPr>
        <p:spPr>
          <a:xfrm>
            <a:off x="893700" y="1831467"/>
            <a:ext cx="78360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def count_groupings(n):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if n == 1: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	return </a:t>
            </a:r>
            <a:r>
              <a:rPr lang="en" sz="18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elif n == 2: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	return </a:t>
            </a:r>
            <a:r>
              <a:rPr lang="en" sz="18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total = 0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______________________________________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for </a:t>
            </a:r>
            <a:r>
              <a:rPr lang="en" sz="18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i in range(1, n)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18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total += count_groupings(i) * count_groupings(n - i)</a:t>
            </a:r>
            <a:endParaRPr sz="18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return </a:t>
            </a:r>
            <a:r>
              <a:rPr lang="en" sz="18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total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Constructor</a:t>
            </a:r>
            <a:br>
              <a:rPr b="1"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def tree(label, branches=[]): 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Pass in a </a:t>
            </a:r>
            <a:r>
              <a:rPr b="1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(label) for the root node, and a </a:t>
            </a:r>
            <a:r>
              <a:rPr b="1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branches. </a:t>
            </a:r>
            <a:r>
              <a:rPr i="1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Each branch must itself also be a tree.</a:t>
            </a:r>
            <a:br>
              <a:rPr i="1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Selectors</a:t>
            </a:r>
            <a:br>
              <a:rPr b="1"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def label(tree): 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 a </a:t>
            </a:r>
            <a:r>
              <a:rPr b="1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whatever is stored in the </a:t>
            </a:r>
            <a:r>
              <a:rPr i="1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root node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def branches(tree): 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 a </a:t>
            </a:r>
            <a:r>
              <a:rPr b="1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tree’s subtrees.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def is_leaf(tree): 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 a </a:t>
            </a:r>
            <a:r>
              <a:rPr b="1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true if tree has no children, false otherwise.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8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rPr>
              <a:t>The Tree Data Abstraction</a:t>
            </a:r>
            <a:endParaRPr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Structure for Tree Problems</a:t>
            </a:r>
            <a:endParaRPr/>
          </a:p>
        </p:txBody>
      </p:sp>
      <p:sp>
        <p:nvSpPr>
          <p:cNvPr id="520" name="Google Shape;520;p8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Base Case</a:t>
            </a:r>
            <a:r>
              <a:rPr lang="en" sz="2400"/>
              <a:t>: smallest version of the problem - no additional work needed to get answer. </a:t>
            </a:r>
            <a:r>
              <a:rPr lang="en" sz="2400">
                <a:solidFill>
                  <a:srgbClr val="4A86E8"/>
                </a:solidFill>
              </a:rPr>
              <a:t>(usually if it’s a </a:t>
            </a:r>
            <a:r>
              <a:rPr i="1" lang="en" sz="2400">
                <a:solidFill>
                  <a:srgbClr val="4A86E8"/>
                </a:solidFill>
              </a:rPr>
              <a:t>leaf</a:t>
            </a:r>
            <a:r>
              <a:rPr lang="en" sz="2400">
                <a:solidFill>
                  <a:srgbClr val="4A86E8"/>
                </a:solidFill>
              </a:rPr>
              <a:t>)</a:t>
            </a:r>
            <a:endParaRPr sz="2400">
              <a:solidFill>
                <a:srgbClr val="4A86E8"/>
              </a:solidFill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1" lang="en" sz="2400"/>
              <a:t>Recursive call: </a:t>
            </a:r>
            <a:r>
              <a:rPr lang="en" sz="2400"/>
              <a:t>do the same function on smaller parts of the tree </a:t>
            </a:r>
            <a:r>
              <a:rPr lang="en" sz="2400">
                <a:solidFill>
                  <a:srgbClr val="4A86E8"/>
                </a:solidFill>
              </a:rPr>
              <a:t>(usually on the </a:t>
            </a:r>
            <a:r>
              <a:rPr i="1" lang="en" sz="2400">
                <a:solidFill>
                  <a:srgbClr val="4A86E8"/>
                </a:solidFill>
              </a:rPr>
              <a:t>branches</a:t>
            </a:r>
            <a:r>
              <a:rPr lang="en" sz="2400">
                <a:solidFill>
                  <a:srgbClr val="4A86E8"/>
                </a:solidFill>
              </a:rPr>
              <a:t>)</a:t>
            </a:r>
            <a:endParaRPr sz="2400">
              <a:solidFill>
                <a:srgbClr val="4A86E8"/>
              </a:solidFill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1" lang="en" sz="2400"/>
              <a:t>Final answer:</a:t>
            </a:r>
            <a:r>
              <a:rPr lang="en" sz="2400"/>
              <a:t> put together results from all the branches</a:t>
            </a:r>
            <a:endParaRPr sz="2400"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Aggregator functions (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2000"/>
              <a:t>,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Creating a new tree w/ updated label and branches</a:t>
            </a:r>
            <a:endParaRPr sz="2000">
              <a:highlight>
                <a:srgbClr val="C1D7E4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Higher Order Functions</a:t>
            </a:r>
            <a:endParaRPr sz="3600"/>
          </a:p>
        </p:txBody>
      </p:sp>
      <p:sp>
        <p:nvSpPr>
          <p:cNvPr id="246" name="Google Shape;246;p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</a:t>
            </a:r>
            <a:r>
              <a:rPr b="1" lang="en" sz="2400">
                <a:solidFill>
                  <a:srgbClr val="4A86E8"/>
                </a:solidFill>
              </a:rPr>
              <a:t>higher-order function</a:t>
            </a:r>
            <a:r>
              <a:rPr lang="en" sz="2400"/>
              <a:t> is:</a:t>
            </a:r>
            <a:endParaRPr sz="2400"/>
          </a:p>
          <a:p>
            <a:pPr indent="-38100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function that takes a function as an argument </a:t>
            </a:r>
            <a:r>
              <a:rPr lang="en" sz="2400">
                <a:solidFill>
                  <a:srgbClr val="666666"/>
                </a:solidFill>
              </a:rPr>
              <a:t>and/or	</a:t>
            </a:r>
            <a:endParaRPr sz="2400">
              <a:solidFill>
                <a:srgbClr val="666666"/>
              </a:solidFill>
            </a:endParaRPr>
          </a:p>
          <a:p>
            <a:pPr indent="-3810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function that returns a function as a return value</a:t>
            </a:r>
            <a:endParaRPr sz="2400"/>
          </a:p>
        </p:txBody>
      </p:sp>
      <p:sp>
        <p:nvSpPr>
          <p:cNvPr id="247" name="Google Shape;247;p52"/>
          <p:cNvSpPr txBox="1"/>
          <p:nvPr/>
        </p:nvSpPr>
        <p:spPr>
          <a:xfrm>
            <a:off x="1156750" y="4165700"/>
            <a:ext cx="2650500" cy="1189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do_twice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f()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f()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8" name="Google Shape;248;p52"/>
          <p:cNvSpPr txBox="1"/>
          <p:nvPr/>
        </p:nvSpPr>
        <p:spPr>
          <a:xfrm>
            <a:off x="770650" y="4165700"/>
            <a:ext cx="386100" cy="1189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r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aseline="30000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aseline="30000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aseline="30000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9" name="Google Shape;249;p52"/>
          <p:cNvSpPr txBox="1"/>
          <p:nvPr/>
        </p:nvSpPr>
        <p:spPr>
          <a:xfrm>
            <a:off x="5624275" y="4165700"/>
            <a:ext cx="2650500" cy="1189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do_nothin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f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" name="Google Shape;250;p52"/>
          <p:cNvSpPr txBox="1"/>
          <p:nvPr/>
        </p:nvSpPr>
        <p:spPr>
          <a:xfrm>
            <a:off x="5238175" y="4165700"/>
            <a:ext cx="386100" cy="1189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r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aseline="30000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aseline="30000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aseline="30000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" name="Google Shape;251;p52"/>
          <p:cNvSpPr txBox="1"/>
          <p:nvPr/>
        </p:nvSpPr>
        <p:spPr>
          <a:xfrm>
            <a:off x="3930375" y="4381925"/>
            <a:ext cx="118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and/or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Problem: replace_with_sum</a:t>
            </a:r>
            <a:endParaRPr/>
          </a:p>
        </p:txBody>
      </p:sp>
      <p:sp>
        <p:nvSpPr>
          <p:cNvPr id="526" name="Google Shape;526;p88"/>
          <p:cNvSpPr txBox="1"/>
          <p:nvPr>
            <p:ph idx="1" type="body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7" name="Google Shape;527;p88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Write a function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replace_with_sum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that takes in a tree, and returns a new tree where each node is the sum of itself and all descendant nodes (its children, its children’s children, ...)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88"/>
          <p:cNvSpPr/>
          <p:nvPr/>
        </p:nvSpPr>
        <p:spPr>
          <a:xfrm>
            <a:off x="1776584" y="2893750"/>
            <a:ext cx="570600" cy="570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88"/>
          <p:cNvSpPr txBox="1"/>
          <p:nvPr/>
        </p:nvSpPr>
        <p:spPr>
          <a:xfrm>
            <a:off x="1917280" y="2960837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88"/>
          <p:cNvSpPr/>
          <p:nvPr/>
        </p:nvSpPr>
        <p:spPr>
          <a:xfrm>
            <a:off x="1275250" y="3635772"/>
            <a:ext cx="570600" cy="570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88"/>
          <p:cNvSpPr txBox="1"/>
          <p:nvPr/>
        </p:nvSpPr>
        <p:spPr>
          <a:xfrm>
            <a:off x="1415947" y="3702859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3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88"/>
          <p:cNvSpPr/>
          <p:nvPr/>
        </p:nvSpPr>
        <p:spPr>
          <a:xfrm>
            <a:off x="2281329" y="3635772"/>
            <a:ext cx="570600" cy="570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88"/>
          <p:cNvSpPr txBox="1"/>
          <p:nvPr/>
        </p:nvSpPr>
        <p:spPr>
          <a:xfrm>
            <a:off x="2422025" y="3702859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6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88"/>
          <p:cNvSpPr/>
          <p:nvPr/>
        </p:nvSpPr>
        <p:spPr>
          <a:xfrm>
            <a:off x="2952141" y="4517583"/>
            <a:ext cx="570600" cy="570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88"/>
          <p:cNvSpPr txBox="1"/>
          <p:nvPr/>
        </p:nvSpPr>
        <p:spPr>
          <a:xfrm>
            <a:off x="2965950" y="4584675"/>
            <a:ext cx="5430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88"/>
          <p:cNvSpPr/>
          <p:nvPr/>
        </p:nvSpPr>
        <p:spPr>
          <a:xfrm>
            <a:off x="2281329" y="4517583"/>
            <a:ext cx="570600" cy="570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88"/>
          <p:cNvSpPr txBox="1"/>
          <p:nvPr/>
        </p:nvSpPr>
        <p:spPr>
          <a:xfrm>
            <a:off x="2422025" y="4584670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88"/>
          <p:cNvSpPr/>
          <p:nvPr/>
        </p:nvSpPr>
        <p:spPr>
          <a:xfrm>
            <a:off x="1469820" y="4517583"/>
            <a:ext cx="570600" cy="570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88"/>
          <p:cNvSpPr txBox="1"/>
          <p:nvPr/>
        </p:nvSpPr>
        <p:spPr>
          <a:xfrm>
            <a:off x="1610516" y="4584659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88"/>
          <p:cNvSpPr/>
          <p:nvPr/>
        </p:nvSpPr>
        <p:spPr>
          <a:xfrm>
            <a:off x="1206025" y="5399393"/>
            <a:ext cx="570600" cy="570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88"/>
          <p:cNvSpPr txBox="1"/>
          <p:nvPr/>
        </p:nvSpPr>
        <p:spPr>
          <a:xfrm>
            <a:off x="1346721" y="5466481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2" name="Google Shape;542;p88"/>
          <p:cNvCxnSpPr>
            <a:stCxn id="528" idx="3"/>
            <a:endCxn id="530" idx="0"/>
          </p:cNvCxnSpPr>
          <p:nvPr/>
        </p:nvCxnSpPr>
        <p:spPr>
          <a:xfrm flipH="1">
            <a:off x="1560446" y="3380531"/>
            <a:ext cx="2997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88"/>
          <p:cNvCxnSpPr>
            <a:stCxn id="528" idx="5"/>
            <a:endCxn id="532" idx="0"/>
          </p:cNvCxnSpPr>
          <p:nvPr/>
        </p:nvCxnSpPr>
        <p:spPr>
          <a:xfrm>
            <a:off x="2263621" y="3380531"/>
            <a:ext cx="3030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88"/>
          <p:cNvCxnSpPr>
            <a:stCxn id="530" idx="4"/>
            <a:endCxn id="538" idx="0"/>
          </p:cNvCxnSpPr>
          <p:nvPr/>
        </p:nvCxnSpPr>
        <p:spPr>
          <a:xfrm>
            <a:off x="1560550" y="4206072"/>
            <a:ext cx="1947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88"/>
          <p:cNvCxnSpPr>
            <a:stCxn id="532" idx="4"/>
            <a:endCxn id="536" idx="0"/>
          </p:cNvCxnSpPr>
          <p:nvPr/>
        </p:nvCxnSpPr>
        <p:spPr>
          <a:xfrm>
            <a:off x="2566629" y="4206072"/>
            <a:ext cx="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88"/>
          <p:cNvCxnSpPr>
            <a:stCxn id="532" idx="5"/>
            <a:endCxn id="534" idx="0"/>
          </p:cNvCxnSpPr>
          <p:nvPr/>
        </p:nvCxnSpPr>
        <p:spPr>
          <a:xfrm>
            <a:off x="2768366" y="4122553"/>
            <a:ext cx="46920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88"/>
          <p:cNvCxnSpPr>
            <a:stCxn id="538" idx="4"/>
            <a:endCxn id="540" idx="0"/>
          </p:cNvCxnSpPr>
          <p:nvPr/>
        </p:nvCxnSpPr>
        <p:spPr>
          <a:xfrm flipH="1">
            <a:off x="1491420" y="5087883"/>
            <a:ext cx="2637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88"/>
          <p:cNvSpPr/>
          <p:nvPr/>
        </p:nvSpPr>
        <p:spPr>
          <a:xfrm>
            <a:off x="5741130" y="2812799"/>
            <a:ext cx="585600" cy="585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88"/>
          <p:cNvSpPr txBox="1"/>
          <p:nvPr/>
        </p:nvSpPr>
        <p:spPr>
          <a:xfrm>
            <a:off x="5812174" y="2881675"/>
            <a:ext cx="543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36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88"/>
          <p:cNvSpPr/>
          <p:nvPr/>
        </p:nvSpPr>
        <p:spPr>
          <a:xfrm>
            <a:off x="5226598" y="3574359"/>
            <a:ext cx="585600" cy="585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88"/>
          <p:cNvSpPr txBox="1"/>
          <p:nvPr/>
        </p:nvSpPr>
        <p:spPr>
          <a:xfrm>
            <a:off x="5299950" y="3643225"/>
            <a:ext cx="543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10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88"/>
          <p:cNvSpPr/>
          <p:nvPr/>
        </p:nvSpPr>
        <p:spPr>
          <a:xfrm>
            <a:off x="6259164" y="3574359"/>
            <a:ext cx="585600" cy="585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88"/>
          <p:cNvSpPr txBox="1"/>
          <p:nvPr/>
        </p:nvSpPr>
        <p:spPr>
          <a:xfrm>
            <a:off x="6326698" y="3643225"/>
            <a:ext cx="543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88"/>
          <p:cNvSpPr/>
          <p:nvPr/>
        </p:nvSpPr>
        <p:spPr>
          <a:xfrm>
            <a:off x="6947637" y="4479388"/>
            <a:ext cx="585600" cy="585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88"/>
          <p:cNvSpPr txBox="1"/>
          <p:nvPr/>
        </p:nvSpPr>
        <p:spPr>
          <a:xfrm>
            <a:off x="7024328" y="4548250"/>
            <a:ext cx="570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88"/>
          <p:cNvSpPr/>
          <p:nvPr/>
        </p:nvSpPr>
        <p:spPr>
          <a:xfrm>
            <a:off x="6259164" y="4479388"/>
            <a:ext cx="585600" cy="585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88"/>
          <p:cNvSpPr txBox="1"/>
          <p:nvPr/>
        </p:nvSpPr>
        <p:spPr>
          <a:xfrm>
            <a:off x="6403564" y="4548242"/>
            <a:ext cx="2967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88"/>
          <p:cNvSpPr/>
          <p:nvPr/>
        </p:nvSpPr>
        <p:spPr>
          <a:xfrm>
            <a:off x="5426290" y="4479388"/>
            <a:ext cx="585600" cy="585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88"/>
          <p:cNvSpPr txBox="1"/>
          <p:nvPr/>
        </p:nvSpPr>
        <p:spPr>
          <a:xfrm>
            <a:off x="5570691" y="4548231"/>
            <a:ext cx="2967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88"/>
          <p:cNvSpPr/>
          <p:nvPr/>
        </p:nvSpPr>
        <p:spPr>
          <a:xfrm>
            <a:off x="5155550" y="5384418"/>
            <a:ext cx="585600" cy="585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88"/>
          <p:cNvSpPr txBox="1"/>
          <p:nvPr/>
        </p:nvSpPr>
        <p:spPr>
          <a:xfrm>
            <a:off x="5299951" y="5453272"/>
            <a:ext cx="2967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2" name="Google Shape;562;p88"/>
          <p:cNvCxnSpPr>
            <a:stCxn id="548" idx="3"/>
            <a:endCxn id="550" idx="0"/>
          </p:cNvCxnSpPr>
          <p:nvPr/>
        </p:nvCxnSpPr>
        <p:spPr>
          <a:xfrm flipH="1">
            <a:off x="5519389" y="3312639"/>
            <a:ext cx="307500" cy="2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88"/>
          <p:cNvCxnSpPr>
            <a:stCxn id="548" idx="5"/>
            <a:endCxn id="552" idx="0"/>
          </p:cNvCxnSpPr>
          <p:nvPr/>
        </p:nvCxnSpPr>
        <p:spPr>
          <a:xfrm>
            <a:off x="6240971" y="3312639"/>
            <a:ext cx="311100" cy="2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88"/>
          <p:cNvCxnSpPr>
            <a:stCxn id="550" idx="4"/>
            <a:endCxn id="558" idx="0"/>
          </p:cNvCxnSpPr>
          <p:nvPr/>
        </p:nvCxnSpPr>
        <p:spPr>
          <a:xfrm>
            <a:off x="5519398" y="4159959"/>
            <a:ext cx="199800" cy="3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88"/>
          <p:cNvCxnSpPr>
            <a:stCxn id="552" idx="4"/>
            <a:endCxn id="556" idx="0"/>
          </p:cNvCxnSpPr>
          <p:nvPr/>
        </p:nvCxnSpPr>
        <p:spPr>
          <a:xfrm>
            <a:off x="6551964" y="4159959"/>
            <a:ext cx="0" cy="3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88"/>
          <p:cNvCxnSpPr>
            <a:stCxn id="552" idx="5"/>
            <a:endCxn id="554" idx="0"/>
          </p:cNvCxnSpPr>
          <p:nvPr/>
        </p:nvCxnSpPr>
        <p:spPr>
          <a:xfrm>
            <a:off x="6759005" y="4074199"/>
            <a:ext cx="481500" cy="4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88"/>
          <p:cNvCxnSpPr>
            <a:stCxn id="558" idx="4"/>
            <a:endCxn id="560" idx="0"/>
          </p:cNvCxnSpPr>
          <p:nvPr/>
        </p:nvCxnSpPr>
        <p:spPr>
          <a:xfrm flipH="1">
            <a:off x="5448490" y="5064988"/>
            <a:ext cx="270600" cy="3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88"/>
          <p:cNvCxnSpPr/>
          <p:nvPr/>
        </p:nvCxnSpPr>
        <p:spPr>
          <a:xfrm>
            <a:off x="3799950" y="4069975"/>
            <a:ext cx="89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Problem: replace_with_sum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89"/>
          <p:cNvSpPr txBox="1"/>
          <p:nvPr>
            <p:ph idx="1" type="body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89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89"/>
          <p:cNvSpPr txBox="1"/>
          <p:nvPr/>
        </p:nvSpPr>
        <p:spPr>
          <a:xfrm>
            <a:off x="634800" y="2896750"/>
            <a:ext cx="4782000" cy="2309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replace_with_sum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___________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__________________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new_branches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_____________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branch_sum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sum(___________)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tree(______, _______)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7" name="Google Shape;577;p89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Write a function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replace_with_sum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that takes in a tree, and returns a new tree where each node is the sum of itself and all descendant nodes (its children, its children’s children, ...)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89"/>
          <p:cNvSpPr/>
          <p:nvPr/>
        </p:nvSpPr>
        <p:spPr>
          <a:xfrm>
            <a:off x="6909265" y="2772697"/>
            <a:ext cx="439500" cy="439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89"/>
          <p:cNvSpPr txBox="1"/>
          <p:nvPr/>
        </p:nvSpPr>
        <p:spPr>
          <a:xfrm>
            <a:off x="6977522" y="2844975"/>
            <a:ext cx="30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89"/>
          <p:cNvSpPr/>
          <p:nvPr/>
        </p:nvSpPr>
        <p:spPr>
          <a:xfrm>
            <a:off x="6523032" y="3344362"/>
            <a:ext cx="439500" cy="439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89"/>
          <p:cNvSpPr/>
          <p:nvPr/>
        </p:nvSpPr>
        <p:spPr>
          <a:xfrm>
            <a:off x="7298126" y="3344362"/>
            <a:ext cx="439500" cy="439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2" name="Google Shape;582;p89"/>
          <p:cNvCxnSpPr>
            <a:stCxn id="578" idx="3"/>
            <a:endCxn id="580" idx="0"/>
          </p:cNvCxnSpPr>
          <p:nvPr/>
        </p:nvCxnSpPr>
        <p:spPr>
          <a:xfrm flipH="1">
            <a:off x="6742928" y="3147834"/>
            <a:ext cx="23070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89"/>
          <p:cNvCxnSpPr>
            <a:stCxn id="578" idx="5"/>
            <a:endCxn id="581" idx="0"/>
          </p:cNvCxnSpPr>
          <p:nvPr/>
        </p:nvCxnSpPr>
        <p:spPr>
          <a:xfrm>
            <a:off x="7284401" y="3147834"/>
            <a:ext cx="23340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89"/>
          <p:cNvCxnSpPr/>
          <p:nvPr/>
        </p:nvCxnSpPr>
        <p:spPr>
          <a:xfrm>
            <a:off x="6753921" y="3788731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89"/>
          <p:cNvSpPr/>
          <p:nvPr/>
        </p:nvSpPr>
        <p:spPr>
          <a:xfrm>
            <a:off x="6523022" y="3951555"/>
            <a:ext cx="439500" cy="439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89"/>
          <p:cNvSpPr txBox="1"/>
          <p:nvPr/>
        </p:nvSpPr>
        <p:spPr>
          <a:xfrm>
            <a:off x="6591272" y="3431125"/>
            <a:ext cx="30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89"/>
          <p:cNvSpPr txBox="1"/>
          <p:nvPr/>
        </p:nvSpPr>
        <p:spPr>
          <a:xfrm>
            <a:off x="7366372" y="3437950"/>
            <a:ext cx="30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89"/>
          <p:cNvSpPr txBox="1"/>
          <p:nvPr/>
        </p:nvSpPr>
        <p:spPr>
          <a:xfrm>
            <a:off x="6602422" y="4035850"/>
            <a:ext cx="30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89"/>
          <p:cNvSpPr/>
          <p:nvPr/>
        </p:nvSpPr>
        <p:spPr>
          <a:xfrm>
            <a:off x="6988665" y="4766797"/>
            <a:ext cx="439500" cy="439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89"/>
          <p:cNvSpPr txBox="1"/>
          <p:nvPr/>
        </p:nvSpPr>
        <p:spPr>
          <a:xfrm>
            <a:off x="7056922" y="4839075"/>
            <a:ext cx="30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89"/>
          <p:cNvSpPr/>
          <p:nvPr/>
        </p:nvSpPr>
        <p:spPr>
          <a:xfrm>
            <a:off x="6602432" y="5338462"/>
            <a:ext cx="439500" cy="439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89"/>
          <p:cNvSpPr/>
          <p:nvPr/>
        </p:nvSpPr>
        <p:spPr>
          <a:xfrm>
            <a:off x="7377526" y="5338462"/>
            <a:ext cx="439500" cy="439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3" name="Google Shape;593;p89"/>
          <p:cNvCxnSpPr>
            <a:stCxn id="589" idx="3"/>
            <a:endCxn id="591" idx="0"/>
          </p:cNvCxnSpPr>
          <p:nvPr/>
        </p:nvCxnSpPr>
        <p:spPr>
          <a:xfrm flipH="1">
            <a:off x="6822328" y="5141934"/>
            <a:ext cx="23070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89"/>
          <p:cNvCxnSpPr>
            <a:stCxn id="589" idx="5"/>
            <a:endCxn id="592" idx="0"/>
          </p:cNvCxnSpPr>
          <p:nvPr/>
        </p:nvCxnSpPr>
        <p:spPr>
          <a:xfrm>
            <a:off x="7363801" y="5141934"/>
            <a:ext cx="23340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89"/>
          <p:cNvCxnSpPr/>
          <p:nvPr/>
        </p:nvCxnSpPr>
        <p:spPr>
          <a:xfrm>
            <a:off x="6833321" y="5782831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89"/>
          <p:cNvSpPr/>
          <p:nvPr/>
        </p:nvSpPr>
        <p:spPr>
          <a:xfrm>
            <a:off x="6602422" y="5945655"/>
            <a:ext cx="439500" cy="439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89"/>
          <p:cNvSpPr txBox="1"/>
          <p:nvPr/>
        </p:nvSpPr>
        <p:spPr>
          <a:xfrm>
            <a:off x="6670672" y="5425225"/>
            <a:ext cx="30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89"/>
          <p:cNvSpPr txBox="1"/>
          <p:nvPr/>
        </p:nvSpPr>
        <p:spPr>
          <a:xfrm>
            <a:off x="7445772" y="5432050"/>
            <a:ext cx="30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89"/>
          <p:cNvSpPr txBox="1"/>
          <p:nvPr/>
        </p:nvSpPr>
        <p:spPr>
          <a:xfrm>
            <a:off x="6681822" y="6029950"/>
            <a:ext cx="30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0" name="Google Shape;600;p89"/>
          <p:cNvCxnSpPr/>
          <p:nvPr/>
        </p:nvCxnSpPr>
        <p:spPr>
          <a:xfrm>
            <a:off x="7201175" y="4075725"/>
            <a:ext cx="0" cy="46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replace_with_sum</a:t>
            </a:r>
            <a:endParaRPr/>
          </a:p>
        </p:txBody>
      </p:sp>
      <p:sp>
        <p:nvSpPr>
          <p:cNvPr id="606" name="Google Shape;606;p90"/>
          <p:cNvSpPr txBox="1"/>
          <p:nvPr>
            <p:ph idx="1" type="body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90"/>
          <p:cNvSpPr/>
          <p:nvPr/>
        </p:nvSpPr>
        <p:spPr>
          <a:xfrm>
            <a:off x="3964180" y="2817550"/>
            <a:ext cx="570600" cy="570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90"/>
          <p:cNvSpPr txBox="1"/>
          <p:nvPr/>
        </p:nvSpPr>
        <p:spPr>
          <a:xfrm>
            <a:off x="4104877" y="2884637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90"/>
          <p:cNvSpPr/>
          <p:nvPr/>
        </p:nvSpPr>
        <p:spPr>
          <a:xfrm>
            <a:off x="3462847" y="3559572"/>
            <a:ext cx="570600" cy="570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90"/>
          <p:cNvSpPr txBox="1"/>
          <p:nvPr/>
        </p:nvSpPr>
        <p:spPr>
          <a:xfrm>
            <a:off x="3603543" y="3626659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3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90"/>
          <p:cNvSpPr/>
          <p:nvPr/>
        </p:nvSpPr>
        <p:spPr>
          <a:xfrm>
            <a:off x="4468925" y="3559572"/>
            <a:ext cx="570600" cy="570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90"/>
          <p:cNvSpPr txBox="1"/>
          <p:nvPr/>
        </p:nvSpPr>
        <p:spPr>
          <a:xfrm>
            <a:off x="4609622" y="3626659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6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90"/>
          <p:cNvSpPr/>
          <p:nvPr/>
        </p:nvSpPr>
        <p:spPr>
          <a:xfrm>
            <a:off x="5139738" y="4441383"/>
            <a:ext cx="570600" cy="570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90"/>
          <p:cNvSpPr txBox="1"/>
          <p:nvPr/>
        </p:nvSpPr>
        <p:spPr>
          <a:xfrm>
            <a:off x="5153546" y="4508475"/>
            <a:ext cx="5430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90"/>
          <p:cNvSpPr/>
          <p:nvPr/>
        </p:nvSpPr>
        <p:spPr>
          <a:xfrm>
            <a:off x="4468925" y="4441383"/>
            <a:ext cx="570600" cy="570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90"/>
          <p:cNvSpPr txBox="1"/>
          <p:nvPr/>
        </p:nvSpPr>
        <p:spPr>
          <a:xfrm>
            <a:off x="4609622" y="4508470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90"/>
          <p:cNvSpPr/>
          <p:nvPr/>
        </p:nvSpPr>
        <p:spPr>
          <a:xfrm>
            <a:off x="3657416" y="4441383"/>
            <a:ext cx="570600" cy="570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90"/>
          <p:cNvSpPr txBox="1"/>
          <p:nvPr/>
        </p:nvSpPr>
        <p:spPr>
          <a:xfrm>
            <a:off x="3798113" y="4508459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90"/>
          <p:cNvSpPr/>
          <p:nvPr/>
        </p:nvSpPr>
        <p:spPr>
          <a:xfrm>
            <a:off x="3393621" y="5323193"/>
            <a:ext cx="570600" cy="570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90"/>
          <p:cNvSpPr txBox="1"/>
          <p:nvPr/>
        </p:nvSpPr>
        <p:spPr>
          <a:xfrm>
            <a:off x="3534318" y="5390281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1" name="Google Shape;621;p90"/>
          <p:cNvCxnSpPr>
            <a:stCxn id="607" idx="3"/>
            <a:endCxn id="609" idx="0"/>
          </p:cNvCxnSpPr>
          <p:nvPr/>
        </p:nvCxnSpPr>
        <p:spPr>
          <a:xfrm flipH="1">
            <a:off x="3748043" y="3304331"/>
            <a:ext cx="2997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90"/>
          <p:cNvCxnSpPr>
            <a:stCxn id="607" idx="5"/>
            <a:endCxn id="611" idx="0"/>
          </p:cNvCxnSpPr>
          <p:nvPr/>
        </p:nvCxnSpPr>
        <p:spPr>
          <a:xfrm>
            <a:off x="4451218" y="3304331"/>
            <a:ext cx="3030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90"/>
          <p:cNvCxnSpPr>
            <a:stCxn id="609" idx="4"/>
            <a:endCxn id="617" idx="0"/>
          </p:cNvCxnSpPr>
          <p:nvPr/>
        </p:nvCxnSpPr>
        <p:spPr>
          <a:xfrm>
            <a:off x="3748147" y="4129872"/>
            <a:ext cx="1947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90"/>
          <p:cNvCxnSpPr>
            <a:stCxn id="611" idx="4"/>
            <a:endCxn id="615" idx="0"/>
          </p:cNvCxnSpPr>
          <p:nvPr/>
        </p:nvCxnSpPr>
        <p:spPr>
          <a:xfrm>
            <a:off x="4754225" y="4129872"/>
            <a:ext cx="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90"/>
          <p:cNvCxnSpPr>
            <a:stCxn id="611" idx="5"/>
            <a:endCxn id="613" idx="0"/>
          </p:cNvCxnSpPr>
          <p:nvPr/>
        </p:nvCxnSpPr>
        <p:spPr>
          <a:xfrm>
            <a:off x="4955963" y="4046353"/>
            <a:ext cx="46920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90"/>
          <p:cNvCxnSpPr>
            <a:stCxn id="617" idx="4"/>
            <a:endCxn id="619" idx="0"/>
          </p:cNvCxnSpPr>
          <p:nvPr/>
        </p:nvCxnSpPr>
        <p:spPr>
          <a:xfrm flipH="1">
            <a:off x="3679016" y="5011683"/>
            <a:ext cx="2637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90"/>
          <p:cNvSpPr/>
          <p:nvPr/>
        </p:nvSpPr>
        <p:spPr>
          <a:xfrm>
            <a:off x="3159021" y="3450475"/>
            <a:ext cx="1172100" cy="271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90"/>
          <p:cNvSpPr/>
          <p:nvPr/>
        </p:nvSpPr>
        <p:spPr>
          <a:xfrm>
            <a:off x="4424446" y="3446125"/>
            <a:ext cx="1349400" cy="1801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90"/>
          <p:cNvSpPr txBox="1"/>
          <p:nvPr/>
        </p:nvSpPr>
        <p:spPr>
          <a:xfrm>
            <a:off x="432925" y="1404325"/>
            <a:ext cx="80670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Key idea: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take the </a:t>
            </a: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recursive leap of faith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and trust that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replace_with_sum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will do what it’s supposed to on smaller problems (branches)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90"/>
          <p:cNvSpPr txBox="1"/>
          <p:nvPr/>
        </p:nvSpPr>
        <p:spPr>
          <a:xfrm>
            <a:off x="3357725" y="3495000"/>
            <a:ext cx="60819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1"/>
          <p:cNvSpPr/>
          <p:nvPr/>
        </p:nvSpPr>
        <p:spPr>
          <a:xfrm>
            <a:off x="4424438" y="3446125"/>
            <a:ext cx="1349400" cy="1801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91"/>
          <p:cNvSpPr/>
          <p:nvPr/>
        </p:nvSpPr>
        <p:spPr>
          <a:xfrm>
            <a:off x="3159013" y="3450475"/>
            <a:ext cx="1172100" cy="271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9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replace_with_sum</a:t>
            </a:r>
            <a:endParaRPr/>
          </a:p>
        </p:txBody>
      </p:sp>
      <p:sp>
        <p:nvSpPr>
          <p:cNvPr id="638" name="Google Shape;638;p91"/>
          <p:cNvSpPr txBox="1"/>
          <p:nvPr>
            <p:ph idx="1" type="body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9" name="Google Shape;639;p91"/>
          <p:cNvSpPr/>
          <p:nvPr/>
        </p:nvSpPr>
        <p:spPr>
          <a:xfrm>
            <a:off x="3964171" y="2817550"/>
            <a:ext cx="570600" cy="570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91"/>
          <p:cNvSpPr txBox="1"/>
          <p:nvPr/>
        </p:nvSpPr>
        <p:spPr>
          <a:xfrm>
            <a:off x="4104868" y="2884637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91"/>
          <p:cNvSpPr/>
          <p:nvPr/>
        </p:nvSpPr>
        <p:spPr>
          <a:xfrm>
            <a:off x="3462838" y="3559572"/>
            <a:ext cx="570600" cy="570300"/>
          </a:xfrm>
          <a:prstGeom prst="ellipse">
            <a:avLst/>
          </a:prstGeom>
          <a:solidFill>
            <a:srgbClr val="D9D9D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91"/>
          <p:cNvSpPr/>
          <p:nvPr/>
        </p:nvSpPr>
        <p:spPr>
          <a:xfrm>
            <a:off x="4468916" y="3559572"/>
            <a:ext cx="570600" cy="570300"/>
          </a:xfrm>
          <a:prstGeom prst="ellipse">
            <a:avLst/>
          </a:prstGeom>
          <a:solidFill>
            <a:srgbClr val="D9D9D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91"/>
          <p:cNvSpPr txBox="1"/>
          <p:nvPr/>
        </p:nvSpPr>
        <p:spPr>
          <a:xfrm>
            <a:off x="4534762" y="3626650"/>
            <a:ext cx="4815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91"/>
          <p:cNvSpPr/>
          <p:nvPr/>
        </p:nvSpPr>
        <p:spPr>
          <a:xfrm>
            <a:off x="5139729" y="4441383"/>
            <a:ext cx="570600" cy="570300"/>
          </a:xfrm>
          <a:prstGeom prst="ellipse">
            <a:avLst/>
          </a:prstGeom>
          <a:solidFill>
            <a:srgbClr val="D9D9D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91"/>
          <p:cNvSpPr txBox="1"/>
          <p:nvPr/>
        </p:nvSpPr>
        <p:spPr>
          <a:xfrm>
            <a:off x="5153537" y="4508475"/>
            <a:ext cx="5430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91"/>
          <p:cNvSpPr/>
          <p:nvPr/>
        </p:nvSpPr>
        <p:spPr>
          <a:xfrm>
            <a:off x="4468916" y="4441383"/>
            <a:ext cx="570600" cy="570300"/>
          </a:xfrm>
          <a:prstGeom prst="ellipse">
            <a:avLst/>
          </a:prstGeom>
          <a:solidFill>
            <a:srgbClr val="D9D9D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91"/>
          <p:cNvSpPr txBox="1"/>
          <p:nvPr/>
        </p:nvSpPr>
        <p:spPr>
          <a:xfrm>
            <a:off x="4609613" y="4508470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91"/>
          <p:cNvSpPr/>
          <p:nvPr/>
        </p:nvSpPr>
        <p:spPr>
          <a:xfrm>
            <a:off x="3657407" y="4441383"/>
            <a:ext cx="570600" cy="570300"/>
          </a:xfrm>
          <a:prstGeom prst="ellipse">
            <a:avLst/>
          </a:prstGeom>
          <a:solidFill>
            <a:srgbClr val="D9D9D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91"/>
          <p:cNvSpPr txBox="1"/>
          <p:nvPr/>
        </p:nvSpPr>
        <p:spPr>
          <a:xfrm>
            <a:off x="3798104" y="4508459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91"/>
          <p:cNvSpPr/>
          <p:nvPr/>
        </p:nvSpPr>
        <p:spPr>
          <a:xfrm>
            <a:off x="3393613" y="5323193"/>
            <a:ext cx="570600" cy="570300"/>
          </a:xfrm>
          <a:prstGeom prst="ellipse">
            <a:avLst/>
          </a:prstGeom>
          <a:solidFill>
            <a:srgbClr val="D9D9D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91"/>
          <p:cNvSpPr txBox="1"/>
          <p:nvPr/>
        </p:nvSpPr>
        <p:spPr>
          <a:xfrm>
            <a:off x="3534309" y="5390281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2" name="Google Shape;652;p91"/>
          <p:cNvCxnSpPr>
            <a:stCxn id="639" idx="3"/>
            <a:endCxn id="641" idx="0"/>
          </p:cNvCxnSpPr>
          <p:nvPr/>
        </p:nvCxnSpPr>
        <p:spPr>
          <a:xfrm flipH="1">
            <a:off x="3748034" y="3304331"/>
            <a:ext cx="2997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91"/>
          <p:cNvCxnSpPr>
            <a:stCxn id="639" idx="5"/>
            <a:endCxn id="642" idx="0"/>
          </p:cNvCxnSpPr>
          <p:nvPr/>
        </p:nvCxnSpPr>
        <p:spPr>
          <a:xfrm>
            <a:off x="4451209" y="3304331"/>
            <a:ext cx="3030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91"/>
          <p:cNvCxnSpPr>
            <a:stCxn id="641" idx="4"/>
            <a:endCxn id="648" idx="0"/>
          </p:cNvCxnSpPr>
          <p:nvPr/>
        </p:nvCxnSpPr>
        <p:spPr>
          <a:xfrm>
            <a:off x="3748138" y="4129872"/>
            <a:ext cx="1947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91"/>
          <p:cNvCxnSpPr>
            <a:stCxn id="642" idx="4"/>
            <a:endCxn id="646" idx="0"/>
          </p:cNvCxnSpPr>
          <p:nvPr/>
        </p:nvCxnSpPr>
        <p:spPr>
          <a:xfrm>
            <a:off x="4754216" y="4129872"/>
            <a:ext cx="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91"/>
          <p:cNvCxnSpPr>
            <a:stCxn id="642" idx="5"/>
            <a:endCxn id="644" idx="0"/>
          </p:cNvCxnSpPr>
          <p:nvPr/>
        </p:nvCxnSpPr>
        <p:spPr>
          <a:xfrm>
            <a:off x="4955954" y="4046353"/>
            <a:ext cx="46920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91"/>
          <p:cNvCxnSpPr>
            <a:stCxn id="648" idx="4"/>
            <a:endCxn id="650" idx="0"/>
          </p:cNvCxnSpPr>
          <p:nvPr/>
        </p:nvCxnSpPr>
        <p:spPr>
          <a:xfrm flipH="1">
            <a:off x="3679007" y="5011683"/>
            <a:ext cx="2637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8" name="Google Shape;658;p91"/>
          <p:cNvSpPr txBox="1"/>
          <p:nvPr/>
        </p:nvSpPr>
        <p:spPr>
          <a:xfrm>
            <a:off x="432925" y="1404325"/>
            <a:ext cx="80670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Key idea: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take the </a:t>
            </a: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recursive leap of faith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and trust that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replace_with_sum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will do what it’s supposed to on smaller problems (branches)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91"/>
          <p:cNvSpPr txBox="1"/>
          <p:nvPr/>
        </p:nvSpPr>
        <p:spPr>
          <a:xfrm>
            <a:off x="3518862" y="3601050"/>
            <a:ext cx="543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10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91"/>
          <p:cNvSpPr txBox="1"/>
          <p:nvPr/>
        </p:nvSpPr>
        <p:spPr>
          <a:xfrm>
            <a:off x="781375" y="3308325"/>
            <a:ext cx="24849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replace_with_sum(b)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661" name="Google Shape;661;p91"/>
          <p:cNvSpPr txBox="1"/>
          <p:nvPr/>
        </p:nvSpPr>
        <p:spPr>
          <a:xfrm>
            <a:off x="5773850" y="3197250"/>
            <a:ext cx="24849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replace_with_sum(b)</a:t>
            </a:r>
            <a:endParaRPr sz="1600">
              <a:solidFill>
                <a:srgbClr val="674EA7"/>
              </a:solidFill>
            </a:endParaRPr>
          </a:p>
        </p:txBody>
      </p:sp>
      <p:cxnSp>
        <p:nvCxnSpPr>
          <p:cNvPr id="662" name="Google Shape;662;p91"/>
          <p:cNvCxnSpPr/>
          <p:nvPr/>
        </p:nvCxnSpPr>
        <p:spPr>
          <a:xfrm>
            <a:off x="2664300" y="3749175"/>
            <a:ext cx="640500" cy="4101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91"/>
          <p:cNvCxnSpPr/>
          <p:nvPr/>
        </p:nvCxnSpPr>
        <p:spPr>
          <a:xfrm flipH="1">
            <a:off x="5626825" y="3653375"/>
            <a:ext cx="402300" cy="554100"/>
          </a:xfrm>
          <a:prstGeom prst="straightConnector1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92"/>
          <p:cNvSpPr/>
          <p:nvPr/>
        </p:nvSpPr>
        <p:spPr>
          <a:xfrm>
            <a:off x="4424438" y="3446125"/>
            <a:ext cx="1349400" cy="1801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92"/>
          <p:cNvSpPr/>
          <p:nvPr/>
        </p:nvSpPr>
        <p:spPr>
          <a:xfrm>
            <a:off x="3159013" y="3450475"/>
            <a:ext cx="1172100" cy="271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9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replace_with_sum</a:t>
            </a:r>
            <a:endParaRPr/>
          </a:p>
        </p:txBody>
      </p:sp>
      <p:sp>
        <p:nvSpPr>
          <p:cNvPr id="671" name="Google Shape;671;p92"/>
          <p:cNvSpPr txBox="1"/>
          <p:nvPr>
            <p:ph idx="1" type="body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2" name="Google Shape;672;p92"/>
          <p:cNvSpPr/>
          <p:nvPr/>
        </p:nvSpPr>
        <p:spPr>
          <a:xfrm>
            <a:off x="3964171" y="2817550"/>
            <a:ext cx="570600" cy="570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92"/>
          <p:cNvSpPr txBox="1"/>
          <p:nvPr/>
        </p:nvSpPr>
        <p:spPr>
          <a:xfrm>
            <a:off x="4104868" y="2884637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92"/>
          <p:cNvSpPr/>
          <p:nvPr/>
        </p:nvSpPr>
        <p:spPr>
          <a:xfrm>
            <a:off x="3462838" y="3559572"/>
            <a:ext cx="570600" cy="5703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92"/>
          <p:cNvSpPr/>
          <p:nvPr/>
        </p:nvSpPr>
        <p:spPr>
          <a:xfrm>
            <a:off x="4468916" y="3559572"/>
            <a:ext cx="570600" cy="5703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92"/>
          <p:cNvSpPr txBox="1"/>
          <p:nvPr/>
        </p:nvSpPr>
        <p:spPr>
          <a:xfrm>
            <a:off x="4534762" y="3626650"/>
            <a:ext cx="4815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92"/>
          <p:cNvSpPr/>
          <p:nvPr/>
        </p:nvSpPr>
        <p:spPr>
          <a:xfrm>
            <a:off x="5139729" y="4441383"/>
            <a:ext cx="570600" cy="570300"/>
          </a:xfrm>
          <a:prstGeom prst="ellipse">
            <a:avLst/>
          </a:prstGeom>
          <a:solidFill>
            <a:srgbClr val="D9D9D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92"/>
          <p:cNvSpPr txBox="1"/>
          <p:nvPr/>
        </p:nvSpPr>
        <p:spPr>
          <a:xfrm>
            <a:off x="5153537" y="4508475"/>
            <a:ext cx="5430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92"/>
          <p:cNvSpPr/>
          <p:nvPr/>
        </p:nvSpPr>
        <p:spPr>
          <a:xfrm>
            <a:off x="4468916" y="4441383"/>
            <a:ext cx="570600" cy="570300"/>
          </a:xfrm>
          <a:prstGeom prst="ellipse">
            <a:avLst/>
          </a:prstGeom>
          <a:solidFill>
            <a:srgbClr val="D9D9D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92"/>
          <p:cNvSpPr txBox="1"/>
          <p:nvPr/>
        </p:nvSpPr>
        <p:spPr>
          <a:xfrm>
            <a:off x="4609613" y="4508470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92"/>
          <p:cNvSpPr/>
          <p:nvPr/>
        </p:nvSpPr>
        <p:spPr>
          <a:xfrm>
            <a:off x="3657407" y="4441383"/>
            <a:ext cx="570600" cy="570300"/>
          </a:xfrm>
          <a:prstGeom prst="ellipse">
            <a:avLst/>
          </a:prstGeom>
          <a:solidFill>
            <a:srgbClr val="D9D9D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92"/>
          <p:cNvSpPr txBox="1"/>
          <p:nvPr/>
        </p:nvSpPr>
        <p:spPr>
          <a:xfrm>
            <a:off x="3798104" y="4508459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92"/>
          <p:cNvSpPr/>
          <p:nvPr/>
        </p:nvSpPr>
        <p:spPr>
          <a:xfrm>
            <a:off x="3393613" y="5323193"/>
            <a:ext cx="570600" cy="570300"/>
          </a:xfrm>
          <a:prstGeom prst="ellipse">
            <a:avLst/>
          </a:prstGeom>
          <a:solidFill>
            <a:srgbClr val="D9D9D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92"/>
          <p:cNvSpPr txBox="1"/>
          <p:nvPr/>
        </p:nvSpPr>
        <p:spPr>
          <a:xfrm>
            <a:off x="3534309" y="5390281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5" name="Google Shape;685;p92"/>
          <p:cNvCxnSpPr>
            <a:stCxn id="672" idx="3"/>
            <a:endCxn id="674" idx="0"/>
          </p:cNvCxnSpPr>
          <p:nvPr/>
        </p:nvCxnSpPr>
        <p:spPr>
          <a:xfrm flipH="1">
            <a:off x="3748034" y="3304331"/>
            <a:ext cx="2997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92"/>
          <p:cNvCxnSpPr>
            <a:stCxn id="672" idx="5"/>
            <a:endCxn id="675" idx="0"/>
          </p:cNvCxnSpPr>
          <p:nvPr/>
        </p:nvCxnSpPr>
        <p:spPr>
          <a:xfrm>
            <a:off x="4451209" y="3304331"/>
            <a:ext cx="3030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92"/>
          <p:cNvCxnSpPr>
            <a:stCxn id="674" idx="4"/>
            <a:endCxn id="681" idx="0"/>
          </p:cNvCxnSpPr>
          <p:nvPr/>
        </p:nvCxnSpPr>
        <p:spPr>
          <a:xfrm>
            <a:off x="3748138" y="4129872"/>
            <a:ext cx="1947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92"/>
          <p:cNvCxnSpPr>
            <a:stCxn id="675" idx="4"/>
            <a:endCxn id="679" idx="0"/>
          </p:cNvCxnSpPr>
          <p:nvPr/>
        </p:nvCxnSpPr>
        <p:spPr>
          <a:xfrm>
            <a:off x="4754216" y="4129872"/>
            <a:ext cx="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92"/>
          <p:cNvCxnSpPr>
            <a:stCxn id="675" idx="5"/>
            <a:endCxn id="677" idx="0"/>
          </p:cNvCxnSpPr>
          <p:nvPr/>
        </p:nvCxnSpPr>
        <p:spPr>
          <a:xfrm>
            <a:off x="4955954" y="4046353"/>
            <a:ext cx="46920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92"/>
          <p:cNvCxnSpPr>
            <a:stCxn id="681" idx="4"/>
            <a:endCxn id="683" idx="0"/>
          </p:cNvCxnSpPr>
          <p:nvPr/>
        </p:nvCxnSpPr>
        <p:spPr>
          <a:xfrm flipH="1">
            <a:off x="3679007" y="5011683"/>
            <a:ext cx="2637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p92"/>
          <p:cNvSpPr txBox="1"/>
          <p:nvPr/>
        </p:nvSpPr>
        <p:spPr>
          <a:xfrm>
            <a:off x="432925" y="1404325"/>
            <a:ext cx="80670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Since the branches are all done thanks to recursion, the root node of each branch has the total sum of all nodes in it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92"/>
          <p:cNvSpPr txBox="1"/>
          <p:nvPr/>
        </p:nvSpPr>
        <p:spPr>
          <a:xfrm>
            <a:off x="3518862" y="3601050"/>
            <a:ext cx="543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10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92"/>
          <p:cNvSpPr txBox="1"/>
          <p:nvPr/>
        </p:nvSpPr>
        <p:spPr>
          <a:xfrm>
            <a:off x="1625650" y="3485925"/>
            <a:ext cx="18372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Sum of green branch: 10</a:t>
            </a:r>
            <a:endParaRPr sz="16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92"/>
          <p:cNvSpPr txBox="1"/>
          <p:nvPr/>
        </p:nvSpPr>
        <p:spPr>
          <a:xfrm>
            <a:off x="5946400" y="3422550"/>
            <a:ext cx="18372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Sum of purple branch: 25</a:t>
            </a:r>
            <a:endParaRPr sz="16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3"/>
          <p:cNvSpPr/>
          <p:nvPr/>
        </p:nvSpPr>
        <p:spPr>
          <a:xfrm>
            <a:off x="4424438" y="3446125"/>
            <a:ext cx="1349400" cy="1801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93"/>
          <p:cNvSpPr/>
          <p:nvPr/>
        </p:nvSpPr>
        <p:spPr>
          <a:xfrm>
            <a:off x="3159013" y="3450475"/>
            <a:ext cx="1172100" cy="271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9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replace_with_sum</a:t>
            </a:r>
            <a:endParaRPr/>
          </a:p>
        </p:txBody>
      </p:sp>
      <p:sp>
        <p:nvSpPr>
          <p:cNvPr id="702" name="Google Shape;702;p93"/>
          <p:cNvSpPr txBox="1"/>
          <p:nvPr>
            <p:ph idx="1" type="body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93"/>
          <p:cNvSpPr/>
          <p:nvPr/>
        </p:nvSpPr>
        <p:spPr>
          <a:xfrm>
            <a:off x="3964171" y="2817550"/>
            <a:ext cx="570600" cy="5703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93"/>
          <p:cNvSpPr txBox="1"/>
          <p:nvPr/>
        </p:nvSpPr>
        <p:spPr>
          <a:xfrm>
            <a:off x="4033450" y="2884625"/>
            <a:ext cx="46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36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93"/>
          <p:cNvSpPr/>
          <p:nvPr/>
        </p:nvSpPr>
        <p:spPr>
          <a:xfrm>
            <a:off x="3462838" y="3559572"/>
            <a:ext cx="570600" cy="5703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93"/>
          <p:cNvSpPr/>
          <p:nvPr/>
        </p:nvSpPr>
        <p:spPr>
          <a:xfrm>
            <a:off x="4468916" y="3559572"/>
            <a:ext cx="570600" cy="5703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93"/>
          <p:cNvSpPr txBox="1"/>
          <p:nvPr/>
        </p:nvSpPr>
        <p:spPr>
          <a:xfrm>
            <a:off x="4534762" y="3626650"/>
            <a:ext cx="4815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93"/>
          <p:cNvSpPr/>
          <p:nvPr/>
        </p:nvSpPr>
        <p:spPr>
          <a:xfrm>
            <a:off x="5139729" y="4441383"/>
            <a:ext cx="570600" cy="570300"/>
          </a:xfrm>
          <a:prstGeom prst="ellipse">
            <a:avLst/>
          </a:prstGeom>
          <a:solidFill>
            <a:srgbClr val="D9D9D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93"/>
          <p:cNvSpPr txBox="1"/>
          <p:nvPr/>
        </p:nvSpPr>
        <p:spPr>
          <a:xfrm>
            <a:off x="5153537" y="4508475"/>
            <a:ext cx="5430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93"/>
          <p:cNvSpPr/>
          <p:nvPr/>
        </p:nvSpPr>
        <p:spPr>
          <a:xfrm>
            <a:off x="4468916" y="4441383"/>
            <a:ext cx="570600" cy="570300"/>
          </a:xfrm>
          <a:prstGeom prst="ellipse">
            <a:avLst/>
          </a:prstGeom>
          <a:solidFill>
            <a:srgbClr val="D9D9D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93"/>
          <p:cNvSpPr txBox="1"/>
          <p:nvPr/>
        </p:nvSpPr>
        <p:spPr>
          <a:xfrm>
            <a:off x="4609613" y="4508470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93"/>
          <p:cNvSpPr/>
          <p:nvPr/>
        </p:nvSpPr>
        <p:spPr>
          <a:xfrm>
            <a:off x="3657407" y="4441383"/>
            <a:ext cx="570600" cy="570300"/>
          </a:xfrm>
          <a:prstGeom prst="ellipse">
            <a:avLst/>
          </a:prstGeom>
          <a:solidFill>
            <a:srgbClr val="D9D9D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93"/>
          <p:cNvSpPr txBox="1"/>
          <p:nvPr/>
        </p:nvSpPr>
        <p:spPr>
          <a:xfrm>
            <a:off x="3798104" y="4508459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p93"/>
          <p:cNvSpPr/>
          <p:nvPr/>
        </p:nvSpPr>
        <p:spPr>
          <a:xfrm>
            <a:off x="3393613" y="5323193"/>
            <a:ext cx="570600" cy="570300"/>
          </a:xfrm>
          <a:prstGeom prst="ellipse">
            <a:avLst/>
          </a:prstGeom>
          <a:solidFill>
            <a:srgbClr val="D9D9D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93"/>
          <p:cNvSpPr txBox="1"/>
          <p:nvPr/>
        </p:nvSpPr>
        <p:spPr>
          <a:xfrm>
            <a:off x="3534309" y="5390281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6" name="Google Shape;716;p93"/>
          <p:cNvCxnSpPr>
            <a:stCxn id="703" idx="3"/>
            <a:endCxn id="705" idx="0"/>
          </p:cNvCxnSpPr>
          <p:nvPr/>
        </p:nvCxnSpPr>
        <p:spPr>
          <a:xfrm flipH="1">
            <a:off x="3748034" y="3304331"/>
            <a:ext cx="2997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93"/>
          <p:cNvCxnSpPr>
            <a:stCxn id="703" idx="5"/>
            <a:endCxn id="706" idx="0"/>
          </p:cNvCxnSpPr>
          <p:nvPr/>
        </p:nvCxnSpPr>
        <p:spPr>
          <a:xfrm>
            <a:off x="4451209" y="3304331"/>
            <a:ext cx="3030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93"/>
          <p:cNvCxnSpPr>
            <a:stCxn id="705" idx="4"/>
            <a:endCxn id="712" idx="0"/>
          </p:cNvCxnSpPr>
          <p:nvPr/>
        </p:nvCxnSpPr>
        <p:spPr>
          <a:xfrm>
            <a:off x="3748138" y="4129872"/>
            <a:ext cx="1947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93"/>
          <p:cNvCxnSpPr>
            <a:stCxn id="706" idx="4"/>
            <a:endCxn id="710" idx="0"/>
          </p:cNvCxnSpPr>
          <p:nvPr/>
        </p:nvCxnSpPr>
        <p:spPr>
          <a:xfrm>
            <a:off x="4754216" y="4129872"/>
            <a:ext cx="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93"/>
          <p:cNvCxnSpPr>
            <a:stCxn id="706" idx="5"/>
            <a:endCxn id="708" idx="0"/>
          </p:cNvCxnSpPr>
          <p:nvPr/>
        </p:nvCxnSpPr>
        <p:spPr>
          <a:xfrm>
            <a:off x="4955954" y="4046353"/>
            <a:ext cx="46920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93"/>
          <p:cNvCxnSpPr>
            <a:stCxn id="712" idx="4"/>
            <a:endCxn id="714" idx="0"/>
          </p:cNvCxnSpPr>
          <p:nvPr/>
        </p:nvCxnSpPr>
        <p:spPr>
          <a:xfrm flipH="1">
            <a:off x="3679007" y="5011683"/>
            <a:ext cx="2637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2" name="Google Shape;722;p93"/>
          <p:cNvSpPr txBox="1"/>
          <p:nvPr/>
        </p:nvSpPr>
        <p:spPr>
          <a:xfrm>
            <a:off x="432925" y="1404325"/>
            <a:ext cx="80670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Add these up with the root node and we’re done!</a:t>
            </a:r>
            <a:br>
              <a:rPr lang="en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Note that the only thing left to change after the recursive calls was the root node.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93"/>
          <p:cNvSpPr txBox="1"/>
          <p:nvPr/>
        </p:nvSpPr>
        <p:spPr>
          <a:xfrm>
            <a:off x="3518862" y="3601050"/>
            <a:ext cx="543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10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4" name="Google Shape;724;p93"/>
          <p:cNvCxnSpPr/>
          <p:nvPr/>
        </p:nvCxnSpPr>
        <p:spPr>
          <a:xfrm flipH="1" rot="10800000">
            <a:off x="3389400" y="3136000"/>
            <a:ext cx="432900" cy="43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5" name="Google Shape;725;p93"/>
          <p:cNvCxnSpPr/>
          <p:nvPr/>
        </p:nvCxnSpPr>
        <p:spPr>
          <a:xfrm rot="10800000">
            <a:off x="4667150" y="3177925"/>
            <a:ext cx="401100" cy="38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replace_with_sum</a:t>
            </a:r>
            <a:endParaRPr/>
          </a:p>
        </p:txBody>
      </p:sp>
      <p:sp>
        <p:nvSpPr>
          <p:cNvPr id="731" name="Google Shape;731;p94"/>
          <p:cNvSpPr txBox="1"/>
          <p:nvPr>
            <p:ph idx="1" type="body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2" name="Google Shape;732;p94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 Case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smallest version of the problem - no additional work needed. (usually if it’s a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leaf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94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replace_with_sum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replace_with_sum</a:t>
            </a:r>
            <a:endParaRPr/>
          </a:p>
        </p:txBody>
      </p:sp>
      <p:sp>
        <p:nvSpPr>
          <p:cNvPr id="739" name="Google Shape;739;p95"/>
          <p:cNvSpPr txBox="1"/>
          <p:nvPr>
            <p:ph idx="1" type="body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0" name="Google Shape;740;p95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 Case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smallest version of the problem - no additional work needed. (usually if it’s a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leaf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95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replace_with_sum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_____________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_____________________</a:t>
            </a:r>
            <a:endParaRPr b="1" sz="180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replace_with_sum</a:t>
            </a:r>
            <a:endParaRPr/>
          </a:p>
        </p:txBody>
      </p:sp>
      <p:sp>
        <p:nvSpPr>
          <p:cNvPr id="747" name="Google Shape;747;p96"/>
          <p:cNvSpPr txBox="1"/>
          <p:nvPr>
            <p:ph idx="1" type="body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8" name="Google Shape;748;p96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 Case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smallest version of the problem - no additional work needed. (usually if it’s a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leaf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96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replace_with_sum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is_leaf(t)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label(t)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1" sz="180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0" name="Google Shape;750;p96"/>
          <p:cNvSpPr txBox="1"/>
          <p:nvPr/>
        </p:nvSpPr>
        <p:spPr>
          <a:xfrm>
            <a:off x="1244275" y="5638800"/>
            <a:ext cx="6380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Simplest possible input</a:t>
            </a:r>
            <a:r>
              <a:rPr lang="en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: if the tree is just a single leaf,</a:t>
            </a:r>
            <a:endParaRPr sz="2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there’s no summing necessary</a:t>
            </a:r>
            <a:endParaRPr sz="2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replace_with_sum</a:t>
            </a:r>
            <a:endParaRPr/>
          </a:p>
        </p:txBody>
      </p:sp>
      <p:sp>
        <p:nvSpPr>
          <p:cNvPr id="756" name="Google Shape;756;p97"/>
          <p:cNvSpPr txBox="1"/>
          <p:nvPr>
            <p:ph idx="1" type="body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p97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Recursive call: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 the same function on smaller parts of the tree (usually the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branches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8" name="Google Shape;758;p97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label(tree)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new_branches = [replace_with_sum(b) for b in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					branches(tree)]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9" name="Google Shape;759;p97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label(t)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new_branches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______________________________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	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Lambda Expressions</a:t>
            </a:r>
            <a:endParaRPr sz="3600"/>
          </a:p>
        </p:txBody>
      </p:sp>
      <p:sp>
        <p:nvSpPr>
          <p:cNvPr id="257" name="Google Shape;257;p5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>
                <a:solidFill>
                  <a:srgbClr val="4A86E8"/>
                </a:solidFill>
              </a:rPr>
              <a:t>lambda expression </a:t>
            </a:r>
            <a:r>
              <a:rPr lang="en"/>
              <a:t>is an expression that evaluates to a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 above example, on line 1, the RHS is a lambda expression that evaluates to a function; and then we are binding it to </a:t>
            </a:r>
            <a:r>
              <a:rPr b="1" lang="en">
                <a:solidFill>
                  <a:schemeClr val="dk1"/>
                </a:solidFill>
              </a:rPr>
              <a:t>f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Lambda functions have no intrinsic name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Their parent frame is the frame in which they were defined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53"/>
          <p:cNvSpPr txBox="1"/>
          <p:nvPr/>
        </p:nvSpPr>
        <p:spPr>
          <a:xfrm>
            <a:off x="1557075" y="2063050"/>
            <a:ext cx="5864100" cy="1147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f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 lambda</a:t>
            </a: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: x * x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f(2)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Google Shape;259;p53"/>
          <p:cNvSpPr txBox="1"/>
          <p:nvPr/>
        </p:nvSpPr>
        <p:spPr>
          <a:xfrm>
            <a:off x="1557075" y="5445675"/>
            <a:ext cx="5864100" cy="1147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do_twice(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: print(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“Hello!”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http://bit.ly/lambda4eva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9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replace_with_sum</a:t>
            </a:r>
            <a:endParaRPr/>
          </a:p>
        </p:txBody>
      </p:sp>
      <p:sp>
        <p:nvSpPr>
          <p:cNvPr id="765" name="Google Shape;765;p98"/>
          <p:cNvSpPr txBox="1"/>
          <p:nvPr>
            <p:ph idx="1" type="body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6" name="Google Shape;766;p98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Recursive call: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 the same function on smaller parts of the tree (usually the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branches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98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label(tree)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new_branches = [replace_with_sum(b) for b in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					branches(tree)]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8" name="Google Shape;768;p98"/>
          <p:cNvSpPr txBox="1"/>
          <p:nvPr/>
        </p:nvSpPr>
        <p:spPr>
          <a:xfrm>
            <a:off x="1244275" y="5562600"/>
            <a:ext cx="6872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lang="en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: don’t go any deeper down the tree, or think about how the recursive calls work. Just trust that they do what they’re supposed to!</a:t>
            </a:r>
            <a:endParaRPr sz="2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98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label(t)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new_branches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[replace_with_sum(b)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					branches(t)]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replace_with_sum</a:t>
            </a:r>
            <a:endParaRPr/>
          </a:p>
        </p:txBody>
      </p:sp>
      <p:sp>
        <p:nvSpPr>
          <p:cNvPr id="775" name="Google Shape;775;p99"/>
          <p:cNvSpPr txBox="1"/>
          <p:nvPr>
            <p:ph idx="1" type="body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Google Shape;776;p99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answer: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put together results from all the branches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7" name="Google Shape;777;p99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label(tree)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new_branches = [replace_with_sum(b) for b in 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					branches(tree)]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tree(sum(new_branches), new_branches)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8" name="Google Shape;778;p99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label(t)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new_branches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[replace_with_sum(b)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					branches(t)]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branch_sum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________________________________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0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replace_with_sum</a:t>
            </a:r>
            <a:endParaRPr/>
          </a:p>
        </p:txBody>
      </p:sp>
      <p:sp>
        <p:nvSpPr>
          <p:cNvPr id="784" name="Google Shape;784;p100"/>
          <p:cNvSpPr txBox="1"/>
          <p:nvPr>
            <p:ph idx="1" type="body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5" name="Google Shape;785;p100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answer: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put together results from all the branches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100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label(tree)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new_branches = [replace_with_sum(b) for b in 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					branches(tree)]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tree(sum(new_branches), new_branches)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7" name="Google Shape;787;p100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label(t)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new_branches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[replace_with_sum(b)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					branches(t)]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branch_sum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sum([label(b)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new_branches])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replace_with_sum</a:t>
            </a:r>
            <a:endParaRPr/>
          </a:p>
        </p:txBody>
      </p:sp>
      <p:sp>
        <p:nvSpPr>
          <p:cNvPr id="793" name="Google Shape;793;p101"/>
          <p:cNvSpPr txBox="1"/>
          <p:nvPr>
            <p:ph idx="1" type="body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4" name="Google Shape;794;p101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answer: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put together results from all the branches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101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label(tree)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new_branches = [replace_with_sum(b) for b in 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					branches(tree)]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tree(sum(new_branches), new_branches)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6" name="Google Shape;796;p101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label(t)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new_branches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[replace_with_sum(b)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					branches(t)]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branch_sum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sum([label(b)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new_branches])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_______________________________________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0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replace_with_sum</a:t>
            </a:r>
            <a:endParaRPr/>
          </a:p>
        </p:txBody>
      </p:sp>
      <p:sp>
        <p:nvSpPr>
          <p:cNvPr id="802" name="Google Shape;802;p102"/>
          <p:cNvSpPr txBox="1"/>
          <p:nvPr>
            <p:ph idx="1" type="body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3" name="Google Shape;803;p102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answer: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put together results from all the branches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4" name="Google Shape;804;p102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label(tree)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new_branches = [replace_with_sum(b) for b in 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					branches(tree)]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tree(sum(new_branches), new_branches)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5" name="Google Shape;805;p102"/>
          <p:cNvSpPr txBox="1"/>
          <p:nvPr/>
        </p:nvSpPr>
        <p:spPr>
          <a:xfrm>
            <a:off x="1244275" y="5638800"/>
            <a:ext cx="65541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Note: </a:t>
            </a:r>
            <a:r>
              <a:rPr lang="en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after the recursive calls, the only thing you need to modify directly is the root label</a:t>
            </a:r>
            <a:endParaRPr sz="2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102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label(t)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new_branches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[replace_with_sum(b)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b="1"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					branches(t)]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branch_sum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sum([label(b)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new_branches])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tree(label(t)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branch_sum, new_branches)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replace_with_sum</a:t>
            </a:r>
            <a:endParaRPr/>
          </a:p>
        </p:txBody>
      </p:sp>
      <p:sp>
        <p:nvSpPr>
          <p:cNvPr id="812" name="Google Shape;812;p103"/>
          <p:cNvSpPr txBox="1"/>
          <p:nvPr>
            <p:ph idx="1" type="body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3" name="Google Shape;813;p103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103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replace_with_sum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is_leaf(t)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label(t)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new_branches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[replace_with_sum(b)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					branches(t)]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branch_sum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sum([label(b)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new_branches])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tree(label(t)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branch_sum, new_branches)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0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Problem: closest (Sp15)</a:t>
            </a:r>
            <a:endParaRPr/>
          </a:p>
        </p:txBody>
      </p:sp>
      <p:sp>
        <p:nvSpPr>
          <p:cNvPr id="820" name="Google Shape;820;p10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 closest, which takes a tree of numbers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/>
              <a:t> and returns the smallest absolute difference anywhere in the tree between a label and the sum of the labels of its branches.</a:t>
            </a:r>
            <a:endParaRPr/>
          </a:p>
        </p:txBody>
      </p:sp>
      <p:sp>
        <p:nvSpPr>
          <p:cNvPr id="821" name="Google Shape;821;p104"/>
          <p:cNvSpPr txBox="1"/>
          <p:nvPr/>
        </p:nvSpPr>
        <p:spPr>
          <a:xfrm>
            <a:off x="634800" y="3119175"/>
            <a:ext cx="7874400" cy="315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closest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	# |10 - (2 + 8)| = 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closest(tree(10,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	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[tree(2), tree(8,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			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[tree(4), tree(3)])]))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diff = abs(______________________________________)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min(______________________________________)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5"/>
          <p:cNvSpPr/>
          <p:nvPr/>
        </p:nvSpPr>
        <p:spPr>
          <a:xfrm>
            <a:off x="4187831" y="3740250"/>
            <a:ext cx="1778100" cy="192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0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Problem: closest (Sp15)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05"/>
          <p:cNvSpPr/>
          <p:nvPr/>
        </p:nvSpPr>
        <p:spPr>
          <a:xfrm>
            <a:off x="3769441" y="3052125"/>
            <a:ext cx="639600" cy="639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05"/>
          <p:cNvSpPr txBox="1"/>
          <p:nvPr/>
        </p:nvSpPr>
        <p:spPr>
          <a:xfrm>
            <a:off x="3826259" y="3140924"/>
            <a:ext cx="525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10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105"/>
          <p:cNvSpPr/>
          <p:nvPr/>
        </p:nvSpPr>
        <p:spPr>
          <a:xfrm>
            <a:off x="3207525" y="3883819"/>
            <a:ext cx="639600" cy="639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05"/>
          <p:cNvSpPr txBox="1"/>
          <p:nvPr/>
        </p:nvSpPr>
        <p:spPr>
          <a:xfrm>
            <a:off x="3365224" y="3959013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105"/>
          <p:cNvSpPr/>
          <p:nvPr/>
        </p:nvSpPr>
        <p:spPr>
          <a:xfrm>
            <a:off x="4335182" y="3883819"/>
            <a:ext cx="639600" cy="639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05"/>
          <p:cNvSpPr txBox="1"/>
          <p:nvPr/>
        </p:nvSpPr>
        <p:spPr>
          <a:xfrm>
            <a:off x="4492881" y="3959013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8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4" name="Google Shape;834;p105"/>
          <p:cNvSpPr/>
          <p:nvPr/>
        </p:nvSpPr>
        <p:spPr>
          <a:xfrm>
            <a:off x="5143671" y="4824694"/>
            <a:ext cx="639600" cy="639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105"/>
          <p:cNvSpPr txBox="1"/>
          <p:nvPr/>
        </p:nvSpPr>
        <p:spPr>
          <a:xfrm>
            <a:off x="5159149" y="4899895"/>
            <a:ext cx="608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 3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105"/>
          <p:cNvSpPr/>
          <p:nvPr/>
        </p:nvSpPr>
        <p:spPr>
          <a:xfrm>
            <a:off x="4335086" y="4824694"/>
            <a:ext cx="639600" cy="639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05"/>
          <p:cNvSpPr txBox="1"/>
          <p:nvPr/>
        </p:nvSpPr>
        <p:spPr>
          <a:xfrm>
            <a:off x="4492785" y="4899889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8" name="Google Shape;838;p105"/>
          <p:cNvCxnSpPr>
            <a:stCxn id="828" idx="3"/>
            <a:endCxn id="830" idx="0"/>
          </p:cNvCxnSpPr>
          <p:nvPr/>
        </p:nvCxnSpPr>
        <p:spPr>
          <a:xfrm flipH="1">
            <a:off x="3527409" y="3598058"/>
            <a:ext cx="3357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105"/>
          <p:cNvCxnSpPr>
            <a:stCxn id="828" idx="5"/>
            <a:endCxn id="832" idx="0"/>
          </p:cNvCxnSpPr>
          <p:nvPr/>
        </p:nvCxnSpPr>
        <p:spPr>
          <a:xfrm>
            <a:off x="4315374" y="3598058"/>
            <a:ext cx="3396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105"/>
          <p:cNvCxnSpPr>
            <a:stCxn id="832" idx="4"/>
            <a:endCxn id="836" idx="0"/>
          </p:cNvCxnSpPr>
          <p:nvPr/>
        </p:nvCxnSpPr>
        <p:spPr>
          <a:xfrm>
            <a:off x="4654982" y="4523419"/>
            <a:ext cx="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105"/>
          <p:cNvCxnSpPr>
            <a:stCxn id="832" idx="5"/>
            <a:endCxn id="834" idx="0"/>
          </p:cNvCxnSpPr>
          <p:nvPr/>
        </p:nvCxnSpPr>
        <p:spPr>
          <a:xfrm>
            <a:off x="4881115" y="4429751"/>
            <a:ext cx="582300" cy="3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2" name="Google Shape;842;p105"/>
          <p:cNvSpPr/>
          <p:nvPr/>
        </p:nvSpPr>
        <p:spPr>
          <a:xfrm>
            <a:off x="3072625" y="3748400"/>
            <a:ext cx="855300" cy="95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05"/>
          <p:cNvSpPr/>
          <p:nvPr/>
        </p:nvSpPr>
        <p:spPr>
          <a:xfrm>
            <a:off x="2627450" y="3725300"/>
            <a:ext cx="339600" cy="996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05"/>
          <p:cNvSpPr txBox="1"/>
          <p:nvPr/>
        </p:nvSpPr>
        <p:spPr>
          <a:xfrm>
            <a:off x="1160875" y="3903800"/>
            <a:ext cx="1504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Smallest difference: 2</a:t>
            </a:r>
            <a:endParaRPr sz="16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105"/>
          <p:cNvSpPr/>
          <p:nvPr/>
        </p:nvSpPr>
        <p:spPr>
          <a:xfrm>
            <a:off x="6081925" y="3727300"/>
            <a:ext cx="264000" cy="1974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05"/>
          <p:cNvSpPr txBox="1"/>
          <p:nvPr/>
        </p:nvSpPr>
        <p:spPr>
          <a:xfrm>
            <a:off x="6497425" y="4307350"/>
            <a:ext cx="1778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Smallest difference: 1</a:t>
            </a:r>
            <a:endParaRPr sz="16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(|8- (4 + 3)| = 1)</a:t>
            </a:r>
            <a:endParaRPr sz="16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105"/>
          <p:cNvSpPr/>
          <p:nvPr/>
        </p:nvSpPr>
        <p:spPr>
          <a:xfrm>
            <a:off x="5107250" y="2977600"/>
            <a:ext cx="324000" cy="1438500"/>
          </a:xfrm>
          <a:prstGeom prst="rightBrace">
            <a:avLst>
              <a:gd fmla="val 8333" name="adj1"/>
              <a:gd fmla="val 3023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05"/>
          <p:cNvSpPr txBox="1"/>
          <p:nvPr/>
        </p:nvSpPr>
        <p:spPr>
          <a:xfrm>
            <a:off x="5593950" y="2895525"/>
            <a:ext cx="2408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Smallest difference: 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(|10 - (2+8)| = 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06"/>
          <p:cNvSpPr/>
          <p:nvPr/>
        </p:nvSpPr>
        <p:spPr>
          <a:xfrm>
            <a:off x="4187831" y="3740250"/>
            <a:ext cx="1778100" cy="192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0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Problem: closest (Sp15)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06"/>
          <p:cNvSpPr/>
          <p:nvPr/>
        </p:nvSpPr>
        <p:spPr>
          <a:xfrm>
            <a:off x="3769441" y="3052125"/>
            <a:ext cx="639600" cy="639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06"/>
          <p:cNvSpPr txBox="1"/>
          <p:nvPr/>
        </p:nvSpPr>
        <p:spPr>
          <a:xfrm>
            <a:off x="3826259" y="3140924"/>
            <a:ext cx="525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10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106"/>
          <p:cNvSpPr/>
          <p:nvPr/>
        </p:nvSpPr>
        <p:spPr>
          <a:xfrm>
            <a:off x="3207525" y="3883819"/>
            <a:ext cx="639600" cy="639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06"/>
          <p:cNvSpPr txBox="1"/>
          <p:nvPr/>
        </p:nvSpPr>
        <p:spPr>
          <a:xfrm>
            <a:off x="3365224" y="3959013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106"/>
          <p:cNvSpPr/>
          <p:nvPr/>
        </p:nvSpPr>
        <p:spPr>
          <a:xfrm>
            <a:off x="4335182" y="3883819"/>
            <a:ext cx="639600" cy="639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06"/>
          <p:cNvSpPr txBox="1"/>
          <p:nvPr/>
        </p:nvSpPr>
        <p:spPr>
          <a:xfrm>
            <a:off x="4492881" y="3959013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8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106"/>
          <p:cNvSpPr/>
          <p:nvPr/>
        </p:nvSpPr>
        <p:spPr>
          <a:xfrm>
            <a:off x="5143671" y="4824694"/>
            <a:ext cx="639600" cy="639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06"/>
          <p:cNvSpPr txBox="1"/>
          <p:nvPr/>
        </p:nvSpPr>
        <p:spPr>
          <a:xfrm>
            <a:off x="5159149" y="4899895"/>
            <a:ext cx="608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 3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106"/>
          <p:cNvSpPr/>
          <p:nvPr/>
        </p:nvSpPr>
        <p:spPr>
          <a:xfrm>
            <a:off x="4335086" y="4824694"/>
            <a:ext cx="639600" cy="639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06"/>
          <p:cNvSpPr txBox="1"/>
          <p:nvPr/>
        </p:nvSpPr>
        <p:spPr>
          <a:xfrm>
            <a:off x="4492785" y="4899889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5" name="Google Shape;865;p106"/>
          <p:cNvCxnSpPr>
            <a:stCxn id="855" idx="3"/>
            <a:endCxn id="857" idx="0"/>
          </p:cNvCxnSpPr>
          <p:nvPr/>
        </p:nvCxnSpPr>
        <p:spPr>
          <a:xfrm flipH="1">
            <a:off x="3527409" y="3598058"/>
            <a:ext cx="3357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106"/>
          <p:cNvCxnSpPr>
            <a:stCxn id="855" idx="5"/>
            <a:endCxn id="859" idx="0"/>
          </p:cNvCxnSpPr>
          <p:nvPr/>
        </p:nvCxnSpPr>
        <p:spPr>
          <a:xfrm>
            <a:off x="4315374" y="3598058"/>
            <a:ext cx="3396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106"/>
          <p:cNvCxnSpPr>
            <a:stCxn id="859" idx="4"/>
            <a:endCxn id="863" idx="0"/>
          </p:cNvCxnSpPr>
          <p:nvPr/>
        </p:nvCxnSpPr>
        <p:spPr>
          <a:xfrm>
            <a:off x="4654982" y="4523419"/>
            <a:ext cx="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106"/>
          <p:cNvCxnSpPr>
            <a:stCxn id="859" idx="5"/>
            <a:endCxn id="861" idx="0"/>
          </p:cNvCxnSpPr>
          <p:nvPr/>
        </p:nvCxnSpPr>
        <p:spPr>
          <a:xfrm>
            <a:off x="4881115" y="4429751"/>
            <a:ext cx="582300" cy="3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9" name="Google Shape;869;p106"/>
          <p:cNvSpPr/>
          <p:nvPr/>
        </p:nvSpPr>
        <p:spPr>
          <a:xfrm>
            <a:off x="3072625" y="3748400"/>
            <a:ext cx="855300" cy="95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06"/>
          <p:cNvSpPr/>
          <p:nvPr/>
        </p:nvSpPr>
        <p:spPr>
          <a:xfrm>
            <a:off x="2627450" y="3725300"/>
            <a:ext cx="339600" cy="996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106"/>
          <p:cNvSpPr txBox="1"/>
          <p:nvPr/>
        </p:nvSpPr>
        <p:spPr>
          <a:xfrm>
            <a:off x="1160875" y="3903800"/>
            <a:ext cx="1504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Smallest difference: 2</a:t>
            </a:r>
            <a:endParaRPr sz="16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106"/>
          <p:cNvSpPr/>
          <p:nvPr/>
        </p:nvSpPr>
        <p:spPr>
          <a:xfrm>
            <a:off x="6081925" y="3727300"/>
            <a:ext cx="264000" cy="1974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06"/>
          <p:cNvSpPr txBox="1"/>
          <p:nvPr/>
        </p:nvSpPr>
        <p:spPr>
          <a:xfrm>
            <a:off x="6497425" y="4307350"/>
            <a:ext cx="2111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Smallest difference: 1</a:t>
            </a:r>
            <a:endParaRPr sz="16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(|8 - (4 + 3)| = 1)</a:t>
            </a:r>
            <a:endParaRPr sz="16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106"/>
          <p:cNvSpPr/>
          <p:nvPr/>
        </p:nvSpPr>
        <p:spPr>
          <a:xfrm>
            <a:off x="5107250" y="2977600"/>
            <a:ext cx="324000" cy="1438500"/>
          </a:xfrm>
          <a:prstGeom prst="rightBrace">
            <a:avLst>
              <a:gd fmla="val 8333" name="adj1"/>
              <a:gd fmla="val 3023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06"/>
          <p:cNvSpPr txBox="1"/>
          <p:nvPr/>
        </p:nvSpPr>
        <p:spPr>
          <a:xfrm>
            <a:off x="5593950" y="2895525"/>
            <a:ext cx="2739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Smallest difference: 0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(|10 - (2+8)| = 0)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0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Problem: closest (Sp15)</a:t>
            </a:r>
            <a:endParaRPr/>
          </a:p>
        </p:txBody>
      </p:sp>
      <p:sp>
        <p:nvSpPr>
          <p:cNvPr id="881" name="Google Shape;881;p10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 closest, which takes a tree of numbers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/>
              <a:t> and returns the smallest absolute difference anywhere in the tree between a label and the sum of the labels of its branches.</a:t>
            </a:r>
            <a:endParaRPr/>
          </a:p>
        </p:txBody>
      </p:sp>
      <p:sp>
        <p:nvSpPr>
          <p:cNvPr id="882" name="Google Shape;882;p107"/>
          <p:cNvSpPr txBox="1"/>
          <p:nvPr/>
        </p:nvSpPr>
        <p:spPr>
          <a:xfrm>
            <a:off x="634800" y="3119175"/>
            <a:ext cx="7874400" cy="315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closest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	# |10 - (2 + 8)| = 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closest(tree(10,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	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[tree(2), tree(8,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			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[tree(4), tree(3)])]))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diff = abs(______________________________________)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min(______________________________________)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Functions in Environment Diagrams</a:t>
            </a:r>
            <a:endParaRPr sz="3600"/>
          </a:p>
        </p:txBody>
      </p:sp>
      <p:sp>
        <p:nvSpPr>
          <p:cNvPr id="265" name="Google Shape;265;p54"/>
          <p:cNvSpPr txBox="1"/>
          <p:nvPr>
            <p:ph idx="1" type="body"/>
          </p:nvPr>
        </p:nvSpPr>
        <p:spPr>
          <a:xfrm>
            <a:off x="311700" y="3975646"/>
            <a:ext cx="85206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Unlike primitive values, functions are written in the objects section</a:t>
            </a:r>
            <a:r>
              <a:rPr lang="en"/>
              <a:t>.</a:t>
            </a:r>
            <a:r>
              <a:rPr lang="en"/>
              <a:t> 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We also write the parent of the function, the frame in which it was defined.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When a function is passed to another variable, </a:t>
            </a:r>
            <a:r>
              <a:rPr lang="en"/>
              <a:t> we draw another arrow to the existing function object.</a:t>
            </a:r>
            <a:endParaRPr/>
          </a:p>
        </p:txBody>
      </p:sp>
      <p:pic>
        <p:nvPicPr>
          <p:cNvPr id="266" name="Google Shape;26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575" y="1857150"/>
            <a:ext cx="4675068" cy="140251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4"/>
          <p:cNvSpPr txBox="1"/>
          <p:nvPr/>
        </p:nvSpPr>
        <p:spPr>
          <a:xfrm>
            <a:off x="311700" y="2197275"/>
            <a:ext cx="2388300" cy="153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1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g 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f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0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closest (Sp15)</a:t>
            </a:r>
            <a:endParaRPr/>
          </a:p>
        </p:txBody>
      </p:sp>
      <p:sp>
        <p:nvSpPr>
          <p:cNvPr id="888" name="Google Shape;888;p10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by looking at the skeleton for hints.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if...</a:t>
            </a:r>
            <a:r>
              <a:rPr lang="en"/>
              <a:t>probably an implicit base case! (list comprehension?)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min...</a:t>
            </a:r>
            <a:r>
              <a:rPr lang="en"/>
              <a:t>will probably consider many possible closest values </a:t>
            </a:r>
            <a:endParaRPr/>
          </a:p>
        </p:txBody>
      </p:sp>
      <p:sp>
        <p:nvSpPr>
          <p:cNvPr id="889" name="Google Shape;889;p108"/>
          <p:cNvSpPr txBox="1"/>
          <p:nvPr/>
        </p:nvSpPr>
        <p:spPr>
          <a:xfrm>
            <a:off x="634800" y="3119175"/>
            <a:ext cx="7874400" cy="315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closest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	# |10 - (2 + 8)| = 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closest(tree(10,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	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[tree(2), tree(8,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			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[tree(4), tree(3)])]))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diff = abs(______________________________________)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min(______________________________________)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09"/>
          <p:cNvSpPr/>
          <p:nvPr/>
        </p:nvSpPr>
        <p:spPr>
          <a:xfrm>
            <a:off x="4187831" y="3740250"/>
            <a:ext cx="1778100" cy="192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10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closest (Sp15)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09"/>
          <p:cNvSpPr/>
          <p:nvPr/>
        </p:nvSpPr>
        <p:spPr>
          <a:xfrm>
            <a:off x="3769441" y="3052125"/>
            <a:ext cx="639600" cy="639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09"/>
          <p:cNvSpPr txBox="1"/>
          <p:nvPr/>
        </p:nvSpPr>
        <p:spPr>
          <a:xfrm>
            <a:off x="3826259" y="3140924"/>
            <a:ext cx="525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10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109"/>
          <p:cNvSpPr/>
          <p:nvPr/>
        </p:nvSpPr>
        <p:spPr>
          <a:xfrm>
            <a:off x="3207525" y="3883819"/>
            <a:ext cx="639600" cy="639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109"/>
          <p:cNvSpPr txBox="1"/>
          <p:nvPr/>
        </p:nvSpPr>
        <p:spPr>
          <a:xfrm>
            <a:off x="3365224" y="3959013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p109"/>
          <p:cNvSpPr/>
          <p:nvPr/>
        </p:nvSpPr>
        <p:spPr>
          <a:xfrm>
            <a:off x="4335182" y="3883819"/>
            <a:ext cx="639600" cy="639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109"/>
          <p:cNvSpPr txBox="1"/>
          <p:nvPr/>
        </p:nvSpPr>
        <p:spPr>
          <a:xfrm>
            <a:off x="4492881" y="3959013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8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109"/>
          <p:cNvSpPr/>
          <p:nvPr/>
        </p:nvSpPr>
        <p:spPr>
          <a:xfrm>
            <a:off x="5143671" y="4824694"/>
            <a:ext cx="639600" cy="639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109"/>
          <p:cNvSpPr txBox="1"/>
          <p:nvPr/>
        </p:nvSpPr>
        <p:spPr>
          <a:xfrm>
            <a:off x="5159149" y="4899895"/>
            <a:ext cx="608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 3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109"/>
          <p:cNvSpPr/>
          <p:nvPr/>
        </p:nvSpPr>
        <p:spPr>
          <a:xfrm>
            <a:off x="4335086" y="4824694"/>
            <a:ext cx="639600" cy="639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109"/>
          <p:cNvSpPr txBox="1"/>
          <p:nvPr/>
        </p:nvSpPr>
        <p:spPr>
          <a:xfrm>
            <a:off x="4492785" y="4899889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6" name="Google Shape;906;p109"/>
          <p:cNvCxnSpPr>
            <a:stCxn id="896" idx="3"/>
            <a:endCxn id="898" idx="0"/>
          </p:cNvCxnSpPr>
          <p:nvPr/>
        </p:nvCxnSpPr>
        <p:spPr>
          <a:xfrm flipH="1">
            <a:off x="3527409" y="3598058"/>
            <a:ext cx="3357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109"/>
          <p:cNvCxnSpPr>
            <a:stCxn id="896" idx="5"/>
            <a:endCxn id="900" idx="0"/>
          </p:cNvCxnSpPr>
          <p:nvPr/>
        </p:nvCxnSpPr>
        <p:spPr>
          <a:xfrm>
            <a:off x="4315374" y="3598058"/>
            <a:ext cx="3396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109"/>
          <p:cNvCxnSpPr>
            <a:stCxn id="900" idx="4"/>
            <a:endCxn id="904" idx="0"/>
          </p:cNvCxnSpPr>
          <p:nvPr/>
        </p:nvCxnSpPr>
        <p:spPr>
          <a:xfrm>
            <a:off x="4654982" y="4523419"/>
            <a:ext cx="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109"/>
          <p:cNvCxnSpPr>
            <a:stCxn id="900" idx="5"/>
            <a:endCxn id="902" idx="0"/>
          </p:cNvCxnSpPr>
          <p:nvPr/>
        </p:nvCxnSpPr>
        <p:spPr>
          <a:xfrm>
            <a:off x="4881115" y="4429751"/>
            <a:ext cx="582300" cy="3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0" name="Google Shape;910;p109"/>
          <p:cNvSpPr txBox="1"/>
          <p:nvPr/>
        </p:nvSpPr>
        <p:spPr>
          <a:xfrm>
            <a:off x="475150" y="1404325"/>
            <a:ext cx="74124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Key idea: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we can check the smallest difference using each of the branches, and the smallest difference using the root node, then pick the smallest of all of them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109"/>
          <p:cNvSpPr/>
          <p:nvPr/>
        </p:nvSpPr>
        <p:spPr>
          <a:xfrm>
            <a:off x="3072625" y="3748400"/>
            <a:ext cx="855300" cy="95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109"/>
          <p:cNvSpPr/>
          <p:nvPr/>
        </p:nvSpPr>
        <p:spPr>
          <a:xfrm>
            <a:off x="2627450" y="3725300"/>
            <a:ext cx="339600" cy="996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109"/>
          <p:cNvSpPr txBox="1"/>
          <p:nvPr/>
        </p:nvSpPr>
        <p:spPr>
          <a:xfrm>
            <a:off x="1160875" y="3903800"/>
            <a:ext cx="1504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Smallest difference: 2</a:t>
            </a:r>
            <a:endParaRPr sz="16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" name="Google Shape;914;p109"/>
          <p:cNvSpPr/>
          <p:nvPr/>
        </p:nvSpPr>
        <p:spPr>
          <a:xfrm>
            <a:off x="6081925" y="3727300"/>
            <a:ext cx="264000" cy="1974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09"/>
          <p:cNvSpPr txBox="1"/>
          <p:nvPr/>
        </p:nvSpPr>
        <p:spPr>
          <a:xfrm>
            <a:off x="6497425" y="4307350"/>
            <a:ext cx="1778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Smallest difference: 1</a:t>
            </a:r>
            <a:endParaRPr sz="16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(|8- (4 + 3)| = 1)</a:t>
            </a:r>
            <a:endParaRPr sz="16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6" name="Google Shape;916;p109"/>
          <p:cNvSpPr/>
          <p:nvPr/>
        </p:nvSpPr>
        <p:spPr>
          <a:xfrm>
            <a:off x="5107250" y="2977600"/>
            <a:ext cx="324000" cy="1438500"/>
          </a:xfrm>
          <a:prstGeom prst="rightBrace">
            <a:avLst>
              <a:gd fmla="val 8333" name="adj1"/>
              <a:gd fmla="val 3023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09"/>
          <p:cNvSpPr txBox="1"/>
          <p:nvPr/>
        </p:nvSpPr>
        <p:spPr>
          <a:xfrm>
            <a:off x="5593950" y="2895525"/>
            <a:ext cx="2408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Smallest difference: 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(|10 - (2+8)| = 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10"/>
          <p:cNvSpPr/>
          <p:nvPr/>
        </p:nvSpPr>
        <p:spPr>
          <a:xfrm>
            <a:off x="4187831" y="3740250"/>
            <a:ext cx="1778100" cy="192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closest (Sp15)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110"/>
          <p:cNvSpPr/>
          <p:nvPr/>
        </p:nvSpPr>
        <p:spPr>
          <a:xfrm>
            <a:off x="3769441" y="3052125"/>
            <a:ext cx="639600" cy="639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110"/>
          <p:cNvSpPr txBox="1"/>
          <p:nvPr/>
        </p:nvSpPr>
        <p:spPr>
          <a:xfrm>
            <a:off x="3826259" y="3140924"/>
            <a:ext cx="525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10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p110"/>
          <p:cNvSpPr/>
          <p:nvPr/>
        </p:nvSpPr>
        <p:spPr>
          <a:xfrm>
            <a:off x="3207525" y="3883819"/>
            <a:ext cx="639600" cy="639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10"/>
          <p:cNvSpPr txBox="1"/>
          <p:nvPr/>
        </p:nvSpPr>
        <p:spPr>
          <a:xfrm>
            <a:off x="3365224" y="3959013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8" name="Google Shape;928;p110"/>
          <p:cNvSpPr/>
          <p:nvPr/>
        </p:nvSpPr>
        <p:spPr>
          <a:xfrm>
            <a:off x="4335182" y="3883819"/>
            <a:ext cx="639600" cy="639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110"/>
          <p:cNvSpPr txBox="1"/>
          <p:nvPr/>
        </p:nvSpPr>
        <p:spPr>
          <a:xfrm>
            <a:off x="4492881" y="3959013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8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110"/>
          <p:cNvSpPr/>
          <p:nvPr/>
        </p:nvSpPr>
        <p:spPr>
          <a:xfrm>
            <a:off x="5143671" y="4824694"/>
            <a:ext cx="639600" cy="639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10"/>
          <p:cNvSpPr txBox="1"/>
          <p:nvPr/>
        </p:nvSpPr>
        <p:spPr>
          <a:xfrm>
            <a:off x="5159149" y="4899895"/>
            <a:ext cx="608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 3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2" name="Google Shape;932;p110"/>
          <p:cNvSpPr/>
          <p:nvPr/>
        </p:nvSpPr>
        <p:spPr>
          <a:xfrm>
            <a:off x="4335086" y="4824694"/>
            <a:ext cx="639600" cy="639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10"/>
          <p:cNvSpPr txBox="1"/>
          <p:nvPr/>
        </p:nvSpPr>
        <p:spPr>
          <a:xfrm>
            <a:off x="4492785" y="4899889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4" name="Google Shape;934;p110"/>
          <p:cNvCxnSpPr>
            <a:stCxn id="924" idx="3"/>
            <a:endCxn id="926" idx="0"/>
          </p:cNvCxnSpPr>
          <p:nvPr/>
        </p:nvCxnSpPr>
        <p:spPr>
          <a:xfrm flipH="1">
            <a:off x="3527409" y="3598058"/>
            <a:ext cx="3357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110"/>
          <p:cNvCxnSpPr>
            <a:stCxn id="924" idx="5"/>
            <a:endCxn id="928" idx="0"/>
          </p:cNvCxnSpPr>
          <p:nvPr/>
        </p:nvCxnSpPr>
        <p:spPr>
          <a:xfrm>
            <a:off x="4315374" y="3598058"/>
            <a:ext cx="3396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110"/>
          <p:cNvCxnSpPr>
            <a:stCxn id="928" idx="4"/>
            <a:endCxn id="932" idx="0"/>
          </p:cNvCxnSpPr>
          <p:nvPr/>
        </p:nvCxnSpPr>
        <p:spPr>
          <a:xfrm>
            <a:off x="4654982" y="4523419"/>
            <a:ext cx="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110"/>
          <p:cNvCxnSpPr>
            <a:stCxn id="928" idx="5"/>
            <a:endCxn id="930" idx="0"/>
          </p:cNvCxnSpPr>
          <p:nvPr/>
        </p:nvCxnSpPr>
        <p:spPr>
          <a:xfrm>
            <a:off x="4881115" y="4429751"/>
            <a:ext cx="582300" cy="3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8" name="Google Shape;938;p110"/>
          <p:cNvSpPr txBox="1"/>
          <p:nvPr/>
        </p:nvSpPr>
        <p:spPr>
          <a:xfrm>
            <a:off x="475150" y="1404325"/>
            <a:ext cx="74124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Key idea: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we can check the smallest difference using each of the branches, and the smallest difference using the root node, then pick the smallest of all of them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110"/>
          <p:cNvSpPr/>
          <p:nvPr/>
        </p:nvSpPr>
        <p:spPr>
          <a:xfrm>
            <a:off x="3072625" y="3748400"/>
            <a:ext cx="855300" cy="95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10"/>
          <p:cNvSpPr/>
          <p:nvPr/>
        </p:nvSpPr>
        <p:spPr>
          <a:xfrm>
            <a:off x="2627450" y="3725300"/>
            <a:ext cx="339600" cy="996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110"/>
          <p:cNvSpPr txBox="1"/>
          <p:nvPr/>
        </p:nvSpPr>
        <p:spPr>
          <a:xfrm>
            <a:off x="1160875" y="3903800"/>
            <a:ext cx="1504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Smallest difference: 2</a:t>
            </a:r>
            <a:endParaRPr sz="16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110"/>
          <p:cNvSpPr/>
          <p:nvPr/>
        </p:nvSpPr>
        <p:spPr>
          <a:xfrm>
            <a:off x="6081925" y="3727300"/>
            <a:ext cx="264000" cy="1974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110"/>
          <p:cNvSpPr txBox="1"/>
          <p:nvPr/>
        </p:nvSpPr>
        <p:spPr>
          <a:xfrm>
            <a:off x="6497425" y="4307350"/>
            <a:ext cx="2111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Smallest difference: 1</a:t>
            </a:r>
            <a:endParaRPr sz="16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(|8 - (4 + 3)| = 1)</a:t>
            </a:r>
            <a:endParaRPr sz="16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110"/>
          <p:cNvSpPr/>
          <p:nvPr/>
        </p:nvSpPr>
        <p:spPr>
          <a:xfrm>
            <a:off x="5107250" y="2977600"/>
            <a:ext cx="324000" cy="1438500"/>
          </a:xfrm>
          <a:prstGeom prst="rightBrace">
            <a:avLst>
              <a:gd fmla="val 8333" name="adj1"/>
              <a:gd fmla="val 3023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10"/>
          <p:cNvSpPr txBox="1"/>
          <p:nvPr/>
        </p:nvSpPr>
        <p:spPr>
          <a:xfrm>
            <a:off x="5593950" y="2895525"/>
            <a:ext cx="2739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Smallest difference: 0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(|10 - (2+8)| = 0)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closest (Sp15)</a:t>
            </a:r>
            <a:endParaRPr/>
          </a:p>
        </p:txBody>
      </p:sp>
      <p:sp>
        <p:nvSpPr>
          <p:cNvPr id="951" name="Google Shape;951;p1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Start by finding the smallest difference using the root node.</a:t>
            </a:r>
            <a:endParaRPr/>
          </a:p>
        </p:txBody>
      </p:sp>
      <p:sp>
        <p:nvSpPr>
          <p:cNvPr id="952" name="Google Shape;952;p111"/>
          <p:cNvSpPr txBox="1"/>
          <p:nvPr/>
        </p:nvSpPr>
        <p:spPr>
          <a:xfrm>
            <a:off x="634800" y="3119175"/>
            <a:ext cx="8197500" cy="315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closest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	# |10 - (2 + 8)| = 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closest(tree(10,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	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[tree(2), tree(8,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			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[tree(4), tree(3)])]))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					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1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closest (Sp15)</a:t>
            </a:r>
            <a:endParaRPr/>
          </a:p>
        </p:txBody>
      </p:sp>
      <p:sp>
        <p:nvSpPr>
          <p:cNvPr id="958" name="Google Shape;958;p11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Start by finding the smallest difference using the root node.</a:t>
            </a:r>
            <a:endParaRPr/>
          </a:p>
        </p:txBody>
      </p:sp>
      <p:sp>
        <p:nvSpPr>
          <p:cNvPr id="959" name="Google Shape;959;p112"/>
          <p:cNvSpPr txBox="1"/>
          <p:nvPr/>
        </p:nvSpPr>
        <p:spPr>
          <a:xfrm>
            <a:off x="634800" y="3119175"/>
            <a:ext cx="8197500" cy="315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closest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	# |10 - (2 + 8)| = 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closest(tree(10,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	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[tree(2), tree(8,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			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[tree(4), tree(3)])]))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diff = abs(label(t) - sum([label(b) for b in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					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branches(t)]))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closest (Sp15)</a:t>
            </a:r>
            <a:endParaRPr/>
          </a:p>
        </p:txBody>
      </p:sp>
      <p:sp>
        <p:nvSpPr>
          <p:cNvPr id="965" name="Google Shape;965;p1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find the smallest difference for each of the branches.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Pick the smallest overall result (using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/>
              <a:t>) for the final answer.</a:t>
            </a:r>
            <a:endParaRPr/>
          </a:p>
        </p:txBody>
      </p:sp>
      <p:sp>
        <p:nvSpPr>
          <p:cNvPr id="966" name="Google Shape;966;p113"/>
          <p:cNvSpPr txBox="1"/>
          <p:nvPr/>
        </p:nvSpPr>
        <p:spPr>
          <a:xfrm>
            <a:off x="634800" y="3119175"/>
            <a:ext cx="8197500" cy="315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closest(t):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	 """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		# |10 - (2 + 8)| = 0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1"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closest(tree(10, 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1"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						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[tree(2), tree(8, 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b="1"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								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[tree(4), tree(3)])]))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b="1"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0 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b="1"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b="1"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	 diff = abs(label(t) - sum([label(b) for b in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10					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branches(t)]))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min([diff] + [closest(b) for b in branches(t)])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closest (Sp15)</a:t>
            </a:r>
            <a:endParaRPr/>
          </a:p>
        </p:txBody>
      </p:sp>
      <p:sp>
        <p:nvSpPr>
          <p:cNvPr id="972" name="Google Shape;972;p1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73" name="Google Shape;973;p114"/>
          <p:cNvSpPr txBox="1"/>
          <p:nvPr/>
        </p:nvSpPr>
        <p:spPr>
          <a:xfrm>
            <a:off x="634800" y="3119175"/>
            <a:ext cx="8197500" cy="315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closest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	# |10 - (2 + 8)| = 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closest(tree(10,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	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[tree(2), tree(8,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			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[tree(4), tree(3)])]))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diff = abs(label(t) - sum([label(b) for b in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					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branches(t)]))</a:t>
            </a:r>
            <a:endParaRPr sz="1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min([diff] + [closest(b) for b in branches(t)])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Environment Diagram Tips</a:t>
            </a:r>
            <a:endParaRPr sz="3600"/>
          </a:p>
        </p:txBody>
      </p:sp>
      <p:sp>
        <p:nvSpPr>
          <p:cNvPr id="273" name="Google Shape;273;p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rabicParenR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Name of frame should be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intrinsic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name of function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rabicParenR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Parent frame of a function never changes once you write it down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rabicParenR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Don't conflate: function name vs. function call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rabicParenR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Remember evaluation procedure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lphaLcParenR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Evaluate the operator (usually a lookup)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lphaLcParenR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Evaluate the operands (may involve calling another function)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"/>
              <a:buAutoNum type="alphaLcParenR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Apply the operator on the operands (this is where you actually call the function and make a new frame)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Practice:</a:t>
            </a:r>
            <a:r>
              <a:rPr lang="en"/>
              <a:t> Hippity-Hoppity-HOFy</a:t>
            </a:r>
            <a:endParaRPr/>
          </a:p>
        </p:txBody>
      </p:sp>
      <p:sp>
        <p:nvSpPr>
          <p:cNvPr id="279" name="Google Shape;279;p56"/>
          <p:cNvSpPr txBox="1"/>
          <p:nvPr/>
        </p:nvSpPr>
        <p:spPr>
          <a:xfrm>
            <a:off x="1639950" y="2102300"/>
            <a:ext cx="5864100" cy="3293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hop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): 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b="1" sz="180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hip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 </a:t>
            </a:r>
            <a:endParaRPr b="1" sz="180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wrap(f(y))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wrap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1" sz="180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+ y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hip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b="1" sz="180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hop(2)(</a:t>
            </a:r>
            <a:r>
              <a:rPr b="1"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: x+2)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0" name="Google Shape;280;p56"/>
          <p:cNvSpPr txBox="1"/>
          <p:nvPr/>
        </p:nvSpPr>
        <p:spPr>
          <a:xfrm>
            <a:off x="571500" y="1356875"/>
            <a:ext cx="80010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Please draw an environment diagram for the following program.</a:t>
            </a:r>
            <a:endParaRPr sz="2000"/>
          </a:p>
        </p:txBody>
      </p:sp>
      <p:sp>
        <p:nvSpPr>
          <p:cNvPr id="281" name="Google Shape;281;p56"/>
          <p:cNvSpPr txBox="1"/>
          <p:nvPr/>
        </p:nvSpPr>
        <p:spPr>
          <a:xfrm>
            <a:off x="1639925" y="5781250"/>
            <a:ext cx="58641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links.cs61a.org/mtreview-hiphop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Practice:</a:t>
            </a:r>
            <a:r>
              <a:rPr lang="en"/>
              <a:t> do_n_then_again</a:t>
            </a:r>
            <a:endParaRPr/>
          </a:p>
        </p:txBody>
      </p:sp>
      <p:sp>
        <p:nvSpPr>
          <p:cNvPr id="287" name="Google Shape;287;p57"/>
          <p:cNvSpPr txBox="1"/>
          <p:nvPr/>
        </p:nvSpPr>
        <p:spPr>
          <a:xfrm>
            <a:off x="447250" y="1176125"/>
            <a:ext cx="85641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Implement a function that takes in a positive integer </a:t>
            </a: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2000"/>
              <a:t>, a value </a:t>
            </a: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2000"/>
              <a:t>, and returns a function that will continue to take in functions one at a time, applying the first function to </a:t>
            </a:r>
            <a:r>
              <a:rPr b="1" lang="en" sz="2000"/>
              <a:t>x</a:t>
            </a:r>
            <a:r>
              <a:rPr lang="en" sz="2000"/>
              <a:t> </a:t>
            </a:r>
            <a:r>
              <a:rPr b="1" lang="en" sz="2000"/>
              <a:t>n</a:t>
            </a:r>
            <a:r>
              <a:rPr lang="en" sz="2000"/>
              <a:t> times, the second function to the new value of </a:t>
            </a:r>
            <a:r>
              <a:rPr b="1" lang="en" sz="2000"/>
              <a:t>x</a:t>
            </a:r>
            <a:r>
              <a:rPr lang="en" sz="2000"/>
              <a:t> (</a:t>
            </a:r>
            <a:r>
              <a:rPr b="1" lang="en" sz="2000"/>
              <a:t>n</a:t>
            </a:r>
            <a:r>
              <a:rPr lang="en" sz="2000"/>
              <a:t>-1) times, and so on until </a:t>
            </a:r>
            <a:r>
              <a:rPr b="1" lang="en" sz="2000"/>
              <a:t>n</a:t>
            </a:r>
            <a:r>
              <a:rPr lang="en" sz="2000"/>
              <a:t> functions have been passed in; after which the value after all of the operations is returned.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88" name="Google Shape;288;p57"/>
          <p:cNvSpPr txBox="1"/>
          <p:nvPr/>
        </p:nvSpPr>
        <p:spPr>
          <a:xfrm>
            <a:off x="215400" y="2998450"/>
            <a:ext cx="8713200" cy="251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&gt;&gt;&gt; do_n = do_n_then_again(1, </a:t>
            </a:r>
            <a:r>
              <a:rPr lang="en" sz="2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&gt;&gt;&gt; do_n(lambda x: x * x)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4 </a:t>
            </a: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(</a:t>
            </a:r>
            <a:r>
              <a:rPr lang="en" sz="2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en" sz="2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do_n = do_n_then_again(3, </a:t>
            </a:r>
            <a:r>
              <a:rPr lang="en" sz="2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do_n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(lambda x: x+2)(lambda x: x*x)(lambda x: -x)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-4096 </a:t>
            </a: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(((</a:t>
            </a:r>
            <a:r>
              <a:rPr lang="en" sz="2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+ 2 + 2 + 2)^2)^2) * -1</a:t>
            </a:r>
            <a:endParaRPr sz="2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Lambda 2018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