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12" r:id="rId1"/>
    <p:sldMasterId id="2147483713" r:id="rId2"/>
    <p:sldMasterId id="2147483715" r:id="rId3"/>
    <p:sldMasterId id="2147483716" r:id="rId4"/>
  </p:sldMasterIdLst>
  <p:notesMasterIdLst>
    <p:notesMasterId r:id="rId22"/>
  </p:notesMasterIdLst>
  <p:sldIdLst>
    <p:sldId id="256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embeddedFontLst>
    <p:embeddedFont>
      <p:font typeface="Roboto" panose="02010600030101010101" charset="0"/>
      <p:regular r:id="rId23"/>
      <p:bold r:id="rId24"/>
      <p:italic r:id="rId25"/>
      <p:boldItalic r:id="rId26"/>
    </p:embeddedFont>
    <p:embeddedFont>
      <p:font typeface="Roboto Mono" panose="02010600030101010101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D2611C4-57B6-4B42-8868-EDC10041D166}">
  <a:tblStyle styleId="{FD2611C4-57B6-4B42-8868-EDC10041D16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43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4.fntdata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3.fntdata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2.fntdata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5de5bec62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5de5bec62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5de5bec623_0_4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5de5bec623_0_4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5dd905b546_1_4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5dd905b546_1_4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5dd905b546_1_4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5dd905b546_1_4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5dd905b546_1_4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5dd905b546_1_4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5dd905b546_1_4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5dd905b546_1_4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5dd905b546_1_4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5dd905b546_1_4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5dd905b546_1_4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5dd905b546_1_4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5dd905b546_1_4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5dd905b546_1_4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5de5bec623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5de5bec623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Demo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5de5bec623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5de5bec623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5dd905b546_1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5dd905b546_1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5de5bec623_0_3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5de5bec623_0_3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5de5bec623_0_3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5de5bec623_0_3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5de5bec623_0_3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5de5bec623_0_3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5de5bec623_0_3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5de5bec623_0_3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5dd905b546_1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5dd905b546_1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581550" y="594125"/>
            <a:ext cx="7980900" cy="264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581550" y="3620700"/>
            <a:ext cx="7980900" cy="264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•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boto"/>
              <a:buChar char="○"/>
              <a:defRPr sz="2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boto"/>
              <a:buChar char="■"/>
              <a:defRPr sz="2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boto"/>
              <a:buChar char="●"/>
              <a:defRPr sz="2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boto"/>
              <a:buChar char="○"/>
              <a:defRPr sz="2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boto"/>
              <a:buChar char="■"/>
              <a:defRPr sz="2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boto"/>
              <a:buChar char="●"/>
              <a:defRPr sz="2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boto"/>
              <a:buChar char="○"/>
              <a:defRPr sz="2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2800"/>
              <a:buFont typeface="Roboto"/>
              <a:buChar char="■"/>
              <a:defRPr sz="2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8" name="Google Shape;58;p14"/>
          <p:cNvCxnSpPr/>
          <p:nvPr/>
        </p:nvCxnSpPr>
        <p:spPr>
          <a:xfrm>
            <a:off x="481500" y="3428992"/>
            <a:ext cx="8181000" cy="0"/>
          </a:xfrm>
          <a:prstGeom prst="straightConnector1">
            <a:avLst/>
          </a:prstGeom>
          <a:noFill/>
          <a:ln w="19050" cap="flat" cmpd="sng">
            <a:solidFill>
              <a:srgbClr val="4A86E8"/>
            </a:solidFill>
            <a:prstDash val="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/>
          <p:nvPr/>
        </p:nvSpPr>
        <p:spPr>
          <a:xfrm>
            <a:off x="0" y="0"/>
            <a:ext cx="9144000" cy="12045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title"/>
          </p:nvPr>
        </p:nvSpPr>
        <p:spPr>
          <a:xfrm>
            <a:off x="491700" y="593375"/>
            <a:ext cx="8160600" cy="5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body" idx="1"/>
          </p:nvPr>
        </p:nvSpPr>
        <p:spPr>
          <a:xfrm>
            <a:off x="491700" y="1536625"/>
            <a:ext cx="816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marL="914400" lvl="1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2pPr>
            <a:lvl3pPr marL="1371600" lvl="2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3pPr>
            <a:lvl4pPr marL="1828800" lvl="3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4pPr>
            <a:lvl5pPr marL="2286000" lvl="4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5pPr>
            <a:lvl6pPr marL="2743200" lvl="5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6pPr>
            <a:lvl7pPr marL="3200400" lvl="6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7pPr>
            <a:lvl8pPr marL="3657600" lvl="7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8pPr>
            <a:lvl9pPr marL="4114800" lvl="8" indent="-330200" rtl="0">
              <a:spcBef>
                <a:spcPts val="1000"/>
              </a:spcBef>
              <a:spcAft>
                <a:spcPts val="1000"/>
              </a:spcAft>
              <a:buSzPts val="16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nnouncements">
  <p:cSld name="TITLE_AND_BODY_1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>
            <a:spLocks noGrp="1"/>
          </p:cNvSpPr>
          <p:nvPr>
            <p:ph type="title"/>
          </p:nvPr>
        </p:nvSpPr>
        <p:spPr>
          <a:xfrm>
            <a:off x="491700" y="593375"/>
            <a:ext cx="8160600" cy="5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body" idx="1"/>
          </p:nvPr>
        </p:nvSpPr>
        <p:spPr>
          <a:xfrm>
            <a:off x="491700" y="1536625"/>
            <a:ext cx="816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marL="914400" lvl="1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2pPr>
            <a:lvl3pPr marL="1371600" lvl="2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3pPr>
            <a:lvl4pPr marL="1828800" lvl="3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4pPr>
            <a:lvl5pPr marL="2286000" lvl="4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5pPr>
            <a:lvl6pPr marL="2743200" lvl="5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6pPr>
            <a:lvl7pPr marL="3200400" lvl="6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7pPr>
            <a:lvl8pPr marL="3657600" lvl="7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8pPr>
            <a:lvl9pPr marL="4114800" lvl="8" indent="-330200" rtl="0">
              <a:spcBef>
                <a:spcPts val="1000"/>
              </a:spcBef>
              <a:spcAft>
                <a:spcPts val="1000"/>
              </a:spcAft>
              <a:buSzPts val="1600"/>
              <a:buChar char="•"/>
              <a:defRPr/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71" name="Google Shape;71;p17"/>
          <p:cNvCxnSpPr/>
          <p:nvPr/>
        </p:nvCxnSpPr>
        <p:spPr>
          <a:xfrm>
            <a:off x="481500" y="1298592"/>
            <a:ext cx="8181000" cy="0"/>
          </a:xfrm>
          <a:prstGeom prst="straightConnector1">
            <a:avLst/>
          </a:prstGeom>
          <a:noFill/>
          <a:ln w="19050" cap="flat" cmpd="sng">
            <a:solidFill>
              <a:srgbClr val="4A86E8"/>
            </a:solidFill>
            <a:prstDash val="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/>
          <p:nvPr/>
        </p:nvSpPr>
        <p:spPr>
          <a:xfrm>
            <a:off x="0" y="0"/>
            <a:ext cx="9144000" cy="12045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8"/>
          <p:cNvSpPr txBox="1">
            <a:spLocks noGrp="1"/>
          </p:cNvSpPr>
          <p:nvPr>
            <p:ph type="title"/>
          </p:nvPr>
        </p:nvSpPr>
        <p:spPr>
          <a:xfrm>
            <a:off x="491700" y="593375"/>
            <a:ext cx="8160600" cy="5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18"/>
          <p:cNvSpPr txBox="1">
            <a:spLocks noGrp="1"/>
          </p:cNvSpPr>
          <p:nvPr>
            <p:ph type="body" idx="1"/>
          </p:nvPr>
        </p:nvSpPr>
        <p:spPr>
          <a:xfrm>
            <a:off x="491700" y="1536625"/>
            <a:ext cx="40350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marL="914400" lvl="1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2pPr>
            <a:lvl3pPr marL="1371600" lvl="2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3pPr>
            <a:lvl4pPr marL="1828800" lvl="3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4pPr>
            <a:lvl5pPr marL="2286000" lvl="4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5pPr>
            <a:lvl6pPr marL="2743200" lvl="5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6pPr>
            <a:lvl7pPr marL="3200400" lvl="6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7pPr>
            <a:lvl8pPr marL="3657600" lvl="7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8pPr>
            <a:lvl9pPr marL="4114800" lvl="8" indent="-330200" rtl="0">
              <a:spcBef>
                <a:spcPts val="1000"/>
              </a:spcBef>
              <a:spcAft>
                <a:spcPts val="1000"/>
              </a:spcAft>
              <a:buSzPts val="1600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body" idx="2"/>
          </p:nvPr>
        </p:nvSpPr>
        <p:spPr>
          <a:xfrm>
            <a:off x="4617300" y="1536625"/>
            <a:ext cx="40350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marL="914400" lvl="1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2pPr>
            <a:lvl3pPr marL="1371600" lvl="2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3pPr>
            <a:lvl4pPr marL="1828800" lvl="3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4pPr>
            <a:lvl5pPr marL="2286000" lvl="4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5pPr>
            <a:lvl6pPr marL="2743200" lvl="5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6pPr>
            <a:lvl7pPr marL="3200400" lvl="6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7pPr>
            <a:lvl8pPr marL="3657600" lvl="7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8pPr>
            <a:lvl9pPr marL="4114800" lvl="8" indent="-330200" rtl="0">
              <a:spcBef>
                <a:spcPts val="1000"/>
              </a:spcBef>
              <a:spcAft>
                <a:spcPts val="1000"/>
              </a:spcAft>
              <a:buSzPts val="16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/>
          <p:nvPr/>
        </p:nvSpPr>
        <p:spPr>
          <a:xfrm>
            <a:off x="0" y="0"/>
            <a:ext cx="9144000" cy="12045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9"/>
          <p:cNvSpPr txBox="1">
            <a:spLocks noGrp="1"/>
          </p:cNvSpPr>
          <p:nvPr>
            <p:ph type="title"/>
          </p:nvPr>
        </p:nvSpPr>
        <p:spPr>
          <a:xfrm>
            <a:off x="491700" y="593375"/>
            <a:ext cx="8160600" cy="5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1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0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34737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4" name="Google Shape;84;p20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34737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marL="914400" lvl="1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2pPr>
            <a:lvl3pPr marL="1371600" lvl="2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3pPr>
            <a:lvl4pPr marL="1828800" lvl="3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4pPr>
            <a:lvl5pPr marL="2286000" lvl="4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5pPr>
            <a:lvl6pPr marL="2743200" lvl="5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6pPr>
            <a:lvl7pPr marL="3200400" lvl="6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7pPr>
            <a:lvl8pPr marL="3657600" lvl="7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8pPr>
            <a:lvl9pPr marL="4114800" lvl="8" indent="-330200" rtl="0">
              <a:spcBef>
                <a:spcPts val="1000"/>
              </a:spcBef>
              <a:spcAft>
                <a:spcPts val="1000"/>
              </a:spcAft>
              <a:buSzPts val="16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2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79821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88" name="Google Shape;88;p2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2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2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92" name="Google Shape;92;p22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3" name="Google Shape;93;p22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marL="914400" lvl="1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2pPr>
            <a:lvl3pPr marL="1371600" lvl="2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3pPr>
            <a:lvl4pPr marL="1828800" lvl="3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4pPr>
            <a:lvl5pPr marL="2286000" lvl="4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5pPr>
            <a:lvl6pPr marL="2743200" lvl="5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6pPr>
            <a:lvl7pPr marL="3200400" lvl="6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7pPr>
            <a:lvl8pPr marL="3657600" lvl="7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8pPr>
            <a:lvl9pPr marL="4114800" lvl="8" indent="-330200" rtl="0">
              <a:spcBef>
                <a:spcPts val="1000"/>
              </a:spcBef>
              <a:spcAft>
                <a:spcPts val="1000"/>
              </a:spcAft>
              <a:buSzPts val="1600"/>
              <a:buChar char="•"/>
              <a:defRPr/>
            </a:lvl9pPr>
          </a:lstStyle>
          <a:p>
            <a:endParaRPr/>
          </a:p>
        </p:txBody>
      </p:sp>
      <p:sp>
        <p:nvSpPr>
          <p:cNvPr id="94" name="Google Shape;94;p2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de on right">
  <p:cSld name="SECTION_TITLE_AND_DESCRIPTION_1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3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2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23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3837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9" name="Google Shape;99;p23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3837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marL="914400" lvl="1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2pPr>
            <a:lvl3pPr marL="1371600" lvl="2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3pPr>
            <a:lvl4pPr marL="1828800" lvl="3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4pPr>
            <a:lvl5pPr marL="2286000" lvl="4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5pPr>
            <a:lvl6pPr marL="2743200" lvl="5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6pPr>
            <a:lvl7pPr marL="3200400" lvl="6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7pPr>
            <a:lvl8pPr marL="3657600" lvl="7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8pPr>
            <a:lvl9pPr marL="4114800" lvl="8" indent="-330200" rtl="0">
              <a:spcBef>
                <a:spcPts val="1000"/>
              </a:spcBef>
              <a:spcAft>
                <a:spcPts val="1000"/>
              </a:spcAft>
              <a:buSzPts val="1600"/>
              <a:buChar char="•"/>
              <a:defRPr/>
            </a:lvl9pPr>
          </a:lstStyle>
          <a:p>
            <a:endParaRPr/>
          </a:p>
        </p:txBody>
      </p:sp>
      <p:sp>
        <p:nvSpPr>
          <p:cNvPr id="100" name="Google Shape;100;p23"/>
          <p:cNvSpPr txBox="1">
            <a:spLocks noGrp="1"/>
          </p:cNvSpPr>
          <p:nvPr>
            <p:ph type="body" idx="2"/>
          </p:nvPr>
        </p:nvSpPr>
        <p:spPr>
          <a:xfrm>
            <a:off x="4939500" y="740800"/>
            <a:ext cx="3837000" cy="53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marL="914400" lvl="1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2pPr>
            <a:lvl3pPr marL="1371600" lvl="2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3pPr>
            <a:lvl4pPr marL="1828800" lvl="3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4pPr>
            <a:lvl5pPr marL="2286000" lvl="4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5pPr>
            <a:lvl6pPr marL="2743200" lvl="5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6pPr>
            <a:lvl7pPr marL="3200400" lvl="6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7pPr>
            <a:lvl8pPr marL="3657600" lvl="7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8pPr>
            <a:lvl9pPr marL="4114800" lvl="8" indent="-330200" rtl="0">
              <a:spcBef>
                <a:spcPts val="1000"/>
              </a:spcBef>
              <a:spcAft>
                <a:spcPts val="1000"/>
              </a:spcAft>
              <a:buSzPts val="16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de on left">
  <p:cSld name="SECTION_TITLE_AND_DESCRIPTION_1_1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"/>
          <p:cNvSpPr/>
          <p:nvPr/>
        </p:nvSpPr>
        <p:spPr>
          <a:xfrm>
            <a:off x="0" y="8"/>
            <a:ext cx="4572000" cy="68580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2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4" name="Google Shape;104;p24"/>
          <p:cNvSpPr txBox="1">
            <a:spLocks noGrp="1"/>
          </p:cNvSpPr>
          <p:nvPr>
            <p:ph type="title"/>
          </p:nvPr>
        </p:nvSpPr>
        <p:spPr>
          <a:xfrm>
            <a:off x="4991925" y="753525"/>
            <a:ext cx="3837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5" name="Google Shape;105;p24"/>
          <p:cNvSpPr txBox="1">
            <a:spLocks noGrp="1"/>
          </p:cNvSpPr>
          <p:nvPr>
            <p:ph type="body" idx="1"/>
          </p:nvPr>
        </p:nvSpPr>
        <p:spPr>
          <a:xfrm>
            <a:off x="4991925" y="1865525"/>
            <a:ext cx="3837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marL="914400" lvl="1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2pPr>
            <a:lvl3pPr marL="1371600" lvl="2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3pPr>
            <a:lvl4pPr marL="1828800" lvl="3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4pPr>
            <a:lvl5pPr marL="2286000" lvl="4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5pPr>
            <a:lvl6pPr marL="2743200" lvl="5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6pPr>
            <a:lvl7pPr marL="3200400" lvl="6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7pPr>
            <a:lvl8pPr marL="3657600" lvl="7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8pPr>
            <a:lvl9pPr marL="4114800" lvl="8" indent="-330200" rtl="0">
              <a:spcBef>
                <a:spcPts val="1000"/>
              </a:spcBef>
              <a:spcAft>
                <a:spcPts val="1000"/>
              </a:spcAft>
              <a:buSzPts val="1600"/>
              <a:buChar char="•"/>
              <a:defRPr/>
            </a:lvl9pPr>
          </a:lstStyle>
          <a:p>
            <a:endParaRPr/>
          </a:p>
        </p:txBody>
      </p:sp>
      <p:sp>
        <p:nvSpPr>
          <p:cNvPr id="106" name="Google Shape;106;p24"/>
          <p:cNvSpPr txBox="1">
            <a:spLocks noGrp="1"/>
          </p:cNvSpPr>
          <p:nvPr>
            <p:ph type="body" idx="2"/>
          </p:nvPr>
        </p:nvSpPr>
        <p:spPr>
          <a:xfrm>
            <a:off x="367500" y="753525"/>
            <a:ext cx="3837000" cy="53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marL="914400" lvl="1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2pPr>
            <a:lvl3pPr marL="1371600" lvl="2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3pPr>
            <a:lvl4pPr marL="1828800" lvl="3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4pPr>
            <a:lvl5pPr marL="2286000" lvl="4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5pPr>
            <a:lvl6pPr marL="2743200" lvl="5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6pPr>
            <a:lvl7pPr marL="3200400" lvl="6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7pPr>
            <a:lvl8pPr marL="3657600" lvl="7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8pPr>
            <a:lvl9pPr marL="4114800" lvl="8" indent="-330200" rtl="0">
              <a:spcBef>
                <a:spcPts val="1000"/>
              </a:spcBef>
              <a:spcAft>
                <a:spcPts val="1000"/>
              </a:spcAft>
              <a:buSzPts val="16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de on top">
  <p:cSld name="SECTION_TITLE_AND_DESCRIPTION_1_1_1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5"/>
          <p:cNvSpPr/>
          <p:nvPr/>
        </p:nvSpPr>
        <p:spPr>
          <a:xfrm>
            <a:off x="0" y="0"/>
            <a:ext cx="9144000" cy="34293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2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0" name="Google Shape;110;p25"/>
          <p:cNvSpPr txBox="1">
            <a:spLocks noGrp="1"/>
          </p:cNvSpPr>
          <p:nvPr>
            <p:ph type="body" idx="1"/>
          </p:nvPr>
        </p:nvSpPr>
        <p:spPr>
          <a:xfrm>
            <a:off x="491700" y="3657600"/>
            <a:ext cx="8160600" cy="294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marL="914400" lvl="1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2pPr>
            <a:lvl3pPr marL="1371600" lvl="2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3pPr>
            <a:lvl4pPr marL="1828800" lvl="3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4pPr>
            <a:lvl5pPr marL="2286000" lvl="4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5pPr>
            <a:lvl6pPr marL="2743200" lvl="5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6pPr>
            <a:lvl7pPr marL="3200400" lvl="6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7pPr>
            <a:lvl8pPr marL="3657600" lvl="7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8pPr>
            <a:lvl9pPr marL="4114800" lvl="8" indent="-330200" rtl="0">
              <a:spcBef>
                <a:spcPts val="1000"/>
              </a:spcBef>
              <a:spcAft>
                <a:spcPts val="1000"/>
              </a:spcAft>
              <a:buSzPts val="1600"/>
              <a:buChar char="•"/>
              <a:defRPr/>
            </a:lvl9pPr>
          </a:lstStyle>
          <a:p>
            <a:endParaRPr/>
          </a:p>
        </p:txBody>
      </p:sp>
      <p:sp>
        <p:nvSpPr>
          <p:cNvPr id="111" name="Google Shape;111;p25"/>
          <p:cNvSpPr txBox="1">
            <a:spLocks noGrp="1"/>
          </p:cNvSpPr>
          <p:nvPr>
            <p:ph type="body" idx="2"/>
          </p:nvPr>
        </p:nvSpPr>
        <p:spPr>
          <a:xfrm>
            <a:off x="491700" y="254625"/>
            <a:ext cx="8160600" cy="294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marL="914400" lvl="1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2pPr>
            <a:lvl3pPr marL="1371600" lvl="2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3pPr>
            <a:lvl4pPr marL="1828800" lvl="3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4pPr>
            <a:lvl5pPr marL="2286000" lvl="4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5pPr>
            <a:lvl6pPr marL="2743200" lvl="5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6pPr>
            <a:lvl7pPr marL="3200400" lvl="6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7pPr>
            <a:lvl8pPr marL="3657600" lvl="7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8pPr>
            <a:lvl9pPr marL="4114800" lvl="8" indent="-330200" rtl="0">
              <a:spcBef>
                <a:spcPts val="1000"/>
              </a:spcBef>
              <a:spcAft>
                <a:spcPts val="1000"/>
              </a:spcAft>
              <a:buSzPts val="16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6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</a:lstStyle>
          <a:p>
            <a:endParaRPr/>
          </a:p>
        </p:txBody>
      </p:sp>
      <p:sp>
        <p:nvSpPr>
          <p:cNvPr id="114" name="Google Shape;114;p2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7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7" name="Google Shape;117;p27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marL="914400" lvl="1" indent="-330200" algn="ctr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2pPr>
            <a:lvl3pPr marL="1371600" lvl="2" indent="-330200" algn="ctr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3pPr>
            <a:lvl4pPr marL="1828800" lvl="3" indent="-330200" algn="ctr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4pPr>
            <a:lvl5pPr marL="2286000" lvl="4" indent="-330200" algn="ctr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5pPr>
            <a:lvl6pPr marL="2743200" lvl="5" indent="-330200" algn="ctr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6pPr>
            <a:lvl7pPr marL="3200400" lvl="6" indent="-330200" algn="ctr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7pPr>
            <a:lvl8pPr marL="3657600" lvl="7" indent="-330200" algn="ctr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8pPr>
            <a:lvl9pPr marL="4114800" lvl="8" indent="-330200" algn="ctr" rtl="0">
              <a:spcBef>
                <a:spcPts val="1000"/>
              </a:spcBef>
              <a:spcAft>
                <a:spcPts val="1000"/>
              </a:spcAft>
              <a:buSzPts val="1600"/>
              <a:buChar char="•"/>
              <a:defRPr/>
            </a:lvl9pPr>
          </a:lstStyle>
          <a:p>
            <a:endParaRPr/>
          </a:p>
        </p:txBody>
      </p:sp>
      <p:sp>
        <p:nvSpPr>
          <p:cNvPr id="118" name="Google Shape;118;p2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4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84" name="Google Shape;184;p44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85" name="Google Shape;185;p4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45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8" name="Google Shape;188;p4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4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46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92" name="Google Shape;192;p4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47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47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96" name="Google Shape;196;p47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97" name="Google Shape;197;p4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48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4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49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3" name="Google Shape;203;p49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04" name="Google Shape;204;p4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50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07" name="Google Shape;207;p5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51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51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11" name="Google Shape;211;p51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12" name="Google Shape;212;p51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3" name="Google Shape;213;p5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52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216" name="Google Shape;216;p5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53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19" name="Google Shape;219;p53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0" name="Google Shape;220;p5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5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0371C1"/>
        </a:solidFill>
        <a:effectLst/>
      </p:bgPr>
    </p:bg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56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Roboto"/>
              <a:buNone/>
              <a:defRPr sz="52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29" name="Google Shape;229;p56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"/>
              <a:buNone/>
              <a:defRPr sz="2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30" name="Google Shape;230;p5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371C1"/>
        </a:solidFill>
        <a:effectLst/>
      </p:bgPr>
    </p:bg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57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"/>
              <a:buNone/>
              <a:defRPr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33" name="Google Shape;233;p5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58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371C1"/>
              </a:buClr>
              <a:buSzPts val="2800"/>
              <a:buFont typeface="Roboto"/>
              <a:buNone/>
              <a:defRPr>
                <a:solidFill>
                  <a:srgbClr val="0371C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36" name="Google Shape;236;p58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●"/>
              <a:defRPr sz="2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429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○"/>
              <a:defRPr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429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■"/>
              <a:defRPr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429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  <a:defRPr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429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○"/>
              <a:defRPr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429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■"/>
              <a:defRPr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429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  <a:defRPr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429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○"/>
              <a:defRPr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429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Roboto"/>
              <a:buChar char="■"/>
              <a:defRPr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37" name="Google Shape;237;p5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59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371C1"/>
              </a:buClr>
              <a:buSzPts val="2800"/>
              <a:buFont typeface="Roboto"/>
              <a:buNone/>
              <a:defRPr>
                <a:solidFill>
                  <a:srgbClr val="0371C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59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  <a:defRPr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○"/>
              <a:def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■"/>
              <a:def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●"/>
              <a:def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○"/>
              <a:def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■"/>
              <a:def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●"/>
              <a:def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○"/>
              <a:def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Roboto"/>
              <a:buChar char="■"/>
              <a:def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41" name="Google Shape;241;p59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  <a:defRPr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○"/>
              <a:def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■"/>
              <a:def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●"/>
              <a:def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○"/>
              <a:def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■"/>
              <a:def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●"/>
              <a:def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○"/>
              <a:def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Roboto"/>
              <a:buChar char="■"/>
              <a:def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42" name="Google Shape;242;p5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60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371C1"/>
              </a:buClr>
              <a:buSzPts val="2800"/>
              <a:buFont typeface="Roboto"/>
              <a:buNone/>
              <a:defRPr>
                <a:solidFill>
                  <a:srgbClr val="0371C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6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61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371C1"/>
              </a:buClr>
              <a:buSzPts val="2400"/>
              <a:buFont typeface="Roboto"/>
              <a:buNone/>
              <a:defRPr sz="2400">
                <a:solidFill>
                  <a:srgbClr val="0371C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8" name="Google Shape;248;p61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●"/>
              <a:def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○"/>
              <a:def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■"/>
              <a:def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●"/>
              <a:def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○"/>
              <a:def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■"/>
              <a:def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●"/>
              <a:def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○"/>
              <a:def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Roboto"/>
              <a:buChar char="■"/>
              <a:def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49" name="Google Shape;249;p6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rgbClr val="0371C1"/>
        </a:solidFill>
        <a:effectLst/>
      </p:bgPr>
    </p:bg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62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"/>
              <a:buNone/>
              <a:defRPr sz="4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52" name="Google Shape;252;p6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63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rgbClr val="C1D7E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63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371C1"/>
              </a:buClr>
              <a:buSzPts val="4200"/>
              <a:buFont typeface="Roboto"/>
              <a:buNone/>
              <a:defRPr sz="4200">
                <a:solidFill>
                  <a:srgbClr val="0371C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56" name="Google Shape;256;p63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Roboto"/>
              <a:buNone/>
              <a:defRPr sz="2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sz="2100"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sz="2100"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sz="2100"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sz="2100"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sz="2100"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sz="2100"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sz="2100"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sz="21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57" name="Google Shape;257;p63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○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■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○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■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○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Roboto"/>
              <a:buChar char="■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58" name="Google Shape;258;p6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64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None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endParaRPr/>
          </a:p>
        </p:txBody>
      </p:sp>
      <p:sp>
        <p:nvSpPr>
          <p:cNvPr id="261" name="Google Shape;261;p6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65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Roboto"/>
              <a:buNone/>
              <a:defRPr sz="12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64" name="Google Shape;264;p65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○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■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○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■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○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Roboto"/>
              <a:buChar char="■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65" name="Google Shape;265;p6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6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nnouncements">
  <p:cSld name="TITLE_AND_BODY_1"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67"/>
          <p:cNvSpPr txBox="1">
            <a:spLocks noGrp="1"/>
          </p:cNvSpPr>
          <p:nvPr>
            <p:ph type="title"/>
          </p:nvPr>
        </p:nvSpPr>
        <p:spPr>
          <a:xfrm>
            <a:off x="491700" y="593375"/>
            <a:ext cx="8160600" cy="5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0" name="Google Shape;270;p67"/>
          <p:cNvSpPr txBox="1">
            <a:spLocks noGrp="1"/>
          </p:cNvSpPr>
          <p:nvPr>
            <p:ph type="body" idx="1"/>
          </p:nvPr>
        </p:nvSpPr>
        <p:spPr>
          <a:xfrm>
            <a:off x="491700" y="1536625"/>
            <a:ext cx="816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1" name="Google Shape;271;p6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72" name="Google Shape;272;p67"/>
          <p:cNvCxnSpPr/>
          <p:nvPr/>
        </p:nvCxnSpPr>
        <p:spPr>
          <a:xfrm>
            <a:off x="481500" y="1298592"/>
            <a:ext cx="8181000" cy="0"/>
          </a:xfrm>
          <a:prstGeom prst="straightConnector1">
            <a:avLst/>
          </a:prstGeom>
          <a:noFill/>
          <a:ln w="19050" cap="flat" cmpd="sng">
            <a:solidFill>
              <a:srgbClr val="4A86E8"/>
            </a:solidFill>
            <a:prstDash val="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de on left">
  <p:cSld name="SECTION_TITLE_AND_DESCRIPTION_1_1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68"/>
          <p:cNvSpPr/>
          <p:nvPr/>
        </p:nvSpPr>
        <p:spPr>
          <a:xfrm>
            <a:off x="0" y="8"/>
            <a:ext cx="4572000" cy="68580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6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6" name="Google Shape;276;p68"/>
          <p:cNvSpPr txBox="1">
            <a:spLocks noGrp="1"/>
          </p:cNvSpPr>
          <p:nvPr>
            <p:ph type="title"/>
          </p:nvPr>
        </p:nvSpPr>
        <p:spPr>
          <a:xfrm>
            <a:off x="4991925" y="753525"/>
            <a:ext cx="3837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7" name="Google Shape;277;p68"/>
          <p:cNvSpPr txBox="1">
            <a:spLocks noGrp="1"/>
          </p:cNvSpPr>
          <p:nvPr>
            <p:ph type="body" idx="1"/>
          </p:nvPr>
        </p:nvSpPr>
        <p:spPr>
          <a:xfrm>
            <a:off x="4991925" y="1865525"/>
            <a:ext cx="3837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8" name="Google Shape;278;p68"/>
          <p:cNvSpPr txBox="1">
            <a:spLocks noGrp="1"/>
          </p:cNvSpPr>
          <p:nvPr>
            <p:ph type="body" idx="2"/>
          </p:nvPr>
        </p:nvSpPr>
        <p:spPr>
          <a:xfrm>
            <a:off x="367500" y="753525"/>
            <a:ext cx="3837000" cy="53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de on right">
  <p:cSld name="SECTION_TITLE_AND_DESCRIPTION_1_2"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6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6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2" name="Google Shape;282;p69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3837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83" name="Google Shape;283;p69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3837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84" name="Google Shape;284;p69"/>
          <p:cNvSpPr txBox="1">
            <a:spLocks noGrp="1"/>
          </p:cNvSpPr>
          <p:nvPr>
            <p:ph type="body" idx="2"/>
          </p:nvPr>
        </p:nvSpPr>
        <p:spPr>
          <a:xfrm>
            <a:off x="4939500" y="740800"/>
            <a:ext cx="3837000" cy="53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9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theme" Target="../theme/theme4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slideLayout" Target="../slideLayouts/slideLayout5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91700" y="593375"/>
            <a:ext cx="81606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"/>
              <a:buNone/>
              <a:defRPr sz="24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"/>
              <a:buNone/>
              <a:defRPr sz="24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"/>
              <a:buNone/>
              <a:defRPr sz="24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"/>
              <a:buNone/>
              <a:defRPr sz="24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"/>
              <a:buNone/>
              <a:defRPr sz="24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"/>
              <a:buNone/>
              <a:defRPr sz="24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"/>
              <a:buNone/>
              <a:defRPr sz="24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"/>
              <a:buNone/>
              <a:defRPr sz="24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"/>
              <a:buNone/>
              <a:defRPr sz="24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91700" y="1536625"/>
            <a:ext cx="816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oboto Mono"/>
              <a:buChar char="•"/>
              <a:defRPr sz="16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lvl="1" indent="-330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oboto Mono"/>
              <a:buChar char="•"/>
              <a:defRPr sz="16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lvl="2" indent="-330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oboto Mono"/>
              <a:buChar char="•"/>
              <a:defRPr sz="16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lvl="3" indent="-330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oboto Mono"/>
              <a:buChar char="•"/>
              <a:defRPr sz="16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lvl="4" indent="-330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oboto Mono"/>
              <a:buChar char="•"/>
              <a:defRPr sz="16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lvl="5" indent="-330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oboto Mono"/>
              <a:buChar char="•"/>
              <a:defRPr sz="16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lvl="6" indent="-330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oboto Mono"/>
              <a:buChar char="•"/>
              <a:defRPr sz="16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lvl="7" indent="-330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oboto Mono"/>
              <a:buChar char="•"/>
              <a:defRPr sz="16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lvl="8" indent="-330200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SzPts val="1600"/>
              <a:buFont typeface="Roboto Mono"/>
              <a:buChar char="•"/>
              <a:defRPr sz="16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43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2800"/>
              <a:buFont typeface="Roboto Mono"/>
              <a:buNone/>
              <a:defRPr sz="2800">
                <a:solidFill>
                  <a:srgbClr val="4A86E8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0" name="Google Shape;180;p43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○"/>
              <a:defRPr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■"/>
              <a:defRPr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●"/>
              <a:defRPr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○"/>
              <a:defRPr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■"/>
              <a:defRPr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●"/>
              <a:defRPr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○"/>
              <a:defRPr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 Mono"/>
              <a:buChar char="■"/>
              <a:defRPr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endParaRPr/>
          </a:p>
        </p:txBody>
      </p:sp>
      <p:sp>
        <p:nvSpPr>
          <p:cNvPr id="181" name="Google Shape;181;p4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5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5" name="Google Shape;225;p5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26" name="Google Shape;226;p5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pythontutor.com/composingprograms.html#code=class%20Account%3A%0A%20%20%20%20max_withdrawal%20%3D%2010%0A%20%20%20%20def%20__init__%28self,%20account_holder%29%3A%0A%20%20%20%20%20%20%20%20self.balance%20%3D%200%0A%20%20%20%20%20%20%20%20self.holder%20%3D%20account_holder%0A%0A%20%20%20%20def%20deposit%28self,%20amount%29%3A%0A%20%20%20%20%20%20%20%20pass%0A%0A%20%20%20%20def%20withdraw%28self,%20amount%29%3A%0A%20%20%20%20%20%20%20%20pass%0A%0Aa%20%3D%20Account%28'Tiff'%29%0Ab%20%3D%20Account%28'Chris'%29%0Ac%20%3D%20Account%28'Tiff'%29%0Aprint%28a%20is%20a%29%0Aprint%28a%20is%20not%20b%29%0Aprint%28c%20is%20a%29%0Ad%20%3D%20a%0Aprint%28d%20is%20a%29&amp;cumulative=true&amp;mode=edit&amp;origin=composingprograms.js&amp;py=3&amp;rawInputLstJSON=%5B%5D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pythontutor.com/composingprograms.html#code=class%20Account%3A%0A%20%20%20%20max_withdrawal%20%3D%2010%0A%20%20%20%20def%20__init__%28self,%20account_holder%29%3A%0A%20%20%20%20%20%20%20%20self.balance%20%3D%200%0A%20%20%20%20%20%20%20%20self.holder%20%3D%20account_holder%0A%0A%20%20%20%20def%20deposit%28self,%20amount%29%3A%0A%20%20%20%20%20%20%20%20pass%0A%0A%20%20%20%20def%20withdraw%28self,%20amount%29%3A%0A%20%20%20%20%20%20%20%20pass%0A%0Aa%20%3D%20Account%28'Tiff'%29%0Aprint%28a.balance%29%0Aprint%28a.holder%29%0Aprint%28a.max_withdrawal%29%0A%23%20print%28Account.balance%29%0Aprint%28Account.__init__%29%0Aprint%28Account.deposit%29%0Aprint%28a.deposit%29&amp;cumulative=true&amp;mode=edit&amp;origin=composingprograms.js&amp;py=3&amp;rawInputLstJSON=%5B%5D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pythontutor.com/composingprograms.html#code=class%20Account%3A%0A%20%20%20%20max_withdrawal%20%3D%2010%0A%20%20%20%20def%20__init__%28self,%20account_holder%29%3A%0A%20%20%20%20%20%20%20%20%22%22%22Creates%20an%20instance%20of%20the%20Account%20class%22%22%22%0A%20%20%20%20%20%20%20%20self.balance%20%3D%200%0A%20%20%20%20%20%20%20%20self.holder%20%3D%20account_holder%0A%20%20%20%20%0A%20%20%20%20def%20deposit%28self,%20amount%29%3A%0A%20%20%20%20%20%20%20%20%22%22%22Deposits%20amount%20to%20the%20account.%22%22%22%0A%20%20%20%20%20%20%20%20self.balance%20%3D%20self.balance%20%2B%20amount%0A%20%20%20%20%20%20%20%20return%20self.balance%0A%0A%20%20%20%20def%20withdraw%28self,%20amount%29%3A%0A%20%20%20%20%20%20%20%20%22%22%22Subtracts%20amount%20from%20the%20account.%22%22%22%0A%20%20%20%20%20%20%20%20if%20amount%20%3E%20max_withdrawal%20or%20amount%20%3E%20self.balance%3A%0A%20%20%20%20%20%20%20%20%20%20%20%20return%20%22Can%E2%80%99t%20withdraw%20this%20amount%22%0A%20%20%20%20%20%20%20%20self.balance%20%3D%20self.balance%20-%20amount%0A%20%20%20%20%20%20%20%20return%20self.balance%0A%0A%0Aa%20%3D%20Account%28'Tiff'%29%0Aprint%28a.deposit%285%29%29%0Aprint%28a.deposit%285%29%29%0Aprint%28a.deposit%285%29%29%0Aprint%28a.withdraw%285%29%29%0Aprint%28a.withdraw%2820%29%29%0Aprint%28Account.withdraw%28a,%205%29%29%0Aprint%28a.balance%29&amp;cumulative=true&amp;mode=edit&amp;origin=composingprograms.js&amp;py=3&amp;rawInputLstJSON=%5B%5D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pythontutor.com/composingprograms.html#code=class%20Account%3A%0A%20%20%20%20max_withdrawal%20%3D%2010%0A%20%20%20%20def%20__init__%28self,%20account_holder%29%3A%0A%20%20%20%20%20%20%20%20%22%22%22Creates%20an%20instance%20of%20the%20Account%20class%22%22%22%0A%20%20%20%20%20%20%20%20self.balance%20%3D%200%0A%20%20%20%20%20%20%20%20self.holder%20%3D%20account_holder%0A%20%20%20%20%0A%20%20%20%20def%20deposit%28self,%20amount%29%3A%0A%20%20%20%20%20%20%20%20%22%22%22Deposits%20amount%20to%20the%20account.%22%22%22%0A%20%20%20%20%20%20%20%20self.balance%20%3D%20self.balance%20%2B%20amount%0A%20%20%20%20%20%20%20%20return%20self.balance%0A%0A%20%20%20%20def%20withdraw%28self,%20amount%29%3A%0A%20%20%20%20%20%20%20%20%22%22%22Subtracts%20amount%20from%20the%20account.%22%22%22%0A%20%20%20%20%20%20%20%20if%20amount%20%3E%20max_withdrawal%20or%20amount%20%3E%20self.balance%3A%0A%20%20%20%20%20%20%20%20%20%20%20%20return%20%22Can%E2%80%99t%20withdraw%20this%20amount%22%0A%20%20%20%20%20%20%20%20self.balance%20%3D%20self.balance%20-%20amount%0A%20%20%20%20%20%20%20%20return%20self.balance%0A%0A%0Aa%20%3D%20Account%28'Tiff'%29%0Ab%20%3D%20Account%28'DeNero'%29%0Ab.max_withdrawal%20%3D%20100%20%23%20Big%20baller%0Aprint%28Account.max_withdrawal%29%0Aprint%28a.max_withdrawal%29%0Aprint%28b.max_withdrawal%29%0AAccount.deposit%20%3D%20lambda%20self,%20amount%3A%20%22You've%20been%20hacked%22%20%23%20Hacker%0Aprint%28a.deposit%285%29%29&amp;cumulative=true&amp;mode=edit&amp;origin=composingprograms.js&amp;py=3&amp;rawInputLstJSON=%5B%5D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pythontutor.com/composingprograms.html#code=class%20Account%3A%0A%20%20%20%20max_withdrawal%20%3D%2010%0A%20%20%20%20def%20__init__%28self,%20account_holder%29%3A%0A%20%20%20%20%20%20%20%20self.balance%20%3D%200%0A%20%20%20%20%20%20%20%20self.holder%20%3D%20account_holder%0A%0A%20%20%20%20def%20deposit%28self,%20amount%29%3A%0A%20%20%20%20%20%20%20%20pass%0A%0A%20%20%20%20def%20withdraw%28self,%20amount%29%3A%0A%20%20%20%20%20%20%20%20pass%0A%0Aa%20%3D%20Account%28'Tiff'%29&amp;cumulative=true&amp;mode=edit&amp;origin=composingprograms.js&amp;py=3&amp;rawInputLstJSON=%5B%5D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70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Object-Oriented Programming</a:t>
            </a:r>
            <a:endParaRPr/>
          </a:p>
        </p:txBody>
      </p:sp>
      <p:sp>
        <p:nvSpPr>
          <p:cNvPr id="290" name="Google Shape;290;p70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82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 Identity</a:t>
            </a:r>
            <a:endParaRPr/>
          </a:p>
        </p:txBody>
      </p:sp>
      <p:sp>
        <p:nvSpPr>
          <p:cNvPr id="440" name="Google Shape;440;p82"/>
          <p:cNvSpPr txBox="1"/>
          <p:nvPr/>
        </p:nvSpPr>
        <p:spPr>
          <a:xfrm>
            <a:off x="617975" y="1890275"/>
            <a:ext cx="78771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Every object that is an instance of a user-defined class has a unique identity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1" name="Google Shape;441;p82"/>
          <p:cNvSpPr txBox="1"/>
          <p:nvPr/>
        </p:nvSpPr>
        <p:spPr>
          <a:xfrm>
            <a:off x="617975" y="2940025"/>
            <a:ext cx="7969800" cy="6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Identity operators “is” and “is not” test if two expressions evaluate to the same object (the arrows point to the same place)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2" name="Google Shape;442;p82"/>
          <p:cNvSpPr txBox="1"/>
          <p:nvPr/>
        </p:nvSpPr>
        <p:spPr>
          <a:xfrm>
            <a:off x="617975" y="4381175"/>
            <a:ext cx="80931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Binding an object to a new name using assignment does not create a new object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3" name="Google Shape;443;p82"/>
          <p:cNvSpPr txBox="1"/>
          <p:nvPr/>
        </p:nvSpPr>
        <p:spPr>
          <a:xfrm>
            <a:off x="6302075" y="593375"/>
            <a:ext cx="1964700" cy="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Python Tutor link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83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Dot Expressions</a:t>
            </a:r>
            <a:endParaRPr/>
          </a:p>
        </p:txBody>
      </p:sp>
      <p:sp>
        <p:nvSpPr>
          <p:cNvPr id="450" name="Google Shape;450;p83"/>
          <p:cNvSpPr txBox="1"/>
          <p:nvPr/>
        </p:nvSpPr>
        <p:spPr>
          <a:xfrm>
            <a:off x="800550" y="1208425"/>
            <a:ext cx="6403800" cy="4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You can access class or instance attributes with dot notation.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1" name="Google Shape;451;p83"/>
          <p:cNvSpPr txBox="1"/>
          <p:nvPr/>
        </p:nvSpPr>
        <p:spPr>
          <a:xfrm>
            <a:off x="593125" y="2010250"/>
            <a:ext cx="7290600" cy="7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The &lt;expression&gt; can be any valid Python expression that evaluates to a </a:t>
            </a:r>
            <a:r>
              <a:rPr lang="en" sz="1600" b="1">
                <a:latin typeface="Roboto"/>
                <a:ea typeface="Roboto"/>
                <a:cs typeface="Roboto"/>
                <a:sym typeface="Roboto"/>
              </a:rPr>
              <a:t>class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 or </a:t>
            </a:r>
            <a:r>
              <a:rPr lang="en" sz="1600" b="1">
                <a:latin typeface="Roboto"/>
                <a:ea typeface="Roboto"/>
                <a:cs typeface="Roboto"/>
                <a:sym typeface="Roboto"/>
              </a:rPr>
              <a:t>instance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. The &lt;name&gt; must be an </a:t>
            </a:r>
            <a:r>
              <a:rPr lang="en" sz="1600" b="1">
                <a:latin typeface="Roboto"/>
                <a:ea typeface="Roboto"/>
                <a:cs typeface="Roboto"/>
                <a:sym typeface="Roboto"/>
              </a:rPr>
              <a:t>attribute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 or a </a:t>
            </a:r>
            <a:r>
              <a:rPr lang="en" sz="1600" b="1">
                <a:latin typeface="Roboto"/>
                <a:ea typeface="Roboto"/>
                <a:cs typeface="Roboto"/>
                <a:sym typeface="Roboto"/>
              </a:rPr>
              <a:t>method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2" name="Google Shape;452;p83"/>
          <p:cNvSpPr txBox="1"/>
          <p:nvPr/>
        </p:nvSpPr>
        <p:spPr>
          <a:xfrm>
            <a:off x="1126525" y="3097275"/>
            <a:ext cx="6699000" cy="34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To evaluate a dot expression: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AutoNum type="arabicPeriod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Evaluate the &lt;expression&gt; to the left of the dot, which yields the object of the dot expression 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AutoNum type="arabicPeriod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&lt;name&gt; is matched against the instance attributes of that object;   if an attribute with that name exists, its value is returned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AutoNum type="arabicPeriod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If not, &lt;name&gt; is looked up in the class, which yields a class attribute or a method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AutoNum type="arabicPeriod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The corresponding attribute is returned or corresponding method is called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3" name="Google Shape;453;p83"/>
          <p:cNvSpPr txBox="1"/>
          <p:nvPr/>
        </p:nvSpPr>
        <p:spPr>
          <a:xfrm>
            <a:off x="6302075" y="593375"/>
            <a:ext cx="1964700" cy="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Python Tutor link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4" name="Google Shape;454;p83"/>
          <p:cNvSpPr txBox="1"/>
          <p:nvPr/>
        </p:nvSpPr>
        <p:spPr>
          <a:xfrm>
            <a:off x="2729700" y="1612525"/>
            <a:ext cx="2545500" cy="2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0378CE"/>
                </a:solidFill>
                <a:latin typeface="Roboto Mono"/>
                <a:ea typeface="Roboto Mono"/>
                <a:cs typeface="Roboto Mono"/>
                <a:sym typeface="Roboto Mono"/>
              </a:rPr>
              <a:t>&lt;expression&gt;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6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&lt;name&gt;</a:t>
            </a:r>
            <a:endParaRPr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56" name="Google Shape;456;p83"/>
          <p:cNvSpPr txBox="1"/>
          <p:nvPr/>
        </p:nvSpPr>
        <p:spPr>
          <a:xfrm>
            <a:off x="2656350" y="2736850"/>
            <a:ext cx="3831300" cy="2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0378CE"/>
                </a:solidFill>
                <a:latin typeface="Roboto Mono"/>
                <a:ea typeface="Roboto Mono"/>
                <a:cs typeface="Roboto Mono"/>
                <a:sym typeface="Roboto Mono"/>
              </a:rPr>
              <a:t>tiff_account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6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max_withdrawal</a:t>
            </a:r>
            <a:endParaRPr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4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4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4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"/>
                                        <p:tgtEl>
                                          <p:spTgt spid="4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"/>
                                        <p:tgtEl>
                                          <p:spTgt spid="4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8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 and Functions</a:t>
            </a:r>
            <a:endParaRPr/>
          </a:p>
        </p:txBody>
      </p:sp>
      <p:sp>
        <p:nvSpPr>
          <p:cNvPr id="462" name="Google Shape;462;p84"/>
          <p:cNvSpPr txBox="1">
            <a:spLocks noGrp="1"/>
          </p:cNvSpPr>
          <p:nvPr>
            <p:ph type="body" idx="1"/>
          </p:nvPr>
        </p:nvSpPr>
        <p:spPr>
          <a:xfrm>
            <a:off x="311700" y="1536624"/>
            <a:ext cx="8520600" cy="241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/>
              <a:t>Methods</a:t>
            </a:r>
            <a:r>
              <a:rPr lang="en" sz="1900"/>
              <a:t> are functions defined in the suite of a class statement.</a:t>
            </a:r>
            <a:endParaRPr sz="19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900"/>
              <a:t>However methods that are accessed through an instance will be bound methods. </a:t>
            </a:r>
            <a:r>
              <a:rPr lang="en" sz="1900" b="1"/>
              <a:t>Bound methods</a:t>
            </a:r>
            <a:r>
              <a:rPr lang="en" sz="1900"/>
              <a:t> couple together a function and the object on which that method will be invoked. This means that when we invoke bound methods, the instance is automatically passed in as the first argument.</a:t>
            </a:r>
            <a:endParaRPr sz="1900"/>
          </a:p>
        </p:txBody>
      </p:sp>
      <p:sp>
        <p:nvSpPr>
          <p:cNvPr id="463" name="Google Shape;463;p84"/>
          <p:cNvSpPr txBox="1"/>
          <p:nvPr/>
        </p:nvSpPr>
        <p:spPr>
          <a:xfrm>
            <a:off x="2483825" y="3954625"/>
            <a:ext cx="3669900" cy="15816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&gt;&gt;&gt; a = Account("Tiffany")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&gt;&gt;&gt; Account.deposit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&lt;function&gt;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&gt;&gt;&gt; a.deposit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&lt;bound method&gt;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4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4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4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4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4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4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"/>
                                        <p:tgtEl>
                                          <p:spTgt spid="4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8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Invoking Methods</a:t>
            </a:r>
            <a:endParaRPr/>
          </a:p>
        </p:txBody>
      </p:sp>
      <p:sp>
        <p:nvSpPr>
          <p:cNvPr id="469" name="Google Shape;469;p85"/>
          <p:cNvSpPr txBox="1">
            <a:spLocks noGrp="1"/>
          </p:cNvSpPr>
          <p:nvPr>
            <p:ph type="body" idx="1"/>
          </p:nvPr>
        </p:nvSpPr>
        <p:spPr>
          <a:xfrm>
            <a:off x="311700" y="1536625"/>
            <a:ext cx="8520600" cy="26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We can call class methods in two ways: as a bound method and as a function. </a:t>
            </a:r>
            <a:endParaRPr sz="19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900"/>
              <a:t>Invoking class methods as a bound method:</a:t>
            </a:r>
            <a:endParaRPr sz="1900"/>
          </a:p>
          <a:p>
            <a:pPr marL="457200" lvl="0" indent="-34925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900"/>
              <a:buChar char="-"/>
            </a:pPr>
            <a:r>
              <a:rPr lang="en" sz="1900">
                <a:solidFill>
                  <a:schemeClr val="dk1"/>
                </a:solidFill>
              </a:rPr>
              <a:t>Bound methods are accessed through the instance and implicitly pass the instance object in as the first argument of the method.</a:t>
            </a:r>
            <a:endParaRPr sz="1900">
              <a:solidFill>
                <a:schemeClr val="dk1"/>
              </a:solidFill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-"/>
            </a:pPr>
            <a:r>
              <a:rPr lang="en" sz="1900">
                <a:solidFill>
                  <a:srgbClr val="0378CE"/>
                </a:solidFill>
              </a:rPr>
              <a:t>&lt;instance&gt;</a:t>
            </a:r>
            <a:r>
              <a:rPr lang="en" sz="1900">
                <a:solidFill>
                  <a:schemeClr val="dk1"/>
                </a:solidFill>
              </a:rPr>
              <a:t>.</a:t>
            </a:r>
            <a:r>
              <a:rPr lang="en" sz="1900">
                <a:solidFill>
                  <a:srgbClr val="6AA84F"/>
                </a:solidFill>
              </a:rPr>
              <a:t>&lt;method_name&gt;</a:t>
            </a:r>
            <a:r>
              <a:rPr lang="en" sz="1900">
                <a:solidFill>
                  <a:schemeClr val="dk1"/>
                </a:solidFill>
              </a:rPr>
              <a:t>(</a:t>
            </a:r>
            <a:r>
              <a:rPr lang="en" sz="1900">
                <a:solidFill>
                  <a:srgbClr val="7A5FE7"/>
                </a:solidFill>
              </a:rPr>
              <a:t>&lt;arguments&gt;</a:t>
            </a:r>
            <a:r>
              <a:rPr lang="en" sz="1900">
                <a:solidFill>
                  <a:schemeClr val="dk1"/>
                </a:solidFill>
              </a:rPr>
              <a:t>)</a:t>
            </a:r>
            <a:endParaRPr sz="1900">
              <a:solidFill>
                <a:schemeClr val="dk1"/>
              </a:solidFill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-"/>
            </a:pPr>
            <a:r>
              <a:rPr lang="en" sz="1900">
                <a:solidFill>
                  <a:schemeClr val="dk1"/>
                </a:solidFill>
              </a:rPr>
              <a:t>      a.deposit(5)</a:t>
            </a:r>
            <a:endParaRPr sz="19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900"/>
          </a:p>
        </p:txBody>
      </p:sp>
      <p:sp>
        <p:nvSpPr>
          <p:cNvPr id="470" name="Google Shape;470;p85"/>
          <p:cNvSpPr/>
          <p:nvPr/>
        </p:nvSpPr>
        <p:spPr>
          <a:xfrm flipH="1">
            <a:off x="3174575" y="3668725"/>
            <a:ext cx="5833500" cy="426000"/>
          </a:xfrm>
          <a:prstGeom prst="wedgeRoundRectCallout">
            <a:avLst>
              <a:gd name="adj1" fmla="val 59087"/>
              <a:gd name="adj2" fmla="val -13474"/>
              <a:gd name="adj3" fmla="val 0"/>
            </a:avLst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 gets passed in to the deposit function as the first argument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1" name="Google Shape;471;p85"/>
          <p:cNvSpPr/>
          <p:nvPr/>
        </p:nvSpPr>
        <p:spPr>
          <a:xfrm rot="-6632655" flipH="1">
            <a:off x="1628804" y="3563378"/>
            <a:ext cx="409328" cy="914789"/>
          </a:xfrm>
          <a:custGeom>
            <a:avLst/>
            <a:gdLst/>
            <a:ahLst/>
            <a:cxnLst/>
            <a:rect l="l" t="t" r="r" b="b"/>
            <a:pathLst>
              <a:path w="22159" h="38839" extrusionOk="0">
                <a:moveTo>
                  <a:pt x="0" y="381"/>
                </a:moveTo>
                <a:cubicBezTo>
                  <a:pt x="3509" y="980"/>
                  <a:pt x="17848" y="-2433"/>
                  <a:pt x="21051" y="3977"/>
                </a:cubicBezTo>
                <a:cubicBezTo>
                  <a:pt x="24254" y="10387"/>
                  <a:pt x="19524" y="33029"/>
                  <a:pt x="19218" y="38839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oval" w="med" len="med"/>
            <a:tailEnd type="stealth" w="med" len="med"/>
          </a:ln>
        </p:spPr>
      </p:sp>
      <p:sp>
        <p:nvSpPr>
          <p:cNvPr id="472" name="Google Shape;472;p85"/>
          <p:cNvSpPr txBox="1">
            <a:spLocks noGrp="1"/>
          </p:cNvSpPr>
          <p:nvPr>
            <p:ph type="body" idx="1"/>
          </p:nvPr>
        </p:nvSpPr>
        <p:spPr>
          <a:xfrm>
            <a:off x="311700" y="4411875"/>
            <a:ext cx="8520600" cy="206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Invoking class methods as functions:</a:t>
            </a:r>
            <a:endParaRPr sz="1900"/>
          </a:p>
          <a:p>
            <a:pPr marL="457200" lvl="0" indent="-349250" algn="l" rtl="0">
              <a:spcBef>
                <a:spcPts val="160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We can use the class name to directly call a method. These follow our typical function call rules and nothing is implicitly passed in.</a:t>
            </a:r>
            <a:endParaRPr sz="19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>
                <a:solidFill>
                  <a:srgbClr val="A64D79"/>
                </a:solidFill>
              </a:rPr>
              <a:t>&lt;class_name&gt;</a:t>
            </a:r>
            <a:r>
              <a:rPr lang="en" sz="1900"/>
              <a:t>.</a:t>
            </a:r>
            <a:r>
              <a:rPr lang="en" sz="1900">
                <a:solidFill>
                  <a:srgbClr val="6AA84F"/>
                </a:solidFill>
              </a:rPr>
              <a:t>&lt;method_name&gt;</a:t>
            </a:r>
            <a:r>
              <a:rPr lang="en" sz="1900"/>
              <a:t>(</a:t>
            </a:r>
            <a:r>
              <a:rPr lang="en" sz="1900">
                <a:solidFill>
                  <a:srgbClr val="0378CE"/>
                </a:solidFill>
              </a:rPr>
              <a:t>&lt;instance&gt;</a:t>
            </a:r>
            <a:r>
              <a:rPr lang="en" sz="1900"/>
              <a:t>, </a:t>
            </a:r>
            <a:r>
              <a:rPr lang="en" sz="1900">
                <a:solidFill>
                  <a:srgbClr val="7A5FE7"/>
                </a:solidFill>
              </a:rPr>
              <a:t>&lt;arguments&gt;</a:t>
            </a:r>
            <a:r>
              <a:rPr lang="en" sz="1900"/>
              <a:t>)</a:t>
            </a:r>
            <a:endParaRPr sz="19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      Account.deposit(a, 5)</a:t>
            </a:r>
            <a:endParaRPr sz="1900"/>
          </a:p>
        </p:txBody>
      </p:sp>
      <p:sp>
        <p:nvSpPr>
          <p:cNvPr id="473" name="Google Shape;473;p85"/>
          <p:cNvSpPr/>
          <p:nvPr/>
        </p:nvSpPr>
        <p:spPr>
          <a:xfrm flipH="1">
            <a:off x="4203900" y="6142375"/>
            <a:ext cx="3328800" cy="426000"/>
          </a:xfrm>
          <a:prstGeom prst="wedgeRoundRectCallout">
            <a:avLst>
              <a:gd name="adj1" fmla="val 68264"/>
              <a:gd name="adj2" fmla="val -40117"/>
              <a:gd name="adj3" fmla="val 0"/>
            </a:avLst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deposit takes in two arguments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4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4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4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4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4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4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"/>
                                        <p:tgtEl>
                                          <p:spTgt spid="4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"/>
                                        <p:tgtEl>
                                          <p:spTgt spid="4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"/>
                                        <p:tgtEl>
                                          <p:spTgt spid="4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"/>
                                        <p:tgtEl>
                                          <p:spTgt spid="4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8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Implementing the Account Class</a:t>
            </a:r>
            <a:endParaRPr/>
          </a:p>
        </p:txBody>
      </p:sp>
      <p:sp>
        <p:nvSpPr>
          <p:cNvPr id="480" name="Google Shape;480;p86"/>
          <p:cNvSpPr txBox="1"/>
          <p:nvPr/>
        </p:nvSpPr>
        <p:spPr>
          <a:xfrm>
            <a:off x="605675" y="1356875"/>
            <a:ext cx="7753500" cy="50253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FFFFFF"/>
            </a:solidFill>
            <a:prstDash val="lgDash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500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en" sz="15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500">
                <a:solidFill>
                  <a:srgbClr val="0378CE"/>
                </a:solidFill>
                <a:latin typeface="Roboto Mono"/>
                <a:ea typeface="Roboto Mono"/>
                <a:cs typeface="Roboto Mono"/>
                <a:sym typeface="Roboto Mono"/>
              </a:rPr>
              <a:t>Account</a:t>
            </a:r>
            <a:r>
              <a:rPr lang="en" sz="15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5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500">
                <a:latin typeface="Roboto Mono"/>
                <a:ea typeface="Roboto Mono"/>
                <a:cs typeface="Roboto Mono"/>
                <a:sym typeface="Roboto Mono"/>
              </a:rPr>
              <a:t>	max_withdrawal = </a:t>
            </a:r>
            <a:r>
              <a:rPr lang="en" sz="15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endParaRPr sz="15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500"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en" sz="1500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en" sz="15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500">
                <a:solidFill>
                  <a:srgbClr val="0378CE"/>
                </a:solidFill>
                <a:latin typeface="Roboto Mono"/>
                <a:ea typeface="Roboto Mono"/>
                <a:cs typeface="Roboto Mono"/>
                <a:sym typeface="Roboto Mono"/>
              </a:rPr>
              <a:t>__init__</a:t>
            </a:r>
            <a:r>
              <a:rPr lang="en" sz="15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7A5FE7"/>
                </a:solidFill>
                <a:latin typeface="Roboto Mono"/>
                <a:ea typeface="Roboto Mono"/>
                <a:cs typeface="Roboto Mono"/>
                <a:sym typeface="Roboto Mono"/>
              </a:rPr>
              <a:t>self</a:t>
            </a:r>
            <a:r>
              <a:rPr lang="en" sz="1500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500">
                <a:solidFill>
                  <a:srgbClr val="7A5FE7"/>
                </a:solidFill>
                <a:latin typeface="Roboto Mono"/>
                <a:ea typeface="Roboto Mono"/>
                <a:cs typeface="Roboto Mono"/>
                <a:sym typeface="Roboto Mono"/>
              </a:rPr>
              <a:t>account_holder</a:t>
            </a:r>
            <a:r>
              <a:rPr lang="en" sz="1500">
                <a:latin typeface="Roboto Mono"/>
                <a:ea typeface="Roboto Mono"/>
                <a:cs typeface="Roboto Mono"/>
                <a:sym typeface="Roboto Mono"/>
              </a:rPr>
              <a:t>):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500"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en" sz="15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"""Creates an instance of the Account class"""</a:t>
            </a:r>
            <a:endParaRPr sz="15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500">
                <a:latin typeface="Roboto Mono"/>
                <a:ea typeface="Roboto Mono"/>
                <a:cs typeface="Roboto Mono"/>
                <a:sym typeface="Roboto Mono"/>
              </a:rPr>
              <a:t>		self.balance = </a:t>
            </a:r>
            <a:r>
              <a:rPr lang="en" sz="15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endParaRPr sz="15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500">
                <a:latin typeface="Roboto Mono"/>
                <a:ea typeface="Roboto Mono"/>
                <a:cs typeface="Roboto Mono"/>
                <a:sym typeface="Roboto Mono"/>
              </a:rPr>
              <a:t>		self.holder = account_holder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500">
                <a:latin typeface="Roboto Mono"/>
                <a:ea typeface="Roboto Mono"/>
                <a:cs typeface="Roboto Mono"/>
                <a:sym typeface="Roboto Mono"/>
              </a:rPr>
              <a:t>	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500"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en" sz="1500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en" sz="15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500">
                <a:solidFill>
                  <a:srgbClr val="0378CE"/>
                </a:solidFill>
                <a:latin typeface="Roboto Mono"/>
                <a:ea typeface="Roboto Mono"/>
                <a:cs typeface="Roboto Mono"/>
                <a:sym typeface="Roboto Mono"/>
              </a:rPr>
              <a:t>deposit</a:t>
            </a:r>
            <a:r>
              <a:rPr lang="en" sz="15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7A5FE7"/>
                </a:solidFill>
                <a:latin typeface="Roboto Mono"/>
                <a:ea typeface="Roboto Mono"/>
                <a:cs typeface="Roboto Mono"/>
                <a:sym typeface="Roboto Mono"/>
              </a:rPr>
              <a:t>self</a:t>
            </a:r>
            <a:r>
              <a:rPr lang="en" sz="1500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500">
                <a:solidFill>
                  <a:srgbClr val="7A5FE7"/>
                </a:solidFill>
                <a:latin typeface="Roboto Mono"/>
                <a:ea typeface="Roboto Mono"/>
                <a:cs typeface="Roboto Mono"/>
                <a:sym typeface="Roboto Mono"/>
              </a:rPr>
              <a:t>amount</a:t>
            </a:r>
            <a:r>
              <a:rPr lang="en" sz="1500">
                <a:latin typeface="Roboto Mono"/>
                <a:ea typeface="Roboto Mono"/>
                <a:cs typeface="Roboto Mono"/>
                <a:sym typeface="Roboto Mono"/>
              </a:rPr>
              <a:t>):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"""Deposits amount to the account."""</a:t>
            </a:r>
            <a:endParaRPr sz="15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500">
                <a:latin typeface="Roboto Mono"/>
                <a:ea typeface="Roboto Mono"/>
                <a:cs typeface="Roboto Mono"/>
                <a:sym typeface="Roboto Mono"/>
              </a:rPr>
              <a:t>self.balance = self.balance + amount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500"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en" sz="1500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1500">
                <a:latin typeface="Roboto Mono"/>
                <a:ea typeface="Roboto Mono"/>
                <a:cs typeface="Roboto Mono"/>
                <a:sym typeface="Roboto Mono"/>
              </a:rPr>
              <a:t> self.balance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5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500"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en" sz="1500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en" sz="15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500">
                <a:solidFill>
                  <a:srgbClr val="0378CE"/>
                </a:solidFill>
                <a:latin typeface="Roboto Mono"/>
                <a:ea typeface="Roboto Mono"/>
                <a:cs typeface="Roboto Mono"/>
                <a:sym typeface="Roboto Mono"/>
              </a:rPr>
              <a:t>withdraw</a:t>
            </a:r>
            <a:r>
              <a:rPr lang="en" sz="15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7A5FE7"/>
                </a:solidFill>
                <a:latin typeface="Roboto Mono"/>
                <a:ea typeface="Roboto Mono"/>
                <a:cs typeface="Roboto Mono"/>
                <a:sym typeface="Roboto Mono"/>
              </a:rPr>
              <a:t>self</a:t>
            </a:r>
            <a:r>
              <a:rPr lang="en" sz="1500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500">
                <a:solidFill>
                  <a:srgbClr val="7A5FE7"/>
                </a:solidFill>
                <a:latin typeface="Roboto Mono"/>
                <a:ea typeface="Roboto Mono"/>
                <a:cs typeface="Roboto Mono"/>
                <a:sym typeface="Roboto Mono"/>
              </a:rPr>
              <a:t>amount</a:t>
            </a:r>
            <a:r>
              <a:rPr lang="en" sz="1500">
                <a:latin typeface="Roboto Mono"/>
                <a:ea typeface="Roboto Mono"/>
                <a:cs typeface="Roboto Mono"/>
                <a:sym typeface="Roboto Mono"/>
              </a:rPr>
              <a:t>):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"""Subtracts amount from the account."""</a:t>
            </a:r>
            <a:endParaRPr sz="15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500"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en" sz="1500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500">
                <a:latin typeface="Roboto Mono"/>
                <a:ea typeface="Roboto Mono"/>
                <a:cs typeface="Roboto Mono"/>
                <a:sym typeface="Roboto Mono"/>
              </a:rPr>
              <a:t> amount &gt; self.max_withdrawal </a:t>
            </a:r>
            <a:r>
              <a:rPr lang="en" sz="1500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or</a:t>
            </a:r>
            <a:r>
              <a:rPr lang="en" sz="1500">
                <a:latin typeface="Roboto Mono"/>
                <a:ea typeface="Roboto Mono"/>
                <a:cs typeface="Roboto Mono"/>
                <a:sym typeface="Roboto Mono"/>
              </a:rPr>
              <a:t> amount &gt; self.balance: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500">
                <a:latin typeface="Roboto Mono"/>
                <a:ea typeface="Roboto Mono"/>
                <a:cs typeface="Roboto Mono"/>
                <a:sym typeface="Roboto Mono"/>
              </a:rPr>
              <a:t>			return </a:t>
            </a:r>
            <a:r>
              <a:rPr lang="en" sz="15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"Can’t withdraw this amount"</a:t>
            </a:r>
            <a:endParaRPr sz="15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500">
                <a:latin typeface="Roboto Mono"/>
                <a:ea typeface="Roboto Mono"/>
                <a:cs typeface="Roboto Mono"/>
                <a:sym typeface="Roboto Mono"/>
              </a:rPr>
              <a:t>		self.balance = self.balance - amount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500"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en" sz="1500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1500">
                <a:latin typeface="Roboto Mono"/>
                <a:ea typeface="Roboto Mono"/>
                <a:cs typeface="Roboto Mono"/>
                <a:sym typeface="Roboto Mono"/>
              </a:rPr>
              <a:t> self.balance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5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81" name="Google Shape;481;p86"/>
          <p:cNvSpPr txBox="1"/>
          <p:nvPr/>
        </p:nvSpPr>
        <p:spPr>
          <a:xfrm>
            <a:off x="6302075" y="593375"/>
            <a:ext cx="1964700" cy="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Python Tutor link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87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Accessing Attributes</a:t>
            </a:r>
            <a:endParaRPr/>
          </a:p>
        </p:txBody>
      </p:sp>
      <p:sp>
        <p:nvSpPr>
          <p:cNvPr id="487" name="Google Shape;487;p87"/>
          <p:cNvSpPr txBox="1">
            <a:spLocks noGrp="1"/>
          </p:cNvSpPr>
          <p:nvPr>
            <p:ph type="body" idx="1"/>
          </p:nvPr>
        </p:nvSpPr>
        <p:spPr>
          <a:xfrm>
            <a:off x="311700" y="1536624"/>
            <a:ext cx="8520600" cy="425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There are built-in functions that can help us access attributes.</a:t>
            </a:r>
            <a:endParaRPr sz="19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900"/>
              <a:t>Using </a:t>
            </a:r>
            <a:r>
              <a:rPr lang="en" sz="1900">
                <a:solidFill>
                  <a:srgbClr val="0378CE"/>
                </a:solidFill>
              </a:rPr>
              <a:t>getattr</a:t>
            </a:r>
            <a:r>
              <a:rPr lang="en" sz="1900"/>
              <a:t>, we can look up an attribute using a string instead.</a:t>
            </a:r>
            <a:endParaRPr sz="1900"/>
          </a:p>
          <a:p>
            <a:pPr marL="457200" lvl="0" indent="-34925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900"/>
              <a:buChar char="-"/>
            </a:pPr>
            <a:r>
              <a:rPr lang="en" sz="1900">
                <a:solidFill>
                  <a:srgbClr val="0378CE"/>
                </a:solidFill>
              </a:rPr>
              <a:t>getattr</a:t>
            </a:r>
            <a:r>
              <a:rPr lang="en" sz="1900"/>
              <a:t>(</a:t>
            </a:r>
            <a:r>
              <a:rPr lang="en" sz="1900">
                <a:solidFill>
                  <a:srgbClr val="A64D79"/>
                </a:solidFill>
              </a:rPr>
              <a:t>&lt;expression&gt;</a:t>
            </a:r>
            <a:r>
              <a:rPr lang="en" sz="1900"/>
              <a:t>, </a:t>
            </a:r>
            <a:r>
              <a:rPr lang="en" sz="1900">
                <a:solidFill>
                  <a:srgbClr val="6AA84F"/>
                </a:solidFill>
              </a:rPr>
              <a:t>&lt;attribute_name (string)&gt;</a:t>
            </a:r>
            <a:r>
              <a:rPr lang="en" sz="1900">
                <a:solidFill>
                  <a:schemeClr val="dk1"/>
                </a:solidFill>
              </a:rPr>
              <a:t>)</a:t>
            </a:r>
            <a:endParaRPr sz="1900">
              <a:solidFill>
                <a:schemeClr val="dk1"/>
              </a:solidFill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-"/>
            </a:pPr>
            <a:r>
              <a:rPr lang="en" sz="1900">
                <a:solidFill>
                  <a:srgbClr val="0378CE"/>
                </a:solidFill>
              </a:rPr>
              <a:t>getattr</a:t>
            </a:r>
            <a:r>
              <a:rPr lang="en" sz="1900">
                <a:solidFill>
                  <a:schemeClr val="dk1"/>
                </a:solidFill>
              </a:rPr>
              <a:t>(a, </a:t>
            </a:r>
            <a:r>
              <a:rPr lang="en" sz="1900">
                <a:solidFill>
                  <a:srgbClr val="6AA84F"/>
                </a:solidFill>
              </a:rPr>
              <a:t>'balance'</a:t>
            </a:r>
            <a:r>
              <a:rPr lang="en" sz="1900">
                <a:solidFill>
                  <a:schemeClr val="dk1"/>
                </a:solidFill>
              </a:rPr>
              <a:t>) is the same as a.balance</a:t>
            </a:r>
            <a:endParaRPr sz="1900">
              <a:solidFill>
                <a:schemeClr val="dk1"/>
              </a:solidFill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-"/>
            </a:pPr>
            <a:r>
              <a:rPr lang="en" sz="1900">
                <a:solidFill>
                  <a:srgbClr val="0378CE"/>
                </a:solidFill>
              </a:rPr>
              <a:t>getattr</a:t>
            </a:r>
            <a:r>
              <a:rPr lang="en" sz="1900">
                <a:solidFill>
                  <a:schemeClr val="dk1"/>
                </a:solidFill>
              </a:rPr>
              <a:t>(Account, </a:t>
            </a:r>
            <a:r>
              <a:rPr lang="en" sz="1900">
                <a:solidFill>
                  <a:srgbClr val="6AA84F"/>
                </a:solidFill>
              </a:rPr>
              <a:t>'balance'</a:t>
            </a:r>
            <a:r>
              <a:rPr lang="en" sz="1900">
                <a:solidFill>
                  <a:schemeClr val="dk1"/>
                </a:solidFill>
              </a:rPr>
              <a:t>) is the same as Account.balance</a:t>
            </a:r>
            <a:endParaRPr sz="19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900"/>
              <a:t>Using </a:t>
            </a:r>
            <a:r>
              <a:rPr lang="en" sz="1900">
                <a:solidFill>
                  <a:srgbClr val="0378CE"/>
                </a:solidFill>
              </a:rPr>
              <a:t>hasattr</a:t>
            </a:r>
            <a:r>
              <a:rPr lang="en" sz="1900">
                <a:solidFill>
                  <a:schemeClr val="dk1"/>
                </a:solidFill>
              </a:rPr>
              <a:t>, we can check if an attribute exists.</a:t>
            </a:r>
            <a:endParaRPr sz="1900"/>
          </a:p>
          <a:p>
            <a:pPr marL="457200" lvl="0" indent="-34925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900"/>
              <a:buChar char="-"/>
            </a:pPr>
            <a:r>
              <a:rPr lang="en" sz="1900">
                <a:solidFill>
                  <a:srgbClr val="0378CE"/>
                </a:solidFill>
              </a:rPr>
              <a:t>hasattr</a:t>
            </a:r>
            <a:r>
              <a:rPr lang="en" sz="1900">
                <a:solidFill>
                  <a:schemeClr val="dk1"/>
                </a:solidFill>
              </a:rPr>
              <a:t>(</a:t>
            </a:r>
            <a:r>
              <a:rPr lang="en" sz="1900">
                <a:solidFill>
                  <a:srgbClr val="A64D79"/>
                </a:solidFill>
              </a:rPr>
              <a:t>&lt;expression&gt;</a:t>
            </a:r>
            <a:r>
              <a:rPr lang="en" sz="1900">
                <a:solidFill>
                  <a:schemeClr val="dk1"/>
                </a:solidFill>
              </a:rPr>
              <a:t>, </a:t>
            </a:r>
            <a:r>
              <a:rPr lang="en" sz="1900">
                <a:solidFill>
                  <a:srgbClr val="6AA84F"/>
                </a:solidFill>
              </a:rPr>
              <a:t>&lt;attribute_name (string)&gt;</a:t>
            </a:r>
            <a:r>
              <a:rPr lang="en" sz="1900">
                <a:solidFill>
                  <a:schemeClr val="dk1"/>
                </a:solidFill>
              </a:rPr>
              <a:t>)</a:t>
            </a:r>
            <a:endParaRPr sz="1900">
              <a:solidFill>
                <a:schemeClr val="dk1"/>
              </a:solidFill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-"/>
            </a:pPr>
            <a:r>
              <a:rPr lang="en" sz="1900">
                <a:solidFill>
                  <a:srgbClr val="0378CE"/>
                </a:solidFill>
              </a:rPr>
              <a:t>hasattr</a:t>
            </a:r>
            <a:r>
              <a:rPr lang="en" sz="1900">
                <a:solidFill>
                  <a:schemeClr val="dk1"/>
                </a:solidFill>
              </a:rPr>
              <a:t>(a, </a:t>
            </a:r>
            <a:r>
              <a:rPr lang="en" sz="1900">
                <a:solidFill>
                  <a:srgbClr val="6AA84F"/>
                </a:solidFill>
              </a:rPr>
              <a:t>'balance'</a:t>
            </a:r>
            <a:r>
              <a:rPr lang="en" sz="1900">
                <a:solidFill>
                  <a:schemeClr val="dk1"/>
                </a:solidFill>
              </a:rPr>
              <a:t>) returns True</a:t>
            </a:r>
            <a:endParaRPr sz="1900">
              <a:solidFill>
                <a:schemeClr val="dk1"/>
              </a:solidFill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-"/>
            </a:pPr>
            <a:r>
              <a:rPr lang="en" sz="1900">
                <a:solidFill>
                  <a:srgbClr val="0378CE"/>
                </a:solidFill>
              </a:rPr>
              <a:t>hasattr</a:t>
            </a:r>
            <a:r>
              <a:rPr lang="en" sz="1900">
                <a:solidFill>
                  <a:schemeClr val="dk1"/>
                </a:solidFill>
              </a:rPr>
              <a:t>(Account, </a:t>
            </a:r>
            <a:r>
              <a:rPr lang="en" sz="1900">
                <a:solidFill>
                  <a:srgbClr val="6AA84F"/>
                </a:solidFill>
              </a:rPr>
              <a:t>'balance'</a:t>
            </a:r>
            <a:r>
              <a:rPr lang="en" sz="1900">
                <a:solidFill>
                  <a:schemeClr val="dk1"/>
                </a:solidFill>
              </a:rPr>
              <a:t>) returns False </a:t>
            </a:r>
            <a:endParaRPr sz="19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4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4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4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4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4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4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"/>
                                        <p:tgtEl>
                                          <p:spTgt spid="4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"/>
                                        <p:tgtEl>
                                          <p:spTgt spid="4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"/>
                                        <p:tgtEl>
                                          <p:spTgt spid="4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88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Assigning Attributes</a:t>
            </a:r>
            <a:endParaRPr/>
          </a:p>
        </p:txBody>
      </p:sp>
      <p:sp>
        <p:nvSpPr>
          <p:cNvPr id="493" name="Google Shape;493;p88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saw this before, but let’s formalize the rules for assigning/re-assigning instance and class attributes.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378CE"/>
                </a:solidFill>
              </a:rPr>
              <a:t>&lt;expression&gt;</a:t>
            </a:r>
            <a:r>
              <a:rPr lang="en"/>
              <a:t>.</a:t>
            </a:r>
            <a:r>
              <a:rPr lang="en">
                <a:solidFill>
                  <a:srgbClr val="6AA84F"/>
                </a:solidFill>
              </a:rPr>
              <a:t>&lt;name&gt;</a:t>
            </a:r>
            <a:r>
              <a:rPr lang="en"/>
              <a:t> = </a:t>
            </a:r>
            <a:r>
              <a:rPr lang="en">
                <a:solidFill>
                  <a:srgbClr val="7A5FE7"/>
                </a:solidFill>
              </a:rPr>
              <a:t>&lt;value&gt;</a:t>
            </a:r>
            <a:endParaRPr>
              <a:solidFill>
                <a:srgbClr val="7A5FE7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/>
              <a:t>Change attributes for the </a:t>
            </a:r>
            <a:r>
              <a:rPr lang="en" sz="2100" b="1"/>
              <a:t>object of that dot expression.</a:t>
            </a:r>
            <a:endParaRPr sz="21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 b="1"/>
              <a:t>If the expression evaluates to an instance</a:t>
            </a:r>
            <a:r>
              <a:rPr lang="en" sz="2100"/>
              <a:t>: then assignment sets an instance attribute, even if it exists in the class.</a:t>
            </a:r>
            <a:endParaRPr sz="21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 b="1"/>
              <a:t>If the expression evaluates to a class</a:t>
            </a:r>
            <a:r>
              <a:rPr lang="en" sz="2100"/>
              <a:t>: then assignment sets a class attribute</a:t>
            </a:r>
            <a:endParaRPr sz="2100"/>
          </a:p>
          <a:p>
            <a:pPr marL="0" lvl="0" indent="0" algn="l" rtl="0">
              <a:spcBef>
                <a:spcPts val="1600"/>
              </a:spcBef>
              <a:spcAft>
                <a:spcPts val="1000"/>
              </a:spcAft>
              <a:buNone/>
            </a:pPr>
            <a:endParaRPr/>
          </a:p>
        </p:txBody>
      </p:sp>
      <p:sp>
        <p:nvSpPr>
          <p:cNvPr id="494" name="Google Shape;494;p88"/>
          <p:cNvSpPr txBox="1"/>
          <p:nvPr/>
        </p:nvSpPr>
        <p:spPr>
          <a:xfrm>
            <a:off x="6302075" y="593375"/>
            <a:ext cx="1964700" cy="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Python Tutor link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"/>
                                        <p:tgtEl>
                                          <p:spTgt spid="4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"/>
                                        <p:tgtEl>
                                          <p:spTgt spid="4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"/>
                                        <p:tgtEl>
                                          <p:spTgt spid="4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"/>
                                        <p:tgtEl>
                                          <p:spTgt spid="4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"/>
                                        <p:tgtEl>
                                          <p:spTgt spid="4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"/>
                                        <p:tgtEl>
                                          <p:spTgt spid="4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89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500" name="Google Shape;500;p89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Object-oriented programming is another way (paradigm) to organize and reason about programs</a:t>
            </a:r>
            <a:endParaRPr/>
          </a:p>
          <a:p>
            <a:pPr marL="457200" marR="0" lvl="0" indent="-355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The Python </a:t>
            </a:r>
            <a:r>
              <a:rPr lang="en">
                <a:solidFill>
                  <a:srgbClr val="748B00"/>
                </a:solidFill>
              </a:rPr>
              <a:t>class</a:t>
            </a:r>
            <a:r>
              <a:rPr lang="en"/>
              <a:t> statement allows us to create user-defined data types that can be used just like built-in data types</a:t>
            </a:r>
            <a:endParaRPr/>
          </a:p>
          <a:p>
            <a:pPr marL="914400" marR="0" lvl="1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Class attributes are variables shared across instances</a:t>
            </a:r>
            <a:endParaRPr/>
          </a:p>
          <a:p>
            <a:pPr marL="914400" marR="0" lvl="1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Instance attributes are unique to each instance</a:t>
            </a:r>
            <a:endParaRPr/>
          </a:p>
          <a:p>
            <a:pPr marL="914400" marR="0" lvl="1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Two ways to invoke methods, implicitly and explicitly.</a:t>
            </a:r>
            <a:endParaRPr/>
          </a:p>
          <a:p>
            <a:pPr marL="914400" marR="0" lvl="1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Tomorrow, we'll discover how to define the relationships between different classes</a:t>
            </a:r>
            <a:endParaRPr/>
          </a:p>
          <a:p>
            <a:pPr marL="457200" marR="0" lvl="0" indent="-3556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2000"/>
              <a:buChar char="●"/>
            </a:pPr>
            <a:r>
              <a:rPr lang="en"/>
              <a:t>In lab, you’ll use OOP to make a trading card game!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74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Why OOP?</a:t>
            </a:r>
            <a:endParaRPr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7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Object-Oriented Programming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9" name="Google Shape;319;p75"/>
          <p:cNvSpPr txBox="1">
            <a:spLocks noGrp="1"/>
          </p:cNvSpPr>
          <p:nvPr>
            <p:ph type="body" idx="1"/>
          </p:nvPr>
        </p:nvSpPr>
        <p:spPr>
          <a:xfrm>
            <a:off x="311700" y="1536550"/>
            <a:ext cx="8931600" cy="27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A (hopefully) more intuitive way of representing </a:t>
            </a:r>
            <a:r>
              <a:rPr lang="en" sz="200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r>
              <a:rPr lang="en" sz="2000">
                <a:latin typeface="Roboto"/>
                <a:ea typeface="Roboto"/>
                <a:cs typeface="Roboto"/>
                <a:sym typeface="Roboto"/>
              </a:rPr>
              <a:t> 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A common method for organizing programs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Formally split "global state" and "local state" for every object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76"/>
          <p:cNvSpPr txBox="1">
            <a:spLocks noGrp="1"/>
          </p:cNvSpPr>
          <p:nvPr>
            <p:ph type="title"/>
          </p:nvPr>
        </p:nvSpPr>
        <p:spPr>
          <a:xfrm>
            <a:off x="491700" y="593375"/>
            <a:ext cx="8160600" cy="5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Classes</a:t>
            </a:r>
            <a:endParaRPr/>
          </a:p>
        </p:txBody>
      </p:sp>
      <p:sp>
        <p:nvSpPr>
          <p:cNvPr id="326" name="Google Shape;326;p76"/>
          <p:cNvSpPr txBox="1">
            <a:spLocks noGrp="1"/>
          </p:cNvSpPr>
          <p:nvPr>
            <p:ph type="body" idx="1"/>
          </p:nvPr>
        </p:nvSpPr>
        <p:spPr>
          <a:xfrm>
            <a:off x="491700" y="1536625"/>
            <a:ext cx="8160600" cy="13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"/>
              <a:t>Every object is an </a:t>
            </a:r>
            <a:r>
              <a:rPr lang="en" b="1">
                <a:solidFill>
                  <a:srgbClr val="4A86E8"/>
                </a:solidFill>
              </a:rPr>
              <a:t>instance</a:t>
            </a:r>
            <a:r>
              <a:rPr lang="en"/>
              <a:t> of a </a:t>
            </a:r>
            <a:r>
              <a:rPr lang="en" b="1">
                <a:solidFill>
                  <a:srgbClr val="4A86E8"/>
                </a:solidFill>
              </a:rPr>
              <a:t>class</a:t>
            </a:r>
            <a:endParaRPr/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SzPts val="1600"/>
              <a:buChar char="•"/>
            </a:pPr>
            <a:r>
              <a:rPr lang="en"/>
              <a:t>A class is a </a:t>
            </a:r>
            <a:r>
              <a:rPr lang="en" b="1">
                <a:solidFill>
                  <a:srgbClr val="4A86E8"/>
                </a:solidFill>
              </a:rPr>
              <a:t>type</a:t>
            </a:r>
            <a:r>
              <a:rPr lang="en"/>
              <a:t> or category of objects</a:t>
            </a:r>
            <a:endParaRPr/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SzPts val="1600"/>
              <a:buChar char="•"/>
            </a:pPr>
            <a:r>
              <a:rPr lang="en"/>
              <a:t>A class serves as a blueprint for its instances</a:t>
            </a:r>
            <a:endParaRPr/>
          </a:p>
        </p:txBody>
      </p:sp>
      <p:sp>
        <p:nvSpPr>
          <p:cNvPr id="327" name="Google Shape;327;p76"/>
          <p:cNvSpPr txBox="1">
            <a:spLocks noGrp="1"/>
          </p:cNvSpPr>
          <p:nvPr>
            <p:ph type="body" idx="1"/>
          </p:nvPr>
        </p:nvSpPr>
        <p:spPr>
          <a:xfrm>
            <a:off x="491700" y="3312325"/>
            <a:ext cx="8160600" cy="44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Tiffany is a Human</a:t>
            </a:r>
            <a:endParaRPr/>
          </a:p>
        </p:txBody>
      </p:sp>
      <p:sp>
        <p:nvSpPr>
          <p:cNvPr id="328" name="Google Shape;328;p76"/>
          <p:cNvSpPr txBox="1">
            <a:spLocks noGrp="1"/>
          </p:cNvSpPr>
          <p:nvPr>
            <p:ph type="body" idx="1"/>
          </p:nvPr>
        </p:nvSpPr>
        <p:spPr>
          <a:xfrm>
            <a:off x="491700" y="3912025"/>
            <a:ext cx="8160600" cy="44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Tiffany has a </a:t>
            </a:r>
            <a:r>
              <a:rPr lang="en" b="1"/>
              <a:t>name</a:t>
            </a:r>
            <a:r>
              <a:rPr lang="en"/>
              <a:t> and an </a:t>
            </a:r>
            <a:r>
              <a:rPr lang="en" b="1"/>
              <a:t>age</a:t>
            </a:r>
            <a:endParaRPr b="1"/>
          </a:p>
        </p:txBody>
      </p:sp>
      <p:sp>
        <p:nvSpPr>
          <p:cNvPr id="329" name="Google Shape;329;p76"/>
          <p:cNvSpPr/>
          <p:nvPr/>
        </p:nvSpPr>
        <p:spPr>
          <a:xfrm>
            <a:off x="1971325" y="3251425"/>
            <a:ext cx="1105800" cy="416700"/>
          </a:xfrm>
          <a:prstGeom prst="wedgeRoundRectCallout">
            <a:avLst>
              <a:gd name="adj1" fmla="val 58272"/>
              <a:gd name="adj2" fmla="val 24844"/>
              <a:gd name="adj3" fmla="val 0"/>
            </a:avLst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Instance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0" name="Google Shape;330;p76"/>
          <p:cNvSpPr/>
          <p:nvPr/>
        </p:nvSpPr>
        <p:spPr>
          <a:xfrm flipH="1">
            <a:off x="6188079" y="3251425"/>
            <a:ext cx="1105800" cy="416700"/>
          </a:xfrm>
          <a:prstGeom prst="wedgeRoundRectCallout">
            <a:avLst>
              <a:gd name="adj1" fmla="val 58272"/>
              <a:gd name="adj2" fmla="val 24844"/>
              <a:gd name="adj3" fmla="val 0"/>
            </a:avLst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Class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1" name="Google Shape;331;p76"/>
          <p:cNvSpPr/>
          <p:nvPr/>
        </p:nvSpPr>
        <p:spPr>
          <a:xfrm>
            <a:off x="3314853" y="3365875"/>
            <a:ext cx="1105800" cy="3501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4A86E8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76"/>
          <p:cNvSpPr/>
          <p:nvPr/>
        </p:nvSpPr>
        <p:spPr>
          <a:xfrm>
            <a:off x="5024068" y="3360925"/>
            <a:ext cx="714600" cy="3501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4A86E8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76"/>
          <p:cNvSpPr/>
          <p:nvPr/>
        </p:nvSpPr>
        <p:spPr>
          <a:xfrm>
            <a:off x="4484617" y="3960625"/>
            <a:ext cx="588600" cy="3501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76"/>
          <p:cNvSpPr/>
          <p:nvPr/>
        </p:nvSpPr>
        <p:spPr>
          <a:xfrm>
            <a:off x="4444250" y="4436100"/>
            <a:ext cx="1281600" cy="416700"/>
          </a:xfrm>
          <a:prstGeom prst="wedgeRoundRectCallout">
            <a:avLst>
              <a:gd name="adj1" fmla="val 22290"/>
              <a:gd name="adj2" fmla="val -68563"/>
              <a:gd name="adj3" fmla="val 0"/>
            </a:avLst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Attributes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5" name="Google Shape;335;p76"/>
          <p:cNvSpPr/>
          <p:nvPr/>
        </p:nvSpPr>
        <p:spPr>
          <a:xfrm>
            <a:off x="5865093" y="3960625"/>
            <a:ext cx="486900" cy="3501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76"/>
          <p:cNvSpPr txBox="1">
            <a:spLocks noGrp="1"/>
          </p:cNvSpPr>
          <p:nvPr>
            <p:ph type="body" idx="1"/>
          </p:nvPr>
        </p:nvSpPr>
        <p:spPr>
          <a:xfrm>
            <a:off x="1058675" y="4978175"/>
            <a:ext cx="6828300" cy="44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Tiffany can </a:t>
            </a:r>
            <a:r>
              <a:rPr lang="en" b="1"/>
              <a:t>talk</a:t>
            </a:r>
            <a:r>
              <a:rPr lang="en"/>
              <a:t> to other Humans</a:t>
            </a:r>
            <a:endParaRPr/>
          </a:p>
        </p:txBody>
      </p:sp>
      <p:sp>
        <p:nvSpPr>
          <p:cNvPr id="337" name="Google Shape;337;p76"/>
          <p:cNvSpPr/>
          <p:nvPr/>
        </p:nvSpPr>
        <p:spPr>
          <a:xfrm>
            <a:off x="3921453" y="5027425"/>
            <a:ext cx="588600" cy="3501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accent5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76"/>
          <p:cNvSpPr/>
          <p:nvPr/>
        </p:nvSpPr>
        <p:spPr>
          <a:xfrm flipH="1">
            <a:off x="3861126" y="5481250"/>
            <a:ext cx="1281600" cy="416700"/>
          </a:xfrm>
          <a:prstGeom prst="wedgeRoundRectCallout">
            <a:avLst>
              <a:gd name="adj1" fmla="val 22290"/>
              <a:gd name="adj2" fmla="val -68563"/>
              <a:gd name="adj3" fmla="val 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Behaviors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77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Bank Accounts</a:t>
            </a:r>
            <a:endParaRPr/>
          </a:p>
        </p:txBody>
      </p:sp>
      <p:sp>
        <p:nvSpPr>
          <p:cNvPr id="344" name="Google Shape;344;p77"/>
          <p:cNvSpPr/>
          <p:nvPr/>
        </p:nvSpPr>
        <p:spPr>
          <a:xfrm>
            <a:off x="5804175" y="1356875"/>
            <a:ext cx="1221900" cy="1242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Tiff’s Account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45" name="Google Shape;345;p77"/>
          <p:cNvSpPr/>
          <p:nvPr/>
        </p:nvSpPr>
        <p:spPr>
          <a:xfrm>
            <a:off x="5804175" y="4095650"/>
            <a:ext cx="1221900" cy="1242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Alex's Account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346" name="Google Shape;346;p77"/>
          <p:cNvCxnSpPr/>
          <p:nvPr/>
        </p:nvCxnSpPr>
        <p:spPr>
          <a:xfrm>
            <a:off x="6403725" y="2697763"/>
            <a:ext cx="22800" cy="1299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47" name="Google Shape;347;p77"/>
          <p:cNvSpPr/>
          <p:nvPr/>
        </p:nvSpPr>
        <p:spPr>
          <a:xfrm flipH="1">
            <a:off x="7139025" y="4995775"/>
            <a:ext cx="1533000" cy="494400"/>
          </a:xfrm>
          <a:prstGeom prst="wedgeRoundRectCallout">
            <a:avLst>
              <a:gd name="adj1" fmla="val 45163"/>
              <a:gd name="adj2" fmla="val -80142"/>
              <a:gd name="adj3" fmla="val 0"/>
            </a:avLst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Deposit $5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8" name="Google Shape;348;p77"/>
          <p:cNvSpPr/>
          <p:nvPr/>
        </p:nvSpPr>
        <p:spPr>
          <a:xfrm>
            <a:off x="7026075" y="2744025"/>
            <a:ext cx="1606800" cy="494400"/>
          </a:xfrm>
          <a:prstGeom prst="wedgeRoundRectCallout">
            <a:avLst>
              <a:gd name="adj1" fmla="val -44016"/>
              <a:gd name="adj2" fmla="val -90842"/>
              <a:gd name="adj3" fmla="val 0"/>
            </a:avLst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Withdraw $5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9" name="Google Shape;349;p77"/>
          <p:cNvSpPr/>
          <p:nvPr/>
        </p:nvSpPr>
        <p:spPr>
          <a:xfrm flipH="1">
            <a:off x="4720350" y="3466750"/>
            <a:ext cx="1397400" cy="457200"/>
          </a:xfrm>
          <a:prstGeom prst="wedgeRoundRectCallout">
            <a:avLst>
              <a:gd name="adj1" fmla="val -67109"/>
              <a:gd name="adj2" fmla="val -43631"/>
              <a:gd name="adj3" fmla="val 0"/>
            </a:avLst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Transfer $5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0" name="Google Shape;350;p77"/>
          <p:cNvSpPr txBox="1">
            <a:spLocks noGrp="1"/>
          </p:cNvSpPr>
          <p:nvPr>
            <p:ph type="body" idx="1"/>
          </p:nvPr>
        </p:nvSpPr>
        <p:spPr>
          <a:xfrm>
            <a:off x="491700" y="1240050"/>
            <a:ext cx="5312400" cy="6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/>
              <a:t>A class serves as a blueprint for its instances</a:t>
            </a:r>
            <a:endParaRPr sz="1800"/>
          </a:p>
        </p:txBody>
      </p:sp>
      <p:sp>
        <p:nvSpPr>
          <p:cNvPr id="351" name="Google Shape;351;p77"/>
          <p:cNvSpPr txBox="1"/>
          <p:nvPr/>
        </p:nvSpPr>
        <p:spPr>
          <a:xfrm>
            <a:off x="642550" y="1976550"/>
            <a:ext cx="4224900" cy="131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Idea: All bank accounts have a balance and an account holder; 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the Account class should define those values for each newly created </a:t>
            </a:r>
            <a:r>
              <a:rPr lang="en" sz="1700" b="1">
                <a:latin typeface="Roboto"/>
                <a:ea typeface="Roboto"/>
                <a:cs typeface="Roboto"/>
                <a:sym typeface="Roboto"/>
              </a:rPr>
              <a:t>instance</a:t>
            </a:r>
            <a:r>
              <a:rPr lang="en" sz="1700">
                <a:latin typeface="Roboto"/>
                <a:ea typeface="Roboto"/>
                <a:cs typeface="Roboto"/>
                <a:sym typeface="Roboto"/>
              </a:rPr>
              <a:t>.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2" name="Google Shape;352;p77"/>
          <p:cNvSpPr txBox="1"/>
          <p:nvPr/>
        </p:nvSpPr>
        <p:spPr>
          <a:xfrm>
            <a:off x="642550" y="3356850"/>
            <a:ext cx="4224900" cy="9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Idea: All bank accounts should have “withdraw” and “deposit” </a:t>
            </a:r>
            <a:r>
              <a:rPr lang="en" sz="1700" b="1">
                <a:latin typeface="Roboto"/>
                <a:ea typeface="Roboto"/>
                <a:cs typeface="Roboto"/>
                <a:sym typeface="Roboto"/>
              </a:rPr>
              <a:t>behaviors</a:t>
            </a:r>
            <a:r>
              <a:rPr lang="en" sz="1700">
                <a:latin typeface="Roboto"/>
                <a:ea typeface="Roboto"/>
                <a:cs typeface="Roboto"/>
                <a:sym typeface="Roboto"/>
              </a:rPr>
              <a:t> that all work in the </a:t>
            </a:r>
            <a:r>
              <a:rPr lang="en" sz="1700" b="1">
                <a:latin typeface="Roboto"/>
                <a:ea typeface="Roboto"/>
                <a:cs typeface="Roboto"/>
                <a:sym typeface="Roboto"/>
              </a:rPr>
              <a:t>same way</a:t>
            </a:r>
            <a:r>
              <a:rPr lang="en" sz="1700">
                <a:latin typeface="Roboto"/>
                <a:ea typeface="Roboto"/>
                <a:cs typeface="Roboto"/>
                <a:sym typeface="Roboto"/>
              </a:rPr>
              <a:t>.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3" name="Google Shape;353;p77"/>
          <p:cNvSpPr txBox="1"/>
          <p:nvPr/>
        </p:nvSpPr>
        <p:spPr>
          <a:xfrm>
            <a:off x="642550" y="4613075"/>
            <a:ext cx="4224900" cy="17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Better Idea: All bank accounts </a:t>
            </a:r>
            <a:r>
              <a:rPr lang="en" sz="1700" b="1">
                <a:latin typeface="Roboto"/>
                <a:ea typeface="Roboto"/>
                <a:cs typeface="Roboto"/>
                <a:sym typeface="Roboto"/>
              </a:rPr>
              <a:t>share</a:t>
            </a:r>
            <a:r>
              <a:rPr lang="en" sz="1700">
                <a:latin typeface="Roboto"/>
                <a:ea typeface="Roboto"/>
                <a:cs typeface="Roboto"/>
                <a:sym typeface="Roboto"/>
              </a:rPr>
              <a:t> a “withdraw” and “deposit” method. </a:t>
            </a:r>
            <a:br>
              <a:rPr lang="en" sz="1700">
                <a:latin typeface="Roboto"/>
                <a:ea typeface="Roboto"/>
                <a:cs typeface="Roboto"/>
                <a:sym typeface="Roboto"/>
              </a:rPr>
            </a:b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All accounts might also share other characteristics like maximum withdrawal, or loan limits.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78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Class Statement</a:t>
            </a:r>
            <a:endParaRPr/>
          </a:p>
        </p:txBody>
      </p:sp>
      <p:sp>
        <p:nvSpPr>
          <p:cNvPr id="360" name="Google Shape;360;p78"/>
          <p:cNvSpPr txBox="1">
            <a:spLocks noGrp="1"/>
          </p:cNvSpPr>
          <p:nvPr>
            <p:ph type="body" idx="1"/>
          </p:nvPr>
        </p:nvSpPr>
        <p:spPr>
          <a:xfrm>
            <a:off x="477000" y="3598050"/>
            <a:ext cx="3934200" cy="2763900"/>
          </a:xfrm>
          <a:prstGeom prst="rect">
            <a:avLst/>
          </a:prstGeom>
          <a:solidFill>
            <a:srgbClr val="EFEFEF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marR="381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en" sz="1600">
                <a:solidFill>
                  <a:srgbClr val="586E75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600">
                <a:solidFill>
                  <a:srgbClr val="0378CE"/>
                </a:solidFill>
                <a:latin typeface="Roboto Mono"/>
                <a:ea typeface="Roboto Mono"/>
                <a:cs typeface="Roboto Mono"/>
                <a:sym typeface="Roboto Mono"/>
              </a:rPr>
              <a:t>Account</a:t>
            </a:r>
            <a:r>
              <a:rPr lang="en" sz="1600">
                <a:solidFill>
                  <a:srgbClr val="586E75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600">
              <a:solidFill>
                <a:srgbClr val="586E7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38100" marR="38100" lvl="0" indent="419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max_withdrawal = 10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3810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en" sz="16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600">
                <a:solidFill>
                  <a:srgbClr val="0378CE"/>
                </a:solidFill>
                <a:latin typeface="Roboto Mono"/>
                <a:ea typeface="Roboto Mono"/>
                <a:cs typeface="Roboto Mono"/>
                <a:sym typeface="Roboto Mono"/>
              </a:rPr>
              <a:t>deposit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(...):</a:t>
            </a:r>
            <a:endParaRPr sz="1600">
              <a:solidFill>
                <a:schemeClr val="accent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95300" marR="38100" lvl="0" indent="419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...</a:t>
            </a:r>
            <a:endParaRPr sz="1600">
              <a:solidFill>
                <a:schemeClr val="accent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3810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en" sz="16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600">
                <a:solidFill>
                  <a:srgbClr val="0378CE"/>
                </a:solidFill>
                <a:latin typeface="Roboto Mono"/>
                <a:ea typeface="Roboto Mono"/>
                <a:cs typeface="Roboto Mono"/>
                <a:sym typeface="Roboto Mono"/>
              </a:rPr>
              <a:t>withdraw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(...):</a:t>
            </a:r>
            <a:endParaRPr sz="1600">
              <a:solidFill>
                <a:schemeClr val="accent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95300" marR="38100" lvl="0" indent="419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...</a:t>
            </a:r>
            <a:endParaRPr sz="1600">
              <a:solidFill>
                <a:schemeClr val="accent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3810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...</a:t>
            </a:r>
            <a:endParaRPr sz="1600">
              <a:solidFill>
                <a:schemeClr val="accent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38100" marR="381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61" name="Google Shape;361;p78"/>
          <p:cNvSpPr txBox="1">
            <a:spLocks noGrp="1"/>
          </p:cNvSpPr>
          <p:nvPr>
            <p:ph type="body" idx="1"/>
          </p:nvPr>
        </p:nvSpPr>
        <p:spPr>
          <a:xfrm>
            <a:off x="685650" y="1755900"/>
            <a:ext cx="2685600" cy="99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marR="381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en" sz="1800">
                <a:solidFill>
                  <a:srgbClr val="586E75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>
                <a:solidFill>
                  <a:srgbClr val="0378CE"/>
                </a:solidFill>
                <a:latin typeface="Roboto Mono"/>
                <a:ea typeface="Roboto Mono"/>
                <a:cs typeface="Roboto Mono"/>
                <a:sym typeface="Roboto Mono"/>
              </a:rPr>
              <a:t>&lt;name&gt;</a:t>
            </a:r>
            <a:r>
              <a:rPr lang="en" sz="1800">
                <a:solidFill>
                  <a:srgbClr val="586E75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800">
              <a:solidFill>
                <a:srgbClr val="586E7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38100" marR="381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86E75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8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&lt;suite&gt;</a:t>
            </a:r>
            <a:endParaRPr sz="1800">
              <a:solidFill>
                <a:schemeClr val="accent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62" name="Google Shape;362;p78"/>
          <p:cNvSpPr txBox="1"/>
          <p:nvPr/>
        </p:nvSpPr>
        <p:spPr>
          <a:xfrm>
            <a:off x="4744725" y="671850"/>
            <a:ext cx="4115400" cy="20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Class Statements defines the blueprint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Assignment &amp; def statements in the Class Statement create class attributes.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3" name="Google Shape;363;p78"/>
          <p:cNvSpPr txBox="1"/>
          <p:nvPr/>
        </p:nvSpPr>
        <p:spPr>
          <a:xfrm>
            <a:off x="4664425" y="2834850"/>
            <a:ext cx="2652300" cy="3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>
                <a:latin typeface="Roboto Mono"/>
                <a:ea typeface="Roboto Mono"/>
                <a:cs typeface="Roboto Mono"/>
                <a:sym typeface="Roboto Mono"/>
              </a:rPr>
              <a:t>Global frame</a:t>
            </a:r>
            <a:endParaRPr b="1" u="sng"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364" name="Google Shape;364;p78"/>
          <p:cNvGrpSpPr/>
          <p:nvPr/>
        </p:nvGrpSpPr>
        <p:grpSpPr>
          <a:xfrm>
            <a:off x="4740625" y="3216450"/>
            <a:ext cx="1585500" cy="381600"/>
            <a:chOff x="6058725" y="2246625"/>
            <a:chExt cx="1585500" cy="381600"/>
          </a:xfrm>
        </p:grpSpPr>
        <p:sp>
          <p:nvSpPr>
            <p:cNvPr id="365" name="Google Shape;365;p78"/>
            <p:cNvSpPr txBox="1"/>
            <p:nvPr/>
          </p:nvSpPr>
          <p:spPr>
            <a:xfrm>
              <a:off x="6058725" y="2246625"/>
              <a:ext cx="1585500" cy="381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 Mono"/>
                  <a:ea typeface="Roboto Mono"/>
                  <a:cs typeface="Roboto Mono"/>
                  <a:sym typeface="Roboto Mono"/>
                </a:rPr>
                <a:t>Account</a:t>
              </a:r>
              <a:endParaRPr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cxnSp>
          <p:nvCxnSpPr>
            <p:cNvPr id="366" name="Google Shape;366;p78"/>
            <p:cNvCxnSpPr/>
            <p:nvPr/>
          </p:nvCxnSpPr>
          <p:spPr>
            <a:xfrm rot="10800000">
              <a:off x="6910100" y="2273025"/>
              <a:ext cx="381600" cy="328800"/>
            </a:xfrm>
            <a:prstGeom prst="bentConnector3">
              <a:avLst>
                <a:gd name="adj1" fmla="val 96849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67" name="Google Shape;367;p78"/>
          <p:cNvSpPr txBox="1"/>
          <p:nvPr/>
        </p:nvSpPr>
        <p:spPr>
          <a:xfrm>
            <a:off x="4740625" y="4238050"/>
            <a:ext cx="1585500" cy="3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Account class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68" name="Google Shape;368;p78"/>
          <p:cNvSpPr/>
          <p:nvPr/>
        </p:nvSpPr>
        <p:spPr>
          <a:xfrm>
            <a:off x="5784125" y="3371864"/>
            <a:ext cx="553975" cy="970975"/>
          </a:xfrm>
          <a:custGeom>
            <a:avLst/>
            <a:gdLst/>
            <a:ahLst/>
            <a:cxnLst/>
            <a:rect l="l" t="t" r="r" b="b"/>
            <a:pathLst>
              <a:path w="22159" h="38839" extrusionOk="0">
                <a:moveTo>
                  <a:pt x="0" y="381"/>
                </a:moveTo>
                <a:cubicBezTo>
                  <a:pt x="3509" y="980"/>
                  <a:pt x="17848" y="-2433"/>
                  <a:pt x="21051" y="3977"/>
                </a:cubicBezTo>
                <a:cubicBezTo>
                  <a:pt x="24254" y="10387"/>
                  <a:pt x="19524" y="33029"/>
                  <a:pt x="19218" y="38839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oval" w="med" len="med"/>
            <a:tailEnd type="stealth" w="med" len="med"/>
          </a:ln>
        </p:spPr>
      </p:sp>
      <p:sp>
        <p:nvSpPr>
          <p:cNvPr id="369" name="Google Shape;369;p78"/>
          <p:cNvSpPr txBox="1"/>
          <p:nvPr/>
        </p:nvSpPr>
        <p:spPr>
          <a:xfrm>
            <a:off x="7466100" y="5292725"/>
            <a:ext cx="1585500" cy="5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func withdraw(...) [p=G]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70" name="Google Shape;370;p78"/>
          <p:cNvSpPr txBox="1"/>
          <p:nvPr/>
        </p:nvSpPr>
        <p:spPr>
          <a:xfrm>
            <a:off x="7559975" y="4518900"/>
            <a:ext cx="1585500" cy="5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func deposit(...) [p=G]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71" name="Google Shape;371;p78"/>
          <p:cNvSpPr/>
          <p:nvPr/>
        </p:nvSpPr>
        <p:spPr>
          <a:xfrm flipH="1">
            <a:off x="6588775" y="3664263"/>
            <a:ext cx="1713900" cy="685500"/>
          </a:xfrm>
          <a:prstGeom prst="wedgeRoundRectCallout">
            <a:avLst>
              <a:gd name="adj1" fmla="val 42173"/>
              <a:gd name="adj2" fmla="val 75060"/>
              <a:gd name="adj3" fmla="val 0"/>
            </a:avLst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Tables are not frames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2" name="Google Shape;372;p78"/>
          <p:cNvSpPr/>
          <p:nvPr/>
        </p:nvSpPr>
        <p:spPr>
          <a:xfrm flipH="1">
            <a:off x="2955725" y="2453249"/>
            <a:ext cx="1585500" cy="763500"/>
          </a:xfrm>
          <a:prstGeom prst="wedgeRoundRectCallout">
            <a:avLst>
              <a:gd name="adj1" fmla="val 30583"/>
              <a:gd name="adj2" fmla="val 83343"/>
              <a:gd name="adj3" fmla="val 0"/>
            </a:avLst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Lots of … don’t worry!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373" name="Google Shape;373;p78"/>
          <p:cNvGraphicFramePr/>
          <p:nvPr/>
        </p:nvGraphicFramePr>
        <p:xfrm>
          <a:off x="4523563" y="4606050"/>
          <a:ext cx="2652300" cy="1481700"/>
        </p:xfrm>
        <a:graphic>
          <a:graphicData uri="http://schemas.openxmlformats.org/drawingml/2006/table">
            <a:tbl>
              <a:tblPr>
                <a:noFill/>
                <a:tableStyleId>{FD2611C4-57B6-4B42-8868-EDC10041D166}</a:tableStyleId>
              </a:tblPr>
              <a:tblGrid>
                <a:gridCol w="206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39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max_withdrawal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10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39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deposit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39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withdraw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74" name="Google Shape;374;p78"/>
          <p:cNvSpPr txBox="1"/>
          <p:nvPr/>
        </p:nvSpPr>
        <p:spPr>
          <a:xfrm>
            <a:off x="4386775" y="2897575"/>
            <a:ext cx="2458800" cy="8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75" name="Google Shape;375;p78"/>
          <p:cNvCxnSpPr>
            <a:endCxn id="370" idx="1"/>
          </p:cNvCxnSpPr>
          <p:nvPr/>
        </p:nvCxnSpPr>
        <p:spPr>
          <a:xfrm rot="10800000" flipH="1">
            <a:off x="6821075" y="4785900"/>
            <a:ext cx="738900" cy="558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76" name="Google Shape;376;p78"/>
          <p:cNvCxnSpPr>
            <a:endCxn id="369" idx="1"/>
          </p:cNvCxnSpPr>
          <p:nvPr/>
        </p:nvCxnSpPr>
        <p:spPr>
          <a:xfrm rot="10800000" flipH="1">
            <a:off x="6845700" y="5559725"/>
            <a:ext cx="620400" cy="30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77" name="Google Shape;377;p78"/>
          <p:cNvSpPr/>
          <p:nvPr/>
        </p:nvSpPr>
        <p:spPr>
          <a:xfrm flipH="1">
            <a:off x="3159225" y="5259650"/>
            <a:ext cx="1585500" cy="534000"/>
          </a:xfrm>
          <a:prstGeom prst="wedgeRoundRectCallout">
            <a:avLst>
              <a:gd name="adj1" fmla="val -55828"/>
              <a:gd name="adj2" fmla="val -93083"/>
              <a:gd name="adj3" fmla="val 0"/>
            </a:avLst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Class attribute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8" name="Google Shape;378;p78"/>
          <p:cNvSpPr/>
          <p:nvPr/>
        </p:nvSpPr>
        <p:spPr>
          <a:xfrm flipH="1">
            <a:off x="3482325" y="5961100"/>
            <a:ext cx="1942500" cy="534000"/>
          </a:xfrm>
          <a:prstGeom prst="wedgeRoundRectCallout">
            <a:avLst>
              <a:gd name="adj1" fmla="val -55828"/>
              <a:gd name="adj2" fmla="val -93083"/>
              <a:gd name="adj3" fmla="val 0"/>
            </a:avLst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Bounds methods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3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3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"/>
                                        <p:tgtEl>
                                          <p:spTgt spid="3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"/>
                                        <p:tgtEl>
                                          <p:spTgt spid="3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"/>
                                        <p:tgtEl>
                                          <p:spTgt spid="3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"/>
                                        <p:tgtEl>
                                          <p:spTgt spid="3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"/>
                                        <p:tgtEl>
                                          <p:spTgt spid="3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"/>
                                        <p:tgtEl>
                                          <p:spTgt spid="3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79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Class Statement</a:t>
            </a:r>
            <a:endParaRPr/>
          </a:p>
        </p:txBody>
      </p:sp>
      <p:sp>
        <p:nvSpPr>
          <p:cNvPr id="384" name="Google Shape;384;p79"/>
          <p:cNvSpPr txBox="1"/>
          <p:nvPr/>
        </p:nvSpPr>
        <p:spPr>
          <a:xfrm>
            <a:off x="708175" y="1347750"/>
            <a:ext cx="7681500" cy="14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Before we start implementing our methods, we need to talk about how to create Accounts.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Idea: All bank accounts have a balance and an account holder. These are not shared across Accounts.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5" name="Google Shape;385;p79"/>
          <p:cNvSpPr txBox="1"/>
          <p:nvPr/>
        </p:nvSpPr>
        <p:spPr>
          <a:xfrm>
            <a:off x="731250" y="3092225"/>
            <a:ext cx="7681500" cy="14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When a class is called: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AutoNum type="arabicPeriod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A new instance of that class is created.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AutoNum type="arabicPeriod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The __init__ method of a class is called with the new object as its first argument (named self), along with additional arguments provided in the call expression.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6" name="Google Shape;386;p79"/>
          <p:cNvSpPr txBox="1">
            <a:spLocks noGrp="1"/>
          </p:cNvSpPr>
          <p:nvPr>
            <p:ph type="body" idx="1"/>
          </p:nvPr>
        </p:nvSpPr>
        <p:spPr>
          <a:xfrm>
            <a:off x="1746625" y="4713450"/>
            <a:ext cx="5604600" cy="1761300"/>
          </a:xfrm>
          <a:prstGeom prst="rect">
            <a:avLst/>
          </a:prstGeom>
          <a:solidFill>
            <a:srgbClr val="EFEFEF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marR="381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en" sz="1500">
                <a:solidFill>
                  <a:srgbClr val="586E75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500">
                <a:solidFill>
                  <a:srgbClr val="0378CE"/>
                </a:solidFill>
                <a:latin typeface="Roboto Mono"/>
                <a:ea typeface="Roboto Mono"/>
                <a:cs typeface="Roboto Mono"/>
                <a:sym typeface="Roboto Mono"/>
              </a:rPr>
              <a:t>Account</a:t>
            </a:r>
            <a:r>
              <a:rPr lang="en" sz="1500">
                <a:solidFill>
                  <a:srgbClr val="586E75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500">
              <a:solidFill>
                <a:srgbClr val="586E7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38100" marR="38100" lvl="0" indent="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...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381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en" sz="15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500">
                <a:solidFill>
                  <a:srgbClr val="0378CE"/>
                </a:solidFill>
                <a:latin typeface="Roboto Mono"/>
                <a:ea typeface="Roboto Mono"/>
                <a:cs typeface="Roboto Mono"/>
                <a:sym typeface="Roboto Mono"/>
              </a:rPr>
              <a:t>__init__</a:t>
            </a:r>
            <a:r>
              <a:rPr lang="en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7A5FE7"/>
                </a:solidFill>
                <a:latin typeface="Roboto Mono"/>
                <a:ea typeface="Roboto Mono"/>
                <a:cs typeface="Roboto Mono"/>
                <a:sym typeface="Roboto Mono"/>
              </a:rPr>
              <a:t>self</a:t>
            </a:r>
            <a:r>
              <a:rPr lang="en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500">
                <a:solidFill>
                  <a:srgbClr val="7A5FE7"/>
                </a:solidFill>
                <a:latin typeface="Roboto Mono"/>
                <a:ea typeface="Roboto Mono"/>
                <a:cs typeface="Roboto Mono"/>
                <a:sym typeface="Roboto Mono"/>
              </a:rPr>
              <a:t>account_holder</a:t>
            </a:r>
            <a:r>
              <a:rPr lang="en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):</a:t>
            </a:r>
            <a:endParaRPr sz="1500">
              <a:solidFill>
                <a:schemeClr val="accent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95300" marR="38100" lvl="0" indent="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self.balance = </a:t>
            </a:r>
            <a:r>
              <a:rPr lang="en" sz="15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endParaRPr sz="15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marR="381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self.holder = </a:t>
            </a:r>
            <a:r>
              <a:rPr lang="en" sz="1500">
                <a:latin typeface="Roboto Mono"/>
                <a:ea typeface="Roboto Mono"/>
                <a:cs typeface="Roboto Mono"/>
                <a:sym typeface="Roboto Mono"/>
              </a:rPr>
              <a:t>account_holder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381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...</a:t>
            </a:r>
            <a:endParaRPr sz="1500">
              <a:solidFill>
                <a:schemeClr val="accent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38100" marR="381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accent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87" name="Google Shape;387;p79"/>
          <p:cNvSpPr/>
          <p:nvPr/>
        </p:nvSpPr>
        <p:spPr>
          <a:xfrm flipH="1">
            <a:off x="4562275" y="4406113"/>
            <a:ext cx="1713900" cy="685500"/>
          </a:xfrm>
          <a:prstGeom prst="wedgeRoundRectCallout">
            <a:avLst>
              <a:gd name="adj1" fmla="val 31408"/>
              <a:gd name="adj2" fmla="val 73328"/>
              <a:gd name="adj3" fmla="val 0"/>
            </a:avLst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__init__ is called the constructor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3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3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3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3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3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3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"/>
                                        <p:tgtEl>
                                          <p:spTgt spid="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"/>
                                        <p:tgtEl>
                                          <p:spTgt spid="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"/>
                                        <p:tgtEl>
                                          <p:spTgt spid="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"/>
                                        <p:tgtEl>
                                          <p:spTgt spid="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"/>
                                        <p:tgtEl>
                                          <p:spTgt spid="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"/>
                                        <p:tgtEl>
                                          <p:spTgt spid="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"/>
                                        <p:tgtEl>
                                          <p:spTgt spid="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80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Class Statement</a:t>
            </a:r>
            <a:endParaRPr/>
          </a:p>
        </p:txBody>
      </p:sp>
      <p:sp>
        <p:nvSpPr>
          <p:cNvPr id="393" name="Google Shape;393;p80"/>
          <p:cNvSpPr txBox="1"/>
          <p:nvPr/>
        </p:nvSpPr>
        <p:spPr>
          <a:xfrm>
            <a:off x="4495100" y="797800"/>
            <a:ext cx="2652300" cy="3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>
                <a:latin typeface="Roboto Mono"/>
                <a:ea typeface="Roboto Mono"/>
                <a:cs typeface="Roboto Mono"/>
                <a:sym typeface="Roboto Mono"/>
              </a:rPr>
              <a:t>Global frame</a:t>
            </a:r>
            <a:endParaRPr b="1" u="sng"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394" name="Google Shape;394;p80"/>
          <p:cNvGrpSpPr/>
          <p:nvPr/>
        </p:nvGrpSpPr>
        <p:grpSpPr>
          <a:xfrm>
            <a:off x="4571300" y="1179400"/>
            <a:ext cx="1585500" cy="381600"/>
            <a:chOff x="6058725" y="2246625"/>
            <a:chExt cx="1585500" cy="381600"/>
          </a:xfrm>
        </p:grpSpPr>
        <p:sp>
          <p:nvSpPr>
            <p:cNvPr id="395" name="Google Shape;395;p80"/>
            <p:cNvSpPr txBox="1"/>
            <p:nvPr/>
          </p:nvSpPr>
          <p:spPr>
            <a:xfrm>
              <a:off x="6058725" y="2246625"/>
              <a:ext cx="1585500" cy="381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 Mono"/>
                  <a:ea typeface="Roboto Mono"/>
                  <a:cs typeface="Roboto Mono"/>
                  <a:sym typeface="Roboto Mono"/>
                </a:rPr>
                <a:t>Account</a:t>
              </a:r>
              <a:endParaRPr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cxnSp>
          <p:nvCxnSpPr>
            <p:cNvPr id="396" name="Google Shape;396;p80"/>
            <p:cNvCxnSpPr/>
            <p:nvPr/>
          </p:nvCxnSpPr>
          <p:spPr>
            <a:xfrm rot="10800000">
              <a:off x="6910100" y="2273025"/>
              <a:ext cx="381600" cy="328800"/>
            </a:xfrm>
            <a:prstGeom prst="bentConnector3">
              <a:avLst>
                <a:gd name="adj1" fmla="val 96849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97" name="Google Shape;397;p80"/>
          <p:cNvSpPr txBox="1"/>
          <p:nvPr/>
        </p:nvSpPr>
        <p:spPr>
          <a:xfrm>
            <a:off x="4495100" y="2685475"/>
            <a:ext cx="1585500" cy="3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Account class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98" name="Google Shape;398;p80"/>
          <p:cNvSpPr/>
          <p:nvPr/>
        </p:nvSpPr>
        <p:spPr>
          <a:xfrm>
            <a:off x="5711200" y="1356882"/>
            <a:ext cx="457583" cy="1540840"/>
          </a:xfrm>
          <a:custGeom>
            <a:avLst/>
            <a:gdLst/>
            <a:ahLst/>
            <a:cxnLst/>
            <a:rect l="l" t="t" r="r" b="b"/>
            <a:pathLst>
              <a:path w="22159" h="38839" extrusionOk="0">
                <a:moveTo>
                  <a:pt x="0" y="381"/>
                </a:moveTo>
                <a:cubicBezTo>
                  <a:pt x="3509" y="980"/>
                  <a:pt x="17848" y="-2433"/>
                  <a:pt x="21051" y="3977"/>
                </a:cubicBezTo>
                <a:cubicBezTo>
                  <a:pt x="24254" y="10387"/>
                  <a:pt x="19524" y="33029"/>
                  <a:pt x="19218" y="38839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oval" w="med" len="med"/>
            <a:tailEnd type="stealth" w="med" len="med"/>
          </a:ln>
        </p:spPr>
      </p:sp>
      <p:sp>
        <p:nvSpPr>
          <p:cNvPr id="399" name="Google Shape;399;p80"/>
          <p:cNvSpPr txBox="1"/>
          <p:nvPr/>
        </p:nvSpPr>
        <p:spPr>
          <a:xfrm>
            <a:off x="7296775" y="3847600"/>
            <a:ext cx="1585500" cy="5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func deposit(...) [p=G]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00" name="Google Shape;400;p80"/>
          <p:cNvSpPr txBox="1"/>
          <p:nvPr/>
        </p:nvSpPr>
        <p:spPr>
          <a:xfrm>
            <a:off x="7390650" y="3073775"/>
            <a:ext cx="1585500" cy="5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func __init__(...) [p=G]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01" name="Google Shape;401;p80"/>
          <p:cNvSpPr txBox="1"/>
          <p:nvPr/>
        </p:nvSpPr>
        <p:spPr>
          <a:xfrm>
            <a:off x="7390650" y="4621425"/>
            <a:ext cx="1585500" cy="5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func withdraw(...) [p=G]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02" name="Google Shape;402;p80"/>
          <p:cNvSpPr txBox="1"/>
          <p:nvPr/>
        </p:nvSpPr>
        <p:spPr>
          <a:xfrm>
            <a:off x="6865700" y="919000"/>
            <a:ext cx="1966500" cy="3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Account instance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03" name="Google Shape;403;p80"/>
          <p:cNvSpPr txBox="1"/>
          <p:nvPr/>
        </p:nvSpPr>
        <p:spPr>
          <a:xfrm>
            <a:off x="4639700" y="5155425"/>
            <a:ext cx="2652300" cy="3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>
                <a:latin typeface="Roboto Mono"/>
                <a:ea typeface="Roboto Mono"/>
                <a:cs typeface="Roboto Mono"/>
                <a:sym typeface="Roboto Mono"/>
              </a:rPr>
              <a:t>f1: __init__ [p=G]</a:t>
            </a:r>
            <a:endParaRPr b="1" u="sng"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404" name="Google Shape;404;p80"/>
          <p:cNvGrpSpPr/>
          <p:nvPr/>
        </p:nvGrpSpPr>
        <p:grpSpPr>
          <a:xfrm>
            <a:off x="4715900" y="5537025"/>
            <a:ext cx="1585500" cy="381600"/>
            <a:chOff x="6058725" y="2246625"/>
            <a:chExt cx="1585500" cy="381600"/>
          </a:xfrm>
        </p:grpSpPr>
        <p:sp>
          <p:nvSpPr>
            <p:cNvPr id="405" name="Google Shape;405;p80"/>
            <p:cNvSpPr txBox="1"/>
            <p:nvPr/>
          </p:nvSpPr>
          <p:spPr>
            <a:xfrm>
              <a:off x="6058725" y="2246625"/>
              <a:ext cx="1585500" cy="381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 Mono"/>
                  <a:ea typeface="Roboto Mono"/>
                  <a:cs typeface="Roboto Mono"/>
                  <a:sym typeface="Roboto Mono"/>
                </a:rPr>
                <a:t>self</a:t>
              </a:r>
              <a:endParaRPr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cxnSp>
          <p:nvCxnSpPr>
            <p:cNvPr id="406" name="Google Shape;406;p80"/>
            <p:cNvCxnSpPr/>
            <p:nvPr/>
          </p:nvCxnSpPr>
          <p:spPr>
            <a:xfrm rot="10800000">
              <a:off x="6910100" y="2273025"/>
              <a:ext cx="381600" cy="328800"/>
            </a:xfrm>
            <a:prstGeom prst="bentConnector3">
              <a:avLst>
                <a:gd name="adj1" fmla="val 96849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07" name="Google Shape;407;p80"/>
          <p:cNvGrpSpPr/>
          <p:nvPr/>
        </p:nvGrpSpPr>
        <p:grpSpPr>
          <a:xfrm>
            <a:off x="3779250" y="5887275"/>
            <a:ext cx="2156400" cy="381600"/>
            <a:chOff x="5135300" y="2246625"/>
            <a:chExt cx="2156400" cy="381600"/>
          </a:xfrm>
        </p:grpSpPr>
        <p:sp>
          <p:nvSpPr>
            <p:cNvPr id="408" name="Google Shape;408;p80"/>
            <p:cNvSpPr txBox="1"/>
            <p:nvPr/>
          </p:nvSpPr>
          <p:spPr>
            <a:xfrm>
              <a:off x="5135300" y="2246625"/>
              <a:ext cx="1774800" cy="381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 Mono"/>
                  <a:ea typeface="Roboto Mono"/>
                  <a:cs typeface="Roboto Mono"/>
                  <a:sym typeface="Roboto Mono"/>
                </a:rPr>
                <a:t>account_holder</a:t>
              </a:r>
              <a:endParaRPr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cxnSp>
          <p:nvCxnSpPr>
            <p:cNvPr id="409" name="Google Shape;409;p80"/>
            <p:cNvCxnSpPr/>
            <p:nvPr/>
          </p:nvCxnSpPr>
          <p:spPr>
            <a:xfrm rot="10800000">
              <a:off x="6910100" y="2273025"/>
              <a:ext cx="381600" cy="328800"/>
            </a:xfrm>
            <a:prstGeom prst="bentConnector3">
              <a:avLst>
                <a:gd name="adj1" fmla="val 96849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10" name="Google Shape;410;p80"/>
          <p:cNvSpPr txBox="1"/>
          <p:nvPr/>
        </p:nvSpPr>
        <p:spPr>
          <a:xfrm>
            <a:off x="4986050" y="6268575"/>
            <a:ext cx="457500" cy="3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RV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411" name="Google Shape;411;p80"/>
          <p:cNvCxnSpPr/>
          <p:nvPr/>
        </p:nvCxnSpPr>
        <p:spPr>
          <a:xfrm rot="10800000">
            <a:off x="5558000" y="6268575"/>
            <a:ext cx="381600" cy="328800"/>
          </a:xfrm>
          <a:prstGeom prst="bentConnector3">
            <a:avLst>
              <a:gd name="adj1" fmla="val 96849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2" name="Google Shape;412;p80"/>
          <p:cNvSpPr txBox="1"/>
          <p:nvPr/>
        </p:nvSpPr>
        <p:spPr>
          <a:xfrm>
            <a:off x="5604950" y="5894075"/>
            <a:ext cx="1092000" cy="2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"Tiff"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13" name="Google Shape;413;p80"/>
          <p:cNvSpPr txBox="1"/>
          <p:nvPr/>
        </p:nvSpPr>
        <p:spPr>
          <a:xfrm>
            <a:off x="5659450" y="6203438"/>
            <a:ext cx="851100" cy="2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None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414" name="Google Shape;414;p80"/>
          <p:cNvGrpSpPr/>
          <p:nvPr/>
        </p:nvGrpSpPr>
        <p:grpSpPr>
          <a:xfrm>
            <a:off x="4881363" y="1668100"/>
            <a:ext cx="965375" cy="393900"/>
            <a:chOff x="6326325" y="2240475"/>
            <a:chExt cx="965375" cy="393900"/>
          </a:xfrm>
        </p:grpSpPr>
        <p:sp>
          <p:nvSpPr>
            <p:cNvPr id="415" name="Google Shape;415;p80"/>
            <p:cNvSpPr txBox="1"/>
            <p:nvPr/>
          </p:nvSpPr>
          <p:spPr>
            <a:xfrm>
              <a:off x="6326325" y="2240475"/>
              <a:ext cx="457500" cy="39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 Mono"/>
                  <a:ea typeface="Roboto Mono"/>
                  <a:cs typeface="Roboto Mono"/>
                  <a:sym typeface="Roboto Mono"/>
                </a:rPr>
                <a:t>a</a:t>
              </a:r>
              <a:endParaRPr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cxnSp>
          <p:nvCxnSpPr>
            <p:cNvPr id="416" name="Google Shape;416;p80"/>
            <p:cNvCxnSpPr/>
            <p:nvPr/>
          </p:nvCxnSpPr>
          <p:spPr>
            <a:xfrm rot="10800000">
              <a:off x="6910100" y="2273025"/>
              <a:ext cx="381600" cy="328800"/>
            </a:xfrm>
            <a:prstGeom prst="bentConnector3">
              <a:avLst>
                <a:gd name="adj1" fmla="val 96849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aphicFrame>
        <p:nvGraphicFramePr>
          <p:cNvPr id="417" name="Google Shape;417;p80"/>
          <p:cNvGraphicFramePr/>
          <p:nvPr/>
        </p:nvGraphicFramePr>
        <p:xfrm>
          <a:off x="4571288" y="3064575"/>
          <a:ext cx="2456525" cy="1584840"/>
        </p:xfrm>
        <a:graphic>
          <a:graphicData uri="http://schemas.openxmlformats.org/drawingml/2006/table">
            <a:tbl>
              <a:tblPr>
                <a:noFill/>
                <a:tableStyleId>{FD2611C4-57B6-4B42-8868-EDC10041D166}</a:tableStyleId>
              </a:tblPr>
              <a:tblGrid>
                <a:gridCol w="200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2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52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max_withdrawal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10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__init__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deposit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52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withdraw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418" name="Google Shape;418;p80"/>
          <p:cNvCxnSpPr>
            <a:endCxn id="400" idx="1"/>
          </p:cNvCxnSpPr>
          <p:nvPr/>
        </p:nvCxnSpPr>
        <p:spPr>
          <a:xfrm rot="10800000" flipH="1">
            <a:off x="6742650" y="3340775"/>
            <a:ext cx="648000" cy="284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oval" w="med" len="med"/>
            <a:tailEnd type="triangle" w="med" len="med"/>
          </a:ln>
        </p:spPr>
      </p:cxnSp>
      <p:cxnSp>
        <p:nvCxnSpPr>
          <p:cNvPr id="419" name="Google Shape;419;p80"/>
          <p:cNvCxnSpPr>
            <a:endCxn id="399" idx="1"/>
          </p:cNvCxnSpPr>
          <p:nvPr/>
        </p:nvCxnSpPr>
        <p:spPr>
          <a:xfrm>
            <a:off x="6757975" y="4071700"/>
            <a:ext cx="538800" cy="42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oval" w="med" len="med"/>
            <a:tailEnd type="triangle" w="med" len="med"/>
          </a:ln>
        </p:spPr>
      </p:cxnSp>
      <p:cxnSp>
        <p:nvCxnSpPr>
          <p:cNvPr id="420" name="Google Shape;420;p80"/>
          <p:cNvCxnSpPr>
            <a:endCxn id="401" idx="1"/>
          </p:cNvCxnSpPr>
          <p:nvPr/>
        </p:nvCxnSpPr>
        <p:spPr>
          <a:xfrm>
            <a:off x="6773250" y="4502625"/>
            <a:ext cx="617400" cy="385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oval" w="med" len="med"/>
            <a:tailEnd type="triangle" w="med" len="med"/>
          </a:ln>
        </p:spPr>
      </p:cxnSp>
      <p:graphicFrame>
        <p:nvGraphicFramePr>
          <p:cNvPr id="421" name="Google Shape;421;p80"/>
          <p:cNvGraphicFramePr/>
          <p:nvPr/>
        </p:nvGraphicFramePr>
        <p:xfrm>
          <a:off x="6770750" y="1289613"/>
          <a:ext cx="2156400" cy="792420"/>
        </p:xfrm>
        <a:graphic>
          <a:graphicData uri="http://schemas.openxmlformats.org/drawingml/2006/table">
            <a:tbl>
              <a:tblPr>
                <a:noFill/>
                <a:tableStyleId>{FD2611C4-57B6-4B42-8868-EDC10041D166}</a:tableStyleId>
              </a:tblPr>
              <a:tblGrid>
                <a:gridCol w="107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9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balance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holder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“Tiff”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422" name="Google Shape;422;p80"/>
          <p:cNvCxnSpPr/>
          <p:nvPr/>
        </p:nvCxnSpPr>
        <p:spPr>
          <a:xfrm rot="10800000" flipH="1">
            <a:off x="5726600" y="1716475"/>
            <a:ext cx="861900" cy="15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23" name="Google Shape;423;p80"/>
          <p:cNvSpPr txBox="1">
            <a:spLocks noGrp="1"/>
          </p:cNvSpPr>
          <p:nvPr>
            <p:ph type="body" idx="1"/>
          </p:nvPr>
        </p:nvSpPr>
        <p:spPr>
          <a:xfrm>
            <a:off x="0" y="1287000"/>
            <a:ext cx="4423800" cy="3747900"/>
          </a:xfrm>
          <a:prstGeom prst="rect">
            <a:avLst/>
          </a:prstGeom>
          <a:solidFill>
            <a:srgbClr val="EFEFEF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marR="381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en" sz="1400">
                <a:solidFill>
                  <a:srgbClr val="586E75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rgbClr val="0378CE"/>
                </a:solidFill>
                <a:latin typeface="Roboto Mono"/>
                <a:ea typeface="Roboto Mono"/>
                <a:cs typeface="Roboto Mono"/>
                <a:sym typeface="Roboto Mono"/>
              </a:rPr>
              <a:t>Account</a:t>
            </a:r>
            <a:r>
              <a:rPr lang="en" sz="1400">
                <a:solidFill>
                  <a:srgbClr val="586E75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400">
              <a:solidFill>
                <a:srgbClr val="586E7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38100" marR="38100" lvl="0" indent="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max_withdrawal = 10</a:t>
            </a:r>
            <a:endParaRPr sz="14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38100" marR="381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381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en" sz="14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rgbClr val="0378CE"/>
                </a:solidFill>
                <a:latin typeface="Roboto Mono"/>
                <a:ea typeface="Roboto Mono"/>
                <a:cs typeface="Roboto Mono"/>
                <a:sym typeface="Roboto Mono"/>
              </a:rPr>
              <a:t>__init__</a:t>
            </a: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400">
                <a:solidFill>
                  <a:srgbClr val="7A5FE7"/>
                </a:solidFill>
                <a:latin typeface="Roboto Mono"/>
                <a:ea typeface="Roboto Mono"/>
                <a:cs typeface="Roboto Mono"/>
                <a:sym typeface="Roboto Mono"/>
              </a:rPr>
              <a:t>self</a:t>
            </a: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400">
                <a:solidFill>
                  <a:srgbClr val="7A5FE7"/>
                </a:solidFill>
                <a:latin typeface="Roboto Mono"/>
                <a:ea typeface="Roboto Mono"/>
                <a:cs typeface="Roboto Mono"/>
                <a:sym typeface="Roboto Mono"/>
              </a:rPr>
              <a:t>account_holder</a:t>
            </a: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):</a:t>
            </a:r>
            <a:endParaRPr sz="1400">
              <a:solidFill>
                <a:schemeClr val="accent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95300" marR="38100" lvl="0" indent="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self.balance = </a:t>
            </a:r>
            <a:r>
              <a:rPr lang="en" sz="14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endParaRPr sz="14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marR="381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self.holder = 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account_holder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381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381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en" sz="14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rgbClr val="0378CE"/>
                </a:solidFill>
                <a:latin typeface="Roboto Mono"/>
                <a:ea typeface="Roboto Mono"/>
                <a:cs typeface="Roboto Mono"/>
                <a:sym typeface="Roboto Mono"/>
              </a:rPr>
              <a:t>deposit</a:t>
            </a: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400">
                <a:solidFill>
                  <a:srgbClr val="7A5FE7"/>
                </a:solidFill>
                <a:latin typeface="Roboto Mono"/>
                <a:ea typeface="Roboto Mono"/>
                <a:cs typeface="Roboto Mono"/>
                <a:sym typeface="Roboto Mono"/>
              </a:rPr>
              <a:t>self</a:t>
            </a: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400">
                <a:solidFill>
                  <a:srgbClr val="7A5FE7"/>
                </a:solidFill>
                <a:latin typeface="Roboto Mono"/>
                <a:ea typeface="Roboto Mono"/>
                <a:cs typeface="Roboto Mono"/>
                <a:sym typeface="Roboto Mono"/>
              </a:rPr>
              <a:t>amount</a:t>
            </a: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):</a:t>
            </a:r>
            <a:endParaRPr sz="14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95300" marR="38100" lvl="0" indent="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...</a:t>
            </a:r>
            <a:endParaRPr sz="14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381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381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en" sz="14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rgbClr val="0378CE"/>
                </a:solidFill>
                <a:latin typeface="Roboto Mono"/>
                <a:ea typeface="Roboto Mono"/>
                <a:cs typeface="Roboto Mono"/>
                <a:sym typeface="Roboto Mono"/>
              </a:rPr>
              <a:t>withdraw</a:t>
            </a: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400">
                <a:solidFill>
                  <a:srgbClr val="7A5FE7"/>
                </a:solidFill>
                <a:latin typeface="Roboto Mono"/>
                <a:ea typeface="Roboto Mono"/>
                <a:cs typeface="Roboto Mono"/>
                <a:sym typeface="Roboto Mono"/>
              </a:rPr>
              <a:t>self</a:t>
            </a: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400">
                <a:solidFill>
                  <a:srgbClr val="7A5FE7"/>
                </a:solidFill>
                <a:latin typeface="Roboto Mono"/>
                <a:ea typeface="Roboto Mono"/>
                <a:cs typeface="Roboto Mono"/>
                <a:sym typeface="Roboto Mono"/>
              </a:rPr>
              <a:t>amount</a:t>
            </a: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):</a:t>
            </a:r>
            <a:endParaRPr sz="14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95300" marR="38100" lvl="0" indent="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...</a:t>
            </a:r>
            <a:endParaRPr sz="14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381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381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&gt;&gt;&gt; a = Account('Tiff')</a:t>
            </a:r>
            <a:endParaRPr sz="14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38100" marR="381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accent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24" name="Google Shape;424;p80"/>
          <p:cNvSpPr/>
          <p:nvPr/>
        </p:nvSpPr>
        <p:spPr>
          <a:xfrm flipH="1">
            <a:off x="6424950" y="2192349"/>
            <a:ext cx="1585500" cy="763500"/>
          </a:xfrm>
          <a:prstGeom prst="wedgeRoundRectCallout">
            <a:avLst>
              <a:gd name="adj1" fmla="val -13951"/>
              <a:gd name="adj2" fmla="val -68988"/>
              <a:gd name="adj3" fmla="val 0"/>
            </a:avLst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Instance attributes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5" name="Google Shape;425;p80"/>
          <p:cNvSpPr/>
          <p:nvPr/>
        </p:nvSpPr>
        <p:spPr>
          <a:xfrm flipH="1">
            <a:off x="3653500" y="3526369"/>
            <a:ext cx="1585500" cy="393900"/>
          </a:xfrm>
          <a:prstGeom prst="wedgeRoundRectCallout">
            <a:avLst>
              <a:gd name="adj1" fmla="val -28553"/>
              <a:gd name="adj2" fmla="val -111283"/>
              <a:gd name="adj3" fmla="val 0"/>
            </a:avLst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Class attribute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6" name="Google Shape;426;p80"/>
          <p:cNvSpPr/>
          <p:nvPr/>
        </p:nvSpPr>
        <p:spPr>
          <a:xfrm>
            <a:off x="5846750" y="2419175"/>
            <a:ext cx="3129531" cy="3467983"/>
          </a:xfrm>
          <a:custGeom>
            <a:avLst/>
            <a:gdLst/>
            <a:ahLst/>
            <a:cxnLst/>
            <a:rect l="l" t="t" r="r" b="b"/>
            <a:pathLst>
              <a:path w="127385" h="139067" extrusionOk="0">
                <a:moveTo>
                  <a:pt x="0" y="131739"/>
                </a:moveTo>
                <a:cubicBezTo>
                  <a:pt x="20240" y="131197"/>
                  <a:pt x="103367" y="150443"/>
                  <a:pt x="121438" y="128486"/>
                </a:cubicBezTo>
                <a:cubicBezTo>
                  <a:pt x="139509" y="106530"/>
                  <a:pt x="110596" y="21414"/>
                  <a:pt x="108427" y="0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cxnSp>
        <p:nvCxnSpPr>
          <p:cNvPr id="427" name="Google Shape;427;p80"/>
          <p:cNvCxnSpPr/>
          <p:nvPr/>
        </p:nvCxnSpPr>
        <p:spPr>
          <a:xfrm rot="10800000">
            <a:off x="8496450" y="2256575"/>
            <a:ext cx="13500" cy="162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28" name="Google Shape;428;p80"/>
          <p:cNvSpPr txBox="1"/>
          <p:nvPr/>
        </p:nvSpPr>
        <p:spPr>
          <a:xfrm>
            <a:off x="520725" y="5605475"/>
            <a:ext cx="1964700" cy="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Python Tutor link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4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4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4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4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4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4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"/>
                                        <p:tgtEl>
                                          <p:spTgt spid="4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"/>
                                        <p:tgtEl>
                                          <p:spTgt spid="4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"/>
                                        <p:tgtEl>
                                          <p:spTgt spid="4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"/>
                                        <p:tgtEl>
                                          <p:spTgt spid="4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"/>
                                        <p:tgtEl>
                                          <p:spTgt spid="4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"/>
                                        <p:tgtEl>
                                          <p:spTgt spid="4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"/>
                                        <p:tgtEl>
                                          <p:spTgt spid="4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"/>
                                        <p:tgtEl>
                                          <p:spTgt spid="42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"/>
                                        <p:tgtEl>
                                          <p:spTgt spid="42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1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1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1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1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1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1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1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1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81"/>
          <p:cNvSpPr txBox="1">
            <a:spLocks noGrp="1"/>
          </p:cNvSpPr>
          <p:nvPr>
            <p:ph type="title"/>
          </p:nvPr>
        </p:nvSpPr>
        <p:spPr>
          <a:xfrm>
            <a:off x="491700" y="593375"/>
            <a:ext cx="8160600" cy="5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Terminology: Attributes, Functions, and Methods</a:t>
            </a:r>
            <a:endParaRPr/>
          </a:p>
        </p:txBody>
      </p:sp>
      <p:sp>
        <p:nvSpPr>
          <p:cNvPr id="434" name="Google Shape;434;p81"/>
          <p:cNvSpPr txBox="1">
            <a:spLocks noGrp="1"/>
          </p:cNvSpPr>
          <p:nvPr>
            <p:ph type="body" idx="1"/>
          </p:nvPr>
        </p:nvSpPr>
        <p:spPr>
          <a:xfrm>
            <a:off x="491700" y="1536625"/>
            <a:ext cx="8160600" cy="16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All objects have </a:t>
            </a:r>
            <a:r>
              <a:rPr lang="en" b="1">
                <a:solidFill>
                  <a:srgbClr val="4A86E8"/>
                </a:solidFill>
              </a:rPr>
              <a:t>attributes</a:t>
            </a:r>
            <a:r>
              <a:rPr lang="en"/>
              <a:t>, which are name-value pairs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Classes are objects too, so they have attributes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rgbClr val="4A86E8"/>
                </a:solidFill>
              </a:rPr>
              <a:t>Instance attribute</a:t>
            </a:r>
            <a:r>
              <a:rPr lang="en"/>
              <a:t>: attribute of an instance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b="1">
                <a:solidFill>
                  <a:srgbClr val="4A86E8"/>
                </a:solidFill>
              </a:rPr>
              <a:t>Class attribute</a:t>
            </a:r>
            <a:r>
              <a:rPr lang="en"/>
              <a:t>: attribute of the class of an instance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ectur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mbda 2018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2657</TotalTime>
  <Words>1261</Words>
  <Application>Microsoft Office PowerPoint</Application>
  <PresentationFormat>全屏显示(4:3)</PresentationFormat>
  <Paragraphs>199</Paragraphs>
  <Slides>17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Roboto Mono</vt:lpstr>
      <vt:lpstr>Arial</vt:lpstr>
      <vt:lpstr>Roboto</vt:lpstr>
      <vt:lpstr>Simple Light</vt:lpstr>
      <vt:lpstr>Lecture</vt:lpstr>
      <vt:lpstr>Simple Light</vt:lpstr>
      <vt:lpstr>Lambda 2018</vt:lpstr>
      <vt:lpstr>Object-Oriented Programming</vt:lpstr>
      <vt:lpstr>Why OOP?</vt:lpstr>
      <vt:lpstr>Object-Oriented Programming</vt:lpstr>
      <vt:lpstr>Classes</vt:lpstr>
      <vt:lpstr>Example: Bank Accounts</vt:lpstr>
      <vt:lpstr>The Class Statement</vt:lpstr>
      <vt:lpstr>The Class Statement</vt:lpstr>
      <vt:lpstr>The Class Statement</vt:lpstr>
      <vt:lpstr>Terminology: Attributes, Functions, and Methods</vt:lpstr>
      <vt:lpstr>Object Identity</vt:lpstr>
      <vt:lpstr>Dot Expressions</vt:lpstr>
      <vt:lpstr>Methods and Functions</vt:lpstr>
      <vt:lpstr>Invoking Methods</vt:lpstr>
      <vt:lpstr>Implementing the Account Class</vt:lpstr>
      <vt:lpstr>Accessing Attributes</vt:lpstr>
      <vt:lpstr>Assigning Attributes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</dc:title>
  <cp:lastModifiedBy>xinyu</cp:lastModifiedBy>
  <cp:revision>3</cp:revision>
  <dcterms:modified xsi:type="dcterms:W3CDTF">2019-11-13T01:34:31Z</dcterms:modified>
</cp:coreProperties>
</file>