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Roboto Mono" panose="02010600030101010101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73641332@qq.com" initials="3" lastIdx="3" clrIdx="0">
    <p:extLst>
      <p:ext uri="{19B8F6BF-5375-455C-9EA6-DF929625EA0E}">
        <p15:presenceInfo xmlns:p15="http://schemas.microsoft.com/office/powerpoint/2012/main" userId="ff098fc5b637da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57" y="3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0T14:40:20.946" idx="1">
    <p:pos x="10" y="10"/>
    <p:text>def __init__(self, name, o_name, nick_name):
    self.nick_name = nick_name
    super().__init__(name, o_name)</p:text>
    <p:extLst>
      <p:ext uri="{C676402C-5697-4E1C-873F-D02D1690AC5C}">
        <p15:threadingInfo xmlns:p15="http://schemas.microsoft.com/office/powerpoint/2012/main" timeZoneBias="-480"/>
      </p:ext>
    </p:extLst>
  </p:cm>
  <p:cm authorId="1" dt="2019-11-20T14:42:25.037" idx="2">
    <p:pos x="10" y="146"/>
    <p:text>Animals.__init__(self, name, o_name)</p:text>
    <p:extLst>
      <p:ext uri="{C676402C-5697-4E1C-873F-D02D1690AC5C}">
        <p15:threadingInfo xmlns:p15="http://schemas.microsoft.com/office/powerpoint/2012/main" timeZoneBias="-480">
          <p15:parentCm authorId="1" idx="1"/>
        </p15:threadingInfo>
      </p:ext>
    </p:extLst>
  </p:cm>
  <p:cm authorId="1" dt="2019-11-20T14:50:33.230" idx="3">
    <p:pos x="146" y="146"/>
    <p:text>Multiple Inheritance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df1dc46b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df1dc46b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df1dc46b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df1dc46b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df1dc46b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df1dc46b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df1dc46b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df1dc46bf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df1dc46b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df1dc46bf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df1dc46bf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df1dc46bf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f1dc46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f1dc46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df1dc46b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df1dc46b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df1dc46bf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df1dc46bf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df1dc46b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df1dc46b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deac164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deac164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eac1642a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eac1642a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eac1642a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eac1642a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deac1642a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deac1642a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Font typeface="Roboto Mono"/>
              <a:buNone/>
              <a:defRPr sz="28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 / 23 / 2019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Stennet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Inheritance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We can implement specialized classes using </a:t>
            </a:r>
            <a:r>
              <a:rPr lang="en" dirty="0">
                <a:solidFill>
                  <a:srgbClr val="4A86E8"/>
                </a:solidFill>
              </a:rPr>
              <a:t>inheritance</a:t>
            </a:r>
            <a:r>
              <a:rPr lang="en" dirty="0"/>
              <a:t>!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The class definition allows us to specify that a new class inherits from a superclass:</a:t>
            </a:r>
            <a:endParaRPr dirty="0"/>
          </a:p>
        </p:txBody>
      </p:sp>
      <p:sp>
        <p:nvSpPr>
          <p:cNvPr id="143" name="Google Shape;143;p22"/>
          <p:cNvSpPr txBox="1"/>
          <p:nvPr/>
        </p:nvSpPr>
        <p:spPr>
          <a:xfrm>
            <a:off x="2454300" y="2127150"/>
            <a:ext cx="4235400" cy="572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AB4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&lt;Class Name&gt;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&lt;Superclass Name&gt;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   &lt;suite&gt;</a:t>
            </a:r>
            <a:endParaRPr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311700" y="2900825"/>
            <a:ext cx="8520600" cy="14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call the more specialized class a </a:t>
            </a:r>
            <a:r>
              <a:rPr lang="en">
                <a:solidFill>
                  <a:srgbClr val="4A86E8"/>
                </a:solidFill>
              </a:rPr>
              <a:t>subclass</a:t>
            </a:r>
            <a:r>
              <a:rPr lang="en"/>
              <a:t> of the general class and the general class a </a:t>
            </a:r>
            <a:r>
              <a:rPr lang="en">
                <a:solidFill>
                  <a:srgbClr val="4A86E8"/>
                </a:solidFill>
              </a:rPr>
              <a:t>superclass</a:t>
            </a:r>
            <a:r>
              <a:rPr lang="en"/>
              <a:t> of the specialized class.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subclass </a:t>
            </a:r>
            <a:r>
              <a:rPr lang="en">
                <a:solidFill>
                  <a:srgbClr val="4A86E8"/>
                </a:solidFill>
              </a:rPr>
              <a:t>inherits</a:t>
            </a:r>
            <a:r>
              <a:rPr lang="en"/>
              <a:t> </a:t>
            </a:r>
            <a:r>
              <a:rPr lang="en" i="1"/>
              <a:t>all</a:t>
            </a:r>
            <a:r>
              <a:rPr lang="en"/>
              <a:t> class attributes of the superclass.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subclass can </a:t>
            </a:r>
            <a:r>
              <a:rPr lang="en">
                <a:solidFill>
                  <a:srgbClr val="4A86E8"/>
                </a:solidFill>
              </a:rPr>
              <a:t>override</a:t>
            </a:r>
            <a:r>
              <a:rPr lang="en"/>
              <a:t> attributes to specify how it is different from the superclass.</a:t>
            </a: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8207275" y="4660725"/>
            <a:ext cx="837900" cy="3660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Demo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/>
        </p:nvSpPr>
        <p:spPr>
          <a:xfrm>
            <a:off x="384300" y="140625"/>
            <a:ext cx="8382600" cy="935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ElectricType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basic_attack = </a:t>
            </a:r>
            <a:r>
              <a:rPr lang="e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'thunder shock'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damage = </a:t>
            </a:r>
            <a:r>
              <a:rPr lang="e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prob = </a:t>
            </a:r>
            <a:r>
              <a:rPr lang="e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377100" y="1023223"/>
            <a:ext cx="8382600" cy="935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trainer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b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self.name, self.trainer </a:t>
            </a:r>
            <a:r>
              <a:rPr lang="en" sz="12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name, trainer</a:t>
            </a:r>
            <a:b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self.level, self.hp </a:t>
            </a:r>
            <a:r>
              <a:rPr lang="en" sz="12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self.paralyzed </a:t>
            </a:r>
            <a:r>
              <a:rPr lang="en" sz="12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377100" y="1958325"/>
            <a:ext cx="8382600" cy="530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speak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b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2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(self.name + </a:t>
            </a:r>
            <a:r>
              <a:rPr lang="e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'!'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377100" y="2488725"/>
            <a:ext cx="8382600" cy="1578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2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attack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other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self.speak()</a:t>
            </a:r>
            <a:b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2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(self.name, 'used', self.basic_attack, </a:t>
            </a:r>
            <a:r>
              <a:rPr lang="e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'!'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other.receive_damage(self.damage)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38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2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random() &lt; self.prob</a:t>
            </a:r>
            <a:r>
              <a:rPr lang="en" sz="12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12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(other) </a:t>
            </a:r>
            <a:r>
              <a:rPr lang="en" sz="12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!=</a:t>
            </a:r>
            <a:r>
              <a:rPr lang="en" sz="12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ElectricType</a:t>
            </a:r>
            <a:r>
              <a:rPr lang="en" sz="12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200">
              <a:solidFill>
                <a:srgbClr val="586E7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other.paralyzed</a:t>
            </a:r>
            <a:r>
              <a:rPr lang="en" sz="12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2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" sz="12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(other.name,</a:t>
            </a:r>
            <a:r>
              <a:rPr lang="en" sz="12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'is paralyzed!'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377100" y="4067025"/>
            <a:ext cx="8382600" cy="885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receive_damage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damage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b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self.hp = </a:t>
            </a:r>
            <a:r>
              <a:rPr lang="en" sz="12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self.hp - damage)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2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self.hp == </a:t>
            </a:r>
            <a:r>
              <a:rPr lang="e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" sz="12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(self.name, </a:t>
            </a:r>
            <a:r>
              <a:rPr lang="e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'fainted!'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746775" y="1075725"/>
            <a:ext cx="4153200" cy="1413000"/>
          </a:xfrm>
          <a:prstGeom prst="roundRect">
            <a:avLst>
              <a:gd name="adj" fmla="val 12845"/>
            </a:avLst>
          </a:prstGeom>
          <a:noFill/>
          <a:ln w="19050" cap="flat" cmpd="sng">
            <a:solidFill>
              <a:srgbClr val="0371C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3"/>
          <p:cNvSpPr/>
          <p:nvPr/>
        </p:nvSpPr>
        <p:spPr>
          <a:xfrm>
            <a:off x="809400" y="637400"/>
            <a:ext cx="1118400" cy="229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371C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746775" y="4097950"/>
            <a:ext cx="3679800" cy="854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371C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797275" y="635000"/>
            <a:ext cx="1118400" cy="2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746775" y="1075725"/>
            <a:ext cx="4153200" cy="141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746775" y="4067025"/>
            <a:ext cx="3740700" cy="88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dot expression rules</a:t>
            </a:r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1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378CE"/>
                </a:solidFill>
                <a:highlight>
                  <a:srgbClr val="EFEFEF"/>
                </a:highlight>
              </a:rPr>
              <a:t>&lt;expression&gt;</a:t>
            </a:r>
            <a:r>
              <a:rPr lang="en" sz="1400">
                <a:solidFill>
                  <a:srgbClr val="000000"/>
                </a:solidFill>
                <a:highlight>
                  <a:srgbClr val="EFEFEF"/>
                </a:highlight>
              </a:rPr>
              <a:t>.</a:t>
            </a:r>
            <a:r>
              <a:rPr lang="en" sz="1400">
                <a:solidFill>
                  <a:srgbClr val="6AA84F"/>
                </a:solidFill>
                <a:highlight>
                  <a:srgbClr val="EFEFEF"/>
                </a:highlight>
              </a:rPr>
              <a:t>&lt;name&gt;</a:t>
            </a:r>
            <a:endParaRPr sz="1400">
              <a:solidFill>
                <a:srgbClr val="6AA84F"/>
              </a:solidFill>
              <a:highlight>
                <a:srgbClr val="EFEFE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>
                <a:solidFill>
                  <a:srgbClr val="666666"/>
                </a:solidFill>
              </a:rPr>
              <a:t>How to evaluate:</a:t>
            </a:r>
            <a:endParaRPr i="1">
              <a:solidFill>
                <a:srgbClr val="666666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</a:rPr>
              <a:t>Evaluate </a:t>
            </a:r>
            <a:r>
              <a:rPr lang="en">
                <a:solidFill>
                  <a:srgbClr val="0371C1"/>
                </a:solidFill>
              </a:rPr>
              <a:t>&lt;expression&gt;</a:t>
            </a:r>
            <a:r>
              <a:rPr lang="en">
                <a:solidFill>
                  <a:schemeClr val="dk1"/>
                </a:solidFill>
              </a:rPr>
              <a:t>, which yields an object.</a:t>
            </a:r>
            <a:endParaRPr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">
                <a:solidFill>
                  <a:srgbClr val="6AA84F"/>
                </a:solidFill>
              </a:rPr>
              <a:t>&lt;name&gt;</a:t>
            </a:r>
            <a:r>
              <a:rPr lang="en">
                <a:solidFill>
                  <a:schemeClr val="dk1"/>
                </a:solidFill>
              </a:rPr>
              <a:t> is matched against the instance attributes of that object; if an attribute with that name exists, its value is returned.</a:t>
            </a:r>
            <a:endParaRPr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AutoNum type="arabicPeriod"/>
            </a:pPr>
            <a:r>
              <a:rPr lang="en">
                <a:solidFill>
                  <a:schemeClr val="dk1"/>
                </a:solidFill>
              </a:rPr>
              <a:t>If not, the name is looked up in the class, which yields a class attribute value.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If it is not found in the class, look in any superclasses.</a:t>
            </a:r>
            <a:endParaRPr>
              <a:solidFill>
                <a:srgbClr val="CC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AutoNum type="arabicPeriod"/>
            </a:pPr>
            <a:r>
              <a:rPr lang="en">
                <a:solidFill>
                  <a:schemeClr val="dk1"/>
                </a:solidFill>
              </a:rPr>
              <a:t>That value is returned unless it is a function, in which case a bound method is returned instead.</a:t>
            </a:r>
            <a:endParaRPr/>
          </a:p>
        </p:txBody>
      </p:sp>
      <p:sp>
        <p:nvSpPr>
          <p:cNvPr id="167" name="Google Shape;167;p24"/>
          <p:cNvSpPr txBox="1"/>
          <p:nvPr/>
        </p:nvSpPr>
        <p:spPr>
          <a:xfrm>
            <a:off x="464250" y="3263875"/>
            <a:ext cx="8215500" cy="1643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&gt;&gt;&gt; luxio = ElectricType('Luxio', 'Alex')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&gt;&gt;&gt; luxio.hp     # Found in instance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50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&gt;&gt;&gt; luxio.damage # Found in Pokemon class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40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&gt;&gt;&gt; luxio.basic_attack # Found in ElectricType class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'thunder shock'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for inheritance</a:t>
            </a:r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Don't repeat yourself; use existing implementations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Attributes that have been overridden are still accessible via class objects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Look up attributes on instances when possible to allow for more specialization</a:t>
            </a:r>
            <a:endParaRPr sz="1400"/>
          </a:p>
        </p:txBody>
      </p:sp>
      <p:sp>
        <p:nvSpPr>
          <p:cNvPr id="174" name="Google Shape;174;p25"/>
          <p:cNvSpPr txBox="1"/>
          <p:nvPr/>
        </p:nvSpPr>
        <p:spPr>
          <a:xfrm>
            <a:off x="502200" y="2410025"/>
            <a:ext cx="8139600" cy="2494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100" marR="38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ElectricType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(Pokemon):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basic_attack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'thunder shock'</a:t>
            </a:r>
            <a:endParaRPr sz="16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  prob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endParaRPr sz="16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attack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6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other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Pokemon.attack(self, other)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6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random() &lt; self.prob</a:t>
            </a: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(other) </a:t>
            </a:r>
            <a:r>
              <a:rPr lang="en" sz="16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!=</a:t>
            </a: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ElectricType</a:t>
            </a: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586E7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other.paralyzed</a:t>
            </a: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" sz="16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(other.name,</a:t>
            </a: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'is paralyzed!'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5155525" y="3004700"/>
            <a:ext cx="3423900" cy="763500"/>
          </a:xfrm>
          <a:prstGeom prst="wedgeRoundRectCallout">
            <a:avLst>
              <a:gd name="adj1" fmla="val -59209"/>
              <a:gd name="adj2" fmla="val 39122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Reuse the general attack instead of rewriting code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1415525" y="4380000"/>
            <a:ext cx="2462100" cy="763500"/>
          </a:xfrm>
          <a:prstGeom prst="wedgeRoundRectCallout">
            <a:avLst>
              <a:gd name="adj1" fmla="val 37193"/>
              <a:gd name="adj2" fmla="val -73955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Use self.prob over ElectricType.prob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8136725" y="152225"/>
            <a:ext cx="837900" cy="3660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Demo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Practice</a:t>
            </a:r>
            <a:endParaRPr/>
          </a:p>
        </p:txBody>
      </p:sp>
      <p:sp>
        <p:nvSpPr>
          <p:cNvPr id="183" name="Google Shape;183;p26"/>
          <p:cNvSpPr/>
          <p:nvPr/>
        </p:nvSpPr>
        <p:spPr>
          <a:xfrm>
            <a:off x="8207275" y="4660725"/>
            <a:ext cx="837900" cy="3660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Demo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189" name="Google Shape;189;p27"/>
          <p:cNvSpPr txBox="1">
            <a:spLocks noGrp="1"/>
          </p:cNvSpPr>
          <p:nvPr>
            <p:ph type="body" idx="1"/>
          </p:nvPr>
        </p:nvSpPr>
        <p:spPr>
          <a:xfrm>
            <a:off x="311700" y="95492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Specification:</a:t>
            </a:r>
            <a:endParaRPr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Dog Class</a:t>
            </a:r>
            <a:endParaRPr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4 legs</a:t>
            </a:r>
            <a:endParaRPr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 name and owner’s name</a:t>
            </a:r>
            <a:endParaRPr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When calling .speak() should say ‘woof!’</a:t>
            </a:r>
            <a:endParaRPr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When calling .fetch(item) should say ‘I fetched’ + str(item)</a:t>
            </a:r>
            <a:endParaRPr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Chicken Class</a:t>
            </a:r>
            <a:endParaRPr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2 legs</a:t>
            </a:r>
            <a:endParaRPr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When calling.speak() should say ‘cluck!’</a:t>
            </a:r>
            <a:endParaRPr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 name and owner’s name</a:t>
            </a:r>
            <a:endParaRPr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GoldenRetriever Class</a:t>
            </a:r>
            <a:endParaRPr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4 legs</a:t>
            </a:r>
            <a:endParaRPr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 name and owner’s name</a:t>
            </a:r>
            <a:endParaRPr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 breed equal to ‘Golden Retriever’</a:t>
            </a:r>
            <a:endParaRPr/>
          </a:p>
        </p:txBody>
      </p:sp>
      <p:sp>
        <p:nvSpPr>
          <p:cNvPr id="190" name="Google Shape;190;p27"/>
          <p:cNvSpPr txBox="1"/>
          <p:nvPr/>
        </p:nvSpPr>
        <p:spPr>
          <a:xfrm>
            <a:off x="3873500" y="3983575"/>
            <a:ext cx="5348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When calling .speak() should say ‘woof!’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Mono"/>
              <a:buChar char="○"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When calling .fetch(item) should say ‘I fetched’ + str(item)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WWPD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class A: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     x = 10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     def __init__(self, y):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         self.y = y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a = A(4)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b = A(6)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4043800" y="1152475"/>
            <a:ext cx="3000000" cy="38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a.x = 5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A.x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b.x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A.x = 15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a.x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b.x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043800" y="1822825"/>
            <a:ext cx="3000000" cy="31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2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2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2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15</a:t>
            </a:r>
            <a:endParaRPr sz="12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Re-Implement Rationals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Rational Class</a:t>
            </a:r>
            <a:endParaRPr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Attributes:</a:t>
            </a:r>
            <a:endParaRPr/>
          </a:p>
          <a:p>
            <a:pPr marL="1371600" lvl="2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Numerator</a:t>
            </a:r>
            <a:endParaRPr/>
          </a:p>
          <a:p>
            <a:pPr marL="1371600" lvl="2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Denominator</a:t>
            </a:r>
            <a:endParaRPr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Methods:</a:t>
            </a:r>
            <a:endParaRPr/>
          </a:p>
          <a:p>
            <a:pPr marL="1371600" lvl="2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print() - should print ‘numerator / denominator’</a:t>
            </a:r>
            <a:endParaRPr/>
          </a:p>
          <a:p>
            <a:pPr marL="1371600" lvl="2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add(other) - should return a new rational with addition of current and other</a:t>
            </a:r>
            <a:endParaRPr/>
          </a:p>
          <a:p>
            <a:pPr marL="1371600" lvl="2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mul(other) - should return a new rational with multiplication of current and other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energizing example</a:t>
            </a: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491700" y="1017725"/>
            <a:ext cx="3954300" cy="779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38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Pokemon</a:t>
            </a: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"""A Pokemon."""</a:t>
            </a:r>
            <a:endParaRPr sz="16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4698050" y="1017725"/>
            <a:ext cx="3954300" cy="779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38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ElectricType</a:t>
            </a: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"""An electric Pokemon."""</a:t>
            </a:r>
            <a:endParaRPr sz="16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748B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8275" y="969000"/>
            <a:ext cx="1540525" cy="2054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 descr="lates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667261">
            <a:off x="7682646" y="1571596"/>
            <a:ext cx="1393134" cy="206990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468900" y="2040025"/>
            <a:ext cx="3999900" cy="31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All Pokemon have: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 name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 trainer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 level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an amount of HP (life)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an attack: tackle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Pokemon can: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say their name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attack other Pokemon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receive damage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4675250" y="2040025"/>
            <a:ext cx="3999900" cy="31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Electric-type Pokemon have: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 name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 trainer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 level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an amount of HP (life)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an attack: 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thunder shock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Electric-type Pokemon can: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say their name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attack 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and sometimes paralyze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other Pokemon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receive damage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380700" y="111150"/>
            <a:ext cx="8382600" cy="860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Pokemon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basic_attack =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'tackle'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damage =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380700" y="971850"/>
            <a:ext cx="8382600" cy="1094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trainer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b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self.name, self.trainer </a:t>
            </a:r>
            <a:r>
              <a:rPr lang="en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name, trainer</a:t>
            </a:r>
            <a:b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self.level, self.hp </a:t>
            </a:r>
            <a:r>
              <a:rPr lang="en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self.paralyzed </a:t>
            </a:r>
            <a:r>
              <a:rPr lang="en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380700" y="2066550"/>
            <a:ext cx="8382600" cy="598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speak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b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(self.name +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'!'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380700" y="2665050"/>
            <a:ext cx="8382600" cy="1350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attack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other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b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self.paralyzed:</a:t>
            </a:r>
            <a:b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self.speak()</a:t>
            </a:r>
            <a:b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(self.name,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'used'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self.basic_attack,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'!'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other.receive_damage(self.damage)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380700" y="4015350"/>
            <a:ext cx="8382600" cy="1017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receive_damage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damage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b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self.hp = </a:t>
            </a:r>
            <a:r>
              <a:rPr lang="en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self.hp - damage)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self.hp ==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(self.name,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'fainted!'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1200" y="498600"/>
            <a:ext cx="1703075" cy="22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384300" y="140625"/>
            <a:ext cx="8382600" cy="935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ElectricType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basic_attack = </a:t>
            </a:r>
            <a:r>
              <a:rPr lang="e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'thunder shock'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damage = </a:t>
            </a:r>
            <a:r>
              <a:rPr lang="e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prob = </a:t>
            </a:r>
            <a:r>
              <a:rPr lang="e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377100" y="1023223"/>
            <a:ext cx="8382600" cy="935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trainer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b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self.name, self.trainer </a:t>
            </a:r>
            <a:r>
              <a:rPr lang="en" sz="12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name, trainer</a:t>
            </a:r>
            <a:b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self.level, self.hp </a:t>
            </a:r>
            <a:r>
              <a:rPr lang="en" sz="12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self.paralyzed </a:t>
            </a:r>
            <a:r>
              <a:rPr lang="en" sz="12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377100" y="1958325"/>
            <a:ext cx="8382600" cy="530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speak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b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2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(self.name + </a:t>
            </a:r>
            <a:r>
              <a:rPr lang="e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'!'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377100" y="2488725"/>
            <a:ext cx="8382600" cy="1578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2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attack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other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self.speak()</a:t>
            </a:r>
            <a:b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2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(self.name, 'used', self.basic_attack, </a:t>
            </a:r>
            <a:r>
              <a:rPr lang="e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'!'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other.receive_damage(self.damage)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38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2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random() &lt; self.prob</a:t>
            </a:r>
            <a:r>
              <a:rPr lang="en" sz="12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12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(other) </a:t>
            </a:r>
            <a:r>
              <a:rPr lang="en" sz="12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!=</a:t>
            </a:r>
            <a:r>
              <a:rPr lang="en" sz="12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ElectricType</a:t>
            </a:r>
            <a:r>
              <a:rPr lang="en" sz="12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200">
              <a:solidFill>
                <a:srgbClr val="586E7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other.paralyzed</a:t>
            </a:r>
            <a:r>
              <a:rPr lang="en" sz="12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2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" sz="12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(other.name,</a:t>
            </a:r>
            <a:r>
              <a:rPr lang="en" sz="12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'is paralyzed!'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377100" y="4067025"/>
            <a:ext cx="8382600" cy="885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receive_damage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damage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b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self.hp = </a:t>
            </a:r>
            <a:r>
              <a:rPr lang="en" sz="12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self.hp - damage)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2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self.hp == </a:t>
            </a:r>
            <a:r>
              <a:rPr lang="e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" sz="12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(self.name, </a:t>
            </a:r>
            <a:r>
              <a:rPr lang="e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'fainted!'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0" name="Google Shape;110;p20" descr="lates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67261">
            <a:off x="6673646" y="523546"/>
            <a:ext cx="1393134" cy="206990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/>
          <p:nvPr/>
        </p:nvSpPr>
        <p:spPr>
          <a:xfrm>
            <a:off x="746775" y="1075725"/>
            <a:ext cx="4153200" cy="1413000"/>
          </a:xfrm>
          <a:prstGeom prst="roundRect">
            <a:avLst>
              <a:gd name="adj" fmla="val 12845"/>
            </a:avLst>
          </a:prstGeom>
          <a:noFill/>
          <a:ln w="19050" cap="flat" cmpd="sng">
            <a:solidFill>
              <a:srgbClr val="0371C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809400" y="637400"/>
            <a:ext cx="1118400" cy="229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371C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746775" y="4097950"/>
            <a:ext cx="3679800" cy="854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371C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6027100" y="3940400"/>
            <a:ext cx="2568000" cy="8112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This is a lot of repeated code! :(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Relationships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249925" y="1017729"/>
            <a:ext cx="85206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Electric-type Pokemon are simply </a:t>
            </a:r>
            <a:r>
              <a:rPr lang="en" i="1">
                <a:latin typeface="Roboto Mono"/>
                <a:ea typeface="Roboto Mono"/>
                <a:cs typeface="Roboto Mono"/>
                <a:sym typeface="Roboto Mono"/>
              </a:rPr>
              <a:t>specialized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versions of regular Pokemon!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21" name="Google Shape;121;p21"/>
          <p:cNvGrpSpPr/>
          <p:nvPr/>
        </p:nvGrpSpPr>
        <p:grpSpPr>
          <a:xfrm>
            <a:off x="3662071" y="1405896"/>
            <a:ext cx="3021158" cy="1280656"/>
            <a:chOff x="3599925" y="2450246"/>
            <a:chExt cx="3631200" cy="1539250"/>
          </a:xfrm>
        </p:grpSpPr>
        <p:pic>
          <p:nvPicPr>
            <p:cNvPr id="122" name="Google Shape;122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99925" y="2450246"/>
              <a:ext cx="1154450" cy="1539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21"/>
            <p:cNvSpPr txBox="1"/>
            <p:nvPr/>
          </p:nvSpPr>
          <p:spPr>
            <a:xfrm>
              <a:off x="4921125" y="2596850"/>
              <a:ext cx="2310000" cy="124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basic_attack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damage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__init__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speak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attack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receive_damage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24" name="Google Shape;124;p21"/>
          <p:cNvGrpSpPr/>
          <p:nvPr/>
        </p:nvGrpSpPr>
        <p:grpSpPr>
          <a:xfrm>
            <a:off x="179688" y="2686552"/>
            <a:ext cx="3962635" cy="2456937"/>
            <a:chOff x="769350" y="4094552"/>
            <a:chExt cx="3962635" cy="2456937"/>
          </a:xfrm>
        </p:grpSpPr>
        <p:pic>
          <p:nvPicPr>
            <p:cNvPr id="125" name="Google Shape;125;p21"/>
            <p:cNvPicPr preferRelativeResize="0"/>
            <p:nvPr/>
          </p:nvPicPr>
          <p:blipFill rotWithShape="1">
            <a:blip r:embed="rId4">
              <a:alphaModFix/>
            </a:blip>
            <a:srcRect l="-4650" t="3750" r="4649" b="-3750"/>
            <a:stretch/>
          </p:blipFill>
          <p:spPr>
            <a:xfrm>
              <a:off x="769350" y="4518864"/>
              <a:ext cx="1639650" cy="2032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21"/>
            <p:cNvSpPr txBox="1"/>
            <p:nvPr/>
          </p:nvSpPr>
          <p:spPr>
            <a:xfrm>
              <a:off x="1839950" y="4442675"/>
              <a:ext cx="2310000" cy="124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basic_attack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swim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27" name="Google Shape;127;p21"/>
            <p:cNvCxnSpPr>
              <a:stCxn id="122" idx="2"/>
              <a:endCxn id="126" idx="0"/>
            </p:cNvCxnSpPr>
            <p:nvPr/>
          </p:nvCxnSpPr>
          <p:spPr>
            <a:xfrm flipH="1">
              <a:off x="2994985" y="4094552"/>
              <a:ext cx="1737000" cy="34800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28" name="Google Shape;128;p21"/>
          <p:cNvGrpSpPr/>
          <p:nvPr/>
        </p:nvGrpSpPr>
        <p:grpSpPr>
          <a:xfrm>
            <a:off x="4142323" y="2686552"/>
            <a:ext cx="5140890" cy="2359523"/>
            <a:chOff x="4142323" y="2686552"/>
            <a:chExt cx="5140890" cy="2359523"/>
          </a:xfrm>
        </p:grpSpPr>
        <p:cxnSp>
          <p:nvCxnSpPr>
            <p:cNvPr id="129" name="Google Shape;129;p21"/>
            <p:cNvCxnSpPr>
              <a:stCxn id="122" idx="2"/>
            </p:cNvCxnSpPr>
            <p:nvPr/>
          </p:nvCxnSpPr>
          <p:spPr>
            <a:xfrm>
              <a:off x="4142323" y="2686552"/>
              <a:ext cx="2226300" cy="102030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pic>
          <p:nvPicPr>
            <p:cNvPr id="130" name="Google Shape;130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419097" y="3347825"/>
              <a:ext cx="1698250" cy="1698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21"/>
            <p:cNvSpPr txBox="1"/>
            <p:nvPr/>
          </p:nvSpPr>
          <p:spPr>
            <a:xfrm>
              <a:off x="6973213" y="3228213"/>
              <a:ext cx="2310000" cy="124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fly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32" name="Google Shape;132;p21"/>
          <p:cNvGrpSpPr/>
          <p:nvPr/>
        </p:nvGrpSpPr>
        <p:grpSpPr>
          <a:xfrm>
            <a:off x="2913814" y="2686552"/>
            <a:ext cx="3769398" cy="2456948"/>
            <a:chOff x="2913814" y="2686552"/>
            <a:chExt cx="3769398" cy="2456948"/>
          </a:xfrm>
        </p:grpSpPr>
        <p:grpSp>
          <p:nvGrpSpPr>
            <p:cNvPr id="133" name="Google Shape;133;p21"/>
            <p:cNvGrpSpPr/>
            <p:nvPr/>
          </p:nvGrpSpPr>
          <p:grpSpPr>
            <a:xfrm>
              <a:off x="2913814" y="3178650"/>
              <a:ext cx="3769398" cy="1964850"/>
              <a:chOff x="3461727" y="4552750"/>
              <a:chExt cx="3769398" cy="1964850"/>
            </a:xfrm>
          </p:grpSpPr>
          <p:pic>
            <p:nvPicPr>
              <p:cNvPr id="134" name="Google Shape;134;p21" descr="latest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 rot="-667252">
                <a:off x="3621110" y="4650935"/>
                <a:ext cx="1190282" cy="176848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5" name="Google Shape;135;p21"/>
              <p:cNvSpPr txBox="1"/>
              <p:nvPr/>
            </p:nvSpPr>
            <p:spPr>
              <a:xfrm>
                <a:off x="4921125" y="4911025"/>
                <a:ext cx="2310000" cy="124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basic_attack</a:t>
                </a:r>
                <a:endParaRPr>
                  <a:latin typeface="Roboto Mono"/>
                  <a:ea typeface="Roboto Mono"/>
                  <a:cs typeface="Roboto Mono"/>
                  <a:sym typeface="Roboto Mon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prob</a:t>
                </a:r>
                <a:endParaRPr>
                  <a:latin typeface="Roboto Mono"/>
                  <a:ea typeface="Roboto Mono"/>
                  <a:cs typeface="Roboto Mono"/>
                  <a:sym typeface="Roboto Mon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attack</a:t>
                </a:r>
                <a:endParaRPr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cxnSp>
          <p:nvCxnSpPr>
            <p:cNvPr id="136" name="Google Shape;136;p21"/>
            <p:cNvCxnSpPr>
              <a:stCxn id="122" idx="2"/>
            </p:cNvCxnSpPr>
            <p:nvPr/>
          </p:nvCxnSpPr>
          <p:spPr>
            <a:xfrm flipH="1">
              <a:off x="3842023" y="2686552"/>
              <a:ext cx="300300" cy="76980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731</Words>
  <Application>Microsoft Office PowerPoint</Application>
  <PresentationFormat>全屏显示(16:9)</PresentationFormat>
  <Paragraphs>173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Arial</vt:lpstr>
      <vt:lpstr>Roboto</vt:lpstr>
      <vt:lpstr>Roboto Mono</vt:lpstr>
      <vt:lpstr>Simple Light</vt:lpstr>
      <vt:lpstr>Inheritance</vt:lpstr>
      <vt:lpstr>Review</vt:lpstr>
      <vt:lpstr>WWPD</vt:lpstr>
      <vt:lpstr>Re-Implement Rationals</vt:lpstr>
      <vt:lpstr>Inheritance</vt:lpstr>
      <vt:lpstr>An energizing example</vt:lpstr>
      <vt:lpstr>PowerPoint 演示文稿</vt:lpstr>
      <vt:lpstr>PowerPoint 演示文稿</vt:lpstr>
      <vt:lpstr>Class Relationships</vt:lpstr>
      <vt:lpstr>Using Inheritance</vt:lpstr>
      <vt:lpstr>PowerPoint 演示文稿</vt:lpstr>
      <vt:lpstr>New dot expression rules</vt:lpstr>
      <vt:lpstr>Designing for inheritance</vt:lpstr>
      <vt:lpstr>In Practice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cp:lastModifiedBy>373641332@qq.com</cp:lastModifiedBy>
  <cp:revision>3</cp:revision>
  <dcterms:modified xsi:type="dcterms:W3CDTF">2019-11-20T07:06:21Z</dcterms:modified>
</cp:coreProperties>
</file>