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  <p:sldMasterId id="2147483675" r:id="rId3"/>
  </p:sldMasterIdLst>
  <p:notesMasterIdLst>
    <p:notesMasterId r:id="rId2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5143500" type="screen16x9"/>
  <p:notesSz cx="6858000" cy="9144000"/>
  <p:embeddedFontLst>
    <p:embeddedFont>
      <p:font typeface="Roboto" panose="02010600030101010101" charset="0"/>
      <p:regular r:id="rId27"/>
      <p:bold r:id="rId28"/>
      <p:italic r:id="rId29"/>
      <p:boldItalic r:id="rId30"/>
    </p:embeddedFont>
    <p:embeddedFont>
      <p:font typeface="Roboto Mono" panose="02010600030101010101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63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8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df574c1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df574c1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df815a76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df815a76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df815a761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df815a761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df574c188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df574c188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df815a7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df815a7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df815a76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df815a76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df815a76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df815a76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df815a76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5df815a76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df815a761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5df815a761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5df815a761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5df815a761_1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5df815a761_1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5df815a761_1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df574c18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df574c18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5df815a761_1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5df815a761_1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5df815a761_1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5df815a761_1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5df815a761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5df815a761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df574c18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df574c18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df574c188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df574c188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df574c188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df574c188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df574c188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df574c188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df574c188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df574c188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df574c188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df574c188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df574c18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df574c18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Font typeface="Roboto"/>
              <a:buNone/>
              <a:defRPr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  <a:defRPr sz="2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SzPts val="2000"/>
              <a:buFont typeface="Roboto"/>
              <a:buChar char="○"/>
              <a:defRPr sz="20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■"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None/>
              <a:defRPr sz="2800">
                <a:solidFill>
                  <a:srgbClr val="4A86E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Font typeface="Roboto Mono"/>
              <a:buNone/>
              <a:defRPr sz="28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17 - Linked Lists &amp; Mutable Trees</a:t>
            </a:r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Allsman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</a:t>
            </a:r>
            <a:endParaRPr/>
          </a:p>
        </p:txBody>
      </p:sp>
      <p:sp>
        <p:nvSpPr>
          <p:cNvPr id="271" name="Google Shape;271;p38"/>
          <p:cNvSpPr txBox="1"/>
          <p:nvPr/>
        </p:nvSpPr>
        <p:spPr>
          <a:xfrm>
            <a:off x="121338" y="789125"/>
            <a:ext cx="89013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Goal: Given a linked list, lnk, return the sum of all elements in the linked list</a:t>
            </a:r>
            <a:endParaRPr sz="16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2" name="Google Shape;272;p38"/>
          <p:cNvCxnSpPr/>
          <p:nvPr/>
        </p:nvCxnSpPr>
        <p:spPr>
          <a:xfrm>
            <a:off x="5989442" y="237525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3" name="Google Shape;273;p38"/>
          <p:cNvGrpSpPr/>
          <p:nvPr/>
        </p:nvGrpSpPr>
        <p:grpSpPr>
          <a:xfrm>
            <a:off x="552202" y="2232381"/>
            <a:ext cx="4581665" cy="572708"/>
            <a:chOff x="1535300" y="1547800"/>
            <a:chExt cx="3472800" cy="434100"/>
          </a:xfrm>
        </p:grpSpPr>
        <p:grpSp>
          <p:nvGrpSpPr>
            <p:cNvPr id="274" name="Google Shape;274;p38"/>
            <p:cNvGrpSpPr/>
            <p:nvPr/>
          </p:nvGrpSpPr>
          <p:grpSpPr>
            <a:xfrm>
              <a:off x="1535300" y="1547800"/>
              <a:ext cx="868200" cy="434100"/>
              <a:chOff x="1052550" y="4062975"/>
              <a:chExt cx="868200" cy="434100"/>
            </a:xfrm>
          </p:grpSpPr>
          <p:sp>
            <p:nvSpPr>
              <p:cNvPr id="275" name="Google Shape;275;p38"/>
              <p:cNvSpPr/>
              <p:nvPr/>
            </p:nvSpPr>
            <p:spPr>
              <a:xfrm>
                <a:off x="10525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Roboto Mono"/>
                    <a:ea typeface="Roboto Mono"/>
                    <a:cs typeface="Roboto Mono"/>
                    <a:sym typeface="Roboto Mono"/>
                  </a:rPr>
                  <a:t>1</a:t>
                </a: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276" name="Google Shape;276;p38"/>
              <p:cNvSpPr/>
              <p:nvPr/>
            </p:nvSpPr>
            <p:spPr>
              <a:xfrm>
                <a:off x="14866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grpSp>
          <p:nvGrpSpPr>
            <p:cNvPr id="277" name="Google Shape;277;p38"/>
            <p:cNvGrpSpPr/>
            <p:nvPr/>
          </p:nvGrpSpPr>
          <p:grpSpPr>
            <a:xfrm>
              <a:off x="2837600" y="1547800"/>
              <a:ext cx="868200" cy="434100"/>
              <a:chOff x="1052550" y="4062975"/>
              <a:chExt cx="868200" cy="434100"/>
            </a:xfrm>
          </p:grpSpPr>
          <p:sp>
            <p:nvSpPr>
              <p:cNvPr id="278" name="Google Shape;278;p38"/>
              <p:cNvSpPr/>
              <p:nvPr/>
            </p:nvSpPr>
            <p:spPr>
              <a:xfrm>
                <a:off x="10525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Roboto Mono"/>
                    <a:ea typeface="Roboto Mono"/>
                    <a:cs typeface="Roboto Mono"/>
                    <a:sym typeface="Roboto Mono"/>
                  </a:rPr>
                  <a:t>2</a:t>
                </a: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279" name="Google Shape;279;p38"/>
              <p:cNvSpPr/>
              <p:nvPr/>
            </p:nvSpPr>
            <p:spPr>
              <a:xfrm>
                <a:off x="14866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cxnSp>
          <p:nvCxnSpPr>
            <p:cNvPr id="280" name="Google Shape;280;p38"/>
            <p:cNvCxnSpPr>
              <a:endCxn id="278" idx="1"/>
            </p:cNvCxnSpPr>
            <p:nvPr/>
          </p:nvCxnSpPr>
          <p:spPr>
            <a:xfrm>
              <a:off x="2174900" y="1764850"/>
              <a:ext cx="6627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grpSp>
          <p:nvGrpSpPr>
            <p:cNvPr id="281" name="Google Shape;281;p38"/>
            <p:cNvGrpSpPr/>
            <p:nvPr/>
          </p:nvGrpSpPr>
          <p:grpSpPr>
            <a:xfrm>
              <a:off x="4139900" y="1547800"/>
              <a:ext cx="868200" cy="434100"/>
              <a:chOff x="1052550" y="4062975"/>
              <a:chExt cx="868200" cy="434100"/>
            </a:xfrm>
          </p:grpSpPr>
          <p:sp>
            <p:nvSpPr>
              <p:cNvPr id="282" name="Google Shape;282;p38"/>
              <p:cNvSpPr/>
              <p:nvPr/>
            </p:nvSpPr>
            <p:spPr>
              <a:xfrm>
                <a:off x="10525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Roboto Mono"/>
                    <a:ea typeface="Roboto Mono"/>
                    <a:cs typeface="Roboto Mono"/>
                    <a:sym typeface="Roboto Mono"/>
                  </a:rPr>
                  <a:t>3</a:t>
                </a: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283" name="Google Shape;283;p38"/>
              <p:cNvSpPr/>
              <p:nvPr/>
            </p:nvSpPr>
            <p:spPr>
              <a:xfrm>
                <a:off x="14866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cxnSp>
          <p:nvCxnSpPr>
            <p:cNvPr id="284" name="Google Shape;284;p38"/>
            <p:cNvCxnSpPr>
              <a:endCxn id="282" idx="1"/>
            </p:cNvCxnSpPr>
            <p:nvPr/>
          </p:nvCxnSpPr>
          <p:spPr>
            <a:xfrm>
              <a:off x="3477200" y="1764850"/>
              <a:ext cx="6627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cxnSp>
        <p:nvCxnSpPr>
          <p:cNvPr id="285" name="Google Shape;285;p38"/>
          <p:cNvCxnSpPr>
            <a:stCxn id="283" idx="1"/>
            <a:endCxn id="283" idx="1"/>
          </p:cNvCxnSpPr>
          <p:nvPr/>
        </p:nvCxnSpPr>
        <p:spPr>
          <a:xfrm>
            <a:off x="4561158" y="251873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38"/>
          <p:cNvCxnSpPr/>
          <p:nvPr/>
        </p:nvCxnSpPr>
        <p:spPr>
          <a:xfrm>
            <a:off x="4582255" y="2239390"/>
            <a:ext cx="555000" cy="54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8"/>
          <p:cNvCxnSpPr/>
          <p:nvPr/>
        </p:nvCxnSpPr>
        <p:spPr>
          <a:xfrm>
            <a:off x="5541500" y="2526175"/>
            <a:ext cx="1224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8" name="Google Shape;288;p38"/>
          <p:cNvSpPr txBox="1"/>
          <p:nvPr/>
        </p:nvSpPr>
        <p:spPr>
          <a:xfrm>
            <a:off x="7332550" y="2143125"/>
            <a:ext cx="1301100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40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9" name="Google Shape;289;p38"/>
          <p:cNvCxnSpPr/>
          <p:nvPr/>
        </p:nvCxnSpPr>
        <p:spPr>
          <a:xfrm>
            <a:off x="535775" y="3076925"/>
            <a:ext cx="5358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8"/>
          <p:cNvCxnSpPr/>
          <p:nvPr/>
        </p:nvCxnSpPr>
        <p:spPr>
          <a:xfrm>
            <a:off x="2288375" y="3076925"/>
            <a:ext cx="28551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1" name="Google Shape;291;p38"/>
          <p:cNvSpPr txBox="1"/>
          <p:nvPr/>
        </p:nvSpPr>
        <p:spPr>
          <a:xfrm>
            <a:off x="3217750" y="3286125"/>
            <a:ext cx="1301100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4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2" name="Google Shape;292;p38"/>
          <p:cNvSpPr txBox="1"/>
          <p:nvPr/>
        </p:nvSpPr>
        <p:spPr>
          <a:xfrm>
            <a:off x="535775" y="3278425"/>
            <a:ext cx="1301100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40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93" name="Google Shape;293;p38"/>
          <p:cNvCxnSpPr/>
          <p:nvPr/>
        </p:nvCxnSpPr>
        <p:spPr>
          <a:xfrm>
            <a:off x="5541500" y="3745375"/>
            <a:ext cx="1224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4" name="Google Shape;294;p38"/>
          <p:cNvSpPr txBox="1"/>
          <p:nvPr/>
        </p:nvSpPr>
        <p:spPr>
          <a:xfrm>
            <a:off x="7332550" y="3362325"/>
            <a:ext cx="1301100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4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5" name="Google Shape;295;p38"/>
          <p:cNvSpPr txBox="1"/>
          <p:nvPr/>
        </p:nvSpPr>
        <p:spPr>
          <a:xfrm>
            <a:off x="1769950" y="3286125"/>
            <a:ext cx="1301100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 Mono"/>
                <a:ea typeface="Roboto Mono"/>
                <a:cs typeface="Roboto Mono"/>
                <a:sym typeface="Roboto Mono"/>
              </a:rPr>
              <a:t>+</a:t>
            </a:r>
            <a:endParaRPr sz="4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display_link</a:t>
            </a:r>
            <a:endParaRPr/>
          </a:p>
        </p:txBody>
      </p:sp>
      <p:sp>
        <p:nvSpPr>
          <p:cNvPr id="301" name="Google Shape;301;p39"/>
          <p:cNvSpPr txBox="1"/>
          <p:nvPr/>
        </p:nvSpPr>
        <p:spPr>
          <a:xfrm>
            <a:off x="121338" y="789125"/>
            <a:ext cx="89013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Goal: Given a linked list, lnk, return a string representing the elements in the linked list</a:t>
            </a:r>
            <a:endParaRPr sz="16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02" name="Google Shape;302;p39"/>
          <p:cNvCxnSpPr/>
          <p:nvPr/>
        </p:nvCxnSpPr>
        <p:spPr>
          <a:xfrm>
            <a:off x="5989442" y="237525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3" name="Google Shape;303;p39"/>
          <p:cNvGrpSpPr/>
          <p:nvPr/>
        </p:nvGrpSpPr>
        <p:grpSpPr>
          <a:xfrm>
            <a:off x="552202" y="2232381"/>
            <a:ext cx="4581665" cy="572708"/>
            <a:chOff x="1535300" y="1547800"/>
            <a:chExt cx="3472800" cy="434100"/>
          </a:xfrm>
        </p:grpSpPr>
        <p:grpSp>
          <p:nvGrpSpPr>
            <p:cNvPr id="304" name="Google Shape;304;p39"/>
            <p:cNvGrpSpPr/>
            <p:nvPr/>
          </p:nvGrpSpPr>
          <p:grpSpPr>
            <a:xfrm>
              <a:off x="1535300" y="1547800"/>
              <a:ext cx="868200" cy="434100"/>
              <a:chOff x="1052550" y="4062975"/>
              <a:chExt cx="868200" cy="434100"/>
            </a:xfrm>
          </p:grpSpPr>
          <p:sp>
            <p:nvSpPr>
              <p:cNvPr id="305" name="Google Shape;305;p39"/>
              <p:cNvSpPr/>
              <p:nvPr/>
            </p:nvSpPr>
            <p:spPr>
              <a:xfrm>
                <a:off x="10525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Roboto Mono"/>
                    <a:ea typeface="Roboto Mono"/>
                    <a:cs typeface="Roboto Mono"/>
                    <a:sym typeface="Roboto Mono"/>
                  </a:rPr>
                  <a:t>1</a:t>
                </a: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306" name="Google Shape;306;p39"/>
              <p:cNvSpPr/>
              <p:nvPr/>
            </p:nvSpPr>
            <p:spPr>
              <a:xfrm>
                <a:off x="14866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grpSp>
          <p:nvGrpSpPr>
            <p:cNvPr id="307" name="Google Shape;307;p39"/>
            <p:cNvGrpSpPr/>
            <p:nvPr/>
          </p:nvGrpSpPr>
          <p:grpSpPr>
            <a:xfrm>
              <a:off x="2837600" y="1547800"/>
              <a:ext cx="868200" cy="434100"/>
              <a:chOff x="1052550" y="4062975"/>
              <a:chExt cx="868200" cy="434100"/>
            </a:xfrm>
          </p:grpSpPr>
          <p:sp>
            <p:nvSpPr>
              <p:cNvPr id="308" name="Google Shape;308;p39"/>
              <p:cNvSpPr/>
              <p:nvPr/>
            </p:nvSpPr>
            <p:spPr>
              <a:xfrm>
                <a:off x="10525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Roboto Mono"/>
                    <a:ea typeface="Roboto Mono"/>
                    <a:cs typeface="Roboto Mono"/>
                    <a:sym typeface="Roboto Mono"/>
                  </a:rPr>
                  <a:t>2</a:t>
                </a: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309" name="Google Shape;309;p39"/>
              <p:cNvSpPr/>
              <p:nvPr/>
            </p:nvSpPr>
            <p:spPr>
              <a:xfrm>
                <a:off x="14866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cxnSp>
          <p:nvCxnSpPr>
            <p:cNvPr id="310" name="Google Shape;310;p39"/>
            <p:cNvCxnSpPr>
              <a:endCxn id="308" idx="1"/>
            </p:cNvCxnSpPr>
            <p:nvPr/>
          </p:nvCxnSpPr>
          <p:spPr>
            <a:xfrm>
              <a:off x="2174900" y="1764850"/>
              <a:ext cx="6627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grpSp>
          <p:nvGrpSpPr>
            <p:cNvPr id="311" name="Google Shape;311;p39"/>
            <p:cNvGrpSpPr/>
            <p:nvPr/>
          </p:nvGrpSpPr>
          <p:grpSpPr>
            <a:xfrm>
              <a:off x="4139900" y="1547800"/>
              <a:ext cx="868200" cy="434100"/>
              <a:chOff x="1052550" y="4062975"/>
              <a:chExt cx="868200" cy="434100"/>
            </a:xfrm>
          </p:grpSpPr>
          <p:sp>
            <p:nvSpPr>
              <p:cNvPr id="312" name="Google Shape;312;p39"/>
              <p:cNvSpPr/>
              <p:nvPr/>
            </p:nvSpPr>
            <p:spPr>
              <a:xfrm>
                <a:off x="10525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Roboto Mono"/>
                    <a:ea typeface="Roboto Mono"/>
                    <a:cs typeface="Roboto Mono"/>
                    <a:sym typeface="Roboto Mono"/>
                  </a:rPr>
                  <a:t>3</a:t>
                </a: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313" name="Google Shape;313;p39"/>
              <p:cNvSpPr/>
              <p:nvPr/>
            </p:nvSpPr>
            <p:spPr>
              <a:xfrm>
                <a:off x="14866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cxnSp>
          <p:nvCxnSpPr>
            <p:cNvPr id="314" name="Google Shape;314;p39"/>
            <p:cNvCxnSpPr>
              <a:endCxn id="312" idx="1"/>
            </p:cNvCxnSpPr>
            <p:nvPr/>
          </p:nvCxnSpPr>
          <p:spPr>
            <a:xfrm>
              <a:off x="3477200" y="1764850"/>
              <a:ext cx="6627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cxnSp>
        <p:nvCxnSpPr>
          <p:cNvPr id="315" name="Google Shape;315;p39"/>
          <p:cNvCxnSpPr>
            <a:stCxn id="313" idx="1"/>
            <a:endCxn id="313" idx="1"/>
          </p:cNvCxnSpPr>
          <p:nvPr/>
        </p:nvCxnSpPr>
        <p:spPr>
          <a:xfrm>
            <a:off x="4561158" y="251873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39"/>
          <p:cNvCxnSpPr/>
          <p:nvPr/>
        </p:nvCxnSpPr>
        <p:spPr>
          <a:xfrm>
            <a:off x="4582255" y="2239390"/>
            <a:ext cx="555000" cy="54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39"/>
          <p:cNvCxnSpPr/>
          <p:nvPr/>
        </p:nvCxnSpPr>
        <p:spPr>
          <a:xfrm>
            <a:off x="5541500" y="2526175"/>
            <a:ext cx="1224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8" name="Google Shape;318;p39"/>
          <p:cNvSpPr txBox="1"/>
          <p:nvPr/>
        </p:nvSpPr>
        <p:spPr>
          <a:xfrm>
            <a:off x="7180150" y="2295525"/>
            <a:ext cx="1928700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&lt; 1 2 3 &gt;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19" name="Google Shape;319;p39"/>
          <p:cNvCxnSpPr/>
          <p:nvPr/>
        </p:nvCxnSpPr>
        <p:spPr>
          <a:xfrm rot="10800000">
            <a:off x="785150" y="3022550"/>
            <a:ext cx="0" cy="468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" name="Google Shape;320;p39"/>
          <p:cNvCxnSpPr/>
          <p:nvPr/>
        </p:nvCxnSpPr>
        <p:spPr>
          <a:xfrm rot="10800000">
            <a:off x="2537750" y="3022550"/>
            <a:ext cx="0" cy="468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" name="Google Shape;321;p39"/>
          <p:cNvCxnSpPr/>
          <p:nvPr/>
        </p:nvCxnSpPr>
        <p:spPr>
          <a:xfrm rot="10800000">
            <a:off x="4214150" y="3022550"/>
            <a:ext cx="0" cy="468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" name="Google Shape;322;p39"/>
          <p:cNvCxnSpPr/>
          <p:nvPr/>
        </p:nvCxnSpPr>
        <p:spPr>
          <a:xfrm rot="10800000">
            <a:off x="4823750" y="3022550"/>
            <a:ext cx="0" cy="468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328" name="Google Shape;328;p40"/>
          <p:cNvSpPr txBox="1"/>
          <p:nvPr/>
        </p:nvSpPr>
        <p:spPr>
          <a:xfrm>
            <a:off x="121338" y="789125"/>
            <a:ext cx="89013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Goal: Given a linked list, lnk, and a one argument function, f, return a new linked list obtained from applying f to each element of lnk</a:t>
            </a:r>
            <a:endParaRPr sz="16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29" name="Google Shape;329;p40"/>
          <p:cNvCxnSpPr/>
          <p:nvPr/>
        </p:nvCxnSpPr>
        <p:spPr>
          <a:xfrm>
            <a:off x="5989442" y="237525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0" name="Google Shape;330;p40"/>
          <p:cNvGrpSpPr/>
          <p:nvPr/>
        </p:nvGrpSpPr>
        <p:grpSpPr>
          <a:xfrm>
            <a:off x="1238002" y="1698981"/>
            <a:ext cx="4581665" cy="572708"/>
            <a:chOff x="1535300" y="1547800"/>
            <a:chExt cx="3472800" cy="434100"/>
          </a:xfrm>
        </p:grpSpPr>
        <p:grpSp>
          <p:nvGrpSpPr>
            <p:cNvPr id="331" name="Google Shape;331;p40"/>
            <p:cNvGrpSpPr/>
            <p:nvPr/>
          </p:nvGrpSpPr>
          <p:grpSpPr>
            <a:xfrm>
              <a:off x="1535300" y="1547800"/>
              <a:ext cx="868200" cy="434100"/>
              <a:chOff x="1052550" y="4062975"/>
              <a:chExt cx="868200" cy="434100"/>
            </a:xfrm>
          </p:grpSpPr>
          <p:sp>
            <p:nvSpPr>
              <p:cNvPr id="332" name="Google Shape;332;p40"/>
              <p:cNvSpPr/>
              <p:nvPr/>
            </p:nvSpPr>
            <p:spPr>
              <a:xfrm>
                <a:off x="10525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Roboto Mono"/>
                    <a:ea typeface="Roboto Mono"/>
                    <a:cs typeface="Roboto Mono"/>
                    <a:sym typeface="Roboto Mono"/>
                  </a:rPr>
                  <a:t>1</a:t>
                </a: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333" name="Google Shape;333;p40"/>
              <p:cNvSpPr/>
              <p:nvPr/>
            </p:nvSpPr>
            <p:spPr>
              <a:xfrm>
                <a:off x="14866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grpSp>
          <p:nvGrpSpPr>
            <p:cNvPr id="334" name="Google Shape;334;p40"/>
            <p:cNvGrpSpPr/>
            <p:nvPr/>
          </p:nvGrpSpPr>
          <p:grpSpPr>
            <a:xfrm>
              <a:off x="2837600" y="1547800"/>
              <a:ext cx="868200" cy="434100"/>
              <a:chOff x="1052550" y="4062975"/>
              <a:chExt cx="868200" cy="434100"/>
            </a:xfrm>
          </p:grpSpPr>
          <p:sp>
            <p:nvSpPr>
              <p:cNvPr id="335" name="Google Shape;335;p40"/>
              <p:cNvSpPr/>
              <p:nvPr/>
            </p:nvSpPr>
            <p:spPr>
              <a:xfrm>
                <a:off x="10525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Roboto Mono"/>
                    <a:ea typeface="Roboto Mono"/>
                    <a:cs typeface="Roboto Mono"/>
                    <a:sym typeface="Roboto Mono"/>
                  </a:rPr>
                  <a:t>2</a:t>
                </a: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336" name="Google Shape;336;p40"/>
              <p:cNvSpPr/>
              <p:nvPr/>
            </p:nvSpPr>
            <p:spPr>
              <a:xfrm>
                <a:off x="14866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cxnSp>
          <p:nvCxnSpPr>
            <p:cNvPr id="337" name="Google Shape;337;p40"/>
            <p:cNvCxnSpPr>
              <a:endCxn id="335" idx="1"/>
            </p:cNvCxnSpPr>
            <p:nvPr/>
          </p:nvCxnSpPr>
          <p:spPr>
            <a:xfrm>
              <a:off x="2174900" y="1764850"/>
              <a:ext cx="6627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grpSp>
          <p:nvGrpSpPr>
            <p:cNvPr id="338" name="Google Shape;338;p40"/>
            <p:cNvGrpSpPr/>
            <p:nvPr/>
          </p:nvGrpSpPr>
          <p:grpSpPr>
            <a:xfrm>
              <a:off x="4139900" y="1547800"/>
              <a:ext cx="868200" cy="434100"/>
              <a:chOff x="1052550" y="4062975"/>
              <a:chExt cx="868200" cy="434100"/>
            </a:xfrm>
          </p:grpSpPr>
          <p:sp>
            <p:nvSpPr>
              <p:cNvPr id="339" name="Google Shape;339;p40"/>
              <p:cNvSpPr/>
              <p:nvPr/>
            </p:nvSpPr>
            <p:spPr>
              <a:xfrm>
                <a:off x="10525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Roboto Mono"/>
                    <a:ea typeface="Roboto Mono"/>
                    <a:cs typeface="Roboto Mono"/>
                    <a:sym typeface="Roboto Mono"/>
                  </a:rPr>
                  <a:t>3</a:t>
                </a: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340" name="Google Shape;340;p40"/>
              <p:cNvSpPr/>
              <p:nvPr/>
            </p:nvSpPr>
            <p:spPr>
              <a:xfrm>
                <a:off x="14866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cxnSp>
          <p:nvCxnSpPr>
            <p:cNvPr id="341" name="Google Shape;341;p40"/>
            <p:cNvCxnSpPr>
              <a:endCxn id="339" idx="1"/>
            </p:cNvCxnSpPr>
            <p:nvPr/>
          </p:nvCxnSpPr>
          <p:spPr>
            <a:xfrm>
              <a:off x="3477200" y="1764850"/>
              <a:ext cx="6627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cxnSp>
        <p:nvCxnSpPr>
          <p:cNvPr id="342" name="Google Shape;342;p40"/>
          <p:cNvCxnSpPr>
            <a:stCxn id="340" idx="1"/>
            <a:endCxn id="340" idx="1"/>
          </p:cNvCxnSpPr>
          <p:nvPr/>
        </p:nvCxnSpPr>
        <p:spPr>
          <a:xfrm>
            <a:off x="5246958" y="198533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3" name="Google Shape;343;p40"/>
          <p:cNvCxnSpPr/>
          <p:nvPr/>
        </p:nvCxnSpPr>
        <p:spPr>
          <a:xfrm>
            <a:off x="5268055" y="1705990"/>
            <a:ext cx="555000" cy="54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4" name="Google Shape;344;p40"/>
          <p:cNvGrpSpPr/>
          <p:nvPr/>
        </p:nvGrpSpPr>
        <p:grpSpPr>
          <a:xfrm>
            <a:off x="1238002" y="3797206"/>
            <a:ext cx="4581665" cy="572708"/>
            <a:chOff x="1535300" y="1547800"/>
            <a:chExt cx="3472800" cy="434100"/>
          </a:xfrm>
        </p:grpSpPr>
        <p:grpSp>
          <p:nvGrpSpPr>
            <p:cNvPr id="345" name="Google Shape;345;p40"/>
            <p:cNvGrpSpPr/>
            <p:nvPr/>
          </p:nvGrpSpPr>
          <p:grpSpPr>
            <a:xfrm>
              <a:off x="1535300" y="1547800"/>
              <a:ext cx="868200" cy="434100"/>
              <a:chOff x="1052550" y="4062975"/>
              <a:chExt cx="868200" cy="434100"/>
            </a:xfrm>
          </p:grpSpPr>
          <p:sp>
            <p:nvSpPr>
              <p:cNvPr id="346" name="Google Shape;346;p40"/>
              <p:cNvSpPr/>
              <p:nvPr/>
            </p:nvSpPr>
            <p:spPr>
              <a:xfrm>
                <a:off x="10525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Roboto Mono"/>
                    <a:ea typeface="Roboto Mono"/>
                    <a:cs typeface="Roboto Mono"/>
                    <a:sym typeface="Roboto Mono"/>
                  </a:rPr>
                  <a:t>2</a:t>
                </a: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347" name="Google Shape;347;p40"/>
              <p:cNvSpPr/>
              <p:nvPr/>
            </p:nvSpPr>
            <p:spPr>
              <a:xfrm>
                <a:off x="14866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grpSp>
          <p:nvGrpSpPr>
            <p:cNvPr id="348" name="Google Shape;348;p40"/>
            <p:cNvGrpSpPr/>
            <p:nvPr/>
          </p:nvGrpSpPr>
          <p:grpSpPr>
            <a:xfrm>
              <a:off x="2837600" y="1547800"/>
              <a:ext cx="868200" cy="434100"/>
              <a:chOff x="1052550" y="4062975"/>
              <a:chExt cx="868200" cy="434100"/>
            </a:xfrm>
          </p:grpSpPr>
          <p:sp>
            <p:nvSpPr>
              <p:cNvPr id="349" name="Google Shape;349;p40"/>
              <p:cNvSpPr/>
              <p:nvPr/>
            </p:nvSpPr>
            <p:spPr>
              <a:xfrm>
                <a:off x="10525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Roboto Mono"/>
                    <a:ea typeface="Roboto Mono"/>
                    <a:cs typeface="Roboto Mono"/>
                    <a:sym typeface="Roboto Mono"/>
                  </a:rPr>
                  <a:t>4</a:t>
                </a: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350" name="Google Shape;350;p40"/>
              <p:cNvSpPr/>
              <p:nvPr/>
            </p:nvSpPr>
            <p:spPr>
              <a:xfrm>
                <a:off x="14866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cxnSp>
          <p:nvCxnSpPr>
            <p:cNvPr id="351" name="Google Shape;351;p40"/>
            <p:cNvCxnSpPr>
              <a:endCxn id="349" idx="1"/>
            </p:cNvCxnSpPr>
            <p:nvPr/>
          </p:nvCxnSpPr>
          <p:spPr>
            <a:xfrm>
              <a:off x="2174900" y="1764850"/>
              <a:ext cx="6627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grpSp>
          <p:nvGrpSpPr>
            <p:cNvPr id="352" name="Google Shape;352;p40"/>
            <p:cNvGrpSpPr/>
            <p:nvPr/>
          </p:nvGrpSpPr>
          <p:grpSpPr>
            <a:xfrm>
              <a:off x="4139900" y="1547800"/>
              <a:ext cx="868200" cy="434100"/>
              <a:chOff x="1052550" y="4062975"/>
              <a:chExt cx="868200" cy="434100"/>
            </a:xfrm>
          </p:grpSpPr>
          <p:sp>
            <p:nvSpPr>
              <p:cNvPr id="353" name="Google Shape;353;p40"/>
              <p:cNvSpPr/>
              <p:nvPr/>
            </p:nvSpPr>
            <p:spPr>
              <a:xfrm>
                <a:off x="10525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Roboto Mono"/>
                    <a:ea typeface="Roboto Mono"/>
                    <a:cs typeface="Roboto Mono"/>
                    <a:sym typeface="Roboto Mono"/>
                  </a:rPr>
                  <a:t>6</a:t>
                </a: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354" name="Google Shape;354;p40"/>
              <p:cNvSpPr/>
              <p:nvPr/>
            </p:nvSpPr>
            <p:spPr>
              <a:xfrm>
                <a:off x="14866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cxnSp>
          <p:nvCxnSpPr>
            <p:cNvPr id="355" name="Google Shape;355;p40"/>
            <p:cNvCxnSpPr>
              <a:endCxn id="353" idx="1"/>
            </p:cNvCxnSpPr>
            <p:nvPr/>
          </p:nvCxnSpPr>
          <p:spPr>
            <a:xfrm>
              <a:off x="3477200" y="1764850"/>
              <a:ext cx="6627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cxnSp>
        <p:nvCxnSpPr>
          <p:cNvPr id="356" name="Google Shape;356;p40"/>
          <p:cNvCxnSpPr>
            <a:stCxn id="354" idx="1"/>
            <a:endCxn id="354" idx="1"/>
          </p:cNvCxnSpPr>
          <p:nvPr/>
        </p:nvCxnSpPr>
        <p:spPr>
          <a:xfrm>
            <a:off x="5246958" y="408356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40"/>
          <p:cNvCxnSpPr/>
          <p:nvPr/>
        </p:nvCxnSpPr>
        <p:spPr>
          <a:xfrm>
            <a:off x="5268055" y="3804215"/>
            <a:ext cx="555000" cy="54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40"/>
          <p:cNvCxnSpPr/>
          <p:nvPr/>
        </p:nvCxnSpPr>
        <p:spPr>
          <a:xfrm>
            <a:off x="3494325" y="2372750"/>
            <a:ext cx="0" cy="1209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9" name="Google Shape;359;p40"/>
          <p:cNvSpPr txBox="1"/>
          <p:nvPr/>
        </p:nvSpPr>
        <p:spPr>
          <a:xfrm>
            <a:off x="95925" y="2693650"/>
            <a:ext cx="29391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lambda x: x * 2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0" name="Google Shape;360;p40"/>
          <p:cNvSpPr txBox="1"/>
          <p:nvPr/>
        </p:nvSpPr>
        <p:spPr>
          <a:xfrm>
            <a:off x="6230250" y="2472500"/>
            <a:ext cx="2792400" cy="10098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def map(f, lnk):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“““Your Code Here”””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Mutating Linked Lists</a:t>
            </a:r>
            <a:endParaRPr/>
          </a:p>
        </p:txBody>
      </p:sp>
      <p:sp>
        <p:nvSpPr>
          <p:cNvPr id="366" name="Google Shape;366;p41"/>
          <p:cNvSpPr/>
          <p:nvPr/>
        </p:nvSpPr>
        <p:spPr>
          <a:xfrm>
            <a:off x="4078200" y="3353600"/>
            <a:ext cx="987600" cy="427800"/>
          </a:xfrm>
          <a:prstGeom prst="roundRect">
            <a:avLst>
              <a:gd name="adj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Map, V2</a:t>
            </a:r>
            <a:endParaRPr/>
          </a:p>
        </p:txBody>
      </p:sp>
      <p:sp>
        <p:nvSpPr>
          <p:cNvPr id="372" name="Google Shape;372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2"/>
                </a:solidFill>
              </a:rPr>
              <a:t>Goal: Given a linked list, lnk, and a one argument function, f, mutate the linked list by applying f to each element.</a:t>
            </a:r>
            <a:endParaRPr sz="16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73" name="Google Shape;373;p42"/>
          <p:cNvSpPr txBox="1"/>
          <p:nvPr/>
        </p:nvSpPr>
        <p:spPr>
          <a:xfrm>
            <a:off x="502050" y="2104000"/>
            <a:ext cx="4503300" cy="20964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def map(lnk, f):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“““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&gt;&gt;&gt; lnk = Link(1, Link(2, Link(3)))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&gt;&gt;&gt; map(lnk, lambda x: x * 2)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&gt;&gt;&gt; print(display_link(lnk))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&lt;2, 4, 6&gt;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”””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Map, V2</a:t>
            </a:r>
            <a:endParaRPr/>
          </a:p>
        </p:txBody>
      </p:sp>
      <p:sp>
        <p:nvSpPr>
          <p:cNvPr id="379" name="Google Shape;379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Goal: Given a linked list, lnk, and a one argument function, f, mutate the linked list by applying f to each element.</a:t>
            </a:r>
            <a:endParaRPr sz="16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80" name="Google Shape;380;p43"/>
          <p:cNvSpPr txBox="1"/>
          <p:nvPr/>
        </p:nvSpPr>
        <p:spPr>
          <a:xfrm>
            <a:off x="502050" y="2104000"/>
            <a:ext cx="3444000" cy="10743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def map(lnk, f):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    if lnk is Link.empty: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	return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    lnk.first = f(lnk.first)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    map(lnk.rest, f)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381" name="Google Shape;381;p43"/>
          <p:cNvGrpSpPr/>
          <p:nvPr/>
        </p:nvGrpSpPr>
        <p:grpSpPr>
          <a:xfrm>
            <a:off x="502041" y="3673771"/>
            <a:ext cx="3715549" cy="464487"/>
            <a:chOff x="1535300" y="1547800"/>
            <a:chExt cx="3472800" cy="434100"/>
          </a:xfrm>
        </p:grpSpPr>
        <p:grpSp>
          <p:nvGrpSpPr>
            <p:cNvPr id="382" name="Google Shape;382;p43"/>
            <p:cNvGrpSpPr/>
            <p:nvPr/>
          </p:nvGrpSpPr>
          <p:grpSpPr>
            <a:xfrm>
              <a:off x="1535300" y="1547800"/>
              <a:ext cx="868200" cy="434100"/>
              <a:chOff x="1052550" y="4062975"/>
              <a:chExt cx="868200" cy="434100"/>
            </a:xfrm>
          </p:grpSpPr>
          <p:sp>
            <p:nvSpPr>
              <p:cNvPr id="383" name="Google Shape;383;p43"/>
              <p:cNvSpPr/>
              <p:nvPr/>
            </p:nvSpPr>
            <p:spPr>
              <a:xfrm>
                <a:off x="10525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Roboto Mono"/>
                    <a:ea typeface="Roboto Mono"/>
                    <a:cs typeface="Roboto Mono"/>
                    <a:sym typeface="Roboto Mono"/>
                  </a:rPr>
                  <a:t>1</a:t>
                </a: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384" name="Google Shape;384;p43"/>
              <p:cNvSpPr/>
              <p:nvPr/>
            </p:nvSpPr>
            <p:spPr>
              <a:xfrm>
                <a:off x="14866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grpSp>
          <p:nvGrpSpPr>
            <p:cNvPr id="385" name="Google Shape;385;p43"/>
            <p:cNvGrpSpPr/>
            <p:nvPr/>
          </p:nvGrpSpPr>
          <p:grpSpPr>
            <a:xfrm>
              <a:off x="2837600" y="1547800"/>
              <a:ext cx="868200" cy="434100"/>
              <a:chOff x="1052550" y="4062975"/>
              <a:chExt cx="868200" cy="434100"/>
            </a:xfrm>
          </p:grpSpPr>
          <p:sp>
            <p:nvSpPr>
              <p:cNvPr id="386" name="Google Shape;386;p43"/>
              <p:cNvSpPr/>
              <p:nvPr/>
            </p:nvSpPr>
            <p:spPr>
              <a:xfrm>
                <a:off x="10525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Roboto Mono"/>
                    <a:ea typeface="Roboto Mono"/>
                    <a:cs typeface="Roboto Mono"/>
                    <a:sym typeface="Roboto Mono"/>
                  </a:rPr>
                  <a:t>2</a:t>
                </a: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387" name="Google Shape;387;p43"/>
              <p:cNvSpPr/>
              <p:nvPr/>
            </p:nvSpPr>
            <p:spPr>
              <a:xfrm>
                <a:off x="14866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cxnSp>
          <p:nvCxnSpPr>
            <p:cNvPr id="388" name="Google Shape;388;p43"/>
            <p:cNvCxnSpPr>
              <a:endCxn id="386" idx="1"/>
            </p:cNvCxnSpPr>
            <p:nvPr/>
          </p:nvCxnSpPr>
          <p:spPr>
            <a:xfrm>
              <a:off x="2174900" y="1764850"/>
              <a:ext cx="6627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grpSp>
          <p:nvGrpSpPr>
            <p:cNvPr id="389" name="Google Shape;389;p43"/>
            <p:cNvGrpSpPr/>
            <p:nvPr/>
          </p:nvGrpSpPr>
          <p:grpSpPr>
            <a:xfrm>
              <a:off x="4139900" y="1547800"/>
              <a:ext cx="868200" cy="434100"/>
              <a:chOff x="1052550" y="4062975"/>
              <a:chExt cx="868200" cy="434100"/>
            </a:xfrm>
          </p:grpSpPr>
          <p:sp>
            <p:nvSpPr>
              <p:cNvPr id="390" name="Google Shape;390;p43"/>
              <p:cNvSpPr/>
              <p:nvPr/>
            </p:nvSpPr>
            <p:spPr>
              <a:xfrm>
                <a:off x="10525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Roboto Mono"/>
                    <a:ea typeface="Roboto Mono"/>
                    <a:cs typeface="Roboto Mono"/>
                    <a:sym typeface="Roboto Mono"/>
                  </a:rPr>
                  <a:t>3</a:t>
                </a: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391" name="Google Shape;391;p43"/>
              <p:cNvSpPr/>
              <p:nvPr/>
            </p:nvSpPr>
            <p:spPr>
              <a:xfrm>
                <a:off x="14866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cxnSp>
          <p:nvCxnSpPr>
            <p:cNvPr id="392" name="Google Shape;392;p43"/>
            <p:cNvCxnSpPr>
              <a:endCxn id="390" idx="1"/>
            </p:cNvCxnSpPr>
            <p:nvPr/>
          </p:nvCxnSpPr>
          <p:spPr>
            <a:xfrm>
              <a:off x="3477200" y="1764850"/>
              <a:ext cx="6627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cxnSp>
        <p:nvCxnSpPr>
          <p:cNvPr id="393" name="Google Shape;393;p43"/>
          <p:cNvCxnSpPr>
            <a:stCxn id="391" idx="1"/>
            <a:endCxn id="391" idx="1"/>
          </p:cNvCxnSpPr>
          <p:nvPr/>
        </p:nvCxnSpPr>
        <p:spPr>
          <a:xfrm>
            <a:off x="3753146" y="3906014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43"/>
          <p:cNvCxnSpPr/>
          <p:nvPr/>
        </p:nvCxnSpPr>
        <p:spPr>
          <a:xfrm>
            <a:off x="3770358" y="3679385"/>
            <a:ext cx="450000" cy="4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5" name="Google Shape;395;p43"/>
          <p:cNvSpPr txBox="1"/>
          <p:nvPr/>
        </p:nvSpPr>
        <p:spPr>
          <a:xfrm>
            <a:off x="5149575" y="2104000"/>
            <a:ext cx="3841500" cy="12330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def map(lnk, f):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    while lnk is not Link.empty: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	lnk.first = f(lnk.first)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	lnk = lnk.rest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396" name="Google Shape;396;p43"/>
          <p:cNvGrpSpPr/>
          <p:nvPr/>
        </p:nvGrpSpPr>
        <p:grpSpPr>
          <a:xfrm>
            <a:off x="5226441" y="3673771"/>
            <a:ext cx="3715549" cy="464487"/>
            <a:chOff x="1535300" y="1547800"/>
            <a:chExt cx="3472800" cy="434100"/>
          </a:xfrm>
        </p:grpSpPr>
        <p:grpSp>
          <p:nvGrpSpPr>
            <p:cNvPr id="397" name="Google Shape;397;p43"/>
            <p:cNvGrpSpPr/>
            <p:nvPr/>
          </p:nvGrpSpPr>
          <p:grpSpPr>
            <a:xfrm>
              <a:off x="1535300" y="1547800"/>
              <a:ext cx="868200" cy="434100"/>
              <a:chOff x="1052550" y="4062975"/>
              <a:chExt cx="868200" cy="434100"/>
            </a:xfrm>
          </p:grpSpPr>
          <p:sp>
            <p:nvSpPr>
              <p:cNvPr id="398" name="Google Shape;398;p43"/>
              <p:cNvSpPr/>
              <p:nvPr/>
            </p:nvSpPr>
            <p:spPr>
              <a:xfrm>
                <a:off x="10525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Roboto Mono"/>
                    <a:ea typeface="Roboto Mono"/>
                    <a:cs typeface="Roboto Mono"/>
                    <a:sym typeface="Roboto Mono"/>
                  </a:rPr>
                  <a:t>1</a:t>
                </a: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399" name="Google Shape;399;p43"/>
              <p:cNvSpPr/>
              <p:nvPr/>
            </p:nvSpPr>
            <p:spPr>
              <a:xfrm>
                <a:off x="14866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grpSp>
          <p:nvGrpSpPr>
            <p:cNvPr id="400" name="Google Shape;400;p43"/>
            <p:cNvGrpSpPr/>
            <p:nvPr/>
          </p:nvGrpSpPr>
          <p:grpSpPr>
            <a:xfrm>
              <a:off x="2837600" y="1547800"/>
              <a:ext cx="868200" cy="434100"/>
              <a:chOff x="1052550" y="4062975"/>
              <a:chExt cx="868200" cy="434100"/>
            </a:xfrm>
          </p:grpSpPr>
          <p:sp>
            <p:nvSpPr>
              <p:cNvPr id="401" name="Google Shape;401;p43"/>
              <p:cNvSpPr/>
              <p:nvPr/>
            </p:nvSpPr>
            <p:spPr>
              <a:xfrm>
                <a:off x="10525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Roboto Mono"/>
                    <a:ea typeface="Roboto Mono"/>
                    <a:cs typeface="Roboto Mono"/>
                    <a:sym typeface="Roboto Mono"/>
                  </a:rPr>
                  <a:t>2</a:t>
                </a: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402" name="Google Shape;402;p43"/>
              <p:cNvSpPr/>
              <p:nvPr/>
            </p:nvSpPr>
            <p:spPr>
              <a:xfrm>
                <a:off x="14866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cxnSp>
          <p:nvCxnSpPr>
            <p:cNvPr id="403" name="Google Shape;403;p43"/>
            <p:cNvCxnSpPr>
              <a:endCxn id="401" idx="1"/>
            </p:cNvCxnSpPr>
            <p:nvPr/>
          </p:nvCxnSpPr>
          <p:spPr>
            <a:xfrm>
              <a:off x="2174900" y="1764850"/>
              <a:ext cx="6627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grpSp>
          <p:nvGrpSpPr>
            <p:cNvPr id="404" name="Google Shape;404;p43"/>
            <p:cNvGrpSpPr/>
            <p:nvPr/>
          </p:nvGrpSpPr>
          <p:grpSpPr>
            <a:xfrm>
              <a:off x="4139900" y="1547800"/>
              <a:ext cx="868200" cy="434100"/>
              <a:chOff x="1052550" y="4062975"/>
              <a:chExt cx="868200" cy="434100"/>
            </a:xfrm>
          </p:grpSpPr>
          <p:sp>
            <p:nvSpPr>
              <p:cNvPr id="405" name="Google Shape;405;p43"/>
              <p:cNvSpPr/>
              <p:nvPr/>
            </p:nvSpPr>
            <p:spPr>
              <a:xfrm>
                <a:off x="10525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Roboto Mono"/>
                    <a:ea typeface="Roboto Mono"/>
                    <a:cs typeface="Roboto Mono"/>
                    <a:sym typeface="Roboto Mono"/>
                  </a:rPr>
                  <a:t>3</a:t>
                </a: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406" name="Google Shape;406;p43"/>
              <p:cNvSpPr/>
              <p:nvPr/>
            </p:nvSpPr>
            <p:spPr>
              <a:xfrm>
                <a:off x="14866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cxnSp>
          <p:nvCxnSpPr>
            <p:cNvPr id="407" name="Google Shape;407;p43"/>
            <p:cNvCxnSpPr>
              <a:endCxn id="405" idx="1"/>
            </p:cNvCxnSpPr>
            <p:nvPr/>
          </p:nvCxnSpPr>
          <p:spPr>
            <a:xfrm>
              <a:off x="3477200" y="1764850"/>
              <a:ext cx="6627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cxnSp>
        <p:nvCxnSpPr>
          <p:cNvPr id="408" name="Google Shape;408;p43"/>
          <p:cNvCxnSpPr>
            <a:stCxn id="406" idx="1"/>
            <a:endCxn id="406" idx="1"/>
          </p:cNvCxnSpPr>
          <p:nvPr/>
        </p:nvCxnSpPr>
        <p:spPr>
          <a:xfrm>
            <a:off x="8477546" y="3906014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3"/>
          <p:cNvCxnSpPr/>
          <p:nvPr/>
        </p:nvCxnSpPr>
        <p:spPr>
          <a:xfrm>
            <a:off x="8494758" y="3679385"/>
            <a:ext cx="450000" cy="4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3"/>
          <p:cNvCxnSpPr/>
          <p:nvPr/>
        </p:nvCxnSpPr>
        <p:spPr>
          <a:xfrm>
            <a:off x="5143500" y="4384625"/>
            <a:ext cx="11022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43"/>
          <p:cNvCxnSpPr/>
          <p:nvPr/>
        </p:nvCxnSpPr>
        <p:spPr>
          <a:xfrm>
            <a:off x="6591300" y="4384625"/>
            <a:ext cx="11022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43"/>
          <p:cNvCxnSpPr/>
          <p:nvPr/>
        </p:nvCxnSpPr>
        <p:spPr>
          <a:xfrm>
            <a:off x="7962900" y="4384625"/>
            <a:ext cx="11022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3" name="Google Shape;413;p43"/>
          <p:cNvSpPr txBox="1"/>
          <p:nvPr/>
        </p:nvSpPr>
        <p:spPr>
          <a:xfrm>
            <a:off x="5287725" y="3753263"/>
            <a:ext cx="3369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6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4" name="Google Shape;414;p43"/>
          <p:cNvSpPr txBox="1"/>
          <p:nvPr/>
        </p:nvSpPr>
        <p:spPr>
          <a:xfrm>
            <a:off x="6692000" y="3753263"/>
            <a:ext cx="3369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6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5" name="Google Shape;415;p43"/>
          <p:cNvSpPr txBox="1"/>
          <p:nvPr/>
        </p:nvSpPr>
        <p:spPr>
          <a:xfrm>
            <a:off x="8063600" y="3753263"/>
            <a:ext cx="3369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6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16" name="Google Shape;416;p43"/>
          <p:cNvCxnSpPr/>
          <p:nvPr/>
        </p:nvCxnSpPr>
        <p:spPr>
          <a:xfrm>
            <a:off x="8451400" y="4460825"/>
            <a:ext cx="461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7" name="Google Shape;417;p43"/>
          <p:cNvSpPr txBox="1"/>
          <p:nvPr/>
        </p:nvSpPr>
        <p:spPr>
          <a:xfrm>
            <a:off x="563325" y="3753263"/>
            <a:ext cx="3369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6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8" name="Google Shape;418;p43"/>
          <p:cNvSpPr txBox="1"/>
          <p:nvPr/>
        </p:nvSpPr>
        <p:spPr>
          <a:xfrm>
            <a:off x="1967600" y="3753263"/>
            <a:ext cx="3369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6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9" name="Google Shape;419;p43"/>
          <p:cNvSpPr txBox="1"/>
          <p:nvPr/>
        </p:nvSpPr>
        <p:spPr>
          <a:xfrm>
            <a:off x="3339200" y="3753263"/>
            <a:ext cx="3369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6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20" name="Google Shape;420;p43"/>
          <p:cNvCxnSpPr/>
          <p:nvPr/>
        </p:nvCxnSpPr>
        <p:spPr>
          <a:xfrm>
            <a:off x="419100" y="4308425"/>
            <a:ext cx="11022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1" name="Google Shape;421;p43"/>
          <p:cNvSpPr/>
          <p:nvPr/>
        </p:nvSpPr>
        <p:spPr>
          <a:xfrm>
            <a:off x="900225" y="2852598"/>
            <a:ext cx="2775900" cy="185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2" name="Google Shape;422;p43"/>
          <p:cNvCxnSpPr/>
          <p:nvPr/>
        </p:nvCxnSpPr>
        <p:spPr>
          <a:xfrm>
            <a:off x="1775725" y="4316875"/>
            <a:ext cx="25413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3" name="Google Shape;423;p43"/>
          <p:cNvSpPr/>
          <p:nvPr/>
        </p:nvSpPr>
        <p:spPr>
          <a:xfrm>
            <a:off x="900225" y="3081198"/>
            <a:ext cx="1931700" cy="185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AB4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4" name="Google Shape;424;p43"/>
          <p:cNvCxnSpPr/>
          <p:nvPr/>
        </p:nvCxnSpPr>
        <p:spPr>
          <a:xfrm>
            <a:off x="5262900" y="2923750"/>
            <a:ext cx="2706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5" name="Google Shape;425;p43"/>
          <p:cNvCxnSpPr/>
          <p:nvPr/>
        </p:nvCxnSpPr>
        <p:spPr>
          <a:xfrm>
            <a:off x="5262900" y="2749850"/>
            <a:ext cx="2706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6" name="Google Shape;426;p43"/>
          <p:cNvCxnSpPr/>
          <p:nvPr/>
        </p:nvCxnSpPr>
        <p:spPr>
          <a:xfrm>
            <a:off x="5262900" y="3130850"/>
            <a:ext cx="2706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Linked Lists?</a:t>
            </a:r>
            <a:endParaRPr/>
          </a:p>
        </p:txBody>
      </p:sp>
      <p:sp>
        <p:nvSpPr>
          <p:cNvPr id="432" name="Google Shape;432;p44"/>
          <p:cNvSpPr/>
          <p:nvPr/>
        </p:nvSpPr>
        <p:spPr>
          <a:xfrm>
            <a:off x="352075" y="1530475"/>
            <a:ext cx="7149000" cy="887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3" name="Google Shape;433;p44"/>
          <p:cNvCxnSpPr/>
          <p:nvPr/>
        </p:nvCxnSpPr>
        <p:spPr>
          <a:xfrm>
            <a:off x="1258825" y="1530475"/>
            <a:ext cx="0" cy="88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Google Shape;434;p44"/>
          <p:cNvCxnSpPr/>
          <p:nvPr/>
        </p:nvCxnSpPr>
        <p:spPr>
          <a:xfrm>
            <a:off x="2097025" y="1530475"/>
            <a:ext cx="0" cy="88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5" name="Google Shape;435;p44"/>
          <p:cNvCxnSpPr/>
          <p:nvPr/>
        </p:nvCxnSpPr>
        <p:spPr>
          <a:xfrm>
            <a:off x="3011425" y="1530475"/>
            <a:ext cx="0" cy="88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" name="Google Shape;436;p44"/>
          <p:cNvCxnSpPr/>
          <p:nvPr/>
        </p:nvCxnSpPr>
        <p:spPr>
          <a:xfrm>
            <a:off x="3849625" y="1530475"/>
            <a:ext cx="0" cy="88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7" name="Google Shape;437;p44"/>
          <p:cNvCxnSpPr/>
          <p:nvPr/>
        </p:nvCxnSpPr>
        <p:spPr>
          <a:xfrm>
            <a:off x="4764025" y="1530475"/>
            <a:ext cx="0" cy="88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4"/>
          <p:cNvCxnSpPr/>
          <p:nvPr/>
        </p:nvCxnSpPr>
        <p:spPr>
          <a:xfrm>
            <a:off x="5678425" y="1530475"/>
            <a:ext cx="0" cy="88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4"/>
          <p:cNvCxnSpPr/>
          <p:nvPr/>
        </p:nvCxnSpPr>
        <p:spPr>
          <a:xfrm>
            <a:off x="6592825" y="1530475"/>
            <a:ext cx="0" cy="88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44"/>
          <p:cNvSpPr txBox="1"/>
          <p:nvPr/>
        </p:nvSpPr>
        <p:spPr>
          <a:xfrm>
            <a:off x="367400" y="1530800"/>
            <a:ext cx="8913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1" name="Google Shape;441;p44"/>
          <p:cNvSpPr txBox="1"/>
          <p:nvPr/>
        </p:nvSpPr>
        <p:spPr>
          <a:xfrm>
            <a:off x="1281800" y="1530800"/>
            <a:ext cx="8913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2" name="Google Shape;442;p44"/>
          <p:cNvSpPr txBox="1"/>
          <p:nvPr/>
        </p:nvSpPr>
        <p:spPr>
          <a:xfrm>
            <a:off x="2120000" y="1530800"/>
            <a:ext cx="8913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3" name="Google Shape;443;p44"/>
          <p:cNvSpPr txBox="1"/>
          <p:nvPr/>
        </p:nvSpPr>
        <p:spPr>
          <a:xfrm>
            <a:off x="3034400" y="1530800"/>
            <a:ext cx="8913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4" name="Google Shape;444;p44"/>
          <p:cNvSpPr txBox="1"/>
          <p:nvPr/>
        </p:nvSpPr>
        <p:spPr>
          <a:xfrm>
            <a:off x="3872600" y="1530800"/>
            <a:ext cx="8913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5" name="Google Shape;445;p44"/>
          <p:cNvSpPr txBox="1"/>
          <p:nvPr/>
        </p:nvSpPr>
        <p:spPr>
          <a:xfrm>
            <a:off x="4787000" y="1530800"/>
            <a:ext cx="8913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6" name="Google Shape;446;p44"/>
          <p:cNvSpPr txBox="1"/>
          <p:nvPr/>
        </p:nvSpPr>
        <p:spPr>
          <a:xfrm>
            <a:off x="5701400" y="1530800"/>
            <a:ext cx="8913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8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7" name="Google Shape;447;p44"/>
          <p:cNvSpPr txBox="1"/>
          <p:nvPr/>
        </p:nvSpPr>
        <p:spPr>
          <a:xfrm>
            <a:off x="6692000" y="1530800"/>
            <a:ext cx="7167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9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8" name="Google Shape;448;p44"/>
          <p:cNvSpPr/>
          <p:nvPr/>
        </p:nvSpPr>
        <p:spPr>
          <a:xfrm>
            <a:off x="7507875" y="2597600"/>
            <a:ext cx="891300" cy="887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44"/>
          <p:cNvSpPr/>
          <p:nvPr/>
        </p:nvSpPr>
        <p:spPr>
          <a:xfrm>
            <a:off x="352075" y="2597275"/>
            <a:ext cx="7149000" cy="887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0" name="Google Shape;450;p44"/>
          <p:cNvCxnSpPr/>
          <p:nvPr/>
        </p:nvCxnSpPr>
        <p:spPr>
          <a:xfrm>
            <a:off x="1258825" y="2597275"/>
            <a:ext cx="0" cy="88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44"/>
          <p:cNvCxnSpPr/>
          <p:nvPr/>
        </p:nvCxnSpPr>
        <p:spPr>
          <a:xfrm>
            <a:off x="2097025" y="2597275"/>
            <a:ext cx="0" cy="88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452;p44"/>
          <p:cNvCxnSpPr/>
          <p:nvPr/>
        </p:nvCxnSpPr>
        <p:spPr>
          <a:xfrm>
            <a:off x="3011425" y="2597275"/>
            <a:ext cx="0" cy="88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p44"/>
          <p:cNvCxnSpPr/>
          <p:nvPr/>
        </p:nvCxnSpPr>
        <p:spPr>
          <a:xfrm>
            <a:off x="3849625" y="2597275"/>
            <a:ext cx="0" cy="88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44"/>
          <p:cNvCxnSpPr/>
          <p:nvPr/>
        </p:nvCxnSpPr>
        <p:spPr>
          <a:xfrm>
            <a:off x="4764025" y="2597275"/>
            <a:ext cx="0" cy="88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44"/>
          <p:cNvCxnSpPr/>
          <p:nvPr/>
        </p:nvCxnSpPr>
        <p:spPr>
          <a:xfrm>
            <a:off x="5678425" y="2597275"/>
            <a:ext cx="0" cy="88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44"/>
          <p:cNvCxnSpPr/>
          <p:nvPr/>
        </p:nvCxnSpPr>
        <p:spPr>
          <a:xfrm>
            <a:off x="6592825" y="2597275"/>
            <a:ext cx="0" cy="88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7" name="Google Shape;457;p44"/>
          <p:cNvSpPr txBox="1"/>
          <p:nvPr/>
        </p:nvSpPr>
        <p:spPr>
          <a:xfrm>
            <a:off x="367400" y="2597600"/>
            <a:ext cx="8913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8" name="Google Shape;458;p44"/>
          <p:cNvSpPr txBox="1"/>
          <p:nvPr/>
        </p:nvSpPr>
        <p:spPr>
          <a:xfrm>
            <a:off x="1281800" y="2597600"/>
            <a:ext cx="8913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9" name="Google Shape;459;p44"/>
          <p:cNvSpPr txBox="1"/>
          <p:nvPr/>
        </p:nvSpPr>
        <p:spPr>
          <a:xfrm>
            <a:off x="2120000" y="2597600"/>
            <a:ext cx="8913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0" name="Google Shape;460;p44"/>
          <p:cNvSpPr txBox="1"/>
          <p:nvPr/>
        </p:nvSpPr>
        <p:spPr>
          <a:xfrm>
            <a:off x="3034400" y="2597600"/>
            <a:ext cx="8913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1" name="Google Shape;461;p44"/>
          <p:cNvSpPr txBox="1"/>
          <p:nvPr/>
        </p:nvSpPr>
        <p:spPr>
          <a:xfrm>
            <a:off x="3872600" y="2597600"/>
            <a:ext cx="8913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2" name="Google Shape;462;p44"/>
          <p:cNvSpPr txBox="1"/>
          <p:nvPr/>
        </p:nvSpPr>
        <p:spPr>
          <a:xfrm>
            <a:off x="4787000" y="2597600"/>
            <a:ext cx="8913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3" name="Google Shape;463;p44"/>
          <p:cNvSpPr txBox="1"/>
          <p:nvPr/>
        </p:nvSpPr>
        <p:spPr>
          <a:xfrm>
            <a:off x="5701400" y="2597600"/>
            <a:ext cx="8913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8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4" name="Google Shape;464;p44"/>
          <p:cNvSpPr txBox="1"/>
          <p:nvPr/>
        </p:nvSpPr>
        <p:spPr>
          <a:xfrm>
            <a:off x="6692000" y="2597600"/>
            <a:ext cx="7167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9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5" name="Google Shape;465;p44"/>
          <p:cNvSpPr txBox="1"/>
          <p:nvPr/>
        </p:nvSpPr>
        <p:spPr>
          <a:xfrm>
            <a:off x="7606400" y="2597600"/>
            <a:ext cx="7167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9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6" name="Google Shape;466;p44"/>
          <p:cNvSpPr txBox="1"/>
          <p:nvPr/>
        </p:nvSpPr>
        <p:spPr>
          <a:xfrm>
            <a:off x="6615800" y="2597600"/>
            <a:ext cx="8913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8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7" name="Google Shape;467;p44"/>
          <p:cNvSpPr txBox="1"/>
          <p:nvPr/>
        </p:nvSpPr>
        <p:spPr>
          <a:xfrm>
            <a:off x="5701400" y="2597600"/>
            <a:ext cx="8913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8" name="Google Shape;468;p44"/>
          <p:cNvSpPr/>
          <p:nvPr/>
        </p:nvSpPr>
        <p:spPr>
          <a:xfrm>
            <a:off x="7507875" y="3816800"/>
            <a:ext cx="891300" cy="887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44"/>
          <p:cNvSpPr/>
          <p:nvPr/>
        </p:nvSpPr>
        <p:spPr>
          <a:xfrm>
            <a:off x="352075" y="3816475"/>
            <a:ext cx="7149000" cy="887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0" name="Google Shape;470;p44"/>
          <p:cNvCxnSpPr/>
          <p:nvPr/>
        </p:nvCxnSpPr>
        <p:spPr>
          <a:xfrm>
            <a:off x="1258825" y="3816475"/>
            <a:ext cx="0" cy="88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44"/>
          <p:cNvCxnSpPr/>
          <p:nvPr/>
        </p:nvCxnSpPr>
        <p:spPr>
          <a:xfrm>
            <a:off x="2097025" y="3816475"/>
            <a:ext cx="0" cy="88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44"/>
          <p:cNvCxnSpPr/>
          <p:nvPr/>
        </p:nvCxnSpPr>
        <p:spPr>
          <a:xfrm>
            <a:off x="3011425" y="3816475"/>
            <a:ext cx="0" cy="88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44"/>
          <p:cNvCxnSpPr/>
          <p:nvPr/>
        </p:nvCxnSpPr>
        <p:spPr>
          <a:xfrm>
            <a:off x="3849625" y="3816475"/>
            <a:ext cx="0" cy="88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" name="Google Shape;474;p44"/>
          <p:cNvCxnSpPr/>
          <p:nvPr/>
        </p:nvCxnSpPr>
        <p:spPr>
          <a:xfrm>
            <a:off x="4764025" y="3816475"/>
            <a:ext cx="0" cy="88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44"/>
          <p:cNvCxnSpPr/>
          <p:nvPr/>
        </p:nvCxnSpPr>
        <p:spPr>
          <a:xfrm>
            <a:off x="5678425" y="3816475"/>
            <a:ext cx="0" cy="88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6" name="Google Shape;476;p44"/>
          <p:cNvCxnSpPr/>
          <p:nvPr/>
        </p:nvCxnSpPr>
        <p:spPr>
          <a:xfrm>
            <a:off x="6592825" y="3816475"/>
            <a:ext cx="0" cy="88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7" name="Google Shape;477;p44"/>
          <p:cNvSpPr txBox="1"/>
          <p:nvPr/>
        </p:nvSpPr>
        <p:spPr>
          <a:xfrm>
            <a:off x="367400" y="3816800"/>
            <a:ext cx="8913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8" name="Google Shape;478;p44"/>
          <p:cNvSpPr txBox="1"/>
          <p:nvPr/>
        </p:nvSpPr>
        <p:spPr>
          <a:xfrm>
            <a:off x="2120000" y="3816800"/>
            <a:ext cx="8913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9" name="Google Shape;479;p44"/>
          <p:cNvSpPr txBox="1"/>
          <p:nvPr/>
        </p:nvSpPr>
        <p:spPr>
          <a:xfrm>
            <a:off x="3034400" y="3816800"/>
            <a:ext cx="8913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0" name="Google Shape;480;p44"/>
          <p:cNvSpPr txBox="1"/>
          <p:nvPr/>
        </p:nvSpPr>
        <p:spPr>
          <a:xfrm>
            <a:off x="3872600" y="3816800"/>
            <a:ext cx="8913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1" name="Google Shape;481;p44"/>
          <p:cNvSpPr txBox="1"/>
          <p:nvPr/>
        </p:nvSpPr>
        <p:spPr>
          <a:xfrm>
            <a:off x="4787000" y="3816800"/>
            <a:ext cx="8913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2" name="Google Shape;482;p44"/>
          <p:cNvSpPr txBox="1"/>
          <p:nvPr/>
        </p:nvSpPr>
        <p:spPr>
          <a:xfrm>
            <a:off x="5701400" y="3816800"/>
            <a:ext cx="8913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3" name="Google Shape;483;p44"/>
          <p:cNvSpPr txBox="1"/>
          <p:nvPr/>
        </p:nvSpPr>
        <p:spPr>
          <a:xfrm>
            <a:off x="6692000" y="3816800"/>
            <a:ext cx="7167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8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4" name="Google Shape;484;p44"/>
          <p:cNvSpPr txBox="1"/>
          <p:nvPr/>
        </p:nvSpPr>
        <p:spPr>
          <a:xfrm>
            <a:off x="7606400" y="3816800"/>
            <a:ext cx="7167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9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5" name="Google Shape;485;p44"/>
          <p:cNvSpPr txBox="1"/>
          <p:nvPr/>
        </p:nvSpPr>
        <p:spPr>
          <a:xfrm>
            <a:off x="1281800" y="3816800"/>
            <a:ext cx="8913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6" name="Google Shape;486;p44"/>
          <p:cNvSpPr txBox="1"/>
          <p:nvPr/>
        </p:nvSpPr>
        <p:spPr>
          <a:xfrm>
            <a:off x="4546475" y="369100"/>
            <a:ext cx="417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Insert element at index 1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7" name="Google Shape;487;p44"/>
          <p:cNvSpPr txBox="1"/>
          <p:nvPr/>
        </p:nvSpPr>
        <p:spPr>
          <a:xfrm>
            <a:off x="4546475" y="826300"/>
            <a:ext cx="417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Total number of operations = 1 minus the length of the list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Linked Lists?</a:t>
            </a:r>
            <a:endParaRPr/>
          </a:p>
        </p:txBody>
      </p:sp>
      <p:sp>
        <p:nvSpPr>
          <p:cNvPr id="493" name="Google Shape;493;p45"/>
          <p:cNvSpPr txBox="1"/>
          <p:nvPr/>
        </p:nvSpPr>
        <p:spPr>
          <a:xfrm>
            <a:off x="4546475" y="369100"/>
            <a:ext cx="417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Insert element at index 1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4" name="Google Shape;494;p45"/>
          <p:cNvSpPr txBox="1"/>
          <p:nvPr/>
        </p:nvSpPr>
        <p:spPr>
          <a:xfrm>
            <a:off x="4546475" y="826300"/>
            <a:ext cx="417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Total number of operations = 2 (Regardless of length of list)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95" name="Google Shape;495;p45"/>
          <p:cNvGrpSpPr/>
          <p:nvPr/>
        </p:nvGrpSpPr>
        <p:grpSpPr>
          <a:xfrm>
            <a:off x="311694" y="1976400"/>
            <a:ext cx="8502000" cy="434100"/>
            <a:chOff x="1535300" y="1547800"/>
            <a:chExt cx="8502000" cy="434100"/>
          </a:xfrm>
        </p:grpSpPr>
        <p:grpSp>
          <p:nvGrpSpPr>
            <p:cNvPr id="496" name="Google Shape;496;p45"/>
            <p:cNvGrpSpPr/>
            <p:nvPr/>
          </p:nvGrpSpPr>
          <p:grpSpPr>
            <a:xfrm>
              <a:off x="1535300" y="1547800"/>
              <a:ext cx="868200" cy="434100"/>
              <a:chOff x="1052550" y="4062975"/>
              <a:chExt cx="868200" cy="434100"/>
            </a:xfrm>
          </p:grpSpPr>
          <p:sp>
            <p:nvSpPr>
              <p:cNvPr id="497" name="Google Shape;497;p45"/>
              <p:cNvSpPr/>
              <p:nvPr/>
            </p:nvSpPr>
            <p:spPr>
              <a:xfrm>
                <a:off x="10525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Roboto Mono"/>
                    <a:ea typeface="Roboto Mono"/>
                    <a:cs typeface="Roboto Mono"/>
                    <a:sym typeface="Roboto Mono"/>
                  </a:rPr>
                  <a:t>1</a:t>
                </a: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498" name="Google Shape;498;p45"/>
              <p:cNvSpPr/>
              <p:nvPr/>
            </p:nvSpPr>
            <p:spPr>
              <a:xfrm>
                <a:off x="14866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grpSp>
          <p:nvGrpSpPr>
            <p:cNvPr id="499" name="Google Shape;499;p45"/>
            <p:cNvGrpSpPr/>
            <p:nvPr/>
          </p:nvGrpSpPr>
          <p:grpSpPr>
            <a:xfrm>
              <a:off x="2837600" y="1547800"/>
              <a:ext cx="868200" cy="434100"/>
              <a:chOff x="1052550" y="4062975"/>
              <a:chExt cx="868200" cy="434100"/>
            </a:xfrm>
          </p:grpSpPr>
          <p:sp>
            <p:nvSpPr>
              <p:cNvPr id="500" name="Google Shape;500;p45"/>
              <p:cNvSpPr/>
              <p:nvPr/>
            </p:nvSpPr>
            <p:spPr>
              <a:xfrm>
                <a:off x="10525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Roboto Mono"/>
                    <a:ea typeface="Roboto Mono"/>
                    <a:cs typeface="Roboto Mono"/>
                    <a:sym typeface="Roboto Mono"/>
                  </a:rPr>
                  <a:t>3</a:t>
                </a: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501" name="Google Shape;501;p45"/>
              <p:cNvSpPr/>
              <p:nvPr/>
            </p:nvSpPr>
            <p:spPr>
              <a:xfrm>
                <a:off x="14866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grpSp>
          <p:nvGrpSpPr>
            <p:cNvPr id="502" name="Google Shape;502;p45"/>
            <p:cNvGrpSpPr/>
            <p:nvPr/>
          </p:nvGrpSpPr>
          <p:grpSpPr>
            <a:xfrm>
              <a:off x="9169100" y="1547800"/>
              <a:ext cx="868200" cy="434100"/>
              <a:chOff x="6081750" y="4062975"/>
              <a:chExt cx="868200" cy="434100"/>
            </a:xfrm>
          </p:grpSpPr>
          <p:sp>
            <p:nvSpPr>
              <p:cNvPr id="503" name="Google Shape;503;p45"/>
              <p:cNvSpPr/>
              <p:nvPr/>
            </p:nvSpPr>
            <p:spPr>
              <a:xfrm>
                <a:off x="60817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Roboto Mono"/>
                    <a:ea typeface="Roboto Mono"/>
                    <a:cs typeface="Roboto Mono"/>
                    <a:sym typeface="Roboto Mono"/>
                  </a:rPr>
                  <a:t>8</a:t>
                </a: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504" name="Google Shape;504;p45"/>
              <p:cNvSpPr/>
              <p:nvPr/>
            </p:nvSpPr>
            <p:spPr>
              <a:xfrm>
                <a:off x="65158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cxnSp>
          <p:nvCxnSpPr>
            <p:cNvPr id="505" name="Google Shape;505;p45"/>
            <p:cNvCxnSpPr>
              <a:endCxn id="503" idx="1"/>
            </p:cNvCxnSpPr>
            <p:nvPr/>
          </p:nvCxnSpPr>
          <p:spPr>
            <a:xfrm>
              <a:off x="8506400" y="1764850"/>
              <a:ext cx="6627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grpSp>
        <p:nvGrpSpPr>
          <p:cNvPr id="506" name="Google Shape;506;p45"/>
          <p:cNvGrpSpPr/>
          <p:nvPr/>
        </p:nvGrpSpPr>
        <p:grpSpPr>
          <a:xfrm>
            <a:off x="2833194" y="1976400"/>
            <a:ext cx="868200" cy="434100"/>
            <a:chOff x="1052550" y="4062975"/>
            <a:chExt cx="868200" cy="434100"/>
          </a:xfrm>
        </p:grpSpPr>
        <p:sp>
          <p:nvSpPr>
            <p:cNvPr id="507" name="Google Shape;507;p45"/>
            <p:cNvSpPr/>
            <p:nvPr/>
          </p:nvSpPr>
          <p:spPr>
            <a:xfrm>
              <a:off x="10525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4</a:t>
              </a: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08" name="Google Shape;508;p45"/>
            <p:cNvSpPr/>
            <p:nvPr/>
          </p:nvSpPr>
          <p:spPr>
            <a:xfrm>
              <a:off x="14866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509" name="Google Shape;509;p45"/>
          <p:cNvGrpSpPr/>
          <p:nvPr/>
        </p:nvGrpSpPr>
        <p:grpSpPr>
          <a:xfrm>
            <a:off x="4128594" y="1976400"/>
            <a:ext cx="868200" cy="434100"/>
            <a:chOff x="1052550" y="4062975"/>
            <a:chExt cx="868200" cy="434100"/>
          </a:xfrm>
        </p:grpSpPr>
        <p:sp>
          <p:nvSpPr>
            <p:cNvPr id="510" name="Google Shape;510;p45"/>
            <p:cNvSpPr/>
            <p:nvPr/>
          </p:nvSpPr>
          <p:spPr>
            <a:xfrm>
              <a:off x="10525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5</a:t>
              </a: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11" name="Google Shape;511;p45"/>
            <p:cNvSpPr/>
            <p:nvPr/>
          </p:nvSpPr>
          <p:spPr>
            <a:xfrm>
              <a:off x="14866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512" name="Google Shape;512;p45"/>
          <p:cNvGrpSpPr/>
          <p:nvPr/>
        </p:nvGrpSpPr>
        <p:grpSpPr>
          <a:xfrm>
            <a:off x="5347794" y="1976400"/>
            <a:ext cx="868200" cy="434100"/>
            <a:chOff x="1052550" y="4062975"/>
            <a:chExt cx="868200" cy="434100"/>
          </a:xfrm>
        </p:grpSpPr>
        <p:sp>
          <p:nvSpPr>
            <p:cNvPr id="513" name="Google Shape;513;p45"/>
            <p:cNvSpPr/>
            <p:nvPr/>
          </p:nvSpPr>
          <p:spPr>
            <a:xfrm>
              <a:off x="10525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6</a:t>
              </a: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14" name="Google Shape;514;p45"/>
            <p:cNvSpPr/>
            <p:nvPr/>
          </p:nvSpPr>
          <p:spPr>
            <a:xfrm>
              <a:off x="14866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515" name="Google Shape;515;p45"/>
          <p:cNvGrpSpPr/>
          <p:nvPr/>
        </p:nvGrpSpPr>
        <p:grpSpPr>
          <a:xfrm>
            <a:off x="6566994" y="1976400"/>
            <a:ext cx="868200" cy="434100"/>
            <a:chOff x="1052550" y="4062975"/>
            <a:chExt cx="868200" cy="434100"/>
          </a:xfrm>
        </p:grpSpPr>
        <p:sp>
          <p:nvSpPr>
            <p:cNvPr id="516" name="Google Shape;516;p45"/>
            <p:cNvSpPr/>
            <p:nvPr/>
          </p:nvSpPr>
          <p:spPr>
            <a:xfrm>
              <a:off x="10525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7</a:t>
              </a: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17" name="Google Shape;517;p45"/>
            <p:cNvSpPr/>
            <p:nvPr/>
          </p:nvSpPr>
          <p:spPr>
            <a:xfrm>
              <a:off x="14866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cxnSp>
        <p:nvCxnSpPr>
          <p:cNvPr id="518" name="Google Shape;518;p45"/>
          <p:cNvCxnSpPr/>
          <p:nvPr/>
        </p:nvCxnSpPr>
        <p:spPr>
          <a:xfrm>
            <a:off x="8382308" y="1971760"/>
            <a:ext cx="450000" cy="4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45"/>
          <p:cNvCxnSpPr/>
          <p:nvPr/>
        </p:nvCxnSpPr>
        <p:spPr>
          <a:xfrm>
            <a:off x="2250275" y="2195500"/>
            <a:ext cx="5829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0" name="Google Shape;520;p45"/>
          <p:cNvCxnSpPr/>
          <p:nvPr/>
        </p:nvCxnSpPr>
        <p:spPr>
          <a:xfrm>
            <a:off x="3545675" y="2195500"/>
            <a:ext cx="5829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45"/>
          <p:cNvCxnSpPr/>
          <p:nvPr/>
        </p:nvCxnSpPr>
        <p:spPr>
          <a:xfrm>
            <a:off x="4764875" y="2195500"/>
            <a:ext cx="5829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2" name="Google Shape;522;p45"/>
          <p:cNvCxnSpPr/>
          <p:nvPr/>
        </p:nvCxnSpPr>
        <p:spPr>
          <a:xfrm>
            <a:off x="5984075" y="2197900"/>
            <a:ext cx="5829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523" name="Google Shape;523;p45"/>
          <p:cNvGrpSpPr/>
          <p:nvPr/>
        </p:nvGrpSpPr>
        <p:grpSpPr>
          <a:xfrm>
            <a:off x="851994" y="2814600"/>
            <a:ext cx="868200" cy="434100"/>
            <a:chOff x="1052550" y="4062975"/>
            <a:chExt cx="868200" cy="434100"/>
          </a:xfrm>
        </p:grpSpPr>
        <p:sp>
          <p:nvSpPr>
            <p:cNvPr id="524" name="Google Shape;524;p45"/>
            <p:cNvSpPr/>
            <p:nvPr/>
          </p:nvSpPr>
          <p:spPr>
            <a:xfrm>
              <a:off x="10525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25" name="Google Shape;525;p45"/>
            <p:cNvSpPr/>
            <p:nvPr/>
          </p:nvSpPr>
          <p:spPr>
            <a:xfrm>
              <a:off x="14866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cxnSp>
        <p:nvCxnSpPr>
          <p:cNvPr id="526" name="Google Shape;526;p45"/>
          <p:cNvCxnSpPr/>
          <p:nvPr/>
        </p:nvCxnSpPr>
        <p:spPr>
          <a:xfrm rot="10800000" flipH="1">
            <a:off x="1500200" y="2202300"/>
            <a:ext cx="97500" cy="9054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7" name="Google Shape;527;p45"/>
          <p:cNvCxnSpPr/>
          <p:nvPr/>
        </p:nvCxnSpPr>
        <p:spPr>
          <a:xfrm>
            <a:off x="1010400" y="2202300"/>
            <a:ext cx="0" cy="5991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8" name="Google Shape;528;p45"/>
          <p:cNvCxnSpPr/>
          <p:nvPr/>
        </p:nvCxnSpPr>
        <p:spPr>
          <a:xfrm>
            <a:off x="951294" y="2193450"/>
            <a:ext cx="6627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9" name="Google Shape;529;p45"/>
          <p:cNvSpPr txBox="1"/>
          <p:nvPr/>
        </p:nvSpPr>
        <p:spPr>
          <a:xfrm>
            <a:off x="244925" y="3719850"/>
            <a:ext cx="8725500" cy="12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inserted_elem = Link(2)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inserted_elem.rest = lnk.rest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lnk.rest = inserted_elem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Class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oogle Shape;539;p47"/>
          <p:cNvGrpSpPr/>
          <p:nvPr/>
        </p:nvGrpSpPr>
        <p:grpSpPr>
          <a:xfrm>
            <a:off x="1206725" y="2106925"/>
            <a:ext cx="3295338" cy="1900500"/>
            <a:chOff x="1206725" y="2106925"/>
            <a:chExt cx="3295338" cy="1900500"/>
          </a:xfrm>
        </p:grpSpPr>
        <p:sp>
          <p:nvSpPr>
            <p:cNvPr id="540" name="Google Shape;540;p47"/>
            <p:cNvSpPr/>
            <p:nvPr/>
          </p:nvSpPr>
          <p:spPr>
            <a:xfrm>
              <a:off x="2771663" y="2106925"/>
              <a:ext cx="1730400" cy="1900500"/>
            </a:xfrm>
            <a:prstGeom prst="roundRect">
              <a:avLst>
                <a:gd name="adj" fmla="val 11192"/>
              </a:avLst>
            </a:prstGeom>
            <a:noFill/>
            <a:ln w="19050" cap="flat" cmpd="sng">
              <a:solidFill>
                <a:srgbClr val="6AA84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7"/>
            <p:cNvSpPr/>
            <p:nvPr/>
          </p:nvSpPr>
          <p:spPr>
            <a:xfrm>
              <a:off x="1206725" y="2160325"/>
              <a:ext cx="796800" cy="293400"/>
            </a:xfrm>
            <a:prstGeom prst="roundRect">
              <a:avLst>
                <a:gd name="adj" fmla="val 16667"/>
              </a:avLst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Branch</a:t>
              </a:r>
              <a:endPara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542" name="Google Shape;542;p47"/>
            <p:cNvCxnSpPr>
              <a:stCxn id="541" idx="3"/>
              <a:endCxn id="540" idx="1"/>
            </p:cNvCxnSpPr>
            <p:nvPr/>
          </p:nvCxnSpPr>
          <p:spPr>
            <a:xfrm>
              <a:off x="2003525" y="2307025"/>
              <a:ext cx="768000" cy="750300"/>
            </a:xfrm>
            <a:prstGeom prst="bentConnector3">
              <a:avLst>
                <a:gd name="adj1" fmla="val 50009"/>
              </a:avLst>
            </a:prstGeom>
            <a:noFill/>
            <a:ln w="9525" cap="flat" cmpd="sng">
              <a:solidFill>
                <a:srgbClr val="6AA84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43" name="Google Shape;543;p47"/>
          <p:cNvGrpSpPr/>
          <p:nvPr/>
        </p:nvGrpSpPr>
        <p:grpSpPr>
          <a:xfrm>
            <a:off x="5132450" y="2056825"/>
            <a:ext cx="1939900" cy="1355125"/>
            <a:chOff x="5132450" y="2056825"/>
            <a:chExt cx="1939900" cy="1355125"/>
          </a:xfrm>
        </p:grpSpPr>
        <p:sp>
          <p:nvSpPr>
            <p:cNvPr id="544" name="Google Shape;544;p47"/>
            <p:cNvSpPr/>
            <p:nvPr/>
          </p:nvSpPr>
          <p:spPr>
            <a:xfrm>
              <a:off x="5132450" y="2056825"/>
              <a:ext cx="696300" cy="672600"/>
            </a:xfrm>
            <a:prstGeom prst="roundRect">
              <a:avLst>
                <a:gd name="adj" fmla="val 11192"/>
              </a:avLst>
            </a:prstGeom>
            <a:noFill/>
            <a:ln w="19050" cap="flat" cmpd="sng">
              <a:solidFill>
                <a:srgbClr val="4A86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7"/>
            <p:cNvSpPr/>
            <p:nvPr/>
          </p:nvSpPr>
          <p:spPr>
            <a:xfrm>
              <a:off x="5598050" y="2799350"/>
              <a:ext cx="696300" cy="612600"/>
            </a:xfrm>
            <a:prstGeom prst="roundRect">
              <a:avLst>
                <a:gd name="adj" fmla="val 11192"/>
              </a:avLst>
            </a:prstGeom>
            <a:noFill/>
            <a:ln w="19050" cap="flat" cmpd="sng">
              <a:solidFill>
                <a:srgbClr val="4A86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7"/>
            <p:cNvSpPr/>
            <p:nvPr/>
          </p:nvSpPr>
          <p:spPr>
            <a:xfrm>
              <a:off x="6275550" y="2246713"/>
              <a:ext cx="796800" cy="293400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Nodes</a:t>
              </a:r>
              <a:endParaRPr sz="1200" i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547" name="Google Shape;547;p47"/>
            <p:cNvCxnSpPr>
              <a:stCxn id="546" idx="1"/>
              <a:endCxn id="544" idx="3"/>
            </p:cNvCxnSpPr>
            <p:nvPr/>
          </p:nvCxnSpPr>
          <p:spPr>
            <a:xfrm flipH="1">
              <a:off x="5828850" y="2393413"/>
              <a:ext cx="446700" cy="600"/>
            </a:xfrm>
            <a:prstGeom prst="bentConnector3">
              <a:avLst>
                <a:gd name="adj1" fmla="val 50011"/>
              </a:avLst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8" name="Google Shape;548;p47"/>
            <p:cNvCxnSpPr>
              <a:endCxn id="545" idx="3"/>
            </p:cNvCxnSpPr>
            <p:nvPr/>
          </p:nvCxnSpPr>
          <p:spPr>
            <a:xfrm rot="5400000">
              <a:off x="6186350" y="2618150"/>
              <a:ext cx="595500" cy="379500"/>
            </a:xfrm>
            <a:prstGeom prst="bentConnector2">
              <a:avLst/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549" name="Google Shape;549;p47"/>
          <p:cNvCxnSpPr/>
          <p:nvPr/>
        </p:nvCxnSpPr>
        <p:spPr>
          <a:xfrm>
            <a:off x="4579275" y="1113075"/>
            <a:ext cx="0" cy="347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50" name="Google Shape;550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Abstraction</a:t>
            </a:r>
            <a:endParaRPr/>
          </a:p>
        </p:txBody>
      </p:sp>
      <p:grpSp>
        <p:nvGrpSpPr>
          <p:cNvPr id="551" name="Google Shape;551;p47"/>
          <p:cNvGrpSpPr/>
          <p:nvPr/>
        </p:nvGrpSpPr>
        <p:grpSpPr>
          <a:xfrm>
            <a:off x="2919800" y="1542325"/>
            <a:ext cx="3724800" cy="2465150"/>
            <a:chOff x="2919800" y="1542325"/>
            <a:chExt cx="3724800" cy="2465150"/>
          </a:xfrm>
        </p:grpSpPr>
        <p:grpSp>
          <p:nvGrpSpPr>
            <p:cNvPr id="552" name="Google Shape;552;p47"/>
            <p:cNvGrpSpPr/>
            <p:nvPr/>
          </p:nvGrpSpPr>
          <p:grpSpPr>
            <a:xfrm>
              <a:off x="2919800" y="1542325"/>
              <a:ext cx="3724800" cy="2465150"/>
              <a:chOff x="2919800" y="1542325"/>
              <a:chExt cx="3724800" cy="2465150"/>
            </a:xfrm>
          </p:grpSpPr>
          <p:sp>
            <p:nvSpPr>
              <p:cNvPr id="553" name="Google Shape;553;p47"/>
              <p:cNvSpPr/>
              <p:nvPr/>
            </p:nvSpPr>
            <p:spPr>
              <a:xfrm>
                <a:off x="4346475" y="1542325"/>
                <a:ext cx="465600" cy="4656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3</a:t>
                </a:r>
                <a:endParaRPr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554" name="Google Shape;554;p47"/>
              <p:cNvSpPr/>
              <p:nvPr/>
            </p:nvSpPr>
            <p:spPr>
              <a:xfrm>
                <a:off x="5255475" y="2160325"/>
                <a:ext cx="465600" cy="4656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2</a:t>
                </a:r>
                <a:endParaRPr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555" name="Google Shape;555;p47"/>
              <p:cNvSpPr/>
              <p:nvPr/>
            </p:nvSpPr>
            <p:spPr>
              <a:xfrm>
                <a:off x="3385400" y="2160325"/>
                <a:ext cx="465600" cy="4656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1</a:t>
                </a:r>
                <a:endParaRPr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556" name="Google Shape;556;p47"/>
              <p:cNvSpPr/>
              <p:nvPr/>
            </p:nvSpPr>
            <p:spPr>
              <a:xfrm>
                <a:off x="2919800" y="2851100"/>
                <a:ext cx="465600" cy="4656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0</a:t>
                </a:r>
                <a:endParaRPr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557" name="Google Shape;557;p47"/>
              <p:cNvSpPr/>
              <p:nvPr/>
            </p:nvSpPr>
            <p:spPr>
              <a:xfrm>
                <a:off x="3851000" y="2851100"/>
                <a:ext cx="465600" cy="4656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1</a:t>
                </a:r>
                <a:endParaRPr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558" name="Google Shape;558;p47"/>
              <p:cNvSpPr/>
              <p:nvPr/>
            </p:nvSpPr>
            <p:spPr>
              <a:xfrm>
                <a:off x="4782200" y="2851100"/>
                <a:ext cx="465600" cy="4656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1</a:t>
                </a:r>
                <a:endParaRPr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559" name="Google Shape;559;p47"/>
              <p:cNvSpPr/>
              <p:nvPr/>
            </p:nvSpPr>
            <p:spPr>
              <a:xfrm>
                <a:off x="5713400" y="2851100"/>
                <a:ext cx="465600" cy="4656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1</a:t>
                </a:r>
                <a:endParaRPr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560" name="Google Shape;560;p47"/>
              <p:cNvSpPr/>
              <p:nvPr/>
            </p:nvSpPr>
            <p:spPr>
              <a:xfrm>
                <a:off x="5247800" y="3541875"/>
                <a:ext cx="465600" cy="4656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0</a:t>
                </a:r>
                <a:endParaRPr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561" name="Google Shape;561;p47"/>
              <p:cNvSpPr/>
              <p:nvPr/>
            </p:nvSpPr>
            <p:spPr>
              <a:xfrm>
                <a:off x="6179000" y="3541875"/>
                <a:ext cx="465600" cy="4656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1</a:t>
                </a:r>
                <a:endParaRPr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cxnSp>
            <p:nvCxnSpPr>
              <p:cNvPr id="562" name="Google Shape;562;p47"/>
              <p:cNvCxnSpPr>
                <a:stCxn id="553" idx="3"/>
                <a:endCxn id="555" idx="7"/>
              </p:cNvCxnSpPr>
              <p:nvPr/>
            </p:nvCxnSpPr>
            <p:spPr>
              <a:xfrm flipH="1">
                <a:off x="3782861" y="1939739"/>
                <a:ext cx="631800" cy="28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3" name="Google Shape;563;p47"/>
              <p:cNvCxnSpPr>
                <a:stCxn id="553" idx="5"/>
                <a:endCxn id="554" idx="1"/>
              </p:cNvCxnSpPr>
              <p:nvPr/>
            </p:nvCxnSpPr>
            <p:spPr>
              <a:xfrm>
                <a:off x="4743889" y="1939739"/>
                <a:ext cx="579900" cy="28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4" name="Google Shape;564;p47"/>
              <p:cNvCxnSpPr>
                <a:endCxn id="556" idx="0"/>
              </p:cNvCxnSpPr>
              <p:nvPr/>
            </p:nvCxnSpPr>
            <p:spPr>
              <a:xfrm flipH="1">
                <a:off x="3152600" y="2557700"/>
                <a:ext cx="300900" cy="2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47"/>
              <p:cNvCxnSpPr>
                <a:stCxn id="555" idx="5"/>
                <a:endCxn id="557" idx="0"/>
              </p:cNvCxnSpPr>
              <p:nvPr/>
            </p:nvCxnSpPr>
            <p:spPr>
              <a:xfrm>
                <a:off x="3782814" y="2557739"/>
                <a:ext cx="300900" cy="2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47"/>
              <p:cNvCxnSpPr>
                <a:stCxn id="554" idx="5"/>
                <a:endCxn id="559" idx="0"/>
              </p:cNvCxnSpPr>
              <p:nvPr/>
            </p:nvCxnSpPr>
            <p:spPr>
              <a:xfrm>
                <a:off x="5652889" y="2557739"/>
                <a:ext cx="293400" cy="2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47"/>
              <p:cNvCxnSpPr>
                <a:stCxn id="559" idx="3"/>
                <a:endCxn id="560" idx="0"/>
              </p:cNvCxnSpPr>
              <p:nvPr/>
            </p:nvCxnSpPr>
            <p:spPr>
              <a:xfrm flipH="1">
                <a:off x="5480686" y="3248514"/>
                <a:ext cx="300900" cy="2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47"/>
              <p:cNvCxnSpPr>
                <a:stCxn id="559" idx="5"/>
                <a:endCxn id="561" idx="0"/>
              </p:cNvCxnSpPr>
              <p:nvPr/>
            </p:nvCxnSpPr>
            <p:spPr>
              <a:xfrm>
                <a:off x="6110814" y="3248514"/>
                <a:ext cx="300900" cy="2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69" name="Google Shape;569;p47"/>
            <p:cNvCxnSpPr>
              <a:stCxn id="554" idx="3"/>
              <a:endCxn id="558" idx="0"/>
            </p:cNvCxnSpPr>
            <p:nvPr/>
          </p:nvCxnSpPr>
          <p:spPr>
            <a:xfrm flipH="1">
              <a:off x="5014961" y="2557739"/>
              <a:ext cx="308700" cy="29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47"/>
          <p:cNvSpPr txBox="1"/>
          <p:nvPr/>
        </p:nvSpPr>
        <p:spPr>
          <a:xfrm>
            <a:off x="311700" y="1017725"/>
            <a:ext cx="41904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Recursive Description</a:t>
            </a:r>
            <a:endParaRPr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(wooden trees)</a:t>
            </a:r>
            <a:endParaRPr sz="12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571" name="Google Shape;571;p47"/>
          <p:cNvGrpSpPr/>
          <p:nvPr/>
        </p:nvGrpSpPr>
        <p:grpSpPr>
          <a:xfrm>
            <a:off x="3054200" y="1506725"/>
            <a:ext cx="1292400" cy="293400"/>
            <a:chOff x="3054200" y="1506725"/>
            <a:chExt cx="1292400" cy="293400"/>
          </a:xfrm>
        </p:grpSpPr>
        <p:sp>
          <p:nvSpPr>
            <p:cNvPr id="572" name="Google Shape;572;p47"/>
            <p:cNvSpPr/>
            <p:nvPr/>
          </p:nvSpPr>
          <p:spPr>
            <a:xfrm>
              <a:off x="3054200" y="1506725"/>
              <a:ext cx="796800" cy="293400"/>
            </a:xfrm>
            <a:prstGeom prst="roundRect">
              <a:avLst>
                <a:gd name="adj" fmla="val 16667"/>
              </a:avLst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Root</a:t>
              </a:r>
              <a:endParaRPr sz="1200" i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573" name="Google Shape;573;p47"/>
            <p:cNvCxnSpPr>
              <a:stCxn id="572" idx="3"/>
              <a:endCxn id="553" idx="2"/>
            </p:cNvCxnSpPr>
            <p:nvPr/>
          </p:nvCxnSpPr>
          <p:spPr>
            <a:xfrm>
              <a:off x="3851000" y="1653425"/>
              <a:ext cx="495600" cy="121800"/>
            </a:xfrm>
            <a:prstGeom prst="bentConnector3">
              <a:avLst>
                <a:gd name="adj1" fmla="val 49987"/>
              </a:avLst>
            </a:prstGeom>
            <a:noFill/>
            <a:ln w="9525" cap="flat" cmpd="sng">
              <a:solidFill>
                <a:srgbClr val="6AA84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74" name="Google Shape;574;p47"/>
          <p:cNvGrpSpPr/>
          <p:nvPr/>
        </p:nvGrpSpPr>
        <p:grpSpPr>
          <a:xfrm>
            <a:off x="3054200" y="2759750"/>
            <a:ext cx="1377750" cy="1075525"/>
            <a:chOff x="3054200" y="2759750"/>
            <a:chExt cx="1377750" cy="1075525"/>
          </a:xfrm>
        </p:grpSpPr>
        <p:sp>
          <p:nvSpPr>
            <p:cNvPr id="575" name="Google Shape;575;p47"/>
            <p:cNvSpPr/>
            <p:nvPr/>
          </p:nvSpPr>
          <p:spPr>
            <a:xfrm>
              <a:off x="3735650" y="2759750"/>
              <a:ext cx="696300" cy="595500"/>
            </a:xfrm>
            <a:prstGeom prst="roundRect">
              <a:avLst>
                <a:gd name="adj" fmla="val 11192"/>
              </a:avLst>
            </a:prstGeom>
            <a:noFill/>
            <a:ln w="19050" cap="flat" cmpd="sng">
              <a:solidFill>
                <a:srgbClr val="6AA84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6" name="Google Shape;576;p47"/>
            <p:cNvGrpSpPr/>
            <p:nvPr/>
          </p:nvGrpSpPr>
          <p:grpSpPr>
            <a:xfrm>
              <a:off x="3054200" y="3355275"/>
              <a:ext cx="1029600" cy="480000"/>
              <a:chOff x="2901800" y="3202875"/>
              <a:chExt cx="1029600" cy="480000"/>
            </a:xfrm>
          </p:grpSpPr>
          <p:sp>
            <p:nvSpPr>
              <p:cNvPr id="577" name="Google Shape;577;p47"/>
              <p:cNvSpPr/>
              <p:nvPr/>
            </p:nvSpPr>
            <p:spPr>
              <a:xfrm>
                <a:off x="2901800" y="3389475"/>
                <a:ext cx="796800" cy="293400"/>
              </a:xfrm>
              <a:prstGeom prst="roundRect">
                <a:avLst>
                  <a:gd name="adj" fmla="val 16667"/>
                </a:avLst>
              </a:pr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Leaf</a:t>
                </a:r>
                <a:endParaRPr sz="1200">
                  <a:solidFill>
                    <a:srgbClr val="FFFFFF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cxnSp>
            <p:nvCxnSpPr>
              <p:cNvPr id="578" name="Google Shape;578;p47"/>
              <p:cNvCxnSpPr>
                <a:stCxn id="577" idx="3"/>
                <a:endCxn id="575" idx="2"/>
              </p:cNvCxnSpPr>
              <p:nvPr/>
            </p:nvCxnSpPr>
            <p:spPr>
              <a:xfrm rot="10800000" flipH="1">
                <a:off x="3698600" y="3202875"/>
                <a:ext cx="232800" cy="333300"/>
              </a:xfrm>
              <a:prstGeom prst="bentConnector2">
                <a:avLst/>
              </a:prstGeom>
              <a:noFill/>
              <a:ln w="9525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579" name="Google Shape;579;p47"/>
          <p:cNvSpPr txBox="1"/>
          <p:nvPr/>
        </p:nvSpPr>
        <p:spPr>
          <a:xfrm>
            <a:off x="4656450" y="1017725"/>
            <a:ext cx="41904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Relative Description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(family trees)</a:t>
            </a:r>
            <a:endParaRPr sz="120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0" name="Google Shape;580;p47"/>
          <p:cNvSpPr txBox="1"/>
          <p:nvPr/>
        </p:nvSpPr>
        <p:spPr>
          <a:xfrm>
            <a:off x="141650" y="4165575"/>
            <a:ext cx="42453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A </a:t>
            </a: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tree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has a </a:t>
            </a: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root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and a list of </a:t>
            </a: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branches</a:t>
            </a:r>
            <a:endParaRPr sz="12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Each branch is a </a:t>
            </a: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tree</a:t>
            </a:r>
            <a:endParaRPr sz="12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A tree with zero branches is called a </a:t>
            </a: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leaf</a:t>
            </a:r>
            <a:endParaRPr sz="12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1" name="Google Shape;581;p47"/>
          <p:cNvSpPr txBox="1"/>
          <p:nvPr/>
        </p:nvSpPr>
        <p:spPr>
          <a:xfrm>
            <a:off x="4771600" y="4165575"/>
            <a:ext cx="43725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Each location in a tree is called a </a:t>
            </a:r>
            <a:r>
              <a:rPr lang="en" sz="12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endParaRPr sz="120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Each </a:t>
            </a:r>
            <a:r>
              <a:rPr lang="en" sz="12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has a </a:t>
            </a:r>
            <a:r>
              <a:rPr lang="en" sz="12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label value</a:t>
            </a:r>
            <a:endParaRPr sz="120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One node can be the </a:t>
            </a:r>
            <a:r>
              <a:rPr lang="en" sz="12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parent/child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of another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582" name="Google Shape;582;p47"/>
          <p:cNvGrpSpPr/>
          <p:nvPr/>
        </p:nvGrpSpPr>
        <p:grpSpPr>
          <a:xfrm>
            <a:off x="5367650" y="3429850"/>
            <a:ext cx="2424675" cy="670250"/>
            <a:chOff x="5367650" y="3429850"/>
            <a:chExt cx="2424675" cy="670250"/>
          </a:xfrm>
        </p:grpSpPr>
        <p:grpSp>
          <p:nvGrpSpPr>
            <p:cNvPr id="583" name="Google Shape;583;p47"/>
            <p:cNvGrpSpPr/>
            <p:nvPr/>
          </p:nvGrpSpPr>
          <p:grpSpPr>
            <a:xfrm>
              <a:off x="5367650" y="3429850"/>
              <a:ext cx="2424675" cy="479975"/>
              <a:chOff x="5367650" y="3429850"/>
              <a:chExt cx="2424675" cy="479975"/>
            </a:xfrm>
          </p:grpSpPr>
          <p:sp>
            <p:nvSpPr>
              <p:cNvPr id="584" name="Google Shape;584;p47"/>
              <p:cNvSpPr/>
              <p:nvPr/>
            </p:nvSpPr>
            <p:spPr>
              <a:xfrm>
                <a:off x="6298850" y="3639525"/>
                <a:ext cx="225900" cy="270300"/>
              </a:xfrm>
              <a:prstGeom prst="roundRect">
                <a:avLst>
                  <a:gd name="adj" fmla="val 11192"/>
                </a:avLst>
              </a:prstGeom>
              <a:noFill/>
              <a:ln w="19050" cap="flat" cmpd="sng">
                <a:solidFill>
                  <a:srgbClr val="4A86E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47"/>
              <p:cNvSpPr/>
              <p:nvPr/>
            </p:nvSpPr>
            <p:spPr>
              <a:xfrm>
                <a:off x="5367650" y="3639525"/>
                <a:ext cx="225900" cy="270300"/>
              </a:xfrm>
              <a:prstGeom prst="roundRect">
                <a:avLst>
                  <a:gd name="adj" fmla="val 11192"/>
                </a:avLst>
              </a:prstGeom>
              <a:noFill/>
              <a:ln w="19050" cap="flat" cmpd="sng">
                <a:solidFill>
                  <a:srgbClr val="4A86E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6" name="Google Shape;586;p47"/>
              <p:cNvGrpSpPr/>
              <p:nvPr/>
            </p:nvGrpSpPr>
            <p:grpSpPr>
              <a:xfrm>
                <a:off x="6644525" y="3429850"/>
                <a:ext cx="1147800" cy="344700"/>
                <a:chOff x="6644525" y="3429850"/>
                <a:chExt cx="1147800" cy="344700"/>
              </a:xfrm>
            </p:grpSpPr>
            <p:sp>
              <p:nvSpPr>
                <p:cNvPr id="587" name="Google Shape;587;p47"/>
                <p:cNvSpPr/>
                <p:nvPr/>
              </p:nvSpPr>
              <p:spPr>
                <a:xfrm>
                  <a:off x="6995525" y="3429850"/>
                  <a:ext cx="796800" cy="2934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A86E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rgbClr val="FFFFFF"/>
                      </a:solidFill>
                      <a:latin typeface="Roboto Mono"/>
                      <a:ea typeface="Roboto Mono"/>
                      <a:cs typeface="Roboto Mono"/>
                      <a:sym typeface="Roboto Mono"/>
                    </a:rPr>
                    <a:t>Labels</a:t>
                  </a:r>
                  <a:endParaRPr sz="1200" i="1">
                    <a:solidFill>
                      <a:srgbClr val="FFFFFF"/>
                    </a:solidFill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</p:txBody>
            </p:sp>
            <p:cxnSp>
              <p:nvCxnSpPr>
                <p:cNvPr id="588" name="Google Shape;588;p47"/>
                <p:cNvCxnSpPr>
                  <a:stCxn id="587" idx="1"/>
                  <a:endCxn id="561" idx="6"/>
                </p:cNvCxnSpPr>
                <p:nvPr/>
              </p:nvCxnSpPr>
              <p:spPr>
                <a:xfrm flipH="1">
                  <a:off x="6644525" y="3576550"/>
                  <a:ext cx="351000" cy="198000"/>
                </a:xfrm>
                <a:prstGeom prst="bentConnector3">
                  <a:avLst>
                    <a:gd name="adj1" fmla="val 49989"/>
                  </a:avLst>
                </a:prstGeom>
                <a:noFill/>
                <a:ln w="9525" cap="flat" cmpd="sng">
                  <a:solidFill>
                    <a:srgbClr val="4A86E8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</p:grpSp>
        <p:sp>
          <p:nvSpPr>
            <p:cNvPr id="589" name="Google Shape;589;p47"/>
            <p:cNvSpPr/>
            <p:nvPr/>
          </p:nvSpPr>
          <p:spPr>
            <a:xfrm>
              <a:off x="5623650" y="3699950"/>
              <a:ext cx="1767850" cy="400150"/>
            </a:xfrm>
            <a:custGeom>
              <a:avLst/>
              <a:gdLst/>
              <a:ahLst/>
              <a:cxnLst/>
              <a:rect l="l" t="t" r="r" b="b"/>
              <a:pathLst>
                <a:path w="70714" h="16006" extrusionOk="0">
                  <a:moveTo>
                    <a:pt x="70714" y="0"/>
                  </a:moveTo>
                  <a:lnTo>
                    <a:pt x="70714" y="16006"/>
                  </a:lnTo>
                  <a:lnTo>
                    <a:pt x="13095" y="16006"/>
                  </a:lnTo>
                  <a:lnTo>
                    <a:pt x="13095" y="3201"/>
                  </a:lnTo>
                  <a:lnTo>
                    <a:pt x="0" y="3201"/>
                  </a:lnTo>
                </a:path>
              </a:pathLst>
            </a:cu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121" name="Google Shape;121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HW4 due Monday 7/29</a:t>
            </a:r>
            <a:endParaRPr sz="18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Proj3 Released 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Phase 1 &amp; 2 due Friday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Phase 3 &amp; 4 Due Wednesday, 7/31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Submit 24h early for 1 EC point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MT Grades being finalized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Advising appointment signups @ 3:00 today (see piazza)</a:t>
            </a: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8"/>
          <p:cNvSpPr txBox="1"/>
          <p:nvPr/>
        </p:nvSpPr>
        <p:spPr>
          <a:xfrm>
            <a:off x="311700" y="3121825"/>
            <a:ext cx="66276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t = Tree(3, [Tree(2, [Tree(5)]), Tree(4)])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95" name="Google Shape;595;p48"/>
          <p:cNvCxnSpPr/>
          <p:nvPr/>
        </p:nvCxnSpPr>
        <p:spPr>
          <a:xfrm flipH="1">
            <a:off x="7198025" y="1320050"/>
            <a:ext cx="572700" cy="763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6" name="Google Shape;596;p48"/>
          <p:cNvCxnSpPr/>
          <p:nvPr/>
        </p:nvCxnSpPr>
        <p:spPr>
          <a:xfrm>
            <a:off x="7770725" y="1320050"/>
            <a:ext cx="572700" cy="763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7" name="Google Shape;597;p48"/>
          <p:cNvCxnSpPr>
            <a:endCxn id="598" idx="0"/>
          </p:cNvCxnSpPr>
          <p:nvPr/>
        </p:nvCxnSpPr>
        <p:spPr>
          <a:xfrm>
            <a:off x="7202350" y="2583025"/>
            <a:ext cx="0" cy="845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9" name="Google Shape;599;p48"/>
          <p:cNvSpPr/>
          <p:nvPr/>
        </p:nvSpPr>
        <p:spPr>
          <a:xfrm>
            <a:off x="7488700" y="755725"/>
            <a:ext cx="5727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0" name="Google Shape;600;p48"/>
          <p:cNvSpPr/>
          <p:nvPr/>
        </p:nvSpPr>
        <p:spPr>
          <a:xfrm>
            <a:off x="6916000" y="2091925"/>
            <a:ext cx="5727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1" name="Google Shape;601;p48"/>
          <p:cNvSpPr/>
          <p:nvPr/>
        </p:nvSpPr>
        <p:spPr>
          <a:xfrm>
            <a:off x="8061400" y="2091925"/>
            <a:ext cx="5727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8" name="Google Shape;598;p48"/>
          <p:cNvSpPr/>
          <p:nvPr/>
        </p:nvSpPr>
        <p:spPr>
          <a:xfrm>
            <a:off x="6916000" y="3428125"/>
            <a:ext cx="5727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2" name="Google Shape;602;p48"/>
          <p:cNvSpPr/>
          <p:nvPr/>
        </p:nvSpPr>
        <p:spPr>
          <a:xfrm>
            <a:off x="2165975" y="3198825"/>
            <a:ext cx="177600" cy="319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8"/>
          <p:cNvSpPr/>
          <p:nvPr/>
        </p:nvSpPr>
        <p:spPr>
          <a:xfrm>
            <a:off x="2717277" y="3198825"/>
            <a:ext cx="2514300" cy="319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48"/>
          <p:cNvSpPr/>
          <p:nvPr/>
        </p:nvSpPr>
        <p:spPr>
          <a:xfrm>
            <a:off x="5477925" y="3198825"/>
            <a:ext cx="996600" cy="319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97A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48"/>
          <p:cNvSpPr/>
          <p:nvPr/>
        </p:nvSpPr>
        <p:spPr>
          <a:xfrm>
            <a:off x="947975" y="3466525"/>
            <a:ext cx="177600" cy="319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99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48"/>
          <p:cNvSpPr/>
          <p:nvPr/>
        </p:nvSpPr>
        <p:spPr>
          <a:xfrm>
            <a:off x="871775" y="3984975"/>
            <a:ext cx="1895400" cy="346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48"/>
          <p:cNvSpPr/>
          <p:nvPr/>
        </p:nvSpPr>
        <p:spPr>
          <a:xfrm>
            <a:off x="871775" y="4530325"/>
            <a:ext cx="1895400" cy="346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48"/>
          <p:cNvSpPr/>
          <p:nvPr/>
        </p:nvSpPr>
        <p:spPr>
          <a:xfrm>
            <a:off x="7392950" y="678550"/>
            <a:ext cx="763500" cy="763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99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48"/>
          <p:cNvSpPr/>
          <p:nvPr/>
        </p:nvSpPr>
        <p:spPr>
          <a:xfrm>
            <a:off x="6846113" y="2022500"/>
            <a:ext cx="763500" cy="2103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8"/>
          <p:cNvSpPr/>
          <p:nvPr/>
        </p:nvSpPr>
        <p:spPr>
          <a:xfrm>
            <a:off x="7966000" y="2022500"/>
            <a:ext cx="763500" cy="763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97A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48"/>
          <p:cNvSpPr txBox="1"/>
          <p:nvPr/>
        </p:nvSpPr>
        <p:spPr>
          <a:xfrm>
            <a:off x="327625" y="3375925"/>
            <a:ext cx="18954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t.label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2" name="Google Shape;612;p48"/>
          <p:cNvSpPr txBox="1"/>
          <p:nvPr/>
        </p:nvSpPr>
        <p:spPr>
          <a:xfrm>
            <a:off x="327625" y="3620575"/>
            <a:ext cx="3699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3" name="Google Shape;613;p48"/>
          <p:cNvSpPr txBox="1"/>
          <p:nvPr/>
        </p:nvSpPr>
        <p:spPr>
          <a:xfrm>
            <a:off x="311700" y="3885050"/>
            <a:ext cx="33567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t.branches[0].label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4" name="Google Shape;614;p48"/>
          <p:cNvSpPr txBox="1"/>
          <p:nvPr/>
        </p:nvSpPr>
        <p:spPr>
          <a:xfrm>
            <a:off x="327625" y="4157575"/>
            <a:ext cx="3699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5" name="Google Shape;615;p48"/>
          <p:cNvSpPr txBox="1"/>
          <p:nvPr/>
        </p:nvSpPr>
        <p:spPr>
          <a:xfrm>
            <a:off x="327625" y="4454275"/>
            <a:ext cx="41721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t.branches[1].is_leaf()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6" name="Google Shape;616;p48"/>
          <p:cNvSpPr txBox="1"/>
          <p:nvPr/>
        </p:nvSpPr>
        <p:spPr>
          <a:xfrm>
            <a:off x="311700" y="4703425"/>
            <a:ext cx="913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7" name="Google Shape;617;p48"/>
          <p:cNvSpPr/>
          <p:nvPr/>
        </p:nvSpPr>
        <p:spPr>
          <a:xfrm>
            <a:off x="7614575" y="882175"/>
            <a:ext cx="319800" cy="319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8" name="Google Shape;618;p48"/>
          <p:cNvGrpSpPr/>
          <p:nvPr/>
        </p:nvGrpSpPr>
        <p:grpSpPr>
          <a:xfrm>
            <a:off x="468100" y="220225"/>
            <a:ext cx="6247800" cy="2712300"/>
            <a:chOff x="468100" y="1439425"/>
            <a:chExt cx="6247800" cy="2712300"/>
          </a:xfrm>
        </p:grpSpPr>
        <p:sp>
          <p:nvSpPr>
            <p:cNvPr id="619" name="Google Shape;619;p48"/>
            <p:cNvSpPr txBox="1"/>
            <p:nvPr/>
          </p:nvSpPr>
          <p:spPr>
            <a:xfrm>
              <a:off x="468100" y="1439425"/>
              <a:ext cx="6247800" cy="19293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000" dirty="0"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r>
                <a:rPr lang="en" sz="1800" b="1" dirty="0">
                  <a:solidFill>
                    <a:srgbClr val="FF99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class</a:t>
              </a:r>
              <a:r>
                <a:rPr lang="en" sz="1800" dirty="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" sz="1800" dirty="0">
                  <a:solidFill>
                    <a:srgbClr val="0378CE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Tree</a:t>
              </a:r>
              <a:r>
                <a:rPr lang="en" sz="1800" dirty="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:</a:t>
              </a:r>
              <a:endParaRPr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000" dirty="0"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r>
                <a:rPr lang="en" sz="1800" dirty="0">
                  <a:latin typeface="Roboto Mono"/>
                  <a:ea typeface="Roboto Mono"/>
                  <a:cs typeface="Roboto Mono"/>
                  <a:sym typeface="Roboto Mono"/>
                </a:rPr>
                <a:t>    </a:t>
              </a:r>
              <a:r>
                <a:rPr lang="en" sz="1800" b="1" dirty="0">
                  <a:solidFill>
                    <a:srgbClr val="FF99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def</a:t>
              </a:r>
              <a:r>
                <a:rPr lang="en" sz="1800" dirty="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" sz="1800" dirty="0">
                  <a:solidFill>
                    <a:srgbClr val="0378CE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__init__</a:t>
              </a:r>
              <a:r>
                <a:rPr lang="en" sz="1800" dirty="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(</a:t>
              </a:r>
              <a:r>
                <a:rPr lang="en" sz="1800" dirty="0">
                  <a:solidFill>
                    <a:srgbClr val="7A5FE7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self</a:t>
              </a:r>
              <a:r>
                <a:rPr lang="en" sz="1800" dirty="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, </a:t>
              </a:r>
              <a:r>
                <a:rPr lang="en" sz="1800" dirty="0">
                  <a:solidFill>
                    <a:srgbClr val="7A5FE7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label</a:t>
              </a:r>
              <a:r>
                <a:rPr lang="en" sz="1800" dirty="0">
                  <a:latin typeface="Roboto Mono"/>
                  <a:ea typeface="Roboto Mono"/>
                  <a:cs typeface="Roboto Mono"/>
                  <a:sym typeface="Roboto Mono"/>
                </a:rPr>
                <a:t>,</a:t>
              </a:r>
              <a:r>
                <a:rPr lang="en" sz="1800" dirty="0">
                  <a:solidFill>
                    <a:srgbClr val="674EA7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" sz="1800" dirty="0">
                  <a:solidFill>
                    <a:srgbClr val="7A5FE7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branches</a:t>
              </a:r>
              <a:r>
                <a:rPr lang="en" sz="1800" b="1" dirty="0">
                  <a:solidFill>
                    <a:srgbClr val="FF99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=</a:t>
              </a:r>
              <a:r>
                <a:rPr lang="en" sz="1800" dirty="0">
                  <a:latin typeface="Roboto Mono"/>
                  <a:ea typeface="Roboto Mono"/>
                  <a:cs typeface="Roboto Mono"/>
                  <a:sym typeface="Roboto Mono"/>
                </a:rPr>
                <a:t>[]</a:t>
              </a:r>
              <a:r>
                <a:rPr lang="en" sz="1800" dirty="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):</a:t>
              </a:r>
              <a:endParaRPr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000" dirty="0">
                  <a:latin typeface="Roboto Mono"/>
                  <a:ea typeface="Roboto Mono"/>
                  <a:cs typeface="Roboto Mono"/>
                  <a:sym typeface="Roboto Mono"/>
                </a:rPr>
                <a:t>5</a:t>
              </a:r>
              <a:r>
                <a:rPr lang="en" sz="1800" dirty="0">
                  <a:latin typeface="Roboto Mono"/>
                  <a:ea typeface="Roboto Mono"/>
                  <a:cs typeface="Roboto Mono"/>
                  <a:sym typeface="Roboto Mono"/>
                </a:rPr>
                <a:t>	</a:t>
              </a:r>
              <a:r>
                <a:rPr lang="en" sz="1800" dirty="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self.label </a:t>
              </a:r>
              <a:r>
                <a:rPr lang="en" sz="1800" b="1" dirty="0">
                  <a:solidFill>
                    <a:srgbClr val="FF99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=</a:t>
              </a:r>
              <a:r>
                <a:rPr lang="en" sz="1800" dirty="0">
                  <a:latin typeface="Roboto Mono"/>
                  <a:ea typeface="Roboto Mono"/>
                  <a:cs typeface="Roboto Mono"/>
                  <a:sym typeface="Roboto Mono"/>
                </a:rPr>
                <a:t> label</a:t>
              </a:r>
              <a:endParaRPr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Roboto Mono"/>
                  <a:ea typeface="Roboto Mono"/>
                  <a:cs typeface="Roboto Mono"/>
                  <a:sym typeface="Roboto Mono"/>
                </a:rPr>
                <a:t>6</a:t>
              </a:r>
              <a:r>
                <a:rPr lang="en" sz="1800" dirty="0">
                  <a:latin typeface="Roboto Mono"/>
                  <a:ea typeface="Roboto Mono"/>
                  <a:cs typeface="Roboto Mono"/>
                  <a:sym typeface="Roboto Mono"/>
                </a:rPr>
                <a:t>	</a:t>
              </a:r>
              <a:r>
                <a:rPr lang="en" sz="1800" dirty="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self.branches </a:t>
              </a:r>
              <a:r>
                <a:rPr lang="en" sz="1800" b="1" dirty="0">
                  <a:solidFill>
                    <a:srgbClr val="FF99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=</a:t>
              </a:r>
              <a:r>
                <a:rPr lang="en" sz="1800" dirty="0">
                  <a:latin typeface="Roboto Mono"/>
                  <a:ea typeface="Roboto Mono"/>
                  <a:cs typeface="Roboto Mono"/>
                  <a:sym typeface="Roboto Mono"/>
                </a:rPr>
                <a:t> branches</a:t>
              </a:r>
              <a:endParaRPr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620" name="Google Shape;620;p48"/>
            <p:cNvSpPr txBox="1"/>
            <p:nvPr/>
          </p:nvSpPr>
          <p:spPr>
            <a:xfrm>
              <a:off x="468100" y="1992175"/>
              <a:ext cx="6247800" cy="76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Roboto Mono"/>
                  <a:ea typeface="Roboto Mono"/>
                  <a:cs typeface="Roboto Mono"/>
                  <a:sym typeface="Roboto Mono"/>
                </a:rPr>
                <a:t>3</a:t>
              </a:r>
              <a:r>
                <a:rPr lang="en" sz="1800" b="1" dirty="0">
                  <a:solidFill>
                    <a:srgbClr val="FF99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	for</a:t>
              </a:r>
              <a:r>
                <a:rPr lang="en" sz="1800" dirty="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b </a:t>
              </a:r>
              <a:r>
                <a:rPr lang="en" sz="1800" b="1" dirty="0">
                  <a:solidFill>
                    <a:srgbClr val="FF99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in</a:t>
              </a:r>
              <a:r>
                <a:rPr lang="en" sz="1800" dirty="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branches:</a:t>
              </a:r>
              <a:endParaRPr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4</a:t>
              </a:r>
              <a:r>
                <a:rPr lang="en" sz="1800" dirty="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		</a:t>
              </a:r>
              <a:r>
                <a:rPr lang="en" sz="1800" b="1" dirty="0">
                  <a:solidFill>
                    <a:srgbClr val="FF99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assert</a:t>
              </a:r>
              <a:r>
                <a:rPr lang="en" sz="1800" dirty="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isinstance(b, Tree)</a:t>
              </a:r>
              <a:endParaRPr sz="1800" dirty="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621" name="Google Shape;621;p48"/>
            <p:cNvSpPr txBox="1"/>
            <p:nvPr/>
          </p:nvSpPr>
          <p:spPr>
            <a:xfrm>
              <a:off x="468100" y="3344425"/>
              <a:ext cx="6247800" cy="8073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000" dirty="0">
                  <a:latin typeface="Roboto Mono"/>
                  <a:ea typeface="Roboto Mono"/>
                  <a:cs typeface="Roboto Mono"/>
                  <a:sym typeface="Roboto Mono"/>
                </a:rPr>
                <a:t>7</a:t>
              </a:r>
              <a:r>
                <a:rPr lang="en" sz="1800" dirty="0">
                  <a:latin typeface="Roboto Mono"/>
                  <a:ea typeface="Roboto Mono"/>
                  <a:cs typeface="Roboto Mono"/>
                  <a:sym typeface="Roboto Mono"/>
                </a:rPr>
                <a:t>    </a:t>
              </a:r>
              <a:r>
                <a:rPr lang="en" sz="1800" b="1" dirty="0">
                  <a:solidFill>
                    <a:srgbClr val="FF99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def</a:t>
              </a:r>
              <a:r>
                <a:rPr lang="en" sz="1800" dirty="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" sz="1800" dirty="0">
                  <a:solidFill>
                    <a:srgbClr val="0378CE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is_leaf</a:t>
              </a:r>
              <a:r>
                <a:rPr lang="en" sz="1800" dirty="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(</a:t>
              </a:r>
              <a:r>
                <a:rPr lang="en" sz="1800" dirty="0">
                  <a:solidFill>
                    <a:srgbClr val="7A5FE7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self</a:t>
              </a:r>
              <a:r>
                <a:rPr lang="en" sz="1800" dirty="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):</a:t>
              </a:r>
              <a:endParaRPr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622" name="Google Shape;622;p48"/>
            <p:cNvSpPr txBox="1"/>
            <p:nvPr/>
          </p:nvSpPr>
          <p:spPr>
            <a:xfrm>
              <a:off x="468100" y="3622700"/>
              <a:ext cx="6247800" cy="52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Roboto Mono"/>
                  <a:ea typeface="Roboto Mono"/>
                  <a:cs typeface="Roboto Mono"/>
                  <a:sym typeface="Roboto Mono"/>
                </a:rPr>
                <a:t>8</a:t>
              </a:r>
              <a:r>
                <a:rPr lang="en" sz="1800" b="1" dirty="0">
                  <a:solidFill>
                    <a:srgbClr val="FF99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	return</a:t>
              </a:r>
              <a:r>
                <a:rPr lang="en" sz="1800" dirty="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" sz="1800" b="1" dirty="0">
                  <a:solidFill>
                    <a:srgbClr val="FF99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not</a:t>
              </a:r>
              <a:r>
                <a:rPr lang="en" sz="1800" dirty="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self.branches</a:t>
              </a:r>
              <a:endParaRPr sz="18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623" name="Google Shape;623;p48"/>
          <p:cNvSpPr/>
          <p:nvPr/>
        </p:nvSpPr>
        <p:spPr>
          <a:xfrm>
            <a:off x="7392950" y="4530325"/>
            <a:ext cx="987600" cy="427800"/>
          </a:xfrm>
          <a:prstGeom prst="roundRect">
            <a:avLst>
              <a:gd name="adj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Map, V3</a:t>
            </a:r>
            <a:endParaRPr/>
          </a:p>
        </p:txBody>
      </p:sp>
      <p:sp>
        <p:nvSpPr>
          <p:cNvPr id="629" name="Google Shape;629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Goal: Given a Tree, t, and a one argument function, f, mutate the tree by applying f to each label.</a:t>
            </a:r>
            <a:endParaRPr sz="16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30" name="Google Shape;630;p49"/>
          <p:cNvSpPr txBox="1"/>
          <p:nvPr/>
        </p:nvSpPr>
        <p:spPr>
          <a:xfrm>
            <a:off x="502050" y="2104000"/>
            <a:ext cx="3444000" cy="1294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def map(f, t):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    t.label = f(t.label)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    for b in t.branches: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	map(f, b)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31" name="Google Shape;631;p49"/>
          <p:cNvCxnSpPr/>
          <p:nvPr/>
        </p:nvCxnSpPr>
        <p:spPr>
          <a:xfrm flipH="1">
            <a:off x="6618496" y="2277130"/>
            <a:ext cx="523500" cy="698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2" name="Google Shape;632;p49"/>
          <p:cNvCxnSpPr/>
          <p:nvPr/>
        </p:nvCxnSpPr>
        <p:spPr>
          <a:xfrm>
            <a:off x="7141996" y="2277130"/>
            <a:ext cx="523500" cy="698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3" name="Google Shape;633;p49"/>
          <p:cNvCxnSpPr>
            <a:stCxn id="634" idx="2"/>
            <a:endCxn id="635" idx="0"/>
          </p:cNvCxnSpPr>
          <p:nvPr/>
        </p:nvCxnSpPr>
        <p:spPr>
          <a:xfrm>
            <a:off x="6622382" y="3506256"/>
            <a:ext cx="0" cy="698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6" name="Google Shape;636;p49"/>
          <p:cNvSpPr/>
          <p:nvPr/>
        </p:nvSpPr>
        <p:spPr>
          <a:xfrm>
            <a:off x="6884177" y="1761240"/>
            <a:ext cx="523500" cy="5235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4" name="Google Shape;634;p49"/>
          <p:cNvSpPr/>
          <p:nvPr/>
        </p:nvSpPr>
        <p:spPr>
          <a:xfrm>
            <a:off x="6360632" y="2982756"/>
            <a:ext cx="523500" cy="5235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7" name="Google Shape;637;p49"/>
          <p:cNvSpPr/>
          <p:nvPr/>
        </p:nvSpPr>
        <p:spPr>
          <a:xfrm>
            <a:off x="7407722" y="2982756"/>
            <a:ext cx="523500" cy="5235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5" name="Google Shape;635;p49"/>
          <p:cNvSpPr/>
          <p:nvPr/>
        </p:nvSpPr>
        <p:spPr>
          <a:xfrm>
            <a:off x="6360632" y="4204272"/>
            <a:ext cx="523500" cy="5235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8" name="Google Shape;638;p49"/>
          <p:cNvSpPr/>
          <p:nvPr/>
        </p:nvSpPr>
        <p:spPr>
          <a:xfrm>
            <a:off x="976425" y="2647950"/>
            <a:ext cx="2775900" cy="185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49"/>
          <p:cNvSpPr/>
          <p:nvPr/>
        </p:nvSpPr>
        <p:spPr>
          <a:xfrm>
            <a:off x="6729400" y="1685050"/>
            <a:ext cx="780600" cy="698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9"/>
          <p:cNvSpPr/>
          <p:nvPr/>
        </p:nvSpPr>
        <p:spPr>
          <a:xfrm>
            <a:off x="1381825" y="3028950"/>
            <a:ext cx="1182300" cy="272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49"/>
          <p:cNvSpPr/>
          <p:nvPr/>
        </p:nvSpPr>
        <p:spPr>
          <a:xfrm>
            <a:off x="6261213" y="2882700"/>
            <a:ext cx="675900" cy="1945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49"/>
          <p:cNvSpPr/>
          <p:nvPr/>
        </p:nvSpPr>
        <p:spPr>
          <a:xfrm>
            <a:off x="7319013" y="2849025"/>
            <a:ext cx="675900" cy="799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49"/>
          <p:cNvSpPr txBox="1"/>
          <p:nvPr/>
        </p:nvSpPr>
        <p:spPr>
          <a:xfrm>
            <a:off x="7497525" y="3067463"/>
            <a:ext cx="3369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4" name="Google Shape;644;p49"/>
          <p:cNvSpPr txBox="1"/>
          <p:nvPr/>
        </p:nvSpPr>
        <p:spPr>
          <a:xfrm>
            <a:off x="6430725" y="3067463"/>
            <a:ext cx="3369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5" name="Google Shape;645;p49"/>
          <p:cNvSpPr txBox="1"/>
          <p:nvPr/>
        </p:nvSpPr>
        <p:spPr>
          <a:xfrm>
            <a:off x="6360525" y="4286675"/>
            <a:ext cx="5235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6" name="Google Shape;646;p49"/>
          <p:cNvSpPr txBox="1"/>
          <p:nvPr/>
        </p:nvSpPr>
        <p:spPr>
          <a:xfrm>
            <a:off x="6964125" y="1848263"/>
            <a:ext cx="3369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7" name="Google Shape;647;p49"/>
          <p:cNvSpPr txBox="1"/>
          <p:nvPr/>
        </p:nvSpPr>
        <p:spPr>
          <a:xfrm>
            <a:off x="244925" y="3719850"/>
            <a:ext cx="5311800" cy="12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t = Tree(3, [Tree(2, [Tree(5)]), 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				 Tree(4)])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map(t, lambda x: x * 2)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Pruning</a:t>
            </a:r>
            <a:endParaRPr/>
          </a:p>
        </p:txBody>
      </p:sp>
      <p:sp>
        <p:nvSpPr>
          <p:cNvPr id="653" name="Google Shape;653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Goal: Given a Tree, t, and a value x, remove each branch with label equal to x</a:t>
            </a:r>
            <a:endParaRPr sz="16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54" name="Google Shape;65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04675"/>
            <a:ext cx="5364985" cy="288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50"/>
          <p:cNvPicPr preferRelativeResize="0"/>
          <p:nvPr/>
        </p:nvPicPr>
        <p:blipFill rotWithShape="1">
          <a:blip r:embed="rId3">
            <a:alphaModFix/>
          </a:blip>
          <a:srcRect l="39117" r="31092" b="52976"/>
          <a:stretch/>
        </p:blipFill>
        <p:spPr>
          <a:xfrm>
            <a:off x="7096675" y="2087025"/>
            <a:ext cx="1598275" cy="135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6" name="Google Shape;656;p50"/>
          <p:cNvCxnSpPr/>
          <p:nvPr/>
        </p:nvCxnSpPr>
        <p:spPr>
          <a:xfrm>
            <a:off x="4010700" y="2648300"/>
            <a:ext cx="254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7" name="Google Shape;657;p50"/>
          <p:cNvSpPr txBox="1"/>
          <p:nvPr/>
        </p:nvSpPr>
        <p:spPr>
          <a:xfrm>
            <a:off x="4163775" y="2127125"/>
            <a:ext cx="2112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prune(t, 1)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8" name="Google Shape;658;p50"/>
          <p:cNvSpPr/>
          <p:nvPr/>
        </p:nvSpPr>
        <p:spPr>
          <a:xfrm>
            <a:off x="7392950" y="491725"/>
            <a:ext cx="987600" cy="427800"/>
          </a:xfrm>
          <a:prstGeom prst="roundRect">
            <a:avLst>
              <a:gd name="adj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Definition</a:t>
            </a:r>
            <a:endParaRPr/>
          </a:p>
        </p:txBody>
      </p:sp>
      <p:sp>
        <p:nvSpPr>
          <p:cNvPr id="132" name="Google Shape;132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Linked List is either:</a:t>
            </a:r>
            <a:endParaRPr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Empty</a:t>
            </a:r>
            <a:endParaRPr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Composed of a first element and the rest of the linked list</a:t>
            </a:r>
            <a:endParaRPr/>
          </a:p>
        </p:txBody>
      </p:sp>
      <p:cxnSp>
        <p:nvCxnSpPr>
          <p:cNvPr id="133" name="Google Shape;133;p32"/>
          <p:cNvCxnSpPr>
            <a:endCxn id="134" idx="1"/>
          </p:cNvCxnSpPr>
          <p:nvPr/>
        </p:nvCxnSpPr>
        <p:spPr>
          <a:xfrm>
            <a:off x="2855800" y="3101450"/>
            <a:ext cx="855000" cy="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35" name="Google Shape;135;p32"/>
          <p:cNvGrpSpPr/>
          <p:nvPr/>
        </p:nvGrpSpPr>
        <p:grpSpPr>
          <a:xfrm>
            <a:off x="1737034" y="2690664"/>
            <a:ext cx="1539666" cy="834601"/>
            <a:chOff x="1052550" y="4062975"/>
            <a:chExt cx="868200" cy="434100"/>
          </a:xfrm>
        </p:grpSpPr>
        <p:sp>
          <p:nvSpPr>
            <p:cNvPr id="136" name="Google Shape;136;p32"/>
            <p:cNvSpPr/>
            <p:nvPr/>
          </p:nvSpPr>
          <p:spPr>
            <a:xfrm>
              <a:off x="10525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 sz="3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37" name="Google Shape;137;p32"/>
            <p:cNvSpPr/>
            <p:nvPr/>
          </p:nvSpPr>
          <p:spPr>
            <a:xfrm>
              <a:off x="14866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138" name="Google Shape;138;p32"/>
          <p:cNvSpPr/>
          <p:nvPr/>
        </p:nvSpPr>
        <p:spPr>
          <a:xfrm>
            <a:off x="1873725" y="2819800"/>
            <a:ext cx="531000" cy="572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4A86E8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32"/>
          <p:cNvSpPr/>
          <p:nvPr/>
        </p:nvSpPr>
        <p:spPr>
          <a:xfrm>
            <a:off x="3584950" y="2571750"/>
            <a:ext cx="3892200" cy="1097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AB4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0" name="Google Shape;140;p32"/>
          <p:cNvCxnSpPr/>
          <p:nvPr/>
        </p:nvCxnSpPr>
        <p:spPr>
          <a:xfrm>
            <a:off x="4837000" y="3101450"/>
            <a:ext cx="855000" cy="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41" name="Google Shape;141;p32"/>
          <p:cNvGrpSpPr/>
          <p:nvPr/>
        </p:nvGrpSpPr>
        <p:grpSpPr>
          <a:xfrm>
            <a:off x="3718234" y="2690664"/>
            <a:ext cx="1539666" cy="834601"/>
            <a:chOff x="1052550" y="4062975"/>
            <a:chExt cx="868200" cy="434100"/>
          </a:xfrm>
        </p:grpSpPr>
        <p:sp>
          <p:nvSpPr>
            <p:cNvPr id="142" name="Google Shape;142;p32"/>
            <p:cNvSpPr/>
            <p:nvPr/>
          </p:nvSpPr>
          <p:spPr>
            <a:xfrm>
              <a:off x="10525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 sz="3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3" name="Google Shape;143;p32"/>
            <p:cNvSpPr/>
            <p:nvPr/>
          </p:nvSpPr>
          <p:spPr>
            <a:xfrm>
              <a:off x="14866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44" name="Google Shape;144;p32"/>
          <p:cNvGrpSpPr/>
          <p:nvPr/>
        </p:nvGrpSpPr>
        <p:grpSpPr>
          <a:xfrm>
            <a:off x="5775634" y="2690664"/>
            <a:ext cx="1539666" cy="834601"/>
            <a:chOff x="1052550" y="4062975"/>
            <a:chExt cx="868200" cy="434100"/>
          </a:xfrm>
        </p:grpSpPr>
        <p:sp>
          <p:nvSpPr>
            <p:cNvPr id="145" name="Google Shape;145;p32"/>
            <p:cNvSpPr/>
            <p:nvPr/>
          </p:nvSpPr>
          <p:spPr>
            <a:xfrm>
              <a:off x="10525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</a:t>
              </a:r>
              <a:endParaRPr sz="3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6" name="Google Shape;146;p32"/>
            <p:cNvSpPr/>
            <p:nvPr/>
          </p:nvSpPr>
          <p:spPr>
            <a:xfrm>
              <a:off x="14866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cxnSp>
        <p:nvCxnSpPr>
          <p:cNvPr id="147" name="Google Shape;147;p32"/>
          <p:cNvCxnSpPr/>
          <p:nvPr/>
        </p:nvCxnSpPr>
        <p:spPr>
          <a:xfrm>
            <a:off x="6571400" y="2702250"/>
            <a:ext cx="737100" cy="81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Google Shape;148;p32"/>
          <p:cNvSpPr txBox="1"/>
          <p:nvPr/>
        </p:nvSpPr>
        <p:spPr>
          <a:xfrm>
            <a:off x="1719625" y="3578550"/>
            <a:ext cx="7371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first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32"/>
          <p:cNvSpPr txBox="1"/>
          <p:nvPr/>
        </p:nvSpPr>
        <p:spPr>
          <a:xfrm>
            <a:off x="2456725" y="3578550"/>
            <a:ext cx="7371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rest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32"/>
          <p:cNvSpPr txBox="1"/>
          <p:nvPr/>
        </p:nvSpPr>
        <p:spPr>
          <a:xfrm>
            <a:off x="3700825" y="3578550"/>
            <a:ext cx="7371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first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32"/>
          <p:cNvSpPr txBox="1"/>
          <p:nvPr/>
        </p:nvSpPr>
        <p:spPr>
          <a:xfrm>
            <a:off x="4437925" y="3578550"/>
            <a:ext cx="7371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rest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32"/>
          <p:cNvSpPr txBox="1"/>
          <p:nvPr/>
        </p:nvSpPr>
        <p:spPr>
          <a:xfrm>
            <a:off x="5834425" y="3578550"/>
            <a:ext cx="7371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first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2"/>
          <p:cNvSpPr txBox="1"/>
          <p:nvPr/>
        </p:nvSpPr>
        <p:spPr>
          <a:xfrm>
            <a:off x="6571525" y="3578550"/>
            <a:ext cx="7371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rest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2"/>
          <p:cNvSpPr/>
          <p:nvPr/>
        </p:nvSpPr>
        <p:spPr>
          <a:xfrm>
            <a:off x="199600" y="2678100"/>
            <a:ext cx="1229100" cy="813600"/>
          </a:xfrm>
          <a:prstGeom prst="wedgeRoundRectCallout">
            <a:avLst>
              <a:gd name="adj1" fmla="val 74919"/>
              <a:gd name="adj2" fmla="val 23599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Value of first is the number 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2"/>
          <p:cNvSpPr/>
          <p:nvPr/>
        </p:nvSpPr>
        <p:spPr>
          <a:xfrm>
            <a:off x="2668750" y="4061675"/>
            <a:ext cx="1939500" cy="834600"/>
          </a:xfrm>
          <a:prstGeom prst="wedgeRoundRectCallout">
            <a:avLst>
              <a:gd name="adj1" fmla="val -19791"/>
              <a:gd name="adj2" fmla="val -88773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rest contains a pointer to a linked list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2"/>
          <p:cNvSpPr/>
          <p:nvPr/>
        </p:nvSpPr>
        <p:spPr>
          <a:xfrm>
            <a:off x="7547425" y="2819800"/>
            <a:ext cx="1539600" cy="1018200"/>
          </a:xfrm>
          <a:prstGeom prst="wedgeRoundRectCallout">
            <a:avLst>
              <a:gd name="adj1" fmla="val -62536"/>
              <a:gd name="adj2" fmla="val -23203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List terminated with an empty linked list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2"/>
          <p:cNvSpPr/>
          <p:nvPr/>
        </p:nvSpPr>
        <p:spPr>
          <a:xfrm>
            <a:off x="6110775" y="4099350"/>
            <a:ext cx="2270100" cy="949200"/>
          </a:xfrm>
          <a:prstGeom prst="roundRect">
            <a:avLst>
              <a:gd name="adj" fmla="val 16667"/>
            </a:avLst>
          </a:prstGeom>
          <a:solidFill>
            <a:srgbClr val="7890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Linked lists are sequences where each value is the first element of a pair</a:t>
            </a:r>
            <a:endParaRPr b="1" i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Linked Lists</a:t>
            </a:r>
            <a:endParaRPr/>
          </a:p>
        </p:txBody>
      </p:sp>
      <p:sp>
        <p:nvSpPr>
          <p:cNvPr id="163" name="Google Shape;16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define a linked list recursively by making a constructor that takes in a first and rest value</a:t>
            </a:r>
            <a:endParaRPr/>
          </a:p>
        </p:txBody>
      </p:sp>
      <p:cxnSp>
        <p:nvCxnSpPr>
          <p:cNvPr id="164" name="Google Shape;164;p33"/>
          <p:cNvCxnSpPr/>
          <p:nvPr/>
        </p:nvCxnSpPr>
        <p:spPr>
          <a:xfrm>
            <a:off x="2855800" y="2644250"/>
            <a:ext cx="855000" cy="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65" name="Google Shape;165;p33"/>
          <p:cNvGrpSpPr/>
          <p:nvPr/>
        </p:nvGrpSpPr>
        <p:grpSpPr>
          <a:xfrm>
            <a:off x="1737034" y="2233464"/>
            <a:ext cx="1539666" cy="834601"/>
            <a:chOff x="1052550" y="4062975"/>
            <a:chExt cx="868200" cy="434100"/>
          </a:xfrm>
        </p:grpSpPr>
        <p:sp>
          <p:nvSpPr>
            <p:cNvPr id="166" name="Google Shape;166;p33"/>
            <p:cNvSpPr/>
            <p:nvPr/>
          </p:nvSpPr>
          <p:spPr>
            <a:xfrm>
              <a:off x="10525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 sz="3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67" name="Google Shape;167;p33"/>
            <p:cNvSpPr/>
            <p:nvPr/>
          </p:nvSpPr>
          <p:spPr>
            <a:xfrm>
              <a:off x="14866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cxnSp>
        <p:nvCxnSpPr>
          <p:cNvPr id="168" name="Google Shape;168;p33"/>
          <p:cNvCxnSpPr/>
          <p:nvPr/>
        </p:nvCxnSpPr>
        <p:spPr>
          <a:xfrm>
            <a:off x="4837000" y="2644250"/>
            <a:ext cx="855000" cy="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69" name="Google Shape;169;p33"/>
          <p:cNvGrpSpPr/>
          <p:nvPr/>
        </p:nvGrpSpPr>
        <p:grpSpPr>
          <a:xfrm>
            <a:off x="3718234" y="2233464"/>
            <a:ext cx="1539666" cy="834601"/>
            <a:chOff x="1052550" y="4062975"/>
            <a:chExt cx="868200" cy="434100"/>
          </a:xfrm>
        </p:grpSpPr>
        <p:sp>
          <p:nvSpPr>
            <p:cNvPr id="170" name="Google Shape;170;p33"/>
            <p:cNvSpPr/>
            <p:nvPr/>
          </p:nvSpPr>
          <p:spPr>
            <a:xfrm>
              <a:off x="10525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 sz="3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71" name="Google Shape;171;p33"/>
            <p:cNvSpPr/>
            <p:nvPr/>
          </p:nvSpPr>
          <p:spPr>
            <a:xfrm>
              <a:off x="14866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72" name="Google Shape;172;p33"/>
          <p:cNvGrpSpPr/>
          <p:nvPr/>
        </p:nvGrpSpPr>
        <p:grpSpPr>
          <a:xfrm>
            <a:off x="5775634" y="2233464"/>
            <a:ext cx="1539666" cy="834601"/>
            <a:chOff x="1052550" y="4062975"/>
            <a:chExt cx="868200" cy="434100"/>
          </a:xfrm>
        </p:grpSpPr>
        <p:sp>
          <p:nvSpPr>
            <p:cNvPr id="173" name="Google Shape;173;p33"/>
            <p:cNvSpPr/>
            <p:nvPr/>
          </p:nvSpPr>
          <p:spPr>
            <a:xfrm>
              <a:off x="10525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</a:t>
              </a:r>
              <a:endParaRPr sz="3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74" name="Google Shape;174;p33"/>
            <p:cNvSpPr/>
            <p:nvPr/>
          </p:nvSpPr>
          <p:spPr>
            <a:xfrm>
              <a:off x="14866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cxnSp>
        <p:nvCxnSpPr>
          <p:cNvPr id="175" name="Google Shape;175;p33"/>
          <p:cNvCxnSpPr/>
          <p:nvPr/>
        </p:nvCxnSpPr>
        <p:spPr>
          <a:xfrm>
            <a:off x="6571400" y="2245050"/>
            <a:ext cx="737100" cy="813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" name="Google Shape;176;p33"/>
          <p:cNvSpPr txBox="1"/>
          <p:nvPr/>
        </p:nvSpPr>
        <p:spPr>
          <a:xfrm>
            <a:off x="1719625" y="3121350"/>
            <a:ext cx="7371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first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33"/>
          <p:cNvSpPr txBox="1"/>
          <p:nvPr/>
        </p:nvSpPr>
        <p:spPr>
          <a:xfrm>
            <a:off x="2456725" y="3121350"/>
            <a:ext cx="7371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rest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33"/>
          <p:cNvSpPr txBox="1"/>
          <p:nvPr/>
        </p:nvSpPr>
        <p:spPr>
          <a:xfrm>
            <a:off x="3700825" y="3121350"/>
            <a:ext cx="7371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first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3"/>
          <p:cNvSpPr txBox="1"/>
          <p:nvPr/>
        </p:nvSpPr>
        <p:spPr>
          <a:xfrm>
            <a:off x="4437925" y="3121350"/>
            <a:ext cx="7371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rest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5834425" y="3121350"/>
            <a:ext cx="7371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first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3"/>
          <p:cNvSpPr txBox="1"/>
          <p:nvPr/>
        </p:nvSpPr>
        <p:spPr>
          <a:xfrm>
            <a:off x="6571525" y="3121350"/>
            <a:ext cx="7371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rest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33"/>
          <p:cNvSpPr txBox="1"/>
          <p:nvPr/>
        </p:nvSpPr>
        <p:spPr>
          <a:xfrm>
            <a:off x="459250" y="3552150"/>
            <a:ext cx="8373000" cy="13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Link(1 , __________________________________)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3" name="Google Shape;183;p33"/>
          <p:cNvSpPr txBox="1"/>
          <p:nvPr/>
        </p:nvSpPr>
        <p:spPr>
          <a:xfrm>
            <a:off x="459250" y="3965475"/>
            <a:ext cx="8373000" cy="13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Link(1 , Link(2, _________________________))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4" name="Google Shape;184;p33"/>
          <p:cNvSpPr txBox="1"/>
          <p:nvPr/>
        </p:nvSpPr>
        <p:spPr>
          <a:xfrm>
            <a:off x="459250" y="4346475"/>
            <a:ext cx="8373000" cy="13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Link(1 , Link(2, Link(3, </a:t>
            </a:r>
            <a:r>
              <a:rPr lang="en" sz="2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empty linked list</a:t>
            </a: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5" name="Google Shape;185;p33"/>
          <p:cNvSpPr/>
          <p:nvPr/>
        </p:nvSpPr>
        <p:spPr>
          <a:xfrm>
            <a:off x="6932425" y="589925"/>
            <a:ext cx="987600" cy="427800"/>
          </a:xfrm>
          <a:prstGeom prst="roundRect">
            <a:avLst>
              <a:gd name="adj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Link Class</a:t>
            </a:r>
            <a:endParaRPr/>
          </a:p>
        </p:txBody>
      </p:sp>
      <p:sp>
        <p:nvSpPr>
          <p:cNvPr id="191" name="Google Shape;191;p34"/>
          <p:cNvSpPr txBox="1"/>
          <p:nvPr/>
        </p:nvSpPr>
        <p:spPr>
          <a:xfrm>
            <a:off x="179425" y="710250"/>
            <a:ext cx="8587500" cy="40521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Link</a:t>
            </a:r>
            <a: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empty </a:t>
            </a:r>
            <a:r>
              <a:rPr lang="en" sz="16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()</a:t>
            </a:r>
            <a:b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(self, first, rest</a:t>
            </a:r>
            <a:r>
              <a:rPr lang="en" sz="16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empty):</a:t>
            </a:r>
            <a:endParaRPr sz="1600">
              <a:solidFill>
                <a:srgbClr val="586E75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381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assert </a:t>
            </a:r>
            <a: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rest is Link.empty or isinstance(rest, Link)</a:t>
            </a:r>
            <a:endParaRPr sz="1600">
              <a:solidFill>
                <a:srgbClr val="268BD2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381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.first </a:t>
            </a:r>
            <a:r>
              <a:rPr lang="en" sz="16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first</a:t>
            </a:r>
            <a:endParaRPr sz="1600">
              <a:solidFill>
                <a:srgbClr val="586E75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381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.rest </a:t>
            </a:r>
            <a:r>
              <a:rPr lang="en" sz="16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rest</a:t>
            </a:r>
            <a:endParaRPr sz="1600">
              <a:solidFill>
                <a:srgbClr val="586E75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</a:t>
            </a:r>
            <a: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lnk </a:t>
            </a:r>
            <a:r>
              <a:rPr lang="en" sz="16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Link(</a:t>
            </a:r>
            <a:r>
              <a:rPr lang="en" sz="160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, Link(</a:t>
            </a:r>
            <a:r>
              <a:rPr lang="en" sz="160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, Link(</a:t>
            </a:r>
            <a:r>
              <a:rPr lang="en" sz="160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)))</a:t>
            </a:r>
            <a:b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</a:t>
            </a:r>
            <a: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lnk.rest.rest.first</a:t>
            </a:r>
            <a:endParaRPr sz="1600">
              <a:solidFill>
                <a:srgbClr val="586E75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1600">
              <a:solidFill>
                <a:srgbClr val="586E75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</a:t>
            </a:r>
            <a: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lnk.rest.rest.rest is Link.empty</a:t>
            </a:r>
            <a:endParaRPr sz="1600">
              <a:solidFill>
                <a:srgbClr val="586E75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586E75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586E75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rgbClr val="D33682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2" name="Google Shape;192;p34"/>
          <p:cNvSpPr/>
          <p:nvPr/>
        </p:nvSpPr>
        <p:spPr>
          <a:xfrm>
            <a:off x="5904575" y="1234975"/>
            <a:ext cx="1539600" cy="572700"/>
          </a:xfrm>
          <a:prstGeom prst="wedgeRoundRectCallout">
            <a:avLst>
              <a:gd name="adj1" fmla="val -68518"/>
              <a:gd name="adj2" fmla="val 22034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Rest defaults to the empty list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34"/>
          <p:cNvSpPr/>
          <p:nvPr/>
        </p:nvSpPr>
        <p:spPr>
          <a:xfrm>
            <a:off x="2323175" y="853975"/>
            <a:ext cx="2129400" cy="572700"/>
          </a:xfrm>
          <a:prstGeom prst="wedgeRoundRectCallout">
            <a:avLst>
              <a:gd name="adj1" fmla="val -68518"/>
              <a:gd name="adj2" fmla="val 22034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 should not assume the representation here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4"/>
          <p:cNvSpPr/>
          <p:nvPr/>
        </p:nvSpPr>
        <p:spPr>
          <a:xfrm>
            <a:off x="5035675" y="4037250"/>
            <a:ext cx="1539600" cy="572700"/>
          </a:xfrm>
          <a:prstGeom prst="wedgeRoundRectCallout">
            <a:avLst>
              <a:gd name="adj1" fmla="val -70919"/>
              <a:gd name="adj2" fmla="val -19028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Compare to empty list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4"/>
          <p:cNvSpPr/>
          <p:nvPr/>
        </p:nvSpPr>
        <p:spPr>
          <a:xfrm>
            <a:off x="3542375" y="3292375"/>
            <a:ext cx="2061600" cy="572700"/>
          </a:xfrm>
          <a:prstGeom prst="wedgeRoundRectCallout">
            <a:avLst>
              <a:gd name="adj1" fmla="val -65675"/>
              <a:gd name="adj2" fmla="val -25794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.first gives elements in the list, .rest traverses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4"/>
          <p:cNvSpPr/>
          <p:nvPr/>
        </p:nvSpPr>
        <p:spPr>
          <a:xfrm>
            <a:off x="5711725" y="2447863"/>
            <a:ext cx="3055200" cy="949200"/>
          </a:xfrm>
          <a:prstGeom prst="roundRect">
            <a:avLst>
              <a:gd name="adj" fmla="val 16667"/>
            </a:avLst>
          </a:prstGeom>
          <a:solidFill>
            <a:srgbClr val="7890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.first -&gt; lst[0]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.rest -&gt; lst[1:]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lnk is Link.empty -&gt; not lst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Try:</a:t>
            </a:r>
            <a:endParaRPr/>
          </a:p>
        </p:txBody>
      </p:sp>
      <p:sp>
        <p:nvSpPr>
          <p:cNvPr id="202" name="Google Shape;202;p35"/>
          <p:cNvSpPr txBox="1"/>
          <p:nvPr/>
        </p:nvSpPr>
        <p:spPr>
          <a:xfrm>
            <a:off x="179425" y="938850"/>
            <a:ext cx="3831300" cy="22134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Link</a:t>
            </a:r>
            <a: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empty </a:t>
            </a:r>
            <a:r>
              <a:rPr lang="en" sz="16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()</a:t>
            </a:r>
            <a:b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(self, first,</a:t>
            </a:r>
            <a:endParaRPr sz="1600">
              <a:solidFill>
                <a:srgbClr val="586E75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18288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rest</a:t>
            </a:r>
            <a:r>
              <a:rPr lang="en" sz="16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empty):</a:t>
            </a:r>
            <a:endParaRPr sz="1600">
              <a:solidFill>
                <a:srgbClr val="268BD2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381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.first </a:t>
            </a:r>
            <a:r>
              <a:rPr lang="en" sz="16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first</a:t>
            </a:r>
            <a:endParaRPr sz="1600">
              <a:solidFill>
                <a:srgbClr val="586E75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381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.rest </a:t>
            </a:r>
            <a:r>
              <a:rPr lang="en" sz="160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rest</a:t>
            </a:r>
            <a:endParaRPr sz="1600">
              <a:solidFill>
                <a:srgbClr val="586E75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rgbClr val="D33682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3" name="Google Shape;203;p35"/>
          <p:cNvSpPr txBox="1"/>
          <p:nvPr/>
        </p:nvSpPr>
        <p:spPr>
          <a:xfrm>
            <a:off x="4194400" y="938850"/>
            <a:ext cx="4879500" cy="20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a = Link(1, Link(2, Link(1)))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b = Link(3, Link(2, Link(1)))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combined = Link(a, Link(b))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How would you retrieve the element 3?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combined.rest.first.rest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AutoNum type="arabicPeriod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combined.rest.rest.first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AutoNum type="arabicPeriod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combined.rest.first.first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AutoNum type="arabicPeriod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combined.first.rest.rest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AutoNum type="arabicPeriod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combined.first.rest.first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Try:</a:t>
            </a:r>
            <a:endParaRPr/>
          </a:p>
        </p:txBody>
      </p:sp>
      <p:grpSp>
        <p:nvGrpSpPr>
          <p:cNvPr id="209" name="Google Shape;209;p36"/>
          <p:cNvGrpSpPr/>
          <p:nvPr/>
        </p:nvGrpSpPr>
        <p:grpSpPr>
          <a:xfrm>
            <a:off x="1535307" y="3592950"/>
            <a:ext cx="868200" cy="434100"/>
            <a:chOff x="1052550" y="4062975"/>
            <a:chExt cx="868200" cy="434100"/>
          </a:xfrm>
        </p:grpSpPr>
        <p:sp>
          <p:nvSpPr>
            <p:cNvPr id="210" name="Google Shape;210;p36"/>
            <p:cNvSpPr/>
            <p:nvPr/>
          </p:nvSpPr>
          <p:spPr>
            <a:xfrm>
              <a:off x="10525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11" name="Google Shape;211;p36"/>
            <p:cNvSpPr/>
            <p:nvPr/>
          </p:nvSpPr>
          <p:spPr>
            <a:xfrm>
              <a:off x="1486650" y="4062975"/>
              <a:ext cx="434100" cy="434100"/>
            </a:xfrm>
            <a:prstGeom prst="rect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212" name="Google Shape;212;p36"/>
          <p:cNvGrpSpPr/>
          <p:nvPr/>
        </p:nvGrpSpPr>
        <p:grpSpPr>
          <a:xfrm>
            <a:off x="2174907" y="3592950"/>
            <a:ext cx="1530900" cy="434100"/>
            <a:chOff x="2174907" y="3592950"/>
            <a:chExt cx="1530900" cy="434100"/>
          </a:xfrm>
        </p:grpSpPr>
        <p:cxnSp>
          <p:nvCxnSpPr>
            <p:cNvPr id="213" name="Google Shape;213;p36"/>
            <p:cNvCxnSpPr/>
            <p:nvPr/>
          </p:nvCxnSpPr>
          <p:spPr>
            <a:xfrm>
              <a:off x="2174907" y="3810000"/>
              <a:ext cx="6627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grpSp>
          <p:nvGrpSpPr>
            <p:cNvPr id="214" name="Google Shape;214;p36"/>
            <p:cNvGrpSpPr/>
            <p:nvPr/>
          </p:nvGrpSpPr>
          <p:grpSpPr>
            <a:xfrm>
              <a:off x="2837607" y="3592950"/>
              <a:ext cx="868200" cy="434100"/>
              <a:chOff x="1052550" y="4062975"/>
              <a:chExt cx="868200" cy="434100"/>
            </a:xfrm>
          </p:grpSpPr>
          <p:sp>
            <p:nvSpPr>
              <p:cNvPr id="215" name="Google Shape;215;p36"/>
              <p:cNvSpPr/>
              <p:nvPr/>
            </p:nvSpPr>
            <p:spPr>
              <a:xfrm>
                <a:off x="10525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216" name="Google Shape;216;p36"/>
              <p:cNvSpPr/>
              <p:nvPr/>
            </p:nvSpPr>
            <p:spPr>
              <a:xfrm>
                <a:off x="14866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</p:grpSp>
      <p:sp>
        <p:nvSpPr>
          <p:cNvPr id="217" name="Google Shape;217;p36"/>
          <p:cNvSpPr/>
          <p:nvPr/>
        </p:nvSpPr>
        <p:spPr>
          <a:xfrm>
            <a:off x="1682300" y="3489700"/>
            <a:ext cx="249000" cy="1159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6"/>
          <p:cNvSpPr/>
          <p:nvPr/>
        </p:nvSpPr>
        <p:spPr>
          <a:xfrm>
            <a:off x="2919850" y="3489700"/>
            <a:ext cx="326400" cy="1159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6"/>
          <p:cNvSpPr txBox="1"/>
          <p:nvPr/>
        </p:nvSpPr>
        <p:spPr>
          <a:xfrm>
            <a:off x="2682175" y="2026900"/>
            <a:ext cx="54600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b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Link(</a:t>
            </a:r>
            <a:r>
              <a:rPr lang="en">
                <a:solidFill>
                  <a:srgbClr val="D33682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, link(</a:t>
            </a:r>
            <a:r>
              <a:rPr lang="en">
                <a:solidFill>
                  <a:srgbClr val="D33682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, link(</a:t>
            </a:r>
            <a:r>
              <a:rPr lang="en">
                <a:solidFill>
                  <a:srgbClr val="D33682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)))</a:t>
            </a:r>
            <a:endParaRPr>
              <a:solidFill>
                <a:srgbClr val="586E7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0" name="Google Shape;220;p36"/>
          <p:cNvCxnSpPr/>
          <p:nvPr/>
        </p:nvCxnSpPr>
        <p:spPr>
          <a:xfrm rot="10800000">
            <a:off x="1760025" y="1832925"/>
            <a:ext cx="0" cy="19845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1" name="Google Shape;221;p36"/>
          <p:cNvCxnSpPr>
            <a:endCxn id="222" idx="2"/>
          </p:cNvCxnSpPr>
          <p:nvPr/>
        </p:nvCxnSpPr>
        <p:spPr>
          <a:xfrm rot="10800000" flipH="1">
            <a:off x="3055394" y="2923975"/>
            <a:ext cx="4800" cy="8934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23" name="Google Shape;223;p36"/>
          <p:cNvSpPr/>
          <p:nvPr/>
        </p:nvSpPr>
        <p:spPr>
          <a:xfrm>
            <a:off x="2161275" y="3337856"/>
            <a:ext cx="664400" cy="557000"/>
          </a:xfrm>
          <a:custGeom>
            <a:avLst/>
            <a:gdLst/>
            <a:ahLst/>
            <a:cxnLst/>
            <a:rect l="l" t="t" r="r" b="b"/>
            <a:pathLst>
              <a:path w="26576" h="22280" extrusionOk="0">
                <a:moveTo>
                  <a:pt x="0" y="22280"/>
                </a:moveTo>
                <a:cubicBezTo>
                  <a:pt x="1324" y="18614"/>
                  <a:pt x="3513" y="2373"/>
                  <a:pt x="7942" y="286"/>
                </a:cubicBezTo>
                <a:cubicBezTo>
                  <a:pt x="12371" y="-1801"/>
                  <a:pt x="23470" y="8178"/>
                  <a:pt x="26576" y="9756"/>
                </a:cubicBezTo>
              </a:path>
            </a:pathLst>
          </a:custGeom>
          <a:noFill/>
          <a:ln w="38100" cap="flat" cmpd="sng">
            <a:solidFill>
              <a:srgbClr val="FFAB40"/>
            </a:solidFill>
            <a:prstDash val="solid"/>
            <a:round/>
            <a:headEnd type="oval" w="med" len="med"/>
            <a:tailEnd type="stealth" w="med" len="med"/>
          </a:ln>
        </p:spPr>
      </p:sp>
      <p:sp>
        <p:nvSpPr>
          <p:cNvPr id="224" name="Google Shape;224;p36"/>
          <p:cNvSpPr/>
          <p:nvPr/>
        </p:nvSpPr>
        <p:spPr>
          <a:xfrm>
            <a:off x="534600" y="3825251"/>
            <a:ext cx="977525" cy="489650"/>
          </a:xfrm>
          <a:custGeom>
            <a:avLst/>
            <a:gdLst/>
            <a:ahLst/>
            <a:cxnLst/>
            <a:rect l="l" t="t" r="r" b="b"/>
            <a:pathLst>
              <a:path w="39101" h="19586" extrusionOk="0">
                <a:moveTo>
                  <a:pt x="0" y="19586"/>
                </a:moveTo>
                <a:cubicBezTo>
                  <a:pt x="764" y="16684"/>
                  <a:pt x="-1935" y="5432"/>
                  <a:pt x="4582" y="2173"/>
                </a:cubicBezTo>
                <a:cubicBezTo>
                  <a:pt x="11099" y="-1085"/>
                  <a:pt x="33348" y="391"/>
                  <a:pt x="39101" y="35"/>
                </a:cubicBezTo>
              </a:path>
            </a:pathLst>
          </a:custGeom>
          <a:noFill/>
          <a:ln w="38100" cap="flat" cmpd="sng">
            <a:solidFill>
              <a:srgbClr val="0097A7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25" name="Google Shape;225;p36"/>
          <p:cNvSpPr/>
          <p:nvPr/>
        </p:nvSpPr>
        <p:spPr>
          <a:xfrm>
            <a:off x="2993700" y="2935625"/>
            <a:ext cx="226925" cy="913400"/>
          </a:xfrm>
          <a:custGeom>
            <a:avLst/>
            <a:gdLst/>
            <a:ahLst/>
            <a:cxnLst/>
            <a:rect l="l" t="t" r="r" b="b"/>
            <a:pathLst>
              <a:path w="9077" h="36536" extrusionOk="0">
                <a:moveTo>
                  <a:pt x="0" y="36536"/>
                </a:moveTo>
                <a:cubicBezTo>
                  <a:pt x="1375" y="35009"/>
                  <a:pt x="6771" y="33461"/>
                  <a:pt x="8248" y="27372"/>
                </a:cubicBezTo>
                <a:cubicBezTo>
                  <a:pt x="9725" y="21283"/>
                  <a:pt x="8758" y="4562"/>
                  <a:pt x="8860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oval" w="med" len="med"/>
            <a:tailEnd type="stealth" w="med" len="med"/>
          </a:ln>
        </p:spPr>
      </p:sp>
      <p:sp>
        <p:nvSpPr>
          <p:cNvPr id="226" name="Google Shape;226;p36"/>
          <p:cNvSpPr/>
          <p:nvPr/>
        </p:nvSpPr>
        <p:spPr>
          <a:xfrm flipH="1">
            <a:off x="100" y="2986050"/>
            <a:ext cx="2207700" cy="557100"/>
          </a:xfrm>
          <a:prstGeom prst="wedgeRoundRectCallout">
            <a:avLst>
              <a:gd name="adj1" fmla="val -52382"/>
              <a:gd name="adj2" fmla="val 22043"/>
              <a:gd name="adj3" fmla="val 0"/>
            </a:avLst>
          </a:prstGeom>
          <a:solidFill>
            <a:srgbClr val="FFAB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combined.rest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is an </a:t>
            </a: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arrow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to the next </a:t>
            </a:r>
            <a:r>
              <a:rPr lang="en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link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7" name="Google Shape;227;p36"/>
          <p:cNvSpPr/>
          <p:nvPr/>
        </p:nvSpPr>
        <p:spPr>
          <a:xfrm flipH="1">
            <a:off x="3336424" y="3147275"/>
            <a:ext cx="3750600" cy="357900"/>
          </a:xfrm>
          <a:prstGeom prst="wedgeRoundRectCallout">
            <a:avLst>
              <a:gd name="adj1" fmla="val 51916"/>
              <a:gd name="adj2" fmla="val -21221"/>
              <a:gd name="adj3" fmla="val 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combined.rest.first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is an </a:t>
            </a: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arrow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28" name="Google Shape;228;p36"/>
          <p:cNvGrpSpPr/>
          <p:nvPr/>
        </p:nvGrpSpPr>
        <p:grpSpPr>
          <a:xfrm>
            <a:off x="2843144" y="2489875"/>
            <a:ext cx="3472800" cy="434100"/>
            <a:chOff x="1535300" y="1547800"/>
            <a:chExt cx="3472800" cy="434100"/>
          </a:xfrm>
        </p:grpSpPr>
        <p:grpSp>
          <p:nvGrpSpPr>
            <p:cNvPr id="229" name="Google Shape;229;p36"/>
            <p:cNvGrpSpPr/>
            <p:nvPr/>
          </p:nvGrpSpPr>
          <p:grpSpPr>
            <a:xfrm>
              <a:off x="1535300" y="1547800"/>
              <a:ext cx="868200" cy="434100"/>
              <a:chOff x="1052550" y="4062975"/>
              <a:chExt cx="868200" cy="434100"/>
            </a:xfrm>
          </p:grpSpPr>
          <p:sp>
            <p:nvSpPr>
              <p:cNvPr id="222" name="Google Shape;222;p36"/>
              <p:cNvSpPr/>
              <p:nvPr/>
            </p:nvSpPr>
            <p:spPr>
              <a:xfrm>
                <a:off x="10525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Roboto Mono"/>
                    <a:ea typeface="Roboto Mono"/>
                    <a:cs typeface="Roboto Mono"/>
                    <a:sym typeface="Roboto Mono"/>
                  </a:rPr>
                  <a:t>3</a:t>
                </a: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230" name="Google Shape;230;p36"/>
              <p:cNvSpPr/>
              <p:nvPr/>
            </p:nvSpPr>
            <p:spPr>
              <a:xfrm>
                <a:off x="14866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grpSp>
          <p:nvGrpSpPr>
            <p:cNvPr id="231" name="Google Shape;231;p36"/>
            <p:cNvGrpSpPr/>
            <p:nvPr/>
          </p:nvGrpSpPr>
          <p:grpSpPr>
            <a:xfrm>
              <a:off x="2837600" y="1547800"/>
              <a:ext cx="868200" cy="434100"/>
              <a:chOff x="1052550" y="4062975"/>
              <a:chExt cx="868200" cy="434100"/>
            </a:xfrm>
          </p:grpSpPr>
          <p:sp>
            <p:nvSpPr>
              <p:cNvPr id="232" name="Google Shape;232;p36"/>
              <p:cNvSpPr/>
              <p:nvPr/>
            </p:nvSpPr>
            <p:spPr>
              <a:xfrm>
                <a:off x="10525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Roboto Mono"/>
                    <a:ea typeface="Roboto Mono"/>
                    <a:cs typeface="Roboto Mono"/>
                    <a:sym typeface="Roboto Mono"/>
                  </a:rPr>
                  <a:t>2</a:t>
                </a: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233" name="Google Shape;233;p36"/>
              <p:cNvSpPr/>
              <p:nvPr/>
            </p:nvSpPr>
            <p:spPr>
              <a:xfrm>
                <a:off x="14866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cxnSp>
          <p:nvCxnSpPr>
            <p:cNvPr id="234" name="Google Shape;234;p36"/>
            <p:cNvCxnSpPr>
              <a:endCxn id="232" idx="1"/>
            </p:cNvCxnSpPr>
            <p:nvPr/>
          </p:nvCxnSpPr>
          <p:spPr>
            <a:xfrm>
              <a:off x="2174900" y="1764850"/>
              <a:ext cx="6627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grpSp>
          <p:nvGrpSpPr>
            <p:cNvPr id="235" name="Google Shape;235;p36"/>
            <p:cNvGrpSpPr/>
            <p:nvPr/>
          </p:nvGrpSpPr>
          <p:grpSpPr>
            <a:xfrm>
              <a:off x="4139900" y="1547800"/>
              <a:ext cx="868200" cy="434100"/>
              <a:chOff x="1052550" y="4062975"/>
              <a:chExt cx="868200" cy="434100"/>
            </a:xfrm>
          </p:grpSpPr>
          <p:sp>
            <p:nvSpPr>
              <p:cNvPr id="236" name="Google Shape;236;p36"/>
              <p:cNvSpPr/>
              <p:nvPr/>
            </p:nvSpPr>
            <p:spPr>
              <a:xfrm>
                <a:off x="10525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Roboto Mono"/>
                    <a:ea typeface="Roboto Mono"/>
                    <a:cs typeface="Roboto Mono"/>
                    <a:sym typeface="Roboto Mono"/>
                  </a:rPr>
                  <a:t>1</a:t>
                </a: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237" name="Google Shape;237;p36"/>
              <p:cNvSpPr/>
              <p:nvPr/>
            </p:nvSpPr>
            <p:spPr>
              <a:xfrm>
                <a:off x="14866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cxnSp>
          <p:nvCxnSpPr>
            <p:cNvPr id="238" name="Google Shape;238;p36"/>
            <p:cNvCxnSpPr>
              <a:endCxn id="236" idx="1"/>
            </p:cNvCxnSpPr>
            <p:nvPr/>
          </p:nvCxnSpPr>
          <p:spPr>
            <a:xfrm>
              <a:off x="3477200" y="1764850"/>
              <a:ext cx="6627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cxnSp>
        <p:nvCxnSpPr>
          <p:cNvPr id="239" name="Google Shape;239;p36"/>
          <p:cNvCxnSpPr>
            <a:stCxn id="237" idx="1"/>
            <a:endCxn id="237" idx="1"/>
          </p:cNvCxnSpPr>
          <p:nvPr/>
        </p:nvCxnSpPr>
        <p:spPr>
          <a:xfrm>
            <a:off x="5881844" y="27069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6"/>
          <p:cNvCxnSpPr/>
          <p:nvPr/>
        </p:nvCxnSpPr>
        <p:spPr>
          <a:xfrm>
            <a:off x="5897675" y="2495200"/>
            <a:ext cx="420600" cy="41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36"/>
          <p:cNvCxnSpPr/>
          <p:nvPr/>
        </p:nvCxnSpPr>
        <p:spPr>
          <a:xfrm>
            <a:off x="3289925" y="3602700"/>
            <a:ext cx="420600" cy="41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" name="Google Shape;242;p36"/>
          <p:cNvSpPr txBox="1"/>
          <p:nvPr/>
        </p:nvSpPr>
        <p:spPr>
          <a:xfrm>
            <a:off x="-69300" y="4317825"/>
            <a:ext cx="39717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combined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Link(a,     Link(b))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43" name="Google Shape;243;p36"/>
          <p:cNvGrpSpPr/>
          <p:nvPr/>
        </p:nvGrpSpPr>
        <p:grpSpPr>
          <a:xfrm>
            <a:off x="1547744" y="1346875"/>
            <a:ext cx="3472800" cy="434100"/>
            <a:chOff x="1535300" y="1547800"/>
            <a:chExt cx="3472800" cy="434100"/>
          </a:xfrm>
        </p:grpSpPr>
        <p:grpSp>
          <p:nvGrpSpPr>
            <p:cNvPr id="244" name="Google Shape;244;p36"/>
            <p:cNvGrpSpPr/>
            <p:nvPr/>
          </p:nvGrpSpPr>
          <p:grpSpPr>
            <a:xfrm>
              <a:off x="1535300" y="1547800"/>
              <a:ext cx="868200" cy="434100"/>
              <a:chOff x="1052550" y="4062975"/>
              <a:chExt cx="868200" cy="434100"/>
            </a:xfrm>
          </p:grpSpPr>
          <p:sp>
            <p:nvSpPr>
              <p:cNvPr id="245" name="Google Shape;245;p36"/>
              <p:cNvSpPr/>
              <p:nvPr/>
            </p:nvSpPr>
            <p:spPr>
              <a:xfrm>
                <a:off x="10525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Roboto Mono"/>
                    <a:ea typeface="Roboto Mono"/>
                    <a:cs typeface="Roboto Mono"/>
                    <a:sym typeface="Roboto Mono"/>
                  </a:rPr>
                  <a:t>1</a:t>
                </a: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246" name="Google Shape;246;p36"/>
              <p:cNvSpPr/>
              <p:nvPr/>
            </p:nvSpPr>
            <p:spPr>
              <a:xfrm>
                <a:off x="14866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grpSp>
          <p:nvGrpSpPr>
            <p:cNvPr id="247" name="Google Shape;247;p36"/>
            <p:cNvGrpSpPr/>
            <p:nvPr/>
          </p:nvGrpSpPr>
          <p:grpSpPr>
            <a:xfrm>
              <a:off x="2837600" y="1547800"/>
              <a:ext cx="868200" cy="434100"/>
              <a:chOff x="1052550" y="4062975"/>
              <a:chExt cx="868200" cy="434100"/>
            </a:xfrm>
          </p:grpSpPr>
          <p:sp>
            <p:nvSpPr>
              <p:cNvPr id="248" name="Google Shape;248;p36"/>
              <p:cNvSpPr/>
              <p:nvPr/>
            </p:nvSpPr>
            <p:spPr>
              <a:xfrm>
                <a:off x="10525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Roboto Mono"/>
                    <a:ea typeface="Roboto Mono"/>
                    <a:cs typeface="Roboto Mono"/>
                    <a:sym typeface="Roboto Mono"/>
                  </a:rPr>
                  <a:t>2</a:t>
                </a: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249" name="Google Shape;249;p36"/>
              <p:cNvSpPr/>
              <p:nvPr/>
            </p:nvSpPr>
            <p:spPr>
              <a:xfrm>
                <a:off x="14866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cxnSp>
          <p:nvCxnSpPr>
            <p:cNvPr id="250" name="Google Shape;250;p36"/>
            <p:cNvCxnSpPr>
              <a:endCxn id="248" idx="1"/>
            </p:cNvCxnSpPr>
            <p:nvPr/>
          </p:nvCxnSpPr>
          <p:spPr>
            <a:xfrm>
              <a:off x="2174900" y="1764850"/>
              <a:ext cx="6627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grpSp>
          <p:nvGrpSpPr>
            <p:cNvPr id="251" name="Google Shape;251;p36"/>
            <p:cNvGrpSpPr/>
            <p:nvPr/>
          </p:nvGrpSpPr>
          <p:grpSpPr>
            <a:xfrm>
              <a:off x="4139900" y="1547800"/>
              <a:ext cx="868200" cy="434100"/>
              <a:chOff x="1052550" y="4062975"/>
              <a:chExt cx="868200" cy="434100"/>
            </a:xfrm>
          </p:grpSpPr>
          <p:sp>
            <p:nvSpPr>
              <p:cNvPr id="252" name="Google Shape;252;p36"/>
              <p:cNvSpPr/>
              <p:nvPr/>
            </p:nvSpPr>
            <p:spPr>
              <a:xfrm>
                <a:off x="10525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Roboto Mono"/>
                    <a:ea typeface="Roboto Mono"/>
                    <a:cs typeface="Roboto Mono"/>
                    <a:sym typeface="Roboto Mono"/>
                  </a:rPr>
                  <a:t>1</a:t>
                </a: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253" name="Google Shape;253;p36"/>
              <p:cNvSpPr/>
              <p:nvPr/>
            </p:nvSpPr>
            <p:spPr>
              <a:xfrm>
                <a:off x="1486650" y="4062975"/>
                <a:ext cx="434100" cy="43410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</p:grpSp>
        <p:cxnSp>
          <p:nvCxnSpPr>
            <p:cNvPr id="254" name="Google Shape;254;p36"/>
            <p:cNvCxnSpPr>
              <a:endCxn id="252" idx="1"/>
            </p:cNvCxnSpPr>
            <p:nvPr/>
          </p:nvCxnSpPr>
          <p:spPr>
            <a:xfrm>
              <a:off x="3477200" y="1764850"/>
              <a:ext cx="6627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cxnSp>
        <p:nvCxnSpPr>
          <p:cNvPr id="255" name="Google Shape;255;p36"/>
          <p:cNvCxnSpPr>
            <a:stCxn id="253" idx="1"/>
            <a:endCxn id="253" idx="1"/>
          </p:cNvCxnSpPr>
          <p:nvPr/>
        </p:nvCxnSpPr>
        <p:spPr>
          <a:xfrm>
            <a:off x="4586444" y="15639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36"/>
          <p:cNvCxnSpPr/>
          <p:nvPr/>
        </p:nvCxnSpPr>
        <p:spPr>
          <a:xfrm>
            <a:off x="4602275" y="1352200"/>
            <a:ext cx="420600" cy="41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7" name="Google Shape;257;p36"/>
          <p:cNvSpPr txBox="1"/>
          <p:nvPr/>
        </p:nvSpPr>
        <p:spPr>
          <a:xfrm>
            <a:off x="1310575" y="807700"/>
            <a:ext cx="54600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a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Link(</a:t>
            </a:r>
            <a:r>
              <a:rPr lang="en">
                <a:solidFill>
                  <a:srgbClr val="D33682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, link(</a:t>
            </a:r>
            <a:r>
              <a:rPr lang="en">
                <a:solidFill>
                  <a:srgbClr val="D33682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, link(</a:t>
            </a:r>
            <a:r>
              <a:rPr lang="en">
                <a:solidFill>
                  <a:srgbClr val="D33682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)))</a:t>
            </a:r>
            <a:endParaRPr>
              <a:solidFill>
                <a:srgbClr val="586E7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8" name="Google Shape;258;p36"/>
          <p:cNvSpPr txBox="1"/>
          <p:nvPr/>
        </p:nvSpPr>
        <p:spPr>
          <a:xfrm>
            <a:off x="5190900" y="4290075"/>
            <a:ext cx="36414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combined.rest.first.first</a:t>
            </a:r>
            <a:endParaRPr/>
          </a:p>
        </p:txBody>
      </p:sp>
      <p:sp>
        <p:nvSpPr>
          <p:cNvPr id="259" name="Google Shape;259;p36"/>
          <p:cNvSpPr/>
          <p:nvPr/>
        </p:nvSpPr>
        <p:spPr>
          <a:xfrm>
            <a:off x="5254025" y="4355925"/>
            <a:ext cx="2675700" cy="357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6"/>
          <p:cNvSpPr/>
          <p:nvPr/>
        </p:nvSpPr>
        <p:spPr>
          <a:xfrm>
            <a:off x="5190900" y="4279725"/>
            <a:ext cx="1896000" cy="557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AB4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Processing Linked Lists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998</Words>
  <Application>Microsoft Office PowerPoint</Application>
  <PresentationFormat>全屏显示(16:9)</PresentationFormat>
  <Paragraphs>273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Roboto Mono</vt:lpstr>
      <vt:lpstr>Roboto</vt:lpstr>
      <vt:lpstr>Arial</vt:lpstr>
      <vt:lpstr>Simple Light</vt:lpstr>
      <vt:lpstr>Simple Light</vt:lpstr>
      <vt:lpstr>Simple Light</vt:lpstr>
      <vt:lpstr>Lecture 17 - Linked Lists &amp; Mutable Trees</vt:lpstr>
      <vt:lpstr>Announcements</vt:lpstr>
      <vt:lpstr>Linked Lists</vt:lpstr>
      <vt:lpstr>Linked List Definition</vt:lpstr>
      <vt:lpstr>Creating Linked Lists</vt:lpstr>
      <vt:lpstr>The Link Class</vt:lpstr>
      <vt:lpstr>You Try:</vt:lpstr>
      <vt:lpstr>You Try:</vt:lpstr>
      <vt:lpstr>Processing Linked Lists</vt:lpstr>
      <vt:lpstr>Sum</vt:lpstr>
      <vt:lpstr>display_link</vt:lpstr>
      <vt:lpstr>Map</vt:lpstr>
      <vt:lpstr>Mutating Linked Lists</vt:lpstr>
      <vt:lpstr>Map, V2</vt:lpstr>
      <vt:lpstr>Map, V2</vt:lpstr>
      <vt:lpstr>Why Linked Lists?</vt:lpstr>
      <vt:lpstr>Why Linked Lists?</vt:lpstr>
      <vt:lpstr>Tree Class</vt:lpstr>
      <vt:lpstr>Tree Abstraction</vt:lpstr>
      <vt:lpstr>PowerPoint 演示文稿</vt:lpstr>
      <vt:lpstr>Map, V3</vt:lpstr>
      <vt:lpstr>Pruning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17 - Linked Lists &amp; Mutable Trees</dc:title>
  <cp:lastModifiedBy>xinyu</cp:lastModifiedBy>
  <cp:revision>2</cp:revision>
  <dcterms:modified xsi:type="dcterms:W3CDTF">2019-11-18T04:56:24Z</dcterms:modified>
</cp:coreProperties>
</file>