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" panose="02010600030101010101" charset="0"/>
      <p:regular r:id="rId32"/>
      <p:bold r:id="rId33"/>
      <p:italic r:id="rId34"/>
      <p:boldItalic r:id="rId35"/>
    </p:embeddedFont>
    <p:embeddedFont>
      <p:font typeface="Roboto Mono" panose="02010600030101010101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3CA174-8087-432E-82F1-4ED859DFB2B9}">
  <a:tblStyle styleId="{FE3CA174-8087-432E-82F1-4ED859DFB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1526b36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1526b36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1526b36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1526b36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e21f95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de21f95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e21f952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e21f952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e21f952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de21f952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1526b36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1526b36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e21f952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e21f952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e21f952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de21f952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deac1642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deac1642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e21f952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de21f952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fa6b74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fa6b74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e21f95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e21f95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e21f952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e21f952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e21f952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de21f952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de21f952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de21f952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de21f952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de21f952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de21f952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de21f952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fa6b74f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fa6b74f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fa6b74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fa6b74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fa6b74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fa6b74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fa6b74f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fa6b74f0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e478949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e478949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e21f95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e21f95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e21f95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e21f952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&amp; repr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473300" y="1017725"/>
            <a:ext cx="36492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__str__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'A object'</a:t>
            </a:r>
            <a:endParaRPr sz="1800" b="1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7" name="Google Shape;207;p23"/>
          <p:cNvGrpSpPr/>
          <p:nvPr/>
        </p:nvGrpSpPr>
        <p:grpSpPr>
          <a:xfrm>
            <a:off x="4122500" y="1392575"/>
            <a:ext cx="3853800" cy="711900"/>
            <a:chOff x="4122500" y="1392575"/>
            <a:chExt cx="3853800" cy="711900"/>
          </a:xfrm>
        </p:grpSpPr>
        <p:sp>
          <p:nvSpPr>
            <p:cNvPr id="208" name="Google Shape;208;p23"/>
            <p:cNvSpPr txBox="1"/>
            <p:nvPr/>
          </p:nvSpPr>
          <p:spPr>
            <a:xfrm>
              <a:off x="6249500" y="1392575"/>
              <a:ext cx="17268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a = A()</a:t>
              </a:r>
              <a:endParaRPr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str(a)</a:t>
              </a:r>
              <a:endParaRPr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'A object'</a:t>
              </a:r>
              <a:endParaRPr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9" name="Google Shape;209;p23"/>
            <p:cNvCxnSpPr>
              <a:stCxn id="206" idx="3"/>
              <a:endCxn id="208" idx="1"/>
            </p:cNvCxnSpPr>
            <p:nvPr/>
          </p:nvCxnSpPr>
          <p:spPr>
            <a:xfrm>
              <a:off x="4122500" y="1748525"/>
              <a:ext cx="2127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0" name="Google Shape;210;p23"/>
            <p:cNvSpPr txBox="1"/>
            <p:nvPr/>
          </p:nvSpPr>
          <p:spPr>
            <a:xfrm>
              <a:off x="4551650" y="1442350"/>
              <a:ext cx="10440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specifies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11" name="Google Shape;211;p23"/>
          <p:cNvSpPr txBox="1"/>
          <p:nvPr/>
        </p:nvSpPr>
        <p:spPr>
          <a:xfrm>
            <a:off x="452400" y="2324675"/>
            <a:ext cx="80598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__str__ specifies what occurs when str is called on 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Used when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on an object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3708600" y="3194675"/>
            <a:ext cx="17268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&gt;&gt;&gt; a = A()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&gt;&gt;&gt; print(a)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 object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7189600" y="4511000"/>
            <a:ext cx="19059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a.__str__()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73300" y="1017725"/>
            <a:ext cx="37569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__repr__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'A object'</a:t>
            </a:r>
            <a:endParaRPr sz="1800" b="1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0" name="Google Shape;220;p24"/>
          <p:cNvGrpSpPr/>
          <p:nvPr/>
        </p:nvGrpSpPr>
        <p:grpSpPr>
          <a:xfrm>
            <a:off x="4230200" y="1392575"/>
            <a:ext cx="3746100" cy="711900"/>
            <a:chOff x="4230200" y="1392575"/>
            <a:chExt cx="3746100" cy="711900"/>
          </a:xfrm>
        </p:grpSpPr>
        <p:sp>
          <p:nvSpPr>
            <p:cNvPr id="221" name="Google Shape;221;p24"/>
            <p:cNvSpPr txBox="1"/>
            <p:nvPr/>
          </p:nvSpPr>
          <p:spPr>
            <a:xfrm>
              <a:off x="6249500" y="1392575"/>
              <a:ext cx="17268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a = A()</a:t>
              </a:r>
              <a:endParaRPr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repr(a)</a:t>
              </a:r>
              <a:endParaRPr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'A object'</a:t>
              </a:r>
              <a:endParaRPr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2" name="Google Shape;222;p24"/>
            <p:cNvCxnSpPr>
              <a:stCxn id="219" idx="3"/>
              <a:endCxn id="221" idx="1"/>
            </p:cNvCxnSpPr>
            <p:nvPr/>
          </p:nvCxnSpPr>
          <p:spPr>
            <a:xfrm>
              <a:off x="4230200" y="1748525"/>
              <a:ext cx="20193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3" name="Google Shape;223;p24"/>
            <p:cNvSpPr txBox="1"/>
            <p:nvPr/>
          </p:nvSpPr>
          <p:spPr>
            <a:xfrm>
              <a:off x="4551650" y="1442350"/>
              <a:ext cx="10440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specifies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24" name="Google Shape;224;p24"/>
          <p:cNvSpPr txBox="1"/>
          <p:nvPr/>
        </p:nvSpPr>
        <p:spPr>
          <a:xfrm>
            <a:off x="452400" y="2324675"/>
            <a:ext cx="80598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__repr__ specifies what occurs when repr is called on 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Used when displaying an object in the interpreter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708600" y="3194675"/>
            <a:ext cx="17268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&gt;&gt;&gt; a = A()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&gt;&gt;&gt; a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 object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7189600" y="4511000"/>
            <a:ext cx="19059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a.__repr__()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vs repr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311700" y="1017725"/>
            <a:ext cx="42603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__str__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'A object'</a:t>
            </a:r>
            <a:endParaRPr sz="1800">
              <a:solidFill>
                <a:srgbClr val="333333"/>
              </a:solidFill>
              <a:highlight>
                <a:srgbClr val="FF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 = A()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print(a)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 object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&lt;__main__.A object at ...&gt;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4656275" y="1017725"/>
            <a:ext cx="40488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__repr__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'A object'</a:t>
            </a:r>
            <a:endParaRPr sz="1800">
              <a:solidFill>
                <a:srgbClr val="333333"/>
              </a:solidFill>
              <a:highlight>
                <a:srgbClr val="FF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 = A()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print(a)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 object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 object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vs repr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311700" y="1017725"/>
            <a:ext cx="42603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__str__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'Hello!'</a:t>
            </a:r>
            <a:endParaRPr sz="1800">
              <a:solidFill>
                <a:srgbClr val="333333"/>
              </a:solidFill>
              <a:highlight>
                <a:srgbClr val="FF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__repr__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    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'Goodbye!'</a:t>
            </a:r>
            <a:endParaRPr sz="1800">
              <a:solidFill>
                <a:srgbClr val="333333"/>
              </a:solidFill>
              <a:highlight>
                <a:srgbClr val="FF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 = A()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print(a)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Hello!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Goodbye!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Linked Lists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 for Linked Lists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&gt;&gt;&gt; lnk = Link(1, Link(2, Link.empty))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&gt;&gt;&gt; lnk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Link(1, Link(2))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for Linked Lists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&gt;&gt;&gt; lnk = Link(1, Link(2, Link.empty))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&gt;&gt;&gt; print(lnk)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&lt;1, 2&gt;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equality</a:t>
            </a:r>
            <a:endParaRPr sz="3600"/>
          </a:p>
        </p:txBody>
      </p:sp>
      <p:sp>
        <p:nvSpPr>
          <p:cNvPr id="262" name="Google Shape;262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== t</a:t>
            </a:r>
            <a:endParaRPr sz="1800"/>
          </a:p>
        </p:txBody>
      </p:sp>
      <p:sp>
        <p:nvSpPr>
          <p:cNvPr id="263" name="Google Shape;263;p30"/>
          <p:cNvSpPr/>
          <p:nvPr/>
        </p:nvSpPr>
        <p:spPr>
          <a:xfrm>
            <a:off x="6942675" y="4511000"/>
            <a:ext cx="21528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s.__eq__(t)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952500" y="105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{FE3CA174-8087-432E-82F1-4ED859DFB2B9}</a:tableStyleId>
              </a:tblPr>
              <a:tblGrid>
                <a:gridCol w="23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Operation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Result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in s , x not in 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 boolean representing membership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+ 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Concatenates two sequences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* n , n * 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Concatenates n shallow copies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of elements in sequence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s[i]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i’th item of sequence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s[i:j], s[i:j:k]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Slicing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membership</a:t>
            </a:r>
            <a:endParaRPr sz="3600"/>
          </a:p>
        </p:txBody>
      </p:sp>
      <p:sp>
        <p:nvSpPr>
          <p:cNvPr id="275" name="Google Shape;275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in s, x not in s</a:t>
            </a:r>
            <a:endParaRPr sz="1800"/>
          </a:p>
        </p:txBody>
      </p:sp>
      <p:sp>
        <p:nvSpPr>
          <p:cNvPr id="276" name="Google Shape;276;p32"/>
          <p:cNvSpPr/>
          <p:nvPr/>
        </p:nvSpPr>
        <p:spPr>
          <a:xfrm>
            <a:off x="6942675" y="4511000"/>
            <a:ext cx="21528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s.__contains__(x)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concatenation</a:t>
            </a:r>
            <a:endParaRPr sz="3600"/>
          </a:p>
        </p:txBody>
      </p:sp>
      <p:sp>
        <p:nvSpPr>
          <p:cNvPr id="282" name="Google Shape;282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+ t</a:t>
            </a:r>
            <a:endParaRPr sz="1800"/>
          </a:p>
        </p:txBody>
      </p:sp>
      <p:sp>
        <p:nvSpPr>
          <p:cNvPr id="283" name="Google Shape;283;p33"/>
          <p:cNvSpPr/>
          <p:nvPr/>
        </p:nvSpPr>
        <p:spPr>
          <a:xfrm>
            <a:off x="7189600" y="4511000"/>
            <a:ext cx="19059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s.__add__(t)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repetition</a:t>
            </a:r>
            <a:endParaRPr sz="3600"/>
          </a:p>
        </p:txBody>
      </p:sp>
      <p:sp>
        <p:nvSpPr>
          <p:cNvPr id="289" name="Google Shape;289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* n, n * s</a:t>
            </a:r>
            <a:endParaRPr sz="1800"/>
          </a:p>
        </p:txBody>
      </p:sp>
      <p:sp>
        <p:nvSpPr>
          <p:cNvPr id="290" name="Google Shape;290;p34"/>
          <p:cNvSpPr/>
          <p:nvPr/>
        </p:nvSpPr>
        <p:spPr>
          <a:xfrm>
            <a:off x="7189600" y="4339175"/>
            <a:ext cx="1905900" cy="744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s.__mul__(n)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s.__rmul__(n)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length</a:t>
            </a:r>
            <a:endParaRPr sz="3600"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len(s)</a:t>
            </a:r>
            <a:endParaRPr sz="1800"/>
          </a:p>
        </p:txBody>
      </p:sp>
      <p:sp>
        <p:nvSpPr>
          <p:cNvPr id="297" name="Google Shape;297;p35"/>
          <p:cNvSpPr/>
          <p:nvPr/>
        </p:nvSpPr>
        <p:spPr>
          <a:xfrm>
            <a:off x="7189600" y="4511000"/>
            <a:ext cx="19059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s.__len__()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indexing</a:t>
            </a:r>
            <a:endParaRPr sz="360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s[i]</a:t>
            </a:r>
            <a:endParaRPr sz="1800"/>
          </a:p>
        </p:txBody>
      </p:sp>
      <p:sp>
        <p:nvSpPr>
          <p:cNvPr id="304" name="Google Shape;304;p36"/>
          <p:cNvSpPr/>
          <p:nvPr/>
        </p:nvSpPr>
        <p:spPr>
          <a:xfrm>
            <a:off x="7083775" y="4511000"/>
            <a:ext cx="20118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s.__getitem__(i)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slicing</a:t>
            </a:r>
            <a:endParaRPr sz="3600"/>
          </a:p>
        </p:txBody>
      </p:sp>
      <p:sp>
        <p:nvSpPr>
          <p:cNvPr id="310" name="Google Shape;310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s[i:j], s[i:j:k]</a:t>
            </a:r>
            <a:endParaRPr sz="1800"/>
          </a:p>
        </p:txBody>
      </p:sp>
      <p:sp>
        <p:nvSpPr>
          <p:cNvPr id="311" name="Google Shape;311;p37"/>
          <p:cNvSpPr/>
          <p:nvPr/>
        </p:nvSpPr>
        <p:spPr>
          <a:xfrm>
            <a:off x="5743225" y="4332100"/>
            <a:ext cx="3352500" cy="7515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s.__getitem__(slice(i,j))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s.__getitem__(slice(i,j,k))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1206725" y="2106925"/>
            <a:ext cx="3295338" cy="1900500"/>
            <a:chOff x="1206725" y="2106925"/>
            <a:chExt cx="3295338" cy="1900500"/>
          </a:xfrm>
        </p:grpSpPr>
        <p:sp>
          <p:nvSpPr>
            <p:cNvPr id="66" name="Google Shape;66;p15"/>
            <p:cNvSpPr/>
            <p:nvPr/>
          </p:nvSpPr>
          <p:spPr>
            <a:xfrm>
              <a:off x="2771663" y="2106925"/>
              <a:ext cx="1730400" cy="19005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206725" y="2160325"/>
              <a:ext cx="796800" cy="2934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Branch</a:t>
              </a:r>
              <a:endPara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8" name="Google Shape;68;p15"/>
            <p:cNvCxnSpPr>
              <a:stCxn id="67" idx="3"/>
              <a:endCxn id="66" idx="1"/>
            </p:cNvCxnSpPr>
            <p:nvPr/>
          </p:nvCxnSpPr>
          <p:spPr>
            <a:xfrm>
              <a:off x="2003525" y="2307025"/>
              <a:ext cx="768000" cy="750300"/>
            </a:xfrm>
            <a:prstGeom prst="bentConnector3">
              <a:avLst>
                <a:gd name="adj1" fmla="val 50009"/>
              </a:avLst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9" name="Google Shape;69;p15"/>
          <p:cNvGrpSpPr/>
          <p:nvPr/>
        </p:nvGrpSpPr>
        <p:grpSpPr>
          <a:xfrm>
            <a:off x="5132450" y="2056825"/>
            <a:ext cx="1939900" cy="1355125"/>
            <a:chOff x="5132450" y="2056825"/>
            <a:chExt cx="1939900" cy="1355125"/>
          </a:xfrm>
        </p:grpSpPr>
        <p:sp>
          <p:nvSpPr>
            <p:cNvPr id="70" name="Google Shape;70;p15"/>
            <p:cNvSpPr/>
            <p:nvPr/>
          </p:nvSpPr>
          <p:spPr>
            <a:xfrm>
              <a:off x="5132450" y="2056825"/>
              <a:ext cx="696300" cy="6726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598050" y="2799350"/>
              <a:ext cx="696300" cy="6126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6275550" y="2246713"/>
              <a:ext cx="796800" cy="2934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Nodes</a:t>
              </a:r>
              <a:endParaRPr sz="12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73" name="Google Shape;73;p15"/>
            <p:cNvCxnSpPr>
              <a:stCxn id="72" idx="1"/>
              <a:endCxn id="70" idx="3"/>
            </p:cNvCxnSpPr>
            <p:nvPr/>
          </p:nvCxnSpPr>
          <p:spPr>
            <a:xfrm flipH="1">
              <a:off x="5828850" y="2393413"/>
              <a:ext cx="446700" cy="6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Google Shape;74;p15"/>
            <p:cNvCxnSpPr>
              <a:endCxn id="71" idx="3"/>
            </p:cNvCxnSpPr>
            <p:nvPr/>
          </p:nvCxnSpPr>
          <p:spPr>
            <a:xfrm rot="5400000">
              <a:off x="6186350" y="2618150"/>
              <a:ext cx="595500" cy="379500"/>
            </a:xfrm>
            <a:prstGeom prst="bentConnector2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75" name="Google Shape;75;p15"/>
          <p:cNvCxnSpPr/>
          <p:nvPr/>
        </p:nvCxnSpPr>
        <p:spPr>
          <a:xfrm>
            <a:off x="4579275" y="1113075"/>
            <a:ext cx="0" cy="347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Abstraction</a:t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2919800" y="1542325"/>
            <a:ext cx="3724800" cy="2465150"/>
            <a:chOff x="2919800" y="1542325"/>
            <a:chExt cx="3724800" cy="2465150"/>
          </a:xfrm>
        </p:grpSpPr>
        <p:grpSp>
          <p:nvGrpSpPr>
            <p:cNvPr id="78" name="Google Shape;78;p15"/>
            <p:cNvGrpSpPr/>
            <p:nvPr/>
          </p:nvGrpSpPr>
          <p:grpSpPr>
            <a:xfrm>
              <a:off x="2919800" y="1542325"/>
              <a:ext cx="3724800" cy="2465150"/>
              <a:chOff x="2919800" y="1542325"/>
              <a:chExt cx="3724800" cy="246515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4346475" y="154232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5255475" y="216032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385400" y="216032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9198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0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38510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7822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7134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247800" y="354187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0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6179000" y="354187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88" name="Google Shape;88;p15"/>
              <p:cNvCxnSpPr>
                <a:stCxn id="79" idx="3"/>
                <a:endCxn id="81" idx="7"/>
              </p:cNvCxnSpPr>
              <p:nvPr/>
            </p:nvCxnSpPr>
            <p:spPr>
              <a:xfrm flipH="1">
                <a:off x="3782861" y="1939739"/>
                <a:ext cx="631800" cy="2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5"/>
              <p:cNvCxnSpPr>
                <a:stCxn id="79" idx="5"/>
                <a:endCxn id="80" idx="1"/>
              </p:cNvCxnSpPr>
              <p:nvPr/>
            </p:nvCxnSpPr>
            <p:spPr>
              <a:xfrm>
                <a:off x="4743889" y="1939739"/>
                <a:ext cx="579900" cy="2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15"/>
              <p:cNvCxnSpPr>
                <a:endCxn id="82" idx="0"/>
              </p:cNvCxnSpPr>
              <p:nvPr/>
            </p:nvCxnSpPr>
            <p:spPr>
              <a:xfrm flipH="1">
                <a:off x="3152600" y="2557700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15"/>
              <p:cNvCxnSpPr>
                <a:stCxn id="81" idx="5"/>
                <a:endCxn id="83" idx="0"/>
              </p:cNvCxnSpPr>
              <p:nvPr/>
            </p:nvCxnSpPr>
            <p:spPr>
              <a:xfrm>
                <a:off x="3782814" y="2557739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15"/>
              <p:cNvCxnSpPr>
                <a:stCxn id="80" idx="5"/>
                <a:endCxn id="85" idx="0"/>
              </p:cNvCxnSpPr>
              <p:nvPr/>
            </p:nvCxnSpPr>
            <p:spPr>
              <a:xfrm>
                <a:off x="5652889" y="2557739"/>
                <a:ext cx="2934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15"/>
              <p:cNvCxnSpPr>
                <a:stCxn id="85" idx="3"/>
                <a:endCxn id="86" idx="0"/>
              </p:cNvCxnSpPr>
              <p:nvPr/>
            </p:nvCxnSpPr>
            <p:spPr>
              <a:xfrm flipH="1">
                <a:off x="5480686" y="3248514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15"/>
              <p:cNvCxnSpPr>
                <a:stCxn id="85" idx="5"/>
                <a:endCxn id="87" idx="0"/>
              </p:cNvCxnSpPr>
              <p:nvPr/>
            </p:nvCxnSpPr>
            <p:spPr>
              <a:xfrm>
                <a:off x="6110814" y="3248514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5" name="Google Shape;95;p15"/>
            <p:cNvCxnSpPr>
              <a:stCxn id="80" idx="3"/>
              <a:endCxn id="84" idx="0"/>
            </p:cNvCxnSpPr>
            <p:nvPr/>
          </p:nvCxnSpPr>
          <p:spPr>
            <a:xfrm flipH="1">
              <a:off x="5014961" y="2557739"/>
              <a:ext cx="3087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/>
        </p:nvSpPr>
        <p:spPr>
          <a:xfrm>
            <a:off x="311700" y="10177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Recursive Description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(wooden trees)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3054200" y="1506725"/>
            <a:ext cx="1292400" cy="293400"/>
            <a:chOff x="3054200" y="1506725"/>
            <a:chExt cx="1292400" cy="293400"/>
          </a:xfrm>
        </p:grpSpPr>
        <p:sp>
          <p:nvSpPr>
            <p:cNvPr id="98" name="Google Shape;98;p15"/>
            <p:cNvSpPr/>
            <p:nvPr/>
          </p:nvSpPr>
          <p:spPr>
            <a:xfrm>
              <a:off x="3054200" y="1506725"/>
              <a:ext cx="796800" cy="2934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Root</a:t>
              </a:r>
              <a:endParaRPr sz="12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9" name="Google Shape;99;p15"/>
            <p:cNvCxnSpPr>
              <a:stCxn id="98" idx="3"/>
              <a:endCxn id="79" idx="2"/>
            </p:cNvCxnSpPr>
            <p:nvPr/>
          </p:nvCxnSpPr>
          <p:spPr>
            <a:xfrm>
              <a:off x="3851000" y="1653425"/>
              <a:ext cx="495600" cy="1218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3054200" y="2759750"/>
            <a:ext cx="1377750" cy="1075525"/>
            <a:chOff x="3054200" y="2759750"/>
            <a:chExt cx="1377750" cy="1075525"/>
          </a:xfrm>
        </p:grpSpPr>
        <p:sp>
          <p:nvSpPr>
            <p:cNvPr id="101" name="Google Shape;101;p15"/>
            <p:cNvSpPr/>
            <p:nvPr/>
          </p:nvSpPr>
          <p:spPr>
            <a:xfrm>
              <a:off x="3735650" y="2759750"/>
              <a:ext cx="696300" cy="5955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3054200" y="3355275"/>
              <a:ext cx="1029600" cy="480000"/>
              <a:chOff x="2901800" y="3202875"/>
              <a:chExt cx="1029600" cy="48000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2901800" y="3389475"/>
                <a:ext cx="796800" cy="293400"/>
              </a:xfrm>
              <a:prstGeom prst="roundRect">
                <a:avLst>
                  <a:gd name="adj" fmla="val 16667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Leaf</a:t>
                </a:r>
                <a:endParaRPr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04" name="Google Shape;104;p15"/>
              <p:cNvCxnSpPr>
                <a:stCxn id="103" idx="3"/>
                <a:endCxn id="101" idx="2"/>
              </p:cNvCxnSpPr>
              <p:nvPr/>
            </p:nvCxnSpPr>
            <p:spPr>
              <a:xfrm rot="10800000" flipH="1">
                <a:off x="3698600" y="3202875"/>
                <a:ext cx="232800" cy="333300"/>
              </a:xfrm>
              <a:prstGeom prst="bentConnector2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05" name="Google Shape;105;p15"/>
          <p:cNvSpPr txBox="1"/>
          <p:nvPr/>
        </p:nvSpPr>
        <p:spPr>
          <a:xfrm>
            <a:off x="4656450" y="10177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Relative Description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(family trees)</a:t>
            </a:r>
            <a:endParaRPr sz="12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41650" y="4165575"/>
            <a:ext cx="42453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has 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and a list of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branches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Each branch is 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tree with zero branches is called 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leaf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771600" y="4165575"/>
            <a:ext cx="43725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Each location in a tree is called a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12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Each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has a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label value</a:t>
            </a:r>
            <a:endParaRPr sz="12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One node can be the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parent/child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of another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5367650" y="3429850"/>
            <a:ext cx="2424675" cy="670250"/>
            <a:chOff x="5367650" y="3429850"/>
            <a:chExt cx="2424675" cy="67025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5367650" y="3429850"/>
              <a:ext cx="2424675" cy="479975"/>
              <a:chOff x="5367650" y="3429850"/>
              <a:chExt cx="2424675" cy="479975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298850" y="3639525"/>
                <a:ext cx="225900" cy="270300"/>
              </a:xfrm>
              <a:prstGeom prst="roundRect">
                <a:avLst>
                  <a:gd name="adj" fmla="val 11192"/>
                </a:avLst>
              </a:prstGeom>
              <a:noFill/>
              <a:ln w="19050" cap="flat" cmpd="sng">
                <a:solidFill>
                  <a:srgbClr val="4A86E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367650" y="3639525"/>
                <a:ext cx="225900" cy="270300"/>
              </a:xfrm>
              <a:prstGeom prst="roundRect">
                <a:avLst>
                  <a:gd name="adj" fmla="val 11192"/>
                </a:avLst>
              </a:prstGeom>
              <a:noFill/>
              <a:ln w="19050" cap="flat" cmpd="sng">
                <a:solidFill>
                  <a:srgbClr val="4A86E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" name="Google Shape;112;p15"/>
              <p:cNvGrpSpPr/>
              <p:nvPr/>
            </p:nvGrpSpPr>
            <p:grpSpPr>
              <a:xfrm>
                <a:off x="6644525" y="3429850"/>
                <a:ext cx="1147800" cy="344700"/>
                <a:chOff x="6644525" y="3429850"/>
                <a:chExt cx="1147800" cy="344700"/>
              </a:xfrm>
            </p:grpSpPr>
            <p:sp>
              <p:nvSpPr>
                <p:cNvPr id="113" name="Google Shape;113;p15"/>
                <p:cNvSpPr/>
                <p:nvPr/>
              </p:nvSpPr>
              <p:spPr>
                <a:xfrm>
                  <a:off x="6995525" y="3429850"/>
                  <a:ext cx="796800" cy="29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A86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Labels</a:t>
                  </a:r>
                  <a:endParaRPr sz="1200" i="1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114" name="Google Shape;114;p15"/>
                <p:cNvCxnSpPr>
                  <a:stCxn id="113" idx="1"/>
                  <a:endCxn id="87" idx="6"/>
                </p:cNvCxnSpPr>
                <p:nvPr/>
              </p:nvCxnSpPr>
              <p:spPr>
                <a:xfrm flipH="1">
                  <a:off x="6644525" y="3576550"/>
                  <a:ext cx="351000" cy="198000"/>
                </a:xfrm>
                <a:prstGeom prst="bentConnector3">
                  <a:avLst>
                    <a:gd name="adj1" fmla="val 49989"/>
                  </a:avLst>
                </a:prstGeom>
                <a:noFill/>
                <a:ln w="952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15" name="Google Shape;115;p15"/>
            <p:cNvSpPr/>
            <p:nvPr/>
          </p:nvSpPr>
          <p:spPr>
            <a:xfrm>
              <a:off x="5623650" y="3699950"/>
              <a:ext cx="1767850" cy="400150"/>
            </a:xfrm>
            <a:custGeom>
              <a:avLst/>
              <a:gdLst/>
              <a:ahLst/>
              <a:cxnLst/>
              <a:rect l="l" t="t" r="r" b="b"/>
              <a:pathLst>
                <a:path w="70714" h="16006" extrusionOk="0">
                  <a:moveTo>
                    <a:pt x="70714" y="0"/>
                  </a:moveTo>
                  <a:lnTo>
                    <a:pt x="70714" y="16006"/>
                  </a:lnTo>
                  <a:lnTo>
                    <a:pt x="13095" y="16006"/>
                  </a:lnTo>
                  <a:lnTo>
                    <a:pt x="13095" y="3201"/>
                  </a:lnTo>
                  <a:lnTo>
                    <a:pt x="0" y="3201"/>
                  </a:lnTo>
                </a:path>
              </a:pathLst>
            </a:cu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311700" y="3121825"/>
            <a:ext cx="6627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 = Tree(3, [Tree(2, [Tree(5)]), Tree(4)])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7198025" y="1320050"/>
            <a:ext cx="572700" cy="76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7770725" y="1320050"/>
            <a:ext cx="572700" cy="76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>
            <a:endCxn id="124" idx="0"/>
          </p:cNvCxnSpPr>
          <p:nvPr/>
        </p:nvCxnSpPr>
        <p:spPr>
          <a:xfrm>
            <a:off x="7202350" y="2583025"/>
            <a:ext cx="0" cy="84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6"/>
          <p:cNvSpPr/>
          <p:nvPr/>
        </p:nvSpPr>
        <p:spPr>
          <a:xfrm>
            <a:off x="7488700" y="7557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6916000" y="20919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061400" y="20919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916000" y="34281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165975" y="3198825"/>
            <a:ext cx="1776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717277" y="3198825"/>
            <a:ext cx="25143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477925" y="3198825"/>
            <a:ext cx="9966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947975" y="3466525"/>
            <a:ext cx="1776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871775" y="3984975"/>
            <a:ext cx="1895400" cy="34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871775" y="4530325"/>
            <a:ext cx="1895400" cy="34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7392950" y="678550"/>
            <a:ext cx="7635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846113" y="2022500"/>
            <a:ext cx="763500" cy="21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966000" y="2022500"/>
            <a:ext cx="7635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327625" y="3375925"/>
            <a:ext cx="1895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t.label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27625" y="3620575"/>
            <a:ext cx="3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11700" y="3885050"/>
            <a:ext cx="33567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t.branches[0].label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27625" y="4157575"/>
            <a:ext cx="3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27625" y="4454275"/>
            <a:ext cx="4172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t.branches[1].is_leaf()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311700" y="4703425"/>
            <a:ext cx="913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7614575" y="882175"/>
            <a:ext cx="3198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468100" y="220225"/>
            <a:ext cx="6247800" cy="2712300"/>
            <a:chOff x="468100" y="1439425"/>
            <a:chExt cx="6247800" cy="2712300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468100" y="1439425"/>
              <a:ext cx="6247800" cy="1929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class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0378C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Tree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: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0378C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__init__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label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800" dirty="0">
                  <a:solidFill>
                    <a:srgbClr val="674EA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branches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[]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):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self.label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label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self.branches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branches</a:t>
              </a:r>
              <a:endParaRPr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468100" y="1992175"/>
              <a:ext cx="62478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for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b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branches: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	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assert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isinstance(b, Tree)</a:t>
              </a:r>
              <a:endParaRPr sz="1800"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468100" y="3344425"/>
              <a:ext cx="6247800" cy="807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0378C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is_leaf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):</a:t>
              </a:r>
              <a:endParaRPr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468100" y="3622700"/>
              <a:ext cx="6247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return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not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self.branches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Goal: Given a Tree, t, and a value x, remove each branch with label equal to x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4675"/>
            <a:ext cx="5364985" cy="28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l="39117" r="31092" b="52976"/>
          <a:stretch/>
        </p:blipFill>
        <p:spPr>
          <a:xfrm>
            <a:off x="7096675" y="2087025"/>
            <a:ext cx="1598275" cy="13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7"/>
          <p:cNvCxnSpPr/>
          <p:nvPr/>
        </p:nvCxnSpPr>
        <p:spPr>
          <a:xfrm>
            <a:off x="4010700" y="2648300"/>
            <a:ext cx="25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7"/>
          <p:cNvSpPr txBox="1"/>
          <p:nvPr/>
        </p:nvSpPr>
        <p:spPr>
          <a:xfrm>
            <a:off x="4163775" y="2127125"/>
            <a:ext cx="211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prune(t,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392950" y="49172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Describe how you can interact with an object without necessarily implementing it.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71" name="Google Shape;171;p19"/>
          <p:cNvSpPr txBox="1"/>
          <p:nvPr/>
        </p:nvSpPr>
        <p:spPr>
          <a:xfrm>
            <a:off x="964050" y="2129525"/>
            <a:ext cx="27123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s = 'Hi there!'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print(s)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964050" y="2834525"/>
            <a:ext cx="2712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&lt;string object at ...&gt;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86325" y="2571750"/>
            <a:ext cx="4302300" cy="939000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964050" y="3220025"/>
            <a:ext cx="2712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 there!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266350" y="2289275"/>
            <a:ext cx="2712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1 + 2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266350" y="2674775"/>
            <a:ext cx="35661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TypeError: unsupported operand type(s) for +: 'int' and 'int'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886200" y="2571750"/>
            <a:ext cx="6134100" cy="939000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5266350" y="3379775"/>
            <a:ext cx="2712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Methods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specially named methods that are callable outside the ordinary dot notation.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__init__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459375" y="2268975"/>
            <a:ext cx="40515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num):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.num = num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1" name="Google Shape;191;p21"/>
          <p:cNvGrpSpPr/>
          <p:nvPr/>
        </p:nvGrpSpPr>
        <p:grpSpPr>
          <a:xfrm>
            <a:off x="4510875" y="2679650"/>
            <a:ext cx="3451500" cy="588175"/>
            <a:chOff x="4510875" y="2679650"/>
            <a:chExt cx="3451500" cy="588175"/>
          </a:xfrm>
        </p:grpSpPr>
        <p:sp>
          <p:nvSpPr>
            <p:cNvPr id="192" name="Google Shape;192;p21"/>
            <p:cNvSpPr txBox="1"/>
            <p:nvPr/>
          </p:nvSpPr>
          <p:spPr>
            <a:xfrm>
              <a:off x="6235575" y="2731725"/>
              <a:ext cx="17268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a = A(5)</a:t>
              </a:r>
              <a:endParaRPr sz="1800" b="1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3" name="Google Shape;193;p21"/>
            <p:cNvCxnSpPr>
              <a:stCxn id="190" idx="3"/>
              <a:endCxn id="192" idx="1"/>
            </p:cNvCxnSpPr>
            <p:nvPr/>
          </p:nvCxnSpPr>
          <p:spPr>
            <a:xfrm>
              <a:off x="4510875" y="2999775"/>
              <a:ext cx="1724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" name="Google Shape;194;p21"/>
            <p:cNvSpPr txBox="1"/>
            <p:nvPr/>
          </p:nvSpPr>
          <p:spPr>
            <a:xfrm>
              <a:off x="4766250" y="2679650"/>
              <a:ext cx="10440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specifies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95" name="Google Shape;195;p21"/>
          <p:cNvSpPr/>
          <p:nvPr/>
        </p:nvSpPr>
        <p:spPr>
          <a:xfrm>
            <a:off x="6928550" y="4416775"/>
            <a:ext cx="2166900" cy="667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= A.__new__(A))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a.__init__(5)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全屏显示(16:9)</PresentationFormat>
  <Paragraphs>194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Consolas</vt:lpstr>
      <vt:lpstr>Roboto Mono</vt:lpstr>
      <vt:lpstr>Roboto</vt:lpstr>
      <vt:lpstr>Arial</vt:lpstr>
      <vt:lpstr>Simple Light</vt:lpstr>
      <vt:lpstr>Interfaces</vt:lpstr>
      <vt:lpstr>Trees</vt:lpstr>
      <vt:lpstr>Tree Abstraction</vt:lpstr>
      <vt:lpstr>PowerPoint 演示文稿</vt:lpstr>
      <vt:lpstr>Pruning</vt:lpstr>
      <vt:lpstr>Interfaces</vt:lpstr>
      <vt:lpstr>Interfaces</vt:lpstr>
      <vt:lpstr>Magic Methods</vt:lpstr>
      <vt:lpstr>Magic Methods</vt:lpstr>
      <vt:lpstr>str &amp; repr</vt:lpstr>
      <vt:lpstr>str</vt:lpstr>
      <vt:lpstr>repr</vt:lpstr>
      <vt:lpstr>str vs repr</vt:lpstr>
      <vt:lpstr>str vs repr</vt:lpstr>
      <vt:lpstr>Enhancing Linked Lists</vt:lpstr>
      <vt:lpstr>repr for Linked Lists</vt:lpstr>
      <vt:lpstr>str for Linked Lists</vt:lpstr>
      <vt:lpstr>equality</vt:lpstr>
      <vt:lpstr>Sequences</vt:lpstr>
      <vt:lpstr>membership</vt:lpstr>
      <vt:lpstr>concatenation</vt:lpstr>
      <vt:lpstr>repetition</vt:lpstr>
      <vt:lpstr>length</vt:lpstr>
      <vt:lpstr>indexing</vt:lpstr>
      <vt:lpstr>slicing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xinyu</dc:creator>
  <cp:lastModifiedBy>xinyu</cp:lastModifiedBy>
  <cp:revision>2</cp:revision>
  <dcterms:modified xsi:type="dcterms:W3CDTF">2019-11-20T00:06:43Z</dcterms:modified>
</cp:coreProperties>
</file>