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  <p:sldMasterId id="2147483664" r:id="rId4"/>
  </p:sldMasterIdLst>
  <p:notesMasterIdLst>
    <p:notesMasterId r:id="rId6"/>
  </p:notesMasterIdLst>
  <p:sldIdLst>
    <p:sldId id="256" r:id="rId5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Roboto" panose="02000000000000000000"/>
      <p:regular r:id="rId33"/>
    </p:embeddedFont>
    <p:embeddedFont>
      <p:font typeface="Proxima Nova" panose="02000506030000020004"/>
      <p:regular r:id="rId34"/>
    </p:embeddedFont>
    <p:embeddedFont>
      <p:font typeface="Roboto Mono"/>
      <p:regular r:id="rId35"/>
      <p:bold r:id="rId36"/>
      <p:italic r:id="rId37"/>
      <p:boldItalic r:id="rId38"/>
    </p:embeddedFont>
    <p:embeddedFont>
      <p:font typeface="Consolas" panose="020B0609020204030204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C93FA8-41C6-4E7A-BD90-2CC3971C53BD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2" Type="http://schemas.openxmlformats.org/officeDocument/2006/relationships/font" Target="fonts/font10.fntdata"/><Relationship Id="rId41" Type="http://schemas.openxmlformats.org/officeDocument/2006/relationships/font" Target="fonts/font9.fntdata"/><Relationship Id="rId40" Type="http://schemas.openxmlformats.org/officeDocument/2006/relationships/font" Target="fonts/font8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bc-comics.com/comic/2012-01-13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f574c1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f574c1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https://www.smbc-comics.com/comic/2012-01-13</a:t>
            </a:r>
            <a:endParaRPr lang="en-GB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e181c821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e181c821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e181c821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e181c821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e181c821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e181c821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Watch out for: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GB"/>
              <a:t>Passing in a list to the list constructor creates nesting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GB"/>
              <a:t>Quote won’t evaluate the values it contains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e1caf3f4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e1caf3f4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e181c821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e181c821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181c821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181c821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e181c821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e181c821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e181c821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e181c821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e181c821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e181c821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e181c821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e181c821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f574c18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f574c18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e181c821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e181c821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e181c821a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e181c821a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e181c821a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e181c821a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e181c821a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e181c821a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e181c821a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e181c821a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f574c188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f574c188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f574c188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f574c188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181c82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e181c82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181c821a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e181c821a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181c82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181c82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181c821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181c821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e181c821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e181c821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" panose="02000000000000000000"/>
              <a:buNone/>
              <a:defRPr>
                <a:solidFill>
                  <a:srgbClr val="4A86E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Roboto" panose="02000000000000000000"/>
              <a:buChar char="●"/>
              <a:defRPr sz="2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Font typeface="Roboto" panose="02000000000000000000"/>
              <a:buChar char="○"/>
              <a:defRPr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Font typeface="Roboto" panose="02000000000000000000"/>
              <a:buChar char="■"/>
              <a:def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ctrTitle"/>
          </p:nvPr>
        </p:nvSpPr>
        <p:spPr>
          <a:xfrm>
            <a:off x="311703" y="519150"/>
            <a:ext cx="5607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20 - More Scheme</a:t>
            </a:r>
            <a:endParaRPr lang="en-GB"/>
          </a:p>
        </p:txBody>
      </p:sp>
      <p:sp>
        <p:nvSpPr>
          <p:cNvPr id="115" name="Google Shape;115;p29"/>
          <p:cNvSpPr txBox="1">
            <a:spLocks noGrp="1"/>
          </p:cNvSpPr>
          <p:nvPr>
            <p:ph type="subTitle" idx="1"/>
          </p:nvPr>
        </p:nvSpPr>
        <p:spPr>
          <a:xfrm>
            <a:off x="-1144950" y="2847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Chris Allsman</a:t>
            </a:r>
            <a:endParaRPr lang="en-GB"/>
          </a:p>
        </p:txBody>
      </p:sp>
      <p:pic>
        <p:nvPicPr>
          <p:cNvPr id="116" name="Google Shape;116;p29" title="2012-01-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334500" y="221275"/>
            <a:ext cx="2324375" cy="492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List Constructors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Levels Of Scheme Lists</a:t>
            </a:r>
            <a:endParaRPr lang="en-GB"/>
          </a:p>
        </p:txBody>
      </p:sp>
      <p:sp>
        <p:nvSpPr>
          <p:cNvPr id="303" name="Google Shape;303;p40"/>
          <p:cNvSpPr txBox="1">
            <a:spLocks noGrp="1"/>
          </p:cNvSpPr>
          <p:nvPr>
            <p:ph type="body" idx="1"/>
          </p:nvPr>
        </p:nvSpPr>
        <p:spPr>
          <a:xfrm>
            <a:off x="311700" y="1351425"/>
            <a:ext cx="40734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A86E8"/>
                </a:solidFill>
              </a:rPr>
              <a:t>Constructor</a:t>
            </a:r>
            <a:endParaRPr sz="26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cons, list, quote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304" name="Google Shape;304;p40"/>
          <p:cNvSpPr txBox="1"/>
          <p:nvPr/>
        </p:nvSpPr>
        <p:spPr>
          <a:xfrm>
            <a:off x="4385075" y="1329675"/>
            <a:ext cx="46470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(cons (cons 1 nil) (cons 2 nil)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(list (list 1) 2)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‘((1) 2)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4419600" y="4020775"/>
            <a:ext cx="464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 Mono"/>
                <a:ea typeface="Roboto Mono"/>
                <a:cs typeface="Roboto Mono"/>
                <a:sym typeface="Roboto Mono"/>
              </a:rPr>
              <a:t>((1) 2)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06" name="Google Shape;306;p40"/>
          <p:cNvGrpSpPr/>
          <p:nvPr/>
        </p:nvGrpSpPr>
        <p:grpSpPr>
          <a:xfrm>
            <a:off x="4580076" y="2589930"/>
            <a:ext cx="853614" cy="462751"/>
            <a:chOff x="1052550" y="4062975"/>
            <a:chExt cx="868200" cy="434100"/>
          </a:xfrm>
        </p:grpSpPr>
        <p:sp>
          <p:nvSpPr>
            <p:cNvPr id="307" name="Google Shape;307;p40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309" name="Google Shape;309;p40"/>
          <p:cNvGrpSpPr/>
          <p:nvPr/>
        </p:nvGrpSpPr>
        <p:grpSpPr>
          <a:xfrm>
            <a:off x="4615247" y="3276080"/>
            <a:ext cx="853614" cy="462751"/>
            <a:chOff x="1052550" y="4062975"/>
            <a:chExt cx="868200" cy="434100"/>
          </a:xfrm>
        </p:grpSpPr>
        <p:sp>
          <p:nvSpPr>
            <p:cNvPr id="310" name="Google Shape;310;p40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312" name="Google Shape;312;p40"/>
          <p:cNvCxnSpPr/>
          <p:nvPr/>
        </p:nvCxnSpPr>
        <p:spPr>
          <a:xfrm>
            <a:off x="5014804" y="2595712"/>
            <a:ext cx="408600" cy="45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40"/>
          <p:cNvCxnSpPr/>
          <p:nvPr/>
        </p:nvCxnSpPr>
        <p:spPr>
          <a:xfrm rot="10800000">
            <a:off x="4842401" y="3052681"/>
            <a:ext cx="0" cy="46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4" name="Google Shape;314;p40"/>
          <p:cNvCxnSpPr/>
          <p:nvPr/>
        </p:nvCxnSpPr>
        <p:spPr>
          <a:xfrm>
            <a:off x="5221993" y="3546597"/>
            <a:ext cx="4740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315" name="Google Shape;315;p40"/>
          <p:cNvGrpSpPr/>
          <p:nvPr/>
        </p:nvGrpSpPr>
        <p:grpSpPr>
          <a:xfrm>
            <a:off x="5700112" y="3276655"/>
            <a:ext cx="853614" cy="462751"/>
            <a:chOff x="1052550" y="4062975"/>
            <a:chExt cx="868200" cy="434100"/>
          </a:xfrm>
        </p:grpSpPr>
        <p:sp>
          <p:nvSpPr>
            <p:cNvPr id="316" name="Google Shape;316;p40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318" name="Google Shape;318;p40"/>
          <p:cNvCxnSpPr/>
          <p:nvPr/>
        </p:nvCxnSpPr>
        <p:spPr>
          <a:xfrm>
            <a:off x="6144879" y="3283362"/>
            <a:ext cx="408600" cy="45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0"/>
          <p:cNvSpPr/>
          <p:nvPr/>
        </p:nvSpPr>
        <p:spPr>
          <a:xfrm>
            <a:off x="5761775" y="2114775"/>
            <a:ext cx="1252600" cy="2117925"/>
          </a:xfrm>
          <a:custGeom>
            <a:avLst/>
            <a:gdLst/>
            <a:ahLst/>
            <a:cxnLst/>
            <a:rect l="l" t="t" r="r" b="b"/>
            <a:pathLst>
              <a:path w="50104" h="84717" extrusionOk="0">
                <a:moveTo>
                  <a:pt x="8802" y="84717"/>
                </a:moveTo>
                <a:cubicBezTo>
                  <a:pt x="15678" y="79216"/>
                  <a:pt x="51527" y="65830"/>
                  <a:pt x="50060" y="51710"/>
                </a:cubicBezTo>
                <a:cubicBezTo>
                  <a:pt x="48593" y="37591"/>
                  <a:pt x="8343" y="8618"/>
                  <a:pt x="0" y="0"/>
                </a:cubicBezTo>
              </a:path>
            </a:pathLst>
          </a:cu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0" name="Google Shape;320;p40"/>
          <p:cNvSpPr txBox="1"/>
          <p:nvPr/>
        </p:nvSpPr>
        <p:spPr>
          <a:xfrm>
            <a:off x="7077100" y="2460375"/>
            <a:ext cx="18345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Quoting the representation is a list constructor!</a:t>
            </a:r>
            <a:endParaRPr sz="2000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21" name="Google Shape;321;p40"/>
          <p:cNvSpPr txBox="1">
            <a:spLocks noGrp="1"/>
          </p:cNvSpPr>
          <p:nvPr>
            <p:ph type="body" idx="1"/>
          </p:nvPr>
        </p:nvSpPr>
        <p:spPr>
          <a:xfrm>
            <a:off x="290200" y="2438613"/>
            <a:ext cx="40734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A86E8"/>
                </a:solidFill>
              </a:rPr>
              <a:t>Use</a:t>
            </a:r>
            <a:endParaRPr sz="26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/>
              <a:t>Box and pointer diagrams - what’s the car and cdr?</a:t>
            </a:r>
            <a:endParaRPr sz="1800"/>
          </a:p>
        </p:txBody>
      </p:sp>
      <p:sp>
        <p:nvSpPr>
          <p:cNvPr id="322" name="Google Shape;322;p40"/>
          <p:cNvSpPr txBox="1">
            <a:spLocks noGrp="1"/>
          </p:cNvSpPr>
          <p:nvPr>
            <p:ph type="body" idx="1"/>
          </p:nvPr>
        </p:nvSpPr>
        <p:spPr>
          <a:xfrm>
            <a:off x="311700" y="3370500"/>
            <a:ext cx="40734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A86E8"/>
                </a:solidFill>
              </a:rPr>
              <a:t>Representation</a:t>
            </a:r>
            <a:endParaRPr sz="26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/>
              <a:t>How is the list displayed? 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use each constructor</a:t>
            </a:r>
            <a:endParaRPr lang="en-GB"/>
          </a:p>
        </p:txBody>
      </p:sp>
      <p:sp>
        <p:nvSpPr>
          <p:cNvPr id="328" name="Google Shape;32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 panose="02000506030000020004"/>
              <a:buChar char="●"/>
            </a:pPr>
            <a:r>
              <a:rPr lang="en-GB" sz="1800" b="1"/>
              <a:t>cons</a:t>
            </a:r>
            <a:r>
              <a:rPr lang="en-GB" sz="1800"/>
              <a:t>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 panose="02000000000000000000"/>
              <a:buChar char="○"/>
            </a:pPr>
            <a:r>
              <a:rPr lang="en-GB" sz="1800"/>
              <a:t>When you want to add an element on to the start of a list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 panose="02000000000000000000"/>
              <a:buChar char="○"/>
            </a:pPr>
            <a:r>
              <a:rPr lang="en-GB" sz="1800"/>
              <a:t>Ex: add an element to the start of the list returned by a recursive call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 panose="02000000000000000000"/>
              <a:buChar char="●"/>
            </a:pPr>
            <a:r>
              <a:rPr lang="en-GB" sz="1800" b="1"/>
              <a:t>list: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 panose="02000000000000000000"/>
              <a:buChar char="○"/>
            </a:pPr>
            <a:r>
              <a:rPr lang="en-GB" sz="1800"/>
              <a:t>When you have multiple elements you want to put into a list all at once</a:t>
            </a:r>
            <a:endParaRPr lang="en-GB"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 panose="02000000000000000000"/>
              <a:buChar char="○"/>
            </a:pPr>
            <a:r>
              <a:rPr lang="en-GB" sz="1800"/>
              <a:t>Ex: want to create a two element list containing x and 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 panose="02000000000000000000"/>
              <a:buChar char="●"/>
            </a:pPr>
            <a:r>
              <a:rPr lang="en-GB" sz="1800" b="1"/>
              <a:t>quote: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 panose="02000000000000000000"/>
              <a:buChar char="○"/>
            </a:pPr>
            <a:r>
              <a:rPr lang="en-GB" sz="1800"/>
              <a:t>When you know the exact structure of the list and the values it contains</a:t>
            </a:r>
            <a:endParaRPr lang="en-GB"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 panose="02000000000000000000"/>
              <a:buChar char="○"/>
            </a:pPr>
            <a:r>
              <a:rPr lang="en-GB" sz="1800"/>
              <a:t>Ex: create a list to pass in as an argument in an interactive session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Break/Q&amp;A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Tail Recursion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>
            <a:spLocks noGrp="1"/>
          </p:cNvSpPr>
          <p:nvPr>
            <p:ph type="title"/>
          </p:nvPr>
        </p:nvSpPr>
        <p:spPr>
          <a:xfrm>
            <a:off x="215775" y="183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 Versus Iteration in Python</a:t>
            </a:r>
            <a:endParaRPr lang="en-GB"/>
          </a:p>
        </p:txBody>
      </p:sp>
      <p:sp>
        <p:nvSpPr>
          <p:cNvPr id="344" name="Google Shape;344;p44"/>
          <p:cNvSpPr txBox="1"/>
          <p:nvPr/>
        </p:nvSpPr>
        <p:spPr>
          <a:xfrm>
            <a:off x="215775" y="877100"/>
            <a:ext cx="4696200" cy="4126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rfactorial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(n):</a:t>
            </a:r>
            <a:b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-GB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-GB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rfactorial(n </a:t>
            </a:r>
            <a:r>
              <a:rPr lang="en-GB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ifactorial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(n):</a:t>
            </a:r>
            <a:b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total </a:t>
            </a:r>
            <a:r>
              <a:rPr lang="en-GB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-GB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total </a:t>
            </a:r>
            <a:r>
              <a:rPr lang="en-GB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*=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n</a:t>
            </a:r>
            <a:b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n </a:t>
            </a:r>
            <a:r>
              <a:rPr lang="en-GB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total</a:t>
            </a: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45" name="Google Shape;345;p44"/>
          <p:cNvGraphicFramePr/>
          <p:nvPr/>
        </p:nvGraphicFramePr>
        <p:xfrm>
          <a:off x="5086675" y="756025"/>
          <a:ext cx="3852100" cy="3436000"/>
        </p:xfrm>
        <a:graphic>
          <a:graphicData uri="http://schemas.openxmlformats.org/drawingml/2006/table">
            <a:tbl>
              <a:tblPr>
                <a:noFill/>
                <a:tableStyleId>{5CC93FA8-41C6-4E7A-BD90-2CC3971C53BD}</a:tableStyleId>
              </a:tblPr>
              <a:tblGrid>
                <a:gridCol w="1926050"/>
                <a:gridCol w="1926050"/>
              </a:tblGrid>
              <a:tr h="8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Multiplication Operations?</a:t>
                      </a:r>
                      <a:endParaRPr sz="2000" b="1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Frames?</a:t>
                      </a:r>
                      <a:endParaRPr sz="2000" b="1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138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2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</a:t>
                      </a:r>
                      <a:endParaRPr sz="1600">
                        <a:solidFill>
                          <a:srgbClr val="0000FF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2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</a:t>
                      </a:r>
                      <a:endParaRPr sz="1600">
                        <a:solidFill>
                          <a:srgbClr val="0000FF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120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2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</a:t>
                      </a:r>
                      <a:endParaRPr sz="1600">
                        <a:solidFill>
                          <a:srgbClr val="0000FF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2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600">
                        <a:solidFill>
                          <a:srgbClr val="0000FF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</a:tbl>
          </a:graphicData>
        </a:graphic>
      </p:graphicFrame>
      <p:sp>
        <p:nvSpPr>
          <p:cNvPr id="346" name="Google Shape;346;p44"/>
          <p:cNvSpPr/>
          <p:nvPr/>
        </p:nvSpPr>
        <p:spPr>
          <a:xfrm>
            <a:off x="7951175" y="2557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</a:t>
            </a:r>
            <a:endParaRPr sz="1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 In Line</a:t>
            </a:r>
            <a:endParaRPr lang="en-GB"/>
          </a:p>
        </p:txBody>
      </p:sp>
      <p:sp>
        <p:nvSpPr>
          <p:cNvPr id="352" name="Google Shape;352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Here’s how we calculated your position in line from the recursion lecture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If nobody’s in front of you, you’re first in line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Otherwise, ask the person in front of you their position and add one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/>
              <a:t>Issue: Everyone needs to remember that they’re supposed to add 1 to the position of the person in front of them</a:t>
            </a:r>
            <a:endParaRPr sz="2000"/>
          </a:p>
        </p:txBody>
      </p:sp>
      <p:pic>
        <p:nvPicPr>
          <p:cNvPr id="353" name="Google Shape;353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57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19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81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43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05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67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29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5"/>
          <p:cNvSpPr/>
          <p:nvPr/>
        </p:nvSpPr>
        <p:spPr>
          <a:xfrm>
            <a:off x="1978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" name="Google Shape;361;p45"/>
          <p:cNvSpPr/>
          <p:nvPr/>
        </p:nvSpPr>
        <p:spPr>
          <a:xfrm>
            <a:off x="2740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45"/>
          <p:cNvSpPr/>
          <p:nvPr/>
        </p:nvSpPr>
        <p:spPr>
          <a:xfrm>
            <a:off x="3502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3" name="Google Shape;363;p45"/>
          <p:cNvSpPr/>
          <p:nvPr/>
        </p:nvSpPr>
        <p:spPr>
          <a:xfrm>
            <a:off x="4264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4" name="Google Shape;364;p45"/>
          <p:cNvSpPr/>
          <p:nvPr/>
        </p:nvSpPr>
        <p:spPr>
          <a:xfrm>
            <a:off x="5026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" name="Google Shape;365;p45"/>
          <p:cNvSpPr/>
          <p:nvPr/>
        </p:nvSpPr>
        <p:spPr>
          <a:xfrm>
            <a:off x="5788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45"/>
          <p:cNvSpPr/>
          <p:nvPr/>
        </p:nvSpPr>
        <p:spPr>
          <a:xfrm>
            <a:off x="6550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 Example, Revised</a:t>
            </a:r>
            <a:endParaRPr lang="en-GB"/>
          </a:p>
        </p:txBody>
      </p:sp>
      <p:sp>
        <p:nvSpPr>
          <p:cNvPr id="372" name="Google Shape;37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Here’s one potential optimization: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In addition to passing along the message, pass along a piece of paper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When a new person gets the paper, add a tally mark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When the paper gets to the front, send it to the original person</a:t>
            </a:r>
            <a:endParaRPr sz="2000"/>
          </a:p>
        </p:txBody>
      </p:sp>
      <p:pic>
        <p:nvPicPr>
          <p:cNvPr id="373" name="Google Shape;373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57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19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81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43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05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67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29498" y="3804975"/>
            <a:ext cx="573574" cy="121819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6"/>
          <p:cNvSpPr/>
          <p:nvPr/>
        </p:nvSpPr>
        <p:spPr>
          <a:xfrm>
            <a:off x="1978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46"/>
          <p:cNvSpPr/>
          <p:nvPr/>
        </p:nvSpPr>
        <p:spPr>
          <a:xfrm>
            <a:off x="2740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" name="Google Shape;382;p46"/>
          <p:cNvSpPr/>
          <p:nvPr/>
        </p:nvSpPr>
        <p:spPr>
          <a:xfrm>
            <a:off x="3502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3" name="Google Shape;383;p46"/>
          <p:cNvSpPr/>
          <p:nvPr/>
        </p:nvSpPr>
        <p:spPr>
          <a:xfrm>
            <a:off x="4264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4" name="Google Shape;384;p46"/>
          <p:cNvSpPr/>
          <p:nvPr/>
        </p:nvSpPr>
        <p:spPr>
          <a:xfrm>
            <a:off x="5026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5" name="Google Shape;385;p46"/>
          <p:cNvSpPr/>
          <p:nvPr/>
        </p:nvSpPr>
        <p:spPr>
          <a:xfrm>
            <a:off x="5788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46"/>
          <p:cNvSpPr/>
          <p:nvPr/>
        </p:nvSpPr>
        <p:spPr>
          <a:xfrm>
            <a:off x="6550691" y="3834825"/>
            <a:ext cx="331200" cy="331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7" name="Google Shape;387;p46"/>
          <p:cNvSpPr/>
          <p:nvPr/>
        </p:nvSpPr>
        <p:spPr>
          <a:xfrm>
            <a:off x="1743575" y="4241125"/>
            <a:ext cx="706800" cy="78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|</a:t>
            </a: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88" name="Google Shape;388;p46"/>
          <p:cNvSpPr/>
          <p:nvPr/>
        </p:nvSpPr>
        <p:spPr>
          <a:xfrm>
            <a:off x="2505575" y="4241125"/>
            <a:ext cx="706800" cy="78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||</a:t>
            </a: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89" name="Google Shape;389;p46"/>
          <p:cNvSpPr/>
          <p:nvPr/>
        </p:nvSpPr>
        <p:spPr>
          <a:xfrm>
            <a:off x="3267575" y="4241125"/>
            <a:ext cx="706800" cy="78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|||</a:t>
            </a: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0" name="Google Shape;390;p46"/>
          <p:cNvSpPr/>
          <p:nvPr/>
        </p:nvSpPr>
        <p:spPr>
          <a:xfrm>
            <a:off x="4029575" y="4241125"/>
            <a:ext cx="706800" cy="78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||||</a:t>
            </a: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1" name="Google Shape;391;p46"/>
          <p:cNvSpPr/>
          <p:nvPr/>
        </p:nvSpPr>
        <p:spPr>
          <a:xfrm>
            <a:off x="4791575" y="4241125"/>
            <a:ext cx="706800" cy="78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|||||</a:t>
            </a: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2" name="Google Shape;392;p46"/>
          <p:cNvSpPr/>
          <p:nvPr/>
        </p:nvSpPr>
        <p:spPr>
          <a:xfrm>
            <a:off x="5629775" y="4241125"/>
            <a:ext cx="706800" cy="78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|||||</a:t>
            </a: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|</a:t>
            </a: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3" name="Google Shape;393;p46"/>
          <p:cNvSpPr/>
          <p:nvPr/>
        </p:nvSpPr>
        <p:spPr>
          <a:xfrm>
            <a:off x="6467975" y="4241125"/>
            <a:ext cx="706800" cy="78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|||||</a:t>
            </a: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||</a:t>
            </a: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94" name="Google Shape;394;p46"/>
          <p:cNvPicPr preferRelativeResize="0"/>
          <p:nvPr/>
        </p:nvPicPr>
        <p:blipFill rotWithShape="1">
          <a:blip r:embed="rId2"/>
          <a:srcRect l="7890" t="28758" r="7450" b="29838"/>
          <a:stretch>
            <a:fillRect/>
          </a:stretch>
        </p:blipFill>
        <p:spPr>
          <a:xfrm rot="604524" flipH="1">
            <a:off x="5962700" y="2966375"/>
            <a:ext cx="117100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6"/>
          <p:cNvPicPr preferRelativeResize="0"/>
          <p:nvPr/>
        </p:nvPicPr>
        <p:blipFill rotWithShape="1">
          <a:blip r:embed="rId2"/>
          <a:srcRect l="7890" t="28758" r="7450" b="29838"/>
          <a:stretch>
            <a:fillRect/>
          </a:stretch>
        </p:blipFill>
        <p:spPr>
          <a:xfrm rot="-1432032" flipH="1">
            <a:off x="2144687" y="3080775"/>
            <a:ext cx="117100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6"/>
          <p:cNvSpPr/>
          <p:nvPr/>
        </p:nvSpPr>
        <p:spPr>
          <a:xfrm>
            <a:off x="0" y="3052600"/>
            <a:ext cx="2079000" cy="782100"/>
          </a:xfrm>
          <a:prstGeom prst="cloudCallout">
            <a:avLst>
              <a:gd name="adj1" fmla="val 44042"/>
              <a:gd name="adj2" fmla="val 442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Seventh!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Tail Recursion</a:t>
            </a:r>
            <a:endParaRPr lang="en-GB"/>
          </a:p>
        </p:txBody>
      </p:sp>
      <p:sp>
        <p:nvSpPr>
          <p:cNvPr id="402" name="Google Shape;402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An expression in a </a:t>
            </a:r>
            <a:r>
              <a:rPr lang="en-GB" b="1"/>
              <a:t>tail context</a:t>
            </a:r>
            <a:r>
              <a:rPr lang="en-GB"/>
              <a:t> is evaluated as the last step the function call</a:t>
            </a:r>
            <a:endParaRPr lang="en-GB"/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That means nothing is evaluated/applied after it is evaluated</a:t>
            </a:r>
            <a:endParaRPr lang="en-GB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Function calls in a tail context are called </a:t>
            </a:r>
            <a:r>
              <a:rPr lang="en-GB" b="1"/>
              <a:t>tail calls</a:t>
            </a:r>
            <a:endParaRPr b="1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If all recursive calls are in tail contexts, we say that function is </a:t>
            </a:r>
            <a:r>
              <a:rPr lang="en-GB" b="1"/>
              <a:t>tail recursive</a:t>
            </a:r>
            <a:endParaRPr b="1"/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-GB"/>
              <a:t>If a language supports tail call optimization, a tail recursive function will only ever open a constant number of frames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Tail Contexts</a:t>
            </a:r>
            <a:endParaRPr lang="en-GB"/>
          </a:p>
        </p:txBody>
      </p:sp>
      <p:sp>
        <p:nvSpPr>
          <p:cNvPr id="408" name="Google Shape;408;p48"/>
          <p:cNvSpPr txBox="1">
            <a:spLocks noGrp="1"/>
          </p:cNvSpPr>
          <p:nvPr>
            <p:ph type="body" idx="1"/>
          </p:nvPr>
        </p:nvSpPr>
        <p:spPr>
          <a:xfrm>
            <a:off x="311700" y="1167575"/>
            <a:ext cx="8520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expression is in a tail context only if it is the last thing evaluated in </a:t>
            </a:r>
            <a:r>
              <a:rPr lang="en-GB" b="1"/>
              <a:t>every possible scenario</a:t>
            </a:r>
            <a:r>
              <a:rPr lang="en-GB"/>
              <a:t>, regardless of the other values</a:t>
            </a:r>
            <a:endParaRPr lang="en-GB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For each of the following expressions, which expressions (expr1, expr2, expr3) are in a tail context?</a:t>
            </a:r>
            <a:endParaRPr lang="en-GB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</a:p>
        </p:txBody>
      </p:sp>
      <p:sp>
        <p:nvSpPr>
          <p:cNvPr id="409" name="Google Shape;409;p48"/>
          <p:cNvSpPr txBox="1">
            <a:spLocks noGrp="1"/>
          </p:cNvSpPr>
          <p:nvPr>
            <p:ph type="body" idx="1"/>
          </p:nvPr>
        </p:nvSpPr>
        <p:spPr>
          <a:xfrm>
            <a:off x="206900" y="3301175"/>
            <a:ext cx="3760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(and expr1 expr2 expr3)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(if expr1 expr2 expr3)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0" name="Google Shape;410;p48"/>
          <p:cNvSpPr txBox="1">
            <a:spLocks noGrp="1"/>
          </p:cNvSpPr>
          <p:nvPr>
            <p:ph type="body" idx="1"/>
          </p:nvPr>
        </p:nvSpPr>
        <p:spPr>
          <a:xfrm>
            <a:off x="4147975" y="3301175"/>
            <a:ext cx="4917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(+ expr1 expr2)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((lambda (expr1) expr1) expr2)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1" name="Google Shape;411;p48"/>
          <p:cNvCxnSpPr/>
          <p:nvPr/>
        </p:nvCxnSpPr>
        <p:spPr>
          <a:xfrm>
            <a:off x="4102725" y="3143825"/>
            <a:ext cx="0" cy="18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48"/>
          <p:cNvCxnSpPr/>
          <p:nvPr/>
        </p:nvCxnSpPr>
        <p:spPr>
          <a:xfrm>
            <a:off x="2880975" y="3747175"/>
            <a:ext cx="784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8"/>
          <p:cNvCxnSpPr/>
          <p:nvPr/>
        </p:nvCxnSpPr>
        <p:spPr>
          <a:xfrm>
            <a:off x="1814175" y="4585375"/>
            <a:ext cx="784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8"/>
          <p:cNvCxnSpPr/>
          <p:nvPr/>
        </p:nvCxnSpPr>
        <p:spPr>
          <a:xfrm>
            <a:off x="2728575" y="4585375"/>
            <a:ext cx="784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8"/>
          <p:cNvCxnSpPr/>
          <p:nvPr/>
        </p:nvCxnSpPr>
        <p:spPr>
          <a:xfrm>
            <a:off x="6843375" y="4585375"/>
            <a:ext cx="784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311700" y="7292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Lis(t) P(rocessing)</a:t>
            </a:r>
            <a:endParaRPr lang="en-GB"/>
          </a:p>
        </p:txBody>
      </p:sp>
      <p:pic>
        <p:nvPicPr>
          <p:cNvPr id="128" name="Google Shape;128;p31"/>
          <p:cNvPicPr preferRelativeResize="0"/>
          <p:nvPr/>
        </p:nvPicPr>
        <p:blipFill rotWithShape="1">
          <a:blip r:embed="rId1"/>
          <a:srcRect t="17466" b="24639"/>
          <a:stretch>
            <a:fillRect/>
          </a:stretch>
        </p:blipFill>
        <p:spPr>
          <a:xfrm>
            <a:off x="2965938" y="1628350"/>
            <a:ext cx="3212125" cy="330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8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Recursive frames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21" name="Google Shape;421;p49"/>
          <p:cNvSpPr txBox="1">
            <a:spLocks noGrp="1"/>
          </p:cNvSpPr>
          <p:nvPr>
            <p:ph type="body" idx="1"/>
          </p:nvPr>
        </p:nvSpPr>
        <p:spPr>
          <a:xfrm>
            <a:off x="228600" y="1682600"/>
            <a:ext cx="3477300" cy="13263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(fact n)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(= n 0)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1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(* n (fact (- n 1)))))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49"/>
          <p:cNvSpPr txBox="1"/>
          <p:nvPr/>
        </p:nvSpPr>
        <p:spPr>
          <a:xfrm>
            <a:off x="4342800" y="327325"/>
            <a:ext cx="10911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f1:</a:t>
            </a:r>
            <a:r>
              <a:rPr lang="en-GB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fact</a:t>
            </a:r>
            <a:endParaRPr u="sng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rv: </a:t>
            </a:r>
            <a:r>
              <a:rPr lang="en-GB" b="1">
                <a:solidFill>
                  <a:srgbClr val="FFFFFF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23" name="Google Shape;423;p49"/>
          <p:cNvSpPr txBox="1"/>
          <p:nvPr/>
        </p:nvSpPr>
        <p:spPr>
          <a:xfrm>
            <a:off x="675325" y="3162325"/>
            <a:ext cx="311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Consider a call to </a:t>
            </a:r>
            <a:r>
              <a:rPr lang="en-GB" sz="1800">
                <a:solidFill>
                  <a:srgbClr val="3D85C6"/>
                </a:solidFill>
                <a:highlight>
                  <a:srgbClr val="F9F2F4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fact(4)</a:t>
            </a:r>
            <a:endParaRPr sz="1800">
              <a:solidFill>
                <a:srgbClr val="3D85C6"/>
              </a:solidFill>
              <a:highlight>
                <a:srgbClr val="F9F2F4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4342800" y="1241725"/>
            <a:ext cx="10911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f2:</a:t>
            </a:r>
            <a:r>
              <a:rPr lang="en-GB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fact</a:t>
            </a:r>
            <a:endParaRPr u="sng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3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rv: </a:t>
            </a:r>
            <a:r>
              <a:rPr lang="en-GB" b="1">
                <a:solidFill>
                  <a:srgbClr val="FFFFFF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25" name="Google Shape;425;p49"/>
          <p:cNvSpPr txBox="1"/>
          <p:nvPr/>
        </p:nvSpPr>
        <p:spPr>
          <a:xfrm>
            <a:off x="4342800" y="2156125"/>
            <a:ext cx="10911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f3:</a:t>
            </a:r>
            <a:r>
              <a:rPr lang="en-GB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fact</a:t>
            </a:r>
            <a:endParaRPr u="sng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2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rv: </a:t>
            </a:r>
            <a:r>
              <a:rPr lang="en-GB" b="1">
                <a:solidFill>
                  <a:srgbClr val="FFFFFF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26" name="Google Shape;426;p49"/>
          <p:cNvSpPr txBox="1"/>
          <p:nvPr/>
        </p:nvSpPr>
        <p:spPr>
          <a:xfrm>
            <a:off x="4342800" y="3070525"/>
            <a:ext cx="10911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f4:</a:t>
            </a:r>
            <a:r>
              <a:rPr lang="en-GB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fact</a:t>
            </a:r>
            <a:endParaRPr u="sng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rv: </a:t>
            </a:r>
            <a:r>
              <a:rPr lang="en-GB" b="1">
                <a:solidFill>
                  <a:srgbClr val="FFFFFF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4342800" y="3984925"/>
            <a:ext cx="10911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f5:</a:t>
            </a:r>
            <a:r>
              <a:rPr lang="en-GB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fact</a:t>
            </a:r>
            <a:endParaRPr u="sng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0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rv: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endParaRPr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28" name="Google Shape;428;p49"/>
          <p:cNvSpPr/>
          <p:nvPr/>
        </p:nvSpPr>
        <p:spPr>
          <a:xfrm>
            <a:off x="5430350" y="3635950"/>
            <a:ext cx="403600" cy="948800"/>
          </a:xfrm>
          <a:custGeom>
            <a:avLst/>
            <a:gdLst/>
            <a:ahLst/>
            <a:cxnLst/>
            <a:rect l="l" t="t" r="r" b="b"/>
            <a:pathLst>
              <a:path w="16144" h="37952" extrusionOk="0">
                <a:moveTo>
                  <a:pt x="0" y="37952"/>
                </a:moveTo>
                <a:cubicBezTo>
                  <a:pt x="2688" y="33445"/>
                  <a:pt x="15656" y="17236"/>
                  <a:pt x="16130" y="10911"/>
                </a:cubicBezTo>
                <a:cubicBezTo>
                  <a:pt x="16605" y="4586"/>
                  <a:pt x="5061" y="1819"/>
                  <a:pt x="2847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9" name="Google Shape;429;p49"/>
          <p:cNvSpPr txBox="1"/>
          <p:nvPr/>
        </p:nvSpPr>
        <p:spPr>
          <a:xfrm>
            <a:off x="5152545" y="3500445"/>
            <a:ext cx="225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30" name="Google Shape;430;p49"/>
          <p:cNvSpPr/>
          <p:nvPr/>
        </p:nvSpPr>
        <p:spPr>
          <a:xfrm>
            <a:off x="5430350" y="2721550"/>
            <a:ext cx="403600" cy="948800"/>
          </a:xfrm>
          <a:custGeom>
            <a:avLst/>
            <a:gdLst/>
            <a:ahLst/>
            <a:cxnLst/>
            <a:rect l="l" t="t" r="r" b="b"/>
            <a:pathLst>
              <a:path w="16144" h="37952" extrusionOk="0">
                <a:moveTo>
                  <a:pt x="0" y="37952"/>
                </a:moveTo>
                <a:cubicBezTo>
                  <a:pt x="2688" y="33445"/>
                  <a:pt x="15656" y="17236"/>
                  <a:pt x="16130" y="10911"/>
                </a:cubicBezTo>
                <a:cubicBezTo>
                  <a:pt x="16605" y="4586"/>
                  <a:pt x="5061" y="1819"/>
                  <a:pt x="2847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31" name="Google Shape;431;p49"/>
          <p:cNvSpPr txBox="1"/>
          <p:nvPr/>
        </p:nvSpPr>
        <p:spPr>
          <a:xfrm>
            <a:off x="5152545" y="2586045"/>
            <a:ext cx="225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32" name="Google Shape;432;p49"/>
          <p:cNvSpPr/>
          <p:nvPr/>
        </p:nvSpPr>
        <p:spPr>
          <a:xfrm>
            <a:off x="5430350" y="1807150"/>
            <a:ext cx="403600" cy="948800"/>
          </a:xfrm>
          <a:custGeom>
            <a:avLst/>
            <a:gdLst/>
            <a:ahLst/>
            <a:cxnLst/>
            <a:rect l="l" t="t" r="r" b="b"/>
            <a:pathLst>
              <a:path w="16144" h="37952" extrusionOk="0">
                <a:moveTo>
                  <a:pt x="0" y="37952"/>
                </a:moveTo>
                <a:cubicBezTo>
                  <a:pt x="2688" y="33445"/>
                  <a:pt x="15656" y="17236"/>
                  <a:pt x="16130" y="10911"/>
                </a:cubicBezTo>
                <a:cubicBezTo>
                  <a:pt x="16605" y="4586"/>
                  <a:pt x="5061" y="1819"/>
                  <a:pt x="2847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33" name="Google Shape;433;p49"/>
          <p:cNvSpPr txBox="1"/>
          <p:nvPr/>
        </p:nvSpPr>
        <p:spPr>
          <a:xfrm>
            <a:off x="5152545" y="1671645"/>
            <a:ext cx="225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6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34" name="Google Shape;434;p49"/>
          <p:cNvSpPr/>
          <p:nvPr/>
        </p:nvSpPr>
        <p:spPr>
          <a:xfrm>
            <a:off x="5430350" y="892750"/>
            <a:ext cx="403600" cy="948800"/>
          </a:xfrm>
          <a:custGeom>
            <a:avLst/>
            <a:gdLst/>
            <a:ahLst/>
            <a:cxnLst/>
            <a:rect l="l" t="t" r="r" b="b"/>
            <a:pathLst>
              <a:path w="16144" h="37952" extrusionOk="0">
                <a:moveTo>
                  <a:pt x="0" y="37952"/>
                </a:moveTo>
                <a:cubicBezTo>
                  <a:pt x="2688" y="33445"/>
                  <a:pt x="15656" y="17236"/>
                  <a:pt x="16130" y="10911"/>
                </a:cubicBezTo>
                <a:cubicBezTo>
                  <a:pt x="16605" y="4586"/>
                  <a:pt x="5061" y="1819"/>
                  <a:pt x="2847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35" name="Google Shape;435;p49"/>
          <p:cNvSpPr txBox="1"/>
          <p:nvPr/>
        </p:nvSpPr>
        <p:spPr>
          <a:xfrm>
            <a:off x="5088213" y="757250"/>
            <a:ext cx="403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24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36" name="Google Shape;436;p49"/>
          <p:cNvSpPr txBox="1"/>
          <p:nvPr/>
        </p:nvSpPr>
        <p:spPr>
          <a:xfrm>
            <a:off x="6299400" y="1365625"/>
            <a:ext cx="2226300" cy="2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need to keep these frames open because the last step in the function is to multiply </a:t>
            </a:r>
            <a:r>
              <a:rPr lang="en-GB" sz="1600">
                <a:solidFill>
                  <a:srgbClr val="3D85C6"/>
                </a:solidFill>
                <a:highlight>
                  <a:srgbClr val="F9F2F4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</a:t>
            </a:r>
            <a:r>
              <a:rPr lang="en-GB" sz="16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with the result of the recursive call.</a:t>
            </a:r>
            <a:endParaRPr sz="1600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Tail calls</a:t>
            </a:r>
            <a:endParaRPr>
              <a:solidFill>
                <a:srgbClr val="4A86E8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2" name="Google Shape;442;p50"/>
          <p:cNvSpPr txBox="1">
            <a:spLocks noGrp="1"/>
          </p:cNvSpPr>
          <p:nvPr>
            <p:ph type="body" idx="1"/>
          </p:nvPr>
        </p:nvSpPr>
        <p:spPr>
          <a:xfrm>
            <a:off x="151400" y="1493400"/>
            <a:ext cx="5324400" cy="23601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(fact n)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(fact-tail n result)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-GB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(&lt;= n 1)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result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(fact-tail (- n 1) (* n result))))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(fact-tail n 1))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fact(4)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3" name="Google Shape;443;p50"/>
          <p:cNvSpPr txBox="1"/>
          <p:nvPr/>
        </p:nvSpPr>
        <p:spPr>
          <a:xfrm>
            <a:off x="5632650" y="445025"/>
            <a:ext cx="32313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f1:</a:t>
            </a:r>
            <a:r>
              <a:rPr lang="en-GB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fact-tail</a:t>
            </a:r>
            <a:endParaRPr u="sng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result: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rv: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whatever (fact-tail (- 4 1) 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(* 4 1)) returns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44" name="Google Shape;444;p50"/>
          <p:cNvSpPr txBox="1"/>
          <p:nvPr/>
        </p:nvSpPr>
        <p:spPr>
          <a:xfrm>
            <a:off x="5632650" y="1556400"/>
            <a:ext cx="32313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f2:</a:t>
            </a:r>
            <a:r>
              <a:rPr lang="en-GB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fact-tail</a:t>
            </a:r>
            <a:endParaRPr u="sng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3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result: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4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rv: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whatever (fact-tail 2 12) returns</a:t>
            </a:r>
            <a:r>
              <a:rPr lang="en-GB" b="1">
                <a:solidFill>
                  <a:srgbClr val="FFFFFF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45" name="Google Shape;445;p50"/>
          <p:cNvSpPr txBox="1"/>
          <p:nvPr/>
        </p:nvSpPr>
        <p:spPr>
          <a:xfrm>
            <a:off x="5632650" y="3927600"/>
            <a:ext cx="29052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f4:</a:t>
            </a:r>
            <a:r>
              <a:rPr lang="en-GB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fact-tail</a:t>
            </a:r>
            <a:endParaRPr u="sng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result: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24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rv: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24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446" name="Google Shape;446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54000" y="321900"/>
            <a:ext cx="987596" cy="12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72400" y="1556388"/>
            <a:ext cx="987596" cy="12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0"/>
          <p:cNvSpPr txBox="1"/>
          <p:nvPr/>
        </p:nvSpPr>
        <p:spPr>
          <a:xfrm>
            <a:off x="394575" y="4095300"/>
            <a:ext cx="50049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Number of frames the same regardless of input size!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9" name="Google Shape;449;p50"/>
          <p:cNvSpPr txBox="1"/>
          <p:nvPr/>
        </p:nvSpPr>
        <p:spPr>
          <a:xfrm>
            <a:off x="5632650" y="2699400"/>
            <a:ext cx="32313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f3:</a:t>
            </a:r>
            <a:r>
              <a:rPr lang="en-GB" u="sng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fact-tail</a:t>
            </a:r>
            <a:endParaRPr u="sng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2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result: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12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rv: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whatever (fact-tail 1 24) returns</a:t>
            </a:r>
            <a:r>
              <a:rPr lang="en-GB" b="1">
                <a:solidFill>
                  <a:srgbClr val="FFFFFF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450" name="Google Shape;450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72400" y="2775588"/>
            <a:ext cx="987596" cy="12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0"/>
          <p:cNvSpPr/>
          <p:nvPr/>
        </p:nvSpPr>
        <p:spPr>
          <a:xfrm>
            <a:off x="7951175" y="3319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</a:t>
            </a:r>
            <a:endParaRPr sz="1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Tail Recursive Functions (Method I)</a:t>
            </a:r>
            <a:endParaRPr lang="en-GB"/>
          </a:p>
        </p:txBody>
      </p:sp>
      <p:sp>
        <p:nvSpPr>
          <p:cNvPr id="457" name="Google Shape;457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Identify recursive calls that are not in a tail context. Tail contexts are: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The last body subexpression in a </a:t>
            </a:r>
            <a:r>
              <a:rPr lang="en-GB" sz="1800" i="1"/>
              <a:t>lambda </a:t>
            </a:r>
            <a:r>
              <a:rPr lang="en-GB" sz="1800"/>
              <a:t>(a function)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The consequent and alternative in a tail context </a:t>
            </a:r>
            <a:r>
              <a:rPr lang="en-GB" sz="1800" i="1"/>
              <a:t>if</a:t>
            </a:r>
            <a:endParaRPr sz="1800" i="1"/>
          </a:p>
          <a:p>
            <a:pPr marL="914400" lvl="1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All non-predicate sub-expressions in a tail context </a:t>
            </a:r>
            <a:r>
              <a:rPr lang="en-GB" sz="1800" i="1"/>
              <a:t>cond</a:t>
            </a:r>
            <a:endParaRPr sz="1800" i="1"/>
          </a:p>
          <a:p>
            <a:pPr marL="914400" lvl="1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The last sub-expression in a tail context </a:t>
            </a:r>
            <a:r>
              <a:rPr lang="en-GB" sz="1800" i="1"/>
              <a:t>and, or, begin, </a:t>
            </a:r>
            <a:r>
              <a:rPr lang="en-GB" sz="1800"/>
              <a:t>or </a:t>
            </a:r>
            <a:r>
              <a:rPr lang="en-GB" sz="1800" i="1"/>
              <a:t>let</a:t>
            </a:r>
            <a:endParaRPr sz="1800" i="1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/>
              <a:t>2) Create a helper function with arguments to accumulate the computation that prevents it from being tail recursive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Length of Linked List</a:t>
            </a:r>
            <a:endParaRPr lang="en-GB"/>
          </a:p>
        </p:txBody>
      </p:sp>
      <p:sp>
        <p:nvSpPr>
          <p:cNvPr id="463" name="Google Shape;463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Goal: Write a function that takes in a list and returns the length of the list. Make sure it is tail recursive.</a:t>
            </a:r>
            <a:endParaRPr lang="en-GB"/>
          </a:p>
        </p:txBody>
      </p:sp>
      <p:sp>
        <p:nvSpPr>
          <p:cNvPr id="464" name="Google Shape;464;p52"/>
          <p:cNvSpPr txBox="1">
            <a:spLocks noGrp="1"/>
          </p:cNvSpPr>
          <p:nvPr>
            <p:ph type="body" idx="1"/>
          </p:nvPr>
        </p:nvSpPr>
        <p:spPr>
          <a:xfrm>
            <a:off x="151400" y="2156875"/>
            <a:ext cx="4735800" cy="14697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7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-GB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(length lst) 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(if (null? lst)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0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(+ 1 (length (cdr lst)))))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5" name="Google Shape;465;p52"/>
          <p:cNvSpPr txBox="1">
            <a:spLocks noGrp="1"/>
          </p:cNvSpPr>
          <p:nvPr>
            <p:ph type="body" idx="1"/>
          </p:nvPr>
        </p:nvSpPr>
        <p:spPr>
          <a:xfrm>
            <a:off x="151400" y="3604925"/>
            <a:ext cx="4735800" cy="12870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scm&gt; (length ‘())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scm&gt; (length ‘(1 2 (3 4))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6" name="Google Shape;466;p52"/>
          <p:cNvSpPr txBox="1">
            <a:spLocks noGrp="1"/>
          </p:cNvSpPr>
          <p:nvPr>
            <p:ph type="body" idx="1"/>
          </p:nvPr>
        </p:nvSpPr>
        <p:spPr>
          <a:xfrm>
            <a:off x="5160645" y="2157095"/>
            <a:ext cx="3852545" cy="221996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(length-tail lst) 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(define (helper lst s)</a:t>
            </a:r>
            <a:endParaRPr lang="en-US"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(if (null? lst)</a:t>
            </a:r>
            <a:endParaRPr lang="en-US"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s</a:t>
            </a:r>
            <a:endParaRPr lang="en-US"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(helper (cdr lst) (+ s 1)))) 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(helper lst 0)</a:t>
            </a: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52"/>
          <p:cNvSpPr/>
          <p:nvPr/>
        </p:nvSpPr>
        <p:spPr>
          <a:xfrm>
            <a:off x="7951175" y="3319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</a:t>
            </a:r>
            <a:endParaRPr sz="1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Tail Recursive Functions (Method II - If Time)</a:t>
            </a:r>
            <a:endParaRPr lang="en-GB"/>
          </a:p>
        </p:txBody>
      </p:sp>
      <p:sp>
        <p:nvSpPr>
          <p:cNvPr id="473" name="Google Shape;473;p53"/>
          <p:cNvSpPr txBox="1">
            <a:spLocks noGrp="1"/>
          </p:cNvSpPr>
          <p:nvPr>
            <p:ph type="body" idx="1"/>
          </p:nvPr>
        </p:nvSpPr>
        <p:spPr>
          <a:xfrm>
            <a:off x="4480600" y="1669800"/>
            <a:ext cx="4901400" cy="180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(fact-tail n) 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-GB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(helper n total)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(if (= 0 n)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total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(helper (- n 1)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(* total n))))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(helper n 1))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4" name="Google Shape;474;p53"/>
          <p:cNvSpPr txBox="1">
            <a:spLocks noGrp="1"/>
          </p:cNvSpPr>
          <p:nvPr>
            <p:ph type="body" idx="1"/>
          </p:nvPr>
        </p:nvSpPr>
        <p:spPr>
          <a:xfrm>
            <a:off x="61000" y="1746000"/>
            <a:ext cx="4511100" cy="180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fact(n):</a:t>
            </a:r>
            <a:endParaRPr sz="16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total = 1</a:t>
            </a:r>
            <a:endParaRPr sz="16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n &gt; 0:</a:t>
            </a:r>
            <a:endParaRPr sz="16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total, n = total * n, n - 1</a:t>
            </a:r>
            <a:endParaRPr sz="16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total</a:t>
            </a:r>
            <a:endParaRPr sz="16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75" name="Google Shape;475;p53"/>
          <p:cNvCxnSpPr/>
          <p:nvPr/>
        </p:nvCxnSpPr>
        <p:spPr>
          <a:xfrm>
            <a:off x="618425" y="2495225"/>
            <a:ext cx="6789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53"/>
          <p:cNvCxnSpPr/>
          <p:nvPr/>
        </p:nvCxnSpPr>
        <p:spPr>
          <a:xfrm>
            <a:off x="7247825" y="2419025"/>
            <a:ext cx="6789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53"/>
          <p:cNvCxnSpPr/>
          <p:nvPr/>
        </p:nvCxnSpPr>
        <p:spPr>
          <a:xfrm>
            <a:off x="1532825" y="2495225"/>
            <a:ext cx="292200" cy="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53"/>
          <p:cNvCxnSpPr/>
          <p:nvPr/>
        </p:nvCxnSpPr>
        <p:spPr>
          <a:xfrm rot="10800000">
            <a:off x="6241475" y="4496800"/>
            <a:ext cx="150300" cy="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53"/>
          <p:cNvCxnSpPr/>
          <p:nvPr/>
        </p:nvCxnSpPr>
        <p:spPr>
          <a:xfrm>
            <a:off x="1304225" y="2952425"/>
            <a:ext cx="678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53"/>
          <p:cNvCxnSpPr/>
          <p:nvPr/>
        </p:nvCxnSpPr>
        <p:spPr>
          <a:xfrm>
            <a:off x="6028625" y="2952425"/>
            <a:ext cx="849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53"/>
          <p:cNvCxnSpPr/>
          <p:nvPr/>
        </p:nvCxnSpPr>
        <p:spPr>
          <a:xfrm>
            <a:off x="663675" y="3714425"/>
            <a:ext cx="14718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53"/>
          <p:cNvCxnSpPr/>
          <p:nvPr/>
        </p:nvCxnSpPr>
        <p:spPr>
          <a:xfrm>
            <a:off x="6035775" y="3276225"/>
            <a:ext cx="585900" cy="0"/>
          </a:xfrm>
          <a:prstGeom prst="straightConnector1">
            <a:avLst/>
          </a:prstGeom>
          <a:noFill/>
          <a:ln w="19050" cap="flat" cmpd="sng">
            <a:solidFill>
              <a:srgbClr val="0097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53"/>
          <p:cNvCxnSpPr/>
          <p:nvPr/>
        </p:nvCxnSpPr>
        <p:spPr>
          <a:xfrm>
            <a:off x="1055850" y="3309750"/>
            <a:ext cx="328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53"/>
          <p:cNvCxnSpPr/>
          <p:nvPr/>
        </p:nvCxnSpPr>
        <p:spPr>
          <a:xfrm rot="10800000" flipH="1">
            <a:off x="6999450" y="3680250"/>
            <a:ext cx="889200" cy="10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53"/>
          <p:cNvCxnSpPr/>
          <p:nvPr/>
        </p:nvCxnSpPr>
        <p:spPr>
          <a:xfrm>
            <a:off x="6999450" y="4147950"/>
            <a:ext cx="1341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Scheme List Definition</a:t>
            </a:r>
            <a:endParaRPr lang="en-GB"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Scheme list is either:</a:t>
            </a:r>
            <a:endParaRPr lang="en-GB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nil</a:t>
            </a:r>
            <a:endParaRPr lang="en-GB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Composed of a first element (car) and the rest (cdr) of the Scheme list</a:t>
            </a:r>
            <a:endParaRPr lang="en-GB"/>
          </a:p>
        </p:txBody>
      </p:sp>
      <p:cxnSp>
        <p:nvCxnSpPr>
          <p:cNvPr id="135" name="Google Shape;135;p32"/>
          <p:cNvCxnSpPr>
            <a:endCxn id="136" idx="1"/>
          </p:cNvCxnSpPr>
          <p:nvPr/>
        </p:nvCxnSpPr>
        <p:spPr>
          <a:xfrm>
            <a:off x="2855800" y="3101450"/>
            <a:ext cx="855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37" name="Google Shape;137;p32"/>
          <p:cNvGrpSpPr/>
          <p:nvPr/>
        </p:nvGrpSpPr>
        <p:grpSpPr>
          <a:xfrm>
            <a:off x="1737034" y="2690664"/>
            <a:ext cx="1539666" cy="834601"/>
            <a:chOff x="1052550" y="4062975"/>
            <a:chExt cx="868200" cy="434100"/>
          </a:xfrm>
        </p:grpSpPr>
        <p:sp>
          <p:nvSpPr>
            <p:cNvPr id="138" name="Google Shape;138;p32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9" name="Google Shape;139;p32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40" name="Google Shape;140;p32"/>
          <p:cNvSpPr/>
          <p:nvPr/>
        </p:nvSpPr>
        <p:spPr>
          <a:xfrm>
            <a:off x="1873725" y="2819800"/>
            <a:ext cx="531000" cy="57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32"/>
          <p:cNvSpPr/>
          <p:nvPr/>
        </p:nvSpPr>
        <p:spPr>
          <a:xfrm>
            <a:off x="3584950" y="2571750"/>
            <a:ext cx="3892200" cy="109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42" name="Google Shape;142;p32"/>
          <p:cNvCxnSpPr/>
          <p:nvPr/>
        </p:nvCxnSpPr>
        <p:spPr>
          <a:xfrm>
            <a:off x="4837000" y="3101450"/>
            <a:ext cx="855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43" name="Google Shape;143;p32"/>
          <p:cNvGrpSpPr/>
          <p:nvPr/>
        </p:nvGrpSpPr>
        <p:grpSpPr>
          <a:xfrm>
            <a:off x="3718234" y="2690664"/>
            <a:ext cx="1539666" cy="834601"/>
            <a:chOff x="1052550" y="4062975"/>
            <a:chExt cx="868200" cy="434100"/>
          </a:xfrm>
        </p:grpSpPr>
        <p:sp>
          <p:nvSpPr>
            <p:cNvPr id="144" name="Google Shape;144;p32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5" name="Google Shape;145;p32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46" name="Google Shape;146;p32"/>
          <p:cNvGrpSpPr/>
          <p:nvPr/>
        </p:nvGrpSpPr>
        <p:grpSpPr>
          <a:xfrm>
            <a:off x="5775634" y="2690664"/>
            <a:ext cx="1539666" cy="834601"/>
            <a:chOff x="1052550" y="4062975"/>
            <a:chExt cx="868200" cy="434100"/>
          </a:xfrm>
        </p:grpSpPr>
        <p:sp>
          <p:nvSpPr>
            <p:cNvPr id="147" name="Google Shape;147;p32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8" name="Google Shape;148;p32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49" name="Google Shape;149;p32"/>
          <p:cNvCxnSpPr/>
          <p:nvPr/>
        </p:nvCxnSpPr>
        <p:spPr>
          <a:xfrm>
            <a:off x="6571400" y="2702250"/>
            <a:ext cx="737100" cy="8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32"/>
          <p:cNvSpPr txBox="1"/>
          <p:nvPr/>
        </p:nvSpPr>
        <p:spPr>
          <a:xfrm>
            <a:off x="1719625" y="35785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car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2456725" y="35785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cdr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3700825" y="35785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car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4437925" y="35785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cdr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4" name="Google Shape;154;p32"/>
          <p:cNvSpPr txBox="1"/>
          <p:nvPr/>
        </p:nvSpPr>
        <p:spPr>
          <a:xfrm>
            <a:off x="5834425" y="35785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car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5" name="Google Shape;155;p32"/>
          <p:cNvSpPr txBox="1"/>
          <p:nvPr/>
        </p:nvSpPr>
        <p:spPr>
          <a:xfrm>
            <a:off x="6571525" y="35785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cdr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6" name="Google Shape;156;p32"/>
          <p:cNvSpPr/>
          <p:nvPr/>
        </p:nvSpPr>
        <p:spPr>
          <a:xfrm>
            <a:off x="199600" y="2678100"/>
            <a:ext cx="1229100" cy="813600"/>
          </a:xfrm>
          <a:prstGeom prst="wedgeRoundRectCallout">
            <a:avLst>
              <a:gd name="adj1" fmla="val 74919"/>
              <a:gd name="adj2" fmla="val 23599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Value of car is the number 1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2668750" y="4061675"/>
            <a:ext cx="1939500" cy="834600"/>
          </a:xfrm>
          <a:prstGeom prst="wedgeRoundRectCallout">
            <a:avLst>
              <a:gd name="adj1" fmla="val -19791"/>
              <a:gd name="adj2" fmla="val -88773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cdr contains a pointer to a linked list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7547425" y="2819800"/>
            <a:ext cx="1539600" cy="1018200"/>
          </a:xfrm>
          <a:prstGeom prst="wedgeRoundRectCallout">
            <a:avLst>
              <a:gd name="adj1" fmla="val -62536"/>
              <a:gd name="adj2" fmla="val -23203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List terminated with nil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Scheme Lists</a:t>
            </a:r>
            <a:endParaRPr lang="en-GB"/>
          </a:p>
        </p:txBody>
      </p:sp>
      <p:cxnSp>
        <p:nvCxnSpPr>
          <p:cNvPr id="164" name="Google Shape;164;p33"/>
          <p:cNvCxnSpPr/>
          <p:nvPr/>
        </p:nvCxnSpPr>
        <p:spPr>
          <a:xfrm>
            <a:off x="2855800" y="1958450"/>
            <a:ext cx="855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65" name="Google Shape;165;p33"/>
          <p:cNvGrpSpPr/>
          <p:nvPr/>
        </p:nvGrpSpPr>
        <p:grpSpPr>
          <a:xfrm>
            <a:off x="1737034" y="1471464"/>
            <a:ext cx="1539666" cy="834601"/>
            <a:chOff x="1052550" y="4062975"/>
            <a:chExt cx="868200" cy="434100"/>
          </a:xfrm>
        </p:grpSpPr>
        <p:sp>
          <p:nvSpPr>
            <p:cNvPr id="166" name="Google Shape;166;p33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68" name="Google Shape;168;p33"/>
          <p:cNvCxnSpPr/>
          <p:nvPr/>
        </p:nvCxnSpPr>
        <p:spPr>
          <a:xfrm>
            <a:off x="4837000" y="1958450"/>
            <a:ext cx="855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69" name="Google Shape;169;p33"/>
          <p:cNvGrpSpPr/>
          <p:nvPr/>
        </p:nvGrpSpPr>
        <p:grpSpPr>
          <a:xfrm>
            <a:off x="3718234" y="1471464"/>
            <a:ext cx="1539666" cy="834601"/>
            <a:chOff x="1052550" y="4062975"/>
            <a:chExt cx="868200" cy="434100"/>
          </a:xfrm>
        </p:grpSpPr>
        <p:sp>
          <p:nvSpPr>
            <p:cNvPr id="170" name="Google Shape;170;p33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72" name="Google Shape;172;p33"/>
          <p:cNvGrpSpPr/>
          <p:nvPr/>
        </p:nvGrpSpPr>
        <p:grpSpPr>
          <a:xfrm>
            <a:off x="5775634" y="1471464"/>
            <a:ext cx="1539666" cy="834601"/>
            <a:chOff x="1052550" y="4062975"/>
            <a:chExt cx="868200" cy="434100"/>
          </a:xfrm>
        </p:grpSpPr>
        <p:sp>
          <p:nvSpPr>
            <p:cNvPr id="173" name="Google Shape;173;p33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75" name="Google Shape;175;p33"/>
          <p:cNvCxnSpPr/>
          <p:nvPr/>
        </p:nvCxnSpPr>
        <p:spPr>
          <a:xfrm>
            <a:off x="6571400" y="1483050"/>
            <a:ext cx="737100" cy="8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33"/>
          <p:cNvSpPr txBox="1"/>
          <p:nvPr/>
        </p:nvSpPr>
        <p:spPr>
          <a:xfrm>
            <a:off x="1719625" y="23593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car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2456725" y="23593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cdr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3700825" y="23593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car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4437925" y="23593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cdr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5834425" y="23593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car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6571525" y="23593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cdr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459250" y="2942550"/>
            <a:ext cx="8373000" cy="13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 Mono"/>
                <a:ea typeface="Roboto Mono"/>
                <a:cs typeface="Roboto Mono"/>
                <a:sym typeface="Roboto Mono"/>
              </a:rPr>
              <a:t>(cons 1  __________________________________)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459250" y="3355875"/>
            <a:ext cx="8373000" cy="13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 Mono"/>
                <a:ea typeface="Roboto Mono"/>
                <a:cs typeface="Roboto Mono"/>
                <a:sym typeface="Roboto Mono"/>
              </a:rPr>
              <a:t>(cons 1 (cons 2 _________________________))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459250" y="3736875"/>
            <a:ext cx="8373000" cy="13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(cons 1 (cons 2 (cons 3 nil))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6932425" y="5272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</a:t>
            </a:r>
            <a:endParaRPr sz="1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Scheme Lists vs. Linked Lists</a:t>
            </a:r>
            <a:endParaRPr lang="en-GB"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Scheme Lists: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(cons a b)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(car lst)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(cdr lst)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nil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(1 (2 3))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478245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Linked Lists: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Link(a, b)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lst.first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lst.rest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Link.empty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</a:rPr>
              <a:t>&lt;1 &lt;2 3&gt;&gt;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cxnSp>
        <p:nvCxnSpPr>
          <p:cNvPr id="193" name="Google Shape;193;p34"/>
          <p:cNvCxnSpPr/>
          <p:nvPr/>
        </p:nvCxnSpPr>
        <p:spPr>
          <a:xfrm>
            <a:off x="2320800" y="2860675"/>
            <a:ext cx="179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Checking Equivalence</a:t>
            </a:r>
            <a:endParaRPr lang="en-GB"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(equal? e1 e2)</a:t>
            </a:r>
            <a:r>
              <a:rPr lang="en-GB" sz="2000"/>
              <a:t> checks if e1 and e2 evaluate to equivalent values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Like == in Python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(null? expr)</a:t>
            </a:r>
            <a:r>
              <a:rPr lang="en-GB" sz="2000"/>
              <a:t> is like </a:t>
            </a: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(equal? expr nil)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(eq? e1 e2)</a:t>
            </a:r>
            <a:r>
              <a:rPr lang="en-GB" sz="2000"/>
              <a:t> checks if e1 and e2 evaluate to identical values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Like </a:t>
            </a:r>
            <a:r>
              <a:rPr lang="en-GB" sz="2000" b="1"/>
              <a:t>is </a:t>
            </a:r>
            <a:r>
              <a:rPr lang="en-GB" sz="2000"/>
              <a:t>in Python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Only matters for lists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(= e1 e2)</a:t>
            </a:r>
            <a:r>
              <a:rPr lang="en-GB" sz="2000"/>
              <a:t> only works for numbers</a:t>
            </a:r>
            <a:endParaRPr sz="2000"/>
          </a:p>
        </p:txBody>
      </p:sp>
      <p:sp>
        <p:nvSpPr>
          <p:cNvPr id="200" name="Google Shape;200;p35"/>
          <p:cNvSpPr/>
          <p:nvPr/>
        </p:nvSpPr>
        <p:spPr>
          <a:xfrm>
            <a:off x="6932425" y="5272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</a:t>
            </a:r>
            <a:endParaRPr sz="1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Constructor</a:t>
            </a:r>
            <a:endParaRPr lang="en-GB"/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1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we know each element we want to put in a list, we can use the list constructor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list constructor takes in any number of elements and puts each element as a single element in a list</a:t>
            </a:r>
            <a:endParaRPr lang="en-GB"/>
          </a:p>
        </p:txBody>
      </p:sp>
      <p:sp>
        <p:nvSpPr>
          <p:cNvPr id="207" name="Google Shape;207;p36"/>
          <p:cNvSpPr txBox="1">
            <a:spLocks noGrp="1"/>
          </p:cNvSpPr>
          <p:nvPr>
            <p:ph type="body" idx="1"/>
          </p:nvPr>
        </p:nvSpPr>
        <p:spPr>
          <a:xfrm>
            <a:off x="464100" y="2828025"/>
            <a:ext cx="35793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scm&gt; (list 1 2 3)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(1 2 3)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36"/>
          <p:cNvSpPr txBox="1">
            <a:spLocks noGrp="1"/>
          </p:cNvSpPr>
          <p:nvPr>
            <p:ph type="body" idx="1"/>
          </p:nvPr>
        </p:nvSpPr>
        <p:spPr>
          <a:xfrm>
            <a:off x="4173250" y="2828025"/>
            <a:ext cx="49671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scm&gt; (list 0 (list 1 2 3))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(0 (1 2 3))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9" name="Google Shape;209;p36"/>
          <p:cNvCxnSpPr/>
          <p:nvPr/>
        </p:nvCxnSpPr>
        <p:spPr>
          <a:xfrm>
            <a:off x="884548" y="4486290"/>
            <a:ext cx="586800" cy="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10" name="Google Shape;210;p36"/>
          <p:cNvGrpSpPr/>
          <p:nvPr/>
        </p:nvGrpSpPr>
        <p:grpSpPr>
          <a:xfrm>
            <a:off x="116848" y="4152198"/>
            <a:ext cx="1056513" cy="572708"/>
            <a:chOff x="1052550" y="4062975"/>
            <a:chExt cx="868200" cy="434100"/>
          </a:xfrm>
        </p:grpSpPr>
        <p:sp>
          <p:nvSpPr>
            <p:cNvPr id="211" name="Google Shape;211;p36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13" name="Google Shape;213;p36"/>
          <p:cNvCxnSpPr/>
          <p:nvPr/>
        </p:nvCxnSpPr>
        <p:spPr>
          <a:xfrm>
            <a:off x="2244043" y="4486290"/>
            <a:ext cx="586800" cy="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14" name="Google Shape;214;p36"/>
          <p:cNvGrpSpPr/>
          <p:nvPr/>
        </p:nvGrpSpPr>
        <p:grpSpPr>
          <a:xfrm>
            <a:off x="1476344" y="4152198"/>
            <a:ext cx="1056513" cy="572708"/>
            <a:chOff x="1052550" y="4062975"/>
            <a:chExt cx="868200" cy="434100"/>
          </a:xfrm>
        </p:grpSpPr>
        <p:sp>
          <p:nvSpPr>
            <p:cNvPr id="215" name="Google Shape;215;p36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16" name="Google Shape;216;p36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17" name="Google Shape;217;p36"/>
          <p:cNvGrpSpPr/>
          <p:nvPr/>
        </p:nvGrpSpPr>
        <p:grpSpPr>
          <a:xfrm>
            <a:off x="2888128" y="4152198"/>
            <a:ext cx="1056513" cy="572708"/>
            <a:chOff x="1052550" y="4062975"/>
            <a:chExt cx="868200" cy="434100"/>
          </a:xfrm>
        </p:grpSpPr>
        <p:sp>
          <p:nvSpPr>
            <p:cNvPr id="218" name="Google Shape;218;p36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19" name="Google Shape;219;p36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20" name="Google Shape;220;p36"/>
          <p:cNvCxnSpPr/>
          <p:nvPr/>
        </p:nvCxnSpPr>
        <p:spPr>
          <a:xfrm>
            <a:off x="3434185" y="4160072"/>
            <a:ext cx="505800" cy="558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36"/>
          <p:cNvCxnSpPr/>
          <p:nvPr/>
        </p:nvCxnSpPr>
        <p:spPr>
          <a:xfrm>
            <a:off x="6134168" y="4216672"/>
            <a:ext cx="4740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22" name="Google Shape;222;p36"/>
          <p:cNvGrpSpPr/>
          <p:nvPr/>
        </p:nvGrpSpPr>
        <p:grpSpPr>
          <a:xfrm>
            <a:off x="5513826" y="3946730"/>
            <a:ext cx="853614" cy="462751"/>
            <a:chOff x="1052550" y="4062975"/>
            <a:chExt cx="868200" cy="434100"/>
          </a:xfrm>
        </p:grpSpPr>
        <p:sp>
          <p:nvSpPr>
            <p:cNvPr id="223" name="Google Shape;223;p36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24" name="Google Shape;224;p36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25" name="Google Shape;225;p36"/>
          <p:cNvCxnSpPr/>
          <p:nvPr/>
        </p:nvCxnSpPr>
        <p:spPr>
          <a:xfrm>
            <a:off x="7232629" y="4216672"/>
            <a:ext cx="4740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26" name="Google Shape;226;p36"/>
          <p:cNvGrpSpPr/>
          <p:nvPr/>
        </p:nvGrpSpPr>
        <p:grpSpPr>
          <a:xfrm>
            <a:off x="6612287" y="3946730"/>
            <a:ext cx="853614" cy="462751"/>
            <a:chOff x="1052550" y="4062975"/>
            <a:chExt cx="868200" cy="434100"/>
          </a:xfrm>
        </p:grpSpPr>
        <p:sp>
          <p:nvSpPr>
            <p:cNvPr id="227" name="Google Shape;227;p36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29" name="Google Shape;229;p36"/>
          <p:cNvGrpSpPr/>
          <p:nvPr/>
        </p:nvGrpSpPr>
        <p:grpSpPr>
          <a:xfrm>
            <a:off x="7752997" y="3946730"/>
            <a:ext cx="853614" cy="462751"/>
            <a:chOff x="1052550" y="4062975"/>
            <a:chExt cx="868200" cy="434100"/>
          </a:xfrm>
        </p:grpSpPr>
        <p:sp>
          <p:nvSpPr>
            <p:cNvPr id="230" name="Google Shape;230;p36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32" name="Google Shape;232;p36"/>
          <p:cNvCxnSpPr/>
          <p:nvPr/>
        </p:nvCxnSpPr>
        <p:spPr>
          <a:xfrm>
            <a:off x="8194254" y="3953087"/>
            <a:ext cx="408600" cy="45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3" name="Google Shape;233;p36"/>
          <p:cNvGrpSpPr/>
          <p:nvPr/>
        </p:nvGrpSpPr>
        <p:grpSpPr>
          <a:xfrm>
            <a:off x="5548997" y="4632880"/>
            <a:ext cx="853614" cy="462751"/>
            <a:chOff x="1052550" y="4062975"/>
            <a:chExt cx="868200" cy="434100"/>
          </a:xfrm>
        </p:grpSpPr>
        <p:sp>
          <p:nvSpPr>
            <p:cNvPr id="234" name="Google Shape;234;p36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36" name="Google Shape;236;p36"/>
          <p:cNvCxnSpPr/>
          <p:nvPr/>
        </p:nvCxnSpPr>
        <p:spPr>
          <a:xfrm>
            <a:off x="5990254" y="4639237"/>
            <a:ext cx="408600" cy="45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6"/>
          <p:cNvCxnSpPr/>
          <p:nvPr/>
        </p:nvCxnSpPr>
        <p:spPr>
          <a:xfrm>
            <a:off x="5067368" y="4902472"/>
            <a:ext cx="4740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38" name="Google Shape;238;p36"/>
          <p:cNvGrpSpPr/>
          <p:nvPr/>
        </p:nvGrpSpPr>
        <p:grpSpPr>
          <a:xfrm>
            <a:off x="4447026" y="4632530"/>
            <a:ext cx="853614" cy="462751"/>
            <a:chOff x="1052550" y="4062975"/>
            <a:chExt cx="868200" cy="434100"/>
          </a:xfrm>
        </p:grpSpPr>
        <p:sp>
          <p:nvSpPr>
            <p:cNvPr id="239" name="Google Shape;239;p36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41" name="Google Shape;241;p36"/>
          <p:cNvCxnSpPr/>
          <p:nvPr/>
        </p:nvCxnSpPr>
        <p:spPr>
          <a:xfrm rot="10800000">
            <a:off x="5776151" y="4409481"/>
            <a:ext cx="0" cy="46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2" name="Google Shape;242;p36"/>
          <p:cNvSpPr/>
          <p:nvPr/>
        </p:nvSpPr>
        <p:spPr>
          <a:xfrm>
            <a:off x="6932425" y="3748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</a:t>
            </a:r>
            <a:endParaRPr sz="1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Quoting</a:t>
            </a:r>
            <a:endParaRPr lang="en-GB"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1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The quote special form takes in a single argument and returns an unevaluated version of the argument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Quoting a symbol gives a symbol back, that symbol can mean something to scheme!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/>
              <a:t>Quoting the representation of a list gives a list</a:t>
            </a:r>
            <a:endParaRPr sz="2000"/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464100" y="2828025"/>
            <a:ext cx="35793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scm&gt; ‘(a b c)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(a b c)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4173250" y="2828025"/>
            <a:ext cx="49671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scm&gt; ‘(0 (1 2 3))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latin typeface="Roboto Mono"/>
                <a:ea typeface="Roboto Mono"/>
                <a:cs typeface="Roboto Mono"/>
                <a:sym typeface="Roboto Mono"/>
              </a:rPr>
              <a:t>(0 (1 2 3))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1" name="Google Shape;251;p37"/>
          <p:cNvCxnSpPr/>
          <p:nvPr/>
        </p:nvCxnSpPr>
        <p:spPr>
          <a:xfrm>
            <a:off x="884548" y="4486290"/>
            <a:ext cx="586800" cy="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52" name="Google Shape;252;p37"/>
          <p:cNvGrpSpPr/>
          <p:nvPr/>
        </p:nvGrpSpPr>
        <p:grpSpPr>
          <a:xfrm>
            <a:off x="116848" y="4152198"/>
            <a:ext cx="1056513" cy="572708"/>
            <a:chOff x="1052550" y="4062975"/>
            <a:chExt cx="868200" cy="434100"/>
          </a:xfrm>
        </p:grpSpPr>
        <p:sp>
          <p:nvSpPr>
            <p:cNvPr id="253" name="Google Shape;253;p37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55" name="Google Shape;255;p37"/>
          <p:cNvCxnSpPr/>
          <p:nvPr/>
        </p:nvCxnSpPr>
        <p:spPr>
          <a:xfrm>
            <a:off x="2244043" y="4486290"/>
            <a:ext cx="586800" cy="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56" name="Google Shape;256;p37"/>
          <p:cNvGrpSpPr/>
          <p:nvPr/>
        </p:nvGrpSpPr>
        <p:grpSpPr>
          <a:xfrm>
            <a:off x="1476344" y="4152198"/>
            <a:ext cx="1056513" cy="572708"/>
            <a:chOff x="1052550" y="4062975"/>
            <a:chExt cx="868200" cy="434100"/>
          </a:xfrm>
        </p:grpSpPr>
        <p:sp>
          <p:nvSpPr>
            <p:cNvPr id="257" name="Google Shape;257;p37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59" name="Google Shape;259;p37"/>
          <p:cNvGrpSpPr/>
          <p:nvPr/>
        </p:nvGrpSpPr>
        <p:grpSpPr>
          <a:xfrm>
            <a:off x="2888128" y="4152198"/>
            <a:ext cx="1056513" cy="572708"/>
            <a:chOff x="1052550" y="4062975"/>
            <a:chExt cx="868200" cy="434100"/>
          </a:xfrm>
        </p:grpSpPr>
        <p:sp>
          <p:nvSpPr>
            <p:cNvPr id="260" name="Google Shape;260;p37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62" name="Google Shape;262;p37"/>
          <p:cNvCxnSpPr/>
          <p:nvPr/>
        </p:nvCxnSpPr>
        <p:spPr>
          <a:xfrm>
            <a:off x="3434185" y="4160072"/>
            <a:ext cx="505800" cy="558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37"/>
          <p:cNvCxnSpPr/>
          <p:nvPr/>
        </p:nvCxnSpPr>
        <p:spPr>
          <a:xfrm>
            <a:off x="6134168" y="4216672"/>
            <a:ext cx="4740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64" name="Google Shape;264;p37"/>
          <p:cNvGrpSpPr/>
          <p:nvPr/>
        </p:nvGrpSpPr>
        <p:grpSpPr>
          <a:xfrm>
            <a:off x="5513826" y="3946730"/>
            <a:ext cx="853614" cy="462751"/>
            <a:chOff x="1052550" y="4062975"/>
            <a:chExt cx="868200" cy="434100"/>
          </a:xfrm>
        </p:grpSpPr>
        <p:sp>
          <p:nvSpPr>
            <p:cNvPr id="265" name="Google Shape;265;p37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67" name="Google Shape;267;p37"/>
          <p:cNvCxnSpPr/>
          <p:nvPr/>
        </p:nvCxnSpPr>
        <p:spPr>
          <a:xfrm>
            <a:off x="7232629" y="4216672"/>
            <a:ext cx="4740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68" name="Google Shape;268;p37"/>
          <p:cNvGrpSpPr/>
          <p:nvPr/>
        </p:nvGrpSpPr>
        <p:grpSpPr>
          <a:xfrm>
            <a:off x="6612287" y="3946730"/>
            <a:ext cx="853614" cy="462751"/>
            <a:chOff x="1052550" y="4062975"/>
            <a:chExt cx="868200" cy="434100"/>
          </a:xfrm>
        </p:grpSpPr>
        <p:sp>
          <p:nvSpPr>
            <p:cNvPr id="269" name="Google Shape;269;p37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71" name="Google Shape;271;p37"/>
          <p:cNvGrpSpPr/>
          <p:nvPr/>
        </p:nvGrpSpPr>
        <p:grpSpPr>
          <a:xfrm>
            <a:off x="7752997" y="3946730"/>
            <a:ext cx="853614" cy="462751"/>
            <a:chOff x="1052550" y="4062975"/>
            <a:chExt cx="868200" cy="434100"/>
          </a:xfrm>
        </p:grpSpPr>
        <p:sp>
          <p:nvSpPr>
            <p:cNvPr id="272" name="Google Shape;272;p37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74" name="Google Shape;274;p37"/>
          <p:cNvCxnSpPr/>
          <p:nvPr/>
        </p:nvCxnSpPr>
        <p:spPr>
          <a:xfrm>
            <a:off x="8194254" y="3953087"/>
            <a:ext cx="408600" cy="45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5" name="Google Shape;275;p37"/>
          <p:cNvGrpSpPr/>
          <p:nvPr/>
        </p:nvGrpSpPr>
        <p:grpSpPr>
          <a:xfrm>
            <a:off x="5548997" y="4632880"/>
            <a:ext cx="853614" cy="462751"/>
            <a:chOff x="1052550" y="4062975"/>
            <a:chExt cx="868200" cy="434100"/>
          </a:xfrm>
        </p:grpSpPr>
        <p:sp>
          <p:nvSpPr>
            <p:cNvPr id="276" name="Google Shape;276;p37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78" name="Google Shape;278;p37"/>
          <p:cNvCxnSpPr/>
          <p:nvPr/>
        </p:nvCxnSpPr>
        <p:spPr>
          <a:xfrm>
            <a:off x="5990254" y="4639237"/>
            <a:ext cx="408600" cy="45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7"/>
          <p:cNvCxnSpPr/>
          <p:nvPr/>
        </p:nvCxnSpPr>
        <p:spPr>
          <a:xfrm>
            <a:off x="5067368" y="4902472"/>
            <a:ext cx="4740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0" name="Google Shape;280;p37"/>
          <p:cNvGrpSpPr/>
          <p:nvPr/>
        </p:nvGrpSpPr>
        <p:grpSpPr>
          <a:xfrm>
            <a:off x="4447026" y="4632530"/>
            <a:ext cx="853614" cy="462751"/>
            <a:chOff x="1052550" y="4062975"/>
            <a:chExt cx="868200" cy="434100"/>
          </a:xfrm>
        </p:grpSpPr>
        <p:sp>
          <p:nvSpPr>
            <p:cNvPr id="281" name="Google Shape;281;p37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sz="3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283" name="Google Shape;283;p37"/>
          <p:cNvCxnSpPr/>
          <p:nvPr/>
        </p:nvCxnSpPr>
        <p:spPr>
          <a:xfrm rot="10800000">
            <a:off x="5776151" y="4409481"/>
            <a:ext cx="0" cy="46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84" name="Google Shape;284;p37"/>
          <p:cNvSpPr/>
          <p:nvPr/>
        </p:nvSpPr>
        <p:spPr>
          <a:xfrm>
            <a:off x="6932425" y="3748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</a:t>
            </a:r>
            <a:endParaRPr sz="1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- Add To End</a:t>
            </a:r>
            <a:endParaRPr lang="en-GB"/>
          </a:p>
        </p:txBody>
      </p:sp>
      <p:sp>
        <p:nvSpPr>
          <p:cNvPr id="290" name="Google Shape;29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a scheme list, </a:t>
            </a:r>
            <a:r>
              <a:rPr lang="en-GB" b="1"/>
              <a:t>lst</a:t>
            </a:r>
            <a:r>
              <a:rPr lang="en-GB"/>
              <a:t>, and an element, </a:t>
            </a:r>
            <a:r>
              <a:rPr lang="en-GB" b="1"/>
              <a:t>x</a:t>
            </a:r>
            <a:r>
              <a:rPr lang="en-GB"/>
              <a:t>, add </a:t>
            </a:r>
            <a:r>
              <a:rPr lang="en-GB" b="1"/>
              <a:t>x </a:t>
            </a:r>
            <a:r>
              <a:rPr lang="en-GB"/>
              <a:t>to the end of </a:t>
            </a:r>
            <a:r>
              <a:rPr lang="en-GB" b="1"/>
              <a:t>lst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sp>
        <p:nvSpPr>
          <p:cNvPr id="291" name="Google Shape;291;p38"/>
          <p:cNvSpPr txBox="1">
            <a:spLocks noGrp="1"/>
          </p:cNvSpPr>
          <p:nvPr>
            <p:ph type="body" idx="1"/>
          </p:nvPr>
        </p:nvSpPr>
        <p:spPr>
          <a:xfrm>
            <a:off x="110025" y="2534075"/>
            <a:ext cx="4236300" cy="2236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(define (add-to-end lst x)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sz="16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(if (equal? lst nil)</a:t>
            </a:r>
            <a:endParaRPr lang="en-US"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sz="1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(cons x nil)</a:t>
            </a:r>
            <a:endParaRPr lang="en-US"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  (cons (car lst) (add-to-end (cdr lst) x)</a:t>
            </a: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altLang="en-GB" sz="16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lang="en-US" altLang="en-GB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38"/>
          <p:cNvSpPr txBox="1">
            <a:spLocks noGrp="1"/>
          </p:cNvSpPr>
          <p:nvPr>
            <p:ph type="body" idx="1"/>
          </p:nvPr>
        </p:nvSpPr>
        <p:spPr>
          <a:xfrm>
            <a:off x="4543575" y="2551150"/>
            <a:ext cx="4449900" cy="2236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scm&gt; (add-to-end nil 1)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(1)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scm&gt; (add-to-end </a:t>
            </a:r>
            <a:r>
              <a:rPr lang="en-US" altLang="en-GB" sz="18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(1 2) 3)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(1 2 3)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scm&gt; (add-to-end </a:t>
            </a:r>
            <a:r>
              <a:rPr lang="en-US" altLang="en-GB" sz="18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(1 2 3) </a:t>
            </a:r>
            <a:r>
              <a:rPr lang="en-US" altLang="en-GB" sz="18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(4))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(1 2 3 (4))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6034</Words>
  <Application>WPS 演示</Application>
  <PresentationFormat>全屏显示(16:9)</PresentationFormat>
  <Paragraphs>417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Arial</vt:lpstr>
      <vt:lpstr>Roboto</vt:lpstr>
      <vt:lpstr>Proxima Nova</vt:lpstr>
      <vt:lpstr>Roboto Mono</vt:lpstr>
      <vt:lpstr>微软雅黑</vt:lpstr>
      <vt:lpstr>Arial Unicode MS</vt:lpstr>
      <vt:lpstr>Consolas</vt:lpstr>
      <vt:lpstr>Simple Light</vt:lpstr>
      <vt:lpstr>Simple Light</vt:lpstr>
      <vt:lpstr>Simple Light</vt:lpstr>
      <vt:lpstr>Lecture 20 - More Scheme</vt:lpstr>
      <vt:lpstr>Lis(t) P(rocessing)</vt:lpstr>
      <vt:lpstr>Scheme List Definition</vt:lpstr>
      <vt:lpstr>Creating Scheme Lists</vt:lpstr>
      <vt:lpstr>Scheme Lists vs. Linked Lists</vt:lpstr>
      <vt:lpstr>Checking Equivalence</vt:lpstr>
      <vt:lpstr>List Constructor</vt:lpstr>
      <vt:lpstr>Quoting</vt:lpstr>
      <vt:lpstr>Example - Add To End</vt:lpstr>
      <vt:lpstr>Using List Constructors</vt:lpstr>
      <vt:lpstr>3 Levels Of Scheme Lists</vt:lpstr>
      <vt:lpstr>When to use each constructor</vt:lpstr>
      <vt:lpstr>Break/Q&amp;A</vt:lpstr>
      <vt:lpstr>Tail Recursion</vt:lpstr>
      <vt:lpstr>Recursion Versus Iteration in Python</vt:lpstr>
      <vt:lpstr>Back In Line</vt:lpstr>
      <vt:lpstr>Line Example, Revised</vt:lpstr>
      <vt:lpstr>Tail Recursion</vt:lpstr>
      <vt:lpstr>Identifying Tail Contexts</vt:lpstr>
      <vt:lpstr>Recursive frames</vt:lpstr>
      <vt:lpstr>Tail calls</vt:lpstr>
      <vt:lpstr>Writing Tail Recursive Functions (Method I)</vt:lpstr>
      <vt:lpstr>Example: Length of Linked List</vt:lpstr>
      <vt:lpstr>Writing Tail Recursive Functions (Method II - If Time)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20 - More Scheme</dc:title>
  <dc:creator>xinyu</dc:creator>
  <cp:lastModifiedBy>Sleepyard</cp:lastModifiedBy>
  <cp:revision>4</cp:revision>
  <dcterms:created xsi:type="dcterms:W3CDTF">2020-01-08T09:10:12Z</dcterms:created>
  <dcterms:modified xsi:type="dcterms:W3CDTF">2020-01-08T09:50:16Z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