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  <p:sldMasterId id="2147483663" r:id="rId2"/>
  </p:sldMasterIdLst>
  <p:notesMasterIdLst>
    <p:notesMasterId r:id="rId34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Roboto" panose="02010600030101010101" charset="0"/>
      <p:regular r:id="rId39"/>
      <p:bold r:id="rId40"/>
      <p:italic r:id="rId41"/>
      <p:boldItalic r:id="rId42"/>
    </p:embeddedFont>
    <p:embeddedFont>
      <p:font typeface="Roboto Mono" panose="02010600030101010101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45" y="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e1ee3446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e1ee3446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e1ee3446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e1ee3446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e1ee3446d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e1ee3446d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e1ee3446d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e1ee3446d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e1ee3446d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e1ee3446d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e1ee3446d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e1ee3446d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e1ee3446d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e1ee3446d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e1ee3446d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e1ee3446d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e1ee3446d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e1ee3446d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e1ee3446d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e1ee3446d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e25a363a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e25a363a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e1ee3446d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e1ee3446d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e1ee3446d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e1ee3446d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e1ee3446d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5e1ee3446d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e1ee3446d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e1ee3446d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e1ee3446d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e1ee3446d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e1ee3446d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e1ee3446d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e1ee3446d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e1ee3446d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e1ee3446d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e1ee3446d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e1ee3446d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e1ee3446d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5e1ee3446d_0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5e1ee3446d_0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e25a363a2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e25a363a2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5e1ee3446d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5e1ee3446d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e1ee3446d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5e1ee3446d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e25a363a2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e25a363a2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e25a363a2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e25a363a2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e1ee344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e1ee344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e1ee3446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e1ee3446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e1ee3446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e1ee3446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e1ee3446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e1ee3446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Font typeface="Roboto"/>
              <a:buNone/>
              <a:defRPr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  <a:defRPr sz="2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SzPts val="2000"/>
              <a:buFont typeface="Roboto"/>
              <a:buChar char="○"/>
              <a:defRPr sz="20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■"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Font typeface="Roboto Mono"/>
              <a:buNone/>
              <a:defRPr sz="28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None/>
              <a:defRPr sz="2800">
                <a:solidFill>
                  <a:srgbClr val="4A86E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Interpreters</a:t>
            </a:r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Read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8"/>
          <p:cNvCxnSpPr/>
          <p:nvPr/>
        </p:nvCxnSpPr>
        <p:spPr>
          <a:xfrm>
            <a:off x="6892625" y="4273075"/>
            <a:ext cx="19821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333333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p28"/>
          <p:cNvCxnSpPr/>
          <p:nvPr/>
        </p:nvCxnSpPr>
        <p:spPr>
          <a:xfrm>
            <a:off x="162025" y="4273075"/>
            <a:ext cx="21069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333333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162" name="Google Shape;162;p28"/>
          <p:cNvSpPr txBox="1"/>
          <p:nvPr/>
        </p:nvSpPr>
        <p:spPr>
          <a:xfrm>
            <a:off x="7349925" y="3884375"/>
            <a:ext cx="1690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representation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of the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expression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Reading Input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4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AA84F"/>
                </a:solidFill>
              </a:rPr>
              <a:t>Lexical Analysis (Lexer): </a:t>
            </a:r>
            <a:r>
              <a:rPr lang="en"/>
              <a:t>Turning the input into a collection of </a:t>
            </a:r>
            <a:r>
              <a:rPr lang="en" i="1"/>
              <a:t>tokens</a:t>
            </a:r>
            <a:endParaRPr i="1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 token: single input of the input string, e.g. literals, names, keywords, delimiters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AA84F"/>
                </a:solidFill>
              </a:rPr>
              <a:t>Syntactic Analysis (Parser): </a:t>
            </a:r>
            <a:r>
              <a:rPr lang="en"/>
              <a:t>Turning tokens into a representation of the expression in the </a:t>
            </a:r>
            <a:endParaRPr/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implementing language</a:t>
            </a:r>
            <a:endParaRPr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exact “representation” depends on the type of expression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Types of Scheme Expressions: self-evaluating expressions, symbols, call expressions, special form expressions.</a:t>
            </a:r>
            <a:endParaRPr/>
          </a:p>
        </p:txBody>
      </p:sp>
      <p:sp>
        <p:nvSpPr>
          <p:cNvPr id="165" name="Google Shape;165;p28"/>
          <p:cNvSpPr/>
          <p:nvPr/>
        </p:nvSpPr>
        <p:spPr>
          <a:xfrm>
            <a:off x="1281225" y="3633475"/>
            <a:ext cx="6068700" cy="12804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Reader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66" name="Google Shape;166;p28"/>
          <p:cNvGrpSpPr/>
          <p:nvPr/>
        </p:nvGrpSpPr>
        <p:grpSpPr>
          <a:xfrm>
            <a:off x="2268825" y="3856075"/>
            <a:ext cx="4623800" cy="835200"/>
            <a:chOff x="2268825" y="3856075"/>
            <a:chExt cx="4623800" cy="835200"/>
          </a:xfrm>
        </p:grpSpPr>
        <p:sp>
          <p:nvSpPr>
            <p:cNvPr id="167" name="Google Shape;167;p28"/>
            <p:cNvSpPr/>
            <p:nvPr/>
          </p:nvSpPr>
          <p:spPr>
            <a:xfrm>
              <a:off x="2268825" y="3856075"/>
              <a:ext cx="1422900" cy="835200"/>
            </a:xfrm>
            <a:prstGeom prst="roundRect">
              <a:avLst>
                <a:gd name="adj" fmla="val 16667"/>
              </a:avLst>
            </a:prstGeom>
            <a:solidFill>
              <a:srgbClr val="6AA84F"/>
            </a:solidFill>
            <a:ln w="19050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Lexer</a:t>
              </a:r>
              <a:endPara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5469725" y="3856075"/>
              <a:ext cx="1422900" cy="835200"/>
            </a:xfrm>
            <a:prstGeom prst="roundRect">
              <a:avLst>
                <a:gd name="adj" fmla="val 16667"/>
              </a:avLst>
            </a:prstGeom>
            <a:solidFill>
              <a:srgbClr val="6AA84F"/>
            </a:solidFill>
            <a:ln w="19050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Parser</a:t>
              </a:r>
              <a:endPara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169" name="Google Shape;169;p28"/>
          <p:cNvCxnSpPr>
            <a:endCxn id="167" idx="1"/>
          </p:cNvCxnSpPr>
          <p:nvPr/>
        </p:nvCxnSpPr>
        <p:spPr>
          <a:xfrm>
            <a:off x="161925" y="4273075"/>
            <a:ext cx="21069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333333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170" name="Google Shape;170;p28"/>
          <p:cNvSpPr txBox="1"/>
          <p:nvPr/>
        </p:nvSpPr>
        <p:spPr>
          <a:xfrm>
            <a:off x="255000" y="3884375"/>
            <a:ext cx="85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1" name="Google Shape;171;p28"/>
          <p:cNvCxnSpPr>
            <a:stCxn id="168" idx="3"/>
          </p:cNvCxnSpPr>
          <p:nvPr/>
        </p:nvCxnSpPr>
        <p:spPr>
          <a:xfrm>
            <a:off x="6892625" y="4273675"/>
            <a:ext cx="19821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333333"/>
            </a:solidFill>
            <a:prstDash val="dot"/>
            <a:round/>
            <a:headEnd type="none" w="med" len="med"/>
            <a:tailEnd type="triangle" w="med" len="med"/>
          </a:ln>
        </p:spPr>
      </p:cxnSp>
      <p:grpSp>
        <p:nvGrpSpPr>
          <p:cNvPr id="172" name="Google Shape;172;p28"/>
          <p:cNvGrpSpPr/>
          <p:nvPr/>
        </p:nvGrpSpPr>
        <p:grpSpPr>
          <a:xfrm>
            <a:off x="3691725" y="3941075"/>
            <a:ext cx="1778100" cy="389700"/>
            <a:chOff x="3691725" y="3941075"/>
            <a:chExt cx="1778100" cy="389700"/>
          </a:xfrm>
        </p:grpSpPr>
        <p:cxnSp>
          <p:nvCxnSpPr>
            <p:cNvPr id="173" name="Google Shape;173;p28"/>
            <p:cNvCxnSpPr>
              <a:stCxn id="167" idx="3"/>
              <a:endCxn id="168" idx="1"/>
            </p:cNvCxnSpPr>
            <p:nvPr/>
          </p:nvCxnSpPr>
          <p:spPr>
            <a:xfrm>
              <a:off x="3691725" y="4273675"/>
              <a:ext cx="1778100" cy="600"/>
            </a:xfrm>
            <a:prstGeom prst="bentConnector3">
              <a:avLst>
                <a:gd name="adj1" fmla="val 49997"/>
              </a:avLst>
            </a:prstGeom>
            <a:noFill/>
            <a:ln w="19050" cap="flat" cmpd="sng">
              <a:solidFill>
                <a:srgbClr val="333333"/>
              </a:solidFill>
              <a:prstDash val="dot"/>
              <a:round/>
              <a:headEnd type="none" w="med" len="med"/>
              <a:tailEnd type="triangle" w="med" len="med"/>
            </a:ln>
          </p:spPr>
        </p:cxnSp>
        <p:sp>
          <p:nvSpPr>
            <p:cNvPr id="174" name="Google Shape;174;p28"/>
            <p:cNvSpPr txBox="1"/>
            <p:nvPr/>
          </p:nvSpPr>
          <p:spPr>
            <a:xfrm>
              <a:off x="3936925" y="3941075"/>
              <a:ext cx="1287600" cy="3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tokens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29"/>
          <p:cNvGrpSpPr/>
          <p:nvPr/>
        </p:nvGrpSpPr>
        <p:grpSpPr>
          <a:xfrm>
            <a:off x="2309700" y="2347775"/>
            <a:ext cx="4524600" cy="711600"/>
            <a:chOff x="2309700" y="2347775"/>
            <a:chExt cx="4524600" cy="711600"/>
          </a:xfrm>
        </p:grpSpPr>
        <p:sp>
          <p:nvSpPr>
            <p:cNvPr id="180" name="Google Shape;180;p29"/>
            <p:cNvSpPr/>
            <p:nvPr/>
          </p:nvSpPr>
          <p:spPr>
            <a:xfrm>
              <a:off x="2309700" y="2347775"/>
              <a:ext cx="4524600" cy="711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Read</a:t>
              </a:r>
              <a:endParaRPr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3068950" y="2473500"/>
              <a:ext cx="947100" cy="519000"/>
            </a:xfrm>
            <a:prstGeom prst="roundRect">
              <a:avLst>
                <a:gd name="adj" fmla="val 16667"/>
              </a:avLst>
            </a:prstGeom>
            <a:solidFill>
              <a:srgbClr val="6AA84F"/>
            </a:solidFill>
            <a:ln w="19050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Lexer</a:t>
              </a:r>
              <a:endPara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5494988" y="2495700"/>
              <a:ext cx="1079700" cy="474600"/>
            </a:xfrm>
            <a:prstGeom prst="roundRect">
              <a:avLst>
                <a:gd name="adj" fmla="val 16667"/>
              </a:avLst>
            </a:prstGeom>
            <a:solidFill>
              <a:srgbClr val="6AA84F"/>
            </a:solidFill>
            <a:ln w="19050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Parser</a:t>
              </a:r>
              <a:endPara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Representing Scheme Primitive Expressions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1"/>
          </p:nvPr>
        </p:nvSpPr>
        <p:spPr>
          <a:xfrm>
            <a:off x="311700" y="1119974"/>
            <a:ext cx="8520600" cy="11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AA84F"/>
                </a:solidFill>
              </a:rPr>
              <a:t>Self-Evaluating expressions</a:t>
            </a:r>
            <a:r>
              <a:rPr lang="en"/>
              <a:t> </a:t>
            </a:r>
            <a:r>
              <a:rPr lang="en" i="1"/>
              <a:t>(booleans and numbers)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Use Python booleans and Python numbers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AA84F"/>
                </a:solidFill>
              </a:rPr>
              <a:t>Symbols</a:t>
            </a:r>
            <a:endParaRPr b="1">
              <a:solidFill>
                <a:srgbClr val="6AA84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Use Python strings</a:t>
            </a:r>
            <a:endParaRPr/>
          </a:p>
        </p:txBody>
      </p:sp>
      <p:grpSp>
        <p:nvGrpSpPr>
          <p:cNvPr id="185" name="Google Shape;185;p29"/>
          <p:cNvGrpSpPr/>
          <p:nvPr/>
        </p:nvGrpSpPr>
        <p:grpSpPr>
          <a:xfrm>
            <a:off x="6574688" y="2538450"/>
            <a:ext cx="1213613" cy="389700"/>
            <a:chOff x="6574688" y="2538450"/>
            <a:chExt cx="1213613" cy="389700"/>
          </a:xfrm>
        </p:grpSpPr>
        <p:sp>
          <p:nvSpPr>
            <p:cNvPr id="186" name="Google Shape;186;p29"/>
            <p:cNvSpPr txBox="1"/>
            <p:nvPr/>
          </p:nvSpPr>
          <p:spPr>
            <a:xfrm>
              <a:off x="7142100" y="2538450"/>
              <a:ext cx="646200" cy="389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AA84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True</a:t>
              </a:r>
              <a:endParaRPr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87" name="Google Shape;187;p29"/>
            <p:cNvCxnSpPr>
              <a:stCxn id="182" idx="3"/>
            </p:cNvCxnSpPr>
            <p:nvPr/>
          </p:nvCxnSpPr>
          <p:spPr>
            <a:xfrm>
              <a:off x="6574688" y="2733000"/>
              <a:ext cx="5316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333333"/>
              </a:solidFill>
              <a:prstDash val="dot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88" name="Google Shape;188;p29"/>
          <p:cNvGrpSpPr/>
          <p:nvPr/>
        </p:nvGrpSpPr>
        <p:grpSpPr>
          <a:xfrm>
            <a:off x="1355700" y="2538450"/>
            <a:ext cx="1713250" cy="389700"/>
            <a:chOff x="1355700" y="2538450"/>
            <a:chExt cx="1713250" cy="389700"/>
          </a:xfrm>
        </p:grpSpPr>
        <p:cxnSp>
          <p:nvCxnSpPr>
            <p:cNvPr id="189" name="Google Shape;189;p29"/>
            <p:cNvCxnSpPr>
              <a:endCxn id="181" idx="1"/>
            </p:cNvCxnSpPr>
            <p:nvPr/>
          </p:nvCxnSpPr>
          <p:spPr>
            <a:xfrm>
              <a:off x="2087950" y="2732400"/>
              <a:ext cx="9810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333333"/>
              </a:solidFill>
              <a:prstDash val="dot"/>
              <a:round/>
              <a:headEnd type="none" w="med" len="med"/>
              <a:tailEnd type="triangle" w="med" len="med"/>
            </a:ln>
          </p:spPr>
        </p:cxnSp>
        <p:sp>
          <p:nvSpPr>
            <p:cNvPr id="190" name="Google Shape;190;p29"/>
            <p:cNvSpPr txBox="1"/>
            <p:nvPr/>
          </p:nvSpPr>
          <p:spPr>
            <a:xfrm>
              <a:off x="1355700" y="2538450"/>
              <a:ext cx="646200" cy="389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AA84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'#t'</a:t>
              </a:r>
              <a:endParaRPr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91" name="Google Shape;191;p29"/>
          <p:cNvGrpSpPr/>
          <p:nvPr/>
        </p:nvGrpSpPr>
        <p:grpSpPr>
          <a:xfrm>
            <a:off x="2309700" y="3286675"/>
            <a:ext cx="4524600" cy="711600"/>
            <a:chOff x="2309700" y="3286675"/>
            <a:chExt cx="4524600" cy="711600"/>
          </a:xfrm>
        </p:grpSpPr>
        <p:sp>
          <p:nvSpPr>
            <p:cNvPr id="192" name="Google Shape;192;p29"/>
            <p:cNvSpPr/>
            <p:nvPr/>
          </p:nvSpPr>
          <p:spPr>
            <a:xfrm>
              <a:off x="2309700" y="3286675"/>
              <a:ext cx="4524600" cy="711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Read</a:t>
              </a:r>
              <a:endParaRPr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3068950" y="3412400"/>
              <a:ext cx="947100" cy="519000"/>
            </a:xfrm>
            <a:prstGeom prst="roundRect">
              <a:avLst>
                <a:gd name="adj" fmla="val 16667"/>
              </a:avLst>
            </a:prstGeom>
            <a:solidFill>
              <a:srgbClr val="6AA84F"/>
            </a:solidFill>
            <a:ln w="19050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Lexer</a:t>
              </a:r>
              <a:endPara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5494988" y="3434600"/>
              <a:ext cx="1079700" cy="474600"/>
            </a:xfrm>
            <a:prstGeom prst="roundRect">
              <a:avLst>
                <a:gd name="adj" fmla="val 16667"/>
              </a:avLst>
            </a:prstGeom>
            <a:solidFill>
              <a:srgbClr val="6AA84F"/>
            </a:solidFill>
            <a:ln w="19050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Parser</a:t>
              </a:r>
              <a:endPara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95" name="Google Shape;195;p29"/>
          <p:cNvGrpSpPr/>
          <p:nvPr/>
        </p:nvGrpSpPr>
        <p:grpSpPr>
          <a:xfrm>
            <a:off x="6574688" y="3477350"/>
            <a:ext cx="1099013" cy="389700"/>
            <a:chOff x="6574688" y="3477350"/>
            <a:chExt cx="1099013" cy="389700"/>
          </a:xfrm>
        </p:grpSpPr>
        <p:sp>
          <p:nvSpPr>
            <p:cNvPr id="196" name="Google Shape;196;p29"/>
            <p:cNvSpPr txBox="1"/>
            <p:nvPr/>
          </p:nvSpPr>
          <p:spPr>
            <a:xfrm>
              <a:off x="7142100" y="3477350"/>
              <a:ext cx="531600" cy="389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AA84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5.2</a:t>
              </a:r>
              <a:endParaRPr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97" name="Google Shape;197;p29"/>
            <p:cNvCxnSpPr>
              <a:stCxn id="194" idx="3"/>
            </p:cNvCxnSpPr>
            <p:nvPr/>
          </p:nvCxnSpPr>
          <p:spPr>
            <a:xfrm>
              <a:off x="6574688" y="3671900"/>
              <a:ext cx="5316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333333"/>
              </a:solidFill>
              <a:prstDash val="dot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98" name="Google Shape;198;p29"/>
          <p:cNvGrpSpPr/>
          <p:nvPr/>
        </p:nvGrpSpPr>
        <p:grpSpPr>
          <a:xfrm>
            <a:off x="1252825" y="3477350"/>
            <a:ext cx="1816125" cy="389700"/>
            <a:chOff x="1252825" y="3477350"/>
            <a:chExt cx="1816125" cy="389700"/>
          </a:xfrm>
        </p:grpSpPr>
        <p:cxnSp>
          <p:nvCxnSpPr>
            <p:cNvPr id="199" name="Google Shape;199;p29"/>
            <p:cNvCxnSpPr>
              <a:endCxn id="193" idx="1"/>
            </p:cNvCxnSpPr>
            <p:nvPr/>
          </p:nvCxnSpPr>
          <p:spPr>
            <a:xfrm>
              <a:off x="2087950" y="3671300"/>
              <a:ext cx="9810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333333"/>
              </a:solidFill>
              <a:prstDash val="dot"/>
              <a:round/>
              <a:headEnd type="none" w="med" len="med"/>
              <a:tailEnd type="triangle" w="med" len="med"/>
            </a:ln>
          </p:spPr>
        </p:cxnSp>
        <p:sp>
          <p:nvSpPr>
            <p:cNvPr id="200" name="Google Shape;200;p29"/>
            <p:cNvSpPr txBox="1"/>
            <p:nvPr/>
          </p:nvSpPr>
          <p:spPr>
            <a:xfrm>
              <a:off x="1252825" y="3477350"/>
              <a:ext cx="749100" cy="389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AA84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'5.2'</a:t>
              </a:r>
              <a:endParaRPr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201" name="Google Shape;201;p29"/>
          <p:cNvGrpSpPr/>
          <p:nvPr/>
        </p:nvGrpSpPr>
        <p:grpSpPr>
          <a:xfrm>
            <a:off x="2309700" y="4225575"/>
            <a:ext cx="4524600" cy="711600"/>
            <a:chOff x="2309700" y="4225575"/>
            <a:chExt cx="4524600" cy="711600"/>
          </a:xfrm>
        </p:grpSpPr>
        <p:sp>
          <p:nvSpPr>
            <p:cNvPr id="202" name="Google Shape;202;p29"/>
            <p:cNvSpPr/>
            <p:nvPr/>
          </p:nvSpPr>
          <p:spPr>
            <a:xfrm>
              <a:off x="2309700" y="4225575"/>
              <a:ext cx="4524600" cy="711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Read</a:t>
              </a:r>
              <a:endParaRPr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3068950" y="4351300"/>
              <a:ext cx="947100" cy="519000"/>
            </a:xfrm>
            <a:prstGeom prst="roundRect">
              <a:avLst>
                <a:gd name="adj" fmla="val 16667"/>
              </a:avLst>
            </a:prstGeom>
            <a:solidFill>
              <a:srgbClr val="6AA84F"/>
            </a:solidFill>
            <a:ln w="19050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Lexer</a:t>
              </a:r>
              <a:endPara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5494988" y="4373500"/>
              <a:ext cx="1079700" cy="474600"/>
            </a:xfrm>
            <a:prstGeom prst="roundRect">
              <a:avLst>
                <a:gd name="adj" fmla="val 16667"/>
              </a:avLst>
            </a:prstGeom>
            <a:solidFill>
              <a:srgbClr val="6AA84F"/>
            </a:solidFill>
            <a:ln w="19050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Parser</a:t>
              </a:r>
              <a:endPara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205" name="Google Shape;205;p29"/>
          <p:cNvGrpSpPr/>
          <p:nvPr/>
        </p:nvGrpSpPr>
        <p:grpSpPr>
          <a:xfrm>
            <a:off x="6574688" y="4416250"/>
            <a:ext cx="1429313" cy="389700"/>
            <a:chOff x="6574688" y="4416250"/>
            <a:chExt cx="1429313" cy="389700"/>
          </a:xfrm>
        </p:grpSpPr>
        <p:sp>
          <p:nvSpPr>
            <p:cNvPr id="206" name="Google Shape;206;p29"/>
            <p:cNvSpPr txBox="1"/>
            <p:nvPr/>
          </p:nvSpPr>
          <p:spPr>
            <a:xfrm>
              <a:off x="7142100" y="4416250"/>
              <a:ext cx="861900" cy="389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6AA84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'cons'</a:t>
              </a:r>
              <a:endParaRPr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207" name="Google Shape;207;p29"/>
            <p:cNvCxnSpPr>
              <a:stCxn id="204" idx="3"/>
            </p:cNvCxnSpPr>
            <p:nvPr/>
          </p:nvCxnSpPr>
          <p:spPr>
            <a:xfrm>
              <a:off x="6574688" y="4610800"/>
              <a:ext cx="5316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333333"/>
              </a:solidFill>
              <a:prstDash val="dot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08" name="Google Shape;208;p29"/>
          <p:cNvGrpSpPr/>
          <p:nvPr/>
        </p:nvGrpSpPr>
        <p:grpSpPr>
          <a:xfrm>
            <a:off x="1196425" y="4416250"/>
            <a:ext cx="1872525" cy="389700"/>
            <a:chOff x="1196425" y="4416250"/>
            <a:chExt cx="1872525" cy="389700"/>
          </a:xfrm>
        </p:grpSpPr>
        <p:cxnSp>
          <p:nvCxnSpPr>
            <p:cNvPr id="209" name="Google Shape;209;p29"/>
            <p:cNvCxnSpPr>
              <a:endCxn id="203" idx="1"/>
            </p:cNvCxnSpPr>
            <p:nvPr/>
          </p:nvCxnSpPr>
          <p:spPr>
            <a:xfrm>
              <a:off x="2087950" y="4610200"/>
              <a:ext cx="9810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333333"/>
              </a:solidFill>
              <a:prstDash val="dot"/>
              <a:round/>
              <a:headEnd type="none" w="med" len="med"/>
              <a:tailEnd type="triangle" w="med" len="med"/>
            </a:ln>
          </p:spPr>
        </p:cxnSp>
        <p:sp>
          <p:nvSpPr>
            <p:cNvPr id="210" name="Google Shape;210;p29"/>
            <p:cNvSpPr txBox="1"/>
            <p:nvPr/>
          </p:nvSpPr>
          <p:spPr>
            <a:xfrm>
              <a:off x="1196425" y="4416250"/>
              <a:ext cx="861900" cy="389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AA84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'cons'</a:t>
              </a:r>
              <a:endParaRPr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211" name="Google Shape;211;p29"/>
          <p:cNvGrpSpPr/>
          <p:nvPr/>
        </p:nvGrpSpPr>
        <p:grpSpPr>
          <a:xfrm>
            <a:off x="4016050" y="2522138"/>
            <a:ext cx="1478825" cy="389700"/>
            <a:chOff x="4016050" y="2522138"/>
            <a:chExt cx="1478825" cy="389700"/>
          </a:xfrm>
        </p:grpSpPr>
        <p:sp>
          <p:nvSpPr>
            <p:cNvPr id="212" name="Google Shape;212;p29"/>
            <p:cNvSpPr txBox="1"/>
            <p:nvPr/>
          </p:nvSpPr>
          <p:spPr>
            <a:xfrm>
              <a:off x="4324575" y="2522138"/>
              <a:ext cx="861900" cy="389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[</a:t>
              </a:r>
              <a:r>
                <a:rPr lang="en">
                  <a:solidFill>
                    <a:srgbClr val="6AA84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True</a:t>
              </a: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]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213" name="Google Shape;213;p29"/>
            <p:cNvCxnSpPr>
              <a:stCxn id="181" idx="3"/>
              <a:endCxn id="212" idx="1"/>
            </p:cNvCxnSpPr>
            <p:nvPr/>
          </p:nvCxnSpPr>
          <p:spPr>
            <a:xfrm rot="10800000" flipH="1">
              <a:off x="4016050" y="2717100"/>
              <a:ext cx="308400" cy="15900"/>
            </a:xfrm>
            <a:prstGeom prst="bentConnector3">
              <a:avLst>
                <a:gd name="adj1" fmla="val 50020"/>
              </a:avLst>
            </a:prstGeom>
            <a:noFill/>
            <a:ln w="19050" cap="flat" cmpd="sng">
              <a:solidFill>
                <a:srgbClr val="333333"/>
              </a:solidFill>
              <a:prstDash val="dot"/>
              <a:round/>
              <a:headEnd type="none" w="med" len="med"/>
              <a:tailEnd type="triangle" w="med" len="med"/>
            </a:ln>
          </p:spPr>
        </p:cxnSp>
        <p:cxnSp>
          <p:nvCxnSpPr>
            <p:cNvPr id="214" name="Google Shape;214;p29"/>
            <p:cNvCxnSpPr>
              <a:stCxn id="212" idx="3"/>
              <a:endCxn id="182" idx="1"/>
            </p:cNvCxnSpPr>
            <p:nvPr/>
          </p:nvCxnSpPr>
          <p:spPr>
            <a:xfrm>
              <a:off x="5186475" y="2716988"/>
              <a:ext cx="308400" cy="15900"/>
            </a:xfrm>
            <a:prstGeom prst="bentConnector3">
              <a:avLst>
                <a:gd name="adj1" fmla="val 50018"/>
              </a:avLst>
            </a:prstGeom>
            <a:noFill/>
            <a:ln w="19050" cap="flat" cmpd="sng">
              <a:solidFill>
                <a:srgbClr val="333333"/>
              </a:solidFill>
              <a:prstDash val="dot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15" name="Google Shape;215;p29"/>
          <p:cNvGrpSpPr/>
          <p:nvPr/>
        </p:nvGrpSpPr>
        <p:grpSpPr>
          <a:xfrm>
            <a:off x="4016050" y="3477350"/>
            <a:ext cx="1381375" cy="389700"/>
            <a:chOff x="4016050" y="3477350"/>
            <a:chExt cx="1381375" cy="389700"/>
          </a:xfrm>
        </p:grpSpPr>
        <p:sp>
          <p:nvSpPr>
            <p:cNvPr id="216" name="Google Shape;216;p29"/>
            <p:cNvSpPr txBox="1"/>
            <p:nvPr/>
          </p:nvSpPr>
          <p:spPr>
            <a:xfrm>
              <a:off x="4293425" y="3477350"/>
              <a:ext cx="861900" cy="389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[</a:t>
              </a:r>
              <a:r>
                <a:rPr lang="en">
                  <a:solidFill>
                    <a:srgbClr val="6AA84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5.2</a:t>
              </a: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]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217" name="Google Shape;217;p29"/>
            <p:cNvCxnSpPr>
              <a:stCxn id="193" idx="3"/>
              <a:endCxn id="216" idx="1"/>
            </p:cNvCxnSpPr>
            <p:nvPr/>
          </p:nvCxnSpPr>
          <p:spPr>
            <a:xfrm>
              <a:off x="4016050" y="3671900"/>
              <a:ext cx="277500" cy="600"/>
            </a:xfrm>
            <a:prstGeom prst="bentConnector3">
              <a:avLst>
                <a:gd name="adj1" fmla="val 49977"/>
              </a:avLst>
            </a:prstGeom>
            <a:noFill/>
            <a:ln w="19050" cap="flat" cmpd="sng">
              <a:solidFill>
                <a:srgbClr val="333333"/>
              </a:solidFill>
              <a:prstDash val="dot"/>
              <a:round/>
              <a:headEnd type="none" w="med" len="med"/>
              <a:tailEnd type="triangle" w="med" len="med"/>
            </a:ln>
          </p:spPr>
        </p:cxnSp>
        <p:cxnSp>
          <p:nvCxnSpPr>
            <p:cNvPr id="218" name="Google Shape;218;p29"/>
            <p:cNvCxnSpPr>
              <a:stCxn id="216" idx="3"/>
            </p:cNvCxnSpPr>
            <p:nvPr/>
          </p:nvCxnSpPr>
          <p:spPr>
            <a:xfrm>
              <a:off x="5155325" y="3672200"/>
              <a:ext cx="2421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333333"/>
              </a:solidFill>
              <a:prstDash val="dot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19" name="Google Shape;219;p29"/>
          <p:cNvGrpSpPr/>
          <p:nvPr/>
        </p:nvGrpSpPr>
        <p:grpSpPr>
          <a:xfrm>
            <a:off x="4016050" y="4416250"/>
            <a:ext cx="1478901" cy="389700"/>
            <a:chOff x="4016050" y="4416250"/>
            <a:chExt cx="1478901" cy="389700"/>
          </a:xfrm>
        </p:grpSpPr>
        <p:sp>
          <p:nvSpPr>
            <p:cNvPr id="220" name="Google Shape;220;p29"/>
            <p:cNvSpPr txBox="1"/>
            <p:nvPr/>
          </p:nvSpPr>
          <p:spPr>
            <a:xfrm>
              <a:off x="4213351" y="4416250"/>
              <a:ext cx="1079700" cy="389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[</a:t>
              </a:r>
              <a:r>
                <a:rPr lang="en">
                  <a:solidFill>
                    <a:srgbClr val="6AA84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'cons'</a:t>
              </a: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]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221" name="Google Shape;221;p29"/>
            <p:cNvCxnSpPr>
              <a:stCxn id="203" idx="3"/>
              <a:endCxn id="220" idx="1"/>
            </p:cNvCxnSpPr>
            <p:nvPr/>
          </p:nvCxnSpPr>
          <p:spPr>
            <a:xfrm>
              <a:off x="4016050" y="4610800"/>
              <a:ext cx="197400" cy="600"/>
            </a:xfrm>
            <a:prstGeom prst="bentConnector3">
              <a:avLst>
                <a:gd name="adj1" fmla="val 49975"/>
              </a:avLst>
            </a:prstGeom>
            <a:noFill/>
            <a:ln w="19050" cap="flat" cmpd="sng">
              <a:solidFill>
                <a:srgbClr val="333333"/>
              </a:solidFill>
              <a:prstDash val="dot"/>
              <a:round/>
              <a:headEnd type="none" w="med" len="med"/>
              <a:tailEnd type="triangle" w="med" len="med"/>
            </a:ln>
          </p:spPr>
        </p:cxnSp>
        <p:cxnSp>
          <p:nvCxnSpPr>
            <p:cNvPr id="222" name="Google Shape;222;p29"/>
            <p:cNvCxnSpPr>
              <a:stCxn id="220" idx="3"/>
              <a:endCxn id="204" idx="1"/>
            </p:cNvCxnSpPr>
            <p:nvPr/>
          </p:nvCxnSpPr>
          <p:spPr>
            <a:xfrm>
              <a:off x="5293051" y="4611100"/>
              <a:ext cx="201900" cy="600"/>
            </a:xfrm>
            <a:prstGeom prst="bentConnector3">
              <a:avLst>
                <a:gd name="adj1" fmla="val 50009"/>
              </a:avLst>
            </a:prstGeom>
            <a:noFill/>
            <a:ln w="19050" cap="flat" cmpd="sng">
              <a:solidFill>
                <a:srgbClr val="333333"/>
              </a:solidFill>
              <a:prstDash val="dot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Representing Combinations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28" name="Google Shape;228;p3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7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(&lt;operator&gt; &lt;operand1&gt; &lt;operand2&gt; ...)</a:t>
            </a:r>
            <a:endParaRPr>
              <a:solidFill>
                <a:srgbClr val="6AA84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6AA84F"/>
                </a:solidFill>
              </a:rPr>
              <a:t>Combinations </a:t>
            </a:r>
            <a:r>
              <a:rPr lang="en"/>
              <a:t>are just Scheme lists containing an operator and operands.</a:t>
            </a:r>
            <a:endParaRPr/>
          </a:p>
        </p:txBody>
      </p:sp>
      <p:sp>
        <p:nvSpPr>
          <p:cNvPr id="229" name="Google Shape;229;p30"/>
          <p:cNvSpPr txBox="1"/>
          <p:nvPr/>
        </p:nvSpPr>
        <p:spPr>
          <a:xfrm>
            <a:off x="1163100" y="1800125"/>
            <a:ext cx="6817800" cy="186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scm&gt;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define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expr '(+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2 3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)) </a:t>
            </a:r>
            <a:r>
              <a:rPr lang="en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; Create the expression (+ 2 3)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expr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scm&gt;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(eval expr)            </a:t>
            </a:r>
            <a:r>
              <a:rPr lang="en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; Evaluate the expression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scm&gt;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(car expr)             </a:t>
            </a:r>
            <a:r>
              <a:rPr lang="en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; Get the operator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scm&gt;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(cdr expr)             </a:t>
            </a:r>
            <a:r>
              <a:rPr lang="en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; Get the operands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(2 3)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1163100" y="3779650"/>
            <a:ext cx="6817800" cy="122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&gt;&gt;&gt;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expr = [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'+'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]  </a:t>
            </a:r>
            <a:r>
              <a:rPr lang="en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# Representation of (+ 2 3)</a:t>
            </a:r>
            <a:endParaRPr>
              <a:solidFill>
                <a:srgbClr val="0371C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&gt;&gt;&gt;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expr[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]             </a:t>
            </a:r>
            <a:r>
              <a:rPr lang="en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# Get the operator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'+'</a:t>
            </a:r>
            <a:endParaRPr>
              <a:solidFill>
                <a:srgbClr val="0371C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expr[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:]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# Get the operands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[2, 3]</a:t>
            </a:r>
            <a:endParaRPr>
              <a:solidFill>
                <a:srgbClr val="0371C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1" name="Google Shape;231;p30"/>
          <p:cNvSpPr/>
          <p:nvPr/>
        </p:nvSpPr>
        <p:spPr>
          <a:xfrm>
            <a:off x="6737400" y="4058875"/>
            <a:ext cx="2166600" cy="9039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Works, but isn't an exact representation of Scheme lists.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Python Pairs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37" name="Google Shape;237;p31"/>
          <p:cNvSpPr txBox="1">
            <a:spLocks noGrp="1"/>
          </p:cNvSpPr>
          <p:nvPr>
            <p:ph type="body" idx="1"/>
          </p:nvPr>
        </p:nvSpPr>
        <p:spPr>
          <a:xfrm>
            <a:off x="311700" y="913325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To accurately represent Scheme combinations as linked lists, let’s write a </a:t>
            </a:r>
            <a:r>
              <a:rPr lang="en" sz="1400">
                <a:solidFill>
                  <a:srgbClr val="6AA84F"/>
                </a:solidFill>
                <a:highlight>
                  <a:schemeClr val="lt2"/>
                </a:highlight>
              </a:rPr>
              <a:t>Pair</a:t>
            </a:r>
            <a:r>
              <a:rPr lang="en" sz="1400"/>
              <a:t> class in Python!</a:t>
            </a:r>
            <a:endParaRPr sz="1400"/>
          </a:p>
        </p:txBody>
      </p:sp>
      <p:sp>
        <p:nvSpPr>
          <p:cNvPr id="238" name="Google Shape;238;p31"/>
          <p:cNvSpPr txBox="1"/>
          <p:nvPr/>
        </p:nvSpPr>
        <p:spPr>
          <a:xfrm>
            <a:off x="404400" y="3738000"/>
            <a:ext cx="8335200" cy="140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&gt;&gt;&gt;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expr </a:t>
            </a:r>
            <a:r>
              <a:rPr lang="en">
                <a:solidFill>
                  <a:srgbClr val="E6913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Pair(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'+'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, Pair(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, Pair(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, nil))) </a:t>
            </a:r>
            <a:r>
              <a:rPr lang="en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# Represent (+ 2 3)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&gt;&gt;&gt;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expr.first                              </a:t>
            </a:r>
            <a:r>
              <a:rPr lang="en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# Get the operator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'+'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&gt;&gt;&gt;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expr.second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   </a:t>
            </a:r>
            <a:r>
              <a:rPr lang="en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# Get the operands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Pair(2, Pair(3, nil))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5470800" y="1549625"/>
            <a:ext cx="3268800" cy="140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FFFFF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nil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__repr__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'nil'</a:t>
            </a:r>
            <a:endParaRPr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nil </a:t>
            </a:r>
            <a:r>
              <a:rPr lang="en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 nil()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404400" y="1549625"/>
            <a:ext cx="4977900" cy="212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FFFFF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Pair</a:t>
            </a:r>
            <a:r>
              <a:rPr lang="en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r>
              <a:rPr lang="en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second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	self.first </a:t>
            </a:r>
            <a:r>
              <a:rPr lang="en" dirty="0">
                <a:solidFill>
                  <a:srgbClr val="FFAB4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 first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	self.second </a:t>
            </a:r>
            <a:r>
              <a:rPr lang="en" dirty="0">
                <a:solidFill>
                  <a:srgbClr val="FFAB4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second</a:t>
            </a:r>
            <a:endParaRPr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__repr__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'Pair({0}, {1})'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.format(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		self.first, self.second)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41" name="Google Shape;241;p31"/>
          <p:cNvGrpSpPr/>
          <p:nvPr/>
        </p:nvGrpSpPr>
        <p:grpSpPr>
          <a:xfrm>
            <a:off x="5518625" y="2571750"/>
            <a:ext cx="3625450" cy="1221850"/>
            <a:chOff x="5518625" y="2571750"/>
            <a:chExt cx="3625450" cy="1221850"/>
          </a:xfrm>
        </p:grpSpPr>
        <p:sp>
          <p:nvSpPr>
            <p:cNvPr id="242" name="Google Shape;242;p31"/>
            <p:cNvSpPr/>
            <p:nvPr/>
          </p:nvSpPr>
          <p:spPr>
            <a:xfrm>
              <a:off x="6820875" y="2815900"/>
              <a:ext cx="2323200" cy="977700"/>
            </a:xfrm>
            <a:prstGeom prst="roundRect">
              <a:avLst>
                <a:gd name="adj" fmla="val 16667"/>
              </a:avLst>
            </a:prstGeom>
            <a:solidFill>
              <a:srgbClr val="6AA84F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There is one instance of nil. No other instances can be created.</a:t>
              </a:r>
              <a:endParaRPr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243" name="Google Shape;243;p31"/>
            <p:cNvCxnSpPr>
              <a:stCxn id="242" idx="1"/>
            </p:cNvCxnSpPr>
            <p:nvPr/>
          </p:nvCxnSpPr>
          <p:spPr>
            <a:xfrm rot="10800000">
              <a:off x="6166575" y="2944150"/>
              <a:ext cx="654300" cy="360600"/>
            </a:xfrm>
            <a:prstGeom prst="bentConnector3">
              <a:avLst>
                <a:gd name="adj1" fmla="val 99992"/>
              </a:avLst>
            </a:prstGeom>
            <a:noFill/>
            <a:ln w="19050" cap="flat" cmpd="sng">
              <a:solidFill>
                <a:srgbClr val="38761D"/>
              </a:solidFill>
              <a:prstDash val="dot"/>
              <a:round/>
              <a:headEnd type="none" w="med" len="med"/>
              <a:tailEnd type="triangle" w="med" len="med"/>
            </a:ln>
          </p:spPr>
        </p:cxnSp>
        <p:sp>
          <p:nvSpPr>
            <p:cNvPr id="244" name="Google Shape;244;p31"/>
            <p:cNvSpPr/>
            <p:nvPr/>
          </p:nvSpPr>
          <p:spPr>
            <a:xfrm>
              <a:off x="5518625" y="2571750"/>
              <a:ext cx="1302300" cy="3606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8761D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32"/>
          <p:cNvGrpSpPr/>
          <p:nvPr/>
        </p:nvGrpSpPr>
        <p:grpSpPr>
          <a:xfrm>
            <a:off x="1294575" y="3084800"/>
            <a:ext cx="6945900" cy="612600"/>
            <a:chOff x="1294575" y="3084800"/>
            <a:chExt cx="6945900" cy="612600"/>
          </a:xfrm>
        </p:grpSpPr>
        <p:sp>
          <p:nvSpPr>
            <p:cNvPr id="250" name="Google Shape;250;p32"/>
            <p:cNvSpPr/>
            <p:nvPr/>
          </p:nvSpPr>
          <p:spPr>
            <a:xfrm>
              <a:off x="1294575" y="3084800"/>
              <a:ext cx="6945900" cy="612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Read</a:t>
              </a:r>
              <a:endPara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1896000" y="3235225"/>
              <a:ext cx="902100" cy="389700"/>
            </a:xfrm>
            <a:prstGeom prst="roundRect">
              <a:avLst>
                <a:gd name="adj" fmla="val 16667"/>
              </a:avLst>
            </a:prstGeom>
            <a:solidFill>
              <a:srgbClr val="6AA84F"/>
            </a:solidFill>
            <a:ln w="19050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Lexer</a:t>
              </a:r>
              <a:endParaRPr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7238475" y="3235225"/>
              <a:ext cx="902100" cy="389700"/>
            </a:xfrm>
            <a:prstGeom prst="roundRect">
              <a:avLst>
                <a:gd name="adj" fmla="val 16667"/>
              </a:avLst>
            </a:prstGeom>
            <a:solidFill>
              <a:srgbClr val="6AA84F"/>
            </a:solidFill>
            <a:ln w="19050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Parser</a:t>
              </a:r>
              <a:endParaRPr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253" name="Google Shape;253;p32"/>
          <p:cNvGrpSpPr/>
          <p:nvPr/>
        </p:nvGrpSpPr>
        <p:grpSpPr>
          <a:xfrm>
            <a:off x="1447700" y="1115825"/>
            <a:ext cx="6354600" cy="612600"/>
            <a:chOff x="1447700" y="1115825"/>
            <a:chExt cx="6354600" cy="612600"/>
          </a:xfrm>
        </p:grpSpPr>
        <p:sp>
          <p:nvSpPr>
            <p:cNvPr id="254" name="Google Shape;254;p32"/>
            <p:cNvSpPr/>
            <p:nvPr/>
          </p:nvSpPr>
          <p:spPr>
            <a:xfrm>
              <a:off x="1447700" y="1115825"/>
              <a:ext cx="6354600" cy="6126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19050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Read</a:t>
              </a:r>
              <a:endPara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55" name="Google Shape;255;p32"/>
            <p:cNvSpPr/>
            <p:nvPr/>
          </p:nvSpPr>
          <p:spPr>
            <a:xfrm>
              <a:off x="2104825" y="1244525"/>
              <a:ext cx="902100" cy="389700"/>
            </a:xfrm>
            <a:prstGeom prst="roundRect">
              <a:avLst>
                <a:gd name="adj" fmla="val 16667"/>
              </a:avLst>
            </a:prstGeom>
            <a:solidFill>
              <a:srgbClr val="6AA84F"/>
            </a:solidFill>
            <a:ln w="19050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Lexer</a:t>
              </a:r>
              <a:endParaRPr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6702550" y="1244825"/>
              <a:ext cx="902100" cy="389700"/>
            </a:xfrm>
            <a:prstGeom prst="roundRect">
              <a:avLst>
                <a:gd name="adj" fmla="val 16667"/>
              </a:avLst>
            </a:prstGeom>
            <a:solidFill>
              <a:srgbClr val="6AA84F"/>
            </a:solidFill>
            <a:ln w="19050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Parser</a:t>
              </a:r>
              <a:endParaRPr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257" name="Google Shape;25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Reading Combinations</a:t>
            </a:r>
            <a:endParaRPr>
              <a:solidFill>
                <a:srgbClr val="6AA84F"/>
              </a:solidFill>
            </a:endParaRPr>
          </a:p>
        </p:txBody>
      </p:sp>
      <p:grpSp>
        <p:nvGrpSpPr>
          <p:cNvPr id="258" name="Google Shape;258;p32"/>
          <p:cNvGrpSpPr/>
          <p:nvPr/>
        </p:nvGrpSpPr>
        <p:grpSpPr>
          <a:xfrm>
            <a:off x="72325" y="1244825"/>
            <a:ext cx="2032500" cy="389700"/>
            <a:chOff x="72325" y="1244825"/>
            <a:chExt cx="2032500" cy="389700"/>
          </a:xfrm>
        </p:grpSpPr>
        <p:cxnSp>
          <p:nvCxnSpPr>
            <p:cNvPr id="259" name="Google Shape;259;p32"/>
            <p:cNvCxnSpPr>
              <a:stCxn id="260" idx="3"/>
              <a:endCxn id="255" idx="1"/>
            </p:cNvCxnSpPr>
            <p:nvPr/>
          </p:nvCxnSpPr>
          <p:spPr>
            <a:xfrm>
              <a:off x="1252825" y="1439675"/>
              <a:ext cx="8520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333333"/>
              </a:solidFill>
              <a:prstDash val="dot"/>
              <a:round/>
              <a:headEnd type="none" w="med" len="med"/>
              <a:tailEnd type="triangle" w="med" len="med"/>
            </a:ln>
          </p:spPr>
        </p:cxnSp>
        <p:sp>
          <p:nvSpPr>
            <p:cNvPr id="260" name="Google Shape;260;p32"/>
            <p:cNvSpPr txBox="1"/>
            <p:nvPr/>
          </p:nvSpPr>
          <p:spPr>
            <a:xfrm>
              <a:off x="72325" y="1244825"/>
              <a:ext cx="1180500" cy="389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AA84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'(+ 2 3)'</a:t>
              </a:r>
              <a:endParaRPr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261" name="Google Shape;261;p32"/>
          <p:cNvGrpSpPr/>
          <p:nvPr/>
        </p:nvGrpSpPr>
        <p:grpSpPr>
          <a:xfrm>
            <a:off x="3006925" y="1244525"/>
            <a:ext cx="3695775" cy="389700"/>
            <a:chOff x="3006925" y="1244525"/>
            <a:chExt cx="3695775" cy="389700"/>
          </a:xfrm>
        </p:grpSpPr>
        <p:sp>
          <p:nvSpPr>
            <p:cNvPr id="262" name="Google Shape;262;p32"/>
            <p:cNvSpPr txBox="1"/>
            <p:nvPr/>
          </p:nvSpPr>
          <p:spPr>
            <a:xfrm>
              <a:off x="3507700" y="1244525"/>
              <a:ext cx="2637900" cy="389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[</a:t>
              </a:r>
              <a:r>
                <a:rPr lang="en">
                  <a:solidFill>
                    <a:srgbClr val="6AA84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'('</a:t>
              </a: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,</a:t>
              </a:r>
              <a:r>
                <a:rPr lang="en">
                  <a:solidFill>
                    <a:srgbClr val="6AA84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'+'</a:t>
              </a: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,</a:t>
              </a:r>
              <a:r>
                <a:rPr lang="en">
                  <a:solidFill>
                    <a:srgbClr val="6AA84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2</a:t>
              </a: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,</a:t>
              </a:r>
              <a:r>
                <a:rPr lang="en">
                  <a:solidFill>
                    <a:srgbClr val="6AA84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3</a:t>
              </a: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,</a:t>
              </a:r>
              <a:r>
                <a:rPr lang="en">
                  <a:solidFill>
                    <a:srgbClr val="6AA84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')'</a:t>
              </a: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]</a:t>
              </a:r>
              <a:r>
                <a:rPr lang="en">
                  <a:solidFill>
                    <a:srgbClr val="6AA84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endParaRPr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263" name="Google Shape;263;p32"/>
            <p:cNvCxnSpPr>
              <a:stCxn id="255" idx="3"/>
              <a:endCxn id="262" idx="1"/>
            </p:cNvCxnSpPr>
            <p:nvPr/>
          </p:nvCxnSpPr>
          <p:spPr>
            <a:xfrm>
              <a:off x="3006925" y="1439375"/>
              <a:ext cx="500700" cy="600"/>
            </a:xfrm>
            <a:prstGeom prst="bentConnector3">
              <a:avLst>
                <a:gd name="adj1" fmla="val 50007"/>
              </a:avLst>
            </a:prstGeom>
            <a:noFill/>
            <a:ln w="19050" cap="flat" cmpd="sng">
              <a:solidFill>
                <a:srgbClr val="333333"/>
              </a:solidFill>
              <a:prstDash val="dot"/>
              <a:round/>
              <a:headEnd type="none" w="med" len="med"/>
              <a:tailEnd type="triangle" w="med" len="med"/>
            </a:ln>
          </p:spPr>
        </p:cxnSp>
        <p:cxnSp>
          <p:nvCxnSpPr>
            <p:cNvPr id="264" name="Google Shape;264;p32"/>
            <p:cNvCxnSpPr>
              <a:stCxn id="262" idx="3"/>
              <a:endCxn id="256" idx="1"/>
            </p:cNvCxnSpPr>
            <p:nvPr/>
          </p:nvCxnSpPr>
          <p:spPr>
            <a:xfrm>
              <a:off x="6145600" y="1439375"/>
              <a:ext cx="557100" cy="600"/>
            </a:xfrm>
            <a:prstGeom prst="bentConnector3">
              <a:avLst>
                <a:gd name="adj1" fmla="val 49987"/>
              </a:avLst>
            </a:prstGeom>
            <a:noFill/>
            <a:ln w="19050" cap="flat" cmpd="sng">
              <a:solidFill>
                <a:srgbClr val="333333"/>
              </a:solidFill>
              <a:prstDash val="dot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65" name="Google Shape;265;p32"/>
          <p:cNvGrpSpPr/>
          <p:nvPr/>
        </p:nvGrpSpPr>
        <p:grpSpPr>
          <a:xfrm>
            <a:off x="3855300" y="435050"/>
            <a:ext cx="4705653" cy="1817813"/>
            <a:chOff x="3855300" y="435050"/>
            <a:chExt cx="4705653" cy="1817813"/>
          </a:xfrm>
        </p:grpSpPr>
        <p:sp>
          <p:nvSpPr>
            <p:cNvPr id="266" name="Google Shape;266;p32"/>
            <p:cNvSpPr txBox="1"/>
            <p:nvPr/>
          </p:nvSpPr>
          <p:spPr>
            <a:xfrm>
              <a:off x="3855300" y="1863163"/>
              <a:ext cx="3818400" cy="389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AA84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Pair('+', Pair(2, Pair(3, nil)))</a:t>
              </a:r>
              <a:endParaRPr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267" name="Google Shape;267;p32"/>
            <p:cNvCxnSpPr>
              <a:stCxn id="256" idx="3"/>
              <a:endCxn id="266" idx="3"/>
            </p:cNvCxnSpPr>
            <p:nvPr/>
          </p:nvCxnSpPr>
          <p:spPr>
            <a:xfrm>
              <a:off x="7604650" y="1439675"/>
              <a:ext cx="69000" cy="618300"/>
            </a:xfrm>
            <a:prstGeom prst="bentConnector3">
              <a:avLst>
                <a:gd name="adj1" fmla="val 445181"/>
              </a:avLst>
            </a:prstGeom>
            <a:noFill/>
            <a:ln w="19050" cap="flat" cmpd="sng">
              <a:solidFill>
                <a:srgbClr val="333333"/>
              </a:solidFill>
              <a:prstDash val="dot"/>
              <a:round/>
              <a:headEnd type="none" w="med" len="med"/>
              <a:tailEnd type="triangle" w="med" len="med"/>
            </a:ln>
          </p:spPr>
        </p:cxnSp>
        <p:grpSp>
          <p:nvGrpSpPr>
            <p:cNvPr id="268" name="Google Shape;268;p32"/>
            <p:cNvGrpSpPr/>
            <p:nvPr/>
          </p:nvGrpSpPr>
          <p:grpSpPr>
            <a:xfrm>
              <a:off x="4634604" y="435050"/>
              <a:ext cx="3926349" cy="448483"/>
              <a:chOff x="4796729" y="3173400"/>
              <a:chExt cx="3926349" cy="448483"/>
            </a:xfrm>
          </p:grpSpPr>
          <p:grpSp>
            <p:nvGrpSpPr>
              <p:cNvPr id="269" name="Google Shape;269;p32"/>
              <p:cNvGrpSpPr/>
              <p:nvPr/>
            </p:nvGrpSpPr>
            <p:grpSpPr>
              <a:xfrm>
                <a:off x="4796729" y="3175979"/>
                <a:ext cx="3912959" cy="445904"/>
                <a:chOff x="2086525" y="2941875"/>
                <a:chExt cx="4056562" cy="572700"/>
              </a:xfrm>
            </p:grpSpPr>
            <p:sp>
              <p:nvSpPr>
                <p:cNvPr id="270" name="Google Shape;270;p32"/>
                <p:cNvSpPr/>
                <p:nvPr/>
              </p:nvSpPr>
              <p:spPr>
                <a:xfrm>
                  <a:off x="2086525" y="2941875"/>
                  <a:ext cx="572700" cy="5727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latin typeface="Roboto Mono"/>
                      <a:ea typeface="Roboto Mono"/>
                      <a:cs typeface="Roboto Mono"/>
                      <a:sym typeface="Roboto Mono"/>
                    </a:rPr>
                    <a:t>'+'</a:t>
                  </a:r>
                  <a:endParaRPr sz="1600"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  <p:sp>
              <p:nvSpPr>
                <p:cNvPr id="271" name="Google Shape;271;p32"/>
                <p:cNvSpPr/>
                <p:nvPr/>
              </p:nvSpPr>
              <p:spPr>
                <a:xfrm>
                  <a:off x="2658040" y="2941875"/>
                  <a:ext cx="572700" cy="5727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32"/>
                <p:cNvSpPr/>
                <p:nvPr/>
              </p:nvSpPr>
              <p:spPr>
                <a:xfrm>
                  <a:off x="3534325" y="2941875"/>
                  <a:ext cx="572700" cy="5727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latin typeface="Roboto Mono"/>
                      <a:ea typeface="Roboto Mono"/>
                      <a:cs typeface="Roboto Mono"/>
                      <a:sym typeface="Roboto Mono"/>
                    </a:rPr>
                    <a:t>2</a:t>
                  </a:r>
                  <a:endParaRPr sz="1600"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  <p:sp>
              <p:nvSpPr>
                <p:cNvPr id="273" name="Google Shape;273;p32"/>
                <p:cNvSpPr/>
                <p:nvPr/>
              </p:nvSpPr>
              <p:spPr>
                <a:xfrm>
                  <a:off x="4105840" y="2941875"/>
                  <a:ext cx="572700" cy="5727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32"/>
                <p:cNvSpPr/>
                <p:nvPr/>
              </p:nvSpPr>
              <p:spPr>
                <a:xfrm>
                  <a:off x="4998871" y="2941875"/>
                  <a:ext cx="572700" cy="5727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latin typeface="Roboto Mono"/>
                      <a:ea typeface="Roboto Mono"/>
                      <a:cs typeface="Roboto Mono"/>
                      <a:sym typeface="Roboto Mono"/>
                    </a:rPr>
                    <a:t>3</a:t>
                  </a:r>
                  <a:endParaRPr sz="1600"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  <p:sp>
              <p:nvSpPr>
                <p:cNvPr id="275" name="Google Shape;275;p32"/>
                <p:cNvSpPr/>
                <p:nvPr/>
              </p:nvSpPr>
              <p:spPr>
                <a:xfrm>
                  <a:off x="5570387" y="2941875"/>
                  <a:ext cx="572700" cy="5727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76" name="Google Shape;276;p32"/>
                <p:cNvCxnSpPr>
                  <a:endCxn id="272" idx="1"/>
                </p:cNvCxnSpPr>
                <p:nvPr/>
              </p:nvCxnSpPr>
              <p:spPr>
                <a:xfrm>
                  <a:off x="2962825" y="3227025"/>
                  <a:ext cx="571500" cy="1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77" name="Google Shape;277;p32"/>
                <p:cNvCxnSpPr/>
                <p:nvPr/>
              </p:nvCxnSpPr>
              <p:spPr>
                <a:xfrm>
                  <a:off x="4410925" y="3227325"/>
                  <a:ext cx="571200" cy="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cxnSp>
            <p:nvCxnSpPr>
              <p:cNvPr id="278" name="Google Shape;278;p32"/>
              <p:cNvCxnSpPr/>
              <p:nvPr/>
            </p:nvCxnSpPr>
            <p:spPr>
              <a:xfrm rot="10800000" flipH="1">
                <a:off x="8151578" y="3173400"/>
                <a:ext cx="571500" cy="441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79" name="Google Shape;279;p32"/>
          <p:cNvGrpSpPr/>
          <p:nvPr/>
        </p:nvGrpSpPr>
        <p:grpSpPr>
          <a:xfrm>
            <a:off x="72325" y="2601125"/>
            <a:ext cx="1932300" cy="828900"/>
            <a:chOff x="72325" y="2601125"/>
            <a:chExt cx="1932300" cy="828900"/>
          </a:xfrm>
        </p:grpSpPr>
        <p:cxnSp>
          <p:nvCxnSpPr>
            <p:cNvPr id="280" name="Google Shape;280;p32"/>
            <p:cNvCxnSpPr>
              <a:stCxn id="281" idx="2"/>
              <a:endCxn id="251" idx="1"/>
            </p:cNvCxnSpPr>
            <p:nvPr/>
          </p:nvCxnSpPr>
          <p:spPr>
            <a:xfrm rot="-5400000" flipH="1">
              <a:off x="1247575" y="2781725"/>
              <a:ext cx="439200" cy="857400"/>
            </a:xfrm>
            <a:prstGeom prst="bentConnector2">
              <a:avLst/>
            </a:prstGeom>
            <a:noFill/>
            <a:ln w="19050" cap="flat" cmpd="sng">
              <a:solidFill>
                <a:srgbClr val="333333"/>
              </a:solidFill>
              <a:prstDash val="dot"/>
              <a:round/>
              <a:headEnd type="none" w="med" len="med"/>
              <a:tailEnd type="triangle" w="med" len="med"/>
            </a:ln>
          </p:spPr>
        </p:cxnSp>
        <p:sp>
          <p:nvSpPr>
            <p:cNvPr id="281" name="Google Shape;281;p32"/>
            <p:cNvSpPr txBox="1"/>
            <p:nvPr/>
          </p:nvSpPr>
          <p:spPr>
            <a:xfrm>
              <a:off x="72325" y="2601125"/>
              <a:ext cx="1932300" cy="389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AA84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'(define (f) 3)'</a:t>
              </a:r>
              <a:endParaRPr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282" name="Google Shape;282;p32"/>
          <p:cNvGrpSpPr/>
          <p:nvPr/>
        </p:nvGrpSpPr>
        <p:grpSpPr>
          <a:xfrm>
            <a:off x="2798100" y="3232525"/>
            <a:ext cx="4440450" cy="389700"/>
            <a:chOff x="2798100" y="3232525"/>
            <a:chExt cx="4440450" cy="389700"/>
          </a:xfrm>
        </p:grpSpPr>
        <p:sp>
          <p:nvSpPr>
            <p:cNvPr id="283" name="Google Shape;283;p32"/>
            <p:cNvSpPr txBox="1"/>
            <p:nvPr/>
          </p:nvSpPr>
          <p:spPr>
            <a:xfrm>
              <a:off x="3013050" y="3232525"/>
              <a:ext cx="3926400" cy="389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 Mono"/>
                  <a:ea typeface="Roboto Mono"/>
                  <a:cs typeface="Roboto Mono"/>
                  <a:sym typeface="Roboto Mono"/>
                </a:rPr>
                <a:t>[</a:t>
              </a:r>
              <a:r>
                <a:rPr lang="en" sz="1200">
                  <a:solidFill>
                    <a:srgbClr val="6AA84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'('</a:t>
              </a:r>
              <a:r>
                <a:rPr lang="en" sz="1200">
                  <a:latin typeface="Roboto Mono"/>
                  <a:ea typeface="Roboto Mono"/>
                  <a:cs typeface="Roboto Mono"/>
                  <a:sym typeface="Roboto Mono"/>
                </a:rPr>
                <a:t>,</a:t>
              </a:r>
              <a:r>
                <a:rPr lang="en" sz="1200">
                  <a:solidFill>
                    <a:srgbClr val="6AA84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'define'</a:t>
              </a:r>
              <a:r>
                <a:rPr lang="en" sz="1200">
                  <a:latin typeface="Roboto Mono"/>
                  <a:ea typeface="Roboto Mono"/>
                  <a:cs typeface="Roboto Mono"/>
                  <a:sym typeface="Roboto Mono"/>
                </a:rPr>
                <a:t>,</a:t>
              </a:r>
              <a:r>
                <a:rPr lang="en" sz="1200">
                  <a:solidFill>
                    <a:srgbClr val="6AA84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'('</a:t>
              </a:r>
              <a:r>
                <a:rPr lang="en" sz="1200">
                  <a:latin typeface="Roboto Mono"/>
                  <a:ea typeface="Roboto Mono"/>
                  <a:cs typeface="Roboto Mono"/>
                  <a:sym typeface="Roboto Mono"/>
                </a:rPr>
                <a:t>,</a:t>
              </a:r>
              <a:r>
                <a:rPr lang="en" sz="1200">
                  <a:solidFill>
                    <a:srgbClr val="6AA84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'f'</a:t>
              </a:r>
              <a:r>
                <a:rPr lang="en" sz="1200">
                  <a:latin typeface="Roboto Mono"/>
                  <a:ea typeface="Roboto Mono"/>
                  <a:cs typeface="Roboto Mono"/>
                  <a:sym typeface="Roboto Mono"/>
                </a:rPr>
                <a:t>,</a:t>
              </a:r>
              <a:r>
                <a:rPr lang="en" sz="1200">
                  <a:solidFill>
                    <a:srgbClr val="6AA84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')'</a:t>
              </a:r>
              <a:r>
                <a:rPr lang="en" sz="1200">
                  <a:latin typeface="Roboto Mono"/>
                  <a:ea typeface="Roboto Mono"/>
                  <a:cs typeface="Roboto Mono"/>
                  <a:sym typeface="Roboto Mono"/>
                </a:rPr>
                <a:t>,</a:t>
              </a:r>
              <a:r>
                <a:rPr lang="en" sz="1200">
                  <a:solidFill>
                    <a:srgbClr val="6AA84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'3'</a:t>
              </a:r>
              <a:r>
                <a:rPr lang="en" sz="1200">
                  <a:latin typeface="Roboto Mono"/>
                  <a:ea typeface="Roboto Mono"/>
                  <a:cs typeface="Roboto Mono"/>
                  <a:sym typeface="Roboto Mono"/>
                </a:rPr>
                <a:t>,</a:t>
              </a:r>
              <a:r>
                <a:rPr lang="en" sz="1200">
                  <a:solidFill>
                    <a:srgbClr val="6AA84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')'</a:t>
              </a:r>
              <a:r>
                <a:rPr lang="en" sz="1200">
                  <a:latin typeface="Roboto Mono"/>
                  <a:ea typeface="Roboto Mono"/>
                  <a:cs typeface="Roboto Mono"/>
                  <a:sym typeface="Roboto Mono"/>
                </a:rPr>
                <a:t>]</a:t>
              </a:r>
              <a:r>
                <a:rPr lang="en" sz="1200">
                  <a:solidFill>
                    <a:srgbClr val="6AA84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endParaRPr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284" name="Google Shape;284;p32"/>
            <p:cNvCxnSpPr>
              <a:stCxn id="251" idx="3"/>
              <a:endCxn id="283" idx="1"/>
            </p:cNvCxnSpPr>
            <p:nvPr/>
          </p:nvCxnSpPr>
          <p:spPr>
            <a:xfrm rot="10800000" flipH="1">
              <a:off x="2798100" y="3427375"/>
              <a:ext cx="215100" cy="2700"/>
            </a:xfrm>
            <a:prstGeom prst="bentConnector3">
              <a:avLst>
                <a:gd name="adj1" fmla="val 49965"/>
              </a:avLst>
            </a:prstGeom>
            <a:noFill/>
            <a:ln w="19050" cap="flat" cmpd="sng">
              <a:solidFill>
                <a:srgbClr val="333333"/>
              </a:solidFill>
              <a:prstDash val="dot"/>
              <a:round/>
              <a:headEnd type="none" w="med" len="med"/>
              <a:tailEnd type="triangle" w="med" len="med"/>
            </a:ln>
          </p:spPr>
        </p:cxnSp>
        <p:cxnSp>
          <p:nvCxnSpPr>
            <p:cNvPr id="285" name="Google Shape;285;p32"/>
            <p:cNvCxnSpPr>
              <a:stCxn id="283" idx="3"/>
              <a:endCxn id="252" idx="1"/>
            </p:cNvCxnSpPr>
            <p:nvPr/>
          </p:nvCxnSpPr>
          <p:spPr>
            <a:xfrm>
              <a:off x="6939450" y="3427375"/>
              <a:ext cx="299100" cy="2700"/>
            </a:xfrm>
            <a:prstGeom prst="bentConnector3">
              <a:avLst>
                <a:gd name="adj1" fmla="val 49987"/>
              </a:avLst>
            </a:prstGeom>
            <a:noFill/>
            <a:ln w="19050" cap="flat" cmpd="sng">
              <a:solidFill>
                <a:srgbClr val="333333"/>
              </a:solidFill>
              <a:prstDash val="dot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86" name="Google Shape;286;p32"/>
          <p:cNvCxnSpPr/>
          <p:nvPr/>
        </p:nvCxnSpPr>
        <p:spPr>
          <a:xfrm>
            <a:off x="-104350" y="2481825"/>
            <a:ext cx="9458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287" name="Google Shape;287;p32"/>
          <p:cNvGrpSpPr/>
          <p:nvPr/>
        </p:nvGrpSpPr>
        <p:grpSpPr>
          <a:xfrm>
            <a:off x="172174" y="3430075"/>
            <a:ext cx="8882651" cy="1492079"/>
            <a:chOff x="172174" y="3430075"/>
            <a:chExt cx="8882651" cy="1492079"/>
          </a:xfrm>
        </p:grpSpPr>
        <p:sp>
          <p:nvSpPr>
            <p:cNvPr id="288" name="Google Shape;288;p32"/>
            <p:cNvSpPr txBox="1"/>
            <p:nvPr/>
          </p:nvSpPr>
          <p:spPr>
            <a:xfrm>
              <a:off x="3448125" y="3854438"/>
              <a:ext cx="5606700" cy="389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AA84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Pair('define', Pair(Pair('f', nil), Pair(3, nil)))</a:t>
              </a:r>
              <a:endParaRPr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289" name="Google Shape;289;p32"/>
            <p:cNvCxnSpPr>
              <a:stCxn id="252" idx="3"/>
            </p:cNvCxnSpPr>
            <p:nvPr/>
          </p:nvCxnSpPr>
          <p:spPr>
            <a:xfrm>
              <a:off x="8140575" y="3430075"/>
              <a:ext cx="496800" cy="425700"/>
            </a:xfrm>
            <a:prstGeom prst="bentConnector3">
              <a:avLst>
                <a:gd name="adj1" fmla="val 102818"/>
              </a:avLst>
            </a:prstGeom>
            <a:noFill/>
            <a:ln w="19050" cap="flat" cmpd="sng">
              <a:solidFill>
                <a:srgbClr val="333333"/>
              </a:solidFill>
              <a:prstDash val="dot"/>
              <a:round/>
              <a:headEnd type="none" w="med" len="med"/>
              <a:tailEnd type="triangle" w="med" len="med"/>
            </a:ln>
          </p:spPr>
        </p:cxnSp>
        <p:grpSp>
          <p:nvGrpSpPr>
            <p:cNvPr id="290" name="Google Shape;290;p32"/>
            <p:cNvGrpSpPr/>
            <p:nvPr/>
          </p:nvGrpSpPr>
          <p:grpSpPr>
            <a:xfrm>
              <a:off x="172174" y="3826338"/>
              <a:ext cx="4652904" cy="1095817"/>
              <a:chOff x="4146374" y="4964488"/>
              <a:chExt cx="4652904" cy="1095817"/>
            </a:xfrm>
          </p:grpSpPr>
          <p:grpSp>
            <p:nvGrpSpPr>
              <p:cNvPr id="291" name="Google Shape;291;p32"/>
              <p:cNvGrpSpPr/>
              <p:nvPr/>
            </p:nvGrpSpPr>
            <p:grpSpPr>
              <a:xfrm>
                <a:off x="4146374" y="5611800"/>
                <a:ext cx="4652904" cy="448504"/>
                <a:chOff x="4146374" y="5764200"/>
                <a:chExt cx="4652904" cy="448504"/>
              </a:xfrm>
            </p:grpSpPr>
            <p:grpSp>
              <p:nvGrpSpPr>
                <p:cNvPr id="292" name="Google Shape;292;p32"/>
                <p:cNvGrpSpPr/>
                <p:nvPr/>
              </p:nvGrpSpPr>
              <p:grpSpPr>
                <a:xfrm>
                  <a:off x="4146374" y="5766791"/>
                  <a:ext cx="4647449" cy="445913"/>
                  <a:chOff x="1409004" y="2941875"/>
                  <a:chExt cx="4734083" cy="572711"/>
                </a:xfrm>
              </p:grpSpPr>
              <p:sp>
                <p:nvSpPr>
                  <p:cNvPr id="293" name="Google Shape;293;p32"/>
                  <p:cNvSpPr/>
                  <p:nvPr/>
                </p:nvSpPr>
                <p:spPr>
                  <a:xfrm>
                    <a:off x="1409004" y="2941886"/>
                    <a:ext cx="1250400" cy="572700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600">
                        <a:latin typeface="Roboto Mono"/>
                        <a:ea typeface="Roboto Mono"/>
                        <a:cs typeface="Roboto Mono"/>
                        <a:sym typeface="Roboto Mono"/>
                      </a:rPr>
                      <a:t>'define'</a:t>
                    </a:r>
                    <a:endParaRPr sz="1600">
                      <a:latin typeface="Roboto Mono"/>
                      <a:ea typeface="Roboto Mono"/>
                      <a:cs typeface="Roboto Mono"/>
                      <a:sym typeface="Roboto Mono"/>
                    </a:endParaRPr>
                  </a:p>
                </p:txBody>
              </p:sp>
              <p:sp>
                <p:nvSpPr>
                  <p:cNvPr id="294" name="Google Shape;294;p32"/>
                  <p:cNvSpPr/>
                  <p:nvPr/>
                </p:nvSpPr>
                <p:spPr>
                  <a:xfrm>
                    <a:off x="2658040" y="2941875"/>
                    <a:ext cx="572700" cy="572700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5" name="Google Shape;295;p32"/>
                  <p:cNvSpPr/>
                  <p:nvPr/>
                </p:nvSpPr>
                <p:spPr>
                  <a:xfrm>
                    <a:off x="3534325" y="2941875"/>
                    <a:ext cx="572700" cy="572700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>
                      <a:latin typeface="Roboto Mono"/>
                      <a:ea typeface="Roboto Mono"/>
                      <a:cs typeface="Roboto Mono"/>
                      <a:sym typeface="Roboto Mono"/>
                    </a:endParaRPr>
                  </a:p>
                </p:txBody>
              </p:sp>
              <p:sp>
                <p:nvSpPr>
                  <p:cNvPr id="296" name="Google Shape;296;p32"/>
                  <p:cNvSpPr/>
                  <p:nvPr/>
                </p:nvSpPr>
                <p:spPr>
                  <a:xfrm>
                    <a:off x="4105840" y="2941875"/>
                    <a:ext cx="572700" cy="572700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" name="Google Shape;297;p32"/>
                  <p:cNvSpPr/>
                  <p:nvPr/>
                </p:nvSpPr>
                <p:spPr>
                  <a:xfrm>
                    <a:off x="4998871" y="2941875"/>
                    <a:ext cx="572700" cy="572700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600">
                        <a:latin typeface="Roboto Mono"/>
                        <a:ea typeface="Roboto Mono"/>
                        <a:cs typeface="Roboto Mono"/>
                        <a:sym typeface="Roboto Mono"/>
                      </a:rPr>
                      <a:t>3</a:t>
                    </a:r>
                    <a:endParaRPr sz="1600">
                      <a:latin typeface="Roboto Mono"/>
                      <a:ea typeface="Roboto Mono"/>
                      <a:cs typeface="Roboto Mono"/>
                      <a:sym typeface="Roboto Mono"/>
                    </a:endParaRPr>
                  </a:p>
                </p:txBody>
              </p:sp>
              <p:sp>
                <p:nvSpPr>
                  <p:cNvPr id="298" name="Google Shape;298;p32"/>
                  <p:cNvSpPr/>
                  <p:nvPr/>
                </p:nvSpPr>
                <p:spPr>
                  <a:xfrm>
                    <a:off x="5570387" y="2941875"/>
                    <a:ext cx="572700" cy="572700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cxnSp>
                <p:nvCxnSpPr>
                  <p:cNvPr id="299" name="Google Shape;299;p32"/>
                  <p:cNvCxnSpPr>
                    <a:endCxn id="295" idx="1"/>
                  </p:cNvCxnSpPr>
                  <p:nvPr/>
                </p:nvCxnSpPr>
                <p:spPr>
                  <a:xfrm>
                    <a:off x="2962825" y="3227025"/>
                    <a:ext cx="571500" cy="12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300" name="Google Shape;300;p32"/>
                  <p:cNvCxnSpPr/>
                  <p:nvPr/>
                </p:nvCxnSpPr>
                <p:spPr>
                  <a:xfrm>
                    <a:off x="4410925" y="3227325"/>
                    <a:ext cx="571200" cy="9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</p:grpSp>
            <p:cxnSp>
              <p:nvCxnSpPr>
                <p:cNvPr id="301" name="Google Shape;301;p32"/>
                <p:cNvCxnSpPr/>
                <p:nvPr/>
              </p:nvCxnSpPr>
              <p:spPr>
                <a:xfrm rot="10800000" flipH="1">
                  <a:off x="8227778" y="5764200"/>
                  <a:ext cx="571500" cy="441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2" name="Google Shape;302;p32"/>
              <p:cNvGrpSpPr/>
              <p:nvPr/>
            </p:nvGrpSpPr>
            <p:grpSpPr>
              <a:xfrm>
                <a:off x="6150622" y="4964488"/>
                <a:ext cx="1128731" cy="448495"/>
                <a:chOff x="7065022" y="4583488"/>
                <a:chExt cx="1128731" cy="448495"/>
              </a:xfrm>
            </p:grpSpPr>
            <p:grpSp>
              <p:nvGrpSpPr>
                <p:cNvPr id="303" name="Google Shape;303;p32"/>
                <p:cNvGrpSpPr/>
                <p:nvPr/>
              </p:nvGrpSpPr>
              <p:grpSpPr>
                <a:xfrm>
                  <a:off x="7065022" y="4586079"/>
                  <a:ext cx="1123276" cy="445904"/>
                  <a:chOff x="4382058" y="1425419"/>
                  <a:chExt cx="1144215" cy="572700"/>
                </a:xfrm>
              </p:grpSpPr>
              <p:sp>
                <p:nvSpPr>
                  <p:cNvPr id="304" name="Google Shape;304;p32"/>
                  <p:cNvSpPr/>
                  <p:nvPr/>
                </p:nvSpPr>
                <p:spPr>
                  <a:xfrm>
                    <a:off x="4382058" y="1425419"/>
                    <a:ext cx="572700" cy="572700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600">
                        <a:latin typeface="Roboto Mono"/>
                        <a:ea typeface="Roboto Mono"/>
                        <a:cs typeface="Roboto Mono"/>
                        <a:sym typeface="Roboto Mono"/>
                      </a:rPr>
                      <a:t>'f'</a:t>
                    </a:r>
                    <a:endParaRPr sz="1600">
                      <a:latin typeface="Roboto Mono"/>
                      <a:ea typeface="Roboto Mono"/>
                      <a:cs typeface="Roboto Mono"/>
                      <a:sym typeface="Roboto Mono"/>
                    </a:endParaRPr>
                  </a:p>
                </p:txBody>
              </p:sp>
              <p:sp>
                <p:nvSpPr>
                  <p:cNvPr id="305" name="Google Shape;305;p32"/>
                  <p:cNvSpPr/>
                  <p:nvPr/>
                </p:nvSpPr>
                <p:spPr>
                  <a:xfrm>
                    <a:off x="4953574" y="1425419"/>
                    <a:ext cx="572700" cy="572700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cxnSp>
              <p:nvCxnSpPr>
                <p:cNvPr id="306" name="Google Shape;306;p32"/>
                <p:cNvCxnSpPr/>
                <p:nvPr/>
              </p:nvCxnSpPr>
              <p:spPr>
                <a:xfrm rot="10800000" flipH="1">
                  <a:off x="7622253" y="4583488"/>
                  <a:ext cx="571500" cy="441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07" name="Google Shape;307;p32"/>
              <p:cNvSpPr/>
              <p:nvPr/>
            </p:nvSpPr>
            <p:spPr>
              <a:xfrm>
                <a:off x="6392574" y="5439475"/>
                <a:ext cx="121450" cy="409650"/>
              </a:xfrm>
              <a:custGeom>
                <a:avLst/>
                <a:gdLst/>
                <a:ahLst/>
                <a:cxnLst/>
                <a:rect l="l" t="t" r="r" b="b"/>
                <a:pathLst>
                  <a:path w="4858" h="16386" extrusionOk="0">
                    <a:moveTo>
                      <a:pt x="4858" y="16386"/>
                    </a:moveTo>
                    <a:cubicBezTo>
                      <a:pt x="4054" y="14911"/>
                      <a:pt x="403" y="10266"/>
                      <a:pt x="36" y="7535"/>
                    </a:cubicBezTo>
                    <a:cubicBezTo>
                      <a:pt x="-331" y="4804"/>
                      <a:pt x="2219" y="1256"/>
                      <a:pt x="2655" y="0"/>
                    </a:cubicBezTo>
                  </a:path>
                </a:pathLst>
              </a:cu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Special Case: quote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313" name="Google Shape;313;p33"/>
          <p:cNvSpPr txBox="1">
            <a:spLocks noGrp="1"/>
          </p:cNvSpPr>
          <p:nvPr>
            <p:ph type="body" idx="1"/>
          </p:nvPr>
        </p:nvSpPr>
        <p:spPr>
          <a:xfrm>
            <a:off x="311700" y="929750"/>
            <a:ext cx="85206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that the quote special form can be invoked in two ways:</a:t>
            </a:r>
            <a:endParaRPr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lt2"/>
                </a:highlight>
              </a:rPr>
              <a:t>(quote &lt;expr&gt;)</a:t>
            </a:r>
            <a:r>
              <a:rPr lang="en" sz="1400"/>
              <a:t>		</a:t>
            </a:r>
            <a:r>
              <a:rPr lang="en" sz="1400">
                <a:highlight>
                  <a:schemeClr val="lt2"/>
                </a:highlight>
              </a:rPr>
              <a:t>'&lt;expr&gt;</a:t>
            </a:r>
            <a:endParaRPr sz="1400">
              <a:highlight>
                <a:schemeClr val="lt2"/>
              </a:highlight>
            </a:endParaRPr>
          </a:p>
        </p:txBody>
      </p:sp>
      <p:sp>
        <p:nvSpPr>
          <p:cNvPr id="314" name="Google Shape;314;p33"/>
          <p:cNvSpPr txBox="1"/>
          <p:nvPr/>
        </p:nvSpPr>
        <p:spPr>
          <a:xfrm>
            <a:off x="353575" y="1573000"/>
            <a:ext cx="3084600" cy="125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scm&gt;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'hello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hello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scm&gt;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quote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hello) 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hello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5" name="Google Shape;315;p33"/>
          <p:cNvSpPr txBox="1"/>
          <p:nvPr/>
        </p:nvSpPr>
        <p:spPr>
          <a:xfrm>
            <a:off x="4572000" y="1573001"/>
            <a:ext cx="3814200" cy="125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scm&gt;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'(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1 2 3 4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(1 2 3 4)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scm&gt;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quote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1 2 3 4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)) 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(1 2 3 4)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6" name="Google Shape;316;p33"/>
          <p:cNvSpPr txBox="1"/>
          <p:nvPr/>
        </p:nvSpPr>
        <p:spPr>
          <a:xfrm>
            <a:off x="311700" y="2923660"/>
            <a:ext cx="85206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special </a:t>
            </a:r>
            <a:r>
              <a:rPr lang="en" sz="1200">
                <a:solidFill>
                  <a:srgbClr val="6AA84F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syntax gets converted by the reader into a </a:t>
            </a:r>
            <a:r>
              <a:rPr lang="en" sz="1200">
                <a:solidFill>
                  <a:srgbClr val="6AA84F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quote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expression, which is a list with 2 elements: 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Pair('quote', Pair(</a:t>
            </a:r>
            <a:r>
              <a:rPr lang="en" sz="1200" b="1">
                <a:solidFill>
                  <a:srgbClr val="6AA84F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&lt;expr&gt;</a:t>
            </a:r>
            <a:r>
              <a:rPr lang="en" sz="1200">
                <a:solidFill>
                  <a:srgbClr val="6AA84F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, nil))</a:t>
            </a:r>
            <a:endParaRPr sz="1200">
              <a:solidFill>
                <a:srgbClr val="6AA84F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33"/>
          <p:cNvSpPr txBox="1"/>
          <p:nvPr/>
        </p:nvSpPr>
        <p:spPr>
          <a:xfrm>
            <a:off x="273575" y="3768738"/>
            <a:ext cx="1394400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AA84F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'(+ 2 3)</a:t>
            </a:r>
            <a:endParaRPr sz="2000">
              <a:solidFill>
                <a:srgbClr val="6AA84F"/>
              </a:solidFill>
              <a:highlight>
                <a:schemeClr val="lt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18" name="Google Shape;318;p33"/>
          <p:cNvGrpSpPr/>
          <p:nvPr/>
        </p:nvGrpSpPr>
        <p:grpSpPr>
          <a:xfrm>
            <a:off x="2035276" y="3578200"/>
            <a:ext cx="6535026" cy="1055508"/>
            <a:chOff x="2047076" y="5409275"/>
            <a:chExt cx="6535026" cy="1055508"/>
          </a:xfrm>
        </p:grpSpPr>
        <p:grpSp>
          <p:nvGrpSpPr>
            <p:cNvPr id="319" name="Google Shape;319;p33"/>
            <p:cNvGrpSpPr/>
            <p:nvPr/>
          </p:nvGrpSpPr>
          <p:grpSpPr>
            <a:xfrm>
              <a:off x="2047076" y="5409275"/>
              <a:ext cx="6535026" cy="1055508"/>
              <a:chOff x="2047076" y="5409275"/>
              <a:chExt cx="6535026" cy="1055508"/>
            </a:xfrm>
          </p:grpSpPr>
          <p:grpSp>
            <p:nvGrpSpPr>
              <p:cNvPr id="320" name="Google Shape;320;p33"/>
              <p:cNvGrpSpPr/>
              <p:nvPr/>
            </p:nvGrpSpPr>
            <p:grpSpPr>
              <a:xfrm>
                <a:off x="4655754" y="6016300"/>
                <a:ext cx="3926349" cy="448483"/>
                <a:chOff x="4796729" y="3173400"/>
                <a:chExt cx="3926349" cy="448483"/>
              </a:xfrm>
            </p:grpSpPr>
            <p:grpSp>
              <p:nvGrpSpPr>
                <p:cNvPr id="321" name="Google Shape;321;p33"/>
                <p:cNvGrpSpPr/>
                <p:nvPr/>
              </p:nvGrpSpPr>
              <p:grpSpPr>
                <a:xfrm>
                  <a:off x="4796729" y="3175979"/>
                  <a:ext cx="3912959" cy="445904"/>
                  <a:chOff x="2086525" y="2941875"/>
                  <a:chExt cx="4056562" cy="572700"/>
                </a:xfrm>
              </p:grpSpPr>
              <p:sp>
                <p:nvSpPr>
                  <p:cNvPr id="322" name="Google Shape;322;p33"/>
                  <p:cNvSpPr/>
                  <p:nvPr/>
                </p:nvSpPr>
                <p:spPr>
                  <a:xfrm>
                    <a:off x="2086525" y="2941875"/>
                    <a:ext cx="572700" cy="572700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600">
                        <a:latin typeface="Roboto Mono"/>
                        <a:ea typeface="Roboto Mono"/>
                        <a:cs typeface="Roboto Mono"/>
                        <a:sym typeface="Roboto Mono"/>
                      </a:rPr>
                      <a:t>‘+’</a:t>
                    </a:r>
                    <a:endParaRPr sz="1600">
                      <a:latin typeface="Roboto Mono"/>
                      <a:ea typeface="Roboto Mono"/>
                      <a:cs typeface="Roboto Mono"/>
                      <a:sym typeface="Roboto Mono"/>
                    </a:endParaRPr>
                  </a:p>
                </p:txBody>
              </p:sp>
              <p:sp>
                <p:nvSpPr>
                  <p:cNvPr id="323" name="Google Shape;323;p33"/>
                  <p:cNvSpPr/>
                  <p:nvPr/>
                </p:nvSpPr>
                <p:spPr>
                  <a:xfrm>
                    <a:off x="2658040" y="2941875"/>
                    <a:ext cx="572700" cy="572700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4" name="Google Shape;324;p33"/>
                  <p:cNvSpPr/>
                  <p:nvPr/>
                </p:nvSpPr>
                <p:spPr>
                  <a:xfrm>
                    <a:off x="3534325" y="2941875"/>
                    <a:ext cx="572700" cy="572700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600">
                        <a:latin typeface="Roboto Mono"/>
                        <a:ea typeface="Roboto Mono"/>
                        <a:cs typeface="Roboto Mono"/>
                        <a:sym typeface="Roboto Mono"/>
                      </a:rPr>
                      <a:t>2</a:t>
                    </a:r>
                    <a:endParaRPr sz="1600">
                      <a:latin typeface="Roboto Mono"/>
                      <a:ea typeface="Roboto Mono"/>
                      <a:cs typeface="Roboto Mono"/>
                      <a:sym typeface="Roboto Mono"/>
                    </a:endParaRPr>
                  </a:p>
                </p:txBody>
              </p:sp>
              <p:sp>
                <p:nvSpPr>
                  <p:cNvPr id="325" name="Google Shape;325;p33"/>
                  <p:cNvSpPr/>
                  <p:nvPr/>
                </p:nvSpPr>
                <p:spPr>
                  <a:xfrm>
                    <a:off x="4105840" y="2941875"/>
                    <a:ext cx="572700" cy="572700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" name="Google Shape;326;p33"/>
                  <p:cNvSpPr/>
                  <p:nvPr/>
                </p:nvSpPr>
                <p:spPr>
                  <a:xfrm>
                    <a:off x="4998871" y="2941875"/>
                    <a:ext cx="572700" cy="572700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600">
                        <a:latin typeface="Roboto Mono"/>
                        <a:ea typeface="Roboto Mono"/>
                        <a:cs typeface="Roboto Mono"/>
                        <a:sym typeface="Roboto Mono"/>
                      </a:rPr>
                      <a:t>3</a:t>
                    </a:r>
                    <a:endParaRPr sz="1600">
                      <a:latin typeface="Roboto Mono"/>
                      <a:ea typeface="Roboto Mono"/>
                      <a:cs typeface="Roboto Mono"/>
                      <a:sym typeface="Roboto Mono"/>
                    </a:endParaRPr>
                  </a:p>
                </p:txBody>
              </p:sp>
              <p:sp>
                <p:nvSpPr>
                  <p:cNvPr id="327" name="Google Shape;327;p33"/>
                  <p:cNvSpPr/>
                  <p:nvPr/>
                </p:nvSpPr>
                <p:spPr>
                  <a:xfrm>
                    <a:off x="5570387" y="2941875"/>
                    <a:ext cx="572700" cy="572700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cxnSp>
                <p:nvCxnSpPr>
                  <p:cNvPr id="328" name="Google Shape;328;p33"/>
                  <p:cNvCxnSpPr>
                    <a:endCxn id="324" idx="1"/>
                  </p:cNvCxnSpPr>
                  <p:nvPr/>
                </p:nvCxnSpPr>
                <p:spPr>
                  <a:xfrm>
                    <a:off x="2962825" y="3227025"/>
                    <a:ext cx="571500" cy="12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329" name="Google Shape;329;p33"/>
                  <p:cNvCxnSpPr/>
                  <p:nvPr/>
                </p:nvCxnSpPr>
                <p:spPr>
                  <a:xfrm>
                    <a:off x="4410925" y="3227325"/>
                    <a:ext cx="571200" cy="9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rgbClr val="595959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</p:grpSp>
            <p:cxnSp>
              <p:nvCxnSpPr>
                <p:cNvPr id="330" name="Google Shape;330;p33"/>
                <p:cNvCxnSpPr/>
                <p:nvPr/>
              </p:nvCxnSpPr>
              <p:spPr>
                <a:xfrm rot="10800000" flipH="1">
                  <a:off x="8151578" y="3173400"/>
                  <a:ext cx="571500" cy="441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31" name="Google Shape;331;p33"/>
              <p:cNvGrpSpPr/>
              <p:nvPr/>
            </p:nvGrpSpPr>
            <p:grpSpPr>
              <a:xfrm>
                <a:off x="4046154" y="5409279"/>
                <a:ext cx="1103710" cy="445904"/>
                <a:chOff x="2086525" y="2941875"/>
                <a:chExt cx="1144215" cy="572700"/>
              </a:xfrm>
            </p:grpSpPr>
            <p:sp>
              <p:nvSpPr>
                <p:cNvPr id="332" name="Google Shape;332;p33"/>
                <p:cNvSpPr/>
                <p:nvPr/>
              </p:nvSpPr>
              <p:spPr>
                <a:xfrm>
                  <a:off x="2086525" y="2941875"/>
                  <a:ext cx="572700" cy="5727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  <p:sp>
              <p:nvSpPr>
                <p:cNvPr id="333" name="Google Shape;333;p33"/>
                <p:cNvSpPr/>
                <p:nvPr/>
              </p:nvSpPr>
              <p:spPr>
                <a:xfrm>
                  <a:off x="2658040" y="2941875"/>
                  <a:ext cx="572700" cy="5727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4" name="Google Shape;334;p33"/>
              <p:cNvGrpSpPr/>
              <p:nvPr/>
            </p:nvGrpSpPr>
            <p:grpSpPr>
              <a:xfrm>
                <a:off x="2047076" y="5409275"/>
                <a:ext cx="1654988" cy="445908"/>
                <a:chOff x="1515016" y="2941870"/>
                <a:chExt cx="1715725" cy="572705"/>
              </a:xfrm>
            </p:grpSpPr>
            <p:sp>
              <p:nvSpPr>
                <p:cNvPr id="335" name="Google Shape;335;p33"/>
                <p:cNvSpPr/>
                <p:nvPr/>
              </p:nvSpPr>
              <p:spPr>
                <a:xfrm>
                  <a:off x="1515016" y="2941870"/>
                  <a:ext cx="1144200" cy="5727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latin typeface="Roboto Mono"/>
                      <a:ea typeface="Roboto Mono"/>
                      <a:cs typeface="Roboto Mono"/>
                      <a:sym typeface="Roboto Mono"/>
                    </a:rPr>
                    <a:t>‘quote’</a:t>
                  </a:r>
                  <a:endParaRPr sz="1600"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  <p:sp>
              <p:nvSpPr>
                <p:cNvPr id="336" name="Google Shape;336;p33"/>
                <p:cNvSpPr/>
                <p:nvPr/>
              </p:nvSpPr>
              <p:spPr>
                <a:xfrm>
                  <a:off x="2658040" y="2941875"/>
                  <a:ext cx="572700" cy="5727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7" name="Google Shape;337;p33"/>
              <p:cNvSpPr/>
              <p:nvPr/>
            </p:nvSpPr>
            <p:spPr>
              <a:xfrm>
                <a:off x="4311578" y="5671650"/>
                <a:ext cx="293900" cy="586600"/>
              </a:xfrm>
              <a:custGeom>
                <a:avLst/>
                <a:gdLst/>
                <a:ahLst/>
                <a:cxnLst/>
                <a:rect l="l" t="t" r="r" b="b"/>
                <a:pathLst>
                  <a:path w="11756" h="23464" extrusionOk="0">
                    <a:moveTo>
                      <a:pt x="852" y="0"/>
                    </a:moveTo>
                    <a:cubicBezTo>
                      <a:pt x="852" y="3539"/>
                      <a:pt x="-965" y="17408"/>
                      <a:pt x="852" y="21234"/>
                    </a:cubicBezTo>
                    <a:cubicBezTo>
                      <a:pt x="2669" y="25060"/>
                      <a:pt x="9939" y="22668"/>
                      <a:pt x="11756" y="22955"/>
                    </a:cubicBezTo>
                  </a:path>
                </a:pathLst>
              </a:cu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cxnSp>
            <p:nvCxnSpPr>
              <p:cNvPr id="338" name="Google Shape;338;p33"/>
              <p:cNvCxnSpPr/>
              <p:nvPr/>
            </p:nvCxnSpPr>
            <p:spPr>
              <a:xfrm rot="10800000" flipH="1">
                <a:off x="4605478" y="5410950"/>
                <a:ext cx="571500" cy="441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39" name="Google Shape;339;p33"/>
            <p:cNvCxnSpPr/>
            <p:nvPr/>
          </p:nvCxnSpPr>
          <p:spPr>
            <a:xfrm>
              <a:off x="3443633" y="5631296"/>
              <a:ext cx="551400" cy="90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40" name="Google Shape;340;p33"/>
          <p:cNvSpPr txBox="1"/>
          <p:nvPr/>
        </p:nvSpPr>
        <p:spPr>
          <a:xfrm>
            <a:off x="110700" y="4527050"/>
            <a:ext cx="9033300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AA84F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Pair('quote', Pair(</a:t>
            </a:r>
            <a:r>
              <a:rPr lang="en" sz="2000" b="1">
                <a:solidFill>
                  <a:srgbClr val="6AA84F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Pair('+', Pair(2, Pair(3, nil)))</a:t>
            </a:r>
            <a:r>
              <a:rPr lang="en" sz="2000">
                <a:solidFill>
                  <a:srgbClr val="6AA84F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, nil))</a:t>
            </a:r>
            <a:endParaRPr sz="2000">
              <a:solidFill>
                <a:srgbClr val="6AA84F"/>
              </a:solidFill>
              <a:highlight>
                <a:schemeClr val="lt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Check your understanding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346" name="Google Shape;346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How would each of the Scheme expressions below be represented in Python when read by our interpreter? If it would be a Pair object, write out the constructor call for that Pair and draw out the corresponding box-and-pointer diagram.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ex)  </a:t>
            </a:r>
            <a:r>
              <a:rPr lang="en" sz="1400">
                <a:solidFill>
                  <a:srgbClr val="6AA84F"/>
                </a:solidFill>
                <a:highlight>
                  <a:schemeClr val="lt2"/>
                </a:highlight>
              </a:rPr>
              <a:t>(+ 2 3)</a:t>
            </a:r>
            <a:endParaRPr sz="1400">
              <a:solidFill>
                <a:srgbClr val="6AA84F"/>
              </a:solidFill>
              <a:highlight>
                <a:schemeClr val="lt2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CC0000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AutoNum type="arabicParenR"/>
            </a:pPr>
            <a:r>
              <a:rPr lang="en" sz="1400">
                <a:solidFill>
                  <a:srgbClr val="6AA84F"/>
                </a:solidFill>
                <a:highlight>
                  <a:schemeClr val="lt2"/>
                </a:highlight>
              </a:rPr>
              <a:t>4.67</a:t>
            </a:r>
            <a:endParaRPr sz="1400">
              <a:solidFill>
                <a:srgbClr val="6AA84F"/>
              </a:solidFill>
              <a:highlight>
                <a:schemeClr val="lt2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AutoNum type="arabicParenR"/>
            </a:pPr>
            <a:r>
              <a:rPr lang="en" sz="1400">
                <a:solidFill>
                  <a:srgbClr val="6AA84F"/>
                </a:solidFill>
                <a:highlight>
                  <a:schemeClr val="lt2"/>
                </a:highlight>
              </a:rPr>
              <a:t>#t</a:t>
            </a:r>
            <a:endParaRPr sz="1400">
              <a:solidFill>
                <a:srgbClr val="6AA84F"/>
              </a:solidFill>
              <a:highlight>
                <a:schemeClr val="lt2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AutoNum type="arabicParenR"/>
            </a:pPr>
            <a:r>
              <a:rPr lang="en" sz="1400">
                <a:solidFill>
                  <a:srgbClr val="6AA84F"/>
                </a:solidFill>
                <a:highlight>
                  <a:schemeClr val="lt2"/>
                </a:highlight>
              </a:rPr>
              <a:t>list</a:t>
            </a:r>
            <a:endParaRPr sz="1400">
              <a:solidFill>
                <a:srgbClr val="6AA84F"/>
              </a:solidFill>
              <a:highlight>
                <a:schemeClr val="lt2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AutoNum type="arabicParenR"/>
            </a:pPr>
            <a:r>
              <a:rPr lang="en" sz="1400">
                <a:solidFill>
                  <a:srgbClr val="6AA84F"/>
                </a:solidFill>
                <a:highlight>
                  <a:schemeClr val="lt2"/>
                </a:highlight>
              </a:rPr>
              <a:t>(cons 2 3)</a:t>
            </a:r>
            <a:endParaRPr sz="1400">
              <a:solidFill>
                <a:srgbClr val="6AA84F"/>
              </a:solidFill>
              <a:highlight>
                <a:schemeClr val="lt2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AutoNum type="arabicParenR"/>
            </a:pPr>
            <a:r>
              <a:rPr lang="en" sz="1400">
                <a:solidFill>
                  <a:srgbClr val="6AA84F"/>
                </a:solidFill>
                <a:highlight>
                  <a:schemeClr val="lt2"/>
                </a:highlight>
              </a:rPr>
              <a:t>(if (&lt; x 0) 1 (+ x 1))</a:t>
            </a:r>
            <a:endParaRPr sz="1400">
              <a:solidFill>
                <a:srgbClr val="6AA84F"/>
              </a:solidFill>
              <a:highlight>
                <a:schemeClr val="lt2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AutoNum type="arabicParenR"/>
            </a:pPr>
            <a:r>
              <a:rPr lang="en" sz="1400">
                <a:solidFill>
                  <a:srgbClr val="6AA84F"/>
                </a:solidFill>
                <a:highlight>
                  <a:schemeClr val="lt2"/>
                </a:highlight>
              </a:rPr>
              <a:t>'hello</a:t>
            </a:r>
            <a:endParaRPr sz="1400">
              <a:solidFill>
                <a:srgbClr val="6AA84F"/>
              </a:solidFill>
              <a:highlight>
                <a:schemeClr val="lt2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347" name="Google Shape;347;p34"/>
          <p:cNvSpPr txBox="1"/>
          <p:nvPr/>
        </p:nvSpPr>
        <p:spPr>
          <a:xfrm>
            <a:off x="804625" y="2696175"/>
            <a:ext cx="51363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Pair('+', Pair(2, Pair(3, nil)))</a:t>
            </a:r>
            <a:endParaRPr sz="18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48" name="Google Shape;348;p34"/>
          <p:cNvGrpSpPr/>
          <p:nvPr/>
        </p:nvGrpSpPr>
        <p:grpSpPr>
          <a:xfrm>
            <a:off x="3562029" y="3262775"/>
            <a:ext cx="3926349" cy="448483"/>
            <a:chOff x="4796729" y="3173400"/>
            <a:chExt cx="3926349" cy="448483"/>
          </a:xfrm>
        </p:grpSpPr>
        <p:grpSp>
          <p:nvGrpSpPr>
            <p:cNvPr id="349" name="Google Shape;349;p34"/>
            <p:cNvGrpSpPr/>
            <p:nvPr/>
          </p:nvGrpSpPr>
          <p:grpSpPr>
            <a:xfrm>
              <a:off x="4796729" y="3175979"/>
              <a:ext cx="3912959" cy="445904"/>
              <a:chOff x="2086525" y="2941875"/>
              <a:chExt cx="4056562" cy="572700"/>
            </a:xfrm>
          </p:grpSpPr>
          <p:sp>
            <p:nvSpPr>
              <p:cNvPr id="350" name="Google Shape;350;p34"/>
              <p:cNvSpPr/>
              <p:nvPr/>
            </p:nvSpPr>
            <p:spPr>
              <a:xfrm>
                <a:off x="2086525" y="2941875"/>
                <a:ext cx="572700" cy="5727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Roboto Mono"/>
                    <a:ea typeface="Roboto Mono"/>
                    <a:cs typeface="Roboto Mono"/>
                    <a:sym typeface="Roboto Mono"/>
                  </a:rPr>
                  <a:t>'+'</a:t>
                </a: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351" name="Google Shape;351;p34"/>
              <p:cNvSpPr/>
              <p:nvPr/>
            </p:nvSpPr>
            <p:spPr>
              <a:xfrm>
                <a:off x="2658040" y="2941875"/>
                <a:ext cx="572700" cy="5727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4"/>
              <p:cNvSpPr/>
              <p:nvPr/>
            </p:nvSpPr>
            <p:spPr>
              <a:xfrm>
                <a:off x="3534325" y="2941875"/>
                <a:ext cx="572700" cy="5727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Roboto Mono"/>
                    <a:ea typeface="Roboto Mono"/>
                    <a:cs typeface="Roboto Mono"/>
                    <a:sym typeface="Roboto Mono"/>
                  </a:rPr>
                  <a:t>2</a:t>
                </a: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353" name="Google Shape;353;p34"/>
              <p:cNvSpPr/>
              <p:nvPr/>
            </p:nvSpPr>
            <p:spPr>
              <a:xfrm>
                <a:off x="4105840" y="2941875"/>
                <a:ext cx="572700" cy="5727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4"/>
              <p:cNvSpPr/>
              <p:nvPr/>
            </p:nvSpPr>
            <p:spPr>
              <a:xfrm>
                <a:off x="4998871" y="2941875"/>
                <a:ext cx="572700" cy="5727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Roboto Mono"/>
                    <a:ea typeface="Roboto Mono"/>
                    <a:cs typeface="Roboto Mono"/>
                    <a:sym typeface="Roboto Mono"/>
                  </a:rPr>
                  <a:t>3</a:t>
                </a: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355" name="Google Shape;355;p34"/>
              <p:cNvSpPr/>
              <p:nvPr/>
            </p:nvSpPr>
            <p:spPr>
              <a:xfrm>
                <a:off x="5570387" y="2941875"/>
                <a:ext cx="572700" cy="5727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6" name="Google Shape;356;p34"/>
              <p:cNvCxnSpPr>
                <a:endCxn id="352" idx="1"/>
              </p:cNvCxnSpPr>
              <p:nvPr/>
            </p:nvCxnSpPr>
            <p:spPr>
              <a:xfrm>
                <a:off x="2962825" y="3227025"/>
                <a:ext cx="571500" cy="1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57" name="Google Shape;357;p34"/>
              <p:cNvCxnSpPr/>
              <p:nvPr/>
            </p:nvCxnSpPr>
            <p:spPr>
              <a:xfrm>
                <a:off x="4410925" y="3227325"/>
                <a:ext cx="5712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358" name="Google Shape;358;p34"/>
            <p:cNvCxnSpPr/>
            <p:nvPr/>
          </p:nvCxnSpPr>
          <p:spPr>
            <a:xfrm rot="10800000" flipH="1">
              <a:off x="8151578" y="3173400"/>
              <a:ext cx="571500" cy="44160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Check your understanding (soln)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364" name="Google Shape;364;p35"/>
          <p:cNvSpPr txBox="1">
            <a:spLocks noGrp="1"/>
          </p:cNvSpPr>
          <p:nvPr>
            <p:ph type="body" idx="1"/>
          </p:nvPr>
        </p:nvSpPr>
        <p:spPr>
          <a:xfrm>
            <a:off x="311700" y="964575"/>
            <a:ext cx="8520600" cy="40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arenR"/>
            </a:pPr>
            <a:r>
              <a:rPr lang="en" sz="1300">
                <a:solidFill>
                  <a:srgbClr val="0371C1"/>
                </a:solidFill>
                <a:highlight>
                  <a:srgbClr val="F9F2F4"/>
                </a:highlight>
              </a:rPr>
              <a:t>4.67</a:t>
            </a:r>
            <a:endParaRPr sz="1300">
              <a:solidFill>
                <a:srgbClr val="0371C1"/>
              </a:solidFill>
              <a:highlight>
                <a:srgbClr val="F9F2F4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CC0000"/>
                </a:solidFill>
              </a:rPr>
              <a:t>4.67</a:t>
            </a:r>
            <a:endParaRPr sz="1300">
              <a:solidFill>
                <a:srgbClr val="CC0000"/>
              </a:solidFill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arenR"/>
            </a:pPr>
            <a:r>
              <a:rPr lang="en" sz="1300">
                <a:solidFill>
                  <a:srgbClr val="0371C1"/>
                </a:solidFill>
                <a:highlight>
                  <a:srgbClr val="F9F2F4"/>
                </a:highlight>
              </a:rPr>
              <a:t>#t</a:t>
            </a:r>
            <a:endParaRPr sz="1300">
              <a:solidFill>
                <a:srgbClr val="0371C1"/>
              </a:solidFill>
              <a:highlight>
                <a:srgbClr val="F9F2F4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CC0000"/>
                </a:solidFill>
              </a:rPr>
              <a:t>True</a:t>
            </a:r>
            <a:endParaRPr sz="1300">
              <a:solidFill>
                <a:srgbClr val="0371C1"/>
              </a:solidFill>
              <a:highlight>
                <a:srgbClr val="F9F2F4"/>
              </a:highlight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arenR"/>
            </a:pPr>
            <a:r>
              <a:rPr lang="en" sz="1300">
                <a:solidFill>
                  <a:srgbClr val="0371C1"/>
                </a:solidFill>
                <a:highlight>
                  <a:srgbClr val="F9F2F4"/>
                </a:highlight>
              </a:rPr>
              <a:t>list</a:t>
            </a:r>
            <a:endParaRPr sz="1300">
              <a:solidFill>
                <a:srgbClr val="0371C1"/>
              </a:solidFill>
              <a:highlight>
                <a:srgbClr val="F9F2F4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CC0000"/>
                </a:solidFill>
              </a:rPr>
              <a:t>'list'</a:t>
            </a:r>
            <a:endParaRPr sz="1300">
              <a:solidFill>
                <a:srgbClr val="0371C1"/>
              </a:solidFill>
              <a:highlight>
                <a:srgbClr val="F9F2F4"/>
              </a:highlight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arenR"/>
            </a:pPr>
            <a:r>
              <a:rPr lang="en" sz="1300">
                <a:solidFill>
                  <a:srgbClr val="0371C1"/>
                </a:solidFill>
                <a:highlight>
                  <a:srgbClr val="F9F2F4"/>
                </a:highlight>
              </a:rPr>
              <a:t>(cons 2 3)</a:t>
            </a:r>
            <a:endParaRPr sz="1300">
              <a:solidFill>
                <a:srgbClr val="0371C1"/>
              </a:solidFill>
              <a:highlight>
                <a:srgbClr val="F9F2F4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CC0000"/>
                </a:solidFill>
              </a:rPr>
              <a:t>Pair('cons', Pair(2, Pair(3, nil)))</a:t>
            </a:r>
            <a:endParaRPr sz="1300">
              <a:solidFill>
                <a:srgbClr val="0371C1"/>
              </a:solidFill>
              <a:highlight>
                <a:srgbClr val="F9F2F4"/>
              </a:highlight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arenR"/>
            </a:pPr>
            <a:r>
              <a:rPr lang="en" sz="1300">
                <a:solidFill>
                  <a:srgbClr val="0371C1"/>
                </a:solidFill>
                <a:highlight>
                  <a:srgbClr val="F9F2F4"/>
                </a:highlight>
              </a:rPr>
              <a:t>(if (&lt; x 0) 1 (+ x 1))</a:t>
            </a:r>
            <a:endParaRPr sz="1300">
              <a:solidFill>
                <a:srgbClr val="0371C1"/>
              </a:solidFill>
              <a:highlight>
                <a:srgbClr val="F9F2F4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CC0000"/>
                </a:solidFill>
              </a:rPr>
              <a:t>Pair('if', Pair(Pair('&lt;', Pair('x', Pair(0, nil))), Pair(1, Pair(Pair('+', Pair('x', Pair(1, nil))), nil))))</a:t>
            </a:r>
            <a:endParaRPr sz="1300">
              <a:solidFill>
                <a:srgbClr val="0371C1"/>
              </a:solidFill>
              <a:highlight>
                <a:srgbClr val="F9F2F4"/>
              </a:highlight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arenR"/>
            </a:pPr>
            <a:r>
              <a:rPr lang="en" sz="1300">
                <a:solidFill>
                  <a:srgbClr val="0371C1"/>
                </a:solidFill>
                <a:highlight>
                  <a:srgbClr val="F9F2F4"/>
                </a:highlight>
              </a:rPr>
              <a:t>'hello</a:t>
            </a:r>
            <a:endParaRPr sz="1300">
              <a:solidFill>
                <a:srgbClr val="0371C1"/>
              </a:solidFill>
              <a:highlight>
                <a:srgbClr val="F9F2F4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CC0000"/>
                </a:solidFill>
              </a:rPr>
              <a:t>Pair('quote', Pair('hello', nil))</a:t>
            </a:r>
            <a:endParaRPr sz="13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9" name="Google Shape;369;p36"/>
          <p:cNvCxnSpPr/>
          <p:nvPr/>
        </p:nvCxnSpPr>
        <p:spPr>
          <a:xfrm rot="10800000">
            <a:off x="953625" y="2456800"/>
            <a:ext cx="3452100" cy="925800"/>
          </a:xfrm>
          <a:prstGeom prst="bentConnector3">
            <a:avLst>
              <a:gd name="adj1" fmla="val 99801"/>
            </a:avLst>
          </a:prstGeom>
          <a:noFill/>
          <a:ln w="19050" cap="flat" cmpd="sng">
            <a:solidFill>
              <a:srgbClr val="333333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370" name="Google Shape;370;p36"/>
          <p:cNvSpPr txBox="1"/>
          <p:nvPr/>
        </p:nvSpPr>
        <p:spPr>
          <a:xfrm>
            <a:off x="74550" y="2123475"/>
            <a:ext cx="85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1" name="Google Shape;371;p36"/>
          <p:cNvSpPr txBox="1"/>
          <p:nvPr/>
        </p:nvSpPr>
        <p:spPr>
          <a:xfrm>
            <a:off x="6165775" y="1803325"/>
            <a:ext cx="8361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2" name="Google Shape;372;p36"/>
          <p:cNvSpPr txBox="1"/>
          <p:nvPr/>
        </p:nvSpPr>
        <p:spPr>
          <a:xfrm>
            <a:off x="3180750" y="1869925"/>
            <a:ext cx="158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expression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representation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3" name="Google Shape;37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Read-Eval-Print Loop (REPL)</a:t>
            </a:r>
            <a:endParaRPr/>
          </a:p>
        </p:txBody>
      </p:sp>
      <p:sp>
        <p:nvSpPr>
          <p:cNvPr id="374" name="Google Shape;374;p36"/>
          <p:cNvSpPr/>
          <p:nvPr/>
        </p:nvSpPr>
        <p:spPr>
          <a:xfrm>
            <a:off x="1197125" y="1698250"/>
            <a:ext cx="1983600" cy="15174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5" name="Google Shape;375;p36"/>
          <p:cNvSpPr/>
          <p:nvPr/>
        </p:nvSpPr>
        <p:spPr>
          <a:xfrm>
            <a:off x="4762225" y="1698925"/>
            <a:ext cx="1403400" cy="9120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1905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Eval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6" name="Google Shape;376;p36"/>
          <p:cNvSpPr/>
          <p:nvPr/>
        </p:nvSpPr>
        <p:spPr>
          <a:xfrm>
            <a:off x="7001850" y="1698325"/>
            <a:ext cx="1136700" cy="9120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 w="19050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77" name="Google Shape;377;p36"/>
          <p:cNvCxnSpPr>
            <a:endCxn id="375" idx="1"/>
          </p:cNvCxnSpPr>
          <p:nvPr/>
        </p:nvCxnSpPr>
        <p:spPr>
          <a:xfrm rot="10800000" flipH="1">
            <a:off x="3180625" y="2154925"/>
            <a:ext cx="1581600" cy="2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333333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378" name="Google Shape;378;p36"/>
          <p:cNvCxnSpPr>
            <a:stCxn id="375" idx="3"/>
            <a:endCxn id="376" idx="1"/>
          </p:cNvCxnSpPr>
          <p:nvPr/>
        </p:nvCxnSpPr>
        <p:spPr>
          <a:xfrm rot="10800000" flipH="1">
            <a:off x="6165625" y="2154325"/>
            <a:ext cx="836100" cy="600"/>
          </a:xfrm>
          <a:prstGeom prst="bentConnector3">
            <a:avLst>
              <a:gd name="adj1" fmla="val 50007"/>
            </a:avLst>
          </a:prstGeom>
          <a:noFill/>
          <a:ln w="19050" cap="flat" cmpd="sng">
            <a:solidFill>
              <a:srgbClr val="333333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379" name="Google Shape;379;p36"/>
          <p:cNvCxnSpPr>
            <a:stCxn id="376" idx="2"/>
          </p:cNvCxnSpPr>
          <p:nvPr/>
        </p:nvCxnSpPr>
        <p:spPr>
          <a:xfrm rot="5400000">
            <a:off x="5617800" y="1423225"/>
            <a:ext cx="765300" cy="3139500"/>
          </a:xfrm>
          <a:prstGeom prst="bentConnector2">
            <a:avLst/>
          </a:prstGeom>
          <a:noFill/>
          <a:ln w="19050" cap="flat" cmpd="sng">
            <a:solidFill>
              <a:srgbClr val="333333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380" name="Google Shape;380;p36"/>
          <p:cNvCxnSpPr>
            <a:endCxn id="374" idx="1"/>
          </p:cNvCxnSpPr>
          <p:nvPr/>
        </p:nvCxnSpPr>
        <p:spPr>
          <a:xfrm>
            <a:off x="-137875" y="2456350"/>
            <a:ext cx="13350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333333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381" name="Google Shape;381;p36"/>
          <p:cNvSpPr txBox="1"/>
          <p:nvPr/>
        </p:nvSpPr>
        <p:spPr>
          <a:xfrm>
            <a:off x="3659425" y="3368925"/>
            <a:ext cx="1287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loop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82" name="Google Shape;382;p36"/>
          <p:cNvCxnSpPr/>
          <p:nvPr/>
        </p:nvCxnSpPr>
        <p:spPr>
          <a:xfrm>
            <a:off x="8138475" y="2193025"/>
            <a:ext cx="6660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333333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383" name="Google Shape;383;p36"/>
          <p:cNvSpPr txBox="1"/>
          <p:nvPr/>
        </p:nvSpPr>
        <p:spPr>
          <a:xfrm>
            <a:off x="8138475" y="1803325"/>
            <a:ext cx="85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output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4" name="Google Shape;384;p36"/>
          <p:cNvSpPr/>
          <p:nvPr/>
        </p:nvSpPr>
        <p:spPr>
          <a:xfrm>
            <a:off x="1859375" y="1894825"/>
            <a:ext cx="723300" cy="3897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Lexer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5" name="Google Shape;385;p36"/>
          <p:cNvSpPr/>
          <p:nvPr/>
        </p:nvSpPr>
        <p:spPr>
          <a:xfrm>
            <a:off x="1795175" y="2759700"/>
            <a:ext cx="787500" cy="3897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Parser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86" name="Google Shape;386;p36"/>
          <p:cNvCxnSpPr>
            <a:stCxn id="384" idx="3"/>
            <a:endCxn id="385" idx="1"/>
          </p:cNvCxnSpPr>
          <p:nvPr/>
        </p:nvCxnSpPr>
        <p:spPr>
          <a:xfrm flipH="1">
            <a:off x="1795175" y="2089675"/>
            <a:ext cx="787500" cy="864900"/>
          </a:xfrm>
          <a:prstGeom prst="bentConnector5">
            <a:avLst>
              <a:gd name="adj1" fmla="val -30238"/>
              <a:gd name="adj2" fmla="val 61773"/>
              <a:gd name="adj3" fmla="val 130238"/>
            </a:avLst>
          </a:prstGeom>
          <a:noFill/>
          <a:ln w="19050" cap="flat" cmpd="sng">
            <a:solidFill>
              <a:srgbClr val="333333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387" name="Google Shape;387;p36"/>
          <p:cNvSpPr txBox="1"/>
          <p:nvPr/>
        </p:nvSpPr>
        <p:spPr>
          <a:xfrm>
            <a:off x="1565688" y="2327263"/>
            <a:ext cx="1287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tokens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88" name="Google Shape;388;p36"/>
          <p:cNvCxnSpPr>
            <a:stCxn id="374" idx="1"/>
            <a:endCxn id="384" idx="1"/>
          </p:cNvCxnSpPr>
          <p:nvPr/>
        </p:nvCxnSpPr>
        <p:spPr>
          <a:xfrm rot="10800000" flipH="1">
            <a:off x="1197125" y="2089750"/>
            <a:ext cx="662400" cy="367200"/>
          </a:xfrm>
          <a:prstGeom prst="bentConnector3">
            <a:avLst>
              <a:gd name="adj1" fmla="val 30473"/>
            </a:avLst>
          </a:prstGeom>
          <a:noFill/>
          <a:ln w="19050" cap="flat" cmpd="sng">
            <a:solidFill>
              <a:srgbClr val="333333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389" name="Google Shape;389;p36"/>
          <p:cNvCxnSpPr>
            <a:stCxn id="385" idx="3"/>
            <a:endCxn id="372" idx="1"/>
          </p:cNvCxnSpPr>
          <p:nvPr/>
        </p:nvCxnSpPr>
        <p:spPr>
          <a:xfrm rot="10800000" flipH="1">
            <a:off x="2582675" y="2156250"/>
            <a:ext cx="598200" cy="798300"/>
          </a:xfrm>
          <a:prstGeom prst="bentConnector3">
            <a:avLst>
              <a:gd name="adj1" fmla="val 57736"/>
            </a:avLst>
          </a:prstGeom>
          <a:noFill/>
          <a:ln w="19050" cap="flat" cmpd="sng">
            <a:solidFill>
              <a:srgbClr val="333333"/>
            </a:solidFill>
            <a:prstDash val="dot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 Recursion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Eval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Evaluating Expression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1"/>
          </p:nvPr>
        </p:nvSpPr>
        <p:spPr>
          <a:xfrm>
            <a:off x="311700" y="957600"/>
            <a:ext cx="8520600" cy="11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for evaluating an expression depends on the expression's type.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Scheme expressions: self-evaluating expressions, symbols, call expressions, </a:t>
            </a:r>
            <a:endParaRPr/>
          </a:p>
          <a:p>
            <a:pPr marL="2286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special form expressions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8"/>
          <p:cNvSpPr/>
          <p:nvPr/>
        </p:nvSpPr>
        <p:spPr>
          <a:xfrm>
            <a:off x="4420150" y="2168025"/>
            <a:ext cx="1403400" cy="9120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1905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Eval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02" name="Google Shape;402;p38"/>
          <p:cNvGrpSpPr/>
          <p:nvPr/>
        </p:nvGrpSpPr>
        <p:grpSpPr>
          <a:xfrm>
            <a:off x="2174550" y="2342475"/>
            <a:ext cx="2245500" cy="563100"/>
            <a:chOff x="2174550" y="2342475"/>
            <a:chExt cx="2245500" cy="563100"/>
          </a:xfrm>
        </p:grpSpPr>
        <p:sp>
          <p:nvSpPr>
            <p:cNvPr id="403" name="Google Shape;403;p38"/>
            <p:cNvSpPr txBox="1"/>
            <p:nvPr/>
          </p:nvSpPr>
          <p:spPr>
            <a:xfrm>
              <a:off x="2174550" y="2342475"/>
              <a:ext cx="17943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expression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representation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404" name="Google Shape;404;p38"/>
            <p:cNvCxnSpPr>
              <a:stCxn id="403" idx="3"/>
              <a:endCxn id="401" idx="1"/>
            </p:cNvCxnSpPr>
            <p:nvPr/>
          </p:nvCxnSpPr>
          <p:spPr>
            <a:xfrm>
              <a:off x="3968850" y="2624025"/>
              <a:ext cx="451200" cy="600"/>
            </a:xfrm>
            <a:prstGeom prst="bentConnector3">
              <a:avLst>
                <a:gd name="adj1" fmla="val 50011"/>
              </a:avLst>
            </a:prstGeom>
            <a:noFill/>
            <a:ln w="19050" cap="flat" cmpd="sng">
              <a:solidFill>
                <a:srgbClr val="333333"/>
              </a:solidFill>
              <a:prstDash val="dot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05" name="Google Shape;405;p38"/>
          <p:cNvGrpSpPr/>
          <p:nvPr/>
        </p:nvGrpSpPr>
        <p:grpSpPr>
          <a:xfrm>
            <a:off x="5823550" y="2446425"/>
            <a:ext cx="1227100" cy="355200"/>
            <a:chOff x="5823550" y="2446425"/>
            <a:chExt cx="1227100" cy="355200"/>
          </a:xfrm>
        </p:grpSpPr>
        <p:sp>
          <p:nvSpPr>
            <p:cNvPr id="406" name="Google Shape;406;p38"/>
            <p:cNvSpPr txBox="1"/>
            <p:nvPr/>
          </p:nvSpPr>
          <p:spPr>
            <a:xfrm>
              <a:off x="6274850" y="2446425"/>
              <a:ext cx="7758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value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407" name="Google Shape;407;p38"/>
            <p:cNvCxnSpPr>
              <a:stCxn id="401" idx="3"/>
              <a:endCxn id="406" idx="1"/>
            </p:cNvCxnSpPr>
            <p:nvPr/>
          </p:nvCxnSpPr>
          <p:spPr>
            <a:xfrm>
              <a:off x="5823550" y="2624025"/>
              <a:ext cx="451200" cy="600"/>
            </a:xfrm>
            <a:prstGeom prst="bentConnector3">
              <a:avLst>
                <a:gd name="adj1" fmla="val 50011"/>
              </a:avLst>
            </a:prstGeom>
            <a:noFill/>
            <a:ln w="19050" cap="flat" cmpd="sng">
              <a:solidFill>
                <a:srgbClr val="333333"/>
              </a:solidFill>
              <a:prstDash val="dot"/>
              <a:round/>
              <a:headEnd type="none" w="med" len="med"/>
              <a:tailEnd type="triangle" w="med" len="med"/>
            </a:ln>
          </p:spPr>
        </p:cxnSp>
      </p:grpSp>
      <p:sp>
        <p:nvSpPr>
          <p:cNvPr id="408" name="Google Shape;408;p38"/>
          <p:cNvSpPr/>
          <p:nvPr/>
        </p:nvSpPr>
        <p:spPr>
          <a:xfrm>
            <a:off x="4420250" y="3513263"/>
            <a:ext cx="1403400" cy="9120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1905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Eval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09" name="Google Shape;409;p38"/>
          <p:cNvGrpSpPr/>
          <p:nvPr/>
        </p:nvGrpSpPr>
        <p:grpSpPr>
          <a:xfrm>
            <a:off x="169604" y="3192013"/>
            <a:ext cx="4250646" cy="777250"/>
            <a:chOff x="169604" y="3192013"/>
            <a:chExt cx="4250646" cy="777250"/>
          </a:xfrm>
        </p:grpSpPr>
        <p:grpSp>
          <p:nvGrpSpPr>
            <p:cNvPr id="410" name="Google Shape;410;p38"/>
            <p:cNvGrpSpPr/>
            <p:nvPr/>
          </p:nvGrpSpPr>
          <p:grpSpPr>
            <a:xfrm>
              <a:off x="169604" y="3192013"/>
              <a:ext cx="3926349" cy="448483"/>
              <a:chOff x="4796729" y="3173400"/>
              <a:chExt cx="3926349" cy="448483"/>
            </a:xfrm>
          </p:grpSpPr>
          <p:grpSp>
            <p:nvGrpSpPr>
              <p:cNvPr id="411" name="Google Shape;411;p38"/>
              <p:cNvGrpSpPr/>
              <p:nvPr/>
            </p:nvGrpSpPr>
            <p:grpSpPr>
              <a:xfrm>
                <a:off x="4796729" y="3175979"/>
                <a:ext cx="3912959" cy="445904"/>
                <a:chOff x="2086525" y="2941875"/>
                <a:chExt cx="4056562" cy="572700"/>
              </a:xfrm>
            </p:grpSpPr>
            <p:sp>
              <p:nvSpPr>
                <p:cNvPr id="412" name="Google Shape;412;p38"/>
                <p:cNvSpPr/>
                <p:nvPr/>
              </p:nvSpPr>
              <p:spPr>
                <a:xfrm>
                  <a:off x="2086525" y="2941875"/>
                  <a:ext cx="572700" cy="5727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latin typeface="Roboto Mono"/>
                      <a:ea typeface="Roboto Mono"/>
                      <a:cs typeface="Roboto Mono"/>
                      <a:sym typeface="Roboto Mono"/>
                    </a:rPr>
                    <a:t>'+'</a:t>
                  </a:r>
                  <a:endParaRPr sz="1600"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  <p:sp>
              <p:nvSpPr>
                <p:cNvPr id="413" name="Google Shape;413;p38"/>
                <p:cNvSpPr/>
                <p:nvPr/>
              </p:nvSpPr>
              <p:spPr>
                <a:xfrm>
                  <a:off x="2658040" y="2941875"/>
                  <a:ext cx="572700" cy="5727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38"/>
                <p:cNvSpPr/>
                <p:nvPr/>
              </p:nvSpPr>
              <p:spPr>
                <a:xfrm>
                  <a:off x="3534325" y="2941875"/>
                  <a:ext cx="572700" cy="5727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latin typeface="Roboto Mono"/>
                      <a:ea typeface="Roboto Mono"/>
                      <a:cs typeface="Roboto Mono"/>
                      <a:sym typeface="Roboto Mono"/>
                    </a:rPr>
                    <a:t>2</a:t>
                  </a:r>
                  <a:endParaRPr sz="1600"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  <p:sp>
              <p:nvSpPr>
                <p:cNvPr id="415" name="Google Shape;415;p38"/>
                <p:cNvSpPr/>
                <p:nvPr/>
              </p:nvSpPr>
              <p:spPr>
                <a:xfrm>
                  <a:off x="4105840" y="2941875"/>
                  <a:ext cx="572700" cy="5727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38"/>
                <p:cNvSpPr/>
                <p:nvPr/>
              </p:nvSpPr>
              <p:spPr>
                <a:xfrm>
                  <a:off x="4998871" y="2941875"/>
                  <a:ext cx="572700" cy="5727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latin typeface="Roboto Mono"/>
                      <a:ea typeface="Roboto Mono"/>
                      <a:cs typeface="Roboto Mono"/>
                      <a:sym typeface="Roboto Mono"/>
                    </a:rPr>
                    <a:t>3</a:t>
                  </a:r>
                  <a:endParaRPr sz="1600"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  <p:sp>
              <p:nvSpPr>
                <p:cNvPr id="417" name="Google Shape;417;p38"/>
                <p:cNvSpPr/>
                <p:nvPr/>
              </p:nvSpPr>
              <p:spPr>
                <a:xfrm>
                  <a:off x="5570387" y="2941875"/>
                  <a:ext cx="572700" cy="5727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18" name="Google Shape;418;p38"/>
                <p:cNvCxnSpPr>
                  <a:endCxn id="414" idx="1"/>
                </p:cNvCxnSpPr>
                <p:nvPr/>
              </p:nvCxnSpPr>
              <p:spPr>
                <a:xfrm>
                  <a:off x="2962825" y="3227025"/>
                  <a:ext cx="571500" cy="1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19" name="Google Shape;419;p38"/>
                <p:cNvCxnSpPr/>
                <p:nvPr/>
              </p:nvCxnSpPr>
              <p:spPr>
                <a:xfrm>
                  <a:off x="4410925" y="3227325"/>
                  <a:ext cx="571200" cy="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cxnSp>
            <p:nvCxnSpPr>
              <p:cNvPr id="420" name="Google Shape;420;p38"/>
              <p:cNvCxnSpPr/>
              <p:nvPr/>
            </p:nvCxnSpPr>
            <p:spPr>
              <a:xfrm rot="10800000" flipH="1">
                <a:off x="8151578" y="3173400"/>
                <a:ext cx="571500" cy="441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21" name="Google Shape;421;p38"/>
            <p:cNvCxnSpPr>
              <a:endCxn id="408" idx="1"/>
            </p:cNvCxnSpPr>
            <p:nvPr/>
          </p:nvCxnSpPr>
          <p:spPr>
            <a:xfrm>
              <a:off x="2115950" y="3761063"/>
              <a:ext cx="2304300" cy="208200"/>
            </a:xfrm>
            <a:prstGeom prst="bentConnector3">
              <a:avLst>
                <a:gd name="adj1" fmla="val 303"/>
              </a:avLst>
            </a:prstGeom>
            <a:noFill/>
            <a:ln w="19050" cap="flat" cmpd="sng">
              <a:solidFill>
                <a:srgbClr val="333333"/>
              </a:solidFill>
              <a:prstDash val="dot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22" name="Google Shape;422;p38"/>
          <p:cNvGrpSpPr/>
          <p:nvPr/>
        </p:nvGrpSpPr>
        <p:grpSpPr>
          <a:xfrm>
            <a:off x="5823650" y="3791663"/>
            <a:ext cx="1227000" cy="355200"/>
            <a:chOff x="5823650" y="3791663"/>
            <a:chExt cx="1227000" cy="355200"/>
          </a:xfrm>
        </p:grpSpPr>
        <p:sp>
          <p:nvSpPr>
            <p:cNvPr id="423" name="Google Shape;423;p38"/>
            <p:cNvSpPr txBox="1"/>
            <p:nvPr/>
          </p:nvSpPr>
          <p:spPr>
            <a:xfrm>
              <a:off x="6274850" y="3791663"/>
              <a:ext cx="7758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CC0000"/>
                  </a:solidFill>
                  <a:highlight>
                    <a:schemeClr val="lt2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5</a:t>
              </a:r>
              <a:endParaRPr>
                <a:solidFill>
                  <a:srgbClr val="CC0000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424" name="Google Shape;424;p38"/>
            <p:cNvCxnSpPr>
              <a:stCxn id="408" idx="3"/>
              <a:endCxn id="423" idx="1"/>
            </p:cNvCxnSpPr>
            <p:nvPr/>
          </p:nvCxnSpPr>
          <p:spPr>
            <a:xfrm>
              <a:off x="5823650" y="3969263"/>
              <a:ext cx="4512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333333"/>
              </a:solidFill>
              <a:prstDash val="dot"/>
              <a:round/>
              <a:headEnd type="none" w="med" len="med"/>
              <a:tailEnd type="triangle" w="med" len="med"/>
            </a:ln>
          </p:spPr>
        </p:cxnSp>
      </p:grpSp>
      <p:sp>
        <p:nvSpPr>
          <p:cNvPr id="425" name="Google Shape;425;p38"/>
          <p:cNvSpPr txBox="1"/>
          <p:nvPr/>
        </p:nvSpPr>
        <p:spPr>
          <a:xfrm>
            <a:off x="290825" y="4488550"/>
            <a:ext cx="82980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Eval takes in one argument besides the expression itself: the current environment.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oogle Shape;430;p39"/>
          <p:cNvGrpSpPr/>
          <p:nvPr/>
        </p:nvGrpSpPr>
        <p:grpSpPr>
          <a:xfrm>
            <a:off x="4980050" y="612850"/>
            <a:ext cx="3887175" cy="4462975"/>
            <a:chOff x="5174925" y="1721675"/>
            <a:chExt cx="3887175" cy="4462975"/>
          </a:xfrm>
        </p:grpSpPr>
        <p:grpSp>
          <p:nvGrpSpPr>
            <p:cNvPr id="431" name="Google Shape;431;p39"/>
            <p:cNvGrpSpPr/>
            <p:nvPr/>
          </p:nvGrpSpPr>
          <p:grpSpPr>
            <a:xfrm>
              <a:off x="5174925" y="1721675"/>
              <a:ext cx="3887175" cy="4462975"/>
              <a:chOff x="5174925" y="1721675"/>
              <a:chExt cx="3887175" cy="4462975"/>
            </a:xfrm>
          </p:grpSpPr>
          <p:grpSp>
            <p:nvGrpSpPr>
              <p:cNvPr id="432" name="Google Shape;432;p39"/>
              <p:cNvGrpSpPr/>
              <p:nvPr/>
            </p:nvGrpSpPr>
            <p:grpSpPr>
              <a:xfrm>
                <a:off x="5174925" y="1721675"/>
                <a:ext cx="3887175" cy="3969950"/>
                <a:chOff x="5174925" y="1721675"/>
                <a:chExt cx="3887175" cy="3969950"/>
              </a:xfrm>
            </p:grpSpPr>
            <p:sp>
              <p:nvSpPr>
                <p:cNvPr id="433" name="Google Shape;433;p39"/>
                <p:cNvSpPr/>
                <p:nvPr/>
              </p:nvSpPr>
              <p:spPr>
                <a:xfrm>
                  <a:off x="5174925" y="1721675"/>
                  <a:ext cx="2066100" cy="2298300"/>
                </a:xfrm>
                <a:prstGeom prst="roundRect">
                  <a:avLst>
                    <a:gd name="adj" fmla="val 16667"/>
                  </a:avLst>
                </a:prstGeom>
                <a:noFill/>
                <a:ln w="19050" cap="flat" cmpd="sng">
                  <a:solidFill>
                    <a:srgbClr val="CC0000"/>
                  </a:solidFill>
                  <a:prstDash val="dot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9"/>
                <p:cNvSpPr/>
                <p:nvPr/>
              </p:nvSpPr>
              <p:spPr>
                <a:xfrm>
                  <a:off x="7393500" y="5118025"/>
                  <a:ext cx="1668600" cy="573600"/>
                </a:xfrm>
                <a:prstGeom prst="wedgeRoundRectCallout">
                  <a:avLst>
                    <a:gd name="adj1" fmla="val -56822"/>
                    <a:gd name="adj2" fmla="val 13219"/>
                    <a:gd name="adj3" fmla="val 0"/>
                  </a:avLst>
                </a:prstGeom>
                <a:solidFill>
                  <a:srgbClr val="CC0000"/>
                </a:solidFill>
                <a:ln w="9525" cap="flat" cmpd="sng">
                  <a:solidFill>
                    <a:srgbClr val="CC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solidFill>
                        <a:srgbClr val="FFFFFF"/>
                      </a:solidFill>
                      <a:latin typeface="Roboto Mono"/>
                      <a:ea typeface="Roboto Mono"/>
                      <a:cs typeface="Roboto Mono"/>
                      <a:sym typeface="Roboto Mono"/>
                    </a:rPr>
                    <a:t>another environment</a:t>
                  </a:r>
                  <a:endParaRPr sz="1600">
                    <a:solidFill>
                      <a:srgbClr val="FFFFFF"/>
                    </a:solidFill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</p:grpSp>
          <p:sp>
            <p:nvSpPr>
              <p:cNvPr id="435" name="Google Shape;435;p39"/>
              <p:cNvSpPr/>
              <p:nvPr/>
            </p:nvSpPr>
            <p:spPr>
              <a:xfrm>
                <a:off x="5174925" y="5039550"/>
                <a:ext cx="2066100" cy="1145100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rgbClr val="CC0000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39"/>
            <p:cNvSpPr/>
            <p:nvPr/>
          </p:nvSpPr>
          <p:spPr>
            <a:xfrm>
              <a:off x="7288425" y="3802025"/>
              <a:ext cx="229550" cy="1348650"/>
            </a:xfrm>
            <a:custGeom>
              <a:avLst/>
              <a:gdLst/>
              <a:ahLst/>
              <a:cxnLst/>
              <a:rect l="l" t="t" r="r" b="b"/>
              <a:pathLst>
                <a:path w="9182" h="53946" extrusionOk="0">
                  <a:moveTo>
                    <a:pt x="0" y="53946"/>
                  </a:moveTo>
                  <a:cubicBezTo>
                    <a:pt x="1530" y="49355"/>
                    <a:pt x="9182" y="35390"/>
                    <a:pt x="9182" y="26399"/>
                  </a:cubicBezTo>
                  <a:cubicBezTo>
                    <a:pt x="9182" y="17408"/>
                    <a:pt x="1530" y="4400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dot"/>
              <a:round/>
              <a:headEnd type="none" w="med" len="med"/>
              <a:tailEnd type="triangle" w="med" len="med"/>
            </a:ln>
          </p:spPr>
        </p:sp>
      </p:grpSp>
      <p:sp>
        <p:nvSpPr>
          <p:cNvPr id="437" name="Google Shape;43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42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Frames and Environments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438" name="Google Shape;438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85300" cy="9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When evaluating expressions, the current  </a:t>
            </a:r>
            <a:r>
              <a:rPr lang="en" b="1">
                <a:solidFill>
                  <a:srgbClr val="CC0000"/>
                </a:solidFill>
              </a:rPr>
              <a:t>environment</a:t>
            </a:r>
            <a:r>
              <a:rPr lang="en"/>
              <a:t> consists of the current frame, its parent frame, and all its ancestor frames until the Global Frame.</a:t>
            </a:r>
            <a:endParaRPr/>
          </a:p>
        </p:txBody>
      </p:sp>
      <p:sp>
        <p:nvSpPr>
          <p:cNvPr id="439" name="Google Shape;439;p39"/>
          <p:cNvSpPr txBox="1"/>
          <p:nvPr/>
        </p:nvSpPr>
        <p:spPr>
          <a:xfrm>
            <a:off x="311700" y="2383250"/>
            <a:ext cx="3774000" cy="2235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define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(make-adder x)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(</a:t>
            </a:r>
            <a:r>
              <a:rPr lang="en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(y) (+ x y)))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define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add-three (make-adder </a:t>
            </a:r>
            <a:r>
              <a:rPr lang="en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(add-three </a:t>
            </a:r>
            <a:r>
              <a:rPr lang="en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(add-three </a:t>
            </a:r>
            <a:r>
              <a:rPr lang="en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1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40" name="Google Shape;440;p39"/>
          <p:cNvGrpSpPr/>
          <p:nvPr/>
        </p:nvGrpSpPr>
        <p:grpSpPr>
          <a:xfrm>
            <a:off x="4980042" y="67650"/>
            <a:ext cx="2975283" cy="3941500"/>
            <a:chOff x="5174917" y="1176475"/>
            <a:chExt cx="2975283" cy="3941500"/>
          </a:xfrm>
        </p:grpSpPr>
        <p:sp>
          <p:nvSpPr>
            <p:cNvPr id="441" name="Google Shape;441;p39"/>
            <p:cNvSpPr/>
            <p:nvPr/>
          </p:nvSpPr>
          <p:spPr>
            <a:xfrm>
              <a:off x="5174917" y="1721675"/>
              <a:ext cx="2066100" cy="33963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CC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011500" y="1176475"/>
              <a:ext cx="2138700" cy="444600"/>
            </a:xfrm>
            <a:prstGeom prst="wedgeRoundRectCallout">
              <a:avLst>
                <a:gd name="adj1" fmla="val -20833"/>
                <a:gd name="adj2" fmla="val 62500"/>
                <a:gd name="adj3" fmla="val 0"/>
              </a:avLst>
            </a:prstGeom>
            <a:solidFill>
              <a:srgbClr val="CC0000"/>
            </a:solidFill>
            <a:ln w="952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one environment</a:t>
              </a:r>
              <a:endParaRPr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443" name="Google Shape;443;p39"/>
          <p:cNvGrpSpPr/>
          <p:nvPr/>
        </p:nvGrpSpPr>
        <p:grpSpPr>
          <a:xfrm>
            <a:off x="5120937" y="776406"/>
            <a:ext cx="4022938" cy="957005"/>
            <a:chOff x="5087225" y="1536625"/>
            <a:chExt cx="4022938" cy="1305600"/>
          </a:xfrm>
        </p:grpSpPr>
        <p:sp>
          <p:nvSpPr>
            <p:cNvPr id="444" name="Google Shape;444;p39"/>
            <p:cNvSpPr/>
            <p:nvPr/>
          </p:nvSpPr>
          <p:spPr>
            <a:xfrm>
              <a:off x="5087225" y="1536625"/>
              <a:ext cx="1717800" cy="13056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u="sng">
                  <a:latin typeface="Roboto Mono"/>
                  <a:ea typeface="Roboto Mono"/>
                  <a:cs typeface="Roboto Mono"/>
                  <a:sym typeface="Roboto Mono"/>
                </a:rPr>
                <a:t>Global</a:t>
              </a:r>
              <a:endParaRPr sz="1600" u="sng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Roboto Mono"/>
                  <a:ea typeface="Roboto Mono"/>
                  <a:cs typeface="Roboto Mono"/>
                  <a:sym typeface="Roboto Mono"/>
                </a:rPr>
                <a:t>make-adder:</a:t>
              </a:r>
              <a:r>
                <a:rPr lang="en" sz="16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_</a:t>
              </a:r>
              <a:endParaRPr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445" name="Google Shape;445;p39"/>
            <p:cNvSpPr txBox="1"/>
            <p:nvPr/>
          </p:nvSpPr>
          <p:spPr>
            <a:xfrm>
              <a:off x="6929763" y="1976522"/>
              <a:ext cx="2180400" cy="61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func (</a:t>
              </a:r>
              <a:r>
                <a:rPr lang="en" sz="1600">
                  <a:solidFill>
                    <a:srgbClr val="000000"/>
                  </a:solidFill>
                  <a:highlight>
                    <a:srgbClr val="FFFFF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λ</a:t>
              </a: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x) [p=G]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6586353" y="2176531"/>
              <a:ext cx="433925" cy="43900"/>
            </a:xfrm>
            <a:custGeom>
              <a:avLst/>
              <a:gdLst/>
              <a:ahLst/>
              <a:cxnLst/>
              <a:rect l="l" t="t" r="r" b="b"/>
              <a:pathLst>
                <a:path w="17357" h="1756" extrusionOk="0">
                  <a:moveTo>
                    <a:pt x="0" y="608"/>
                  </a:moveTo>
                  <a:cubicBezTo>
                    <a:pt x="736" y="512"/>
                    <a:pt x="1520" y="-157"/>
                    <a:pt x="4413" y="34"/>
                  </a:cubicBezTo>
                  <a:cubicBezTo>
                    <a:pt x="7306" y="225"/>
                    <a:pt x="15200" y="1469"/>
                    <a:pt x="17357" y="1756"/>
                  </a:cubicBezTo>
                </a:path>
              </a:pathLst>
            </a:cu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447" name="Google Shape;447;p39"/>
          <p:cNvSpPr/>
          <p:nvPr/>
        </p:nvSpPr>
        <p:spPr>
          <a:xfrm>
            <a:off x="5120950" y="1875600"/>
            <a:ext cx="1821900" cy="946800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latin typeface="Roboto Mono"/>
                <a:ea typeface="Roboto Mono"/>
                <a:cs typeface="Roboto Mono"/>
                <a:sym typeface="Roboto Mono"/>
              </a:rPr>
              <a:t>f1: </a:t>
            </a:r>
            <a:r>
              <a:rPr lang="en" sz="1600" u="sng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λ [p=G]</a:t>
            </a:r>
            <a:r>
              <a:rPr lang="en" sz="1600" u="sng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600" u="sng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 Mono"/>
                <a:ea typeface="Roboto Mono"/>
                <a:cs typeface="Roboto Mono"/>
                <a:sym typeface="Roboto Mono"/>
              </a:rPr>
              <a:t>x: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3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 Mono"/>
                <a:ea typeface="Roboto Mono"/>
                <a:cs typeface="Roboto Mono"/>
                <a:sym typeface="Roboto Mono"/>
              </a:rPr>
              <a:t>return: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__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48" name="Google Shape;448;p39"/>
          <p:cNvGrpSpPr/>
          <p:nvPr/>
        </p:nvGrpSpPr>
        <p:grpSpPr>
          <a:xfrm>
            <a:off x="6663133" y="2404025"/>
            <a:ext cx="2480941" cy="616800"/>
            <a:chOff x="6858008" y="3512850"/>
            <a:chExt cx="2480941" cy="616800"/>
          </a:xfrm>
        </p:grpSpPr>
        <p:sp>
          <p:nvSpPr>
            <p:cNvPr id="449" name="Google Shape;449;p39"/>
            <p:cNvSpPr txBox="1"/>
            <p:nvPr/>
          </p:nvSpPr>
          <p:spPr>
            <a:xfrm>
              <a:off x="7257849" y="3512850"/>
              <a:ext cx="2081100" cy="61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func </a:t>
              </a:r>
              <a:r>
                <a:rPr lang="en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(</a:t>
              </a:r>
              <a:r>
                <a:rPr lang="en" sz="1600">
                  <a:solidFill>
                    <a:srgbClr val="000000"/>
                  </a:solidFill>
                  <a:highlight>
                    <a:srgbClr val="FFFFF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λ</a:t>
              </a:r>
              <a:r>
                <a:rPr lang="en" sz="160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y)</a:t>
              </a: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[p=f1]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6858008" y="3670514"/>
              <a:ext cx="442850" cy="59775"/>
            </a:xfrm>
            <a:custGeom>
              <a:avLst/>
              <a:gdLst/>
              <a:ahLst/>
              <a:cxnLst/>
              <a:rect l="l" t="t" r="r" b="b"/>
              <a:pathLst>
                <a:path w="17714" h="2391" extrusionOk="0">
                  <a:moveTo>
                    <a:pt x="0" y="2391"/>
                  </a:moveTo>
                  <a:cubicBezTo>
                    <a:pt x="795" y="1994"/>
                    <a:pt x="1818" y="117"/>
                    <a:pt x="4770" y="6"/>
                  </a:cubicBezTo>
                  <a:cubicBezTo>
                    <a:pt x="7722" y="-104"/>
                    <a:pt x="15557" y="1441"/>
                    <a:pt x="17714" y="1728"/>
                  </a:cubicBezTo>
                </a:path>
              </a:pathLst>
            </a:cu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451" name="Google Shape;451;p39"/>
          <p:cNvSpPr/>
          <p:nvPr/>
        </p:nvSpPr>
        <p:spPr>
          <a:xfrm>
            <a:off x="5120950" y="2942400"/>
            <a:ext cx="1821900" cy="957000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u="sng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f2: </a:t>
            </a:r>
            <a:r>
              <a:rPr lang="en" sz="1600" u="sng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λ [p=f1]</a:t>
            </a:r>
            <a:r>
              <a:rPr lang="en" sz="1600" u="sng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600" u="sng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 Mono"/>
                <a:ea typeface="Roboto Mono"/>
                <a:cs typeface="Roboto Mono"/>
                <a:sym typeface="Roboto Mono"/>
              </a:rPr>
              <a:t>y: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5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 Mono"/>
                <a:ea typeface="Roboto Mono"/>
                <a:cs typeface="Roboto Mono"/>
                <a:sym typeface="Roboto Mono"/>
              </a:rPr>
              <a:t>return: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_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52" name="Google Shape;452;p39"/>
          <p:cNvGrpSpPr/>
          <p:nvPr/>
        </p:nvGrpSpPr>
        <p:grpSpPr>
          <a:xfrm>
            <a:off x="5317983" y="1296086"/>
            <a:ext cx="1962067" cy="1181914"/>
            <a:chOff x="5512858" y="2404911"/>
            <a:chExt cx="1962067" cy="1181914"/>
          </a:xfrm>
        </p:grpSpPr>
        <p:sp>
          <p:nvSpPr>
            <p:cNvPr id="453" name="Google Shape;453;p39"/>
            <p:cNvSpPr txBox="1"/>
            <p:nvPr/>
          </p:nvSpPr>
          <p:spPr>
            <a:xfrm>
              <a:off x="5512858" y="2404911"/>
              <a:ext cx="15207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Roboto Mono"/>
                  <a:ea typeface="Roboto Mono"/>
                  <a:cs typeface="Roboto Mono"/>
                  <a:sym typeface="Roboto Mono"/>
                </a:rPr>
                <a:t>add-three:</a:t>
              </a:r>
              <a:endParaRPr sz="1600" b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6872350" y="2625550"/>
              <a:ext cx="602575" cy="961275"/>
            </a:xfrm>
            <a:custGeom>
              <a:avLst/>
              <a:gdLst/>
              <a:ahLst/>
              <a:cxnLst/>
              <a:rect l="l" t="t" r="r" b="b"/>
              <a:pathLst>
                <a:path w="24103" h="38451" extrusionOk="0">
                  <a:moveTo>
                    <a:pt x="0" y="0"/>
                  </a:moveTo>
                  <a:cubicBezTo>
                    <a:pt x="2678" y="861"/>
                    <a:pt x="12052" y="-1243"/>
                    <a:pt x="16069" y="5165"/>
                  </a:cubicBezTo>
                  <a:cubicBezTo>
                    <a:pt x="20086" y="11574"/>
                    <a:pt x="22764" y="32903"/>
                    <a:pt x="24103" y="38451"/>
                  </a:cubicBezTo>
                </a:path>
              </a:pathLst>
            </a:cu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455" name="Google Shape;455;p39"/>
          <p:cNvSpPr/>
          <p:nvPr/>
        </p:nvSpPr>
        <p:spPr>
          <a:xfrm>
            <a:off x="5120950" y="4009200"/>
            <a:ext cx="1821900" cy="957000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f3: </a:t>
            </a:r>
            <a:r>
              <a:rPr lang="en" sz="1600" u="sng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λ [p=f1]</a:t>
            </a:r>
            <a:r>
              <a:rPr lang="en" sz="1600" u="sng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600" u="sng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 Mono"/>
                <a:ea typeface="Roboto Mono"/>
                <a:cs typeface="Roboto Mono"/>
                <a:sym typeface="Roboto Mono"/>
              </a:rPr>
              <a:t>y: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10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 Mono"/>
                <a:ea typeface="Roboto Mono"/>
                <a:cs typeface="Roboto Mono"/>
                <a:sym typeface="Roboto Mono"/>
              </a:rPr>
              <a:t>return: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__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6" name="Google Shape;456;p39"/>
          <p:cNvSpPr txBox="1"/>
          <p:nvPr/>
        </p:nvSpPr>
        <p:spPr>
          <a:xfrm>
            <a:off x="6629975" y="3449158"/>
            <a:ext cx="2367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8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7" name="Google Shape;457;p39"/>
          <p:cNvSpPr txBox="1"/>
          <p:nvPr/>
        </p:nvSpPr>
        <p:spPr>
          <a:xfrm>
            <a:off x="6509775" y="4511486"/>
            <a:ext cx="4332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Frames in our interpreter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463" name="Google Shape;463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Frames are represented in our interpreter as instances of the </a:t>
            </a:r>
            <a:r>
              <a:rPr lang="en" sz="1400" b="1">
                <a:solidFill>
                  <a:srgbClr val="CC0000"/>
                </a:solidFill>
              </a:rPr>
              <a:t>Frame</a:t>
            </a:r>
            <a:r>
              <a:rPr lang="en" sz="1400"/>
              <a:t> class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Each </a:t>
            </a:r>
            <a:r>
              <a:rPr lang="en" sz="1400" b="1">
                <a:solidFill>
                  <a:srgbClr val="CC0000"/>
                </a:solidFill>
              </a:rPr>
              <a:t>Frame</a:t>
            </a:r>
            <a:r>
              <a:rPr lang="en" sz="1400"/>
              <a:t> instance has two instance attributes: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 b="1">
                <a:solidFill>
                  <a:srgbClr val="CC0000"/>
                </a:solidFill>
              </a:rPr>
              <a:t>bindings</a:t>
            </a:r>
            <a:r>
              <a:rPr lang="en" sz="1400"/>
              <a:t>: a dictionary that binds Scheme symbols (Python strings) to Scheme values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>
                <a:solidFill>
                  <a:srgbClr val="CC0000"/>
                </a:solidFill>
              </a:rPr>
              <a:t>parent</a:t>
            </a:r>
            <a:r>
              <a:rPr lang="en" sz="1400"/>
              <a:t>: the parent frame, another </a:t>
            </a:r>
            <a:r>
              <a:rPr lang="en" sz="1400" b="1">
                <a:solidFill>
                  <a:srgbClr val="CC0000"/>
                </a:solidFill>
              </a:rPr>
              <a:t>Frame</a:t>
            </a:r>
            <a:r>
              <a:rPr lang="en" sz="1400"/>
              <a:t> instance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The evaluator needs to know the current environment, given as a single </a:t>
            </a:r>
            <a:r>
              <a:rPr lang="en" sz="1400" b="1">
                <a:solidFill>
                  <a:srgbClr val="CC0000"/>
                </a:solidFill>
              </a:rPr>
              <a:t>Frame</a:t>
            </a:r>
            <a:r>
              <a:rPr lang="en" sz="1400"/>
              <a:t> instance, in order to look up names in expressions.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Evaluating primitive expressions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469" name="Google Shape;469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CC0000"/>
                </a:solidFill>
              </a:rPr>
              <a:t>Self-evaluating expressions</a:t>
            </a:r>
            <a:r>
              <a:rPr lang="en" sz="1400">
                <a:solidFill>
                  <a:schemeClr val="dk1"/>
                </a:solidFill>
              </a:rPr>
              <a:t>:</a:t>
            </a:r>
            <a:r>
              <a:rPr lang="en" sz="1400" b="1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chemeClr val="dk1"/>
                </a:solidFill>
              </a:rPr>
              <a:t>These expressions evaluate to themselves.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CC0000"/>
                </a:solidFill>
              </a:rPr>
              <a:t>Symbols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AutoNum type="arabicParenR"/>
            </a:pPr>
            <a:r>
              <a:rPr lang="en" sz="1400">
                <a:solidFill>
                  <a:schemeClr val="dk1"/>
                </a:solidFill>
              </a:rPr>
              <a:t>Look in the current frame for the symbol. If it is found, return the value bound to it.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AutoNum type="arabicParenR"/>
            </a:pPr>
            <a:r>
              <a:rPr lang="en" sz="1400">
                <a:solidFill>
                  <a:schemeClr val="dk1"/>
                </a:solidFill>
              </a:rPr>
              <a:t>If it is not found in the current frame, look in the parent frame. If it is not found in the parent frame, look in its parent frame, and so on.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arenR"/>
            </a:pPr>
            <a:r>
              <a:rPr lang="en" sz="1400">
                <a:solidFill>
                  <a:schemeClr val="dk1"/>
                </a:solidFill>
              </a:rPr>
              <a:t>If the global frame is reached and the name is not found, raise a </a:t>
            </a:r>
            <a:r>
              <a:rPr lang="en" sz="1400">
                <a:solidFill>
                  <a:srgbClr val="CC0000"/>
                </a:solidFill>
                <a:highlight>
                  <a:schemeClr val="lt2"/>
                </a:highlight>
              </a:rPr>
              <a:t>SchemeError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/>
          </a:p>
        </p:txBody>
      </p:sp>
      <p:sp>
        <p:nvSpPr>
          <p:cNvPr id="470" name="Google Shape;470;p41"/>
          <p:cNvSpPr/>
          <p:nvPr/>
        </p:nvSpPr>
        <p:spPr>
          <a:xfrm>
            <a:off x="2912100" y="3509425"/>
            <a:ext cx="2180400" cy="9579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Eval</a:t>
            </a:r>
            <a:endParaRPr sz="2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71" name="Google Shape;471;p41"/>
          <p:cNvGrpSpPr/>
          <p:nvPr/>
        </p:nvGrpSpPr>
        <p:grpSpPr>
          <a:xfrm>
            <a:off x="5152325" y="3534737"/>
            <a:ext cx="1418158" cy="524400"/>
            <a:chOff x="4807625" y="3617537"/>
            <a:chExt cx="1418158" cy="524400"/>
          </a:xfrm>
        </p:grpSpPr>
        <p:sp>
          <p:nvSpPr>
            <p:cNvPr id="472" name="Google Shape;472;p41"/>
            <p:cNvSpPr/>
            <p:nvPr/>
          </p:nvSpPr>
          <p:spPr>
            <a:xfrm>
              <a:off x="4807625" y="3813182"/>
              <a:ext cx="707475" cy="105225"/>
            </a:xfrm>
            <a:custGeom>
              <a:avLst/>
              <a:gdLst/>
              <a:ahLst/>
              <a:cxnLst/>
              <a:rect l="l" t="t" r="r" b="b"/>
              <a:pathLst>
                <a:path w="28299" h="4209" extrusionOk="0">
                  <a:moveTo>
                    <a:pt x="0" y="4209"/>
                  </a:moveTo>
                  <a:cubicBezTo>
                    <a:pt x="2325" y="3525"/>
                    <a:pt x="9236" y="595"/>
                    <a:pt x="13952" y="102"/>
                  </a:cubicBezTo>
                  <a:cubicBezTo>
                    <a:pt x="18669" y="-391"/>
                    <a:pt x="25908" y="1059"/>
                    <a:pt x="28299" y="125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stealth" w="med" len="med"/>
            </a:ln>
          </p:spPr>
        </p:sp>
        <p:sp>
          <p:nvSpPr>
            <p:cNvPr id="473" name="Google Shape;473;p41"/>
            <p:cNvSpPr txBox="1"/>
            <p:nvPr/>
          </p:nvSpPr>
          <p:spPr>
            <a:xfrm>
              <a:off x="5448783" y="3617537"/>
              <a:ext cx="7770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CC0000"/>
                  </a:solidFill>
                  <a:highlight>
                    <a:schemeClr val="lt2"/>
                  </a:highlight>
                  <a:latin typeface="Roboto"/>
                  <a:ea typeface="Roboto"/>
                  <a:cs typeface="Roboto"/>
                  <a:sym typeface="Roboto"/>
                </a:rPr>
                <a:t>4.65</a:t>
              </a:r>
              <a:endParaRPr sz="1800">
                <a:solidFill>
                  <a:srgbClr val="CC0000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4" name="Google Shape;474;p41"/>
          <p:cNvGrpSpPr/>
          <p:nvPr/>
        </p:nvGrpSpPr>
        <p:grpSpPr>
          <a:xfrm>
            <a:off x="509225" y="3601075"/>
            <a:ext cx="2398525" cy="563100"/>
            <a:chOff x="469325" y="3683875"/>
            <a:chExt cx="2398525" cy="563100"/>
          </a:xfrm>
        </p:grpSpPr>
        <p:sp>
          <p:nvSpPr>
            <p:cNvPr id="475" name="Google Shape;475;p41"/>
            <p:cNvSpPr txBox="1"/>
            <p:nvPr/>
          </p:nvSpPr>
          <p:spPr>
            <a:xfrm>
              <a:off x="469325" y="3683875"/>
              <a:ext cx="17943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CC0000"/>
                  </a:solidFill>
                  <a:highlight>
                    <a:schemeClr val="lt2"/>
                  </a:highlight>
                  <a:latin typeface="Roboto"/>
                  <a:ea typeface="Roboto"/>
                  <a:cs typeface="Roboto"/>
                  <a:sym typeface="Roboto"/>
                </a:rPr>
                <a:t>4.65</a:t>
              </a:r>
              <a:endParaRPr sz="1800">
                <a:solidFill>
                  <a:srgbClr val="CC0000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6" name="Google Shape;476;p41"/>
            <p:cNvSpPr/>
            <p:nvPr/>
          </p:nvSpPr>
          <p:spPr>
            <a:xfrm>
              <a:off x="2250925" y="3835078"/>
              <a:ext cx="616925" cy="115850"/>
            </a:xfrm>
            <a:custGeom>
              <a:avLst/>
              <a:gdLst/>
              <a:ahLst/>
              <a:cxnLst/>
              <a:rect l="l" t="t" r="r" b="b"/>
              <a:pathLst>
                <a:path w="24677" h="4634" extrusionOk="0">
                  <a:moveTo>
                    <a:pt x="0" y="2338"/>
                  </a:moveTo>
                  <a:cubicBezTo>
                    <a:pt x="2009" y="1956"/>
                    <a:pt x="7939" y="-340"/>
                    <a:pt x="12052" y="43"/>
                  </a:cubicBezTo>
                  <a:cubicBezTo>
                    <a:pt x="16165" y="426"/>
                    <a:pt x="22573" y="3869"/>
                    <a:pt x="24677" y="4634"/>
                  </a:cubicBezTo>
                </a:path>
              </a:pathLst>
            </a:custGeom>
            <a:noFill/>
            <a:ln w="19050" cap="flat" cmpd="sng">
              <a:solidFill>
                <a:srgbClr val="333333"/>
              </a:solidFill>
              <a:prstDash val="dot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477" name="Google Shape;477;p41"/>
          <p:cNvGrpSpPr/>
          <p:nvPr/>
        </p:nvGrpSpPr>
        <p:grpSpPr>
          <a:xfrm>
            <a:off x="509225" y="3982075"/>
            <a:ext cx="2398525" cy="563100"/>
            <a:chOff x="469325" y="3836275"/>
            <a:chExt cx="2398525" cy="563100"/>
          </a:xfrm>
        </p:grpSpPr>
        <p:sp>
          <p:nvSpPr>
            <p:cNvPr id="478" name="Google Shape;478;p41"/>
            <p:cNvSpPr txBox="1"/>
            <p:nvPr/>
          </p:nvSpPr>
          <p:spPr>
            <a:xfrm>
              <a:off x="469325" y="3836275"/>
              <a:ext cx="17943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CC0000"/>
                  </a:solidFill>
                  <a:highlight>
                    <a:schemeClr val="lt2"/>
                  </a:highlight>
                  <a:latin typeface="Roboto"/>
                  <a:ea typeface="Roboto"/>
                  <a:cs typeface="Roboto"/>
                  <a:sym typeface="Roboto"/>
                </a:rPr>
                <a:t>'+'</a:t>
              </a:r>
              <a:endParaRPr sz="1800">
                <a:solidFill>
                  <a:srgbClr val="CC0000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2250925" y="3987478"/>
              <a:ext cx="616925" cy="115850"/>
            </a:xfrm>
            <a:custGeom>
              <a:avLst/>
              <a:gdLst/>
              <a:ahLst/>
              <a:cxnLst/>
              <a:rect l="l" t="t" r="r" b="b"/>
              <a:pathLst>
                <a:path w="24677" h="4634" extrusionOk="0">
                  <a:moveTo>
                    <a:pt x="0" y="2338"/>
                  </a:moveTo>
                  <a:cubicBezTo>
                    <a:pt x="2009" y="1956"/>
                    <a:pt x="7939" y="-340"/>
                    <a:pt x="12052" y="43"/>
                  </a:cubicBezTo>
                  <a:cubicBezTo>
                    <a:pt x="16165" y="426"/>
                    <a:pt x="22573" y="3869"/>
                    <a:pt x="24677" y="4634"/>
                  </a:cubicBezTo>
                </a:path>
              </a:pathLst>
            </a:custGeom>
            <a:noFill/>
            <a:ln w="19050" cap="flat" cmpd="sng">
              <a:solidFill>
                <a:srgbClr val="333333"/>
              </a:solidFill>
              <a:prstDash val="dot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480" name="Google Shape;480;p41"/>
          <p:cNvGrpSpPr/>
          <p:nvPr/>
        </p:nvGrpSpPr>
        <p:grpSpPr>
          <a:xfrm>
            <a:off x="4938970" y="4140400"/>
            <a:ext cx="4109400" cy="900325"/>
            <a:chOff x="4594270" y="4147000"/>
            <a:chExt cx="4109400" cy="900325"/>
          </a:xfrm>
        </p:grpSpPr>
        <p:sp>
          <p:nvSpPr>
            <p:cNvPr id="481" name="Google Shape;481;p41"/>
            <p:cNvSpPr/>
            <p:nvPr/>
          </p:nvSpPr>
          <p:spPr>
            <a:xfrm>
              <a:off x="4807625" y="4147000"/>
              <a:ext cx="549650" cy="424650"/>
            </a:xfrm>
            <a:custGeom>
              <a:avLst/>
              <a:gdLst/>
              <a:ahLst/>
              <a:cxnLst/>
              <a:rect l="l" t="t" r="r" b="b"/>
              <a:pathLst>
                <a:path w="21986" h="16986" extrusionOk="0">
                  <a:moveTo>
                    <a:pt x="0" y="0"/>
                  </a:moveTo>
                  <a:cubicBezTo>
                    <a:pt x="2325" y="1014"/>
                    <a:pt x="10288" y="3252"/>
                    <a:pt x="13952" y="6083"/>
                  </a:cubicBezTo>
                  <a:cubicBezTo>
                    <a:pt x="17616" y="8914"/>
                    <a:pt x="20647" y="15169"/>
                    <a:pt x="21986" y="16986"/>
                  </a:cubicBezTo>
                </a:path>
              </a:pathLst>
            </a:custGeom>
            <a:noFill/>
            <a:ln w="19050" cap="flat" cmpd="sng">
              <a:solidFill>
                <a:srgbClr val="333333"/>
              </a:solidFill>
              <a:prstDash val="dot"/>
              <a:round/>
              <a:headEnd type="none" w="med" len="med"/>
              <a:tailEnd type="stealth" w="med" len="med"/>
            </a:ln>
          </p:spPr>
        </p:sp>
        <p:sp>
          <p:nvSpPr>
            <p:cNvPr id="482" name="Google Shape;482;p41"/>
            <p:cNvSpPr txBox="1"/>
            <p:nvPr/>
          </p:nvSpPr>
          <p:spPr>
            <a:xfrm>
              <a:off x="4594270" y="4522925"/>
              <a:ext cx="41094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CC0000"/>
                  </a:solidFill>
                  <a:highlight>
                    <a:schemeClr val="lt2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BuiltinProcedure(scheme_add)</a:t>
              </a:r>
              <a:endParaRPr sz="1800">
                <a:solidFill>
                  <a:srgbClr val="CC0000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Evaluating Combinations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488" name="Google Shape;488;p42"/>
          <p:cNvSpPr txBox="1">
            <a:spLocks noGrp="1"/>
          </p:cNvSpPr>
          <p:nvPr>
            <p:ph type="body" idx="1"/>
          </p:nvPr>
        </p:nvSpPr>
        <p:spPr>
          <a:xfrm>
            <a:off x="311700" y="2314800"/>
            <a:ext cx="8520600" cy="26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If the operator is a symbol and is found in the dictionary of special forms, the combination is a special form.</a:t>
            </a:r>
            <a:endParaRPr sz="13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Each special form has special rules for evaluation.</a:t>
            </a:r>
            <a:endParaRPr sz="13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Otherwise, the combination is a call expression.</a:t>
            </a:r>
            <a:endParaRPr sz="13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/>
              <a:t>Step 1.</a:t>
            </a:r>
            <a:r>
              <a:rPr lang="en" sz="1300"/>
              <a:t> Evaluate the operator to get a procedure.</a:t>
            </a:r>
            <a:endParaRPr sz="13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/>
              <a:t>Step 2.</a:t>
            </a:r>
            <a:r>
              <a:rPr lang="en" sz="1300"/>
              <a:t> Evaluate all of the operands from left to right.</a:t>
            </a:r>
            <a:endParaRPr sz="13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Step 3.</a:t>
            </a:r>
            <a:r>
              <a:rPr lang="en" sz="1300"/>
              <a:t> Apply the procedure to the values of the operands.</a:t>
            </a:r>
            <a:endParaRPr sz="1300"/>
          </a:p>
        </p:txBody>
      </p:sp>
      <p:sp>
        <p:nvSpPr>
          <p:cNvPr id="489" name="Google Shape;489;p42"/>
          <p:cNvSpPr txBox="1"/>
          <p:nvPr/>
        </p:nvSpPr>
        <p:spPr>
          <a:xfrm>
            <a:off x="1684650" y="1017725"/>
            <a:ext cx="57747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0000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(&lt;operator&gt; &lt;operand1&gt; &lt;operand2&gt; …)</a:t>
            </a:r>
            <a:endParaRPr sz="2000">
              <a:solidFill>
                <a:srgbClr val="CC0000"/>
              </a:solidFill>
              <a:highlight>
                <a:schemeClr val="lt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Google Shape;490;p42"/>
          <p:cNvSpPr/>
          <p:nvPr/>
        </p:nvSpPr>
        <p:spPr>
          <a:xfrm>
            <a:off x="1915275" y="1566063"/>
            <a:ext cx="4209600" cy="709200"/>
          </a:xfrm>
          <a:prstGeom prst="wedgeRoundRectCallout">
            <a:avLst>
              <a:gd name="adj1" fmla="val -21175"/>
              <a:gd name="adj2" fmla="val -62659"/>
              <a:gd name="adj3" fmla="val 0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The operator of a combination tells us whether it is a special form expression or a call expression.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1" name="Google Shape;491;p42"/>
          <p:cNvSpPr/>
          <p:nvPr/>
        </p:nvSpPr>
        <p:spPr>
          <a:xfrm>
            <a:off x="5465925" y="3322350"/>
            <a:ext cx="2907000" cy="674400"/>
          </a:xfrm>
          <a:prstGeom prst="wedgeRoundRectCallout">
            <a:avLst>
              <a:gd name="adj1" fmla="val -56064"/>
              <a:gd name="adj2" fmla="val 36336"/>
              <a:gd name="adj3" fmla="val 0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First two steps are recursive calls to eval.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2" name="Google Shape;492;p42"/>
          <p:cNvSpPr/>
          <p:nvPr/>
        </p:nvSpPr>
        <p:spPr>
          <a:xfrm>
            <a:off x="822825" y="4722950"/>
            <a:ext cx="2406600" cy="385800"/>
          </a:xfrm>
          <a:prstGeom prst="wedgeRoundRectCallout">
            <a:avLst>
              <a:gd name="adj1" fmla="val -21432"/>
              <a:gd name="adj2" fmla="val -60822"/>
              <a:gd name="adj3" fmla="val 0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How does apply work?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Types of Procedures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498" name="Google Shape;498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 b="1">
                <a:solidFill>
                  <a:srgbClr val="CC0000"/>
                </a:solidFill>
              </a:rPr>
              <a:t>built-in procedure</a:t>
            </a:r>
            <a:r>
              <a:rPr lang="en"/>
              <a:t> is a procedure that is predefined in our Scheme interpreter, e.g. </a:t>
            </a:r>
            <a:r>
              <a:rPr lang="en">
                <a:solidFill>
                  <a:srgbClr val="CC0000"/>
                </a:solidFill>
                <a:highlight>
                  <a:schemeClr val="lt2"/>
                </a:highlight>
              </a:rPr>
              <a:t>+</a:t>
            </a:r>
            <a:r>
              <a:rPr lang="en"/>
              <a:t>, </a:t>
            </a:r>
            <a:r>
              <a:rPr lang="en">
                <a:solidFill>
                  <a:srgbClr val="CC0000"/>
                </a:solidFill>
                <a:highlight>
                  <a:schemeClr val="lt2"/>
                </a:highlight>
              </a:rPr>
              <a:t>list</a:t>
            </a:r>
            <a:r>
              <a:rPr lang="en"/>
              <a:t>, </a:t>
            </a:r>
            <a:r>
              <a:rPr lang="en">
                <a:solidFill>
                  <a:srgbClr val="CC0000"/>
                </a:solidFill>
                <a:highlight>
                  <a:schemeClr val="lt2"/>
                </a:highlight>
              </a:rPr>
              <a:t>modulo</a:t>
            </a:r>
            <a:r>
              <a:rPr lang="en"/>
              <a:t>, etc.</a:t>
            </a:r>
            <a:endParaRPr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Each built-in procedure has a corresponding Python function that performs the appropriate operation.</a:t>
            </a:r>
            <a:endParaRPr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 our interpreter -- instances of the </a:t>
            </a:r>
            <a:r>
              <a:rPr lang="en">
                <a:solidFill>
                  <a:srgbClr val="CC0000"/>
                </a:solidFill>
                <a:highlight>
                  <a:schemeClr val="lt2"/>
                </a:highlight>
              </a:rPr>
              <a:t>BuiltinProcedure</a:t>
            </a:r>
            <a:r>
              <a:rPr lang="en"/>
              <a:t> class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</a:t>
            </a:r>
            <a:r>
              <a:rPr lang="en" b="1">
                <a:solidFill>
                  <a:srgbClr val="CC0000"/>
                </a:solidFill>
              </a:rPr>
              <a:t>user-defined procedure</a:t>
            </a:r>
            <a:r>
              <a:rPr lang="en"/>
              <a:t> is a procedure defined by the user, either with a lambda expression or a define expression.</a:t>
            </a:r>
            <a:endParaRPr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Each user-defined procedure has </a:t>
            </a:r>
            <a:endParaRPr/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a list of formal parameters</a:t>
            </a:r>
            <a:endParaRPr/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a body (which is a Scheme list)</a:t>
            </a:r>
            <a:endParaRPr/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a parent frame.</a:t>
            </a:r>
            <a:endParaRPr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 our interpreter -- instances of the </a:t>
            </a:r>
            <a:r>
              <a:rPr lang="en">
                <a:solidFill>
                  <a:srgbClr val="CC0000"/>
                </a:solidFill>
                <a:highlight>
                  <a:schemeClr val="lt2"/>
                </a:highlight>
              </a:rPr>
              <a:t>LambdaProcedure</a:t>
            </a:r>
            <a:r>
              <a:rPr lang="en"/>
              <a:t> class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Built-In Procedures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504" name="Google Shape;504;p44"/>
          <p:cNvSpPr txBox="1"/>
          <p:nvPr/>
        </p:nvSpPr>
        <p:spPr>
          <a:xfrm>
            <a:off x="311700" y="1017726"/>
            <a:ext cx="2519700" cy="53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scm&gt;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(+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(* </a:t>
            </a:r>
            <a:r>
              <a:rPr lang="en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5" name="Google Shape;505;p44"/>
          <p:cNvSpPr txBox="1"/>
          <p:nvPr/>
        </p:nvSpPr>
        <p:spPr>
          <a:xfrm>
            <a:off x="3112200" y="972100"/>
            <a:ext cx="57201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Applying built-in procedures:</a:t>
            </a:r>
            <a:endParaRPr sz="1200" b="1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Char char="●"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Call the Python function that implements the built-in procedure on the arguments.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06" name="Google Shape;506;p44"/>
          <p:cNvGrpSpPr/>
          <p:nvPr/>
        </p:nvGrpSpPr>
        <p:grpSpPr>
          <a:xfrm>
            <a:off x="2277844" y="3406425"/>
            <a:ext cx="6042658" cy="1209225"/>
            <a:chOff x="2564050" y="4942825"/>
            <a:chExt cx="5350800" cy="1209225"/>
          </a:xfrm>
        </p:grpSpPr>
        <p:sp>
          <p:nvSpPr>
            <p:cNvPr id="507" name="Google Shape;507;p44"/>
            <p:cNvSpPr/>
            <p:nvPr/>
          </p:nvSpPr>
          <p:spPr>
            <a:xfrm>
              <a:off x="2564050" y="4963150"/>
              <a:ext cx="5350800" cy="1188900"/>
            </a:xfrm>
            <a:prstGeom prst="roundRect">
              <a:avLst>
                <a:gd name="adj" fmla="val 16667"/>
              </a:avLst>
            </a:pr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4"/>
            <p:cNvSpPr txBox="1"/>
            <p:nvPr/>
          </p:nvSpPr>
          <p:spPr>
            <a:xfrm>
              <a:off x="2564055" y="4942825"/>
              <a:ext cx="12621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Evaluator</a:t>
              </a:r>
              <a:endParaRPr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509" name="Google Shape;509;p44"/>
          <p:cNvGrpSpPr/>
          <p:nvPr/>
        </p:nvGrpSpPr>
        <p:grpSpPr>
          <a:xfrm>
            <a:off x="3386000" y="3761900"/>
            <a:ext cx="3657900" cy="563100"/>
            <a:chOff x="3656125" y="5145900"/>
            <a:chExt cx="3657900" cy="563100"/>
          </a:xfrm>
        </p:grpSpPr>
        <p:sp>
          <p:nvSpPr>
            <p:cNvPr id="510" name="Google Shape;510;p44"/>
            <p:cNvSpPr txBox="1"/>
            <p:nvPr/>
          </p:nvSpPr>
          <p:spPr>
            <a:xfrm>
              <a:off x="4100425" y="5145900"/>
              <a:ext cx="32136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 Mono"/>
                  <a:ea typeface="Roboto Mono"/>
                  <a:cs typeface="Roboto Mono"/>
                  <a:sym typeface="Roboto Mono"/>
                </a:rPr>
                <a:t>BuiltinProc(scheme_add)</a:t>
              </a:r>
              <a:endParaRPr sz="17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511" name="Google Shape;511;p44"/>
            <p:cNvCxnSpPr/>
            <p:nvPr/>
          </p:nvCxnSpPr>
          <p:spPr>
            <a:xfrm rot="10800000" flipH="1">
              <a:off x="3656125" y="5471850"/>
              <a:ext cx="580800" cy="3300"/>
            </a:xfrm>
            <a:prstGeom prst="straightConnector1">
              <a:avLst/>
            </a:prstGeom>
            <a:noFill/>
            <a:ln w="19050" cap="flat" cmpd="sng">
              <a:solidFill>
                <a:srgbClr val="333333"/>
              </a:solidFill>
              <a:prstDash val="dot"/>
              <a:round/>
              <a:headEnd type="none" w="med" len="med"/>
              <a:tailEnd type="triangle" w="med" len="med"/>
            </a:ln>
          </p:spPr>
        </p:cxnSp>
      </p:grpSp>
      <p:sp>
        <p:nvSpPr>
          <p:cNvPr id="512" name="Google Shape;512;p44"/>
          <p:cNvSpPr/>
          <p:nvPr/>
        </p:nvSpPr>
        <p:spPr>
          <a:xfrm>
            <a:off x="1747425" y="3284275"/>
            <a:ext cx="793550" cy="640225"/>
          </a:xfrm>
          <a:custGeom>
            <a:avLst/>
            <a:gdLst/>
            <a:ahLst/>
            <a:cxnLst/>
            <a:rect l="l" t="t" r="r" b="b"/>
            <a:pathLst>
              <a:path w="31742" h="25609" extrusionOk="0">
                <a:moveTo>
                  <a:pt x="0" y="0"/>
                </a:moveTo>
                <a:cubicBezTo>
                  <a:pt x="3252" y="3635"/>
                  <a:pt x="14222" y="17540"/>
                  <a:pt x="19512" y="21808"/>
                </a:cubicBezTo>
                <a:cubicBezTo>
                  <a:pt x="24802" y="26076"/>
                  <a:pt x="29704" y="24976"/>
                  <a:pt x="31742" y="25609"/>
                </a:cubicBezTo>
              </a:path>
            </a:pathLst>
          </a:custGeom>
          <a:noFill/>
          <a:ln w="19050" cap="flat" cmpd="sng">
            <a:solidFill>
              <a:srgbClr val="333333"/>
            </a:solidFill>
            <a:prstDash val="dot"/>
            <a:round/>
            <a:headEnd type="none" w="med" len="med"/>
            <a:tailEnd type="triangle" w="med" len="med"/>
          </a:ln>
        </p:spPr>
      </p:sp>
      <p:grpSp>
        <p:nvGrpSpPr>
          <p:cNvPr id="513" name="Google Shape;513;p44"/>
          <p:cNvGrpSpPr/>
          <p:nvPr/>
        </p:nvGrpSpPr>
        <p:grpSpPr>
          <a:xfrm>
            <a:off x="8150600" y="3789100"/>
            <a:ext cx="875625" cy="563100"/>
            <a:chOff x="7734925" y="5325500"/>
            <a:chExt cx="875625" cy="563100"/>
          </a:xfrm>
        </p:grpSpPr>
        <p:cxnSp>
          <p:nvCxnSpPr>
            <p:cNvPr id="514" name="Google Shape;514;p44"/>
            <p:cNvCxnSpPr/>
            <p:nvPr/>
          </p:nvCxnSpPr>
          <p:spPr>
            <a:xfrm>
              <a:off x="7734925" y="5602671"/>
              <a:ext cx="408600" cy="0"/>
            </a:xfrm>
            <a:prstGeom prst="straightConnector1">
              <a:avLst/>
            </a:prstGeom>
            <a:noFill/>
            <a:ln w="19050" cap="flat" cmpd="sng">
              <a:solidFill>
                <a:srgbClr val="333333"/>
              </a:solidFill>
              <a:prstDash val="dot"/>
              <a:round/>
              <a:headEnd type="none" w="med" len="med"/>
              <a:tailEnd type="triangle" w="med" len="med"/>
            </a:ln>
          </p:spPr>
        </p:cxnSp>
        <p:sp>
          <p:nvSpPr>
            <p:cNvPr id="515" name="Google Shape;515;p44"/>
            <p:cNvSpPr txBox="1"/>
            <p:nvPr/>
          </p:nvSpPr>
          <p:spPr>
            <a:xfrm>
              <a:off x="8081350" y="5325500"/>
              <a:ext cx="5292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CC0000"/>
                  </a:solidFill>
                  <a:highlight>
                    <a:schemeClr val="lt2"/>
                  </a:highlight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 sz="2000">
                <a:solidFill>
                  <a:srgbClr val="CC0000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516" name="Google Shape;516;p44"/>
          <p:cNvSpPr/>
          <p:nvPr/>
        </p:nvSpPr>
        <p:spPr>
          <a:xfrm>
            <a:off x="2732525" y="1552025"/>
            <a:ext cx="1646700" cy="5631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operands: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expr.second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17" name="Google Shape;517;p44"/>
          <p:cNvGrpSpPr/>
          <p:nvPr/>
        </p:nvGrpSpPr>
        <p:grpSpPr>
          <a:xfrm>
            <a:off x="871600" y="3456438"/>
            <a:ext cx="1683725" cy="568488"/>
            <a:chOff x="989325" y="4992838"/>
            <a:chExt cx="1683725" cy="568488"/>
          </a:xfrm>
        </p:grpSpPr>
        <p:sp>
          <p:nvSpPr>
            <p:cNvPr id="518" name="Google Shape;518;p44"/>
            <p:cNvSpPr txBox="1"/>
            <p:nvPr/>
          </p:nvSpPr>
          <p:spPr>
            <a:xfrm>
              <a:off x="989325" y="4992838"/>
              <a:ext cx="6915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CC0000"/>
                  </a:solidFill>
                  <a:highlight>
                    <a:schemeClr val="lt2"/>
                  </a:highlight>
                  <a:latin typeface="Consolas"/>
                  <a:ea typeface="Consolas"/>
                  <a:cs typeface="Consolas"/>
                  <a:sym typeface="Consolas"/>
                </a:rPr>
                <a:t>'+'</a:t>
              </a:r>
              <a:endParaRPr sz="2000">
                <a:solidFill>
                  <a:srgbClr val="CC0000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19" name="Google Shape;519;p44"/>
            <p:cNvSpPr/>
            <p:nvPr/>
          </p:nvSpPr>
          <p:spPr>
            <a:xfrm>
              <a:off x="1477775" y="5351525"/>
              <a:ext cx="1195275" cy="209800"/>
            </a:xfrm>
            <a:custGeom>
              <a:avLst/>
              <a:gdLst/>
              <a:ahLst/>
              <a:cxnLst/>
              <a:rect l="l" t="t" r="r" b="b"/>
              <a:pathLst>
                <a:path w="47811" h="8392" extrusionOk="0">
                  <a:moveTo>
                    <a:pt x="0" y="0"/>
                  </a:moveTo>
                  <a:cubicBezTo>
                    <a:pt x="4304" y="1148"/>
                    <a:pt x="17857" y="5488"/>
                    <a:pt x="25825" y="6887"/>
                  </a:cubicBezTo>
                  <a:cubicBezTo>
                    <a:pt x="33794" y="8286"/>
                    <a:pt x="44147" y="8141"/>
                    <a:pt x="47811" y="8392"/>
                  </a:cubicBezTo>
                </a:path>
              </a:pathLst>
            </a:custGeom>
            <a:noFill/>
            <a:ln w="19050" cap="flat" cmpd="sng">
              <a:solidFill>
                <a:srgbClr val="333333"/>
              </a:solidFill>
              <a:prstDash val="dot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520" name="Google Shape;520;p44"/>
          <p:cNvGrpSpPr/>
          <p:nvPr/>
        </p:nvGrpSpPr>
        <p:grpSpPr>
          <a:xfrm>
            <a:off x="117775" y="4240125"/>
            <a:ext cx="4450500" cy="1000525"/>
            <a:chOff x="86075" y="5380025"/>
            <a:chExt cx="4450500" cy="1000525"/>
          </a:xfrm>
        </p:grpSpPr>
        <p:sp>
          <p:nvSpPr>
            <p:cNvPr id="521" name="Google Shape;521;p44"/>
            <p:cNvSpPr txBox="1"/>
            <p:nvPr/>
          </p:nvSpPr>
          <p:spPr>
            <a:xfrm>
              <a:off x="86075" y="5817450"/>
              <a:ext cx="44505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CC0000"/>
                  </a:solidFill>
                  <a:highlight>
                    <a:schemeClr val="lt2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Pair('*', Pair(2, Pair(3, nil)))</a:t>
              </a:r>
              <a:endParaRPr sz="1700">
                <a:solidFill>
                  <a:srgbClr val="CC0000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22" name="Google Shape;522;p44"/>
            <p:cNvSpPr/>
            <p:nvPr/>
          </p:nvSpPr>
          <p:spPr>
            <a:xfrm>
              <a:off x="1973975" y="5380025"/>
              <a:ext cx="549650" cy="507575"/>
            </a:xfrm>
            <a:custGeom>
              <a:avLst/>
              <a:gdLst/>
              <a:ahLst/>
              <a:cxnLst/>
              <a:rect l="l" t="t" r="r" b="b"/>
              <a:pathLst>
                <a:path w="21986" h="20303" extrusionOk="0">
                  <a:moveTo>
                    <a:pt x="0" y="20303"/>
                  </a:moveTo>
                  <a:cubicBezTo>
                    <a:pt x="2038" y="17398"/>
                    <a:pt x="8566" y="6254"/>
                    <a:pt x="12230" y="2870"/>
                  </a:cubicBezTo>
                  <a:cubicBezTo>
                    <a:pt x="15894" y="-514"/>
                    <a:pt x="20360" y="478"/>
                    <a:pt x="21986" y="0"/>
                  </a:cubicBezTo>
                </a:path>
              </a:pathLst>
            </a:custGeom>
            <a:noFill/>
            <a:ln w="19050" cap="flat" cmpd="sng">
              <a:solidFill>
                <a:srgbClr val="333333"/>
              </a:solidFill>
              <a:prstDash val="dot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523" name="Google Shape;523;p44"/>
          <p:cNvGrpSpPr/>
          <p:nvPr/>
        </p:nvGrpSpPr>
        <p:grpSpPr>
          <a:xfrm>
            <a:off x="229813" y="2211628"/>
            <a:ext cx="8443794" cy="1115909"/>
            <a:chOff x="320013" y="3746241"/>
            <a:chExt cx="8443794" cy="1115909"/>
          </a:xfrm>
        </p:grpSpPr>
        <p:grpSp>
          <p:nvGrpSpPr>
            <p:cNvPr id="524" name="Google Shape;524;p44"/>
            <p:cNvGrpSpPr/>
            <p:nvPr/>
          </p:nvGrpSpPr>
          <p:grpSpPr>
            <a:xfrm>
              <a:off x="320013" y="3746241"/>
              <a:ext cx="5033157" cy="1115909"/>
              <a:chOff x="-137187" y="3974841"/>
              <a:chExt cx="5033157" cy="1115909"/>
            </a:xfrm>
          </p:grpSpPr>
          <p:sp>
            <p:nvSpPr>
              <p:cNvPr id="525" name="Google Shape;525;p44"/>
              <p:cNvSpPr txBox="1"/>
              <p:nvPr/>
            </p:nvSpPr>
            <p:spPr>
              <a:xfrm>
                <a:off x="-137187" y="4452350"/>
                <a:ext cx="4377000" cy="63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CC0000"/>
                    </a:solidFill>
                    <a:highlight>
                      <a:schemeClr val="lt2"/>
                    </a:highlight>
                    <a:latin typeface="Roboto Mono"/>
                    <a:ea typeface="Roboto Mono"/>
                    <a:cs typeface="Roboto Mono"/>
                    <a:sym typeface="Roboto Mono"/>
                  </a:rPr>
                  <a:t>Pair(‘+’, Pair(4, Pair(Pair('*', Pair(2, Pair(3, nil))), nil)))</a:t>
                </a:r>
                <a:endParaRPr sz="1600">
                  <a:solidFill>
                    <a:srgbClr val="CC0000"/>
                  </a:solidFill>
                  <a:highlight>
                    <a:schemeClr val="lt2"/>
                  </a:highlight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grpSp>
            <p:nvGrpSpPr>
              <p:cNvPr id="526" name="Google Shape;526;p44"/>
              <p:cNvGrpSpPr/>
              <p:nvPr/>
            </p:nvGrpSpPr>
            <p:grpSpPr>
              <a:xfrm>
                <a:off x="839408" y="3974841"/>
                <a:ext cx="4056562" cy="431759"/>
                <a:chOff x="2086525" y="2941875"/>
                <a:chExt cx="4056562" cy="572700"/>
              </a:xfrm>
            </p:grpSpPr>
            <p:sp>
              <p:nvSpPr>
                <p:cNvPr id="527" name="Google Shape;527;p44"/>
                <p:cNvSpPr/>
                <p:nvPr/>
              </p:nvSpPr>
              <p:spPr>
                <a:xfrm>
                  <a:off x="2086525" y="2941875"/>
                  <a:ext cx="572700" cy="5727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latin typeface="Consolas"/>
                      <a:ea typeface="Consolas"/>
                      <a:cs typeface="Consolas"/>
                      <a:sym typeface="Consolas"/>
                    </a:rPr>
                    <a:t>'+'</a:t>
                  </a:r>
                  <a:endParaRPr sz="1600">
                    <a:latin typeface="Consolas"/>
                    <a:ea typeface="Consolas"/>
                    <a:cs typeface="Consolas"/>
                    <a:sym typeface="Consolas"/>
                  </a:endParaRPr>
                </a:p>
              </p:txBody>
            </p:sp>
            <p:sp>
              <p:nvSpPr>
                <p:cNvPr id="528" name="Google Shape;528;p44"/>
                <p:cNvSpPr/>
                <p:nvPr/>
              </p:nvSpPr>
              <p:spPr>
                <a:xfrm>
                  <a:off x="2658040" y="2941875"/>
                  <a:ext cx="572700" cy="5727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44"/>
                <p:cNvSpPr/>
                <p:nvPr/>
              </p:nvSpPr>
              <p:spPr>
                <a:xfrm>
                  <a:off x="3534325" y="2941875"/>
                  <a:ext cx="572700" cy="5727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latin typeface="Consolas"/>
                      <a:ea typeface="Consolas"/>
                      <a:cs typeface="Consolas"/>
                      <a:sym typeface="Consolas"/>
                    </a:rPr>
                    <a:t>4</a:t>
                  </a:r>
                  <a:endParaRPr sz="1600">
                    <a:latin typeface="Consolas"/>
                    <a:ea typeface="Consolas"/>
                    <a:cs typeface="Consolas"/>
                    <a:sym typeface="Consolas"/>
                  </a:endParaRPr>
                </a:p>
              </p:txBody>
            </p:sp>
            <p:sp>
              <p:nvSpPr>
                <p:cNvPr id="530" name="Google Shape;530;p44"/>
                <p:cNvSpPr/>
                <p:nvPr/>
              </p:nvSpPr>
              <p:spPr>
                <a:xfrm>
                  <a:off x="4105840" y="2941875"/>
                  <a:ext cx="572700" cy="5727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44"/>
                <p:cNvSpPr/>
                <p:nvPr/>
              </p:nvSpPr>
              <p:spPr>
                <a:xfrm>
                  <a:off x="4998871" y="2941875"/>
                  <a:ext cx="572700" cy="5727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>
                    <a:latin typeface="Consolas"/>
                    <a:ea typeface="Consolas"/>
                    <a:cs typeface="Consolas"/>
                    <a:sym typeface="Consolas"/>
                  </a:endParaRPr>
                </a:p>
              </p:txBody>
            </p:sp>
            <p:sp>
              <p:nvSpPr>
                <p:cNvPr id="532" name="Google Shape;532;p44"/>
                <p:cNvSpPr/>
                <p:nvPr/>
              </p:nvSpPr>
              <p:spPr>
                <a:xfrm>
                  <a:off x="5570387" y="2941875"/>
                  <a:ext cx="572700" cy="5727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33" name="Google Shape;533;p44"/>
                <p:cNvCxnSpPr>
                  <a:endCxn id="529" idx="1"/>
                </p:cNvCxnSpPr>
                <p:nvPr/>
              </p:nvCxnSpPr>
              <p:spPr>
                <a:xfrm>
                  <a:off x="2963125" y="3227325"/>
                  <a:ext cx="571200" cy="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34" name="Google Shape;534;p44"/>
                <p:cNvCxnSpPr/>
                <p:nvPr/>
              </p:nvCxnSpPr>
              <p:spPr>
                <a:xfrm>
                  <a:off x="4410925" y="3227325"/>
                  <a:ext cx="571200" cy="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</p:grpSp>
        <p:cxnSp>
          <p:nvCxnSpPr>
            <p:cNvPr id="535" name="Google Shape;535;p44"/>
            <p:cNvCxnSpPr/>
            <p:nvPr/>
          </p:nvCxnSpPr>
          <p:spPr>
            <a:xfrm rot="10800000" flipH="1">
              <a:off x="4798753" y="3746813"/>
              <a:ext cx="571500" cy="44160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36" name="Google Shape;536;p44"/>
            <p:cNvGrpSpPr/>
            <p:nvPr/>
          </p:nvGrpSpPr>
          <p:grpSpPr>
            <a:xfrm>
              <a:off x="4707245" y="4317103"/>
              <a:ext cx="4056562" cy="431759"/>
              <a:chOff x="2086525" y="2941875"/>
              <a:chExt cx="4056562" cy="572700"/>
            </a:xfrm>
          </p:grpSpPr>
          <p:sp>
            <p:nvSpPr>
              <p:cNvPr id="537" name="Google Shape;537;p44"/>
              <p:cNvSpPr/>
              <p:nvPr/>
            </p:nvSpPr>
            <p:spPr>
              <a:xfrm>
                <a:off x="2086525" y="2941875"/>
                <a:ext cx="572700" cy="5727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Consolas"/>
                    <a:ea typeface="Consolas"/>
                    <a:cs typeface="Consolas"/>
                    <a:sym typeface="Consolas"/>
                  </a:rPr>
                  <a:t>‘*’</a:t>
                </a:r>
                <a:endParaRPr sz="16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538" name="Google Shape;538;p44"/>
              <p:cNvSpPr/>
              <p:nvPr/>
            </p:nvSpPr>
            <p:spPr>
              <a:xfrm>
                <a:off x="2658040" y="2941875"/>
                <a:ext cx="572700" cy="5727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44"/>
              <p:cNvSpPr/>
              <p:nvPr/>
            </p:nvSpPr>
            <p:spPr>
              <a:xfrm>
                <a:off x="3534325" y="2941875"/>
                <a:ext cx="572700" cy="5727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Consolas"/>
                    <a:ea typeface="Consolas"/>
                    <a:cs typeface="Consolas"/>
                    <a:sym typeface="Consolas"/>
                  </a:rPr>
                  <a:t>2</a:t>
                </a:r>
                <a:endParaRPr sz="16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540" name="Google Shape;540;p44"/>
              <p:cNvSpPr/>
              <p:nvPr/>
            </p:nvSpPr>
            <p:spPr>
              <a:xfrm>
                <a:off x="4105840" y="2941875"/>
                <a:ext cx="572700" cy="5727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44"/>
              <p:cNvSpPr/>
              <p:nvPr/>
            </p:nvSpPr>
            <p:spPr>
              <a:xfrm>
                <a:off x="4998871" y="2941875"/>
                <a:ext cx="572700" cy="5727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Consolas"/>
                    <a:ea typeface="Consolas"/>
                    <a:cs typeface="Consolas"/>
                    <a:sym typeface="Consolas"/>
                  </a:rPr>
                  <a:t>3</a:t>
                </a:r>
                <a:endParaRPr sz="16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542" name="Google Shape;542;p44"/>
              <p:cNvSpPr/>
              <p:nvPr/>
            </p:nvSpPr>
            <p:spPr>
              <a:xfrm>
                <a:off x="5570387" y="2941875"/>
                <a:ext cx="572700" cy="5727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3" name="Google Shape;543;p44"/>
              <p:cNvCxnSpPr>
                <a:endCxn id="539" idx="1"/>
              </p:cNvCxnSpPr>
              <p:nvPr/>
            </p:nvCxnSpPr>
            <p:spPr>
              <a:xfrm>
                <a:off x="2963125" y="3227325"/>
                <a:ext cx="5712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44" name="Google Shape;544;p44"/>
              <p:cNvCxnSpPr/>
              <p:nvPr/>
            </p:nvCxnSpPr>
            <p:spPr>
              <a:xfrm>
                <a:off x="4410925" y="3227325"/>
                <a:ext cx="5712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545" name="Google Shape;545;p44"/>
            <p:cNvCxnSpPr/>
            <p:nvPr/>
          </p:nvCxnSpPr>
          <p:spPr>
            <a:xfrm rot="10800000" flipH="1">
              <a:off x="8182300" y="4311675"/>
              <a:ext cx="571500" cy="44160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6" name="Google Shape;546;p44"/>
            <p:cNvSpPr/>
            <p:nvPr/>
          </p:nvSpPr>
          <p:spPr>
            <a:xfrm>
              <a:off x="4426452" y="3955375"/>
              <a:ext cx="251075" cy="573900"/>
            </a:xfrm>
            <a:custGeom>
              <a:avLst/>
              <a:gdLst/>
              <a:ahLst/>
              <a:cxnLst/>
              <a:rect l="l" t="t" r="r" b="b"/>
              <a:pathLst>
                <a:path w="10043" h="22956" extrusionOk="0">
                  <a:moveTo>
                    <a:pt x="3157" y="0"/>
                  </a:moveTo>
                  <a:cubicBezTo>
                    <a:pt x="2679" y="3252"/>
                    <a:pt x="-861" y="15687"/>
                    <a:pt x="287" y="19513"/>
                  </a:cubicBezTo>
                  <a:cubicBezTo>
                    <a:pt x="1435" y="23339"/>
                    <a:pt x="8417" y="22382"/>
                    <a:pt x="10043" y="22956"/>
                  </a:cubicBezTo>
                </a:path>
              </a:pathLst>
            </a:cu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547" name="Google Shape;547;p44"/>
          <p:cNvSpPr/>
          <p:nvPr/>
        </p:nvSpPr>
        <p:spPr>
          <a:xfrm>
            <a:off x="1037800" y="1552030"/>
            <a:ext cx="1572900" cy="638400"/>
          </a:xfrm>
          <a:prstGeom prst="wedgeRoundRectCallout">
            <a:avLst>
              <a:gd name="adj1" fmla="val -20289"/>
              <a:gd name="adj2" fmla="val 76142"/>
              <a:gd name="adj3" fmla="val 0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operator: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expr.first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48" name="Google Shape;548;p44"/>
          <p:cNvGrpSpPr/>
          <p:nvPr/>
        </p:nvGrpSpPr>
        <p:grpSpPr>
          <a:xfrm>
            <a:off x="1052695" y="4084848"/>
            <a:ext cx="1473955" cy="563100"/>
            <a:chOff x="1217925" y="5526238"/>
            <a:chExt cx="1473955" cy="563100"/>
          </a:xfrm>
        </p:grpSpPr>
        <p:sp>
          <p:nvSpPr>
            <p:cNvPr id="549" name="Google Shape;549;p44"/>
            <p:cNvSpPr txBox="1"/>
            <p:nvPr/>
          </p:nvSpPr>
          <p:spPr>
            <a:xfrm>
              <a:off x="1217925" y="5526238"/>
              <a:ext cx="6915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CC0000"/>
                  </a:solidFill>
                  <a:highlight>
                    <a:schemeClr val="lt2"/>
                  </a:highlight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2000">
                <a:solidFill>
                  <a:srgbClr val="CC0000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50" name="Google Shape;550;p44"/>
            <p:cNvSpPr/>
            <p:nvPr/>
          </p:nvSpPr>
          <p:spPr>
            <a:xfrm>
              <a:off x="1568305" y="5595439"/>
              <a:ext cx="1123575" cy="148900"/>
            </a:xfrm>
            <a:custGeom>
              <a:avLst/>
              <a:gdLst/>
              <a:ahLst/>
              <a:cxnLst/>
              <a:rect l="l" t="t" r="r" b="b"/>
              <a:pathLst>
                <a:path w="44943" h="5956" extrusionOk="0">
                  <a:moveTo>
                    <a:pt x="0" y="5956"/>
                  </a:moveTo>
                  <a:cubicBezTo>
                    <a:pt x="4466" y="5155"/>
                    <a:pt x="19305" y="2140"/>
                    <a:pt x="26795" y="1147"/>
                  </a:cubicBezTo>
                  <a:cubicBezTo>
                    <a:pt x="34286" y="154"/>
                    <a:pt x="41918" y="191"/>
                    <a:pt x="44943" y="0"/>
                  </a:cubicBezTo>
                </a:path>
              </a:pathLst>
            </a:custGeom>
            <a:noFill/>
            <a:ln w="19050" cap="flat" cmpd="sng">
              <a:solidFill>
                <a:srgbClr val="333333"/>
              </a:solidFill>
              <a:prstDash val="dot"/>
              <a:round/>
              <a:headEnd type="none" w="med" len="med"/>
              <a:tailEnd type="triangle" w="med" len="med"/>
            </a:ln>
          </p:spPr>
        </p:sp>
      </p:grpSp>
      <p:sp>
        <p:nvSpPr>
          <p:cNvPr id="551" name="Google Shape;551;p44"/>
          <p:cNvSpPr txBox="1"/>
          <p:nvPr/>
        </p:nvSpPr>
        <p:spPr>
          <a:xfrm>
            <a:off x="4568375" y="4000150"/>
            <a:ext cx="1646700" cy="3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args: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4, 6</a:t>
            </a:r>
            <a:endParaRPr/>
          </a:p>
        </p:txBody>
      </p:sp>
      <p:cxnSp>
        <p:nvCxnSpPr>
          <p:cNvPr id="552" name="Google Shape;552;p44"/>
          <p:cNvCxnSpPr/>
          <p:nvPr/>
        </p:nvCxnSpPr>
        <p:spPr>
          <a:xfrm>
            <a:off x="6802125" y="4139700"/>
            <a:ext cx="330000" cy="0"/>
          </a:xfrm>
          <a:prstGeom prst="straightConnector1">
            <a:avLst/>
          </a:prstGeom>
          <a:noFill/>
          <a:ln w="19050" cap="flat" cmpd="sng">
            <a:solidFill>
              <a:srgbClr val="333333"/>
            </a:solidFill>
            <a:prstDash val="dot"/>
            <a:round/>
            <a:headEnd type="none" w="med" len="med"/>
            <a:tailEnd type="triangle" w="med" len="med"/>
          </a:ln>
        </p:spPr>
      </p:cxnSp>
      <p:grpSp>
        <p:nvGrpSpPr>
          <p:cNvPr id="553" name="Google Shape;553;p44"/>
          <p:cNvGrpSpPr/>
          <p:nvPr/>
        </p:nvGrpSpPr>
        <p:grpSpPr>
          <a:xfrm>
            <a:off x="2592125" y="3855850"/>
            <a:ext cx="5374025" cy="469150"/>
            <a:chOff x="2592125" y="3855850"/>
            <a:chExt cx="5374025" cy="469150"/>
          </a:xfrm>
        </p:grpSpPr>
        <p:sp>
          <p:nvSpPr>
            <p:cNvPr id="554" name="Google Shape;554;p44"/>
            <p:cNvSpPr/>
            <p:nvPr/>
          </p:nvSpPr>
          <p:spPr>
            <a:xfrm>
              <a:off x="2592125" y="3895400"/>
              <a:ext cx="793500" cy="429600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eval</a:t>
              </a:r>
              <a:endParaRPr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55" name="Google Shape;555;p44"/>
            <p:cNvSpPr/>
            <p:nvPr/>
          </p:nvSpPr>
          <p:spPr>
            <a:xfrm>
              <a:off x="7172650" y="3855850"/>
              <a:ext cx="793500" cy="429600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apply</a:t>
              </a:r>
              <a:endParaRPr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45"/>
          <p:cNvGrpSpPr/>
          <p:nvPr/>
        </p:nvGrpSpPr>
        <p:grpSpPr>
          <a:xfrm>
            <a:off x="2075881" y="3554663"/>
            <a:ext cx="6163200" cy="1188900"/>
            <a:chOff x="2047656" y="3750375"/>
            <a:chExt cx="6163200" cy="1188900"/>
          </a:xfrm>
        </p:grpSpPr>
        <p:grpSp>
          <p:nvGrpSpPr>
            <p:cNvPr id="561" name="Google Shape;561;p45"/>
            <p:cNvGrpSpPr/>
            <p:nvPr/>
          </p:nvGrpSpPr>
          <p:grpSpPr>
            <a:xfrm>
              <a:off x="2047656" y="3750375"/>
              <a:ext cx="6163200" cy="1188900"/>
              <a:chOff x="2564041" y="4963150"/>
              <a:chExt cx="5685609" cy="1188900"/>
            </a:xfrm>
          </p:grpSpPr>
          <p:sp>
            <p:nvSpPr>
              <p:cNvPr id="562" name="Google Shape;562;p45"/>
              <p:cNvSpPr/>
              <p:nvPr/>
            </p:nvSpPr>
            <p:spPr>
              <a:xfrm>
                <a:off x="2564050" y="4963150"/>
                <a:ext cx="5685600" cy="1188900"/>
              </a:xfrm>
              <a:prstGeom prst="roundRect">
                <a:avLst>
                  <a:gd name="adj" fmla="val 16667"/>
                </a:avLst>
              </a:prstGeom>
              <a:solidFill>
                <a:srgbClr val="EA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45"/>
              <p:cNvSpPr txBox="1"/>
              <p:nvPr/>
            </p:nvSpPr>
            <p:spPr>
              <a:xfrm>
                <a:off x="2564041" y="4963150"/>
                <a:ext cx="1286100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Evaluator</a:t>
                </a:r>
                <a:endParaRPr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grpSp>
          <p:nvGrpSpPr>
            <p:cNvPr id="564" name="Google Shape;564;p45"/>
            <p:cNvGrpSpPr/>
            <p:nvPr/>
          </p:nvGrpSpPr>
          <p:grpSpPr>
            <a:xfrm>
              <a:off x="2306300" y="4170500"/>
              <a:ext cx="5656250" cy="429600"/>
              <a:chOff x="2592125" y="3895400"/>
              <a:chExt cx="5656250" cy="429600"/>
            </a:xfrm>
          </p:grpSpPr>
          <p:sp>
            <p:nvSpPr>
              <p:cNvPr id="565" name="Google Shape;565;p45"/>
              <p:cNvSpPr/>
              <p:nvPr/>
            </p:nvSpPr>
            <p:spPr>
              <a:xfrm>
                <a:off x="2592125" y="3895400"/>
                <a:ext cx="793500" cy="429600"/>
              </a:xfrm>
              <a:prstGeom prst="roundRect">
                <a:avLst>
                  <a:gd name="adj" fmla="val 16667"/>
                </a:avLst>
              </a:pr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eval</a:t>
                </a:r>
                <a:endParaRPr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566" name="Google Shape;566;p45"/>
              <p:cNvSpPr/>
              <p:nvPr/>
            </p:nvSpPr>
            <p:spPr>
              <a:xfrm>
                <a:off x="7454875" y="3895400"/>
                <a:ext cx="793500" cy="429600"/>
              </a:xfrm>
              <a:prstGeom prst="roundRect">
                <a:avLst>
                  <a:gd name="adj" fmla="val 16667"/>
                </a:avLst>
              </a:pr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apply</a:t>
                </a:r>
                <a:endParaRPr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</p:grpSp>
      <p:sp>
        <p:nvSpPr>
          <p:cNvPr id="567" name="Google Shape;567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User-Defined Procedures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568" name="Google Shape;568;p45"/>
          <p:cNvSpPr txBox="1"/>
          <p:nvPr/>
        </p:nvSpPr>
        <p:spPr>
          <a:xfrm>
            <a:off x="311700" y="958250"/>
            <a:ext cx="3606900" cy="99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scm&gt;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define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(square x) (* x x))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scm&gt;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(square </a:t>
            </a:r>
            <a:r>
              <a:rPr lang="en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25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9" name="Google Shape;569;p45"/>
          <p:cNvSpPr txBox="1"/>
          <p:nvPr/>
        </p:nvSpPr>
        <p:spPr>
          <a:xfrm>
            <a:off x="4681600" y="557400"/>
            <a:ext cx="4377000" cy="1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Applying user-defined procedures: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Step 1. 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Open a new frame whose parent is the parent frame of the procedure being applied.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Step 2. 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Bind the formal parameters of the procedure to the arguments in the new frame.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Step 3. 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Evaluate the body of the procedure in the new frame.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70" name="Google Shape;570;p45"/>
          <p:cNvGrpSpPr/>
          <p:nvPr/>
        </p:nvGrpSpPr>
        <p:grpSpPr>
          <a:xfrm>
            <a:off x="3120250" y="3915125"/>
            <a:ext cx="3885550" cy="563100"/>
            <a:chOff x="3173275" y="5310425"/>
            <a:chExt cx="3885550" cy="563100"/>
          </a:xfrm>
        </p:grpSpPr>
        <p:sp>
          <p:nvSpPr>
            <p:cNvPr id="571" name="Google Shape;571;p45"/>
            <p:cNvSpPr txBox="1"/>
            <p:nvPr/>
          </p:nvSpPr>
          <p:spPr>
            <a:xfrm>
              <a:off x="3558125" y="5310425"/>
              <a:ext cx="35007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LambdaProc([x], (* x x))</a:t>
              </a:r>
              <a:endPara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572" name="Google Shape;572;p45"/>
            <p:cNvCxnSpPr/>
            <p:nvPr/>
          </p:nvCxnSpPr>
          <p:spPr>
            <a:xfrm rot="10800000" flipH="1">
              <a:off x="3173275" y="5557175"/>
              <a:ext cx="441300" cy="69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ot"/>
              <a:round/>
              <a:headEnd type="none" w="med" len="med"/>
              <a:tailEnd type="triangle" w="med" len="med"/>
            </a:ln>
          </p:spPr>
        </p:cxnSp>
      </p:grpSp>
      <p:sp>
        <p:nvSpPr>
          <p:cNvPr id="573" name="Google Shape;573;p45"/>
          <p:cNvSpPr/>
          <p:nvPr/>
        </p:nvSpPr>
        <p:spPr>
          <a:xfrm>
            <a:off x="1567275" y="3578750"/>
            <a:ext cx="691525" cy="510465"/>
          </a:xfrm>
          <a:custGeom>
            <a:avLst/>
            <a:gdLst/>
            <a:ahLst/>
            <a:cxnLst/>
            <a:rect l="l" t="t" r="r" b="b"/>
            <a:pathLst>
              <a:path w="27661" h="28036" extrusionOk="0">
                <a:moveTo>
                  <a:pt x="3196" y="0"/>
                </a:moveTo>
                <a:cubicBezTo>
                  <a:pt x="2914" y="3616"/>
                  <a:pt x="-2576" y="17020"/>
                  <a:pt x="1501" y="21693"/>
                </a:cubicBezTo>
                <a:cubicBezTo>
                  <a:pt x="5579" y="26366"/>
                  <a:pt x="23301" y="26979"/>
                  <a:pt x="27661" y="2803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sp>
      <p:grpSp>
        <p:nvGrpSpPr>
          <p:cNvPr id="574" name="Google Shape;574;p45"/>
          <p:cNvGrpSpPr/>
          <p:nvPr/>
        </p:nvGrpSpPr>
        <p:grpSpPr>
          <a:xfrm>
            <a:off x="8062900" y="3950300"/>
            <a:ext cx="980100" cy="563100"/>
            <a:chOff x="7658725" y="4888400"/>
            <a:chExt cx="980100" cy="563100"/>
          </a:xfrm>
        </p:grpSpPr>
        <p:cxnSp>
          <p:nvCxnSpPr>
            <p:cNvPr id="575" name="Google Shape;575;p45"/>
            <p:cNvCxnSpPr/>
            <p:nvPr/>
          </p:nvCxnSpPr>
          <p:spPr>
            <a:xfrm>
              <a:off x="7658725" y="5134771"/>
              <a:ext cx="408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ot"/>
              <a:round/>
              <a:headEnd type="none" w="med" len="med"/>
              <a:tailEnd type="triangle" w="med" len="med"/>
            </a:ln>
          </p:spPr>
        </p:cxnSp>
        <p:sp>
          <p:nvSpPr>
            <p:cNvPr id="576" name="Google Shape;576;p45"/>
            <p:cNvSpPr txBox="1"/>
            <p:nvPr/>
          </p:nvSpPr>
          <p:spPr>
            <a:xfrm>
              <a:off x="8067325" y="4888400"/>
              <a:ext cx="5715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CC0000"/>
                  </a:solidFill>
                  <a:highlight>
                    <a:srgbClr val="F9F2F4"/>
                  </a:highlight>
                  <a:latin typeface="Consolas"/>
                  <a:ea typeface="Consolas"/>
                  <a:cs typeface="Consolas"/>
                  <a:sym typeface="Consolas"/>
                </a:rPr>
                <a:t>25</a:t>
              </a:r>
              <a:endParaRPr sz="2000">
                <a:solidFill>
                  <a:srgbClr val="CC0000"/>
                </a:solidFill>
                <a:highlight>
                  <a:srgbClr val="F9F2F4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577" name="Google Shape;577;p45"/>
          <p:cNvSpPr/>
          <p:nvPr/>
        </p:nvSpPr>
        <p:spPr>
          <a:xfrm>
            <a:off x="2282400" y="1976700"/>
            <a:ext cx="1646700" cy="5631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operands:</a:t>
            </a:r>
            <a:endParaRPr sz="1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expr.second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78" name="Google Shape;578;p45"/>
          <p:cNvGrpSpPr/>
          <p:nvPr/>
        </p:nvGrpSpPr>
        <p:grpSpPr>
          <a:xfrm>
            <a:off x="115425" y="3627275"/>
            <a:ext cx="2143375" cy="652375"/>
            <a:chOff x="596950" y="5069050"/>
            <a:chExt cx="2143375" cy="652375"/>
          </a:xfrm>
        </p:grpSpPr>
        <p:sp>
          <p:nvSpPr>
            <p:cNvPr id="579" name="Google Shape;579;p45"/>
            <p:cNvSpPr txBox="1"/>
            <p:nvPr/>
          </p:nvSpPr>
          <p:spPr>
            <a:xfrm>
              <a:off x="596950" y="5069050"/>
              <a:ext cx="13125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CC0000"/>
                  </a:solidFill>
                  <a:highlight>
                    <a:srgbClr val="F9F2F4"/>
                  </a:highlight>
                  <a:latin typeface="Consolas"/>
                  <a:ea typeface="Consolas"/>
                  <a:cs typeface="Consolas"/>
                  <a:sym typeface="Consolas"/>
                </a:rPr>
                <a:t>'square'</a:t>
              </a:r>
              <a:endParaRPr sz="2000">
                <a:solidFill>
                  <a:srgbClr val="CC0000"/>
                </a:solidFill>
                <a:highlight>
                  <a:srgbClr val="F9F2F4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80" name="Google Shape;580;p45"/>
            <p:cNvSpPr/>
            <p:nvPr/>
          </p:nvSpPr>
          <p:spPr>
            <a:xfrm>
              <a:off x="1836450" y="5451975"/>
              <a:ext cx="903875" cy="269450"/>
            </a:xfrm>
            <a:custGeom>
              <a:avLst/>
              <a:gdLst/>
              <a:ahLst/>
              <a:cxnLst/>
              <a:rect l="l" t="t" r="r" b="b"/>
              <a:pathLst>
                <a:path w="36155" h="10778" extrusionOk="0">
                  <a:moveTo>
                    <a:pt x="0" y="0"/>
                  </a:moveTo>
                  <a:cubicBezTo>
                    <a:pt x="2870" y="1722"/>
                    <a:pt x="11191" y="8895"/>
                    <a:pt x="17217" y="10330"/>
                  </a:cubicBezTo>
                  <a:cubicBezTo>
                    <a:pt x="23243" y="11765"/>
                    <a:pt x="32999" y="8895"/>
                    <a:pt x="36155" y="8608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dot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581" name="Google Shape;581;p45"/>
          <p:cNvGrpSpPr/>
          <p:nvPr/>
        </p:nvGrpSpPr>
        <p:grpSpPr>
          <a:xfrm>
            <a:off x="686425" y="4117450"/>
            <a:ext cx="1572375" cy="563100"/>
            <a:chOff x="1196650" y="5512650"/>
            <a:chExt cx="1572375" cy="563100"/>
          </a:xfrm>
        </p:grpSpPr>
        <p:sp>
          <p:nvSpPr>
            <p:cNvPr id="582" name="Google Shape;582;p45"/>
            <p:cNvSpPr txBox="1"/>
            <p:nvPr/>
          </p:nvSpPr>
          <p:spPr>
            <a:xfrm>
              <a:off x="1196650" y="5512650"/>
              <a:ext cx="6915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CC0000"/>
                  </a:solidFill>
                  <a:highlight>
                    <a:srgbClr val="F9F2F4"/>
                  </a:highlight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2000">
                <a:solidFill>
                  <a:srgbClr val="CC0000"/>
                </a:solidFill>
                <a:highlight>
                  <a:srgbClr val="F9F2F4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83" name="Google Shape;583;p45"/>
            <p:cNvSpPr/>
            <p:nvPr/>
          </p:nvSpPr>
          <p:spPr>
            <a:xfrm>
              <a:off x="1492125" y="5738900"/>
              <a:ext cx="1276900" cy="120775"/>
            </a:xfrm>
            <a:custGeom>
              <a:avLst/>
              <a:gdLst/>
              <a:ahLst/>
              <a:cxnLst/>
              <a:rect l="l" t="t" r="r" b="b"/>
              <a:pathLst>
                <a:path w="51076" h="4831" extrusionOk="0">
                  <a:moveTo>
                    <a:pt x="0" y="2870"/>
                  </a:moveTo>
                  <a:cubicBezTo>
                    <a:pt x="5261" y="3157"/>
                    <a:pt x="23051" y="5070"/>
                    <a:pt x="31564" y="4592"/>
                  </a:cubicBezTo>
                  <a:cubicBezTo>
                    <a:pt x="40077" y="4114"/>
                    <a:pt x="47824" y="765"/>
                    <a:pt x="51076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dot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584" name="Google Shape;584;p45"/>
          <p:cNvGrpSpPr/>
          <p:nvPr/>
        </p:nvGrpSpPr>
        <p:grpSpPr>
          <a:xfrm>
            <a:off x="301200" y="2667866"/>
            <a:ext cx="4377000" cy="1082509"/>
            <a:chOff x="298750" y="4432041"/>
            <a:chExt cx="4377000" cy="1082509"/>
          </a:xfrm>
        </p:grpSpPr>
        <p:grpSp>
          <p:nvGrpSpPr>
            <p:cNvPr id="585" name="Google Shape;585;p45"/>
            <p:cNvGrpSpPr/>
            <p:nvPr/>
          </p:nvGrpSpPr>
          <p:grpSpPr>
            <a:xfrm>
              <a:off x="298750" y="4432041"/>
              <a:ext cx="4377000" cy="1082509"/>
              <a:chOff x="298750" y="4432041"/>
              <a:chExt cx="4377000" cy="1082509"/>
            </a:xfrm>
          </p:grpSpPr>
          <p:grpSp>
            <p:nvGrpSpPr>
              <p:cNvPr id="586" name="Google Shape;586;p45"/>
              <p:cNvGrpSpPr/>
              <p:nvPr/>
            </p:nvGrpSpPr>
            <p:grpSpPr>
              <a:xfrm>
                <a:off x="458391" y="4432041"/>
                <a:ext cx="3201632" cy="431768"/>
                <a:chOff x="2086508" y="2941875"/>
                <a:chExt cx="3201632" cy="572712"/>
              </a:xfrm>
            </p:grpSpPr>
            <p:sp>
              <p:nvSpPr>
                <p:cNvPr id="587" name="Google Shape;587;p45"/>
                <p:cNvSpPr/>
                <p:nvPr/>
              </p:nvSpPr>
              <p:spPr>
                <a:xfrm>
                  <a:off x="2086508" y="2941887"/>
                  <a:ext cx="1247100" cy="5727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latin typeface="Consolas"/>
                      <a:ea typeface="Consolas"/>
                      <a:cs typeface="Consolas"/>
                      <a:sym typeface="Consolas"/>
                    </a:rPr>
                    <a:t>'square'</a:t>
                  </a:r>
                  <a:endParaRPr sz="1600">
                    <a:latin typeface="Consolas"/>
                    <a:ea typeface="Consolas"/>
                    <a:cs typeface="Consolas"/>
                    <a:sym typeface="Consolas"/>
                  </a:endParaRPr>
                </a:p>
              </p:txBody>
            </p:sp>
            <p:sp>
              <p:nvSpPr>
                <p:cNvPr id="588" name="Google Shape;588;p45"/>
                <p:cNvSpPr/>
                <p:nvPr/>
              </p:nvSpPr>
              <p:spPr>
                <a:xfrm>
                  <a:off x="3267640" y="2941875"/>
                  <a:ext cx="572700" cy="5727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45"/>
                <p:cNvSpPr/>
                <p:nvPr/>
              </p:nvSpPr>
              <p:spPr>
                <a:xfrm>
                  <a:off x="4143925" y="2941875"/>
                  <a:ext cx="572700" cy="5727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latin typeface="Consolas"/>
                      <a:ea typeface="Consolas"/>
                      <a:cs typeface="Consolas"/>
                      <a:sym typeface="Consolas"/>
                    </a:rPr>
                    <a:t>5</a:t>
                  </a:r>
                  <a:endParaRPr sz="1600">
                    <a:latin typeface="Consolas"/>
                    <a:ea typeface="Consolas"/>
                    <a:cs typeface="Consolas"/>
                    <a:sym typeface="Consolas"/>
                  </a:endParaRPr>
                </a:p>
              </p:txBody>
            </p:sp>
            <p:sp>
              <p:nvSpPr>
                <p:cNvPr id="590" name="Google Shape;590;p45"/>
                <p:cNvSpPr/>
                <p:nvPr/>
              </p:nvSpPr>
              <p:spPr>
                <a:xfrm>
                  <a:off x="4715440" y="2941875"/>
                  <a:ext cx="572700" cy="5727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91" name="Google Shape;591;p45"/>
                <p:cNvCxnSpPr>
                  <a:endCxn id="589" idx="1"/>
                </p:cNvCxnSpPr>
                <p:nvPr/>
              </p:nvCxnSpPr>
              <p:spPr>
                <a:xfrm>
                  <a:off x="3572725" y="3227325"/>
                  <a:ext cx="571200" cy="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592" name="Google Shape;592;p45"/>
              <p:cNvSpPr txBox="1"/>
              <p:nvPr/>
            </p:nvSpPr>
            <p:spPr>
              <a:xfrm>
                <a:off x="298750" y="4876150"/>
                <a:ext cx="4377000" cy="63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CC0000"/>
                    </a:solidFill>
                    <a:highlight>
                      <a:schemeClr val="lt2"/>
                    </a:highlight>
                    <a:latin typeface="Roboto Mono"/>
                    <a:ea typeface="Roboto Mono"/>
                    <a:cs typeface="Roboto Mono"/>
                    <a:sym typeface="Roboto Mono"/>
                  </a:rPr>
                  <a:t>Pair(‘square’, Pair(5, nil))</a:t>
                </a:r>
                <a:endParaRPr sz="1700">
                  <a:solidFill>
                    <a:srgbClr val="CC0000"/>
                  </a:solidFill>
                  <a:highlight>
                    <a:schemeClr val="lt2"/>
                  </a:highlight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cxnSp>
          <p:nvCxnSpPr>
            <p:cNvPr id="593" name="Google Shape;593;p45"/>
            <p:cNvCxnSpPr/>
            <p:nvPr/>
          </p:nvCxnSpPr>
          <p:spPr>
            <a:xfrm rot="10800000" flipH="1">
              <a:off x="3093153" y="4432050"/>
              <a:ext cx="571500" cy="44160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4" name="Google Shape;594;p45"/>
          <p:cNvGrpSpPr/>
          <p:nvPr/>
        </p:nvGrpSpPr>
        <p:grpSpPr>
          <a:xfrm>
            <a:off x="4681575" y="2093425"/>
            <a:ext cx="4058552" cy="635546"/>
            <a:chOff x="5087213" y="1536617"/>
            <a:chExt cx="4058552" cy="867047"/>
          </a:xfrm>
        </p:grpSpPr>
        <p:sp>
          <p:nvSpPr>
            <p:cNvPr id="595" name="Google Shape;595;p45"/>
            <p:cNvSpPr/>
            <p:nvPr/>
          </p:nvSpPr>
          <p:spPr>
            <a:xfrm>
              <a:off x="5087213" y="1536617"/>
              <a:ext cx="1377300" cy="7683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latin typeface="Roboto Mono"/>
                  <a:ea typeface="Roboto Mono"/>
                  <a:cs typeface="Roboto Mono"/>
                  <a:sym typeface="Roboto Mono"/>
                </a:rPr>
                <a:t>Global</a:t>
              </a:r>
              <a:endParaRPr u="sng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Roboto Mono"/>
                  <a:ea typeface="Roboto Mono"/>
                  <a:cs typeface="Roboto Mono"/>
                  <a:sym typeface="Roboto Mono"/>
                </a:rPr>
                <a:t>square:</a:t>
              </a:r>
              <a:r>
                <a:rPr lang="en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_</a:t>
              </a:r>
              <a:endParaRPr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96" name="Google Shape;596;p45"/>
            <p:cNvSpPr txBox="1"/>
            <p:nvPr/>
          </p:nvSpPr>
          <p:spPr>
            <a:xfrm>
              <a:off x="6787464" y="1786865"/>
              <a:ext cx="2358300" cy="61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func (</a:t>
              </a:r>
              <a:r>
                <a:rPr lang="en" sz="1600">
                  <a:solidFill>
                    <a:srgbClr val="000000"/>
                  </a:solidFill>
                  <a:highlight>
                    <a:srgbClr val="FFFFFF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λ</a:t>
              </a: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x) [p=G]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97" name="Google Shape;597;p45"/>
            <p:cNvSpPr/>
            <p:nvPr/>
          </p:nvSpPr>
          <p:spPr>
            <a:xfrm>
              <a:off x="6353528" y="2073325"/>
              <a:ext cx="433925" cy="43900"/>
            </a:xfrm>
            <a:custGeom>
              <a:avLst/>
              <a:gdLst/>
              <a:ahLst/>
              <a:cxnLst/>
              <a:rect l="l" t="t" r="r" b="b"/>
              <a:pathLst>
                <a:path w="17357" h="1756" extrusionOk="0">
                  <a:moveTo>
                    <a:pt x="0" y="608"/>
                  </a:moveTo>
                  <a:cubicBezTo>
                    <a:pt x="736" y="512"/>
                    <a:pt x="1520" y="-157"/>
                    <a:pt x="4413" y="34"/>
                  </a:cubicBezTo>
                  <a:cubicBezTo>
                    <a:pt x="7306" y="225"/>
                    <a:pt x="15200" y="1469"/>
                    <a:pt x="17357" y="1756"/>
                  </a:cubicBezTo>
                </a:path>
              </a:pathLst>
            </a:cu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598" name="Google Shape;598;p45"/>
          <p:cNvSpPr/>
          <p:nvPr/>
        </p:nvSpPr>
        <p:spPr>
          <a:xfrm>
            <a:off x="4678200" y="2735725"/>
            <a:ext cx="1377300" cy="732600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Roboto Mono"/>
                <a:ea typeface="Roboto Mono"/>
                <a:cs typeface="Roboto Mono"/>
                <a:sym typeface="Roboto Mono"/>
              </a:rPr>
              <a:t>f1: </a:t>
            </a:r>
            <a:r>
              <a:rPr lang="en" u="sng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λ [p=G]</a:t>
            </a:r>
            <a:r>
              <a:rPr lang="en" u="sng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u="sng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9" name="Google Shape;599;p45"/>
          <p:cNvSpPr txBox="1"/>
          <p:nvPr/>
        </p:nvSpPr>
        <p:spPr>
          <a:xfrm>
            <a:off x="3620767" y="4238950"/>
            <a:ext cx="13773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args:</a:t>
            </a: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0" name="Google Shape;600;p45"/>
          <p:cNvSpPr txBox="1"/>
          <p:nvPr/>
        </p:nvSpPr>
        <p:spPr>
          <a:xfrm>
            <a:off x="5288658" y="2918385"/>
            <a:ext cx="6915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 Mono"/>
                <a:ea typeface="Roboto Mono"/>
                <a:cs typeface="Roboto Mono"/>
                <a:sym typeface="Roboto Mono"/>
              </a:rPr>
              <a:t>x: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5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1" name="Google Shape;601;p45"/>
          <p:cNvSpPr txBox="1"/>
          <p:nvPr/>
        </p:nvSpPr>
        <p:spPr>
          <a:xfrm>
            <a:off x="4681600" y="3117995"/>
            <a:ext cx="15723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 Mono"/>
                <a:ea typeface="Roboto Mono"/>
                <a:cs typeface="Roboto Mono"/>
                <a:sym typeface="Roboto Mono"/>
              </a:rPr>
              <a:t>return: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25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2" name="Google Shape;602;p45"/>
          <p:cNvSpPr/>
          <p:nvPr/>
        </p:nvSpPr>
        <p:spPr>
          <a:xfrm>
            <a:off x="301200" y="1948855"/>
            <a:ext cx="1572900" cy="638400"/>
          </a:xfrm>
          <a:prstGeom prst="wedgeRoundRectCallout">
            <a:avLst>
              <a:gd name="adj1" fmla="val -20289"/>
              <a:gd name="adj2" fmla="val 76142"/>
              <a:gd name="adj3" fmla="val 0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operator:</a:t>
            </a:r>
            <a:endParaRPr sz="1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expr.first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03" name="Google Shape;603;p45"/>
          <p:cNvCxnSpPr>
            <a:stCxn id="604" idx="3"/>
            <a:endCxn id="566" idx="1"/>
          </p:cNvCxnSpPr>
          <p:nvPr/>
        </p:nvCxnSpPr>
        <p:spPr>
          <a:xfrm rot="10800000" flipH="1">
            <a:off x="6899975" y="4189613"/>
            <a:ext cx="297300" cy="7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604" name="Google Shape;604;p45"/>
          <p:cNvSpPr txBox="1"/>
          <p:nvPr/>
        </p:nvSpPr>
        <p:spPr>
          <a:xfrm>
            <a:off x="3576575" y="3915113"/>
            <a:ext cx="3323400" cy="700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BuiltinProc(scheme_mul)</a:t>
            </a:r>
            <a:endParaRPr sz="17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args:</a:t>
            </a:r>
            <a:r>
              <a:rPr lang="en" sz="17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5, 5</a:t>
            </a:r>
            <a:endParaRPr sz="17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605" name="Google Shape;605;p45"/>
          <p:cNvGrpSpPr/>
          <p:nvPr/>
        </p:nvGrpSpPr>
        <p:grpSpPr>
          <a:xfrm>
            <a:off x="115425" y="4513400"/>
            <a:ext cx="5201700" cy="864200"/>
            <a:chOff x="139975" y="6169325"/>
            <a:chExt cx="5201700" cy="864200"/>
          </a:xfrm>
        </p:grpSpPr>
        <p:sp>
          <p:nvSpPr>
            <p:cNvPr id="606" name="Google Shape;606;p45"/>
            <p:cNvSpPr txBox="1"/>
            <p:nvPr/>
          </p:nvSpPr>
          <p:spPr>
            <a:xfrm>
              <a:off x="139975" y="6395125"/>
              <a:ext cx="5201700" cy="6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CC0000"/>
                  </a:solidFill>
                  <a:highlight>
                    <a:srgbClr val="F9F2F4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Pair(‘*’, Pair('x', Pair('x', nil)))</a:t>
              </a:r>
              <a:endParaRPr sz="1600">
                <a:solidFill>
                  <a:srgbClr val="CC0000"/>
                </a:solidFill>
                <a:highlight>
                  <a:srgbClr val="F9F2F4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607" name="Google Shape;607;p45"/>
            <p:cNvSpPr/>
            <p:nvPr/>
          </p:nvSpPr>
          <p:spPr>
            <a:xfrm>
              <a:off x="1924450" y="6169325"/>
              <a:ext cx="430425" cy="330000"/>
            </a:xfrm>
            <a:custGeom>
              <a:avLst/>
              <a:gdLst/>
              <a:ahLst/>
              <a:cxnLst/>
              <a:rect l="l" t="t" r="r" b="b"/>
              <a:pathLst>
                <a:path w="17217" h="13200" extrusionOk="0">
                  <a:moveTo>
                    <a:pt x="0" y="13200"/>
                  </a:moveTo>
                  <a:cubicBezTo>
                    <a:pt x="1817" y="11765"/>
                    <a:pt x="8035" y="6791"/>
                    <a:pt x="10904" y="4591"/>
                  </a:cubicBezTo>
                  <a:cubicBezTo>
                    <a:pt x="13774" y="2391"/>
                    <a:pt x="16165" y="765"/>
                    <a:pt x="17217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dot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The evaluator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613" name="Google Shape;613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evaluator consists of two </a:t>
            </a:r>
            <a:r>
              <a:rPr lang="en" i="1"/>
              <a:t>mutually-recursive</a:t>
            </a:r>
            <a:r>
              <a:rPr lang="en"/>
              <a:t> components:</a:t>
            </a:r>
            <a:endParaRPr/>
          </a:p>
        </p:txBody>
      </p:sp>
      <p:grpSp>
        <p:nvGrpSpPr>
          <p:cNvPr id="614" name="Google Shape;614;p46"/>
          <p:cNvGrpSpPr/>
          <p:nvPr/>
        </p:nvGrpSpPr>
        <p:grpSpPr>
          <a:xfrm>
            <a:off x="655486" y="1760554"/>
            <a:ext cx="7833036" cy="3143452"/>
            <a:chOff x="2564050" y="4963150"/>
            <a:chExt cx="5350800" cy="1188900"/>
          </a:xfrm>
        </p:grpSpPr>
        <p:sp>
          <p:nvSpPr>
            <p:cNvPr id="615" name="Google Shape;615;p46"/>
            <p:cNvSpPr/>
            <p:nvPr/>
          </p:nvSpPr>
          <p:spPr>
            <a:xfrm>
              <a:off x="2564050" y="4963150"/>
              <a:ext cx="5350800" cy="1188900"/>
            </a:xfrm>
            <a:prstGeom prst="roundRect">
              <a:avLst>
                <a:gd name="adj" fmla="val 6354"/>
              </a:avLst>
            </a:pr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6"/>
            <p:cNvSpPr txBox="1"/>
            <p:nvPr/>
          </p:nvSpPr>
          <p:spPr>
            <a:xfrm>
              <a:off x="2603272" y="4980566"/>
              <a:ext cx="806100" cy="1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Evaluator</a:t>
              </a:r>
              <a:endParaRPr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617" name="Google Shape;617;p46"/>
          <p:cNvSpPr/>
          <p:nvPr/>
        </p:nvSpPr>
        <p:spPr>
          <a:xfrm>
            <a:off x="887625" y="2156175"/>
            <a:ext cx="3543000" cy="2615400"/>
          </a:xfrm>
          <a:prstGeom prst="roundRect">
            <a:avLst>
              <a:gd name="adj" fmla="val 5336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Eval</a:t>
            </a:r>
            <a:endParaRPr sz="1300"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Base Cases:</a:t>
            </a:r>
            <a:endParaRPr sz="1300" i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●"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Self-evaluating expressions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●"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Look up values bound to symbols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Recursive Cases:</a:t>
            </a:r>
            <a:endParaRPr sz="1300" i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●"/>
            </a:pPr>
            <a:r>
              <a:rPr lang="en" sz="1300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Eval(operator)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00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Eval(o)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for each operand </a:t>
            </a:r>
            <a:r>
              <a:rPr lang="en" sz="1300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</a:t>
            </a:r>
            <a:endParaRPr sz="1300"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●"/>
            </a:pPr>
            <a:r>
              <a:rPr lang="en" sz="1300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Apply(proc, args)</a:t>
            </a:r>
            <a:endParaRPr sz="1300"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●"/>
            </a:pPr>
            <a:r>
              <a:rPr lang="en" sz="1300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Eval(expr)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for expression </a:t>
            </a:r>
            <a:r>
              <a:rPr lang="en" sz="1300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expr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in body of special form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8" name="Google Shape;618;p46"/>
          <p:cNvSpPr/>
          <p:nvPr/>
        </p:nvSpPr>
        <p:spPr>
          <a:xfrm>
            <a:off x="4777575" y="2156175"/>
            <a:ext cx="3543000" cy="2615400"/>
          </a:xfrm>
          <a:prstGeom prst="roundRect">
            <a:avLst>
              <a:gd name="adj" fmla="val 5336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Apply</a:t>
            </a:r>
            <a:endParaRPr sz="1300"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Base Cases:</a:t>
            </a:r>
            <a:endParaRPr sz="1300" i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●"/>
            </a:pP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Built-in procedures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Recursive Cases:</a:t>
            </a:r>
            <a:endParaRPr sz="1300" i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Mono"/>
              <a:buChar char="●"/>
            </a:pPr>
            <a:r>
              <a:rPr lang="en" sz="1300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Eval(body)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of user defined procedures</a:t>
            </a:r>
            <a:endParaRPr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19" name="Google Shape;619;p46"/>
          <p:cNvCxnSpPr/>
          <p:nvPr/>
        </p:nvCxnSpPr>
        <p:spPr>
          <a:xfrm>
            <a:off x="4433575" y="3031650"/>
            <a:ext cx="341100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620" name="Google Shape;620;p46"/>
          <p:cNvCxnSpPr/>
          <p:nvPr/>
        </p:nvCxnSpPr>
        <p:spPr>
          <a:xfrm rot="10800000">
            <a:off x="4437025" y="3726925"/>
            <a:ext cx="334200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ot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 Recursion</a:t>
            </a:r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An expression in a </a:t>
            </a:r>
            <a:r>
              <a:rPr lang="en" b="1"/>
              <a:t>tail context</a:t>
            </a:r>
            <a:r>
              <a:rPr lang="en"/>
              <a:t> is evaluated as the last step the function call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That means nothing is evaluated/applied after it is evaluated</a:t>
            </a:r>
            <a:endParaRPr/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Function calls in a tail context are called </a:t>
            </a:r>
            <a:r>
              <a:rPr lang="en" b="1"/>
              <a:t>tail calls</a:t>
            </a:r>
            <a:endParaRPr b="1"/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If all recursive calls are in tail contexts, we say that function is </a:t>
            </a:r>
            <a:r>
              <a:rPr lang="en" b="1"/>
              <a:t>tail recursive</a:t>
            </a:r>
            <a:endParaRPr b="1"/>
          </a:p>
          <a:p>
            <a:pPr marL="91440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○"/>
            </a:pPr>
            <a:r>
              <a:rPr lang="en"/>
              <a:t>If a language supports tail call optimization, a tail recursive function will only ever open a constant number of frames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1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Counting eval/apply calls: built-in procedures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626" name="Google Shape;626;p47"/>
          <p:cNvSpPr txBox="1"/>
          <p:nvPr/>
        </p:nvSpPr>
        <p:spPr>
          <a:xfrm>
            <a:off x="311700" y="1017725"/>
            <a:ext cx="463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How many calls to eval and apply are made in order to evaluate this expression?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7" name="Google Shape;627;p47"/>
          <p:cNvSpPr txBox="1"/>
          <p:nvPr/>
        </p:nvSpPr>
        <p:spPr>
          <a:xfrm>
            <a:off x="5704575" y="1083875"/>
            <a:ext cx="2250900" cy="440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(+ </a:t>
            </a:r>
            <a:r>
              <a:rPr lang="en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(* </a:t>
            </a:r>
            <a:r>
              <a:rPr lang="en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8" name="Google Shape;628;p47"/>
          <p:cNvSpPr txBox="1"/>
          <p:nvPr/>
        </p:nvSpPr>
        <p:spPr>
          <a:xfrm>
            <a:off x="311700" y="1696400"/>
            <a:ext cx="8249700" cy="30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eval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(Pair(‘+’, 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Pair(2, 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Pair(Pair(‘*’, Pair(4, Pair(1, nil))), 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Pair(5, nil)))))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eval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(‘+’)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eval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(2)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eval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(Pair(‘*’, Pair(4, Pair(1, nil))))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■"/>
            </a:pPr>
            <a:r>
              <a:rPr lang="en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eval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(‘*’)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■"/>
            </a:pPr>
            <a:r>
              <a:rPr lang="en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eval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(4)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■"/>
            </a:pPr>
            <a:r>
              <a:rPr lang="en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eval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(1)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■"/>
            </a:pPr>
            <a:r>
              <a:rPr lang="en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apply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(BuiltinProc(scheme_mul), [4, 1])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eval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(5)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apply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BuiltinProc(scheme_add)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, [2, 4, 5])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9" name="Google Shape;629;p47"/>
          <p:cNvSpPr txBox="1"/>
          <p:nvPr/>
        </p:nvSpPr>
        <p:spPr>
          <a:xfrm>
            <a:off x="6748575" y="2437700"/>
            <a:ext cx="1443600" cy="1032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# calls:</a:t>
            </a:r>
            <a:endParaRPr sz="2000"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eval: 8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apply: 2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900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C0000"/>
                </a:solidFill>
              </a:rPr>
              <a:t>Counting eval/apply calls: user-defined procedures</a:t>
            </a:r>
            <a:endParaRPr sz="2200">
              <a:solidFill>
                <a:srgbClr val="CC0000"/>
              </a:solidFill>
            </a:endParaRPr>
          </a:p>
        </p:txBody>
      </p:sp>
      <p:sp>
        <p:nvSpPr>
          <p:cNvPr id="635" name="Google Shape;635;p48"/>
          <p:cNvSpPr txBox="1"/>
          <p:nvPr/>
        </p:nvSpPr>
        <p:spPr>
          <a:xfrm>
            <a:off x="311700" y="956550"/>
            <a:ext cx="4824900" cy="9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How many calls to eval and apply are made in order to evaluate the second expression?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(Assume the define expression has already been evaluated.)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6" name="Google Shape;636;p48"/>
          <p:cNvSpPr txBox="1"/>
          <p:nvPr/>
        </p:nvSpPr>
        <p:spPr>
          <a:xfrm>
            <a:off x="5307850" y="1038450"/>
            <a:ext cx="2877300" cy="740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define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(f x) (+ x </a:t>
            </a:r>
            <a:r>
              <a:rPr lang="en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(*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(f </a:t>
            </a:r>
            <a:r>
              <a:rPr lang="en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7" name="Google Shape;637;p48"/>
          <p:cNvSpPr txBox="1"/>
          <p:nvPr/>
        </p:nvSpPr>
        <p:spPr>
          <a:xfrm>
            <a:off x="311700" y="1924950"/>
            <a:ext cx="6384000" cy="40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en" sz="1300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eval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(Pair(‘*’, 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   Pair(Pair(‘f’, Pair(3, nil))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Pair(2, nil))))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</a:pPr>
            <a:r>
              <a:rPr lang="en" sz="1300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eval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(‘*’)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</a:pPr>
            <a:r>
              <a:rPr lang="en" sz="1300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eval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Pair(‘f’, Pair(3, nil))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 Mono"/>
              <a:buChar char="■"/>
            </a:pPr>
            <a:r>
              <a:rPr lang="en" sz="1300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eval</a:t>
            </a:r>
            <a:r>
              <a:rPr lang="en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(‘f’)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 Mono"/>
              <a:buChar char="■"/>
            </a:pPr>
            <a:r>
              <a:rPr lang="en" sz="1300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eval</a:t>
            </a:r>
            <a:r>
              <a:rPr lang="en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(3)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 Mono"/>
              <a:buChar char="■"/>
            </a:pPr>
            <a:r>
              <a:rPr lang="en" sz="1300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apply</a:t>
            </a:r>
            <a:r>
              <a:rPr lang="en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λ</a:t>
            </a:r>
            <a:r>
              <a:rPr lang="en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3)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828800" lvl="3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 Mono"/>
              <a:buChar char="●"/>
            </a:pPr>
            <a:r>
              <a:rPr lang="en" sz="1300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eval</a:t>
            </a:r>
            <a:r>
              <a:rPr lang="en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(Pair('+', Pair('x', Pair(1, nil))))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2286000" lvl="4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 Mono"/>
              <a:buChar char="○"/>
            </a:pPr>
            <a:r>
              <a:rPr lang="en" sz="1300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eval</a:t>
            </a:r>
            <a:r>
              <a:rPr lang="en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('+')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2286000" lvl="4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 Mono"/>
              <a:buChar char="○"/>
            </a:pPr>
            <a:r>
              <a:rPr lang="en" sz="1300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eval</a:t>
            </a:r>
            <a:r>
              <a:rPr lang="en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('x')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2286000" lvl="4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 Mono"/>
              <a:buChar char="○"/>
            </a:pPr>
            <a:r>
              <a:rPr lang="en" sz="1300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eval</a:t>
            </a:r>
            <a:r>
              <a:rPr lang="en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(1)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2286000" lvl="4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 Mono"/>
              <a:buChar char="○"/>
            </a:pPr>
            <a:r>
              <a:rPr lang="en" sz="1300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apply</a:t>
            </a:r>
            <a:r>
              <a:rPr lang="en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(BuiltinProc(scheme_add), [3, 1])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 Mono"/>
              <a:buChar char="○"/>
            </a:pPr>
            <a:r>
              <a:rPr lang="en" sz="1300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eval</a:t>
            </a:r>
            <a:r>
              <a:rPr lang="en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(2)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 Mono"/>
              <a:buChar char="○"/>
            </a:pPr>
            <a:r>
              <a:rPr lang="en" sz="1300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apply</a:t>
            </a:r>
            <a:r>
              <a:rPr lang="en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(BuiltinProc(scheme_mul), [4, 2])</a:t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8" name="Google Shape;638;p48"/>
          <p:cNvSpPr txBox="1"/>
          <p:nvPr/>
        </p:nvSpPr>
        <p:spPr>
          <a:xfrm>
            <a:off x="6747075" y="2711550"/>
            <a:ext cx="1472700" cy="1032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# calls:</a:t>
            </a:r>
            <a:endParaRPr sz="2000"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eval: 10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apply: 3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Tail Recursive Functions (Method I)</a:t>
            </a:r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Identify recursive calls that are not in a tail context. Tail contexts are: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last body subexpression in a </a:t>
            </a:r>
            <a:r>
              <a:rPr lang="en" sz="1800" i="1"/>
              <a:t>lambda </a:t>
            </a:r>
            <a:r>
              <a:rPr lang="en" sz="1800"/>
              <a:t>(a function)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consequent and alternative in a tail context </a:t>
            </a:r>
            <a:r>
              <a:rPr lang="en" sz="1800" i="1"/>
              <a:t>if</a:t>
            </a:r>
            <a:endParaRPr sz="1800" i="1"/>
          </a:p>
          <a:p>
            <a:pPr marL="914400" lvl="1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All non-predicate sub-expressions in a tail context </a:t>
            </a:r>
            <a:r>
              <a:rPr lang="en" sz="1800" i="1"/>
              <a:t>cond</a:t>
            </a:r>
            <a:endParaRPr sz="1800" i="1"/>
          </a:p>
          <a:p>
            <a:pPr marL="914400" lvl="1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last sub-expression in a tail context </a:t>
            </a:r>
            <a:r>
              <a:rPr lang="en" sz="1800" i="1"/>
              <a:t>and, or, begin, </a:t>
            </a:r>
            <a:r>
              <a:rPr lang="en" sz="1800"/>
              <a:t>or </a:t>
            </a:r>
            <a:r>
              <a:rPr lang="en" sz="1800" i="1"/>
              <a:t>let</a:t>
            </a:r>
            <a:endParaRPr sz="1800" i="1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2) Create a helper function with arguments to accumulate the computation that prevents it from being tail recursive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Length of Linked List</a:t>
            </a:r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Goal: Write a function that takes in a list and returns the length of the list. Make sure it is tail recursive.</a:t>
            </a:r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151400" y="2156875"/>
            <a:ext cx="4735800" cy="14697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700" b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define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(length lst) 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(if (null? lst)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0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(+ 1 (length (cdr lst)))))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1"/>
          </p:nvPr>
        </p:nvSpPr>
        <p:spPr>
          <a:xfrm>
            <a:off x="151400" y="3604925"/>
            <a:ext cx="4735800" cy="12870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scm&gt; (length ‘())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scm&gt; (length ‘(1 2 (3 4))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1"/>
          </p:nvPr>
        </p:nvSpPr>
        <p:spPr>
          <a:xfrm>
            <a:off x="5160700" y="2156875"/>
            <a:ext cx="3852600" cy="20562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b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define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(length-tail lst) 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" name="Google Shape;103;p22"/>
          <p:cNvSpPr/>
          <p:nvPr/>
        </p:nvSpPr>
        <p:spPr>
          <a:xfrm>
            <a:off x="7951175" y="331975"/>
            <a:ext cx="987600" cy="427800"/>
          </a:xfrm>
          <a:prstGeom prst="roundRect">
            <a:avLst>
              <a:gd name="adj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Translation</a:t>
            </a:r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Problem: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Computers can only understand one language, binary (0s and 1s)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Humans can’t really write a program using only 0s and 1s (not quickly anyways)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Solution: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Programming languages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Languages like Python, Java, C, etc are </a:t>
            </a:r>
            <a:r>
              <a:rPr lang="en" i="1" dirty="0"/>
              <a:t>translated </a:t>
            </a:r>
            <a:r>
              <a:rPr lang="en" dirty="0"/>
              <a:t>to 0s and 1s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translation step comes in a couple forms: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Compiled (pre-translated) - translate all at once and run later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Interpreted (translated on-the-fly) - translate while the program is running</a:t>
            </a:r>
            <a:endParaRPr dirty="0"/>
          </a:p>
        </p:txBody>
      </p:sp>
      <p:grpSp>
        <p:nvGrpSpPr>
          <p:cNvPr id="115" name="Google Shape;115;p24"/>
          <p:cNvGrpSpPr/>
          <p:nvPr/>
        </p:nvGrpSpPr>
        <p:grpSpPr>
          <a:xfrm>
            <a:off x="814325" y="3974200"/>
            <a:ext cx="4287375" cy="1002350"/>
            <a:chOff x="814325" y="3974200"/>
            <a:chExt cx="4287375" cy="1002350"/>
          </a:xfrm>
        </p:grpSpPr>
        <p:sp>
          <p:nvSpPr>
            <p:cNvPr id="116" name="Google Shape;116;p24"/>
            <p:cNvSpPr/>
            <p:nvPr/>
          </p:nvSpPr>
          <p:spPr>
            <a:xfrm>
              <a:off x="814325" y="3974200"/>
              <a:ext cx="3271200" cy="2646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4A86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4"/>
            <p:cNvSpPr/>
            <p:nvPr/>
          </p:nvSpPr>
          <p:spPr>
            <a:xfrm>
              <a:off x="2839700" y="4433550"/>
              <a:ext cx="2262000" cy="543000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We’ll focus on interpreted languages</a:t>
              </a:r>
              <a:endPara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18" name="Google Shape;118;p24"/>
            <p:cNvCxnSpPr>
              <a:stCxn id="117" idx="1"/>
              <a:endCxn id="116" idx="2"/>
            </p:cNvCxnSpPr>
            <p:nvPr/>
          </p:nvCxnSpPr>
          <p:spPr>
            <a:xfrm rot="10800000">
              <a:off x="2450000" y="4238850"/>
              <a:ext cx="389700" cy="466200"/>
            </a:xfrm>
            <a:prstGeom prst="bentConnector2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Interpreters</a:t>
            </a:r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3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 b="1">
                <a:solidFill>
                  <a:srgbClr val="4A86E8"/>
                </a:solidFill>
              </a:rPr>
              <a:t>interpreter</a:t>
            </a:r>
            <a:r>
              <a:rPr lang="en"/>
              <a:t> does 3 things: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b="1">
                <a:solidFill>
                  <a:srgbClr val="4A86E8"/>
                </a:solidFill>
              </a:rPr>
              <a:t>Reads</a:t>
            </a:r>
            <a:r>
              <a:rPr lang="en"/>
              <a:t> input from user in a specific programming language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Translates input to be computer readable and </a:t>
            </a:r>
            <a:r>
              <a:rPr lang="en" b="1">
                <a:solidFill>
                  <a:srgbClr val="4A86E8"/>
                </a:solidFill>
              </a:rPr>
              <a:t>evaluates</a:t>
            </a:r>
            <a:r>
              <a:rPr lang="en"/>
              <a:t> the result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b="1">
                <a:solidFill>
                  <a:srgbClr val="4A86E8"/>
                </a:solidFill>
              </a:rPr>
              <a:t>Prints</a:t>
            </a:r>
            <a:r>
              <a:rPr lang="en"/>
              <a:t> the result for the user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two languages involved: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b="1">
                <a:solidFill>
                  <a:srgbClr val="4A86E8"/>
                </a:solidFill>
              </a:rPr>
              <a:t>Implemented language:</a:t>
            </a:r>
            <a:r>
              <a:rPr lang="en"/>
              <a:t> this is the language the user types in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	Implementation language:</a:t>
            </a:r>
            <a:r>
              <a:rPr lang="en"/>
              <a:t> this is the language interpreter is implemented in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125" name="Google Shape;125;p25"/>
          <p:cNvSpPr/>
          <p:nvPr/>
        </p:nvSpPr>
        <p:spPr>
          <a:xfrm>
            <a:off x="1342500" y="3918550"/>
            <a:ext cx="6459000" cy="5220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Implemented Language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is translated into the </a:t>
            </a:r>
            <a:r>
              <a:rPr lang="en" sz="1200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Implementation Language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/>
          <p:nvPr/>
        </p:nvSpPr>
        <p:spPr>
          <a:xfrm>
            <a:off x="1294575" y="1354675"/>
            <a:ext cx="6854700" cy="16995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Interpreter</a:t>
            </a:r>
            <a:endParaRPr sz="2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" name="Google Shape;131;p26"/>
          <p:cNvSpPr txBox="1"/>
          <p:nvPr/>
        </p:nvSpPr>
        <p:spPr>
          <a:xfrm>
            <a:off x="94375" y="1803325"/>
            <a:ext cx="85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Read-Eval-Print Loop (REPL)</a:t>
            </a:r>
            <a:endParaRPr/>
          </a:p>
        </p:txBody>
      </p:sp>
      <p:grpSp>
        <p:nvGrpSpPr>
          <p:cNvPr id="133" name="Google Shape;133;p26"/>
          <p:cNvGrpSpPr/>
          <p:nvPr/>
        </p:nvGrpSpPr>
        <p:grpSpPr>
          <a:xfrm>
            <a:off x="1294575" y="1775125"/>
            <a:ext cx="6843900" cy="835800"/>
            <a:chOff x="1294575" y="1775125"/>
            <a:chExt cx="6843900" cy="835800"/>
          </a:xfrm>
        </p:grpSpPr>
        <p:sp>
          <p:nvSpPr>
            <p:cNvPr id="134" name="Google Shape;134;p26"/>
            <p:cNvSpPr/>
            <p:nvPr/>
          </p:nvSpPr>
          <p:spPr>
            <a:xfrm>
              <a:off x="1294575" y="1775125"/>
              <a:ext cx="1422900" cy="835200"/>
            </a:xfrm>
            <a:prstGeom prst="roundRect">
              <a:avLst>
                <a:gd name="adj" fmla="val 16667"/>
              </a:avLst>
            </a:prstGeom>
            <a:solidFill>
              <a:srgbClr val="6AA84F"/>
            </a:solidFill>
            <a:ln w="19050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Read</a:t>
              </a:r>
              <a:endPara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35" name="Google Shape;135;p26"/>
            <p:cNvSpPr/>
            <p:nvPr/>
          </p:nvSpPr>
          <p:spPr>
            <a:xfrm>
              <a:off x="4005075" y="1775725"/>
              <a:ext cx="1422900" cy="835200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 w="19050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Eval</a:t>
              </a:r>
              <a:endPara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36" name="Google Shape;136;p26"/>
            <p:cNvSpPr/>
            <p:nvPr/>
          </p:nvSpPr>
          <p:spPr>
            <a:xfrm>
              <a:off x="6715575" y="1775125"/>
              <a:ext cx="1422900" cy="835200"/>
            </a:xfrm>
            <a:prstGeom prst="roundRect">
              <a:avLst>
                <a:gd name="adj" fmla="val 16667"/>
              </a:avLst>
            </a:prstGeom>
            <a:solidFill>
              <a:srgbClr val="674EA7"/>
            </a:solidFill>
            <a:ln w="19050" cap="flat" cmpd="sng">
              <a:solidFill>
                <a:srgbClr val="351C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Print</a:t>
              </a:r>
              <a:endPara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37" name="Google Shape;137;p26"/>
          <p:cNvGrpSpPr/>
          <p:nvPr/>
        </p:nvGrpSpPr>
        <p:grpSpPr>
          <a:xfrm>
            <a:off x="2717475" y="1803325"/>
            <a:ext cx="1287600" cy="390000"/>
            <a:chOff x="2717475" y="1803325"/>
            <a:chExt cx="1287600" cy="390000"/>
          </a:xfrm>
        </p:grpSpPr>
        <p:sp>
          <p:nvSpPr>
            <p:cNvPr id="138" name="Google Shape;138;p26"/>
            <p:cNvSpPr txBox="1"/>
            <p:nvPr/>
          </p:nvSpPr>
          <p:spPr>
            <a:xfrm>
              <a:off x="2717475" y="1803325"/>
              <a:ext cx="1287600" cy="3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expression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39" name="Google Shape;139;p26"/>
            <p:cNvCxnSpPr>
              <a:stCxn id="134" idx="3"/>
              <a:endCxn id="135" idx="1"/>
            </p:cNvCxnSpPr>
            <p:nvPr/>
          </p:nvCxnSpPr>
          <p:spPr>
            <a:xfrm>
              <a:off x="2717475" y="2192725"/>
              <a:ext cx="12876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333333"/>
              </a:solidFill>
              <a:prstDash val="dot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40" name="Google Shape;140;p26"/>
          <p:cNvGrpSpPr/>
          <p:nvPr/>
        </p:nvGrpSpPr>
        <p:grpSpPr>
          <a:xfrm>
            <a:off x="5427975" y="1803325"/>
            <a:ext cx="1287600" cy="390000"/>
            <a:chOff x="5427975" y="1803325"/>
            <a:chExt cx="1287600" cy="390000"/>
          </a:xfrm>
        </p:grpSpPr>
        <p:sp>
          <p:nvSpPr>
            <p:cNvPr id="141" name="Google Shape;141;p26"/>
            <p:cNvSpPr txBox="1"/>
            <p:nvPr/>
          </p:nvSpPr>
          <p:spPr>
            <a:xfrm>
              <a:off x="5427975" y="1803325"/>
              <a:ext cx="1287600" cy="3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value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42" name="Google Shape;142;p26"/>
            <p:cNvCxnSpPr>
              <a:stCxn id="135" idx="3"/>
              <a:endCxn id="136" idx="1"/>
            </p:cNvCxnSpPr>
            <p:nvPr/>
          </p:nvCxnSpPr>
          <p:spPr>
            <a:xfrm rot="10800000" flipH="1">
              <a:off x="5427975" y="2192725"/>
              <a:ext cx="12876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333333"/>
              </a:solidFill>
              <a:prstDash val="dot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43" name="Google Shape;143;p26"/>
          <p:cNvCxnSpPr>
            <a:endCxn id="134" idx="1"/>
          </p:cNvCxnSpPr>
          <p:nvPr/>
        </p:nvCxnSpPr>
        <p:spPr>
          <a:xfrm>
            <a:off x="-40425" y="2192125"/>
            <a:ext cx="13350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333333"/>
            </a:solidFill>
            <a:prstDash val="dot"/>
            <a:round/>
            <a:headEnd type="none" w="med" len="med"/>
            <a:tailEnd type="triangle" w="med" len="med"/>
          </a:ln>
        </p:spPr>
      </p:cxnSp>
      <p:grpSp>
        <p:nvGrpSpPr>
          <p:cNvPr id="144" name="Google Shape;144;p26"/>
          <p:cNvGrpSpPr/>
          <p:nvPr/>
        </p:nvGrpSpPr>
        <p:grpSpPr>
          <a:xfrm>
            <a:off x="953625" y="2199400"/>
            <a:ext cx="6473400" cy="1559225"/>
            <a:chOff x="953625" y="2199400"/>
            <a:chExt cx="6473400" cy="1559225"/>
          </a:xfrm>
        </p:grpSpPr>
        <p:cxnSp>
          <p:nvCxnSpPr>
            <p:cNvPr id="145" name="Google Shape;145;p26"/>
            <p:cNvCxnSpPr/>
            <p:nvPr/>
          </p:nvCxnSpPr>
          <p:spPr>
            <a:xfrm rot="10800000">
              <a:off x="953625" y="2199400"/>
              <a:ext cx="3452100" cy="1183200"/>
            </a:xfrm>
            <a:prstGeom prst="bentConnector3">
              <a:avLst>
                <a:gd name="adj1" fmla="val 100003"/>
              </a:avLst>
            </a:prstGeom>
            <a:noFill/>
            <a:ln w="19050" cap="flat" cmpd="sng">
              <a:solidFill>
                <a:srgbClr val="333333"/>
              </a:solidFill>
              <a:prstDash val="dot"/>
              <a:round/>
              <a:headEnd type="none" w="med" len="med"/>
              <a:tailEnd type="triangle" w="med" len="med"/>
            </a:ln>
          </p:spPr>
        </p:cxnSp>
        <p:cxnSp>
          <p:nvCxnSpPr>
            <p:cNvPr id="146" name="Google Shape;146;p26"/>
            <p:cNvCxnSpPr>
              <a:stCxn id="136" idx="2"/>
            </p:cNvCxnSpPr>
            <p:nvPr/>
          </p:nvCxnSpPr>
          <p:spPr>
            <a:xfrm rot="5400000">
              <a:off x="5474625" y="1423225"/>
              <a:ext cx="765300" cy="3139500"/>
            </a:xfrm>
            <a:prstGeom prst="bentConnector2">
              <a:avLst/>
            </a:prstGeom>
            <a:noFill/>
            <a:ln w="19050" cap="flat" cmpd="sng">
              <a:solidFill>
                <a:srgbClr val="333333"/>
              </a:solidFill>
              <a:prstDash val="dot"/>
              <a:round/>
              <a:headEnd type="none" w="med" len="med"/>
              <a:tailEnd type="triangle" w="med" len="med"/>
            </a:ln>
          </p:spPr>
        </p:cxnSp>
        <p:sp>
          <p:nvSpPr>
            <p:cNvPr id="147" name="Google Shape;147;p26"/>
            <p:cNvSpPr txBox="1"/>
            <p:nvPr/>
          </p:nvSpPr>
          <p:spPr>
            <a:xfrm>
              <a:off x="3659425" y="3368925"/>
              <a:ext cx="1287600" cy="3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loop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148" name="Google Shape;148;p26"/>
          <p:cNvCxnSpPr/>
          <p:nvPr/>
        </p:nvCxnSpPr>
        <p:spPr>
          <a:xfrm>
            <a:off x="8138475" y="2193025"/>
            <a:ext cx="6660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333333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149" name="Google Shape;149;p26"/>
          <p:cNvSpPr txBox="1"/>
          <p:nvPr/>
        </p:nvSpPr>
        <p:spPr>
          <a:xfrm>
            <a:off x="8138475" y="1803325"/>
            <a:ext cx="85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output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3384900" y="3862850"/>
            <a:ext cx="2374200" cy="11832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while True: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exp = read()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val = eval(exp)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print(val)</a:t>
            </a:r>
            <a:endParaRPr sz="1200"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2093</Words>
  <Application>Microsoft Office PowerPoint</Application>
  <PresentationFormat>全屏显示(16:9)</PresentationFormat>
  <Paragraphs>436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Roboto</vt:lpstr>
      <vt:lpstr>Consolas</vt:lpstr>
      <vt:lpstr>Roboto Mono</vt:lpstr>
      <vt:lpstr>Arial</vt:lpstr>
      <vt:lpstr>Simple Light</vt:lpstr>
      <vt:lpstr>Simple Light</vt:lpstr>
      <vt:lpstr>Interpreters</vt:lpstr>
      <vt:lpstr>Tail Recursion</vt:lpstr>
      <vt:lpstr>Tail Recursion</vt:lpstr>
      <vt:lpstr>Writing Tail Recursive Functions (Method I)</vt:lpstr>
      <vt:lpstr>Example: Length of Linked List</vt:lpstr>
      <vt:lpstr>Interpretation</vt:lpstr>
      <vt:lpstr>Translation</vt:lpstr>
      <vt:lpstr>Interpreters</vt:lpstr>
      <vt:lpstr>Read-Eval-Print Loop (REPL)</vt:lpstr>
      <vt:lpstr>Read</vt:lpstr>
      <vt:lpstr>Reading Input</vt:lpstr>
      <vt:lpstr>Representing Scheme Primitive Expressions</vt:lpstr>
      <vt:lpstr>Representing Combinations</vt:lpstr>
      <vt:lpstr>Python Pairs</vt:lpstr>
      <vt:lpstr>Reading Combinations</vt:lpstr>
      <vt:lpstr>Special Case: quote</vt:lpstr>
      <vt:lpstr>Check your understanding</vt:lpstr>
      <vt:lpstr>Check your understanding (soln)</vt:lpstr>
      <vt:lpstr>Read-Eval-Print Loop (REPL)</vt:lpstr>
      <vt:lpstr>Eval</vt:lpstr>
      <vt:lpstr>Evaluating Expression</vt:lpstr>
      <vt:lpstr>Frames and Environments</vt:lpstr>
      <vt:lpstr>Frames in our interpreter</vt:lpstr>
      <vt:lpstr>Evaluating primitive expressions</vt:lpstr>
      <vt:lpstr>Evaluating Combinations</vt:lpstr>
      <vt:lpstr>Types of Procedures</vt:lpstr>
      <vt:lpstr>Built-In Procedures</vt:lpstr>
      <vt:lpstr>User-Defined Procedures</vt:lpstr>
      <vt:lpstr>The evaluator</vt:lpstr>
      <vt:lpstr>Counting eval/apply calls: built-in procedures</vt:lpstr>
      <vt:lpstr>Counting eval/apply calls: user-defined procedures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Interpreters</dc:title>
  <dc:creator>xinyu</dc:creator>
  <cp:lastModifiedBy>xinyu</cp:lastModifiedBy>
  <cp:revision>2</cp:revision>
  <dcterms:modified xsi:type="dcterms:W3CDTF">2019-11-26T13:37:20Z</dcterms:modified>
</cp:coreProperties>
</file>