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  <p:sldMasterId id="2147483687" r:id="rId4"/>
  </p:sldMasterIdLst>
  <p:notesMasterIdLst>
    <p:notesMasterId r:id="rId3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" panose="02010600030101010101" charset="0"/>
      <p:regular r:id="rId41"/>
      <p:bold r:id="rId42"/>
      <p:italic r:id="rId43"/>
      <p:boldItalic r:id="rId44"/>
    </p:embeddedFont>
    <p:embeddedFont>
      <p:font typeface="Roboto Mono" panose="02010600030101010101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3e2657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3e2657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3e26572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3e26572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3e26572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3e26572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3e26572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3e26572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3e26572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3e26572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43fdb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43fdb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43fdb01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e43fdb01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43fdb0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43fdb01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43fdb0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43fdb0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e43fdb01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e43fdb01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3e26572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3e26572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3e26572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3e26572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e3e26572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e3e26572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3e26572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3e26572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e3e26572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e3e26572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3e26572f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3e26572f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e3e26572f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e3e26572f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e3e26572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e3e26572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3e26572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e3e26572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e3e26572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e3e26572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3e2657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3e2657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3e26572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3e26572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3e26572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3e26572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3e26572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3e26572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3e26572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3e26572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3e26572f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3e26572f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3e26572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3e26572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772400" cy="9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4500"/>
              <a:buFont typeface="Droid Sans"/>
              <a:buNone/>
              <a:defRPr sz="45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Droid Sans"/>
              <a:buNone/>
              <a:defRPr sz="18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 Left">
  <p:cSld name="TITLE_AND_BODY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2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1393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 Right">
  <p:cSld name="TITLE_AND_BODY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57200" y="1011433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 sz="18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 sz="18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BODY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APTION_ONLY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2319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3785400" y="3160400"/>
            <a:ext cx="1573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4" name="Google Shape;144;p38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Lecture 22 - Streams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4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64551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Streams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Pts val="1800"/>
              <a:buChar char="○"/>
            </a:pPr>
            <a:r>
              <a:rPr lang="en">
                <a:solidFill>
                  <a:srgbClr val="2388DB"/>
                </a:solidFill>
              </a:rPr>
              <a:t>Promises</a:t>
            </a:r>
            <a:endParaRPr>
              <a:solidFill>
                <a:srgbClr val="2388DB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Streams Exam Problems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/>
          <p:nvPr/>
        </p:nvSpPr>
        <p:spPr>
          <a:xfrm>
            <a:off x="5814800" y="3118325"/>
            <a:ext cx="2238900" cy="837000"/>
          </a:xfrm>
          <a:prstGeom prst="wedgeRoundRectCallout">
            <a:avLst>
              <a:gd name="adj1" fmla="val -87387"/>
              <a:gd name="adj2" fmla="val 12351"/>
              <a:gd name="adj3" fmla="val 0"/>
            </a:avLst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(print 5)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is not evaluated yet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2" name="Google Shape;302;p52"/>
          <p:cNvSpPr txBox="1">
            <a:spLocks noGrp="1"/>
          </p:cNvSpPr>
          <p:nvPr>
            <p:ph type="body" idx="2"/>
          </p:nvPr>
        </p:nvSpPr>
        <p:spPr>
          <a:xfrm>
            <a:off x="1970350" y="2108050"/>
            <a:ext cx="4399200" cy="27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</a:t>
            </a:r>
            <a:r>
              <a:rPr lang="en" sz="1800">
                <a:solidFill>
                  <a:srgbClr val="2388DB"/>
                </a:solidFill>
              </a:rPr>
              <a:t>(print 5)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</a:t>
            </a:r>
            <a:r>
              <a:rPr lang="en" sz="1800">
                <a:solidFill>
                  <a:srgbClr val="CC4125"/>
                </a:solidFill>
              </a:rPr>
              <a:t>(delay (print 5))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#[promise </a:t>
            </a:r>
            <a:r>
              <a:rPr lang="en" sz="1800">
                <a:solidFill>
                  <a:srgbClr val="CC4125"/>
                </a:solidFill>
              </a:rPr>
              <a:t>(not forced)</a:t>
            </a:r>
            <a:r>
              <a:rPr lang="en" sz="1800"/>
              <a:t>]</a:t>
            </a:r>
            <a:endParaRPr sz="1800">
              <a:solidFill>
                <a:srgbClr val="2388DB"/>
              </a:solidFill>
            </a:endParaRPr>
          </a:p>
        </p:txBody>
      </p:sp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delay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457200" y="1011425"/>
            <a:ext cx="76725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Promise: an object that delays evaluation of an expression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CC4125"/>
                </a:solidFill>
              </a:rPr>
              <a:t>delay</a:t>
            </a:r>
            <a:r>
              <a:rPr lang="en">
                <a:solidFill>
                  <a:srgbClr val="000000"/>
                </a:solidFill>
              </a:rPr>
              <a:t> special form creates promises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52"/>
          <p:cNvSpPr/>
          <p:nvPr/>
        </p:nvSpPr>
        <p:spPr>
          <a:xfrm>
            <a:off x="5101100" y="2053050"/>
            <a:ext cx="2952600" cy="837000"/>
          </a:xfrm>
          <a:prstGeom prst="wedgeRoundRectCallout">
            <a:avLst>
              <a:gd name="adj1" fmla="val -85098"/>
              <a:gd name="adj2" fmla="val 4582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(print 5)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is immediately evaluated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52"/>
          <p:cNvSpPr/>
          <p:nvPr/>
        </p:nvSpPr>
        <p:spPr>
          <a:xfrm>
            <a:off x="5539300" y="4706150"/>
            <a:ext cx="2238900" cy="1707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(print 5)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/>
          <p:nvPr/>
        </p:nvSpPr>
        <p:spPr>
          <a:xfrm>
            <a:off x="5539300" y="4706150"/>
            <a:ext cx="2238900" cy="1707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(print 5)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2" name="Google Shape;312;p53"/>
          <p:cNvSpPr/>
          <p:nvPr/>
        </p:nvSpPr>
        <p:spPr>
          <a:xfrm>
            <a:off x="5539300" y="4706150"/>
            <a:ext cx="2238900" cy="1707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(print 5)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3" name="Google Shape;313;p53"/>
          <p:cNvSpPr/>
          <p:nvPr/>
        </p:nvSpPr>
        <p:spPr>
          <a:xfrm>
            <a:off x="4565600" y="3480250"/>
            <a:ext cx="2618400" cy="532800"/>
          </a:xfrm>
          <a:prstGeom prst="wedgeRoundRectCallout">
            <a:avLst>
              <a:gd name="adj1" fmla="val -71201"/>
              <a:gd name="adj2" fmla="val -28003"/>
              <a:gd name="adj3" fmla="val 0"/>
            </a:avLst>
          </a:prstGeom>
          <a:noFill/>
          <a:ln w="19050" cap="flat" cmpd="sng">
            <a:solidFill>
              <a:srgbClr val="2388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Evaluates</a:t>
            </a:r>
            <a:r>
              <a:rPr lang="en" sz="1800">
                <a:solidFill>
                  <a:srgbClr val="CC4125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(print 5)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4" name="Google Shape;314;p53"/>
          <p:cNvSpPr/>
          <p:nvPr/>
        </p:nvSpPr>
        <p:spPr>
          <a:xfrm>
            <a:off x="6447900" y="1972000"/>
            <a:ext cx="2238900" cy="837000"/>
          </a:xfrm>
          <a:prstGeom prst="wedgeRoundRectCallout">
            <a:avLst>
              <a:gd name="adj1" fmla="val -57411"/>
              <a:gd name="adj2" fmla="val -20753"/>
              <a:gd name="adj3" fmla="val 0"/>
            </a:avLst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(print 5)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is not evaluated yet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53"/>
          <p:cNvSpPr txBox="1">
            <a:spLocks noGrp="1"/>
          </p:cNvSpPr>
          <p:nvPr>
            <p:ph type="body" idx="2"/>
          </p:nvPr>
        </p:nvSpPr>
        <p:spPr>
          <a:xfrm>
            <a:off x="1970350" y="1879450"/>
            <a:ext cx="43992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(define x </a:t>
            </a:r>
            <a:r>
              <a:rPr lang="en" sz="1800">
                <a:solidFill>
                  <a:srgbClr val="CC4125"/>
                </a:solidFill>
              </a:rPr>
              <a:t>(delay (print 5))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x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>
                <a:solidFill>
                  <a:srgbClr val="000000"/>
                </a:solidFill>
              </a:rPr>
              <a:t> x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#[promise </a:t>
            </a:r>
            <a:r>
              <a:rPr lang="en" sz="1800">
                <a:solidFill>
                  <a:srgbClr val="CC4125"/>
                </a:solidFill>
              </a:rPr>
              <a:t>(not forced)</a:t>
            </a:r>
            <a:r>
              <a:rPr lang="en" sz="1800"/>
              <a:t>]</a:t>
            </a:r>
            <a:endParaRPr sz="1800">
              <a:solidFill>
                <a:srgbClr val="2388DB"/>
              </a:solidFill>
            </a:endParaRPr>
          </a:p>
        </p:txBody>
      </p:sp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457200" y="1011425"/>
            <a:ext cx="76725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CC4125"/>
                </a:solidFill>
              </a:rPr>
              <a:t>delay</a:t>
            </a:r>
            <a:r>
              <a:rPr lang="en">
                <a:solidFill>
                  <a:srgbClr val="000000"/>
                </a:solidFill>
              </a:rPr>
              <a:t> special form creates promises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2388DB"/>
                </a:solidFill>
              </a:rPr>
              <a:t>force</a:t>
            </a:r>
            <a:r>
              <a:rPr lang="en">
                <a:solidFill>
                  <a:srgbClr val="000000"/>
                </a:solidFill>
              </a:rPr>
              <a:t> procedure evaluates the expression inside the promise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2"/>
          </p:nvPr>
        </p:nvSpPr>
        <p:spPr>
          <a:xfrm>
            <a:off x="1970350" y="3251050"/>
            <a:ext cx="43992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(</a:t>
            </a:r>
            <a:r>
              <a:rPr lang="en" sz="1800">
                <a:solidFill>
                  <a:srgbClr val="2388DB"/>
                </a:solidFill>
              </a:rPr>
              <a:t>force</a:t>
            </a:r>
            <a:r>
              <a:rPr lang="en" sz="1800"/>
              <a:t> x)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2"/>
          </p:nvPr>
        </p:nvSpPr>
        <p:spPr>
          <a:xfrm>
            <a:off x="1970350" y="3936850"/>
            <a:ext cx="43992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x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#[promise </a:t>
            </a:r>
            <a:r>
              <a:rPr lang="en" sz="1800">
                <a:solidFill>
                  <a:srgbClr val="2388DB"/>
                </a:solidFill>
              </a:rPr>
              <a:t>(forced)</a:t>
            </a:r>
            <a:r>
              <a:rPr lang="en" sz="1800"/>
              <a:t>]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body" idx="2"/>
          </p:nvPr>
        </p:nvSpPr>
        <p:spPr>
          <a:xfrm>
            <a:off x="4694025" y="2169550"/>
            <a:ext cx="44499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(cons 1 </a:t>
            </a:r>
            <a:r>
              <a:rPr lang="en">
                <a:solidFill>
                  <a:srgbClr val="CC4125"/>
                </a:solidFill>
              </a:rPr>
              <a:t>(delay nil)</a:t>
            </a:r>
            <a:r>
              <a:rPr lang="en"/>
              <a:t>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/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2"/>
          </p:nvPr>
        </p:nvSpPr>
        <p:spPr>
          <a:xfrm>
            <a:off x="457200" y="2169550"/>
            <a:ext cx="4236900" cy="22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/>
              <a:t> 1 nil)))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(cdr-stream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grpSp>
        <p:nvGrpSpPr>
          <p:cNvPr id="327" name="Google Shape;327;p54"/>
          <p:cNvGrpSpPr/>
          <p:nvPr/>
        </p:nvGrpSpPr>
        <p:grpSpPr>
          <a:xfrm>
            <a:off x="3085675" y="5597975"/>
            <a:ext cx="1552750" cy="586800"/>
            <a:chOff x="599525" y="5587125"/>
            <a:chExt cx="1552750" cy="586800"/>
          </a:xfrm>
        </p:grpSpPr>
        <p:grpSp>
          <p:nvGrpSpPr>
            <p:cNvPr id="328" name="Google Shape;328;p54"/>
            <p:cNvGrpSpPr/>
            <p:nvPr/>
          </p:nvGrpSpPr>
          <p:grpSpPr>
            <a:xfrm>
              <a:off x="599525" y="5587125"/>
              <a:ext cx="1265425" cy="586800"/>
              <a:chOff x="804275" y="5140775"/>
              <a:chExt cx="1265425" cy="586800"/>
            </a:xfrm>
          </p:grpSpPr>
          <p:sp>
            <p:nvSpPr>
              <p:cNvPr id="329" name="Google Shape;329;p54"/>
              <p:cNvSpPr/>
              <p:nvPr/>
            </p:nvSpPr>
            <p:spPr>
              <a:xfrm>
                <a:off x="804275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30" name="Google Shape;330;p54"/>
              <p:cNvSpPr/>
              <p:nvPr/>
            </p:nvSpPr>
            <p:spPr>
              <a:xfrm>
                <a:off x="1437000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331" name="Google Shape;331;p54"/>
            <p:cNvCxnSpPr/>
            <p:nvPr/>
          </p:nvCxnSpPr>
          <p:spPr>
            <a:xfrm>
              <a:off x="1545075" y="5891450"/>
              <a:ext cx="60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32" name="Google Shape;332;p54"/>
          <p:cNvSpPr/>
          <p:nvPr/>
        </p:nvSpPr>
        <p:spPr>
          <a:xfrm>
            <a:off x="4638425" y="4664750"/>
            <a:ext cx="1419900" cy="1707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nil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3" name="Google Shape;333;p54"/>
          <p:cNvGrpSpPr/>
          <p:nvPr/>
        </p:nvGrpSpPr>
        <p:grpSpPr>
          <a:xfrm>
            <a:off x="4638425" y="4664750"/>
            <a:ext cx="1419900" cy="1707300"/>
            <a:chOff x="4694025" y="4675625"/>
            <a:chExt cx="1419900" cy="1707300"/>
          </a:xfrm>
        </p:grpSpPr>
        <p:sp>
          <p:nvSpPr>
            <p:cNvPr id="334" name="Google Shape;334;p54"/>
            <p:cNvSpPr/>
            <p:nvPr/>
          </p:nvSpPr>
          <p:spPr>
            <a:xfrm>
              <a:off x="4694025" y="4675625"/>
              <a:ext cx="1419900" cy="1707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Promise: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nil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335" name="Google Shape;335;p54"/>
            <p:cNvGrpSpPr/>
            <p:nvPr/>
          </p:nvGrpSpPr>
          <p:grpSpPr>
            <a:xfrm>
              <a:off x="5086488" y="5582075"/>
              <a:ext cx="634963" cy="596900"/>
              <a:chOff x="5412575" y="5608900"/>
              <a:chExt cx="634963" cy="596900"/>
            </a:xfrm>
          </p:grpSpPr>
          <p:sp>
            <p:nvSpPr>
              <p:cNvPr id="336" name="Google Shape;336;p54"/>
              <p:cNvSpPr/>
              <p:nvPr/>
            </p:nvSpPr>
            <p:spPr>
              <a:xfrm>
                <a:off x="5414838" y="5608900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37" name="Google Shape;337;p54"/>
              <p:cNvCxnSpPr/>
              <p:nvPr/>
            </p:nvCxnSpPr>
            <p:spPr>
              <a:xfrm flipH="1">
                <a:off x="5412575" y="5619000"/>
                <a:ext cx="630300" cy="586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38" name="Google Shape;338;p54"/>
          <p:cNvCxnSpPr/>
          <p:nvPr/>
        </p:nvCxnSpPr>
        <p:spPr>
          <a:xfrm>
            <a:off x="4662575" y="2359425"/>
            <a:ext cx="0" cy="190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9" name="Google Shape;339;p54"/>
          <p:cNvSpPr/>
          <p:nvPr/>
        </p:nvSpPr>
        <p:spPr>
          <a:xfrm>
            <a:off x="1673675" y="1111525"/>
            <a:ext cx="5977800" cy="84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cons-stream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cdr-stream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are syntactic sugar. Achieve the same effect with </a:t>
            </a: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delay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lang="en" sz="1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force</a:t>
            </a:r>
            <a:endParaRPr sz="1800">
              <a:solidFill>
                <a:srgbClr val="CC412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4"/>
          <p:cNvSpPr txBox="1">
            <a:spLocks noGrp="1"/>
          </p:cNvSpPr>
          <p:nvPr>
            <p:ph type="body" idx="2"/>
          </p:nvPr>
        </p:nvSpPr>
        <p:spPr>
          <a:xfrm>
            <a:off x="4694025" y="3464950"/>
            <a:ext cx="44499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rgbClr val="2388DB"/>
                </a:solidFill>
              </a:rPr>
              <a:t>force</a:t>
            </a:r>
            <a:r>
              <a:rPr lang="en"/>
              <a:t> (cdr s))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Defined Streams - Constant Stream</a:t>
            </a:r>
            <a:endParaRPr/>
          </a:p>
        </p:txBody>
      </p:sp>
      <p:sp>
        <p:nvSpPr>
          <p:cNvPr id="346" name="Google Shape;346;p55"/>
          <p:cNvSpPr txBox="1"/>
          <p:nvPr/>
        </p:nvSpPr>
        <p:spPr>
          <a:xfrm>
            <a:off x="432600" y="1287375"/>
            <a:ext cx="82101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Let’s start with the constant stream. A constant stream is an infinitely long stream with a number repeated.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466950" y="4773175"/>
            <a:ext cx="82101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Why does this work?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know cons-stream takes in a value and a stream, and we know constant-s returns a constant stream. Thus we will have an infinitely long constant stream. Why doesn’t this error?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1005075" y="2185025"/>
            <a:ext cx="6210000" cy="76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constant-stream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constant-stream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i)))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1005075" y="3147150"/>
            <a:ext cx="6210000" cy="156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ones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constant-stream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ones)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ones))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Your Understanding: Natural Number Stream</a:t>
            </a:r>
            <a:endParaRPr/>
          </a:p>
        </p:txBody>
      </p:sp>
      <p:sp>
        <p:nvSpPr>
          <p:cNvPr id="355" name="Google Shape;355;p56"/>
          <p:cNvSpPr txBox="1"/>
          <p:nvPr/>
        </p:nvSpPr>
        <p:spPr>
          <a:xfrm>
            <a:off x="432600" y="1287375"/>
            <a:ext cx="82101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Let’s define the naturals stream which is an infinitely long stream with the natural numbers starting at start.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6"/>
          <p:cNvSpPr txBox="1"/>
          <p:nvPr/>
        </p:nvSpPr>
        <p:spPr>
          <a:xfrm>
            <a:off x="1005075" y="4531650"/>
            <a:ext cx="6210000" cy="215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s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nats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s)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s))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scm&gt;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s)))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6"/>
          <p:cNvSpPr txBox="1"/>
          <p:nvPr/>
        </p:nvSpPr>
        <p:spPr>
          <a:xfrm>
            <a:off x="549600" y="2260875"/>
            <a:ext cx="7827300" cy="192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30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nats</a:t>
            </a: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______________________________)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Number Stream </a:t>
            </a:r>
            <a:endParaRPr/>
          </a:p>
        </p:txBody>
      </p:sp>
      <p:sp>
        <p:nvSpPr>
          <p:cNvPr id="363" name="Google Shape;363;p57"/>
          <p:cNvSpPr txBox="1"/>
          <p:nvPr/>
        </p:nvSpPr>
        <p:spPr>
          <a:xfrm>
            <a:off x="230250" y="1487000"/>
            <a:ext cx="8835900" cy="124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28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nats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8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 start (</a:t>
            </a:r>
            <a:r>
              <a:rPr lang="en" sz="28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nats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 (+ start </a:t>
            </a:r>
            <a:r>
              <a:rPr lang="en" sz="2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543150" y="3401575"/>
            <a:ext cx="8210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Why does this work?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know cons-stream takes in a value and a stream, and we know nats returns a stream.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know a function call to (nats (+ start 1)) will return us a naturals streams starting at start + 1, so what value is left? Start, which we place in the stream constructor before the recursive call.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Add-Stream and Ints-Stream</a:t>
            </a:r>
            <a:endParaRPr/>
          </a:p>
        </p:txBody>
      </p:sp>
      <p:sp>
        <p:nvSpPr>
          <p:cNvPr id="370" name="Google Shape;370;p58"/>
          <p:cNvSpPr txBox="1"/>
          <p:nvPr/>
        </p:nvSpPr>
        <p:spPr>
          <a:xfrm>
            <a:off x="775275" y="4098400"/>
            <a:ext cx="4443000" cy="46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ones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ones))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58"/>
          <p:cNvSpPr txBox="1"/>
          <p:nvPr/>
        </p:nvSpPr>
        <p:spPr>
          <a:xfrm>
            <a:off x="609925" y="2160500"/>
            <a:ext cx="7794900" cy="132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add-stream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s1 s2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(+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 </a:t>
            </a:r>
            <a:r>
              <a:rPr lang="en" sz="16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s1)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car </a:t>
            </a:r>
            <a:r>
              <a:rPr lang="en" sz="16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s2)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 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add-stream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 </a:t>
            </a:r>
            <a:r>
              <a:rPr lang="en" sz="16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s1)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cdr-stream </a:t>
            </a:r>
            <a:r>
              <a:rPr lang="en" sz="16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s2)))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313375" y="1211400"/>
            <a:ext cx="8210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Let’s write a function that will add two infinite streams together and return a new stream.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313375" y="3557852"/>
            <a:ext cx="8210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Let’s see it in action! Let’s first define the ones stream again.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895550" y="5822700"/>
            <a:ext cx="5743500" cy="51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ints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add-stream ? ?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58"/>
          <p:cNvSpPr txBox="1"/>
          <p:nvPr/>
        </p:nvSpPr>
        <p:spPr>
          <a:xfrm>
            <a:off x="313375" y="5059206"/>
            <a:ext cx="8210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Let’s use the ones stream and our new add-stream function to define the ints stream. This is the same as (nats 1). How do we do this?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8"/>
          <p:cNvSpPr txBox="1"/>
          <p:nvPr/>
        </p:nvSpPr>
        <p:spPr>
          <a:xfrm>
            <a:off x="313375" y="4638952"/>
            <a:ext cx="8210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the same as (constant-stream 1).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Ints-Stream Solution</a:t>
            </a:r>
            <a:endParaRPr/>
          </a:p>
        </p:txBody>
      </p:sp>
      <p:sp>
        <p:nvSpPr>
          <p:cNvPr id="382" name="Google Shape;382;p59"/>
          <p:cNvSpPr txBox="1"/>
          <p:nvPr/>
        </p:nvSpPr>
        <p:spPr>
          <a:xfrm>
            <a:off x="799750" y="1356875"/>
            <a:ext cx="6496200" cy="76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ones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ones))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ints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cons-stream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add-stream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ones ints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1175650" y="2754075"/>
            <a:ext cx="61203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ones:  1  1  1  1  1  ...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59"/>
          <p:cNvSpPr txBox="1"/>
          <p:nvPr/>
        </p:nvSpPr>
        <p:spPr>
          <a:xfrm>
            <a:off x="1184713" y="4345475"/>
            <a:ext cx="1189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ints:  1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59"/>
          <p:cNvSpPr txBox="1"/>
          <p:nvPr/>
        </p:nvSpPr>
        <p:spPr>
          <a:xfrm>
            <a:off x="2018350" y="3042875"/>
            <a:ext cx="347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9"/>
          <p:cNvSpPr txBox="1"/>
          <p:nvPr/>
        </p:nvSpPr>
        <p:spPr>
          <a:xfrm>
            <a:off x="2353688" y="4345475"/>
            <a:ext cx="4557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59"/>
          <p:cNvSpPr/>
          <p:nvPr/>
        </p:nvSpPr>
        <p:spPr>
          <a:xfrm rot="3622991">
            <a:off x="3194018" y="4045256"/>
            <a:ext cx="549376" cy="238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9"/>
          <p:cNvSpPr txBox="1"/>
          <p:nvPr/>
        </p:nvSpPr>
        <p:spPr>
          <a:xfrm>
            <a:off x="2392600" y="3042875"/>
            <a:ext cx="2409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2703475" y="4345475"/>
            <a:ext cx="4557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59"/>
          <p:cNvSpPr txBox="1"/>
          <p:nvPr/>
        </p:nvSpPr>
        <p:spPr>
          <a:xfrm>
            <a:off x="2757775" y="3042875"/>
            <a:ext cx="347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59"/>
          <p:cNvSpPr/>
          <p:nvPr/>
        </p:nvSpPr>
        <p:spPr>
          <a:xfrm rot="3622991">
            <a:off x="2465018" y="4045256"/>
            <a:ext cx="549376" cy="238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9"/>
          <p:cNvSpPr/>
          <p:nvPr/>
        </p:nvSpPr>
        <p:spPr>
          <a:xfrm rot="3622991">
            <a:off x="2077393" y="4045256"/>
            <a:ext cx="549376" cy="238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9"/>
          <p:cNvSpPr txBox="1"/>
          <p:nvPr/>
        </p:nvSpPr>
        <p:spPr>
          <a:xfrm>
            <a:off x="3104875" y="3042875"/>
            <a:ext cx="347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3050575" y="4345475"/>
            <a:ext cx="4557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59"/>
          <p:cNvSpPr/>
          <p:nvPr/>
        </p:nvSpPr>
        <p:spPr>
          <a:xfrm rot="3622991">
            <a:off x="2874068" y="4045256"/>
            <a:ext cx="549376" cy="238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9"/>
          <p:cNvSpPr txBox="1"/>
          <p:nvPr/>
        </p:nvSpPr>
        <p:spPr>
          <a:xfrm>
            <a:off x="3488125" y="4345475"/>
            <a:ext cx="1189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5  ...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59"/>
          <p:cNvSpPr txBox="1"/>
          <p:nvPr/>
        </p:nvSpPr>
        <p:spPr>
          <a:xfrm>
            <a:off x="959350" y="5150675"/>
            <a:ext cx="6552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use infinite streams to build other infinite streams. This is the power of lazy evaluation, our current stream stays one step ahead of itself!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map-stream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(map-stream fn s)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is a one-argument function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/>
              <a:t> is a stream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new stream with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applied to elements of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60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(map-stream fn 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'YOUR-CODE-HERE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pic>
        <p:nvPicPr>
          <p:cNvPr id="174" name="Google Shape;1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875" y="1487088"/>
            <a:ext cx="5831425" cy="3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map-stream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0" name="Google Shape;410;p6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51399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implement </a:t>
            </a:r>
            <a:r>
              <a:rPr lang="en">
                <a:solidFill>
                  <a:srgbClr val="2388DB"/>
                </a:solidFill>
              </a:rPr>
              <a:t>map-list</a:t>
            </a:r>
            <a:r>
              <a:rPr lang="en"/>
              <a:t>?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61"/>
          <p:cNvSpPr txBox="1">
            <a:spLocks noGrp="1"/>
          </p:cNvSpPr>
          <p:nvPr>
            <p:ph type="body" idx="2"/>
          </p:nvPr>
        </p:nvSpPr>
        <p:spPr>
          <a:xfrm>
            <a:off x="1814400" y="1462700"/>
            <a:ext cx="5515200" cy="20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</a:t>
            </a:r>
            <a:r>
              <a:rPr lang="en" sz="1800">
                <a:solidFill>
                  <a:srgbClr val="2388DB"/>
                </a:solidFill>
              </a:rPr>
              <a:t>map-list</a:t>
            </a:r>
            <a:r>
              <a:rPr lang="en" sz="1800"/>
              <a:t> fn 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(if (null? 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nil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(</a:t>
            </a:r>
            <a:r>
              <a:rPr lang="en" sz="1800">
                <a:solidFill>
                  <a:srgbClr val="2388DB"/>
                </a:solidFill>
              </a:rPr>
              <a:t>cons</a:t>
            </a:r>
            <a:r>
              <a:rPr lang="en" sz="1800"/>
              <a:t> (fn (car s))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  (map-list fn (</a:t>
            </a:r>
            <a:r>
              <a:rPr lang="en" sz="1800">
                <a:solidFill>
                  <a:srgbClr val="2388DB"/>
                </a:solidFill>
              </a:rPr>
              <a:t>cdr</a:t>
            </a:r>
            <a:r>
              <a:rPr lang="en" sz="1800"/>
              <a:t> s)))))</a:t>
            </a:r>
            <a:endParaRPr sz="1800"/>
          </a:p>
        </p:txBody>
      </p:sp>
      <p:sp>
        <p:nvSpPr>
          <p:cNvPr id="412" name="Google Shape;412;p61"/>
          <p:cNvSpPr txBox="1">
            <a:spLocks noGrp="1"/>
          </p:cNvSpPr>
          <p:nvPr>
            <p:ph type="body" idx="1"/>
          </p:nvPr>
        </p:nvSpPr>
        <p:spPr>
          <a:xfrm>
            <a:off x="457200" y="3552700"/>
            <a:ext cx="34881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about </a:t>
            </a:r>
            <a:r>
              <a:rPr lang="en">
                <a:solidFill>
                  <a:srgbClr val="CC4125"/>
                </a:solidFill>
              </a:rPr>
              <a:t>map-stream</a:t>
            </a:r>
            <a:r>
              <a:rPr lang="en"/>
              <a:t>?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61"/>
          <p:cNvSpPr txBox="1">
            <a:spLocks noGrp="1"/>
          </p:cNvSpPr>
          <p:nvPr>
            <p:ph type="body" idx="2"/>
          </p:nvPr>
        </p:nvSpPr>
        <p:spPr>
          <a:xfrm>
            <a:off x="1603650" y="3976950"/>
            <a:ext cx="6580200" cy="20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</a:t>
            </a:r>
            <a:r>
              <a:rPr lang="en" sz="1800">
                <a:solidFill>
                  <a:srgbClr val="CC4125"/>
                </a:solidFill>
              </a:rPr>
              <a:t>map-stream</a:t>
            </a:r>
            <a:r>
              <a:rPr lang="en" sz="1800"/>
              <a:t> fn 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(if (null? 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nil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(</a:t>
            </a:r>
            <a:r>
              <a:rPr lang="en" sz="1800">
                <a:solidFill>
                  <a:srgbClr val="CC4125"/>
                </a:solidFill>
              </a:rPr>
              <a:t>cons-stream</a:t>
            </a:r>
            <a:r>
              <a:rPr lang="en" sz="1800"/>
              <a:t> (fn (car s))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  (map-stream fn (</a:t>
            </a:r>
            <a:r>
              <a:rPr lang="en" sz="1800">
                <a:solidFill>
                  <a:srgbClr val="CC4125"/>
                </a:solidFill>
              </a:rPr>
              <a:t>cdr-stream</a:t>
            </a:r>
            <a:r>
              <a:rPr lang="en" sz="1800"/>
              <a:t> s)))))</a:t>
            </a:r>
            <a:endParaRPr sz="1800"/>
          </a:p>
        </p:txBody>
      </p:sp>
      <p:sp>
        <p:nvSpPr>
          <p:cNvPr id="414" name="Google Shape;414;p61"/>
          <p:cNvSpPr/>
          <p:nvPr/>
        </p:nvSpPr>
        <p:spPr>
          <a:xfrm>
            <a:off x="3945300" y="4488675"/>
            <a:ext cx="4619100" cy="510900"/>
          </a:xfrm>
          <a:prstGeom prst="wedgeRoundRectCallout">
            <a:avLst>
              <a:gd name="adj1" fmla="val -51140"/>
              <a:gd name="adj2" fmla="val 81895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What happens if you change this to </a:t>
            </a:r>
            <a:r>
              <a:rPr lang="en" sz="18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?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stream-to-list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0" name="Google Shape;420;p62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(stream-to-list s num-elements)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/>
              <a:t> is a stream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num-elements</a:t>
            </a:r>
            <a:r>
              <a:rPr lang="en"/>
              <a:t> is a non-negative integer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Scheme list containing the first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num-elements</a:t>
            </a:r>
            <a:r>
              <a:rPr lang="en"/>
              <a:t> elements of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62"/>
          <p:cNvSpPr txBox="1">
            <a:spLocks noGrp="1"/>
          </p:cNvSpPr>
          <p:nvPr>
            <p:ph type="body" idx="2"/>
          </p:nvPr>
        </p:nvSpPr>
        <p:spPr>
          <a:xfrm>
            <a:off x="2014350" y="4251700"/>
            <a:ext cx="51153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</a:t>
            </a:r>
            <a:r>
              <a:rPr lang="en" sz="1800">
                <a:solidFill>
                  <a:srgbClr val="2388DB"/>
                </a:solidFill>
              </a:rPr>
              <a:t>stream-to-list</a:t>
            </a:r>
            <a:r>
              <a:rPr lang="en" sz="1800"/>
              <a:t> s num-elements)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'YOUR-CODE-HERE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2"/>
          </p:nvPr>
        </p:nvSpPr>
        <p:spPr>
          <a:xfrm>
            <a:off x="2014350" y="2947900"/>
            <a:ext cx="5115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scm&gt;</a:t>
            </a:r>
            <a:r>
              <a:rPr lang="en" sz="1800"/>
              <a:t> (stream-to-list (ints 1) 10)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(1 2 3 4 5 6 7 8 9 10)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stream-to-list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8" name="Google Shape;428;p63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2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388DB"/>
                </a:solidFill>
              </a:rPr>
              <a:t>Step 1</a:t>
            </a:r>
            <a:r>
              <a:rPr lang="en"/>
              <a:t>: Base case(s).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input for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/>
              <a:t> is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n"/>
              <a:t>: no elements, so return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input for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num-elements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num-elements</a:t>
            </a:r>
            <a:r>
              <a:rPr lang="en"/>
              <a:t> is 0: return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n"/>
              <a:t> (a list containing 0 elements)</a:t>
            </a: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body" idx="2"/>
          </p:nvPr>
        </p:nvSpPr>
        <p:spPr>
          <a:xfrm>
            <a:off x="2014350" y="4251700"/>
            <a:ext cx="51153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(stream-to-list s num-elements)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(if </a:t>
            </a:r>
            <a:r>
              <a:rPr lang="en" sz="1800">
                <a:solidFill>
                  <a:srgbClr val="2388DB"/>
                </a:solidFill>
              </a:rPr>
              <a:t>(or (null? s) (= num-elements 0))</a:t>
            </a:r>
            <a:endParaRPr sz="1800">
              <a:solidFill>
                <a:srgbClr val="2388D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nil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31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388DB"/>
                </a:solidFill>
              </a:rPr>
              <a:t>Step 2</a:t>
            </a:r>
            <a:r>
              <a:rPr lang="en"/>
              <a:t>: Recursive call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How to reduce inputs?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(stream-cdr s)</a:t>
            </a:r>
            <a:r>
              <a:rPr lang="en"/>
              <a:t> computes the rest of the stream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(- num-elements 1)</a:t>
            </a:r>
            <a:r>
              <a:rPr lang="en"/>
              <a:t> reduces the number of desired elements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(stream-to-list (stream-cdr s) (- num-elements 1))</a:t>
            </a:r>
            <a:r>
              <a:rPr lang="en"/>
              <a:t> do?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Gets the first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(- num-elements 1)</a:t>
            </a:r>
            <a:r>
              <a:rPr lang="en"/>
              <a:t> elements of the rest of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6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stream-to-list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6" name="Google Shape;436;p64"/>
          <p:cNvSpPr txBox="1">
            <a:spLocks noGrp="1"/>
          </p:cNvSpPr>
          <p:nvPr>
            <p:ph type="body" idx="2"/>
          </p:nvPr>
        </p:nvSpPr>
        <p:spPr>
          <a:xfrm>
            <a:off x="2014350" y="4251700"/>
            <a:ext cx="51153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(stream-to-list s num-elements)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(if (or (null? s) (= num-elements 0))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nil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388DB"/>
                </a:solidFill>
              </a:rPr>
              <a:t>Step 3</a:t>
            </a:r>
            <a:r>
              <a:rPr lang="en"/>
              <a:t>: Use the recursive call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(car s)</a:t>
            </a:r>
            <a:r>
              <a:rPr lang="en"/>
              <a:t> to the front of the list returned by the recursive call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you create a list in Scheme? </a:t>
            </a: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r>
              <a:rPr lang="en">
                <a:solidFill>
                  <a:srgbClr val="000000"/>
                </a:solidFill>
              </a:rPr>
              <a:t> stream-to-list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3" name="Google Shape;443;p65"/>
          <p:cNvSpPr txBox="1">
            <a:spLocks noGrp="1"/>
          </p:cNvSpPr>
          <p:nvPr>
            <p:ph type="body" idx="2"/>
          </p:nvPr>
        </p:nvSpPr>
        <p:spPr>
          <a:xfrm>
            <a:off x="1378500" y="2980075"/>
            <a:ext cx="6387000" cy="27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(define (stream-to-list s num-elements)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(if (or (null? s) (= num-elements 0))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nil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lang="en" sz="1800">
                <a:solidFill>
                  <a:srgbClr val="2388DB"/>
                </a:solidFill>
              </a:rPr>
              <a:t>(cons (car s)</a:t>
            </a:r>
            <a:endParaRPr sz="1800">
              <a:solidFill>
                <a:srgbClr val="2388D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</a:rPr>
              <a:t>            (stream-to-list (cdr-stream s)</a:t>
            </a:r>
            <a:endParaRPr sz="1800">
              <a:solidFill>
                <a:srgbClr val="2388D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</a:rPr>
              <a:t>                            (- num-elements 1)))</a:t>
            </a:r>
            <a:r>
              <a:rPr lang="en" sz="1800"/>
              <a:t>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Exam-Level: not-three  (Fa18 Q6b)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9" name="Google Shape;449;p66"/>
          <p:cNvPicPr preferRelativeResize="0"/>
          <p:nvPr/>
        </p:nvPicPr>
        <p:blipFill rotWithShape="1">
          <a:blip r:embed="rId3">
            <a:alphaModFix/>
          </a:blip>
          <a:srcRect l="1332"/>
          <a:stretch/>
        </p:blipFill>
        <p:spPr>
          <a:xfrm>
            <a:off x="126750" y="1160650"/>
            <a:ext cx="8928074" cy="17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6"/>
          <p:cNvSpPr txBox="1">
            <a:spLocks noGrp="1"/>
          </p:cNvSpPr>
          <p:nvPr>
            <p:ph type="body" idx="1"/>
          </p:nvPr>
        </p:nvSpPr>
        <p:spPr>
          <a:xfrm>
            <a:off x="371475" y="3171700"/>
            <a:ext cx="8229600" cy="31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(define not-three (cons-stream 1 (cons-stream 2 (add 3 not-three))))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Understanding: Scheme Forever (Sp18 Q6b)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56" name="Google Shape;4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835"/>
            <a:ext cx="8839202" cy="164678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7"/>
          <p:cNvSpPr txBox="1">
            <a:spLocks noGrp="1"/>
          </p:cNvSpPr>
          <p:nvPr>
            <p:ph type="body" idx="1"/>
          </p:nvPr>
        </p:nvSpPr>
        <p:spPr>
          <a:xfrm>
            <a:off x="371475" y="3171700"/>
            <a:ext cx="8229600" cy="31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 1 8)   0     1    2     5     0    0    0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n: 1 -&gt; 10 -&gt; 20 -&gt; 40 -&gt; 0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8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 2 3) 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n: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463" name="Google Shape;463;p68"/>
          <p:cNvSpPr txBox="1">
            <a:spLocks noGrp="1"/>
          </p:cNvSpPr>
          <p:nvPr>
            <p:ph type="body" idx="1"/>
          </p:nvPr>
        </p:nvSpPr>
        <p:spPr>
          <a:xfrm>
            <a:off x="311700" y="15652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Streams are how we implement lazy evaluation in Scheme.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We use cons-stream to create streams and cdr-stream to evaluate the promise.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 in Scheme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>
            <a:spLocks noGrp="1"/>
          </p:cNvSpPr>
          <p:nvPr>
            <p:ph type="body" idx="2"/>
          </p:nvPr>
        </p:nvSpPr>
        <p:spPr>
          <a:xfrm>
            <a:off x="4572000" y="5292900"/>
            <a:ext cx="39849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(ints 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maximum recursion depth exceeded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p4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186" name="Google Shape;186;p4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iterators and generators allowed for </a:t>
            </a:r>
            <a:r>
              <a:rPr lang="en">
                <a:solidFill>
                  <a:srgbClr val="2388DB"/>
                </a:solidFill>
              </a:rPr>
              <a:t>lazy evaluation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45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rgbClr val="2388DB"/>
                </a:solidFill>
              </a:rPr>
              <a:t>ints</a:t>
            </a:r>
            <a:r>
              <a:rPr lang="en"/>
              <a:t>(first):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while True: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2"/>
                </a:solidFill>
              </a:rPr>
              <a:t>yield</a:t>
            </a:r>
            <a:r>
              <a:rPr lang="en"/>
              <a:t> first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first += 1</a:t>
            </a:r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body" idx="2"/>
          </p:nvPr>
        </p:nvSpPr>
        <p:spPr>
          <a:xfrm>
            <a:off x="4481400" y="4327800"/>
            <a:ext cx="4166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(define (</a:t>
            </a:r>
            <a:r>
              <a:rPr lang="en">
                <a:solidFill>
                  <a:srgbClr val="2388DB"/>
                </a:solidFill>
              </a:rPr>
              <a:t>ints</a:t>
            </a:r>
            <a:r>
              <a:rPr lang="en"/>
              <a:t> first)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(cons first (</a:t>
            </a:r>
            <a:r>
              <a:rPr lang="en">
                <a:solidFill>
                  <a:srgbClr val="2388DB"/>
                </a:solidFill>
              </a:rPr>
              <a:t>ints</a:t>
            </a:r>
            <a:r>
              <a:rPr lang="en"/>
              <a:t> (+ first 1)))</a:t>
            </a:r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body" idx="2"/>
          </p:nvPr>
        </p:nvSpPr>
        <p:spPr>
          <a:xfrm>
            <a:off x="4572000" y="2372100"/>
            <a:ext cx="3984900" cy="18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s = </a:t>
            </a:r>
            <a:r>
              <a:rPr lang="en">
                <a:solidFill>
                  <a:srgbClr val="2388DB"/>
                </a:solidFill>
              </a:rPr>
              <a:t>ints</a:t>
            </a:r>
            <a:r>
              <a:rPr lang="en"/>
              <a:t>(1)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next(s)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&gt;&gt;&gt;</a:t>
            </a:r>
            <a:r>
              <a:rPr lang="en"/>
              <a:t> next(s)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90" name="Google Shape;190;p45"/>
          <p:cNvCxnSpPr/>
          <p:nvPr/>
        </p:nvCxnSpPr>
        <p:spPr>
          <a:xfrm rot="10800000" flipH="1">
            <a:off x="457200" y="4325700"/>
            <a:ext cx="8074500" cy="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1" name="Google Shape;191;p45"/>
          <p:cNvSpPr txBox="1">
            <a:spLocks noGrp="1"/>
          </p:cNvSpPr>
          <p:nvPr>
            <p:ph type="body" idx="1"/>
          </p:nvPr>
        </p:nvSpPr>
        <p:spPr>
          <a:xfrm>
            <a:off x="457200" y="4325700"/>
            <a:ext cx="3792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Scheme doesn't have iterators. How about a list?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Google Shape;192;p45"/>
          <p:cNvSpPr/>
          <p:nvPr/>
        </p:nvSpPr>
        <p:spPr>
          <a:xfrm>
            <a:off x="1052850" y="5416500"/>
            <a:ext cx="2923500" cy="71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Second argument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is </a:t>
            </a:r>
            <a:r>
              <a:rPr lang="en" sz="1800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always evaluated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45"/>
          <p:cNvSpPr/>
          <p:nvPr/>
        </p:nvSpPr>
        <p:spPr>
          <a:xfrm>
            <a:off x="1052850" y="2630100"/>
            <a:ext cx="2923500" cy="71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388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Can represent large or infinite sequences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199" name="Google Shape;199;p46"/>
          <p:cNvSpPr txBox="1">
            <a:spLocks noGrp="1"/>
          </p:cNvSpPr>
          <p:nvPr>
            <p:ph type="body" idx="1"/>
          </p:nvPr>
        </p:nvSpPr>
        <p:spPr>
          <a:xfrm>
            <a:off x="1370150" y="1011425"/>
            <a:ext cx="66291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Instead of iterators,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Scheme uses </a:t>
            </a:r>
            <a:r>
              <a:rPr lang="en" sz="2400">
                <a:solidFill>
                  <a:srgbClr val="2388DB"/>
                </a:solidFill>
              </a:rPr>
              <a:t>streams</a:t>
            </a:r>
            <a:endParaRPr sz="2400">
              <a:solidFill>
                <a:srgbClr val="2388DB"/>
              </a:solidFill>
            </a:endParaRPr>
          </a:p>
        </p:txBody>
      </p:sp>
      <p:sp>
        <p:nvSpPr>
          <p:cNvPr id="200" name="Google Shape;200;p46"/>
          <p:cNvSpPr txBox="1">
            <a:spLocks noGrp="1"/>
          </p:cNvSpPr>
          <p:nvPr>
            <p:ph type="body" idx="2"/>
          </p:nvPr>
        </p:nvSpPr>
        <p:spPr>
          <a:xfrm>
            <a:off x="450238" y="2349600"/>
            <a:ext cx="4977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(define (ints first)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(</a:t>
            </a:r>
            <a:r>
              <a:rPr lang="en">
                <a:solidFill>
                  <a:srgbClr val="2388DB"/>
                </a:solidFill>
              </a:rPr>
              <a:t>cons</a:t>
            </a:r>
            <a:r>
              <a:rPr lang="en">
                <a:solidFill>
                  <a:srgbClr val="000000"/>
                </a:solidFill>
              </a:rPr>
              <a:t> first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(ints (+ first 1)))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46"/>
          <p:cNvSpPr txBox="1">
            <a:spLocks noGrp="1"/>
          </p:cNvSpPr>
          <p:nvPr>
            <p:ph type="body" idx="2"/>
          </p:nvPr>
        </p:nvSpPr>
        <p:spPr>
          <a:xfrm>
            <a:off x="450238" y="3543300"/>
            <a:ext cx="39849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(ints 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maximum recursion depth exceeded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46"/>
          <p:cNvSpPr txBox="1">
            <a:spLocks noGrp="1"/>
          </p:cNvSpPr>
          <p:nvPr>
            <p:ph type="body" idx="2"/>
          </p:nvPr>
        </p:nvSpPr>
        <p:spPr>
          <a:xfrm>
            <a:off x="4365063" y="2365975"/>
            <a:ext cx="43287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(define (ints first)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>
                <a:solidFill>
                  <a:srgbClr val="000000"/>
                </a:solidFill>
              </a:rPr>
              <a:t> first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(ints (+ first 1)))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3" name="Google Shape;203;p46"/>
          <p:cNvCxnSpPr/>
          <p:nvPr/>
        </p:nvCxnSpPr>
        <p:spPr>
          <a:xfrm flipH="1">
            <a:off x="4283088" y="2571775"/>
            <a:ext cx="2700" cy="167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" name="Google Shape;204;p46"/>
          <p:cNvSpPr txBox="1">
            <a:spLocks noGrp="1"/>
          </p:cNvSpPr>
          <p:nvPr>
            <p:ph type="body" idx="2"/>
          </p:nvPr>
        </p:nvSpPr>
        <p:spPr>
          <a:xfrm>
            <a:off x="4365063" y="3543300"/>
            <a:ext cx="39849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(ints 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46"/>
          <p:cNvSpPr/>
          <p:nvPr/>
        </p:nvSpPr>
        <p:spPr>
          <a:xfrm>
            <a:off x="4895775" y="4792925"/>
            <a:ext cx="2923500" cy="71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Lazy evaluation, just like iterators in Python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62700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/>
              <a:t> 1 (cons-stream 2 nil)))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(car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rgbClr val="2388DB"/>
              </a:solidFill>
            </a:endParaRPr>
          </a:p>
        </p:txBody>
      </p:sp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body" idx="1"/>
          </p:nvPr>
        </p:nvSpPr>
        <p:spPr>
          <a:xfrm>
            <a:off x="4424400" y="1598325"/>
            <a:ext cx="3803100" cy="21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388DB"/>
                </a:solidFill>
              </a:rPr>
              <a:t>Stream</a:t>
            </a:r>
            <a:r>
              <a:rPr lang="en"/>
              <a:t>: (linked) list whose </a:t>
            </a:r>
            <a:r>
              <a:rPr lang="en">
                <a:solidFill>
                  <a:srgbClr val="2388DB"/>
                </a:solidFill>
              </a:rPr>
              <a:t>rest</a:t>
            </a:r>
            <a:r>
              <a:rPr lang="en"/>
              <a:t> is lazily evaluated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</a:t>
            </a:r>
            <a:r>
              <a:rPr lang="en">
                <a:solidFill>
                  <a:srgbClr val="CC4125"/>
                </a:solidFill>
              </a:rPr>
              <a:t>promise</a:t>
            </a:r>
            <a:r>
              <a:rPr lang="en"/>
              <a:t> to compute</a:t>
            </a:r>
            <a:endParaRPr/>
          </a:p>
        </p:txBody>
      </p:sp>
      <p:grpSp>
        <p:nvGrpSpPr>
          <p:cNvPr id="213" name="Google Shape;213;p47"/>
          <p:cNvGrpSpPr/>
          <p:nvPr/>
        </p:nvGrpSpPr>
        <p:grpSpPr>
          <a:xfrm>
            <a:off x="1009607" y="5065731"/>
            <a:ext cx="968197" cy="1259836"/>
            <a:chOff x="1755750" y="4630200"/>
            <a:chExt cx="679675" cy="944475"/>
          </a:xfrm>
        </p:grpSpPr>
        <p:grpSp>
          <p:nvGrpSpPr>
            <p:cNvPr id="214" name="Google Shape;214;p47"/>
            <p:cNvGrpSpPr/>
            <p:nvPr/>
          </p:nvGrpSpPr>
          <p:grpSpPr>
            <a:xfrm>
              <a:off x="1755750" y="4630200"/>
              <a:ext cx="679675" cy="597900"/>
              <a:chOff x="5450675" y="1532450"/>
              <a:chExt cx="679675" cy="597900"/>
            </a:xfrm>
          </p:grpSpPr>
          <p:sp>
            <p:nvSpPr>
              <p:cNvPr id="215" name="Google Shape;215;p47"/>
              <p:cNvSpPr/>
              <p:nvPr/>
            </p:nvSpPr>
            <p:spPr>
              <a:xfrm>
                <a:off x="5488575" y="1532450"/>
                <a:ext cx="630300" cy="5979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7"/>
              <p:cNvSpPr/>
              <p:nvPr/>
            </p:nvSpPr>
            <p:spPr>
              <a:xfrm>
                <a:off x="58804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7"/>
              <p:cNvSpPr/>
              <p:nvPr/>
            </p:nvSpPr>
            <p:spPr>
              <a:xfrm>
                <a:off x="55756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8" name="Google Shape;218;p47"/>
              <p:cNvCxnSpPr>
                <a:stCxn id="217" idx="6"/>
                <a:endCxn id="216" idx="2"/>
              </p:cNvCxnSpPr>
              <p:nvPr/>
            </p:nvCxnSpPr>
            <p:spPr>
              <a:xfrm>
                <a:off x="5825550" y="1798700"/>
                <a:ext cx="54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" name="Google Shape;219;p47"/>
              <p:cNvSpPr/>
              <p:nvPr/>
            </p:nvSpPr>
            <p:spPr>
              <a:xfrm>
                <a:off x="5765600" y="1977013"/>
                <a:ext cx="1351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835" extrusionOk="0">
                    <a:moveTo>
                      <a:pt x="0" y="763"/>
                    </a:moveTo>
                    <a:cubicBezTo>
                      <a:pt x="143" y="636"/>
                      <a:pt x="528" y="-3"/>
                      <a:pt x="857" y="1"/>
                    </a:cubicBezTo>
                    <a:cubicBezTo>
                      <a:pt x="1187" y="5"/>
                      <a:pt x="1600" y="783"/>
                      <a:pt x="1977" y="787"/>
                    </a:cubicBezTo>
                    <a:cubicBezTo>
                      <a:pt x="2354" y="791"/>
                      <a:pt x="2735" y="17"/>
                      <a:pt x="3120" y="25"/>
                    </a:cubicBezTo>
                    <a:cubicBezTo>
                      <a:pt x="3505" y="33"/>
                      <a:pt x="3905" y="831"/>
                      <a:pt x="4286" y="835"/>
                    </a:cubicBezTo>
                    <a:cubicBezTo>
                      <a:pt x="4667" y="839"/>
                      <a:pt x="5219" y="180"/>
                      <a:pt x="5406" y="4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0" name="Google Shape;220;p47"/>
              <p:cNvSpPr/>
              <p:nvPr/>
            </p:nvSpPr>
            <p:spPr>
              <a:xfrm>
                <a:off x="5450675" y="1802529"/>
                <a:ext cx="119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837" extrusionOk="0">
                    <a:moveTo>
                      <a:pt x="4787" y="99"/>
                    </a:moveTo>
                    <a:cubicBezTo>
                      <a:pt x="4160" y="107"/>
                      <a:pt x="1822" y="-144"/>
                      <a:pt x="1024" y="146"/>
                    </a:cubicBezTo>
                    <a:cubicBezTo>
                      <a:pt x="226" y="436"/>
                      <a:pt x="171" y="1555"/>
                      <a:pt x="0" y="1837"/>
                    </a:cubicBezTo>
                  </a:path>
                </a:pathLst>
              </a:cu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21" name="Google Shape;221;p47"/>
            <p:cNvSpPr/>
            <p:nvPr/>
          </p:nvSpPr>
          <p:spPr>
            <a:xfrm>
              <a:off x="1799076" y="5324775"/>
              <a:ext cx="510900" cy="249900"/>
            </a:xfrm>
            <a:prstGeom prst="roundRect">
              <a:avLst>
                <a:gd name="adj" fmla="val 16667"/>
              </a:avLst>
            </a:prstGeom>
            <a:solidFill>
              <a:srgbClr val="BBD7F8"/>
            </a:solidFill>
            <a:ln w="19050" cap="flat" cmpd="sng">
              <a:solidFill>
                <a:srgbClr val="2388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47"/>
          <p:cNvSpPr/>
          <p:nvPr/>
        </p:nvSpPr>
        <p:spPr>
          <a:xfrm>
            <a:off x="1445525" y="3988575"/>
            <a:ext cx="3184500" cy="922500"/>
          </a:xfrm>
          <a:prstGeom prst="wedgeRoundRectCallout">
            <a:avLst>
              <a:gd name="adj1" fmla="val -36694"/>
              <a:gd name="adj2" fmla="val 70401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 don't need the rest of this list right now. Can you compute it for me later?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3" name="Google Shape;223;p47"/>
          <p:cNvSpPr txBox="1">
            <a:spLocks noGrp="1"/>
          </p:cNvSpPr>
          <p:nvPr>
            <p:ph type="body" idx="2"/>
          </p:nvPr>
        </p:nvSpPr>
        <p:spPr>
          <a:xfrm>
            <a:off x="6227625" y="5533575"/>
            <a:ext cx="13152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</a:rPr>
              <a:t>scm&gt;</a:t>
            </a:r>
            <a:endParaRPr sz="3600">
              <a:solidFill>
                <a:srgbClr val="2388DB"/>
              </a:solidFill>
            </a:endParaRPr>
          </a:p>
        </p:txBody>
      </p:sp>
      <p:sp>
        <p:nvSpPr>
          <p:cNvPr id="224" name="Google Shape;224;p47"/>
          <p:cNvSpPr/>
          <p:nvPr/>
        </p:nvSpPr>
        <p:spPr>
          <a:xfrm>
            <a:off x="5043000" y="4161975"/>
            <a:ext cx="3184500" cy="1198200"/>
          </a:xfrm>
          <a:prstGeom prst="wedgeRoundRectCallout">
            <a:avLst>
              <a:gd name="adj1" fmla="val -7681"/>
              <a:gd name="adj2" fmla="val 76137"/>
              <a:gd name="adj3" fmla="val 0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Sure, I </a:t>
            </a:r>
            <a:r>
              <a:rPr lang="en" sz="1800">
                <a:solidFill>
                  <a:srgbClr val="CC4125"/>
                </a:solidFill>
                <a:latin typeface="Droid Sans"/>
                <a:ea typeface="Droid Sans"/>
                <a:cs typeface="Droid Sans"/>
                <a:sym typeface="Droid Sans"/>
              </a:rPr>
              <a:t>promise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to compute it right after I finish watching Stranger Things.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62700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/>
              <a:t> 1 (cons-stream 2 nil)))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(cdr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#[promise (not forced)]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body" idx="1"/>
          </p:nvPr>
        </p:nvSpPr>
        <p:spPr>
          <a:xfrm>
            <a:off x="4260425" y="1609200"/>
            <a:ext cx="4426500" cy="21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cdr</a:t>
            </a:r>
            <a:r>
              <a:rPr lang="en">
                <a:solidFill>
                  <a:srgbClr val="000000"/>
                </a:solidFill>
              </a:rPr>
              <a:t> returns the rest of a list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For normal lists, the rest is another list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rest of a stream is a </a:t>
            </a:r>
            <a:r>
              <a:rPr lang="en">
                <a:solidFill>
                  <a:srgbClr val="CC4125"/>
                </a:solidFill>
              </a:rPr>
              <a:t>promise to compute the list</a:t>
            </a:r>
            <a:endParaRPr>
              <a:solidFill>
                <a:srgbClr val="CC4125"/>
              </a:solidFill>
            </a:endParaRPr>
          </a:p>
        </p:txBody>
      </p:sp>
      <p:grpSp>
        <p:nvGrpSpPr>
          <p:cNvPr id="232" name="Google Shape;232;p48"/>
          <p:cNvGrpSpPr/>
          <p:nvPr/>
        </p:nvGrpSpPr>
        <p:grpSpPr>
          <a:xfrm>
            <a:off x="1009607" y="5065731"/>
            <a:ext cx="968197" cy="1259836"/>
            <a:chOff x="1755750" y="4630200"/>
            <a:chExt cx="679675" cy="944475"/>
          </a:xfrm>
        </p:grpSpPr>
        <p:grpSp>
          <p:nvGrpSpPr>
            <p:cNvPr id="233" name="Google Shape;233;p48"/>
            <p:cNvGrpSpPr/>
            <p:nvPr/>
          </p:nvGrpSpPr>
          <p:grpSpPr>
            <a:xfrm>
              <a:off x="1755750" y="4630200"/>
              <a:ext cx="679675" cy="597900"/>
              <a:chOff x="5450675" y="1532450"/>
              <a:chExt cx="679675" cy="597900"/>
            </a:xfrm>
          </p:grpSpPr>
          <p:sp>
            <p:nvSpPr>
              <p:cNvPr id="234" name="Google Shape;234;p48"/>
              <p:cNvSpPr/>
              <p:nvPr/>
            </p:nvSpPr>
            <p:spPr>
              <a:xfrm>
                <a:off x="5488575" y="1532450"/>
                <a:ext cx="630300" cy="5979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8"/>
              <p:cNvSpPr/>
              <p:nvPr/>
            </p:nvSpPr>
            <p:spPr>
              <a:xfrm>
                <a:off x="58804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8"/>
              <p:cNvSpPr/>
              <p:nvPr/>
            </p:nvSpPr>
            <p:spPr>
              <a:xfrm>
                <a:off x="55756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" name="Google Shape;237;p48"/>
              <p:cNvCxnSpPr>
                <a:stCxn id="236" idx="6"/>
                <a:endCxn id="235" idx="2"/>
              </p:cNvCxnSpPr>
              <p:nvPr/>
            </p:nvCxnSpPr>
            <p:spPr>
              <a:xfrm>
                <a:off x="5825550" y="1798700"/>
                <a:ext cx="54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8" name="Google Shape;238;p48"/>
              <p:cNvSpPr/>
              <p:nvPr/>
            </p:nvSpPr>
            <p:spPr>
              <a:xfrm>
                <a:off x="5765600" y="1977013"/>
                <a:ext cx="1351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835" extrusionOk="0">
                    <a:moveTo>
                      <a:pt x="0" y="763"/>
                    </a:moveTo>
                    <a:cubicBezTo>
                      <a:pt x="143" y="636"/>
                      <a:pt x="528" y="-3"/>
                      <a:pt x="857" y="1"/>
                    </a:cubicBezTo>
                    <a:cubicBezTo>
                      <a:pt x="1187" y="5"/>
                      <a:pt x="1600" y="783"/>
                      <a:pt x="1977" y="787"/>
                    </a:cubicBezTo>
                    <a:cubicBezTo>
                      <a:pt x="2354" y="791"/>
                      <a:pt x="2735" y="17"/>
                      <a:pt x="3120" y="25"/>
                    </a:cubicBezTo>
                    <a:cubicBezTo>
                      <a:pt x="3505" y="33"/>
                      <a:pt x="3905" y="831"/>
                      <a:pt x="4286" y="835"/>
                    </a:cubicBezTo>
                    <a:cubicBezTo>
                      <a:pt x="4667" y="839"/>
                      <a:pt x="5219" y="180"/>
                      <a:pt x="5406" y="4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9" name="Google Shape;239;p48"/>
              <p:cNvSpPr/>
              <p:nvPr/>
            </p:nvSpPr>
            <p:spPr>
              <a:xfrm>
                <a:off x="5450675" y="1802529"/>
                <a:ext cx="119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837" extrusionOk="0">
                    <a:moveTo>
                      <a:pt x="4787" y="99"/>
                    </a:moveTo>
                    <a:cubicBezTo>
                      <a:pt x="4160" y="107"/>
                      <a:pt x="1822" y="-144"/>
                      <a:pt x="1024" y="146"/>
                    </a:cubicBezTo>
                    <a:cubicBezTo>
                      <a:pt x="226" y="436"/>
                      <a:pt x="171" y="1555"/>
                      <a:pt x="0" y="1837"/>
                    </a:cubicBezTo>
                  </a:path>
                </a:pathLst>
              </a:cu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0" name="Google Shape;240;p48"/>
            <p:cNvSpPr/>
            <p:nvPr/>
          </p:nvSpPr>
          <p:spPr>
            <a:xfrm>
              <a:off x="1799076" y="5324775"/>
              <a:ext cx="510900" cy="249900"/>
            </a:xfrm>
            <a:prstGeom prst="roundRect">
              <a:avLst>
                <a:gd name="adj" fmla="val 16667"/>
              </a:avLst>
            </a:prstGeom>
            <a:solidFill>
              <a:srgbClr val="BBD7F8"/>
            </a:solidFill>
            <a:ln w="19050" cap="flat" cmpd="sng">
              <a:solidFill>
                <a:srgbClr val="2388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48"/>
          <p:cNvSpPr/>
          <p:nvPr/>
        </p:nvSpPr>
        <p:spPr>
          <a:xfrm>
            <a:off x="1641150" y="4207225"/>
            <a:ext cx="2401800" cy="639900"/>
          </a:xfrm>
          <a:prstGeom prst="wedgeRoundRectCallout">
            <a:avLst>
              <a:gd name="adj1" fmla="val -36694"/>
              <a:gd name="adj2" fmla="val 70401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 want the </a:t>
            </a: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cdr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of the list now.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2"/>
          </p:nvPr>
        </p:nvSpPr>
        <p:spPr>
          <a:xfrm>
            <a:off x="6227625" y="5533575"/>
            <a:ext cx="13152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</a:rPr>
              <a:t>scm&gt;</a:t>
            </a:r>
            <a:endParaRPr sz="3600">
              <a:solidFill>
                <a:srgbClr val="2388DB"/>
              </a:solidFill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5043000" y="4437675"/>
            <a:ext cx="3184500" cy="922500"/>
          </a:xfrm>
          <a:prstGeom prst="wedgeRoundRectCallout">
            <a:avLst>
              <a:gd name="adj1" fmla="val -7681"/>
              <a:gd name="adj2" fmla="val 76137"/>
              <a:gd name="adj3" fmla="val 0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Just one more episode. I'm almost done with season 3.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62700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</a:t>
            </a:r>
            <a:r>
              <a:rPr lang="en">
                <a:solidFill>
                  <a:srgbClr val="CC4125"/>
                </a:solidFill>
              </a:rPr>
              <a:t>cons-stream </a:t>
            </a:r>
            <a:r>
              <a:rPr lang="en"/>
              <a:t>1 (cons-stream 2 nil)))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rgbClr val="2388DB"/>
                </a:solidFill>
              </a:rPr>
              <a:t>cdr-stream</a:t>
            </a:r>
            <a:r>
              <a:rPr lang="en"/>
              <a:t>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chemeClr val="dk2"/>
                </a:solidFill>
              </a:rPr>
              <a:t>cdr-stream</a:t>
            </a:r>
            <a:r>
              <a:rPr lang="en"/>
              <a:t> (cdr-stream s))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49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body" idx="1"/>
          </p:nvPr>
        </p:nvSpPr>
        <p:spPr>
          <a:xfrm>
            <a:off x="4489025" y="1914000"/>
            <a:ext cx="38256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cdr-stream</a:t>
            </a:r>
            <a:r>
              <a:rPr lang="en">
                <a:solidFill>
                  <a:srgbClr val="000000"/>
                </a:solidFill>
              </a:rPr>
              <a:t> forces Scheme to compute the rest</a:t>
            </a:r>
            <a:endParaRPr>
              <a:solidFill>
                <a:srgbClr val="2388DB"/>
              </a:solidFill>
            </a:endParaRPr>
          </a:p>
        </p:txBody>
      </p:sp>
      <p:grpSp>
        <p:nvGrpSpPr>
          <p:cNvPr id="251" name="Google Shape;251;p49"/>
          <p:cNvGrpSpPr/>
          <p:nvPr/>
        </p:nvGrpSpPr>
        <p:grpSpPr>
          <a:xfrm>
            <a:off x="1009607" y="5065731"/>
            <a:ext cx="968197" cy="1259836"/>
            <a:chOff x="1755750" y="4630200"/>
            <a:chExt cx="679675" cy="944475"/>
          </a:xfrm>
        </p:grpSpPr>
        <p:grpSp>
          <p:nvGrpSpPr>
            <p:cNvPr id="252" name="Google Shape;252;p49"/>
            <p:cNvGrpSpPr/>
            <p:nvPr/>
          </p:nvGrpSpPr>
          <p:grpSpPr>
            <a:xfrm>
              <a:off x="1755750" y="4630200"/>
              <a:ext cx="679675" cy="597900"/>
              <a:chOff x="5450675" y="1532450"/>
              <a:chExt cx="679675" cy="597900"/>
            </a:xfrm>
          </p:grpSpPr>
          <p:sp>
            <p:nvSpPr>
              <p:cNvPr id="253" name="Google Shape;253;p49"/>
              <p:cNvSpPr/>
              <p:nvPr/>
            </p:nvSpPr>
            <p:spPr>
              <a:xfrm>
                <a:off x="5488575" y="1532450"/>
                <a:ext cx="630300" cy="5979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9"/>
              <p:cNvSpPr/>
              <p:nvPr/>
            </p:nvSpPr>
            <p:spPr>
              <a:xfrm>
                <a:off x="58804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9"/>
              <p:cNvSpPr/>
              <p:nvPr/>
            </p:nvSpPr>
            <p:spPr>
              <a:xfrm>
                <a:off x="5575650" y="1673750"/>
                <a:ext cx="249900" cy="249900"/>
              </a:xfrm>
              <a:prstGeom prst="ellipse">
                <a:avLst/>
              </a:prstGeom>
              <a:solidFill>
                <a:srgbClr val="BBD7F8"/>
              </a:solidFill>
              <a:ln w="19050" cap="flat" cmpd="sng">
                <a:solidFill>
                  <a:srgbClr val="2388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p49"/>
              <p:cNvCxnSpPr>
                <a:stCxn id="255" idx="6"/>
                <a:endCxn id="254" idx="2"/>
              </p:cNvCxnSpPr>
              <p:nvPr/>
            </p:nvCxnSpPr>
            <p:spPr>
              <a:xfrm>
                <a:off x="5825550" y="1798700"/>
                <a:ext cx="54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Google Shape;257;p49"/>
              <p:cNvSpPr/>
              <p:nvPr/>
            </p:nvSpPr>
            <p:spPr>
              <a:xfrm>
                <a:off x="5765600" y="1977013"/>
                <a:ext cx="1351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835" extrusionOk="0">
                    <a:moveTo>
                      <a:pt x="0" y="763"/>
                    </a:moveTo>
                    <a:cubicBezTo>
                      <a:pt x="143" y="636"/>
                      <a:pt x="528" y="-3"/>
                      <a:pt x="857" y="1"/>
                    </a:cubicBezTo>
                    <a:cubicBezTo>
                      <a:pt x="1187" y="5"/>
                      <a:pt x="1600" y="783"/>
                      <a:pt x="1977" y="787"/>
                    </a:cubicBezTo>
                    <a:cubicBezTo>
                      <a:pt x="2354" y="791"/>
                      <a:pt x="2735" y="17"/>
                      <a:pt x="3120" y="25"/>
                    </a:cubicBezTo>
                    <a:cubicBezTo>
                      <a:pt x="3505" y="33"/>
                      <a:pt x="3905" y="831"/>
                      <a:pt x="4286" y="835"/>
                    </a:cubicBezTo>
                    <a:cubicBezTo>
                      <a:pt x="4667" y="839"/>
                      <a:pt x="5219" y="180"/>
                      <a:pt x="5406" y="4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8" name="Google Shape;258;p49"/>
              <p:cNvSpPr/>
              <p:nvPr/>
            </p:nvSpPr>
            <p:spPr>
              <a:xfrm>
                <a:off x="5450675" y="1802529"/>
                <a:ext cx="119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837" extrusionOk="0">
                    <a:moveTo>
                      <a:pt x="4787" y="99"/>
                    </a:moveTo>
                    <a:cubicBezTo>
                      <a:pt x="4160" y="107"/>
                      <a:pt x="1822" y="-144"/>
                      <a:pt x="1024" y="146"/>
                    </a:cubicBezTo>
                    <a:cubicBezTo>
                      <a:pt x="226" y="436"/>
                      <a:pt x="171" y="1555"/>
                      <a:pt x="0" y="1837"/>
                    </a:cubicBezTo>
                  </a:path>
                </a:pathLst>
              </a:custGeom>
              <a:noFill/>
              <a:ln w="19050" cap="flat" cmpd="sng">
                <a:solidFill>
                  <a:srgbClr val="2388D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9" name="Google Shape;259;p49"/>
            <p:cNvSpPr/>
            <p:nvPr/>
          </p:nvSpPr>
          <p:spPr>
            <a:xfrm>
              <a:off x="1799076" y="5324775"/>
              <a:ext cx="510900" cy="249900"/>
            </a:xfrm>
            <a:prstGeom prst="roundRect">
              <a:avLst>
                <a:gd name="adj" fmla="val 16667"/>
              </a:avLst>
            </a:prstGeom>
            <a:solidFill>
              <a:srgbClr val="BBD7F8"/>
            </a:solidFill>
            <a:ln w="19050" cap="flat" cmpd="sng">
              <a:solidFill>
                <a:srgbClr val="2388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9"/>
          <p:cNvSpPr/>
          <p:nvPr/>
        </p:nvSpPr>
        <p:spPr>
          <a:xfrm>
            <a:off x="1641150" y="4207225"/>
            <a:ext cx="1684500" cy="639900"/>
          </a:xfrm>
          <a:prstGeom prst="wedgeRoundRectCallout">
            <a:avLst>
              <a:gd name="adj1" fmla="val -36694"/>
              <a:gd name="adj2" fmla="val 70401"/>
              <a:gd name="adj3" fmla="val 0"/>
            </a:avLst>
          </a:prstGeom>
          <a:noFill/>
          <a:ln w="19050" cap="flat" cmpd="sng">
            <a:solidFill>
              <a:srgbClr val="2388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latin typeface="Droid Sans"/>
                <a:ea typeface="Droid Sans"/>
                <a:cs typeface="Droid Sans"/>
                <a:sym typeface="Droid Sans"/>
              </a:rPr>
              <a:t>cdr-stream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!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1" name="Google Shape;261;p49"/>
          <p:cNvSpPr txBox="1">
            <a:spLocks noGrp="1"/>
          </p:cNvSpPr>
          <p:nvPr>
            <p:ph type="body" idx="2"/>
          </p:nvPr>
        </p:nvSpPr>
        <p:spPr>
          <a:xfrm>
            <a:off x="6227625" y="5533575"/>
            <a:ext cx="13152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</a:rPr>
              <a:t>scm&gt;</a:t>
            </a:r>
            <a:endParaRPr sz="3600">
              <a:solidFill>
                <a:srgbClr val="2388DB"/>
              </a:solidFill>
            </a:endParaRPr>
          </a:p>
        </p:txBody>
      </p:sp>
      <p:sp>
        <p:nvSpPr>
          <p:cNvPr id="262" name="Google Shape;262;p49"/>
          <p:cNvSpPr/>
          <p:nvPr/>
        </p:nvSpPr>
        <p:spPr>
          <a:xfrm>
            <a:off x="5043000" y="4619100"/>
            <a:ext cx="3184500" cy="741000"/>
          </a:xfrm>
          <a:prstGeom prst="wedgeRoundRectCallout">
            <a:avLst>
              <a:gd name="adj1" fmla="val -7681"/>
              <a:gd name="adj2" fmla="val 76137"/>
              <a:gd name="adj3" fmla="val 0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Fine! Here's your stupid list.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body" idx="2"/>
          </p:nvPr>
        </p:nvSpPr>
        <p:spPr>
          <a:xfrm>
            <a:off x="1437000" y="3245875"/>
            <a:ext cx="62700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rgbClr val="2388DB"/>
                </a:solidFill>
              </a:rPr>
              <a:t>cdr-stream</a:t>
            </a:r>
            <a:r>
              <a:rPr lang="en"/>
              <a:t>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(2 . </a:t>
            </a:r>
            <a:r>
              <a:rPr lang="en">
                <a:solidFill>
                  <a:srgbClr val="CC4125"/>
                </a:solidFill>
              </a:rPr>
              <a:t>#[promise (not forced)]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2"/>
          </p:nvPr>
        </p:nvSpPr>
        <p:spPr>
          <a:xfrm>
            <a:off x="1437000" y="1950475"/>
            <a:ext cx="6270000" cy="1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(define s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/>
              <a:t> 1 (</a:t>
            </a:r>
            <a:r>
              <a:rPr lang="en">
                <a:solidFill>
                  <a:srgbClr val="CC4125"/>
                </a:solidFill>
              </a:rPr>
              <a:t>cons-stream</a:t>
            </a:r>
            <a:r>
              <a:rPr lang="en"/>
              <a:t> 2 nil)))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rgbClr val="000000"/>
                </a:solidFill>
              </a:rPr>
              <a:t>cdr</a:t>
            </a:r>
            <a:r>
              <a:rPr lang="en"/>
              <a:t> 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#[promise (not forced)]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69" name="Google Shape;269;p50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body" idx="1"/>
          </p:nvPr>
        </p:nvSpPr>
        <p:spPr>
          <a:xfrm>
            <a:off x="1735350" y="1055025"/>
            <a:ext cx="56733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Remember, a </a:t>
            </a:r>
            <a:r>
              <a:rPr lang="en">
                <a:solidFill>
                  <a:srgbClr val="2388DB"/>
                </a:solidFill>
              </a:rPr>
              <a:t>stream</a:t>
            </a:r>
            <a:r>
              <a:rPr lang="en">
                <a:solidFill>
                  <a:srgbClr val="000000"/>
                </a:solidFill>
              </a:rPr>
              <a:t> is just a regular Scheme pair whose second element is a </a:t>
            </a:r>
            <a:r>
              <a:rPr lang="en">
                <a:solidFill>
                  <a:srgbClr val="2388DB"/>
                </a:solidFill>
              </a:rPr>
              <a:t>promise</a:t>
            </a:r>
            <a:endParaRPr>
              <a:solidFill>
                <a:srgbClr val="2388DB"/>
              </a:solidFill>
            </a:endParaRPr>
          </a:p>
        </p:txBody>
      </p:sp>
      <p:grpSp>
        <p:nvGrpSpPr>
          <p:cNvPr id="271" name="Google Shape;271;p50"/>
          <p:cNvGrpSpPr/>
          <p:nvPr/>
        </p:nvGrpSpPr>
        <p:grpSpPr>
          <a:xfrm>
            <a:off x="599525" y="5587125"/>
            <a:ext cx="1552750" cy="586800"/>
            <a:chOff x="599525" y="5587125"/>
            <a:chExt cx="1552750" cy="586800"/>
          </a:xfrm>
        </p:grpSpPr>
        <p:grpSp>
          <p:nvGrpSpPr>
            <p:cNvPr id="272" name="Google Shape;272;p50"/>
            <p:cNvGrpSpPr/>
            <p:nvPr/>
          </p:nvGrpSpPr>
          <p:grpSpPr>
            <a:xfrm>
              <a:off x="599525" y="5587125"/>
              <a:ext cx="1265425" cy="586800"/>
              <a:chOff x="804275" y="5140775"/>
              <a:chExt cx="1265425" cy="586800"/>
            </a:xfrm>
          </p:grpSpPr>
          <p:sp>
            <p:nvSpPr>
              <p:cNvPr id="273" name="Google Shape;273;p50"/>
              <p:cNvSpPr/>
              <p:nvPr/>
            </p:nvSpPr>
            <p:spPr>
              <a:xfrm>
                <a:off x="804275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74" name="Google Shape;274;p50"/>
              <p:cNvSpPr/>
              <p:nvPr/>
            </p:nvSpPr>
            <p:spPr>
              <a:xfrm>
                <a:off x="1437000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275" name="Google Shape;275;p50"/>
            <p:cNvCxnSpPr/>
            <p:nvPr/>
          </p:nvCxnSpPr>
          <p:spPr>
            <a:xfrm>
              <a:off x="1545075" y="5891450"/>
              <a:ext cx="60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6" name="Google Shape;276;p50"/>
          <p:cNvSpPr/>
          <p:nvPr/>
        </p:nvSpPr>
        <p:spPr>
          <a:xfrm>
            <a:off x="2153700" y="4673450"/>
            <a:ext cx="2238900" cy="1707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(cons-stream 2 nil)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77" name="Google Shape;277;p50"/>
          <p:cNvSpPr/>
          <p:nvPr/>
        </p:nvSpPr>
        <p:spPr>
          <a:xfrm>
            <a:off x="2153700" y="4675625"/>
            <a:ext cx="2238900" cy="1707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(cons-stream 2 nil)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78" name="Google Shape;278;p50"/>
          <p:cNvSpPr txBox="1">
            <a:spLocks noGrp="1"/>
          </p:cNvSpPr>
          <p:nvPr>
            <p:ph type="body" idx="2"/>
          </p:nvPr>
        </p:nvSpPr>
        <p:spPr>
          <a:xfrm>
            <a:off x="1437000" y="3922020"/>
            <a:ext cx="62700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scm&gt;</a:t>
            </a:r>
            <a:r>
              <a:rPr lang="en"/>
              <a:t> (</a:t>
            </a:r>
            <a:r>
              <a:rPr lang="en">
                <a:solidFill>
                  <a:schemeClr val="dk2"/>
                </a:solidFill>
              </a:rPr>
              <a:t>cdr-stream</a:t>
            </a:r>
            <a:r>
              <a:rPr lang="en"/>
              <a:t> (cdr-stream s))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9" name="Google Shape;279;p50" descr="febvt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900" y="4076550"/>
            <a:ext cx="2304200" cy="230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50"/>
          <p:cNvGrpSpPr/>
          <p:nvPr/>
        </p:nvGrpSpPr>
        <p:grpSpPr>
          <a:xfrm>
            <a:off x="2721213" y="5600225"/>
            <a:ext cx="2004913" cy="586800"/>
            <a:chOff x="2721213" y="5600225"/>
            <a:chExt cx="2004913" cy="586800"/>
          </a:xfrm>
        </p:grpSpPr>
        <p:grpSp>
          <p:nvGrpSpPr>
            <p:cNvPr id="281" name="Google Shape;281;p50"/>
            <p:cNvGrpSpPr/>
            <p:nvPr/>
          </p:nvGrpSpPr>
          <p:grpSpPr>
            <a:xfrm>
              <a:off x="2721213" y="5600225"/>
              <a:ext cx="1265425" cy="586800"/>
              <a:chOff x="804275" y="5140775"/>
              <a:chExt cx="1265425" cy="586800"/>
            </a:xfrm>
          </p:grpSpPr>
          <p:sp>
            <p:nvSpPr>
              <p:cNvPr id="282" name="Google Shape;282;p50"/>
              <p:cNvSpPr/>
              <p:nvPr/>
            </p:nvSpPr>
            <p:spPr>
              <a:xfrm>
                <a:off x="804275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83" name="Google Shape;283;p50"/>
              <p:cNvSpPr/>
              <p:nvPr/>
            </p:nvSpPr>
            <p:spPr>
              <a:xfrm>
                <a:off x="1437000" y="5140775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284" name="Google Shape;284;p50"/>
            <p:cNvCxnSpPr/>
            <p:nvPr/>
          </p:nvCxnSpPr>
          <p:spPr>
            <a:xfrm>
              <a:off x="3690525" y="5882700"/>
              <a:ext cx="1035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85" name="Google Shape;285;p50"/>
          <p:cNvSpPr/>
          <p:nvPr/>
        </p:nvSpPr>
        <p:spPr>
          <a:xfrm>
            <a:off x="4694025" y="4675625"/>
            <a:ext cx="1419900" cy="1707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Promise: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nil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86" name="Google Shape;286;p50"/>
          <p:cNvGrpSpPr/>
          <p:nvPr/>
        </p:nvGrpSpPr>
        <p:grpSpPr>
          <a:xfrm>
            <a:off x="4694025" y="4675625"/>
            <a:ext cx="1419900" cy="1707300"/>
            <a:chOff x="4694025" y="4675625"/>
            <a:chExt cx="1419900" cy="1707300"/>
          </a:xfrm>
        </p:grpSpPr>
        <p:sp>
          <p:nvSpPr>
            <p:cNvPr id="287" name="Google Shape;287;p50"/>
            <p:cNvSpPr/>
            <p:nvPr/>
          </p:nvSpPr>
          <p:spPr>
            <a:xfrm>
              <a:off x="4694025" y="4675625"/>
              <a:ext cx="1419900" cy="1707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Promise: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nil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grpSp>
          <p:nvGrpSpPr>
            <p:cNvPr id="288" name="Google Shape;288;p50"/>
            <p:cNvGrpSpPr/>
            <p:nvPr/>
          </p:nvGrpSpPr>
          <p:grpSpPr>
            <a:xfrm>
              <a:off x="5086488" y="5582075"/>
              <a:ext cx="634963" cy="596900"/>
              <a:chOff x="5412575" y="5608900"/>
              <a:chExt cx="634963" cy="596900"/>
            </a:xfrm>
          </p:grpSpPr>
          <p:sp>
            <p:nvSpPr>
              <p:cNvPr id="289" name="Google Shape;289;p50"/>
              <p:cNvSpPr/>
              <p:nvPr/>
            </p:nvSpPr>
            <p:spPr>
              <a:xfrm>
                <a:off x="5414838" y="5608900"/>
                <a:ext cx="632700" cy="5868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90" name="Google Shape;290;p50"/>
              <p:cNvCxnSpPr/>
              <p:nvPr/>
            </p:nvCxnSpPr>
            <p:spPr>
              <a:xfrm flipH="1">
                <a:off x="5412575" y="5619000"/>
                <a:ext cx="630300" cy="586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1705</Words>
  <Application>Microsoft Office PowerPoint</Application>
  <PresentationFormat>全屏显示(4:3)</PresentationFormat>
  <Paragraphs>297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Roboto</vt:lpstr>
      <vt:lpstr>Consolas</vt:lpstr>
      <vt:lpstr>Droid Sans</vt:lpstr>
      <vt:lpstr>Arial</vt:lpstr>
      <vt:lpstr>Roboto Mono</vt:lpstr>
      <vt:lpstr>Calibri</vt:lpstr>
      <vt:lpstr>Simple Light</vt:lpstr>
      <vt:lpstr>Simple Light</vt:lpstr>
      <vt:lpstr>Biz</vt:lpstr>
      <vt:lpstr>Lambda 2018</vt:lpstr>
      <vt:lpstr>Lecture 22 - Streams</vt:lpstr>
      <vt:lpstr>Streams</vt:lpstr>
      <vt:lpstr>Lazy Evaluation in Scheme</vt:lpstr>
      <vt:lpstr>Lazy evaluation</vt:lpstr>
      <vt:lpstr>Streams</vt:lpstr>
      <vt:lpstr>Streams</vt:lpstr>
      <vt:lpstr>Streams</vt:lpstr>
      <vt:lpstr>Streams</vt:lpstr>
      <vt:lpstr>Streams</vt:lpstr>
      <vt:lpstr>Streams</vt:lpstr>
      <vt:lpstr>Promises: delay</vt:lpstr>
      <vt:lpstr>Promises: force</vt:lpstr>
      <vt:lpstr>Promises</vt:lpstr>
      <vt:lpstr>Recursively Defined Streams - Constant Stream</vt:lpstr>
      <vt:lpstr>Check Your Understanding: Natural Number Stream</vt:lpstr>
      <vt:lpstr>Natural Number Stream </vt:lpstr>
      <vt:lpstr>Add-Stream and Ints-Stream</vt:lpstr>
      <vt:lpstr>Ints-Stream Solution</vt:lpstr>
      <vt:lpstr>Examples: map-stream</vt:lpstr>
      <vt:lpstr>Examples: map-stream</vt:lpstr>
      <vt:lpstr>Examples: stream-to-list</vt:lpstr>
      <vt:lpstr>Examples: stream-to-list</vt:lpstr>
      <vt:lpstr>Examples: stream-to-list</vt:lpstr>
      <vt:lpstr>Examples: stream-to-list</vt:lpstr>
      <vt:lpstr>Exam-Level: not-three  (Fa18 Q6b)</vt:lpstr>
      <vt:lpstr>Check Your Understanding: Scheme Forever (Sp18 Q6b)</vt:lpstr>
      <vt:lpstr>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23 - Streams</dc:title>
  <dc:creator>xinyu</dc:creator>
  <cp:lastModifiedBy>xinyu</cp:lastModifiedBy>
  <cp:revision>5</cp:revision>
  <dcterms:modified xsi:type="dcterms:W3CDTF">2019-12-16T05:01:56Z</dcterms:modified>
</cp:coreProperties>
</file>